
<file path=[Content_Types].xml><?xml version="1.0" encoding="utf-8"?>
<Types xmlns="http://schemas.openxmlformats.org/package/2006/content-types">
  <Default Extension="fntdata" ContentType="application/x-fontdata"/>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55"/>
  </p:notesMasterIdLst>
  <p:sldIdLst>
    <p:sldId id="256" r:id="rId2"/>
    <p:sldId id="419" r:id="rId3"/>
    <p:sldId id="260" r:id="rId4"/>
    <p:sldId id="261" r:id="rId5"/>
    <p:sldId id="262" r:id="rId6"/>
    <p:sldId id="263" r:id="rId7"/>
    <p:sldId id="264" r:id="rId8"/>
    <p:sldId id="265" r:id="rId9"/>
    <p:sldId id="266" r:id="rId10"/>
    <p:sldId id="267" r:id="rId11"/>
    <p:sldId id="268"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 id="281" r:id="rId25"/>
    <p:sldId id="804" r:id="rId26"/>
    <p:sldId id="257" r:id="rId27"/>
    <p:sldId id="798" r:id="rId28"/>
    <p:sldId id="258" r:id="rId29"/>
    <p:sldId id="259" r:id="rId30"/>
    <p:sldId id="776" r:id="rId31"/>
    <p:sldId id="777" r:id="rId32"/>
    <p:sldId id="778" r:id="rId33"/>
    <p:sldId id="779" r:id="rId34"/>
    <p:sldId id="780" r:id="rId35"/>
    <p:sldId id="781" r:id="rId36"/>
    <p:sldId id="782" r:id="rId37"/>
    <p:sldId id="783" r:id="rId38"/>
    <p:sldId id="788" r:id="rId39"/>
    <p:sldId id="789" r:id="rId40"/>
    <p:sldId id="790" r:id="rId41"/>
    <p:sldId id="802" r:id="rId42"/>
    <p:sldId id="791" r:id="rId43"/>
    <p:sldId id="792" r:id="rId44"/>
    <p:sldId id="805" r:id="rId45"/>
    <p:sldId id="784" r:id="rId46"/>
    <p:sldId id="796" r:id="rId47"/>
    <p:sldId id="795" r:id="rId48"/>
    <p:sldId id="785" r:id="rId49"/>
    <p:sldId id="786" r:id="rId50"/>
    <p:sldId id="787" r:id="rId51"/>
    <p:sldId id="800" r:id="rId52"/>
    <p:sldId id="803" r:id="rId53"/>
    <p:sldId id="810" r:id="rId54"/>
  </p:sldIdLst>
  <p:sldSz cx="12192000" cy="6858000"/>
  <p:notesSz cx="6858000" cy="9144000"/>
  <p:embeddedFontLst>
    <p:embeddedFont>
      <p:font typeface="Calibri" panose="020F0502020204030204" pitchFamily="34" charset="0"/>
      <p:regular r:id="rId56"/>
      <p:bold r:id="rId57"/>
      <p:italic r:id="rId58"/>
      <p:boldItalic r:id="rId5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9748"/>
    <p:restoredTop sz="80519"/>
  </p:normalViewPr>
  <p:slideViewPr>
    <p:cSldViewPr snapToGrid="0">
      <p:cViewPr varScale="1">
        <p:scale>
          <a:sx n="46" d="100"/>
          <a:sy n="46" d="100"/>
        </p:scale>
        <p:origin x="36" y="160"/>
      </p:cViewPr>
      <p:guideLst/>
    </p:cSldViewPr>
  </p:slideViewPr>
  <p:notesTextViewPr>
    <p:cViewPr>
      <p:scale>
        <a:sx n="1" d="1"/>
        <a:sy n="1" d="1"/>
      </p:scale>
      <p:origin x="0" y="0"/>
    </p:cViewPr>
  </p:notesTextViewPr>
  <p:sorterViewPr>
    <p:cViewPr>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font" Target="fonts/font3.fntdata"/><Relationship Id="rId5" Type="http://schemas.openxmlformats.org/officeDocument/2006/relationships/slide" Target="slides/slide4.xml"/><Relationship Id="rId61"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font" Target="fonts/font1.fntdata"/><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font" Target="fonts/font4.fntdata"/><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font" Target="fonts/font2.fntdata"/><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youtube.com/watch?v=2RD3I69k71Y"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youtube.com/watch?v=2RD3I69k71Y"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youtube.com/watch?v=2RD3I69k71Y"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youtube.com/watch?v=2RD3I69k71Y"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youtube.com/watch?v=2RD3I69k71Y"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youtube.com/watch?v=2RD3I69k71Y"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youtube.com/watch?v=GKFzL2XB9Ow"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physicstoday.scitation.org/doi/10.1063/PT.3.5038"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en.wikipedia.org/wiki/File:GISS_temperature_2000-09.png"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youtube.com/watch?v=2RD3I69k71Y"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youtube.com/watch?v=2RD3I69k71Y"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cd.copernicus.org/articles/2/953/2021/"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www.flickr.com/photos/147592390@N06" TargetMode="External"/><Relationship Id="rId2" Type="http://schemas.openxmlformats.org/officeDocument/2006/relationships/slide" Target="../slides/slide31.xml"/><Relationship Id="rId1" Type="http://schemas.openxmlformats.org/officeDocument/2006/relationships/notesMaster" Target="../notesMasters/notesMaster1.xml"/><Relationship Id="rId4" Type="http://schemas.openxmlformats.org/officeDocument/2006/relationships/hyperlink" Target="https://www.flickr.com/photos/53553325@N06" TargetMode="Externa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3" Type="http://schemas.openxmlformats.org/officeDocument/2006/relationships/hyperlink" Target="https://www.youtube.com/watch?v=3ucHF3L9eCU" TargetMode="External"/><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3" Type="http://schemas.openxmlformats.org/officeDocument/2006/relationships/hyperlink" Target="https://en.wikipedia.org/wiki/Flower#/media/File:Flower_poster_2.jpg" TargetMode="External"/><Relationship Id="rId2" Type="http://schemas.openxmlformats.org/officeDocument/2006/relationships/slide" Target="../slides/slide40.xml"/><Relationship Id="rId1" Type="http://schemas.openxmlformats.org/officeDocument/2006/relationships/notesMaster" Target="../notesMasters/notesMaster1.xml"/><Relationship Id="rId6" Type="http://schemas.openxmlformats.org/officeDocument/2006/relationships/hyperlink" Target="https://en.wikipedia.org/wiki/Vincent_van_Gogh" TargetMode="External"/><Relationship Id="rId5" Type="http://schemas.openxmlformats.org/officeDocument/2006/relationships/hyperlink" Target="https://en.wikipedia.org/wiki/Amanita_phalloides#/media/File:Amanita_phalloides_1.JPG" TargetMode="External"/><Relationship Id="rId4" Type="http://schemas.openxmlformats.org/officeDocument/2006/relationships/hyperlink" Target="https://en.wikipedia.org/wiki/Patrick_Mahomes" TargetMode="Externa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3" Type="http://schemas.openxmlformats.org/officeDocument/2006/relationships/hyperlink" Target="https://en.wikipedia.org/wiki/File:Iceman.png" TargetMode="External"/><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3" Type="http://schemas.openxmlformats.org/officeDocument/2006/relationships/hyperlink" Target="https://www.youtube.com/watch?v=wVRbeGc_6zM" TargetMode="External"/><Relationship Id="rId2" Type="http://schemas.openxmlformats.org/officeDocument/2006/relationships/slide" Target="../slides/slide46.xml"/><Relationship Id="rId1" Type="http://schemas.openxmlformats.org/officeDocument/2006/relationships/notesMaster" Target="../notesMasters/notesMaster1.xml"/><Relationship Id="rId4" Type="http://schemas.openxmlformats.org/officeDocument/2006/relationships/hyperlink" Target="https://psl.noaa.gov/data/animation/" TargetMode="External"/></Relationships>
</file>

<file path=ppt/notesSlides/_rels/notesSlide45.xml.rels><?xml version="1.0" encoding="UTF-8" standalone="yes"?>
<Relationships xmlns="http://schemas.openxmlformats.org/package/2006/relationships"><Relationship Id="rId3" Type="http://schemas.openxmlformats.org/officeDocument/2006/relationships/hyperlink" Target="https://wcd.copernicus.org/articles/2/953/2021/" TargetMode="External"/><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3" Type="http://schemas.openxmlformats.org/officeDocument/2006/relationships/hyperlink" Target="https://twitter.com/lcgeography/status/1482669015411703814?s=20&amp;t=fGFkGqCiLGokq3bCZ7HaGQ" TargetMode="External"/><Relationship Id="rId2" Type="http://schemas.openxmlformats.org/officeDocument/2006/relationships/slide" Target="../slides/slide48.xml"/><Relationship Id="rId1" Type="http://schemas.openxmlformats.org/officeDocument/2006/relationships/notesMaster" Target="../notesMasters/notesMaster1.xml"/><Relationship Id="rId5" Type="http://schemas.openxmlformats.org/officeDocument/2006/relationships/hyperlink" Target="https://twitter.com/lcgeography" TargetMode="External"/><Relationship Id="rId4" Type="http://schemas.openxmlformats.org/officeDocument/2006/relationships/hyperlink" Target="https://twitter.com/lcgeography/status/1482647883048525824?s=20&amp;t=fGFkGqCiLGokq3bCZ7HaGQ" TargetMode="External"/></Relationships>
</file>

<file path=ppt/notesSlides/_rels/notesSlide47.xml.rels><?xml version="1.0" encoding="UTF-8" standalone="yes"?>
<Relationships xmlns="http://schemas.openxmlformats.org/package/2006/relationships"><Relationship Id="rId3" Type="http://schemas.openxmlformats.org/officeDocument/2006/relationships/hyperlink" Target="https://www.energy.gov/sites/default/files/2019/06/f63/2-GeoVision-Chap2-opt.pdf" TargetMode="External"/><Relationship Id="rId2" Type="http://schemas.openxmlformats.org/officeDocument/2006/relationships/slide" Target="../slides/slide49.xml"/><Relationship Id="rId1" Type="http://schemas.openxmlformats.org/officeDocument/2006/relationships/notesMaster" Target="../notesMasters/notesMaster1.xml"/><Relationship Id="rId4" Type="http://schemas.openxmlformats.org/officeDocument/2006/relationships/hyperlink" Target="https://www.energy.gov/sites/default/files/2019/06/f63/GeoVision-full-report-opt.pdf" TargetMode="Externa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g257a63452b4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3" name="Google Shape;93;g257a63452b4_0_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dirty="0"/>
              <a:t>Instructors: </a:t>
            </a:r>
            <a:r>
              <a:rPr lang="en-US" dirty="0">
                <a:solidFill>
                  <a:srgbClr val="333333"/>
                </a:solidFill>
                <a:effectLst/>
              </a:rPr>
              <a:t>Complete Scientist Spotlight: Eunice Foote. As with all Scientist Spotlights, read a little more on the scientist and be prepared to share something interesting or surprising that you learned about them. Write down a couple of your observations and submit them in the assignment link.</a:t>
            </a:r>
          </a:p>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endParaRPr lang="en-US" dirty="0">
              <a:solidFill>
                <a:srgbClr val="333333"/>
              </a:solidFill>
              <a:effectLst/>
            </a:endParaRPr>
          </a:p>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endParaRPr lang="en-US" dirty="0">
              <a:solidFill>
                <a:srgbClr val="333333"/>
              </a:solidFill>
              <a:effectLst/>
            </a:endParaRPr>
          </a:p>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endParaRPr lang="en-US" dirty="0">
              <a:solidFill>
                <a:srgbClr val="333333"/>
              </a:solidFill>
              <a:effectLst/>
            </a:endParaRPr>
          </a:p>
          <a:p>
            <a:pPr rtl="0">
              <a:spcBef>
                <a:spcPts val="1300"/>
              </a:spcBef>
              <a:spcAft>
                <a:spcPts val="0"/>
              </a:spcAft>
            </a:pPr>
            <a:r>
              <a:rPr lang="en-US" sz="1800" b="0" i="0" u="none" strike="noStrike" dirty="0">
                <a:solidFill>
                  <a:srgbClr val="000000"/>
                </a:solidFill>
                <a:effectLst/>
                <a:latin typeface="Calibri" panose="020F0502020204030204" pitchFamily="34" charset="0"/>
              </a:rPr>
              <a:t>You read Eunice Foote’s “Scientist Spotlight” </a:t>
            </a:r>
            <a:endParaRPr lang="en-US" b="0" dirty="0">
              <a:effectLst/>
            </a:endParaRPr>
          </a:p>
          <a:p>
            <a:pPr rtl="0">
              <a:spcBef>
                <a:spcPts val="1300"/>
              </a:spcBef>
              <a:spcAft>
                <a:spcPts val="0"/>
              </a:spcAft>
            </a:pPr>
            <a:r>
              <a:rPr lang="en-US" sz="1800" b="0" i="0" u="none" strike="noStrike" dirty="0">
                <a:solidFill>
                  <a:srgbClr val="000000"/>
                </a:solidFill>
                <a:effectLst/>
                <a:latin typeface="Arial" panose="020B0604020202020204" pitchFamily="34" charset="0"/>
              </a:rPr>
              <a:t>•</a:t>
            </a:r>
            <a:r>
              <a:rPr lang="en-US" sz="1800" b="0" i="0" u="none" strike="noStrike" dirty="0">
                <a:solidFill>
                  <a:srgbClr val="000000"/>
                </a:solidFill>
                <a:effectLst/>
                <a:latin typeface="Calibri" panose="020F0502020204030204" pitchFamily="34" charset="0"/>
              </a:rPr>
              <a:t>What did you find interesting and/or surprising about this scientist?</a:t>
            </a:r>
            <a:endParaRPr lang="en-US" b="0" dirty="0">
              <a:effectLst/>
            </a:endParaRPr>
          </a:p>
          <a:p>
            <a:pPr rtl="0">
              <a:spcBef>
                <a:spcPts val="1300"/>
              </a:spcBef>
              <a:spcAft>
                <a:spcPts val="0"/>
              </a:spcAft>
            </a:pPr>
            <a:r>
              <a:rPr lang="en-US" sz="1800" b="0" i="0" u="none" strike="noStrike" dirty="0">
                <a:solidFill>
                  <a:srgbClr val="000000"/>
                </a:solidFill>
                <a:effectLst/>
                <a:latin typeface="Arial" panose="020B0604020202020204" pitchFamily="34" charset="0"/>
              </a:rPr>
              <a:t>•</a:t>
            </a:r>
            <a:r>
              <a:rPr lang="en-US" sz="1800" b="0" i="0" u="none" strike="noStrike" dirty="0">
                <a:solidFill>
                  <a:srgbClr val="000000"/>
                </a:solidFill>
                <a:effectLst/>
                <a:latin typeface="Calibri" panose="020F0502020204030204" pitchFamily="34" charset="0"/>
              </a:rPr>
              <a:t>Are there any aspects of Foote with which you identify?</a:t>
            </a:r>
            <a:endParaRPr lang="en-US" b="0" dirty="0">
              <a:effectLst/>
            </a:endParaRPr>
          </a:p>
          <a:p>
            <a:br>
              <a:rPr lang="en-US" b="0" dirty="0">
                <a:effectLst/>
              </a:rPr>
            </a:br>
            <a:endParaRPr lang="en-US" dirty="0"/>
          </a:p>
          <a:p>
            <a:endParaRPr lang="en-US" dirty="0"/>
          </a:p>
        </p:txBody>
      </p:sp>
    </p:spTree>
    <p:extLst>
      <p:ext uri="{BB962C8B-B14F-4D97-AF65-F5344CB8AC3E}">
        <p14:creationId xmlns:p14="http://schemas.microsoft.com/office/powerpoint/2010/main" val="14430256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g254923ad269_0_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7" name="Google Shape;117;g254923ad269_0_1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US"/>
              <a:t>Summarize main points from the class System Maps and clarify any common misconceptions, highlight insightful insights. Use this as a transition to real-world heat engines: What have we observed about heat?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g254923ad269_0_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3" name="Google Shape;123;g254923ad269_0_2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US" dirty="0"/>
              <a:t>The video is 1 year of Sea Surface Temperature data from satellites courtesy </a:t>
            </a:r>
            <a:endParaRPr dirty="0"/>
          </a:p>
          <a:p>
            <a:pPr marL="0" lvl="0" indent="0" algn="l" rtl="0">
              <a:lnSpc>
                <a:spcPct val="100000"/>
              </a:lnSpc>
              <a:spcBef>
                <a:spcPts val="0"/>
              </a:spcBef>
              <a:spcAft>
                <a:spcPts val="0"/>
              </a:spcAft>
              <a:buSzPts val="1100"/>
              <a:buNone/>
            </a:pPr>
            <a:r>
              <a:rPr lang="en-US" dirty="0"/>
              <a:t>Severe Weather Europe’s </a:t>
            </a:r>
            <a:r>
              <a:rPr lang="en-US" dirty="0" err="1"/>
              <a:t>youtube</a:t>
            </a:r>
            <a:r>
              <a:rPr lang="en-US" dirty="0"/>
              <a:t> page, @</a:t>
            </a:r>
            <a:r>
              <a:rPr lang="en-US" dirty="0" err="1"/>
              <a:t>SevereWeatherEurope</a:t>
            </a:r>
            <a:r>
              <a:rPr lang="en-US" dirty="0"/>
              <a:t> and it is available here: </a:t>
            </a:r>
            <a:r>
              <a:rPr lang="en-US" u="sng" dirty="0">
                <a:solidFill>
                  <a:schemeClr val="hlink"/>
                </a:solidFill>
                <a:hlinkClick r:id="rId3"/>
              </a:rPr>
              <a:t>https://www.youtube.com/watch?v=2RD3I69k71Y</a:t>
            </a:r>
            <a:endParaRPr dirty="0"/>
          </a:p>
          <a:p>
            <a:pPr marL="0" lvl="0" indent="0" algn="l" rtl="0">
              <a:lnSpc>
                <a:spcPct val="100000"/>
              </a:lnSpc>
              <a:spcBef>
                <a:spcPts val="0"/>
              </a:spcBef>
              <a:spcAft>
                <a:spcPts val="0"/>
              </a:spcAft>
              <a:buSzPts val="1100"/>
              <a:buNone/>
            </a:pPr>
            <a:endParaRPr dirty="0"/>
          </a:p>
          <a:p>
            <a:pPr marL="0" lvl="0" indent="0" algn="l" rtl="0">
              <a:lnSpc>
                <a:spcPct val="100000"/>
              </a:lnSpc>
              <a:spcBef>
                <a:spcPts val="800"/>
              </a:spcBef>
              <a:spcAft>
                <a:spcPts val="0"/>
              </a:spcAft>
              <a:buSzPts val="1100"/>
              <a:buNone/>
            </a:pPr>
            <a:r>
              <a:rPr lang="en-US" dirty="0"/>
              <a:t>A nice overview of the gulf stream relevant to this unit is found in the article "What is the North Atlantic Gulf Stream, and why is it so important for Weather in the United States and Europe?" and available here: https://</a:t>
            </a:r>
            <a:r>
              <a:rPr lang="en-US" dirty="0" err="1"/>
              <a:t>learnweather.com</a:t>
            </a:r>
            <a:r>
              <a:rPr lang="en-US" dirty="0"/>
              <a:t>/global-weather/what-is-the-gulf-stream-weather-influence-</a:t>
            </a:r>
            <a:r>
              <a:rPr lang="en-US" dirty="0" err="1"/>
              <a:t>usa</a:t>
            </a:r>
            <a:r>
              <a:rPr lang="en-US" dirty="0"/>
              <a:t>-</a:t>
            </a:r>
            <a:r>
              <a:rPr lang="en-US" dirty="0" err="1"/>
              <a:t>europe</a:t>
            </a:r>
            <a:r>
              <a:rPr lang="en-US" dirty="0"/>
              <a:t>-fa/ </a:t>
            </a:r>
            <a:endParaRPr dirty="0"/>
          </a:p>
          <a:p>
            <a:pPr marL="0" lvl="0" indent="0" algn="l" rtl="0">
              <a:lnSpc>
                <a:spcPct val="100000"/>
              </a:lnSpc>
              <a:spcBef>
                <a:spcPts val="800"/>
              </a:spcBef>
              <a:spcAft>
                <a:spcPts val="0"/>
              </a:spcAft>
              <a:buSzPts val="1100"/>
              <a:buNone/>
            </a:pPr>
            <a:r>
              <a:rPr lang="en-US" dirty="0"/>
              <a:t>This list should be generated by the class. Here are some typical observations:</a:t>
            </a:r>
            <a:endParaRPr dirty="0"/>
          </a:p>
          <a:p>
            <a:pPr marL="457200" lvl="0" indent="-310832" algn="l" rtl="0">
              <a:lnSpc>
                <a:spcPct val="100000"/>
              </a:lnSpc>
              <a:spcBef>
                <a:spcPts val="800"/>
              </a:spcBef>
              <a:spcAft>
                <a:spcPts val="0"/>
              </a:spcAft>
              <a:buSzPts val="733"/>
              <a:buChar char="-"/>
            </a:pPr>
            <a:r>
              <a:rPr lang="en-US" dirty="0"/>
              <a:t>Warm in tropics, cold at poles.</a:t>
            </a:r>
            <a:endParaRPr dirty="0"/>
          </a:p>
          <a:p>
            <a:pPr marL="457200" lvl="0" indent="-310832" algn="l" rtl="0">
              <a:lnSpc>
                <a:spcPct val="100000"/>
              </a:lnSpc>
              <a:spcBef>
                <a:spcPts val="0"/>
              </a:spcBef>
              <a:spcAft>
                <a:spcPts val="0"/>
              </a:spcAft>
              <a:buSzPts val="733"/>
              <a:buChar char="-"/>
            </a:pPr>
            <a:r>
              <a:rPr lang="en-US" dirty="0"/>
              <a:t>Lots of waves in the ocean. We know that waves exist to transfer energy - maybe they are moving heat energy or thermal energy?</a:t>
            </a:r>
            <a:endParaRPr dirty="0"/>
          </a:p>
          <a:p>
            <a:pPr marL="457200" lvl="0" indent="-310832" algn="l" rtl="0">
              <a:lnSpc>
                <a:spcPct val="100000"/>
              </a:lnSpc>
              <a:spcBef>
                <a:spcPts val="0"/>
              </a:spcBef>
              <a:spcAft>
                <a:spcPts val="0"/>
              </a:spcAft>
              <a:buSzPts val="733"/>
              <a:buChar char="-"/>
            </a:pPr>
            <a:r>
              <a:rPr lang="en-US" dirty="0"/>
              <a:t>Can see warm water streaming poleward, cold water streaming equatorward. (and all that movement is embedded in waves)</a:t>
            </a:r>
            <a:endParaRPr dirty="0"/>
          </a:p>
          <a:p>
            <a:pPr marL="457200" lvl="0" indent="-310832" algn="l" rtl="0">
              <a:lnSpc>
                <a:spcPct val="100000"/>
              </a:lnSpc>
              <a:spcBef>
                <a:spcPts val="0"/>
              </a:spcBef>
              <a:spcAft>
                <a:spcPts val="0"/>
              </a:spcAft>
              <a:buSzPts val="733"/>
              <a:buChar char="-"/>
            </a:pPr>
            <a:r>
              <a:rPr lang="en-US" dirty="0"/>
              <a:t>Clear steady march to warmer temps in the warmer months</a:t>
            </a:r>
            <a:endParaRPr dirty="0"/>
          </a:p>
          <a:p>
            <a:pPr marL="457200" lvl="0" indent="-310832" algn="l" rtl="0">
              <a:lnSpc>
                <a:spcPct val="100000"/>
              </a:lnSpc>
              <a:spcBef>
                <a:spcPts val="0"/>
              </a:spcBef>
              <a:spcAft>
                <a:spcPts val="0"/>
              </a:spcAft>
              <a:buSzPts val="733"/>
              <a:buChar char="-"/>
            </a:pPr>
            <a:r>
              <a:rPr lang="en-US" dirty="0"/>
              <a:t>Very warm water right next to very cold water - this seems like potential energy/ability to do damage.</a:t>
            </a:r>
            <a:endParaRPr dirty="0"/>
          </a:p>
          <a:p>
            <a:pPr marL="457200" lvl="0" indent="-310832" algn="l" rtl="0">
              <a:lnSpc>
                <a:spcPct val="100000"/>
              </a:lnSpc>
              <a:spcBef>
                <a:spcPts val="0"/>
              </a:spcBef>
              <a:spcAft>
                <a:spcPts val="0"/>
              </a:spcAft>
              <a:buSzPts val="733"/>
              <a:buChar char="-"/>
            </a:pPr>
            <a:r>
              <a:rPr lang="en-US" dirty="0"/>
              <a:t>The region where the sharpest temperature changes (the gulf stream) is usually in about the same place</a:t>
            </a:r>
            <a:endParaRPr dirty="0"/>
          </a:p>
          <a:p>
            <a:pPr marL="457200" lvl="0" indent="-310832" algn="l" rtl="0">
              <a:lnSpc>
                <a:spcPct val="100000"/>
              </a:lnSpc>
              <a:spcBef>
                <a:spcPts val="0"/>
              </a:spcBef>
              <a:spcAft>
                <a:spcPts val="0"/>
              </a:spcAft>
              <a:buSzPts val="733"/>
              <a:buChar char="-"/>
            </a:pPr>
            <a:r>
              <a:rPr lang="en-US" dirty="0"/>
              <a:t>Energy-transformation wise, we see Heat/Thermal Energy turning into KE of the moving water and PE of very warm and very cold water right near each other.</a:t>
            </a:r>
            <a:endParaRPr dirty="0"/>
          </a:p>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g257167e89df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0" name="Google Shape;130;g257167e89df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Notes for instructors:</a:t>
            </a:r>
            <a:endParaRPr dirty="0"/>
          </a:p>
          <a:p>
            <a:pPr marL="0" lvl="0" indent="0" algn="l" rtl="0">
              <a:spcBef>
                <a:spcPts val="0"/>
              </a:spcBef>
              <a:spcAft>
                <a:spcPts val="0"/>
              </a:spcAft>
              <a:buNone/>
            </a:pPr>
            <a:endParaRPr dirty="0"/>
          </a:p>
          <a:p>
            <a:pPr marL="0" lvl="0" indent="0" algn="l" rtl="0">
              <a:spcBef>
                <a:spcPts val="0"/>
              </a:spcBef>
              <a:spcAft>
                <a:spcPts val="0"/>
              </a:spcAft>
              <a:buNone/>
            </a:pPr>
            <a:r>
              <a:rPr lang="en-US" dirty="0"/>
              <a:t>To this point, we’ve been using the words Heat and Thermal Energy interchangeably in this class. This is not at all true - they are different! </a:t>
            </a:r>
            <a:endParaRPr dirty="0"/>
          </a:p>
          <a:p>
            <a:pPr marL="0" lvl="0" indent="0" algn="l" rtl="0">
              <a:spcBef>
                <a:spcPts val="0"/>
              </a:spcBef>
              <a:spcAft>
                <a:spcPts val="0"/>
              </a:spcAft>
              <a:buNone/>
            </a:pPr>
            <a:endParaRPr dirty="0"/>
          </a:p>
          <a:p>
            <a:pPr marL="0" lvl="0" indent="0" algn="l" rtl="0">
              <a:spcBef>
                <a:spcPts val="0"/>
              </a:spcBef>
              <a:spcAft>
                <a:spcPts val="0"/>
              </a:spcAft>
              <a:buClr>
                <a:schemeClr val="dk1"/>
              </a:buClr>
              <a:buSzPts val="1100"/>
              <a:buFont typeface="Arial"/>
              <a:buNone/>
            </a:pPr>
            <a:r>
              <a:rPr lang="en-US" dirty="0">
                <a:solidFill>
                  <a:schemeClr val="dk1"/>
                </a:solidFill>
              </a:rPr>
              <a:t>This is a simplified version of the definition of Thermal Energy compared to what usually appears in a physics textbook, but we are really only talking about temperature in this class when describing thermal energy - this definition will be easy for students to follow.</a:t>
            </a:r>
            <a:endParaRPr dirty="0">
              <a:solidFill>
                <a:schemeClr val="dk1"/>
              </a:solidFill>
            </a:endParaRPr>
          </a:p>
          <a:p>
            <a:pPr marL="0" lvl="0" indent="0" algn="l" rtl="0">
              <a:spcBef>
                <a:spcPts val="0"/>
              </a:spcBef>
              <a:spcAft>
                <a:spcPts val="0"/>
              </a:spcAft>
              <a:buNone/>
            </a:pPr>
            <a:endParaRPr dirty="0"/>
          </a:p>
          <a:p>
            <a:pPr marL="0" lvl="0" indent="0" algn="l" rtl="0">
              <a:spcBef>
                <a:spcPts val="0"/>
              </a:spcBef>
              <a:spcAft>
                <a:spcPts val="0"/>
              </a:spcAft>
              <a:buNone/>
            </a:pPr>
            <a:endParaRPr dirty="0"/>
          </a:p>
          <a:p>
            <a:pPr marL="0" lvl="0" indent="0" algn="l" rtl="0">
              <a:spcBef>
                <a:spcPts val="0"/>
              </a:spcBef>
              <a:spcAft>
                <a:spcPts val="0"/>
              </a:spcAft>
              <a:buNone/>
            </a:pPr>
            <a:r>
              <a:rPr lang="en-US" dirty="0"/>
              <a:t>Beginning (and even intermediate) students struggle with the concept of heat. “How is there a type of energy that only exists to describe energy that’s being transferred?!” It’s a pretty difficult concept in some ways heat is easier to think of as a mechanism of energy transfer than a type of energy transfer. </a:t>
            </a:r>
            <a:endParaRPr dirty="0"/>
          </a:p>
          <a:p>
            <a:pPr marL="0" lvl="0" indent="0" algn="l" rtl="0">
              <a:spcBef>
                <a:spcPts val="0"/>
              </a:spcBef>
              <a:spcAft>
                <a:spcPts val="0"/>
              </a:spcAft>
              <a:buNone/>
            </a:pPr>
            <a:endParaRPr dirty="0"/>
          </a:p>
          <a:p>
            <a:pPr marL="0" lvl="0" indent="0" algn="l" rtl="0">
              <a:spcBef>
                <a:spcPts val="0"/>
              </a:spcBef>
              <a:spcAft>
                <a:spcPts val="0"/>
              </a:spcAft>
              <a:buNone/>
            </a:pPr>
            <a:r>
              <a:rPr lang="en-US" dirty="0"/>
              <a:t>Side note: Heat is not </a:t>
            </a:r>
            <a:r>
              <a:rPr lang="en-US" i="1" dirty="0"/>
              <a:t>only</a:t>
            </a:r>
            <a:r>
              <a:rPr lang="en-US" dirty="0"/>
              <a:t> energy that is transferring - there is, for example, latent heat energy that is transferred when a substance undergoes a phase change.</a:t>
            </a: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Google Shape;135;g257167e89df_0_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6" name="Google Shape;136;g257167e89df_0_3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SzPts val="1100"/>
              <a:buNone/>
            </a:pPr>
            <a:r>
              <a:rPr lang="en-US" dirty="0">
                <a:solidFill>
                  <a:schemeClr val="dk1"/>
                </a:solidFill>
              </a:rPr>
              <a:t>The image is a screenshot of the </a:t>
            </a:r>
            <a:r>
              <a:rPr lang="en-US" dirty="0" err="1">
                <a:solidFill>
                  <a:schemeClr val="dk1"/>
                </a:solidFill>
              </a:rPr>
              <a:t>youtube</a:t>
            </a:r>
            <a:r>
              <a:rPr lang="en-US" dirty="0">
                <a:solidFill>
                  <a:schemeClr val="dk1"/>
                </a:solidFill>
              </a:rPr>
              <a:t> video on a previous slide ( is 1 year of Sea Surface Temperature data from satellites) and is provided courtesy </a:t>
            </a:r>
            <a:endParaRPr dirty="0">
              <a:solidFill>
                <a:schemeClr val="dk1"/>
              </a:solidFill>
            </a:endParaRPr>
          </a:p>
          <a:p>
            <a:pPr marL="0" lvl="0" indent="0" algn="l" rtl="0">
              <a:spcBef>
                <a:spcPts val="0"/>
              </a:spcBef>
              <a:spcAft>
                <a:spcPts val="0"/>
              </a:spcAft>
              <a:buSzPts val="1100"/>
              <a:buNone/>
            </a:pPr>
            <a:r>
              <a:rPr lang="en-US" dirty="0">
                <a:solidFill>
                  <a:schemeClr val="dk1"/>
                </a:solidFill>
              </a:rPr>
              <a:t>Severe Weather Europe’s </a:t>
            </a:r>
            <a:r>
              <a:rPr lang="en-US" dirty="0" err="1">
                <a:solidFill>
                  <a:schemeClr val="dk1"/>
                </a:solidFill>
              </a:rPr>
              <a:t>youtube</a:t>
            </a:r>
            <a:r>
              <a:rPr lang="en-US" dirty="0">
                <a:solidFill>
                  <a:schemeClr val="dk1"/>
                </a:solidFill>
              </a:rPr>
              <a:t> page, @</a:t>
            </a:r>
            <a:r>
              <a:rPr lang="en-US" dirty="0" err="1">
                <a:solidFill>
                  <a:schemeClr val="dk1"/>
                </a:solidFill>
              </a:rPr>
              <a:t>SevereWeatherEurope</a:t>
            </a:r>
            <a:r>
              <a:rPr lang="en-US" dirty="0">
                <a:solidFill>
                  <a:schemeClr val="dk1"/>
                </a:solidFill>
              </a:rPr>
              <a:t> and it is available here: </a:t>
            </a:r>
            <a:r>
              <a:rPr lang="en-US" u="sng" dirty="0">
                <a:solidFill>
                  <a:schemeClr val="hlink"/>
                </a:solidFill>
                <a:hlinkClick r:id="rId3"/>
              </a:rPr>
              <a:t>https://www.youtube.com/watch?v=2RD3I69k71Y</a:t>
            </a:r>
            <a:endParaRPr dirty="0"/>
          </a:p>
          <a:p>
            <a:pPr marL="0" lvl="0" indent="0" algn="l" rtl="0">
              <a:spcBef>
                <a:spcPts val="0"/>
              </a:spcBef>
              <a:spcAft>
                <a:spcPts val="0"/>
              </a:spcAft>
              <a:buSzPts val="1100"/>
              <a:buNone/>
            </a:pPr>
            <a:endParaRPr dirty="0"/>
          </a:p>
          <a:p>
            <a:pPr marL="0" lvl="0" indent="0" algn="l" rtl="0">
              <a:spcBef>
                <a:spcPts val="0"/>
              </a:spcBef>
              <a:spcAft>
                <a:spcPts val="0"/>
              </a:spcAft>
              <a:buSzPts val="1100"/>
              <a:buNone/>
            </a:pPr>
            <a:r>
              <a:rPr lang="en-US" dirty="0"/>
              <a:t>Note to instructors: The word </a:t>
            </a:r>
            <a:r>
              <a:rPr lang="en-US" i="1" dirty="0"/>
              <a:t>HEAT</a:t>
            </a:r>
            <a:r>
              <a:rPr lang="en-US" dirty="0"/>
              <a:t> is misused all the time even by reputable scientific organizations. It’s a testament to the fact that beginning, intermediate, and even many ADVANCED scientists still struggle to understand this concept.</a:t>
            </a: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
        <p:cNvGrpSpPr/>
        <p:nvPr/>
      </p:nvGrpSpPr>
      <p:grpSpPr>
        <a:xfrm>
          <a:off x="0" y="0"/>
          <a:ext cx="0" cy="0"/>
          <a:chOff x="0" y="0"/>
          <a:chExt cx="0" cy="0"/>
        </a:xfrm>
      </p:grpSpPr>
      <p:sp>
        <p:nvSpPr>
          <p:cNvPr id="142" name="Google Shape;142;g254923ad269_0_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3" name="Google Shape;143;g254923ad269_0_2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US" dirty="0">
                <a:solidFill>
                  <a:schemeClr val="dk1"/>
                </a:solidFill>
              </a:rPr>
              <a:t>The image is a screenshot of the </a:t>
            </a:r>
            <a:r>
              <a:rPr lang="en-US" dirty="0" err="1">
                <a:solidFill>
                  <a:schemeClr val="dk1"/>
                </a:solidFill>
              </a:rPr>
              <a:t>youtube</a:t>
            </a:r>
            <a:r>
              <a:rPr lang="en-US" dirty="0">
                <a:solidFill>
                  <a:schemeClr val="dk1"/>
                </a:solidFill>
              </a:rPr>
              <a:t> video on a previous slide ( is 1 year of Sea Surface Temperature data from satellites) and is provided courtesy </a:t>
            </a:r>
            <a:endParaRPr dirty="0">
              <a:solidFill>
                <a:schemeClr val="dk1"/>
              </a:solidFill>
            </a:endParaRPr>
          </a:p>
          <a:p>
            <a:pPr marL="0" lvl="0" indent="0" algn="l" rtl="0">
              <a:spcBef>
                <a:spcPts val="0"/>
              </a:spcBef>
              <a:spcAft>
                <a:spcPts val="0"/>
              </a:spcAft>
              <a:buClr>
                <a:schemeClr val="dk1"/>
              </a:buClr>
              <a:buSzPts val="1100"/>
              <a:buFont typeface="Arial"/>
              <a:buNone/>
            </a:pPr>
            <a:r>
              <a:rPr lang="en-US" dirty="0">
                <a:solidFill>
                  <a:schemeClr val="dk1"/>
                </a:solidFill>
              </a:rPr>
              <a:t>Severe Weather Europe’s </a:t>
            </a:r>
            <a:r>
              <a:rPr lang="en-US" dirty="0" err="1">
                <a:solidFill>
                  <a:schemeClr val="dk1"/>
                </a:solidFill>
              </a:rPr>
              <a:t>youtube</a:t>
            </a:r>
            <a:r>
              <a:rPr lang="en-US" dirty="0">
                <a:solidFill>
                  <a:schemeClr val="dk1"/>
                </a:solidFill>
              </a:rPr>
              <a:t> page, @</a:t>
            </a:r>
            <a:r>
              <a:rPr lang="en-US" dirty="0" err="1">
                <a:solidFill>
                  <a:schemeClr val="dk1"/>
                </a:solidFill>
              </a:rPr>
              <a:t>SevereWeatherEurope</a:t>
            </a:r>
            <a:r>
              <a:rPr lang="en-US" dirty="0">
                <a:solidFill>
                  <a:schemeClr val="dk1"/>
                </a:solidFill>
              </a:rPr>
              <a:t> and it is available here: </a:t>
            </a:r>
            <a:r>
              <a:rPr lang="en-US" u="sng" dirty="0">
                <a:solidFill>
                  <a:schemeClr val="hlink"/>
                </a:solidFill>
                <a:hlinkClick r:id="rId3"/>
              </a:rPr>
              <a:t>https://www.youtube.com/watch?v=2RD3I69k71Y</a:t>
            </a:r>
            <a:endParaRPr dirty="0">
              <a:solidFill>
                <a:schemeClr val="dk1"/>
              </a:solidFill>
            </a:endParaRPr>
          </a:p>
          <a:p>
            <a:pPr marL="0" lvl="0" indent="0" algn="l" rtl="0">
              <a:lnSpc>
                <a:spcPct val="100000"/>
              </a:lnSpc>
              <a:spcBef>
                <a:spcPts val="0"/>
              </a:spcBef>
              <a:spcAft>
                <a:spcPts val="0"/>
              </a:spcAft>
              <a:buSzPts val="1100"/>
              <a:buNone/>
            </a:pPr>
            <a:endParaRPr dirty="0"/>
          </a:p>
          <a:p>
            <a:pPr marL="0" lvl="0" indent="0" algn="l" rtl="0">
              <a:lnSpc>
                <a:spcPct val="100000"/>
              </a:lnSpc>
              <a:spcBef>
                <a:spcPts val="0"/>
              </a:spcBef>
              <a:spcAft>
                <a:spcPts val="0"/>
              </a:spcAft>
              <a:buSzPts val="1100"/>
              <a:buNone/>
            </a:pPr>
            <a:endParaRPr dirty="0"/>
          </a:p>
          <a:p>
            <a:pPr marL="0" lvl="0" indent="0" algn="l" rtl="0">
              <a:lnSpc>
                <a:spcPct val="100000"/>
              </a:lnSpc>
              <a:spcBef>
                <a:spcPts val="0"/>
              </a:spcBef>
              <a:spcAft>
                <a:spcPts val="0"/>
              </a:spcAft>
              <a:buSzPts val="1100"/>
              <a:buNone/>
            </a:pPr>
            <a:endParaRPr dirty="0"/>
          </a:p>
          <a:p>
            <a:pPr marL="0" lvl="0" indent="0" algn="l" rtl="0">
              <a:lnSpc>
                <a:spcPct val="100000"/>
              </a:lnSpc>
              <a:spcBef>
                <a:spcPts val="0"/>
              </a:spcBef>
              <a:spcAft>
                <a:spcPts val="0"/>
              </a:spcAft>
              <a:buSzPts val="1100"/>
              <a:buNone/>
            </a:pPr>
            <a:r>
              <a:rPr lang="en-US" b="1" u="sng" dirty="0"/>
              <a:t>Are you bothered with the lack of the word “work” in this unit? If so read on, because this is for you:</a:t>
            </a:r>
            <a:endParaRPr b="1" u="sng" dirty="0"/>
          </a:p>
          <a:p>
            <a:pPr marL="0" lvl="0" indent="0" algn="l" rtl="0">
              <a:spcBef>
                <a:spcPts val="0"/>
              </a:spcBef>
              <a:spcAft>
                <a:spcPts val="0"/>
              </a:spcAft>
              <a:buClr>
                <a:schemeClr val="dk1"/>
              </a:buClr>
              <a:buSzPts val="1100"/>
              <a:buFont typeface="Arial"/>
              <a:buNone/>
            </a:pPr>
            <a:r>
              <a:rPr lang="en-US" dirty="0">
                <a:solidFill>
                  <a:schemeClr val="dk1"/>
                </a:solidFill>
              </a:rPr>
              <a:t>Long story short, we’re taking the work-energy theorem (change in KE = Work done) as the definition of work without actually telling this to the students.</a:t>
            </a:r>
            <a:endParaRPr dirty="0">
              <a:solidFill>
                <a:schemeClr val="dk1"/>
              </a:solidFill>
            </a:endParaRPr>
          </a:p>
          <a:p>
            <a:pPr marL="0" lvl="0" indent="0" algn="l" rtl="0">
              <a:lnSpc>
                <a:spcPct val="100000"/>
              </a:lnSpc>
              <a:spcBef>
                <a:spcPts val="0"/>
              </a:spcBef>
              <a:spcAft>
                <a:spcPts val="0"/>
              </a:spcAft>
              <a:buSzPts val="1100"/>
              <a:buNone/>
            </a:pPr>
            <a:endParaRPr dirty="0"/>
          </a:p>
          <a:p>
            <a:pPr marL="0" lvl="0" indent="0" algn="l" rtl="0">
              <a:lnSpc>
                <a:spcPct val="100000"/>
              </a:lnSpc>
              <a:spcBef>
                <a:spcPts val="0"/>
              </a:spcBef>
              <a:spcAft>
                <a:spcPts val="0"/>
              </a:spcAft>
              <a:buSzPts val="1100"/>
              <a:buNone/>
            </a:pPr>
            <a:r>
              <a:rPr lang="en-US" dirty="0"/>
              <a:t>A heat engine extracts “work” from heat (leaving some waste heat in its wake), but in this class we’re going to define it as something turns thermal energy gradients into KE or PE instead. And we’re not actually going to tell the students that we used this definition, because we think they can just understand that heat is turning into KE/PE by looking at the data. Why did we make this choice? Well, we haven’t defined the word work yet, </a:t>
            </a:r>
            <a:r>
              <a:rPr lang="en-US" dirty="0">
                <a:solidFill>
                  <a:schemeClr val="dk1"/>
                </a:solidFill>
              </a:rPr>
              <a:t>and since work is traditionally defined as a force acting over a distance, that’s a problem because we haven’t defined a force yet. </a:t>
            </a:r>
            <a:r>
              <a:rPr lang="en-US" dirty="0"/>
              <a:t>But skipping over the word “work” is more than just that: we don’t want to introduce words just for the sake of making the students memorize more things. We can also understand work to be the related to a change in kinetic energy: According to the work-energy theorem, Work = change in KE. And, of course, when you change KE you do the opposite to PE because they are inversely proportional (strictly speaking change in KE = - (change in PE) when only conservative forces are acting, but it’s approximately true for just about anything). </a:t>
            </a: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g257167e89df_0_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55" name="Google Shape;155;g257167e89df_0_4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SzPts val="1100"/>
              <a:buNone/>
            </a:pPr>
            <a:r>
              <a:rPr lang="en-US">
                <a:solidFill>
                  <a:schemeClr val="dk1"/>
                </a:solidFill>
              </a:rPr>
              <a:t>The image is a screenshot of the youtube video on a previous slide ( is 1 year of Sea Surface Temperature data from satellites) and is provided courtesy </a:t>
            </a:r>
            <a:endParaRPr>
              <a:solidFill>
                <a:schemeClr val="dk1"/>
              </a:solidFill>
            </a:endParaRPr>
          </a:p>
          <a:p>
            <a:pPr marL="0" lvl="0" indent="0" algn="l" rtl="0">
              <a:spcBef>
                <a:spcPts val="0"/>
              </a:spcBef>
              <a:spcAft>
                <a:spcPts val="0"/>
              </a:spcAft>
              <a:buSzPts val="1100"/>
              <a:buNone/>
            </a:pPr>
            <a:r>
              <a:rPr lang="en-US">
                <a:solidFill>
                  <a:schemeClr val="dk1"/>
                </a:solidFill>
              </a:rPr>
              <a:t>Severe Weather Europe’s youtube page, @SevereWeatherEurope and it is available here: </a:t>
            </a:r>
            <a:r>
              <a:rPr lang="en-US" u="sng">
                <a:solidFill>
                  <a:schemeClr val="hlink"/>
                </a:solidFill>
                <a:hlinkClick r:id="rId3"/>
              </a:rPr>
              <a:t>https://www.youtube.com/watch?v=2RD3I69k71Y</a:t>
            </a:r>
            <a:endParaRPr>
              <a:solidFill>
                <a:schemeClr val="dk1"/>
              </a:solidFill>
            </a:endParaRPr>
          </a:p>
          <a:p>
            <a:pPr marL="0" lvl="0" indent="0" algn="l" rtl="0">
              <a:lnSpc>
                <a:spcPct val="100000"/>
              </a:lnSpc>
              <a:spcBef>
                <a:spcPts val="0"/>
              </a:spcBef>
              <a:spcAft>
                <a:spcPts val="0"/>
              </a:spcAft>
              <a:buSzPts val="1100"/>
              <a:buNone/>
            </a:pPr>
            <a:endParaRPr/>
          </a:p>
          <a:p>
            <a:pPr marL="0" lvl="0" indent="0" algn="l" rtl="0">
              <a:lnSpc>
                <a:spcPct val="100000"/>
              </a:lnSpc>
              <a:spcBef>
                <a:spcPts val="0"/>
              </a:spcBef>
              <a:spcAft>
                <a:spcPts val="0"/>
              </a:spcAft>
              <a:buSzPts val="1100"/>
              <a:buNone/>
            </a:pPr>
            <a:endParaRPr/>
          </a:p>
          <a:p>
            <a:pPr marL="0" lvl="0" indent="0" algn="l" rtl="0">
              <a:lnSpc>
                <a:spcPct val="100000"/>
              </a:lnSpc>
              <a:spcBef>
                <a:spcPts val="0"/>
              </a:spcBef>
              <a:spcAft>
                <a:spcPts val="0"/>
              </a:spcAft>
              <a:buSzPts val="1100"/>
              <a:buNone/>
            </a:pPr>
            <a:endParaRPr/>
          </a:p>
          <a:p>
            <a:pPr marL="0" lvl="0" indent="0" algn="l" rtl="0">
              <a:lnSpc>
                <a:spcPct val="100000"/>
              </a:lnSpc>
              <a:spcBef>
                <a:spcPts val="0"/>
              </a:spcBef>
              <a:spcAft>
                <a:spcPts val="0"/>
              </a:spcAft>
              <a:buSzPts val="1100"/>
              <a:buNone/>
            </a:pPr>
            <a:r>
              <a:rPr lang="en-US" b="1" u="sng"/>
              <a:t>Are you bothered with the lack of the word “work” in this unit? If so read on, because this is for you:</a:t>
            </a:r>
            <a:endParaRPr b="1" u="sng"/>
          </a:p>
          <a:p>
            <a:pPr marL="0" lvl="0" indent="0" algn="l" rtl="0">
              <a:spcBef>
                <a:spcPts val="0"/>
              </a:spcBef>
              <a:spcAft>
                <a:spcPts val="0"/>
              </a:spcAft>
              <a:buSzPts val="1100"/>
              <a:buNone/>
            </a:pPr>
            <a:r>
              <a:rPr lang="en-US">
                <a:solidFill>
                  <a:schemeClr val="dk1"/>
                </a:solidFill>
              </a:rPr>
              <a:t>Long story short, we’re taking the work-energy theorem as the definition of work work without actually telling this to the students.</a:t>
            </a:r>
            <a:endParaRPr>
              <a:solidFill>
                <a:schemeClr val="dk1"/>
              </a:solidFill>
            </a:endParaRPr>
          </a:p>
          <a:p>
            <a:pPr marL="0" lvl="0" indent="0" algn="l" rtl="0">
              <a:lnSpc>
                <a:spcPct val="100000"/>
              </a:lnSpc>
              <a:spcBef>
                <a:spcPts val="0"/>
              </a:spcBef>
              <a:spcAft>
                <a:spcPts val="0"/>
              </a:spcAft>
              <a:buSzPts val="1100"/>
              <a:buNone/>
            </a:pPr>
            <a:endParaRPr/>
          </a:p>
          <a:p>
            <a:pPr marL="0" lvl="0" indent="0" algn="l" rtl="0">
              <a:lnSpc>
                <a:spcPct val="100000"/>
              </a:lnSpc>
              <a:spcBef>
                <a:spcPts val="0"/>
              </a:spcBef>
              <a:spcAft>
                <a:spcPts val="0"/>
              </a:spcAft>
              <a:buSzPts val="1100"/>
              <a:buNone/>
            </a:pPr>
            <a:r>
              <a:rPr lang="en-US"/>
              <a:t>A heat engine extracts “work” from heat (leaving some waste heat in its wake), but in this class we’re going to define it as something that changes heat into KE or PE (or really anything higher up than Heat on the entropy scale) instead. And we’re not actually going to tell the students that we used this definition, because we think they can just understand that heat is turning into KE/PE by looking at the data. Why did we make this choice? Well, we haven’t defined the word work yet, </a:t>
            </a:r>
            <a:r>
              <a:rPr lang="en-US">
                <a:solidFill>
                  <a:schemeClr val="dk1"/>
                </a:solidFill>
              </a:rPr>
              <a:t>and since work is traditionally defined as a force acting over a distance, that’s a problem because we haven’t defined a force yet. </a:t>
            </a:r>
            <a:r>
              <a:rPr lang="en-US"/>
              <a:t>But skipping over the word “work” is more than just that: we don’t want to introduce words just for the sake of making the students memorize more things. We can also understand work to be the related to a change in kinetic energy: According to the work-energy theorem, Work = change in KE. And, of course, when you change KE you do the opposite to PE because they are inversely proportional (strictly speaking change in KE = - (change in PE) when only conservative forces are acting, but it’s approximately true for just about anything).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g254923ad269_0_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67" name="Google Shape;167;g254923ad269_0_3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SzPts val="1100"/>
              <a:buNone/>
            </a:pPr>
            <a:r>
              <a:rPr lang="en-US">
                <a:solidFill>
                  <a:schemeClr val="dk1"/>
                </a:solidFill>
              </a:rPr>
              <a:t>The image is a screenshot of the youtube video on a previous slide ( is 1 year of Sea Surface Temperature data from satellites) and is provided courtesy </a:t>
            </a:r>
            <a:endParaRPr>
              <a:solidFill>
                <a:schemeClr val="dk1"/>
              </a:solidFill>
            </a:endParaRPr>
          </a:p>
          <a:p>
            <a:pPr marL="0" lvl="0" indent="0" algn="l" rtl="0">
              <a:spcBef>
                <a:spcPts val="0"/>
              </a:spcBef>
              <a:spcAft>
                <a:spcPts val="0"/>
              </a:spcAft>
              <a:buSzPts val="1100"/>
              <a:buNone/>
            </a:pPr>
            <a:r>
              <a:rPr lang="en-US">
                <a:solidFill>
                  <a:schemeClr val="dk1"/>
                </a:solidFill>
              </a:rPr>
              <a:t>Severe Weather Europe’s youtube page, @SevereWeatherEurope and it is available here: </a:t>
            </a:r>
            <a:r>
              <a:rPr lang="en-US" u="sng">
                <a:solidFill>
                  <a:schemeClr val="hlink"/>
                </a:solidFill>
                <a:hlinkClick r:id="rId3"/>
              </a:rPr>
              <a:t>https://www.youtube.com/watch?v=2RD3I69k71Y</a:t>
            </a:r>
            <a:endParaRPr>
              <a:solidFill>
                <a:schemeClr val="dk1"/>
              </a:solidFill>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g254923ad269_0_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77" name="Google Shape;177;g254923ad269_0_4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US"/>
              <a:t>Video from Natalie Bursztyn</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
        <p:cNvGrpSpPr/>
        <p:nvPr/>
      </p:nvGrpSpPr>
      <p:grpSpPr>
        <a:xfrm>
          <a:off x="0" y="0"/>
          <a:ext cx="0" cy="0"/>
          <a:chOff x="0" y="0"/>
          <a:chExt cx="0" cy="0"/>
        </a:xfrm>
      </p:grpSpPr>
      <p:sp>
        <p:nvSpPr>
          <p:cNvPr id="190" name="Google Shape;190;g257167e89df_0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91" name="Google Shape;191;g257167e89df_0_1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US"/>
              <a:t>Video from Natalie Bursztyn</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
        <p:cNvGrpSpPr/>
        <p:nvPr/>
      </p:nvGrpSpPr>
      <p:grpSpPr>
        <a:xfrm>
          <a:off x="0" y="0"/>
          <a:ext cx="0" cy="0"/>
          <a:chOff x="0" y="0"/>
          <a:chExt cx="0" cy="0"/>
        </a:xfrm>
      </p:grpSpPr>
      <p:sp>
        <p:nvSpPr>
          <p:cNvPr id="197" name="Google Shape;197;g257167e89df_0_1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98" name="Google Shape;198;g257167e89df_0_11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US" dirty="0"/>
              <a:t>Video from Natalie </a:t>
            </a:r>
            <a:r>
              <a:rPr lang="en-US" dirty="0" err="1"/>
              <a:t>Bursztyn</a:t>
            </a:r>
            <a:endParaRPr lang="en-US" dirty="0"/>
          </a:p>
          <a:p>
            <a:pPr marL="0" lvl="0" indent="0" algn="l" rtl="0">
              <a:lnSpc>
                <a:spcPct val="100000"/>
              </a:lnSpc>
              <a:spcBef>
                <a:spcPts val="0"/>
              </a:spcBef>
              <a:spcAft>
                <a:spcPts val="0"/>
              </a:spcAft>
              <a:buSzPts val="1100"/>
              <a:buNone/>
            </a:pPr>
            <a:endParaRPr lang="en-US" dirty="0"/>
          </a:p>
          <a:p>
            <a:pPr rtl="0">
              <a:spcBef>
                <a:spcPts val="0"/>
              </a:spcBef>
              <a:spcAft>
                <a:spcPts val="0"/>
              </a:spcAft>
            </a:pPr>
            <a:r>
              <a:rPr lang="en-US" sz="1800" b="0" i="0" u="none" strike="noStrike" dirty="0">
                <a:solidFill>
                  <a:srgbClr val="000000"/>
                </a:solidFill>
                <a:effectLst/>
                <a:latin typeface="Arial" panose="020B0604020202020204" pitchFamily="34" charset="0"/>
              </a:rPr>
              <a:t>Heat Engine: As heat energy naturally flows from hot to cold (and the entropy of the universe increases), some of the transferring energy is converted to Kinetic or Potential </a:t>
            </a:r>
            <a:r>
              <a:rPr lang="en-US" sz="1800" b="0" i="0" u="none" strike="noStrike">
                <a:solidFill>
                  <a:srgbClr val="000000"/>
                </a:solidFill>
                <a:effectLst/>
                <a:latin typeface="Arial" panose="020B0604020202020204" pitchFamily="34" charset="0"/>
              </a:rPr>
              <a:t>Energy.</a:t>
            </a:r>
            <a:endParaRPr lang="en-US" b="0" dirty="0">
              <a:effectLst/>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p:cNvGrpSpPr/>
        <p:nvPr/>
      </p:nvGrpSpPr>
      <p:grpSpPr>
        <a:xfrm>
          <a:off x="0" y="0"/>
          <a:ext cx="0" cy="0"/>
          <a:chOff x="0" y="0"/>
          <a:chExt cx="0" cy="0"/>
        </a:xfrm>
      </p:grpSpPr>
      <p:sp>
        <p:nvSpPr>
          <p:cNvPr id="218" name="Google Shape;218;g257167e89df_0_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19" name="Google Shape;219;g257167e89df_0_6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SzPts val="1100"/>
              <a:buNone/>
            </a:pPr>
            <a:r>
              <a:rPr lang="en-US" dirty="0">
                <a:solidFill>
                  <a:schemeClr val="dk1"/>
                </a:solidFill>
              </a:rPr>
              <a:t>The video is 1 year of Sea Surface Temperature data from satellites courtesy </a:t>
            </a:r>
            <a:endParaRPr dirty="0">
              <a:solidFill>
                <a:schemeClr val="dk1"/>
              </a:solidFill>
            </a:endParaRPr>
          </a:p>
          <a:p>
            <a:pPr marL="0" lvl="0" indent="0" algn="l" rtl="0">
              <a:spcBef>
                <a:spcPts val="0"/>
              </a:spcBef>
              <a:spcAft>
                <a:spcPts val="0"/>
              </a:spcAft>
              <a:buSzPts val="1100"/>
              <a:buNone/>
            </a:pPr>
            <a:r>
              <a:rPr lang="en-US" dirty="0">
                <a:solidFill>
                  <a:schemeClr val="dk1"/>
                </a:solidFill>
              </a:rPr>
              <a:t>Severe Weather Europe’s </a:t>
            </a:r>
            <a:r>
              <a:rPr lang="en-US" dirty="0" err="1">
                <a:solidFill>
                  <a:schemeClr val="dk1"/>
                </a:solidFill>
              </a:rPr>
              <a:t>youtube</a:t>
            </a:r>
            <a:r>
              <a:rPr lang="en-US" dirty="0">
                <a:solidFill>
                  <a:schemeClr val="dk1"/>
                </a:solidFill>
              </a:rPr>
              <a:t> page, @</a:t>
            </a:r>
            <a:r>
              <a:rPr lang="en-US" dirty="0" err="1">
                <a:solidFill>
                  <a:schemeClr val="dk1"/>
                </a:solidFill>
              </a:rPr>
              <a:t>SevereWeatherEurope</a:t>
            </a:r>
            <a:r>
              <a:rPr lang="en-US" dirty="0">
                <a:solidFill>
                  <a:schemeClr val="dk1"/>
                </a:solidFill>
              </a:rPr>
              <a:t> and it is available here: </a:t>
            </a:r>
            <a:r>
              <a:rPr lang="en-US" u="sng" dirty="0">
                <a:solidFill>
                  <a:schemeClr val="hlink"/>
                </a:solidFill>
                <a:hlinkClick r:id="rId3"/>
              </a:rPr>
              <a:t>https://www.youtube.com/watch?v=2RD3I69k71Y</a:t>
            </a:r>
            <a:endParaRPr dirty="0">
              <a:solidFill>
                <a:schemeClr val="dk1"/>
              </a:solidFill>
            </a:endParaRPr>
          </a:p>
          <a:p>
            <a:pPr marL="0" lvl="0" indent="0" algn="l" rtl="0">
              <a:lnSpc>
                <a:spcPct val="100000"/>
              </a:lnSpc>
              <a:spcBef>
                <a:spcPts val="0"/>
              </a:spcBef>
              <a:spcAft>
                <a:spcPts val="0"/>
              </a:spcAft>
              <a:buSzPts val="1100"/>
              <a:buNone/>
            </a:pPr>
            <a:endParaRPr dirty="0"/>
          </a:p>
          <a:p>
            <a:pPr marL="0" lvl="0" indent="0" algn="l" rtl="0">
              <a:lnSpc>
                <a:spcPct val="100000"/>
              </a:lnSpc>
              <a:spcBef>
                <a:spcPts val="0"/>
              </a:spcBef>
              <a:spcAft>
                <a:spcPts val="0"/>
              </a:spcAft>
              <a:buSzPts val="1100"/>
              <a:buNone/>
            </a:pPr>
            <a:endParaRPr dirty="0"/>
          </a:p>
          <a:p>
            <a:pPr marL="0" lvl="0" indent="0" algn="l" rtl="0">
              <a:lnSpc>
                <a:spcPct val="115000"/>
              </a:lnSpc>
              <a:spcBef>
                <a:spcPts val="0"/>
              </a:spcBef>
              <a:spcAft>
                <a:spcPts val="0"/>
              </a:spcAft>
              <a:buSzPts val="1100"/>
              <a:buNone/>
            </a:pPr>
            <a:r>
              <a:rPr lang="en-US" dirty="0">
                <a:solidFill>
                  <a:schemeClr val="dk1"/>
                </a:solidFill>
              </a:rPr>
              <a:t>A useful point for students that are analyzing data in the jigsaw that instructors can emphasize now: the presence of this sharp temperature contrast in the gulf stream is itself evidence of lots of stored energy (i.e., potential energy!). You can foreshadow the second law of thermodynamics that’s coming up next by noting the sharp temperature contrasts:  “order” like that doesn’t usually occur naturally. The universe wants to mix the hot stuff and the cold stuff up (i.e., create disorder), so when we notice order in the form of hot stuff and cold stuff right next to each, that is evidence of some stored potential energy. </a:t>
            </a:r>
            <a:endParaRPr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
        <p:cNvGrpSpPr/>
        <p:nvPr/>
      </p:nvGrpSpPr>
      <p:grpSpPr>
        <a:xfrm>
          <a:off x="0" y="0"/>
          <a:ext cx="0" cy="0"/>
          <a:chOff x="0" y="0"/>
          <a:chExt cx="0" cy="0"/>
        </a:xfrm>
      </p:grpSpPr>
      <p:sp>
        <p:nvSpPr>
          <p:cNvPr id="225" name="Google Shape;225;g254923ad269_0_8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26" name="Google Shape;226;g254923ad269_0_8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US" dirty="0"/>
              <a:t>This </a:t>
            </a:r>
            <a:r>
              <a:rPr lang="en-US" dirty="0" err="1"/>
              <a:t>youtube</a:t>
            </a:r>
            <a:r>
              <a:rPr lang="en-US" dirty="0"/>
              <a:t> video called “A Year of Weather 2020” is courtesy the The European </a:t>
            </a:r>
            <a:r>
              <a:rPr lang="en-US" dirty="0" err="1"/>
              <a:t>Organisation</a:t>
            </a:r>
            <a:r>
              <a:rPr lang="en-US" dirty="0"/>
              <a:t> for the Exploitation of Meteorological Satellites (EUMETSAT) </a:t>
            </a:r>
            <a:r>
              <a:rPr lang="en-US" dirty="0" err="1"/>
              <a:t>Youtube</a:t>
            </a:r>
            <a:r>
              <a:rPr lang="en-US" dirty="0"/>
              <a:t> Page, @EUMETSAT1 and available for download here: </a:t>
            </a:r>
            <a:r>
              <a:rPr lang="en-US" u="sng" dirty="0">
                <a:solidFill>
                  <a:schemeClr val="hlink"/>
                </a:solidFill>
                <a:hlinkClick r:id="rId3"/>
              </a:rPr>
              <a:t>https://www.youtube.com/watch?v=GKFzL2XB9Ow</a:t>
            </a:r>
            <a:endParaRPr dirty="0"/>
          </a:p>
          <a:p>
            <a:pPr marL="0" lvl="0" indent="0" algn="l" rtl="0">
              <a:lnSpc>
                <a:spcPct val="100000"/>
              </a:lnSpc>
              <a:spcBef>
                <a:spcPts val="0"/>
              </a:spcBef>
              <a:spcAft>
                <a:spcPts val="0"/>
              </a:spcAft>
              <a:buSzPts val="1100"/>
              <a:buNone/>
            </a:pPr>
            <a:endParaRPr dirty="0"/>
          </a:p>
          <a:p>
            <a:pPr marL="0" lvl="0" indent="0" algn="l" rtl="0">
              <a:lnSpc>
                <a:spcPct val="100000"/>
              </a:lnSpc>
              <a:spcBef>
                <a:spcPts val="0"/>
              </a:spcBef>
              <a:spcAft>
                <a:spcPts val="0"/>
              </a:spcAft>
              <a:buSzPts val="1100"/>
              <a:buNone/>
            </a:pPr>
            <a:endParaRPr dirty="0"/>
          </a:p>
          <a:p>
            <a:pPr marL="0" lvl="0" indent="0" algn="l" rtl="0">
              <a:lnSpc>
                <a:spcPct val="100000"/>
              </a:lnSpc>
              <a:spcBef>
                <a:spcPts val="0"/>
              </a:spcBef>
              <a:spcAft>
                <a:spcPts val="0"/>
              </a:spcAft>
              <a:buSzPts val="1100"/>
              <a:buNone/>
            </a:pPr>
            <a:r>
              <a:rPr lang="en-US" dirty="0"/>
              <a:t>Questions to pose to the class:</a:t>
            </a:r>
            <a:endParaRPr dirty="0"/>
          </a:p>
          <a:p>
            <a:pPr marL="457200" lvl="0" indent="-298450" algn="l" rtl="0">
              <a:lnSpc>
                <a:spcPct val="100000"/>
              </a:lnSpc>
              <a:spcBef>
                <a:spcPts val="0"/>
              </a:spcBef>
              <a:spcAft>
                <a:spcPts val="0"/>
              </a:spcAft>
              <a:buSzPts val="1100"/>
              <a:buChar char="-"/>
            </a:pPr>
            <a:r>
              <a:rPr lang="en-US" dirty="0"/>
              <a:t>Look in the vicinity of the gulf stream. Where do the clouds/weather systems go? Students should notice that they all travel right along the gulf stream. The sharp temperature contrasts at the ground are the primary fuel for mid-latitude storms. These storms using heat to smooth out the thermal energy contrasts in the gulf stream, and they turn that energy into storms (i.e., Kinetic Energy).</a:t>
            </a:r>
            <a:endParaRPr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p:cNvGrpSpPr/>
        <p:nvPr/>
      </p:nvGrpSpPr>
      <p:grpSpPr>
        <a:xfrm>
          <a:off x="0" y="0"/>
          <a:ext cx="0" cy="0"/>
          <a:chOff x="0" y="0"/>
          <a:chExt cx="0" cy="0"/>
        </a:xfrm>
      </p:grpSpPr>
      <p:sp>
        <p:nvSpPr>
          <p:cNvPr id="232" name="Google Shape;232;g254923ad269_0_8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33" name="Google Shape;233;g254923ad269_0_8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US"/>
              <a:t>Poster image for the movie “The Day After Tomorrow” is courtesy IMDB’s website and available here: https://www.imdb.com/title/tt0319262/</a:t>
            </a:r>
            <a:endParaRPr/>
          </a:p>
          <a:p>
            <a:pPr marL="0" lvl="0" indent="0" algn="l" rtl="0">
              <a:lnSpc>
                <a:spcPct val="100000"/>
              </a:lnSpc>
              <a:spcBef>
                <a:spcPts val="0"/>
              </a:spcBef>
              <a:spcAft>
                <a:spcPts val="0"/>
              </a:spcAft>
              <a:buSzPts val="1100"/>
              <a:buNone/>
            </a:pPr>
            <a:endParaRPr/>
          </a:p>
          <a:p>
            <a:pPr marL="0" lvl="0" indent="0" algn="l" rtl="0">
              <a:lnSpc>
                <a:spcPct val="100000"/>
              </a:lnSpc>
              <a:spcBef>
                <a:spcPts val="0"/>
              </a:spcBef>
              <a:spcAft>
                <a:spcPts val="0"/>
              </a:spcAft>
              <a:buSzPts val="1100"/>
              <a:buNone/>
            </a:pPr>
            <a:endParaRPr/>
          </a:p>
          <a:p>
            <a:pPr marL="0" lvl="0" indent="0" algn="l" rtl="0">
              <a:lnSpc>
                <a:spcPct val="100000"/>
              </a:lnSpc>
              <a:spcBef>
                <a:spcPts val="0"/>
              </a:spcBef>
              <a:spcAft>
                <a:spcPts val="0"/>
              </a:spcAft>
              <a:buSzPts val="1100"/>
              <a:buNone/>
            </a:pPr>
            <a:r>
              <a:rPr lang="en-US"/>
              <a:t>This is a </a:t>
            </a:r>
            <a:r>
              <a:rPr lang="en-US" u="sng">
                <a:solidFill>
                  <a:schemeClr val="hlink"/>
                </a:solidFill>
                <a:hlinkClick r:id="rId3"/>
              </a:rPr>
              <a:t>nice overview</a:t>
            </a:r>
            <a:r>
              <a:rPr lang="en-US"/>
              <a:t> of the Earth as a heat engine.</a:t>
            </a:r>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Google Shape;239;g254923ad1e5_0_1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0" name="Google Shape;240;g254923ad1e5_0_1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US" dirty="0"/>
              <a:t>This </a:t>
            </a:r>
            <a:r>
              <a:rPr lang="en-US" dirty="0" err="1"/>
              <a:t>youtube</a:t>
            </a:r>
            <a:r>
              <a:rPr lang="en-US" dirty="0"/>
              <a:t> video called “The Day After Tomorrow - Official® Trailer [HD]” is courtesy the </a:t>
            </a:r>
            <a:r>
              <a:rPr lang="en-US" dirty="0" err="1"/>
              <a:t>TrailersPlaygroundHD</a:t>
            </a:r>
            <a:r>
              <a:rPr lang="en-US" dirty="0"/>
              <a:t> </a:t>
            </a:r>
            <a:r>
              <a:rPr lang="en-US" dirty="0" err="1"/>
              <a:t>Youtube</a:t>
            </a:r>
            <a:r>
              <a:rPr lang="en-US" dirty="0"/>
              <a:t> Page, @</a:t>
            </a:r>
            <a:r>
              <a:rPr lang="en-US" dirty="0" err="1"/>
              <a:t>TrailersPlaygroundHD</a:t>
            </a:r>
            <a:r>
              <a:rPr lang="en-US" dirty="0"/>
              <a:t> and available here: https://</a:t>
            </a:r>
            <a:r>
              <a:rPr lang="en-US" dirty="0" err="1"/>
              <a:t>www.youtube.com</a:t>
            </a:r>
            <a:r>
              <a:rPr lang="en-US" dirty="0"/>
              <a:t>/</a:t>
            </a:r>
            <a:r>
              <a:rPr lang="en-US" dirty="0" err="1"/>
              <a:t>watch?v</a:t>
            </a:r>
            <a:r>
              <a:rPr lang="en-US" dirty="0"/>
              <a:t>=Ku_IseK3xTc</a:t>
            </a:r>
            <a:endParaRPr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
        <p:cNvGrpSpPr/>
        <p:nvPr/>
      </p:nvGrpSpPr>
      <p:grpSpPr>
        <a:xfrm>
          <a:off x="0" y="0"/>
          <a:ext cx="0" cy="0"/>
          <a:chOff x="0" y="0"/>
          <a:chExt cx="0" cy="0"/>
        </a:xfrm>
      </p:grpSpPr>
      <p:sp>
        <p:nvSpPr>
          <p:cNvPr id="246" name="Google Shape;246;g254923ad269_0_9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47" name="Google Shape;247;g254923ad269_0_9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US" dirty="0"/>
              <a:t>Polar amplification figure is from </a:t>
            </a:r>
            <a:r>
              <a:rPr lang="en-US" u="sng" dirty="0">
                <a:solidFill>
                  <a:schemeClr val="hlink"/>
                </a:solidFill>
                <a:hlinkClick r:id="rId3"/>
              </a:rPr>
              <a:t>wikipedia</a:t>
            </a:r>
            <a:r>
              <a:rPr lang="en-US" dirty="0"/>
              <a:t> (a nice overview is written there as well). (Data are 2000-2009 compared to present). Portions of the southern hemisphere and Pacific Ocean have been cropped so that students will focus on the Atlantic region.</a:t>
            </a:r>
            <a:endParaRPr dirty="0"/>
          </a:p>
          <a:p>
            <a:pPr marL="0" lvl="0" indent="0" algn="l" rtl="0">
              <a:lnSpc>
                <a:spcPct val="100000"/>
              </a:lnSpc>
              <a:spcBef>
                <a:spcPts val="0"/>
              </a:spcBef>
              <a:spcAft>
                <a:spcPts val="0"/>
              </a:spcAft>
              <a:buSzPts val="1100"/>
              <a:buNone/>
            </a:pPr>
            <a:endParaRPr dirty="0"/>
          </a:p>
          <a:p>
            <a:pPr marL="0" lvl="0" indent="0" algn="l" rtl="0">
              <a:lnSpc>
                <a:spcPct val="100000"/>
              </a:lnSpc>
              <a:spcBef>
                <a:spcPts val="0"/>
              </a:spcBef>
              <a:spcAft>
                <a:spcPts val="0"/>
              </a:spcAft>
              <a:buSzPts val="1100"/>
              <a:buNone/>
            </a:pPr>
            <a:r>
              <a:rPr lang="en-US" dirty="0"/>
              <a:t>Students might actually notice a bit of evidence of gulf stream slowing here in the temperature anomalies - off the US east coast there are negative temperature anomalies, </a:t>
            </a:r>
            <a:r>
              <a:rPr lang="en-US" dirty="0" err="1"/>
              <a:t>wouch</a:t>
            </a:r>
            <a:r>
              <a:rPr lang="en-US" dirty="0"/>
              <a:t> could indicate that less warm water is being transported there by the gulf stream, overwhelming what would otherwise be a warming trend. The same observation can be made off the East coast of Asia near Japan where there is a similar current called the Kuroshio Current.</a:t>
            </a:r>
            <a:endParaRPr dirty="0"/>
          </a:p>
          <a:p>
            <a:pPr marL="0" lvl="0" indent="0" algn="l" rtl="0">
              <a:lnSpc>
                <a:spcPct val="100000"/>
              </a:lnSpc>
              <a:spcBef>
                <a:spcPts val="0"/>
              </a:spcBef>
              <a:spcAft>
                <a:spcPts val="0"/>
              </a:spcAft>
              <a:buClr>
                <a:schemeClr val="dk1"/>
              </a:buClr>
              <a:buSzPts val="1100"/>
              <a:buFont typeface="Arial"/>
              <a:buNone/>
            </a:pPr>
            <a:endParaRPr dirty="0"/>
          </a:p>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4"/>
        <p:cNvGrpSpPr/>
        <p:nvPr/>
      </p:nvGrpSpPr>
      <p:grpSpPr>
        <a:xfrm>
          <a:off x="0" y="0"/>
          <a:ext cx="0" cy="0"/>
          <a:chOff x="0" y="0"/>
          <a:chExt cx="0" cy="0"/>
        </a:xfrm>
      </p:grpSpPr>
      <p:sp>
        <p:nvSpPr>
          <p:cNvPr id="255" name="Google Shape;255;g254923ad269_0_9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56" name="Google Shape;256;g254923ad269_0_9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US" dirty="0">
                <a:solidFill>
                  <a:schemeClr val="dk1"/>
                </a:solidFill>
              </a:rPr>
              <a:t>Screenshot from </a:t>
            </a:r>
            <a:r>
              <a:rPr lang="en-US" u="sng" dirty="0">
                <a:solidFill>
                  <a:schemeClr val="hlink"/>
                </a:solidFill>
                <a:hlinkClick r:id="rId3"/>
              </a:rPr>
              <a:t>https://www.youtube.com/watch?v=2RD3I69k71Y</a:t>
            </a:r>
            <a:endParaRPr dirty="0"/>
          </a:p>
          <a:p>
            <a:pPr marL="0" lvl="0" indent="0" algn="l" rtl="0">
              <a:spcBef>
                <a:spcPts val="0"/>
              </a:spcBef>
              <a:spcAft>
                <a:spcPts val="0"/>
              </a:spcAft>
              <a:buClr>
                <a:schemeClr val="dk1"/>
              </a:buClr>
              <a:buSzPts val="1100"/>
              <a:buFont typeface="Arial"/>
              <a:buNone/>
            </a:pPr>
            <a:endParaRPr dirty="0"/>
          </a:p>
          <a:p>
            <a:pPr marL="0" lvl="0" indent="0" algn="l" rtl="0">
              <a:spcBef>
                <a:spcPts val="0"/>
              </a:spcBef>
              <a:spcAft>
                <a:spcPts val="0"/>
              </a:spcAft>
              <a:buClr>
                <a:schemeClr val="dk1"/>
              </a:buClr>
              <a:buSzPts val="1100"/>
              <a:buFont typeface="Arial"/>
              <a:buNone/>
            </a:pPr>
            <a:r>
              <a:rPr lang="en-US" dirty="0"/>
              <a:t>Polar amplification is a new word for students. Either define/explain it in words or use a different set of words to describe the fact that the North Pole has warmed considerably more than the rest of the planet.</a:t>
            </a:r>
            <a:endParaRPr dirty="0"/>
          </a:p>
          <a:p>
            <a:pPr marL="0" lvl="0" indent="0" algn="l" rtl="0">
              <a:spcBef>
                <a:spcPts val="0"/>
              </a:spcBef>
              <a:spcAft>
                <a:spcPts val="0"/>
              </a:spcAft>
              <a:buClr>
                <a:schemeClr val="dk1"/>
              </a:buClr>
              <a:buSzPts val="1100"/>
              <a:buFont typeface="Arial"/>
              <a:buNone/>
            </a:pPr>
            <a:endParaRPr dirty="0"/>
          </a:p>
          <a:p>
            <a:pPr marL="0" lvl="0" indent="0" algn="l" rtl="0">
              <a:spcBef>
                <a:spcPts val="0"/>
              </a:spcBef>
              <a:spcAft>
                <a:spcPts val="0"/>
              </a:spcAft>
              <a:buClr>
                <a:schemeClr val="dk1"/>
              </a:buClr>
              <a:buSzPts val="1100"/>
              <a:buFont typeface="Arial"/>
              <a:buNone/>
            </a:pPr>
            <a:r>
              <a:rPr lang="en-US" dirty="0"/>
              <a:t>Students interested in polar amplification can be directed to this NASA Earth Observatory site’s article called “Arctic Amplification”</a:t>
            </a:r>
            <a:endParaRPr dirty="0"/>
          </a:p>
          <a:p>
            <a:pPr marL="0" lvl="0" indent="0" algn="l" rtl="0">
              <a:spcBef>
                <a:spcPts val="0"/>
              </a:spcBef>
              <a:spcAft>
                <a:spcPts val="0"/>
              </a:spcAft>
              <a:buClr>
                <a:schemeClr val="dk1"/>
              </a:buClr>
              <a:buSzPts val="1100"/>
              <a:buFont typeface="Arial"/>
              <a:buNone/>
            </a:pPr>
            <a:endParaRPr dirty="0"/>
          </a:p>
          <a:p>
            <a:pPr marL="0" lvl="0" indent="0" algn="l" rtl="0">
              <a:spcBef>
                <a:spcPts val="0"/>
              </a:spcBef>
              <a:spcAft>
                <a:spcPts val="0"/>
              </a:spcAft>
              <a:buClr>
                <a:schemeClr val="dk1"/>
              </a:buClr>
              <a:buSzPts val="1100"/>
              <a:buFont typeface="Arial"/>
              <a:buNone/>
            </a:pPr>
            <a:r>
              <a:rPr lang="en-US" dirty="0"/>
              <a:t>https://</a:t>
            </a:r>
            <a:r>
              <a:rPr lang="en-US" dirty="0" err="1"/>
              <a:t>earthobservatory.nasa.gov</a:t>
            </a:r>
            <a:r>
              <a:rPr lang="en-US" dirty="0"/>
              <a:t>/images/81214/arctic-amplification#:~:text=When%20bright%20and%20reflective%20ice,surface%20of%20snow%20and%20ice.</a:t>
            </a:r>
            <a:endParaRPr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6"/>
        <p:cNvGrpSpPr/>
        <p:nvPr/>
      </p:nvGrpSpPr>
      <p:grpSpPr>
        <a:xfrm>
          <a:off x="0" y="0"/>
          <a:ext cx="0" cy="0"/>
          <a:chOff x="0" y="0"/>
          <a:chExt cx="0" cy="0"/>
        </a:xfrm>
      </p:grpSpPr>
      <p:sp>
        <p:nvSpPr>
          <p:cNvPr id="267" name="Google Shape;267;g254923ad269_0_10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68" name="Google Shape;268;g254923ad269_0_10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US" dirty="0">
                <a:solidFill>
                  <a:schemeClr val="dk1"/>
                </a:solidFill>
              </a:rPr>
              <a:t>Screenshot from </a:t>
            </a:r>
            <a:r>
              <a:rPr lang="en-US" u="sng" dirty="0">
                <a:solidFill>
                  <a:schemeClr val="hlink"/>
                </a:solidFill>
                <a:hlinkClick r:id="rId3"/>
              </a:rPr>
              <a:t>https://www.youtube.com/watch?v=2RD3I69k71Y</a:t>
            </a:r>
            <a:endParaRPr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5"/>
        <p:cNvGrpSpPr/>
        <p:nvPr/>
      </p:nvGrpSpPr>
      <p:grpSpPr>
        <a:xfrm>
          <a:off x="0" y="0"/>
          <a:ext cx="0" cy="0"/>
          <a:chOff x="0" y="0"/>
          <a:chExt cx="0" cy="0"/>
        </a:xfrm>
      </p:grpSpPr>
      <p:sp>
        <p:nvSpPr>
          <p:cNvPr id="276" name="Google Shape;276;g254923ad269_0_1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77" name="Google Shape;277;g254923ad269_0_11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SzPts val="1100"/>
              <a:buNone/>
            </a:pPr>
            <a:r>
              <a:rPr lang="en-US" dirty="0">
                <a:latin typeface="+mj-lt"/>
              </a:rPr>
              <a:t>Full citations for images of peer-reviewed journal articles shown on this slide:</a:t>
            </a:r>
            <a:endParaRPr dirty="0">
              <a:latin typeface="+mj-lt"/>
            </a:endParaRPr>
          </a:p>
          <a:p>
            <a:pPr marL="0" lvl="0" indent="0" algn="l" rtl="0">
              <a:lnSpc>
                <a:spcPct val="115000"/>
              </a:lnSpc>
              <a:spcBef>
                <a:spcPts val="0"/>
              </a:spcBef>
              <a:spcAft>
                <a:spcPts val="0"/>
              </a:spcAft>
              <a:buSzPts val="1100"/>
              <a:buNone/>
            </a:pPr>
            <a:endParaRPr dirty="0">
              <a:latin typeface="+mj-lt"/>
            </a:endParaRPr>
          </a:p>
          <a:p>
            <a:pPr marL="0" lvl="0" indent="0" algn="l" rtl="0">
              <a:lnSpc>
                <a:spcPct val="115000"/>
              </a:lnSpc>
              <a:spcBef>
                <a:spcPts val="0"/>
              </a:spcBef>
              <a:spcAft>
                <a:spcPts val="0"/>
              </a:spcAft>
              <a:buSzPts val="1100"/>
              <a:buNone/>
            </a:pPr>
            <a:r>
              <a:rPr lang="en-US" dirty="0">
                <a:latin typeface="+mj-lt"/>
              </a:rPr>
              <a:t>Olsen, S. M., </a:t>
            </a:r>
            <a:r>
              <a:rPr lang="en-US" dirty="0" err="1">
                <a:latin typeface="+mj-lt"/>
              </a:rPr>
              <a:t>Årthun</a:t>
            </a:r>
            <a:r>
              <a:rPr lang="en-US" dirty="0">
                <a:latin typeface="+mj-lt"/>
              </a:rPr>
              <a:t>, M., </a:t>
            </a:r>
            <a:r>
              <a:rPr lang="en-US" dirty="0" err="1">
                <a:latin typeface="+mj-lt"/>
              </a:rPr>
              <a:t>Eldevik</a:t>
            </a:r>
            <a:r>
              <a:rPr lang="en-US" dirty="0">
                <a:latin typeface="+mj-lt"/>
              </a:rPr>
              <a:t>, E., Fritz, J. S., Larsen, K. M., Miller, R. G., ... &amp; </a:t>
            </a:r>
            <a:r>
              <a:rPr lang="en-US" dirty="0" err="1">
                <a:latin typeface="+mj-lt"/>
              </a:rPr>
              <a:t>Oltmanns</a:t>
            </a:r>
            <a:r>
              <a:rPr lang="en-US" dirty="0">
                <a:latin typeface="+mj-lt"/>
              </a:rPr>
              <a:t>, M. (2018). The Slowing Gulf Stream? What we know and potential impacts (Policy Brief).</a:t>
            </a:r>
            <a:endParaRPr dirty="0">
              <a:latin typeface="+mj-lt"/>
            </a:endParaRPr>
          </a:p>
          <a:p>
            <a:pPr marL="0" lvl="0" indent="0" algn="l" rtl="0">
              <a:lnSpc>
                <a:spcPct val="115000"/>
              </a:lnSpc>
              <a:spcBef>
                <a:spcPts val="0"/>
              </a:spcBef>
              <a:spcAft>
                <a:spcPts val="0"/>
              </a:spcAft>
              <a:buSzPts val="1100"/>
              <a:buNone/>
            </a:pPr>
            <a:endParaRPr dirty="0">
              <a:latin typeface="+mj-lt"/>
            </a:endParaRPr>
          </a:p>
          <a:p>
            <a:pPr marL="0" lvl="0" indent="0" algn="l" rtl="0">
              <a:lnSpc>
                <a:spcPct val="115000"/>
              </a:lnSpc>
              <a:spcBef>
                <a:spcPts val="0"/>
              </a:spcBef>
              <a:spcAft>
                <a:spcPts val="0"/>
              </a:spcAft>
              <a:buSzPts val="1100"/>
              <a:buNone/>
            </a:pPr>
            <a:r>
              <a:rPr lang="en-US" dirty="0">
                <a:latin typeface="+mj-lt"/>
              </a:rPr>
              <a:t>Barnes, E. A., &amp; Screen, J. A. (2015). The impact of Arctic warming on the midlatitude jet‐stream: Can it? Has it? Will it?. Wiley Interdisciplinary Reviews: Climate Change, 6(3), 277-286.</a:t>
            </a:r>
            <a:endParaRPr dirty="0">
              <a:latin typeface="+mj-lt"/>
            </a:endParaRPr>
          </a:p>
          <a:p>
            <a:pPr marL="0" lvl="0" indent="0" algn="l" rtl="0">
              <a:lnSpc>
                <a:spcPct val="115000"/>
              </a:lnSpc>
              <a:spcBef>
                <a:spcPts val="0"/>
              </a:spcBef>
              <a:spcAft>
                <a:spcPts val="0"/>
              </a:spcAft>
              <a:buSzPts val="1100"/>
              <a:buNone/>
            </a:pPr>
            <a:endParaRPr dirty="0">
              <a:latin typeface="+mj-lt"/>
            </a:endParaRPr>
          </a:p>
          <a:p>
            <a:pPr marL="0" lvl="0" indent="0" algn="l" rtl="0">
              <a:lnSpc>
                <a:spcPct val="115000"/>
              </a:lnSpc>
              <a:spcBef>
                <a:spcPts val="0"/>
              </a:spcBef>
              <a:spcAft>
                <a:spcPts val="0"/>
              </a:spcAft>
              <a:buSzPts val="1100"/>
              <a:buNone/>
            </a:pPr>
            <a:r>
              <a:rPr lang="en-US" dirty="0">
                <a:latin typeface="+mj-lt"/>
              </a:rPr>
              <a:t>O'Hare, G. (2011). Updating our understanding of climate change in the North Atlantic: the role of global warming and the Gulf Stream. Geography, 96(1), 5-15.</a:t>
            </a:r>
            <a:endParaRPr dirty="0">
              <a:latin typeface="+mj-lt"/>
            </a:endParaRPr>
          </a:p>
          <a:p>
            <a:pPr marL="0" lvl="0" indent="0" algn="l" rtl="0">
              <a:lnSpc>
                <a:spcPct val="115000"/>
              </a:lnSpc>
              <a:spcBef>
                <a:spcPts val="0"/>
              </a:spcBef>
              <a:spcAft>
                <a:spcPts val="0"/>
              </a:spcAft>
              <a:buSzPts val="1100"/>
              <a:buNone/>
            </a:pPr>
            <a:endParaRPr dirty="0">
              <a:latin typeface="+mj-lt"/>
            </a:endParaRPr>
          </a:p>
          <a:p>
            <a:pPr marL="0" lvl="0" indent="0" algn="l" rtl="0">
              <a:lnSpc>
                <a:spcPct val="115000"/>
              </a:lnSpc>
              <a:spcBef>
                <a:spcPts val="0"/>
              </a:spcBef>
              <a:spcAft>
                <a:spcPts val="0"/>
              </a:spcAft>
              <a:buSzPts val="1100"/>
              <a:buNone/>
            </a:pPr>
            <a:r>
              <a:rPr lang="en-US" dirty="0">
                <a:latin typeface="+mj-lt"/>
              </a:rPr>
              <a:t>Bryden, H. L., Longworth, H. R., &amp; Cunningham, S. A. (2005). Slowing of the Atlantic meridional overturning circulation at 25 N. Nature, 438(7068), 655-657.</a:t>
            </a:r>
            <a:endParaRPr dirty="0">
              <a:latin typeface="+mj-lt"/>
            </a:endParaRPr>
          </a:p>
          <a:p>
            <a:pPr marL="0" lvl="0" indent="0" algn="l" rtl="0">
              <a:lnSpc>
                <a:spcPct val="115000"/>
              </a:lnSpc>
              <a:spcBef>
                <a:spcPts val="0"/>
              </a:spcBef>
              <a:spcAft>
                <a:spcPts val="0"/>
              </a:spcAft>
              <a:buSzPts val="1100"/>
              <a:buNone/>
            </a:pPr>
            <a:endParaRPr dirty="0">
              <a:latin typeface="+mj-lt"/>
            </a:endParaRPr>
          </a:p>
          <a:p>
            <a:pPr marL="0" lvl="0" indent="0" algn="l" rtl="0">
              <a:lnSpc>
                <a:spcPct val="115000"/>
              </a:lnSpc>
              <a:spcBef>
                <a:spcPts val="0"/>
              </a:spcBef>
              <a:spcAft>
                <a:spcPts val="0"/>
              </a:spcAft>
              <a:buSzPts val="1100"/>
              <a:buNone/>
            </a:pPr>
            <a:endParaRPr dirty="0">
              <a:latin typeface="+mj-lt"/>
            </a:endParaRPr>
          </a:p>
          <a:p>
            <a:pPr marL="0" lvl="0" indent="0" algn="l" rtl="0">
              <a:lnSpc>
                <a:spcPct val="115000"/>
              </a:lnSpc>
              <a:spcBef>
                <a:spcPts val="0"/>
              </a:spcBef>
              <a:spcAft>
                <a:spcPts val="0"/>
              </a:spcAft>
              <a:buSzPts val="1100"/>
              <a:buNone/>
            </a:pPr>
            <a:endParaRPr dirty="0">
              <a:latin typeface="+mj-lt"/>
            </a:endParaRPr>
          </a:p>
          <a:p>
            <a:pPr marL="0" lvl="0" indent="0" algn="l" rtl="0">
              <a:lnSpc>
                <a:spcPct val="115000"/>
              </a:lnSpc>
              <a:spcBef>
                <a:spcPts val="0"/>
              </a:spcBef>
              <a:spcAft>
                <a:spcPts val="0"/>
              </a:spcAft>
              <a:buSzPts val="1100"/>
              <a:buNone/>
            </a:pPr>
            <a:endParaRPr dirty="0">
              <a:latin typeface="+mj-lt"/>
            </a:endParaRPr>
          </a:p>
          <a:p>
            <a:pPr marL="0" lvl="0" indent="0" algn="l" rtl="0">
              <a:lnSpc>
                <a:spcPct val="115000"/>
              </a:lnSpc>
              <a:spcBef>
                <a:spcPts val="0"/>
              </a:spcBef>
              <a:spcAft>
                <a:spcPts val="0"/>
              </a:spcAft>
              <a:buSzPts val="1100"/>
              <a:buNone/>
            </a:pPr>
            <a:endParaRPr dirty="0">
              <a:latin typeface="+mj-lt"/>
            </a:endParaRPr>
          </a:p>
          <a:p>
            <a:pPr marL="0" lvl="0" indent="0" algn="l" rtl="0">
              <a:lnSpc>
                <a:spcPct val="115000"/>
              </a:lnSpc>
              <a:spcBef>
                <a:spcPts val="0"/>
              </a:spcBef>
              <a:spcAft>
                <a:spcPts val="0"/>
              </a:spcAft>
              <a:buSzPts val="1100"/>
              <a:buNone/>
            </a:pPr>
            <a:endParaRPr dirty="0">
              <a:latin typeface="+mj-lt"/>
            </a:endParaRPr>
          </a:p>
          <a:p>
            <a:pPr marL="0" lvl="0" indent="0" algn="l" rtl="0">
              <a:lnSpc>
                <a:spcPct val="115000"/>
              </a:lnSpc>
              <a:spcBef>
                <a:spcPts val="0"/>
              </a:spcBef>
              <a:spcAft>
                <a:spcPts val="0"/>
              </a:spcAft>
              <a:buClr>
                <a:schemeClr val="dk1"/>
              </a:buClr>
              <a:buSzPts val="1100"/>
              <a:buFont typeface="Arial"/>
              <a:buNone/>
            </a:pPr>
            <a:r>
              <a:rPr lang="en-US" u="sng" dirty="0">
                <a:solidFill>
                  <a:srgbClr val="1155CC"/>
                </a:solidFill>
                <a:latin typeface="+mj-lt"/>
                <a:hlinkClick r:id="rId3">
                  <a:extLst>
                    <a:ext uri="{A12FA001-AC4F-418D-AE19-62706E023703}">
                      <ahyp:hlinkClr xmlns:ahyp="http://schemas.microsoft.com/office/drawing/2018/hyperlinkcolor" val="tx"/>
                    </a:ext>
                  </a:extLst>
                </a:hlinkClick>
              </a:rPr>
              <a:t>https://wcd.copernicus.org/articles/2/953/2021/</a:t>
            </a:r>
            <a:r>
              <a:rPr lang="en-US" dirty="0">
                <a:solidFill>
                  <a:schemeClr val="dk1"/>
                </a:solidFill>
                <a:latin typeface="+mj-lt"/>
              </a:rPr>
              <a:t> </a:t>
            </a:r>
            <a:endParaRPr dirty="0">
              <a:solidFill>
                <a:schemeClr val="dk1"/>
              </a:solidFill>
              <a:latin typeface="+mj-lt"/>
            </a:endParaRPr>
          </a:p>
          <a:p>
            <a:pPr marL="0" lvl="0" indent="0" algn="l" rtl="0">
              <a:lnSpc>
                <a:spcPct val="115000"/>
              </a:lnSpc>
              <a:spcBef>
                <a:spcPts val="0"/>
              </a:spcBef>
              <a:spcAft>
                <a:spcPts val="0"/>
              </a:spcAft>
              <a:buClr>
                <a:schemeClr val="dk1"/>
              </a:buClr>
              <a:buSzPts val="1100"/>
              <a:buFont typeface="Arial"/>
              <a:buNone/>
            </a:pPr>
            <a:endParaRPr dirty="0">
              <a:solidFill>
                <a:schemeClr val="dk1"/>
              </a:solidFill>
              <a:latin typeface="+mj-lt"/>
            </a:endParaRPr>
          </a:p>
          <a:p>
            <a:pPr marL="0" lvl="0" indent="0" algn="l" rtl="0">
              <a:lnSpc>
                <a:spcPct val="115000"/>
              </a:lnSpc>
              <a:spcBef>
                <a:spcPts val="0"/>
              </a:spcBef>
              <a:spcAft>
                <a:spcPts val="0"/>
              </a:spcAft>
              <a:buClr>
                <a:schemeClr val="dk1"/>
              </a:buClr>
              <a:buSzPts val="1100"/>
              <a:buFont typeface="Arial"/>
              <a:buNone/>
            </a:pPr>
            <a:r>
              <a:rPr lang="en-US" sz="1150" dirty="0" err="1">
                <a:solidFill>
                  <a:srgbClr val="464646"/>
                </a:solidFill>
                <a:highlight>
                  <a:schemeClr val="lt1"/>
                </a:highlight>
                <a:latin typeface="+mj-lt"/>
                <a:ea typeface="Helvetica Neue"/>
                <a:cs typeface="Helvetica Neue"/>
                <a:sym typeface="Helvetica Neue"/>
              </a:rPr>
              <a:t>Tsopouridis</a:t>
            </a:r>
            <a:r>
              <a:rPr lang="en-US" sz="1150" dirty="0">
                <a:solidFill>
                  <a:srgbClr val="464646"/>
                </a:solidFill>
                <a:highlight>
                  <a:schemeClr val="lt1"/>
                </a:highlight>
                <a:latin typeface="+mj-lt"/>
                <a:ea typeface="Helvetica Neue"/>
                <a:cs typeface="Helvetica Neue"/>
                <a:sym typeface="Helvetica Neue"/>
              </a:rPr>
              <a:t>, L., Spengler, T., and </a:t>
            </a:r>
            <a:r>
              <a:rPr lang="en-US" sz="1150" dirty="0" err="1">
                <a:solidFill>
                  <a:srgbClr val="464646"/>
                </a:solidFill>
                <a:highlight>
                  <a:schemeClr val="lt1"/>
                </a:highlight>
                <a:latin typeface="+mj-lt"/>
                <a:ea typeface="Helvetica Neue"/>
                <a:cs typeface="Helvetica Neue"/>
                <a:sym typeface="Helvetica Neue"/>
              </a:rPr>
              <a:t>Spensberger</a:t>
            </a:r>
            <a:r>
              <a:rPr lang="en-US" sz="1150" dirty="0">
                <a:solidFill>
                  <a:srgbClr val="464646"/>
                </a:solidFill>
                <a:highlight>
                  <a:schemeClr val="lt1"/>
                </a:highlight>
                <a:latin typeface="+mj-lt"/>
                <a:ea typeface="Helvetica Neue"/>
                <a:cs typeface="Helvetica Neue"/>
                <a:sym typeface="Helvetica Neue"/>
              </a:rPr>
              <a:t>, C.: Smoother versus sharper Gulf Stream and Kuroshio sea surface temperature fronts: effects on cyclones and climatology, Weather </a:t>
            </a:r>
            <a:r>
              <a:rPr lang="en-US" sz="1150" dirty="0" err="1">
                <a:solidFill>
                  <a:srgbClr val="464646"/>
                </a:solidFill>
                <a:highlight>
                  <a:schemeClr val="lt1"/>
                </a:highlight>
                <a:latin typeface="+mj-lt"/>
                <a:ea typeface="Helvetica Neue"/>
                <a:cs typeface="Helvetica Neue"/>
                <a:sym typeface="Helvetica Neue"/>
              </a:rPr>
              <a:t>Clim</a:t>
            </a:r>
            <a:r>
              <a:rPr lang="en-US" sz="1150" dirty="0">
                <a:solidFill>
                  <a:srgbClr val="464646"/>
                </a:solidFill>
                <a:highlight>
                  <a:schemeClr val="lt1"/>
                </a:highlight>
                <a:latin typeface="+mj-lt"/>
                <a:ea typeface="Helvetica Neue"/>
                <a:cs typeface="Helvetica Neue"/>
                <a:sym typeface="Helvetica Neue"/>
              </a:rPr>
              <a:t>. </a:t>
            </a:r>
            <a:r>
              <a:rPr lang="en-US" sz="1150" dirty="0" err="1">
                <a:solidFill>
                  <a:srgbClr val="464646"/>
                </a:solidFill>
                <a:highlight>
                  <a:schemeClr val="lt1"/>
                </a:highlight>
                <a:latin typeface="+mj-lt"/>
                <a:ea typeface="Helvetica Neue"/>
                <a:cs typeface="Helvetica Neue"/>
                <a:sym typeface="Helvetica Neue"/>
              </a:rPr>
              <a:t>Dynam</a:t>
            </a:r>
            <a:r>
              <a:rPr lang="en-US" sz="1150" dirty="0">
                <a:solidFill>
                  <a:srgbClr val="464646"/>
                </a:solidFill>
                <a:highlight>
                  <a:schemeClr val="lt1"/>
                </a:highlight>
                <a:latin typeface="+mj-lt"/>
                <a:ea typeface="Helvetica Neue"/>
                <a:cs typeface="Helvetica Neue"/>
                <a:sym typeface="Helvetica Neue"/>
              </a:rPr>
              <a:t>., 2, 953–970, https://</a:t>
            </a:r>
            <a:r>
              <a:rPr lang="en-US" sz="1150" dirty="0" err="1">
                <a:solidFill>
                  <a:srgbClr val="464646"/>
                </a:solidFill>
                <a:highlight>
                  <a:schemeClr val="lt1"/>
                </a:highlight>
                <a:latin typeface="+mj-lt"/>
                <a:ea typeface="Helvetica Neue"/>
                <a:cs typeface="Helvetica Neue"/>
                <a:sym typeface="Helvetica Neue"/>
              </a:rPr>
              <a:t>doi.org</a:t>
            </a:r>
            <a:r>
              <a:rPr lang="en-US" sz="1150" dirty="0">
                <a:solidFill>
                  <a:srgbClr val="464646"/>
                </a:solidFill>
                <a:highlight>
                  <a:schemeClr val="lt1"/>
                </a:highlight>
                <a:latin typeface="+mj-lt"/>
                <a:ea typeface="Helvetica Neue"/>
                <a:cs typeface="Helvetica Neue"/>
                <a:sym typeface="Helvetica Neue"/>
              </a:rPr>
              <a:t>/10.5194/wcd-2-953-2021, 2021.</a:t>
            </a:r>
            <a:endParaRPr sz="1150" dirty="0">
              <a:solidFill>
                <a:srgbClr val="464646"/>
              </a:solidFill>
              <a:highlight>
                <a:schemeClr val="lt1"/>
              </a:highlight>
              <a:latin typeface="+mj-lt"/>
              <a:ea typeface="Helvetica Neue"/>
              <a:cs typeface="Helvetica Neue"/>
              <a:sym typeface="Helvetica Neue"/>
            </a:endParaRPr>
          </a:p>
          <a:p>
            <a:pPr marL="0" lvl="0" indent="0" algn="l" rtl="0">
              <a:lnSpc>
                <a:spcPct val="115000"/>
              </a:lnSpc>
              <a:spcBef>
                <a:spcPts val="0"/>
              </a:spcBef>
              <a:spcAft>
                <a:spcPts val="0"/>
              </a:spcAft>
              <a:buClr>
                <a:schemeClr val="dk1"/>
              </a:buClr>
              <a:buSzPts val="1100"/>
              <a:buFont typeface="Arial"/>
              <a:buNone/>
            </a:pPr>
            <a:endParaRPr sz="1150" dirty="0">
              <a:solidFill>
                <a:srgbClr val="464646"/>
              </a:solidFill>
              <a:highlight>
                <a:schemeClr val="lt1"/>
              </a:highlight>
              <a:latin typeface="+mj-lt"/>
              <a:ea typeface="Helvetica Neue"/>
              <a:cs typeface="Helvetica Neue"/>
              <a:sym typeface="Helvetica Neue"/>
            </a:endParaRPr>
          </a:p>
          <a:p>
            <a:pPr marL="0" lvl="0" indent="0" algn="l" rtl="0">
              <a:lnSpc>
                <a:spcPct val="115000"/>
              </a:lnSpc>
              <a:spcBef>
                <a:spcPts val="0"/>
              </a:spcBef>
              <a:spcAft>
                <a:spcPts val="0"/>
              </a:spcAft>
              <a:buClr>
                <a:schemeClr val="dk1"/>
              </a:buClr>
              <a:buSzPts val="1100"/>
              <a:buFont typeface="Arial"/>
              <a:buNone/>
            </a:pPr>
            <a:r>
              <a:rPr lang="en-US" sz="1150" dirty="0">
                <a:solidFill>
                  <a:srgbClr val="464646"/>
                </a:solidFill>
                <a:highlight>
                  <a:schemeClr val="lt1"/>
                </a:highlight>
                <a:latin typeface="+mj-lt"/>
                <a:ea typeface="Helvetica Neue"/>
                <a:cs typeface="Helvetica Neue"/>
                <a:sym typeface="Helvetica Neue"/>
              </a:rPr>
              <a:t>“we found the cyclone density in the storm track to decrease when the SSTs are smoothed in the Gulf Stream region”</a:t>
            </a:r>
            <a:endParaRPr sz="1150" dirty="0">
              <a:solidFill>
                <a:srgbClr val="464646"/>
              </a:solidFill>
              <a:highlight>
                <a:schemeClr val="lt1"/>
              </a:highlight>
              <a:latin typeface="+mj-lt"/>
              <a:ea typeface="Helvetica Neue"/>
              <a:cs typeface="Helvetica Neue"/>
              <a:sym typeface="Helvetica Neue"/>
            </a:endParaRPr>
          </a:p>
          <a:p>
            <a:pPr marL="0" lvl="0" indent="0" algn="l" rtl="0">
              <a:lnSpc>
                <a:spcPct val="115000"/>
              </a:lnSpc>
              <a:spcBef>
                <a:spcPts val="0"/>
              </a:spcBef>
              <a:spcAft>
                <a:spcPts val="0"/>
              </a:spcAft>
              <a:buClr>
                <a:schemeClr val="dk1"/>
              </a:buClr>
              <a:buSzPts val="1100"/>
              <a:buFont typeface="Arial"/>
              <a:buNone/>
            </a:pPr>
            <a:endParaRPr sz="1150" dirty="0">
              <a:solidFill>
                <a:srgbClr val="464646"/>
              </a:solidFill>
              <a:highlight>
                <a:schemeClr val="lt1"/>
              </a:highlight>
              <a:latin typeface="+mj-lt"/>
              <a:ea typeface="Helvetica Neue"/>
              <a:cs typeface="Helvetica Neue"/>
              <a:sym typeface="Helvetica Neue"/>
            </a:endParaRPr>
          </a:p>
          <a:p>
            <a:pPr marL="0" lvl="0" indent="0" algn="l" rtl="0">
              <a:lnSpc>
                <a:spcPct val="115000"/>
              </a:lnSpc>
              <a:spcBef>
                <a:spcPts val="0"/>
              </a:spcBef>
              <a:spcAft>
                <a:spcPts val="0"/>
              </a:spcAft>
              <a:buClr>
                <a:schemeClr val="dk1"/>
              </a:buClr>
              <a:buSzPts val="1100"/>
              <a:buFont typeface="Arial"/>
              <a:buNone/>
            </a:pPr>
            <a:endParaRPr sz="1150" dirty="0">
              <a:solidFill>
                <a:srgbClr val="464646"/>
              </a:solidFill>
              <a:highlight>
                <a:schemeClr val="lt1"/>
              </a:highlight>
              <a:latin typeface="+mj-lt"/>
              <a:ea typeface="Helvetica Neue"/>
              <a:cs typeface="Helvetica Neue"/>
              <a:sym typeface="Helvetica Neue"/>
            </a:endParaRPr>
          </a:p>
          <a:p>
            <a:pPr marL="0" lvl="0" indent="0" algn="l" rtl="0">
              <a:lnSpc>
                <a:spcPct val="115000"/>
              </a:lnSpc>
              <a:spcBef>
                <a:spcPts val="0"/>
              </a:spcBef>
              <a:spcAft>
                <a:spcPts val="0"/>
              </a:spcAft>
              <a:buClr>
                <a:schemeClr val="dk1"/>
              </a:buClr>
              <a:buSzPts val="1100"/>
              <a:buFont typeface="Arial"/>
              <a:buNone/>
            </a:pPr>
            <a:endParaRPr sz="1150" dirty="0">
              <a:solidFill>
                <a:srgbClr val="464646"/>
              </a:solidFill>
              <a:highlight>
                <a:schemeClr val="lt1"/>
              </a:highlight>
              <a:latin typeface="+mj-lt"/>
              <a:ea typeface="Helvetica Neue"/>
              <a:cs typeface="Helvetica Neue"/>
              <a:sym typeface="Helvetica Neue"/>
            </a:endParaRPr>
          </a:p>
          <a:p>
            <a:pPr marL="0" lvl="0" indent="0" algn="l" rtl="0">
              <a:lnSpc>
                <a:spcPct val="115000"/>
              </a:lnSpc>
              <a:spcBef>
                <a:spcPts val="0"/>
              </a:spcBef>
              <a:spcAft>
                <a:spcPts val="0"/>
              </a:spcAft>
              <a:buClr>
                <a:schemeClr val="dk1"/>
              </a:buClr>
              <a:buSzPts val="1100"/>
              <a:buFont typeface="Arial"/>
              <a:buNone/>
            </a:pPr>
            <a:endParaRPr sz="1150" dirty="0">
              <a:solidFill>
                <a:srgbClr val="464646"/>
              </a:solidFill>
              <a:highlight>
                <a:schemeClr val="lt1"/>
              </a:highlight>
              <a:latin typeface="+mj-lt"/>
              <a:ea typeface="Helvetica Neue"/>
              <a:cs typeface="Helvetica Neue"/>
              <a:sym typeface="Helvetica Neue"/>
            </a:endParaRPr>
          </a:p>
          <a:p>
            <a:pPr marL="0" lvl="0" indent="0" algn="l" rtl="0">
              <a:lnSpc>
                <a:spcPct val="100000"/>
              </a:lnSpc>
              <a:spcBef>
                <a:spcPts val="0"/>
              </a:spcBef>
              <a:spcAft>
                <a:spcPts val="0"/>
              </a:spcAft>
              <a:buSzPts val="1100"/>
              <a:buNone/>
            </a:pPr>
            <a:endParaRPr dirty="0">
              <a:latin typeface="+mj-lt"/>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5"/>
        <p:cNvGrpSpPr/>
        <p:nvPr/>
      </p:nvGrpSpPr>
      <p:grpSpPr>
        <a:xfrm>
          <a:off x="0" y="0"/>
          <a:ext cx="0" cy="0"/>
          <a:chOff x="0" y="0"/>
          <a:chExt cx="0" cy="0"/>
        </a:xfrm>
      </p:grpSpPr>
      <p:sp>
        <p:nvSpPr>
          <p:cNvPr id="286" name="Google Shape;286;g254923ad269_0_1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87" name="Google Shape;287;g254923ad269_0_12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US">
                <a:solidFill>
                  <a:schemeClr val="dk1"/>
                </a:solidFill>
              </a:rPr>
              <a:t>Poster image from IMDB https://www.imdb.com/title/tt0319262/</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3"/>
        <p:cNvGrpSpPr/>
        <p:nvPr/>
      </p:nvGrpSpPr>
      <p:grpSpPr>
        <a:xfrm>
          <a:off x="0" y="0"/>
          <a:ext cx="0" cy="0"/>
          <a:chOff x="0" y="0"/>
          <a:chExt cx="0" cy="0"/>
        </a:xfrm>
      </p:grpSpPr>
      <p:sp>
        <p:nvSpPr>
          <p:cNvPr id="294" name="Google Shape;294;g254923ad269_0_1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95" name="Google Shape;295;g254923ad269_0_13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0"/>
        <p:cNvGrpSpPr/>
        <p:nvPr/>
      </p:nvGrpSpPr>
      <p:grpSpPr>
        <a:xfrm>
          <a:off x="0" y="0"/>
          <a:ext cx="0" cy="0"/>
          <a:chOff x="0" y="0"/>
          <a:chExt cx="0" cy="0"/>
        </a:xfrm>
      </p:grpSpPr>
      <p:sp>
        <p:nvSpPr>
          <p:cNvPr id="301" name="Google Shape;301;g254923ad269_0_1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02" name="Google Shape;302;g254923ad269_0_1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6"/>
        <p:cNvGrpSpPr/>
        <p:nvPr/>
      </p:nvGrpSpPr>
      <p:grpSpPr>
        <a:xfrm>
          <a:off x="0" y="0"/>
          <a:ext cx="0" cy="0"/>
          <a:chOff x="0" y="0"/>
          <a:chExt cx="0" cy="0"/>
        </a:xfrm>
      </p:grpSpPr>
      <p:sp>
        <p:nvSpPr>
          <p:cNvPr id="307" name="Google Shape;307;g257167e89df_0_1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08" name="Google Shape;308;g257167e89df_0_1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g257a4b30860_0_9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2" name="Google Shape;112;g257a4b30860_0_9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268957605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g254923ad269_0_1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200" dirty="0">
                <a:solidFill>
                  <a:schemeClr val="dk1"/>
                </a:solidFill>
                <a:latin typeface="Times New Roman"/>
                <a:ea typeface="Times New Roman"/>
                <a:cs typeface="Times New Roman"/>
                <a:sym typeface="Times New Roman"/>
              </a:rPr>
              <a:t>The image is used with permission from Simon Field (see reference below). </a:t>
            </a:r>
            <a:endParaRPr sz="12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sz="12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US" sz="1200" dirty="0">
                <a:solidFill>
                  <a:schemeClr val="dk1"/>
                </a:solidFill>
                <a:latin typeface="Times New Roman"/>
                <a:ea typeface="Times New Roman"/>
                <a:cs typeface="Times New Roman"/>
                <a:sym typeface="Times New Roman"/>
              </a:rPr>
              <a:t>This lab is developed from instructions to “The worlds simplest steam powered boat” by Simon Field. This project appears in the book “Gonzo Gizmos” and also on the Sci-Toys website.</a:t>
            </a:r>
            <a:endParaRPr sz="12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endParaRPr sz="12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US" sz="1200" dirty="0">
                <a:solidFill>
                  <a:schemeClr val="dk1"/>
                </a:solidFill>
                <a:latin typeface="Times New Roman"/>
                <a:ea typeface="Times New Roman"/>
                <a:cs typeface="Times New Roman"/>
                <a:sym typeface="Times New Roman"/>
              </a:rPr>
              <a:t>Book: Field, S. Q. (2002). Gonzo gizmos: Projects &amp; devices to channel your inner geek. Chicago Review Press.</a:t>
            </a:r>
            <a:endParaRPr sz="12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r>
              <a:rPr lang="en-US" sz="1200" dirty="0">
                <a:solidFill>
                  <a:schemeClr val="dk1"/>
                </a:solidFill>
                <a:latin typeface="Times New Roman"/>
                <a:ea typeface="Times New Roman"/>
                <a:cs typeface="Times New Roman"/>
                <a:sym typeface="Times New Roman"/>
              </a:rPr>
              <a:t>Website: sci-</a:t>
            </a:r>
            <a:r>
              <a:rPr lang="en-US" sz="1200" dirty="0" err="1">
                <a:solidFill>
                  <a:schemeClr val="dk1"/>
                </a:solidFill>
                <a:latin typeface="Times New Roman"/>
                <a:ea typeface="Times New Roman"/>
                <a:cs typeface="Times New Roman"/>
                <a:sym typeface="Times New Roman"/>
              </a:rPr>
              <a:t>toys.com</a:t>
            </a:r>
            <a:r>
              <a:rPr lang="en-US" sz="1200" dirty="0">
                <a:solidFill>
                  <a:schemeClr val="dk1"/>
                </a:solidFill>
                <a:latin typeface="Times New Roman"/>
                <a:ea typeface="Times New Roman"/>
                <a:cs typeface="Times New Roman"/>
                <a:sym typeface="Times New Roman"/>
              </a:rPr>
              <a:t>/</a:t>
            </a:r>
            <a:r>
              <a:rPr lang="en-US" sz="1200" dirty="0" err="1">
                <a:solidFill>
                  <a:schemeClr val="dk1"/>
                </a:solidFill>
                <a:latin typeface="Times New Roman"/>
                <a:ea typeface="Times New Roman"/>
                <a:cs typeface="Times New Roman"/>
                <a:sym typeface="Times New Roman"/>
              </a:rPr>
              <a:t>scitoys</a:t>
            </a:r>
            <a:r>
              <a:rPr lang="en-US" sz="1200" dirty="0">
                <a:solidFill>
                  <a:schemeClr val="dk1"/>
                </a:solidFill>
                <a:latin typeface="Times New Roman"/>
                <a:ea typeface="Times New Roman"/>
                <a:cs typeface="Times New Roman"/>
                <a:sym typeface="Times New Roman"/>
              </a:rPr>
              <a:t>/</a:t>
            </a:r>
            <a:r>
              <a:rPr lang="en-US" sz="1200" dirty="0" err="1">
                <a:solidFill>
                  <a:schemeClr val="dk1"/>
                </a:solidFill>
                <a:latin typeface="Times New Roman"/>
                <a:ea typeface="Times New Roman"/>
                <a:cs typeface="Times New Roman"/>
                <a:sym typeface="Times New Roman"/>
              </a:rPr>
              <a:t>scitoys</a:t>
            </a:r>
            <a:r>
              <a:rPr lang="en-US" sz="1200" dirty="0">
                <a:solidFill>
                  <a:schemeClr val="dk1"/>
                </a:solidFill>
                <a:latin typeface="Times New Roman"/>
                <a:ea typeface="Times New Roman"/>
                <a:cs typeface="Times New Roman"/>
                <a:sym typeface="Times New Roman"/>
              </a:rPr>
              <a:t>/</a:t>
            </a:r>
            <a:r>
              <a:rPr lang="en-US" sz="1200" dirty="0" err="1">
                <a:solidFill>
                  <a:schemeClr val="dk1"/>
                </a:solidFill>
                <a:latin typeface="Times New Roman"/>
                <a:ea typeface="Times New Roman"/>
                <a:cs typeface="Times New Roman"/>
                <a:sym typeface="Times New Roman"/>
              </a:rPr>
              <a:t>thermo</a:t>
            </a:r>
            <a:r>
              <a:rPr lang="en-US" sz="1200" dirty="0">
                <a:solidFill>
                  <a:schemeClr val="dk1"/>
                </a:solidFill>
                <a:latin typeface="Times New Roman"/>
                <a:ea typeface="Times New Roman"/>
                <a:cs typeface="Times New Roman"/>
                <a:sym typeface="Times New Roman"/>
              </a:rPr>
              <a:t>/</a:t>
            </a:r>
            <a:r>
              <a:rPr lang="en-US" sz="1200" dirty="0" err="1">
                <a:solidFill>
                  <a:schemeClr val="dk1"/>
                </a:solidFill>
                <a:latin typeface="Times New Roman"/>
                <a:ea typeface="Times New Roman"/>
                <a:cs typeface="Times New Roman"/>
                <a:sym typeface="Times New Roman"/>
              </a:rPr>
              <a:t>thermo.html#boat</a:t>
            </a:r>
            <a:endParaRPr sz="12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sz="12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US" sz="1200" dirty="0">
                <a:solidFill>
                  <a:schemeClr val="dk1"/>
                </a:solidFill>
                <a:latin typeface="Times New Roman"/>
                <a:ea typeface="Times New Roman"/>
                <a:cs typeface="Times New Roman"/>
                <a:sym typeface="Times New Roman"/>
              </a:rPr>
              <a:t>Request for permission to use these materials was granted via email communication on July 5, 2023.</a:t>
            </a:r>
            <a:endParaRPr sz="1200" dirty="0">
              <a:solidFill>
                <a:schemeClr val="dk1"/>
              </a:solidFill>
              <a:latin typeface="Times New Roman"/>
              <a:ea typeface="Times New Roman"/>
              <a:cs typeface="Times New Roman"/>
              <a:sym typeface="Times New Roman"/>
            </a:endParaRPr>
          </a:p>
        </p:txBody>
      </p:sp>
      <p:sp>
        <p:nvSpPr>
          <p:cNvPr id="100" name="Google Shape;100;g254923ad269_0_15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g2579aa4c771_0_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8" name="Google Shape;108;g2579aa4c771_0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g254923ad269_0_1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6" name="Google Shape;116;g254923ad269_0_157: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g257a4b30860_0_9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2" name="Google Shape;112;g257a4b30860_0_9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g254923ad269_5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 Image of cream being poured into coffee courtesy of John Beans is available with a CC BY 2.0 license. Find John Beans on </a:t>
            </a:r>
            <a:r>
              <a:rPr lang="en-US" dirty="0" err="1"/>
              <a:t>flickr</a:t>
            </a:r>
            <a:r>
              <a:rPr lang="en-US" dirty="0"/>
              <a:t>: </a:t>
            </a:r>
            <a:r>
              <a:rPr lang="en-US" u="sng" dirty="0">
                <a:solidFill>
                  <a:schemeClr val="hlink"/>
                </a:solidFill>
                <a:hlinkClick r:id="rId3"/>
              </a:rPr>
              <a:t>https://www.flickr.com/photos/147592390@N06</a:t>
            </a:r>
            <a:endParaRPr dirty="0"/>
          </a:p>
          <a:p>
            <a:pPr marL="0" lvl="0" indent="0" algn="l" rtl="0">
              <a:spcBef>
                <a:spcPts val="0"/>
              </a:spcBef>
              <a:spcAft>
                <a:spcPts val="0"/>
              </a:spcAft>
              <a:buNone/>
            </a:pPr>
            <a:r>
              <a:rPr lang="en-US" dirty="0">
                <a:solidFill>
                  <a:schemeClr val="dk1"/>
                </a:solidFill>
              </a:rPr>
              <a:t> Image of fruit bowl courtesy Tracy </a:t>
            </a:r>
            <a:r>
              <a:rPr lang="en-US" dirty="0" err="1">
                <a:solidFill>
                  <a:schemeClr val="dk1"/>
                </a:solidFill>
              </a:rPr>
              <a:t>Nietert</a:t>
            </a:r>
            <a:r>
              <a:rPr lang="en-US" dirty="0">
                <a:solidFill>
                  <a:schemeClr val="dk1"/>
                </a:solidFill>
              </a:rPr>
              <a:t> is available with a CC BY 2.0 license. Find </a:t>
            </a:r>
            <a:r>
              <a:rPr lang="en-US" dirty="0"/>
              <a:t>Tracy </a:t>
            </a:r>
            <a:r>
              <a:rPr lang="en-US" dirty="0" err="1"/>
              <a:t>Nietert</a:t>
            </a:r>
            <a:r>
              <a:rPr lang="en-US" dirty="0"/>
              <a:t> on </a:t>
            </a:r>
            <a:r>
              <a:rPr lang="en-US" dirty="0" err="1"/>
              <a:t>flickr</a:t>
            </a:r>
            <a:r>
              <a:rPr lang="en-US" dirty="0"/>
              <a:t>: </a:t>
            </a:r>
            <a:r>
              <a:rPr lang="en-US" u="sng" dirty="0">
                <a:solidFill>
                  <a:schemeClr val="hlink"/>
                </a:solidFill>
                <a:hlinkClick r:id="rId4"/>
              </a:rPr>
              <a:t>https://www.flickr.com/photos/53553325@N06</a:t>
            </a:r>
            <a:endParaRPr dirty="0"/>
          </a:p>
          <a:p>
            <a:pPr marL="0" lvl="0" indent="0" algn="l" rtl="0">
              <a:spcBef>
                <a:spcPts val="0"/>
              </a:spcBef>
              <a:spcAft>
                <a:spcPts val="0"/>
              </a:spcAft>
              <a:buNone/>
            </a:pPr>
            <a:endParaRPr dirty="0"/>
          </a:p>
          <a:p>
            <a:pPr marL="0" lvl="0" indent="0" algn="l" rtl="0">
              <a:spcBef>
                <a:spcPts val="0"/>
              </a:spcBef>
              <a:spcAft>
                <a:spcPts val="0"/>
              </a:spcAft>
              <a:buNone/>
            </a:pPr>
            <a:endParaRPr dirty="0"/>
          </a:p>
        </p:txBody>
      </p:sp>
      <p:sp>
        <p:nvSpPr>
          <p:cNvPr id="117" name="Google Shape;117;g254923ad269_5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g257948dccfd_0_13:notes"/>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9" name="Google Shape;129;g257948dccfd_0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g254923ad269_5_2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5" name="Google Shape;135;g254923ad269_5_2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US" dirty="0"/>
              <a:t>Instructors should complete this demonstration, though we’re only interested right now in the demonstration on the left (Hot water on bottom). </a:t>
            </a:r>
            <a:br>
              <a:rPr lang="en-US" dirty="0"/>
            </a:br>
            <a:r>
              <a:rPr lang="en-US" dirty="0"/>
              <a:t>This video called “Demonstrating the Transfer of Heat Energy (Using Hot and Cold Water)” is courtesy the Science World </a:t>
            </a:r>
            <a:r>
              <a:rPr lang="en-US" dirty="0" err="1"/>
              <a:t>Youtube</a:t>
            </a:r>
            <a:r>
              <a:rPr lang="en-US" dirty="0"/>
              <a:t> page (@</a:t>
            </a:r>
            <a:r>
              <a:rPr lang="en-US" dirty="0" err="1"/>
              <a:t>scienceworld</a:t>
            </a:r>
            <a:r>
              <a:rPr lang="en-US" dirty="0"/>
              <a:t>) and available here: </a:t>
            </a:r>
            <a:r>
              <a:rPr lang="en-US" u="sng" dirty="0">
                <a:solidFill>
                  <a:schemeClr val="hlink"/>
                </a:solidFill>
                <a:hlinkClick r:id="rId3"/>
              </a:rPr>
              <a:t>https://www.youtube.com/watch?v=3ucHF3L9eCU</a:t>
            </a:r>
            <a:r>
              <a:rPr lang="en-US" dirty="0"/>
              <a:t> Screenshots are from this video.</a:t>
            </a:r>
            <a:endParaRPr dirty="0"/>
          </a:p>
          <a:p>
            <a:pPr marL="0" lvl="0" indent="0" algn="l" rtl="0">
              <a:lnSpc>
                <a:spcPct val="100000"/>
              </a:lnSpc>
              <a:spcBef>
                <a:spcPts val="0"/>
              </a:spcBef>
              <a:spcAft>
                <a:spcPts val="0"/>
              </a:spcAft>
              <a:buSzPts val="1100"/>
              <a:buNone/>
            </a:pPr>
            <a:endParaRPr dirty="0"/>
          </a:p>
          <a:p>
            <a:pPr marL="0" lvl="0" indent="0" algn="l" rtl="0">
              <a:lnSpc>
                <a:spcPct val="100000"/>
              </a:lnSpc>
              <a:spcBef>
                <a:spcPts val="0"/>
              </a:spcBef>
              <a:spcAft>
                <a:spcPts val="0"/>
              </a:spcAft>
              <a:buSzPts val="1100"/>
              <a:buNone/>
            </a:pPr>
            <a:r>
              <a:rPr lang="en-US" dirty="0"/>
              <a:t>Idea for instructors: </a:t>
            </a:r>
            <a:r>
              <a:rPr lang="en-US" dirty="0">
                <a:solidFill>
                  <a:schemeClr val="dk1"/>
                </a:solidFill>
              </a:rPr>
              <a:t>Later in the semester you could re-do or refer to this when discussing buoyancy. </a:t>
            </a:r>
            <a:endParaRPr dirty="0"/>
          </a:p>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g254923ad269_5_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4" name="Google Shape;144;g254923ad269_5_3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US" dirty="0"/>
              <a:t>“Undoing entropy” video from Natalie Bursztyn (live class demo played in reverse)</a:t>
            </a:r>
            <a:endParaRPr dirty="0"/>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g254923ad269_5_4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55" name="Google Shape;155;g254923ad269_5_4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US" dirty="0"/>
              <a:t>Instructor notes: Spend some time on this slide, and try to reinforce the suggestions that are in the direction of the second law of thermodynamics, writing some of the suggestions up on the board as they arise. Relevant observations are on the next slide. </a:t>
            </a:r>
            <a:endParaRPr dirty="0"/>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g254923ad269_5_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61" name="Google Shape;161;g254923ad269_5_4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US" dirty="0"/>
              <a:t>This should evolve from the think-pair-share. As relevant things come up, write them on the board or somewhere that everyone in your class can see.</a:t>
            </a:r>
            <a:endParaRPr dirty="0"/>
          </a:p>
          <a:p>
            <a:pPr marL="0" lvl="0" indent="0" algn="l" rtl="0">
              <a:lnSpc>
                <a:spcPct val="100000"/>
              </a:lnSpc>
              <a:spcBef>
                <a:spcPts val="0"/>
              </a:spcBef>
              <a:spcAft>
                <a:spcPts val="0"/>
              </a:spcAft>
              <a:buSzPts val="1100"/>
              <a:buNone/>
            </a:pPr>
            <a:endParaRPr dirty="0"/>
          </a:p>
          <a:p>
            <a:pPr marL="0" lvl="0" indent="0" algn="l" rtl="0">
              <a:lnSpc>
                <a:spcPct val="100000"/>
              </a:lnSpc>
              <a:spcBef>
                <a:spcPts val="0"/>
              </a:spcBef>
              <a:spcAft>
                <a:spcPts val="0"/>
              </a:spcAft>
              <a:buClr>
                <a:schemeClr val="dk1"/>
              </a:buClr>
              <a:buSzPts val="1100"/>
              <a:buFont typeface="Arial"/>
              <a:buNone/>
            </a:pPr>
            <a:r>
              <a:rPr lang="en-US" dirty="0">
                <a:solidFill>
                  <a:schemeClr val="dk1"/>
                </a:solidFill>
              </a:rPr>
              <a:t>Some relevant observations:</a:t>
            </a:r>
            <a:endParaRPr dirty="0">
              <a:solidFill>
                <a:schemeClr val="dk1"/>
              </a:solidFill>
            </a:endParaRPr>
          </a:p>
          <a:p>
            <a:pPr marL="457200" lvl="0" indent="-298450" algn="l" rtl="0">
              <a:lnSpc>
                <a:spcPct val="100000"/>
              </a:lnSpc>
              <a:spcBef>
                <a:spcPts val="0"/>
              </a:spcBef>
              <a:spcAft>
                <a:spcPts val="0"/>
              </a:spcAft>
              <a:buClr>
                <a:schemeClr val="dk1"/>
              </a:buClr>
              <a:buSzPts val="1100"/>
              <a:buAutoNum type="arabicPeriod"/>
            </a:pPr>
            <a:r>
              <a:rPr lang="en-US" dirty="0">
                <a:solidFill>
                  <a:schemeClr val="dk1"/>
                </a:solidFill>
              </a:rPr>
              <a:t>The mixed up/purple bottle is where we end up. The mixed up bottle is less ordered. Time is always going in the direction of the more mixed up/less ordered state.</a:t>
            </a:r>
            <a:endParaRPr dirty="0">
              <a:solidFill>
                <a:schemeClr val="dk1"/>
              </a:solidFill>
            </a:endParaRPr>
          </a:p>
          <a:p>
            <a:pPr marL="457200" lvl="0" indent="-298450" algn="l" rtl="0">
              <a:lnSpc>
                <a:spcPct val="100000"/>
              </a:lnSpc>
              <a:spcBef>
                <a:spcPts val="0"/>
              </a:spcBef>
              <a:spcAft>
                <a:spcPts val="0"/>
              </a:spcAft>
              <a:buClr>
                <a:schemeClr val="dk1"/>
              </a:buClr>
              <a:buSzPts val="1100"/>
              <a:buAutoNum type="arabicPeriod"/>
            </a:pPr>
            <a:r>
              <a:rPr lang="en-US" dirty="0">
                <a:solidFill>
                  <a:schemeClr val="dk1"/>
                </a:solidFill>
              </a:rPr>
              <a:t>We made some similar observations for heat engines last time. We emphasized that the hot and cold right next to each other (a strong temperature difference/strong thermal energy contrast) was important. The purpose of a heat engines is this: as heat is naturally flowing from hot to cold, it is possible to extract some of this naturally flowing heat energy as mechanical energy. The arrow of time is (again) flowing from the more ordered state to the more disordered state, but in the case of a heat engine it’s not simply heat flowing, but some energy conversion happening as well. </a:t>
            </a:r>
            <a:endParaRPr dirty="0">
              <a:solidFill>
                <a:schemeClr val="dk1"/>
              </a:solidFill>
            </a:endParaRPr>
          </a:p>
          <a:p>
            <a:pPr marL="0" lvl="0" indent="0" algn="l" rtl="0">
              <a:lnSpc>
                <a:spcPct val="100000"/>
              </a:lnSpc>
              <a:spcBef>
                <a:spcPts val="0"/>
              </a:spcBef>
              <a:spcAft>
                <a:spcPts val="0"/>
              </a:spcAft>
              <a:buSzPts val="1100"/>
              <a:buNone/>
            </a:pPr>
            <a:endParaRPr dirty="0">
              <a:solidFill>
                <a:schemeClr val="dk1"/>
              </a:solidFill>
            </a:endParaRPr>
          </a:p>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g257948dccfd_0_3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67" name="Google Shape;167;g257948dccfd_0_3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g257948dccfd_0_7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1" name="Google Shape;201;g257948dccfd_0_7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
        <p:cNvGrpSpPr/>
        <p:nvPr/>
      </p:nvGrpSpPr>
      <p:grpSpPr>
        <a:xfrm>
          <a:off x="0" y="0"/>
          <a:ext cx="0" cy="0"/>
          <a:chOff x="0" y="0"/>
          <a:chExt cx="0" cy="0"/>
        </a:xfrm>
      </p:grpSpPr>
      <p:sp>
        <p:nvSpPr>
          <p:cNvPr id="206" name="Google Shape;206;g254923ad269_5_6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07" name="Google Shape;207;g254923ad269_5_6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US" dirty="0"/>
              <a:t>These mushroom timelapse videos are shown with permission from Robin </a:t>
            </a:r>
            <a:r>
              <a:rPr lang="en-US" dirty="0" err="1"/>
              <a:t>Malmsten</a:t>
            </a:r>
            <a:r>
              <a:rPr lang="en-US" dirty="0"/>
              <a:t> </a:t>
            </a:r>
            <a:r>
              <a:rPr lang="en-US" dirty="0" err="1"/>
              <a:t>Havervall</a:t>
            </a:r>
            <a:r>
              <a:rPr lang="en-US" dirty="0"/>
              <a:t>. Find more amazing videos like check out the Peter &amp; Robin Instagram page: @</a:t>
            </a:r>
            <a:r>
              <a:rPr lang="en-US" dirty="0" err="1"/>
              <a:t>stockholm.fungi</a:t>
            </a:r>
            <a:r>
              <a:rPr lang="en-US" dirty="0"/>
              <a:t>: https://</a:t>
            </a:r>
            <a:r>
              <a:rPr lang="en-US" dirty="0" err="1"/>
              <a:t>www.instagram.com</a:t>
            </a:r>
            <a:r>
              <a:rPr lang="en-US" dirty="0"/>
              <a:t>/</a:t>
            </a:r>
            <a:r>
              <a:rPr lang="en-US" dirty="0" err="1"/>
              <a:t>stockholm.fungi</a:t>
            </a:r>
            <a:r>
              <a:rPr lang="en-US" dirty="0"/>
              <a:t>/?hl=</a:t>
            </a:r>
            <a:r>
              <a:rPr lang="en-US" dirty="0" err="1"/>
              <a:t>en</a:t>
            </a:r>
            <a:endParaRPr dirty="0"/>
          </a:p>
          <a:p>
            <a:pPr marL="0" lvl="0" indent="0" algn="l" rtl="0">
              <a:lnSpc>
                <a:spcPct val="100000"/>
              </a:lnSpc>
              <a:spcBef>
                <a:spcPts val="0"/>
              </a:spcBef>
              <a:spcAft>
                <a:spcPts val="0"/>
              </a:spcAft>
              <a:buSzPts val="1100"/>
              <a:buNone/>
            </a:pPr>
            <a:endParaRPr dirty="0"/>
          </a:p>
          <a:p>
            <a:pPr marL="0" lvl="0" indent="0" algn="l" rtl="0">
              <a:lnSpc>
                <a:spcPct val="100000"/>
              </a:lnSpc>
              <a:spcBef>
                <a:spcPts val="0"/>
              </a:spcBef>
              <a:spcAft>
                <a:spcPts val="0"/>
              </a:spcAft>
              <a:buClr>
                <a:schemeClr val="dk1"/>
              </a:buClr>
              <a:buSzPts val="1100"/>
              <a:buFont typeface="Arial"/>
              <a:buNone/>
            </a:pPr>
            <a:r>
              <a:rPr lang="en-US" dirty="0">
                <a:solidFill>
                  <a:schemeClr val="dk1"/>
                </a:solidFill>
              </a:rPr>
              <a:t>Students will think this is cool if you make them appreciate how cool it is. If you’ve never thought about how cool this is, then here’s some things worth thinking about:</a:t>
            </a:r>
            <a:endParaRPr dirty="0">
              <a:solidFill>
                <a:schemeClr val="dk1"/>
              </a:solidFill>
            </a:endParaRPr>
          </a:p>
          <a:p>
            <a:pPr marL="0" lvl="0" indent="0" algn="l" rtl="0">
              <a:lnSpc>
                <a:spcPct val="100000"/>
              </a:lnSpc>
              <a:spcBef>
                <a:spcPts val="0"/>
              </a:spcBef>
              <a:spcAft>
                <a:spcPts val="0"/>
              </a:spcAft>
              <a:buClr>
                <a:schemeClr val="dk1"/>
              </a:buClr>
              <a:buSzPts val="1100"/>
              <a:buFont typeface="Arial"/>
              <a:buNone/>
            </a:pPr>
            <a:endParaRPr dirty="0">
              <a:solidFill>
                <a:schemeClr val="dk1"/>
              </a:solidFill>
            </a:endParaRPr>
          </a:p>
          <a:p>
            <a:pPr marL="457200" lvl="0" indent="-298450" algn="l" rtl="0">
              <a:lnSpc>
                <a:spcPct val="100000"/>
              </a:lnSpc>
              <a:spcBef>
                <a:spcPts val="0"/>
              </a:spcBef>
              <a:spcAft>
                <a:spcPts val="0"/>
              </a:spcAft>
              <a:buClr>
                <a:schemeClr val="dk1"/>
              </a:buClr>
              <a:buSzPts val="1100"/>
              <a:buAutoNum type="arabicPeriod"/>
            </a:pPr>
            <a:r>
              <a:rPr lang="en-US" dirty="0">
                <a:solidFill>
                  <a:schemeClr val="dk1"/>
                </a:solidFill>
              </a:rPr>
              <a:t>In order to create people, plants, </a:t>
            </a:r>
            <a:r>
              <a:rPr lang="en-US" dirty="0" err="1">
                <a:solidFill>
                  <a:schemeClr val="dk1"/>
                </a:solidFill>
              </a:rPr>
              <a:t>etc</a:t>
            </a:r>
            <a:r>
              <a:rPr lang="en-US" dirty="0">
                <a:solidFill>
                  <a:schemeClr val="dk1"/>
                </a:solidFill>
              </a:rPr>
              <a:t>, you need to create extremely ordered things. There’s no violation of the second law here: in order to create us very ordered beings, a whole lot of disorder is created as well, so still the disorder in the universe can be increasing even as it’s making some order (this is in fact exactly what a heat engine does). </a:t>
            </a:r>
            <a:endParaRPr dirty="0">
              <a:solidFill>
                <a:schemeClr val="dk1"/>
              </a:solidFill>
            </a:endParaRPr>
          </a:p>
          <a:p>
            <a:pPr marL="457200" lvl="0" indent="-298450" algn="l" rtl="0">
              <a:lnSpc>
                <a:spcPct val="100000"/>
              </a:lnSpc>
              <a:spcBef>
                <a:spcPts val="0"/>
              </a:spcBef>
              <a:spcAft>
                <a:spcPts val="0"/>
              </a:spcAft>
              <a:buClr>
                <a:schemeClr val="dk1"/>
              </a:buClr>
              <a:buSzPts val="1100"/>
              <a:buAutoNum type="arabicPeriod"/>
            </a:pPr>
            <a:r>
              <a:rPr lang="en-US" dirty="0">
                <a:solidFill>
                  <a:schemeClr val="dk1"/>
                </a:solidFill>
              </a:rPr>
              <a:t>It’s ridiculously unlikely that a planet like Earth could ever exist given the second law. Very reasonable people use this law as a reason to believe that there must be a higher being or God.</a:t>
            </a:r>
            <a:endParaRPr dirty="0">
              <a:solidFill>
                <a:schemeClr val="dk1"/>
              </a:solidFill>
            </a:endParaRPr>
          </a:p>
          <a:p>
            <a:pPr marL="457200" lvl="0" indent="-298450" algn="l" rtl="0">
              <a:lnSpc>
                <a:spcPct val="100000"/>
              </a:lnSpc>
              <a:spcBef>
                <a:spcPts val="0"/>
              </a:spcBef>
              <a:spcAft>
                <a:spcPts val="0"/>
              </a:spcAft>
              <a:buClr>
                <a:schemeClr val="dk1"/>
              </a:buClr>
              <a:buSzPts val="1100"/>
              <a:buAutoNum type="arabicPeriod"/>
            </a:pPr>
            <a:r>
              <a:rPr lang="en-US" dirty="0">
                <a:solidFill>
                  <a:schemeClr val="dk1"/>
                </a:solidFill>
              </a:rPr>
              <a:t>This law is how we know the universe hasn’t been around forever. Eventually, the entire universe will end up like the purple bottle - all mixed up with an even distribution of heat. If the universe was infinitely old, then there’d be no order left, it would all be disorder (i.e., an even distribution of heat without galaxies, planets, </a:t>
            </a:r>
            <a:r>
              <a:rPr lang="en-US" dirty="0" err="1">
                <a:solidFill>
                  <a:schemeClr val="dk1"/>
                </a:solidFill>
              </a:rPr>
              <a:t>etc</a:t>
            </a:r>
            <a:r>
              <a:rPr lang="en-US" dirty="0">
                <a:solidFill>
                  <a:schemeClr val="dk1"/>
                </a:solidFill>
              </a:rPr>
              <a:t>), because the arrow of time always moves the universe toward increasing disorder. By the way, this is called the heat death of the universe, but students need not be worried because the heat death of the universe is billions of years away.</a:t>
            </a:r>
            <a:endParaRPr dirty="0">
              <a:solidFill>
                <a:schemeClr val="dk1"/>
              </a:solidFill>
            </a:endParaRPr>
          </a:p>
          <a:p>
            <a:pPr marL="457200" lvl="0" indent="-298450" algn="l" rtl="0">
              <a:lnSpc>
                <a:spcPct val="100000"/>
              </a:lnSpc>
              <a:spcBef>
                <a:spcPts val="0"/>
              </a:spcBef>
              <a:spcAft>
                <a:spcPts val="0"/>
              </a:spcAft>
              <a:buClr>
                <a:schemeClr val="dk1"/>
              </a:buClr>
              <a:buSzPts val="1100"/>
              <a:buAutoNum type="arabicPeriod"/>
            </a:pPr>
            <a:r>
              <a:rPr lang="en-US" dirty="0">
                <a:solidFill>
                  <a:schemeClr val="dk1"/>
                </a:solidFill>
              </a:rPr>
              <a:t>A joke about how your desk/office/bedroom/kitchen always starts out clean but ends up a mess is totally appropriate here and is backed up by the second law of thermodynamics.</a:t>
            </a:r>
            <a:endParaRPr dirty="0"/>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
        <p:cNvGrpSpPr/>
        <p:nvPr/>
      </p:nvGrpSpPr>
      <p:grpSpPr>
        <a:xfrm>
          <a:off x="0" y="0"/>
          <a:ext cx="0" cy="0"/>
          <a:chOff x="0" y="0"/>
          <a:chExt cx="0" cy="0"/>
        </a:xfrm>
      </p:grpSpPr>
      <p:sp>
        <p:nvSpPr>
          <p:cNvPr id="214" name="Google Shape;214;g254923ad269_5_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15" name="Google Shape;215;g254923ad269_5_6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US" dirty="0">
                <a:solidFill>
                  <a:schemeClr val="dk1"/>
                </a:solidFill>
              </a:rPr>
              <a:t>Photos:</a:t>
            </a:r>
            <a:endParaRPr dirty="0">
              <a:solidFill>
                <a:schemeClr val="dk1"/>
              </a:solidFill>
            </a:endParaRPr>
          </a:p>
          <a:p>
            <a:pPr marL="457200" lvl="0" indent="-298450" algn="l" rtl="0">
              <a:lnSpc>
                <a:spcPct val="100000"/>
              </a:lnSpc>
              <a:spcBef>
                <a:spcPts val="0"/>
              </a:spcBef>
              <a:spcAft>
                <a:spcPts val="0"/>
              </a:spcAft>
              <a:buSzPts val="1100"/>
              <a:buChar char="-"/>
            </a:pPr>
            <a:r>
              <a:rPr lang="en-US" dirty="0">
                <a:solidFill>
                  <a:schemeClr val="dk1"/>
                </a:solidFill>
              </a:rPr>
              <a:t>12 flowers from </a:t>
            </a:r>
            <a:r>
              <a:rPr lang="en-US" u="sng" dirty="0">
                <a:solidFill>
                  <a:schemeClr val="hlink"/>
                </a:solidFill>
                <a:hlinkClick r:id="rId3"/>
              </a:rPr>
              <a:t>wikipedia</a:t>
            </a:r>
            <a:r>
              <a:rPr lang="en-US" dirty="0">
                <a:solidFill>
                  <a:schemeClr val="dk1"/>
                </a:solidFill>
              </a:rPr>
              <a:t>, CC BY-SA 3.0.</a:t>
            </a:r>
            <a:endParaRPr dirty="0">
              <a:solidFill>
                <a:schemeClr val="dk1"/>
              </a:solidFill>
            </a:endParaRPr>
          </a:p>
          <a:p>
            <a:pPr marL="457200" lvl="0" indent="-298450" algn="l" rtl="0">
              <a:lnSpc>
                <a:spcPct val="100000"/>
              </a:lnSpc>
              <a:spcBef>
                <a:spcPts val="0"/>
              </a:spcBef>
              <a:spcAft>
                <a:spcPts val="0"/>
              </a:spcAft>
              <a:buClr>
                <a:schemeClr val="dk1"/>
              </a:buClr>
              <a:buSzPts val="1100"/>
              <a:buChar char="-"/>
            </a:pPr>
            <a:r>
              <a:rPr lang="en-US" dirty="0">
                <a:solidFill>
                  <a:schemeClr val="dk1"/>
                </a:solidFill>
              </a:rPr>
              <a:t>Chiefs from </a:t>
            </a:r>
            <a:r>
              <a:rPr lang="en-US" u="sng" dirty="0">
                <a:solidFill>
                  <a:schemeClr val="hlink"/>
                </a:solidFill>
                <a:hlinkClick r:id="rId4"/>
              </a:rPr>
              <a:t>wikipedia</a:t>
            </a:r>
            <a:r>
              <a:rPr lang="en-US" dirty="0">
                <a:solidFill>
                  <a:schemeClr val="dk1"/>
                </a:solidFill>
              </a:rPr>
              <a:t>, CC BY-SA 2.0</a:t>
            </a:r>
            <a:endParaRPr dirty="0">
              <a:solidFill>
                <a:schemeClr val="dk1"/>
              </a:solidFill>
            </a:endParaRPr>
          </a:p>
          <a:p>
            <a:pPr marL="457200" lvl="0" indent="-298450" algn="l" rtl="0">
              <a:lnSpc>
                <a:spcPct val="100000"/>
              </a:lnSpc>
              <a:spcBef>
                <a:spcPts val="0"/>
              </a:spcBef>
              <a:spcAft>
                <a:spcPts val="0"/>
              </a:spcAft>
              <a:buClr>
                <a:schemeClr val="dk1"/>
              </a:buClr>
              <a:buSzPts val="1100"/>
              <a:buChar char="-"/>
            </a:pPr>
            <a:r>
              <a:rPr lang="en-US" dirty="0">
                <a:solidFill>
                  <a:schemeClr val="dk1"/>
                </a:solidFill>
              </a:rPr>
              <a:t>Amanita phalloides (the death cap mushroom) from </a:t>
            </a:r>
            <a:r>
              <a:rPr lang="en-US" u="sng" dirty="0">
                <a:solidFill>
                  <a:schemeClr val="hlink"/>
                </a:solidFill>
                <a:hlinkClick r:id="rId5"/>
              </a:rPr>
              <a:t>wikipedia</a:t>
            </a:r>
            <a:r>
              <a:rPr lang="en-US" dirty="0">
                <a:solidFill>
                  <a:schemeClr val="dk1"/>
                </a:solidFill>
              </a:rPr>
              <a:t>, CC BY-SA 3.0</a:t>
            </a:r>
            <a:endParaRPr dirty="0">
              <a:solidFill>
                <a:schemeClr val="dk1"/>
              </a:solidFill>
            </a:endParaRPr>
          </a:p>
          <a:p>
            <a:pPr marL="457200" lvl="0" indent="-298450" algn="l" rtl="0">
              <a:lnSpc>
                <a:spcPct val="100000"/>
              </a:lnSpc>
              <a:spcBef>
                <a:spcPts val="0"/>
              </a:spcBef>
              <a:spcAft>
                <a:spcPts val="0"/>
              </a:spcAft>
              <a:buClr>
                <a:schemeClr val="dk1"/>
              </a:buClr>
              <a:buSzPts val="1100"/>
              <a:buChar char="-"/>
            </a:pPr>
            <a:r>
              <a:rPr lang="en-US" dirty="0">
                <a:solidFill>
                  <a:schemeClr val="dk1"/>
                </a:solidFill>
              </a:rPr>
              <a:t>Van Gogh painting from </a:t>
            </a:r>
            <a:r>
              <a:rPr lang="en-US" u="sng" dirty="0">
                <a:solidFill>
                  <a:schemeClr val="hlink"/>
                </a:solidFill>
                <a:hlinkClick r:id="rId6"/>
              </a:rPr>
              <a:t>wikipedia</a:t>
            </a:r>
            <a:r>
              <a:rPr lang="en-US" dirty="0">
                <a:solidFill>
                  <a:schemeClr val="dk1"/>
                </a:solidFill>
              </a:rPr>
              <a:t>, Public Domain.</a:t>
            </a:r>
            <a:endParaRPr dirty="0">
              <a:solidFill>
                <a:schemeClr val="dk1"/>
              </a:solidFill>
            </a:endParaRPr>
          </a:p>
          <a:p>
            <a:pPr marL="0" lvl="0" indent="0" algn="l" rtl="0">
              <a:lnSpc>
                <a:spcPct val="100000"/>
              </a:lnSpc>
              <a:spcBef>
                <a:spcPts val="0"/>
              </a:spcBef>
              <a:spcAft>
                <a:spcPts val="0"/>
              </a:spcAft>
              <a:buSzPts val="1100"/>
              <a:buNone/>
            </a:pPr>
            <a:endParaRPr lang="en-US" dirty="0">
              <a:solidFill>
                <a:schemeClr val="dk1"/>
              </a:solidFill>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g257948dccfd_0_7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1" name="Google Shape;201;g257948dccfd_0_7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New Scientist article: https://</a:t>
            </a:r>
            <a:r>
              <a:rPr lang="en-US" dirty="0" err="1"/>
              <a:t>www.newscientist.com</a:t>
            </a:r>
            <a:r>
              <a:rPr lang="en-US" dirty="0"/>
              <a:t>/article/mg24432590-200-the-universe-tends-towards-disorder-but-how-come-nobody-knows-why/</a:t>
            </a:r>
            <a:endParaRPr dirty="0"/>
          </a:p>
        </p:txBody>
      </p:sp>
    </p:spTree>
    <p:extLst>
      <p:ext uri="{BB962C8B-B14F-4D97-AF65-F5344CB8AC3E}">
        <p14:creationId xmlns:p14="http://schemas.microsoft.com/office/powerpoint/2010/main" val="423926277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
        <p:cNvGrpSpPr/>
        <p:nvPr/>
      </p:nvGrpSpPr>
      <p:grpSpPr>
        <a:xfrm>
          <a:off x="0" y="0"/>
          <a:ext cx="0" cy="0"/>
          <a:chOff x="0" y="0"/>
          <a:chExt cx="0" cy="0"/>
        </a:xfrm>
      </p:grpSpPr>
      <p:sp>
        <p:nvSpPr>
          <p:cNvPr id="224" name="Google Shape;224;g257948dccfd_0_9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25" name="Google Shape;225;g257948dccfd_0_9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None/>
            </a:pPr>
            <a:r>
              <a:rPr lang="en-US" dirty="0"/>
              <a:t>Remember: heat always flows from hot to cold. So Iceman is not adding cold, but rather removing heat until an object has so little thermal energy that its temperature dips below the freezing point of water.</a:t>
            </a:r>
            <a:endParaRPr dirty="0"/>
          </a:p>
          <a:p>
            <a:pPr marL="0" lvl="0" indent="0" algn="l" rtl="0">
              <a:lnSpc>
                <a:spcPct val="100000"/>
              </a:lnSpc>
              <a:spcBef>
                <a:spcPts val="0"/>
              </a:spcBef>
              <a:spcAft>
                <a:spcPts val="0"/>
              </a:spcAft>
              <a:buNone/>
            </a:pPr>
            <a:endParaRPr dirty="0"/>
          </a:p>
          <a:p>
            <a:pPr marL="0" lvl="0" indent="0" algn="l" rtl="0">
              <a:lnSpc>
                <a:spcPct val="100000"/>
              </a:lnSpc>
              <a:spcBef>
                <a:spcPts val="0"/>
              </a:spcBef>
              <a:spcAft>
                <a:spcPts val="0"/>
              </a:spcAft>
              <a:buNone/>
            </a:pPr>
            <a:r>
              <a:rPr lang="en-US" dirty="0"/>
              <a:t>The second law of thermodynamics doesn’t have a problem with iceman, as long as somewhere in the universe all that heat is going somewhere. So perhaps there is an anti-iceman adding heat to objects to make them boil. Sounds like an amazing follow-up marvel movie if you ask me!</a:t>
            </a:r>
            <a:endParaRPr dirty="0"/>
          </a:p>
          <a:p>
            <a:pPr marL="0" lvl="0" indent="0" algn="l" rtl="0">
              <a:lnSpc>
                <a:spcPct val="100000"/>
              </a:lnSpc>
              <a:spcBef>
                <a:spcPts val="0"/>
              </a:spcBef>
              <a:spcAft>
                <a:spcPts val="0"/>
              </a:spcAft>
              <a:buNone/>
            </a:pPr>
            <a:endParaRPr dirty="0"/>
          </a:p>
          <a:p>
            <a:pPr marL="0" lvl="0" indent="0" algn="l" rtl="0">
              <a:lnSpc>
                <a:spcPct val="100000"/>
              </a:lnSpc>
              <a:spcBef>
                <a:spcPts val="0"/>
              </a:spcBef>
              <a:spcAft>
                <a:spcPts val="0"/>
              </a:spcAft>
              <a:buNone/>
            </a:pPr>
            <a:endParaRPr dirty="0"/>
          </a:p>
          <a:p>
            <a:pPr marL="0" lvl="0" indent="0" algn="l" rtl="0">
              <a:lnSpc>
                <a:spcPct val="100000"/>
              </a:lnSpc>
              <a:spcBef>
                <a:spcPts val="0"/>
              </a:spcBef>
              <a:spcAft>
                <a:spcPts val="0"/>
              </a:spcAft>
              <a:buNone/>
            </a:pPr>
            <a:r>
              <a:rPr lang="en-US" dirty="0"/>
              <a:t>The image of Iceman in this slide is from Wikimedia Commons available here: </a:t>
            </a:r>
            <a:r>
              <a:rPr lang="en-US" u="sng" dirty="0">
                <a:solidFill>
                  <a:schemeClr val="hlink"/>
                </a:solidFill>
                <a:hlinkClick r:id="rId3"/>
              </a:rPr>
              <a:t>https://en.wikipedia.org/wiki/File:Iceman.png</a:t>
            </a:r>
            <a:r>
              <a:rPr lang="en-US" dirty="0"/>
              <a:t> and presented in this slideshow with fair use copyright. All Marvel characters and the distinctive likeness(es) thereof are Trademarks &amp; Copyright © 1939–2023 Marvel Characters, Inc. ALL RIGHTS RESERVED.</a:t>
            </a:r>
            <a:endParaRPr dirty="0"/>
          </a:p>
          <a:p>
            <a:pPr marL="0" lvl="0" indent="0" algn="l" rtl="0">
              <a:lnSpc>
                <a:spcPct val="100000"/>
              </a:lnSpc>
              <a:spcBef>
                <a:spcPts val="0"/>
              </a:spcBef>
              <a:spcAft>
                <a:spcPts val="0"/>
              </a:spcAft>
              <a:buNone/>
            </a:pPr>
            <a:endParaRPr dirty="0"/>
          </a:p>
          <a:p>
            <a:pPr marL="0" lvl="0" indent="0" algn="l" rtl="0">
              <a:lnSpc>
                <a:spcPct val="100000"/>
              </a:lnSpc>
              <a:spcBef>
                <a:spcPts val="0"/>
              </a:spcBef>
              <a:spcAft>
                <a:spcPts val="0"/>
              </a:spcAft>
              <a:buNone/>
            </a:pPr>
            <a:endParaRPr dirty="0"/>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p:cNvGrpSpPr/>
        <p:nvPr/>
      </p:nvGrpSpPr>
      <p:grpSpPr>
        <a:xfrm>
          <a:off x="0" y="0"/>
          <a:ext cx="0" cy="0"/>
          <a:chOff x="0" y="0"/>
          <a:chExt cx="0" cy="0"/>
        </a:xfrm>
      </p:grpSpPr>
      <p:sp>
        <p:nvSpPr>
          <p:cNvPr id="232" name="Google Shape;232;g257948dccfd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3" name="Google Shape;233;g257948dccfd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US" dirty="0">
                <a:solidFill>
                  <a:schemeClr val="dk1"/>
                </a:solidFill>
              </a:rPr>
              <a:t>This is the unit’s reflection - don’t go into too much detail here, we want students to do this on their own. Do point out that “W” is “work” and to us that’s just KE/PE/ME.</a:t>
            </a:r>
            <a:endParaRPr dirty="0">
              <a:solidFill>
                <a:schemeClr val="dk1"/>
              </a:solidFill>
            </a:endParaRPr>
          </a:p>
          <a:p>
            <a:pPr marL="0" lvl="0" indent="0" algn="l" rtl="0">
              <a:spcBef>
                <a:spcPts val="0"/>
              </a:spcBef>
              <a:spcAft>
                <a:spcPts val="0"/>
              </a:spcAft>
              <a:buClr>
                <a:schemeClr val="dk1"/>
              </a:buClr>
              <a:buSzPts val="1100"/>
              <a:buFont typeface="Arial"/>
              <a:buNone/>
            </a:pPr>
            <a:endParaRPr dirty="0">
              <a:solidFill>
                <a:schemeClr val="dk1"/>
              </a:solidFill>
            </a:endParaRPr>
          </a:p>
          <a:p>
            <a:pPr marL="0" lvl="0" indent="0" algn="l" rtl="0">
              <a:spcBef>
                <a:spcPts val="0"/>
              </a:spcBef>
              <a:spcAft>
                <a:spcPts val="0"/>
              </a:spcAft>
              <a:buClr>
                <a:schemeClr val="dk1"/>
              </a:buClr>
              <a:buSzPts val="1100"/>
              <a:buFont typeface="Arial"/>
              <a:buNone/>
            </a:pPr>
            <a:r>
              <a:rPr lang="en-US" dirty="0">
                <a:solidFill>
                  <a:schemeClr val="dk1"/>
                </a:solidFill>
              </a:rPr>
              <a:t>Every physics textbook I’ve ever seen has a similar diagram. Students have a hard time understanding it, but we’re now ready for it. We just need to overlook the word “Work” but students should be comfortable with the fact that the word “work” is used here to describe the useful output of the heat engine/mechanical energy. Here we can note:</a:t>
            </a:r>
            <a:endParaRPr dirty="0">
              <a:solidFill>
                <a:schemeClr val="dk1"/>
              </a:solidFill>
            </a:endParaRPr>
          </a:p>
          <a:p>
            <a:pPr marL="457200" lvl="0" indent="-298450" algn="l" rtl="0">
              <a:spcBef>
                <a:spcPts val="0"/>
              </a:spcBef>
              <a:spcAft>
                <a:spcPts val="0"/>
              </a:spcAft>
              <a:buClr>
                <a:schemeClr val="dk1"/>
              </a:buClr>
              <a:buSzPts val="1100"/>
              <a:buChar char="-"/>
            </a:pPr>
            <a:r>
              <a:rPr lang="en-US" dirty="0">
                <a:solidFill>
                  <a:schemeClr val="dk1"/>
                </a:solidFill>
              </a:rPr>
              <a:t>Heat energy is always flowing from hot to cold, and a heat engine capitalizes on this heat transfer to do something useful with some of that flowing heat.</a:t>
            </a:r>
            <a:endParaRPr dirty="0">
              <a:solidFill>
                <a:schemeClr val="dk1"/>
              </a:solidFill>
            </a:endParaRPr>
          </a:p>
          <a:p>
            <a:pPr marL="457200" lvl="0" indent="-298450" algn="l" rtl="0">
              <a:spcBef>
                <a:spcPts val="0"/>
              </a:spcBef>
              <a:spcAft>
                <a:spcPts val="0"/>
              </a:spcAft>
              <a:buClr>
                <a:schemeClr val="dk1"/>
              </a:buClr>
              <a:buSzPts val="1100"/>
              <a:buChar char="-"/>
            </a:pPr>
            <a:r>
              <a:rPr lang="en-US" dirty="0">
                <a:solidFill>
                  <a:schemeClr val="dk1"/>
                </a:solidFill>
              </a:rPr>
              <a:t>A big temperature contrast gives more opportunity to extract work because there will be more heat flowing and available for conversion.</a:t>
            </a:r>
            <a:endParaRPr dirty="0">
              <a:solidFill>
                <a:schemeClr val="dk1"/>
              </a:solidFill>
            </a:endParaRPr>
          </a:p>
          <a:p>
            <a:pPr marL="457200" lvl="0" indent="-298450" algn="l" rtl="0">
              <a:spcBef>
                <a:spcPts val="0"/>
              </a:spcBef>
              <a:spcAft>
                <a:spcPts val="0"/>
              </a:spcAft>
              <a:buClr>
                <a:schemeClr val="dk1"/>
              </a:buClr>
              <a:buSzPts val="1100"/>
              <a:buChar char="-"/>
            </a:pPr>
            <a:r>
              <a:rPr lang="en-US" dirty="0">
                <a:solidFill>
                  <a:schemeClr val="dk1"/>
                </a:solidFill>
              </a:rPr>
              <a:t>It makes sense that after running for a while, the hot and cold reservoirs will be exhausted of their energy (turning red and blue into purple, by analogy with our demo in the beginning of the class, and also looking at the washed out temperature differences at the end of the midlatitude storm).</a:t>
            </a:r>
            <a:endParaRPr dirty="0">
              <a:solidFill>
                <a:schemeClr val="dk1"/>
              </a:solidFill>
            </a:endParaRPr>
          </a:p>
          <a:p>
            <a:pPr marL="0" lvl="0" indent="0" algn="l" rtl="0">
              <a:spcBef>
                <a:spcPts val="0"/>
              </a:spcBef>
              <a:spcAft>
                <a:spcPts val="0"/>
              </a:spcAft>
              <a:buClr>
                <a:schemeClr val="dk1"/>
              </a:buClr>
              <a:buSzPts val="1100"/>
              <a:buFont typeface="Arial"/>
              <a:buNone/>
            </a:pPr>
            <a:endParaRPr dirty="0">
              <a:solidFill>
                <a:schemeClr val="dk1"/>
              </a:solidFill>
            </a:endParaRPr>
          </a:p>
          <a:p>
            <a:pPr marL="0" lvl="0" indent="0" algn="l" rtl="0">
              <a:spcBef>
                <a:spcPts val="0"/>
              </a:spcBef>
              <a:spcAft>
                <a:spcPts val="0"/>
              </a:spcAft>
              <a:buClr>
                <a:schemeClr val="dk1"/>
              </a:buClr>
              <a:buSzPts val="1100"/>
              <a:buFont typeface="Arial"/>
              <a:buNone/>
            </a:pPr>
            <a:endParaRPr dirty="0">
              <a:solidFill>
                <a:schemeClr val="dk1"/>
              </a:solidFill>
            </a:endParaRPr>
          </a:p>
          <a:p>
            <a:pPr marL="0" lvl="0" indent="0" algn="l" rtl="0">
              <a:spcBef>
                <a:spcPts val="0"/>
              </a:spcBef>
              <a:spcAft>
                <a:spcPts val="0"/>
              </a:spcAft>
              <a:buClr>
                <a:schemeClr val="dk1"/>
              </a:buClr>
              <a:buSzPts val="1100"/>
              <a:buFont typeface="Arial"/>
              <a:buNone/>
            </a:pPr>
            <a:r>
              <a:rPr lang="en-US" dirty="0">
                <a:solidFill>
                  <a:schemeClr val="dk1"/>
                </a:solidFill>
              </a:rPr>
              <a:t>Figure 15.17 is courtesy OpenStax OER physics textbook, available here: https://</a:t>
            </a:r>
            <a:r>
              <a:rPr lang="en-US" dirty="0" err="1">
                <a:solidFill>
                  <a:schemeClr val="dk1"/>
                </a:solidFill>
              </a:rPr>
              <a:t>openstax.org</a:t>
            </a:r>
            <a:r>
              <a:rPr lang="en-US" dirty="0">
                <a:solidFill>
                  <a:schemeClr val="dk1"/>
                </a:solidFill>
              </a:rPr>
              <a:t>/books/college-physics/pages/15-3-introduction-to-the-second-law-of-thermodynamics-heat-engines-and-their-efficiency</a:t>
            </a:r>
            <a:endParaRPr dirty="0">
              <a:solidFill>
                <a:schemeClr val="dk1"/>
              </a:solidFill>
            </a:endParaRPr>
          </a:p>
          <a:p>
            <a:pPr marL="0" lvl="0" indent="0" algn="l" rtl="0">
              <a:spcBef>
                <a:spcPts val="0"/>
              </a:spcBef>
              <a:spcAft>
                <a:spcPts val="0"/>
              </a:spcAft>
              <a:buNone/>
            </a:pPr>
            <a:endParaRPr dirty="0"/>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Google Shape;172;g257948dccfd_0_4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73" name="Google Shape;173;g257948dccfd_0_4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US"/>
              <a:t>The group of students who considered this topic should have this slide displayed during their discussion.</a:t>
            </a:r>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0"/>
        <p:cNvGrpSpPr/>
        <p:nvPr/>
      </p:nvGrpSpPr>
      <p:grpSpPr>
        <a:xfrm>
          <a:off x="0" y="0"/>
          <a:ext cx="0" cy="0"/>
          <a:chOff x="0" y="0"/>
          <a:chExt cx="0" cy="0"/>
        </a:xfrm>
      </p:grpSpPr>
      <p:sp>
        <p:nvSpPr>
          <p:cNvPr id="261" name="Google Shape;261;g257948dccfd_0_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62" name="Google Shape;262;g257948dccfd_0_6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US" dirty="0"/>
              <a:t>A heat engine does the following: As heat is naturally flowing from hot to cold/high thermal energy to low thermal energy, some mechanical energy is formed. For a successful heat engine, we need:</a:t>
            </a:r>
            <a:endParaRPr dirty="0"/>
          </a:p>
          <a:p>
            <a:pPr marL="457200" lvl="0" indent="-298450" algn="l" rtl="0">
              <a:lnSpc>
                <a:spcPct val="100000"/>
              </a:lnSpc>
              <a:spcBef>
                <a:spcPts val="0"/>
              </a:spcBef>
              <a:spcAft>
                <a:spcPts val="0"/>
              </a:spcAft>
              <a:buSzPts val="1100"/>
              <a:buChar char="-"/>
            </a:pPr>
            <a:r>
              <a:rPr lang="en-US" dirty="0"/>
              <a:t>Sharp temperature contrasts (this is the primary fuel for a mid-latitude storm). Temp at 850hPa (about 1.5km above ground) is plotted here, but students might correctly recognize that this is where the Gulf stream and all its sharp temperature contrasts are located as well.</a:t>
            </a:r>
            <a:endParaRPr dirty="0"/>
          </a:p>
          <a:p>
            <a:pPr marL="457200" lvl="0" indent="-298450" algn="l" rtl="0">
              <a:lnSpc>
                <a:spcPct val="100000"/>
              </a:lnSpc>
              <a:spcBef>
                <a:spcPts val="0"/>
              </a:spcBef>
              <a:spcAft>
                <a:spcPts val="0"/>
              </a:spcAft>
              <a:buSzPts val="1100"/>
              <a:buChar char="-"/>
            </a:pPr>
            <a:r>
              <a:rPr lang="en-US" dirty="0"/>
              <a:t>Formation of mechanical energy (a storm!) from heat</a:t>
            </a:r>
            <a:endParaRPr dirty="0"/>
          </a:p>
          <a:p>
            <a:pPr marL="457200" lvl="0" indent="-298450" algn="l" rtl="0">
              <a:lnSpc>
                <a:spcPct val="100000"/>
              </a:lnSpc>
              <a:spcBef>
                <a:spcPts val="0"/>
              </a:spcBef>
              <a:spcAft>
                <a:spcPts val="0"/>
              </a:spcAft>
              <a:buSzPts val="1100"/>
              <a:buChar char="-"/>
            </a:pPr>
            <a:r>
              <a:rPr lang="en-US" dirty="0"/>
              <a:t>Not necessary, but very obvious from this sequence of plots: Do you see the breaking wave in the middle temperature plot? A midlatitude storm is a wave that is acting as a heat engine.</a:t>
            </a:r>
            <a:endParaRPr dirty="0"/>
          </a:p>
          <a:p>
            <a:pPr marL="0" lvl="0" indent="0" algn="l" rtl="0">
              <a:lnSpc>
                <a:spcPct val="100000"/>
              </a:lnSpc>
              <a:spcBef>
                <a:spcPts val="0"/>
              </a:spcBef>
              <a:spcAft>
                <a:spcPts val="0"/>
              </a:spcAft>
              <a:buClr>
                <a:schemeClr val="dk1"/>
              </a:buClr>
              <a:buSzPts val="1100"/>
              <a:buFont typeface="Arial"/>
              <a:buNone/>
            </a:pPr>
            <a:endParaRPr dirty="0"/>
          </a:p>
          <a:p>
            <a:pPr marL="0" lvl="0" indent="0" algn="l" rtl="0">
              <a:lnSpc>
                <a:spcPct val="100000"/>
              </a:lnSpc>
              <a:spcBef>
                <a:spcPts val="0"/>
              </a:spcBef>
              <a:spcAft>
                <a:spcPts val="0"/>
              </a:spcAft>
              <a:buSzPts val="1100"/>
              <a:buNone/>
            </a:pPr>
            <a:endParaRPr dirty="0"/>
          </a:p>
          <a:p>
            <a:pPr marL="0" lvl="0" indent="0" algn="l" rtl="0">
              <a:lnSpc>
                <a:spcPct val="100000"/>
              </a:lnSpc>
              <a:spcBef>
                <a:spcPts val="0"/>
              </a:spcBef>
              <a:spcAft>
                <a:spcPts val="0"/>
              </a:spcAft>
              <a:buSzPts val="1100"/>
              <a:buNone/>
            </a:pPr>
            <a:r>
              <a:rPr lang="en-US" dirty="0"/>
              <a:t>This list should be generated by the class. Here are some typical observations:</a:t>
            </a:r>
            <a:endParaRPr dirty="0"/>
          </a:p>
          <a:p>
            <a:pPr marL="457200" lvl="0" indent="-298450" algn="l" rtl="0">
              <a:lnSpc>
                <a:spcPct val="100000"/>
              </a:lnSpc>
              <a:spcBef>
                <a:spcPts val="0"/>
              </a:spcBef>
              <a:spcAft>
                <a:spcPts val="0"/>
              </a:spcAft>
              <a:buSzPts val="1100"/>
              <a:buChar char="-"/>
            </a:pPr>
            <a:r>
              <a:rPr lang="en-US" dirty="0"/>
              <a:t>Warm in tropics, cold at poles.</a:t>
            </a:r>
            <a:endParaRPr dirty="0"/>
          </a:p>
          <a:p>
            <a:pPr marL="457200" lvl="0" indent="-298450" algn="l" rtl="0">
              <a:lnSpc>
                <a:spcPct val="100000"/>
              </a:lnSpc>
              <a:spcBef>
                <a:spcPts val="0"/>
              </a:spcBef>
              <a:spcAft>
                <a:spcPts val="0"/>
              </a:spcAft>
              <a:buSzPts val="1100"/>
              <a:buChar char="-"/>
            </a:pPr>
            <a:r>
              <a:rPr lang="en-US" dirty="0"/>
              <a:t>Lots of waves in the ocean - they are the mechanism for much of that heat transfer</a:t>
            </a:r>
            <a:endParaRPr dirty="0"/>
          </a:p>
          <a:p>
            <a:pPr marL="457200" lvl="0" indent="-298450" algn="l" rtl="0">
              <a:lnSpc>
                <a:spcPct val="100000"/>
              </a:lnSpc>
              <a:spcBef>
                <a:spcPts val="0"/>
              </a:spcBef>
              <a:spcAft>
                <a:spcPts val="0"/>
              </a:spcAft>
              <a:buSzPts val="1100"/>
              <a:buChar char="-"/>
            </a:pPr>
            <a:r>
              <a:rPr lang="en-US" dirty="0"/>
              <a:t>Very warm air right next to very cold water - this seems like potential energy/ability to do damage.</a:t>
            </a:r>
            <a:endParaRPr dirty="0"/>
          </a:p>
          <a:p>
            <a:pPr marL="457200" lvl="0" indent="-298450" algn="l" rtl="0">
              <a:lnSpc>
                <a:spcPct val="100000"/>
              </a:lnSpc>
              <a:spcBef>
                <a:spcPts val="0"/>
              </a:spcBef>
              <a:spcAft>
                <a:spcPts val="0"/>
              </a:spcAft>
              <a:buSzPts val="1100"/>
              <a:buChar char="-"/>
            </a:pPr>
            <a:r>
              <a:rPr lang="en-US" dirty="0"/>
              <a:t>The region where the sharpest temperature changes (the gulf stream) is in about the same place throughout</a:t>
            </a:r>
            <a:endParaRPr dirty="0"/>
          </a:p>
          <a:p>
            <a:pPr marL="457200" lvl="0" indent="-298450" algn="l" rtl="0">
              <a:lnSpc>
                <a:spcPct val="100000"/>
              </a:lnSpc>
              <a:spcBef>
                <a:spcPts val="0"/>
              </a:spcBef>
              <a:spcAft>
                <a:spcPts val="0"/>
              </a:spcAft>
              <a:buSzPts val="1100"/>
              <a:buChar char="-"/>
            </a:pPr>
            <a:r>
              <a:rPr lang="en-US" dirty="0"/>
              <a:t>Energy-transformation wise, we see Heat/Thermal Energy Contrasts turning into KE of the moving water and PE of very warm and very cold water right near each other.</a:t>
            </a:r>
            <a:endParaRPr dirty="0"/>
          </a:p>
          <a:p>
            <a:pPr marL="0" lvl="0" indent="0" algn="l" rtl="0">
              <a:lnSpc>
                <a:spcPct val="100000"/>
              </a:lnSpc>
              <a:spcBef>
                <a:spcPts val="0"/>
              </a:spcBef>
              <a:spcAft>
                <a:spcPts val="0"/>
              </a:spcAft>
              <a:buClr>
                <a:schemeClr val="dk1"/>
              </a:buClr>
              <a:buSzPts val="1100"/>
              <a:buFont typeface="Arial"/>
              <a:buNone/>
            </a:pPr>
            <a:endParaRPr dirty="0"/>
          </a:p>
          <a:p>
            <a:pPr marL="0" lvl="0" indent="0" algn="l" rtl="0">
              <a:lnSpc>
                <a:spcPct val="100000"/>
              </a:lnSpc>
              <a:spcBef>
                <a:spcPts val="0"/>
              </a:spcBef>
              <a:spcAft>
                <a:spcPts val="0"/>
              </a:spcAft>
              <a:buSzPts val="1100"/>
              <a:buNone/>
            </a:pPr>
            <a:endParaRPr dirty="0"/>
          </a:p>
          <a:p>
            <a:pPr marL="0" lvl="0" indent="0" algn="l" rtl="0">
              <a:lnSpc>
                <a:spcPct val="100000"/>
              </a:lnSpc>
              <a:spcBef>
                <a:spcPts val="0"/>
              </a:spcBef>
              <a:spcAft>
                <a:spcPts val="0"/>
              </a:spcAft>
              <a:buSzPts val="1100"/>
              <a:buNone/>
            </a:pPr>
            <a:endParaRPr dirty="0"/>
          </a:p>
          <a:p>
            <a:pPr marL="0" lvl="0" indent="0" algn="l" rtl="0">
              <a:lnSpc>
                <a:spcPct val="100000"/>
              </a:lnSpc>
              <a:spcBef>
                <a:spcPts val="0"/>
              </a:spcBef>
              <a:spcAft>
                <a:spcPts val="0"/>
              </a:spcAft>
              <a:buSzPts val="1100"/>
              <a:buNone/>
            </a:pPr>
            <a:r>
              <a:rPr lang="en-US" dirty="0"/>
              <a:t>Satellite/cloud imagery are screenshots from “</a:t>
            </a:r>
            <a:r>
              <a:rPr lang="en-US" u="sng" dirty="0">
                <a:solidFill>
                  <a:schemeClr val="hlink"/>
                </a:solidFill>
                <a:hlinkClick r:id="rId3"/>
              </a:rPr>
              <a:t>A Year of Weather 2018</a:t>
            </a:r>
            <a:r>
              <a:rPr lang="en-US" dirty="0"/>
              <a:t>”, courtesy NASA</a:t>
            </a:r>
            <a:br>
              <a:rPr lang="en-US" dirty="0"/>
            </a:br>
            <a:endParaRPr dirty="0"/>
          </a:p>
          <a:p>
            <a:pPr marL="0" lvl="0" indent="0" algn="l" rtl="0">
              <a:lnSpc>
                <a:spcPct val="100000"/>
              </a:lnSpc>
              <a:spcBef>
                <a:spcPts val="0"/>
              </a:spcBef>
              <a:spcAft>
                <a:spcPts val="0"/>
              </a:spcAft>
              <a:buSzPts val="1100"/>
              <a:buNone/>
            </a:pPr>
            <a:r>
              <a:rPr lang="en-US" dirty="0"/>
              <a:t>850hPa Temperature are ERA-Interim Reanalysis plotted from </a:t>
            </a:r>
            <a:r>
              <a:rPr lang="en-US" u="sng" dirty="0">
                <a:solidFill>
                  <a:schemeClr val="hlink"/>
                </a:solidFill>
                <a:hlinkClick r:id="rId4"/>
              </a:rPr>
              <a:t>this</a:t>
            </a:r>
            <a:r>
              <a:rPr lang="en-US" dirty="0"/>
              <a:t>.</a:t>
            </a:r>
            <a:endParaRPr dirty="0"/>
          </a:p>
          <a:p>
            <a:pPr marL="0" lvl="0" indent="0" algn="l" rtl="0">
              <a:lnSpc>
                <a:spcPct val="100000"/>
              </a:lnSpc>
              <a:spcBef>
                <a:spcPts val="0"/>
              </a:spcBef>
              <a:spcAft>
                <a:spcPts val="0"/>
              </a:spcAft>
              <a:buSzPts val="1100"/>
              <a:buNone/>
            </a:pPr>
            <a:endParaRPr dirty="0"/>
          </a:p>
          <a:p>
            <a:pPr marL="0" lvl="0" indent="0" algn="l" rtl="0">
              <a:lnSpc>
                <a:spcPct val="100000"/>
              </a:lnSpc>
              <a:spcBef>
                <a:spcPts val="0"/>
              </a:spcBef>
              <a:spcAft>
                <a:spcPts val="0"/>
              </a:spcAft>
              <a:buSzPts val="1100"/>
              <a:buNone/>
            </a:pPr>
            <a:endParaRPr dirty="0"/>
          </a:p>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9"/>
        <p:cNvGrpSpPr/>
        <p:nvPr/>
      </p:nvGrpSpPr>
      <p:grpSpPr>
        <a:xfrm>
          <a:off x="0" y="0"/>
          <a:ext cx="0" cy="0"/>
          <a:chOff x="0" y="0"/>
          <a:chExt cx="0" cy="0"/>
        </a:xfrm>
      </p:grpSpPr>
      <p:sp>
        <p:nvSpPr>
          <p:cNvPr id="250" name="Google Shape;250;g257167e89df_0_9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51" name="Google Shape;251;g257167e89df_0_9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SzPts val="1100"/>
              <a:buNone/>
            </a:pPr>
            <a:r>
              <a:rPr lang="en-US" dirty="0">
                <a:latin typeface="+mj-lt"/>
              </a:rPr>
              <a:t>A question to the class:</a:t>
            </a:r>
            <a:endParaRPr dirty="0">
              <a:latin typeface="+mj-lt"/>
            </a:endParaRPr>
          </a:p>
          <a:p>
            <a:pPr marL="457200" lvl="0" indent="-298450" algn="l" rtl="0">
              <a:lnSpc>
                <a:spcPct val="115000"/>
              </a:lnSpc>
              <a:spcBef>
                <a:spcPts val="0"/>
              </a:spcBef>
              <a:spcAft>
                <a:spcPts val="0"/>
              </a:spcAft>
              <a:buSzPts val="1100"/>
              <a:buChar char="-"/>
            </a:pPr>
            <a:r>
              <a:rPr lang="en-US" dirty="0">
                <a:latin typeface="+mj-lt"/>
              </a:rPr>
              <a:t>Why are more/stronger storms evidence of KE/PE? </a:t>
            </a:r>
            <a:endParaRPr dirty="0">
              <a:latin typeface="+mj-lt"/>
            </a:endParaRPr>
          </a:p>
          <a:p>
            <a:pPr marL="914400" lvl="1" indent="-298450" algn="l" rtl="0">
              <a:lnSpc>
                <a:spcPct val="115000"/>
              </a:lnSpc>
              <a:spcBef>
                <a:spcPts val="0"/>
              </a:spcBef>
              <a:spcAft>
                <a:spcPts val="0"/>
              </a:spcAft>
              <a:buSzPts val="1100"/>
              <a:buChar char="-"/>
            </a:pPr>
            <a:r>
              <a:rPr lang="en-US" dirty="0">
                <a:latin typeface="+mj-lt"/>
              </a:rPr>
              <a:t>A straightforward answer: storms produce wind, rain, and all sorts of things that are significantly more organized than heat.</a:t>
            </a:r>
            <a:endParaRPr dirty="0">
              <a:latin typeface="+mj-lt"/>
            </a:endParaRPr>
          </a:p>
          <a:p>
            <a:pPr marL="0" lvl="0" indent="0" algn="l" rtl="0">
              <a:lnSpc>
                <a:spcPct val="115000"/>
              </a:lnSpc>
              <a:spcBef>
                <a:spcPts val="0"/>
              </a:spcBef>
              <a:spcAft>
                <a:spcPts val="0"/>
              </a:spcAft>
              <a:buSzPts val="1100"/>
              <a:buNone/>
            </a:pPr>
            <a:endParaRPr dirty="0">
              <a:latin typeface="+mj-lt"/>
            </a:endParaRPr>
          </a:p>
          <a:p>
            <a:pPr marL="0" lvl="0" indent="0" algn="l" rtl="0">
              <a:lnSpc>
                <a:spcPct val="115000"/>
              </a:lnSpc>
              <a:spcBef>
                <a:spcPts val="0"/>
              </a:spcBef>
              <a:spcAft>
                <a:spcPts val="0"/>
              </a:spcAft>
              <a:buSzPts val="1100"/>
              <a:buNone/>
            </a:pPr>
            <a:endParaRPr dirty="0">
              <a:latin typeface="+mj-lt"/>
            </a:endParaRPr>
          </a:p>
          <a:p>
            <a:pPr marL="0" lvl="0" indent="0" algn="l" rtl="0">
              <a:lnSpc>
                <a:spcPct val="115000"/>
              </a:lnSpc>
              <a:spcBef>
                <a:spcPts val="0"/>
              </a:spcBef>
              <a:spcAft>
                <a:spcPts val="0"/>
              </a:spcAft>
              <a:buSzPts val="1100"/>
              <a:buNone/>
            </a:pPr>
            <a:r>
              <a:rPr lang="en-US" u="sng" dirty="0">
                <a:solidFill>
                  <a:srgbClr val="1155CC"/>
                </a:solidFill>
                <a:latin typeface="+mj-lt"/>
                <a:hlinkClick r:id="rId3">
                  <a:extLst>
                    <a:ext uri="{A12FA001-AC4F-418D-AE19-62706E023703}">
                      <ahyp:hlinkClr xmlns:ahyp="http://schemas.microsoft.com/office/drawing/2018/hyperlinkcolor" val="tx"/>
                    </a:ext>
                  </a:extLst>
                </a:hlinkClick>
              </a:rPr>
              <a:t>https://wcd.copernicus.org/articles/2/953/2021/</a:t>
            </a:r>
            <a:r>
              <a:rPr lang="en-US" dirty="0">
                <a:solidFill>
                  <a:schemeClr val="dk1"/>
                </a:solidFill>
                <a:latin typeface="+mj-lt"/>
              </a:rPr>
              <a:t> </a:t>
            </a:r>
            <a:endParaRPr dirty="0">
              <a:solidFill>
                <a:schemeClr val="dk1"/>
              </a:solidFill>
              <a:latin typeface="+mj-lt"/>
            </a:endParaRPr>
          </a:p>
          <a:p>
            <a:pPr marL="0" lvl="0" indent="0" algn="l" rtl="0">
              <a:lnSpc>
                <a:spcPct val="115000"/>
              </a:lnSpc>
              <a:spcBef>
                <a:spcPts val="0"/>
              </a:spcBef>
              <a:spcAft>
                <a:spcPts val="0"/>
              </a:spcAft>
              <a:buSzPts val="1100"/>
              <a:buNone/>
            </a:pPr>
            <a:endParaRPr dirty="0">
              <a:solidFill>
                <a:schemeClr val="dk1"/>
              </a:solidFill>
              <a:latin typeface="+mj-lt"/>
            </a:endParaRPr>
          </a:p>
          <a:p>
            <a:pPr marL="0" lvl="0" indent="0" algn="l" rtl="0">
              <a:lnSpc>
                <a:spcPct val="115000"/>
              </a:lnSpc>
              <a:spcBef>
                <a:spcPts val="0"/>
              </a:spcBef>
              <a:spcAft>
                <a:spcPts val="0"/>
              </a:spcAft>
              <a:buSzPts val="1100"/>
              <a:buNone/>
            </a:pPr>
            <a:r>
              <a:rPr lang="en-US" sz="1150" dirty="0" err="1">
                <a:solidFill>
                  <a:srgbClr val="464646"/>
                </a:solidFill>
                <a:highlight>
                  <a:schemeClr val="lt1"/>
                </a:highlight>
                <a:latin typeface="+mj-lt"/>
                <a:ea typeface="Helvetica Neue"/>
                <a:cs typeface="Helvetica Neue"/>
                <a:sym typeface="Helvetica Neue"/>
              </a:rPr>
              <a:t>Tsopouridis</a:t>
            </a:r>
            <a:r>
              <a:rPr lang="en-US" sz="1150" dirty="0">
                <a:solidFill>
                  <a:srgbClr val="464646"/>
                </a:solidFill>
                <a:highlight>
                  <a:schemeClr val="lt1"/>
                </a:highlight>
                <a:latin typeface="+mj-lt"/>
                <a:ea typeface="Helvetica Neue"/>
                <a:cs typeface="Helvetica Neue"/>
                <a:sym typeface="Helvetica Neue"/>
              </a:rPr>
              <a:t>, L., Spengler, T., and </a:t>
            </a:r>
            <a:r>
              <a:rPr lang="en-US" sz="1150" dirty="0" err="1">
                <a:solidFill>
                  <a:srgbClr val="464646"/>
                </a:solidFill>
                <a:highlight>
                  <a:schemeClr val="lt1"/>
                </a:highlight>
                <a:latin typeface="+mj-lt"/>
                <a:ea typeface="Helvetica Neue"/>
                <a:cs typeface="Helvetica Neue"/>
                <a:sym typeface="Helvetica Neue"/>
              </a:rPr>
              <a:t>Spensberger</a:t>
            </a:r>
            <a:r>
              <a:rPr lang="en-US" sz="1150" dirty="0">
                <a:solidFill>
                  <a:srgbClr val="464646"/>
                </a:solidFill>
                <a:highlight>
                  <a:schemeClr val="lt1"/>
                </a:highlight>
                <a:latin typeface="+mj-lt"/>
                <a:ea typeface="Helvetica Neue"/>
                <a:cs typeface="Helvetica Neue"/>
                <a:sym typeface="Helvetica Neue"/>
              </a:rPr>
              <a:t>, C.: Smoother versus sharper Gulf Stream and Kuroshio sea surface temperature fronts: effects on cyclones and climatology, Weather </a:t>
            </a:r>
            <a:r>
              <a:rPr lang="en-US" sz="1150" dirty="0" err="1">
                <a:solidFill>
                  <a:srgbClr val="464646"/>
                </a:solidFill>
                <a:highlight>
                  <a:schemeClr val="lt1"/>
                </a:highlight>
                <a:latin typeface="+mj-lt"/>
                <a:ea typeface="Helvetica Neue"/>
                <a:cs typeface="Helvetica Neue"/>
                <a:sym typeface="Helvetica Neue"/>
              </a:rPr>
              <a:t>Clim</a:t>
            </a:r>
            <a:r>
              <a:rPr lang="en-US" sz="1150" dirty="0">
                <a:solidFill>
                  <a:srgbClr val="464646"/>
                </a:solidFill>
                <a:highlight>
                  <a:schemeClr val="lt1"/>
                </a:highlight>
                <a:latin typeface="+mj-lt"/>
                <a:ea typeface="Helvetica Neue"/>
                <a:cs typeface="Helvetica Neue"/>
                <a:sym typeface="Helvetica Neue"/>
              </a:rPr>
              <a:t>. </a:t>
            </a:r>
            <a:r>
              <a:rPr lang="en-US" sz="1150" dirty="0" err="1">
                <a:solidFill>
                  <a:srgbClr val="464646"/>
                </a:solidFill>
                <a:highlight>
                  <a:schemeClr val="lt1"/>
                </a:highlight>
                <a:latin typeface="+mj-lt"/>
                <a:ea typeface="Helvetica Neue"/>
                <a:cs typeface="Helvetica Neue"/>
                <a:sym typeface="Helvetica Neue"/>
              </a:rPr>
              <a:t>Dynam</a:t>
            </a:r>
            <a:r>
              <a:rPr lang="en-US" sz="1150" dirty="0">
                <a:solidFill>
                  <a:srgbClr val="464646"/>
                </a:solidFill>
                <a:highlight>
                  <a:schemeClr val="lt1"/>
                </a:highlight>
                <a:latin typeface="+mj-lt"/>
                <a:ea typeface="Helvetica Neue"/>
                <a:cs typeface="Helvetica Neue"/>
                <a:sym typeface="Helvetica Neue"/>
              </a:rPr>
              <a:t>., 2, 953–970, https://</a:t>
            </a:r>
            <a:r>
              <a:rPr lang="en-US" sz="1150" dirty="0" err="1">
                <a:solidFill>
                  <a:srgbClr val="464646"/>
                </a:solidFill>
                <a:highlight>
                  <a:schemeClr val="lt1"/>
                </a:highlight>
                <a:latin typeface="+mj-lt"/>
                <a:ea typeface="Helvetica Neue"/>
                <a:cs typeface="Helvetica Neue"/>
                <a:sym typeface="Helvetica Neue"/>
              </a:rPr>
              <a:t>doi.org</a:t>
            </a:r>
            <a:r>
              <a:rPr lang="en-US" sz="1150" dirty="0">
                <a:solidFill>
                  <a:srgbClr val="464646"/>
                </a:solidFill>
                <a:highlight>
                  <a:schemeClr val="lt1"/>
                </a:highlight>
                <a:latin typeface="+mj-lt"/>
                <a:ea typeface="Helvetica Neue"/>
                <a:cs typeface="Helvetica Neue"/>
                <a:sym typeface="Helvetica Neue"/>
              </a:rPr>
              <a:t>/10.5194/wcd-2-953-2021, 2021.</a:t>
            </a:r>
            <a:endParaRPr sz="1150" dirty="0">
              <a:solidFill>
                <a:srgbClr val="464646"/>
              </a:solidFill>
              <a:highlight>
                <a:schemeClr val="lt1"/>
              </a:highlight>
              <a:latin typeface="+mj-lt"/>
              <a:ea typeface="Helvetica Neue"/>
              <a:cs typeface="Helvetica Neue"/>
              <a:sym typeface="Helvetica Neue"/>
            </a:endParaRPr>
          </a:p>
          <a:p>
            <a:pPr marL="0" lvl="0" indent="0" algn="l" rtl="0">
              <a:lnSpc>
                <a:spcPct val="115000"/>
              </a:lnSpc>
              <a:spcBef>
                <a:spcPts val="0"/>
              </a:spcBef>
              <a:spcAft>
                <a:spcPts val="0"/>
              </a:spcAft>
              <a:buSzPts val="1100"/>
              <a:buNone/>
            </a:pPr>
            <a:endParaRPr sz="1150" dirty="0">
              <a:solidFill>
                <a:srgbClr val="464646"/>
              </a:solidFill>
              <a:highlight>
                <a:schemeClr val="lt1"/>
              </a:highlight>
              <a:latin typeface="+mj-lt"/>
              <a:ea typeface="Helvetica Neue"/>
              <a:cs typeface="Helvetica Neue"/>
              <a:sym typeface="Helvetica Neue"/>
            </a:endParaRPr>
          </a:p>
          <a:p>
            <a:pPr marL="0" lvl="0" indent="0" algn="l" rtl="0">
              <a:lnSpc>
                <a:spcPct val="115000"/>
              </a:lnSpc>
              <a:spcBef>
                <a:spcPts val="0"/>
              </a:spcBef>
              <a:spcAft>
                <a:spcPts val="0"/>
              </a:spcAft>
              <a:buSzPts val="1100"/>
              <a:buNone/>
            </a:pPr>
            <a:r>
              <a:rPr lang="en-US" sz="1150" dirty="0">
                <a:solidFill>
                  <a:srgbClr val="464646"/>
                </a:solidFill>
                <a:highlight>
                  <a:schemeClr val="lt1"/>
                </a:highlight>
                <a:latin typeface="+mj-lt"/>
                <a:ea typeface="Helvetica Neue"/>
                <a:cs typeface="Helvetica Neue"/>
                <a:sym typeface="Helvetica Neue"/>
              </a:rPr>
              <a:t>“we found the cyclone density in the storm track to decrease when the SSTs are smoothed in the Gulf Stream region”</a:t>
            </a:r>
            <a:endParaRPr sz="1150" dirty="0">
              <a:solidFill>
                <a:srgbClr val="464646"/>
              </a:solidFill>
              <a:highlight>
                <a:schemeClr val="lt1"/>
              </a:highlight>
              <a:latin typeface="+mj-lt"/>
              <a:ea typeface="Helvetica Neue"/>
              <a:cs typeface="Helvetica Neue"/>
              <a:sym typeface="Helvetica Neue"/>
            </a:endParaRPr>
          </a:p>
          <a:p>
            <a:pPr marL="0" lvl="0" indent="0" algn="l" rtl="0">
              <a:lnSpc>
                <a:spcPct val="115000"/>
              </a:lnSpc>
              <a:spcBef>
                <a:spcPts val="0"/>
              </a:spcBef>
              <a:spcAft>
                <a:spcPts val="0"/>
              </a:spcAft>
              <a:buSzPts val="1100"/>
              <a:buNone/>
            </a:pPr>
            <a:endParaRPr sz="1150" dirty="0">
              <a:solidFill>
                <a:srgbClr val="464646"/>
              </a:solidFill>
              <a:highlight>
                <a:schemeClr val="lt1"/>
              </a:highlight>
              <a:latin typeface="+mj-lt"/>
              <a:ea typeface="Helvetica Neue"/>
              <a:cs typeface="Helvetica Neue"/>
              <a:sym typeface="Helvetica Neue"/>
            </a:endParaRPr>
          </a:p>
          <a:p>
            <a:pPr marL="0" lvl="0" indent="0" algn="l" rtl="0">
              <a:lnSpc>
                <a:spcPct val="115000"/>
              </a:lnSpc>
              <a:spcBef>
                <a:spcPts val="0"/>
              </a:spcBef>
              <a:spcAft>
                <a:spcPts val="0"/>
              </a:spcAft>
              <a:buSzPts val="1100"/>
              <a:buNone/>
            </a:pPr>
            <a:endParaRPr sz="1150" dirty="0">
              <a:solidFill>
                <a:srgbClr val="464646"/>
              </a:solidFill>
              <a:highlight>
                <a:schemeClr val="lt1"/>
              </a:highlight>
              <a:latin typeface="+mj-lt"/>
              <a:ea typeface="Helvetica Neue"/>
              <a:cs typeface="Helvetica Neue"/>
              <a:sym typeface="Helvetica Neue"/>
            </a:endParaRPr>
          </a:p>
          <a:p>
            <a:pPr marL="0" lvl="0" indent="0" algn="l" rtl="0">
              <a:lnSpc>
                <a:spcPct val="115000"/>
              </a:lnSpc>
              <a:spcBef>
                <a:spcPts val="0"/>
              </a:spcBef>
              <a:spcAft>
                <a:spcPts val="0"/>
              </a:spcAft>
              <a:buSzPts val="1100"/>
              <a:buNone/>
            </a:pPr>
            <a:endParaRPr sz="1150" dirty="0">
              <a:solidFill>
                <a:srgbClr val="464646"/>
              </a:solidFill>
              <a:highlight>
                <a:schemeClr val="lt1"/>
              </a:highlight>
              <a:latin typeface="+mj-lt"/>
              <a:ea typeface="Helvetica Neue"/>
              <a:cs typeface="Helvetica Neue"/>
              <a:sym typeface="Helvetica Neue"/>
            </a:endParaRPr>
          </a:p>
          <a:p>
            <a:pPr marL="0" lvl="0" indent="0" algn="l" rtl="0">
              <a:lnSpc>
                <a:spcPct val="115000"/>
              </a:lnSpc>
              <a:spcBef>
                <a:spcPts val="0"/>
              </a:spcBef>
              <a:spcAft>
                <a:spcPts val="0"/>
              </a:spcAft>
              <a:buSzPts val="1100"/>
              <a:buNone/>
            </a:pPr>
            <a:endParaRPr sz="1150" dirty="0">
              <a:solidFill>
                <a:srgbClr val="464646"/>
              </a:solidFill>
              <a:highlight>
                <a:schemeClr val="lt1"/>
              </a:highlight>
              <a:latin typeface="+mj-lt"/>
              <a:ea typeface="Helvetica Neue"/>
              <a:cs typeface="Helvetica Neue"/>
              <a:sym typeface="Helvetica Neue"/>
            </a:endParaRPr>
          </a:p>
          <a:p>
            <a:pPr marL="0" lvl="0" indent="0" algn="l" rtl="0">
              <a:lnSpc>
                <a:spcPct val="115000"/>
              </a:lnSpc>
              <a:spcBef>
                <a:spcPts val="0"/>
              </a:spcBef>
              <a:spcAft>
                <a:spcPts val="0"/>
              </a:spcAft>
              <a:buSzPts val="1100"/>
              <a:buNone/>
            </a:pPr>
            <a:endParaRPr dirty="0">
              <a:latin typeface="+mj-lt"/>
            </a:endParaRPr>
          </a:p>
          <a:p>
            <a:pPr marL="0" lvl="0" indent="0" algn="l" rtl="0">
              <a:lnSpc>
                <a:spcPct val="115000"/>
              </a:lnSpc>
              <a:spcBef>
                <a:spcPts val="0"/>
              </a:spcBef>
              <a:spcAft>
                <a:spcPts val="0"/>
              </a:spcAft>
              <a:buSzPts val="1100"/>
              <a:buNone/>
            </a:pPr>
            <a:endParaRPr dirty="0">
              <a:latin typeface="+mj-lt"/>
            </a:endParaRPr>
          </a:p>
          <a:p>
            <a:pPr marL="0" lvl="0" indent="0" algn="l" rtl="0">
              <a:lnSpc>
                <a:spcPct val="115000"/>
              </a:lnSpc>
              <a:spcBef>
                <a:spcPts val="0"/>
              </a:spcBef>
              <a:spcAft>
                <a:spcPts val="0"/>
              </a:spcAft>
              <a:buSzPts val="1100"/>
              <a:buNone/>
            </a:pPr>
            <a:endParaRPr sz="1150" dirty="0">
              <a:solidFill>
                <a:srgbClr val="464646"/>
              </a:solidFill>
              <a:highlight>
                <a:srgbClr val="FFFFFF"/>
              </a:highlight>
              <a:latin typeface="+mj-lt"/>
              <a:ea typeface="Helvetica Neue"/>
              <a:cs typeface="Helvetica Neue"/>
              <a:sym typeface="Helvetica Neue"/>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g257948dccfd_0_5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82" name="Google Shape;182;g257948dccfd_0_5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1"/>
              </a:buClr>
              <a:buSzPts val="1100"/>
              <a:buFont typeface="Arial"/>
              <a:buNone/>
            </a:pPr>
            <a:r>
              <a:rPr lang="en-US" dirty="0">
                <a:solidFill>
                  <a:schemeClr val="dk1"/>
                </a:solidFill>
                <a:latin typeface="+mj-lt"/>
              </a:rPr>
              <a:t>The group of students who considered this topic should have this slide displayed during their discussion.</a:t>
            </a:r>
            <a:endParaRPr dirty="0">
              <a:solidFill>
                <a:schemeClr val="dk1"/>
              </a:solidFill>
              <a:latin typeface="+mj-lt"/>
            </a:endParaRPr>
          </a:p>
          <a:p>
            <a:pPr marL="0" lvl="0" indent="0" algn="l" rtl="0">
              <a:lnSpc>
                <a:spcPct val="100000"/>
              </a:lnSpc>
              <a:spcBef>
                <a:spcPts val="0"/>
              </a:spcBef>
              <a:spcAft>
                <a:spcPts val="0"/>
              </a:spcAft>
              <a:buSzPts val="1100"/>
              <a:buNone/>
            </a:pPr>
            <a:endParaRPr lang="en-US" dirty="0">
              <a:latin typeface="+mj-lt"/>
            </a:endParaRPr>
          </a:p>
          <a:p>
            <a:pPr marL="0" lvl="0" indent="0" algn="l" rtl="0">
              <a:lnSpc>
                <a:spcPct val="100000"/>
              </a:lnSpc>
              <a:spcBef>
                <a:spcPts val="0"/>
              </a:spcBef>
              <a:spcAft>
                <a:spcPts val="0"/>
              </a:spcAft>
              <a:buSzPts val="1100"/>
              <a:buNone/>
            </a:pPr>
            <a:r>
              <a:rPr lang="en-US" dirty="0">
                <a:latin typeface="+mj-lt"/>
              </a:rPr>
              <a:t>Earth layers is from USGS</a:t>
            </a:r>
          </a:p>
          <a:p>
            <a:pPr marL="0" lvl="0" indent="0" algn="l" rtl="0">
              <a:lnSpc>
                <a:spcPct val="100000"/>
              </a:lnSpc>
              <a:spcBef>
                <a:spcPts val="0"/>
              </a:spcBef>
              <a:spcAft>
                <a:spcPts val="0"/>
              </a:spcAft>
              <a:buSzPts val="1100"/>
              <a:buNone/>
            </a:pPr>
            <a:endParaRPr lang="en-US" dirty="0">
              <a:latin typeface="+mj-lt"/>
            </a:endParaRPr>
          </a:p>
          <a:p>
            <a:pPr marL="0" lvl="0" indent="0" algn="l" rtl="0">
              <a:lnSpc>
                <a:spcPct val="100000"/>
              </a:lnSpc>
              <a:spcBef>
                <a:spcPts val="0"/>
              </a:spcBef>
              <a:spcAft>
                <a:spcPts val="0"/>
              </a:spcAft>
              <a:buSzPts val="1100"/>
              <a:buNone/>
            </a:pPr>
            <a:r>
              <a:rPr lang="en-US" dirty="0">
                <a:latin typeface="+mj-lt"/>
              </a:rPr>
              <a:t>Diagram bottom left </a:t>
            </a:r>
            <a:r>
              <a:rPr lang="en-US" sz="1800" dirty="0">
                <a:solidFill>
                  <a:srgbClr val="000000"/>
                </a:solidFill>
                <a:effectLst/>
                <a:latin typeface="+mj-lt"/>
                <a:ea typeface="Times New Roman" panose="02020603050405020304" pitchFamily="18" charset="0"/>
              </a:rPr>
              <a:t>is from </a:t>
            </a:r>
            <a:r>
              <a:rPr lang="en-US" sz="1800" u="sng" dirty="0">
                <a:solidFill>
                  <a:srgbClr val="1155CC"/>
                </a:solidFill>
                <a:effectLst/>
                <a:latin typeface="+mj-lt"/>
                <a:ea typeface="Times New Roman" panose="02020603050405020304" pitchFamily="18" charset="0"/>
                <a:hlinkClick r:id="rId3"/>
              </a:rPr>
              <a:t>Alistair Hamil</a:t>
            </a:r>
            <a:r>
              <a:rPr lang="en-US" sz="1800" dirty="0">
                <a:solidFill>
                  <a:srgbClr val="000000"/>
                </a:solidFill>
                <a:effectLst/>
                <a:latin typeface="+mj-lt"/>
                <a:ea typeface="Times New Roman" panose="02020603050405020304" pitchFamily="18" charset="0"/>
              </a:rPr>
              <a:t>, which he adapted from Turner, Simon &amp; </a:t>
            </a:r>
            <a:r>
              <a:rPr lang="en-US" sz="1800" dirty="0" err="1">
                <a:solidFill>
                  <a:srgbClr val="000000"/>
                </a:solidFill>
                <a:effectLst/>
                <a:latin typeface="+mj-lt"/>
                <a:ea typeface="Times New Roman" panose="02020603050405020304" pitchFamily="18" charset="0"/>
              </a:rPr>
              <a:t>Hawkesworth</a:t>
            </a:r>
            <a:r>
              <a:rPr lang="en-US" sz="1800" dirty="0">
                <a:solidFill>
                  <a:srgbClr val="000000"/>
                </a:solidFill>
                <a:effectLst/>
                <a:latin typeface="+mj-lt"/>
                <a:ea typeface="Times New Roman" panose="02020603050405020304" pitchFamily="18" charset="0"/>
              </a:rPr>
              <a:t>, C.. (1997). Constraints on flux rates and mantle dynamics beneath island arcs from Tonga-</a:t>
            </a:r>
            <a:r>
              <a:rPr lang="en-US" sz="1800" dirty="0" err="1">
                <a:solidFill>
                  <a:srgbClr val="000000"/>
                </a:solidFill>
                <a:effectLst/>
                <a:latin typeface="+mj-lt"/>
                <a:ea typeface="Times New Roman" panose="02020603050405020304" pitchFamily="18" charset="0"/>
              </a:rPr>
              <a:t>Kermadec</a:t>
            </a:r>
            <a:r>
              <a:rPr lang="en-US" sz="1800" dirty="0">
                <a:solidFill>
                  <a:srgbClr val="000000"/>
                </a:solidFill>
                <a:effectLst/>
                <a:latin typeface="+mj-lt"/>
                <a:ea typeface="Times New Roman" panose="02020603050405020304" pitchFamily="18" charset="0"/>
              </a:rPr>
              <a:t> lava geochemistry. Nature. 389. 568-573. 10.1038/39257</a:t>
            </a:r>
            <a:r>
              <a:rPr lang="en-US" dirty="0">
                <a:effectLst/>
                <a:latin typeface="+mj-lt"/>
              </a:rPr>
              <a:t> </a:t>
            </a:r>
          </a:p>
          <a:p>
            <a:pPr marL="0" lvl="0" indent="0" algn="l" rtl="0">
              <a:lnSpc>
                <a:spcPct val="100000"/>
              </a:lnSpc>
              <a:spcBef>
                <a:spcPts val="0"/>
              </a:spcBef>
              <a:spcAft>
                <a:spcPts val="0"/>
              </a:spcAft>
              <a:buSzPts val="1100"/>
              <a:buNone/>
            </a:pPr>
            <a:endParaRPr lang="en-US" dirty="0">
              <a:effectLst/>
              <a:latin typeface="+mj-lt"/>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dirty="0">
                <a:effectLst/>
                <a:latin typeface="+mj-lt"/>
              </a:rPr>
              <a:t>Diagram bottom right </a:t>
            </a:r>
            <a:r>
              <a:rPr lang="en-US" sz="1800" baseline="30000" dirty="0">
                <a:solidFill>
                  <a:srgbClr val="000000"/>
                </a:solidFill>
                <a:effectLst/>
                <a:latin typeface="+mj-lt"/>
                <a:ea typeface="Times New Roman" panose="02020603050405020304" pitchFamily="18" charset="0"/>
              </a:rPr>
              <a:t>  is from </a:t>
            </a:r>
            <a:r>
              <a:rPr lang="en-US" sz="1800" u="sng" baseline="30000" dirty="0">
                <a:solidFill>
                  <a:srgbClr val="1155CC"/>
                </a:solidFill>
                <a:effectLst/>
                <a:latin typeface="+mj-lt"/>
                <a:ea typeface="Times New Roman" panose="02020603050405020304" pitchFamily="18" charset="0"/>
                <a:hlinkClick r:id="rId4"/>
              </a:rPr>
              <a:t>Alistair Hamil</a:t>
            </a:r>
            <a:r>
              <a:rPr lang="en-US" sz="1800" baseline="30000" dirty="0">
                <a:solidFill>
                  <a:srgbClr val="000000"/>
                </a:solidFill>
                <a:effectLst/>
                <a:latin typeface="+mj-lt"/>
                <a:ea typeface="Times New Roman" panose="02020603050405020304" pitchFamily="18" charset="0"/>
              </a:rPr>
              <a:t>. is courtesy Alistair </a:t>
            </a:r>
            <a:r>
              <a:rPr lang="en-US" sz="1800" baseline="30000" dirty="0" err="1">
                <a:solidFill>
                  <a:srgbClr val="000000"/>
                </a:solidFill>
                <a:effectLst/>
                <a:latin typeface="+mj-lt"/>
                <a:ea typeface="Times New Roman" panose="02020603050405020304" pitchFamily="18" charset="0"/>
              </a:rPr>
              <a:t>Hamil’s</a:t>
            </a:r>
            <a:r>
              <a:rPr lang="en-US" sz="1800" baseline="30000" dirty="0">
                <a:solidFill>
                  <a:srgbClr val="000000"/>
                </a:solidFill>
                <a:effectLst/>
                <a:latin typeface="+mj-lt"/>
                <a:ea typeface="Times New Roman" panose="02020603050405020304" pitchFamily="18" charset="0"/>
              </a:rPr>
              <a:t> twitter page (</a:t>
            </a:r>
            <a:r>
              <a:rPr lang="en-US" sz="1800" u="sng" baseline="30000" dirty="0">
                <a:solidFill>
                  <a:srgbClr val="0000FF"/>
                </a:solidFill>
                <a:effectLst/>
                <a:latin typeface="+mj-lt"/>
                <a:ea typeface="Times New Roman" panose="02020603050405020304" pitchFamily="18" charset="0"/>
                <a:hlinkClick r:id="rId5"/>
              </a:rPr>
              <a:t>@lcgeography</a:t>
            </a:r>
            <a:r>
              <a:rPr lang="en-US" sz="1800" baseline="30000" dirty="0">
                <a:solidFill>
                  <a:srgbClr val="000000"/>
                </a:solidFill>
                <a:effectLst/>
                <a:latin typeface="+mj-lt"/>
                <a:ea typeface="Times New Roman" panose="02020603050405020304" pitchFamily="18" charset="0"/>
              </a:rPr>
              <a:t>) and available here: https://</a:t>
            </a:r>
            <a:r>
              <a:rPr lang="en-US" sz="1800" baseline="30000" dirty="0" err="1">
                <a:solidFill>
                  <a:srgbClr val="000000"/>
                </a:solidFill>
                <a:effectLst/>
                <a:latin typeface="+mj-lt"/>
                <a:ea typeface="Times New Roman" panose="02020603050405020304" pitchFamily="18" charset="0"/>
              </a:rPr>
              <a:t>twitter.com</a:t>
            </a:r>
            <a:r>
              <a:rPr lang="en-US" sz="1800" baseline="30000" dirty="0">
                <a:solidFill>
                  <a:srgbClr val="000000"/>
                </a:solidFill>
                <a:effectLst/>
                <a:latin typeface="+mj-lt"/>
                <a:ea typeface="Times New Roman" panose="02020603050405020304" pitchFamily="18" charset="0"/>
              </a:rPr>
              <a:t>/</a:t>
            </a:r>
            <a:r>
              <a:rPr lang="en-US" sz="1800" baseline="30000" dirty="0" err="1">
                <a:solidFill>
                  <a:srgbClr val="000000"/>
                </a:solidFill>
                <a:effectLst/>
                <a:latin typeface="+mj-lt"/>
                <a:ea typeface="Times New Roman" panose="02020603050405020304" pitchFamily="18" charset="0"/>
              </a:rPr>
              <a:t>lcgeography</a:t>
            </a:r>
            <a:r>
              <a:rPr lang="en-US" sz="1800" baseline="30000" dirty="0">
                <a:solidFill>
                  <a:srgbClr val="000000"/>
                </a:solidFill>
                <a:effectLst/>
                <a:latin typeface="+mj-lt"/>
                <a:ea typeface="Times New Roman" panose="02020603050405020304" pitchFamily="18" charset="0"/>
              </a:rPr>
              <a:t>/status/1482647883048525824?s=20&amp;t=fGFkGqCiLGokq3bCZ7HaGQ</a:t>
            </a:r>
            <a:endParaRPr lang="en-US" sz="1800" baseline="30000" dirty="0">
              <a:effectLst/>
              <a:latin typeface="+mj-lt"/>
              <a:ea typeface="Times New Roman" panose="02020603050405020304" pitchFamily="18" charset="0"/>
            </a:endParaRPr>
          </a:p>
          <a:p>
            <a:pPr marL="0" lvl="0" indent="0" algn="l" rtl="0">
              <a:lnSpc>
                <a:spcPct val="100000"/>
              </a:lnSpc>
              <a:spcBef>
                <a:spcPts val="0"/>
              </a:spcBef>
              <a:spcAft>
                <a:spcPts val="0"/>
              </a:spcAft>
              <a:buSzPts val="1100"/>
              <a:buNone/>
            </a:pPr>
            <a:endParaRPr dirty="0">
              <a:latin typeface="+mj-lt"/>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Google Shape;188;g257948dccfd_0_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89" name="Google Shape;189;g257948dccfd_0_5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1"/>
              </a:buClr>
              <a:buSzPts val="1100"/>
              <a:buFont typeface="Arial"/>
              <a:buNone/>
            </a:pPr>
            <a:r>
              <a:rPr lang="en-US" dirty="0">
                <a:solidFill>
                  <a:schemeClr val="dk1"/>
                </a:solidFill>
                <a:latin typeface="+mj-lt"/>
              </a:rPr>
              <a:t>The group of students who considered this topic should have this slide displayed during their discussion.</a:t>
            </a:r>
            <a:endParaRPr dirty="0">
              <a:solidFill>
                <a:schemeClr val="dk1"/>
              </a:solidFill>
              <a:latin typeface="+mj-lt"/>
            </a:endParaRPr>
          </a:p>
          <a:p>
            <a:pPr marL="0" lvl="0" indent="0" algn="l" rtl="0">
              <a:lnSpc>
                <a:spcPct val="100000"/>
              </a:lnSpc>
              <a:spcBef>
                <a:spcPts val="0"/>
              </a:spcBef>
              <a:spcAft>
                <a:spcPts val="0"/>
              </a:spcAft>
              <a:buSzPts val="1100"/>
              <a:buNone/>
            </a:pPr>
            <a:endParaRPr lang="en-US" dirty="0">
              <a:latin typeface="+mj-lt"/>
            </a:endParaRPr>
          </a:p>
          <a:p>
            <a:pPr marL="0" lvl="0" indent="0" algn="l" rtl="0">
              <a:lnSpc>
                <a:spcPct val="100000"/>
              </a:lnSpc>
              <a:spcBef>
                <a:spcPts val="0"/>
              </a:spcBef>
              <a:spcAft>
                <a:spcPts val="0"/>
              </a:spcAft>
              <a:buSzPts val="1100"/>
              <a:buNone/>
            </a:pPr>
            <a:endParaRPr lang="en-US" dirty="0">
              <a:latin typeface="+mj-lt"/>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dirty="0">
                <a:effectLst/>
                <a:latin typeface="+mj-lt"/>
                <a:ea typeface="Arial" panose="020B0604020202020204" pitchFamily="34" charset="0"/>
              </a:rPr>
              <a:t>Portions of this document are adapted from the US Department of Energy’s </a:t>
            </a:r>
            <a:r>
              <a:rPr lang="en-US" sz="1800" u="sng" dirty="0">
                <a:solidFill>
                  <a:srgbClr val="1155CC"/>
                </a:solidFill>
                <a:effectLst/>
                <a:latin typeface="+mj-lt"/>
                <a:ea typeface="Arial" panose="020B0604020202020204" pitchFamily="34" charset="0"/>
                <a:hlinkClick r:id="rId3"/>
              </a:rPr>
              <a:t>GeoVision: Harnessing the Heat Beneath Our Feet, Chapter 2: What is Geothermal Energy?</a:t>
            </a:r>
            <a:r>
              <a:rPr lang="en-US" sz="1800" dirty="0">
                <a:effectLst/>
                <a:latin typeface="+mj-lt"/>
                <a:ea typeface="Arial" panose="020B0604020202020204" pitchFamily="34" charset="0"/>
              </a:rPr>
              <a:t> Full report: </a:t>
            </a:r>
            <a:r>
              <a:rPr lang="en-US" sz="1800" u="sng" dirty="0">
                <a:solidFill>
                  <a:srgbClr val="0000FF"/>
                </a:solidFill>
                <a:effectLst/>
                <a:latin typeface="+mj-lt"/>
                <a:ea typeface="Arial" panose="020B0604020202020204" pitchFamily="34" charset="0"/>
                <a:hlinkClick r:id="rId4"/>
              </a:rPr>
              <a:t>https://www.energy.gov/sites/default/files/2019/06/f63/GeoVision-full-report-opt.pdf</a:t>
            </a:r>
            <a:r>
              <a:rPr lang="en-US" sz="1800" dirty="0">
                <a:effectLst/>
                <a:latin typeface="+mj-lt"/>
                <a:ea typeface="Arial" panose="020B0604020202020204" pitchFamily="34" charset="0"/>
              </a:rPr>
              <a:t> </a:t>
            </a:r>
            <a:endParaRPr lang="en-US" sz="1800" dirty="0">
              <a:effectLst/>
              <a:latin typeface="+mj-lt"/>
              <a:ea typeface="Times New Roman" panose="02020603050405020304" pitchFamily="18" charset="0"/>
            </a:endParaRPr>
          </a:p>
          <a:p>
            <a:pPr marL="0" lvl="0" indent="0" algn="l" rtl="0">
              <a:lnSpc>
                <a:spcPct val="100000"/>
              </a:lnSpc>
              <a:spcBef>
                <a:spcPts val="0"/>
              </a:spcBef>
              <a:spcAft>
                <a:spcPts val="0"/>
              </a:spcAft>
              <a:buSzPts val="1100"/>
              <a:buNone/>
            </a:pPr>
            <a:endParaRPr dirty="0">
              <a:latin typeface="+mj-lt"/>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g257948dccfd_0_6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96" name="Google Shape;196;g257948dccfd_0_6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1"/>
              </a:buClr>
              <a:buSzPts val="1100"/>
              <a:buFont typeface="Arial"/>
              <a:buNone/>
            </a:pPr>
            <a:r>
              <a:rPr lang="en-US" dirty="0">
                <a:solidFill>
                  <a:schemeClr val="dk1"/>
                </a:solidFill>
                <a:latin typeface="+mj-lt"/>
              </a:rPr>
              <a:t>The group of students who considered this topic should have this slide displayed during their discussion.</a:t>
            </a:r>
            <a:endParaRPr dirty="0">
              <a:solidFill>
                <a:schemeClr val="dk1"/>
              </a:solidFill>
              <a:latin typeface="+mj-lt"/>
            </a:endParaRPr>
          </a:p>
          <a:p>
            <a:pPr marL="0" lvl="0" indent="0" algn="l" rtl="0">
              <a:lnSpc>
                <a:spcPct val="100000"/>
              </a:lnSpc>
              <a:spcBef>
                <a:spcPts val="0"/>
              </a:spcBef>
              <a:spcAft>
                <a:spcPts val="0"/>
              </a:spcAft>
              <a:buSzPts val="1100"/>
              <a:buNone/>
            </a:pPr>
            <a:endParaRPr lang="en-US" dirty="0">
              <a:latin typeface="+mj-lt"/>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baseline="30000" dirty="0">
                <a:solidFill>
                  <a:srgbClr val="000000"/>
                </a:solidFill>
                <a:effectLst/>
                <a:latin typeface="+mj-lt"/>
                <a:ea typeface="Times New Roman" panose="02020603050405020304" pitchFamily="18" charset="0"/>
              </a:rPr>
              <a:t>The video in this file called 27 Storms: Arlene To Zeta” with ID 10829 is courtesy of NASA's Goddard Space Flight Center Scientific Visualization Studio and available here: https://</a:t>
            </a:r>
            <a:r>
              <a:rPr lang="en-US" sz="1800" baseline="30000" dirty="0" err="1">
                <a:solidFill>
                  <a:srgbClr val="000000"/>
                </a:solidFill>
                <a:effectLst/>
                <a:latin typeface="+mj-lt"/>
                <a:ea typeface="Times New Roman" panose="02020603050405020304" pitchFamily="18" charset="0"/>
              </a:rPr>
              <a:t>svs.gsfc.nasa.gov</a:t>
            </a:r>
            <a:r>
              <a:rPr lang="en-US" sz="1800" baseline="30000" dirty="0">
                <a:solidFill>
                  <a:srgbClr val="000000"/>
                </a:solidFill>
                <a:effectLst/>
                <a:latin typeface="+mj-lt"/>
                <a:ea typeface="Times New Roman" panose="02020603050405020304" pitchFamily="18" charset="0"/>
              </a:rPr>
              <a:t>/10829/#media_group_351174.</a:t>
            </a:r>
            <a:endParaRPr lang="en-US" sz="1800" baseline="30000" dirty="0">
              <a:effectLst/>
              <a:latin typeface="+mj-lt"/>
              <a:ea typeface="Times New Roman" panose="02020603050405020304" pitchFamily="18" charset="0"/>
            </a:endParaRPr>
          </a:p>
          <a:p>
            <a:pPr marL="0" lvl="0" indent="0" algn="l" rtl="0">
              <a:lnSpc>
                <a:spcPct val="100000"/>
              </a:lnSpc>
              <a:spcBef>
                <a:spcPts val="0"/>
              </a:spcBef>
              <a:spcAft>
                <a:spcPts val="0"/>
              </a:spcAft>
              <a:buSzPts val="1100"/>
              <a:buNone/>
            </a:pPr>
            <a:endParaRPr dirty="0">
              <a:latin typeface="+mj-lt"/>
            </a:endParaRPr>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dirty="0">
                <a:solidFill>
                  <a:schemeClr val="dk1"/>
                </a:solidFill>
                <a:latin typeface="+mj-lt"/>
              </a:rPr>
              <a:t>The group of students who considered this topic should have this slide displayed during their discussion.</a:t>
            </a:r>
          </a:p>
          <a:p>
            <a:endParaRPr lang="en-US" dirty="0">
              <a:latin typeface="+mj-lt"/>
            </a:endParaRPr>
          </a:p>
          <a:p>
            <a:endParaRPr lang="en-US" dirty="0">
              <a:latin typeface="+mj-lt"/>
            </a:endParaRPr>
          </a:p>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sz="1800" i="1" dirty="0">
                <a:solidFill>
                  <a:srgbClr val="1F497D"/>
                </a:solidFill>
                <a:effectLst/>
                <a:latin typeface="+mj-lt"/>
                <a:ea typeface="Times New Roman" panose="02020603050405020304" pitchFamily="18" charset="0"/>
              </a:rPr>
              <a:t>Figure 1: Ivanpah Solar Power Facility by Wikimedia User </a:t>
            </a:r>
            <a:r>
              <a:rPr lang="en-US" sz="1800" i="1" dirty="0" err="1">
                <a:solidFill>
                  <a:srgbClr val="1F497D"/>
                </a:solidFill>
                <a:effectLst/>
                <a:latin typeface="+mj-lt"/>
                <a:ea typeface="Times New Roman" panose="02020603050405020304" pitchFamily="18" charset="0"/>
              </a:rPr>
              <a:t>Aioannides</a:t>
            </a:r>
            <a:r>
              <a:rPr lang="en-US" sz="1800" i="1" dirty="0">
                <a:solidFill>
                  <a:srgbClr val="1F497D"/>
                </a:solidFill>
                <a:effectLst/>
                <a:latin typeface="+mj-lt"/>
                <a:ea typeface="Times New Roman" panose="02020603050405020304" pitchFamily="18" charset="0"/>
              </a:rPr>
              <a:t>. CC BY-SA 3.0</a:t>
            </a:r>
          </a:p>
          <a:p>
            <a:endParaRPr lang="en-US" dirty="0">
              <a:latin typeface="+mj-lt"/>
            </a:endParaRPr>
          </a:p>
        </p:txBody>
      </p:sp>
    </p:spTree>
    <p:extLst>
      <p:ext uri="{BB962C8B-B14F-4D97-AF65-F5344CB8AC3E}">
        <p14:creationId xmlns:p14="http://schemas.microsoft.com/office/powerpoint/2010/main" val="1728517868"/>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dirty="0">
                <a:solidFill>
                  <a:schemeClr val="dk1"/>
                </a:solidFill>
                <a:latin typeface="+mj-lt"/>
              </a:rPr>
              <a:t>The group of students who considered this topic should have this slide displayed during their discussion.</a:t>
            </a:r>
          </a:p>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endParaRPr lang="en-US" dirty="0">
              <a:solidFill>
                <a:schemeClr val="dk1"/>
              </a:solidFill>
              <a:latin typeface="+mj-lt"/>
            </a:endParaRPr>
          </a:p>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endParaRPr lang="en-US" dirty="0">
              <a:solidFill>
                <a:schemeClr val="dk1"/>
              </a:solidFill>
              <a:latin typeface="+mj-lt"/>
            </a:endParaRPr>
          </a:p>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sz="1800" i="1" dirty="0">
                <a:solidFill>
                  <a:srgbClr val="1F497D"/>
                </a:solidFill>
                <a:effectLst/>
                <a:latin typeface="+mj-lt"/>
                <a:ea typeface="Times New Roman" panose="02020603050405020304" pitchFamily="18" charset="0"/>
              </a:rPr>
              <a:t>Artwork created by Nicole </a:t>
            </a:r>
            <a:r>
              <a:rPr lang="en-US" sz="1800" i="1" dirty="0" err="1">
                <a:solidFill>
                  <a:srgbClr val="1F497D"/>
                </a:solidFill>
                <a:effectLst/>
                <a:latin typeface="+mj-lt"/>
                <a:ea typeface="Times New Roman" panose="02020603050405020304" pitchFamily="18" charset="0"/>
              </a:rPr>
              <a:t>Kelner</a:t>
            </a:r>
            <a:r>
              <a:rPr lang="en-US" sz="1800" i="1" dirty="0">
                <a:solidFill>
                  <a:srgbClr val="1F497D"/>
                </a:solidFill>
                <a:effectLst/>
                <a:latin typeface="+mj-lt"/>
                <a:ea typeface="Times New Roman" panose="02020603050405020304" pitchFamily="18" charset="0"/>
              </a:rPr>
              <a:t>. </a:t>
            </a:r>
            <a:r>
              <a:rPr lang="en-US" sz="1800" i="1" dirty="0" err="1">
                <a:solidFill>
                  <a:srgbClr val="1F497D"/>
                </a:solidFill>
                <a:effectLst/>
                <a:latin typeface="+mj-lt"/>
                <a:ea typeface="Times New Roman" panose="02020603050405020304" pitchFamily="18" charset="0"/>
              </a:rPr>
              <a:t>nicolekelner.com</a:t>
            </a:r>
            <a:r>
              <a:rPr lang="en-US" sz="1800" i="1" dirty="0">
                <a:solidFill>
                  <a:srgbClr val="1F497D"/>
                </a:solidFill>
                <a:effectLst/>
                <a:latin typeface="+mj-lt"/>
                <a:ea typeface="Times New Roman" panose="02020603050405020304" pitchFamily="18" charset="0"/>
              </a:rPr>
              <a:t> and are courtesy Nicole </a:t>
            </a:r>
            <a:r>
              <a:rPr lang="en-US" sz="1800" i="1" dirty="0" err="1">
                <a:solidFill>
                  <a:srgbClr val="1F497D"/>
                </a:solidFill>
                <a:effectLst/>
                <a:latin typeface="+mj-lt"/>
                <a:ea typeface="Times New Roman" panose="02020603050405020304" pitchFamily="18" charset="0"/>
              </a:rPr>
              <a:t>Kelner’s</a:t>
            </a:r>
            <a:r>
              <a:rPr lang="en-US" sz="1800" i="1" dirty="0">
                <a:solidFill>
                  <a:srgbClr val="1F497D"/>
                </a:solidFill>
                <a:effectLst/>
                <a:latin typeface="+mj-lt"/>
                <a:ea typeface="Times New Roman" panose="02020603050405020304" pitchFamily="18" charset="0"/>
              </a:rPr>
              <a:t> twitter page (@</a:t>
            </a:r>
            <a:r>
              <a:rPr lang="en-US" sz="1800" i="1" dirty="0" err="1">
                <a:solidFill>
                  <a:srgbClr val="1F497D"/>
                </a:solidFill>
                <a:effectLst/>
                <a:latin typeface="+mj-lt"/>
                <a:ea typeface="Times New Roman" panose="02020603050405020304" pitchFamily="18" charset="0"/>
              </a:rPr>
              <a:t>NicoleKelner</a:t>
            </a:r>
            <a:r>
              <a:rPr lang="en-US" sz="1800" i="1" dirty="0">
                <a:solidFill>
                  <a:srgbClr val="1F497D"/>
                </a:solidFill>
                <a:effectLst/>
                <a:latin typeface="+mj-lt"/>
                <a:ea typeface="Times New Roman" panose="02020603050405020304" pitchFamily="18" charset="0"/>
              </a:rPr>
              <a:t>).</a:t>
            </a:r>
          </a:p>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endParaRPr lang="en-US" dirty="0">
              <a:solidFill>
                <a:schemeClr val="dk1"/>
              </a:solidFill>
              <a:latin typeface="+mj-lt"/>
            </a:endParaRPr>
          </a:p>
          <a:p>
            <a:endParaRPr lang="en-US" dirty="0">
              <a:latin typeface="+mj-lt"/>
            </a:endParaRPr>
          </a:p>
        </p:txBody>
      </p:sp>
    </p:spTree>
    <p:extLst>
      <p:ext uri="{BB962C8B-B14F-4D97-AF65-F5344CB8AC3E}">
        <p14:creationId xmlns:p14="http://schemas.microsoft.com/office/powerpoint/2010/main" val="1643875779"/>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g254923ad269_5_1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6" name="Google Shape;116;g254923ad269_5_1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2"/>
        <p:cNvGrpSpPr/>
        <p:nvPr/>
      </p:nvGrpSpPr>
      <p:grpSpPr>
        <a:xfrm>
          <a:off x="0" y="0"/>
          <a:ext cx="0" cy="0"/>
          <a:chOff x="0" y="0"/>
          <a:chExt cx="0" cy="0"/>
        </a:xfrm>
      </p:grpSpPr>
      <p:sp>
        <p:nvSpPr>
          <p:cNvPr id="13" name="Google Shape;13;p2"/>
          <p:cNvSpPr txBox="1">
            <a:spLocks noGrp="1"/>
          </p:cNvSpPr>
          <p:nvPr>
            <p:ph type="ctrTitle"/>
          </p:nvPr>
        </p:nvSpPr>
        <p:spPr>
          <a:xfrm>
            <a:off x="1524000" y="1122363"/>
            <a:ext cx="9144000" cy="2387700"/>
          </a:xfrm>
          <a:prstGeom prst="rect">
            <a:avLst/>
          </a:prstGeom>
          <a:noFill/>
          <a:ln>
            <a:noFill/>
          </a:ln>
        </p:spPr>
        <p:txBody>
          <a:bodyPr spcFirstLastPara="1" wrap="square" lIns="91425" tIns="45700" rIns="91425" bIns="45700" anchor="b" anchorCtr="0">
            <a:normAutofit/>
          </a:bodyPr>
          <a:lstStyle>
            <a:lvl1pPr lvl="0" algn="ctr" rtl="0">
              <a:lnSpc>
                <a:spcPct val="90000"/>
              </a:lnSpc>
              <a:spcBef>
                <a:spcPts val="0"/>
              </a:spcBef>
              <a:spcAft>
                <a:spcPts val="0"/>
              </a:spcAft>
              <a:buClr>
                <a:schemeClr val="dk1"/>
              </a:buClr>
              <a:buSzPts val="6000"/>
              <a:buFont typeface="Calibri"/>
              <a:buNone/>
              <a:defRPr sz="60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4" name="Google Shape;14;p2"/>
          <p:cNvSpPr txBox="1">
            <a:spLocks noGrp="1"/>
          </p:cNvSpPr>
          <p:nvPr>
            <p:ph type="subTitle" idx="1"/>
          </p:nvPr>
        </p:nvSpPr>
        <p:spPr>
          <a:xfrm>
            <a:off x="1524000" y="3602038"/>
            <a:ext cx="9144000" cy="1655700"/>
          </a:xfrm>
          <a:prstGeom prst="rect">
            <a:avLst/>
          </a:prstGeom>
          <a:noFill/>
          <a:ln>
            <a:noFill/>
          </a:ln>
        </p:spPr>
        <p:txBody>
          <a:bodyPr spcFirstLastPara="1" wrap="square" lIns="91425" tIns="45700" rIns="91425" bIns="45700" anchor="t" anchorCtr="0">
            <a:normAutofit/>
          </a:bodyPr>
          <a:lstStyle>
            <a:lvl1pPr lvl="0" algn="ctr" rtl="0">
              <a:lnSpc>
                <a:spcPct val="90000"/>
              </a:lnSpc>
              <a:spcBef>
                <a:spcPts val="1000"/>
              </a:spcBef>
              <a:spcAft>
                <a:spcPts val="0"/>
              </a:spcAft>
              <a:buClr>
                <a:schemeClr val="dk1"/>
              </a:buClr>
              <a:buSzPts val="2400"/>
              <a:buNone/>
              <a:defRPr sz="2400"/>
            </a:lvl1pPr>
            <a:lvl2pPr lvl="1" algn="ctr" rtl="0">
              <a:lnSpc>
                <a:spcPct val="90000"/>
              </a:lnSpc>
              <a:spcBef>
                <a:spcPts val="500"/>
              </a:spcBef>
              <a:spcAft>
                <a:spcPts val="0"/>
              </a:spcAft>
              <a:buClr>
                <a:schemeClr val="dk1"/>
              </a:buClr>
              <a:buSzPts val="2000"/>
              <a:buNone/>
              <a:defRPr sz="2000"/>
            </a:lvl2pPr>
            <a:lvl3pPr lvl="2" algn="ctr" rtl="0">
              <a:lnSpc>
                <a:spcPct val="90000"/>
              </a:lnSpc>
              <a:spcBef>
                <a:spcPts val="500"/>
              </a:spcBef>
              <a:spcAft>
                <a:spcPts val="0"/>
              </a:spcAft>
              <a:buClr>
                <a:schemeClr val="dk1"/>
              </a:buClr>
              <a:buSzPts val="1800"/>
              <a:buNone/>
              <a:defRPr sz="1800"/>
            </a:lvl3pPr>
            <a:lvl4pPr lvl="3" algn="ctr" rtl="0">
              <a:lnSpc>
                <a:spcPct val="90000"/>
              </a:lnSpc>
              <a:spcBef>
                <a:spcPts val="500"/>
              </a:spcBef>
              <a:spcAft>
                <a:spcPts val="0"/>
              </a:spcAft>
              <a:buClr>
                <a:schemeClr val="dk1"/>
              </a:buClr>
              <a:buSzPts val="1600"/>
              <a:buNone/>
              <a:defRPr sz="1600"/>
            </a:lvl4pPr>
            <a:lvl5pPr lvl="4" algn="ctr" rtl="0">
              <a:lnSpc>
                <a:spcPct val="90000"/>
              </a:lnSpc>
              <a:spcBef>
                <a:spcPts val="500"/>
              </a:spcBef>
              <a:spcAft>
                <a:spcPts val="0"/>
              </a:spcAft>
              <a:buClr>
                <a:schemeClr val="dk1"/>
              </a:buClr>
              <a:buSzPts val="1600"/>
              <a:buNone/>
              <a:defRPr sz="1600"/>
            </a:lvl5pPr>
            <a:lvl6pPr lvl="5" algn="ctr" rtl="0">
              <a:lnSpc>
                <a:spcPct val="90000"/>
              </a:lnSpc>
              <a:spcBef>
                <a:spcPts val="500"/>
              </a:spcBef>
              <a:spcAft>
                <a:spcPts val="0"/>
              </a:spcAft>
              <a:buClr>
                <a:schemeClr val="dk1"/>
              </a:buClr>
              <a:buSzPts val="1600"/>
              <a:buNone/>
              <a:defRPr sz="1600"/>
            </a:lvl6pPr>
            <a:lvl7pPr lvl="6" algn="ctr" rtl="0">
              <a:lnSpc>
                <a:spcPct val="90000"/>
              </a:lnSpc>
              <a:spcBef>
                <a:spcPts val="500"/>
              </a:spcBef>
              <a:spcAft>
                <a:spcPts val="0"/>
              </a:spcAft>
              <a:buClr>
                <a:schemeClr val="dk1"/>
              </a:buClr>
              <a:buSzPts val="1600"/>
              <a:buNone/>
              <a:defRPr sz="1600"/>
            </a:lvl7pPr>
            <a:lvl8pPr lvl="7" algn="ctr" rtl="0">
              <a:lnSpc>
                <a:spcPct val="90000"/>
              </a:lnSpc>
              <a:spcBef>
                <a:spcPts val="500"/>
              </a:spcBef>
              <a:spcAft>
                <a:spcPts val="0"/>
              </a:spcAft>
              <a:buClr>
                <a:schemeClr val="dk1"/>
              </a:buClr>
              <a:buSzPts val="1600"/>
              <a:buNone/>
              <a:defRPr sz="1600"/>
            </a:lvl8pPr>
            <a:lvl9pPr lvl="8" algn="ctr" rtl="0">
              <a:lnSpc>
                <a:spcPct val="90000"/>
              </a:lnSpc>
              <a:spcBef>
                <a:spcPts val="500"/>
              </a:spcBef>
              <a:spcAft>
                <a:spcPts val="0"/>
              </a:spcAft>
              <a:buClr>
                <a:schemeClr val="dk1"/>
              </a:buClr>
              <a:buSzPts val="1600"/>
              <a:buNone/>
              <a:defRPr sz="1600"/>
            </a:lvl9pPr>
          </a:lstStyle>
          <a:p>
            <a:endParaRPr/>
          </a:p>
        </p:txBody>
      </p:sp>
      <p:pic>
        <p:nvPicPr>
          <p:cNvPr id="15" name="Google Shape;15;p2" descr="Logo&#10;&#10;Description automatically generated"/>
          <p:cNvPicPr preferRelativeResize="0"/>
          <p:nvPr/>
        </p:nvPicPr>
        <p:blipFill rotWithShape="1">
          <a:blip r:embed="rId2">
            <a:alphaModFix/>
          </a:blip>
          <a:srcRect/>
          <a:stretch/>
        </p:blipFill>
        <p:spPr>
          <a:xfrm>
            <a:off x="11247813" y="5959718"/>
            <a:ext cx="793223" cy="800568"/>
          </a:xfrm>
          <a:prstGeom prst="rect">
            <a:avLst/>
          </a:prstGeom>
          <a:noFill/>
          <a:ln>
            <a:noFill/>
          </a:ln>
        </p:spPr>
      </p:pic>
      <p:sp>
        <p:nvSpPr>
          <p:cNvPr id="16" name="Google Shape;16;p2"/>
          <p:cNvSpPr/>
          <p:nvPr/>
        </p:nvSpPr>
        <p:spPr>
          <a:xfrm>
            <a:off x="1852424" y="6329399"/>
            <a:ext cx="8487300" cy="4308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100" b="0" i="0" u="none" strike="noStrike" cap="none">
                <a:solidFill>
                  <a:schemeClr val="dk1"/>
                </a:solidFill>
                <a:latin typeface="Calibri"/>
                <a:ea typeface="Calibri"/>
                <a:cs typeface="Calibri"/>
                <a:sym typeface="Calibri"/>
              </a:rPr>
              <a:t>This work was funded by the National Science Foundation through grant #2013338, Teaching with Investigation and Design in Science (TIDeS). The opinions, findings, conclusions, and recommendations expressed are those of the authors and do not necessarily reflect the views of the NSF. </a:t>
            </a:r>
            <a:endParaRPr/>
          </a:p>
        </p:txBody>
      </p:sp>
      <p:pic>
        <p:nvPicPr>
          <p:cNvPr id="17" name="Google Shape;17;p2" descr="A picture containing text&#10;&#10;Description automatically generated"/>
          <p:cNvPicPr preferRelativeResize="0"/>
          <p:nvPr/>
        </p:nvPicPr>
        <p:blipFill rotWithShape="1">
          <a:blip r:embed="rId3">
            <a:alphaModFix/>
          </a:blip>
          <a:srcRect r="68331"/>
          <a:stretch/>
        </p:blipFill>
        <p:spPr>
          <a:xfrm>
            <a:off x="79681" y="6146490"/>
            <a:ext cx="625398" cy="652892"/>
          </a:xfrm>
          <a:prstGeom prst="rect">
            <a:avLst/>
          </a:prstGeom>
          <a:noFill/>
          <a:ln>
            <a:noFill/>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8"/>
        <p:cNvGrpSpPr/>
        <p:nvPr/>
      </p:nvGrpSpPr>
      <p:grpSpPr>
        <a:xfrm>
          <a:off x="0" y="0"/>
          <a:ext cx="0" cy="0"/>
          <a:chOff x="0" y="0"/>
          <a:chExt cx="0" cy="0"/>
        </a:xfrm>
      </p:grpSpPr>
      <p:sp>
        <p:nvSpPr>
          <p:cNvPr id="19" name="Google Shape;19;p3"/>
          <p:cNvSpPr txBox="1">
            <a:spLocks noGrp="1"/>
          </p:cNvSpPr>
          <p:nvPr>
            <p:ph type="title"/>
          </p:nvPr>
        </p:nvSpPr>
        <p:spPr>
          <a:xfrm>
            <a:off x="225050" y="365125"/>
            <a:ext cx="11755200" cy="1325700"/>
          </a:xfrm>
          <a:prstGeom prst="rect">
            <a:avLst/>
          </a:prstGeom>
          <a:noFill/>
          <a:ln>
            <a:noFill/>
          </a:ln>
        </p:spPr>
        <p:txBody>
          <a:bodyPr spcFirstLastPara="1" wrap="square" lIns="91425" tIns="45700" rIns="91425" bIns="45700" anchor="ctr" anchorCtr="0">
            <a:normAutofit/>
          </a:bodyPr>
          <a:lstStyle>
            <a:lvl1pPr lvl="0" algn="l" rtl="0">
              <a:lnSpc>
                <a:spcPct val="90000"/>
              </a:lnSpc>
              <a:spcBef>
                <a:spcPts val="0"/>
              </a:spcBef>
              <a:spcAft>
                <a:spcPts val="0"/>
              </a:spcAft>
              <a:buClr>
                <a:schemeClr val="dk1"/>
              </a:buClr>
              <a:buSzPts val="18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20" name="Google Shape;20;p3"/>
          <p:cNvSpPr txBox="1">
            <a:spLocks noGrp="1"/>
          </p:cNvSpPr>
          <p:nvPr>
            <p:ph type="body" idx="1"/>
          </p:nvPr>
        </p:nvSpPr>
        <p:spPr>
          <a:xfrm>
            <a:off x="838200" y="1825625"/>
            <a:ext cx="10515600" cy="4351200"/>
          </a:xfrm>
          <a:prstGeom prst="rect">
            <a:avLst/>
          </a:prstGeom>
          <a:noFill/>
          <a:ln>
            <a:noFill/>
          </a:ln>
        </p:spPr>
        <p:txBody>
          <a:bodyPr spcFirstLastPara="1" wrap="square" lIns="91425" tIns="45700" rIns="91425" bIns="45700" anchor="t" anchorCtr="0">
            <a:normAutofit/>
          </a:bodyPr>
          <a:lstStyle>
            <a:lvl1pPr marL="457200" lvl="0" indent="-342900" algn="l" rtl="0">
              <a:lnSpc>
                <a:spcPct val="90000"/>
              </a:lnSpc>
              <a:spcBef>
                <a:spcPts val="1000"/>
              </a:spcBef>
              <a:spcAft>
                <a:spcPts val="0"/>
              </a:spcAft>
              <a:buClr>
                <a:schemeClr val="dk1"/>
              </a:buClr>
              <a:buSzPts val="1800"/>
              <a:buChar char="•"/>
              <a:defRPr/>
            </a:lvl1pPr>
            <a:lvl2pPr marL="914400" lvl="1" indent="-342900" algn="l" rtl="0">
              <a:lnSpc>
                <a:spcPct val="90000"/>
              </a:lnSpc>
              <a:spcBef>
                <a:spcPts val="500"/>
              </a:spcBef>
              <a:spcAft>
                <a:spcPts val="0"/>
              </a:spcAft>
              <a:buClr>
                <a:schemeClr val="dk1"/>
              </a:buClr>
              <a:buSzPts val="1800"/>
              <a:buChar char="•"/>
              <a:defRPr/>
            </a:lvl2pPr>
            <a:lvl3pPr marL="1371600" lvl="2" indent="-342900" algn="l" rtl="0">
              <a:lnSpc>
                <a:spcPct val="90000"/>
              </a:lnSpc>
              <a:spcBef>
                <a:spcPts val="500"/>
              </a:spcBef>
              <a:spcAft>
                <a:spcPts val="0"/>
              </a:spcAft>
              <a:buClr>
                <a:schemeClr val="dk1"/>
              </a:buClr>
              <a:buSzPts val="1800"/>
              <a:buChar char="•"/>
              <a:defRPr/>
            </a:lvl3pPr>
            <a:lvl4pPr marL="1828800" lvl="3" indent="-342900" algn="l" rtl="0">
              <a:lnSpc>
                <a:spcPct val="90000"/>
              </a:lnSpc>
              <a:spcBef>
                <a:spcPts val="500"/>
              </a:spcBef>
              <a:spcAft>
                <a:spcPts val="0"/>
              </a:spcAft>
              <a:buClr>
                <a:schemeClr val="dk1"/>
              </a:buClr>
              <a:buSzPts val="1800"/>
              <a:buChar char="•"/>
              <a:defRPr/>
            </a:lvl4pPr>
            <a:lvl5pPr marL="2286000" lvl="4" indent="-342900" algn="l" rtl="0">
              <a:lnSpc>
                <a:spcPct val="90000"/>
              </a:lnSpc>
              <a:spcBef>
                <a:spcPts val="500"/>
              </a:spcBef>
              <a:spcAft>
                <a:spcPts val="0"/>
              </a:spcAft>
              <a:buClr>
                <a:schemeClr val="dk1"/>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21" name="Google Shape;21;p3"/>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22" name="Google Shape;22;p3"/>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23" name="Google Shape;23;p3"/>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lvl="0" indent="0" algn="r" rtl="0">
              <a:spcBef>
                <a:spcPts val="0"/>
              </a:spcBef>
              <a:buNone/>
              <a:defRPr/>
            </a:lvl1pPr>
            <a:lvl2pPr marL="0" lvl="1" indent="0" algn="r" rtl="0">
              <a:spcBef>
                <a:spcPts val="0"/>
              </a:spcBef>
              <a:buNone/>
              <a:defRPr/>
            </a:lvl2pPr>
            <a:lvl3pPr marL="0" lvl="2" indent="0" algn="r" rtl="0">
              <a:spcBef>
                <a:spcPts val="0"/>
              </a:spcBef>
              <a:buNone/>
              <a:defRPr/>
            </a:lvl3pPr>
            <a:lvl4pPr marL="0" lvl="3" indent="0" algn="r" rtl="0">
              <a:spcBef>
                <a:spcPts val="0"/>
              </a:spcBef>
              <a:buNone/>
              <a:defRPr/>
            </a:lvl4pPr>
            <a:lvl5pPr marL="0" lvl="4" indent="0" algn="r" rtl="0">
              <a:spcBef>
                <a:spcPts val="0"/>
              </a:spcBef>
              <a:buNone/>
              <a:defRPr/>
            </a:lvl5pPr>
            <a:lvl6pPr marL="0" lvl="5" indent="0" algn="r" rtl="0">
              <a:spcBef>
                <a:spcPts val="0"/>
              </a:spcBef>
              <a:buNone/>
              <a:defRPr/>
            </a:lvl6pPr>
            <a:lvl7pPr marL="0" lvl="6" indent="0" algn="r" rtl="0">
              <a:spcBef>
                <a:spcPts val="0"/>
              </a:spcBef>
              <a:buNone/>
              <a:defRPr/>
            </a:lvl7pPr>
            <a:lvl8pPr marL="0" lvl="7" indent="0" algn="r" rtl="0">
              <a:spcBef>
                <a:spcPts val="0"/>
              </a:spcBef>
              <a:buNone/>
              <a:defRPr/>
            </a:lvl8pPr>
            <a:lvl9pPr marL="0" lvl="8" indent="0" algn="r" rtl="0">
              <a:spcBef>
                <a:spcPts val="0"/>
              </a:spcBef>
              <a:buNone/>
              <a:defRPr/>
            </a:lvl9pPr>
          </a:lstStyle>
          <a:p>
            <a:pPr marL="0" lvl="0" indent="0" algn="r" rtl="0">
              <a:spcBef>
                <a:spcPts val="0"/>
              </a:spcBef>
              <a:spcAft>
                <a:spcPts val="0"/>
              </a:spcAft>
              <a:buNone/>
            </a:pPr>
            <a:fld id="{00000000-1234-1234-1234-123412341234}" type="slidenum">
              <a:rPr lang="en-US"/>
              <a:t>‹#›</a:t>
            </a:fld>
            <a:endParaRPr/>
          </a:p>
        </p:txBody>
      </p:sp>
      <p:pic>
        <p:nvPicPr>
          <p:cNvPr id="24" name="Google Shape;24;p3" descr="A picture containing text&#10;&#10;Description automatically generated"/>
          <p:cNvPicPr preferRelativeResize="0"/>
          <p:nvPr/>
        </p:nvPicPr>
        <p:blipFill rotWithShape="1">
          <a:blip r:embed="rId2">
            <a:alphaModFix/>
          </a:blip>
          <a:srcRect r="68331"/>
          <a:stretch/>
        </p:blipFill>
        <p:spPr>
          <a:xfrm>
            <a:off x="79681" y="6146490"/>
            <a:ext cx="625398" cy="652892"/>
          </a:xfrm>
          <a:prstGeom prst="rect">
            <a:avLst/>
          </a:prstGeom>
          <a:noFill/>
          <a:ln>
            <a:noFill/>
          </a:ln>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5"/>
        <p:cNvGrpSpPr/>
        <p:nvPr/>
      </p:nvGrpSpPr>
      <p:grpSpPr>
        <a:xfrm>
          <a:off x="0" y="0"/>
          <a:ext cx="0" cy="0"/>
          <a:chOff x="0" y="0"/>
          <a:chExt cx="0" cy="0"/>
        </a:xfrm>
      </p:grpSpPr>
      <p:sp>
        <p:nvSpPr>
          <p:cNvPr id="26" name="Google Shape;26;p4"/>
          <p:cNvSpPr txBox="1">
            <a:spLocks noGrp="1"/>
          </p:cNvSpPr>
          <p:nvPr>
            <p:ph type="title"/>
          </p:nvPr>
        </p:nvSpPr>
        <p:spPr>
          <a:xfrm>
            <a:off x="831850" y="1709738"/>
            <a:ext cx="10515600" cy="2852700"/>
          </a:xfrm>
          <a:prstGeom prst="rect">
            <a:avLst/>
          </a:prstGeom>
          <a:noFill/>
          <a:ln>
            <a:noFill/>
          </a:ln>
        </p:spPr>
        <p:txBody>
          <a:bodyPr spcFirstLastPara="1" wrap="square" lIns="91425" tIns="45700" rIns="91425" bIns="45700" anchor="b" anchorCtr="0">
            <a:normAutofit/>
          </a:bodyPr>
          <a:lstStyle>
            <a:lvl1pPr lvl="0" algn="l" rtl="0">
              <a:lnSpc>
                <a:spcPct val="90000"/>
              </a:lnSpc>
              <a:spcBef>
                <a:spcPts val="0"/>
              </a:spcBef>
              <a:spcAft>
                <a:spcPts val="0"/>
              </a:spcAft>
              <a:buClr>
                <a:schemeClr val="dk1"/>
              </a:buClr>
              <a:buSzPts val="6000"/>
              <a:buFont typeface="Calibri"/>
              <a:buNone/>
              <a:defRPr sz="60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27" name="Google Shape;27;p4"/>
          <p:cNvSpPr txBox="1">
            <a:spLocks noGrp="1"/>
          </p:cNvSpPr>
          <p:nvPr>
            <p:ph type="body" idx="1"/>
          </p:nvPr>
        </p:nvSpPr>
        <p:spPr>
          <a:xfrm>
            <a:off x="831850" y="4589463"/>
            <a:ext cx="10515600" cy="1500300"/>
          </a:xfrm>
          <a:prstGeom prst="rect">
            <a:avLst/>
          </a:prstGeom>
          <a:noFill/>
          <a:ln>
            <a:noFill/>
          </a:ln>
        </p:spPr>
        <p:txBody>
          <a:bodyPr spcFirstLastPara="1" wrap="square" lIns="91425" tIns="45700" rIns="91425" bIns="45700" anchor="t" anchorCtr="0">
            <a:normAutofit/>
          </a:bodyPr>
          <a:lstStyle>
            <a:lvl1pPr marL="457200" lvl="0" indent="-228600" algn="l" rtl="0">
              <a:lnSpc>
                <a:spcPct val="90000"/>
              </a:lnSpc>
              <a:spcBef>
                <a:spcPts val="1000"/>
              </a:spcBef>
              <a:spcAft>
                <a:spcPts val="0"/>
              </a:spcAft>
              <a:buClr>
                <a:srgbClr val="888888"/>
              </a:buClr>
              <a:buSzPts val="2400"/>
              <a:buNone/>
              <a:defRPr sz="2400">
                <a:solidFill>
                  <a:srgbClr val="888888"/>
                </a:solidFill>
              </a:defRPr>
            </a:lvl1pPr>
            <a:lvl2pPr marL="914400" lvl="1" indent="-228600" algn="l" rtl="0">
              <a:lnSpc>
                <a:spcPct val="90000"/>
              </a:lnSpc>
              <a:spcBef>
                <a:spcPts val="500"/>
              </a:spcBef>
              <a:spcAft>
                <a:spcPts val="0"/>
              </a:spcAft>
              <a:buClr>
                <a:srgbClr val="888888"/>
              </a:buClr>
              <a:buSzPts val="2000"/>
              <a:buNone/>
              <a:defRPr sz="2000">
                <a:solidFill>
                  <a:srgbClr val="888888"/>
                </a:solidFill>
              </a:defRPr>
            </a:lvl2pPr>
            <a:lvl3pPr marL="1371600" lvl="2" indent="-228600" algn="l" rtl="0">
              <a:lnSpc>
                <a:spcPct val="90000"/>
              </a:lnSpc>
              <a:spcBef>
                <a:spcPts val="500"/>
              </a:spcBef>
              <a:spcAft>
                <a:spcPts val="0"/>
              </a:spcAft>
              <a:buClr>
                <a:srgbClr val="888888"/>
              </a:buClr>
              <a:buSzPts val="1800"/>
              <a:buNone/>
              <a:defRPr sz="1800">
                <a:solidFill>
                  <a:srgbClr val="888888"/>
                </a:solidFill>
              </a:defRPr>
            </a:lvl3pPr>
            <a:lvl4pPr marL="1828800" lvl="3" indent="-228600" algn="l" rtl="0">
              <a:lnSpc>
                <a:spcPct val="90000"/>
              </a:lnSpc>
              <a:spcBef>
                <a:spcPts val="500"/>
              </a:spcBef>
              <a:spcAft>
                <a:spcPts val="0"/>
              </a:spcAft>
              <a:buClr>
                <a:srgbClr val="888888"/>
              </a:buClr>
              <a:buSzPts val="1600"/>
              <a:buNone/>
              <a:defRPr sz="1600">
                <a:solidFill>
                  <a:srgbClr val="888888"/>
                </a:solidFill>
              </a:defRPr>
            </a:lvl4pPr>
            <a:lvl5pPr marL="2286000" lvl="4" indent="-228600" algn="l" rtl="0">
              <a:lnSpc>
                <a:spcPct val="90000"/>
              </a:lnSpc>
              <a:spcBef>
                <a:spcPts val="500"/>
              </a:spcBef>
              <a:spcAft>
                <a:spcPts val="0"/>
              </a:spcAft>
              <a:buClr>
                <a:srgbClr val="888888"/>
              </a:buClr>
              <a:buSzPts val="1600"/>
              <a:buNone/>
              <a:defRPr sz="1600">
                <a:solidFill>
                  <a:srgbClr val="888888"/>
                </a:solidFill>
              </a:defRPr>
            </a:lvl5pPr>
            <a:lvl6pPr marL="2743200" lvl="5" indent="-228600" algn="l" rtl="0">
              <a:lnSpc>
                <a:spcPct val="90000"/>
              </a:lnSpc>
              <a:spcBef>
                <a:spcPts val="500"/>
              </a:spcBef>
              <a:spcAft>
                <a:spcPts val="0"/>
              </a:spcAft>
              <a:buClr>
                <a:srgbClr val="888888"/>
              </a:buClr>
              <a:buSzPts val="1600"/>
              <a:buNone/>
              <a:defRPr sz="1600">
                <a:solidFill>
                  <a:srgbClr val="888888"/>
                </a:solidFill>
              </a:defRPr>
            </a:lvl6pPr>
            <a:lvl7pPr marL="3200400" lvl="6" indent="-228600" algn="l" rtl="0">
              <a:lnSpc>
                <a:spcPct val="90000"/>
              </a:lnSpc>
              <a:spcBef>
                <a:spcPts val="500"/>
              </a:spcBef>
              <a:spcAft>
                <a:spcPts val="0"/>
              </a:spcAft>
              <a:buClr>
                <a:srgbClr val="888888"/>
              </a:buClr>
              <a:buSzPts val="1600"/>
              <a:buNone/>
              <a:defRPr sz="1600">
                <a:solidFill>
                  <a:srgbClr val="888888"/>
                </a:solidFill>
              </a:defRPr>
            </a:lvl7pPr>
            <a:lvl8pPr marL="3657600" lvl="7" indent="-228600" algn="l" rtl="0">
              <a:lnSpc>
                <a:spcPct val="90000"/>
              </a:lnSpc>
              <a:spcBef>
                <a:spcPts val="500"/>
              </a:spcBef>
              <a:spcAft>
                <a:spcPts val="0"/>
              </a:spcAft>
              <a:buClr>
                <a:srgbClr val="888888"/>
              </a:buClr>
              <a:buSzPts val="1600"/>
              <a:buNone/>
              <a:defRPr sz="1600">
                <a:solidFill>
                  <a:srgbClr val="888888"/>
                </a:solidFill>
              </a:defRPr>
            </a:lvl8pPr>
            <a:lvl9pPr marL="4114800" lvl="8" indent="-228600" algn="l" rtl="0">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28" name="Google Shape;28;p4"/>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29" name="Google Shape;29;p4"/>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30" name="Google Shape;30;p4"/>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lvl="0" indent="0" algn="r" rtl="0">
              <a:spcBef>
                <a:spcPts val="0"/>
              </a:spcBef>
              <a:buNone/>
              <a:defRPr/>
            </a:lvl1pPr>
            <a:lvl2pPr marL="0" lvl="1" indent="0" algn="r" rtl="0">
              <a:spcBef>
                <a:spcPts val="0"/>
              </a:spcBef>
              <a:buNone/>
              <a:defRPr/>
            </a:lvl2pPr>
            <a:lvl3pPr marL="0" lvl="2" indent="0" algn="r" rtl="0">
              <a:spcBef>
                <a:spcPts val="0"/>
              </a:spcBef>
              <a:buNone/>
              <a:defRPr/>
            </a:lvl3pPr>
            <a:lvl4pPr marL="0" lvl="3" indent="0" algn="r" rtl="0">
              <a:spcBef>
                <a:spcPts val="0"/>
              </a:spcBef>
              <a:buNone/>
              <a:defRPr/>
            </a:lvl4pPr>
            <a:lvl5pPr marL="0" lvl="4" indent="0" algn="r" rtl="0">
              <a:spcBef>
                <a:spcPts val="0"/>
              </a:spcBef>
              <a:buNone/>
              <a:defRPr/>
            </a:lvl5pPr>
            <a:lvl6pPr marL="0" lvl="5" indent="0" algn="r" rtl="0">
              <a:spcBef>
                <a:spcPts val="0"/>
              </a:spcBef>
              <a:buNone/>
              <a:defRPr/>
            </a:lvl6pPr>
            <a:lvl7pPr marL="0" lvl="6" indent="0" algn="r" rtl="0">
              <a:spcBef>
                <a:spcPts val="0"/>
              </a:spcBef>
              <a:buNone/>
              <a:defRPr/>
            </a:lvl7pPr>
            <a:lvl8pPr marL="0" lvl="7" indent="0" algn="r" rtl="0">
              <a:spcBef>
                <a:spcPts val="0"/>
              </a:spcBef>
              <a:buNone/>
              <a:defRPr/>
            </a:lvl8pPr>
            <a:lvl9pPr marL="0" lvl="8" indent="0" algn="r" rtl="0">
              <a:spcBef>
                <a:spcPts val="0"/>
              </a:spcBef>
              <a:buNone/>
              <a:defRPr/>
            </a:lvl9pPr>
          </a:lstStyle>
          <a:p>
            <a:pPr marL="0" lvl="0" indent="0" algn="r" rtl="0">
              <a:spcBef>
                <a:spcPts val="0"/>
              </a:spcBef>
              <a:spcAft>
                <a:spcPts val="0"/>
              </a:spcAft>
              <a:buNone/>
            </a:pPr>
            <a:fld id="{00000000-1234-1234-1234-123412341234}" type="slidenum">
              <a:rPr lang="en-US"/>
              <a:t>‹#›</a:t>
            </a:fld>
            <a:endParaRPr/>
          </a:p>
        </p:txBody>
      </p:sp>
      <p:pic>
        <p:nvPicPr>
          <p:cNvPr id="31" name="Google Shape;31;p4" descr="A picture containing text&#10;&#10;Description automatically generated"/>
          <p:cNvPicPr preferRelativeResize="0"/>
          <p:nvPr/>
        </p:nvPicPr>
        <p:blipFill rotWithShape="1">
          <a:blip r:embed="rId2">
            <a:alphaModFix/>
          </a:blip>
          <a:srcRect r="68331"/>
          <a:stretch/>
        </p:blipFill>
        <p:spPr>
          <a:xfrm>
            <a:off x="79681" y="6146490"/>
            <a:ext cx="625398" cy="652892"/>
          </a:xfrm>
          <a:prstGeom prst="rect">
            <a:avLst/>
          </a:prstGeom>
          <a:noFill/>
          <a:ln>
            <a:noFill/>
          </a:ln>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2"/>
        <p:cNvGrpSpPr/>
        <p:nvPr/>
      </p:nvGrpSpPr>
      <p:grpSpPr>
        <a:xfrm>
          <a:off x="0" y="0"/>
          <a:ext cx="0" cy="0"/>
          <a:chOff x="0" y="0"/>
          <a:chExt cx="0" cy="0"/>
        </a:xfrm>
      </p:grpSpPr>
      <p:sp>
        <p:nvSpPr>
          <p:cNvPr id="33" name="Google Shape;33;p5"/>
          <p:cNvSpPr txBox="1">
            <a:spLocks noGrp="1"/>
          </p:cNvSpPr>
          <p:nvPr>
            <p:ph type="title"/>
          </p:nvPr>
        </p:nvSpPr>
        <p:spPr>
          <a:xfrm>
            <a:off x="225050" y="365125"/>
            <a:ext cx="11755200" cy="1325700"/>
          </a:xfrm>
          <a:prstGeom prst="rect">
            <a:avLst/>
          </a:prstGeom>
          <a:noFill/>
          <a:ln>
            <a:noFill/>
          </a:ln>
        </p:spPr>
        <p:txBody>
          <a:bodyPr spcFirstLastPara="1" wrap="square" lIns="91425" tIns="45700" rIns="91425" bIns="45700" anchor="ctr" anchorCtr="0">
            <a:normAutofit/>
          </a:bodyPr>
          <a:lstStyle>
            <a:lvl1pPr lvl="0" algn="l" rtl="0">
              <a:lnSpc>
                <a:spcPct val="90000"/>
              </a:lnSpc>
              <a:spcBef>
                <a:spcPts val="0"/>
              </a:spcBef>
              <a:spcAft>
                <a:spcPts val="0"/>
              </a:spcAft>
              <a:buClr>
                <a:schemeClr val="dk1"/>
              </a:buClr>
              <a:buSzPts val="18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4" name="Google Shape;34;p5"/>
          <p:cNvSpPr txBox="1">
            <a:spLocks noGrp="1"/>
          </p:cNvSpPr>
          <p:nvPr>
            <p:ph type="body" idx="1"/>
          </p:nvPr>
        </p:nvSpPr>
        <p:spPr>
          <a:xfrm>
            <a:off x="838200" y="1825625"/>
            <a:ext cx="5181600" cy="4351200"/>
          </a:xfrm>
          <a:prstGeom prst="rect">
            <a:avLst/>
          </a:prstGeom>
          <a:noFill/>
          <a:ln>
            <a:noFill/>
          </a:ln>
        </p:spPr>
        <p:txBody>
          <a:bodyPr spcFirstLastPara="1" wrap="square" lIns="91425" tIns="45700" rIns="91425" bIns="45700" anchor="t" anchorCtr="0">
            <a:normAutofit/>
          </a:bodyPr>
          <a:lstStyle>
            <a:lvl1pPr marL="457200" lvl="0" indent="-342900" algn="l" rtl="0">
              <a:lnSpc>
                <a:spcPct val="90000"/>
              </a:lnSpc>
              <a:spcBef>
                <a:spcPts val="1000"/>
              </a:spcBef>
              <a:spcAft>
                <a:spcPts val="0"/>
              </a:spcAft>
              <a:buClr>
                <a:schemeClr val="dk1"/>
              </a:buClr>
              <a:buSzPts val="1800"/>
              <a:buChar char="•"/>
              <a:defRPr/>
            </a:lvl1pPr>
            <a:lvl2pPr marL="914400" lvl="1" indent="-342900" algn="l" rtl="0">
              <a:lnSpc>
                <a:spcPct val="90000"/>
              </a:lnSpc>
              <a:spcBef>
                <a:spcPts val="500"/>
              </a:spcBef>
              <a:spcAft>
                <a:spcPts val="0"/>
              </a:spcAft>
              <a:buClr>
                <a:schemeClr val="dk1"/>
              </a:buClr>
              <a:buSzPts val="1800"/>
              <a:buChar char="•"/>
              <a:defRPr/>
            </a:lvl2pPr>
            <a:lvl3pPr marL="1371600" lvl="2" indent="-342900" algn="l" rtl="0">
              <a:lnSpc>
                <a:spcPct val="90000"/>
              </a:lnSpc>
              <a:spcBef>
                <a:spcPts val="500"/>
              </a:spcBef>
              <a:spcAft>
                <a:spcPts val="0"/>
              </a:spcAft>
              <a:buClr>
                <a:schemeClr val="dk1"/>
              </a:buClr>
              <a:buSzPts val="1800"/>
              <a:buChar char="•"/>
              <a:defRPr/>
            </a:lvl3pPr>
            <a:lvl4pPr marL="1828800" lvl="3" indent="-342900" algn="l" rtl="0">
              <a:lnSpc>
                <a:spcPct val="90000"/>
              </a:lnSpc>
              <a:spcBef>
                <a:spcPts val="500"/>
              </a:spcBef>
              <a:spcAft>
                <a:spcPts val="0"/>
              </a:spcAft>
              <a:buClr>
                <a:schemeClr val="dk1"/>
              </a:buClr>
              <a:buSzPts val="1800"/>
              <a:buChar char="•"/>
              <a:defRPr/>
            </a:lvl4pPr>
            <a:lvl5pPr marL="2286000" lvl="4" indent="-342900" algn="l" rtl="0">
              <a:lnSpc>
                <a:spcPct val="90000"/>
              </a:lnSpc>
              <a:spcBef>
                <a:spcPts val="500"/>
              </a:spcBef>
              <a:spcAft>
                <a:spcPts val="0"/>
              </a:spcAft>
              <a:buClr>
                <a:schemeClr val="dk1"/>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35" name="Google Shape;35;p5"/>
          <p:cNvSpPr txBox="1">
            <a:spLocks noGrp="1"/>
          </p:cNvSpPr>
          <p:nvPr>
            <p:ph type="body" idx="2"/>
          </p:nvPr>
        </p:nvSpPr>
        <p:spPr>
          <a:xfrm>
            <a:off x="6172200" y="1825625"/>
            <a:ext cx="5181600" cy="4351200"/>
          </a:xfrm>
          <a:prstGeom prst="rect">
            <a:avLst/>
          </a:prstGeom>
          <a:noFill/>
          <a:ln>
            <a:noFill/>
          </a:ln>
        </p:spPr>
        <p:txBody>
          <a:bodyPr spcFirstLastPara="1" wrap="square" lIns="91425" tIns="45700" rIns="91425" bIns="45700" anchor="t" anchorCtr="0">
            <a:normAutofit/>
          </a:bodyPr>
          <a:lstStyle>
            <a:lvl1pPr marL="457200" lvl="0" indent="-342900" algn="l" rtl="0">
              <a:lnSpc>
                <a:spcPct val="90000"/>
              </a:lnSpc>
              <a:spcBef>
                <a:spcPts val="1000"/>
              </a:spcBef>
              <a:spcAft>
                <a:spcPts val="0"/>
              </a:spcAft>
              <a:buClr>
                <a:schemeClr val="dk1"/>
              </a:buClr>
              <a:buSzPts val="1800"/>
              <a:buChar char="•"/>
              <a:defRPr/>
            </a:lvl1pPr>
            <a:lvl2pPr marL="914400" lvl="1" indent="-342900" algn="l" rtl="0">
              <a:lnSpc>
                <a:spcPct val="90000"/>
              </a:lnSpc>
              <a:spcBef>
                <a:spcPts val="500"/>
              </a:spcBef>
              <a:spcAft>
                <a:spcPts val="0"/>
              </a:spcAft>
              <a:buClr>
                <a:schemeClr val="dk1"/>
              </a:buClr>
              <a:buSzPts val="1800"/>
              <a:buChar char="•"/>
              <a:defRPr/>
            </a:lvl2pPr>
            <a:lvl3pPr marL="1371600" lvl="2" indent="-342900" algn="l" rtl="0">
              <a:lnSpc>
                <a:spcPct val="90000"/>
              </a:lnSpc>
              <a:spcBef>
                <a:spcPts val="500"/>
              </a:spcBef>
              <a:spcAft>
                <a:spcPts val="0"/>
              </a:spcAft>
              <a:buClr>
                <a:schemeClr val="dk1"/>
              </a:buClr>
              <a:buSzPts val="1800"/>
              <a:buChar char="•"/>
              <a:defRPr/>
            </a:lvl3pPr>
            <a:lvl4pPr marL="1828800" lvl="3" indent="-342900" algn="l" rtl="0">
              <a:lnSpc>
                <a:spcPct val="90000"/>
              </a:lnSpc>
              <a:spcBef>
                <a:spcPts val="500"/>
              </a:spcBef>
              <a:spcAft>
                <a:spcPts val="0"/>
              </a:spcAft>
              <a:buClr>
                <a:schemeClr val="dk1"/>
              </a:buClr>
              <a:buSzPts val="1800"/>
              <a:buChar char="•"/>
              <a:defRPr/>
            </a:lvl4pPr>
            <a:lvl5pPr marL="2286000" lvl="4" indent="-342900" algn="l" rtl="0">
              <a:lnSpc>
                <a:spcPct val="90000"/>
              </a:lnSpc>
              <a:spcBef>
                <a:spcPts val="500"/>
              </a:spcBef>
              <a:spcAft>
                <a:spcPts val="0"/>
              </a:spcAft>
              <a:buClr>
                <a:schemeClr val="dk1"/>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36" name="Google Shape;36;p5"/>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37" name="Google Shape;37;p5"/>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38" name="Google Shape;38;p5"/>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lvl="0" indent="0" algn="r" rtl="0">
              <a:spcBef>
                <a:spcPts val="0"/>
              </a:spcBef>
              <a:buNone/>
              <a:defRPr/>
            </a:lvl1pPr>
            <a:lvl2pPr marL="0" lvl="1" indent="0" algn="r" rtl="0">
              <a:spcBef>
                <a:spcPts val="0"/>
              </a:spcBef>
              <a:buNone/>
              <a:defRPr/>
            </a:lvl2pPr>
            <a:lvl3pPr marL="0" lvl="2" indent="0" algn="r" rtl="0">
              <a:spcBef>
                <a:spcPts val="0"/>
              </a:spcBef>
              <a:buNone/>
              <a:defRPr/>
            </a:lvl3pPr>
            <a:lvl4pPr marL="0" lvl="3" indent="0" algn="r" rtl="0">
              <a:spcBef>
                <a:spcPts val="0"/>
              </a:spcBef>
              <a:buNone/>
              <a:defRPr/>
            </a:lvl4pPr>
            <a:lvl5pPr marL="0" lvl="4" indent="0" algn="r" rtl="0">
              <a:spcBef>
                <a:spcPts val="0"/>
              </a:spcBef>
              <a:buNone/>
              <a:defRPr/>
            </a:lvl5pPr>
            <a:lvl6pPr marL="0" lvl="5" indent="0" algn="r" rtl="0">
              <a:spcBef>
                <a:spcPts val="0"/>
              </a:spcBef>
              <a:buNone/>
              <a:defRPr/>
            </a:lvl6pPr>
            <a:lvl7pPr marL="0" lvl="6" indent="0" algn="r" rtl="0">
              <a:spcBef>
                <a:spcPts val="0"/>
              </a:spcBef>
              <a:buNone/>
              <a:defRPr/>
            </a:lvl7pPr>
            <a:lvl8pPr marL="0" lvl="7" indent="0" algn="r" rtl="0">
              <a:spcBef>
                <a:spcPts val="0"/>
              </a:spcBef>
              <a:buNone/>
              <a:defRPr/>
            </a:lvl8pPr>
            <a:lvl9pPr marL="0" lvl="8" indent="0" algn="r" rtl="0">
              <a:spcBef>
                <a:spcPts val="0"/>
              </a:spcBef>
              <a:buNone/>
              <a:defRPr/>
            </a:lvl9pPr>
          </a:lstStyle>
          <a:p>
            <a:pPr marL="0" lvl="0" indent="0" algn="r" rtl="0">
              <a:spcBef>
                <a:spcPts val="0"/>
              </a:spcBef>
              <a:spcAft>
                <a:spcPts val="0"/>
              </a:spcAft>
              <a:buNone/>
            </a:pPr>
            <a:fld id="{00000000-1234-1234-1234-123412341234}" type="slidenum">
              <a:rPr lang="en-US"/>
              <a:t>‹#›</a:t>
            </a:fld>
            <a:endParaRPr/>
          </a:p>
        </p:txBody>
      </p:sp>
      <p:pic>
        <p:nvPicPr>
          <p:cNvPr id="39" name="Google Shape;39;p5" descr="A picture containing text&#10;&#10;Description automatically generated"/>
          <p:cNvPicPr preferRelativeResize="0"/>
          <p:nvPr/>
        </p:nvPicPr>
        <p:blipFill rotWithShape="1">
          <a:blip r:embed="rId2">
            <a:alphaModFix/>
          </a:blip>
          <a:srcRect r="68331"/>
          <a:stretch/>
        </p:blipFill>
        <p:spPr>
          <a:xfrm>
            <a:off x="79681" y="6146490"/>
            <a:ext cx="625398" cy="652892"/>
          </a:xfrm>
          <a:prstGeom prst="rect">
            <a:avLst/>
          </a:prstGeom>
          <a:noFill/>
          <a:ln>
            <a:noFill/>
          </a:ln>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6"/>
          <p:cNvSpPr txBox="1">
            <a:spLocks noGrp="1"/>
          </p:cNvSpPr>
          <p:nvPr>
            <p:ph type="title"/>
          </p:nvPr>
        </p:nvSpPr>
        <p:spPr>
          <a:xfrm>
            <a:off x="839788" y="365125"/>
            <a:ext cx="10515600" cy="1325700"/>
          </a:xfrm>
          <a:prstGeom prst="rect">
            <a:avLst/>
          </a:prstGeom>
          <a:noFill/>
          <a:ln>
            <a:noFill/>
          </a:ln>
        </p:spPr>
        <p:txBody>
          <a:bodyPr spcFirstLastPara="1" wrap="square" lIns="91425" tIns="45700" rIns="91425" bIns="45700" anchor="ctr" anchorCtr="0">
            <a:normAutofit/>
          </a:bodyPr>
          <a:lstStyle>
            <a:lvl1pPr lvl="0" algn="l" rtl="0">
              <a:lnSpc>
                <a:spcPct val="90000"/>
              </a:lnSpc>
              <a:spcBef>
                <a:spcPts val="0"/>
              </a:spcBef>
              <a:spcAft>
                <a:spcPts val="0"/>
              </a:spcAft>
              <a:buClr>
                <a:schemeClr val="dk1"/>
              </a:buClr>
              <a:buSzPts val="18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42" name="Google Shape;42;p6"/>
          <p:cNvSpPr txBox="1">
            <a:spLocks noGrp="1"/>
          </p:cNvSpPr>
          <p:nvPr>
            <p:ph type="body" idx="1"/>
          </p:nvPr>
        </p:nvSpPr>
        <p:spPr>
          <a:xfrm>
            <a:off x="839788" y="1681163"/>
            <a:ext cx="5157900" cy="823800"/>
          </a:xfrm>
          <a:prstGeom prst="rect">
            <a:avLst/>
          </a:prstGeom>
          <a:noFill/>
          <a:ln>
            <a:noFill/>
          </a:ln>
        </p:spPr>
        <p:txBody>
          <a:bodyPr spcFirstLastPara="1" wrap="square" lIns="91425" tIns="45700" rIns="91425" bIns="45700" anchor="b" anchorCtr="0">
            <a:normAutofit/>
          </a:bodyPr>
          <a:lstStyle>
            <a:lvl1pPr marL="457200" lvl="0" indent="-228600" algn="l" rtl="0">
              <a:lnSpc>
                <a:spcPct val="90000"/>
              </a:lnSpc>
              <a:spcBef>
                <a:spcPts val="1000"/>
              </a:spcBef>
              <a:spcAft>
                <a:spcPts val="0"/>
              </a:spcAft>
              <a:buClr>
                <a:schemeClr val="dk1"/>
              </a:buClr>
              <a:buSzPts val="2400"/>
              <a:buNone/>
              <a:defRPr sz="2400" b="1"/>
            </a:lvl1pPr>
            <a:lvl2pPr marL="914400" lvl="1" indent="-228600" algn="l" rtl="0">
              <a:lnSpc>
                <a:spcPct val="90000"/>
              </a:lnSpc>
              <a:spcBef>
                <a:spcPts val="500"/>
              </a:spcBef>
              <a:spcAft>
                <a:spcPts val="0"/>
              </a:spcAft>
              <a:buClr>
                <a:schemeClr val="dk1"/>
              </a:buClr>
              <a:buSzPts val="2000"/>
              <a:buNone/>
              <a:defRPr sz="2000" b="1"/>
            </a:lvl2pPr>
            <a:lvl3pPr marL="1371600" lvl="2" indent="-228600" algn="l" rtl="0">
              <a:lnSpc>
                <a:spcPct val="90000"/>
              </a:lnSpc>
              <a:spcBef>
                <a:spcPts val="500"/>
              </a:spcBef>
              <a:spcAft>
                <a:spcPts val="0"/>
              </a:spcAft>
              <a:buClr>
                <a:schemeClr val="dk1"/>
              </a:buClr>
              <a:buSzPts val="1800"/>
              <a:buNone/>
              <a:defRPr sz="1800" b="1"/>
            </a:lvl3pPr>
            <a:lvl4pPr marL="1828800" lvl="3" indent="-228600" algn="l" rtl="0">
              <a:lnSpc>
                <a:spcPct val="90000"/>
              </a:lnSpc>
              <a:spcBef>
                <a:spcPts val="500"/>
              </a:spcBef>
              <a:spcAft>
                <a:spcPts val="0"/>
              </a:spcAft>
              <a:buClr>
                <a:schemeClr val="dk1"/>
              </a:buClr>
              <a:buSzPts val="1600"/>
              <a:buNone/>
              <a:defRPr sz="1600" b="1"/>
            </a:lvl4pPr>
            <a:lvl5pPr marL="2286000" lvl="4" indent="-228600" algn="l" rtl="0">
              <a:lnSpc>
                <a:spcPct val="90000"/>
              </a:lnSpc>
              <a:spcBef>
                <a:spcPts val="500"/>
              </a:spcBef>
              <a:spcAft>
                <a:spcPts val="0"/>
              </a:spcAft>
              <a:buClr>
                <a:schemeClr val="dk1"/>
              </a:buClr>
              <a:buSzPts val="1600"/>
              <a:buNone/>
              <a:defRPr sz="1600" b="1"/>
            </a:lvl5pPr>
            <a:lvl6pPr marL="2743200" lvl="5" indent="-228600" algn="l" rtl="0">
              <a:lnSpc>
                <a:spcPct val="90000"/>
              </a:lnSpc>
              <a:spcBef>
                <a:spcPts val="500"/>
              </a:spcBef>
              <a:spcAft>
                <a:spcPts val="0"/>
              </a:spcAft>
              <a:buClr>
                <a:schemeClr val="dk1"/>
              </a:buClr>
              <a:buSzPts val="1600"/>
              <a:buNone/>
              <a:defRPr sz="1600" b="1"/>
            </a:lvl6pPr>
            <a:lvl7pPr marL="3200400" lvl="6" indent="-228600" algn="l" rtl="0">
              <a:lnSpc>
                <a:spcPct val="90000"/>
              </a:lnSpc>
              <a:spcBef>
                <a:spcPts val="500"/>
              </a:spcBef>
              <a:spcAft>
                <a:spcPts val="0"/>
              </a:spcAft>
              <a:buClr>
                <a:schemeClr val="dk1"/>
              </a:buClr>
              <a:buSzPts val="1600"/>
              <a:buNone/>
              <a:defRPr sz="1600" b="1"/>
            </a:lvl7pPr>
            <a:lvl8pPr marL="3657600" lvl="7" indent="-228600" algn="l" rtl="0">
              <a:lnSpc>
                <a:spcPct val="90000"/>
              </a:lnSpc>
              <a:spcBef>
                <a:spcPts val="500"/>
              </a:spcBef>
              <a:spcAft>
                <a:spcPts val="0"/>
              </a:spcAft>
              <a:buClr>
                <a:schemeClr val="dk1"/>
              </a:buClr>
              <a:buSzPts val="1600"/>
              <a:buNone/>
              <a:defRPr sz="1600" b="1"/>
            </a:lvl8pPr>
            <a:lvl9pPr marL="4114800" lvl="8" indent="-228600" algn="l" rtl="0">
              <a:lnSpc>
                <a:spcPct val="90000"/>
              </a:lnSpc>
              <a:spcBef>
                <a:spcPts val="500"/>
              </a:spcBef>
              <a:spcAft>
                <a:spcPts val="0"/>
              </a:spcAft>
              <a:buClr>
                <a:schemeClr val="dk1"/>
              </a:buClr>
              <a:buSzPts val="1600"/>
              <a:buNone/>
              <a:defRPr sz="1600" b="1"/>
            </a:lvl9pPr>
          </a:lstStyle>
          <a:p>
            <a:endParaRPr/>
          </a:p>
        </p:txBody>
      </p:sp>
      <p:sp>
        <p:nvSpPr>
          <p:cNvPr id="43" name="Google Shape;43;p6"/>
          <p:cNvSpPr txBox="1">
            <a:spLocks noGrp="1"/>
          </p:cNvSpPr>
          <p:nvPr>
            <p:ph type="body" idx="2"/>
          </p:nvPr>
        </p:nvSpPr>
        <p:spPr>
          <a:xfrm>
            <a:off x="839788" y="2505075"/>
            <a:ext cx="5157900" cy="3684600"/>
          </a:xfrm>
          <a:prstGeom prst="rect">
            <a:avLst/>
          </a:prstGeom>
          <a:noFill/>
          <a:ln>
            <a:noFill/>
          </a:ln>
        </p:spPr>
        <p:txBody>
          <a:bodyPr spcFirstLastPara="1" wrap="square" lIns="91425" tIns="45700" rIns="91425" bIns="45700" anchor="t" anchorCtr="0">
            <a:normAutofit/>
          </a:bodyPr>
          <a:lstStyle>
            <a:lvl1pPr marL="457200" lvl="0" indent="-342900" algn="l" rtl="0">
              <a:lnSpc>
                <a:spcPct val="90000"/>
              </a:lnSpc>
              <a:spcBef>
                <a:spcPts val="1000"/>
              </a:spcBef>
              <a:spcAft>
                <a:spcPts val="0"/>
              </a:spcAft>
              <a:buClr>
                <a:schemeClr val="dk1"/>
              </a:buClr>
              <a:buSzPts val="1800"/>
              <a:buChar char="•"/>
              <a:defRPr/>
            </a:lvl1pPr>
            <a:lvl2pPr marL="914400" lvl="1" indent="-342900" algn="l" rtl="0">
              <a:lnSpc>
                <a:spcPct val="90000"/>
              </a:lnSpc>
              <a:spcBef>
                <a:spcPts val="500"/>
              </a:spcBef>
              <a:spcAft>
                <a:spcPts val="0"/>
              </a:spcAft>
              <a:buClr>
                <a:schemeClr val="dk1"/>
              </a:buClr>
              <a:buSzPts val="1800"/>
              <a:buChar char="•"/>
              <a:defRPr/>
            </a:lvl2pPr>
            <a:lvl3pPr marL="1371600" lvl="2" indent="-342900" algn="l" rtl="0">
              <a:lnSpc>
                <a:spcPct val="90000"/>
              </a:lnSpc>
              <a:spcBef>
                <a:spcPts val="500"/>
              </a:spcBef>
              <a:spcAft>
                <a:spcPts val="0"/>
              </a:spcAft>
              <a:buClr>
                <a:schemeClr val="dk1"/>
              </a:buClr>
              <a:buSzPts val="1800"/>
              <a:buChar char="•"/>
              <a:defRPr/>
            </a:lvl3pPr>
            <a:lvl4pPr marL="1828800" lvl="3" indent="-342900" algn="l" rtl="0">
              <a:lnSpc>
                <a:spcPct val="90000"/>
              </a:lnSpc>
              <a:spcBef>
                <a:spcPts val="500"/>
              </a:spcBef>
              <a:spcAft>
                <a:spcPts val="0"/>
              </a:spcAft>
              <a:buClr>
                <a:schemeClr val="dk1"/>
              </a:buClr>
              <a:buSzPts val="1800"/>
              <a:buChar char="•"/>
              <a:defRPr/>
            </a:lvl4pPr>
            <a:lvl5pPr marL="2286000" lvl="4" indent="-342900" algn="l" rtl="0">
              <a:lnSpc>
                <a:spcPct val="90000"/>
              </a:lnSpc>
              <a:spcBef>
                <a:spcPts val="500"/>
              </a:spcBef>
              <a:spcAft>
                <a:spcPts val="0"/>
              </a:spcAft>
              <a:buClr>
                <a:schemeClr val="dk1"/>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44" name="Google Shape;44;p6"/>
          <p:cNvSpPr txBox="1">
            <a:spLocks noGrp="1"/>
          </p:cNvSpPr>
          <p:nvPr>
            <p:ph type="body" idx="3"/>
          </p:nvPr>
        </p:nvSpPr>
        <p:spPr>
          <a:xfrm>
            <a:off x="6172200" y="1681163"/>
            <a:ext cx="5183100" cy="823800"/>
          </a:xfrm>
          <a:prstGeom prst="rect">
            <a:avLst/>
          </a:prstGeom>
          <a:noFill/>
          <a:ln>
            <a:noFill/>
          </a:ln>
        </p:spPr>
        <p:txBody>
          <a:bodyPr spcFirstLastPara="1" wrap="square" lIns="91425" tIns="45700" rIns="91425" bIns="45700" anchor="b" anchorCtr="0">
            <a:normAutofit/>
          </a:bodyPr>
          <a:lstStyle>
            <a:lvl1pPr marL="457200" lvl="0" indent="-228600" algn="l" rtl="0">
              <a:lnSpc>
                <a:spcPct val="90000"/>
              </a:lnSpc>
              <a:spcBef>
                <a:spcPts val="1000"/>
              </a:spcBef>
              <a:spcAft>
                <a:spcPts val="0"/>
              </a:spcAft>
              <a:buClr>
                <a:schemeClr val="dk1"/>
              </a:buClr>
              <a:buSzPts val="2400"/>
              <a:buNone/>
              <a:defRPr sz="2400" b="1"/>
            </a:lvl1pPr>
            <a:lvl2pPr marL="914400" lvl="1" indent="-228600" algn="l" rtl="0">
              <a:lnSpc>
                <a:spcPct val="90000"/>
              </a:lnSpc>
              <a:spcBef>
                <a:spcPts val="500"/>
              </a:spcBef>
              <a:spcAft>
                <a:spcPts val="0"/>
              </a:spcAft>
              <a:buClr>
                <a:schemeClr val="dk1"/>
              </a:buClr>
              <a:buSzPts val="2000"/>
              <a:buNone/>
              <a:defRPr sz="2000" b="1"/>
            </a:lvl2pPr>
            <a:lvl3pPr marL="1371600" lvl="2" indent="-228600" algn="l" rtl="0">
              <a:lnSpc>
                <a:spcPct val="90000"/>
              </a:lnSpc>
              <a:spcBef>
                <a:spcPts val="500"/>
              </a:spcBef>
              <a:spcAft>
                <a:spcPts val="0"/>
              </a:spcAft>
              <a:buClr>
                <a:schemeClr val="dk1"/>
              </a:buClr>
              <a:buSzPts val="1800"/>
              <a:buNone/>
              <a:defRPr sz="1800" b="1"/>
            </a:lvl3pPr>
            <a:lvl4pPr marL="1828800" lvl="3" indent="-228600" algn="l" rtl="0">
              <a:lnSpc>
                <a:spcPct val="90000"/>
              </a:lnSpc>
              <a:spcBef>
                <a:spcPts val="500"/>
              </a:spcBef>
              <a:spcAft>
                <a:spcPts val="0"/>
              </a:spcAft>
              <a:buClr>
                <a:schemeClr val="dk1"/>
              </a:buClr>
              <a:buSzPts val="1600"/>
              <a:buNone/>
              <a:defRPr sz="1600" b="1"/>
            </a:lvl4pPr>
            <a:lvl5pPr marL="2286000" lvl="4" indent="-228600" algn="l" rtl="0">
              <a:lnSpc>
                <a:spcPct val="90000"/>
              </a:lnSpc>
              <a:spcBef>
                <a:spcPts val="500"/>
              </a:spcBef>
              <a:spcAft>
                <a:spcPts val="0"/>
              </a:spcAft>
              <a:buClr>
                <a:schemeClr val="dk1"/>
              </a:buClr>
              <a:buSzPts val="1600"/>
              <a:buNone/>
              <a:defRPr sz="1600" b="1"/>
            </a:lvl5pPr>
            <a:lvl6pPr marL="2743200" lvl="5" indent="-228600" algn="l" rtl="0">
              <a:lnSpc>
                <a:spcPct val="90000"/>
              </a:lnSpc>
              <a:spcBef>
                <a:spcPts val="500"/>
              </a:spcBef>
              <a:spcAft>
                <a:spcPts val="0"/>
              </a:spcAft>
              <a:buClr>
                <a:schemeClr val="dk1"/>
              </a:buClr>
              <a:buSzPts val="1600"/>
              <a:buNone/>
              <a:defRPr sz="1600" b="1"/>
            </a:lvl6pPr>
            <a:lvl7pPr marL="3200400" lvl="6" indent="-228600" algn="l" rtl="0">
              <a:lnSpc>
                <a:spcPct val="90000"/>
              </a:lnSpc>
              <a:spcBef>
                <a:spcPts val="500"/>
              </a:spcBef>
              <a:spcAft>
                <a:spcPts val="0"/>
              </a:spcAft>
              <a:buClr>
                <a:schemeClr val="dk1"/>
              </a:buClr>
              <a:buSzPts val="1600"/>
              <a:buNone/>
              <a:defRPr sz="1600" b="1"/>
            </a:lvl7pPr>
            <a:lvl8pPr marL="3657600" lvl="7" indent="-228600" algn="l" rtl="0">
              <a:lnSpc>
                <a:spcPct val="90000"/>
              </a:lnSpc>
              <a:spcBef>
                <a:spcPts val="500"/>
              </a:spcBef>
              <a:spcAft>
                <a:spcPts val="0"/>
              </a:spcAft>
              <a:buClr>
                <a:schemeClr val="dk1"/>
              </a:buClr>
              <a:buSzPts val="1600"/>
              <a:buNone/>
              <a:defRPr sz="1600" b="1"/>
            </a:lvl8pPr>
            <a:lvl9pPr marL="4114800" lvl="8" indent="-228600" algn="l" rtl="0">
              <a:lnSpc>
                <a:spcPct val="90000"/>
              </a:lnSpc>
              <a:spcBef>
                <a:spcPts val="500"/>
              </a:spcBef>
              <a:spcAft>
                <a:spcPts val="0"/>
              </a:spcAft>
              <a:buClr>
                <a:schemeClr val="dk1"/>
              </a:buClr>
              <a:buSzPts val="1600"/>
              <a:buNone/>
              <a:defRPr sz="1600" b="1"/>
            </a:lvl9pPr>
          </a:lstStyle>
          <a:p>
            <a:endParaRPr/>
          </a:p>
        </p:txBody>
      </p:sp>
      <p:sp>
        <p:nvSpPr>
          <p:cNvPr id="45" name="Google Shape;45;p6"/>
          <p:cNvSpPr txBox="1">
            <a:spLocks noGrp="1"/>
          </p:cNvSpPr>
          <p:nvPr>
            <p:ph type="body" idx="4"/>
          </p:nvPr>
        </p:nvSpPr>
        <p:spPr>
          <a:xfrm>
            <a:off x="6172200" y="2505075"/>
            <a:ext cx="5183100" cy="3684600"/>
          </a:xfrm>
          <a:prstGeom prst="rect">
            <a:avLst/>
          </a:prstGeom>
          <a:noFill/>
          <a:ln>
            <a:noFill/>
          </a:ln>
        </p:spPr>
        <p:txBody>
          <a:bodyPr spcFirstLastPara="1" wrap="square" lIns="91425" tIns="45700" rIns="91425" bIns="45700" anchor="t" anchorCtr="0">
            <a:normAutofit/>
          </a:bodyPr>
          <a:lstStyle>
            <a:lvl1pPr marL="457200" lvl="0" indent="-342900" algn="l" rtl="0">
              <a:lnSpc>
                <a:spcPct val="90000"/>
              </a:lnSpc>
              <a:spcBef>
                <a:spcPts val="1000"/>
              </a:spcBef>
              <a:spcAft>
                <a:spcPts val="0"/>
              </a:spcAft>
              <a:buClr>
                <a:schemeClr val="dk1"/>
              </a:buClr>
              <a:buSzPts val="1800"/>
              <a:buChar char="•"/>
              <a:defRPr/>
            </a:lvl1pPr>
            <a:lvl2pPr marL="914400" lvl="1" indent="-342900" algn="l" rtl="0">
              <a:lnSpc>
                <a:spcPct val="90000"/>
              </a:lnSpc>
              <a:spcBef>
                <a:spcPts val="500"/>
              </a:spcBef>
              <a:spcAft>
                <a:spcPts val="0"/>
              </a:spcAft>
              <a:buClr>
                <a:schemeClr val="dk1"/>
              </a:buClr>
              <a:buSzPts val="1800"/>
              <a:buChar char="•"/>
              <a:defRPr/>
            </a:lvl2pPr>
            <a:lvl3pPr marL="1371600" lvl="2" indent="-342900" algn="l" rtl="0">
              <a:lnSpc>
                <a:spcPct val="90000"/>
              </a:lnSpc>
              <a:spcBef>
                <a:spcPts val="500"/>
              </a:spcBef>
              <a:spcAft>
                <a:spcPts val="0"/>
              </a:spcAft>
              <a:buClr>
                <a:schemeClr val="dk1"/>
              </a:buClr>
              <a:buSzPts val="1800"/>
              <a:buChar char="•"/>
              <a:defRPr/>
            </a:lvl3pPr>
            <a:lvl4pPr marL="1828800" lvl="3" indent="-342900" algn="l" rtl="0">
              <a:lnSpc>
                <a:spcPct val="90000"/>
              </a:lnSpc>
              <a:spcBef>
                <a:spcPts val="500"/>
              </a:spcBef>
              <a:spcAft>
                <a:spcPts val="0"/>
              </a:spcAft>
              <a:buClr>
                <a:schemeClr val="dk1"/>
              </a:buClr>
              <a:buSzPts val="1800"/>
              <a:buChar char="•"/>
              <a:defRPr/>
            </a:lvl4pPr>
            <a:lvl5pPr marL="2286000" lvl="4" indent="-342900" algn="l" rtl="0">
              <a:lnSpc>
                <a:spcPct val="90000"/>
              </a:lnSpc>
              <a:spcBef>
                <a:spcPts val="500"/>
              </a:spcBef>
              <a:spcAft>
                <a:spcPts val="0"/>
              </a:spcAft>
              <a:buClr>
                <a:schemeClr val="dk1"/>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46" name="Google Shape;46;p6"/>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47" name="Google Shape;47;p6"/>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48" name="Google Shape;48;p6"/>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lvl="0" indent="0" algn="r" rtl="0">
              <a:spcBef>
                <a:spcPts val="0"/>
              </a:spcBef>
              <a:buNone/>
              <a:defRPr/>
            </a:lvl1pPr>
            <a:lvl2pPr marL="0" lvl="1" indent="0" algn="r" rtl="0">
              <a:spcBef>
                <a:spcPts val="0"/>
              </a:spcBef>
              <a:buNone/>
              <a:defRPr/>
            </a:lvl2pPr>
            <a:lvl3pPr marL="0" lvl="2" indent="0" algn="r" rtl="0">
              <a:spcBef>
                <a:spcPts val="0"/>
              </a:spcBef>
              <a:buNone/>
              <a:defRPr/>
            </a:lvl3pPr>
            <a:lvl4pPr marL="0" lvl="3" indent="0" algn="r" rtl="0">
              <a:spcBef>
                <a:spcPts val="0"/>
              </a:spcBef>
              <a:buNone/>
              <a:defRPr/>
            </a:lvl4pPr>
            <a:lvl5pPr marL="0" lvl="4" indent="0" algn="r" rtl="0">
              <a:spcBef>
                <a:spcPts val="0"/>
              </a:spcBef>
              <a:buNone/>
              <a:defRPr/>
            </a:lvl5pPr>
            <a:lvl6pPr marL="0" lvl="5" indent="0" algn="r" rtl="0">
              <a:spcBef>
                <a:spcPts val="0"/>
              </a:spcBef>
              <a:buNone/>
              <a:defRPr/>
            </a:lvl6pPr>
            <a:lvl7pPr marL="0" lvl="6" indent="0" algn="r" rtl="0">
              <a:spcBef>
                <a:spcPts val="0"/>
              </a:spcBef>
              <a:buNone/>
              <a:defRPr/>
            </a:lvl7pPr>
            <a:lvl8pPr marL="0" lvl="7" indent="0" algn="r" rtl="0">
              <a:spcBef>
                <a:spcPts val="0"/>
              </a:spcBef>
              <a:buNone/>
              <a:defRPr/>
            </a:lvl8pPr>
            <a:lvl9pPr marL="0" lvl="8" indent="0" algn="r" rtl="0">
              <a:spcBef>
                <a:spcPts val="0"/>
              </a:spcBef>
              <a:buNone/>
              <a:defRPr/>
            </a:lvl9pPr>
          </a:lstStyle>
          <a:p>
            <a:pPr marL="0" lvl="0" indent="0" algn="r" rtl="0">
              <a:spcBef>
                <a:spcPts val="0"/>
              </a:spcBef>
              <a:spcAft>
                <a:spcPts val="0"/>
              </a:spcAft>
              <a:buNone/>
            </a:pPr>
            <a:fld id="{00000000-1234-1234-1234-123412341234}" type="slidenum">
              <a:rPr lang="en-US"/>
              <a:t>‹#›</a:t>
            </a:fld>
            <a:endParaRPr/>
          </a:p>
        </p:txBody>
      </p:sp>
      <p:pic>
        <p:nvPicPr>
          <p:cNvPr id="49" name="Google Shape;49;p6" descr="A picture containing text&#10;&#10;Description automatically generated"/>
          <p:cNvPicPr preferRelativeResize="0"/>
          <p:nvPr/>
        </p:nvPicPr>
        <p:blipFill rotWithShape="1">
          <a:blip r:embed="rId2">
            <a:alphaModFix/>
          </a:blip>
          <a:srcRect r="68331"/>
          <a:stretch/>
        </p:blipFill>
        <p:spPr>
          <a:xfrm>
            <a:off x="79681" y="6146490"/>
            <a:ext cx="625398" cy="652892"/>
          </a:xfrm>
          <a:prstGeom prst="rect">
            <a:avLst/>
          </a:prstGeom>
          <a:noFill/>
          <a:ln>
            <a:noFill/>
          </a:ln>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0"/>
        <p:cNvGrpSpPr/>
        <p:nvPr/>
      </p:nvGrpSpPr>
      <p:grpSpPr>
        <a:xfrm>
          <a:off x="0" y="0"/>
          <a:ext cx="0" cy="0"/>
          <a:chOff x="0" y="0"/>
          <a:chExt cx="0" cy="0"/>
        </a:xfrm>
      </p:grpSpPr>
      <p:sp>
        <p:nvSpPr>
          <p:cNvPr id="51" name="Google Shape;51;p7"/>
          <p:cNvSpPr txBox="1">
            <a:spLocks noGrp="1"/>
          </p:cNvSpPr>
          <p:nvPr>
            <p:ph type="title"/>
          </p:nvPr>
        </p:nvSpPr>
        <p:spPr>
          <a:xfrm>
            <a:off x="225050" y="365125"/>
            <a:ext cx="11755200" cy="1325700"/>
          </a:xfrm>
          <a:prstGeom prst="rect">
            <a:avLst/>
          </a:prstGeom>
          <a:noFill/>
          <a:ln>
            <a:noFill/>
          </a:ln>
        </p:spPr>
        <p:txBody>
          <a:bodyPr spcFirstLastPara="1" wrap="square" lIns="91425" tIns="45700" rIns="91425" bIns="45700" anchor="ctr" anchorCtr="0">
            <a:normAutofit/>
          </a:bodyPr>
          <a:lstStyle>
            <a:lvl1pPr lvl="0" algn="l" rtl="0">
              <a:lnSpc>
                <a:spcPct val="90000"/>
              </a:lnSpc>
              <a:spcBef>
                <a:spcPts val="0"/>
              </a:spcBef>
              <a:spcAft>
                <a:spcPts val="0"/>
              </a:spcAft>
              <a:buClr>
                <a:schemeClr val="dk1"/>
              </a:buClr>
              <a:buSzPts val="18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52" name="Google Shape;52;p7"/>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53" name="Google Shape;53;p7"/>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54" name="Google Shape;54;p7"/>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lvl="0" indent="0" algn="r" rtl="0">
              <a:spcBef>
                <a:spcPts val="0"/>
              </a:spcBef>
              <a:buNone/>
              <a:defRPr/>
            </a:lvl1pPr>
            <a:lvl2pPr marL="0" lvl="1" indent="0" algn="r" rtl="0">
              <a:spcBef>
                <a:spcPts val="0"/>
              </a:spcBef>
              <a:buNone/>
              <a:defRPr/>
            </a:lvl2pPr>
            <a:lvl3pPr marL="0" lvl="2" indent="0" algn="r" rtl="0">
              <a:spcBef>
                <a:spcPts val="0"/>
              </a:spcBef>
              <a:buNone/>
              <a:defRPr/>
            </a:lvl3pPr>
            <a:lvl4pPr marL="0" lvl="3" indent="0" algn="r" rtl="0">
              <a:spcBef>
                <a:spcPts val="0"/>
              </a:spcBef>
              <a:buNone/>
              <a:defRPr/>
            </a:lvl4pPr>
            <a:lvl5pPr marL="0" lvl="4" indent="0" algn="r" rtl="0">
              <a:spcBef>
                <a:spcPts val="0"/>
              </a:spcBef>
              <a:buNone/>
              <a:defRPr/>
            </a:lvl5pPr>
            <a:lvl6pPr marL="0" lvl="5" indent="0" algn="r" rtl="0">
              <a:spcBef>
                <a:spcPts val="0"/>
              </a:spcBef>
              <a:buNone/>
              <a:defRPr/>
            </a:lvl6pPr>
            <a:lvl7pPr marL="0" lvl="6" indent="0" algn="r" rtl="0">
              <a:spcBef>
                <a:spcPts val="0"/>
              </a:spcBef>
              <a:buNone/>
              <a:defRPr/>
            </a:lvl7pPr>
            <a:lvl8pPr marL="0" lvl="7" indent="0" algn="r" rtl="0">
              <a:spcBef>
                <a:spcPts val="0"/>
              </a:spcBef>
              <a:buNone/>
              <a:defRPr/>
            </a:lvl8pPr>
            <a:lvl9pPr marL="0" lvl="8" indent="0" algn="r" rtl="0">
              <a:spcBef>
                <a:spcPts val="0"/>
              </a:spcBef>
              <a:buNone/>
              <a:defRPr/>
            </a:lvl9pPr>
          </a:lstStyle>
          <a:p>
            <a:pPr marL="0" lvl="0" indent="0" algn="r" rtl="0">
              <a:spcBef>
                <a:spcPts val="0"/>
              </a:spcBef>
              <a:spcAft>
                <a:spcPts val="0"/>
              </a:spcAft>
              <a:buNone/>
            </a:pPr>
            <a:fld id="{00000000-1234-1234-1234-123412341234}" type="slidenum">
              <a:rPr lang="en-US"/>
              <a:t>‹#›</a:t>
            </a:fld>
            <a:endParaRPr/>
          </a:p>
        </p:txBody>
      </p:sp>
      <p:pic>
        <p:nvPicPr>
          <p:cNvPr id="55" name="Google Shape;55;p7" descr="A picture containing text&#10;&#10;Description automatically generated"/>
          <p:cNvPicPr preferRelativeResize="0"/>
          <p:nvPr/>
        </p:nvPicPr>
        <p:blipFill rotWithShape="1">
          <a:blip r:embed="rId2">
            <a:alphaModFix/>
          </a:blip>
          <a:srcRect r="68331"/>
          <a:stretch/>
        </p:blipFill>
        <p:spPr>
          <a:xfrm>
            <a:off x="79681" y="6146490"/>
            <a:ext cx="625398" cy="652892"/>
          </a:xfrm>
          <a:prstGeom prst="rect">
            <a:avLst/>
          </a:prstGeom>
          <a:noFill/>
          <a:ln>
            <a:noFill/>
          </a:ln>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6"/>
        <p:cNvGrpSpPr/>
        <p:nvPr/>
      </p:nvGrpSpPr>
      <p:grpSpPr>
        <a:xfrm>
          <a:off x="0" y="0"/>
          <a:ext cx="0" cy="0"/>
          <a:chOff x="0" y="0"/>
          <a:chExt cx="0" cy="0"/>
        </a:xfrm>
      </p:grpSpPr>
      <p:sp>
        <p:nvSpPr>
          <p:cNvPr id="57" name="Google Shape;57;p8"/>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58" name="Google Shape;58;p8"/>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59" name="Google Shape;59;p8"/>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lvl="0" indent="0" algn="r" rtl="0">
              <a:spcBef>
                <a:spcPts val="0"/>
              </a:spcBef>
              <a:buNone/>
              <a:defRPr/>
            </a:lvl1pPr>
            <a:lvl2pPr marL="0" lvl="1" indent="0" algn="r" rtl="0">
              <a:spcBef>
                <a:spcPts val="0"/>
              </a:spcBef>
              <a:buNone/>
              <a:defRPr/>
            </a:lvl2pPr>
            <a:lvl3pPr marL="0" lvl="2" indent="0" algn="r" rtl="0">
              <a:spcBef>
                <a:spcPts val="0"/>
              </a:spcBef>
              <a:buNone/>
              <a:defRPr/>
            </a:lvl3pPr>
            <a:lvl4pPr marL="0" lvl="3" indent="0" algn="r" rtl="0">
              <a:spcBef>
                <a:spcPts val="0"/>
              </a:spcBef>
              <a:buNone/>
              <a:defRPr/>
            </a:lvl4pPr>
            <a:lvl5pPr marL="0" lvl="4" indent="0" algn="r" rtl="0">
              <a:spcBef>
                <a:spcPts val="0"/>
              </a:spcBef>
              <a:buNone/>
              <a:defRPr/>
            </a:lvl5pPr>
            <a:lvl6pPr marL="0" lvl="5" indent="0" algn="r" rtl="0">
              <a:spcBef>
                <a:spcPts val="0"/>
              </a:spcBef>
              <a:buNone/>
              <a:defRPr/>
            </a:lvl6pPr>
            <a:lvl7pPr marL="0" lvl="6" indent="0" algn="r" rtl="0">
              <a:spcBef>
                <a:spcPts val="0"/>
              </a:spcBef>
              <a:buNone/>
              <a:defRPr/>
            </a:lvl7pPr>
            <a:lvl8pPr marL="0" lvl="7" indent="0" algn="r" rtl="0">
              <a:spcBef>
                <a:spcPts val="0"/>
              </a:spcBef>
              <a:buNone/>
              <a:defRPr/>
            </a:lvl8pPr>
            <a:lvl9pPr marL="0" lvl="8" indent="0" algn="r" rtl="0">
              <a:spcBef>
                <a:spcPts val="0"/>
              </a:spcBef>
              <a:buNone/>
              <a:defRPr/>
            </a:lvl9pPr>
          </a:lstStyle>
          <a:p>
            <a:pPr marL="0" lvl="0" indent="0" algn="r" rtl="0">
              <a:spcBef>
                <a:spcPts val="0"/>
              </a:spcBef>
              <a:spcAft>
                <a:spcPts val="0"/>
              </a:spcAft>
              <a:buNone/>
            </a:pPr>
            <a:fld id="{00000000-1234-1234-1234-123412341234}" type="slidenum">
              <a:rPr lang="en-US"/>
              <a:t>‹#›</a:t>
            </a:fld>
            <a:endParaRPr/>
          </a:p>
        </p:txBody>
      </p:sp>
      <p:pic>
        <p:nvPicPr>
          <p:cNvPr id="60" name="Google Shape;60;p8" descr="A picture containing text&#10;&#10;Description automatically generated"/>
          <p:cNvPicPr preferRelativeResize="0"/>
          <p:nvPr/>
        </p:nvPicPr>
        <p:blipFill rotWithShape="1">
          <a:blip r:embed="rId2">
            <a:alphaModFix/>
          </a:blip>
          <a:srcRect r="68331"/>
          <a:stretch/>
        </p:blipFill>
        <p:spPr>
          <a:xfrm>
            <a:off x="79681" y="6146490"/>
            <a:ext cx="625398" cy="652892"/>
          </a:xfrm>
          <a:prstGeom prst="rect">
            <a:avLst/>
          </a:prstGeom>
          <a:noFill/>
          <a:ln>
            <a:noFill/>
          </a:ln>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61"/>
        <p:cNvGrpSpPr/>
        <p:nvPr/>
      </p:nvGrpSpPr>
      <p:grpSpPr>
        <a:xfrm>
          <a:off x="0" y="0"/>
          <a:ext cx="0" cy="0"/>
          <a:chOff x="0" y="0"/>
          <a:chExt cx="0" cy="0"/>
        </a:xfrm>
      </p:grpSpPr>
      <p:sp>
        <p:nvSpPr>
          <p:cNvPr id="62" name="Google Shape;62;p9"/>
          <p:cNvSpPr txBox="1">
            <a:spLocks noGrp="1"/>
          </p:cNvSpPr>
          <p:nvPr>
            <p:ph type="title"/>
          </p:nvPr>
        </p:nvSpPr>
        <p:spPr>
          <a:xfrm>
            <a:off x="839788" y="457200"/>
            <a:ext cx="3932100" cy="1600200"/>
          </a:xfrm>
          <a:prstGeom prst="rect">
            <a:avLst/>
          </a:prstGeom>
          <a:noFill/>
          <a:ln>
            <a:noFill/>
          </a:ln>
        </p:spPr>
        <p:txBody>
          <a:bodyPr spcFirstLastPara="1" wrap="square" lIns="91425" tIns="45700" rIns="91425" bIns="45700" anchor="b" anchorCtr="0">
            <a:normAutofit/>
          </a:bodyPr>
          <a:lstStyle>
            <a:lvl1pPr lvl="0" algn="l" rtl="0">
              <a:lnSpc>
                <a:spcPct val="90000"/>
              </a:lnSpc>
              <a:spcBef>
                <a:spcPts val="0"/>
              </a:spcBef>
              <a:spcAft>
                <a:spcPts val="0"/>
              </a:spcAft>
              <a:buClr>
                <a:schemeClr val="dk1"/>
              </a:buClr>
              <a:buSzPts val="3200"/>
              <a:buFont typeface="Calibri"/>
              <a:buNone/>
              <a:defRPr sz="32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63" name="Google Shape;63;p9"/>
          <p:cNvSpPr txBox="1">
            <a:spLocks noGrp="1"/>
          </p:cNvSpPr>
          <p:nvPr>
            <p:ph type="body" idx="1"/>
          </p:nvPr>
        </p:nvSpPr>
        <p:spPr>
          <a:xfrm>
            <a:off x="5183188" y="987425"/>
            <a:ext cx="6172200" cy="4873500"/>
          </a:xfrm>
          <a:prstGeom prst="rect">
            <a:avLst/>
          </a:prstGeom>
          <a:noFill/>
          <a:ln>
            <a:noFill/>
          </a:ln>
        </p:spPr>
        <p:txBody>
          <a:bodyPr spcFirstLastPara="1" wrap="square" lIns="91425" tIns="45700" rIns="91425" bIns="45700" anchor="t" anchorCtr="0">
            <a:normAutofit/>
          </a:bodyPr>
          <a:lstStyle>
            <a:lvl1pPr marL="457200" lvl="0" indent="-431800" algn="l" rtl="0">
              <a:lnSpc>
                <a:spcPct val="90000"/>
              </a:lnSpc>
              <a:spcBef>
                <a:spcPts val="1000"/>
              </a:spcBef>
              <a:spcAft>
                <a:spcPts val="0"/>
              </a:spcAft>
              <a:buClr>
                <a:schemeClr val="dk1"/>
              </a:buClr>
              <a:buSzPts val="3200"/>
              <a:buChar char="•"/>
              <a:defRPr sz="3200"/>
            </a:lvl1pPr>
            <a:lvl2pPr marL="914400" lvl="1" indent="-406400" algn="l" rtl="0">
              <a:lnSpc>
                <a:spcPct val="90000"/>
              </a:lnSpc>
              <a:spcBef>
                <a:spcPts val="500"/>
              </a:spcBef>
              <a:spcAft>
                <a:spcPts val="0"/>
              </a:spcAft>
              <a:buClr>
                <a:schemeClr val="dk1"/>
              </a:buClr>
              <a:buSzPts val="2800"/>
              <a:buChar char="•"/>
              <a:defRPr sz="2800"/>
            </a:lvl2pPr>
            <a:lvl3pPr marL="1371600" lvl="2" indent="-381000" algn="l" rtl="0">
              <a:lnSpc>
                <a:spcPct val="90000"/>
              </a:lnSpc>
              <a:spcBef>
                <a:spcPts val="500"/>
              </a:spcBef>
              <a:spcAft>
                <a:spcPts val="0"/>
              </a:spcAft>
              <a:buClr>
                <a:schemeClr val="dk1"/>
              </a:buClr>
              <a:buSzPts val="2400"/>
              <a:buChar char="•"/>
              <a:defRPr sz="2400"/>
            </a:lvl3pPr>
            <a:lvl4pPr marL="1828800" lvl="3" indent="-355600" algn="l" rtl="0">
              <a:lnSpc>
                <a:spcPct val="90000"/>
              </a:lnSpc>
              <a:spcBef>
                <a:spcPts val="500"/>
              </a:spcBef>
              <a:spcAft>
                <a:spcPts val="0"/>
              </a:spcAft>
              <a:buClr>
                <a:schemeClr val="dk1"/>
              </a:buClr>
              <a:buSzPts val="2000"/>
              <a:buChar char="•"/>
              <a:defRPr sz="2000"/>
            </a:lvl4pPr>
            <a:lvl5pPr marL="2286000" lvl="4" indent="-355600" algn="l" rtl="0">
              <a:lnSpc>
                <a:spcPct val="90000"/>
              </a:lnSpc>
              <a:spcBef>
                <a:spcPts val="500"/>
              </a:spcBef>
              <a:spcAft>
                <a:spcPts val="0"/>
              </a:spcAft>
              <a:buClr>
                <a:schemeClr val="dk1"/>
              </a:buClr>
              <a:buSzPts val="2000"/>
              <a:buChar char="•"/>
              <a:defRPr sz="2000"/>
            </a:lvl5pPr>
            <a:lvl6pPr marL="2743200" lvl="5" indent="-355600" algn="l" rtl="0">
              <a:lnSpc>
                <a:spcPct val="90000"/>
              </a:lnSpc>
              <a:spcBef>
                <a:spcPts val="500"/>
              </a:spcBef>
              <a:spcAft>
                <a:spcPts val="0"/>
              </a:spcAft>
              <a:buClr>
                <a:schemeClr val="dk1"/>
              </a:buClr>
              <a:buSzPts val="2000"/>
              <a:buChar char="•"/>
              <a:defRPr sz="2000"/>
            </a:lvl6pPr>
            <a:lvl7pPr marL="3200400" lvl="6" indent="-355600" algn="l" rtl="0">
              <a:lnSpc>
                <a:spcPct val="90000"/>
              </a:lnSpc>
              <a:spcBef>
                <a:spcPts val="500"/>
              </a:spcBef>
              <a:spcAft>
                <a:spcPts val="0"/>
              </a:spcAft>
              <a:buClr>
                <a:schemeClr val="dk1"/>
              </a:buClr>
              <a:buSzPts val="2000"/>
              <a:buChar char="•"/>
              <a:defRPr sz="2000"/>
            </a:lvl7pPr>
            <a:lvl8pPr marL="3657600" lvl="7" indent="-355600" algn="l" rtl="0">
              <a:lnSpc>
                <a:spcPct val="90000"/>
              </a:lnSpc>
              <a:spcBef>
                <a:spcPts val="500"/>
              </a:spcBef>
              <a:spcAft>
                <a:spcPts val="0"/>
              </a:spcAft>
              <a:buClr>
                <a:schemeClr val="dk1"/>
              </a:buClr>
              <a:buSzPts val="2000"/>
              <a:buChar char="•"/>
              <a:defRPr sz="2000"/>
            </a:lvl8pPr>
            <a:lvl9pPr marL="4114800" lvl="8" indent="-355600" algn="l" rtl="0">
              <a:lnSpc>
                <a:spcPct val="90000"/>
              </a:lnSpc>
              <a:spcBef>
                <a:spcPts val="500"/>
              </a:spcBef>
              <a:spcAft>
                <a:spcPts val="0"/>
              </a:spcAft>
              <a:buClr>
                <a:schemeClr val="dk1"/>
              </a:buClr>
              <a:buSzPts val="2000"/>
              <a:buChar char="•"/>
              <a:defRPr sz="2000"/>
            </a:lvl9pPr>
          </a:lstStyle>
          <a:p>
            <a:endParaRPr/>
          </a:p>
        </p:txBody>
      </p:sp>
      <p:sp>
        <p:nvSpPr>
          <p:cNvPr id="64" name="Google Shape;64;p9"/>
          <p:cNvSpPr txBox="1">
            <a:spLocks noGrp="1"/>
          </p:cNvSpPr>
          <p:nvPr>
            <p:ph type="body" idx="2"/>
          </p:nvPr>
        </p:nvSpPr>
        <p:spPr>
          <a:xfrm>
            <a:off x="839788" y="2057400"/>
            <a:ext cx="3932100" cy="3811500"/>
          </a:xfrm>
          <a:prstGeom prst="rect">
            <a:avLst/>
          </a:prstGeom>
          <a:noFill/>
          <a:ln>
            <a:noFill/>
          </a:ln>
        </p:spPr>
        <p:txBody>
          <a:bodyPr spcFirstLastPara="1" wrap="square" lIns="91425" tIns="45700" rIns="91425" bIns="45700" anchor="t" anchorCtr="0">
            <a:normAutofit/>
          </a:bodyPr>
          <a:lstStyle>
            <a:lvl1pPr marL="457200" lvl="0" indent="-228600" algn="l" rtl="0">
              <a:lnSpc>
                <a:spcPct val="90000"/>
              </a:lnSpc>
              <a:spcBef>
                <a:spcPts val="1000"/>
              </a:spcBef>
              <a:spcAft>
                <a:spcPts val="0"/>
              </a:spcAft>
              <a:buClr>
                <a:schemeClr val="dk1"/>
              </a:buClr>
              <a:buSzPts val="1600"/>
              <a:buNone/>
              <a:defRPr sz="1600"/>
            </a:lvl1pPr>
            <a:lvl2pPr marL="914400" lvl="1" indent="-228600" algn="l" rtl="0">
              <a:lnSpc>
                <a:spcPct val="90000"/>
              </a:lnSpc>
              <a:spcBef>
                <a:spcPts val="500"/>
              </a:spcBef>
              <a:spcAft>
                <a:spcPts val="0"/>
              </a:spcAft>
              <a:buClr>
                <a:schemeClr val="dk1"/>
              </a:buClr>
              <a:buSzPts val="1400"/>
              <a:buNone/>
              <a:defRPr sz="1400"/>
            </a:lvl2pPr>
            <a:lvl3pPr marL="1371600" lvl="2" indent="-228600" algn="l" rtl="0">
              <a:lnSpc>
                <a:spcPct val="90000"/>
              </a:lnSpc>
              <a:spcBef>
                <a:spcPts val="500"/>
              </a:spcBef>
              <a:spcAft>
                <a:spcPts val="0"/>
              </a:spcAft>
              <a:buClr>
                <a:schemeClr val="dk1"/>
              </a:buClr>
              <a:buSzPts val="1200"/>
              <a:buNone/>
              <a:defRPr sz="1200"/>
            </a:lvl3pPr>
            <a:lvl4pPr marL="1828800" lvl="3" indent="-228600" algn="l" rtl="0">
              <a:lnSpc>
                <a:spcPct val="90000"/>
              </a:lnSpc>
              <a:spcBef>
                <a:spcPts val="500"/>
              </a:spcBef>
              <a:spcAft>
                <a:spcPts val="0"/>
              </a:spcAft>
              <a:buClr>
                <a:schemeClr val="dk1"/>
              </a:buClr>
              <a:buSzPts val="1000"/>
              <a:buNone/>
              <a:defRPr sz="1000"/>
            </a:lvl4pPr>
            <a:lvl5pPr marL="2286000" lvl="4" indent="-228600" algn="l" rtl="0">
              <a:lnSpc>
                <a:spcPct val="90000"/>
              </a:lnSpc>
              <a:spcBef>
                <a:spcPts val="500"/>
              </a:spcBef>
              <a:spcAft>
                <a:spcPts val="0"/>
              </a:spcAft>
              <a:buClr>
                <a:schemeClr val="dk1"/>
              </a:buClr>
              <a:buSzPts val="1000"/>
              <a:buNone/>
              <a:defRPr sz="1000"/>
            </a:lvl5pPr>
            <a:lvl6pPr marL="2743200" lvl="5" indent="-228600" algn="l" rtl="0">
              <a:lnSpc>
                <a:spcPct val="90000"/>
              </a:lnSpc>
              <a:spcBef>
                <a:spcPts val="500"/>
              </a:spcBef>
              <a:spcAft>
                <a:spcPts val="0"/>
              </a:spcAft>
              <a:buClr>
                <a:schemeClr val="dk1"/>
              </a:buClr>
              <a:buSzPts val="1000"/>
              <a:buNone/>
              <a:defRPr sz="1000"/>
            </a:lvl6pPr>
            <a:lvl7pPr marL="3200400" lvl="6" indent="-228600" algn="l" rtl="0">
              <a:lnSpc>
                <a:spcPct val="90000"/>
              </a:lnSpc>
              <a:spcBef>
                <a:spcPts val="500"/>
              </a:spcBef>
              <a:spcAft>
                <a:spcPts val="0"/>
              </a:spcAft>
              <a:buClr>
                <a:schemeClr val="dk1"/>
              </a:buClr>
              <a:buSzPts val="1000"/>
              <a:buNone/>
              <a:defRPr sz="1000"/>
            </a:lvl7pPr>
            <a:lvl8pPr marL="3657600" lvl="7" indent="-228600" algn="l" rtl="0">
              <a:lnSpc>
                <a:spcPct val="90000"/>
              </a:lnSpc>
              <a:spcBef>
                <a:spcPts val="500"/>
              </a:spcBef>
              <a:spcAft>
                <a:spcPts val="0"/>
              </a:spcAft>
              <a:buClr>
                <a:schemeClr val="dk1"/>
              </a:buClr>
              <a:buSzPts val="1000"/>
              <a:buNone/>
              <a:defRPr sz="1000"/>
            </a:lvl8pPr>
            <a:lvl9pPr marL="4114800" lvl="8" indent="-228600" algn="l" rtl="0">
              <a:lnSpc>
                <a:spcPct val="90000"/>
              </a:lnSpc>
              <a:spcBef>
                <a:spcPts val="500"/>
              </a:spcBef>
              <a:spcAft>
                <a:spcPts val="0"/>
              </a:spcAft>
              <a:buClr>
                <a:schemeClr val="dk1"/>
              </a:buClr>
              <a:buSzPts val="1000"/>
              <a:buNone/>
              <a:defRPr sz="1000"/>
            </a:lvl9pPr>
          </a:lstStyle>
          <a:p>
            <a:endParaRPr/>
          </a:p>
        </p:txBody>
      </p:sp>
      <p:sp>
        <p:nvSpPr>
          <p:cNvPr id="65" name="Google Shape;65;p9"/>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66" name="Google Shape;66;p9"/>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67" name="Google Shape;67;p9"/>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lvl="0" indent="0" algn="r" rtl="0">
              <a:spcBef>
                <a:spcPts val="0"/>
              </a:spcBef>
              <a:buNone/>
              <a:defRPr/>
            </a:lvl1pPr>
            <a:lvl2pPr marL="0" lvl="1" indent="0" algn="r" rtl="0">
              <a:spcBef>
                <a:spcPts val="0"/>
              </a:spcBef>
              <a:buNone/>
              <a:defRPr/>
            </a:lvl2pPr>
            <a:lvl3pPr marL="0" lvl="2" indent="0" algn="r" rtl="0">
              <a:spcBef>
                <a:spcPts val="0"/>
              </a:spcBef>
              <a:buNone/>
              <a:defRPr/>
            </a:lvl3pPr>
            <a:lvl4pPr marL="0" lvl="3" indent="0" algn="r" rtl="0">
              <a:spcBef>
                <a:spcPts val="0"/>
              </a:spcBef>
              <a:buNone/>
              <a:defRPr/>
            </a:lvl4pPr>
            <a:lvl5pPr marL="0" lvl="4" indent="0" algn="r" rtl="0">
              <a:spcBef>
                <a:spcPts val="0"/>
              </a:spcBef>
              <a:buNone/>
              <a:defRPr/>
            </a:lvl5pPr>
            <a:lvl6pPr marL="0" lvl="5" indent="0" algn="r" rtl="0">
              <a:spcBef>
                <a:spcPts val="0"/>
              </a:spcBef>
              <a:buNone/>
              <a:defRPr/>
            </a:lvl6pPr>
            <a:lvl7pPr marL="0" lvl="6" indent="0" algn="r" rtl="0">
              <a:spcBef>
                <a:spcPts val="0"/>
              </a:spcBef>
              <a:buNone/>
              <a:defRPr/>
            </a:lvl7pPr>
            <a:lvl8pPr marL="0" lvl="7" indent="0" algn="r" rtl="0">
              <a:spcBef>
                <a:spcPts val="0"/>
              </a:spcBef>
              <a:buNone/>
              <a:defRPr/>
            </a:lvl8pPr>
            <a:lvl9pPr marL="0" lvl="8" indent="0" algn="r" rtl="0">
              <a:spcBef>
                <a:spcPts val="0"/>
              </a:spcBef>
              <a:buNone/>
              <a:defRPr/>
            </a:lvl9pPr>
          </a:lstStyle>
          <a:p>
            <a:pPr marL="0" lvl="0" indent="0" algn="r" rtl="0">
              <a:spcBef>
                <a:spcPts val="0"/>
              </a:spcBef>
              <a:spcAft>
                <a:spcPts val="0"/>
              </a:spcAft>
              <a:buNone/>
            </a:pPr>
            <a:fld id="{00000000-1234-1234-1234-123412341234}" type="slidenum">
              <a:rPr lang="en-US"/>
              <a:t>‹#›</a:t>
            </a:fld>
            <a:endParaRPr/>
          </a:p>
        </p:txBody>
      </p:sp>
      <p:pic>
        <p:nvPicPr>
          <p:cNvPr id="68" name="Google Shape;68;p9" descr="A picture containing text&#10;&#10;Description automatically generated"/>
          <p:cNvPicPr preferRelativeResize="0"/>
          <p:nvPr/>
        </p:nvPicPr>
        <p:blipFill rotWithShape="1">
          <a:blip r:embed="rId2">
            <a:alphaModFix/>
          </a:blip>
          <a:srcRect r="68331"/>
          <a:stretch/>
        </p:blipFill>
        <p:spPr>
          <a:xfrm>
            <a:off x="79681" y="6146490"/>
            <a:ext cx="625398" cy="652892"/>
          </a:xfrm>
          <a:prstGeom prst="rect">
            <a:avLst/>
          </a:prstGeom>
          <a:noFill/>
          <a:ln>
            <a:noFill/>
          </a:ln>
        </p:spPr>
      </p:pic>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9"/>
        <p:cNvGrpSpPr/>
        <p:nvPr/>
      </p:nvGrpSpPr>
      <p:grpSpPr>
        <a:xfrm>
          <a:off x="0" y="0"/>
          <a:ext cx="0" cy="0"/>
          <a:chOff x="0" y="0"/>
          <a:chExt cx="0" cy="0"/>
        </a:xfrm>
      </p:grpSpPr>
      <p:sp>
        <p:nvSpPr>
          <p:cNvPr id="70" name="Google Shape;70;p10"/>
          <p:cNvSpPr txBox="1">
            <a:spLocks noGrp="1"/>
          </p:cNvSpPr>
          <p:nvPr>
            <p:ph type="title"/>
          </p:nvPr>
        </p:nvSpPr>
        <p:spPr>
          <a:xfrm>
            <a:off x="839788" y="457200"/>
            <a:ext cx="3932100" cy="1600200"/>
          </a:xfrm>
          <a:prstGeom prst="rect">
            <a:avLst/>
          </a:prstGeom>
          <a:noFill/>
          <a:ln>
            <a:noFill/>
          </a:ln>
        </p:spPr>
        <p:txBody>
          <a:bodyPr spcFirstLastPara="1" wrap="square" lIns="91425" tIns="45700" rIns="91425" bIns="45700" anchor="b" anchorCtr="0">
            <a:normAutofit/>
          </a:bodyPr>
          <a:lstStyle>
            <a:lvl1pPr lvl="0" algn="l" rtl="0">
              <a:lnSpc>
                <a:spcPct val="90000"/>
              </a:lnSpc>
              <a:spcBef>
                <a:spcPts val="0"/>
              </a:spcBef>
              <a:spcAft>
                <a:spcPts val="0"/>
              </a:spcAft>
              <a:buClr>
                <a:schemeClr val="dk1"/>
              </a:buClr>
              <a:buSzPts val="3200"/>
              <a:buFont typeface="Calibri"/>
              <a:buNone/>
              <a:defRPr sz="32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71" name="Google Shape;71;p10"/>
          <p:cNvSpPr>
            <a:spLocks noGrp="1"/>
          </p:cNvSpPr>
          <p:nvPr>
            <p:ph type="pic" idx="2"/>
          </p:nvPr>
        </p:nvSpPr>
        <p:spPr>
          <a:xfrm>
            <a:off x="5183188" y="987425"/>
            <a:ext cx="6172200" cy="4873500"/>
          </a:xfrm>
          <a:prstGeom prst="rect">
            <a:avLst/>
          </a:prstGeom>
          <a:noFill/>
          <a:ln>
            <a:noFill/>
          </a:ln>
        </p:spPr>
      </p:sp>
      <p:sp>
        <p:nvSpPr>
          <p:cNvPr id="72" name="Google Shape;72;p10"/>
          <p:cNvSpPr txBox="1">
            <a:spLocks noGrp="1"/>
          </p:cNvSpPr>
          <p:nvPr>
            <p:ph type="body" idx="1"/>
          </p:nvPr>
        </p:nvSpPr>
        <p:spPr>
          <a:xfrm>
            <a:off x="839788" y="2057400"/>
            <a:ext cx="3932100" cy="3811500"/>
          </a:xfrm>
          <a:prstGeom prst="rect">
            <a:avLst/>
          </a:prstGeom>
          <a:noFill/>
          <a:ln>
            <a:noFill/>
          </a:ln>
        </p:spPr>
        <p:txBody>
          <a:bodyPr spcFirstLastPara="1" wrap="square" lIns="91425" tIns="45700" rIns="91425" bIns="45700" anchor="t" anchorCtr="0">
            <a:normAutofit/>
          </a:bodyPr>
          <a:lstStyle>
            <a:lvl1pPr marL="457200" lvl="0" indent="-228600" algn="l" rtl="0">
              <a:lnSpc>
                <a:spcPct val="90000"/>
              </a:lnSpc>
              <a:spcBef>
                <a:spcPts val="1000"/>
              </a:spcBef>
              <a:spcAft>
                <a:spcPts val="0"/>
              </a:spcAft>
              <a:buClr>
                <a:schemeClr val="dk1"/>
              </a:buClr>
              <a:buSzPts val="1600"/>
              <a:buNone/>
              <a:defRPr sz="1600"/>
            </a:lvl1pPr>
            <a:lvl2pPr marL="914400" lvl="1" indent="-228600" algn="l" rtl="0">
              <a:lnSpc>
                <a:spcPct val="90000"/>
              </a:lnSpc>
              <a:spcBef>
                <a:spcPts val="500"/>
              </a:spcBef>
              <a:spcAft>
                <a:spcPts val="0"/>
              </a:spcAft>
              <a:buClr>
                <a:schemeClr val="dk1"/>
              </a:buClr>
              <a:buSzPts val="1400"/>
              <a:buNone/>
              <a:defRPr sz="1400"/>
            </a:lvl2pPr>
            <a:lvl3pPr marL="1371600" lvl="2" indent="-228600" algn="l" rtl="0">
              <a:lnSpc>
                <a:spcPct val="90000"/>
              </a:lnSpc>
              <a:spcBef>
                <a:spcPts val="500"/>
              </a:spcBef>
              <a:spcAft>
                <a:spcPts val="0"/>
              </a:spcAft>
              <a:buClr>
                <a:schemeClr val="dk1"/>
              </a:buClr>
              <a:buSzPts val="1200"/>
              <a:buNone/>
              <a:defRPr sz="1200"/>
            </a:lvl3pPr>
            <a:lvl4pPr marL="1828800" lvl="3" indent="-228600" algn="l" rtl="0">
              <a:lnSpc>
                <a:spcPct val="90000"/>
              </a:lnSpc>
              <a:spcBef>
                <a:spcPts val="500"/>
              </a:spcBef>
              <a:spcAft>
                <a:spcPts val="0"/>
              </a:spcAft>
              <a:buClr>
                <a:schemeClr val="dk1"/>
              </a:buClr>
              <a:buSzPts val="1000"/>
              <a:buNone/>
              <a:defRPr sz="1000"/>
            </a:lvl4pPr>
            <a:lvl5pPr marL="2286000" lvl="4" indent="-228600" algn="l" rtl="0">
              <a:lnSpc>
                <a:spcPct val="90000"/>
              </a:lnSpc>
              <a:spcBef>
                <a:spcPts val="500"/>
              </a:spcBef>
              <a:spcAft>
                <a:spcPts val="0"/>
              </a:spcAft>
              <a:buClr>
                <a:schemeClr val="dk1"/>
              </a:buClr>
              <a:buSzPts val="1000"/>
              <a:buNone/>
              <a:defRPr sz="1000"/>
            </a:lvl5pPr>
            <a:lvl6pPr marL="2743200" lvl="5" indent="-228600" algn="l" rtl="0">
              <a:lnSpc>
                <a:spcPct val="90000"/>
              </a:lnSpc>
              <a:spcBef>
                <a:spcPts val="500"/>
              </a:spcBef>
              <a:spcAft>
                <a:spcPts val="0"/>
              </a:spcAft>
              <a:buClr>
                <a:schemeClr val="dk1"/>
              </a:buClr>
              <a:buSzPts val="1000"/>
              <a:buNone/>
              <a:defRPr sz="1000"/>
            </a:lvl6pPr>
            <a:lvl7pPr marL="3200400" lvl="6" indent="-228600" algn="l" rtl="0">
              <a:lnSpc>
                <a:spcPct val="90000"/>
              </a:lnSpc>
              <a:spcBef>
                <a:spcPts val="500"/>
              </a:spcBef>
              <a:spcAft>
                <a:spcPts val="0"/>
              </a:spcAft>
              <a:buClr>
                <a:schemeClr val="dk1"/>
              </a:buClr>
              <a:buSzPts val="1000"/>
              <a:buNone/>
              <a:defRPr sz="1000"/>
            </a:lvl7pPr>
            <a:lvl8pPr marL="3657600" lvl="7" indent="-228600" algn="l" rtl="0">
              <a:lnSpc>
                <a:spcPct val="90000"/>
              </a:lnSpc>
              <a:spcBef>
                <a:spcPts val="500"/>
              </a:spcBef>
              <a:spcAft>
                <a:spcPts val="0"/>
              </a:spcAft>
              <a:buClr>
                <a:schemeClr val="dk1"/>
              </a:buClr>
              <a:buSzPts val="1000"/>
              <a:buNone/>
              <a:defRPr sz="1000"/>
            </a:lvl8pPr>
            <a:lvl9pPr marL="4114800" lvl="8" indent="-228600" algn="l" rtl="0">
              <a:lnSpc>
                <a:spcPct val="90000"/>
              </a:lnSpc>
              <a:spcBef>
                <a:spcPts val="500"/>
              </a:spcBef>
              <a:spcAft>
                <a:spcPts val="0"/>
              </a:spcAft>
              <a:buClr>
                <a:schemeClr val="dk1"/>
              </a:buClr>
              <a:buSzPts val="1000"/>
              <a:buNone/>
              <a:defRPr sz="1000"/>
            </a:lvl9pPr>
          </a:lstStyle>
          <a:p>
            <a:endParaRPr/>
          </a:p>
        </p:txBody>
      </p:sp>
      <p:sp>
        <p:nvSpPr>
          <p:cNvPr id="73" name="Google Shape;73;p10"/>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74" name="Google Shape;74;p10"/>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75" name="Google Shape;75;p10"/>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lvl="0" indent="0" algn="r" rtl="0">
              <a:spcBef>
                <a:spcPts val="0"/>
              </a:spcBef>
              <a:buNone/>
              <a:defRPr/>
            </a:lvl1pPr>
            <a:lvl2pPr marL="0" lvl="1" indent="0" algn="r" rtl="0">
              <a:spcBef>
                <a:spcPts val="0"/>
              </a:spcBef>
              <a:buNone/>
              <a:defRPr/>
            </a:lvl2pPr>
            <a:lvl3pPr marL="0" lvl="2" indent="0" algn="r" rtl="0">
              <a:spcBef>
                <a:spcPts val="0"/>
              </a:spcBef>
              <a:buNone/>
              <a:defRPr/>
            </a:lvl3pPr>
            <a:lvl4pPr marL="0" lvl="3" indent="0" algn="r" rtl="0">
              <a:spcBef>
                <a:spcPts val="0"/>
              </a:spcBef>
              <a:buNone/>
              <a:defRPr/>
            </a:lvl4pPr>
            <a:lvl5pPr marL="0" lvl="4" indent="0" algn="r" rtl="0">
              <a:spcBef>
                <a:spcPts val="0"/>
              </a:spcBef>
              <a:buNone/>
              <a:defRPr/>
            </a:lvl5pPr>
            <a:lvl6pPr marL="0" lvl="5" indent="0" algn="r" rtl="0">
              <a:spcBef>
                <a:spcPts val="0"/>
              </a:spcBef>
              <a:buNone/>
              <a:defRPr/>
            </a:lvl6pPr>
            <a:lvl7pPr marL="0" lvl="6" indent="0" algn="r" rtl="0">
              <a:spcBef>
                <a:spcPts val="0"/>
              </a:spcBef>
              <a:buNone/>
              <a:defRPr/>
            </a:lvl7pPr>
            <a:lvl8pPr marL="0" lvl="7" indent="0" algn="r" rtl="0">
              <a:spcBef>
                <a:spcPts val="0"/>
              </a:spcBef>
              <a:buNone/>
              <a:defRPr/>
            </a:lvl8pPr>
            <a:lvl9pPr marL="0" lvl="8" indent="0" algn="r" rtl="0">
              <a:spcBef>
                <a:spcPts val="0"/>
              </a:spcBef>
              <a:buNone/>
              <a:defRPr/>
            </a:lvl9pPr>
          </a:lstStyle>
          <a:p>
            <a:pPr marL="0" lvl="0" indent="0" algn="r" rtl="0">
              <a:spcBef>
                <a:spcPts val="0"/>
              </a:spcBef>
              <a:spcAft>
                <a:spcPts val="0"/>
              </a:spcAft>
              <a:buNone/>
            </a:pPr>
            <a:fld id="{00000000-1234-1234-1234-123412341234}" type="slidenum">
              <a:rPr lang="en-US"/>
              <a:t>‹#›</a:t>
            </a:fld>
            <a:endParaRPr/>
          </a:p>
        </p:txBody>
      </p:sp>
      <p:pic>
        <p:nvPicPr>
          <p:cNvPr id="76" name="Google Shape;76;p10" descr="A picture containing text&#10;&#10;Description automatically generated"/>
          <p:cNvPicPr preferRelativeResize="0"/>
          <p:nvPr/>
        </p:nvPicPr>
        <p:blipFill rotWithShape="1">
          <a:blip r:embed="rId2">
            <a:alphaModFix/>
          </a:blip>
          <a:srcRect r="68331"/>
          <a:stretch/>
        </p:blipFill>
        <p:spPr>
          <a:xfrm>
            <a:off x="79681" y="6146490"/>
            <a:ext cx="625398" cy="652892"/>
          </a:xfrm>
          <a:prstGeom prst="rect">
            <a:avLst/>
          </a:prstGeom>
          <a:noFill/>
          <a:ln>
            <a:noFill/>
          </a:ln>
        </p:spPr>
      </p:pic>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7"/>
        <p:cNvGrpSpPr/>
        <p:nvPr/>
      </p:nvGrpSpPr>
      <p:grpSpPr>
        <a:xfrm>
          <a:off x="0" y="0"/>
          <a:ext cx="0" cy="0"/>
          <a:chOff x="0" y="0"/>
          <a:chExt cx="0" cy="0"/>
        </a:xfrm>
      </p:grpSpPr>
      <p:sp>
        <p:nvSpPr>
          <p:cNvPr id="78" name="Google Shape;78;p11"/>
          <p:cNvSpPr txBox="1">
            <a:spLocks noGrp="1"/>
          </p:cNvSpPr>
          <p:nvPr>
            <p:ph type="title"/>
          </p:nvPr>
        </p:nvSpPr>
        <p:spPr>
          <a:xfrm>
            <a:off x="225050" y="365125"/>
            <a:ext cx="11755200" cy="1325700"/>
          </a:xfrm>
          <a:prstGeom prst="rect">
            <a:avLst/>
          </a:prstGeom>
          <a:noFill/>
          <a:ln>
            <a:noFill/>
          </a:ln>
        </p:spPr>
        <p:txBody>
          <a:bodyPr spcFirstLastPara="1" wrap="square" lIns="91425" tIns="45700" rIns="91425" bIns="45700" anchor="ctr" anchorCtr="0">
            <a:normAutofit/>
          </a:bodyPr>
          <a:lstStyle>
            <a:lvl1pPr lvl="0" algn="l" rtl="0">
              <a:lnSpc>
                <a:spcPct val="90000"/>
              </a:lnSpc>
              <a:spcBef>
                <a:spcPts val="0"/>
              </a:spcBef>
              <a:spcAft>
                <a:spcPts val="0"/>
              </a:spcAft>
              <a:buClr>
                <a:schemeClr val="dk1"/>
              </a:buClr>
              <a:buSzPts val="18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79" name="Google Shape;79;p11"/>
          <p:cNvSpPr txBox="1">
            <a:spLocks noGrp="1"/>
          </p:cNvSpPr>
          <p:nvPr>
            <p:ph type="body" idx="1"/>
          </p:nvPr>
        </p:nvSpPr>
        <p:spPr>
          <a:xfrm rot="5400000">
            <a:off x="3920400" y="-1256575"/>
            <a:ext cx="4351200" cy="10515600"/>
          </a:xfrm>
          <a:prstGeom prst="rect">
            <a:avLst/>
          </a:prstGeom>
          <a:noFill/>
          <a:ln>
            <a:noFill/>
          </a:ln>
        </p:spPr>
        <p:txBody>
          <a:bodyPr spcFirstLastPara="1" wrap="square" lIns="91425" tIns="45700" rIns="91425" bIns="45700" anchor="t" anchorCtr="0">
            <a:normAutofit/>
          </a:bodyPr>
          <a:lstStyle>
            <a:lvl1pPr marL="457200" lvl="0" indent="-342900" algn="l" rtl="0">
              <a:lnSpc>
                <a:spcPct val="90000"/>
              </a:lnSpc>
              <a:spcBef>
                <a:spcPts val="1000"/>
              </a:spcBef>
              <a:spcAft>
                <a:spcPts val="0"/>
              </a:spcAft>
              <a:buClr>
                <a:schemeClr val="dk1"/>
              </a:buClr>
              <a:buSzPts val="1800"/>
              <a:buChar char="•"/>
              <a:defRPr/>
            </a:lvl1pPr>
            <a:lvl2pPr marL="914400" lvl="1" indent="-342900" algn="l" rtl="0">
              <a:lnSpc>
                <a:spcPct val="90000"/>
              </a:lnSpc>
              <a:spcBef>
                <a:spcPts val="500"/>
              </a:spcBef>
              <a:spcAft>
                <a:spcPts val="0"/>
              </a:spcAft>
              <a:buClr>
                <a:schemeClr val="dk1"/>
              </a:buClr>
              <a:buSzPts val="1800"/>
              <a:buChar char="•"/>
              <a:defRPr/>
            </a:lvl2pPr>
            <a:lvl3pPr marL="1371600" lvl="2" indent="-342900" algn="l" rtl="0">
              <a:lnSpc>
                <a:spcPct val="90000"/>
              </a:lnSpc>
              <a:spcBef>
                <a:spcPts val="500"/>
              </a:spcBef>
              <a:spcAft>
                <a:spcPts val="0"/>
              </a:spcAft>
              <a:buClr>
                <a:schemeClr val="dk1"/>
              </a:buClr>
              <a:buSzPts val="1800"/>
              <a:buChar char="•"/>
              <a:defRPr/>
            </a:lvl3pPr>
            <a:lvl4pPr marL="1828800" lvl="3" indent="-342900" algn="l" rtl="0">
              <a:lnSpc>
                <a:spcPct val="90000"/>
              </a:lnSpc>
              <a:spcBef>
                <a:spcPts val="500"/>
              </a:spcBef>
              <a:spcAft>
                <a:spcPts val="0"/>
              </a:spcAft>
              <a:buClr>
                <a:schemeClr val="dk1"/>
              </a:buClr>
              <a:buSzPts val="1800"/>
              <a:buChar char="•"/>
              <a:defRPr/>
            </a:lvl4pPr>
            <a:lvl5pPr marL="2286000" lvl="4" indent="-342900" algn="l" rtl="0">
              <a:lnSpc>
                <a:spcPct val="90000"/>
              </a:lnSpc>
              <a:spcBef>
                <a:spcPts val="500"/>
              </a:spcBef>
              <a:spcAft>
                <a:spcPts val="0"/>
              </a:spcAft>
              <a:buClr>
                <a:schemeClr val="dk1"/>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80" name="Google Shape;80;p11"/>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81" name="Google Shape;81;p11"/>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82" name="Google Shape;82;p11"/>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lvl="0" indent="0" algn="r" rtl="0">
              <a:spcBef>
                <a:spcPts val="0"/>
              </a:spcBef>
              <a:buNone/>
              <a:defRPr/>
            </a:lvl1pPr>
            <a:lvl2pPr marL="0" lvl="1" indent="0" algn="r" rtl="0">
              <a:spcBef>
                <a:spcPts val="0"/>
              </a:spcBef>
              <a:buNone/>
              <a:defRPr/>
            </a:lvl2pPr>
            <a:lvl3pPr marL="0" lvl="2" indent="0" algn="r" rtl="0">
              <a:spcBef>
                <a:spcPts val="0"/>
              </a:spcBef>
              <a:buNone/>
              <a:defRPr/>
            </a:lvl3pPr>
            <a:lvl4pPr marL="0" lvl="3" indent="0" algn="r" rtl="0">
              <a:spcBef>
                <a:spcPts val="0"/>
              </a:spcBef>
              <a:buNone/>
              <a:defRPr/>
            </a:lvl4pPr>
            <a:lvl5pPr marL="0" lvl="4" indent="0" algn="r" rtl="0">
              <a:spcBef>
                <a:spcPts val="0"/>
              </a:spcBef>
              <a:buNone/>
              <a:defRPr/>
            </a:lvl5pPr>
            <a:lvl6pPr marL="0" lvl="5" indent="0" algn="r" rtl="0">
              <a:spcBef>
                <a:spcPts val="0"/>
              </a:spcBef>
              <a:buNone/>
              <a:defRPr/>
            </a:lvl6pPr>
            <a:lvl7pPr marL="0" lvl="6" indent="0" algn="r" rtl="0">
              <a:spcBef>
                <a:spcPts val="0"/>
              </a:spcBef>
              <a:buNone/>
              <a:defRPr/>
            </a:lvl7pPr>
            <a:lvl8pPr marL="0" lvl="7" indent="0" algn="r" rtl="0">
              <a:spcBef>
                <a:spcPts val="0"/>
              </a:spcBef>
              <a:buNone/>
              <a:defRPr/>
            </a:lvl8pPr>
            <a:lvl9pPr marL="0" lvl="8" indent="0" algn="r" rtl="0">
              <a:spcBef>
                <a:spcPts val="0"/>
              </a:spcBef>
              <a:buNone/>
              <a:defRPr/>
            </a:lvl9pPr>
          </a:lstStyle>
          <a:p>
            <a:pPr marL="0" lvl="0" indent="0" algn="r" rtl="0">
              <a:spcBef>
                <a:spcPts val="0"/>
              </a:spcBef>
              <a:spcAft>
                <a:spcPts val="0"/>
              </a:spcAft>
              <a:buNone/>
            </a:pPr>
            <a:fld id="{00000000-1234-1234-1234-123412341234}" type="slidenum">
              <a:rPr lang="en-US"/>
              <a:t>‹#›</a:t>
            </a:fld>
            <a:endParaRPr/>
          </a:p>
        </p:txBody>
      </p:sp>
      <p:pic>
        <p:nvPicPr>
          <p:cNvPr id="83" name="Google Shape;83;p11" descr="A picture containing text&#10;&#10;Description automatically generated"/>
          <p:cNvPicPr preferRelativeResize="0"/>
          <p:nvPr/>
        </p:nvPicPr>
        <p:blipFill rotWithShape="1">
          <a:blip r:embed="rId2">
            <a:alphaModFix/>
          </a:blip>
          <a:srcRect r="68331"/>
          <a:stretch/>
        </p:blipFill>
        <p:spPr>
          <a:xfrm>
            <a:off x="79681" y="6146490"/>
            <a:ext cx="625398" cy="652892"/>
          </a:xfrm>
          <a:prstGeom prst="rect">
            <a:avLst/>
          </a:prstGeom>
          <a:noFill/>
          <a:ln>
            <a:noFill/>
          </a:ln>
        </p:spPr>
      </p:pic>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84"/>
        <p:cNvGrpSpPr/>
        <p:nvPr/>
      </p:nvGrpSpPr>
      <p:grpSpPr>
        <a:xfrm>
          <a:off x="0" y="0"/>
          <a:ext cx="0" cy="0"/>
          <a:chOff x="0" y="0"/>
          <a:chExt cx="0" cy="0"/>
        </a:xfrm>
      </p:grpSpPr>
      <p:sp>
        <p:nvSpPr>
          <p:cNvPr id="85" name="Google Shape;85;p12"/>
          <p:cNvSpPr txBox="1">
            <a:spLocks noGrp="1"/>
          </p:cNvSpPr>
          <p:nvPr>
            <p:ph type="title"/>
          </p:nvPr>
        </p:nvSpPr>
        <p:spPr>
          <a:xfrm rot="5400000">
            <a:off x="7133400" y="1956625"/>
            <a:ext cx="5811900" cy="2628900"/>
          </a:xfrm>
          <a:prstGeom prst="rect">
            <a:avLst/>
          </a:prstGeom>
          <a:noFill/>
          <a:ln>
            <a:noFill/>
          </a:ln>
        </p:spPr>
        <p:txBody>
          <a:bodyPr spcFirstLastPara="1" wrap="square" lIns="91425" tIns="45700" rIns="91425" bIns="45700" anchor="ctr" anchorCtr="0">
            <a:normAutofit/>
          </a:bodyPr>
          <a:lstStyle>
            <a:lvl1pPr lvl="0" algn="l" rtl="0">
              <a:lnSpc>
                <a:spcPct val="90000"/>
              </a:lnSpc>
              <a:spcBef>
                <a:spcPts val="0"/>
              </a:spcBef>
              <a:spcAft>
                <a:spcPts val="0"/>
              </a:spcAft>
              <a:buClr>
                <a:schemeClr val="dk1"/>
              </a:buClr>
              <a:buSzPts val="18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86" name="Google Shape;86;p12"/>
          <p:cNvSpPr txBox="1">
            <a:spLocks noGrp="1"/>
          </p:cNvSpPr>
          <p:nvPr>
            <p:ph type="body" idx="1"/>
          </p:nvPr>
        </p:nvSpPr>
        <p:spPr>
          <a:xfrm rot="5400000">
            <a:off x="1799400" y="-596075"/>
            <a:ext cx="5811900" cy="7734300"/>
          </a:xfrm>
          <a:prstGeom prst="rect">
            <a:avLst/>
          </a:prstGeom>
          <a:noFill/>
          <a:ln>
            <a:noFill/>
          </a:ln>
        </p:spPr>
        <p:txBody>
          <a:bodyPr spcFirstLastPara="1" wrap="square" lIns="91425" tIns="45700" rIns="91425" bIns="45700" anchor="t" anchorCtr="0">
            <a:normAutofit/>
          </a:bodyPr>
          <a:lstStyle>
            <a:lvl1pPr marL="457200" lvl="0" indent="-342900" algn="l" rtl="0">
              <a:lnSpc>
                <a:spcPct val="90000"/>
              </a:lnSpc>
              <a:spcBef>
                <a:spcPts val="1000"/>
              </a:spcBef>
              <a:spcAft>
                <a:spcPts val="0"/>
              </a:spcAft>
              <a:buClr>
                <a:schemeClr val="dk1"/>
              </a:buClr>
              <a:buSzPts val="1800"/>
              <a:buChar char="•"/>
              <a:defRPr/>
            </a:lvl1pPr>
            <a:lvl2pPr marL="914400" lvl="1" indent="-342900" algn="l" rtl="0">
              <a:lnSpc>
                <a:spcPct val="90000"/>
              </a:lnSpc>
              <a:spcBef>
                <a:spcPts val="500"/>
              </a:spcBef>
              <a:spcAft>
                <a:spcPts val="0"/>
              </a:spcAft>
              <a:buClr>
                <a:schemeClr val="dk1"/>
              </a:buClr>
              <a:buSzPts val="1800"/>
              <a:buChar char="•"/>
              <a:defRPr/>
            </a:lvl2pPr>
            <a:lvl3pPr marL="1371600" lvl="2" indent="-342900" algn="l" rtl="0">
              <a:lnSpc>
                <a:spcPct val="90000"/>
              </a:lnSpc>
              <a:spcBef>
                <a:spcPts val="500"/>
              </a:spcBef>
              <a:spcAft>
                <a:spcPts val="0"/>
              </a:spcAft>
              <a:buClr>
                <a:schemeClr val="dk1"/>
              </a:buClr>
              <a:buSzPts val="1800"/>
              <a:buChar char="•"/>
              <a:defRPr/>
            </a:lvl3pPr>
            <a:lvl4pPr marL="1828800" lvl="3" indent="-342900" algn="l" rtl="0">
              <a:lnSpc>
                <a:spcPct val="90000"/>
              </a:lnSpc>
              <a:spcBef>
                <a:spcPts val="500"/>
              </a:spcBef>
              <a:spcAft>
                <a:spcPts val="0"/>
              </a:spcAft>
              <a:buClr>
                <a:schemeClr val="dk1"/>
              </a:buClr>
              <a:buSzPts val="1800"/>
              <a:buChar char="•"/>
              <a:defRPr/>
            </a:lvl4pPr>
            <a:lvl5pPr marL="2286000" lvl="4" indent="-342900" algn="l" rtl="0">
              <a:lnSpc>
                <a:spcPct val="90000"/>
              </a:lnSpc>
              <a:spcBef>
                <a:spcPts val="500"/>
              </a:spcBef>
              <a:spcAft>
                <a:spcPts val="0"/>
              </a:spcAft>
              <a:buClr>
                <a:schemeClr val="dk1"/>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87" name="Google Shape;87;p12"/>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88" name="Google Shape;88;p12"/>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89" name="Google Shape;89;p12"/>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lvl="0" indent="0" algn="r" rtl="0">
              <a:spcBef>
                <a:spcPts val="0"/>
              </a:spcBef>
              <a:buNone/>
              <a:defRPr/>
            </a:lvl1pPr>
            <a:lvl2pPr marL="0" lvl="1" indent="0" algn="r" rtl="0">
              <a:spcBef>
                <a:spcPts val="0"/>
              </a:spcBef>
              <a:buNone/>
              <a:defRPr/>
            </a:lvl2pPr>
            <a:lvl3pPr marL="0" lvl="2" indent="0" algn="r" rtl="0">
              <a:spcBef>
                <a:spcPts val="0"/>
              </a:spcBef>
              <a:buNone/>
              <a:defRPr/>
            </a:lvl3pPr>
            <a:lvl4pPr marL="0" lvl="3" indent="0" algn="r" rtl="0">
              <a:spcBef>
                <a:spcPts val="0"/>
              </a:spcBef>
              <a:buNone/>
              <a:defRPr/>
            </a:lvl4pPr>
            <a:lvl5pPr marL="0" lvl="4" indent="0" algn="r" rtl="0">
              <a:spcBef>
                <a:spcPts val="0"/>
              </a:spcBef>
              <a:buNone/>
              <a:defRPr/>
            </a:lvl5pPr>
            <a:lvl6pPr marL="0" lvl="5" indent="0" algn="r" rtl="0">
              <a:spcBef>
                <a:spcPts val="0"/>
              </a:spcBef>
              <a:buNone/>
              <a:defRPr/>
            </a:lvl6pPr>
            <a:lvl7pPr marL="0" lvl="6" indent="0" algn="r" rtl="0">
              <a:spcBef>
                <a:spcPts val="0"/>
              </a:spcBef>
              <a:buNone/>
              <a:defRPr/>
            </a:lvl7pPr>
            <a:lvl8pPr marL="0" lvl="7" indent="0" algn="r" rtl="0">
              <a:spcBef>
                <a:spcPts val="0"/>
              </a:spcBef>
              <a:buNone/>
              <a:defRPr/>
            </a:lvl8pPr>
            <a:lvl9pPr marL="0" lvl="8" indent="0" algn="r" rtl="0">
              <a:spcBef>
                <a:spcPts val="0"/>
              </a:spcBef>
              <a:buNone/>
              <a:defRPr/>
            </a:lvl9pPr>
          </a:lstStyle>
          <a:p>
            <a:pPr marL="0" lvl="0" indent="0" algn="r" rtl="0">
              <a:spcBef>
                <a:spcPts val="0"/>
              </a:spcBef>
              <a:spcAft>
                <a:spcPts val="0"/>
              </a:spcAft>
              <a:buNone/>
            </a:pPr>
            <a:fld id="{00000000-1234-1234-1234-123412341234}" type="slidenum">
              <a:rPr lang="en-US"/>
              <a:t>‹#›</a:t>
            </a:fld>
            <a:endParaRPr/>
          </a:p>
        </p:txBody>
      </p:sp>
      <p:pic>
        <p:nvPicPr>
          <p:cNvPr id="90" name="Google Shape;90;p12" descr="A picture containing text&#10;&#10;Description automatically generated"/>
          <p:cNvPicPr preferRelativeResize="0"/>
          <p:nvPr/>
        </p:nvPicPr>
        <p:blipFill rotWithShape="1">
          <a:blip r:embed="rId2">
            <a:alphaModFix/>
          </a:blip>
          <a:srcRect r="68331"/>
          <a:stretch/>
        </p:blipFill>
        <p:spPr>
          <a:xfrm>
            <a:off x="79681" y="6146490"/>
            <a:ext cx="625398" cy="652892"/>
          </a:xfrm>
          <a:prstGeom prst="rect">
            <a:avLst/>
          </a:prstGeom>
          <a:noFill/>
          <a:ln>
            <a:noFill/>
          </a:ln>
        </p:spPr>
      </p:pic>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91"/>
        <p:cNvGrpSpPr/>
        <p:nvPr/>
      </p:nvGrpSpPr>
      <p:grpSpPr>
        <a:xfrm>
          <a:off x="0" y="0"/>
          <a:ext cx="0" cy="0"/>
          <a:chOff x="0" y="0"/>
          <a:chExt cx="0" cy="0"/>
        </a:xfrm>
      </p:grpSpPr>
      <p:sp>
        <p:nvSpPr>
          <p:cNvPr id="92" name="Google Shape;92;p13"/>
          <p:cNvSpPr txBox="1">
            <a:spLocks noGrp="1"/>
          </p:cNvSpPr>
          <p:nvPr>
            <p:ph type="title"/>
          </p:nvPr>
        </p:nvSpPr>
        <p:spPr>
          <a:xfrm>
            <a:off x="415600" y="593367"/>
            <a:ext cx="11360800" cy="7636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SzPts val="4400"/>
              <a:buNone/>
              <a:defRPr sz="1900"/>
            </a:lvl1pPr>
            <a:lvl2pPr lvl="1" algn="l">
              <a:lnSpc>
                <a:spcPct val="100000"/>
              </a:lnSpc>
              <a:spcBef>
                <a:spcPts val="0"/>
              </a:spcBef>
              <a:spcAft>
                <a:spcPts val="0"/>
              </a:spcAft>
              <a:buSzPts val="1500"/>
              <a:buNone/>
              <a:defRPr sz="1900"/>
            </a:lvl2pPr>
            <a:lvl3pPr lvl="2" algn="l">
              <a:lnSpc>
                <a:spcPct val="100000"/>
              </a:lnSpc>
              <a:spcBef>
                <a:spcPts val="0"/>
              </a:spcBef>
              <a:spcAft>
                <a:spcPts val="0"/>
              </a:spcAft>
              <a:buSzPts val="1500"/>
              <a:buNone/>
              <a:defRPr sz="1900"/>
            </a:lvl3pPr>
            <a:lvl4pPr lvl="3" algn="l">
              <a:lnSpc>
                <a:spcPct val="100000"/>
              </a:lnSpc>
              <a:spcBef>
                <a:spcPts val="0"/>
              </a:spcBef>
              <a:spcAft>
                <a:spcPts val="0"/>
              </a:spcAft>
              <a:buSzPts val="1500"/>
              <a:buNone/>
              <a:defRPr sz="1900"/>
            </a:lvl4pPr>
            <a:lvl5pPr lvl="4" algn="l">
              <a:lnSpc>
                <a:spcPct val="100000"/>
              </a:lnSpc>
              <a:spcBef>
                <a:spcPts val="0"/>
              </a:spcBef>
              <a:spcAft>
                <a:spcPts val="0"/>
              </a:spcAft>
              <a:buSzPts val="1500"/>
              <a:buNone/>
              <a:defRPr sz="1900"/>
            </a:lvl5pPr>
            <a:lvl6pPr lvl="5" algn="l">
              <a:lnSpc>
                <a:spcPct val="100000"/>
              </a:lnSpc>
              <a:spcBef>
                <a:spcPts val="0"/>
              </a:spcBef>
              <a:spcAft>
                <a:spcPts val="0"/>
              </a:spcAft>
              <a:buSzPts val="1500"/>
              <a:buNone/>
              <a:defRPr sz="1900"/>
            </a:lvl6pPr>
            <a:lvl7pPr lvl="6" algn="l">
              <a:lnSpc>
                <a:spcPct val="100000"/>
              </a:lnSpc>
              <a:spcBef>
                <a:spcPts val="0"/>
              </a:spcBef>
              <a:spcAft>
                <a:spcPts val="0"/>
              </a:spcAft>
              <a:buSzPts val="1500"/>
              <a:buNone/>
              <a:defRPr sz="1900"/>
            </a:lvl7pPr>
            <a:lvl8pPr lvl="7" algn="l">
              <a:lnSpc>
                <a:spcPct val="100000"/>
              </a:lnSpc>
              <a:spcBef>
                <a:spcPts val="0"/>
              </a:spcBef>
              <a:spcAft>
                <a:spcPts val="0"/>
              </a:spcAft>
              <a:buSzPts val="1500"/>
              <a:buNone/>
              <a:defRPr sz="1900"/>
            </a:lvl8pPr>
            <a:lvl9pPr lvl="8" algn="l">
              <a:lnSpc>
                <a:spcPct val="100000"/>
              </a:lnSpc>
              <a:spcBef>
                <a:spcPts val="0"/>
              </a:spcBef>
              <a:spcAft>
                <a:spcPts val="0"/>
              </a:spcAft>
              <a:buSzPts val="1500"/>
              <a:buNone/>
              <a:defRPr sz="1900"/>
            </a:lvl9pPr>
          </a:lstStyle>
          <a:p>
            <a:endParaRPr/>
          </a:p>
        </p:txBody>
      </p:sp>
      <p:sp>
        <p:nvSpPr>
          <p:cNvPr id="93" name="Google Shape;93;p13"/>
          <p:cNvSpPr txBox="1">
            <a:spLocks noGrp="1"/>
          </p:cNvSpPr>
          <p:nvPr>
            <p:ph type="body" idx="1"/>
          </p:nvPr>
        </p:nvSpPr>
        <p:spPr>
          <a:xfrm>
            <a:off x="415600" y="1536633"/>
            <a:ext cx="11360800" cy="4555200"/>
          </a:xfrm>
          <a:prstGeom prst="rect">
            <a:avLst/>
          </a:prstGeom>
          <a:noFill/>
          <a:ln>
            <a:noFill/>
          </a:ln>
        </p:spPr>
        <p:txBody>
          <a:bodyPr spcFirstLastPara="1" wrap="square" lIns="91425" tIns="45700" rIns="91425" bIns="45700" anchor="t" anchorCtr="0">
            <a:normAutofit/>
          </a:bodyPr>
          <a:lstStyle>
            <a:lvl1pPr marL="457200" lvl="0" indent="-406400" algn="l">
              <a:lnSpc>
                <a:spcPct val="90000"/>
              </a:lnSpc>
              <a:spcBef>
                <a:spcPts val="1100"/>
              </a:spcBef>
              <a:spcAft>
                <a:spcPts val="0"/>
              </a:spcAft>
              <a:buSzPts val="2800"/>
              <a:buChar char="•"/>
              <a:defRPr sz="1900"/>
            </a:lvl1pPr>
            <a:lvl2pPr marL="914400" lvl="1" indent="-381000" algn="l">
              <a:lnSpc>
                <a:spcPct val="90000"/>
              </a:lnSpc>
              <a:spcBef>
                <a:spcPts val="500"/>
              </a:spcBef>
              <a:spcAft>
                <a:spcPts val="0"/>
              </a:spcAft>
              <a:buSzPts val="2400"/>
              <a:buChar char="•"/>
              <a:defRPr sz="1900"/>
            </a:lvl2pPr>
            <a:lvl3pPr marL="1371600" lvl="2" indent="-355600" algn="l">
              <a:lnSpc>
                <a:spcPct val="90000"/>
              </a:lnSpc>
              <a:spcBef>
                <a:spcPts val="500"/>
              </a:spcBef>
              <a:spcAft>
                <a:spcPts val="0"/>
              </a:spcAft>
              <a:buSzPts val="2000"/>
              <a:buChar char="•"/>
              <a:defRPr sz="1900"/>
            </a:lvl3pPr>
            <a:lvl4pPr marL="1828800" lvl="3" indent="-349250" algn="l">
              <a:lnSpc>
                <a:spcPct val="90000"/>
              </a:lnSpc>
              <a:spcBef>
                <a:spcPts val="500"/>
              </a:spcBef>
              <a:spcAft>
                <a:spcPts val="0"/>
              </a:spcAft>
              <a:buSzPts val="1900"/>
              <a:buChar char="•"/>
              <a:defRPr sz="1900"/>
            </a:lvl4pPr>
            <a:lvl5pPr marL="2286000" lvl="4" indent="-349250" algn="l">
              <a:lnSpc>
                <a:spcPct val="90000"/>
              </a:lnSpc>
              <a:spcBef>
                <a:spcPts val="500"/>
              </a:spcBef>
              <a:spcAft>
                <a:spcPts val="0"/>
              </a:spcAft>
              <a:buSzPts val="1900"/>
              <a:buChar char="•"/>
              <a:defRPr sz="1900"/>
            </a:lvl5pPr>
            <a:lvl6pPr marL="2743200" lvl="5" indent="-349250" algn="l">
              <a:lnSpc>
                <a:spcPct val="90000"/>
              </a:lnSpc>
              <a:spcBef>
                <a:spcPts val="500"/>
              </a:spcBef>
              <a:spcAft>
                <a:spcPts val="0"/>
              </a:spcAft>
              <a:buSzPts val="1900"/>
              <a:buChar char="•"/>
              <a:defRPr sz="1900"/>
            </a:lvl6pPr>
            <a:lvl7pPr marL="3200400" lvl="6" indent="-349250" algn="l">
              <a:lnSpc>
                <a:spcPct val="90000"/>
              </a:lnSpc>
              <a:spcBef>
                <a:spcPts val="500"/>
              </a:spcBef>
              <a:spcAft>
                <a:spcPts val="0"/>
              </a:spcAft>
              <a:buSzPts val="1900"/>
              <a:buChar char="•"/>
              <a:defRPr sz="1900"/>
            </a:lvl7pPr>
            <a:lvl8pPr marL="3657600" lvl="7" indent="-349250" algn="l">
              <a:lnSpc>
                <a:spcPct val="90000"/>
              </a:lnSpc>
              <a:spcBef>
                <a:spcPts val="500"/>
              </a:spcBef>
              <a:spcAft>
                <a:spcPts val="0"/>
              </a:spcAft>
              <a:buSzPts val="1900"/>
              <a:buChar char="•"/>
              <a:defRPr sz="1900"/>
            </a:lvl8pPr>
            <a:lvl9pPr marL="4114800" lvl="8" indent="-349250" algn="l">
              <a:lnSpc>
                <a:spcPct val="90000"/>
              </a:lnSpc>
              <a:spcBef>
                <a:spcPts val="500"/>
              </a:spcBef>
              <a:spcAft>
                <a:spcPts val="0"/>
              </a:spcAft>
              <a:buSzPts val="1900"/>
              <a:buChar char="•"/>
              <a:defRPr sz="1900"/>
            </a:lvl9pPr>
          </a:lstStyle>
          <a:p>
            <a:endParaRPr/>
          </a:p>
        </p:txBody>
      </p:sp>
      <p:sp>
        <p:nvSpPr>
          <p:cNvPr id="94" name="Google Shape;94;p13"/>
          <p:cNvSpPr txBox="1">
            <a:spLocks noGrp="1"/>
          </p:cNvSpPr>
          <p:nvPr>
            <p:ph type="sldNum" idx="12"/>
          </p:nvPr>
        </p:nvSpPr>
        <p:spPr>
          <a:xfrm>
            <a:off x="11296611" y="6217623"/>
            <a:ext cx="731600" cy="5248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23847795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225050" y="365125"/>
            <a:ext cx="11755200" cy="1325700"/>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rtl="0">
              <a:spcBef>
                <a:spcPts val="0"/>
              </a:spcBef>
              <a:spcAft>
                <a:spcPts val="0"/>
              </a:spcAft>
              <a:buSzPts val="1400"/>
              <a:buNone/>
              <a:defRPr sz="1800"/>
            </a:lvl2pPr>
            <a:lvl3pPr lvl="2" rtl="0">
              <a:spcBef>
                <a:spcPts val="0"/>
              </a:spcBef>
              <a:spcAft>
                <a:spcPts val="0"/>
              </a:spcAft>
              <a:buSzPts val="1400"/>
              <a:buNone/>
              <a:defRPr sz="1800"/>
            </a:lvl3pPr>
            <a:lvl4pPr lvl="3" rtl="0">
              <a:spcBef>
                <a:spcPts val="0"/>
              </a:spcBef>
              <a:spcAft>
                <a:spcPts val="0"/>
              </a:spcAft>
              <a:buSzPts val="1400"/>
              <a:buNone/>
              <a:defRPr sz="1800"/>
            </a:lvl4pPr>
            <a:lvl5pPr lvl="4" rtl="0">
              <a:spcBef>
                <a:spcPts val="0"/>
              </a:spcBef>
              <a:spcAft>
                <a:spcPts val="0"/>
              </a:spcAft>
              <a:buSzPts val="1400"/>
              <a:buNone/>
              <a:defRPr sz="1800"/>
            </a:lvl5pPr>
            <a:lvl6pPr lvl="5" rtl="0">
              <a:spcBef>
                <a:spcPts val="0"/>
              </a:spcBef>
              <a:spcAft>
                <a:spcPts val="0"/>
              </a:spcAft>
              <a:buSzPts val="1400"/>
              <a:buNone/>
              <a:defRPr sz="1800"/>
            </a:lvl6pPr>
            <a:lvl7pPr lvl="6" rtl="0">
              <a:spcBef>
                <a:spcPts val="0"/>
              </a:spcBef>
              <a:spcAft>
                <a:spcPts val="0"/>
              </a:spcAft>
              <a:buSzPts val="1400"/>
              <a:buNone/>
              <a:defRPr sz="1800"/>
            </a:lvl7pPr>
            <a:lvl8pPr lvl="7" rtl="0">
              <a:spcBef>
                <a:spcPts val="0"/>
              </a:spcBef>
              <a:spcAft>
                <a:spcPts val="0"/>
              </a:spcAft>
              <a:buSzPts val="1400"/>
              <a:buNone/>
              <a:defRPr sz="1800"/>
            </a:lvl8pPr>
            <a:lvl9pPr lvl="8" rtl="0">
              <a:spcBef>
                <a:spcPts val="0"/>
              </a:spcBef>
              <a:spcAft>
                <a:spcPts val="0"/>
              </a:spcAft>
              <a:buSzPts val="1400"/>
              <a:buNone/>
              <a:defRPr sz="1800"/>
            </a:lvl9pPr>
          </a:lstStyle>
          <a:p>
            <a:endParaRPr/>
          </a:p>
        </p:txBody>
      </p:sp>
      <p:sp>
        <p:nvSpPr>
          <p:cNvPr id="7" name="Google Shape;7;p1"/>
          <p:cNvSpPr txBox="1">
            <a:spLocks noGrp="1"/>
          </p:cNvSpPr>
          <p:nvPr>
            <p:ph type="body" idx="1"/>
          </p:nvPr>
        </p:nvSpPr>
        <p:spPr>
          <a:xfrm>
            <a:off x="838200" y="1825625"/>
            <a:ext cx="10515600" cy="4351200"/>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8" name="Google Shape;8;p1"/>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11" name="Google Shape;11;p1" descr="A picture containing text&#10;&#10;Description automatically generated"/>
          <p:cNvPicPr preferRelativeResize="0"/>
          <p:nvPr/>
        </p:nvPicPr>
        <p:blipFill rotWithShape="1">
          <a:blip r:embed="rId14">
            <a:alphaModFix/>
          </a:blip>
          <a:srcRect r="68331"/>
          <a:stretch/>
        </p:blipFill>
        <p:spPr>
          <a:xfrm>
            <a:off x="79681" y="6146490"/>
            <a:ext cx="625398" cy="652892"/>
          </a:xfrm>
          <a:prstGeom prst="rect">
            <a:avLst/>
          </a:prstGeom>
          <a:noFill/>
          <a:ln>
            <a:noFill/>
          </a:ln>
        </p:spPr>
      </p:pic>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60"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2RD3I69k71Y?feature=oembed" TargetMode="External"/><Relationship Id="rId5" Type="http://schemas.openxmlformats.org/officeDocument/2006/relationships/image" Target="../media/image4.jpeg"/><Relationship Id="rId4" Type="http://schemas.openxmlformats.org/officeDocument/2006/relationships/hyperlink" Target="https://www.youtube.com/watch?v=2RD3I69k71Y"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drive.google.com/file/d/1-_T44JbZN3QtVDzc5p5hZuuuVVgxyrt7/view"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11.xml.rels><?xml version="1.0" encoding="UTF-8" standalone="yes"?>
<Relationships xmlns="http://schemas.openxmlformats.org/package/2006/relationships"><Relationship Id="rId3" Type="http://schemas.openxmlformats.org/officeDocument/2006/relationships/hyperlink" Target="http://drive.google.com/file/d/1-_T44JbZN3QtVDzc5p5hZuuuVVgxyrt7/view"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12.xml.rels><?xml version="1.0" encoding="UTF-8" standalone="yes"?>
<Relationships xmlns="http://schemas.openxmlformats.org/package/2006/relationships"><Relationship Id="rId3" Type="http://schemas.openxmlformats.org/officeDocument/2006/relationships/hyperlink" Target="http://drive.google.com/file/d/1-_T44JbZN3QtVDzc5p5hZuuuVVgxyrt7/view"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video" Target="https://www.youtube.com/embed/2RD3I69k71Y?feature=oembed" TargetMode="External"/><Relationship Id="rId5" Type="http://schemas.openxmlformats.org/officeDocument/2006/relationships/image" Target="../media/image4.jpeg"/><Relationship Id="rId4" Type="http://schemas.openxmlformats.org/officeDocument/2006/relationships/hyperlink" Target="https://www.youtube.com/watch?v=2RD3I69k71Y" TargetMode="Externa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video" Target="https://www.youtube.com/embed/GKFzL2XB9Ow?feature=oembed" TargetMode="External"/><Relationship Id="rId4" Type="http://schemas.openxmlformats.org/officeDocument/2006/relationships/image" Target="../media/image7.jpeg"/></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video" Target="https://www.youtube.com/embed/Ku_IseK3xTc?feature=oembed" TargetMode="External"/><Relationship Id="rId4" Type="http://schemas.openxmlformats.org/officeDocument/2006/relationships/image" Target="../media/image9.jpeg"/></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docs.google.com/document/d/11Khusao4Oxw3YJdBc3-XmLmDaLZrBhY0/edit?usp=drive_link&amp;ouid=112294527423777844914&amp;rtpof=true&amp;sd=true" TargetMode="External"/><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0.xml"/><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pn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image" Target="../media/image23.jpg"/><Relationship Id="rId5" Type="http://schemas.openxmlformats.org/officeDocument/2006/relationships/hyperlink" Target="http://www.youtube.com/watch?v=3ucHF3L9eCU" TargetMode="External"/><Relationship Id="rId4" Type="http://schemas.openxmlformats.org/officeDocument/2006/relationships/image" Target="../media/image22.pn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4.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notesSlide" Target="../notesSlides/notesSlide3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8" Type="http://schemas.openxmlformats.org/officeDocument/2006/relationships/image" Target="../media/image26.png"/><Relationship Id="rId3" Type="http://schemas.microsoft.com/office/2007/relationships/media" Target="../media/media3.mp4"/><Relationship Id="rId7" Type="http://schemas.openxmlformats.org/officeDocument/2006/relationships/image" Target="../media/image25.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notesSlide" Target="../notesSlides/notesSlide38.xml"/><Relationship Id="rId5" Type="http://schemas.openxmlformats.org/officeDocument/2006/relationships/slideLayout" Target="../slideLayouts/slideLayout2.xml"/><Relationship Id="rId4" Type="http://schemas.openxmlformats.org/officeDocument/2006/relationships/video" Target="../media/media3.mp4"/></Relationships>
</file>

<file path=ppt/slides/_rels/slide4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9.xml"/><Relationship Id="rId1" Type="http://schemas.openxmlformats.org/officeDocument/2006/relationships/slideLayout" Target="../slideLayouts/slideLayout2.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4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40.xml"/><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4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notesSlide" Target="../notesSlides/notesSlide43.xml"/><Relationship Id="rId1" Type="http://schemas.openxmlformats.org/officeDocument/2006/relationships/slideLayout" Target="../slideLayouts/slideLayout2.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4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44.xml"/><Relationship Id="rId1" Type="http://schemas.openxmlformats.org/officeDocument/2006/relationships/slideLayout" Target="../slideLayouts/slideLayout2.xml"/><Relationship Id="rId6" Type="http://schemas.openxmlformats.org/officeDocument/2006/relationships/image" Target="../media/image43.png"/><Relationship Id="rId5" Type="http://schemas.openxmlformats.org/officeDocument/2006/relationships/image" Target="../media/image42.png"/><Relationship Id="rId4" Type="http://schemas.openxmlformats.org/officeDocument/2006/relationships/image" Target="../media/image41.png"/></Relationships>
</file>

<file path=ppt/slides/_rels/slide4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46.xml"/><Relationship Id="rId1" Type="http://schemas.openxmlformats.org/officeDocument/2006/relationships/slideLayout" Target="../slideLayouts/slideLayout2.xml"/><Relationship Id="rId5" Type="http://schemas.openxmlformats.org/officeDocument/2006/relationships/image" Target="../media/image47.png"/><Relationship Id="rId4" Type="http://schemas.openxmlformats.org/officeDocument/2006/relationships/image" Target="../media/image46.png"/></Relationships>
</file>

<file path=ppt/slides/_rels/slide49.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47.xml"/><Relationship Id="rId1" Type="http://schemas.openxmlformats.org/officeDocument/2006/relationships/slideLayout" Target="../slideLayouts/slideLayout2.xml"/><Relationship Id="rId5" Type="http://schemas.openxmlformats.org/officeDocument/2006/relationships/image" Target="../media/image50.png"/><Relationship Id="rId4" Type="http://schemas.openxmlformats.org/officeDocument/2006/relationships/image" Target="../media/image49.png"/></Relationships>
</file>

<file path=ppt/slides/_rels/slide50.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49.xml"/><Relationship Id="rId1" Type="http://schemas.openxmlformats.org/officeDocument/2006/relationships/slideLayout" Target="../slideLayouts/slideLayout2.xml"/><Relationship Id="rId4" Type="http://schemas.openxmlformats.org/officeDocument/2006/relationships/image" Target="../media/image53.png"/></Relationships>
</file>

<file path=ppt/slides/_rels/slide52.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sp>
        <p:nvSpPr>
          <p:cNvPr id="95" name="Google Shape;95;p13"/>
          <p:cNvSpPr txBox="1">
            <a:spLocks noGrp="1"/>
          </p:cNvSpPr>
          <p:nvPr>
            <p:ph type="ctrTitle"/>
          </p:nvPr>
        </p:nvSpPr>
        <p:spPr>
          <a:xfrm>
            <a:off x="1524000" y="2836829"/>
            <a:ext cx="9144000" cy="2387700"/>
          </a:xfrm>
          <a:prstGeom prst="rect">
            <a:avLst/>
          </a:prstGeom>
          <a:noFill/>
          <a:ln>
            <a:noFill/>
          </a:ln>
        </p:spPr>
        <p:txBody>
          <a:bodyPr spcFirstLastPara="1" wrap="square" lIns="91425" tIns="45700" rIns="91425" bIns="45700" anchor="b" anchorCtr="0">
            <a:normAutofit fontScale="90000"/>
          </a:bodyPr>
          <a:lstStyle/>
          <a:p>
            <a:pPr marL="0" lvl="0" indent="0" algn="ctr" rtl="0">
              <a:lnSpc>
                <a:spcPct val="90000"/>
              </a:lnSpc>
              <a:spcBef>
                <a:spcPts val="0"/>
              </a:spcBef>
              <a:spcAft>
                <a:spcPts val="0"/>
              </a:spcAft>
              <a:buSzPct val="150000"/>
              <a:buNone/>
            </a:pPr>
            <a:r>
              <a:rPr lang="en-US" sz="4000"/>
              <a:t>Unit 2.6: Heat Engines</a:t>
            </a:r>
            <a:endParaRPr sz="4000"/>
          </a:p>
          <a:p>
            <a:pPr marL="0" lvl="0" indent="0" algn="ctr" rtl="0">
              <a:lnSpc>
                <a:spcPct val="90000"/>
              </a:lnSpc>
              <a:spcBef>
                <a:spcPts val="0"/>
              </a:spcBef>
              <a:spcAft>
                <a:spcPts val="0"/>
              </a:spcAft>
              <a:buSzPct val="315789"/>
              <a:buNone/>
            </a:pPr>
            <a:endParaRPr sz="1900"/>
          </a:p>
          <a:p>
            <a:pPr marL="0" lvl="0" indent="0" algn="l" rtl="0">
              <a:lnSpc>
                <a:spcPct val="115000"/>
              </a:lnSpc>
              <a:spcBef>
                <a:spcPts val="1200"/>
              </a:spcBef>
              <a:spcAft>
                <a:spcPts val="0"/>
              </a:spcAft>
              <a:buNone/>
            </a:pPr>
            <a:r>
              <a:rPr lang="en-US" sz="2400"/>
              <a:t>Learning Goals:</a:t>
            </a:r>
            <a:endParaRPr sz="2400"/>
          </a:p>
          <a:p>
            <a:pPr marL="457200" lvl="0" indent="-291465" algn="l" rtl="0">
              <a:lnSpc>
                <a:spcPct val="115000"/>
              </a:lnSpc>
              <a:spcBef>
                <a:spcPts val="1200"/>
              </a:spcBef>
              <a:spcAft>
                <a:spcPts val="0"/>
              </a:spcAft>
              <a:buSzPct val="45833"/>
              <a:buFont typeface="Arial"/>
              <a:buChar char="●"/>
            </a:pPr>
            <a:r>
              <a:rPr lang="en-US" sz="2400"/>
              <a:t>Use evidence to support claims regarding the nature of heat and its conversion to mechanical energy; interpret patterns in different natural systems.</a:t>
            </a:r>
            <a:endParaRPr sz="2400"/>
          </a:p>
          <a:p>
            <a:pPr marL="457200" lvl="0" indent="-291465" algn="l" rtl="0">
              <a:lnSpc>
                <a:spcPct val="115000"/>
              </a:lnSpc>
              <a:spcBef>
                <a:spcPts val="0"/>
              </a:spcBef>
              <a:spcAft>
                <a:spcPts val="0"/>
              </a:spcAft>
              <a:buSzPct val="45833"/>
              <a:buFont typeface="Arial"/>
              <a:buChar char="●"/>
            </a:pPr>
            <a:r>
              <a:rPr lang="en-US" sz="2400"/>
              <a:t>Utilize data to argue how idealized heat engines are related to those that exist in the real world.</a:t>
            </a:r>
            <a:endParaRPr sz="2400"/>
          </a:p>
          <a:p>
            <a:pPr marL="0" lvl="0" indent="0" algn="ctr" rtl="0">
              <a:lnSpc>
                <a:spcPct val="90000"/>
              </a:lnSpc>
              <a:spcBef>
                <a:spcPts val="1200"/>
              </a:spcBef>
              <a:spcAft>
                <a:spcPts val="0"/>
              </a:spcAft>
              <a:buSzPct val="250000"/>
              <a:buNone/>
            </a:pPr>
            <a:endParaRPr sz="24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54E4B-CCE8-133B-A81F-B89D2AC17F18}"/>
              </a:ext>
            </a:extLst>
          </p:cNvPr>
          <p:cNvSpPr>
            <a:spLocks noGrp="1"/>
          </p:cNvSpPr>
          <p:nvPr>
            <p:ph type="title"/>
          </p:nvPr>
        </p:nvSpPr>
        <p:spPr/>
        <p:txBody>
          <a:bodyPr/>
          <a:lstStyle/>
          <a:p>
            <a:endParaRPr lang="en-US"/>
          </a:p>
        </p:txBody>
      </p:sp>
      <p:sp>
        <p:nvSpPr>
          <p:cNvPr id="3" name="Text Placeholder 2">
            <a:extLst>
              <a:ext uri="{FF2B5EF4-FFF2-40B4-BE49-F238E27FC236}">
                <a16:creationId xmlns:a16="http://schemas.microsoft.com/office/drawing/2014/main" id="{56C6E479-ED1C-D68E-8717-26BF9B9299E2}"/>
              </a:ext>
            </a:extLst>
          </p:cNvPr>
          <p:cNvSpPr>
            <a:spLocks noGrp="1"/>
          </p:cNvSpPr>
          <p:nvPr>
            <p:ph type="body" idx="1"/>
          </p:nvPr>
        </p:nvSpPr>
        <p:spPr/>
        <p:txBody>
          <a:bodyPr/>
          <a:lstStyle/>
          <a:p>
            <a:endParaRPr lang="en-US"/>
          </a:p>
        </p:txBody>
      </p:sp>
      <p:pic>
        <p:nvPicPr>
          <p:cNvPr id="4" name="Picture 3" descr="A close-up of a card&#10;&#10;Description automatically generated">
            <a:extLst>
              <a:ext uri="{FF2B5EF4-FFF2-40B4-BE49-F238E27FC236}">
                <a16:creationId xmlns:a16="http://schemas.microsoft.com/office/drawing/2014/main" id="{4FEB22B8-9AEB-8949-C940-A701F408ACB5}"/>
              </a:ext>
            </a:extLst>
          </p:cNvPr>
          <p:cNvPicPr>
            <a:picLocks noChangeAspect="1"/>
          </p:cNvPicPr>
          <p:nvPr/>
        </p:nvPicPr>
        <p:blipFill>
          <a:blip r:embed="rId3"/>
          <a:stretch>
            <a:fillRect/>
          </a:stretch>
        </p:blipFill>
        <p:spPr>
          <a:xfrm>
            <a:off x="531625" y="36495"/>
            <a:ext cx="11142050" cy="6785009"/>
          </a:xfrm>
          <a:prstGeom prst="rect">
            <a:avLst/>
          </a:prstGeom>
        </p:spPr>
      </p:pic>
    </p:spTree>
    <p:extLst>
      <p:ext uri="{BB962C8B-B14F-4D97-AF65-F5344CB8AC3E}">
        <p14:creationId xmlns:p14="http://schemas.microsoft.com/office/powerpoint/2010/main" val="7044122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8"/>
        <p:cNvGrpSpPr/>
        <p:nvPr/>
      </p:nvGrpSpPr>
      <p:grpSpPr>
        <a:xfrm>
          <a:off x="0" y="0"/>
          <a:ext cx="0" cy="0"/>
          <a:chOff x="0" y="0"/>
          <a:chExt cx="0" cy="0"/>
        </a:xfrm>
      </p:grpSpPr>
      <p:sp>
        <p:nvSpPr>
          <p:cNvPr id="119" name="Google Shape;119;p17"/>
          <p:cNvSpPr txBox="1">
            <a:spLocks noGrp="1"/>
          </p:cNvSpPr>
          <p:nvPr>
            <p:ph type="title"/>
          </p:nvPr>
        </p:nvSpPr>
        <p:spPr>
          <a:xfrm>
            <a:off x="300067" y="486833"/>
            <a:ext cx="15673600" cy="17676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SzPts val="1900"/>
              <a:buNone/>
            </a:pPr>
            <a:r>
              <a:rPr lang="en-US" sz="3600"/>
              <a:t>Reflections on your reflections:</a:t>
            </a:r>
            <a:endParaRPr sz="3600"/>
          </a:p>
        </p:txBody>
      </p:sp>
      <p:sp>
        <p:nvSpPr>
          <p:cNvPr id="120" name="Google Shape;120;p17"/>
          <p:cNvSpPr txBox="1">
            <a:spLocks noGrp="1"/>
          </p:cNvSpPr>
          <p:nvPr>
            <p:ph type="body" idx="1"/>
          </p:nvPr>
        </p:nvSpPr>
        <p:spPr>
          <a:xfrm>
            <a:off x="1069525" y="2163150"/>
            <a:ext cx="9409800" cy="454230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1100"/>
              </a:spcBef>
              <a:spcAft>
                <a:spcPts val="0"/>
              </a:spcAft>
              <a:buSzPts val="1900"/>
              <a:buNone/>
            </a:pPr>
            <a:r>
              <a:rPr lang="en-US" dirty="0"/>
              <a:t>Table Group Discussion:</a:t>
            </a:r>
          </a:p>
          <a:p>
            <a:pPr indent="-457200">
              <a:spcBef>
                <a:spcPts val="1100"/>
              </a:spcBef>
              <a:buSzPts val="1900"/>
            </a:pPr>
            <a:r>
              <a:rPr lang="en-US" dirty="0"/>
              <a:t>What insights do you have? </a:t>
            </a:r>
          </a:p>
          <a:p>
            <a:pPr indent="-457200">
              <a:spcBef>
                <a:spcPts val="1100"/>
              </a:spcBef>
              <a:buSzPts val="1900"/>
            </a:pPr>
            <a:r>
              <a:rPr lang="en-US" dirty="0"/>
              <a:t>What connections did you make from your system maps?</a:t>
            </a:r>
            <a:endParaRPr dirty="0"/>
          </a:p>
          <a:p>
            <a:pPr indent="-457200">
              <a:spcBef>
                <a:spcPts val="1100"/>
              </a:spcBef>
              <a:buSzPts val="1900"/>
            </a:pPr>
            <a:r>
              <a:rPr lang="en-US" dirty="0"/>
              <a:t>What observations (patterns?) have you made about </a:t>
            </a:r>
            <a:r>
              <a:rPr lang="en-US" b="1" i="1" dirty="0"/>
              <a:t>heat</a:t>
            </a:r>
            <a:r>
              <a:rPr lang="en-US" dirty="0"/>
              <a:t>?</a:t>
            </a:r>
          </a:p>
          <a:p>
            <a:pPr indent="-457200">
              <a:spcBef>
                <a:spcPts val="1100"/>
              </a:spcBef>
              <a:buSzPts val="1900"/>
            </a:pPr>
            <a:endParaRPr lang="en-US" dirty="0"/>
          </a:p>
          <a:p>
            <a:pPr lvl="1" indent="-457200">
              <a:spcBef>
                <a:spcPts val="1100"/>
              </a:spcBef>
              <a:buSzPts val="1900"/>
            </a:pPr>
            <a:endParaRPr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4"/>
        <p:cNvGrpSpPr/>
        <p:nvPr/>
      </p:nvGrpSpPr>
      <p:grpSpPr>
        <a:xfrm>
          <a:off x="0" y="0"/>
          <a:ext cx="0" cy="0"/>
          <a:chOff x="0" y="0"/>
          <a:chExt cx="0" cy="0"/>
        </a:xfrm>
      </p:grpSpPr>
      <p:sp>
        <p:nvSpPr>
          <p:cNvPr id="125" name="Google Shape;125;p18"/>
          <p:cNvSpPr txBox="1">
            <a:spLocks noGrp="1"/>
          </p:cNvSpPr>
          <p:nvPr>
            <p:ph type="title"/>
          </p:nvPr>
        </p:nvSpPr>
        <p:spPr>
          <a:xfrm>
            <a:off x="0" y="0"/>
            <a:ext cx="12191999" cy="1083200"/>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SzPts val="2100"/>
              <a:buNone/>
            </a:pPr>
            <a:r>
              <a:rPr lang="en-US" sz="3000" dirty="0"/>
              <a:t>What do you see? Describe &amp; use terminology from this unit where possible.</a:t>
            </a:r>
            <a:endParaRPr sz="3000" dirty="0"/>
          </a:p>
        </p:txBody>
      </p:sp>
      <p:sp>
        <p:nvSpPr>
          <p:cNvPr id="126" name="Google Shape;126;p18"/>
          <p:cNvSpPr txBox="1">
            <a:spLocks noGrp="1"/>
          </p:cNvSpPr>
          <p:nvPr>
            <p:ph type="body" idx="1"/>
          </p:nvPr>
        </p:nvSpPr>
        <p:spPr>
          <a:xfrm>
            <a:off x="9024599" y="2506800"/>
            <a:ext cx="3167400" cy="435120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1100"/>
              </a:spcBef>
              <a:spcAft>
                <a:spcPts val="0"/>
              </a:spcAft>
              <a:buSzPts val="1900"/>
              <a:buNone/>
            </a:pPr>
            <a:endParaRPr sz="2700"/>
          </a:p>
          <a:p>
            <a:pPr marL="0" lvl="0" indent="0" algn="l" rtl="0">
              <a:lnSpc>
                <a:spcPct val="90000"/>
              </a:lnSpc>
              <a:spcBef>
                <a:spcPts val="1100"/>
              </a:spcBef>
              <a:spcAft>
                <a:spcPts val="0"/>
              </a:spcAft>
              <a:buSzPts val="1900"/>
              <a:buNone/>
            </a:pPr>
            <a:r>
              <a:rPr lang="en-US" sz="2700"/>
              <a:t>Colors are </a:t>
            </a:r>
            <a:r>
              <a:rPr lang="en-US" sz="2700" u="sng">
                <a:solidFill>
                  <a:schemeClr val="hlink"/>
                </a:solidFill>
                <a:hlinkClick r:id="rId4"/>
              </a:rPr>
              <a:t>Sea Surface Temperature</a:t>
            </a:r>
            <a:r>
              <a:rPr lang="en-US" sz="2700"/>
              <a:t>  for the year 2019.</a:t>
            </a:r>
            <a:endParaRPr sz="1900"/>
          </a:p>
          <a:p>
            <a:pPr marL="457200" lvl="0" indent="-463550" algn="l" rtl="0">
              <a:lnSpc>
                <a:spcPct val="90000"/>
              </a:lnSpc>
              <a:spcBef>
                <a:spcPts val="1100"/>
              </a:spcBef>
              <a:spcAft>
                <a:spcPts val="0"/>
              </a:spcAft>
              <a:buSzPts val="1900"/>
              <a:buChar char="•"/>
            </a:pPr>
            <a:r>
              <a:rPr lang="en-US" sz="2700"/>
              <a:t>White/blue = coldest</a:t>
            </a:r>
            <a:endParaRPr sz="1900"/>
          </a:p>
          <a:p>
            <a:pPr marL="457200" lvl="0" indent="-463550" algn="l" rtl="0">
              <a:lnSpc>
                <a:spcPct val="90000"/>
              </a:lnSpc>
              <a:spcBef>
                <a:spcPts val="1100"/>
              </a:spcBef>
              <a:spcAft>
                <a:spcPts val="0"/>
              </a:spcAft>
              <a:buSzPts val="1900"/>
              <a:buChar char="•"/>
            </a:pPr>
            <a:r>
              <a:rPr lang="en-US" sz="2700"/>
              <a:t>Pink/red = warmest</a:t>
            </a:r>
            <a:endParaRPr sz="2700"/>
          </a:p>
        </p:txBody>
      </p:sp>
      <p:pic>
        <p:nvPicPr>
          <p:cNvPr id="2" name="Online Media 1" descr="Gulf Stream 1-year animation  /FA">
            <a:hlinkClick r:id="" action="ppaction://media"/>
            <a:extLst>
              <a:ext uri="{FF2B5EF4-FFF2-40B4-BE49-F238E27FC236}">
                <a16:creationId xmlns:a16="http://schemas.microsoft.com/office/drawing/2014/main" id="{7F0D8D58-A0C9-6B7B-A125-E116950D5366}"/>
              </a:ext>
            </a:extLst>
          </p:cNvPr>
          <p:cNvPicPr>
            <a:picLocks noRot="1" noChangeAspect="1"/>
          </p:cNvPicPr>
          <p:nvPr>
            <a:videoFile r:link="rId1"/>
          </p:nvPr>
        </p:nvPicPr>
        <p:blipFill>
          <a:blip r:embed="rId5"/>
          <a:stretch>
            <a:fillRect/>
          </a:stretch>
        </p:blipFill>
        <p:spPr>
          <a:xfrm>
            <a:off x="776514" y="802564"/>
            <a:ext cx="8073914" cy="605543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31"/>
        <p:cNvGrpSpPr/>
        <p:nvPr/>
      </p:nvGrpSpPr>
      <p:grpSpPr>
        <a:xfrm>
          <a:off x="0" y="0"/>
          <a:ext cx="0" cy="0"/>
          <a:chOff x="0" y="0"/>
          <a:chExt cx="0" cy="0"/>
        </a:xfrm>
      </p:grpSpPr>
      <p:sp>
        <p:nvSpPr>
          <p:cNvPr id="132" name="Google Shape;132;p19"/>
          <p:cNvSpPr txBox="1">
            <a:spLocks noGrp="1"/>
          </p:cNvSpPr>
          <p:nvPr>
            <p:ph type="title"/>
          </p:nvPr>
        </p:nvSpPr>
        <p:spPr>
          <a:xfrm>
            <a:off x="225050" y="365125"/>
            <a:ext cx="11755200" cy="13257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r>
              <a:rPr lang="en-US"/>
              <a:t>Heat Energy v. Thermal Energy</a:t>
            </a:r>
            <a:endParaRPr/>
          </a:p>
        </p:txBody>
      </p:sp>
      <p:sp>
        <p:nvSpPr>
          <p:cNvPr id="133" name="Google Shape;133;p19"/>
          <p:cNvSpPr txBox="1">
            <a:spLocks noGrp="1"/>
          </p:cNvSpPr>
          <p:nvPr>
            <p:ph type="body" idx="1"/>
          </p:nvPr>
        </p:nvSpPr>
        <p:spPr>
          <a:xfrm>
            <a:off x="838200" y="1825625"/>
            <a:ext cx="10515600" cy="4351200"/>
          </a:xfrm>
          <a:prstGeom prst="rect">
            <a:avLst/>
          </a:prstGeom>
        </p:spPr>
        <p:txBody>
          <a:bodyPr spcFirstLastPara="1" wrap="square" lIns="91425" tIns="45700" rIns="91425" bIns="45700" anchor="t" anchorCtr="0">
            <a:normAutofit fontScale="92500"/>
          </a:bodyPr>
          <a:lstStyle/>
          <a:p>
            <a:pPr marL="0" lvl="0" indent="0" algn="l" rtl="0">
              <a:spcBef>
                <a:spcPts val="1000"/>
              </a:spcBef>
              <a:spcAft>
                <a:spcPts val="0"/>
              </a:spcAft>
              <a:buNone/>
            </a:pPr>
            <a:r>
              <a:rPr lang="en-US"/>
              <a:t>We have not been careful with these words, but they mean different things! </a:t>
            </a:r>
            <a:endParaRPr/>
          </a:p>
          <a:p>
            <a:pPr marL="0" lvl="0" indent="0" algn="l" rtl="0">
              <a:spcBef>
                <a:spcPts val="1000"/>
              </a:spcBef>
              <a:spcAft>
                <a:spcPts val="0"/>
              </a:spcAft>
              <a:buNone/>
            </a:pPr>
            <a:endParaRPr/>
          </a:p>
          <a:p>
            <a:pPr marL="0" lvl="0" indent="0" algn="l" rtl="0">
              <a:spcBef>
                <a:spcPts val="1000"/>
              </a:spcBef>
              <a:spcAft>
                <a:spcPts val="0"/>
              </a:spcAft>
              <a:buNone/>
            </a:pPr>
            <a:r>
              <a:rPr lang="en-US"/>
              <a:t>Thermal Energy - the total amount of energy possessed by the particles (such as atoms and molecules) in an object or substance. </a:t>
            </a:r>
            <a:endParaRPr/>
          </a:p>
          <a:p>
            <a:pPr marL="0" lvl="0" indent="0" algn="l" rtl="0">
              <a:spcBef>
                <a:spcPts val="1000"/>
              </a:spcBef>
              <a:spcAft>
                <a:spcPts val="0"/>
              </a:spcAft>
              <a:buNone/>
            </a:pPr>
            <a:r>
              <a:rPr lang="en-US"/>
              <a:t>	Hot things = More Thermal Energy</a:t>
            </a:r>
            <a:endParaRPr/>
          </a:p>
          <a:p>
            <a:pPr marL="0" lvl="0" indent="0" algn="l" rtl="0">
              <a:spcBef>
                <a:spcPts val="1000"/>
              </a:spcBef>
              <a:spcAft>
                <a:spcPts val="0"/>
              </a:spcAft>
              <a:buNone/>
            </a:pPr>
            <a:r>
              <a:rPr lang="en-US"/>
              <a:t>	Cold things = Less Thermal Energy</a:t>
            </a:r>
            <a:endParaRPr/>
          </a:p>
          <a:p>
            <a:pPr marL="0" lvl="0" indent="0" algn="l" rtl="0">
              <a:spcBef>
                <a:spcPts val="1000"/>
              </a:spcBef>
              <a:spcAft>
                <a:spcPts val="0"/>
              </a:spcAft>
              <a:buNone/>
            </a:pPr>
            <a:endParaRPr/>
          </a:p>
          <a:p>
            <a:pPr marL="0" lvl="0" indent="0" algn="l" rtl="0">
              <a:spcBef>
                <a:spcPts val="1000"/>
              </a:spcBef>
              <a:spcAft>
                <a:spcPts val="0"/>
              </a:spcAft>
              <a:buNone/>
            </a:pPr>
            <a:r>
              <a:rPr lang="en-US"/>
              <a:t>Heat Energy - Energy that transfers from a hot object (lots of thermal energy) to a cold object (less thermal energy)</a:t>
            </a: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37"/>
        <p:cNvGrpSpPr/>
        <p:nvPr/>
      </p:nvGrpSpPr>
      <p:grpSpPr>
        <a:xfrm>
          <a:off x="0" y="0"/>
          <a:ext cx="0" cy="0"/>
          <a:chOff x="0" y="0"/>
          <a:chExt cx="0" cy="0"/>
        </a:xfrm>
      </p:grpSpPr>
      <p:sp>
        <p:nvSpPr>
          <p:cNvPr id="138" name="Google Shape;138;p20"/>
          <p:cNvSpPr txBox="1">
            <a:spLocks noGrp="1"/>
          </p:cNvSpPr>
          <p:nvPr>
            <p:ph type="title"/>
          </p:nvPr>
        </p:nvSpPr>
        <p:spPr>
          <a:xfrm>
            <a:off x="941000" y="203595"/>
            <a:ext cx="10515600" cy="574800"/>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SzPts val="2100"/>
              <a:buNone/>
            </a:pPr>
            <a:r>
              <a:rPr lang="en-US" sz="3600"/>
              <a:t>Think-Pair-Share: Use the words Heat and Thermal Energy to describe motions in the Gulf Stream</a:t>
            </a:r>
            <a:endParaRPr sz="3600"/>
          </a:p>
        </p:txBody>
      </p:sp>
      <p:pic>
        <p:nvPicPr>
          <p:cNvPr id="139" name="Google Shape;139;p20"/>
          <p:cNvPicPr preferRelativeResize="0"/>
          <p:nvPr/>
        </p:nvPicPr>
        <p:blipFill rotWithShape="1">
          <a:blip r:embed="rId3">
            <a:alphaModFix/>
          </a:blip>
          <a:srcRect r="32528"/>
          <a:stretch/>
        </p:blipFill>
        <p:spPr>
          <a:xfrm>
            <a:off x="441700" y="1085600"/>
            <a:ext cx="5843569" cy="5493402"/>
          </a:xfrm>
          <a:prstGeom prst="rect">
            <a:avLst/>
          </a:prstGeom>
          <a:noFill/>
          <a:ln>
            <a:noFill/>
          </a:ln>
        </p:spPr>
      </p:pic>
      <p:sp>
        <p:nvSpPr>
          <p:cNvPr id="140" name="Google Shape;140;p20"/>
          <p:cNvSpPr txBox="1">
            <a:spLocks noGrp="1"/>
          </p:cNvSpPr>
          <p:nvPr>
            <p:ph type="body" idx="1"/>
          </p:nvPr>
        </p:nvSpPr>
        <p:spPr>
          <a:xfrm>
            <a:off x="6473000" y="1825625"/>
            <a:ext cx="5582700" cy="4351200"/>
          </a:xfrm>
          <a:prstGeom prst="rect">
            <a:avLst/>
          </a:prstGeom>
        </p:spPr>
        <p:txBody>
          <a:bodyPr spcFirstLastPara="1" wrap="square" lIns="91425" tIns="45700" rIns="91425" bIns="45700" anchor="t" anchorCtr="0">
            <a:normAutofit fontScale="92500" lnSpcReduction="10000"/>
          </a:bodyPr>
          <a:lstStyle/>
          <a:p>
            <a:pPr marL="0" lvl="0" indent="0" algn="l" rtl="0">
              <a:spcBef>
                <a:spcPts val="1000"/>
              </a:spcBef>
              <a:spcAft>
                <a:spcPts val="0"/>
              </a:spcAft>
              <a:buNone/>
            </a:pPr>
            <a:r>
              <a:rPr lang="en-US"/>
              <a:t>Thermal Energy - the total amount of energy possessed by the particles (such as atoms and molecules) in an object or substance. </a:t>
            </a:r>
            <a:endParaRPr/>
          </a:p>
          <a:p>
            <a:pPr marL="0" lvl="0" indent="0" algn="l" rtl="0">
              <a:spcBef>
                <a:spcPts val="1000"/>
              </a:spcBef>
              <a:spcAft>
                <a:spcPts val="0"/>
              </a:spcAft>
              <a:buNone/>
            </a:pPr>
            <a:r>
              <a:rPr lang="en-US">
                <a:solidFill>
                  <a:srgbClr val="980000"/>
                </a:solidFill>
              </a:rPr>
              <a:t>	Hot stuff = More Thermal Energy</a:t>
            </a:r>
            <a:endParaRPr>
              <a:solidFill>
                <a:srgbClr val="980000"/>
              </a:solidFill>
            </a:endParaRPr>
          </a:p>
          <a:p>
            <a:pPr marL="0" lvl="0" indent="0" algn="l" rtl="0">
              <a:spcBef>
                <a:spcPts val="1000"/>
              </a:spcBef>
              <a:spcAft>
                <a:spcPts val="0"/>
              </a:spcAft>
              <a:buNone/>
            </a:pPr>
            <a:r>
              <a:rPr lang="en-US">
                <a:solidFill>
                  <a:srgbClr val="0000FF"/>
                </a:solidFill>
              </a:rPr>
              <a:t>	Cold stuff = Less Thermal Energy</a:t>
            </a:r>
            <a:endParaRPr>
              <a:solidFill>
                <a:srgbClr val="0000FF"/>
              </a:solidFill>
            </a:endParaRPr>
          </a:p>
          <a:p>
            <a:pPr marL="0" lvl="0" indent="0" algn="l" rtl="0">
              <a:spcBef>
                <a:spcPts val="1000"/>
              </a:spcBef>
              <a:spcAft>
                <a:spcPts val="0"/>
              </a:spcAft>
              <a:buNone/>
            </a:pPr>
            <a:endParaRPr/>
          </a:p>
          <a:p>
            <a:pPr marL="0" lvl="0" indent="0" algn="l" rtl="0">
              <a:spcBef>
                <a:spcPts val="1000"/>
              </a:spcBef>
              <a:spcAft>
                <a:spcPts val="0"/>
              </a:spcAft>
              <a:buNone/>
            </a:pPr>
            <a:r>
              <a:rPr lang="en-US"/>
              <a:t>Heat Energy - Energy that transfers from a </a:t>
            </a:r>
            <a:r>
              <a:rPr lang="en-US" b="1">
                <a:solidFill>
                  <a:srgbClr val="980000"/>
                </a:solidFill>
              </a:rPr>
              <a:t>hot object (lots of thermal energy)</a:t>
            </a:r>
            <a:r>
              <a:rPr lang="en-US"/>
              <a:t> to a </a:t>
            </a:r>
            <a:r>
              <a:rPr lang="en-US" b="1">
                <a:solidFill>
                  <a:srgbClr val="0000FF"/>
                </a:solidFill>
              </a:rPr>
              <a:t>cold object (less thermal energy)</a:t>
            </a:r>
            <a:endParaRPr b="1">
              <a:solidFill>
                <a:srgbClr val="0000FF"/>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44"/>
        <p:cNvGrpSpPr/>
        <p:nvPr/>
      </p:nvGrpSpPr>
      <p:grpSpPr>
        <a:xfrm>
          <a:off x="0" y="0"/>
          <a:ext cx="0" cy="0"/>
          <a:chOff x="0" y="0"/>
          <a:chExt cx="0" cy="0"/>
        </a:xfrm>
      </p:grpSpPr>
      <p:sp>
        <p:nvSpPr>
          <p:cNvPr id="145" name="Google Shape;145;p21"/>
          <p:cNvSpPr txBox="1">
            <a:spLocks noGrp="1"/>
          </p:cNvSpPr>
          <p:nvPr>
            <p:ph type="title"/>
          </p:nvPr>
        </p:nvSpPr>
        <p:spPr>
          <a:xfrm>
            <a:off x="941000" y="203595"/>
            <a:ext cx="10515600" cy="574800"/>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SzPts val="2100"/>
              <a:buNone/>
            </a:pPr>
            <a:r>
              <a:rPr lang="en-US" sz="3600"/>
              <a:t>Let’s make an energy transformation diagram</a:t>
            </a:r>
            <a:endParaRPr sz="3600"/>
          </a:p>
        </p:txBody>
      </p:sp>
      <p:sp>
        <p:nvSpPr>
          <p:cNvPr id="146" name="Google Shape;146;p21"/>
          <p:cNvSpPr txBox="1">
            <a:spLocks noGrp="1"/>
          </p:cNvSpPr>
          <p:nvPr>
            <p:ph type="body" idx="1"/>
          </p:nvPr>
        </p:nvSpPr>
        <p:spPr>
          <a:xfrm>
            <a:off x="6872700" y="1708133"/>
            <a:ext cx="1542000" cy="1375600"/>
          </a:xfrm>
          <a:prstGeom prst="rect">
            <a:avLst/>
          </a:prstGeom>
          <a:noFill/>
          <a:ln w="19050" cap="flat" cmpd="sng">
            <a:solidFill>
              <a:srgbClr val="000000"/>
            </a:solidFill>
            <a:prstDash val="solid"/>
            <a:round/>
            <a:headEnd type="none" w="sm" len="sm"/>
            <a:tailEnd type="none" w="sm" len="sm"/>
          </a:ln>
        </p:spPr>
        <p:txBody>
          <a:bodyPr spcFirstLastPara="1" wrap="square" lIns="91425" tIns="45700" rIns="91425" bIns="45700" anchor="t" anchorCtr="0">
            <a:normAutofit/>
          </a:bodyPr>
          <a:lstStyle/>
          <a:p>
            <a:pPr marL="0" lvl="0" indent="0" algn="l" rtl="0">
              <a:lnSpc>
                <a:spcPct val="90000"/>
              </a:lnSpc>
              <a:spcBef>
                <a:spcPts val="1100"/>
              </a:spcBef>
              <a:spcAft>
                <a:spcPts val="0"/>
              </a:spcAft>
              <a:buSzPts val="1900"/>
              <a:buNone/>
            </a:pPr>
            <a:r>
              <a:rPr lang="en-US" sz="3100"/>
              <a:t>???</a:t>
            </a:r>
            <a:endParaRPr sz="3100"/>
          </a:p>
        </p:txBody>
      </p:sp>
      <p:pic>
        <p:nvPicPr>
          <p:cNvPr id="147" name="Google Shape;147;p21"/>
          <p:cNvPicPr preferRelativeResize="0"/>
          <p:nvPr/>
        </p:nvPicPr>
        <p:blipFill rotWithShape="1">
          <a:blip r:embed="rId3">
            <a:alphaModFix/>
          </a:blip>
          <a:srcRect r="32528"/>
          <a:stretch/>
        </p:blipFill>
        <p:spPr>
          <a:xfrm>
            <a:off x="441700" y="1085600"/>
            <a:ext cx="5843569" cy="5493401"/>
          </a:xfrm>
          <a:prstGeom prst="rect">
            <a:avLst/>
          </a:prstGeom>
          <a:noFill/>
          <a:ln>
            <a:noFill/>
          </a:ln>
        </p:spPr>
      </p:pic>
      <p:sp>
        <p:nvSpPr>
          <p:cNvPr id="148" name="Google Shape;148;p21"/>
          <p:cNvSpPr txBox="1">
            <a:spLocks noGrp="1"/>
          </p:cNvSpPr>
          <p:nvPr>
            <p:ph type="body" idx="1"/>
          </p:nvPr>
        </p:nvSpPr>
        <p:spPr>
          <a:xfrm>
            <a:off x="6872700" y="5112700"/>
            <a:ext cx="1542000" cy="1052800"/>
          </a:xfrm>
          <a:prstGeom prst="rect">
            <a:avLst/>
          </a:prstGeom>
          <a:noFill/>
          <a:ln w="19050" cap="flat" cmpd="sng">
            <a:solidFill>
              <a:srgbClr val="000000"/>
            </a:solidFill>
            <a:prstDash val="solid"/>
            <a:round/>
            <a:headEnd type="none" w="sm" len="sm"/>
            <a:tailEnd type="none" w="sm" len="sm"/>
          </a:ln>
        </p:spPr>
        <p:txBody>
          <a:bodyPr spcFirstLastPara="1" wrap="square" lIns="91425" tIns="45700" rIns="91425" bIns="45700" anchor="t" anchorCtr="0">
            <a:normAutofit lnSpcReduction="10000"/>
          </a:bodyPr>
          <a:lstStyle/>
          <a:p>
            <a:pPr marL="0" lvl="0" indent="0" algn="l" rtl="0">
              <a:lnSpc>
                <a:spcPct val="90000"/>
              </a:lnSpc>
              <a:spcBef>
                <a:spcPts val="1100"/>
              </a:spcBef>
              <a:spcAft>
                <a:spcPts val="0"/>
              </a:spcAft>
              <a:buSzPts val="1900"/>
              <a:buNone/>
            </a:pPr>
            <a:r>
              <a:rPr lang="en-US" sz="3100"/>
              <a:t>Kinetic Energy</a:t>
            </a:r>
            <a:endParaRPr sz="3100"/>
          </a:p>
        </p:txBody>
      </p:sp>
      <p:sp>
        <p:nvSpPr>
          <p:cNvPr id="149" name="Google Shape;149;p21"/>
          <p:cNvSpPr txBox="1">
            <a:spLocks noGrp="1"/>
          </p:cNvSpPr>
          <p:nvPr>
            <p:ph type="body" idx="1"/>
          </p:nvPr>
        </p:nvSpPr>
        <p:spPr>
          <a:xfrm>
            <a:off x="10097533" y="5112700"/>
            <a:ext cx="1687200" cy="1052800"/>
          </a:xfrm>
          <a:prstGeom prst="rect">
            <a:avLst/>
          </a:prstGeom>
          <a:noFill/>
          <a:ln w="19050" cap="flat" cmpd="sng">
            <a:solidFill>
              <a:srgbClr val="000000"/>
            </a:solidFill>
            <a:prstDash val="solid"/>
            <a:round/>
            <a:headEnd type="none" w="sm" len="sm"/>
            <a:tailEnd type="none" w="sm" len="sm"/>
          </a:ln>
        </p:spPr>
        <p:txBody>
          <a:bodyPr spcFirstLastPara="1" wrap="square" lIns="91425" tIns="45700" rIns="91425" bIns="45700" anchor="t" anchorCtr="0">
            <a:normAutofit lnSpcReduction="10000"/>
          </a:bodyPr>
          <a:lstStyle/>
          <a:p>
            <a:pPr marL="0" lvl="0" indent="0" algn="l" rtl="0">
              <a:lnSpc>
                <a:spcPct val="90000"/>
              </a:lnSpc>
              <a:spcBef>
                <a:spcPts val="1100"/>
              </a:spcBef>
              <a:spcAft>
                <a:spcPts val="0"/>
              </a:spcAft>
              <a:buSzPts val="1900"/>
              <a:buNone/>
            </a:pPr>
            <a:r>
              <a:rPr lang="en-US" sz="3100"/>
              <a:t>Potential Energy</a:t>
            </a:r>
            <a:endParaRPr sz="3100"/>
          </a:p>
        </p:txBody>
      </p:sp>
      <p:sp>
        <p:nvSpPr>
          <p:cNvPr id="150" name="Google Shape;150;p21"/>
          <p:cNvSpPr/>
          <p:nvPr/>
        </p:nvSpPr>
        <p:spPr>
          <a:xfrm>
            <a:off x="8398050" y="2310075"/>
            <a:ext cx="724350" cy="3537275"/>
          </a:xfrm>
          <a:custGeom>
            <a:avLst/>
            <a:gdLst/>
            <a:ahLst/>
            <a:cxnLst/>
            <a:rect l="l" t="t" r="r" b="b"/>
            <a:pathLst>
              <a:path w="28974" h="141491" extrusionOk="0">
                <a:moveTo>
                  <a:pt x="1925" y="0"/>
                </a:moveTo>
                <a:cubicBezTo>
                  <a:pt x="7736" y="2905"/>
                  <a:pt x="14946" y="5016"/>
                  <a:pt x="18288" y="10587"/>
                </a:cubicBezTo>
                <a:cubicBezTo>
                  <a:pt x="28193" y="27100"/>
                  <a:pt x="28875" y="48120"/>
                  <a:pt x="28875" y="67376"/>
                </a:cubicBezTo>
                <a:cubicBezTo>
                  <a:pt x="28875" y="81508"/>
                  <a:pt x="29272" y="95788"/>
                  <a:pt x="26950" y="109728"/>
                </a:cubicBezTo>
                <a:cubicBezTo>
                  <a:pt x="25252" y="119919"/>
                  <a:pt x="22335" y="132326"/>
                  <a:pt x="13475" y="137641"/>
                </a:cubicBezTo>
                <a:cubicBezTo>
                  <a:pt x="9469" y="140044"/>
                  <a:pt x="0" y="136820"/>
                  <a:pt x="0" y="141491"/>
                </a:cubicBezTo>
              </a:path>
            </a:pathLst>
          </a:custGeom>
          <a:noFill/>
          <a:ln w="76200" cap="flat" cmpd="sng">
            <a:solidFill>
              <a:schemeClr val="dk2"/>
            </a:solidFill>
            <a:prstDash val="solid"/>
            <a:round/>
            <a:headEnd type="none" w="med" len="med"/>
            <a:tailEnd type="triangle" w="med" len="med"/>
          </a:ln>
        </p:spPr>
        <p:txBody>
          <a:bodyPr/>
          <a:lstStyle/>
          <a:p>
            <a:endParaRPr lang="en-US"/>
          </a:p>
        </p:txBody>
      </p:sp>
      <p:sp>
        <p:nvSpPr>
          <p:cNvPr id="151" name="Google Shape;151;p21"/>
          <p:cNvSpPr/>
          <p:nvPr/>
        </p:nvSpPr>
        <p:spPr>
          <a:xfrm>
            <a:off x="9122351" y="4547925"/>
            <a:ext cx="1080425" cy="1279875"/>
          </a:xfrm>
          <a:custGeom>
            <a:avLst/>
            <a:gdLst/>
            <a:ahLst/>
            <a:cxnLst/>
            <a:rect l="l" t="t" r="r" b="b"/>
            <a:pathLst>
              <a:path w="43217" h="51195" extrusionOk="0">
                <a:moveTo>
                  <a:pt x="866" y="0"/>
                </a:moveTo>
                <a:cubicBezTo>
                  <a:pt x="866" y="16360"/>
                  <a:pt x="-2598" y="38312"/>
                  <a:pt x="10491" y="48127"/>
                </a:cubicBezTo>
                <a:cubicBezTo>
                  <a:pt x="19218" y="54671"/>
                  <a:pt x="32308" y="48127"/>
                  <a:pt x="43217" y="48127"/>
                </a:cubicBezTo>
              </a:path>
            </a:pathLst>
          </a:custGeom>
          <a:noFill/>
          <a:ln w="76200" cap="flat" cmpd="sng">
            <a:solidFill>
              <a:schemeClr val="dk2"/>
            </a:solidFill>
            <a:prstDash val="solid"/>
            <a:round/>
            <a:headEnd type="none" w="med" len="med"/>
            <a:tailEnd type="triangle" w="med" len="med"/>
          </a:ln>
        </p:spPr>
        <p:txBody>
          <a:bodyPr/>
          <a:lstStyle/>
          <a:p>
            <a:endParaRPr lang="en-US"/>
          </a:p>
        </p:txBody>
      </p:sp>
      <p:sp>
        <p:nvSpPr>
          <p:cNvPr id="152" name="Google Shape;152;p21"/>
          <p:cNvSpPr txBox="1">
            <a:spLocks noGrp="1"/>
          </p:cNvSpPr>
          <p:nvPr>
            <p:ph type="body" idx="1"/>
          </p:nvPr>
        </p:nvSpPr>
        <p:spPr>
          <a:xfrm>
            <a:off x="9122400" y="2899175"/>
            <a:ext cx="2841600" cy="1375500"/>
          </a:xfrm>
          <a:prstGeom prst="rect">
            <a:avLst/>
          </a:prstGeom>
          <a:noFill/>
          <a:ln w="19050" cap="flat" cmpd="sng">
            <a:solidFill>
              <a:srgbClr val="000000"/>
            </a:solidFill>
            <a:prstDash val="solid"/>
            <a:round/>
            <a:headEnd type="none" w="sm" len="sm"/>
            <a:tailEnd type="none" w="sm" len="sm"/>
          </a:ln>
        </p:spPr>
        <p:txBody>
          <a:bodyPr spcFirstLastPara="1" wrap="square" lIns="91425" tIns="45700" rIns="91425" bIns="45700" anchor="t" anchorCtr="0">
            <a:normAutofit lnSpcReduction="10000"/>
          </a:bodyPr>
          <a:lstStyle/>
          <a:p>
            <a:pPr marL="0" lvl="0" indent="0" algn="l" rtl="0">
              <a:lnSpc>
                <a:spcPct val="90000"/>
              </a:lnSpc>
              <a:spcBef>
                <a:spcPts val="1100"/>
              </a:spcBef>
              <a:spcAft>
                <a:spcPts val="0"/>
              </a:spcAft>
              <a:buSzPts val="3000"/>
              <a:buNone/>
            </a:pPr>
            <a:r>
              <a:rPr lang="en-US" sz="3100" i="1"/>
              <a:t>Mechanisms of energy transfer: ????? </a:t>
            </a:r>
            <a:endParaRPr sz="3100" i="1"/>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56"/>
        <p:cNvGrpSpPr/>
        <p:nvPr/>
      </p:nvGrpSpPr>
      <p:grpSpPr>
        <a:xfrm>
          <a:off x="0" y="0"/>
          <a:ext cx="0" cy="0"/>
          <a:chOff x="0" y="0"/>
          <a:chExt cx="0" cy="0"/>
        </a:xfrm>
      </p:grpSpPr>
      <p:sp>
        <p:nvSpPr>
          <p:cNvPr id="157" name="Google Shape;157;p22"/>
          <p:cNvSpPr txBox="1">
            <a:spLocks noGrp="1"/>
          </p:cNvSpPr>
          <p:nvPr>
            <p:ph type="title"/>
          </p:nvPr>
        </p:nvSpPr>
        <p:spPr>
          <a:xfrm>
            <a:off x="941000" y="203595"/>
            <a:ext cx="10515600" cy="574800"/>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SzPts val="2100"/>
              <a:buNone/>
            </a:pPr>
            <a:r>
              <a:rPr lang="en-US" sz="3600"/>
              <a:t>Let’s make an energy transformation diagram</a:t>
            </a:r>
            <a:endParaRPr sz="3600"/>
          </a:p>
        </p:txBody>
      </p:sp>
      <p:sp>
        <p:nvSpPr>
          <p:cNvPr id="158" name="Google Shape;158;p22"/>
          <p:cNvSpPr txBox="1">
            <a:spLocks noGrp="1"/>
          </p:cNvSpPr>
          <p:nvPr>
            <p:ph type="body" idx="1"/>
          </p:nvPr>
        </p:nvSpPr>
        <p:spPr>
          <a:xfrm>
            <a:off x="6872700" y="1708133"/>
            <a:ext cx="1542000" cy="1375500"/>
          </a:xfrm>
          <a:prstGeom prst="rect">
            <a:avLst/>
          </a:prstGeom>
          <a:noFill/>
          <a:ln w="19050" cap="flat" cmpd="sng">
            <a:solidFill>
              <a:srgbClr val="000000"/>
            </a:solidFill>
            <a:prstDash val="solid"/>
            <a:round/>
            <a:headEnd type="none" w="sm" len="sm"/>
            <a:tailEnd type="none" w="sm" len="sm"/>
          </a:ln>
        </p:spPr>
        <p:txBody>
          <a:bodyPr spcFirstLastPara="1" wrap="square" lIns="91425" tIns="45700" rIns="91425" bIns="45700" anchor="t" anchorCtr="0">
            <a:normAutofit fontScale="92500" lnSpcReduction="10000"/>
          </a:bodyPr>
          <a:lstStyle/>
          <a:p>
            <a:pPr marL="0" lvl="0" indent="0" algn="l" rtl="0">
              <a:lnSpc>
                <a:spcPct val="90000"/>
              </a:lnSpc>
              <a:spcBef>
                <a:spcPts val="1100"/>
              </a:spcBef>
              <a:spcAft>
                <a:spcPts val="0"/>
              </a:spcAft>
              <a:buSzPts val="1900"/>
              <a:buNone/>
            </a:pPr>
            <a:r>
              <a:rPr lang="en-US" sz="3100"/>
              <a:t>Thermal Energy Contrast</a:t>
            </a:r>
            <a:endParaRPr sz="3100"/>
          </a:p>
        </p:txBody>
      </p:sp>
      <p:pic>
        <p:nvPicPr>
          <p:cNvPr id="159" name="Google Shape;159;p22"/>
          <p:cNvPicPr preferRelativeResize="0"/>
          <p:nvPr/>
        </p:nvPicPr>
        <p:blipFill rotWithShape="1">
          <a:blip r:embed="rId3">
            <a:alphaModFix/>
          </a:blip>
          <a:srcRect r="32528"/>
          <a:stretch/>
        </p:blipFill>
        <p:spPr>
          <a:xfrm>
            <a:off x="441700" y="1085600"/>
            <a:ext cx="5843569" cy="5493402"/>
          </a:xfrm>
          <a:prstGeom prst="rect">
            <a:avLst/>
          </a:prstGeom>
          <a:noFill/>
          <a:ln>
            <a:noFill/>
          </a:ln>
        </p:spPr>
      </p:pic>
      <p:sp>
        <p:nvSpPr>
          <p:cNvPr id="160" name="Google Shape;160;p22"/>
          <p:cNvSpPr txBox="1">
            <a:spLocks noGrp="1"/>
          </p:cNvSpPr>
          <p:nvPr>
            <p:ph type="body" idx="1"/>
          </p:nvPr>
        </p:nvSpPr>
        <p:spPr>
          <a:xfrm>
            <a:off x="6872700" y="5112700"/>
            <a:ext cx="1542000" cy="1052700"/>
          </a:xfrm>
          <a:prstGeom prst="rect">
            <a:avLst/>
          </a:prstGeom>
          <a:noFill/>
          <a:ln w="19050" cap="flat" cmpd="sng">
            <a:solidFill>
              <a:srgbClr val="000000"/>
            </a:solidFill>
            <a:prstDash val="solid"/>
            <a:round/>
            <a:headEnd type="none" w="sm" len="sm"/>
            <a:tailEnd type="none" w="sm" len="sm"/>
          </a:ln>
        </p:spPr>
        <p:txBody>
          <a:bodyPr spcFirstLastPara="1" wrap="square" lIns="91425" tIns="45700" rIns="91425" bIns="45700" anchor="t" anchorCtr="0">
            <a:normAutofit lnSpcReduction="10000"/>
          </a:bodyPr>
          <a:lstStyle/>
          <a:p>
            <a:pPr marL="0" lvl="0" indent="0" algn="l" rtl="0">
              <a:lnSpc>
                <a:spcPct val="90000"/>
              </a:lnSpc>
              <a:spcBef>
                <a:spcPts val="1100"/>
              </a:spcBef>
              <a:spcAft>
                <a:spcPts val="0"/>
              </a:spcAft>
              <a:buSzPts val="1900"/>
              <a:buNone/>
            </a:pPr>
            <a:r>
              <a:rPr lang="en-US" sz="3100"/>
              <a:t>Kinetic Energy</a:t>
            </a:r>
            <a:endParaRPr sz="3100"/>
          </a:p>
        </p:txBody>
      </p:sp>
      <p:sp>
        <p:nvSpPr>
          <p:cNvPr id="161" name="Google Shape;161;p22"/>
          <p:cNvSpPr txBox="1">
            <a:spLocks noGrp="1"/>
          </p:cNvSpPr>
          <p:nvPr>
            <p:ph type="body" idx="1"/>
          </p:nvPr>
        </p:nvSpPr>
        <p:spPr>
          <a:xfrm>
            <a:off x="10097533" y="5112700"/>
            <a:ext cx="1687200" cy="1052700"/>
          </a:xfrm>
          <a:prstGeom prst="rect">
            <a:avLst/>
          </a:prstGeom>
          <a:noFill/>
          <a:ln w="19050" cap="flat" cmpd="sng">
            <a:solidFill>
              <a:srgbClr val="000000"/>
            </a:solidFill>
            <a:prstDash val="solid"/>
            <a:round/>
            <a:headEnd type="none" w="sm" len="sm"/>
            <a:tailEnd type="none" w="sm" len="sm"/>
          </a:ln>
        </p:spPr>
        <p:txBody>
          <a:bodyPr spcFirstLastPara="1" wrap="square" lIns="91425" tIns="45700" rIns="91425" bIns="45700" anchor="t" anchorCtr="0">
            <a:normAutofit lnSpcReduction="10000"/>
          </a:bodyPr>
          <a:lstStyle/>
          <a:p>
            <a:pPr marL="0" lvl="0" indent="0" algn="l" rtl="0">
              <a:lnSpc>
                <a:spcPct val="90000"/>
              </a:lnSpc>
              <a:spcBef>
                <a:spcPts val="1100"/>
              </a:spcBef>
              <a:spcAft>
                <a:spcPts val="0"/>
              </a:spcAft>
              <a:buSzPts val="1900"/>
              <a:buNone/>
            </a:pPr>
            <a:r>
              <a:rPr lang="en-US" sz="3100"/>
              <a:t>Potential Energy</a:t>
            </a:r>
            <a:endParaRPr sz="3100"/>
          </a:p>
        </p:txBody>
      </p:sp>
      <p:sp>
        <p:nvSpPr>
          <p:cNvPr id="162" name="Google Shape;162;p22"/>
          <p:cNvSpPr/>
          <p:nvPr/>
        </p:nvSpPr>
        <p:spPr>
          <a:xfrm>
            <a:off x="8398050" y="2310075"/>
            <a:ext cx="724350" cy="3537275"/>
          </a:xfrm>
          <a:custGeom>
            <a:avLst/>
            <a:gdLst/>
            <a:ahLst/>
            <a:cxnLst/>
            <a:rect l="l" t="t" r="r" b="b"/>
            <a:pathLst>
              <a:path w="28974" h="141491" extrusionOk="0">
                <a:moveTo>
                  <a:pt x="1925" y="0"/>
                </a:moveTo>
                <a:cubicBezTo>
                  <a:pt x="7736" y="2905"/>
                  <a:pt x="14946" y="5016"/>
                  <a:pt x="18288" y="10587"/>
                </a:cubicBezTo>
                <a:cubicBezTo>
                  <a:pt x="28193" y="27100"/>
                  <a:pt x="28875" y="48120"/>
                  <a:pt x="28875" y="67376"/>
                </a:cubicBezTo>
                <a:cubicBezTo>
                  <a:pt x="28875" y="81508"/>
                  <a:pt x="29272" y="95788"/>
                  <a:pt x="26950" y="109728"/>
                </a:cubicBezTo>
                <a:cubicBezTo>
                  <a:pt x="25252" y="119919"/>
                  <a:pt x="22335" y="132326"/>
                  <a:pt x="13475" y="137641"/>
                </a:cubicBezTo>
                <a:cubicBezTo>
                  <a:pt x="9469" y="140044"/>
                  <a:pt x="0" y="136820"/>
                  <a:pt x="0" y="141491"/>
                </a:cubicBezTo>
              </a:path>
            </a:pathLst>
          </a:custGeom>
          <a:noFill/>
          <a:ln w="76200" cap="flat" cmpd="sng">
            <a:solidFill>
              <a:schemeClr val="dk2"/>
            </a:solidFill>
            <a:prstDash val="solid"/>
            <a:round/>
            <a:headEnd type="none" w="med" len="med"/>
            <a:tailEnd type="triangle" w="med" len="med"/>
          </a:ln>
        </p:spPr>
        <p:txBody>
          <a:bodyPr/>
          <a:lstStyle/>
          <a:p>
            <a:endParaRPr lang="en-US"/>
          </a:p>
        </p:txBody>
      </p:sp>
      <p:sp>
        <p:nvSpPr>
          <p:cNvPr id="163" name="Google Shape;163;p22"/>
          <p:cNvSpPr/>
          <p:nvPr/>
        </p:nvSpPr>
        <p:spPr>
          <a:xfrm>
            <a:off x="9122351" y="4547925"/>
            <a:ext cx="1080425" cy="1279875"/>
          </a:xfrm>
          <a:custGeom>
            <a:avLst/>
            <a:gdLst/>
            <a:ahLst/>
            <a:cxnLst/>
            <a:rect l="l" t="t" r="r" b="b"/>
            <a:pathLst>
              <a:path w="43217" h="51195" extrusionOk="0">
                <a:moveTo>
                  <a:pt x="866" y="0"/>
                </a:moveTo>
                <a:cubicBezTo>
                  <a:pt x="866" y="16360"/>
                  <a:pt x="-2598" y="38312"/>
                  <a:pt x="10491" y="48127"/>
                </a:cubicBezTo>
                <a:cubicBezTo>
                  <a:pt x="19218" y="54671"/>
                  <a:pt x="32308" y="48127"/>
                  <a:pt x="43217" y="48127"/>
                </a:cubicBezTo>
              </a:path>
            </a:pathLst>
          </a:custGeom>
          <a:noFill/>
          <a:ln w="76200" cap="flat" cmpd="sng">
            <a:solidFill>
              <a:schemeClr val="dk2"/>
            </a:solidFill>
            <a:prstDash val="solid"/>
            <a:round/>
            <a:headEnd type="none" w="med" len="med"/>
            <a:tailEnd type="triangle" w="med" len="med"/>
          </a:ln>
        </p:spPr>
        <p:txBody>
          <a:bodyPr/>
          <a:lstStyle/>
          <a:p>
            <a:endParaRPr lang="en-US"/>
          </a:p>
        </p:txBody>
      </p:sp>
      <p:sp>
        <p:nvSpPr>
          <p:cNvPr id="164" name="Google Shape;164;p22"/>
          <p:cNvSpPr txBox="1">
            <a:spLocks noGrp="1"/>
          </p:cNvSpPr>
          <p:nvPr>
            <p:ph type="body" idx="1"/>
          </p:nvPr>
        </p:nvSpPr>
        <p:spPr>
          <a:xfrm>
            <a:off x="9122400" y="2923225"/>
            <a:ext cx="2841600" cy="1375500"/>
          </a:xfrm>
          <a:prstGeom prst="rect">
            <a:avLst/>
          </a:prstGeom>
          <a:noFill/>
          <a:ln w="19050" cap="flat" cmpd="sng">
            <a:solidFill>
              <a:srgbClr val="000000"/>
            </a:solidFill>
            <a:prstDash val="solid"/>
            <a:round/>
            <a:headEnd type="none" w="sm" len="sm"/>
            <a:tailEnd type="none" w="sm" len="sm"/>
          </a:ln>
        </p:spPr>
        <p:txBody>
          <a:bodyPr spcFirstLastPara="1" wrap="square" lIns="91425" tIns="45700" rIns="91425" bIns="45700" anchor="t" anchorCtr="0">
            <a:normAutofit lnSpcReduction="10000"/>
          </a:bodyPr>
          <a:lstStyle/>
          <a:p>
            <a:pPr marL="0" lvl="0" indent="0" algn="l" rtl="0">
              <a:lnSpc>
                <a:spcPct val="90000"/>
              </a:lnSpc>
              <a:spcBef>
                <a:spcPts val="1100"/>
              </a:spcBef>
              <a:spcAft>
                <a:spcPts val="0"/>
              </a:spcAft>
              <a:buSzPts val="3000"/>
              <a:buNone/>
            </a:pPr>
            <a:r>
              <a:rPr lang="en-US" sz="3100" i="1"/>
              <a:t>Mechanisms of energy transfer: Waves, Heat </a:t>
            </a:r>
            <a:endParaRPr sz="3100" i="1"/>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sp>
        <p:nvSpPr>
          <p:cNvPr id="169" name="Google Shape;169;p23"/>
          <p:cNvSpPr txBox="1">
            <a:spLocks noGrp="1"/>
          </p:cNvSpPr>
          <p:nvPr>
            <p:ph type="title"/>
          </p:nvPr>
        </p:nvSpPr>
        <p:spPr>
          <a:xfrm>
            <a:off x="941000" y="203595"/>
            <a:ext cx="10515600" cy="574800"/>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SzPts val="2100"/>
              <a:buNone/>
            </a:pPr>
            <a:r>
              <a:rPr lang="en-US" sz="3600"/>
              <a:t>Let’s make an energy transformation diagram</a:t>
            </a:r>
            <a:endParaRPr sz="3600"/>
          </a:p>
        </p:txBody>
      </p:sp>
      <p:pic>
        <p:nvPicPr>
          <p:cNvPr id="170" name="Google Shape;170;p23"/>
          <p:cNvPicPr preferRelativeResize="0"/>
          <p:nvPr/>
        </p:nvPicPr>
        <p:blipFill rotWithShape="1">
          <a:blip r:embed="rId3">
            <a:alphaModFix/>
          </a:blip>
          <a:srcRect r="32528"/>
          <a:stretch/>
        </p:blipFill>
        <p:spPr>
          <a:xfrm>
            <a:off x="441700" y="1085600"/>
            <a:ext cx="5843569" cy="5493401"/>
          </a:xfrm>
          <a:prstGeom prst="rect">
            <a:avLst/>
          </a:prstGeom>
          <a:noFill/>
          <a:ln>
            <a:noFill/>
          </a:ln>
        </p:spPr>
      </p:pic>
      <p:sp>
        <p:nvSpPr>
          <p:cNvPr id="171" name="Google Shape;171;p23"/>
          <p:cNvSpPr txBox="1">
            <a:spLocks noGrp="1"/>
          </p:cNvSpPr>
          <p:nvPr>
            <p:ph type="body" idx="1"/>
          </p:nvPr>
        </p:nvSpPr>
        <p:spPr>
          <a:xfrm>
            <a:off x="6285267" y="5112700"/>
            <a:ext cx="2129600" cy="1052800"/>
          </a:xfrm>
          <a:prstGeom prst="rect">
            <a:avLst/>
          </a:prstGeom>
          <a:noFill/>
          <a:ln w="19050" cap="flat" cmpd="sng">
            <a:solidFill>
              <a:srgbClr val="000000"/>
            </a:solidFill>
            <a:prstDash val="solid"/>
            <a:round/>
            <a:headEnd type="none" w="sm" len="sm"/>
            <a:tailEnd type="none" w="sm" len="sm"/>
          </a:ln>
        </p:spPr>
        <p:txBody>
          <a:bodyPr spcFirstLastPara="1" wrap="square" lIns="91425" tIns="45700" rIns="91425" bIns="45700" anchor="t" anchorCtr="0">
            <a:normAutofit lnSpcReduction="10000"/>
          </a:bodyPr>
          <a:lstStyle/>
          <a:p>
            <a:pPr marL="0" lvl="0" indent="0" algn="l" rtl="0">
              <a:lnSpc>
                <a:spcPct val="90000"/>
              </a:lnSpc>
              <a:spcBef>
                <a:spcPts val="1100"/>
              </a:spcBef>
              <a:spcAft>
                <a:spcPts val="0"/>
              </a:spcAft>
              <a:buSzPts val="1900"/>
              <a:buNone/>
            </a:pPr>
            <a:r>
              <a:rPr lang="en-US" sz="3100"/>
              <a:t>Mechanical Energy</a:t>
            </a:r>
            <a:endParaRPr sz="3100"/>
          </a:p>
        </p:txBody>
      </p:sp>
      <p:sp>
        <p:nvSpPr>
          <p:cNvPr id="172" name="Google Shape;172;p23"/>
          <p:cNvSpPr txBox="1">
            <a:spLocks noGrp="1"/>
          </p:cNvSpPr>
          <p:nvPr>
            <p:ph type="body" idx="1"/>
          </p:nvPr>
        </p:nvSpPr>
        <p:spPr>
          <a:xfrm>
            <a:off x="6637425" y="1708125"/>
            <a:ext cx="1777200" cy="1375500"/>
          </a:xfrm>
          <a:prstGeom prst="rect">
            <a:avLst/>
          </a:prstGeom>
          <a:noFill/>
          <a:ln w="19050" cap="flat" cmpd="sng">
            <a:solidFill>
              <a:srgbClr val="000000"/>
            </a:solidFill>
            <a:prstDash val="solid"/>
            <a:round/>
            <a:headEnd type="none" w="sm" len="sm"/>
            <a:tailEnd type="none" w="sm" len="sm"/>
          </a:ln>
        </p:spPr>
        <p:txBody>
          <a:bodyPr spcFirstLastPara="1" wrap="square" lIns="91425" tIns="45700" rIns="91425" bIns="45700" anchor="t" anchorCtr="0">
            <a:normAutofit lnSpcReduction="10000"/>
          </a:bodyPr>
          <a:lstStyle/>
          <a:p>
            <a:pPr marL="0" lvl="0" indent="0" algn="l" rtl="0">
              <a:lnSpc>
                <a:spcPct val="90000"/>
              </a:lnSpc>
              <a:spcBef>
                <a:spcPts val="1100"/>
              </a:spcBef>
              <a:spcAft>
                <a:spcPts val="0"/>
              </a:spcAft>
              <a:buSzPts val="1900"/>
              <a:buNone/>
            </a:pPr>
            <a:r>
              <a:rPr lang="en-US" sz="3100"/>
              <a:t>Thermal Energy Contrast</a:t>
            </a:r>
            <a:endParaRPr sz="3100"/>
          </a:p>
        </p:txBody>
      </p:sp>
      <p:sp>
        <p:nvSpPr>
          <p:cNvPr id="173" name="Google Shape;173;p23"/>
          <p:cNvSpPr/>
          <p:nvPr/>
        </p:nvSpPr>
        <p:spPr>
          <a:xfrm>
            <a:off x="8446175" y="2526625"/>
            <a:ext cx="577500" cy="3320725"/>
          </a:xfrm>
          <a:custGeom>
            <a:avLst/>
            <a:gdLst/>
            <a:ahLst/>
            <a:cxnLst/>
            <a:rect l="l" t="t" r="r" b="b"/>
            <a:pathLst>
              <a:path w="23100" h="132829" extrusionOk="0">
                <a:moveTo>
                  <a:pt x="962" y="0"/>
                </a:moveTo>
                <a:cubicBezTo>
                  <a:pt x="18472" y="23346"/>
                  <a:pt x="23100" y="55520"/>
                  <a:pt x="23100" y="84703"/>
                </a:cubicBezTo>
                <a:cubicBezTo>
                  <a:pt x="23100" y="102497"/>
                  <a:pt x="17794" y="132829"/>
                  <a:pt x="0" y="132829"/>
                </a:cubicBezTo>
              </a:path>
            </a:pathLst>
          </a:custGeom>
          <a:noFill/>
          <a:ln w="76200" cap="flat" cmpd="sng">
            <a:solidFill>
              <a:schemeClr val="dk2"/>
            </a:solidFill>
            <a:prstDash val="solid"/>
            <a:round/>
            <a:headEnd type="none" w="med" len="med"/>
            <a:tailEnd type="triangle" w="med" len="med"/>
          </a:ln>
        </p:spPr>
        <p:txBody>
          <a:bodyPr/>
          <a:lstStyle/>
          <a:p>
            <a:endParaRPr lang="en-US"/>
          </a:p>
        </p:txBody>
      </p:sp>
      <p:sp>
        <p:nvSpPr>
          <p:cNvPr id="174" name="Google Shape;174;p23"/>
          <p:cNvSpPr txBox="1">
            <a:spLocks noGrp="1"/>
          </p:cNvSpPr>
          <p:nvPr>
            <p:ph type="body" idx="1"/>
          </p:nvPr>
        </p:nvSpPr>
        <p:spPr>
          <a:xfrm>
            <a:off x="9350400" y="3572925"/>
            <a:ext cx="2841600" cy="1375500"/>
          </a:xfrm>
          <a:prstGeom prst="rect">
            <a:avLst/>
          </a:prstGeom>
          <a:noFill/>
          <a:ln w="19050" cap="flat" cmpd="sng">
            <a:solidFill>
              <a:srgbClr val="000000"/>
            </a:solidFill>
            <a:prstDash val="solid"/>
            <a:round/>
            <a:headEnd type="none" w="sm" len="sm"/>
            <a:tailEnd type="none" w="sm" len="sm"/>
          </a:ln>
        </p:spPr>
        <p:txBody>
          <a:bodyPr spcFirstLastPara="1" wrap="square" lIns="91425" tIns="45700" rIns="91425" bIns="45700" anchor="t" anchorCtr="0">
            <a:normAutofit lnSpcReduction="10000"/>
          </a:bodyPr>
          <a:lstStyle/>
          <a:p>
            <a:pPr marL="0" lvl="0" indent="0" algn="l" rtl="0">
              <a:lnSpc>
                <a:spcPct val="90000"/>
              </a:lnSpc>
              <a:spcBef>
                <a:spcPts val="1100"/>
              </a:spcBef>
              <a:spcAft>
                <a:spcPts val="0"/>
              </a:spcAft>
              <a:buSzPts val="3000"/>
              <a:buNone/>
            </a:pPr>
            <a:r>
              <a:rPr lang="en-US" sz="3100" i="1"/>
              <a:t>Mechanisms of energy transfer: Waves, Heat </a:t>
            </a:r>
            <a:endParaRPr sz="3100" i="1"/>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sp>
        <p:nvSpPr>
          <p:cNvPr id="179" name="Google Shape;179;p24"/>
          <p:cNvSpPr txBox="1">
            <a:spLocks noGrp="1"/>
          </p:cNvSpPr>
          <p:nvPr>
            <p:ph type="title"/>
          </p:nvPr>
        </p:nvSpPr>
        <p:spPr>
          <a:xfrm>
            <a:off x="1143000" y="161925"/>
            <a:ext cx="10515600" cy="13256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dk1"/>
              </a:buClr>
              <a:buSzPts val="1500"/>
              <a:buFont typeface="Arial"/>
              <a:buNone/>
            </a:pPr>
            <a:r>
              <a:rPr lang="en-US" sz="3700">
                <a:latin typeface="Arial"/>
                <a:ea typeface="Arial"/>
                <a:cs typeface="Arial"/>
                <a:sym typeface="Arial"/>
              </a:rPr>
              <a:t>Remember the “Killer Pendulum?”</a:t>
            </a:r>
            <a:endParaRPr sz="3700">
              <a:latin typeface="Arial"/>
              <a:ea typeface="Arial"/>
              <a:cs typeface="Arial"/>
              <a:sym typeface="Arial"/>
            </a:endParaRPr>
          </a:p>
          <a:p>
            <a:pPr marL="0" lvl="0" indent="0" algn="l" rtl="0">
              <a:lnSpc>
                <a:spcPct val="90000"/>
              </a:lnSpc>
              <a:spcBef>
                <a:spcPts val="0"/>
              </a:spcBef>
              <a:spcAft>
                <a:spcPts val="0"/>
              </a:spcAft>
              <a:buSzPts val="1900"/>
              <a:buNone/>
            </a:pPr>
            <a:endParaRPr sz="1900"/>
          </a:p>
        </p:txBody>
      </p:sp>
      <p:sp>
        <p:nvSpPr>
          <p:cNvPr id="180" name="Google Shape;180;p24"/>
          <p:cNvSpPr txBox="1">
            <a:spLocks noGrp="1"/>
          </p:cNvSpPr>
          <p:nvPr>
            <p:ph type="body" idx="1"/>
          </p:nvPr>
        </p:nvSpPr>
        <p:spPr>
          <a:xfrm>
            <a:off x="736750" y="1277938"/>
            <a:ext cx="8171700" cy="4150500"/>
          </a:xfrm>
          <a:prstGeom prst="rect">
            <a:avLst/>
          </a:prstGeom>
          <a:noFill/>
          <a:ln>
            <a:noFill/>
          </a:ln>
        </p:spPr>
        <p:txBody>
          <a:bodyPr spcFirstLastPara="1" wrap="square" lIns="91425" tIns="45700" rIns="91425" bIns="45700" anchor="t" anchorCtr="0">
            <a:normAutofit lnSpcReduction="10000"/>
          </a:bodyPr>
          <a:lstStyle/>
          <a:p>
            <a:pPr marL="0" lvl="0" indent="0" algn="l" rtl="0">
              <a:lnSpc>
                <a:spcPct val="90000"/>
              </a:lnSpc>
              <a:spcBef>
                <a:spcPts val="1100"/>
              </a:spcBef>
              <a:spcAft>
                <a:spcPts val="0"/>
              </a:spcAft>
              <a:buSzPts val="1900"/>
              <a:buNone/>
            </a:pPr>
            <a:r>
              <a:rPr lang="en-US"/>
              <a:t>We have often considered heat a “dead end” </a:t>
            </a:r>
            <a:endParaRPr/>
          </a:p>
          <a:p>
            <a:pPr marL="457200" lvl="0" indent="-520700" algn="l" rtl="0">
              <a:lnSpc>
                <a:spcPct val="90000"/>
              </a:lnSpc>
              <a:spcBef>
                <a:spcPts val="1100"/>
              </a:spcBef>
              <a:spcAft>
                <a:spcPts val="0"/>
              </a:spcAft>
              <a:buSzPts val="2800"/>
              <a:buChar char="•"/>
            </a:pPr>
            <a:r>
              <a:rPr lang="en-US"/>
              <a:t>It moves energy out of the useful stuff (KE + PE) and into thermal energy, where it tends to get stuck. </a:t>
            </a:r>
            <a:endParaRPr/>
          </a:p>
          <a:p>
            <a:pPr marL="2514600" lvl="5" indent="-292100" algn="l" rtl="0">
              <a:lnSpc>
                <a:spcPct val="90000"/>
              </a:lnSpc>
              <a:spcBef>
                <a:spcPts val="1100"/>
              </a:spcBef>
              <a:spcAft>
                <a:spcPts val="0"/>
              </a:spcAft>
              <a:buSzPts val="2800"/>
              <a:buChar char="•"/>
            </a:pPr>
            <a:r>
              <a:rPr lang="en-US" sz="2800"/>
              <a:t>Ex: light bulb lights room but then leaves it hot.</a:t>
            </a:r>
            <a:endParaRPr sz="2800"/>
          </a:p>
          <a:p>
            <a:pPr marL="2514600" lvl="5" indent="-292100" algn="l" rtl="0">
              <a:lnSpc>
                <a:spcPct val="90000"/>
              </a:lnSpc>
              <a:spcBef>
                <a:spcPts val="1100"/>
              </a:spcBef>
              <a:spcAft>
                <a:spcPts val="0"/>
              </a:spcAft>
              <a:buSzPts val="2800"/>
              <a:buChar char="•"/>
            </a:pPr>
            <a:r>
              <a:rPr lang="en-US" sz="2800"/>
              <a:t>Ex: In the pendulum, some of the KE is escaping (via heat) into the room. The room warms a little, pendulum stops swinging as high.</a:t>
            </a:r>
            <a:endParaRPr sz="2800"/>
          </a:p>
        </p:txBody>
      </p:sp>
      <p:sp>
        <p:nvSpPr>
          <p:cNvPr id="181" name="Google Shape;181;p24"/>
          <p:cNvSpPr txBox="1"/>
          <p:nvPr/>
        </p:nvSpPr>
        <p:spPr>
          <a:xfrm>
            <a:off x="826013" y="2983864"/>
            <a:ext cx="2472000" cy="738624"/>
          </a:xfrm>
          <a:prstGeom prst="rect">
            <a:avLst/>
          </a:prstGeom>
          <a:noFill/>
          <a:ln>
            <a:noFill/>
          </a:ln>
        </p:spPr>
        <p:txBody>
          <a:bodyPr spcFirstLastPara="1" wrap="square" lIns="121900" tIns="121900" rIns="121900" bIns="121900" anchor="t" anchorCtr="0">
            <a:spAutoFit/>
          </a:bodyPr>
          <a:lstStyle/>
          <a:p>
            <a:pPr marL="0" marR="0" lvl="0" indent="0" algn="l" rtl="0">
              <a:lnSpc>
                <a:spcPct val="100000"/>
              </a:lnSpc>
              <a:spcBef>
                <a:spcPts val="0"/>
              </a:spcBef>
              <a:spcAft>
                <a:spcPts val="0"/>
              </a:spcAft>
              <a:buClr>
                <a:srgbClr val="000000"/>
              </a:buClr>
              <a:buSzPts val="3200"/>
              <a:buFont typeface="Arial"/>
              <a:buNone/>
            </a:pPr>
            <a:r>
              <a:rPr lang="en-US" sz="3200" b="0" i="0" u="none" strike="noStrike" cap="none">
                <a:solidFill>
                  <a:srgbClr val="000000"/>
                </a:solidFill>
                <a:latin typeface="Arial"/>
                <a:ea typeface="Arial"/>
                <a:cs typeface="Arial"/>
                <a:sym typeface="Arial"/>
              </a:rPr>
              <a:t>GPE</a:t>
            </a:r>
            <a:endParaRPr sz="3200" b="0" i="0" u="none" strike="noStrike" cap="none">
              <a:solidFill>
                <a:srgbClr val="000000"/>
              </a:solidFill>
              <a:latin typeface="Arial"/>
              <a:ea typeface="Arial"/>
              <a:cs typeface="Arial"/>
              <a:sym typeface="Arial"/>
            </a:endParaRPr>
          </a:p>
        </p:txBody>
      </p:sp>
      <p:sp>
        <p:nvSpPr>
          <p:cNvPr id="182" name="Google Shape;182;p24"/>
          <p:cNvSpPr txBox="1"/>
          <p:nvPr/>
        </p:nvSpPr>
        <p:spPr>
          <a:xfrm>
            <a:off x="1027377" y="5366887"/>
            <a:ext cx="2472000" cy="738600"/>
          </a:xfrm>
          <a:prstGeom prst="rect">
            <a:avLst/>
          </a:prstGeom>
          <a:noFill/>
          <a:ln>
            <a:noFill/>
          </a:ln>
        </p:spPr>
        <p:txBody>
          <a:bodyPr spcFirstLastPara="1" wrap="square" lIns="121900" tIns="121900" rIns="121900" bIns="121900" anchor="t" anchorCtr="0">
            <a:spAutoFit/>
          </a:bodyPr>
          <a:lstStyle/>
          <a:p>
            <a:pPr marL="0" marR="0" lvl="0" indent="0" algn="l" rtl="0">
              <a:lnSpc>
                <a:spcPct val="100000"/>
              </a:lnSpc>
              <a:spcBef>
                <a:spcPts val="0"/>
              </a:spcBef>
              <a:spcAft>
                <a:spcPts val="0"/>
              </a:spcAft>
              <a:buClr>
                <a:srgbClr val="000000"/>
              </a:buClr>
              <a:buSzPts val="3200"/>
              <a:buFont typeface="Arial"/>
              <a:buNone/>
            </a:pPr>
            <a:r>
              <a:rPr lang="en-US" sz="3200" b="0" i="0" u="none" strike="noStrike" cap="none">
                <a:solidFill>
                  <a:srgbClr val="000000"/>
                </a:solidFill>
                <a:latin typeface="Arial"/>
                <a:ea typeface="Arial"/>
                <a:cs typeface="Arial"/>
                <a:sym typeface="Arial"/>
              </a:rPr>
              <a:t>KE</a:t>
            </a:r>
            <a:endParaRPr sz="3200" b="0" i="0" u="none" strike="noStrike" cap="none">
              <a:solidFill>
                <a:srgbClr val="000000"/>
              </a:solidFill>
              <a:latin typeface="Arial"/>
              <a:ea typeface="Arial"/>
              <a:cs typeface="Arial"/>
              <a:sym typeface="Arial"/>
            </a:endParaRPr>
          </a:p>
        </p:txBody>
      </p:sp>
      <p:sp>
        <p:nvSpPr>
          <p:cNvPr id="183" name="Google Shape;183;p24"/>
          <p:cNvSpPr txBox="1"/>
          <p:nvPr/>
        </p:nvSpPr>
        <p:spPr>
          <a:xfrm>
            <a:off x="4753000" y="5315268"/>
            <a:ext cx="2660100" cy="1231500"/>
          </a:xfrm>
          <a:prstGeom prst="rect">
            <a:avLst/>
          </a:prstGeom>
          <a:noFill/>
          <a:ln>
            <a:noFill/>
          </a:ln>
        </p:spPr>
        <p:txBody>
          <a:bodyPr spcFirstLastPara="1" wrap="square" lIns="121900" tIns="121900" rIns="121900" bIns="121900" anchor="t" anchorCtr="0">
            <a:spAutoFit/>
          </a:bodyPr>
          <a:lstStyle/>
          <a:p>
            <a:pPr marL="0" marR="0" lvl="0" indent="0" algn="l" rtl="0">
              <a:lnSpc>
                <a:spcPct val="100000"/>
              </a:lnSpc>
              <a:spcBef>
                <a:spcPts val="0"/>
              </a:spcBef>
              <a:spcAft>
                <a:spcPts val="0"/>
              </a:spcAft>
              <a:buClr>
                <a:srgbClr val="000000"/>
              </a:buClr>
              <a:buSzPts val="3200"/>
              <a:buFont typeface="Arial"/>
              <a:buNone/>
            </a:pPr>
            <a:r>
              <a:rPr lang="en-US" sz="3200" b="0" i="0" u="none" strike="noStrike" cap="none">
                <a:solidFill>
                  <a:srgbClr val="000000"/>
                </a:solidFill>
                <a:latin typeface="Arial"/>
                <a:ea typeface="Arial"/>
                <a:cs typeface="Arial"/>
                <a:sym typeface="Arial"/>
              </a:rPr>
              <a:t>Thermal Energy</a:t>
            </a:r>
            <a:endParaRPr sz="3200" b="0" i="0" u="none" strike="noStrike" cap="none">
              <a:solidFill>
                <a:srgbClr val="000000"/>
              </a:solidFill>
              <a:latin typeface="Arial"/>
              <a:ea typeface="Arial"/>
              <a:cs typeface="Arial"/>
              <a:sym typeface="Arial"/>
            </a:endParaRPr>
          </a:p>
        </p:txBody>
      </p:sp>
      <p:pic>
        <p:nvPicPr>
          <p:cNvPr id="184" name="Google Shape;184;p24" title="dinopendulum.mov">
            <a:hlinkClick r:id="rId3"/>
          </p:cNvPr>
          <p:cNvPicPr preferRelativeResize="0"/>
          <p:nvPr/>
        </p:nvPicPr>
        <p:blipFill>
          <a:blip r:embed="rId4">
            <a:alphaModFix/>
          </a:blip>
          <a:stretch>
            <a:fillRect/>
          </a:stretch>
        </p:blipFill>
        <p:spPr>
          <a:xfrm>
            <a:off x="8908450" y="699550"/>
            <a:ext cx="3131149" cy="5760124"/>
          </a:xfrm>
          <a:prstGeom prst="rect">
            <a:avLst/>
          </a:prstGeom>
          <a:noFill/>
          <a:ln>
            <a:noFill/>
          </a:ln>
        </p:spPr>
      </p:pic>
      <p:sp>
        <p:nvSpPr>
          <p:cNvPr id="185" name="Google Shape;185;p24"/>
          <p:cNvSpPr/>
          <p:nvPr/>
        </p:nvSpPr>
        <p:spPr>
          <a:xfrm>
            <a:off x="1804725" y="3368850"/>
            <a:ext cx="938000" cy="2358175"/>
          </a:xfrm>
          <a:custGeom>
            <a:avLst/>
            <a:gdLst/>
            <a:ahLst/>
            <a:cxnLst/>
            <a:rect l="l" t="t" r="r" b="b"/>
            <a:pathLst>
              <a:path w="37520" h="94327" extrusionOk="0">
                <a:moveTo>
                  <a:pt x="3851" y="0"/>
                </a:moveTo>
                <a:cubicBezTo>
                  <a:pt x="19738" y="0"/>
                  <a:pt x="34331" y="18923"/>
                  <a:pt x="36576" y="34651"/>
                </a:cubicBezTo>
                <a:cubicBezTo>
                  <a:pt x="38134" y="45566"/>
                  <a:pt x="37234" y="57804"/>
                  <a:pt x="31764" y="67377"/>
                </a:cubicBezTo>
                <a:cubicBezTo>
                  <a:pt x="28723" y="72699"/>
                  <a:pt x="22622" y="75555"/>
                  <a:pt x="18288" y="79889"/>
                </a:cubicBezTo>
                <a:cubicBezTo>
                  <a:pt x="14744" y="83433"/>
                  <a:pt x="11221" y="87275"/>
                  <a:pt x="6738" y="89515"/>
                </a:cubicBezTo>
                <a:cubicBezTo>
                  <a:pt x="4269" y="90749"/>
                  <a:pt x="2760" y="94327"/>
                  <a:pt x="0" y="94327"/>
                </a:cubicBezTo>
              </a:path>
            </a:pathLst>
          </a:custGeom>
          <a:noFill/>
          <a:ln w="76200" cap="flat" cmpd="sng">
            <a:solidFill>
              <a:schemeClr val="dk2"/>
            </a:solidFill>
            <a:prstDash val="solid"/>
            <a:round/>
            <a:headEnd type="stealth" w="med" len="med"/>
            <a:tailEnd type="stealth" w="med" len="med"/>
          </a:ln>
        </p:spPr>
        <p:txBody>
          <a:bodyPr/>
          <a:lstStyle/>
          <a:p>
            <a:endParaRPr lang="en-US"/>
          </a:p>
        </p:txBody>
      </p:sp>
      <p:sp>
        <p:nvSpPr>
          <p:cNvPr id="186" name="Google Shape;186;p24"/>
          <p:cNvSpPr/>
          <p:nvPr/>
        </p:nvSpPr>
        <p:spPr>
          <a:xfrm>
            <a:off x="36119" y="3344775"/>
            <a:ext cx="1167025" cy="2502575"/>
          </a:xfrm>
          <a:custGeom>
            <a:avLst/>
            <a:gdLst/>
            <a:ahLst/>
            <a:cxnLst/>
            <a:rect l="l" t="t" r="r" b="b"/>
            <a:pathLst>
              <a:path w="46681" h="100103" extrusionOk="0">
                <a:moveTo>
                  <a:pt x="34168" y="0"/>
                </a:moveTo>
                <a:cubicBezTo>
                  <a:pt x="19316" y="4952"/>
                  <a:pt x="3055" y="17284"/>
                  <a:pt x="480" y="32726"/>
                </a:cubicBezTo>
                <a:cubicBezTo>
                  <a:pt x="-1441" y="44246"/>
                  <a:pt x="4883" y="55968"/>
                  <a:pt x="10105" y="66414"/>
                </a:cubicBezTo>
                <a:cubicBezTo>
                  <a:pt x="15125" y="76454"/>
                  <a:pt x="19494" y="87353"/>
                  <a:pt x="27431" y="95290"/>
                </a:cubicBezTo>
                <a:cubicBezTo>
                  <a:pt x="32108" y="99967"/>
                  <a:pt x="40067" y="100103"/>
                  <a:pt x="46681" y="100103"/>
                </a:cubicBezTo>
              </a:path>
            </a:pathLst>
          </a:custGeom>
          <a:noFill/>
          <a:ln w="76200" cap="flat" cmpd="sng">
            <a:solidFill>
              <a:schemeClr val="dk2"/>
            </a:solidFill>
            <a:prstDash val="solid"/>
            <a:round/>
            <a:headEnd type="stealth" w="med" len="med"/>
            <a:tailEnd type="stealth" w="med" len="med"/>
          </a:ln>
        </p:spPr>
        <p:txBody>
          <a:bodyPr/>
          <a:lstStyle/>
          <a:p>
            <a:endParaRPr lang="en-US"/>
          </a:p>
        </p:txBody>
      </p:sp>
      <p:sp>
        <p:nvSpPr>
          <p:cNvPr id="187" name="Google Shape;187;p24"/>
          <p:cNvSpPr/>
          <p:nvPr/>
        </p:nvSpPr>
        <p:spPr>
          <a:xfrm>
            <a:off x="1636300" y="5998840"/>
            <a:ext cx="3272575" cy="432575"/>
          </a:xfrm>
          <a:custGeom>
            <a:avLst/>
            <a:gdLst/>
            <a:ahLst/>
            <a:cxnLst/>
            <a:rect l="l" t="t" r="r" b="b"/>
            <a:pathLst>
              <a:path w="130903" h="17303" extrusionOk="0">
                <a:moveTo>
                  <a:pt x="0" y="678"/>
                </a:moveTo>
                <a:cubicBezTo>
                  <a:pt x="16273" y="-2036"/>
                  <a:pt x="31995" y="8772"/>
                  <a:pt x="48126" y="12228"/>
                </a:cubicBezTo>
                <a:cubicBezTo>
                  <a:pt x="75288" y="18047"/>
                  <a:pt x="111261" y="22245"/>
                  <a:pt x="130903" y="2603"/>
                </a:cubicBezTo>
              </a:path>
            </a:pathLst>
          </a:custGeom>
          <a:noFill/>
          <a:ln w="76200" cap="flat" cmpd="sng">
            <a:solidFill>
              <a:schemeClr val="dk2"/>
            </a:solidFill>
            <a:prstDash val="solid"/>
            <a:round/>
            <a:headEnd type="none" w="med" len="med"/>
            <a:tailEnd type="triangle" w="med" len="med"/>
          </a:ln>
        </p:spPr>
        <p:txBody>
          <a:bodyPr/>
          <a:lstStyle/>
          <a:p>
            <a:endParaRPr lang="en-US"/>
          </a:p>
        </p:txBody>
      </p:sp>
      <p:sp>
        <p:nvSpPr>
          <p:cNvPr id="188" name="Google Shape;188;p24"/>
          <p:cNvSpPr txBox="1"/>
          <p:nvPr/>
        </p:nvSpPr>
        <p:spPr>
          <a:xfrm>
            <a:off x="2742722" y="5727025"/>
            <a:ext cx="1860000" cy="738900"/>
          </a:xfrm>
          <a:prstGeom prst="rect">
            <a:avLst/>
          </a:prstGeom>
          <a:noFill/>
          <a:ln>
            <a:noFill/>
          </a:ln>
        </p:spPr>
        <p:txBody>
          <a:bodyPr spcFirstLastPara="1" wrap="square" lIns="121900" tIns="121900" rIns="121900" bIns="121900" anchor="t" anchorCtr="0">
            <a:spAutoFit/>
          </a:bodyPr>
          <a:lstStyle/>
          <a:p>
            <a:pPr marL="0" marR="0" lvl="0" indent="0" algn="l" rtl="0">
              <a:lnSpc>
                <a:spcPct val="100000"/>
              </a:lnSpc>
              <a:spcBef>
                <a:spcPts val="0"/>
              </a:spcBef>
              <a:spcAft>
                <a:spcPts val="0"/>
              </a:spcAft>
              <a:buClr>
                <a:srgbClr val="000000"/>
              </a:buClr>
              <a:buSzPts val="3200"/>
              <a:buFont typeface="Arial"/>
              <a:buNone/>
            </a:pPr>
            <a:r>
              <a:rPr lang="en-US" sz="3200"/>
              <a:t>Heat</a:t>
            </a:r>
            <a:endParaRPr sz="3200" b="0" i="0" u="none" strike="noStrike" cap="none">
              <a:solidFill>
                <a:srgbClr val="000000"/>
              </a:solidFill>
              <a:latin typeface="Arial"/>
              <a:ea typeface="Arial"/>
              <a:cs typeface="Arial"/>
              <a:sym typeface="Aria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4"/>
                                        </p:tgtEl>
                                        <p:attrNameLst>
                                          <p:attrName>style.visibility</p:attrName>
                                        </p:attrNameLst>
                                      </p:cBhvr>
                                      <p:to>
                                        <p:strVal val="visible"/>
                                      </p:to>
                                    </p:set>
                                    <p:animEffect transition="in" filter="fade">
                                      <p:cBhvr>
                                        <p:cTn id="7" dur="1000"/>
                                        <p:tgtEl>
                                          <p:spTgt spid="18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92"/>
        <p:cNvGrpSpPr/>
        <p:nvPr/>
      </p:nvGrpSpPr>
      <p:grpSpPr>
        <a:xfrm>
          <a:off x="0" y="0"/>
          <a:ext cx="0" cy="0"/>
          <a:chOff x="0" y="0"/>
          <a:chExt cx="0" cy="0"/>
        </a:xfrm>
      </p:grpSpPr>
      <p:sp>
        <p:nvSpPr>
          <p:cNvPr id="193" name="Google Shape;193;p25"/>
          <p:cNvSpPr txBox="1">
            <a:spLocks noGrp="1"/>
          </p:cNvSpPr>
          <p:nvPr>
            <p:ph type="title"/>
          </p:nvPr>
        </p:nvSpPr>
        <p:spPr>
          <a:xfrm>
            <a:off x="1143000" y="161925"/>
            <a:ext cx="10515600" cy="13257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dk1"/>
              </a:buClr>
              <a:buSzPts val="1500"/>
              <a:buFont typeface="Arial"/>
              <a:buNone/>
            </a:pPr>
            <a:r>
              <a:rPr lang="en-US" sz="3700">
                <a:latin typeface="Arial"/>
                <a:ea typeface="Arial"/>
                <a:cs typeface="Arial"/>
                <a:sym typeface="Arial"/>
              </a:rPr>
              <a:t>Remember the “Killer Pendulum?”</a:t>
            </a:r>
            <a:endParaRPr sz="3700">
              <a:latin typeface="Arial"/>
              <a:ea typeface="Arial"/>
              <a:cs typeface="Arial"/>
              <a:sym typeface="Arial"/>
            </a:endParaRPr>
          </a:p>
          <a:p>
            <a:pPr marL="0" lvl="0" indent="0" algn="l" rtl="0">
              <a:lnSpc>
                <a:spcPct val="90000"/>
              </a:lnSpc>
              <a:spcBef>
                <a:spcPts val="0"/>
              </a:spcBef>
              <a:spcAft>
                <a:spcPts val="0"/>
              </a:spcAft>
              <a:buSzPts val="1900"/>
              <a:buNone/>
            </a:pPr>
            <a:endParaRPr sz="1900"/>
          </a:p>
        </p:txBody>
      </p:sp>
      <p:sp>
        <p:nvSpPr>
          <p:cNvPr id="194" name="Google Shape;194;p25"/>
          <p:cNvSpPr txBox="1">
            <a:spLocks noGrp="1"/>
          </p:cNvSpPr>
          <p:nvPr>
            <p:ph type="body" idx="1"/>
          </p:nvPr>
        </p:nvSpPr>
        <p:spPr>
          <a:xfrm>
            <a:off x="481275" y="1164925"/>
            <a:ext cx="7971000" cy="405690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1100"/>
              </a:spcBef>
              <a:spcAft>
                <a:spcPts val="0"/>
              </a:spcAft>
              <a:buNone/>
            </a:pPr>
            <a:r>
              <a:rPr lang="en-US" sz="3133"/>
              <a:t>Heat does not always lead to a dead end, though!</a:t>
            </a:r>
            <a:endParaRPr sz="3133"/>
          </a:p>
          <a:p>
            <a:pPr marL="457200" lvl="0" indent="0" algn="l" rtl="0">
              <a:lnSpc>
                <a:spcPct val="90000"/>
              </a:lnSpc>
              <a:spcBef>
                <a:spcPts val="1100"/>
              </a:spcBef>
              <a:spcAft>
                <a:spcPts val="0"/>
              </a:spcAft>
              <a:buNone/>
            </a:pPr>
            <a:endParaRPr sz="3133"/>
          </a:p>
          <a:p>
            <a:pPr marL="0" lvl="0" indent="0" algn="l" rtl="0">
              <a:lnSpc>
                <a:spcPct val="90000"/>
              </a:lnSpc>
              <a:spcBef>
                <a:spcPts val="1100"/>
              </a:spcBef>
              <a:spcAft>
                <a:spcPts val="0"/>
              </a:spcAft>
              <a:buNone/>
            </a:pPr>
            <a:r>
              <a:rPr lang="en-US" sz="3133"/>
              <a:t>A device that uses heat to transform Thermal Energy into KE and/or PE is called a “heat engine”</a:t>
            </a:r>
            <a:endParaRPr sz="3133"/>
          </a:p>
        </p:txBody>
      </p:sp>
      <p:pic>
        <p:nvPicPr>
          <p:cNvPr id="195" name="Google Shape;195;p25" title="dinopendulum.mov">
            <a:hlinkClick r:id="rId3"/>
          </p:cNvPr>
          <p:cNvPicPr preferRelativeResize="0"/>
          <p:nvPr/>
        </p:nvPicPr>
        <p:blipFill>
          <a:blip r:embed="rId4">
            <a:alphaModFix/>
          </a:blip>
          <a:stretch>
            <a:fillRect/>
          </a:stretch>
        </p:blipFill>
        <p:spPr>
          <a:xfrm>
            <a:off x="8908450" y="699550"/>
            <a:ext cx="3131149" cy="5760124"/>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95"/>
                                        </p:tgtEl>
                                        <p:attrNameLst>
                                          <p:attrName>style.visibility</p:attrName>
                                        </p:attrNameLst>
                                      </p:cBhvr>
                                      <p:to>
                                        <p:strVal val="visible"/>
                                      </p:to>
                                    </p:set>
                                    <p:animEffect transition="in" filter="fade">
                                      <p:cBhvr>
                                        <p:cTn id="7" dur="1000"/>
                                        <p:tgtEl>
                                          <p:spTgt spid="1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99"/>
        <p:cNvGrpSpPr/>
        <p:nvPr/>
      </p:nvGrpSpPr>
      <p:grpSpPr>
        <a:xfrm>
          <a:off x="0" y="0"/>
          <a:ext cx="0" cy="0"/>
          <a:chOff x="0" y="0"/>
          <a:chExt cx="0" cy="0"/>
        </a:xfrm>
      </p:grpSpPr>
      <p:sp>
        <p:nvSpPr>
          <p:cNvPr id="200" name="Google Shape;200;p26"/>
          <p:cNvSpPr txBox="1">
            <a:spLocks noGrp="1"/>
          </p:cNvSpPr>
          <p:nvPr>
            <p:ph type="title"/>
          </p:nvPr>
        </p:nvSpPr>
        <p:spPr>
          <a:xfrm>
            <a:off x="1143000" y="161925"/>
            <a:ext cx="10515600" cy="13257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dk1"/>
              </a:buClr>
              <a:buSzPts val="1500"/>
              <a:buFont typeface="Arial"/>
              <a:buNone/>
            </a:pPr>
            <a:r>
              <a:rPr lang="en-US" sz="3700">
                <a:latin typeface="Arial"/>
                <a:ea typeface="Arial"/>
                <a:cs typeface="Arial"/>
                <a:sym typeface="Arial"/>
              </a:rPr>
              <a:t>Remember the “Killer Pendulum?”</a:t>
            </a:r>
            <a:endParaRPr sz="3700">
              <a:latin typeface="Arial"/>
              <a:ea typeface="Arial"/>
              <a:cs typeface="Arial"/>
              <a:sym typeface="Arial"/>
            </a:endParaRPr>
          </a:p>
          <a:p>
            <a:pPr marL="0" lvl="0" indent="0" algn="l" rtl="0">
              <a:lnSpc>
                <a:spcPct val="90000"/>
              </a:lnSpc>
              <a:spcBef>
                <a:spcPts val="0"/>
              </a:spcBef>
              <a:spcAft>
                <a:spcPts val="0"/>
              </a:spcAft>
              <a:buSzPts val="1900"/>
              <a:buNone/>
            </a:pPr>
            <a:endParaRPr sz="1900"/>
          </a:p>
        </p:txBody>
      </p:sp>
      <p:sp>
        <p:nvSpPr>
          <p:cNvPr id="201" name="Google Shape;201;p26"/>
          <p:cNvSpPr txBox="1">
            <a:spLocks noGrp="1"/>
          </p:cNvSpPr>
          <p:nvPr>
            <p:ph type="body" idx="1"/>
          </p:nvPr>
        </p:nvSpPr>
        <p:spPr>
          <a:xfrm>
            <a:off x="481275" y="1164925"/>
            <a:ext cx="7971000" cy="405690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1100"/>
              </a:spcBef>
              <a:spcAft>
                <a:spcPts val="0"/>
              </a:spcAft>
              <a:buNone/>
            </a:pPr>
            <a:r>
              <a:rPr lang="en-US" sz="3133" dirty="0"/>
              <a:t>Heat does not always lead to a dead end, though!</a:t>
            </a:r>
            <a:endParaRPr sz="3133" dirty="0"/>
          </a:p>
          <a:p>
            <a:pPr marL="457200" lvl="0" indent="0" algn="l" rtl="0">
              <a:lnSpc>
                <a:spcPct val="90000"/>
              </a:lnSpc>
              <a:spcBef>
                <a:spcPts val="1100"/>
              </a:spcBef>
              <a:spcAft>
                <a:spcPts val="0"/>
              </a:spcAft>
              <a:buNone/>
            </a:pPr>
            <a:endParaRPr sz="3133" dirty="0"/>
          </a:p>
          <a:p>
            <a:pPr marL="0" lvl="0" indent="0" algn="l" rtl="0">
              <a:lnSpc>
                <a:spcPct val="90000"/>
              </a:lnSpc>
              <a:spcBef>
                <a:spcPts val="1100"/>
              </a:spcBef>
              <a:spcAft>
                <a:spcPts val="0"/>
              </a:spcAft>
              <a:buNone/>
            </a:pPr>
            <a:r>
              <a:rPr lang="en-US" sz="3133" dirty="0"/>
              <a:t>A device that uses heat to transform Thermal Energy into KE and/or PE is called a “heat engine”</a:t>
            </a:r>
            <a:endParaRPr sz="3133" dirty="0"/>
          </a:p>
        </p:txBody>
      </p:sp>
      <p:pic>
        <p:nvPicPr>
          <p:cNvPr id="202" name="Google Shape;202;p26" title="dinopendulum.mov">
            <a:hlinkClick r:id="rId3"/>
          </p:cNvPr>
          <p:cNvPicPr preferRelativeResize="0"/>
          <p:nvPr/>
        </p:nvPicPr>
        <p:blipFill>
          <a:blip r:embed="rId4">
            <a:alphaModFix/>
          </a:blip>
          <a:stretch>
            <a:fillRect/>
          </a:stretch>
        </p:blipFill>
        <p:spPr>
          <a:xfrm>
            <a:off x="8908450" y="699550"/>
            <a:ext cx="3131149" cy="5760124"/>
          </a:xfrm>
          <a:prstGeom prst="rect">
            <a:avLst/>
          </a:prstGeom>
          <a:noFill/>
          <a:ln>
            <a:noFill/>
          </a:ln>
        </p:spPr>
      </p:pic>
      <p:sp>
        <p:nvSpPr>
          <p:cNvPr id="203" name="Google Shape;203;p26"/>
          <p:cNvSpPr txBox="1"/>
          <p:nvPr/>
        </p:nvSpPr>
        <p:spPr>
          <a:xfrm>
            <a:off x="-21485" y="4324162"/>
            <a:ext cx="2472000" cy="738900"/>
          </a:xfrm>
          <a:prstGeom prst="rect">
            <a:avLst/>
          </a:prstGeom>
          <a:noFill/>
          <a:ln>
            <a:noFill/>
          </a:ln>
        </p:spPr>
        <p:txBody>
          <a:bodyPr spcFirstLastPara="1" wrap="square" lIns="121900" tIns="121900" rIns="121900" bIns="121900" anchor="t" anchorCtr="0">
            <a:spAutoFit/>
          </a:bodyPr>
          <a:lstStyle/>
          <a:p>
            <a:pPr marL="0" marR="0" lvl="0" indent="0" algn="l" rtl="0">
              <a:lnSpc>
                <a:spcPct val="100000"/>
              </a:lnSpc>
              <a:spcBef>
                <a:spcPts val="0"/>
              </a:spcBef>
              <a:spcAft>
                <a:spcPts val="0"/>
              </a:spcAft>
              <a:buClr>
                <a:srgbClr val="000000"/>
              </a:buClr>
              <a:buSzPts val="3200"/>
              <a:buFont typeface="Arial"/>
              <a:buNone/>
            </a:pPr>
            <a:r>
              <a:rPr lang="en-US" sz="3200" b="0" i="0" u="none" strike="noStrike" cap="none">
                <a:solidFill>
                  <a:srgbClr val="000000"/>
                </a:solidFill>
                <a:latin typeface="Arial"/>
                <a:ea typeface="Arial"/>
                <a:cs typeface="Arial"/>
                <a:sym typeface="Arial"/>
              </a:rPr>
              <a:t>KE</a:t>
            </a:r>
            <a:endParaRPr sz="3200" b="0" i="0" u="none" strike="noStrike" cap="none">
              <a:solidFill>
                <a:srgbClr val="000000"/>
              </a:solidFill>
              <a:latin typeface="Arial"/>
              <a:ea typeface="Arial"/>
              <a:cs typeface="Arial"/>
              <a:sym typeface="Arial"/>
            </a:endParaRPr>
          </a:p>
        </p:txBody>
      </p:sp>
      <p:sp>
        <p:nvSpPr>
          <p:cNvPr id="204" name="Google Shape;204;p26"/>
          <p:cNvSpPr txBox="1"/>
          <p:nvPr/>
        </p:nvSpPr>
        <p:spPr>
          <a:xfrm>
            <a:off x="3704138" y="4272543"/>
            <a:ext cx="2660100" cy="1231500"/>
          </a:xfrm>
          <a:prstGeom prst="rect">
            <a:avLst/>
          </a:prstGeom>
          <a:noFill/>
          <a:ln>
            <a:noFill/>
          </a:ln>
        </p:spPr>
        <p:txBody>
          <a:bodyPr spcFirstLastPara="1" wrap="square" lIns="121900" tIns="121900" rIns="121900" bIns="121900" anchor="t" anchorCtr="0">
            <a:spAutoFit/>
          </a:bodyPr>
          <a:lstStyle/>
          <a:p>
            <a:pPr marL="0" marR="0" lvl="0" indent="0" algn="l" rtl="0">
              <a:lnSpc>
                <a:spcPct val="100000"/>
              </a:lnSpc>
              <a:spcBef>
                <a:spcPts val="0"/>
              </a:spcBef>
              <a:spcAft>
                <a:spcPts val="0"/>
              </a:spcAft>
              <a:buClr>
                <a:srgbClr val="000000"/>
              </a:buClr>
              <a:buSzPts val="3200"/>
              <a:buFont typeface="Arial"/>
              <a:buNone/>
            </a:pPr>
            <a:r>
              <a:rPr lang="en-US" sz="3200" b="0" i="0" u="none" strike="noStrike" cap="none">
                <a:solidFill>
                  <a:srgbClr val="000000"/>
                </a:solidFill>
                <a:latin typeface="Arial"/>
                <a:ea typeface="Arial"/>
                <a:cs typeface="Arial"/>
                <a:sym typeface="Arial"/>
              </a:rPr>
              <a:t>Thermal Energy</a:t>
            </a:r>
            <a:endParaRPr sz="3200" b="0" i="0" u="none" strike="noStrike" cap="none">
              <a:solidFill>
                <a:srgbClr val="000000"/>
              </a:solidFill>
              <a:latin typeface="Arial"/>
              <a:ea typeface="Arial"/>
              <a:cs typeface="Arial"/>
              <a:sym typeface="Arial"/>
            </a:endParaRPr>
          </a:p>
        </p:txBody>
      </p:sp>
      <p:sp>
        <p:nvSpPr>
          <p:cNvPr id="205" name="Google Shape;205;p26"/>
          <p:cNvSpPr/>
          <p:nvPr/>
        </p:nvSpPr>
        <p:spPr>
          <a:xfrm>
            <a:off x="587438" y="4956115"/>
            <a:ext cx="3272575" cy="432575"/>
          </a:xfrm>
          <a:custGeom>
            <a:avLst/>
            <a:gdLst/>
            <a:ahLst/>
            <a:cxnLst/>
            <a:rect l="l" t="t" r="r" b="b"/>
            <a:pathLst>
              <a:path w="130903" h="17303" extrusionOk="0">
                <a:moveTo>
                  <a:pt x="0" y="678"/>
                </a:moveTo>
                <a:cubicBezTo>
                  <a:pt x="16273" y="-2036"/>
                  <a:pt x="31995" y="8772"/>
                  <a:pt x="48126" y="12228"/>
                </a:cubicBezTo>
                <a:cubicBezTo>
                  <a:pt x="75288" y="18047"/>
                  <a:pt x="111261" y="22245"/>
                  <a:pt x="130903" y="2603"/>
                </a:cubicBezTo>
              </a:path>
            </a:pathLst>
          </a:custGeom>
          <a:noFill/>
          <a:ln w="76200" cap="flat" cmpd="sng">
            <a:solidFill>
              <a:schemeClr val="dk2"/>
            </a:solidFill>
            <a:prstDash val="solid"/>
            <a:round/>
            <a:headEnd type="none" w="med" len="med"/>
            <a:tailEnd type="triangle" w="med" len="med"/>
          </a:ln>
        </p:spPr>
        <p:txBody>
          <a:bodyPr/>
          <a:lstStyle/>
          <a:p>
            <a:endParaRPr lang="en-US"/>
          </a:p>
        </p:txBody>
      </p:sp>
      <p:sp>
        <p:nvSpPr>
          <p:cNvPr id="206" name="Google Shape;206;p26"/>
          <p:cNvSpPr txBox="1"/>
          <p:nvPr/>
        </p:nvSpPr>
        <p:spPr>
          <a:xfrm>
            <a:off x="1693859" y="4684300"/>
            <a:ext cx="1860000" cy="738900"/>
          </a:xfrm>
          <a:prstGeom prst="rect">
            <a:avLst/>
          </a:prstGeom>
          <a:noFill/>
          <a:ln>
            <a:noFill/>
          </a:ln>
        </p:spPr>
        <p:txBody>
          <a:bodyPr spcFirstLastPara="1" wrap="square" lIns="121900" tIns="121900" rIns="121900" bIns="121900" anchor="t" anchorCtr="0">
            <a:spAutoFit/>
          </a:bodyPr>
          <a:lstStyle/>
          <a:p>
            <a:pPr marL="0" marR="0" lvl="0" indent="0" algn="l" rtl="0">
              <a:lnSpc>
                <a:spcPct val="100000"/>
              </a:lnSpc>
              <a:spcBef>
                <a:spcPts val="0"/>
              </a:spcBef>
              <a:spcAft>
                <a:spcPts val="0"/>
              </a:spcAft>
              <a:buClr>
                <a:srgbClr val="000000"/>
              </a:buClr>
              <a:buSzPts val="3200"/>
              <a:buFont typeface="Arial"/>
              <a:buNone/>
            </a:pPr>
            <a:r>
              <a:rPr lang="en-US" sz="3200"/>
              <a:t>Heat</a:t>
            </a:r>
            <a:endParaRPr sz="3200" b="0" i="0" u="none" strike="noStrike" cap="none">
              <a:solidFill>
                <a:srgbClr val="000000"/>
              </a:solidFill>
              <a:latin typeface="Arial"/>
              <a:ea typeface="Arial"/>
              <a:cs typeface="Arial"/>
              <a:sym typeface="Arial"/>
            </a:endParaRPr>
          </a:p>
        </p:txBody>
      </p:sp>
      <p:sp>
        <p:nvSpPr>
          <p:cNvPr id="207" name="Google Shape;207;p26"/>
          <p:cNvSpPr txBox="1"/>
          <p:nvPr/>
        </p:nvSpPr>
        <p:spPr>
          <a:xfrm>
            <a:off x="110865" y="5678112"/>
            <a:ext cx="2472000" cy="738900"/>
          </a:xfrm>
          <a:prstGeom prst="rect">
            <a:avLst/>
          </a:prstGeom>
          <a:noFill/>
          <a:ln>
            <a:noFill/>
          </a:ln>
        </p:spPr>
        <p:txBody>
          <a:bodyPr spcFirstLastPara="1" wrap="square" lIns="121900" tIns="121900" rIns="121900" bIns="121900" anchor="t" anchorCtr="0">
            <a:spAutoFit/>
          </a:bodyPr>
          <a:lstStyle/>
          <a:p>
            <a:pPr marL="0" marR="0" lvl="0" indent="0" algn="l" rtl="0">
              <a:lnSpc>
                <a:spcPct val="100000"/>
              </a:lnSpc>
              <a:spcBef>
                <a:spcPts val="0"/>
              </a:spcBef>
              <a:spcAft>
                <a:spcPts val="0"/>
              </a:spcAft>
              <a:buClr>
                <a:srgbClr val="000000"/>
              </a:buClr>
              <a:buSzPts val="3200"/>
              <a:buFont typeface="Arial"/>
              <a:buNone/>
            </a:pPr>
            <a:r>
              <a:rPr lang="en-US" sz="3200" b="0" i="0" u="none" strike="noStrike" cap="none">
                <a:solidFill>
                  <a:srgbClr val="000000"/>
                </a:solidFill>
                <a:latin typeface="Arial"/>
                <a:ea typeface="Arial"/>
                <a:cs typeface="Arial"/>
                <a:sym typeface="Arial"/>
              </a:rPr>
              <a:t>KE</a:t>
            </a:r>
            <a:endParaRPr sz="3200" b="0" i="0" u="none" strike="noStrike" cap="none">
              <a:solidFill>
                <a:srgbClr val="000000"/>
              </a:solidFill>
              <a:latin typeface="Arial"/>
              <a:ea typeface="Arial"/>
              <a:cs typeface="Arial"/>
              <a:sym typeface="Arial"/>
            </a:endParaRPr>
          </a:p>
        </p:txBody>
      </p:sp>
      <p:sp>
        <p:nvSpPr>
          <p:cNvPr id="208" name="Google Shape;208;p26"/>
          <p:cNvSpPr txBox="1"/>
          <p:nvPr/>
        </p:nvSpPr>
        <p:spPr>
          <a:xfrm>
            <a:off x="3836488" y="5626493"/>
            <a:ext cx="2660100" cy="1231500"/>
          </a:xfrm>
          <a:prstGeom prst="rect">
            <a:avLst/>
          </a:prstGeom>
          <a:noFill/>
          <a:ln>
            <a:noFill/>
          </a:ln>
        </p:spPr>
        <p:txBody>
          <a:bodyPr spcFirstLastPara="1" wrap="square" lIns="121900" tIns="121900" rIns="121900" bIns="121900" anchor="t" anchorCtr="0">
            <a:spAutoFit/>
          </a:bodyPr>
          <a:lstStyle/>
          <a:p>
            <a:pPr marL="0" marR="0" lvl="0" indent="0" algn="l" rtl="0">
              <a:lnSpc>
                <a:spcPct val="100000"/>
              </a:lnSpc>
              <a:spcBef>
                <a:spcPts val="0"/>
              </a:spcBef>
              <a:spcAft>
                <a:spcPts val="0"/>
              </a:spcAft>
              <a:buClr>
                <a:srgbClr val="000000"/>
              </a:buClr>
              <a:buSzPts val="3200"/>
              <a:buFont typeface="Arial"/>
              <a:buNone/>
            </a:pPr>
            <a:r>
              <a:rPr lang="en-US" sz="3200" b="0" i="0" u="none" strike="noStrike" cap="none">
                <a:solidFill>
                  <a:srgbClr val="000000"/>
                </a:solidFill>
                <a:latin typeface="Arial"/>
                <a:ea typeface="Arial"/>
                <a:cs typeface="Arial"/>
                <a:sym typeface="Arial"/>
              </a:rPr>
              <a:t>Thermal Energy</a:t>
            </a:r>
            <a:endParaRPr sz="3200" b="0" i="0" u="none" strike="noStrike" cap="none">
              <a:solidFill>
                <a:srgbClr val="000000"/>
              </a:solidFill>
              <a:latin typeface="Arial"/>
              <a:ea typeface="Arial"/>
              <a:cs typeface="Arial"/>
              <a:sym typeface="Arial"/>
            </a:endParaRPr>
          </a:p>
        </p:txBody>
      </p:sp>
      <p:sp>
        <p:nvSpPr>
          <p:cNvPr id="209" name="Google Shape;209;p26"/>
          <p:cNvSpPr/>
          <p:nvPr/>
        </p:nvSpPr>
        <p:spPr>
          <a:xfrm>
            <a:off x="719788" y="6310065"/>
            <a:ext cx="3272575" cy="432575"/>
          </a:xfrm>
          <a:custGeom>
            <a:avLst/>
            <a:gdLst/>
            <a:ahLst/>
            <a:cxnLst/>
            <a:rect l="l" t="t" r="r" b="b"/>
            <a:pathLst>
              <a:path w="130903" h="17303" extrusionOk="0">
                <a:moveTo>
                  <a:pt x="0" y="678"/>
                </a:moveTo>
                <a:cubicBezTo>
                  <a:pt x="16273" y="-2036"/>
                  <a:pt x="31995" y="8772"/>
                  <a:pt x="48126" y="12228"/>
                </a:cubicBezTo>
                <a:cubicBezTo>
                  <a:pt x="75288" y="18047"/>
                  <a:pt x="111261" y="22245"/>
                  <a:pt x="130903" y="2603"/>
                </a:cubicBezTo>
              </a:path>
            </a:pathLst>
          </a:custGeom>
          <a:noFill/>
          <a:ln w="76200" cap="flat" cmpd="sng">
            <a:solidFill>
              <a:schemeClr val="dk2"/>
            </a:solidFill>
            <a:prstDash val="solid"/>
            <a:round/>
            <a:headEnd type="triangle" w="med" len="med"/>
            <a:tailEnd type="none" w="med" len="med"/>
          </a:ln>
        </p:spPr>
        <p:txBody>
          <a:bodyPr/>
          <a:lstStyle/>
          <a:p>
            <a:endParaRPr lang="en-US"/>
          </a:p>
        </p:txBody>
      </p:sp>
      <p:sp>
        <p:nvSpPr>
          <p:cNvPr id="210" name="Google Shape;210;p26"/>
          <p:cNvSpPr txBox="1"/>
          <p:nvPr/>
        </p:nvSpPr>
        <p:spPr>
          <a:xfrm>
            <a:off x="1826209" y="6038250"/>
            <a:ext cx="1860000" cy="738900"/>
          </a:xfrm>
          <a:prstGeom prst="rect">
            <a:avLst/>
          </a:prstGeom>
          <a:noFill/>
          <a:ln>
            <a:noFill/>
          </a:ln>
        </p:spPr>
        <p:txBody>
          <a:bodyPr spcFirstLastPara="1" wrap="square" lIns="121900" tIns="121900" rIns="121900" bIns="121900" anchor="t" anchorCtr="0">
            <a:spAutoFit/>
          </a:bodyPr>
          <a:lstStyle/>
          <a:p>
            <a:pPr marL="0" marR="0" lvl="0" indent="0" algn="l" rtl="0">
              <a:lnSpc>
                <a:spcPct val="100000"/>
              </a:lnSpc>
              <a:spcBef>
                <a:spcPts val="0"/>
              </a:spcBef>
              <a:spcAft>
                <a:spcPts val="0"/>
              </a:spcAft>
              <a:buClr>
                <a:srgbClr val="000000"/>
              </a:buClr>
              <a:buSzPts val="3200"/>
              <a:buFont typeface="Arial"/>
              <a:buNone/>
            </a:pPr>
            <a:r>
              <a:rPr lang="en-US" sz="3200"/>
              <a:t>Heat</a:t>
            </a:r>
            <a:endParaRPr sz="3200" b="0" i="0" u="none" strike="noStrike" cap="none">
              <a:solidFill>
                <a:srgbClr val="000000"/>
              </a:solidFill>
              <a:latin typeface="Arial"/>
              <a:ea typeface="Arial"/>
              <a:cs typeface="Arial"/>
              <a:sym typeface="Arial"/>
            </a:endParaRPr>
          </a:p>
        </p:txBody>
      </p:sp>
      <p:sp>
        <p:nvSpPr>
          <p:cNvPr id="211" name="Google Shape;211;p26"/>
          <p:cNvSpPr txBox="1"/>
          <p:nvPr/>
        </p:nvSpPr>
        <p:spPr>
          <a:xfrm>
            <a:off x="6825238" y="4139500"/>
            <a:ext cx="2083200" cy="1108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sz="3000" b="1">
                <a:solidFill>
                  <a:srgbClr val="980000"/>
                </a:solidFill>
                <a:latin typeface="Calibri"/>
                <a:ea typeface="Calibri"/>
                <a:cs typeface="Calibri"/>
                <a:sym typeface="Calibri"/>
              </a:rPr>
              <a:t>NOT a Heat Engine</a:t>
            </a:r>
            <a:endParaRPr sz="3000" b="1">
              <a:solidFill>
                <a:srgbClr val="980000"/>
              </a:solidFill>
              <a:latin typeface="Calibri"/>
              <a:ea typeface="Calibri"/>
              <a:cs typeface="Calibri"/>
              <a:sym typeface="Calibri"/>
            </a:endParaRPr>
          </a:p>
        </p:txBody>
      </p:sp>
      <p:sp>
        <p:nvSpPr>
          <p:cNvPr id="212" name="Google Shape;212;p26"/>
          <p:cNvSpPr txBox="1"/>
          <p:nvPr/>
        </p:nvSpPr>
        <p:spPr>
          <a:xfrm>
            <a:off x="6900298" y="5688150"/>
            <a:ext cx="1769700" cy="1108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sz="3000" b="1">
                <a:solidFill>
                  <a:srgbClr val="980000"/>
                </a:solidFill>
                <a:latin typeface="Calibri"/>
                <a:ea typeface="Calibri"/>
                <a:cs typeface="Calibri"/>
                <a:sym typeface="Calibri"/>
              </a:rPr>
              <a:t>Heat Engine</a:t>
            </a:r>
            <a:endParaRPr sz="3000" b="1">
              <a:solidFill>
                <a:srgbClr val="980000"/>
              </a:solidFill>
              <a:latin typeface="Calibri"/>
              <a:ea typeface="Calibri"/>
              <a:cs typeface="Calibri"/>
              <a:sym typeface="Calibri"/>
            </a:endParaRPr>
          </a:p>
        </p:txBody>
      </p:sp>
      <p:sp>
        <p:nvSpPr>
          <p:cNvPr id="213" name="Google Shape;213;p26"/>
          <p:cNvSpPr/>
          <p:nvPr/>
        </p:nvSpPr>
        <p:spPr>
          <a:xfrm>
            <a:off x="-21486" y="4076542"/>
            <a:ext cx="6117485" cy="1441200"/>
          </a:xfrm>
          <a:prstGeom prst="ellipse">
            <a:avLst/>
          </a:prstGeom>
          <a:noFill/>
          <a:ln w="76200" cap="flat" cmpd="sng">
            <a:solidFill>
              <a:srgbClr val="98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26"/>
          <p:cNvSpPr/>
          <p:nvPr/>
        </p:nvSpPr>
        <p:spPr>
          <a:xfrm>
            <a:off x="-21486" y="5488992"/>
            <a:ext cx="6117485" cy="1441200"/>
          </a:xfrm>
          <a:prstGeom prst="ellipse">
            <a:avLst/>
          </a:prstGeom>
          <a:noFill/>
          <a:ln w="76200" cap="flat" cmpd="sng">
            <a:solidFill>
              <a:srgbClr val="98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215;p26"/>
          <p:cNvSpPr/>
          <p:nvPr/>
        </p:nvSpPr>
        <p:spPr>
          <a:xfrm>
            <a:off x="5998650" y="4212400"/>
            <a:ext cx="804300" cy="962400"/>
          </a:xfrm>
          <a:prstGeom prst="rightArrow">
            <a:avLst>
              <a:gd name="adj1" fmla="val 50000"/>
              <a:gd name="adj2" fmla="val 50000"/>
            </a:avLst>
          </a:prstGeom>
          <a:solidFill>
            <a:srgbClr val="980000"/>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26"/>
          <p:cNvSpPr/>
          <p:nvPr/>
        </p:nvSpPr>
        <p:spPr>
          <a:xfrm>
            <a:off x="6096000" y="5761050"/>
            <a:ext cx="804300" cy="962400"/>
          </a:xfrm>
          <a:prstGeom prst="rightArrow">
            <a:avLst>
              <a:gd name="adj1" fmla="val 50000"/>
              <a:gd name="adj2" fmla="val 50000"/>
            </a:avLst>
          </a:prstGeom>
          <a:solidFill>
            <a:srgbClr val="980000"/>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2"/>
                                        </p:tgtEl>
                                        <p:attrNameLst>
                                          <p:attrName>style.visibility</p:attrName>
                                        </p:attrNameLst>
                                      </p:cBhvr>
                                      <p:to>
                                        <p:strVal val="visible"/>
                                      </p:to>
                                    </p:set>
                                    <p:animEffect transition="in" filter="fade">
                                      <p:cBhvr>
                                        <p:cTn id="7" dur="1000"/>
                                        <p:tgtEl>
                                          <p:spTgt spid="2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20"/>
        <p:cNvGrpSpPr/>
        <p:nvPr/>
      </p:nvGrpSpPr>
      <p:grpSpPr>
        <a:xfrm>
          <a:off x="0" y="0"/>
          <a:ext cx="0" cy="0"/>
          <a:chOff x="0" y="0"/>
          <a:chExt cx="0" cy="0"/>
        </a:xfrm>
      </p:grpSpPr>
      <p:sp>
        <p:nvSpPr>
          <p:cNvPr id="221" name="Google Shape;221;p27"/>
          <p:cNvSpPr txBox="1">
            <a:spLocks noGrp="1"/>
          </p:cNvSpPr>
          <p:nvPr>
            <p:ph type="title"/>
          </p:nvPr>
        </p:nvSpPr>
        <p:spPr>
          <a:xfrm>
            <a:off x="180450" y="355196"/>
            <a:ext cx="11831100" cy="574800"/>
          </a:xfrm>
          <a:prstGeom prst="rect">
            <a:avLst/>
          </a:prstGeom>
          <a:noFill/>
          <a:ln>
            <a:noFill/>
          </a:ln>
        </p:spPr>
        <p:txBody>
          <a:bodyPr spcFirstLastPara="1" wrap="square" lIns="91425" tIns="45700" rIns="91425" bIns="45700" anchor="ctr" anchorCtr="0">
            <a:noAutofit/>
          </a:bodyPr>
          <a:lstStyle/>
          <a:p>
            <a:pPr marL="0" lvl="0" indent="0" algn="l" rtl="0">
              <a:spcBef>
                <a:spcPts val="1100"/>
              </a:spcBef>
              <a:spcAft>
                <a:spcPts val="0"/>
              </a:spcAft>
              <a:buClr>
                <a:schemeClr val="dk1"/>
              </a:buClr>
              <a:buSzPts val="2100"/>
              <a:buFont typeface="Arial"/>
              <a:buNone/>
            </a:pPr>
            <a:r>
              <a:rPr lang="en-US" sz="3200" dirty="0"/>
              <a:t>Think-Pair-Share: The Gulf Stream is a “Heat Engine.”</a:t>
            </a:r>
            <a:endParaRPr sz="3200" dirty="0"/>
          </a:p>
          <a:p>
            <a:pPr marL="0" lvl="0" indent="0" algn="l" rtl="0">
              <a:spcBef>
                <a:spcPts val="1100"/>
              </a:spcBef>
              <a:spcAft>
                <a:spcPts val="0"/>
              </a:spcAft>
              <a:buClr>
                <a:schemeClr val="dk1"/>
              </a:buClr>
              <a:buSzPts val="2100"/>
              <a:buFont typeface="Arial"/>
              <a:buNone/>
            </a:pPr>
            <a:r>
              <a:rPr lang="en-US" sz="3200" dirty="0"/>
              <a:t>What evidence is there for this?</a:t>
            </a:r>
            <a:endParaRPr sz="3200" dirty="0"/>
          </a:p>
          <a:p>
            <a:pPr marL="0" lvl="0" indent="0" algn="l" rtl="0">
              <a:lnSpc>
                <a:spcPct val="90000"/>
              </a:lnSpc>
              <a:spcBef>
                <a:spcPts val="0"/>
              </a:spcBef>
              <a:spcAft>
                <a:spcPts val="0"/>
              </a:spcAft>
              <a:buSzPts val="2100"/>
              <a:buNone/>
            </a:pPr>
            <a:endParaRPr sz="3200" dirty="0"/>
          </a:p>
        </p:txBody>
      </p:sp>
      <p:sp>
        <p:nvSpPr>
          <p:cNvPr id="223" name="Google Shape;223;p27"/>
          <p:cNvSpPr txBox="1">
            <a:spLocks noGrp="1"/>
          </p:cNvSpPr>
          <p:nvPr>
            <p:ph type="body" idx="1"/>
          </p:nvPr>
        </p:nvSpPr>
        <p:spPr>
          <a:xfrm>
            <a:off x="9024599" y="2506800"/>
            <a:ext cx="3167400" cy="435120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1100"/>
              </a:spcBef>
              <a:spcAft>
                <a:spcPts val="0"/>
              </a:spcAft>
              <a:buSzPts val="1900"/>
              <a:buNone/>
            </a:pPr>
            <a:endParaRPr sz="2700"/>
          </a:p>
          <a:p>
            <a:pPr marL="0" lvl="0" indent="0" algn="l" rtl="0">
              <a:lnSpc>
                <a:spcPct val="90000"/>
              </a:lnSpc>
              <a:spcBef>
                <a:spcPts val="1100"/>
              </a:spcBef>
              <a:spcAft>
                <a:spcPts val="0"/>
              </a:spcAft>
              <a:buSzPts val="1900"/>
              <a:buNone/>
            </a:pPr>
            <a:r>
              <a:rPr lang="en-US" sz="2700"/>
              <a:t>Colors are </a:t>
            </a:r>
            <a:r>
              <a:rPr lang="en-US" sz="2700" u="sng">
                <a:solidFill>
                  <a:schemeClr val="hlink"/>
                </a:solidFill>
                <a:hlinkClick r:id="rId4"/>
              </a:rPr>
              <a:t>Sea Surface Temperature</a:t>
            </a:r>
            <a:r>
              <a:rPr lang="en-US" sz="2700"/>
              <a:t>  for the year 2019.</a:t>
            </a:r>
            <a:endParaRPr sz="1900"/>
          </a:p>
          <a:p>
            <a:pPr marL="457200" lvl="0" indent="-463550" algn="l" rtl="0">
              <a:lnSpc>
                <a:spcPct val="90000"/>
              </a:lnSpc>
              <a:spcBef>
                <a:spcPts val="1100"/>
              </a:spcBef>
              <a:spcAft>
                <a:spcPts val="0"/>
              </a:spcAft>
              <a:buSzPts val="1900"/>
              <a:buChar char="•"/>
            </a:pPr>
            <a:r>
              <a:rPr lang="en-US" sz="2700"/>
              <a:t>White/blue = coldest</a:t>
            </a:r>
            <a:endParaRPr sz="1900"/>
          </a:p>
          <a:p>
            <a:pPr marL="457200" lvl="0" indent="-463550" algn="l" rtl="0">
              <a:lnSpc>
                <a:spcPct val="90000"/>
              </a:lnSpc>
              <a:spcBef>
                <a:spcPts val="1100"/>
              </a:spcBef>
              <a:spcAft>
                <a:spcPts val="0"/>
              </a:spcAft>
              <a:buSzPts val="1900"/>
              <a:buChar char="•"/>
            </a:pPr>
            <a:r>
              <a:rPr lang="en-US" sz="2700"/>
              <a:t>Pink/red = warmest</a:t>
            </a:r>
            <a:endParaRPr sz="2700"/>
          </a:p>
        </p:txBody>
      </p:sp>
      <p:pic>
        <p:nvPicPr>
          <p:cNvPr id="2" name="Online Media 1" descr="Gulf Stream 1-year animation  /FA">
            <a:hlinkClick r:id="" action="ppaction://media"/>
            <a:extLst>
              <a:ext uri="{FF2B5EF4-FFF2-40B4-BE49-F238E27FC236}">
                <a16:creationId xmlns:a16="http://schemas.microsoft.com/office/drawing/2014/main" id="{65B26047-03F6-8187-49B8-2F029A1D60EE}"/>
              </a:ext>
            </a:extLst>
          </p:cNvPr>
          <p:cNvPicPr>
            <a:picLocks noRot="1" noChangeAspect="1"/>
          </p:cNvPicPr>
          <p:nvPr>
            <a:videoFile r:link="rId1"/>
          </p:nvPr>
        </p:nvPicPr>
        <p:blipFill>
          <a:blip r:embed="rId5"/>
          <a:stretch>
            <a:fillRect/>
          </a:stretch>
        </p:blipFill>
        <p:spPr>
          <a:xfrm>
            <a:off x="776514" y="998506"/>
            <a:ext cx="8073914" cy="605543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
                                        </p:tgtEl>
                                      </p:cBhvr>
                                    </p:cmd>
                                  </p:childTnLst>
                                </p:cTn>
                              </p:par>
                            </p:childTnLst>
                          </p:cTn>
                        </p:par>
                      </p:childTnLst>
                    </p:cTn>
                  </p:par>
                </p:childTnLst>
              </p:cTn>
              <p:nextCondLst>
                <p:cond evt="onClick" delay="0">
                  <p:tgtEl>
                    <p:spTgt spid="2"/>
                  </p:tgtEl>
                </p:cond>
              </p:nextCondLst>
            </p:seq>
            <p:video>
              <p:cMediaNode vol="80000">
                <p:cTn id="12" fill="hold" display="0">
                  <p:stCondLst>
                    <p:cond delay="indefinite"/>
                  </p:stCondLst>
                </p:cTn>
                <p:tgtEl>
                  <p:spTgt spid="2"/>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27"/>
        <p:cNvGrpSpPr/>
        <p:nvPr/>
      </p:nvGrpSpPr>
      <p:grpSpPr>
        <a:xfrm>
          <a:off x="0" y="0"/>
          <a:ext cx="0" cy="0"/>
          <a:chOff x="0" y="0"/>
          <a:chExt cx="0" cy="0"/>
        </a:xfrm>
      </p:grpSpPr>
      <p:sp>
        <p:nvSpPr>
          <p:cNvPr id="228" name="Google Shape;228;p28"/>
          <p:cNvSpPr txBox="1">
            <a:spLocks noGrp="1"/>
          </p:cNvSpPr>
          <p:nvPr>
            <p:ph type="title"/>
          </p:nvPr>
        </p:nvSpPr>
        <p:spPr>
          <a:xfrm>
            <a:off x="0" y="365125"/>
            <a:ext cx="12192000" cy="7845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SzPct val="52777"/>
              <a:buNone/>
            </a:pPr>
            <a:r>
              <a:rPr lang="en-US" sz="3600"/>
              <a:t>One year of weather (2020): Where do weather systems travel?</a:t>
            </a:r>
            <a:endParaRPr sz="3600"/>
          </a:p>
        </p:txBody>
      </p:sp>
      <p:sp>
        <p:nvSpPr>
          <p:cNvPr id="229" name="Google Shape;229;p28"/>
          <p:cNvSpPr txBox="1">
            <a:spLocks noGrp="1"/>
          </p:cNvSpPr>
          <p:nvPr>
            <p:ph type="body" idx="1"/>
          </p:nvPr>
        </p:nvSpPr>
        <p:spPr>
          <a:xfrm>
            <a:off x="1117600" y="2434167"/>
            <a:ext cx="14020800" cy="580160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1100"/>
              </a:spcBef>
              <a:spcAft>
                <a:spcPts val="0"/>
              </a:spcAft>
              <a:buSzPts val="1900"/>
              <a:buNone/>
            </a:pPr>
            <a:endParaRPr sz="1900"/>
          </a:p>
        </p:txBody>
      </p:sp>
      <p:pic>
        <p:nvPicPr>
          <p:cNvPr id="2" name="Online Media 1" descr="A Year of Weather 2020">
            <a:hlinkClick r:id="" action="ppaction://media"/>
            <a:extLst>
              <a:ext uri="{FF2B5EF4-FFF2-40B4-BE49-F238E27FC236}">
                <a16:creationId xmlns:a16="http://schemas.microsoft.com/office/drawing/2014/main" id="{03F21C97-1C6B-6C56-841A-D7A67FA109C1}"/>
              </a:ext>
            </a:extLst>
          </p:cNvPr>
          <p:cNvPicPr>
            <a:picLocks noRot="1" noChangeAspect="1"/>
          </p:cNvPicPr>
          <p:nvPr>
            <a:videoFile r:link="rId1"/>
          </p:nvPr>
        </p:nvPicPr>
        <p:blipFill>
          <a:blip r:embed="rId4"/>
          <a:stretch>
            <a:fillRect/>
          </a:stretch>
        </p:blipFill>
        <p:spPr>
          <a:xfrm>
            <a:off x="1121228" y="993430"/>
            <a:ext cx="10403081" cy="5877741"/>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34"/>
        <p:cNvGrpSpPr/>
        <p:nvPr/>
      </p:nvGrpSpPr>
      <p:grpSpPr>
        <a:xfrm>
          <a:off x="0" y="0"/>
          <a:ext cx="0" cy="0"/>
          <a:chOff x="0" y="0"/>
          <a:chExt cx="0" cy="0"/>
        </a:xfrm>
      </p:grpSpPr>
      <p:sp>
        <p:nvSpPr>
          <p:cNvPr id="235" name="Google Shape;235;p29"/>
          <p:cNvSpPr txBox="1">
            <a:spLocks noGrp="1"/>
          </p:cNvSpPr>
          <p:nvPr>
            <p:ph type="title"/>
          </p:nvPr>
        </p:nvSpPr>
        <p:spPr>
          <a:xfrm>
            <a:off x="998600" y="161933"/>
            <a:ext cx="6562800" cy="14604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1100"/>
              </a:spcBef>
              <a:spcAft>
                <a:spcPts val="0"/>
              </a:spcAft>
              <a:buSzPts val="1900"/>
              <a:buNone/>
            </a:pPr>
            <a:r>
              <a:rPr lang="en-US" sz="3900"/>
              <a:t>By the way, the Gulf Stream is kind of a big deal.</a:t>
            </a:r>
            <a:endParaRPr sz="5200"/>
          </a:p>
        </p:txBody>
      </p:sp>
      <p:sp>
        <p:nvSpPr>
          <p:cNvPr id="236" name="Google Shape;236;p29"/>
          <p:cNvSpPr txBox="1">
            <a:spLocks noGrp="1"/>
          </p:cNvSpPr>
          <p:nvPr>
            <p:ph type="body" idx="1"/>
          </p:nvPr>
        </p:nvSpPr>
        <p:spPr>
          <a:xfrm>
            <a:off x="838200" y="1825633"/>
            <a:ext cx="6475200" cy="435120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1100"/>
              </a:spcBef>
              <a:spcAft>
                <a:spcPts val="0"/>
              </a:spcAft>
              <a:buSzPts val="1900"/>
              <a:buNone/>
            </a:pPr>
            <a:r>
              <a:rPr lang="en-US" sz="2400"/>
              <a:t>The Plot:</a:t>
            </a:r>
            <a:endParaRPr sz="2400"/>
          </a:p>
          <a:p>
            <a:pPr marL="0" lvl="0" indent="0" algn="l" rtl="0">
              <a:lnSpc>
                <a:spcPct val="90000"/>
              </a:lnSpc>
              <a:spcBef>
                <a:spcPts val="1100"/>
              </a:spcBef>
              <a:spcAft>
                <a:spcPts val="0"/>
              </a:spcAft>
              <a:buSzPts val="1900"/>
              <a:buNone/>
            </a:pPr>
            <a:r>
              <a:rPr lang="en-US" sz="2400"/>
              <a:t>The Gulf Stream stops flowing. Without the gulf stream bringing all that heat poleward, much of the mid- and high-latitude freezes (and completely unrealistic hollywood shenanigans ensue).</a:t>
            </a:r>
            <a:endParaRPr sz="2400"/>
          </a:p>
          <a:p>
            <a:pPr marL="0" lvl="0" indent="0" algn="l" rtl="0">
              <a:lnSpc>
                <a:spcPct val="90000"/>
              </a:lnSpc>
              <a:spcBef>
                <a:spcPts val="1100"/>
              </a:spcBef>
              <a:spcAft>
                <a:spcPts val="0"/>
              </a:spcAft>
              <a:buSzPts val="1900"/>
              <a:buNone/>
            </a:pPr>
            <a:endParaRPr sz="2400"/>
          </a:p>
          <a:p>
            <a:pPr marL="0" lvl="0" indent="0" algn="l" rtl="0">
              <a:lnSpc>
                <a:spcPct val="90000"/>
              </a:lnSpc>
              <a:spcBef>
                <a:spcPts val="1100"/>
              </a:spcBef>
              <a:spcAft>
                <a:spcPts val="0"/>
              </a:spcAft>
              <a:buSzPts val="1900"/>
              <a:buNone/>
            </a:pPr>
            <a:r>
              <a:rPr lang="en-US" sz="2400"/>
              <a:t>The Science:</a:t>
            </a:r>
            <a:endParaRPr sz="2400"/>
          </a:p>
          <a:p>
            <a:pPr marL="0" lvl="0" indent="0" algn="l" rtl="0">
              <a:lnSpc>
                <a:spcPct val="90000"/>
              </a:lnSpc>
              <a:spcBef>
                <a:spcPts val="1100"/>
              </a:spcBef>
              <a:spcAft>
                <a:spcPts val="0"/>
              </a:spcAft>
              <a:buSzPts val="1900"/>
              <a:buNone/>
            </a:pPr>
            <a:r>
              <a:rPr lang="en-US" sz="2400"/>
              <a:t>Could something like this happen? An application…</a:t>
            </a:r>
            <a:endParaRPr sz="2400"/>
          </a:p>
        </p:txBody>
      </p:sp>
      <p:pic>
        <p:nvPicPr>
          <p:cNvPr id="237" name="Google Shape;237;p29"/>
          <p:cNvPicPr preferRelativeResize="0"/>
          <p:nvPr/>
        </p:nvPicPr>
        <p:blipFill rotWithShape="1">
          <a:blip r:embed="rId3">
            <a:alphaModFix/>
          </a:blip>
          <a:srcRect/>
          <a:stretch/>
        </p:blipFill>
        <p:spPr>
          <a:xfrm>
            <a:off x="7561328" y="0"/>
            <a:ext cx="4630673" cy="6857997"/>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41"/>
        <p:cNvGrpSpPr/>
        <p:nvPr/>
      </p:nvGrpSpPr>
      <p:grpSpPr>
        <a:xfrm>
          <a:off x="0" y="0"/>
          <a:ext cx="0" cy="0"/>
          <a:chOff x="0" y="0"/>
          <a:chExt cx="0" cy="0"/>
        </a:xfrm>
      </p:grpSpPr>
      <p:sp>
        <p:nvSpPr>
          <p:cNvPr id="242" name="Google Shape;242;p30"/>
          <p:cNvSpPr txBox="1">
            <a:spLocks noGrp="1"/>
          </p:cNvSpPr>
          <p:nvPr>
            <p:ph type="title"/>
          </p:nvPr>
        </p:nvSpPr>
        <p:spPr>
          <a:xfrm>
            <a:off x="225050" y="365125"/>
            <a:ext cx="11755200" cy="13257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endParaRPr/>
          </a:p>
        </p:txBody>
      </p:sp>
      <p:sp>
        <p:nvSpPr>
          <p:cNvPr id="243" name="Google Shape;243;p30"/>
          <p:cNvSpPr txBox="1">
            <a:spLocks noGrp="1"/>
          </p:cNvSpPr>
          <p:nvPr>
            <p:ph type="body" idx="1"/>
          </p:nvPr>
        </p:nvSpPr>
        <p:spPr>
          <a:xfrm>
            <a:off x="838200" y="1825625"/>
            <a:ext cx="10515600" cy="4351200"/>
          </a:xfrm>
          <a:prstGeom prst="rect">
            <a:avLst/>
          </a:prstGeom>
        </p:spPr>
        <p:txBody>
          <a:bodyPr spcFirstLastPara="1" wrap="square" lIns="91425" tIns="45700" rIns="91425" bIns="45700" anchor="t" anchorCtr="0">
            <a:normAutofit/>
          </a:bodyPr>
          <a:lstStyle/>
          <a:p>
            <a:pPr marL="0" lvl="0" indent="0" algn="l" rtl="0">
              <a:spcBef>
                <a:spcPts val="1000"/>
              </a:spcBef>
              <a:spcAft>
                <a:spcPts val="0"/>
              </a:spcAft>
              <a:buNone/>
            </a:pPr>
            <a:endParaRPr/>
          </a:p>
        </p:txBody>
      </p:sp>
      <p:pic>
        <p:nvPicPr>
          <p:cNvPr id="2" name="Online Media 1" descr="The Day After Tomorrow - Official® Trailer [HD]">
            <a:hlinkClick r:id="" action="ppaction://media"/>
            <a:extLst>
              <a:ext uri="{FF2B5EF4-FFF2-40B4-BE49-F238E27FC236}">
                <a16:creationId xmlns:a16="http://schemas.microsoft.com/office/drawing/2014/main" id="{0E2AFF3E-3699-74F6-0DB0-8A8F67C70AB2}"/>
              </a:ext>
            </a:extLst>
          </p:cNvPr>
          <p:cNvPicPr>
            <a:picLocks noRot="1" noChangeAspect="1"/>
          </p:cNvPicPr>
          <p:nvPr>
            <a:videoFile r:link="rId1"/>
          </p:nvPr>
        </p:nvPicPr>
        <p:blipFill>
          <a:blip r:embed="rId4"/>
          <a:stretch>
            <a:fillRect/>
          </a:stretch>
        </p:blipFill>
        <p:spPr>
          <a:xfrm>
            <a:off x="26973" y="-15240"/>
            <a:ext cx="12165027" cy="687324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48"/>
        <p:cNvGrpSpPr/>
        <p:nvPr/>
      </p:nvGrpSpPr>
      <p:grpSpPr>
        <a:xfrm>
          <a:off x="0" y="0"/>
          <a:ext cx="0" cy="0"/>
          <a:chOff x="0" y="0"/>
          <a:chExt cx="0" cy="0"/>
        </a:xfrm>
      </p:grpSpPr>
      <p:sp>
        <p:nvSpPr>
          <p:cNvPr id="249" name="Google Shape;249;p31"/>
          <p:cNvSpPr txBox="1">
            <a:spLocks noGrp="1"/>
          </p:cNvSpPr>
          <p:nvPr>
            <p:ph type="title"/>
          </p:nvPr>
        </p:nvSpPr>
        <p:spPr>
          <a:xfrm>
            <a:off x="100274" y="406800"/>
            <a:ext cx="11415000" cy="853500"/>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SzPts val="2100"/>
              <a:buNone/>
            </a:pPr>
            <a:r>
              <a:rPr lang="en-US" sz="3600" dirty="0"/>
              <a:t>The Day After Tomorrow: The Science</a:t>
            </a:r>
            <a:endParaRPr sz="3600" dirty="0"/>
          </a:p>
          <a:p>
            <a:pPr marL="0" lvl="0" indent="0" algn="l" rtl="0">
              <a:lnSpc>
                <a:spcPct val="90000"/>
              </a:lnSpc>
              <a:spcBef>
                <a:spcPts val="0"/>
              </a:spcBef>
              <a:spcAft>
                <a:spcPts val="0"/>
              </a:spcAft>
              <a:buSzPts val="2100"/>
              <a:buNone/>
            </a:pPr>
            <a:r>
              <a:rPr lang="en-US" sz="3600" dirty="0"/>
              <a:t>Could this movie really happen? </a:t>
            </a:r>
            <a:endParaRPr sz="3600" dirty="0"/>
          </a:p>
        </p:txBody>
      </p:sp>
      <p:pic>
        <p:nvPicPr>
          <p:cNvPr id="250" name="Google Shape;250;p31"/>
          <p:cNvPicPr preferRelativeResize="0"/>
          <p:nvPr/>
        </p:nvPicPr>
        <p:blipFill rotWithShape="1">
          <a:blip r:embed="rId3">
            <a:alphaModFix/>
          </a:blip>
          <a:srcRect b="36960"/>
          <a:stretch/>
        </p:blipFill>
        <p:spPr>
          <a:xfrm>
            <a:off x="-1243250" y="2799288"/>
            <a:ext cx="11092943" cy="4060975"/>
          </a:xfrm>
          <a:prstGeom prst="rect">
            <a:avLst/>
          </a:prstGeom>
          <a:noFill/>
          <a:ln>
            <a:noFill/>
          </a:ln>
        </p:spPr>
      </p:pic>
      <p:sp>
        <p:nvSpPr>
          <p:cNvPr id="251" name="Google Shape;251;p31"/>
          <p:cNvSpPr txBox="1"/>
          <p:nvPr/>
        </p:nvSpPr>
        <p:spPr>
          <a:xfrm>
            <a:off x="9007692" y="3783075"/>
            <a:ext cx="3039900" cy="2093400"/>
          </a:xfrm>
          <a:prstGeom prst="rect">
            <a:avLst/>
          </a:prstGeom>
          <a:noFill/>
          <a:ln>
            <a:noFill/>
          </a:ln>
        </p:spPr>
        <p:txBody>
          <a:bodyPr spcFirstLastPara="1" wrap="square" lIns="121900" tIns="121900" rIns="121900" bIns="121900" anchor="t" anchorCtr="0">
            <a:spAutoFit/>
          </a:bodyPr>
          <a:lstStyle/>
          <a:p>
            <a:pPr marL="0" marR="0" lvl="0" indent="0" algn="l" rtl="0">
              <a:lnSpc>
                <a:spcPct val="100000"/>
              </a:lnSpc>
              <a:spcBef>
                <a:spcPts val="0"/>
              </a:spcBef>
              <a:spcAft>
                <a:spcPts val="0"/>
              </a:spcAft>
              <a:buClr>
                <a:srgbClr val="000000"/>
              </a:buClr>
              <a:buSzPts val="1900"/>
              <a:buFont typeface="Arial"/>
              <a:buNone/>
            </a:pPr>
            <a:r>
              <a:rPr lang="en-US" sz="2400" b="0" i="0" u="none" strike="noStrike" cap="none" dirty="0">
                <a:solidFill>
                  <a:srgbClr val="000000"/>
                </a:solidFill>
                <a:latin typeface="Calibri"/>
                <a:ea typeface="Calibri"/>
                <a:cs typeface="Calibri"/>
                <a:sym typeface="Calibri"/>
              </a:rPr>
              <a:t>Colors: observed temperature changes. </a:t>
            </a:r>
            <a:r>
              <a:rPr lang="en-US" sz="2400" b="1" i="0" u="none" strike="noStrike" cap="none" dirty="0">
                <a:solidFill>
                  <a:srgbClr val="980000"/>
                </a:solidFill>
                <a:latin typeface="Calibri"/>
                <a:ea typeface="Calibri"/>
                <a:cs typeface="Calibri"/>
                <a:sym typeface="Calibri"/>
              </a:rPr>
              <a:t>Red areas have warmed</a:t>
            </a:r>
            <a:r>
              <a:rPr lang="en-US" sz="2400" b="0" i="0" u="none" strike="noStrike" cap="none" dirty="0">
                <a:solidFill>
                  <a:srgbClr val="000000"/>
                </a:solidFill>
                <a:latin typeface="Calibri"/>
                <a:ea typeface="Calibri"/>
                <a:cs typeface="Calibri"/>
                <a:sym typeface="Calibri"/>
              </a:rPr>
              <a:t>, </a:t>
            </a:r>
            <a:r>
              <a:rPr lang="en-US" sz="2400" b="1" i="0" u="none" strike="noStrike" cap="none" dirty="0">
                <a:solidFill>
                  <a:srgbClr val="0000FF"/>
                </a:solidFill>
                <a:latin typeface="Calibri"/>
                <a:ea typeface="Calibri"/>
                <a:cs typeface="Calibri"/>
                <a:sym typeface="Calibri"/>
              </a:rPr>
              <a:t>blue areas have cooled</a:t>
            </a:r>
            <a:r>
              <a:rPr lang="en-US" sz="2400" b="0" i="0" u="none" strike="noStrike" cap="none" dirty="0">
                <a:solidFill>
                  <a:srgbClr val="000000"/>
                </a:solidFill>
                <a:latin typeface="Calibri"/>
                <a:ea typeface="Calibri"/>
                <a:cs typeface="Calibri"/>
                <a:sym typeface="Calibri"/>
              </a:rPr>
              <a:t>. </a:t>
            </a:r>
            <a:endParaRPr sz="2400" b="0" i="0" u="none" strike="noStrike" cap="none" dirty="0">
              <a:solidFill>
                <a:srgbClr val="000000"/>
              </a:solidFill>
              <a:latin typeface="Calibri"/>
              <a:ea typeface="Calibri"/>
              <a:cs typeface="Calibri"/>
              <a:sym typeface="Calibri"/>
            </a:endParaRPr>
          </a:p>
        </p:txBody>
      </p:sp>
      <p:sp>
        <p:nvSpPr>
          <p:cNvPr id="252" name="Google Shape;252;p31"/>
          <p:cNvSpPr txBox="1"/>
          <p:nvPr/>
        </p:nvSpPr>
        <p:spPr>
          <a:xfrm>
            <a:off x="2085475" y="1584150"/>
            <a:ext cx="9344400" cy="1182000"/>
          </a:xfrm>
          <a:prstGeom prst="rect">
            <a:avLst/>
          </a:prstGeom>
          <a:noFill/>
          <a:ln>
            <a:noFill/>
          </a:ln>
        </p:spPr>
        <p:txBody>
          <a:bodyPr spcFirstLastPara="1" wrap="square" lIns="91425" tIns="91425" rIns="91425" bIns="91425" anchor="t" anchorCtr="0">
            <a:spAutoFit/>
          </a:bodyPr>
          <a:lstStyle/>
          <a:p>
            <a:pPr marL="0" lvl="0" indent="0" algn="l" rtl="0">
              <a:lnSpc>
                <a:spcPct val="90000"/>
              </a:lnSpc>
              <a:spcBef>
                <a:spcPts val="0"/>
              </a:spcBef>
              <a:spcAft>
                <a:spcPts val="0"/>
              </a:spcAft>
              <a:buNone/>
            </a:pPr>
            <a:r>
              <a:rPr lang="en-US" sz="3600" dirty="0">
                <a:solidFill>
                  <a:schemeClr val="dk1"/>
                </a:solidFill>
                <a:latin typeface="Calibri"/>
                <a:ea typeface="Calibri"/>
                <a:cs typeface="Calibri"/>
                <a:sym typeface="Calibri"/>
              </a:rPr>
              <a:t>Climate Change Observations: </a:t>
            </a:r>
            <a:endParaRPr sz="3600" dirty="0">
              <a:solidFill>
                <a:schemeClr val="dk1"/>
              </a:solidFill>
              <a:latin typeface="Calibri"/>
              <a:ea typeface="Calibri"/>
              <a:cs typeface="Calibri"/>
              <a:sym typeface="Calibri"/>
            </a:endParaRPr>
          </a:p>
          <a:p>
            <a:pPr marL="0" lvl="0" indent="0" algn="l" rtl="0">
              <a:lnSpc>
                <a:spcPct val="90000"/>
              </a:lnSpc>
              <a:spcBef>
                <a:spcPts val="0"/>
              </a:spcBef>
              <a:spcAft>
                <a:spcPts val="0"/>
              </a:spcAft>
              <a:buNone/>
            </a:pPr>
            <a:r>
              <a:rPr lang="en-US" sz="3600" dirty="0">
                <a:solidFill>
                  <a:schemeClr val="dk1"/>
                </a:solidFill>
                <a:latin typeface="Calibri"/>
                <a:ea typeface="Calibri"/>
                <a:cs typeface="Calibri"/>
                <a:sym typeface="Calibri"/>
              </a:rPr>
              <a:t>Where is it warming the most? Cooling a little?</a:t>
            </a:r>
            <a:endParaRPr sz="3600" dirty="0">
              <a:solidFill>
                <a:schemeClr val="dk1"/>
              </a:solidFill>
              <a:latin typeface="Calibri"/>
              <a:ea typeface="Calibri"/>
              <a:cs typeface="Calibri"/>
              <a:sym typeface="Calibri"/>
            </a:endParaRPr>
          </a:p>
        </p:txBody>
      </p:sp>
      <p:pic>
        <p:nvPicPr>
          <p:cNvPr id="253" name="Google Shape;253;p31"/>
          <p:cNvPicPr preferRelativeResize="0"/>
          <p:nvPr/>
        </p:nvPicPr>
        <p:blipFill rotWithShape="1">
          <a:blip r:embed="rId3">
            <a:alphaModFix/>
          </a:blip>
          <a:srcRect l="30746" t="87456" r="31531"/>
          <a:stretch/>
        </p:blipFill>
        <p:spPr>
          <a:xfrm>
            <a:off x="8783050" y="6153350"/>
            <a:ext cx="3489176" cy="673775"/>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57"/>
        <p:cNvGrpSpPr/>
        <p:nvPr/>
      </p:nvGrpSpPr>
      <p:grpSpPr>
        <a:xfrm>
          <a:off x="0" y="0"/>
          <a:ext cx="0" cy="0"/>
          <a:chOff x="0" y="0"/>
          <a:chExt cx="0" cy="0"/>
        </a:xfrm>
      </p:grpSpPr>
      <p:sp>
        <p:nvSpPr>
          <p:cNvPr id="258" name="Google Shape;258;p32"/>
          <p:cNvSpPr txBox="1">
            <a:spLocks noGrp="1"/>
          </p:cNvSpPr>
          <p:nvPr>
            <p:ph type="title"/>
          </p:nvPr>
        </p:nvSpPr>
        <p:spPr>
          <a:xfrm>
            <a:off x="985033" y="144825"/>
            <a:ext cx="10515600" cy="13256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SzPts val="1900"/>
              <a:buNone/>
            </a:pPr>
            <a:r>
              <a:rPr lang="en-US" sz="3600" dirty="0"/>
              <a:t>What does this </a:t>
            </a:r>
            <a:r>
              <a:rPr lang="en-US" sz="3600" b="1" dirty="0"/>
              <a:t>polar amplification</a:t>
            </a:r>
            <a:r>
              <a:rPr lang="en-US" sz="3600" dirty="0"/>
              <a:t> have to do with the gulf stream?</a:t>
            </a:r>
            <a:endParaRPr sz="3600" dirty="0"/>
          </a:p>
        </p:txBody>
      </p:sp>
      <p:pic>
        <p:nvPicPr>
          <p:cNvPr id="259" name="Google Shape;259;p32"/>
          <p:cNvPicPr preferRelativeResize="0"/>
          <p:nvPr/>
        </p:nvPicPr>
        <p:blipFill rotWithShape="1">
          <a:blip r:embed="rId3">
            <a:alphaModFix/>
          </a:blip>
          <a:srcRect r="32528"/>
          <a:stretch/>
        </p:blipFill>
        <p:spPr>
          <a:xfrm>
            <a:off x="1098300" y="1654884"/>
            <a:ext cx="4991836" cy="4692699"/>
          </a:xfrm>
          <a:prstGeom prst="rect">
            <a:avLst/>
          </a:prstGeom>
          <a:noFill/>
          <a:ln>
            <a:noFill/>
          </a:ln>
        </p:spPr>
      </p:pic>
      <p:sp>
        <p:nvSpPr>
          <p:cNvPr id="260" name="Google Shape;260;p32"/>
          <p:cNvSpPr/>
          <p:nvPr/>
        </p:nvSpPr>
        <p:spPr>
          <a:xfrm>
            <a:off x="3226500" y="2393700"/>
            <a:ext cx="3318800" cy="1218800"/>
          </a:xfrm>
          <a:prstGeom prst="ellipse">
            <a:avLst/>
          </a:prstGeom>
          <a:gradFill>
            <a:gsLst>
              <a:gs pos="0">
                <a:srgbClr val="F5D0D0"/>
              </a:gs>
              <a:gs pos="100000">
                <a:srgbClr val="D96868"/>
              </a:gs>
            </a:gsLst>
            <a:path path="circle">
              <a:fillToRect l="50000" t="50000" r="50000" b="50000"/>
            </a:path>
            <a:tileRect/>
          </a:gra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900"/>
              <a:buFont typeface="Arial"/>
              <a:buNone/>
            </a:pPr>
            <a:endParaRPr sz="1900" b="0" i="0" u="none" strike="noStrike" cap="none">
              <a:solidFill>
                <a:srgbClr val="000000"/>
              </a:solidFill>
              <a:latin typeface="Arial"/>
              <a:ea typeface="Arial"/>
              <a:cs typeface="Arial"/>
              <a:sym typeface="Arial"/>
            </a:endParaRPr>
          </a:p>
        </p:txBody>
      </p:sp>
      <p:sp>
        <p:nvSpPr>
          <p:cNvPr id="261" name="Google Shape;261;p32"/>
          <p:cNvSpPr txBox="1">
            <a:spLocks noGrp="1"/>
          </p:cNvSpPr>
          <p:nvPr>
            <p:ph type="body" idx="1"/>
          </p:nvPr>
        </p:nvSpPr>
        <p:spPr>
          <a:xfrm>
            <a:off x="3858500" y="2689700"/>
            <a:ext cx="2054800" cy="626800"/>
          </a:xfrm>
          <a:prstGeom prst="rect">
            <a:avLst/>
          </a:prstGeom>
          <a:noFill/>
          <a:ln>
            <a:noFill/>
          </a:ln>
        </p:spPr>
        <p:txBody>
          <a:bodyPr spcFirstLastPara="1" wrap="square" lIns="91425" tIns="45700" rIns="91425" bIns="45700" anchor="t" anchorCtr="0">
            <a:noAutofit/>
          </a:bodyPr>
          <a:lstStyle/>
          <a:p>
            <a:pPr marL="0" lvl="0" indent="0" algn="ctr" rtl="0">
              <a:lnSpc>
                <a:spcPct val="70000"/>
              </a:lnSpc>
              <a:spcBef>
                <a:spcPts val="1100"/>
              </a:spcBef>
              <a:spcAft>
                <a:spcPts val="0"/>
              </a:spcAft>
              <a:buSzPts val="1200"/>
              <a:buNone/>
            </a:pPr>
            <a:r>
              <a:rPr lang="en-US" sz="2400" dirty="0">
                <a:solidFill>
                  <a:srgbClr val="FF0000"/>
                </a:solidFill>
              </a:rPr>
              <a:t>Extra warming here</a:t>
            </a:r>
            <a:endParaRPr sz="2400" dirty="0">
              <a:solidFill>
                <a:srgbClr val="FF0000"/>
              </a:solidFill>
            </a:endParaRPr>
          </a:p>
        </p:txBody>
      </p:sp>
      <p:sp>
        <p:nvSpPr>
          <p:cNvPr id="262" name="Google Shape;262;p32"/>
          <p:cNvSpPr/>
          <p:nvPr/>
        </p:nvSpPr>
        <p:spPr>
          <a:xfrm>
            <a:off x="2771200" y="3906300"/>
            <a:ext cx="3318900" cy="984000"/>
          </a:xfrm>
          <a:prstGeom prst="ellipse">
            <a:avLst/>
          </a:prstGeom>
          <a:gradFill>
            <a:gsLst>
              <a:gs pos="0">
                <a:srgbClr val="D4E5F5"/>
              </a:gs>
              <a:gs pos="100000">
                <a:srgbClr val="70A4D5"/>
              </a:gs>
            </a:gsLst>
            <a:path path="circle">
              <a:fillToRect l="50000" t="50000" r="50000" b="50000"/>
            </a:path>
            <a:tileRect/>
          </a:gradFill>
          <a:ln>
            <a:noFill/>
          </a:ln>
        </p:spPr>
        <p:txBody>
          <a:bodyPr spcFirstLastPara="1" wrap="square" lIns="121900" tIns="121900" rIns="121900" bIns="121900" anchor="ctr" anchorCtr="0">
            <a:noAutofit/>
          </a:bodyPr>
          <a:lstStyle/>
          <a:p>
            <a:pPr marL="0" marR="0" lvl="0" indent="0" algn="ctr" rtl="0">
              <a:lnSpc>
                <a:spcPct val="100000"/>
              </a:lnSpc>
              <a:spcBef>
                <a:spcPts val="0"/>
              </a:spcBef>
              <a:spcAft>
                <a:spcPts val="0"/>
              </a:spcAft>
              <a:buClr>
                <a:srgbClr val="000000"/>
              </a:buClr>
              <a:buSzPts val="2400"/>
              <a:buFont typeface="Arial"/>
              <a:buNone/>
            </a:pPr>
            <a:r>
              <a:rPr lang="en-US" sz="2200" b="0" i="0" u="none" strike="noStrike" cap="none" dirty="0">
                <a:solidFill>
                  <a:srgbClr val="0000FF"/>
                </a:solidFill>
                <a:latin typeface="Arial"/>
                <a:ea typeface="Arial"/>
                <a:cs typeface="Arial"/>
                <a:sym typeface="Arial"/>
              </a:rPr>
              <a:t>Less warming/cooling  here</a:t>
            </a:r>
            <a:endParaRPr sz="2200" b="0" i="0" u="none" strike="noStrike" cap="none" dirty="0">
              <a:solidFill>
                <a:srgbClr val="0000FF"/>
              </a:solidFill>
              <a:latin typeface="Arial"/>
              <a:ea typeface="Arial"/>
              <a:cs typeface="Arial"/>
              <a:sym typeface="Arial"/>
            </a:endParaRPr>
          </a:p>
        </p:txBody>
      </p:sp>
      <p:pic>
        <p:nvPicPr>
          <p:cNvPr id="263" name="Google Shape;263;p32"/>
          <p:cNvPicPr preferRelativeResize="0"/>
          <p:nvPr/>
        </p:nvPicPr>
        <p:blipFill rotWithShape="1">
          <a:blip r:embed="rId4">
            <a:alphaModFix/>
          </a:blip>
          <a:srcRect l="20239" t="6246" r="57545" b="62269"/>
          <a:stretch/>
        </p:blipFill>
        <p:spPr>
          <a:xfrm>
            <a:off x="7200175" y="2749607"/>
            <a:ext cx="4991825" cy="4108393"/>
          </a:xfrm>
          <a:prstGeom prst="rect">
            <a:avLst/>
          </a:prstGeom>
          <a:noFill/>
          <a:ln>
            <a:noFill/>
          </a:ln>
        </p:spPr>
      </p:pic>
      <p:cxnSp>
        <p:nvCxnSpPr>
          <p:cNvPr id="264" name="Google Shape;264;p32"/>
          <p:cNvCxnSpPr>
            <a:endCxn id="261" idx="3"/>
          </p:cNvCxnSpPr>
          <p:nvPr/>
        </p:nvCxnSpPr>
        <p:spPr>
          <a:xfrm rot="10800000">
            <a:off x="5913300" y="3003100"/>
            <a:ext cx="4313400" cy="1713300"/>
          </a:xfrm>
          <a:prstGeom prst="straightConnector1">
            <a:avLst/>
          </a:prstGeom>
          <a:noFill/>
          <a:ln w="76200" cap="flat" cmpd="sng">
            <a:solidFill>
              <a:srgbClr val="FF0000"/>
            </a:solidFill>
            <a:prstDash val="solid"/>
            <a:round/>
            <a:headEnd type="none" w="med" len="med"/>
            <a:tailEnd type="triangle" w="med" len="med"/>
          </a:ln>
        </p:spPr>
      </p:cxnSp>
      <p:cxnSp>
        <p:nvCxnSpPr>
          <p:cNvPr id="265" name="Google Shape;265;p32"/>
          <p:cNvCxnSpPr>
            <a:endCxn id="262" idx="5"/>
          </p:cNvCxnSpPr>
          <p:nvPr/>
        </p:nvCxnSpPr>
        <p:spPr>
          <a:xfrm rot="10800000">
            <a:off x="5604058" y="4746197"/>
            <a:ext cx="4056900" cy="499500"/>
          </a:xfrm>
          <a:prstGeom prst="straightConnector1">
            <a:avLst/>
          </a:prstGeom>
          <a:noFill/>
          <a:ln w="76200" cap="flat" cmpd="sng">
            <a:solidFill>
              <a:srgbClr val="0000FF"/>
            </a:solidFill>
            <a:prstDash val="solid"/>
            <a:round/>
            <a:headEnd type="none" w="med" len="med"/>
            <a:tailEnd type="triangle" w="med" len="med"/>
          </a:ln>
        </p:spPr>
      </p:cxn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69"/>
        <p:cNvGrpSpPr/>
        <p:nvPr/>
      </p:nvGrpSpPr>
      <p:grpSpPr>
        <a:xfrm>
          <a:off x="0" y="0"/>
          <a:ext cx="0" cy="0"/>
          <a:chOff x="0" y="0"/>
          <a:chExt cx="0" cy="0"/>
        </a:xfrm>
      </p:grpSpPr>
      <p:sp>
        <p:nvSpPr>
          <p:cNvPr id="270" name="Google Shape;270;p33"/>
          <p:cNvSpPr txBox="1">
            <a:spLocks noGrp="1"/>
          </p:cNvSpPr>
          <p:nvPr>
            <p:ph type="title"/>
          </p:nvPr>
        </p:nvSpPr>
        <p:spPr>
          <a:xfrm>
            <a:off x="985033" y="144825"/>
            <a:ext cx="10515600" cy="13256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SzPts val="1900"/>
              <a:buNone/>
            </a:pPr>
            <a:r>
              <a:rPr lang="en-US" sz="3600" dirty="0"/>
              <a:t>What does this polar amplification have to do with the gulf stream?</a:t>
            </a:r>
            <a:endParaRPr sz="3600" dirty="0"/>
          </a:p>
        </p:txBody>
      </p:sp>
      <p:pic>
        <p:nvPicPr>
          <p:cNvPr id="271" name="Google Shape;271;p33"/>
          <p:cNvPicPr preferRelativeResize="0"/>
          <p:nvPr/>
        </p:nvPicPr>
        <p:blipFill rotWithShape="1">
          <a:blip r:embed="rId3">
            <a:alphaModFix/>
          </a:blip>
          <a:srcRect r="32528"/>
          <a:stretch/>
        </p:blipFill>
        <p:spPr>
          <a:xfrm>
            <a:off x="1098300" y="1654884"/>
            <a:ext cx="4991836" cy="4692699"/>
          </a:xfrm>
          <a:prstGeom prst="rect">
            <a:avLst/>
          </a:prstGeom>
          <a:noFill/>
          <a:ln>
            <a:noFill/>
          </a:ln>
        </p:spPr>
      </p:pic>
      <p:sp>
        <p:nvSpPr>
          <p:cNvPr id="272" name="Google Shape;272;p33"/>
          <p:cNvSpPr/>
          <p:nvPr/>
        </p:nvSpPr>
        <p:spPr>
          <a:xfrm>
            <a:off x="3226500" y="2393700"/>
            <a:ext cx="3318800" cy="1218800"/>
          </a:xfrm>
          <a:prstGeom prst="ellipse">
            <a:avLst/>
          </a:prstGeom>
          <a:noFill/>
          <a:ln w="38100" cap="flat" cmpd="sng">
            <a:solidFill>
              <a:srgbClr val="FF0000"/>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900"/>
              <a:buFont typeface="Arial"/>
              <a:buNone/>
            </a:pPr>
            <a:endParaRPr sz="1900" b="0" i="0" u="none" strike="noStrike" cap="none">
              <a:solidFill>
                <a:srgbClr val="000000"/>
              </a:solidFill>
              <a:latin typeface="Arial"/>
              <a:ea typeface="Arial"/>
              <a:cs typeface="Arial"/>
              <a:sym typeface="Arial"/>
            </a:endParaRPr>
          </a:p>
        </p:txBody>
      </p:sp>
      <p:sp>
        <p:nvSpPr>
          <p:cNvPr id="273" name="Google Shape;273;p33"/>
          <p:cNvSpPr/>
          <p:nvPr/>
        </p:nvSpPr>
        <p:spPr>
          <a:xfrm>
            <a:off x="3064500" y="3906300"/>
            <a:ext cx="3318800" cy="984000"/>
          </a:xfrm>
          <a:prstGeom prst="ellipse">
            <a:avLst/>
          </a:prstGeom>
          <a:noFill/>
          <a:ln w="38100" cap="flat" cmpd="sng">
            <a:solidFill>
              <a:srgbClr val="00FFFF"/>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ctr" rtl="0">
              <a:lnSpc>
                <a:spcPct val="100000"/>
              </a:lnSpc>
              <a:spcBef>
                <a:spcPts val="0"/>
              </a:spcBef>
              <a:spcAft>
                <a:spcPts val="0"/>
              </a:spcAft>
              <a:buClr>
                <a:srgbClr val="000000"/>
              </a:buClr>
              <a:buSzPts val="2400"/>
              <a:buFont typeface="Arial"/>
              <a:buNone/>
            </a:pPr>
            <a:endParaRPr sz="2400" b="0" i="0" u="none" strike="noStrike" cap="none">
              <a:solidFill>
                <a:srgbClr val="3D85C6"/>
              </a:solidFill>
              <a:latin typeface="Arial"/>
              <a:ea typeface="Arial"/>
              <a:cs typeface="Arial"/>
              <a:sym typeface="Arial"/>
            </a:endParaRPr>
          </a:p>
          <a:p>
            <a:pPr marL="0" marR="0" lvl="0" indent="0" algn="ctr" rtl="0">
              <a:lnSpc>
                <a:spcPct val="100000"/>
              </a:lnSpc>
              <a:spcBef>
                <a:spcPts val="0"/>
              </a:spcBef>
              <a:spcAft>
                <a:spcPts val="0"/>
              </a:spcAft>
              <a:buClr>
                <a:srgbClr val="000000"/>
              </a:buClr>
              <a:buSzPts val="2400"/>
              <a:buFont typeface="Arial"/>
              <a:buNone/>
            </a:pPr>
            <a:endParaRPr sz="2400" b="0" i="0" u="none" strike="noStrike" cap="none">
              <a:solidFill>
                <a:srgbClr val="3D85C6"/>
              </a:solidFill>
              <a:latin typeface="Arial"/>
              <a:ea typeface="Arial"/>
              <a:cs typeface="Arial"/>
              <a:sym typeface="Arial"/>
            </a:endParaRPr>
          </a:p>
        </p:txBody>
      </p:sp>
      <p:sp>
        <p:nvSpPr>
          <p:cNvPr id="274" name="Google Shape;274;p33"/>
          <p:cNvSpPr txBox="1"/>
          <p:nvPr/>
        </p:nvSpPr>
        <p:spPr>
          <a:xfrm>
            <a:off x="7225133" y="1923767"/>
            <a:ext cx="4581900" cy="2555100"/>
          </a:xfrm>
          <a:prstGeom prst="rect">
            <a:avLst/>
          </a:prstGeom>
          <a:noFill/>
          <a:ln>
            <a:noFill/>
          </a:ln>
        </p:spPr>
        <p:txBody>
          <a:bodyPr spcFirstLastPara="1" wrap="square" lIns="121900" tIns="121900" rIns="121900" bIns="121900" anchor="t" anchorCtr="0">
            <a:spAutoFit/>
          </a:bodyPr>
          <a:lstStyle/>
          <a:p>
            <a:pPr marL="0" marR="0" lvl="0" indent="0" algn="l" rtl="0">
              <a:lnSpc>
                <a:spcPct val="100000"/>
              </a:lnSpc>
              <a:spcBef>
                <a:spcPts val="0"/>
              </a:spcBef>
              <a:spcAft>
                <a:spcPts val="0"/>
              </a:spcAft>
              <a:buClr>
                <a:srgbClr val="000000"/>
              </a:buClr>
              <a:buSzPts val="2500"/>
              <a:buFont typeface="Arial"/>
              <a:buNone/>
            </a:pPr>
            <a:r>
              <a:rPr lang="en-US" sz="3000" b="0" i="0" u="none" strike="noStrike" cap="none" dirty="0">
                <a:solidFill>
                  <a:srgbClr val="000000"/>
                </a:solidFill>
                <a:latin typeface="Calibri"/>
                <a:ea typeface="Calibri"/>
                <a:cs typeface="Calibri"/>
                <a:sym typeface="Calibri"/>
              </a:rPr>
              <a:t>Smaller temperature differences means a smaller Thermal Energy Contrast and less heat traveling poleward. </a:t>
            </a:r>
            <a:endParaRPr sz="3000" b="0" i="0" u="none" strike="noStrike" cap="none" dirty="0">
              <a:solidFill>
                <a:srgbClr val="000000"/>
              </a:solidFill>
              <a:latin typeface="Calibri"/>
              <a:ea typeface="Calibri"/>
              <a:cs typeface="Calibri"/>
              <a:sym typeface="Calibri"/>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78"/>
        <p:cNvGrpSpPr/>
        <p:nvPr/>
      </p:nvGrpSpPr>
      <p:grpSpPr>
        <a:xfrm>
          <a:off x="0" y="0"/>
          <a:ext cx="0" cy="0"/>
          <a:chOff x="0" y="0"/>
          <a:chExt cx="0" cy="0"/>
        </a:xfrm>
      </p:grpSpPr>
      <p:sp>
        <p:nvSpPr>
          <p:cNvPr id="279" name="Google Shape;279;p34"/>
          <p:cNvSpPr txBox="1">
            <a:spLocks noGrp="1"/>
          </p:cNvSpPr>
          <p:nvPr>
            <p:ph type="title"/>
          </p:nvPr>
        </p:nvSpPr>
        <p:spPr>
          <a:xfrm>
            <a:off x="300067" y="486833"/>
            <a:ext cx="15673600" cy="17676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SzPts val="1900"/>
              <a:buNone/>
            </a:pPr>
            <a:endParaRPr sz="1900"/>
          </a:p>
        </p:txBody>
      </p:sp>
      <p:pic>
        <p:nvPicPr>
          <p:cNvPr id="280" name="Google Shape;280;p34"/>
          <p:cNvPicPr preferRelativeResize="0"/>
          <p:nvPr/>
        </p:nvPicPr>
        <p:blipFill rotWithShape="1">
          <a:blip r:embed="rId3">
            <a:alphaModFix/>
          </a:blip>
          <a:srcRect/>
          <a:stretch/>
        </p:blipFill>
        <p:spPr>
          <a:xfrm>
            <a:off x="1965150" y="-159983"/>
            <a:ext cx="8063835" cy="2175333"/>
          </a:xfrm>
          <a:prstGeom prst="rect">
            <a:avLst/>
          </a:prstGeom>
          <a:noFill/>
          <a:ln>
            <a:noFill/>
          </a:ln>
        </p:spPr>
      </p:pic>
      <p:pic>
        <p:nvPicPr>
          <p:cNvPr id="281" name="Google Shape;281;p34"/>
          <p:cNvPicPr preferRelativeResize="0"/>
          <p:nvPr/>
        </p:nvPicPr>
        <p:blipFill rotWithShape="1">
          <a:blip r:embed="rId4">
            <a:alphaModFix/>
          </a:blip>
          <a:srcRect/>
          <a:stretch/>
        </p:blipFill>
        <p:spPr>
          <a:xfrm>
            <a:off x="329158" y="2115597"/>
            <a:ext cx="10031662" cy="1871133"/>
          </a:xfrm>
          <a:prstGeom prst="rect">
            <a:avLst/>
          </a:prstGeom>
          <a:noFill/>
          <a:ln>
            <a:noFill/>
          </a:ln>
        </p:spPr>
      </p:pic>
      <p:pic>
        <p:nvPicPr>
          <p:cNvPr id="282" name="Google Shape;282;p34"/>
          <p:cNvPicPr preferRelativeResize="0"/>
          <p:nvPr/>
        </p:nvPicPr>
        <p:blipFill rotWithShape="1">
          <a:blip r:embed="rId5">
            <a:alphaModFix/>
          </a:blip>
          <a:srcRect/>
          <a:stretch/>
        </p:blipFill>
        <p:spPr>
          <a:xfrm>
            <a:off x="10562700" y="365133"/>
            <a:ext cx="1629300" cy="1964300"/>
          </a:xfrm>
          <a:prstGeom prst="rect">
            <a:avLst/>
          </a:prstGeom>
          <a:noFill/>
          <a:ln>
            <a:noFill/>
          </a:ln>
        </p:spPr>
      </p:pic>
      <p:pic>
        <p:nvPicPr>
          <p:cNvPr id="283" name="Google Shape;283;p34"/>
          <p:cNvPicPr preferRelativeResize="0"/>
          <p:nvPr/>
        </p:nvPicPr>
        <p:blipFill rotWithShape="1">
          <a:blip r:embed="rId6">
            <a:alphaModFix/>
          </a:blip>
          <a:srcRect/>
          <a:stretch/>
        </p:blipFill>
        <p:spPr>
          <a:xfrm>
            <a:off x="97500" y="3880567"/>
            <a:ext cx="4822065" cy="3056633"/>
          </a:xfrm>
          <a:prstGeom prst="rect">
            <a:avLst/>
          </a:prstGeom>
          <a:noFill/>
          <a:ln>
            <a:noFill/>
          </a:ln>
        </p:spPr>
      </p:pic>
      <p:pic>
        <p:nvPicPr>
          <p:cNvPr id="284" name="Google Shape;284;p34"/>
          <p:cNvPicPr preferRelativeResize="0"/>
          <p:nvPr/>
        </p:nvPicPr>
        <p:blipFill>
          <a:blip r:embed="rId7">
            <a:alphaModFix/>
          </a:blip>
          <a:stretch>
            <a:fillRect/>
          </a:stretch>
        </p:blipFill>
        <p:spPr>
          <a:xfrm>
            <a:off x="5173575" y="3410350"/>
            <a:ext cx="7118677" cy="2545276"/>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88"/>
        <p:cNvGrpSpPr/>
        <p:nvPr/>
      </p:nvGrpSpPr>
      <p:grpSpPr>
        <a:xfrm>
          <a:off x="0" y="0"/>
          <a:ext cx="0" cy="0"/>
          <a:chOff x="0" y="0"/>
          <a:chExt cx="0" cy="0"/>
        </a:xfrm>
      </p:grpSpPr>
      <p:pic>
        <p:nvPicPr>
          <p:cNvPr id="289" name="Google Shape;289;p35"/>
          <p:cNvPicPr preferRelativeResize="0"/>
          <p:nvPr/>
        </p:nvPicPr>
        <p:blipFill rotWithShape="1">
          <a:blip r:embed="rId3">
            <a:alphaModFix/>
          </a:blip>
          <a:srcRect/>
          <a:stretch/>
        </p:blipFill>
        <p:spPr>
          <a:xfrm>
            <a:off x="67924" y="-6300"/>
            <a:ext cx="4067225" cy="6023523"/>
          </a:xfrm>
          <a:prstGeom prst="rect">
            <a:avLst/>
          </a:prstGeom>
          <a:noFill/>
          <a:ln>
            <a:noFill/>
          </a:ln>
        </p:spPr>
      </p:pic>
      <p:sp>
        <p:nvSpPr>
          <p:cNvPr id="290" name="Google Shape;290;p35"/>
          <p:cNvSpPr txBox="1">
            <a:spLocks noGrp="1"/>
          </p:cNvSpPr>
          <p:nvPr>
            <p:ph type="title"/>
          </p:nvPr>
        </p:nvSpPr>
        <p:spPr>
          <a:xfrm>
            <a:off x="4949680" y="2435725"/>
            <a:ext cx="2084400" cy="13257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SzPts val="1900"/>
              <a:buNone/>
            </a:pPr>
            <a:r>
              <a:rPr lang="en-US" sz="4800" b="1" u="sng" dirty="0"/>
              <a:t>BUT</a:t>
            </a:r>
            <a:endParaRPr sz="4800" b="1" u="sng" dirty="0"/>
          </a:p>
        </p:txBody>
      </p:sp>
      <p:sp>
        <p:nvSpPr>
          <p:cNvPr id="291" name="Google Shape;291;p35"/>
          <p:cNvSpPr txBox="1">
            <a:spLocks noGrp="1"/>
          </p:cNvSpPr>
          <p:nvPr>
            <p:ph type="body" idx="1"/>
          </p:nvPr>
        </p:nvSpPr>
        <p:spPr>
          <a:xfrm>
            <a:off x="67933" y="688739"/>
            <a:ext cx="2084400" cy="111120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1100"/>
              </a:spcBef>
              <a:spcAft>
                <a:spcPts val="0"/>
              </a:spcAft>
              <a:buSzPts val="1900"/>
              <a:buNone/>
            </a:pPr>
            <a:r>
              <a:rPr lang="en-US" b="1">
                <a:solidFill>
                  <a:srgbClr val="FF0000"/>
                </a:solidFill>
              </a:rPr>
              <a:t>This is not possible.</a:t>
            </a:r>
            <a:endParaRPr b="1">
              <a:solidFill>
                <a:srgbClr val="FF0000"/>
              </a:solidFill>
            </a:endParaRPr>
          </a:p>
        </p:txBody>
      </p:sp>
      <p:sp>
        <p:nvSpPr>
          <p:cNvPr id="292" name="Google Shape;292;p35"/>
          <p:cNvSpPr txBox="1">
            <a:spLocks noGrp="1"/>
          </p:cNvSpPr>
          <p:nvPr>
            <p:ph type="body" idx="1"/>
          </p:nvPr>
        </p:nvSpPr>
        <p:spPr>
          <a:xfrm>
            <a:off x="7034075" y="3761425"/>
            <a:ext cx="5202300" cy="3118500"/>
          </a:xfrm>
          <a:prstGeom prst="rect">
            <a:avLst/>
          </a:prstGeom>
          <a:noFill/>
          <a:ln>
            <a:noFill/>
          </a:ln>
        </p:spPr>
        <p:txBody>
          <a:bodyPr spcFirstLastPara="1" wrap="square" lIns="91425" tIns="45700" rIns="91425" bIns="45700" anchor="t" anchorCtr="0">
            <a:noAutofit/>
          </a:bodyPr>
          <a:lstStyle/>
          <a:p>
            <a:pPr marL="0" lvl="0" indent="0" algn="l" rtl="0">
              <a:lnSpc>
                <a:spcPct val="90000"/>
              </a:lnSpc>
              <a:spcBef>
                <a:spcPts val="1100"/>
              </a:spcBef>
              <a:spcAft>
                <a:spcPts val="0"/>
              </a:spcAft>
              <a:buSzPts val="1900"/>
              <a:buNone/>
            </a:pPr>
            <a:r>
              <a:rPr lang="en-US" sz="3300" dirty="0"/>
              <a:t>Research shows that the Gulf Stream transports less heat than it used to, and this trend will continue. This </a:t>
            </a:r>
            <a:r>
              <a:rPr lang="en-US" sz="3300" b="1" dirty="0"/>
              <a:t>weaker heat engine </a:t>
            </a:r>
            <a:r>
              <a:rPr lang="en-US" sz="3300" dirty="0"/>
              <a:t>has major climate impacts. </a:t>
            </a:r>
            <a:endParaRPr sz="33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96"/>
        <p:cNvGrpSpPr/>
        <p:nvPr/>
      </p:nvGrpSpPr>
      <p:grpSpPr>
        <a:xfrm>
          <a:off x="0" y="0"/>
          <a:ext cx="0" cy="0"/>
          <a:chOff x="0" y="0"/>
          <a:chExt cx="0" cy="0"/>
        </a:xfrm>
      </p:grpSpPr>
      <p:sp>
        <p:nvSpPr>
          <p:cNvPr id="297" name="Google Shape;297;p36"/>
          <p:cNvSpPr txBox="1">
            <a:spLocks noGrp="1"/>
          </p:cNvSpPr>
          <p:nvPr>
            <p:ph type="title"/>
          </p:nvPr>
        </p:nvSpPr>
        <p:spPr>
          <a:xfrm>
            <a:off x="320123" y="145950"/>
            <a:ext cx="11310300" cy="17676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SzPts val="1900"/>
              <a:buNone/>
            </a:pPr>
            <a:r>
              <a:rPr lang="en-US" sz="3600" dirty="0"/>
              <a:t>Real World Heat Engines Jigsaw (Part 1)</a:t>
            </a:r>
            <a:endParaRPr sz="3600" dirty="0"/>
          </a:p>
        </p:txBody>
      </p:sp>
      <p:sp>
        <p:nvSpPr>
          <p:cNvPr id="298" name="Google Shape;298;p36"/>
          <p:cNvSpPr txBox="1">
            <a:spLocks noGrp="1"/>
          </p:cNvSpPr>
          <p:nvPr>
            <p:ph type="body" idx="1"/>
          </p:nvPr>
        </p:nvSpPr>
        <p:spPr>
          <a:xfrm>
            <a:off x="497300" y="1585010"/>
            <a:ext cx="10515600" cy="5272990"/>
          </a:xfrm>
          <a:prstGeom prst="rect">
            <a:avLst/>
          </a:prstGeom>
          <a:noFill/>
          <a:ln>
            <a:noFill/>
          </a:ln>
        </p:spPr>
        <p:txBody>
          <a:bodyPr spcFirstLastPara="1" wrap="square" lIns="91425" tIns="45700" rIns="91425" bIns="45700" anchor="t" anchorCtr="0">
            <a:normAutofit lnSpcReduction="10000"/>
          </a:bodyPr>
          <a:lstStyle/>
          <a:p>
            <a:pPr marL="0" lvl="0" indent="0" algn="l" rtl="0">
              <a:spcBef>
                <a:spcPts val="1100"/>
              </a:spcBef>
              <a:spcAft>
                <a:spcPts val="0"/>
              </a:spcAft>
              <a:buClr>
                <a:schemeClr val="dk1"/>
              </a:buClr>
              <a:buSzPts val="1100"/>
              <a:buFont typeface="Arial"/>
              <a:buNone/>
            </a:pPr>
            <a:r>
              <a:rPr lang="en-US" dirty="0"/>
              <a:t>This is a “jigsaw” activity, which means that you will first get together in a small group to learn about one of the real-world Heat Engines, and then we’ll mix the groups and it will be your job to explain what you’ve learned to your new group.</a:t>
            </a:r>
            <a:endParaRPr dirty="0"/>
          </a:p>
          <a:p>
            <a:pPr marL="0" lvl="0" indent="0" algn="l" rtl="0">
              <a:lnSpc>
                <a:spcPct val="90000"/>
              </a:lnSpc>
              <a:spcBef>
                <a:spcPts val="1100"/>
              </a:spcBef>
              <a:spcAft>
                <a:spcPts val="0"/>
              </a:spcAft>
              <a:buSzPts val="1900"/>
              <a:buNone/>
            </a:pPr>
            <a:endParaRPr dirty="0"/>
          </a:p>
          <a:p>
            <a:pPr marL="0" lvl="0" indent="0" algn="l" rtl="0">
              <a:lnSpc>
                <a:spcPct val="90000"/>
              </a:lnSpc>
              <a:spcBef>
                <a:spcPts val="1100"/>
              </a:spcBef>
              <a:spcAft>
                <a:spcPts val="0"/>
              </a:spcAft>
              <a:buSzPts val="1900"/>
              <a:buNone/>
            </a:pPr>
            <a:r>
              <a:rPr lang="en-US" dirty="0"/>
              <a:t>You have been assigned one Real World Heat Engine article for your group. </a:t>
            </a:r>
            <a:endParaRPr lang="en-US" i="1" dirty="0"/>
          </a:p>
          <a:p>
            <a:pPr marL="457200" lvl="0" indent="-342900" algn="l" rtl="0">
              <a:lnSpc>
                <a:spcPct val="90000"/>
              </a:lnSpc>
              <a:spcBef>
                <a:spcPts val="1100"/>
              </a:spcBef>
              <a:spcAft>
                <a:spcPts val="0"/>
              </a:spcAft>
              <a:buSzPts val="1800"/>
              <a:buChar char="•"/>
            </a:pPr>
            <a:r>
              <a:rPr lang="en-US" dirty="0"/>
              <a:t>Hurricane</a:t>
            </a:r>
          </a:p>
          <a:p>
            <a:pPr marL="457200" lvl="0" indent="-342900" algn="l" rtl="0">
              <a:lnSpc>
                <a:spcPct val="90000"/>
              </a:lnSpc>
              <a:spcBef>
                <a:spcPts val="0"/>
              </a:spcBef>
              <a:spcAft>
                <a:spcPts val="0"/>
              </a:spcAft>
              <a:buSzPts val="1800"/>
              <a:buChar char="•"/>
            </a:pPr>
            <a:r>
              <a:rPr lang="en-US" dirty="0"/>
              <a:t>Geothermal energy</a:t>
            </a:r>
            <a:endParaRPr dirty="0"/>
          </a:p>
          <a:p>
            <a:pPr marL="457200" lvl="0" indent="-342900" algn="l" rtl="0">
              <a:lnSpc>
                <a:spcPct val="90000"/>
              </a:lnSpc>
              <a:spcBef>
                <a:spcPts val="0"/>
              </a:spcBef>
              <a:spcAft>
                <a:spcPts val="0"/>
              </a:spcAft>
              <a:buSzPts val="1800"/>
              <a:buChar char="•"/>
            </a:pPr>
            <a:r>
              <a:rPr lang="en-US" dirty="0"/>
              <a:t>Volcano</a:t>
            </a:r>
            <a:endParaRPr dirty="0"/>
          </a:p>
          <a:p>
            <a:pPr marL="457200" lvl="0" indent="-342900" algn="l" rtl="0">
              <a:lnSpc>
                <a:spcPct val="90000"/>
              </a:lnSpc>
              <a:spcBef>
                <a:spcPts val="0"/>
              </a:spcBef>
              <a:spcAft>
                <a:spcPts val="0"/>
              </a:spcAft>
              <a:buSzPts val="1800"/>
              <a:buChar char="•"/>
            </a:pPr>
            <a:r>
              <a:rPr lang="en-US" dirty="0"/>
              <a:t>Midlatitude storm</a:t>
            </a:r>
            <a:endParaRPr dirty="0"/>
          </a:p>
          <a:p>
            <a:pPr marL="457200" lvl="0" indent="-342900" algn="l" rtl="0">
              <a:lnSpc>
                <a:spcPct val="90000"/>
              </a:lnSpc>
              <a:spcBef>
                <a:spcPts val="0"/>
              </a:spcBef>
              <a:spcAft>
                <a:spcPts val="0"/>
              </a:spcAft>
              <a:buSzPts val="1800"/>
              <a:buChar char="•"/>
            </a:pPr>
            <a:r>
              <a:rPr lang="en-US" dirty="0"/>
              <a:t>Concentrating solar power plant</a:t>
            </a:r>
          </a:p>
          <a:p>
            <a:pPr marL="457200" lvl="0" indent="-342900" algn="l" rtl="0">
              <a:lnSpc>
                <a:spcPct val="90000"/>
              </a:lnSpc>
              <a:spcBef>
                <a:spcPts val="0"/>
              </a:spcBef>
              <a:spcAft>
                <a:spcPts val="0"/>
              </a:spcAft>
              <a:buSzPts val="1800"/>
              <a:buChar char="•"/>
            </a:pPr>
            <a:r>
              <a:rPr lang="en-US" dirty="0"/>
              <a:t>Heat Pump</a:t>
            </a:r>
            <a:endParaRPr dirty="0"/>
          </a:p>
        </p:txBody>
      </p:sp>
      <p:sp>
        <p:nvSpPr>
          <p:cNvPr id="299" name="Google Shape;299;p36"/>
          <p:cNvSpPr txBox="1"/>
          <p:nvPr/>
        </p:nvSpPr>
        <p:spPr>
          <a:xfrm rot="20878110">
            <a:off x="7905789" y="4535782"/>
            <a:ext cx="4224943" cy="1987693"/>
          </a:xfrm>
          <a:prstGeom prst="rect">
            <a:avLst/>
          </a:prstGeom>
          <a:solidFill>
            <a:schemeClr val="accent3">
              <a:lumMod val="20000"/>
              <a:lumOff val="80000"/>
            </a:schemeClr>
          </a:solidFill>
          <a:ln>
            <a:noFill/>
          </a:ln>
        </p:spPr>
        <p:txBody>
          <a:bodyPr spcFirstLastPara="1" wrap="square" lIns="91425" tIns="91425" rIns="91425" bIns="91425" anchor="t" anchorCtr="0">
            <a:spAutoFit/>
          </a:bodyPr>
          <a:lstStyle/>
          <a:p>
            <a:pPr marL="0" lvl="0" indent="0" algn="l" rtl="0">
              <a:lnSpc>
                <a:spcPct val="90000"/>
              </a:lnSpc>
              <a:spcBef>
                <a:spcPts val="1100"/>
              </a:spcBef>
              <a:spcAft>
                <a:spcPts val="0"/>
              </a:spcAft>
              <a:buNone/>
            </a:pPr>
            <a:r>
              <a:rPr lang="en-US" sz="3000" b="1" dirty="0">
                <a:solidFill>
                  <a:schemeClr val="dk1"/>
                </a:solidFill>
                <a:latin typeface="Calibri"/>
                <a:ea typeface="Calibri"/>
                <a:cs typeface="Calibri"/>
                <a:sym typeface="Calibri"/>
              </a:rPr>
              <a:t>In your group, read the relevant article  and then start answering the Guiding Questions.</a:t>
            </a:r>
            <a:endParaRPr sz="1600" b="1"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303"/>
        <p:cNvGrpSpPr/>
        <p:nvPr/>
      </p:nvGrpSpPr>
      <p:grpSpPr>
        <a:xfrm>
          <a:off x="0" y="0"/>
          <a:ext cx="0" cy="0"/>
          <a:chOff x="0" y="0"/>
          <a:chExt cx="0" cy="0"/>
        </a:xfrm>
      </p:grpSpPr>
      <p:sp>
        <p:nvSpPr>
          <p:cNvPr id="304" name="Google Shape;304;p37"/>
          <p:cNvSpPr txBox="1">
            <a:spLocks noGrp="1"/>
          </p:cNvSpPr>
          <p:nvPr>
            <p:ph type="title"/>
          </p:nvPr>
        </p:nvSpPr>
        <p:spPr>
          <a:xfrm>
            <a:off x="300067" y="479237"/>
            <a:ext cx="11891933" cy="100122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1900"/>
              <a:buNone/>
            </a:pPr>
            <a:r>
              <a:rPr lang="en-US" sz="3600" dirty="0"/>
              <a:t>Guiding Questions</a:t>
            </a:r>
            <a:endParaRPr sz="3600" dirty="0"/>
          </a:p>
        </p:txBody>
      </p:sp>
      <p:sp>
        <p:nvSpPr>
          <p:cNvPr id="305" name="Google Shape;305;p37"/>
          <p:cNvSpPr txBox="1">
            <a:spLocks noGrp="1"/>
          </p:cNvSpPr>
          <p:nvPr>
            <p:ph type="body" idx="1"/>
          </p:nvPr>
        </p:nvSpPr>
        <p:spPr>
          <a:xfrm>
            <a:off x="661625" y="1894114"/>
            <a:ext cx="10917000" cy="6341836"/>
          </a:xfrm>
          <a:prstGeom prst="rect">
            <a:avLst/>
          </a:prstGeom>
          <a:noFill/>
          <a:ln>
            <a:noFill/>
          </a:ln>
        </p:spPr>
        <p:txBody>
          <a:bodyPr spcFirstLastPara="1" wrap="square" lIns="91425" tIns="45700" rIns="91425" bIns="45700" anchor="t" anchorCtr="0">
            <a:normAutofit/>
          </a:bodyPr>
          <a:lstStyle/>
          <a:p>
            <a:pPr marL="609600" lvl="0" indent="-482600" algn="l" rtl="0">
              <a:lnSpc>
                <a:spcPct val="90000"/>
              </a:lnSpc>
              <a:spcBef>
                <a:spcPts val="1100"/>
              </a:spcBef>
              <a:spcAft>
                <a:spcPts val="0"/>
              </a:spcAft>
              <a:buSzPts val="2800"/>
              <a:buChar char="•"/>
            </a:pPr>
            <a:r>
              <a:rPr lang="en-US" dirty="0"/>
              <a:t>How do the </a:t>
            </a:r>
            <a:r>
              <a:rPr lang="en-US" b="1" u="sng" dirty="0"/>
              <a:t>data and/or graphics</a:t>
            </a:r>
            <a:r>
              <a:rPr lang="en-US" dirty="0"/>
              <a:t>  in your article show something acting as a heat engine? In other words, what evidence do you see that heat is transforming into mechanical energy (i.e., KE or PE)?</a:t>
            </a:r>
            <a:endParaRPr dirty="0"/>
          </a:p>
          <a:p>
            <a:pPr marL="609600" lvl="0" indent="-482600" algn="l" rtl="0">
              <a:lnSpc>
                <a:spcPct val="90000"/>
              </a:lnSpc>
              <a:spcBef>
                <a:spcPts val="1100"/>
              </a:spcBef>
              <a:spcAft>
                <a:spcPts val="0"/>
              </a:spcAft>
              <a:buSzPts val="2800"/>
              <a:buChar char="•"/>
            </a:pPr>
            <a:r>
              <a:rPr lang="en-US" dirty="0"/>
              <a:t>Heat engines need both hot and cold reservoirs to operate. What </a:t>
            </a:r>
            <a:r>
              <a:rPr lang="en-US" b="1" dirty="0"/>
              <a:t>evidence</a:t>
            </a:r>
            <a:r>
              <a:rPr lang="en-US" dirty="0"/>
              <a:t> is there for a </a:t>
            </a:r>
            <a:r>
              <a:rPr lang="en-US" b="1" dirty="0"/>
              <a:t>temperature difference</a:t>
            </a:r>
            <a:r>
              <a:rPr lang="en-US" dirty="0"/>
              <a:t>? </a:t>
            </a:r>
            <a:endParaRPr dirty="0"/>
          </a:p>
          <a:p>
            <a:pPr marL="609600" lvl="0" indent="-482600" algn="l" rtl="0">
              <a:lnSpc>
                <a:spcPct val="90000"/>
              </a:lnSpc>
              <a:spcBef>
                <a:spcPts val="1100"/>
              </a:spcBef>
              <a:spcAft>
                <a:spcPts val="0"/>
              </a:spcAft>
              <a:buSzPts val="2800"/>
              <a:buChar char="•"/>
            </a:pPr>
            <a:r>
              <a:rPr lang="en-US" dirty="0"/>
              <a:t>Draw the energy transformation diagram for your real-world example.</a:t>
            </a:r>
            <a:endParaRPr dirty="0"/>
          </a:p>
          <a:p>
            <a:pPr marL="609600" lvl="0" indent="-482600" algn="l" rtl="0">
              <a:lnSpc>
                <a:spcPct val="90000"/>
              </a:lnSpc>
              <a:spcBef>
                <a:spcPts val="1100"/>
              </a:spcBef>
              <a:spcAft>
                <a:spcPts val="0"/>
              </a:spcAft>
              <a:buSzPts val="2800"/>
              <a:buChar char="•"/>
            </a:pPr>
            <a:r>
              <a:rPr lang="en-US" dirty="0"/>
              <a:t>Describe one or two other relevant or interesting observations.</a:t>
            </a:r>
            <a:endParaRPr dirty="0"/>
          </a:p>
          <a:p>
            <a:pPr marL="609600" lvl="0" indent="-482600" algn="l" rtl="0">
              <a:lnSpc>
                <a:spcPct val="90000"/>
              </a:lnSpc>
              <a:spcBef>
                <a:spcPts val="1100"/>
              </a:spcBef>
              <a:spcAft>
                <a:spcPts val="0"/>
              </a:spcAft>
              <a:buSzPts val="2800"/>
              <a:buChar char="•"/>
            </a:pPr>
            <a:r>
              <a:rPr lang="en-US" dirty="0"/>
              <a:t>Be prepared to explain your answers to someone outside your group</a:t>
            </a:r>
            <a:endParaRPr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309"/>
        <p:cNvGrpSpPr/>
        <p:nvPr/>
      </p:nvGrpSpPr>
      <p:grpSpPr>
        <a:xfrm>
          <a:off x="0" y="0"/>
          <a:ext cx="0" cy="0"/>
          <a:chOff x="0" y="0"/>
          <a:chExt cx="0" cy="0"/>
        </a:xfrm>
      </p:grpSpPr>
      <p:sp>
        <p:nvSpPr>
          <p:cNvPr id="310" name="Google Shape;310;p38"/>
          <p:cNvSpPr txBox="1">
            <a:spLocks noGrp="1"/>
          </p:cNvSpPr>
          <p:nvPr>
            <p:ph type="title"/>
          </p:nvPr>
        </p:nvSpPr>
        <p:spPr>
          <a:xfrm>
            <a:off x="119598" y="145925"/>
            <a:ext cx="11831700" cy="176760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chemeClr val="dk1"/>
              </a:buClr>
              <a:buSzPts val="1900"/>
              <a:buNone/>
            </a:pPr>
            <a:r>
              <a:rPr lang="en-US" sz="3600" dirty="0"/>
              <a:t>Real World Heat Engines Jigsaw (Part 2)</a:t>
            </a:r>
            <a:endParaRPr sz="3600" dirty="0"/>
          </a:p>
          <a:p>
            <a:pPr marL="0" lvl="0" indent="0" algn="l" rtl="0">
              <a:lnSpc>
                <a:spcPct val="90000"/>
              </a:lnSpc>
              <a:spcBef>
                <a:spcPts val="0"/>
              </a:spcBef>
              <a:spcAft>
                <a:spcPts val="0"/>
              </a:spcAft>
              <a:buClr>
                <a:schemeClr val="dk1"/>
              </a:buClr>
              <a:buSzPts val="1900"/>
              <a:buNone/>
            </a:pPr>
            <a:endParaRPr sz="3600" dirty="0"/>
          </a:p>
          <a:p>
            <a:pPr marL="0" lvl="0" indent="0" algn="l" rtl="0">
              <a:lnSpc>
                <a:spcPct val="90000"/>
              </a:lnSpc>
              <a:spcBef>
                <a:spcPts val="0"/>
              </a:spcBef>
              <a:spcAft>
                <a:spcPts val="0"/>
              </a:spcAft>
              <a:buClr>
                <a:schemeClr val="dk1"/>
              </a:buClr>
              <a:buSzPts val="1900"/>
              <a:buNone/>
            </a:pPr>
            <a:r>
              <a:rPr lang="en-US" sz="3600" dirty="0"/>
              <a:t>Switch Groups!</a:t>
            </a:r>
            <a:endParaRPr sz="3600" dirty="0"/>
          </a:p>
        </p:txBody>
      </p:sp>
      <p:sp>
        <p:nvSpPr>
          <p:cNvPr id="311" name="Google Shape;311;p38"/>
          <p:cNvSpPr txBox="1">
            <a:spLocks noGrp="1"/>
          </p:cNvSpPr>
          <p:nvPr>
            <p:ph type="body" idx="1"/>
          </p:nvPr>
        </p:nvSpPr>
        <p:spPr>
          <a:xfrm>
            <a:off x="536075" y="1828800"/>
            <a:ext cx="10926582" cy="4768550"/>
          </a:xfrm>
          <a:prstGeom prst="rect">
            <a:avLst/>
          </a:prstGeom>
          <a:noFill/>
          <a:ln>
            <a:noFill/>
          </a:ln>
        </p:spPr>
        <p:txBody>
          <a:bodyPr spcFirstLastPara="1" wrap="square" lIns="91425" tIns="45700" rIns="91425" bIns="45700" anchor="t" anchorCtr="0">
            <a:normAutofit/>
          </a:bodyPr>
          <a:lstStyle/>
          <a:p>
            <a:pPr marL="609600" lvl="0" indent="-482600" algn="l" rtl="0">
              <a:lnSpc>
                <a:spcPct val="90000"/>
              </a:lnSpc>
              <a:spcBef>
                <a:spcPts val="1100"/>
              </a:spcBef>
              <a:spcAft>
                <a:spcPts val="0"/>
              </a:spcAft>
              <a:buClr>
                <a:schemeClr val="dk1"/>
              </a:buClr>
              <a:buSzPts val="2800"/>
              <a:buChar char="•"/>
            </a:pPr>
            <a:r>
              <a:rPr lang="en-US" dirty="0"/>
              <a:t>New groups = 1 person from each heat engine in each group</a:t>
            </a:r>
          </a:p>
          <a:p>
            <a:pPr marL="609600" lvl="0" indent="-482600" algn="l" rtl="0">
              <a:lnSpc>
                <a:spcPct val="90000"/>
              </a:lnSpc>
              <a:spcBef>
                <a:spcPts val="1100"/>
              </a:spcBef>
              <a:spcAft>
                <a:spcPts val="0"/>
              </a:spcAft>
              <a:buClr>
                <a:schemeClr val="dk1"/>
              </a:buClr>
              <a:buSzPts val="2800"/>
              <a:buChar char="•"/>
            </a:pPr>
            <a:endParaRPr lang="en-US" dirty="0"/>
          </a:p>
          <a:p>
            <a:pPr marL="609600" lvl="0" indent="-482600" algn="l" rtl="0">
              <a:lnSpc>
                <a:spcPct val="90000"/>
              </a:lnSpc>
              <a:spcBef>
                <a:spcPts val="1100"/>
              </a:spcBef>
              <a:spcAft>
                <a:spcPts val="0"/>
              </a:spcAft>
              <a:buClr>
                <a:schemeClr val="dk1"/>
              </a:buClr>
              <a:buSzPts val="2800"/>
              <a:buChar char="•"/>
            </a:pPr>
            <a:r>
              <a:rPr lang="en-US" dirty="0"/>
              <a:t>Teach your peers what you learned, then answer:</a:t>
            </a:r>
            <a:endParaRPr dirty="0"/>
          </a:p>
          <a:p>
            <a:pPr marL="1143000" lvl="0" indent="-482600" algn="l" rtl="0">
              <a:lnSpc>
                <a:spcPct val="90000"/>
              </a:lnSpc>
              <a:spcBef>
                <a:spcPts val="1100"/>
              </a:spcBef>
              <a:spcAft>
                <a:spcPts val="0"/>
              </a:spcAft>
              <a:buSzPts val="2800"/>
              <a:buChar char="•"/>
            </a:pPr>
            <a:r>
              <a:rPr lang="en-US" dirty="0"/>
              <a:t>What </a:t>
            </a:r>
            <a:r>
              <a:rPr lang="en-US" b="1" dirty="0"/>
              <a:t>common observations</a:t>
            </a:r>
            <a:r>
              <a:rPr lang="en-US" dirty="0"/>
              <a:t> (patterns) are there for all of the different types of heat engines?</a:t>
            </a:r>
            <a:endParaRPr dirty="0"/>
          </a:p>
          <a:p>
            <a:pPr marL="1143000" lvl="0" indent="-482600" algn="l" rtl="0">
              <a:lnSpc>
                <a:spcPct val="90000"/>
              </a:lnSpc>
              <a:spcBef>
                <a:spcPts val="1100"/>
              </a:spcBef>
              <a:spcAft>
                <a:spcPts val="0"/>
              </a:spcAft>
              <a:buSzPts val="2800"/>
              <a:buChar char="•"/>
            </a:pPr>
            <a:r>
              <a:rPr lang="en-US" dirty="0"/>
              <a:t>What is one individual/unique aspect of each different heat engine that distinguishes it from the rest?</a:t>
            </a:r>
          </a:p>
          <a:p>
            <a:pPr marL="1600200" lvl="1" indent="-482600">
              <a:spcBef>
                <a:spcPts val="1100"/>
              </a:spcBef>
              <a:buSzPts val="2800"/>
            </a:pPr>
            <a:r>
              <a:rPr lang="en-US" dirty="0"/>
              <a:t>We will continue this project next class – so document your thoughts &amp; answers on the chart paper!</a:t>
            </a:r>
          </a:p>
          <a:p>
            <a:pPr marL="190500" lvl="0" indent="0" algn="l" rtl="0">
              <a:lnSpc>
                <a:spcPct val="90000"/>
              </a:lnSpc>
              <a:spcBef>
                <a:spcPts val="1100"/>
              </a:spcBef>
              <a:spcAft>
                <a:spcPts val="0"/>
              </a:spcAft>
              <a:buSzPts val="1900"/>
              <a:buNone/>
            </a:pPr>
            <a:endParaRPr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4" name="Google Shape;114;p16"/>
          <p:cNvSpPr txBox="1">
            <a:spLocks noGrp="1"/>
          </p:cNvSpPr>
          <p:nvPr>
            <p:ph type="ctrTitle"/>
          </p:nvPr>
        </p:nvSpPr>
        <p:spPr>
          <a:xfrm>
            <a:off x="1524000" y="318790"/>
            <a:ext cx="9144000" cy="2628900"/>
          </a:xfrm>
          <a:prstGeom prst="rect">
            <a:avLst/>
          </a:prstGeom>
          <a:noFill/>
          <a:ln>
            <a:noFill/>
          </a:ln>
        </p:spPr>
        <p:txBody>
          <a:bodyPr spcFirstLastPara="1" wrap="square" lIns="91425" tIns="45700" rIns="91425" bIns="45700" anchor="b" anchorCtr="0">
            <a:normAutofit/>
          </a:bodyPr>
          <a:lstStyle/>
          <a:p>
            <a:pPr marL="0" lvl="0" indent="0" algn="ctr" rtl="0">
              <a:lnSpc>
                <a:spcPct val="90000"/>
              </a:lnSpc>
              <a:spcBef>
                <a:spcPts val="0"/>
              </a:spcBef>
              <a:spcAft>
                <a:spcPts val="0"/>
              </a:spcAft>
              <a:buSzPts val="6700"/>
              <a:buNone/>
            </a:pPr>
            <a:endParaRPr sz="1900" dirty="0"/>
          </a:p>
          <a:p>
            <a:pPr marL="0" lvl="0" indent="0" algn="ctr" rtl="0">
              <a:lnSpc>
                <a:spcPct val="90000"/>
              </a:lnSpc>
              <a:spcBef>
                <a:spcPts val="0"/>
              </a:spcBef>
              <a:spcAft>
                <a:spcPts val="0"/>
              </a:spcAft>
              <a:buSzPts val="6700"/>
              <a:buNone/>
            </a:pPr>
            <a:r>
              <a:rPr lang="en-US" sz="4400" dirty="0"/>
              <a:t>Extension Activity: Build a real-world Heat Engine</a:t>
            </a:r>
            <a:endParaRPr sz="1900" dirty="0"/>
          </a:p>
          <a:p>
            <a:pPr marL="0" lvl="0" indent="0" algn="l" rtl="0">
              <a:lnSpc>
                <a:spcPct val="90000"/>
              </a:lnSpc>
              <a:spcBef>
                <a:spcPts val="0"/>
              </a:spcBef>
              <a:spcAft>
                <a:spcPts val="0"/>
              </a:spcAft>
              <a:buSzPts val="6700"/>
              <a:buNone/>
            </a:pPr>
            <a:endParaRPr sz="1900" dirty="0"/>
          </a:p>
        </p:txBody>
      </p:sp>
      <p:sp>
        <p:nvSpPr>
          <p:cNvPr id="2" name="Google Shape;96;p13">
            <a:extLst>
              <a:ext uri="{FF2B5EF4-FFF2-40B4-BE49-F238E27FC236}">
                <a16:creationId xmlns:a16="http://schemas.microsoft.com/office/drawing/2014/main" id="{922430CE-2872-42B5-A17F-C30929456DC3}"/>
              </a:ext>
            </a:extLst>
          </p:cNvPr>
          <p:cNvSpPr txBox="1">
            <a:spLocks/>
          </p:cNvSpPr>
          <p:nvPr/>
        </p:nvSpPr>
        <p:spPr>
          <a:xfrm>
            <a:off x="335924" y="2794715"/>
            <a:ext cx="10515600" cy="2854076"/>
          </a:xfrm>
          <a:prstGeom prst="rect">
            <a:avLst/>
          </a:prstGeom>
          <a:noFill/>
          <a:ln>
            <a:noFill/>
          </a:ln>
        </p:spPr>
        <p:txBody>
          <a:bodyPr spcFirstLastPara="1" wrap="square" lIns="91425" tIns="45700" rIns="91425" bIns="45700" anchor="t" anchorCtr="0">
            <a:normAutofit/>
          </a:bodyPr>
          <a:lstStyle>
            <a:defPPr marR="0" lvl="0" algn="l" rtl="0">
              <a:lnSpc>
                <a:spcPct val="100000"/>
              </a:lnSpc>
              <a:spcBef>
                <a:spcPts val="0"/>
              </a:spcBef>
              <a:spcAft>
                <a:spcPts val="0"/>
              </a:spcAft>
            </a:defPPr>
            <a:lvl1pPr marL="457200" marR="0" lvl="0" indent="-406400" algn="ctr" rtl="0">
              <a:lnSpc>
                <a:spcPct val="90000"/>
              </a:lnSpc>
              <a:spcBef>
                <a:spcPts val="1000"/>
              </a:spcBef>
              <a:spcAft>
                <a:spcPts val="0"/>
              </a:spcAft>
              <a:buClr>
                <a:schemeClr val="dk1"/>
              </a:buClr>
              <a:buSzPts val="2400"/>
              <a:buFont typeface="Arial"/>
              <a:buNone/>
              <a:defRPr sz="2400" b="0" i="0" u="none" strike="noStrike" cap="none">
                <a:solidFill>
                  <a:schemeClr val="dk1"/>
                </a:solidFill>
                <a:latin typeface="Calibri"/>
                <a:ea typeface="Calibri"/>
                <a:cs typeface="Calibri"/>
                <a:sym typeface="Calibri"/>
              </a:defRPr>
            </a:lvl1pPr>
            <a:lvl2pPr marL="914400" marR="0" lvl="1" indent="-381000" algn="ctr"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2pPr>
            <a:lvl3pPr marL="1371600" marR="0" lvl="2" indent="-355600" algn="ctr" rtl="0">
              <a:lnSpc>
                <a:spcPct val="90000"/>
              </a:lnSpc>
              <a:spcBef>
                <a:spcPts val="500"/>
              </a:spcBef>
              <a:spcAft>
                <a:spcPts val="0"/>
              </a:spcAft>
              <a:buClr>
                <a:schemeClr val="dk1"/>
              </a:buClr>
              <a:buSzPts val="1800"/>
              <a:buFont typeface="Arial"/>
              <a:buNone/>
              <a:defRPr sz="1800" b="0" i="0" u="none" strike="noStrike" cap="none">
                <a:solidFill>
                  <a:schemeClr val="dk1"/>
                </a:solidFill>
                <a:latin typeface="Calibri"/>
                <a:ea typeface="Calibri"/>
                <a:cs typeface="Calibri"/>
                <a:sym typeface="Calibri"/>
              </a:defRPr>
            </a:lvl3pPr>
            <a:lvl4pPr marL="1828800" marR="0" lvl="3" indent="-342900"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4pPr>
            <a:lvl5pPr marL="2286000" marR="0" lvl="4" indent="-342900"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5pPr>
            <a:lvl6pPr marL="2743200" marR="0" lvl="5" indent="-342900"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6pPr>
            <a:lvl7pPr marL="3200400" marR="0" lvl="6" indent="-342900"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7pPr>
            <a:lvl8pPr marL="3657600" marR="0" lvl="7" indent="-342900"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8pPr>
            <a:lvl9pPr marL="4114800" marR="0" lvl="8" indent="-342900"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9pPr>
          </a:lstStyle>
          <a:p>
            <a:pPr marL="0" indent="0" algn="l">
              <a:lnSpc>
                <a:spcPct val="115000"/>
              </a:lnSpc>
              <a:spcBef>
                <a:spcPts val="0"/>
              </a:spcBef>
              <a:buSzPts val="1100"/>
            </a:pPr>
            <a:r>
              <a:rPr lang="en-US" dirty="0"/>
              <a:t>Try out building a kid-friendly heat engine in order to:</a:t>
            </a:r>
          </a:p>
          <a:p>
            <a:pPr algn="l">
              <a:lnSpc>
                <a:spcPct val="115000"/>
              </a:lnSpc>
              <a:spcBef>
                <a:spcPts val="0"/>
              </a:spcBef>
              <a:buSzPts val="2800"/>
              <a:buFont typeface="Calibri"/>
              <a:buChar char="●"/>
            </a:pPr>
            <a:r>
              <a:rPr lang="en-US" dirty="0"/>
              <a:t>Gain confidence in building engineering projects</a:t>
            </a:r>
          </a:p>
          <a:p>
            <a:pPr algn="l">
              <a:lnSpc>
                <a:spcPct val="115000"/>
              </a:lnSpc>
              <a:spcBef>
                <a:spcPts val="0"/>
              </a:spcBef>
              <a:buSzPts val="2800"/>
              <a:buFont typeface="Calibri"/>
              <a:buChar char="●"/>
            </a:pPr>
            <a:r>
              <a:rPr lang="en-US" dirty="0"/>
              <a:t>Practice making and using a simple heat engine</a:t>
            </a:r>
          </a:p>
          <a:p>
            <a:pPr algn="l">
              <a:lnSpc>
                <a:spcPct val="115000"/>
              </a:lnSpc>
              <a:spcBef>
                <a:spcPts val="0"/>
              </a:spcBef>
              <a:buSzPts val="2800"/>
              <a:buFont typeface="Calibri"/>
              <a:buChar char="●"/>
            </a:pPr>
            <a:r>
              <a:rPr lang="en-US" dirty="0"/>
              <a:t>Observe how heat transfer leads to kinetic energy</a:t>
            </a:r>
          </a:p>
          <a:p>
            <a:pPr marL="0" indent="0" algn="l"/>
            <a:endParaRPr lang="en-US" dirty="0"/>
          </a:p>
        </p:txBody>
      </p:sp>
      <p:sp>
        <p:nvSpPr>
          <p:cNvPr id="3" name="Google Shape;97;p13">
            <a:extLst>
              <a:ext uri="{FF2B5EF4-FFF2-40B4-BE49-F238E27FC236}">
                <a16:creationId xmlns:a16="http://schemas.microsoft.com/office/drawing/2014/main" id="{5140F6CA-1455-F38E-4ABB-2E904E542BAE}"/>
              </a:ext>
            </a:extLst>
          </p:cNvPr>
          <p:cNvSpPr txBox="1"/>
          <p:nvPr/>
        </p:nvSpPr>
        <p:spPr>
          <a:xfrm rot="-1451680">
            <a:off x="7888946" y="3364869"/>
            <a:ext cx="3886168" cy="2123618"/>
          </a:xfrm>
          <a:prstGeom prst="rect">
            <a:avLst/>
          </a:prstGeom>
          <a:solidFill>
            <a:srgbClr val="BEE2A6"/>
          </a:solid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US" sz="2200" b="0" i="0" u="sng" strike="noStrike" cap="none" dirty="0">
                <a:solidFill>
                  <a:srgbClr val="EE7B08"/>
                </a:solidFill>
                <a:latin typeface="Arial"/>
                <a:ea typeface="Arial"/>
                <a:cs typeface="Arial"/>
                <a:sym typeface="Arial"/>
                <a:hlinkClick r:id="rId3">
                  <a:extLst>
                    <a:ext uri="{A12FA001-AC4F-418D-AE19-62706E023703}">
                      <ahyp:hlinkClr xmlns:ahyp="http://schemas.microsoft.com/office/drawing/2018/hyperlinkcolor" val="tx"/>
                    </a:ext>
                  </a:extLst>
                </a:hlinkClick>
              </a:rPr>
              <a:t>Science Journal Deliverables</a:t>
            </a:r>
            <a:r>
              <a:rPr lang="en-US" sz="2200" b="0" i="0" u="none" strike="noStrike" cap="none" dirty="0">
                <a:solidFill>
                  <a:srgbClr val="000000"/>
                </a:solidFill>
                <a:latin typeface="Arial"/>
                <a:ea typeface="Arial"/>
                <a:cs typeface="Arial"/>
                <a:sym typeface="Arial"/>
              </a:rPr>
              <a:t>:</a:t>
            </a:r>
            <a:endParaRPr sz="2200" dirty="0"/>
          </a:p>
          <a:p>
            <a:pPr marL="342900" marR="0" lvl="0" indent="-393700" algn="l" rtl="0">
              <a:lnSpc>
                <a:spcPct val="100000"/>
              </a:lnSpc>
              <a:spcBef>
                <a:spcPts val="0"/>
              </a:spcBef>
              <a:spcAft>
                <a:spcPts val="0"/>
              </a:spcAft>
              <a:buClr>
                <a:srgbClr val="000000"/>
              </a:buClr>
              <a:buSzPts val="2200"/>
              <a:buFont typeface="Arial"/>
              <a:buAutoNum type="arabicPeriod"/>
            </a:pPr>
            <a:r>
              <a:rPr lang="en-US" sz="2200" b="0" i="0" u="none" strike="noStrike" cap="none" dirty="0">
                <a:solidFill>
                  <a:srgbClr val="000000"/>
                </a:solidFill>
                <a:latin typeface="Arial"/>
                <a:ea typeface="Arial"/>
                <a:cs typeface="Arial"/>
                <a:sym typeface="Arial"/>
              </a:rPr>
              <a:t>General intro (what we are doing and why)</a:t>
            </a:r>
            <a:endParaRPr sz="2200" dirty="0"/>
          </a:p>
          <a:p>
            <a:pPr marL="342900" marR="0" lvl="0" indent="-393700" algn="l" rtl="0">
              <a:lnSpc>
                <a:spcPct val="100000"/>
              </a:lnSpc>
              <a:spcBef>
                <a:spcPts val="0"/>
              </a:spcBef>
              <a:spcAft>
                <a:spcPts val="0"/>
              </a:spcAft>
              <a:buClr>
                <a:srgbClr val="000000"/>
              </a:buClr>
              <a:buSzPts val="2200"/>
              <a:buFont typeface="Arial"/>
              <a:buAutoNum type="arabicPeriod"/>
            </a:pPr>
            <a:r>
              <a:rPr lang="en-US" sz="2200" b="0" i="0" u="none" strike="noStrike" cap="none" dirty="0">
                <a:solidFill>
                  <a:srgbClr val="000000"/>
                </a:solidFill>
                <a:latin typeface="Arial"/>
                <a:ea typeface="Arial"/>
                <a:cs typeface="Arial"/>
                <a:sym typeface="Arial"/>
              </a:rPr>
              <a:t>Observations </a:t>
            </a:r>
          </a:p>
          <a:p>
            <a:pPr marL="342900" marR="0" lvl="0" indent="-393700" algn="l" rtl="0">
              <a:lnSpc>
                <a:spcPct val="100000"/>
              </a:lnSpc>
              <a:spcBef>
                <a:spcPts val="0"/>
              </a:spcBef>
              <a:spcAft>
                <a:spcPts val="0"/>
              </a:spcAft>
              <a:buClr>
                <a:srgbClr val="000000"/>
              </a:buClr>
              <a:buSzPts val="2200"/>
              <a:buFont typeface="Arial"/>
              <a:buAutoNum type="arabicPeriod"/>
            </a:pPr>
            <a:r>
              <a:rPr lang="en-US" sz="2200" b="0" i="0" u="none" strike="noStrike" cap="none" dirty="0">
                <a:solidFill>
                  <a:srgbClr val="000000"/>
                </a:solidFill>
                <a:latin typeface="Arial"/>
                <a:ea typeface="Arial"/>
                <a:cs typeface="Arial"/>
                <a:sym typeface="Arial"/>
              </a:rPr>
              <a:t>Discussion (answer the questions)</a:t>
            </a:r>
            <a:endParaRPr sz="2200" dirty="0"/>
          </a:p>
        </p:txBody>
      </p:sp>
    </p:spTree>
    <p:extLst>
      <p:ext uri="{BB962C8B-B14F-4D97-AF65-F5344CB8AC3E}">
        <p14:creationId xmlns:p14="http://schemas.microsoft.com/office/powerpoint/2010/main" val="38837143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2" name="Google Shape;102;p14"/>
          <p:cNvSpPr txBox="1">
            <a:spLocks noGrp="1"/>
          </p:cNvSpPr>
          <p:nvPr>
            <p:ph type="title"/>
          </p:nvPr>
        </p:nvSpPr>
        <p:spPr>
          <a:xfrm>
            <a:off x="300075" y="-1"/>
            <a:ext cx="15673500" cy="153572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1900"/>
              <a:buNone/>
            </a:pPr>
            <a:r>
              <a:rPr lang="en-US" sz="3600" dirty="0"/>
              <a:t>Build a real-world Heat Engine: Tealight Boat</a:t>
            </a:r>
            <a:endParaRPr sz="3600" dirty="0"/>
          </a:p>
        </p:txBody>
      </p:sp>
      <p:pic>
        <p:nvPicPr>
          <p:cNvPr id="104" name="Google Shape;104;p14"/>
          <p:cNvPicPr preferRelativeResize="0"/>
          <p:nvPr/>
        </p:nvPicPr>
        <p:blipFill>
          <a:blip r:embed="rId3">
            <a:alphaModFix/>
          </a:blip>
          <a:stretch>
            <a:fillRect/>
          </a:stretch>
        </p:blipFill>
        <p:spPr>
          <a:xfrm>
            <a:off x="5392615" y="3429000"/>
            <a:ext cx="5931706" cy="3193200"/>
          </a:xfrm>
          <a:prstGeom prst="rect">
            <a:avLst/>
          </a:prstGeom>
          <a:noFill/>
          <a:ln>
            <a:noFill/>
          </a:ln>
        </p:spPr>
      </p:pic>
      <p:sp>
        <p:nvSpPr>
          <p:cNvPr id="105" name="Google Shape;105;p14"/>
          <p:cNvSpPr txBox="1"/>
          <p:nvPr/>
        </p:nvSpPr>
        <p:spPr>
          <a:xfrm>
            <a:off x="979604" y="2064509"/>
            <a:ext cx="6421800" cy="3000000"/>
          </a:xfrm>
          <a:prstGeom prst="rect">
            <a:avLst/>
          </a:prstGeom>
          <a:noFill/>
          <a:ln>
            <a:noFill/>
          </a:ln>
        </p:spPr>
        <p:txBody>
          <a:bodyPr spcFirstLastPara="1" wrap="square" lIns="91425" tIns="91425" rIns="91425" bIns="91425" anchor="ctr" anchorCtr="0">
            <a:noAutofit/>
          </a:bodyPr>
          <a:lstStyle/>
          <a:p>
            <a:pPr marL="0" lvl="0" indent="0" algn="l" rtl="0">
              <a:lnSpc>
                <a:spcPct val="115000"/>
              </a:lnSpc>
              <a:spcBef>
                <a:spcPts val="0"/>
              </a:spcBef>
              <a:spcAft>
                <a:spcPts val="0"/>
              </a:spcAft>
              <a:buNone/>
            </a:pPr>
            <a:r>
              <a:rPr lang="en-US" sz="2400" b="1" dirty="0">
                <a:latin typeface="+mj-lt"/>
              </a:rPr>
              <a:t>Materials for each group</a:t>
            </a:r>
            <a:r>
              <a:rPr lang="en-US" sz="2400" dirty="0">
                <a:latin typeface="+mj-lt"/>
              </a:rPr>
              <a:t>:</a:t>
            </a:r>
            <a:endParaRPr sz="2400" dirty="0">
              <a:latin typeface="+mj-lt"/>
            </a:endParaRPr>
          </a:p>
          <a:p>
            <a:pPr marL="457200" lvl="0" indent="-342900" algn="l" rtl="0">
              <a:lnSpc>
                <a:spcPct val="115000"/>
              </a:lnSpc>
              <a:spcBef>
                <a:spcPts val="0"/>
              </a:spcBef>
              <a:spcAft>
                <a:spcPts val="0"/>
              </a:spcAft>
              <a:buSzPts val="1800"/>
              <a:buFont typeface="Calibri"/>
              <a:buChar char="●"/>
            </a:pPr>
            <a:r>
              <a:rPr lang="en-US" sz="2400" dirty="0">
                <a:latin typeface="+mj-lt"/>
                <a:ea typeface="Calibri"/>
                <a:cs typeface="Calibri"/>
                <a:sym typeface="Calibri"/>
              </a:rPr>
              <a:t>About 12" of 1/8" soft copper tubing</a:t>
            </a:r>
            <a:endParaRPr sz="2400" dirty="0">
              <a:latin typeface="+mj-lt"/>
              <a:ea typeface="Calibri"/>
              <a:cs typeface="Calibri"/>
              <a:sym typeface="Calibri"/>
            </a:endParaRPr>
          </a:p>
          <a:p>
            <a:pPr marL="457200" lvl="0" indent="-342900" algn="l" rtl="0">
              <a:lnSpc>
                <a:spcPct val="115000"/>
              </a:lnSpc>
              <a:spcBef>
                <a:spcPts val="0"/>
              </a:spcBef>
              <a:spcAft>
                <a:spcPts val="0"/>
              </a:spcAft>
              <a:buSzPts val="1800"/>
              <a:buFont typeface="Calibri"/>
              <a:buChar char="●"/>
            </a:pPr>
            <a:r>
              <a:rPr lang="en-US" sz="2400" dirty="0">
                <a:latin typeface="+mj-lt"/>
                <a:ea typeface="Calibri"/>
                <a:cs typeface="Calibri"/>
                <a:sym typeface="Calibri"/>
              </a:rPr>
              <a:t>Empty plastic bottle or other boat-making materials</a:t>
            </a:r>
            <a:endParaRPr sz="2400" dirty="0">
              <a:latin typeface="+mj-lt"/>
              <a:ea typeface="Calibri"/>
              <a:cs typeface="Calibri"/>
              <a:sym typeface="Calibri"/>
            </a:endParaRPr>
          </a:p>
          <a:p>
            <a:pPr marL="457200" lvl="0" indent="-342900" algn="l" rtl="0">
              <a:lnSpc>
                <a:spcPct val="115000"/>
              </a:lnSpc>
              <a:spcBef>
                <a:spcPts val="0"/>
              </a:spcBef>
              <a:spcAft>
                <a:spcPts val="0"/>
              </a:spcAft>
              <a:buSzPts val="1800"/>
              <a:buFont typeface="Calibri"/>
              <a:buChar char="●"/>
            </a:pPr>
            <a:r>
              <a:rPr lang="en-US" sz="2400" dirty="0">
                <a:latin typeface="+mj-lt"/>
                <a:ea typeface="Calibri"/>
                <a:cs typeface="Calibri"/>
                <a:sym typeface="Calibri"/>
              </a:rPr>
              <a:t>Tea light</a:t>
            </a:r>
            <a:endParaRPr sz="2400" dirty="0">
              <a:latin typeface="+mj-lt"/>
              <a:ea typeface="Calibri"/>
              <a:cs typeface="Calibri"/>
              <a:sym typeface="Calibri"/>
            </a:endParaRPr>
          </a:p>
          <a:p>
            <a:pPr marL="457200" lvl="0" indent="-342900" algn="l" rtl="0">
              <a:lnSpc>
                <a:spcPct val="115000"/>
              </a:lnSpc>
              <a:spcBef>
                <a:spcPts val="0"/>
              </a:spcBef>
              <a:spcAft>
                <a:spcPts val="0"/>
              </a:spcAft>
              <a:buSzPts val="1800"/>
              <a:buFont typeface="Calibri"/>
              <a:buChar char="●"/>
            </a:pPr>
            <a:r>
              <a:rPr lang="en-US" sz="2400" dirty="0">
                <a:latin typeface="+mj-lt"/>
                <a:ea typeface="Calibri"/>
                <a:cs typeface="Calibri"/>
                <a:sym typeface="Calibri"/>
              </a:rPr>
              <a:t>Tape</a:t>
            </a:r>
            <a:endParaRPr sz="2400" dirty="0">
              <a:latin typeface="+mj-lt"/>
              <a:ea typeface="Calibri"/>
              <a:cs typeface="Calibri"/>
              <a:sym typeface="Calibri"/>
            </a:endParaRPr>
          </a:p>
          <a:p>
            <a:pPr marL="457200" lvl="0" indent="-342900" algn="l" rtl="0">
              <a:lnSpc>
                <a:spcPct val="115000"/>
              </a:lnSpc>
              <a:spcBef>
                <a:spcPts val="0"/>
              </a:spcBef>
              <a:spcAft>
                <a:spcPts val="0"/>
              </a:spcAft>
              <a:buSzPts val="1800"/>
              <a:buFont typeface="Calibri"/>
              <a:buChar char="●"/>
            </a:pPr>
            <a:r>
              <a:rPr lang="en-US" sz="2400" dirty="0">
                <a:latin typeface="+mj-lt"/>
                <a:ea typeface="Calibri"/>
                <a:cs typeface="Calibri"/>
                <a:sym typeface="Calibri"/>
              </a:rPr>
              <a:t>Scissors</a:t>
            </a:r>
            <a:endParaRPr sz="2400" dirty="0">
              <a:latin typeface="+mj-lt"/>
              <a:ea typeface="Calibri"/>
              <a:cs typeface="Calibri"/>
              <a:sym typeface="Calibri"/>
            </a:endParaRPr>
          </a:p>
          <a:p>
            <a:pPr marL="457200" lvl="0" indent="-342900" algn="l" rtl="0">
              <a:lnSpc>
                <a:spcPct val="115000"/>
              </a:lnSpc>
              <a:spcBef>
                <a:spcPts val="0"/>
              </a:spcBef>
              <a:spcAft>
                <a:spcPts val="0"/>
              </a:spcAft>
              <a:buSzPts val="1800"/>
              <a:buFont typeface="Calibri"/>
              <a:buChar char="●"/>
            </a:pPr>
            <a:r>
              <a:rPr lang="en-US" sz="2400" dirty="0">
                <a:latin typeface="+mj-lt"/>
                <a:ea typeface="Calibri"/>
                <a:cs typeface="Calibri"/>
                <a:sym typeface="Calibri"/>
              </a:rPr>
              <a:t>Stream tray</a:t>
            </a:r>
            <a:endParaRPr sz="2400" dirty="0">
              <a:latin typeface="+mj-lt"/>
              <a:ea typeface="Calibri"/>
              <a:cs typeface="Calibri"/>
              <a:sym typeface="Calibri"/>
            </a:endParaRPr>
          </a:p>
          <a:p>
            <a:pPr marL="457200" lvl="0" indent="0" algn="l" rtl="0">
              <a:lnSpc>
                <a:spcPct val="115000"/>
              </a:lnSpc>
              <a:spcBef>
                <a:spcPts val="0"/>
              </a:spcBef>
              <a:spcAft>
                <a:spcPts val="0"/>
              </a:spcAft>
              <a:buNone/>
            </a:pPr>
            <a:endParaRPr sz="2400" dirty="0">
              <a:latin typeface="+mj-lt"/>
              <a:ea typeface="Calibri"/>
              <a:cs typeface="Calibri"/>
              <a:sym typeface="Calibri"/>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D4B5C-C2BB-006F-F58C-6A84AD96BD96}"/>
              </a:ext>
            </a:extLst>
          </p:cNvPr>
          <p:cNvSpPr>
            <a:spLocks noGrp="1"/>
          </p:cNvSpPr>
          <p:nvPr>
            <p:ph type="title"/>
          </p:nvPr>
        </p:nvSpPr>
        <p:spPr/>
        <p:txBody>
          <a:bodyPr/>
          <a:lstStyle/>
          <a:p>
            <a:r>
              <a:rPr lang="en-US" dirty="0"/>
              <a:t>Observations</a:t>
            </a:r>
          </a:p>
        </p:txBody>
      </p:sp>
      <p:sp>
        <p:nvSpPr>
          <p:cNvPr id="3" name="Text Placeholder 2">
            <a:extLst>
              <a:ext uri="{FF2B5EF4-FFF2-40B4-BE49-F238E27FC236}">
                <a16:creationId xmlns:a16="http://schemas.microsoft.com/office/drawing/2014/main" id="{15583BAF-5D04-34B1-5101-BD194F7BDD37}"/>
              </a:ext>
            </a:extLst>
          </p:cNvPr>
          <p:cNvSpPr>
            <a:spLocks noGrp="1"/>
          </p:cNvSpPr>
          <p:nvPr>
            <p:ph type="body" idx="1"/>
          </p:nvPr>
        </p:nvSpPr>
        <p:spPr/>
        <p:txBody>
          <a:bodyPr/>
          <a:lstStyle/>
          <a:p>
            <a:r>
              <a:rPr lang="en-US" dirty="0"/>
              <a:t>Document your procedure for building your heat engine</a:t>
            </a:r>
          </a:p>
          <a:p>
            <a:r>
              <a:rPr lang="en-US" dirty="0"/>
              <a:t>Document trials as you build &amp; test it and try to get it to work</a:t>
            </a:r>
          </a:p>
          <a:p>
            <a:pPr lvl="1"/>
            <a:r>
              <a:rPr lang="en-US" dirty="0"/>
              <a:t>What did you do? </a:t>
            </a:r>
          </a:p>
          <a:p>
            <a:pPr lvl="1"/>
            <a:r>
              <a:rPr lang="en-US" dirty="0"/>
              <a:t>What are you trying out to improve your heat engine? </a:t>
            </a:r>
          </a:p>
          <a:p>
            <a:pPr lvl="2"/>
            <a:r>
              <a:rPr lang="en-US" dirty="0"/>
              <a:t>Why are you trying that?</a:t>
            </a:r>
          </a:p>
          <a:p>
            <a:pPr lvl="1"/>
            <a:r>
              <a:rPr lang="en-US" dirty="0"/>
              <a:t>What is happening to make your heat engine operate (how does it work)?</a:t>
            </a:r>
          </a:p>
          <a:p>
            <a:pPr lvl="2"/>
            <a:r>
              <a:rPr lang="en-US" dirty="0"/>
              <a:t>Explain! Use annotated simple diagrams</a:t>
            </a:r>
          </a:p>
          <a:p>
            <a:pPr lvl="1"/>
            <a:r>
              <a:rPr lang="en-US" dirty="0"/>
              <a:t>If you drew an energy transformation diagram, it should begin with heat… where does it go from there?</a:t>
            </a:r>
          </a:p>
        </p:txBody>
      </p:sp>
    </p:spTree>
    <p:extLst>
      <p:ext uri="{BB962C8B-B14F-4D97-AF65-F5344CB8AC3E}">
        <p14:creationId xmlns:p14="http://schemas.microsoft.com/office/powerpoint/2010/main" val="28888109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10" name="Google Shape;110;p15"/>
          <p:cNvSpPr txBox="1">
            <a:spLocks noGrp="1"/>
          </p:cNvSpPr>
          <p:nvPr>
            <p:ph type="title"/>
          </p:nvPr>
        </p:nvSpPr>
        <p:spPr>
          <a:xfrm>
            <a:off x="225050" y="365125"/>
            <a:ext cx="11755200" cy="13257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r>
              <a:rPr lang="en-US" dirty="0"/>
              <a:t>Keys to Success:</a:t>
            </a:r>
            <a:endParaRPr dirty="0"/>
          </a:p>
        </p:txBody>
      </p:sp>
      <p:sp>
        <p:nvSpPr>
          <p:cNvPr id="111" name="Google Shape;111;p15"/>
          <p:cNvSpPr txBox="1">
            <a:spLocks noGrp="1"/>
          </p:cNvSpPr>
          <p:nvPr>
            <p:ph type="body" idx="1"/>
          </p:nvPr>
        </p:nvSpPr>
        <p:spPr>
          <a:xfrm>
            <a:off x="303275" y="1472550"/>
            <a:ext cx="6085802" cy="4351200"/>
          </a:xfrm>
          <a:prstGeom prst="rect">
            <a:avLst/>
          </a:prstGeom>
        </p:spPr>
        <p:txBody>
          <a:bodyPr spcFirstLastPara="1" wrap="square" lIns="91425" tIns="45700" rIns="91425" bIns="45700" anchor="t" anchorCtr="0">
            <a:normAutofit/>
          </a:bodyPr>
          <a:lstStyle/>
          <a:p>
            <a:pPr marL="0" lvl="0" indent="0" algn="l" rtl="0">
              <a:spcBef>
                <a:spcPts val="1000"/>
              </a:spcBef>
              <a:spcAft>
                <a:spcPts val="0"/>
              </a:spcAft>
              <a:buNone/>
            </a:pPr>
            <a:r>
              <a:rPr lang="en-US" dirty="0"/>
              <a:t>Pay attention to detail!</a:t>
            </a:r>
          </a:p>
          <a:p>
            <a:pPr lvl="1" indent="-457200"/>
            <a:r>
              <a:rPr lang="en-US" dirty="0"/>
              <a:t>Cutting pinwheels &amp; spirals</a:t>
            </a:r>
          </a:p>
          <a:p>
            <a:pPr lvl="1" indent="-457200"/>
            <a:r>
              <a:rPr lang="en-US" dirty="0"/>
              <a:t>Finding center points</a:t>
            </a:r>
            <a:endParaRPr dirty="0"/>
          </a:p>
          <a:p>
            <a:pPr marL="457200" lvl="0" indent="-342900" algn="l" rtl="0">
              <a:spcBef>
                <a:spcPts val="1000"/>
              </a:spcBef>
              <a:spcAft>
                <a:spcPts val="0"/>
              </a:spcAft>
              <a:buSzPts val="1800"/>
              <a:buChar char="•"/>
            </a:pPr>
            <a:endParaRPr lang="en-US" dirty="0"/>
          </a:p>
          <a:p>
            <a:pPr marL="457200" lvl="0" indent="-342900" algn="l" rtl="0">
              <a:spcBef>
                <a:spcPts val="1000"/>
              </a:spcBef>
              <a:spcAft>
                <a:spcPts val="0"/>
              </a:spcAft>
              <a:buSzPts val="1800"/>
              <a:buChar char="•"/>
            </a:pPr>
            <a:r>
              <a:rPr lang="en-US" dirty="0"/>
              <a:t>Tealight boat</a:t>
            </a:r>
          </a:p>
          <a:p>
            <a:pPr lvl="1">
              <a:spcBef>
                <a:spcPts val="1000"/>
              </a:spcBef>
            </a:pPr>
            <a:r>
              <a:rPr lang="en-US" dirty="0"/>
              <a:t>Copper coil is very close to the flame</a:t>
            </a:r>
          </a:p>
          <a:p>
            <a:pPr lvl="1">
              <a:spcBef>
                <a:spcPts val="1000"/>
              </a:spcBef>
            </a:pPr>
            <a:r>
              <a:rPr lang="en-US" dirty="0"/>
              <a:t>Copper tubes must be full of water and both open ends must be under water</a:t>
            </a:r>
            <a:endParaRPr dirty="0"/>
          </a:p>
        </p:txBody>
      </p:sp>
      <p:pic>
        <p:nvPicPr>
          <p:cNvPr id="112" name="Google Shape;112;p15"/>
          <p:cNvPicPr preferRelativeResize="0"/>
          <p:nvPr/>
        </p:nvPicPr>
        <p:blipFill rotWithShape="1">
          <a:blip r:embed="rId3">
            <a:alphaModFix/>
          </a:blip>
          <a:srcRect b="16492"/>
          <a:stretch/>
        </p:blipFill>
        <p:spPr>
          <a:xfrm>
            <a:off x="5093309" y="0"/>
            <a:ext cx="5931700" cy="2666500"/>
          </a:xfrm>
          <a:prstGeom prst="rect">
            <a:avLst/>
          </a:prstGeom>
          <a:noFill/>
          <a:ln>
            <a:noFill/>
          </a:ln>
        </p:spPr>
      </p:pic>
      <p:pic>
        <p:nvPicPr>
          <p:cNvPr id="113" name="Google Shape;113;p15"/>
          <p:cNvPicPr preferRelativeResize="0"/>
          <p:nvPr/>
        </p:nvPicPr>
        <p:blipFill rotWithShape="1">
          <a:blip r:embed="rId4">
            <a:alphaModFix/>
          </a:blip>
          <a:srcRect t="13517"/>
          <a:stretch/>
        </p:blipFill>
        <p:spPr>
          <a:xfrm>
            <a:off x="7967749" y="2272625"/>
            <a:ext cx="4224251" cy="4585375"/>
          </a:xfrm>
          <a:prstGeom prst="rect">
            <a:avLst/>
          </a:prstGeom>
          <a:noFill/>
          <a:ln>
            <a:noFill/>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118" name="Google Shape;118;p16"/>
          <p:cNvSpPr txBox="1">
            <a:spLocks noGrp="1"/>
          </p:cNvSpPr>
          <p:nvPr>
            <p:ph type="title"/>
          </p:nvPr>
        </p:nvSpPr>
        <p:spPr>
          <a:xfrm>
            <a:off x="300075" y="63624"/>
            <a:ext cx="15673500" cy="14631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1900"/>
              <a:buNone/>
            </a:pPr>
            <a:r>
              <a:rPr lang="en-US" sz="3600" dirty="0"/>
              <a:t>Discussion Questions </a:t>
            </a:r>
            <a:endParaRPr sz="3600" dirty="0"/>
          </a:p>
        </p:txBody>
      </p:sp>
      <p:sp>
        <p:nvSpPr>
          <p:cNvPr id="119" name="Google Shape;119;p16"/>
          <p:cNvSpPr txBox="1">
            <a:spLocks noGrp="1"/>
          </p:cNvSpPr>
          <p:nvPr>
            <p:ph type="body" idx="1"/>
          </p:nvPr>
        </p:nvSpPr>
        <p:spPr>
          <a:xfrm>
            <a:off x="1117600" y="1946700"/>
            <a:ext cx="10486200" cy="6289200"/>
          </a:xfrm>
          <a:prstGeom prst="rect">
            <a:avLst/>
          </a:prstGeom>
          <a:noFill/>
          <a:ln>
            <a:noFill/>
          </a:ln>
        </p:spPr>
        <p:txBody>
          <a:bodyPr spcFirstLastPara="1" wrap="square" lIns="91425" tIns="45700" rIns="91425" bIns="45700" anchor="t" anchorCtr="0">
            <a:normAutofit/>
          </a:bodyPr>
          <a:lstStyle/>
          <a:p>
            <a:pPr marL="609600" lvl="0" indent="-482600" algn="l" rtl="0">
              <a:lnSpc>
                <a:spcPct val="90000"/>
              </a:lnSpc>
              <a:spcBef>
                <a:spcPts val="1100"/>
              </a:spcBef>
              <a:spcAft>
                <a:spcPts val="0"/>
              </a:spcAft>
              <a:buClr>
                <a:schemeClr val="dk1"/>
              </a:buClr>
              <a:buSzPts val="2800"/>
              <a:buChar char="•"/>
            </a:pPr>
            <a:r>
              <a:rPr lang="en-US" dirty="0"/>
              <a:t>Which SEPs did you apply for this lab? How did you use them to deepen your understanding?</a:t>
            </a:r>
            <a:endParaRPr dirty="0"/>
          </a:p>
          <a:p>
            <a:pPr marL="609600" lvl="0" indent="-482600" algn="l" rtl="0">
              <a:lnSpc>
                <a:spcPct val="90000"/>
              </a:lnSpc>
              <a:spcBef>
                <a:spcPts val="1100"/>
              </a:spcBef>
              <a:spcAft>
                <a:spcPts val="0"/>
              </a:spcAft>
              <a:buClr>
                <a:schemeClr val="dk1"/>
              </a:buClr>
              <a:buSzPts val="2800"/>
              <a:buChar char="•"/>
            </a:pPr>
            <a:r>
              <a:rPr lang="en-US" dirty="0"/>
              <a:t>How can you use CCCs (and which ones) to relate this lab to real-world phenomena and other class topics?</a:t>
            </a:r>
            <a:endParaRPr dirty="0"/>
          </a:p>
          <a:p>
            <a:pPr marL="609600" lvl="0" indent="-482600" algn="l" rtl="0">
              <a:lnSpc>
                <a:spcPct val="90000"/>
              </a:lnSpc>
              <a:spcBef>
                <a:spcPts val="1100"/>
              </a:spcBef>
              <a:spcAft>
                <a:spcPts val="0"/>
              </a:spcAft>
              <a:buClr>
                <a:schemeClr val="dk1"/>
              </a:buClr>
              <a:buSzPts val="2800"/>
              <a:buChar char="•"/>
            </a:pPr>
            <a:r>
              <a:rPr lang="en-US" dirty="0"/>
              <a:t>How would you use your lab experimentation to design a guided activity to teach your own students?</a:t>
            </a:r>
            <a:endParaRPr dirty="0"/>
          </a:p>
          <a:p>
            <a:pPr marL="609600" lvl="0" indent="-482600" algn="l" rtl="0">
              <a:lnSpc>
                <a:spcPct val="90000"/>
              </a:lnSpc>
              <a:spcBef>
                <a:spcPts val="1100"/>
              </a:spcBef>
              <a:spcAft>
                <a:spcPts val="0"/>
              </a:spcAft>
              <a:buClr>
                <a:schemeClr val="dk1"/>
              </a:buClr>
              <a:buSzPts val="2800"/>
              <a:buChar char="•"/>
            </a:pPr>
            <a:r>
              <a:rPr lang="en-US" dirty="0"/>
              <a:t>Why is it important that you experience “trial and error” and “figuring it out” to help you learn with these activities?</a:t>
            </a:r>
            <a:endParaRPr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4" name="Google Shape;114;p16"/>
          <p:cNvSpPr txBox="1">
            <a:spLocks noGrp="1"/>
          </p:cNvSpPr>
          <p:nvPr>
            <p:ph type="ctrTitle"/>
          </p:nvPr>
        </p:nvSpPr>
        <p:spPr>
          <a:xfrm>
            <a:off x="1524000" y="1877133"/>
            <a:ext cx="9144000" cy="2628900"/>
          </a:xfrm>
          <a:prstGeom prst="rect">
            <a:avLst/>
          </a:prstGeom>
          <a:noFill/>
          <a:ln>
            <a:noFill/>
          </a:ln>
        </p:spPr>
        <p:txBody>
          <a:bodyPr spcFirstLastPara="1" wrap="square" lIns="91425" tIns="45700" rIns="91425" bIns="45700" anchor="b" anchorCtr="0">
            <a:normAutofit/>
          </a:bodyPr>
          <a:lstStyle/>
          <a:p>
            <a:pPr marL="0" lvl="0" indent="0" algn="ctr" rtl="0">
              <a:lnSpc>
                <a:spcPct val="90000"/>
              </a:lnSpc>
              <a:spcBef>
                <a:spcPts val="0"/>
              </a:spcBef>
              <a:spcAft>
                <a:spcPts val="0"/>
              </a:spcAft>
              <a:buSzPts val="6700"/>
              <a:buNone/>
            </a:pPr>
            <a:endParaRPr sz="1900" dirty="0"/>
          </a:p>
          <a:p>
            <a:pPr marL="0" lvl="0" indent="0" algn="ctr" rtl="0">
              <a:lnSpc>
                <a:spcPct val="90000"/>
              </a:lnSpc>
              <a:spcBef>
                <a:spcPts val="0"/>
              </a:spcBef>
              <a:spcAft>
                <a:spcPts val="0"/>
              </a:spcAft>
              <a:buSzPts val="6700"/>
              <a:buNone/>
            </a:pPr>
            <a:r>
              <a:rPr lang="en-US" sz="4400" dirty="0"/>
              <a:t>Entropy and the Second Law of Thermodynamics</a:t>
            </a:r>
            <a:endParaRPr sz="4400" dirty="0"/>
          </a:p>
          <a:p>
            <a:pPr marL="0" lvl="0" indent="0" algn="l" rtl="0">
              <a:lnSpc>
                <a:spcPct val="90000"/>
              </a:lnSpc>
              <a:spcBef>
                <a:spcPts val="0"/>
              </a:spcBef>
              <a:spcAft>
                <a:spcPts val="0"/>
              </a:spcAft>
              <a:buSzPts val="6700"/>
              <a:buNone/>
            </a:pPr>
            <a:endParaRPr sz="1900" dirty="0"/>
          </a:p>
          <a:p>
            <a:pPr marL="0" lvl="0" indent="0" algn="l" rtl="0">
              <a:lnSpc>
                <a:spcPct val="90000"/>
              </a:lnSpc>
              <a:spcBef>
                <a:spcPts val="0"/>
              </a:spcBef>
              <a:spcAft>
                <a:spcPts val="0"/>
              </a:spcAft>
              <a:buSzPts val="6700"/>
              <a:buNone/>
            </a:pPr>
            <a:endParaRPr sz="19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118"/>
        <p:cNvGrpSpPr/>
        <p:nvPr/>
      </p:nvGrpSpPr>
      <p:grpSpPr>
        <a:xfrm>
          <a:off x="0" y="0"/>
          <a:ext cx="0" cy="0"/>
          <a:chOff x="0" y="0"/>
          <a:chExt cx="0" cy="0"/>
        </a:xfrm>
      </p:grpSpPr>
      <p:sp>
        <p:nvSpPr>
          <p:cNvPr id="119" name="Google Shape;119;p17"/>
          <p:cNvSpPr txBox="1">
            <a:spLocks noGrp="1"/>
          </p:cNvSpPr>
          <p:nvPr>
            <p:ph type="title"/>
          </p:nvPr>
        </p:nvSpPr>
        <p:spPr>
          <a:xfrm>
            <a:off x="0" y="75"/>
            <a:ext cx="9443700" cy="18255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1900"/>
              <a:buNone/>
            </a:pPr>
            <a:r>
              <a:rPr lang="en-US" sz="3600" dirty="0"/>
              <a:t>What is Entropy?</a:t>
            </a:r>
            <a:endParaRPr sz="3600" dirty="0"/>
          </a:p>
        </p:txBody>
      </p:sp>
      <p:sp>
        <p:nvSpPr>
          <p:cNvPr id="120" name="Google Shape;120;p17"/>
          <p:cNvSpPr txBox="1">
            <a:spLocks noGrp="1"/>
          </p:cNvSpPr>
          <p:nvPr>
            <p:ph type="body" idx="1"/>
          </p:nvPr>
        </p:nvSpPr>
        <p:spPr>
          <a:xfrm>
            <a:off x="553450" y="1172350"/>
            <a:ext cx="9491400" cy="2039700"/>
          </a:xfrm>
          <a:prstGeom prst="rect">
            <a:avLst/>
          </a:prstGeom>
          <a:noFill/>
          <a:ln>
            <a:noFill/>
          </a:ln>
        </p:spPr>
        <p:txBody>
          <a:bodyPr spcFirstLastPara="1" wrap="square" lIns="91425" tIns="45700" rIns="91425" bIns="45700" anchor="t" anchorCtr="0">
            <a:normAutofit fontScale="92500" lnSpcReduction="20000"/>
          </a:bodyPr>
          <a:lstStyle/>
          <a:p>
            <a:pPr marL="228600" lvl="0" indent="-234950" algn="l" rtl="0">
              <a:lnSpc>
                <a:spcPct val="90000"/>
              </a:lnSpc>
              <a:spcBef>
                <a:spcPts val="1100"/>
              </a:spcBef>
              <a:spcAft>
                <a:spcPts val="0"/>
              </a:spcAft>
              <a:buSzPts val="1900"/>
              <a:buChar char="•"/>
            </a:pPr>
            <a:r>
              <a:rPr lang="en-US" dirty="0"/>
              <a:t>Physics definition: a measure of the disorder of a system.</a:t>
            </a:r>
            <a:endParaRPr dirty="0"/>
          </a:p>
          <a:p>
            <a:pPr marL="685800" lvl="1" indent="-234950" algn="l" rtl="0">
              <a:lnSpc>
                <a:spcPct val="90000"/>
              </a:lnSpc>
              <a:spcBef>
                <a:spcPts val="0"/>
              </a:spcBef>
              <a:spcAft>
                <a:spcPts val="0"/>
              </a:spcAft>
              <a:buSzPts val="1900"/>
              <a:buChar char="•"/>
            </a:pPr>
            <a:r>
              <a:rPr lang="en-US" dirty="0"/>
              <a:t>Is this system disorganized/disordered? ++ entropy</a:t>
            </a:r>
            <a:endParaRPr dirty="0"/>
          </a:p>
          <a:p>
            <a:pPr marL="685800" lvl="1" indent="-234950" algn="l" rtl="0">
              <a:lnSpc>
                <a:spcPct val="90000"/>
              </a:lnSpc>
              <a:spcBef>
                <a:spcPts val="0"/>
              </a:spcBef>
              <a:spcAft>
                <a:spcPts val="0"/>
              </a:spcAft>
              <a:buSzPts val="1900"/>
              <a:buChar char="•"/>
            </a:pPr>
            <a:r>
              <a:rPr lang="en-US" dirty="0"/>
              <a:t>Is the system organized/ordered? -- entropy</a:t>
            </a:r>
            <a:endParaRPr dirty="0"/>
          </a:p>
          <a:p>
            <a:pPr marL="228600" lvl="0" indent="-234950" algn="l" rtl="0">
              <a:lnSpc>
                <a:spcPct val="90000"/>
              </a:lnSpc>
              <a:spcBef>
                <a:spcPts val="500"/>
              </a:spcBef>
              <a:spcAft>
                <a:spcPts val="0"/>
              </a:spcAft>
              <a:buSzPts val="1900"/>
              <a:buChar char="•"/>
            </a:pPr>
            <a:r>
              <a:rPr lang="en-US" dirty="0"/>
              <a:t>Human definition: how mixed up are the parts?</a:t>
            </a:r>
            <a:endParaRPr dirty="0"/>
          </a:p>
          <a:p>
            <a:pPr marL="685800" lvl="1" indent="-234950" algn="l" rtl="0">
              <a:lnSpc>
                <a:spcPct val="90000"/>
              </a:lnSpc>
              <a:spcBef>
                <a:spcPts val="500"/>
              </a:spcBef>
              <a:spcAft>
                <a:spcPts val="0"/>
              </a:spcAft>
              <a:buSzPts val="1900"/>
              <a:buChar char="•"/>
            </a:pPr>
            <a:r>
              <a:rPr lang="en-US" dirty="0"/>
              <a:t>Parts very separate: less entropy/more order</a:t>
            </a:r>
            <a:endParaRPr dirty="0"/>
          </a:p>
          <a:p>
            <a:pPr marL="685800" lvl="1" indent="-234950" algn="l" rtl="0">
              <a:lnSpc>
                <a:spcPct val="90000"/>
              </a:lnSpc>
              <a:spcBef>
                <a:spcPts val="500"/>
              </a:spcBef>
              <a:spcAft>
                <a:spcPts val="0"/>
              </a:spcAft>
              <a:buSzPts val="1900"/>
              <a:buChar char="•"/>
            </a:pPr>
            <a:r>
              <a:rPr lang="en-US" dirty="0"/>
              <a:t>Parts very mixed up: more entropy/less order</a:t>
            </a:r>
            <a:endParaRPr dirty="0"/>
          </a:p>
        </p:txBody>
      </p:sp>
      <p:sp>
        <p:nvSpPr>
          <p:cNvPr id="121" name="Google Shape;121;p17"/>
          <p:cNvSpPr txBox="1"/>
          <p:nvPr/>
        </p:nvSpPr>
        <p:spPr>
          <a:xfrm>
            <a:off x="514924" y="5765250"/>
            <a:ext cx="5323167" cy="104641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dirty="0">
                <a:latin typeface="Calibri"/>
                <a:ea typeface="Calibri"/>
                <a:cs typeface="Calibri"/>
                <a:sym typeface="Calibri"/>
              </a:rPr>
              <a:t>Low Entropy/Ordered: coffee and cream separate </a:t>
            </a:r>
            <a:endParaRPr dirty="0">
              <a:latin typeface="Calibri"/>
              <a:ea typeface="Calibri"/>
              <a:cs typeface="Calibri"/>
              <a:sym typeface="Calibri"/>
            </a:endParaRPr>
          </a:p>
          <a:p>
            <a:pPr marL="0" lvl="0" indent="0" algn="l" rtl="0">
              <a:spcBef>
                <a:spcPts val="0"/>
              </a:spcBef>
              <a:spcAft>
                <a:spcPts val="0"/>
              </a:spcAft>
              <a:buNone/>
            </a:pPr>
            <a:r>
              <a:rPr lang="en-US" dirty="0">
                <a:latin typeface="Calibri"/>
                <a:ea typeface="Calibri"/>
                <a:cs typeface="Calibri"/>
                <a:sym typeface="Calibri"/>
              </a:rPr>
              <a:t>High Entropy/Disordered: coffee and cream mixed</a:t>
            </a:r>
            <a:endParaRPr dirty="0">
              <a:latin typeface="Calibri"/>
              <a:ea typeface="Calibri"/>
              <a:cs typeface="Calibri"/>
              <a:sym typeface="Calibri"/>
            </a:endParaRPr>
          </a:p>
          <a:p>
            <a:pPr marL="0" lvl="0" indent="0" algn="l" rtl="0">
              <a:spcBef>
                <a:spcPts val="0"/>
              </a:spcBef>
              <a:spcAft>
                <a:spcPts val="0"/>
              </a:spcAft>
              <a:buNone/>
            </a:pPr>
            <a:endParaRPr dirty="0">
              <a:latin typeface="Calibri"/>
              <a:ea typeface="Calibri"/>
              <a:cs typeface="Calibri"/>
              <a:sym typeface="Calibri"/>
            </a:endParaRPr>
          </a:p>
          <a:p>
            <a:pPr marL="0" lvl="0" indent="0" algn="l" rtl="0">
              <a:spcBef>
                <a:spcPts val="0"/>
              </a:spcBef>
              <a:spcAft>
                <a:spcPts val="0"/>
              </a:spcAft>
              <a:buNone/>
            </a:pPr>
            <a:r>
              <a:rPr lang="en-US" b="1" dirty="0">
                <a:latin typeface="Calibri"/>
                <a:ea typeface="Calibri"/>
                <a:cs typeface="Calibri"/>
                <a:sym typeface="Calibri"/>
              </a:rPr>
              <a:t>Universe always tries to move to more entropy/disordered systems.</a:t>
            </a:r>
            <a:endParaRPr b="1" dirty="0">
              <a:latin typeface="Calibri"/>
              <a:ea typeface="Calibri"/>
              <a:cs typeface="Calibri"/>
              <a:sym typeface="Calibri"/>
            </a:endParaRPr>
          </a:p>
        </p:txBody>
      </p:sp>
      <p:pic>
        <p:nvPicPr>
          <p:cNvPr id="122" name="Google Shape;122;p17"/>
          <p:cNvPicPr preferRelativeResize="0"/>
          <p:nvPr/>
        </p:nvPicPr>
        <p:blipFill rotWithShape="1">
          <a:blip r:embed="rId3">
            <a:alphaModFix/>
          </a:blip>
          <a:srcRect t="18066" b="10748"/>
          <a:stretch/>
        </p:blipFill>
        <p:spPr>
          <a:xfrm>
            <a:off x="825875" y="3301153"/>
            <a:ext cx="2346201" cy="2503974"/>
          </a:xfrm>
          <a:prstGeom prst="rect">
            <a:avLst/>
          </a:prstGeom>
          <a:noFill/>
          <a:ln>
            <a:noFill/>
          </a:ln>
        </p:spPr>
      </p:pic>
      <p:pic>
        <p:nvPicPr>
          <p:cNvPr id="123" name="Google Shape;123;p17"/>
          <p:cNvPicPr preferRelativeResize="0"/>
          <p:nvPr/>
        </p:nvPicPr>
        <p:blipFill>
          <a:blip r:embed="rId4">
            <a:alphaModFix/>
          </a:blip>
          <a:stretch>
            <a:fillRect/>
          </a:stretch>
        </p:blipFill>
        <p:spPr>
          <a:xfrm>
            <a:off x="5439850" y="3152700"/>
            <a:ext cx="2959700" cy="2263124"/>
          </a:xfrm>
          <a:prstGeom prst="rect">
            <a:avLst/>
          </a:prstGeom>
          <a:noFill/>
          <a:ln>
            <a:noFill/>
          </a:ln>
        </p:spPr>
      </p:pic>
      <p:sp>
        <p:nvSpPr>
          <p:cNvPr id="124" name="Google Shape;124;p17"/>
          <p:cNvSpPr txBox="1"/>
          <p:nvPr/>
        </p:nvSpPr>
        <p:spPr>
          <a:xfrm>
            <a:off x="6716353" y="5654473"/>
            <a:ext cx="6045434" cy="104641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dirty="0">
                <a:latin typeface="Calibri"/>
                <a:ea typeface="Calibri"/>
                <a:cs typeface="Calibri"/>
                <a:sym typeface="Calibri"/>
              </a:rPr>
              <a:t>Low Entropy/Ordered: bowl of fruit &amp; veggies </a:t>
            </a:r>
            <a:endParaRPr dirty="0">
              <a:latin typeface="Calibri"/>
              <a:ea typeface="Calibri"/>
              <a:cs typeface="Calibri"/>
              <a:sym typeface="Calibri"/>
            </a:endParaRPr>
          </a:p>
          <a:p>
            <a:pPr marL="0" lvl="0" indent="0" algn="l" rtl="0">
              <a:spcBef>
                <a:spcPts val="0"/>
              </a:spcBef>
              <a:spcAft>
                <a:spcPts val="0"/>
              </a:spcAft>
              <a:buNone/>
            </a:pPr>
            <a:r>
              <a:rPr lang="en-US" dirty="0">
                <a:latin typeface="Calibri"/>
                <a:ea typeface="Calibri"/>
                <a:cs typeface="Calibri"/>
                <a:sym typeface="Calibri"/>
              </a:rPr>
              <a:t>High Entropy/Disordered: pile of composted fruit &amp; veggies</a:t>
            </a:r>
            <a:endParaRPr dirty="0">
              <a:latin typeface="Calibri"/>
              <a:ea typeface="Calibri"/>
              <a:cs typeface="Calibri"/>
              <a:sym typeface="Calibri"/>
            </a:endParaRPr>
          </a:p>
          <a:p>
            <a:pPr marL="0" lvl="0" indent="0" algn="l" rtl="0">
              <a:spcBef>
                <a:spcPts val="0"/>
              </a:spcBef>
              <a:spcAft>
                <a:spcPts val="0"/>
              </a:spcAft>
              <a:buNone/>
            </a:pPr>
            <a:endParaRPr dirty="0">
              <a:latin typeface="Calibri"/>
              <a:ea typeface="Calibri"/>
              <a:cs typeface="Calibri"/>
              <a:sym typeface="Calibri"/>
            </a:endParaRPr>
          </a:p>
          <a:p>
            <a:pPr marL="0" lvl="0" indent="0" algn="l" rtl="0">
              <a:spcBef>
                <a:spcPts val="0"/>
              </a:spcBef>
              <a:spcAft>
                <a:spcPts val="0"/>
              </a:spcAft>
              <a:buNone/>
            </a:pPr>
            <a:r>
              <a:rPr lang="en-US" b="1" dirty="0">
                <a:latin typeface="Calibri"/>
                <a:ea typeface="Calibri"/>
                <a:cs typeface="Calibri"/>
                <a:sym typeface="Calibri"/>
              </a:rPr>
              <a:t>Universe always tries to move to more entropy/disordered systems.</a:t>
            </a:r>
            <a:endParaRPr b="1" dirty="0">
              <a:latin typeface="Calibri"/>
              <a:ea typeface="Calibri"/>
              <a:cs typeface="Calibri"/>
              <a:sym typeface="Calibri"/>
            </a:endParaRPr>
          </a:p>
        </p:txBody>
      </p:sp>
      <p:pic>
        <p:nvPicPr>
          <p:cNvPr id="125" name="Google Shape;125;p17"/>
          <p:cNvPicPr preferRelativeResize="0"/>
          <p:nvPr/>
        </p:nvPicPr>
        <p:blipFill>
          <a:blip r:embed="rId5">
            <a:alphaModFix/>
          </a:blip>
          <a:stretch>
            <a:fillRect/>
          </a:stretch>
        </p:blipFill>
        <p:spPr>
          <a:xfrm>
            <a:off x="8966750" y="3160063"/>
            <a:ext cx="2997868" cy="2248401"/>
          </a:xfrm>
          <a:prstGeom prst="rect">
            <a:avLst/>
          </a:prstGeom>
          <a:noFill/>
          <a:ln>
            <a:noFill/>
          </a:ln>
        </p:spPr>
      </p:pic>
      <p:sp>
        <p:nvSpPr>
          <p:cNvPr id="126" name="Google Shape;126;p17"/>
          <p:cNvSpPr/>
          <p:nvPr/>
        </p:nvSpPr>
        <p:spPr>
          <a:xfrm>
            <a:off x="8290275" y="4145875"/>
            <a:ext cx="964800" cy="396300"/>
          </a:xfrm>
          <a:prstGeom prst="rightArrow">
            <a:avLst>
              <a:gd name="adj1" fmla="val 50000"/>
              <a:gd name="adj2" fmla="val 50000"/>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0">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0">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130"/>
        <p:cNvGrpSpPr/>
        <p:nvPr/>
      </p:nvGrpSpPr>
      <p:grpSpPr>
        <a:xfrm>
          <a:off x="0" y="0"/>
          <a:ext cx="0" cy="0"/>
          <a:chOff x="0" y="0"/>
          <a:chExt cx="0" cy="0"/>
        </a:xfrm>
      </p:grpSpPr>
      <p:sp>
        <p:nvSpPr>
          <p:cNvPr id="131" name="Google Shape;131;p18"/>
          <p:cNvSpPr txBox="1">
            <a:spLocks noGrp="1"/>
          </p:cNvSpPr>
          <p:nvPr>
            <p:ph type="title"/>
          </p:nvPr>
        </p:nvSpPr>
        <p:spPr>
          <a:xfrm>
            <a:off x="225050" y="365125"/>
            <a:ext cx="11755200" cy="13257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r>
              <a:rPr lang="en-US" dirty="0"/>
              <a:t>Your turn: what are some examples of low entropy and high entropy systems in your life?</a:t>
            </a:r>
            <a:endParaRPr dirty="0"/>
          </a:p>
        </p:txBody>
      </p:sp>
      <p:sp>
        <p:nvSpPr>
          <p:cNvPr id="132" name="Google Shape;132;p18"/>
          <p:cNvSpPr txBox="1">
            <a:spLocks noGrp="1"/>
          </p:cNvSpPr>
          <p:nvPr>
            <p:ph type="body" idx="1"/>
          </p:nvPr>
        </p:nvSpPr>
        <p:spPr>
          <a:xfrm>
            <a:off x="838200" y="1922450"/>
            <a:ext cx="10515600" cy="4254300"/>
          </a:xfrm>
          <a:prstGeom prst="rect">
            <a:avLst/>
          </a:prstGeom>
        </p:spPr>
        <p:txBody>
          <a:bodyPr spcFirstLastPara="1" wrap="square" lIns="91425" tIns="45700" rIns="91425" bIns="45700" anchor="t" anchorCtr="0">
            <a:normAutofit/>
          </a:bodyPr>
          <a:lstStyle/>
          <a:p>
            <a:pPr marL="0" lvl="0" indent="0" algn="l" rtl="0">
              <a:spcBef>
                <a:spcPts val="1000"/>
              </a:spcBef>
              <a:spcAft>
                <a:spcPts val="0"/>
              </a:spcAft>
              <a:buNone/>
            </a:pPr>
            <a:r>
              <a:rPr lang="en-US" dirty="0"/>
              <a:t>Remember: Universe always tries to move from less entropy/more order to more entropy/ more disorder.</a:t>
            </a:r>
            <a:endParaRPr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136"/>
        <p:cNvGrpSpPr/>
        <p:nvPr/>
      </p:nvGrpSpPr>
      <p:grpSpPr>
        <a:xfrm>
          <a:off x="0" y="0"/>
          <a:ext cx="0" cy="0"/>
          <a:chOff x="0" y="0"/>
          <a:chExt cx="0" cy="0"/>
        </a:xfrm>
      </p:grpSpPr>
      <p:sp>
        <p:nvSpPr>
          <p:cNvPr id="137" name="Google Shape;137;p19"/>
          <p:cNvSpPr txBox="1">
            <a:spLocks noGrp="1"/>
          </p:cNvSpPr>
          <p:nvPr>
            <p:ph type="title"/>
          </p:nvPr>
        </p:nvSpPr>
        <p:spPr>
          <a:xfrm>
            <a:off x="941000" y="203595"/>
            <a:ext cx="10515600" cy="574800"/>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SzPts val="2100"/>
              <a:buNone/>
            </a:pPr>
            <a:r>
              <a:rPr lang="en-US" sz="3600" dirty="0"/>
              <a:t>Order → Disorder. What is happening here?</a:t>
            </a:r>
            <a:endParaRPr sz="3600" dirty="0"/>
          </a:p>
        </p:txBody>
      </p:sp>
      <p:pic>
        <p:nvPicPr>
          <p:cNvPr id="138" name="Google Shape;138;p19"/>
          <p:cNvPicPr preferRelativeResize="0"/>
          <p:nvPr/>
        </p:nvPicPr>
        <p:blipFill rotWithShape="1">
          <a:blip r:embed="rId3">
            <a:alphaModFix/>
          </a:blip>
          <a:srcRect/>
          <a:stretch/>
        </p:blipFill>
        <p:spPr>
          <a:xfrm>
            <a:off x="9873042" y="1295488"/>
            <a:ext cx="2150533" cy="3225802"/>
          </a:xfrm>
          <a:prstGeom prst="rect">
            <a:avLst/>
          </a:prstGeom>
          <a:noFill/>
          <a:ln>
            <a:noFill/>
          </a:ln>
        </p:spPr>
      </p:pic>
      <p:pic>
        <p:nvPicPr>
          <p:cNvPr id="139" name="Google Shape;139;p19"/>
          <p:cNvPicPr preferRelativeResize="0"/>
          <p:nvPr/>
        </p:nvPicPr>
        <p:blipFill rotWithShape="1">
          <a:blip r:embed="rId4">
            <a:alphaModFix/>
          </a:blip>
          <a:srcRect/>
          <a:stretch/>
        </p:blipFill>
        <p:spPr>
          <a:xfrm>
            <a:off x="134192" y="1212700"/>
            <a:ext cx="3574733" cy="3606800"/>
          </a:xfrm>
          <a:prstGeom prst="rect">
            <a:avLst/>
          </a:prstGeom>
          <a:noFill/>
          <a:ln>
            <a:noFill/>
          </a:ln>
        </p:spPr>
      </p:pic>
      <p:sp>
        <p:nvSpPr>
          <p:cNvPr id="140" name="Google Shape;140;p19"/>
          <p:cNvSpPr txBox="1">
            <a:spLocks noGrp="1"/>
          </p:cNvSpPr>
          <p:nvPr>
            <p:ph type="body" idx="1"/>
          </p:nvPr>
        </p:nvSpPr>
        <p:spPr>
          <a:xfrm>
            <a:off x="838200" y="5445677"/>
            <a:ext cx="10515600" cy="1074600"/>
          </a:xfrm>
          <a:prstGeom prst="rect">
            <a:avLst/>
          </a:prstGeom>
          <a:noFill/>
          <a:ln>
            <a:noFill/>
          </a:ln>
        </p:spPr>
        <p:txBody>
          <a:bodyPr spcFirstLastPara="1" wrap="square" lIns="91425" tIns="45700" rIns="91425" bIns="45700" anchor="t" anchorCtr="0">
            <a:normAutofit/>
          </a:bodyPr>
          <a:lstStyle/>
          <a:p>
            <a:pPr marL="609600" lvl="0" indent="-457200" algn="l" rtl="0">
              <a:lnSpc>
                <a:spcPct val="90000"/>
              </a:lnSpc>
              <a:spcBef>
                <a:spcPts val="1100"/>
              </a:spcBef>
              <a:spcAft>
                <a:spcPts val="0"/>
              </a:spcAft>
              <a:buSzPts val="2400"/>
              <a:buChar char="-"/>
            </a:pPr>
            <a:r>
              <a:rPr lang="en-US" sz="2400" dirty="0"/>
              <a:t>Use the words we’ve been using in this unit to describe what happens when the blue/cold water bottle is placed on top of the red/warm water bottle.</a:t>
            </a:r>
            <a:endParaRPr sz="2400" dirty="0"/>
          </a:p>
        </p:txBody>
      </p:sp>
      <p:pic>
        <p:nvPicPr>
          <p:cNvPr id="141" name="Google Shape;141;p19" descr="Join Hilary as she demonstrates how you can use simple items to demonstrate the transfer of heat energy!&#10;&#10;Science World continues to serve the province with vital science-learning experiences. But, as a charity facing plummeting revenue, we are in financial crisis. Please donate today so we can still ignite wonder and empower dreams tomorrow: http://www.scienceworld.ca/donate" title="Demonstrating the Transfer of Heat Energy (Using Hot and Cold Water)">
            <a:hlinkClick r:id="rId5"/>
          </p:cNvPr>
          <p:cNvPicPr preferRelativeResize="0"/>
          <p:nvPr/>
        </p:nvPicPr>
        <p:blipFill>
          <a:blip r:embed="rId6">
            <a:alphaModFix/>
          </a:blip>
          <a:stretch>
            <a:fillRect/>
          </a:stretch>
        </p:blipFill>
        <p:spPr>
          <a:xfrm>
            <a:off x="3981125" y="1327850"/>
            <a:ext cx="5619725" cy="316110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1"/>
                                        </p:tgtEl>
                                        <p:attrNameLst>
                                          <p:attrName>style.visibility</p:attrName>
                                        </p:attrNameLst>
                                      </p:cBhvr>
                                      <p:to>
                                        <p:strVal val="visible"/>
                                      </p:to>
                                    </p:set>
                                    <p:animEffect transition="in" filter="fade">
                                      <p:cBhvr>
                                        <p:cTn id="7" dur="1000"/>
                                        <p:tgtEl>
                                          <p:spTgt spid="1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145"/>
        <p:cNvGrpSpPr/>
        <p:nvPr/>
      </p:nvGrpSpPr>
      <p:grpSpPr>
        <a:xfrm>
          <a:off x="0" y="0"/>
          <a:ext cx="0" cy="0"/>
          <a:chOff x="0" y="0"/>
          <a:chExt cx="0" cy="0"/>
        </a:xfrm>
      </p:grpSpPr>
      <p:sp>
        <p:nvSpPr>
          <p:cNvPr id="146" name="Google Shape;146;p20"/>
          <p:cNvSpPr txBox="1">
            <a:spLocks noGrp="1"/>
          </p:cNvSpPr>
          <p:nvPr>
            <p:ph type="title"/>
          </p:nvPr>
        </p:nvSpPr>
        <p:spPr>
          <a:xfrm>
            <a:off x="941000" y="203595"/>
            <a:ext cx="10515600" cy="574800"/>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SzPts val="2100"/>
              <a:buNone/>
            </a:pPr>
            <a:r>
              <a:rPr lang="en-US" sz="3600" dirty="0"/>
              <a:t>Could this ever happen?</a:t>
            </a:r>
            <a:endParaRPr sz="3600" dirty="0"/>
          </a:p>
        </p:txBody>
      </p:sp>
      <p:pic>
        <p:nvPicPr>
          <p:cNvPr id="147" name="Google Shape;147;p20"/>
          <p:cNvPicPr preferRelativeResize="0"/>
          <p:nvPr/>
        </p:nvPicPr>
        <p:blipFill rotWithShape="1">
          <a:blip r:embed="rId5">
            <a:alphaModFix/>
          </a:blip>
          <a:srcRect/>
          <a:stretch/>
        </p:blipFill>
        <p:spPr>
          <a:xfrm>
            <a:off x="5168017" y="1973713"/>
            <a:ext cx="2150533" cy="3225802"/>
          </a:xfrm>
          <a:prstGeom prst="rect">
            <a:avLst/>
          </a:prstGeom>
          <a:noFill/>
          <a:ln>
            <a:noFill/>
          </a:ln>
        </p:spPr>
      </p:pic>
      <p:pic>
        <p:nvPicPr>
          <p:cNvPr id="148" name="Google Shape;148;p20"/>
          <p:cNvPicPr preferRelativeResize="0"/>
          <p:nvPr/>
        </p:nvPicPr>
        <p:blipFill rotWithShape="1">
          <a:blip r:embed="rId6">
            <a:alphaModFix/>
          </a:blip>
          <a:srcRect/>
          <a:stretch/>
        </p:blipFill>
        <p:spPr>
          <a:xfrm>
            <a:off x="142275" y="1765025"/>
            <a:ext cx="3574733" cy="3606800"/>
          </a:xfrm>
          <a:prstGeom prst="rect">
            <a:avLst/>
          </a:prstGeom>
          <a:noFill/>
          <a:ln>
            <a:noFill/>
          </a:ln>
        </p:spPr>
      </p:pic>
      <p:sp>
        <p:nvSpPr>
          <p:cNvPr id="149" name="Google Shape;149;p20"/>
          <p:cNvSpPr/>
          <p:nvPr/>
        </p:nvSpPr>
        <p:spPr>
          <a:xfrm rot="10800000">
            <a:off x="3716925" y="3078450"/>
            <a:ext cx="1451100" cy="574800"/>
          </a:xfrm>
          <a:prstGeom prst="rightArrow">
            <a:avLst>
              <a:gd name="adj1" fmla="val 50000"/>
              <a:gd name="adj2" fmla="val 50000"/>
            </a:avLst>
          </a:prstGeom>
          <a:solidFill>
            <a:schemeClr val="lt2"/>
          </a:solidFill>
          <a:ln w="9525" cap="flat" cmpd="sng">
            <a:solidFill>
              <a:schemeClr val="dk2"/>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900"/>
              <a:buFont typeface="Arial"/>
              <a:buNone/>
            </a:pPr>
            <a:endParaRPr sz="1900" b="0" i="0" u="none" strike="noStrike" cap="none">
              <a:solidFill>
                <a:srgbClr val="000000"/>
              </a:solidFill>
              <a:latin typeface="Arial"/>
              <a:ea typeface="Arial"/>
              <a:cs typeface="Arial"/>
              <a:sym typeface="Arial"/>
            </a:endParaRPr>
          </a:p>
        </p:txBody>
      </p:sp>
      <p:sp>
        <p:nvSpPr>
          <p:cNvPr id="150" name="Google Shape;150;p20"/>
          <p:cNvSpPr txBox="1">
            <a:spLocks noGrp="1"/>
          </p:cNvSpPr>
          <p:nvPr>
            <p:ph type="body" idx="1"/>
          </p:nvPr>
        </p:nvSpPr>
        <p:spPr>
          <a:xfrm>
            <a:off x="838200" y="910750"/>
            <a:ext cx="11353800" cy="726600"/>
          </a:xfrm>
          <a:prstGeom prst="rect">
            <a:avLst/>
          </a:prstGeom>
          <a:noFill/>
          <a:ln>
            <a:noFill/>
          </a:ln>
        </p:spPr>
        <p:txBody>
          <a:bodyPr spcFirstLastPara="1" wrap="square" lIns="91425" tIns="45700" rIns="91425" bIns="45700" anchor="t" anchorCtr="0">
            <a:noAutofit/>
          </a:bodyPr>
          <a:lstStyle/>
          <a:p>
            <a:pPr marL="0" lvl="0" indent="0" algn="l" rtl="0">
              <a:lnSpc>
                <a:spcPct val="90000"/>
              </a:lnSpc>
              <a:spcBef>
                <a:spcPts val="1100"/>
              </a:spcBef>
              <a:spcAft>
                <a:spcPts val="0"/>
              </a:spcAft>
              <a:buNone/>
            </a:pPr>
            <a:r>
              <a:rPr lang="en-US" sz="2400" dirty="0"/>
              <a:t>Could we force the well-mixed (purple) bottle turn back into the separate hot and cold vessels?</a:t>
            </a:r>
            <a:endParaRPr sz="2400" dirty="0"/>
          </a:p>
          <a:p>
            <a:pPr marL="609600" lvl="0" indent="0" algn="l" rtl="0">
              <a:lnSpc>
                <a:spcPct val="90000"/>
              </a:lnSpc>
              <a:spcBef>
                <a:spcPts val="1100"/>
              </a:spcBef>
              <a:spcAft>
                <a:spcPts val="0"/>
              </a:spcAft>
              <a:buSzPts val="1900"/>
              <a:buNone/>
            </a:pPr>
            <a:endParaRPr sz="2400" dirty="0"/>
          </a:p>
        </p:txBody>
      </p:sp>
      <p:sp>
        <p:nvSpPr>
          <p:cNvPr id="151" name="Google Shape;151;p20"/>
          <p:cNvSpPr txBox="1"/>
          <p:nvPr/>
        </p:nvSpPr>
        <p:spPr>
          <a:xfrm>
            <a:off x="1727450" y="5764300"/>
            <a:ext cx="10278900" cy="1015800"/>
          </a:xfrm>
          <a:prstGeom prst="rect">
            <a:avLst/>
          </a:prstGeom>
          <a:solidFill>
            <a:schemeClr val="lt2"/>
          </a:solidFill>
          <a:ln>
            <a:noFill/>
          </a:ln>
        </p:spPr>
        <p:txBody>
          <a:bodyPr spcFirstLastPara="1" wrap="square" lIns="121900" tIns="121900" rIns="121900" bIns="121900" anchor="t" anchorCtr="0">
            <a:spAutoFit/>
          </a:bodyPr>
          <a:lstStyle/>
          <a:p>
            <a:pPr marL="0" marR="0" lvl="0" indent="0" algn="l" rtl="0">
              <a:lnSpc>
                <a:spcPct val="100000"/>
              </a:lnSpc>
              <a:spcBef>
                <a:spcPts val="0"/>
              </a:spcBef>
              <a:spcAft>
                <a:spcPts val="0"/>
              </a:spcAft>
              <a:buClr>
                <a:srgbClr val="000000"/>
              </a:buClr>
              <a:buSzPts val="2500"/>
              <a:buFont typeface="Arial"/>
              <a:buNone/>
            </a:pPr>
            <a:r>
              <a:rPr lang="en-US" sz="2500" b="0" i="0" u="none" strike="noStrike" cap="none">
                <a:solidFill>
                  <a:srgbClr val="000000"/>
                </a:solidFill>
                <a:latin typeface="Calibri"/>
                <a:ea typeface="Calibri"/>
                <a:cs typeface="Calibri"/>
                <a:sym typeface="Calibri"/>
              </a:rPr>
              <a:t>This process would NEVER occur on its own. If we *could* devise a technique to re-separate the liquids, it would require a lot of effort and ENERGY input. </a:t>
            </a:r>
            <a:endParaRPr sz="2500" b="0" i="0" u="none" strike="noStrike" cap="none">
              <a:solidFill>
                <a:srgbClr val="000000"/>
              </a:solidFill>
              <a:latin typeface="Calibri"/>
              <a:ea typeface="Calibri"/>
              <a:cs typeface="Calibri"/>
              <a:sym typeface="Calibri"/>
            </a:endParaRPr>
          </a:p>
        </p:txBody>
      </p:sp>
      <p:pic>
        <p:nvPicPr>
          <p:cNvPr id="2" name="fast undo">
            <a:hlinkClick r:id="" action="ppaction://media"/>
            <a:extLst>
              <a:ext uri="{FF2B5EF4-FFF2-40B4-BE49-F238E27FC236}">
                <a16:creationId xmlns:a16="http://schemas.microsoft.com/office/drawing/2014/main" id="{7FE95D3A-2CBF-EC1C-2FE0-6F86343ED0CD}"/>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8521860" y="1458885"/>
            <a:ext cx="2421796" cy="430541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234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2"/>
                </p:tgtEl>
              </p:cMediaNode>
            </p:video>
            <p:seq concurrent="1" nextAc="seek">
              <p:cTn id="12" restart="whenNotActive" fill="hold" evtFilter="cancelBubble" nodeType="interactiveSeq">
                <p:stCondLst>
                  <p:cond evt="onClick" delay="0">
                    <p:tgtEl>
                      <p:spTgt spid="2"/>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156"/>
        <p:cNvGrpSpPr/>
        <p:nvPr/>
      </p:nvGrpSpPr>
      <p:grpSpPr>
        <a:xfrm>
          <a:off x="0" y="0"/>
          <a:ext cx="0" cy="0"/>
          <a:chOff x="0" y="0"/>
          <a:chExt cx="0" cy="0"/>
        </a:xfrm>
      </p:grpSpPr>
      <p:sp>
        <p:nvSpPr>
          <p:cNvPr id="157" name="Google Shape;157;p21"/>
          <p:cNvSpPr txBox="1">
            <a:spLocks noGrp="1"/>
          </p:cNvSpPr>
          <p:nvPr>
            <p:ph type="title"/>
          </p:nvPr>
        </p:nvSpPr>
        <p:spPr>
          <a:xfrm>
            <a:off x="838200" y="2103392"/>
            <a:ext cx="10515600" cy="1325600"/>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SzPts val="2100"/>
              <a:buNone/>
            </a:pPr>
            <a:r>
              <a:rPr lang="en-US" sz="3600" dirty="0"/>
              <a:t>How can you explain the fact that the purple liquid will never spontaneously turn back into the red and blue liquids?</a:t>
            </a:r>
            <a:endParaRPr sz="3600" dirty="0"/>
          </a:p>
        </p:txBody>
      </p:sp>
      <p:sp>
        <p:nvSpPr>
          <p:cNvPr id="158" name="Google Shape;158;p21"/>
          <p:cNvSpPr txBox="1">
            <a:spLocks noGrp="1"/>
          </p:cNvSpPr>
          <p:nvPr>
            <p:ph type="body" idx="1"/>
          </p:nvPr>
        </p:nvSpPr>
        <p:spPr>
          <a:xfrm>
            <a:off x="7366600" y="4776425"/>
            <a:ext cx="3987300" cy="140040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1100"/>
              </a:spcBef>
              <a:spcAft>
                <a:spcPts val="0"/>
              </a:spcAft>
              <a:buSzPts val="1900"/>
              <a:buNone/>
            </a:pPr>
            <a:r>
              <a:rPr lang="en-US" dirty="0"/>
              <a:t>Think-Pair-Share</a:t>
            </a:r>
            <a:endParaRPr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162"/>
        <p:cNvGrpSpPr/>
        <p:nvPr/>
      </p:nvGrpSpPr>
      <p:grpSpPr>
        <a:xfrm>
          <a:off x="0" y="0"/>
          <a:ext cx="0" cy="0"/>
          <a:chOff x="0" y="0"/>
          <a:chExt cx="0" cy="0"/>
        </a:xfrm>
      </p:grpSpPr>
      <p:sp>
        <p:nvSpPr>
          <p:cNvPr id="163" name="Google Shape;163;p22"/>
          <p:cNvSpPr txBox="1">
            <a:spLocks noGrp="1"/>
          </p:cNvSpPr>
          <p:nvPr>
            <p:ph type="title"/>
          </p:nvPr>
        </p:nvSpPr>
        <p:spPr>
          <a:xfrm>
            <a:off x="300067" y="486833"/>
            <a:ext cx="15673600" cy="17676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SzPts val="1900"/>
              <a:buNone/>
            </a:pPr>
            <a:r>
              <a:rPr lang="en-US" sz="3600" dirty="0"/>
              <a:t>Think Pair Share: </a:t>
            </a:r>
            <a:endParaRPr sz="3600" dirty="0"/>
          </a:p>
        </p:txBody>
      </p:sp>
      <p:sp>
        <p:nvSpPr>
          <p:cNvPr id="164" name="Google Shape;164;p22"/>
          <p:cNvSpPr txBox="1">
            <a:spLocks noGrp="1"/>
          </p:cNvSpPr>
          <p:nvPr>
            <p:ph type="body" idx="1"/>
          </p:nvPr>
        </p:nvSpPr>
        <p:spPr>
          <a:xfrm>
            <a:off x="870850" y="2419900"/>
            <a:ext cx="10450200" cy="5801700"/>
          </a:xfrm>
          <a:prstGeom prst="rect">
            <a:avLst/>
          </a:prstGeom>
          <a:noFill/>
          <a:ln>
            <a:noFill/>
          </a:ln>
        </p:spPr>
        <p:txBody>
          <a:bodyPr spcFirstLastPara="1" wrap="square" lIns="91425" tIns="45700" rIns="91425" bIns="45700" anchor="t" anchorCtr="0">
            <a:normAutofit/>
          </a:bodyPr>
          <a:lstStyle/>
          <a:p>
            <a:pPr marL="609600" lvl="0" indent="-501650" algn="l" rtl="0">
              <a:lnSpc>
                <a:spcPct val="90000"/>
              </a:lnSpc>
              <a:spcBef>
                <a:spcPts val="0"/>
              </a:spcBef>
              <a:spcAft>
                <a:spcPts val="0"/>
              </a:spcAft>
              <a:buSzPts val="3100"/>
              <a:buChar char="•"/>
            </a:pPr>
            <a:r>
              <a:rPr lang="en-US" sz="3100" dirty="0"/>
              <a:t>What can we say about natural flows of heat?</a:t>
            </a:r>
            <a:endParaRPr sz="3100" dirty="0"/>
          </a:p>
          <a:p>
            <a:pPr marL="609600" lvl="0" indent="-501650" algn="l" rtl="0">
              <a:lnSpc>
                <a:spcPct val="90000"/>
              </a:lnSpc>
              <a:spcBef>
                <a:spcPts val="0"/>
              </a:spcBef>
              <a:spcAft>
                <a:spcPts val="0"/>
              </a:spcAft>
              <a:buSzPts val="3100"/>
              <a:buChar char="•"/>
            </a:pPr>
            <a:r>
              <a:rPr lang="en-US" sz="3100" dirty="0"/>
              <a:t>Where is there more “order” vs “disorder” (red/blue/before or purple/after)?</a:t>
            </a:r>
            <a:endParaRPr sz="3100" dirty="0"/>
          </a:p>
          <a:p>
            <a:pPr marL="609600" lvl="0" indent="-501650" algn="l" rtl="0">
              <a:lnSpc>
                <a:spcPct val="90000"/>
              </a:lnSpc>
              <a:spcBef>
                <a:spcPts val="0"/>
              </a:spcBef>
              <a:spcAft>
                <a:spcPts val="0"/>
              </a:spcAft>
              <a:buSzPts val="3100"/>
              <a:buChar char="•"/>
            </a:pPr>
            <a:r>
              <a:rPr lang="en-US" sz="3100" dirty="0"/>
              <a:t>Notice any similarities to heat engines? Any differences?</a:t>
            </a:r>
            <a:endParaRPr sz="3100" dirty="0"/>
          </a:p>
          <a:p>
            <a:pPr marL="609600" lvl="0" indent="-501650" algn="l" rtl="0">
              <a:lnSpc>
                <a:spcPct val="90000"/>
              </a:lnSpc>
              <a:spcBef>
                <a:spcPts val="0"/>
              </a:spcBef>
              <a:spcAft>
                <a:spcPts val="0"/>
              </a:spcAft>
              <a:buSzPts val="3100"/>
              <a:buChar char="•"/>
            </a:pPr>
            <a:r>
              <a:rPr lang="en-US" sz="3100" dirty="0"/>
              <a:t>Make a statement about the flow of heat and order in the universe.</a:t>
            </a:r>
            <a:endParaRPr sz="3100" dirty="0"/>
          </a:p>
          <a:p>
            <a:pPr marL="0" lvl="0" indent="0" algn="l" rtl="0">
              <a:lnSpc>
                <a:spcPct val="90000"/>
              </a:lnSpc>
              <a:spcBef>
                <a:spcPts val="0"/>
              </a:spcBef>
              <a:spcAft>
                <a:spcPts val="0"/>
              </a:spcAft>
              <a:buNone/>
            </a:pPr>
            <a:endParaRPr sz="3100" dirty="0"/>
          </a:p>
          <a:p>
            <a:pPr marL="0" lvl="0" indent="0" algn="l" rtl="0">
              <a:lnSpc>
                <a:spcPct val="90000"/>
              </a:lnSpc>
              <a:spcBef>
                <a:spcPts val="1100"/>
              </a:spcBef>
              <a:spcAft>
                <a:spcPts val="0"/>
              </a:spcAft>
              <a:buSzPts val="1900"/>
              <a:buNone/>
            </a:pPr>
            <a:endParaRPr sz="1900"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sp>
        <p:nvSpPr>
          <p:cNvPr id="169" name="Google Shape;169;p23"/>
          <p:cNvSpPr txBox="1">
            <a:spLocks noGrp="1"/>
          </p:cNvSpPr>
          <p:nvPr>
            <p:ph type="title"/>
          </p:nvPr>
        </p:nvSpPr>
        <p:spPr>
          <a:xfrm>
            <a:off x="300075" y="-1"/>
            <a:ext cx="15673500" cy="152670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SzPts val="1900"/>
              <a:buNone/>
            </a:pPr>
            <a:r>
              <a:rPr lang="en-US" sz="3600" dirty="0"/>
              <a:t>Real World Heat Engines Jigsaw (Part 3)</a:t>
            </a:r>
            <a:endParaRPr sz="3600" dirty="0"/>
          </a:p>
        </p:txBody>
      </p:sp>
      <p:sp>
        <p:nvSpPr>
          <p:cNvPr id="170" name="Google Shape;170;p23"/>
          <p:cNvSpPr txBox="1">
            <a:spLocks noGrp="1"/>
          </p:cNvSpPr>
          <p:nvPr>
            <p:ph type="body" idx="1"/>
          </p:nvPr>
        </p:nvSpPr>
        <p:spPr>
          <a:xfrm>
            <a:off x="511650" y="1183100"/>
            <a:ext cx="11168700" cy="555450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1100"/>
              </a:spcBef>
              <a:spcAft>
                <a:spcPts val="0"/>
              </a:spcAft>
              <a:buSzPts val="2200"/>
              <a:buNone/>
            </a:pPr>
            <a:r>
              <a:rPr lang="en-US" dirty="0"/>
              <a:t>Back in your jigsaw groups:</a:t>
            </a:r>
            <a:endParaRPr dirty="0"/>
          </a:p>
          <a:p>
            <a:pPr marL="609600" lvl="0" indent="-457200" algn="l" rtl="0">
              <a:lnSpc>
                <a:spcPct val="90000"/>
              </a:lnSpc>
              <a:spcBef>
                <a:spcPts val="1100"/>
              </a:spcBef>
              <a:spcAft>
                <a:spcPts val="0"/>
              </a:spcAft>
              <a:buSzPts val="2400"/>
              <a:buChar char="•"/>
            </a:pPr>
            <a:r>
              <a:rPr lang="en-US" sz="2400" dirty="0"/>
              <a:t>What common observations are there for all the different types of heat engines?</a:t>
            </a:r>
            <a:endParaRPr sz="2400" dirty="0"/>
          </a:p>
          <a:p>
            <a:pPr marL="609600" lvl="0" indent="-457200" algn="l" rtl="0">
              <a:lnSpc>
                <a:spcPct val="90000"/>
              </a:lnSpc>
              <a:spcBef>
                <a:spcPts val="1100"/>
              </a:spcBef>
              <a:spcAft>
                <a:spcPts val="0"/>
              </a:spcAft>
              <a:buSzPts val="2400"/>
              <a:buChar char="•"/>
            </a:pPr>
            <a:r>
              <a:rPr lang="en-US" sz="2400" dirty="0"/>
              <a:t>What is one individual/unique aspect of each different heat engine that distinguishes it from the rest?</a:t>
            </a:r>
            <a:endParaRPr sz="2400" dirty="0"/>
          </a:p>
          <a:p>
            <a:pPr marL="609600" lvl="0" indent="-457200" algn="l" rtl="0">
              <a:lnSpc>
                <a:spcPct val="90000"/>
              </a:lnSpc>
              <a:spcBef>
                <a:spcPts val="1100"/>
              </a:spcBef>
              <a:spcAft>
                <a:spcPts val="0"/>
              </a:spcAft>
              <a:buSzPts val="2400"/>
              <a:buAutoNum type="arabicPeriod"/>
            </a:pPr>
            <a:r>
              <a:rPr lang="en-US" sz="2400" dirty="0"/>
              <a:t>Restate how the data are evidence of a real-world heat engine.</a:t>
            </a:r>
            <a:endParaRPr sz="2400" dirty="0"/>
          </a:p>
          <a:p>
            <a:pPr marL="609600" lvl="0" indent="-457200" algn="l" rtl="0">
              <a:lnSpc>
                <a:spcPct val="90000"/>
              </a:lnSpc>
              <a:spcBef>
                <a:spcPts val="0"/>
              </a:spcBef>
              <a:spcAft>
                <a:spcPts val="0"/>
              </a:spcAft>
              <a:buSzPts val="2400"/>
              <a:buAutoNum type="arabicPeriod"/>
            </a:pPr>
            <a:r>
              <a:rPr lang="en-US" sz="2400" dirty="0"/>
              <a:t>Describe how there is evidence of the second law of thermodynamics in your data.</a:t>
            </a:r>
            <a:endParaRPr sz="2400" dirty="0"/>
          </a:p>
          <a:p>
            <a:pPr marL="0" lvl="0" indent="0" algn="l" rtl="0">
              <a:lnSpc>
                <a:spcPct val="90000"/>
              </a:lnSpc>
              <a:spcBef>
                <a:spcPts val="1100"/>
              </a:spcBef>
              <a:spcAft>
                <a:spcPts val="0"/>
              </a:spcAft>
              <a:buSzPts val="2200"/>
              <a:buNone/>
            </a:pPr>
            <a:endParaRPr dirty="0"/>
          </a:p>
          <a:p>
            <a:pPr marL="0" lvl="0" indent="0" algn="l" rtl="0">
              <a:lnSpc>
                <a:spcPct val="90000"/>
              </a:lnSpc>
              <a:spcBef>
                <a:spcPts val="1100"/>
              </a:spcBef>
              <a:spcAft>
                <a:spcPts val="0"/>
              </a:spcAft>
              <a:buSzPts val="2200"/>
              <a:buNone/>
            </a:pPr>
            <a:r>
              <a:rPr lang="en-US" dirty="0"/>
              <a:t>In 10 minutes, your group will present your findings to the class with your chart paper and any of the figures from your sheet up on the screen</a:t>
            </a:r>
            <a:endParaRPr dirty="0"/>
          </a:p>
          <a:p>
            <a:pPr marL="0" lvl="0" indent="0" algn="l" rtl="0">
              <a:lnSpc>
                <a:spcPct val="90000"/>
              </a:lnSpc>
              <a:spcBef>
                <a:spcPts val="1100"/>
              </a:spcBef>
              <a:spcAft>
                <a:spcPts val="0"/>
              </a:spcAft>
              <a:buSzPts val="2200"/>
              <a:buNone/>
            </a:pPr>
            <a:endParaRPr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202"/>
        <p:cNvGrpSpPr/>
        <p:nvPr/>
      </p:nvGrpSpPr>
      <p:grpSpPr>
        <a:xfrm>
          <a:off x="0" y="0"/>
          <a:ext cx="0" cy="0"/>
          <a:chOff x="0" y="0"/>
          <a:chExt cx="0" cy="0"/>
        </a:xfrm>
      </p:grpSpPr>
      <p:sp>
        <p:nvSpPr>
          <p:cNvPr id="203" name="Google Shape;203;p28"/>
          <p:cNvSpPr txBox="1">
            <a:spLocks noGrp="1"/>
          </p:cNvSpPr>
          <p:nvPr>
            <p:ph type="title"/>
          </p:nvPr>
        </p:nvSpPr>
        <p:spPr>
          <a:xfrm>
            <a:off x="225050" y="365125"/>
            <a:ext cx="11755200" cy="13257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r>
              <a:rPr lang="en-US" dirty="0"/>
              <a:t>Finishing up: Some food for thought about the second law of thermodynamics</a:t>
            </a:r>
            <a:endParaRPr dirty="0"/>
          </a:p>
        </p:txBody>
      </p:sp>
      <p:sp>
        <p:nvSpPr>
          <p:cNvPr id="204" name="Google Shape;204;p28"/>
          <p:cNvSpPr txBox="1">
            <a:spLocks noGrp="1"/>
          </p:cNvSpPr>
          <p:nvPr>
            <p:ph type="body" idx="1"/>
          </p:nvPr>
        </p:nvSpPr>
        <p:spPr>
          <a:xfrm>
            <a:off x="838200" y="1825625"/>
            <a:ext cx="10515600" cy="4351200"/>
          </a:xfrm>
          <a:prstGeom prst="rect">
            <a:avLst/>
          </a:prstGeom>
        </p:spPr>
        <p:txBody>
          <a:bodyPr spcFirstLastPara="1" wrap="square" lIns="91425" tIns="45700" rIns="91425" bIns="45700" anchor="t" anchorCtr="0">
            <a:normAutofit/>
          </a:bodyPr>
          <a:lstStyle/>
          <a:p>
            <a:pPr marL="0" lvl="0" indent="0" algn="l" rtl="0">
              <a:spcBef>
                <a:spcPts val="1000"/>
              </a:spcBef>
              <a:spcAft>
                <a:spcPts val="0"/>
              </a:spcAft>
              <a:buNone/>
            </a:pPr>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208"/>
        <p:cNvGrpSpPr/>
        <p:nvPr/>
      </p:nvGrpSpPr>
      <p:grpSpPr>
        <a:xfrm>
          <a:off x="0" y="0"/>
          <a:ext cx="0" cy="0"/>
          <a:chOff x="0" y="0"/>
          <a:chExt cx="0" cy="0"/>
        </a:xfrm>
      </p:grpSpPr>
      <p:sp>
        <p:nvSpPr>
          <p:cNvPr id="209" name="Google Shape;209;p29"/>
          <p:cNvSpPr txBox="1">
            <a:spLocks noGrp="1"/>
          </p:cNvSpPr>
          <p:nvPr>
            <p:ph type="body" idx="1"/>
          </p:nvPr>
        </p:nvSpPr>
        <p:spPr>
          <a:xfrm>
            <a:off x="551033" y="5177561"/>
            <a:ext cx="5140400" cy="132560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1100"/>
              </a:spcBef>
              <a:spcAft>
                <a:spcPts val="0"/>
              </a:spcAft>
              <a:buSzPts val="1900"/>
              <a:buNone/>
            </a:pPr>
            <a:r>
              <a:rPr lang="en-US" dirty="0"/>
              <a:t>So how is this sort of order possible?</a:t>
            </a:r>
            <a:endParaRPr dirty="0"/>
          </a:p>
        </p:txBody>
      </p:sp>
      <p:sp>
        <p:nvSpPr>
          <p:cNvPr id="210" name="Google Shape;210;p29"/>
          <p:cNvSpPr txBox="1"/>
          <p:nvPr/>
        </p:nvSpPr>
        <p:spPr>
          <a:xfrm>
            <a:off x="6389700" y="0"/>
            <a:ext cx="5802400" cy="2366800"/>
          </a:xfrm>
          <a:prstGeom prst="rect">
            <a:avLst/>
          </a:prstGeom>
          <a:noFill/>
          <a:ln>
            <a:noFill/>
          </a:ln>
        </p:spPr>
        <p:txBody>
          <a:bodyPr spcFirstLastPara="1" wrap="square" lIns="121900" tIns="121900" rIns="121900" bIns="121900" anchor="t" anchorCtr="0">
            <a:spAutoFit/>
          </a:bodyPr>
          <a:lstStyle/>
          <a:p>
            <a:pPr marL="0" marR="0" lvl="0" indent="0" algn="l" rtl="0">
              <a:lnSpc>
                <a:spcPct val="90000"/>
              </a:lnSpc>
              <a:spcBef>
                <a:spcPts val="0"/>
              </a:spcBef>
              <a:spcAft>
                <a:spcPts val="0"/>
              </a:spcAft>
              <a:buClr>
                <a:srgbClr val="000000"/>
              </a:buClr>
              <a:buSzPts val="3800"/>
              <a:buFont typeface="Arial"/>
              <a:buNone/>
            </a:pPr>
            <a:r>
              <a:rPr lang="en-US" sz="3800" b="0" i="0" u="none" strike="noStrike" cap="none" dirty="0">
                <a:solidFill>
                  <a:schemeClr val="dk1"/>
                </a:solidFill>
                <a:latin typeface="Calibri"/>
                <a:ea typeface="Calibri"/>
                <a:cs typeface="Calibri"/>
                <a:sym typeface="Calibri"/>
              </a:rPr>
              <a:t>The second law of thermodynamics:</a:t>
            </a:r>
            <a:endParaRPr sz="3800" b="0" i="0" u="none" strike="noStrike" cap="none" dirty="0">
              <a:solidFill>
                <a:schemeClr val="dk1"/>
              </a:solidFill>
              <a:latin typeface="Calibri"/>
              <a:ea typeface="Calibri"/>
              <a:cs typeface="Calibri"/>
              <a:sym typeface="Calibri"/>
            </a:endParaRPr>
          </a:p>
          <a:p>
            <a:pPr marL="0" marR="0" lvl="0" indent="0" algn="l" rtl="0">
              <a:lnSpc>
                <a:spcPct val="90000"/>
              </a:lnSpc>
              <a:spcBef>
                <a:spcPts val="0"/>
              </a:spcBef>
              <a:spcAft>
                <a:spcPts val="0"/>
              </a:spcAft>
              <a:buClr>
                <a:srgbClr val="000000"/>
              </a:buClr>
              <a:buSzPts val="3800"/>
              <a:buFont typeface="Arial"/>
              <a:buNone/>
            </a:pPr>
            <a:r>
              <a:rPr lang="en-US" sz="3800" b="0" i="0" u="none" strike="noStrike" cap="none" dirty="0">
                <a:solidFill>
                  <a:schemeClr val="dk1"/>
                </a:solidFill>
                <a:latin typeface="Calibri"/>
                <a:ea typeface="Calibri"/>
                <a:cs typeface="Calibri"/>
                <a:sym typeface="Calibri"/>
              </a:rPr>
              <a:t>The universe is always moving toward disorder.</a:t>
            </a:r>
            <a:endParaRPr sz="3800" b="0" i="0" u="none" strike="noStrike" cap="none" dirty="0">
              <a:solidFill>
                <a:schemeClr val="dk1"/>
              </a:solidFill>
              <a:latin typeface="Calibri"/>
              <a:ea typeface="Calibri"/>
              <a:cs typeface="Calibri"/>
              <a:sym typeface="Calibri"/>
            </a:endParaRPr>
          </a:p>
        </p:txBody>
      </p:sp>
      <p:pic>
        <p:nvPicPr>
          <p:cNvPr id="2" name="Pink oyster spore timelapse">
            <a:hlinkClick r:id="" action="ppaction://media"/>
            <a:extLst>
              <a:ext uri="{FF2B5EF4-FFF2-40B4-BE49-F238E27FC236}">
                <a16:creationId xmlns:a16="http://schemas.microsoft.com/office/drawing/2014/main" id="{6AB736A7-8123-0567-F5B0-844791FA95A1}"/>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6678368" y="2385016"/>
            <a:ext cx="4212370" cy="4212370"/>
          </a:xfrm>
          <a:prstGeom prst="rect">
            <a:avLst/>
          </a:prstGeom>
        </p:spPr>
      </p:pic>
      <p:pic>
        <p:nvPicPr>
          <p:cNvPr id="3" name="Silkesslidskivling Final">
            <a:hlinkClick r:id="" action="ppaction://media"/>
            <a:extLst>
              <a:ext uri="{FF2B5EF4-FFF2-40B4-BE49-F238E27FC236}">
                <a16:creationId xmlns:a16="http://schemas.microsoft.com/office/drawing/2014/main" id="{ADEEC685-3669-82BA-5AC1-2C60250C029D}"/>
              </a:ext>
            </a:extLst>
          </p:cNvPr>
          <p:cNvPicPr>
            <a:picLocks noChangeAspect="1"/>
          </p:cNvPicPr>
          <p:nvPr>
            <a:videoFile r:link="rId4"/>
            <p:extLst>
              <p:ext uri="{DAA4B4D4-6D71-4841-9C94-3DE7FCFB9230}">
                <p14:media xmlns:p14="http://schemas.microsoft.com/office/powerpoint/2010/main" r:embed="rId3"/>
              </p:ext>
            </p:extLst>
          </p:nvPr>
        </p:nvPicPr>
        <p:blipFill>
          <a:blip r:embed="rId8"/>
          <a:stretch>
            <a:fillRect/>
          </a:stretch>
        </p:blipFill>
        <p:spPr>
          <a:xfrm>
            <a:off x="551033" y="354839"/>
            <a:ext cx="4853305" cy="485330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346"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2901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2"/>
                </p:tgtEl>
              </p:cMediaNode>
            </p:video>
            <p:seq concurrent="1" nextAc="seek">
              <p:cTn id="12" restart="whenNotActive" fill="hold" evtFilter="cancelBubble" nodeType="interactiveSeq">
                <p:stCondLst>
                  <p:cond evt="onClick" delay="0">
                    <p:tgtEl>
                      <p:spTgt spid="2"/>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2"/>
                                        </p:tgtEl>
                                      </p:cBhvr>
                                    </p:cmd>
                                  </p:childTnLst>
                                </p:cTn>
                              </p:par>
                            </p:childTnLst>
                          </p:cTn>
                        </p:par>
                      </p:childTnLst>
                    </p:cTn>
                  </p:par>
                </p:childTnLst>
              </p:cTn>
              <p:nextCondLst>
                <p:cond evt="onClick" delay="0">
                  <p:tgtEl>
                    <p:spTgt spid="2"/>
                  </p:tgtEl>
                </p:cond>
              </p:nextCondLst>
            </p:seq>
            <p:video>
              <p:cMediaNode vol="80000">
                <p:cTn id="17" fill="hold" display="0">
                  <p:stCondLst>
                    <p:cond delay="indefinite"/>
                  </p:stCondLst>
                </p:cTn>
                <p:tgtEl>
                  <p:spTgt spid="3"/>
                </p:tgtEl>
              </p:cMediaNode>
            </p:video>
            <p:seq concurrent="1" nextAc="seek">
              <p:cTn id="18" restart="whenNotActive" fill="hold" evtFilter="cancelBubble" nodeType="interactiveSeq">
                <p:stCondLst>
                  <p:cond evt="onClick" delay="0">
                    <p:tgtEl>
                      <p:spTgt spid="3"/>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216"/>
        <p:cNvGrpSpPr/>
        <p:nvPr/>
      </p:nvGrpSpPr>
      <p:grpSpPr>
        <a:xfrm>
          <a:off x="0" y="0"/>
          <a:ext cx="0" cy="0"/>
          <a:chOff x="0" y="0"/>
          <a:chExt cx="0" cy="0"/>
        </a:xfrm>
      </p:grpSpPr>
      <p:sp>
        <p:nvSpPr>
          <p:cNvPr id="217" name="Google Shape;217;p30"/>
          <p:cNvSpPr txBox="1">
            <a:spLocks noGrp="1"/>
          </p:cNvSpPr>
          <p:nvPr>
            <p:ph type="title"/>
          </p:nvPr>
        </p:nvSpPr>
        <p:spPr>
          <a:xfrm>
            <a:off x="838200" y="161933"/>
            <a:ext cx="10986800" cy="13256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SzPts val="1300"/>
              <a:buNone/>
            </a:pPr>
            <a:r>
              <a:rPr lang="en-US" sz="3800" dirty="0"/>
              <a:t>The second law of thermodynamics:</a:t>
            </a:r>
            <a:endParaRPr sz="3800" dirty="0"/>
          </a:p>
          <a:p>
            <a:pPr marL="0" lvl="0" indent="0" algn="l" rtl="0">
              <a:lnSpc>
                <a:spcPct val="90000"/>
              </a:lnSpc>
              <a:spcBef>
                <a:spcPts val="0"/>
              </a:spcBef>
              <a:spcAft>
                <a:spcPts val="0"/>
              </a:spcAft>
              <a:buSzPts val="1300"/>
              <a:buNone/>
            </a:pPr>
            <a:r>
              <a:rPr lang="en-US" sz="3800" dirty="0"/>
              <a:t>The universe is always moving to increase disorder.</a:t>
            </a:r>
            <a:endParaRPr sz="3800" dirty="0"/>
          </a:p>
        </p:txBody>
      </p:sp>
      <p:pic>
        <p:nvPicPr>
          <p:cNvPr id="218" name="Google Shape;218;p30"/>
          <p:cNvPicPr preferRelativeResize="0"/>
          <p:nvPr/>
        </p:nvPicPr>
        <p:blipFill rotWithShape="1">
          <a:blip r:embed="rId3">
            <a:alphaModFix/>
          </a:blip>
          <a:srcRect/>
          <a:stretch/>
        </p:blipFill>
        <p:spPr>
          <a:xfrm>
            <a:off x="203200" y="1487533"/>
            <a:ext cx="3580441" cy="4760868"/>
          </a:xfrm>
          <a:prstGeom prst="rect">
            <a:avLst/>
          </a:prstGeom>
          <a:noFill/>
          <a:ln>
            <a:noFill/>
          </a:ln>
        </p:spPr>
      </p:pic>
      <p:pic>
        <p:nvPicPr>
          <p:cNvPr id="219" name="Google Shape;219;p30"/>
          <p:cNvPicPr preferRelativeResize="0"/>
          <p:nvPr/>
        </p:nvPicPr>
        <p:blipFill rotWithShape="1">
          <a:blip r:embed="rId4">
            <a:alphaModFix/>
          </a:blip>
          <a:srcRect/>
          <a:stretch/>
        </p:blipFill>
        <p:spPr>
          <a:xfrm>
            <a:off x="5153899" y="1690733"/>
            <a:ext cx="3949868" cy="2628732"/>
          </a:xfrm>
          <a:prstGeom prst="rect">
            <a:avLst/>
          </a:prstGeom>
          <a:noFill/>
          <a:ln>
            <a:noFill/>
          </a:ln>
        </p:spPr>
      </p:pic>
      <p:pic>
        <p:nvPicPr>
          <p:cNvPr id="220" name="Google Shape;220;p30"/>
          <p:cNvPicPr preferRelativeResize="0"/>
          <p:nvPr/>
        </p:nvPicPr>
        <p:blipFill rotWithShape="1">
          <a:blip r:embed="rId5">
            <a:alphaModFix/>
          </a:blip>
          <a:srcRect/>
          <a:stretch/>
        </p:blipFill>
        <p:spPr>
          <a:xfrm>
            <a:off x="3575703" y="3547035"/>
            <a:ext cx="2330832" cy="3107764"/>
          </a:xfrm>
          <a:prstGeom prst="rect">
            <a:avLst/>
          </a:prstGeom>
          <a:noFill/>
          <a:ln>
            <a:noFill/>
          </a:ln>
        </p:spPr>
      </p:pic>
      <p:pic>
        <p:nvPicPr>
          <p:cNvPr id="221" name="Google Shape;221;p30"/>
          <p:cNvPicPr preferRelativeResize="0"/>
          <p:nvPr/>
        </p:nvPicPr>
        <p:blipFill rotWithShape="1">
          <a:blip r:embed="rId6">
            <a:alphaModFix/>
          </a:blip>
          <a:srcRect l="2004" t="2363" r="2070" b="1499"/>
          <a:stretch/>
        </p:blipFill>
        <p:spPr>
          <a:xfrm>
            <a:off x="8043017" y="3520966"/>
            <a:ext cx="3949865" cy="3159888"/>
          </a:xfrm>
          <a:prstGeom prst="rect">
            <a:avLst/>
          </a:prstGeom>
          <a:noFill/>
          <a:ln>
            <a:noFill/>
          </a:ln>
        </p:spPr>
      </p:pic>
      <p:sp>
        <p:nvSpPr>
          <p:cNvPr id="222" name="Google Shape;222;p30"/>
          <p:cNvSpPr txBox="1">
            <a:spLocks noGrp="1"/>
          </p:cNvSpPr>
          <p:nvPr>
            <p:ph type="body" idx="1"/>
          </p:nvPr>
        </p:nvSpPr>
        <p:spPr>
          <a:xfrm>
            <a:off x="5979375" y="4907650"/>
            <a:ext cx="2411100" cy="149370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1100"/>
              </a:spcBef>
              <a:spcAft>
                <a:spcPts val="0"/>
              </a:spcAft>
              <a:buSzPts val="1900"/>
              <a:buNone/>
            </a:pPr>
            <a:r>
              <a:rPr lang="en-US" dirty="0"/>
              <a:t>So how is this sort of order possible?</a:t>
            </a:r>
            <a:endParaRPr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202"/>
        <p:cNvGrpSpPr/>
        <p:nvPr/>
      </p:nvGrpSpPr>
      <p:grpSpPr>
        <a:xfrm>
          <a:off x="0" y="0"/>
          <a:ext cx="0" cy="0"/>
          <a:chOff x="0" y="0"/>
          <a:chExt cx="0" cy="0"/>
        </a:xfrm>
      </p:grpSpPr>
      <p:sp>
        <p:nvSpPr>
          <p:cNvPr id="203" name="Google Shape;203;p28"/>
          <p:cNvSpPr txBox="1">
            <a:spLocks noGrp="1"/>
          </p:cNvSpPr>
          <p:nvPr>
            <p:ph type="title"/>
          </p:nvPr>
        </p:nvSpPr>
        <p:spPr>
          <a:xfrm>
            <a:off x="225050" y="365125"/>
            <a:ext cx="11755200" cy="13257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r>
              <a:rPr lang="en-US" dirty="0"/>
              <a:t>Finishing up: Some food for thought about the second law of thermodynamics</a:t>
            </a:r>
            <a:endParaRPr dirty="0"/>
          </a:p>
        </p:txBody>
      </p:sp>
      <p:pic>
        <p:nvPicPr>
          <p:cNvPr id="3" name="Picture 2">
            <a:extLst>
              <a:ext uri="{FF2B5EF4-FFF2-40B4-BE49-F238E27FC236}">
                <a16:creationId xmlns:a16="http://schemas.microsoft.com/office/drawing/2014/main" id="{9D5DD890-4912-9D6D-C402-CE570B5F9905}"/>
              </a:ext>
            </a:extLst>
          </p:cNvPr>
          <p:cNvPicPr>
            <a:picLocks noChangeAspect="1"/>
          </p:cNvPicPr>
          <p:nvPr/>
        </p:nvPicPr>
        <p:blipFill>
          <a:blip r:embed="rId3"/>
          <a:stretch>
            <a:fillRect/>
          </a:stretch>
        </p:blipFill>
        <p:spPr>
          <a:xfrm>
            <a:off x="225049" y="1825625"/>
            <a:ext cx="9012657" cy="3109630"/>
          </a:xfrm>
          <a:prstGeom prst="rect">
            <a:avLst/>
          </a:prstGeom>
        </p:spPr>
      </p:pic>
      <p:pic>
        <p:nvPicPr>
          <p:cNvPr id="5" name="Picture 4">
            <a:extLst>
              <a:ext uri="{FF2B5EF4-FFF2-40B4-BE49-F238E27FC236}">
                <a16:creationId xmlns:a16="http://schemas.microsoft.com/office/drawing/2014/main" id="{4CBF814F-7B0D-DF4F-8AAD-F5CF539132D1}"/>
              </a:ext>
            </a:extLst>
          </p:cNvPr>
          <p:cNvPicPr>
            <a:picLocks noChangeAspect="1"/>
          </p:cNvPicPr>
          <p:nvPr/>
        </p:nvPicPr>
        <p:blipFill>
          <a:blip r:embed="rId4"/>
          <a:stretch>
            <a:fillRect/>
          </a:stretch>
        </p:blipFill>
        <p:spPr>
          <a:xfrm>
            <a:off x="2762440" y="4642129"/>
            <a:ext cx="9321818" cy="2046769"/>
          </a:xfrm>
          <a:prstGeom prst="rect">
            <a:avLst/>
          </a:prstGeom>
          <a:ln>
            <a:solidFill>
              <a:srgbClr val="C00000"/>
            </a:solidFill>
          </a:ln>
        </p:spPr>
      </p:pic>
    </p:spTree>
    <p:extLst>
      <p:ext uri="{BB962C8B-B14F-4D97-AF65-F5344CB8AC3E}">
        <p14:creationId xmlns:p14="http://schemas.microsoft.com/office/powerpoint/2010/main" val="157980174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226"/>
        <p:cNvGrpSpPr/>
        <p:nvPr/>
      </p:nvGrpSpPr>
      <p:grpSpPr>
        <a:xfrm>
          <a:off x="0" y="0"/>
          <a:ext cx="0" cy="0"/>
          <a:chOff x="0" y="0"/>
          <a:chExt cx="0" cy="0"/>
        </a:xfrm>
      </p:grpSpPr>
      <p:grpSp>
        <p:nvGrpSpPr>
          <p:cNvPr id="227" name="Google Shape;227;p31"/>
          <p:cNvGrpSpPr/>
          <p:nvPr/>
        </p:nvGrpSpPr>
        <p:grpSpPr>
          <a:xfrm>
            <a:off x="148618" y="65250"/>
            <a:ext cx="11890681" cy="6734372"/>
            <a:chOff x="111467" y="48939"/>
            <a:chExt cx="8918233" cy="5050905"/>
          </a:xfrm>
        </p:grpSpPr>
        <p:pic>
          <p:nvPicPr>
            <p:cNvPr id="228" name="Google Shape;228;p31"/>
            <p:cNvPicPr preferRelativeResize="0"/>
            <p:nvPr/>
          </p:nvPicPr>
          <p:blipFill rotWithShape="1">
            <a:blip r:embed="rId3">
              <a:alphaModFix/>
            </a:blip>
            <a:srcRect/>
            <a:stretch/>
          </p:blipFill>
          <p:spPr>
            <a:xfrm>
              <a:off x="5706738" y="48942"/>
              <a:ext cx="3322962" cy="5050902"/>
            </a:xfrm>
            <a:prstGeom prst="rect">
              <a:avLst/>
            </a:prstGeom>
            <a:noFill/>
            <a:ln>
              <a:noFill/>
            </a:ln>
          </p:spPr>
        </p:pic>
        <p:sp>
          <p:nvSpPr>
            <p:cNvPr id="229" name="Google Shape;229;p31"/>
            <p:cNvSpPr txBox="1"/>
            <p:nvPr/>
          </p:nvSpPr>
          <p:spPr>
            <a:xfrm>
              <a:off x="111467" y="48939"/>
              <a:ext cx="5412900" cy="923400"/>
            </a:xfrm>
            <a:prstGeom prst="rect">
              <a:avLst/>
            </a:prstGeom>
            <a:noFill/>
            <a:ln>
              <a:noFill/>
            </a:ln>
          </p:spPr>
          <p:txBody>
            <a:bodyPr spcFirstLastPara="1" wrap="square" lIns="121900" tIns="60925" rIns="121900" bIns="60925" anchor="t" anchorCtr="0">
              <a:spAutoFit/>
            </a:bodyPr>
            <a:lstStyle/>
            <a:p>
              <a:pPr marL="0" marR="0" lvl="0" indent="0" algn="l" rtl="0">
                <a:lnSpc>
                  <a:spcPct val="100000"/>
                </a:lnSpc>
                <a:spcBef>
                  <a:spcPts val="0"/>
                </a:spcBef>
                <a:spcAft>
                  <a:spcPts val="0"/>
                </a:spcAft>
                <a:buNone/>
              </a:pPr>
              <a:r>
                <a:rPr lang="en-US" sz="3600" b="1" i="0" u="none" strike="noStrike" cap="none" dirty="0">
                  <a:solidFill>
                    <a:srgbClr val="000000"/>
                  </a:solidFill>
                </a:rPr>
                <a:t>Do Iceman’s powers “obey” the 2</a:t>
              </a:r>
              <a:r>
                <a:rPr lang="en-US" sz="3600" b="1" i="0" u="none" strike="noStrike" cap="none" baseline="30000" dirty="0">
                  <a:solidFill>
                    <a:srgbClr val="000000"/>
                  </a:solidFill>
                </a:rPr>
                <a:t>nd</a:t>
              </a:r>
              <a:r>
                <a:rPr lang="en-US" sz="3600" b="1" i="0" u="none" strike="noStrike" cap="none" dirty="0">
                  <a:solidFill>
                    <a:srgbClr val="000000"/>
                  </a:solidFill>
                </a:rPr>
                <a:t> law of thermodynamics?</a:t>
              </a:r>
              <a:endParaRPr sz="2800" b="1" dirty="0"/>
            </a:p>
          </p:txBody>
        </p:sp>
      </p:grpSp>
      <p:sp>
        <p:nvSpPr>
          <p:cNvPr id="230" name="Google Shape;230;p31"/>
          <p:cNvSpPr txBox="1"/>
          <p:nvPr/>
        </p:nvSpPr>
        <p:spPr>
          <a:xfrm>
            <a:off x="222225" y="1398600"/>
            <a:ext cx="6297000" cy="26475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sz="3200" dirty="0">
                <a:solidFill>
                  <a:srgbClr val="202124"/>
                </a:solidFill>
                <a:highlight>
                  <a:srgbClr val="FFFFFF"/>
                </a:highlight>
                <a:latin typeface="+mj-lt"/>
                <a:ea typeface="Roboto"/>
                <a:cs typeface="Roboto"/>
                <a:sym typeface="Roboto"/>
              </a:rPr>
              <a:t>Marvel’s Iceman has the ability to </a:t>
            </a:r>
            <a:r>
              <a:rPr lang="en-US" sz="3200" dirty="0">
                <a:solidFill>
                  <a:srgbClr val="040C28"/>
                </a:solidFill>
                <a:latin typeface="+mj-lt"/>
                <a:ea typeface="Roboto"/>
                <a:cs typeface="Roboto"/>
                <a:sym typeface="Roboto"/>
              </a:rPr>
              <a:t>manipulate ice and cold by freezing water vapor around him</a:t>
            </a:r>
            <a:r>
              <a:rPr lang="en-US" sz="3200" dirty="0">
                <a:solidFill>
                  <a:srgbClr val="202124"/>
                </a:solidFill>
                <a:highlight>
                  <a:srgbClr val="FFFFFF"/>
                </a:highlight>
                <a:latin typeface="+mj-lt"/>
                <a:ea typeface="Roboto"/>
                <a:cs typeface="Roboto"/>
                <a:sym typeface="Roboto"/>
              </a:rPr>
              <a:t>. This allows him to freeze objects, as well as cover his body with ice.</a:t>
            </a:r>
            <a:endParaRPr sz="3100" dirty="0">
              <a:latin typeface="+mj-lt"/>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234"/>
        <p:cNvGrpSpPr/>
        <p:nvPr/>
      </p:nvGrpSpPr>
      <p:grpSpPr>
        <a:xfrm>
          <a:off x="0" y="0"/>
          <a:ext cx="0" cy="0"/>
          <a:chOff x="0" y="0"/>
          <a:chExt cx="0" cy="0"/>
        </a:xfrm>
      </p:grpSpPr>
      <p:sp>
        <p:nvSpPr>
          <p:cNvPr id="235" name="Google Shape;235;p32"/>
          <p:cNvSpPr txBox="1">
            <a:spLocks noGrp="1"/>
          </p:cNvSpPr>
          <p:nvPr>
            <p:ph type="title"/>
          </p:nvPr>
        </p:nvSpPr>
        <p:spPr>
          <a:xfrm>
            <a:off x="648933" y="2168700"/>
            <a:ext cx="5118000" cy="1325700"/>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SzPts val="1300"/>
              <a:buNone/>
            </a:pPr>
            <a:r>
              <a:rPr lang="en-US" sz="3300" dirty="0"/>
              <a:t>This Unit’s reflection:</a:t>
            </a:r>
            <a:endParaRPr sz="3300" dirty="0"/>
          </a:p>
          <a:p>
            <a:pPr marL="0" lvl="0" indent="0" algn="l" rtl="0">
              <a:lnSpc>
                <a:spcPct val="90000"/>
              </a:lnSpc>
              <a:spcBef>
                <a:spcPts val="0"/>
              </a:spcBef>
              <a:spcAft>
                <a:spcPts val="0"/>
              </a:spcAft>
              <a:buSzPts val="1300"/>
              <a:buNone/>
            </a:pPr>
            <a:endParaRPr sz="3300" dirty="0"/>
          </a:p>
          <a:p>
            <a:pPr marL="0" lvl="0" indent="0" algn="l" rtl="0">
              <a:lnSpc>
                <a:spcPct val="90000"/>
              </a:lnSpc>
              <a:spcBef>
                <a:spcPts val="0"/>
              </a:spcBef>
              <a:spcAft>
                <a:spcPts val="0"/>
              </a:spcAft>
              <a:buSzPts val="1300"/>
              <a:buNone/>
            </a:pPr>
            <a:r>
              <a:rPr lang="en-US" sz="3300" dirty="0"/>
              <a:t>This is how a physics textbook defines a heat engine. </a:t>
            </a:r>
            <a:br>
              <a:rPr lang="en-US" sz="3300" dirty="0"/>
            </a:br>
            <a:br>
              <a:rPr lang="en-US" sz="3300" dirty="0"/>
            </a:br>
            <a:r>
              <a:rPr lang="en-US" sz="3300" dirty="0"/>
              <a:t>Let’s see if we can make sense of this diagram.</a:t>
            </a:r>
            <a:endParaRPr sz="3300" dirty="0"/>
          </a:p>
        </p:txBody>
      </p:sp>
      <p:pic>
        <p:nvPicPr>
          <p:cNvPr id="236" name="Google Shape;236;p32"/>
          <p:cNvPicPr preferRelativeResize="0"/>
          <p:nvPr/>
        </p:nvPicPr>
        <p:blipFill rotWithShape="1">
          <a:blip r:embed="rId3">
            <a:alphaModFix/>
          </a:blip>
          <a:srcRect/>
          <a:stretch/>
        </p:blipFill>
        <p:spPr>
          <a:xfrm>
            <a:off x="6096004" y="318609"/>
            <a:ext cx="5670933" cy="6326915"/>
          </a:xfrm>
          <a:prstGeom prst="rect">
            <a:avLst/>
          </a:prstGeom>
          <a:noFill/>
          <a:ln>
            <a:noFill/>
          </a:ln>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7DAC2-6B11-3F9A-B0F9-0A95651CE9F0}"/>
              </a:ext>
            </a:extLst>
          </p:cNvPr>
          <p:cNvSpPr>
            <a:spLocks noGrp="1"/>
          </p:cNvSpPr>
          <p:nvPr>
            <p:ph type="title"/>
          </p:nvPr>
        </p:nvSpPr>
        <p:spPr/>
        <p:txBody>
          <a:bodyPr/>
          <a:lstStyle/>
          <a:p>
            <a:r>
              <a:rPr lang="en-US" dirty="0"/>
              <a:t>Extra slides to use for jigsaw presentations</a:t>
            </a:r>
          </a:p>
        </p:txBody>
      </p:sp>
      <p:sp>
        <p:nvSpPr>
          <p:cNvPr id="3" name="Text Placeholder 2">
            <a:extLst>
              <a:ext uri="{FF2B5EF4-FFF2-40B4-BE49-F238E27FC236}">
                <a16:creationId xmlns:a16="http://schemas.microsoft.com/office/drawing/2014/main" id="{528AB194-617B-9263-E2FC-1FFE01E6978B}"/>
              </a:ext>
            </a:extLst>
          </p:cNvPr>
          <p:cNvSpPr>
            <a:spLocks noGrp="1"/>
          </p:cNvSpPr>
          <p:nvPr>
            <p:ph type="body" idx="1"/>
          </p:nvPr>
        </p:nvSpPr>
        <p:spPr/>
        <p:txBody>
          <a:bodyPr/>
          <a:lstStyle/>
          <a:p>
            <a:endParaRPr lang="en-US"/>
          </a:p>
        </p:txBody>
      </p:sp>
    </p:spTree>
    <p:extLst>
      <p:ext uri="{BB962C8B-B14F-4D97-AF65-F5344CB8AC3E}">
        <p14:creationId xmlns:p14="http://schemas.microsoft.com/office/powerpoint/2010/main" val="36677137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174"/>
        <p:cNvGrpSpPr/>
        <p:nvPr/>
      </p:nvGrpSpPr>
      <p:grpSpPr>
        <a:xfrm>
          <a:off x="0" y="0"/>
          <a:ext cx="0" cy="0"/>
          <a:chOff x="0" y="0"/>
          <a:chExt cx="0" cy="0"/>
        </a:xfrm>
      </p:grpSpPr>
      <p:pic>
        <p:nvPicPr>
          <p:cNvPr id="175" name="Google Shape;175;p24"/>
          <p:cNvPicPr preferRelativeResize="0"/>
          <p:nvPr/>
        </p:nvPicPr>
        <p:blipFill rotWithShape="1">
          <a:blip r:embed="rId3">
            <a:alphaModFix/>
          </a:blip>
          <a:srcRect/>
          <a:stretch/>
        </p:blipFill>
        <p:spPr>
          <a:xfrm>
            <a:off x="0" y="0"/>
            <a:ext cx="4948665" cy="3353596"/>
          </a:xfrm>
          <a:prstGeom prst="rect">
            <a:avLst/>
          </a:prstGeom>
          <a:noFill/>
          <a:ln>
            <a:noFill/>
          </a:ln>
        </p:spPr>
      </p:pic>
      <p:pic>
        <p:nvPicPr>
          <p:cNvPr id="176" name="Google Shape;176;p24"/>
          <p:cNvPicPr preferRelativeResize="0"/>
          <p:nvPr/>
        </p:nvPicPr>
        <p:blipFill rotWithShape="1">
          <a:blip r:embed="rId4">
            <a:alphaModFix/>
          </a:blip>
          <a:srcRect/>
          <a:stretch/>
        </p:blipFill>
        <p:spPr>
          <a:xfrm>
            <a:off x="0" y="3429000"/>
            <a:ext cx="4948669" cy="3428999"/>
          </a:xfrm>
          <a:prstGeom prst="rect">
            <a:avLst/>
          </a:prstGeom>
          <a:noFill/>
          <a:ln>
            <a:noFill/>
          </a:ln>
        </p:spPr>
      </p:pic>
      <p:pic>
        <p:nvPicPr>
          <p:cNvPr id="177" name="Google Shape;177;p24"/>
          <p:cNvPicPr preferRelativeResize="0"/>
          <p:nvPr/>
        </p:nvPicPr>
        <p:blipFill rotWithShape="1">
          <a:blip r:embed="rId5">
            <a:alphaModFix/>
          </a:blip>
          <a:srcRect/>
          <a:stretch/>
        </p:blipFill>
        <p:spPr>
          <a:xfrm>
            <a:off x="4936608" y="0"/>
            <a:ext cx="5020182" cy="3428999"/>
          </a:xfrm>
          <a:prstGeom prst="rect">
            <a:avLst/>
          </a:prstGeom>
          <a:noFill/>
          <a:ln>
            <a:noFill/>
          </a:ln>
        </p:spPr>
      </p:pic>
      <p:pic>
        <p:nvPicPr>
          <p:cNvPr id="178" name="Google Shape;178;p24"/>
          <p:cNvPicPr preferRelativeResize="0"/>
          <p:nvPr/>
        </p:nvPicPr>
        <p:blipFill rotWithShape="1">
          <a:blip r:embed="rId6">
            <a:alphaModFix/>
          </a:blip>
          <a:srcRect/>
          <a:stretch/>
        </p:blipFill>
        <p:spPr>
          <a:xfrm>
            <a:off x="4957509" y="3429000"/>
            <a:ext cx="5063391" cy="3428999"/>
          </a:xfrm>
          <a:prstGeom prst="rect">
            <a:avLst/>
          </a:prstGeom>
          <a:noFill/>
          <a:ln>
            <a:noFill/>
          </a:ln>
        </p:spPr>
      </p:pic>
      <p:pic>
        <p:nvPicPr>
          <p:cNvPr id="179" name="Google Shape;179;p24"/>
          <p:cNvPicPr preferRelativeResize="0"/>
          <p:nvPr/>
        </p:nvPicPr>
        <p:blipFill rotWithShape="1">
          <a:blip r:embed="rId7">
            <a:alphaModFix/>
          </a:blip>
          <a:srcRect/>
          <a:stretch/>
        </p:blipFill>
        <p:spPr>
          <a:xfrm>
            <a:off x="8489688" y="6176833"/>
            <a:ext cx="3777379" cy="681167"/>
          </a:xfrm>
          <a:prstGeom prst="rect">
            <a:avLst/>
          </a:prstGeom>
          <a:noFill/>
          <a:ln>
            <a:noFill/>
          </a:ln>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263"/>
        <p:cNvGrpSpPr/>
        <p:nvPr/>
      </p:nvGrpSpPr>
      <p:grpSpPr>
        <a:xfrm>
          <a:off x="0" y="0"/>
          <a:ext cx="0" cy="0"/>
          <a:chOff x="0" y="0"/>
          <a:chExt cx="0" cy="0"/>
        </a:xfrm>
      </p:grpSpPr>
      <p:sp>
        <p:nvSpPr>
          <p:cNvPr id="264" name="Google Shape;264;p36"/>
          <p:cNvSpPr txBox="1">
            <a:spLocks noGrp="1"/>
          </p:cNvSpPr>
          <p:nvPr>
            <p:ph type="title"/>
          </p:nvPr>
        </p:nvSpPr>
        <p:spPr>
          <a:xfrm>
            <a:off x="84467" y="1223333"/>
            <a:ext cx="4116300" cy="7845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SzPts val="1900"/>
              <a:buNone/>
            </a:pPr>
            <a:r>
              <a:rPr lang="en-US" sz="2800" dirty="0"/>
              <a:t>Remember this? </a:t>
            </a:r>
            <a:endParaRPr sz="2800" dirty="0"/>
          </a:p>
        </p:txBody>
      </p:sp>
      <p:sp>
        <p:nvSpPr>
          <p:cNvPr id="265" name="Google Shape;265;p36"/>
          <p:cNvSpPr txBox="1">
            <a:spLocks noGrp="1"/>
          </p:cNvSpPr>
          <p:nvPr>
            <p:ph type="body" idx="1"/>
          </p:nvPr>
        </p:nvSpPr>
        <p:spPr>
          <a:xfrm>
            <a:off x="188367" y="2007733"/>
            <a:ext cx="4279500" cy="417720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1100"/>
              </a:spcBef>
              <a:spcAft>
                <a:spcPts val="0"/>
              </a:spcAft>
              <a:buSzPts val="1900"/>
              <a:buNone/>
            </a:pPr>
            <a:r>
              <a:rPr lang="en-US" dirty="0"/>
              <a:t>Explain why this is a heat engine.</a:t>
            </a:r>
            <a:endParaRPr dirty="0"/>
          </a:p>
        </p:txBody>
      </p:sp>
      <p:pic>
        <p:nvPicPr>
          <p:cNvPr id="266" name="Google Shape;266;p36"/>
          <p:cNvPicPr preferRelativeResize="0"/>
          <p:nvPr/>
        </p:nvPicPr>
        <p:blipFill rotWithShape="1">
          <a:blip r:embed="rId3">
            <a:alphaModFix/>
          </a:blip>
          <a:srcRect/>
          <a:stretch/>
        </p:blipFill>
        <p:spPr>
          <a:xfrm>
            <a:off x="5567463" y="528500"/>
            <a:ext cx="6646672" cy="2243368"/>
          </a:xfrm>
          <a:prstGeom prst="rect">
            <a:avLst/>
          </a:prstGeom>
          <a:noFill/>
          <a:ln>
            <a:noFill/>
          </a:ln>
        </p:spPr>
      </p:pic>
      <p:pic>
        <p:nvPicPr>
          <p:cNvPr id="267" name="Google Shape;267;p36"/>
          <p:cNvPicPr preferRelativeResize="0"/>
          <p:nvPr/>
        </p:nvPicPr>
        <p:blipFill rotWithShape="1">
          <a:blip r:embed="rId4">
            <a:alphaModFix/>
          </a:blip>
          <a:srcRect/>
          <a:stretch/>
        </p:blipFill>
        <p:spPr>
          <a:xfrm>
            <a:off x="5567467" y="2633632"/>
            <a:ext cx="6646668" cy="2258381"/>
          </a:xfrm>
          <a:prstGeom prst="rect">
            <a:avLst/>
          </a:prstGeom>
          <a:noFill/>
          <a:ln>
            <a:noFill/>
          </a:ln>
        </p:spPr>
      </p:pic>
      <p:pic>
        <p:nvPicPr>
          <p:cNvPr id="268" name="Google Shape;268;p36"/>
          <p:cNvPicPr preferRelativeResize="0"/>
          <p:nvPr/>
        </p:nvPicPr>
        <p:blipFill rotWithShape="1">
          <a:blip r:embed="rId5">
            <a:alphaModFix/>
          </a:blip>
          <a:srcRect b="20382"/>
          <a:stretch/>
        </p:blipFill>
        <p:spPr>
          <a:xfrm>
            <a:off x="5589584" y="4705700"/>
            <a:ext cx="6602412" cy="2243369"/>
          </a:xfrm>
          <a:prstGeom prst="rect">
            <a:avLst/>
          </a:prstGeom>
          <a:noFill/>
          <a:ln>
            <a:noFill/>
          </a:ln>
        </p:spPr>
      </p:pic>
      <p:sp>
        <p:nvSpPr>
          <p:cNvPr id="269" name="Google Shape;269;p36"/>
          <p:cNvSpPr txBox="1">
            <a:spLocks noGrp="1"/>
          </p:cNvSpPr>
          <p:nvPr>
            <p:ph type="body" idx="1"/>
          </p:nvPr>
        </p:nvSpPr>
        <p:spPr>
          <a:xfrm>
            <a:off x="4115867" y="1426733"/>
            <a:ext cx="1451700" cy="4994700"/>
          </a:xfrm>
          <a:prstGeom prst="rect">
            <a:avLst/>
          </a:prstGeom>
          <a:noFill/>
          <a:ln>
            <a:noFill/>
          </a:ln>
        </p:spPr>
        <p:txBody>
          <a:bodyPr spcFirstLastPara="1" wrap="square" lIns="91425" tIns="45700" rIns="91425" bIns="45700" anchor="t" anchorCtr="0">
            <a:normAutofit/>
          </a:bodyPr>
          <a:lstStyle/>
          <a:p>
            <a:pPr marL="0" lvl="0" indent="0" algn="r" rtl="0">
              <a:lnSpc>
                <a:spcPct val="90000"/>
              </a:lnSpc>
              <a:spcBef>
                <a:spcPts val="1100"/>
              </a:spcBef>
              <a:spcAft>
                <a:spcPts val="0"/>
              </a:spcAft>
              <a:buSzPts val="1900"/>
              <a:buNone/>
            </a:pPr>
            <a:r>
              <a:rPr lang="en-US" sz="1900"/>
              <a:t>Before:</a:t>
            </a:r>
            <a:endParaRPr sz="1900"/>
          </a:p>
          <a:p>
            <a:pPr marL="0" lvl="0" indent="0" algn="r" rtl="0">
              <a:lnSpc>
                <a:spcPct val="90000"/>
              </a:lnSpc>
              <a:spcBef>
                <a:spcPts val="1100"/>
              </a:spcBef>
              <a:spcAft>
                <a:spcPts val="0"/>
              </a:spcAft>
              <a:buSzPts val="1900"/>
              <a:buNone/>
            </a:pPr>
            <a:endParaRPr sz="1900"/>
          </a:p>
          <a:p>
            <a:pPr marL="0" lvl="0" indent="0" algn="r" rtl="0">
              <a:lnSpc>
                <a:spcPct val="90000"/>
              </a:lnSpc>
              <a:spcBef>
                <a:spcPts val="1100"/>
              </a:spcBef>
              <a:spcAft>
                <a:spcPts val="0"/>
              </a:spcAft>
              <a:buSzPts val="1900"/>
              <a:buNone/>
            </a:pPr>
            <a:endParaRPr sz="1900"/>
          </a:p>
          <a:p>
            <a:pPr marL="0" lvl="0" indent="0" algn="r" rtl="0">
              <a:lnSpc>
                <a:spcPct val="90000"/>
              </a:lnSpc>
              <a:spcBef>
                <a:spcPts val="1100"/>
              </a:spcBef>
              <a:spcAft>
                <a:spcPts val="0"/>
              </a:spcAft>
              <a:buSzPts val="1900"/>
              <a:buNone/>
            </a:pPr>
            <a:endParaRPr sz="1900"/>
          </a:p>
          <a:p>
            <a:pPr marL="0" lvl="0" indent="0" algn="r" rtl="0">
              <a:lnSpc>
                <a:spcPct val="90000"/>
              </a:lnSpc>
              <a:spcBef>
                <a:spcPts val="1100"/>
              </a:spcBef>
              <a:spcAft>
                <a:spcPts val="0"/>
              </a:spcAft>
              <a:buSzPts val="1900"/>
              <a:buNone/>
            </a:pPr>
            <a:r>
              <a:rPr lang="en-US" sz="1900"/>
              <a:t>During:</a:t>
            </a:r>
            <a:endParaRPr sz="1900"/>
          </a:p>
          <a:p>
            <a:pPr marL="0" lvl="0" indent="0" algn="r" rtl="0">
              <a:lnSpc>
                <a:spcPct val="90000"/>
              </a:lnSpc>
              <a:spcBef>
                <a:spcPts val="1100"/>
              </a:spcBef>
              <a:spcAft>
                <a:spcPts val="0"/>
              </a:spcAft>
              <a:buSzPts val="1900"/>
              <a:buNone/>
            </a:pPr>
            <a:endParaRPr sz="1900"/>
          </a:p>
          <a:p>
            <a:pPr marL="0" lvl="0" indent="0" algn="r" rtl="0">
              <a:lnSpc>
                <a:spcPct val="90000"/>
              </a:lnSpc>
              <a:spcBef>
                <a:spcPts val="1100"/>
              </a:spcBef>
              <a:spcAft>
                <a:spcPts val="0"/>
              </a:spcAft>
              <a:buSzPts val="1900"/>
              <a:buNone/>
            </a:pPr>
            <a:endParaRPr sz="1900"/>
          </a:p>
          <a:p>
            <a:pPr marL="0" lvl="0" indent="0" algn="r" rtl="0">
              <a:lnSpc>
                <a:spcPct val="90000"/>
              </a:lnSpc>
              <a:spcBef>
                <a:spcPts val="1100"/>
              </a:spcBef>
              <a:spcAft>
                <a:spcPts val="0"/>
              </a:spcAft>
              <a:buSzPts val="1900"/>
              <a:buNone/>
            </a:pPr>
            <a:endParaRPr sz="1900"/>
          </a:p>
          <a:p>
            <a:pPr marL="0" lvl="0" indent="0" algn="r" rtl="0">
              <a:lnSpc>
                <a:spcPct val="90000"/>
              </a:lnSpc>
              <a:spcBef>
                <a:spcPts val="1100"/>
              </a:spcBef>
              <a:spcAft>
                <a:spcPts val="0"/>
              </a:spcAft>
              <a:buSzPts val="1900"/>
              <a:buNone/>
            </a:pPr>
            <a:r>
              <a:rPr lang="en-US" sz="1900"/>
              <a:t>After:</a:t>
            </a:r>
            <a:endParaRPr sz="1900"/>
          </a:p>
        </p:txBody>
      </p:sp>
      <p:sp>
        <p:nvSpPr>
          <p:cNvPr id="270" name="Google Shape;270;p36"/>
          <p:cNvSpPr txBox="1">
            <a:spLocks noGrp="1"/>
          </p:cNvSpPr>
          <p:nvPr>
            <p:ph type="body" idx="1"/>
          </p:nvPr>
        </p:nvSpPr>
        <p:spPr>
          <a:xfrm>
            <a:off x="5589600" y="0"/>
            <a:ext cx="6646800" cy="417720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1100"/>
              </a:spcBef>
              <a:spcAft>
                <a:spcPts val="0"/>
              </a:spcAft>
              <a:buSzPts val="1900"/>
              <a:buNone/>
            </a:pPr>
            <a:r>
              <a:rPr lang="en-US" sz="1900"/>
              <a:t>Clouds					Temperature</a:t>
            </a:r>
            <a:endParaRPr sz="1900"/>
          </a:p>
        </p:txBody>
      </p:sp>
      <p:pic>
        <p:nvPicPr>
          <p:cNvPr id="271" name="Google Shape;271;p36"/>
          <p:cNvPicPr preferRelativeResize="0"/>
          <p:nvPr/>
        </p:nvPicPr>
        <p:blipFill rotWithShape="1">
          <a:blip r:embed="rId6">
            <a:alphaModFix/>
          </a:blip>
          <a:srcRect/>
          <a:stretch/>
        </p:blipFill>
        <p:spPr>
          <a:xfrm>
            <a:off x="84467" y="6184932"/>
            <a:ext cx="3971861" cy="673066"/>
          </a:xfrm>
          <a:prstGeom prst="rect">
            <a:avLst/>
          </a:prstGeom>
          <a:noFill/>
          <a:ln>
            <a:noFill/>
          </a:ln>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252"/>
        <p:cNvGrpSpPr/>
        <p:nvPr/>
      </p:nvGrpSpPr>
      <p:grpSpPr>
        <a:xfrm>
          <a:off x="0" y="0"/>
          <a:ext cx="0" cy="0"/>
          <a:chOff x="0" y="0"/>
          <a:chExt cx="0" cy="0"/>
        </a:xfrm>
      </p:grpSpPr>
      <p:sp>
        <p:nvSpPr>
          <p:cNvPr id="253" name="Google Shape;253;p35"/>
          <p:cNvSpPr txBox="1">
            <a:spLocks noGrp="1"/>
          </p:cNvSpPr>
          <p:nvPr>
            <p:ph type="title"/>
          </p:nvPr>
        </p:nvSpPr>
        <p:spPr>
          <a:xfrm>
            <a:off x="1041400" y="365125"/>
            <a:ext cx="10515600" cy="13257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1100"/>
              </a:spcBef>
              <a:spcAft>
                <a:spcPts val="0"/>
              </a:spcAft>
              <a:buSzPct val="48717"/>
              <a:buNone/>
            </a:pPr>
            <a:r>
              <a:rPr lang="en-US" sz="3900" dirty="0"/>
              <a:t>What evidence is there that energy is generated by heat transported by the gulf stream? </a:t>
            </a:r>
            <a:endParaRPr sz="5200" dirty="0"/>
          </a:p>
          <a:p>
            <a:pPr marL="0" lvl="0" indent="0" algn="l" rtl="0">
              <a:lnSpc>
                <a:spcPct val="90000"/>
              </a:lnSpc>
              <a:spcBef>
                <a:spcPts val="0"/>
              </a:spcBef>
              <a:spcAft>
                <a:spcPts val="0"/>
              </a:spcAft>
              <a:buSzPct val="100000"/>
              <a:buNone/>
            </a:pPr>
            <a:endParaRPr sz="1900" dirty="0"/>
          </a:p>
        </p:txBody>
      </p:sp>
      <p:sp>
        <p:nvSpPr>
          <p:cNvPr id="254" name="Google Shape;254;p35"/>
          <p:cNvSpPr txBox="1">
            <a:spLocks noGrp="1"/>
          </p:cNvSpPr>
          <p:nvPr>
            <p:ph type="body" idx="1"/>
          </p:nvPr>
        </p:nvSpPr>
        <p:spPr>
          <a:xfrm>
            <a:off x="504496" y="1398392"/>
            <a:ext cx="11145000" cy="435120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1100"/>
              </a:spcBef>
              <a:spcAft>
                <a:spcPts val="0"/>
              </a:spcAft>
              <a:buSzPts val="1900"/>
              <a:buNone/>
            </a:pPr>
            <a:r>
              <a:rPr lang="en-US" sz="2400" dirty="0"/>
              <a:t>Mid-latitude </a:t>
            </a:r>
            <a:r>
              <a:rPr lang="en-US" sz="2400" b="1" dirty="0"/>
              <a:t>storms</a:t>
            </a:r>
            <a:r>
              <a:rPr lang="en-US" sz="2400" dirty="0"/>
              <a:t> get their energy from the sharp temperature contrasts in the gulf stream (and elsewhere). Here’s an example:</a:t>
            </a:r>
            <a:endParaRPr sz="2400" dirty="0"/>
          </a:p>
        </p:txBody>
      </p:sp>
      <p:pic>
        <p:nvPicPr>
          <p:cNvPr id="255" name="Google Shape;255;p35"/>
          <p:cNvPicPr preferRelativeResize="0"/>
          <p:nvPr/>
        </p:nvPicPr>
        <p:blipFill rotWithShape="1">
          <a:blip r:embed="rId3">
            <a:alphaModFix/>
          </a:blip>
          <a:srcRect r="33430" b="53222"/>
          <a:stretch/>
        </p:blipFill>
        <p:spPr>
          <a:xfrm>
            <a:off x="1339500" y="2207167"/>
            <a:ext cx="8937400" cy="3462266"/>
          </a:xfrm>
          <a:prstGeom prst="rect">
            <a:avLst/>
          </a:prstGeom>
          <a:noFill/>
          <a:ln>
            <a:noFill/>
          </a:ln>
        </p:spPr>
      </p:pic>
      <p:sp>
        <p:nvSpPr>
          <p:cNvPr id="256" name="Google Shape;256;p35"/>
          <p:cNvSpPr txBox="1"/>
          <p:nvPr/>
        </p:nvSpPr>
        <p:spPr>
          <a:xfrm rot="-5400000">
            <a:off x="-571250" y="3450771"/>
            <a:ext cx="3251700" cy="538800"/>
          </a:xfrm>
          <a:prstGeom prst="rect">
            <a:avLst/>
          </a:prstGeom>
          <a:noFill/>
          <a:ln>
            <a:noFill/>
          </a:ln>
        </p:spPr>
        <p:txBody>
          <a:bodyPr spcFirstLastPara="1" wrap="square" lIns="121900" tIns="121900" rIns="121900" bIns="121900" anchor="t" anchorCtr="0">
            <a:spAutoFit/>
          </a:bodyPr>
          <a:lstStyle/>
          <a:p>
            <a:pPr marL="0" marR="0" lvl="0" indent="0" algn="l" rtl="0">
              <a:lnSpc>
                <a:spcPct val="100000"/>
              </a:lnSpc>
              <a:spcBef>
                <a:spcPts val="0"/>
              </a:spcBef>
              <a:spcAft>
                <a:spcPts val="0"/>
              </a:spcAft>
              <a:buClr>
                <a:srgbClr val="000000"/>
              </a:buClr>
              <a:buSzPts val="1900"/>
              <a:buFont typeface="Arial"/>
              <a:buNone/>
            </a:pPr>
            <a:r>
              <a:rPr lang="en-US" sz="1900" b="0" i="0" u="none" strike="noStrike" cap="none">
                <a:solidFill>
                  <a:srgbClr val="000000"/>
                </a:solidFill>
                <a:latin typeface="Calibri"/>
                <a:ea typeface="Calibri"/>
                <a:cs typeface="Calibri"/>
                <a:sym typeface="Calibri"/>
              </a:rPr>
              <a:t>Sharp temperature contrasts</a:t>
            </a:r>
            <a:endParaRPr sz="1900" b="0" i="0" u="none" strike="noStrike" cap="none">
              <a:solidFill>
                <a:srgbClr val="000000"/>
              </a:solidFill>
              <a:latin typeface="Calibri"/>
              <a:ea typeface="Calibri"/>
              <a:cs typeface="Calibri"/>
              <a:sym typeface="Calibri"/>
            </a:endParaRPr>
          </a:p>
        </p:txBody>
      </p:sp>
      <p:sp>
        <p:nvSpPr>
          <p:cNvPr id="257" name="Google Shape;257;p35"/>
          <p:cNvSpPr txBox="1"/>
          <p:nvPr/>
        </p:nvSpPr>
        <p:spPr>
          <a:xfrm rot="5400000">
            <a:off x="9206100" y="3522800"/>
            <a:ext cx="3003600" cy="831000"/>
          </a:xfrm>
          <a:prstGeom prst="rect">
            <a:avLst/>
          </a:prstGeom>
          <a:noFill/>
          <a:ln>
            <a:noFill/>
          </a:ln>
        </p:spPr>
        <p:txBody>
          <a:bodyPr spcFirstLastPara="1" wrap="square" lIns="121900" tIns="121900" rIns="121900" bIns="121900" anchor="t" anchorCtr="0">
            <a:spAutoFit/>
          </a:bodyPr>
          <a:lstStyle/>
          <a:p>
            <a:pPr marL="0" marR="0" lvl="0" indent="0" algn="l" rtl="0">
              <a:lnSpc>
                <a:spcPct val="100000"/>
              </a:lnSpc>
              <a:spcBef>
                <a:spcPts val="0"/>
              </a:spcBef>
              <a:spcAft>
                <a:spcPts val="0"/>
              </a:spcAft>
              <a:buClr>
                <a:srgbClr val="000000"/>
              </a:buClr>
              <a:buSzPts val="1900"/>
              <a:buFont typeface="Arial"/>
              <a:buNone/>
            </a:pPr>
            <a:r>
              <a:rPr lang="en-US" sz="1900" b="0" i="0" u="none" strike="noStrike" cap="none">
                <a:solidFill>
                  <a:srgbClr val="000000"/>
                </a:solidFill>
                <a:latin typeface="Calibri"/>
                <a:ea typeface="Calibri"/>
                <a:cs typeface="Calibri"/>
                <a:sym typeface="Calibri"/>
              </a:rPr>
              <a:t>Weak (“smoother”) temperature contrasts</a:t>
            </a:r>
            <a:endParaRPr sz="1900" b="0" i="0" u="none" strike="noStrike" cap="none">
              <a:solidFill>
                <a:srgbClr val="000000"/>
              </a:solidFill>
              <a:latin typeface="Calibri"/>
              <a:ea typeface="Calibri"/>
              <a:cs typeface="Calibri"/>
              <a:sym typeface="Calibri"/>
            </a:endParaRPr>
          </a:p>
        </p:txBody>
      </p:sp>
      <p:sp>
        <p:nvSpPr>
          <p:cNvPr id="258" name="Google Shape;258;p35"/>
          <p:cNvSpPr txBox="1"/>
          <p:nvPr/>
        </p:nvSpPr>
        <p:spPr>
          <a:xfrm>
            <a:off x="785200" y="5749600"/>
            <a:ext cx="10369800" cy="1354500"/>
          </a:xfrm>
          <a:prstGeom prst="rect">
            <a:avLst/>
          </a:prstGeom>
          <a:noFill/>
          <a:ln>
            <a:noFill/>
          </a:ln>
        </p:spPr>
        <p:txBody>
          <a:bodyPr spcFirstLastPara="1" wrap="square" lIns="121900" tIns="121900" rIns="121900" bIns="121900" anchor="t" anchorCtr="0">
            <a:spAutoFit/>
          </a:bodyPr>
          <a:lstStyle/>
          <a:p>
            <a:pPr marL="0" marR="0" lvl="0" indent="0" algn="l" rtl="0">
              <a:lnSpc>
                <a:spcPct val="100000"/>
              </a:lnSpc>
              <a:spcBef>
                <a:spcPts val="0"/>
              </a:spcBef>
              <a:spcAft>
                <a:spcPts val="0"/>
              </a:spcAft>
              <a:buClr>
                <a:srgbClr val="000000"/>
              </a:buClr>
              <a:buSzPts val="2400"/>
              <a:buFont typeface="Arial"/>
              <a:buNone/>
            </a:pPr>
            <a:r>
              <a:rPr lang="en-US" sz="2400" b="0" i="0" u="none" strike="noStrike" cap="none">
                <a:solidFill>
                  <a:schemeClr val="dk1"/>
                </a:solidFill>
                <a:latin typeface="Calibri"/>
                <a:ea typeface="Calibri"/>
                <a:cs typeface="Calibri"/>
                <a:sym typeface="Calibri"/>
              </a:rPr>
              <a:t>“we found the cyclone density in the storm track to decrease when the SSTs are smoothed in the Gulf Stream region”</a:t>
            </a:r>
            <a:endParaRPr sz="2400" b="0" i="0" u="none" strike="noStrike" cap="none">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rgbClr val="000000"/>
              </a:buClr>
              <a:buSzPts val="2400"/>
              <a:buFont typeface="Arial"/>
              <a:buNone/>
            </a:pPr>
            <a:endParaRPr sz="2400" b="0" i="0" u="none" strike="noStrike" cap="none">
              <a:solidFill>
                <a:srgbClr val="000000"/>
              </a:solidFill>
              <a:latin typeface="Arial"/>
              <a:ea typeface="Arial"/>
              <a:cs typeface="Arial"/>
              <a:sym typeface="Arial"/>
            </a:endParaRPr>
          </a:p>
        </p:txBody>
      </p:sp>
      <p:sp>
        <p:nvSpPr>
          <p:cNvPr id="259" name="Google Shape;259;p35"/>
          <p:cNvSpPr txBox="1"/>
          <p:nvPr/>
        </p:nvSpPr>
        <p:spPr>
          <a:xfrm>
            <a:off x="8276900" y="6324400"/>
            <a:ext cx="3999900" cy="538800"/>
          </a:xfrm>
          <a:prstGeom prst="rect">
            <a:avLst/>
          </a:prstGeom>
          <a:noFill/>
          <a:ln>
            <a:noFill/>
          </a:ln>
        </p:spPr>
        <p:txBody>
          <a:bodyPr spcFirstLastPara="1" wrap="square" lIns="121900" tIns="121900" rIns="121900" bIns="121900" anchor="t" anchorCtr="0">
            <a:spAutoFit/>
          </a:bodyPr>
          <a:lstStyle/>
          <a:p>
            <a:pPr marL="0" marR="0" lvl="0" indent="0" algn="l" rtl="0">
              <a:lnSpc>
                <a:spcPct val="100000"/>
              </a:lnSpc>
              <a:spcBef>
                <a:spcPts val="0"/>
              </a:spcBef>
              <a:spcAft>
                <a:spcPts val="0"/>
              </a:spcAft>
              <a:buClr>
                <a:srgbClr val="000000"/>
              </a:buClr>
              <a:buSzPts val="1900"/>
              <a:buFont typeface="Arial"/>
              <a:buNone/>
            </a:pPr>
            <a:r>
              <a:rPr lang="en-US" sz="1900" b="0" i="0" u="none" strike="noStrike" cap="none">
                <a:solidFill>
                  <a:srgbClr val="000000"/>
                </a:solidFill>
                <a:latin typeface="Arial"/>
                <a:ea typeface="Arial"/>
                <a:cs typeface="Arial"/>
                <a:sym typeface="Arial"/>
              </a:rPr>
              <a:t>Tsopouridis et al. (2021)</a:t>
            </a:r>
            <a:endParaRPr sz="1900" b="0" i="0" u="none" strike="noStrike" cap="none">
              <a:solidFill>
                <a:srgbClr val="000000"/>
              </a:solidFill>
              <a:latin typeface="Arial"/>
              <a:ea typeface="Arial"/>
              <a:cs typeface="Arial"/>
              <a:sym typeface="Arial"/>
            </a:endParaRP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Shape 183"/>
        <p:cNvGrpSpPr/>
        <p:nvPr/>
      </p:nvGrpSpPr>
      <p:grpSpPr>
        <a:xfrm>
          <a:off x="0" y="0"/>
          <a:ext cx="0" cy="0"/>
          <a:chOff x="0" y="0"/>
          <a:chExt cx="0" cy="0"/>
        </a:xfrm>
      </p:grpSpPr>
      <p:pic>
        <p:nvPicPr>
          <p:cNvPr id="184" name="Google Shape;184;p25"/>
          <p:cNvPicPr preferRelativeResize="0"/>
          <p:nvPr/>
        </p:nvPicPr>
        <p:blipFill rotWithShape="1">
          <a:blip r:embed="rId3">
            <a:alphaModFix/>
          </a:blip>
          <a:srcRect/>
          <a:stretch/>
        </p:blipFill>
        <p:spPr>
          <a:xfrm>
            <a:off x="2695250" y="0"/>
            <a:ext cx="4924750" cy="3377450"/>
          </a:xfrm>
          <a:prstGeom prst="rect">
            <a:avLst/>
          </a:prstGeom>
          <a:noFill/>
          <a:ln>
            <a:noFill/>
          </a:ln>
        </p:spPr>
      </p:pic>
      <p:pic>
        <p:nvPicPr>
          <p:cNvPr id="185" name="Google Shape;185;p25"/>
          <p:cNvPicPr preferRelativeResize="0"/>
          <p:nvPr/>
        </p:nvPicPr>
        <p:blipFill rotWithShape="1">
          <a:blip r:embed="rId4">
            <a:alphaModFix/>
          </a:blip>
          <a:srcRect/>
          <a:stretch/>
        </p:blipFill>
        <p:spPr>
          <a:xfrm>
            <a:off x="0" y="3208429"/>
            <a:ext cx="6204252" cy="3649575"/>
          </a:xfrm>
          <a:prstGeom prst="rect">
            <a:avLst/>
          </a:prstGeom>
          <a:noFill/>
          <a:ln>
            <a:noFill/>
          </a:ln>
        </p:spPr>
      </p:pic>
      <p:pic>
        <p:nvPicPr>
          <p:cNvPr id="186" name="Google Shape;186;p25"/>
          <p:cNvPicPr preferRelativeResize="0"/>
          <p:nvPr/>
        </p:nvPicPr>
        <p:blipFill rotWithShape="1">
          <a:blip r:embed="rId5">
            <a:alphaModFix/>
          </a:blip>
          <a:srcRect/>
          <a:stretch/>
        </p:blipFill>
        <p:spPr>
          <a:xfrm>
            <a:off x="6454451" y="2867521"/>
            <a:ext cx="5737548" cy="3990474"/>
          </a:xfrm>
          <a:prstGeom prst="rect">
            <a:avLst/>
          </a:prstGeom>
          <a:noFill/>
          <a:ln>
            <a:noFill/>
          </a:ln>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Shape 190"/>
        <p:cNvGrpSpPr/>
        <p:nvPr/>
      </p:nvGrpSpPr>
      <p:grpSpPr>
        <a:xfrm>
          <a:off x="0" y="0"/>
          <a:ext cx="0" cy="0"/>
          <a:chOff x="0" y="0"/>
          <a:chExt cx="0" cy="0"/>
        </a:xfrm>
      </p:grpSpPr>
      <p:pic>
        <p:nvPicPr>
          <p:cNvPr id="191" name="Google Shape;191;p26"/>
          <p:cNvPicPr preferRelativeResize="0"/>
          <p:nvPr/>
        </p:nvPicPr>
        <p:blipFill rotWithShape="1">
          <a:blip r:embed="rId3">
            <a:alphaModFix/>
          </a:blip>
          <a:srcRect/>
          <a:stretch/>
        </p:blipFill>
        <p:spPr>
          <a:xfrm>
            <a:off x="8654367" y="0"/>
            <a:ext cx="3550333" cy="2273300"/>
          </a:xfrm>
          <a:prstGeom prst="rect">
            <a:avLst/>
          </a:prstGeom>
          <a:noFill/>
          <a:ln>
            <a:noFill/>
          </a:ln>
        </p:spPr>
      </p:pic>
      <p:pic>
        <p:nvPicPr>
          <p:cNvPr id="192" name="Google Shape;192;p26"/>
          <p:cNvPicPr preferRelativeResize="0"/>
          <p:nvPr/>
        </p:nvPicPr>
        <p:blipFill rotWithShape="1">
          <a:blip r:embed="rId4">
            <a:alphaModFix/>
          </a:blip>
          <a:srcRect/>
          <a:stretch/>
        </p:blipFill>
        <p:spPr>
          <a:xfrm>
            <a:off x="5181600" y="2273300"/>
            <a:ext cx="7023100" cy="4584699"/>
          </a:xfrm>
          <a:prstGeom prst="rect">
            <a:avLst/>
          </a:prstGeom>
          <a:noFill/>
          <a:ln>
            <a:noFill/>
          </a:ln>
        </p:spPr>
      </p:pic>
      <p:pic>
        <p:nvPicPr>
          <p:cNvPr id="193" name="Google Shape;193;p26"/>
          <p:cNvPicPr preferRelativeResize="0"/>
          <p:nvPr/>
        </p:nvPicPr>
        <p:blipFill rotWithShape="1">
          <a:blip r:embed="rId5">
            <a:alphaModFix/>
          </a:blip>
          <a:srcRect t="1797"/>
          <a:stretch/>
        </p:blipFill>
        <p:spPr>
          <a:xfrm>
            <a:off x="0" y="2012433"/>
            <a:ext cx="5333032" cy="4845566"/>
          </a:xfrm>
          <a:prstGeom prst="rect">
            <a:avLst/>
          </a:prstGeom>
          <a:noFill/>
          <a:ln>
            <a:noFill/>
          </a:ln>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pic>
        <p:nvPicPr>
          <p:cNvPr id="198" name="Google Shape;198;p27"/>
          <p:cNvPicPr preferRelativeResize="0"/>
          <p:nvPr/>
        </p:nvPicPr>
        <p:blipFill rotWithShape="1">
          <a:blip r:embed="rId3">
            <a:alphaModFix/>
          </a:blip>
          <a:srcRect t="11754"/>
          <a:stretch/>
        </p:blipFill>
        <p:spPr>
          <a:xfrm>
            <a:off x="-5" y="728757"/>
            <a:ext cx="12192000" cy="5400484"/>
          </a:xfrm>
          <a:prstGeom prst="rect">
            <a:avLst/>
          </a:prstGeom>
          <a:noFill/>
          <a:ln>
            <a:noFill/>
          </a:ln>
        </p:spPr>
      </p:pic>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8308B-527A-7E45-E72D-28D8BFD2009C}"/>
              </a:ext>
            </a:extLst>
          </p:cNvPr>
          <p:cNvSpPr>
            <a:spLocks noGrp="1"/>
          </p:cNvSpPr>
          <p:nvPr>
            <p:ph type="title"/>
          </p:nvPr>
        </p:nvSpPr>
        <p:spPr/>
        <p:txBody>
          <a:bodyPr/>
          <a:lstStyle/>
          <a:p>
            <a:endParaRPr lang="en-US"/>
          </a:p>
        </p:txBody>
      </p:sp>
      <p:sp>
        <p:nvSpPr>
          <p:cNvPr id="3" name="Text Placeholder 2">
            <a:extLst>
              <a:ext uri="{FF2B5EF4-FFF2-40B4-BE49-F238E27FC236}">
                <a16:creationId xmlns:a16="http://schemas.microsoft.com/office/drawing/2014/main" id="{87190EB4-B8B1-E7D4-CA90-40FDBDD38A2E}"/>
              </a:ext>
            </a:extLst>
          </p:cNvPr>
          <p:cNvSpPr>
            <a:spLocks noGrp="1"/>
          </p:cNvSpPr>
          <p:nvPr>
            <p:ph type="body" idx="1"/>
          </p:nvPr>
        </p:nvSpPr>
        <p:spPr/>
        <p:txBody>
          <a:bodyPr/>
          <a:lstStyle/>
          <a:p>
            <a:endParaRPr lang="en-US" dirty="0"/>
          </a:p>
        </p:txBody>
      </p:sp>
      <p:pic>
        <p:nvPicPr>
          <p:cNvPr id="1026" name="Picture 2">
            <a:extLst>
              <a:ext uri="{FF2B5EF4-FFF2-40B4-BE49-F238E27FC236}">
                <a16:creationId xmlns:a16="http://schemas.microsoft.com/office/drawing/2014/main" id="{D9EA5E1F-D01C-DABA-F852-8654F21FE9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09602" y="53983"/>
            <a:ext cx="3924300" cy="26416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B82BEE32-DFBA-95A0-DF35-481FC3E37B7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68625" y="2762250"/>
            <a:ext cx="6794500" cy="3975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541515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watercolor of a house and a cartoon of a gnome&#10;&#10;Description automatically generated">
            <a:extLst>
              <a:ext uri="{FF2B5EF4-FFF2-40B4-BE49-F238E27FC236}">
                <a16:creationId xmlns:a16="http://schemas.microsoft.com/office/drawing/2014/main" id="{76A12EF1-1998-17F9-7669-4A6CAB416679}"/>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5334"/>
          <a:stretch/>
        </p:blipFill>
        <p:spPr bwMode="auto">
          <a:xfrm>
            <a:off x="1601370" y="128130"/>
            <a:ext cx="6941381" cy="6529633"/>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63231112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118" name="Google Shape;118;p16"/>
          <p:cNvSpPr txBox="1">
            <a:spLocks noGrp="1"/>
          </p:cNvSpPr>
          <p:nvPr>
            <p:ph type="title"/>
          </p:nvPr>
        </p:nvSpPr>
        <p:spPr>
          <a:xfrm>
            <a:off x="300067" y="486833"/>
            <a:ext cx="15673600" cy="17676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1900"/>
              <a:buNone/>
            </a:pPr>
            <a:r>
              <a:rPr lang="en-US" sz="3600" dirty="0"/>
              <a:t>Next Time We Meet: Unit 2 Lesson Plans </a:t>
            </a:r>
            <a:endParaRPr sz="3600" dirty="0"/>
          </a:p>
        </p:txBody>
      </p:sp>
      <p:sp>
        <p:nvSpPr>
          <p:cNvPr id="119" name="Google Shape;119;p16"/>
          <p:cNvSpPr txBox="1">
            <a:spLocks noGrp="1"/>
          </p:cNvSpPr>
          <p:nvPr>
            <p:ph type="body" idx="1"/>
          </p:nvPr>
        </p:nvSpPr>
        <p:spPr>
          <a:xfrm>
            <a:off x="886125" y="1991125"/>
            <a:ext cx="10618500" cy="4665707"/>
          </a:xfrm>
          <a:prstGeom prst="rect">
            <a:avLst/>
          </a:prstGeom>
          <a:noFill/>
          <a:ln>
            <a:noFill/>
          </a:ln>
        </p:spPr>
        <p:txBody>
          <a:bodyPr spcFirstLastPara="1" wrap="square" lIns="91425" tIns="45700" rIns="91425" bIns="45700" anchor="t" anchorCtr="0">
            <a:normAutofit/>
          </a:bodyPr>
          <a:lstStyle/>
          <a:p>
            <a:pPr marL="609600" lvl="0" indent="-482600" algn="l" rtl="0">
              <a:lnSpc>
                <a:spcPct val="90000"/>
              </a:lnSpc>
              <a:spcBef>
                <a:spcPts val="1100"/>
              </a:spcBef>
              <a:spcAft>
                <a:spcPts val="0"/>
              </a:spcAft>
              <a:buClr>
                <a:schemeClr val="dk1"/>
              </a:buClr>
              <a:buSzPts val="2800"/>
              <a:buChar char="•"/>
            </a:pPr>
            <a:r>
              <a:rPr lang="en-US" dirty="0"/>
              <a:t>Lesson Plans occur in the place of a midterm in this class, and this is how you will demonstrate to me (your instructor) that you have developed your knowledge and skills!</a:t>
            </a:r>
          </a:p>
          <a:p>
            <a:pPr marL="609600" lvl="0" indent="-482600" algn="l" rtl="0">
              <a:lnSpc>
                <a:spcPct val="90000"/>
              </a:lnSpc>
              <a:spcBef>
                <a:spcPts val="1100"/>
              </a:spcBef>
              <a:spcAft>
                <a:spcPts val="0"/>
              </a:spcAft>
              <a:buClr>
                <a:schemeClr val="dk1"/>
              </a:buClr>
              <a:buSzPts val="2800"/>
              <a:buChar char="•"/>
            </a:pPr>
            <a:r>
              <a:rPr lang="en-US" dirty="0"/>
              <a:t>Homework: </a:t>
            </a:r>
            <a:endParaRPr dirty="0"/>
          </a:p>
          <a:p>
            <a:pPr marL="1219200" lvl="1" indent="-482600" algn="l" rtl="0">
              <a:lnSpc>
                <a:spcPct val="90000"/>
              </a:lnSpc>
              <a:spcBef>
                <a:spcPts val="500"/>
              </a:spcBef>
              <a:spcAft>
                <a:spcPts val="0"/>
              </a:spcAft>
              <a:buSzPts val="2800"/>
              <a:buChar char="•"/>
            </a:pPr>
            <a:r>
              <a:rPr lang="en-US" sz="2800" b="1" dirty="0"/>
              <a:t>Read through the Lesson Plan Template </a:t>
            </a:r>
            <a:r>
              <a:rPr lang="en-US" sz="2800" dirty="0"/>
              <a:t> - this is the template you’ll use to create your lesson plan. Come with any questions about format, layout, options, etc.</a:t>
            </a:r>
            <a:endParaRPr lang="en-US" sz="2800" b="1" dirty="0"/>
          </a:p>
          <a:p>
            <a:pPr marL="1219200" lvl="1" indent="-482600" algn="l" rtl="0">
              <a:lnSpc>
                <a:spcPct val="90000"/>
              </a:lnSpc>
              <a:spcBef>
                <a:spcPts val="500"/>
              </a:spcBef>
              <a:spcAft>
                <a:spcPts val="0"/>
              </a:spcAft>
              <a:buSzPts val="2800"/>
              <a:buChar char="•"/>
            </a:pPr>
            <a:r>
              <a:rPr lang="en-US" sz="2800" b="1" dirty="0"/>
              <a:t>Choose an </a:t>
            </a:r>
            <a:r>
              <a:rPr lang="en-US" sz="2800" b="1" u="sng" dirty="0"/>
              <a:t>activity or lab from this unit </a:t>
            </a:r>
            <a:r>
              <a:rPr lang="en-US" sz="2800" b="1" dirty="0"/>
              <a:t>(waves, energy, power, thermodynamics/heat) </a:t>
            </a:r>
            <a:r>
              <a:rPr lang="en-US" sz="2800" dirty="0"/>
              <a:t>that you can transform into a lesson plan for an audience of your choosing</a:t>
            </a:r>
            <a:endParaRPr sz="2800" dirty="0"/>
          </a:p>
        </p:txBody>
      </p:sp>
    </p:spTree>
  </p:cSld>
  <p:clrMapOvr>
    <a:masterClrMapping/>
  </p:clrMapOvr>
</p:sld>
</file>

<file path=ppt/theme/theme1.xml><?xml version="1.0" encoding="utf-8"?>
<a:theme xmlns:a="http://schemas.openxmlformats.org/drawingml/2006/main" name="Office Theme">
  <a:themeElements>
    <a:clrScheme name="Green Yellow">
      <a:dk1>
        <a:srgbClr val="000000"/>
      </a:dk1>
      <a:lt1>
        <a:srgbClr val="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673</TotalTime>
  <Words>6615</Words>
  <Application>Microsoft Office PowerPoint</Application>
  <PresentationFormat>Widescreen</PresentationFormat>
  <Paragraphs>451</Paragraphs>
  <Slides>53</Slides>
  <Notes>51</Notes>
  <HiddenSlides>0</HiddenSlides>
  <MMClips>7</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53</vt:i4>
      </vt:variant>
    </vt:vector>
  </HeadingPairs>
  <TitlesOfParts>
    <vt:vector size="57" baseType="lpstr">
      <vt:lpstr>Calibri</vt:lpstr>
      <vt:lpstr>Arial</vt:lpstr>
      <vt:lpstr>Times New Roman</vt:lpstr>
      <vt:lpstr>Office Theme</vt:lpstr>
      <vt:lpstr>Unit 2.6: Heat Engines  Learning Goals: Use evidence to support claims regarding the nature of heat and its conversion to mechanical energy; interpret patterns in different natural systems. Utilize data to argue how idealized heat engines are related to those that exist in the real world. </vt:lpstr>
      <vt:lpstr>PowerPoint Presentation</vt:lpstr>
      <vt:lpstr>Reflections on your reflections:</vt:lpstr>
      <vt:lpstr>What do you see? Describe &amp; use terminology from this unit where possible.</vt:lpstr>
      <vt:lpstr>Heat Energy v. Thermal Energy</vt:lpstr>
      <vt:lpstr>Think-Pair-Share: Use the words Heat and Thermal Energy to describe motions in the Gulf Stream</vt:lpstr>
      <vt:lpstr>Let’s make an energy transformation diagram</vt:lpstr>
      <vt:lpstr>Let’s make an energy transformation diagram</vt:lpstr>
      <vt:lpstr>Let’s make an energy transformation diagram</vt:lpstr>
      <vt:lpstr>Remember the “Killer Pendulum?” </vt:lpstr>
      <vt:lpstr>Remember the “Killer Pendulum?” </vt:lpstr>
      <vt:lpstr>Remember the “Killer Pendulum?” </vt:lpstr>
      <vt:lpstr>Think-Pair-Share: The Gulf Stream is a “Heat Engine.” What evidence is there for this? </vt:lpstr>
      <vt:lpstr>One year of weather (2020): Where do weather systems travel?</vt:lpstr>
      <vt:lpstr>By the way, the Gulf Stream is kind of a big deal.</vt:lpstr>
      <vt:lpstr>PowerPoint Presentation</vt:lpstr>
      <vt:lpstr>The Day After Tomorrow: The Science Could this movie really happen? </vt:lpstr>
      <vt:lpstr>What does this polar amplification have to do with the gulf stream?</vt:lpstr>
      <vt:lpstr>What does this polar amplification have to do with the gulf stream?</vt:lpstr>
      <vt:lpstr>PowerPoint Presentation</vt:lpstr>
      <vt:lpstr>BUT</vt:lpstr>
      <vt:lpstr>Real World Heat Engines Jigsaw (Part 1)</vt:lpstr>
      <vt:lpstr>Guiding Questions</vt:lpstr>
      <vt:lpstr>Real World Heat Engines Jigsaw (Part 2)  Switch Groups!</vt:lpstr>
      <vt:lpstr> Extension Activity: Build a real-world Heat Engine </vt:lpstr>
      <vt:lpstr>Build a real-world Heat Engine: Tealight Boat</vt:lpstr>
      <vt:lpstr>Observations</vt:lpstr>
      <vt:lpstr>Keys to Success:</vt:lpstr>
      <vt:lpstr>Discussion Questions </vt:lpstr>
      <vt:lpstr> Entropy and the Second Law of Thermodynamics  </vt:lpstr>
      <vt:lpstr>What is Entropy?</vt:lpstr>
      <vt:lpstr>Your turn: what are some examples of low entropy and high entropy systems in your life?</vt:lpstr>
      <vt:lpstr>Order → Disorder. What is happening here?</vt:lpstr>
      <vt:lpstr>Could this ever happen?</vt:lpstr>
      <vt:lpstr>How can you explain the fact that the purple liquid will never spontaneously turn back into the red and blue liquids?</vt:lpstr>
      <vt:lpstr>Think Pair Share: </vt:lpstr>
      <vt:lpstr>Real World Heat Engines Jigsaw (Part 3)</vt:lpstr>
      <vt:lpstr>Finishing up: Some food for thought about the second law of thermodynamics</vt:lpstr>
      <vt:lpstr>PowerPoint Presentation</vt:lpstr>
      <vt:lpstr>The second law of thermodynamics: The universe is always moving to increase disorder.</vt:lpstr>
      <vt:lpstr>Finishing up: Some food for thought about the second law of thermodynamics</vt:lpstr>
      <vt:lpstr>PowerPoint Presentation</vt:lpstr>
      <vt:lpstr>This Unit’s reflection:  This is how a physics textbook defines a heat engine.   Let’s see if we can make sense of this diagram.</vt:lpstr>
      <vt:lpstr>Extra slides to use for jigsaw presentations</vt:lpstr>
      <vt:lpstr>PowerPoint Presentation</vt:lpstr>
      <vt:lpstr>Remember this? </vt:lpstr>
      <vt:lpstr>What evidence is there that energy is generated by heat transported by the gulf stream?  </vt:lpstr>
      <vt:lpstr>PowerPoint Presentation</vt:lpstr>
      <vt:lpstr>PowerPoint Presentation</vt:lpstr>
      <vt:lpstr>PowerPoint Presentation</vt:lpstr>
      <vt:lpstr>PowerPoint Presentation</vt:lpstr>
      <vt:lpstr>PowerPoint Presentation</vt:lpstr>
      <vt:lpstr>Next Time We Meet: Unit 2 Lesson Plans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Unit 2.6: Heat Engines  Learning Goals: Use evidence to support claims regarding the nature of heat and its conversion to mechanical energy; interpret patterns in different natural systems. Utilize data to argue how idealized heat engines are related to those that exist in the real world.</dc:title>
  <dc:creator>Rory McFadden</dc:creator>
  <cp:lastModifiedBy>Rory McFadden</cp:lastModifiedBy>
  <cp:revision>15</cp:revision>
  <dcterms:modified xsi:type="dcterms:W3CDTF">2024-08-30T19:43:49Z</dcterms:modified>
</cp:coreProperties>
</file>