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1" r:id="rId4"/>
    <p:sldId id="262" r:id="rId5"/>
    <p:sldId id="263" r:id="rId6"/>
    <p:sldId id="272" r:id="rId7"/>
    <p:sldId id="273" r:id="rId8"/>
    <p:sldId id="274" r:id="rId9"/>
    <p:sldId id="271" r:id="rId10"/>
    <p:sldId id="270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VEG9LEwqMZzMDYYpsEaY49MW7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7814" autoAdjust="0"/>
  </p:normalViewPr>
  <p:slideViewPr>
    <p:cSldViewPr snapToGrid="0">
      <p:cViewPr varScale="1">
        <p:scale>
          <a:sx n="95" d="100"/>
          <a:sy n="95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https://www.weather.gov/hgx/hurricaneharvey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Hurricane Harvey information from https://www.hcfcd.org/About/Harris-Countys-Flooding-History/Hurricane-Harvey . Photo from https://www.weather.gov/hgx/hurricaneharvey 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https://www.twdb.texas.gov/surfacewater/rivers/reservoirs/conroe/index.asp</a:t>
            </a:r>
          </a:p>
          <a:p>
            <a:pPr marL="158750" indent="0">
              <a:buNone/>
            </a:pPr>
            <a:r>
              <a:rPr lang="en-US" dirty="0"/>
              <a:t>https://www.sjra.net/lakeconroe/history/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08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https://pubs.usgs.gov/publication/sir20185070</a:t>
            </a:r>
          </a:p>
        </p:txBody>
      </p:sp>
    </p:spTree>
    <p:extLst>
      <p:ext uri="{BB962C8B-B14F-4D97-AF65-F5344CB8AC3E}">
        <p14:creationId xmlns:p14="http://schemas.microsoft.com/office/powerpoint/2010/main" val="296800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https://reduceflooding.com/2022/04/22/case-finally-closed-on-lake-conroe-association-lawsuit-against-city-sjra/</a:t>
            </a:r>
          </a:p>
          <a:p>
            <a:pPr marL="158750" indent="0">
              <a:buNone/>
            </a:pPr>
            <a:r>
              <a:rPr lang="en-US" dirty="0"/>
              <a:t>https://abc13.com/hundreds-of-harvey-victims-join-suit-against-river-authority/2433335/</a:t>
            </a:r>
          </a:p>
        </p:txBody>
      </p:sp>
    </p:spTree>
    <p:extLst>
      <p:ext uri="{BB962C8B-B14F-4D97-AF65-F5344CB8AC3E}">
        <p14:creationId xmlns:p14="http://schemas.microsoft.com/office/powerpoint/2010/main" val="2905756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" name="Google Shape;14;p3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47813" y="5959718"/>
            <a:ext cx="793223" cy="8005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852424" y="6329399"/>
            <a:ext cx="848715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work was funded by the National Science Foundation through grant #2013338, Teaching with Investigation and Design in Science (TIDeS). The opinions, findings, conclusions, and recommendations expressed are those of the authors and do not necessarily reflect the views of the NSF. </a:t>
            </a:r>
            <a:endParaRPr/>
          </a:p>
        </p:txBody>
      </p:sp>
      <p:pic>
        <p:nvPicPr>
          <p:cNvPr id="16" name="Google Shape;16;p3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68331"/>
          <a:stretch/>
        </p:blipFill>
        <p:spPr>
          <a:xfrm>
            <a:off x="150964" y="5977264"/>
            <a:ext cx="793223" cy="8280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</a:defRPr>
            </a:lvl1pPr>
            <a:lvl2pPr lvl="1">
              <a:buNone/>
              <a:defRPr sz="1300">
                <a:solidFill>
                  <a:schemeClr val="dk1"/>
                </a:solidFill>
              </a:defRPr>
            </a:lvl2pPr>
            <a:lvl3pPr lvl="2">
              <a:buNone/>
              <a:defRPr sz="1300">
                <a:solidFill>
                  <a:schemeClr val="dk1"/>
                </a:solidFill>
              </a:defRPr>
            </a:lvl3pPr>
            <a:lvl4pPr lvl="3">
              <a:buNone/>
              <a:defRPr sz="1300">
                <a:solidFill>
                  <a:schemeClr val="dk1"/>
                </a:solidFill>
              </a:defRPr>
            </a:lvl4pPr>
            <a:lvl5pPr lvl="4">
              <a:buNone/>
              <a:defRPr sz="1300">
                <a:solidFill>
                  <a:schemeClr val="dk1"/>
                </a:solidFill>
              </a:defRPr>
            </a:lvl5pPr>
            <a:lvl6pPr lvl="5">
              <a:buNone/>
              <a:defRPr sz="1300">
                <a:solidFill>
                  <a:schemeClr val="dk1"/>
                </a:solidFill>
              </a:defRPr>
            </a:lvl6pPr>
            <a:lvl7pPr lvl="6">
              <a:buNone/>
              <a:defRPr sz="1300">
                <a:solidFill>
                  <a:schemeClr val="dk1"/>
                </a:solidFill>
              </a:defRPr>
            </a:lvl7pPr>
            <a:lvl8pPr lvl="7">
              <a:buNone/>
              <a:defRPr sz="1300">
                <a:solidFill>
                  <a:schemeClr val="dk1"/>
                </a:solidFill>
              </a:defRPr>
            </a:lvl8pPr>
            <a:lvl9pPr lvl="8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868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5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68331"/>
          <a:stretch/>
        </p:blipFill>
        <p:spPr>
          <a:xfrm>
            <a:off x="79681" y="6146490"/>
            <a:ext cx="625400" cy="65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" name="Google Shape;39;p6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68331"/>
          <a:stretch/>
        </p:blipFill>
        <p:spPr>
          <a:xfrm>
            <a:off x="79681" y="6146490"/>
            <a:ext cx="625400" cy="65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7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68331"/>
          <a:stretch/>
        </p:blipFill>
        <p:spPr>
          <a:xfrm>
            <a:off x="79681" y="6146490"/>
            <a:ext cx="625400" cy="65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" name="Google Shape;60;p9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68331"/>
          <a:stretch/>
        </p:blipFill>
        <p:spPr>
          <a:xfrm>
            <a:off x="79681" y="6146490"/>
            <a:ext cx="625400" cy="65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8" name="Google Shape;68;p10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68331"/>
          <a:stretch/>
        </p:blipFill>
        <p:spPr>
          <a:xfrm>
            <a:off x="79681" y="6146490"/>
            <a:ext cx="625400" cy="65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Google Shape;76;p11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68331"/>
          <a:stretch/>
        </p:blipFill>
        <p:spPr>
          <a:xfrm>
            <a:off x="79681" y="6146490"/>
            <a:ext cx="625400" cy="65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3" name="Google Shape;83;p12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68331"/>
          <a:stretch/>
        </p:blipFill>
        <p:spPr>
          <a:xfrm>
            <a:off x="79681" y="6146490"/>
            <a:ext cx="625400" cy="65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13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68331"/>
          <a:stretch/>
        </p:blipFill>
        <p:spPr>
          <a:xfrm>
            <a:off x="79681" y="6146490"/>
            <a:ext cx="625400" cy="65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2" name="Google Shape;72;p1">
            <a:extLst>
              <a:ext uri="{FF2B5EF4-FFF2-40B4-BE49-F238E27FC236}">
                <a16:creationId xmlns:a16="http://schemas.microsoft.com/office/drawing/2014/main" id="{5689D68F-226B-8FA0-5A8A-6FFC53F53300}"/>
              </a:ext>
            </a:extLst>
          </p:cNvPr>
          <p:cNvSpPr txBox="1">
            <a:spLocks/>
          </p:cNvSpPr>
          <p:nvPr/>
        </p:nvSpPr>
        <p:spPr>
          <a:xfrm>
            <a:off x="304800" y="744538"/>
            <a:ext cx="11560629" cy="2052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5200"/>
            </a:pPr>
            <a:r>
              <a:rPr lang="en-US" dirty="0"/>
              <a:t>Unit 5.2 In-Class Activity A. </a:t>
            </a:r>
            <a:r>
              <a:rPr lang="en-US" i="1"/>
              <a:t>Discharge.</a:t>
            </a:r>
            <a:endParaRPr lang="en-US" i="1" dirty="0"/>
          </a:p>
        </p:txBody>
      </p:sp>
      <p:sp>
        <p:nvSpPr>
          <p:cNvPr id="3" name="Google Shape;73;p1">
            <a:extLst>
              <a:ext uri="{FF2B5EF4-FFF2-40B4-BE49-F238E27FC236}">
                <a16:creationId xmlns:a16="http://schemas.microsoft.com/office/drawing/2014/main" id="{0535B365-5041-EBC2-AE18-F69D47BC313B}"/>
              </a:ext>
            </a:extLst>
          </p:cNvPr>
          <p:cNvSpPr txBox="1">
            <a:spLocks/>
          </p:cNvSpPr>
          <p:nvPr/>
        </p:nvSpPr>
        <p:spPr>
          <a:xfrm>
            <a:off x="1887798" y="2833688"/>
            <a:ext cx="8521700" cy="1211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SzPts val="3294"/>
              <a:buFont typeface="Arial"/>
              <a:buNone/>
            </a:pPr>
            <a:r>
              <a:rPr lang="en-US" sz="1800"/>
              <a:t>Mark Abolins, </a:t>
            </a:r>
            <a:r>
              <a:rPr lang="en-US" sz="1800" i="1"/>
              <a:t>Middle Tennessee State University</a:t>
            </a:r>
            <a:endParaRPr lang="en-US" sz="17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"/>
          <p:cNvSpPr txBox="1"/>
          <p:nvPr/>
        </p:nvSpPr>
        <p:spPr>
          <a:xfrm>
            <a:off x="563267" y="1524000"/>
            <a:ext cx="9723600" cy="3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100"/>
            </a:pPr>
            <a:r>
              <a:rPr lang="en" sz="2800" b="1" dirty="0">
                <a:latin typeface="Calibri"/>
                <a:ea typeface="Calibri"/>
                <a:cs typeface="Calibri"/>
                <a:sym typeface="Calibri"/>
              </a:rPr>
              <a:t>Discharge is influenced by:</a:t>
            </a:r>
            <a:endParaRPr sz="1467" dirty="0"/>
          </a:p>
          <a:p>
            <a:pPr>
              <a:spcBef>
                <a:spcPts val="1467"/>
              </a:spcBef>
              <a:buSzPts val="2100"/>
            </a:pPr>
            <a:r>
              <a:rPr lang="en" sz="2800" dirty="0">
                <a:latin typeface="Calibri"/>
                <a:ea typeface="Calibri"/>
                <a:cs typeface="Calibri"/>
                <a:sym typeface="Calibri"/>
              </a:rPr>
              <a:t>Human modifications of the physical landscape</a:t>
            </a:r>
            <a:endParaRPr sz="1467" dirty="0"/>
          </a:p>
          <a:p>
            <a:pPr marL="795847" lvl="1" indent="-330192">
              <a:spcBef>
                <a:spcPts val="667"/>
              </a:spcBef>
              <a:buSzPts val="2100"/>
              <a:buFont typeface="Arial"/>
              <a:buChar char="•"/>
            </a:pPr>
            <a:r>
              <a:rPr lang="en" sz="2800" dirty="0">
                <a:latin typeface="Calibri"/>
                <a:ea typeface="Calibri"/>
                <a:cs typeface="Calibri"/>
                <a:sym typeface="Calibri"/>
              </a:rPr>
              <a:t>Paving covers natural surfaces that might absorb water.</a:t>
            </a:r>
            <a:endParaRPr sz="1467" dirty="0"/>
          </a:p>
          <a:p>
            <a:pPr marL="795847" lvl="1" indent="-330192">
              <a:spcBef>
                <a:spcPts val="667"/>
              </a:spcBef>
              <a:buSzPts val="2100"/>
              <a:buFont typeface="Arial"/>
              <a:buChar char="•"/>
            </a:pPr>
            <a:r>
              <a:rPr lang="en" sz="2800" dirty="0">
                <a:latin typeface="Calibri"/>
                <a:ea typeface="Calibri"/>
                <a:cs typeface="Calibri"/>
                <a:sym typeface="Calibri"/>
              </a:rPr>
              <a:t>Storm sewers divert excess water into natural streams.</a:t>
            </a:r>
            <a:endParaRPr sz="1467" dirty="0"/>
          </a:p>
          <a:p>
            <a:pPr marL="795847" lvl="1" indent="-330192">
              <a:spcBef>
                <a:spcPts val="667"/>
              </a:spcBef>
              <a:buSzPts val="2100"/>
              <a:buFont typeface="Arial"/>
              <a:buChar char="•"/>
            </a:pPr>
            <a:r>
              <a:rPr lang="en" sz="2800" dirty="0">
                <a:latin typeface="Calibri"/>
                <a:ea typeface="Calibri"/>
                <a:cs typeface="Calibri"/>
                <a:sym typeface="Calibri"/>
              </a:rPr>
              <a:t>Past agricultural development replaced wetlands (natural water storage reservoirs).</a:t>
            </a:r>
          </a:p>
          <a:p>
            <a:pPr marL="795847" lvl="1" indent="-330192">
              <a:spcBef>
                <a:spcPts val="667"/>
              </a:spcBef>
              <a:buSzPts val="2100"/>
              <a:buFont typeface="Arial"/>
              <a:buChar char="•"/>
            </a:pPr>
            <a:r>
              <a:rPr lang="en" sz="2800" dirty="0">
                <a:latin typeface="Calibri"/>
                <a:ea typeface="Calibri"/>
                <a:cs typeface="Calibri"/>
                <a:sym typeface="Calibri"/>
              </a:rPr>
              <a:t>Impoundment of water in artificial reservoirs.</a:t>
            </a:r>
          </a:p>
          <a:p>
            <a:pPr marL="795847" lvl="1" indent="-330192">
              <a:spcBef>
                <a:spcPts val="667"/>
              </a:spcBef>
              <a:buSzPts val="2100"/>
              <a:buFont typeface="Arial"/>
              <a:buChar char="•"/>
            </a:pPr>
            <a:r>
              <a:rPr lang="en" sz="2800" dirty="0">
                <a:latin typeface="Calibri"/>
                <a:cs typeface="Calibri"/>
                <a:sym typeface="Calibri"/>
              </a:rPr>
              <a:t>Releases from artificial reservoirs.</a:t>
            </a:r>
            <a:endParaRPr sz="1467" dirty="0"/>
          </a:p>
        </p:txBody>
      </p:sp>
      <p:sp>
        <p:nvSpPr>
          <p:cNvPr id="143" name="Google Shape;143;p12"/>
          <p:cNvSpPr txBox="1"/>
          <p:nvPr/>
        </p:nvSpPr>
        <p:spPr>
          <a:xfrm>
            <a:off x="432867" y="388004"/>
            <a:ext cx="8382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2700"/>
            </a:pPr>
            <a:r>
              <a:rPr lang="en" sz="3600" dirty="0">
                <a:solidFill>
                  <a:schemeClr val="dk1"/>
                </a:solidFill>
              </a:rPr>
              <a:t>Human influence on discharge</a:t>
            </a:r>
            <a:endParaRPr sz="1467" dirty="0">
              <a:solidFill>
                <a:schemeClr val="dk1"/>
              </a:solidFill>
            </a:endParaRPr>
          </a:p>
        </p:txBody>
      </p:sp>
      <p:sp>
        <p:nvSpPr>
          <p:cNvPr id="144" name="Google Shape;144;p12"/>
          <p:cNvSpPr txBox="1"/>
          <p:nvPr/>
        </p:nvSpPr>
        <p:spPr>
          <a:xfrm>
            <a:off x="627433" y="5672101"/>
            <a:ext cx="10728400" cy="90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SzPts val="1600"/>
            </a:pPr>
            <a:r>
              <a:rPr lang="en" sz="2133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 can minimize the damage caused by floods by either preventing them from happening, or by adjusting the way we live to minimize the impact when floods happen.</a:t>
            </a:r>
            <a:endParaRPr sz="2133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n" dirty="0"/>
              <a:t>In-Class Activity A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subTitle" idx="1"/>
          </p:nvPr>
        </p:nvSpPr>
        <p:spPr>
          <a:xfrm>
            <a:off x="354000" y="3599433"/>
            <a:ext cx="5393600" cy="1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/>
            <a:r>
              <a:rPr lang="en" dirty="0"/>
              <a:t>This is what you are up against: 2017 Hurricane Harvey in Houston, Texas.</a:t>
            </a:r>
            <a:endParaRPr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A8F2BCC-F7FB-7023-6FC7-2AC11D40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29" y="108155"/>
            <a:ext cx="5852010" cy="598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7E31A9-CBE2-854D-C36F-2C2B7C63111D}"/>
              </a:ext>
            </a:extLst>
          </p:cNvPr>
          <p:cNvSpPr txBox="1"/>
          <p:nvPr/>
        </p:nvSpPr>
        <p:spPr>
          <a:xfrm>
            <a:off x="6369487" y="6164827"/>
            <a:ext cx="5687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GOES 16 infrared satellite image of Hurricane Harvey making landfall</a:t>
            </a:r>
          </a:p>
          <a:p>
            <a:r>
              <a:rPr lang="en-US" dirty="0"/>
              <a:t>as a Category 4 storm on August 26, 2017.</a:t>
            </a: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EBAAE897-AD0A-F686-8817-40AB32C3F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7" y="6262880"/>
            <a:ext cx="523220" cy="5232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354000" y="606633"/>
            <a:ext cx="5393600" cy="10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>
              <a:buSzPts val="990"/>
            </a:pPr>
            <a:r>
              <a:rPr lang="en" sz="3733"/>
              <a:t>Hurricane Harvey, 2017</a:t>
            </a:r>
            <a:endParaRPr sz="3733"/>
          </a:p>
        </p:txBody>
      </p:sp>
      <p:sp>
        <p:nvSpPr>
          <p:cNvPr id="88" name="Google Shape;88;p3"/>
          <p:cNvSpPr txBox="1">
            <a:spLocks noGrp="1"/>
          </p:cNvSpPr>
          <p:nvPr>
            <p:ph type="subTitle" idx="1"/>
          </p:nvPr>
        </p:nvSpPr>
        <p:spPr>
          <a:xfrm>
            <a:off x="354000" y="1659833"/>
            <a:ext cx="5504800" cy="39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/>
          <a:p>
            <a:pPr marL="609585" indent="-440256" algn="l">
              <a:buSzPts val="1600"/>
              <a:buChar char="●"/>
            </a:pPr>
            <a:r>
              <a:rPr lang="en" sz="2133" dirty="0"/>
              <a:t>One trillion gallons of water fell across Harris County (county surrounding Houston, TX) in 4 days.</a:t>
            </a:r>
            <a:endParaRPr sz="2133" dirty="0"/>
          </a:p>
          <a:p>
            <a:pPr marL="609585" indent="-440256" algn="l">
              <a:spcBef>
                <a:spcPts val="1333"/>
              </a:spcBef>
              <a:buSzPts val="1600"/>
              <a:buChar char="●"/>
            </a:pPr>
            <a:r>
              <a:rPr lang="en" sz="2133" dirty="0"/>
              <a:t>Flooding displaced almost 40,000 people and damaged over 200,000 homes.</a:t>
            </a:r>
            <a:endParaRPr sz="2133" dirty="0"/>
          </a:p>
          <a:p>
            <a:pPr marL="609585" indent="-440256" algn="l">
              <a:spcBef>
                <a:spcPts val="1333"/>
              </a:spcBef>
              <a:buSzPts val="1600"/>
              <a:buChar char="●"/>
            </a:pPr>
            <a:r>
              <a:rPr lang="en" sz="2133" dirty="0"/>
              <a:t>$125 billion in damage.</a:t>
            </a:r>
            <a:endParaRPr sz="2133" dirty="0"/>
          </a:p>
          <a:p>
            <a:pPr marL="609585" indent="-440256" algn="l">
              <a:spcBef>
                <a:spcPts val="1333"/>
              </a:spcBef>
              <a:spcAft>
                <a:spcPts val="1333"/>
              </a:spcAft>
              <a:buSzPts val="1600"/>
              <a:buChar char="●"/>
            </a:pPr>
            <a:r>
              <a:rPr lang="en" sz="2133" dirty="0"/>
              <a:t>Some streams experienced a 500-year flood, and some experienced flows so large that they are expected to happen even less often than a 500-year flood.</a:t>
            </a:r>
            <a:endParaRPr sz="2133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FB51DA6-3E99-8E19-3ADB-CA5ACBDE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784" y="79298"/>
            <a:ext cx="5966837" cy="44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E24CE6-AB02-2D1D-CB41-F2AF74C97815}"/>
              </a:ext>
            </a:extLst>
          </p:cNvPr>
          <p:cNvSpPr txBox="1"/>
          <p:nvPr/>
        </p:nvSpPr>
        <p:spPr>
          <a:xfrm>
            <a:off x="6165784" y="4666756"/>
            <a:ext cx="6096000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rgbClr val="222222"/>
                </a:solidFill>
                <a:latin typeface="Verdana" panose="020B0604030504040204" pitchFamily="34" charset="0"/>
              </a:rPr>
              <a:t>Catastrophic flooding as seen on one road near Houston on August 28, 2017. Source: National Weather Service.</a:t>
            </a:r>
            <a:endParaRPr lang="en-US" sz="1867" dirty="0"/>
          </a:p>
        </p:txBody>
      </p:sp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3E3E6853-9972-53A1-E60C-E4A57C69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5" y="6251367"/>
            <a:ext cx="503374" cy="5033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7FE9AE-378E-4251-F8E3-E759F5FE1D2E}"/>
              </a:ext>
            </a:extLst>
          </p:cNvPr>
          <p:cNvSpPr txBox="1"/>
          <p:nvPr/>
        </p:nvSpPr>
        <p:spPr>
          <a:xfrm>
            <a:off x="356945" y="5424446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rgbClr val="222222"/>
                </a:solidFill>
                <a:latin typeface="Verdana" panose="020B0604030504040204" pitchFamily="34" charset="0"/>
              </a:rPr>
              <a:t>Source: Harris County Flood Control District.</a:t>
            </a:r>
            <a:endParaRPr lang="en-US" sz="186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 idx="4294967295"/>
          </p:nvPr>
        </p:nvSpPr>
        <p:spPr>
          <a:xfrm>
            <a:off x="0" y="592667"/>
            <a:ext cx="11362267" cy="76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>
              <a:lnSpc>
                <a:spcPct val="100000"/>
              </a:lnSpc>
              <a:buSzPct val="111111"/>
            </a:pPr>
            <a:r>
              <a:rPr lang="en" dirty="0"/>
              <a:t>Discussion Question:</a:t>
            </a:r>
            <a:endParaRPr dirty="0"/>
          </a:p>
        </p:txBody>
      </p:sp>
      <p:sp>
        <p:nvSpPr>
          <p:cNvPr id="95" name="Google Shape;95;p4"/>
          <p:cNvSpPr txBox="1">
            <a:spLocks noGrp="1"/>
          </p:cNvSpPr>
          <p:nvPr>
            <p:ph type="body" idx="4294967295"/>
          </p:nvPr>
        </p:nvSpPr>
        <p:spPr>
          <a:xfrm>
            <a:off x="0" y="1536700"/>
            <a:ext cx="11362267" cy="455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609585" indent="-457189">
              <a:lnSpc>
                <a:spcPct val="115000"/>
              </a:lnSpc>
              <a:spcBef>
                <a:spcPts val="0"/>
              </a:spcBef>
              <a:buSzPts val="1800"/>
              <a:buChar char="●"/>
            </a:pPr>
            <a:r>
              <a:rPr lang="en" dirty="0"/>
              <a:t>Where does the water come from when a river floods?</a:t>
            </a:r>
          </a:p>
          <a:p>
            <a:pPr marL="609585" indent="-457189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SzPts val="1800"/>
              <a:buChar char="●"/>
            </a:pPr>
            <a:r>
              <a:rPr lang="en-US" dirty="0"/>
              <a:t>What is meant by the phrase “100-year flood”? How often would you expect a 100-year flood to occur?</a:t>
            </a:r>
          </a:p>
          <a:p>
            <a:pPr marL="609585" indent="-457189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SzPts val="1800"/>
              <a:buChar char="●"/>
            </a:pPr>
            <a:r>
              <a:rPr lang="en-US" dirty="0"/>
              <a:t>What is a 500-year flood?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299" y="530734"/>
            <a:ext cx="9942168" cy="60351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1D1F07-BCF1-4A81-5053-AB0D1F43CD88}"/>
              </a:ext>
            </a:extLst>
          </p:cNvPr>
          <p:cNvSpPr txBox="1"/>
          <p:nvPr/>
        </p:nvSpPr>
        <p:spPr>
          <a:xfrm>
            <a:off x="7929755" y="1169639"/>
            <a:ext cx="2528256" cy="6669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relate to 5 sites</a:t>
            </a:r>
          </a:p>
          <a:p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HarveyInHouston.pdf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FE5B52-75DC-1CC8-81D1-DDC2A5AAC731}"/>
              </a:ext>
            </a:extLst>
          </p:cNvPr>
          <p:cNvSpPr/>
          <p:nvPr/>
        </p:nvSpPr>
        <p:spPr>
          <a:xfrm>
            <a:off x="7999141" y="1837770"/>
            <a:ext cx="2010097" cy="638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804FE-BAFD-4BD5-238E-0207E75EA9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0263F-7246-2A58-68CC-DCBC85EB0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6811" b="6118"/>
          <a:stretch/>
        </p:blipFill>
        <p:spPr>
          <a:xfrm>
            <a:off x="4452728" y="45606"/>
            <a:ext cx="7699513" cy="667587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7BDC24C-2541-5713-EF12-F128415963B7}"/>
              </a:ext>
            </a:extLst>
          </p:cNvPr>
          <p:cNvSpPr/>
          <p:nvPr/>
        </p:nvSpPr>
        <p:spPr>
          <a:xfrm>
            <a:off x="7304567" y="4859079"/>
            <a:ext cx="425303" cy="42976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43568E-1694-0F90-6CEE-6FE777FC0BC4}"/>
              </a:ext>
            </a:extLst>
          </p:cNvPr>
          <p:cNvSpPr txBox="1"/>
          <p:nvPr/>
        </p:nvSpPr>
        <p:spPr>
          <a:xfrm>
            <a:off x="7729870" y="4812353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70BB5-D710-5A35-ED09-3422E74AAE24}"/>
              </a:ext>
            </a:extLst>
          </p:cNvPr>
          <p:cNvSpPr txBox="1"/>
          <p:nvPr/>
        </p:nvSpPr>
        <p:spPr>
          <a:xfrm>
            <a:off x="5334886" y="3653820"/>
            <a:ext cx="1076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Dam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D45516-60DD-D9B6-4BF9-D88C305251F4}"/>
              </a:ext>
            </a:extLst>
          </p:cNvPr>
          <p:cNvCxnSpPr>
            <a:cxnSpLocks/>
          </p:cNvCxnSpPr>
          <p:nvPr/>
        </p:nvCxnSpPr>
        <p:spPr>
          <a:xfrm flipV="1">
            <a:off x="5873160" y="3232298"/>
            <a:ext cx="357519" cy="563525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94BC60-45BF-E20D-063A-0A7ADC5176B3}"/>
              </a:ext>
            </a:extLst>
          </p:cNvPr>
          <p:cNvSpPr txBox="1"/>
          <p:nvPr/>
        </p:nvSpPr>
        <p:spPr>
          <a:xfrm>
            <a:off x="6768953" y="3387879"/>
            <a:ext cx="1460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Conroe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28DDF2-48AF-C2D3-0EBA-01401EEC24E7}"/>
              </a:ext>
            </a:extLst>
          </p:cNvPr>
          <p:cNvSpPr/>
          <p:nvPr/>
        </p:nvSpPr>
        <p:spPr>
          <a:xfrm>
            <a:off x="9033244" y="6020435"/>
            <a:ext cx="1095154" cy="2109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71457F-BC4B-E12B-332D-F1778217821B}"/>
              </a:ext>
            </a:extLst>
          </p:cNvPr>
          <p:cNvSpPr txBox="1"/>
          <p:nvPr/>
        </p:nvSpPr>
        <p:spPr>
          <a:xfrm>
            <a:off x="9294524" y="57415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km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D11FD5-00D5-3730-EE0D-F877E38045C6}"/>
              </a:ext>
            </a:extLst>
          </p:cNvPr>
          <p:cNvCxnSpPr/>
          <p:nvPr/>
        </p:nvCxnSpPr>
        <p:spPr>
          <a:xfrm flipV="1">
            <a:off x="11658600" y="624840"/>
            <a:ext cx="0" cy="1554480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23DC76-2F0D-2972-2168-F8AD414C27E0}"/>
              </a:ext>
            </a:extLst>
          </p:cNvPr>
          <p:cNvSpPr txBox="1"/>
          <p:nvPr/>
        </p:nvSpPr>
        <p:spPr>
          <a:xfrm>
            <a:off x="11440366" y="60959"/>
            <a:ext cx="1076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B005B6-4BE3-F420-6926-74CB31EE5D35}"/>
              </a:ext>
            </a:extLst>
          </p:cNvPr>
          <p:cNvSpPr txBox="1"/>
          <p:nvPr/>
        </p:nvSpPr>
        <p:spPr>
          <a:xfrm>
            <a:off x="182880" y="76200"/>
            <a:ext cx="414901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Harvey flooding downstream from dam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Water supply dam.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Not designed for flood control.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Lake lowered during April-May and August-September to accommodate precipitation.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Discharge through ~3 m conduit.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Emergency discharge through spillway controlled by 5 gates.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Max. design height of water: ~63.1 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Max. height during Harvey: ~62.9 m (record).</a:t>
            </a:r>
          </a:p>
        </p:txBody>
      </p:sp>
      <p:pic>
        <p:nvPicPr>
          <p:cNvPr id="1026" name="Picture 2" descr="Lake Conroe and Dam with Spillway in operation (Photo by owner)">
            <a:extLst>
              <a:ext uri="{FF2B5EF4-FFF2-40B4-BE49-F238E27FC236}">
                <a16:creationId xmlns:a16="http://schemas.microsoft.com/office/drawing/2014/main" id="{987DC3A2-1E9D-280A-EA52-2871B4D74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652" y="197167"/>
            <a:ext cx="3343275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324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DD9987-2855-DD4F-057D-0AC8D1171F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1DB3D-CDA4-43D0-F504-0B35A981F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79" t="17620" r="22946" b="6031"/>
          <a:stretch/>
        </p:blipFill>
        <p:spPr>
          <a:xfrm>
            <a:off x="1338378" y="24906"/>
            <a:ext cx="6662622" cy="6833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54B62F-F8F0-D5FD-CD25-D3D1A2A688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35079" r="26072" b="7314"/>
          <a:stretch/>
        </p:blipFill>
        <p:spPr>
          <a:xfrm>
            <a:off x="8035137" y="2523667"/>
            <a:ext cx="4124206" cy="366848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56A38D6-0137-C990-6940-FCDD0F3D16E2}"/>
              </a:ext>
            </a:extLst>
          </p:cNvPr>
          <p:cNvSpPr/>
          <p:nvPr/>
        </p:nvSpPr>
        <p:spPr>
          <a:xfrm>
            <a:off x="2678138" y="3155554"/>
            <a:ext cx="425303" cy="42976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1813F-5F38-A831-3F7C-270BB426A2A7}"/>
              </a:ext>
            </a:extLst>
          </p:cNvPr>
          <p:cNvSpPr txBox="1"/>
          <p:nvPr/>
        </p:nvSpPr>
        <p:spPr>
          <a:xfrm>
            <a:off x="476140" y="4149933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Gage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2E7ECF-7DEE-6BAC-0817-53A6E59F58F8}"/>
              </a:ext>
            </a:extLst>
          </p:cNvPr>
          <p:cNvSpPr txBox="1"/>
          <p:nvPr/>
        </p:nvSpPr>
        <p:spPr>
          <a:xfrm>
            <a:off x="541817" y="3370438"/>
            <a:ext cx="1076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28AD22-7E3E-9E8D-AFF5-E68C699EB757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080091" y="2452255"/>
            <a:ext cx="988447" cy="918183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801919-A718-ADF7-B87C-858702281C32}"/>
              </a:ext>
            </a:extLst>
          </p:cNvPr>
          <p:cNvSpPr txBox="1"/>
          <p:nvPr/>
        </p:nvSpPr>
        <p:spPr>
          <a:xfrm>
            <a:off x="2931048" y="1238746"/>
            <a:ext cx="1460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Conroe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603B29-0309-5B32-47B5-9E39BE8B31D8}"/>
              </a:ext>
            </a:extLst>
          </p:cNvPr>
          <p:cNvCxnSpPr>
            <a:cxnSpLocks/>
          </p:cNvCxnSpPr>
          <p:nvPr/>
        </p:nvCxnSpPr>
        <p:spPr>
          <a:xfrm flipV="1">
            <a:off x="1428942" y="3562704"/>
            <a:ext cx="1249196" cy="75398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BD5E3E-C0C3-D5E4-E01A-5BF3BBF83521}"/>
              </a:ext>
            </a:extLst>
          </p:cNvPr>
          <p:cNvCxnSpPr>
            <a:cxnSpLocks/>
          </p:cNvCxnSpPr>
          <p:nvPr/>
        </p:nvCxnSpPr>
        <p:spPr>
          <a:xfrm flipH="1">
            <a:off x="2799242" y="1722056"/>
            <a:ext cx="705958" cy="109315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B27081C-1E12-E80B-B01B-B03BBAD1C33D}"/>
              </a:ext>
            </a:extLst>
          </p:cNvPr>
          <p:cNvSpPr txBox="1"/>
          <p:nvPr/>
        </p:nvSpPr>
        <p:spPr>
          <a:xfrm>
            <a:off x="8274465" y="706393"/>
            <a:ext cx="36455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Harvey flooding</a:t>
            </a:r>
          </a:p>
          <a:p>
            <a:pPr algn="ctr"/>
            <a:r>
              <a:rPr lang="en-US" sz="2000" b="1" dirty="0"/>
              <a:t>on the San Jacinto River, TX</a:t>
            </a:r>
          </a:p>
          <a:p>
            <a:pPr algn="ctr"/>
            <a:r>
              <a:rPr lang="en-US" sz="2000" dirty="0"/>
              <a:t>(USGS)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824659-A938-A63B-33ED-91621F55A497}"/>
              </a:ext>
            </a:extLst>
          </p:cNvPr>
          <p:cNvSpPr txBox="1"/>
          <p:nvPr/>
        </p:nvSpPr>
        <p:spPr>
          <a:xfrm>
            <a:off x="49100" y="1722056"/>
            <a:ext cx="15736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Lake</a:t>
            </a:r>
          </a:p>
          <a:p>
            <a:pPr algn="ctr"/>
            <a:r>
              <a:rPr lang="en-US" sz="2800" dirty="0"/>
              <a:t>Conroe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8208B9-2882-467B-6536-E565C4778BBA}"/>
              </a:ext>
            </a:extLst>
          </p:cNvPr>
          <p:cNvCxnSpPr>
            <a:cxnSpLocks/>
          </p:cNvCxnSpPr>
          <p:nvPr/>
        </p:nvCxnSpPr>
        <p:spPr>
          <a:xfrm flipV="1">
            <a:off x="1422942" y="2029229"/>
            <a:ext cx="418124" cy="167075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E636F78-4132-93EC-01D3-4561E35C1976}"/>
              </a:ext>
            </a:extLst>
          </p:cNvPr>
          <p:cNvSpPr txBox="1"/>
          <p:nvPr/>
        </p:nvSpPr>
        <p:spPr>
          <a:xfrm>
            <a:off x="5912935" y="5079553"/>
            <a:ext cx="24909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Lake </a:t>
            </a:r>
          </a:p>
          <a:p>
            <a:pPr algn="ctr"/>
            <a:r>
              <a:rPr lang="en-US" sz="2800" dirty="0"/>
              <a:t>Houston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4595558-C6CA-D0B4-F9CE-F89C6B599B17}"/>
              </a:ext>
            </a:extLst>
          </p:cNvPr>
          <p:cNvCxnSpPr>
            <a:cxnSpLocks/>
          </p:cNvCxnSpPr>
          <p:nvPr/>
        </p:nvCxnSpPr>
        <p:spPr>
          <a:xfrm>
            <a:off x="5295900" y="5245100"/>
            <a:ext cx="1241633" cy="29731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75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7D11DF-4D5F-0994-6E69-5D531C9C41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DD7CE-76D6-DFA9-E8EE-96323E7FCB8C}"/>
              </a:ext>
            </a:extLst>
          </p:cNvPr>
          <p:cNvSpPr txBox="1"/>
          <p:nvPr/>
        </p:nvSpPr>
        <p:spPr>
          <a:xfrm>
            <a:off x="127000" y="558801"/>
            <a:ext cx="58547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Extensive damage downstream from dam.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Downstream residents sued San Jacinto River Authority in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Dam reduced peak flow</a:t>
            </a:r>
          </a:p>
          <a:p>
            <a:r>
              <a:rPr lang="en-US" sz="2400" dirty="0"/>
              <a:t>    from 3,681 m</a:t>
            </a:r>
            <a:r>
              <a:rPr lang="en-US" sz="2400" baseline="30000" dirty="0"/>
              <a:t>3</a:t>
            </a:r>
            <a:r>
              <a:rPr lang="en-US" sz="2400" dirty="0"/>
              <a:t>/s to 2,237 m</a:t>
            </a:r>
            <a:r>
              <a:rPr lang="en-US" sz="2400" baseline="30000" dirty="0"/>
              <a:t>3</a:t>
            </a:r>
            <a:r>
              <a:rPr lang="en-US" sz="2400" dirty="0"/>
              <a:t>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Much of the water came from other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Lawsuit and subsequent appeals dismissed in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Conroe Lake lowering policy modified.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Additional gates will be added to Lake Houston dam.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C81EEE5-D3DD-D4E2-35AA-389DD16B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21" y="685800"/>
            <a:ext cx="6523279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46445-4E60-0310-4045-C3899505B96F}"/>
              </a:ext>
            </a:extLst>
          </p:cNvPr>
          <p:cNvSpPr txBox="1"/>
          <p:nvPr/>
        </p:nvSpPr>
        <p:spPr>
          <a:xfrm>
            <a:off x="6273800" y="4489251"/>
            <a:ext cx="5355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Lake Houston spillway on August 30, 2017</a:t>
            </a:r>
          </a:p>
          <a:p>
            <a:pPr algn="ctr"/>
            <a:r>
              <a:rPr lang="en-US" sz="2000" dirty="0"/>
              <a:t>(National Weather Service)</a:t>
            </a:r>
          </a:p>
        </p:txBody>
      </p:sp>
    </p:spTree>
    <p:extLst>
      <p:ext uri="{BB962C8B-B14F-4D97-AF65-F5344CB8AC3E}">
        <p14:creationId xmlns:p14="http://schemas.microsoft.com/office/powerpoint/2010/main" val="336483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ED5CB1-F4F9-854F-ED0E-67F0A9E0D3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3" name="image3.png" descr="Chart, histogram&#10;&#10;Description automatically generated">
            <a:extLst>
              <a:ext uri="{FF2B5EF4-FFF2-40B4-BE49-F238E27FC236}">
                <a16:creationId xmlns:a16="http://schemas.microsoft.com/office/drawing/2014/main" id="{8CEF56C1-F382-DEDD-F55C-3C256F7400F0}"/>
              </a:ext>
            </a:extLst>
          </p:cNvPr>
          <p:cNvPicPr/>
          <p:nvPr/>
        </p:nvPicPr>
        <p:blipFill>
          <a:blip r:embed="rId2"/>
          <a:srcRect r="18351" b="19064"/>
          <a:stretch>
            <a:fillRect/>
          </a:stretch>
        </p:blipFill>
        <p:spPr>
          <a:xfrm>
            <a:off x="718458" y="119744"/>
            <a:ext cx="11408228" cy="6553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30365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Yellow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568</Words>
  <Application>Microsoft Office PowerPoint</Application>
  <PresentationFormat>Widescreen</PresentationFormat>
  <Paragraphs>74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Verdana</vt:lpstr>
      <vt:lpstr>Office Theme</vt:lpstr>
      <vt:lpstr>PowerPoint Presentation</vt:lpstr>
      <vt:lpstr>In-Class Activity A</vt:lpstr>
      <vt:lpstr>Hurricane Harvey, 2017</vt:lpstr>
      <vt:lpstr>Discussion Question: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Egger</dc:creator>
  <cp:lastModifiedBy>Rory McFadden</cp:lastModifiedBy>
  <cp:revision>34</cp:revision>
  <dcterms:created xsi:type="dcterms:W3CDTF">2022-04-21T23:44:13Z</dcterms:created>
  <dcterms:modified xsi:type="dcterms:W3CDTF">2024-08-23T16:04:33Z</dcterms:modified>
</cp:coreProperties>
</file>