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9" r:id="rId5"/>
    <p:sldId id="265" r:id="rId6"/>
    <p:sldId id="259" r:id="rId7"/>
    <p:sldId id="261" r:id="rId8"/>
    <p:sldId id="262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75599" autoAdjust="0"/>
  </p:normalViewPr>
  <p:slideViewPr>
    <p:cSldViewPr snapToGrid="0">
      <p:cViewPr varScale="1">
        <p:scale>
          <a:sx n="83" d="100"/>
          <a:sy n="83" d="100"/>
        </p:scale>
        <p:origin x="8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99A6CC-A282-40F2-965B-189A1CC1F1B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4792C2-4098-497F-B035-18C9DADE06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whole lot more grading!</a:t>
          </a:r>
        </a:p>
      </dgm:t>
    </dgm:pt>
    <dgm:pt modelId="{ED12D344-821E-4049-8B90-B537F57654B4}" type="parTrans" cxnId="{27A5CF33-9DD7-4BE3-8F51-60FE0ABD2F29}">
      <dgm:prSet/>
      <dgm:spPr/>
      <dgm:t>
        <a:bodyPr/>
        <a:lstStyle/>
        <a:p>
          <a:endParaRPr lang="en-US"/>
        </a:p>
      </dgm:t>
    </dgm:pt>
    <dgm:pt modelId="{536609F1-87B0-4A9E-88DE-B5EA17BC9517}" type="sibTrans" cxnId="{27A5CF33-9DD7-4BE3-8F51-60FE0ABD2F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B7CDC16-0AE3-465F-A1F5-A61DA8FFE0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More one-on-one time with students</a:t>
          </a:r>
        </a:p>
      </dgm:t>
    </dgm:pt>
    <dgm:pt modelId="{9F3043F6-CBBA-4F5C-89C0-2F318E03A59B}" type="parTrans" cxnId="{B1871DAC-07B4-4D15-A006-C11E86EBB582}">
      <dgm:prSet/>
      <dgm:spPr/>
      <dgm:t>
        <a:bodyPr/>
        <a:lstStyle/>
        <a:p>
          <a:endParaRPr lang="en-US"/>
        </a:p>
      </dgm:t>
    </dgm:pt>
    <dgm:pt modelId="{E986339C-9A1C-4DA1-ABE1-823F1649C895}" type="sibTrans" cxnId="{B1871DAC-07B4-4D15-A006-C11E86EBB58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AC25452-4945-4514-AA79-0A2243E8E6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Self-motivation is critical for mastery-based</a:t>
          </a:r>
        </a:p>
      </dgm:t>
    </dgm:pt>
    <dgm:pt modelId="{AC5EA38E-04D5-4915-97A3-0D1E62A0E4CF}" type="parTrans" cxnId="{CA6C61AC-A8C3-4711-A6F4-F2E3015CE30D}">
      <dgm:prSet/>
      <dgm:spPr/>
      <dgm:t>
        <a:bodyPr/>
        <a:lstStyle/>
        <a:p>
          <a:endParaRPr lang="en-US"/>
        </a:p>
      </dgm:t>
    </dgm:pt>
    <dgm:pt modelId="{23F6D394-C59E-40D9-9BFD-028764698B7B}" type="sibTrans" cxnId="{CA6C61AC-A8C3-4711-A6F4-F2E3015CE30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0606CA7-28BC-44A0-93E0-499B2F9576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Inclusion of Co-Pilot perhaps makes quizzes obsolete</a:t>
          </a:r>
        </a:p>
      </dgm:t>
    </dgm:pt>
    <dgm:pt modelId="{A2499726-725C-4118-AF27-C6E1C7E26A1B}" type="parTrans" cxnId="{60620554-7DA1-4A2D-8E9F-7A0BC6B6B5EB}">
      <dgm:prSet/>
      <dgm:spPr/>
      <dgm:t>
        <a:bodyPr/>
        <a:lstStyle/>
        <a:p>
          <a:endParaRPr lang="en-US"/>
        </a:p>
      </dgm:t>
    </dgm:pt>
    <dgm:pt modelId="{01ED3DE4-18C4-49A5-A924-0AC417709D39}" type="sibTrans" cxnId="{60620554-7DA1-4A2D-8E9F-7A0BC6B6B5EB}">
      <dgm:prSet/>
      <dgm:spPr/>
      <dgm:t>
        <a:bodyPr/>
        <a:lstStyle/>
        <a:p>
          <a:endParaRPr lang="en-US"/>
        </a:p>
      </dgm:t>
    </dgm:pt>
    <dgm:pt modelId="{FB94930F-120D-43F1-9E5F-67DE8F072FA4}" type="pres">
      <dgm:prSet presAssocID="{0299A6CC-A282-40F2-965B-189A1CC1F1B2}" presName="root" presStyleCnt="0">
        <dgm:presLayoutVars>
          <dgm:dir/>
          <dgm:resizeHandles val="exact"/>
        </dgm:presLayoutVars>
      </dgm:prSet>
      <dgm:spPr/>
    </dgm:pt>
    <dgm:pt modelId="{407B6248-E53F-4CB3-89E9-CE83B84DE95C}" type="pres">
      <dgm:prSet presAssocID="{0299A6CC-A282-40F2-965B-189A1CC1F1B2}" presName="container" presStyleCnt="0">
        <dgm:presLayoutVars>
          <dgm:dir/>
          <dgm:resizeHandles val="exact"/>
        </dgm:presLayoutVars>
      </dgm:prSet>
      <dgm:spPr/>
    </dgm:pt>
    <dgm:pt modelId="{BCBF502C-E60B-4F39-AEBE-B9DF4232309B}" type="pres">
      <dgm:prSet presAssocID="{A84792C2-4098-497F-B035-18C9DADE06A1}" presName="compNode" presStyleCnt="0"/>
      <dgm:spPr/>
    </dgm:pt>
    <dgm:pt modelId="{FE94DD17-1848-42CC-88EA-1550CEA94C74}" type="pres">
      <dgm:prSet presAssocID="{A84792C2-4098-497F-B035-18C9DADE06A1}" presName="iconBgRect" presStyleLbl="bgShp" presStyleIdx="0" presStyleCnt="4"/>
      <dgm:spPr/>
    </dgm:pt>
    <dgm:pt modelId="{9B3FC4C3-E30D-4C7D-9324-45C1998927CF}" type="pres">
      <dgm:prSet presAssocID="{A84792C2-4098-497F-B035-18C9DADE06A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178CE1B-198E-407B-A8E8-22CAB444C57A}" type="pres">
      <dgm:prSet presAssocID="{A84792C2-4098-497F-B035-18C9DADE06A1}" presName="spaceRect" presStyleCnt="0"/>
      <dgm:spPr/>
    </dgm:pt>
    <dgm:pt modelId="{217C4E80-5913-4A41-A91F-C3F6AA97BD86}" type="pres">
      <dgm:prSet presAssocID="{A84792C2-4098-497F-B035-18C9DADE06A1}" presName="textRect" presStyleLbl="revTx" presStyleIdx="0" presStyleCnt="4">
        <dgm:presLayoutVars>
          <dgm:chMax val="1"/>
          <dgm:chPref val="1"/>
        </dgm:presLayoutVars>
      </dgm:prSet>
      <dgm:spPr/>
    </dgm:pt>
    <dgm:pt modelId="{CFC9A2BA-51E1-4C97-8CC3-68DB4A8E752F}" type="pres">
      <dgm:prSet presAssocID="{536609F1-87B0-4A9E-88DE-B5EA17BC9517}" presName="sibTrans" presStyleLbl="sibTrans2D1" presStyleIdx="0" presStyleCnt="0"/>
      <dgm:spPr/>
    </dgm:pt>
    <dgm:pt modelId="{D8DBDB4D-43DD-4EF3-8A39-E3CB27711BB6}" type="pres">
      <dgm:prSet presAssocID="{0B7CDC16-0AE3-465F-A1F5-A61DA8FFE0C1}" presName="compNode" presStyleCnt="0"/>
      <dgm:spPr/>
    </dgm:pt>
    <dgm:pt modelId="{81B2EF27-CA2E-414E-B699-4E1353861FC0}" type="pres">
      <dgm:prSet presAssocID="{0B7CDC16-0AE3-465F-A1F5-A61DA8FFE0C1}" presName="iconBgRect" presStyleLbl="bgShp" presStyleIdx="1" presStyleCnt="4"/>
      <dgm:spPr/>
    </dgm:pt>
    <dgm:pt modelId="{46010EBA-62F5-4B5A-95D5-EC621CABDC9E}" type="pres">
      <dgm:prSet presAssocID="{0B7CDC16-0AE3-465F-A1F5-A61DA8FFE0C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98C304B-EDA9-4AF4-ABB4-1EB3DF773819}" type="pres">
      <dgm:prSet presAssocID="{0B7CDC16-0AE3-465F-A1F5-A61DA8FFE0C1}" presName="spaceRect" presStyleCnt="0"/>
      <dgm:spPr/>
    </dgm:pt>
    <dgm:pt modelId="{1DB4545D-1177-4462-849A-C76C3B831439}" type="pres">
      <dgm:prSet presAssocID="{0B7CDC16-0AE3-465F-A1F5-A61DA8FFE0C1}" presName="textRect" presStyleLbl="revTx" presStyleIdx="1" presStyleCnt="4">
        <dgm:presLayoutVars>
          <dgm:chMax val="1"/>
          <dgm:chPref val="1"/>
        </dgm:presLayoutVars>
      </dgm:prSet>
      <dgm:spPr/>
    </dgm:pt>
    <dgm:pt modelId="{A0B60176-29D9-46FC-9B79-711E65531DA3}" type="pres">
      <dgm:prSet presAssocID="{E986339C-9A1C-4DA1-ABE1-823F1649C895}" presName="sibTrans" presStyleLbl="sibTrans2D1" presStyleIdx="0" presStyleCnt="0"/>
      <dgm:spPr/>
    </dgm:pt>
    <dgm:pt modelId="{C46A4D5C-91C3-4212-94A1-A77E96B6743D}" type="pres">
      <dgm:prSet presAssocID="{3AC25452-4945-4514-AA79-0A2243E8E636}" presName="compNode" presStyleCnt="0"/>
      <dgm:spPr/>
    </dgm:pt>
    <dgm:pt modelId="{1AAF2FFE-4DD8-4327-B7FD-80C1135046D8}" type="pres">
      <dgm:prSet presAssocID="{3AC25452-4945-4514-AA79-0A2243E8E636}" presName="iconBgRect" presStyleLbl="bgShp" presStyleIdx="2" presStyleCnt="4"/>
      <dgm:spPr/>
    </dgm:pt>
    <dgm:pt modelId="{30F773A4-F846-46A8-98AE-21EF5037C5F9}" type="pres">
      <dgm:prSet presAssocID="{3AC25452-4945-4514-AA79-0A2243E8E63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45A61238-6DB5-4341-B034-99E623486F3B}" type="pres">
      <dgm:prSet presAssocID="{3AC25452-4945-4514-AA79-0A2243E8E636}" presName="spaceRect" presStyleCnt="0"/>
      <dgm:spPr/>
    </dgm:pt>
    <dgm:pt modelId="{BC152795-2276-425D-85A3-8B84D73B5AF1}" type="pres">
      <dgm:prSet presAssocID="{3AC25452-4945-4514-AA79-0A2243E8E636}" presName="textRect" presStyleLbl="revTx" presStyleIdx="2" presStyleCnt="4">
        <dgm:presLayoutVars>
          <dgm:chMax val="1"/>
          <dgm:chPref val="1"/>
        </dgm:presLayoutVars>
      </dgm:prSet>
      <dgm:spPr/>
    </dgm:pt>
    <dgm:pt modelId="{C529D121-6922-49FE-96A0-D0DD47348D47}" type="pres">
      <dgm:prSet presAssocID="{23F6D394-C59E-40D9-9BFD-028764698B7B}" presName="sibTrans" presStyleLbl="sibTrans2D1" presStyleIdx="0" presStyleCnt="0"/>
      <dgm:spPr/>
    </dgm:pt>
    <dgm:pt modelId="{F9481909-DFF7-4286-BA02-287A651D8AA3}" type="pres">
      <dgm:prSet presAssocID="{C0606CA7-28BC-44A0-93E0-499B2F95766E}" presName="compNode" presStyleCnt="0"/>
      <dgm:spPr/>
    </dgm:pt>
    <dgm:pt modelId="{3D2C1150-B1B1-46C0-913C-AA6726C2C80C}" type="pres">
      <dgm:prSet presAssocID="{C0606CA7-28BC-44A0-93E0-499B2F95766E}" presName="iconBgRect" presStyleLbl="bgShp" presStyleIdx="3" presStyleCnt="4"/>
      <dgm:spPr/>
    </dgm:pt>
    <dgm:pt modelId="{8B373602-7310-4844-BAD5-BFEA7F95CEF8}" type="pres">
      <dgm:prSet presAssocID="{C0606CA7-28BC-44A0-93E0-499B2F95766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18C5609-3FC7-4DFC-BAF3-FCFFAEC56072}" type="pres">
      <dgm:prSet presAssocID="{C0606CA7-28BC-44A0-93E0-499B2F95766E}" presName="spaceRect" presStyleCnt="0"/>
      <dgm:spPr/>
    </dgm:pt>
    <dgm:pt modelId="{3EC7EEC7-8C3D-4819-BC26-6B4A7329EAB0}" type="pres">
      <dgm:prSet presAssocID="{C0606CA7-28BC-44A0-93E0-499B2F95766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8814405-5333-4B85-B4C8-AD2F07D2345B}" type="presOf" srcId="{0299A6CC-A282-40F2-965B-189A1CC1F1B2}" destId="{FB94930F-120D-43F1-9E5F-67DE8F072FA4}" srcOrd="0" destOrd="0" presId="urn:microsoft.com/office/officeart/2018/2/layout/IconCircleList"/>
    <dgm:cxn modelId="{1628D60C-F54A-49F2-AB91-66F8B1F13373}" type="presOf" srcId="{E986339C-9A1C-4DA1-ABE1-823F1649C895}" destId="{A0B60176-29D9-46FC-9B79-711E65531DA3}" srcOrd="0" destOrd="0" presId="urn:microsoft.com/office/officeart/2018/2/layout/IconCircleList"/>
    <dgm:cxn modelId="{9AD17C27-8FD2-4A15-96B6-0B776433132F}" type="presOf" srcId="{3AC25452-4945-4514-AA79-0A2243E8E636}" destId="{BC152795-2276-425D-85A3-8B84D73B5AF1}" srcOrd="0" destOrd="0" presId="urn:microsoft.com/office/officeart/2018/2/layout/IconCircleList"/>
    <dgm:cxn modelId="{F1C0102B-D12D-4DF3-A27F-45E5E3984849}" type="presOf" srcId="{536609F1-87B0-4A9E-88DE-B5EA17BC9517}" destId="{CFC9A2BA-51E1-4C97-8CC3-68DB4A8E752F}" srcOrd="0" destOrd="0" presId="urn:microsoft.com/office/officeart/2018/2/layout/IconCircleList"/>
    <dgm:cxn modelId="{27A5CF33-9DD7-4BE3-8F51-60FE0ABD2F29}" srcId="{0299A6CC-A282-40F2-965B-189A1CC1F1B2}" destId="{A84792C2-4098-497F-B035-18C9DADE06A1}" srcOrd="0" destOrd="0" parTransId="{ED12D344-821E-4049-8B90-B537F57654B4}" sibTransId="{536609F1-87B0-4A9E-88DE-B5EA17BC9517}"/>
    <dgm:cxn modelId="{F5727B37-B1CC-45B4-9E2F-56F0D9EA9947}" type="presOf" srcId="{0B7CDC16-0AE3-465F-A1F5-A61DA8FFE0C1}" destId="{1DB4545D-1177-4462-849A-C76C3B831439}" srcOrd="0" destOrd="0" presId="urn:microsoft.com/office/officeart/2018/2/layout/IconCircleList"/>
    <dgm:cxn modelId="{1FB9EF44-AC3B-4AF7-873B-B29654EA4106}" type="presOf" srcId="{C0606CA7-28BC-44A0-93E0-499B2F95766E}" destId="{3EC7EEC7-8C3D-4819-BC26-6B4A7329EAB0}" srcOrd="0" destOrd="0" presId="urn:microsoft.com/office/officeart/2018/2/layout/IconCircleList"/>
    <dgm:cxn modelId="{60620554-7DA1-4A2D-8E9F-7A0BC6B6B5EB}" srcId="{0299A6CC-A282-40F2-965B-189A1CC1F1B2}" destId="{C0606CA7-28BC-44A0-93E0-499B2F95766E}" srcOrd="3" destOrd="0" parTransId="{A2499726-725C-4118-AF27-C6E1C7E26A1B}" sibTransId="{01ED3DE4-18C4-49A5-A924-0AC417709D39}"/>
    <dgm:cxn modelId="{9CCB689A-B0DF-49BD-A159-4474761B9E9E}" type="presOf" srcId="{A84792C2-4098-497F-B035-18C9DADE06A1}" destId="{217C4E80-5913-4A41-A91F-C3F6AA97BD86}" srcOrd="0" destOrd="0" presId="urn:microsoft.com/office/officeart/2018/2/layout/IconCircleList"/>
    <dgm:cxn modelId="{B1871DAC-07B4-4D15-A006-C11E86EBB582}" srcId="{0299A6CC-A282-40F2-965B-189A1CC1F1B2}" destId="{0B7CDC16-0AE3-465F-A1F5-A61DA8FFE0C1}" srcOrd="1" destOrd="0" parTransId="{9F3043F6-CBBA-4F5C-89C0-2F318E03A59B}" sibTransId="{E986339C-9A1C-4DA1-ABE1-823F1649C895}"/>
    <dgm:cxn modelId="{CA6C61AC-A8C3-4711-A6F4-F2E3015CE30D}" srcId="{0299A6CC-A282-40F2-965B-189A1CC1F1B2}" destId="{3AC25452-4945-4514-AA79-0A2243E8E636}" srcOrd="2" destOrd="0" parTransId="{AC5EA38E-04D5-4915-97A3-0D1E62A0E4CF}" sibTransId="{23F6D394-C59E-40D9-9BFD-028764698B7B}"/>
    <dgm:cxn modelId="{6DC2CEE3-02E7-4746-96FC-9259CE7D8BE9}" type="presOf" srcId="{23F6D394-C59E-40D9-9BFD-028764698B7B}" destId="{C529D121-6922-49FE-96A0-D0DD47348D47}" srcOrd="0" destOrd="0" presId="urn:microsoft.com/office/officeart/2018/2/layout/IconCircleList"/>
    <dgm:cxn modelId="{466B4278-1095-47F0-8891-655A21CC577A}" type="presParOf" srcId="{FB94930F-120D-43F1-9E5F-67DE8F072FA4}" destId="{407B6248-E53F-4CB3-89E9-CE83B84DE95C}" srcOrd="0" destOrd="0" presId="urn:microsoft.com/office/officeart/2018/2/layout/IconCircleList"/>
    <dgm:cxn modelId="{6302A1EA-8860-4698-8F2B-502F780AC0C7}" type="presParOf" srcId="{407B6248-E53F-4CB3-89E9-CE83B84DE95C}" destId="{BCBF502C-E60B-4F39-AEBE-B9DF4232309B}" srcOrd="0" destOrd="0" presId="urn:microsoft.com/office/officeart/2018/2/layout/IconCircleList"/>
    <dgm:cxn modelId="{976B740F-C67A-45CF-8D39-DE5C25D835D0}" type="presParOf" srcId="{BCBF502C-E60B-4F39-AEBE-B9DF4232309B}" destId="{FE94DD17-1848-42CC-88EA-1550CEA94C74}" srcOrd="0" destOrd="0" presId="urn:microsoft.com/office/officeart/2018/2/layout/IconCircleList"/>
    <dgm:cxn modelId="{7AC0FE65-B5C8-4BAE-A3B4-E0A113D2DA9A}" type="presParOf" srcId="{BCBF502C-E60B-4F39-AEBE-B9DF4232309B}" destId="{9B3FC4C3-E30D-4C7D-9324-45C1998927CF}" srcOrd="1" destOrd="0" presId="urn:microsoft.com/office/officeart/2018/2/layout/IconCircleList"/>
    <dgm:cxn modelId="{45DA6034-0475-4859-B8BD-DCFF8F3DA3B0}" type="presParOf" srcId="{BCBF502C-E60B-4F39-AEBE-B9DF4232309B}" destId="{8178CE1B-198E-407B-A8E8-22CAB444C57A}" srcOrd="2" destOrd="0" presId="urn:microsoft.com/office/officeart/2018/2/layout/IconCircleList"/>
    <dgm:cxn modelId="{A904184F-17AD-436F-8DD7-0111D8558E2D}" type="presParOf" srcId="{BCBF502C-E60B-4F39-AEBE-B9DF4232309B}" destId="{217C4E80-5913-4A41-A91F-C3F6AA97BD86}" srcOrd="3" destOrd="0" presId="urn:microsoft.com/office/officeart/2018/2/layout/IconCircleList"/>
    <dgm:cxn modelId="{5B1AD211-CF39-460E-8ADB-D9983590C3DD}" type="presParOf" srcId="{407B6248-E53F-4CB3-89E9-CE83B84DE95C}" destId="{CFC9A2BA-51E1-4C97-8CC3-68DB4A8E752F}" srcOrd="1" destOrd="0" presId="urn:microsoft.com/office/officeart/2018/2/layout/IconCircleList"/>
    <dgm:cxn modelId="{FE78CA3D-58FD-4BC3-A003-7C6AB401752B}" type="presParOf" srcId="{407B6248-E53F-4CB3-89E9-CE83B84DE95C}" destId="{D8DBDB4D-43DD-4EF3-8A39-E3CB27711BB6}" srcOrd="2" destOrd="0" presId="urn:microsoft.com/office/officeart/2018/2/layout/IconCircleList"/>
    <dgm:cxn modelId="{3262ADB6-82DD-4E18-80FD-E5CCF4D8489A}" type="presParOf" srcId="{D8DBDB4D-43DD-4EF3-8A39-E3CB27711BB6}" destId="{81B2EF27-CA2E-414E-B699-4E1353861FC0}" srcOrd="0" destOrd="0" presId="urn:microsoft.com/office/officeart/2018/2/layout/IconCircleList"/>
    <dgm:cxn modelId="{14A4D883-FDA8-4FB4-9E91-AE152B2CD5F4}" type="presParOf" srcId="{D8DBDB4D-43DD-4EF3-8A39-E3CB27711BB6}" destId="{46010EBA-62F5-4B5A-95D5-EC621CABDC9E}" srcOrd="1" destOrd="0" presId="urn:microsoft.com/office/officeart/2018/2/layout/IconCircleList"/>
    <dgm:cxn modelId="{EA348937-25D9-42B3-A7AB-76410F20272E}" type="presParOf" srcId="{D8DBDB4D-43DD-4EF3-8A39-E3CB27711BB6}" destId="{E98C304B-EDA9-4AF4-ABB4-1EB3DF773819}" srcOrd="2" destOrd="0" presId="urn:microsoft.com/office/officeart/2018/2/layout/IconCircleList"/>
    <dgm:cxn modelId="{71D0CB0B-1E6E-4D17-8258-C0699BF9BEE6}" type="presParOf" srcId="{D8DBDB4D-43DD-4EF3-8A39-E3CB27711BB6}" destId="{1DB4545D-1177-4462-849A-C76C3B831439}" srcOrd="3" destOrd="0" presId="urn:microsoft.com/office/officeart/2018/2/layout/IconCircleList"/>
    <dgm:cxn modelId="{1C98723E-BF5E-4F39-9004-5FF2E25B3AA1}" type="presParOf" srcId="{407B6248-E53F-4CB3-89E9-CE83B84DE95C}" destId="{A0B60176-29D9-46FC-9B79-711E65531DA3}" srcOrd="3" destOrd="0" presId="urn:microsoft.com/office/officeart/2018/2/layout/IconCircleList"/>
    <dgm:cxn modelId="{C92BD1A3-31A9-46E0-9FB6-5C7E970920C8}" type="presParOf" srcId="{407B6248-E53F-4CB3-89E9-CE83B84DE95C}" destId="{C46A4D5C-91C3-4212-94A1-A77E96B6743D}" srcOrd="4" destOrd="0" presId="urn:microsoft.com/office/officeart/2018/2/layout/IconCircleList"/>
    <dgm:cxn modelId="{30796818-BA97-4165-B278-3A5A89F43FE6}" type="presParOf" srcId="{C46A4D5C-91C3-4212-94A1-A77E96B6743D}" destId="{1AAF2FFE-4DD8-4327-B7FD-80C1135046D8}" srcOrd="0" destOrd="0" presId="urn:microsoft.com/office/officeart/2018/2/layout/IconCircleList"/>
    <dgm:cxn modelId="{59AC43C1-DB05-44CF-9C67-C5F99381434F}" type="presParOf" srcId="{C46A4D5C-91C3-4212-94A1-A77E96B6743D}" destId="{30F773A4-F846-46A8-98AE-21EF5037C5F9}" srcOrd="1" destOrd="0" presId="urn:microsoft.com/office/officeart/2018/2/layout/IconCircleList"/>
    <dgm:cxn modelId="{1AC2CD9B-3474-4A47-A8F9-EC8FCF91C6B2}" type="presParOf" srcId="{C46A4D5C-91C3-4212-94A1-A77E96B6743D}" destId="{45A61238-6DB5-4341-B034-99E623486F3B}" srcOrd="2" destOrd="0" presId="urn:microsoft.com/office/officeart/2018/2/layout/IconCircleList"/>
    <dgm:cxn modelId="{69B9779A-6B99-4543-9C75-C6243E379721}" type="presParOf" srcId="{C46A4D5C-91C3-4212-94A1-A77E96B6743D}" destId="{BC152795-2276-425D-85A3-8B84D73B5AF1}" srcOrd="3" destOrd="0" presId="urn:microsoft.com/office/officeart/2018/2/layout/IconCircleList"/>
    <dgm:cxn modelId="{0AFC0F65-1AE8-414F-851F-991462CAB631}" type="presParOf" srcId="{407B6248-E53F-4CB3-89E9-CE83B84DE95C}" destId="{C529D121-6922-49FE-96A0-D0DD47348D47}" srcOrd="5" destOrd="0" presId="urn:microsoft.com/office/officeart/2018/2/layout/IconCircleList"/>
    <dgm:cxn modelId="{BB635516-403F-4C93-A517-82CB39CB5881}" type="presParOf" srcId="{407B6248-E53F-4CB3-89E9-CE83B84DE95C}" destId="{F9481909-DFF7-4286-BA02-287A651D8AA3}" srcOrd="6" destOrd="0" presId="urn:microsoft.com/office/officeart/2018/2/layout/IconCircleList"/>
    <dgm:cxn modelId="{21BA259E-CABF-4B39-A1CF-1B34B07F428C}" type="presParOf" srcId="{F9481909-DFF7-4286-BA02-287A651D8AA3}" destId="{3D2C1150-B1B1-46C0-913C-AA6726C2C80C}" srcOrd="0" destOrd="0" presId="urn:microsoft.com/office/officeart/2018/2/layout/IconCircleList"/>
    <dgm:cxn modelId="{5FDE8F98-6964-4148-9F6A-2B3BB87C9D45}" type="presParOf" srcId="{F9481909-DFF7-4286-BA02-287A651D8AA3}" destId="{8B373602-7310-4844-BAD5-BFEA7F95CEF8}" srcOrd="1" destOrd="0" presId="urn:microsoft.com/office/officeart/2018/2/layout/IconCircleList"/>
    <dgm:cxn modelId="{B68D6617-D651-42C0-99B9-AC937C3F371A}" type="presParOf" srcId="{F9481909-DFF7-4286-BA02-287A651D8AA3}" destId="{818C5609-3FC7-4DFC-BAF3-FCFFAEC56072}" srcOrd="2" destOrd="0" presId="urn:microsoft.com/office/officeart/2018/2/layout/IconCircleList"/>
    <dgm:cxn modelId="{F71041F2-31F7-4757-ACC4-626EB13C3BBF}" type="presParOf" srcId="{F9481909-DFF7-4286-BA02-287A651D8AA3}" destId="{3EC7EEC7-8C3D-4819-BC26-6B4A7329EAB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7E2196-06EC-4EA4-9C4E-08CDA25049E6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DEBAF5-83A0-4AEF-AEB4-9D1777C06C4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+mn-lt"/>
            </a:rPr>
            <a:t>Incorporating GenAI using big projects</a:t>
          </a:r>
        </a:p>
      </dgm:t>
    </dgm:pt>
    <dgm:pt modelId="{8A029D04-392F-4263-B59F-4ADEDA72B645}" type="parTrans" cxnId="{EA133EB6-CB59-4E76-94E2-0F59F58DE399}">
      <dgm:prSet/>
      <dgm:spPr/>
      <dgm:t>
        <a:bodyPr/>
        <a:lstStyle/>
        <a:p>
          <a:endParaRPr lang="en-US"/>
        </a:p>
      </dgm:t>
    </dgm:pt>
    <dgm:pt modelId="{376474EB-2DDA-413E-983D-0752648017D0}" type="sibTrans" cxnId="{EA133EB6-CB59-4E76-94E2-0F59F58DE399}">
      <dgm:prSet/>
      <dgm:spPr/>
      <dgm:t>
        <a:bodyPr/>
        <a:lstStyle/>
        <a:p>
          <a:endParaRPr lang="en-US"/>
        </a:p>
      </dgm:t>
    </dgm:pt>
    <dgm:pt modelId="{326F9987-8B28-4BBD-9BA6-17B1D4E00FF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Include peer teaching</a:t>
          </a:r>
        </a:p>
      </dgm:t>
    </dgm:pt>
    <dgm:pt modelId="{273292D5-351C-4E74-8BCB-9BAF11B38017}" type="parTrans" cxnId="{8EFD2BC0-96C3-41B8-82CF-19E8B12000F0}">
      <dgm:prSet/>
      <dgm:spPr/>
      <dgm:t>
        <a:bodyPr/>
        <a:lstStyle/>
        <a:p>
          <a:endParaRPr lang="en-US"/>
        </a:p>
      </dgm:t>
    </dgm:pt>
    <dgm:pt modelId="{99648DF9-6E0F-4E2E-BC69-3AC775EF9026}" type="sibTrans" cxnId="{8EFD2BC0-96C3-41B8-82CF-19E8B12000F0}">
      <dgm:prSet/>
      <dgm:spPr/>
      <dgm:t>
        <a:bodyPr/>
        <a:lstStyle/>
        <a:p>
          <a:endParaRPr lang="en-US"/>
        </a:p>
      </dgm:t>
    </dgm:pt>
    <dgm:pt modelId="{FEF7B9B4-3DD9-455A-AA74-89FDCE32E6DF}" type="pres">
      <dgm:prSet presAssocID="{4F7E2196-06EC-4EA4-9C4E-08CDA25049E6}" presName="root" presStyleCnt="0">
        <dgm:presLayoutVars>
          <dgm:dir/>
          <dgm:resizeHandles val="exact"/>
        </dgm:presLayoutVars>
      </dgm:prSet>
      <dgm:spPr/>
    </dgm:pt>
    <dgm:pt modelId="{5B9C7F18-66E7-49BA-9441-F9FE4275799F}" type="pres">
      <dgm:prSet presAssocID="{67DEBAF5-83A0-4AEF-AEB4-9D1777C06C42}" presName="compNode" presStyleCnt="0"/>
      <dgm:spPr/>
    </dgm:pt>
    <dgm:pt modelId="{2014F9BA-4E33-476F-9A07-AFACF41A3CBB}" type="pres">
      <dgm:prSet presAssocID="{67DEBAF5-83A0-4AEF-AEB4-9D1777C06C42}" presName="iconBgRect" presStyleLbl="bgShp" presStyleIdx="0" presStyleCnt="2"/>
      <dgm:spPr/>
    </dgm:pt>
    <dgm:pt modelId="{84D4E513-D679-4FBF-917F-CBFB458F1A69}" type="pres">
      <dgm:prSet presAssocID="{67DEBAF5-83A0-4AEF-AEB4-9D1777C06C4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EBA9E0E-EE0C-4E1E-BEA7-870C0A9E5A4E}" type="pres">
      <dgm:prSet presAssocID="{67DEBAF5-83A0-4AEF-AEB4-9D1777C06C42}" presName="spaceRect" presStyleCnt="0"/>
      <dgm:spPr/>
    </dgm:pt>
    <dgm:pt modelId="{3261F429-7E14-459E-85B9-3C59F68DEE5C}" type="pres">
      <dgm:prSet presAssocID="{67DEBAF5-83A0-4AEF-AEB4-9D1777C06C42}" presName="textRect" presStyleLbl="revTx" presStyleIdx="0" presStyleCnt="2">
        <dgm:presLayoutVars>
          <dgm:chMax val="1"/>
          <dgm:chPref val="1"/>
        </dgm:presLayoutVars>
      </dgm:prSet>
      <dgm:spPr/>
    </dgm:pt>
    <dgm:pt modelId="{787A8224-4BF3-42F2-A779-7CCB3CF0BA1E}" type="pres">
      <dgm:prSet presAssocID="{376474EB-2DDA-413E-983D-0752648017D0}" presName="sibTrans" presStyleCnt="0"/>
      <dgm:spPr/>
    </dgm:pt>
    <dgm:pt modelId="{498DB2C6-4A4E-470D-BEE2-5972F96CC440}" type="pres">
      <dgm:prSet presAssocID="{326F9987-8B28-4BBD-9BA6-17B1D4E00FF4}" presName="compNode" presStyleCnt="0"/>
      <dgm:spPr/>
    </dgm:pt>
    <dgm:pt modelId="{A5CACD5F-DA16-4004-9DFD-5DB9C969B988}" type="pres">
      <dgm:prSet presAssocID="{326F9987-8B28-4BBD-9BA6-17B1D4E00FF4}" presName="iconBgRect" presStyleLbl="bgShp" presStyleIdx="1" presStyleCnt="2"/>
      <dgm:spPr/>
    </dgm:pt>
    <dgm:pt modelId="{AFE800C5-5D05-4FBA-85E7-F15D0DB3A4F6}" type="pres">
      <dgm:prSet presAssocID="{326F9987-8B28-4BBD-9BA6-17B1D4E00FF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BC7CD2D-6A0C-46E8-801C-0C1EDAB8CE4E}" type="pres">
      <dgm:prSet presAssocID="{326F9987-8B28-4BBD-9BA6-17B1D4E00FF4}" presName="spaceRect" presStyleCnt="0"/>
      <dgm:spPr/>
    </dgm:pt>
    <dgm:pt modelId="{DAE260C1-377F-4DE2-A2B6-F81936E18735}" type="pres">
      <dgm:prSet presAssocID="{326F9987-8B28-4BBD-9BA6-17B1D4E00FF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2236770-8EF9-46BD-9AA9-8C439F42D82F}" type="presOf" srcId="{67DEBAF5-83A0-4AEF-AEB4-9D1777C06C42}" destId="{3261F429-7E14-459E-85B9-3C59F68DEE5C}" srcOrd="0" destOrd="0" presId="urn:microsoft.com/office/officeart/2018/5/layout/IconCircleLabelList"/>
    <dgm:cxn modelId="{2603B78C-AD4E-472F-B9C1-3BE7485559BA}" type="presOf" srcId="{326F9987-8B28-4BBD-9BA6-17B1D4E00FF4}" destId="{DAE260C1-377F-4DE2-A2B6-F81936E18735}" srcOrd="0" destOrd="0" presId="urn:microsoft.com/office/officeart/2018/5/layout/IconCircleLabelList"/>
    <dgm:cxn modelId="{EA133EB6-CB59-4E76-94E2-0F59F58DE399}" srcId="{4F7E2196-06EC-4EA4-9C4E-08CDA25049E6}" destId="{67DEBAF5-83A0-4AEF-AEB4-9D1777C06C42}" srcOrd="0" destOrd="0" parTransId="{8A029D04-392F-4263-B59F-4ADEDA72B645}" sibTransId="{376474EB-2DDA-413E-983D-0752648017D0}"/>
    <dgm:cxn modelId="{8EFD2BC0-96C3-41B8-82CF-19E8B12000F0}" srcId="{4F7E2196-06EC-4EA4-9C4E-08CDA25049E6}" destId="{326F9987-8B28-4BBD-9BA6-17B1D4E00FF4}" srcOrd="1" destOrd="0" parTransId="{273292D5-351C-4E74-8BCB-9BAF11B38017}" sibTransId="{99648DF9-6E0F-4E2E-BC69-3AC775EF9026}"/>
    <dgm:cxn modelId="{D62E93E1-0271-4967-BD6E-43A7A2DD087F}" type="presOf" srcId="{4F7E2196-06EC-4EA4-9C4E-08CDA25049E6}" destId="{FEF7B9B4-3DD9-455A-AA74-89FDCE32E6DF}" srcOrd="0" destOrd="0" presId="urn:microsoft.com/office/officeart/2018/5/layout/IconCircleLabelList"/>
    <dgm:cxn modelId="{F710CAFB-9E85-4993-A684-EE621328F524}" type="presParOf" srcId="{FEF7B9B4-3DD9-455A-AA74-89FDCE32E6DF}" destId="{5B9C7F18-66E7-49BA-9441-F9FE4275799F}" srcOrd="0" destOrd="0" presId="urn:microsoft.com/office/officeart/2018/5/layout/IconCircleLabelList"/>
    <dgm:cxn modelId="{D40E8B3A-52E8-45EA-9EF7-5C894FD6CF4E}" type="presParOf" srcId="{5B9C7F18-66E7-49BA-9441-F9FE4275799F}" destId="{2014F9BA-4E33-476F-9A07-AFACF41A3CBB}" srcOrd="0" destOrd="0" presId="urn:microsoft.com/office/officeart/2018/5/layout/IconCircleLabelList"/>
    <dgm:cxn modelId="{B8803A83-264C-4527-A455-49A8BC04E347}" type="presParOf" srcId="{5B9C7F18-66E7-49BA-9441-F9FE4275799F}" destId="{84D4E513-D679-4FBF-917F-CBFB458F1A69}" srcOrd="1" destOrd="0" presId="urn:microsoft.com/office/officeart/2018/5/layout/IconCircleLabelList"/>
    <dgm:cxn modelId="{97697599-B81F-46F3-A15C-D25885170776}" type="presParOf" srcId="{5B9C7F18-66E7-49BA-9441-F9FE4275799F}" destId="{DEBA9E0E-EE0C-4E1E-BEA7-870C0A9E5A4E}" srcOrd="2" destOrd="0" presId="urn:microsoft.com/office/officeart/2018/5/layout/IconCircleLabelList"/>
    <dgm:cxn modelId="{CD79B207-1F59-4004-8EEB-89612AB64005}" type="presParOf" srcId="{5B9C7F18-66E7-49BA-9441-F9FE4275799F}" destId="{3261F429-7E14-459E-85B9-3C59F68DEE5C}" srcOrd="3" destOrd="0" presId="urn:microsoft.com/office/officeart/2018/5/layout/IconCircleLabelList"/>
    <dgm:cxn modelId="{E7E48FAC-176D-47D5-AA38-B87239AB1B58}" type="presParOf" srcId="{FEF7B9B4-3DD9-455A-AA74-89FDCE32E6DF}" destId="{787A8224-4BF3-42F2-A779-7CCB3CF0BA1E}" srcOrd="1" destOrd="0" presId="urn:microsoft.com/office/officeart/2018/5/layout/IconCircleLabelList"/>
    <dgm:cxn modelId="{18D1D9AB-D83D-4BB2-9F7C-1583EB07A8BC}" type="presParOf" srcId="{FEF7B9B4-3DD9-455A-AA74-89FDCE32E6DF}" destId="{498DB2C6-4A4E-470D-BEE2-5972F96CC440}" srcOrd="2" destOrd="0" presId="urn:microsoft.com/office/officeart/2018/5/layout/IconCircleLabelList"/>
    <dgm:cxn modelId="{938CFAB2-E150-461D-A07D-C3A2E652FA23}" type="presParOf" srcId="{498DB2C6-4A4E-470D-BEE2-5972F96CC440}" destId="{A5CACD5F-DA16-4004-9DFD-5DB9C969B988}" srcOrd="0" destOrd="0" presId="urn:microsoft.com/office/officeart/2018/5/layout/IconCircleLabelList"/>
    <dgm:cxn modelId="{4C2E40E5-7476-4018-A9CE-F852140E7965}" type="presParOf" srcId="{498DB2C6-4A4E-470D-BEE2-5972F96CC440}" destId="{AFE800C5-5D05-4FBA-85E7-F15D0DB3A4F6}" srcOrd="1" destOrd="0" presId="urn:microsoft.com/office/officeart/2018/5/layout/IconCircleLabelList"/>
    <dgm:cxn modelId="{D0397D79-CF2A-4842-8179-96CBB17937E2}" type="presParOf" srcId="{498DB2C6-4A4E-470D-BEE2-5972F96CC440}" destId="{ABC7CD2D-6A0C-46E8-801C-0C1EDAB8CE4E}" srcOrd="2" destOrd="0" presId="urn:microsoft.com/office/officeart/2018/5/layout/IconCircleLabelList"/>
    <dgm:cxn modelId="{50AF1310-3D3C-45E6-A987-DA7C07CBA378}" type="presParOf" srcId="{498DB2C6-4A4E-470D-BEE2-5972F96CC440}" destId="{DAE260C1-377F-4DE2-A2B6-F81936E1873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94DD17-1848-42CC-88EA-1550CEA94C74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FC4C3-E30D-4C7D-9324-45C1998927CF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C4E80-5913-4A41-A91F-C3F6AA97BD86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whole lot more grading!</a:t>
          </a:r>
        </a:p>
      </dsp:txBody>
      <dsp:txXfrm>
        <a:off x="1834517" y="469890"/>
        <a:ext cx="3148942" cy="1335915"/>
      </dsp:txXfrm>
    </dsp:sp>
    <dsp:sp modelId="{81B2EF27-CA2E-414E-B699-4E1353861FC0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010EBA-62F5-4B5A-95D5-EC621CABDC9E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4545D-1177-4462-849A-C76C3B831439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More one-on-one time with students</a:t>
          </a:r>
        </a:p>
      </dsp:txBody>
      <dsp:txXfrm>
        <a:off x="7154322" y="469890"/>
        <a:ext cx="3148942" cy="1335915"/>
      </dsp:txXfrm>
    </dsp:sp>
    <dsp:sp modelId="{1AAF2FFE-4DD8-4327-B7FD-80C1135046D8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773A4-F846-46A8-98AE-21EF5037C5F9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52795-2276-425D-85A3-8B84D73B5AF1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Self-motivation is critical for mastery-based</a:t>
          </a:r>
        </a:p>
      </dsp:txBody>
      <dsp:txXfrm>
        <a:off x="1834517" y="2545532"/>
        <a:ext cx="3148942" cy="1335915"/>
      </dsp:txXfrm>
    </dsp:sp>
    <dsp:sp modelId="{3D2C1150-B1B1-46C0-913C-AA6726C2C80C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73602-7310-4844-BAD5-BFEA7F95CEF8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C7EEC7-8C3D-4819-BC26-6B4A7329EAB0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Inclusion of Co-Pilot perhaps makes quizzes obsolete</a:t>
          </a:r>
        </a:p>
      </dsp:txBody>
      <dsp:txXfrm>
        <a:off x="7154322" y="2545532"/>
        <a:ext cx="3148942" cy="1335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4F9BA-4E33-476F-9A07-AFACF41A3CBB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4E513-D679-4FBF-917F-CBFB458F1A69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1F429-7E14-459E-85B9-3C59F68DEE5C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>
              <a:latin typeface="+mn-lt"/>
            </a:rPr>
            <a:t>Incorporating GenAI using big projects</a:t>
          </a:r>
        </a:p>
      </dsp:txBody>
      <dsp:txXfrm>
        <a:off x="1342800" y="3255669"/>
        <a:ext cx="3600000" cy="720000"/>
      </dsp:txXfrm>
    </dsp:sp>
    <dsp:sp modelId="{A5CACD5F-DA16-4004-9DFD-5DB9C969B988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800C5-5D05-4FBA-85E7-F15D0DB3A4F6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E260C1-377F-4DE2-A2B6-F81936E18735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Include peer teaching</a:t>
          </a:r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6AF7E2-E554-466C-830F-BAFAF2A76DFE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B8C394-774B-4DCC-BF85-4F71B0CECD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879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Project 1:</a:t>
            </a:r>
          </a:p>
          <a:p>
            <a:r>
              <a:rPr lang="en-US" sz="1900" dirty="0"/>
              <a:t>Import spreadsheet data</a:t>
            </a:r>
          </a:p>
          <a:p>
            <a:r>
              <a:rPr lang="en-US" sz="1900" dirty="0"/>
              <a:t>Sorting</a:t>
            </a:r>
          </a:p>
          <a:p>
            <a:pPr lvl="1"/>
            <a:r>
              <a:rPr lang="en-US" sz="1900" dirty="0"/>
              <a:t>Separate based on male vs female data</a:t>
            </a:r>
          </a:p>
          <a:p>
            <a:pPr lvl="1"/>
            <a:r>
              <a:rPr lang="en-US" sz="1900" dirty="0"/>
              <a:t>Sort female data from smallest to largest forewing area</a:t>
            </a:r>
          </a:p>
          <a:p>
            <a:r>
              <a:rPr lang="en-US" sz="1900" dirty="0"/>
              <a:t>Create histogram (by hand)</a:t>
            </a:r>
          </a:p>
          <a:p>
            <a:pPr lvl="1"/>
            <a:r>
              <a:rPr lang="en-US" sz="1900" dirty="0"/>
              <a:t>Based on area of forewing</a:t>
            </a:r>
          </a:p>
          <a:p>
            <a:r>
              <a:rPr lang="en-US" sz="1900" dirty="0"/>
              <a:t>Create normal distribution/Quadratic curve fit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Project 3: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Students picked time and angle of drop pod launch based on optimization algorithm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8C394-774B-4DCC-BF85-4F71B0CECDA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691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Smaller projects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8C394-774B-4DCC-BF85-4F71B0CECDA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595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Incorporating GenAI </a:t>
            </a:r>
          </a:p>
          <a:p>
            <a:pPr lvl="1"/>
            <a:r>
              <a:rPr lang="en-US" dirty="0"/>
              <a:t>Keep Tier 1; change Tiers 2-4 to one or two big projects</a:t>
            </a:r>
          </a:p>
          <a:p>
            <a:pPr lvl="1"/>
            <a:r>
              <a:rPr lang="en-US" dirty="0"/>
              <a:t>Scaffold by breaking project deliverables into separate functions that can be turned in individually</a:t>
            </a:r>
          </a:p>
          <a:p>
            <a:pPr lvl="1"/>
            <a:r>
              <a:rPr lang="en-US" dirty="0"/>
              <a:t>Develop mechanism such that students are encouraged to use GenAI</a:t>
            </a:r>
          </a:p>
          <a:p>
            <a:r>
              <a:rPr lang="en-US" dirty="0"/>
              <a:t>Peer teaching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8C394-774B-4DCC-BF85-4F71B0CECDA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531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8C394-774B-4DCC-BF85-4F71B0CECDA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237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BA27E-721B-8247-D96F-56F61C120E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C6A559-4F88-949C-3771-5ED0606F9F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DAAD7-3830-2A49-B396-2DCAA0CD0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F62E2-28AD-B10A-32DE-48CFA922A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A7BE8-9522-B7EB-DB99-6A84C80F3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306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81A3E-5307-FDFE-3F13-D69A65647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99E8B-F3A2-7E11-999B-675F74B48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254F3-C6BA-3801-E9B2-3FF838D61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8BE4D-99A0-AB70-498E-B18E04F53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CC18A-2B82-5B92-EE53-CD503C5B3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010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2992B-2303-EEFA-083D-9B6FA7750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53B140-551B-FF4D-CFBA-AE0B4B061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A5C771-CF6A-C55E-4B33-C94F5A6E0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05C35-B723-2999-D9E7-2E1DE5E0A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E8ADB-91B7-0086-E31C-107B039C5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478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3E119-ADED-C016-214A-5F19ADE13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66192-B93C-7E78-F5B2-8619BEB75C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37FEF1-AFB3-B17F-2F92-4D78F95102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04F21-5F45-74F8-7639-C40602D7A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945D4-BB58-B137-1001-855B691C0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8EC875-0F37-6A3E-34B0-17205B78C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306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22944-8BF7-B20B-1742-4776C4E6C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411F2B-C56A-60EC-92A9-9ED735216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F2F9CD-8D7A-4223-3AD9-4CDE0160E1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14A0B9-C16D-316B-97BF-B66F36EDDE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0E95C7-C576-2110-8DF9-ECDC03A917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1A76A2-0B80-6AB5-FF97-290C3C701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19C23-3C08-3B70-6A13-42B2354EE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844967-685A-1C35-B4F9-D6E681B89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423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0E7EE-F270-A39F-4F9F-835E02E03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E23E7C-E40F-837D-4E09-0FAB4EAFD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FDB237-C0A1-626F-4C69-77AF03A07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663C16-476A-99A5-F49B-A5AA23356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684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A0938A-779B-2203-4A99-87AF85F12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804874-7A99-7D2B-87EA-438992ABC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6DCE79-0CEE-B2C4-964D-5CA52FFD0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28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2E4E1-7E33-0A26-48EE-E6983427A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19449-5BB8-6841-92E3-71B253E2F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979924-B264-A311-A23B-E6B57604F8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BE41A4-553E-AE03-517E-B3E8D27F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D610AD-C257-9526-7D00-7C73BBB16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B0E3AB-C7AA-6B45-77D0-58B22D1D9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155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6C308-804F-B96C-CE46-D88221980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612F93-8C88-C13A-B975-0779A468C1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FDF722-88F8-FF9C-B724-D96CD00F25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6D1C3-5BFF-A2FC-96CB-865E2471F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8BE589-1564-A587-92E7-925DD7264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60F4A3-CE20-8E35-9541-AC768CD67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750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7DE25-9E47-EEFD-A611-6E58F2F66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A56F7-E78E-1D23-62F9-560A9CF69E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A197B-3C37-856C-1097-4D931497F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9D4AFE-D161-CEBD-AFFF-D435B2534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2092D-F708-4D67-B9B8-EDCB7C38A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152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448B39-1A7F-C8DE-7822-AA0B99D21E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DF0234-087C-CFFB-B90E-7ECF4CF85C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E114C-6E5D-579E-DF11-701F63F01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D4B66-2B9C-C084-8097-9FB9B8D64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03862E-EAFE-D618-0B89-4AF076089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30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D93CE1-09B3-75E7-BB46-A7403E9B0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EF8AC7-E055-18EB-E2D7-6DCC2546B2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723FB-2EB6-12D5-30FF-5F18DCAA7F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ED90B9-B956-43E4-A7F3-91EED2A17ABC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FC803-C15D-6BEB-3FB9-F8075933B7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3D34A4-F669-B500-8351-EF361E611F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75D009-E26E-42D6-8056-5AFCCEE27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376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video" Target="NULL" TargetMode="External"/><Relationship Id="rId7" Type="http://schemas.openxmlformats.org/officeDocument/2006/relationships/notesSlide" Target="../notesSlides/notesSlide1.xml"/><Relationship Id="rId12" Type="http://schemas.openxmlformats.org/officeDocument/2006/relationships/image" Target="../media/image4.jpe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slideLayout" Target="../slideLayouts/slideLayout2.xml"/><Relationship Id="rId11" Type="http://schemas.openxmlformats.org/officeDocument/2006/relationships/image" Target="../media/image9.png"/><Relationship Id="rId5" Type="http://schemas.microsoft.com/office/2007/relationships/media" Target="../media/media3.mp4"/><Relationship Id="rId10" Type="http://schemas.openxmlformats.org/officeDocument/2006/relationships/image" Target="../media/image8.png"/><Relationship Id="rId4" Type="http://schemas.microsoft.com/office/2007/relationships/media" Target="../media/media2.mp4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5" name="Rectangle 2084">
            <a:extLst>
              <a:ext uri="{FF2B5EF4-FFF2-40B4-BE49-F238E27FC236}">
                <a16:creationId xmlns:a16="http://schemas.microsoft.com/office/drawing/2014/main" id="{CA4BD6EE-7B51-447C-AAB3-028B7A3E5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CC5B9-42C2-A422-D1B1-64B1EE19C8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-180814"/>
            <a:ext cx="5111393" cy="3979847"/>
          </a:xfrm>
        </p:spPr>
        <p:txBody>
          <a:bodyPr>
            <a:normAutofit/>
          </a:bodyPr>
          <a:lstStyle/>
          <a:p>
            <a:pPr algn="l"/>
            <a:r>
              <a:rPr lang="en-US" sz="3600" dirty="0"/>
              <a:t>Evolving MATLAB Instruction: Reflections from Traditional and Mastery-Based Teaching</a:t>
            </a:r>
          </a:p>
        </p:txBody>
      </p:sp>
      <p:pic>
        <p:nvPicPr>
          <p:cNvPr id="2050" name="Picture 2" descr="matlab – Center for Advancing Faculty Excellence | Missouri S&amp;T">
            <a:extLst>
              <a:ext uri="{FF2B5EF4-FFF2-40B4-BE49-F238E27FC236}">
                <a16:creationId xmlns:a16="http://schemas.microsoft.com/office/drawing/2014/main" id="{D2BD5C43-452A-224F-E478-FA23AF861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8093" y="659380"/>
            <a:ext cx="5593768" cy="314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7" name="sketch line">
            <a:extLst>
              <a:ext uri="{FF2B5EF4-FFF2-40B4-BE49-F238E27FC236}">
                <a16:creationId xmlns:a16="http://schemas.microsoft.com/office/drawing/2014/main" id="{6B5FF7CD-712E-4187-BFF5-B192FFB33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005089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6" name="Picture 8" descr="Ohio Northern University in United States : Reviews &amp; Rankings | Student  Reviews &amp; University Rankings EDUopinions">
            <a:extLst>
              <a:ext uri="{FF2B5EF4-FFF2-40B4-BE49-F238E27FC236}">
                <a16:creationId xmlns:a16="http://schemas.microsoft.com/office/drawing/2014/main" id="{8691C1B3-DCEF-73A8-2FD9-D7FEF759E6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8429" y="4164506"/>
            <a:ext cx="2146548" cy="205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Rose-Hulman ranked No. 1 in nation; 26 years and counting |  MyWabashValley.com">
            <a:extLst>
              <a:ext uri="{FF2B5EF4-FFF2-40B4-BE49-F238E27FC236}">
                <a16:creationId xmlns:a16="http://schemas.microsoft.com/office/drawing/2014/main" id="{8AFB414D-01C8-17AE-DC6A-B46F3DDF52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49653" y="4185711"/>
            <a:ext cx="2683879" cy="201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58746BD-1637-D1BC-72DC-F2D3E7E3A1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264579"/>
            <a:ext cx="6650892" cy="1845282"/>
          </a:xfrm>
        </p:spPr>
        <p:txBody>
          <a:bodyPr>
            <a:normAutofit fontScale="92500"/>
          </a:bodyPr>
          <a:lstStyle/>
          <a:p>
            <a:pPr algn="l"/>
            <a:r>
              <a:rPr lang="en-US" b="1" dirty="0"/>
              <a:t>Oluwami (Wami) Dosunmu-Ogunbi</a:t>
            </a:r>
          </a:p>
          <a:p>
            <a:pPr algn="l"/>
            <a:r>
              <a:rPr lang="en-US" dirty="0"/>
              <a:t>Assistant Professor, Ohio Northern University (ONU)</a:t>
            </a:r>
          </a:p>
          <a:p>
            <a:pPr algn="l"/>
            <a:r>
              <a:rPr lang="en-US" sz="1400" i="1" dirty="0"/>
              <a:t>2025 Educator Workshop: Teaching Computation with MATLAB (and GenAI)</a:t>
            </a:r>
          </a:p>
          <a:p>
            <a:pPr algn="l"/>
            <a:r>
              <a:rPr lang="en-US" sz="1400" dirty="0"/>
              <a:t>October 26-28, 2025</a:t>
            </a:r>
          </a:p>
          <a:p>
            <a:pPr algn="l"/>
            <a:r>
              <a:rPr lang="en-US" sz="1400" dirty="0"/>
              <a:t>Carleton College, Northfield, MN</a:t>
            </a:r>
          </a:p>
        </p:txBody>
      </p:sp>
    </p:spTree>
    <p:extLst>
      <p:ext uri="{BB962C8B-B14F-4D97-AF65-F5344CB8AC3E}">
        <p14:creationId xmlns:p14="http://schemas.microsoft.com/office/powerpoint/2010/main" val="10421319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A127CC-4E97-2A66-8EFB-B40AF89B06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/>
              <a:t>Traditional (Rose-Hulman)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6A1FB13-1DD6-F8C6-7585-9164CE3C35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9258" y="1690688"/>
            <a:ext cx="5183188" cy="823912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Mastery-based (ONU)</a:t>
            </a:r>
          </a:p>
        </p:txBody>
      </p:sp>
      <p:pic>
        <p:nvPicPr>
          <p:cNvPr id="1028" name="Picture 4" descr="Lecture Hall with Speaker and Audience Icon 66024253 Vector Art at Vecteezy">
            <a:extLst>
              <a:ext uri="{FF2B5EF4-FFF2-40B4-BE49-F238E27FC236}">
                <a16:creationId xmlns:a16="http://schemas.microsoft.com/office/drawing/2014/main" id="{CEEEAC81-E43B-0E37-0239-32CB33A330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" t="3422" r="2106" b="6638"/>
          <a:stretch>
            <a:fillRect/>
          </a:stretch>
        </p:blipFill>
        <p:spPr bwMode="auto">
          <a:xfrm>
            <a:off x="1416547" y="3099915"/>
            <a:ext cx="4004268" cy="213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Young man coding at computer desk in flat art style 60401150 Vector Art at  Vecteezy">
            <a:extLst>
              <a:ext uri="{FF2B5EF4-FFF2-40B4-BE49-F238E27FC236}">
                <a16:creationId xmlns:a16="http://schemas.microsoft.com/office/drawing/2014/main" id="{65AED9A9-F47C-2CAC-B943-A89D062BB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2537" y="2890173"/>
            <a:ext cx="2556630" cy="2556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atlab – Center for Advancing Faculty Excellence | Missouri S&amp;T">
            <a:extLst>
              <a:ext uri="{FF2B5EF4-FFF2-40B4-BE49-F238E27FC236}">
                <a16:creationId xmlns:a16="http://schemas.microsoft.com/office/drawing/2014/main" id="{0285F181-4A00-32E4-B2C5-074DE9F8D3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215" y="-176522"/>
            <a:ext cx="4490113" cy="252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72243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BB644C1-DC91-642E-267F-8C32A8935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Traditional (Rose-Hulman)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1A0745A-4A63-EF8D-78FA-119FE5D32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Quarter system, 10 weeks + finals</a:t>
            </a:r>
          </a:p>
          <a:p>
            <a:r>
              <a:rPr lang="en-US" dirty="0"/>
              <a:t>1-hour lecture, 4 days a week MTRF</a:t>
            </a:r>
          </a:p>
          <a:p>
            <a:r>
              <a:rPr lang="en-US" dirty="0"/>
              <a:t>Evaluation</a:t>
            </a:r>
          </a:p>
          <a:p>
            <a:pPr lvl="1"/>
            <a:r>
              <a:rPr lang="en-US" dirty="0"/>
              <a:t>Daily homework (10%)</a:t>
            </a:r>
          </a:p>
          <a:p>
            <a:pPr lvl="1"/>
            <a:r>
              <a:rPr lang="en-US" dirty="0"/>
              <a:t>Semi-weekly quizzes (10%)</a:t>
            </a:r>
          </a:p>
          <a:p>
            <a:pPr lvl="1"/>
            <a:r>
              <a:rPr lang="en-US" dirty="0"/>
              <a:t>3 projects (15%)</a:t>
            </a:r>
          </a:p>
          <a:p>
            <a:pPr lvl="1"/>
            <a:r>
              <a:rPr lang="en-US" dirty="0"/>
              <a:t>Exams (65%)</a:t>
            </a:r>
          </a:p>
          <a:p>
            <a:pPr lvl="2"/>
            <a:r>
              <a:rPr lang="en-US" dirty="0"/>
              <a:t>2 midterms + final</a:t>
            </a:r>
          </a:p>
          <a:p>
            <a:pPr lvl="2"/>
            <a:r>
              <a:rPr lang="en-US" dirty="0"/>
              <a:t>Written + Programming</a:t>
            </a:r>
          </a:p>
        </p:txBody>
      </p:sp>
      <p:pic>
        <p:nvPicPr>
          <p:cNvPr id="2" name="Picture 4" descr="Lecture Hall with Speaker and Audience Icon 66024253 Vector Art at Vecteezy">
            <a:extLst>
              <a:ext uri="{FF2B5EF4-FFF2-40B4-BE49-F238E27FC236}">
                <a16:creationId xmlns:a16="http://schemas.microsoft.com/office/drawing/2014/main" id="{9FEBF0F6-78EA-CF77-62F0-A7B5F8290B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" t="3422" r="2106" b="6638"/>
          <a:stretch>
            <a:fillRect/>
          </a:stretch>
        </p:blipFill>
        <p:spPr bwMode="auto">
          <a:xfrm>
            <a:off x="7292022" y="2360427"/>
            <a:ext cx="4004268" cy="213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9442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bldLvl="4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3B4733-D135-DF04-80D4-E6A1AE5F44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7290" y="1137983"/>
            <a:ext cx="4235985" cy="3839131"/>
          </a:xfrm>
          <a:prstGeom prst="rect">
            <a:avLst/>
          </a:prstGeom>
        </p:spPr>
      </p:pic>
      <p:pic>
        <p:nvPicPr>
          <p:cNvPr id="5" name="Example1_solution_demo">
            <a:hlinkClick r:id="" action="ppaction://media"/>
            <a:extLst>
              <a:ext uri="{FF2B5EF4-FFF2-40B4-BE49-F238E27FC236}">
                <a16:creationId xmlns:a16="http://schemas.microsoft.com/office/drawing/2014/main" id="{32B8E385-7F4B-6598-96CD-17F8FD3C35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084558" y="329918"/>
            <a:ext cx="2022884" cy="3596239"/>
          </a:xfrm>
          <a:prstGeom prst="rect">
            <a:avLst/>
          </a:prstGeom>
        </p:spPr>
      </p:pic>
      <p:pic>
        <p:nvPicPr>
          <p:cNvPr id="6" name="Screen Recording 2">
            <a:hlinkClick r:id="" action="ppaction://media"/>
            <a:extLst>
              <a:ext uri="{FF2B5EF4-FFF2-40B4-BE49-F238E27FC236}">
                <a16:creationId xmlns:a16="http://schemas.microsoft.com/office/drawing/2014/main" id="{D20347C7-A515-2167-1280-B702F99911E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13683" end="1470.8548"/>
                </p14:media>
              </p:ext>
            </p:extLst>
          </p:nvPr>
        </p:nvPicPr>
        <p:blipFill>
          <a:blip r:embed="rId10"/>
          <a:srcRect l="5669" t="8919" r="13825" b="32387"/>
          <a:stretch>
            <a:fillRect/>
          </a:stretch>
        </p:blipFill>
        <p:spPr>
          <a:xfrm>
            <a:off x="5852345" y="3217762"/>
            <a:ext cx="2824567" cy="2147104"/>
          </a:xfrm>
          <a:prstGeom prst="rect">
            <a:avLst/>
          </a:prstGeom>
        </p:spPr>
      </p:pic>
      <p:pic>
        <p:nvPicPr>
          <p:cNvPr id="7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238F9A2C-3B79-86EB-5379-5BE7F3F86C22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5">
                  <p14:trim st="3487" end="216.4829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846877" y="1137983"/>
            <a:ext cx="3035835" cy="30990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4B33E89-4ADB-72D7-524E-976AE58AB6D1}"/>
              </a:ext>
            </a:extLst>
          </p:cNvPr>
          <p:cNvSpPr txBox="1"/>
          <p:nvPr/>
        </p:nvSpPr>
        <p:spPr>
          <a:xfrm>
            <a:off x="1070059" y="5474825"/>
            <a:ext cx="2233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Project 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E55AE4-9B21-F213-A3C9-97E63FBBE9F6}"/>
              </a:ext>
            </a:extLst>
          </p:cNvPr>
          <p:cNvSpPr txBox="1"/>
          <p:nvPr/>
        </p:nvSpPr>
        <p:spPr>
          <a:xfrm>
            <a:off x="5157851" y="5474825"/>
            <a:ext cx="2233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Project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A2B86C-7201-7011-96BC-581CCF02E619}"/>
              </a:ext>
            </a:extLst>
          </p:cNvPr>
          <p:cNvSpPr txBox="1"/>
          <p:nvPr/>
        </p:nvSpPr>
        <p:spPr>
          <a:xfrm>
            <a:off x="9245643" y="5474825"/>
            <a:ext cx="2233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Project 3</a:t>
            </a:r>
          </a:p>
        </p:txBody>
      </p:sp>
      <p:pic>
        <p:nvPicPr>
          <p:cNvPr id="13" name="Picture 4" descr="Lecture Hall with Speaker and Audience Icon 66024253 Vector Art at Vecteezy">
            <a:extLst>
              <a:ext uri="{FF2B5EF4-FFF2-40B4-BE49-F238E27FC236}">
                <a16:creationId xmlns:a16="http://schemas.microsoft.com/office/drawing/2014/main" id="{5764AEFC-2398-6955-001C-1291620806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" t="3422" r="2106" b="6638"/>
          <a:stretch>
            <a:fillRect/>
          </a:stretch>
        </p:blipFill>
        <p:spPr bwMode="auto">
          <a:xfrm>
            <a:off x="10498665" y="0"/>
            <a:ext cx="1693335" cy="90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8922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15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315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768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685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3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 mute="1">
                <p:cTn id="32" repeatCount="indefinite" fill="remove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 mute="1">
                <p:cTn id="33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A127CC-4E97-2A66-8EFB-B40AF89B06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/>
              <a:t>Traditional (Rose-Hulman)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6A1FB13-1DD6-F8C6-7585-9164CE3C35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9258" y="1690688"/>
            <a:ext cx="5183188" cy="823912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Mastery-based (ONU)</a:t>
            </a:r>
          </a:p>
        </p:txBody>
      </p:sp>
      <p:pic>
        <p:nvPicPr>
          <p:cNvPr id="1028" name="Picture 4" descr="Lecture Hall with Speaker and Audience Icon 66024253 Vector Art at Vecteezy">
            <a:extLst>
              <a:ext uri="{FF2B5EF4-FFF2-40B4-BE49-F238E27FC236}">
                <a16:creationId xmlns:a16="http://schemas.microsoft.com/office/drawing/2014/main" id="{CEEEAC81-E43B-0E37-0239-32CB33A330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" t="3422" r="2106" b="6638"/>
          <a:stretch>
            <a:fillRect/>
          </a:stretch>
        </p:blipFill>
        <p:spPr bwMode="auto">
          <a:xfrm>
            <a:off x="1416547" y="3099915"/>
            <a:ext cx="4004268" cy="213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Young man coding at computer desk in flat art style 60401150 Vector Art at  Vecteezy">
            <a:extLst>
              <a:ext uri="{FF2B5EF4-FFF2-40B4-BE49-F238E27FC236}">
                <a16:creationId xmlns:a16="http://schemas.microsoft.com/office/drawing/2014/main" id="{65AED9A9-F47C-2CAC-B943-A89D062BB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2537" y="2890173"/>
            <a:ext cx="2556630" cy="2556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matlab – Center for Advancing Faculty Excellence | Missouri S&amp;T">
            <a:extLst>
              <a:ext uri="{FF2B5EF4-FFF2-40B4-BE49-F238E27FC236}">
                <a16:creationId xmlns:a16="http://schemas.microsoft.com/office/drawing/2014/main" id="{89C6E379-0D93-4254-6C42-BB77C5788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215" y="-176522"/>
            <a:ext cx="4490113" cy="252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94864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F1E2C-C7B3-8A2A-BECC-50A50CF19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Mastery-based (ONU)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105E9-F463-9A12-0FFD-73FD5625B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Semester system, 15 weeks + finals</a:t>
            </a:r>
          </a:p>
          <a:p>
            <a:r>
              <a:rPr lang="en-US" dirty="0"/>
              <a:t>1-hour lecture, 2 days a week (MF)</a:t>
            </a:r>
          </a:p>
          <a:p>
            <a:r>
              <a:rPr lang="en-US" dirty="0"/>
              <a:t>Evaluation Metrics</a:t>
            </a:r>
          </a:p>
          <a:p>
            <a:pPr lvl="1"/>
            <a:r>
              <a:rPr lang="en-US" dirty="0"/>
              <a:t>Progress report, modules, ICAs (20%)</a:t>
            </a:r>
          </a:p>
          <a:p>
            <a:pPr lvl="1"/>
            <a:r>
              <a:rPr lang="en-US" dirty="0"/>
              <a:t>Mastery of Skills (80%)</a:t>
            </a:r>
          </a:p>
          <a:p>
            <a:pPr lvl="2"/>
            <a:r>
              <a:rPr lang="en-US" dirty="0"/>
              <a:t>Tier 1 (55%): 4 quizzes, 2 projects</a:t>
            </a:r>
          </a:p>
          <a:p>
            <a:pPr lvl="2"/>
            <a:r>
              <a:rPr lang="en-US" dirty="0"/>
              <a:t>Tier 2 (5%): 1 project</a:t>
            </a:r>
          </a:p>
          <a:p>
            <a:pPr lvl="2"/>
            <a:r>
              <a:rPr lang="en-US" dirty="0"/>
              <a:t>Tier 3 (10%): 1 quiz, 1 project</a:t>
            </a:r>
          </a:p>
          <a:p>
            <a:pPr lvl="2"/>
            <a:r>
              <a:rPr lang="en-US" dirty="0"/>
              <a:t>Tier 4 (10%): 2 projects </a:t>
            </a:r>
          </a:p>
        </p:txBody>
      </p:sp>
      <p:pic>
        <p:nvPicPr>
          <p:cNvPr id="4" name="Picture 6" descr="Young man coding at computer desk in flat art style 60401150 Vector Art at  Vecteezy">
            <a:extLst>
              <a:ext uri="{FF2B5EF4-FFF2-40B4-BE49-F238E27FC236}">
                <a16:creationId xmlns:a16="http://schemas.microsoft.com/office/drawing/2014/main" id="{019A617F-658A-C0F1-A907-24D35A20B9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753" y="1975773"/>
            <a:ext cx="2556630" cy="2556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88598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5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1772C-EC87-E895-0134-576303A65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Observations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7CC0CA-6970-FDA8-F9CA-351C39EE311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6" descr="Young man coding at computer desk in flat art style 60401150 Vector Art at  Vecteezy">
            <a:extLst>
              <a:ext uri="{FF2B5EF4-FFF2-40B4-BE49-F238E27FC236}">
                <a16:creationId xmlns:a16="http://schemas.microsoft.com/office/drawing/2014/main" id="{ADBDCF52-27DA-33CF-4906-9AC7424E32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8462" y="230188"/>
            <a:ext cx="1325563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69517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E8C09-479B-E3CC-46DF-52DCE978D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Areas to Improve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565978-548E-D69C-E150-45A69D9AEF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61179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6" descr="Young man coding at computer desk in flat art style 60401150 Vector Art at  Vecteezy">
            <a:extLst>
              <a:ext uri="{FF2B5EF4-FFF2-40B4-BE49-F238E27FC236}">
                <a16:creationId xmlns:a16="http://schemas.microsoft.com/office/drawing/2014/main" id="{1F4A2E17-B87A-6BFE-89D9-75973AC320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8462" y="230188"/>
            <a:ext cx="1325563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4955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C38EB32-95EF-0F94-E426-FB04BF7FFF1F}"/>
              </a:ext>
            </a:extLst>
          </p:cNvPr>
          <p:cNvSpPr txBox="1">
            <a:spLocks/>
          </p:cNvSpPr>
          <p:nvPr/>
        </p:nvSpPr>
        <p:spPr>
          <a:xfrm>
            <a:off x="335795" y="1916624"/>
            <a:ext cx="6598245" cy="25798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Evolving MATLAB Instruction: Reflections from Traditional and Mastery-Based Teaching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7F2DAEA4-FCB4-3E8D-17C3-B6B4CE2AEC7F}"/>
              </a:ext>
            </a:extLst>
          </p:cNvPr>
          <p:cNvSpPr txBox="1">
            <a:spLocks/>
          </p:cNvSpPr>
          <p:nvPr/>
        </p:nvSpPr>
        <p:spPr>
          <a:xfrm>
            <a:off x="8084949" y="5340148"/>
            <a:ext cx="3562070" cy="11107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w-ogunbi@onu.edu</a:t>
            </a:r>
          </a:p>
          <a:p>
            <a:pPr marL="0" indent="0">
              <a:buNone/>
            </a:pPr>
            <a:r>
              <a:rPr lang="en-US" sz="2400" dirty="0"/>
              <a:t>www.wamiogunbi.com</a:t>
            </a:r>
          </a:p>
        </p:txBody>
      </p:sp>
      <p:pic>
        <p:nvPicPr>
          <p:cNvPr id="6" name="Picture 8" descr="Ohio Northern University in United States : Reviews &amp; Rankings | Student  Reviews &amp; University Rankings EDUopinions">
            <a:extLst>
              <a:ext uri="{FF2B5EF4-FFF2-40B4-BE49-F238E27FC236}">
                <a16:creationId xmlns:a16="http://schemas.microsoft.com/office/drawing/2014/main" id="{3251D05B-CA9C-4C50-65E7-2DAC4E80CD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4040" y="2600726"/>
            <a:ext cx="2146548" cy="205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Rose-Hulman ranked No. 1 in nation; 26 years and counting |  MyWabashValley.com">
            <a:extLst>
              <a:ext uri="{FF2B5EF4-FFF2-40B4-BE49-F238E27FC236}">
                <a16:creationId xmlns:a16="http://schemas.microsoft.com/office/drawing/2014/main" id="{2BD47F93-AC20-C3F1-7795-5F73177E38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55464" y="2550368"/>
            <a:ext cx="2683879" cy="201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BA48E6C-3FD4-D0DF-7C9B-0F2CFC3D6E8D}"/>
              </a:ext>
            </a:extLst>
          </p:cNvPr>
          <p:cNvSpPr txBox="1"/>
          <p:nvPr/>
        </p:nvSpPr>
        <p:spPr>
          <a:xfrm>
            <a:off x="335796" y="433387"/>
            <a:ext cx="60960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600" dirty="0"/>
              <a:t>Thank You!</a:t>
            </a:r>
          </a:p>
        </p:txBody>
      </p:sp>
      <p:pic>
        <p:nvPicPr>
          <p:cNvPr id="9" name="Picture 2" descr="matlab – Center for Advancing Faculty Excellence | Missouri S&amp;T">
            <a:extLst>
              <a:ext uri="{FF2B5EF4-FFF2-40B4-BE49-F238E27FC236}">
                <a16:creationId xmlns:a16="http://schemas.microsoft.com/office/drawing/2014/main" id="{8D54155E-F4D4-1975-CDF4-94A2E2DA22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0377" y="-281392"/>
            <a:ext cx="5593768" cy="314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B05CA069-B69B-7A2D-96A2-90AA763BC5A4}"/>
              </a:ext>
            </a:extLst>
          </p:cNvPr>
          <p:cNvSpPr txBox="1">
            <a:spLocks/>
          </p:cNvSpPr>
          <p:nvPr/>
        </p:nvSpPr>
        <p:spPr>
          <a:xfrm>
            <a:off x="436534" y="4784758"/>
            <a:ext cx="5244757" cy="11107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Oluwami (Wami) Dosunmu-Ogunbi</a:t>
            </a:r>
          </a:p>
          <a:p>
            <a:pPr marL="0" indent="0">
              <a:buNone/>
            </a:pPr>
            <a:r>
              <a:rPr lang="en-US" sz="2400" dirty="0"/>
              <a:t>Assistant Professor, ONU</a:t>
            </a:r>
          </a:p>
        </p:txBody>
      </p:sp>
    </p:spTree>
    <p:extLst>
      <p:ext uri="{BB962C8B-B14F-4D97-AF65-F5344CB8AC3E}">
        <p14:creationId xmlns:p14="http://schemas.microsoft.com/office/powerpoint/2010/main" val="5609908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359</Words>
  <Application>Microsoft Office PowerPoint</Application>
  <PresentationFormat>Widescreen</PresentationFormat>
  <Paragraphs>70</Paragraphs>
  <Slides>9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Evolving MATLAB Instruction: Reflections from Traditional and Mastery-Based Teaching</vt:lpstr>
      <vt:lpstr>PowerPoint Presentation</vt:lpstr>
      <vt:lpstr>Traditional (Rose-Hulman)</vt:lpstr>
      <vt:lpstr>PowerPoint Presentation</vt:lpstr>
      <vt:lpstr>PowerPoint Presentation</vt:lpstr>
      <vt:lpstr>Mastery-based (ONU)</vt:lpstr>
      <vt:lpstr>Observations</vt:lpstr>
      <vt:lpstr>Areas to Improve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Wami Dosunmu-Ogunbi</dc:creator>
  <cp:lastModifiedBy>Wami Dosunmu-Ogunbi</cp:lastModifiedBy>
  <cp:revision>28</cp:revision>
  <dcterms:created xsi:type="dcterms:W3CDTF">2025-10-05T21:21:36Z</dcterms:created>
  <dcterms:modified xsi:type="dcterms:W3CDTF">2025-10-22T22:00:33Z</dcterms:modified>
</cp:coreProperties>
</file>