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1"/>
  </p:notesMasterIdLst>
  <p:sldIdLst>
    <p:sldId id="256" r:id="rId2"/>
    <p:sldId id="361" r:id="rId3"/>
    <p:sldId id="270" r:id="rId4"/>
    <p:sldId id="258" r:id="rId5"/>
    <p:sldId id="259" r:id="rId6"/>
    <p:sldId id="260" r:id="rId7"/>
    <p:sldId id="261" r:id="rId8"/>
    <p:sldId id="262" r:id="rId9"/>
    <p:sldId id="263" r:id="rId10"/>
    <p:sldId id="264" r:id="rId11"/>
    <p:sldId id="265" r:id="rId12"/>
    <p:sldId id="266" r:id="rId13"/>
    <p:sldId id="268" r:id="rId14"/>
    <p:sldId id="273" r:id="rId15"/>
    <p:sldId id="271" r:id="rId16"/>
    <p:sldId id="272" r:id="rId17"/>
    <p:sldId id="274" r:id="rId18"/>
    <p:sldId id="286" r:id="rId19"/>
    <p:sldId id="257" r:id="rId20"/>
    <p:sldId id="287" r:id="rId21"/>
    <p:sldId id="283" r:id="rId22"/>
    <p:sldId id="288" r:id="rId23"/>
    <p:sldId id="289" r:id="rId24"/>
    <p:sldId id="290" r:id="rId25"/>
    <p:sldId id="291" r:id="rId26"/>
    <p:sldId id="292" r:id="rId27"/>
    <p:sldId id="293" r:id="rId28"/>
    <p:sldId id="279" r:id="rId29"/>
    <p:sldId id="280" r:id="rId30"/>
    <p:sldId id="281" r:id="rId31"/>
    <p:sldId id="294" r:id="rId32"/>
    <p:sldId id="295" r:id="rId33"/>
    <p:sldId id="297" r:id="rId34"/>
    <p:sldId id="298" r:id="rId35"/>
    <p:sldId id="299" r:id="rId36"/>
    <p:sldId id="300" r:id="rId37"/>
    <p:sldId id="301" r:id="rId38"/>
    <p:sldId id="302" r:id="rId39"/>
    <p:sldId id="303" r:id="rId40"/>
    <p:sldId id="304" r:id="rId41"/>
    <p:sldId id="305" r:id="rId42"/>
    <p:sldId id="332" r:id="rId43"/>
    <p:sldId id="310" r:id="rId44"/>
    <p:sldId id="311" r:id="rId45"/>
    <p:sldId id="306" r:id="rId46"/>
    <p:sldId id="362" r:id="rId47"/>
    <p:sldId id="267" r:id="rId48"/>
    <p:sldId id="373" r:id="rId49"/>
    <p:sldId id="269" r:id="rId50"/>
    <p:sldId id="374" r:id="rId51"/>
    <p:sldId id="375" r:id="rId52"/>
    <p:sldId id="376" r:id="rId53"/>
    <p:sldId id="377" r:id="rId54"/>
    <p:sldId id="378" r:id="rId55"/>
    <p:sldId id="275" r:id="rId56"/>
    <p:sldId id="276" r:id="rId57"/>
    <p:sldId id="277" r:id="rId58"/>
    <p:sldId id="278" r:id="rId59"/>
    <p:sldId id="379" r:id="rId60"/>
    <p:sldId id="380" r:id="rId61"/>
    <p:sldId id="381" r:id="rId62"/>
    <p:sldId id="282" r:id="rId63"/>
    <p:sldId id="382" r:id="rId64"/>
    <p:sldId id="284" r:id="rId65"/>
    <p:sldId id="285" r:id="rId66"/>
    <p:sldId id="383" r:id="rId67"/>
    <p:sldId id="384" r:id="rId68"/>
    <p:sldId id="385" r:id="rId69"/>
    <p:sldId id="386" r:id="rId70"/>
    <p:sldId id="387" r:id="rId71"/>
    <p:sldId id="388" r:id="rId72"/>
    <p:sldId id="389" r:id="rId73"/>
    <p:sldId id="390" r:id="rId74"/>
    <p:sldId id="391" r:id="rId75"/>
    <p:sldId id="392" r:id="rId76"/>
    <p:sldId id="296" r:id="rId77"/>
    <p:sldId id="393" r:id="rId78"/>
    <p:sldId id="394" r:id="rId79"/>
    <p:sldId id="395" r:id="rId80"/>
    <p:sldId id="396" r:id="rId81"/>
    <p:sldId id="397" r:id="rId82"/>
    <p:sldId id="398" r:id="rId83"/>
    <p:sldId id="333" r:id="rId84"/>
    <p:sldId id="334" r:id="rId85"/>
    <p:sldId id="335" r:id="rId86"/>
    <p:sldId id="336" r:id="rId87"/>
    <p:sldId id="337" r:id="rId88"/>
    <p:sldId id="338" r:id="rId89"/>
    <p:sldId id="339" r:id="rId90"/>
    <p:sldId id="340" r:id="rId91"/>
    <p:sldId id="341" r:id="rId92"/>
    <p:sldId id="342" r:id="rId93"/>
    <p:sldId id="343" r:id="rId94"/>
    <p:sldId id="344" r:id="rId95"/>
    <p:sldId id="345" r:id="rId96"/>
    <p:sldId id="346" r:id="rId97"/>
    <p:sldId id="347" r:id="rId98"/>
    <p:sldId id="348" r:id="rId99"/>
    <p:sldId id="349" r:id="rId100"/>
    <p:sldId id="350" r:id="rId101"/>
    <p:sldId id="351" r:id="rId102"/>
    <p:sldId id="352" r:id="rId103"/>
    <p:sldId id="353" r:id="rId104"/>
    <p:sldId id="354" r:id="rId105"/>
    <p:sldId id="355" r:id="rId106"/>
    <p:sldId id="356" r:id="rId107"/>
    <p:sldId id="357" r:id="rId108"/>
    <p:sldId id="358" r:id="rId109"/>
    <p:sldId id="359" r:id="rId110"/>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1pPr>
    <a:lvl2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2pPr>
    <a:lvl3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3pPr>
    <a:lvl4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4pPr>
    <a:lvl5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5pPr>
    <a:lvl6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6pPr>
    <a:lvl7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7pPr>
    <a:lvl8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8pPr>
    <a:lvl9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536773"/>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536773"/>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76672"/>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254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noFill/>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a:tcStyle>
        <a:tcBdr/>
        <a:fill>
          <a:solidFill>
            <a:srgbClr val="D4D5D5"/>
          </a:solidFill>
        </a:fill>
      </a:tcStyle>
    </a:band2H>
    <a:firstCol>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25400" cap="flat">
              <a:solidFill>
                <a:srgbClr val="CB297B"/>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665"/>
    <p:restoredTop sz="79456"/>
  </p:normalViewPr>
  <p:slideViewPr>
    <p:cSldViewPr snapToGrid="0" snapToObjects="1">
      <p:cViewPr varScale="1">
        <p:scale>
          <a:sx n="67" d="100"/>
          <a:sy n="67" d="100"/>
        </p:scale>
        <p:origin x="2744" y="192"/>
      </p:cViewPr>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 r:id="rId41" collapse="1"/>
      <p:sld r:id="rId42" collapse="1"/>
      <p:sld r:id="rId43" collapse="1"/>
      <p:sld r:id="rId44" collapse="1"/>
      <p:sld r:id="rId45" collapse="1"/>
      <p:sld r:id="rId46" collapse="1"/>
      <p:sld r:id="rId47" collapse="1"/>
      <p:sld r:id="rId48" collapse="1"/>
      <p:sld r:id="rId49" collapse="1"/>
      <p:sld r:id="rId50" collapse="1"/>
      <p:sld r:id="rId51" collapse="1"/>
      <p:sld r:id="rId52" collapse="1"/>
      <p:sld r:id="rId53" collapse="1"/>
      <p:sld r:id="rId54" collapse="1"/>
      <p:sld r:id="rId55" collapse="1"/>
      <p:sld r:id="rId56" collapse="1"/>
      <p:sld r:id="rId57" collapse="1"/>
      <p:sld r:id="rId58" collapse="1"/>
      <p:sld r:id="rId59" collapse="1"/>
      <p:sld r:id="rId60" collapse="1"/>
      <p:sld r:id="rId61" collapse="1"/>
      <p:sld r:id="rId62" collapse="1"/>
      <p:sld r:id="rId63" collapse="1"/>
      <p:sld r:id="rId64" collapse="1"/>
      <p:sld r:id="rId65" collapse="1"/>
      <p:sld r:id="rId66" collapse="1"/>
      <p:sld r:id="rId67" collapse="1"/>
      <p:sld r:id="rId68" collapse="1"/>
      <p:sld r:id="rId69" collapse="1"/>
      <p:sld r:id="rId70" collapse="1"/>
      <p:sld r:id="rId71" collapse="1"/>
      <p:sld r:id="rId72" collapse="1"/>
    </p:sldLst>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presProps" Target="pres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viewProps" Target="view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26" Type="http://schemas.openxmlformats.org/officeDocument/2006/relationships/slide" Target="slides/slide26.xml"/><Relationship Id="rId21" Type="http://schemas.openxmlformats.org/officeDocument/2006/relationships/slide" Target="slides/slide21.xml"/><Relationship Id="rId42" Type="http://schemas.openxmlformats.org/officeDocument/2006/relationships/slide" Target="slides/slide42.xml"/><Relationship Id="rId47" Type="http://schemas.openxmlformats.org/officeDocument/2006/relationships/slide" Target="slides/slide84.xml"/><Relationship Id="rId63" Type="http://schemas.openxmlformats.org/officeDocument/2006/relationships/slide" Target="slides/slide100.xml"/><Relationship Id="rId68" Type="http://schemas.openxmlformats.org/officeDocument/2006/relationships/slide" Target="slides/slide105.xml"/><Relationship Id="rId7" Type="http://schemas.openxmlformats.org/officeDocument/2006/relationships/slide" Target="slides/slide7.xml"/><Relationship Id="rId71" Type="http://schemas.openxmlformats.org/officeDocument/2006/relationships/slide" Target="slides/slide108.xml"/><Relationship Id="rId2" Type="http://schemas.openxmlformats.org/officeDocument/2006/relationships/slide" Target="slides/slide2.xml"/><Relationship Id="rId16" Type="http://schemas.openxmlformats.org/officeDocument/2006/relationships/slide" Target="slides/slide16.xml"/><Relationship Id="rId29" Type="http://schemas.openxmlformats.org/officeDocument/2006/relationships/slide" Target="slides/slide29.xml"/><Relationship Id="rId11" Type="http://schemas.openxmlformats.org/officeDocument/2006/relationships/slide" Target="slides/slide11.xml"/><Relationship Id="rId24" Type="http://schemas.openxmlformats.org/officeDocument/2006/relationships/slide" Target="slides/slide24.xml"/><Relationship Id="rId32" Type="http://schemas.openxmlformats.org/officeDocument/2006/relationships/slide" Target="slides/slide32.xml"/><Relationship Id="rId37" Type="http://schemas.openxmlformats.org/officeDocument/2006/relationships/slide" Target="slides/slide37.xml"/><Relationship Id="rId40" Type="http://schemas.openxmlformats.org/officeDocument/2006/relationships/slide" Target="slides/slide40.xml"/><Relationship Id="rId45" Type="http://schemas.openxmlformats.org/officeDocument/2006/relationships/slide" Target="slides/slide45.xml"/><Relationship Id="rId53" Type="http://schemas.openxmlformats.org/officeDocument/2006/relationships/slide" Target="slides/slide90.xml"/><Relationship Id="rId58" Type="http://schemas.openxmlformats.org/officeDocument/2006/relationships/slide" Target="slides/slide95.xml"/><Relationship Id="rId66" Type="http://schemas.openxmlformats.org/officeDocument/2006/relationships/slide" Target="slides/slide103.xml"/><Relationship Id="rId5" Type="http://schemas.openxmlformats.org/officeDocument/2006/relationships/slide" Target="slides/slide5.xml"/><Relationship Id="rId61" Type="http://schemas.openxmlformats.org/officeDocument/2006/relationships/slide" Target="slides/slide98.xml"/><Relationship Id="rId19" Type="http://schemas.openxmlformats.org/officeDocument/2006/relationships/slide" Target="slides/slide19.xml"/><Relationship Id="rId14" Type="http://schemas.openxmlformats.org/officeDocument/2006/relationships/slide" Target="slides/slide14.xml"/><Relationship Id="rId22" Type="http://schemas.openxmlformats.org/officeDocument/2006/relationships/slide" Target="slides/slide22.xml"/><Relationship Id="rId27" Type="http://schemas.openxmlformats.org/officeDocument/2006/relationships/slide" Target="slides/slide27.xml"/><Relationship Id="rId30" Type="http://schemas.openxmlformats.org/officeDocument/2006/relationships/slide" Target="slides/slide30.xml"/><Relationship Id="rId35" Type="http://schemas.openxmlformats.org/officeDocument/2006/relationships/slide" Target="slides/slide35.xml"/><Relationship Id="rId43" Type="http://schemas.openxmlformats.org/officeDocument/2006/relationships/slide" Target="slides/slide43.xml"/><Relationship Id="rId48" Type="http://schemas.openxmlformats.org/officeDocument/2006/relationships/slide" Target="slides/slide85.xml"/><Relationship Id="rId56" Type="http://schemas.openxmlformats.org/officeDocument/2006/relationships/slide" Target="slides/slide93.xml"/><Relationship Id="rId64" Type="http://schemas.openxmlformats.org/officeDocument/2006/relationships/slide" Target="slides/slide101.xml"/><Relationship Id="rId69" Type="http://schemas.openxmlformats.org/officeDocument/2006/relationships/slide" Target="slides/slide106.xml"/><Relationship Id="rId8" Type="http://schemas.openxmlformats.org/officeDocument/2006/relationships/slide" Target="slides/slide8.xml"/><Relationship Id="rId51" Type="http://schemas.openxmlformats.org/officeDocument/2006/relationships/slide" Target="slides/slide88.xml"/><Relationship Id="rId72" Type="http://schemas.openxmlformats.org/officeDocument/2006/relationships/slide" Target="slides/slide109.xml"/><Relationship Id="rId3" Type="http://schemas.openxmlformats.org/officeDocument/2006/relationships/slide" Target="slides/slide3.xml"/><Relationship Id="rId12" Type="http://schemas.openxmlformats.org/officeDocument/2006/relationships/slide" Target="slides/slide12.xml"/><Relationship Id="rId17" Type="http://schemas.openxmlformats.org/officeDocument/2006/relationships/slide" Target="slides/slide17.xml"/><Relationship Id="rId25" Type="http://schemas.openxmlformats.org/officeDocument/2006/relationships/slide" Target="slides/slide25.xml"/><Relationship Id="rId33" Type="http://schemas.openxmlformats.org/officeDocument/2006/relationships/slide" Target="slides/slide33.xml"/><Relationship Id="rId38" Type="http://schemas.openxmlformats.org/officeDocument/2006/relationships/slide" Target="slides/slide38.xml"/><Relationship Id="rId46" Type="http://schemas.openxmlformats.org/officeDocument/2006/relationships/slide" Target="slides/slide83.xml"/><Relationship Id="rId59" Type="http://schemas.openxmlformats.org/officeDocument/2006/relationships/slide" Target="slides/slide96.xml"/><Relationship Id="rId67" Type="http://schemas.openxmlformats.org/officeDocument/2006/relationships/slide" Target="slides/slide104.xml"/><Relationship Id="rId20" Type="http://schemas.openxmlformats.org/officeDocument/2006/relationships/slide" Target="slides/slide20.xml"/><Relationship Id="rId41" Type="http://schemas.openxmlformats.org/officeDocument/2006/relationships/slide" Target="slides/slide41.xml"/><Relationship Id="rId54" Type="http://schemas.openxmlformats.org/officeDocument/2006/relationships/slide" Target="slides/slide91.xml"/><Relationship Id="rId62" Type="http://schemas.openxmlformats.org/officeDocument/2006/relationships/slide" Target="slides/slide99.xml"/><Relationship Id="rId70" Type="http://schemas.openxmlformats.org/officeDocument/2006/relationships/slide" Target="slides/slide107.xml"/><Relationship Id="rId1" Type="http://schemas.openxmlformats.org/officeDocument/2006/relationships/slide" Target="slides/slide1.xml"/><Relationship Id="rId6" Type="http://schemas.openxmlformats.org/officeDocument/2006/relationships/slide" Target="slides/slide6.xml"/><Relationship Id="rId15" Type="http://schemas.openxmlformats.org/officeDocument/2006/relationships/slide" Target="slides/slide15.xml"/><Relationship Id="rId23" Type="http://schemas.openxmlformats.org/officeDocument/2006/relationships/slide" Target="slides/slide23.xml"/><Relationship Id="rId28" Type="http://schemas.openxmlformats.org/officeDocument/2006/relationships/slide" Target="slides/slide28.xml"/><Relationship Id="rId36" Type="http://schemas.openxmlformats.org/officeDocument/2006/relationships/slide" Target="slides/slide36.xml"/><Relationship Id="rId49" Type="http://schemas.openxmlformats.org/officeDocument/2006/relationships/slide" Target="slides/slide86.xml"/><Relationship Id="rId57" Type="http://schemas.openxmlformats.org/officeDocument/2006/relationships/slide" Target="slides/slide94.xml"/><Relationship Id="rId10" Type="http://schemas.openxmlformats.org/officeDocument/2006/relationships/slide" Target="slides/slide10.xml"/><Relationship Id="rId31" Type="http://schemas.openxmlformats.org/officeDocument/2006/relationships/slide" Target="slides/slide31.xml"/><Relationship Id="rId44" Type="http://schemas.openxmlformats.org/officeDocument/2006/relationships/slide" Target="slides/slide44.xml"/><Relationship Id="rId52" Type="http://schemas.openxmlformats.org/officeDocument/2006/relationships/slide" Target="slides/slide89.xml"/><Relationship Id="rId60" Type="http://schemas.openxmlformats.org/officeDocument/2006/relationships/slide" Target="slides/slide97.xml"/><Relationship Id="rId65" Type="http://schemas.openxmlformats.org/officeDocument/2006/relationships/slide" Target="slides/slide102.xml"/><Relationship Id="rId4" Type="http://schemas.openxmlformats.org/officeDocument/2006/relationships/slide" Target="slides/slide4.xml"/><Relationship Id="rId9" Type="http://schemas.openxmlformats.org/officeDocument/2006/relationships/slide" Target="slides/slide9.xml"/><Relationship Id="rId13" Type="http://schemas.openxmlformats.org/officeDocument/2006/relationships/slide" Target="slides/slide13.xml"/><Relationship Id="rId18" Type="http://schemas.openxmlformats.org/officeDocument/2006/relationships/slide" Target="slides/slide18.xml"/><Relationship Id="rId39" Type="http://schemas.openxmlformats.org/officeDocument/2006/relationships/slide" Target="slides/slide39.xml"/><Relationship Id="rId34" Type="http://schemas.openxmlformats.org/officeDocument/2006/relationships/slide" Target="slides/slide34.xml"/><Relationship Id="rId50" Type="http://schemas.openxmlformats.org/officeDocument/2006/relationships/slide" Target="slides/slide87.xml"/><Relationship Id="rId55" Type="http://schemas.openxmlformats.org/officeDocument/2006/relationships/slide" Target="slides/slide9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8" name="Shape 148"/>
          <p:cNvSpPr>
            <a:spLocks noGrp="1" noRot="1" noChangeAspect="1"/>
          </p:cNvSpPr>
          <p:nvPr>
            <p:ph type="sldImg"/>
          </p:nvPr>
        </p:nvSpPr>
        <p:spPr>
          <a:xfrm>
            <a:off x="1143000" y="685800"/>
            <a:ext cx="4572000" cy="3429000"/>
          </a:xfrm>
          <a:prstGeom prst="rect">
            <a:avLst/>
          </a:prstGeom>
        </p:spPr>
        <p:txBody>
          <a:bodyPr/>
          <a:lstStyle/>
          <a:p>
            <a:endParaRPr/>
          </a:p>
        </p:txBody>
      </p:sp>
      <p:sp>
        <p:nvSpPr>
          <p:cNvPr id="149" name="Shape 14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usgs.gov/educational-resources/150th-anniversary-1869-powell-expedition"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u.edu/polisci/files/people/faculty/gerring/documents/WritingAdvice.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3" Type="http://schemas.openxmlformats.org/officeDocument/2006/relationships/hyperlink" Target="https://en.wikipedia.org/wiki/Abandoned_mine" TargetMode="External"/><Relationship Id="rId2" Type="http://schemas.openxmlformats.org/officeDocument/2006/relationships/slide" Target="../slides/slide87.xml"/><Relationship Id="rId1" Type="http://schemas.openxmlformats.org/officeDocument/2006/relationships/notesMaster" Target="../notesMasters/notesMaster1.xml"/><Relationship Id="rId5" Type="http://schemas.openxmlformats.org/officeDocument/2006/relationships/hyperlink" Target="https://en.wikipedia.org/wiki/Environmental_Protection_Agency" TargetMode="External"/><Relationship Id="rId4" Type="http://schemas.openxmlformats.org/officeDocument/2006/relationships/hyperlink" Target="https://en.wikipedia.org/wiki/Uranium_mining_and_the_Navajo_people#cite_note-4" TargetMode="Externa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828753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924196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985861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Shape 163"/>
          <p:cNvSpPr>
            <a:spLocks noGrp="1" noRot="1" noChangeAspect="1"/>
          </p:cNvSpPr>
          <p:nvPr>
            <p:ph type="sldImg"/>
          </p:nvPr>
        </p:nvSpPr>
        <p:spPr>
          <a:prstGeom prst="rect">
            <a:avLst/>
          </a:prstGeom>
        </p:spPr>
        <p:txBody>
          <a:bodyPr/>
          <a:lstStyle/>
          <a:p>
            <a:endParaRPr/>
          </a:p>
        </p:txBody>
      </p:sp>
      <p:sp>
        <p:nvSpPr>
          <p:cNvPr id="164" name="Shape 164"/>
          <p:cNvSpPr>
            <a:spLocks noGrp="1"/>
          </p:cNvSpPr>
          <p:nvPr>
            <p:ph type="body" sz="quarter" idx="1"/>
          </p:nvPr>
        </p:nvSpPr>
        <p:spPr>
          <a:prstGeom prst="rect">
            <a:avLst/>
          </a:prstGeom>
        </p:spPr>
        <p:txBody>
          <a:bodyPr/>
          <a:lstStyle/>
          <a:p>
            <a:pPr marL="190500" indent="-190500">
              <a:buSzPct val="123000"/>
              <a:buChar char="•"/>
              <a:defRPr sz="1500"/>
            </a:pPr>
            <a:r>
              <a:rPr dirty="0"/>
              <a:t>“Inclusive and equitable geoscience requires identification and removal of structural barriers to participation. Replacing the leaky pipeline metaphor with that of a hostile obstacle course demands that those with power take the lead.”</a:t>
            </a:r>
          </a:p>
          <a:p>
            <a:pPr marL="190500" indent="-190500">
              <a:buSzPct val="123000"/>
              <a:buChar char="•"/>
              <a:defRPr sz="1500"/>
            </a:pPr>
            <a:r>
              <a:rPr dirty="0"/>
              <a:t>“[…] the leaky pipeline implies that the attrition of white women, BIPOC and members of other minoritized communities is a passive process: nothing more than a ‘drip, drip’ from holes within an otherwise robust system. In reality, we argue that the imagery of a leaky pipeline fails to represent the exclusionary experiences of many.”</a:t>
            </a:r>
          </a:p>
          <a:p>
            <a:pPr>
              <a:defRPr sz="1500"/>
            </a:pPr>
            <a:endParaRPr dirty="0"/>
          </a:p>
          <a:p>
            <a:pPr marL="190500" indent="-190500">
              <a:buSzPct val="123000"/>
              <a:buChar char="•"/>
              <a:defRPr sz="1500"/>
            </a:pPr>
            <a:r>
              <a:rPr dirty="0"/>
              <a:t>What has led to the different settings for the “obstacle course” for minoritized communities?</a:t>
            </a:r>
          </a:p>
          <a:p>
            <a:pPr marL="190500" indent="-190500">
              <a:buSzPct val="123000"/>
              <a:buChar char="•"/>
              <a:defRPr sz="1500"/>
            </a:pPr>
            <a:r>
              <a:rPr dirty="0"/>
              <a:t>To answer this, it is not enough to look at what is happening now and on the surface; in this course we will consider the social and historical contexts of how the geoscience field specifically has become a hostile obstacle course for some and a welcoming, more straight forward path for others.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83573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Shape 175"/>
          <p:cNvSpPr>
            <a:spLocks noGrp="1" noRot="1" noChangeAspect="1"/>
          </p:cNvSpPr>
          <p:nvPr>
            <p:ph type="sldImg"/>
          </p:nvPr>
        </p:nvSpPr>
        <p:spPr>
          <a:prstGeom prst="rect">
            <a:avLst/>
          </a:prstGeom>
        </p:spPr>
        <p:txBody>
          <a:bodyPr/>
          <a:lstStyle/>
          <a:p>
            <a:endParaRPr/>
          </a:p>
        </p:txBody>
      </p:sp>
      <p:sp>
        <p:nvSpPr>
          <p:cNvPr id="176" name="Shape 176"/>
          <p:cNvSpPr>
            <a:spLocks noGrp="1"/>
          </p:cNvSpPr>
          <p:nvPr>
            <p:ph type="body" sz="quarter" idx="1"/>
          </p:nvPr>
        </p:nvSpPr>
        <p:spPr>
          <a:prstGeom prst="rect">
            <a:avLst/>
          </a:prstGeom>
        </p:spPr>
        <p:txBody>
          <a:bodyPr/>
          <a:lstStyle>
            <a:lvl1pPr>
              <a:defRPr sz="1500"/>
            </a:lvl1pPr>
          </a:lstStyle>
          <a:p>
            <a:r>
              <a:t>In contrast to a “scientific objectivity” that is assumed to be value-neutral, “strong objectivity” requires us to understand the practice of science in a social context, where the political, economic, and social values of the scientific community control the entire scientific process (Harding 1992)</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Shape 181"/>
          <p:cNvSpPr>
            <a:spLocks noGrp="1" noRot="1" noChangeAspect="1"/>
          </p:cNvSpPr>
          <p:nvPr>
            <p:ph type="sldImg"/>
          </p:nvPr>
        </p:nvSpPr>
        <p:spPr>
          <a:prstGeom prst="rect">
            <a:avLst/>
          </a:prstGeom>
        </p:spPr>
        <p:txBody>
          <a:bodyPr/>
          <a:lstStyle/>
          <a:p>
            <a:endParaRPr/>
          </a:p>
        </p:txBody>
      </p:sp>
      <p:sp>
        <p:nvSpPr>
          <p:cNvPr id="182" name="Shape 182"/>
          <p:cNvSpPr>
            <a:spLocks noGrp="1"/>
          </p:cNvSpPr>
          <p:nvPr>
            <p:ph type="body" sz="quarter" idx="1"/>
          </p:nvPr>
        </p:nvSpPr>
        <p:spPr>
          <a:prstGeom prst="rect">
            <a:avLst/>
          </a:prstGeom>
        </p:spPr>
        <p:txBody>
          <a:bodyPr/>
          <a:lstStyle>
            <a:lvl1pPr>
              <a:defRPr sz="1500"/>
            </a:lvl1pPr>
          </a:lstStyle>
          <a:p>
            <a:r>
              <a:t>Re-telling the narrative of the history of geology from a perspective that begins with those harmed or marginalized during the process of scientific pursuit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Shape 189"/>
          <p:cNvSpPr>
            <a:spLocks noGrp="1" noRot="1" noChangeAspect="1"/>
          </p:cNvSpPr>
          <p:nvPr>
            <p:ph type="sldImg"/>
          </p:nvPr>
        </p:nvSpPr>
        <p:spPr>
          <a:prstGeom prst="rect">
            <a:avLst/>
          </a:prstGeom>
        </p:spPr>
        <p:txBody>
          <a:bodyPr/>
          <a:lstStyle/>
          <a:p>
            <a:endParaRPr/>
          </a:p>
        </p:txBody>
      </p:sp>
      <p:sp>
        <p:nvSpPr>
          <p:cNvPr id="190" name="Shape 190"/>
          <p:cNvSpPr>
            <a:spLocks noGrp="1"/>
          </p:cNvSpPr>
          <p:nvPr>
            <p:ph type="body" sz="quarter" idx="1"/>
          </p:nvPr>
        </p:nvSpPr>
        <p:spPr>
          <a:prstGeom prst="rect">
            <a:avLst/>
          </a:prstGeom>
        </p:spPr>
        <p:txBody>
          <a:bodyPr/>
          <a:lstStyle/>
          <a:p>
            <a:pPr marL="190500" indent="-190500">
              <a:buSzPct val="123000"/>
              <a:buChar char="•"/>
              <a:defRPr sz="1500"/>
            </a:pPr>
            <a:r>
              <a:rPr dirty="0"/>
              <a:t>Geomorphology is the study of landscapes and there were many scientists studying landscapes in the 19th century during the formation of geology as a discipline. For example, John Wesley Powell wrote about rivers and canyons, and was a leader of the USGS.</a:t>
            </a:r>
          </a:p>
          <a:p>
            <a:pPr marL="190500" indent="-190500">
              <a:buSzPct val="123000"/>
              <a:buChar char="•"/>
              <a:defRPr sz="1500"/>
            </a:pPr>
            <a:r>
              <a:rPr dirty="0"/>
              <a:t>Grand Canyon National Park from Powell Point on the South Rim. Photo taken during a ceremony commemorating the 150th anniversary of the John Wesley Powell expedition (1869). </a:t>
            </a:r>
            <a:r>
              <a:rPr u="sng" dirty="0">
                <a:hlinkClick r:id="rId3"/>
              </a:rPr>
              <a:t>https://www.usgs.gov/educational-resources/150th-anniversary-1869-powell-expedition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Shape 198"/>
          <p:cNvSpPr>
            <a:spLocks noGrp="1" noRot="1" noChangeAspect="1"/>
          </p:cNvSpPr>
          <p:nvPr>
            <p:ph type="sldImg"/>
          </p:nvPr>
        </p:nvSpPr>
        <p:spPr>
          <a:prstGeom prst="rect">
            <a:avLst/>
          </a:prstGeom>
        </p:spPr>
        <p:txBody>
          <a:bodyPr/>
          <a:lstStyle/>
          <a:p>
            <a:endParaRPr/>
          </a:p>
        </p:txBody>
      </p:sp>
      <p:sp>
        <p:nvSpPr>
          <p:cNvPr id="199" name="Shape 199"/>
          <p:cNvSpPr>
            <a:spLocks noGrp="1"/>
          </p:cNvSpPr>
          <p:nvPr>
            <p:ph type="body" sz="quarter" idx="1"/>
          </p:nvPr>
        </p:nvSpPr>
        <p:spPr>
          <a:prstGeom prst="rect">
            <a:avLst/>
          </a:prstGeom>
        </p:spPr>
        <p:txBody>
          <a:bodyPr/>
          <a:lstStyle/>
          <a:p>
            <a:pPr marL="190500" indent="-190500">
              <a:buSzPct val="123000"/>
              <a:buChar char="•"/>
              <a:defRPr sz="1500"/>
            </a:pPr>
            <a:r>
              <a:rPr dirty="0"/>
              <a:t>Westward expansion, the 19th-century movement of settlers into the American West (religious, economic, etc. motivations)</a:t>
            </a:r>
          </a:p>
          <a:p>
            <a:pPr marL="190500" indent="-190500">
              <a:buSzPct val="123000"/>
              <a:buChar char="•"/>
              <a:defRPr sz="1500"/>
            </a:pPr>
            <a:r>
              <a:rPr dirty="0"/>
              <a:t>Imperialist projects that the US government was involved in include government sponsored expeditions that hired geologists to describe landscapes and topography, with the aim of determining how land should be used and who should use it</a:t>
            </a:r>
          </a:p>
          <a:p>
            <a:pPr marL="190500" indent="-190500">
              <a:buSzPct val="123000"/>
              <a:buChar char="•"/>
              <a:defRPr sz="1500"/>
            </a:pPr>
            <a:r>
              <a:rPr dirty="0"/>
              <a:t>Some used landscapes themselves to justify the inferiority or superiority of different human races</a:t>
            </a:r>
          </a:p>
          <a:p>
            <a:pPr>
              <a:defRPr sz="1500"/>
            </a:pPr>
            <a:endParaRPr dirty="0"/>
          </a:p>
          <a:p>
            <a:pPr>
              <a:defRPr sz="1500"/>
            </a:pPr>
            <a:r>
              <a:rPr dirty="0"/>
              <a:t>Powell example: </a:t>
            </a:r>
          </a:p>
          <a:p>
            <a:pPr marL="190500" indent="-190500">
              <a:buSzPct val="123000"/>
              <a:buChar char="•"/>
              <a:defRPr sz="1500"/>
            </a:pPr>
            <a:r>
              <a:rPr dirty="0"/>
              <a:t>John Wesley Powell is famous for leading the first government sponsored expedition into the Grand Canyon. </a:t>
            </a:r>
          </a:p>
          <a:p>
            <a:pPr marL="190500" indent="-190500">
              <a:buSzPct val="123000"/>
              <a:buChar char="•"/>
              <a:defRPr sz="1500"/>
            </a:pPr>
            <a:r>
              <a:rPr dirty="0"/>
              <a:t>Powell studied the Ute people of the canyonlands and conducted ethnographic studies on their language, describing how their language demonstrates the inferiority of Native American culture as barbaric.</a:t>
            </a:r>
          </a:p>
          <a:p>
            <a:pPr marL="190500" indent="-190500">
              <a:buSzPct val="123000"/>
              <a:buChar char="•"/>
              <a:defRPr sz="1500"/>
            </a:pPr>
            <a:r>
              <a:rPr dirty="0"/>
              <a:t>In reports to the US government, Powell made recommendations for Native American assimilation - read quote. </a:t>
            </a:r>
          </a:p>
          <a:p>
            <a:pPr marL="190500" indent="-190500">
              <a:buSzPct val="123000"/>
              <a:buChar char="•"/>
              <a:defRPr sz="1500"/>
            </a:pPr>
            <a:r>
              <a:rPr dirty="0"/>
              <a:t>This picture shows Powell posing with a Ute woman, wearing clothing that was designed and sewn by Powell’s sister.</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Shape 210"/>
          <p:cNvSpPr>
            <a:spLocks noGrp="1" noRot="1" noChangeAspect="1"/>
          </p:cNvSpPr>
          <p:nvPr>
            <p:ph type="sldImg"/>
          </p:nvPr>
        </p:nvSpPr>
        <p:spPr>
          <a:prstGeom prst="rect">
            <a:avLst/>
          </a:prstGeom>
        </p:spPr>
        <p:txBody>
          <a:bodyPr/>
          <a:lstStyle/>
          <a:p>
            <a:endParaRPr/>
          </a:p>
        </p:txBody>
      </p:sp>
      <p:sp>
        <p:nvSpPr>
          <p:cNvPr id="211" name="Shape 211"/>
          <p:cNvSpPr>
            <a:spLocks noGrp="1"/>
          </p:cNvSpPr>
          <p:nvPr>
            <p:ph type="body" sz="quarter" idx="1"/>
          </p:nvPr>
        </p:nvSpPr>
        <p:spPr>
          <a:prstGeom prst="rect">
            <a:avLst/>
          </a:prstGeom>
        </p:spPr>
        <p:txBody>
          <a:bodyPr/>
          <a:lstStyle/>
          <a:p>
            <a:pPr marL="279400" indent="-279400">
              <a:buSzPct val="123000"/>
              <a:buChar char="•"/>
              <a:defRPr sz="1500"/>
            </a:pPr>
            <a:r>
              <a:t>William Morris Davis is famous as a founder of modern geomorphology, and proposed the concept of a river’s life cycle through different stages of evolution. The image on the right shows the development of river meanders.</a:t>
            </a:r>
          </a:p>
          <a:p>
            <a:pPr marL="279400" indent="-279400">
              <a:buSzPct val="123000"/>
              <a:buChar char="•"/>
              <a:defRPr sz="1500"/>
            </a:pPr>
            <a:r>
              <a:t>Passionate about education, and wrote geography textbooks that included material describing connections of topography and climate to the superiority or inferiority of different human races. Here is a quote from his textbook: (read quote)</a:t>
            </a:r>
          </a:p>
          <a:p>
            <a:pPr marL="279400" indent="-279400">
              <a:buSzPct val="123000"/>
              <a:buChar char="•"/>
              <a:defRPr sz="1500"/>
            </a:pPr>
            <a:r>
              <a:t>We can see how these ideas about race and human progress motivated studying the Earth system, and William Morris Davis was influential to other scientists and politicians that tried to explain perceived racial difference in physical, mental, and moral attributes by climate and geography. </a:t>
            </a:r>
          </a:p>
          <a:p>
            <a:pPr marL="279400" indent="-279400">
              <a:buSzPct val="123000"/>
              <a:buChar char="•"/>
              <a:defRPr sz="1500"/>
            </a:pPr>
            <a:r>
              <a:t>This concept is known as geographical determinism or environmental determinism, and ultimately these ideas inspired the Nazi slogan “Blood and Soil”, which described the concept that humans “bloodline” or genetic features were tied to the certain “soil” or landscape, on which they evolved, and this idea in part led to the justification of the Nazi eugenics program.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 name="Shape 223"/>
          <p:cNvSpPr>
            <a:spLocks noGrp="1" noRot="1" noChangeAspect="1"/>
          </p:cNvSpPr>
          <p:nvPr>
            <p:ph type="sldImg"/>
          </p:nvPr>
        </p:nvSpPr>
        <p:spPr>
          <a:prstGeom prst="rect">
            <a:avLst/>
          </a:prstGeom>
        </p:spPr>
        <p:txBody>
          <a:bodyPr/>
          <a:lstStyle/>
          <a:p>
            <a:endParaRPr/>
          </a:p>
        </p:txBody>
      </p:sp>
      <p:sp>
        <p:nvSpPr>
          <p:cNvPr id="224" name="Shape 224"/>
          <p:cNvSpPr>
            <a:spLocks noGrp="1"/>
          </p:cNvSpPr>
          <p:nvPr>
            <p:ph type="body" sz="quarter" idx="1"/>
          </p:nvPr>
        </p:nvSpPr>
        <p:spPr>
          <a:prstGeom prst="rect">
            <a:avLst/>
          </a:prstGeom>
        </p:spPr>
        <p:txBody>
          <a:bodyPr/>
          <a:lstStyle/>
          <a:p>
            <a:pPr>
              <a:defRPr sz="1500"/>
            </a:pPr>
            <a:r>
              <a:t>Elementary Physical Geography (1902) </a:t>
            </a:r>
          </a:p>
          <a:p>
            <a:pPr>
              <a:defRPr sz="1500"/>
            </a:pPr>
            <a:r>
              <a:t>Book chapter 1,500+ citations</a:t>
            </a:r>
          </a:p>
          <a:p>
            <a:pPr>
              <a:defRPr sz="1500"/>
            </a:pPr>
            <a:r>
              <a:t>Britannica Kids, the geographical cycles</a:t>
            </a:r>
          </a:p>
          <a:p>
            <a:pPr>
              <a:defRPr sz="1500"/>
            </a:pPr>
            <a:r>
              <a:t>Kids Discover</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 name="Shape 233"/>
          <p:cNvSpPr>
            <a:spLocks noGrp="1" noRot="1" noChangeAspect="1"/>
          </p:cNvSpPr>
          <p:nvPr>
            <p:ph type="sldImg"/>
          </p:nvPr>
        </p:nvSpPr>
        <p:spPr>
          <a:prstGeom prst="rect">
            <a:avLst/>
          </a:prstGeom>
        </p:spPr>
        <p:txBody>
          <a:bodyPr/>
          <a:lstStyle/>
          <a:p>
            <a:endParaRPr/>
          </a:p>
        </p:txBody>
      </p:sp>
      <p:sp>
        <p:nvSpPr>
          <p:cNvPr id="234" name="Shape 234"/>
          <p:cNvSpPr>
            <a:spLocks noGrp="1"/>
          </p:cNvSpPr>
          <p:nvPr>
            <p:ph type="body" sz="quarter" idx="1"/>
          </p:nvPr>
        </p:nvSpPr>
        <p:spPr>
          <a:prstGeom prst="rect">
            <a:avLst/>
          </a:prstGeom>
        </p:spPr>
        <p:txBody>
          <a:bodyPr/>
          <a:lstStyle/>
          <a:p>
            <a:pPr>
              <a:defRPr sz="1500"/>
            </a:pPr>
            <a:r>
              <a:t>BU resource on social science writing: </a:t>
            </a:r>
            <a:r>
              <a:rPr u="sng">
                <a:hlinkClick r:id="rId3"/>
              </a:rPr>
              <a:t>https://www.bu.edu/polisci/files/people/faculty/gerring/documents/WritingAdvice.pdf</a:t>
            </a:r>
          </a:p>
          <a:p>
            <a:pPr>
              <a:defRPr sz="1500"/>
            </a:pPr>
            <a:r>
              <a:t>We will explore some papers in scientific article format as well!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 name="Shape 244"/>
          <p:cNvSpPr>
            <a:spLocks noGrp="1" noRot="1" noChangeAspect="1"/>
          </p:cNvSpPr>
          <p:nvPr>
            <p:ph type="sldImg"/>
          </p:nvPr>
        </p:nvSpPr>
        <p:spPr>
          <a:prstGeom prst="rect">
            <a:avLst/>
          </a:prstGeom>
        </p:spPr>
        <p:txBody>
          <a:bodyPr/>
          <a:lstStyle/>
          <a:p>
            <a:endParaRPr/>
          </a:p>
        </p:txBody>
      </p:sp>
      <p:sp>
        <p:nvSpPr>
          <p:cNvPr id="245" name="Shape 245"/>
          <p:cNvSpPr>
            <a:spLocks noGrp="1"/>
          </p:cNvSpPr>
          <p:nvPr>
            <p:ph type="body" sz="quarter" idx="1"/>
          </p:nvPr>
        </p:nvSpPr>
        <p:spPr>
          <a:prstGeom prst="rect">
            <a:avLst/>
          </a:prstGeom>
        </p:spPr>
        <p:txBody>
          <a:bodyPr/>
          <a:lstStyle/>
          <a:p>
            <a:pPr>
              <a:defRPr sz="1500"/>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33320280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9675089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5464027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9120824551_0_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912082455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 historical backdrop for these 19th century landscape scientists in the United States was western expansion and other imperialist projects that the US government was involved in, including government sponsored expeditions that hired geologists to describe landscapes and topography, with the aim of determining how land should be used and who should use it.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 dirty="0"/>
              <a:t>Many of these scientists were involved in research in scientific racism, and some used landscapes themselves to justify the inferiority or superiority of different human races. </a:t>
            </a: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94a0939c5e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94a0939c5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John Wesley Powell is famous for leading the first government sponsored expedition into the Grand Canyon. </a:t>
            </a:r>
          </a:p>
          <a:p>
            <a:pPr marL="0" lvl="0" indent="0" algn="l" rtl="0">
              <a:spcBef>
                <a:spcPts val="0"/>
              </a:spcBef>
              <a:spcAft>
                <a:spcPts val="0"/>
              </a:spcAft>
              <a:buNone/>
            </a:pPr>
            <a:endParaRPr lang="en" dirty="0"/>
          </a:p>
          <a:p>
            <a:pPr marL="0" lvl="0" indent="0" algn="l" rtl="0">
              <a:spcBef>
                <a:spcPts val="0"/>
              </a:spcBef>
              <a:spcAft>
                <a:spcPts val="0"/>
              </a:spcAft>
              <a:buNone/>
            </a:pPr>
            <a:r>
              <a:rPr lang="en" dirty="0"/>
              <a:t>Powell’s accounts show how he downplayed the importance of contributions of Native </a:t>
            </a:r>
            <a:r>
              <a:rPr lang="en" dirty="0" err="1"/>
              <a:t>AMericans</a:t>
            </a:r>
            <a:r>
              <a:rPr lang="en" dirty="0"/>
              <a:t> to his expedition, who helped guide the expedition, and also had very detailed knowledge about the topography.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 dirty="0"/>
              <a:t>Powell was inspired to study the Ute people of the canyonlands on his first expedition, and returned to conduct ethnographic studies on their language, describing how their language demonstrates the inferiority of Native American culture as barbaric. In reports to the US government, Powell made recommendations for Native American assimilation.</a:t>
            </a:r>
          </a:p>
          <a:p>
            <a:pPr marL="0" lvl="0" indent="0" algn="l" rtl="0">
              <a:spcBef>
                <a:spcPts val="0"/>
              </a:spcBef>
              <a:spcAft>
                <a:spcPts val="0"/>
              </a:spcAft>
              <a:buNone/>
            </a:pPr>
            <a:endParaRPr lang="en" dirty="0"/>
          </a:p>
          <a:p>
            <a:pPr marL="0" lvl="0" indent="0" algn="l" rtl="0">
              <a:spcBef>
                <a:spcPts val="0"/>
              </a:spcBef>
              <a:spcAft>
                <a:spcPts val="0"/>
              </a:spcAft>
              <a:buNone/>
            </a:pPr>
            <a:endParaRPr dirty="0"/>
          </a:p>
          <a:p>
            <a:pPr marL="0" lvl="0" indent="0" algn="l" rtl="0">
              <a:spcBef>
                <a:spcPts val="0"/>
              </a:spcBef>
              <a:spcAft>
                <a:spcPts val="0"/>
              </a:spcAft>
              <a:buNone/>
            </a:pPr>
            <a:r>
              <a:rPr lang="en" dirty="0"/>
              <a:t>This picture shows Powell posing with a Ute woman, wearing clothing that was designed and sewn by Powell’s sister for display at the Smithsonian Museum. </a:t>
            </a: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94fef160d7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94fef160d7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dirty="0"/>
              <a:t>The </a:t>
            </a:r>
            <a:r>
              <a:rPr lang="en" dirty="0" err="1"/>
              <a:t>Ahnighito</a:t>
            </a:r>
            <a:r>
              <a:rPr lang="en" dirty="0"/>
              <a:t> Meteorite is the largest meteorite on display at any museum, weighing in at 34 tons.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53c81fff6f_1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g53c81fff6f_1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dirty="0"/>
              <a:t>The </a:t>
            </a:r>
            <a:r>
              <a:rPr lang="en" dirty="0" err="1"/>
              <a:t>Ahnighito</a:t>
            </a:r>
            <a:r>
              <a:rPr lang="en" dirty="0"/>
              <a:t> Meteorite is the largest meteorite on display at any museum, weighing in at 34 tons.</a:t>
            </a:r>
          </a:p>
          <a:p>
            <a:pPr marL="0" lvl="0" indent="0" algn="l" rtl="0">
              <a:lnSpc>
                <a:spcPct val="100000"/>
              </a:lnSpc>
              <a:spcBef>
                <a:spcPts val="0"/>
              </a:spcBef>
              <a:spcAft>
                <a:spcPts val="0"/>
              </a:spcAft>
              <a:buSzPts val="1100"/>
              <a:buNone/>
            </a:pPr>
            <a:endParaRPr lang="en" dirty="0"/>
          </a:p>
          <a:p>
            <a:pPr marL="0" lvl="0" indent="0" algn="l" rtl="0">
              <a:lnSpc>
                <a:spcPct val="100000"/>
              </a:lnSpc>
              <a:spcBef>
                <a:spcPts val="0"/>
              </a:spcBef>
              <a:spcAft>
                <a:spcPts val="0"/>
              </a:spcAft>
              <a:buSzPts val="1100"/>
              <a:buNone/>
            </a:pPr>
            <a:r>
              <a:rPr lang="en" dirty="0" err="1"/>
              <a:t>Ahnighito</a:t>
            </a:r>
            <a:r>
              <a:rPr lang="en" dirty="0"/>
              <a:t> = middle name of Robert Peary’s young daughter</a:t>
            </a: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53c81fff6f_1_5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0" name="Google Shape;130;g53c81fff6f_1_5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53c81fff6f_1_16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g53c81fff6f_1_16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53c81fff6f_1_3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0" name="Google Shape;170;g53c81fff6f_1_3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323850" algn="l" rtl="0">
              <a:spcBef>
                <a:spcPts val="0"/>
              </a:spcBef>
              <a:spcAft>
                <a:spcPts val="0"/>
              </a:spcAft>
              <a:buClr>
                <a:schemeClr val="dk1"/>
              </a:buClr>
              <a:buSzPts val="1500"/>
              <a:buChar char="●"/>
            </a:pPr>
            <a:r>
              <a:rPr lang="en-US" sz="1100" b="1" dirty="0">
                <a:solidFill>
                  <a:schemeClr val="dk1"/>
                </a:solidFill>
              </a:rPr>
              <a:t>1894</a:t>
            </a:r>
            <a:r>
              <a:rPr lang="en-US" sz="1100" dirty="0">
                <a:solidFill>
                  <a:schemeClr val="dk1"/>
                </a:solidFill>
              </a:rPr>
              <a:t>: A member of the </a:t>
            </a:r>
            <a:r>
              <a:rPr lang="en-US" sz="1100" dirty="0" err="1">
                <a:solidFill>
                  <a:schemeClr val="dk1"/>
                </a:solidFill>
              </a:rPr>
              <a:t>Inughuit</a:t>
            </a:r>
            <a:r>
              <a:rPr lang="en-US" sz="1100" dirty="0">
                <a:solidFill>
                  <a:schemeClr val="dk1"/>
                </a:solidFill>
              </a:rPr>
              <a:t> shows Peary “the Tent,” “the Woman,” and “the Dog” in exchange for a gun. Perry renames “the Tent” after his daughter’s middle name, </a:t>
            </a:r>
            <a:r>
              <a:rPr lang="en-US" sz="1100" dirty="0" err="1">
                <a:solidFill>
                  <a:schemeClr val="dk1"/>
                </a:solidFill>
              </a:rPr>
              <a:t>Ahnighito</a:t>
            </a:r>
            <a:r>
              <a:rPr lang="en-US" sz="1100" dirty="0">
                <a:solidFill>
                  <a:schemeClr val="dk1"/>
                </a:solidFill>
              </a:rPr>
              <a:t>.</a:t>
            </a:r>
          </a:p>
          <a:p>
            <a:pPr marL="457200" lvl="0" indent="-323850" algn="l" rtl="0">
              <a:spcBef>
                <a:spcPts val="0"/>
              </a:spcBef>
              <a:spcAft>
                <a:spcPts val="0"/>
              </a:spcAft>
              <a:buClr>
                <a:schemeClr val="dk1"/>
              </a:buClr>
              <a:buSzPts val="1500"/>
              <a:buChar char="●"/>
            </a:pPr>
            <a:r>
              <a:rPr lang="en-US" sz="1100" b="1" dirty="0">
                <a:solidFill>
                  <a:schemeClr val="dk1"/>
                </a:solidFill>
              </a:rPr>
              <a:t>1895–1897</a:t>
            </a:r>
            <a:r>
              <a:rPr lang="en-US" sz="1100" dirty="0">
                <a:solidFill>
                  <a:schemeClr val="dk1"/>
                </a:solidFill>
              </a:rPr>
              <a:t>: Without asking for permission, Perry takes all three meteorite blocks on his ships back to New York, paying local </a:t>
            </a:r>
            <a:r>
              <a:rPr lang="en-US" sz="1100" dirty="0" err="1">
                <a:solidFill>
                  <a:schemeClr val="dk1"/>
                </a:solidFill>
              </a:rPr>
              <a:t>Inughuit</a:t>
            </a:r>
            <a:r>
              <a:rPr lang="en-US" sz="1100" dirty="0">
                <a:solidFill>
                  <a:schemeClr val="dk1"/>
                </a:solidFill>
              </a:rPr>
              <a:t> in rifles, pots, pans, and knives to lift and move them.   </a:t>
            </a:r>
          </a:p>
          <a:p>
            <a:pPr marL="457200" lvl="0" indent="0" algn="l" rtl="0">
              <a:spcBef>
                <a:spcPts val="0"/>
              </a:spcBef>
              <a:spcAft>
                <a:spcPts val="0"/>
              </a:spcAft>
              <a:buNone/>
            </a:pPr>
            <a:endParaRPr lang="en-US" sz="1100" dirty="0">
              <a:solidFill>
                <a:schemeClr val="dk1"/>
              </a:solidFil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53c81fff6f_1_23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7" name="Google Shape;197;g53c81fff6f_1_2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53c81fff6f_1_23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53c81fff6f_1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5120435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7501752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53c81fff6f_1_23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9" name="Google Shape;209;g53c81fff6f_1_23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extLst>
      <p:ext uri="{BB962C8B-B14F-4D97-AF65-F5344CB8AC3E}">
        <p14:creationId xmlns:p14="http://schemas.microsoft.com/office/powerpoint/2010/main" val="42433777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9020f9b55e_2_10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6" name="Google Shape;226;g9020f9b55e_2_10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42329587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53c81fff6f_1_2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53c81fff6f_1_2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298450" indent="-171450">
              <a:buClr>
                <a:schemeClr val="dk1"/>
              </a:buClr>
              <a:buSzPts val="1600"/>
            </a:pPr>
            <a:r>
              <a:rPr lang="en-US" sz="1100" b="0" i="0" u="none" strike="noStrike" cap="none" dirty="0">
                <a:solidFill>
                  <a:srgbClr val="000000"/>
                </a:solidFill>
                <a:effectLst/>
                <a:latin typeface="Arial"/>
                <a:ea typeface="Arial"/>
                <a:cs typeface="Arial"/>
                <a:sym typeface="Arial"/>
              </a:rPr>
              <a:t>Soon after the Revolutionary War, expansion of the US moved steadily westward from the late 18th to the mid 19th centuries. This territorial movement displaced most of the Native American peoples who lived in those lands for thousands of years before the arrival of European colonists.</a:t>
            </a:r>
            <a:endParaRPr lang="en-US" sz="1100" b="0" i="0" u="none" strike="noStrike" cap="none" dirty="0">
              <a:solidFill>
                <a:schemeClr val="dk1"/>
              </a:solidFill>
              <a:effectLst/>
              <a:latin typeface="Arial"/>
              <a:ea typeface="Arial"/>
              <a:cs typeface="Arial"/>
              <a:sym typeface="Arial"/>
            </a:endParaRPr>
          </a:p>
          <a:p>
            <a:pPr marL="298450" indent="-171450">
              <a:buClr>
                <a:schemeClr val="dk1"/>
              </a:buClr>
              <a:buSzPts val="1600"/>
            </a:pPr>
            <a:r>
              <a:rPr lang="en-US" sz="1100" b="0" i="0" u="none" strike="noStrike" cap="none" dirty="0">
                <a:solidFill>
                  <a:srgbClr val="000000"/>
                </a:solidFill>
                <a:effectLst/>
                <a:latin typeface="Arial"/>
                <a:ea typeface="Arial"/>
                <a:cs typeface="Arial"/>
                <a:sym typeface="Arial"/>
              </a:rPr>
              <a:t>With the new territories, there was a question of whether slavery should be allowed in the new territories, and there was a growing movement pushing for the abolition of slavery in the US</a:t>
            </a:r>
          </a:p>
          <a:p>
            <a:pPr marL="298450" indent="-171450">
              <a:buClr>
                <a:schemeClr val="dk1"/>
              </a:buClr>
              <a:buSzPts val="1600"/>
            </a:pPr>
            <a:r>
              <a:rPr lang="en-US" sz="1100" b="0" i="0" u="none" strike="noStrike" cap="none" dirty="0">
                <a:solidFill>
                  <a:srgbClr val="000000"/>
                </a:solidFill>
                <a:effectLst/>
                <a:latin typeface="Arial"/>
                <a:ea typeface="Arial"/>
                <a:cs typeface="Arial"/>
                <a:sym typeface="Arial"/>
              </a:rPr>
              <a:t>Intellectually, American science was strongly influenced by European traditions</a:t>
            </a:r>
          </a:p>
          <a:p>
            <a:pPr marL="755650" lvl="1" indent="-171450">
              <a:buClr>
                <a:schemeClr val="dk1"/>
              </a:buClr>
              <a:buSzPts val="1600"/>
            </a:pPr>
            <a:r>
              <a:rPr lang="en-US" sz="1100" b="1" i="0" u="none" strike="noStrike" cap="none" dirty="0">
                <a:solidFill>
                  <a:srgbClr val="000000"/>
                </a:solidFill>
                <a:effectLst/>
                <a:latin typeface="Arial"/>
                <a:ea typeface="Arial"/>
                <a:cs typeface="Arial"/>
                <a:sym typeface="Arial"/>
              </a:rPr>
              <a:t>Creationism:</a:t>
            </a:r>
            <a:r>
              <a:rPr lang="en-US" sz="1100" b="0" i="0" u="none" strike="noStrike" cap="none" dirty="0">
                <a:solidFill>
                  <a:srgbClr val="000000"/>
                </a:solidFill>
                <a:effectLst/>
                <a:latin typeface="Arial"/>
                <a:ea typeface="Arial"/>
                <a:cs typeface="Arial"/>
                <a:sym typeface="Arial"/>
              </a:rPr>
              <a:t> one of the most enduring &amp; important concepts in creationism’s construction = </a:t>
            </a:r>
            <a:r>
              <a:rPr lang="en-US" sz="1100" b="0" i="0" u="none" strike="noStrike" cap="none" dirty="0" err="1">
                <a:solidFill>
                  <a:srgbClr val="000000"/>
                </a:solidFill>
                <a:effectLst/>
                <a:latin typeface="Arial"/>
                <a:ea typeface="Arial"/>
                <a:cs typeface="Arial"/>
                <a:sym typeface="Arial"/>
              </a:rPr>
              <a:t>scala</a:t>
            </a:r>
            <a:r>
              <a:rPr lang="en-US" sz="1100" b="0" i="0" u="none" strike="noStrike" cap="none" dirty="0">
                <a:solidFill>
                  <a:srgbClr val="000000"/>
                </a:solidFill>
                <a:effectLst/>
                <a:latin typeface="Arial"/>
                <a:ea typeface="Arial"/>
                <a:cs typeface="Arial"/>
                <a:sym typeface="Arial"/>
              </a:rPr>
              <a:t> naturae (“chain of being”), which argues that all life on earth occupied a fixed, predetermined point in a grand linear organization (humans at the top), dating all the way back to Aristotle</a:t>
            </a:r>
          </a:p>
          <a:p>
            <a:pPr marL="1212850" lvl="2" indent="-171450">
              <a:buClr>
                <a:schemeClr val="dk1"/>
              </a:buClr>
              <a:buSzPts val="1600"/>
            </a:pPr>
            <a:r>
              <a:rPr lang="en-US" sz="1100" b="0" i="0" u="none" strike="noStrike" cap="none" dirty="0">
                <a:solidFill>
                  <a:srgbClr val="000000"/>
                </a:solidFill>
                <a:effectLst/>
                <a:latin typeface="Arial"/>
                <a:ea typeface="Arial"/>
                <a:cs typeface="Arial"/>
                <a:sym typeface="Arial"/>
              </a:rPr>
              <a:t>The idea of species fixity was embraced by Georges Cuvier, which Morton later tried to “prove” the fixity of different human races by studying Egyptian human mummies</a:t>
            </a:r>
          </a:p>
          <a:p>
            <a:pPr marL="755650" lvl="1" indent="-171450">
              <a:buClr>
                <a:schemeClr val="dk1"/>
              </a:buClr>
              <a:buSzPts val="1600"/>
            </a:pPr>
            <a:r>
              <a:rPr lang="en-US" sz="1100" b="1" i="0" u="none" strike="noStrike" cap="none" dirty="0">
                <a:solidFill>
                  <a:srgbClr val="000000"/>
                </a:solidFill>
                <a:effectLst/>
                <a:latin typeface="Arial"/>
                <a:ea typeface="Arial"/>
                <a:cs typeface="Arial"/>
                <a:sym typeface="Arial"/>
              </a:rPr>
              <a:t>Essentialism:</a:t>
            </a:r>
            <a:r>
              <a:rPr lang="en-US" sz="1100" b="0" i="0" u="none" strike="noStrike" cap="none" dirty="0">
                <a:solidFill>
                  <a:srgbClr val="000000"/>
                </a:solidFill>
                <a:effectLst/>
                <a:latin typeface="Arial"/>
                <a:ea typeface="Arial"/>
                <a:cs typeface="Arial"/>
                <a:sym typeface="Arial"/>
              </a:rPr>
              <a:t> everything in nature is derived from an ideal form or essence, going back to Plato’s allegory of the cave</a:t>
            </a:r>
          </a:p>
          <a:p>
            <a:pPr marL="1212850" lvl="2" indent="-171450">
              <a:buClr>
                <a:schemeClr val="dk1"/>
              </a:buClr>
              <a:buSzPts val="1600"/>
            </a:pPr>
            <a:r>
              <a:rPr lang="en-US" sz="1100" b="0" i="0" u="none" strike="noStrike" cap="none" dirty="0">
                <a:solidFill>
                  <a:srgbClr val="000000"/>
                </a:solidFill>
                <a:effectLst/>
                <a:latin typeface="Arial"/>
                <a:ea typeface="Arial"/>
                <a:cs typeface="Arial"/>
                <a:sym typeface="Arial"/>
              </a:rPr>
              <a:t>This “typological thinking” was very powerful in biology, persisting into the 20</a:t>
            </a:r>
            <a:r>
              <a:rPr lang="en-US" sz="1100" b="0" i="0" u="none" strike="noStrike" cap="none" baseline="30000" dirty="0">
                <a:solidFill>
                  <a:srgbClr val="000000"/>
                </a:solidFill>
                <a:effectLst/>
                <a:latin typeface="Arial"/>
                <a:ea typeface="Arial"/>
                <a:cs typeface="Arial"/>
                <a:sym typeface="Arial"/>
              </a:rPr>
              <a:t>th</a:t>
            </a:r>
            <a:r>
              <a:rPr lang="en-US" sz="1100" b="0" i="0" u="none" strike="noStrike" cap="none" dirty="0">
                <a:solidFill>
                  <a:srgbClr val="000000"/>
                </a:solidFill>
                <a:effectLst/>
                <a:latin typeface="Arial"/>
                <a:ea typeface="Arial"/>
                <a:cs typeface="Arial"/>
                <a:sym typeface="Arial"/>
              </a:rPr>
              <a:t> c.</a:t>
            </a:r>
          </a:p>
          <a:p>
            <a:pPr marL="298450" lvl="0" indent="-171450">
              <a:buClr>
                <a:schemeClr val="dk1"/>
              </a:buClr>
              <a:buSzPts val="1600"/>
            </a:pPr>
            <a:r>
              <a:rPr lang="en-US" sz="1100" b="0" i="0" u="none" strike="noStrike" cap="none" dirty="0">
                <a:solidFill>
                  <a:srgbClr val="000000"/>
                </a:solidFill>
                <a:effectLst/>
                <a:latin typeface="Arial"/>
                <a:ea typeface="Arial"/>
                <a:cs typeface="Arial"/>
                <a:sym typeface="Arial"/>
              </a:rPr>
              <a:t>Combination of these social/political backgrounds provided motivations for the development of scientific racism, and the concept of polygenism was built on the intellectual framework of creationism and essentialism</a:t>
            </a:r>
          </a:p>
        </p:txBody>
      </p:sp>
    </p:spTree>
    <p:extLst>
      <p:ext uri="{BB962C8B-B14F-4D97-AF65-F5344CB8AC3E}">
        <p14:creationId xmlns:p14="http://schemas.microsoft.com/office/powerpoint/2010/main" val="36919398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8ef8d89da9_0_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8ef8d89da9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Summary of Louis Agassiz, a famous glaciologist and proponent of scientific racism from the mid 1800s, his professional career, his views on race, and members of Agassiz’ academic family tree who spread his racist beliefs throughout American academia</a:t>
            </a:r>
          </a:p>
          <a:p>
            <a:r>
              <a:rPr lang="en-US" sz="1100" b="0" i="0" u="none" strike="noStrike" cap="none" dirty="0">
                <a:solidFill>
                  <a:srgbClr val="000000"/>
                </a:solidFill>
                <a:effectLst/>
                <a:latin typeface="Arial"/>
                <a:ea typeface="Arial"/>
                <a:cs typeface="Arial"/>
                <a:sym typeface="Arial"/>
              </a:rPr>
              <a:t>Sources </a:t>
            </a:r>
          </a:p>
          <a:p>
            <a:pPr lvl="1"/>
            <a:r>
              <a:rPr lang="en-US" sz="1100" b="0" i="0" u="none" strike="noStrike" cap="none" dirty="0">
                <a:solidFill>
                  <a:srgbClr val="000000"/>
                </a:solidFill>
                <a:effectLst/>
                <a:latin typeface="Arial"/>
                <a:ea typeface="Arial"/>
                <a:cs typeface="Arial"/>
                <a:sym typeface="Arial"/>
              </a:rPr>
              <a:t>https://</a:t>
            </a:r>
            <a:r>
              <a:rPr lang="en-US" sz="1100" b="0" i="0" u="none" strike="noStrike" cap="none" dirty="0" err="1">
                <a:solidFill>
                  <a:srgbClr val="000000"/>
                </a:solidFill>
                <a:effectLst/>
                <a:latin typeface="Arial"/>
                <a:ea typeface="Arial"/>
                <a:cs typeface="Arial"/>
                <a:sym typeface="Arial"/>
              </a:rPr>
              <a:t>en.wikipedia.org</a:t>
            </a:r>
            <a:r>
              <a:rPr lang="en-US" sz="1100" b="0" i="0" u="none" strike="noStrike" cap="none" dirty="0">
                <a:solidFill>
                  <a:srgbClr val="000000"/>
                </a:solidFill>
                <a:effectLst/>
                <a:latin typeface="Arial"/>
                <a:ea typeface="Arial"/>
                <a:cs typeface="Arial"/>
                <a:sym typeface="Arial"/>
              </a:rPr>
              <a:t>/wiki/</a:t>
            </a:r>
            <a:r>
              <a:rPr lang="en-US" sz="1100" b="0" i="0" u="none" strike="noStrike" cap="none" dirty="0" err="1">
                <a:solidFill>
                  <a:srgbClr val="000000"/>
                </a:solidFill>
                <a:effectLst/>
                <a:latin typeface="Arial"/>
                <a:ea typeface="Arial"/>
                <a:cs typeface="Arial"/>
                <a:sym typeface="Arial"/>
              </a:rPr>
              <a:t>Louis_Agassiz</a:t>
            </a:r>
            <a:r>
              <a:rPr lang="en-US" sz="1100" b="0" i="0" u="none" strike="noStrike" cap="none" dirty="0">
                <a:solidFill>
                  <a:srgbClr val="000000"/>
                </a:solidFill>
                <a:effectLst/>
                <a:latin typeface="Arial"/>
                <a:ea typeface="Arial"/>
                <a:cs typeface="Arial"/>
                <a:sym typeface="Arial"/>
              </a:rPr>
              <a:t> </a:t>
            </a:r>
          </a:p>
          <a:p>
            <a:pPr lvl="1"/>
            <a:r>
              <a:rPr lang="en-US" sz="1100" b="0" i="0" u="none" strike="noStrike" cap="none" dirty="0">
                <a:solidFill>
                  <a:srgbClr val="000000"/>
                </a:solidFill>
                <a:effectLst/>
                <a:latin typeface="Arial"/>
                <a:ea typeface="Arial"/>
                <a:cs typeface="Arial"/>
                <a:sym typeface="Arial"/>
              </a:rPr>
              <a:t>The Roots of the I.Q. Debate: Eugenics and Social Control (Quigley 1995) </a:t>
            </a:r>
          </a:p>
          <a:p>
            <a:pPr lvl="1"/>
            <a:r>
              <a:rPr lang="en-US" sz="1100" b="0" i="0" u="none" strike="noStrike" cap="none" dirty="0">
                <a:solidFill>
                  <a:srgbClr val="000000"/>
                </a:solidFill>
                <a:effectLst/>
                <a:latin typeface="Arial"/>
                <a:ea typeface="Arial"/>
                <a:cs typeface="Arial"/>
                <a:sym typeface="Arial"/>
              </a:rPr>
              <a:t>https://</a:t>
            </a:r>
            <a:r>
              <a:rPr lang="en-US" sz="1100" b="0" i="0" u="none" strike="noStrike" cap="none" dirty="0" err="1">
                <a:solidFill>
                  <a:srgbClr val="000000"/>
                </a:solidFill>
                <a:effectLst/>
                <a:latin typeface="Arial"/>
                <a:ea typeface="Arial"/>
                <a:cs typeface="Arial"/>
                <a:sym typeface="Arial"/>
              </a:rPr>
              <a:t>scalar.usc.edu</a:t>
            </a:r>
            <a:r>
              <a:rPr lang="en-US" sz="1100" b="0" i="0" u="none" strike="noStrike" cap="none" dirty="0">
                <a:solidFill>
                  <a:srgbClr val="000000"/>
                </a:solidFill>
                <a:effectLst/>
                <a:latin typeface="Arial"/>
                <a:ea typeface="Arial"/>
                <a:cs typeface="Arial"/>
                <a:sym typeface="Arial"/>
              </a:rPr>
              <a:t>/works/measuring-prejudice/one-race-or-several-species </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8ef8d89da9_0_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8ef8d89da9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Figure: reproduced from the 1854 book </a:t>
            </a:r>
            <a:r>
              <a:rPr lang="en-US" sz="1100" b="0" i="1" u="none" strike="noStrike" cap="none" dirty="0">
                <a:solidFill>
                  <a:srgbClr val="000000"/>
                </a:solidFill>
                <a:effectLst/>
                <a:latin typeface="Arial"/>
                <a:ea typeface="Arial"/>
                <a:cs typeface="Arial"/>
                <a:sym typeface="Arial"/>
              </a:rPr>
              <a:t>Types of Mankind</a:t>
            </a:r>
            <a:r>
              <a:rPr lang="en-US" sz="1100" b="0" i="0" u="none" strike="noStrike" cap="none" dirty="0">
                <a:solidFill>
                  <a:srgbClr val="000000"/>
                </a:solidFill>
                <a:effectLst/>
                <a:latin typeface="Arial"/>
                <a:ea typeface="Arial"/>
                <a:cs typeface="Arial"/>
                <a:sym typeface="Arial"/>
              </a:rPr>
              <a:t>. The figure, by Agassiz, shows drawings of the skulls of four people of different races. Below each skull is a column of animal drawings. The figure is meant to convince the viewer that the morphological differences between species like giraffes and buffalo are equivalent to the differences in human skull shape. The figure is an egregious example of scientific racism. </a:t>
            </a:r>
          </a:p>
          <a:p>
            <a:r>
              <a:rPr lang="en-US" sz="1100" b="0" i="0" u="none" strike="noStrike" cap="none" dirty="0">
                <a:solidFill>
                  <a:srgbClr val="000000"/>
                </a:solidFill>
                <a:effectLst/>
                <a:latin typeface="Arial"/>
                <a:ea typeface="Arial"/>
                <a:cs typeface="Arial"/>
                <a:sym typeface="Arial"/>
              </a:rPr>
              <a:t>Sources </a:t>
            </a:r>
          </a:p>
          <a:p>
            <a:pPr lvl="1"/>
            <a:r>
              <a:rPr lang="en-US" sz="1100" b="0" i="0" u="none" strike="noStrike" cap="none" dirty="0">
                <a:solidFill>
                  <a:srgbClr val="000000"/>
                </a:solidFill>
                <a:effectLst/>
                <a:latin typeface="Arial"/>
                <a:ea typeface="Arial"/>
                <a:cs typeface="Arial"/>
                <a:sym typeface="Arial"/>
              </a:rPr>
              <a:t>https://</a:t>
            </a:r>
            <a:r>
              <a:rPr lang="en-US" sz="1100" b="0" i="0" u="none" strike="noStrike" cap="none" dirty="0" err="1">
                <a:solidFill>
                  <a:srgbClr val="000000"/>
                </a:solidFill>
                <a:effectLst/>
                <a:latin typeface="Arial"/>
                <a:ea typeface="Arial"/>
                <a:cs typeface="Arial"/>
                <a:sym typeface="Arial"/>
              </a:rPr>
              <a:t>en.wikipedia.org</a:t>
            </a:r>
            <a:r>
              <a:rPr lang="en-US" sz="1100" b="0" i="0" u="none" strike="noStrike" cap="none" dirty="0">
                <a:solidFill>
                  <a:srgbClr val="000000"/>
                </a:solidFill>
                <a:effectLst/>
                <a:latin typeface="Arial"/>
                <a:ea typeface="Arial"/>
                <a:cs typeface="Arial"/>
                <a:sym typeface="Arial"/>
              </a:rPr>
              <a:t>/wiki/</a:t>
            </a:r>
            <a:r>
              <a:rPr lang="en-US" sz="1100" b="0" i="0" u="none" strike="noStrike" cap="none" dirty="0" err="1">
                <a:solidFill>
                  <a:srgbClr val="000000"/>
                </a:solidFill>
                <a:effectLst/>
                <a:latin typeface="Arial"/>
                <a:ea typeface="Arial"/>
                <a:cs typeface="Arial"/>
                <a:sym typeface="Arial"/>
              </a:rPr>
              <a:t>Louis_Agassiz</a:t>
            </a:r>
            <a:r>
              <a:rPr lang="en-US" sz="1100" b="0" i="0" u="none" strike="noStrike" cap="none" dirty="0">
                <a:solidFill>
                  <a:srgbClr val="000000"/>
                </a:solidFill>
                <a:effectLst/>
                <a:latin typeface="Arial"/>
                <a:ea typeface="Arial"/>
                <a:cs typeface="Arial"/>
                <a:sym typeface="Arial"/>
              </a:rPr>
              <a:t> </a:t>
            </a:r>
          </a:p>
          <a:p>
            <a:pPr lvl="1"/>
            <a:r>
              <a:rPr lang="en-US" sz="1100" b="0" i="0" u="none" strike="noStrike" cap="none" dirty="0">
                <a:solidFill>
                  <a:srgbClr val="000000"/>
                </a:solidFill>
                <a:effectLst/>
                <a:latin typeface="Arial"/>
                <a:ea typeface="Arial"/>
                <a:cs typeface="Arial"/>
                <a:sym typeface="Arial"/>
              </a:rPr>
              <a:t>The Roots of the I.Q. Debate: Eugenics and Social Control (Quigley 1995) </a:t>
            </a:r>
          </a:p>
          <a:p>
            <a:pPr lvl="1"/>
            <a:r>
              <a:rPr lang="en-US" sz="1100" b="0" i="0" u="none" strike="noStrike" cap="none" dirty="0">
                <a:solidFill>
                  <a:srgbClr val="000000"/>
                </a:solidFill>
                <a:effectLst/>
                <a:latin typeface="Arial"/>
                <a:ea typeface="Arial"/>
                <a:cs typeface="Arial"/>
                <a:sym typeface="Arial"/>
              </a:rPr>
              <a:t>https://</a:t>
            </a:r>
            <a:r>
              <a:rPr lang="en-US" sz="1100" b="0" i="0" u="none" strike="noStrike" cap="none" dirty="0" err="1">
                <a:solidFill>
                  <a:srgbClr val="000000"/>
                </a:solidFill>
                <a:effectLst/>
                <a:latin typeface="Arial"/>
                <a:ea typeface="Arial"/>
                <a:cs typeface="Arial"/>
                <a:sym typeface="Arial"/>
              </a:rPr>
              <a:t>scalar.usc.edu</a:t>
            </a:r>
            <a:r>
              <a:rPr lang="en-US" sz="1100" b="0" i="0" u="none" strike="noStrike" cap="none" dirty="0">
                <a:solidFill>
                  <a:srgbClr val="000000"/>
                </a:solidFill>
                <a:effectLst/>
                <a:latin typeface="Arial"/>
                <a:ea typeface="Arial"/>
                <a:cs typeface="Arial"/>
                <a:sym typeface="Arial"/>
              </a:rPr>
              <a:t>/works/measuring-prejudice/one-race-or-several-species </a:t>
            </a:r>
          </a:p>
        </p:txBody>
      </p:sp>
    </p:spTree>
    <p:extLst>
      <p:ext uri="{BB962C8B-B14F-4D97-AF65-F5344CB8AC3E}">
        <p14:creationId xmlns:p14="http://schemas.microsoft.com/office/powerpoint/2010/main" val="35940716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8ef8d89da9_0_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8ef8d89da9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Sources </a:t>
            </a:r>
          </a:p>
          <a:p>
            <a:pPr lvl="1"/>
            <a:r>
              <a:rPr lang="en-US" sz="1100" b="0" i="0" u="none" strike="noStrike" cap="none" dirty="0">
                <a:solidFill>
                  <a:srgbClr val="000000"/>
                </a:solidFill>
                <a:effectLst/>
                <a:latin typeface="Arial"/>
                <a:ea typeface="Arial"/>
                <a:cs typeface="Arial"/>
                <a:sym typeface="Arial"/>
              </a:rPr>
              <a:t>https://</a:t>
            </a:r>
            <a:r>
              <a:rPr lang="en-US" sz="1100" b="0" i="0" u="none" strike="noStrike" cap="none" dirty="0" err="1">
                <a:solidFill>
                  <a:srgbClr val="000000"/>
                </a:solidFill>
                <a:effectLst/>
                <a:latin typeface="Arial"/>
                <a:ea typeface="Arial"/>
                <a:cs typeface="Arial"/>
                <a:sym typeface="Arial"/>
              </a:rPr>
              <a:t>en.wikipedia.org</a:t>
            </a:r>
            <a:r>
              <a:rPr lang="en-US" sz="1100" b="0" i="0" u="none" strike="noStrike" cap="none" dirty="0">
                <a:solidFill>
                  <a:srgbClr val="000000"/>
                </a:solidFill>
                <a:effectLst/>
                <a:latin typeface="Arial"/>
                <a:ea typeface="Arial"/>
                <a:cs typeface="Arial"/>
                <a:sym typeface="Arial"/>
              </a:rPr>
              <a:t>/wiki/</a:t>
            </a:r>
            <a:r>
              <a:rPr lang="en-US" sz="1100" b="0" i="0" u="none" strike="noStrike" cap="none" dirty="0" err="1">
                <a:solidFill>
                  <a:srgbClr val="000000"/>
                </a:solidFill>
                <a:effectLst/>
                <a:latin typeface="Arial"/>
                <a:ea typeface="Arial"/>
                <a:cs typeface="Arial"/>
                <a:sym typeface="Arial"/>
              </a:rPr>
              <a:t>Louis_Agassiz</a:t>
            </a:r>
            <a:r>
              <a:rPr lang="en-US" sz="1100" b="0" i="0" u="none" strike="noStrike" cap="none" dirty="0">
                <a:solidFill>
                  <a:srgbClr val="000000"/>
                </a:solidFill>
                <a:effectLst/>
                <a:latin typeface="Arial"/>
                <a:ea typeface="Arial"/>
                <a:cs typeface="Arial"/>
                <a:sym typeface="Arial"/>
              </a:rPr>
              <a:t> </a:t>
            </a:r>
          </a:p>
          <a:p>
            <a:pPr lvl="1"/>
            <a:r>
              <a:rPr lang="en-US" sz="1100" b="0" i="0" u="none" strike="noStrike" cap="none" dirty="0">
                <a:solidFill>
                  <a:srgbClr val="000000"/>
                </a:solidFill>
                <a:effectLst/>
                <a:latin typeface="Arial"/>
                <a:ea typeface="Arial"/>
                <a:cs typeface="Arial"/>
                <a:sym typeface="Arial"/>
              </a:rPr>
              <a:t>The Roots of the I.Q. Debate: Eugenics and Social Control (Quigley 1995) </a:t>
            </a:r>
          </a:p>
          <a:p>
            <a:pPr lvl="1"/>
            <a:r>
              <a:rPr lang="en-US" sz="1100" b="0" i="0" u="none" strike="noStrike" cap="none" dirty="0">
                <a:solidFill>
                  <a:srgbClr val="000000"/>
                </a:solidFill>
                <a:effectLst/>
                <a:latin typeface="Arial"/>
                <a:ea typeface="Arial"/>
                <a:cs typeface="Arial"/>
                <a:sym typeface="Arial"/>
              </a:rPr>
              <a:t>https://</a:t>
            </a:r>
            <a:r>
              <a:rPr lang="en-US" sz="1100" b="0" i="0" u="none" strike="noStrike" cap="none" dirty="0" err="1">
                <a:solidFill>
                  <a:srgbClr val="000000"/>
                </a:solidFill>
                <a:effectLst/>
                <a:latin typeface="Arial"/>
                <a:ea typeface="Arial"/>
                <a:cs typeface="Arial"/>
                <a:sym typeface="Arial"/>
              </a:rPr>
              <a:t>scalar.usc.edu</a:t>
            </a:r>
            <a:r>
              <a:rPr lang="en-US" sz="1100" b="0" i="0" u="none" strike="noStrike" cap="none" dirty="0">
                <a:solidFill>
                  <a:srgbClr val="000000"/>
                </a:solidFill>
                <a:effectLst/>
                <a:latin typeface="Arial"/>
                <a:ea typeface="Arial"/>
                <a:cs typeface="Arial"/>
                <a:sym typeface="Arial"/>
              </a:rPr>
              <a:t>/works/measuring-prejudice/one-race-or-several-species </a:t>
            </a:r>
          </a:p>
        </p:txBody>
      </p:sp>
    </p:spTree>
    <p:extLst>
      <p:ext uri="{BB962C8B-B14F-4D97-AF65-F5344CB8AC3E}">
        <p14:creationId xmlns:p14="http://schemas.microsoft.com/office/powerpoint/2010/main" val="382692405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3811360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53c81fff6f_1_2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53c81fff6f_1_2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298450" indent="-171450">
              <a:buClr>
                <a:schemeClr val="dk1"/>
              </a:buClr>
              <a:buSzPts val="1600"/>
            </a:pPr>
            <a:r>
              <a:rPr lang="en-US" sz="1100" b="0" i="0" u="none" strike="noStrike" cap="none" dirty="0">
                <a:solidFill>
                  <a:srgbClr val="000000"/>
                </a:solidFill>
                <a:effectLst/>
                <a:latin typeface="Arial"/>
                <a:ea typeface="Arial"/>
                <a:cs typeface="Arial"/>
                <a:sym typeface="Arial"/>
              </a:rPr>
              <a:t>Test for unconscious bias that can lead to many different responses (no single right/wrong answer) – e.g., the surgeon is the boy’s mom (typically seen as the “correct” answer); the family has two fathers; one is a foster father; this is impossible, etc. – the riddle is meant to reflect on one’s unconscious assumptions about certain things, in this case, the professional occupation as a surgeon</a:t>
            </a:r>
          </a:p>
        </p:txBody>
      </p:sp>
    </p:spTree>
    <p:extLst>
      <p:ext uri="{BB962C8B-B14F-4D97-AF65-F5344CB8AC3E}">
        <p14:creationId xmlns:p14="http://schemas.microsoft.com/office/powerpoint/2010/main" val="36919398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8ef8d89da9_0_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8ef8d89da9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US" sz="1100" b="0" i="0" u="none" strike="noStrike" cap="none" dirty="0">
                <a:solidFill>
                  <a:srgbClr val="000000"/>
                </a:solidFill>
                <a:effectLst/>
                <a:latin typeface="Arial"/>
                <a:ea typeface="Arial"/>
                <a:cs typeface="Arial"/>
                <a:sym typeface="Arial"/>
              </a:rPr>
              <a:t>Dr. Nancy Hopkins: Professor emeritus at MIT, molecular biologist; Explicit and implicit sexism, Spearheading the MIT Report </a:t>
            </a:r>
            <a:endParaRPr lang="en-US" b="0" dirty="0">
              <a:effectLst/>
            </a:endParaRPr>
          </a:p>
          <a:p>
            <a:pPr rtl="0"/>
            <a:r>
              <a:rPr lang="en-US" dirty="0"/>
              <a:t>Dr. </a:t>
            </a:r>
            <a:r>
              <a:rPr lang="en-US" dirty="0" err="1"/>
              <a:t>Raychelle</a:t>
            </a:r>
            <a:r>
              <a:rPr lang="en-US" dirty="0"/>
              <a:t> Burks: </a:t>
            </a:r>
            <a:r>
              <a:rPr lang="en-US" sz="1100" b="0" i="0" u="none" strike="noStrike" cap="none" dirty="0">
                <a:solidFill>
                  <a:srgbClr val="000000"/>
                </a:solidFill>
                <a:effectLst/>
                <a:latin typeface="Arial"/>
                <a:ea typeface="Arial"/>
                <a:cs typeface="Arial"/>
                <a:sym typeface="Arial"/>
              </a:rPr>
              <a:t>Associate professor at American University (previously St Edwards), analytical chemist; Science communication and representation, racial and gender bias</a:t>
            </a:r>
            <a:endParaRPr lang="en-US" b="0" dirty="0">
              <a:effectLst/>
            </a:endParaRPr>
          </a:p>
          <a:p>
            <a:pPr rtl="0"/>
            <a:r>
              <a:rPr lang="en-US" dirty="0"/>
              <a:t>Dr. Jane </a:t>
            </a:r>
            <a:r>
              <a:rPr lang="en-US" dirty="0" err="1"/>
              <a:t>Willenbring</a:t>
            </a:r>
            <a:r>
              <a:rPr lang="en-US" dirty="0"/>
              <a:t>: </a:t>
            </a:r>
            <a:r>
              <a:rPr lang="en-US" sz="1100" b="0" i="0" u="none" strike="noStrike" cap="none" dirty="0">
                <a:solidFill>
                  <a:srgbClr val="000000"/>
                </a:solidFill>
                <a:effectLst/>
                <a:latin typeface="Arial"/>
                <a:ea typeface="Arial"/>
                <a:cs typeface="Arial"/>
                <a:sym typeface="Arial"/>
              </a:rPr>
              <a:t>Professor at Stanford (formerly Scripps), geomorphologist; Harassment in the field and quest for justice</a:t>
            </a:r>
            <a:br>
              <a:rPr lang="en-US" dirty="0"/>
            </a:br>
            <a:br>
              <a:rPr lang="en-US" dirty="0"/>
            </a:br>
            <a:br>
              <a:rPr lang="en-US" dirty="0"/>
            </a:b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8ef8d89da9_0_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8ef8d89da9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88526441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32166635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53c81fff6f_1_2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53c81fff6f_1_2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27000" indent="0">
              <a:buClr>
                <a:schemeClr val="dk1"/>
              </a:buClr>
              <a:buSzPts val="1600"/>
              <a:buFont typeface="Arial"/>
              <a:buNone/>
            </a:pPr>
            <a:endParaRPr lang="en-US" sz="1100" dirty="0">
              <a:solidFill>
                <a:schemeClr val="dk1"/>
              </a:solidFill>
            </a:endParaRPr>
          </a:p>
        </p:txBody>
      </p:sp>
    </p:spTree>
    <p:extLst>
      <p:ext uri="{BB962C8B-B14F-4D97-AF65-F5344CB8AC3E}">
        <p14:creationId xmlns:p14="http://schemas.microsoft.com/office/powerpoint/2010/main" val="311174164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53c81fff6f_1_2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53c81fff6f_1_2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27000" indent="0">
              <a:buClr>
                <a:schemeClr val="dk1"/>
              </a:buClr>
              <a:buSzPts val="1600"/>
              <a:buFont typeface="Arial"/>
              <a:buNone/>
            </a:pPr>
            <a:endParaRPr lang="en-US" sz="1100" dirty="0">
              <a:solidFill>
                <a:schemeClr val="dk1"/>
              </a:solidFill>
            </a:endParaRPr>
          </a:p>
        </p:txBody>
      </p:sp>
    </p:spTree>
    <p:extLst>
      <p:ext uri="{BB962C8B-B14F-4D97-AF65-F5344CB8AC3E}">
        <p14:creationId xmlns:p14="http://schemas.microsoft.com/office/powerpoint/2010/main" val="37010651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53c81fff6f_1_2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53c81fff6f_1_2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27000" indent="0">
              <a:buClr>
                <a:schemeClr val="dk1"/>
              </a:buClr>
              <a:buSzPts val="1600"/>
              <a:buFont typeface="Arial"/>
              <a:buNone/>
            </a:pPr>
            <a:endParaRPr lang="en-US" sz="1100" dirty="0">
              <a:solidFill>
                <a:schemeClr val="dk1"/>
              </a:solidFill>
            </a:endParaRPr>
          </a:p>
        </p:txBody>
      </p:sp>
    </p:spTree>
    <p:extLst>
      <p:ext uri="{BB962C8B-B14F-4D97-AF65-F5344CB8AC3E}">
        <p14:creationId xmlns:p14="http://schemas.microsoft.com/office/powerpoint/2010/main" val="20302994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 name="Google Shape;11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r>
              <a:rPr lang="en"/>
              <a:t>Slide description: disability 101. emojis showing a woman signing DEAF in ASL, an ear with a hearing aid, a brain, a prosthetic leg, a white cane, a man using a power wheelchair, and books.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121aeb8a8c8_0_47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121aeb8a8c8_0_4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11b0f1df9ec_0_2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11b0f1df9ec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121aeb8a8c8_0_56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121aeb8a8c8_0_5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121aeb8a8c8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121aeb8a8c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21aeb8a8c8_0_2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121aeb8a8c8_0_2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121aeb8a8c8_0_2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121aeb8a8c8_0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121aeb8a8c8_0_22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121aeb8a8c8_0_2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121aeb8a8c8_0_2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121aeb8a8c8_0_2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121aeb8a8c8_0_23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121aeb8a8c8_0_2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121aeb8a8c8_0_29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121aeb8a8c8_0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121aeb8a8c8_0_30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121aeb8a8c8_0_3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g121aeb8a8c8_0_3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 name="Google Shape;222;g121aeb8a8c8_0_3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121aeb8a8c8_0_33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121aeb8a8c8_0_3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121aeb8a8c8_0_33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121aeb8a8c8_0_3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g121aeb8a8c8_0_35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0" name="Google Shape;250;g121aeb8a8c8_0_3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400">
                <a:solidFill>
                  <a:schemeClr val="dk1"/>
                </a:solidFill>
              </a:rPr>
              <a:t>2019: manual</a:t>
            </a:r>
            <a:endParaRPr sz="1400">
              <a:solidFill>
                <a:schemeClr val="dk1"/>
              </a:solidFill>
            </a:endParaRPr>
          </a:p>
          <a:p>
            <a:pPr marL="0" lvl="0" indent="0" algn="l" rtl="0">
              <a:spcBef>
                <a:spcPts val="0"/>
              </a:spcBef>
              <a:spcAft>
                <a:spcPts val="0"/>
              </a:spcAft>
              <a:buClr>
                <a:schemeClr val="dk1"/>
              </a:buClr>
              <a:buSzPts val="1100"/>
              <a:buFont typeface="Arial"/>
              <a:buNone/>
            </a:pPr>
            <a:r>
              <a:rPr lang="en" sz="1400">
                <a:solidFill>
                  <a:schemeClr val="dk1"/>
                </a:solidFill>
              </a:rPr>
              <a:t>2021: developer access - more automated!</a:t>
            </a:r>
            <a:endParaRPr sz="1400">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g121aeb8a8c8_0_36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2" name="Google Shape;262;g121aeb8a8c8_0_3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g121aeb8a8c8_0_36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0" name="Google Shape;270;g121aeb8a8c8_0_3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400">
                <a:solidFill>
                  <a:schemeClr val="dk1"/>
                </a:solidFill>
              </a:rPr>
              <a:t>2019: manual</a:t>
            </a:r>
            <a:endParaRPr sz="1400">
              <a:solidFill>
                <a:schemeClr val="dk1"/>
              </a:solidFill>
            </a:endParaRPr>
          </a:p>
          <a:p>
            <a:pPr marL="0" lvl="0" indent="0" algn="l" rtl="0">
              <a:spcBef>
                <a:spcPts val="0"/>
              </a:spcBef>
              <a:spcAft>
                <a:spcPts val="0"/>
              </a:spcAft>
              <a:buClr>
                <a:schemeClr val="dk1"/>
              </a:buClr>
              <a:buSzPts val="1100"/>
              <a:buFont typeface="Arial"/>
              <a:buNone/>
            </a:pPr>
            <a:r>
              <a:rPr lang="en" sz="1400">
                <a:solidFill>
                  <a:schemeClr val="dk1"/>
                </a:solidFill>
              </a:rPr>
              <a:t>2021: developer access - more automated!</a:t>
            </a:r>
            <a:endParaRPr sz="1400">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21aeb8a8c8_0_38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21aeb8a8c8_0_3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400">
                <a:solidFill>
                  <a:schemeClr val="dk1"/>
                </a:solidFill>
              </a:rPr>
              <a:t>2019: manual</a:t>
            </a:r>
            <a:endParaRPr sz="1400">
              <a:solidFill>
                <a:schemeClr val="dk1"/>
              </a:solidFill>
            </a:endParaRPr>
          </a:p>
          <a:p>
            <a:pPr marL="0" lvl="0" indent="0" algn="l" rtl="0">
              <a:spcBef>
                <a:spcPts val="0"/>
              </a:spcBef>
              <a:spcAft>
                <a:spcPts val="0"/>
              </a:spcAft>
              <a:buClr>
                <a:schemeClr val="dk1"/>
              </a:buClr>
              <a:buSzPts val="1100"/>
              <a:buFont typeface="Arial"/>
              <a:buNone/>
            </a:pPr>
            <a:r>
              <a:rPr lang="en" sz="1400">
                <a:solidFill>
                  <a:schemeClr val="dk1"/>
                </a:solidFill>
              </a:rPr>
              <a:t>2021: developer access - more automated!</a:t>
            </a:r>
            <a:endParaRPr sz="1400">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121aeb8a8c8_0_39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 name="Google Shape;293;g121aeb8a8c8_0_3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g121aeb8a8c8_0_39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9" name="Google Shape;299;g121aeb8a8c8_0_3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121aeb8a8c8_0_70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121aeb8a8c8_0_7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g121aeb8a8c8_0_40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 name="Google Shape;313;g121aeb8a8c8_0_4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g121aeb8a8c8_0_4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 name="Google Shape;324;g121aeb8a8c8_0_4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121aeb8a8c8_0_50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3" name="Google Shape;333;g121aeb8a8c8_0_5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geosci</a:t>
            </a:r>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g121aeb8a8c8_0_28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0" name="Google Shape;340;g121aeb8a8c8_0_2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121aeb8a8c8_0_59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 name="Google Shape;345;g121aeb8a8c8_0_5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2"/>
        <p:cNvGrpSpPr/>
        <p:nvPr/>
      </p:nvGrpSpPr>
      <p:grpSpPr>
        <a:xfrm>
          <a:off x="0" y="0"/>
          <a:ext cx="0" cy="0"/>
          <a:chOff x="0" y="0"/>
          <a:chExt cx="0" cy="0"/>
        </a:xfrm>
      </p:grpSpPr>
      <p:sp>
        <p:nvSpPr>
          <p:cNvPr id="353" name="Google Shape;353;g11b0f1df9ec_0_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4" name="Google Shape;354;g11b0f1df9ec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121aeb8a8c8_0_60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121aeb8a8c8_0_6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121aeb8a8c8_0_58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7" name="Google Shape;367;g121aeb8a8c8_0_5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g121aeb8a8c8_0_58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4" name="Google Shape;374;g121aeb8a8c8_0_5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121aeb8a8c8_0_6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121aeb8a8c8_0_6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121aeb8a8c8_0_62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121aeb8a8c8_0_6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g121aeb8a8c8_0_63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8" name="Google Shape;398;g121aeb8a8c8_0_6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
        <p:cNvGrpSpPr/>
        <p:nvPr/>
      </p:nvGrpSpPr>
      <p:grpSpPr>
        <a:xfrm>
          <a:off x="0" y="0"/>
          <a:ext cx="0" cy="0"/>
          <a:chOff x="0" y="0"/>
          <a:chExt cx="0" cy="0"/>
        </a:xfrm>
      </p:grpSpPr>
      <p:sp>
        <p:nvSpPr>
          <p:cNvPr id="404" name="Google Shape;404;g121aeb8a8c8_0_64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5" name="Google Shape;405;g121aeb8a8c8_0_6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8"/>
        <p:cNvGrpSpPr/>
        <p:nvPr/>
      </p:nvGrpSpPr>
      <p:grpSpPr>
        <a:xfrm>
          <a:off x="0" y="0"/>
          <a:ext cx="0" cy="0"/>
          <a:chOff x="0" y="0"/>
          <a:chExt cx="0" cy="0"/>
        </a:xfrm>
      </p:grpSpPr>
      <p:sp>
        <p:nvSpPr>
          <p:cNvPr id="409" name="Google Shape;409;g121aeb8a8c8_0_3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0" name="Google Shape;410;g121aeb8a8c8_0_3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4"/>
        <p:cNvGrpSpPr/>
        <p:nvPr/>
      </p:nvGrpSpPr>
      <p:grpSpPr>
        <a:xfrm>
          <a:off x="0" y="0"/>
          <a:ext cx="0" cy="0"/>
          <a:chOff x="0" y="0"/>
          <a:chExt cx="0" cy="0"/>
        </a:xfrm>
      </p:grpSpPr>
      <p:sp>
        <p:nvSpPr>
          <p:cNvPr id="415" name="Google Shape;415;g121aeb8a8c8_0_65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6" name="Google Shape;416;g121aeb8a8c8_0_6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65785751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53c81fff6f_1_2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53c81fff6f_1_2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27000" indent="0">
              <a:buClr>
                <a:schemeClr val="dk1"/>
              </a:buClr>
              <a:buSzPts val="1600"/>
              <a:buFont typeface="Arial"/>
              <a:buNone/>
            </a:pPr>
            <a:endParaRPr lang="en-US" sz="1100" dirty="0">
              <a:solidFill>
                <a:schemeClr val="dk1"/>
              </a:solidFill>
            </a:endParaRPr>
          </a:p>
        </p:txBody>
      </p:sp>
    </p:spTree>
    <p:extLst>
      <p:ext uri="{BB962C8B-B14F-4D97-AF65-F5344CB8AC3E}">
        <p14:creationId xmlns:p14="http://schemas.microsoft.com/office/powerpoint/2010/main" val="3701065127"/>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53c81fff6f_1_2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53c81fff6f_1_2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27000" indent="0">
              <a:buClr>
                <a:schemeClr val="dk1"/>
              </a:buClr>
              <a:buSzPts val="1600"/>
              <a:buFont typeface="Arial"/>
              <a:buNone/>
            </a:pPr>
            <a:r>
              <a:rPr lang="en-US" sz="1100" b="1" i="0" u="none" strike="noStrike" cap="none" dirty="0">
                <a:solidFill>
                  <a:srgbClr val="000000"/>
                </a:solidFill>
                <a:effectLst/>
                <a:latin typeface="Arial"/>
                <a:ea typeface="Arial"/>
                <a:cs typeface="Arial"/>
                <a:sym typeface="Arial"/>
              </a:rPr>
              <a:t>The Long Walk</a:t>
            </a:r>
            <a:r>
              <a:rPr lang="en-US" sz="1100" b="0" i="0" u="none" strike="noStrike" cap="none" dirty="0">
                <a:solidFill>
                  <a:srgbClr val="000000"/>
                </a:solidFill>
                <a:effectLst/>
                <a:latin typeface="Arial"/>
                <a:ea typeface="Arial"/>
                <a:cs typeface="Arial"/>
                <a:sym typeface="Arial"/>
              </a:rPr>
              <a:t> This map illustrates the various routes taken at various times during the Navajo Long Walk, between the fall of 1863 and late 1866.</a:t>
            </a:r>
          </a:p>
        </p:txBody>
      </p:sp>
    </p:spTree>
    <p:extLst>
      <p:ext uri="{BB962C8B-B14F-4D97-AF65-F5344CB8AC3E}">
        <p14:creationId xmlns:p14="http://schemas.microsoft.com/office/powerpoint/2010/main" val="2030299470"/>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53c81fff6f_1_2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53c81fff6f_1_2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27000" indent="0">
              <a:buClr>
                <a:schemeClr val="dk1"/>
              </a:buClr>
              <a:buSzPts val="1600"/>
              <a:buFont typeface="Arial"/>
              <a:buNone/>
            </a:pPr>
            <a:endParaRPr lang="en-US" sz="1100" dirty="0">
              <a:solidFill>
                <a:schemeClr val="dk1"/>
              </a:solidFill>
            </a:endParaRPr>
          </a:p>
        </p:txBody>
      </p:sp>
    </p:spTree>
    <p:extLst>
      <p:ext uri="{BB962C8B-B14F-4D97-AF65-F5344CB8AC3E}">
        <p14:creationId xmlns:p14="http://schemas.microsoft.com/office/powerpoint/2010/main" val="23730089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53c81fff6f_1_2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53c81fff6f_1_2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27000" indent="0">
              <a:buClr>
                <a:schemeClr val="dk1"/>
              </a:buClr>
              <a:buSzPts val="1600"/>
              <a:buFont typeface="Arial"/>
              <a:buNone/>
            </a:pPr>
            <a:r>
              <a:rPr lang="en-US" sz="1100" b="0" i="0" u="none" strike="noStrike" cap="none" dirty="0">
                <a:solidFill>
                  <a:srgbClr val="000000"/>
                </a:solidFill>
                <a:effectLst/>
                <a:latin typeface="Arial"/>
                <a:ea typeface="Arial"/>
                <a:cs typeface="Arial"/>
                <a:sym typeface="Arial"/>
              </a:rPr>
              <a:t>More than a thousand </a:t>
            </a:r>
            <a:r>
              <a:rPr lang="en-US" sz="1100" b="0" i="0" u="none" strike="noStrike" cap="none" dirty="0">
                <a:solidFill>
                  <a:srgbClr val="000000"/>
                </a:solidFill>
                <a:effectLst/>
                <a:latin typeface="Arial"/>
                <a:ea typeface="Arial"/>
                <a:cs typeface="Arial"/>
                <a:sym typeface="Arial"/>
                <a:hlinkClick r:id="rId3" tooltip="Abandoned mine"/>
              </a:rPr>
              <a:t>abandoned mines</a:t>
            </a:r>
            <a:r>
              <a:rPr lang="en-US" sz="1100" b="0" i="0" u="none" strike="noStrike" cap="none" dirty="0">
                <a:solidFill>
                  <a:srgbClr val="000000"/>
                </a:solidFill>
                <a:effectLst/>
                <a:latin typeface="Arial"/>
                <a:ea typeface="Arial"/>
                <a:cs typeface="Arial"/>
                <a:sym typeface="Arial"/>
              </a:rPr>
              <a:t> have not been contained and cleaned up, and these present environmental and health risks in Navajo communities.</a:t>
            </a:r>
            <a:r>
              <a:rPr lang="en-US" sz="1100" b="0" i="0" u="none" strike="noStrike" cap="none" baseline="30000" dirty="0">
                <a:solidFill>
                  <a:srgbClr val="000000"/>
                </a:solidFill>
                <a:effectLst/>
                <a:latin typeface="Arial"/>
                <a:ea typeface="Arial"/>
                <a:cs typeface="Arial"/>
                <a:sym typeface="Arial"/>
                <a:hlinkClick r:id="rId4"/>
              </a:rPr>
              <a:t>[4]</a:t>
            </a:r>
            <a:r>
              <a:rPr lang="en-US" sz="1100" b="0" i="0" u="none" strike="noStrike" cap="none" dirty="0">
                <a:solidFill>
                  <a:srgbClr val="000000"/>
                </a:solidFill>
                <a:effectLst/>
                <a:latin typeface="Arial"/>
                <a:ea typeface="Arial"/>
                <a:cs typeface="Arial"/>
                <a:sym typeface="Arial"/>
              </a:rPr>
              <a:t> The </a:t>
            </a:r>
            <a:r>
              <a:rPr lang="en-US" sz="1100" b="0" i="0" u="none" strike="noStrike" cap="none" dirty="0">
                <a:solidFill>
                  <a:srgbClr val="000000"/>
                </a:solidFill>
                <a:effectLst/>
                <a:latin typeface="Arial"/>
                <a:ea typeface="Arial"/>
                <a:cs typeface="Arial"/>
                <a:sym typeface="Arial"/>
                <a:hlinkClick r:id="rId5" tooltip="Environmental Protection Agency"/>
              </a:rPr>
              <a:t>Environmental Protection Agency</a:t>
            </a:r>
            <a:r>
              <a:rPr lang="en-US" sz="1100" b="0" i="0" u="none" strike="noStrike" cap="none" dirty="0">
                <a:solidFill>
                  <a:srgbClr val="000000"/>
                </a:solidFill>
                <a:effectLst/>
                <a:latin typeface="Arial"/>
                <a:ea typeface="Arial"/>
                <a:cs typeface="Arial"/>
                <a:sym typeface="Arial"/>
              </a:rPr>
              <a:t> estimates that there are 4000 mines with documented uranium production, and another 15,000 locations with uranium occurrences in 14 western states.</a:t>
            </a:r>
          </a:p>
          <a:p>
            <a:pPr marL="127000" indent="0">
              <a:buClr>
                <a:schemeClr val="dk1"/>
              </a:buClr>
              <a:buSzPts val="1600"/>
              <a:buFont typeface="Arial"/>
              <a:buNone/>
            </a:pPr>
            <a:endParaRPr lang="en-US" sz="1100" b="0" i="0" u="none" strike="noStrike" cap="none" dirty="0">
              <a:solidFill>
                <a:srgbClr val="000000"/>
              </a:solidFill>
              <a:effectLst/>
              <a:latin typeface="Arial"/>
              <a:cs typeface="Arial"/>
              <a:sym typeface="Arial"/>
            </a:endParaRPr>
          </a:p>
          <a:p>
            <a:pPr marL="127000" marR="0" indent="0" algn="l" defTabSz="914400" rtl="0" eaLnBrk="1" fontAlgn="auto" latinLnBrk="0" hangingPunct="1">
              <a:lnSpc>
                <a:spcPct val="100000"/>
              </a:lnSpc>
              <a:spcBef>
                <a:spcPts val="0"/>
              </a:spcBef>
              <a:spcAft>
                <a:spcPts val="0"/>
              </a:spcAft>
              <a:buClr>
                <a:schemeClr val="dk1"/>
              </a:buClr>
              <a:buSzPts val="1600"/>
              <a:buFont typeface="Arial"/>
              <a:buNone/>
              <a:tabLst/>
              <a:defRPr/>
            </a:pPr>
            <a:r>
              <a:rPr lang="en-US" sz="1100" dirty="0">
                <a:solidFill>
                  <a:schemeClr val="dk1"/>
                </a:solidFill>
              </a:rPr>
              <a:t>William Bale and John Harley conducted an independent study. Their work led the US government to start the United States Public Health Study (USPHS) on uranium mine workers. Bale and Harley's studies focused on identifying the level of radon in mines and assessing any correlation with disease, specifically lung cancer. Radon, they found, can attach to mine dust, which would be inhaled and subsequently concentrated in the lung tissue. Because of this action, workers breathed radon gas at concentrations up to 100 times higher than the amount of radon gas indicated.</a:t>
            </a:r>
          </a:p>
        </p:txBody>
      </p:sp>
    </p:spTree>
    <p:extLst>
      <p:ext uri="{BB962C8B-B14F-4D97-AF65-F5344CB8AC3E}">
        <p14:creationId xmlns:p14="http://schemas.microsoft.com/office/powerpoint/2010/main" val="410448622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53c81fff6f_1_2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53c81fff6f_1_2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27000" indent="0">
              <a:buClr>
                <a:schemeClr val="dk1"/>
              </a:buClr>
              <a:buSzPts val="1600"/>
              <a:buFont typeface="Arial"/>
              <a:buNone/>
            </a:pPr>
            <a:r>
              <a:rPr lang="en-US" sz="1100" b="0" i="0" u="none" strike="noStrike" cap="none" dirty="0">
                <a:solidFill>
                  <a:srgbClr val="000000"/>
                </a:solidFill>
                <a:effectLst/>
                <a:latin typeface="Arial"/>
                <a:ea typeface="Arial"/>
                <a:cs typeface="Arial"/>
                <a:sym typeface="Arial"/>
              </a:rPr>
              <a:t>Oyate = The People (we call them the “Sioux”, they call themselves the “Lakota,” the “Dakota,” and the “</a:t>
            </a:r>
            <a:r>
              <a:rPr lang="en-US" sz="1100" b="0" i="0" u="none" strike="noStrike" cap="none" dirty="0" err="1">
                <a:solidFill>
                  <a:srgbClr val="000000"/>
                </a:solidFill>
                <a:effectLst/>
                <a:latin typeface="Arial"/>
                <a:ea typeface="Arial"/>
                <a:cs typeface="Arial"/>
                <a:sym typeface="Arial"/>
              </a:rPr>
              <a:t>Nakota</a:t>
            </a:r>
            <a:r>
              <a:rPr lang="en-US" sz="1100" b="0" i="0" u="none" strike="noStrike" cap="none" dirty="0">
                <a:solidFill>
                  <a:srgbClr val="000000"/>
                </a:solidFill>
                <a:effectLst/>
                <a:latin typeface="Arial"/>
                <a:ea typeface="Arial"/>
                <a:cs typeface="Arial"/>
                <a:sym typeface="Arial"/>
              </a:rPr>
              <a:t>”)</a:t>
            </a:r>
          </a:p>
          <a:p>
            <a:pPr marL="127000" indent="0">
              <a:buClr>
                <a:schemeClr val="dk1"/>
              </a:buClr>
              <a:buSzPts val="1600"/>
              <a:buFont typeface="Arial"/>
              <a:buNone/>
            </a:pPr>
            <a:r>
              <a:rPr lang="en-US" sz="1100" b="0" i="0" u="none" strike="noStrike" cap="none" dirty="0" err="1">
                <a:solidFill>
                  <a:srgbClr val="000000"/>
                </a:solidFill>
                <a:effectLst/>
                <a:latin typeface="Arial"/>
                <a:cs typeface="Arial"/>
                <a:sym typeface="Arial"/>
              </a:rPr>
              <a:t>Oceti</a:t>
            </a:r>
            <a:r>
              <a:rPr lang="en-US" sz="1100" b="0" i="0" u="none" strike="noStrike" cap="none" dirty="0">
                <a:solidFill>
                  <a:srgbClr val="000000"/>
                </a:solidFill>
                <a:effectLst/>
                <a:latin typeface="Arial"/>
                <a:cs typeface="Arial"/>
                <a:sym typeface="Arial"/>
              </a:rPr>
              <a:t> Sakowin [pronounced: o-Che-</a:t>
            </a:r>
            <a:r>
              <a:rPr lang="en-US" sz="1100" b="0" i="0" u="none" strike="noStrike" cap="none" dirty="0" err="1">
                <a:solidFill>
                  <a:srgbClr val="000000"/>
                </a:solidFill>
                <a:effectLst/>
                <a:latin typeface="Arial"/>
                <a:cs typeface="Arial"/>
                <a:sym typeface="Arial"/>
              </a:rPr>
              <a:t>ti</a:t>
            </a:r>
            <a:r>
              <a:rPr lang="en-US" sz="1100" b="0" i="0" u="none" strike="noStrike" cap="none" dirty="0">
                <a:solidFill>
                  <a:srgbClr val="000000"/>
                </a:solidFill>
                <a:effectLst/>
                <a:latin typeface="Arial"/>
                <a:cs typeface="Arial"/>
                <a:sym typeface="Arial"/>
              </a:rPr>
              <a:t> sha-Ko-win] = The People of the Seven Council Fires</a:t>
            </a:r>
            <a:endParaRPr lang="en-US" sz="1100" dirty="0">
              <a:solidFill>
                <a:schemeClr val="dk1"/>
              </a:solidFill>
            </a:endParaRPr>
          </a:p>
        </p:txBody>
      </p:sp>
    </p:spTree>
    <p:extLst>
      <p:ext uri="{BB962C8B-B14F-4D97-AF65-F5344CB8AC3E}">
        <p14:creationId xmlns:p14="http://schemas.microsoft.com/office/powerpoint/2010/main" val="4272381945"/>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53c81fff6f_1_2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53c81fff6f_1_2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27000" marR="0" indent="0" algn="l" defTabSz="914400" rtl="0" eaLnBrk="1" fontAlgn="auto" latinLnBrk="0" hangingPunct="1">
              <a:lnSpc>
                <a:spcPct val="100000"/>
              </a:lnSpc>
              <a:spcBef>
                <a:spcPts val="0"/>
              </a:spcBef>
              <a:spcAft>
                <a:spcPts val="0"/>
              </a:spcAft>
              <a:buClr>
                <a:schemeClr val="dk1"/>
              </a:buClr>
              <a:buSzPts val="1600"/>
              <a:buFont typeface="Arial"/>
              <a:buNone/>
              <a:tabLst/>
              <a:defRPr/>
            </a:pPr>
            <a:r>
              <a:rPr lang="en-US" sz="1100" dirty="0">
                <a:solidFill>
                  <a:schemeClr val="dk1"/>
                </a:solidFill>
              </a:rPr>
              <a:t>a widespread prolific source rock for oil when thermally mature, significant producible oil reserves exist within the rock unit itself.</a:t>
            </a:r>
          </a:p>
        </p:txBody>
      </p:sp>
    </p:spTree>
    <p:extLst>
      <p:ext uri="{BB962C8B-B14F-4D97-AF65-F5344CB8AC3E}">
        <p14:creationId xmlns:p14="http://schemas.microsoft.com/office/powerpoint/2010/main" val="2859492599"/>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53c81fff6f_1_2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g53c81fff6f_1_2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27000" marR="0" indent="0" algn="l" defTabSz="914400" rtl="0" eaLnBrk="1" fontAlgn="auto" latinLnBrk="0" hangingPunct="1">
              <a:lnSpc>
                <a:spcPct val="100000"/>
              </a:lnSpc>
              <a:spcBef>
                <a:spcPts val="0"/>
              </a:spcBef>
              <a:spcAft>
                <a:spcPts val="0"/>
              </a:spcAft>
              <a:buClr>
                <a:schemeClr val="dk1"/>
              </a:buClr>
              <a:buSzPts val="1600"/>
              <a:buFont typeface="Arial"/>
              <a:buNone/>
              <a:tabLst/>
              <a:defRPr/>
            </a:pPr>
            <a:endParaRPr lang="en-US" sz="1100" dirty="0">
              <a:solidFill>
                <a:schemeClr val="dk1"/>
              </a:solidFill>
            </a:endParaRPr>
          </a:p>
        </p:txBody>
      </p:sp>
    </p:spTree>
    <p:extLst>
      <p:ext uri="{BB962C8B-B14F-4D97-AF65-F5344CB8AC3E}">
        <p14:creationId xmlns:p14="http://schemas.microsoft.com/office/powerpoint/2010/main" val="3342645104"/>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7536840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 name="Shape 179"/>
          <p:cNvSpPr>
            <a:spLocks noGrp="1" noRot="1" noChangeAspect="1"/>
          </p:cNvSpPr>
          <p:nvPr>
            <p:ph type="sldImg"/>
          </p:nvPr>
        </p:nvSpPr>
        <p:spPr>
          <a:prstGeom prst="rect">
            <a:avLst/>
          </a:prstGeom>
        </p:spPr>
        <p:txBody>
          <a:bodyPr/>
          <a:lstStyle/>
          <a:p>
            <a:endParaRPr/>
          </a:p>
        </p:txBody>
      </p:sp>
      <p:sp>
        <p:nvSpPr>
          <p:cNvPr id="180" name="Shape 180"/>
          <p:cNvSpPr>
            <a:spLocks noGrp="1"/>
          </p:cNvSpPr>
          <p:nvPr>
            <p:ph type="body" sz="quarter" idx="1"/>
          </p:nvPr>
        </p:nvSpPr>
        <p:spPr>
          <a:prstGeom prst="rect">
            <a:avLst/>
          </a:prstGeom>
        </p:spPr>
        <p:txBody>
          <a:bodyPr/>
          <a:lstStyle/>
          <a:p>
            <a:pPr marL="190500" indent="-190500">
              <a:buSzPct val="123000"/>
              <a:buChar char="•"/>
              <a:defRPr sz="1500"/>
            </a:pPr>
            <a:r>
              <a:rPr lang="en-US" dirty="0"/>
              <a:t>The </a:t>
            </a:r>
            <a:r>
              <a:rPr dirty="0"/>
              <a:t>killings of George Floyd, Breonna Taylor, and so many other members of the Black community</a:t>
            </a:r>
            <a:r>
              <a:rPr lang="en-US" dirty="0"/>
              <a:t> before/</a:t>
            </a:r>
            <a:r>
              <a:rPr dirty="0"/>
              <a:t>after them, are the result of systemic racism that has a deep root in American society.</a:t>
            </a:r>
          </a:p>
          <a:p>
            <a:pPr marL="190500" indent="-190500">
              <a:buSzPct val="123000"/>
              <a:buChar char="•"/>
              <a:defRPr sz="1500"/>
            </a:pPr>
            <a:r>
              <a:rPr dirty="0"/>
              <a:t>Dr. Gbenga </a:t>
            </a:r>
            <a:r>
              <a:rPr dirty="0" err="1"/>
              <a:t>Ogedegbe</a:t>
            </a:r>
            <a:r>
              <a:rPr dirty="0"/>
              <a:t> conducted a study looking at the outcomes from Covid-19 for POC — “Assessment of Racial/Ethnic Disparities in Hospitalization and Mortality in Patients With COVID-19 in New York City” (</a:t>
            </a:r>
            <a:r>
              <a:rPr dirty="0" err="1"/>
              <a:t>Ogedegbe</a:t>
            </a:r>
            <a:r>
              <a:rPr dirty="0"/>
              <a:t> et al., 2020).</a:t>
            </a:r>
          </a:p>
          <a:p>
            <a:pPr marL="190500" indent="-190500">
              <a:buSzPct val="123000"/>
              <a:buChar char="•"/>
              <a:defRPr sz="1500"/>
            </a:pPr>
            <a:r>
              <a:rPr dirty="0"/>
              <a:t>In the wake of these events, many of us have been grappling with questions of identity and ethical responsibility within institutional and academic spaces. </a:t>
            </a: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175923110"/>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64760390"/>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54062489"/>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990904798"/>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3565192939"/>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411788478"/>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686010727"/>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227347989"/>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3325174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Author and Date"/>
          <p:cNvSpPr txBox="1">
            <a:spLocks noGrp="1"/>
          </p:cNvSpPr>
          <p:nvPr>
            <p:ph type="body" sz="quarter" idx="13" hasCustomPrompt="1"/>
          </p:nvPr>
        </p:nvSpPr>
        <p:spPr>
          <a:xfrm>
            <a:off x="698500" y="8657488"/>
            <a:ext cx="11607801" cy="461060"/>
          </a:xfrm>
          <a:prstGeom prst="rect">
            <a:avLst/>
          </a:prstGeom>
        </p:spPr>
        <p:txBody>
          <a:bodyPr anchor="b"/>
          <a:lstStyle>
            <a:lvl1pPr marL="0" indent="0" defTabSz="563541">
              <a:lnSpc>
                <a:spcPct val="100000"/>
              </a:lnSpc>
              <a:spcBef>
                <a:spcPts val="0"/>
              </a:spcBef>
              <a:buSzTx/>
              <a:buNone/>
              <a:defRPr sz="2304" b="1"/>
            </a:lvl1pPr>
          </a:lstStyle>
          <a:p>
            <a:r>
              <a:t>Author and Date</a:t>
            </a:r>
          </a:p>
        </p:txBody>
      </p:sp>
      <p:sp>
        <p:nvSpPr>
          <p:cNvPr id="12" name="Presentation Title"/>
          <p:cNvSpPr txBox="1">
            <a:spLocks noGrp="1"/>
          </p:cNvSpPr>
          <p:nvPr>
            <p:ph type="title" hasCustomPrompt="1"/>
          </p:nvPr>
        </p:nvSpPr>
        <p:spPr>
          <a:xfrm>
            <a:off x="698500" y="1854200"/>
            <a:ext cx="11609057" cy="3302000"/>
          </a:xfrm>
          <a:prstGeom prst="rect">
            <a:avLst/>
          </a:prstGeom>
        </p:spPr>
        <p:txBody>
          <a:bodyPr anchor="b"/>
          <a:lstStyle>
            <a:lvl1pPr>
              <a:defRPr sz="8200" spc="-164"/>
            </a:lvl1pPr>
          </a:lstStyle>
          <a:p>
            <a:r>
              <a:t>Presentation Title</a:t>
            </a:r>
          </a:p>
        </p:txBody>
      </p:sp>
      <p:sp>
        <p:nvSpPr>
          <p:cNvPr id="13" name="Body Level One…"/>
          <p:cNvSpPr txBox="1">
            <a:spLocks noGrp="1"/>
          </p:cNvSpPr>
          <p:nvPr>
            <p:ph type="body" sz="quarter" idx="1" hasCustomPrompt="1"/>
          </p:nvPr>
        </p:nvSpPr>
        <p:spPr>
          <a:xfrm>
            <a:off x="698500" y="5105400"/>
            <a:ext cx="11607800" cy="1456399"/>
          </a:xfrm>
          <a:prstGeom prst="rect">
            <a:avLst/>
          </a:prstGeom>
        </p:spPr>
        <p:txBody>
          <a:bodyPr/>
          <a:lstStyle>
            <a:lvl1pPr marL="0" indent="0" defTabSz="587022">
              <a:lnSpc>
                <a:spcPct val="100000"/>
              </a:lnSpc>
              <a:spcBef>
                <a:spcPts val="0"/>
              </a:spcBef>
              <a:buSzTx/>
              <a:buNone/>
              <a:defRPr sz="3800" b="1"/>
            </a:lvl1pPr>
            <a:lvl2pPr marL="0" indent="0" defTabSz="587022">
              <a:lnSpc>
                <a:spcPct val="100000"/>
              </a:lnSpc>
              <a:spcBef>
                <a:spcPts val="0"/>
              </a:spcBef>
              <a:buSzTx/>
              <a:buNone/>
              <a:defRPr sz="3800" b="1"/>
            </a:lvl2pPr>
            <a:lvl3pPr marL="0" indent="0" defTabSz="587022">
              <a:lnSpc>
                <a:spcPct val="100000"/>
              </a:lnSpc>
              <a:spcBef>
                <a:spcPts val="0"/>
              </a:spcBef>
              <a:buSzTx/>
              <a:buNone/>
              <a:defRPr sz="3800" b="1"/>
            </a:lvl3pPr>
            <a:lvl4pPr marL="0" indent="0" defTabSz="587022">
              <a:lnSpc>
                <a:spcPct val="100000"/>
              </a:lnSpc>
              <a:spcBef>
                <a:spcPts val="0"/>
              </a:spcBef>
              <a:buSzTx/>
              <a:buNone/>
              <a:defRPr sz="3800" b="1"/>
            </a:lvl4pPr>
            <a:lvl5pPr marL="0" indent="0" defTabSz="587022">
              <a:lnSpc>
                <a:spcPct val="100000"/>
              </a:lnSpc>
              <a:spcBef>
                <a:spcPts val="0"/>
              </a:spcBef>
              <a:buSzTx/>
              <a:buNone/>
              <a:defRPr sz="3800" b="1"/>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xfrm>
            <a:off x="12294144" y="99788"/>
            <a:ext cx="322203" cy="348813"/>
          </a:xfrm>
          <a:prstGeom prst="rect">
            <a:avLst/>
          </a:prstGeom>
        </p:spPr>
        <p:txBody>
          <a:bodyPr/>
          <a:lstStyle>
            <a:lvl1pPr>
              <a:defRPr sz="1600"/>
            </a:lvl1pPr>
          </a:lstStyle>
          <a:p>
            <a:fld id="{86CB4B4D-7CA3-9044-876B-883B54F8677D}" type="slidenum">
              <a:rPr lang="en-US" smtClean="0"/>
              <a:pPr/>
              <a:t>‹#›</a:t>
            </a:fld>
            <a:endParaRPr lang="en-US"/>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Photo">
    <p:spTree>
      <p:nvGrpSpPr>
        <p:cNvPr id="1" name=""/>
        <p:cNvGrpSpPr/>
        <p:nvPr/>
      </p:nvGrpSpPr>
      <p:grpSpPr>
        <a:xfrm>
          <a:off x="0" y="0"/>
          <a:ext cx="0" cy="0"/>
          <a:chOff x="0" y="0"/>
          <a:chExt cx="0" cy="0"/>
        </a:xfrm>
      </p:grpSpPr>
      <p:sp>
        <p:nvSpPr>
          <p:cNvPr id="21" name="Image"/>
          <p:cNvSpPr>
            <a:spLocks noGrp="1"/>
          </p:cNvSpPr>
          <p:nvPr>
            <p:ph type="pic" idx="13"/>
          </p:nvPr>
        </p:nvSpPr>
        <p:spPr>
          <a:xfrm>
            <a:off x="-376767" y="-915894"/>
            <a:ext cx="17835652" cy="10682195"/>
          </a:xfrm>
          <a:prstGeom prst="rect">
            <a:avLst/>
          </a:prstGeom>
        </p:spPr>
        <p:txBody>
          <a:bodyPr lIns="91439" tIns="45719" rIns="91439" bIns="45719">
            <a:noAutofit/>
          </a:bodyPr>
          <a:lstStyle/>
          <a:p>
            <a:endParaRPr/>
          </a:p>
        </p:txBody>
      </p:sp>
      <p:sp>
        <p:nvSpPr>
          <p:cNvPr id="22" name="Presentation Title"/>
          <p:cNvSpPr txBox="1">
            <a:spLocks noGrp="1"/>
          </p:cNvSpPr>
          <p:nvPr>
            <p:ph type="title" hasCustomPrompt="1"/>
          </p:nvPr>
        </p:nvSpPr>
        <p:spPr>
          <a:xfrm>
            <a:off x="698500" y="5181600"/>
            <a:ext cx="11607800" cy="3302000"/>
          </a:xfrm>
          <a:prstGeom prst="rect">
            <a:avLst/>
          </a:prstGeom>
        </p:spPr>
        <p:txBody>
          <a:bodyPr anchor="b"/>
          <a:lstStyle>
            <a:lvl1pPr>
              <a:defRPr sz="8200" spc="-164"/>
            </a:lvl1pPr>
          </a:lstStyle>
          <a:p>
            <a:r>
              <a:t>Presentation Title</a:t>
            </a:r>
          </a:p>
        </p:txBody>
      </p:sp>
      <p:sp>
        <p:nvSpPr>
          <p:cNvPr id="23" name="Body Level One…"/>
          <p:cNvSpPr txBox="1">
            <a:spLocks noGrp="1"/>
          </p:cNvSpPr>
          <p:nvPr>
            <p:ph type="body" sz="quarter" idx="1" hasCustomPrompt="1"/>
          </p:nvPr>
        </p:nvSpPr>
        <p:spPr>
          <a:xfrm>
            <a:off x="698500" y="8432800"/>
            <a:ext cx="11607800" cy="689769"/>
          </a:xfrm>
          <a:prstGeom prst="rect">
            <a:avLst/>
          </a:prstGeom>
        </p:spPr>
        <p:txBody>
          <a:bodyPr/>
          <a:lstStyle>
            <a:lvl1pPr marL="0" indent="0" defTabSz="587022">
              <a:lnSpc>
                <a:spcPct val="100000"/>
              </a:lnSpc>
              <a:spcBef>
                <a:spcPts val="0"/>
              </a:spcBef>
              <a:buSzTx/>
              <a:buNone/>
              <a:defRPr sz="3800" b="1"/>
            </a:lvl1pPr>
            <a:lvl2pPr marL="0" indent="0" defTabSz="587022">
              <a:lnSpc>
                <a:spcPct val="100000"/>
              </a:lnSpc>
              <a:spcBef>
                <a:spcPts val="0"/>
              </a:spcBef>
              <a:buSzTx/>
              <a:buNone/>
              <a:defRPr sz="3800" b="1"/>
            </a:lvl2pPr>
            <a:lvl3pPr marL="0" indent="0" defTabSz="587022">
              <a:lnSpc>
                <a:spcPct val="100000"/>
              </a:lnSpc>
              <a:spcBef>
                <a:spcPts val="0"/>
              </a:spcBef>
              <a:buSzTx/>
              <a:buNone/>
              <a:defRPr sz="3800" b="1"/>
            </a:lvl3pPr>
            <a:lvl4pPr marL="0" indent="0" defTabSz="587022">
              <a:lnSpc>
                <a:spcPct val="100000"/>
              </a:lnSpc>
              <a:spcBef>
                <a:spcPts val="0"/>
              </a:spcBef>
              <a:buSzTx/>
              <a:buNone/>
              <a:defRPr sz="3800" b="1"/>
            </a:lvl4pPr>
            <a:lvl5pPr marL="0" indent="0" defTabSz="587022">
              <a:lnSpc>
                <a:spcPct val="100000"/>
              </a:lnSpc>
              <a:spcBef>
                <a:spcPts val="0"/>
              </a:spcBef>
              <a:buSzTx/>
              <a:buNone/>
              <a:defRPr sz="3800" b="1"/>
            </a:lvl5pPr>
          </a:lstStyle>
          <a:p>
            <a:r>
              <a:t>Presentation Subtitle</a:t>
            </a:r>
          </a:p>
          <a:p>
            <a:pPr lvl="1"/>
            <a:endParaRPr/>
          </a:p>
          <a:p>
            <a:pPr lvl="2"/>
            <a:endParaRPr/>
          </a:p>
          <a:p>
            <a:pPr lvl="3"/>
            <a:endParaRPr/>
          </a:p>
          <a:p>
            <a:pPr lvl="4"/>
            <a:endParaRPr/>
          </a:p>
        </p:txBody>
      </p:sp>
      <p:sp>
        <p:nvSpPr>
          <p:cNvPr id="24" name="Author and Date"/>
          <p:cNvSpPr txBox="1">
            <a:spLocks noGrp="1"/>
          </p:cNvSpPr>
          <p:nvPr>
            <p:ph type="body" sz="quarter" idx="14" hasCustomPrompt="1"/>
          </p:nvPr>
        </p:nvSpPr>
        <p:spPr>
          <a:xfrm>
            <a:off x="698500" y="571500"/>
            <a:ext cx="11607801" cy="461059"/>
          </a:xfrm>
          <a:prstGeom prst="rect">
            <a:avLst/>
          </a:prstGeom>
        </p:spPr>
        <p:txBody>
          <a:bodyPr/>
          <a:lstStyle>
            <a:lvl1pPr marL="0" indent="0" defTabSz="563541">
              <a:lnSpc>
                <a:spcPct val="100000"/>
              </a:lnSpc>
              <a:spcBef>
                <a:spcPts val="0"/>
              </a:spcBef>
              <a:buSzTx/>
              <a:buNone/>
              <a:defRPr sz="2304" b="1"/>
            </a:lvl1pPr>
          </a:lstStyle>
          <a:p>
            <a:r>
              <a:t>Author and Date</a:t>
            </a:r>
          </a:p>
        </p:txBody>
      </p:sp>
      <p:sp>
        <p:nvSpPr>
          <p:cNvPr id="25" name="Slide Number"/>
          <p:cNvSpPr txBox="1">
            <a:spLocks noGrp="1"/>
          </p:cNvSpPr>
          <p:nvPr>
            <p:ph type="sldNum" sz="quarter" idx="2"/>
          </p:nvPr>
        </p:nvSpPr>
        <p:spPr>
          <a:xfrm>
            <a:off x="6349999" y="9220199"/>
            <a:ext cx="297893" cy="287479"/>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Photo Alt">
    <p:spTree>
      <p:nvGrpSpPr>
        <p:cNvPr id="1" name=""/>
        <p:cNvGrpSpPr/>
        <p:nvPr/>
      </p:nvGrpSpPr>
      <p:grpSpPr>
        <a:xfrm>
          <a:off x="0" y="0"/>
          <a:ext cx="0" cy="0"/>
          <a:chOff x="0" y="0"/>
          <a:chExt cx="0" cy="0"/>
        </a:xfrm>
      </p:grpSpPr>
      <p:sp>
        <p:nvSpPr>
          <p:cNvPr id="32" name="910457886_1434x1669.jpeg"/>
          <p:cNvSpPr>
            <a:spLocks noGrp="1"/>
          </p:cNvSpPr>
          <p:nvPr>
            <p:ph type="pic" idx="13"/>
          </p:nvPr>
        </p:nvSpPr>
        <p:spPr>
          <a:xfrm>
            <a:off x="5319129" y="495299"/>
            <a:ext cx="7543801" cy="8780059"/>
          </a:xfrm>
          <a:prstGeom prst="rect">
            <a:avLst/>
          </a:prstGeom>
        </p:spPr>
        <p:txBody>
          <a:bodyPr lIns="91439" tIns="45719" rIns="91439" bIns="45719">
            <a:noAutofit/>
          </a:bodyPr>
          <a:lstStyle/>
          <a:p>
            <a:endParaRPr/>
          </a:p>
        </p:txBody>
      </p:sp>
      <p:sp>
        <p:nvSpPr>
          <p:cNvPr id="33" name="Body Level One…"/>
          <p:cNvSpPr txBox="1">
            <a:spLocks noGrp="1"/>
          </p:cNvSpPr>
          <p:nvPr>
            <p:ph type="body" sz="quarter" idx="1" hasCustomPrompt="1"/>
          </p:nvPr>
        </p:nvSpPr>
        <p:spPr>
          <a:xfrm>
            <a:off x="698500" y="5003800"/>
            <a:ext cx="5105400" cy="4044566"/>
          </a:xfrm>
          <a:prstGeom prst="rect">
            <a:avLst/>
          </a:prstGeom>
        </p:spPr>
        <p:txBody>
          <a:bodyPr/>
          <a:lstStyle>
            <a:lvl1pPr marL="0" indent="0" defTabSz="587022">
              <a:lnSpc>
                <a:spcPct val="100000"/>
              </a:lnSpc>
              <a:spcBef>
                <a:spcPts val="0"/>
              </a:spcBef>
              <a:buSzTx/>
              <a:buNone/>
              <a:defRPr sz="3800" b="1"/>
            </a:lvl1pPr>
            <a:lvl2pPr marL="0" indent="0" defTabSz="587022">
              <a:lnSpc>
                <a:spcPct val="100000"/>
              </a:lnSpc>
              <a:spcBef>
                <a:spcPts val="0"/>
              </a:spcBef>
              <a:buSzTx/>
              <a:buNone/>
              <a:defRPr sz="3800" b="1"/>
            </a:lvl2pPr>
            <a:lvl3pPr marL="0" indent="0" defTabSz="587022">
              <a:lnSpc>
                <a:spcPct val="100000"/>
              </a:lnSpc>
              <a:spcBef>
                <a:spcPts val="0"/>
              </a:spcBef>
              <a:buSzTx/>
              <a:buNone/>
              <a:defRPr sz="3800" b="1"/>
            </a:lvl3pPr>
            <a:lvl4pPr marL="0" indent="0" defTabSz="587022">
              <a:lnSpc>
                <a:spcPct val="100000"/>
              </a:lnSpc>
              <a:spcBef>
                <a:spcPts val="0"/>
              </a:spcBef>
              <a:buSzTx/>
              <a:buNone/>
              <a:defRPr sz="3800" b="1"/>
            </a:lvl4pPr>
            <a:lvl5pPr marL="0" indent="0" defTabSz="587022">
              <a:lnSpc>
                <a:spcPct val="100000"/>
              </a:lnSpc>
              <a:spcBef>
                <a:spcPts val="0"/>
              </a:spcBef>
              <a:buSzTx/>
              <a:buNone/>
              <a:defRPr sz="3800" b="1"/>
            </a:lvl5pPr>
          </a:lstStyle>
          <a:p>
            <a:r>
              <a:t>Slide Subtitle</a:t>
            </a:r>
          </a:p>
          <a:p>
            <a:pPr lvl="1"/>
            <a:endParaRPr/>
          </a:p>
          <a:p>
            <a:pPr lvl="2"/>
            <a:endParaRPr/>
          </a:p>
          <a:p>
            <a:pPr lvl="3"/>
            <a:endParaRPr/>
          </a:p>
          <a:p>
            <a:pPr lvl="4"/>
            <a:endParaRPr/>
          </a:p>
        </p:txBody>
      </p:sp>
      <p:sp>
        <p:nvSpPr>
          <p:cNvPr id="34" name="Slide Title"/>
          <p:cNvSpPr txBox="1">
            <a:spLocks noGrp="1"/>
          </p:cNvSpPr>
          <p:nvPr>
            <p:ph type="title" hasCustomPrompt="1"/>
          </p:nvPr>
        </p:nvSpPr>
        <p:spPr>
          <a:xfrm>
            <a:off x="698500" y="692534"/>
            <a:ext cx="5105400" cy="4387466"/>
          </a:xfrm>
          <a:prstGeom prst="rect">
            <a:avLst/>
          </a:prstGeom>
        </p:spPr>
        <p:txBody>
          <a:bodyPr anchor="b"/>
          <a:lstStyle/>
          <a:p>
            <a:r>
              <a:t>Slide Title</a:t>
            </a:r>
          </a:p>
        </p:txBody>
      </p:sp>
      <p:sp>
        <p:nvSpPr>
          <p:cNvPr id="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2"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3" name="Slide Subtitle"/>
          <p:cNvSpPr txBox="1">
            <a:spLocks noGrp="1"/>
          </p:cNvSpPr>
          <p:nvPr>
            <p:ph type="body" sz="quarter" idx="13" hasCustomPrompt="1"/>
          </p:nvPr>
        </p:nvSpPr>
        <p:spPr>
          <a:xfrm>
            <a:off x="698500" y="1412977"/>
            <a:ext cx="11607801" cy="671803"/>
          </a:xfrm>
          <a:prstGeom prst="rect">
            <a:avLst/>
          </a:prstGeom>
        </p:spPr>
        <p:txBody>
          <a:bodyPr/>
          <a:lstStyle>
            <a:lvl1pPr marL="0" indent="0" defTabSz="587022">
              <a:lnSpc>
                <a:spcPct val="100000"/>
              </a:lnSpc>
              <a:spcBef>
                <a:spcPts val="0"/>
              </a:spcBef>
              <a:buSzTx/>
              <a:buNone/>
              <a:defRPr sz="3800" b="1"/>
            </a:lvl1pPr>
          </a:lstStyle>
          <a:p>
            <a:r>
              <a:t>Slide Subtitle</a:t>
            </a:r>
          </a:p>
        </p:txBody>
      </p:sp>
      <p:sp>
        <p:nvSpPr>
          <p:cNvPr id="44" name="Slide Title"/>
          <p:cNvSpPr txBox="1">
            <a:spLocks noGrp="1"/>
          </p:cNvSpPr>
          <p:nvPr>
            <p:ph type="title" hasCustomPrompt="1"/>
          </p:nvPr>
        </p:nvSpPr>
        <p:spPr>
          <a:prstGeom prst="rect">
            <a:avLst/>
          </a:prstGeom>
        </p:spPr>
        <p:txBody>
          <a:bodyPr/>
          <a:lstStyle/>
          <a:p>
            <a:r>
              <a:t>Slide Title</a:t>
            </a: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prstGeom prst="rect">
            <a:avLst/>
          </a:prstGeom>
        </p:spPr>
        <p:txBody>
          <a:bodyPr numCol="2" spcCol="589358"/>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660384004_1290x1720.jpeg"/>
          <p:cNvSpPr>
            <a:spLocks noGrp="1"/>
          </p:cNvSpPr>
          <p:nvPr>
            <p:ph type="pic" idx="13"/>
          </p:nvPr>
        </p:nvSpPr>
        <p:spPr>
          <a:xfrm>
            <a:off x="6172200" y="596900"/>
            <a:ext cx="6448425" cy="8597900"/>
          </a:xfrm>
          <a:prstGeom prst="rect">
            <a:avLst/>
          </a:prstGeom>
        </p:spPr>
        <p:txBody>
          <a:bodyPr lIns="91439" tIns="45719" rIns="91439" bIns="45719">
            <a:noAutofit/>
          </a:bodyPr>
          <a:lstStyle/>
          <a:p>
            <a:endParaRPr/>
          </a:p>
        </p:txBody>
      </p:sp>
      <p:sp>
        <p:nvSpPr>
          <p:cNvPr id="61" name="Slide Title"/>
          <p:cNvSpPr txBox="1">
            <a:spLocks noGrp="1"/>
          </p:cNvSpPr>
          <p:nvPr>
            <p:ph type="title" hasCustomPrompt="1"/>
          </p:nvPr>
        </p:nvSpPr>
        <p:spPr>
          <a:xfrm>
            <a:off x="698500" y="444500"/>
            <a:ext cx="5105400" cy="1016000"/>
          </a:xfrm>
          <a:prstGeom prst="rect">
            <a:avLst/>
          </a:prstGeom>
        </p:spPr>
        <p:txBody>
          <a:bodyPr/>
          <a:lstStyle/>
          <a:p>
            <a:r>
              <a:t>Slide Title</a:t>
            </a:r>
          </a:p>
        </p:txBody>
      </p:sp>
      <p:sp>
        <p:nvSpPr>
          <p:cNvPr id="62" name="Slide Subtitle"/>
          <p:cNvSpPr txBox="1">
            <a:spLocks noGrp="1"/>
          </p:cNvSpPr>
          <p:nvPr>
            <p:ph type="body" sz="quarter" idx="14" hasCustomPrompt="1"/>
          </p:nvPr>
        </p:nvSpPr>
        <p:spPr>
          <a:xfrm>
            <a:off x="698500" y="1412977"/>
            <a:ext cx="5105400" cy="671803"/>
          </a:xfrm>
          <a:prstGeom prst="rect">
            <a:avLst/>
          </a:prstGeom>
        </p:spPr>
        <p:txBody>
          <a:bodyPr/>
          <a:lstStyle>
            <a:lvl1pPr marL="0" indent="0" defTabSz="587022">
              <a:lnSpc>
                <a:spcPct val="100000"/>
              </a:lnSpc>
              <a:spcBef>
                <a:spcPts val="0"/>
              </a:spcBef>
              <a:buSzTx/>
              <a:buNone/>
              <a:defRPr sz="3800" b="1"/>
            </a:lvl1pPr>
          </a:lstStyle>
          <a:p>
            <a:r>
              <a:t>Slide Subtitle</a:t>
            </a:r>
          </a:p>
        </p:txBody>
      </p:sp>
      <p:sp>
        <p:nvSpPr>
          <p:cNvPr id="63" name="Body Level One…"/>
          <p:cNvSpPr txBox="1">
            <a:spLocks noGrp="1"/>
          </p:cNvSpPr>
          <p:nvPr>
            <p:ph type="body" sz="half" idx="1" hasCustomPrompt="1"/>
          </p:nvPr>
        </p:nvSpPr>
        <p:spPr>
          <a:xfrm>
            <a:off x="698500" y="3480196"/>
            <a:ext cx="5105400" cy="5593161"/>
          </a:xfrm>
          <a:prstGeom prst="rect">
            <a:avLst/>
          </a:prstGeom>
        </p:spPr>
        <p:txBody>
          <a:bodyPr/>
          <a:lstStyle/>
          <a:p>
            <a:r>
              <a:t>Slide bullet text</a:t>
            </a:r>
          </a:p>
          <a:p>
            <a:pPr lvl="1"/>
            <a:endParaRPr/>
          </a:p>
          <a:p>
            <a:pPr lvl="2"/>
            <a:endParaRPr/>
          </a:p>
          <a:p>
            <a:pPr lvl="3"/>
            <a:endParaRPr/>
          </a:p>
          <a:p>
            <a:pPr lvl="4"/>
            <a:endParaRP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Section">
    <p:spTree>
      <p:nvGrpSpPr>
        <p:cNvPr id="1" name=""/>
        <p:cNvGrpSpPr/>
        <p:nvPr/>
      </p:nvGrpSpPr>
      <p:grpSpPr>
        <a:xfrm>
          <a:off x="0" y="0"/>
          <a:ext cx="0" cy="0"/>
          <a:chOff x="0" y="0"/>
          <a:chExt cx="0" cy="0"/>
        </a:xfrm>
      </p:grpSpPr>
      <p:sp>
        <p:nvSpPr>
          <p:cNvPr id="71" name="Section Title"/>
          <p:cNvSpPr txBox="1">
            <a:spLocks noGrp="1"/>
          </p:cNvSpPr>
          <p:nvPr>
            <p:ph type="title" hasCustomPrompt="1"/>
          </p:nvPr>
        </p:nvSpPr>
        <p:spPr>
          <a:xfrm>
            <a:off x="698500" y="3225800"/>
            <a:ext cx="11607800" cy="3302000"/>
          </a:xfrm>
          <a:prstGeom prst="rect">
            <a:avLst/>
          </a:prstGeom>
        </p:spPr>
        <p:txBody>
          <a:bodyPr anchor="ctr"/>
          <a:lstStyle>
            <a:lvl1pPr>
              <a:defRPr sz="8200" b="0" spc="-164">
                <a:latin typeface="Helvetica Neue Medium"/>
                <a:ea typeface="Helvetica Neue Medium"/>
                <a:cs typeface="Helvetica Neue Medium"/>
                <a:sym typeface="Helvetica Neue Medium"/>
              </a:defRPr>
            </a:lvl1pPr>
          </a:lstStyle>
          <a:p>
            <a:r>
              <a:t>Section Title</a:t>
            </a:r>
          </a:p>
        </p:txBody>
      </p:sp>
      <p:sp>
        <p:nvSpPr>
          <p:cNvPr id="7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79" name="Slide Title"/>
          <p:cNvSpPr txBox="1">
            <a:spLocks noGrp="1"/>
          </p:cNvSpPr>
          <p:nvPr>
            <p:ph type="title" hasCustomPrompt="1"/>
          </p:nvPr>
        </p:nvSpPr>
        <p:spPr>
          <a:prstGeom prst="rect">
            <a:avLst/>
          </a:prstGeom>
        </p:spPr>
        <p:txBody>
          <a:bodyPr/>
          <a:lstStyle/>
          <a:p>
            <a:r>
              <a:t>Slide Title</a:t>
            </a:r>
          </a:p>
        </p:txBody>
      </p:sp>
      <p:sp>
        <p:nvSpPr>
          <p:cNvPr id="80" name="Slide Subtitle"/>
          <p:cNvSpPr txBox="1">
            <a:spLocks noGrp="1"/>
          </p:cNvSpPr>
          <p:nvPr>
            <p:ph type="body" sz="quarter" idx="13" hasCustomPrompt="1"/>
          </p:nvPr>
        </p:nvSpPr>
        <p:spPr>
          <a:xfrm>
            <a:off x="698500" y="1412977"/>
            <a:ext cx="11607801" cy="671803"/>
          </a:xfrm>
          <a:prstGeom prst="rect">
            <a:avLst/>
          </a:prstGeom>
        </p:spPr>
        <p:txBody>
          <a:bodyPr/>
          <a:lstStyle>
            <a:lvl1pPr marL="0" indent="0" defTabSz="587022">
              <a:lnSpc>
                <a:spcPct val="100000"/>
              </a:lnSpc>
              <a:spcBef>
                <a:spcPts val="0"/>
              </a:spcBef>
              <a:buSzTx/>
              <a:buNone/>
              <a:defRPr sz="3800" b="1"/>
            </a:lvl1pPr>
          </a:lstStyle>
          <a:p>
            <a:r>
              <a:t>Slide Subtitle</a:t>
            </a:r>
          </a:p>
        </p:txBody>
      </p:sp>
      <p:sp>
        <p:nvSpPr>
          <p:cNvPr id="8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88" name="Agenda Title"/>
          <p:cNvSpPr txBox="1">
            <a:spLocks noGrp="1"/>
          </p:cNvSpPr>
          <p:nvPr>
            <p:ph type="title" hasCustomPrompt="1"/>
          </p:nvPr>
        </p:nvSpPr>
        <p:spPr>
          <a:xfrm>
            <a:off x="698500" y="444500"/>
            <a:ext cx="11607800" cy="1016000"/>
          </a:xfrm>
          <a:prstGeom prst="rect">
            <a:avLst/>
          </a:prstGeom>
        </p:spPr>
        <p:txBody>
          <a:bodyPr/>
          <a:lstStyle/>
          <a:p>
            <a:r>
              <a:t>Agenda Title</a:t>
            </a:r>
          </a:p>
        </p:txBody>
      </p:sp>
      <p:sp>
        <p:nvSpPr>
          <p:cNvPr id="89" name="Agenda Subtitle"/>
          <p:cNvSpPr txBox="1">
            <a:spLocks noGrp="1"/>
          </p:cNvSpPr>
          <p:nvPr>
            <p:ph type="body" sz="quarter" idx="13" hasCustomPrompt="1"/>
          </p:nvPr>
        </p:nvSpPr>
        <p:spPr>
          <a:xfrm>
            <a:off x="698500" y="1409700"/>
            <a:ext cx="11607801" cy="671802"/>
          </a:xfrm>
          <a:prstGeom prst="rect">
            <a:avLst/>
          </a:prstGeom>
        </p:spPr>
        <p:txBody>
          <a:bodyPr/>
          <a:lstStyle>
            <a:lvl1pPr marL="0" indent="0" defTabSz="587022">
              <a:lnSpc>
                <a:spcPct val="100000"/>
              </a:lnSpc>
              <a:spcBef>
                <a:spcPts val="0"/>
              </a:spcBef>
              <a:buSzTx/>
              <a:buNone/>
              <a:defRPr sz="3800" b="1"/>
            </a:lvl1pPr>
          </a:lstStyle>
          <a:p>
            <a:r>
              <a:t>Agenda Subtitle</a:t>
            </a:r>
          </a:p>
        </p:txBody>
      </p:sp>
      <p:sp>
        <p:nvSpPr>
          <p:cNvPr id="90" name="Body Level One…"/>
          <p:cNvSpPr txBox="1">
            <a:spLocks noGrp="1"/>
          </p:cNvSpPr>
          <p:nvPr>
            <p:ph type="body" idx="1" hasCustomPrompt="1"/>
          </p:nvPr>
        </p:nvSpPr>
        <p:spPr>
          <a:prstGeom prst="rect">
            <a:avLst/>
          </a:prstGeom>
        </p:spPr>
        <p:txBody>
          <a:bodyPr/>
          <a:lstStyle>
            <a:lvl1pPr marL="0" indent="0">
              <a:spcBef>
                <a:spcPts val="1300"/>
              </a:spcBef>
              <a:buSzTx/>
              <a:buNone/>
              <a:defRPr sz="3800" spc="-38"/>
            </a:lvl1pPr>
            <a:lvl2pPr marL="0" indent="0">
              <a:spcBef>
                <a:spcPts val="1300"/>
              </a:spcBef>
              <a:buSzTx/>
              <a:buNone/>
              <a:defRPr sz="3800" spc="-38"/>
            </a:lvl2pPr>
            <a:lvl3pPr marL="0" indent="0">
              <a:spcBef>
                <a:spcPts val="1300"/>
              </a:spcBef>
              <a:buSzTx/>
              <a:buNone/>
              <a:defRPr sz="3800" spc="-38"/>
            </a:lvl3pPr>
            <a:lvl4pPr marL="0" indent="0">
              <a:spcBef>
                <a:spcPts val="1300"/>
              </a:spcBef>
              <a:buSzTx/>
              <a:buNone/>
              <a:defRPr sz="3800" spc="-38"/>
            </a:lvl4pPr>
            <a:lvl5pPr marL="0" indent="0">
              <a:spcBef>
                <a:spcPts val="1300"/>
              </a:spcBef>
              <a:buSzTx/>
              <a:buNone/>
              <a:defRPr sz="3800" spc="-38"/>
            </a:lvl5pPr>
          </a:lstStyle>
          <a:p>
            <a:r>
              <a:t>Agenda Topics</a:t>
            </a:r>
          </a:p>
          <a:p>
            <a:pPr lvl="1"/>
            <a:endParaRPr/>
          </a:p>
          <a:p>
            <a:pPr lvl="2"/>
            <a:endParaRPr/>
          </a:p>
          <a:p>
            <a:pPr lvl="3"/>
            <a:endParaRPr/>
          </a:p>
          <a:p>
            <a:pPr lvl="4"/>
            <a:endParaRPr/>
          </a:p>
        </p:txBody>
      </p:sp>
      <p:sp>
        <p:nvSpPr>
          <p:cNvPr id="9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Statement">
    <p:spTree>
      <p:nvGrpSpPr>
        <p:cNvPr id="1" name=""/>
        <p:cNvGrpSpPr/>
        <p:nvPr/>
      </p:nvGrpSpPr>
      <p:grpSpPr>
        <a:xfrm>
          <a:off x="0" y="0"/>
          <a:ext cx="0" cy="0"/>
          <a:chOff x="0" y="0"/>
          <a:chExt cx="0" cy="0"/>
        </a:xfrm>
      </p:grpSpPr>
      <p:sp>
        <p:nvSpPr>
          <p:cNvPr id="98" name="Body Level One…"/>
          <p:cNvSpPr txBox="1">
            <a:spLocks noGrp="1"/>
          </p:cNvSpPr>
          <p:nvPr>
            <p:ph type="body" sz="half" idx="1" hasCustomPrompt="1"/>
          </p:nvPr>
        </p:nvSpPr>
        <p:spPr>
          <a:xfrm>
            <a:off x="698500" y="3568700"/>
            <a:ext cx="11607800" cy="2617788"/>
          </a:xfrm>
          <a:prstGeom prst="rect">
            <a:avLst/>
          </a:prstGeom>
        </p:spPr>
        <p:txBody>
          <a:bodyPr anchor="ctr"/>
          <a:lstStyle>
            <a:lvl1pPr marL="0" indent="0" algn="ctr">
              <a:lnSpc>
                <a:spcPct val="80000"/>
              </a:lnSpc>
              <a:spcBef>
                <a:spcPts val="0"/>
              </a:spcBef>
              <a:buSzTx/>
              <a:buNone/>
              <a:defRPr sz="8200" spc="-164">
                <a:latin typeface="Helvetica Neue Medium"/>
                <a:ea typeface="Helvetica Neue Medium"/>
                <a:cs typeface="Helvetica Neue Medium"/>
                <a:sym typeface="Helvetica Neue Medium"/>
              </a:defRPr>
            </a:lvl1pPr>
            <a:lvl2pPr marL="0" indent="0" algn="ctr">
              <a:lnSpc>
                <a:spcPct val="80000"/>
              </a:lnSpc>
              <a:spcBef>
                <a:spcPts val="0"/>
              </a:spcBef>
              <a:buSzTx/>
              <a:buNone/>
              <a:defRPr sz="8200" spc="-164">
                <a:latin typeface="Helvetica Neue Medium"/>
                <a:ea typeface="Helvetica Neue Medium"/>
                <a:cs typeface="Helvetica Neue Medium"/>
                <a:sym typeface="Helvetica Neue Medium"/>
              </a:defRPr>
            </a:lvl2pPr>
            <a:lvl3pPr marL="0" indent="0" algn="ctr">
              <a:lnSpc>
                <a:spcPct val="80000"/>
              </a:lnSpc>
              <a:spcBef>
                <a:spcPts val="0"/>
              </a:spcBef>
              <a:buSzTx/>
              <a:buNone/>
              <a:defRPr sz="8200" spc="-164">
                <a:latin typeface="Helvetica Neue Medium"/>
                <a:ea typeface="Helvetica Neue Medium"/>
                <a:cs typeface="Helvetica Neue Medium"/>
                <a:sym typeface="Helvetica Neue Medium"/>
              </a:defRPr>
            </a:lvl3pPr>
            <a:lvl4pPr marL="0" indent="0" algn="ctr">
              <a:lnSpc>
                <a:spcPct val="80000"/>
              </a:lnSpc>
              <a:spcBef>
                <a:spcPts val="0"/>
              </a:spcBef>
              <a:buSzTx/>
              <a:buNone/>
              <a:defRPr sz="8200" spc="-164">
                <a:latin typeface="Helvetica Neue Medium"/>
                <a:ea typeface="Helvetica Neue Medium"/>
                <a:cs typeface="Helvetica Neue Medium"/>
                <a:sym typeface="Helvetica Neue Medium"/>
              </a:defRPr>
            </a:lvl4pPr>
            <a:lvl5pPr marL="0" indent="0" algn="ctr">
              <a:lnSpc>
                <a:spcPct val="80000"/>
              </a:lnSpc>
              <a:spcBef>
                <a:spcPts val="0"/>
              </a:spcBef>
              <a:buSzTx/>
              <a:buNone/>
              <a:defRPr sz="8200" spc="-164">
                <a:latin typeface="Helvetica Neue Medium"/>
                <a:ea typeface="Helvetica Neue Medium"/>
                <a:cs typeface="Helvetica Neue Medium"/>
                <a:sym typeface="Helvetica Neue Medium"/>
              </a:defRPr>
            </a:lvl5pPr>
          </a:lstStyle>
          <a:p>
            <a:r>
              <a:t>Statement</a:t>
            </a:r>
          </a:p>
          <a:p>
            <a:pPr lvl="1"/>
            <a:endParaRPr/>
          </a:p>
          <a:p>
            <a:pPr lvl="2"/>
            <a:endParaRPr/>
          </a:p>
          <a:p>
            <a:pPr lvl="3"/>
            <a:endParaRPr/>
          </a:p>
          <a:p>
            <a:pPr lvl="4"/>
            <a:endParaRPr/>
          </a:p>
        </p:txBody>
      </p:sp>
      <p:sp>
        <p:nvSpPr>
          <p:cNvPr id="9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ig Fact">
    <p:spTree>
      <p:nvGrpSpPr>
        <p:cNvPr id="1" name=""/>
        <p:cNvGrpSpPr/>
        <p:nvPr/>
      </p:nvGrpSpPr>
      <p:grpSpPr>
        <a:xfrm>
          <a:off x="0" y="0"/>
          <a:ext cx="0" cy="0"/>
          <a:chOff x="0" y="0"/>
          <a:chExt cx="0" cy="0"/>
        </a:xfrm>
      </p:grpSpPr>
      <p:sp>
        <p:nvSpPr>
          <p:cNvPr id="106" name="Fact information"/>
          <p:cNvSpPr txBox="1">
            <a:spLocks noGrp="1"/>
          </p:cNvSpPr>
          <p:nvPr>
            <p:ph type="body" sz="quarter" idx="13" hasCustomPrompt="1"/>
          </p:nvPr>
        </p:nvSpPr>
        <p:spPr>
          <a:xfrm>
            <a:off x="698500" y="6209979"/>
            <a:ext cx="11607800" cy="671803"/>
          </a:xfrm>
          <a:prstGeom prst="rect">
            <a:avLst/>
          </a:prstGeom>
        </p:spPr>
        <p:txBody>
          <a:bodyPr/>
          <a:lstStyle>
            <a:lvl1pPr marL="0" indent="0" algn="ctr">
              <a:lnSpc>
                <a:spcPct val="100000"/>
              </a:lnSpc>
              <a:spcBef>
                <a:spcPts val="0"/>
              </a:spcBef>
              <a:buSzTx/>
              <a:buNone/>
              <a:defRPr sz="3800" b="1"/>
            </a:lvl1pPr>
          </a:lstStyle>
          <a:p>
            <a:r>
              <a:t>Fact information</a:t>
            </a:r>
          </a:p>
        </p:txBody>
      </p:sp>
      <p:sp>
        <p:nvSpPr>
          <p:cNvPr id="107" name="Body Level One…"/>
          <p:cNvSpPr txBox="1">
            <a:spLocks noGrp="1"/>
          </p:cNvSpPr>
          <p:nvPr>
            <p:ph type="body" idx="1" hasCustomPrompt="1"/>
          </p:nvPr>
        </p:nvSpPr>
        <p:spPr>
          <a:xfrm>
            <a:off x="698500" y="999066"/>
            <a:ext cx="11607800" cy="5210914"/>
          </a:xfrm>
          <a:prstGeom prst="rect">
            <a:avLst/>
          </a:prstGeom>
        </p:spPr>
        <p:txBody>
          <a:bodyPr anchor="b"/>
          <a:lstStyle>
            <a:lvl1pPr marL="0" indent="0" algn="ctr">
              <a:lnSpc>
                <a:spcPct val="80000"/>
              </a:lnSpc>
              <a:spcBef>
                <a:spcPts val="0"/>
              </a:spcBef>
              <a:buSzTx/>
              <a:buNone/>
              <a:defRPr sz="17600" b="1" spc="-176"/>
            </a:lvl1pPr>
            <a:lvl2pPr marL="0" indent="0" algn="ctr">
              <a:lnSpc>
                <a:spcPct val="80000"/>
              </a:lnSpc>
              <a:spcBef>
                <a:spcPts val="0"/>
              </a:spcBef>
              <a:buSzTx/>
              <a:buNone/>
              <a:defRPr sz="17600" b="1" spc="-176"/>
            </a:lvl2pPr>
            <a:lvl3pPr marL="0" indent="0" algn="ctr">
              <a:lnSpc>
                <a:spcPct val="80000"/>
              </a:lnSpc>
              <a:spcBef>
                <a:spcPts val="0"/>
              </a:spcBef>
              <a:buSzTx/>
              <a:buNone/>
              <a:defRPr sz="17600" b="1" spc="-176"/>
            </a:lvl3pPr>
            <a:lvl4pPr marL="0" indent="0" algn="ctr">
              <a:lnSpc>
                <a:spcPct val="80000"/>
              </a:lnSpc>
              <a:spcBef>
                <a:spcPts val="0"/>
              </a:spcBef>
              <a:buSzTx/>
              <a:buNone/>
              <a:defRPr sz="17600" b="1" spc="-176"/>
            </a:lvl4pPr>
            <a:lvl5pPr marL="0" indent="0" algn="ctr">
              <a:lnSpc>
                <a:spcPct val="80000"/>
              </a:lnSpc>
              <a:spcBef>
                <a:spcPts val="0"/>
              </a:spcBef>
              <a:buSzTx/>
              <a:buNone/>
              <a:defRPr sz="17600" b="1" spc="-176"/>
            </a:lvl5pPr>
          </a:lstStyle>
          <a:p>
            <a:r>
              <a:t>100%</a:t>
            </a:r>
          </a:p>
          <a:p>
            <a:pPr lvl="1"/>
            <a:endParaRPr/>
          </a:p>
          <a:p>
            <a:pPr lvl="2"/>
            <a:endParaRPr/>
          </a:p>
          <a:p>
            <a:pPr lvl="3"/>
            <a:endParaRPr/>
          </a:p>
          <a:p>
            <a:pPr lvl="4"/>
            <a:endParaRPr/>
          </a:p>
        </p:txBody>
      </p:sp>
      <p:sp>
        <p:nvSpPr>
          <p:cNvPr id="10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15" name="Body Level One…"/>
          <p:cNvSpPr txBox="1">
            <a:spLocks noGrp="1"/>
          </p:cNvSpPr>
          <p:nvPr>
            <p:ph type="body" sz="half" idx="1" hasCustomPrompt="1"/>
          </p:nvPr>
        </p:nvSpPr>
        <p:spPr>
          <a:xfrm>
            <a:off x="736600" y="3721100"/>
            <a:ext cx="11531600" cy="2324100"/>
          </a:xfrm>
          <a:prstGeom prst="rect">
            <a:avLst/>
          </a:prstGeom>
        </p:spPr>
        <p:txBody>
          <a:bodyPr anchor="ctr"/>
          <a:lstStyle>
            <a:lvl1pPr marL="457200" indent="-342900">
              <a:spcBef>
                <a:spcPts val="0"/>
              </a:spcBef>
              <a:buSzTx/>
              <a:buNone/>
              <a:defRPr sz="6000" spc="-119">
                <a:latin typeface="Helvetica Neue Medium"/>
                <a:ea typeface="Helvetica Neue Medium"/>
                <a:cs typeface="Helvetica Neue Medium"/>
                <a:sym typeface="Helvetica Neue Medium"/>
              </a:defRPr>
            </a:lvl1pPr>
            <a:lvl2pPr marL="457200" indent="-342900">
              <a:spcBef>
                <a:spcPts val="0"/>
              </a:spcBef>
              <a:buSzTx/>
              <a:buNone/>
              <a:defRPr sz="6000" spc="-119">
                <a:latin typeface="Helvetica Neue Medium"/>
                <a:ea typeface="Helvetica Neue Medium"/>
                <a:cs typeface="Helvetica Neue Medium"/>
                <a:sym typeface="Helvetica Neue Medium"/>
              </a:defRPr>
            </a:lvl2pPr>
            <a:lvl3pPr marL="457200" indent="-342900">
              <a:spcBef>
                <a:spcPts val="0"/>
              </a:spcBef>
              <a:buSzTx/>
              <a:buNone/>
              <a:defRPr sz="6000" spc="-119">
                <a:latin typeface="Helvetica Neue Medium"/>
                <a:ea typeface="Helvetica Neue Medium"/>
                <a:cs typeface="Helvetica Neue Medium"/>
                <a:sym typeface="Helvetica Neue Medium"/>
              </a:defRPr>
            </a:lvl3pPr>
            <a:lvl4pPr marL="457200" indent="-342900">
              <a:spcBef>
                <a:spcPts val="0"/>
              </a:spcBef>
              <a:buSzTx/>
              <a:buNone/>
              <a:defRPr sz="6000" spc="-119">
                <a:latin typeface="Helvetica Neue Medium"/>
                <a:ea typeface="Helvetica Neue Medium"/>
                <a:cs typeface="Helvetica Neue Medium"/>
                <a:sym typeface="Helvetica Neue Medium"/>
              </a:defRPr>
            </a:lvl4pPr>
            <a:lvl5pPr marL="457200" indent="-342900">
              <a:spcBef>
                <a:spcPts val="0"/>
              </a:spcBef>
              <a:buSzTx/>
              <a:buNone/>
              <a:defRPr sz="6000" spc="-119">
                <a:latin typeface="Helvetica Neue Medium"/>
                <a:ea typeface="Helvetica Neue Medium"/>
                <a:cs typeface="Helvetica Neue Medium"/>
                <a:sym typeface="Helvetica Neue Medium"/>
              </a:defRPr>
            </a:lvl5pPr>
          </a:lstStyle>
          <a:p>
            <a:r>
              <a:t>“Notable Quote”</a:t>
            </a:r>
          </a:p>
          <a:p>
            <a:pPr lvl="1"/>
            <a:endParaRPr/>
          </a:p>
          <a:p>
            <a:pPr lvl="2"/>
            <a:endParaRPr/>
          </a:p>
          <a:p>
            <a:pPr lvl="3"/>
            <a:endParaRPr/>
          </a:p>
          <a:p>
            <a:pPr lvl="4"/>
            <a:endParaRPr/>
          </a:p>
        </p:txBody>
      </p:sp>
      <p:sp>
        <p:nvSpPr>
          <p:cNvPr id="116" name="Attribution"/>
          <p:cNvSpPr txBox="1">
            <a:spLocks noGrp="1"/>
          </p:cNvSpPr>
          <p:nvPr>
            <p:ph type="body" sz="quarter" idx="13" hasCustomPrompt="1"/>
          </p:nvPr>
        </p:nvSpPr>
        <p:spPr>
          <a:xfrm>
            <a:off x="1219200" y="6426200"/>
            <a:ext cx="11049000" cy="461059"/>
          </a:xfrm>
          <a:prstGeom prst="rect">
            <a:avLst/>
          </a:prstGeom>
        </p:spPr>
        <p:txBody>
          <a:bodyPr/>
          <a:lstStyle>
            <a:lvl1pPr marL="0" indent="0" defTabSz="563541">
              <a:lnSpc>
                <a:spcPct val="100000"/>
              </a:lnSpc>
              <a:spcBef>
                <a:spcPts val="0"/>
              </a:spcBef>
              <a:buSzTx/>
              <a:buNone/>
              <a:defRPr sz="2304" b="1"/>
            </a:lvl1pPr>
          </a:lstStyle>
          <a:p>
            <a:r>
              <a:t>Attribution</a:t>
            </a:r>
          </a:p>
        </p:txBody>
      </p:sp>
      <p:sp>
        <p:nvSpPr>
          <p:cNvPr id="1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24" name="Image"/>
          <p:cNvSpPr>
            <a:spLocks noGrp="1"/>
          </p:cNvSpPr>
          <p:nvPr>
            <p:ph type="pic" idx="13"/>
          </p:nvPr>
        </p:nvSpPr>
        <p:spPr>
          <a:xfrm>
            <a:off x="-2082800" y="687558"/>
            <a:ext cx="11165190" cy="8373892"/>
          </a:xfrm>
          <a:prstGeom prst="rect">
            <a:avLst/>
          </a:prstGeom>
        </p:spPr>
        <p:txBody>
          <a:bodyPr lIns="91439" tIns="45719" rIns="91439" bIns="45719">
            <a:noAutofit/>
          </a:bodyPr>
          <a:lstStyle/>
          <a:p>
            <a:endParaRPr/>
          </a:p>
        </p:txBody>
      </p:sp>
      <p:sp>
        <p:nvSpPr>
          <p:cNvPr id="125" name="Image"/>
          <p:cNvSpPr>
            <a:spLocks noGrp="1"/>
          </p:cNvSpPr>
          <p:nvPr>
            <p:ph type="pic" sz="half" idx="14"/>
          </p:nvPr>
        </p:nvSpPr>
        <p:spPr>
          <a:xfrm>
            <a:off x="6597650" y="292100"/>
            <a:ext cx="5740400" cy="4592321"/>
          </a:xfrm>
          <a:prstGeom prst="rect">
            <a:avLst/>
          </a:prstGeom>
        </p:spPr>
        <p:txBody>
          <a:bodyPr lIns="91439" tIns="45719" rIns="91439" bIns="45719">
            <a:noAutofit/>
          </a:bodyPr>
          <a:lstStyle/>
          <a:p>
            <a:endParaRPr/>
          </a:p>
        </p:txBody>
      </p:sp>
      <p:sp>
        <p:nvSpPr>
          <p:cNvPr id="126" name="Image"/>
          <p:cNvSpPr>
            <a:spLocks noGrp="1"/>
          </p:cNvSpPr>
          <p:nvPr>
            <p:ph type="pic" idx="15"/>
          </p:nvPr>
        </p:nvSpPr>
        <p:spPr>
          <a:xfrm>
            <a:off x="4984750" y="2749550"/>
            <a:ext cx="7937500" cy="9238276"/>
          </a:xfrm>
          <a:prstGeom prst="rect">
            <a:avLst/>
          </a:prstGeom>
        </p:spPr>
        <p:txBody>
          <a:bodyPr lIns="91439" tIns="45719" rIns="91439" bIns="45719">
            <a:noAutofit/>
          </a:bodyPr>
          <a:lstStyle/>
          <a:p>
            <a:endParaRPr/>
          </a:p>
        </p:txBody>
      </p:sp>
      <p:sp>
        <p:nvSpPr>
          <p:cNvPr id="12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34" name="886640052_3195x2556.jpeg"/>
          <p:cNvSpPr>
            <a:spLocks noGrp="1"/>
          </p:cNvSpPr>
          <p:nvPr>
            <p:ph type="pic" idx="13"/>
          </p:nvPr>
        </p:nvSpPr>
        <p:spPr>
          <a:xfrm>
            <a:off x="-1016000" y="-1054100"/>
            <a:ext cx="14427200" cy="11541760"/>
          </a:xfrm>
          <a:prstGeom prst="rect">
            <a:avLst/>
          </a:prstGeom>
        </p:spPr>
        <p:txBody>
          <a:bodyPr lIns="91439" tIns="45719" rIns="91439" bIns="45719">
            <a:noAutofit/>
          </a:bodyPr>
          <a:lstStyle/>
          <a:p>
            <a:endParaRPr/>
          </a:p>
        </p:txBody>
      </p:sp>
      <p:sp>
        <p:nvSpPr>
          <p:cNvPr id="135" name="Slide Number"/>
          <p:cNvSpPr txBox="1">
            <a:spLocks noGrp="1"/>
          </p:cNvSpPr>
          <p:nvPr>
            <p:ph type="sldNum" sz="quarter" idx="2"/>
          </p:nvPr>
        </p:nvSpPr>
        <p:spPr>
          <a:xfrm>
            <a:off x="6353454" y="9220199"/>
            <a:ext cx="297892" cy="287479"/>
          </a:xfrm>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4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lank" type="blank">
  <p:cSld name="1_Blank">
    <p:spTree>
      <p:nvGrpSpPr>
        <p:cNvPr id="1" name="Shape 62"/>
        <p:cNvGrpSpPr/>
        <p:nvPr/>
      </p:nvGrpSpPr>
      <p:grpSpPr>
        <a:xfrm>
          <a:off x="0" y="0"/>
          <a:ext cx="0" cy="0"/>
          <a:chOff x="0" y="0"/>
          <a:chExt cx="0" cy="0"/>
        </a:xfrm>
      </p:grpSpPr>
      <p:sp>
        <p:nvSpPr>
          <p:cNvPr id="63" name="Google Shape;63;p16"/>
          <p:cNvSpPr txBox="1">
            <a:spLocks noGrp="1"/>
          </p:cNvSpPr>
          <p:nvPr>
            <p:ph type="sldNum" idx="12"/>
          </p:nvPr>
        </p:nvSpPr>
        <p:spPr>
          <a:xfrm>
            <a:off x="12049718" y="8842841"/>
            <a:ext cx="780373" cy="746382"/>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425814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1_Title only">
    <p:spTree>
      <p:nvGrpSpPr>
        <p:cNvPr id="1" name="Shape 64"/>
        <p:cNvGrpSpPr/>
        <p:nvPr/>
      </p:nvGrpSpPr>
      <p:grpSpPr>
        <a:xfrm>
          <a:off x="0" y="0"/>
          <a:ext cx="0" cy="0"/>
          <a:chOff x="0" y="0"/>
          <a:chExt cx="0" cy="0"/>
        </a:xfrm>
      </p:grpSpPr>
      <p:sp>
        <p:nvSpPr>
          <p:cNvPr id="65" name="Google Shape;65;p17"/>
          <p:cNvSpPr txBox="1">
            <a:spLocks noGrp="1"/>
          </p:cNvSpPr>
          <p:nvPr>
            <p:ph type="title"/>
          </p:nvPr>
        </p:nvSpPr>
        <p:spPr>
          <a:xfrm>
            <a:off x="443307" y="843899"/>
            <a:ext cx="12118187" cy="1086009"/>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6" name="Google Shape;66;p17"/>
          <p:cNvSpPr txBox="1">
            <a:spLocks noGrp="1"/>
          </p:cNvSpPr>
          <p:nvPr>
            <p:ph type="sldNum" idx="12"/>
          </p:nvPr>
        </p:nvSpPr>
        <p:spPr>
          <a:xfrm>
            <a:off x="12049718" y="8842841"/>
            <a:ext cx="780373" cy="746382"/>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422"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471229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43318" y="1411935"/>
            <a:ext cx="12118187" cy="3892338"/>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7395"/>
            </a:lvl1pPr>
            <a:lvl2pPr lvl="1" algn="ctr">
              <a:spcBef>
                <a:spcPts val="0"/>
              </a:spcBef>
              <a:spcAft>
                <a:spcPts val="0"/>
              </a:spcAft>
              <a:buSzPts val="5200"/>
              <a:buNone/>
              <a:defRPr sz="7395"/>
            </a:lvl2pPr>
            <a:lvl3pPr lvl="2" algn="ctr">
              <a:spcBef>
                <a:spcPts val="0"/>
              </a:spcBef>
              <a:spcAft>
                <a:spcPts val="0"/>
              </a:spcAft>
              <a:buSzPts val="5200"/>
              <a:buNone/>
              <a:defRPr sz="7395"/>
            </a:lvl3pPr>
            <a:lvl4pPr lvl="3" algn="ctr">
              <a:spcBef>
                <a:spcPts val="0"/>
              </a:spcBef>
              <a:spcAft>
                <a:spcPts val="0"/>
              </a:spcAft>
              <a:buSzPts val="5200"/>
              <a:buNone/>
              <a:defRPr sz="7395"/>
            </a:lvl4pPr>
            <a:lvl5pPr lvl="4" algn="ctr">
              <a:spcBef>
                <a:spcPts val="0"/>
              </a:spcBef>
              <a:spcAft>
                <a:spcPts val="0"/>
              </a:spcAft>
              <a:buSzPts val="5200"/>
              <a:buNone/>
              <a:defRPr sz="7395"/>
            </a:lvl5pPr>
            <a:lvl6pPr lvl="5" algn="ctr">
              <a:spcBef>
                <a:spcPts val="0"/>
              </a:spcBef>
              <a:spcAft>
                <a:spcPts val="0"/>
              </a:spcAft>
              <a:buSzPts val="5200"/>
              <a:buNone/>
              <a:defRPr sz="7395"/>
            </a:lvl6pPr>
            <a:lvl7pPr lvl="6" algn="ctr">
              <a:spcBef>
                <a:spcPts val="0"/>
              </a:spcBef>
              <a:spcAft>
                <a:spcPts val="0"/>
              </a:spcAft>
              <a:buSzPts val="5200"/>
              <a:buNone/>
              <a:defRPr sz="7395"/>
            </a:lvl7pPr>
            <a:lvl8pPr lvl="7" algn="ctr">
              <a:spcBef>
                <a:spcPts val="0"/>
              </a:spcBef>
              <a:spcAft>
                <a:spcPts val="0"/>
              </a:spcAft>
              <a:buSzPts val="5200"/>
              <a:buNone/>
              <a:defRPr sz="7395"/>
            </a:lvl8pPr>
            <a:lvl9pPr lvl="8" algn="ctr">
              <a:spcBef>
                <a:spcPts val="0"/>
              </a:spcBef>
              <a:spcAft>
                <a:spcPts val="0"/>
              </a:spcAft>
              <a:buSzPts val="5200"/>
              <a:buNone/>
              <a:defRPr sz="7395"/>
            </a:lvl9pPr>
          </a:lstStyle>
          <a:p>
            <a:endParaRPr/>
          </a:p>
        </p:txBody>
      </p:sp>
      <p:sp>
        <p:nvSpPr>
          <p:cNvPr id="11" name="Google Shape;11;p2"/>
          <p:cNvSpPr txBox="1">
            <a:spLocks noGrp="1"/>
          </p:cNvSpPr>
          <p:nvPr>
            <p:ph type="subTitle" idx="1"/>
          </p:nvPr>
        </p:nvSpPr>
        <p:spPr>
          <a:xfrm>
            <a:off x="443307" y="5374341"/>
            <a:ext cx="12118187" cy="1503004"/>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982"/>
            </a:lvl1pPr>
            <a:lvl2pPr lvl="1" algn="ctr">
              <a:lnSpc>
                <a:spcPct val="100000"/>
              </a:lnSpc>
              <a:spcBef>
                <a:spcPts val="0"/>
              </a:spcBef>
              <a:spcAft>
                <a:spcPts val="0"/>
              </a:spcAft>
              <a:buSzPts val="2800"/>
              <a:buNone/>
              <a:defRPr sz="3982"/>
            </a:lvl2pPr>
            <a:lvl3pPr lvl="2" algn="ctr">
              <a:lnSpc>
                <a:spcPct val="100000"/>
              </a:lnSpc>
              <a:spcBef>
                <a:spcPts val="0"/>
              </a:spcBef>
              <a:spcAft>
                <a:spcPts val="0"/>
              </a:spcAft>
              <a:buSzPts val="2800"/>
              <a:buNone/>
              <a:defRPr sz="3982"/>
            </a:lvl3pPr>
            <a:lvl4pPr lvl="3" algn="ctr">
              <a:lnSpc>
                <a:spcPct val="100000"/>
              </a:lnSpc>
              <a:spcBef>
                <a:spcPts val="0"/>
              </a:spcBef>
              <a:spcAft>
                <a:spcPts val="0"/>
              </a:spcAft>
              <a:buSzPts val="2800"/>
              <a:buNone/>
              <a:defRPr sz="3982"/>
            </a:lvl4pPr>
            <a:lvl5pPr lvl="4" algn="ctr">
              <a:lnSpc>
                <a:spcPct val="100000"/>
              </a:lnSpc>
              <a:spcBef>
                <a:spcPts val="0"/>
              </a:spcBef>
              <a:spcAft>
                <a:spcPts val="0"/>
              </a:spcAft>
              <a:buSzPts val="2800"/>
              <a:buNone/>
              <a:defRPr sz="3982"/>
            </a:lvl5pPr>
            <a:lvl6pPr lvl="5" algn="ctr">
              <a:lnSpc>
                <a:spcPct val="100000"/>
              </a:lnSpc>
              <a:spcBef>
                <a:spcPts val="0"/>
              </a:spcBef>
              <a:spcAft>
                <a:spcPts val="0"/>
              </a:spcAft>
              <a:buSzPts val="2800"/>
              <a:buNone/>
              <a:defRPr sz="3982"/>
            </a:lvl6pPr>
            <a:lvl7pPr lvl="6" algn="ctr">
              <a:lnSpc>
                <a:spcPct val="100000"/>
              </a:lnSpc>
              <a:spcBef>
                <a:spcPts val="0"/>
              </a:spcBef>
              <a:spcAft>
                <a:spcPts val="0"/>
              </a:spcAft>
              <a:buSzPts val="2800"/>
              <a:buNone/>
              <a:defRPr sz="3982"/>
            </a:lvl7pPr>
            <a:lvl8pPr lvl="7" algn="ctr">
              <a:lnSpc>
                <a:spcPct val="100000"/>
              </a:lnSpc>
              <a:spcBef>
                <a:spcPts val="0"/>
              </a:spcBef>
              <a:spcAft>
                <a:spcPts val="0"/>
              </a:spcAft>
              <a:buSzPts val="2800"/>
              <a:buNone/>
              <a:defRPr sz="3982"/>
            </a:lvl8pPr>
            <a:lvl9pPr lvl="8" algn="ctr">
              <a:lnSpc>
                <a:spcPct val="100000"/>
              </a:lnSpc>
              <a:spcBef>
                <a:spcPts val="0"/>
              </a:spcBef>
              <a:spcAft>
                <a:spcPts val="0"/>
              </a:spcAft>
              <a:buSzPts val="2800"/>
              <a:buNone/>
              <a:defRPr sz="3982"/>
            </a:lvl9pPr>
          </a:lstStyle>
          <a:p>
            <a:endParaRPr/>
          </a:p>
        </p:txBody>
      </p:sp>
      <p:sp>
        <p:nvSpPr>
          <p:cNvPr id="12" name="Google Shape;12;p2"/>
          <p:cNvSpPr txBox="1">
            <a:spLocks noGrp="1"/>
          </p:cNvSpPr>
          <p:nvPr>
            <p:ph type="sldNum" idx="12"/>
          </p:nvPr>
        </p:nvSpPr>
        <p:spPr>
          <a:xfrm>
            <a:off x="12049718" y="8842841"/>
            <a:ext cx="780373" cy="746382"/>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Tree>
    <p:extLst>
      <p:ext uri="{BB962C8B-B14F-4D97-AF65-F5344CB8AC3E}">
        <p14:creationId xmlns:p14="http://schemas.microsoft.com/office/powerpoint/2010/main" val="7583126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43307" y="843899"/>
            <a:ext cx="12118187" cy="1086009"/>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43307" y="2185434"/>
            <a:ext cx="12118187" cy="6478507"/>
          </a:xfrm>
          <a:prstGeom prst="rect">
            <a:avLst/>
          </a:prstGeom>
        </p:spPr>
        <p:txBody>
          <a:bodyPr spcFirstLastPara="1" wrap="square" lIns="91425" tIns="91425" rIns="91425" bIns="91425" anchor="t" anchorCtr="0">
            <a:noAutofit/>
          </a:bodyPr>
          <a:lstStyle>
            <a:lvl1pPr marL="650230" lvl="0" indent="-487672">
              <a:spcBef>
                <a:spcPts val="0"/>
              </a:spcBef>
              <a:spcAft>
                <a:spcPts val="0"/>
              </a:spcAft>
              <a:buSzPts val="1800"/>
              <a:buChar char="●"/>
              <a:defRPr/>
            </a:lvl1pPr>
            <a:lvl2pPr marL="1300460" lvl="1" indent="-451549">
              <a:spcBef>
                <a:spcPts val="2276"/>
              </a:spcBef>
              <a:spcAft>
                <a:spcPts val="0"/>
              </a:spcAft>
              <a:buSzPts val="1400"/>
              <a:buChar char="○"/>
              <a:defRPr/>
            </a:lvl2pPr>
            <a:lvl3pPr marL="1950690" lvl="2" indent="-451549">
              <a:spcBef>
                <a:spcPts val="2276"/>
              </a:spcBef>
              <a:spcAft>
                <a:spcPts val="0"/>
              </a:spcAft>
              <a:buSzPts val="1400"/>
              <a:buChar char="■"/>
              <a:defRPr/>
            </a:lvl3pPr>
            <a:lvl4pPr marL="2600919" lvl="3" indent="-451549">
              <a:spcBef>
                <a:spcPts val="2276"/>
              </a:spcBef>
              <a:spcAft>
                <a:spcPts val="0"/>
              </a:spcAft>
              <a:buSzPts val="1400"/>
              <a:buChar char="●"/>
              <a:defRPr/>
            </a:lvl4pPr>
            <a:lvl5pPr marL="3251149" lvl="4" indent="-451549">
              <a:spcBef>
                <a:spcPts val="2276"/>
              </a:spcBef>
              <a:spcAft>
                <a:spcPts val="0"/>
              </a:spcAft>
              <a:buSzPts val="1400"/>
              <a:buChar char="○"/>
              <a:defRPr/>
            </a:lvl5pPr>
            <a:lvl6pPr marL="3901379" lvl="5" indent="-451549">
              <a:spcBef>
                <a:spcPts val="2276"/>
              </a:spcBef>
              <a:spcAft>
                <a:spcPts val="0"/>
              </a:spcAft>
              <a:buSzPts val="1400"/>
              <a:buChar char="■"/>
              <a:defRPr/>
            </a:lvl6pPr>
            <a:lvl7pPr marL="4551609" lvl="6" indent="-451549">
              <a:spcBef>
                <a:spcPts val="2276"/>
              </a:spcBef>
              <a:spcAft>
                <a:spcPts val="0"/>
              </a:spcAft>
              <a:buSzPts val="1400"/>
              <a:buChar char="●"/>
              <a:defRPr/>
            </a:lvl7pPr>
            <a:lvl8pPr marL="5201839" lvl="7" indent="-451549">
              <a:spcBef>
                <a:spcPts val="2276"/>
              </a:spcBef>
              <a:spcAft>
                <a:spcPts val="0"/>
              </a:spcAft>
              <a:buSzPts val="1400"/>
              <a:buChar char="○"/>
              <a:defRPr/>
            </a:lvl8pPr>
            <a:lvl9pPr marL="5852069" lvl="8" indent="-451549">
              <a:spcBef>
                <a:spcPts val="2276"/>
              </a:spcBef>
              <a:spcAft>
                <a:spcPts val="2276"/>
              </a:spcAft>
              <a:buSzPts val="1400"/>
              <a:buChar char="■"/>
              <a:defRPr/>
            </a:lvl9pPr>
          </a:lstStyle>
          <a:p>
            <a:endParaRPr/>
          </a:p>
        </p:txBody>
      </p:sp>
      <p:sp>
        <p:nvSpPr>
          <p:cNvPr id="19" name="Google Shape;19;p4"/>
          <p:cNvSpPr txBox="1">
            <a:spLocks noGrp="1"/>
          </p:cNvSpPr>
          <p:nvPr>
            <p:ph type="sldNum" idx="12"/>
          </p:nvPr>
        </p:nvSpPr>
        <p:spPr>
          <a:xfrm>
            <a:off x="12049718" y="8842841"/>
            <a:ext cx="780373" cy="746382"/>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Tree>
    <p:extLst>
      <p:ext uri="{BB962C8B-B14F-4D97-AF65-F5344CB8AC3E}">
        <p14:creationId xmlns:p14="http://schemas.microsoft.com/office/powerpoint/2010/main" val="4155346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Body Level One…"/>
          <p:cNvSpPr txBox="1">
            <a:spLocks noGrp="1"/>
          </p:cNvSpPr>
          <p:nvPr>
            <p:ph type="body" idx="1" hasCustomPrompt="1"/>
          </p:nvPr>
        </p:nvSpPr>
        <p:spPr>
          <a:xfrm>
            <a:off x="698500" y="2959100"/>
            <a:ext cx="11607800" cy="60960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bullet text</a:t>
            </a:r>
          </a:p>
          <a:p>
            <a:pPr lvl="1"/>
            <a:endParaRPr/>
          </a:p>
          <a:p>
            <a:pPr lvl="2"/>
            <a:endParaRPr/>
          </a:p>
          <a:p>
            <a:pPr lvl="3"/>
            <a:endParaRPr/>
          </a:p>
          <a:p>
            <a:pPr lvl="4"/>
            <a:endParaRPr/>
          </a:p>
        </p:txBody>
      </p:sp>
      <p:sp>
        <p:nvSpPr>
          <p:cNvPr id="3" name="Slide Title"/>
          <p:cNvSpPr txBox="1">
            <a:spLocks noGrp="1"/>
          </p:cNvSpPr>
          <p:nvPr>
            <p:ph type="title" hasCustomPrompt="1"/>
          </p:nvPr>
        </p:nvSpPr>
        <p:spPr>
          <a:xfrm>
            <a:off x="698500" y="440266"/>
            <a:ext cx="11607800" cy="1016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Title</a:t>
            </a:r>
          </a:p>
        </p:txBody>
      </p:sp>
      <p:sp>
        <p:nvSpPr>
          <p:cNvPr id="4" name="Slide Number"/>
          <p:cNvSpPr txBox="1">
            <a:spLocks noGrp="1"/>
          </p:cNvSpPr>
          <p:nvPr>
            <p:ph type="sldNum" sz="quarter" idx="2"/>
          </p:nvPr>
        </p:nvSpPr>
        <p:spPr>
          <a:xfrm>
            <a:off x="12294144" y="91453"/>
            <a:ext cx="322204" cy="348813"/>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600"/>
            </a:lvl1pPr>
          </a:lstStyle>
          <a:p>
            <a:fld id="{86CB4B4D-7CA3-9044-876B-883B54F8677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6" r:id="rId17"/>
    <p:sldLayoutId id="2147483667" r:id="rId18"/>
    <p:sldLayoutId id="2147483668" r:id="rId19"/>
  </p:sldLayoutIdLst>
  <p:transition spd="med"/>
  <p:hf hdr="0" ftr="0" dt="0"/>
  <p:txStyles>
    <p:titleStyle>
      <a:lvl1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1pPr>
      <a:lvl2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2pPr>
      <a:lvl3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3pPr>
      <a:lvl4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4pPr>
      <a:lvl5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5pPr>
      <a:lvl6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6pPr>
      <a:lvl7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7pPr>
      <a:lvl8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8pPr>
      <a:lvl9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9pPr>
    </p:titleStyle>
    <p:bodyStyle>
      <a:lvl1pPr marL="381000" marR="0" indent="-381000" algn="l" defTabSz="1733930" rtl="0" latinLnBrk="0">
        <a:lnSpc>
          <a:spcPct val="90000"/>
        </a:lnSpc>
        <a:spcBef>
          <a:spcPts val="3200"/>
        </a:spcBef>
        <a:spcAft>
          <a:spcPts val="0"/>
        </a:spcAft>
        <a:buClrTx/>
        <a:buSzPct val="123000"/>
        <a:buFontTx/>
        <a:buChar char="•"/>
        <a:tabLst/>
        <a:defRPr sz="3000" b="0" i="0" u="none" strike="noStrike" cap="none" spc="0" baseline="0">
          <a:solidFill>
            <a:srgbClr val="000000"/>
          </a:solidFill>
          <a:uFillTx/>
          <a:latin typeface="+mn-lt"/>
          <a:ea typeface="+mn-ea"/>
          <a:cs typeface="+mn-cs"/>
          <a:sym typeface="Helvetica Neue"/>
        </a:defRPr>
      </a:lvl1pPr>
      <a:lvl2pPr marL="762000" marR="0" indent="-381000" algn="l" defTabSz="1733930" rtl="0" latinLnBrk="0">
        <a:lnSpc>
          <a:spcPct val="90000"/>
        </a:lnSpc>
        <a:spcBef>
          <a:spcPts val="3200"/>
        </a:spcBef>
        <a:spcAft>
          <a:spcPts val="0"/>
        </a:spcAft>
        <a:buClrTx/>
        <a:buSzPct val="123000"/>
        <a:buFontTx/>
        <a:buChar char="•"/>
        <a:tabLst/>
        <a:defRPr sz="3000" b="0" i="0" u="none" strike="noStrike" cap="none" spc="0" baseline="0">
          <a:solidFill>
            <a:srgbClr val="000000"/>
          </a:solidFill>
          <a:uFillTx/>
          <a:latin typeface="+mn-lt"/>
          <a:ea typeface="+mn-ea"/>
          <a:cs typeface="+mn-cs"/>
          <a:sym typeface="Helvetica Neue"/>
        </a:defRPr>
      </a:lvl2pPr>
      <a:lvl3pPr marL="1143000" marR="0" indent="-381000" algn="l" defTabSz="1733930" rtl="0" latinLnBrk="0">
        <a:lnSpc>
          <a:spcPct val="90000"/>
        </a:lnSpc>
        <a:spcBef>
          <a:spcPts val="3200"/>
        </a:spcBef>
        <a:spcAft>
          <a:spcPts val="0"/>
        </a:spcAft>
        <a:buClrTx/>
        <a:buSzPct val="123000"/>
        <a:buFontTx/>
        <a:buChar char="•"/>
        <a:tabLst/>
        <a:defRPr sz="3000" b="0" i="0" u="none" strike="noStrike" cap="none" spc="0" baseline="0">
          <a:solidFill>
            <a:srgbClr val="000000"/>
          </a:solidFill>
          <a:uFillTx/>
          <a:latin typeface="+mn-lt"/>
          <a:ea typeface="+mn-ea"/>
          <a:cs typeface="+mn-cs"/>
          <a:sym typeface="Helvetica Neue"/>
        </a:defRPr>
      </a:lvl3pPr>
      <a:lvl4pPr marL="1524000" marR="0" indent="-381000" algn="l" defTabSz="1733930" rtl="0" latinLnBrk="0">
        <a:lnSpc>
          <a:spcPct val="90000"/>
        </a:lnSpc>
        <a:spcBef>
          <a:spcPts val="3200"/>
        </a:spcBef>
        <a:spcAft>
          <a:spcPts val="0"/>
        </a:spcAft>
        <a:buClrTx/>
        <a:buSzPct val="123000"/>
        <a:buFontTx/>
        <a:buChar char="•"/>
        <a:tabLst/>
        <a:defRPr sz="3000" b="0" i="0" u="none" strike="noStrike" cap="none" spc="0" baseline="0">
          <a:solidFill>
            <a:srgbClr val="000000"/>
          </a:solidFill>
          <a:uFillTx/>
          <a:latin typeface="+mn-lt"/>
          <a:ea typeface="+mn-ea"/>
          <a:cs typeface="+mn-cs"/>
          <a:sym typeface="Helvetica Neue"/>
        </a:defRPr>
      </a:lvl4pPr>
      <a:lvl5pPr marL="1905000" marR="0" indent="-381000" algn="l" defTabSz="1733930" rtl="0" latinLnBrk="0">
        <a:lnSpc>
          <a:spcPct val="90000"/>
        </a:lnSpc>
        <a:spcBef>
          <a:spcPts val="3200"/>
        </a:spcBef>
        <a:spcAft>
          <a:spcPts val="0"/>
        </a:spcAft>
        <a:buClrTx/>
        <a:buSzPct val="123000"/>
        <a:buFontTx/>
        <a:buChar char="•"/>
        <a:tabLst/>
        <a:defRPr sz="3000" b="0" i="0" u="none" strike="noStrike" cap="none" spc="0" baseline="0">
          <a:solidFill>
            <a:srgbClr val="000000"/>
          </a:solidFill>
          <a:uFillTx/>
          <a:latin typeface="+mn-lt"/>
          <a:ea typeface="+mn-ea"/>
          <a:cs typeface="+mn-cs"/>
          <a:sym typeface="Helvetica Neue"/>
        </a:defRPr>
      </a:lvl5pPr>
      <a:lvl6pPr marL="2286000" marR="0" indent="-381000" algn="l" defTabSz="1733930" rtl="0" latinLnBrk="0">
        <a:lnSpc>
          <a:spcPct val="90000"/>
        </a:lnSpc>
        <a:spcBef>
          <a:spcPts val="3200"/>
        </a:spcBef>
        <a:spcAft>
          <a:spcPts val="0"/>
        </a:spcAft>
        <a:buClrTx/>
        <a:buSzPct val="123000"/>
        <a:buFontTx/>
        <a:buChar char="•"/>
        <a:tabLst/>
        <a:defRPr sz="3000" b="0" i="0" u="none" strike="noStrike" cap="none" spc="0" baseline="0">
          <a:solidFill>
            <a:srgbClr val="000000"/>
          </a:solidFill>
          <a:uFillTx/>
          <a:latin typeface="+mn-lt"/>
          <a:ea typeface="+mn-ea"/>
          <a:cs typeface="+mn-cs"/>
          <a:sym typeface="Helvetica Neue"/>
        </a:defRPr>
      </a:lvl6pPr>
      <a:lvl7pPr marL="2667000" marR="0" indent="-381000" algn="l" defTabSz="1733930" rtl="0" latinLnBrk="0">
        <a:lnSpc>
          <a:spcPct val="90000"/>
        </a:lnSpc>
        <a:spcBef>
          <a:spcPts val="3200"/>
        </a:spcBef>
        <a:spcAft>
          <a:spcPts val="0"/>
        </a:spcAft>
        <a:buClrTx/>
        <a:buSzPct val="100000"/>
        <a:buFontTx/>
        <a:buChar char="•"/>
        <a:tabLst/>
        <a:defRPr sz="3000" b="0" i="0" u="none" strike="noStrike" cap="none" spc="0" baseline="0">
          <a:solidFill>
            <a:srgbClr val="000000"/>
          </a:solidFill>
          <a:uFillTx/>
          <a:latin typeface="+mn-lt"/>
          <a:ea typeface="+mn-ea"/>
          <a:cs typeface="+mn-cs"/>
          <a:sym typeface="Helvetica Neue"/>
        </a:defRPr>
      </a:lvl7pPr>
      <a:lvl8pPr marL="3048000" marR="0" indent="-381000" algn="l" defTabSz="1733930" rtl="0" latinLnBrk="0">
        <a:lnSpc>
          <a:spcPct val="90000"/>
        </a:lnSpc>
        <a:spcBef>
          <a:spcPts val="3200"/>
        </a:spcBef>
        <a:spcAft>
          <a:spcPts val="0"/>
        </a:spcAft>
        <a:buClrTx/>
        <a:buSzPct val="123000"/>
        <a:buFontTx/>
        <a:buChar char="•"/>
        <a:tabLst/>
        <a:defRPr sz="3000" b="0" i="0" u="none" strike="noStrike" cap="none" spc="0" baseline="0">
          <a:solidFill>
            <a:srgbClr val="000000"/>
          </a:solidFill>
          <a:uFillTx/>
          <a:latin typeface="+mn-lt"/>
          <a:ea typeface="+mn-ea"/>
          <a:cs typeface="+mn-cs"/>
          <a:sym typeface="Helvetica Neue"/>
        </a:defRPr>
      </a:lvl8pPr>
      <a:lvl9pPr marL="3429000" marR="0" indent="-381000" algn="l" defTabSz="1733930" rtl="0" latinLnBrk="0">
        <a:lnSpc>
          <a:spcPct val="90000"/>
        </a:lnSpc>
        <a:spcBef>
          <a:spcPts val="3200"/>
        </a:spcBef>
        <a:spcAft>
          <a:spcPts val="0"/>
        </a:spcAft>
        <a:buClrTx/>
        <a:buSzPct val="123000"/>
        <a:buFontTx/>
        <a:buChar char="•"/>
        <a:tabLst/>
        <a:defRPr sz="3000" b="0" i="0" u="none" strike="noStrike" cap="none" spc="0" baseline="0">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sz="1300" b="0" i="0" u="none" strike="noStrike" cap="none" spc="0" baseline="0">
          <a:solidFill>
            <a:schemeClr val="tx1"/>
          </a:solidFill>
          <a:uFillTx/>
          <a:latin typeface="+mn-lt"/>
          <a:ea typeface="+mn-ea"/>
          <a:cs typeface="+mn-cs"/>
          <a:sym typeface="Helvetica Neue"/>
        </a:defRPr>
      </a:lvl1pPr>
      <a:lvl2pPr marL="0" marR="0" indent="0" algn="ctr" defTabSz="584200" rtl="0" latinLnBrk="0">
        <a:lnSpc>
          <a:spcPct val="100000"/>
        </a:lnSpc>
        <a:spcBef>
          <a:spcPts val="0"/>
        </a:spcBef>
        <a:spcAft>
          <a:spcPts val="0"/>
        </a:spcAft>
        <a:buClrTx/>
        <a:buSzTx/>
        <a:buFontTx/>
        <a:buNone/>
        <a:tabLst/>
        <a:defRPr sz="1300" b="0" i="0" u="none" strike="noStrike" cap="none" spc="0" baseline="0">
          <a:solidFill>
            <a:schemeClr val="tx1"/>
          </a:solidFill>
          <a:uFillTx/>
          <a:latin typeface="+mn-lt"/>
          <a:ea typeface="+mn-ea"/>
          <a:cs typeface="+mn-cs"/>
          <a:sym typeface="Helvetica Neue"/>
        </a:defRPr>
      </a:lvl2pPr>
      <a:lvl3pPr marL="0" marR="0" indent="0" algn="ctr" defTabSz="584200" rtl="0" latinLnBrk="0">
        <a:lnSpc>
          <a:spcPct val="100000"/>
        </a:lnSpc>
        <a:spcBef>
          <a:spcPts val="0"/>
        </a:spcBef>
        <a:spcAft>
          <a:spcPts val="0"/>
        </a:spcAft>
        <a:buClrTx/>
        <a:buSzTx/>
        <a:buFontTx/>
        <a:buNone/>
        <a:tabLst/>
        <a:defRPr sz="1300" b="0" i="0" u="none" strike="noStrike" cap="none" spc="0" baseline="0">
          <a:solidFill>
            <a:schemeClr val="tx1"/>
          </a:solidFill>
          <a:uFillTx/>
          <a:latin typeface="+mn-lt"/>
          <a:ea typeface="+mn-ea"/>
          <a:cs typeface="+mn-cs"/>
          <a:sym typeface="Helvetica Neue"/>
        </a:defRPr>
      </a:lvl3pPr>
      <a:lvl4pPr marL="0" marR="0" indent="0" algn="ctr" defTabSz="584200" rtl="0" latinLnBrk="0">
        <a:lnSpc>
          <a:spcPct val="100000"/>
        </a:lnSpc>
        <a:spcBef>
          <a:spcPts val="0"/>
        </a:spcBef>
        <a:spcAft>
          <a:spcPts val="0"/>
        </a:spcAft>
        <a:buClrTx/>
        <a:buSzTx/>
        <a:buFontTx/>
        <a:buNone/>
        <a:tabLst/>
        <a:defRPr sz="1300" b="0" i="0" u="none" strike="noStrike" cap="none" spc="0" baseline="0">
          <a:solidFill>
            <a:schemeClr val="tx1"/>
          </a:solidFill>
          <a:uFillTx/>
          <a:latin typeface="+mn-lt"/>
          <a:ea typeface="+mn-ea"/>
          <a:cs typeface="+mn-cs"/>
          <a:sym typeface="Helvetica Neue"/>
        </a:defRPr>
      </a:lvl4pPr>
      <a:lvl5pPr marL="0" marR="0" indent="0" algn="ctr" defTabSz="584200" rtl="0" latinLnBrk="0">
        <a:lnSpc>
          <a:spcPct val="100000"/>
        </a:lnSpc>
        <a:spcBef>
          <a:spcPts val="0"/>
        </a:spcBef>
        <a:spcAft>
          <a:spcPts val="0"/>
        </a:spcAft>
        <a:buClrTx/>
        <a:buSzTx/>
        <a:buFontTx/>
        <a:buNone/>
        <a:tabLst/>
        <a:defRPr sz="1300" b="0" i="0" u="none" strike="noStrike" cap="none" spc="0" baseline="0">
          <a:solidFill>
            <a:schemeClr val="tx1"/>
          </a:solidFill>
          <a:uFillTx/>
          <a:latin typeface="+mn-lt"/>
          <a:ea typeface="+mn-ea"/>
          <a:cs typeface="+mn-cs"/>
          <a:sym typeface="Helvetica Neue"/>
        </a:defRPr>
      </a:lvl5pPr>
      <a:lvl6pPr marL="0" marR="0" indent="0" algn="ctr" defTabSz="584200" rtl="0" latinLnBrk="0">
        <a:lnSpc>
          <a:spcPct val="100000"/>
        </a:lnSpc>
        <a:spcBef>
          <a:spcPts val="0"/>
        </a:spcBef>
        <a:spcAft>
          <a:spcPts val="0"/>
        </a:spcAft>
        <a:buClrTx/>
        <a:buSzTx/>
        <a:buFontTx/>
        <a:buNone/>
        <a:tabLst/>
        <a:defRPr sz="1300" b="0" i="0" u="none" strike="noStrike" cap="none" spc="0" baseline="0">
          <a:solidFill>
            <a:schemeClr val="tx1"/>
          </a:solidFill>
          <a:uFillTx/>
          <a:latin typeface="+mn-lt"/>
          <a:ea typeface="+mn-ea"/>
          <a:cs typeface="+mn-cs"/>
          <a:sym typeface="Helvetica Neue"/>
        </a:defRPr>
      </a:lvl6pPr>
      <a:lvl7pPr marL="0" marR="0" indent="0" algn="ctr" defTabSz="584200" rtl="0" latinLnBrk="0">
        <a:lnSpc>
          <a:spcPct val="100000"/>
        </a:lnSpc>
        <a:spcBef>
          <a:spcPts val="0"/>
        </a:spcBef>
        <a:spcAft>
          <a:spcPts val="0"/>
        </a:spcAft>
        <a:buClrTx/>
        <a:buSzTx/>
        <a:buFontTx/>
        <a:buNone/>
        <a:tabLst/>
        <a:defRPr sz="1300" b="0" i="0" u="none" strike="noStrike" cap="none" spc="0" baseline="0">
          <a:solidFill>
            <a:schemeClr val="tx1"/>
          </a:solidFill>
          <a:uFillTx/>
          <a:latin typeface="+mn-lt"/>
          <a:ea typeface="+mn-ea"/>
          <a:cs typeface="+mn-cs"/>
          <a:sym typeface="Helvetica Neue"/>
        </a:defRPr>
      </a:lvl7pPr>
      <a:lvl8pPr marL="0" marR="0" indent="0" algn="ctr" defTabSz="584200" rtl="0" latinLnBrk="0">
        <a:lnSpc>
          <a:spcPct val="100000"/>
        </a:lnSpc>
        <a:spcBef>
          <a:spcPts val="0"/>
        </a:spcBef>
        <a:spcAft>
          <a:spcPts val="0"/>
        </a:spcAft>
        <a:buClrTx/>
        <a:buSzTx/>
        <a:buFontTx/>
        <a:buNone/>
        <a:tabLst/>
        <a:defRPr sz="1300" b="0" i="0" u="none" strike="noStrike" cap="none" spc="0" baseline="0">
          <a:solidFill>
            <a:schemeClr val="tx1"/>
          </a:solidFill>
          <a:uFillTx/>
          <a:latin typeface="+mn-lt"/>
          <a:ea typeface="+mn-ea"/>
          <a:cs typeface="+mn-cs"/>
          <a:sym typeface="Helvetica Neue"/>
        </a:defRPr>
      </a:lvl8pPr>
      <a:lvl9pPr marL="0" marR="0" indent="0" algn="ctr" defTabSz="584200" rtl="0" latinLnBrk="0">
        <a:lnSpc>
          <a:spcPct val="100000"/>
        </a:lnSpc>
        <a:spcBef>
          <a:spcPts val="0"/>
        </a:spcBef>
        <a:spcAft>
          <a:spcPts val="0"/>
        </a:spcAft>
        <a:buClrTx/>
        <a:buSzTx/>
        <a:buFontTx/>
        <a:buNone/>
        <a:tabLst/>
        <a:defRPr sz="1300" b="0" i="0" u="none" strike="noStrike" cap="none" spc="0" baseline="0">
          <a:solidFill>
            <a:schemeClr val="tx1"/>
          </a:solidFill>
          <a:uFillTx/>
          <a:latin typeface="+mn-lt"/>
          <a:ea typeface="+mn-ea"/>
          <a:cs typeface="+mn-cs"/>
          <a:sym typeface="Helvetica Neue"/>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41.xml"/><Relationship Id="rId3" Type="http://schemas.openxmlformats.org/officeDocument/2006/relationships/slide" Target="slide3.xml"/><Relationship Id="rId7" Type="http://schemas.openxmlformats.org/officeDocument/2006/relationships/slide" Target="slide37.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slide" Target="slide32.xml"/><Relationship Id="rId11" Type="http://schemas.openxmlformats.org/officeDocument/2006/relationships/slide" Target="slide101.xml"/><Relationship Id="rId5" Type="http://schemas.openxmlformats.org/officeDocument/2006/relationships/slide" Target="slide17.xml"/><Relationship Id="rId10" Type="http://schemas.openxmlformats.org/officeDocument/2006/relationships/slide" Target="slide91.xml"/><Relationship Id="rId4" Type="http://schemas.openxmlformats.org/officeDocument/2006/relationships/slide" Target="slide14.xml"/><Relationship Id="rId9" Type="http://schemas.openxmlformats.org/officeDocument/2006/relationships/slide" Target="slide8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tif"/><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pollev.com/jeeminrhim776"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tif"/><Relationship Id="rId7"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image" Target="../media/image10.tif"/><Relationship Id="rId4" Type="http://schemas.openxmlformats.org/officeDocument/2006/relationships/image" Target="../media/image9.tif"/></Relationships>
</file>

<file path=ppt/slides/_rels/slide12.xml.rels><?xml version="1.0" encoding="UTF-8" standalone="yes"?>
<Relationships xmlns="http://schemas.openxmlformats.org/package/2006/relationships"><Relationship Id="rId3" Type="http://schemas.openxmlformats.org/officeDocument/2006/relationships/image" Target="../media/image14.tif"/><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blogs.scientificamerican.com/voices/the-darker-side-of-john-wesley-powell/"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doi.org/10.1080/789609353" TargetMode="External"/><Relationship Id="rId5" Type="http://schemas.openxmlformats.org/officeDocument/2006/relationships/hyperlink" Target="https://www.bowdoin.edu/arctic-museum/exhibits/2020/caught-in-the-middle-the-tragic-life-of-minik-wallace.html" TargetMode="External"/><Relationship Id="rId4" Type="http://schemas.openxmlformats.org/officeDocument/2006/relationships/hyperlink" Target="https://narratively.com/minik-and-the-meteor/"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19.xml"/><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8" Type="http://schemas.openxmlformats.org/officeDocument/2006/relationships/hyperlink" Target="https://commons.wikimedia.org/wiki/File:Allende_meteorite,_11.5g.jpg" TargetMode="External"/><Relationship Id="rId3" Type="http://schemas.openxmlformats.org/officeDocument/2006/relationships/hyperlink" Target="https://science.sciencemag.org/content/369/6507/1110" TargetMode="External"/><Relationship Id="rId7"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17.xml"/><Relationship Id="rId6" Type="http://schemas.openxmlformats.org/officeDocument/2006/relationships/hyperlink" Target="https://www.sciencedirect.com/science/article/abs/pii/0019103573900523" TargetMode="External"/><Relationship Id="rId5" Type="http://schemas.openxmlformats.org/officeDocument/2006/relationships/hyperlink" Target="https://www.pnas.org/content/116/49/24440" TargetMode="External"/><Relationship Id="rId4" Type="http://schemas.openxmlformats.org/officeDocument/2006/relationships/hyperlink" Target="https://www.pnas.org/content/112/17/5331"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nationalgeographic.com/news/2013/2/130215-russia-meteorite-meteor-asteroid-travel-space-science-world/" TargetMode="External"/><Relationship Id="rId2" Type="http://schemas.openxmlformats.org/officeDocument/2006/relationships/notesSlide" Target="../notesSlides/notesSlide20.xml"/><Relationship Id="rId1" Type="http://schemas.openxmlformats.org/officeDocument/2006/relationships/slideLayout" Target="../slideLayouts/slideLayout17.xml"/><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8" Type="http://schemas.openxmlformats.org/officeDocument/2006/relationships/hyperlink" Target="http://web.archive.org/web/20200726185041/https:/www.amnh.org/exhibitions/permanent/meteorites/meteorites/ahnighito" TargetMode="External"/><Relationship Id="rId3" Type="http://schemas.openxmlformats.org/officeDocument/2006/relationships/image" Target="../media/image20.png"/><Relationship Id="rId7"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16.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hyperlink" Target="https://www.britannica.com/biography/Robert-Edwin-Peary"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1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hyperlink" Target="https://doi.org/10.1080/789609353"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nationalgeographic.com/news/2013/2/130215-meteorite-earth-hit-science-space-peary-american-museum-natural-history/" TargetMode="External"/><Relationship Id="rId2" Type="http://schemas.openxmlformats.org/officeDocument/2006/relationships/notesSlide" Target="../notesSlides/notesSlide23.xml"/><Relationship Id="rId1" Type="http://schemas.openxmlformats.org/officeDocument/2006/relationships/slideLayout" Target="../slideLayouts/slideLayout16.xml"/><Relationship Id="rId5" Type="http://schemas.openxmlformats.org/officeDocument/2006/relationships/image" Target="../media/image28.png"/><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16.xml"/><Relationship Id="rId4" Type="http://schemas.openxmlformats.org/officeDocument/2006/relationships/hyperlink" Target="https://www.bowdoin.edu/arctic-museum/exhibits/2020/caught-in-the-middle-the-tragic-life-of-minik-wallace.html"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bowdoin.edu/arctic-museum/exhibits/2020/caught-in-the-middle-the-tragic-life-of-minik-wallace.html" TargetMode="External"/><Relationship Id="rId2" Type="http://schemas.openxmlformats.org/officeDocument/2006/relationships/notesSlide" Target="../notesSlides/notesSlide25.xml"/><Relationship Id="rId1" Type="http://schemas.openxmlformats.org/officeDocument/2006/relationships/slideLayout" Target="../slideLayouts/slideLayout16.xml"/><Relationship Id="rId4" Type="http://schemas.openxmlformats.org/officeDocument/2006/relationships/image" Target="../media/image30.png"/></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6.xml"/><Relationship Id="rId1" Type="http://schemas.openxmlformats.org/officeDocument/2006/relationships/slideLayout" Target="../slideLayouts/slideLayout16.xml"/><Relationship Id="rId4" Type="http://schemas.openxmlformats.org/officeDocument/2006/relationships/image" Target="../media/image32.jpeg"/></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17.xml"/><Relationship Id="rId6" Type="http://schemas.openxmlformats.org/officeDocument/2006/relationships/hyperlink" Target="https://www.researchgate.net/publication/223060601_Meteorite_classification_and_the_definition_of_new_chondrite_classes_as_a_result_of_successful_meteorite_search_in_hot_and_cold_deserts/figures?lo=1" TargetMode="External"/><Relationship Id="rId5" Type="http://schemas.openxmlformats.org/officeDocument/2006/relationships/image" Target="../media/image34.png"/><Relationship Id="rId4" Type="http://schemas.openxmlformats.org/officeDocument/2006/relationships/hyperlink" Target="https://www.sciencenewsforstudents.org/article/hot-trail-antarctic-meteorites"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twitter.com/artcrimeprof/status/1284114081859985413" TargetMode="External"/><Relationship Id="rId3" Type="http://schemas.openxmlformats.org/officeDocument/2006/relationships/hyperlink" Target="https://doi.org/10.1080/789609353" TargetMode="External"/><Relationship Id="rId7" Type="http://schemas.openxmlformats.org/officeDocument/2006/relationships/hyperlink" Target="https://now.ku.dk/documents/Meteorit2014FinalReportLight.pdf" TargetMode="External"/><Relationship Id="rId2" Type="http://schemas.openxmlformats.org/officeDocument/2006/relationships/notesSlide" Target="../notesSlides/notesSlide28.xml"/><Relationship Id="rId1" Type="http://schemas.openxmlformats.org/officeDocument/2006/relationships/slideLayout" Target="../slideLayouts/slideLayout16.xml"/><Relationship Id="rId6" Type="http://schemas.openxmlformats.org/officeDocument/2006/relationships/hyperlink" Target="https://jsis.washington.edu/news/the-cape-york-meteorite-making-an-impact-on-greenland/" TargetMode="External"/><Relationship Id="rId5" Type="http://schemas.openxmlformats.org/officeDocument/2006/relationships/hyperlink" Target="https://www.bowdoin.edu/arctic-museum/exhibits/2020/caught-in-the-middle-the-tragic-life-of-minik-wallace.html" TargetMode="External"/><Relationship Id="rId10" Type="http://schemas.openxmlformats.org/officeDocument/2006/relationships/hyperlink" Target="https://www.wired.com/story/scramble-claim-worlds-most-coveted-meteorite/" TargetMode="External"/><Relationship Id="rId4" Type="http://schemas.openxmlformats.org/officeDocument/2006/relationships/hyperlink" Target="https://narratively.com/minik-and-the-meteor/" TargetMode="External"/><Relationship Id="rId9" Type="http://schemas.openxmlformats.org/officeDocument/2006/relationships/hyperlink" Target="https://twitter.com/artcrimeprof"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proquest.com/scholarly-journals/looking-louis-agassiz-story-rocks-race-maine/docview/2253102521/se-2?accountid=10422" TargetMode="External"/><Relationship Id="rId3" Type="http://schemas.openxmlformats.org/officeDocument/2006/relationships/hyperlink" Target="https://doi.org/10.1353/haa.0.0026" TargetMode="External"/><Relationship Id="rId7" Type="http://schemas.openxmlformats.org/officeDocument/2006/relationships/hyperlink" Target="https://doi.org/10.2307/622168" TargetMode="External"/><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hyperlink" Target="https://doi.org/10.1371/journal.pbio.2007008" TargetMode="External"/><Relationship Id="rId5" Type="http://schemas.openxmlformats.org/officeDocument/2006/relationships/hyperlink" Target="https://www.nationalgeographic.co.uk/people-and-culture/2018/04/theres-no-scientific-basis-for-race-its-a-made-up-label" TargetMode="External"/><Relationship Id="rId10" Type="http://schemas.openxmlformats.org/officeDocument/2006/relationships/hyperlink" Target="https://doi.org/10.7203/metode.10.13560" TargetMode="External"/><Relationship Id="rId4" Type="http://schemas.openxmlformats.org/officeDocument/2006/relationships/hyperlink" Target="https://doi.org/10.2307/3134139" TargetMode="External"/><Relationship Id="rId9" Type="http://schemas.openxmlformats.org/officeDocument/2006/relationships/hyperlink" Target="https://www.thecrimson.com/article/2021/3/18/louis-agassiz-scrut/"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0.xml"/><Relationship Id="rId1" Type="http://schemas.openxmlformats.org/officeDocument/2006/relationships/slideLayout" Target="../slideLayouts/slideLayout17.xml"/><Relationship Id="rId5" Type="http://schemas.openxmlformats.org/officeDocument/2006/relationships/image" Target="../media/image37.png"/><Relationship Id="rId4" Type="http://schemas.openxmlformats.org/officeDocument/2006/relationships/image" Target="../media/image36.jpeg"/></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3.xm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hyperlink" Target="https://doi.org/10.3189/002214311796406202" TargetMode="External"/><Relationship Id="rId2" Type="http://schemas.openxmlformats.org/officeDocument/2006/relationships/notesSlide" Target="../notesSlides/notesSlide34.xml"/><Relationship Id="rId1" Type="http://schemas.openxmlformats.org/officeDocument/2006/relationships/slideLayout" Target="../slideLayouts/slideLayout1.xml"/><Relationship Id="rId5" Type="http://schemas.openxmlformats.org/officeDocument/2006/relationships/hyperlink" Target="https://doi.org/10.1177/0309132515623368" TargetMode="External"/><Relationship Id="rId4" Type="http://schemas.openxmlformats.org/officeDocument/2006/relationships/hyperlink" Target="https://doi.org/10.1029/2021AV000436"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hyperlink" Target="https://www.pictureascientist.com/" TargetMode="External"/><Relationship Id="rId2" Type="http://schemas.openxmlformats.org/officeDocument/2006/relationships/notesSlide" Target="../notesSlides/notesSlide36.xml"/><Relationship Id="rId1" Type="http://schemas.openxmlformats.org/officeDocument/2006/relationships/slideLayout" Target="../slideLayouts/slideLayout19.xml"/><Relationship Id="rId6" Type="http://schemas.openxmlformats.org/officeDocument/2006/relationships/hyperlink" Target="https://vimeo.com/405966332" TargetMode="External"/><Relationship Id="rId5" Type="http://schemas.openxmlformats.org/officeDocument/2006/relationships/image" Target="../media/image41.png"/><Relationship Id="rId4" Type="http://schemas.openxmlformats.org/officeDocument/2006/relationships/image" Target="../media/image40.png"/></Relationships>
</file>

<file path=ppt/slides/_rels/slide4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19.xml"/><Relationship Id="rId4" Type="http://schemas.openxmlformats.org/officeDocument/2006/relationships/image" Target="../media/image43.png"/></Relationships>
</file>

<file path=ppt/slides/_rels/slide41.xml.rels><?xml version="1.0" encoding="UTF-8" standalone="yes"?>
<Relationships xmlns="http://schemas.openxmlformats.org/package/2006/relationships"><Relationship Id="rId3" Type="http://schemas.openxmlformats.org/officeDocument/2006/relationships/hyperlink" Target="https://eos.org/opinions/creating-spaces-for-geoscientists-with-disabilities-to-thrive" TargetMode="External"/><Relationship Id="rId2" Type="http://schemas.openxmlformats.org/officeDocument/2006/relationships/notesSlide" Target="../notesSlides/notesSlide38.xml"/><Relationship Id="rId1" Type="http://schemas.openxmlformats.org/officeDocument/2006/relationships/slideLayout" Target="../slideLayouts/slideLayout1.xml"/><Relationship Id="rId6" Type="http://schemas.openxmlformats.org/officeDocument/2006/relationships/hyperlink" Target="https://www.nature.com/articles/s41561-021-00775-4" TargetMode="External"/><Relationship Id="rId5" Type="http://schemas.openxmlformats.org/officeDocument/2006/relationships/hyperlink" Target="https://doi.org/10.1080/10899995.2020.1768017" TargetMode="External"/><Relationship Id="rId4" Type="http://schemas.openxmlformats.org/officeDocument/2006/relationships/hyperlink" Target="https://doi.org/10.1130/GES01264.1"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0.xml"/><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1.xml"/><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3" Type="http://schemas.openxmlformats.org/officeDocument/2006/relationships/hyperlink" Target="https://docs.google.com/presentation/d/1nEAKNp33PEADqkFwA5nfZpI9xbCV6v4eVU0a_TEUv44/edit?usp=sharing" TargetMode="External"/><Relationship Id="rId2" Type="http://schemas.openxmlformats.org/officeDocument/2006/relationships/notesSlide" Target="../notesSlides/notesSlide42.xml"/><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3.xml"/><Relationship Id="rId1" Type="http://schemas.openxmlformats.org/officeDocument/2006/relationships/slideLayout" Target="../slideLayouts/slideLayout18.xml"/><Relationship Id="rId4" Type="http://schemas.openxmlformats.org/officeDocument/2006/relationships/image" Target="../media/image47.png"/></Relationships>
</file>

<file path=ppt/slides/_rels/slide4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4.xml"/><Relationship Id="rId1" Type="http://schemas.openxmlformats.org/officeDocument/2006/relationships/slideLayout" Target="../slideLayouts/slideLayout19.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4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5.xml"/><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6.xml"/><Relationship Id="rId1" Type="http://schemas.openxmlformats.org/officeDocument/2006/relationships/slideLayout" Target="../slideLayouts/slideLayout19.xml"/><Relationship Id="rId4" Type="http://schemas.openxmlformats.org/officeDocument/2006/relationships/image" Target="../media/image54.png"/></Relationships>
</file>

<file path=ppt/slides/_rels/slide5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7.xml"/><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8.xml"/><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9.xml"/><Relationship Id="rId1" Type="http://schemas.openxmlformats.org/officeDocument/2006/relationships/slideLayout" Target="../slideLayouts/slideLayout16.xml"/></Relationships>
</file>

<file path=ppt/slides/_rels/slide5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0.xml"/><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1.xml"/><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2.xml"/><Relationship Id="rId1" Type="http://schemas.openxmlformats.org/officeDocument/2006/relationships/slideLayout" Target="../slideLayouts/slideLayout16.xml"/><Relationship Id="rId5" Type="http://schemas.openxmlformats.org/officeDocument/2006/relationships/image" Target="../media/image61.png"/><Relationship Id="rId4" Type="http://schemas.openxmlformats.org/officeDocument/2006/relationships/image" Target="../media/image60.png"/></Relationships>
</file>

<file path=ppt/slides/_rels/slide5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3.xml"/><Relationship Id="rId1" Type="http://schemas.openxmlformats.org/officeDocument/2006/relationships/slideLayout" Target="../slideLayouts/slideLayout19.xml"/><Relationship Id="rId4" Type="http://schemas.openxmlformats.org/officeDocument/2006/relationships/image" Target="../media/image63.png"/></Relationships>
</file>

<file path=ppt/slides/_rels/slide5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4.xml"/><Relationship Id="rId1" Type="http://schemas.openxmlformats.org/officeDocument/2006/relationships/slideLayout" Target="../slideLayouts/slideLayout16.xml"/><Relationship Id="rId4" Type="http://schemas.openxmlformats.org/officeDocument/2006/relationships/image" Target="../media/image65.png"/></Relationships>
</file>

<file path=ppt/slides/_rels/slide5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55.xml"/><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56.xml"/><Relationship Id="rId1" Type="http://schemas.openxmlformats.org/officeDocument/2006/relationships/slideLayout" Target="../slideLayouts/slideLayout19.xml"/><Relationship Id="rId4" Type="http://schemas.openxmlformats.org/officeDocument/2006/relationships/image" Target="../media/image68.png"/></Relationships>
</file>

<file path=ppt/slides/_rels/slide6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57.xml"/><Relationship Id="rId1" Type="http://schemas.openxmlformats.org/officeDocument/2006/relationships/slideLayout" Target="../slideLayouts/slideLayout19.xml"/><Relationship Id="rId4" Type="http://schemas.openxmlformats.org/officeDocument/2006/relationships/image" Target="../media/image67.png"/></Relationships>
</file>

<file path=ppt/slides/_rels/slide6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58.xml"/><Relationship Id="rId1" Type="http://schemas.openxmlformats.org/officeDocument/2006/relationships/slideLayout" Target="../slideLayouts/slideLayout19.xml"/><Relationship Id="rId4" Type="http://schemas.openxmlformats.org/officeDocument/2006/relationships/image" Target="../media/image67.png"/></Relationships>
</file>

<file path=ppt/slides/_rels/slide6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9.xml"/><Relationship Id="rId1" Type="http://schemas.openxmlformats.org/officeDocument/2006/relationships/slideLayout" Target="../slideLayouts/slideLayout19.xml"/></Relationships>
</file>

<file path=ppt/slides/_rels/slide6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60.xml"/><Relationship Id="rId1" Type="http://schemas.openxmlformats.org/officeDocument/2006/relationships/slideLayout" Target="../slideLayouts/slideLayout19.xml"/></Relationships>
</file>

<file path=ppt/slides/_rels/slide6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61.xml"/><Relationship Id="rId1" Type="http://schemas.openxmlformats.org/officeDocument/2006/relationships/slideLayout" Target="../slideLayouts/slideLayout19.xml"/><Relationship Id="rId4" Type="http://schemas.openxmlformats.org/officeDocument/2006/relationships/image" Target="../media/image67.png"/></Relationships>
</file>

<file path=ppt/slides/_rels/slide6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62.xml"/><Relationship Id="rId1" Type="http://schemas.openxmlformats.org/officeDocument/2006/relationships/slideLayout" Target="../slideLayouts/slideLayout16.xml"/></Relationships>
</file>

<file path=ppt/slides/_rels/slide6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63.xml"/><Relationship Id="rId1" Type="http://schemas.openxmlformats.org/officeDocument/2006/relationships/slideLayout" Target="../slideLayouts/slideLayout17.xml"/></Relationships>
</file>

<file path=ppt/slides/_rels/slide6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64.xml"/><Relationship Id="rId1" Type="http://schemas.openxmlformats.org/officeDocument/2006/relationships/slideLayout" Target="../slideLayouts/slideLayout17.xml"/></Relationships>
</file>

<file path=ppt/slides/_rels/slide6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65.xml"/><Relationship Id="rId1" Type="http://schemas.openxmlformats.org/officeDocument/2006/relationships/slideLayout" Target="../slideLayouts/slideLayout17.xml"/><Relationship Id="rId4" Type="http://schemas.openxmlformats.org/officeDocument/2006/relationships/image" Target="../media/image73.png"/></Relationships>
</file>

<file path=ppt/slides/_rels/slide6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66.xml"/><Relationship Id="rId1" Type="http://schemas.openxmlformats.org/officeDocument/2006/relationships/slideLayout" Target="../slideLayouts/slideLayout17.xml"/></Relationships>
</file>

<file path=ppt/slides/_rels/slide7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67.xml"/><Relationship Id="rId1" Type="http://schemas.openxmlformats.org/officeDocument/2006/relationships/slideLayout" Target="../slideLayouts/slideLayout17.xml"/></Relationships>
</file>

<file path=ppt/slides/_rels/slide7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68.xml"/><Relationship Id="rId1" Type="http://schemas.openxmlformats.org/officeDocument/2006/relationships/slideLayout" Target="../slideLayouts/slideLayout16.xml"/></Relationships>
</file>

<file path=ppt/slides/_rels/slide7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69.xml"/><Relationship Id="rId1" Type="http://schemas.openxmlformats.org/officeDocument/2006/relationships/slideLayout" Target="../slideLayouts/slideLayout16.xml"/><Relationship Id="rId4" Type="http://schemas.openxmlformats.org/officeDocument/2006/relationships/image" Target="../media/image77.png"/></Relationships>
</file>

<file path=ppt/slides/_rels/slide73.xml.rels><?xml version="1.0" encoding="UTF-8" standalone="yes"?>
<Relationships xmlns="http://schemas.openxmlformats.org/package/2006/relationships"><Relationship Id="rId3" Type="http://schemas.openxmlformats.org/officeDocument/2006/relationships/hyperlink" Target="https://www.theatlantic.com/science/archive/2018/02/i-spent-two-years-trying-to-fix-the-gender-imbalance-in-my-stories/552404/" TargetMode="External"/><Relationship Id="rId2" Type="http://schemas.openxmlformats.org/officeDocument/2006/relationships/notesSlide" Target="../notesSlides/notesSlide70.xml"/><Relationship Id="rId1" Type="http://schemas.openxmlformats.org/officeDocument/2006/relationships/slideLayout" Target="../slideLayouts/slideLayout19.xml"/></Relationships>
</file>

<file path=ppt/slides/_rels/slide7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71.xml"/><Relationship Id="rId1" Type="http://schemas.openxmlformats.org/officeDocument/2006/relationships/slideLayout" Target="../slideLayouts/slideLayout19.xml"/><Relationship Id="rId4" Type="http://schemas.openxmlformats.org/officeDocument/2006/relationships/image" Target="../media/image77.png"/></Relationships>
</file>

<file path=ppt/slides/_rels/slide7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72.xml"/><Relationship Id="rId1" Type="http://schemas.openxmlformats.org/officeDocument/2006/relationships/slideLayout" Target="../slideLayouts/slideLayout19.xml"/></Relationships>
</file>

<file path=ppt/slides/_rels/slide7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73.xml"/><Relationship Id="rId1" Type="http://schemas.openxmlformats.org/officeDocument/2006/relationships/slideLayout" Target="../slideLayouts/slideLayout19.xml"/><Relationship Id="rId4" Type="http://schemas.openxmlformats.org/officeDocument/2006/relationships/image" Target="../media/image78.png"/></Relationships>
</file>

<file path=ppt/slides/_rels/slide7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74.xml"/><Relationship Id="rId1" Type="http://schemas.openxmlformats.org/officeDocument/2006/relationships/slideLayout" Target="../slideLayouts/slideLayout19.xml"/></Relationships>
</file>

<file path=ppt/slides/_rels/slide78.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75.xml"/><Relationship Id="rId1" Type="http://schemas.openxmlformats.org/officeDocument/2006/relationships/slideLayout" Target="../slideLayouts/slideLayout19.xml"/></Relationships>
</file>

<file path=ppt/slides/_rels/slide7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76.xml"/><Relationship Id="rId1" Type="http://schemas.openxmlformats.org/officeDocument/2006/relationships/slideLayout" Target="../slideLayouts/slideLayout19.xml"/></Relationships>
</file>

<file path=ppt/slides/_rels/slide8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77.xml"/><Relationship Id="rId1" Type="http://schemas.openxmlformats.org/officeDocument/2006/relationships/slideLayout" Target="../slideLayouts/slideLayout19.xml"/></Relationships>
</file>

<file path=ppt/slides/_rels/slide81.xml.rels><?xml version="1.0" encoding="UTF-8" standalone="yes"?>
<Relationships xmlns="http://schemas.openxmlformats.org/package/2006/relationships"><Relationship Id="rId3" Type="http://schemas.openxmlformats.org/officeDocument/2006/relationships/hyperlink" Target="https://www.w3.org/WAI/people-use-web/" TargetMode="External"/><Relationship Id="rId7" Type="http://schemas.openxmlformats.org/officeDocument/2006/relationships/hyperlink" Target="https://civiclaboratory.nl/clear-lab-book/" TargetMode="External"/><Relationship Id="rId2" Type="http://schemas.openxmlformats.org/officeDocument/2006/relationships/notesSlide" Target="../notesSlides/notesSlide78.xml"/><Relationship Id="rId1" Type="http://schemas.openxmlformats.org/officeDocument/2006/relationships/slideLayout" Target="../slideLayouts/slideLayout19.xml"/><Relationship Id="rId6" Type="http://schemas.openxmlformats.org/officeDocument/2006/relationships/hyperlink" Target="https://help.twitter.com/en/using-twitter/picture-descriptions" TargetMode="External"/><Relationship Id="rId5" Type="http://schemas.openxmlformats.org/officeDocument/2006/relationships/hyperlink" Target="https://www.csusm.edu/iits/services/accessibility/guides/socialmedia/twitter.html" TargetMode="External"/><Relationship Id="rId4" Type="http://schemas.openxmlformats.org/officeDocument/2006/relationships/hyperlink" Target="https://www.w3.org/WAI/people-use-web/tools-techniques/" TargetMode="External"/></Relationships>
</file>

<file path=ppt/slides/_rels/slide8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79.xml"/><Relationship Id="rId1" Type="http://schemas.openxmlformats.org/officeDocument/2006/relationships/slideLayout" Target="../slideLayouts/slideLayout19.xml"/></Relationships>
</file>

<file path=ppt/slides/_rels/slide83.xml.rels><?xml version="1.0" encoding="UTF-8" standalone="yes"?>
<Relationships xmlns="http://schemas.openxmlformats.org/package/2006/relationships"><Relationship Id="rId8" Type="http://schemas.openxmlformats.org/officeDocument/2006/relationships/hyperlink" Target="https://doi.org/10.1007/s10584-013-0746-z" TargetMode="External"/><Relationship Id="rId3" Type="http://schemas.openxmlformats.org/officeDocument/2006/relationships/hyperlink" Target="https://digitalcommons.wcl.american.edu/jgspl/vol10/iss3/5/" TargetMode="External"/><Relationship Id="rId7" Type="http://schemas.openxmlformats.org/officeDocument/2006/relationships/hyperlink" Target="https://doi.org/10.1111/j.1527-2001.2011.01220.x" TargetMode="External"/><Relationship Id="rId2" Type="http://schemas.openxmlformats.org/officeDocument/2006/relationships/notesSlide" Target="../notesSlides/notesSlide80.xml"/><Relationship Id="rId1" Type="http://schemas.openxmlformats.org/officeDocument/2006/relationships/slideLayout" Target="../slideLayouts/slideLayout1.xml"/><Relationship Id="rId6" Type="http://schemas.openxmlformats.org/officeDocument/2006/relationships/hyperlink" Target="https://doi.org/10.1089/env.2009.0035" TargetMode="External"/><Relationship Id="rId5" Type="http://schemas.openxmlformats.org/officeDocument/2006/relationships/hyperlink" Target="https://doi.org/10.1002/2018EF000827" TargetMode="External"/><Relationship Id="rId4" Type="http://schemas.openxmlformats.org/officeDocument/2006/relationships/hyperlink" Target="https://ssrn.com/abstract=2925513" TargetMode="External"/></Relationships>
</file>

<file path=ppt/slides/_rels/slide8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81.xml"/><Relationship Id="rId1" Type="http://schemas.openxmlformats.org/officeDocument/2006/relationships/slideLayout" Target="../slideLayouts/slideLayout17.xml"/><Relationship Id="rId4" Type="http://schemas.openxmlformats.org/officeDocument/2006/relationships/image" Target="../media/image80.jpeg"/></Relationships>
</file>

<file path=ppt/slides/_rels/slide85.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82.xml"/><Relationship Id="rId1" Type="http://schemas.openxmlformats.org/officeDocument/2006/relationships/slideLayout" Target="../slideLayouts/slideLayout17.xml"/><Relationship Id="rId4" Type="http://schemas.openxmlformats.org/officeDocument/2006/relationships/image" Target="../media/image82.png"/></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17.xml"/></Relationships>
</file>

<file path=ppt/slides/_rels/slide87.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84.xml"/><Relationship Id="rId1" Type="http://schemas.openxmlformats.org/officeDocument/2006/relationships/slideLayout" Target="../slideLayouts/slideLayout17.xml"/></Relationships>
</file>

<file path=ppt/slides/_rels/slide88.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85.xml"/><Relationship Id="rId1" Type="http://schemas.openxmlformats.org/officeDocument/2006/relationships/slideLayout" Target="../slideLayouts/slideLayout17.xml"/></Relationships>
</file>

<file path=ppt/slides/_rels/slide8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86.xml"/><Relationship Id="rId1" Type="http://schemas.openxmlformats.org/officeDocument/2006/relationships/slideLayout" Target="../slideLayouts/slideLayout17.xml"/><Relationship Id="rId4" Type="http://schemas.openxmlformats.org/officeDocument/2006/relationships/image" Target="../media/image86.jpeg"/></Relationships>
</file>

<file path=ppt/slides/_rels/slide9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87.xml"/><Relationship Id="rId1" Type="http://schemas.openxmlformats.org/officeDocument/2006/relationships/slideLayout" Target="../slideLayouts/slideLayout17.xml"/></Relationships>
</file>

<file path=ppt/slides/_rels/slide91.xml.rels><?xml version="1.0" encoding="UTF-8" standalone="yes"?>
<Relationships xmlns="http://schemas.openxmlformats.org/package/2006/relationships"><Relationship Id="rId3" Type="http://schemas.openxmlformats.org/officeDocument/2006/relationships/hyperlink" Target="https://urgeoscience.org/wp-content/uploads/sites/33/2021/02/Minorities-In-The-Geosciences-1972-1.pdf" TargetMode="External"/><Relationship Id="rId7" Type="http://schemas.openxmlformats.org/officeDocument/2006/relationships/hyperlink" Target="https://doi.org/10.5194/adgeo-53-53-2020" TargetMode="External"/><Relationship Id="rId2" Type="http://schemas.openxmlformats.org/officeDocument/2006/relationships/notesSlide" Target="../notesSlides/notesSlide88.xml"/><Relationship Id="rId1" Type="http://schemas.openxmlformats.org/officeDocument/2006/relationships/slideLayout" Target="../slideLayouts/slideLayout1.xml"/><Relationship Id="rId6" Type="http://schemas.openxmlformats.org/officeDocument/2006/relationships/hyperlink" Target="https://adgeo.copernicus.org/articles/53/117/2020/" TargetMode="External"/><Relationship Id="rId5" Type="http://schemas.openxmlformats.org/officeDocument/2006/relationships/hyperlink" Target="https://doi.org/10.1038/s41561-018-0116-6" TargetMode="External"/><Relationship Id="rId4" Type="http://schemas.openxmlformats.org/officeDocument/2006/relationships/hyperlink" Target="https://www.jstor.org/stable/1734820" TargetMode="External"/></Relationships>
</file>

<file path=ppt/slides/_rels/slide92.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89.xml"/><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2" Type="http://schemas.openxmlformats.org/officeDocument/2006/relationships/image" Target="../media/image95.tif"/><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90.xml"/><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3" Type="http://schemas.openxmlformats.org/officeDocument/2006/relationships/hyperlink" Target="https://doi.org/10.1038/s41559-020-01328-5" TargetMode="External"/><Relationship Id="rId2" Type="http://schemas.openxmlformats.org/officeDocument/2006/relationships/notesSlide" Target="../notesSlides/notesSlide91.xml"/><Relationship Id="rId1" Type="http://schemas.openxmlformats.org/officeDocument/2006/relationships/slideLayout" Target="../slideLayouts/slideLayout1.xml"/><Relationship Id="rId6" Type="http://schemas.openxmlformats.org/officeDocument/2006/relationships/hyperlink" Target="https://doi.org/10.1111/area.12747" TargetMode="External"/><Relationship Id="rId5" Type="http://schemas.openxmlformats.org/officeDocument/2006/relationships/hyperlink" Target="https://doi.org/10.1029/2020EO148200" TargetMode="External"/><Relationship Id="rId4" Type="http://schemas.openxmlformats.org/officeDocument/2006/relationships/hyperlink" Target="https://doi.org/10.1029/2020EO150525" TargetMode="Externa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19.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19.xml"/></Relationships>
</file>

<file path=ppt/slides/_rels/slide104.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94.xml"/><Relationship Id="rId1" Type="http://schemas.openxmlformats.org/officeDocument/2006/relationships/slideLayout" Target="../slideLayouts/slideLayout19.xml"/></Relationships>
</file>

<file path=ppt/slides/_rels/slide105.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95.xml"/><Relationship Id="rId1" Type="http://schemas.openxmlformats.org/officeDocument/2006/relationships/slideLayout" Target="../slideLayouts/slideLayout19.xml"/></Relationships>
</file>

<file path=ppt/slides/_rels/slide106.xml.rels><?xml version="1.0" encoding="UTF-8" standalone="yes"?>
<Relationships xmlns="http://schemas.openxmlformats.org/package/2006/relationships"><Relationship Id="rId3" Type="http://schemas.openxmlformats.org/officeDocument/2006/relationships/image" Target="../media/image99.tif"/><Relationship Id="rId2" Type="http://schemas.openxmlformats.org/officeDocument/2006/relationships/notesSlide" Target="../notesSlides/notesSlide96.xml"/><Relationship Id="rId1" Type="http://schemas.openxmlformats.org/officeDocument/2006/relationships/slideLayout" Target="../slideLayouts/slideLayout19.xml"/></Relationships>
</file>

<file path=ppt/slides/_rels/slide107.xml.rels><?xml version="1.0" encoding="UTF-8" standalone="yes"?>
<Relationships xmlns="http://schemas.openxmlformats.org/package/2006/relationships"><Relationship Id="rId3" Type="http://schemas.openxmlformats.org/officeDocument/2006/relationships/image" Target="../media/image99.tif"/><Relationship Id="rId2" Type="http://schemas.openxmlformats.org/officeDocument/2006/relationships/notesSlide" Target="../notesSlides/notesSlide97.xml"/><Relationship Id="rId1" Type="http://schemas.openxmlformats.org/officeDocument/2006/relationships/slideLayout" Target="../slideLayouts/slideLayout19.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98.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Social and historical contexts of the development of geoscience disciplines"/>
          <p:cNvSpPr txBox="1">
            <a:spLocks noGrp="1"/>
          </p:cNvSpPr>
          <p:nvPr>
            <p:ph type="ctrTitle"/>
          </p:nvPr>
        </p:nvSpPr>
        <p:spPr>
          <a:prstGeom prst="rect">
            <a:avLst/>
          </a:prstGeom>
        </p:spPr>
        <p:txBody>
          <a:bodyPr>
            <a:normAutofit/>
          </a:bodyPr>
          <a:lstStyle>
            <a:lvl1pPr defTabSz="1473840">
              <a:defRPr sz="6970" b="0" spc="-139">
                <a:latin typeface="Avenir Heavy"/>
                <a:ea typeface="Avenir Heavy"/>
                <a:cs typeface="Avenir Heavy"/>
                <a:sym typeface="Avenir Heavy"/>
              </a:defRPr>
            </a:lvl1pPr>
          </a:lstStyle>
          <a:p>
            <a:r>
              <a:rPr lang="en-US" sz="5500" dirty="0">
                <a:latin typeface="Avenir Book" panose="02000503020000020003" pitchFamily="2" charset="0"/>
              </a:rPr>
              <a:t>Untold Stories in Geosciences:</a:t>
            </a:r>
            <a:br>
              <a:rPr lang="en-US" sz="5500" dirty="0">
                <a:latin typeface="Avenir Book" panose="02000503020000020003" pitchFamily="2" charset="0"/>
              </a:rPr>
            </a:br>
            <a:br>
              <a:rPr lang="en-US" sz="4000" dirty="0">
                <a:latin typeface="Avenir Book" panose="02000503020000020003" pitchFamily="2" charset="0"/>
              </a:rPr>
            </a:br>
            <a:r>
              <a:rPr lang="en-US" sz="4000" dirty="0">
                <a:latin typeface="Avenir Book" panose="02000503020000020003" pitchFamily="2" charset="0"/>
              </a:rPr>
              <a:t>Social and Historical Contexts of the Development of Geosciences as a Discipline</a:t>
            </a:r>
          </a:p>
        </p:txBody>
      </p:sp>
      <p:sp>
        <p:nvSpPr>
          <p:cNvPr id="6" name="Social and historical contexts of the development of geoscience disciplines">
            <a:extLst>
              <a:ext uri="{FF2B5EF4-FFF2-40B4-BE49-F238E27FC236}">
                <a16:creationId xmlns:a16="http://schemas.microsoft.com/office/drawing/2014/main" id="{28F86D8A-8FDA-A8A7-6F1A-B01AD4CFE3D0}"/>
              </a:ext>
            </a:extLst>
          </p:cNvPr>
          <p:cNvSpPr txBox="1">
            <a:spLocks/>
          </p:cNvSpPr>
          <p:nvPr/>
        </p:nvSpPr>
        <p:spPr>
          <a:xfrm>
            <a:off x="697243" y="5156200"/>
            <a:ext cx="11609057" cy="33020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normAutofit/>
          </a:bodyPr>
          <a:lstStyle>
            <a:lvl1pPr marL="0" marR="0" indent="0" algn="l" defTabSz="1473840" rtl="0" latinLnBrk="0">
              <a:lnSpc>
                <a:spcPct val="80000"/>
              </a:lnSpc>
              <a:spcBef>
                <a:spcPts val="0"/>
              </a:spcBef>
              <a:spcAft>
                <a:spcPts val="0"/>
              </a:spcAft>
              <a:buClrTx/>
              <a:buSzTx/>
              <a:buFontTx/>
              <a:buNone/>
              <a:tabLst/>
              <a:defRPr sz="6970" b="0" i="0" u="none" strike="noStrike" cap="none" spc="-139" baseline="0">
                <a:solidFill>
                  <a:srgbClr val="000000"/>
                </a:solidFill>
                <a:uFillTx/>
                <a:latin typeface="Avenir Heavy"/>
                <a:ea typeface="Avenir Heavy"/>
                <a:cs typeface="Avenir Heavy"/>
                <a:sym typeface="Avenir Heavy"/>
              </a:defRPr>
            </a:lvl1pPr>
            <a:lvl2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2pPr>
            <a:lvl3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3pPr>
            <a:lvl4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4pPr>
            <a:lvl5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5pPr>
            <a:lvl6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6pPr>
            <a:lvl7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7pPr>
            <a:lvl8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8pPr>
            <a:lvl9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9pPr>
          </a:lstStyle>
          <a:p>
            <a:pPr hangingPunct="1">
              <a:lnSpc>
                <a:spcPct val="100000"/>
              </a:lnSpc>
            </a:pPr>
            <a:r>
              <a:rPr lang="en-US" sz="2400" dirty="0">
                <a:solidFill>
                  <a:srgbClr val="C00000"/>
                </a:solidFill>
                <a:latin typeface="Avenir Book" panose="02000503020000020003" pitchFamily="2" charset="0"/>
              </a:rPr>
              <a:t>These slides were made by </a:t>
            </a:r>
            <a:r>
              <a:rPr lang="en-US" sz="2400" dirty="0" err="1">
                <a:solidFill>
                  <a:srgbClr val="C00000"/>
                </a:solidFill>
                <a:latin typeface="Avenir Book" panose="02000503020000020003" pitchFamily="2" charset="0"/>
              </a:rPr>
              <a:t>Jeemin</a:t>
            </a:r>
            <a:r>
              <a:rPr lang="en-US" sz="2400" dirty="0">
                <a:solidFill>
                  <a:srgbClr val="C00000"/>
                </a:solidFill>
                <a:latin typeface="Avenir Book" panose="02000503020000020003" pitchFamily="2" charset="0"/>
              </a:rPr>
              <a:t> H. </a:t>
            </a:r>
            <a:r>
              <a:rPr lang="en-US" sz="2400" dirty="0" err="1">
                <a:solidFill>
                  <a:srgbClr val="C00000"/>
                </a:solidFill>
                <a:latin typeface="Avenir Book" panose="02000503020000020003" pitchFamily="2" charset="0"/>
              </a:rPr>
              <a:t>Rhim</a:t>
            </a:r>
            <a:r>
              <a:rPr lang="en-US" sz="2400" dirty="0">
                <a:solidFill>
                  <a:srgbClr val="C00000"/>
                </a:solidFill>
                <a:latin typeface="Avenir Book" panose="02000503020000020003" pitchFamily="2" charset="0"/>
              </a:rPr>
              <a:t> for a First-Year Seminar (EARS07) that was offered at Dartmouth College during Winter 2022. Some of these slides may be used to give a short introductory lecture before a reading discussion for papers listed in the accompanying document (</a:t>
            </a:r>
            <a:r>
              <a:rPr lang="en-US" sz="2400" dirty="0" err="1">
                <a:solidFill>
                  <a:srgbClr val="C00000"/>
                </a:solidFill>
                <a:latin typeface="Avenir Book" panose="02000503020000020003" pitchFamily="2" charset="0"/>
              </a:rPr>
              <a:t>UntoldStoriesGeosci_ReadingList.pdf</a:t>
            </a:r>
            <a:r>
              <a:rPr lang="en-US" sz="2400" dirty="0">
                <a:solidFill>
                  <a:srgbClr val="C00000"/>
                </a:solidFill>
                <a:latin typeface="Avenir Book" panose="02000503020000020003" pitchFamily="2" charset="0"/>
              </a:rPr>
              <a:t>). </a:t>
            </a:r>
          </a:p>
        </p:txBody>
      </p:sp>
      <p:sp>
        <p:nvSpPr>
          <p:cNvPr id="7" name="Slide Number Placeholder 6">
            <a:extLst>
              <a:ext uri="{FF2B5EF4-FFF2-40B4-BE49-F238E27FC236}">
                <a16:creationId xmlns:a16="http://schemas.microsoft.com/office/drawing/2014/main" id="{47733D9C-F1BB-471C-9AB1-4B1AA80816D8}"/>
              </a:ext>
            </a:extLst>
          </p:cNvPr>
          <p:cNvSpPr>
            <a:spLocks noGrp="1"/>
          </p:cNvSpPr>
          <p:nvPr>
            <p:ph type="sldNum" sz="quarter" idx="2"/>
          </p:nvPr>
        </p:nvSpPr>
        <p:spPr/>
        <p:txBody>
          <a:bodyPr/>
          <a:lstStyle/>
          <a:p>
            <a:fld id="{86CB4B4D-7CA3-9044-876B-883B54F8677D}" type="slidenum">
              <a:rPr lang="en-US" smtClean="0"/>
              <a:pPr/>
              <a:t>1</a:t>
            </a:fld>
            <a:endParaRPr lang="en-US"/>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8C932A6-7776-6510-85FB-CEDB3B7DD0BF}"/>
              </a:ext>
            </a:extLst>
          </p:cNvPr>
          <p:cNvSpPr>
            <a:spLocks noGrp="1"/>
          </p:cNvSpPr>
          <p:nvPr>
            <p:ph type="body" idx="1"/>
          </p:nvPr>
        </p:nvSpPr>
        <p:spPr>
          <a:xfrm>
            <a:off x="698500" y="1456267"/>
            <a:ext cx="11607800" cy="7857067"/>
          </a:xfrm>
        </p:spPr>
        <p:txBody>
          <a:bodyPr>
            <a:noAutofit/>
          </a:bodyPr>
          <a:lstStyle/>
          <a:p>
            <a:pPr marL="0" indent="0">
              <a:lnSpc>
                <a:spcPct val="114000"/>
              </a:lnSpc>
              <a:spcBef>
                <a:spcPts val="0"/>
              </a:spcBef>
              <a:buNone/>
            </a:pPr>
            <a:r>
              <a:rPr lang="en-US" sz="2200" b="1" dirty="0">
                <a:latin typeface="Avenir Book" panose="02000503020000020003" pitchFamily="2" charset="0"/>
              </a:rPr>
              <a:t>UNIT 1: Extraction and Oppression During the Early Development of Geosciences </a:t>
            </a:r>
          </a:p>
          <a:p>
            <a:pPr>
              <a:lnSpc>
                <a:spcPct val="114000"/>
              </a:lnSpc>
              <a:spcBef>
                <a:spcPts val="0"/>
              </a:spcBef>
            </a:pPr>
            <a:r>
              <a:rPr lang="en-US" sz="2200" dirty="0">
                <a:latin typeface="Avenir Book" panose="02000503020000020003" pitchFamily="2" charset="0"/>
              </a:rPr>
              <a:t>Week 1 – Introduction: Social and historical contexts of the development of geoscience disciplines (</a:t>
            </a:r>
            <a:r>
              <a:rPr lang="en-US" sz="2200" dirty="0">
                <a:latin typeface="Avenir Book" panose="02000503020000020003" pitchFamily="2" charset="0"/>
                <a:hlinkClick r:id="rId3" action="ppaction://hlinksldjump"/>
              </a:rPr>
              <a:t>p. 3–13</a:t>
            </a:r>
            <a:r>
              <a:rPr lang="en-US" sz="2200" dirty="0">
                <a:latin typeface="Avenir Book" panose="02000503020000020003" pitchFamily="2" charset="0"/>
              </a:rPr>
              <a:t>)</a:t>
            </a:r>
          </a:p>
          <a:p>
            <a:pPr>
              <a:lnSpc>
                <a:spcPct val="114000"/>
              </a:lnSpc>
              <a:spcBef>
                <a:spcPts val="0"/>
              </a:spcBef>
            </a:pPr>
            <a:r>
              <a:rPr lang="en-US" sz="2200" dirty="0">
                <a:latin typeface="Avenir Book" panose="02000503020000020003" pitchFamily="2" charset="0"/>
              </a:rPr>
              <a:t>Week 1 or 2 – Example Community Guidelines (</a:t>
            </a:r>
            <a:r>
              <a:rPr lang="en-US" sz="2200" dirty="0">
                <a:latin typeface="Avenir Book" panose="02000503020000020003" pitchFamily="2" charset="0"/>
                <a:hlinkClick r:id="rId4" action="ppaction://hlinksldjump"/>
              </a:rPr>
              <a:t>p. 14–16</a:t>
            </a:r>
            <a:r>
              <a:rPr lang="en-US" sz="2200" dirty="0">
                <a:latin typeface="Avenir Book" panose="02000503020000020003" pitchFamily="2" charset="0"/>
              </a:rPr>
              <a:t>)</a:t>
            </a:r>
          </a:p>
          <a:p>
            <a:pPr>
              <a:lnSpc>
                <a:spcPct val="114000"/>
              </a:lnSpc>
              <a:spcBef>
                <a:spcPts val="0"/>
              </a:spcBef>
            </a:pPr>
            <a:r>
              <a:rPr lang="en-US" sz="2200" dirty="0">
                <a:latin typeface="Avenir Book" panose="02000503020000020003" pitchFamily="2" charset="0"/>
              </a:rPr>
              <a:t>Week 2 – Exploitation of Land, Resources and People: Social and political impacts of early geological expeditions (</a:t>
            </a:r>
            <a:r>
              <a:rPr lang="en-US" sz="2200" dirty="0">
                <a:latin typeface="Avenir Book" panose="02000503020000020003" pitchFamily="2" charset="0"/>
                <a:hlinkClick r:id="rId5" action="ppaction://hlinksldjump"/>
              </a:rPr>
              <a:t>p. 17–31</a:t>
            </a:r>
            <a:r>
              <a:rPr lang="en-US" sz="2200" dirty="0">
                <a:latin typeface="Avenir Book" panose="02000503020000020003" pitchFamily="2" charset="0"/>
              </a:rPr>
              <a:t>)</a:t>
            </a:r>
          </a:p>
          <a:p>
            <a:pPr>
              <a:lnSpc>
                <a:spcPct val="114000"/>
              </a:lnSpc>
              <a:spcBef>
                <a:spcPts val="0"/>
              </a:spcBef>
            </a:pPr>
            <a:r>
              <a:rPr lang="en-US" sz="2200" dirty="0">
                <a:latin typeface="Avenir Book" panose="02000503020000020003" pitchFamily="2" charset="0"/>
              </a:rPr>
              <a:t>Week 3 – Scientific Racism and Colonialism: Origins of Scientific Racism in the U.S. (</a:t>
            </a:r>
            <a:r>
              <a:rPr lang="en-US" sz="2200" dirty="0">
                <a:latin typeface="Avenir Book" panose="02000503020000020003" pitchFamily="2" charset="0"/>
                <a:hlinkClick r:id="rId6" action="ppaction://hlinksldjump"/>
              </a:rPr>
              <a:t>p. 32–36</a:t>
            </a:r>
            <a:r>
              <a:rPr lang="en-US" sz="2200" dirty="0">
                <a:latin typeface="Avenir Book" panose="02000503020000020003" pitchFamily="2" charset="0"/>
              </a:rPr>
              <a:t>)</a:t>
            </a:r>
          </a:p>
          <a:p>
            <a:pPr>
              <a:lnSpc>
                <a:spcPct val="114000"/>
              </a:lnSpc>
              <a:spcBef>
                <a:spcPts val="0"/>
              </a:spcBef>
            </a:pPr>
            <a:r>
              <a:rPr lang="en-US" sz="2200" dirty="0">
                <a:latin typeface="Avenir Book" panose="02000503020000020003" pitchFamily="2" charset="0"/>
              </a:rPr>
              <a:t>Week 4 – Sexism and Ableism in Geosciences: Past and present: underrepresentation of women in (geo)sciences (</a:t>
            </a:r>
            <a:r>
              <a:rPr lang="en-US" sz="2200" dirty="0">
                <a:latin typeface="Avenir Book" panose="02000503020000020003" pitchFamily="2" charset="0"/>
                <a:hlinkClick r:id="rId7" action="ppaction://hlinksldjump"/>
              </a:rPr>
              <a:t>p. 37–40</a:t>
            </a:r>
            <a:r>
              <a:rPr lang="en-US" sz="2200" dirty="0">
                <a:latin typeface="Avenir Book" panose="02000503020000020003" pitchFamily="2" charset="0"/>
              </a:rPr>
              <a:t>)</a:t>
            </a:r>
          </a:p>
          <a:p>
            <a:pPr>
              <a:lnSpc>
                <a:spcPct val="114000"/>
              </a:lnSpc>
              <a:spcBef>
                <a:spcPts val="0"/>
              </a:spcBef>
            </a:pPr>
            <a:r>
              <a:rPr lang="en-US" sz="2200" dirty="0">
                <a:latin typeface="Avenir Book" panose="02000503020000020003" pitchFamily="2" charset="0"/>
              </a:rPr>
              <a:t>Week 4 – Sexism and Ableism in Geosciences (cont.): Ableism and exclusion of people with disabilities in geosciences (</a:t>
            </a:r>
            <a:r>
              <a:rPr lang="en-US" sz="2200" dirty="0">
                <a:latin typeface="Avenir Book" panose="02000503020000020003" pitchFamily="2" charset="0"/>
                <a:hlinkClick r:id="rId8" action="ppaction://hlinksldjump"/>
              </a:rPr>
              <a:t>p. 41–82</a:t>
            </a:r>
            <a:r>
              <a:rPr lang="en-US" sz="2200" dirty="0">
                <a:latin typeface="Avenir Book" panose="02000503020000020003" pitchFamily="2" charset="0"/>
              </a:rPr>
              <a:t>)</a:t>
            </a:r>
          </a:p>
          <a:p>
            <a:pPr lvl="1">
              <a:lnSpc>
                <a:spcPct val="114000"/>
              </a:lnSpc>
              <a:spcBef>
                <a:spcPts val="0"/>
              </a:spcBef>
              <a:buSzPct val="100000"/>
              <a:buFont typeface="Courier New" panose="02070309020205020404" pitchFamily="49" charset="0"/>
              <a:buChar char="o"/>
            </a:pPr>
            <a:endParaRPr lang="en-US" sz="2200" dirty="0">
              <a:latin typeface="Avenir Book" panose="02000503020000020003" pitchFamily="2" charset="0"/>
            </a:endParaRPr>
          </a:p>
          <a:p>
            <a:pPr marL="0" indent="0">
              <a:lnSpc>
                <a:spcPct val="114000"/>
              </a:lnSpc>
              <a:spcBef>
                <a:spcPts val="0"/>
              </a:spcBef>
              <a:buNone/>
            </a:pPr>
            <a:r>
              <a:rPr lang="en-US" sz="2200" b="1" dirty="0">
                <a:latin typeface="Avenir Book" panose="02000503020000020003" pitchFamily="2" charset="0"/>
              </a:rPr>
              <a:t>UNIT 2: Modern-day Manifestations of Racism and Colonialism in Geosciences </a:t>
            </a:r>
          </a:p>
          <a:p>
            <a:pPr>
              <a:lnSpc>
                <a:spcPct val="114000"/>
              </a:lnSpc>
              <a:spcBef>
                <a:spcPts val="0"/>
              </a:spcBef>
            </a:pPr>
            <a:r>
              <a:rPr lang="en-US" sz="2200" dirty="0">
                <a:latin typeface="Avenir Book" panose="02000503020000020003" pitchFamily="2" charset="0"/>
              </a:rPr>
              <a:t>Week 5 – Continued Impacts on Indigenous People: U.S. settler colonialism and environmental injustice (</a:t>
            </a:r>
            <a:r>
              <a:rPr lang="en-US" sz="2200" dirty="0">
                <a:latin typeface="Avenir Book" panose="02000503020000020003" pitchFamily="2" charset="0"/>
                <a:hlinkClick r:id="rId9" action="ppaction://hlinksldjump"/>
              </a:rPr>
              <a:t>p. 83–90</a:t>
            </a:r>
            <a:r>
              <a:rPr lang="en-US" sz="2200" dirty="0">
                <a:latin typeface="Avenir Book" panose="02000503020000020003" pitchFamily="2" charset="0"/>
              </a:rPr>
              <a:t>)</a:t>
            </a:r>
          </a:p>
          <a:p>
            <a:pPr>
              <a:lnSpc>
                <a:spcPct val="114000"/>
              </a:lnSpc>
              <a:spcBef>
                <a:spcPts val="0"/>
              </a:spcBef>
            </a:pPr>
            <a:r>
              <a:rPr lang="en-US" sz="2200" dirty="0">
                <a:latin typeface="Avenir Book" panose="02000503020000020003" pitchFamily="2" charset="0"/>
              </a:rPr>
              <a:t>Week 6 – Where the Geoscience Community Stands Today: History of racism and its impact on the geoscience community today (</a:t>
            </a:r>
            <a:r>
              <a:rPr lang="en-US" sz="2200" dirty="0">
                <a:latin typeface="Avenir Book" panose="02000503020000020003" pitchFamily="2" charset="0"/>
                <a:hlinkClick r:id="rId10" action="ppaction://hlinksldjump"/>
              </a:rPr>
              <a:t>p. 91–100</a:t>
            </a:r>
            <a:r>
              <a:rPr lang="en-US" sz="2200" dirty="0">
                <a:latin typeface="Avenir Book" panose="02000503020000020003" pitchFamily="2" charset="0"/>
              </a:rPr>
              <a:t>)</a:t>
            </a:r>
          </a:p>
          <a:p>
            <a:pPr>
              <a:lnSpc>
                <a:spcPct val="114000"/>
              </a:lnSpc>
              <a:spcBef>
                <a:spcPts val="0"/>
              </a:spcBef>
            </a:pPr>
            <a:r>
              <a:rPr lang="en-US" sz="2200" dirty="0">
                <a:latin typeface="Avenir Book" panose="02000503020000020003" pitchFamily="2" charset="0"/>
              </a:rPr>
              <a:t>Week 6 – Where the Geoscience Community Stands Today (cont.): Challenges faced by BIPOC and LGBTQIA+ geoscientists in the field (</a:t>
            </a:r>
            <a:r>
              <a:rPr lang="en-US" sz="2200" dirty="0">
                <a:latin typeface="Avenir Book" panose="02000503020000020003" pitchFamily="2" charset="0"/>
                <a:hlinkClick r:id="rId11" action="ppaction://hlinksldjump"/>
              </a:rPr>
              <a:t>p. 101–109</a:t>
            </a:r>
            <a:r>
              <a:rPr lang="en-US" sz="2200" dirty="0">
                <a:latin typeface="Avenir Book" panose="02000503020000020003" pitchFamily="2" charset="0"/>
              </a:rPr>
              <a:t>)</a:t>
            </a:r>
          </a:p>
        </p:txBody>
      </p:sp>
      <p:sp>
        <p:nvSpPr>
          <p:cNvPr id="4" name="Title 3">
            <a:extLst>
              <a:ext uri="{FF2B5EF4-FFF2-40B4-BE49-F238E27FC236}">
                <a16:creationId xmlns:a16="http://schemas.microsoft.com/office/drawing/2014/main" id="{17EE2F08-6553-4A9F-71BA-0A40B6403B9F}"/>
              </a:ext>
            </a:extLst>
          </p:cNvPr>
          <p:cNvSpPr>
            <a:spLocks noGrp="1"/>
          </p:cNvSpPr>
          <p:nvPr>
            <p:ph type="title"/>
          </p:nvPr>
        </p:nvSpPr>
        <p:spPr/>
        <p:txBody>
          <a:bodyPr>
            <a:normAutofit/>
          </a:bodyPr>
          <a:lstStyle/>
          <a:p>
            <a:r>
              <a:rPr lang="en-US" sz="4800" b="0" dirty="0">
                <a:latin typeface="Avenir Book" panose="02000503020000020003" pitchFamily="2" charset="0"/>
              </a:rPr>
              <a:t>Table of contents</a:t>
            </a:r>
          </a:p>
        </p:txBody>
      </p:sp>
      <p:sp>
        <p:nvSpPr>
          <p:cNvPr id="7" name="Slide Number Placeholder 6">
            <a:extLst>
              <a:ext uri="{FF2B5EF4-FFF2-40B4-BE49-F238E27FC236}">
                <a16:creationId xmlns:a16="http://schemas.microsoft.com/office/drawing/2014/main" id="{9B9121F9-5F0C-D1E9-83A9-ED87569B745C}"/>
              </a:ext>
            </a:extLst>
          </p:cNvPr>
          <p:cNvSpPr>
            <a:spLocks noGrp="1"/>
          </p:cNvSpPr>
          <p:nvPr>
            <p:ph type="sldNum" sz="quarter" idx="2"/>
          </p:nvPr>
        </p:nvSpPr>
        <p:spPr/>
        <p:txBody>
          <a:bodyPr/>
          <a:lstStyle/>
          <a:p>
            <a:fld id="{86CB4B4D-7CA3-9044-876B-883B54F8677D}" type="slidenum">
              <a:rPr lang="en-US" smtClean="0"/>
              <a:t>2</a:t>
            </a:fld>
            <a:endParaRPr lang="en-US"/>
          </a:p>
        </p:txBody>
      </p:sp>
    </p:spTree>
    <p:extLst>
      <p:ext uri="{BB962C8B-B14F-4D97-AF65-F5344CB8AC3E}">
        <p14:creationId xmlns:p14="http://schemas.microsoft.com/office/powerpoint/2010/main" val="285939"/>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Social and historical contexts of the development of geoscience disciplines"/>
          <p:cNvSpPr txBox="1">
            <a:spLocks noGrp="1"/>
          </p:cNvSpPr>
          <p:nvPr>
            <p:ph type="ctrTitle"/>
          </p:nvPr>
        </p:nvSpPr>
        <p:spPr>
          <a:prstGeom prst="rect">
            <a:avLst/>
          </a:prstGeom>
        </p:spPr>
        <p:txBody>
          <a:bodyPr>
            <a:normAutofit/>
          </a:bodyPr>
          <a:lstStyle>
            <a:lvl1pPr defTabSz="1473840">
              <a:defRPr sz="6970" b="0" spc="-139">
                <a:latin typeface="Avenir Heavy"/>
                <a:ea typeface="Avenir Heavy"/>
                <a:cs typeface="Avenir Heavy"/>
                <a:sym typeface="Avenir Heavy"/>
              </a:defRPr>
            </a:lvl1pPr>
          </a:lstStyle>
          <a:p>
            <a:r>
              <a:rPr lang="en-US" sz="5500" dirty="0">
                <a:latin typeface="Avenir Book" panose="02000503020000020003" pitchFamily="2" charset="0"/>
              </a:rPr>
              <a:t>Social and historical contexts of the development of geoscience disciplines</a:t>
            </a:r>
            <a:endParaRPr lang="en-US" sz="4000" dirty="0">
              <a:latin typeface="Avenir Book" panose="02000503020000020003" pitchFamily="2" charset="0"/>
            </a:endParaRPr>
          </a:p>
        </p:txBody>
      </p:sp>
      <p:sp>
        <p:nvSpPr>
          <p:cNvPr id="4" name="Social and historical contexts of the development of geoscience disciplines">
            <a:extLst>
              <a:ext uri="{FF2B5EF4-FFF2-40B4-BE49-F238E27FC236}">
                <a16:creationId xmlns:a16="http://schemas.microsoft.com/office/drawing/2014/main" id="{23635033-CEAE-F9CB-6271-8824EDFABFAC}"/>
              </a:ext>
            </a:extLst>
          </p:cNvPr>
          <p:cNvSpPr txBox="1">
            <a:spLocks/>
          </p:cNvSpPr>
          <p:nvPr/>
        </p:nvSpPr>
        <p:spPr>
          <a:xfrm>
            <a:off x="697243" y="5156200"/>
            <a:ext cx="11609057" cy="33020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normAutofit/>
          </a:bodyPr>
          <a:lstStyle>
            <a:lvl1pPr marL="0" marR="0" indent="0" algn="l" defTabSz="1473840" rtl="0" latinLnBrk="0">
              <a:lnSpc>
                <a:spcPct val="80000"/>
              </a:lnSpc>
              <a:spcBef>
                <a:spcPts val="0"/>
              </a:spcBef>
              <a:spcAft>
                <a:spcPts val="0"/>
              </a:spcAft>
              <a:buClrTx/>
              <a:buSzTx/>
              <a:buFontTx/>
              <a:buNone/>
              <a:tabLst/>
              <a:defRPr sz="6970" b="0" i="0" u="none" strike="noStrike" cap="none" spc="-139" baseline="0">
                <a:solidFill>
                  <a:srgbClr val="000000"/>
                </a:solidFill>
                <a:uFillTx/>
                <a:latin typeface="Avenir Heavy"/>
                <a:ea typeface="Avenir Heavy"/>
                <a:cs typeface="Avenir Heavy"/>
                <a:sym typeface="Avenir Heavy"/>
              </a:defRPr>
            </a:lvl1pPr>
            <a:lvl2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2pPr>
            <a:lvl3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3pPr>
            <a:lvl4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4pPr>
            <a:lvl5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5pPr>
            <a:lvl6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6pPr>
            <a:lvl7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7pPr>
            <a:lvl8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8pPr>
            <a:lvl9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9pPr>
          </a:lstStyle>
          <a:p>
            <a:pPr hangingPunct="1">
              <a:lnSpc>
                <a:spcPct val="100000"/>
              </a:lnSpc>
            </a:pPr>
            <a:r>
              <a:rPr lang="en-US" sz="2400" b="1" dirty="0">
                <a:solidFill>
                  <a:srgbClr val="C00000"/>
                </a:solidFill>
                <a:latin typeface="Avenir Book" panose="02000503020000020003" pitchFamily="2" charset="0"/>
              </a:rPr>
              <a:t>UNIT 1: Extraction and Oppression During the Early Development of Geosciences </a:t>
            </a:r>
          </a:p>
          <a:p>
            <a:pPr hangingPunct="1">
              <a:lnSpc>
                <a:spcPct val="100000"/>
              </a:lnSpc>
            </a:pPr>
            <a:r>
              <a:rPr lang="en-US" sz="2400" b="1" dirty="0">
                <a:solidFill>
                  <a:srgbClr val="C00000"/>
                </a:solidFill>
                <a:latin typeface="Avenir Book" panose="02000503020000020003" pitchFamily="2" charset="0"/>
              </a:rPr>
              <a:t>Week 1 – Introduction: </a:t>
            </a:r>
            <a:r>
              <a:rPr lang="en-US" sz="2400" dirty="0">
                <a:solidFill>
                  <a:srgbClr val="C00000"/>
                </a:solidFill>
                <a:latin typeface="Avenir Book" panose="02000503020000020003" pitchFamily="2" charset="0"/>
              </a:rPr>
              <a:t>these slides may be useful for giving an overview of the course.</a:t>
            </a:r>
          </a:p>
        </p:txBody>
      </p:sp>
      <p:sp>
        <p:nvSpPr>
          <p:cNvPr id="3" name="Slide Number Placeholder 2">
            <a:extLst>
              <a:ext uri="{FF2B5EF4-FFF2-40B4-BE49-F238E27FC236}">
                <a16:creationId xmlns:a16="http://schemas.microsoft.com/office/drawing/2014/main" id="{4D261423-D0A4-13AB-6763-0CB94251E8BC}"/>
              </a:ext>
            </a:extLst>
          </p:cNvPr>
          <p:cNvSpPr>
            <a:spLocks noGrp="1"/>
          </p:cNvSpPr>
          <p:nvPr>
            <p:ph type="sldNum" sz="quarter" idx="2"/>
          </p:nvPr>
        </p:nvSpPr>
        <p:spPr/>
        <p:txBody>
          <a:bodyPr/>
          <a:lstStyle/>
          <a:p>
            <a:fld id="{86CB4B4D-7CA3-9044-876B-883B54F8677D}" type="slidenum">
              <a:rPr lang="en-US" smtClean="0"/>
              <a:pPr/>
              <a:t>3</a:t>
            </a:fld>
            <a:endParaRPr lang="en-US"/>
          </a:p>
        </p:txBody>
      </p:sp>
    </p:spTree>
    <p:extLst>
      <p:ext uri="{BB962C8B-B14F-4D97-AF65-F5344CB8AC3E}">
        <p14:creationId xmlns:p14="http://schemas.microsoft.com/office/powerpoint/2010/main" val="1441141664"/>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8" name="Image" descr="Image"/>
          <p:cNvPicPr>
            <a:picLocks noChangeAspect="1"/>
          </p:cNvPicPr>
          <p:nvPr/>
        </p:nvPicPr>
        <p:blipFill>
          <a:blip r:embed="rId3"/>
          <a:stretch>
            <a:fillRect/>
          </a:stretch>
        </p:blipFill>
        <p:spPr>
          <a:xfrm>
            <a:off x="4269884" y="776534"/>
            <a:ext cx="7834668" cy="8658165"/>
          </a:xfrm>
          <a:prstGeom prst="rect">
            <a:avLst/>
          </a:prstGeom>
          <a:ln w="12700">
            <a:miter lim="400000"/>
          </a:ln>
        </p:spPr>
      </p:pic>
      <p:sp>
        <p:nvSpPr>
          <p:cNvPr id="160" name="What comes to your mind when you see this image?"/>
          <p:cNvSpPr txBox="1">
            <a:spLocks noGrp="1"/>
          </p:cNvSpPr>
          <p:nvPr>
            <p:ph type="title"/>
          </p:nvPr>
        </p:nvSpPr>
        <p:spPr>
          <a:xfrm>
            <a:off x="514418" y="764967"/>
            <a:ext cx="5831152" cy="1497861"/>
          </a:xfrm>
          <a:prstGeom prst="rect">
            <a:avLst/>
          </a:prstGeom>
        </p:spPr>
        <p:txBody>
          <a:bodyPr/>
          <a:lstStyle>
            <a:lvl1pPr defTabSz="1109715">
              <a:defRPr sz="3839" b="0" spc="-76">
                <a:latin typeface="Avenir Heavy"/>
                <a:ea typeface="Avenir Heavy"/>
                <a:cs typeface="Avenir Heavy"/>
                <a:sym typeface="Avenir Heavy"/>
              </a:defRPr>
            </a:lvl1pPr>
          </a:lstStyle>
          <a:p>
            <a:r>
              <a:rPr dirty="0"/>
              <a:t>What comes to your mind when you see this image?</a:t>
            </a:r>
          </a:p>
        </p:txBody>
      </p:sp>
      <p:sp>
        <p:nvSpPr>
          <p:cNvPr id="161" name="Berhe et al. (2021)"/>
          <p:cNvSpPr txBox="1"/>
          <p:nvPr/>
        </p:nvSpPr>
        <p:spPr>
          <a:xfrm>
            <a:off x="68429" y="9352148"/>
            <a:ext cx="1663638"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500">
                <a:latin typeface="Avenir Book"/>
                <a:ea typeface="Avenir Book"/>
                <a:cs typeface="Avenir Book"/>
                <a:sym typeface="Avenir Book"/>
              </a:defRPr>
            </a:lvl1pPr>
          </a:lstStyle>
          <a:p>
            <a:r>
              <a:rPr dirty="0" err="1"/>
              <a:t>Berhe</a:t>
            </a:r>
            <a:r>
              <a:rPr dirty="0"/>
              <a:t> et al. (2021)</a:t>
            </a:r>
          </a:p>
        </p:txBody>
      </p:sp>
      <p:sp>
        <p:nvSpPr>
          <p:cNvPr id="162" name="PollEv.com/jeeminrhim776"/>
          <p:cNvSpPr txBox="1"/>
          <p:nvPr/>
        </p:nvSpPr>
        <p:spPr>
          <a:xfrm>
            <a:off x="517612" y="2515488"/>
            <a:ext cx="4021935" cy="56425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457200">
              <a:lnSpc>
                <a:spcPct val="100000"/>
              </a:lnSpc>
              <a:spcBef>
                <a:spcPts val="0"/>
              </a:spcBef>
              <a:defRPr u="sng">
                <a:solidFill>
                  <a:srgbClr val="007ACC"/>
                </a:solidFill>
                <a:latin typeface="Avenir Book"/>
                <a:ea typeface="Avenir Book"/>
                <a:cs typeface="Avenir Book"/>
                <a:sym typeface="Avenir Book"/>
                <a:hlinkClick r:id="rId4"/>
              </a:defRPr>
            </a:lvl1pPr>
          </a:lstStyle>
          <a:p>
            <a:pPr>
              <a:defRPr u="none"/>
            </a:pPr>
            <a:r>
              <a:rPr lang="en-US" dirty="0"/>
              <a:t>[Insert </a:t>
            </a:r>
            <a:r>
              <a:rPr lang="en-US" u="sng" dirty="0" err="1"/>
              <a:t>PollEV</a:t>
            </a:r>
            <a:r>
              <a:rPr lang="en-US" u="sng" dirty="0"/>
              <a:t> link here]</a:t>
            </a:r>
            <a:endParaRPr u="sng" dirty="0">
              <a:hlinkClick r:id="rId4"/>
            </a:endParaRPr>
          </a:p>
        </p:txBody>
      </p:sp>
      <p:sp>
        <p:nvSpPr>
          <p:cNvPr id="4" name="Slide Number Placeholder 3">
            <a:extLst>
              <a:ext uri="{FF2B5EF4-FFF2-40B4-BE49-F238E27FC236}">
                <a16:creationId xmlns:a16="http://schemas.microsoft.com/office/drawing/2014/main" id="{56451C7F-B63D-DD88-C8E7-F26F8D3C96FC}"/>
              </a:ext>
            </a:extLst>
          </p:cNvPr>
          <p:cNvSpPr>
            <a:spLocks noGrp="1"/>
          </p:cNvSpPr>
          <p:nvPr>
            <p:ph type="sldNum" sz="quarter" idx="2"/>
          </p:nvPr>
        </p:nvSpPr>
        <p:spPr/>
        <p:txBody>
          <a:bodyPr/>
          <a:lstStyle/>
          <a:p>
            <a:fld id="{86CB4B4D-7CA3-9044-876B-883B54F8677D}" type="slidenum">
              <a:rPr lang="en-US" smtClean="0"/>
              <a:t>4</a:t>
            </a:fld>
            <a:endParaRPr lang="en-US"/>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 name="Course Structure"/>
          <p:cNvSpPr txBox="1">
            <a:spLocks noGrp="1"/>
          </p:cNvSpPr>
          <p:nvPr>
            <p:ph type="title"/>
          </p:nvPr>
        </p:nvSpPr>
        <p:spPr>
          <a:prstGeom prst="rect">
            <a:avLst/>
          </a:prstGeom>
        </p:spPr>
        <p:txBody>
          <a:bodyPr/>
          <a:lstStyle>
            <a:lvl1pPr defTabSz="1525858">
              <a:defRPr sz="5280" b="0" spc="-105">
                <a:latin typeface="Avenir Heavy"/>
                <a:ea typeface="Avenir Heavy"/>
                <a:cs typeface="Avenir Heavy"/>
                <a:sym typeface="Avenir Heavy"/>
              </a:defRPr>
            </a:lvl1pPr>
          </a:lstStyle>
          <a:p>
            <a:r>
              <a:rPr dirty="0"/>
              <a:t>Course Structure</a:t>
            </a:r>
          </a:p>
        </p:txBody>
      </p:sp>
      <p:sp>
        <p:nvSpPr>
          <p:cNvPr id="168" name="UNIT 1: Extraction and Oppression During the Early Development of Geosciences…"/>
          <p:cNvSpPr txBox="1">
            <a:spLocks noGrp="1"/>
          </p:cNvSpPr>
          <p:nvPr>
            <p:ph type="body" idx="1"/>
          </p:nvPr>
        </p:nvSpPr>
        <p:spPr>
          <a:xfrm>
            <a:off x="698500" y="2451100"/>
            <a:ext cx="11607800" cy="6096000"/>
          </a:xfrm>
          <a:prstGeom prst="rect">
            <a:avLst/>
          </a:prstGeom>
        </p:spPr>
        <p:txBody>
          <a:bodyPr/>
          <a:lstStyle/>
          <a:p>
            <a:pPr>
              <a:spcBef>
                <a:spcPts val="4500"/>
              </a:spcBef>
              <a:defRPr>
                <a:latin typeface="Avenir Book"/>
                <a:ea typeface="Avenir Book"/>
                <a:cs typeface="Avenir Book"/>
                <a:sym typeface="Avenir Book"/>
              </a:defRPr>
            </a:pPr>
            <a:r>
              <a:rPr>
                <a:latin typeface="Avenir Heavy"/>
                <a:ea typeface="Avenir Heavy"/>
                <a:cs typeface="Avenir Heavy"/>
                <a:sym typeface="Avenir Heavy"/>
              </a:rPr>
              <a:t>UNIT 1:</a:t>
            </a:r>
            <a:r>
              <a:t> Extraction and Oppression During the Early Development of Geosciences</a:t>
            </a:r>
          </a:p>
          <a:p>
            <a:pPr>
              <a:spcBef>
                <a:spcPts val="4500"/>
              </a:spcBef>
              <a:defRPr>
                <a:latin typeface="Avenir Book"/>
                <a:ea typeface="Avenir Book"/>
                <a:cs typeface="Avenir Book"/>
                <a:sym typeface="Avenir Book"/>
              </a:defRPr>
            </a:pPr>
            <a:r>
              <a:rPr>
                <a:latin typeface="Avenir Heavy"/>
                <a:ea typeface="Avenir Heavy"/>
                <a:cs typeface="Avenir Heavy"/>
                <a:sym typeface="Avenir Heavy"/>
              </a:rPr>
              <a:t>UNIT 2:</a:t>
            </a:r>
            <a:r>
              <a:t> Modern-day Manifestations of Racism and Colonialism in Geosciences</a:t>
            </a:r>
          </a:p>
          <a:p>
            <a:pPr>
              <a:spcBef>
                <a:spcPts val="4500"/>
              </a:spcBef>
              <a:defRPr>
                <a:latin typeface="Avenir Book"/>
                <a:ea typeface="Avenir Book"/>
                <a:cs typeface="Avenir Book"/>
                <a:sym typeface="Avenir Book"/>
              </a:defRPr>
            </a:pPr>
            <a:r>
              <a:rPr>
                <a:latin typeface="Avenir Heavy"/>
                <a:ea typeface="Avenir Heavy"/>
                <a:cs typeface="Avenir Heavy"/>
                <a:sym typeface="Avenir Heavy"/>
              </a:rPr>
              <a:t>UNIT3:</a:t>
            </a:r>
            <a:r>
              <a:t> Building Anti-Racist Culture and Practices in Geosciences</a:t>
            </a:r>
          </a:p>
        </p:txBody>
      </p:sp>
      <p:sp>
        <p:nvSpPr>
          <p:cNvPr id="169" name="Arrow"/>
          <p:cNvSpPr/>
          <p:nvPr/>
        </p:nvSpPr>
        <p:spPr>
          <a:xfrm flipH="1">
            <a:off x="10743979" y="2656674"/>
            <a:ext cx="677435" cy="508387"/>
          </a:xfrm>
          <a:prstGeom prst="rightArrow">
            <a:avLst>
              <a:gd name="adj1" fmla="val 42657"/>
              <a:gd name="adj2" fmla="val 82184"/>
            </a:avLst>
          </a:prstGeom>
          <a:solidFill>
            <a:schemeClr val="accent4">
              <a:hueOff val="348544"/>
              <a:lumOff val="7139"/>
            </a:schemeClr>
          </a:solidFill>
          <a:ln w="38100">
            <a:solidFill>
              <a:srgbClr val="000000"/>
            </a:solidFill>
            <a:miter lim="400000"/>
          </a:ln>
        </p:spPr>
        <p:txBody>
          <a:bodyPr lIns="50800" tIns="50800" rIns="50800" bIns="50800" anchor="ctr"/>
          <a:lstStyle/>
          <a:p>
            <a:pPr algn="ctr" defTabSz="584200">
              <a:lnSpc>
                <a:spcPct val="100000"/>
              </a:lnSpc>
              <a:spcBef>
                <a:spcPts val="0"/>
              </a:spcBef>
              <a:defRPr sz="2200">
                <a:solidFill>
                  <a:srgbClr val="FFFFFF"/>
                </a:solidFill>
                <a:latin typeface="Helvetica Neue Medium"/>
                <a:ea typeface="Helvetica Neue Medium"/>
                <a:cs typeface="Helvetica Neue Medium"/>
                <a:sym typeface="Helvetica Neue Medium"/>
              </a:defRPr>
            </a:pPr>
            <a:endParaRPr/>
          </a:p>
        </p:txBody>
      </p:sp>
      <p:sp>
        <p:nvSpPr>
          <p:cNvPr id="4" name="Slide Number Placeholder 3">
            <a:extLst>
              <a:ext uri="{FF2B5EF4-FFF2-40B4-BE49-F238E27FC236}">
                <a16:creationId xmlns:a16="http://schemas.microsoft.com/office/drawing/2014/main" id="{959A643F-C76B-7DA0-4717-452A8EC2730E}"/>
              </a:ext>
            </a:extLst>
          </p:cNvPr>
          <p:cNvSpPr>
            <a:spLocks noGrp="1"/>
          </p:cNvSpPr>
          <p:nvPr>
            <p:ph type="sldNum" sz="quarter" idx="2"/>
          </p:nvPr>
        </p:nvSpPr>
        <p:spPr/>
        <p:txBody>
          <a:bodyPr/>
          <a:lstStyle/>
          <a:p>
            <a:fld id="{86CB4B4D-7CA3-9044-876B-883B54F8677D}" type="slidenum">
              <a:rPr lang="en-US" smtClean="0"/>
              <a:t>5</a:t>
            </a:fld>
            <a:endParaRPr lang="en-US"/>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68">
                                            <p:bg/>
                                          </p:spTgt>
                                        </p:tgtEl>
                                        <p:attrNameLst>
                                          <p:attrName>style.visibility</p:attrName>
                                        </p:attrNameLst>
                                      </p:cBhvr>
                                      <p:to>
                                        <p:strVal val="visible"/>
                                      </p:to>
                                    </p:set>
                                  </p:childTnLst>
                                </p:cTn>
                              </p:par>
                              <p:par>
                                <p:cTn id="7" presetID="1" presetClass="entr" presetSubtype="0" fill="hold" grpId="1" nodeType="withEffect">
                                  <p:stCondLst>
                                    <p:cond delay="0"/>
                                  </p:stCondLst>
                                  <p:iterate>
                                    <p:tmAbs val="0"/>
                                  </p:iterate>
                                  <p:childTnLst>
                                    <p:set>
                                      <p:cBhvr>
                                        <p:cTn id="8" fill="hold"/>
                                        <p:tgtEl>
                                          <p:spTgt spid="168">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1" nodeType="clickEffect">
                                  <p:stCondLst>
                                    <p:cond delay="0"/>
                                  </p:stCondLst>
                                  <p:iterate>
                                    <p:tmAbs val="0"/>
                                  </p:iterate>
                                  <p:childTnLst>
                                    <p:set>
                                      <p:cBhvr>
                                        <p:cTn id="12" fill="hold"/>
                                        <p:tgtEl>
                                          <p:spTgt spid="168">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1" nodeType="clickEffect">
                                  <p:stCondLst>
                                    <p:cond delay="0"/>
                                  </p:stCondLst>
                                  <p:iterate>
                                    <p:tmAbs val="0"/>
                                  </p:iterate>
                                  <p:childTnLst>
                                    <p:set>
                                      <p:cBhvr>
                                        <p:cTn id="16" fill="hold"/>
                                        <p:tgtEl>
                                          <p:spTgt spid="168">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2" nodeType="clickEffect">
                                  <p:stCondLst>
                                    <p:cond delay="0"/>
                                  </p:stCondLst>
                                  <p:iterate>
                                    <p:tmAbs val="0"/>
                                  </p:iterate>
                                  <p:childTnLst>
                                    <p:set>
                                      <p:cBhvr>
                                        <p:cTn id="20" fill="hold"/>
                                        <p:tgtEl>
                                          <p:spTgt spid="1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 grpId="1" build="p" bldLvl="5" animBg="1" advAuto="0"/>
      <p:bldP spid="169" grpId="2" animBg="1" advAuto="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Inspirations: feminist philosophy of science and critical race theory"/>
          <p:cNvSpPr txBox="1">
            <a:spLocks noGrp="1"/>
          </p:cNvSpPr>
          <p:nvPr>
            <p:ph type="title"/>
          </p:nvPr>
        </p:nvSpPr>
        <p:spPr>
          <a:xfrm>
            <a:off x="698500" y="440266"/>
            <a:ext cx="11607800" cy="1746362"/>
          </a:xfrm>
          <a:prstGeom prst="rect">
            <a:avLst/>
          </a:prstGeom>
        </p:spPr>
        <p:txBody>
          <a:bodyPr/>
          <a:lstStyle>
            <a:lvl1pPr defTabSz="1525858">
              <a:defRPr sz="5280" b="0" spc="-105">
                <a:latin typeface="Avenir Heavy"/>
                <a:ea typeface="Avenir Heavy"/>
                <a:cs typeface="Avenir Heavy"/>
                <a:sym typeface="Avenir Heavy"/>
              </a:defRPr>
            </a:lvl1pPr>
          </a:lstStyle>
          <a:p>
            <a:r>
              <a:t>Inspirations: feminist philosophy of science and critical race theory</a:t>
            </a:r>
          </a:p>
        </p:txBody>
      </p:sp>
      <p:sp>
        <p:nvSpPr>
          <p:cNvPr id="173" name="Feminist standpoint theory posits that knowledge is socially situated (Haraway 1988)…"/>
          <p:cNvSpPr txBox="1">
            <a:spLocks noGrp="1"/>
          </p:cNvSpPr>
          <p:nvPr>
            <p:ph type="body" idx="1"/>
          </p:nvPr>
        </p:nvSpPr>
        <p:spPr>
          <a:xfrm>
            <a:off x="698500" y="2451100"/>
            <a:ext cx="11607800" cy="6096000"/>
          </a:xfrm>
          <a:prstGeom prst="rect">
            <a:avLst/>
          </a:prstGeom>
        </p:spPr>
        <p:txBody>
          <a:bodyPr/>
          <a:lstStyle/>
          <a:p>
            <a:pPr>
              <a:spcBef>
                <a:spcPts val="4500"/>
              </a:spcBef>
              <a:defRPr>
                <a:latin typeface="Avenir Book"/>
                <a:ea typeface="Avenir Book"/>
                <a:cs typeface="Avenir Book"/>
                <a:sym typeface="Avenir Book"/>
              </a:defRPr>
            </a:pPr>
            <a:r>
              <a:t>Feminist standpoint theory posits that knowledge is socially situated (Haraway 1988)</a:t>
            </a:r>
          </a:p>
          <a:p>
            <a:pPr>
              <a:spcBef>
                <a:spcPts val="4500"/>
              </a:spcBef>
              <a:defRPr>
                <a:latin typeface="Avenir Book"/>
                <a:ea typeface="Avenir Book"/>
                <a:cs typeface="Avenir Book"/>
                <a:sym typeface="Avenir Book"/>
              </a:defRPr>
            </a:pPr>
            <a:r>
              <a:t>“Strong objectivity” requires us to understand the practice of science in a social context where the political, economic, and social values of the scientific community control the entire scientific process (Harding 1992)</a:t>
            </a:r>
          </a:p>
        </p:txBody>
      </p:sp>
      <p:sp>
        <p:nvSpPr>
          <p:cNvPr id="174" name="Source: GeoContext (doi.org/10.6084/m9.figshare.14158457)"/>
          <p:cNvSpPr txBox="1"/>
          <p:nvPr/>
        </p:nvSpPr>
        <p:spPr>
          <a:xfrm>
            <a:off x="52942" y="9342577"/>
            <a:ext cx="6381827"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800">
                <a:latin typeface="Avenir Book"/>
                <a:ea typeface="Avenir Book"/>
                <a:cs typeface="Avenir Book"/>
                <a:sym typeface="Avenir Book"/>
              </a:defRPr>
            </a:lvl1pPr>
          </a:lstStyle>
          <a:p>
            <a:r>
              <a:t>Source: GeoContext (doi.org/10.6084/m9.figshare.14158457)</a:t>
            </a:r>
          </a:p>
        </p:txBody>
      </p:sp>
      <p:sp>
        <p:nvSpPr>
          <p:cNvPr id="4" name="Slide Number Placeholder 3">
            <a:extLst>
              <a:ext uri="{FF2B5EF4-FFF2-40B4-BE49-F238E27FC236}">
                <a16:creationId xmlns:a16="http://schemas.microsoft.com/office/drawing/2014/main" id="{DC654921-E307-3767-C6B0-5685B2DA54AA}"/>
              </a:ext>
            </a:extLst>
          </p:cNvPr>
          <p:cNvSpPr>
            <a:spLocks noGrp="1"/>
          </p:cNvSpPr>
          <p:nvPr>
            <p:ph type="sldNum" sz="quarter" idx="2"/>
          </p:nvPr>
        </p:nvSpPr>
        <p:spPr/>
        <p:txBody>
          <a:bodyPr/>
          <a:lstStyle/>
          <a:p>
            <a:fld id="{86CB4B4D-7CA3-9044-876B-883B54F8677D}" type="slidenum">
              <a:rPr lang="en-US" smtClean="0"/>
              <a:t>6</a:t>
            </a:fld>
            <a:endParaRPr lang="en-US"/>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73">
                                            <p:bg/>
                                          </p:spTgt>
                                        </p:tgtEl>
                                        <p:attrNameLst>
                                          <p:attrName>style.visibility</p:attrName>
                                        </p:attrNameLst>
                                      </p:cBhvr>
                                      <p:to>
                                        <p:strVal val="visible"/>
                                      </p:to>
                                    </p:set>
                                  </p:childTnLst>
                                </p:cTn>
                              </p:par>
                              <p:par>
                                <p:cTn id="7" presetID="1" presetClass="entr" presetSubtype="0" fill="hold" grpId="1" nodeType="withEffect">
                                  <p:stCondLst>
                                    <p:cond delay="0"/>
                                  </p:stCondLst>
                                  <p:iterate>
                                    <p:tmAbs val="0"/>
                                  </p:iterate>
                                  <p:childTnLst>
                                    <p:set>
                                      <p:cBhvr>
                                        <p:cTn id="8" fill="hold"/>
                                        <p:tgtEl>
                                          <p:spTgt spid="17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1" nodeType="clickEffect">
                                  <p:stCondLst>
                                    <p:cond delay="0"/>
                                  </p:stCondLst>
                                  <p:iterate>
                                    <p:tmAbs val="0"/>
                                  </p:iterate>
                                  <p:childTnLst>
                                    <p:set>
                                      <p:cBhvr>
                                        <p:cTn id="12" fill="hold"/>
                                        <p:tgtEl>
                                          <p:spTgt spid="17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3" grpId="1" build="p" bldLvl="5" animBg="1" advAuto="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Why tell untold stories?"/>
          <p:cNvSpPr txBox="1">
            <a:spLocks noGrp="1"/>
          </p:cNvSpPr>
          <p:nvPr>
            <p:ph type="title"/>
          </p:nvPr>
        </p:nvSpPr>
        <p:spPr>
          <a:xfrm>
            <a:off x="698500" y="3699362"/>
            <a:ext cx="11607800" cy="1185905"/>
          </a:xfrm>
          <a:prstGeom prst="rect">
            <a:avLst/>
          </a:prstGeom>
        </p:spPr>
        <p:txBody>
          <a:bodyPr/>
          <a:lstStyle>
            <a:lvl1pPr algn="ctr" defTabSz="1543197">
              <a:defRPr sz="6230" b="0" spc="-124">
                <a:latin typeface="Avenir Heavy"/>
                <a:ea typeface="Avenir Heavy"/>
                <a:cs typeface="Avenir Heavy"/>
                <a:sym typeface="Avenir Heavy"/>
              </a:defRPr>
            </a:lvl1pPr>
          </a:lstStyle>
          <a:p>
            <a:r>
              <a:t>Why tell untold stories?</a:t>
            </a:r>
          </a:p>
        </p:txBody>
      </p:sp>
      <p:sp>
        <p:nvSpPr>
          <p:cNvPr id="180" name="A step toward “strong objectivities”"/>
          <p:cNvSpPr txBox="1"/>
          <p:nvPr/>
        </p:nvSpPr>
        <p:spPr>
          <a:xfrm>
            <a:off x="698500" y="4816578"/>
            <a:ext cx="11607801" cy="835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lvl1pPr algn="ctr" defTabSz="587022">
              <a:lnSpc>
                <a:spcPct val="100000"/>
              </a:lnSpc>
              <a:spcBef>
                <a:spcPts val="0"/>
              </a:spcBef>
              <a:defRPr sz="4000">
                <a:latin typeface="Avenir Medium"/>
                <a:ea typeface="Avenir Medium"/>
                <a:cs typeface="Avenir Medium"/>
                <a:sym typeface="Avenir Medium"/>
              </a:defRPr>
            </a:lvl1pPr>
          </a:lstStyle>
          <a:p>
            <a:r>
              <a:t>A step toward “strong objectivities”</a:t>
            </a:r>
          </a:p>
        </p:txBody>
      </p:sp>
      <p:sp>
        <p:nvSpPr>
          <p:cNvPr id="4" name="Slide Number Placeholder 3">
            <a:extLst>
              <a:ext uri="{FF2B5EF4-FFF2-40B4-BE49-F238E27FC236}">
                <a16:creationId xmlns:a16="http://schemas.microsoft.com/office/drawing/2014/main" id="{52205F28-217E-E70E-E6EC-BADD5446D78B}"/>
              </a:ext>
            </a:extLst>
          </p:cNvPr>
          <p:cNvSpPr>
            <a:spLocks noGrp="1"/>
          </p:cNvSpPr>
          <p:nvPr>
            <p:ph type="sldNum" sz="quarter" idx="2"/>
          </p:nvPr>
        </p:nvSpPr>
        <p:spPr/>
        <p:txBody>
          <a:bodyPr/>
          <a:lstStyle/>
          <a:p>
            <a:fld id="{86CB4B4D-7CA3-9044-876B-883B54F8677D}" type="slidenum">
              <a:rPr lang="en-US" smtClean="0"/>
              <a:t>7</a:t>
            </a:fld>
            <a:endParaRPr lang="en-US"/>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8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0" grpId="1" animBg="1" advAuto="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 name="Screen Shot 2022-01-07 at 1.10.49 AM.png" descr="Screen Shot 2022-01-07 at 1.10.49 AM.png"/>
          <p:cNvPicPr>
            <a:picLocks noChangeAspect="1"/>
          </p:cNvPicPr>
          <p:nvPr/>
        </p:nvPicPr>
        <p:blipFill>
          <a:blip r:embed="rId3"/>
          <a:srcRect b="8119"/>
          <a:stretch>
            <a:fillRect/>
          </a:stretch>
        </p:blipFill>
        <p:spPr>
          <a:xfrm>
            <a:off x="-184944" y="-155377"/>
            <a:ext cx="13374809" cy="10064446"/>
          </a:xfrm>
          <a:prstGeom prst="rect">
            <a:avLst/>
          </a:prstGeom>
          <a:ln w="12700">
            <a:miter lim="400000"/>
          </a:ln>
        </p:spPr>
      </p:pic>
      <p:sp>
        <p:nvSpPr>
          <p:cNvPr id="185" name="Why tell untold stories?"/>
          <p:cNvSpPr txBox="1">
            <a:spLocks noGrp="1"/>
          </p:cNvSpPr>
          <p:nvPr>
            <p:ph type="title"/>
          </p:nvPr>
        </p:nvSpPr>
        <p:spPr>
          <a:xfrm>
            <a:off x="698500" y="3699362"/>
            <a:ext cx="11607800" cy="1185905"/>
          </a:xfrm>
          <a:prstGeom prst="rect">
            <a:avLst/>
          </a:prstGeom>
        </p:spPr>
        <p:txBody>
          <a:bodyPr/>
          <a:lstStyle>
            <a:lvl1pPr algn="ctr" defTabSz="1543197">
              <a:defRPr sz="6230" b="0" spc="-124">
                <a:solidFill>
                  <a:srgbClr val="FFFFFF"/>
                </a:solidFill>
                <a:latin typeface="Avenir Heavy"/>
                <a:ea typeface="Avenir Heavy"/>
                <a:cs typeface="Avenir Heavy"/>
                <a:sym typeface="Avenir Heavy"/>
              </a:defRPr>
            </a:lvl1pPr>
          </a:lstStyle>
          <a:p>
            <a:r>
              <a:t>Why tell untold stories?</a:t>
            </a:r>
          </a:p>
        </p:txBody>
      </p:sp>
      <p:sp>
        <p:nvSpPr>
          <p:cNvPr id="187" name="A step toward “strong objectivities”"/>
          <p:cNvSpPr txBox="1"/>
          <p:nvPr/>
        </p:nvSpPr>
        <p:spPr>
          <a:xfrm>
            <a:off x="698500" y="4816578"/>
            <a:ext cx="11607801" cy="835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lvl1pPr algn="ctr" defTabSz="587022">
              <a:lnSpc>
                <a:spcPct val="100000"/>
              </a:lnSpc>
              <a:spcBef>
                <a:spcPts val="0"/>
              </a:spcBef>
              <a:defRPr sz="4000">
                <a:solidFill>
                  <a:srgbClr val="FFFFFF"/>
                </a:solidFill>
                <a:latin typeface="Avenir Medium"/>
                <a:ea typeface="Avenir Medium"/>
                <a:cs typeface="Avenir Medium"/>
                <a:sym typeface="Avenir Medium"/>
              </a:defRPr>
            </a:lvl1pPr>
          </a:lstStyle>
          <a:p>
            <a:r>
              <a:t>A step toward “strong objectivities”</a:t>
            </a:r>
          </a:p>
        </p:txBody>
      </p:sp>
      <p:sp>
        <p:nvSpPr>
          <p:cNvPr id="188" name="Photo: USGS"/>
          <p:cNvSpPr txBox="1"/>
          <p:nvPr/>
        </p:nvSpPr>
        <p:spPr>
          <a:xfrm>
            <a:off x="268842" y="9088577"/>
            <a:ext cx="1435609"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800">
                <a:solidFill>
                  <a:srgbClr val="FFFFFF"/>
                </a:solidFill>
                <a:latin typeface="Avenir Book"/>
                <a:ea typeface="Avenir Book"/>
                <a:cs typeface="Avenir Book"/>
                <a:sym typeface="Avenir Book"/>
              </a:defRPr>
            </a:lvl1pPr>
          </a:lstStyle>
          <a:p>
            <a:r>
              <a:t>Photo: USGS</a:t>
            </a:r>
          </a:p>
        </p:txBody>
      </p:sp>
      <p:sp>
        <p:nvSpPr>
          <p:cNvPr id="4" name="Slide Number Placeholder 3">
            <a:extLst>
              <a:ext uri="{FF2B5EF4-FFF2-40B4-BE49-F238E27FC236}">
                <a16:creationId xmlns:a16="http://schemas.microsoft.com/office/drawing/2014/main" id="{A1C823FD-2D41-353E-26DD-783690EE4595}"/>
              </a:ext>
            </a:extLst>
          </p:cNvPr>
          <p:cNvSpPr>
            <a:spLocks noGrp="1"/>
          </p:cNvSpPr>
          <p:nvPr>
            <p:ph type="sldNum" sz="quarter" idx="2"/>
          </p:nvPr>
        </p:nvSpPr>
        <p:spPr/>
        <p:txBody>
          <a:bodyPr/>
          <a:lstStyle/>
          <a:p>
            <a:fld id="{86CB4B4D-7CA3-9044-876B-883B54F8677D}" type="slidenum">
              <a:rPr lang="en-US" smtClean="0"/>
              <a:t>8</a:t>
            </a:fld>
            <a:endParaRPr lang="en-US"/>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 name="19th century landscape research"/>
          <p:cNvSpPr txBox="1">
            <a:spLocks noGrp="1"/>
          </p:cNvSpPr>
          <p:nvPr>
            <p:ph type="title"/>
          </p:nvPr>
        </p:nvSpPr>
        <p:spPr>
          <a:prstGeom prst="rect">
            <a:avLst/>
          </a:prstGeom>
        </p:spPr>
        <p:txBody>
          <a:bodyPr/>
          <a:lstStyle/>
          <a:p>
            <a:pPr defTabSz="1508519">
              <a:defRPr sz="5220" b="0" spc="-104">
                <a:latin typeface="Avenir Heavy"/>
                <a:ea typeface="Avenir Heavy"/>
                <a:cs typeface="Avenir Heavy"/>
                <a:sym typeface="Avenir Heavy"/>
              </a:defRPr>
            </a:pPr>
            <a:r>
              <a:t>19</a:t>
            </a:r>
            <a:r>
              <a:rPr baseline="31999"/>
              <a:t>th</a:t>
            </a:r>
            <a:r>
              <a:t> century landscape research</a:t>
            </a:r>
          </a:p>
        </p:txBody>
      </p:sp>
      <p:sp>
        <p:nvSpPr>
          <p:cNvPr id="194" name="Historical backdrop: westward expansion and imperialist projects…"/>
          <p:cNvSpPr txBox="1">
            <a:spLocks noGrp="1"/>
          </p:cNvSpPr>
          <p:nvPr>
            <p:ph type="body" sz="half" idx="1"/>
          </p:nvPr>
        </p:nvSpPr>
        <p:spPr>
          <a:xfrm>
            <a:off x="698500" y="2197100"/>
            <a:ext cx="7525222" cy="5060266"/>
          </a:xfrm>
          <a:prstGeom prst="rect">
            <a:avLst/>
          </a:prstGeom>
        </p:spPr>
        <p:txBody>
          <a:bodyPr/>
          <a:lstStyle/>
          <a:p>
            <a:pPr>
              <a:spcBef>
                <a:spcPts val="4500"/>
              </a:spcBef>
              <a:defRPr>
                <a:latin typeface="Avenir Book"/>
                <a:ea typeface="Avenir Book"/>
                <a:cs typeface="Avenir Book"/>
                <a:sym typeface="Avenir Book"/>
              </a:defRPr>
            </a:pPr>
            <a:r>
              <a:t>Historical backdrop: westward expansion and imperialist projects</a:t>
            </a:r>
          </a:p>
          <a:p>
            <a:pPr>
              <a:spcBef>
                <a:spcPts val="4500"/>
              </a:spcBef>
              <a:defRPr>
                <a:latin typeface="Avenir Book"/>
                <a:ea typeface="Avenir Book"/>
                <a:cs typeface="Avenir Book"/>
                <a:sym typeface="Avenir Book"/>
              </a:defRPr>
            </a:pPr>
            <a:r>
              <a:t>Many of these scientists hired for these imperialist projects were involved in research in scientific racism</a:t>
            </a:r>
          </a:p>
          <a:p>
            <a:pPr>
              <a:spcBef>
                <a:spcPts val="500"/>
              </a:spcBef>
              <a:defRPr>
                <a:latin typeface="Avenir Book"/>
                <a:ea typeface="Avenir Book"/>
                <a:cs typeface="Avenir Book"/>
                <a:sym typeface="Avenir Book"/>
              </a:defRPr>
            </a:pPr>
            <a:endParaRPr/>
          </a:p>
          <a:p>
            <a:pPr>
              <a:spcBef>
                <a:spcPts val="4500"/>
              </a:spcBef>
              <a:defRPr>
                <a:latin typeface="Avenir Book"/>
                <a:ea typeface="Avenir Book"/>
                <a:cs typeface="Avenir Book"/>
                <a:sym typeface="Avenir Book"/>
              </a:defRPr>
            </a:pPr>
            <a:r>
              <a:t>Example: John Wesley Powell</a:t>
            </a:r>
          </a:p>
        </p:txBody>
      </p:sp>
      <p:pic>
        <p:nvPicPr>
          <p:cNvPr id="195" name="Screen Shot 2022-01-07 at 1.40.09 AM.png" descr="Screen Shot 2022-01-07 at 1.40.09 AM.png"/>
          <p:cNvPicPr>
            <a:picLocks noChangeAspect="1"/>
          </p:cNvPicPr>
          <p:nvPr/>
        </p:nvPicPr>
        <p:blipFill>
          <a:blip r:embed="rId3"/>
          <a:stretch>
            <a:fillRect/>
          </a:stretch>
        </p:blipFill>
        <p:spPr>
          <a:xfrm>
            <a:off x="8868339" y="1812745"/>
            <a:ext cx="3368294" cy="4859426"/>
          </a:xfrm>
          <a:prstGeom prst="rect">
            <a:avLst/>
          </a:prstGeom>
          <a:ln w="12700">
            <a:miter lim="400000"/>
          </a:ln>
        </p:spPr>
      </p:pic>
      <p:pic>
        <p:nvPicPr>
          <p:cNvPr id="196" name="Image" descr="Image"/>
          <p:cNvPicPr>
            <a:picLocks noChangeAspect="1"/>
          </p:cNvPicPr>
          <p:nvPr/>
        </p:nvPicPr>
        <p:blipFill>
          <a:blip r:embed="rId4"/>
          <a:stretch>
            <a:fillRect/>
          </a:stretch>
        </p:blipFill>
        <p:spPr>
          <a:xfrm>
            <a:off x="1125265" y="6901649"/>
            <a:ext cx="10253168" cy="2273220"/>
          </a:xfrm>
          <a:prstGeom prst="rect">
            <a:avLst/>
          </a:prstGeom>
          <a:ln w="12700">
            <a:miter lim="400000"/>
          </a:ln>
        </p:spPr>
      </p:pic>
      <p:sp>
        <p:nvSpPr>
          <p:cNvPr id="197" name="Source: GeoContext (doi.org/10.6084/m9.figshare.14158457)"/>
          <p:cNvSpPr txBox="1"/>
          <p:nvPr/>
        </p:nvSpPr>
        <p:spPr>
          <a:xfrm>
            <a:off x="52942" y="9342577"/>
            <a:ext cx="6381827"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800">
                <a:latin typeface="Avenir Book"/>
                <a:ea typeface="Avenir Book"/>
                <a:cs typeface="Avenir Book"/>
                <a:sym typeface="Avenir Book"/>
              </a:defRPr>
            </a:lvl1pPr>
          </a:lstStyle>
          <a:p>
            <a:r>
              <a:rPr dirty="0"/>
              <a:t>Source: </a:t>
            </a:r>
            <a:r>
              <a:rPr dirty="0" err="1"/>
              <a:t>GeoContext</a:t>
            </a:r>
            <a:r>
              <a:rPr dirty="0"/>
              <a:t> (</a:t>
            </a:r>
            <a:r>
              <a:rPr dirty="0" err="1"/>
              <a:t>doi.org</a:t>
            </a:r>
            <a:r>
              <a:rPr dirty="0"/>
              <a:t>/10.6084/m9.figshare.14158457)</a:t>
            </a:r>
          </a:p>
        </p:txBody>
      </p:sp>
      <p:sp>
        <p:nvSpPr>
          <p:cNvPr id="4" name="Slide Number Placeholder 3">
            <a:extLst>
              <a:ext uri="{FF2B5EF4-FFF2-40B4-BE49-F238E27FC236}">
                <a16:creationId xmlns:a16="http://schemas.microsoft.com/office/drawing/2014/main" id="{C039A2EF-E230-993D-2ABB-BC2505349D56}"/>
              </a:ext>
            </a:extLst>
          </p:cNvPr>
          <p:cNvSpPr>
            <a:spLocks noGrp="1"/>
          </p:cNvSpPr>
          <p:nvPr>
            <p:ph type="sldNum" sz="quarter" idx="2"/>
          </p:nvPr>
        </p:nvSpPr>
        <p:spPr/>
        <p:txBody>
          <a:bodyPr/>
          <a:lstStyle/>
          <a:p>
            <a:fld id="{86CB4B4D-7CA3-9044-876B-883B54F8677D}" type="slidenum">
              <a:rPr lang="en-US" smtClean="0"/>
              <a:t>9</a:t>
            </a:fld>
            <a:endParaRPr lang="en-US"/>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94">
                                            <p:bg/>
                                          </p:spTgt>
                                        </p:tgtEl>
                                        <p:attrNameLst>
                                          <p:attrName>style.visibility</p:attrName>
                                        </p:attrNameLst>
                                      </p:cBhvr>
                                      <p:to>
                                        <p:strVal val="visible"/>
                                      </p:to>
                                    </p:set>
                                  </p:childTnLst>
                                </p:cTn>
                              </p:par>
                              <p:par>
                                <p:cTn id="7" presetID="1" presetClass="entr" presetSubtype="0" fill="hold" grpId="1" nodeType="withEffect">
                                  <p:stCondLst>
                                    <p:cond delay="0"/>
                                  </p:stCondLst>
                                  <p:iterate>
                                    <p:tmAbs val="0"/>
                                  </p:iterate>
                                  <p:childTnLst>
                                    <p:set>
                                      <p:cBhvr>
                                        <p:cTn id="8" fill="hold"/>
                                        <p:tgtEl>
                                          <p:spTgt spid="194">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1" nodeType="clickEffect">
                                  <p:stCondLst>
                                    <p:cond delay="0"/>
                                  </p:stCondLst>
                                  <p:iterate>
                                    <p:tmAbs val="0"/>
                                  </p:iterate>
                                  <p:childTnLst>
                                    <p:set>
                                      <p:cBhvr>
                                        <p:cTn id="12" fill="hold"/>
                                        <p:tgtEl>
                                          <p:spTgt spid="194">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1" nodeType="clickEffect">
                                  <p:stCondLst>
                                    <p:cond delay="0"/>
                                  </p:stCondLst>
                                  <p:iterate>
                                    <p:tmAbs val="0"/>
                                  </p:iterate>
                                  <p:childTnLst>
                                    <p:set>
                                      <p:cBhvr>
                                        <p:cTn id="16" fill="hold"/>
                                        <p:tgtEl>
                                          <p:spTgt spid="194">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1" nodeType="clickEffect">
                                  <p:stCondLst>
                                    <p:cond delay="0"/>
                                  </p:stCondLst>
                                  <p:iterate>
                                    <p:tmAbs val="0"/>
                                  </p:iterate>
                                  <p:childTnLst>
                                    <p:set>
                                      <p:cBhvr>
                                        <p:cTn id="20" fill="hold"/>
                                        <p:tgtEl>
                                          <p:spTgt spid="194">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2" nodeType="clickEffect">
                                  <p:stCondLst>
                                    <p:cond delay="0"/>
                                  </p:stCondLst>
                                  <p:iterate>
                                    <p:tmAbs val="0"/>
                                  </p:iterate>
                                  <p:childTnLst>
                                    <p:set>
                                      <p:cBhvr>
                                        <p:cTn id="24" fill="hold"/>
                                        <p:tgtEl>
                                          <p:spTgt spid="19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3" nodeType="clickEffect">
                                  <p:stCondLst>
                                    <p:cond delay="0"/>
                                  </p:stCondLst>
                                  <p:iterate>
                                    <p:tmAbs val="0"/>
                                  </p:iterate>
                                  <p:childTnLst>
                                    <p:set>
                                      <p:cBhvr>
                                        <p:cTn id="28" fill="hold"/>
                                        <p:tgtEl>
                                          <p:spTgt spid="1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 grpId="1" build="p" bldLvl="5" animBg="1" advAuto="0"/>
      <p:bldP spid="195" grpId="3" animBg="1" advAuto="0"/>
      <p:bldP spid="196" grpId="2" animBg="1" advAuto="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William Morris Davis and Race"/>
          <p:cNvSpPr txBox="1">
            <a:spLocks noGrp="1"/>
          </p:cNvSpPr>
          <p:nvPr>
            <p:ph type="title"/>
          </p:nvPr>
        </p:nvSpPr>
        <p:spPr>
          <a:prstGeom prst="rect">
            <a:avLst/>
          </a:prstGeom>
        </p:spPr>
        <p:txBody>
          <a:bodyPr/>
          <a:lstStyle>
            <a:lvl1pPr defTabSz="1525858">
              <a:defRPr sz="5280" b="0" spc="-105">
                <a:latin typeface="Avenir Heavy"/>
                <a:ea typeface="Avenir Heavy"/>
                <a:cs typeface="Avenir Heavy"/>
                <a:sym typeface="Avenir Heavy"/>
              </a:defRPr>
            </a:lvl1pPr>
          </a:lstStyle>
          <a:p>
            <a:r>
              <a:t>William Morris Davis and Race</a:t>
            </a:r>
          </a:p>
        </p:txBody>
      </p:sp>
      <p:sp>
        <p:nvSpPr>
          <p:cNvPr id="203" name="Proposed concept of a river’s “life cycle” from young to mature describing stages of river evolution through time…"/>
          <p:cNvSpPr txBox="1">
            <a:spLocks noGrp="1"/>
          </p:cNvSpPr>
          <p:nvPr>
            <p:ph type="body" idx="1"/>
          </p:nvPr>
        </p:nvSpPr>
        <p:spPr>
          <a:xfrm>
            <a:off x="698500" y="1961012"/>
            <a:ext cx="7860111" cy="6982239"/>
          </a:xfrm>
          <a:prstGeom prst="rect">
            <a:avLst/>
          </a:prstGeom>
        </p:spPr>
        <p:txBody>
          <a:bodyPr/>
          <a:lstStyle/>
          <a:p>
            <a:pPr>
              <a:lnSpc>
                <a:spcPct val="100000"/>
              </a:lnSpc>
              <a:defRPr>
                <a:latin typeface="Avenir Book"/>
                <a:ea typeface="Avenir Book"/>
                <a:cs typeface="Avenir Book"/>
                <a:sym typeface="Avenir Book"/>
              </a:defRPr>
            </a:pPr>
            <a:r>
              <a:t>Proposed concept of a river’s “life cycle” from young to mature describing stages of river evolution through time</a:t>
            </a:r>
            <a:endParaRPr sz="1200">
              <a:latin typeface="Times Roman"/>
              <a:ea typeface="Times Roman"/>
              <a:cs typeface="Times Roman"/>
              <a:sym typeface="Times Roman"/>
            </a:endParaRPr>
          </a:p>
          <a:p>
            <a:pPr>
              <a:lnSpc>
                <a:spcPct val="100000"/>
              </a:lnSpc>
              <a:defRPr>
                <a:latin typeface="Avenir Book"/>
                <a:ea typeface="Avenir Book"/>
                <a:cs typeface="Avenir Book"/>
                <a:sym typeface="Avenir Book"/>
              </a:defRPr>
            </a:pPr>
            <a:r>
              <a:t>Wrote geography textbooks connecting topography and climate to superiority/inferiority of human races</a:t>
            </a:r>
          </a:p>
        </p:txBody>
      </p:sp>
      <p:pic>
        <p:nvPicPr>
          <p:cNvPr id="204" name="Image" descr="Image"/>
          <p:cNvPicPr>
            <a:picLocks noChangeAspect="1"/>
          </p:cNvPicPr>
          <p:nvPr/>
        </p:nvPicPr>
        <p:blipFill>
          <a:blip r:embed="rId3"/>
          <a:stretch>
            <a:fillRect/>
          </a:stretch>
        </p:blipFill>
        <p:spPr>
          <a:xfrm>
            <a:off x="9245758" y="1704725"/>
            <a:ext cx="2898700" cy="7748812"/>
          </a:xfrm>
          <a:prstGeom prst="rect">
            <a:avLst/>
          </a:prstGeom>
          <a:ln w="12700">
            <a:miter lim="400000"/>
          </a:ln>
        </p:spPr>
      </p:pic>
      <p:grpSp>
        <p:nvGrpSpPr>
          <p:cNvPr id="208" name="Group"/>
          <p:cNvGrpSpPr/>
          <p:nvPr/>
        </p:nvGrpSpPr>
        <p:grpSpPr>
          <a:xfrm>
            <a:off x="1098981" y="5663848"/>
            <a:ext cx="8167595" cy="3800961"/>
            <a:chOff x="0" y="0"/>
            <a:chExt cx="8167593" cy="3800959"/>
          </a:xfrm>
        </p:grpSpPr>
        <p:pic>
          <p:nvPicPr>
            <p:cNvPr id="205" name="Image" descr="Image"/>
            <p:cNvPicPr>
              <a:picLocks noChangeAspect="1"/>
            </p:cNvPicPr>
            <p:nvPr/>
          </p:nvPicPr>
          <p:blipFill>
            <a:blip r:embed="rId4"/>
            <a:stretch>
              <a:fillRect/>
            </a:stretch>
          </p:blipFill>
          <p:spPr>
            <a:xfrm>
              <a:off x="0" y="498341"/>
              <a:ext cx="4099702" cy="2990605"/>
            </a:xfrm>
            <a:prstGeom prst="rect">
              <a:avLst/>
            </a:prstGeom>
            <a:ln w="12700" cap="flat">
              <a:noFill/>
              <a:miter lim="400000"/>
            </a:ln>
            <a:effectLst/>
          </p:spPr>
        </p:pic>
        <p:pic>
          <p:nvPicPr>
            <p:cNvPr id="206" name="Image" descr="Image"/>
            <p:cNvPicPr>
              <a:picLocks noChangeAspect="1"/>
            </p:cNvPicPr>
            <p:nvPr/>
          </p:nvPicPr>
          <p:blipFill>
            <a:blip r:embed="rId5"/>
            <a:stretch>
              <a:fillRect/>
            </a:stretch>
          </p:blipFill>
          <p:spPr>
            <a:xfrm>
              <a:off x="4288489" y="0"/>
              <a:ext cx="3879105" cy="2308991"/>
            </a:xfrm>
            <a:prstGeom prst="rect">
              <a:avLst/>
            </a:prstGeom>
            <a:ln w="12700" cap="flat">
              <a:noFill/>
              <a:miter lim="400000"/>
            </a:ln>
            <a:effectLst/>
          </p:spPr>
        </p:pic>
        <p:sp>
          <p:nvSpPr>
            <p:cNvPr id="207" name="Elementary Physical Geography, 1902"/>
            <p:cNvSpPr/>
            <p:nvPr/>
          </p:nvSpPr>
          <p:spPr>
            <a:xfrm>
              <a:off x="4801905" y="2530959"/>
              <a:ext cx="1270001" cy="1270001"/>
            </a:xfrm>
            <a:prstGeom prst="line">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p>
              <a:pPr defTabSz="457200">
                <a:lnSpc>
                  <a:spcPct val="100000"/>
                </a:lnSpc>
                <a:spcBef>
                  <a:spcPts val="0"/>
                </a:spcBef>
                <a:defRPr sz="1466" i="1">
                  <a:latin typeface="Arial"/>
                  <a:ea typeface="Arial"/>
                  <a:cs typeface="Arial"/>
                  <a:sym typeface="Arial"/>
                </a:defRPr>
              </a:pPr>
              <a:r>
                <a:t>Elementary Physical Geography</a:t>
              </a:r>
              <a:r>
                <a:rPr i="0"/>
                <a:t>, 1902</a:t>
              </a:r>
              <a:r>
                <a:rPr sz="1200" i="0">
                  <a:latin typeface="Times Roman"/>
                  <a:ea typeface="Times Roman"/>
                  <a:cs typeface="Times Roman"/>
                  <a:sym typeface="Times Roman"/>
                </a:rPr>
                <a:t> </a:t>
              </a:r>
            </a:p>
          </p:txBody>
        </p:sp>
      </p:grpSp>
      <p:sp>
        <p:nvSpPr>
          <p:cNvPr id="209" name="Source: GeoContext (doi.org/10.6084/m9.figshare.14158457)"/>
          <p:cNvSpPr txBox="1"/>
          <p:nvPr/>
        </p:nvSpPr>
        <p:spPr>
          <a:xfrm>
            <a:off x="52942" y="9342577"/>
            <a:ext cx="6381827"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800">
                <a:latin typeface="Avenir Book"/>
                <a:ea typeface="Avenir Book"/>
                <a:cs typeface="Avenir Book"/>
                <a:sym typeface="Avenir Book"/>
              </a:defRPr>
            </a:lvl1pPr>
          </a:lstStyle>
          <a:p>
            <a:r>
              <a:t>Source: GeoContext (doi.org/10.6084/m9.figshare.14158457)</a:t>
            </a:r>
          </a:p>
        </p:txBody>
      </p:sp>
      <p:sp>
        <p:nvSpPr>
          <p:cNvPr id="4" name="Slide Number Placeholder 3">
            <a:extLst>
              <a:ext uri="{FF2B5EF4-FFF2-40B4-BE49-F238E27FC236}">
                <a16:creationId xmlns:a16="http://schemas.microsoft.com/office/drawing/2014/main" id="{746F7B1D-2E1D-23AB-21C1-4523B1BB1684}"/>
              </a:ext>
            </a:extLst>
          </p:cNvPr>
          <p:cNvSpPr>
            <a:spLocks noGrp="1"/>
          </p:cNvSpPr>
          <p:nvPr>
            <p:ph type="sldNum" sz="quarter" idx="2"/>
          </p:nvPr>
        </p:nvSpPr>
        <p:spPr/>
        <p:txBody>
          <a:bodyPr/>
          <a:lstStyle/>
          <a:p>
            <a:fld id="{86CB4B4D-7CA3-9044-876B-883B54F8677D}" type="slidenum">
              <a:rPr lang="en-US" smtClean="0"/>
              <a:t>10</a:t>
            </a:fld>
            <a:endParaRPr lang="en-US"/>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 grpId="1" animBg="1" advAuto="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5" name="Group"/>
          <p:cNvGrpSpPr/>
          <p:nvPr/>
        </p:nvGrpSpPr>
        <p:grpSpPr>
          <a:xfrm>
            <a:off x="3390607" y="3298326"/>
            <a:ext cx="8333277" cy="5922302"/>
            <a:chOff x="0" y="0"/>
            <a:chExt cx="8333275" cy="5922300"/>
          </a:xfrm>
        </p:grpSpPr>
        <p:pic>
          <p:nvPicPr>
            <p:cNvPr id="213" name="Image" descr="Image"/>
            <p:cNvPicPr>
              <a:picLocks noChangeAspect="1"/>
            </p:cNvPicPr>
            <p:nvPr/>
          </p:nvPicPr>
          <p:blipFill>
            <a:blip r:embed="rId3"/>
            <a:stretch>
              <a:fillRect/>
            </a:stretch>
          </p:blipFill>
          <p:spPr>
            <a:xfrm>
              <a:off x="3637568" y="754960"/>
              <a:ext cx="4695708" cy="2817425"/>
            </a:xfrm>
            <a:prstGeom prst="rect">
              <a:avLst/>
            </a:prstGeom>
            <a:ln w="12700" cap="flat">
              <a:noFill/>
              <a:miter lim="400000"/>
            </a:ln>
            <a:effectLst/>
          </p:spPr>
        </p:pic>
        <p:pic>
          <p:nvPicPr>
            <p:cNvPr id="214" name="Image" descr="Image"/>
            <p:cNvPicPr>
              <a:picLocks noChangeAspect="1"/>
            </p:cNvPicPr>
            <p:nvPr/>
          </p:nvPicPr>
          <p:blipFill>
            <a:blip r:embed="rId4"/>
            <a:stretch>
              <a:fillRect/>
            </a:stretch>
          </p:blipFill>
          <p:spPr>
            <a:xfrm>
              <a:off x="0" y="0"/>
              <a:ext cx="3475482" cy="5922301"/>
            </a:xfrm>
            <a:prstGeom prst="rect">
              <a:avLst/>
            </a:prstGeom>
            <a:ln w="12700" cap="flat">
              <a:noFill/>
              <a:miter lim="400000"/>
            </a:ln>
            <a:effectLst/>
          </p:spPr>
        </p:pic>
      </p:grpSp>
      <p:pic>
        <p:nvPicPr>
          <p:cNvPr id="217" name="Image" descr="Image"/>
          <p:cNvPicPr>
            <a:picLocks noChangeAspect="1"/>
          </p:cNvPicPr>
          <p:nvPr/>
        </p:nvPicPr>
        <p:blipFill>
          <a:blip r:embed="rId5"/>
          <a:stretch>
            <a:fillRect/>
          </a:stretch>
        </p:blipFill>
        <p:spPr>
          <a:xfrm>
            <a:off x="351854" y="1629183"/>
            <a:ext cx="2870408" cy="3827211"/>
          </a:xfrm>
          <a:prstGeom prst="rect">
            <a:avLst/>
          </a:prstGeom>
          <a:ln w="12700">
            <a:solidFill>
              <a:srgbClr val="000000"/>
            </a:solidFill>
            <a:miter lim="400000"/>
          </a:ln>
        </p:spPr>
      </p:pic>
      <p:pic>
        <p:nvPicPr>
          <p:cNvPr id="218" name="Screen Shot 2022-01-07 at 2.20.34 AM.png" descr="Screen Shot 2022-01-07 at 2.20.34 AM.png"/>
          <p:cNvPicPr>
            <a:picLocks noChangeAspect="1"/>
          </p:cNvPicPr>
          <p:nvPr/>
        </p:nvPicPr>
        <p:blipFill>
          <a:blip r:embed="rId6"/>
          <a:stretch>
            <a:fillRect/>
          </a:stretch>
        </p:blipFill>
        <p:spPr>
          <a:xfrm>
            <a:off x="7023531" y="7070585"/>
            <a:ext cx="5660273" cy="1575998"/>
          </a:xfrm>
          <a:prstGeom prst="rect">
            <a:avLst/>
          </a:prstGeom>
          <a:ln w="12700">
            <a:solidFill>
              <a:srgbClr val="000000"/>
            </a:solidFill>
            <a:miter lim="400000"/>
          </a:ln>
        </p:spPr>
      </p:pic>
      <p:grpSp>
        <p:nvGrpSpPr>
          <p:cNvPr id="221" name="Group"/>
          <p:cNvGrpSpPr/>
          <p:nvPr/>
        </p:nvGrpSpPr>
        <p:grpSpPr>
          <a:xfrm>
            <a:off x="3416299" y="1435204"/>
            <a:ext cx="9419797" cy="3242875"/>
            <a:chOff x="0" y="0"/>
            <a:chExt cx="9419795" cy="3242873"/>
          </a:xfrm>
        </p:grpSpPr>
        <p:pic>
          <p:nvPicPr>
            <p:cNvPr id="219" name="Screen Shot 2022-01-07 at 2.28.13 AM.png" descr="Screen Shot 2022-01-07 at 2.28.13 AM.png"/>
            <p:cNvPicPr>
              <a:picLocks noChangeAspect="1"/>
            </p:cNvPicPr>
            <p:nvPr/>
          </p:nvPicPr>
          <p:blipFill>
            <a:blip r:embed="rId7"/>
            <a:stretch>
              <a:fillRect/>
            </a:stretch>
          </p:blipFill>
          <p:spPr>
            <a:xfrm>
              <a:off x="7217088" y="0"/>
              <a:ext cx="2202708" cy="3242874"/>
            </a:xfrm>
            <a:prstGeom prst="rect">
              <a:avLst/>
            </a:prstGeom>
            <a:ln w="12700" cap="flat">
              <a:noFill/>
              <a:miter lim="400000"/>
            </a:ln>
            <a:effectLst/>
          </p:spPr>
        </p:pic>
        <p:pic>
          <p:nvPicPr>
            <p:cNvPr id="220" name="Screen Shot 2022-01-07 at 2.27.59 AM.png" descr="Screen Shot 2022-01-07 at 2.27.59 AM.png"/>
            <p:cNvPicPr>
              <a:picLocks noChangeAspect="1"/>
            </p:cNvPicPr>
            <p:nvPr/>
          </p:nvPicPr>
          <p:blipFill>
            <a:blip r:embed="rId8"/>
            <a:stretch>
              <a:fillRect/>
            </a:stretch>
          </p:blipFill>
          <p:spPr>
            <a:xfrm>
              <a:off x="0" y="208407"/>
              <a:ext cx="7162800" cy="1549401"/>
            </a:xfrm>
            <a:prstGeom prst="rect">
              <a:avLst/>
            </a:prstGeom>
            <a:ln w="12700" cap="flat">
              <a:solidFill>
                <a:srgbClr val="000000"/>
              </a:solidFill>
              <a:prstDash val="solid"/>
              <a:miter lim="400000"/>
            </a:ln>
            <a:effectLst/>
          </p:spPr>
        </p:pic>
      </p:grpSp>
      <p:sp>
        <p:nvSpPr>
          <p:cNvPr id="222" name="What stories are told in classrooms/media?"/>
          <p:cNvSpPr txBox="1">
            <a:spLocks noGrp="1"/>
          </p:cNvSpPr>
          <p:nvPr>
            <p:ph type="title"/>
          </p:nvPr>
        </p:nvSpPr>
        <p:spPr>
          <a:xfrm>
            <a:off x="341056" y="186266"/>
            <a:ext cx="12322688" cy="1016001"/>
          </a:xfrm>
          <a:prstGeom prst="rect">
            <a:avLst/>
          </a:prstGeom>
        </p:spPr>
        <p:txBody>
          <a:bodyPr>
            <a:normAutofit fontScale="90000"/>
          </a:bodyPr>
          <a:lstStyle>
            <a:lvl1pPr defTabSz="1439161">
              <a:defRPr sz="4980" b="0" spc="-99">
                <a:latin typeface="Avenir Heavy"/>
                <a:ea typeface="Avenir Heavy"/>
                <a:cs typeface="Avenir Heavy"/>
                <a:sym typeface="Avenir Heavy"/>
              </a:defRPr>
            </a:lvl1pPr>
          </a:lstStyle>
          <a:p>
            <a:r>
              <a:t>What stories are told in classrooms/media?</a:t>
            </a:r>
          </a:p>
        </p:txBody>
      </p:sp>
      <p:sp>
        <p:nvSpPr>
          <p:cNvPr id="4" name="Slide Number Placeholder 3">
            <a:extLst>
              <a:ext uri="{FF2B5EF4-FFF2-40B4-BE49-F238E27FC236}">
                <a16:creationId xmlns:a16="http://schemas.microsoft.com/office/drawing/2014/main" id="{40286F83-C3E0-4EE1-F4D8-9BE502375C0C}"/>
              </a:ext>
            </a:extLst>
          </p:cNvPr>
          <p:cNvSpPr>
            <a:spLocks noGrp="1"/>
          </p:cNvSpPr>
          <p:nvPr>
            <p:ph type="sldNum" sz="quarter" idx="2"/>
          </p:nvPr>
        </p:nvSpPr>
        <p:spPr/>
        <p:txBody>
          <a:bodyPr/>
          <a:lstStyle/>
          <a:p>
            <a:fld id="{86CB4B4D-7CA3-9044-876B-883B54F8677D}" type="slidenum">
              <a:rPr lang="en-US" smtClean="0"/>
              <a:t>11</a:t>
            </a:fld>
            <a:endParaRPr lang="en-US"/>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2" nodeType="clickEffect">
                                  <p:stCondLst>
                                    <p:cond delay="0"/>
                                  </p:stCondLst>
                                  <p:iterate>
                                    <p:tmAbs val="0"/>
                                  </p:iterate>
                                  <p:childTnLst>
                                    <p:set>
                                      <p:cBhvr>
                                        <p:cTn id="10" fill="hold"/>
                                        <p:tgtEl>
                                          <p:spTgt spid="2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3" nodeType="clickEffect">
                                  <p:stCondLst>
                                    <p:cond delay="0"/>
                                  </p:stCondLst>
                                  <p:iterate>
                                    <p:tmAbs val="0"/>
                                  </p:iterate>
                                  <p:childTnLst>
                                    <p:set>
                                      <p:cBhvr>
                                        <p:cTn id="14" fill="hold"/>
                                        <p:tgtEl>
                                          <p:spTgt spid="2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4" nodeType="clickEffect">
                                  <p:stCondLst>
                                    <p:cond delay="0"/>
                                  </p:stCondLst>
                                  <p:iterate>
                                    <p:tmAbs val="0"/>
                                  </p:iterate>
                                  <p:childTnLst>
                                    <p:set>
                                      <p:cBhvr>
                                        <p:cTn id="18" fill="hold"/>
                                        <p:tgtEl>
                                          <p:spTgt spid="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 grpId="3" animBg="1" advAuto="0"/>
      <p:bldP spid="217" grpId="1" animBg="1" advAuto="0"/>
      <p:bldP spid="218" grpId="4" animBg="1" advAuto="0"/>
      <p:bldP spid="221" grpId="2" animBg="1" advAuto="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 name="We are not writing about stories for storytelling’s sake — the stories will serve the purpose of building your main argument…"/>
          <p:cNvSpPr txBox="1">
            <a:spLocks noGrp="1"/>
          </p:cNvSpPr>
          <p:nvPr>
            <p:ph type="body" idx="1"/>
          </p:nvPr>
        </p:nvSpPr>
        <p:spPr>
          <a:xfrm>
            <a:off x="698500" y="2451100"/>
            <a:ext cx="11607800" cy="6489976"/>
          </a:xfrm>
          <a:prstGeom prst="rect">
            <a:avLst/>
          </a:prstGeom>
        </p:spPr>
        <p:txBody>
          <a:bodyPr/>
          <a:lstStyle/>
          <a:p>
            <a:pPr>
              <a:spcBef>
                <a:spcPts val="4500"/>
              </a:spcBef>
              <a:defRPr>
                <a:latin typeface="Avenir Book"/>
                <a:ea typeface="Avenir Book"/>
                <a:cs typeface="Avenir Book"/>
                <a:sym typeface="Avenir Book"/>
              </a:defRPr>
            </a:pPr>
            <a:r>
              <a:t>We are not writing about stories for storytelling’s sake — the stories will serve the purpose of building your main argument</a:t>
            </a:r>
          </a:p>
          <a:p>
            <a:pPr>
              <a:spcBef>
                <a:spcPts val="4500"/>
              </a:spcBef>
              <a:defRPr>
                <a:latin typeface="Avenir Book"/>
                <a:ea typeface="Avenir Book"/>
                <a:cs typeface="Avenir Book"/>
                <a:sym typeface="Avenir Book"/>
              </a:defRPr>
            </a:pPr>
            <a:r>
              <a:t>General structure of social science writing:</a:t>
            </a:r>
          </a:p>
          <a:p>
            <a:pPr marL="1066800" lvl="1" indent="-533400">
              <a:spcBef>
                <a:spcPts val="2000"/>
              </a:spcBef>
              <a:buSzPct val="100000"/>
              <a:buAutoNum type="arabicPeriod"/>
              <a:defRPr>
                <a:latin typeface="Avenir Book"/>
                <a:ea typeface="Avenir Book"/>
                <a:cs typeface="Avenir Book"/>
                <a:sym typeface="Avenir Book"/>
              </a:defRPr>
            </a:pPr>
            <a:r>
              <a:t>Introduction</a:t>
            </a:r>
          </a:p>
          <a:p>
            <a:pPr marL="1066800" lvl="1" indent="-533400">
              <a:spcBef>
                <a:spcPts val="1000"/>
              </a:spcBef>
              <a:buSzPct val="100000"/>
              <a:buAutoNum type="arabicPeriod"/>
              <a:defRPr>
                <a:latin typeface="Avenir Book"/>
                <a:ea typeface="Avenir Book"/>
                <a:cs typeface="Avenir Book"/>
                <a:sym typeface="Avenir Book"/>
              </a:defRPr>
            </a:pPr>
            <a:r>
              <a:t>Thesis</a:t>
            </a:r>
          </a:p>
          <a:p>
            <a:pPr marL="1066800" lvl="1" indent="-533400">
              <a:spcBef>
                <a:spcPts val="1000"/>
              </a:spcBef>
              <a:buSzPct val="100000"/>
              <a:buAutoNum type="arabicPeriod"/>
              <a:defRPr>
                <a:latin typeface="Avenir Book"/>
                <a:ea typeface="Avenir Book"/>
                <a:cs typeface="Avenir Book"/>
                <a:sym typeface="Avenir Book"/>
              </a:defRPr>
            </a:pPr>
            <a:r>
              <a:t>The argument</a:t>
            </a:r>
          </a:p>
          <a:p>
            <a:pPr marL="1066800" lvl="1" indent="-533400">
              <a:spcBef>
                <a:spcPts val="1000"/>
              </a:spcBef>
              <a:buSzPct val="100000"/>
              <a:buAutoNum type="arabicPeriod"/>
              <a:defRPr>
                <a:latin typeface="Avenir Book"/>
                <a:ea typeface="Avenir Book"/>
                <a:cs typeface="Avenir Book"/>
                <a:sym typeface="Avenir Book"/>
              </a:defRPr>
            </a:pPr>
            <a:r>
              <a:t>Conclusion</a:t>
            </a:r>
          </a:p>
        </p:txBody>
      </p:sp>
      <p:sp>
        <p:nvSpPr>
          <p:cNvPr id="228" name="Writing about untold stories in geosciences"/>
          <p:cNvSpPr txBox="1">
            <a:spLocks noGrp="1"/>
          </p:cNvSpPr>
          <p:nvPr>
            <p:ph type="title"/>
          </p:nvPr>
        </p:nvSpPr>
        <p:spPr>
          <a:prstGeom prst="rect">
            <a:avLst/>
          </a:prstGeom>
        </p:spPr>
        <p:txBody>
          <a:bodyPr/>
          <a:lstStyle>
            <a:lvl1pPr defTabSz="1335126">
              <a:defRPr sz="4619" b="0" spc="-92">
                <a:latin typeface="Avenir Heavy"/>
                <a:ea typeface="Avenir Heavy"/>
                <a:cs typeface="Avenir Heavy"/>
                <a:sym typeface="Avenir Heavy"/>
              </a:defRPr>
            </a:lvl1pPr>
          </a:lstStyle>
          <a:p>
            <a:r>
              <a:t>Writing about untold stories in geosciences</a:t>
            </a:r>
          </a:p>
        </p:txBody>
      </p:sp>
      <p:grpSp>
        <p:nvGrpSpPr>
          <p:cNvPr id="231" name="Group"/>
          <p:cNvGrpSpPr/>
          <p:nvPr/>
        </p:nvGrpSpPr>
        <p:grpSpPr>
          <a:xfrm>
            <a:off x="8367592" y="3779992"/>
            <a:ext cx="4148095" cy="3533688"/>
            <a:chOff x="0" y="0"/>
            <a:chExt cx="4148093" cy="3533687"/>
          </a:xfrm>
        </p:grpSpPr>
        <p:pic>
          <p:nvPicPr>
            <p:cNvPr id="229" name="Image" descr="Image"/>
            <p:cNvPicPr>
              <a:picLocks noChangeAspect="1"/>
            </p:cNvPicPr>
            <p:nvPr/>
          </p:nvPicPr>
          <p:blipFill>
            <a:blip r:embed="rId3"/>
            <a:stretch>
              <a:fillRect/>
            </a:stretch>
          </p:blipFill>
          <p:spPr>
            <a:xfrm>
              <a:off x="0" y="0"/>
              <a:ext cx="4148094" cy="3207635"/>
            </a:xfrm>
            <a:prstGeom prst="rect">
              <a:avLst/>
            </a:prstGeom>
            <a:ln w="12700" cap="flat">
              <a:noFill/>
              <a:miter lim="400000"/>
            </a:ln>
            <a:effectLst/>
          </p:spPr>
        </p:pic>
        <p:sp>
          <p:nvSpPr>
            <p:cNvPr id="230" name="methodspace.com"/>
            <p:cNvSpPr txBox="1"/>
            <p:nvPr/>
          </p:nvSpPr>
          <p:spPr>
            <a:xfrm>
              <a:off x="2380188" y="3234981"/>
              <a:ext cx="1636302" cy="29870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defTabSz="457200">
                <a:lnSpc>
                  <a:spcPct val="100000"/>
                </a:lnSpc>
                <a:spcBef>
                  <a:spcPts val="0"/>
                </a:spcBef>
                <a:defRPr sz="1466">
                  <a:latin typeface="Arial"/>
                  <a:ea typeface="Arial"/>
                  <a:cs typeface="Arial"/>
                  <a:sym typeface="Arial"/>
                </a:defRPr>
              </a:lvl1pPr>
            </a:lstStyle>
            <a:p>
              <a:r>
                <a:t>methodspace.com</a:t>
              </a:r>
            </a:p>
          </p:txBody>
        </p:sp>
      </p:grpSp>
      <p:sp>
        <p:nvSpPr>
          <p:cNvPr id="232" name="We will explore some papers in scientific article format as well"/>
          <p:cNvSpPr txBox="1"/>
          <p:nvPr/>
        </p:nvSpPr>
        <p:spPr>
          <a:xfrm>
            <a:off x="698500" y="7548115"/>
            <a:ext cx="11607800" cy="117902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lvl1pPr marL="381000" indent="-381000">
              <a:spcBef>
                <a:spcPts val="4500"/>
              </a:spcBef>
              <a:buSzPct val="123000"/>
              <a:buChar char="•"/>
              <a:defRPr>
                <a:latin typeface="Avenir Book"/>
                <a:ea typeface="Avenir Book"/>
                <a:cs typeface="Avenir Book"/>
                <a:sym typeface="Avenir Book"/>
              </a:defRPr>
            </a:lvl1pPr>
          </a:lstStyle>
          <a:p>
            <a:r>
              <a:t>We will explore some papers in scientific article format as well</a:t>
            </a:r>
          </a:p>
        </p:txBody>
      </p:sp>
      <p:sp>
        <p:nvSpPr>
          <p:cNvPr id="4" name="Slide Number Placeholder 3">
            <a:extLst>
              <a:ext uri="{FF2B5EF4-FFF2-40B4-BE49-F238E27FC236}">
                <a16:creationId xmlns:a16="http://schemas.microsoft.com/office/drawing/2014/main" id="{3E929AD3-331B-719E-680B-FFD3C3B94744}"/>
              </a:ext>
            </a:extLst>
          </p:cNvPr>
          <p:cNvSpPr>
            <a:spLocks noGrp="1"/>
          </p:cNvSpPr>
          <p:nvPr>
            <p:ph type="sldNum" sz="quarter" idx="2"/>
          </p:nvPr>
        </p:nvSpPr>
        <p:spPr/>
        <p:txBody>
          <a:bodyPr/>
          <a:lstStyle/>
          <a:p>
            <a:fld id="{86CB4B4D-7CA3-9044-876B-883B54F8677D}" type="slidenum">
              <a:rPr lang="en-US" smtClean="0"/>
              <a:t>12</a:t>
            </a:fld>
            <a:endParaRPr lang="en-US"/>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27">
                                            <p:bg/>
                                          </p:spTgt>
                                        </p:tgtEl>
                                        <p:attrNameLst>
                                          <p:attrName>style.visibility</p:attrName>
                                        </p:attrNameLst>
                                      </p:cBhvr>
                                      <p:to>
                                        <p:strVal val="visible"/>
                                      </p:to>
                                    </p:set>
                                  </p:childTnLst>
                                </p:cTn>
                              </p:par>
                              <p:par>
                                <p:cTn id="7" presetID="1" presetClass="entr" presetSubtype="0" fill="hold" grpId="1" nodeType="withEffect">
                                  <p:stCondLst>
                                    <p:cond delay="0"/>
                                  </p:stCondLst>
                                  <p:iterate>
                                    <p:tmAbs val="0"/>
                                  </p:iterate>
                                  <p:childTnLst>
                                    <p:set>
                                      <p:cBhvr>
                                        <p:cTn id="8" fill="hold"/>
                                        <p:tgtEl>
                                          <p:spTgt spid="227">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1" nodeType="clickEffect">
                                  <p:stCondLst>
                                    <p:cond delay="0"/>
                                  </p:stCondLst>
                                  <p:iterate>
                                    <p:tmAbs val="0"/>
                                  </p:iterate>
                                  <p:childTnLst>
                                    <p:set>
                                      <p:cBhvr>
                                        <p:cTn id="12" fill="hold"/>
                                        <p:tgtEl>
                                          <p:spTgt spid="227">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1" nodeType="clickEffect">
                                  <p:stCondLst>
                                    <p:cond delay="0"/>
                                  </p:stCondLst>
                                  <p:iterate>
                                    <p:tmAbs val="0"/>
                                  </p:iterate>
                                  <p:childTnLst>
                                    <p:set>
                                      <p:cBhvr>
                                        <p:cTn id="16" fill="hold"/>
                                        <p:tgtEl>
                                          <p:spTgt spid="22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1" nodeType="clickEffect">
                                  <p:stCondLst>
                                    <p:cond delay="0"/>
                                  </p:stCondLst>
                                  <p:iterate>
                                    <p:tmAbs val="0"/>
                                  </p:iterate>
                                  <p:childTnLst>
                                    <p:set>
                                      <p:cBhvr>
                                        <p:cTn id="20" fill="hold"/>
                                        <p:tgtEl>
                                          <p:spTgt spid="22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1" nodeType="clickEffect">
                                  <p:stCondLst>
                                    <p:cond delay="0"/>
                                  </p:stCondLst>
                                  <p:iterate>
                                    <p:tmAbs val="0"/>
                                  </p:iterate>
                                  <p:childTnLst>
                                    <p:set>
                                      <p:cBhvr>
                                        <p:cTn id="24" fill="hold"/>
                                        <p:tgtEl>
                                          <p:spTgt spid="22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1" nodeType="clickEffect">
                                  <p:stCondLst>
                                    <p:cond delay="0"/>
                                  </p:stCondLst>
                                  <p:iterate>
                                    <p:tmAbs val="0"/>
                                  </p:iterate>
                                  <p:childTnLst>
                                    <p:set>
                                      <p:cBhvr>
                                        <p:cTn id="28" fill="hold"/>
                                        <p:tgtEl>
                                          <p:spTgt spid="227">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2" nodeType="clickEffect">
                                  <p:stCondLst>
                                    <p:cond delay="0"/>
                                  </p:stCondLst>
                                  <p:iterate>
                                    <p:tmAbs val="0"/>
                                  </p:iterate>
                                  <p:childTnLst>
                                    <p:set>
                                      <p:cBhvr>
                                        <p:cTn id="32" fill="hold"/>
                                        <p:tgtEl>
                                          <p:spTgt spid="23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3" nodeType="clickEffect">
                                  <p:stCondLst>
                                    <p:cond delay="0"/>
                                  </p:stCondLst>
                                  <p:iterate>
                                    <p:tmAbs val="0"/>
                                  </p:iterate>
                                  <p:childTnLst>
                                    <p:set>
                                      <p:cBhvr>
                                        <p:cTn id="36" fill="hold"/>
                                        <p:tgtEl>
                                          <p:spTgt spid="232">
                                            <p:bg/>
                                          </p:spTgt>
                                        </p:tgtEl>
                                        <p:attrNameLst>
                                          <p:attrName>style.visibility</p:attrName>
                                        </p:attrNameLst>
                                      </p:cBhvr>
                                      <p:to>
                                        <p:strVal val="visible"/>
                                      </p:to>
                                    </p:set>
                                  </p:childTnLst>
                                </p:cTn>
                              </p:par>
                              <p:par>
                                <p:cTn id="37" presetID="1" presetClass="entr" presetSubtype="0" fill="hold" grpId="3" nodeType="withEffect">
                                  <p:stCondLst>
                                    <p:cond delay="0"/>
                                  </p:stCondLst>
                                  <p:iterate>
                                    <p:tmAbs val="0"/>
                                  </p:iterate>
                                  <p:childTnLst>
                                    <p:set>
                                      <p:cBhvr>
                                        <p:cTn id="38" fill="hold"/>
                                        <p:tgtEl>
                                          <p:spTgt spid="23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 grpId="1" build="p" bldLvl="5" animBg="1" advAuto="0"/>
      <p:bldP spid="231" grpId="2" animBg="1" advAuto="0"/>
      <p:bldP spid="232" grpId="3" build="p" bldLvl="5" animBg="1" advAuto="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 name="Assignments Read Monarrez et al. (2021) and respond to Canvas discussion…"/>
          <p:cNvSpPr txBox="1">
            <a:spLocks noGrp="1"/>
          </p:cNvSpPr>
          <p:nvPr>
            <p:ph type="body" idx="1"/>
          </p:nvPr>
        </p:nvSpPr>
        <p:spPr>
          <a:xfrm>
            <a:off x="698500" y="1320524"/>
            <a:ext cx="11607800" cy="7620552"/>
          </a:xfrm>
          <a:prstGeom prst="rect">
            <a:avLst/>
          </a:prstGeom>
        </p:spPr>
        <p:txBody>
          <a:bodyPr/>
          <a:lstStyle/>
          <a:p>
            <a:pPr marL="0" indent="0">
              <a:spcBef>
                <a:spcPts val="4500"/>
              </a:spcBef>
              <a:buSzTx/>
              <a:buNone/>
              <a:defRPr>
                <a:latin typeface="Avenir Book"/>
                <a:ea typeface="Avenir Book"/>
                <a:cs typeface="Avenir Book"/>
                <a:sym typeface="Avenir Book"/>
              </a:defRPr>
            </a:pPr>
            <a:r>
              <a:rPr sz="4000">
                <a:latin typeface="Avenir Heavy"/>
                <a:ea typeface="Avenir Heavy"/>
                <a:cs typeface="Avenir Heavy"/>
                <a:sym typeface="Avenir Heavy"/>
              </a:rPr>
              <a:t>Assignments</a:t>
            </a:r>
            <a:br/>
            <a:r>
              <a:t>Read Monarrez et al. (2021) and respond to Canvas discussion</a:t>
            </a:r>
          </a:p>
          <a:p>
            <a:pPr>
              <a:spcBef>
                <a:spcPts val="4500"/>
              </a:spcBef>
              <a:defRPr>
                <a:latin typeface="Avenir Book"/>
                <a:ea typeface="Avenir Book"/>
                <a:cs typeface="Avenir Book"/>
                <a:sym typeface="Avenir Book"/>
              </a:defRPr>
            </a:pPr>
            <a:r>
              <a:t>Reading material: Canvas &gt; ‘Files’ &gt; ‘Week 1’</a:t>
            </a:r>
          </a:p>
          <a:p>
            <a:pPr>
              <a:spcBef>
                <a:spcPts val="2000"/>
              </a:spcBef>
              <a:defRPr>
                <a:latin typeface="Avenir Book"/>
                <a:ea typeface="Avenir Book"/>
                <a:cs typeface="Avenir Book"/>
                <a:sym typeface="Avenir Book"/>
              </a:defRPr>
            </a:pPr>
            <a:r>
              <a:t>Discussion: Canvas &gt; ‘Discussions’ &gt; ‘Extraction, Exclusion, Oppression and Erasure in Geosciences’</a:t>
            </a:r>
          </a:p>
        </p:txBody>
      </p:sp>
      <p:pic>
        <p:nvPicPr>
          <p:cNvPr id="243" name="Screen Shot 2022-01-07 at 3.15.39 AM.png" descr="Screen Shot 2022-01-07 at 3.15.39 AM.png"/>
          <p:cNvPicPr>
            <a:picLocks noChangeAspect="1"/>
          </p:cNvPicPr>
          <p:nvPr/>
        </p:nvPicPr>
        <p:blipFill>
          <a:blip r:embed="rId3"/>
          <a:stretch>
            <a:fillRect/>
          </a:stretch>
        </p:blipFill>
        <p:spPr>
          <a:xfrm>
            <a:off x="499381" y="5313017"/>
            <a:ext cx="12006038" cy="3113896"/>
          </a:xfrm>
          <a:prstGeom prst="rect">
            <a:avLst/>
          </a:prstGeom>
          <a:ln w="12700">
            <a:miter lim="400000"/>
          </a:ln>
        </p:spPr>
      </p:pic>
      <p:sp>
        <p:nvSpPr>
          <p:cNvPr id="4" name="Slide Number Placeholder 3">
            <a:extLst>
              <a:ext uri="{FF2B5EF4-FFF2-40B4-BE49-F238E27FC236}">
                <a16:creationId xmlns:a16="http://schemas.microsoft.com/office/drawing/2014/main" id="{488A551F-C47E-A6DE-0D6D-5D5BAC8BE918}"/>
              </a:ext>
            </a:extLst>
          </p:cNvPr>
          <p:cNvSpPr>
            <a:spLocks noGrp="1"/>
          </p:cNvSpPr>
          <p:nvPr>
            <p:ph type="sldNum" sz="quarter" idx="2"/>
          </p:nvPr>
        </p:nvSpPr>
        <p:spPr/>
        <p:txBody>
          <a:bodyPr/>
          <a:lstStyle/>
          <a:p>
            <a:fld id="{86CB4B4D-7CA3-9044-876B-883B54F8677D}" type="slidenum">
              <a:rPr lang="en-US" smtClean="0"/>
              <a:t>13</a:t>
            </a:fld>
            <a:endParaRPr lang="en-US"/>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 grpId="1" animBg="1" advAuto="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Social and historical contexts of the development of geoscience disciplines"/>
          <p:cNvSpPr txBox="1">
            <a:spLocks noGrp="1"/>
          </p:cNvSpPr>
          <p:nvPr>
            <p:ph type="ctrTitle"/>
          </p:nvPr>
        </p:nvSpPr>
        <p:spPr>
          <a:prstGeom prst="rect">
            <a:avLst/>
          </a:prstGeom>
        </p:spPr>
        <p:txBody>
          <a:bodyPr>
            <a:normAutofit/>
          </a:bodyPr>
          <a:lstStyle>
            <a:lvl1pPr defTabSz="1473840">
              <a:defRPr sz="6970" b="0" spc="-139">
                <a:latin typeface="Avenir Heavy"/>
                <a:ea typeface="Avenir Heavy"/>
                <a:cs typeface="Avenir Heavy"/>
                <a:sym typeface="Avenir Heavy"/>
              </a:defRPr>
            </a:lvl1pPr>
          </a:lstStyle>
          <a:p>
            <a:r>
              <a:rPr lang="en-US" sz="5500" dirty="0">
                <a:latin typeface="Avenir Book" panose="02000503020000020003" pitchFamily="2" charset="0"/>
              </a:rPr>
              <a:t>Example Community Guidelines</a:t>
            </a:r>
            <a:endParaRPr lang="en-US" sz="4000" dirty="0">
              <a:latin typeface="Avenir Book" panose="02000503020000020003" pitchFamily="2" charset="0"/>
            </a:endParaRPr>
          </a:p>
        </p:txBody>
      </p:sp>
      <p:sp>
        <p:nvSpPr>
          <p:cNvPr id="4" name="Social and historical contexts of the development of geoscience disciplines">
            <a:extLst>
              <a:ext uri="{FF2B5EF4-FFF2-40B4-BE49-F238E27FC236}">
                <a16:creationId xmlns:a16="http://schemas.microsoft.com/office/drawing/2014/main" id="{23635033-CEAE-F9CB-6271-8824EDFABFAC}"/>
              </a:ext>
            </a:extLst>
          </p:cNvPr>
          <p:cNvSpPr txBox="1">
            <a:spLocks/>
          </p:cNvSpPr>
          <p:nvPr/>
        </p:nvSpPr>
        <p:spPr>
          <a:xfrm>
            <a:off x="697243" y="5156200"/>
            <a:ext cx="11609057" cy="33020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normAutofit/>
          </a:bodyPr>
          <a:lstStyle>
            <a:lvl1pPr marL="0" marR="0" indent="0" algn="l" defTabSz="1473840" rtl="0" latinLnBrk="0">
              <a:lnSpc>
                <a:spcPct val="80000"/>
              </a:lnSpc>
              <a:spcBef>
                <a:spcPts val="0"/>
              </a:spcBef>
              <a:spcAft>
                <a:spcPts val="0"/>
              </a:spcAft>
              <a:buClrTx/>
              <a:buSzTx/>
              <a:buFontTx/>
              <a:buNone/>
              <a:tabLst/>
              <a:defRPr sz="6970" b="0" i="0" u="none" strike="noStrike" cap="none" spc="-139" baseline="0">
                <a:solidFill>
                  <a:srgbClr val="000000"/>
                </a:solidFill>
                <a:uFillTx/>
                <a:latin typeface="Avenir Heavy"/>
                <a:ea typeface="Avenir Heavy"/>
                <a:cs typeface="Avenir Heavy"/>
                <a:sym typeface="Avenir Heavy"/>
              </a:defRPr>
            </a:lvl1pPr>
            <a:lvl2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2pPr>
            <a:lvl3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3pPr>
            <a:lvl4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4pPr>
            <a:lvl5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5pPr>
            <a:lvl6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6pPr>
            <a:lvl7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7pPr>
            <a:lvl8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8pPr>
            <a:lvl9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9pPr>
          </a:lstStyle>
          <a:p>
            <a:pPr hangingPunct="1">
              <a:lnSpc>
                <a:spcPct val="100000"/>
              </a:lnSpc>
            </a:pPr>
            <a:r>
              <a:rPr lang="en-US" sz="2400" b="1" dirty="0">
                <a:solidFill>
                  <a:srgbClr val="C00000"/>
                </a:solidFill>
                <a:latin typeface="Avenir Book" panose="02000503020000020003" pitchFamily="2" charset="0"/>
              </a:rPr>
              <a:t>UNIT 1: Extraction and Oppression During the Early Development of Geosciences </a:t>
            </a:r>
          </a:p>
          <a:p>
            <a:pPr hangingPunct="1">
              <a:lnSpc>
                <a:spcPct val="100000"/>
              </a:lnSpc>
            </a:pPr>
            <a:r>
              <a:rPr lang="en-US" sz="2400" b="1" dirty="0">
                <a:solidFill>
                  <a:srgbClr val="C00000"/>
                </a:solidFill>
                <a:latin typeface="Avenir Book" panose="02000503020000020003" pitchFamily="2" charset="0"/>
              </a:rPr>
              <a:t>Week 1 or 2 </a:t>
            </a:r>
            <a:r>
              <a:rPr lang="en-US" sz="2400" dirty="0">
                <a:solidFill>
                  <a:srgbClr val="C00000"/>
                </a:solidFill>
                <a:latin typeface="Avenir Book" panose="02000503020000020003" pitchFamily="2" charset="0"/>
              </a:rPr>
              <a:t>–  these slides are used to set student expectations and community guidelines for facilitating respectful discussions throughout the term. After introducing these on the first week, a quick reminder of these guidelines can be included at the beginning of the first few discussions.</a:t>
            </a:r>
          </a:p>
        </p:txBody>
      </p:sp>
      <p:sp>
        <p:nvSpPr>
          <p:cNvPr id="3" name="Slide Number Placeholder 2">
            <a:extLst>
              <a:ext uri="{FF2B5EF4-FFF2-40B4-BE49-F238E27FC236}">
                <a16:creationId xmlns:a16="http://schemas.microsoft.com/office/drawing/2014/main" id="{065C7949-736A-40C8-0DA7-C81668050F08}"/>
              </a:ext>
            </a:extLst>
          </p:cNvPr>
          <p:cNvSpPr>
            <a:spLocks noGrp="1"/>
          </p:cNvSpPr>
          <p:nvPr>
            <p:ph type="sldNum" sz="quarter" idx="2"/>
          </p:nvPr>
        </p:nvSpPr>
        <p:spPr/>
        <p:txBody>
          <a:bodyPr/>
          <a:lstStyle/>
          <a:p>
            <a:fld id="{86CB4B4D-7CA3-9044-876B-883B54F8677D}" type="slidenum">
              <a:rPr lang="en-US" smtClean="0"/>
              <a:pPr/>
              <a:t>14</a:t>
            </a:fld>
            <a:endParaRPr lang="en-US"/>
          </a:p>
        </p:txBody>
      </p:sp>
    </p:spTree>
    <p:extLst>
      <p:ext uri="{BB962C8B-B14F-4D97-AF65-F5344CB8AC3E}">
        <p14:creationId xmlns:p14="http://schemas.microsoft.com/office/powerpoint/2010/main" val="4194789609"/>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All EARS07 members are to…"/>
          <p:cNvSpPr txBox="1">
            <a:spLocks noGrp="1"/>
          </p:cNvSpPr>
          <p:nvPr>
            <p:ph type="title"/>
          </p:nvPr>
        </p:nvSpPr>
        <p:spPr>
          <a:prstGeom prst="rect">
            <a:avLst/>
          </a:prstGeom>
        </p:spPr>
        <p:txBody>
          <a:bodyPr/>
          <a:lstStyle>
            <a:lvl1pPr defTabSz="1525858">
              <a:defRPr sz="5280" b="0" spc="-105">
                <a:latin typeface="Avenir Heavy"/>
                <a:ea typeface="Avenir Heavy"/>
                <a:cs typeface="Avenir Heavy"/>
                <a:sym typeface="Avenir Heavy"/>
              </a:defRPr>
            </a:lvl1pPr>
          </a:lstStyle>
          <a:p>
            <a:r>
              <a:t>All EARS07 members are to…</a:t>
            </a:r>
          </a:p>
        </p:txBody>
      </p:sp>
      <p:sp>
        <p:nvSpPr>
          <p:cNvPr id="160" name="Be treated with respect and consideration…"/>
          <p:cNvSpPr txBox="1">
            <a:spLocks noGrp="1"/>
          </p:cNvSpPr>
          <p:nvPr>
            <p:ph type="body" idx="1"/>
          </p:nvPr>
        </p:nvSpPr>
        <p:spPr>
          <a:xfrm>
            <a:off x="698500" y="2442646"/>
            <a:ext cx="11607800" cy="6231454"/>
          </a:xfrm>
          <a:prstGeom prst="rect">
            <a:avLst/>
          </a:prstGeom>
        </p:spPr>
        <p:txBody>
          <a:bodyPr/>
          <a:lstStyle/>
          <a:p>
            <a:pPr>
              <a:spcBef>
                <a:spcPts val="2000"/>
              </a:spcBef>
              <a:defRPr sz="3200">
                <a:latin typeface="Avenir Book"/>
                <a:ea typeface="Avenir Book"/>
                <a:cs typeface="Avenir Book"/>
                <a:sym typeface="Avenir Book"/>
              </a:defRPr>
            </a:pPr>
            <a:r>
              <a:t>Be treated with respect and consideration</a:t>
            </a:r>
          </a:p>
          <a:p>
            <a:pPr>
              <a:spcBef>
                <a:spcPts val="2000"/>
              </a:spcBef>
              <a:defRPr sz="3200">
                <a:latin typeface="Avenir Book"/>
                <a:ea typeface="Avenir Book"/>
                <a:cs typeface="Avenir Book"/>
                <a:sym typeface="Avenir Book"/>
              </a:defRPr>
            </a:pPr>
            <a:r>
              <a:t>Be considerate, collegial, and collaborative</a:t>
            </a:r>
          </a:p>
          <a:p>
            <a:pPr>
              <a:spcBef>
                <a:spcPts val="2000"/>
              </a:spcBef>
              <a:defRPr sz="3200">
                <a:latin typeface="Avenir Book"/>
                <a:ea typeface="Avenir Book"/>
                <a:cs typeface="Avenir Book"/>
                <a:sym typeface="Avenir Book"/>
              </a:defRPr>
            </a:pPr>
            <a:r>
              <a:t>Communicate openly, with civil attitudes, critiquing ideas rather than individuals</a:t>
            </a:r>
          </a:p>
          <a:p>
            <a:pPr>
              <a:spcBef>
                <a:spcPts val="2000"/>
              </a:spcBef>
              <a:defRPr sz="3200">
                <a:latin typeface="Avenir Book"/>
                <a:ea typeface="Avenir Book"/>
                <a:cs typeface="Avenir Book"/>
                <a:sym typeface="Avenir Book"/>
              </a:defRPr>
            </a:pPr>
            <a:r>
              <a:t>Respect the privacy of fellow community members by not sharing details outside the group without explicit permission</a:t>
            </a:r>
          </a:p>
          <a:p>
            <a:pPr>
              <a:spcBef>
                <a:spcPts val="2000"/>
              </a:spcBef>
              <a:defRPr sz="3200">
                <a:latin typeface="Avenir Book"/>
                <a:ea typeface="Avenir Book"/>
                <a:cs typeface="Avenir Book"/>
                <a:sym typeface="Avenir Book"/>
              </a:defRPr>
            </a:pPr>
            <a:r>
              <a:t>Avoid personal attacks</a:t>
            </a:r>
          </a:p>
          <a:p>
            <a:pPr>
              <a:spcBef>
                <a:spcPts val="2000"/>
              </a:spcBef>
              <a:defRPr sz="3200">
                <a:latin typeface="Avenir Book"/>
                <a:ea typeface="Avenir Book"/>
                <a:cs typeface="Avenir Book"/>
                <a:sym typeface="Avenir Book"/>
              </a:defRPr>
            </a:pPr>
            <a:r>
              <a:t>Alert me (the instructor) if you notice disrespectful behaviors, someone in distress, etc.</a:t>
            </a:r>
          </a:p>
        </p:txBody>
      </p:sp>
      <p:sp>
        <p:nvSpPr>
          <p:cNvPr id="4" name="Slide Number Placeholder 3">
            <a:extLst>
              <a:ext uri="{FF2B5EF4-FFF2-40B4-BE49-F238E27FC236}">
                <a16:creationId xmlns:a16="http://schemas.microsoft.com/office/drawing/2014/main" id="{0D054EBF-87B9-3B8C-3015-4DEFDE7447E8}"/>
              </a:ext>
            </a:extLst>
          </p:cNvPr>
          <p:cNvSpPr>
            <a:spLocks noGrp="1"/>
          </p:cNvSpPr>
          <p:nvPr>
            <p:ph type="sldNum" sz="quarter" idx="2"/>
          </p:nvPr>
        </p:nvSpPr>
        <p:spPr/>
        <p:txBody>
          <a:bodyPr/>
          <a:lstStyle/>
          <a:p>
            <a:fld id="{86CB4B4D-7CA3-9044-876B-883B54F8677D}" type="slidenum">
              <a:rPr lang="en-US" smtClean="0"/>
              <a:t>15</a:t>
            </a:fld>
            <a:endParaRPr lang="en-US"/>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60">
                                            <p:bg/>
                                          </p:spTgt>
                                        </p:tgtEl>
                                        <p:attrNameLst>
                                          <p:attrName>style.visibility</p:attrName>
                                        </p:attrNameLst>
                                      </p:cBhvr>
                                      <p:to>
                                        <p:strVal val="visible"/>
                                      </p:to>
                                    </p:set>
                                  </p:childTnLst>
                                </p:cTn>
                              </p:par>
                              <p:par>
                                <p:cTn id="7" presetID="1" presetClass="entr" presetSubtype="0" fill="hold" grpId="0" nodeType="withEffect">
                                  <p:stCondLst>
                                    <p:cond delay="0"/>
                                  </p:stCondLst>
                                  <p:iterate>
                                    <p:tmAbs val="0"/>
                                  </p:iterate>
                                  <p:childTnLst>
                                    <p:set>
                                      <p:cBhvr>
                                        <p:cTn id="8" fill="hold"/>
                                        <p:tgtEl>
                                          <p:spTgt spid="160">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iterate>
                                    <p:tmAbs val="0"/>
                                  </p:iterate>
                                  <p:childTnLst>
                                    <p:set>
                                      <p:cBhvr>
                                        <p:cTn id="12" fill="hold"/>
                                        <p:tgtEl>
                                          <p:spTgt spid="160">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iterate>
                                    <p:tmAbs val="0"/>
                                  </p:iterate>
                                  <p:childTnLst>
                                    <p:set>
                                      <p:cBhvr>
                                        <p:cTn id="16" fill="hold"/>
                                        <p:tgtEl>
                                          <p:spTgt spid="160">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iterate>
                                    <p:tmAbs val="0"/>
                                  </p:iterate>
                                  <p:childTnLst>
                                    <p:set>
                                      <p:cBhvr>
                                        <p:cTn id="20" fill="hold"/>
                                        <p:tgtEl>
                                          <p:spTgt spid="160">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iterate>
                                    <p:tmAbs val="0"/>
                                  </p:iterate>
                                  <p:childTnLst>
                                    <p:set>
                                      <p:cBhvr>
                                        <p:cTn id="24" fill="hold"/>
                                        <p:tgtEl>
                                          <p:spTgt spid="160">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iterate>
                                    <p:tmAbs val="0"/>
                                  </p:iterate>
                                  <p:childTnLst>
                                    <p:set>
                                      <p:cBhvr>
                                        <p:cTn id="28" fill="hold"/>
                                        <p:tgtEl>
                                          <p:spTgt spid="16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build="p" bldLvl="5" animBg="1" advAuto="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 name="Example behaviors that contribute to positive environment include:"/>
          <p:cNvSpPr txBox="1">
            <a:spLocks noGrp="1"/>
          </p:cNvSpPr>
          <p:nvPr>
            <p:ph type="title"/>
          </p:nvPr>
        </p:nvSpPr>
        <p:spPr>
          <a:xfrm>
            <a:off x="698500" y="440266"/>
            <a:ext cx="11607800" cy="1747653"/>
          </a:xfrm>
          <a:prstGeom prst="rect">
            <a:avLst/>
          </a:prstGeom>
        </p:spPr>
        <p:txBody>
          <a:bodyPr/>
          <a:lstStyle>
            <a:lvl1pPr defTabSz="1525858">
              <a:defRPr sz="5280" b="0" spc="-105">
                <a:latin typeface="Avenir Heavy"/>
                <a:ea typeface="Avenir Heavy"/>
                <a:cs typeface="Avenir Heavy"/>
                <a:sym typeface="Avenir Heavy"/>
              </a:defRPr>
            </a:lvl1pPr>
          </a:lstStyle>
          <a:p>
            <a:r>
              <a:rPr dirty="0"/>
              <a:t>Example behaviors that contribute to positive environment include:</a:t>
            </a:r>
          </a:p>
        </p:txBody>
      </p:sp>
      <p:sp>
        <p:nvSpPr>
          <p:cNvPr id="164" name="Using welcoming and inclusive language…"/>
          <p:cNvSpPr txBox="1">
            <a:spLocks noGrp="1"/>
          </p:cNvSpPr>
          <p:nvPr>
            <p:ph type="body" idx="1"/>
          </p:nvPr>
        </p:nvSpPr>
        <p:spPr>
          <a:xfrm>
            <a:off x="698500" y="2829455"/>
            <a:ext cx="11607800" cy="5717645"/>
          </a:xfrm>
          <a:prstGeom prst="rect">
            <a:avLst/>
          </a:prstGeom>
        </p:spPr>
        <p:txBody>
          <a:bodyPr/>
          <a:lstStyle/>
          <a:p>
            <a:pPr>
              <a:spcBef>
                <a:spcPts val="2000"/>
              </a:spcBef>
              <a:defRPr sz="3200">
                <a:latin typeface="Avenir Book"/>
                <a:ea typeface="Avenir Book"/>
                <a:cs typeface="Avenir Book"/>
                <a:sym typeface="Avenir Book"/>
              </a:defRPr>
            </a:pPr>
            <a:r>
              <a:t>Using welcoming and inclusive language</a:t>
            </a:r>
          </a:p>
          <a:p>
            <a:pPr>
              <a:spcBef>
                <a:spcPts val="2000"/>
              </a:spcBef>
              <a:defRPr sz="3200">
                <a:latin typeface="Avenir Book"/>
                <a:ea typeface="Avenir Book"/>
                <a:cs typeface="Avenir Book"/>
                <a:sym typeface="Avenir Book"/>
              </a:defRPr>
            </a:pPr>
            <a:r>
              <a:t>Speaking from one’s own personal experiences and perspectives (“I” instead of “they,” “we,” “you,” etc.)</a:t>
            </a:r>
          </a:p>
          <a:p>
            <a:pPr>
              <a:spcBef>
                <a:spcPts val="2000"/>
              </a:spcBef>
              <a:defRPr sz="3200">
                <a:latin typeface="Avenir Book"/>
                <a:ea typeface="Avenir Book"/>
                <a:cs typeface="Avenir Book"/>
                <a:sym typeface="Avenir Book"/>
              </a:defRPr>
            </a:pPr>
            <a:r>
              <a:t>Being respectful of differing viewpoints and experiences</a:t>
            </a:r>
          </a:p>
          <a:p>
            <a:pPr>
              <a:spcBef>
                <a:spcPts val="2000"/>
              </a:spcBef>
              <a:defRPr sz="3200">
                <a:latin typeface="Avenir Book"/>
                <a:ea typeface="Avenir Book"/>
                <a:cs typeface="Avenir Book"/>
                <a:sym typeface="Avenir Book"/>
              </a:defRPr>
            </a:pPr>
            <a:r>
              <a:t>Gracefully accepting constructive criticism</a:t>
            </a:r>
          </a:p>
          <a:p>
            <a:pPr>
              <a:spcBef>
                <a:spcPts val="2000"/>
              </a:spcBef>
              <a:defRPr sz="3200">
                <a:latin typeface="Avenir Book"/>
                <a:ea typeface="Avenir Book"/>
                <a:cs typeface="Avenir Book"/>
                <a:sym typeface="Avenir Book"/>
              </a:defRPr>
            </a:pPr>
            <a:r>
              <a:t>Focusing on what is best for the community</a:t>
            </a:r>
          </a:p>
          <a:p>
            <a:pPr>
              <a:spcBef>
                <a:spcPts val="2000"/>
              </a:spcBef>
              <a:defRPr sz="3200">
                <a:latin typeface="Avenir Book"/>
                <a:ea typeface="Avenir Book"/>
                <a:cs typeface="Avenir Book"/>
                <a:sym typeface="Avenir Book"/>
              </a:defRPr>
            </a:pPr>
            <a:r>
              <a:t>Showing empathy towards other community members</a:t>
            </a:r>
          </a:p>
        </p:txBody>
      </p:sp>
      <p:sp>
        <p:nvSpPr>
          <p:cNvPr id="4" name="Slide Number Placeholder 3">
            <a:extLst>
              <a:ext uri="{FF2B5EF4-FFF2-40B4-BE49-F238E27FC236}">
                <a16:creationId xmlns:a16="http://schemas.microsoft.com/office/drawing/2014/main" id="{F2C67C66-11BD-D196-C048-C92B6F32A56F}"/>
              </a:ext>
            </a:extLst>
          </p:cNvPr>
          <p:cNvSpPr>
            <a:spLocks noGrp="1"/>
          </p:cNvSpPr>
          <p:nvPr>
            <p:ph type="sldNum" sz="quarter" idx="2"/>
          </p:nvPr>
        </p:nvSpPr>
        <p:spPr/>
        <p:txBody>
          <a:bodyPr/>
          <a:lstStyle/>
          <a:p>
            <a:fld id="{86CB4B4D-7CA3-9044-876B-883B54F8677D}" type="slidenum">
              <a:rPr lang="en-US" smtClean="0"/>
              <a:t>16</a:t>
            </a:fld>
            <a:endParaRPr lang="en-US"/>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64">
                                            <p:bg/>
                                          </p:spTgt>
                                        </p:tgtEl>
                                        <p:attrNameLst>
                                          <p:attrName>style.visibility</p:attrName>
                                        </p:attrNameLst>
                                      </p:cBhvr>
                                      <p:to>
                                        <p:strVal val="visible"/>
                                      </p:to>
                                    </p:set>
                                  </p:childTnLst>
                                </p:cTn>
                              </p:par>
                              <p:par>
                                <p:cTn id="7" presetID="1" presetClass="entr" presetSubtype="0" fill="hold" grpId="0" nodeType="withEffect">
                                  <p:stCondLst>
                                    <p:cond delay="0"/>
                                  </p:stCondLst>
                                  <p:iterate>
                                    <p:tmAbs val="0"/>
                                  </p:iterate>
                                  <p:childTnLst>
                                    <p:set>
                                      <p:cBhvr>
                                        <p:cTn id="8" fill="hold"/>
                                        <p:tgtEl>
                                          <p:spTgt spid="164">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iterate>
                                    <p:tmAbs val="0"/>
                                  </p:iterate>
                                  <p:childTnLst>
                                    <p:set>
                                      <p:cBhvr>
                                        <p:cTn id="12" fill="hold"/>
                                        <p:tgtEl>
                                          <p:spTgt spid="164">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iterate>
                                    <p:tmAbs val="0"/>
                                  </p:iterate>
                                  <p:childTnLst>
                                    <p:set>
                                      <p:cBhvr>
                                        <p:cTn id="16" fill="hold"/>
                                        <p:tgtEl>
                                          <p:spTgt spid="164">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iterate>
                                    <p:tmAbs val="0"/>
                                  </p:iterate>
                                  <p:childTnLst>
                                    <p:set>
                                      <p:cBhvr>
                                        <p:cTn id="20" fill="hold"/>
                                        <p:tgtEl>
                                          <p:spTgt spid="164">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iterate>
                                    <p:tmAbs val="0"/>
                                  </p:iterate>
                                  <p:childTnLst>
                                    <p:set>
                                      <p:cBhvr>
                                        <p:cTn id="24" fill="hold"/>
                                        <p:tgtEl>
                                          <p:spTgt spid="164">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iterate>
                                    <p:tmAbs val="0"/>
                                  </p:iterate>
                                  <p:childTnLst>
                                    <p:set>
                                      <p:cBhvr>
                                        <p:cTn id="28" fill="hold"/>
                                        <p:tgtEl>
                                          <p:spTgt spid="16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4" grpId="0" build="p" bldLvl="5" animBg="1" advAuto="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Social and historical contexts of the development of geoscience disciplines"/>
          <p:cNvSpPr txBox="1">
            <a:spLocks noGrp="1"/>
          </p:cNvSpPr>
          <p:nvPr>
            <p:ph type="ctrTitle"/>
          </p:nvPr>
        </p:nvSpPr>
        <p:spPr>
          <a:prstGeom prst="rect">
            <a:avLst/>
          </a:prstGeom>
        </p:spPr>
        <p:txBody>
          <a:bodyPr anchor="t">
            <a:normAutofit/>
          </a:bodyPr>
          <a:lstStyle>
            <a:lvl1pPr defTabSz="1473840">
              <a:defRPr sz="6970" b="0" spc="-139">
                <a:latin typeface="Avenir Heavy"/>
                <a:ea typeface="Avenir Heavy"/>
                <a:cs typeface="Avenir Heavy"/>
                <a:sym typeface="Avenir Heavy"/>
              </a:defRPr>
            </a:lvl1pPr>
          </a:lstStyle>
          <a:p>
            <a:r>
              <a:rPr lang="en-US" sz="5500" dirty="0">
                <a:latin typeface="Avenir Book" panose="02000503020000020003" pitchFamily="2" charset="0"/>
              </a:rPr>
              <a:t>Social and political impacts of early geological expeditions</a:t>
            </a:r>
          </a:p>
        </p:txBody>
      </p:sp>
      <p:sp>
        <p:nvSpPr>
          <p:cNvPr id="4" name="Social and historical contexts of the development of geoscience disciplines">
            <a:extLst>
              <a:ext uri="{FF2B5EF4-FFF2-40B4-BE49-F238E27FC236}">
                <a16:creationId xmlns:a16="http://schemas.microsoft.com/office/drawing/2014/main" id="{23635033-CEAE-F9CB-6271-8824EDFABFAC}"/>
              </a:ext>
            </a:extLst>
          </p:cNvPr>
          <p:cNvSpPr txBox="1">
            <a:spLocks/>
          </p:cNvSpPr>
          <p:nvPr/>
        </p:nvSpPr>
        <p:spPr>
          <a:xfrm>
            <a:off x="697243" y="4381500"/>
            <a:ext cx="11609057" cy="45339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normAutofit/>
          </a:bodyPr>
          <a:lstStyle>
            <a:lvl1pPr marL="0" marR="0" indent="0" algn="l" defTabSz="1473840" rtl="0" latinLnBrk="0">
              <a:lnSpc>
                <a:spcPct val="80000"/>
              </a:lnSpc>
              <a:spcBef>
                <a:spcPts val="0"/>
              </a:spcBef>
              <a:spcAft>
                <a:spcPts val="0"/>
              </a:spcAft>
              <a:buClrTx/>
              <a:buSzTx/>
              <a:buFontTx/>
              <a:buNone/>
              <a:tabLst/>
              <a:defRPr sz="6970" b="0" i="0" u="none" strike="noStrike" cap="none" spc="-139" baseline="0">
                <a:solidFill>
                  <a:srgbClr val="000000"/>
                </a:solidFill>
                <a:uFillTx/>
                <a:latin typeface="Avenir Heavy"/>
                <a:ea typeface="Avenir Heavy"/>
                <a:cs typeface="Avenir Heavy"/>
                <a:sym typeface="Avenir Heavy"/>
              </a:defRPr>
            </a:lvl1pPr>
            <a:lvl2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2pPr>
            <a:lvl3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3pPr>
            <a:lvl4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4pPr>
            <a:lvl5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5pPr>
            <a:lvl6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6pPr>
            <a:lvl7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7pPr>
            <a:lvl8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8pPr>
            <a:lvl9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9pPr>
          </a:lstStyle>
          <a:p>
            <a:pPr hangingPunct="1">
              <a:lnSpc>
                <a:spcPct val="134000"/>
              </a:lnSpc>
            </a:pPr>
            <a:r>
              <a:rPr lang="en-US" sz="2400" b="1" dirty="0">
                <a:solidFill>
                  <a:srgbClr val="C00000"/>
                </a:solidFill>
                <a:latin typeface="Avenir Book" panose="02000503020000020003" pitchFamily="2" charset="0"/>
              </a:rPr>
              <a:t>UNIT 1: Extraction and Oppression During the Early Development of Geosciences </a:t>
            </a:r>
            <a:br>
              <a:rPr lang="en-US" sz="2400" b="1" dirty="0">
                <a:solidFill>
                  <a:srgbClr val="C00000"/>
                </a:solidFill>
                <a:latin typeface="Avenir Book" panose="02000503020000020003" pitchFamily="2" charset="0"/>
              </a:rPr>
            </a:br>
            <a:r>
              <a:rPr lang="en-US" sz="2400" b="1" dirty="0">
                <a:solidFill>
                  <a:srgbClr val="C00000"/>
                </a:solidFill>
                <a:latin typeface="Avenir Book" panose="02000503020000020003" pitchFamily="2" charset="0"/>
              </a:rPr>
              <a:t>Week  2 – Exploitation of Land, Resources and People:  </a:t>
            </a:r>
            <a:r>
              <a:rPr lang="en-US" sz="2400" dirty="0">
                <a:solidFill>
                  <a:srgbClr val="C00000"/>
                </a:solidFill>
                <a:latin typeface="Avenir Book" panose="02000503020000020003" pitchFamily="2" charset="0"/>
              </a:rPr>
              <a:t>these slides may be used to start off the reading discussion for the following references.</a:t>
            </a:r>
          </a:p>
          <a:p>
            <a:pPr hangingPunct="1">
              <a:lnSpc>
                <a:spcPct val="134000"/>
              </a:lnSpc>
            </a:pPr>
            <a:endParaRPr lang="en-US" sz="2000" dirty="0">
              <a:solidFill>
                <a:srgbClr val="C00000"/>
              </a:solidFill>
              <a:latin typeface="Avenir Book" panose="02000503020000020003" pitchFamily="2" charset="0"/>
            </a:endParaRPr>
          </a:p>
          <a:p>
            <a:pPr marL="342900" lvl="0" indent="-342900">
              <a:lnSpc>
                <a:spcPct val="134000"/>
              </a:lnSpc>
              <a:buFont typeface="Arial" panose="020B0604020202020204" pitchFamily="34" charset="0"/>
              <a:buChar char="•"/>
            </a:pPr>
            <a:r>
              <a:rPr lang="en-US" sz="2000" i="1" u="sng" dirty="0">
                <a:latin typeface="Avenir Book" panose="02000503020000020003" pitchFamily="2" charset="0"/>
                <a:hlinkClick r:id="rId3"/>
              </a:rPr>
              <a:t>The Darker Side of John Wesley Powell</a:t>
            </a:r>
            <a:r>
              <a:rPr lang="en-US" sz="2000" dirty="0">
                <a:latin typeface="Avenir Book" panose="02000503020000020003" pitchFamily="2" charset="0"/>
              </a:rPr>
              <a:t> (Pico, 2019) </a:t>
            </a:r>
          </a:p>
          <a:p>
            <a:pPr marL="342900" lvl="0" indent="-342900">
              <a:lnSpc>
                <a:spcPct val="134000"/>
              </a:lnSpc>
              <a:buFont typeface="Arial" panose="020B0604020202020204" pitchFamily="34" charset="0"/>
              <a:buChar char="•"/>
            </a:pPr>
            <a:r>
              <a:rPr lang="en-US" sz="2000" i="1" u="sng" dirty="0">
                <a:latin typeface="Avenir Book" panose="02000503020000020003" pitchFamily="2" charset="0"/>
                <a:hlinkClick r:id="rId4"/>
              </a:rPr>
              <a:t>Minik and the Meteor</a:t>
            </a:r>
            <a:r>
              <a:rPr lang="en-US" sz="2000" dirty="0">
                <a:latin typeface="Avenir Book" panose="02000503020000020003" pitchFamily="2" charset="0"/>
              </a:rPr>
              <a:t> (Meier, 2013) </a:t>
            </a:r>
          </a:p>
          <a:p>
            <a:pPr>
              <a:lnSpc>
                <a:spcPct val="134000"/>
              </a:lnSpc>
            </a:pPr>
            <a:r>
              <a:rPr lang="en-US" sz="2000" dirty="0">
                <a:latin typeface="Avenir Book" panose="02000503020000020003" pitchFamily="2" charset="0"/>
              </a:rPr>
              <a:t>Additional readings:</a:t>
            </a:r>
          </a:p>
          <a:p>
            <a:pPr marL="342900" lvl="0" indent="-342900">
              <a:lnSpc>
                <a:spcPct val="134000"/>
              </a:lnSpc>
              <a:buFont typeface="Arial" panose="020B0604020202020204" pitchFamily="34" charset="0"/>
              <a:buChar char="•"/>
            </a:pPr>
            <a:r>
              <a:rPr lang="en-US" sz="2000" i="1" u="sng" dirty="0">
                <a:latin typeface="Avenir Book" panose="02000503020000020003" pitchFamily="2" charset="0"/>
                <a:hlinkClick r:id="rId5"/>
              </a:rPr>
              <a:t>Caught in the Middle: the Tragic Life of Minik Wallace</a:t>
            </a:r>
            <a:r>
              <a:rPr lang="en-US" sz="2000" dirty="0">
                <a:latin typeface="Avenir Book" panose="02000503020000020003" pitchFamily="2" charset="0"/>
              </a:rPr>
              <a:t> (Perry-MacMillan Arctic Museum, Bowdoin College, 2020)</a:t>
            </a:r>
          </a:p>
          <a:p>
            <a:pPr marL="342900" lvl="0" indent="-342900">
              <a:lnSpc>
                <a:spcPct val="134000"/>
              </a:lnSpc>
              <a:buFont typeface="Arial" panose="020B0604020202020204" pitchFamily="34" charset="0"/>
              <a:buChar char="•"/>
            </a:pPr>
            <a:r>
              <a:rPr lang="en-US" sz="2000" i="1" u="sng" dirty="0">
                <a:latin typeface="Avenir Book" panose="02000503020000020003" pitchFamily="2" charset="0"/>
                <a:hlinkClick r:id="rId6"/>
              </a:rPr>
              <a:t>Robert E. Peary and the Cape York Meteorites</a:t>
            </a:r>
            <a:r>
              <a:rPr lang="en-US" sz="2000" dirty="0">
                <a:latin typeface="Avenir Book" panose="02000503020000020003" pitchFamily="2" charset="0"/>
              </a:rPr>
              <a:t> (Huntington, 2002)</a:t>
            </a:r>
          </a:p>
        </p:txBody>
      </p:sp>
      <p:sp>
        <p:nvSpPr>
          <p:cNvPr id="3" name="Slide Number Placeholder 2">
            <a:extLst>
              <a:ext uri="{FF2B5EF4-FFF2-40B4-BE49-F238E27FC236}">
                <a16:creationId xmlns:a16="http://schemas.microsoft.com/office/drawing/2014/main" id="{55B7127D-5528-ED60-00D3-65F6D3565AC7}"/>
              </a:ext>
            </a:extLst>
          </p:cNvPr>
          <p:cNvSpPr>
            <a:spLocks noGrp="1"/>
          </p:cNvSpPr>
          <p:nvPr>
            <p:ph type="sldNum" sz="quarter" idx="2"/>
          </p:nvPr>
        </p:nvSpPr>
        <p:spPr/>
        <p:txBody>
          <a:bodyPr/>
          <a:lstStyle/>
          <a:p>
            <a:fld id="{86CB4B4D-7CA3-9044-876B-883B54F8677D}" type="slidenum">
              <a:rPr lang="en-US" smtClean="0"/>
              <a:pPr/>
              <a:t>17</a:t>
            </a:fld>
            <a:endParaRPr lang="en-US"/>
          </a:p>
        </p:txBody>
      </p:sp>
    </p:spTree>
    <p:extLst>
      <p:ext uri="{BB962C8B-B14F-4D97-AF65-F5344CB8AC3E}">
        <p14:creationId xmlns:p14="http://schemas.microsoft.com/office/powerpoint/2010/main" val="302752155"/>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87113-DBB8-744E-9A9B-E0148CB2154D}"/>
              </a:ext>
            </a:extLst>
          </p:cNvPr>
          <p:cNvSpPr>
            <a:spLocks noGrp="1"/>
          </p:cNvSpPr>
          <p:nvPr>
            <p:ph type="title"/>
          </p:nvPr>
        </p:nvSpPr>
        <p:spPr>
          <a:xfrm>
            <a:off x="443308" y="567868"/>
            <a:ext cx="12118187" cy="2041981"/>
          </a:xfrm>
        </p:spPr>
        <p:txBody>
          <a:bodyPr/>
          <a:lstStyle/>
          <a:p>
            <a:r>
              <a:rPr lang="en-US" dirty="0">
                <a:latin typeface="Avenir Book" panose="02000503020000020003" pitchFamily="2" charset="0"/>
              </a:rPr>
              <a:t>Example behaviors that contribute to positive environment include:</a:t>
            </a:r>
          </a:p>
        </p:txBody>
      </p:sp>
      <p:sp>
        <p:nvSpPr>
          <p:cNvPr id="3" name="Rectangle 2">
            <a:extLst>
              <a:ext uri="{FF2B5EF4-FFF2-40B4-BE49-F238E27FC236}">
                <a16:creationId xmlns:a16="http://schemas.microsoft.com/office/drawing/2014/main" id="{098A3F59-4E32-3048-8D8A-87B657B31AF2}"/>
              </a:ext>
            </a:extLst>
          </p:cNvPr>
          <p:cNvSpPr/>
          <p:nvPr/>
        </p:nvSpPr>
        <p:spPr>
          <a:xfrm>
            <a:off x="443307" y="3401884"/>
            <a:ext cx="12118185" cy="4893968"/>
          </a:xfrm>
          <a:prstGeom prst="rect">
            <a:avLst/>
          </a:prstGeom>
        </p:spPr>
        <p:txBody>
          <a:bodyPr wrap="square">
            <a:spAutoFit/>
          </a:bodyPr>
          <a:lstStyle/>
          <a:p>
            <a:pPr marL="406394" indent="-406394">
              <a:buFont typeface="Arial" panose="020B0604020202020204" pitchFamily="34" charset="0"/>
              <a:buChar char="•"/>
            </a:pPr>
            <a:r>
              <a:rPr lang="en-US" sz="2844" dirty="0">
                <a:latin typeface="Avenir Book" panose="02000503020000020003" pitchFamily="2" charset="0"/>
              </a:rPr>
              <a:t>Using welcoming and inclusive language</a:t>
            </a:r>
            <a:br>
              <a:rPr lang="en-US" sz="2844" dirty="0">
                <a:latin typeface="Avenir Book" panose="02000503020000020003" pitchFamily="2" charset="0"/>
              </a:rPr>
            </a:br>
            <a:endParaRPr lang="en-US" sz="1422" dirty="0">
              <a:latin typeface="Avenir Book" panose="02000503020000020003" pitchFamily="2" charset="0"/>
            </a:endParaRPr>
          </a:p>
          <a:p>
            <a:pPr marL="406394" indent="-406394">
              <a:buFont typeface="Arial" panose="020B0604020202020204" pitchFamily="34" charset="0"/>
              <a:buChar char="•"/>
            </a:pPr>
            <a:r>
              <a:rPr lang="en-US" sz="2844" dirty="0">
                <a:latin typeface="Avenir Book" panose="02000503020000020003" pitchFamily="2" charset="0"/>
              </a:rPr>
              <a:t>Speaking from one’s own personal experiences and perspectives</a:t>
            </a:r>
            <a:br>
              <a:rPr lang="en-US" sz="2844" dirty="0">
                <a:latin typeface="Avenir Book" panose="02000503020000020003" pitchFamily="2" charset="0"/>
              </a:rPr>
            </a:br>
            <a:r>
              <a:rPr lang="en-US" sz="2844" dirty="0">
                <a:latin typeface="Avenir Book" panose="02000503020000020003" pitchFamily="2" charset="0"/>
              </a:rPr>
              <a:t>(“I” instead of “they,” “we,” “you,” etc.)</a:t>
            </a:r>
            <a:br>
              <a:rPr lang="en-US" sz="2844" dirty="0">
                <a:latin typeface="Avenir Book" panose="02000503020000020003" pitchFamily="2" charset="0"/>
              </a:rPr>
            </a:br>
            <a:endParaRPr lang="en-US" sz="1422" dirty="0">
              <a:latin typeface="Avenir Book" panose="02000503020000020003" pitchFamily="2" charset="0"/>
            </a:endParaRPr>
          </a:p>
          <a:p>
            <a:pPr marL="406394" indent="-406394">
              <a:buFont typeface="Arial" panose="020B0604020202020204" pitchFamily="34" charset="0"/>
              <a:buChar char="•"/>
            </a:pPr>
            <a:r>
              <a:rPr lang="en-US" sz="2844" dirty="0">
                <a:latin typeface="Avenir Book" panose="02000503020000020003" pitchFamily="2" charset="0"/>
              </a:rPr>
              <a:t>Being respectful of differing viewpoints and experiences</a:t>
            </a:r>
            <a:br>
              <a:rPr lang="en-US" sz="2844" dirty="0">
                <a:latin typeface="Avenir Book" panose="02000503020000020003" pitchFamily="2" charset="0"/>
              </a:rPr>
            </a:br>
            <a:endParaRPr lang="en-US" sz="1422" dirty="0">
              <a:latin typeface="Avenir Book" panose="02000503020000020003" pitchFamily="2" charset="0"/>
            </a:endParaRPr>
          </a:p>
          <a:p>
            <a:pPr marL="406394" indent="-406394">
              <a:buFont typeface="Arial" panose="020B0604020202020204" pitchFamily="34" charset="0"/>
              <a:buChar char="•"/>
            </a:pPr>
            <a:r>
              <a:rPr lang="en-US" sz="2844" dirty="0">
                <a:latin typeface="Avenir Book" panose="02000503020000020003" pitchFamily="2" charset="0"/>
              </a:rPr>
              <a:t>Gracefully accepting constructive criticism</a:t>
            </a:r>
            <a:br>
              <a:rPr lang="en-US" sz="2844" dirty="0">
                <a:latin typeface="Avenir Book" panose="02000503020000020003" pitchFamily="2" charset="0"/>
              </a:rPr>
            </a:br>
            <a:endParaRPr lang="en-US" sz="1422" dirty="0">
              <a:latin typeface="Avenir Book" panose="02000503020000020003" pitchFamily="2" charset="0"/>
            </a:endParaRPr>
          </a:p>
          <a:p>
            <a:pPr marL="406394" indent="-406394">
              <a:buFont typeface="Arial" panose="020B0604020202020204" pitchFamily="34" charset="0"/>
              <a:buChar char="•"/>
            </a:pPr>
            <a:r>
              <a:rPr lang="en-US" sz="2844" dirty="0">
                <a:latin typeface="Avenir Book" panose="02000503020000020003" pitchFamily="2" charset="0"/>
              </a:rPr>
              <a:t>Showing empathy towards other EARS07 members</a:t>
            </a:r>
          </a:p>
        </p:txBody>
      </p:sp>
      <p:sp>
        <p:nvSpPr>
          <p:cNvPr id="6" name="Slide Number Placeholder 5">
            <a:extLst>
              <a:ext uri="{FF2B5EF4-FFF2-40B4-BE49-F238E27FC236}">
                <a16:creationId xmlns:a16="http://schemas.microsoft.com/office/drawing/2014/main" id="{C551FE05-4124-9254-753C-B34A9FB8EF51}"/>
              </a:ext>
            </a:extLst>
          </p:cNvPr>
          <p:cNvSpPr>
            <a:spLocks noGrp="1"/>
          </p:cNvSpPr>
          <p:nvPr>
            <p:ph type="sldNum" idx="12"/>
          </p:nvPr>
        </p:nvSpPr>
        <p:spPr/>
        <p:txBody>
          <a:bodyPr/>
          <a:lstStyle/>
          <a:p>
            <a:fld id="{00000000-1234-1234-1234-123412341234}" type="slidenum">
              <a:rPr lang="en" smtClean="0"/>
              <a:pPr/>
              <a:t>18</a:t>
            </a:fld>
            <a:endParaRPr lang="en"/>
          </a:p>
        </p:txBody>
      </p:sp>
    </p:spTree>
    <p:extLst>
      <p:ext uri="{BB962C8B-B14F-4D97-AF65-F5344CB8AC3E}">
        <p14:creationId xmlns:p14="http://schemas.microsoft.com/office/powerpoint/2010/main" val="23752187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5" name="Google Shape;115;p28">
            <a:extLst>
              <a:ext uri="{FF2B5EF4-FFF2-40B4-BE49-F238E27FC236}">
                <a16:creationId xmlns:a16="http://schemas.microsoft.com/office/drawing/2014/main" id="{B7210F3F-85BB-E542-A406-A91E266204CE}"/>
              </a:ext>
            </a:extLst>
          </p:cNvPr>
          <p:cNvSpPr txBox="1">
            <a:spLocks/>
          </p:cNvSpPr>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pPr algn="l">
              <a:buSzPts val="2800"/>
            </a:pPr>
            <a:r>
              <a:rPr lang="en-US" sz="3769" dirty="0">
                <a:latin typeface="Avenir Book" panose="02000503020000020003" pitchFamily="2" charset="0"/>
              </a:rPr>
              <a:t>Backdrop to 19</a:t>
            </a:r>
            <a:r>
              <a:rPr lang="en-US" sz="3769" baseline="30000" dirty="0">
                <a:latin typeface="Avenir Book" panose="02000503020000020003" pitchFamily="2" charset="0"/>
              </a:rPr>
              <a:t>th</a:t>
            </a:r>
            <a:r>
              <a:rPr lang="en-US" sz="3769" dirty="0">
                <a:latin typeface="Avenir Book" panose="02000503020000020003" pitchFamily="2" charset="0"/>
              </a:rPr>
              <a:t> c. research &amp; teaching on landscapes</a:t>
            </a:r>
          </a:p>
        </p:txBody>
      </p:sp>
      <p:sp>
        <p:nvSpPr>
          <p:cNvPr id="2" name="TextBox 1">
            <a:extLst>
              <a:ext uri="{FF2B5EF4-FFF2-40B4-BE49-F238E27FC236}">
                <a16:creationId xmlns:a16="http://schemas.microsoft.com/office/drawing/2014/main" id="{278A1D3F-59ED-E44B-B1C2-DC513BC7382A}"/>
              </a:ext>
            </a:extLst>
          </p:cNvPr>
          <p:cNvSpPr txBox="1"/>
          <p:nvPr/>
        </p:nvSpPr>
        <p:spPr>
          <a:xfrm>
            <a:off x="538371" y="4404902"/>
            <a:ext cx="11928058" cy="4042517"/>
          </a:xfrm>
          <a:prstGeom prst="rect">
            <a:avLst/>
          </a:prstGeom>
          <a:noFill/>
        </p:spPr>
        <p:txBody>
          <a:bodyPr wrap="square" rtlCol="0">
            <a:spAutoFit/>
          </a:bodyPr>
          <a:lstStyle/>
          <a:p>
            <a:pPr marL="406394" indent="-406394">
              <a:buFont typeface="Arial" panose="020B0604020202020204" pitchFamily="34" charset="0"/>
              <a:buChar char="•"/>
            </a:pPr>
            <a:r>
              <a:rPr lang="en" sz="2276" dirty="0">
                <a:solidFill>
                  <a:srgbClr val="0070C0"/>
                </a:solidFill>
                <a:latin typeface="Avenir Book" panose="02000503020000020003" pitchFamily="2" charset="0"/>
              </a:rPr>
              <a:t>John Wesley Powell </a:t>
            </a:r>
            <a:r>
              <a:rPr lang="en" sz="2276" dirty="0">
                <a:solidFill>
                  <a:schemeClr val="tx1"/>
                </a:solidFill>
                <a:latin typeface="Avenir Book" panose="02000503020000020003" pitchFamily="2" charset="0"/>
              </a:rPr>
              <a:t>(U.S. </a:t>
            </a:r>
            <a:r>
              <a:rPr lang="en" sz="2276" dirty="0">
                <a:latin typeface="Avenir Book" panose="02000503020000020003" pitchFamily="2" charset="0"/>
              </a:rPr>
              <a:t>Geologic Survey Director)</a:t>
            </a:r>
          </a:p>
          <a:p>
            <a:pPr marL="406394" indent="-406394">
              <a:buFont typeface="Arial" panose="020B0604020202020204" pitchFamily="34" charset="0"/>
              <a:buChar char="•"/>
            </a:pPr>
            <a:r>
              <a:rPr lang="en" sz="2276" dirty="0">
                <a:solidFill>
                  <a:srgbClr val="0070C0"/>
                </a:solidFill>
                <a:latin typeface="Avenir Book" panose="02000503020000020003" pitchFamily="2" charset="0"/>
              </a:rPr>
              <a:t>Mary Somerville </a:t>
            </a:r>
            <a:r>
              <a:rPr lang="en" sz="2276" dirty="0">
                <a:latin typeface="Avenir Book" panose="02000503020000020003" pitchFamily="2" charset="0"/>
              </a:rPr>
              <a:t>(first physical geography textbook 1848)</a:t>
            </a:r>
          </a:p>
          <a:p>
            <a:pPr marL="406394" indent="-406394">
              <a:buFont typeface="Arial" panose="020B0604020202020204" pitchFamily="34" charset="0"/>
              <a:buChar char="•"/>
            </a:pPr>
            <a:r>
              <a:rPr lang="en" sz="2276" dirty="0">
                <a:solidFill>
                  <a:srgbClr val="0070C0"/>
                </a:solidFill>
                <a:latin typeface="Avenir Book" panose="02000503020000020003" pitchFamily="2" charset="0"/>
              </a:rPr>
              <a:t>Louis Agassiz </a:t>
            </a:r>
            <a:r>
              <a:rPr lang="en" sz="2276" dirty="0">
                <a:solidFill>
                  <a:schemeClr val="tx1"/>
                </a:solidFill>
                <a:latin typeface="Avenir Book" panose="02000503020000020003" pitchFamily="2" charset="0"/>
              </a:rPr>
              <a:t>and</a:t>
            </a:r>
            <a:r>
              <a:rPr lang="en" sz="2276" dirty="0">
                <a:solidFill>
                  <a:srgbClr val="FF9900"/>
                </a:solidFill>
                <a:latin typeface="Avenir Book" panose="02000503020000020003" pitchFamily="2" charset="0"/>
              </a:rPr>
              <a:t> </a:t>
            </a:r>
            <a:r>
              <a:rPr lang="en" sz="2276" dirty="0">
                <a:solidFill>
                  <a:srgbClr val="0070C0"/>
                </a:solidFill>
                <a:latin typeface="Avenir Book" panose="02000503020000020003" pitchFamily="2" charset="0"/>
              </a:rPr>
              <a:t>Nathaniel </a:t>
            </a:r>
            <a:r>
              <a:rPr lang="en" sz="2276" dirty="0" err="1">
                <a:solidFill>
                  <a:srgbClr val="0070C0"/>
                </a:solidFill>
                <a:latin typeface="Avenir Book" panose="02000503020000020003" pitchFamily="2" charset="0"/>
              </a:rPr>
              <a:t>Shaler</a:t>
            </a:r>
            <a:r>
              <a:rPr lang="en" sz="2276" dirty="0">
                <a:solidFill>
                  <a:srgbClr val="0070C0"/>
                </a:solidFill>
                <a:latin typeface="Avenir Book" panose="02000503020000020003" pitchFamily="2" charset="0"/>
              </a:rPr>
              <a:t> </a:t>
            </a:r>
            <a:r>
              <a:rPr lang="en" sz="2276" dirty="0">
                <a:latin typeface="Avenir Book" panose="02000503020000020003" pitchFamily="2" charset="0"/>
              </a:rPr>
              <a:t>(professors at Harvard, trained many scientists)</a:t>
            </a:r>
          </a:p>
          <a:p>
            <a:pPr marL="406394" indent="-406394">
              <a:buFont typeface="Arial" panose="020B0604020202020204" pitchFamily="34" charset="0"/>
              <a:buChar char="•"/>
            </a:pPr>
            <a:r>
              <a:rPr lang="en" sz="2276" dirty="0">
                <a:solidFill>
                  <a:srgbClr val="0070C0"/>
                </a:solidFill>
                <a:latin typeface="Avenir Book" panose="02000503020000020003" pitchFamily="2" charset="0"/>
              </a:rPr>
              <a:t>Arnold Guyot</a:t>
            </a:r>
            <a:r>
              <a:rPr lang="en" sz="2276" dirty="0">
                <a:solidFill>
                  <a:srgbClr val="FF9900"/>
                </a:solidFill>
                <a:latin typeface="Avenir Book" panose="02000503020000020003" pitchFamily="2" charset="0"/>
              </a:rPr>
              <a:t> </a:t>
            </a:r>
            <a:r>
              <a:rPr lang="en" sz="2276" dirty="0">
                <a:latin typeface="Avenir Book" panose="02000503020000020003" pitchFamily="2" charset="0"/>
              </a:rPr>
              <a:t>(founding professor of geoscience at Princeton)</a:t>
            </a:r>
          </a:p>
          <a:p>
            <a:pPr marL="406394" indent="-406394">
              <a:buFont typeface="Arial" panose="020B0604020202020204" pitchFamily="34" charset="0"/>
              <a:buChar char="•"/>
            </a:pPr>
            <a:r>
              <a:rPr lang="en" sz="2276" dirty="0">
                <a:solidFill>
                  <a:schemeClr val="tx1"/>
                </a:solidFill>
                <a:latin typeface="Avenir Book" panose="02000503020000020003" pitchFamily="2" charset="0"/>
              </a:rPr>
              <a:t>Grove Karl </a:t>
            </a:r>
            <a:r>
              <a:rPr lang="en" sz="2276" dirty="0">
                <a:latin typeface="Avenir Book" panose="02000503020000020003" pitchFamily="2" charset="0"/>
              </a:rPr>
              <a:t>Gilbert </a:t>
            </a:r>
            <a:r>
              <a:rPr lang="en-US" sz="2276" dirty="0">
                <a:latin typeface="Avenir Book" panose="02000503020000020003" pitchFamily="2" charset="0"/>
              </a:rPr>
              <a:t>(president of Geologic Society of America)</a:t>
            </a:r>
          </a:p>
          <a:p>
            <a:pPr marL="406394" indent="-406394">
              <a:buFont typeface="Arial" panose="020B0604020202020204" pitchFamily="34" charset="0"/>
              <a:buChar char="•"/>
            </a:pPr>
            <a:r>
              <a:rPr lang="en" sz="2276" dirty="0">
                <a:solidFill>
                  <a:srgbClr val="0070C0"/>
                </a:solidFill>
                <a:latin typeface="Avenir Book" panose="02000503020000020003" pitchFamily="2" charset="0"/>
              </a:rPr>
              <a:t>William Morris Davis </a:t>
            </a:r>
            <a:r>
              <a:rPr lang="en-US" sz="2276" dirty="0">
                <a:latin typeface="Avenir Book" panose="02000503020000020003" pitchFamily="2" charset="0"/>
              </a:rPr>
              <a:t>(president of Geological Society of America)</a:t>
            </a:r>
          </a:p>
        </p:txBody>
      </p:sp>
      <p:sp>
        <p:nvSpPr>
          <p:cNvPr id="3" name="TextBox 2">
            <a:extLst>
              <a:ext uri="{FF2B5EF4-FFF2-40B4-BE49-F238E27FC236}">
                <a16:creationId xmlns:a16="http://schemas.microsoft.com/office/drawing/2014/main" id="{F424AE70-9B5F-7648-A2C6-190626527A28}"/>
              </a:ext>
            </a:extLst>
          </p:cNvPr>
          <p:cNvSpPr txBox="1"/>
          <p:nvPr/>
        </p:nvSpPr>
        <p:spPr>
          <a:xfrm>
            <a:off x="538371" y="1282837"/>
            <a:ext cx="11928058" cy="3403176"/>
          </a:xfrm>
          <a:prstGeom prst="rect">
            <a:avLst/>
          </a:prstGeom>
          <a:noFill/>
        </p:spPr>
        <p:txBody>
          <a:bodyPr wrap="square" rtlCol="0">
            <a:spAutoFit/>
          </a:bodyPr>
          <a:lstStyle/>
          <a:p>
            <a:pPr lvl="0"/>
            <a:r>
              <a:rPr lang="en-US" sz="2560" b="1" dirty="0">
                <a:latin typeface="Avenir Book" panose="02000503020000020003" pitchFamily="2" charset="0"/>
              </a:rPr>
              <a:t>Imperialist</a:t>
            </a:r>
            <a:r>
              <a:rPr lang="en-US" sz="2560" dirty="0">
                <a:latin typeface="Avenir Book" panose="02000503020000020003" pitchFamily="2" charset="0"/>
              </a:rPr>
              <a:t> projects, including government-sponsored expeditions, which sought to describe topography/landscapes in territories to justify who should live on and use the land</a:t>
            </a:r>
          </a:p>
          <a:p>
            <a:pPr lvl="0"/>
            <a:r>
              <a:rPr lang="en-US" sz="2560" dirty="0">
                <a:latin typeface="Avenir Book" panose="02000503020000020003" pitchFamily="2" charset="0"/>
              </a:rPr>
              <a:t>→ </a:t>
            </a:r>
            <a:r>
              <a:rPr lang="en-US" sz="2560" dirty="0">
                <a:solidFill>
                  <a:srgbClr val="0070C0"/>
                </a:solidFill>
                <a:latin typeface="Avenir Book" panose="02000503020000020003" pitchFamily="2" charset="0"/>
              </a:rPr>
              <a:t>many</a:t>
            </a:r>
            <a:r>
              <a:rPr lang="en-US" sz="2560" dirty="0">
                <a:solidFill>
                  <a:srgbClr val="FF9900"/>
                </a:solidFill>
                <a:latin typeface="Avenir Book" panose="02000503020000020003" pitchFamily="2" charset="0"/>
              </a:rPr>
              <a:t> </a:t>
            </a:r>
            <a:r>
              <a:rPr lang="en-US" sz="2560" dirty="0">
                <a:latin typeface="Avenir Book" panose="02000503020000020003" pitchFamily="2" charset="0"/>
              </a:rPr>
              <a:t>of these scientists were involved in research in </a:t>
            </a:r>
            <a:r>
              <a:rPr lang="en-US" sz="2560" b="1" dirty="0">
                <a:latin typeface="Avenir Book" panose="02000503020000020003" pitchFamily="2" charset="0"/>
              </a:rPr>
              <a:t>scientific racism</a:t>
            </a:r>
            <a:r>
              <a:rPr lang="en-US" sz="2560" dirty="0">
                <a:latin typeface="Avenir Book" panose="02000503020000020003" pitchFamily="2" charset="0"/>
              </a:rPr>
              <a:t>, for example using physical geography to designate the inferiority or superiority of human races that evolved on different landscapes</a:t>
            </a:r>
          </a:p>
          <a:p>
            <a:endParaRPr lang="en-US" sz="2560" dirty="0">
              <a:latin typeface="Avenir Book" panose="02000503020000020003" pitchFamily="2" charset="0"/>
            </a:endParaRPr>
          </a:p>
        </p:txBody>
      </p:sp>
      <p:sp>
        <p:nvSpPr>
          <p:cNvPr id="6" name="Source: GeoContext (doi.org/10.6084/m9.figshare.14158457)">
            <a:extLst>
              <a:ext uri="{FF2B5EF4-FFF2-40B4-BE49-F238E27FC236}">
                <a16:creationId xmlns:a16="http://schemas.microsoft.com/office/drawing/2014/main" id="{AB9E9AA0-119F-C696-2EB3-6E188F6C8240}"/>
              </a:ext>
            </a:extLst>
          </p:cNvPr>
          <p:cNvSpPr txBox="1"/>
          <p:nvPr/>
        </p:nvSpPr>
        <p:spPr>
          <a:xfrm>
            <a:off x="6179177" y="9365893"/>
            <a:ext cx="6825623"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t>Contents from </a:t>
            </a:r>
            <a:r>
              <a:rPr sz="1707" dirty="0" err="1"/>
              <a:t>GeoContext</a:t>
            </a:r>
            <a:r>
              <a:rPr sz="1707" dirty="0"/>
              <a:t> (</a:t>
            </a:r>
            <a:r>
              <a:rPr sz="1707" dirty="0" err="1"/>
              <a:t>doi.org</a:t>
            </a:r>
            <a:r>
              <a:rPr sz="1707" dirty="0"/>
              <a:t>/10.6084/m9.figshare.14158457)</a:t>
            </a:r>
          </a:p>
        </p:txBody>
      </p:sp>
      <p:sp>
        <p:nvSpPr>
          <p:cNvPr id="8" name="Slide Number Placeholder 7">
            <a:extLst>
              <a:ext uri="{FF2B5EF4-FFF2-40B4-BE49-F238E27FC236}">
                <a16:creationId xmlns:a16="http://schemas.microsoft.com/office/drawing/2014/main" id="{029009A3-655C-2C9F-6093-DE4BCAA01729}"/>
              </a:ext>
            </a:extLst>
          </p:cNvPr>
          <p:cNvSpPr>
            <a:spLocks noGrp="1"/>
          </p:cNvSpPr>
          <p:nvPr>
            <p:ph type="sldNum" idx="12"/>
          </p:nvPr>
        </p:nvSpPr>
        <p:spPr/>
        <p:txBody>
          <a:bodyPr/>
          <a:lstStyle/>
          <a:p>
            <a:pPr algn="r"/>
            <a:fld id="{00000000-1234-1234-1234-123412341234}" type="slidenum">
              <a:rPr lang="en" smtClean="0"/>
              <a:pPr algn="r"/>
              <a:t>19</a:t>
            </a:fld>
            <a:endParaRPr lang="en"/>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8" name="Google Shape;68;p15"/>
          <p:cNvSpPr txBox="1">
            <a:spLocks noGrp="1"/>
          </p:cNvSpPr>
          <p:nvPr>
            <p:ph type="body" idx="1"/>
          </p:nvPr>
        </p:nvSpPr>
        <p:spPr>
          <a:xfrm>
            <a:off x="268554" y="2176960"/>
            <a:ext cx="6233846" cy="5399679"/>
          </a:xfrm>
          <a:prstGeom prst="rect">
            <a:avLst/>
          </a:prstGeom>
        </p:spPr>
        <p:txBody>
          <a:bodyPr spcFirstLastPara="1" wrap="square" lIns="130027" tIns="130027" rIns="130027" bIns="130027" anchor="t" anchorCtr="0">
            <a:noAutofit/>
          </a:bodyPr>
          <a:lstStyle/>
          <a:p>
            <a:pPr indent="-451549">
              <a:lnSpc>
                <a:spcPct val="100000"/>
              </a:lnSpc>
              <a:buClr>
                <a:srgbClr val="000000"/>
              </a:buClr>
              <a:buSzPts val="1400"/>
            </a:pPr>
            <a:r>
              <a:rPr lang="en" sz="1991" dirty="0">
                <a:highlight>
                  <a:srgbClr val="FFFFFF"/>
                </a:highlight>
                <a:latin typeface="Avenir Book" panose="02000503020000020003" pitchFamily="2" charset="0"/>
              </a:rPr>
              <a:t>Led the 1869 Powell Expedition, the first U.S. government-sponsored expedition through the Colorado River into the Grand Canyon</a:t>
            </a:r>
          </a:p>
          <a:p>
            <a:pPr marL="198681" indent="0">
              <a:lnSpc>
                <a:spcPct val="100000"/>
              </a:lnSpc>
              <a:buClr>
                <a:srgbClr val="000000"/>
              </a:buClr>
              <a:buSzPts val="1400"/>
              <a:buNone/>
            </a:pPr>
            <a:endParaRPr sz="1138" dirty="0">
              <a:highlight>
                <a:srgbClr val="FFFFFF"/>
              </a:highlight>
              <a:latin typeface="Avenir Book" panose="02000503020000020003" pitchFamily="2" charset="0"/>
            </a:endParaRPr>
          </a:p>
          <a:p>
            <a:pPr indent="-451549">
              <a:lnSpc>
                <a:spcPct val="100000"/>
              </a:lnSpc>
              <a:buClr>
                <a:srgbClr val="000000"/>
              </a:buClr>
              <a:buSzPts val="1400"/>
            </a:pPr>
            <a:r>
              <a:rPr lang="en" sz="1991" dirty="0">
                <a:highlight>
                  <a:srgbClr val="FFFFFF"/>
                </a:highlight>
                <a:latin typeface="Avenir Book" panose="02000503020000020003" pitchFamily="2" charset="0"/>
              </a:rPr>
              <a:t>Contributions of the local native people downplayed in Powell’s accounts, including knowledge of the land</a:t>
            </a:r>
          </a:p>
          <a:p>
            <a:pPr marL="198681" indent="0">
              <a:lnSpc>
                <a:spcPct val="100000"/>
              </a:lnSpc>
              <a:buClr>
                <a:srgbClr val="000000"/>
              </a:buClr>
              <a:buSzPts val="1400"/>
              <a:buNone/>
            </a:pPr>
            <a:endParaRPr sz="1138" dirty="0">
              <a:highlight>
                <a:srgbClr val="FFFFFF"/>
              </a:highlight>
              <a:latin typeface="Avenir Book" panose="02000503020000020003" pitchFamily="2" charset="0"/>
            </a:endParaRPr>
          </a:p>
          <a:p>
            <a:pPr indent="-451549">
              <a:lnSpc>
                <a:spcPct val="100000"/>
              </a:lnSpc>
              <a:buClr>
                <a:srgbClr val="000000"/>
              </a:buClr>
              <a:buSzPts val="1400"/>
            </a:pPr>
            <a:r>
              <a:rPr lang="en" sz="1991" dirty="0">
                <a:highlight>
                  <a:srgbClr val="FFFFFF"/>
                </a:highlight>
                <a:latin typeface="Avenir Book" panose="02000503020000020003" pitchFamily="2" charset="0"/>
              </a:rPr>
              <a:t>Studies on language of the Ute people inhabiting canyonlands sought to prove the inferior “barbaric” status of Native American culture</a:t>
            </a:r>
          </a:p>
          <a:p>
            <a:pPr marL="198681" indent="0">
              <a:lnSpc>
                <a:spcPct val="100000"/>
              </a:lnSpc>
              <a:buClr>
                <a:srgbClr val="000000"/>
              </a:buClr>
              <a:buSzPts val="1400"/>
              <a:buNone/>
            </a:pPr>
            <a:endParaRPr sz="1138" dirty="0">
              <a:highlight>
                <a:srgbClr val="FFFFFF"/>
              </a:highlight>
              <a:latin typeface="Avenir Book" panose="02000503020000020003" pitchFamily="2" charset="0"/>
            </a:endParaRPr>
          </a:p>
          <a:p>
            <a:pPr indent="-451549">
              <a:lnSpc>
                <a:spcPct val="100000"/>
              </a:lnSpc>
              <a:buClr>
                <a:srgbClr val="000000"/>
              </a:buClr>
              <a:buSzPts val="1400"/>
            </a:pPr>
            <a:r>
              <a:rPr lang="en" sz="1991" dirty="0">
                <a:highlight>
                  <a:srgbClr val="FFFFFF"/>
                </a:highlight>
                <a:latin typeface="Avenir Book" panose="02000503020000020003" pitchFamily="2" charset="0"/>
              </a:rPr>
              <a:t>Government reports recommended Native American assimilation</a:t>
            </a:r>
            <a:endParaRPr lang="en" sz="1991" dirty="0">
              <a:latin typeface="Avenir Book" panose="02000503020000020003" pitchFamily="2" charset="0"/>
            </a:endParaRPr>
          </a:p>
        </p:txBody>
      </p:sp>
      <p:sp>
        <p:nvSpPr>
          <p:cNvPr id="71" name="Google Shape;71;p15"/>
          <p:cNvSpPr txBox="1"/>
          <p:nvPr/>
        </p:nvSpPr>
        <p:spPr>
          <a:xfrm>
            <a:off x="9462047" y="6925385"/>
            <a:ext cx="3320617" cy="1033463"/>
          </a:xfrm>
          <a:prstGeom prst="rect">
            <a:avLst/>
          </a:prstGeom>
          <a:noFill/>
          <a:ln>
            <a:noFill/>
          </a:ln>
        </p:spPr>
        <p:txBody>
          <a:bodyPr spcFirstLastPara="1" wrap="square" lIns="130027" tIns="130027" rIns="130027" bIns="130027" anchor="t" anchorCtr="0">
            <a:noAutofit/>
          </a:bodyPr>
          <a:lstStyle/>
          <a:p>
            <a:pPr>
              <a:spcBef>
                <a:spcPts val="0"/>
              </a:spcBef>
            </a:pPr>
            <a:r>
              <a:rPr lang="en" sz="1280" dirty="0">
                <a:solidFill>
                  <a:schemeClr val="tx1">
                    <a:lumMod val="50000"/>
                    <a:lumOff val="50000"/>
                  </a:schemeClr>
                </a:solidFill>
                <a:latin typeface="Avenir Book" panose="02000503020000020003" pitchFamily="2" charset="0"/>
                <a:ea typeface="Times New Roman"/>
                <a:cs typeface="Arial" panose="020B0604020202020204" pitchFamily="34" charset="0"/>
                <a:sym typeface="Times New Roman"/>
              </a:rPr>
              <a:t>Powell poses with Tau-</a:t>
            </a:r>
            <a:r>
              <a:rPr lang="en" sz="1280" dirty="0" err="1">
                <a:solidFill>
                  <a:schemeClr val="tx1">
                    <a:lumMod val="50000"/>
                    <a:lumOff val="50000"/>
                  </a:schemeClr>
                </a:solidFill>
                <a:latin typeface="Avenir Book" panose="02000503020000020003" pitchFamily="2" charset="0"/>
                <a:ea typeface="Times New Roman"/>
                <a:cs typeface="Arial" panose="020B0604020202020204" pitchFamily="34" charset="0"/>
                <a:sym typeface="Times New Roman"/>
              </a:rPr>
              <a:t>Ruv</a:t>
            </a:r>
            <a:r>
              <a:rPr lang="en" sz="1280" dirty="0">
                <a:solidFill>
                  <a:schemeClr val="tx1">
                    <a:lumMod val="50000"/>
                    <a:lumOff val="50000"/>
                  </a:schemeClr>
                </a:solidFill>
                <a:latin typeface="Avenir Book" panose="02000503020000020003" pitchFamily="2" charset="0"/>
                <a:ea typeface="Times New Roman"/>
                <a:cs typeface="Arial" panose="020B0604020202020204" pitchFamily="34" charset="0"/>
                <a:sym typeface="Times New Roman"/>
              </a:rPr>
              <a:t>, a Ute woman, with a mirror case. Clothing worn by both sewn by Powell’s sister for Smithsonian Museum. Photograph by Hillers, 1874.</a:t>
            </a:r>
            <a:endParaRPr sz="1280" dirty="0">
              <a:solidFill>
                <a:schemeClr val="tx1">
                  <a:lumMod val="50000"/>
                  <a:lumOff val="50000"/>
                </a:schemeClr>
              </a:solidFill>
              <a:latin typeface="Avenir Book" panose="02000503020000020003" pitchFamily="2" charset="0"/>
              <a:cs typeface="Arial" panose="020B0604020202020204" pitchFamily="34" charset="0"/>
            </a:endParaRPr>
          </a:p>
        </p:txBody>
      </p:sp>
      <p:sp>
        <p:nvSpPr>
          <p:cNvPr id="11" name="Google Shape;115;p28">
            <a:extLst>
              <a:ext uri="{FF2B5EF4-FFF2-40B4-BE49-F238E27FC236}">
                <a16:creationId xmlns:a16="http://schemas.microsoft.com/office/drawing/2014/main" id="{6A1482E2-50A5-B44E-8D0A-ACAD62F3A623}"/>
              </a:ext>
            </a:extLst>
          </p:cNvPr>
          <p:cNvSpPr txBox="1">
            <a:spLocks/>
          </p:cNvSpPr>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pPr algn="l">
              <a:buSzPts val="2800"/>
            </a:pPr>
            <a:r>
              <a:rPr lang="en-US" sz="3769" b="1" dirty="0">
                <a:latin typeface="Avenir Book" panose="02000503020000020003" pitchFamily="2" charset="0"/>
              </a:rPr>
              <a:t>John Wesley Powell</a:t>
            </a:r>
            <a:endParaRPr lang="en-US" sz="3627" dirty="0">
              <a:latin typeface="Avenir Book" panose="02000503020000020003" pitchFamily="2" charset="0"/>
            </a:endParaRPr>
          </a:p>
        </p:txBody>
      </p:sp>
      <p:pic>
        <p:nvPicPr>
          <p:cNvPr id="14" name="Google Shape;69;p15" descr="John Wesley Powell and Tau-Ruv, a Ute woman, pose both wearing Native American garments sewn by Powell’s sister for the Smithsonian Museum. They hold a mirror case and glance down at it, with feet facing one another in close proximity. In the background are trees. " title="Powell with Tau-Ruv">
            <a:extLst>
              <a:ext uri="{FF2B5EF4-FFF2-40B4-BE49-F238E27FC236}">
                <a16:creationId xmlns:a16="http://schemas.microsoft.com/office/drawing/2014/main" id="{72CC5159-11A6-E94B-ABDC-65757829FE1E}"/>
              </a:ext>
            </a:extLst>
          </p:cNvPr>
          <p:cNvPicPr preferRelativeResize="0"/>
          <p:nvPr/>
        </p:nvPicPr>
        <p:blipFill>
          <a:blip r:embed="rId3">
            <a:alphaModFix/>
          </a:blip>
          <a:stretch>
            <a:fillRect/>
          </a:stretch>
        </p:blipFill>
        <p:spPr>
          <a:xfrm>
            <a:off x="9584451" y="3069939"/>
            <a:ext cx="3075813" cy="3855447"/>
          </a:xfrm>
          <a:prstGeom prst="rect">
            <a:avLst/>
          </a:prstGeom>
          <a:noFill/>
          <a:ln>
            <a:noFill/>
          </a:ln>
        </p:spPr>
      </p:pic>
      <p:pic>
        <p:nvPicPr>
          <p:cNvPr id="1026" name="Picture 2" descr="The Darker Side of John Wesley Powell">
            <a:extLst>
              <a:ext uri="{FF2B5EF4-FFF2-40B4-BE49-F238E27FC236}">
                <a16:creationId xmlns:a16="http://schemas.microsoft.com/office/drawing/2014/main" id="{DC480A8C-FF96-6946-9C89-74B354DFBB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8753" y="2171937"/>
            <a:ext cx="3497579" cy="2744528"/>
          </a:xfrm>
          <a:prstGeom prst="rect">
            <a:avLst/>
          </a:prstGeom>
          <a:noFill/>
          <a:extLst>
            <a:ext uri="{909E8E84-426E-40DD-AFC4-6F175D3DCCD1}">
              <a14:hiddenFill xmlns:a14="http://schemas.microsoft.com/office/drawing/2010/main">
                <a:solidFill>
                  <a:srgbClr val="FFFFFF"/>
                </a:solidFill>
              </a14:hiddenFill>
            </a:ext>
          </a:extLst>
        </p:spPr>
      </p:pic>
      <p:sp>
        <p:nvSpPr>
          <p:cNvPr id="8" name="Google Shape;71;p15">
            <a:extLst>
              <a:ext uri="{FF2B5EF4-FFF2-40B4-BE49-F238E27FC236}">
                <a16:creationId xmlns:a16="http://schemas.microsoft.com/office/drawing/2014/main" id="{46D40472-C8BA-244A-9CE2-99865C499B51}"/>
              </a:ext>
            </a:extLst>
          </p:cNvPr>
          <p:cNvSpPr txBox="1"/>
          <p:nvPr/>
        </p:nvSpPr>
        <p:spPr>
          <a:xfrm>
            <a:off x="6436047" y="4890154"/>
            <a:ext cx="3357363" cy="1033463"/>
          </a:xfrm>
          <a:prstGeom prst="rect">
            <a:avLst/>
          </a:prstGeom>
          <a:noFill/>
          <a:ln>
            <a:noFill/>
          </a:ln>
        </p:spPr>
        <p:txBody>
          <a:bodyPr spcFirstLastPara="1" wrap="square" lIns="130027" tIns="130027" rIns="130027" bIns="130027" anchor="t" anchorCtr="0">
            <a:noAutofit/>
          </a:bodyPr>
          <a:lstStyle/>
          <a:p>
            <a:pPr lvl="0"/>
            <a:r>
              <a:rPr lang="en-US" sz="1280" dirty="0">
                <a:solidFill>
                  <a:schemeClr val="tx1">
                    <a:lumMod val="50000"/>
                    <a:lumOff val="50000"/>
                  </a:schemeClr>
                </a:solidFill>
                <a:latin typeface="Avenir Book" panose="02000503020000020003" pitchFamily="2" charset="0"/>
                <a:ea typeface="Times New Roman"/>
                <a:cs typeface="Arial" panose="020B0604020202020204" pitchFamily="34" charset="0"/>
                <a:sym typeface="Times New Roman"/>
              </a:rPr>
              <a:t>John Wesley Powell on horseback ear Flagstaff, Arizona ca. 1891.</a:t>
            </a:r>
          </a:p>
          <a:p>
            <a:pPr lvl="0"/>
            <a:r>
              <a:rPr lang="en-US" sz="1280" dirty="0">
                <a:solidFill>
                  <a:schemeClr val="tx1">
                    <a:lumMod val="50000"/>
                    <a:lumOff val="50000"/>
                  </a:schemeClr>
                </a:solidFill>
                <a:latin typeface="Avenir Book" panose="02000503020000020003" pitchFamily="2" charset="0"/>
                <a:ea typeface="Times New Roman"/>
                <a:cs typeface="Arial" panose="020B0604020202020204" pitchFamily="34" charset="0"/>
                <a:sym typeface="Times New Roman"/>
              </a:rPr>
              <a:t>Credit: National Park Service (NPS)</a:t>
            </a:r>
          </a:p>
        </p:txBody>
      </p:sp>
      <p:sp>
        <p:nvSpPr>
          <p:cNvPr id="2" name="TextBox 1">
            <a:extLst>
              <a:ext uri="{FF2B5EF4-FFF2-40B4-BE49-F238E27FC236}">
                <a16:creationId xmlns:a16="http://schemas.microsoft.com/office/drawing/2014/main" id="{B904A28D-BBA1-5544-9EB6-91EF1B6C409F}"/>
              </a:ext>
            </a:extLst>
          </p:cNvPr>
          <p:cNvSpPr txBox="1"/>
          <p:nvPr/>
        </p:nvSpPr>
        <p:spPr>
          <a:xfrm>
            <a:off x="899797" y="6859032"/>
            <a:ext cx="8439849" cy="454933"/>
          </a:xfrm>
          <a:prstGeom prst="rect">
            <a:avLst/>
          </a:prstGeom>
          <a:noFill/>
        </p:spPr>
        <p:txBody>
          <a:bodyPr wrap="square" rtlCol="0">
            <a:spAutoFit/>
          </a:bodyPr>
          <a:lstStyle/>
          <a:p>
            <a:r>
              <a:rPr lang="en-US" sz="2560" dirty="0">
                <a:latin typeface="Avenir Book" panose="02000503020000020003" pitchFamily="2" charset="0"/>
              </a:rPr>
              <a:t>What kinds of power do </a:t>
            </a:r>
            <a:r>
              <a:rPr lang="en-US" sz="2560" u="sng" dirty="0">
                <a:latin typeface="Avenir Book" panose="02000503020000020003" pitchFamily="2" charset="0"/>
              </a:rPr>
              <a:t>maps</a:t>
            </a:r>
            <a:r>
              <a:rPr lang="en-US" sz="2560" dirty="0">
                <a:latin typeface="Avenir Book" panose="02000503020000020003" pitchFamily="2" charset="0"/>
              </a:rPr>
              <a:t> and </a:t>
            </a:r>
            <a:r>
              <a:rPr lang="en-US" sz="2560" u="sng" dirty="0">
                <a:latin typeface="Avenir Book" panose="02000503020000020003" pitchFamily="2" charset="0"/>
              </a:rPr>
              <a:t>languages</a:t>
            </a:r>
            <a:r>
              <a:rPr lang="en-US" sz="2560" dirty="0">
                <a:latin typeface="Avenir Book" panose="02000503020000020003" pitchFamily="2" charset="0"/>
              </a:rPr>
              <a:t> have?</a:t>
            </a:r>
          </a:p>
        </p:txBody>
      </p:sp>
      <p:sp>
        <p:nvSpPr>
          <p:cNvPr id="9" name="Source: GeoContext (doi.org/10.6084/m9.figshare.14158457)">
            <a:extLst>
              <a:ext uri="{FF2B5EF4-FFF2-40B4-BE49-F238E27FC236}">
                <a16:creationId xmlns:a16="http://schemas.microsoft.com/office/drawing/2014/main" id="{B943FD06-FFE9-D4B7-F1F7-BE48E8157353}"/>
              </a:ext>
            </a:extLst>
          </p:cNvPr>
          <p:cNvSpPr txBox="1"/>
          <p:nvPr/>
        </p:nvSpPr>
        <p:spPr>
          <a:xfrm>
            <a:off x="0" y="9365893"/>
            <a:ext cx="6825623"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latin typeface="Avenir Book" panose="02000503020000020003" pitchFamily="2" charset="0"/>
              </a:rPr>
              <a:t>Contents from </a:t>
            </a:r>
            <a:r>
              <a:rPr sz="1707" dirty="0" err="1">
                <a:latin typeface="Avenir Book" panose="02000503020000020003" pitchFamily="2" charset="0"/>
              </a:rPr>
              <a:t>GeoContext</a:t>
            </a:r>
            <a:r>
              <a:rPr sz="1707" dirty="0">
                <a:latin typeface="Avenir Book" panose="02000503020000020003" pitchFamily="2" charset="0"/>
              </a:rPr>
              <a:t> (</a:t>
            </a:r>
            <a:r>
              <a:rPr sz="1707" dirty="0" err="1">
                <a:latin typeface="Avenir Book" panose="02000503020000020003" pitchFamily="2" charset="0"/>
              </a:rPr>
              <a:t>doi.org</a:t>
            </a:r>
            <a:r>
              <a:rPr sz="1707" dirty="0">
                <a:latin typeface="Avenir Book" panose="02000503020000020003" pitchFamily="2" charset="0"/>
              </a:rPr>
              <a:t>/10.6084/m9.figshare.14158457)</a:t>
            </a:r>
          </a:p>
        </p:txBody>
      </p:sp>
      <p:sp>
        <p:nvSpPr>
          <p:cNvPr id="5" name="Slide Number Placeholder 4">
            <a:extLst>
              <a:ext uri="{FF2B5EF4-FFF2-40B4-BE49-F238E27FC236}">
                <a16:creationId xmlns:a16="http://schemas.microsoft.com/office/drawing/2014/main" id="{AF4D718D-9FCB-4C45-0445-CB591EA5D643}"/>
              </a:ext>
            </a:extLst>
          </p:cNvPr>
          <p:cNvSpPr>
            <a:spLocks noGrp="1"/>
          </p:cNvSpPr>
          <p:nvPr>
            <p:ph type="sldNum" idx="12"/>
          </p:nvPr>
        </p:nvSpPr>
        <p:spPr/>
        <p:txBody>
          <a:bodyPr/>
          <a:lstStyle/>
          <a:p>
            <a:pPr algn="r"/>
            <a:fld id="{00000000-1234-1234-1234-123412341234}" type="slidenum">
              <a:rPr lang="en" smtClean="0"/>
              <a:pPr algn="r"/>
              <a:t>20</a:t>
            </a:fld>
            <a:endParaRPr lang="en"/>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build="p"/>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E7C1B-370E-B04D-965A-F55279029427}"/>
              </a:ext>
            </a:extLst>
          </p:cNvPr>
          <p:cNvSpPr txBox="1">
            <a:spLocks/>
          </p:cNvSpPr>
          <p:nvPr/>
        </p:nvSpPr>
        <p:spPr>
          <a:xfrm>
            <a:off x="704090" y="3085611"/>
            <a:ext cx="11596621" cy="3177294"/>
          </a:xfrm>
          <a:prstGeom prst="rect">
            <a:avLst/>
          </a:prstGeom>
        </p:spPr>
        <p:txBody>
          <a:bodyPr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5120" dirty="0">
                <a:latin typeface="Avenir Book" panose="02000503020000020003" pitchFamily="2" charset="0"/>
              </a:rPr>
              <a:t>Collecting Geologic Samples:</a:t>
            </a:r>
          </a:p>
          <a:p>
            <a:pPr algn="ctr"/>
            <a:r>
              <a:rPr lang="en-US" sz="5120" dirty="0">
                <a:latin typeface="Avenir Book" panose="02000503020000020003" pitchFamily="2" charset="0"/>
              </a:rPr>
              <a:t>An Example with Meteorites</a:t>
            </a:r>
          </a:p>
          <a:p>
            <a:pPr algn="ctr"/>
            <a:endParaRPr lang="en-US" sz="3413" dirty="0">
              <a:latin typeface="Avenir Book" panose="02000503020000020003" pitchFamily="2" charset="0"/>
            </a:endParaRPr>
          </a:p>
          <a:p>
            <a:pPr algn="ctr"/>
            <a:r>
              <a:rPr lang="en-US" sz="3413" dirty="0">
                <a:latin typeface="Avenir Book" panose="02000503020000020003" pitchFamily="2" charset="0"/>
              </a:rPr>
              <a:t>Reading: </a:t>
            </a:r>
            <a:r>
              <a:rPr lang="en-US" sz="3413" dirty="0" err="1">
                <a:latin typeface="Avenir Book" panose="02000503020000020003" pitchFamily="2" charset="0"/>
              </a:rPr>
              <a:t>Minik</a:t>
            </a:r>
            <a:r>
              <a:rPr lang="en-US" sz="3413" dirty="0">
                <a:latin typeface="Avenir Book" panose="02000503020000020003" pitchFamily="2" charset="0"/>
              </a:rPr>
              <a:t> and the Meteor (Meier, 2013)</a:t>
            </a:r>
          </a:p>
        </p:txBody>
      </p:sp>
      <p:sp>
        <p:nvSpPr>
          <p:cNvPr id="3" name="Subtitle 2">
            <a:extLst>
              <a:ext uri="{FF2B5EF4-FFF2-40B4-BE49-F238E27FC236}">
                <a16:creationId xmlns:a16="http://schemas.microsoft.com/office/drawing/2014/main" id="{E59A14B1-D15E-EC41-AD58-F99E14003DE0}"/>
              </a:ext>
            </a:extLst>
          </p:cNvPr>
          <p:cNvSpPr txBox="1">
            <a:spLocks/>
          </p:cNvSpPr>
          <p:nvPr/>
        </p:nvSpPr>
        <p:spPr>
          <a:xfrm>
            <a:off x="527209" y="7655145"/>
            <a:ext cx="12118187" cy="61181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endParaRPr lang="en-US" sz="2276" dirty="0">
              <a:latin typeface="Avenir Book" panose="02000503020000020003" pitchFamily="2" charset="0"/>
            </a:endParaRPr>
          </a:p>
        </p:txBody>
      </p:sp>
      <p:sp>
        <p:nvSpPr>
          <p:cNvPr id="5" name="Subtitle 2">
            <a:extLst>
              <a:ext uri="{FF2B5EF4-FFF2-40B4-BE49-F238E27FC236}">
                <a16:creationId xmlns:a16="http://schemas.microsoft.com/office/drawing/2014/main" id="{96F7EA06-5D20-2848-9D15-B0277BE37A5E}"/>
              </a:ext>
            </a:extLst>
          </p:cNvPr>
          <p:cNvSpPr txBox="1">
            <a:spLocks/>
          </p:cNvSpPr>
          <p:nvPr/>
        </p:nvSpPr>
        <p:spPr>
          <a:xfrm>
            <a:off x="527209" y="5651088"/>
            <a:ext cx="12118187" cy="61181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endParaRPr lang="en-US" sz="2276" dirty="0">
              <a:latin typeface="Avenir Book" panose="02000503020000020003" pitchFamily="2" charset="0"/>
            </a:endParaRPr>
          </a:p>
        </p:txBody>
      </p:sp>
      <p:sp>
        <p:nvSpPr>
          <p:cNvPr id="7" name="Slide Number Placeholder 6">
            <a:extLst>
              <a:ext uri="{FF2B5EF4-FFF2-40B4-BE49-F238E27FC236}">
                <a16:creationId xmlns:a16="http://schemas.microsoft.com/office/drawing/2014/main" id="{766990D8-3E48-CFCE-6CBE-620DD32E7909}"/>
              </a:ext>
            </a:extLst>
          </p:cNvPr>
          <p:cNvSpPr>
            <a:spLocks noGrp="1"/>
          </p:cNvSpPr>
          <p:nvPr>
            <p:ph type="sldNum" idx="12"/>
          </p:nvPr>
        </p:nvSpPr>
        <p:spPr/>
        <p:txBody>
          <a:bodyPr/>
          <a:lstStyle/>
          <a:p>
            <a:fld id="{00000000-1234-1234-1234-123412341234}" type="slidenum">
              <a:rPr lang="en" smtClean="0"/>
              <a:pPr/>
              <a:t>21</a:t>
            </a:fld>
            <a:endParaRPr lang="en"/>
          </a:p>
        </p:txBody>
      </p:sp>
    </p:spTree>
    <p:extLst>
      <p:ext uri="{BB962C8B-B14F-4D97-AF65-F5344CB8AC3E}">
        <p14:creationId xmlns:p14="http://schemas.microsoft.com/office/powerpoint/2010/main" val="35406039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8"/>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r>
              <a:rPr lang="en" sz="3769" dirty="0">
                <a:latin typeface="Avenir Book" panose="02000503020000020003" pitchFamily="2" charset="0"/>
              </a:rPr>
              <a:t>Meteorites</a:t>
            </a:r>
            <a:endParaRPr sz="3627" dirty="0">
              <a:latin typeface="Avenir Book" panose="02000503020000020003" pitchFamily="2" charset="0"/>
            </a:endParaRPr>
          </a:p>
        </p:txBody>
      </p:sp>
      <p:sp>
        <p:nvSpPr>
          <p:cNvPr id="116" name="Google Shape;116;p28"/>
          <p:cNvSpPr txBox="1"/>
          <p:nvPr/>
        </p:nvSpPr>
        <p:spPr>
          <a:xfrm>
            <a:off x="0" y="2074880"/>
            <a:ext cx="7030613" cy="5603840"/>
          </a:xfrm>
          <a:prstGeom prst="rect">
            <a:avLst/>
          </a:prstGeom>
          <a:noFill/>
          <a:ln>
            <a:noFill/>
          </a:ln>
        </p:spPr>
        <p:txBody>
          <a:bodyPr spcFirstLastPara="1" wrap="square" lIns="130027" tIns="130027" rIns="130027" bIns="130027" anchor="t" anchorCtr="0">
            <a:noAutofit/>
          </a:bodyPr>
          <a:lstStyle/>
          <a:p>
            <a:pPr marL="650230" indent="-469610">
              <a:spcBef>
                <a:spcPts val="0"/>
              </a:spcBef>
              <a:buClr>
                <a:schemeClr val="dk1"/>
              </a:buClr>
              <a:buSzPts val="1600"/>
              <a:buChar char="●"/>
            </a:pPr>
            <a:r>
              <a:rPr lang="en" sz="2276" dirty="0">
                <a:latin typeface="Avenir Book" panose="02000503020000020003" pitchFamily="2" charset="0"/>
              </a:rPr>
              <a:t>Fragments of asteroids, other planets, comets, and the Moon</a:t>
            </a:r>
            <a:endParaRPr sz="2276" dirty="0">
              <a:latin typeface="Avenir Book" panose="02000503020000020003" pitchFamily="2" charset="0"/>
            </a:endParaRPr>
          </a:p>
          <a:p>
            <a:pPr marL="650230" indent="-469610">
              <a:spcBef>
                <a:spcPts val="0"/>
              </a:spcBef>
              <a:buClr>
                <a:schemeClr val="dk1"/>
              </a:buClr>
              <a:buSzPts val="1600"/>
              <a:buChar char="●"/>
            </a:pPr>
            <a:r>
              <a:rPr lang="en" sz="2276" dirty="0">
                <a:latin typeface="Avenir Book" panose="02000503020000020003" pitchFamily="2" charset="0"/>
              </a:rPr>
              <a:t>Provide information about the origin and evolution of Earth, other planets, and the Solar System:</a:t>
            </a:r>
            <a:endParaRPr sz="2276" dirty="0">
              <a:latin typeface="Avenir Book" panose="02000503020000020003" pitchFamily="2" charset="0"/>
            </a:endParaRPr>
          </a:p>
          <a:p>
            <a:pPr marL="1300460" lvl="1" indent="-469610">
              <a:spcBef>
                <a:spcPts val="0"/>
              </a:spcBef>
              <a:buClr>
                <a:schemeClr val="dk1"/>
              </a:buClr>
              <a:buSzPts val="1600"/>
              <a:buChar char="○"/>
            </a:pPr>
            <a:r>
              <a:rPr lang="en" sz="2276" u="sng" dirty="0">
                <a:solidFill>
                  <a:schemeClr val="tx1"/>
                </a:solidFill>
                <a:latin typeface="Avenir Book" panose="02000503020000020003" pitchFamily="2" charset="0"/>
                <a:hlinkClick r:id="rId3">
                  <a:extLst>
                    <a:ext uri="{A12FA001-AC4F-418D-AE19-62706E023703}">
                      <ahyp:hlinkClr xmlns:ahyp="http://schemas.microsoft.com/office/drawing/2018/hyperlinkcolor" val="tx"/>
                    </a:ext>
                  </a:extLst>
                </a:hlinkClick>
              </a:rPr>
              <a:t>origin of Earth’s water</a:t>
            </a:r>
            <a:r>
              <a:rPr lang="en" sz="2276" u="sng" dirty="0">
                <a:solidFill>
                  <a:schemeClr val="tx1"/>
                </a:solidFill>
                <a:latin typeface="Avenir Book" panose="02000503020000020003" pitchFamily="2" charset="0"/>
              </a:rPr>
              <a:t>; </a:t>
            </a:r>
            <a:endParaRPr sz="2276" u="sng" dirty="0">
              <a:solidFill>
                <a:schemeClr val="tx1"/>
              </a:solidFill>
              <a:latin typeface="Avenir Book" panose="02000503020000020003" pitchFamily="2" charset="0"/>
            </a:endParaRPr>
          </a:p>
          <a:p>
            <a:pPr marL="1300460" lvl="1" indent="-469610">
              <a:spcBef>
                <a:spcPts val="0"/>
              </a:spcBef>
              <a:buClr>
                <a:schemeClr val="dk1"/>
              </a:buClr>
              <a:buSzPts val="1600"/>
              <a:buChar char="○"/>
            </a:pPr>
            <a:r>
              <a:rPr lang="en" sz="2276" u="sng" dirty="0">
                <a:solidFill>
                  <a:schemeClr val="tx1"/>
                </a:solidFill>
                <a:latin typeface="Avenir Book" panose="02000503020000020003" pitchFamily="2" charset="0"/>
                <a:hlinkClick r:id="rId4">
                  <a:extLst>
                    <a:ext uri="{A12FA001-AC4F-418D-AE19-62706E023703}">
                      <ahyp:hlinkClr xmlns:ahyp="http://schemas.microsoft.com/office/drawing/2018/hyperlinkcolor" val="tx"/>
                    </a:ext>
                  </a:extLst>
                </a:hlinkClick>
              </a:rPr>
              <a:t>differentiation of Earth’s crust</a:t>
            </a:r>
            <a:r>
              <a:rPr lang="en" sz="2276" u="sng" dirty="0">
                <a:solidFill>
                  <a:schemeClr val="tx1"/>
                </a:solidFill>
                <a:latin typeface="Avenir Book" panose="02000503020000020003" pitchFamily="2" charset="0"/>
              </a:rPr>
              <a:t>;</a:t>
            </a:r>
            <a:endParaRPr sz="2276" u="sng" dirty="0">
              <a:solidFill>
                <a:schemeClr val="tx1"/>
              </a:solidFill>
              <a:latin typeface="Avenir Book" panose="02000503020000020003" pitchFamily="2" charset="0"/>
            </a:endParaRPr>
          </a:p>
          <a:p>
            <a:pPr marL="1300460" lvl="1" indent="-469610">
              <a:spcBef>
                <a:spcPts val="0"/>
              </a:spcBef>
              <a:buClr>
                <a:schemeClr val="dk1"/>
              </a:buClr>
              <a:buSzPts val="1600"/>
              <a:buChar char="○"/>
            </a:pPr>
            <a:r>
              <a:rPr lang="en" sz="2276" u="sng" dirty="0">
                <a:solidFill>
                  <a:schemeClr val="tx1"/>
                </a:solidFill>
                <a:latin typeface="Avenir Book" panose="02000503020000020003" pitchFamily="2" charset="0"/>
                <a:hlinkClick r:id="rId5">
                  <a:extLst>
                    <a:ext uri="{A12FA001-AC4F-418D-AE19-62706E023703}">
                      <ahyp:hlinkClr xmlns:ahyp="http://schemas.microsoft.com/office/drawing/2018/hyperlinkcolor" val="tx"/>
                    </a:ext>
                  </a:extLst>
                </a:hlinkClick>
              </a:rPr>
              <a:t>possible role of meteorites in delivering extraterrestrial sugars (precursors for life) to Earth</a:t>
            </a:r>
            <a:endParaRPr sz="2276" u="sng" dirty="0">
              <a:solidFill>
                <a:schemeClr val="tx1"/>
              </a:solidFill>
              <a:latin typeface="Avenir Book" panose="02000503020000020003" pitchFamily="2" charset="0"/>
            </a:endParaRPr>
          </a:p>
          <a:p>
            <a:pPr marL="1300460" lvl="1" indent="-469610">
              <a:spcBef>
                <a:spcPts val="0"/>
              </a:spcBef>
              <a:buClr>
                <a:schemeClr val="dk1"/>
              </a:buClr>
              <a:buSzPts val="1600"/>
              <a:buChar char="○"/>
            </a:pPr>
            <a:r>
              <a:rPr lang="en" sz="2276" u="sng" dirty="0">
                <a:solidFill>
                  <a:schemeClr val="tx1"/>
                </a:solidFill>
                <a:latin typeface="Avenir Book" panose="02000503020000020003" pitchFamily="2" charset="0"/>
                <a:hlinkClick r:id="rId6">
                  <a:extLst>
                    <a:ext uri="{A12FA001-AC4F-418D-AE19-62706E023703}">
                      <ahyp:hlinkClr xmlns:ahyp="http://schemas.microsoft.com/office/drawing/2018/hyperlinkcolor" val="tx"/>
                    </a:ext>
                  </a:extLst>
                </a:hlinkClick>
              </a:rPr>
              <a:t>formation of the solar nebula</a:t>
            </a:r>
            <a:endParaRPr sz="2276" u="sng" dirty="0">
              <a:solidFill>
                <a:schemeClr val="tx1"/>
              </a:solidFill>
              <a:latin typeface="Avenir Book" panose="02000503020000020003" pitchFamily="2" charset="0"/>
            </a:endParaRPr>
          </a:p>
        </p:txBody>
      </p:sp>
      <p:pic>
        <p:nvPicPr>
          <p:cNvPr id="117" name="Google Shape;117;p28" descr="An 11.51 gram partial slice of the Allende meteorite. The exposed side of this piece that is photographed is flat. The rock is dark gray and brown with small white inclusions in it that are rounded and of varying sizes." title="Small samples slice of the Allende meteorite"/>
          <p:cNvPicPr preferRelativeResize="0"/>
          <p:nvPr/>
        </p:nvPicPr>
        <p:blipFill>
          <a:blip r:embed="rId7">
            <a:alphaModFix/>
          </a:blip>
          <a:stretch>
            <a:fillRect/>
          </a:stretch>
        </p:blipFill>
        <p:spPr>
          <a:xfrm>
            <a:off x="7247360" y="1938346"/>
            <a:ext cx="5301831" cy="5301831"/>
          </a:xfrm>
          <a:prstGeom prst="rect">
            <a:avLst/>
          </a:prstGeom>
          <a:noFill/>
          <a:ln>
            <a:noFill/>
          </a:ln>
        </p:spPr>
      </p:pic>
      <p:sp>
        <p:nvSpPr>
          <p:cNvPr id="118" name="Google Shape;118;p28"/>
          <p:cNvSpPr txBox="1"/>
          <p:nvPr/>
        </p:nvSpPr>
        <p:spPr>
          <a:xfrm>
            <a:off x="7307058" y="7240177"/>
            <a:ext cx="5301760" cy="430080"/>
          </a:xfrm>
          <a:prstGeom prst="rect">
            <a:avLst/>
          </a:prstGeom>
          <a:noFill/>
          <a:ln>
            <a:noFill/>
          </a:ln>
        </p:spPr>
        <p:txBody>
          <a:bodyPr spcFirstLastPara="1" wrap="square" lIns="130027" tIns="39004" rIns="0" bIns="130027" anchor="t" anchorCtr="0">
            <a:noAutofit/>
          </a:bodyPr>
          <a:lstStyle/>
          <a:p>
            <a:pPr algn="r">
              <a:lnSpc>
                <a:spcPct val="100000"/>
              </a:lnSpc>
              <a:spcBef>
                <a:spcPts val="0"/>
              </a:spcBef>
              <a:buClr>
                <a:srgbClr val="000000"/>
              </a:buClr>
              <a:buSzPts val="1000"/>
            </a:pPr>
            <a:r>
              <a:rPr lang="en" sz="1422">
                <a:solidFill>
                  <a:srgbClr val="202122"/>
                </a:solidFill>
                <a:highlight>
                  <a:srgbClr val="FFFFFF"/>
                </a:highlight>
                <a:latin typeface="Avenir Book" panose="02000503020000020003" pitchFamily="2" charset="0"/>
              </a:rPr>
              <a:t>11.51 gram partial slice of Allende. ASU collection. </a:t>
            </a:r>
            <a:endParaRPr sz="1422">
              <a:solidFill>
                <a:srgbClr val="202122"/>
              </a:solidFill>
              <a:highlight>
                <a:srgbClr val="FFFFFF"/>
              </a:highlight>
              <a:latin typeface="Avenir Book" panose="02000503020000020003" pitchFamily="2" charset="0"/>
            </a:endParaRPr>
          </a:p>
          <a:p>
            <a:pPr algn="r">
              <a:lnSpc>
                <a:spcPct val="100000"/>
              </a:lnSpc>
              <a:spcBef>
                <a:spcPts val="0"/>
              </a:spcBef>
              <a:buClr>
                <a:srgbClr val="000000"/>
              </a:buClr>
              <a:buSzPts val="1000"/>
            </a:pPr>
            <a:r>
              <a:rPr lang="en" sz="1422" u="sng">
                <a:solidFill>
                  <a:schemeClr val="hlink"/>
                </a:solidFill>
                <a:highlight>
                  <a:srgbClr val="FFFFFF"/>
                </a:highlight>
                <a:latin typeface="Avenir Book" panose="02000503020000020003" pitchFamily="2" charset="0"/>
                <a:hlinkClick r:id="rId8"/>
              </a:rPr>
              <a:t>Wikimedia Commons.</a:t>
            </a:r>
            <a:endParaRPr sz="1422">
              <a:latin typeface="Avenir Book" panose="02000503020000020003" pitchFamily="2" charset="0"/>
              <a:sym typeface="Arial"/>
            </a:endParaRPr>
          </a:p>
        </p:txBody>
      </p:sp>
      <p:sp>
        <p:nvSpPr>
          <p:cNvPr id="6" name="Source: GeoContext (doi.org/10.6084/m9.figshare.14158457)">
            <a:extLst>
              <a:ext uri="{FF2B5EF4-FFF2-40B4-BE49-F238E27FC236}">
                <a16:creationId xmlns:a16="http://schemas.microsoft.com/office/drawing/2014/main" id="{6EAA8CD9-904B-DCAE-B2BF-D60C6033589D}"/>
              </a:ext>
            </a:extLst>
          </p:cNvPr>
          <p:cNvSpPr txBox="1"/>
          <p:nvPr/>
        </p:nvSpPr>
        <p:spPr>
          <a:xfrm>
            <a:off x="0" y="9365893"/>
            <a:ext cx="6825623"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latin typeface="Avenir Book" panose="02000503020000020003" pitchFamily="2" charset="0"/>
              </a:rPr>
              <a:t>Contents from </a:t>
            </a:r>
            <a:r>
              <a:rPr sz="1707" dirty="0" err="1">
                <a:latin typeface="Avenir Book" panose="02000503020000020003" pitchFamily="2" charset="0"/>
              </a:rPr>
              <a:t>GeoContext</a:t>
            </a:r>
            <a:r>
              <a:rPr sz="1707" dirty="0">
                <a:latin typeface="Avenir Book" panose="02000503020000020003" pitchFamily="2" charset="0"/>
              </a:rPr>
              <a:t> (</a:t>
            </a:r>
            <a:r>
              <a:rPr sz="1707" dirty="0" err="1">
                <a:latin typeface="Avenir Book" panose="02000503020000020003" pitchFamily="2" charset="0"/>
              </a:rPr>
              <a:t>doi.org</a:t>
            </a:r>
            <a:r>
              <a:rPr sz="1707" dirty="0">
                <a:latin typeface="Avenir Book" panose="02000503020000020003" pitchFamily="2" charset="0"/>
              </a:rPr>
              <a:t>/10.6084/m9.figshare.14158457)</a:t>
            </a:r>
          </a:p>
        </p:txBody>
      </p:sp>
      <p:sp>
        <p:nvSpPr>
          <p:cNvPr id="4" name="Slide Number Placeholder 3">
            <a:extLst>
              <a:ext uri="{FF2B5EF4-FFF2-40B4-BE49-F238E27FC236}">
                <a16:creationId xmlns:a16="http://schemas.microsoft.com/office/drawing/2014/main" id="{06A1EB47-4750-6316-F46C-DDA4BCE3F7AB}"/>
              </a:ext>
            </a:extLst>
          </p:cNvPr>
          <p:cNvSpPr>
            <a:spLocks noGrp="1"/>
          </p:cNvSpPr>
          <p:nvPr>
            <p:ph type="sldNum" idx="12"/>
          </p:nvPr>
        </p:nvSpPr>
        <p:spPr/>
        <p:txBody>
          <a:bodyPr/>
          <a:lstStyle/>
          <a:p>
            <a:fld id="{00000000-1234-1234-1234-123412341234}" type="slidenum">
              <a:rPr lang="en" smtClean="0"/>
              <a:pPr/>
              <a:t>22</a:t>
            </a:fld>
            <a:endParaRPr lang="en"/>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6">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6">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6">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6">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9"/>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r>
              <a:rPr lang="en" sz="3769" dirty="0" err="1">
                <a:latin typeface="Avenir Book" panose="02000503020000020003" pitchFamily="2" charset="0"/>
              </a:rPr>
              <a:t>Ahnighito</a:t>
            </a:r>
            <a:r>
              <a:rPr lang="en" sz="3769" dirty="0">
                <a:latin typeface="Avenir Book" panose="02000503020000020003" pitchFamily="2" charset="0"/>
              </a:rPr>
              <a:t> meteorite</a:t>
            </a:r>
            <a:r>
              <a:rPr lang="en" sz="3627" dirty="0">
                <a:latin typeface="Avenir Book" panose="02000503020000020003" pitchFamily="2" charset="0"/>
              </a:rPr>
              <a:t>, fragment of the Cape York meteorite</a:t>
            </a:r>
            <a:endParaRPr sz="3627" dirty="0">
              <a:latin typeface="Avenir Book" panose="02000503020000020003" pitchFamily="2" charset="0"/>
            </a:endParaRPr>
          </a:p>
        </p:txBody>
      </p:sp>
      <p:sp>
        <p:nvSpPr>
          <p:cNvPr id="124" name="Google Shape;124;p29"/>
          <p:cNvSpPr txBox="1"/>
          <p:nvPr/>
        </p:nvSpPr>
        <p:spPr>
          <a:xfrm>
            <a:off x="584889" y="7620267"/>
            <a:ext cx="8245333" cy="430080"/>
          </a:xfrm>
          <a:prstGeom prst="rect">
            <a:avLst/>
          </a:prstGeom>
          <a:noFill/>
          <a:ln>
            <a:noFill/>
          </a:ln>
        </p:spPr>
        <p:txBody>
          <a:bodyPr spcFirstLastPara="1" wrap="square" lIns="130027" tIns="39004" rIns="0" bIns="130027" anchor="t" anchorCtr="0">
            <a:noAutofit/>
          </a:bodyPr>
          <a:lstStyle/>
          <a:p>
            <a:pPr algn="r">
              <a:lnSpc>
                <a:spcPct val="100000"/>
              </a:lnSpc>
              <a:spcBef>
                <a:spcPts val="0"/>
              </a:spcBef>
              <a:buClr>
                <a:srgbClr val="000000"/>
              </a:buClr>
              <a:buSzPts val="1000"/>
            </a:pPr>
            <a:r>
              <a:rPr lang="en" sz="1422" u="sng" dirty="0">
                <a:solidFill>
                  <a:schemeClr val="hlink"/>
                </a:solidFill>
                <a:latin typeface="Avenir Book" panose="02000503020000020003" pitchFamily="2" charset="0"/>
                <a:sym typeface="Arial"/>
                <a:hlinkClick r:id="rId3"/>
              </a:rPr>
              <a:t>Jonathan Blair, National Geographic</a:t>
            </a:r>
            <a:endParaRPr sz="1422" i="1" dirty="0">
              <a:latin typeface="Avenir Book" panose="02000503020000020003" pitchFamily="2" charset="0"/>
              <a:sym typeface="Arial"/>
            </a:endParaRPr>
          </a:p>
        </p:txBody>
      </p:sp>
      <p:sp>
        <p:nvSpPr>
          <p:cNvPr id="125" name="Google Shape;125;p29"/>
          <p:cNvSpPr txBox="1"/>
          <p:nvPr/>
        </p:nvSpPr>
        <p:spPr>
          <a:xfrm>
            <a:off x="584889" y="2422082"/>
            <a:ext cx="8245333" cy="561665"/>
          </a:xfrm>
          <a:prstGeom prst="rect">
            <a:avLst/>
          </a:prstGeom>
          <a:solidFill>
            <a:schemeClr val="bg1">
              <a:lumMod val="95000"/>
            </a:schemeClr>
          </a:solidFill>
          <a:ln>
            <a:noFill/>
          </a:ln>
        </p:spPr>
        <p:txBody>
          <a:bodyPr spcFirstLastPara="1" wrap="square" lIns="130027" tIns="130027" rIns="130027" bIns="130027" anchor="ctr" anchorCtr="0">
            <a:noAutofit/>
          </a:bodyPr>
          <a:lstStyle/>
          <a:p>
            <a:pPr>
              <a:lnSpc>
                <a:spcPct val="100000"/>
              </a:lnSpc>
              <a:spcBef>
                <a:spcPts val="0"/>
              </a:spcBef>
              <a:buClr>
                <a:srgbClr val="000000"/>
              </a:buClr>
              <a:buSzPts val="1500"/>
            </a:pPr>
            <a:r>
              <a:rPr lang="en" sz="2133" dirty="0">
                <a:solidFill>
                  <a:srgbClr val="666666"/>
                </a:solidFill>
                <a:latin typeface="Avenir Book" panose="02000503020000020003" pitchFamily="2" charset="0"/>
                <a:sym typeface="Arial"/>
              </a:rPr>
              <a:t>Hall of M</a:t>
            </a:r>
            <a:r>
              <a:rPr lang="en" sz="2133" dirty="0">
                <a:solidFill>
                  <a:srgbClr val="666666"/>
                </a:solidFill>
                <a:latin typeface="Avenir Book" panose="02000503020000020003" pitchFamily="2" charset="0"/>
              </a:rPr>
              <a:t>eteorites</a:t>
            </a:r>
            <a:r>
              <a:rPr lang="en" sz="2133" dirty="0">
                <a:solidFill>
                  <a:srgbClr val="666666"/>
                </a:solidFill>
                <a:latin typeface="Avenir Book" panose="02000503020000020003" pitchFamily="2" charset="0"/>
                <a:sym typeface="Arial"/>
              </a:rPr>
              <a:t>, American Museum of Natural History</a:t>
            </a:r>
            <a:endParaRPr sz="2133" dirty="0">
              <a:solidFill>
                <a:srgbClr val="666666"/>
              </a:solidFill>
              <a:latin typeface="Avenir Book" panose="02000503020000020003" pitchFamily="2" charset="0"/>
              <a:sym typeface="Arial"/>
            </a:endParaRPr>
          </a:p>
        </p:txBody>
      </p:sp>
      <p:pic>
        <p:nvPicPr>
          <p:cNvPr id="126" name="Google Shape;126;p29" descr="The center of the Hall of Minerals exhibit at the American Museum of Natural History featured a large meteorite that is dark brown in color and blocky in shape. Visitors view it from a circular platform around the meteorite. Stairs lead up to the meteorite on all sides. There are railings on the stairs. Behind the meteorite are other exhibits. The space is dark but lit by spotlights from above." title="Photograph of the Hall of Minerals, American Museum of Natural History"/>
          <p:cNvPicPr preferRelativeResize="0"/>
          <p:nvPr/>
        </p:nvPicPr>
        <p:blipFill rotWithShape="1">
          <a:blip r:embed="rId4">
            <a:alphaModFix/>
          </a:blip>
          <a:srcRect/>
          <a:stretch/>
        </p:blipFill>
        <p:spPr>
          <a:xfrm>
            <a:off x="584889" y="2983754"/>
            <a:ext cx="8245335" cy="4636507"/>
          </a:xfrm>
          <a:prstGeom prst="rect">
            <a:avLst/>
          </a:prstGeom>
          <a:noFill/>
          <a:ln>
            <a:noFill/>
          </a:ln>
        </p:spPr>
      </p:pic>
      <p:sp>
        <p:nvSpPr>
          <p:cNvPr id="127" name="Google Shape;127;p29"/>
          <p:cNvSpPr txBox="1"/>
          <p:nvPr/>
        </p:nvSpPr>
        <p:spPr>
          <a:xfrm>
            <a:off x="9271658" y="3578489"/>
            <a:ext cx="3382885" cy="3118507"/>
          </a:xfrm>
          <a:prstGeom prst="rect">
            <a:avLst/>
          </a:prstGeom>
          <a:noFill/>
          <a:ln>
            <a:noFill/>
          </a:ln>
        </p:spPr>
        <p:txBody>
          <a:bodyPr spcFirstLastPara="1" wrap="square" lIns="130027" tIns="130027" rIns="130027" bIns="130027" anchor="t" anchorCtr="0">
            <a:noAutofit/>
          </a:bodyPr>
          <a:lstStyle/>
          <a:p>
            <a:pPr algn="ctr">
              <a:lnSpc>
                <a:spcPct val="100000"/>
              </a:lnSpc>
              <a:spcBef>
                <a:spcPts val="0"/>
              </a:spcBef>
              <a:buClr>
                <a:srgbClr val="000000"/>
              </a:buClr>
              <a:buSzPts val="1900"/>
            </a:pPr>
            <a:r>
              <a:rPr lang="en" sz="2702" dirty="0">
                <a:latin typeface="Avenir Book" panose="02000503020000020003" pitchFamily="2" charset="0"/>
                <a:sym typeface="Arial"/>
              </a:rPr>
              <a:t>The dark history behind the largest meteorite ever displayed, and a resource still used </a:t>
            </a:r>
            <a:r>
              <a:rPr lang="en" sz="2702" dirty="0">
                <a:latin typeface="Avenir Book" panose="02000503020000020003" pitchFamily="2" charset="0"/>
              </a:rPr>
              <a:t>in science today</a:t>
            </a:r>
            <a:r>
              <a:rPr lang="en" sz="2702" dirty="0">
                <a:latin typeface="Avenir Book" panose="02000503020000020003" pitchFamily="2" charset="0"/>
                <a:sym typeface="Arial"/>
              </a:rPr>
              <a:t>.</a:t>
            </a:r>
            <a:endParaRPr sz="2702" dirty="0">
              <a:latin typeface="Avenir Book" panose="02000503020000020003" pitchFamily="2" charset="0"/>
              <a:sym typeface="Arial"/>
            </a:endParaRPr>
          </a:p>
        </p:txBody>
      </p:sp>
      <p:sp>
        <p:nvSpPr>
          <p:cNvPr id="7" name="Source: GeoContext (doi.org/10.6084/m9.figshare.14158457)">
            <a:extLst>
              <a:ext uri="{FF2B5EF4-FFF2-40B4-BE49-F238E27FC236}">
                <a16:creationId xmlns:a16="http://schemas.microsoft.com/office/drawing/2014/main" id="{CB3B6EA7-3B8C-4C6F-FC06-017129AA8775}"/>
              </a:ext>
            </a:extLst>
          </p:cNvPr>
          <p:cNvSpPr txBox="1"/>
          <p:nvPr/>
        </p:nvSpPr>
        <p:spPr>
          <a:xfrm>
            <a:off x="0" y="9365893"/>
            <a:ext cx="6825623"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latin typeface="Avenir Book" panose="02000503020000020003" pitchFamily="2" charset="0"/>
              </a:rPr>
              <a:t>Contents from </a:t>
            </a:r>
            <a:r>
              <a:rPr sz="1707" dirty="0" err="1">
                <a:latin typeface="Avenir Book" panose="02000503020000020003" pitchFamily="2" charset="0"/>
              </a:rPr>
              <a:t>GeoContext</a:t>
            </a:r>
            <a:r>
              <a:rPr sz="1707" dirty="0">
                <a:latin typeface="Avenir Book" panose="02000503020000020003" pitchFamily="2" charset="0"/>
              </a:rPr>
              <a:t> (</a:t>
            </a:r>
            <a:r>
              <a:rPr sz="1707" dirty="0" err="1">
                <a:latin typeface="Avenir Book" panose="02000503020000020003" pitchFamily="2" charset="0"/>
              </a:rPr>
              <a:t>doi.org</a:t>
            </a:r>
            <a:r>
              <a:rPr sz="1707" dirty="0">
                <a:latin typeface="Avenir Book" panose="02000503020000020003" pitchFamily="2" charset="0"/>
              </a:rPr>
              <a:t>/10.6084/m9.figshare.14158457)</a:t>
            </a:r>
          </a:p>
        </p:txBody>
      </p:sp>
      <p:sp>
        <p:nvSpPr>
          <p:cNvPr id="4" name="Slide Number Placeholder 3">
            <a:extLst>
              <a:ext uri="{FF2B5EF4-FFF2-40B4-BE49-F238E27FC236}">
                <a16:creationId xmlns:a16="http://schemas.microsoft.com/office/drawing/2014/main" id="{812B17AA-CA09-9E5A-D68C-CCFE85A73D8A}"/>
              </a:ext>
            </a:extLst>
          </p:cNvPr>
          <p:cNvSpPr>
            <a:spLocks noGrp="1"/>
          </p:cNvSpPr>
          <p:nvPr>
            <p:ph type="sldNum" idx="12"/>
          </p:nvPr>
        </p:nvSpPr>
        <p:spPr/>
        <p:txBody>
          <a:bodyPr/>
          <a:lstStyle/>
          <a:p>
            <a:fld id="{00000000-1234-1234-1234-123412341234}" type="slidenum">
              <a:rPr lang="en" smtClean="0"/>
              <a:pPr/>
              <a:t>23</a:t>
            </a:fld>
            <a:endParaRPr lang="en"/>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30"/>
          <p:cNvSpPr txBox="1">
            <a:spLocks noGrp="1"/>
          </p:cNvSpPr>
          <p:nvPr>
            <p:ph type="title" idx="4294967295"/>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pPr>
              <a:lnSpc>
                <a:spcPct val="100000"/>
              </a:lnSpc>
              <a:buSzPts val="2800"/>
            </a:pPr>
            <a:r>
              <a:rPr lang="en" sz="3769">
                <a:latin typeface="Avenir Book" panose="02000503020000020003" pitchFamily="2" charset="0"/>
              </a:rPr>
              <a:t>“Discovered” in Greenland by 1894 Robert E. Peary </a:t>
            </a:r>
            <a:endParaRPr sz="3769">
              <a:latin typeface="Avenir Book" panose="02000503020000020003" pitchFamily="2" charset="0"/>
            </a:endParaRPr>
          </a:p>
        </p:txBody>
      </p:sp>
      <p:pic>
        <p:nvPicPr>
          <p:cNvPr id="133" name="Google Shape;133;p30"/>
          <p:cNvPicPr preferRelativeResize="0"/>
          <p:nvPr/>
        </p:nvPicPr>
        <p:blipFill rotWithShape="1">
          <a:blip r:embed="rId3">
            <a:alphaModFix/>
          </a:blip>
          <a:srcRect/>
          <a:stretch/>
        </p:blipFill>
        <p:spPr>
          <a:xfrm>
            <a:off x="8414757" y="2639538"/>
            <a:ext cx="3818916" cy="5064889"/>
          </a:xfrm>
          <a:prstGeom prst="rect">
            <a:avLst/>
          </a:prstGeom>
          <a:noFill/>
          <a:ln>
            <a:noFill/>
          </a:ln>
        </p:spPr>
      </p:pic>
      <p:sp>
        <p:nvSpPr>
          <p:cNvPr id="134" name="Google Shape;134;p30"/>
          <p:cNvSpPr txBox="1"/>
          <p:nvPr/>
        </p:nvSpPr>
        <p:spPr>
          <a:xfrm>
            <a:off x="8054898" y="2234489"/>
            <a:ext cx="4710827" cy="814507"/>
          </a:xfrm>
          <a:prstGeom prst="rect">
            <a:avLst/>
          </a:prstGeom>
          <a:noFill/>
          <a:ln>
            <a:noFill/>
          </a:ln>
        </p:spPr>
        <p:txBody>
          <a:bodyPr spcFirstLastPara="1" wrap="square" lIns="130027" tIns="130027" rIns="130027" bIns="130027" anchor="t" anchorCtr="0">
            <a:noAutofit/>
          </a:bodyPr>
          <a:lstStyle/>
          <a:p>
            <a:pPr algn="ctr">
              <a:lnSpc>
                <a:spcPct val="100000"/>
              </a:lnSpc>
              <a:spcBef>
                <a:spcPts val="0"/>
              </a:spcBef>
              <a:buClr>
                <a:srgbClr val="000000"/>
              </a:buClr>
              <a:buSzPts val="1400"/>
            </a:pPr>
            <a:endParaRPr sz="1991">
              <a:latin typeface="Avenir Book" panose="02000503020000020003" pitchFamily="2" charset="0"/>
              <a:sym typeface="Arial"/>
            </a:endParaRPr>
          </a:p>
        </p:txBody>
      </p:sp>
      <p:sp>
        <p:nvSpPr>
          <p:cNvPr id="135" name="Google Shape;135;p30"/>
          <p:cNvSpPr txBox="1"/>
          <p:nvPr/>
        </p:nvSpPr>
        <p:spPr>
          <a:xfrm>
            <a:off x="8188871" y="7704427"/>
            <a:ext cx="4044800" cy="422827"/>
          </a:xfrm>
          <a:prstGeom prst="rect">
            <a:avLst/>
          </a:prstGeom>
          <a:noFill/>
          <a:ln>
            <a:noFill/>
          </a:ln>
        </p:spPr>
        <p:txBody>
          <a:bodyPr spcFirstLastPara="1" wrap="square" lIns="130027" tIns="130027" rIns="0" bIns="130027" anchor="t" anchorCtr="0">
            <a:noAutofit/>
          </a:bodyPr>
          <a:lstStyle/>
          <a:p>
            <a:pPr algn="r">
              <a:spcBef>
                <a:spcPts val="0"/>
              </a:spcBef>
              <a:buClr>
                <a:schemeClr val="dk1"/>
              </a:buClr>
              <a:buSzPts val="1400"/>
            </a:pPr>
            <a:r>
              <a:rPr lang="en" sz="1422">
                <a:solidFill>
                  <a:schemeClr val="dk1"/>
                </a:solidFill>
                <a:latin typeface="Avenir Book" panose="02000503020000020003" pitchFamily="2" charset="0"/>
              </a:rPr>
              <a:t>Robert E. Peary on the </a:t>
            </a:r>
            <a:r>
              <a:rPr lang="en" sz="1422" i="1">
                <a:solidFill>
                  <a:schemeClr val="dk1"/>
                </a:solidFill>
                <a:latin typeface="Avenir Book" panose="02000503020000020003" pitchFamily="2" charset="0"/>
              </a:rPr>
              <a:t>SS Roosevelt</a:t>
            </a:r>
            <a:r>
              <a:rPr lang="en" sz="1422">
                <a:solidFill>
                  <a:schemeClr val="dk1"/>
                </a:solidFill>
                <a:latin typeface="Avenir Book" panose="02000503020000020003" pitchFamily="2" charset="0"/>
              </a:rPr>
              <a:t>, 1906, </a:t>
            </a:r>
            <a:r>
              <a:rPr lang="en" sz="1422" u="sng">
                <a:solidFill>
                  <a:schemeClr val="hlink"/>
                </a:solidFill>
                <a:latin typeface="Avenir Book" panose="02000503020000020003" pitchFamily="2" charset="0"/>
                <a:sym typeface="Arial"/>
                <a:hlinkClick r:id="rId4"/>
              </a:rPr>
              <a:t>Library of Congress</a:t>
            </a:r>
            <a:endParaRPr sz="1422">
              <a:latin typeface="Avenir Book" panose="02000503020000020003" pitchFamily="2" charset="0"/>
              <a:sym typeface="Arial"/>
            </a:endParaRPr>
          </a:p>
        </p:txBody>
      </p:sp>
      <p:sp>
        <p:nvSpPr>
          <p:cNvPr id="136" name="Google Shape;136;p30"/>
          <p:cNvSpPr txBox="1"/>
          <p:nvPr/>
        </p:nvSpPr>
        <p:spPr>
          <a:xfrm>
            <a:off x="254827" y="2287858"/>
            <a:ext cx="7487147" cy="1063680"/>
          </a:xfrm>
          <a:prstGeom prst="rect">
            <a:avLst/>
          </a:prstGeom>
          <a:noFill/>
          <a:ln>
            <a:noFill/>
          </a:ln>
        </p:spPr>
        <p:txBody>
          <a:bodyPr spcFirstLastPara="1" wrap="square" lIns="130027" tIns="130027" rIns="130027" bIns="130027" anchor="t" anchorCtr="0">
            <a:noAutofit/>
          </a:bodyPr>
          <a:lstStyle/>
          <a:p>
            <a:pPr algn="ctr">
              <a:spcBef>
                <a:spcPts val="0"/>
              </a:spcBef>
            </a:pPr>
            <a:r>
              <a:rPr lang="en" sz="2276">
                <a:latin typeface="Avenir Book" panose="02000503020000020003" pitchFamily="2" charset="0"/>
              </a:rPr>
              <a:t>Language on AMNH.org only recognizes Peary, a problematic framing that does not acknowledge the humanity of the Inughuit.</a:t>
            </a:r>
            <a:endParaRPr sz="2276">
              <a:latin typeface="Avenir Book" panose="02000503020000020003" pitchFamily="2" charset="0"/>
            </a:endParaRPr>
          </a:p>
          <a:p>
            <a:pPr>
              <a:spcBef>
                <a:spcPts val="0"/>
              </a:spcBef>
            </a:pPr>
            <a:endParaRPr sz="2276">
              <a:latin typeface="Avenir Book" panose="02000503020000020003" pitchFamily="2" charset="0"/>
            </a:endParaRPr>
          </a:p>
        </p:txBody>
      </p:sp>
      <p:pic>
        <p:nvPicPr>
          <p:cNvPr id="137" name="Google Shape;137;p30"/>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a:off x="850126" y="3898635"/>
            <a:ext cx="6441055" cy="3877080"/>
          </a:xfrm>
          <a:prstGeom prst="rect">
            <a:avLst/>
          </a:prstGeom>
          <a:noFill/>
          <a:ln>
            <a:noFill/>
          </a:ln>
        </p:spPr>
      </p:pic>
      <p:pic>
        <p:nvPicPr>
          <p:cNvPr id="138" name="Google Shape;138;p30"/>
          <p:cNvPicPr preferRelativeResize="0"/>
          <p:nvPr/>
        </p:nvPicPr>
        <p:blipFill rotWithShape="1">
          <a:blip r:embed="rId6" cstate="print">
            <a:alphaModFix/>
            <a:extLst>
              <a:ext uri="{28A0092B-C50C-407E-A947-70E740481C1C}">
                <a14:useLocalDpi xmlns:a14="http://schemas.microsoft.com/office/drawing/2010/main"/>
              </a:ext>
            </a:extLst>
          </a:blip>
          <a:srcRect/>
          <a:stretch/>
        </p:blipFill>
        <p:spPr>
          <a:xfrm>
            <a:off x="659538" y="3617412"/>
            <a:ext cx="6441055" cy="794624"/>
          </a:xfrm>
          <a:prstGeom prst="rect">
            <a:avLst/>
          </a:prstGeom>
          <a:noFill/>
          <a:ln>
            <a:noFill/>
          </a:ln>
        </p:spPr>
      </p:pic>
      <p:pic>
        <p:nvPicPr>
          <p:cNvPr id="139" name="Google Shape;139;p30"/>
          <p:cNvPicPr preferRelativeResize="0"/>
          <p:nvPr/>
        </p:nvPicPr>
        <p:blipFill rotWithShape="1">
          <a:blip r:embed="rId7">
            <a:alphaModFix/>
          </a:blip>
          <a:srcRect/>
          <a:stretch/>
        </p:blipFill>
        <p:spPr>
          <a:xfrm>
            <a:off x="850125" y="3717511"/>
            <a:ext cx="4044688" cy="860012"/>
          </a:xfrm>
          <a:prstGeom prst="rect">
            <a:avLst/>
          </a:prstGeom>
          <a:noFill/>
          <a:ln>
            <a:noFill/>
          </a:ln>
        </p:spPr>
      </p:pic>
      <p:sp>
        <p:nvSpPr>
          <p:cNvPr id="140" name="Google Shape;140;p30"/>
          <p:cNvSpPr/>
          <p:nvPr/>
        </p:nvSpPr>
        <p:spPr>
          <a:xfrm>
            <a:off x="1033438" y="3808132"/>
            <a:ext cx="5891413" cy="4040533"/>
          </a:xfrm>
          <a:prstGeom prst="rect">
            <a:avLst/>
          </a:prstGeom>
          <a:noFill/>
          <a:ln w="9525" cap="flat" cmpd="sng">
            <a:solidFill>
              <a:srgbClr val="000000"/>
            </a:solidFill>
            <a:prstDash val="solid"/>
            <a:round/>
            <a:headEnd type="none" w="sm" len="sm"/>
            <a:tailEnd type="none" w="sm" len="sm"/>
          </a:ln>
        </p:spPr>
        <p:txBody>
          <a:bodyPr spcFirstLastPara="1" wrap="square" lIns="130027" tIns="130027" rIns="130027" bIns="130027" anchor="ctr" anchorCtr="0">
            <a:noAutofit/>
          </a:bodyPr>
          <a:lstStyle/>
          <a:p>
            <a:pPr>
              <a:lnSpc>
                <a:spcPct val="100000"/>
              </a:lnSpc>
              <a:spcBef>
                <a:spcPts val="0"/>
              </a:spcBef>
              <a:buClr>
                <a:srgbClr val="000000"/>
              </a:buClr>
              <a:buSzPts val="1400"/>
            </a:pPr>
            <a:endParaRPr sz="1991">
              <a:latin typeface="Avenir Book" panose="02000503020000020003" pitchFamily="2" charset="0"/>
              <a:sym typeface="Arial"/>
            </a:endParaRPr>
          </a:p>
        </p:txBody>
      </p:sp>
      <p:sp>
        <p:nvSpPr>
          <p:cNvPr id="143" name="Google Shape;143;p30"/>
          <p:cNvSpPr txBox="1"/>
          <p:nvPr/>
        </p:nvSpPr>
        <p:spPr>
          <a:xfrm>
            <a:off x="2570251" y="7473098"/>
            <a:ext cx="4247040" cy="392960"/>
          </a:xfrm>
          <a:prstGeom prst="rect">
            <a:avLst/>
          </a:prstGeom>
          <a:noFill/>
          <a:ln>
            <a:noFill/>
          </a:ln>
        </p:spPr>
        <p:txBody>
          <a:bodyPr spcFirstLastPara="1" wrap="square" lIns="130027" tIns="39004" rIns="0" bIns="130027" anchor="t" anchorCtr="0">
            <a:noAutofit/>
          </a:bodyPr>
          <a:lstStyle/>
          <a:p>
            <a:pPr algn="r">
              <a:lnSpc>
                <a:spcPct val="100000"/>
              </a:lnSpc>
              <a:spcBef>
                <a:spcPts val="0"/>
              </a:spcBef>
              <a:buClr>
                <a:srgbClr val="000000"/>
              </a:buClr>
              <a:buSzPts val="1000"/>
            </a:pPr>
            <a:r>
              <a:rPr lang="en" sz="1422" u="sng" dirty="0">
                <a:solidFill>
                  <a:schemeClr val="hlink"/>
                </a:solidFill>
                <a:latin typeface="Avenir Book" panose="02000503020000020003" pitchFamily="2" charset="0"/>
                <a:hlinkClick r:id="rId8"/>
              </a:rPr>
              <a:t>Ahnighito, American Museum of Natural History</a:t>
            </a:r>
            <a:endParaRPr sz="1422" dirty="0">
              <a:latin typeface="Avenir Book" panose="02000503020000020003" pitchFamily="2" charset="0"/>
              <a:sym typeface="Arial"/>
            </a:endParaRPr>
          </a:p>
        </p:txBody>
      </p:sp>
      <p:sp>
        <p:nvSpPr>
          <p:cNvPr id="14" name="Source: GeoContext (doi.org/10.6084/m9.figshare.14158457)">
            <a:extLst>
              <a:ext uri="{FF2B5EF4-FFF2-40B4-BE49-F238E27FC236}">
                <a16:creationId xmlns:a16="http://schemas.microsoft.com/office/drawing/2014/main" id="{5AA71C06-D209-5AD3-3ABF-2A80E85AA71D}"/>
              </a:ext>
            </a:extLst>
          </p:cNvPr>
          <p:cNvSpPr txBox="1"/>
          <p:nvPr/>
        </p:nvSpPr>
        <p:spPr>
          <a:xfrm>
            <a:off x="0" y="9365893"/>
            <a:ext cx="6825623"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latin typeface="Avenir Book" panose="02000503020000020003" pitchFamily="2" charset="0"/>
              </a:rPr>
              <a:t>Contents from </a:t>
            </a:r>
            <a:r>
              <a:rPr sz="1707" dirty="0" err="1">
                <a:latin typeface="Avenir Book" panose="02000503020000020003" pitchFamily="2" charset="0"/>
              </a:rPr>
              <a:t>GeoContext</a:t>
            </a:r>
            <a:r>
              <a:rPr sz="1707" dirty="0">
                <a:latin typeface="Avenir Book" panose="02000503020000020003" pitchFamily="2" charset="0"/>
              </a:rPr>
              <a:t> (</a:t>
            </a:r>
            <a:r>
              <a:rPr sz="1707" dirty="0" err="1">
                <a:latin typeface="Avenir Book" panose="02000503020000020003" pitchFamily="2" charset="0"/>
              </a:rPr>
              <a:t>doi.org</a:t>
            </a:r>
            <a:r>
              <a:rPr sz="1707" dirty="0">
                <a:latin typeface="Avenir Book" panose="02000503020000020003" pitchFamily="2" charset="0"/>
              </a:rPr>
              <a:t>/10.6084/m9.figshare.14158457)</a:t>
            </a:r>
          </a:p>
        </p:txBody>
      </p:sp>
      <p:sp>
        <p:nvSpPr>
          <p:cNvPr id="4" name="Slide Number Placeholder 3">
            <a:extLst>
              <a:ext uri="{FF2B5EF4-FFF2-40B4-BE49-F238E27FC236}">
                <a16:creationId xmlns:a16="http://schemas.microsoft.com/office/drawing/2014/main" id="{A661205D-274E-C1AF-6E11-FD97DA8C4766}"/>
              </a:ext>
            </a:extLst>
          </p:cNvPr>
          <p:cNvSpPr>
            <a:spLocks noGrp="1"/>
          </p:cNvSpPr>
          <p:nvPr>
            <p:ph type="sldNum" idx="12"/>
          </p:nvPr>
        </p:nvSpPr>
        <p:spPr/>
        <p:txBody>
          <a:bodyPr/>
          <a:lstStyle/>
          <a:p>
            <a:fld id="{00000000-1234-1234-1234-123412341234}" type="slidenum">
              <a:rPr lang="en" smtClean="0"/>
              <a:pPr/>
              <a:t>24</a:t>
            </a:fld>
            <a:endParaRPr lang="en"/>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31"/>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r>
              <a:rPr lang="en" sz="3769" dirty="0">
                <a:latin typeface="Avenir Book" panose="02000503020000020003" pitchFamily="2" charset="0"/>
              </a:rPr>
              <a:t>Cape York meteorites: Source of iron for the </a:t>
            </a:r>
            <a:r>
              <a:rPr lang="en" sz="3769" dirty="0" err="1">
                <a:latin typeface="Avenir Book" panose="02000503020000020003" pitchFamily="2" charset="0"/>
              </a:rPr>
              <a:t>Inughuit</a:t>
            </a:r>
            <a:endParaRPr sz="3627" dirty="0">
              <a:latin typeface="Avenir Book" panose="02000503020000020003" pitchFamily="2" charset="0"/>
            </a:endParaRPr>
          </a:p>
        </p:txBody>
      </p:sp>
      <p:sp>
        <p:nvSpPr>
          <p:cNvPr id="149" name="Google Shape;149;p31"/>
          <p:cNvSpPr txBox="1"/>
          <p:nvPr/>
        </p:nvSpPr>
        <p:spPr>
          <a:xfrm>
            <a:off x="189837" y="1795687"/>
            <a:ext cx="12392960" cy="1358933"/>
          </a:xfrm>
          <a:prstGeom prst="rect">
            <a:avLst/>
          </a:prstGeom>
          <a:noFill/>
          <a:ln>
            <a:noFill/>
          </a:ln>
        </p:spPr>
        <p:txBody>
          <a:bodyPr spcFirstLastPara="1" wrap="square" lIns="130027" tIns="130027" rIns="130027" bIns="130027" anchor="t" anchorCtr="0">
            <a:noAutofit/>
          </a:bodyPr>
          <a:lstStyle/>
          <a:p>
            <a:pPr marL="650230" indent="-469610">
              <a:spcBef>
                <a:spcPts val="0"/>
              </a:spcBef>
              <a:buClr>
                <a:schemeClr val="dk1"/>
              </a:buClr>
              <a:buSzPts val="1600"/>
              <a:buChar char="●"/>
            </a:pPr>
            <a:r>
              <a:rPr lang="en" sz="2276" dirty="0">
                <a:solidFill>
                  <a:schemeClr val="dk1"/>
                </a:solidFill>
                <a:latin typeface="Avenir Book" panose="02000503020000020003" pitchFamily="2" charset="0"/>
              </a:rPr>
              <a:t>An iron meteorite ~4.5 billion years old, falling in NW Greenland ~10,000 </a:t>
            </a:r>
            <a:r>
              <a:rPr lang="en" sz="2276" dirty="0" err="1">
                <a:solidFill>
                  <a:schemeClr val="dk1"/>
                </a:solidFill>
                <a:latin typeface="Avenir Book" panose="02000503020000020003" pitchFamily="2" charset="0"/>
              </a:rPr>
              <a:t>yrs</a:t>
            </a:r>
            <a:r>
              <a:rPr lang="en" sz="2276" dirty="0">
                <a:solidFill>
                  <a:schemeClr val="dk1"/>
                </a:solidFill>
                <a:latin typeface="Avenir Book" panose="02000503020000020003" pitchFamily="2" charset="0"/>
              </a:rPr>
              <a:t> ago</a:t>
            </a:r>
            <a:endParaRPr sz="2276" dirty="0">
              <a:solidFill>
                <a:schemeClr val="dk1"/>
              </a:solidFill>
              <a:latin typeface="Avenir Book" panose="02000503020000020003" pitchFamily="2" charset="0"/>
            </a:endParaRPr>
          </a:p>
          <a:p>
            <a:pPr marL="650230" indent="-469610">
              <a:spcBef>
                <a:spcPts val="0"/>
              </a:spcBef>
              <a:buClr>
                <a:schemeClr val="dk1"/>
              </a:buClr>
              <a:buSzPts val="1600"/>
              <a:buChar char="●"/>
            </a:pPr>
            <a:r>
              <a:rPr lang="en" sz="2276" dirty="0">
                <a:solidFill>
                  <a:schemeClr val="dk1"/>
                </a:solidFill>
                <a:latin typeface="Avenir Book" panose="02000503020000020003" pitchFamily="2" charset="0"/>
              </a:rPr>
              <a:t>An essential source of iron for the </a:t>
            </a:r>
            <a:r>
              <a:rPr lang="en" sz="2276" dirty="0" err="1">
                <a:solidFill>
                  <a:schemeClr val="dk1"/>
                </a:solidFill>
                <a:latin typeface="Avenir Book" panose="02000503020000020003" pitchFamily="2" charset="0"/>
              </a:rPr>
              <a:t>Inughuit</a:t>
            </a:r>
            <a:r>
              <a:rPr lang="en" sz="2276" dirty="0">
                <a:solidFill>
                  <a:schemeClr val="dk1"/>
                </a:solidFill>
                <a:latin typeface="Avenir Book" panose="02000503020000020003" pitchFamily="2" charset="0"/>
              </a:rPr>
              <a:t>, the Inuit living in Greenland</a:t>
            </a:r>
          </a:p>
        </p:txBody>
      </p:sp>
      <p:pic>
        <p:nvPicPr>
          <p:cNvPr id="150" name="Google Shape;150;p31"/>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446337" y="4277881"/>
            <a:ext cx="5020587" cy="3364479"/>
          </a:xfrm>
          <a:prstGeom prst="rect">
            <a:avLst/>
          </a:prstGeom>
          <a:noFill/>
          <a:ln>
            <a:noFill/>
          </a:ln>
        </p:spPr>
      </p:pic>
      <p:sp>
        <p:nvSpPr>
          <p:cNvPr id="151" name="Google Shape;151;p31"/>
          <p:cNvSpPr txBox="1"/>
          <p:nvPr/>
        </p:nvSpPr>
        <p:spPr>
          <a:xfrm>
            <a:off x="225076" y="7642361"/>
            <a:ext cx="5242027" cy="430080"/>
          </a:xfrm>
          <a:prstGeom prst="rect">
            <a:avLst/>
          </a:prstGeom>
          <a:noFill/>
          <a:ln>
            <a:noFill/>
          </a:ln>
        </p:spPr>
        <p:txBody>
          <a:bodyPr spcFirstLastPara="1" wrap="square" lIns="130027" tIns="39004" rIns="0" bIns="130027" anchor="t" anchorCtr="0">
            <a:noAutofit/>
          </a:bodyPr>
          <a:lstStyle/>
          <a:p>
            <a:pPr algn="r">
              <a:lnSpc>
                <a:spcPct val="100000"/>
              </a:lnSpc>
              <a:spcBef>
                <a:spcPts val="0"/>
              </a:spcBef>
              <a:buClr>
                <a:srgbClr val="000000"/>
              </a:buClr>
              <a:buSzPts val="1000"/>
            </a:pPr>
            <a:r>
              <a:rPr lang="en" sz="1422" u="sng">
                <a:solidFill>
                  <a:schemeClr val="hlink"/>
                </a:solidFill>
                <a:highlight>
                  <a:srgbClr val="FFFFFF"/>
                </a:highlight>
                <a:latin typeface="Avenir Book" panose="02000503020000020003" pitchFamily="2" charset="0"/>
                <a:hlinkClick r:id="rId4"/>
              </a:rPr>
              <a:t>Huntington (2002)</a:t>
            </a:r>
            <a:r>
              <a:rPr lang="en" sz="1422">
                <a:latin typeface="Avenir Book" panose="02000503020000020003" pitchFamily="2" charset="0"/>
              </a:rPr>
              <a:t>, AMNH</a:t>
            </a:r>
            <a:endParaRPr sz="1422">
              <a:latin typeface="Avenir Book" panose="02000503020000020003" pitchFamily="2" charset="0"/>
              <a:sym typeface="Arial"/>
            </a:endParaRPr>
          </a:p>
        </p:txBody>
      </p:sp>
      <p:pic>
        <p:nvPicPr>
          <p:cNvPr id="152" name="Google Shape;152;p31"/>
          <p:cNvPicPr preferRelativeResize="0"/>
          <p:nvPr/>
        </p:nvPicPr>
        <p:blipFill>
          <a:blip r:embed="rId5">
            <a:alphaModFix/>
          </a:blip>
          <a:stretch>
            <a:fillRect/>
          </a:stretch>
        </p:blipFill>
        <p:spPr>
          <a:xfrm>
            <a:off x="5773695" y="4334777"/>
            <a:ext cx="4702505" cy="3364480"/>
          </a:xfrm>
          <a:prstGeom prst="rect">
            <a:avLst/>
          </a:prstGeom>
          <a:noFill/>
          <a:ln>
            <a:noFill/>
          </a:ln>
        </p:spPr>
      </p:pic>
      <p:sp>
        <p:nvSpPr>
          <p:cNvPr id="153" name="Google Shape;153;p31"/>
          <p:cNvSpPr txBox="1"/>
          <p:nvPr/>
        </p:nvSpPr>
        <p:spPr>
          <a:xfrm>
            <a:off x="446158" y="3847799"/>
            <a:ext cx="5020766" cy="430080"/>
          </a:xfrm>
          <a:prstGeom prst="rect">
            <a:avLst/>
          </a:prstGeom>
          <a:solidFill>
            <a:schemeClr val="bg1">
              <a:lumMod val="95000"/>
            </a:schemeClr>
          </a:solidFill>
          <a:ln>
            <a:noFill/>
          </a:ln>
        </p:spPr>
        <p:txBody>
          <a:bodyPr spcFirstLastPara="1" wrap="square" lIns="130027" tIns="130027" rIns="130027" bIns="130027" anchor="ctr" anchorCtr="0">
            <a:noAutofit/>
          </a:bodyPr>
          <a:lstStyle/>
          <a:p>
            <a:pPr>
              <a:lnSpc>
                <a:spcPct val="100000"/>
              </a:lnSpc>
              <a:spcBef>
                <a:spcPts val="0"/>
              </a:spcBef>
              <a:buClr>
                <a:srgbClr val="000000"/>
              </a:buClr>
              <a:buSzPts val="1500"/>
            </a:pPr>
            <a:r>
              <a:rPr lang="en" sz="2000" dirty="0">
                <a:solidFill>
                  <a:srgbClr val="666666"/>
                </a:solidFill>
                <a:latin typeface="Avenir Book" panose="02000503020000020003" pitchFamily="2" charset="0"/>
              </a:rPr>
              <a:t>“The Tent” fragment (</a:t>
            </a:r>
            <a:r>
              <a:rPr lang="en" sz="2000" dirty="0" err="1">
                <a:solidFill>
                  <a:srgbClr val="666666"/>
                </a:solidFill>
                <a:latin typeface="Avenir Book" panose="02000503020000020003" pitchFamily="2" charset="0"/>
              </a:rPr>
              <a:t>Ahnighito</a:t>
            </a:r>
            <a:r>
              <a:rPr lang="en" sz="2000" dirty="0">
                <a:solidFill>
                  <a:srgbClr val="666666"/>
                </a:solidFill>
                <a:latin typeface="Avenir Book" panose="02000503020000020003" pitchFamily="2" charset="0"/>
              </a:rPr>
              <a:t>) in situ</a:t>
            </a:r>
            <a:endParaRPr sz="2000" dirty="0">
              <a:solidFill>
                <a:srgbClr val="666666"/>
              </a:solidFill>
              <a:latin typeface="Avenir Book" panose="02000503020000020003" pitchFamily="2" charset="0"/>
              <a:sym typeface="Arial"/>
            </a:endParaRPr>
          </a:p>
        </p:txBody>
      </p:sp>
      <p:sp>
        <p:nvSpPr>
          <p:cNvPr id="154" name="Google Shape;154;p31"/>
          <p:cNvSpPr txBox="1"/>
          <p:nvPr/>
        </p:nvSpPr>
        <p:spPr>
          <a:xfrm>
            <a:off x="5773515" y="3527788"/>
            <a:ext cx="4702653" cy="806989"/>
          </a:xfrm>
          <a:prstGeom prst="rect">
            <a:avLst/>
          </a:prstGeom>
          <a:solidFill>
            <a:schemeClr val="bg1">
              <a:lumMod val="95000"/>
            </a:schemeClr>
          </a:solidFill>
          <a:ln>
            <a:noFill/>
          </a:ln>
        </p:spPr>
        <p:txBody>
          <a:bodyPr spcFirstLastPara="1" wrap="square" lIns="130027" tIns="130027" rIns="130027" bIns="130027" anchor="t" anchorCtr="0">
            <a:noAutofit/>
          </a:bodyPr>
          <a:lstStyle/>
          <a:p>
            <a:pPr>
              <a:lnSpc>
                <a:spcPct val="100000"/>
              </a:lnSpc>
              <a:spcBef>
                <a:spcPts val="0"/>
              </a:spcBef>
              <a:buClr>
                <a:srgbClr val="000000"/>
              </a:buClr>
              <a:buSzPts val="1500"/>
            </a:pPr>
            <a:r>
              <a:rPr lang="en" sz="2000" dirty="0">
                <a:solidFill>
                  <a:srgbClr val="666666"/>
                </a:solidFill>
                <a:latin typeface="Avenir Book" panose="02000503020000020003" pitchFamily="2" charset="0"/>
              </a:rPr>
              <a:t>“The Woman” in situ, surrounded by hammer stones carried &gt;50 km to site </a:t>
            </a:r>
            <a:endParaRPr sz="2000" dirty="0">
              <a:solidFill>
                <a:srgbClr val="666666"/>
              </a:solidFill>
              <a:latin typeface="Avenir Book" panose="02000503020000020003" pitchFamily="2" charset="0"/>
              <a:sym typeface="Arial"/>
            </a:endParaRPr>
          </a:p>
        </p:txBody>
      </p:sp>
      <p:pic>
        <p:nvPicPr>
          <p:cNvPr id="155" name="Google Shape;155;p31"/>
          <p:cNvPicPr preferRelativeResize="0"/>
          <p:nvPr/>
        </p:nvPicPr>
        <p:blipFill rotWithShape="1">
          <a:blip r:embed="rId6" cstate="print">
            <a:alphaModFix/>
            <a:extLst>
              <a:ext uri="{28A0092B-C50C-407E-A947-70E740481C1C}">
                <a14:useLocalDpi xmlns:a14="http://schemas.microsoft.com/office/drawing/2010/main"/>
              </a:ext>
            </a:extLst>
          </a:blip>
          <a:srcRect/>
          <a:stretch/>
        </p:blipFill>
        <p:spPr>
          <a:xfrm rot="-5400000">
            <a:off x="9507953" y="4775045"/>
            <a:ext cx="4333410" cy="1607130"/>
          </a:xfrm>
          <a:prstGeom prst="rect">
            <a:avLst/>
          </a:prstGeom>
          <a:noFill/>
          <a:ln>
            <a:noFill/>
          </a:ln>
        </p:spPr>
      </p:pic>
      <p:sp>
        <p:nvSpPr>
          <p:cNvPr id="156" name="Google Shape;156;p31"/>
          <p:cNvSpPr txBox="1"/>
          <p:nvPr/>
        </p:nvSpPr>
        <p:spPr>
          <a:xfrm>
            <a:off x="10817041" y="7745307"/>
            <a:ext cx="1715200" cy="430080"/>
          </a:xfrm>
          <a:prstGeom prst="rect">
            <a:avLst/>
          </a:prstGeom>
          <a:noFill/>
          <a:ln>
            <a:noFill/>
          </a:ln>
        </p:spPr>
        <p:txBody>
          <a:bodyPr spcFirstLastPara="1" wrap="square" lIns="130027" tIns="39004" rIns="0" bIns="130027" anchor="t" anchorCtr="0">
            <a:noAutofit/>
          </a:bodyPr>
          <a:lstStyle/>
          <a:p>
            <a:pPr algn="r">
              <a:lnSpc>
                <a:spcPct val="100000"/>
              </a:lnSpc>
              <a:spcBef>
                <a:spcPts val="0"/>
              </a:spcBef>
              <a:buClr>
                <a:srgbClr val="000000"/>
              </a:buClr>
              <a:buSzPts val="1000"/>
            </a:pPr>
            <a:r>
              <a:rPr lang="en" sz="1422">
                <a:solidFill>
                  <a:srgbClr val="202122"/>
                </a:solidFill>
                <a:highlight>
                  <a:srgbClr val="FFFFFF"/>
                </a:highlight>
                <a:latin typeface="Avenir Book" panose="02000503020000020003" pitchFamily="2" charset="0"/>
              </a:rPr>
              <a:t>The Natural History</a:t>
            </a:r>
            <a:endParaRPr sz="1422">
              <a:solidFill>
                <a:srgbClr val="202122"/>
              </a:solidFill>
              <a:highlight>
                <a:srgbClr val="FFFFFF"/>
              </a:highlight>
              <a:latin typeface="Avenir Book" panose="02000503020000020003" pitchFamily="2" charset="0"/>
            </a:endParaRPr>
          </a:p>
          <a:p>
            <a:pPr algn="r">
              <a:lnSpc>
                <a:spcPct val="100000"/>
              </a:lnSpc>
              <a:spcBef>
                <a:spcPts val="0"/>
              </a:spcBef>
              <a:buClr>
                <a:srgbClr val="000000"/>
              </a:buClr>
              <a:buSzPts val="1000"/>
            </a:pPr>
            <a:r>
              <a:rPr lang="en" sz="1422">
                <a:solidFill>
                  <a:srgbClr val="202122"/>
                </a:solidFill>
                <a:highlight>
                  <a:srgbClr val="FFFFFF"/>
                </a:highlight>
                <a:latin typeface="Avenir Book" panose="02000503020000020003" pitchFamily="2" charset="0"/>
              </a:rPr>
              <a:t>Museum, London</a:t>
            </a:r>
            <a:endParaRPr sz="1422">
              <a:latin typeface="Avenir Book" panose="02000503020000020003" pitchFamily="2" charset="0"/>
              <a:sym typeface="Arial"/>
            </a:endParaRPr>
          </a:p>
        </p:txBody>
      </p:sp>
      <p:sp>
        <p:nvSpPr>
          <p:cNvPr id="157" name="Google Shape;157;p31"/>
          <p:cNvSpPr txBox="1"/>
          <p:nvPr/>
        </p:nvSpPr>
        <p:spPr>
          <a:xfrm>
            <a:off x="5773875" y="7642345"/>
            <a:ext cx="4702293" cy="430080"/>
          </a:xfrm>
          <a:prstGeom prst="rect">
            <a:avLst/>
          </a:prstGeom>
          <a:noFill/>
          <a:ln>
            <a:noFill/>
          </a:ln>
        </p:spPr>
        <p:txBody>
          <a:bodyPr spcFirstLastPara="1" wrap="square" lIns="130027" tIns="130027" rIns="0" bIns="130027" anchor="t" anchorCtr="0">
            <a:noAutofit/>
          </a:bodyPr>
          <a:lstStyle/>
          <a:p>
            <a:pPr algn="r">
              <a:lnSpc>
                <a:spcPct val="115000"/>
              </a:lnSpc>
              <a:spcBef>
                <a:spcPts val="0"/>
              </a:spcBef>
            </a:pPr>
            <a:r>
              <a:rPr lang="en" sz="1422">
                <a:latin typeface="Avenir Book" panose="02000503020000020003" pitchFamily="2" charset="0"/>
              </a:rPr>
              <a:t>R.E. Peary (1898) Northward Over the “Great Ice” </a:t>
            </a:r>
            <a:endParaRPr sz="1422">
              <a:latin typeface="Avenir Book" panose="02000503020000020003" pitchFamily="2" charset="0"/>
            </a:endParaRPr>
          </a:p>
        </p:txBody>
      </p:sp>
      <p:sp>
        <p:nvSpPr>
          <p:cNvPr id="158" name="Google Shape;158;p31"/>
          <p:cNvSpPr txBox="1"/>
          <p:nvPr/>
        </p:nvSpPr>
        <p:spPr>
          <a:xfrm>
            <a:off x="10871093" y="2871754"/>
            <a:ext cx="1607130" cy="768073"/>
          </a:xfrm>
          <a:prstGeom prst="rect">
            <a:avLst/>
          </a:prstGeom>
          <a:solidFill>
            <a:schemeClr val="bg1">
              <a:lumMod val="95000"/>
            </a:schemeClr>
          </a:solidFill>
          <a:ln>
            <a:noFill/>
          </a:ln>
        </p:spPr>
        <p:txBody>
          <a:bodyPr spcFirstLastPara="1" wrap="square" lIns="130048" tIns="130027" rIns="0" bIns="130027" anchor="ctr" anchorCtr="0">
            <a:noAutofit/>
          </a:bodyPr>
          <a:lstStyle/>
          <a:p>
            <a:pPr>
              <a:lnSpc>
                <a:spcPct val="100000"/>
              </a:lnSpc>
              <a:spcBef>
                <a:spcPts val="0"/>
              </a:spcBef>
              <a:buClr>
                <a:srgbClr val="000000"/>
              </a:buClr>
              <a:buSzPts val="1500"/>
            </a:pPr>
            <a:r>
              <a:rPr lang="en" sz="2000" dirty="0" err="1">
                <a:solidFill>
                  <a:srgbClr val="666666"/>
                </a:solidFill>
                <a:latin typeface="Avenir Book" panose="02000503020000020003" pitchFamily="2" charset="0"/>
              </a:rPr>
              <a:t>Handtool</a:t>
            </a:r>
            <a:r>
              <a:rPr lang="en" sz="2000" dirty="0">
                <a:solidFill>
                  <a:srgbClr val="666666"/>
                </a:solidFill>
                <a:latin typeface="Avenir Book" panose="02000503020000020003" pitchFamily="2" charset="0"/>
              </a:rPr>
              <a:t> by</a:t>
            </a:r>
            <a:endParaRPr sz="2000" dirty="0">
              <a:solidFill>
                <a:srgbClr val="666666"/>
              </a:solidFill>
              <a:latin typeface="Avenir Book" panose="02000503020000020003" pitchFamily="2" charset="0"/>
            </a:endParaRPr>
          </a:p>
          <a:p>
            <a:pPr>
              <a:lnSpc>
                <a:spcPct val="100000"/>
              </a:lnSpc>
              <a:spcBef>
                <a:spcPts val="0"/>
              </a:spcBef>
              <a:buClr>
                <a:srgbClr val="000000"/>
              </a:buClr>
              <a:buSzPts val="1500"/>
            </a:pPr>
            <a:r>
              <a:rPr lang="en" sz="2000" dirty="0" err="1">
                <a:solidFill>
                  <a:srgbClr val="666666"/>
                </a:solidFill>
                <a:latin typeface="Avenir Book" panose="02000503020000020003" pitchFamily="2" charset="0"/>
              </a:rPr>
              <a:t>Inughuit</a:t>
            </a:r>
            <a:endParaRPr sz="2000" dirty="0">
              <a:solidFill>
                <a:srgbClr val="666666"/>
              </a:solidFill>
              <a:latin typeface="Avenir Book" panose="02000503020000020003" pitchFamily="2" charset="0"/>
            </a:endParaRPr>
          </a:p>
        </p:txBody>
      </p:sp>
      <p:sp>
        <p:nvSpPr>
          <p:cNvPr id="13" name="Source: GeoContext (doi.org/10.6084/m9.figshare.14158457)">
            <a:extLst>
              <a:ext uri="{FF2B5EF4-FFF2-40B4-BE49-F238E27FC236}">
                <a16:creationId xmlns:a16="http://schemas.microsoft.com/office/drawing/2014/main" id="{475BA83C-3254-A3C3-EC4E-B56F38B76F54}"/>
              </a:ext>
            </a:extLst>
          </p:cNvPr>
          <p:cNvSpPr txBox="1"/>
          <p:nvPr/>
        </p:nvSpPr>
        <p:spPr>
          <a:xfrm>
            <a:off x="0" y="9365893"/>
            <a:ext cx="6825623"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latin typeface="Avenir Book" panose="02000503020000020003" pitchFamily="2" charset="0"/>
              </a:rPr>
              <a:t>Contents from </a:t>
            </a:r>
            <a:r>
              <a:rPr sz="1707" dirty="0" err="1">
                <a:latin typeface="Avenir Book" panose="02000503020000020003" pitchFamily="2" charset="0"/>
              </a:rPr>
              <a:t>GeoContext</a:t>
            </a:r>
            <a:r>
              <a:rPr sz="1707" dirty="0">
                <a:latin typeface="Avenir Book" panose="02000503020000020003" pitchFamily="2" charset="0"/>
              </a:rPr>
              <a:t> (</a:t>
            </a:r>
            <a:r>
              <a:rPr sz="1707" dirty="0" err="1">
                <a:latin typeface="Avenir Book" panose="02000503020000020003" pitchFamily="2" charset="0"/>
              </a:rPr>
              <a:t>doi.org</a:t>
            </a:r>
            <a:r>
              <a:rPr sz="1707" dirty="0">
                <a:latin typeface="Avenir Book" panose="02000503020000020003" pitchFamily="2" charset="0"/>
              </a:rPr>
              <a:t>/10.6084/m9.figshare.14158457)</a:t>
            </a:r>
          </a:p>
        </p:txBody>
      </p:sp>
      <p:sp>
        <p:nvSpPr>
          <p:cNvPr id="4" name="Slide Number Placeholder 3">
            <a:extLst>
              <a:ext uri="{FF2B5EF4-FFF2-40B4-BE49-F238E27FC236}">
                <a16:creationId xmlns:a16="http://schemas.microsoft.com/office/drawing/2014/main" id="{8B420ECA-D4C6-4F78-4E5A-9591981C329D}"/>
              </a:ext>
            </a:extLst>
          </p:cNvPr>
          <p:cNvSpPr>
            <a:spLocks noGrp="1"/>
          </p:cNvSpPr>
          <p:nvPr>
            <p:ph type="sldNum" idx="12"/>
          </p:nvPr>
        </p:nvSpPr>
        <p:spPr/>
        <p:txBody>
          <a:bodyPr/>
          <a:lstStyle/>
          <a:p>
            <a:fld id="{00000000-1234-1234-1234-123412341234}" type="slidenum">
              <a:rPr lang="en" smtClean="0"/>
              <a:pPr/>
              <a:t>25</a:t>
            </a:fld>
            <a:endParaRPr lang="en"/>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33"/>
          <p:cNvSpPr txBox="1">
            <a:spLocks noGrp="1"/>
          </p:cNvSpPr>
          <p:nvPr>
            <p:ph type="title" idx="4294967295"/>
          </p:nvPr>
        </p:nvSpPr>
        <p:spPr>
          <a:xfrm>
            <a:off x="0" y="18632"/>
            <a:ext cx="13004800" cy="814507"/>
          </a:xfrm>
          <a:prstGeom prst="rect">
            <a:avLst/>
          </a:prstGeom>
          <a:solidFill>
            <a:srgbClr val="D0E0E3"/>
          </a:solidFill>
          <a:ln>
            <a:noFill/>
          </a:ln>
        </p:spPr>
        <p:txBody>
          <a:bodyPr spcFirstLastPara="1" wrap="square" lIns="390116" tIns="130027" rIns="390116" bIns="130027" anchor="t" anchorCtr="0">
            <a:noAutofit/>
          </a:bodyPr>
          <a:lstStyle/>
          <a:p>
            <a:pPr>
              <a:lnSpc>
                <a:spcPct val="100000"/>
              </a:lnSpc>
              <a:buSzPts val="2800"/>
            </a:pPr>
            <a:r>
              <a:rPr lang="en" sz="3769" dirty="0">
                <a:latin typeface="Avenir Book" panose="02000503020000020003" pitchFamily="2" charset="0"/>
              </a:rPr>
              <a:t>Cape York meteorite removal from Greenland</a:t>
            </a:r>
            <a:endParaRPr sz="3769" dirty="0">
              <a:latin typeface="Avenir Book" panose="02000503020000020003" pitchFamily="2" charset="0"/>
            </a:endParaRPr>
          </a:p>
        </p:txBody>
      </p:sp>
      <p:sp>
        <p:nvSpPr>
          <p:cNvPr id="173" name="Google Shape;173;p33"/>
          <p:cNvSpPr txBox="1"/>
          <p:nvPr/>
        </p:nvSpPr>
        <p:spPr>
          <a:xfrm>
            <a:off x="2765126" y="7419600"/>
            <a:ext cx="3158613" cy="430080"/>
          </a:xfrm>
          <a:prstGeom prst="rect">
            <a:avLst/>
          </a:prstGeom>
          <a:noFill/>
          <a:ln>
            <a:noFill/>
          </a:ln>
        </p:spPr>
        <p:txBody>
          <a:bodyPr spcFirstLastPara="1" wrap="square" lIns="130027" tIns="39004" rIns="0" bIns="130027" anchor="t" anchorCtr="0">
            <a:noAutofit/>
          </a:bodyPr>
          <a:lstStyle/>
          <a:p>
            <a:pPr algn="r">
              <a:lnSpc>
                <a:spcPct val="100000"/>
              </a:lnSpc>
              <a:spcBef>
                <a:spcPts val="0"/>
              </a:spcBef>
              <a:buClr>
                <a:srgbClr val="000000"/>
              </a:buClr>
              <a:buSzPts val="1000"/>
            </a:pPr>
            <a:r>
              <a:rPr lang="en" sz="1422" u="sng">
                <a:solidFill>
                  <a:schemeClr val="hlink"/>
                </a:solidFill>
                <a:latin typeface="Avenir Book" panose="02000503020000020003" pitchFamily="2" charset="0"/>
                <a:sym typeface="Arial"/>
                <a:hlinkClick r:id="rId3"/>
              </a:rPr>
              <a:t>National Geographic</a:t>
            </a:r>
            <a:endParaRPr sz="1422" i="1">
              <a:latin typeface="Avenir Book" panose="02000503020000020003" pitchFamily="2" charset="0"/>
              <a:sym typeface="Arial"/>
            </a:endParaRPr>
          </a:p>
        </p:txBody>
      </p:sp>
      <p:pic>
        <p:nvPicPr>
          <p:cNvPr id="175" name="Google Shape;175;p33"/>
          <p:cNvPicPr preferRelativeResize="0"/>
          <p:nvPr/>
        </p:nvPicPr>
        <p:blipFill>
          <a:blip r:embed="rId4" cstate="print">
            <a:alphaModFix/>
            <a:extLst>
              <a:ext uri="{28A0092B-C50C-407E-A947-70E740481C1C}">
                <a14:useLocalDpi xmlns:a14="http://schemas.microsoft.com/office/drawing/2010/main"/>
              </a:ext>
            </a:extLst>
          </a:blip>
          <a:stretch>
            <a:fillRect/>
          </a:stretch>
        </p:blipFill>
        <p:spPr>
          <a:xfrm>
            <a:off x="982815" y="3489218"/>
            <a:ext cx="5003395" cy="3955543"/>
          </a:xfrm>
          <a:prstGeom prst="rect">
            <a:avLst/>
          </a:prstGeom>
          <a:noFill/>
          <a:ln>
            <a:noFill/>
          </a:ln>
        </p:spPr>
      </p:pic>
      <p:pic>
        <p:nvPicPr>
          <p:cNvPr id="176" name="Google Shape;176;p33"/>
          <p:cNvPicPr preferRelativeResize="0"/>
          <p:nvPr/>
        </p:nvPicPr>
        <p:blipFill>
          <a:blip r:embed="rId5" cstate="print">
            <a:alphaModFix/>
            <a:extLst>
              <a:ext uri="{28A0092B-C50C-407E-A947-70E740481C1C}">
                <a14:useLocalDpi xmlns:a14="http://schemas.microsoft.com/office/drawing/2010/main"/>
              </a:ext>
            </a:extLst>
          </a:blip>
          <a:stretch>
            <a:fillRect/>
          </a:stretch>
        </p:blipFill>
        <p:spPr>
          <a:xfrm>
            <a:off x="6295835" y="3489218"/>
            <a:ext cx="5848775" cy="3930382"/>
          </a:xfrm>
          <a:prstGeom prst="rect">
            <a:avLst/>
          </a:prstGeom>
          <a:noFill/>
          <a:ln>
            <a:noFill/>
          </a:ln>
        </p:spPr>
      </p:pic>
      <p:sp>
        <p:nvSpPr>
          <p:cNvPr id="177" name="Google Shape;177;p33"/>
          <p:cNvSpPr txBox="1"/>
          <p:nvPr/>
        </p:nvSpPr>
        <p:spPr>
          <a:xfrm>
            <a:off x="8986004" y="7419600"/>
            <a:ext cx="3158613" cy="430080"/>
          </a:xfrm>
          <a:prstGeom prst="rect">
            <a:avLst/>
          </a:prstGeom>
          <a:noFill/>
          <a:ln>
            <a:noFill/>
          </a:ln>
        </p:spPr>
        <p:txBody>
          <a:bodyPr spcFirstLastPara="1" wrap="square" lIns="130027" tIns="39004" rIns="0" bIns="130027" anchor="t" anchorCtr="0">
            <a:noAutofit/>
          </a:bodyPr>
          <a:lstStyle/>
          <a:p>
            <a:pPr algn="r">
              <a:lnSpc>
                <a:spcPct val="100000"/>
              </a:lnSpc>
              <a:spcBef>
                <a:spcPts val="0"/>
              </a:spcBef>
              <a:buClr>
                <a:srgbClr val="000000"/>
              </a:buClr>
              <a:buSzPts val="1000"/>
            </a:pPr>
            <a:r>
              <a:rPr lang="en" sz="1422" u="sng" dirty="0">
                <a:solidFill>
                  <a:schemeClr val="hlink"/>
                </a:solidFill>
                <a:latin typeface="Avenir Book" panose="02000503020000020003" pitchFamily="2" charset="0"/>
                <a:sym typeface="Arial"/>
                <a:hlinkClick r:id="rId3"/>
              </a:rPr>
              <a:t>National Geographic</a:t>
            </a:r>
            <a:endParaRPr sz="1422" i="1" dirty="0">
              <a:latin typeface="Avenir Book" panose="02000503020000020003" pitchFamily="2" charset="0"/>
              <a:sym typeface="Arial"/>
            </a:endParaRPr>
          </a:p>
        </p:txBody>
      </p:sp>
      <p:sp>
        <p:nvSpPr>
          <p:cNvPr id="178" name="Google Shape;178;p33"/>
          <p:cNvSpPr txBox="1"/>
          <p:nvPr/>
        </p:nvSpPr>
        <p:spPr>
          <a:xfrm>
            <a:off x="982809" y="3090735"/>
            <a:ext cx="5003391" cy="530347"/>
          </a:xfrm>
          <a:prstGeom prst="rect">
            <a:avLst/>
          </a:prstGeom>
          <a:solidFill>
            <a:schemeClr val="bg1">
              <a:lumMod val="95000"/>
            </a:schemeClr>
          </a:solidFill>
          <a:ln>
            <a:noFill/>
          </a:ln>
        </p:spPr>
        <p:txBody>
          <a:bodyPr spcFirstLastPara="1" wrap="square" lIns="130027" tIns="130027" rIns="130027" bIns="130027" anchor="t" anchorCtr="0">
            <a:noAutofit/>
          </a:bodyPr>
          <a:lstStyle/>
          <a:p>
            <a:pPr algn="ctr">
              <a:spcBef>
                <a:spcPts val="0"/>
              </a:spcBef>
            </a:pPr>
            <a:r>
              <a:rPr lang="en" sz="1800" dirty="0">
                <a:solidFill>
                  <a:srgbClr val="666666"/>
                </a:solidFill>
                <a:latin typeface="Avenir Book" panose="02000503020000020003" pitchFamily="2" charset="0"/>
              </a:rPr>
              <a:t>Local </a:t>
            </a:r>
            <a:r>
              <a:rPr lang="en" sz="1800" dirty="0" err="1">
                <a:solidFill>
                  <a:srgbClr val="666666"/>
                </a:solidFill>
                <a:latin typeface="Avenir Book" panose="02000503020000020003" pitchFamily="2" charset="0"/>
              </a:rPr>
              <a:t>Inughuit</a:t>
            </a:r>
            <a:r>
              <a:rPr lang="en" sz="1800" dirty="0">
                <a:solidFill>
                  <a:srgbClr val="666666"/>
                </a:solidFill>
                <a:latin typeface="Avenir Book" panose="02000503020000020003" pitchFamily="2" charset="0"/>
              </a:rPr>
              <a:t> hauling a jack for meteorite</a:t>
            </a:r>
            <a:endParaRPr sz="1800" dirty="0">
              <a:solidFill>
                <a:srgbClr val="666666"/>
              </a:solidFill>
              <a:latin typeface="Avenir Book" panose="02000503020000020003" pitchFamily="2" charset="0"/>
              <a:sym typeface="Arial"/>
            </a:endParaRPr>
          </a:p>
        </p:txBody>
      </p:sp>
      <p:sp>
        <p:nvSpPr>
          <p:cNvPr id="179" name="Google Shape;179;p33"/>
          <p:cNvSpPr txBox="1"/>
          <p:nvPr/>
        </p:nvSpPr>
        <p:spPr>
          <a:xfrm>
            <a:off x="6295829" y="3090735"/>
            <a:ext cx="5848782" cy="530347"/>
          </a:xfrm>
          <a:prstGeom prst="rect">
            <a:avLst/>
          </a:prstGeom>
          <a:solidFill>
            <a:schemeClr val="bg1">
              <a:lumMod val="95000"/>
            </a:schemeClr>
          </a:solidFill>
          <a:ln>
            <a:noFill/>
          </a:ln>
        </p:spPr>
        <p:txBody>
          <a:bodyPr spcFirstLastPara="1" wrap="square" lIns="130027" tIns="130027" rIns="130027" bIns="130027" anchor="t" anchorCtr="0">
            <a:noAutofit/>
          </a:bodyPr>
          <a:lstStyle/>
          <a:p>
            <a:pPr>
              <a:spcBef>
                <a:spcPts val="0"/>
              </a:spcBef>
            </a:pPr>
            <a:r>
              <a:rPr lang="en" sz="1800" dirty="0">
                <a:solidFill>
                  <a:srgbClr val="666666"/>
                </a:solidFill>
                <a:latin typeface="Avenir Book" panose="02000503020000020003" pitchFamily="2" charset="0"/>
              </a:rPr>
              <a:t>“The Tent” block secured on board </a:t>
            </a:r>
            <a:r>
              <a:rPr lang="en" sz="1800" i="1" dirty="0">
                <a:solidFill>
                  <a:srgbClr val="666666"/>
                </a:solidFill>
                <a:latin typeface="Avenir Book" panose="02000503020000020003" pitchFamily="2" charset="0"/>
              </a:rPr>
              <a:t>The Hope</a:t>
            </a:r>
            <a:endParaRPr sz="1800" i="1" dirty="0">
              <a:solidFill>
                <a:srgbClr val="666666"/>
              </a:solidFill>
              <a:latin typeface="Avenir Book" panose="02000503020000020003" pitchFamily="2" charset="0"/>
              <a:sym typeface="Arial"/>
            </a:endParaRPr>
          </a:p>
        </p:txBody>
      </p:sp>
      <p:sp>
        <p:nvSpPr>
          <p:cNvPr id="9" name="Source: GeoContext (doi.org/10.6084/m9.figshare.14158457)">
            <a:extLst>
              <a:ext uri="{FF2B5EF4-FFF2-40B4-BE49-F238E27FC236}">
                <a16:creationId xmlns:a16="http://schemas.microsoft.com/office/drawing/2014/main" id="{7D1C500C-30FD-044D-E21E-DE5CB11ECCD8}"/>
              </a:ext>
            </a:extLst>
          </p:cNvPr>
          <p:cNvSpPr txBox="1"/>
          <p:nvPr/>
        </p:nvSpPr>
        <p:spPr>
          <a:xfrm>
            <a:off x="0" y="9365893"/>
            <a:ext cx="6825623"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latin typeface="Avenir Book" panose="02000503020000020003" pitchFamily="2" charset="0"/>
              </a:rPr>
              <a:t>Contents from </a:t>
            </a:r>
            <a:r>
              <a:rPr sz="1707" dirty="0" err="1">
                <a:latin typeface="Avenir Book" panose="02000503020000020003" pitchFamily="2" charset="0"/>
              </a:rPr>
              <a:t>GeoContext</a:t>
            </a:r>
            <a:r>
              <a:rPr sz="1707" dirty="0">
                <a:latin typeface="Avenir Book" panose="02000503020000020003" pitchFamily="2" charset="0"/>
              </a:rPr>
              <a:t> (</a:t>
            </a:r>
            <a:r>
              <a:rPr sz="1707" dirty="0" err="1">
                <a:latin typeface="Avenir Book" panose="02000503020000020003" pitchFamily="2" charset="0"/>
              </a:rPr>
              <a:t>doi.org</a:t>
            </a:r>
            <a:r>
              <a:rPr sz="1707" dirty="0">
                <a:latin typeface="Avenir Book" panose="02000503020000020003" pitchFamily="2" charset="0"/>
              </a:rPr>
              <a:t>/10.6084/m9.figshare.14158457)</a:t>
            </a:r>
          </a:p>
        </p:txBody>
      </p:sp>
      <p:sp>
        <p:nvSpPr>
          <p:cNvPr id="4" name="Slide Number Placeholder 3">
            <a:extLst>
              <a:ext uri="{FF2B5EF4-FFF2-40B4-BE49-F238E27FC236}">
                <a16:creationId xmlns:a16="http://schemas.microsoft.com/office/drawing/2014/main" id="{EB1F0468-FFA8-DE14-07D2-6F455E7BB55F}"/>
              </a:ext>
            </a:extLst>
          </p:cNvPr>
          <p:cNvSpPr>
            <a:spLocks noGrp="1"/>
          </p:cNvSpPr>
          <p:nvPr>
            <p:ph type="sldNum" idx="12"/>
          </p:nvPr>
        </p:nvSpPr>
        <p:spPr/>
        <p:txBody>
          <a:bodyPr/>
          <a:lstStyle/>
          <a:p>
            <a:fld id="{00000000-1234-1234-1234-123412341234}" type="slidenum">
              <a:rPr lang="en" smtClean="0"/>
              <a:pPr/>
              <a:t>26</a:t>
            </a:fld>
            <a:endParaRPr lang="en"/>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pic>
        <p:nvPicPr>
          <p:cNvPr id="199" name="Google Shape;199;p35"/>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370689" y="2813978"/>
            <a:ext cx="7586704" cy="5173689"/>
          </a:xfrm>
          <a:prstGeom prst="rect">
            <a:avLst/>
          </a:prstGeom>
          <a:noFill/>
          <a:ln>
            <a:noFill/>
          </a:ln>
        </p:spPr>
      </p:pic>
      <p:sp>
        <p:nvSpPr>
          <p:cNvPr id="200" name="Google Shape;200;p35"/>
          <p:cNvSpPr txBox="1"/>
          <p:nvPr/>
        </p:nvSpPr>
        <p:spPr>
          <a:xfrm>
            <a:off x="370687" y="7884663"/>
            <a:ext cx="7586704" cy="546734"/>
          </a:xfrm>
          <a:prstGeom prst="rect">
            <a:avLst/>
          </a:prstGeom>
          <a:noFill/>
          <a:ln>
            <a:noFill/>
          </a:ln>
        </p:spPr>
        <p:txBody>
          <a:bodyPr spcFirstLastPara="1" wrap="square" lIns="130027" tIns="130027" rIns="130027" bIns="130027" anchor="t" anchorCtr="0">
            <a:noAutofit/>
          </a:bodyPr>
          <a:lstStyle/>
          <a:p>
            <a:pPr algn="r">
              <a:lnSpc>
                <a:spcPct val="100000"/>
              </a:lnSpc>
              <a:spcBef>
                <a:spcPts val="0"/>
              </a:spcBef>
              <a:buClr>
                <a:srgbClr val="000000"/>
              </a:buClr>
              <a:buSzPts val="1100"/>
            </a:pPr>
            <a:r>
              <a:rPr lang="en-US" sz="1564" u="sng" dirty="0">
                <a:solidFill>
                  <a:schemeClr val="hlink"/>
                </a:solidFill>
                <a:latin typeface="Avenir Book" panose="02000503020000020003" pitchFamily="2" charset="0"/>
                <a:sym typeface="Arial"/>
                <a:hlinkClick r:id="rId4"/>
              </a:rPr>
              <a:t>Caught in the Middle: the Tragic Life of Minik Wallace</a:t>
            </a:r>
            <a:endParaRPr sz="1991" dirty="0">
              <a:latin typeface="Avenir Book" panose="02000503020000020003" pitchFamily="2" charset="0"/>
              <a:sym typeface="Arial"/>
            </a:endParaRPr>
          </a:p>
        </p:txBody>
      </p:sp>
      <p:sp>
        <p:nvSpPr>
          <p:cNvPr id="201" name="Google Shape;201;p35"/>
          <p:cNvSpPr txBox="1">
            <a:spLocks noGrp="1"/>
          </p:cNvSpPr>
          <p:nvPr>
            <p:ph type="title" idx="4294967295"/>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pPr>
              <a:lnSpc>
                <a:spcPct val="100000"/>
              </a:lnSpc>
              <a:buSzPts val="2800"/>
            </a:pPr>
            <a:r>
              <a:rPr lang="en" sz="3769" dirty="0">
                <a:latin typeface="Avenir Book" panose="02000503020000020003" pitchFamily="2" charset="0"/>
              </a:rPr>
              <a:t>Peary also brought six </a:t>
            </a:r>
            <a:r>
              <a:rPr lang="en" sz="3769" dirty="0" err="1">
                <a:latin typeface="Avenir Book" panose="02000503020000020003" pitchFamily="2" charset="0"/>
              </a:rPr>
              <a:t>Inughuit</a:t>
            </a:r>
            <a:r>
              <a:rPr lang="en" sz="3769" dirty="0">
                <a:latin typeface="Avenir Book" panose="02000503020000020003" pitchFamily="2" charset="0"/>
              </a:rPr>
              <a:t> to New York</a:t>
            </a:r>
            <a:endParaRPr sz="3769" dirty="0">
              <a:latin typeface="Avenir Book" panose="02000503020000020003" pitchFamily="2" charset="0"/>
            </a:endParaRPr>
          </a:p>
        </p:txBody>
      </p:sp>
      <p:sp>
        <p:nvSpPr>
          <p:cNvPr id="7" name="Google Shape;188;p34">
            <a:extLst>
              <a:ext uri="{FF2B5EF4-FFF2-40B4-BE49-F238E27FC236}">
                <a16:creationId xmlns:a16="http://schemas.microsoft.com/office/drawing/2014/main" id="{45644115-5CBB-4A43-97E2-3F12C426A453}"/>
              </a:ext>
            </a:extLst>
          </p:cNvPr>
          <p:cNvSpPr txBox="1"/>
          <p:nvPr/>
        </p:nvSpPr>
        <p:spPr>
          <a:xfrm>
            <a:off x="370687" y="2312755"/>
            <a:ext cx="7586704" cy="530347"/>
          </a:xfrm>
          <a:prstGeom prst="rect">
            <a:avLst/>
          </a:prstGeom>
          <a:solidFill>
            <a:schemeClr val="bg1">
              <a:lumMod val="95000"/>
            </a:schemeClr>
          </a:solidFill>
          <a:ln>
            <a:noFill/>
          </a:ln>
        </p:spPr>
        <p:txBody>
          <a:bodyPr spcFirstLastPara="1" wrap="square" lIns="130027" tIns="130027" rIns="130027" bIns="130027" anchor="ctr" anchorCtr="0">
            <a:noAutofit/>
          </a:bodyPr>
          <a:lstStyle/>
          <a:p>
            <a:pPr>
              <a:spcBef>
                <a:spcPts val="0"/>
              </a:spcBef>
            </a:pPr>
            <a:r>
              <a:rPr lang="en" sz="2000" dirty="0">
                <a:solidFill>
                  <a:srgbClr val="666666"/>
                </a:solidFill>
                <a:latin typeface="Avenir Book" panose="02000503020000020003" pitchFamily="2" charset="0"/>
              </a:rPr>
              <a:t>Six </a:t>
            </a:r>
            <a:r>
              <a:rPr lang="en" sz="2000" dirty="0" err="1">
                <a:solidFill>
                  <a:srgbClr val="666666"/>
                </a:solidFill>
                <a:latin typeface="Avenir Book" panose="02000503020000020003" pitchFamily="2" charset="0"/>
              </a:rPr>
              <a:t>Inughuit</a:t>
            </a:r>
            <a:r>
              <a:rPr lang="en" sz="2000" dirty="0">
                <a:solidFill>
                  <a:srgbClr val="666666"/>
                </a:solidFill>
                <a:latin typeface="Avenir Book" panose="02000503020000020003" pitchFamily="2" charset="0"/>
              </a:rPr>
              <a:t> aboard </a:t>
            </a:r>
            <a:r>
              <a:rPr lang="en" sz="2000" i="1" dirty="0">
                <a:solidFill>
                  <a:srgbClr val="666666"/>
                </a:solidFill>
                <a:latin typeface="Avenir Book" panose="02000503020000020003" pitchFamily="2" charset="0"/>
              </a:rPr>
              <a:t>The Hope </a:t>
            </a:r>
            <a:r>
              <a:rPr lang="en" sz="2000" dirty="0" err="1">
                <a:solidFill>
                  <a:srgbClr val="666666"/>
                </a:solidFill>
                <a:latin typeface="Avenir Book" panose="02000503020000020003" pitchFamily="2" charset="0"/>
              </a:rPr>
              <a:t>en</a:t>
            </a:r>
            <a:r>
              <a:rPr lang="en" sz="2000" dirty="0">
                <a:solidFill>
                  <a:srgbClr val="666666"/>
                </a:solidFill>
                <a:latin typeface="Avenir Book" panose="02000503020000020003" pitchFamily="2" charset="0"/>
              </a:rPr>
              <a:t>-route to New York, 1897</a:t>
            </a:r>
            <a:endParaRPr sz="2000" dirty="0">
              <a:solidFill>
                <a:srgbClr val="666666"/>
              </a:solidFill>
              <a:latin typeface="Avenir Book" panose="02000503020000020003" pitchFamily="2" charset="0"/>
              <a:sym typeface="Arial"/>
            </a:endParaRPr>
          </a:p>
        </p:txBody>
      </p:sp>
      <p:sp>
        <p:nvSpPr>
          <p:cNvPr id="4" name="Rectangle 3">
            <a:extLst>
              <a:ext uri="{FF2B5EF4-FFF2-40B4-BE49-F238E27FC236}">
                <a16:creationId xmlns:a16="http://schemas.microsoft.com/office/drawing/2014/main" id="{40EFFEAC-BA83-F240-9768-574D0E2E8E3C}"/>
              </a:ext>
            </a:extLst>
          </p:cNvPr>
          <p:cNvSpPr/>
          <p:nvPr/>
        </p:nvSpPr>
        <p:spPr>
          <a:xfrm>
            <a:off x="1605325" y="4710304"/>
            <a:ext cx="881151" cy="293735"/>
          </a:xfrm>
          <a:prstGeom prst="rect">
            <a:avLst/>
          </a:prstGeom>
          <a:solidFill>
            <a:schemeClr val="bg1"/>
          </a:solidFill>
          <a:ln>
            <a:solidFill>
              <a:schemeClr val="tx1"/>
            </a:solidFill>
          </a:ln>
        </p:spPr>
        <p:txBody>
          <a:bodyPr wrap="square" anchor="ctr">
            <a:spAutoFit/>
          </a:bodyPr>
          <a:lstStyle/>
          <a:p>
            <a:pPr algn="ctr"/>
            <a:r>
              <a:rPr lang="en-US" sz="1422" dirty="0" err="1">
                <a:solidFill>
                  <a:schemeClr val="tx1"/>
                </a:solidFill>
                <a:latin typeface="Avenir Book" panose="02000503020000020003" pitchFamily="2" charset="0"/>
              </a:rPr>
              <a:t>Nuktaq</a:t>
            </a:r>
            <a:endParaRPr lang="en-US" sz="1422" dirty="0">
              <a:solidFill>
                <a:schemeClr val="tx1"/>
              </a:solidFill>
              <a:latin typeface="Avenir Book" panose="02000503020000020003" pitchFamily="2" charset="0"/>
            </a:endParaRPr>
          </a:p>
        </p:txBody>
      </p:sp>
      <p:sp>
        <p:nvSpPr>
          <p:cNvPr id="9" name="Rectangle 8">
            <a:extLst>
              <a:ext uri="{FF2B5EF4-FFF2-40B4-BE49-F238E27FC236}">
                <a16:creationId xmlns:a16="http://schemas.microsoft.com/office/drawing/2014/main" id="{328DF343-7C87-9D4E-917D-8A652D1FC58A}"/>
              </a:ext>
            </a:extLst>
          </p:cNvPr>
          <p:cNvSpPr/>
          <p:nvPr/>
        </p:nvSpPr>
        <p:spPr>
          <a:xfrm>
            <a:off x="3011648" y="5506982"/>
            <a:ext cx="968534" cy="293735"/>
          </a:xfrm>
          <a:prstGeom prst="rect">
            <a:avLst/>
          </a:prstGeom>
          <a:solidFill>
            <a:schemeClr val="bg1"/>
          </a:solidFill>
          <a:ln>
            <a:solidFill>
              <a:schemeClr val="tx1"/>
            </a:solidFill>
          </a:ln>
        </p:spPr>
        <p:txBody>
          <a:bodyPr wrap="none" anchor="ctr">
            <a:spAutoFit/>
          </a:bodyPr>
          <a:lstStyle/>
          <a:p>
            <a:pPr algn="ctr"/>
            <a:r>
              <a:rPr lang="en-US" sz="1422" dirty="0" err="1">
                <a:solidFill>
                  <a:schemeClr val="tx1"/>
                </a:solidFill>
                <a:latin typeface="Avenir Book" panose="02000503020000020003" pitchFamily="2" charset="0"/>
              </a:rPr>
              <a:t>Atangana</a:t>
            </a:r>
            <a:endParaRPr lang="en-US" sz="1422" dirty="0">
              <a:solidFill>
                <a:schemeClr val="tx1"/>
              </a:solidFill>
              <a:latin typeface="Avenir Book" panose="02000503020000020003" pitchFamily="2" charset="0"/>
            </a:endParaRPr>
          </a:p>
        </p:txBody>
      </p:sp>
      <p:sp>
        <p:nvSpPr>
          <p:cNvPr id="11" name="Rectangle 10">
            <a:extLst>
              <a:ext uri="{FF2B5EF4-FFF2-40B4-BE49-F238E27FC236}">
                <a16:creationId xmlns:a16="http://schemas.microsoft.com/office/drawing/2014/main" id="{B49D369D-86A2-0A42-9901-F3BD121E64F1}"/>
              </a:ext>
            </a:extLst>
          </p:cNvPr>
          <p:cNvSpPr/>
          <p:nvPr/>
        </p:nvSpPr>
        <p:spPr>
          <a:xfrm>
            <a:off x="4224313" y="5506980"/>
            <a:ext cx="1269899" cy="293735"/>
          </a:xfrm>
          <a:prstGeom prst="rect">
            <a:avLst/>
          </a:prstGeom>
          <a:solidFill>
            <a:schemeClr val="bg1"/>
          </a:solidFill>
          <a:ln>
            <a:solidFill>
              <a:schemeClr val="tx1"/>
            </a:solidFill>
          </a:ln>
        </p:spPr>
        <p:txBody>
          <a:bodyPr wrap="none" anchor="ctr">
            <a:spAutoFit/>
          </a:bodyPr>
          <a:lstStyle/>
          <a:p>
            <a:pPr algn="ctr"/>
            <a:r>
              <a:rPr lang="en-US" sz="1422" dirty="0">
                <a:solidFill>
                  <a:schemeClr val="tx1"/>
                </a:solidFill>
                <a:latin typeface="Avenir Book" panose="02000503020000020003" pitchFamily="2" charset="0"/>
              </a:rPr>
              <a:t>Albert </a:t>
            </a:r>
            <a:r>
              <a:rPr lang="en-US" sz="1422" dirty="0" err="1">
                <a:solidFill>
                  <a:schemeClr val="tx1"/>
                </a:solidFill>
                <a:latin typeface="Avenir Book" panose="02000503020000020003" pitchFamily="2" charset="0"/>
              </a:rPr>
              <a:t>Operti</a:t>
            </a:r>
            <a:endParaRPr lang="en-US" sz="1422" dirty="0">
              <a:solidFill>
                <a:schemeClr val="tx1"/>
              </a:solidFill>
              <a:latin typeface="Avenir Book" panose="02000503020000020003" pitchFamily="2" charset="0"/>
            </a:endParaRPr>
          </a:p>
        </p:txBody>
      </p:sp>
      <p:sp>
        <p:nvSpPr>
          <p:cNvPr id="12" name="Rectangle 11">
            <a:extLst>
              <a:ext uri="{FF2B5EF4-FFF2-40B4-BE49-F238E27FC236}">
                <a16:creationId xmlns:a16="http://schemas.microsoft.com/office/drawing/2014/main" id="{6D9A08B3-5123-A640-8D30-78712E64A737}"/>
              </a:ext>
            </a:extLst>
          </p:cNvPr>
          <p:cNvSpPr/>
          <p:nvPr/>
        </p:nvSpPr>
        <p:spPr>
          <a:xfrm>
            <a:off x="4893455" y="4232528"/>
            <a:ext cx="647934" cy="293735"/>
          </a:xfrm>
          <a:prstGeom prst="rect">
            <a:avLst/>
          </a:prstGeom>
          <a:solidFill>
            <a:schemeClr val="bg1"/>
          </a:solidFill>
          <a:ln>
            <a:solidFill>
              <a:schemeClr val="tx1"/>
            </a:solidFill>
          </a:ln>
        </p:spPr>
        <p:txBody>
          <a:bodyPr wrap="none" anchor="ctr">
            <a:spAutoFit/>
          </a:bodyPr>
          <a:lstStyle/>
          <a:p>
            <a:pPr algn="ctr"/>
            <a:r>
              <a:rPr lang="en-US" sz="1422" dirty="0" err="1">
                <a:solidFill>
                  <a:schemeClr val="tx1"/>
                </a:solidFill>
                <a:latin typeface="Avenir Book" panose="02000503020000020003" pitchFamily="2" charset="0"/>
              </a:rPr>
              <a:t>Aviaq</a:t>
            </a:r>
            <a:endParaRPr lang="en-US" sz="1422" dirty="0">
              <a:solidFill>
                <a:schemeClr val="tx1"/>
              </a:solidFill>
              <a:latin typeface="Avenir Book" panose="02000503020000020003" pitchFamily="2" charset="0"/>
            </a:endParaRPr>
          </a:p>
        </p:txBody>
      </p:sp>
      <p:sp>
        <p:nvSpPr>
          <p:cNvPr id="13" name="Rectangle 12">
            <a:extLst>
              <a:ext uri="{FF2B5EF4-FFF2-40B4-BE49-F238E27FC236}">
                <a16:creationId xmlns:a16="http://schemas.microsoft.com/office/drawing/2014/main" id="{07C96A25-8932-A54B-BBAA-2EC314CF4257}"/>
              </a:ext>
            </a:extLst>
          </p:cNvPr>
          <p:cNvSpPr/>
          <p:nvPr/>
        </p:nvSpPr>
        <p:spPr>
          <a:xfrm>
            <a:off x="2979310" y="3869152"/>
            <a:ext cx="622286" cy="293735"/>
          </a:xfrm>
          <a:prstGeom prst="rect">
            <a:avLst/>
          </a:prstGeom>
          <a:solidFill>
            <a:srgbClr val="FFD579"/>
          </a:solidFill>
          <a:ln>
            <a:solidFill>
              <a:schemeClr val="tx1"/>
            </a:solidFill>
          </a:ln>
        </p:spPr>
        <p:txBody>
          <a:bodyPr wrap="none" anchor="ctr">
            <a:spAutoFit/>
          </a:bodyPr>
          <a:lstStyle/>
          <a:p>
            <a:pPr algn="ctr"/>
            <a:r>
              <a:rPr lang="en-US" sz="1422" b="1" dirty="0" err="1">
                <a:solidFill>
                  <a:schemeClr val="tx1"/>
                </a:solidFill>
                <a:latin typeface="Avenir Book" panose="02000503020000020003" pitchFamily="2" charset="0"/>
              </a:rPr>
              <a:t>Minik</a:t>
            </a:r>
            <a:endParaRPr lang="en-US" sz="1422" b="1" dirty="0">
              <a:solidFill>
                <a:schemeClr val="tx1"/>
              </a:solidFill>
              <a:latin typeface="Avenir Book" panose="02000503020000020003" pitchFamily="2" charset="0"/>
            </a:endParaRPr>
          </a:p>
        </p:txBody>
      </p:sp>
      <p:sp>
        <p:nvSpPr>
          <p:cNvPr id="14" name="Rectangle 13">
            <a:extLst>
              <a:ext uri="{FF2B5EF4-FFF2-40B4-BE49-F238E27FC236}">
                <a16:creationId xmlns:a16="http://schemas.microsoft.com/office/drawing/2014/main" id="{F2AAF848-3CD6-7948-8837-44947AB67610}"/>
              </a:ext>
            </a:extLst>
          </p:cNvPr>
          <p:cNvSpPr/>
          <p:nvPr/>
        </p:nvSpPr>
        <p:spPr>
          <a:xfrm>
            <a:off x="4939355" y="3042427"/>
            <a:ext cx="2677336" cy="293735"/>
          </a:xfrm>
          <a:prstGeom prst="rect">
            <a:avLst/>
          </a:prstGeom>
          <a:solidFill>
            <a:schemeClr val="bg1"/>
          </a:solidFill>
          <a:ln>
            <a:solidFill>
              <a:schemeClr val="tx1"/>
            </a:solidFill>
          </a:ln>
        </p:spPr>
        <p:txBody>
          <a:bodyPr wrap="none" anchor="ctr">
            <a:spAutoFit/>
          </a:bodyPr>
          <a:lstStyle/>
          <a:p>
            <a:pPr algn="ctr"/>
            <a:r>
              <a:rPr lang="en-US" sz="1422" dirty="0" err="1">
                <a:solidFill>
                  <a:schemeClr val="tx1"/>
                </a:solidFill>
                <a:latin typeface="Avenir Book" panose="02000503020000020003" pitchFamily="2" charset="0"/>
              </a:rPr>
              <a:t>Qisuk</a:t>
            </a:r>
            <a:r>
              <a:rPr lang="en-US" sz="1422" dirty="0">
                <a:solidFill>
                  <a:schemeClr val="tx1"/>
                </a:solidFill>
                <a:latin typeface="Avenir Book" panose="02000503020000020003" pitchFamily="2" charset="0"/>
              </a:rPr>
              <a:t>, </a:t>
            </a:r>
            <a:r>
              <a:rPr lang="en-US" sz="1422" dirty="0" err="1">
                <a:solidFill>
                  <a:schemeClr val="tx1"/>
                </a:solidFill>
                <a:latin typeface="Avenir Book" panose="02000503020000020003" pitchFamily="2" charset="0"/>
              </a:rPr>
              <a:t>Minik’s</a:t>
            </a:r>
            <a:r>
              <a:rPr lang="en-US" sz="1422" dirty="0">
                <a:solidFill>
                  <a:schemeClr val="tx1"/>
                </a:solidFill>
                <a:latin typeface="Avenir Book" panose="02000503020000020003" pitchFamily="2" charset="0"/>
              </a:rPr>
              <a:t> father, widowed</a:t>
            </a:r>
          </a:p>
        </p:txBody>
      </p:sp>
      <p:sp>
        <p:nvSpPr>
          <p:cNvPr id="15" name="Rectangle 14">
            <a:extLst>
              <a:ext uri="{FF2B5EF4-FFF2-40B4-BE49-F238E27FC236}">
                <a16:creationId xmlns:a16="http://schemas.microsoft.com/office/drawing/2014/main" id="{D68DB66D-3F19-3F4A-A853-6B7AF69EB369}"/>
              </a:ext>
            </a:extLst>
          </p:cNvPr>
          <p:cNvSpPr/>
          <p:nvPr/>
        </p:nvSpPr>
        <p:spPr>
          <a:xfrm>
            <a:off x="5886370" y="4914332"/>
            <a:ext cx="1138453" cy="293735"/>
          </a:xfrm>
          <a:prstGeom prst="rect">
            <a:avLst/>
          </a:prstGeom>
          <a:solidFill>
            <a:schemeClr val="bg1"/>
          </a:solidFill>
          <a:ln>
            <a:solidFill>
              <a:schemeClr val="tx1"/>
            </a:solidFill>
          </a:ln>
        </p:spPr>
        <p:txBody>
          <a:bodyPr wrap="none" anchor="ctr">
            <a:spAutoFit/>
          </a:bodyPr>
          <a:lstStyle/>
          <a:p>
            <a:pPr algn="ctr"/>
            <a:r>
              <a:rPr lang="en-US" sz="1422" dirty="0" err="1">
                <a:solidFill>
                  <a:schemeClr val="tx1"/>
                </a:solidFill>
                <a:latin typeface="Avenir Book" panose="02000503020000020003" pitchFamily="2" charset="0"/>
              </a:rPr>
              <a:t>Uisaakassak</a:t>
            </a:r>
            <a:endParaRPr lang="en-US" sz="1422" dirty="0">
              <a:solidFill>
                <a:schemeClr val="tx1"/>
              </a:solidFill>
              <a:latin typeface="Avenir Book" panose="02000503020000020003" pitchFamily="2" charset="0"/>
            </a:endParaRPr>
          </a:p>
        </p:txBody>
      </p:sp>
      <p:sp>
        <p:nvSpPr>
          <p:cNvPr id="16" name="Google Shape;174;p33">
            <a:extLst>
              <a:ext uri="{FF2B5EF4-FFF2-40B4-BE49-F238E27FC236}">
                <a16:creationId xmlns:a16="http://schemas.microsoft.com/office/drawing/2014/main" id="{80128DCC-0C11-E441-B4DF-128F0A0D4ADE}"/>
              </a:ext>
            </a:extLst>
          </p:cNvPr>
          <p:cNvSpPr txBox="1"/>
          <p:nvPr/>
        </p:nvSpPr>
        <p:spPr>
          <a:xfrm>
            <a:off x="8142889" y="3383022"/>
            <a:ext cx="4632415" cy="2912395"/>
          </a:xfrm>
          <a:prstGeom prst="rect">
            <a:avLst/>
          </a:prstGeom>
          <a:noFill/>
          <a:ln>
            <a:noFill/>
          </a:ln>
        </p:spPr>
        <p:txBody>
          <a:bodyPr spcFirstLastPara="1" wrap="square" lIns="130027" tIns="130027" rIns="130027" bIns="130027" anchor="t" anchorCtr="0">
            <a:noAutofit/>
          </a:bodyPr>
          <a:lstStyle/>
          <a:p>
            <a:pPr marL="189650">
              <a:spcBef>
                <a:spcPts val="0"/>
              </a:spcBef>
              <a:buClr>
                <a:schemeClr val="dk1"/>
              </a:buClr>
              <a:buSzPts val="1500"/>
            </a:pPr>
            <a:r>
              <a:rPr lang="en" sz="2133" b="1" dirty="0">
                <a:solidFill>
                  <a:schemeClr val="dk1"/>
                </a:solidFill>
                <a:latin typeface="Avenir Book" panose="02000503020000020003" pitchFamily="2" charset="0"/>
              </a:rPr>
              <a:t>1897</a:t>
            </a:r>
            <a:r>
              <a:rPr lang="en" sz="2133" dirty="0">
                <a:solidFill>
                  <a:schemeClr val="dk1"/>
                </a:solidFill>
                <a:latin typeface="Avenir Book" panose="02000503020000020003" pitchFamily="2" charset="0"/>
              </a:rPr>
              <a:t>: </a:t>
            </a:r>
            <a:r>
              <a:rPr lang="en-US" sz="2133" dirty="0">
                <a:solidFill>
                  <a:schemeClr val="dk1"/>
                </a:solidFill>
                <a:latin typeface="Avenir Book" panose="02000503020000020003" pitchFamily="2" charset="0"/>
              </a:rPr>
              <a:t>Anthropologist Franz Boas (AMNH) asks Peary to invite an </a:t>
            </a:r>
            <a:r>
              <a:rPr lang="en-US" sz="2133" dirty="0" err="1">
                <a:solidFill>
                  <a:schemeClr val="dk1"/>
                </a:solidFill>
                <a:latin typeface="Avenir Book" panose="02000503020000020003" pitchFamily="2" charset="0"/>
              </a:rPr>
              <a:t>Inughuit</a:t>
            </a:r>
            <a:r>
              <a:rPr lang="en-US" sz="2133" dirty="0">
                <a:solidFill>
                  <a:schemeClr val="dk1"/>
                </a:solidFill>
                <a:latin typeface="Avenir Book" panose="02000503020000020003" pitchFamily="2" charset="0"/>
              </a:rPr>
              <a:t> man to stay in New York for a year to record his culture with museum staff.</a:t>
            </a:r>
          </a:p>
          <a:p>
            <a:pPr marL="189650">
              <a:spcBef>
                <a:spcPts val="0"/>
              </a:spcBef>
              <a:buClr>
                <a:schemeClr val="dk1"/>
              </a:buClr>
              <a:buSzPts val="1500"/>
            </a:pPr>
            <a:endParaRPr lang="en-US" sz="2133" dirty="0">
              <a:solidFill>
                <a:schemeClr val="dk1"/>
              </a:solidFill>
              <a:latin typeface="Avenir Book" panose="02000503020000020003" pitchFamily="2" charset="0"/>
            </a:endParaRPr>
          </a:p>
          <a:p>
            <a:pPr marL="189650">
              <a:spcBef>
                <a:spcPts val="0"/>
              </a:spcBef>
              <a:buClr>
                <a:schemeClr val="dk1"/>
              </a:buClr>
              <a:buSzPts val="1500"/>
            </a:pPr>
            <a:r>
              <a:rPr lang="en-US" sz="2133" dirty="0">
                <a:solidFill>
                  <a:schemeClr val="dk1"/>
                </a:solidFill>
                <a:latin typeface="Avenir Book" panose="02000503020000020003" pitchFamily="2" charset="0"/>
              </a:rPr>
              <a:t>Peary brings six people instead. The group includes a 7-year-old boy named </a:t>
            </a:r>
            <a:r>
              <a:rPr lang="en-US" sz="2133" b="1" dirty="0" err="1">
                <a:solidFill>
                  <a:schemeClr val="dk1"/>
                </a:solidFill>
                <a:latin typeface="Avenir Book" panose="02000503020000020003" pitchFamily="2" charset="0"/>
              </a:rPr>
              <a:t>Minik</a:t>
            </a:r>
            <a:r>
              <a:rPr lang="en-US" sz="2133" dirty="0">
                <a:solidFill>
                  <a:schemeClr val="dk1"/>
                </a:solidFill>
                <a:latin typeface="Avenir Book" panose="02000503020000020003" pitchFamily="2" charset="0"/>
              </a:rPr>
              <a:t>.</a:t>
            </a:r>
            <a:endParaRPr sz="2133" dirty="0">
              <a:solidFill>
                <a:schemeClr val="dk1"/>
              </a:solidFill>
              <a:latin typeface="Avenir Book" panose="02000503020000020003" pitchFamily="2" charset="0"/>
            </a:endParaRPr>
          </a:p>
          <a:p>
            <a:pPr marL="650230">
              <a:spcBef>
                <a:spcPts val="0"/>
              </a:spcBef>
            </a:pPr>
            <a:endParaRPr sz="2133" dirty="0">
              <a:solidFill>
                <a:schemeClr val="dk1"/>
              </a:solidFill>
              <a:latin typeface="Avenir Book" panose="02000503020000020003" pitchFamily="2" charset="0"/>
            </a:endParaRPr>
          </a:p>
        </p:txBody>
      </p:sp>
      <p:sp>
        <p:nvSpPr>
          <p:cNvPr id="17" name="Source: GeoContext (doi.org/10.6084/m9.figshare.14158457)">
            <a:extLst>
              <a:ext uri="{FF2B5EF4-FFF2-40B4-BE49-F238E27FC236}">
                <a16:creationId xmlns:a16="http://schemas.microsoft.com/office/drawing/2014/main" id="{42E06153-49F4-9DC6-CC87-D00EF790DE22}"/>
              </a:ext>
            </a:extLst>
          </p:cNvPr>
          <p:cNvSpPr txBox="1"/>
          <p:nvPr/>
        </p:nvSpPr>
        <p:spPr>
          <a:xfrm>
            <a:off x="8899474" y="9129483"/>
            <a:ext cx="4105326" cy="62411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pPr algn="r"/>
            <a:r>
              <a:rPr lang="en-US" sz="1707" dirty="0">
                <a:latin typeface="Avenir Book" panose="02000503020000020003" pitchFamily="2" charset="0"/>
              </a:rPr>
              <a:t>Contents from </a:t>
            </a:r>
            <a:r>
              <a:rPr sz="1707" dirty="0" err="1">
                <a:latin typeface="Avenir Book" panose="02000503020000020003" pitchFamily="2" charset="0"/>
              </a:rPr>
              <a:t>GeoContext</a:t>
            </a:r>
            <a:br>
              <a:rPr lang="en-US" sz="1707" dirty="0">
                <a:latin typeface="Avenir Book" panose="02000503020000020003" pitchFamily="2" charset="0"/>
              </a:rPr>
            </a:br>
            <a:r>
              <a:rPr sz="1707" dirty="0">
                <a:latin typeface="Avenir Book" panose="02000503020000020003" pitchFamily="2" charset="0"/>
              </a:rPr>
              <a:t>(</a:t>
            </a:r>
            <a:r>
              <a:rPr sz="1707" dirty="0" err="1">
                <a:latin typeface="Avenir Book" panose="02000503020000020003" pitchFamily="2" charset="0"/>
              </a:rPr>
              <a:t>doi.org</a:t>
            </a:r>
            <a:r>
              <a:rPr sz="1707" dirty="0">
                <a:latin typeface="Avenir Book" panose="02000503020000020003" pitchFamily="2" charset="0"/>
              </a:rPr>
              <a:t>/10.6084/m9.figshare.14158457)</a:t>
            </a:r>
          </a:p>
        </p:txBody>
      </p:sp>
      <p:sp>
        <p:nvSpPr>
          <p:cNvPr id="5" name="Slide Number Placeholder 4">
            <a:extLst>
              <a:ext uri="{FF2B5EF4-FFF2-40B4-BE49-F238E27FC236}">
                <a16:creationId xmlns:a16="http://schemas.microsoft.com/office/drawing/2014/main" id="{455487C3-F10B-5A7F-F35C-53EEF369DDD2}"/>
              </a:ext>
            </a:extLst>
          </p:cNvPr>
          <p:cNvSpPr>
            <a:spLocks noGrp="1"/>
          </p:cNvSpPr>
          <p:nvPr>
            <p:ph type="sldNum" idx="12"/>
          </p:nvPr>
        </p:nvSpPr>
        <p:spPr/>
        <p:txBody>
          <a:bodyPr/>
          <a:lstStyle/>
          <a:p>
            <a:fld id="{00000000-1234-1234-1234-123412341234}" type="slidenum">
              <a:rPr lang="en" smtClean="0"/>
              <a:pPr/>
              <a:t>27</a:t>
            </a:fld>
            <a:endParaRPr lang="en"/>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3" name="Google Shape;201;p35">
            <a:extLst>
              <a:ext uri="{FF2B5EF4-FFF2-40B4-BE49-F238E27FC236}">
                <a16:creationId xmlns:a16="http://schemas.microsoft.com/office/drawing/2014/main" id="{83A57078-4A53-D141-ADC5-C9F5D25969F5}"/>
              </a:ext>
            </a:extLst>
          </p:cNvPr>
          <p:cNvSpPr txBox="1">
            <a:spLocks/>
          </p:cNvSpPr>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sz="3769" b="1" dirty="0" err="1">
                <a:latin typeface="Avenir Book" panose="02000503020000020003" pitchFamily="2" charset="0"/>
              </a:rPr>
              <a:t>Minik</a:t>
            </a:r>
            <a:r>
              <a:rPr lang="en-US" sz="3769" b="1" dirty="0">
                <a:latin typeface="Avenir Book" panose="02000503020000020003" pitchFamily="2" charset="0"/>
              </a:rPr>
              <a:t> (or </a:t>
            </a:r>
            <a:r>
              <a:rPr lang="en-US" sz="3769" b="1" dirty="0" err="1">
                <a:latin typeface="Avenir Book" panose="02000503020000020003" pitchFamily="2" charset="0"/>
              </a:rPr>
              <a:t>Mene</a:t>
            </a:r>
            <a:r>
              <a:rPr lang="en-US" sz="3769" b="1" dirty="0">
                <a:latin typeface="Avenir Book" panose="02000503020000020003" pitchFamily="2" charset="0"/>
              </a:rPr>
              <a:t>) Wallace</a:t>
            </a:r>
          </a:p>
        </p:txBody>
      </p:sp>
      <p:sp>
        <p:nvSpPr>
          <p:cNvPr id="4" name="Google Shape;200;p35">
            <a:extLst>
              <a:ext uri="{FF2B5EF4-FFF2-40B4-BE49-F238E27FC236}">
                <a16:creationId xmlns:a16="http://schemas.microsoft.com/office/drawing/2014/main" id="{3227C5D4-92D9-4E44-B513-848B8D003C97}"/>
              </a:ext>
            </a:extLst>
          </p:cNvPr>
          <p:cNvSpPr txBox="1"/>
          <p:nvPr/>
        </p:nvSpPr>
        <p:spPr>
          <a:xfrm>
            <a:off x="7655403" y="7895867"/>
            <a:ext cx="5165801" cy="546734"/>
          </a:xfrm>
          <a:prstGeom prst="rect">
            <a:avLst/>
          </a:prstGeom>
          <a:noFill/>
          <a:ln>
            <a:noFill/>
          </a:ln>
        </p:spPr>
        <p:txBody>
          <a:bodyPr spcFirstLastPara="1" wrap="square" lIns="130027" tIns="130027" rIns="130027" bIns="130027" anchor="t" anchorCtr="0">
            <a:noAutofit/>
          </a:bodyPr>
          <a:lstStyle/>
          <a:p>
            <a:pPr algn="r">
              <a:lnSpc>
                <a:spcPct val="100000"/>
              </a:lnSpc>
              <a:spcBef>
                <a:spcPts val="0"/>
              </a:spcBef>
              <a:buClr>
                <a:srgbClr val="000000"/>
              </a:buClr>
              <a:buSzPts val="1100"/>
            </a:pPr>
            <a:r>
              <a:rPr lang="en-US" sz="1564" u="sng" dirty="0">
                <a:solidFill>
                  <a:schemeClr val="hlink"/>
                </a:solidFill>
                <a:latin typeface="Avenir Book" panose="02000503020000020003" pitchFamily="2" charset="0"/>
                <a:sym typeface="Arial"/>
                <a:hlinkClick r:id="rId3"/>
              </a:rPr>
              <a:t>Caught in the Middle: the Tragic Life of Minik Wallace</a:t>
            </a:r>
            <a:endParaRPr sz="1991" dirty="0">
              <a:latin typeface="Avenir Book" panose="02000503020000020003" pitchFamily="2" charset="0"/>
              <a:sym typeface="Arial"/>
            </a:endParaRPr>
          </a:p>
        </p:txBody>
      </p:sp>
      <p:pic>
        <p:nvPicPr>
          <p:cNvPr id="5" name="Google Shape;206;p36">
            <a:extLst>
              <a:ext uri="{FF2B5EF4-FFF2-40B4-BE49-F238E27FC236}">
                <a16:creationId xmlns:a16="http://schemas.microsoft.com/office/drawing/2014/main" id="{BA63CB6B-F9F8-4F46-A87B-8F2D7990E340}"/>
              </a:ext>
            </a:extLst>
          </p:cNvPr>
          <p:cNvPicPr preferRelativeResize="0"/>
          <p:nvPr/>
        </p:nvPicPr>
        <p:blipFill>
          <a:blip r:embed="rId4">
            <a:alphaModFix/>
          </a:blip>
          <a:stretch>
            <a:fillRect/>
          </a:stretch>
        </p:blipFill>
        <p:spPr>
          <a:xfrm>
            <a:off x="7970429" y="1387498"/>
            <a:ext cx="4721596" cy="6613440"/>
          </a:xfrm>
          <a:prstGeom prst="rect">
            <a:avLst/>
          </a:prstGeom>
          <a:noFill/>
          <a:ln>
            <a:noFill/>
          </a:ln>
        </p:spPr>
      </p:pic>
      <p:sp>
        <p:nvSpPr>
          <p:cNvPr id="6" name="Google Shape;174;p33">
            <a:extLst>
              <a:ext uri="{FF2B5EF4-FFF2-40B4-BE49-F238E27FC236}">
                <a16:creationId xmlns:a16="http://schemas.microsoft.com/office/drawing/2014/main" id="{330AD43A-7AAE-8E4A-AB5C-86C68425377D}"/>
              </a:ext>
            </a:extLst>
          </p:cNvPr>
          <p:cNvSpPr txBox="1"/>
          <p:nvPr/>
        </p:nvSpPr>
        <p:spPr>
          <a:xfrm>
            <a:off x="0" y="1693520"/>
            <a:ext cx="7809139" cy="6024998"/>
          </a:xfrm>
          <a:prstGeom prst="rect">
            <a:avLst/>
          </a:prstGeom>
          <a:noFill/>
          <a:ln>
            <a:noFill/>
          </a:ln>
        </p:spPr>
        <p:txBody>
          <a:bodyPr spcFirstLastPara="1" wrap="square" lIns="130027" tIns="130027" rIns="130027" bIns="130027" anchor="t" anchorCtr="0">
            <a:noAutofit/>
          </a:bodyPr>
          <a:lstStyle/>
          <a:p>
            <a:pPr marL="650230" indent="-460579">
              <a:buClr>
                <a:schemeClr val="dk1"/>
              </a:buClr>
              <a:buSzPts val="1500"/>
              <a:buFont typeface="Arial"/>
              <a:buChar char="●"/>
            </a:pPr>
            <a:r>
              <a:rPr lang="en" sz="2133" b="1" dirty="0">
                <a:solidFill>
                  <a:schemeClr val="dk1"/>
                </a:solidFill>
                <a:latin typeface="Avenir Book" panose="02000503020000020003" pitchFamily="2" charset="0"/>
              </a:rPr>
              <a:t>Age 8</a:t>
            </a:r>
            <a:r>
              <a:rPr lang="en" sz="2133" dirty="0">
                <a:solidFill>
                  <a:schemeClr val="dk1"/>
                </a:solidFill>
                <a:latin typeface="Avenir Book" panose="02000503020000020003" pitchFamily="2" charset="0"/>
              </a:rPr>
              <a:t>: </a:t>
            </a:r>
            <a:r>
              <a:rPr lang="en-US" sz="2133" dirty="0">
                <a:solidFill>
                  <a:schemeClr val="dk1"/>
                </a:solidFill>
                <a:latin typeface="Avenir Book" panose="02000503020000020003" pitchFamily="2" charset="0"/>
              </a:rPr>
              <a:t>Within months of arriving in New York, </a:t>
            </a:r>
            <a:r>
              <a:rPr lang="en-US" sz="2133" dirty="0" err="1">
                <a:solidFill>
                  <a:schemeClr val="dk1"/>
                </a:solidFill>
                <a:latin typeface="Avenir Book" panose="02000503020000020003" pitchFamily="2" charset="0"/>
              </a:rPr>
              <a:t>Nuktak</a:t>
            </a:r>
            <a:r>
              <a:rPr lang="en-US" sz="2133" dirty="0">
                <a:solidFill>
                  <a:schemeClr val="dk1"/>
                </a:solidFill>
                <a:latin typeface="Avenir Book" panose="02000503020000020003" pitchFamily="2" charset="0"/>
              </a:rPr>
              <a:t>, </a:t>
            </a:r>
            <a:r>
              <a:rPr lang="en-US" sz="2133" dirty="0" err="1">
                <a:solidFill>
                  <a:schemeClr val="dk1"/>
                </a:solidFill>
                <a:latin typeface="Avenir Book" panose="02000503020000020003" pitchFamily="2" charset="0"/>
              </a:rPr>
              <a:t>Atangana</a:t>
            </a:r>
            <a:r>
              <a:rPr lang="en-US" sz="2133" dirty="0">
                <a:solidFill>
                  <a:schemeClr val="dk1"/>
                </a:solidFill>
                <a:latin typeface="Avenir Book" panose="02000503020000020003" pitchFamily="2" charset="0"/>
              </a:rPr>
              <a:t>, </a:t>
            </a:r>
            <a:r>
              <a:rPr lang="en-US" sz="2133" dirty="0" err="1">
                <a:solidFill>
                  <a:schemeClr val="dk1"/>
                </a:solidFill>
                <a:latin typeface="Avenir Book" panose="02000503020000020003" pitchFamily="2" charset="0"/>
              </a:rPr>
              <a:t>Aviaq</a:t>
            </a:r>
            <a:r>
              <a:rPr lang="en-US" sz="2133" dirty="0">
                <a:solidFill>
                  <a:schemeClr val="dk1"/>
                </a:solidFill>
                <a:latin typeface="Avenir Book" panose="02000503020000020003" pitchFamily="2" charset="0"/>
              </a:rPr>
              <a:t>, and </a:t>
            </a:r>
            <a:r>
              <a:rPr lang="en-US" sz="2133" dirty="0" err="1">
                <a:solidFill>
                  <a:schemeClr val="dk1"/>
                </a:solidFill>
                <a:latin typeface="Avenir Book" panose="02000503020000020003" pitchFamily="2" charset="0"/>
              </a:rPr>
              <a:t>Minik’s</a:t>
            </a:r>
            <a:r>
              <a:rPr lang="en-US" sz="2133" dirty="0">
                <a:solidFill>
                  <a:schemeClr val="dk1"/>
                </a:solidFill>
                <a:latin typeface="Avenir Book" panose="02000503020000020003" pitchFamily="2" charset="0"/>
              </a:rPr>
              <a:t> father </a:t>
            </a:r>
            <a:r>
              <a:rPr lang="en-US" sz="2133" dirty="0" err="1">
                <a:solidFill>
                  <a:schemeClr val="dk1"/>
                </a:solidFill>
                <a:latin typeface="Avenir Book" panose="02000503020000020003" pitchFamily="2" charset="0"/>
              </a:rPr>
              <a:t>Qisuk</a:t>
            </a:r>
            <a:r>
              <a:rPr lang="en-US" sz="2133" dirty="0">
                <a:solidFill>
                  <a:schemeClr val="dk1"/>
                </a:solidFill>
                <a:latin typeface="Avenir Book" panose="02000503020000020003" pitchFamily="2" charset="0"/>
              </a:rPr>
              <a:t> all die of tuberculosis. </a:t>
            </a:r>
            <a:r>
              <a:rPr lang="en-US" sz="2133" dirty="0" err="1">
                <a:solidFill>
                  <a:schemeClr val="dk1"/>
                </a:solidFill>
                <a:latin typeface="Avenir Book" panose="02000503020000020003" pitchFamily="2" charset="0"/>
              </a:rPr>
              <a:t>Minik</a:t>
            </a:r>
            <a:r>
              <a:rPr lang="en-US" sz="2133" dirty="0">
                <a:solidFill>
                  <a:schemeClr val="dk1"/>
                </a:solidFill>
                <a:latin typeface="Avenir Book" panose="02000503020000020003" pitchFamily="2" charset="0"/>
              </a:rPr>
              <a:t>, now an orphan at age 8, is adopted by William Wallace, the AMNH superintendent.</a:t>
            </a:r>
          </a:p>
          <a:p>
            <a:pPr marL="189650">
              <a:buClr>
                <a:schemeClr val="dk1"/>
              </a:buClr>
              <a:buSzPts val="1500"/>
            </a:pPr>
            <a:endParaRPr lang="en-US" sz="1422" dirty="0">
              <a:solidFill>
                <a:schemeClr val="dk1"/>
              </a:solidFill>
              <a:latin typeface="Avenir Book" panose="02000503020000020003" pitchFamily="2" charset="0"/>
            </a:endParaRPr>
          </a:p>
          <a:p>
            <a:pPr marL="650230" indent="-460579">
              <a:buClr>
                <a:schemeClr val="dk1"/>
              </a:buClr>
              <a:buSzPts val="1500"/>
              <a:buFont typeface="Arial"/>
              <a:buChar char="●"/>
            </a:pPr>
            <a:r>
              <a:rPr lang="en-US" sz="2133" b="1" dirty="0">
                <a:solidFill>
                  <a:schemeClr val="dk1"/>
                </a:solidFill>
                <a:latin typeface="Avenir Book" panose="02000503020000020003" pitchFamily="2" charset="0"/>
              </a:rPr>
              <a:t>Age 18</a:t>
            </a:r>
            <a:r>
              <a:rPr lang="en-US" sz="2133" dirty="0">
                <a:solidFill>
                  <a:schemeClr val="dk1"/>
                </a:solidFill>
                <a:latin typeface="Avenir Book" panose="02000503020000020003" pitchFamily="2" charset="0"/>
              </a:rPr>
              <a:t>: </a:t>
            </a:r>
            <a:r>
              <a:rPr lang="en-US" sz="2133" dirty="0" err="1">
                <a:solidFill>
                  <a:schemeClr val="dk1"/>
                </a:solidFill>
                <a:latin typeface="Avenir Book" panose="02000503020000020003" pitchFamily="2" charset="0"/>
              </a:rPr>
              <a:t>Minik</a:t>
            </a:r>
            <a:r>
              <a:rPr lang="en-US" sz="2133" dirty="0">
                <a:solidFill>
                  <a:schemeClr val="dk1"/>
                </a:solidFill>
                <a:latin typeface="Avenir Book" panose="02000503020000020003" pitchFamily="2" charset="0"/>
              </a:rPr>
              <a:t> finds out that museum staff had faked his father’s funeral, his bones preserved in the museum’s collections. </a:t>
            </a:r>
            <a:r>
              <a:rPr lang="en-US" sz="2133" dirty="0" err="1">
                <a:solidFill>
                  <a:schemeClr val="dk1"/>
                </a:solidFill>
                <a:latin typeface="Avenir Book" panose="02000503020000020003" pitchFamily="2" charset="0"/>
              </a:rPr>
              <a:t>Minik</a:t>
            </a:r>
            <a:r>
              <a:rPr lang="en-US" sz="2133" dirty="0">
                <a:solidFill>
                  <a:schemeClr val="dk1"/>
                </a:solidFill>
                <a:latin typeface="Avenir Book" panose="02000503020000020003" pitchFamily="2" charset="0"/>
              </a:rPr>
              <a:t> tries for years to get his father’s bones back but is unsuccessful.</a:t>
            </a:r>
          </a:p>
          <a:p>
            <a:pPr marL="189650">
              <a:buClr>
                <a:schemeClr val="dk1"/>
              </a:buClr>
              <a:buSzPts val="1500"/>
            </a:pPr>
            <a:endParaRPr lang="en-US" sz="1422" dirty="0">
              <a:solidFill>
                <a:schemeClr val="dk1"/>
              </a:solidFill>
              <a:latin typeface="Avenir Book" panose="02000503020000020003" pitchFamily="2" charset="0"/>
            </a:endParaRPr>
          </a:p>
          <a:p>
            <a:pPr marL="650230" indent="-460579">
              <a:buClr>
                <a:schemeClr val="dk1"/>
              </a:buClr>
              <a:buSzPts val="1500"/>
              <a:buFont typeface="Arial"/>
              <a:buChar char="●"/>
            </a:pPr>
            <a:r>
              <a:rPr lang="en-US" sz="2133" b="1" dirty="0">
                <a:solidFill>
                  <a:schemeClr val="dk1"/>
                </a:solidFill>
                <a:latin typeface="Avenir Book" panose="02000503020000020003" pitchFamily="2" charset="0"/>
              </a:rPr>
              <a:t>Age 20</a:t>
            </a:r>
            <a:r>
              <a:rPr lang="en-US" sz="2133" dirty="0">
                <a:solidFill>
                  <a:schemeClr val="dk1"/>
                </a:solidFill>
                <a:latin typeface="Avenir Book" panose="02000503020000020003" pitchFamily="2" charset="0"/>
              </a:rPr>
              <a:t>: </a:t>
            </a:r>
            <a:r>
              <a:rPr lang="en-US" sz="2133" dirty="0" err="1">
                <a:solidFill>
                  <a:schemeClr val="dk1"/>
                </a:solidFill>
                <a:latin typeface="Avenir Book" panose="02000503020000020003" pitchFamily="2" charset="0"/>
              </a:rPr>
              <a:t>Minik</a:t>
            </a:r>
            <a:r>
              <a:rPr lang="en-US" sz="2133" dirty="0">
                <a:solidFill>
                  <a:schemeClr val="dk1"/>
                </a:solidFill>
                <a:latin typeface="Avenir Book" panose="02000503020000020003" pitchFamily="2" charset="0"/>
              </a:rPr>
              <a:t> returns to Greenland, but finds that in his many years away, he has forgotten much of the language and other basic survival skills.</a:t>
            </a:r>
          </a:p>
        </p:txBody>
      </p:sp>
      <p:sp>
        <p:nvSpPr>
          <p:cNvPr id="7" name="Rectangle 6">
            <a:extLst>
              <a:ext uri="{FF2B5EF4-FFF2-40B4-BE49-F238E27FC236}">
                <a16:creationId xmlns:a16="http://schemas.microsoft.com/office/drawing/2014/main" id="{707CA0CA-2C99-074B-A7C4-A659DCA18703}"/>
              </a:ext>
            </a:extLst>
          </p:cNvPr>
          <p:cNvSpPr/>
          <p:nvPr/>
        </p:nvSpPr>
        <p:spPr>
          <a:xfrm>
            <a:off x="10786452" y="1693520"/>
            <a:ext cx="1497525" cy="334130"/>
          </a:xfrm>
          <a:prstGeom prst="rect">
            <a:avLst/>
          </a:prstGeom>
          <a:solidFill>
            <a:srgbClr val="FFD579"/>
          </a:solidFill>
          <a:ln>
            <a:solidFill>
              <a:schemeClr val="tx1"/>
            </a:solidFill>
          </a:ln>
        </p:spPr>
        <p:txBody>
          <a:bodyPr wrap="none" anchor="ctr">
            <a:spAutoFit/>
          </a:bodyPr>
          <a:lstStyle/>
          <a:p>
            <a:pPr algn="ctr"/>
            <a:r>
              <a:rPr lang="en-US" sz="1707" b="1" dirty="0" err="1">
                <a:solidFill>
                  <a:schemeClr val="tx1"/>
                </a:solidFill>
                <a:latin typeface="Avenir Book" panose="02000503020000020003" pitchFamily="2" charset="0"/>
              </a:rPr>
              <a:t>Minik</a:t>
            </a:r>
            <a:r>
              <a:rPr lang="en-US" sz="1707" b="1" dirty="0">
                <a:solidFill>
                  <a:schemeClr val="tx1"/>
                </a:solidFill>
                <a:latin typeface="Avenir Book" panose="02000503020000020003" pitchFamily="2" charset="0"/>
              </a:rPr>
              <a:t> in 1899</a:t>
            </a:r>
          </a:p>
        </p:txBody>
      </p:sp>
      <p:sp>
        <p:nvSpPr>
          <p:cNvPr id="9" name="Source: GeoContext (doi.org/10.6084/m9.figshare.14158457)">
            <a:extLst>
              <a:ext uri="{FF2B5EF4-FFF2-40B4-BE49-F238E27FC236}">
                <a16:creationId xmlns:a16="http://schemas.microsoft.com/office/drawing/2014/main" id="{55AED226-7CA5-700C-A85A-7183B6E67F42}"/>
              </a:ext>
            </a:extLst>
          </p:cNvPr>
          <p:cNvSpPr txBox="1"/>
          <p:nvPr/>
        </p:nvSpPr>
        <p:spPr>
          <a:xfrm>
            <a:off x="0" y="9365893"/>
            <a:ext cx="6825623"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latin typeface="Avenir Book" panose="02000503020000020003" pitchFamily="2" charset="0"/>
              </a:rPr>
              <a:t>Contents from </a:t>
            </a:r>
            <a:r>
              <a:rPr sz="1707" dirty="0" err="1">
                <a:latin typeface="Avenir Book" panose="02000503020000020003" pitchFamily="2" charset="0"/>
              </a:rPr>
              <a:t>GeoContext</a:t>
            </a:r>
            <a:r>
              <a:rPr sz="1707" dirty="0">
                <a:latin typeface="Avenir Book" panose="02000503020000020003" pitchFamily="2" charset="0"/>
              </a:rPr>
              <a:t> (</a:t>
            </a:r>
            <a:r>
              <a:rPr sz="1707" dirty="0" err="1">
                <a:latin typeface="Avenir Book" panose="02000503020000020003" pitchFamily="2" charset="0"/>
              </a:rPr>
              <a:t>doi.org</a:t>
            </a:r>
            <a:r>
              <a:rPr sz="1707" dirty="0">
                <a:latin typeface="Avenir Book" panose="02000503020000020003" pitchFamily="2" charset="0"/>
              </a:rPr>
              <a:t>/10.6084/m9.figshare.14158457)</a:t>
            </a:r>
          </a:p>
        </p:txBody>
      </p:sp>
      <p:sp>
        <p:nvSpPr>
          <p:cNvPr id="10" name="Slide Number Placeholder 9">
            <a:extLst>
              <a:ext uri="{FF2B5EF4-FFF2-40B4-BE49-F238E27FC236}">
                <a16:creationId xmlns:a16="http://schemas.microsoft.com/office/drawing/2014/main" id="{697474B3-36EF-04E5-308F-B8EB34CA86C2}"/>
              </a:ext>
            </a:extLst>
          </p:cNvPr>
          <p:cNvSpPr>
            <a:spLocks noGrp="1"/>
          </p:cNvSpPr>
          <p:nvPr>
            <p:ph type="sldNum" idx="12"/>
          </p:nvPr>
        </p:nvSpPr>
        <p:spPr/>
        <p:txBody>
          <a:bodyPr/>
          <a:lstStyle/>
          <a:p>
            <a:fld id="{00000000-1234-1234-1234-123412341234}" type="slidenum">
              <a:rPr lang="en" smtClean="0"/>
              <a:pPr/>
              <a:t>28</a:t>
            </a:fld>
            <a:endParaRPr lang="en"/>
          </a:p>
        </p:txBody>
      </p:sp>
    </p:spTree>
    <p:extLst>
      <p:ext uri="{BB962C8B-B14F-4D97-AF65-F5344CB8AC3E}">
        <p14:creationId xmlns:p14="http://schemas.microsoft.com/office/powerpoint/2010/main" val="4781336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4;p33">
            <a:extLst>
              <a:ext uri="{FF2B5EF4-FFF2-40B4-BE49-F238E27FC236}">
                <a16:creationId xmlns:a16="http://schemas.microsoft.com/office/drawing/2014/main" id="{523455A0-F689-4347-8285-1BE74FD140A7}"/>
              </a:ext>
            </a:extLst>
          </p:cNvPr>
          <p:cNvSpPr txBox="1"/>
          <p:nvPr/>
        </p:nvSpPr>
        <p:spPr>
          <a:xfrm>
            <a:off x="138803" y="2798535"/>
            <a:ext cx="3989737" cy="2078265"/>
          </a:xfrm>
          <a:prstGeom prst="rect">
            <a:avLst/>
          </a:prstGeom>
          <a:noFill/>
          <a:ln>
            <a:noFill/>
          </a:ln>
        </p:spPr>
        <p:txBody>
          <a:bodyPr spcFirstLastPara="1" wrap="square" lIns="130027" tIns="130027" rIns="130027" bIns="130027" anchor="t" anchorCtr="0">
            <a:noAutofit/>
          </a:bodyPr>
          <a:lstStyle/>
          <a:p>
            <a:pPr marL="650230" indent="-460579">
              <a:buClr>
                <a:schemeClr val="dk1"/>
              </a:buClr>
              <a:buSzPts val="1500"/>
              <a:buFont typeface="Arial"/>
              <a:buChar char="●"/>
            </a:pPr>
            <a:r>
              <a:rPr lang="en" sz="2133" b="1" dirty="0">
                <a:solidFill>
                  <a:schemeClr val="dk1"/>
                </a:solidFill>
                <a:latin typeface="Avenir Book" panose="02000503020000020003" pitchFamily="2" charset="0"/>
              </a:rPr>
              <a:t>Age 28</a:t>
            </a:r>
            <a:r>
              <a:rPr lang="en" sz="2133" dirty="0">
                <a:solidFill>
                  <a:schemeClr val="dk1"/>
                </a:solidFill>
                <a:latin typeface="Avenir Book" panose="02000503020000020003" pitchFamily="2" charset="0"/>
              </a:rPr>
              <a:t>: </a:t>
            </a:r>
            <a:r>
              <a:rPr lang="en" sz="2133" dirty="0" err="1">
                <a:solidFill>
                  <a:schemeClr val="dk1"/>
                </a:solidFill>
                <a:latin typeface="Avenir Book" panose="02000503020000020003" pitchFamily="2" charset="0"/>
              </a:rPr>
              <a:t>Minik</a:t>
            </a:r>
            <a:r>
              <a:rPr lang="en" sz="2133" dirty="0">
                <a:solidFill>
                  <a:schemeClr val="dk1"/>
                </a:solidFill>
                <a:latin typeface="Avenir Book" panose="02000503020000020003" pitchFamily="2" charset="0"/>
              </a:rPr>
              <a:t> returns to the United States and takes a job at a lumber camp in New Hampshire.</a:t>
            </a:r>
          </a:p>
          <a:p>
            <a:pPr marL="189650">
              <a:buClr>
                <a:schemeClr val="dk1"/>
              </a:buClr>
              <a:buSzPts val="1500"/>
            </a:pPr>
            <a:endParaRPr lang="en" sz="2133" dirty="0">
              <a:solidFill>
                <a:schemeClr val="dk1"/>
              </a:solidFill>
              <a:latin typeface="Avenir Book" panose="02000503020000020003" pitchFamily="2" charset="0"/>
            </a:endParaRPr>
          </a:p>
          <a:p>
            <a:pPr marL="650230" indent="-460579">
              <a:buClr>
                <a:schemeClr val="dk1"/>
              </a:buClr>
              <a:buSzPts val="1500"/>
              <a:buFont typeface="Arial"/>
              <a:buChar char="●"/>
            </a:pPr>
            <a:r>
              <a:rPr lang="en" sz="2133" b="1" dirty="0">
                <a:solidFill>
                  <a:schemeClr val="dk1"/>
                </a:solidFill>
                <a:latin typeface="Avenir Book" panose="02000503020000020003" pitchFamily="2" charset="0"/>
              </a:rPr>
              <a:t>Age 29</a:t>
            </a:r>
            <a:r>
              <a:rPr lang="en" sz="2133" dirty="0">
                <a:solidFill>
                  <a:schemeClr val="dk1"/>
                </a:solidFill>
                <a:latin typeface="Avenir Book" panose="02000503020000020003" pitchFamily="2" charset="0"/>
              </a:rPr>
              <a:t>: </a:t>
            </a:r>
            <a:r>
              <a:rPr lang="en" sz="2133" dirty="0" err="1">
                <a:solidFill>
                  <a:schemeClr val="dk1"/>
                </a:solidFill>
                <a:latin typeface="Avenir Book" panose="02000503020000020003" pitchFamily="2" charset="0"/>
              </a:rPr>
              <a:t>Minik</a:t>
            </a:r>
            <a:r>
              <a:rPr lang="en" sz="2133" dirty="0">
                <a:solidFill>
                  <a:schemeClr val="dk1"/>
                </a:solidFill>
                <a:latin typeface="Avenir Book" panose="02000503020000020003" pitchFamily="2" charset="0"/>
              </a:rPr>
              <a:t> dies of Spanish flu during the 1918 pandemic.</a:t>
            </a:r>
            <a:endParaRPr lang="en-US" sz="2133" dirty="0">
              <a:solidFill>
                <a:schemeClr val="dk1"/>
              </a:solidFill>
              <a:latin typeface="Avenir Book" panose="02000503020000020003" pitchFamily="2" charset="0"/>
            </a:endParaRPr>
          </a:p>
        </p:txBody>
      </p:sp>
      <p:sp>
        <p:nvSpPr>
          <p:cNvPr id="5" name="Rectangle 4">
            <a:extLst>
              <a:ext uri="{FF2B5EF4-FFF2-40B4-BE49-F238E27FC236}">
                <a16:creationId xmlns:a16="http://schemas.microsoft.com/office/drawing/2014/main" id="{015AB39C-6D67-874F-885C-0D421BB01199}"/>
              </a:ext>
            </a:extLst>
          </p:cNvPr>
          <p:cNvSpPr/>
          <p:nvPr/>
        </p:nvSpPr>
        <p:spPr>
          <a:xfrm>
            <a:off x="3800558" y="8169541"/>
            <a:ext cx="4461633" cy="717376"/>
          </a:xfrm>
          <a:prstGeom prst="rect">
            <a:avLst/>
          </a:prstGeom>
        </p:spPr>
        <p:txBody>
          <a:bodyPr wrap="square" rIns="0">
            <a:spAutoFit/>
          </a:bodyPr>
          <a:lstStyle/>
          <a:p>
            <a:pPr algn="r"/>
            <a:r>
              <a:rPr lang="en-US" sz="1493" dirty="0">
                <a:solidFill>
                  <a:schemeClr val="tx1">
                    <a:lumMod val="50000"/>
                    <a:lumOff val="50000"/>
                  </a:schemeClr>
                </a:solidFill>
                <a:latin typeface="Avenir Book" panose="02000503020000020003" pitchFamily="2" charset="0"/>
                <a:cs typeface="Arial" panose="020B0604020202020204" pitchFamily="34" charset="0"/>
              </a:rPr>
              <a:t>Right: G. </a:t>
            </a:r>
            <a:r>
              <a:rPr lang="en-US" sz="1493" dirty="0" err="1">
                <a:solidFill>
                  <a:schemeClr val="tx1">
                    <a:lumMod val="50000"/>
                    <a:lumOff val="50000"/>
                  </a:schemeClr>
                </a:solidFill>
                <a:latin typeface="Avenir Book" panose="02000503020000020003" pitchFamily="2" charset="0"/>
                <a:cs typeface="Arial" panose="020B0604020202020204" pitchFamily="34" charset="0"/>
              </a:rPr>
              <a:t>LeMoine</a:t>
            </a:r>
            <a:r>
              <a:rPr lang="en-US" sz="1493" dirty="0">
                <a:solidFill>
                  <a:schemeClr val="tx1">
                    <a:lumMod val="50000"/>
                    <a:lumOff val="50000"/>
                  </a:schemeClr>
                </a:solidFill>
                <a:latin typeface="Avenir Book" panose="02000503020000020003" pitchFamily="2" charset="0"/>
                <a:cs typeface="Arial" panose="020B0604020202020204" pitchFamily="34" charset="0"/>
              </a:rPr>
              <a:t>, V</a:t>
            </a:r>
            <a:r>
              <a:rPr lang="en-US" sz="1493" i="1" dirty="0">
                <a:solidFill>
                  <a:schemeClr val="tx1">
                    <a:lumMod val="50000"/>
                    <a:lumOff val="50000"/>
                  </a:schemeClr>
                </a:solidFill>
                <a:latin typeface="Avenir Book" panose="02000503020000020003" pitchFamily="2" charset="0"/>
                <a:cs typeface="Arial" panose="020B0604020202020204" pitchFamily="34" charset="0"/>
              </a:rPr>
              <a:t>iew of the grave of </a:t>
            </a:r>
            <a:r>
              <a:rPr lang="en-US" sz="1493" i="1" dirty="0" err="1">
                <a:solidFill>
                  <a:schemeClr val="tx1">
                    <a:lumMod val="50000"/>
                    <a:lumOff val="50000"/>
                  </a:schemeClr>
                </a:solidFill>
                <a:latin typeface="Avenir Book" panose="02000503020000020003" pitchFamily="2" charset="0"/>
                <a:cs typeface="Arial" panose="020B0604020202020204" pitchFamily="34" charset="0"/>
              </a:rPr>
              <a:t>Minik</a:t>
            </a:r>
            <a:r>
              <a:rPr lang="en-US" sz="1493" i="1" dirty="0">
                <a:solidFill>
                  <a:schemeClr val="tx1">
                    <a:lumMod val="50000"/>
                    <a:lumOff val="50000"/>
                  </a:schemeClr>
                </a:solidFill>
                <a:latin typeface="Avenir Book" panose="02000503020000020003" pitchFamily="2" charset="0"/>
                <a:cs typeface="Arial" panose="020B0604020202020204" pitchFamily="34" charset="0"/>
              </a:rPr>
              <a:t> Wallace</a:t>
            </a:r>
            <a:r>
              <a:rPr lang="en-US" sz="1493" dirty="0">
                <a:solidFill>
                  <a:schemeClr val="tx1">
                    <a:lumMod val="50000"/>
                    <a:lumOff val="50000"/>
                  </a:schemeClr>
                </a:solidFill>
                <a:latin typeface="Avenir Book" panose="02000503020000020003" pitchFamily="2" charset="0"/>
                <a:cs typeface="Arial" panose="020B0604020202020204" pitchFamily="34" charset="0"/>
              </a:rPr>
              <a:t>. Indian Creek Cemetery, Pittsburg, New Hampshire, 2018. Arctic Museum Collection.</a:t>
            </a:r>
          </a:p>
        </p:txBody>
      </p:sp>
      <p:pic>
        <p:nvPicPr>
          <p:cNvPr id="8" name="Picture 7">
            <a:extLst>
              <a:ext uri="{FF2B5EF4-FFF2-40B4-BE49-F238E27FC236}">
                <a16:creationId xmlns:a16="http://schemas.microsoft.com/office/drawing/2014/main" id="{80689E6E-7819-F94E-BEC3-1C5F158B8DC6}"/>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651129" y="1663852"/>
            <a:ext cx="3396550" cy="5631585"/>
          </a:xfrm>
          <a:prstGeom prst="rect">
            <a:avLst/>
          </a:prstGeom>
        </p:spPr>
      </p:pic>
      <p:sp>
        <p:nvSpPr>
          <p:cNvPr id="9" name="Rectangle 8">
            <a:extLst>
              <a:ext uri="{FF2B5EF4-FFF2-40B4-BE49-F238E27FC236}">
                <a16:creationId xmlns:a16="http://schemas.microsoft.com/office/drawing/2014/main" id="{8D016D24-0CF4-204B-8863-3E69C941565B}"/>
              </a:ext>
            </a:extLst>
          </p:cNvPr>
          <p:cNvSpPr/>
          <p:nvPr/>
        </p:nvSpPr>
        <p:spPr>
          <a:xfrm>
            <a:off x="4128540" y="7293609"/>
            <a:ext cx="3919140" cy="717376"/>
          </a:xfrm>
          <a:prstGeom prst="rect">
            <a:avLst/>
          </a:prstGeom>
        </p:spPr>
        <p:txBody>
          <a:bodyPr wrap="square" rIns="0">
            <a:spAutoFit/>
          </a:bodyPr>
          <a:lstStyle/>
          <a:p>
            <a:pPr algn="r"/>
            <a:r>
              <a:rPr lang="en-US" sz="1493" dirty="0">
                <a:solidFill>
                  <a:schemeClr val="tx1">
                    <a:lumMod val="50000"/>
                    <a:lumOff val="50000"/>
                  </a:schemeClr>
                </a:solidFill>
                <a:latin typeface="Avenir Book" panose="02000503020000020003" pitchFamily="2" charset="0"/>
                <a:cs typeface="Arial" panose="020B0604020202020204" pitchFamily="34" charset="0"/>
              </a:rPr>
              <a:t>Above: W. Elmer </a:t>
            </a:r>
            <a:r>
              <a:rPr lang="en-US" sz="1493" dirty="0" err="1">
                <a:solidFill>
                  <a:schemeClr val="tx1">
                    <a:lumMod val="50000"/>
                    <a:lumOff val="50000"/>
                  </a:schemeClr>
                </a:solidFill>
                <a:latin typeface="Avenir Book" panose="02000503020000020003" pitchFamily="2" charset="0"/>
                <a:cs typeface="Arial" panose="020B0604020202020204" pitchFamily="34" charset="0"/>
              </a:rPr>
              <a:t>Ekblaw</a:t>
            </a:r>
            <a:r>
              <a:rPr lang="en-US" sz="1493" dirty="0">
                <a:solidFill>
                  <a:schemeClr val="tx1">
                    <a:lumMod val="50000"/>
                    <a:lumOff val="50000"/>
                  </a:schemeClr>
                </a:solidFill>
                <a:latin typeface="Avenir Book" panose="02000503020000020003" pitchFamily="2" charset="0"/>
                <a:cs typeface="Arial" panose="020B0604020202020204" pitchFamily="34" charset="0"/>
              </a:rPr>
              <a:t>, </a:t>
            </a:r>
            <a:r>
              <a:rPr lang="en-US" sz="1493" i="1" dirty="0" err="1">
                <a:solidFill>
                  <a:schemeClr val="tx1">
                    <a:lumMod val="50000"/>
                    <a:lumOff val="50000"/>
                  </a:schemeClr>
                </a:solidFill>
                <a:latin typeface="Avenir Book" panose="02000503020000020003" pitchFamily="2" charset="0"/>
                <a:cs typeface="Arial" panose="020B0604020202020204" pitchFamily="34" charset="0"/>
              </a:rPr>
              <a:t>Mene</a:t>
            </a:r>
            <a:r>
              <a:rPr lang="en-US" sz="1493" i="1" dirty="0">
                <a:solidFill>
                  <a:schemeClr val="tx1">
                    <a:lumMod val="50000"/>
                    <a:lumOff val="50000"/>
                  </a:schemeClr>
                </a:solidFill>
                <a:latin typeface="Avenir Book" panose="02000503020000020003" pitchFamily="2" charset="0"/>
                <a:cs typeface="Arial" panose="020B0604020202020204" pitchFamily="34" charset="0"/>
              </a:rPr>
              <a:t> in Kayak, </a:t>
            </a:r>
            <a:r>
              <a:rPr lang="en-US" sz="1493" i="1" dirty="0" err="1">
                <a:solidFill>
                  <a:schemeClr val="tx1">
                    <a:lumMod val="50000"/>
                    <a:lumOff val="50000"/>
                  </a:schemeClr>
                </a:solidFill>
                <a:latin typeface="Avenir Book" panose="02000503020000020003" pitchFamily="2" charset="0"/>
                <a:cs typeface="Arial" panose="020B0604020202020204" pitchFamily="34" charset="0"/>
              </a:rPr>
              <a:t>Umanak</a:t>
            </a:r>
            <a:r>
              <a:rPr lang="en-US" sz="1493" dirty="0">
                <a:solidFill>
                  <a:schemeClr val="tx1">
                    <a:lumMod val="50000"/>
                    <a:lumOff val="50000"/>
                  </a:schemeClr>
                </a:solidFill>
                <a:latin typeface="Avenir Book" panose="02000503020000020003" pitchFamily="2" charset="0"/>
                <a:cs typeface="Arial" panose="020B0604020202020204" pitchFamily="34" charset="0"/>
              </a:rPr>
              <a:t>, North Star Bay, Greenland, 1914. Gift of Margaret </a:t>
            </a:r>
            <a:r>
              <a:rPr lang="en-US" sz="1493" dirty="0" err="1">
                <a:solidFill>
                  <a:schemeClr val="tx1">
                    <a:lumMod val="50000"/>
                    <a:lumOff val="50000"/>
                  </a:schemeClr>
                </a:solidFill>
                <a:latin typeface="Avenir Book" panose="02000503020000020003" pitchFamily="2" charset="0"/>
                <a:cs typeface="Arial" panose="020B0604020202020204" pitchFamily="34" charset="0"/>
              </a:rPr>
              <a:t>Tanquary</a:t>
            </a:r>
            <a:r>
              <a:rPr lang="en-US" sz="1493" dirty="0">
                <a:solidFill>
                  <a:schemeClr val="tx1">
                    <a:lumMod val="50000"/>
                    <a:lumOff val="50000"/>
                  </a:schemeClr>
                </a:solidFill>
                <a:latin typeface="Avenir Book" panose="02000503020000020003" pitchFamily="2" charset="0"/>
                <a:cs typeface="Arial" panose="020B0604020202020204" pitchFamily="34" charset="0"/>
              </a:rPr>
              <a:t> Corwin.</a:t>
            </a:r>
          </a:p>
        </p:txBody>
      </p:sp>
      <p:sp>
        <p:nvSpPr>
          <p:cNvPr id="10" name="Google Shape;201;p35">
            <a:extLst>
              <a:ext uri="{FF2B5EF4-FFF2-40B4-BE49-F238E27FC236}">
                <a16:creationId xmlns:a16="http://schemas.microsoft.com/office/drawing/2014/main" id="{BC58A4BE-4958-B44A-9C12-496B65E6D596}"/>
              </a:ext>
            </a:extLst>
          </p:cNvPr>
          <p:cNvSpPr txBox="1">
            <a:spLocks/>
          </p:cNvSpPr>
          <p:nvPr/>
        </p:nvSpPr>
        <p:spPr>
          <a:xfrm>
            <a:off x="-10821" y="0"/>
            <a:ext cx="13004800" cy="814507"/>
          </a:xfrm>
          <a:prstGeom prst="rect">
            <a:avLst/>
          </a:prstGeom>
          <a:solidFill>
            <a:srgbClr val="D0E0E3"/>
          </a:solidFill>
          <a:ln>
            <a:noFill/>
          </a:ln>
        </p:spPr>
        <p:txBody>
          <a:bodyPr spcFirstLastPara="1" wrap="square" lIns="390116" tIns="130027" rIns="390116" bIns="130027"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sz="3769" b="1" dirty="0" err="1">
                <a:latin typeface="Avenir Book" panose="02000503020000020003" pitchFamily="2" charset="0"/>
              </a:rPr>
              <a:t>Minik</a:t>
            </a:r>
            <a:r>
              <a:rPr lang="en-US" sz="3769" b="1" dirty="0">
                <a:latin typeface="Avenir Book" panose="02000503020000020003" pitchFamily="2" charset="0"/>
              </a:rPr>
              <a:t> Wallace</a:t>
            </a:r>
          </a:p>
        </p:txBody>
      </p:sp>
      <p:pic>
        <p:nvPicPr>
          <p:cNvPr id="11" name="Picture 10">
            <a:extLst>
              <a:ext uri="{FF2B5EF4-FFF2-40B4-BE49-F238E27FC236}">
                <a16:creationId xmlns:a16="http://schemas.microsoft.com/office/drawing/2014/main" id="{AC50E122-A5D9-3947-A1F8-6C1FF90DF4B7}"/>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338369" y="1663852"/>
            <a:ext cx="4265134" cy="7315200"/>
          </a:xfrm>
          <a:prstGeom prst="rect">
            <a:avLst/>
          </a:prstGeom>
        </p:spPr>
      </p:pic>
      <p:sp>
        <p:nvSpPr>
          <p:cNvPr id="12" name="Source: GeoContext (doi.org/10.6084/m9.figshare.14158457)">
            <a:extLst>
              <a:ext uri="{FF2B5EF4-FFF2-40B4-BE49-F238E27FC236}">
                <a16:creationId xmlns:a16="http://schemas.microsoft.com/office/drawing/2014/main" id="{00066A6B-5349-2A05-0914-A6E6B67D047A}"/>
              </a:ext>
            </a:extLst>
          </p:cNvPr>
          <p:cNvSpPr txBox="1"/>
          <p:nvPr/>
        </p:nvSpPr>
        <p:spPr>
          <a:xfrm>
            <a:off x="-10821" y="9129483"/>
            <a:ext cx="4105326" cy="62411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latin typeface="Avenir Book" panose="02000503020000020003" pitchFamily="2" charset="0"/>
              </a:rPr>
              <a:t>Contents from </a:t>
            </a:r>
            <a:r>
              <a:rPr sz="1707" dirty="0" err="1">
                <a:latin typeface="Avenir Book" panose="02000503020000020003" pitchFamily="2" charset="0"/>
              </a:rPr>
              <a:t>GeoContext</a:t>
            </a:r>
            <a:br>
              <a:rPr lang="en-US" sz="1707" dirty="0">
                <a:latin typeface="Avenir Book" panose="02000503020000020003" pitchFamily="2" charset="0"/>
              </a:rPr>
            </a:br>
            <a:r>
              <a:rPr sz="1707" dirty="0">
                <a:latin typeface="Avenir Book" panose="02000503020000020003" pitchFamily="2" charset="0"/>
              </a:rPr>
              <a:t>(</a:t>
            </a:r>
            <a:r>
              <a:rPr sz="1707" dirty="0" err="1">
                <a:latin typeface="Avenir Book" panose="02000503020000020003" pitchFamily="2" charset="0"/>
              </a:rPr>
              <a:t>doi.org</a:t>
            </a:r>
            <a:r>
              <a:rPr sz="1707" dirty="0">
                <a:latin typeface="Avenir Book" panose="02000503020000020003" pitchFamily="2" charset="0"/>
              </a:rPr>
              <a:t>/10.6084/m9.figshare.14158457)</a:t>
            </a:r>
          </a:p>
        </p:txBody>
      </p:sp>
      <p:sp>
        <p:nvSpPr>
          <p:cNvPr id="6" name="Slide Number Placeholder 5">
            <a:extLst>
              <a:ext uri="{FF2B5EF4-FFF2-40B4-BE49-F238E27FC236}">
                <a16:creationId xmlns:a16="http://schemas.microsoft.com/office/drawing/2014/main" id="{46300376-88EF-BC3F-DF7C-59EE82626129}"/>
              </a:ext>
            </a:extLst>
          </p:cNvPr>
          <p:cNvSpPr>
            <a:spLocks noGrp="1"/>
          </p:cNvSpPr>
          <p:nvPr>
            <p:ph type="sldNum" idx="12"/>
          </p:nvPr>
        </p:nvSpPr>
        <p:spPr/>
        <p:txBody>
          <a:bodyPr/>
          <a:lstStyle/>
          <a:p>
            <a:fld id="{00000000-1234-1234-1234-123412341234}" type="slidenum">
              <a:rPr lang="en" smtClean="0"/>
              <a:pPr/>
              <a:t>29</a:t>
            </a:fld>
            <a:endParaRPr lang="en"/>
          </a:p>
        </p:txBody>
      </p:sp>
    </p:spTree>
    <p:extLst>
      <p:ext uri="{BB962C8B-B14F-4D97-AF65-F5344CB8AC3E}">
        <p14:creationId xmlns:p14="http://schemas.microsoft.com/office/powerpoint/2010/main" val="28021771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37"/>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r>
              <a:rPr lang="en" sz="3769" dirty="0">
                <a:latin typeface="Avenir Book" panose="02000503020000020003" pitchFamily="2" charset="0"/>
              </a:rPr>
              <a:t>How meteorites are collected for science today</a:t>
            </a:r>
            <a:endParaRPr sz="3627" dirty="0">
              <a:latin typeface="Avenir Book" panose="02000503020000020003" pitchFamily="2" charset="0"/>
            </a:endParaRPr>
          </a:p>
        </p:txBody>
      </p:sp>
      <p:sp>
        <p:nvSpPr>
          <p:cNvPr id="212" name="Google Shape;212;p37"/>
          <p:cNvSpPr txBox="1"/>
          <p:nvPr/>
        </p:nvSpPr>
        <p:spPr>
          <a:xfrm>
            <a:off x="238862" y="2188444"/>
            <a:ext cx="8426240" cy="4266667"/>
          </a:xfrm>
          <a:prstGeom prst="rect">
            <a:avLst/>
          </a:prstGeom>
          <a:noFill/>
          <a:ln>
            <a:noFill/>
          </a:ln>
        </p:spPr>
        <p:txBody>
          <a:bodyPr spcFirstLastPara="1" wrap="square" lIns="130027" tIns="130027" rIns="130027" bIns="130027" anchor="t" anchorCtr="0">
            <a:noAutofit/>
          </a:bodyPr>
          <a:lstStyle/>
          <a:p>
            <a:pPr marL="650230" indent="-469610">
              <a:spcBef>
                <a:spcPts val="0"/>
              </a:spcBef>
              <a:buClr>
                <a:schemeClr val="dk1"/>
              </a:buClr>
              <a:buSzPts val="1600"/>
              <a:buChar char="●"/>
            </a:pPr>
            <a:r>
              <a:rPr lang="en" sz="2276">
                <a:solidFill>
                  <a:schemeClr val="dk1"/>
                </a:solidFill>
                <a:latin typeface="Avenir Book" panose="02000503020000020003" pitchFamily="2" charset="0"/>
              </a:rPr>
              <a:t>Best places to find meteorites are barren, dry, and old landscapes where dark rocks are easy to spot (e.g., Mojave Desert, Antarctica)</a:t>
            </a:r>
            <a:endParaRPr sz="2276">
              <a:solidFill>
                <a:schemeClr val="dk1"/>
              </a:solidFill>
              <a:latin typeface="Avenir Book" panose="02000503020000020003" pitchFamily="2" charset="0"/>
            </a:endParaRPr>
          </a:p>
          <a:p>
            <a:pPr marL="650230" indent="-469610">
              <a:spcBef>
                <a:spcPts val="0"/>
              </a:spcBef>
              <a:buClr>
                <a:schemeClr val="dk1"/>
              </a:buClr>
              <a:buSzPts val="1600"/>
              <a:buChar char="●"/>
            </a:pPr>
            <a:r>
              <a:rPr lang="en" sz="2276">
                <a:solidFill>
                  <a:schemeClr val="dk1"/>
                </a:solidFill>
                <a:latin typeface="Avenir Book" panose="02000503020000020003" pitchFamily="2" charset="0"/>
              </a:rPr>
              <a:t>Science expeditions vs. acquisition by private collectors</a:t>
            </a:r>
            <a:endParaRPr sz="2276">
              <a:solidFill>
                <a:schemeClr val="dk1"/>
              </a:solidFill>
              <a:latin typeface="Avenir Book" panose="02000503020000020003" pitchFamily="2" charset="0"/>
            </a:endParaRPr>
          </a:p>
          <a:p>
            <a:pPr marL="650230" indent="-469610">
              <a:spcBef>
                <a:spcPts val="0"/>
              </a:spcBef>
              <a:buClr>
                <a:schemeClr val="dk1"/>
              </a:buClr>
              <a:buSzPts val="1600"/>
              <a:buChar char="●"/>
            </a:pPr>
            <a:r>
              <a:rPr lang="en" sz="2276">
                <a:solidFill>
                  <a:schemeClr val="dk1"/>
                </a:solidFill>
                <a:latin typeface="Avenir Book" panose="02000503020000020003" pitchFamily="2" charset="0"/>
              </a:rPr>
              <a:t>ANSMET: Antarctic Search for Meteorites, funded by the National Science Foundation</a:t>
            </a:r>
            <a:endParaRPr sz="2276">
              <a:solidFill>
                <a:schemeClr val="dk1"/>
              </a:solidFill>
              <a:latin typeface="Avenir Book" panose="02000503020000020003" pitchFamily="2" charset="0"/>
            </a:endParaRPr>
          </a:p>
        </p:txBody>
      </p:sp>
      <p:pic>
        <p:nvPicPr>
          <p:cNvPr id="213" name="Google Shape;213;p37"/>
          <p:cNvPicPr preferRelativeResize="0"/>
          <p:nvPr/>
        </p:nvPicPr>
        <p:blipFill>
          <a:blip r:embed="rId3">
            <a:alphaModFix/>
          </a:blip>
          <a:stretch>
            <a:fillRect/>
          </a:stretch>
        </p:blipFill>
        <p:spPr>
          <a:xfrm>
            <a:off x="9305742" y="2386983"/>
            <a:ext cx="3418951" cy="2569067"/>
          </a:xfrm>
          <a:prstGeom prst="rect">
            <a:avLst/>
          </a:prstGeom>
          <a:noFill/>
          <a:ln>
            <a:noFill/>
          </a:ln>
        </p:spPr>
      </p:pic>
      <p:sp>
        <p:nvSpPr>
          <p:cNvPr id="214" name="Google Shape;214;p37"/>
          <p:cNvSpPr txBox="1"/>
          <p:nvPr/>
        </p:nvSpPr>
        <p:spPr>
          <a:xfrm>
            <a:off x="8254080" y="5065547"/>
            <a:ext cx="4470613" cy="430080"/>
          </a:xfrm>
          <a:prstGeom prst="rect">
            <a:avLst/>
          </a:prstGeom>
          <a:noFill/>
          <a:ln>
            <a:noFill/>
          </a:ln>
        </p:spPr>
        <p:txBody>
          <a:bodyPr spcFirstLastPara="1" wrap="square" lIns="130027" tIns="39004" rIns="0" bIns="130027" anchor="t" anchorCtr="0">
            <a:noAutofit/>
          </a:bodyPr>
          <a:lstStyle/>
          <a:p>
            <a:pPr algn="r">
              <a:lnSpc>
                <a:spcPct val="100000"/>
              </a:lnSpc>
              <a:spcBef>
                <a:spcPts val="0"/>
              </a:spcBef>
              <a:buClr>
                <a:srgbClr val="000000"/>
              </a:buClr>
              <a:buSzPts val="1000"/>
            </a:pPr>
            <a:r>
              <a:rPr lang="en" sz="1422" u="sng">
                <a:solidFill>
                  <a:schemeClr val="hlink"/>
                </a:solidFill>
                <a:latin typeface="Avenir Book" panose="02000503020000020003" pitchFamily="2" charset="0"/>
                <a:hlinkClick r:id="rId4"/>
              </a:rPr>
              <a:t>ANSMET/Case Western University</a:t>
            </a:r>
            <a:endParaRPr sz="1422" i="1">
              <a:latin typeface="Avenir Book" panose="02000503020000020003" pitchFamily="2" charset="0"/>
              <a:sym typeface="Arial"/>
            </a:endParaRPr>
          </a:p>
        </p:txBody>
      </p:sp>
      <p:pic>
        <p:nvPicPr>
          <p:cNvPr id="215" name="Google Shape;215;p37"/>
          <p:cNvPicPr preferRelativeResize="0"/>
          <p:nvPr/>
        </p:nvPicPr>
        <p:blipFill>
          <a:blip r:embed="rId5">
            <a:alphaModFix/>
          </a:blip>
          <a:stretch>
            <a:fillRect/>
          </a:stretch>
        </p:blipFill>
        <p:spPr>
          <a:xfrm>
            <a:off x="756265" y="4758347"/>
            <a:ext cx="5776250" cy="3393529"/>
          </a:xfrm>
          <a:prstGeom prst="rect">
            <a:avLst/>
          </a:prstGeom>
          <a:noFill/>
          <a:ln>
            <a:noFill/>
          </a:ln>
        </p:spPr>
      </p:pic>
      <p:sp>
        <p:nvSpPr>
          <p:cNvPr id="216" name="Google Shape;216;p37"/>
          <p:cNvSpPr txBox="1"/>
          <p:nvPr/>
        </p:nvSpPr>
        <p:spPr>
          <a:xfrm>
            <a:off x="6533000" y="6612494"/>
            <a:ext cx="4266667" cy="814507"/>
          </a:xfrm>
          <a:prstGeom prst="rect">
            <a:avLst/>
          </a:prstGeom>
          <a:noFill/>
          <a:ln>
            <a:noFill/>
          </a:ln>
        </p:spPr>
        <p:txBody>
          <a:bodyPr spcFirstLastPara="1" wrap="square" lIns="130027" tIns="130027" rIns="130027" bIns="130027" anchor="t" anchorCtr="0">
            <a:noAutofit/>
          </a:bodyPr>
          <a:lstStyle/>
          <a:p>
            <a:pPr>
              <a:spcBef>
                <a:spcPts val="0"/>
              </a:spcBef>
            </a:pPr>
            <a:r>
              <a:rPr lang="en" sz="1493" dirty="0">
                <a:solidFill>
                  <a:srgbClr val="333333"/>
                </a:solidFill>
                <a:highlight>
                  <a:srgbClr val="FFFFFF"/>
                </a:highlight>
                <a:latin typeface="Avenir Book" panose="02000503020000020003" pitchFamily="2" charset="0"/>
                <a:ea typeface="Roboto"/>
                <a:cs typeface="Roboto"/>
                <a:sym typeface="Roboto"/>
              </a:rPr>
              <a:t>Meteorite accumulation in Antarctica. Figure redrawn after drawing of L. Schultz, Max-Planck-Institute </a:t>
            </a:r>
            <a:r>
              <a:rPr lang="en" sz="1493" dirty="0" err="1">
                <a:solidFill>
                  <a:srgbClr val="333333"/>
                </a:solidFill>
                <a:highlight>
                  <a:srgbClr val="FFFFFF"/>
                </a:highlight>
                <a:latin typeface="Avenir Book" panose="02000503020000020003" pitchFamily="2" charset="0"/>
                <a:ea typeface="Roboto"/>
                <a:cs typeface="Roboto"/>
                <a:sym typeface="Roboto"/>
              </a:rPr>
              <a:t>für</a:t>
            </a:r>
            <a:r>
              <a:rPr lang="en" sz="1493" dirty="0">
                <a:solidFill>
                  <a:srgbClr val="333333"/>
                </a:solidFill>
                <a:highlight>
                  <a:srgbClr val="FFFFFF"/>
                </a:highlight>
                <a:latin typeface="Avenir Book" panose="02000503020000020003" pitchFamily="2" charset="0"/>
                <a:ea typeface="Roboto"/>
                <a:cs typeface="Roboto"/>
                <a:sym typeface="Roboto"/>
              </a:rPr>
              <a:t> </a:t>
            </a:r>
            <a:r>
              <a:rPr lang="en" sz="1493" dirty="0" err="1">
                <a:solidFill>
                  <a:srgbClr val="333333"/>
                </a:solidFill>
                <a:highlight>
                  <a:srgbClr val="FFFFFF"/>
                </a:highlight>
                <a:latin typeface="Avenir Book" panose="02000503020000020003" pitchFamily="2" charset="0"/>
                <a:ea typeface="Roboto"/>
                <a:cs typeface="Roboto"/>
                <a:sym typeface="Roboto"/>
              </a:rPr>
              <a:t>Chemie</a:t>
            </a:r>
            <a:r>
              <a:rPr lang="en" sz="1493" dirty="0">
                <a:solidFill>
                  <a:srgbClr val="333333"/>
                </a:solidFill>
                <a:highlight>
                  <a:srgbClr val="FFFFFF"/>
                </a:highlight>
                <a:latin typeface="Avenir Book" panose="02000503020000020003" pitchFamily="2" charset="0"/>
                <a:ea typeface="Roboto"/>
                <a:cs typeface="Roboto"/>
                <a:sym typeface="Roboto"/>
              </a:rPr>
              <a:t> (Mainz). </a:t>
            </a:r>
            <a:r>
              <a:rPr lang="en" sz="1493" u="sng" dirty="0">
                <a:solidFill>
                  <a:schemeClr val="hlink"/>
                </a:solidFill>
                <a:highlight>
                  <a:srgbClr val="FFFFFF"/>
                </a:highlight>
                <a:latin typeface="Avenir Book" panose="02000503020000020003" pitchFamily="2" charset="0"/>
                <a:ea typeface="Roboto"/>
                <a:cs typeface="Roboto"/>
                <a:sym typeface="Roboto"/>
                <a:hlinkClick r:id="rId6"/>
              </a:rPr>
              <a:t>ResearchGate</a:t>
            </a:r>
            <a:r>
              <a:rPr lang="en" sz="1493" dirty="0">
                <a:solidFill>
                  <a:srgbClr val="333333"/>
                </a:solidFill>
                <a:highlight>
                  <a:srgbClr val="FFFFFF"/>
                </a:highlight>
                <a:latin typeface="Avenir Book" panose="02000503020000020003" pitchFamily="2" charset="0"/>
                <a:ea typeface="Roboto"/>
                <a:cs typeface="Roboto"/>
                <a:sym typeface="Roboto"/>
              </a:rPr>
              <a:t> </a:t>
            </a:r>
            <a:endParaRPr sz="4267" dirty="0">
              <a:latin typeface="Avenir Book" panose="02000503020000020003" pitchFamily="2" charset="0"/>
            </a:endParaRPr>
          </a:p>
        </p:txBody>
      </p:sp>
      <p:sp>
        <p:nvSpPr>
          <p:cNvPr id="8" name="Source: GeoContext (doi.org/10.6084/m9.figshare.14158457)">
            <a:extLst>
              <a:ext uri="{FF2B5EF4-FFF2-40B4-BE49-F238E27FC236}">
                <a16:creationId xmlns:a16="http://schemas.microsoft.com/office/drawing/2014/main" id="{29CA748E-E6E7-4224-3119-550579360150}"/>
              </a:ext>
            </a:extLst>
          </p:cNvPr>
          <p:cNvSpPr txBox="1"/>
          <p:nvPr/>
        </p:nvSpPr>
        <p:spPr>
          <a:xfrm>
            <a:off x="6179177" y="9365893"/>
            <a:ext cx="6825623"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latin typeface="Avenir Book" panose="02000503020000020003" pitchFamily="2" charset="0"/>
              </a:rPr>
              <a:t>Contents from </a:t>
            </a:r>
            <a:r>
              <a:rPr sz="1707" dirty="0" err="1">
                <a:latin typeface="Avenir Book" panose="02000503020000020003" pitchFamily="2" charset="0"/>
              </a:rPr>
              <a:t>GeoContext</a:t>
            </a:r>
            <a:r>
              <a:rPr sz="1707" dirty="0">
                <a:latin typeface="Avenir Book" panose="02000503020000020003" pitchFamily="2" charset="0"/>
              </a:rPr>
              <a:t> (</a:t>
            </a:r>
            <a:r>
              <a:rPr sz="1707" dirty="0" err="1">
                <a:latin typeface="Avenir Book" panose="02000503020000020003" pitchFamily="2" charset="0"/>
              </a:rPr>
              <a:t>doi.org</a:t>
            </a:r>
            <a:r>
              <a:rPr sz="1707" dirty="0">
                <a:latin typeface="Avenir Book" panose="02000503020000020003" pitchFamily="2" charset="0"/>
              </a:rPr>
              <a:t>/10.6084/m9.figshare.14158457)</a:t>
            </a:r>
          </a:p>
        </p:txBody>
      </p:sp>
      <p:sp>
        <p:nvSpPr>
          <p:cNvPr id="4" name="Slide Number Placeholder 3">
            <a:extLst>
              <a:ext uri="{FF2B5EF4-FFF2-40B4-BE49-F238E27FC236}">
                <a16:creationId xmlns:a16="http://schemas.microsoft.com/office/drawing/2014/main" id="{967BC240-ACEE-6CB2-04CA-7C5644BF5EA1}"/>
              </a:ext>
            </a:extLst>
          </p:cNvPr>
          <p:cNvSpPr>
            <a:spLocks noGrp="1"/>
          </p:cNvSpPr>
          <p:nvPr>
            <p:ph type="sldNum" idx="12"/>
          </p:nvPr>
        </p:nvSpPr>
        <p:spPr/>
        <p:txBody>
          <a:bodyPr/>
          <a:lstStyle/>
          <a:p>
            <a:fld id="{00000000-1234-1234-1234-123412341234}" type="slidenum">
              <a:rPr lang="en" smtClean="0"/>
              <a:pPr/>
              <a:t>30</a:t>
            </a:fld>
            <a:endParaRPr lang="en"/>
          </a:p>
        </p:txBody>
      </p:sp>
    </p:spTree>
    <p:extLst>
      <p:ext uri="{BB962C8B-B14F-4D97-AF65-F5344CB8AC3E}">
        <p14:creationId xmlns:p14="http://schemas.microsoft.com/office/powerpoint/2010/main" val="1831587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39"/>
          <p:cNvSpPr txBox="1">
            <a:spLocks noGrp="1"/>
          </p:cNvSpPr>
          <p:nvPr>
            <p:ph type="title" idx="4294967295"/>
          </p:nvPr>
        </p:nvSpPr>
        <p:spPr>
          <a:xfrm>
            <a:off x="22684" y="0"/>
            <a:ext cx="13004800" cy="814507"/>
          </a:xfrm>
          <a:prstGeom prst="rect">
            <a:avLst/>
          </a:prstGeom>
          <a:solidFill>
            <a:srgbClr val="D0E0E3"/>
          </a:solidFill>
          <a:ln>
            <a:noFill/>
          </a:ln>
        </p:spPr>
        <p:txBody>
          <a:bodyPr spcFirstLastPara="1" wrap="square" lIns="390116" tIns="130027" rIns="390116" bIns="130027" anchor="t" anchorCtr="0">
            <a:noAutofit/>
          </a:bodyPr>
          <a:lstStyle/>
          <a:p>
            <a:pPr>
              <a:lnSpc>
                <a:spcPct val="100000"/>
              </a:lnSpc>
              <a:buSzPts val="2800"/>
            </a:pPr>
            <a:r>
              <a:rPr lang="en" sz="3769" dirty="0">
                <a:latin typeface="Avenir Book" panose="02000503020000020003" pitchFamily="2" charset="0"/>
              </a:rPr>
              <a:t>More readings and sources</a:t>
            </a:r>
            <a:endParaRPr sz="3769" dirty="0">
              <a:latin typeface="Avenir Book" panose="02000503020000020003" pitchFamily="2" charset="0"/>
            </a:endParaRPr>
          </a:p>
        </p:txBody>
      </p:sp>
      <p:sp>
        <p:nvSpPr>
          <p:cNvPr id="229" name="Google Shape;229;p39"/>
          <p:cNvSpPr txBox="1"/>
          <p:nvPr/>
        </p:nvSpPr>
        <p:spPr>
          <a:xfrm>
            <a:off x="302791" y="2248676"/>
            <a:ext cx="12444587" cy="6085973"/>
          </a:xfrm>
          <a:prstGeom prst="rect">
            <a:avLst/>
          </a:prstGeom>
          <a:noFill/>
          <a:ln>
            <a:noFill/>
          </a:ln>
        </p:spPr>
        <p:txBody>
          <a:bodyPr spcFirstLastPara="1" wrap="square" lIns="130027" tIns="130027" rIns="130027" bIns="130027" anchor="t" anchorCtr="0">
            <a:noAutofit/>
          </a:bodyPr>
          <a:lstStyle/>
          <a:p>
            <a:pPr>
              <a:lnSpc>
                <a:spcPct val="100000"/>
              </a:lnSpc>
              <a:spcBef>
                <a:spcPts val="0"/>
              </a:spcBef>
              <a:buClr>
                <a:srgbClr val="000000"/>
              </a:buClr>
              <a:buSzPts val="1700"/>
            </a:pPr>
            <a:r>
              <a:rPr lang="en" sz="2418" b="1" dirty="0">
                <a:latin typeface="Avenir Book" panose="02000503020000020003" pitchFamily="2" charset="0"/>
              </a:rPr>
              <a:t>References</a:t>
            </a:r>
            <a:r>
              <a:rPr lang="en" sz="2418" b="1" dirty="0">
                <a:latin typeface="Avenir Book" panose="02000503020000020003" pitchFamily="2" charset="0"/>
                <a:sym typeface="Arial"/>
              </a:rPr>
              <a:t>:</a:t>
            </a:r>
            <a:endParaRPr sz="2418" b="1" dirty="0">
              <a:latin typeface="Avenir Book" panose="02000503020000020003" pitchFamily="2" charset="0"/>
              <a:sym typeface="Arial"/>
            </a:endParaRPr>
          </a:p>
          <a:p>
            <a:pPr marL="650230" indent="-478641">
              <a:lnSpc>
                <a:spcPct val="100000"/>
              </a:lnSpc>
              <a:spcBef>
                <a:spcPts val="0"/>
              </a:spcBef>
              <a:buClr>
                <a:srgbClr val="000000"/>
              </a:buClr>
              <a:buSzPts val="1700"/>
              <a:buFont typeface="Arial"/>
              <a:buChar char="●"/>
            </a:pPr>
            <a:r>
              <a:rPr lang="en" sz="2418" dirty="0">
                <a:latin typeface="Avenir Book" panose="02000503020000020003" pitchFamily="2" charset="0"/>
                <a:sym typeface="Arial"/>
              </a:rPr>
              <a:t>Patricia A. M. Huntington (2002) Robert E. Peary and the Cape York Meteorites, </a:t>
            </a:r>
            <a:r>
              <a:rPr lang="en" sz="2418" i="1" dirty="0">
                <a:latin typeface="Avenir Book" panose="02000503020000020003" pitchFamily="2" charset="0"/>
                <a:sym typeface="Arial"/>
              </a:rPr>
              <a:t>Polar Geography</a:t>
            </a:r>
            <a:r>
              <a:rPr lang="en" sz="2418" dirty="0">
                <a:latin typeface="Avenir Book" panose="02000503020000020003" pitchFamily="2" charset="0"/>
                <a:sym typeface="Arial"/>
              </a:rPr>
              <a:t>, 26:1, 53-65, DOI: </a:t>
            </a:r>
            <a:r>
              <a:rPr lang="en" sz="2418" u="sng" dirty="0">
                <a:solidFill>
                  <a:schemeClr val="hlink"/>
                </a:solidFill>
                <a:latin typeface="Avenir Book" panose="02000503020000020003" pitchFamily="2" charset="0"/>
                <a:sym typeface="Arial"/>
                <a:hlinkClick r:id="rId3"/>
              </a:rPr>
              <a:t>10.1080/789609353</a:t>
            </a:r>
            <a:endParaRPr sz="2418" dirty="0">
              <a:latin typeface="Avenir Book" panose="02000503020000020003" pitchFamily="2" charset="0"/>
              <a:sym typeface="Arial"/>
            </a:endParaRPr>
          </a:p>
          <a:p>
            <a:pPr marL="650230" indent="-478641">
              <a:lnSpc>
                <a:spcPct val="100000"/>
              </a:lnSpc>
              <a:spcBef>
                <a:spcPts val="0"/>
              </a:spcBef>
              <a:buClr>
                <a:srgbClr val="000000"/>
              </a:buClr>
              <a:buSzPts val="1700"/>
              <a:buFont typeface="Arial"/>
              <a:buChar char="●"/>
            </a:pPr>
            <a:r>
              <a:rPr lang="en" sz="2418" u="sng" dirty="0">
                <a:solidFill>
                  <a:schemeClr val="hlink"/>
                </a:solidFill>
                <a:latin typeface="Avenir Book" panose="02000503020000020003" pitchFamily="2" charset="0"/>
                <a:sym typeface="Arial"/>
                <a:hlinkClick r:id="rId4"/>
              </a:rPr>
              <a:t>Minik and the Meteor</a:t>
            </a:r>
            <a:r>
              <a:rPr lang="en" sz="2418" dirty="0">
                <a:latin typeface="Avenir Book" panose="02000503020000020003" pitchFamily="2" charset="0"/>
                <a:sym typeface="Arial"/>
              </a:rPr>
              <a:t>, Allison C. Meier, </a:t>
            </a:r>
            <a:r>
              <a:rPr lang="en" sz="2418" i="1" dirty="0">
                <a:latin typeface="Avenir Book" panose="02000503020000020003" pitchFamily="2" charset="0"/>
                <a:sym typeface="Arial"/>
              </a:rPr>
              <a:t>Narratively: Hidden History</a:t>
            </a:r>
            <a:r>
              <a:rPr lang="en" sz="2418" dirty="0">
                <a:latin typeface="Avenir Book" panose="02000503020000020003" pitchFamily="2" charset="0"/>
                <a:sym typeface="Arial"/>
              </a:rPr>
              <a:t>, 2013. </a:t>
            </a:r>
            <a:endParaRPr sz="2418" dirty="0">
              <a:latin typeface="Avenir Book" panose="02000503020000020003" pitchFamily="2" charset="0"/>
              <a:sym typeface="Arial"/>
            </a:endParaRPr>
          </a:p>
          <a:p>
            <a:pPr marL="650230" indent="-478641">
              <a:lnSpc>
                <a:spcPct val="100000"/>
              </a:lnSpc>
              <a:spcBef>
                <a:spcPts val="0"/>
              </a:spcBef>
              <a:buClr>
                <a:srgbClr val="000000"/>
              </a:buClr>
              <a:buSzPts val="1700"/>
              <a:buFont typeface="Arial"/>
              <a:buChar char="●"/>
            </a:pPr>
            <a:r>
              <a:rPr lang="en" sz="2418" u="sng" dirty="0">
                <a:solidFill>
                  <a:schemeClr val="hlink"/>
                </a:solidFill>
                <a:latin typeface="Avenir Book" panose="02000503020000020003" pitchFamily="2" charset="0"/>
                <a:sym typeface="Arial"/>
                <a:hlinkClick r:id="rId5"/>
              </a:rPr>
              <a:t>Caught in the Middle: the Tragic Life of Minik Wallace</a:t>
            </a:r>
            <a:r>
              <a:rPr lang="en" sz="2418" dirty="0">
                <a:latin typeface="Avenir Book" panose="02000503020000020003" pitchFamily="2" charset="0"/>
                <a:sym typeface="Arial"/>
              </a:rPr>
              <a:t>, Perry-MacMillan Arctic Museum, Bowdoin College, 2020.</a:t>
            </a:r>
            <a:endParaRPr sz="2418" dirty="0">
              <a:latin typeface="Avenir Book" panose="02000503020000020003" pitchFamily="2" charset="0"/>
              <a:sym typeface="Arial"/>
            </a:endParaRPr>
          </a:p>
          <a:p>
            <a:pPr marL="650230" indent="-478641">
              <a:lnSpc>
                <a:spcPct val="100000"/>
              </a:lnSpc>
              <a:spcBef>
                <a:spcPts val="0"/>
              </a:spcBef>
              <a:buClr>
                <a:srgbClr val="000000"/>
              </a:buClr>
              <a:buSzPts val="1700"/>
              <a:buFont typeface="Arial"/>
              <a:buChar char="●"/>
            </a:pPr>
            <a:r>
              <a:rPr lang="en" sz="2418" u="sng" dirty="0">
                <a:solidFill>
                  <a:schemeClr val="hlink"/>
                </a:solidFill>
                <a:latin typeface="Avenir Book" panose="02000503020000020003" pitchFamily="2" charset="0"/>
                <a:sym typeface="Arial"/>
                <a:hlinkClick r:id="rId6"/>
              </a:rPr>
              <a:t>The Cape York meteorite: Making an impact on Greenland</a:t>
            </a:r>
            <a:r>
              <a:rPr lang="en" sz="2418" dirty="0">
                <a:latin typeface="Avenir Book" panose="02000503020000020003" pitchFamily="2" charset="0"/>
                <a:sym typeface="Arial"/>
              </a:rPr>
              <a:t>, Emily Johnson, University of Washington, 2019.</a:t>
            </a:r>
            <a:endParaRPr sz="2418" dirty="0">
              <a:latin typeface="Avenir Book" panose="02000503020000020003" pitchFamily="2" charset="0"/>
              <a:sym typeface="Arial"/>
            </a:endParaRPr>
          </a:p>
          <a:p>
            <a:pPr marL="650230" indent="-478641">
              <a:lnSpc>
                <a:spcPct val="100000"/>
              </a:lnSpc>
              <a:spcBef>
                <a:spcPts val="0"/>
              </a:spcBef>
              <a:buSzPts val="1700"/>
              <a:buChar char="●"/>
            </a:pPr>
            <a:r>
              <a:rPr lang="en" sz="2418" dirty="0">
                <a:latin typeface="Avenir Book" panose="02000503020000020003" pitchFamily="2" charset="0"/>
              </a:rPr>
              <a:t>Martin </a:t>
            </a:r>
            <a:r>
              <a:rPr lang="en" sz="2418" dirty="0" err="1">
                <a:latin typeface="Avenir Book" panose="02000503020000020003" pitchFamily="2" charset="0"/>
              </a:rPr>
              <a:t>Appelt</a:t>
            </a:r>
            <a:r>
              <a:rPr lang="en" sz="2418" dirty="0">
                <a:latin typeface="Avenir Book" panose="02000503020000020003" pitchFamily="2" charset="0"/>
              </a:rPr>
              <a:t> et al. (2015) </a:t>
            </a:r>
            <a:r>
              <a:rPr lang="en" sz="2418" u="sng" dirty="0">
                <a:solidFill>
                  <a:schemeClr val="hlink"/>
                </a:solidFill>
                <a:latin typeface="Avenir Book" panose="02000503020000020003" pitchFamily="2" charset="0"/>
                <a:hlinkClick r:id="rId7"/>
              </a:rPr>
              <a:t>The Cultural History of the Innaanganeq/Cape York Meteorite</a:t>
            </a:r>
            <a:r>
              <a:rPr lang="en" sz="2418" dirty="0">
                <a:latin typeface="Avenir Book" panose="02000503020000020003" pitchFamily="2" charset="0"/>
              </a:rPr>
              <a:t>. Technical Report. Greenland National Museum and Archives. </a:t>
            </a:r>
            <a:endParaRPr sz="2418" dirty="0">
              <a:latin typeface="Avenir Book" panose="02000503020000020003" pitchFamily="2" charset="0"/>
            </a:endParaRPr>
          </a:p>
          <a:p>
            <a:pPr>
              <a:lnSpc>
                <a:spcPct val="100000"/>
              </a:lnSpc>
              <a:spcBef>
                <a:spcPts val="0"/>
              </a:spcBef>
              <a:buClr>
                <a:srgbClr val="000000"/>
              </a:buClr>
              <a:buSzPts val="1700"/>
            </a:pPr>
            <a:endParaRPr sz="2418" dirty="0">
              <a:latin typeface="Avenir Book" panose="02000503020000020003" pitchFamily="2" charset="0"/>
              <a:sym typeface="Arial"/>
            </a:endParaRPr>
          </a:p>
          <a:p>
            <a:pPr>
              <a:lnSpc>
                <a:spcPct val="100000"/>
              </a:lnSpc>
              <a:spcBef>
                <a:spcPts val="0"/>
              </a:spcBef>
              <a:buClr>
                <a:srgbClr val="000000"/>
              </a:buClr>
              <a:buSzPts val="1700"/>
            </a:pPr>
            <a:r>
              <a:rPr lang="en" sz="2418" b="1" dirty="0">
                <a:latin typeface="Avenir Book" panose="02000503020000020003" pitchFamily="2" charset="0"/>
                <a:sym typeface="Arial"/>
              </a:rPr>
              <a:t>Additional sources:</a:t>
            </a:r>
            <a:endParaRPr sz="2418" b="1" dirty="0">
              <a:latin typeface="Avenir Book" panose="02000503020000020003" pitchFamily="2" charset="0"/>
              <a:sym typeface="Arial"/>
            </a:endParaRPr>
          </a:p>
          <a:p>
            <a:pPr marL="650230" indent="-478641">
              <a:lnSpc>
                <a:spcPct val="100000"/>
              </a:lnSpc>
              <a:spcBef>
                <a:spcPts val="0"/>
              </a:spcBef>
              <a:buClr>
                <a:srgbClr val="000000"/>
              </a:buClr>
              <a:buSzPts val="1700"/>
              <a:buFont typeface="Arial"/>
              <a:buChar char="●"/>
            </a:pPr>
            <a:r>
              <a:rPr lang="en" sz="2418" dirty="0">
                <a:latin typeface="Avenir Book" panose="02000503020000020003" pitchFamily="2" charset="0"/>
                <a:sym typeface="Arial"/>
              </a:rPr>
              <a:t>Dr. Erin L. Thompson’s </a:t>
            </a:r>
            <a:r>
              <a:rPr lang="en" sz="2418" u="sng" dirty="0">
                <a:solidFill>
                  <a:schemeClr val="hlink"/>
                </a:solidFill>
                <a:latin typeface="Avenir Book" panose="02000503020000020003" pitchFamily="2" charset="0"/>
                <a:sym typeface="Arial"/>
                <a:hlinkClick r:id="rId8"/>
              </a:rPr>
              <a:t>Twitter thread</a:t>
            </a:r>
            <a:r>
              <a:rPr lang="en" sz="2418" dirty="0">
                <a:latin typeface="Avenir Book" panose="02000503020000020003" pitchFamily="2" charset="0"/>
                <a:sym typeface="Arial"/>
              </a:rPr>
              <a:t> (</a:t>
            </a:r>
            <a:r>
              <a:rPr lang="en" sz="2418" u="sng" dirty="0">
                <a:solidFill>
                  <a:schemeClr val="hlink"/>
                </a:solidFill>
                <a:latin typeface="Avenir Book" panose="02000503020000020003" pitchFamily="2" charset="0"/>
                <a:sym typeface="Arial"/>
                <a:hlinkClick r:id="rId9"/>
              </a:rPr>
              <a:t>@artcrimeprof</a:t>
            </a:r>
            <a:r>
              <a:rPr lang="en" sz="2418" dirty="0">
                <a:latin typeface="Avenir Book" panose="02000503020000020003" pitchFamily="2" charset="0"/>
                <a:sym typeface="Arial"/>
              </a:rPr>
              <a:t>) about the meteorite</a:t>
            </a:r>
            <a:endParaRPr sz="2418" dirty="0">
              <a:latin typeface="Avenir Book" panose="02000503020000020003" pitchFamily="2" charset="0"/>
              <a:sym typeface="Arial"/>
            </a:endParaRPr>
          </a:p>
          <a:p>
            <a:pPr marL="650230" indent="-478641">
              <a:lnSpc>
                <a:spcPct val="100000"/>
              </a:lnSpc>
              <a:spcBef>
                <a:spcPts val="0"/>
              </a:spcBef>
              <a:buSzPts val="1700"/>
              <a:buChar char="●"/>
            </a:pPr>
            <a:r>
              <a:rPr lang="en" sz="2418" dirty="0">
                <a:latin typeface="Avenir Book" panose="02000503020000020003" pitchFamily="2" charset="0"/>
              </a:rPr>
              <a:t>“</a:t>
            </a:r>
            <a:r>
              <a:rPr lang="en" sz="2418" u="sng" dirty="0">
                <a:solidFill>
                  <a:schemeClr val="hlink"/>
                </a:solidFill>
                <a:latin typeface="Avenir Book" panose="02000503020000020003" pitchFamily="2" charset="0"/>
                <a:hlinkClick r:id="rId10"/>
              </a:rPr>
              <a:t>The Mad Scramble to Claim the World’s Most Coveted Meteorite</a:t>
            </a:r>
            <a:r>
              <a:rPr lang="en" sz="2418" dirty="0">
                <a:latin typeface="Avenir Book" panose="02000503020000020003" pitchFamily="2" charset="0"/>
              </a:rPr>
              <a:t>.” Wired Magazine.</a:t>
            </a:r>
            <a:endParaRPr sz="2418" dirty="0">
              <a:latin typeface="Avenir Book" panose="02000503020000020003" pitchFamily="2" charset="0"/>
            </a:endParaRPr>
          </a:p>
        </p:txBody>
      </p:sp>
      <p:sp>
        <p:nvSpPr>
          <p:cNvPr id="4" name="Source: GeoContext (doi.org/10.6084/m9.figshare.14158457)">
            <a:extLst>
              <a:ext uri="{FF2B5EF4-FFF2-40B4-BE49-F238E27FC236}">
                <a16:creationId xmlns:a16="http://schemas.microsoft.com/office/drawing/2014/main" id="{C39D2D03-8F36-6BB4-71C7-9FCA0549CB49}"/>
              </a:ext>
            </a:extLst>
          </p:cNvPr>
          <p:cNvSpPr txBox="1"/>
          <p:nvPr/>
        </p:nvSpPr>
        <p:spPr>
          <a:xfrm>
            <a:off x="6245114" y="8129342"/>
            <a:ext cx="6825623"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latin typeface="Avenir Book" panose="02000503020000020003" pitchFamily="2" charset="0"/>
              </a:rPr>
              <a:t>Contents from </a:t>
            </a:r>
            <a:r>
              <a:rPr sz="1707" dirty="0" err="1">
                <a:latin typeface="Avenir Book" panose="02000503020000020003" pitchFamily="2" charset="0"/>
              </a:rPr>
              <a:t>GeoContext</a:t>
            </a:r>
            <a:r>
              <a:rPr sz="1707" dirty="0">
                <a:latin typeface="Avenir Book" panose="02000503020000020003" pitchFamily="2" charset="0"/>
              </a:rPr>
              <a:t> (</a:t>
            </a:r>
            <a:r>
              <a:rPr sz="1707" dirty="0" err="1">
                <a:latin typeface="Avenir Book" panose="02000503020000020003" pitchFamily="2" charset="0"/>
              </a:rPr>
              <a:t>doi.org</a:t>
            </a:r>
            <a:r>
              <a:rPr sz="1707" dirty="0">
                <a:latin typeface="Avenir Book" panose="02000503020000020003" pitchFamily="2" charset="0"/>
              </a:rPr>
              <a:t>/10.6084/m9.figshare.14158457)</a:t>
            </a:r>
          </a:p>
        </p:txBody>
      </p:sp>
      <p:sp>
        <p:nvSpPr>
          <p:cNvPr id="5" name="Slide Number Placeholder 4">
            <a:extLst>
              <a:ext uri="{FF2B5EF4-FFF2-40B4-BE49-F238E27FC236}">
                <a16:creationId xmlns:a16="http://schemas.microsoft.com/office/drawing/2014/main" id="{3A44D7CA-442B-97C1-4220-19783BF771B8}"/>
              </a:ext>
            </a:extLst>
          </p:cNvPr>
          <p:cNvSpPr>
            <a:spLocks noGrp="1"/>
          </p:cNvSpPr>
          <p:nvPr>
            <p:ph type="sldNum" idx="12"/>
          </p:nvPr>
        </p:nvSpPr>
        <p:spPr/>
        <p:txBody>
          <a:bodyPr/>
          <a:lstStyle/>
          <a:p>
            <a:fld id="{00000000-1234-1234-1234-123412341234}" type="slidenum">
              <a:rPr lang="en" smtClean="0"/>
              <a:pPr/>
              <a:t>31</a:t>
            </a:fld>
            <a:endParaRPr lang="en"/>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Social and historical contexts of the development of geoscience disciplines"/>
          <p:cNvSpPr txBox="1">
            <a:spLocks noGrp="1"/>
          </p:cNvSpPr>
          <p:nvPr>
            <p:ph type="ctrTitle"/>
          </p:nvPr>
        </p:nvSpPr>
        <p:spPr>
          <a:xfrm>
            <a:off x="697242" y="2089150"/>
            <a:ext cx="11609057" cy="3302000"/>
          </a:xfrm>
          <a:prstGeom prst="rect">
            <a:avLst/>
          </a:prstGeom>
        </p:spPr>
        <p:txBody>
          <a:bodyPr anchor="t">
            <a:normAutofit/>
          </a:bodyPr>
          <a:lstStyle>
            <a:lvl1pPr defTabSz="1473840">
              <a:defRPr sz="6970" b="0" spc="-139">
                <a:latin typeface="Avenir Heavy"/>
                <a:ea typeface="Avenir Heavy"/>
                <a:cs typeface="Avenir Heavy"/>
                <a:sym typeface="Avenir Heavy"/>
              </a:defRPr>
            </a:lvl1pPr>
          </a:lstStyle>
          <a:p>
            <a:r>
              <a:rPr lang="en-US" sz="5500" dirty="0">
                <a:latin typeface="Avenir Book" panose="02000503020000020003" pitchFamily="2" charset="0"/>
              </a:rPr>
              <a:t>Origins of Scientific racism in the U.S.</a:t>
            </a:r>
          </a:p>
        </p:txBody>
      </p:sp>
      <p:sp>
        <p:nvSpPr>
          <p:cNvPr id="4" name="Social and historical contexts of the development of geoscience disciplines">
            <a:extLst>
              <a:ext uri="{FF2B5EF4-FFF2-40B4-BE49-F238E27FC236}">
                <a16:creationId xmlns:a16="http://schemas.microsoft.com/office/drawing/2014/main" id="{23635033-CEAE-F9CB-6271-8824EDFABFAC}"/>
              </a:ext>
            </a:extLst>
          </p:cNvPr>
          <p:cNvSpPr txBox="1">
            <a:spLocks/>
          </p:cNvSpPr>
          <p:nvPr/>
        </p:nvSpPr>
        <p:spPr>
          <a:xfrm>
            <a:off x="697243" y="2571750"/>
            <a:ext cx="11609057" cy="6553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normAutofit fontScale="32500" lnSpcReduction="20000"/>
          </a:bodyPr>
          <a:lstStyle>
            <a:lvl1pPr marL="0" marR="0" indent="0" algn="l" defTabSz="1473840" rtl="0" latinLnBrk="0">
              <a:lnSpc>
                <a:spcPct val="80000"/>
              </a:lnSpc>
              <a:spcBef>
                <a:spcPts val="0"/>
              </a:spcBef>
              <a:spcAft>
                <a:spcPts val="0"/>
              </a:spcAft>
              <a:buClrTx/>
              <a:buSzTx/>
              <a:buFontTx/>
              <a:buNone/>
              <a:tabLst/>
              <a:defRPr sz="6970" b="0" i="0" u="none" strike="noStrike" cap="none" spc="-139" baseline="0">
                <a:solidFill>
                  <a:srgbClr val="000000"/>
                </a:solidFill>
                <a:uFillTx/>
                <a:latin typeface="Avenir Heavy"/>
                <a:ea typeface="Avenir Heavy"/>
                <a:cs typeface="Avenir Heavy"/>
                <a:sym typeface="Avenir Heavy"/>
              </a:defRPr>
            </a:lvl1pPr>
            <a:lvl2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2pPr>
            <a:lvl3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3pPr>
            <a:lvl4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4pPr>
            <a:lvl5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5pPr>
            <a:lvl6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6pPr>
            <a:lvl7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7pPr>
            <a:lvl8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8pPr>
            <a:lvl9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9pPr>
          </a:lstStyle>
          <a:p>
            <a:pPr hangingPunct="1">
              <a:lnSpc>
                <a:spcPct val="134000"/>
              </a:lnSpc>
            </a:pPr>
            <a:r>
              <a:rPr lang="en-US" sz="8000" b="1" dirty="0">
                <a:solidFill>
                  <a:srgbClr val="C00000"/>
                </a:solidFill>
                <a:latin typeface="Avenir Book" panose="02000503020000020003" pitchFamily="2" charset="0"/>
              </a:rPr>
              <a:t>UNIT 1: Extraction and Oppression During the Early Development of Geosciences </a:t>
            </a:r>
            <a:endParaRPr lang="en-US" sz="7400" b="1" dirty="0">
              <a:solidFill>
                <a:srgbClr val="C00000"/>
              </a:solidFill>
              <a:latin typeface="Avenir Book" panose="02000503020000020003" pitchFamily="2" charset="0"/>
            </a:endParaRPr>
          </a:p>
          <a:p>
            <a:pPr hangingPunct="1">
              <a:lnSpc>
                <a:spcPct val="134000"/>
              </a:lnSpc>
            </a:pPr>
            <a:r>
              <a:rPr lang="en-US" sz="7400" b="1" dirty="0">
                <a:solidFill>
                  <a:srgbClr val="C00000"/>
                </a:solidFill>
                <a:latin typeface="Avenir Book" panose="02000503020000020003" pitchFamily="2" charset="0"/>
              </a:rPr>
              <a:t>Week  3 –  Scientific Racism and Colonialism: </a:t>
            </a:r>
            <a:r>
              <a:rPr lang="en-US" sz="7400" dirty="0">
                <a:solidFill>
                  <a:srgbClr val="C00000"/>
                </a:solidFill>
                <a:latin typeface="Avenir Book" panose="02000503020000020003" pitchFamily="2" charset="0"/>
              </a:rPr>
              <a:t>these slides may be used to start off the reading discussion for the following references.</a:t>
            </a:r>
          </a:p>
          <a:p>
            <a:pPr hangingPunct="1">
              <a:lnSpc>
                <a:spcPct val="134000"/>
              </a:lnSpc>
            </a:pPr>
            <a:endParaRPr lang="en-US" sz="6200" dirty="0">
              <a:solidFill>
                <a:srgbClr val="C00000"/>
              </a:solidFill>
              <a:latin typeface="Avenir Book" panose="02000503020000020003" pitchFamily="2" charset="0"/>
            </a:endParaRPr>
          </a:p>
          <a:p>
            <a:pPr marL="246063" lvl="0" indent="-246063">
              <a:lnSpc>
                <a:spcPct val="134000"/>
              </a:lnSpc>
              <a:buFont typeface="Arial" panose="020B0604020202020204" pitchFamily="34" charset="0"/>
              <a:buChar char="•"/>
            </a:pPr>
            <a:r>
              <a:rPr lang="en-US" sz="6200" i="1" u="sng" dirty="0">
                <a:latin typeface="Avenir Book" panose="02000503020000020003" pitchFamily="2" charset="0"/>
                <a:hlinkClick r:id="rId3"/>
              </a:rPr>
              <a:t>The American School and Scientific Racism in Early American Anthropology</a:t>
            </a:r>
            <a:r>
              <a:rPr lang="en-US" sz="6200" dirty="0">
                <a:latin typeface="Avenir Book" panose="02000503020000020003" pitchFamily="2" charset="0"/>
              </a:rPr>
              <a:t> (</a:t>
            </a:r>
            <a:r>
              <a:rPr lang="en-US" sz="6200" dirty="0" err="1">
                <a:latin typeface="Avenir Book" panose="02000503020000020003" pitchFamily="2" charset="0"/>
              </a:rPr>
              <a:t>Dewbury</a:t>
            </a:r>
            <a:r>
              <a:rPr lang="en-US" sz="6200" dirty="0">
                <a:latin typeface="Avenir Book" panose="02000503020000020003" pitchFamily="2" charset="0"/>
              </a:rPr>
              <a:t>, 2007)</a:t>
            </a:r>
          </a:p>
          <a:p>
            <a:pPr marL="246063" lvl="0" indent="-246063">
              <a:lnSpc>
                <a:spcPct val="134000"/>
              </a:lnSpc>
              <a:buFont typeface="Arial" panose="020B0604020202020204" pitchFamily="34" charset="0"/>
              <a:buChar char="•"/>
            </a:pPr>
            <a:r>
              <a:rPr lang="en-US" sz="6200" i="1" u="sng" dirty="0">
                <a:latin typeface="Avenir Book" panose="02000503020000020003" pitchFamily="2" charset="0"/>
                <a:hlinkClick r:id="rId4"/>
              </a:rPr>
              <a:t>Morton, Agassiz, and the Origins of Scientific Racism in the United States</a:t>
            </a:r>
            <a:r>
              <a:rPr lang="en-US" sz="6200" dirty="0">
                <a:latin typeface="Avenir Book" panose="02000503020000020003" pitchFamily="2" charset="0"/>
              </a:rPr>
              <a:t> (Menand, 2002)</a:t>
            </a:r>
          </a:p>
          <a:p>
            <a:pPr marL="246063" lvl="0" indent="-246063">
              <a:lnSpc>
                <a:spcPct val="134000"/>
              </a:lnSpc>
              <a:buFont typeface="Arial" panose="020B0604020202020204" pitchFamily="34" charset="0"/>
              <a:buChar char="•"/>
            </a:pPr>
            <a:r>
              <a:rPr lang="en-US" sz="6200" i="1" u="sng" dirty="0">
                <a:latin typeface="Avenir Book" panose="02000503020000020003" pitchFamily="2" charset="0"/>
                <a:hlinkClick r:id="rId5"/>
              </a:rPr>
              <a:t>There’s No Scientific Basis for Race—It’s a Made-Up Label</a:t>
            </a:r>
            <a:r>
              <a:rPr lang="en-US" sz="6200" dirty="0">
                <a:latin typeface="Avenir Book" panose="02000503020000020003" pitchFamily="2" charset="0"/>
              </a:rPr>
              <a:t> (Kolbert, 2018)</a:t>
            </a:r>
          </a:p>
          <a:p>
            <a:pPr>
              <a:lnSpc>
                <a:spcPct val="134000"/>
              </a:lnSpc>
            </a:pPr>
            <a:r>
              <a:rPr lang="en-US" sz="6200" dirty="0">
                <a:latin typeface="Avenir Book" panose="02000503020000020003" pitchFamily="2" charset="0"/>
              </a:rPr>
              <a:t> </a:t>
            </a:r>
          </a:p>
          <a:p>
            <a:pPr>
              <a:lnSpc>
                <a:spcPct val="134000"/>
              </a:lnSpc>
            </a:pPr>
            <a:r>
              <a:rPr lang="en-US" sz="6200" dirty="0">
                <a:latin typeface="Avenir Book" panose="02000503020000020003" pitchFamily="2" charset="0"/>
              </a:rPr>
              <a:t>Additional readings:</a:t>
            </a:r>
          </a:p>
          <a:p>
            <a:pPr marL="246063" lvl="0" indent="-246063">
              <a:lnSpc>
                <a:spcPct val="134000"/>
              </a:lnSpc>
              <a:buFont typeface="Arial" panose="020B0604020202020204" pitchFamily="34" charset="0"/>
              <a:buChar char="•"/>
            </a:pPr>
            <a:r>
              <a:rPr lang="en-US" sz="6200" i="1" u="sng" dirty="0">
                <a:latin typeface="Avenir Book" panose="02000503020000020003" pitchFamily="2" charset="0"/>
                <a:hlinkClick r:id="rId6"/>
              </a:rPr>
              <a:t>The fault in his seeds: Lost notes to the case of bias in Samuel George Morton’s cranial race science</a:t>
            </a:r>
            <a:r>
              <a:rPr lang="en-US" sz="6200" dirty="0">
                <a:latin typeface="Avenir Book" panose="02000503020000020003" pitchFamily="2" charset="0"/>
              </a:rPr>
              <a:t> (Mitchell, 2018)</a:t>
            </a:r>
          </a:p>
          <a:p>
            <a:pPr marL="246063" lvl="0" indent="-246063">
              <a:lnSpc>
                <a:spcPct val="134000"/>
              </a:lnSpc>
              <a:buFont typeface="Arial" panose="020B0604020202020204" pitchFamily="34" charset="0"/>
              <a:buChar char="•"/>
            </a:pPr>
            <a:r>
              <a:rPr lang="en-US" sz="6200" i="1" u="sng" dirty="0">
                <a:latin typeface="Avenir Book" panose="02000503020000020003" pitchFamily="2" charset="0"/>
                <a:hlinkClick r:id="rId7"/>
              </a:rPr>
              <a:t>Nathaniel S. Shaler and racial ideology</a:t>
            </a:r>
            <a:r>
              <a:rPr lang="en-US" sz="6200" dirty="0">
                <a:latin typeface="Avenir Book" panose="02000503020000020003" pitchFamily="2" charset="0"/>
              </a:rPr>
              <a:t> (Livingstone, 1982)</a:t>
            </a:r>
          </a:p>
          <a:p>
            <a:pPr marL="246063" lvl="0" indent="-246063">
              <a:lnSpc>
                <a:spcPct val="134000"/>
              </a:lnSpc>
              <a:buFont typeface="Arial" panose="020B0604020202020204" pitchFamily="34" charset="0"/>
              <a:buChar char="•"/>
            </a:pPr>
            <a:r>
              <a:rPr lang="en-US" sz="6200" i="1" u="sng" dirty="0">
                <a:latin typeface="Avenir Book" panose="02000503020000020003" pitchFamily="2" charset="0"/>
                <a:hlinkClick r:id="rId8"/>
              </a:rPr>
              <a:t>Looking for Louis Agassiz: A Story of Rocks and Race in Maine</a:t>
            </a:r>
            <a:r>
              <a:rPr lang="en-US" sz="6200" dirty="0">
                <a:latin typeface="Avenir Book" panose="02000503020000020003" pitchFamily="2" charset="0"/>
              </a:rPr>
              <a:t> (McInnes, 2019)</a:t>
            </a:r>
          </a:p>
          <a:p>
            <a:pPr marL="246063" lvl="0" indent="-246063">
              <a:lnSpc>
                <a:spcPct val="134000"/>
              </a:lnSpc>
              <a:buFont typeface="Arial" panose="020B0604020202020204" pitchFamily="34" charset="0"/>
              <a:buChar char="•"/>
            </a:pPr>
            <a:r>
              <a:rPr lang="en-US" sz="6200" i="1" u="sng" dirty="0">
                <a:latin typeface="Avenir Book" panose="02000503020000020003" pitchFamily="2" charset="0"/>
                <a:hlinkClick r:id="rId9"/>
              </a:rPr>
              <a:t>Louis Agassiz, Under a Microscope</a:t>
            </a:r>
            <a:r>
              <a:rPr lang="en-US" sz="6200" dirty="0">
                <a:latin typeface="Avenir Book" panose="02000503020000020003" pitchFamily="2" charset="0"/>
              </a:rPr>
              <a:t> (Iqbal, 2021)</a:t>
            </a:r>
          </a:p>
          <a:p>
            <a:pPr marL="246063" lvl="0" indent="-246063">
              <a:lnSpc>
                <a:spcPct val="134000"/>
              </a:lnSpc>
              <a:buFont typeface="Arial" panose="020B0604020202020204" pitchFamily="34" charset="0"/>
              <a:buChar char="•"/>
            </a:pPr>
            <a:r>
              <a:rPr lang="en-US" sz="6200" i="1" u="sng" dirty="0">
                <a:latin typeface="Avenir Book" panose="02000503020000020003" pitchFamily="2" charset="0"/>
                <a:hlinkClick r:id="rId10"/>
              </a:rPr>
              <a:t>Race and Soil: Geography, Ethnology, and Nazism</a:t>
            </a:r>
            <a:r>
              <a:rPr lang="en-US" sz="6200" dirty="0">
                <a:latin typeface="Avenir Book" panose="02000503020000020003" pitchFamily="2" charset="0"/>
              </a:rPr>
              <a:t> (</a:t>
            </a:r>
            <a:r>
              <a:rPr lang="en-US" sz="6200" dirty="0" err="1">
                <a:latin typeface="Avenir Book" panose="02000503020000020003" pitchFamily="2" charset="0"/>
              </a:rPr>
              <a:t>Kophamel</a:t>
            </a:r>
            <a:r>
              <a:rPr lang="en-US" sz="6200" dirty="0">
                <a:latin typeface="Avenir Book" panose="02000503020000020003" pitchFamily="2" charset="0"/>
              </a:rPr>
              <a:t>, 2021)</a:t>
            </a:r>
          </a:p>
        </p:txBody>
      </p:sp>
      <p:sp>
        <p:nvSpPr>
          <p:cNvPr id="3" name="Slide Number Placeholder 2">
            <a:extLst>
              <a:ext uri="{FF2B5EF4-FFF2-40B4-BE49-F238E27FC236}">
                <a16:creationId xmlns:a16="http://schemas.microsoft.com/office/drawing/2014/main" id="{D2317EA9-E8FB-4706-1C9B-154D3FCF3B53}"/>
              </a:ext>
            </a:extLst>
          </p:cNvPr>
          <p:cNvSpPr>
            <a:spLocks noGrp="1"/>
          </p:cNvSpPr>
          <p:nvPr>
            <p:ph type="sldNum" sz="quarter" idx="2"/>
          </p:nvPr>
        </p:nvSpPr>
        <p:spPr/>
        <p:txBody>
          <a:bodyPr/>
          <a:lstStyle/>
          <a:p>
            <a:fld id="{86CB4B4D-7CA3-9044-876B-883B54F8677D}" type="slidenum">
              <a:rPr lang="en-US" smtClean="0"/>
              <a:pPr/>
              <a:t>32</a:t>
            </a:fld>
            <a:endParaRPr lang="en-US"/>
          </a:p>
        </p:txBody>
      </p:sp>
    </p:spTree>
    <p:extLst>
      <p:ext uri="{BB962C8B-B14F-4D97-AF65-F5344CB8AC3E}">
        <p14:creationId xmlns:p14="http://schemas.microsoft.com/office/powerpoint/2010/main" val="2413938154"/>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8"/>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r>
              <a:rPr lang="en" sz="3769" dirty="0">
                <a:latin typeface="Avenir Book" panose="02000503020000020003" pitchFamily="2" charset="0"/>
              </a:rPr>
              <a:t>Social, political &amp; intellect</a:t>
            </a:r>
            <a:r>
              <a:rPr lang="en-US" sz="3769" dirty="0">
                <a:latin typeface="Avenir Book" panose="02000503020000020003" pitchFamily="2" charset="0"/>
              </a:rPr>
              <a:t>u</a:t>
            </a:r>
            <a:r>
              <a:rPr lang="en" sz="3769" dirty="0">
                <a:latin typeface="Avenir Book" panose="02000503020000020003" pitchFamily="2" charset="0"/>
              </a:rPr>
              <a:t>al backgrounds (19</a:t>
            </a:r>
            <a:r>
              <a:rPr lang="en" sz="3769" baseline="30000" dirty="0">
                <a:latin typeface="Avenir Book" panose="02000503020000020003" pitchFamily="2" charset="0"/>
              </a:rPr>
              <a:t>th</a:t>
            </a:r>
            <a:r>
              <a:rPr lang="en" sz="3769" dirty="0">
                <a:latin typeface="Avenir Book" panose="02000503020000020003" pitchFamily="2" charset="0"/>
              </a:rPr>
              <a:t> c.)</a:t>
            </a:r>
            <a:endParaRPr sz="3627" dirty="0">
              <a:latin typeface="Avenir Book" panose="02000503020000020003" pitchFamily="2" charset="0"/>
            </a:endParaRPr>
          </a:p>
        </p:txBody>
      </p:sp>
      <p:sp>
        <p:nvSpPr>
          <p:cNvPr id="223" name="Google Shape;223;p38"/>
          <p:cNvSpPr txBox="1"/>
          <p:nvPr/>
        </p:nvSpPr>
        <p:spPr>
          <a:xfrm>
            <a:off x="462409" y="1021806"/>
            <a:ext cx="7166181" cy="7417344"/>
          </a:xfrm>
          <a:prstGeom prst="rect">
            <a:avLst/>
          </a:prstGeom>
          <a:noFill/>
          <a:ln>
            <a:noFill/>
          </a:ln>
        </p:spPr>
        <p:txBody>
          <a:bodyPr spcFirstLastPara="1" wrap="square" lIns="130027" tIns="130027" rIns="130027" bIns="130027" anchor="t" anchorCtr="0">
            <a:noAutofit/>
          </a:bodyPr>
          <a:lstStyle/>
          <a:p>
            <a:pPr fontAlgn="base"/>
            <a:r>
              <a:rPr lang="en-US" sz="2844" u="sng" dirty="0">
                <a:latin typeface="Avenir Book" panose="02000503020000020003" pitchFamily="2" charset="0"/>
              </a:rPr>
              <a:t>Social/Political Backgrounds</a:t>
            </a:r>
            <a:endParaRPr lang="en-US" sz="2276" dirty="0">
              <a:latin typeface="Avenir Book" panose="02000503020000020003" pitchFamily="2" charset="0"/>
            </a:endParaRPr>
          </a:p>
          <a:p>
            <a:pPr marL="487672" indent="-487672" fontAlgn="base">
              <a:buFont typeface="Arial" panose="020B0604020202020204" pitchFamily="34" charset="0"/>
              <a:buChar char="•"/>
            </a:pPr>
            <a:r>
              <a:rPr lang="en-US" sz="2276" dirty="0">
                <a:latin typeface="Avenir Book" panose="02000503020000020003" pitchFamily="2" charset="0"/>
              </a:rPr>
              <a:t>Post-American Revolutionary War (1775–1783) westward expansion</a:t>
            </a:r>
          </a:p>
          <a:p>
            <a:pPr marL="487672" lvl="2" indent="-487672" fontAlgn="base">
              <a:buFont typeface="Arial" panose="020B0604020202020204" pitchFamily="34" charset="0"/>
              <a:buChar char="•"/>
            </a:pPr>
            <a:r>
              <a:rPr lang="en-US" sz="2276" dirty="0">
                <a:latin typeface="Avenir Book" panose="02000503020000020003" pitchFamily="2" charset="0"/>
              </a:rPr>
              <a:t>Question about slavery in the new territories and growing abolitionist movement</a:t>
            </a:r>
          </a:p>
          <a:p>
            <a:pPr fontAlgn="base"/>
            <a:r>
              <a:rPr lang="en-US" sz="2844" u="sng" dirty="0">
                <a:latin typeface="Avenir Book" panose="02000503020000020003" pitchFamily="2" charset="0"/>
              </a:rPr>
              <a:t>Intellectual Backgrounds</a:t>
            </a:r>
            <a:endParaRPr lang="en-US" sz="2276" dirty="0">
              <a:latin typeface="Avenir Book" panose="02000503020000020003" pitchFamily="2" charset="0"/>
            </a:endParaRPr>
          </a:p>
          <a:p>
            <a:pPr marL="487672" indent="-487672" fontAlgn="base">
              <a:buFont typeface="Arial" panose="020B0604020202020204" pitchFamily="34" charset="0"/>
              <a:buChar char="•"/>
            </a:pPr>
            <a:r>
              <a:rPr lang="en-US" sz="2276" dirty="0">
                <a:latin typeface="Avenir Book" panose="02000503020000020003" pitchFamily="2" charset="0"/>
              </a:rPr>
              <a:t>Conceptual frameworks for American science: </a:t>
            </a:r>
            <a:r>
              <a:rPr lang="en-US" sz="2276" b="1" dirty="0">
                <a:latin typeface="Avenir Book" panose="02000503020000020003" pitchFamily="2" charset="0"/>
              </a:rPr>
              <a:t>creationism</a:t>
            </a:r>
            <a:r>
              <a:rPr lang="en-US" sz="2276" dirty="0">
                <a:latin typeface="Avenir Book" panose="02000503020000020003" pitchFamily="2" charset="0"/>
              </a:rPr>
              <a:t> and </a:t>
            </a:r>
            <a:r>
              <a:rPr lang="en-US" sz="2276" b="1" dirty="0">
                <a:latin typeface="Avenir Book" panose="02000503020000020003" pitchFamily="2" charset="0"/>
              </a:rPr>
              <a:t>essentialism</a:t>
            </a:r>
          </a:p>
          <a:p>
            <a:pPr marL="487672" indent="-487672" fontAlgn="base">
              <a:buFont typeface="Arial" panose="020B0604020202020204" pitchFamily="34" charset="0"/>
              <a:buChar char="•"/>
            </a:pPr>
            <a:r>
              <a:rPr lang="en-US" sz="2276" dirty="0">
                <a:latin typeface="Avenir Book" panose="02000503020000020003" pitchFamily="2" charset="0"/>
              </a:rPr>
              <a:t>Early anthropologists = scientific professionals in other fields</a:t>
            </a:r>
            <a:br>
              <a:rPr lang="en-US" sz="2276" dirty="0">
                <a:latin typeface="Avenir Book" panose="02000503020000020003" pitchFamily="2" charset="0"/>
              </a:rPr>
            </a:br>
            <a:r>
              <a:rPr lang="en-US" sz="2276" dirty="0">
                <a:latin typeface="Avenir Book" panose="02000503020000020003" pitchFamily="2" charset="0"/>
              </a:rPr>
              <a:t>(+ newfound interest in the natural sciences)</a:t>
            </a:r>
          </a:p>
          <a:p>
            <a:pPr marL="487672" indent="-487672" fontAlgn="base">
              <a:buFont typeface="Arial" panose="020B0604020202020204" pitchFamily="34" charset="0"/>
              <a:buChar char="•"/>
            </a:pPr>
            <a:r>
              <a:rPr lang="en-US" sz="2276" dirty="0">
                <a:latin typeface="Avenir Book" panose="02000503020000020003" pitchFamily="2" charset="0"/>
              </a:rPr>
              <a:t>Development of </a:t>
            </a:r>
            <a:r>
              <a:rPr lang="en-US" sz="2276" b="1" dirty="0">
                <a:latin typeface="Avenir Book" panose="02000503020000020003" pitchFamily="2" charset="0"/>
              </a:rPr>
              <a:t>polygenist theory</a:t>
            </a:r>
          </a:p>
        </p:txBody>
      </p:sp>
      <p:pic>
        <p:nvPicPr>
          <p:cNvPr id="1026" name="Picture 2">
            <a:extLst>
              <a:ext uri="{FF2B5EF4-FFF2-40B4-BE49-F238E27FC236}">
                <a16:creationId xmlns:a16="http://schemas.microsoft.com/office/drawing/2014/main" id="{938FC432-8F95-1C4D-B81E-620EF82D5F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6727" y="2085316"/>
            <a:ext cx="4745664" cy="316507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ion 02">
            <a:extLst>
              <a:ext uri="{FF2B5EF4-FFF2-40B4-BE49-F238E27FC236}">
                <a16:creationId xmlns:a16="http://schemas.microsoft.com/office/drawing/2014/main" id="{0515F119-7620-2B4E-A13C-1D20BCE2AB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96727" y="5438715"/>
            <a:ext cx="1950855" cy="263146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C0AF5C2-0FFE-5D45-A351-B827B3F6B350}"/>
              </a:ext>
            </a:extLst>
          </p:cNvPr>
          <p:cNvSpPr txBox="1"/>
          <p:nvPr/>
        </p:nvSpPr>
        <p:spPr>
          <a:xfrm>
            <a:off x="9884939" y="7045979"/>
            <a:ext cx="2791465" cy="884666"/>
          </a:xfrm>
          <a:prstGeom prst="rect">
            <a:avLst/>
          </a:prstGeom>
          <a:noFill/>
        </p:spPr>
        <p:txBody>
          <a:bodyPr wrap="square" rtlCol="0">
            <a:spAutoFit/>
          </a:bodyPr>
          <a:lstStyle/>
          <a:p>
            <a:r>
              <a:rPr lang="en-US" sz="1422" dirty="0">
                <a:latin typeface="Avenir Book" panose="02000503020000020003" pitchFamily="2" charset="0"/>
              </a:rPr>
              <a:t>[Left] </a:t>
            </a:r>
            <a:r>
              <a:rPr lang="en-US" sz="1422" i="1" dirty="0">
                <a:latin typeface="Avenir Book" panose="02000503020000020003" pitchFamily="2" charset="0"/>
              </a:rPr>
              <a:t>Scala Naturae</a:t>
            </a:r>
            <a:r>
              <a:rPr lang="en-US" sz="1422" dirty="0">
                <a:latin typeface="Avenir Book" panose="02000503020000020003" pitchFamily="2" charset="0"/>
              </a:rPr>
              <a:t> by Mark Dion (1993); [Right] Allegory of the Cave by </a:t>
            </a:r>
            <a:r>
              <a:rPr lang="en-US" sz="1422" dirty="0" err="1">
                <a:latin typeface="Avenir Book" panose="02000503020000020003" pitchFamily="2" charset="0"/>
              </a:rPr>
              <a:t>MatiasEnElMundo</a:t>
            </a:r>
            <a:r>
              <a:rPr lang="en-US" sz="1422" dirty="0">
                <a:latin typeface="Avenir Book" panose="02000503020000020003" pitchFamily="2" charset="0"/>
              </a:rPr>
              <a:t> (Getty Images)</a:t>
            </a:r>
          </a:p>
        </p:txBody>
      </p:sp>
      <p:pic>
        <p:nvPicPr>
          <p:cNvPr id="8" name="Picture 7" descr="A picture containing text, book&#10;&#10;Description automatically generated">
            <a:extLst>
              <a:ext uri="{FF2B5EF4-FFF2-40B4-BE49-F238E27FC236}">
                <a16:creationId xmlns:a16="http://schemas.microsoft.com/office/drawing/2014/main" id="{A6D22593-0E71-B54C-B3A3-E920AFE1CBA1}"/>
              </a:ext>
            </a:extLst>
          </p:cNvPr>
          <p:cNvPicPr>
            <a:picLocks noChangeAspect="1"/>
          </p:cNvPicPr>
          <p:nvPr/>
        </p:nvPicPr>
        <p:blipFill>
          <a:blip r:embed="rId5"/>
          <a:stretch>
            <a:fillRect/>
          </a:stretch>
        </p:blipFill>
        <p:spPr>
          <a:xfrm>
            <a:off x="10022293" y="5355980"/>
            <a:ext cx="2516756" cy="1675647"/>
          </a:xfrm>
          <a:prstGeom prst="rect">
            <a:avLst/>
          </a:prstGeom>
        </p:spPr>
      </p:pic>
      <p:sp>
        <p:nvSpPr>
          <p:cNvPr id="13" name="TextBox 12">
            <a:extLst>
              <a:ext uri="{FF2B5EF4-FFF2-40B4-BE49-F238E27FC236}">
                <a16:creationId xmlns:a16="http://schemas.microsoft.com/office/drawing/2014/main" id="{1C118AE8-71AB-1946-B83B-35C1C895F1DB}"/>
              </a:ext>
            </a:extLst>
          </p:cNvPr>
          <p:cNvSpPr txBox="1"/>
          <p:nvPr/>
        </p:nvSpPr>
        <p:spPr>
          <a:xfrm>
            <a:off x="7696200" y="2060409"/>
            <a:ext cx="4946715" cy="293735"/>
          </a:xfrm>
          <a:prstGeom prst="rect">
            <a:avLst/>
          </a:prstGeom>
          <a:noFill/>
        </p:spPr>
        <p:txBody>
          <a:bodyPr wrap="square" rtlCol="0">
            <a:spAutoFit/>
          </a:bodyPr>
          <a:lstStyle/>
          <a:p>
            <a:pPr algn="ctr"/>
            <a:r>
              <a:rPr lang="en-US" sz="1422" dirty="0">
                <a:latin typeface="Avenir Book" panose="02000503020000020003" pitchFamily="2" charset="0"/>
              </a:rPr>
              <a:t>Map of the US westward expansion (National Geographic)</a:t>
            </a:r>
          </a:p>
        </p:txBody>
      </p:sp>
      <p:sp>
        <p:nvSpPr>
          <p:cNvPr id="10" name="Source: GeoContext (doi.org/10.6084/m9.figshare.14158457)">
            <a:extLst>
              <a:ext uri="{FF2B5EF4-FFF2-40B4-BE49-F238E27FC236}">
                <a16:creationId xmlns:a16="http://schemas.microsoft.com/office/drawing/2014/main" id="{3FF53C0D-28EF-F54F-AF33-8DD0FB0D2973}"/>
              </a:ext>
            </a:extLst>
          </p:cNvPr>
          <p:cNvSpPr txBox="1"/>
          <p:nvPr/>
        </p:nvSpPr>
        <p:spPr>
          <a:xfrm>
            <a:off x="0" y="9365893"/>
            <a:ext cx="6822417"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t>Modified from </a:t>
            </a:r>
            <a:r>
              <a:rPr sz="1707" dirty="0" err="1"/>
              <a:t>GeoContext</a:t>
            </a:r>
            <a:r>
              <a:rPr sz="1707" dirty="0"/>
              <a:t> (</a:t>
            </a:r>
            <a:r>
              <a:rPr sz="1707" dirty="0" err="1"/>
              <a:t>doi.org</a:t>
            </a:r>
            <a:r>
              <a:rPr sz="1707" dirty="0"/>
              <a:t>/10.6084/m9.figshare.14158457)</a:t>
            </a:r>
          </a:p>
        </p:txBody>
      </p:sp>
      <p:sp>
        <p:nvSpPr>
          <p:cNvPr id="6" name="Slide Number Placeholder 5">
            <a:extLst>
              <a:ext uri="{FF2B5EF4-FFF2-40B4-BE49-F238E27FC236}">
                <a16:creationId xmlns:a16="http://schemas.microsoft.com/office/drawing/2014/main" id="{7C3AABC5-F21E-D0A1-6167-B67C54270FF5}"/>
              </a:ext>
            </a:extLst>
          </p:cNvPr>
          <p:cNvSpPr>
            <a:spLocks noGrp="1"/>
          </p:cNvSpPr>
          <p:nvPr>
            <p:ph type="sldNum" idx="12"/>
          </p:nvPr>
        </p:nvSpPr>
        <p:spPr/>
        <p:txBody>
          <a:bodyPr/>
          <a:lstStyle/>
          <a:p>
            <a:fld id="{00000000-1234-1234-1234-123412341234}" type="slidenum">
              <a:rPr lang="en" smtClean="0"/>
              <a:pPr/>
              <a:t>33</a:t>
            </a:fld>
            <a:endParaRPr lang="en"/>
          </a:p>
        </p:txBody>
      </p:sp>
    </p:spTree>
    <p:extLst>
      <p:ext uri="{BB962C8B-B14F-4D97-AF65-F5344CB8AC3E}">
        <p14:creationId xmlns:p14="http://schemas.microsoft.com/office/powerpoint/2010/main" val="1473447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2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2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2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2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5" name="Google Shape;135;p19"/>
          <p:cNvSpPr txBox="1">
            <a:spLocks noGrp="1"/>
          </p:cNvSpPr>
          <p:nvPr>
            <p:ph type="body" idx="1"/>
          </p:nvPr>
        </p:nvSpPr>
        <p:spPr>
          <a:xfrm>
            <a:off x="443307" y="2825594"/>
            <a:ext cx="7410773" cy="5211657"/>
          </a:xfrm>
          <a:prstGeom prst="rect">
            <a:avLst/>
          </a:prstGeom>
        </p:spPr>
        <p:txBody>
          <a:bodyPr spcFirstLastPara="1" wrap="square" lIns="130027" tIns="130027" rIns="130027" bIns="130027" anchor="t" anchorCtr="0">
            <a:noAutofit/>
          </a:bodyPr>
          <a:lstStyle/>
          <a:p>
            <a:pPr marL="0" indent="0">
              <a:buNone/>
            </a:pPr>
            <a:r>
              <a:rPr lang="en" sz="2276" dirty="0">
                <a:solidFill>
                  <a:schemeClr val="dk1"/>
                </a:solidFill>
                <a:highlight>
                  <a:schemeClr val="lt1"/>
                </a:highlight>
                <a:latin typeface="Avenir Book" panose="02000503020000020003" pitchFamily="2" charset="0"/>
              </a:rPr>
              <a:t>Louis Agassiz was a scientific racist and a key figure in early glaciology</a:t>
            </a:r>
          </a:p>
          <a:p>
            <a:pPr marL="243836" indent="-243836"/>
            <a:endParaRPr lang="en" sz="2276" dirty="0">
              <a:solidFill>
                <a:schemeClr val="dk1"/>
              </a:solidFill>
              <a:highlight>
                <a:schemeClr val="lt1"/>
              </a:highlight>
              <a:latin typeface="Avenir Book" panose="02000503020000020003" pitchFamily="2" charset="0"/>
            </a:endParaRPr>
          </a:p>
          <a:p>
            <a:pPr marL="243836" indent="-243836"/>
            <a:r>
              <a:rPr lang="en" sz="2276" dirty="0">
                <a:solidFill>
                  <a:schemeClr val="dk1"/>
                </a:solidFill>
                <a:highlight>
                  <a:schemeClr val="lt1"/>
                </a:highlight>
                <a:latin typeface="Avenir Book" panose="02000503020000020003" pitchFamily="2" charset="0"/>
              </a:rPr>
              <a:t>1837: Louis Agassiz presented the idea of oscillatory ice ages to Helvetic Natural History Society</a:t>
            </a:r>
          </a:p>
          <a:p>
            <a:pPr marL="243836" indent="-243836"/>
            <a:r>
              <a:rPr lang="en" sz="2276" dirty="0">
                <a:solidFill>
                  <a:schemeClr val="dk1"/>
                </a:solidFill>
                <a:highlight>
                  <a:schemeClr val="lt1"/>
                </a:highlight>
                <a:latin typeface="Avenir Book" panose="02000503020000020003" pitchFamily="2" charset="0"/>
              </a:rPr>
              <a:t>1846-1847: moved to the US to give a lecture series (“</a:t>
            </a:r>
            <a:r>
              <a:rPr lang="en" sz="2276" dirty="0">
                <a:solidFill>
                  <a:srgbClr val="202122"/>
                </a:solidFill>
                <a:highlight>
                  <a:schemeClr val="lt1"/>
                </a:highlight>
                <a:latin typeface="Avenir Book" panose="02000503020000020003" pitchFamily="2" charset="0"/>
              </a:rPr>
              <a:t>The Plan of Creation as shown in the Animal Kingdom”) and was hired as the head of Harvard’s new Lawrence Scientific School (later SEAS) as its first attempt to provide a formal education in science and engineering</a:t>
            </a:r>
          </a:p>
          <a:p>
            <a:pPr marL="243836" indent="-243836"/>
            <a:r>
              <a:rPr lang="en" sz="2276" dirty="0">
                <a:solidFill>
                  <a:srgbClr val="202122"/>
                </a:solidFill>
                <a:highlight>
                  <a:schemeClr val="lt1"/>
                </a:highlight>
                <a:latin typeface="Avenir Book" panose="02000503020000020003" pitchFamily="2" charset="0"/>
              </a:rPr>
              <a:t>1859: Agassiz founded the Harvard Museum of Comparative Zoology, which he directed until his death in 1873</a:t>
            </a:r>
            <a:endParaRPr sz="2276" dirty="0">
              <a:solidFill>
                <a:srgbClr val="202122"/>
              </a:solidFill>
              <a:highlight>
                <a:schemeClr val="lt1"/>
              </a:highlight>
              <a:latin typeface="Avenir Book" panose="02000503020000020003" pitchFamily="2" charset="0"/>
            </a:endParaRPr>
          </a:p>
        </p:txBody>
      </p:sp>
      <p:sp>
        <p:nvSpPr>
          <p:cNvPr id="9" name="Google Shape;115;p28">
            <a:extLst>
              <a:ext uri="{FF2B5EF4-FFF2-40B4-BE49-F238E27FC236}">
                <a16:creationId xmlns:a16="http://schemas.microsoft.com/office/drawing/2014/main" id="{509F3F54-4DCC-7F41-8E46-6E5BAE2EDEAA}"/>
              </a:ext>
            </a:extLst>
          </p:cNvPr>
          <p:cNvSpPr txBox="1">
            <a:spLocks/>
          </p:cNvSpPr>
          <p:nvPr/>
        </p:nvSpPr>
        <p:spPr>
          <a:xfrm>
            <a:off x="0" y="0"/>
            <a:ext cx="13004800" cy="931463"/>
          </a:xfrm>
          <a:prstGeom prst="rect">
            <a:avLst/>
          </a:prstGeom>
          <a:solidFill>
            <a:srgbClr val="D0E0E3"/>
          </a:solidFill>
          <a:ln>
            <a:noFill/>
          </a:ln>
        </p:spPr>
        <p:txBody>
          <a:bodyPr spcFirstLastPara="1" wrap="square" lIns="390116" tIns="130027" rIns="390116" bIns="130027"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pPr algn="l">
              <a:buSzPts val="2800"/>
            </a:pPr>
            <a:r>
              <a:rPr lang="en-US" sz="3769" b="1" dirty="0">
                <a:latin typeface="Avenir Book" panose="02000503020000020003" pitchFamily="2" charset="0"/>
              </a:rPr>
              <a:t>Glaciology and Race: Louis Agassiz</a:t>
            </a:r>
            <a:endParaRPr lang="en-US" sz="3627" dirty="0">
              <a:latin typeface="Avenir Book" panose="02000503020000020003" pitchFamily="2" charset="0"/>
            </a:endParaRPr>
          </a:p>
        </p:txBody>
      </p:sp>
      <p:sp>
        <p:nvSpPr>
          <p:cNvPr id="6" name="Source: GeoContext (doi.org/10.6084/m9.figshare.14158457)">
            <a:extLst>
              <a:ext uri="{FF2B5EF4-FFF2-40B4-BE49-F238E27FC236}">
                <a16:creationId xmlns:a16="http://schemas.microsoft.com/office/drawing/2014/main" id="{A6CA4024-B753-9B29-59D0-2D4D1A18B194}"/>
              </a:ext>
            </a:extLst>
          </p:cNvPr>
          <p:cNvSpPr txBox="1"/>
          <p:nvPr/>
        </p:nvSpPr>
        <p:spPr>
          <a:xfrm>
            <a:off x="6182383" y="9365893"/>
            <a:ext cx="6822417"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t>Modified from </a:t>
            </a:r>
            <a:r>
              <a:rPr sz="1707" dirty="0" err="1"/>
              <a:t>GeoContext</a:t>
            </a:r>
            <a:r>
              <a:rPr sz="1707" dirty="0"/>
              <a:t> (</a:t>
            </a:r>
            <a:r>
              <a:rPr sz="1707" dirty="0" err="1"/>
              <a:t>doi.org</a:t>
            </a:r>
            <a:r>
              <a:rPr sz="1707" dirty="0"/>
              <a:t>/10.6084/m9.figshare.14158457)</a:t>
            </a:r>
          </a:p>
        </p:txBody>
      </p:sp>
      <p:pic>
        <p:nvPicPr>
          <p:cNvPr id="7" name="Google Shape;136;p19">
            <a:extLst>
              <a:ext uri="{FF2B5EF4-FFF2-40B4-BE49-F238E27FC236}">
                <a16:creationId xmlns:a16="http://schemas.microsoft.com/office/drawing/2014/main" id="{8A13C686-5C69-AC9C-19BC-4CCDE9BE50E6}"/>
              </a:ext>
            </a:extLst>
          </p:cNvPr>
          <p:cNvPicPr preferRelativeResize="0"/>
          <p:nvPr/>
        </p:nvPicPr>
        <p:blipFill rotWithShape="1">
          <a:blip r:embed="rId3">
            <a:alphaModFix/>
          </a:blip>
          <a:srcRect t="6174" b="6610"/>
          <a:stretch/>
        </p:blipFill>
        <p:spPr>
          <a:xfrm>
            <a:off x="8177859" y="2933699"/>
            <a:ext cx="4218662" cy="4093904"/>
          </a:xfrm>
          <a:prstGeom prst="rect">
            <a:avLst/>
          </a:prstGeom>
          <a:noFill/>
          <a:ln w="9525" cap="flat" cmpd="sng">
            <a:solidFill>
              <a:srgbClr val="595959"/>
            </a:solidFill>
            <a:prstDash val="solid"/>
            <a:round/>
            <a:headEnd type="none" w="sm" len="sm"/>
            <a:tailEnd type="none" w="sm" len="sm"/>
          </a:ln>
        </p:spPr>
      </p:pic>
      <p:sp>
        <p:nvSpPr>
          <p:cNvPr id="8" name="Google Shape;137;p19">
            <a:extLst>
              <a:ext uri="{FF2B5EF4-FFF2-40B4-BE49-F238E27FC236}">
                <a16:creationId xmlns:a16="http://schemas.microsoft.com/office/drawing/2014/main" id="{20FFC707-DD0D-CAD9-F041-FAEF28893479}"/>
              </a:ext>
            </a:extLst>
          </p:cNvPr>
          <p:cNvSpPr txBox="1"/>
          <p:nvPr/>
        </p:nvSpPr>
        <p:spPr>
          <a:xfrm>
            <a:off x="8093094" y="7027601"/>
            <a:ext cx="4570453" cy="444160"/>
          </a:xfrm>
          <a:prstGeom prst="rect">
            <a:avLst/>
          </a:prstGeom>
          <a:noFill/>
          <a:ln>
            <a:noFill/>
          </a:ln>
        </p:spPr>
        <p:txBody>
          <a:bodyPr spcFirstLastPara="1" wrap="square" lIns="130027" tIns="130027" rIns="130027" bIns="130027" anchor="t" anchorCtr="0">
            <a:noAutofit/>
          </a:bodyPr>
          <a:lstStyle/>
          <a:p>
            <a:pPr>
              <a:lnSpc>
                <a:spcPct val="115000"/>
              </a:lnSpc>
              <a:spcBef>
                <a:spcPts val="0"/>
              </a:spcBef>
              <a:buClr>
                <a:srgbClr val="000000"/>
              </a:buClr>
              <a:buSzPts val="1100"/>
            </a:pPr>
            <a:r>
              <a:rPr lang="en" sz="1422" i="1" dirty="0">
                <a:latin typeface="Avenir Book" panose="02000503020000020003" pitchFamily="2" charset="0"/>
                <a:ea typeface="Calibri"/>
                <a:cs typeface="Calibri"/>
                <a:sym typeface="Calibri"/>
              </a:rPr>
              <a:t>Different species of animals displayed with various human skulls, drawn by Louis Agassiz in Types of Mankind (1854)</a:t>
            </a:r>
            <a:r>
              <a:rPr lang="en" sz="1422" baseline="30000" dirty="0">
                <a:solidFill>
                  <a:srgbClr val="110000"/>
                </a:solidFill>
                <a:latin typeface="Avenir Book" panose="02000503020000020003" pitchFamily="2" charset="0"/>
              </a:rPr>
              <a:t>3</a:t>
            </a:r>
            <a:r>
              <a:rPr lang="en" sz="1422" i="1" dirty="0">
                <a:latin typeface="Avenir Book" panose="02000503020000020003" pitchFamily="2" charset="0"/>
                <a:ea typeface="Calibri"/>
                <a:cs typeface="Calibri"/>
                <a:sym typeface="Calibri"/>
              </a:rPr>
              <a:t> </a:t>
            </a:r>
            <a:endParaRPr sz="1422" i="1" dirty="0">
              <a:latin typeface="Avenir Book" panose="02000503020000020003" pitchFamily="2" charset="0"/>
              <a:ea typeface="Calibri"/>
              <a:cs typeface="Calibri"/>
              <a:sym typeface="Calibri"/>
            </a:endParaRPr>
          </a:p>
          <a:p>
            <a:pPr>
              <a:spcBef>
                <a:spcPts val="0"/>
              </a:spcBef>
            </a:pPr>
            <a:endParaRPr sz="1138" dirty="0">
              <a:latin typeface="Avenir Book" panose="02000503020000020003" pitchFamily="2" charset="0"/>
            </a:endParaRPr>
          </a:p>
        </p:txBody>
      </p:sp>
      <p:sp>
        <p:nvSpPr>
          <p:cNvPr id="4" name="Slide Number Placeholder 3">
            <a:extLst>
              <a:ext uri="{FF2B5EF4-FFF2-40B4-BE49-F238E27FC236}">
                <a16:creationId xmlns:a16="http://schemas.microsoft.com/office/drawing/2014/main" id="{12BFF947-79B6-740B-8BB4-8A637DC1CDB6}"/>
              </a:ext>
            </a:extLst>
          </p:cNvPr>
          <p:cNvSpPr>
            <a:spLocks noGrp="1"/>
          </p:cNvSpPr>
          <p:nvPr>
            <p:ph type="sldNum" idx="12"/>
          </p:nvPr>
        </p:nvSpPr>
        <p:spPr/>
        <p:txBody>
          <a:bodyPr/>
          <a:lstStyle/>
          <a:p>
            <a:pPr algn="r"/>
            <a:fld id="{00000000-1234-1234-1234-123412341234}" type="slidenum">
              <a:rPr lang="en" smtClean="0"/>
              <a:pPr algn="r"/>
              <a:t>34</a:t>
            </a:fld>
            <a:endParaRPr lang="en"/>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5" name="Google Shape;135;p19"/>
          <p:cNvSpPr txBox="1">
            <a:spLocks noGrp="1"/>
          </p:cNvSpPr>
          <p:nvPr>
            <p:ph type="body" idx="1"/>
          </p:nvPr>
        </p:nvSpPr>
        <p:spPr>
          <a:xfrm>
            <a:off x="443307" y="2933699"/>
            <a:ext cx="7410773" cy="5302709"/>
          </a:xfrm>
          <a:prstGeom prst="rect">
            <a:avLst/>
          </a:prstGeom>
        </p:spPr>
        <p:txBody>
          <a:bodyPr spcFirstLastPara="1" wrap="square" lIns="130027" tIns="130027" rIns="130027" bIns="130027" anchor="t" anchorCtr="0">
            <a:noAutofit/>
          </a:bodyPr>
          <a:lstStyle/>
          <a:p>
            <a:pPr marL="0" indent="0">
              <a:buNone/>
            </a:pPr>
            <a:r>
              <a:rPr lang="en" sz="2276" dirty="0">
                <a:solidFill>
                  <a:srgbClr val="202122"/>
                </a:solidFill>
                <a:highlight>
                  <a:schemeClr val="lt1"/>
                </a:highlight>
                <a:latin typeface="Avenir Book" panose="02000503020000020003" pitchFamily="2" charset="0"/>
              </a:rPr>
              <a:t>Agassiz was a proponent of </a:t>
            </a:r>
            <a:r>
              <a:rPr lang="en" sz="2276" b="1" dirty="0">
                <a:solidFill>
                  <a:srgbClr val="202122"/>
                </a:solidFill>
                <a:highlight>
                  <a:schemeClr val="lt1"/>
                </a:highlight>
                <a:latin typeface="Avenir Book" panose="02000503020000020003" pitchFamily="2" charset="0"/>
              </a:rPr>
              <a:t>polygenism,</a:t>
            </a:r>
            <a:r>
              <a:rPr lang="en" sz="2276" dirty="0">
                <a:solidFill>
                  <a:srgbClr val="202122"/>
                </a:solidFill>
                <a:highlight>
                  <a:schemeClr val="lt1"/>
                </a:highlight>
                <a:latin typeface="Avenir Book" panose="02000503020000020003" pitchFamily="2" charset="0"/>
              </a:rPr>
              <a:t> the idea that different races constitute different species: </a:t>
            </a:r>
          </a:p>
          <a:p>
            <a:pPr marL="0" indent="0">
              <a:buNone/>
            </a:pPr>
            <a:endParaRPr lang="en" sz="1991" b="1" i="1" dirty="0">
              <a:solidFill>
                <a:srgbClr val="202122"/>
              </a:solidFill>
              <a:highlight>
                <a:schemeClr val="lt1"/>
              </a:highlight>
              <a:latin typeface="Avenir Book" panose="02000503020000020003" pitchFamily="2" charset="0"/>
            </a:endParaRPr>
          </a:p>
          <a:p>
            <a:pPr marL="0" indent="0">
              <a:buNone/>
            </a:pPr>
            <a:r>
              <a:rPr lang="en" sz="1991" i="1" dirty="0">
                <a:solidFill>
                  <a:srgbClr val="110000"/>
                </a:solidFill>
                <a:latin typeface="Avenir Book" panose="02000503020000020003" pitchFamily="2" charset="0"/>
              </a:rPr>
              <a:t>“The production of half-breeds is as much a sin against nature, as incest in a civilized community is a sin against purity of character. . . .No efforts should be spared to check that which is abhorrent to our better nature, and to the progress of a higher civilization and a purer morality.” – </a:t>
            </a:r>
            <a:r>
              <a:rPr lang="en" sz="1991" dirty="0">
                <a:solidFill>
                  <a:srgbClr val="110000"/>
                </a:solidFill>
                <a:latin typeface="Avenir Book" panose="02000503020000020003" pitchFamily="2" charset="0"/>
              </a:rPr>
              <a:t>Agassiz to his mother (1846)</a:t>
            </a:r>
          </a:p>
        </p:txBody>
      </p:sp>
      <p:sp>
        <p:nvSpPr>
          <p:cNvPr id="9" name="Google Shape;115;p28">
            <a:extLst>
              <a:ext uri="{FF2B5EF4-FFF2-40B4-BE49-F238E27FC236}">
                <a16:creationId xmlns:a16="http://schemas.microsoft.com/office/drawing/2014/main" id="{509F3F54-4DCC-7F41-8E46-6E5BAE2EDEAA}"/>
              </a:ext>
            </a:extLst>
          </p:cNvPr>
          <p:cNvSpPr txBox="1">
            <a:spLocks/>
          </p:cNvSpPr>
          <p:nvPr/>
        </p:nvSpPr>
        <p:spPr>
          <a:xfrm>
            <a:off x="0" y="0"/>
            <a:ext cx="13004800" cy="931463"/>
          </a:xfrm>
          <a:prstGeom prst="rect">
            <a:avLst/>
          </a:prstGeom>
          <a:solidFill>
            <a:srgbClr val="D0E0E3"/>
          </a:solidFill>
          <a:ln>
            <a:noFill/>
          </a:ln>
        </p:spPr>
        <p:txBody>
          <a:bodyPr spcFirstLastPara="1" wrap="square" lIns="390116" tIns="130027" rIns="390116" bIns="130027"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pPr algn="l">
              <a:buSzPts val="2800"/>
            </a:pPr>
            <a:r>
              <a:rPr lang="en-US" sz="3769" b="1" dirty="0">
                <a:latin typeface="Avenir Book" panose="02000503020000020003" pitchFamily="2" charset="0"/>
              </a:rPr>
              <a:t>Glaciology and Race: Louis Agassiz</a:t>
            </a:r>
            <a:endParaRPr lang="en-US" sz="3627" dirty="0">
              <a:latin typeface="Avenir Book" panose="02000503020000020003" pitchFamily="2" charset="0"/>
            </a:endParaRPr>
          </a:p>
        </p:txBody>
      </p:sp>
      <p:sp>
        <p:nvSpPr>
          <p:cNvPr id="6" name="Source: GeoContext (doi.org/10.6084/m9.figshare.14158457)">
            <a:extLst>
              <a:ext uri="{FF2B5EF4-FFF2-40B4-BE49-F238E27FC236}">
                <a16:creationId xmlns:a16="http://schemas.microsoft.com/office/drawing/2014/main" id="{C23DD24C-1E1B-C242-0510-CD56F31554D9}"/>
              </a:ext>
            </a:extLst>
          </p:cNvPr>
          <p:cNvSpPr txBox="1"/>
          <p:nvPr/>
        </p:nvSpPr>
        <p:spPr>
          <a:xfrm>
            <a:off x="6182383" y="9365893"/>
            <a:ext cx="6822417"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t>Modified from </a:t>
            </a:r>
            <a:r>
              <a:rPr sz="1707" dirty="0" err="1"/>
              <a:t>GeoContext</a:t>
            </a:r>
            <a:r>
              <a:rPr sz="1707" dirty="0"/>
              <a:t> (</a:t>
            </a:r>
            <a:r>
              <a:rPr sz="1707" dirty="0" err="1"/>
              <a:t>doi.org</a:t>
            </a:r>
            <a:r>
              <a:rPr sz="1707" dirty="0"/>
              <a:t>/10.6084/m9.figshare.14158457)</a:t>
            </a:r>
          </a:p>
        </p:txBody>
      </p:sp>
      <p:pic>
        <p:nvPicPr>
          <p:cNvPr id="7" name="Google Shape;136;p19">
            <a:extLst>
              <a:ext uri="{FF2B5EF4-FFF2-40B4-BE49-F238E27FC236}">
                <a16:creationId xmlns:a16="http://schemas.microsoft.com/office/drawing/2014/main" id="{162E9018-53EE-78C3-6C45-A508535E9337}"/>
              </a:ext>
            </a:extLst>
          </p:cNvPr>
          <p:cNvPicPr preferRelativeResize="0"/>
          <p:nvPr/>
        </p:nvPicPr>
        <p:blipFill rotWithShape="1">
          <a:blip r:embed="rId3">
            <a:alphaModFix/>
          </a:blip>
          <a:srcRect t="6174" b="6610"/>
          <a:stretch/>
        </p:blipFill>
        <p:spPr>
          <a:xfrm>
            <a:off x="8177859" y="2933699"/>
            <a:ext cx="4218662" cy="4093904"/>
          </a:xfrm>
          <a:prstGeom prst="rect">
            <a:avLst/>
          </a:prstGeom>
          <a:noFill/>
          <a:ln w="9525" cap="flat" cmpd="sng">
            <a:solidFill>
              <a:srgbClr val="595959"/>
            </a:solidFill>
            <a:prstDash val="solid"/>
            <a:round/>
            <a:headEnd type="none" w="sm" len="sm"/>
            <a:tailEnd type="none" w="sm" len="sm"/>
          </a:ln>
        </p:spPr>
      </p:pic>
      <p:sp>
        <p:nvSpPr>
          <p:cNvPr id="8" name="Google Shape;137;p19">
            <a:extLst>
              <a:ext uri="{FF2B5EF4-FFF2-40B4-BE49-F238E27FC236}">
                <a16:creationId xmlns:a16="http://schemas.microsoft.com/office/drawing/2014/main" id="{BA88B029-B67F-3C2C-858A-5B217E587759}"/>
              </a:ext>
            </a:extLst>
          </p:cNvPr>
          <p:cNvSpPr txBox="1"/>
          <p:nvPr/>
        </p:nvSpPr>
        <p:spPr>
          <a:xfrm>
            <a:off x="8093094" y="7027601"/>
            <a:ext cx="4570453" cy="444160"/>
          </a:xfrm>
          <a:prstGeom prst="rect">
            <a:avLst/>
          </a:prstGeom>
          <a:noFill/>
          <a:ln>
            <a:noFill/>
          </a:ln>
        </p:spPr>
        <p:txBody>
          <a:bodyPr spcFirstLastPara="1" wrap="square" lIns="130027" tIns="130027" rIns="130027" bIns="130027" anchor="t" anchorCtr="0">
            <a:noAutofit/>
          </a:bodyPr>
          <a:lstStyle/>
          <a:p>
            <a:pPr>
              <a:lnSpc>
                <a:spcPct val="115000"/>
              </a:lnSpc>
              <a:spcBef>
                <a:spcPts val="0"/>
              </a:spcBef>
              <a:buClr>
                <a:srgbClr val="000000"/>
              </a:buClr>
              <a:buSzPts val="1100"/>
            </a:pPr>
            <a:r>
              <a:rPr lang="en" sz="1422" i="1" dirty="0">
                <a:latin typeface="Avenir Book" panose="02000503020000020003" pitchFamily="2" charset="0"/>
                <a:ea typeface="Calibri"/>
                <a:cs typeface="Calibri"/>
                <a:sym typeface="Calibri"/>
              </a:rPr>
              <a:t>Different species of animals displayed with various human skulls, drawn by Louis Agassiz in Types of Mankind (1854)</a:t>
            </a:r>
            <a:r>
              <a:rPr lang="en" sz="1422" baseline="30000" dirty="0">
                <a:solidFill>
                  <a:srgbClr val="110000"/>
                </a:solidFill>
                <a:latin typeface="Avenir Book" panose="02000503020000020003" pitchFamily="2" charset="0"/>
              </a:rPr>
              <a:t>3</a:t>
            </a:r>
            <a:r>
              <a:rPr lang="en" sz="1422" i="1" dirty="0">
                <a:latin typeface="Avenir Book" panose="02000503020000020003" pitchFamily="2" charset="0"/>
                <a:ea typeface="Calibri"/>
                <a:cs typeface="Calibri"/>
                <a:sym typeface="Calibri"/>
              </a:rPr>
              <a:t> </a:t>
            </a:r>
            <a:endParaRPr sz="1422" i="1" dirty="0">
              <a:latin typeface="Avenir Book" panose="02000503020000020003" pitchFamily="2" charset="0"/>
              <a:ea typeface="Calibri"/>
              <a:cs typeface="Calibri"/>
              <a:sym typeface="Calibri"/>
            </a:endParaRPr>
          </a:p>
          <a:p>
            <a:pPr>
              <a:spcBef>
                <a:spcPts val="0"/>
              </a:spcBef>
            </a:pPr>
            <a:endParaRPr sz="1138" dirty="0">
              <a:latin typeface="Avenir Book" panose="02000503020000020003" pitchFamily="2" charset="0"/>
            </a:endParaRPr>
          </a:p>
        </p:txBody>
      </p:sp>
      <p:sp>
        <p:nvSpPr>
          <p:cNvPr id="4" name="Slide Number Placeholder 3">
            <a:extLst>
              <a:ext uri="{FF2B5EF4-FFF2-40B4-BE49-F238E27FC236}">
                <a16:creationId xmlns:a16="http://schemas.microsoft.com/office/drawing/2014/main" id="{8015970B-0F3C-0A99-CB86-62DB5B0D2DEC}"/>
              </a:ext>
            </a:extLst>
          </p:cNvPr>
          <p:cNvSpPr>
            <a:spLocks noGrp="1"/>
          </p:cNvSpPr>
          <p:nvPr>
            <p:ph type="sldNum" idx="12"/>
          </p:nvPr>
        </p:nvSpPr>
        <p:spPr/>
        <p:txBody>
          <a:bodyPr/>
          <a:lstStyle/>
          <a:p>
            <a:pPr algn="r"/>
            <a:fld id="{00000000-1234-1234-1234-123412341234}" type="slidenum">
              <a:rPr lang="en" smtClean="0"/>
              <a:pPr algn="r"/>
              <a:t>35</a:t>
            </a:fld>
            <a:endParaRPr lang="en"/>
          </a:p>
        </p:txBody>
      </p:sp>
    </p:spTree>
    <p:extLst>
      <p:ext uri="{BB962C8B-B14F-4D97-AF65-F5344CB8AC3E}">
        <p14:creationId xmlns:p14="http://schemas.microsoft.com/office/powerpoint/2010/main" val="25177463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5" name="Google Shape;135;p19"/>
          <p:cNvSpPr txBox="1">
            <a:spLocks noGrp="1"/>
          </p:cNvSpPr>
          <p:nvPr>
            <p:ph type="body" idx="1"/>
          </p:nvPr>
        </p:nvSpPr>
        <p:spPr>
          <a:xfrm>
            <a:off x="443307" y="2705099"/>
            <a:ext cx="7380938" cy="5531309"/>
          </a:xfrm>
          <a:prstGeom prst="rect">
            <a:avLst/>
          </a:prstGeom>
        </p:spPr>
        <p:txBody>
          <a:bodyPr spcFirstLastPara="1" wrap="square" lIns="130027" tIns="130027" rIns="130027" bIns="130027" anchor="t" anchorCtr="0">
            <a:noAutofit/>
          </a:bodyPr>
          <a:lstStyle/>
          <a:p>
            <a:pPr marL="0" indent="0">
              <a:buNone/>
            </a:pPr>
            <a:r>
              <a:rPr lang="en-US" sz="2276" dirty="0">
                <a:solidFill>
                  <a:srgbClr val="110000"/>
                </a:solidFill>
                <a:latin typeface="Avenir Book" panose="02000503020000020003" pitchFamily="2" charset="0"/>
              </a:rPr>
              <a:t>Agassiz passed on his legacy of racism: </a:t>
            </a:r>
          </a:p>
          <a:p>
            <a:pPr marL="406394" indent="-406394"/>
            <a:endParaRPr lang="en-US" sz="1991" dirty="0">
              <a:solidFill>
                <a:srgbClr val="110000"/>
              </a:solidFill>
              <a:latin typeface="Avenir Book" panose="02000503020000020003" pitchFamily="2" charset="0"/>
            </a:endParaRPr>
          </a:p>
          <a:p>
            <a:pPr marL="406394" indent="-406394"/>
            <a:r>
              <a:rPr lang="en-US" sz="1991" b="1" dirty="0">
                <a:solidFill>
                  <a:srgbClr val="110000"/>
                </a:solidFill>
                <a:latin typeface="Avenir Book" panose="02000503020000020003" pitchFamily="2" charset="0"/>
              </a:rPr>
              <a:t>Nathaniel Shaler,</a:t>
            </a:r>
            <a:r>
              <a:rPr lang="en-US" sz="1991" dirty="0">
                <a:solidFill>
                  <a:srgbClr val="110000"/>
                </a:solidFill>
                <a:latin typeface="Avenir Book" panose="02000503020000020003" pitchFamily="2" charset="0"/>
              </a:rPr>
              <a:t> an outspoken white supremacist who was eventually hired by Harvard, was one of Agassiz’s students</a:t>
            </a:r>
          </a:p>
          <a:p>
            <a:pPr marL="406394" indent="-406394"/>
            <a:r>
              <a:rPr lang="en-US" sz="1991" dirty="0">
                <a:solidFill>
                  <a:srgbClr val="110000"/>
                </a:solidFill>
                <a:latin typeface="Avenir Book" panose="02000503020000020003" pitchFamily="2" charset="0"/>
              </a:rPr>
              <a:t>Shaler mentored </a:t>
            </a:r>
            <a:r>
              <a:rPr lang="en-US" sz="1991" b="1" dirty="0">
                <a:solidFill>
                  <a:srgbClr val="110000"/>
                </a:solidFill>
                <a:latin typeface="Avenir Book" panose="02000503020000020003" pitchFamily="2" charset="0"/>
              </a:rPr>
              <a:t>William Morris, </a:t>
            </a:r>
            <a:r>
              <a:rPr lang="en-US" sz="1991" dirty="0">
                <a:solidFill>
                  <a:srgbClr val="110000"/>
                </a:solidFill>
                <a:latin typeface="Avenir Book" panose="02000503020000020003" pitchFamily="2" charset="0"/>
              </a:rPr>
              <a:t>who later justified racial classification based on perceived contributions to civilization.</a:t>
            </a:r>
          </a:p>
          <a:p>
            <a:pPr marL="406394" indent="-406394"/>
            <a:r>
              <a:rPr lang="en-US" sz="1991" dirty="0">
                <a:solidFill>
                  <a:srgbClr val="110000"/>
                </a:solidFill>
                <a:latin typeface="Avenir Book" panose="02000503020000020003" pitchFamily="2" charset="0"/>
              </a:rPr>
              <a:t>Morris mentored </a:t>
            </a:r>
            <a:r>
              <a:rPr lang="en-US" sz="1991" b="1" dirty="0">
                <a:solidFill>
                  <a:srgbClr val="110000"/>
                </a:solidFill>
                <a:latin typeface="Avenir Book" panose="02000503020000020003" pitchFamily="2" charset="0"/>
              </a:rPr>
              <a:t>Ellsworth Huntington,</a:t>
            </a:r>
            <a:r>
              <a:rPr lang="en-US" sz="1991" dirty="0">
                <a:solidFill>
                  <a:srgbClr val="110000"/>
                </a:solidFill>
                <a:latin typeface="Avenir Book" panose="02000503020000020003" pitchFamily="2" charset="0"/>
              </a:rPr>
              <a:t> a scientist who was an early supporter of the idea that Earth’s climate undergoes major variations. He used this work to validate the role of a “stimulating climate” in the development of civilization.</a:t>
            </a:r>
          </a:p>
          <a:p>
            <a:pPr marL="406394" indent="-406394"/>
            <a:r>
              <a:rPr lang="en-US" sz="1991" dirty="0">
                <a:solidFill>
                  <a:srgbClr val="110000"/>
                </a:solidFill>
                <a:latin typeface="Avenir Book" panose="02000503020000020003" pitchFamily="2" charset="0"/>
              </a:rPr>
              <a:t>Agassiz’s style of scientific racism was perpetuated and normalized at respected universities in the United States by his academic family tree.</a:t>
            </a:r>
          </a:p>
        </p:txBody>
      </p:sp>
      <p:sp>
        <p:nvSpPr>
          <p:cNvPr id="9" name="Google Shape;115;p28">
            <a:extLst>
              <a:ext uri="{FF2B5EF4-FFF2-40B4-BE49-F238E27FC236}">
                <a16:creationId xmlns:a16="http://schemas.microsoft.com/office/drawing/2014/main" id="{509F3F54-4DCC-7F41-8E46-6E5BAE2EDEAA}"/>
              </a:ext>
            </a:extLst>
          </p:cNvPr>
          <p:cNvSpPr txBox="1">
            <a:spLocks/>
          </p:cNvSpPr>
          <p:nvPr/>
        </p:nvSpPr>
        <p:spPr>
          <a:xfrm>
            <a:off x="0" y="0"/>
            <a:ext cx="13004800" cy="931463"/>
          </a:xfrm>
          <a:prstGeom prst="rect">
            <a:avLst/>
          </a:prstGeom>
          <a:solidFill>
            <a:srgbClr val="D0E0E3"/>
          </a:solidFill>
          <a:ln>
            <a:noFill/>
          </a:ln>
        </p:spPr>
        <p:txBody>
          <a:bodyPr spcFirstLastPara="1" wrap="square" lIns="390116" tIns="130027" rIns="390116" bIns="130027"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pPr algn="l">
              <a:buSzPts val="2800"/>
            </a:pPr>
            <a:r>
              <a:rPr lang="en-US" sz="3769" b="1" dirty="0">
                <a:latin typeface="Avenir Book" panose="02000503020000020003" pitchFamily="2" charset="0"/>
              </a:rPr>
              <a:t>Glaciology and Race: Louis Agassiz</a:t>
            </a:r>
            <a:endParaRPr lang="en-US" sz="3627" dirty="0">
              <a:latin typeface="Avenir Book" panose="02000503020000020003" pitchFamily="2" charset="0"/>
            </a:endParaRPr>
          </a:p>
        </p:txBody>
      </p:sp>
      <p:sp>
        <p:nvSpPr>
          <p:cNvPr id="8" name="Source: GeoContext (doi.org/10.6084/m9.figshare.14158457)">
            <a:extLst>
              <a:ext uri="{FF2B5EF4-FFF2-40B4-BE49-F238E27FC236}">
                <a16:creationId xmlns:a16="http://schemas.microsoft.com/office/drawing/2014/main" id="{BBFA09C4-14F9-20F9-63B9-472072AD3361}"/>
              </a:ext>
            </a:extLst>
          </p:cNvPr>
          <p:cNvSpPr txBox="1"/>
          <p:nvPr/>
        </p:nvSpPr>
        <p:spPr>
          <a:xfrm>
            <a:off x="6182383" y="9365893"/>
            <a:ext cx="6822417" cy="3877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2249" tIns="72249" rIns="72249" bIns="72249" anchor="ctr">
            <a:spAutoFit/>
          </a:bodyPr>
          <a:lstStyle>
            <a:lvl1pPr>
              <a:defRPr sz="1800">
                <a:latin typeface="Avenir Book"/>
                <a:ea typeface="Avenir Book"/>
                <a:cs typeface="Avenir Book"/>
                <a:sym typeface="Avenir Book"/>
              </a:defRPr>
            </a:lvl1pPr>
          </a:lstStyle>
          <a:p>
            <a:r>
              <a:rPr lang="en-US" sz="1707" dirty="0"/>
              <a:t>Modified from </a:t>
            </a:r>
            <a:r>
              <a:rPr sz="1707" dirty="0" err="1"/>
              <a:t>GeoContext</a:t>
            </a:r>
            <a:r>
              <a:rPr sz="1707" dirty="0"/>
              <a:t> (</a:t>
            </a:r>
            <a:r>
              <a:rPr sz="1707" dirty="0" err="1"/>
              <a:t>doi.org</a:t>
            </a:r>
            <a:r>
              <a:rPr sz="1707" dirty="0"/>
              <a:t>/10.6084/m9.figshare.14158457)</a:t>
            </a:r>
          </a:p>
        </p:txBody>
      </p:sp>
      <p:pic>
        <p:nvPicPr>
          <p:cNvPr id="10" name="Google Shape;136;p19">
            <a:extLst>
              <a:ext uri="{FF2B5EF4-FFF2-40B4-BE49-F238E27FC236}">
                <a16:creationId xmlns:a16="http://schemas.microsoft.com/office/drawing/2014/main" id="{5F2225FA-2C12-03BC-24D8-EC959E490904}"/>
              </a:ext>
            </a:extLst>
          </p:cNvPr>
          <p:cNvPicPr preferRelativeResize="0"/>
          <p:nvPr/>
        </p:nvPicPr>
        <p:blipFill rotWithShape="1">
          <a:blip r:embed="rId3">
            <a:alphaModFix/>
          </a:blip>
          <a:srcRect t="6174" b="6610"/>
          <a:stretch/>
        </p:blipFill>
        <p:spPr>
          <a:xfrm>
            <a:off x="8177859" y="2933699"/>
            <a:ext cx="4218662" cy="4093904"/>
          </a:xfrm>
          <a:prstGeom prst="rect">
            <a:avLst/>
          </a:prstGeom>
          <a:noFill/>
          <a:ln w="9525" cap="flat" cmpd="sng">
            <a:solidFill>
              <a:srgbClr val="595959"/>
            </a:solidFill>
            <a:prstDash val="solid"/>
            <a:round/>
            <a:headEnd type="none" w="sm" len="sm"/>
            <a:tailEnd type="none" w="sm" len="sm"/>
          </a:ln>
        </p:spPr>
      </p:pic>
      <p:sp>
        <p:nvSpPr>
          <p:cNvPr id="11" name="Google Shape;137;p19">
            <a:extLst>
              <a:ext uri="{FF2B5EF4-FFF2-40B4-BE49-F238E27FC236}">
                <a16:creationId xmlns:a16="http://schemas.microsoft.com/office/drawing/2014/main" id="{3EE6E1BC-53EA-EAFE-A3DE-83E3D4AF32F0}"/>
              </a:ext>
            </a:extLst>
          </p:cNvPr>
          <p:cNvSpPr txBox="1"/>
          <p:nvPr/>
        </p:nvSpPr>
        <p:spPr>
          <a:xfrm>
            <a:off x="8093094" y="7027601"/>
            <a:ext cx="4570453" cy="444160"/>
          </a:xfrm>
          <a:prstGeom prst="rect">
            <a:avLst/>
          </a:prstGeom>
          <a:noFill/>
          <a:ln>
            <a:noFill/>
          </a:ln>
        </p:spPr>
        <p:txBody>
          <a:bodyPr spcFirstLastPara="1" wrap="square" lIns="130027" tIns="130027" rIns="130027" bIns="130027" anchor="t" anchorCtr="0">
            <a:noAutofit/>
          </a:bodyPr>
          <a:lstStyle/>
          <a:p>
            <a:pPr>
              <a:lnSpc>
                <a:spcPct val="115000"/>
              </a:lnSpc>
              <a:spcBef>
                <a:spcPts val="0"/>
              </a:spcBef>
              <a:buClr>
                <a:srgbClr val="000000"/>
              </a:buClr>
              <a:buSzPts val="1100"/>
            </a:pPr>
            <a:r>
              <a:rPr lang="en" sz="1422" i="1" dirty="0">
                <a:latin typeface="Avenir Book" panose="02000503020000020003" pitchFamily="2" charset="0"/>
                <a:ea typeface="Calibri"/>
                <a:cs typeface="Calibri"/>
                <a:sym typeface="Calibri"/>
              </a:rPr>
              <a:t>Different species of animals displayed with various human skulls, drawn by Louis Agassiz in Types of Mankind (1854)</a:t>
            </a:r>
            <a:r>
              <a:rPr lang="en" sz="1422" baseline="30000" dirty="0">
                <a:solidFill>
                  <a:srgbClr val="110000"/>
                </a:solidFill>
                <a:latin typeface="Avenir Book" panose="02000503020000020003" pitchFamily="2" charset="0"/>
              </a:rPr>
              <a:t>3</a:t>
            </a:r>
            <a:r>
              <a:rPr lang="en" sz="1422" i="1" dirty="0">
                <a:latin typeface="Avenir Book" panose="02000503020000020003" pitchFamily="2" charset="0"/>
                <a:ea typeface="Calibri"/>
                <a:cs typeface="Calibri"/>
                <a:sym typeface="Calibri"/>
              </a:rPr>
              <a:t> </a:t>
            </a:r>
            <a:endParaRPr sz="1422" i="1" dirty="0">
              <a:latin typeface="Avenir Book" panose="02000503020000020003" pitchFamily="2" charset="0"/>
              <a:ea typeface="Calibri"/>
              <a:cs typeface="Calibri"/>
              <a:sym typeface="Calibri"/>
            </a:endParaRPr>
          </a:p>
          <a:p>
            <a:pPr>
              <a:spcBef>
                <a:spcPts val="0"/>
              </a:spcBef>
            </a:pPr>
            <a:endParaRPr sz="1138" dirty="0">
              <a:latin typeface="Avenir Book" panose="02000503020000020003" pitchFamily="2" charset="0"/>
            </a:endParaRPr>
          </a:p>
        </p:txBody>
      </p:sp>
      <p:sp>
        <p:nvSpPr>
          <p:cNvPr id="4" name="Slide Number Placeholder 3">
            <a:extLst>
              <a:ext uri="{FF2B5EF4-FFF2-40B4-BE49-F238E27FC236}">
                <a16:creationId xmlns:a16="http://schemas.microsoft.com/office/drawing/2014/main" id="{AF3BC48B-EBAD-D124-4700-2D9A553A2B2E}"/>
              </a:ext>
            </a:extLst>
          </p:cNvPr>
          <p:cNvSpPr>
            <a:spLocks noGrp="1"/>
          </p:cNvSpPr>
          <p:nvPr>
            <p:ph type="sldNum" idx="12"/>
          </p:nvPr>
        </p:nvSpPr>
        <p:spPr/>
        <p:txBody>
          <a:bodyPr/>
          <a:lstStyle/>
          <a:p>
            <a:pPr algn="r"/>
            <a:fld id="{00000000-1234-1234-1234-123412341234}" type="slidenum">
              <a:rPr lang="en" smtClean="0"/>
              <a:pPr algn="r"/>
              <a:t>36</a:t>
            </a:fld>
            <a:endParaRPr lang="en"/>
          </a:p>
        </p:txBody>
      </p:sp>
    </p:spTree>
    <p:extLst>
      <p:ext uri="{BB962C8B-B14F-4D97-AF65-F5344CB8AC3E}">
        <p14:creationId xmlns:p14="http://schemas.microsoft.com/office/powerpoint/2010/main" val="63735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Social and historical contexts of the development of geoscience disciplines"/>
          <p:cNvSpPr txBox="1">
            <a:spLocks noGrp="1"/>
          </p:cNvSpPr>
          <p:nvPr>
            <p:ph type="ctrTitle"/>
          </p:nvPr>
        </p:nvSpPr>
        <p:spPr>
          <a:xfrm>
            <a:off x="697242" y="2089150"/>
            <a:ext cx="11609057" cy="3302000"/>
          </a:xfrm>
          <a:prstGeom prst="rect">
            <a:avLst/>
          </a:prstGeom>
        </p:spPr>
        <p:txBody>
          <a:bodyPr anchor="t">
            <a:normAutofit/>
          </a:bodyPr>
          <a:lstStyle>
            <a:lvl1pPr defTabSz="1473840">
              <a:defRPr sz="6970" b="0" spc="-139">
                <a:latin typeface="Avenir Heavy"/>
                <a:ea typeface="Avenir Heavy"/>
                <a:cs typeface="Avenir Heavy"/>
                <a:sym typeface="Avenir Heavy"/>
              </a:defRPr>
            </a:lvl1pPr>
          </a:lstStyle>
          <a:p>
            <a:r>
              <a:rPr lang="en-US" sz="5500" dirty="0">
                <a:latin typeface="Avenir Book" panose="02000503020000020003" pitchFamily="2" charset="0"/>
              </a:rPr>
              <a:t>Past and present: underrepresentation of women in (geo)sciences</a:t>
            </a:r>
          </a:p>
        </p:txBody>
      </p:sp>
      <p:sp>
        <p:nvSpPr>
          <p:cNvPr id="4" name="Social and historical contexts of the development of geoscience disciplines">
            <a:extLst>
              <a:ext uri="{FF2B5EF4-FFF2-40B4-BE49-F238E27FC236}">
                <a16:creationId xmlns:a16="http://schemas.microsoft.com/office/drawing/2014/main" id="{23635033-CEAE-F9CB-6271-8824EDFABFAC}"/>
              </a:ext>
            </a:extLst>
          </p:cNvPr>
          <p:cNvSpPr txBox="1">
            <a:spLocks/>
          </p:cNvSpPr>
          <p:nvPr/>
        </p:nvSpPr>
        <p:spPr>
          <a:xfrm>
            <a:off x="697243" y="3638550"/>
            <a:ext cx="11609057" cy="5486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normAutofit/>
          </a:bodyPr>
          <a:lstStyle>
            <a:lvl1pPr marL="0" marR="0" indent="0" algn="l" defTabSz="1473840" rtl="0" latinLnBrk="0">
              <a:lnSpc>
                <a:spcPct val="80000"/>
              </a:lnSpc>
              <a:spcBef>
                <a:spcPts val="0"/>
              </a:spcBef>
              <a:spcAft>
                <a:spcPts val="0"/>
              </a:spcAft>
              <a:buClrTx/>
              <a:buSzTx/>
              <a:buFontTx/>
              <a:buNone/>
              <a:tabLst/>
              <a:defRPr sz="6970" b="0" i="0" u="none" strike="noStrike" cap="none" spc="-139" baseline="0">
                <a:solidFill>
                  <a:srgbClr val="000000"/>
                </a:solidFill>
                <a:uFillTx/>
                <a:latin typeface="Avenir Heavy"/>
                <a:ea typeface="Avenir Heavy"/>
                <a:cs typeface="Avenir Heavy"/>
                <a:sym typeface="Avenir Heavy"/>
              </a:defRPr>
            </a:lvl1pPr>
            <a:lvl2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2pPr>
            <a:lvl3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3pPr>
            <a:lvl4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4pPr>
            <a:lvl5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5pPr>
            <a:lvl6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6pPr>
            <a:lvl7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7pPr>
            <a:lvl8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8pPr>
            <a:lvl9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9pPr>
          </a:lstStyle>
          <a:p>
            <a:pPr hangingPunct="1">
              <a:lnSpc>
                <a:spcPct val="134000"/>
              </a:lnSpc>
            </a:pPr>
            <a:r>
              <a:rPr lang="en-US" sz="2400" b="1" dirty="0">
                <a:solidFill>
                  <a:srgbClr val="C00000"/>
                </a:solidFill>
                <a:latin typeface="Avenir Book" panose="02000503020000020003" pitchFamily="2" charset="0"/>
              </a:rPr>
              <a:t>UNIT 1: Extraction and Oppression During the Early Development of Geosciences </a:t>
            </a:r>
          </a:p>
          <a:p>
            <a:pPr hangingPunct="1">
              <a:lnSpc>
                <a:spcPct val="134000"/>
              </a:lnSpc>
            </a:pPr>
            <a:r>
              <a:rPr lang="en-US" sz="2400" b="1" dirty="0">
                <a:solidFill>
                  <a:srgbClr val="C00000"/>
                </a:solidFill>
                <a:latin typeface="Avenir Book" panose="02000503020000020003" pitchFamily="2" charset="0"/>
              </a:rPr>
              <a:t>Week  4 –  Sexism and Ableism in Geosciences: </a:t>
            </a:r>
            <a:r>
              <a:rPr lang="en-US" sz="2400" dirty="0">
                <a:solidFill>
                  <a:srgbClr val="C00000"/>
                </a:solidFill>
                <a:latin typeface="Avenir Book" panose="02000503020000020003" pitchFamily="2" charset="0"/>
              </a:rPr>
              <a:t>these slides may be used to start off the reading discussion for the following references.</a:t>
            </a:r>
          </a:p>
          <a:p>
            <a:pPr hangingPunct="1">
              <a:lnSpc>
                <a:spcPct val="134000"/>
              </a:lnSpc>
            </a:pPr>
            <a:endParaRPr lang="en-US" sz="2000" dirty="0">
              <a:solidFill>
                <a:srgbClr val="C00000"/>
              </a:solidFill>
              <a:latin typeface="Avenir Book" panose="02000503020000020003" pitchFamily="2" charset="0"/>
            </a:endParaRPr>
          </a:p>
          <a:p>
            <a:pPr marL="246063" lvl="0" indent="-246063">
              <a:lnSpc>
                <a:spcPct val="134000"/>
              </a:lnSpc>
              <a:buFont typeface="Arial" panose="020B0604020202020204" pitchFamily="34" charset="0"/>
              <a:buChar char="•"/>
            </a:pPr>
            <a:r>
              <a:rPr lang="en-US" sz="2000" i="1" u="sng" dirty="0">
                <a:latin typeface="Avenir Book" panose="02000503020000020003" pitchFamily="2" charset="0"/>
                <a:hlinkClick r:id="rId3"/>
              </a:rPr>
              <a:t>Women in glaciology, a historical perspective</a:t>
            </a:r>
            <a:r>
              <a:rPr lang="en-US" sz="2000" dirty="0">
                <a:latin typeface="Avenir Book" panose="02000503020000020003" pitchFamily="2" charset="0"/>
              </a:rPr>
              <a:t> (</a:t>
            </a:r>
            <a:r>
              <a:rPr lang="en-US" sz="2000" dirty="0" err="1">
                <a:latin typeface="Avenir Book" panose="02000503020000020003" pitchFamily="2" charset="0"/>
              </a:rPr>
              <a:t>Hulbe</a:t>
            </a:r>
            <a:r>
              <a:rPr lang="en-US" sz="2000" dirty="0">
                <a:latin typeface="Avenir Book" panose="02000503020000020003" pitchFamily="2" charset="0"/>
              </a:rPr>
              <a:t>, Wang and </a:t>
            </a:r>
            <a:r>
              <a:rPr lang="en-US" sz="2000" dirty="0" err="1">
                <a:latin typeface="Avenir Book" panose="02000503020000020003" pitchFamily="2" charset="0"/>
              </a:rPr>
              <a:t>Ommanney</a:t>
            </a:r>
            <a:r>
              <a:rPr lang="en-US" sz="2000" dirty="0">
                <a:latin typeface="Avenir Book" panose="02000503020000020003" pitchFamily="2" charset="0"/>
              </a:rPr>
              <a:t>, 2010)</a:t>
            </a:r>
          </a:p>
          <a:p>
            <a:pPr marL="246063" lvl="0" indent="-246063">
              <a:lnSpc>
                <a:spcPct val="134000"/>
              </a:lnSpc>
              <a:buFont typeface="Arial" panose="020B0604020202020204" pitchFamily="34" charset="0"/>
              <a:buChar char="•"/>
            </a:pPr>
            <a:r>
              <a:rPr lang="en-US" sz="2000" i="1" u="sng" dirty="0">
                <a:latin typeface="Avenir Book" panose="02000503020000020003" pitchFamily="2" charset="0"/>
                <a:hlinkClick r:id="rId4"/>
              </a:rPr>
              <a:t>Trends in the Representation of Women Among US Geoscience Faculty From 1999 to 2020: The Long Road Toward Gender Parity</a:t>
            </a:r>
            <a:r>
              <a:rPr lang="en-US" sz="2000" dirty="0">
                <a:latin typeface="Avenir Book" panose="02000503020000020003" pitchFamily="2" charset="0"/>
              </a:rPr>
              <a:t> (Ranganathan et al., 2021) </a:t>
            </a:r>
          </a:p>
          <a:p>
            <a:pPr>
              <a:lnSpc>
                <a:spcPct val="134000"/>
              </a:lnSpc>
            </a:pPr>
            <a:r>
              <a:rPr lang="en-US" sz="2000" dirty="0">
                <a:latin typeface="Avenir Book" panose="02000503020000020003" pitchFamily="2" charset="0"/>
              </a:rPr>
              <a:t> </a:t>
            </a:r>
          </a:p>
          <a:p>
            <a:pPr>
              <a:lnSpc>
                <a:spcPct val="134000"/>
              </a:lnSpc>
            </a:pPr>
            <a:r>
              <a:rPr lang="en-US" sz="2000" dirty="0">
                <a:latin typeface="Avenir Book" panose="02000503020000020003" pitchFamily="2" charset="0"/>
              </a:rPr>
              <a:t>Additional readings:</a:t>
            </a:r>
          </a:p>
          <a:p>
            <a:pPr marL="246063" lvl="0" indent="-246063">
              <a:lnSpc>
                <a:spcPct val="134000"/>
              </a:lnSpc>
              <a:buFont typeface="Arial" panose="020B0604020202020204" pitchFamily="34" charset="0"/>
              <a:buChar char="•"/>
            </a:pPr>
            <a:r>
              <a:rPr lang="en-US" sz="2000" i="1" u="sng" dirty="0">
                <a:latin typeface="Avenir Book" panose="02000503020000020003" pitchFamily="2" charset="0"/>
                <a:hlinkClick r:id="rId5"/>
              </a:rPr>
              <a:t>Glaciers, gender, and science: A feminist glaciology framework for global environmental change research</a:t>
            </a:r>
            <a:r>
              <a:rPr lang="en-US" sz="2000" dirty="0">
                <a:latin typeface="Avenir Book" panose="02000503020000020003" pitchFamily="2" charset="0"/>
              </a:rPr>
              <a:t> (Carey et al., 2016)</a:t>
            </a:r>
          </a:p>
        </p:txBody>
      </p:sp>
      <p:sp>
        <p:nvSpPr>
          <p:cNvPr id="3" name="Slide Number Placeholder 2">
            <a:extLst>
              <a:ext uri="{FF2B5EF4-FFF2-40B4-BE49-F238E27FC236}">
                <a16:creationId xmlns:a16="http://schemas.microsoft.com/office/drawing/2014/main" id="{3C3BE118-C07E-0DC1-A87C-B228BB10D94F}"/>
              </a:ext>
            </a:extLst>
          </p:cNvPr>
          <p:cNvSpPr>
            <a:spLocks noGrp="1"/>
          </p:cNvSpPr>
          <p:nvPr>
            <p:ph type="sldNum" sz="quarter" idx="2"/>
          </p:nvPr>
        </p:nvSpPr>
        <p:spPr/>
        <p:txBody>
          <a:bodyPr/>
          <a:lstStyle/>
          <a:p>
            <a:fld id="{86CB4B4D-7CA3-9044-876B-883B54F8677D}" type="slidenum">
              <a:rPr lang="en-US" smtClean="0"/>
              <a:pPr/>
              <a:t>37</a:t>
            </a:fld>
            <a:endParaRPr lang="en-US"/>
          </a:p>
        </p:txBody>
      </p:sp>
    </p:spTree>
    <p:extLst>
      <p:ext uri="{BB962C8B-B14F-4D97-AF65-F5344CB8AC3E}">
        <p14:creationId xmlns:p14="http://schemas.microsoft.com/office/powerpoint/2010/main" val="2634479254"/>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4" name="TextBox 3">
            <a:extLst>
              <a:ext uri="{FF2B5EF4-FFF2-40B4-BE49-F238E27FC236}">
                <a16:creationId xmlns:a16="http://schemas.microsoft.com/office/drawing/2014/main" id="{9340BA3C-EA7E-D042-A322-F7FDA6CAAD35}"/>
              </a:ext>
            </a:extLst>
          </p:cNvPr>
          <p:cNvSpPr txBox="1"/>
          <p:nvPr/>
        </p:nvSpPr>
        <p:spPr>
          <a:xfrm>
            <a:off x="590524" y="3329284"/>
            <a:ext cx="11823751" cy="3695755"/>
          </a:xfrm>
          <a:prstGeom prst="rect">
            <a:avLst/>
          </a:prstGeom>
          <a:noFill/>
        </p:spPr>
        <p:txBody>
          <a:bodyPr wrap="square" rtlCol="0">
            <a:spAutoFit/>
          </a:bodyPr>
          <a:lstStyle/>
          <a:p>
            <a:pPr algn="ctr"/>
            <a:r>
              <a:rPr lang="en-US" sz="2844" dirty="0">
                <a:latin typeface="Avenir Book" panose="02000503020000020003" pitchFamily="2" charset="0"/>
              </a:rPr>
              <a:t>A father and his son are involved in a horrific car crash and the man died at the scene. But when the child arrived at the hospital and was rushed into the operating theatre, the surgeon pulled away and said: </a:t>
            </a:r>
          </a:p>
          <a:p>
            <a:pPr algn="ctr"/>
            <a:r>
              <a:rPr lang="en-US" sz="2844" dirty="0">
                <a:latin typeface="Avenir Book" panose="02000503020000020003" pitchFamily="2" charset="0"/>
              </a:rPr>
              <a:t>“I can’t operate on this boy, he’s my son.”</a:t>
            </a:r>
          </a:p>
          <a:p>
            <a:pPr algn="ctr"/>
            <a:endParaRPr lang="en-US" sz="2844" dirty="0">
              <a:latin typeface="Avenir Book" panose="02000503020000020003" pitchFamily="2" charset="0"/>
            </a:endParaRPr>
          </a:p>
          <a:p>
            <a:pPr algn="ctr"/>
            <a:r>
              <a:rPr lang="en-US" sz="2844" i="1" dirty="0">
                <a:latin typeface="Avenir Book" panose="02000503020000020003" pitchFamily="2" charset="0"/>
              </a:rPr>
              <a:t>How can this be?</a:t>
            </a:r>
          </a:p>
        </p:txBody>
      </p:sp>
      <p:sp>
        <p:nvSpPr>
          <p:cNvPr id="14" name="Google Shape;222;p38">
            <a:extLst>
              <a:ext uri="{FF2B5EF4-FFF2-40B4-BE49-F238E27FC236}">
                <a16:creationId xmlns:a16="http://schemas.microsoft.com/office/drawing/2014/main" id="{A7638BCF-1D6B-FC40-A3F4-516384EC5497}"/>
              </a:ext>
            </a:extLst>
          </p:cNvPr>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r>
              <a:rPr lang="en" sz="3769" dirty="0">
                <a:latin typeface="Avenir Book" panose="02000503020000020003" pitchFamily="2" charset="0"/>
              </a:rPr>
              <a:t>“The Surgeon’s Dilemma”</a:t>
            </a:r>
            <a:endParaRPr sz="3627" dirty="0">
              <a:latin typeface="Avenir Book" panose="02000503020000020003" pitchFamily="2" charset="0"/>
            </a:endParaRPr>
          </a:p>
        </p:txBody>
      </p:sp>
      <p:sp>
        <p:nvSpPr>
          <p:cNvPr id="6" name="Slide Number Placeholder 5">
            <a:extLst>
              <a:ext uri="{FF2B5EF4-FFF2-40B4-BE49-F238E27FC236}">
                <a16:creationId xmlns:a16="http://schemas.microsoft.com/office/drawing/2014/main" id="{67727643-938D-2C7E-DB76-4957C89170D8}"/>
              </a:ext>
            </a:extLst>
          </p:cNvPr>
          <p:cNvSpPr>
            <a:spLocks noGrp="1"/>
          </p:cNvSpPr>
          <p:nvPr>
            <p:ph type="sldNum" idx="12"/>
          </p:nvPr>
        </p:nvSpPr>
        <p:spPr/>
        <p:txBody>
          <a:bodyPr/>
          <a:lstStyle/>
          <a:p>
            <a:fld id="{00000000-1234-1234-1234-123412341234}" type="slidenum">
              <a:rPr lang="en" smtClean="0"/>
              <a:pPr/>
              <a:t>38</a:t>
            </a:fld>
            <a:endParaRPr lang="en"/>
          </a:p>
        </p:txBody>
      </p:sp>
    </p:spTree>
    <p:extLst>
      <p:ext uri="{BB962C8B-B14F-4D97-AF65-F5344CB8AC3E}">
        <p14:creationId xmlns:p14="http://schemas.microsoft.com/office/powerpoint/2010/main" val="19503252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pic>
        <p:nvPicPr>
          <p:cNvPr id="5" name="Picture 4" descr="A person writing on a blackboard&#10;&#10;Description automatically generated">
            <a:extLst>
              <a:ext uri="{FF2B5EF4-FFF2-40B4-BE49-F238E27FC236}">
                <a16:creationId xmlns:a16="http://schemas.microsoft.com/office/drawing/2014/main" id="{5ECB1B25-E696-BA4F-B386-B6D28E1EDC5E}"/>
              </a:ext>
            </a:extLst>
          </p:cNvPr>
          <p:cNvPicPr>
            <a:picLocks noChangeAspect="1"/>
          </p:cNvPicPr>
          <p:nvPr/>
        </p:nvPicPr>
        <p:blipFill>
          <a:blip r:embed="rId3"/>
          <a:stretch>
            <a:fillRect/>
          </a:stretch>
        </p:blipFill>
        <p:spPr>
          <a:xfrm>
            <a:off x="187745" y="5626310"/>
            <a:ext cx="7073018" cy="2717241"/>
          </a:xfrm>
          <a:prstGeom prst="rect">
            <a:avLst/>
          </a:prstGeom>
        </p:spPr>
      </p:pic>
      <p:sp>
        <p:nvSpPr>
          <p:cNvPr id="9" name="Google Shape;115;p28">
            <a:extLst>
              <a:ext uri="{FF2B5EF4-FFF2-40B4-BE49-F238E27FC236}">
                <a16:creationId xmlns:a16="http://schemas.microsoft.com/office/drawing/2014/main" id="{509F3F54-4DCC-7F41-8E46-6E5BAE2EDEAA}"/>
              </a:ext>
            </a:extLst>
          </p:cNvPr>
          <p:cNvSpPr txBox="1">
            <a:spLocks/>
          </p:cNvSpPr>
          <p:nvPr/>
        </p:nvSpPr>
        <p:spPr>
          <a:xfrm>
            <a:off x="0" y="0"/>
            <a:ext cx="13004800" cy="931463"/>
          </a:xfrm>
          <a:prstGeom prst="rect">
            <a:avLst/>
          </a:prstGeom>
          <a:solidFill>
            <a:srgbClr val="D0E0E3"/>
          </a:solidFill>
          <a:ln>
            <a:noFill/>
          </a:ln>
        </p:spPr>
        <p:txBody>
          <a:bodyPr spcFirstLastPara="1" wrap="square" lIns="390116" tIns="130027" rIns="390116" bIns="130027"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pPr algn="l">
              <a:buSzPts val="2800"/>
            </a:pPr>
            <a:r>
              <a:rPr lang="en-US" sz="3769" b="1" dirty="0">
                <a:latin typeface="Avenir Book" panose="02000503020000020003" pitchFamily="2" charset="0"/>
              </a:rPr>
              <a:t>Picture A Scientist (2020)</a:t>
            </a:r>
            <a:endParaRPr lang="en-US" sz="3627" dirty="0">
              <a:latin typeface="Avenir Book" panose="02000503020000020003" pitchFamily="2" charset="0"/>
            </a:endParaRPr>
          </a:p>
        </p:txBody>
      </p:sp>
      <p:pic>
        <p:nvPicPr>
          <p:cNvPr id="7" name="Picture 6" descr="A picture containing text, person, indoor&#10;&#10;Description automatically generated">
            <a:extLst>
              <a:ext uri="{FF2B5EF4-FFF2-40B4-BE49-F238E27FC236}">
                <a16:creationId xmlns:a16="http://schemas.microsoft.com/office/drawing/2014/main" id="{5057444A-67F1-0545-846D-5E425B427A0F}"/>
              </a:ext>
            </a:extLst>
          </p:cNvPr>
          <p:cNvPicPr>
            <a:picLocks noChangeAspect="1"/>
          </p:cNvPicPr>
          <p:nvPr/>
        </p:nvPicPr>
        <p:blipFill>
          <a:blip r:embed="rId4"/>
          <a:stretch>
            <a:fillRect/>
          </a:stretch>
        </p:blipFill>
        <p:spPr>
          <a:xfrm>
            <a:off x="6502401" y="3235473"/>
            <a:ext cx="6314651" cy="2721937"/>
          </a:xfrm>
          <a:prstGeom prst="rect">
            <a:avLst/>
          </a:prstGeom>
        </p:spPr>
      </p:pic>
      <p:pic>
        <p:nvPicPr>
          <p:cNvPr id="10" name="Picture 9" descr="Graphical user interface&#10;&#10;Description automatically generated with low confidence">
            <a:extLst>
              <a:ext uri="{FF2B5EF4-FFF2-40B4-BE49-F238E27FC236}">
                <a16:creationId xmlns:a16="http://schemas.microsoft.com/office/drawing/2014/main" id="{F81290BF-AE29-EE4E-AD1B-C056A577692B}"/>
              </a:ext>
            </a:extLst>
          </p:cNvPr>
          <p:cNvPicPr>
            <a:picLocks noChangeAspect="1"/>
          </p:cNvPicPr>
          <p:nvPr/>
        </p:nvPicPr>
        <p:blipFill>
          <a:blip r:embed="rId5"/>
          <a:stretch>
            <a:fillRect/>
          </a:stretch>
        </p:blipFill>
        <p:spPr>
          <a:xfrm>
            <a:off x="187746" y="2325692"/>
            <a:ext cx="6502401" cy="2721936"/>
          </a:xfrm>
          <a:prstGeom prst="rect">
            <a:avLst/>
          </a:prstGeom>
        </p:spPr>
      </p:pic>
      <p:sp>
        <p:nvSpPr>
          <p:cNvPr id="11" name="TextBox 10">
            <a:extLst>
              <a:ext uri="{FF2B5EF4-FFF2-40B4-BE49-F238E27FC236}">
                <a16:creationId xmlns:a16="http://schemas.microsoft.com/office/drawing/2014/main" id="{B3E11784-5DA8-F04F-8471-4B60C8A4715B}"/>
              </a:ext>
            </a:extLst>
          </p:cNvPr>
          <p:cNvSpPr txBox="1"/>
          <p:nvPr/>
        </p:nvSpPr>
        <p:spPr>
          <a:xfrm>
            <a:off x="7398778" y="6198902"/>
            <a:ext cx="5606022" cy="1959639"/>
          </a:xfrm>
          <a:prstGeom prst="rect">
            <a:avLst/>
          </a:prstGeom>
          <a:noFill/>
        </p:spPr>
        <p:txBody>
          <a:bodyPr wrap="none" rtlCol="0">
            <a:spAutoFit/>
          </a:bodyPr>
          <a:lstStyle/>
          <a:p>
            <a:r>
              <a:rPr lang="en-US" sz="2400" dirty="0">
                <a:solidFill>
                  <a:schemeClr val="tx1"/>
                </a:solidFill>
                <a:latin typeface="Avenir Book" panose="02000503020000020003" pitchFamily="2" charset="0"/>
              </a:rPr>
              <a:t>Trailer: </a:t>
            </a:r>
            <a:r>
              <a:rPr lang="en-US" sz="2400" dirty="0">
                <a:solidFill>
                  <a:schemeClr val="tx1"/>
                </a:solidFill>
                <a:latin typeface="Avenir Book" panose="02000503020000020003" pitchFamily="2" charset="0"/>
                <a:hlinkClick r:id="rId6">
                  <a:extLst>
                    <a:ext uri="{A12FA001-AC4F-418D-AE19-62706E023703}">
                      <ahyp:hlinkClr xmlns:ahyp="http://schemas.microsoft.com/office/drawing/2018/hyperlinkcolor" val="tx"/>
                    </a:ext>
                  </a:extLst>
                </a:hlinkClick>
              </a:rPr>
              <a:t>https://vimeo.com/405966332</a:t>
            </a:r>
            <a:endParaRPr lang="en-US" sz="2400" dirty="0">
              <a:solidFill>
                <a:schemeClr val="tx1"/>
              </a:solidFill>
              <a:latin typeface="Avenir Book" panose="02000503020000020003" pitchFamily="2" charset="0"/>
            </a:endParaRPr>
          </a:p>
          <a:p>
            <a:r>
              <a:rPr lang="en-US" sz="2400" dirty="0">
                <a:solidFill>
                  <a:schemeClr val="tx1"/>
                </a:solidFill>
                <a:latin typeface="Avenir Book" panose="02000503020000020003" pitchFamily="2" charset="0"/>
              </a:rPr>
              <a:t>More about the movie: </a:t>
            </a:r>
          </a:p>
          <a:p>
            <a:r>
              <a:rPr lang="en-US" sz="2400" dirty="0">
                <a:solidFill>
                  <a:schemeClr val="tx1"/>
                </a:solidFill>
                <a:latin typeface="Avenir Book" panose="02000503020000020003" pitchFamily="2" charset="0"/>
                <a:hlinkClick r:id="rId7">
                  <a:extLst>
                    <a:ext uri="{A12FA001-AC4F-418D-AE19-62706E023703}">
                      <ahyp:hlinkClr xmlns:ahyp="http://schemas.microsoft.com/office/drawing/2018/hyperlinkcolor" val="tx"/>
                    </a:ext>
                  </a:extLst>
                </a:hlinkClick>
              </a:rPr>
              <a:t>https://www.pictureascientist.com/</a:t>
            </a:r>
            <a:r>
              <a:rPr lang="en-US" sz="2400" dirty="0">
                <a:solidFill>
                  <a:schemeClr val="tx1"/>
                </a:solidFill>
                <a:latin typeface="Avenir Book" panose="02000503020000020003" pitchFamily="2" charset="0"/>
              </a:rPr>
              <a:t> </a:t>
            </a:r>
          </a:p>
        </p:txBody>
      </p:sp>
      <p:sp>
        <p:nvSpPr>
          <p:cNvPr id="4" name="Slide Number Placeholder 3">
            <a:extLst>
              <a:ext uri="{FF2B5EF4-FFF2-40B4-BE49-F238E27FC236}">
                <a16:creationId xmlns:a16="http://schemas.microsoft.com/office/drawing/2014/main" id="{D9D90B11-3F29-0DB3-6D9F-8B9057100EBA}"/>
              </a:ext>
            </a:extLst>
          </p:cNvPr>
          <p:cNvSpPr>
            <a:spLocks noGrp="1"/>
          </p:cNvSpPr>
          <p:nvPr>
            <p:ph type="sldNum" idx="12"/>
          </p:nvPr>
        </p:nvSpPr>
        <p:spPr/>
        <p:txBody>
          <a:bodyPr/>
          <a:lstStyle/>
          <a:p>
            <a:pPr algn="r"/>
            <a:fld id="{00000000-1234-1234-1234-123412341234}" type="slidenum">
              <a:rPr lang="en" smtClean="0"/>
              <a:pPr algn="r"/>
              <a:t>39</a:t>
            </a:fld>
            <a:endParaRPr lang="en"/>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9" name="Google Shape;115;p28">
            <a:extLst>
              <a:ext uri="{FF2B5EF4-FFF2-40B4-BE49-F238E27FC236}">
                <a16:creationId xmlns:a16="http://schemas.microsoft.com/office/drawing/2014/main" id="{509F3F54-4DCC-7F41-8E46-6E5BAE2EDEAA}"/>
              </a:ext>
            </a:extLst>
          </p:cNvPr>
          <p:cNvSpPr txBox="1">
            <a:spLocks/>
          </p:cNvSpPr>
          <p:nvPr/>
        </p:nvSpPr>
        <p:spPr>
          <a:xfrm>
            <a:off x="1" y="1219199"/>
            <a:ext cx="4020873" cy="7315200"/>
          </a:xfrm>
          <a:prstGeom prst="rect">
            <a:avLst/>
          </a:prstGeom>
          <a:solidFill>
            <a:srgbClr val="D0E0E3"/>
          </a:solidFill>
          <a:ln>
            <a:noFill/>
          </a:ln>
        </p:spPr>
        <p:txBody>
          <a:bodyPr spcFirstLastPara="1" wrap="square" lIns="390116" tIns="130027" rIns="390116" bIns="130027"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pPr algn="l">
              <a:buSzPts val="2800"/>
            </a:pPr>
            <a:r>
              <a:rPr lang="en-US" sz="3413" b="1" dirty="0">
                <a:latin typeface="Avenir Book" panose="02000503020000020003" pitchFamily="2" charset="0"/>
              </a:rPr>
              <a:t>Trends in the Representation of Women Among US</a:t>
            </a:r>
          </a:p>
          <a:p>
            <a:pPr algn="l">
              <a:buSzPts val="2800"/>
            </a:pPr>
            <a:r>
              <a:rPr lang="en-US" sz="3413" b="1" dirty="0">
                <a:latin typeface="Avenir Book" panose="02000503020000020003" pitchFamily="2" charset="0"/>
              </a:rPr>
              <a:t>Geoscience Faculty From 1999 to 2020</a:t>
            </a:r>
          </a:p>
          <a:p>
            <a:pPr algn="l">
              <a:buSzPts val="2800"/>
            </a:pPr>
            <a:endParaRPr lang="en-US" sz="1991" b="1" dirty="0">
              <a:latin typeface="Avenir Book" panose="02000503020000020003" pitchFamily="2" charset="0"/>
            </a:endParaRPr>
          </a:p>
          <a:p>
            <a:pPr algn="l">
              <a:buSzPts val="2800"/>
            </a:pPr>
            <a:r>
              <a:rPr lang="en-US" sz="1991" b="1" dirty="0">
                <a:latin typeface="Avenir Book" panose="02000503020000020003" pitchFamily="2" charset="0"/>
              </a:rPr>
              <a:t>(Ranganathan et al., 2021)</a:t>
            </a:r>
          </a:p>
        </p:txBody>
      </p:sp>
      <p:pic>
        <p:nvPicPr>
          <p:cNvPr id="3" name="Picture 2" descr="A picture containing text, person, outdoor, people&#10;&#10;Description automatically generated">
            <a:extLst>
              <a:ext uri="{FF2B5EF4-FFF2-40B4-BE49-F238E27FC236}">
                <a16:creationId xmlns:a16="http://schemas.microsoft.com/office/drawing/2014/main" id="{4573A024-C27E-5D47-BE9F-3C2CE80C070A}"/>
              </a:ext>
            </a:extLst>
          </p:cNvPr>
          <p:cNvPicPr>
            <a:picLocks noChangeAspect="1"/>
          </p:cNvPicPr>
          <p:nvPr/>
        </p:nvPicPr>
        <p:blipFill rotWithShape="1">
          <a:blip r:embed="rId3"/>
          <a:srcRect t="28350" b="2222"/>
          <a:stretch/>
        </p:blipFill>
        <p:spPr>
          <a:xfrm>
            <a:off x="4437843" y="2163599"/>
            <a:ext cx="8158347" cy="5194179"/>
          </a:xfrm>
          <a:prstGeom prst="rect">
            <a:avLst/>
          </a:prstGeom>
        </p:spPr>
      </p:pic>
      <p:pic>
        <p:nvPicPr>
          <p:cNvPr id="7" name="Picture 6" descr="Graphical user interface, text&#10;&#10;Description automatically generated">
            <a:extLst>
              <a:ext uri="{FF2B5EF4-FFF2-40B4-BE49-F238E27FC236}">
                <a16:creationId xmlns:a16="http://schemas.microsoft.com/office/drawing/2014/main" id="{5841B101-78DF-1A41-9BA7-2AEAE4F1C3AA}"/>
              </a:ext>
            </a:extLst>
          </p:cNvPr>
          <p:cNvPicPr>
            <a:picLocks noChangeAspect="1"/>
          </p:cNvPicPr>
          <p:nvPr/>
        </p:nvPicPr>
        <p:blipFill>
          <a:blip r:embed="rId4"/>
          <a:stretch>
            <a:fillRect/>
          </a:stretch>
        </p:blipFill>
        <p:spPr>
          <a:xfrm>
            <a:off x="9123270" y="7399100"/>
            <a:ext cx="3359573" cy="946938"/>
          </a:xfrm>
          <a:prstGeom prst="rect">
            <a:avLst/>
          </a:prstGeom>
        </p:spPr>
      </p:pic>
      <p:sp>
        <p:nvSpPr>
          <p:cNvPr id="5" name="Slide Number Placeholder 4">
            <a:extLst>
              <a:ext uri="{FF2B5EF4-FFF2-40B4-BE49-F238E27FC236}">
                <a16:creationId xmlns:a16="http://schemas.microsoft.com/office/drawing/2014/main" id="{5E7C0026-AAE1-4854-3EC1-16DB188EC2B9}"/>
              </a:ext>
            </a:extLst>
          </p:cNvPr>
          <p:cNvSpPr>
            <a:spLocks noGrp="1"/>
          </p:cNvSpPr>
          <p:nvPr>
            <p:ph type="sldNum" idx="12"/>
          </p:nvPr>
        </p:nvSpPr>
        <p:spPr/>
        <p:txBody>
          <a:bodyPr/>
          <a:lstStyle/>
          <a:p>
            <a:pPr algn="r"/>
            <a:fld id="{00000000-1234-1234-1234-123412341234}" type="slidenum">
              <a:rPr lang="en" smtClean="0"/>
              <a:pPr algn="r"/>
              <a:t>40</a:t>
            </a:fld>
            <a:endParaRPr lang="en"/>
          </a:p>
        </p:txBody>
      </p:sp>
    </p:spTree>
    <p:extLst>
      <p:ext uri="{BB962C8B-B14F-4D97-AF65-F5344CB8AC3E}">
        <p14:creationId xmlns:p14="http://schemas.microsoft.com/office/powerpoint/2010/main" val="12274842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Social and historical contexts of the development of geoscience disciplines"/>
          <p:cNvSpPr txBox="1">
            <a:spLocks noGrp="1"/>
          </p:cNvSpPr>
          <p:nvPr>
            <p:ph type="ctrTitle"/>
          </p:nvPr>
        </p:nvSpPr>
        <p:spPr>
          <a:xfrm>
            <a:off x="697242" y="2089150"/>
            <a:ext cx="11609057" cy="3302000"/>
          </a:xfrm>
          <a:prstGeom prst="rect">
            <a:avLst/>
          </a:prstGeom>
        </p:spPr>
        <p:txBody>
          <a:bodyPr anchor="t">
            <a:normAutofit/>
          </a:bodyPr>
          <a:lstStyle>
            <a:lvl1pPr defTabSz="1473840">
              <a:defRPr sz="6970" b="0" spc="-139">
                <a:latin typeface="Avenir Heavy"/>
                <a:ea typeface="Avenir Heavy"/>
                <a:cs typeface="Avenir Heavy"/>
                <a:sym typeface="Avenir Heavy"/>
              </a:defRPr>
            </a:lvl1pPr>
          </a:lstStyle>
          <a:p>
            <a:r>
              <a:rPr lang="en-US" sz="5500" dirty="0">
                <a:latin typeface="Avenir Book" panose="02000503020000020003" pitchFamily="2" charset="0"/>
              </a:rPr>
              <a:t>Ableism and exclusion of people with disabilities in geosciences</a:t>
            </a:r>
          </a:p>
        </p:txBody>
      </p:sp>
      <p:sp>
        <p:nvSpPr>
          <p:cNvPr id="4" name="Social and historical contexts of the development of geoscience disciplines">
            <a:extLst>
              <a:ext uri="{FF2B5EF4-FFF2-40B4-BE49-F238E27FC236}">
                <a16:creationId xmlns:a16="http://schemas.microsoft.com/office/drawing/2014/main" id="{23635033-CEAE-F9CB-6271-8824EDFABFAC}"/>
              </a:ext>
            </a:extLst>
          </p:cNvPr>
          <p:cNvSpPr txBox="1">
            <a:spLocks/>
          </p:cNvSpPr>
          <p:nvPr/>
        </p:nvSpPr>
        <p:spPr>
          <a:xfrm>
            <a:off x="697243" y="3943350"/>
            <a:ext cx="11609057" cy="5181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normAutofit/>
          </a:bodyPr>
          <a:lstStyle>
            <a:lvl1pPr marL="0" marR="0" indent="0" algn="l" defTabSz="1473840" rtl="0" latinLnBrk="0">
              <a:lnSpc>
                <a:spcPct val="80000"/>
              </a:lnSpc>
              <a:spcBef>
                <a:spcPts val="0"/>
              </a:spcBef>
              <a:spcAft>
                <a:spcPts val="0"/>
              </a:spcAft>
              <a:buClrTx/>
              <a:buSzTx/>
              <a:buFontTx/>
              <a:buNone/>
              <a:tabLst/>
              <a:defRPr sz="6970" b="0" i="0" u="none" strike="noStrike" cap="none" spc="-139" baseline="0">
                <a:solidFill>
                  <a:srgbClr val="000000"/>
                </a:solidFill>
                <a:uFillTx/>
                <a:latin typeface="Avenir Heavy"/>
                <a:ea typeface="Avenir Heavy"/>
                <a:cs typeface="Avenir Heavy"/>
                <a:sym typeface="Avenir Heavy"/>
              </a:defRPr>
            </a:lvl1pPr>
            <a:lvl2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2pPr>
            <a:lvl3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3pPr>
            <a:lvl4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4pPr>
            <a:lvl5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5pPr>
            <a:lvl6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6pPr>
            <a:lvl7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7pPr>
            <a:lvl8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8pPr>
            <a:lvl9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9pPr>
          </a:lstStyle>
          <a:p>
            <a:pPr hangingPunct="1">
              <a:lnSpc>
                <a:spcPct val="134000"/>
              </a:lnSpc>
            </a:pPr>
            <a:r>
              <a:rPr lang="en-US" sz="2400" b="1" dirty="0">
                <a:solidFill>
                  <a:srgbClr val="C00000"/>
                </a:solidFill>
                <a:latin typeface="Avenir Book" panose="02000503020000020003" pitchFamily="2" charset="0"/>
              </a:rPr>
              <a:t>UNIT 1: Extraction and Oppression During the Early Development of Geosciences </a:t>
            </a:r>
          </a:p>
          <a:p>
            <a:pPr hangingPunct="1">
              <a:lnSpc>
                <a:spcPct val="134000"/>
              </a:lnSpc>
            </a:pPr>
            <a:r>
              <a:rPr lang="en-US" sz="2400" b="1" dirty="0">
                <a:solidFill>
                  <a:srgbClr val="C00000"/>
                </a:solidFill>
                <a:latin typeface="Avenir Book" panose="02000503020000020003" pitchFamily="2" charset="0"/>
              </a:rPr>
              <a:t>Week  4 –  Sexism and Ableism in Geosciences (cont.): </a:t>
            </a:r>
            <a:r>
              <a:rPr lang="en-US" sz="2400" dirty="0">
                <a:solidFill>
                  <a:srgbClr val="C00000"/>
                </a:solidFill>
                <a:latin typeface="Avenir Book" panose="02000503020000020003" pitchFamily="2" charset="0"/>
              </a:rPr>
              <a:t>these slides may be used to start off the reading discussion for the following references.</a:t>
            </a:r>
          </a:p>
          <a:p>
            <a:pPr hangingPunct="1">
              <a:lnSpc>
                <a:spcPct val="114000"/>
              </a:lnSpc>
            </a:pPr>
            <a:endParaRPr lang="en-US" sz="2000" dirty="0">
              <a:solidFill>
                <a:srgbClr val="C00000"/>
              </a:solidFill>
              <a:latin typeface="Avenir Book" panose="02000503020000020003" pitchFamily="2" charset="0"/>
            </a:endParaRPr>
          </a:p>
          <a:p>
            <a:pPr marL="246063" lvl="0" indent="-246063">
              <a:lnSpc>
                <a:spcPct val="114000"/>
              </a:lnSpc>
              <a:buFont typeface="Arial" panose="020B0604020202020204" pitchFamily="34" charset="0"/>
              <a:buChar char="•"/>
            </a:pPr>
            <a:r>
              <a:rPr lang="en-US" sz="2000" i="1" u="sng" dirty="0">
                <a:latin typeface="Avenir Book" panose="02000503020000020003" pitchFamily="2" charset="0"/>
                <a:hlinkClick r:id="rId3"/>
              </a:rPr>
              <a:t>Creating Spaces for Geoscientists with Disabilities to Thrive</a:t>
            </a:r>
            <a:r>
              <a:rPr lang="en-US" sz="2000" dirty="0">
                <a:latin typeface="Avenir Book" panose="02000503020000020003" pitchFamily="2" charset="0"/>
              </a:rPr>
              <a:t> (Marshall &amp; Thatcher, 2019)</a:t>
            </a:r>
          </a:p>
          <a:p>
            <a:pPr marL="246063" lvl="0" indent="-246063">
              <a:lnSpc>
                <a:spcPct val="114000"/>
              </a:lnSpc>
              <a:buFont typeface="Arial" panose="020B0604020202020204" pitchFamily="34" charset="0"/>
              <a:buChar char="•"/>
            </a:pPr>
            <a:r>
              <a:rPr lang="en-US" sz="2000" i="1" u="sng" dirty="0">
                <a:latin typeface="Avenir Book" panose="02000503020000020003" pitchFamily="2" charset="0"/>
                <a:hlinkClick r:id="rId4"/>
              </a:rPr>
              <a:t>Professionally held perceptions about the accessibility of the geosciences</a:t>
            </a:r>
            <a:r>
              <a:rPr lang="en-US" sz="2000" dirty="0">
                <a:latin typeface="Avenir Book" panose="02000503020000020003" pitchFamily="2" charset="0"/>
              </a:rPr>
              <a:t> (Atchison &amp; </a:t>
            </a:r>
            <a:r>
              <a:rPr lang="en-US" sz="2000" dirty="0" err="1">
                <a:latin typeface="Avenir Book" panose="02000503020000020003" pitchFamily="2" charset="0"/>
              </a:rPr>
              <a:t>Libarkin</a:t>
            </a:r>
            <a:r>
              <a:rPr lang="en-US" sz="2000" dirty="0">
                <a:latin typeface="Avenir Book" panose="02000503020000020003" pitchFamily="2" charset="0"/>
              </a:rPr>
              <a:t>, 2016)</a:t>
            </a:r>
          </a:p>
          <a:p>
            <a:pPr marL="246063" lvl="0" indent="-246063">
              <a:lnSpc>
                <a:spcPct val="114000"/>
              </a:lnSpc>
              <a:buFont typeface="Arial" panose="020B0604020202020204" pitchFamily="34" charset="0"/>
              <a:buChar char="•"/>
            </a:pPr>
            <a:r>
              <a:rPr lang="en-US" sz="2000" i="1" u="sng" dirty="0">
                <a:latin typeface="Avenir Book" panose="02000503020000020003" pitchFamily="2" charset="0"/>
                <a:hlinkClick r:id="rId5"/>
              </a:rPr>
              <a:t>‘Nothing about us without us:’ The perspectives of autistic geoscientists on inclusive instructional practices in geoscience education</a:t>
            </a:r>
            <a:r>
              <a:rPr lang="en-US" sz="2000" dirty="0">
                <a:latin typeface="Avenir Book" panose="02000503020000020003" pitchFamily="2" charset="0"/>
              </a:rPr>
              <a:t> (Kingsbury et al., 2020)</a:t>
            </a:r>
          </a:p>
          <a:p>
            <a:pPr>
              <a:lnSpc>
                <a:spcPct val="114000"/>
              </a:lnSpc>
            </a:pPr>
            <a:r>
              <a:rPr lang="en-US" sz="2000" dirty="0">
                <a:latin typeface="Avenir Book" panose="02000503020000020003" pitchFamily="2" charset="0"/>
              </a:rPr>
              <a:t> </a:t>
            </a:r>
          </a:p>
          <a:p>
            <a:pPr>
              <a:lnSpc>
                <a:spcPct val="114000"/>
              </a:lnSpc>
            </a:pPr>
            <a:r>
              <a:rPr lang="en-US" sz="2000" dirty="0">
                <a:latin typeface="Avenir Book" panose="02000503020000020003" pitchFamily="2" charset="0"/>
              </a:rPr>
              <a:t>Additional readings:</a:t>
            </a:r>
          </a:p>
          <a:p>
            <a:pPr marL="246063" lvl="0" indent="-246063">
              <a:lnSpc>
                <a:spcPct val="114000"/>
              </a:lnSpc>
              <a:buFont typeface="Arial" panose="020B0604020202020204" pitchFamily="34" charset="0"/>
              <a:buChar char="•"/>
            </a:pPr>
            <a:r>
              <a:rPr lang="en-US" sz="2000" i="1" u="sng" dirty="0">
                <a:latin typeface="Avenir Book" panose="02000503020000020003" pitchFamily="2" charset="0"/>
                <a:hlinkClick r:id="rId6"/>
              </a:rPr>
              <a:t>Between a rock and a workplace</a:t>
            </a:r>
            <a:r>
              <a:rPr lang="en-US" sz="2000" dirty="0">
                <a:latin typeface="Avenir Book" panose="02000503020000020003" pitchFamily="2" charset="0"/>
              </a:rPr>
              <a:t> (Lawrence, 2021)</a:t>
            </a:r>
          </a:p>
        </p:txBody>
      </p:sp>
      <p:sp>
        <p:nvSpPr>
          <p:cNvPr id="3" name="Slide Number Placeholder 2">
            <a:extLst>
              <a:ext uri="{FF2B5EF4-FFF2-40B4-BE49-F238E27FC236}">
                <a16:creationId xmlns:a16="http://schemas.microsoft.com/office/drawing/2014/main" id="{ED4EAC2C-439A-8B09-9F93-8668CBD16381}"/>
              </a:ext>
            </a:extLst>
          </p:cNvPr>
          <p:cNvSpPr>
            <a:spLocks noGrp="1"/>
          </p:cNvSpPr>
          <p:nvPr>
            <p:ph type="sldNum" sz="quarter" idx="2"/>
          </p:nvPr>
        </p:nvSpPr>
        <p:spPr/>
        <p:txBody>
          <a:bodyPr/>
          <a:lstStyle/>
          <a:p>
            <a:fld id="{86CB4B4D-7CA3-9044-876B-883B54F8677D}" type="slidenum">
              <a:rPr lang="en-US" smtClean="0"/>
              <a:pPr/>
              <a:t>41</a:t>
            </a:fld>
            <a:endParaRPr lang="en-US"/>
          </a:p>
        </p:txBody>
      </p:sp>
    </p:spTree>
    <p:extLst>
      <p:ext uri="{BB962C8B-B14F-4D97-AF65-F5344CB8AC3E}">
        <p14:creationId xmlns:p14="http://schemas.microsoft.com/office/powerpoint/2010/main" val="3986278171"/>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8"/>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r>
              <a:rPr lang="en" sz="3769" dirty="0">
                <a:latin typeface="Avenir Book" panose="02000503020000020003" pitchFamily="2" charset="0"/>
              </a:rPr>
              <a:t>Creating inclusive classroom environments</a:t>
            </a:r>
            <a:endParaRPr sz="3627" dirty="0">
              <a:latin typeface="Avenir Book" panose="02000503020000020003" pitchFamily="2" charset="0"/>
            </a:endParaRPr>
          </a:p>
        </p:txBody>
      </p:sp>
      <p:sp>
        <p:nvSpPr>
          <p:cNvPr id="223" name="Google Shape;223;p38"/>
          <p:cNvSpPr txBox="1"/>
          <p:nvPr/>
        </p:nvSpPr>
        <p:spPr>
          <a:xfrm>
            <a:off x="462410" y="1100094"/>
            <a:ext cx="12079980" cy="7586706"/>
          </a:xfrm>
          <a:prstGeom prst="rect">
            <a:avLst/>
          </a:prstGeom>
          <a:noFill/>
          <a:ln>
            <a:noFill/>
          </a:ln>
        </p:spPr>
        <p:txBody>
          <a:bodyPr spcFirstLastPara="1" wrap="square" lIns="130027" tIns="130027" rIns="130027" bIns="130027" anchor="t" anchorCtr="0">
            <a:noAutofit/>
          </a:bodyPr>
          <a:lstStyle/>
          <a:p>
            <a:r>
              <a:rPr lang="en-US" sz="3600" dirty="0">
                <a:latin typeface="Avenir Book" panose="02000503020000020003" pitchFamily="2" charset="0"/>
              </a:rPr>
              <a:t>Example resources for supporting instructors of Blind and low-vision students in geoscience classrooms</a:t>
            </a:r>
            <a:endParaRPr lang="en-US" sz="2560" dirty="0">
              <a:latin typeface="Avenir Book" panose="02000503020000020003" pitchFamily="2" charset="0"/>
            </a:endParaRPr>
          </a:p>
          <a:p>
            <a:r>
              <a:rPr lang="en-US" sz="3600" b="1" dirty="0">
                <a:latin typeface="Avenir Book" panose="02000503020000020003" pitchFamily="2" charset="0"/>
              </a:rPr>
              <a:t>The Geological Tactile Image Repository: </a:t>
            </a:r>
            <a:br>
              <a:rPr lang="en-US" sz="3600" b="1" dirty="0">
                <a:latin typeface="Avenir Book" panose="02000503020000020003" pitchFamily="2" charset="0"/>
              </a:rPr>
            </a:br>
            <a:r>
              <a:rPr lang="en-US" sz="3600" b="1" dirty="0">
                <a:latin typeface="Avenir Book" panose="02000503020000020003" pitchFamily="2" charset="0"/>
              </a:rPr>
              <a:t>A Digital Resource Collection to Support Instructors of Blind and Low-Vision Geoscience Students</a:t>
            </a:r>
          </a:p>
          <a:p>
            <a:pPr>
              <a:spcBef>
                <a:spcPts val="0"/>
              </a:spcBef>
            </a:pPr>
            <a:endParaRPr lang="en-US" sz="2000" dirty="0">
              <a:latin typeface="Avenir Book" panose="02000503020000020003" pitchFamily="2" charset="0"/>
            </a:endParaRPr>
          </a:p>
          <a:p>
            <a:pPr>
              <a:spcBef>
                <a:spcPts val="0"/>
              </a:spcBef>
            </a:pPr>
            <a:r>
              <a:rPr lang="en-US" sz="2000" dirty="0">
                <a:latin typeface="Avenir Book" panose="02000503020000020003" pitchFamily="2" charset="0"/>
              </a:rPr>
              <a:t>Kent </a:t>
            </a:r>
            <a:r>
              <a:rPr lang="en-US" sz="2000" dirty="0" err="1">
                <a:latin typeface="Avenir Book" panose="02000503020000020003" pitchFamily="2" charset="0"/>
              </a:rPr>
              <a:t>Ratajeski</a:t>
            </a:r>
            <a:r>
              <a:rPr lang="en-US" sz="2000" dirty="0">
                <a:latin typeface="Avenir Book" panose="02000503020000020003" pitchFamily="2" charset="0"/>
              </a:rPr>
              <a:t>, University of Kentucky</a:t>
            </a:r>
          </a:p>
          <a:p>
            <a:pPr>
              <a:spcBef>
                <a:spcPts val="0"/>
              </a:spcBef>
            </a:pPr>
            <a:r>
              <a:rPr lang="en-US" sz="2000" dirty="0">
                <a:latin typeface="Avenir Book" panose="02000503020000020003" pitchFamily="2" charset="0"/>
              </a:rPr>
              <a:t>P. Jack Reed, Stanford University</a:t>
            </a:r>
          </a:p>
          <a:p>
            <a:pPr>
              <a:spcBef>
                <a:spcPts val="0"/>
              </a:spcBef>
            </a:pPr>
            <a:r>
              <a:rPr lang="en-US" sz="2000" dirty="0">
                <a:latin typeface="Avenir Book" panose="02000503020000020003" pitchFamily="2" charset="0"/>
              </a:rPr>
              <a:t>Sydney L. Clark, Kentucky Department of Public Health</a:t>
            </a:r>
          </a:p>
          <a:p>
            <a:pPr>
              <a:spcBef>
                <a:spcPts val="0"/>
              </a:spcBef>
            </a:pPr>
            <a:r>
              <a:rPr lang="en-US" sz="2000" dirty="0">
                <a:latin typeface="Avenir Book" panose="02000503020000020003" pitchFamily="2" charset="0"/>
              </a:rPr>
              <a:t>Donna Lee, University of Kentucky</a:t>
            </a:r>
          </a:p>
          <a:p>
            <a:pPr>
              <a:spcBef>
                <a:spcPts val="0"/>
              </a:spcBef>
            </a:pPr>
            <a:r>
              <a:rPr lang="en-US" sz="2000" dirty="0">
                <a:latin typeface="Avenir Book" panose="02000503020000020003" pitchFamily="2" charset="0"/>
              </a:rPr>
              <a:t>Christopher Atchison, University of Cincinnati-Main Campus</a:t>
            </a:r>
          </a:p>
          <a:p>
            <a:pPr>
              <a:spcBef>
                <a:spcPts val="0"/>
              </a:spcBef>
            </a:pPr>
            <a:endParaRPr lang="en-US" sz="2000" dirty="0">
              <a:latin typeface="Avenir Book" panose="02000503020000020003" pitchFamily="2" charset="0"/>
            </a:endParaRPr>
          </a:p>
          <a:p>
            <a:pPr>
              <a:spcBef>
                <a:spcPts val="0"/>
              </a:spcBef>
            </a:pPr>
            <a:r>
              <a:rPr lang="en-US" sz="2400" dirty="0">
                <a:latin typeface="Avenir Book" panose="02000503020000020003" pitchFamily="2" charset="0"/>
              </a:rPr>
              <a:t>Tactile Graphics for Geoscience Education</a:t>
            </a:r>
            <a:endParaRPr lang="en-US" sz="2400" dirty="0">
              <a:latin typeface="Avenir Book" panose="02000503020000020003" pitchFamily="2" charset="0"/>
              <a:hlinkClick r:id="" action="ppaction://noaction"/>
            </a:endParaRPr>
          </a:p>
          <a:p>
            <a:pPr>
              <a:spcBef>
                <a:spcPts val="0"/>
              </a:spcBef>
            </a:pPr>
            <a:r>
              <a:rPr lang="en-US" sz="2400" dirty="0">
                <a:latin typeface="Avenir Book" panose="02000503020000020003" pitchFamily="2" charset="0"/>
                <a:hlinkClick r:id="" action="ppaction://noaction"/>
              </a:rPr>
              <a:t>https://tactileimages.theiagd.org/</a:t>
            </a:r>
            <a:endParaRPr lang="en-US" sz="2400" dirty="0">
              <a:latin typeface="Avenir Book" panose="02000503020000020003" pitchFamily="2" charset="0"/>
            </a:endParaRPr>
          </a:p>
          <a:p>
            <a:pPr>
              <a:spcBef>
                <a:spcPts val="0"/>
              </a:spcBef>
            </a:pPr>
            <a:br>
              <a:rPr lang="en-US" sz="2400" dirty="0">
                <a:latin typeface="Avenir Book" panose="02000503020000020003" pitchFamily="2" charset="0"/>
              </a:rPr>
            </a:br>
            <a:endParaRPr lang="en-US" sz="2400" dirty="0">
              <a:latin typeface="Avenir Book" panose="02000503020000020003" pitchFamily="2" charset="0"/>
            </a:endParaRPr>
          </a:p>
        </p:txBody>
      </p:sp>
      <p:sp>
        <p:nvSpPr>
          <p:cNvPr id="5" name="Slide Number Placeholder 4">
            <a:extLst>
              <a:ext uri="{FF2B5EF4-FFF2-40B4-BE49-F238E27FC236}">
                <a16:creationId xmlns:a16="http://schemas.microsoft.com/office/drawing/2014/main" id="{D7D01BBB-AB9B-7E21-DBF2-61C817A2FB1D}"/>
              </a:ext>
            </a:extLst>
          </p:cNvPr>
          <p:cNvSpPr>
            <a:spLocks noGrp="1"/>
          </p:cNvSpPr>
          <p:nvPr>
            <p:ph type="sldNum" idx="12"/>
          </p:nvPr>
        </p:nvSpPr>
        <p:spPr/>
        <p:txBody>
          <a:bodyPr/>
          <a:lstStyle/>
          <a:p>
            <a:fld id="{00000000-1234-1234-1234-123412341234}" type="slidenum">
              <a:rPr lang="en" smtClean="0"/>
              <a:pPr/>
              <a:t>42</a:t>
            </a:fld>
            <a:endParaRPr lang="en"/>
          </a:p>
        </p:txBody>
      </p:sp>
    </p:spTree>
    <p:extLst>
      <p:ext uri="{BB962C8B-B14F-4D97-AF65-F5344CB8AC3E}">
        <p14:creationId xmlns:p14="http://schemas.microsoft.com/office/powerpoint/2010/main" val="34830666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8"/>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pPr lvl="0"/>
            <a:r>
              <a:rPr lang="en-US" sz="3769" dirty="0">
                <a:latin typeface="Avenir Book" panose="02000503020000020003" pitchFamily="2" charset="0"/>
              </a:rPr>
              <a:t>Tactile Graphics for Geoscience Education</a:t>
            </a:r>
          </a:p>
        </p:txBody>
      </p:sp>
      <p:pic>
        <p:nvPicPr>
          <p:cNvPr id="1026" name="Picture 2">
            <a:extLst>
              <a:ext uri="{FF2B5EF4-FFF2-40B4-BE49-F238E27FC236}">
                <a16:creationId xmlns:a16="http://schemas.microsoft.com/office/drawing/2014/main" id="{41B1CE8F-D078-FF4C-9EF8-F0530CDABB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516" y="1230300"/>
            <a:ext cx="9983802" cy="7293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26D3F30-30FF-6647-80CD-C234A2C3448C}"/>
              </a:ext>
            </a:extLst>
          </p:cNvPr>
          <p:cNvSpPr txBox="1"/>
          <p:nvPr/>
        </p:nvSpPr>
        <p:spPr>
          <a:xfrm>
            <a:off x="0" y="9419470"/>
            <a:ext cx="6468417" cy="334130"/>
          </a:xfrm>
          <a:prstGeom prst="rect">
            <a:avLst/>
          </a:prstGeom>
          <a:noFill/>
        </p:spPr>
        <p:txBody>
          <a:bodyPr wrap="square" rtlCol="0">
            <a:spAutoFit/>
          </a:bodyPr>
          <a:lstStyle/>
          <a:p>
            <a:r>
              <a:rPr lang="en-US" sz="1707" i="1" dirty="0">
                <a:solidFill>
                  <a:schemeClr val="accent5"/>
                </a:solidFill>
                <a:latin typeface="Avenir Book" panose="02000503020000020003" pitchFamily="2" charset="0"/>
              </a:rPr>
              <a:t>Slide from Kent </a:t>
            </a:r>
            <a:r>
              <a:rPr lang="en-US" sz="1707" i="1" dirty="0" err="1">
                <a:solidFill>
                  <a:schemeClr val="accent5"/>
                </a:solidFill>
                <a:latin typeface="Avenir Book" panose="02000503020000020003" pitchFamily="2" charset="0"/>
              </a:rPr>
              <a:t>Ratajeski</a:t>
            </a:r>
            <a:r>
              <a:rPr lang="en-US" sz="1707" i="1" dirty="0">
                <a:solidFill>
                  <a:schemeClr val="accent5"/>
                </a:solidFill>
                <a:latin typeface="Avenir Book" panose="02000503020000020003" pitchFamily="2" charset="0"/>
              </a:rPr>
              <a:t> (University of Kentucky)</a:t>
            </a:r>
          </a:p>
        </p:txBody>
      </p:sp>
      <p:sp>
        <p:nvSpPr>
          <p:cNvPr id="5" name="Slide Number Placeholder 4">
            <a:extLst>
              <a:ext uri="{FF2B5EF4-FFF2-40B4-BE49-F238E27FC236}">
                <a16:creationId xmlns:a16="http://schemas.microsoft.com/office/drawing/2014/main" id="{AD1B8910-E39A-CFC3-1F76-3B364B70732E}"/>
              </a:ext>
            </a:extLst>
          </p:cNvPr>
          <p:cNvSpPr>
            <a:spLocks noGrp="1"/>
          </p:cNvSpPr>
          <p:nvPr>
            <p:ph type="sldNum" idx="12"/>
          </p:nvPr>
        </p:nvSpPr>
        <p:spPr/>
        <p:txBody>
          <a:bodyPr/>
          <a:lstStyle/>
          <a:p>
            <a:fld id="{00000000-1234-1234-1234-123412341234}" type="slidenum">
              <a:rPr lang="en" smtClean="0"/>
              <a:pPr/>
              <a:t>43</a:t>
            </a:fld>
            <a:endParaRPr lang="en"/>
          </a:p>
        </p:txBody>
      </p:sp>
    </p:spTree>
    <p:extLst>
      <p:ext uri="{BB962C8B-B14F-4D97-AF65-F5344CB8AC3E}">
        <p14:creationId xmlns:p14="http://schemas.microsoft.com/office/powerpoint/2010/main" val="5022980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8"/>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pPr lvl="0"/>
            <a:r>
              <a:rPr lang="en-US" sz="3769" dirty="0">
                <a:latin typeface="Avenir Book" panose="02000503020000020003" pitchFamily="2" charset="0"/>
              </a:rPr>
              <a:t>Tactile Graphics for Geoscience Education</a:t>
            </a:r>
          </a:p>
        </p:txBody>
      </p:sp>
      <p:pic>
        <p:nvPicPr>
          <p:cNvPr id="2050" name="Picture 2">
            <a:extLst>
              <a:ext uri="{FF2B5EF4-FFF2-40B4-BE49-F238E27FC236}">
                <a16:creationId xmlns:a16="http://schemas.microsoft.com/office/drawing/2014/main" id="{A43741EC-B138-C148-AE71-9D25DED1CB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1674" y="1471990"/>
            <a:ext cx="10833486" cy="680962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19A821B-73F0-A021-14C1-709E7F18340A}"/>
              </a:ext>
            </a:extLst>
          </p:cNvPr>
          <p:cNvSpPr txBox="1"/>
          <p:nvPr/>
        </p:nvSpPr>
        <p:spPr>
          <a:xfrm>
            <a:off x="0" y="9419470"/>
            <a:ext cx="6468417" cy="334130"/>
          </a:xfrm>
          <a:prstGeom prst="rect">
            <a:avLst/>
          </a:prstGeom>
          <a:noFill/>
        </p:spPr>
        <p:txBody>
          <a:bodyPr wrap="square" rtlCol="0">
            <a:spAutoFit/>
          </a:bodyPr>
          <a:lstStyle/>
          <a:p>
            <a:r>
              <a:rPr lang="en-US" sz="1707" i="1" dirty="0">
                <a:solidFill>
                  <a:schemeClr val="accent5"/>
                </a:solidFill>
                <a:latin typeface="Avenir Book" panose="02000503020000020003" pitchFamily="2" charset="0"/>
              </a:rPr>
              <a:t>Slide from Kent </a:t>
            </a:r>
            <a:r>
              <a:rPr lang="en-US" sz="1707" i="1" dirty="0" err="1">
                <a:solidFill>
                  <a:schemeClr val="accent5"/>
                </a:solidFill>
                <a:latin typeface="Avenir Book" panose="02000503020000020003" pitchFamily="2" charset="0"/>
              </a:rPr>
              <a:t>Ratajeski</a:t>
            </a:r>
            <a:r>
              <a:rPr lang="en-US" sz="1707" i="1" dirty="0">
                <a:solidFill>
                  <a:schemeClr val="accent5"/>
                </a:solidFill>
                <a:latin typeface="Avenir Book" panose="02000503020000020003" pitchFamily="2" charset="0"/>
              </a:rPr>
              <a:t> (University of Kentucky)</a:t>
            </a:r>
          </a:p>
        </p:txBody>
      </p:sp>
      <p:sp>
        <p:nvSpPr>
          <p:cNvPr id="5" name="Slide Number Placeholder 4">
            <a:extLst>
              <a:ext uri="{FF2B5EF4-FFF2-40B4-BE49-F238E27FC236}">
                <a16:creationId xmlns:a16="http://schemas.microsoft.com/office/drawing/2014/main" id="{E42784A0-9DAD-D302-90C2-B2D1D6DE2F93}"/>
              </a:ext>
            </a:extLst>
          </p:cNvPr>
          <p:cNvSpPr>
            <a:spLocks noGrp="1"/>
          </p:cNvSpPr>
          <p:nvPr>
            <p:ph type="sldNum" idx="12"/>
          </p:nvPr>
        </p:nvSpPr>
        <p:spPr/>
        <p:txBody>
          <a:bodyPr/>
          <a:lstStyle/>
          <a:p>
            <a:fld id="{00000000-1234-1234-1234-123412341234}" type="slidenum">
              <a:rPr lang="en" smtClean="0"/>
              <a:pPr/>
              <a:t>44</a:t>
            </a:fld>
            <a:endParaRPr lang="en"/>
          </a:p>
        </p:txBody>
      </p:sp>
    </p:spTree>
    <p:extLst>
      <p:ext uri="{BB962C8B-B14F-4D97-AF65-F5344CB8AC3E}">
        <p14:creationId xmlns:p14="http://schemas.microsoft.com/office/powerpoint/2010/main" val="15241575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2" name="TextBox 1">
            <a:extLst>
              <a:ext uri="{FF2B5EF4-FFF2-40B4-BE49-F238E27FC236}">
                <a16:creationId xmlns:a16="http://schemas.microsoft.com/office/drawing/2014/main" id="{43A65CD2-B743-C844-B20E-002CE800D09A}"/>
              </a:ext>
            </a:extLst>
          </p:cNvPr>
          <p:cNvSpPr txBox="1"/>
          <p:nvPr/>
        </p:nvSpPr>
        <p:spPr>
          <a:xfrm>
            <a:off x="1319212" y="3264403"/>
            <a:ext cx="10366375" cy="3224794"/>
          </a:xfrm>
          <a:prstGeom prst="rect">
            <a:avLst/>
          </a:prstGeom>
          <a:noFill/>
        </p:spPr>
        <p:txBody>
          <a:bodyPr wrap="square" rtlCol="0">
            <a:spAutoFit/>
          </a:bodyPr>
          <a:lstStyle/>
          <a:p>
            <a:pPr>
              <a:lnSpc>
                <a:spcPct val="114000"/>
              </a:lnSpc>
            </a:pPr>
            <a:r>
              <a:rPr lang="en-US" sz="2800" b="1" dirty="0">
                <a:solidFill>
                  <a:schemeClr val="tx1"/>
                </a:solidFill>
                <a:latin typeface="Avenir Book" panose="02000503020000020003" pitchFamily="2" charset="0"/>
              </a:rPr>
              <a:t>The following contents in p. 46–82 are </a:t>
            </a:r>
            <a:r>
              <a:rPr lang="en-US" sz="2800" b="1" i="1" dirty="0">
                <a:solidFill>
                  <a:schemeClr val="tx1"/>
                </a:solidFill>
                <a:latin typeface="Avenir Book" panose="02000503020000020003" pitchFamily="2" charset="0"/>
              </a:rPr>
              <a:t>selected</a:t>
            </a:r>
            <a:r>
              <a:rPr lang="en-US" sz="2800" b="1" dirty="0">
                <a:solidFill>
                  <a:schemeClr val="tx1"/>
                </a:solidFill>
                <a:latin typeface="Avenir Book" panose="02000503020000020003" pitchFamily="2" charset="0"/>
              </a:rPr>
              <a:t> slides from a presentation put together by Dr. Gabi Serrato Marks on the topic of “Building Equity Through Science Communication.”</a:t>
            </a:r>
          </a:p>
          <a:p>
            <a:pPr>
              <a:lnSpc>
                <a:spcPct val="114000"/>
              </a:lnSpc>
            </a:pPr>
            <a:r>
              <a:rPr lang="en-US" sz="2400" dirty="0">
                <a:solidFill>
                  <a:schemeClr val="tx1"/>
                </a:solidFill>
                <a:latin typeface="Avenir Book" panose="02000503020000020003" pitchFamily="2" charset="0"/>
              </a:rPr>
              <a:t>Direct link to the FULL Google slides: </a:t>
            </a:r>
            <a:r>
              <a:rPr lang="en-US" sz="2400" dirty="0">
                <a:solidFill>
                  <a:schemeClr val="tx1"/>
                </a:solidFill>
                <a:latin typeface="Avenir Book" panose="02000503020000020003" pitchFamily="2" charset="0"/>
                <a:hlinkClick r:id="rId3"/>
              </a:rPr>
              <a:t>https://docs.google.com/presentation/d/1nEAKNp33PEADqkFwA5nfZpI9xbCV6v4eVU0a_TEUv44/edit?usp=sharing</a:t>
            </a:r>
            <a:r>
              <a:rPr lang="en-US" sz="2400" dirty="0">
                <a:solidFill>
                  <a:schemeClr val="tx1"/>
                </a:solidFill>
                <a:latin typeface="Avenir Book" panose="02000503020000020003" pitchFamily="2" charset="0"/>
              </a:rPr>
              <a:t> </a:t>
            </a:r>
          </a:p>
        </p:txBody>
      </p:sp>
      <p:sp>
        <p:nvSpPr>
          <p:cNvPr id="5" name="Slide Number Placeholder 4">
            <a:extLst>
              <a:ext uri="{FF2B5EF4-FFF2-40B4-BE49-F238E27FC236}">
                <a16:creationId xmlns:a16="http://schemas.microsoft.com/office/drawing/2014/main" id="{5DA28744-2BD8-1942-3EB3-31497EDE5C27}"/>
              </a:ext>
            </a:extLst>
          </p:cNvPr>
          <p:cNvSpPr>
            <a:spLocks noGrp="1"/>
          </p:cNvSpPr>
          <p:nvPr>
            <p:ph type="sldNum" idx="12"/>
          </p:nvPr>
        </p:nvSpPr>
        <p:spPr/>
        <p:txBody>
          <a:bodyPr/>
          <a:lstStyle/>
          <a:p>
            <a:fld id="{00000000-1234-1234-1234-123412341234}" type="slidenum">
              <a:rPr lang="en" smtClean="0"/>
              <a:pPr/>
              <a:t>45</a:t>
            </a:fld>
            <a:endParaRPr lang="en"/>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3"/>
          <p:cNvPicPr preferRelativeResize="0"/>
          <p:nvPr/>
        </p:nvPicPr>
        <p:blipFill rotWithShape="1">
          <a:blip r:embed="rId3">
            <a:alphaModFix amt="33000"/>
          </a:blip>
          <a:srcRect t="16926" b="41690"/>
          <a:stretch/>
        </p:blipFill>
        <p:spPr>
          <a:xfrm>
            <a:off x="2603379" y="1696285"/>
            <a:ext cx="7798042" cy="2663145"/>
          </a:xfrm>
          <a:prstGeom prst="rect">
            <a:avLst/>
          </a:prstGeom>
          <a:noFill/>
          <a:ln>
            <a:noFill/>
          </a:ln>
        </p:spPr>
      </p:pic>
      <p:sp>
        <p:nvSpPr>
          <p:cNvPr id="55" name="Google Shape;55;p13"/>
          <p:cNvSpPr txBox="1"/>
          <p:nvPr/>
        </p:nvSpPr>
        <p:spPr>
          <a:xfrm>
            <a:off x="2200747" y="2261777"/>
            <a:ext cx="8603307" cy="1404958"/>
          </a:xfrm>
          <a:prstGeom prst="rect">
            <a:avLst/>
          </a:prstGeom>
          <a:noFill/>
          <a:ln>
            <a:noFill/>
          </a:ln>
        </p:spPr>
        <p:txBody>
          <a:bodyPr spcFirstLastPara="1" wrap="square" lIns="130027" tIns="130027" rIns="130027" bIns="130027" anchor="t" anchorCtr="0">
            <a:spAutoFit/>
          </a:bodyPr>
          <a:lstStyle/>
          <a:p>
            <a:pPr algn="ctr">
              <a:spcBef>
                <a:spcPts val="0"/>
              </a:spcBef>
            </a:pPr>
            <a:r>
              <a:rPr lang="en" sz="4124">
                <a:latin typeface="Verdana"/>
                <a:ea typeface="Verdana"/>
                <a:cs typeface="Verdana"/>
                <a:sym typeface="Verdana"/>
              </a:rPr>
              <a:t>Building Equity Through Science Communication</a:t>
            </a:r>
            <a:endParaRPr sz="4124">
              <a:latin typeface="Verdana"/>
              <a:ea typeface="Verdana"/>
              <a:cs typeface="Verdana"/>
              <a:sym typeface="Verdana"/>
            </a:endParaRPr>
          </a:p>
        </p:txBody>
      </p:sp>
      <p:sp>
        <p:nvSpPr>
          <p:cNvPr id="56" name="Google Shape;56;p13"/>
          <p:cNvSpPr txBox="1"/>
          <p:nvPr/>
        </p:nvSpPr>
        <p:spPr>
          <a:xfrm>
            <a:off x="2100480" y="4649174"/>
            <a:ext cx="8803840" cy="3512971"/>
          </a:xfrm>
          <a:prstGeom prst="rect">
            <a:avLst/>
          </a:prstGeom>
          <a:noFill/>
          <a:ln>
            <a:noFill/>
          </a:ln>
        </p:spPr>
        <p:txBody>
          <a:bodyPr spcFirstLastPara="1" wrap="square" lIns="130027" tIns="130027" rIns="130027" bIns="130027" anchor="t" anchorCtr="0">
            <a:spAutoFit/>
          </a:bodyPr>
          <a:lstStyle/>
          <a:p>
            <a:pPr algn="ctr">
              <a:spcBef>
                <a:spcPts val="0"/>
              </a:spcBef>
            </a:pPr>
            <a:r>
              <a:rPr lang="en" sz="2987" b="1">
                <a:latin typeface="Verdana"/>
                <a:ea typeface="Verdana"/>
                <a:cs typeface="Verdana"/>
                <a:sym typeface="Verdana"/>
              </a:rPr>
              <a:t>Gabi Serrato Marks, PhD</a:t>
            </a:r>
            <a:endParaRPr sz="2987" b="1">
              <a:latin typeface="Verdana"/>
              <a:ea typeface="Verdana"/>
              <a:cs typeface="Verdana"/>
              <a:sym typeface="Verdana"/>
            </a:endParaRPr>
          </a:p>
          <a:p>
            <a:pPr algn="ctr">
              <a:spcBef>
                <a:spcPts val="0"/>
              </a:spcBef>
            </a:pPr>
            <a:r>
              <a:rPr lang="en" sz="2560">
                <a:latin typeface="Verdana"/>
                <a:ea typeface="Verdana"/>
                <a:cs typeface="Verdana"/>
                <a:sym typeface="Verdana"/>
              </a:rPr>
              <a:t>Partner, Stellate Communications</a:t>
            </a:r>
            <a:endParaRPr sz="2560">
              <a:latin typeface="Verdana"/>
              <a:ea typeface="Verdana"/>
              <a:cs typeface="Verdana"/>
              <a:sym typeface="Verdana"/>
            </a:endParaRPr>
          </a:p>
          <a:p>
            <a:pPr algn="ctr">
              <a:spcBef>
                <a:spcPts val="0"/>
              </a:spcBef>
            </a:pPr>
            <a:endParaRPr sz="2560">
              <a:latin typeface="Verdana"/>
              <a:ea typeface="Verdana"/>
              <a:cs typeface="Verdana"/>
              <a:sym typeface="Verdana"/>
            </a:endParaRPr>
          </a:p>
          <a:p>
            <a:pPr algn="ctr">
              <a:spcBef>
                <a:spcPts val="0"/>
              </a:spcBef>
            </a:pPr>
            <a:endParaRPr sz="2560">
              <a:latin typeface="Verdana"/>
              <a:ea typeface="Verdana"/>
              <a:cs typeface="Verdana"/>
              <a:sym typeface="Verdana"/>
            </a:endParaRPr>
          </a:p>
          <a:p>
            <a:pPr algn="ctr">
              <a:spcBef>
                <a:spcPts val="0"/>
              </a:spcBef>
            </a:pPr>
            <a:endParaRPr sz="2560">
              <a:latin typeface="Verdana"/>
              <a:ea typeface="Verdana"/>
              <a:cs typeface="Verdana"/>
              <a:sym typeface="Verdana"/>
            </a:endParaRPr>
          </a:p>
          <a:p>
            <a:pPr algn="ctr">
              <a:spcBef>
                <a:spcPts val="0"/>
              </a:spcBef>
            </a:pPr>
            <a:endParaRPr sz="2560">
              <a:latin typeface="Verdana"/>
              <a:ea typeface="Verdana"/>
              <a:cs typeface="Verdana"/>
              <a:sym typeface="Verdana"/>
            </a:endParaRPr>
          </a:p>
          <a:p>
            <a:pPr algn="ctr">
              <a:spcBef>
                <a:spcPts val="0"/>
              </a:spcBef>
            </a:pPr>
            <a:endParaRPr sz="2560">
              <a:latin typeface="Verdana"/>
              <a:ea typeface="Verdana"/>
              <a:cs typeface="Verdana"/>
              <a:sym typeface="Verdana"/>
            </a:endParaRPr>
          </a:p>
          <a:p>
            <a:pPr algn="ctr">
              <a:spcBef>
                <a:spcPts val="0"/>
              </a:spcBef>
            </a:pPr>
            <a:r>
              <a:rPr lang="en" sz="2560">
                <a:latin typeface="Verdana"/>
                <a:ea typeface="Verdana"/>
                <a:cs typeface="Verdana"/>
                <a:sym typeface="Verdana"/>
              </a:rPr>
              <a:t>Wednesday, April 13, 2022</a:t>
            </a:r>
            <a:endParaRPr sz="2560">
              <a:latin typeface="Verdana"/>
              <a:ea typeface="Verdana"/>
              <a:cs typeface="Verdana"/>
              <a:sym typeface="Verdana"/>
            </a:endParaRPr>
          </a:p>
          <a:p>
            <a:pPr algn="ctr">
              <a:spcBef>
                <a:spcPts val="0"/>
              </a:spcBef>
            </a:pPr>
            <a:r>
              <a:rPr lang="en" sz="2560">
                <a:latin typeface="Verdana"/>
                <a:ea typeface="Verdana"/>
                <a:cs typeface="Verdana"/>
                <a:sym typeface="Verdana"/>
              </a:rPr>
              <a:t>RWU Marine &amp; Natural Sciences Seminar</a:t>
            </a:r>
            <a:endParaRPr sz="2560">
              <a:latin typeface="Verdana"/>
              <a:ea typeface="Verdana"/>
              <a:cs typeface="Verdana"/>
              <a:sym typeface="Verdana"/>
            </a:endParaRPr>
          </a:p>
        </p:txBody>
      </p:sp>
      <p:pic>
        <p:nvPicPr>
          <p:cNvPr id="57" name="Google Shape;57;p13"/>
          <p:cNvPicPr preferRelativeResize="0"/>
          <p:nvPr/>
        </p:nvPicPr>
        <p:blipFill>
          <a:blip r:embed="rId4">
            <a:alphaModFix/>
          </a:blip>
          <a:stretch>
            <a:fillRect/>
          </a:stretch>
        </p:blipFill>
        <p:spPr>
          <a:xfrm>
            <a:off x="4185725" y="5912267"/>
            <a:ext cx="4633351" cy="1348373"/>
          </a:xfrm>
          <a:prstGeom prst="rect">
            <a:avLst/>
          </a:prstGeom>
          <a:noFill/>
          <a:ln>
            <a:noFill/>
          </a:ln>
        </p:spPr>
      </p:pic>
      <p:sp>
        <p:nvSpPr>
          <p:cNvPr id="2" name="Slide Number Placeholder 1">
            <a:extLst>
              <a:ext uri="{FF2B5EF4-FFF2-40B4-BE49-F238E27FC236}">
                <a16:creationId xmlns:a16="http://schemas.microsoft.com/office/drawing/2014/main" id="{D00C7A2A-AB19-11E0-1D92-12C6747D353A}"/>
              </a:ext>
            </a:extLst>
          </p:cNvPr>
          <p:cNvSpPr>
            <a:spLocks noGrp="1"/>
          </p:cNvSpPr>
          <p:nvPr>
            <p:ph type="sldNum" idx="12"/>
          </p:nvPr>
        </p:nvSpPr>
        <p:spPr/>
        <p:txBody>
          <a:bodyPr/>
          <a:lstStyle/>
          <a:p>
            <a:pPr algn="r"/>
            <a:fld id="{00000000-1234-1234-1234-123412341234}" type="slidenum">
              <a:rPr lang="en" smtClean="0"/>
              <a:pPr algn="r"/>
              <a:t>46</a:t>
            </a:fld>
            <a:endParaRPr lang="en"/>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4"/>
          <p:cNvSpPr txBox="1"/>
          <p:nvPr/>
        </p:nvSpPr>
        <p:spPr>
          <a:xfrm>
            <a:off x="443307" y="2858276"/>
            <a:ext cx="11611733" cy="4820053"/>
          </a:xfrm>
          <a:prstGeom prst="rect">
            <a:avLst/>
          </a:prstGeom>
          <a:noFill/>
          <a:ln>
            <a:noFill/>
          </a:ln>
        </p:spPr>
        <p:txBody>
          <a:bodyPr spcFirstLastPara="1" wrap="square" lIns="130027" tIns="130027" rIns="130027" bIns="130027" anchor="t" anchorCtr="0">
            <a:noAutofit/>
          </a:bodyPr>
          <a:lstStyle/>
          <a:p>
            <a:pPr>
              <a:lnSpc>
                <a:spcPct val="115000"/>
              </a:lnSpc>
              <a:spcBef>
                <a:spcPts val="0"/>
              </a:spcBef>
            </a:pPr>
            <a:r>
              <a:rPr lang="en" sz="2560"/>
              <a:t>Anything that impacts your ability to work, learn, and/or take care of yourself. </a:t>
            </a:r>
            <a:endParaRPr sz="2560"/>
          </a:p>
          <a:p>
            <a:pPr>
              <a:lnSpc>
                <a:spcPct val="115000"/>
              </a:lnSpc>
              <a:spcBef>
                <a:spcPts val="2276"/>
              </a:spcBef>
            </a:pPr>
            <a:endParaRPr sz="2560"/>
          </a:p>
          <a:p>
            <a:pPr>
              <a:lnSpc>
                <a:spcPct val="115000"/>
              </a:lnSpc>
              <a:spcBef>
                <a:spcPts val="2276"/>
              </a:spcBef>
            </a:pPr>
            <a:endParaRPr sz="2560"/>
          </a:p>
          <a:p>
            <a:pPr>
              <a:lnSpc>
                <a:spcPct val="115000"/>
              </a:lnSpc>
              <a:spcBef>
                <a:spcPts val="2276"/>
              </a:spcBef>
            </a:pPr>
            <a:endParaRPr sz="2560"/>
          </a:p>
          <a:p>
            <a:pPr>
              <a:lnSpc>
                <a:spcPct val="115000"/>
              </a:lnSpc>
              <a:spcBef>
                <a:spcPts val="2276"/>
              </a:spcBef>
            </a:pPr>
            <a:endParaRPr sz="2560"/>
          </a:p>
          <a:p>
            <a:pPr>
              <a:lnSpc>
                <a:spcPct val="115000"/>
              </a:lnSpc>
              <a:spcBef>
                <a:spcPts val="2276"/>
              </a:spcBef>
              <a:spcAft>
                <a:spcPts val="2276"/>
              </a:spcAft>
            </a:pPr>
            <a:r>
              <a:rPr lang="en" sz="2560"/>
              <a:t>Disabled people are highly underrepresented in STEM: 2% of STEM PhDs</a:t>
            </a:r>
            <a:endParaRPr sz="2560"/>
          </a:p>
        </p:txBody>
      </p:sp>
      <p:sp>
        <p:nvSpPr>
          <p:cNvPr id="142" name="Google Shape;142;p24"/>
          <p:cNvSpPr txBox="1"/>
          <p:nvPr/>
        </p:nvSpPr>
        <p:spPr>
          <a:xfrm>
            <a:off x="510258" y="1735502"/>
            <a:ext cx="11611733" cy="689493"/>
          </a:xfrm>
          <a:prstGeom prst="rect">
            <a:avLst/>
          </a:prstGeom>
          <a:noFill/>
          <a:ln>
            <a:noFill/>
          </a:ln>
        </p:spPr>
        <p:txBody>
          <a:bodyPr spcFirstLastPara="1" wrap="square" lIns="130027" tIns="130027" rIns="130027" bIns="130027" anchor="t" anchorCtr="0">
            <a:noAutofit/>
          </a:bodyPr>
          <a:lstStyle/>
          <a:p>
            <a:pPr>
              <a:spcBef>
                <a:spcPts val="0"/>
              </a:spcBef>
            </a:pPr>
            <a:r>
              <a:rPr lang="en" sz="4267">
                <a:latin typeface="Verdana"/>
                <a:ea typeface="Verdana"/>
                <a:cs typeface="Verdana"/>
                <a:sym typeface="Verdana"/>
              </a:rPr>
              <a:t>Disability 101</a:t>
            </a:r>
            <a:endParaRPr sz="4267">
              <a:latin typeface="Verdana"/>
              <a:ea typeface="Verdana"/>
              <a:cs typeface="Verdana"/>
              <a:sym typeface="Verdana"/>
            </a:endParaRPr>
          </a:p>
        </p:txBody>
      </p:sp>
      <p:pic>
        <p:nvPicPr>
          <p:cNvPr id="143" name="Google Shape;143;p24"/>
          <p:cNvPicPr preferRelativeResize="0"/>
          <p:nvPr/>
        </p:nvPicPr>
        <p:blipFill>
          <a:blip r:embed="rId3">
            <a:alphaModFix/>
          </a:blip>
          <a:stretch>
            <a:fillRect/>
          </a:stretch>
        </p:blipFill>
        <p:spPr>
          <a:xfrm>
            <a:off x="746773" y="3793067"/>
            <a:ext cx="2167467" cy="2167467"/>
          </a:xfrm>
          <a:prstGeom prst="rect">
            <a:avLst/>
          </a:prstGeom>
          <a:noFill/>
          <a:ln>
            <a:noFill/>
          </a:ln>
        </p:spPr>
      </p:pic>
      <p:pic>
        <p:nvPicPr>
          <p:cNvPr id="144" name="Google Shape;144;p24"/>
          <p:cNvPicPr preferRelativeResize="0"/>
          <p:nvPr/>
        </p:nvPicPr>
        <p:blipFill>
          <a:blip r:embed="rId4">
            <a:alphaModFix/>
          </a:blip>
          <a:stretch>
            <a:fillRect/>
          </a:stretch>
        </p:blipFill>
        <p:spPr>
          <a:xfrm>
            <a:off x="3621068" y="3793067"/>
            <a:ext cx="2302933" cy="2302933"/>
          </a:xfrm>
          <a:prstGeom prst="rect">
            <a:avLst/>
          </a:prstGeom>
          <a:noFill/>
          <a:ln>
            <a:noFill/>
          </a:ln>
        </p:spPr>
      </p:pic>
      <p:pic>
        <p:nvPicPr>
          <p:cNvPr id="145" name="Google Shape;145;p24"/>
          <p:cNvPicPr preferRelativeResize="0"/>
          <p:nvPr/>
        </p:nvPicPr>
        <p:blipFill>
          <a:blip r:embed="rId5">
            <a:alphaModFix/>
          </a:blip>
          <a:stretch>
            <a:fillRect/>
          </a:stretch>
        </p:blipFill>
        <p:spPr>
          <a:xfrm>
            <a:off x="6484285" y="3793067"/>
            <a:ext cx="2167467" cy="2167467"/>
          </a:xfrm>
          <a:prstGeom prst="rect">
            <a:avLst/>
          </a:prstGeom>
          <a:noFill/>
          <a:ln>
            <a:noFill/>
          </a:ln>
        </p:spPr>
      </p:pic>
      <p:pic>
        <p:nvPicPr>
          <p:cNvPr id="146" name="Google Shape;146;p24"/>
          <p:cNvPicPr preferRelativeResize="0"/>
          <p:nvPr/>
        </p:nvPicPr>
        <p:blipFill>
          <a:blip r:embed="rId6">
            <a:alphaModFix/>
          </a:blip>
          <a:stretch>
            <a:fillRect/>
          </a:stretch>
        </p:blipFill>
        <p:spPr>
          <a:xfrm>
            <a:off x="9212054" y="3793067"/>
            <a:ext cx="2302933" cy="2302933"/>
          </a:xfrm>
          <a:prstGeom prst="rect">
            <a:avLst/>
          </a:prstGeom>
          <a:noFill/>
          <a:ln>
            <a:noFill/>
          </a:ln>
        </p:spPr>
      </p:pic>
      <p:sp>
        <p:nvSpPr>
          <p:cNvPr id="2" name="Slide Number Placeholder 1">
            <a:extLst>
              <a:ext uri="{FF2B5EF4-FFF2-40B4-BE49-F238E27FC236}">
                <a16:creationId xmlns:a16="http://schemas.microsoft.com/office/drawing/2014/main" id="{56E79A98-D748-679D-F840-AC23C715CD73}"/>
              </a:ext>
            </a:extLst>
          </p:cNvPr>
          <p:cNvSpPr>
            <a:spLocks noGrp="1"/>
          </p:cNvSpPr>
          <p:nvPr>
            <p:ph type="sldNum" idx="12"/>
          </p:nvPr>
        </p:nvSpPr>
        <p:spPr/>
        <p:txBody>
          <a:bodyPr/>
          <a:lstStyle/>
          <a:p>
            <a:pPr algn="r"/>
            <a:fld id="{00000000-1234-1234-1234-123412341234}" type="slidenum">
              <a:rPr lang="en" smtClean="0"/>
              <a:pPr algn="r"/>
              <a:t>47</a:t>
            </a:fld>
            <a:endParaRPr lang="en"/>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pic>
        <p:nvPicPr>
          <p:cNvPr id="151" name="Google Shape;151;p25"/>
          <p:cNvPicPr preferRelativeResize="0"/>
          <p:nvPr/>
        </p:nvPicPr>
        <p:blipFill rotWithShape="1">
          <a:blip r:embed="rId3">
            <a:alphaModFix/>
          </a:blip>
          <a:srcRect b="74862"/>
          <a:stretch/>
        </p:blipFill>
        <p:spPr>
          <a:xfrm>
            <a:off x="267520" y="4279005"/>
            <a:ext cx="12469760" cy="2862010"/>
          </a:xfrm>
          <a:prstGeom prst="rect">
            <a:avLst/>
          </a:prstGeom>
          <a:noFill/>
          <a:ln w="28575" cap="flat" cmpd="sng">
            <a:solidFill>
              <a:schemeClr val="dk1"/>
            </a:solidFill>
            <a:prstDash val="solid"/>
            <a:round/>
            <a:headEnd type="none" w="sm" len="sm"/>
            <a:tailEnd type="none" w="sm" len="sm"/>
          </a:ln>
        </p:spPr>
      </p:pic>
      <p:sp>
        <p:nvSpPr>
          <p:cNvPr id="152" name="Google Shape;152;p25"/>
          <p:cNvSpPr txBox="1"/>
          <p:nvPr/>
        </p:nvSpPr>
        <p:spPr>
          <a:xfrm>
            <a:off x="267520" y="7141013"/>
            <a:ext cx="2740053" cy="2035579"/>
          </a:xfrm>
          <a:prstGeom prst="rect">
            <a:avLst/>
          </a:prstGeom>
          <a:noFill/>
          <a:ln>
            <a:noFill/>
          </a:ln>
        </p:spPr>
        <p:txBody>
          <a:bodyPr spcFirstLastPara="1" wrap="square" lIns="130027" tIns="130027" rIns="130027" bIns="130027" anchor="t" anchorCtr="0">
            <a:spAutoFit/>
          </a:bodyPr>
          <a:lstStyle/>
          <a:p>
            <a:pPr>
              <a:spcBef>
                <a:spcPts val="0"/>
              </a:spcBef>
            </a:pPr>
            <a:r>
              <a:rPr lang="en" sz="4267"/>
              <a:t>Scott-Gardner, 2021</a:t>
            </a:r>
            <a:endParaRPr sz="4267"/>
          </a:p>
        </p:txBody>
      </p:sp>
      <p:sp>
        <p:nvSpPr>
          <p:cNvPr id="153" name="Google Shape;153;p25"/>
          <p:cNvSpPr txBox="1"/>
          <p:nvPr/>
        </p:nvSpPr>
        <p:spPr>
          <a:xfrm>
            <a:off x="188942" y="1435947"/>
            <a:ext cx="12310613" cy="3059578"/>
          </a:xfrm>
          <a:prstGeom prst="rect">
            <a:avLst/>
          </a:prstGeom>
          <a:noFill/>
          <a:ln>
            <a:noFill/>
          </a:ln>
        </p:spPr>
        <p:txBody>
          <a:bodyPr spcFirstLastPara="1" wrap="square" lIns="130027" tIns="130027" rIns="130027" bIns="130027" anchor="t" anchorCtr="0">
            <a:spAutoFit/>
          </a:bodyPr>
          <a:lstStyle/>
          <a:p>
            <a:pPr>
              <a:spcBef>
                <a:spcPts val="0"/>
              </a:spcBef>
            </a:pPr>
            <a:r>
              <a:rPr lang="en" sz="3982">
                <a:solidFill>
                  <a:schemeClr val="dk1"/>
                </a:solidFill>
                <a:latin typeface="Verdana"/>
                <a:ea typeface="Verdana"/>
                <a:cs typeface="Verdana"/>
                <a:sym typeface="Verdana"/>
              </a:rPr>
              <a:t>Social media can serve as a source of two-directional connections…</a:t>
            </a:r>
            <a:endParaRPr sz="3982">
              <a:solidFill>
                <a:schemeClr val="dk1"/>
              </a:solidFill>
              <a:latin typeface="Verdana"/>
              <a:ea typeface="Verdana"/>
              <a:cs typeface="Verdana"/>
              <a:sym typeface="Verdana"/>
            </a:endParaRPr>
          </a:p>
          <a:p>
            <a:pPr>
              <a:spcBef>
                <a:spcPts val="0"/>
              </a:spcBef>
            </a:pPr>
            <a:endParaRPr sz="3982">
              <a:solidFill>
                <a:schemeClr val="dk1"/>
              </a:solidFill>
              <a:latin typeface="Verdana"/>
              <a:ea typeface="Verdana"/>
              <a:cs typeface="Verdana"/>
              <a:sym typeface="Verdana"/>
            </a:endParaRPr>
          </a:p>
          <a:p>
            <a:pPr>
              <a:spcBef>
                <a:spcPts val="0"/>
              </a:spcBef>
              <a:buClr>
                <a:schemeClr val="dk1"/>
              </a:buClr>
              <a:buSzPts val="1100"/>
            </a:pPr>
            <a:r>
              <a:rPr lang="en" sz="3982">
                <a:solidFill>
                  <a:schemeClr val="dk1"/>
                </a:solidFill>
                <a:latin typeface="Verdana"/>
                <a:ea typeface="Verdana"/>
                <a:cs typeface="Verdana"/>
                <a:sym typeface="Verdana"/>
              </a:rPr>
              <a:t>… if you can access it. </a:t>
            </a:r>
            <a:endParaRPr sz="3982">
              <a:solidFill>
                <a:schemeClr val="dk1"/>
              </a:solidFill>
              <a:latin typeface="Verdana"/>
              <a:ea typeface="Verdana"/>
              <a:cs typeface="Verdana"/>
              <a:sym typeface="Verdana"/>
            </a:endParaRPr>
          </a:p>
          <a:p>
            <a:pPr>
              <a:spcBef>
                <a:spcPts val="0"/>
              </a:spcBef>
            </a:pPr>
            <a:endParaRPr sz="4267">
              <a:latin typeface="Verdana"/>
              <a:ea typeface="Verdana"/>
              <a:cs typeface="Verdana"/>
              <a:sym typeface="Verdana"/>
            </a:endParaRPr>
          </a:p>
        </p:txBody>
      </p:sp>
      <p:sp>
        <p:nvSpPr>
          <p:cNvPr id="2" name="Slide Number Placeholder 1">
            <a:extLst>
              <a:ext uri="{FF2B5EF4-FFF2-40B4-BE49-F238E27FC236}">
                <a16:creationId xmlns:a16="http://schemas.microsoft.com/office/drawing/2014/main" id="{D35729D3-BC7E-6916-4254-B20BFAD6F617}"/>
              </a:ext>
            </a:extLst>
          </p:cNvPr>
          <p:cNvSpPr>
            <a:spLocks noGrp="1"/>
          </p:cNvSpPr>
          <p:nvPr>
            <p:ph type="sldNum" idx="12"/>
          </p:nvPr>
        </p:nvSpPr>
        <p:spPr/>
        <p:txBody>
          <a:bodyPr/>
          <a:lstStyle/>
          <a:p>
            <a:pPr algn="r"/>
            <a:fld id="{00000000-1234-1234-1234-123412341234}" type="slidenum">
              <a:rPr lang="en" smtClean="0"/>
              <a:pPr algn="r"/>
              <a:t>48</a:t>
            </a:fld>
            <a:endParaRPr lang="en"/>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1"/>
                                        </p:tgtEl>
                                        <p:attrNameLst>
                                          <p:attrName>style.visibility</p:attrName>
                                        </p:attrNameLst>
                                      </p:cBhvr>
                                      <p:to>
                                        <p:strVal val="visible"/>
                                      </p:to>
                                    </p:set>
                                    <p:animEffect transition="in" filter="fade">
                                      <p:cBhvr>
                                        <p:cTn id="7" dur="1000"/>
                                        <p:tgtEl>
                                          <p:spTgt spid="151"/>
                                        </p:tgtEl>
                                      </p:cBhvr>
                                    </p:animEffect>
                                  </p:childTnLst>
                                </p:cTn>
                              </p:par>
                              <p:par>
                                <p:cTn id="8" presetID="1" presetClass="entr" presetSubtype="0" fill="hold" nodeType="withEffect">
                                  <p:stCondLst>
                                    <p:cond delay="0"/>
                                  </p:stCondLst>
                                  <p:childTnLst>
                                    <p:set>
                                      <p:cBhvr>
                                        <p:cTn id="9" dur="1" fill="hold">
                                          <p:stCondLst>
                                            <p:cond delay="0"/>
                                          </p:stCondLst>
                                        </p:cTn>
                                        <p:tgtEl>
                                          <p:spTgt spid="1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6"/>
          <p:cNvSpPr/>
          <p:nvPr/>
        </p:nvSpPr>
        <p:spPr>
          <a:xfrm>
            <a:off x="6815822" y="1219236"/>
            <a:ext cx="6188800" cy="7315200"/>
          </a:xfrm>
          <a:prstGeom prst="rect">
            <a:avLst/>
          </a:prstGeom>
          <a:solidFill>
            <a:srgbClr val="A776C0"/>
          </a:solid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endParaRPr sz="4267"/>
          </a:p>
        </p:txBody>
      </p:sp>
      <p:pic>
        <p:nvPicPr>
          <p:cNvPr id="159" name="Google Shape;159;p26"/>
          <p:cNvPicPr preferRelativeResize="0"/>
          <p:nvPr/>
        </p:nvPicPr>
        <p:blipFill rotWithShape="1">
          <a:blip r:embed="rId3">
            <a:alphaModFix/>
          </a:blip>
          <a:srcRect l="53572"/>
          <a:stretch/>
        </p:blipFill>
        <p:spPr>
          <a:xfrm>
            <a:off x="6966863" y="1219236"/>
            <a:ext cx="6037941" cy="7315200"/>
          </a:xfrm>
          <a:prstGeom prst="rect">
            <a:avLst/>
          </a:prstGeom>
          <a:noFill/>
          <a:ln>
            <a:noFill/>
          </a:ln>
        </p:spPr>
      </p:pic>
      <p:sp>
        <p:nvSpPr>
          <p:cNvPr id="160" name="Google Shape;160;p26"/>
          <p:cNvSpPr txBox="1"/>
          <p:nvPr/>
        </p:nvSpPr>
        <p:spPr>
          <a:xfrm>
            <a:off x="7490631" y="7492872"/>
            <a:ext cx="3360853" cy="499005"/>
          </a:xfrm>
          <a:prstGeom prst="rect">
            <a:avLst/>
          </a:prstGeom>
          <a:noFill/>
          <a:ln>
            <a:noFill/>
          </a:ln>
        </p:spPr>
        <p:txBody>
          <a:bodyPr spcFirstLastPara="1" wrap="square" lIns="130027" tIns="130027" rIns="130027" bIns="130027" anchor="t" anchorCtr="0">
            <a:spAutoFit/>
          </a:bodyPr>
          <a:lstStyle/>
          <a:p>
            <a:pPr>
              <a:spcBef>
                <a:spcPts val="0"/>
              </a:spcBef>
            </a:pPr>
            <a:r>
              <a:rPr lang="en" sz="1707"/>
              <a:t>CLEAR (2021)</a:t>
            </a:r>
            <a:endParaRPr sz="1707"/>
          </a:p>
        </p:txBody>
      </p:sp>
      <p:sp>
        <p:nvSpPr>
          <p:cNvPr id="161" name="Google Shape;161;p26"/>
          <p:cNvSpPr txBox="1"/>
          <p:nvPr/>
        </p:nvSpPr>
        <p:spPr>
          <a:xfrm>
            <a:off x="553280" y="1772481"/>
            <a:ext cx="6037760" cy="1740114"/>
          </a:xfrm>
          <a:prstGeom prst="rect">
            <a:avLst/>
          </a:prstGeom>
          <a:noFill/>
          <a:ln>
            <a:noFill/>
          </a:ln>
        </p:spPr>
        <p:txBody>
          <a:bodyPr spcFirstLastPara="1" wrap="square" lIns="130027" tIns="130027" rIns="130027" bIns="130027" anchor="t" anchorCtr="0">
            <a:spAutoFit/>
          </a:bodyPr>
          <a:lstStyle/>
          <a:p>
            <a:pPr>
              <a:spcBef>
                <a:spcPts val="0"/>
              </a:spcBef>
            </a:pPr>
            <a:r>
              <a:rPr lang="en" sz="3556">
                <a:latin typeface="Verdana"/>
                <a:ea typeface="Verdana"/>
                <a:cs typeface="Verdana"/>
                <a:sym typeface="Verdana"/>
              </a:rPr>
              <a:t>Science communication should be accessible to everyone </a:t>
            </a:r>
            <a:endParaRPr sz="3556">
              <a:latin typeface="Verdana"/>
              <a:ea typeface="Verdana"/>
              <a:cs typeface="Verdana"/>
              <a:sym typeface="Verdana"/>
            </a:endParaRPr>
          </a:p>
        </p:txBody>
      </p:sp>
      <p:pic>
        <p:nvPicPr>
          <p:cNvPr id="162" name="Google Shape;162;p26"/>
          <p:cNvPicPr preferRelativeResize="0"/>
          <p:nvPr/>
        </p:nvPicPr>
        <p:blipFill rotWithShape="1">
          <a:blip r:embed="rId4">
            <a:alphaModFix/>
          </a:blip>
          <a:srcRect l="55886" t="10190" r="6668" b="53468"/>
          <a:stretch/>
        </p:blipFill>
        <p:spPr>
          <a:xfrm>
            <a:off x="1" y="4876787"/>
            <a:ext cx="6591037" cy="3597739"/>
          </a:xfrm>
          <a:prstGeom prst="rect">
            <a:avLst/>
          </a:prstGeom>
          <a:noFill/>
          <a:ln>
            <a:noFill/>
          </a:ln>
        </p:spPr>
      </p:pic>
      <p:sp>
        <p:nvSpPr>
          <p:cNvPr id="2" name="Slide Number Placeholder 1">
            <a:extLst>
              <a:ext uri="{FF2B5EF4-FFF2-40B4-BE49-F238E27FC236}">
                <a16:creationId xmlns:a16="http://schemas.microsoft.com/office/drawing/2014/main" id="{20AAE14A-D7ED-1576-8C84-F41D04554137}"/>
              </a:ext>
            </a:extLst>
          </p:cNvPr>
          <p:cNvSpPr>
            <a:spLocks noGrp="1"/>
          </p:cNvSpPr>
          <p:nvPr>
            <p:ph type="sldNum" idx="12"/>
          </p:nvPr>
        </p:nvSpPr>
        <p:spPr/>
        <p:txBody>
          <a:bodyPr/>
          <a:lstStyle/>
          <a:p>
            <a:pPr algn="r"/>
            <a:fld id="{00000000-1234-1234-1234-123412341234}" type="slidenum">
              <a:rPr lang="en" smtClean="0"/>
              <a:pPr algn="r"/>
              <a:t>49</a:t>
            </a:fld>
            <a:endParaRPr lang="en"/>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27"/>
          <p:cNvSpPr txBox="1"/>
          <p:nvPr/>
        </p:nvSpPr>
        <p:spPr>
          <a:xfrm>
            <a:off x="441316" y="1470933"/>
            <a:ext cx="12267093" cy="1020587"/>
          </a:xfrm>
          <a:prstGeom prst="rect">
            <a:avLst/>
          </a:prstGeom>
          <a:noFill/>
          <a:ln>
            <a:noFill/>
          </a:ln>
        </p:spPr>
        <p:txBody>
          <a:bodyPr spcFirstLastPara="1" wrap="square" lIns="130027" tIns="130027" rIns="130027" bIns="130027" anchor="t" anchorCtr="0">
            <a:noAutofit/>
          </a:bodyPr>
          <a:lstStyle/>
          <a:p>
            <a:pPr>
              <a:lnSpc>
                <a:spcPct val="115000"/>
              </a:lnSpc>
              <a:spcBef>
                <a:spcPts val="0"/>
              </a:spcBef>
              <a:spcAft>
                <a:spcPts val="2276"/>
              </a:spcAft>
            </a:pPr>
            <a:r>
              <a:rPr lang="en" sz="3698">
                <a:latin typeface="Verdana"/>
                <a:ea typeface="Verdana"/>
                <a:cs typeface="Verdana"/>
                <a:sym typeface="Verdana"/>
              </a:rPr>
              <a:t>Digital science communication: best practices</a:t>
            </a:r>
            <a:endParaRPr sz="3698">
              <a:latin typeface="Verdana"/>
              <a:ea typeface="Verdana"/>
              <a:cs typeface="Verdana"/>
              <a:sym typeface="Verdana"/>
            </a:endParaRPr>
          </a:p>
        </p:txBody>
      </p:sp>
      <p:sp>
        <p:nvSpPr>
          <p:cNvPr id="168" name="Google Shape;168;p27"/>
          <p:cNvSpPr txBox="1"/>
          <p:nvPr/>
        </p:nvSpPr>
        <p:spPr>
          <a:xfrm>
            <a:off x="593885" y="2685334"/>
            <a:ext cx="11573333" cy="4809813"/>
          </a:xfrm>
          <a:prstGeom prst="rect">
            <a:avLst/>
          </a:prstGeom>
          <a:noFill/>
          <a:ln>
            <a:noFill/>
          </a:ln>
        </p:spPr>
        <p:txBody>
          <a:bodyPr spcFirstLastPara="1" wrap="square" lIns="130027" tIns="130027" rIns="130027" bIns="130027" anchor="t" anchorCtr="0">
            <a:noAutofit/>
          </a:bodyPr>
          <a:lstStyle/>
          <a:p>
            <a:pPr>
              <a:spcBef>
                <a:spcPts val="0"/>
              </a:spcBef>
            </a:pPr>
            <a:r>
              <a:rPr lang="en" sz="3982"/>
              <a:t>Provide information in multiple formats: </a:t>
            </a:r>
            <a:endParaRPr sz="3982"/>
          </a:p>
          <a:p>
            <a:pPr indent="650230">
              <a:spcBef>
                <a:spcPts val="0"/>
              </a:spcBef>
            </a:pPr>
            <a:r>
              <a:rPr lang="en" sz="3982"/>
              <a:t>Image alternative text</a:t>
            </a:r>
            <a:endParaRPr sz="3982"/>
          </a:p>
          <a:p>
            <a:pPr indent="650230">
              <a:spcBef>
                <a:spcPts val="0"/>
              </a:spcBef>
            </a:pPr>
            <a:r>
              <a:rPr lang="en" sz="3982"/>
              <a:t>Video captions</a:t>
            </a:r>
            <a:endParaRPr sz="3982"/>
          </a:p>
          <a:p>
            <a:pPr indent="650230">
              <a:spcBef>
                <a:spcPts val="0"/>
              </a:spcBef>
            </a:pPr>
            <a:r>
              <a:rPr lang="en" sz="3982"/>
              <a:t>Transcripts</a:t>
            </a:r>
            <a:endParaRPr sz="3982"/>
          </a:p>
          <a:p>
            <a:pPr indent="650230">
              <a:spcBef>
                <a:spcPts val="0"/>
              </a:spcBef>
            </a:pPr>
            <a:r>
              <a:rPr lang="en" sz="3982"/>
              <a:t>Audio recordings</a:t>
            </a:r>
            <a:endParaRPr sz="3982" b="1" i="1"/>
          </a:p>
          <a:p>
            <a:pPr>
              <a:spcBef>
                <a:spcPts val="0"/>
              </a:spcBef>
            </a:pPr>
            <a:endParaRPr sz="3982"/>
          </a:p>
          <a:p>
            <a:pPr>
              <a:spcBef>
                <a:spcPts val="0"/>
              </a:spcBef>
            </a:pPr>
            <a:endParaRPr sz="3982"/>
          </a:p>
        </p:txBody>
      </p:sp>
      <p:pic>
        <p:nvPicPr>
          <p:cNvPr id="169" name="Google Shape;169;p27"/>
          <p:cNvPicPr preferRelativeResize="0"/>
          <p:nvPr/>
        </p:nvPicPr>
        <p:blipFill>
          <a:blip r:embed="rId3">
            <a:alphaModFix/>
          </a:blip>
          <a:stretch>
            <a:fillRect/>
          </a:stretch>
        </p:blipFill>
        <p:spPr>
          <a:xfrm>
            <a:off x="1147485" y="6187377"/>
            <a:ext cx="11372375" cy="2080036"/>
          </a:xfrm>
          <a:prstGeom prst="rect">
            <a:avLst/>
          </a:prstGeom>
          <a:noFill/>
          <a:ln>
            <a:noFill/>
          </a:ln>
        </p:spPr>
      </p:pic>
      <p:sp>
        <p:nvSpPr>
          <p:cNvPr id="2" name="Slide Number Placeholder 1">
            <a:extLst>
              <a:ext uri="{FF2B5EF4-FFF2-40B4-BE49-F238E27FC236}">
                <a16:creationId xmlns:a16="http://schemas.microsoft.com/office/drawing/2014/main" id="{051546E3-E0F3-8653-6E66-59AE9805430A}"/>
              </a:ext>
            </a:extLst>
          </p:cNvPr>
          <p:cNvSpPr>
            <a:spLocks noGrp="1"/>
          </p:cNvSpPr>
          <p:nvPr>
            <p:ph type="sldNum" idx="12"/>
          </p:nvPr>
        </p:nvSpPr>
        <p:spPr/>
        <p:txBody>
          <a:bodyPr/>
          <a:lstStyle/>
          <a:p>
            <a:pPr algn="r"/>
            <a:fld id="{00000000-1234-1234-1234-123412341234}" type="slidenum">
              <a:rPr lang="en" smtClean="0"/>
              <a:pPr algn="r"/>
              <a:t>50</a:t>
            </a:fld>
            <a:endParaRPr lang="en"/>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pic>
        <p:nvPicPr>
          <p:cNvPr id="174" name="Google Shape;174;p28"/>
          <p:cNvPicPr preferRelativeResize="0"/>
          <p:nvPr/>
        </p:nvPicPr>
        <p:blipFill>
          <a:blip r:embed="rId3">
            <a:alphaModFix/>
          </a:blip>
          <a:stretch>
            <a:fillRect/>
          </a:stretch>
        </p:blipFill>
        <p:spPr>
          <a:xfrm>
            <a:off x="216746" y="1435947"/>
            <a:ext cx="12550079" cy="6881708"/>
          </a:xfrm>
          <a:prstGeom prst="rect">
            <a:avLst/>
          </a:prstGeom>
          <a:noFill/>
          <a:ln>
            <a:noFill/>
          </a:ln>
        </p:spPr>
      </p:pic>
      <p:sp>
        <p:nvSpPr>
          <p:cNvPr id="175" name="Google Shape;175;p28"/>
          <p:cNvSpPr txBox="1"/>
          <p:nvPr/>
        </p:nvSpPr>
        <p:spPr>
          <a:xfrm>
            <a:off x="335715" y="7474240"/>
            <a:ext cx="2402987" cy="2035579"/>
          </a:xfrm>
          <a:prstGeom prst="rect">
            <a:avLst/>
          </a:prstGeom>
          <a:noFill/>
          <a:ln>
            <a:noFill/>
          </a:ln>
        </p:spPr>
        <p:txBody>
          <a:bodyPr spcFirstLastPara="1" wrap="square" lIns="130027" tIns="130027" rIns="130027" bIns="130027" anchor="t" anchorCtr="0">
            <a:spAutoFit/>
          </a:bodyPr>
          <a:lstStyle/>
          <a:p>
            <a:pPr>
              <a:spcBef>
                <a:spcPts val="0"/>
              </a:spcBef>
            </a:pPr>
            <a:r>
              <a:rPr lang="en" sz="4267" b="1">
                <a:solidFill>
                  <a:schemeClr val="lt1"/>
                </a:solidFill>
                <a:latin typeface="Verdana"/>
                <a:ea typeface="Verdana"/>
                <a:cs typeface="Verdana"/>
                <a:sym typeface="Verdana"/>
              </a:rPr>
              <a:t>Autogenerated</a:t>
            </a:r>
            <a:endParaRPr sz="4267" b="1">
              <a:solidFill>
                <a:schemeClr val="lt1"/>
              </a:solidFill>
              <a:latin typeface="Verdana"/>
              <a:ea typeface="Verdana"/>
              <a:cs typeface="Verdana"/>
              <a:sym typeface="Verdana"/>
            </a:endParaRPr>
          </a:p>
        </p:txBody>
      </p:sp>
      <p:sp>
        <p:nvSpPr>
          <p:cNvPr id="2" name="Slide Number Placeholder 1">
            <a:extLst>
              <a:ext uri="{FF2B5EF4-FFF2-40B4-BE49-F238E27FC236}">
                <a16:creationId xmlns:a16="http://schemas.microsoft.com/office/drawing/2014/main" id="{BAC573C2-2F1D-AFA2-771E-6C7E2BCD39CF}"/>
              </a:ext>
            </a:extLst>
          </p:cNvPr>
          <p:cNvSpPr>
            <a:spLocks noGrp="1"/>
          </p:cNvSpPr>
          <p:nvPr>
            <p:ph type="sldNum" idx="12"/>
          </p:nvPr>
        </p:nvSpPr>
        <p:spPr/>
        <p:txBody>
          <a:bodyPr/>
          <a:lstStyle/>
          <a:p>
            <a:fld id="{00000000-1234-1234-1234-123412341234}" type="slidenum">
              <a:rPr lang="en" smtClean="0"/>
              <a:pPr/>
              <a:t>51</a:t>
            </a:fld>
            <a:endParaRPr lang="en"/>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pic>
        <p:nvPicPr>
          <p:cNvPr id="180" name="Google Shape;180;p29"/>
          <p:cNvPicPr preferRelativeResize="0"/>
          <p:nvPr/>
        </p:nvPicPr>
        <p:blipFill>
          <a:blip r:embed="rId3">
            <a:alphaModFix/>
          </a:blip>
          <a:stretch>
            <a:fillRect/>
          </a:stretch>
        </p:blipFill>
        <p:spPr>
          <a:xfrm>
            <a:off x="216747" y="1435946"/>
            <a:ext cx="12330482" cy="6881710"/>
          </a:xfrm>
          <a:prstGeom prst="rect">
            <a:avLst/>
          </a:prstGeom>
          <a:noFill/>
          <a:ln>
            <a:noFill/>
          </a:ln>
        </p:spPr>
      </p:pic>
      <p:sp>
        <p:nvSpPr>
          <p:cNvPr id="2" name="Slide Number Placeholder 1">
            <a:extLst>
              <a:ext uri="{FF2B5EF4-FFF2-40B4-BE49-F238E27FC236}">
                <a16:creationId xmlns:a16="http://schemas.microsoft.com/office/drawing/2014/main" id="{7AE041D6-19CC-3FBA-25E2-784F2DCC9C2B}"/>
              </a:ext>
            </a:extLst>
          </p:cNvPr>
          <p:cNvSpPr>
            <a:spLocks noGrp="1"/>
          </p:cNvSpPr>
          <p:nvPr>
            <p:ph type="sldNum" idx="12"/>
          </p:nvPr>
        </p:nvSpPr>
        <p:spPr/>
        <p:txBody>
          <a:bodyPr/>
          <a:lstStyle/>
          <a:p>
            <a:fld id="{00000000-1234-1234-1234-123412341234}" type="slidenum">
              <a:rPr lang="en" smtClean="0"/>
              <a:pPr/>
              <a:t>52</a:t>
            </a:fld>
            <a:endParaRPr lang="en"/>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pic>
        <p:nvPicPr>
          <p:cNvPr id="185" name="Google Shape;185;p30"/>
          <p:cNvPicPr preferRelativeResize="0"/>
          <p:nvPr/>
        </p:nvPicPr>
        <p:blipFill>
          <a:blip r:embed="rId3">
            <a:alphaModFix/>
          </a:blip>
          <a:stretch>
            <a:fillRect/>
          </a:stretch>
        </p:blipFill>
        <p:spPr>
          <a:xfrm>
            <a:off x="299164" y="1435947"/>
            <a:ext cx="12406460" cy="6881708"/>
          </a:xfrm>
          <a:prstGeom prst="rect">
            <a:avLst/>
          </a:prstGeom>
          <a:noFill/>
          <a:ln>
            <a:noFill/>
          </a:ln>
        </p:spPr>
      </p:pic>
      <p:sp>
        <p:nvSpPr>
          <p:cNvPr id="186" name="Google Shape;186;p30"/>
          <p:cNvSpPr txBox="1"/>
          <p:nvPr/>
        </p:nvSpPr>
        <p:spPr>
          <a:xfrm>
            <a:off x="335715" y="7474240"/>
            <a:ext cx="2402987" cy="2035579"/>
          </a:xfrm>
          <a:prstGeom prst="rect">
            <a:avLst/>
          </a:prstGeom>
          <a:noFill/>
          <a:ln>
            <a:noFill/>
          </a:ln>
        </p:spPr>
        <p:txBody>
          <a:bodyPr spcFirstLastPara="1" wrap="square" lIns="130027" tIns="130027" rIns="130027" bIns="130027" anchor="t" anchorCtr="0">
            <a:spAutoFit/>
          </a:bodyPr>
          <a:lstStyle/>
          <a:p>
            <a:pPr>
              <a:spcBef>
                <a:spcPts val="0"/>
              </a:spcBef>
            </a:pPr>
            <a:r>
              <a:rPr lang="en" sz="4267" b="1">
                <a:solidFill>
                  <a:schemeClr val="lt1"/>
                </a:solidFill>
                <a:latin typeface="Verdana"/>
                <a:ea typeface="Verdana"/>
                <a:cs typeface="Verdana"/>
                <a:sym typeface="Verdana"/>
              </a:rPr>
              <a:t>Autogenerated</a:t>
            </a:r>
            <a:endParaRPr sz="4267" b="1">
              <a:solidFill>
                <a:schemeClr val="lt1"/>
              </a:solidFill>
              <a:latin typeface="Verdana"/>
              <a:ea typeface="Verdana"/>
              <a:cs typeface="Verdana"/>
              <a:sym typeface="Verdana"/>
            </a:endParaRPr>
          </a:p>
        </p:txBody>
      </p:sp>
      <p:sp>
        <p:nvSpPr>
          <p:cNvPr id="2" name="Slide Number Placeholder 1">
            <a:extLst>
              <a:ext uri="{FF2B5EF4-FFF2-40B4-BE49-F238E27FC236}">
                <a16:creationId xmlns:a16="http://schemas.microsoft.com/office/drawing/2014/main" id="{277A650E-1AFC-0E94-D7D5-BDFAF01E2C5C}"/>
              </a:ext>
            </a:extLst>
          </p:cNvPr>
          <p:cNvSpPr>
            <a:spLocks noGrp="1"/>
          </p:cNvSpPr>
          <p:nvPr>
            <p:ph type="sldNum" idx="12"/>
          </p:nvPr>
        </p:nvSpPr>
        <p:spPr/>
        <p:txBody>
          <a:bodyPr/>
          <a:lstStyle/>
          <a:p>
            <a:fld id="{00000000-1234-1234-1234-123412341234}" type="slidenum">
              <a:rPr lang="en" smtClean="0"/>
              <a:pPr/>
              <a:t>53</a:t>
            </a:fld>
            <a:endParaRPr lang="en"/>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pic>
        <p:nvPicPr>
          <p:cNvPr id="191" name="Google Shape;191;p31"/>
          <p:cNvPicPr preferRelativeResize="0"/>
          <p:nvPr/>
        </p:nvPicPr>
        <p:blipFill>
          <a:blip r:embed="rId3">
            <a:alphaModFix/>
          </a:blip>
          <a:stretch>
            <a:fillRect/>
          </a:stretch>
        </p:blipFill>
        <p:spPr>
          <a:xfrm>
            <a:off x="293708" y="1435947"/>
            <a:ext cx="12417390" cy="6881708"/>
          </a:xfrm>
          <a:prstGeom prst="rect">
            <a:avLst/>
          </a:prstGeom>
          <a:noFill/>
          <a:ln>
            <a:noFill/>
          </a:ln>
        </p:spPr>
      </p:pic>
      <p:sp>
        <p:nvSpPr>
          <p:cNvPr id="2" name="Slide Number Placeholder 1">
            <a:extLst>
              <a:ext uri="{FF2B5EF4-FFF2-40B4-BE49-F238E27FC236}">
                <a16:creationId xmlns:a16="http://schemas.microsoft.com/office/drawing/2014/main" id="{121EEF09-E567-5E9D-3E75-9F70F6361734}"/>
              </a:ext>
            </a:extLst>
          </p:cNvPr>
          <p:cNvSpPr>
            <a:spLocks noGrp="1"/>
          </p:cNvSpPr>
          <p:nvPr>
            <p:ph type="sldNum" idx="12"/>
          </p:nvPr>
        </p:nvSpPr>
        <p:spPr/>
        <p:txBody>
          <a:bodyPr/>
          <a:lstStyle/>
          <a:p>
            <a:fld id="{00000000-1234-1234-1234-123412341234}" type="slidenum">
              <a:rPr lang="en" smtClean="0"/>
              <a:pPr/>
              <a:t>54</a:t>
            </a:fld>
            <a:endParaRPr lang="en"/>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pic>
        <p:nvPicPr>
          <p:cNvPr id="196" name="Google Shape;196;p32"/>
          <p:cNvPicPr preferRelativeResize="0"/>
          <p:nvPr/>
        </p:nvPicPr>
        <p:blipFill>
          <a:blip r:embed="rId3">
            <a:alphaModFix/>
          </a:blip>
          <a:stretch>
            <a:fillRect/>
          </a:stretch>
        </p:blipFill>
        <p:spPr>
          <a:xfrm>
            <a:off x="293708" y="1435947"/>
            <a:ext cx="12417390" cy="6881708"/>
          </a:xfrm>
          <a:prstGeom prst="rect">
            <a:avLst/>
          </a:prstGeom>
          <a:noFill/>
          <a:ln>
            <a:noFill/>
          </a:ln>
        </p:spPr>
      </p:pic>
      <p:pic>
        <p:nvPicPr>
          <p:cNvPr id="197" name="Google Shape;197;p32" descr="Youtube comment. &quot;I love this channel so much. The scientists in each video make you feel part of the journey and bring the wonderful world of exploration right into our homes with amazing footage to boot. I always laugh when something cool happens on screen and I end up saying “woah!” at the same time as the team. There’s only good vibes to be found here - Thank you for sharing your world with us! :)&quot;&#10;" title="Youtube comment example 1"/>
          <p:cNvPicPr preferRelativeResize="0"/>
          <p:nvPr/>
        </p:nvPicPr>
        <p:blipFill rotWithShape="1">
          <a:blip r:embed="rId4">
            <a:alphaModFix/>
          </a:blip>
          <a:srcRect r="3044" b="15440"/>
          <a:stretch/>
        </p:blipFill>
        <p:spPr>
          <a:xfrm>
            <a:off x="12658" y="2842276"/>
            <a:ext cx="12729705" cy="1542578"/>
          </a:xfrm>
          <a:prstGeom prst="rect">
            <a:avLst/>
          </a:prstGeom>
          <a:noFill/>
          <a:ln>
            <a:noFill/>
          </a:ln>
        </p:spPr>
      </p:pic>
      <p:pic>
        <p:nvPicPr>
          <p:cNvPr id="198" name="Google Shape;198;p32" descr="Youtube comment. &quot;The clear enthusiasm in the scientists' voices is absolutely fantastic - so much passion for their work.&quot; There are 220 likes on the comment." title="Youtube comment example 3"/>
          <p:cNvPicPr preferRelativeResize="0"/>
          <p:nvPr/>
        </p:nvPicPr>
        <p:blipFill rotWithShape="1">
          <a:blip r:embed="rId5">
            <a:alphaModFix/>
          </a:blip>
          <a:srcRect t="67848" r="28561"/>
          <a:stretch/>
        </p:blipFill>
        <p:spPr>
          <a:xfrm>
            <a:off x="312979" y="4738198"/>
            <a:ext cx="12129068" cy="2187954"/>
          </a:xfrm>
          <a:prstGeom prst="rect">
            <a:avLst/>
          </a:prstGeom>
          <a:noFill/>
          <a:ln>
            <a:noFill/>
          </a:ln>
        </p:spPr>
      </p:pic>
      <p:sp>
        <p:nvSpPr>
          <p:cNvPr id="199" name="Google Shape;199;p32"/>
          <p:cNvSpPr/>
          <p:nvPr/>
        </p:nvSpPr>
        <p:spPr>
          <a:xfrm>
            <a:off x="103696" y="2943878"/>
            <a:ext cx="639573" cy="10048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endParaRPr sz="4267"/>
          </a:p>
        </p:txBody>
      </p:sp>
      <p:sp>
        <p:nvSpPr>
          <p:cNvPr id="200" name="Google Shape;200;p32"/>
          <p:cNvSpPr/>
          <p:nvPr/>
        </p:nvSpPr>
        <p:spPr>
          <a:xfrm rot="5400000">
            <a:off x="1566454" y="2196538"/>
            <a:ext cx="365227" cy="201216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endParaRPr sz="4267"/>
          </a:p>
        </p:txBody>
      </p:sp>
      <p:sp>
        <p:nvSpPr>
          <p:cNvPr id="201" name="Google Shape;201;p32"/>
          <p:cNvSpPr/>
          <p:nvPr/>
        </p:nvSpPr>
        <p:spPr>
          <a:xfrm>
            <a:off x="400284" y="4782471"/>
            <a:ext cx="826880" cy="1161387"/>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endParaRPr sz="4267"/>
          </a:p>
        </p:txBody>
      </p:sp>
      <p:sp>
        <p:nvSpPr>
          <p:cNvPr id="202" name="Google Shape;202;p32"/>
          <p:cNvSpPr/>
          <p:nvPr/>
        </p:nvSpPr>
        <p:spPr>
          <a:xfrm rot="5400000">
            <a:off x="2291868" y="3677820"/>
            <a:ext cx="472320" cy="2601813"/>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endParaRPr sz="4267"/>
          </a:p>
        </p:txBody>
      </p:sp>
      <p:sp>
        <p:nvSpPr>
          <p:cNvPr id="203" name="Google Shape;203;p32"/>
          <p:cNvSpPr txBox="1"/>
          <p:nvPr/>
        </p:nvSpPr>
        <p:spPr>
          <a:xfrm>
            <a:off x="481315" y="1656605"/>
            <a:ext cx="12192427" cy="735287"/>
          </a:xfrm>
          <a:prstGeom prst="rect">
            <a:avLst/>
          </a:prstGeom>
          <a:noFill/>
          <a:ln>
            <a:noFill/>
          </a:ln>
        </p:spPr>
        <p:txBody>
          <a:bodyPr spcFirstLastPara="1" wrap="square" lIns="130027" tIns="130027" rIns="130027" bIns="130027" anchor="t" anchorCtr="0">
            <a:spAutoFit/>
          </a:bodyPr>
          <a:lstStyle/>
          <a:p>
            <a:pPr>
              <a:spcBef>
                <a:spcPts val="0"/>
              </a:spcBef>
            </a:pPr>
            <a:r>
              <a:rPr lang="en" sz="3413">
                <a:solidFill>
                  <a:schemeClr val="lt1"/>
                </a:solidFill>
                <a:latin typeface="Verdana"/>
                <a:ea typeface="Verdana"/>
                <a:cs typeface="Verdana"/>
                <a:sym typeface="Verdana"/>
              </a:rPr>
              <a:t>Good captions capture more than just the content. </a:t>
            </a:r>
            <a:endParaRPr sz="3413">
              <a:solidFill>
                <a:schemeClr val="lt1"/>
              </a:solidFill>
              <a:latin typeface="Verdana"/>
              <a:ea typeface="Verdana"/>
              <a:cs typeface="Verdana"/>
              <a:sym typeface="Verdana"/>
            </a:endParaRPr>
          </a:p>
        </p:txBody>
      </p:sp>
      <p:sp>
        <p:nvSpPr>
          <p:cNvPr id="204" name="Google Shape;204;p32"/>
          <p:cNvSpPr/>
          <p:nvPr/>
        </p:nvSpPr>
        <p:spPr>
          <a:xfrm rot="5400000">
            <a:off x="2508615" y="5190247"/>
            <a:ext cx="472320" cy="2601813"/>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endParaRPr sz="4267"/>
          </a:p>
        </p:txBody>
      </p:sp>
      <p:sp>
        <p:nvSpPr>
          <p:cNvPr id="2" name="Slide Number Placeholder 1">
            <a:extLst>
              <a:ext uri="{FF2B5EF4-FFF2-40B4-BE49-F238E27FC236}">
                <a16:creationId xmlns:a16="http://schemas.microsoft.com/office/drawing/2014/main" id="{7A293ED7-B1D9-9A85-7B20-0278E1D4CF18}"/>
              </a:ext>
            </a:extLst>
          </p:cNvPr>
          <p:cNvSpPr>
            <a:spLocks noGrp="1"/>
          </p:cNvSpPr>
          <p:nvPr>
            <p:ph type="sldNum" idx="12"/>
          </p:nvPr>
        </p:nvSpPr>
        <p:spPr/>
        <p:txBody>
          <a:bodyPr/>
          <a:lstStyle/>
          <a:p>
            <a:fld id="{00000000-1234-1234-1234-123412341234}" type="slidenum">
              <a:rPr lang="en" smtClean="0"/>
              <a:pPr/>
              <a:t>55</a:t>
            </a:fld>
            <a:endParaRPr lang="en"/>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33"/>
          <p:cNvSpPr txBox="1"/>
          <p:nvPr/>
        </p:nvSpPr>
        <p:spPr>
          <a:xfrm>
            <a:off x="727218" y="2039076"/>
            <a:ext cx="5535573" cy="4446720"/>
          </a:xfrm>
          <a:prstGeom prst="rect">
            <a:avLst/>
          </a:prstGeom>
          <a:noFill/>
          <a:ln>
            <a:noFill/>
          </a:ln>
        </p:spPr>
        <p:txBody>
          <a:bodyPr spcFirstLastPara="1" wrap="square" lIns="130027" tIns="130027" rIns="130027" bIns="130027" anchor="t" anchorCtr="0">
            <a:noAutofit/>
          </a:bodyPr>
          <a:lstStyle/>
          <a:p>
            <a:pPr>
              <a:lnSpc>
                <a:spcPct val="115000"/>
              </a:lnSpc>
              <a:spcBef>
                <a:spcPts val="0"/>
              </a:spcBef>
            </a:pPr>
            <a:r>
              <a:rPr lang="en" sz="2489">
                <a:solidFill>
                  <a:srgbClr val="202124"/>
                </a:solidFill>
                <a:highlight>
                  <a:schemeClr val="lt1"/>
                </a:highlight>
                <a:latin typeface="Courier New"/>
                <a:ea typeface="Courier New"/>
                <a:cs typeface="Courier New"/>
                <a:sym typeface="Courier New"/>
              </a:rPr>
              <a:t>Image description: </a:t>
            </a:r>
            <a:endParaRPr sz="2489">
              <a:solidFill>
                <a:srgbClr val="202124"/>
              </a:solidFill>
              <a:highlight>
                <a:schemeClr val="lt1"/>
              </a:highlight>
              <a:latin typeface="Courier New"/>
              <a:ea typeface="Courier New"/>
              <a:cs typeface="Courier New"/>
              <a:sym typeface="Courier New"/>
            </a:endParaRPr>
          </a:p>
          <a:p>
            <a:pPr>
              <a:spcBef>
                <a:spcPts val="1707"/>
              </a:spcBef>
            </a:pPr>
            <a:r>
              <a:rPr lang="en" sz="2489">
                <a:solidFill>
                  <a:srgbClr val="222222"/>
                </a:solidFill>
                <a:highlight>
                  <a:schemeClr val="lt1"/>
                </a:highlight>
                <a:latin typeface="Courier New"/>
                <a:ea typeface="Courier New"/>
                <a:cs typeface="Courier New"/>
                <a:sym typeface="Courier New"/>
              </a:rPr>
              <a:t>A Pileated Woodpecker clinging to the side of a tree. It has a red crest above its head, black plumage on its body and face with white streaks on the sides of its face, and a long narrow beak.</a:t>
            </a:r>
            <a:endParaRPr sz="2489">
              <a:highlight>
                <a:schemeClr val="lt1"/>
              </a:highlight>
              <a:latin typeface="Courier New"/>
              <a:ea typeface="Courier New"/>
              <a:cs typeface="Courier New"/>
              <a:sym typeface="Courier New"/>
            </a:endParaRPr>
          </a:p>
        </p:txBody>
      </p:sp>
      <p:pic>
        <p:nvPicPr>
          <p:cNvPr id="210" name="Google Shape;210;p33"/>
          <p:cNvPicPr preferRelativeResize="0"/>
          <p:nvPr/>
        </p:nvPicPr>
        <p:blipFill>
          <a:blip r:embed="rId3">
            <a:alphaModFix/>
          </a:blip>
          <a:stretch>
            <a:fillRect/>
          </a:stretch>
        </p:blipFill>
        <p:spPr>
          <a:xfrm>
            <a:off x="6883379" y="1494400"/>
            <a:ext cx="5174613" cy="6764800"/>
          </a:xfrm>
          <a:prstGeom prst="rect">
            <a:avLst/>
          </a:prstGeom>
          <a:noFill/>
          <a:ln>
            <a:noFill/>
          </a:ln>
        </p:spPr>
      </p:pic>
      <p:pic>
        <p:nvPicPr>
          <p:cNvPr id="211" name="Google Shape;211;p33"/>
          <p:cNvPicPr preferRelativeResize="0"/>
          <p:nvPr/>
        </p:nvPicPr>
        <p:blipFill>
          <a:blip r:embed="rId4">
            <a:alphaModFix/>
          </a:blip>
          <a:stretch>
            <a:fillRect/>
          </a:stretch>
        </p:blipFill>
        <p:spPr>
          <a:xfrm>
            <a:off x="4896107" y="5628623"/>
            <a:ext cx="1127858" cy="1127858"/>
          </a:xfrm>
          <a:prstGeom prst="rect">
            <a:avLst/>
          </a:prstGeom>
          <a:noFill/>
          <a:ln>
            <a:noFill/>
          </a:ln>
        </p:spPr>
      </p:pic>
      <p:sp>
        <p:nvSpPr>
          <p:cNvPr id="212" name="Google Shape;212;p33"/>
          <p:cNvSpPr txBox="1"/>
          <p:nvPr/>
        </p:nvSpPr>
        <p:spPr>
          <a:xfrm>
            <a:off x="727218" y="7134400"/>
            <a:ext cx="1044053" cy="758613"/>
          </a:xfrm>
          <a:prstGeom prst="rect">
            <a:avLst/>
          </a:prstGeom>
          <a:noFill/>
          <a:ln>
            <a:noFill/>
          </a:ln>
        </p:spPr>
        <p:txBody>
          <a:bodyPr spcFirstLastPara="1" wrap="square" lIns="130027" tIns="130027" rIns="130027" bIns="130027" anchor="t" anchorCtr="0">
            <a:noAutofit/>
          </a:bodyPr>
          <a:lstStyle/>
          <a:p>
            <a:pPr>
              <a:spcBef>
                <a:spcPts val="0"/>
              </a:spcBef>
            </a:pPr>
            <a:r>
              <a:rPr lang="en" sz="2489">
                <a:solidFill>
                  <a:srgbClr val="202124"/>
                </a:solidFill>
                <a:highlight>
                  <a:schemeClr val="lt1"/>
                </a:highlight>
                <a:latin typeface="Courier New"/>
                <a:ea typeface="Courier New"/>
                <a:cs typeface="Courier New"/>
                <a:sym typeface="Courier New"/>
              </a:rPr>
              <a:t>bird</a:t>
            </a:r>
            <a:endParaRPr sz="2489">
              <a:highlight>
                <a:schemeClr val="lt1"/>
              </a:highlight>
              <a:latin typeface="Courier New"/>
              <a:ea typeface="Courier New"/>
              <a:cs typeface="Courier New"/>
              <a:sym typeface="Courier New"/>
            </a:endParaRPr>
          </a:p>
        </p:txBody>
      </p:sp>
      <p:pic>
        <p:nvPicPr>
          <p:cNvPr id="213" name="Google Shape;213;p33"/>
          <p:cNvPicPr preferRelativeResize="0"/>
          <p:nvPr/>
        </p:nvPicPr>
        <p:blipFill>
          <a:blip r:embed="rId4">
            <a:alphaModFix/>
          </a:blip>
          <a:stretch>
            <a:fillRect/>
          </a:stretch>
        </p:blipFill>
        <p:spPr>
          <a:xfrm rot="10800000">
            <a:off x="1995449" y="7033067"/>
            <a:ext cx="1127858" cy="1127858"/>
          </a:xfrm>
          <a:prstGeom prst="rect">
            <a:avLst/>
          </a:prstGeom>
          <a:noFill/>
          <a:ln>
            <a:noFill/>
          </a:ln>
        </p:spPr>
      </p:pic>
      <p:sp>
        <p:nvSpPr>
          <p:cNvPr id="2" name="Slide Number Placeholder 1">
            <a:extLst>
              <a:ext uri="{FF2B5EF4-FFF2-40B4-BE49-F238E27FC236}">
                <a16:creationId xmlns:a16="http://schemas.microsoft.com/office/drawing/2014/main" id="{DF99337F-46C6-AA2D-492F-3AE612FC3D85}"/>
              </a:ext>
            </a:extLst>
          </p:cNvPr>
          <p:cNvSpPr>
            <a:spLocks noGrp="1"/>
          </p:cNvSpPr>
          <p:nvPr>
            <p:ph type="sldNum" idx="12"/>
          </p:nvPr>
        </p:nvSpPr>
        <p:spPr/>
        <p:txBody>
          <a:bodyPr/>
          <a:lstStyle/>
          <a:p>
            <a:pPr algn="r"/>
            <a:fld id="{00000000-1234-1234-1234-123412341234}" type="slidenum">
              <a:rPr lang="en" smtClean="0"/>
              <a:pPr algn="r"/>
              <a:t>56</a:t>
            </a:fld>
            <a:endParaRPr lang="en"/>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pic>
        <p:nvPicPr>
          <p:cNvPr id="218" name="Google Shape;218;p34"/>
          <p:cNvPicPr preferRelativeResize="0"/>
          <p:nvPr/>
        </p:nvPicPr>
        <p:blipFill>
          <a:blip r:embed="rId3">
            <a:alphaModFix/>
          </a:blip>
          <a:stretch>
            <a:fillRect/>
          </a:stretch>
        </p:blipFill>
        <p:spPr>
          <a:xfrm>
            <a:off x="526428" y="1219201"/>
            <a:ext cx="6143663" cy="7315201"/>
          </a:xfrm>
          <a:prstGeom prst="rect">
            <a:avLst/>
          </a:prstGeom>
          <a:noFill/>
          <a:ln>
            <a:noFill/>
          </a:ln>
        </p:spPr>
      </p:pic>
      <p:pic>
        <p:nvPicPr>
          <p:cNvPr id="219" name="Google Shape;219;p34"/>
          <p:cNvPicPr preferRelativeResize="0"/>
          <p:nvPr/>
        </p:nvPicPr>
        <p:blipFill>
          <a:blip r:embed="rId4">
            <a:alphaModFix/>
          </a:blip>
          <a:stretch>
            <a:fillRect/>
          </a:stretch>
        </p:blipFill>
        <p:spPr>
          <a:xfrm>
            <a:off x="7120934" y="1283770"/>
            <a:ext cx="4427281" cy="6881705"/>
          </a:xfrm>
          <a:prstGeom prst="rect">
            <a:avLst/>
          </a:prstGeom>
          <a:noFill/>
          <a:ln>
            <a:noFill/>
          </a:ln>
        </p:spPr>
      </p:pic>
      <p:sp>
        <p:nvSpPr>
          <p:cNvPr id="2" name="Slide Number Placeholder 1">
            <a:extLst>
              <a:ext uri="{FF2B5EF4-FFF2-40B4-BE49-F238E27FC236}">
                <a16:creationId xmlns:a16="http://schemas.microsoft.com/office/drawing/2014/main" id="{8DB30915-372D-EFC0-D906-BDAB2F15ED56}"/>
              </a:ext>
            </a:extLst>
          </p:cNvPr>
          <p:cNvSpPr>
            <a:spLocks noGrp="1"/>
          </p:cNvSpPr>
          <p:nvPr>
            <p:ph type="sldNum" idx="12"/>
          </p:nvPr>
        </p:nvSpPr>
        <p:spPr/>
        <p:txBody>
          <a:bodyPr/>
          <a:lstStyle/>
          <a:p>
            <a:fld id="{00000000-1234-1234-1234-123412341234}" type="slidenum">
              <a:rPr lang="en" smtClean="0"/>
              <a:pPr/>
              <a:t>57</a:t>
            </a:fld>
            <a:endParaRPr lang="en"/>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35"/>
          <p:cNvSpPr txBox="1"/>
          <p:nvPr/>
        </p:nvSpPr>
        <p:spPr>
          <a:xfrm>
            <a:off x="651200" y="3130881"/>
            <a:ext cx="5395200" cy="2783797"/>
          </a:xfrm>
          <a:prstGeom prst="rect">
            <a:avLst/>
          </a:prstGeom>
          <a:noFill/>
          <a:ln>
            <a:noFill/>
          </a:ln>
        </p:spPr>
        <p:txBody>
          <a:bodyPr spcFirstLastPara="1" wrap="square" lIns="130027" tIns="130027" rIns="130027" bIns="130027" anchor="t" anchorCtr="0">
            <a:spAutoFit/>
          </a:bodyPr>
          <a:lstStyle/>
          <a:p>
            <a:pPr>
              <a:spcBef>
                <a:spcPts val="0"/>
              </a:spcBef>
            </a:pPr>
            <a:r>
              <a:rPr lang="en" sz="4551">
                <a:latin typeface="Verdana"/>
                <a:ea typeface="Verdana"/>
                <a:cs typeface="Verdana"/>
                <a:sym typeface="Verdana"/>
              </a:rPr>
              <a:t>Accessibility tools exist, but are scientists using them? </a:t>
            </a:r>
            <a:endParaRPr sz="4551">
              <a:latin typeface="Verdana"/>
              <a:ea typeface="Verdana"/>
              <a:cs typeface="Verdana"/>
              <a:sym typeface="Verdana"/>
            </a:endParaRPr>
          </a:p>
        </p:txBody>
      </p:sp>
      <p:pic>
        <p:nvPicPr>
          <p:cNvPr id="225" name="Google Shape;225;p35"/>
          <p:cNvPicPr preferRelativeResize="0"/>
          <p:nvPr/>
        </p:nvPicPr>
        <p:blipFill rotWithShape="1">
          <a:blip r:embed="rId3">
            <a:alphaModFix/>
          </a:blip>
          <a:srcRect l="49400"/>
          <a:stretch/>
        </p:blipFill>
        <p:spPr>
          <a:xfrm>
            <a:off x="6424427" y="1219200"/>
            <a:ext cx="6580375" cy="7315200"/>
          </a:xfrm>
          <a:prstGeom prst="rect">
            <a:avLst/>
          </a:prstGeom>
          <a:noFill/>
          <a:ln>
            <a:noFill/>
          </a:ln>
        </p:spPr>
      </p:pic>
      <p:sp>
        <p:nvSpPr>
          <p:cNvPr id="2" name="Slide Number Placeholder 1">
            <a:extLst>
              <a:ext uri="{FF2B5EF4-FFF2-40B4-BE49-F238E27FC236}">
                <a16:creationId xmlns:a16="http://schemas.microsoft.com/office/drawing/2014/main" id="{B81CC52B-012F-E0F4-3818-A101D4E87A49}"/>
              </a:ext>
            </a:extLst>
          </p:cNvPr>
          <p:cNvSpPr>
            <a:spLocks noGrp="1"/>
          </p:cNvSpPr>
          <p:nvPr>
            <p:ph type="sldNum" idx="12"/>
          </p:nvPr>
        </p:nvSpPr>
        <p:spPr/>
        <p:txBody>
          <a:bodyPr/>
          <a:lstStyle/>
          <a:p>
            <a:fld id="{00000000-1234-1234-1234-123412341234}" type="slidenum">
              <a:rPr lang="en" smtClean="0"/>
              <a:pPr/>
              <a:t>58</a:t>
            </a:fld>
            <a:endParaRPr lang="en"/>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36"/>
          <p:cNvSpPr/>
          <p:nvPr/>
        </p:nvSpPr>
        <p:spPr>
          <a:xfrm>
            <a:off x="1347093" y="3144872"/>
            <a:ext cx="4179627" cy="160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702"/>
              <a:t>Geoscience-related accounts</a:t>
            </a:r>
            <a:endParaRPr sz="2702"/>
          </a:p>
        </p:txBody>
      </p:sp>
      <p:sp>
        <p:nvSpPr>
          <p:cNvPr id="231" name="Google Shape;231;p36"/>
          <p:cNvSpPr/>
          <p:nvPr/>
        </p:nvSpPr>
        <p:spPr>
          <a:xfrm>
            <a:off x="1347093" y="5002330"/>
            <a:ext cx="4179627" cy="160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702"/>
              <a:t>Science-related accounts (without geoscientists)</a:t>
            </a:r>
            <a:endParaRPr sz="2702"/>
          </a:p>
        </p:txBody>
      </p:sp>
      <p:pic>
        <p:nvPicPr>
          <p:cNvPr id="232" name="Google Shape;232;p36"/>
          <p:cNvPicPr preferRelativeResize="0"/>
          <p:nvPr/>
        </p:nvPicPr>
        <p:blipFill rotWithShape="1">
          <a:blip r:embed="rId3">
            <a:alphaModFix/>
          </a:blip>
          <a:srcRect t="4809" r="80566" b="23076"/>
          <a:stretch/>
        </p:blipFill>
        <p:spPr>
          <a:xfrm>
            <a:off x="305387" y="3067130"/>
            <a:ext cx="1041708" cy="3865601"/>
          </a:xfrm>
          <a:prstGeom prst="rect">
            <a:avLst/>
          </a:prstGeom>
          <a:noFill/>
          <a:ln>
            <a:noFill/>
          </a:ln>
        </p:spPr>
      </p:pic>
      <p:sp>
        <p:nvSpPr>
          <p:cNvPr id="233" name="Google Shape;233;p36"/>
          <p:cNvSpPr txBox="1"/>
          <p:nvPr/>
        </p:nvSpPr>
        <p:spPr>
          <a:xfrm>
            <a:off x="727218" y="1591538"/>
            <a:ext cx="7640747" cy="926720"/>
          </a:xfrm>
          <a:prstGeom prst="rect">
            <a:avLst/>
          </a:prstGeom>
          <a:noFill/>
          <a:ln>
            <a:noFill/>
          </a:ln>
        </p:spPr>
        <p:txBody>
          <a:bodyPr spcFirstLastPara="1" wrap="square" lIns="130027" tIns="130027" rIns="130027" bIns="130027" anchor="t" anchorCtr="0">
            <a:noAutofit/>
          </a:bodyPr>
          <a:lstStyle/>
          <a:p>
            <a:pPr>
              <a:spcBef>
                <a:spcPts val="0"/>
              </a:spcBef>
            </a:pPr>
            <a:r>
              <a:rPr lang="en" sz="3271">
                <a:latin typeface="Verdana"/>
                <a:ea typeface="Verdana"/>
                <a:cs typeface="Verdana"/>
                <a:sym typeface="Verdana"/>
              </a:rPr>
              <a:t>Quantifying the current state</a:t>
            </a:r>
            <a:endParaRPr sz="3271">
              <a:latin typeface="Verdana"/>
              <a:ea typeface="Verdana"/>
              <a:cs typeface="Verdana"/>
              <a:sym typeface="Verdana"/>
            </a:endParaRPr>
          </a:p>
          <a:p>
            <a:pPr>
              <a:spcBef>
                <a:spcPts val="0"/>
              </a:spcBef>
            </a:pPr>
            <a:endParaRPr sz="3271">
              <a:latin typeface="Verdana"/>
              <a:ea typeface="Verdana"/>
              <a:cs typeface="Verdana"/>
              <a:sym typeface="Verdana"/>
            </a:endParaRPr>
          </a:p>
        </p:txBody>
      </p:sp>
      <p:pic>
        <p:nvPicPr>
          <p:cNvPr id="234" name="Google Shape;234;p36"/>
          <p:cNvPicPr preferRelativeResize="0"/>
          <p:nvPr/>
        </p:nvPicPr>
        <p:blipFill>
          <a:blip r:embed="rId4">
            <a:alphaModFix/>
          </a:blip>
          <a:stretch>
            <a:fillRect/>
          </a:stretch>
        </p:blipFill>
        <p:spPr>
          <a:xfrm>
            <a:off x="8815467" y="1443591"/>
            <a:ext cx="1041707" cy="845084"/>
          </a:xfrm>
          <a:prstGeom prst="rect">
            <a:avLst/>
          </a:prstGeom>
          <a:noFill/>
          <a:ln>
            <a:noFill/>
          </a:ln>
        </p:spPr>
      </p:pic>
      <p:sp>
        <p:nvSpPr>
          <p:cNvPr id="2" name="Slide Number Placeholder 1">
            <a:extLst>
              <a:ext uri="{FF2B5EF4-FFF2-40B4-BE49-F238E27FC236}">
                <a16:creationId xmlns:a16="http://schemas.microsoft.com/office/drawing/2014/main" id="{D1738123-B0E3-EBE5-E9F0-191050287B54}"/>
              </a:ext>
            </a:extLst>
          </p:cNvPr>
          <p:cNvSpPr>
            <a:spLocks noGrp="1"/>
          </p:cNvSpPr>
          <p:nvPr>
            <p:ph type="sldNum" idx="12"/>
          </p:nvPr>
        </p:nvSpPr>
        <p:spPr/>
        <p:txBody>
          <a:bodyPr/>
          <a:lstStyle/>
          <a:p>
            <a:pPr algn="r"/>
            <a:fld id="{00000000-1234-1234-1234-123412341234}" type="slidenum">
              <a:rPr lang="en" smtClean="0"/>
              <a:pPr algn="r"/>
              <a:t>59</a:t>
            </a:fld>
            <a:endParaRPr lang="en"/>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7"/>
          <p:cNvSpPr txBox="1"/>
          <p:nvPr/>
        </p:nvSpPr>
        <p:spPr>
          <a:xfrm>
            <a:off x="727218" y="1591538"/>
            <a:ext cx="7640747" cy="926720"/>
          </a:xfrm>
          <a:prstGeom prst="rect">
            <a:avLst/>
          </a:prstGeom>
          <a:noFill/>
          <a:ln>
            <a:noFill/>
          </a:ln>
        </p:spPr>
        <p:txBody>
          <a:bodyPr spcFirstLastPara="1" wrap="square" lIns="130027" tIns="130027" rIns="130027" bIns="130027" anchor="t" anchorCtr="0">
            <a:noAutofit/>
          </a:bodyPr>
          <a:lstStyle/>
          <a:p>
            <a:pPr>
              <a:spcBef>
                <a:spcPts val="0"/>
              </a:spcBef>
            </a:pPr>
            <a:r>
              <a:rPr lang="en" sz="3271">
                <a:latin typeface="Verdana"/>
                <a:ea typeface="Verdana"/>
                <a:cs typeface="Verdana"/>
                <a:sym typeface="Verdana"/>
              </a:rPr>
              <a:t>Quantifying the current state</a:t>
            </a:r>
            <a:endParaRPr sz="3271">
              <a:latin typeface="Verdana"/>
              <a:ea typeface="Verdana"/>
              <a:cs typeface="Verdana"/>
              <a:sym typeface="Verdana"/>
            </a:endParaRPr>
          </a:p>
          <a:p>
            <a:pPr>
              <a:spcBef>
                <a:spcPts val="0"/>
              </a:spcBef>
            </a:pPr>
            <a:endParaRPr sz="3271">
              <a:latin typeface="Verdana"/>
              <a:ea typeface="Verdana"/>
              <a:cs typeface="Verdana"/>
              <a:sym typeface="Verdana"/>
            </a:endParaRPr>
          </a:p>
        </p:txBody>
      </p:sp>
      <p:pic>
        <p:nvPicPr>
          <p:cNvPr id="240" name="Google Shape;240;p37"/>
          <p:cNvPicPr preferRelativeResize="0"/>
          <p:nvPr/>
        </p:nvPicPr>
        <p:blipFill>
          <a:blip r:embed="rId3">
            <a:alphaModFix/>
          </a:blip>
          <a:stretch>
            <a:fillRect/>
          </a:stretch>
        </p:blipFill>
        <p:spPr>
          <a:xfrm>
            <a:off x="8815467" y="1443591"/>
            <a:ext cx="1041707" cy="845084"/>
          </a:xfrm>
          <a:prstGeom prst="rect">
            <a:avLst/>
          </a:prstGeom>
          <a:noFill/>
          <a:ln>
            <a:noFill/>
          </a:ln>
        </p:spPr>
      </p:pic>
      <p:sp>
        <p:nvSpPr>
          <p:cNvPr id="241" name="Google Shape;241;p37"/>
          <p:cNvSpPr/>
          <p:nvPr/>
        </p:nvSpPr>
        <p:spPr>
          <a:xfrm>
            <a:off x="7643698" y="3914418"/>
            <a:ext cx="4445867" cy="3018240"/>
          </a:xfrm>
          <a:prstGeom prst="rect">
            <a:avLst/>
          </a:prstGeom>
          <a:solidFill>
            <a:srgbClr val="A776C0"/>
          </a:solid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702"/>
              <a:t>How many images did @account post?</a:t>
            </a:r>
            <a:endParaRPr sz="2702"/>
          </a:p>
          <a:p>
            <a:pPr>
              <a:spcBef>
                <a:spcPts val="0"/>
              </a:spcBef>
            </a:pPr>
            <a:endParaRPr sz="2702"/>
          </a:p>
          <a:p>
            <a:pPr>
              <a:spcBef>
                <a:spcPts val="0"/>
              </a:spcBef>
            </a:pPr>
            <a:r>
              <a:rPr lang="en" sz="2702"/>
              <a:t>How often did @account include image descriptions? </a:t>
            </a:r>
            <a:endParaRPr sz="2702"/>
          </a:p>
        </p:txBody>
      </p:sp>
      <p:sp>
        <p:nvSpPr>
          <p:cNvPr id="242" name="Google Shape;242;p37"/>
          <p:cNvSpPr/>
          <p:nvPr/>
        </p:nvSpPr>
        <p:spPr>
          <a:xfrm>
            <a:off x="7574044" y="2593102"/>
            <a:ext cx="3764907" cy="474027"/>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400" dirty="0"/>
              <a:t>In the past 30 days...</a:t>
            </a:r>
            <a:endParaRPr sz="2400" dirty="0"/>
          </a:p>
        </p:txBody>
      </p:sp>
      <p:sp>
        <p:nvSpPr>
          <p:cNvPr id="243" name="Google Shape;243;p37"/>
          <p:cNvSpPr txBox="1"/>
          <p:nvPr/>
        </p:nvSpPr>
        <p:spPr>
          <a:xfrm>
            <a:off x="7643698" y="3067113"/>
            <a:ext cx="4275627" cy="676297"/>
          </a:xfrm>
          <a:prstGeom prst="rect">
            <a:avLst/>
          </a:prstGeom>
          <a:noFill/>
          <a:ln>
            <a:noFill/>
          </a:ln>
        </p:spPr>
        <p:txBody>
          <a:bodyPr spcFirstLastPara="1" wrap="square" lIns="130027" tIns="130027" rIns="130027" bIns="130027" anchor="t" anchorCtr="0">
            <a:spAutoFit/>
          </a:bodyPr>
          <a:lstStyle/>
          <a:p>
            <a:pPr>
              <a:spcBef>
                <a:spcPts val="0"/>
              </a:spcBef>
            </a:pPr>
            <a:r>
              <a:rPr lang="en" sz="2987"/>
              <a:t>@account</a:t>
            </a:r>
            <a:endParaRPr sz="2987"/>
          </a:p>
        </p:txBody>
      </p:sp>
      <p:cxnSp>
        <p:nvCxnSpPr>
          <p:cNvPr id="244" name="Google Shape;244;p37"/>
          <p:cNvCxnSpPr>
            <a:endCxn id="243" idx="1"/>
          </p:cNvCxnSpPr>
          <p:nvPr/>
        </p:nvCxnSpPr>
        <p:spPr>
          <a:xfrm flipV="1">
            <a:off x="5526578" y="3405262"/>
            <a:ext cx="2117120" cy="542703"/>
          </a:xfrm>
          <a:prstGeom prst="straightConnector1">
            <a:avLst/>
          </a:prstGeom>
          <a:noFill/>
          <a:ln w="9525" cap="flat" cmpd="sng">
            <a:solidFill>
              <a:schemeClr val="dk2"/>
            </a:solidFill>
            <a:prstDash val="solid"/>
            <a:round/>
            <a:headEnd type="none" w="med" len="med"/>
            <a:tailEnd type="none" w="med" len="med"/>
          </a:ln>
        </p:spPr>
      </p:cxnSp>
      <p:sp>
        <p:nvSpPr>
          <p:cNvPr id="245" name="Google Shape;245;p37"/>
          <p:cNvSpPr/>
          <p:nvPr/>
        </p:nvSpPr>
        <p:spPr>
          <a:xfrm>
            <a:off x="1347093" y="3144872"/>
            <a:ext cx="4179627" cy="160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702"/>
              <a:t>Geoscience-related accounts</a:t>
            </a:r>
            <a:endParaRPr sz="2702"/>
          </a:p>
        </p:txBody>
      </p:sp>
      <p:sp>
        <p:nvSpPr>
          <p:cNvPr id="246" name="Google Shape;246;p37"/>
          <p:cNvSpPr/>
          <p:nvPr/>
        </p:nvSpPr>
        <p:spPr>
          <a:xfrm>
            <a:off x="1347093" y="5002330"/>
            <a:ext cx="4179627" cy="160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702"/>
              <a:t>Science-related accounts (without geoscientists)</a:t>
            </a:r>
            <a:endParaRPr sz="2702"/>
          </a:p>
        </p:txBody>
      </p:sp>
      <p:pic>
        <p:nvPicPr>
          <p:cNvPr id="247" name="Google Shape;247;p37"/>
          <p:cNvPicPr preferRelativeResize="0"/>
          <p:nvPr/>
        </p:nvPicPr>
        <p:blipFill rotWithShape="1">
          <a:blip r:embed="rId4">
            <a:alphaModFix/>
          </a:blip>
          <a:srcRect t="4809" r="80566" b="23076"/>
          <a:stretch/>
        </p:blipFill>
        <p:spPr>
          <a:xfrm>
            <a:off x="305387" y="3067130"/>
            <a:ext cx="1041708" cy="3865601"/>
          </a:xfrm>
          <a:prstGeom prst="rect">
            <a:avLst/>
          </a:prstGeom>
          <a:noFill/>
          <a:ln>
            <a:noFill/>
          </a:ln>
        </p:spPr>
      </p:pic>
      <p:sp>
        <p:nvSpPr>
          <p:cNvPr id="2" name="Slide Number Placeholder 1">
            <a:extLst>
              <a:ext uri="{FF2B5EF4-FFF2-40B4-BE49-F238E27FC236}">
                <a16:creationId xmlns:a16="http://schemas.microsoft.com/office/drawing/2014/main" id="{D2B11E30-90BD-4B16-DC11-60B166B9C193}"/>
              </a:ext>
            </a:extLst>
          </p:cNvPr>
          <p:cNvSpPr>
            <a:spLocks noGrp="1"/>
          </p:cNvSpPr>
          <p:nvPr>
            <p:ph type="sldNum" idx="12"/>
          </p:nvPr>
        </p:nvSpPr>
        <p:spPr/>
        <p:txBody>
          <a:bodyPr/>
          <a:lstStyle/>
          <a:p>
            <a:pPr algn="r"/>
            <a:fld id="{00000000-1234-1234-1234-123412341234}" type="slidenum">
              <a:rPr lang="en" smtClean="0"/>
              <a:pPr algn="r"/>
              <a:t>60</a:t>
            </a:fld>
            <a:endParaRPr lang="en"/>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38"/>
          <p:cNvSpPr/>
          <p:nvPr/>
        </p:nvSpPr>
        <p:spPr>
          <a:xfrm>
            <a:off x="6728355" y="3286400"/>
            <a:ext cx="3764907" cy="474027"/>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987"/>
              <a:t>2019 analysis: </a:t>
            </a:r>
            <a:endParaRPr sz="2987"/>
          </a:p>
        </p:txBody>
      </p:sp>
      <p:sp>
        <p:nvSpPr>
          <p:cNvPr id="253" name="Google Shape;253;p38"/>
          <p:cNvSpPr txBox="1"/>
          <p:nvPr/>
        </p:nvSpPr>
        <p:spPr>
          <a:xfrm>
            <a:off x="6728355" y="3760427"/>
            <a:ext cx="4266667" cy="2035579"/>
          </a:xfrm>
          <a:prstGeom prst="rect">
            <a:avLst/>
          </a:prstGeom>
          <a:noFill/>
          <a:ln>
            <a:noFill/>
          </a:ln>
        </p:spPr>
        <p:txBody>
          <a:bodyPr spcFirstLastPara="1" wrap="square" lIns="130027" tIns="130027" rIns="130027" bIns="130027" anchor="t" anchorCtr="0">
            <a:spAutoFit/>
          </a:bodyPr>
          <a:lstStyle/>
          <a:p>
            <a:pPr>
              <a:spcBef>
                <a:spcPts val="0"/>
              </a:spcBef>
            </a:pPr>
            <a:r>
              <a:rPr lang="en" sz="4267">
                <a:solidFill>
                  <a:schemeClr val="dk1"/>
                </a:solidFill>
              </a:rPr>
              <a:t>1,441 images from 331 accounts</a:t>
            </a:r>
            <a:endParaRPr sz="4267"/>
          </a:p>
        </p:txBody>
      </p:sp>
      <p:sp>
        <p:nvSpPr>
          <p:cNvPr id="254" name="Google Shape;254;p38"/>
          <p:cNvSpPr/>
          <p:nvPr/>
        </p:nvSpPr>
        <p:spPr>
          <a:xfrm>
            <a:off x="5733867" y="2946276"/>
            <a:ext cx="535467" cy="4093013"/>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endParaRPr sz="4267"/>
          </a:p>
        </p:txBody>
      </p:sp>
      <p:sp>
        <p:nvSpPr>
          <p:cNvPr id="255" name="Google Shape;255;p38"/>
          <p:cNvSpPr txBox="1"/>
          <p:nvPr/>
        </p:nvSpPr>
        <p:spPr>
          <a:xfrm>
            <a:off x="727218" y="1591538"/>
            <a:ext cx="7640747" cy="926720"/>
          </a:xfrm>
          <a:prstGeom prst="rect">
            <a:avLst/>
          </a:prstGeom>
          <a:noFill/>
          <a:ln>
            <a:noFill/>
          </a:ln>
        </p:spPr>
        <p:txBody>
          <a:bodyPr spcFirstLastPara="1" wrap="square" lIns="130027" tIns="130027" rIns="130027" bIns="130027" anchor="t" anchorCtr="0">
            <a:noAutofit/>
          </a:bodyPr>
          <a:lstStyle/>
          <a:p>
            <a:pPr>
              <a:spcBef>
                <a:spcPts val="0"/>
              </a:spcBef>
            </a:pPr>
            <a:r>
              <a:rPr lang="en" sz="3271">
                <a:latin typeface="Verdana"/>
                <a:ea typeface="Verdana"/>
                <a:cs typeface="Verdana"/>
                <a:sym typeface="Verdana"/>
              </a:rPr>
              <a:t>Quantifying the current state</a:t>
            </a:r>
            <a:endParaRPr sz="3271">
              <a:latin typeface="Verdana"/>
              <a:ea typeface="Verdana"/>
              <a:cs typeface="Verdana"/>
              <a:sym typeface="Verdana"/>
            </a:endParaRPr>
          </a:p>
          <a:p>
            <a:pPr>
              <a:spcBef>
                <a:spcPts val="0"/>
              </a:spcBef>
            </a:pPr>
            <a:endParaRPr sz="3271">
              <a:latin typeface="Verdana"/>
              <a:ea typeface="Verdana"/>
              <a:cs typeface="Verdana"/>
              <a:sym typeface="Verdana"/>
            </a:endParaRPr>
          </a:p>
        </p:txBody>
      </p:sp>
      <p:pic>
        <p:nvPicPr>
          <p:cNvPr id="256" name="Google Shape;256;p38"/>
          <p:cNvPicPr preferRelativeResize="0"/>
          <p:nvPr/>
        </p:nvPicPr>
        <p:blipFill>
          <a:blip r:embed="rId3">
            <a:alphaModFix/>
          </a:blip>
          <a:stretch>
            <a:fillRect/>
          </a:stretch>
        </p:blipFill>
        <p:spPr>
          <a:xfrm>
            <a:off x="8815467" y="1443591"/>
            <a:ext cx="1041707" cy="845084"/>
          </a:xfrm>
          <a:prstGeom prst="rect">
            <a:avLst/>
          </a:prstGeom>
          <a:noFill/>
          <a:ln>
            <a:noFill/>
          </a:ln>
        </p:spPr>
      </p:pic>
      <p:sp>
        <p:nvSpPr>
          <p:cNvPr id="257" name="Google Shape;257;p38"/>
          <p:cNvSpPr/>
          <p:nvPr/>
        </p:nvSpPr>
        <p:spPr>
          <a:xfrm>
            <a:off x="1347093" y="3144872"/>
            <a:ext cx="4179627" cy="160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702"/>
              <a:t>Geoscience-related accounts</a:t>
            </a:r>
            <a:endParaRPr sz="2702"/>
          </a:p>
        </p:txBody>
      </p:sp>
      <p:sp>
        <p:nvSpPr>
          <p:cNvPr id="258" name="Google Shape;258;p38"/>
          <p:cNvSpPr/>
          <p:nvPr/>
        </p:nvSpPr>
        <p:spPr>
          <a:xfrm>
            <a:off x="1347093" y="5002330"/>
            <a:ext cx="4179627" cy="160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702"/>
              <a:t>Science-related accounts (without geoscientists)</a:t>
            </a:r>
            <a:endParaRPr sz="2702"/>
          </a:p>
        </p:txBody>
      </p:sp>
      <p:pic>
        <p:nvPicPr>
          <p:cNvPr id="259" name="Google Shape;259;p38"/>
          <p:cNvPicPr preferRelativeResize="0"/>
          <p:nvPr/>
        </p:nvPicPr>
        <p:blipFill rotWithShape="1">
          <a:blip r:embed="rId4">
            <a:alphaModFix/>
          </a:blip>
          <a:srcRect t="4809" r="80566" b="23076"/>
          <a:stretch/>
        </p:blipFill>
        <p:spPr>
          <a:xfrm>
            <a:off x="305387" y="3067130"/>
            <a:ext cx="1041708" cy="3865601"/>
          </a:xfrm>
          <a:prstGeom prst="rect">
            <a:avLst/>
          </a:prstGeom>
          <a:noFill/>
          <a:ln>
            <a:noFill/>
          </a:ln>
        </p:spPr>
      </p:pic>
      <p:sp>
        <p:nvSpPr>
          <p:cNvPr id="2" name="Slide Number Placeholder 1">
            <a:extLst>
              <a:ext uri="{FF2B5EF4-FFF2-40B4-BE49-F238E27FC236}">
                <a16:creationId xmlns:a16="http://schemas.microsoft.com/office/drawing/2014/main" id="{BAE6AA6C-CA53-6148-BB54-277B5C5F1A2F}"/>
              </a:ext>
            </a:extLst>
          </p:cNvPr>
          <p:cNvSpPr>
            <a:spLocks noGrp="1"/>
          </p:cNvSpPr>
          <p:nvPr>
            <p:ph type="sldNum" idx="12"/>
          </p:nvPr>
        </p:nvSpPr>
        <p:spPr/>
        <p:txBody>
          <a:bodyPr/>
          <a:lstStyle/>
          <a:p>
            <a:pPr algn="r"/>
            <a:fld id="{00000000-1234-1234-1234-123412341234}" type="slidenum">
              <a:rPr lang="en" smtClean="0"/>
              <a:pPr algn="r"/>
              <a:t>61</a:t>
            </a:fld>
            <a:endParaRPr lang="en"/>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4" name="Google Shape;264;p39"/>
          <p:cNvSpPr txBox="1"/>
          <p:nvPr/>
        </p:nvSpPr>
        <p:spPr>
          <a:xfrm>
            <a:off x="727218" y="1591538"/>
            <a:ext cx="11932587" cy="926720"/>
          </a:xfrm>
          <a:prstGeom prst="rect">
            <a:avLst/>
          </a:prstGeom>
          <a:noFill/>
          <a:ln>
            <a:noFill/>
          </a:ln>
        </p:spPr>
        <p:txBody>
          <a:bodyPr spcFirstLastPara="1" wrap="square" lIns="130027" tIns="130027" rIns="130027" bIns="130027" anchor="t" anchorCtr="0">
            <a:noAutofit/>
          </a:bodyPr>
          <a:lstStyle/>
          <a:p>
            <a:pPr>
              <a:spcBef>
                <a:spcPts val="0"/>
              </a:spcBef>
            </a:pPr>
            <a:r>
              <a:rPr lang="en" sz="3271">
                <a:latin typeface="Verdana"/>
                <a:ea typeface="Verdana"/>
                <a:cs typeface="Verdana"/>
                <a:sym typeface="Verdana"/>
              </a:rPr>
              <a:t>This analysis was quantitative, but has limitations</a:t>
            </a:r>
            <a:endParaRPr sz="3271">
              <a:latin typeface="Verdana"/>
              <a:ea typeface="Verdana"/>
              <a:cs typeface="Verdana"/>
              <a:sym typeface="Verdana"/>
            </a:endParaRPr>
          </a:p>
          <a:p>
            <a:pPr>
              <a:spcBef>
                <a:spcPts val="0"/>
              </a:spcBef>
            </a:pPr>
            <a:endParaRPr sz="3271">
              <a:latin typeface="Verdana"/>
              <a:ea typeface="Verdana"/>
              <a:cs typeface="Verdana"/>
              <a:sym typeface="Verdana"/>
            </a:endParaRPr>
          </a:p>
        </p:txBody>
      </p:sp>
      <p:pic>
        <p:nvPicPr>
          <p:cNvPr id="265" name="Google Shape;265;p39"/>
          <p:cNvPicPr preferRelativeResize="0"/>
          <p:nvPr/>
        </p:nvPicPr>
        <p:blipFill rotWithShape="1">
          <a:blip r:embed="rId3">
            <a:alphaModFix/>
          </a:blip>
          <a:srcRect l="3260"/>
          <a:stretch/>
        </p:blipFill>
        <p:spPr>
          <a:xfrm>
            <a:off x="1113174" y="2518258"/>
            <a:ext cx="4046576" cy="5468372"/>
          </a:xfrm>
          <a:prstGeom prst="rect">
            <a:avLst/>
          </a:prstGeom>
          <a:noFill/>
          <a:ln w="9525" cap="flat" cmpd="sng">
            <a:solidFill>
              <a:schemeClr val="dk1"/>
            </a:solidFill>
            <a:prstDash val="solid"/>
            <a:round/>
            <a:headEnd type="none" w="sm" len="sm"/>
            <a:tailEnd type="none" w="sm" len="sm"/>
          </a:ln>
        </p:spPr>
      </p:pic>
      <p:sp>
        <p:nvSpPr>
          <p:cNvPr id="266" name="Google Shape;266;p39"/>
          <p:cNvSpPr txBox="1"/>
          <p:nvPr/>
        </p:nvSpPr>
        <p:spPr>
          <a:xfrm>
            <a:off x="3330508" y="6634302"/>
            <a:ext cx="1673813" cy="749227"/>
          </a:xfrm>
          <a:prstGeom prst="rect">
            <a:avLst/>
          </a:prstGeom>
          <a:noFill/>
          <a:ln>
            <a:noFill/>
          </a:ln>
        </p:spPr>
        <p:txBody>
          <a:bodyPr spcFirstLastPara="1" wrap="square" lIns="130027" tIns="130027" rIns="130027" bIns="130027" anchor="t" anchorCtr="0">
            <a:noAutofit/>
          </a:bodyPr>
          <a:lstStyle/>
          <a:p>
            <a:pPr>
              <a:spcBef>
                <a:spcPts val="0"/>
              </a:spcBef>
            </a:pPr>
            <a:r>
              <a:rPr lang="en" sz="3413">
                <a:solidFill>
                  <a:srgbClr val="222222"/>
                </a:solidFill>
                <a:highlight>
                  <a:srgbClr val="FFFFFF"/>
                </a:highlight>
              </a:rPr>
              <a:t>“bird”</a:t>
            </a:r>
            <a:endParaRPr sz="3413"/>
          </a:p>
        </p:txBody>
      </p:sp>
      <p:sp>
        <p:nvSpPr>
          <p:cNvPr id="267" name="Google Shape;267;p39"/>
          <p:cNvSpPr/>
          <p:nvPr/>
        </p:nvSpPr>
        <p:spPr>
          <a:xfrm>
            <a:off x="7201849" y="5133227"/>
            <a:ext cx="4576853" cy="2597120"/>
          </a:xfrm>
          <a:prstGeom prst="rect">
            <a:avLst/>
          </a:prstGeom>
          <a:solidFill>
            <a:srgbClr val="FFF9E6"/>
          </a:solidFill>
          <a:ln w="9525" cap="flat" cmpd="sng">
            <a:solidFill>
              <a:schemeClr val="dk1"/>
            </a:solidFill>
            <a:prstDash val="solid"/>
            <a:round/>
            <a:headEnd type="none" w="sm" len="sm"/>
            <a:tailEnd type="none" w="sm" len="sm"/>
          </a:ln>
        </p:spPr>
        <p:txBody>
          <a:bodyPr spcFirstLastPara="1" wrap="square" lIns="130027" tIns="130027" rIns="130027" bIns="130027" anchor="ctr" anchorCtr="0">
            <a:noAutofit/>
          </a:bodyPr>
          <a:lstStyle/>
          <a:p>
            <a:pPr algn="ctr">
              <a:spcBef>
                <a:spcPts val="0"/>
              </a:spcBef>
            </a:pPr>
            <a:r>
              <a:rPr lang="en" sz="4267"/>
              <a:t>Sample size</a:t>
            </a:r>
            <a:endParaRPr sz="4267"/>
          </a:p>
        </p:txBody>
      </p:sp>
      <p:sp>
        <p:nvSpPr>
          <p:cNvPr id="2" name="Slide Number Placeholder 1">
            <a:extLst>
              <a:ext uri="{FF2B5EF4-FFF2-40B4-BE49-F238E27FC236}">
                <a16:creationId xmlns:a16="http://schemas.microsoft.com/office/drawing/2014/main" id="{72D9E643-97B8-8EB8-0B06-1482D7022881}"/>
              </a:ext>
            </a:extLst>
          </p:cNvPr>
          <p:cNvSpPr>
            <a:spLocks noGrp="1"/>
          </p:cNvSpPr>
          <p:nvPr>
            <p:ph type="sldNum" idx="12"/>
          </p:nvPr>
        </p:nvSpPr>
        <p:spPr/>
        <p:txBody>
          <a:bodyPr/>
          <a:lstStyle/>
          <a:p>
            <a:pPr algn="r"/>
            <a:fld id="{00000000-1234-1234-1234-123412341234}" type="slidenum">
              <a:rPr lang="en" smtClean="0"/>
              <a:pPr algn="r"/>
              <a:t>62</a:t>
            </a:fld>
            <a:endParaRPr lang="en"/>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p40"/>
          <p:cNvSpPr/>
          <p:nvPr/>
        </p:nvSpPr>
        <p:spPr>
          <a:xfrm>
            <a:off x="6728355" y="3286400"/>
            <a:ext cx="3764907" cy="474027"/>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987"/>
              <a:t>2019 analysis: </a:t>
            </a:r>
            <a:endParaRPr sz="2987"/>
          </a:p>
        </p:txBody>
      </p:sp>
      <p:sp>
        <p:nvSpPr>
          <p:cNvPr id="273" name="Google Shape;273;p40"/>
          <p:cNvSpPr txBox="1"/>
          <p:nvPr/>
        </p:nvSpPr>
        <p:spPr>
          <a:xfrm>
            <a:off x="6728355" y="3760427"/>
            <a:ext cx="4266667" cy="2035579"/>
          </a:xfrm>
          <a:prstGeom prst="rect">
            <a:avLst/>
          </a:prstGeom>
          <a:noFill/>
          <a:ln>
            <a:noFill/>
          </a:ln>
        </p:spPr>
        <p:txBody>
          <a:bodyPr spcFirstLastPara="1" wrap="square" lIns="130027" tIns="130027" rIns="130027" bIns="130027" anchor="t" anchorCtr="0">
            <a:spAutoFit/>
          </a:bodyPr>
          <a:lstStyle/>
          <a:p>
            <a:pPr>
              <a:spcBef>
                <a:spcPts val="0"/>
              </a:spcBef>
            </a:pPr>
            <a:r>
              <a:rPr lang="en" sz="4267">
                <a:solidFill>
                  <a:schemeClr val="dk1"/>
                </a:solidFill>
              </a:rPr>
              <a:t>1,441 images from 331 accounts</a:t>
            </a:r>
            <a:endParaRPr sz="4267"/>
          </a:p>
        </p:txBody>
      </p:sp>
      <p:sp>
        <p:nvSpPr>
          <p:cNvPr id="274" name="Google Shape;274;p40"/>
          <p:cNvSpPr/>
          <p:nvPr/>
        </p:nvSpPr>
        <p:spPr>
          <a:xfrm>
            <a:off x="5733867" y="2946276"/>
            <a:ext cx="535467" cy="4093013"/>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endParaRPr sz="4267"/>
          </a:p>
        </p:txBody>
      </p:sp>
      <p:sp>
        <p:nvSpPr>
          <p:cNvPr id="275" name="Google Shape;275;p40"/>
          <p:cNvSpPr txBox="1"/>
          <p:nvPr/>
        </p:nvSpPr>
        <p:spPr>
          <a:xfrm>
            <a:off x="6728355" y="6158507"/>
            <a:ext cx="6666667" cy="1621620"/>
          </a:xfrm>
          <a:prstGeom prst="rect">
            <a:avLst/>
          </a:prstGeom>
          <a:noFill/>
          <a:ln>
            <a:noFill/>
          </a:ln>
        </p:spPr>
        <p:txBody>
          <a:bodyPr spcFirstLastPara="1" wrap="square" lIns="130027" tIns="130027" rIns="130027" bIns="130027" anchor="t" anchorCtr="0">
            <a:spAutoFit/>
          </a:bodyPr>
          <a:lstStyle/>
          <a:p>
            <a:pPr>
              <a:spcBef>
                <a:spcPts val="0"/>
              </a:spcBef>
            </a:pPr>
            <a:r>
              <a:rPr lang="en" sz="3271">
                <a:solidFill>
                  <a:schemeClr val="dk1"/>
                </a:solidFill>
              </a:rPr>
              <a:t>Most scientists were not using image descriptions or video captions.</a:t>
            </a:r>
            <a:endParaRPr sz="3271">
              <a:solidFill>
                <a:schemeClr val="dk1"/>
              </a:solidFill>
            </a:endParaRPr>
          </a:p>
        </p:txBody>
      </p:sp>
      <p:sp>
        <p:nvSpPr>
          <p:cNvPr id="276" name="Google Shape;276;p40"/>
          <p:cNvSpPr/>
          <p:nvPr/>
        </p:nvSpPr>
        <p:spPr>
          <a:xfrm>
            <a:off x="1347093" y="3144872"/>
            <a:ext cx="4179627" cy="160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702"/>
              <a:t>Geoscience-related accounts</a:t>
            </a:r>
            <a:endParaRPr sz="2702"/>
          </a:p>
        </p:txBody>
      </p:sp>
      <p:sp>
        <p:nvSpPr>
          <p:cNvPr id="277" name="Google Shape;277;p40"/>
          <p:cNvSpPr/>
          <p:nvPr/>
        </p:nvSpPr>
        <p:spPr>
          <a:xfrm>
            <a:off x="1347093" y="5002330"/>
            <a:ext cx="4179627" cy="160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702"/>
              <a:t>Science-related accounts (without geoscientists)</a:t>
            </a:r>
            <a:endParaRPr sz="2702"/>
          </a:p>
        </p:txBody>
      </p:sp>
      <p:pic>
        <p:nvPicPr>
          <p:cNvPr id="278" name="Google Shape;278;p40"/>
          <p:cNvPicPr preferRelativeResize="0"/>
          <p:nvPr/>
        </p:nvPicPr>
        <p:blipFill rotWithShape="1">
          <a:blip r:embed="rId3">
            <a:alphaModFix/>
          </a:blip>
          <a:srcRect t="4809" r="80566" b="23076"/>
          <a:stretch/>
        </p:blipFill>
        <p:spPr>
          <a:xfrm>
            <a:off x="305387" y="3067130"/>
            <a:ext cx="1041708" cy="3865601"/>
          </a:xfrm>
          <a:prstGeom prst="rect">
            <a:avLst/>
          </a:prstGeom>
          <a:noFill/>
          <a:ln>
            <a:noFill/>
          </a:ln>
        </p:spPr>
      </p:pic>
      <p:sp>
        <p:nvSpPr>
          <p:cNvPr id="2" name="Slide Number Placeholder 1">
            <a:extLst>
              <a:ext uri="{FF2B5EF4-FFF2-40B4-BE49-F238E27FC236}">
                <a16:creationId xmlns:a16="http://schemas.microsoft.com/office/drawing/2014/main" id="{D70E6331-103C-2FD8-3879-90CF923F029B}"/>
              </a:ext>
            </a:extLst>
          </p:cNvPr>
          <p:cNvSpPr>
            <a:spLocks noGrp="1"/>
          </p:cNvSpPr>
          <p:nvPr>
            <p:ph type="sldNum" idx="12"/>
          </p:nvPr>
        </p:nvSpPr>
        <p:spPr/>
        <p:txBody>
          <a:bodyPr/>
          <a:lstStyle/>
          <a:p>
            <a:pPr algn="r"/>
            <a:fld id="{00000000-1234-1234-1234-123412341234}" type="slidenum">
              <a:rPr lang="en" smtClean="0"/>
              <a:pPr algn="r"/>
              <a:t>63</a:t>
            </a:fld>
            <a:endParaRPr lang="en"/>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41"/>
          <p:cNvSpPr/>
          <p:nvPr/>
        </p:nvSpPr>
        <p:spPr>
          <a:xfrm>
            <a:off x="6728355" y="3286400"/>
            <a:ext cx="3764907" cy="474027"/>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987"/>
              <a:t>2021 analysis: </a:t>
            </a:r>
            <a:endParaRPr sz="2987"/>
          </a:p>
        </p:txBody>
      </p:sp>
      <p:sp>
        <p:nvSpPr>
          <p:cNvPr id="284" name="Google Shape;284;p41"/>
          <p:cNvSpPr txBox="1"/>
          <p:nvPr/>
        </p:nvSpPr>
        <p:spPr>
          <a:xfrm>
            <a:off x="6728356" y="3760427"/>
            <a:ext cx="6069333" cy="3808564"/>
          </a:xfrm>
          <a:prstGeom prst="rect">
            <a:avLst/>
          </a:prstGeom>
          <a:noFill/>
          <a:ln>
            <a:noFill/>
          </a:ln>
        </p:spPr>
        <p:txBody>
          <a:bodyPr spcFirstLastPara="1" wrap="square" lIns="130027" tIns="130027" rIns="130027" bIns="130027" anchor="t" anchorCtr="0">
            <a:spAutoFit/>
          </a:bodyPr>
          <a:lstStyle/>
          <a:p>
            <a:pPr>
              <a:spcBef>
                <a:spcPts val="0"/>
              </a:spcBef>
            </a:pPr>
            <a:r>
              <a:rPr lang="en" sz="4267">
                <a:solidFill>
                  <a:schemeClr val="dk1"/>
                </a:solidFill>
              </a:rPr>
              <a:t>6,428 images from 303 accounts </a:t>
            </a:r>
            <a:endParaRPr sz="4267">
              <a:solidFill>
                <a:schemeClr val="dk1"/>
              </a:solidFill>
            </a:endParaRPr>
          </a:p>
          <a:p>
            <a:pPr>
              <a:spcBef>
                <a:spcPts val="0"/>
              </a:spcBef>
            </a:pPr>
            <a:endParaRPr sz="4267">
              <a:solidFill>
                <a:schemeClr val="dk1"/>
              </a:solidFill>
            </a:endParaRPr>
          </a:p>
          <a:p>
            <a:pPr>
              <a:spcBef>
                <a:spcPts val="0"/>
              </a:spcBef>
            </a:pPr>
            <a:r>
              <a:rPr lang="en" sz="4267">
                <a:solidFill>
                  <a:schemeClr val="dk1"/>
                </a:solidFill>
              </a:rPr>
              <a:t>(+120 accounts without images posted in the past 30 days)</a:t>
            </a:r>
            <a:endParaRPr sz="4267">
              <a:solidFill>
                <a:schemeClr val="dk1"/>
              </a:solidFill>
            </a:endParaRPr>
          </a:p>
        </p:txBody>
      </p:sp>
      <p:sp>
        <p:nvSpPr>
          <p:cNvPr id="285" name="Google Shape;285;p41"/>
          <p:cNvSpPr/>
          <p:nvPr/>
        </p:nvSpPr>
        <p:spPr>
          <a:xfrm>
            <a:off x="5733867" y="2946276"/>
            <a:ext cx="535467" cy="4093013"/>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endParaRPr sz="4267"/>
          </a:p>
        </p:txBody>
      </p:sp>
      <p:sp>
        <p:nvSpPr>
          <p:cNvPr id="286" name="Google Shape;286;p41"/>
          <p:cNvSpPr txBox="1"/>
          <p:nvPr/>
        </p:nvSpPr>
        <p:spPr>
          <a:xfrm>
            <a:off x="727218" y="1591538"/>
            <a:ext cx="7640747" cy="926720"/>
          </a:xfrm>
          <a:prstGeom prst="rect">
            <a:avLst/>
          </a:prstGeom>
          <a:noFill/>
          <a:ln>
            <a:noFill/>
          </a:ln>
        </p:spPr>
        <p:txBody>
          <a:bodyPr spcFirstLastPara="1" wrap="square" lIns="130027" tIns="130027" rIns="130027" bIns="130027" anchor="t" anchorCtr="0">
            <a:noAutofit/>
          </a:bodyPr>
          <a:lstStyle/>
          <a:p>
            <a:pPr>
              <a:spcBef>
                <a:spcPts val="0"/>
              </a:spcBef>
            </a:pPr>
            <a:r>
              <a:rPr lang="en" sz="3271">
                <a:latin typeface="Verdana"/>
                <a:ea typeface="Verdana"/>
                <a:cs typeface="Verdana"/>
                <a:sym typeface="Verdana"/>
              </a:rPr>
              <a:t>Updated in 2021</a:t>
            </a:r>
            <a:endParaRPr sz="3271">
              <a:latin typeface="Verdana"/>
              <a:ea typeface="Verdana"/>
              <a:cs typeface="Verdana"/>
              <a:sym typeface="Verdana"/>
            </a:endParaRPr>
          </a:p>
        </p:txBody>
      </p:sp>
      <p:pic>
        <p:nvPicPr>
          <p:cNvPr id="287" name="Google Shape;287;p41"/>
          <p:cNvPicPr preferRelativeResize="0"/>
          <p:nvPr/>
        </p:nvPicPr>
        <p:blipFill>
          <a:blip r:embed="rId3">
            <a:alphaModFix/>
          </a:blip>
          <a:stretch>
            <a:fillRect/>
          </a:stretch>
        </p:blipFill>
        <p:spPr>
          <a:xfrm>
            <a:off x="8815467" y="1443591"/>
            <a:ext cx="1041707" cy="845084"/>
          </a:xfrm>
          <a:prstGeom prst="rect">
            <a:avLst/>
          </a:prstGeom>
          <a:noFill/>
          <a:ln>
            <a:noFill/>
          </a:ln>
        </p:spPr>
      </p:pic>
      <p:sp>
        <p:nvSpPr>
          <p:cNvPr id="288" name="Google Shape;288;p41"/>
          <p:cNvSpPr/>
          <p:nvPr/>
        </p:nvSpPr>
        <p:spPr>
          <a:xfrm>
            <a:off x="1347093" y="3144872"/>
            <a:ext cx="4179627" cy="160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702"/>
              <a:t>Geoscience-related accounts</a:t>
            </a:r>
            <a:endParaRPr sz="2702"/>
          </a:p>
        </p:txBody>
      </p:sp>
      <p:sp>
        <p:nvSpPr>
          <p:cNvPr id="289" name="Google Shape;289;p41"/>
          <p:cNvSpPr/>
          <p:nvPr/>
        </p:nvSpPr>
        <p:spPr>
          <a:xfrm>
            <a:off x="1347093" y="5002330"/>
            <a:ext cx="4179627" cy="160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130027" tIns="130027" rIns="130027" bIns="130027" anchor="ctr" anchorCtr="0">
            <a:noAutofit/>
          </a:bodyPr>
          <a:lstStyle/>
          <a:p>
            <a:pPr>
              <a:spcBef>
                <a:spcPts val="0"/>
              </a:spcBef>
            </a:pPr>
            <a:r>
              <a:rPr lang="en" sz="2702"/>
              <a:t>Science-related accounts (without geoscientists)</a:t>
            </a:r>
            <a:endParaRPr sz="2702"/>
          </a:p>
        </p:txBody>
      </p:sp>
      <p:pic>
        <p:nvPicPr>
          <p:cNvPr id="290" name="Google Shape;290;p41"/>
          <p:cNvPicPr preferRelativeResize="0"/>
          <p:nvPr/>
        </p:nvPicPr>
        <p:blipFill rotWithShape="1">
          <a:blip r:embed="rId4">
            <a:alphaModFix/>
          </a:blip>
          <a:srcRect t="4809" r="80566" b="23076"/>
          <a:stretch/>
        </p:blipFill>
        <p:spPr>
          <a:xfrm>
            <a:off x="305387" y="3067130"/>
            <a:ext cx="1041708" cy="3865601"/>
          </a:xfrm>
          <a:prstGeom prst="rect">
            <a:avLst/>
          </a:prstGeom>
          <a:noFill/>
          <a:ln>
            <a:noFill/>
          </a:ln>
        </p:spPr>
      </p:pic>
      <p:sp>
        <p:nvSpPr>
          <p:cNvPr id="2" name="Slide Number Placeholder 1">
            <a:extLst>
              <a:ext uri="{FF2B5EF4-FFF2-40B4-BE49-F238E27FC236}">
                <a16:creationId xmlns:a16="http://schemas.microsoft.com/office/drawing/2014/main" id="{9A5352DB-BFAF-156C-90AA-37DDBA61BA28}"/>
              </a:ext>
            </a:extLst>
          </p:cNvPr>
          <p:cNvSpPr>
            <a:spLocks noGrp="1"/>
          </p:cNvSpPr>
          <p:nvPr>
            <p:ph type="sldNum" idx="12"/>
          </p:nvPr>
        </p:nvSpPr>
        <p:spPr/>
        <p:txBody>
          <a:bodyPr/>
          <a:lstStyle/>
          <a:p>
            <a:pPr algn="r"/>
            <a:fld id="{00000000-1234-1234-1234-123412341234}" type="slidenum">
              <a:rPr lang="en" smtClean="0"/>
              <a:pPr algn="r"/>
              <a:t>64</a:t>
            </a:fld>
            <a:endParaRPr lang="en"/>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pic>
        <p:nvPicPr>
          <p:cNvPr id="295" name="Google Shape;295;p42"/>
          <p:cNvPicPr preferRelativeResize="0"/>
          <p:nvPr/>
        </p:nvPicPr>
        <p:blipFill>
          <a:blip r:embed="rId3">
            <a:alphaModFix/>
          </a:blip>
          <a:stretch>
            <a:fillRect/>
          </a:stretch>
        </p:blipFill>
        <p:spPr>
          <a:xfrm>
            <a:off x="1180479" y="2194774"/>
            <a:ext cx="10079999" cy="6111077"/>
          </a:xfrm>
          <a:prstGeom prst="rect">
            <a:avLst/>
          </a:prstGeom>
          <a:noFill/>
          <a:ln>
            <a:noFill/>
          </a:ln>
        </p:spPr>
      </p:pic>
      <p:sp>
        <p:nvSpPr>
          <p:cNvPr id="296" name="Google Shape;296;p42"/>
          <p:cNvSpPr txBox="1"/>
          <p:nvPr/>
        </p:nvSpPr>
        <p:spPr>
          <a:xfrm>
            <a:off x="0" y="1219201"/>
            <a:ext cx="10880427" cy="1168611"/>
          </a:xfrm>
          <a:prstGeom prst="rect">
            <a:avLst/>
          </a:prstGeom>
          <a:noFill/>
          <a:ln>
            <a:noFill/>
          </a:ln>
        </p:spPr>
        <p:txBody>
          <a:bodyPr spcFirstLastPara="1" wrap="square" lIns="130027" tIns="130027" rIns="130027" bIns="130027" anchor="t" anchorCtr="0">
            <a:spAutoFit/>
          </a:bodyPr>
          <a:lstStyle/>
          <a:p>
            <a:pPr>
              <a:spcBef>
                <a:spcPts val="0"/>
              </a:spcBef>
            </a:pPr>
            <a:r>
              <a:rPr lang="en" sz="3271">
                <a:solidFill>
                  <a:schemeClr val="dk1"/>
                </a:solidFill>
                <a:latin typeface="Verdana"/>
                <a:ea typeface="Verdana"/>
                <a:cs typeface="Verdana"/>
                <a:sym typeface="Verdana"/>
              </a:rPr>
              <a:t>Increased sample size</a:t>
            </a:r>
            <a:endParaRPr sz="3271">
              <a:solidFill>
                <a:schemeClr val="dk1"/>
              </a:solidFill>
              <a:latin typeface="Verdana"/>
              <a:ea typeface="Verdana"/>
              <a:cs typeface="Verdana"/>
              <a:sym typeface="Verdana"/>
            </a:endParaRPr>
          </a:p>
          <a:p>
            <a:pPr>
              <a:spcBef>
                <a:spcPts val="0"/>
              </a:spcBef>
            </a:pPr>
            <a:endParaRPr sz="3271">
              <a:solidFill>
                <a:schemeClr val="dk1"/>
              </a:solidFill>
              <a:latin typeface="Verdana"/>
              <a:ea typeface="Verdana"/>
              <a:cs typeface="Verdana"/>
              <a:sym typeface="Verdana"/>
            </a:endParaRPr>
          </a:p>
        </p:txBody>
      </p:sp>
      <p:sp>
        <p:nvSpPr>
          <p:cNvPr id="2" name="Slide Number Placeholder 1">
            <a:extLst>
              <a:ext uri="{FF2B5EF4-FFF2-40B4-BE49-F238E27FC236}">
                <a16:creationId xmlns:a16="http://schemas.microsoft.com/office/drawing/2014/main" id="{384B27D0-B0DA-08DF-54A9-32F9548FA1B5}"/>
              </a:ext>
            </a:extLst>
          </p:cNvPr>
          <p:cNvSpPr>
            <a:spLocks noGrp="1"/>
          </p:cNvSpPr>
          <p:nvPr>
            <p:ph type="sldNum" idx="12"/>
          </p:nvPr>
        </p:nvSpPr>
        <p:spPr/>
        <p:txBody>
          <a:bodyPr/>
          <a:lstStyle/>
          <a:p>
            <a:fld id="{00000000-1234-1234-1234-123412341234}" type="slidenum">
              <a:rPr lang="en" smtClean="0"/>
              <a:pPr/>
              <a:t>65</a:t>
            </a:fld>
            <a:endParaRPr lang="en"/>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301" name="Google Shape;301;p43"/>
          <p:cNvSpPr txBox="1">
            <a:spLocks noGrp="1"/>
          </p:cNvSpPr>
          <p:nvPr>
            <p:ph type="title"/>
          </p:nvPr>
        </p:nvSpPr>
        <p:spPr>
          <a:xfrm>
            <a:off x="551254" y="1551431"/>
            <a:ext cx="12077653" cy="1661440"/>
          </a:xfrm>
          <a:prstGeom prst="rect">
            <a:avLst/>
          </a:prstGeom>
        </p:spPr>
        <p:txBody>
          <a:bodyPr spcFirstLastPara="1" wrap="square" lIns="130027" tIns="130027" rIns="130027" bIns="130027" anchor="t" anchorCtr="0">
            <a:normAutofit/>
          </a:bodyPr>
          <a:lstStyle/>
          <a:p>
            <a:pPr>
              <a:buSzPts val="990"/>
            </a:pPr>
            <a:r>
              <a:rPr lang="en" sz="3371">
                <a:latin typeface="Verdana"/>
                <a:ea typeface="Verdana"/>
                <a:cs typeface="Verdana"/>
                <a:sym typeface="Verdana"/>
              </a:rPr>
              <a:t>Improvement since 2019: more images have alternative text.</a:t>
            </a:r>
            <a:endParaRPr sz="3371">
              <a:latin typeface="Verdana"/>
              <a:ea typeface="Verdana"/>
              <a:cs typeface="Verdana"/>
              <a:sym typeface="Verdana"/>
            </a:endParaRPr>
          </a:p>
        </p:txBody>
      </p:sp>
      <p:pic>
        <p:nvPicPr>
          <p:cNvPr id="302" name="Google Shape;302;p43"/>
          <p:cNvPicPr preferRelativeResize="0"/>
          <p:nvPr/>
        </p:nvPicPr>
        <p:blipFill rotWithShape="1">
          <a:blip r:embed="rId3">
            <a:alphaModFix/>
          </a:blip>
          <a:srcRect t="8531" r="4251" b="28831"/>
          <a:stretch/>
        </p:blipFill>
        <p:spPr>
          <a:xfrm>
            <a:off x="3182116" y="3212872"/>
            <a:ext cx="8134222" cy="5321388"/>
          </a:xfrm>
          <a:prstGeom prst="rect">
            <a:avLst/>
          </a:prstGeom>
          <a:noFill/>
          <a:ln>
            <a:noFill/>
          </a:ln>
        </p:spPr>
      </p:pic>
      <p:sp>
        <p:nvSpPr>
          <p:cNvPr id="303" name="Google Shape;303;p43"/>
          <p:cNvSpPr txBox="1"/>
          <p:nvPr/>
        </p:nvSpPr>
        <p:spPr>
          <a:xfrm>
            <a:off x="551252" y="3732824"/>
            <a:ext cx="2731093" cy="1068800"/>
          </a:xfrm>
          <a:prstGeom prst="rect">
            <a:avLst/>
          </a:prstGeom>
          <a:noFill/>
          <a:ln>
            <a:noFill/>
          </a:ln>
        </p:spPr>
        <p:txBody>
          <a:bodyPr spcFirstLastPara="1" wrap="square" lIns="130027" tIns="130027" rIns="130027" bIns="130027" anchor="t" anchorCtr="0">
            <a:noAutofit/>
          </a:bodyPr>
          <a:lstStyle/>
          <a:p>
            <a:pPr>
              <a:spcBef>
                <a:spcPts val="0"/>
              </a:spcBef>
            </a:pPr>
            <a:r>
              <a:rPr lang="en" sz="3413">
                <a:solidFill>
                  <a:srgbClr val="AC681D"/>
                </a:solidFill>
              </a:rPr>
              <a:t>Geoscience accounts</a:t>
            </a:r>
            <a:endParaRPr sz="3413">
              <a:solidFill>
                <a:srgbClr val="AC681D"/>
              </a:solidFill>
            </a:endParaRPr>
          </a:p>
        </p:txBody>
      </p:sp>
      <p:sp>
        <p:nvSpPr>
          <p:cNvPr id="304" name="Google Shape;304;p43"/>
          <p:cNvSpPr txBox="1"/>
          <p:nvPr/>
        </p:nvSpPr>
        <p:spPr>
          <a:xfrm>
            <a:off x="551252" y="6505446"/>
            <a:ext cx="2731093" cy="1068800"/>
          </a:xfrm>
          <a:prstGeom prst="rect">
            <a:avLst/>
          </a:prstGeom>
          <a:noFill/>
          <a:ln>
            <a:noFill/>
          </a:ln>
        </p:spPr>
        <p:txBody>
          <a:bodyPr spcFirstLastPara="1" wrap="square" lIns="130027" tIns="130027" rIns="130027" bIns="130027" anchor="t" anchorCtr="0">
            <a:noAutofit/>
          </a:bodyPr>
          <a:lstStyle/>
          <a:p>
            <a:pPr>
              <a:spcBef>
                <a:spcPts val="0"/>
              </a:spcBef>
            </a:pPr>
            <a:r>
              <a:rPr lang="en" sz="3413">
                <a:solidFill>
                  <a:srgbClr val="202C76"/>
                </a:solidFill>
              </a:rPr>
              <a:t>Science accounts</a:t>
            </a:r>
            <a:endParaRPr sz="3413">
              <a:solidFill>
                <a:srgbClr val="202C76"/>
              </a:solidFill>
            </a:endParaRPr>
          </a:p>
        </p:txBody>
      </p:sp>
      <p:sp>
        <p:nvSpPr>
          <p:cNvPr id="2" name="Slide Number Placeholder 1">
            <a:extLst>
              <a:ext uri="{FF2B5EF4-FFF2-40B4-BE49-F238E27FC236}">
                <a16:creationId xmlns:a16="http://schemas.microsoft.com/office/drawing/2014/main" id="{12C9196C-3AA6-9B27-76E3-17EF9E909A86}"/>
              </a:ext>
            </a:extLst>
          </p:cNvPr>
          <p:cNvSpPr>
            <a:spLocks noGrp="1"/>
          </p:cNvSpPr>
          <p:nvPr>
            <p:ph type="sldNum" idx="12"/>
          </p:nvPr>
        </p:nvSpPr>
        <p:spPr/>
        <p:txBody>
          <a:bodyPr/>
          <a:lstStyle/>
          <a:p>
            <a:fld id="{00000000-1234-1234-1234-123412341234}" type="slidenum">
              <a:rPr lang="en" smtClean="0"/>
              <a:pPr/>
              <a:t>66</a:t>
            </a:fld>
            <a:endParaRPr lang="en"/>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44"/>
          <p:cNvSpPr txBox="1">
            <a:spLocks noGrp="1"/>
          </p:cNvSpPr>
          <p:nvPr>
            <p:ph type="title"/>
          </p:nvPr>
        </p:nvSpPr>
        <p:spPr>
          <a:xfrm>
            <a:off x="443307" y="1852124"/>
            <a:ext cx="12118187" cy="814507"/>
          </a:xfrm>
          <a:prstGeom prst="rect">
            <a:avLst/>
          </a:prstGeom>
        </p:spPr>
        <p:txBody>
          <a:bodyPr spcFirstLastPara="1" wrap="square" lIns="130027" tIns="130027" rIns="130027" bIns="130027" anchor="t" anchorCtr="0">
            <a:normAutofit fontScale="90000"/>
          </a:bodyPr>
          <a:lstStyle/>
          <a:p>
            <a:r>
              <a:rPr lang="en">
                <a:latin typeface="Verdana"/>
                <a:ea typeface="Verdana"/>
                <a:cs typeface="Verdana"/>
                <a:sym typeface="Verdana"/>
              </a:rPr>
              <a:t>What I was hoping for in 2021</a:t>
            </a:r>
            <a:endParaRPr>
              <a:latin typeface="Verdana"/>
              <a:ea typeface="Verdana"/>
              <a:cs typeface="Verdana"/>
              <a:sym typeface="Verdana"/>
            </a:endParaRPr>
          </a:p>
        </p:txBody>
      </p:sp>
      <p:pic>
        <p:nvPicPr>
          <p:cNvPr id="310" name="Google Shape;310;p44"/>
          <p:cNvPicPr preferRelativeResize="0"/>
          <p:nvPr/>
        </p:nvPicPr>
        <p:blipFill>
          <a:blip r:embed="rId3">
            <a:alphaModFix/>
          </a:blip>
          <a:stretch>
            <a:fillRect/>
          </a:stretch>
        </p:blipFill>
        <p:spPr>
          <a:xfrm>
            <a:off x="216747" y="2883378"/>
            <a:ext cx="7096134" cy="5434276"/>
          </a:xfrm>
          <a:prstGeom prst="rect">
            <a:avLst/>
          </a:prstGeom>
          <a:noFill/>
          <a:ln>
            <a:noFill/>
          </a:ln>
        </p:spPr>
      </p:pic>
      <p:sp>
        <p:nvSpPr>
          <p:cNvPr id="2" name="Slide Number Placeholder 1">
            <a:extLst>
              <a:ext uri="{FF2B5EF4-FFF2-40B4-BE49-F238E27FC236}">
                <a16:creationId xmlns:a16="http://schemas.microsoft.com/office/drawing/2014/main" id="{D2E87108-C1CA-6BA6-C86D-DD3FC31E325A}"/>
              </a:ext>
            </a:extLst>
          </p:cNvPr>
          <p:cNvSpPr>
            <a:spLocks noGrp="1"/>
          </p:cNvSpPr>
          <p:nvPr>
            <p:ph type="sldNum" idx="12"/>
          </p:nvPr>
        </p:nvSpPr>
        <p:spPr/>
        <p:txBody>
          <a:bodyPr/>
          <a:lstStyle/>
          <a:p>
            <a:fld id="{00000000-1234-1234-1234-123412341234}" type="slidenum">
              <a:rPr lang="en" smtClean="0"/>
              <a:pPr/>
              <a:t>67</a:t>
            </a:fld>
            <a:endParaRPr lang="en"/>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Google Shape;315;p45"/>
          <p:cNvSpPr txBox="1">
            <a:spLocks noGrp="1"/>
          </p:cNvSpPr>
          <p:nvPr>
            <p:ph type="title"/>
          </p:nvPr>
        </p:nvSpPr>
        <p:spPr>
          <a:xfrm>
            <a:off x="443307" y="1852124"/>
            <a:ext cx="12118187" cy="814507"/>
          </a:xfrm>
          <a:prstGeom prst="rect">
            <a:avLst/>
          </a:prstGeom>
        </p:spPr>
        <p:txBody>
          <a:bodyPr spcFirstLastPara="1" wrap="square" lIns="130027" tIns="130027" rIns="130027" bIns="130027" anchor="t" anchorCtr="0">
            <a:normAutofit fontScale="90000"/>
          </a:bodyPr>
          <a:lstStyle/>
          <a:p>
            <a:r>
              <a:rPr lang="en">
                <a:latin typeface="Verdana"/>
                <a:ea typeface="Verdana"/>
                <a:cs typeface="Verdana"/>
                <a:sym typeface="Verdana"/>
              </a:rPr>
              <a:t>Geoscience content is… equally inaccessible</a:t>
            </a:r>
            <a:endParaRPr>
              <a:latin typeface="Verdana"/>
              <a:ea typeface="Verdana"/>
              <a:cs typeface="Verdana"/>
              <a:sym typeface="Verdana"/>
            </a:endParaRPr>
          </a:p>
        </p:txBody>
      </p:sp>
      <p:pic>
        <p:nvPicPr>
          <p:cNvPr id="316" name="Google Shape;316;p45"/>
          <p:cNvPicPr preferRelativeResize="0"/>
          <p:nvPr/>
        </p:nvPicPr>
        <p:blipFill>
          <a:blip r:embed="rId3">
            <a:alphaModFix/>
          </a:blip>
          <a:stretch>
            <a:fillRect/>
          </a:stretch>
        </p:blipFill>
        <p:spPr>
          <a:xfrm>
            <a:off x="216747" y="2883378"/>
            <a:ext cx="6215060" cy="5434274"/>
          </a:xfrm>
          <a:prstGeom prst="rect">
            <a:avLst/>
          </a:prstGeom>
          <a:noFill/>
          <a:ln>
            <a:noFill/>
          </a:ln>
        </p:spPr>
      </p:pic>
      <p:pic>
        <p:nvPicPr>
          <p:cNvPr id="317" name="Google Shape;317;p45"/>
          <p:cNvPicPr preferRelativeResize="0"/>
          <p:nvPr/>
        </p:nvPicPr>
        <p:blipFill>
          <a:blip r:embed="rId4">
            <a:alphaModFix/>
          </a:blip>
          <a:stretch>
            <a:fillRect/>
          </a:stretch>
        </p:blipFill>
        <p:spPr>
          <a:xfrm>
            <a:off x="6206436" y="2912542"/>
            <a:ext cx="6631801" cy="5434277"/>
          </a:xfrm>
          <a:prstGeom prst="rect">
            <a:avLst/>
          </a:prstGeom>
          <a:noFill/>
          <a:ln>
            <a:noFill/>
          </a:ln>
        </p:spPr>
      </p:pic>
      <p:sp>
        <p:nvSpPr>
          <p:cNvPr id="318" name="Google Shape;318;p45"/>
          <p:cNvSpPr txBox="1"/>
          <p:nvPr/>
        </p:nvSpPr>
        <p:spPr>
          <a:xfrm>
            <a:off x="7702720" y="3360783"/>
            <a:ext cx="3074133" cy="695982"/>
          </a:xfrm>
          <a:prstGeom prst="rect">
            <a:avLst/>
          </a:prstGeom>
          <a:noFill/>
          <a:ln>
            <a:noFill/>
          </a:ln>
        </p:spPr>
        <p:txBody>
          <a:bodyPr spcFirstLastPara="1" wrap="square" lIns="130027" tIns="130027" rIns="130027" bIns="130027" anchor="t" anchorCtr="0">
            <a:spAutoFit/>
          </a:bodyPr>
          <a:lstStyle/>
          <a:p>
            <a:pPr>
              <a:spcBef>
                <a:spcPts val="0"/>
              </a:spcBef>
            </a:pPr>
            <a:r>
              <a:rPr lang="en" sz="3129" b="1">
                <a:solidFill>
                  <a:srgbClr val="AC681D"/>
                </a:solidFill>
                <a:latin typeface="Avenir"/>
                <a:ea typeface="Avenir"/>
                <a:cs typeface="Avenir"/>
                <a:sym typeface="Avenir"/>
              </a:rPr>
              <a:t>Geoscience</a:t>
            </a:r>
            <a:endParaRPr sz="3129" b="1">
              <a:solidFill>
                <a:srgbClr val="AC681D"/>
              </a:solidFill>
              <a:latin typeface="Avenir"/>
              <a:ea typeface="Avenir"/>
              <a:cs typeface="Avenir"/>
              <a:sym typeface="Avenir"/>
            </a:endParaRPr>
          </a:p>
        </p:txBody>
      </p:sp>
      <p:sp>
        <p:nvSpPr>
          <p:cNvPr id="319" name="Google Shape;319;p45"/>
          <p:cNvSpPr txBox="1"/>
          <p:nvPr/>
        </p:nvSpPr>
        <p:spPr>
          <a:xfrm>
            <a:off x="1615680" y="3283947"/>
            <a:ext cx="3074133" cy="695982"/>
          </a:xfrm>
          <a:prstGeom prst="rect">
            <a:avLst/>
          </a:prstGeom>
          <a:noFill/>
          <a:ln>
            <a:noFill/>
          </a:ln>
        </p:spPr>
        <p:txBody>
          <a:bodyPr spcFirstLastPara="1" wrap="square" lIns="130027" tIns="130027" rIns="130027" bIns="130027" anchor="t" anchorCtr="0">
            <a:spAutoFit/>
          </a:bodyPr>
          <a:lstStyle/>
          <a:p>
            <a:pPr>
              <a:spcBef>
                <a:spcPts val="0"/>
              </a:spcBef>
            </a:pPr>
            <a:r>
              <a:rPr lang="en" sz="3129" b="1">
                <a:solidFill>
                  <a:srgbClr val="202C76"/>
                </a:solidFill>
                <a:latin typeface="Avenir"/>
                <a:ea typeface="Avenir"/>
                <a:cs typeface="Avenir"/>
                <a:sym typeface="Avenir"/>
              </a:rPr>
              <a:t>Science</a:t>
            </a:r>
            <a:endParaRPr sz="3129" b="1">
              <a:solidFill>
                <a:srgbClr val="202C76"/>
              </a:solidFill>
              <a:latin typeface="Avenir"/>
              <a:ea typeface="Avenir"/>
              <a:cs typeface="Avenir"/>
              <a:sym typeface="Avenir"/>
            </a:endParaRPr>
          </a:p>
        </p:txBody>
      </p:sp>
      <p:sp>
        <p:nvSpPr>
          <p:cNvPr id="320" name="Google Shape;320;p45"/>
          <p:cNvSpPr txBox="1"/>
          <p:nvPr/>
        </p:nvSpPr>
        <p:spPr>
          <a:xfrm>
            <a:off x="4210987" y="6537742"/>
            <a:ext cx="1902933" cy="539592"/>
          </a:xfrm>
          <a:prstGeom prst="rect">
            <a:avLst/>
          </a:prstGeom>
          <a:noFill/>
          <a:ln>
            <a:noFill/>
          </a:ln>
        </p:spPr>
        <p:txBody>
          <a:bodyPr spcFirstLastPara="1" wrap="square" lIns="130027" tIns="130027" rIns="130027" bIns="130027" anchor="t" anchorCtr="0">
            <a:spAutoFit/>
          </a:bodyPr>
          <a:lstStyle/>
          <a:p>
            <a:pPr>
              <a:spcBef>
                <a:spcPts val="0"/>
              </a:spcBef>
            </a:pPr>
            <a:r>
              <a:rPr lang="en" sz="2000" dirty="0"/>
              <a:t>n ~ 3k images</a:t>
            </a:r>
            <a:endParaRPr sz="2000" dirty="0"/>
          </a:p>
        </p:txBody>
      </p:sp>
      <p:sp>
        <p:nvSpPr>
          <p:cNvPr id="321" name="Google Shape;321;p45"/>
          <p:cNvSpPr txBox="1"/>
          <p:nvPr/>
        </p:nvSpPr>
        <p:spPr>
          <a:xfrm>
            <a:off x="10717618" y="6700516"/>
            <a:ext cx="1902933" cy="539592"/>
          </a:xfrm>
          <a:prstGeom prst="rect">
            <a:avLst/>
          </a:prstGeom>
          <a:noFill/>
          <a:ln>
            <a:noFill/>
          </a:ln>
        </p:spPr>
        <p:txBody>
          <a:bodyPr spcFirstLastPara="1" wrap="square" lIns="130027" tIns="130027" rIns="130027" bIns="130027" anchor="t" anchorCtr="0">
            <a:spAutoFit/>
          </a:bodyPr>
          <a:lstStyle/>
          <a:p>
            <a:pPr>
              <a:spcBef>
                <a:spcPts val="0"/>
              </a:spcBef>
            </a:pPr>
            <a:r>
              <a:rPr lang="en" sz="2000"/>
              <a:t>n ~ 3k images</a:t>
            </a:r>
            <a:endParaRPr sz="2000"/>
          </a:p>
        </p:txBody>
      </p:sp>
      <p:sp>
        <p:nvSpPr>
          <p:cNvPr id="2" name="Slide Number Placeholder 1">
            <a:extLst>
              <a:ext uri="{FF2B5EF4-FFF2-40B4-BE49-F238E27FC236}">
                <a16:creationId xmlns:a16="http://schemas.microsoft.com/office/drawing/2014/main" id="{635D086A-2AAB-38FF-02E8-2E2F3184433F}"/>
              </a:ext>
            </a:extLst>
          </p:cNvPr>
          <p:cNvSpPr>
            <a:spLocks noGrp="1"/>
          </p:cNvSpPr>
          <p:nvPr>
            <p:ph type="sldNum" idx="12"/>
          </p:nvPr>
        </p:nvSpPr>
        <p:spPr/>
        <p:txBody>
          <a:bodyPr/>
          <a:lstStyle/>
          <a:p>
            <a:fld id="{00000000-1234-1234-1234-123412341234}" type="slidenum">
              <a:rPr lang="en" smtClean="0"/>
              <a:pPr/>
              <a:t>68</a:t>
            </a:fld>
            <a:endParaRPr lang="en"/>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pic>
        <p:nvPicPr>
          <p:cNvPr id="326" name="Google Shape;326;p46"/>
          <p:cNvPicPr preferRelativeResize="0"/>
          <p:nvPr/>
        </p:nvPicPr>
        <p:blipFill rotWithShape="1">
          <a:blip r:embed="rId3">
            <a:alphaModFix/>
          </a:blip>
          <a:srcRect t="4809" b="23076"/>
          <a:stretch/>
        </p:blipFill>
        <p:spPr>
          <a:xfrm>
            <a:off x="3416178" y="1473516"/>
            <a:ext cx="9438293" cy="6806554"/>
          </a:xfrm>
          <a:prstGeom prst="rect">
            <a:avLst/>
          </a:prstGeom>
          <a:noFill/>
          <a:ln>
            <a:noFill/>
          </a:ln>
        </p:spPr>
      </p:pic>
      <p:sp>
        <p:nvSpPr>
          <p:cNvPr id="327" name="Google Shape;327;p46"/>
          <p:cNvSpPr txBox="1"/>
          <p:nvPr/>
        </p:nvSpPr>
        <p:spPr>
          <a:xfrm>
            <a:off x="225387" y="1473529"/>
            <a:ext cx="3421867" cy="1247607"/>
          </a:xfrm>
          <a:prstGeom prst="rect">
            <a:avLst/>
          </a:prstGeom>
          <a:noFill/>
          <a:ln>
            <a:noFill/>
          </a:ln>
        </p:spPr>
        <p:txBody>
          <a:bodyPr spcFirstLastPara="1" wrap="square" lIns="130027" tIns="130027" rIns="130027" bIns="130027" anchor="t" anchorCtr="0">
            <a:spAutoFit/>
          </a:bodyPr>
          <a:lstStyle/>
          <a:p>
            <a:pPr>
              <a:spcBef>
                <a:spcPts val="0"/>
              </a:spcBef>
            </a:pPr>
            <a:r>
              <a:rPr lang="en" sz="3556">
                <a:latin typeface="Verdana"/>
                <a:ea typeface="Verdana"/>
                <a:cs typeface="Verdana"/>
                <a:sym typeface="Verdana"/>
              </a:rPr>
              <a:t>But we can all do better</a:t>
            </a:r>
            <a:endParaRPr sz="3556">
              <a:latin typeface="Verdana"/>
              <a:ea typeface="Verdana"/>
              <a:cs typeface="Verdana"/>
              <a:sym typeface="Verdana"/>
            </a:endParaRPr>
          </a:p>
        </p:txBody>
      </p:sp>
      <p:sp>
        <p:nvSpPr>
          <p:cNvPr id="328" name="Google Shape;328;p46"/>
          <p:cNvSpPr txBox="1"/>
          <p:nvPr/>
        </p:nvSpPr>
        <p:spPr>
          <a:xfrm>
            <a:off x="430293" y="7386916"/>
            <a:ext cx="2725120" cy="871991"/>
          </a:xfrm>
          <a:prstGeom prst="rect">
            <a:avLst/>
          </a:prstGeom>
          <a:noFill/>
          <a:ln>
            <a:noFill/>
          </a:ln>
        </p:spPr>
        <p:txBody>
          <a:bodyPr spcFirstLastPara="1" wrap="square" lIns="130027" tIns="130027" rIns="130027" bIns="130027" anchor="t" anchorCtr="0">
            <a:spAutoFit/>
          </a:bodyPr>
          <a:lstStyle/>
          <a:p>
            <a:pPr>
              <a:spcBef>
                <a:spcPts val="0"/>
              </a:spcBef>
            </a:pPr>
            <a:r>
              <a:rPr lang="en" sz="2200"/>
              <a:t>Researchers like you</a:t>
            </a:r>
            <a:endParaRPr sz="2200"/>
          </a:p>
        </p:txBody>
      </p:sp>
      <p:sp>
        <p:nvSpPr>
          <p:cNvPr id="329" name="Google Shape;329;p46"/>
          <p:cNvSpPr txBox="1"/>
          <p:nvPr/>
        </p:nvSpPr>
        <p:spPr>
          <a:xfrm>
            <a:off x="430293" y="5339698"/>
            <a:ext cx="3217067" cy="1176690"/>
          </a:xfrm>
          <a:prstGeom prst="rect">
            <a:avLst/>
          </a:prstGeom>
          <a:noFill/>
          <a:ln>
            <a:noFill/>
          </a:ln>
        </p:spPr>
        <p:txBody>
          <a:bodyPr spcFirstLastPara="1" wrap="square" lIns="130027" tIns="130027" rIns="130027" bIns="130027" anchor="t" anchorCtr="0">
            <a:spAutoFit/>
          </a:bodyPr>
          <a:lstStyle/>
          <a:p>
            <a:pPr>
              <a:spcBef>
                <a:spcPts val="0"/>
              </a:spcBef>
            </a:pPr>
            <a:r>
              <a:rPr lang="en" sz="2200"/>
              <a:t>Peer-reviewed journals, popular science magazines</a:t>
            </a:r>
            <a:endParaRPr sz="2200"/>
          </a:p>
        </p:txBody>
      </p:sp>
      <p:sp>
        <p:nvSpPr>
          <p:cNvPr id="330" name="Google Shape;330;p46"/>
          <p:cNvSpPr txBox="1"/>
          <p:nvPr/>
        </p:nvSpPr>
        <p:spPr>
          <a:xfrm>
            <a:off x="430293" y="3599254"/>
            <a:ext cx="3217067" cy="871991"/>
          </a:xfrm>
          <a:prstGeom prst="rect">
            <a:avLst/>
          </a:prstGeom>
          <a:noFill/>
          <a:ln>
            <a:noFill/>
          </a:ln>
        </p:spPr>
        <p:txBody>
          <a:bodyPr spcFirstLastPara="1" wrap="square" lIns="130027" tIns="130027" rIns="130027" bIns="130027" anchor="t" anchorCtr="0">
            <a:spAutoFit/>
          </a:bodyPr>
          <a:lstStyle/>
          <a:p>
            <a:pPr>
              <a:spcBef>
                <a:spcPts val="0"/>
              </a:spcBef>
            </a:pPr>
            <a:r>
              <a:rPr lang="en" sz="2200" dirty="0"/>
              <a:t>Non-profits, university departments, societies</a:t>
            </a:r>
            <a:endParaRPr sz="2200" dirty="0"/>
          </a:p>
        </p:txBody>
      </p:sp>
      <p:sp>
        <p:nvSpPr>
          <p:cNvPr id="2" name="Slide Number Placeholder 1">
            <a:extLst>
              <a:ext uri="{FF2B5EF4-FFF2-40B4-BE49-F238E27FC236}">
                <a16:creationId xmlns:a16="http://schemas.microsoft.com/office/drawing/2014/main" id="{28699779-6438-C079-E054-2A4F459F580D}"/>
              </a:ext>
            </a:extLst>
          </p:cNvPr>
          <p:cNvSpPr>
            <a:spLocks noGrp="1"/>
          </p:cNvSpPr>
          <p:nvPr>
            <p:ph type="sldNum" idx="12"/>
          </p:nvPr>
        </p:nvSpPr>
        <p:spPr/>
        <p:txBody>
          <a:bodyPr/>
          <a:lstStyle/>
          <a:p>
            <a:fld id="{00000000-1234-1234-1234-123412341234}" type="slidenum">
              <a:rPr lang="en" smtClean="0"/>
              <a:pPr/>
              <a:t>69</a:t>
            </a:fld>
            <a:endParaRPr lang="en"/>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Google Shape;335;p47"/>
          <p:cNvSpPr txBox="1">
            <a:spLocks noGrp="1"/>
          </p:cNvSpPr>
          <p:nvPr>
            <p:ph type="title"/>
          </p:nvPr>
        </p:nvSpPr>
        <p:spPr>
          <a:xfrm>
            <a:off x="443307" y="1852124"/>
            <a:ext cx="12118187" cy="814507"/>
          </a:xfrm>
          <a:prstGeom prst="rect">
            <a:avLst/>
          </a:prstGeom>
        </p:spPr>
        <p:txBody>
          <a:bodyPr spcFirstLastPara="1" wrap="square" lIns="130027" tIns="130027" rIns="130027" bIns="130027" anchor="t" anchorCtr="0">
            <a:noAutofit/>
          </a:bodyPr>
          <a:lstStyle/>
          <a:p>
            <a:r>
              <a:rPr lang="en" sz="3600" b="0" dirty="0">
                <a:latin typeface="Verdana"/>
                <a:ea typeface="Verdana"/>
                <a:cs typeface="Verdana"/>
                <a:sym typeface="Verdana"/>
              </a:rPr>
              <a:t>Impact: </a:t>
            </a:r>
            <a:r>
              <a:rPr lang="en" sz="3600" b="1" dirty="0">
                <a:latin typeface="Verdana"/>
                <a:ea typeface="Verdana"/>
                <a:cs typeface="Verdana"/>
                <a:sym typeface="Verdana"/>
              </a:rPr>
              <a:t>Science is for everyone, but not you </a:t>
            </a:r>
            <a:endParaRPr sz="3600" b="1" dirty="0">
              <a:latin typeface="Verdana"/>
              <a:ea typeface="Verdana"/>
              <a:cs typeface="Verdana"/>
              <a:sym typeface="Verdana"/>
            </a:endParaRPr>
          </a:p>
        </p:txBody>
      </p:sp>
      <p:pic>
        <p:nvPicPr>
          <p:cNvPr id="336" name="Google Shape;336;p47"/>
          <p:cNvPicPr preferRelativeResize="0"/>
          <p:nvPr/>
        </p:nvPicPr>
        <p:blipFill>
          <a:blip r:embed="rId3">
            <a:alphaModFix/>
          </a:blip>
          <a:stretch>
            <a:fillRect/>
          </a:stretch>
        </p:blipFill>
        <p:spPr>
          <a:xfrm>
            <a:off x="3040090" y="2831609"/>
            <a:ext cx="6924612" cy="5434276"/>
          </a:xfrm>
          <a:prstGeom prst="rect">
            <a:avLst/>
          </a:prstGeom>
          <a:noFill/>
          <a:ln>
            <a:noFill/>
          </a:ln>
        </p:spPr>
      </p:pic>
      <p:sp>
        <p:nvSpPr>
          <p:cNvPr id="337" name="Google Shape;337;p47"/>
          <p:cNvSpPr txBox="1"/>
          <p:nvPr/>
        </p:nvSpPr>
        <p:spPr>
          <a:xfrm>
            <a:off x="5638454" y="2922713"/>
            <a:ext cx="1917013" cy="971762"/>
          </a:xfrm>
          <a:prstGeom prst="rect">
            <a:avLst/>
          </a:prstGeom>
          <a:noFill/>
          <a:ln>
            <a:noFill/>
          </a:ln>
        </p:spPr>
        <p:txBody>
          <a:bodyPr spcFirstLastPara="1" wrap="square" lIns="130027" tIns="130027" rIns="130027" bIns="130027" anchor="t" anchorCtr="0">
            <a:spAutoFit/>
          </a:bodyPr>
          <a:lstStyle/>
          <a:p>
            <a:pPr>
              <a:spcBef>
                <a:spcPts val="0"/>
              </a:spcBef>
            </a:pPr>
            <a:r>
              <a:rPr lang="en" sz="2560">
                <a:latin typeface="Verdana"/>
                <a:ea typeface="Verdana"/>
                <a:cs typeface="Verdana"/>
                <a:sym typeface="Verdana"/>
              </a:rPr>
              <a:t>We value inclusion!</a:t>
            </a:r>
            <a:endParaRPr sz="2560">
              <a:latin typeface="Verdana"/>
              <a:ea typeface="Verdana"/>
              <a:cs typeface="Verdana"/>
              <a:sym typeface="Verdana"/>
            </a:endParaRPr>
          </a:p>
        </p:txBody>
      </p:sp>
      <p:sp>
        <p:nvSpPr>
          <p:cNvPr id="2" name="Slide Number Placeholder 1">
            <a:extLst>
              <a:ext uri="{FF2B5EF4-FFF2-40B4-BE49-F238E27FC236}">
                <a16:creationId xmlns:a16="http://schemas.microsoft.com/office/drawing/2014/main" id="{101092DF-E77B-B72C-9554-6A7544CC2F32}"/>
              </a:ext>
            </a:extLst>
          </p:cNvPr>
          <p:cNvSpPr>
            <a:spLocks noGrp="1"/>
          </p:cNvSpPr>
          <p:nvPr>
            <p:ph type="sldNum" idx="12"/>
          </p:nvPr>
        </p:nvSpPr>
        <p:spPr/>
        <p:txBody>
          <a:bodyPr/>
          <a:lstStyle/>
          <a:p>
            <a:fld id="{00000000-1234-1234-1234-123412341234}" type="slidenum">
              <a:rPr lang="en" smtClean="0"/>
              <a:pPr/>
              <a:t>70</a:t>
            </a:fld>
            <a:endParaRPr lang="en"/>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pic>
        <p:nvPicPr>
          <p:cNvPr id="342" name="Google Shape;342;p48"/>
          <p:cNvPicPr preferRelativeResize="0"/>
          <p:nvPr/>
        </p:nvPicPr>
        <p:blipFill>
          <a:blip r:embed="rId3">
            <a:alphaModFix/>
          </a:blip>
          <a:stretch>
            <a:fillRect/>
          </a:stretch>
        </p:blipFill>
        <p:spPr>
          <a:xfrm>
            <a:off x="385335" y="1435947"/>
            <a:ext cx="12234145" cy="6881707"/>
          </a:xfrm>
          <a:prstGeom prst="rect">
            <a:avLst/>
          </a:prstGeom>
          <a:noFill/>
          <a:ln>
            <a:noFill/>
          </a:ln>
        </p:spPr>
      </p:pic>
      <p:sp>
        <p:nvSpPr>
          <p:cNvPr id="2" name="Slide Number Placeholder 1">
            <a:extLst>
              <a:ext uri="{FF2B5EF4-FFF2-40B4-BE49-F238E27FC236}">
                <a16:creationId xmlns:a16="http://schemas.microsoft.com/office/drawing/2014/main" id="{96F44E0C-602A-873E-7029-76114C9F1036}"/>
              </a:ext>
            </a:extLst>
          </p:cNvPr>
          <p:cNvSpPr>
            <a:spLocks noGrp="1"/>
          </p:cNvSpPr>
          <p:nvPr>
            <p:ph type="sldNum" idx="12"/>
          </p:nvPr>
        </p:nvSpPr>
        <p:spPr/>
        <p:txBody>
          <a:bodyPr/>
          <a:lstStyle/>
          <a:p>
            <a:fld id="{00000000-1234-1234-1234-123412341234}" type="slidenum">
              <a:rPr lang="en" smtClean="0"/>
              <a:pPr/>
              <a:t>71</a:t>
            </a:fld>
            <a:endParaRPr lang="en"/>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pic>
        <p:nvPicPr>
          <p:cNvPr id="347" name="Google Shape;347;p49"/>
          <p:cNvPicPr preferRelativeResize="0"/>
          <p:nvPr/>
        </p:nvPicPr>
        <p:blipFill>
          <a:blip r:embed="rId3">
            <a:alphaModFix/>
          </a:blip>
          <a:stretch>
            <a:fillRect/>
          </a:stretch>
        </p:blipFill>
        <p:spPr>
          <a:xfrm>
            <a:off x="0" y="1219200"/>
            <a:ext cx="13004800" cy="7315200"/>
          </a:xfrm>
          <a:prstGeom prst="rect">
            <a:avLst/>
          </a:prstGeom>
          <a:noFill/>
          <a:ln>
            <a:noFill/>
          </a:ln>
        </p:spPr>
      </p:pic>
      <p:sp>
        <p:nvSpPr>
          <p:cNvPr id="348" name="Google Shape;348;p49"/>
          <p:cNvSpPr txBox="1"/>
          <p:nvPr/>
        </p:nvSpPr>
        <p:spPr>
          <a:xfrm>
            <a:off x="261049" y="1620552"/>
            <a:ext cx="5230507" cy="1740114"/>
          </a:xfrm>
          <a:prstGeom prst="rect">
            <a:avLst/>
          </a:prstGeom>
          <a:noFill/>
          <a:ln>
            <a:noFill/>
          </a:ln>
        </p:spPr>
        <p:txBody>
          <a:bodyPr spcFirstLastPara="1" wrap="square" lIns="130027" tIns="130027" rIns="130027" bIns="130027" anchor="t" anchorCtr="0">
            <a:spAutoFit/>
          </a:bodyPr>
          <a:lstStyle/>
          <a:p>
            <a:pPr>
              <a:spcBef>
                <a:spcPts val="0"/>
              </a:spcBef>
            </a:pPr>
            <a:r>
              <a:rPr lang="en" sz="3556">
                <a:latin typeface="Verdana"/>
                <a:ea typeface="Verdana"/>
                <a:cs typeface="Verdana"/>
                <a:sym typeface="Verdana"/>
              </a:rPr>
              <a:t>Success as a scientist requires specific elements </a:t>
            </a:r>
            <a:endParaRPr sz="3556">
              <a:latin typeface="Verdana"/>
              <a:ea typeface="Verdana"/>
              <a:cs typeface="Verdana"/>
              <a:sym typeface="Verdana"/>
            </a:endParaRPr>
          </a:p>
        </p:txBody>
      </p:sp>
      <p:grpSp>
        <p:nvGrpSpPr>
          <p:cNvPr id="349" name="Google Shape;349;p49"/>
          <p:cNvGrpSpPr/>
          <p:nvPr/>
        </p:nvGrpSpPr>
        <p:grpSpPr>
          <a:xfrm>
            <a:off x="551431" y="5280818"/>
            <a:ext cx="4649745" cy="2536392"/>
            <a:chOff x="387725" y="2855825"/>
            <a:chExt cx="3269352" cy="1783401"/>
          </a:xfrm>
        </p:grpSpPr>
        <p:pic>
          <p:nvPicPr>
            <p:cNvPr id="350" name="Google Shape;350;p49"/>
            <p:cNvPicPr preferRelativeResize="0"/>
            <p:nvPr/>
          </p:nvPicPr>
          <p:blipFill rotWithShape="1">
            <a:blip r:embed="rId4">
              <a:alphaModFix/>
            </a:blip>
            <a:srcRect r="55369" b="56719"/>
            <a:stretch/>
          </p:blipFill>
          <p:spPr>
            <a:xfrm>
              <a:off x="387725" y="2855825"/>
              <a:ext cx="3269352" cy="1783401"/>
            </a:xfrm>
            <a:prstGeom prst="rect">
              <a:avLst/>
            </a:prstGeom>
            <a:noFill/>
            <a:ln>
              <a:noFill/>
            </a:ln>
          </p:spPr>
        </p:pic>
        <p:sp>
          <p:nvSpPr>
            <p:cNvPr id="351" name="Google Shape;351;p49"/>
            <p:cNvSpPr txBox="1"/>
            <p:nvPr/>
          </p:nvSpPr>
          <p:spPr>
            <a:xfrm>
              <a:off x="668125" y="3385775"/>
              <a:ext cx="2789700" cy="1015498"/>
            </a:xfrm>
            <a:prstGeom prst="rect">
              <a:avLst/>
            </a:prstGeom>
            <a:noFill/>
            <a:ln>
              <a:noFill/>
            </a:ln>
          </p:spPr>
          <p:txBody>
            <a:bodyPr spcFirstLastPara="1" wrap="square" lIns="130027" tIns="130027" rIns="130027" bIns="130027" anchor="t" anchorCtr="0">
              <a:spAutoFit/>
            </a:bodyPr>
            <a:lstStyle/>
            <a:p>
              <a:pPr>
                <a:spcBef>
                  <a:spcPts val="0"/>
                </a:spcBef>
              </a:pPr>
              <a:r>
                <a:rPr lang="en" sz="2844"/>
                <a:t>Traditional science media coverage can help increase…</a:t>
              </a:r>
              <a:endParaRPr sz="2844"/>
            </a:p>
          </p:txBody>
        </p:sp>
      </p:grpSp>
      <p:sp>
        <p:nvSpPr>
          <p:cNvPr id="2" name="Slide Number Placeholder 1">
            <a:extLst>
              <a:ext uri="{FF2B5EF4-FFF2-40B4-BE49-F238E27FC236}">
                <a16:creationId xmlns:a16="http://schemas.microsoft.com/office/drawing/2014/main" id="{F0B6BE93-290D-C336-9A94-C51E87B0F334}"/>
              </a:ext>
            </a:extLst>
          </p:cNvPr>
          <p:cNvSpPr>
            <a:spLocks noGrp="1"/>
          </p:cNvSpPr>
          <p:nvPr>
            <p:ph type="sldNum" idx="12"/>
          </p:nvPr>
        </p:nvSpPr>
        <p:spPr/>
        <p:txBody>
          <a:bodyPr/>
          <a:lstStyle/>
          <a:p>
            <a:fld id="{00000000-1234-1234-1234-123412341234}" type="slidenum">
              <a:rPr lang="en" smtClean="0"/>
              <a:pPr/>
              <a:t>72</a:t>
            </a:fld>
            <a:endParaRPr lang="en"/>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355"/>
        <p:cNvGrpSpPr/>
        <p:nvPr/>
      </p:nvGrpSpPr>
      <p:grpSpPr>
        <a:xfrm>
          <a:off x="0" y="0"/>
          <a:ext cx="0" cy="0"/>
          <a:chOff x="0" y="0"/>
          <a:chExt cx="0" cy="0"/>
        </a:xfrm>
      </p:grpSpPr>
      <p:sp>
        <p:nvSpPr>
          <p:cNvPr id="356" name="Google Shape;356;p50"/>
          <p:cNvSpPr txBox="1"/>
          <p:nvPr/>
        </p:nvSpPr>
        <p:spPr>
          <a:xfrm>
            <a:off x="752854" y="2443023"/>
            <a:ext cx="11499093" cy="4251378"/>
          </a:xfrm>
          <a:prstGeom prst="rect">
            <a:avLst/>
          </a:prstGeom>
          <a:solidFill>
            <a:srgbClr val="A776C0"/>
          </a:solidFill>
          <a:ln w="28575" cap="flat" cmpd="sng">
            <a:solidFill>
              <a:schemeClr val="dk1"/>
            </a:solidFill>
            <a:prstDash val="solid"/>
            <a:round/>
            <a:headEnd type="none" w="sm" len="sm"/>
            <a:tailEnd type="none" w="sm" len="sm"/>
          </a:ln>
        </p:spPr>
        <p:txBody>
          <a:bodyPr spcFirstLastPara="1" wrap="square" lIns="130027" tIns="130027" rIns="130027" bIns="130027" anchor="t" anchorCtr="0">
            <a:spAutoFit/>
          </a:bodyPr>
          <a:lstStyle/>
          <a:p>
            <a:pPr>
              <a:spcBef>
                <a:spcPts val="0"/>
              </a:spcBef>
            </a:pPr>
            <a:r>
              <a:rPr lang="en" sz="3200">
                <a:solidFill>
                  <a:schemeClr val="dk1"/>
                </a:solidFill>
              </a:rPr>
              <a:t>We don’t contact the usual suspects because we’ve made some objective assessment of their worth, but because they were the </a:t>
            </a:r>
            <a:r>
              <a:rPr lang="en" sz="3200" i="1">
                <a:solidFill>
                  <a:schemeClr val="dk1"/>
                </a:solidFill>
              </a:rPr>
              <a:t>easiest people to contact</a:t>
            </a:r>
            <a:r>
              <a:rPr lang="en" sz="3200">
                <a:solidFill>
                  <a:schemeClr val="dk1"/>
                </a:solidFill>
              </a:rPr>
              <a:t>. We knew their names. They topped a Google search. Other journalists had contacted them. They had reputations, but they accrued those reputations in a world where women are systematically disadvantaged compared to men.</a:t>
            </a:r>
            <a:endParaRPr sz="3200">
              <a:solidFill>
                <a:schemeClr val="dk1"/>
              </a:solidFill>
            </a:endParaRPr>
          </a:p>
          <a:p>
            <a:pPr>
              <a:spcBef>
                <a:spcPts val="0"/>
              </a:spcBef>
            </a:pPr>
            <a:endParaRPr sz="3200">
              <a:solidFill>
                <a:schemeClr val="dk1"/>
              </a:solidFill>
            </a:endParaRPr>
          </a:p>
          <a:p>
            <a:pPr>
              <a:spcBef>
                <a:spcPts val="0"/>
              </a:spcBef>
            </a:pPr>
            <a:r>
              <a:rPr lang="en" sz="3200">
                <a:solidFill>
                  <a:schemeClr val="dk1"/>
                </a:solidFill>
              </a:rPr>
              <a:t>– </a:t>
            </a:r>
            <a:r>
              <a:rPr lang="en" sz="3200" u="sng">
                <a:solidFill>
                  <a:schemeClr val="dk1"/>
                </a:solidFill>
                <a:hlinkClick r:id="rId3">
                  <a:extLst>
                    <a:ext uri="{A12FA001-AC4F-418D-AE19-62706E023703}">
                      <ahyp:hlinkClr xmlns:ahyp="http://schemas.microsoft.com/office/drawing/2018/hyperlinkcolor" val="tx"/>
                    </a:ext>
                  </a:extLst>
                </a:hlinkClick>
              </a:rPr>
              <a:t>Ed Yong, </a:t>
            </a:r>
            <a:r>
              <a:rPr lang="en" sz="3200" i="1" u="sng">
                <a:solidFill>
                  <a:schemeClr val="dk1"/>
                </a:solidFill>
                <a:hlinkClick r:id="rId3">
                  <a:extLst>
                    <a:ext uri="{A12FA001-AC4F-418D-AE19-62706E023703}">
                      <ahyp:hlinkClr xmlns:ahyp="http://schemas.microsoft.com/office/drawing/2018/hyperlinkcolor" val="tx"/>
                    </a:ext>
                  </a:extLst>
                </a:hlinkClick>
              </a:rPr>
              <a:t>The Atlantic</a:t>
            </a:r>
            <a:r>
              <a:rPr lang="en" sz="3200" u="sng">
                <a:solidFill>
                  <a:schemeClr val="dk1"/>
                </a:solidFill>
                <a:hlinkClick r:id="rId3">
                  <a:extLst>
                    <a:ext uri="{A12FA001-AC4F-418D-AE19-62706E023703}">
                      <ahyp:hlinkClr xmlns:ahyp="http://schemas.microsoft.com/office/drawing/2018/hyperlinkcolor" val="tx"/>
                    </a:ext>
                  </a:extLst>
                </a:hlinkClick>
              </a:rPr>
              <a:t>, 2018</a:t>
            </a:r>
            <a:endParaRPr sz="3200">
              <a:solidFill>
                <a:schemeClr val="dk1"/>
              </a:solidFill>
            </a:endParaRPr>
          </a:p>
        </p:txBody>
      </p:sp>
      <p:sp>
        <p:nvSpPr>
          <p:cNvPr id="357" name="Google Shape;357;p50"/>
          <p:cNvSpPr txBox="1"/>
          <p:nvPr/>
        </p:nvSpPr>
        <p:spPr>
          <a:xfrm>
            <a:off x="752854" y="1415645"/>
            <a:ext cx="7774293" cy="715603"/>
          </a:xfrm>
          <a:prstGeom prst="rect">
            <a:avLst/>
          </a:prstGeom>
          <a:noFill/>
          <a:ln>
            <a:noFill/>
          </a:ln>
        </p:spPr>
        <p:txBody>
          <a:bodyPr spcFirstLastPara="1" wrap="square" lIns="130027" tIns="130027" rIns="130027" bIns="130027" anchor="t" anchorCtr="0">
            <a:spAutoFit/>
          </a:bodyPr>
          <a:lstStyle/>
          <a:p>
            <a:pPr>
              <a:spcBef>
                <a:spcPts val="0"/>
              </a:spcBef>
            </a:pPr>
            <a:r>
              <a:rPr lang="en" sz="3271">
                <a:latin typeface="Verdana"/>
                <a:ea typeface="Verdana"/>
                <a:cs typeface="Verdana"/>
                <a:sym typeface="Verdana"/>
              </a:rPr>
              <a:t>Who are the experts? </a:t>
            </a:r>
            <a:endParaRPr sz="3271">
              <a:latin typeface="Verdana"/>
              <a:ea typeface="Verdana"/>
              <a:cs typeface="Verdana"/>
              <a:sym typeface="Verdana"/>
            </a:endParaRPr>
          </a:p>
        </p:txBody>
      </p:sp>
      <p:sp>
        <p:nvSpPr>
          <p:cNvPr id="2" name="Slide Number Placeholder 1">
            <a:extLst>
              <a:ext uri="{FF2B5EF4-FFF2-40B4-BE49-F238E27FC236}">
                <a16:creationId xmlns:a16="http://schemas.microsoft.com/office/drawing/2014/main" id="{99EE68E1-CAD7-2A88-F25F-EAD18C7B2BA4}"/>
              </a:ext>
            </a:extLst>
          </p:cNvPr>
          <p:cNvSpPr>
            <a:spLocks noGrp="1"/>
          </p:cNvSpPr>
          <p:nvPr>
            <p:ph type="sldNum" idx="12"/>
          </p:nvPr>
        </p:nvSpPr>
        <p:spPr/>
        <p:txBody>
          <a:bodyPr/>
          <a:lstStyle/>
          <a:p>
            <a:pPr algn="r"/>
            <a:fld id="{00000000-1234-1234-1234-123412341234}" type="slidenum">
              <a:rPr lang="en" smtClean="0"/>
              <a:pPr algn="r"/>
              <a:t>73</a:t>
            </a:fld>
            <a:endParaRPr lang="en"/>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51"/>
          <p:cNvPicPr preferRelativeResize="0"/>
          <p:nvPr/>
        </p:nvPicPr>
        <p:blipFill>
          <a:blip r:embed="rId3">
            <a:alphaModFix/>
          </a:blip>
          <a:stretch>
            <a:fillRect/>
          </a:stretch>
        </p:blipFill>
        <p:spPr>
          <a:xfrm>
            <a:off x="0" y="1219200"/>
            <a:ext cx="13004800" cy="7315200"/>
          </a:xfrm>
          <a:prstGeom prst="rect">
            <a:avLst/>
          </a:prstGeom>
          <a:noFill/>
          <a:ln>
            <a:noFill/>
          </a:ln>
        </p:spPr>
      </p:pic>
      <p:sp>
        <p:nvSpPr>
          <p:cNvPr id="363" name="Google Shape;363;p51"/>
          <p:cNvSpPr txBox="1"/>
          <p:nvPr/>
        </p:nvSpPr>
        <p:spPr>
          <a:xfrm>
            <a:off x="288355" y="1395165"/>
            <a:ext cx="5674667" cy="1858030"/>
          </a:xfrm>
          <a:prstGeom prst="rect">
            <a:avLst/>
          </a:prstGeom>
          <a:noFill/>
          <a:ln>
            <a:noFill/>
          </a:ln>
        </p:spPr>
        <p:txBody>
          <a:bodyPr spcFirstLastPara="1" wrap="square" lIns="130027" tIns="130027" rIns="130027" bIns="130027" anchor="t" anchorCtr="0">
            <a:spAutoFit/>
          </a:bodyPr>
          <a:lstStyle/>
          <a:p>
            <a:pPr>
              <a:spcBef>
                <a:spcPts val="0"/>
              </a:spcBef>
            </a:pPr>
            <a:r>
              <a:rPr lang="en" sz="3840">
                <a:latin typeface="Verdana"/>
                <a:ea typeface="Verdana"/>
                <a:cs typeface="Verdana"/>
                <a:sym typeface="Verdana"/>
              </a:rPr>
              <a:t>Caveat: diversity and representation are improving.</a:t>
            </a:r>
            <a:endParaRPr sz="3840">
              <a:latin typeface="Verdana"/>
              <a:ea typeface="Verdana"/>
              <a:cs typeface="Verdana"/>
              <a:sym typeface="Verdana"/>
            </a:endParaRPr>
          </a:p>
        </p:txBody>
      </p:sp>
      <p:pic>
        <p:nvPicPr>
          <p:cNvPr id="364" name="Google Shape;364;p51"/>
          <p:cNvPicPr preferRelativeResize="0"/>
          <p:nvPr/>
        </p:nvPicPr>
        <p:blipFill rotWithShape="1">
          <a:blip r:embed="rId4">
            <a:alphaModFix/>
          </a:blip>
          <a:srcRect l="43734" t="-2157" b="58754"/>
          <a:stretch/>
        </p:blipFill>
        <p:spPr>
          <a:xfrm rot="-4288112">
            <a:off x="96004" y="4275258"/>
            <a:ext cx="5604228" cy="2431775"/>
          </a:xfrm>
          <a:prstGeom prst="rect">
            <a:avLst/>
          </a:prstGeom>
          <a:noFill/>
          <a:ln>
            <a:noFill/>
          </a:ln>
        </p:spPr>
      </p:pic>
      <p:sp>
        <p:nvSpPr>
          <p:cNvPr id="2" name="Slide Number Placeholder 1">
            <a:extLst>
              <a:ext uri="{FF2B5EF4-FFF2-40B4-BE49-F238E27FC236}">
                <a16:creationId xmlns:a16="http://schemas.microsoft.com/office/drawing/2014/main" id="{549811B0-E639-F550-1A07-2AD4D62A9879}"/>
              </a:ext>
            </a:extLst>
          </p:cNvPr>
          <p:cNvSpPr>
            <a:spLocks noGrp="1"/>
          </p:cNvSpPr>
          <p:nvPr>
            <p:ph type="sldNum" idx="12"/>
          </p:nvPr>
        </p:nvSpPr>
        <p:spPr/>
        <p:txBody>
          <a:bodyPr/>
          <a:lstStyle/>
          <a:p>
            <a:pPr algn="r"/>
            <a:fld id="{00000000-1234-1234-1234-123412341234}" type="slidenum">
              <a:rPr lang="en" smtClean="0"/>
              <a:pPr algn="r"/>
              <a:t>74</a:t>
            </a:fld>
            <a:endParaRPr lang="en"/>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69" name="Google Shape;369;p52"/>
          <p:cNvSpPr txBox="1">
            <a:spLocks noGrp="1"/>
          </p:cNvSpPr>
          <p:nvPr>
            <p:ph type="title"/>
          </p:nvPr>
        </p:nvSpPr>
        <p:spPr>
          <a:xfrm>
            <a:off x="443307" y="1569422"/>
            <a:ext cx="12118187" cy="814507"/>
          </a:xfrm>
          <a:prstGeom prst="rect">
            <a:avLst/>
          </a:prstGeom>
        </p:spPr>
        <p:txBody>
          <a:bodyPr spcFirstLastPara="1" wrap="square" lIns="130027" tIns="130027" rIns="130027" bIns="130027" anchor="t" anchorCtr="0">
            <a:noAutofit/>
          </a:bodyPr>
          <a:lstStyle/>
          <a:p>
            <a:pPr>
              <a:buSzPts val="990"/>
            </a:pPr>
            <a:r>
              <a:rPr lang="en" sz="3300" b="0" dirty="0">
                <a:latin typeface="Verdana"/>
                <a:ea typeface="Verdana"/>
                <a:cs typeface="Verdana"/>
                <a:sym typeface="Verdana"/>
              </a:rPr>
              <a:t>If no one will give you a microphone, make your own.</a:t>
            </a:r>
            <a:endParaRPr sz="3300" b="0" dirty="0">
              <a:latin typeface="Verdana"/>
              <a:ea typeface="Verdana"/>
              <a:cs typeface="Verdana"/>
              <a:sym typeface="Verdana"/>
            </a:endParaRPr>
          </a:p>
        </p:txBody>
      </p:sp>
      <p:pic>
        <p:nvPicPr>
          <p:cNvPr id="370" name="Google Shape;370;p52"/>
          <p:cNvPicPr preferRelativeResize="0"/>
          <p:nvPr/>
        </p:nvPicPr>
        <p:blipFill rotWithShape="1">
          <a:blip r:embed="rId3">
            <a:alphaModFix/>
          </a:blip>
          <a:srcRect l="29952" t="43281"/>
          <a:stretch/>
        </p:blipFill>
        <p:spPr>
          <a:xfrm>
            <a:off x="443307" y="3206791"/>
            <a:ext cx="10347342" cy="4712889"/>
          </a:xfrm>
          <a:prstGeom prst="rect">
            <a:avLst/>
          </a:prstGeom>
          <a:noFill/>
          <a:ln>
            <a:noFill/>
          </a:ln>
        </p:spPr>
      </p:pic>
      <p:sp>
        <p:nvSpPr>
          <p:cNvPr id="371" name="Google Shape;371;p52"/>
          <p:cNvSpPr txBox="1">
            <a:spLocks noGrp="1"/>
          </p:cNvSpPr>
          <p:nvPr>
            <p:ph type="title"/>
          </p:nvPr>
        </p:nvSpPr>
        <p:spPr>
          <a:xfrm>
            <a:off x="443307" y="2227947"/>
            <a:ext cx="6376960" cy="814507"/>
          </a:xfrm>
          <a:prstGeom prst="rect">
            <a:avLst/>
          </a:prstGeom>
        </p:spPr>
        <p:txBody>
          <a:bodyPr spcFirstLastPara="1" wrap="square" lIns="130027" tIns="130027" rIns="130027" bIns="130027" anchor="t" anchorCtr="0">
            <a:noAutofit/>
          </a:bodyPr>
          <a:lstStyle/>
          <a:p>
            <a:pPr>
              <a:buSzPts val="990"/>
            </a:pPr>
            <a:r>
              <a:rPr lang="en" sz="2800" b="0" dirty="0">
                <a:latin typeface="Verdana"/>
                <a:ea typeface="Verdana"/>
                <a:cs typeface="Verdana"/>
                <a:sym typeface="Verdana"/>
              </a:rPr>
              <a:t>(or help others make their own)</a:t>
            </a:r>
            <a:endParaRPr sz="2800" b="0" dirty="0">
              <a:latin typeface="Verdana"/>
              <a:ea typeface="Verdana"/>
              <a:cs typeface="Verdana"/>
              <a:sym typeface="Verdana"/>
            </a:endParaRPr>
          </a:p>
        </p:txBody>
      </p:sp>
      <p:sp>
        <p:nvSpPr>
          <p:cNvPr id="2" name="Slide Number Placeholder 1">
            <a:extLst>
              <a:ext uri="{FF2B5EF4-FFF2-40B4-BE49-F238E27FC236}">
                <a16:creationId xmlns:a16="http://schemas.microsoft.com/office/drawing/2014/main" id="{B8530323-5EA6-0746-6E1B-55EC514D899B}"/>
              </a:ext>
            </a:extLst>
          </p:cNvPr>
          <p:cNvSpPr>
            <a:spLocks noGrp="1"/>
          </p:cNvSpPr>
          <p:nvPr>
            <p:ph type="sldNum" idx="12"/>
          </p:nvPr>
        </p:nvSpPr>
        <p:spPr/>
        <p:txBody>
          <a:bodyPr/>
          <a:lstStyle/>
          <a:p>
            <a:pPr algn="r"/>
            <a:fld id="{00000000-1234-1234-1234-123412341234}" type="slidenum">
              <a:rPr lang="en" smtClean="0"/>
              <a:pPr algn="r"/>
              <a:t>75</a:t>
            </a:fld>
            <a:endParaRPr lang="en"/>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Shape 375"/>
        <p:cNvGrpSpPr/>
        <p:nvPr/>
      </p:nvGrpSpPr>
      <p:grpSpPr>
        <a:xfrm>
          <a:off x="0" y="0"/>
          <a:ext cx="0" cy="0"/>
          <a:chOff x="0" y="0"/>
          <a:chExt cx="0" cy="0"/>
        </a:xfrm>
      </p:grpSpPr>
      <p:pic>
        <p:nvPicPr>
          <p:cNvPr id="376" name="Google Shape;376;p53"/>
          <p:cNvPicPr preferRelativeResize="0"/>
          <p:nvPr/>
        </p:nvPicPr>
        <p:blipFill rotWithShape="1">
          <a:blip r:embed="rId3">
            <a:alphaModFix/>
          </a:blip>
          <a:srcRect l="29952" t="43282" r="36525" b="32696"/>
          <a:stretch/>
        </p:blipFill>
        <p:spPr>
          <a:xfrm>
            <a:off x="7619520" y="6093440"/>
            <a:ext cx="5105206" cy="2057779"/>
          </a:xfrm>
          <a:prstGeom prst="rect">
            <a:avLst/>
          </a:prstGeom>
          <a:noFill/>
          <a:ln>
            <a:noFill/>
          </a:ln>
        </p:spPr>
      </p:pic>
      <p:pic>
        <p:nvPicPr>
          <p:cNvPr id="377" name="Google Shape;377;p53"/>
          <p:cNvPicPr preferRelativeResize="0"/>
          <p:nvPr/>
        </p:nvPicPr>
        <p:blipFill rotWithShape="1">
          <a:blip r:embed="rId3">
            <a:alphaModFix/>
          </a:blip>
          <a:srcRect r="54136" b="55549"/>
          <a:stretch/>
        </p:blipFill>
        <p:spPr>
          <a:xfrm>
            <a:off x="1" y="1845725"/>
            <a:ext cx="8360216" cy="4557653"/>
          </a:xfrm>
          <a:prstGeom prst="rect">
            <a:avLst/>
          </a:prstGeom>
          <a:noFill/>
          <a:ln>
            <a:noFill/>
          </a:ln>
        </p:spPr>
      </p:pic>
      <p:sp>
        <p:nvSpPr>
          <p:cNvPr id="378" name="Google Shape;378;p53"/>
          <p:cNvSpPr txBox="1"/>
          <p:nvPr/>
        </p:nvSpPr>
        <p:spPr>
          <a:xfrm>
            <a:off x="1065529" y="3637121"/>
            <a:ext cx="6290773" cy="1996145"/>
          </a:xfrm>
          <a:prstGeom prst="rect">
            <a:avLst/>
          </a:prstGeom>
          <a:noFill/>
          <a:ln>
            <a:noFill/>
          </a:ln>
        </p:spPr>
        <p:txBody>
          <a:bodyPr spcFirstLastPara="1" wrap="square" lIns="130027" tIns="130027" rIns="130027" bIns="130027" anchor="t" anchorCtr="0">
            <a:spAutoFit/>
          </a:bodyPr>
          <a:lstStyle/>
          <a:p>
            <a:pPr>
              <a:spcBef>
                <a:spcPts val="0"/>
              </a:spcBef>
            </a:pPr>
            <a:r>
              <a:rPr lang="en" sz="3129"/>
              <a:t>When you communicate formally or informally, develop 2 - 3 clear and concise key points and stick to them. </a:t>
            </a:r>
            <a:endParaRPr sz="3129"/>
          </a:p>
        </p:txBody>
      </p:sp>
      <p:sp>
        <p:nvSpPr>
          <p:cNvPr id="379" name="Google Shape;379;p53"/>
          <p:cNvSpPr txBox="1"/>
          <p:nvPr/>
        </p:nvSpPr>
        <p:spPr>
          <a:xfrm>
            <a:off x="1065529" y="5826347"/>
            <a:ext cx="6290773" cy="695982"/>
          </a:xfrm>
          <a:prstGeom prst="rect">
            <a:avLst/>
          </a:prstGeom>
          <a:noFill/>
          <a:ln>
            <a:noFill/>
          </a:ln>
        </p:spPr>
        <p:txBody>
          <a:bodyPr spcFirstLastPara="1" wrap="square" lIns="130027" tIns="130027" rIns="130027" bIns="130027" anchor="t" anchorCtr="0">
            <a:spAutoFit/>
          </a:bodyPr>
          <a:lstStyle/>
          <a:p>
            <a:pPr>
              <a:spcBef>
                <a:spcPts val="0"/>
              </a:spcBef>
            </a:pPr>
            <a:endParaRPr sz="3129"/>
          </a:p>
        </p:txBody>
      </p:sp>
      <p:pic>
        <p:nvPicPr>
          <p:cNvPr id="380" name="Google Shape;380;p53"/>
          <p:cNvPicPr preferRelativeResize="0"/>
          <p:nvPr/>
        </p:nvPicPr>
        <p:blipFill rotWithShape="1">
          <a:blip r:embed="rId4">
            <a:alphaModFix/>
          </a:blip>
          <a:srcRect t="23908" r="44137"/>
          <a:stretch/>
        </p:blipFill>
        <p:spPr>
          <a:xfrm>
            <a:off x="8196409" y="1651413"/>
            <a:ext cx="4180019" cy="4442027"/>
          </a:xfrm>
          <a:prstGeom prst="rect">
            <a:avLst/>
          </a:prstGeom>
          <a:noFill/>
          <a:ln>
            <a:noFill/>
          </a:ln>
        </p:spPr>
      </p:pic>
      <p:sp>
        <p:nvSpPr>
          <p:cNvPr id="2" name="Slide Number Placeholder 1">
            <a:extLst>
              <a:ext uri="{FF2B5EF4-FFF2-40B4-BE49-F238E27FC236}">
                <a16:creationId xmlns:a16="http://schemas.microsoft.com/office/drawing/2014/main" id="{435136C2-BA72-958E-6275-F29B4638705E}"/>
              </a:ext>
            </a:extLst>
          </p:cNvPr>
          <p:cNvSpPr>
            <a:spLocks noGrp="1"/>
          </p:cNvSpPr>
          <p:nvPr>
            <p:ph type="sldNum" idx="12"/>
          </p:nvPr>
        </p:nvSpPr>
        <p:spPr/>
        <p:txBody>
          <a:bodyPr/>
          <a:lstStyle/>
          <a:p>
            <a:pPr algn="r"/>
            <a:fld id="{00000000-1234-1234-1234-123412341234}" type="slidenum">
              <a:rPr lang="en" smtClean="0"/>
              <a:pPr algn="r"/>
              <a:t>76</a:t>
            </a:fld>
            <a:endParaRPr lang="en"/>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pic>
        <p:nvPicPr>
          <p:cNvPr id="385" name="Google Shape;385;p54"/>
          <p:cNvPicPr preferRelativeResize="0"/>
          <p:nvPr/>
        </p:nvPicPr>
        <p:blipFill rotWithShape="1">
          <a:blip r:embed="rId3">
            <a:alphaModFix/>
          </a:blip>
          <a:srcRect r="54136" b="55549"/>
          <a:stretch/>
        </p:blipFill>
        <p:spPr>
          <a:xfrm>
            <a:off x="1" y="1845725"/>
            <a:ext cx="8360216" cy="4557653"/>
          </a:xfrm>
          <a:prstGeom prst="rect">
            <a:avLst/>
          </a:prstGeom>
          <a:noFill/>
          <a:ln>
            <a:noFill/>
          </a:ln>
        </p:spPr>
      </p:pic>
      <p:sp>
        <p:nvSpPr>
          <p:cNvPr id="386" name="Google Shape;386;p54"/>
          <p:cNvSpPr txBox="1"/>
          <p:nvPr/>
        </p:nvSpPr>
        <p:spPr>
          <a:xfrm>
            <a:off x="778631" y="3514169"/>
            <a:ext cx="6290773" cy="1996145"/>
          </a:xfrm>
          <a:prstGeom prst="rect">
            <a:avLst/>
          </a:prstGeom>
          <a:noFill/>
          <a:ln>
            <a:noFill/>
          </a:ln>
        </p:spPr>
        <p:txBody>
          <a:bodyPr spcFirstLastPara="1" wrap="square" lIns="130027" tIns="130027" rIns="130027" bIns="130027" anchor="t" anchorCtr="0">
            <a:spAutoFit/>
          </a:bodyPr>
          <a:lstStyle/>
          <a:p>
            <a:pPr>
              <a:spcBef>
                <a:spcPts val="0"/>
              </a:spcBef>
            </a:pPr>
            <a:r>
              <a:rPr lang="en" sz="3129"/>
              <a:t>Consume media, take interest in what your colleagues are working on, keep track of work you love (and why!)</a:t>
            </a:r>
            <a:endParaRPr sz="3129"/>
          </a:p>
        </p:txBody>
      </p:sp>
      <p:pic>
        <p:nvPicPr>
          <p:cNvPr id="387" name="Google Shape;387;p54"/>
          <p:cNvPicPr preferRelativeResize="0"/>
          <p:nvPr/>
        </p:nvPicPr>
        <p:blipFill rotWithShape="1">
          <a:blip r:embed="rId3">
            <a:alphaModFix/>
          </a:blip>
          <a:srcRect l="63048" t="43044" r="3429" b="32934"/>
          <a:stretch/>
        </p:blipFill>
        <p:spPr>
          <a:xfrm>
            <a:off x="7619520" y="6093440"/>
            <a:ext cx="5105206" cy="2057779"/>
          </a:xfrm>
          <a:prstGeom prst="rect">
            <a:avLst/>
          </a:prstGeom>
          <a:noFill/>
          <a:ln>
            <a:noFill/>
          </a:ln>
        </p:spPr>
      </p:pic>
      <p:sp>
        <p:nvSpPr>
          <p:cNvPr id="2" name="Slide Number Placeholder 1">
            <a:extLst>
              <a:ext uri="{FF2B5EF4-FFF2-40B4-BE49-F238E27FC236}">
                <a16:creationId xmlns:a16="http://schemas.microsoft.com/office/drawing/2014/main" id="{8B2168AB-C3B0-2672-9B83-06C8EE9B8EF2}"/>
              </a:ext>
            </a:extLst>
          </p:cNvPr>
          <p:cNvSpPr>
            <a:spLocks noGrp="1"/>
          </p:cNvSpPr>
          <p:nvPr>
            <p:ph type="sldNum" idx="12"/>
          </p:nvPr>
        </p:nvSpPr>
        <p:spPr/>
        <p:txBody>
          <a:bodyPr/>
          <a:lstStyle/>
          <a:p>
            <a:pPr algn="r"/>
            <a:fld id="{00000000-1234-1234-1234-123412341234}" type="slidenum">
              <a:rPr lang="en" smtClean="0"/>
              <a:pPr algn="r"/>
              <a:t>77</a:t>
            </a:fld>
            <a:endParaRPr lang="en"/>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pic>
        <p:nvPicPr>
          <p:cNvPr id="392" name="Google Shape;392;p55"/>
          <p:cNvPicPr preferRelativeResize="0"/>
          <p:nvPr/>
        </p:nvPicPr>
        <p:blipFill rotWithShape="1">
          <a:blip r:embed="rId3">
            <a:alphaModFix/>
          </a:blip>
          <a:srcRect r="54136" b="55549"/>
          <a:stretch/>
        </p:blipFill>
        <p:spPr>
          <a:xfrm>
            <a:off x="1" y="1845725"/>
            <a:ext cx="8360216" cy="4557653"/>
          </a:xfrm>
          <a:prstGeom prst="rect">
            <a:avLst/>
          </a:prstGeom>
          <a:noFill/>
          <a:ln>
            <a:noFill/>
          </a:ln>
        </p:spPr>
      </p:pic>
      <p:sp>
        <p:nvSpPr>
          <p:cNvPr id="393" name="Google Shape;393;p55"/>
          <p:cNvSpPr txBox="1"/>
          <p:nvPr/>
        </p:nvSpPr>
        <p:spPr>
          <a:xfrm>
            <a:off x="1065529" y="3637121"/>
            <a:ext cx="6290773" cy="1562758"/>
          </a:xfrm>
          <a:prstGeom prst="rect">
            <a:avLst/>
          </a:prstGeom>
          <a:noFill/>
          <a:ln>
            <a:noFill/>
          </a:ln>
        </p:spPr>
        <p:txBody>
          <a:bodyPr spcFirstLastPara="1" wrap="square" lIns="130027" tIns="130027" rIns="130027" bIns="130027" anchor="t" anchorCtr="0">
            <a:spAutoFit/>
          </a:bodyPr>
          <a:lstStyle/>
          <a:p>
            <a:pPr>
              <a:spcBef>
                <a:spcPts val="0"/>
              </a:spcBef>
            </a:pPr>
            <a:r>
              <a:rPr lang="en" sz="3129"/>
              <a:t>Understand what you are qualified to speak about and pass the “mic” as needed. </a:t>
            </a:r>
            <a:endParaRPr sz="3129"/>
          </a:p>
        </p:txBody>
      </p:sp>
      <p:pic>
        <p:nvPicPr>
          <p:cNvPr id="394" name="Google Shape;394;p55"/>
          <p:cNvPicPr preferRelativeResize="0"/>
          <p:nvPr/>
        </p:nvPicPr>
        <p:blipFill rotWithShape="1">
          <a:blip r:embed="rId3">
            <a:alphaModFix/>
          </a:blip>
          <a:srcRect l="31162" t="68746" r="35315" b="7232"/>
          <a:stretch/>
        </p:blipFill>
        <p:spPr>
          <a:xfrm>
            <a:off x="7619520" y="6093440"/>
            <a:ext cx="5105206" cy="2057779"/>
          </a:xfrm>
          <a:prstGeom prst="rect">
            <a:avLst/>
          </a:prstGeom>
          <a:noFill/>
          <a:ln>
            <a:noFill/>
          </a:ln>
        </p:spPr>
      </p:pic>
      <p:pic>
        <p:nvPicPr>
          <p:cNvPr id="395" name="Google Shape;395;p55"/>
          <p:cNvPicPr preferRelativeResize="0"/>
          <p:nvPr/>
        </p:nvPicPr>
        <p:blipFill rotWithShape="1">
          <a:blip r:embed="rId3">
            <a:alphaModFix/>
          </a:blip>
          <a:srcRect l="43734" t="-2157" b="58754"/>
          <a:stretch/>
        </p:blipFill>
        <p:spPr>
          <a:xfrm rot="-788437">
            <a:off x="6297020" y="2495111"/>
            <a:ext cx="6013389" cy="2609318"/>
          </a:xfrm>
          <a:prstGeom prst="rect">
            <a:avLst/>
          </a:prstGeom>
          <a:noFill/>
          <a:ln>
            <a:noFill/>
          </a:ln>
        </p:spPr>
      </p:pic>
      <p:sp>
        <p:nvSpPr>
          <p:cNvPr id="2" name="Slide Number Placeholder 1">
            <a:extLst>
              <a:ext uri="{FF2B5EF4-FFF2-40B4-BE49-F238E27FC236}">
                <a16:creationId xmlns:a16="http://schemas.microsoft.com/office/drawing/2014/main" id="{E7DFC0EB-5626-376C-A7EC-23476FBBA87A}"/>
              </a:ext>
            </a:extLst>
          </p:cNvPr>
          <p:cNvSpPr>
            <a:spLocks noGrp="1"/>
          </p:cNvSpPr>
          <p:nvPr>
            <p:ph type="sldNum" idx="12"/>
          </p:nvPr>
        </p:nvSpPr>
        <p:spPr/>
        <p:txBody>
          <a:bodyPr/>
          <a:lstStyle/>
          <a:p>
            <a:pPr algn="r"/>
            <a:fld id="{00000000-1234-1234-1234-123412341234}" type="slidenum">
              <a:rPr lang="en" smtClean="0"/>
              <a:pPr algn="r"/>
              <a:t>78</a:t>
            </a:fld>
            <a:endParaRPr lang="en"/>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pic>
        <p:nvPicPr>
          <p:cNvPr id="400" name="Google Shape;400;p56"/>
          <p:cNvPicPr preferRelativeResize="0"/>
          <p:nvPr/>
        </p:nvPicPr>
        <p:blipFill rotWithShape="1">
          <a:blip r:embed="rId3">
            <a:alphaModFix/>
          </a:blip>
          <a:srcRect r="54136" b="55549"/>
          <a:stretch/>
        </p:blipFill>
        <p:spPr>
          <a:xfrm>
            <a:off x="1" y="1845725"/>
            <a:ext cx="8360216" cy="4557653"/>
          </a:xfrm>
          <a:prstGeom prst="rect">
            <a:avLst/>
          </a:prstGeom>
          <a:noFill/>
          <a:ln>
            <a:noFill/>
          </a:ln>
        </p:spPr>
      </p:pic>
      <p:sp>
        <p:nvSpPr>
          <p:cNvPr id="401" name="Google Shape;401;p56"/>
          <p:cNvSpPr txBox="1"/>
          <p:nvPr/>
        </p:nvSpPr>
        <p:spPr>
          <a:xfrm>
            <a:off x="1065529" y="3637120"/>
            <a:ext cx="6290773" cy="1562758"/>
          </a:xfrm>
          <a:prstGeom prst="rect">
            <a:avLst/>
          </a:prstGeom>
          <a:noFill/>
          <a:ln>
            <a:noFill/>
          </a:ln>
        </p:spPr>
        <p:txBody>
          <a:bodyPr spcFirstLastPara="1" wrap="square" lIns="130027" tIns="130027" rIns="130027" bIns="130027" anchor="t" anchorCtr="0">
            <a:spAutoFit/>
          </a:bodyPr>
          <a:lstStyle/>
          <a:p>
            <a:pPr>
              <a:spcBef>
                <a:spcPts val="0"/>
              </a:spcBef>
            </a:pPr>
            <a:r>
              <a:rPr lang="en" sz="3129"/>
              <a:t>Look at the diversity of your references section and give credit to everyone who deserves it.</a:t>
            </a:r>
            <a:endParaRPr sz="3129"/>
          </a:p>
        </p:txBody>
      </p:sp>
      <p:pic>
        <p:nvPicPr>
          <p:cNvPr id="402" name="Google Shape;402;p56"/>
          <p:cNvPicPr preferRelativeResize="0"/>
          <p:nvPr/>
        </p:nvPicPr>
        <p:blipFill rotWithShape="1">
          <a:blip r:embed="rId3">
            <a:alphaModFix/>
          </a:blip>
          <a:srcRect l="62783" t="68987" r="3694" b="6992"/>
          <a:stretch/>
        </p:blipFill>
        <p:spPr>
          <a:xfrm>
            <a:off x="7619520" y="6093440"/>
            <a:ext cx="5105206" cy="2057779"/>
          </a:xfrm>
          <a:prstGeom prst="rect">
            <a:avLst/>
          </a:prstGeom>
          <a:noFill/>
          <a:ln>
            <a:noFill/>
          </a:ln>
        </p:spPr>
      </p:pic>
      <p:sp>
        <p:nvSpPr>
          <p:cNvPr id="2" name="Slide Number Placeholder 1">
            <a:extLst>
              <a:ext uri="{FF2B5EF4-FFF2-40B4-BE49-F238E27FC236}">
                <a16:creationId xmlns:a16="http://schemas.microsoft.com/office/drawing/2014/main" id="{398CD714-C1AB-5048-86B3-2150E271016D}"/>
              </a:ext>
            </a:extLst>
          </p:cNvPr>
          <p:cNvSpPr>
            <a:spLocks noGrp="1"/>
          </p:cNvSpPr>
          <p:nvPr>
            <p:ph type="sldNum" idx="12"/>
          </p:nvPr>
        </p:nvSpPr>
        <p:spPr/>
        <p:txBody>
          <a:bodyPr/>
          <a:lstStyle/>
          <a:p>
            <a:pPr algn="r"/>
            <a:fld id="{00000000-1234-1234-1234-123412341234}" type="slidenum">
              <a:rPr lang="en" smtClean="0"/>
              <a:pPr algn="r"/>
              <a:t>79</a:t>
            </a:fld>
            <a:endParaRPr lang="en"/>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406"/>
        <p:cNvGrpSpPr/>
        <p:nvPr/>
      </p:nvGrpSpPr>
      <p:grpSpPr>
        <a:xfrm>
          <a:off x="0" y="0"/>
          <a:ext cx="0" cy="0"/>
          <a:chOff x="0" y="0"/>
          <a:chExt cx="0" cy="0"/>
        </a:xfrm>
      </p:grpSpPr>
      <p:pic>
        <p:nvPicPr>
          <p:cNvPr id="407" name="Google Shape;407;p57"/>
          <p:cNvPicPr preferRelativeResize="0"/>
          <p:nvPr/>
        </p:nvPicPr>
        <p:blipFill rotWithShape="1">
          <a:blip r:embed="rId3">
            <a:alphaModFix/>
          </a:blip>
          <a:srcRect l="6511" t="10189" r="6667" b="8030"/>
          <a:stretch/>
        </p:blipFill>
        <p:spPr>
          <a:xfrm>
            <a:off x="140019" y="1506062"/>
            <a:ext cx="12724763" cy="6741404"/>
          </a:xfrm>
          <a:prstGeom prst="rect">
            <a:avLst/>
          </a:prstGeom>
          <a:noFill/>
          <a:ln>
            <a:noFill/>
          </a:ln>
        </p:spPr>
      </p:pic>
      <p:sp>
        <p:nvSpPr>
          <p:cNvPr id="2" name="Slide Number Placeholder 1">
            <a:extLst>
              <a:ext uri="{FF2B5EF4-FFF2-40B4-BE49-F238E27FC236}">
                <a16:creationId xmlns:a16="http://schemas.microsoft.com/office/drawing/2014/main" id="{62F4BC9C-DB83-306C-0025-BACB8AC2B54B}"/>
              </a:ext>
            </a:extLst>
          </p:cNvPr>
          <p:cNvSpPr>
            <a:spLocks noGrp="1"/>
          </p:cNvSpPr>
          <p:nvPr>
            <p:ph type="sldNum" idx="12"/>
          </p:nvPr>
        </p:nvSpPr>
        <p:spPr/>
        <p:txBody>
          <a:bodyPr/>
          <a:lstStyle/>
          <a:p>
            <a:pPr algn="r"/>
            <a:fld id="{00000000-1234-1234-1234-123412341234}" type="slidenum">
              <a:rPr lang="en" smtClean="0"/>
              <a:pPr algn="r"/>
              <a:t>80</a:t>
            </a:fld>
            <a:endParaRPr lang="en"/>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411"/>
        <p:cNvGrpSpPr/>
        <p:nvPr/>
      </p:nvGrpSpPr>
      <p:grpSpPr>
        <a:xfrm>
          <a:off x="0" y="0"/>
          <a:ext cx="0" cy="0"/>
          <a:chOff x="0" y="0"/>
          <a:chExt cx="0" cy="0"/>
        </a:xfrm>
      </p:grpSpPr>
      <p:sp>
        <p:nvSpPr>
          <p:cNvPr id="412" name="Google Shape;412;p58"/>
          <p:cNvSpPr txBox="1"/>
          <p:nvPr/>
        </p:nvSpPr>
        <p:spPr>
          <a:xfrm>
            <a:off x="443307" y="3063254"/>
            <a:ext cx="12118187" cy="4439893"/>
          </a:xfrm>
          <a:prstGeom prst="rect">
            <a:avLst/>
          </a:prstGeom>
          <a:noFill/>
          <a:ln>
            <a:noFill/>
          </a:ln>
        </p:spPr>
        <p:txBody>
          <a:bodyPr spcFirstLastPara="1" wrap="square" lIns="130027" tIns="130027" rIns="130027" bIns="130027" anchor="t" anchorCtr="0">
            <a:noAutofit/>
          </a:bodyPr>
          <a:lstStyle/>
          <a:p>
            <a:pPr>
              <a:lnSpc>
                <a:spcPct val="95000"/>
              </a:lnSpc>
              <a:spcBef>
                <a:spcPts val="0"/>
              </a:spcBef>
              <a:buSzPts val="852"/>
            </a:pPr>
            <a:r>
              <a:rPr lang="en" sz="3122" u="sng">
                <a:solidFill>
                  <a:srgbClr val="A776C0"/>
                </a:solidFill>
                <a:hlinkClick r:id="rId3">
                  <a:extLst>
                    <a:ext uri="{A12FA001-AC4F-418D-AE19-62706E023703}">
                      <ahyp:hlinkClr xmlns:ahyp="http://schemas.microsoft.com/office/drawing/2018/hyperlinkcolor" val="tx"/>
                    </a:ext>
                  </a:extLst>
                </a:hlinkClick>
              </a:rPr>
              <a:t>How People with Disabilities Use the Web | Web Accessibility Initiative (WAI) | W3C</a:t>
            </a:r>
            <a:r>
              <a:rPr lang="en" sz="3122">
                <a:solidFill>
                  <a:srgbClr val="A776C0"/>
                </a:solidFill>
              </a:rPr>
              <a:t> </a:t>
            </a:r>
            <a:endParaRPr sz="3122">
              <a:solidFill>
                <a:srgbClr val="A776C0"/>
              </a:solidFill>
            </a:endParaRPr>
          </a:p>
          <a:p>
            <a:pPr>
              <a:lnSpc>
                <a:spcPct val="95000"/>
              </a:lnSpc>
              <a:spcBef>
                <a:spcPts val="1707"/>
              </a:spcBef>
              <a:buSzPts val="852"/>
            </a:pPr>
            <a:r>
              <a:rPr lang="en" sz="3122" u="sng">
                <a:solidFill>
                  <a:srgbClr val="A776C0"/>
                </a:solidFill>
                <a:hlinkClick r:id="rId4">
                  <a:extLst>
                    <a:ext uri="{A12FA001-AC4F-418D-AE19-62706E023703}">
                      <ahyp:hlinkClr xmlns:ahyp="http://schemas.microsoft.com/office/drawing/2018/hyperlinkcolor" val="tx"/>
                    </a:ext>
                  </a:extLst>
                </a:hlinkClick>
              </a:rPr>
              <a:t>Tools and Techniques | Web Accessibility Initiative (WAI) | W3C</a:t>
            </a:r>
            <a:endParaRPr sz="3122">
              <a:solidFill>
                <a:srgbClr val="A776C0"/>
              </a:solidFill>
            </a:endParaRPr>
          </a:p>
          <a:p>
            <a:pPr>
              <a:lnSpc>
                <a:spcPct val="95000"/>
              </a:lnSpc>
              <a:spcBef>
                <a:spcPts val="1707"/>
              </a:spcBef>
              <a:buSzPts val="852"/>
            </a:pPr>
            <a:r>
              <a:rPr lang="en" sz="3122" u="sng">
                <a:solidFill>
                  <a:srgbClr val="A776C0"/>
                </a:solidFill>
                <a:hlinkClick r:id="rId5">
                  <a:extLst>
                    <a:ext uri="{A12FA001-AC4F-418D-AE19-62706E023703}">
                      <ahyp:hlinkClr xmlns:ahyp="http://schemas.microsoft.com/office/drawing/2018/hyperlinkcolor" val="tx"/>
                    </a:ext>
                  </a:extLst>
                </a:hlinkClick>
              </a:rPr>
              <a:t>Creating an Accessible Twitter Post | CSUSM</a:t>
            </a:r>
            <a:r>
              <a:rPr lang="en" sz="3122">
                <a:solidFill>
                  <a:srgbClr val="A776C0"/>
                </a:solidFill>
              </a:rPr>
              <a:t> </a:t>
            </a:r>
            <a:endParaRPr sz="3122">
              <a:solidFill>
                <a:srgbClr val="A776C0"/>
              </a:solidFill>
            </a:endParaRPr>
          </a:p>
          <a:p>
            <a:pPr>
              <a:lnSpc>
                <a:spcPct val="95000"/>
              </a:lnSpc>
              <a:spcBef>
                <a:spcPts val="1707"/>
              </a:spcBef>
              <a:buSzPts val="852"/>
            </a:pPr>
            <a:r>
              <a:rPr lang="en" sz="3122" u="sng">
                <a:solidFill>
                  <a:srgbClr val="A776C0"/>
                </a:solidFill>
                <a:hlinkClick r:id="rId6">
                  <a:extLst>
                    <a:ext uri="{A12FA001-AC4F-418D-AE19-62706E023703}">
                      <ahyp:hlinkClr xmlns:ahyp="http://schemas.microsoft.com/office/drawing/2018/hyperlinkcolor" val="tx"/>
                    </a:ext>
                  </a:extLst>
                </a:hlinkClick>
              </a:rPr>
              <a:t>How to make images accessible for people</a:t>
            </a:r>
            <a:r>
              <a:rPr lang="en" sz="3122">
                <a:solidFill>
                  <a:srgbClr val="A776C0"/>
                </a:solidFill>
              </a:rPr>
              <a:t> </a:t>
            </a:r>
            <a:endParaRPr sz="3122">
              <a:solidFill>
                <a:srgbClr val="A776C0"/>
              </a:solidFill>
            </a:endParaRPr>
          </a:p>
          <a:p>
            <a:pPr>
              <a:lnSpc>
                <a:spcPct val="95000"/>
              </a:lnSpc>
              <a:spcBef>
                <a:spcPts val="1707"/>
              </a:spcBef>
              <a:buSzPts val="852"/>
            </a:pPr>
            <a:r>
              <a:rPr lang="en" sz="3122" u="sng">
                <a:solidFill>
                  <a:srgbClr val="A776C0"/>
                </a:solidFill>
                <a:hlinkClick r:id="rId7">
                  <a:extLst>
                    <a:ext uri="{A12FA001-AC4F-418D-AE19-62706E023703}">
                      <ahyp:hlinkClr xmlns:ahyp="http://schemas.microsoft.com/office/drawing/2018/hyperlinkcolor" val="tx"/>
                    </a:ext>
                  </a:extLst>
                </a:hlinkClick>
              </a:rPr>
              <a:t>CLEAR Lab Book</a:t>
            </a:r>
            <a:endParaRPr sz="3122">
              <a:solidFill>
                <a:srgbClr val="A776C0"/>
              </a:solidFill>
            </a:endParaRPr>
          </a:p>
          <a:p>
            <a:pPr>
              <a:lnSpc>
                <a:spcPct val="95000"/>
              </a:lnSpc>
              <a:spcBef>
                <a:spcPts val="1707"/>
              </a:spcBef>
              <a:spcAft>
                <a:spcPts val="1707"/>
              </a:spcAft>
              <a:buSzPts val="852"/>
            </a:pPr>
            <a:endParaRPr sz="3122">
              <a:solidFill>
                <a:srgbClr val="A776C0"/>
              </a:solidFill>
            </a:endParaRPr>
          </a:p>
        </p:txBody>
      </p:sp>
      <p:sp>
        <p:nvSpPr>
          <p:cNvPr id="413" name="Google Shape;413;p58"/>
          <p:cNvSpPr txBox="1"/>
          <p:nvPr/>
        </p:nvSpPr>
        <p:spPr>
          <a:xfrm>
            <a:off x="443307" y="1890632"/>
            <a:ext cx="10177707" cy="755101"/>
          </a:xfrm>
          <a:prstGeom prst="rect">
            <a:avLst/>
          </a:prstGeom>
          <a:noFill/>
          <a:ln>
            <a:noFill/>
          </a:ln>
        </p:spPr>
        <p:txBody>
          <a:bodyPr spcFirstLastPara="1" wrap="square" lIns="130027" tIns="130027" rIns="130027" bIns="130027" anchor="t" anchorCtr="0">
            <a:spAutoFit/>
          </a:bodyPr>
          <a:lstStyle/>
          <a:p>
            <a:pPr>
              <a:spcBef>
                <a:spcPts val="0"/>
              </a:spcBef>
            </a:pPr>
            <a:r>
              <a:rPr lang="en" sz="3556">
                <a:latin typeface="Verdana"/>
                <a:ea typeface="Verdana"/>
                <a:cs typeface="Verdana"/>
                <a:sym typeface="Verdana"/>
              </a:rPr>
              <a:t>Resources</a:t>
            </a:r>
            <a:endParaRPr sz="3556">
              <a:latin typeface="Verdana"/>
              <a:ea typeface="Verdana"/>
              <a:cs typeface="Verdana"/>
              <a:sym typeface="Verdana"/>
            </a:endParaRPr>
          </a:p>
        </p:txBody>
      </p:sp>
      <p:sp>
        <p:nvSpPr>
          <p:cNvPr id="2" name="Slide Number Placeholder 1">
            <a:extLst>
              <a:ext uri="{FF2B5EF4-FFF2-40B4-BE49-F238E27FC236}">
                <a16:creationId xmlns:a16="http://schemas.microsoft.com/office/drawing/2014/main" id="{B0410193-C20F-D055-A16D-6168CA37C22F}"/>
              </a:ext>
            </a:extLst>
          </p:cNvPr>
          <p:cNvSpPr>
            <a:spLocks noGrp="1"/>
          </p:cNvSpPr>
          <p:nvPr>
            <p:ph type="sldNum" idx="12"/>
          </p:nvPr>
        </p:nvSpPr>
        <p:spPr/>
        <p:txBody>
          <a:bodyPr/>
          <a:lstStyle/>
          <a:p>
            <a:pPr algn="r"/>
            <a:fld id="{00000000-1234-1234-1234-123412341234}" type="slidenum">
              <a:rPr lang="en" smtClean="0"/>
              <a:pPr algn="r"/>
              <a:t>81</a:t>
            </a:fld>
            <a:endParaRPr lang="en"/>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Shape 417"/>
        <p:cNvGrpSpPr/>
        <p:nvPr/>
      </p:nvGrpSpPr>
      <p:grpSpPr>
        <a:xfrm>
          <a:off x="0" y="0"/>
          <a:ext cx="0" cy="0"/>
          <a:chOff x="0" y="0"/>
          <a:chExt cx="0" cy="0"/>
        </a:xfrm>
      </p:grpSpPr>
      <p:sp>
        <p:nvSpPr>
          <p:cNvPr id="418" name="Google Shape;418;p59"/>
          <p:cNvSpPr txBox="1"/>
          <p:nvPr/>
        </p:nvSpPr>
        <p:spPr>
          <a:xfrm>
            <a:off x="752854" y="1415645"/>
            <a:ext cx="7774293" cy="6604714"/>
          </a:xfrm>
          <a:prstGeom prst="rect">
            <a:avLst/>
          </a:prstGeom>
          <a:noFill/>
          <a:ln>
            <a:noFill/>
          </a:ln>
        </p:spPr>
        <p:txBody>
          <a:bodyPr spcFirstLastPara="1" wrap="square" lIns="130027" tIns="130027" rIns="130027" bIns="130027" anchor="t" anchorCtr="0">
            <a:spAutoFit/>
          </a:bodyPr>
          <a:lstStyle/>
          <a:p>
            <a:pPr>
              <a:spcBef>
                <a:spcPts val="0"/>
              </a:spcBef>
            </a:pPr>
            <a:r>
              <a:rPr lang="en" sz="3271" dirty="0">
                <a:latin typeface="Verdana"/>
                <a:ea typeface="Verdana"/>
                <a:cs typeface="Verdana"/>
                <a:sym typeface="Verdana"/>
              </a:rPr>
              <a:t>Questions? </a:t>
            </a:r>
            <a:endParaRPr sz="3271" dirty="0">
              <a:latin typeface="Verdana"/>
              <a:ea typeface="Verdana"/>
              <a:cs typeface="Verdana"/>
              <a:sym typeface="Verdana"/>
            </a:endParaRPr>
          </a:p>
          <a:p>
            <a:pPr>
              <a:spcBef>
                <a:spcPts val="0"/>
              </a:spcBef>
            </a:pPr>
            <a:endParaRPr sz="3271" dirty="0">
              <a:latin typeface="Verdana"/>
              <a:ea typeface="Verdana"/>
              <a:cs typeface="Verdana"/>
              <a:sym typeface="Verdana"/>
            </a:endParaRPr>
          </a:p>
          <a:p>
            <a:pPr>
              <a:spcBef>
                <a:spcPts val="0"/>
              </a:spcBef>
            </a:pPr>
            <a:endParaRPr sz="3271" dirty="0">
              <a:latin typeface="Verdana"/>
              <a:ea typeface="Verdana"/>
              <a:cs typeface="Verdana"/>
              <a:sym typeface="Verdana"/>
            </a:endParaRPr>
          </a:p>
          <a:p>
            <a:pPr>
              <a:spcBef>
                <a:spcPts val="0"/>
              </a:spcBef>
            </a:pPr>
            <a:endParaRPr sz="3271" dirty="0">
              <a:latin typeface="Verdana"/>
              <a:ea typeface="Verdana"/>
              <a:cs typeface="Verdana"/>
              <a:sym typeface="Verdana"/>
            </a:endParaRPr>
          </a:p>
          <a:p>
            <a:pPr>
              <a:spcBef>
                <a:spcPts val="0"/>
              </a:spcBef>
            </a:pPr>
            <a:endParaRPr sz="3271" dirty="0">
              <a:latin typeface="Verdana"/>
              <a:ea typeface="Verdana"/>
              <a:cs typeface="Verdana"/>
              <a:sym typeface="Verdana"/>
            </a:endParaRPr>
          </a:p>
          <a:p>
            <a:pPr>
              <a:spcBef>
                <a:spcPts val="0"/>
              </a:spcBef>
            </a:pPr>
            <a:endParaRPr sz="3271" dirty="0">
              <a:latin typeface="Verdana"/>
              <a:ea typeface="Verdana"/>
              <a:cs typeface="Verdana"/>
              <a:sym typeface="Verdana"/>
            </a:endParaRPr>
          </a:p>
          <a:p>
            <a:pPr>
              <a:spcBef>
                <a:spcPts val="0"/>
              </a:spcBef>
            </a:pPr>
            <a:endParaRPr sz="3271" dirty="0">
              <a:latin typeface="Verdana"/>
              <a:ea typeface="Verdana"/>
              <a:cs typeface="Verdana"/>
              <a:sym typeface="Verdana"/>
            </a:endParaRPr>
          </a:p>
          <a:p>
            <a:pPr>
              <a:spcBef>
                <a:spcPts val="0"/>
              </a:spcBef>
            </a:pPr>
            <a:endParaRPr sz="3271" dirty="0">
              <a:latin typeface="Verdana"/>
              <a:ea typeface="Verdana"/>
              <a:cs typeface="Verdana"/>
              <a:sym typeface="Verdana"/>
            </a:endParaRPr>
          </a:p>
          <a:p>
            <a:pPr>
              <a:spcBef>
                <a:spcPts val="0"/>
              </a:spcBef>
            </a:pPr>
            <a:endParaRPr sz="3271" dirty="0">
              <a:latin typeface="Verdana"/>
              <a:ea typeface="Verdana"/>
              <a:cs typeface="Verdana"/>
              <a:sym typeface="Verdana"/>
            </a:endParaRPr>
          </a:p>
          <a:p>
            <a:pPr>
              <a:spcBef>
                <a:spcPts val="0"/>
              </a:spcBef>
            </a:pPr>
            <a:endParaRPr lang="en-US" sz="3271" dirty="0">
              <a:latin typeface="Verdana"/>
              <a:ea typeface="Verdana"/>
              <a:cs typeface="Verdana"/>
              <a:sym typeface="Verdana"/>
            </a:endParaRPr>
          </a:p>
          <a:p>
            <a:pPr>
              <a:spcBef>
                <a:spcPts val="0"/>
              </a:spcBef>
            </a:pPr>
            <a:endParaRPr lang="en-US" sz="3271" dirty="0">
              <a:latin typeface="Verdana"/>
              <a:ea typeface="Verdana"/>
              <a:cs typeface="Verdana"/>
              <a:sym typeface="Verdana"/>
            </a:endParaRPr>
          </a:p>
          <a:p>
            <a:pPr>
              <a:spcBef>
                <a:spcPts val="0"/>
              </a:spcBef>
            </a:pPr>
            <a:endParaRPr sz="3271" dirty="0">
              <a:latin typeface="Verdana"/>
              <a:ea typeface="Verdana"/>
              <a:cs typeface="Verdana"/>
              <a:sym typeface="Verdana"/>
            </a:endParaRPr>
          </a:p>
          <a:p>
            <a:pPr>
              <a:spcBef>
                <a:spcPts val="0"/>
              </a:spcBef>
            </a:pPr>
            <a:r>
              <a:rPr lang="en" sz="3271" dirty="0">
                <a:latin typeface="Verdana"/>
                <a:ea typeface="Verdana"/>
                <a:cs typeface="Verdana"/>
                <a:sym typeface="Verdana"/>
              </a:rPr>
              <a:t>Reach out to me:</a:t>
            </a:r>
            <a:endParaRPr sz="3271" dirty="0">
              <a:latin typeface="Verdana"/>
              <a:ea typeface="Verdana"/>
              <a:cs typeface="Verdana"/>
              <a:sym typeface="Verdana"/>
            </a:endParaRPr>
          </a:p>
          <a:p>
            <a:pPr>
              <a:spcBef>
                <a:spcPts val="0"/>
              </a:spcBef>
            </a:pPr>
            <a:r>
              <a:rPr lang="en" sz="3271" dirty="0" err="1">
                <a:latin typeface="Verdana"/>
                <a:ea typeface="Verdana"/>
                <a:cs typeface="Verdana"/>
                <a:sym typeface="Verdana"/>
              </a:rPr>
              <a:t>gabi@stellatecomms.com</a:t>
            </a:r>
            <a:endParaRPr sz="3271" dirty="0">
              <a:latin typeface="Verdana"/>
              <a:ea typeface="Verdana"/>
              <a:cs typeface="Verdana"/>
              <a:sym typeface="Verdana"/>
            </a:endParaRPr>
          </a:p>
        </p:txBody>
      </p:sp>
      <p:pic>
        <p:nvPicPr>
          <p:cNvPr id="419" name="Google Shape;419;p59"/>
          <p:cNvPicPr preferRelativeResize="0"/>
          <p:nvPr/>
        </p:nvPicPr>
        <p:blipFill rotWithShape="1">
          <a:blip r:embed="rId3">
            <a:alphaModFix/>
          </a:blip>
          <a:srcRect r="54136" b="55549"/>
          <a:stretch/>
        </p:blipFill>
        <p:spPr>
          <a:xfrm>
            <a:off x="3480925" y="2004765"/>
            <a:ext cx="8360216" cy="4557653"/>
          </a:xfrm>
          <a:prstGeom prst="rect">
            <a:avLst/>
          </a:prstGeom>
          <a:noFill/>
          <a:ln>
            <a:noFill/>
          </a:ln>
        </p:spPr>
      </p:pic>
      <p:sp>
        <p:nvSpPr>
          <p:cNvPr id="420" name="Google Shape;420;p59"/>
          <p:cNvSpPr txBox="1"/>
          <p:nvPr/>
        </p:nvSpPr>
        <p:spPr>
          <a:xfrm>
            <a:off x="4546454" y="3796160"/>
            <a:ext cx="6290773" cy="1385401"/>
          </a:xfrm>
          <a:prstGeom prst="rect">
            <a:avLst/>
          </a:prstGeom>
          <a:noFill/>
          <a:ln>
            <a:noFill/>
          </a:ln>
        </p:spPr>
        <p:txBody>
          <a:bodyPr spcFirstLastPara="1" wrap="square" lIns="130027" tIns="130027" rIns="130027" bIns="130027" anchor="t" anchorCtr="0">
            <a:spAutoFit/>
          </a:bodyPr>
          <a:lstStyle/>
          <a:p>
            <a:pPr>
              <a:spcBef>
                <a:spcPts val="0"/>
              </a:spcBef>
            </a:pPr>
            <a:r>
              <a:rPr lang="en" sz="2702" b="1"/>
              <a:t>Acknowledgements: </a:t>
            </a:r>
            <a:endParaRPr sz="2702" b="1"/>
          </a:p>
          <a:p>
            <a:pPr>
              <a:spcBef>
                <a:spcPts val="0"/>
              </a:spcBef>
            </a:pPr>
            <a:r>
              <a:rPr lang="en" sz="2702"/>
              <a:t>Caitlin Vander Weele &amp; Stellate Communications, Alex Poon</a:t>
            </a:r>
            <a:endParaRPr sz="2702"/>
          </a:p>
        </p:txBody>
      </p:sp>
      <p:sp>
        <p:nvSpPr>
          <p:cNvPr id="2" name="Slide Number Placeholder 1">
            <a:extLst>
              <a:ext uri="{FF2B5EF4-FFF2-40B4-BE49-F238E27FC236}">
                <a16:creationId xmlns:a16="http://schemas.microsoft.com/office/drawing/2014/main" id="{C5335433-4547-86B2-B635-924FBB175536}"/>
              </a:ext>
            </a:extLst>
          </p:cNvPr>
          <p:cNvSpPr>
            <a:spLocks noGrp="1"/>
          </p:cNvSpPr>
          <p:nvPr>
            <p:ph type="sldNum" idx="12"/>
          </p:nvPr>
        </p:nvSpPr>
        <p:spPr/>
        <p:txBody>
          <a:bodyPr/>
          <a:lstStyle/>
          <a:p>
            <a:pPr algn="r"/>
            <a:fld id="{00000000-1234-1234-1234-123412341234}" type="slidenum">
              <a:rPr lang="en" smtClean="0"/>
              <a:pPr algn="r"/>
              <a:t>82</a:t>
            </a:fld>
            <a:endParaRPr lang="en"/>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Social and historical contexts of the development of geoscience disciplines"/>
          <p:cNvSpPr txBox="1">
            <a:spLocks noGrp="1"/>
          </p:cNvSpPr>
          <p:nvPr>
            <p:ph type="ctrTitle"/>
          </p:nvPr>
        </p:nvSpPr>
        <p:spPr>
          <a:xfrm>
            <a:off x="697242" y="2089150"/>
            <a:ext cx="11609057" cy="3302000"/>
          </a:xfrm>
          <a:prstGeom prst="rect">
            <a:avLst/>
          </a:prstGeom>
        </p:spPr>
        <p:txBody>
          <a:bodyPr anchor="t">
            <a:normAutofit/>
          </a:bodyPr>
          <a:lstStyle>
            <a:lvl1pPr defTabSz="1473840">
              <a:defRPr sz="6970" b="0" spc="-139">
                <a:latin typeface="Avenir Heavy"/>
                <a:ea typeface="Avenir Heavy"/>
                <a:cs typeface="Avenir Heavy"/>
                <a:sym typeface="Avenir Heavy"/>
              </a:defRPr>
            </a:lvl1pPr>
          </a:lstStyle>
          <a:p>
            <a:r>
              <a:rPr lang="en-US" sz="5500" dirty="0">
                <a:latin typeface="Avenir Book" panose="02000503020000020003" pitchFamily="2" charset="0"/>
              </a:rPr>
              <a:t>U.S. settler colonialism and environmental injustice</a:t>
            </a:r>
          </a:p>
        </p:txBody>
      </p:sp>
      <p:sp>
        <p:nvSpPr>
          <p:cNvPr id="4" name="Social and historical contexts of the development of geoscience disciplines">
            <a:extLst>
              <a:ext uri="{FF2B5EF4-FFF2-40B4-BE49-F238E27FC236}">
                <a16:creationId xmlns:a16="http://schemas.microsoft.com/office/drawing/2014/main" id="{23635033-CEAE-F9CB-6271-8824EDFABFAC}"/>
              </a:ext>
            </a:extLst>
          </p:cNvPr>
          <p:cNvSpPr txBox="1">
            <a:spLocks/>
          </p:cNvSpPr>
          <p:nvPr/>
        </p:nvSpPr>
        <p:spPr>
          <a:xfrm>
            <a:off x="697243" y="3943350"/>
            <a:ext cx="11609057" cy="5181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normAutofit/>
          </a:bodyPr>
          <a:lstStyle>
            <a:lvl1pPr marL="0" marR="0" indent="0" algn="l" defTabSz="1473840" rtl="0" latinLnBrk="0">
              <a:lnSpc>
                <a:spcPct val="80000"/>
              </a:lnSpc>
              <a:spcBef>
                <a:spcPts val="0"/>
              </a:spcBef>
              <a:spcAft>
                <a:spcPts val="0"/>
              </a:spcAft>
              <a:buClrTx/>
              <a:buSzTx/>
              <a:buFontTx/>
              <a:buNone/>
              <a:tabLst/>
              <a:defRPr sz="6970" b="0" i="0" u="none" strike="noStrike" cap="none" spc="-139" baseline="0">
                <a:solidFill>
                  <a:srgbClr val="000000"/>
                </a:solidFill>
                <a:uFillTx/>
                <a:latin typeface="Avenir Heavy"/>
                <a:ea typeface="Avenir Heavy"/>
                <a:cs typeface="Avenir Heavy"/>
                <a:sym typeface="Avenir Heavy"/>
              </a:defRPr>
            </a:lvl1pPr>
            <a:lvl2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2pPr>
            <a:lvl3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3pPr>
            <a:lvl4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4pPr>
            <a:lvl5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5pPr>
            <a:lvl6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6pPr>
            <a:lvl7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7pPr>
            <a:lvl8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8pPr>
            <a:lvl9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9pPr>
          </a:lstStyle>
          <a:p>
            <a:pPr hangingPunct="1">
              <a:lnSpc>
                <a:spcPct val="134000"/>
              </a:lnSpc>
            </a:pPr>
            <a:r>
              <a:rPr lang="en-US" sz="2400" b="1" dirty="0">
                <a:solidFill>
                  <a:srgbClr val="C00000"/>
                </a:solidFill>
                <a:latin typeface="Avenir Book" panose="02000503020000020003" pitchFamily="2" charset="0"/>
              </a:rPr>
              <a:t>UNIT 2: Modern-day Manifestations of Racism and Colonialism in Geosciences </a:t>
            </a:r>
          </a:p>
          <a:p>
            <a:pPr hangingPunct="1">
              <a:lnSpc>
                <a:spcPct val="134000"/>
              </a:lnSpc>
            </a:pPr>
            <a:r>
              <a:rPr lang="en-US" sz="2400" b="1" dirty="0">
                <a:solidFill>
                  <a:srgbClr val="C00000"/>
                </a:solidFill>
                <a:latin typeface="Avenir Book" panose="02000503020000020003" pitchFamily="2" charset="0"/>
              </a:rPr>
              <a:t>Week 5 – Continued Impacts on Indigenous People : </a:t>
            </a:r>
            <a:r>
              <a:rPr lang="en-US" sz="2400" dirty="0">
                <a:solidFill>
                  <a:srgbClr val="C00000"/>
                </a:solidFill>
                <a:latin typeface="Avenir Book" panose="02000503020000020003" pitchFamily="2" charset="0"/>
              </a:rPr>
              <a:t>these slides may be used to start off the reading discussion for the following references.</a:t>
            </a:r>
          </a:p>
          <a:p>
            <a:pPr hangingPunct="1">
              <a:lnSpc>
                <a:spcPct val="114000"/>
              </a:lnSpc>
            </a:pPr>
            <a:endParaRPr lang="en-US" sz="2000" dirty="0">
              <a:solidFill>
                <a:srgbClr val="C00000"/>
              </a:solidFill>
              <a:latin typeface="Avenir Book" panose="02000503020000020003" pitchFamily="2" charset="0"/>
            </a:endParaRPr>
          </a:p>
          <a:p>
            <a:pPr marL="246063" lvl="0" indent="-246063">
              <a:lnSpc>
                <a:spcPct val="114000"/>
              </a:lnSpc>
              <a:buFont typeface="Arial" panose="020B0604020202020204" pitchFamily="34" charset="0"/>
              <a:buChar char="•"/>
            </a:pPr>
            <a:r>
              <a:rPr lang="en-US" sz="2000" i="1" u="sng" dirty="0">
                <a:latin typeface="Avenir Book" panose="02000503020000020003" pitchFamily="2" charset="0"/>
                <a:hlinkClick r:id="rId3"/>
              </a:rPr>
              <a:t>Theory and Practice: The Case of the Navajo-Hopi Land Dispute</a:t>
            </a:r>
            <a:r>
              <a:rPr lang="en-US" sz="2000" i="1" dirty="0">
                <a:latin typeface="Avenir Book" panose="02000503020000020003" pitchFamily="2" charset="0"/>
              </a:rPr>
              <a:t> </a:t>
            </a:r>
            <a:r>
              <a:rPr lang="en-US" sz="2000" dirty="0">
                <a:latin typeface="Avenir Book" panose="02000503020000020003" pitchFamily="2" charset="0"/>
              </a:rPr>
              <a:t>(</a:t>
            </a:r>
            <a:r>
              <a:rPr lang="en-US" sz="2000" dirty="0" err="1">
                <a:latin typeface="Avenir Book" panose="02000503020000020003" pitchFamily="2" charset="0"/>
              </a:rPr>
              <a:t>Cheyfitz</a:t>
            </a:r>
            <a:r>
              <a:rPr lang="en-US" sz="2000" dirty="0">
                <a:latin typeface="Avenir Book" panose="02000503020000020003" pitchFamily="2" charset="0"/>
              </a:rPr>
              <a:t>, 2002)</a:t>
            </a:r>
          </a:p>
          <a:p>
            <a:pPr marL="246063" lvl="0" indent="-246063">
              <a:lnSpc>
                <a:spcPct val="114000"/>
              </a:lnSpc>
              <a:buFont typeface="Arial" panose="020B0604020202020204" pitchFamily="34" charset="0"/>
              <a:buChar char="•"/>
            </a:pPr>
            <a:r>
              <a:rPr lang="en-US" sz="2000" i="1" u="sng" dirty="0">
                <a:latin typeface="Avenir Book" panose="02000503020000020003" pitchFamily="2" charset="0"/>
                <a:hlinkClick r:id="rId4"/>
              </a:rPr>
              <a:t>The Dakota Access Pipeline, Environmental Injustice, and U.S. Colonialism</a:t>
            </a:r>
            <a:r>
              <a:rPr lang="en-US" sz="2000" dirty="0">
                <a:latin typeface="Avenir Book" panose="02000503020000020003" pitchFamily="2" charset="0"/>
              </a:rPr>
              <a:t> (Whyte, 2017)</a:t>
            </a:r>
          </a:p>
          <a:p>
            <a:pPr marL="246063" lvl="0" indent="-246063">
              <a:lnSpc>
                <a:spcPct val="114000"/>
              </a:lnSpc>
              <a:buFont typeface="Arial" panose="020B0604020202020204" pitchFamily="34" charset="0"/>
              <a:buChar char="•"/>
            </a:pPr>
            <a:r>
              <a:rPr lang="en-US" sz="2000" i="1" u="sng" dirty="0">
                <a:latin typeface="Avenir Book" panose="02000503020000020003" pitchFamily="2" charset="0"/>
                <a:hlinkClick r:id="rId5"/>
              </a:rPr>
              <a:t>From Ice Sheets to Main Streets: Intermediaries Connect Climate Scientists to Coastal Adaptation</a:t>
            </a:r>
            <a:r>
              <a:rPr lang="en-US" sz="2000" dirty="0">
                <a:latin typeface="Avenir Book" panose="02000503020000020003" pitchFamily="2" charset="0"/>
              </a:rPr>
              <a:t> (</a:t>
            </a:r>
            <a:r>
              <a:rPr lang="en-US" sz="2000" dirty="0" err="1">
                <a:latin typeface="Avenir Book" panose="02000503020000020003" pitchFamily="2" charset="0"/>
              </a:rPr>
              <a:t>Ultee</a:t>
            </a:r>
            <a:r>
              <a:rPr lang="en-US" sz="2000" dirty="0">
                <a:latin typeface="Avenir Book" panose="02000503020000020003" pitchFamily="2" charset="0"/>
              </a:rPr>
              <a:t> et al., 2018)</a:t>
            </a:r>
          </a:p>
          <a:p>
            <a:pPr marL="246063" lvl="0" indent="-246063">
              <a:lnSpc>
                <a:spcPct val="114000"/>
              </a:lnSpc>
              <a:buFont typeface="Arial" panose="020B0604020202020204" pitchFamily="34" charset="0"/>
              <a:buChar char="•"/>
            </a:pPr>
            <a:r>
              <a:rPr lang="en-US" sz="2000" i="1" u="sng" dirty="0">
                <a:latin typeface="Avenir Book" panose="02000503020000020003" pitchFamily="2" charset="0"/>
                <a:hlinkClick r:id="rId6"/>
              </a:rPr>
              <a:t>Climate Change, Environmental Justice, and Vulnerability: An Exploratory Spatial Analysis</a:t>
            </a:r>
            <a:r>
              <a:rPr lang="en-US" sz="2000" dirty="0">
                <a:latin typeface="Avenir Book" panose="02000503020000020003" pitchFamily="2" charset="0"/>
              </a:rPr>
              <a:t> (Wilson, 2010)</a:t>
            </a:r>
          </a:p>
          <a:p>
            <a:pPr marL="246063" lvl="0" indent="-246063">
              <a:lnSpc>
                <a:spcPct val="114000"/>
              </a:lnSpc>
              <a:buFont typeface="Arial" panose="020B0604020202020204" pitchFamily="34" charset="0"/>
              <a:buChar char="•"/>
            </a:pPr>
            <a:r>
              <a:rPr lang="en-US" sz="2000" i="1" u="sng" dirty="0">
                <a:latin typeface="Avenir Book" panose="02000503020000020003" pitchFamily="2" charset="0"/>
                <a:hlinkClick r:id="rId7"/>
              </a:rPr>
              <a:t>Climate Change, Vulnerability, and Responsibility</a:t>
            </a:r>
            <a:r>
              <a:rPr lang="en-US" sz="2000" dirty="0">
                <a:latin typeface="Avenir Book" panose="02000503020000020003" pitchFamily="2" charset="0"/>
              </a:rPr>
              <a:t> (Cuomo, 2011)</a:t>
            </a:r>
          </a:p>
          <a:p>
            <a:pPr marL="246063" lvl="0" indent="-246063">
              <a:lnSpc>
                <a:spcPct val="114000"/>
              </a:lnSpc>
              <a:buFont typeface="Arial" panose="020B0604020202020204" pitchFamily="34" charset="0"/>
              <a:buChar char="•"/>
            </a:pPr>
            <a:r>
              <a:rPr lang="en-US" sz="2000" i="1" u="sng" dirty="0">
                <a:latin typeface="Avenir Book" panose="02000503020000020003" pitchFamily="2" charset="0"/>
                <a:hlinkClick r:id="rId8"/>
              </a:rPr>
              <a:t>The impact of climate change on tribal communities in the US: displacement, relocation, and human rights</a:t>
            </a:r>
            <a:r>
              <a:rPr lang="en-US" sz="2000" dirty="0">
                <a:latin typeface="Avenir Book" panose="02000503020000020003" pitchFamily="2" charset="0"/>
              </a:rPr>
              <a:t> (Maldonado et al., 2013) </a:t>
            </a:r>
          </a:p>
        </p:txBody>
      </p:sp>
      <p:sp>
        <p:nvSpPr>
          <p:cNvPr id="3" name="Slide Number Placeholder 2">
            <a:extLst>
              <a:ext uri="{FF2B5EF4-FFF2-40B4-BE49-F238E27FC236}">
                <a16:creationId xmlns:a16="http://schemas.microsoft.com/office/drawing/2014/main" id="{E61EE24A-ED7D-19F8-1F0E-D9192096A5B9}"/>
              </a:ext>
            </a:extLst>
          </p:cNvPr>
          <p:cNvSpPr>
            <a:spLocks noGrp="1"/>
          </p:cNvSpPr>
          <p:nvPr>
            <p:ph type="sldNum" sz="quarter" idx="2"/>
          </p:nvPr>
        </p:nvSpPr>
        <p:spPr/>
        <p:txBody>
          <a:bodyPr/>
          <a:lstStyle/>
          <a:p>
            <a:fld id="{86CB4B4D-7CA3-9044-876B-883B54F8677D}" type="slidenum">
              <a:rPr lang="en-US" smtClean="0"/>
              <a:pPr/>
              <a:t>83</a:t>
            </a:fld>
            <a:endParaRPr lang="en-US"/>
          </a:p>
        </p:txBody>
      </p:sp>
    </p:spTree>
    <p:extLst>
      <p:ext uri="{BB962C8B-B14F-4D97-AF65-F5344CB8AC3E}">
        <p14:creationId xmlns:p14="http://schemas.microsoft.com/office/powerpoint/2010/main" val="3447870656"/>
      </p:ext>
    </p:extLst>
  </p:cSld>
  <p:clrMapOvr>
    <a:masterClrMapping/>
  </p:clrMapOvr>
  <p:transition spd="med"/>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8"/>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pPr lvl="0"/>
            <a:r>
              <a:rPr lang="en-US" sz="3769" dirty="0">
                <a:latin typeface="Avenir Book" panose="02000503020000020003" pitchFamily="2" charset="0"/>
              </a:rPr>
              <a:t>Traditional Homelands of the Navajo and the Hopi</a:t>
            </a:r>
          </a:p>
        </p:txBody>
      </p:sp>
      <p:sp>
        <p:nvSpPr>
          <p:cNvPr id="6" name="TextBox 5">
            <a:extLst>
              <a:ext uri="{FF2B5EF4-FFF2-40B4-BE49-F238E27FC236}">
                <a16:creationId xmlns:a16="http://schemas.microsoft.com/office/drawing/2014/main" id="{C26D3F30-30FF-6647-80CD-C234A2C3448C}"/>
              </a:ext>
            </a:extLst>
          </p:cNvPr>
          <p:cNvSpPr txBox="1"/>
          <p:nvPr/>
        </p:nvSpPr>
        <p:spPr>
          <a:xfrm>
            <a:off x="225592" y="6463437"/>
            <a:ext cx="4086505" cy="490712"/>
          </a:xfrm>
          <a:prstGeom prst="rect">
            <a:avLst/>
          </a:prstGeom>
          <a:noFill/>
        </p:spPr>
        <p:txBody>
          <a:bodyPr wrap="square" rtlCol="0">
            <a:spAutoFit/>
          </a:bodyPr>
          <a:lstStyle/>
          <a:p>
            <a:r>
              <a:rPr lang="en-US" sz="1422" dirty="0">
                <a:solidFill>
                  <a:schemeClr val="bg1">
                    <a:lumMod val="50000"/>
                  </a:schemeClr>
                </a:solidFill>
                <a:latin typeface="Avenir Book" panose="02000503020000020003" pitchFamily="2" charset="0"/>
              </a:rPr>
              <a:t>https://</a:t>
            </a:r>
            <a:r>
              <a:rPr lang="en-US" sz="1422" dirty="0" err="1">
                <a:solidFill>
                  <a:schemeClr val="bg1">
                    <a:lumMod val="50000"/>
                  </a:schemeClr>
                </a:solidFill>
                <a:latin typeface="Avenir Book" panose="02000503020000020003" pitchFamily="2" charset="0"/>
              </a:rPr>
              <a:t>americanindian.si.edu</a:t>
            </a:r>
            <a:r>
              <a:rPr lang="en-US" sz="1422" dirty="0">
                <a:solidFill>
                  <a:schemeClr val="bg1">
                    <a:lumMod val="50000"/>
                  </a:schemeClr>
                </a:solidFill>
                <a:latin typeface="Avenir Book" panose="02000503020000020003" pitchFamily="2" charset="0"/>
              </a:rPr>
              <a:t>/nk360/</a:t>
            </a:r>
            <a:r>
              <a:rPr lang="en-US" sz="1422" dirty="0" err="1">
                <a:solidFill>
                  <a:schemeClr val="bg1">
                    <a:lumMod val="50000"/>
                  </a:schemeClr>
                </a:solidFill>
                <a:latin typeface="Avenir Book" panose="02000503020000020003" pitchFamily="2" charset="0"/>
              </a:rPr>
              <a:t>navajo</a:t>
            </a:r>
            <a:r>
              <a:rPr lang="en-US" sz="1422" dirty="0">
                <a:solidFill>
                  <a:schemeClr val="bg1">
                    <a:lumMod val="50000"/>
                  </a:schemeClr>
                </a:solidFill>
                <a:latin typeface="Avenir Book" panose="02000503020000020003" pitchFamily="2" charset="0"/>
              </a:rPr>
              <a:t>/long-walk/long-</a:t>
            </a:r>
            <a:r>
              <a:rPr lang="en-US" sz="1422" dirty="0" err="1">
                <a:solidFill>
                  <a:schemeClr val="bg1">
                    <a:lumMod val="50000"/>
                  </a:schemeClr>
                </a:solidFill>
                <a:latin typeface="Avenir Book" panose="02000503020000020003" pitchFamily="2" charset="0"/>
              </a:rPr>
              <a:t>walk.cshtml</a:t>
            </a:r>
            <a:endParaRPr lang="en-US" sz="1422" dirty="0">
              <a:solidFill>
                <a:schemeClr val="bg1">
                  <a:lumMod val="50000"/>
                </a:schemeClr>
              </a:solidFill>
              <a:latin typeface="Avenir Book" panose="02000503020000020003" pitchFamily="2" charset="0"/>
            </a:endParaRPr>
          </a:p>
        </p:txBody>
      </p:sp>
      <p:pic>
        <p:nvPicPr>
          <p:cNvPr id="7" name="Picture 6" descr="Map&#10;&#10;Description automatically generated">
            <a:extLst>
              <a:ext uri="{FF2B5EF4-FFF2-40B4-BE49-F238E27FC236}">
                <a16:creationId xmlns:a16="http://schemas.microsoft.com/office/drawing/2014/main" id="{9A771FE3-357B-E14B-B90C-AAFF9E62F6DC}"/>
              </a:ext>
            </a:extLst>
          </p:cNvPr>
          <p:cNvPicPr>
            <a:picLocks noChangeAspect="1"/>
          </p:cNvPicPr>
          <p:nvPr/>
        </p:nvPicPr>
        <p:blipFill rotWithShape="1">
          <a:blip r:embed="rId3"/>
          <a:srcRect t="4799" b="27039"/>
          <a:stretch/>
        </p:blipFill>
        <p:spPr>
          <a:xfrm>
            <a:off x="360490" y="2392979"/>
            <a:ext cx="4764403" cy="4060683"/>
          </a:xfrm>
          <a:prstGeom prst="rect">
            <a:avLst/>
          </a:prstGeom>
          <a:ln>
            <a:solidFill>
              <a:schemeClr val="tx1"/>
            </a:solidFill>
          </a:ln>
        </p:spPr>
      </p:pic>
      <p:sp>
        <p:nvSpPr>
          <p:cNvPr id="10" name="Google Shape;223;p38">
            <a:extLst>
              <a:ext uri="{FF2B5EF4-FFF2-40B4-BE49-F238E27FC236}">
                <a16:creationId xmlns:a16="http://schemas.microsoft.com/office/drawing/2014/main" id="{7344E3CE-9E10-0E4C-BCBB-90FCD9AACB7F}"/>
              </a:ext>
            </a:extLst>
          </p:cNvPr>
          <p:cNvSpPr txBox="1"/>
          <p:nvPr/>
        </p:nvSpPr>
        <p:spPr>
          <a:xfrm>
            <a:off x="5374431" y="2392978"/>
            <a:ext cx="7311883" cy="5697215"/>
          </a:xfrm>
          <a:prstGeom prst="rect">
            <a:avLst/>
          </a:prstGeom>
          <a:noFill/>
          <a:ln>
            <a:noFill/>
          </a:ln>
        </p:spPr>
        <p:txBody>
          <a:bodyPr spcFirstLastPara="1" wrap="square" lIns="130027" tIns="130027" rIns="130027" bIns="130027" anchor="t" anchorCtr="0">
            <a:noAutofit/>
          </a:bodyPr>
          <a:lstStyle/>
          <a:p>
            <a:pPr marL="406394" indent="-406394" fontAlgn="base">
              <a:buFont typeface="Arial" panose="020B0604020202020204" pitchFamily="34" charset="0"/>
              <a:buChar char="•"/>
            </a:pPr>
            <a:r>
              <a:rPr lang="en-US" sz="2276" dirty="0">
                <a:latin typeface="Avenir Book" panose="02000503020000020003" pitchFamily="2" charset="0"/>
              </a:rPr>
              <a:t>The traditional homelands of the Navajo (</a:t>
            </a:r>
            <a:r>
              <a:rPr lang="en-US" sz="2276" dirty="0" err="1">
                <a:latin typeface="Avenir Book" panose="02000503020000020003" pitchFamily="2" charset="0"/>
              </a:rPr>
              <a:t>Diné</a:t>
            </a:r>
            <a:r>
              <a:rPr lang="en-US" sz="2276" dirty="0">
                <a:latin typeface="Avenir Book" panose="02000503020000020003" pitchFamily="2" charset="0"/>
              </a:rPr>
              <a:t>) are marked by four sacred mountains stretching across modern-day CO, NM, and AZ</a:t>
            </a:r>
            <a:br>
              <a:rPr lang="en-US" sz="2276" dirty="0">
                <a:latin typeface="Avenir Book" panose="02000503020000020003" pitchFamily="2" charset="0"/>
              </a:rPr>
            </a:br>
            <a:endParaRPr lang="en-US" sz="2276" dirty="0">
              <a:latin typeface="Avenir Book" panose="02000503020000020003" pitchFamily="2" charset="0"/>
            </a:endParaRPr>
          </a:p>
          <a:p>
            <a:pPr marL="406394" indent="-406394" fontAlgn="base">
              <a:buFont typeface="Arial" panose="020B0604020202020204" pitchFamily="34" charset="0"/>
              <a:buChar char="•"/>
            </a:pPr>
            <a:r>
              <a:rPr lang="en-US" sz="2276" dirty="0">
                <a:latin typeface="Avenir Book" panose="02000503020000020003" pitchFamily="2" charset="0"/>
              </a:rPr>
              <a:t>Similarly, Hopi Ancestral Lands were demarcated by shrines and important sites. The land ultimately granted to the Hopi fell well short of these sites</a:t>
            </a:r>
            <a:endParaRPr lang="en-US" sz="2276" dirty="0">
              <a:solidFill>
                <a:schemeClr val="dk1"/>
              </a:solidFill>
              <a:latin typeface="Avenir Book" panose="02000503020000020003" pitchFamily="2" charset="0"/>
            </a:endParaRPr>
          </a:p>
        </p:txBody>
      </p:sp>
      <p:pic>
        <p:nvPicPr>
          <p:cNvPr id="1032" name="Picture 8">
            <a:extLst>
              <a:ext uri="{FF2B5EF4-FFF2-40B4-BE49-F238E27FC236}">
                <a16:creationId xmlns:a16="http://schemas.microsoft.com/office/drawing/2014/main" id="{95E7DED8-D2D9-894B-B33A-CDDCF85F91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12097" y="5733421"/>
            <a:ext cx="3358079" cy="224804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EE3C48F-C326-D540-AA7F-E39BF7EF96A1}"/>
              </a:ext>
            </a:extLst>
          </p:cNvPr>
          <p:cNvSpPr txBox="1"/>
          <p:nvPr/>
        </p:nvSpPr>
        <p:spPr>
          <a:xfrm>
            <a:off x="4166126" y="7981468"/>
            <a:ext cx="3504050" cy="293735"/>
          </a:xfrm>
          <a:prstGeom prst="rect">
            <a:avLst/>
          </a:prstGeom>
          <a:noFill/>
        </p:spPr>
        <p:txBody>
          <a:bodyPr wrap="square" rtlCol="0">
            <a:spAutoFit/>
          </a:bodyPr>
          <a:lstStyle/>
          <a:p>
            <a:r>
              <a:rPr lang="en-US" sz="1422" dirty="0">
                <a:solidFill>
                  <a:schemeClr val="bg1">
                    <a:lumMod val="50000"/>
                  </a:schemeClr>
                </a:solidFill>
                <a:latin typeface="Avenir Book" panose="02000503020000020003" pitchFamily="2" charset="0"/>
              </a:rPr>
              <a:t>http://</a:t>
            </a:r>
            <a:r>
              <a:rPr lang="en-US" sz="1422" dirty="0" err="1">
                <a:solidFill>
                  <a:schemeClr val="bg1">
                    <a:lumMod val="50000"/>
                  </a:schemeClr>
                </a:solidFill>
                <a:latin typeface="Avenir Book" panose="02000503020000020003" pitchFamily="2" charset="0"/>
              </a:rPr>
              <a:t>www.viewzone.com</a:t>
            </a:r>
            <a:r>
              <a:rPr lang="en-US" sz="1422" dirty="0">
                <a:solidFill>
                  <a:schemeClr val="bg1">
                    <a:lumMod val="50000"/>
                  </a:schemeClr>
                </a:solidFill>
                <a:latin typeface="Avenir Book" panose="02000503020000020003" pitchFamily="2" charset="0"/>
              </a:rPr>
              <a:t>/day6.html</a:t>
            </a:r>
          </a:p>
        </p:txBody>
      </p:sp>
      <p:sp>
        <p:nvSpPr>
          <p:cNvPr id="5" name="Slide Number Placeholder 4">
            <a:extLst>
              <a:ext uri="{FF2B5EF4-FFF2-40B4-BE49-F238E27FC236}">
                <a16:creationId xmlns:a16="http://schemas.microsoft.com/office/drawing/2014/main" id="{DA347B49-E1D4-98EE-E8CE-4F5DB407CA5A}"/>
              </a:ext>
            </a:extLst>
          </p:cNvPr>
          <p:cNvSpPr>
            <a:spLocks noGrp="1"/>
          </p:cNvSpPr>
          <p:nvPr>
            <p:ph type="sldNum" idx="12"/>
          </p:nvPr>
        </p:nvSpPr>
        <p:spPr/>
        <p:txBody>
          <a:bodyPr/>
          <a:lstStyle/>
          <a:p>
            <a:fld id="{00000000-1234-1234-1234-123412341234}" type="slidenum">
              <a:rPr lang="en" smtClean="0"/>
              <a:pPr/>
              <a:t>84</a:t>
            </a:fld>
            <a:endParaRPr lang="en"/>
          </a:p>
        </p:txBody>
      </p:sp>
    </p:spTree>
    <p:extLst>
      <p:ext uri="{BB962C8B-B14F-4D97-AF65-F5344CB8AC3E}">
        <p14:creationId xmlns:p14="http://schemas.microsoft.com/office/powerpoint/2010/main" val="425994114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8"/>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pPr lvl="0"/>
            <a:r>
              <a:rPr lang="en-US" sz="3769" dirty="0">
                <a:latin typeface="Avenir Book" panose="02000503020000020003" pitchFamily="2" charset="0"/>
              </a:rPr>
              <a:t>The Long Walk (1863–1866)</a:t>
            </a:r>
          </a:p>
        </p:txBody>
      </p:sp>
      <p:pic>
        <p:nvPicPr>
          <p:cNvPr id="3" name="Picture 2" descr="Map tracing the Navajo Long Walk">
            <a:extLst>
              <a:ext uri="{FF2B5EF4-FFF2-40B4-BE49-F238E27FC236}">
                <a16:creationId xmlns:a16="http://schemas.microsoft.com/office/drawing/2014/main" id="{0B83A14B-6D4F-8E42-9C9B-48A25FE190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403" y="1345875"/>
            <a:ext cx="5406241" cy="405468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FD450F9-7373-1A47-9CC3-71054158EB66}"/>
              </a:ext>
            </a:extLst>
          </p:cNvPr>
          <p:cNvSpPr txBox="1"/>
          <p:nvPr/>
        </p:nvSpPr>
        <p:spPr>
          <a:xfrm>
            <a:off x="106153" y="5413820"/>
            <a:ext cx="4737462" cy="293735"/>
          </a:xfrm>
          <a:prstGeom prst="rect">
            <a:avLst/>
          </a:prstGeom>
          <a:noFill/>
        </p:spPr>
        <p:txBody>
          <a:bodyPr wrap="square" rtlCol="0">
            <a:spAutoFit/>
          </a:bodyPr>
          <a:lstStyle/>
          <a:p>
            <a:r>
              <a:rPr lang="en-US" sz="1422" dirty="0">
                <a:solidFill>
                  <a:schemeClr val="bg1">
                    <a:lumMod val="50000"/>
                  </a:schemeClr>
                </a:solidFill>
                <a:latin typeface="Avenir Book" panose="02000503020000020003" pitchFamily="2" charset="0"/>
              </a:rPr>
              <a:t>https://</a:t>
            </a:r>
            <a:r>
              <a:rPr lang="en-US" sz="1422" dirty="0" err="1">
                <a:solidFill>
                  <a:schemeClr val="bg1">
                    <a:lumMod val="50000"/>
                  </a:schemeClr>
                </a:solidFill>
                <a:latin typeface="Avenir Book" panose="02000503020000020003" pitchFamily="2" charset="0"/>
              </a:rPr>
              <a:t>mytext.cnm.edu</a:t>
            </a:r>
            <a:r>
              <a:rPr lang="en-US" sz="1422" dirty="0">
                <a:solidFill>
                  <a:schemeClr val="bg1">
                    <a:lumMod val="50000"/>
                  </a:schemeClr>
                </a:solidFill>
                <a:latin typeface="Avenir Book" panose="02000503020000020003" pitchFamily="2" charset="0"/>
              </a:rPr>
              <a:t>/lesson/the-</a:t>
            </a:r>
            <a:r>
              <a:rPr lang="en-US" sz="1422" dirty="0" err="1">
                <a:solidFill>
                  <a:schemeClr val="bg1">
                    <a:lumMod val="50000"/>
                  </a:schemeClr>
                </a:solidFill>
                <a:latin typeface="Avenir Book" panose="02000503020000020003" pitchFamily="2" charset="0"/>
              </a:rPr>
              <a:t>navajo</a:t>
            </a:r>
            <a:r>
              <a:rPr lang="en-US" sz="1422" dirty="0">
                <a:solidFill>
                  <a:schemeClr val="bg1">
                    <a:lumMod val="50000"/>
                  </a:schemeClr>
                </a:solidFill>
                <a:latin typeface="Avenir Book" panose="02000503020000020003" pitchFamily="2" charset="0"/>
              </a:rPr>
              <a:t>-long-walk/</a:t>
            </a:r>
          </a:p>
        </p:txBody>
      </p:sp>
      <p:sp>
        <p:nvSpPr>
          <p:cNvPr id="8" name="Google Shape;223;p38">
            <a:extLst>
              <a:ext uri="{FF2B5EF4-FFF2-40B4-BE49-F238E27FC236}">
                <a16:creationId xmlns:a16="http://schemas.microsoft.com/office/drawing/2014/main" id="{8C829C75-A9AA-7D46-B12B-3A3366366884}"/>
              </a:ext>
            </a:extLst>
          </p:cNvPr>
          <p:cNvSpPr txBox="1"/>
          <p:nvPr/>
        </p:nvSpPr>
        <p:spPr>
          <a:xfrm>
            <a:off x="5917163" y="1345876"/>
            <a:ext cx="6769152" cy="5829918"/>
          </a:xfrm>
          <a:prstGeom prst="rect">
            <a:avLst/>
          </a:prstGeom>
          <a:noFill/>
          <a:ln>
            <a:noFill/>
          </a:ln>
        </p:spPr>
        <p:txBody>
          <a:bodyPr spcFirstLastPara="1" wrap="square" lIns="130027" tIns="130027" rIns="130027" bIns="130027" anchor="t" anchorCtr="0">
            <a:noAutofit/>
          </a:bodyPr>
          <a:lstStyle/>
          <a:p>
            <a:pPr marL="406394" indent="-406394" fontAlgn="base">
              <a:buFont typeface="Arial" panose="020B0604020202020204" pitchFamily="34" charset="0"/>
              <a:buChar char="•"/>
            </a:pPr>
            <a:r>
              <a:rPr lang="en-US" sz="2276" dirty="0">
                <a:latin typeface="Avenir Book" panose="02000503020000020003" pitchFamily="2" charset="0"/>
              </a:rPr>
              <a:t>Major General James H. Carleton ordered Christopher (Kit) Carson to defeat the Navajo (</a:t>
            </a:r>
            <a:r>
              <a:rPr lang="en-US" sz="2276" dirty="0" err="1">
                <a:latin typeface="Avenir Book" panose="02000503020000020003" pitchFamily="2" charset="0"/>
              </a:rPr>
              <a:t>Diné</a:t>
            </a:r>
            <a:r>
              <a:rPr lang="en-US" sz="2276" dirty="0">
                <a:latin typeface="Avenir Book" panose="02000503020000020003" pitchFamily="2" charset="0"/>
              </a:rPr>
              <a:t>) resistance</a:t>
            </a:r>
            <a:br>
              <a:rPr lang="en-US" sz="2276" dirty="0">
                <a:latin typeface="Avenir Book" panose="02000503020000020003" pitchFamily="2" charset="0"/>
              </a:rPr>
            </a:br>
            <a:endParaRPr lang="en-US" sz="2276" dirty="0">
              <a:latin typeface="Avenir Book" panose="02000503020000020003" pitchFamily="2" charset="0"/>
            </a:endParaRPr>
          </a:p>
          <a:p>
            <a:pPr marL="406394" indent="-406394" fontAlgn="base">
              <a:buFont typeface="Arial" panose="020B0604020202020204" pitchFamily="34" charset="0"/>
              <a:buChar char="•"/>
            </a:pPr>
            <a:r>
              <a:rPr lang="en-US" sz="2276" dirty="0">
                <a:latin typeface="Avenir Book" panose="02000503020000020003" pitchFamily="2" charset="0"/>
              </a:rPr>
              <a:t>In 1863 General Kit Carson began a campaign against the Navajo, killing upwards of 1,000 people and forcing roughly 8,500 to walk from Fort Sumner to Fort Defiance, a journey of over 400 miles (</a:t>
            </a:r>
            <a:r>
              <a:rPr lang="en-US" sz="2276" dirty="0" err="1">
                <a:latin typeface="Avenir Book" panose="02000503020000020003" pitchFamily="2" charset="0"/>
              </a:rPr>
              <a:t>Lacerenza</a:t>
            </a:r>
            <a:r>
              <a:rPr lang="en-US" sz="2276" dirty="0">
                <a:latin typeface="Avenir Book" panose="02000503020000020003" pitchFamily="2" charset="0"/>
              </a:rPr>
              <a:t>, 1988)</a:t>
            </a:r>
            <a:endParaRPr lang="en-US" sz="2276" dirty="0">
              <a:solidFill>
                <a:schemeClr val="dk1"/>
              </a:solidFill>
              <a:latin typeface="Avenir Book" panose="02000503020000020003" pitchFamily="2" charset="0"/>
            </a:endParaRPr>
          </a:p>
        </p:txBody>
      </p:sp>
      <p:pic>
        <p:nvPicPr>
          <p:cNvPr id="9" name="Picture 8" descr="Text&#10;&#10;Description automatically generated">
            <a:extLst>
              <a:ext uri="{FF2B5EF4-FFF2-40B4-BE49-F238E27FC236}">
                <a16:creationId xmlns:a16="http://schemas.microsoft.com/office/drawing/2014/main" id="{3175AC8C-200C-0F41-BF41-ED31AE812776}"/>
              </a:ext>
            </a:extLst>
          </p:cNvPr>
          <p:cNvPicPr>
            <a:picLocks noChangeAspect="1"/>
          </p:cNvPicPr>
          <p:nvPr/>
        </p:nvPicPr>
        <p:blipFill>
          <a:blip r:embed="rId4"/>
          <a:stretch>
            <a:fillRect/>
          </a:stretch>
        </p:blipFill>
        <p:spPr>
          <a:xfrm>
            <a:off x="4230171" y="6035928"/>
            <a:ext cx="7112829" cy="2063351"/>
          </a:xfrm>
          <a:prstGeom prst="rect">
            <a:avLst/>
          </a:prstGeom>
          <a:ln>
            <a:solidFill>
              <a:schemeClr val="tx1"/>
            </a:solidFill>
          </a:ln>
        </p:spPr>
      </p:pic>
      <p:sp>
        <p:nvSpPr>
          <p:cNvPr id="12" name="TextBox 11">
            <a:extLst>
              <a:ext uri="{FF2B5EF4-FFF2-40B4-BE49-F238E27FC236}">
                <a16:creationId xmlns:a16="http://schemas.microsoft.com/office/drawing/2014/main" id="{1B1932A0-4335-BB41-9B76-68B21E8A3554}"/>
              </a:ext>
            </a:extLst>
          </p:cNvPr>
          <p:cNvSpPr txBox="1"/>
          <p:nvPr/>
        </p:nvSpPr>
        <p:spPr>
          <a:xfrm>
            <a:off x="4143489" y="8240356"/>
            <a:ext cx="7963379" cy="984950"/>
          </a:xfrm>
          <a:prstGeom prst="rect">
            <a:avLst/>
          </a:prstGeom>
          <a:noFill/>
        </p:spPr>
        <p:txBody>
          <a:bodyPr wrap="square" rtlCol="0">
            <a:spAutoFit/>
          </a:bodyPr>
          <a:lstStyle/>
          <a:p>
            <a:r>
              <a:rPr lang="en-US" sz="2400" dirty="0">
                <a:latin typeface="Avenir Book" panose="02000503020000020003" pitchFamily="2" charset="0"/>
              </a:rPr>
              <a:t>James Carleton to Thompson, September 19, 1863</a:t>
            </a:r>
            <a:br>
              <a:rPr lang="en-US" sz="2400" dirty="0">
                <a:latin typeface="Avenir Book" panose="02000503020000020003" pitchFamily="2" charset="0"/>
              </a:rPr>
            </a:br>
            <a:r>
              <a:rPr lang="en-US" sz="2000" dirty="0">
                <a:latin typeface="Avenir Book" panose="02000503020000020003" pitchFamily="2" charset="0"/>
              </a:rPr>
              <a:t>(</a:t>
            </a:r>
            <a:r>
              <a:rPr lang="en-US" sz="2000" i="1" dirty="0">
                <a:latin typeface="Avenir Book" panose="02000503020000020003" pitchFamily="2" charset="0"/>
              </a:rPr>
              <a:t>Navajo Roundup: Selected Correspondence of Kit Carson’s Expedition against the Navajo</a:t>
            </a:r>
            <a:r>
              <a:rPr lang="en-US" sz="2000" dirty="0">
                <a:latin typeface="Avenir Book" panose="02000503020000020003" pitchFamily="2" charset="0"/>
              </a:rPr>
              <a:t>, 1863–1865)</a:t>
            </a:r>
          </a:p>
        </p:txBody>
      </p:sp>
      <p:sp>
        <p:nvSpPr>
          <p:cNvPr id="6" name="Slide Number Placeholder 5">
            <a:extLst>
              <a:ext uri="{FF2B5EF4-FFF2-40B4-BE49-F238E27FC236}">
                <a16:creationId xmlns:a16="http://schemas.microsoft.com/office/drawing/2014/main" id="{CACD9BDB-F4C3-8CEB-6E36-17BA172705DE}"/>
              </a:ext>
            </a:extLst>
          </p:cNvPr>
          <p:cNvSpPr>
            <a:spLocks noGrp="1"/>
          </p:cNvSpPr>
          <p:nvPr>
            <p:ph type="sldNum" idx="12"/>
          </p:nvPr>
        </p:nvSpPr>
        <p:spPr/>
        <p:txBody>
          <a:bodyPr/>
          <a:lstStyle/>
          <a:p>
            <a:fld id="{00000000-1234-1234-1234-123412341234}" type="slidenum">
              <a:rPr lang="en" smtClean="0"/>
              <a:pPr/>
              <a:t>85</a:t>
            </a:fld>
            <a:endParaRPr lang="en"/>
          </a:p>
        </p:txBody>
      </p:sp>
    </p:spTree>
    <p:extLst>
      <p:ext uri="{BB962C8B-B14F-4D97-AF65-F5344CB8AC3E}">
        <p14:creationId xmlns:p14="http://schemas.microsoft.com/office/powerpoint/2010/main" val="391149886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8"/>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pPr lvl="0"/>
            <a:r>
              <a:rPr lang="en-US" sz="3769" dirty="0">
                <a:latin typeface="Avenir Book" panose="02000503020000020003" pitchFamily="2" charset="0"/>
              </a:rPr>
              <a:t>The Navajo–Hopi Land Dispute</a:t>
            </a:r>
          </a:p>
        </p:txBody>
      </p:sp>
      <p:sp>
        <p:nvSpPr>
          <p:cNvPr id="10" name="Google Shape;223;p38">
            <a:extLst>
              <a:ext uri="{FF2B5EF4-FFF2-40B4-BE49-F238E27FC236}">
                <a16:creationId xmlns:a16="http://schemas.microsoft.com/office/drawing/2014/main" id="{7344E3CE-9E10-0E4C-BCBB-90FCD9AACB7F}"/>
              </a:ext>
            </a:extLst>
          </p:cNvPr>
          <p:cNvSpPr txBox="1"/>
          <p:nvPr/>
        </p:nvSpPr>
        <p:spPr>
          <a:xfrm>
            <a:off x="174708" y="1466850"/>
            <a:ext cx="12655383" cy="7734300"/>
          </a:xfrm>
          <a:prstGeom prst="rect">
            <a:avLst/>
          </a:prstGeom>
          <a:noFill/>
          <a:ln>
            <a:noFill/>
          </a:ln>
        </p:spPr>
        <p:txBody>
          <a:bodyPr spcFirstLastPara="1" wrap="square" lIns="130027" tIns="130027" rIns="130027" bIns="130027" anchor="t" anchorCtr="0">
            <a:noAutofit/>
          </a:bodyPr>
          <a:lstStyle/>
          <a:p>
            <a:pPr marL="406394" indent="-406394" fontAlgn="base">
              <a:lnSpc>
                <a:spcPct val="114000"/>
              </a:lnSpc>
              <a:spcBef>
                <a:spcPts val="0"/>
              </a:spcBef>
              <a:buFont typeface="Arial" panose="020B0604020202020204" pitchFamily="34" charset="0"/>
              <a:buChar char="•"/>
            </a:pPr>
            <a:r>
              <a:rPr lang="en-US" sz="2400" dirty="0">
                <a:latin typeface="Avenir Book" panose="02000503020000020003" pitchFamily="2" charset="0"/>
              </a:rPr>
              <a:t>1824: Creation of the Bureau of Indian Affairs (BIA)</a:t>
            </a:r>
          </a:p>
          <a:p>
            <a:pPr marL="406394" indent="-406394" fontAlgn="base">
              <a:lnSpc>
                <a:spcPct val="114000"/>
              </a:lnSpc>
              <a:spcBef>
                <a:spcPts val="0"/>
              </a:spcBef>
              <a:buFont typeface="Arial" panose="020B0604020202020204" pitchFamily="34" charset="0"/>
              <a:buChar char="•"/>
            </a:pPr>
            <a:r>
              <a:rPr lang="en-US" sz="2400" dirty="0">
                <a:latin typeface="Avenir Book" panose="02000503020000020003" pitchFamily="2" charset="0"/>
              </a:rPr>
              <a:t>1846–1848: Mexican War </a:t>
            </a:r>
          </a:p>
          <a:p>
            <a:pPr marL="1065654" fontAlgn="base">
              <a:lnSpc>
                <a:spcPct val="114000"/>
              </a:lnSpc>
              <a:spcBef>
                <a:spcPts val="0"/>
              </a:spcBef>
            </a:pPr>
            <a:r>
              <a:rPr lang="en-US" sz="2400" dirty="0">
                <a:latin typeface="Avenir Book" panose="02000503020000020003" pitchFamily="2" charset="0"/>
              </a:rPr>
              <a:t>U.S. took the Southwest from Mexico</a:t>
            </a:r>
          </a:p>
          <a:p>
            <a:pPr marL="406394" indent="-406394" fontAlgn="base">
              <a:lnSpc>
                <a:spcPct val="114000"/>
              </a:lnSpc>
              <a:spcBef>
                <a:spcPts val="0"/>
              </a:spcBef>
              <a:buFont typeface="Arial" panose="020B0604020202020204" pitchFamily="34" charset="0"/>
              <a:buChar char="•"/>
            </a:pPr>
            <a:r>
              <a:rPr lang="en-US" sz="2400" dirty="0">
                <a:solidFill>
                  <a:schemeClr val="dk1"/>
                </a:solidFill>
                <a:latin typeface="Avenir Book" panose="02000503020000020003" pitchFamily="2" charset="0"/>
              </a:rPr>
              <a:t>1882: Beginning of the Navajo–Hopi Land Dispute</a:t>
            </a:r>
          </a:p>
          <a:p>
            <a:pPr marL="1065654" fontAlgn="base">
              <a:lnSpc>
                <a:spcPct val="114000"/>
              </a:lnSpc>
              <a:spcBef>
                <a:spcPts val="0"/>
              </a:spcBef>
            </a:pPr>
            <a:r>
              <a:rPr lang="en-US" sz="2400" dirty="0">
                <a:solidFill>
                  <a:schemeClr val="dk1"/>
                </a:solidFill>
                <a:latin typeface="Avenir Book" panose="02000503020000020003" pitchFamily="2" charset="0"/>
              </a:rPr>
              <a:t>U.S. Secretary of the Interior ordered the creation of a reservation encompassing the entire Hopi population</a:t>
            </a:r>
          </a:p>
          <a:p>
            <a:pPr marL="406394" indent="-406394" fontAlgn="base">
              <a:lnSpc>
                <a:spcPct val="114000"/>
              </a:lnSpc>
              <a:spcBef>
                <a:spcPts val="0"/>
              </a:spcBef>
              <a:buFont typeface="Arial" panose="020B0604020202020204" pitchFamily="34" charset="0"/>
              <a:buChar char="•"/>
            </a:pPr>
            <a:r>
              <a:rPr lang="en-US" sz="2400" dirty="0">
                <a:solidFill>
                  <a:schemeClr val="dk1"/>
                </a:solidFill>
                <a:latin typeface="Avenir Book" panose="02000503020000020003" pitchFamily="2" charset="0"/>
              </a:rPr>
              <a:t>1958: Congress authorized the Hopi and Navajo tribal councils to participate in lawsuit to determine the rights and interests of the 1882 EO area</a:t>
            </a:r>
          </a:p>
          <a:p>
            <a:pPr marL="1065654" fontAlgn="base">
              <a:lnSpc>
                <a:spcPct val="114000"/>
              </a:lnSpc>
              <a:spcBef>
                <a:spcPts val="0"/>
              </a:spcBef>
            </a:pPr>
            <a:r>
              <a:rPr lang="en-US" sz="2400" dirty="0">
                <a:solidFill>
                  <a:schemeClr val="dk1"/>
                </a:solidFill>
                <a:latin typeface="Avenir Book" panose="02000503020000020003" pitchFamily="2" charset="0"/>
              </a:rPr>
              <a:t>Designation of the Joint Use Area (“JUA”) </a:t>
            </a:r>
          </a:p>
          <a:p>
            <a:pPr marL="406394" indent="-406394" fontAlgn="base">
              <a:lnSpc>
                <a:spcPct val="114000"/>
              </a:lnSpc>
              <a:spcBef>
                <a:spcPts val="0"/>
              </a:spcBef>
              <a:buFont typeface="Arial" panose="020B0604020202020204" pitchFamily="34" charset="0"/>
              <a:buChar char="•"/>
            </a:pPr>
            <a:r>
              <a:rPr lang="en-US" sz="2400" dirty="0">
                <a:solidFill>
                  <a:schemeClr val="dk1"/>
                </a:solidFill>
                <a:latin typeface="Avenir Book" panose="02000503020000020003" pitchFamily="2" charset="0"/>
              </a:rPr>
              <a:t>1974: Navajo and Hopi Indian Land Settlement Act</a:t>
            </a:r>
          </a:p>
          <a:p>
            <a:pPr marL="1065654" fontAlgn="base">
              <a:lnSpc>
                <a:spcPct val="114000"/>
              </a:lnSpc>
              <a:spcBef>
                <a:spcPts val="0"/>
              </a:spcBef>
            </a:pPr>
            <a:r>
              <a:rPr lang="en-US" sz="2400" dirty="0">
                <a:solidFill>
                  <a:schemeClr val="dk1"/>
                </a:solidFill>
                <a:latin typeface="Avenir Book" panose="02000503020000020003" pitchFamily="2" charset="0"/>
              </a:rPr>
              <a:t>Congress mandated the two tribes to negotiate for the partition of JUA, and the court eventually ordered the partition</a:t>
            </a:r>
          </a:p>
          <a:p>
            <a:pPr marL="406394" indent="-406394" fontAlgn="base">
              <a:lnSpc>
                <a:spcPct val="114000"/>
              </a:lnSpc>
              <a:spcBef>
                <a:spcPts val="0"/>
              </a:spcBef>
              <a:buFont typeface="Arial" panose="020B0604020202020204" pitchFamily="34" charset="0"/>
              <a:buChar char="•"/>
            </a:pPr>
            <a:r>
              <a:rPr lang="en-US" sz="2400" dirty="0">
                <a:solidFill>
                  <a:schemeClr val="dk1"/>
                </a:solidFill>
                <a:latin typeface="Avenir Book" panose="02000503020000020003" pitchFamily="2" charset="0"/>
              </a:rPr>
              <a:t>1977: Creation of the Hopi Partitioned Lands (“HPL”) &amp; the Navajo Partitioned Lands (“NPL”)</a:t>
            </a:r>
          </a:p>
          <a:p>
            <a:pPr marL="406394" indent="-406394" fontAlgn="base">
              <a:lnSpc>
                <a:spcPct val="114000"/>
              </a:lnSpc>
              <a:spcBef>
                <a:spcPts val="0"/>
              </a:spcBef>
              <a:buFont typeface="Arial" panose="020B0604020202020204" pitchFamily="34" charset="0"/>
              <a:buChar char="•"/>
            </a:pPr>
            <a:r>
              <a:rPr lang="en-US" sz="2400" dirty="0">
                <a:solidFill>
                  <a:schemeClr val="dk1"/>
                </a:solidFill>
                <a:latin typeface="Avenir Book" panose="02000503020000020003" pitchFamily="2" charset="0"/>
              </a:rPr>
              <a:t>1996: Navajo–Hopi Land Settlement Act of 1996</a:t>
            </a:r>
          </a:p>
          <a:p>
            <a:pPr marL="1065654" fontAlgn="base">
              <a:lnSpc>
                <a:spcPct val="114000"/>
              </a:lnSpc>
              <a:spcBef>
                <a:spcPts val="0"/>
              </a:spcBef>
            </a:pPr>
            <a:r>
              <a:rPr lang="en-US" sz="2400" dirty="0">
                <a:solidFill>
                  <a:schemeClr val="dk1"/>
                </a:solidFill>
                <a:latin typeface="Avenir Book" panose="02000503020000020003" pitchFamily="2" charset="0"/>
              </a:rPr>
              <a:t>HPL Navajos could remain on the HPL with a lease agreement;</a:t>
            </a:r>
          </a:p>
          <a:p>
            <a:pPr marL="1065654" fontAlgn="base">
              <a:lnSpc>
                <a:spcPct val="114000"/>
              </a:lnSpc>
              <a:spcBef>
                <a:spcPts val="0"/>
              </a:spcBef>
            </a:pPr>
            <a:r>
              <a:rPr lang="en-US" sz="2400" dirty="0">
                <a:solidFill>
                  <a:schemeClr val="dk1"/>
                </a:solidFill>
                <a:latin typeface="Avenir Book" panose="02000503020000020003" pitchFamily="2" charset="0"/>
              </a:rPr>
              <a:t>Hopis had the right to eventually evict all Navajos from the HPL</a:t>
            </a:r>
          </a:p>
        </p:txBody>
      </p:sp>
      <p:sp>
        <p:nvSpPr>
          <p:cNvPr id="5" name="Slide Number Placeholder 4">
            <a:extLst>
              <a:ext uri="{FF2B5EF4-FFF2-40B4-BE49-F238E27FC236}">
                <a16:creationId xmlns:a16="http://schemas.microsoft.com/office/drawing/2014/main" id="{4E31840D-E285-8978-DF4D-3216CBA382F5}"/>
              </a:ext>
            </a:extLst>
          </p:cNvPr>
          <p:cNvSpPr>
            <a:spLocks noGrp="1"/>
          </p:cNvSpPr>
          <p:nvPr>
            <p:ph type="sldNum" idx="12"/>
          </p:nvPr>
        </p:nvSpPr>
        <p:spPr/>
        <p:txBody>
          <a:bodyPr/>
          <a:lstStyle/>
          <a:p>
            <a:fld id="{00000000-1234-1234-1234-123412341234}" type="slidenum">
              <a:rPr lang="en" smtClean="0"/>
              <a:pPr/>
              <a:t>86</a:t>
            </a:fld>
            <a:endParaRPr lang="en"/>
          </a:p>
        </p:txBody>
      </p:sp>
    </p:spTree>
    <p:extLst>
      <p:ext uri="{BB962C8B-B14F-4D97-AF65-F5344CB8AC3E}">
        <p14:creationId xmlns:p14="http://schemas.microsoft.com/office/powerpoint/2010/main" val="397527427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8"/>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pPr lvl="0"/>
            <a:r>
              <a:rPr lang="en-US" sz="3769" dirty="0">
                <a:latin typeface="Avenir Book" panose="02000503020000020003" pitchFamily="2" charset="0"/>
              </a:rPr>
              <a:t>Uranium Mining and the Navajo People</a:t>
            </a:r>
          </a:p>
        </p:txBody>
      </p:sp>
      <p:sp>
        <p:nvSpPr>
          <p:cNvPr id="10" name="Google Shape;223;p38">
            <a:extLst>
              <a:ext uri="{FF2B5EF4-FFF2-40B4-BE49-F238E27FC236}">
                <a16:creationId xmlns:a16="http://schemas.microsoft.com/office/drawing/2014/main" id="{7344E3CE-9E10-0E4C-BCBB-90FCD9AACB7F}"/>
              </a:ext>
            </a:extLst>
          </p:cNvPr>
          <p:cNvSpPr txBox="1"/>
          <p:nvPr/>
        </p:nvSpPr>
        <p:spPr>
          <a:xfrm>
            <a:off x="5838889" y="1447801"/>
            <a:ext cx="6991204" cy="6764798"/>
          </a:xfrm>
          <a:prstGeom prst="rect">
            <a:avLst/>
          </a:prstGeom>
          <a:noFill/>
          <a:ln>
            <a:noFill/>
          </a:ln>
        </p:spPr>
        <p:txBody>
          <a:bodyPr spcFirstLastPara="1" wrap="square" lIns="130027" tIns="130027" rIns="130027" bIns="130027" anchor="t" anchorCtr="0">
            <a:noAutofit/>
          </a:bodyPr>
          <a:lstStyle/>
          <a:p>
            <a:pPr marL="406394" indent="-406394" fontAlgn="base">
              <a:buFont typeface="Arial" panose="020B0604020202020204" pitchFamily="34" charset="0"/>
              <a:buChar char="•"/>
            </a:pPr>
            <a:r>
              <a:rPr lang="en-US" sz="2276" dirty="0">
                <a:latin typeface="Avenir Book" panose="02000503020000020003" pitchFamily="2" charset="0"/>
              </a:rPr>
              <a:t>1944: Uranium mining under the U.S. military's Manhattan Project began on Navajo Nation lands and on Lakota Nation lands</a:t>
            </a:r>
            <a:br>
              <a:rPr lang="en-US" sz="2276" dirty="0">
                <a:latin typeface="Avenir Book" panose="02000503020000020003" pitchFamily="2" charset="0"/>
              </a:rPr>
            </a:br>
            <a:endParaRPr lang="en-US" sz="2276" dirty="0">
              <a:latin typeface="Avenir Book" panose="02000503020000020003" pitchFamily="2" charset="0"/>
            </a:endParaRPr>
          </a:p>
          <a:p>
            <a:pPr marL="406394" indent="-406394" fontAlgn="base">
              <a:buFont typeface="Arial" panose="020B0604020202020204" pitchFamily="34" charset="0"/>
              <a:buChar char="•"/>
            </a:pPr>
            <a:r>
              <a:rPr lang="en-US" sz="2276" dirty="0">
                <a:latin typeface="Avenir Book" panose="02000503020000020003" pitchFamily="2" charset="0"/>
              </a:rPr>
              <a:t>1951: the U.S. Public Health Service began a human testing experiment on Navajo miners, without their informed consent, during the federal government's study of the long-term health effects from radiation poisoning</a:t>
            </a:r>
            <a:br>
              <a:rPr lang="en-US" sz="2276" dirty="0">
                <a:latin typeface="Avenir Book" panose="02000503020000020003" pitchFamily="2" charset="0"/>
              </a:rPr>
            </a:br>
            <a:endParaRPr lang="en-US" sz="2276" dirty="0">
              <a:latin typeface="Avenir Book" panose="02000503020000020003" pitchFamily="2" charset="0"/>
            </a:endParaRPr>
          </a:p>
          <a:p>
            <a:pPr marL="406394" indent="-406394" fontAlgn="base">
              <a:buFont typeface="Arial" panose="020B0604020202020204" pitchFamily="34" charset="0"/>
              <a:buChar char="•"/>
            </a:pPr>
            <a:r>
              <a:rPr lang="en-US" sz="2276" dirty="0">
                <a:solidFill>
                  <a:schemeClr val="dk1"/>
                </a:solidFill>
                <a:latin typeface="Avenir Book" panose="02000503020000020003" pitchFamily="2" charset="0"/>
              </a:rPr>
              <a:t>Since 1988, the Navajo Nation's Abandoned Mine Lands program reclaims mines and cleans mining sites, but significant problems from the legacy of uranium mining and milling persist today on the Navajo Nation</a:t>
            </a:r>
            <a:br>
              <a:rPr lang="en-US" sz="2276" dirty="0">
                <a:solidFill>
                  <a:schemeClr val="dk1"/>
                </a:solidFill>
                <a:latin typeface="Avenir Book" panose="02000503020000020003" pitchFamily="2" charset="0"/>
              </a:rPr>
            </a:br>
            <a:br>
              <a:rPr lang="en-US" sz="711" dirty="0">
                <a:solidFill>
                  <a:schemeClr val="dk1"/>
                </a:solidFill>
                <a:latin typeface="Avenir Book" panose="02000503020000020003" pitchFamily="2" charset="0"/>
              </a:rPr>
            </a:br>
            <a:r>
              <a:rPr lang="en-US" sz="2276" dirty="0">
                <a:solidFill>
                  <a:schemeClr val="dk1"/>
                </a:solidFill>
                <a:latin typeface="Avenir Book" panose="02000503020000020003" pitchFamily="2" charset="0"/>
              </a:rPr>
              <a:t>(e.g., health risks including lung cancer)</a:t>
            </a:r>
          </a:p>
        </p:txBody>
      </p:sp>
      <p:sp>
        <p:nvSpPr>
          <p:cNvPr id="13" name="TextBox 12">
            <a:extLst>
              <a:ext uri="{FF2B5EF4-FFF2-40B4-BE49-F238E27FC236}">
                <a16:creationId xmlns:a16="http://schemas.microsoft.com/office/drawing/2014/main" id="{9EE3C48F-C326-D540-AA7F-E39BF7EF96A1}"/>
              </a:ext>
            </a:extLst>
          </p:cNvPr>
          <p:cNvSpPr txBox="1"/>
          <p:nvPr/>
        </p:nvSpPr>
        <p:spPr>
          <a:xfrm>
            <a:off x="212322" y="7227716"/>
            <a:ext cx="5626567" cy="273665"/>
          </a:xfrm>
          <a:prstGeom prst="rect">
            <a:avLst/>
          </a:prstGeom>
          <a:noFill/>
        </p:spPr>
        <p:txBody>
          <a:bodyPr wrap="square" rtlCol="0">
            <a:spAutoFit/>
          </a:bodyPr>
          <a:lstStyle/>
          <a:p>
            <a:r>
              <a:rPr lang="en-US" sz="1280" dirty="0">
                <a:solidFill>
                  <a:schemeClr val="bg1">
                    <a:lumMod val="50000"/>
                  </a:schemeClr>
                </a:solidFill>
                <a:latin typeface="Avenir Book" panose="02000503020000020003" pitchFamily="2" charset="0"/>
              </a:rPr>
              <a:t>https://</a:t>
            </a:r>
            <a:r>
              <a:rPr lang="en-US" sz="1280" dirty="0" err="1">
                <a:solidFill>
                  <a:schemeClr val="bg1">
                    <a:lumMod val="50000"/>
                  </a:schemeClr>
                </a:solidFill>
                <a:latin typeface="Avenir Book" panose="02000503020000020003" pitchFamily="2" charset="0"/>
              </a:rPr>
              <a:t>en.wikipedia.org</a:t>
            </a:r>
            <a:r>
              <a:rPr lang="en-US" sz="1280" dirty="0">
                <a:solidFill>
                  <a:schemeClr val="bg1">
                    <a:lumMod val="50000"/>
                  </a:schemeClr>
                </a:solidFill>
                <a:latin typeface="Avenir Book" panose="02000503020000020003" pitchFamily="2" charset="0"/>
              </a:rPr>
              <a:t>/wiki/</a:t>
            </a:r>
            <a:r>
              <a:rPr lang="en-US" sz="1280" dirty="0" err="1">
                <a:solidFill>
                  <a:schemeClr val="bg1">
                    <a:lumMod val="50000"/>
                  </a:schemeClr>
                </a:solidFill>
                <a:latin typeface="Avenir Book" panose="02000503020000020003" pitchFamily="2" charset="0"/>
              </a:rPr>
              <a:t>Uranium_mining_and_the_Navajo_people</a:t>
            </a:r>
            <a:r>
              <a:rPr lang="en-US" sz="1280" dirty="0">
                <a:solidFill>
                  <a:schemeClr val="bg1">
                    <a:lumMod val="50000"/>
                  </a:schemeClr>
                </a:solidFill>
                <a:latin typeface="Avenir Book" panose="02000503020000020003" pitchFamily="2" charset="0"/>
              </a:rPr>
              <a:t>#/</a:t>
            </a:r>
          </a:p>
        </p:txBody>
      </p:sp>
      <p:pic>
        <p:nvPicPr>
          <p:cNvPr id="4098" name="Picture 2">
            <a:extLst>
              <a:ext uri="{FF2B5EF4-FFF2-40B4-BE49-F238E27FC236}">
                <a16:creationId xmlns:a16="http://schemas.microsoft.com/office/drawing/2014/main" id="{192E0B2C-1C35-6C48-9A7E-3E0E9F5BFF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139" y="1978022"/>
            <a:ext cx="5523750" cy="5085806"/>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4D011558-C836-4B64-DAF2-5C2D688038EE}"/>
              </a:ext>
            </a:extLst>
          </p:cNvPr>
          <p:cNvSpPr>
            <a:spLocks noGrp="1"/>
          </p:cNvSpPr>
          <p:nvPr>
            <p:ph type="sldNum" idx="12"/>
          </p:nvPr>
        </p:nvSpPr>
        <p:spPr/>
        <p:txBody>
          <a:bodyPr/>
          <a:lstStyle/>
          <a:p>
            <a:fld id="{00000000-1234-1234-1234-123412341234}" type="slidenum">
              <a:rPr lang="en" smtClean="0"/>
              <a:pPr/>
              <a:t>87</a:t>
            </a:fld>
            <a:endParaRPr lang="en"/>
          </a:p>
        </p:txBody>
      </p:sp>
    </p:spTree>
    <p:extLst>
      <p:ext uri="{BB962C8B-B14F-4D97-AF65-F5344CB8AC3E}">
        <p14:creationId xmlns:p14="http://schemas.microsoft.com/office/powerpoint/2010/main" val="399759398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E815FDBB-5453-CB4D-9D92-85605C594C11}"/>
              </a:ext>
            </a:extLst>
          </p:cNvPr>
          <p:cNvPicPr>
            <a:picLocks noChangeAspect="1"/>
          </p:cNvPicPr>
          <p:nvPr/>
        </p:nvPicPr>
        <p:blipFill>
          <a:blip r:embed="rId3"/>
          <a:stretch>
            <a:fillRect/>
          </a:stretch>
        </p:blipFill>
        <p:spPr>
          <a:xfrm>
            <a:off x="4270369" y="1333332"/>
            <a:ext cx="6208961" cy="7727972"/>
          </a:xfrm>
          <a:prstGeom prst="rect">
            <a:avLst/>
          </a:prstGeom>
        </p:spPr>
      </p:pic>
      <p:sp>
        <p:nvSpPr>
          <p:cNvPr id="222" name="Google Shape;222;p38"/>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pPr lvl="0"/>
            <a:r>
              <a:rPr lang="en-US" sz="3769" dirty="0" err="1">
                <a:latin typeface="Avenir Book" panose="02000503020000020003" pitchFamily="2" charset="0"/>
              </a:rPr>
              <a:t>Oceti</a:t>
            </a:r>
            <a:r>
              <a:rPr lang="en-US" sz="3769" dirty="0">
                <a:latin typeface="Avenir Book" panose="02000503020000020003" pitchFamily="2" charset="0"/>
              </a:rPr>
              <a:t> Sakowin Oyate Territory and Treaty Boundaries</a:t>
            </a:r>
          </a:p>
        </p:txBody>
      </p:sp>
      <p:sp>
        <p:nvSpPr>
          <p:cNvPr id="13" name="TextBox 12">
            <a:extLst>
              <a:ext uri="{FF2B5EF4-FFF2-40B4-BE49-F238E27FC236}">
                <a16:creationId xmlns:a16="http://schemas.microsoft.com/office/drawing/2014/main" id="{9EE3C48F-C326-D540-AA7F-E39BF7EF96A1}"/>
              </a:ext>
            </a:extLst>
          </p:cNvPr>
          <p:cNvSpPr txBox="1"/>
          <p:nvPr/>
        </p:nvSpPr>
        <p:spPr>
          <a:xfrm>
            <a:off x="7788114" y="9061304"/>
            <a:ext cx="2691216" cy="273665"/>
          </a:xfrm>
          <a:prstGeom prst="rect">
            <a:avLst/>
          </a:prstGeom>
          <a:noFill/>
        </p:spPr>
        <p:txBody>
          <a:bodyPr wrap="square" rtlCol="0">
            <a:spAutoFit/>
          </a:bodyPr>
          <a:lstStyle/>
          <a:p>
            <a:r>
              <a:rPr lang="en-US" sz="1280" dirty="0">
                <a:solidFill>
                  <a:schemeClr val="bg1">
                    <a:lumMod val="50000"/>
                  </a:schemeClr>
                </a:solidFill>
                <a:latin typeface="Avenir Book" panose="02000503020000020003" pitchFamily="2" charset="0"/>
              </a:rPr>
              <a:t>Source: #</a:t>
            </a:r>
            <a:r>
              <a:rPr lang="en-US" sz="1280" dirty="0" err="1">
                <a:solidFill>
                  <a:schemeClr val="bg1">
                    <a:lumMod val="50000"/>
                  </a:schemeClr>
                </a:solidFill>
                <a:latin typeface="Avenir Book" panose="02000503020000020003" pitchFamily="2" charset="0"/>
              </a:rPr>
              <a:t>StandingRockSyllabus</a:t>
            </a:r>
            <a:endParaRPr lang="en-US" sz="1280" dirty="0">
              <a:solidFill>
                <a:schemeClr val="bg1">
                  <a:lumMod val="50000"/>
                </a:schemeClr>
              </a:solidFill>
              <a:latin typeface="Avenir Book" panose="02000503020000020003" pitchFamily="2" charset="0"/>
            </a:endParaRPr>
          </a:p>
        </p:txBody>
      </p:sp>
      <p:sp>
        <p:nvSpPr>
          <p:cNvPr id="3" name="TextBox 2">
            <a:extLst>
              <a:ext uri="{FF2B5EF4-FFF2-40B4-BE49-F238E27FC236}">
                <a16:creationId xmlns:a16="http://schemas.microsoft.com/office/drawing/2014/main" id="{9935503A-72BE-0849-BC16-AAB726755B78}"/>
              </a:ext>
            </a:extLst>
          </p:cNvPr>
          <p:cNvSpPr txBox="1"/>
          <p:nvPr/>
        </p:nvSpPr>
        <p:spPr>
          <a:xfrm>
            <a:off x="381414" y="3741920"/>
            <a:ext cx="5321351" cy="1455398"/>
          </a:xfrm>
          <a:prstGeom prst="rect">
            <a:avLst/>
          </a:prstGeom>
          <a:noFill/>
        </p:spPr>
        <p:txBody>
          <a:bodyPr wrap="square" rtlCol="0">
            <a:spAutoFit/>
          </a:bodyPr>
          <a:lstStyle/>
          <a:p>
            <a:r>
              <a:rPr lang="en-US" sz="2276" b="1" dirty="0" err="1">
                <a:latin typeface="Avenir Book" panose="02000503020000020003" pitchFamily="2" charset="0"/>
              </a:rPr>
              <a:t>Oceti</a:t>
            </a:r>
            <a:r>
              <a:rPr lang="en-US" sz="2276" b="1" dirty="0">
                <a:latin typeface="Avenir Book" panose="02000503020000020003" pitchFamily="2" charset="0"/>
              </a:rPr>
              <a:t> Sakowin: </a:t>
            </a:r>
            <a:r>
              <a:rPr lang="en-US" sz="2276" dirty="0">
                <a:latin typeface="Avenir Book" panose="02000503020000020003" pitchFamily="2" charset="0"/>
              </a:rPr>
              <a:t>The People of the Seven Council Fires</a:t>
            </a:r>
            <a:endParaRPr lang="en-US" sz="711" b="1" dirty="0">
              <a:latin typeface="Avenir Book" panose="02000503020000020003" pitchFamily="2" charset="0"/>
            </a:endParaRPr>
          </a:p>
          <a:p>
            <a:r>
              <a:rPr lang="en-US" sz="2276" b="1" dirty="0">
                <a:latin typeface="Avenir Book" panose="02000503020000020003" pitchFamily="2" charset="0"/>
              </a:rPr>
              <a:t>Oyate:</a:t>
            </a:r>
            <a:r>
              <a:rPr lang="en-US" sz="2276" dirty="0">
                <a:latin typeface="Avenir Book" panose="02000503020000020003" pitchFamily="2" charset="0"/>
              </a:rPr>
              <a:t> The People </a:t>
            </a:r>
          </a:p>
        </p:txBody>
      </p:sp>
      <p:sp>
        <p:nvSpPr>
          <p:cNvPr id="7" name="Slide Number Placeholder 6">
            <a:extLst>
              <a:ext uri="{FF2B5EF4-FFF2-40B4-BE49-F238E27FC236}">
                <a16:creationId xmlns:a16="http://schemas.microsoft.com/office/drawing/2014/main" id="{FD052AD0-D198-9A7A-A6C5-B042A85897A1}"/>
              </a:ext>
            </a:extLst>
          </p:cNvPr>
          <p:cNvSpPr>
            <a:spLocks noGrp="1"/>
          </p:cNvSpPr>
          <p:nvPr>
            <p:ph type="sldNum" idx="12"/>
          </p:nvPr>
        </p:nvSpPr>
        <p:spPr/>
        <p:txBody>
          <a:bodyPr/>
          <a:lstStyle/>
          <a:p>
            <a:fld id="{00000000-1234-1234-1234-123412341234}" type="slidenum">
              <a:rPr lang="en" smtClean="0"/>
              <a:pPr/>
              <a:t>88</a:t>
            </a:fld>
            <a:endParaRPr lang="en"/>
          </a:p>
        </p:txBody>
      </p:sp>
    </p:spTree>
    <p:extLst>
      <p:ext uri="{BB962C8B-B14F-4D97-AF65-F5344CB8AC3E}">
        <p14:creationId xmlns:p14="http://schemas.microsoft.com/office/powerpoint/2010/main" val="195622663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8"/>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pPr lvl="0"/>
            <a:r>
              <a:rPr lang="en-US" sz="3769" dirty="0">
                <a:latin typeface="Avenir Book" panose="02000503020000020003" pitchFamily="2" charset="0"/>
              </a:rPr>
              <a:t>Dakota Access Pipeline</a:t>
            </a:r>
          </a:p>
        </p:txBody>
      </p:sp>
      <p:sp>
        <p:nvSpPr>
          <p:cNvPr id="13" name="TextBox 12">
            <a:extLst>
              <a:ext uri="{FF2B5EF4-FFF2-40B4-BE49-F238E27FC236}">
                <a16:creationId xmlns:a16="http://schemas.microsoft.com/office/drawing/2014/main" id="{9EE3C48F-C326-D540-AA7F-E39BF7EF96A1}"/>
              </a:ext>
            </a:extLst>
          </p:cNvPr>
          <p:cNvSpPr txBox="1"/>
          <p:nvPr/>
        </p:nvSpPr>
        <p:spPr>
          <a:xfrm>
            <a:off x="10769096" y="7977199"/>
            <a:ext cx="1616329" cy="273665"/>
          </a:xfrm>
          <a:prstGeom prst="rect">
            <a:avLst/>
          </a:prstGeom>
          <a:noFill/>
        </p:spPr>
        <p:txBody>
          <a:bodyPr wrap="square" rtlCol="0">
            <a:spAutoFit/>
          </a:bodyPr>
          <a:lstStyle/>
          <a:p>
            <a:r>
              <a:rPr lang="en-US" sz="1280" dirty="0">
                <a:solidFill>
                  <a:schemeClr val="bg1">
                    <a:lumMod val="50000"/>
                  </a:schemeClr>
                </a:solidFill>
                <a:latin typeface="Avenir Book" panose="02000503020000020003" pitchFamily="2" charset="0"/>
              </a:rPr>
              <a:t>Source: Wikipedia</a:t>
            </a:r>
          </a:p>
        </p:txBody>
      </p:sp>
      <p:sp>
        <p:nvSpPr>
          <p:cNvPr id="9" name="Google Shape;223;p38">
            <a:extLst>
              <a:ext uri="{FF2B5EF4-FFF2-40B4-BE49-F238E27FC236}">
                <a16:creationId xmlns:a16="http://schemas.microsoft.com/office/drawing/2014/main" id="{E86249FD-0CAF-054A-9C0D-31659259ECB5}"/>
              </a:ext>
            </a:extLst>
          </p:cNvPr>
          <p:cNvSpPr txBox="1"/>
          <p:nvPr/>
        </p:nvSpPr>
        <p:spPr>
          <a:xfrm>
            <a:off x="464457" y="1013920"/>
            <a:ext cx="12075886" cy="1671755"/>
          </a:xfrm>
          <a:prstGeom prst="rect">
            <a:avLst/>
          </a:prstGeom>
          <a:noFill/>
          <a:ln>
            <a:noFill/>
          </a:ln>
        </p:spPr>
        <p:txBody>
          <a:bodyPr spcFirstLastPara="1" wrap="square" lIns="130027" tIns="130027" rIns="130027" bIns="130027" anchor="t" anchorCtr="0">
            <a:noAutofit/>
          </a:bodyPr>
          <a:lstStyle/>
          <a:p>
            <a:pPr fontAlgn="base"/>
            <a:r>
              <a:rPr lang="en-US" sz="2276" dirty="0">
                <a:solidFill>
                  <a:schemeClr val="dk1"/>
                </a:solidFill>
                <a:latin typeface="Avenir Book" panose="02000503020000020003" pitchFamily="2" charset="0"/>
              </a:rPr>
              <a:t>The </a:t>
            </a:r>
            <a:r>
              <a:rPr lang="en-US" sz="2276" b="1" dirty="0">
                <a:solidFill>
                  <a:schemeClr val="dk1"/>
                </a:solidFill>
                <a:latin typeface="Avenir Book" panose="02000503020000020003" pitchFamily="2" charset="0"/>
              </a:rPr>
              <a:t>Dakota Access Pipeline (DAPL)</a:t>
            </a:r>
            <a:r>
              <a:rPr lang="en-US" sz="2276" dirty="0">
                <a:solidFill>
                  <a:schemeClr val="dk1"/>
                </a:solidFill>
                <a:latin typeface="Avenir Book" panose="02000503020000020003" pitchFamily="2" charset="0"/>
              </a:rPr>
              <a:t> or </a:t>
            </a:r>
            <a:r>
              <a:rPr lang="en-US" sz="2276" b="1" dirty="0">
                <a:solidFill>
                  <a:schemeClr val="dk1"/>
                </a:solidFill>
                <a:latin typeface="Avenir Book" panose="02000503020000020003" pitchFamily="2" charset="0"/>
              </a:rPr>
              <a:t>Bakken pipeline</a:t>
            </a:r>
            <a:r>
              <a:rPr lang="en-US" sz="2276" dirty="0">
                <a:solidFill>
                  <a:schemeClr val="dk1"/>
                </a:solidFill>
                <a:latin typeface="Avenir Book" panose="02000503020000020003" pitchFamily="2" charset="0"/>
              </a:rPr>
              <a:t> is a 1,172-mile-long (1,886 km) underground oil pipeline in the U.S. It begins in the shale oil fields of the Bakken Formation in northwest North Dakota and continues through South Dakota and Iowa to an oil terminal near Patoka, Illinois.</a:t>
            </a:r>
          </a:p>
        </p:txBody>
      </p:sp>
      <p:pic>
        <p:nvPicPr>
          <p:cNvPr id="5122" name="Picture 2" descr="Dakota Access Pipeline route (Standing Rock Indian Reservation is shown in orange, affected states are outlined in black)[1]">
            <a:extLst>
              <a:ext uri="{FF2B5EF4-FFF2-40B4-BE49-F238E27FC236}">
                <a16:creationId xmlns:a16="http://schemas.microsoft.com/office/drawing/2014/main" id="{BF61379A-45C1-C849-ACB2-F67D43F68C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1955" y="3437441"/>
            <a:ext cx="4783470" cy="444718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44AE4035-D930-EB48-9762-86F001EDA48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335"/>
          <a:stretch/>
        </p:blipFill>
        <p:spPr bwMode="auto">
          <a:xfrm>
            <a:off x="464457" y="3437441"/>
            <a:ext cx="3041037" cy="435528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B785944-3CDC-874A-A31A-62A9F63BA03E}"/>
              </a:ext>
            </a:extLst>
          </p:cNvPr>
          <p:cNvSpPr txBox="1"/>
          <p:nvPr/>
        </p:nvSpPr>
        <p:spPr>
          <a:xfrm>
            <a:off x="3596369" y="3579920"/>
            <a:ext cx="3914711" cy="2581284"/>
          </a:xfrm>
          <a:prstGeom prst="rect">
            <a:avLst/>
          </a:prstGeom>
          <a:noFill/>
        </p:spPr>
        <p:txBody>
          <a:bodyPr wrap="square" rtlCol="0">
            <a:spAutoFit/>
          </a:bodyPr>
          <a:lstStyle/>
          <a:p>
            <a:r>
              <a:rPr lang="en-US" sz="2000" dirty="0">
                <a:latin typeface="Avenir Book" panose="02000503020000020003" pitchFamily="2" charset="0"/>
              </a:rPr>
              <a:t>(Left) Cut Bakken core samples</a:t>
            </a:r>
          </a:p>
          <a:p>
            <a:pPr marL="169331" indent="-169331">
              <a:buFont typeface="Arial" panose="020B0604020202020204" pitchFamily="34" charset="0"/>
              <a:buChar char="•"/>
            </a:pPr>
            <a:r>
              <a:rPr lang="en-US" sz="2000" dirty="0">
                <a:latin typeface="Avenir Book" panose="02000503020000020003" pitchFamily="2" charset="0"/>
              </a:rPr>
              <a:t>Bakken Formation: a rock unit from the Late Devonian to Early Mississippian (~380–340 Ma)</a:t>
            </a:r>
          </a:p>
          <a:p>
            <a:pPr marL="169331" indent="-169331">
              <a:buFont typeface="Arial" panose="020B0604020202020204" pitchFamily="34" charset="0"/>
              <a:buChar char="•"/>
            </a:pPr>
            <a:r>
              <a:rPr lang="en-US" sz="2000" dirty="0">
                <a:latin typeface="Avenir Book" panose="02000503020000020003" pitchFamily="2" charset="0"/>
              </a:rPr>
              <a:t>Prolific source rock for oil</a:t>
            </a:r>
          </a:p>
        </p:txBody>
      </p:sp>
      <p:sp>
        <p:nvSpPr>
          <p:cNvPr id="14" name="TextBox 13">
            <a:extLst>
              <a:ext uri="{FF2B5EF4-FFF2-40B4-BE49-F238E27FC236}">
                <a16:creationId xmlns:a16="http://schemas.microsoft.com/office/drawing/2014/main" id="{11ABC347-22D8-694E-9E7D-FAF637706655}"/>
              </a:ext>
            </a:extLst>
          </p:cNvPr>
          <p:cNvSpPr txBox="1"/>
          <p:nvPr/>
        </p:nvSpPr>
        <p:spPr>
          <a:xfrm>
            <a:off x="3596369" y="6845764"/>
            <a:ext cx="3914711" cy="1893916"/>
          </a:xfrm>
          <a:prstGeom prst="rect">
            <a:avLst/>
          </a:prstGeom>
          <a:noFill/>
        </p:spPr>
        <p:txBody>
          <a:bodyPr wrap="square" rtlCol="0">
            <a:spAutoFit/>
          </a:bodyPr>
          <a:lstStyle/>
          <a:p>
            <a:r>
              <a:rPr lang="en-US" sz="2000" dirty="0">
                <a:latin typeface="Avenir Book" panose="02000503020000020003" pitchFamily="2" charset="0"/>
              </a:rPr>
              <a:t>(Right) DAPL route</a:t>
            </a:r>
          </a:p>
          <a:p>
            <a:pPr marL="169331" indent="-169331">
              <a:buFont typeface="Arial" panose="020B0604020202020204" pitchFamily="34" charset="0"/>
              <a:buChar char="•"/>
            </a:pPr>
            <a:r>
              <a:rPr lang="en-US" sz="2000" dirty="0">
                <a:latin typeface="Avenir Book" panose="02000503020000020003" pitchFamily="2" charset="0"/>
              </a:rPr>
              <a:t>Standing Rock Indian Reservation is shown in orange, affected states are outlined in black</a:t>
            </a:r>
          </a:p>
        </p:txBody>
      </p:sp>
      <p:sp>
        <p:nvSpPr>
          <p:cNvPr id="6" name="Slide Number Placeholder 5">
            <a:extLst>
              <a:ext uri="{FF2B5EF4-FFF2-40B4-BE49-F238E27FC236}">
                <a16:creationId xmlns:a16="http://schemas.microsoft.com/office/drawing/2014/main" id="{683DEA9D-3DF3-51D0-FEA0-6B6A8AFDE0B9}"/>
              </a:ext>
            </a:extLst>
          </p:cNvPr>
          <p:cNvSpPr>
            <a:spLocks noGrp="1"/>
          </p:cNvSpPr>
          <p:nvPr>
            <p:ph type="sldNum" idx="12"/>
          </p:nvPr>
        </p:nvSpPr>
        <p:spPr/>
        <p:txBody>
          <a:bodyPr/>
          <a:lstStyle/>
          <a:p>
            <a:fld id="{00000000-1234-1234-1234-123412341234}" type="slidenum">
              <a:rPr lang="en" smtClean="0"/>
              <a:pPr/>
              <a:t>89</a:t>
            </a:fld>
            <a:endParaRPr lang="en"/>
          </a:p>
        </p:txBody>
      </p:sp>
    </p:spTree>
    <p:extLst>
      <p:ext uri="{BB962C8B-B14F-4D97-AF65-F5344CB8AC3E}">
        <p14:creationId xmlns:p14="http://schemas.microsoft.com/office/powerpoint/2010/main" val="327498788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pic>
        <p:nvPicPr>
          <p:cNvPr id="4" name="Picture 3" descr="Graphical user interface, application, Word&#10;&#10;Description automatically generated">
            <a:extLst>
              <a:ext uri="{FF2B5EF4-FFF2-40B4-BE49-F238E27FC236}">
                <a16:creationId xmlns:a16="http://schemas.microsoft.com/office/drawing/2014/main" id="{BCFC9398-C3D5-8C45-A6B2-EE95203E9F3E}"/>
              </a:ext>
            </a:extLst>
          </p:cNvPr>
          <p:cNvPicPr>
            <a:picLocks noChangeAspect="1"/>
          </p:cNvPicPr>
          <p:nvPr/>
        </p:nvPicPr>
        <p:blipFill>
          <a:blip r:embed="rId3"/>
          <a:stretch>
            <a:fillRect/>
          </a:stretch>
        </p:blipFill>
        <p:spPr>
          <a:xfrm>
            <a:off x="683416" y="2034132"/>
            <a:ext cx="11637969" cy="6419280"/>
          </a:xfrm>
          <a:prstGeom prst="rect">
            <a:avLst/>
          </a:prstGeom>
        </p:spPr>
      </p:pic>
      <p:sp>
        <p:nvSpPr>
          <p:cNvPr id="222" name="Google Shape;222;p38"/>
          <p:cNvSpPr txBox="1">
            <a:spLocks noGrp="1"/>
          </p:cNvSpPr>
          <p:nvPr>
            <p:ph type="title"/>
          </p:nvPr>
        </p:nvSpPr>
        <p:spPr>
          <a:xfrm>
            <a:off x="0" y="0"/>
            <a:ext cx="13004800" cy="814507"/>
          </a:xfrm>
          <a:prstGeom prst="rect">
            <a:avLst/>
          </a:prstGeom>
          <a:solidFill>
            <a:srgbClr val="D0E0E3"/>
          </a:solidFill>
          <a:ln>
            <a:noFill/>
          </a:ln>
        </p:spPr>
        <p:txBody>
          <a:bodyPr spcFirstLastPara="1" wrap="square" lIns="390116" tIns="130027" rIns="390116" bIns="130027" anchor="t" anchorCtr="0">
            <a:noAutofit/>
          </a:bodyPr>
          <a:lstStyle/>
          <a:p>
            <a:pPr lvl="0"/>
            <a:r>
              <a:rPr lang="en-US" sz="3769" dirty="0">
                <a:latin typeface="Avenir Book" panose="02000503020000020003" pitchFamily="2" charset="0"/>
              </a:rPr>
              <a:t>Dakota Access Pipeline Official Website</a:t>
            </a:r>
          </a:p>
        </p:txBody>
      </p:sp>
      <p:sp>
        <p:nvSpPr>
          <p:cNvPr id="13" name="TextBox 12">
            <a:extLst>
              <a:ext uri="{FF2B5EF4-FFF2-40B4-BE49-F238E27FC236}">
                <a16:creationId xmlns:a16="http://schemas.microsoft.com/office/drawing/2014/main" id="{9EE3C48F-C326-D540-AA7F-E39BF7EF96A1}"/>
              </a:ext>
            </a:extLst>
          </p:cNvPr>
          <p:cNvSpPr txBox="1"/>
          <p:nvPr/>
        </p:nvSpPr>
        <p:spPr>
          <a:xfrm>
            <a:off x="9542185" y="7939824"/>
            <a:ext cx="2779200" cy="273665"/>
          </a:xfrm>
          <a:prstGeom prst="rect">
            <a:avLst/>
          </a:prstGeom>
          <a:noFill/>
        </p:spPr>
        <p:txBody>
          <a:bodyPr wrap="square" rtlCol="0">
            <a:spAutoFit/>
          </a:bodyPr>
          <a:lstStyle/>
          <a:p>
            <a:r>
              <a:rPr lang="en-US" sz="1280" dirty="0">
                <a:solidFill>
                  <a:schemeClr val="bg1">
                    <a:lumMod val="50000"/>
                  </a:schemeClr>
                </a:solidFill>
                <a:latin typeface="Avenir Book" panose="02000503020000020003" pitchFamily="2" charset="0"/>
              </a:rPr>
              <a:t>https://</a:t>
            </a:r>
            <a:r>
              <a:rPr lang="en-US" sz="1280" dirty="0" err="1">
                <a:solidFill>
                  <a:schemeClr val="bg1">
                    <a:lumMod val="50000"/>
                  </a:schemeClr>
                </a:solidFill>
                <a:latin typeface="Avenir Book" panose="02000503020000020003" pitchFamily="2" charset="0"/>
              </a:rPr>
              <a:t>www.daplpipelinefacts.com</a:t>
            </a:r>
            <a:r>
              <a:rPr lang="en-US" sz="1280" dirty="0">
                <a:solidFill>
                  <a:schemeClr val="bg1">
                    <a:lumMod val="50000"/>
                  </a:schemeClr>
                </a:solidFill>
                <a:latin typeface="Avenir Book" panose="02000503020000020003" pitchFamily="2" charset="0"/>
              </a:rPr>
              <a:t>/</a:t>
            </a:r>
          </a:p>
        </p:txBody>
      </p:sp>
      <p:sp>
        <p:nvSpPr>
          <p:cNvPr id="6" name="Slide Number Placeholder 5">
            <a:extLst>
              <a:ext uri="{FF2B5EF4-FFF2-40B4-BE49-F238E27FC236}">
                <a16:creationId xmlns:a16="http://schemas.microsoft.com/office/drawing/2014/main" id="{37EDBC74-FAA6-8E1F-3379-45D277BFD163}"/>
              </a:ext>
            </a:extLst>
          </p:cNvPr>
          <p:cNvSpPr>
            <a:spLocks noGrp="1"/>
          </p:cNvSpPr>
          <p:nvPr>
            <p:ph type="sldNum" idx="12"/>
          </p:nvPr>
        </p:nvSpPr>
        <p:spPr/>
        <p:txBody>
          <a:bodyPr/>
          <a:lstStyle/>
          <a:p>
            <a:fld id="{00000000-1234-1234-1234-123412341234}" type="slidenum">
              <a:rPr lang="en" smtClean="0"/>
              <a:pPr/>
              <a:t>90</a:t>
            </a:fld>
            <a:endParaRPr lang="en"/>
          </a:p>
        </p:txBody>
      </p:sp>
    </p:spTree>
    <p:extLst>
      <p:ext uri="{BB962C8B-B14F-4D97-AF65-F5344CB8AC3E}">
        <p14:creationId xmlns:p14="http://schemas.microsoft.com/office/powerpoint/2010/main" val="126952027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Social and historical contexts of the development of geoscience disciplines"/>
          <p:cNvSpPr txBox="1">
            <a:spLocks noGrp="1"/>
          </p:cNvSpPr>
          <p:nvPr>
            <p:ph type="ctrTitle"/>
          </p:nvPr>
        </p:nvSpPr>
        <p:spPr>
          <a:xfrm>
            <a:off x="697242" y="984250"/>
            <a:ext cx="11609057" cy="3302000"/>
          </a:xfrm>
          <a:prstGeom prst="rect">
            <a:avLst/>
          </a:prstGeom>
        </p:spPr>
        <p:txBody>
          <a:bodyPr anchor="t">
            <a:normAutofit/>
          </a:bodyPr>
          <a:lstStyle>
            <a:lvl1pPr defTabSz="1473840">
              <a:defRPr sz="6970" b="0" spc="-139">
                <a:latin typeface="Avenir Heavy"/>
                <a:ea typeface="Avenir Heavy"/>
                <a:cs typeface="Avenir Heavy"/>
                <a:sym typeface="Avenir Heavy"/>
              </a:defRPr>
            </a:lvl1pPr>
          </a:lstStyle>
          <a:p>
            <a:r>
              <a:rPr lang="en-US" sz="5500" dirty="0">
                <a:latin typeface="Avenir Book" panose="02000503020000020003" pitchFamily="2" charset="0"/>
              </a:rPr>
              <a:t>History of racism and its impact on the geoscience community today</a:t>
            </a:r>
          </a:p>
        </p:txBody>
      </p:sp>
      <p:sp>
        <p:nvSpPr>
          <p:cNvPr id="4" name="Social and historical contexts of the development of geoscience disciplines">
            <a:extLst>
              <a:ext uri="{FF2B5EF4-FFF2-40B4-BE49-F238E27FC236}">
                <a16:creationId xmlns:a16="http://schemas.microsoft.com/office/drawing/2014/main" id="{23635033-CEAE-F9CB-6271-8824EDFABFAC}"/>
              </a:ext>
            </a:extLst>
          </p:cNvPr>
          <p:cNvSpPr txBox="1">
            <a:spLocks/>
          </p:cNvSpPr>
          <p:nvPr/>
        </p:nvSpPr>
        <p:spPr>
          <a:xfrm>
            <a:off x="697243" y="2990850"/>
            <a:ext cx="11609057" cy="6134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normAutofit/>
          </a:bodyPr>
          <a:lstStyle>
            <a:lvl1pPr marL="0" marR="0" indent="0" algn="l" defTabSz="1473840" rtl="0" latinLnBrk="0">
              <a:lnSpc>
                <a:spcPct val="80000"/>
              </a:lnSpc>
              <a:spcBef>
                <a:spcPts val="0"/>
              </a:spcBef>
              <a:spcAft>
                <a:spcPts val="0"/>
              </a:spcAft>
              <a:buClrTx/>
              <a:buSzTx/>
              <a:buFontTx/>
              <a:buNone/>
              <a:tabLst/>
              <a:defRPr sz="6970" b="0" i="0" u="none" strike="noStrike" cap="none" spc="-139" baseline="0">
                <a:solidFill>
                  <a:srgbClr val="000000"/>
                </a:solidFill>
                <a:uFillTx/>
                <a:latin typeface="Avenir Heavy"/>
                <a:ea typeface="Avenir Heavy"/>
                <a:cs typeface="Avenir Heavy"/>
                <a:sym typeface="Avenir Heavy"/>
              </a:defRPr>
            </a:lvl1pPr>
            <a:lvl2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2pPr>
            <a:lvl3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3pPr>
            <a:lvl4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4pPr>
            <a:lvl5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5pPr>
            <a:lvl6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6pPr>
            <a:lvl7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7pPr>
            <a:lvl8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8pPr>
            <a:lvl9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9pPr>
          </a:lstStyle>
          <a:p>
            <a:pPr hangingPunct="1">
              <a:lnSpc>
                <a:spcPct val="134000"/>
              </a:lnSpc>
            </a:pPr>
            <a:r>
              <a:rPr lang="en-US" sz="2400" b="1" dirty="0">
                <a:solidFill>
                  <a:srgbClr val="C00000"/>
                </a:solidFill>
                <a:latin typeface="Avenir Book" panose="02000503020000020003" pitchFamily="2" charset="0"/>
              </a:rPr>
              <a:t>UNIT 2: Modern-day Manifestations of Racism and Colonialism in Geosciences </a:t>
            </a:r>
          </a:p>
          <a:p>
            <a:pPr hangingPunct="1">
              <a:lnSpc>
                <a:spcPct val="134000"/>
              </a:lnSpc>
            </a:pPr>
            <a:r>
              <a:rPr lang="en-US" sz="2400" b="1" dirty="0">
                <a:solidFill>
                  <a:srgbClr val="C00000"/>
                </a:solidFill>
                <a:latin typeface="Avenir Book" panose="02000503020000020003" pitchFamily="2" charset="0"/>
              </a:rPr>
              <a:t>Week 6 – Where the Geoscience Community Stands Today: </a:t>
            </a:r>
            <a:r>
              <a:rPr lang="en-US" sz="2400" dirty="0">
                <a:solidFill>
                  <a:srgbClr val="C00000"/>
                </a:solidFill>
                <a:latin typeface="Avenir Book" panose="02000503020000020003" pitchFamily="2" charset="0"/>
              </a:rPr>
              <a:t>these slides may be used to start off the reading discussion for the following references.</a:t>
            </a:r>
          </a:p>
          <a:p>
            <a:pPr hangingPunct="1">
              <a:lnSpc>
                <a:spcPct val="134000"/>
              </a:lnSpc>
            </a:pPr>
            <a:endParaRPr lang="en-US" sz="2000" dirty="0">
              <a:solidFill>
                <a:srgbClr val="C00000"/>
              </a:solidFill>
              <a:latin typeface="Avenir Book" panose="02000503020000020003" pitchFamily="2" charset="0"/>
            </a:endParaRPr>
          </a:p>
          <a:p>
            <a:pPr marL="246063" lvl="0" indent="-246063">
              <a:lnSpc>
                <a:spcPct val="134000"/>
              </a:lnSpc>
              <a:buFont typeface="Arial" panose="020B0604020202020204" pitchFamily="34" charset="0"/>
              <a:buChar char="•"/>
            </a:pPr>
            <a:r>
              <a:rPr lang="en-US" sz="2000" i="1" u="sng" dirty="0">
                <a:latin typeface="Avenir Book" panose="02000503020000020003" pitchFamily="2" charset="0"/>
                <a:hlinkClick r:id="rId3"/>
              </a:rPr>
              <a:t>Minorities in the geosciences</a:t>
            </a:r>
            <a:r>
              <a:rPr lang="en-US" sz="2000" dirty="0">
                <a:latin typeface="Avenir Book" panose="02000503020000020003" pitchFamily="2" charset="0"/>
              </a:rPr>
              <a:t> (Bromery et al., 1972)</a:t>
            </a:r>
          </a:p>
          <a:p>
            <a:pPr marL="246063" lvl="0" indent="-246063">
              <a:lnSpc>
                <a:spcPct val="134000"/>
              </a:lnSpc>
              <a:buFont typeface="Arial" panose="020B0604020202020204" pitchFamily="34" charset="0"/>
              <a:buChar char="•"/>
            </a:pPr>
            <a:r>
              <a:rPr lang="en-US" sz="2000" i="1" u="sng" dirty="0">
                <a:latin typeface="Avenir Book" panose="02000503020000020003" pitchFamily="2" charset="0"/>
                <a:hlinkClick r:id="rId4"/>
              </a:rPr>
              <a:t>Minorities in the Geosciences: Beyond the Open Door</a:t>
            </a:r>
            <a:r>
              <a:rPr lang="en-US" sz="2000" dirty="0">
                <a:latin typeface="Avenir Book" panose="02000503020000020003" pitchFamily="2" charset="0"/>
              </a:rPr>
              <a:t> (Gillette, 1972)</a:t>
            </a:r>
          </a:p>
          <a:p>
            <a:pPr marL="246063" lvl="0" indent="-246063">
              <a:lnSpc>
                <a:spcPct val="134000"/>
              </a:lnSpc>
              <a:buFont typeface="Arial" panose="020B0604020202020204" pitchFamily="34" charset="0"/>
              <a:buChar char="•"/>
            </a:pPr>
            <a:r>
              <a:rPr lang="en-US" sz="2000" i="1" u="sng" dirty="0">
                <a:latin typeface="Avenir Book" panose="02000503020000020003" pitchFamily="2" charset="0"/>
                <a:hlinkClick r:id="rId5"/>
              </a:rPr>
              <a:t>No progress on diversity in 40 years</a:t>
            </a:r>
            <a:r>
              <a:rPr lang="en-US" sz="2000" dirty="0">
                <a:latin typeface="Avenir Book" panose="02000503020000020003" pitchFamily="2" charset="0"/>
              </a:rPr>
              <a:t> (Bernard and </a:t>
            </a:r>
            <a:r>
              <a:rPr lang="en-US" sz="2000" dirty="0" err="1">
                <a:latin typeface="Avenir Book" panose="02000503020000020003" pitchFamily="2" charset="0"/>
              </a:rPr>
              <a:t>Cooperdock</a:t>
            </a:r>
            <a:r>
              <a:rPr lang="en-US" sz="2000" dirty="0">
                <a:latin typeface="Avenir Book" panose="02000503020000020003" pitchFamily="2" charset="0"/>
              </a:rPr>
              <a:t>, 2018)</a:t>
            </a:r>
          </a:p>
          <a:p>
            <a:pPr marL="246063" lvl="0" indent="-246063">
              <a:lnSpc>
                <a:spcPct val="134000"/>
              </a:lnSpc>
              <a:buFont typeface="Arial" panose="020B0604020202020204" pitchFamily="34" charset="0"/>
              <a:buChar char="•"/>
            </a:pPr>
            <a:r>
              <a:rPr lang="en-US" sz="2000" i="1" u="sng" dirty="0">
                <a:latin typeface="Avenir Book" panose="02000503020000020003" pitchFamily="2" charset="0"/>
                <a:hlinkClick r:id="rId6"/>
              </a:rPr>
              <a:t>Hostile climates are barriers to diversifying the geosciences</a:t>
            </a:r>
            <a:r>
              <a:rPr lang="en-US" sz="2000" dirty="0">
                <a:latin typeface="Avenir Book" panose="02000503020000020003" pitchFamily="2" charset="0"/>
              </a:rPr>
              <a:t> (Marín-</a:t>
            </a:r>
            <a:r>
              <a:rPr lang="en-US" sz="2000" dirty="0" err="1">
                <a:latin typeface="Avenir Book" panose="02000503020000020003" pitchFamily="2" charset="0"/>
              </a:rPr>
              <a:t>Spiotta</a:t>
            </a:r>
            <a:r>
              <a:rPr lang="en-US" sz="2000" dirty="0">
                <a:latin typeface="Avenir Book" panose="02000503020000020003" pitchFamily="2" charset="0"/>
              </a:rPr>
              <a:t> et al., 2020)</a:t>
            </a:r>
          </a:p>
          <a:p>
            <a:pPr>
              <a:lnSpc>
                <a:spcPct val="134000"/>
              </a:lnSpc>
            </a:pPr>
            <a:r>
              <a:rPr lang="en-US" sz="2000" dirty="0">
                <a:latin typeface="Avenir Book" panose="02000503020000020003" pitchFamily="2" charset="0"/>
              </a:rPr>
              <a:t> </a:t>
            </a:r>
          </a:p>
          <a:p>
            <a:pPr>
              <a:lnSpc>
                <a:spcPct val="134000"/>
              </a:lnSpc>
            </a:pPr>
            <a:r>
              <a:rPr lang="en-US" sz="2000" dirty="0">
                <a:latin typeface="Avenir Book" panose="02000503020000020003" pitchFamily="2" charset="0"/>
              </a:rPr>
              <a:t>Additional readings:</a:t>
            </a:r>
          </a:p>
          <a:p>
            <a:pPr marL="246063" lvl="0" indent="-246063">
              <a:lnSpc>
                <a:spcPct val="134000"/>
              </a:lnSpc>
              <a:buFont typeface="Arial" panose="020B0604020202020204" pitchFamily="34" charset="0"/>
              <a:buChar char="•"/>
            </a:pPr>
            <a:r>
              <a:rPr lang="en-US" sz="2000" i="1" u="sng" dirty="0">
                <a:latin typeface="Avenir Book" panose="02000503020000020003" pitchFamily="2" charset="0"/>
                <a:hlinkClick r:id="rId7"/>
              </a:rPr>
              <a:t>An investigation of accessible and inclusive instructional field practices in US geoscience departments</a:t>
            </a:r>
            <a:r>
              <a:rPr lang="en-US" sz="2000" dirty="0">
                <a:latin typeface="Avenir Book" panose="02000503020000020003" pitchFamily="2" charset="0"/>
              </a:rPr>
              <a:t> (</a:t>
            </a:r>
            <a:r>
              <a:rPr lang="en-US" sz="2000" dirty="0" err="1">
                <a:latin typeface="Avenir Book" panose="02000503020000020003" pitchFamily="2" charset="0"/>
              </a:rPr>
              <a:t>Carabajal</a:t>
            </a:r>
            <a:r>
              <a:rPr lang="en-US" sz="2000" dirty="0">
                <a:latin typeface="Avenir Book" panose="02000503020000020003" pitchFamily="2" charset="0"/>
              </a:rPr>
              <a:t> &amp; Atchison, 2020)</a:t>
            </a:r>
          </a:p>
        </p:txBody>
      </p:sp>
      <p:sp>
        <p:nvSpPr>
          <p:cNvPr id="3" name="Slide Number Placeholder 2">
            <a:extLst>
              <a:ext uri="{FF2B5EF4-FFF2-40B4-BE49-F238E27FC236}">
                <a16:creationId xmlns:a16="http://schemas.microsoft.com/office/drawing/2014/main" id="{C6AFF283-E30E-4566-0117-C9C6F766993D}"/>
              </a:ext>
            </a:extLst>
          </p:cNvPr>
          <p:cNvSpPr>
            <a:spLocks noGrp="1"/>
          </p:cNvSpPr>
          <p:nvPr>
            <p:ph type="sldNum" sz="quarter" idx="2"/>
          </p:nvPr>
        </p:nvSpPr>
        <p:spPr/>
        <p:txBody>
          <a:bodyPr/>
          <a:lstStyle/>
          <a:p>
            <a:fld id="{86CB4B4D-7CA3-9044-876B-883B54F8677D}" type="slidenum">
              <a:rPr lang="en-US" smtClean="0"/>
              <a:pPr/>
              <a:t>91</a:t>
            </a:fld>
            <a:endParaRPr lang="en-US"/>
          </a:p>
        </p:txBody>
      </p:sp>
    </p:spTree>
    <p:extLst>
      <p:ext uri="{BB962C8B-B14F-4D97-AF65-F5344CB8AC3E}">
        <p14:creationId xmlns:p14="http://schemas.microsoft.com/office/powerpoint/2010/main" val="3202570329"/>
      </p:ext>
    </p:extLst>
  </p:cSld>
  <p:clrMapOvr>
    <a:masterClrMapping/>
  </p:clrMapOvr>
  <p:transition spd="med"/>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Sotto-Santiago (2019)"/>
          <p:cNvSpPr txBox="1"/>
          <p:nvPr/>
        </p:nvSpPr>
        <p:spPr>
          <a:xfrm>
            <a:off x="196268" y="9187100"/>
            <a:ext cx="1959675"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500">
                <a:solidFill>
                  <a:srgbClr val="000000"/>
                </a:solidFill>
                <a:latin typeface="Avenir Book"/>
                <a:ea typeface="Avenir Book"/>
                <a:cs typeface="Avenir Book"/>
                <a:sym typeface="Avenir Book"/>
              </a:defRPr>
            </a:lvl1pPr>
          </a:lstStyle>
          <a:p>
            <a:r>
              <a:t>Sotto-Santiago (2019)</a:t>
            </a:r>
          </a:p>
        </p:txBody>
      </p:sp>
      <p:sp>
        <p:nvSpPr>
          <p:cNvPr id="161" name="Minoritization recognizes that systemic inequalities, oppression, and marginalization place individuals into “minority” status rather than their own characteristics. […] The use of the term by scholars in higher education as “minoritized” students and “m"/>
          <p:cNvSpPr txBox="1">
            <a:spLocks noGrp="1"/>
          </p:cNvSpPr>
          <p:nvPr>
            <p:ph type="body" sz="half" idx="1"/>
          </p:nvPr>
        </p:nvSpPr>
        <p:spPr>
          <a:xfrm>
            <a:off x="698500" y="6722250"/>
            <a:ext cx="11607800" cy="2259654"/>
          </a:xfrm>
          <a:prstGeom prst="rect">
            <a:avLst/>
          </a:prstGeom>
        </p:spPr>
        <p:txBody>
          <a:bodyPr/>
          <a:lstStyle/>
          <a:p>
            <a:pPr marL="0" indent="0" defTabSz="457200">
              <a:lnSpc>
                <a:spcPct val="100000"/>
              </a:lnSpc>
              <a:spcBef>
                <a:spcPts val="0"/>
              </a:spcBef>
              <a:buSzTx/>
              <a:buNone/>
              <a:defRPr sz="2200">
                <a:solidFill>
                  <a:srgbClr val="333333"/>
                </a:solidFill>
                <a:latin typeface="Avenir Book"/>
                <a:ea typeface="Avenir Book"/>
                <a:cs typeface="Avenir Book"/>
                <a:sym typeface="Avenir Book"/>
              </a:defRPr>
            </a:pPr>
            <a:r>
              <a:rPr>
                <a:latin typeface="Avenir Heavy"/>
                <a:ea typeface="Avenir Heavy"/>
                <a:cs typeface="Avenir Heavy"/>
                <a:sym typeface="Avenir Heavy"/>
              </a:rPr>
              <a:t>Minoritization</a:t>
            </a:r>
            <a:r>
              <a:t> recognizes that systemic inequalities, oppression, and marginalization place individuals into “minority” status rather than their own characteristics. […] The use of the term by scholars in higher education as “minoritized” students and “minoritized” faculty acknowledges the understanding that minority is socially constructed (Benitez, 2010; Stewart, 2013).</a:t>
            </a:r>
          </a:p>
        </p:txBody>
      </p:sp>
      <p:sp>
        <p:nvSpPr>
          <p:cNvPr id="162" name="“minority” vs. “minoritized”"/>
          <p:cNvSpPr txBox="1">
            <a:spLocks noGrp="1"/>
          </p:cNvSpPr>
          <p:nvPr>
            <p:ph type="title"/>
          </p:nvPr>
        </p:nvSpPr>
        <p:spPr>
          <a:prstGeom prst="rect">
            <a:avLst/>
          </a:prstGeom>
        </p:spPr>
        <p:txBody>
          <a:bodyPr/>
          <a:lstStyle>
            <a:lvl1pPr>
              <a:defRPr sz="5000" b="0" spc="-100">
                <a:latin typeface="Avenir Heavy"/>
                <a:ea typeface="Avenir Heavy"/>
                <a:cs typeface="Avenir Heavy"/>
                <a:sym typeface="Avenir Heavy"/>
              </a:defRPr>
            </a:lvl1pPr>
          </a:lstStyle>
          <a:p>
            <a:r>
              <a:t>“minority” vs. “minoritized”</a:t>
            </a:r>
          </a:p>
        </p:txBody>
      </p:sp>
      <p:sp>
        <p:nvSpPr>
          <p:cNvPr id="163" name="A note on the language"/>
          <p:cNvSpPr txBox="1"/>
          <p:nvPr/>
        </p:nvSpPr>
        <p:spPr>
          <a:xfrm>
            <a:off x="698500" y="1412977"/>
            <a:ext cx="11607801" cy="6718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lvl1pPr defTabSz="516579">
              <a:lnSpc>
                <a:spcPct val="100000"/>
              </a:lnSpc>
              <a:spcBef>
                <a:spcPts val="0"/>
              </a:spcBef>
              <a:defRPr sz="3343">
                <a:solidFill>
                  <a:srgbClr val="000000"/>
                </a:solidFill>
                <a:latin typeface="Avenir Book"/>
                <a:ea typeface="Avenir Book"/>
                <a:cs typeface="Avenir Book"/>
                <a:sym typeface="Avenir Book"/>
              </a:defRPr>
            </a:lvl1pPr>
          </a:lstStyle>
          <a:p>
            <a:r>
              <a:t>A note on the language</a:t>
            </a:r>
          </a:p>
        </p:txBody>
      </p:sp>
      <p:pic>
        <p:nvPicPr>
          <p:cNvPr id="164" name="Screen Shot 2022-02-07 at 1.24.07 AM.png" descr="Screen Shot 2022-02-07 at 1.24.07 AM.png"/>
          <p:cNvPicPr>
            <a:picLocks noChangeAspect="1"/>
          </p:cNvPicPr>
          <p:nvPr/>
        </p:nvPicPr>
        <p:blipFill>
          <a:blip r:embed="rId2"/>
          <a:stretch>
            <a:fillRect/>
          </a:stretch>
        </p:blipFill>
        <p:spPr>
          <a:xfrm>
            <a:off x="726500" y="2607282"/>
            <a:ext cx="7761411" cy="3928177"/>
          </a:xfrm>
          <a:prstGeom prst="rect">
            <a:avLst/>
          </a:prstGeom>
          <a:ln w="12700">
            <a:solidFill>
              <a:srgbClr val="000000"/>
            </a:solidFill>
            <a:miter lim="400000"/>
          </a:ln>
        </p:spPr>
      </p:pic>
      <p:sp>
        <p:nvSpPr>
          <p:cNvPr id="4" name="Slide Number Placeholder 3">
            <a:extLst>
              <a:ext uri="{FF2B5EF4-FFF2-40B4-BE49-F238E27FC236}">
                <a16:creationId xmlns:a16="http://schemas.microsoft.com/office/drawing/2014/main" id="{5CBECE75-9481-0366-19F5-608D282EA306}"/>
              </a:ext>
            </a:extLst>
          </p:cNvPr>
          <p:cNvSpPr>
            <a:spLocks noGrp="1"/>
          </p:cNvSpPr>
          <p:nvPr>
            <p:ph type="sldNum" sz="quarter" idx="2"/>
          </p:nvPr>
        </p:nvSpPr>
        <p:spPr/>
        <p:txBody>
          <a:bodyPr/>
          <a:lstStyle/>
          <a:p>
            <a:fld id="{86CB4B4D-7CA3-9044-876B-883B54F8677D}" type="slidenum">
              <a:rPr lang="en-US" smtClean="0"/>
              <a:t>92</a:t>
            </a:fld>
            <a:endParaRPr lang="en-US"/>
          </a:p>
        </p:txBody>
      </p:sp>
    </p:spTree>
  </p:cSld>
  <p:clrMapOvr>
    <a:masterClrMapping/>
  </p:clrMapOvr>
  <p:transition spd="med"/>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https://www.nsf.gov/mps/dmr/diversity.jsp"/>
          <p:cNvSpPr txBox="1"/>
          <p:nvPr/>
        </p:nvSpPr>
        <p:spPr>
          <a:xfrm>
            <a:off x="196268" y="9187100"/>
            <a:ext cx="3707893"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500">
                <a:solidFill>
                  <a:srgbClr val="000000"/>
                </a:solidFill>
                <a:latin typeface="Avenir Book"/>
                <a:ea typeface="Avenir Book"/>
                <a:cs typeface="Avenir Book"/>
                <a:sym typeface="Avenir Book"/>
              </a:defRPr>
            </a:lvl1pPr>
          </a:lstStyle>
          <a:p>
            <a:r>
              <a:t>https://www.nsf.gov/mps/dmr/diversity.jsp</a:t>
            </a:r>
          </a:p>
        </p:txBody>
      </p:sp>
      <p:sp>
        <p:nvSpPr>
          <p:cNvPr id="168" name="“minority” vs. “minoritized”"/>
          <p:cNvSpPr txBox="1">
            <a:spLocks noGrp="1"/>
          </p:cNvSpPr>
          <p:nvPr>
            <p:ph type="title"/>
          </p:nvPr>
        </p:nvSpPr>
        <p:spPr>
          <a:prstGeom prst="rect">
            <a:avLst/>
          </a:prstGeom>
        </p:spPr>
        <p:txBody>
          <a:bodyPr/>
          <a:lstStyle>
            <a:lvl1pPr>
              <a:defRPr sz="5000" b="0" spc="-100">
                <a:latin typeface="Avenir Heavy"/>
                <a:ea typeface="Avenir Heavy"/>
                <a:cs typeface="Avenir Heavy"/>
                <a:sym typeface="Avenir Heavy"/>
              </a:defRPr>
            </a:lvl1pPr>
          </a:lstStyle>
          <a:p>
            <a:r>
              <a:t>“minority” vs. “minoritized”</a:t>
            </a:r>
          </a:p>
        </p:txBody>
      </p:sp>
      <p:sp>
        <p:nvSpPr>
          <p:cNvPr id="169" name="Not all official language has been updated (e.g., NSF)"/>
          <p:cNvSpPr txBox="1"/>
          <p:nvPr/>
        </p:nvSpPr>
        <p:spPr>
          <a:xfrm>
            <a:off x="698500" y="1412977"/>
            <a:ext cx="11607801" cy="6718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lvl1pPr defTabSz="516579">
              <a:lnSpc>
                <a:spcPct val="100000"/>
              </a:lnSpc>
              <a:spcBef>
                <a:spcPts val="0"/>
              </a:spcBef>
              <a:defRPr sz="3343">
                <a:solidFill>
                  <a:srgbClr val="000000"/>
                </a:solidFill>
                <a:latin typeface="Avenir Book"/>
                <a:ea typeface="Avenir Book"/>
                <a:cs typeface="Avenir Book"/>
                <a:sym typeface="Avenir Book"/>
              </a:defRPr>
            </a:lvl1pPr>
          </a:lstStyle>
          <a:p>
            <a:r>
              <a:t>Not all official language has been updated (e.g., NSF)</a:t>
            </a:r>
          </a:p>
        </p:txBody>
      </p:sp>
      <p:pic>
        <p:nvPicPr>
          <p:cNvPr id="170" name="Screen Shot 2022-02-07 at 1.33.08 AM.png" descr="Screen Shot 2022-02-07 at 1.33.08 AM.png"/>
          <p:cNvPicPr>
            <a:picLocks noChangeAspect="1"/>
          </p:cNvPicPr>
          <p:nvPr/>
        </p:nvPicPr>
        <p:blipFill>
          <a:blip r:embed="rId2"/>
          <a:stretch>
            <a:fillRect/>
          </a:stretch>
        </p:blipFill>
        <p:spPr>
          <a:xfrm>
            <a:off x="704850" y="2663988"/>
            <a:ext cx="9876257" cy="3396018"/>
          </a:xfrm>
          <a:prstGeom prst="rect">
            <a:avLst/>
          </a:prstGeom>
          <a:ln w="12700">
            <a:miter lim="400000"/>
          </a:ln>
        </p:spPr>
      </p:pic>
      <p:pic>
        <p:nvPicPr>
          <p:cNvPr id="171" name="Screen Shot 2022-02-07 at 1.32.45 AM.png" descr="Screen Shot 2022-02-07 at 1.32.45 AM.png"/>
          <p:cNvPicPr>
            <a:picLocks noChangeAspect="1"/>
          </p:cNvPicPr>
          <p:nvPr/>
        </p:nvPicPr>
        <p:blipFill>
          <a:blip r:embed="rId3"/>
          <a:srcRect l="432" t="58211" r="6328"/>
          <a:stretch>
            <a:fillRect/>
          </a:stretch>
        </p:blipFill>
        <p:spPr>
          <a:xfrm>
            <a:off x="704849" y="6220600"/>
            <a:ext cx="11595148" cy="1060436"/>
          </a:xfrm>
          <a:prstGeom prst="rect">
            <a:avLst/>
          </a:prstGeom>
          <a:ln w="12700">
            <a:solidFill>
              <a:srgbClr val="000000"/>
            </a:solidFill>
            <a:miter lim="400000"/>
          </a:ln>
        </p:spPr>
      </p:pic>
      <p:sp>
        <p:nvSpPr>
          <p:cNvPr id="4" name="Slide Number Placeholder 3">
            <a:extLst>
              <a:ext uri="{FF2B5EF4-FFF2-40B4-BE49-F238E27FC236}">
                <a16:creationId xmlns:a16="http://schemas.microsoft.com/office/drawing/2014/main" id="{02B669ED-2CBC-C4C9-86A5-61DB1BED46AD}"/>
              </a:ext>
            </a:extLst>
          </p:cNvPr>
          <p:cNvSpPr>
            <a:spLocks noGrp="1"/>
          </p:cNvSpPr>
          <p:nvPr>
            <p:ph type="sldNum" sz="quarter" idx="2"/>
          </p:nvPr>
        </p:nvSpPr>
        <p:spPr/>
        <p:txBody>
          <a:bodyPr/>
          <a:lstStyle/>
          <a:p>
            <a:fld id="{86CB4B4D-7CA3-9044-876B-883B54F8677D}" type="slidenum">
              <a:rPr lang="en-US" smtClean="0"/>
              <a:t>93</a:t>
            </a:fld>
            <a:endParaRPr lang="en-US"/>
          </a:p>
        </p:txBody>
      </p:sp>
    </p:spTree>
  </p:cSld>
  <p:clrMapOvr>
    <a:masterClrMapping/>
  </p:clrMapOvr>
  <p:transition spd="med"/>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 name="What do you remember from Summer of 2020?"/>
          <p:cNvSpPr txBox="1">
            <a:spLocks noGrp="1"/>
          </p:cNvSpPr>
          <p:nvPr>
            <p:ph type="body" sz="quarter" idx="1"/>
          </p:nvPr>
        </p:nvSpPr>
        <p:spPr>
          <a:xfrm>
            <a:off x="698500" y="3342601"/>
            <a:ext cx="11607800" cy="1548480"/>
          </a:xfrm>
          <a:prstGeom prst="rect">
            <a:avLst/>
          </a:prstGeom>
        </p:spPr>
        <p:txBody>
          <a:bodyPr anchor="ctr"/>
          <a:lstStyle>
            <a:lvl1pPr marL="0" indent="0" algn="ctr" defTabSz="457200">
              <a:lnSpc>
                <a:spcPct val="100000"/>
              </a:lnSpc>
              <a:spcBef>
                <a:spcPts val="1600"/>
              </a:spcBef>
              <a:buSzTx/>
              <a:buNone/>
              <a:defRPr sz="4000">
                <a:solidFill>
                  <a:srgbClr val="333333"/>
                </a:solidFill>
                <a:latin typeface="Avenir Medium"/>
                <a:ea typeface="Avenir Medium"/>
                <a:cs typeface="Avenir Medium"/>
                <a:sym typeface="Avenir Medium"/>
              </a:defRPr>
            </a:lvl1pPr>
          </a:lstStyle>
          <a:p>
            <a:r>
              <a:t>What do you remember from Summer of 2020?</a:t>
            </a:r>
          </a:p>
        </p:txBody>
      </p:sp>
      <p:sp>
        <p:nvSpPr>
          <p:cNvPr id="4" name="Slide Number Placeholder 3">
            <a:extLst>
              <a:ext uri="{FF2B5EF4-FFF2-40B4-BE49-F238E27FC236}">
                <a16:creationId xmlns:a16="http://schemas.microsoft.com/office/drawing/2014/main" id="{C7E81B0B-B598-6ABE-5C37-9D9DDC8EC198}"/>
              </a:ext>
            </a:extLst>
          </p:cNvPr>
          <p:cNvSpPr>
            <a:spLocks noGrp="1"/>
          </p:cNvSpPr>
          <p:nvPr>
            <p:ph type="sldNum" sz="quarter" idx="2"/>
          </p:nvPr>
        </p:nvSpPr>
        <p:spPr/>
        <p:txBody>
          <a:bodyPr/>
          <a:lstStyle/>
          <a:p>
            <a:fld id="{86CB4B4D-7CA3-9044-876B-883B54F8677D}" type="slidenum">
              <a:rPr lang="en-US" smtClean="0"/>
              <a:t>94</a:t>
            </a:fld>
            <a:endParaRPr lang="en-US"/>
          </a:p>
        </p:txBody>
      </p:sp>
    </p:spTree>
  </p:cSld>
  <p:clrMapOvr>
    <a:masterClrMapping/>
  </p:clrMapOvr>
  <p:transition spd="med"/>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7" name="Screen Shot 2022-02-07 at 2.01.19 AM.png" descr="Screen Shot 2022-02-07 at 2.01.19 AM.png"/>
          <p:cNvPicPr>
            <a:picLocks noChangeAspect="1"/>
          </p:cNvPicPr>
          <p:nvPr/>
        </p:nvPicPr>
        <p:blipFill>
          <a:blip r:embed="rId3"/>
          <a:stretch>
            <a:fillRect/>
          </a:stretch>
        </p:blipFill>
        <p:spPr>
          <a:xfrm>
            <a:off x="-1" y="1762414"/>
            <a:ext cx="13004801" cy="6228772"/>
          </a:xfrm>
          <a:prstGeom prst="rect">
            <a:avLst/>
          </a:prstGeom>
          <a:ln w="12700">
            <a:miter lim="400000"/>
          </a:ln>
        </p:spPr>
      </p:pic>
      <p:sp>
        <p:nvSpPr>
          <p:cNvPr id="178" name="Slide from Christine Y. Chen"/>
          <p:cNvSpPr txBox="1"/>
          <p:nvPr/>
        </p:nvSpPr>
        <p:spPr>
          <a:xfrm>
            <a:off x="196268" y="9187100"/>
            <a:ext cx="2483550"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500">
                <a:solidFill>
                  <a:srgbClr val="000000"/>
                </a:solidFill>
                <a:latin typeface="Avenir Book"/>
                <a:ea typeface="Avenir Book"/>
                <a:cs typeface="Avenir Book"/>
                <a:sym typeface="Avenir Book"/>
              </a:defRPr>
            </a:lvl1pPr>
          </a:lstStyle>
          <a:p>
            <a:r>
              <a:t>Slide from Christine Y. Chen</a:t>
            </a:r>
          </a:p>
        </p:txBody>
      </p:sp>
      <p:sp>
        <p:nvSpPr>
          <p:cNvPr id="4" name="Slide Number Placeholder 3">
            <a:extLst>
              <a:ext uri="{FF2B5EF4-FFF2-40B4-BE49-F238E27FC236}">
                <a16:creationId xmlns:a16="http://schemas.microsoft.com/office/drawing/2014/main" id="{DBAADA57-3325-4BDD-7773-E24AE5FC44F6}"/>
              </a:ext>
            </a:extLst>
          </p:cNvPr>
          <p:cNvSpPr>
            <a:spLocks noGrp="1"/>
          </p:cNvSpPr>
          <p:nvPr>
            <p:ph type="sldNum" sz="quarter" idx="2"/>
          </p:nvPr>
        </p:nvSpPr>
        <p:spPr/>
        <p:txBody>
          <a:bodyPr/>
          <a:lstStyle/>
          <a:p>
            <a:fld id="{86CB4B4D-7CA3-9044-876B-883B54F8677D}" type="slidenum">
              <a:rPr lang="en-US" smtClean="0"/>
              <a:t>95</a:t>
            </a:fld>
            <a:endParaRPr lang="en-US"/>
          </a:p>
        </p:txBody>
      </p:sp>
    </p:spTree>
  </p:cSld>
  <p:clrMapOvr>
    <a:masterClrMapping/>
  </p:clrMapOvr>
  <p:transition spd="med"/>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3" name="Screen Shot 2022-02-07 at 1.41.49 AM.png" descr="Screen Shot 2022-02-07 at 1.41.49 AM.png"/>
          <p:cNvPicPr>
            <a:picLocks noChangeAspect="1"/>
          </p:cNvPicPr>
          <p:nvPr/>
        </p:nvPicPr>
        <p:blipFill>
          <a:blip r:embed="rId2"/>
          <a:stretch>
            <a:fillRect/>
          </a:stretch>
        </p:blipFill>
        <p:spPr>
          <a:xfrm>
            <a:off x="-1" y="1387903"/>
            <a:ext cx="13004801" cy="6977794"/>
          </a:xfrm>
          <a:prstGeom prst="rect">
            <a:avLst/>
          </a:prstGeom>
          <a:ln w="12700">
            <a:miter lim="400000"/>
          </a:ln>
        </p:spPr>
      </p:pic>
      <p:sp>
        <p:nvSpPr>
          <p:cNvPr id="184" name="https://www.shutdownstem.com/"/>
          <p:cNvSpPr txBox="1"/>
          <p:nvPr/>
        </p:nvSpPr>
        <p:spPr>
          <a:xfrm>
            <a:off x="196268" y="9187100"/>
            <a:ext cx="2925510"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500">
                <a:solidFill>
                  <a:srgbClr val="000000"/>
                </a:solidFill>
                <a:latin typeface="Avenir Book"/>
                <a:ea typeface="Avenir Book"/>
                <a:cs typeface="Avenir Book"/>
                <a:sym typeface="Avenir Book"/>
              </a:defRPr>
            </a:lvl1pPr>
          </a:lstStyle>
          <a:p>
            <a:r>
              <a:t>https://www.shutdownstem.com/</a:t>
            </a:r>
          </a:p>
        </p:txBody>
      </p:sp>
      <p:sp>
        <p:nvSpPr>
          <p:cNvPr id="4" name="Slide Number Placeholder 3">
            <a:extLst>
              <a:ext uri="{FF2B5EF4-FFF2-40B4-BE49-F238E27FC236}">
                <a16:creationId xmlns:a16="http://schemas.microsoft.com/office/drawing/2014/main" id="{502C69E4-914A-BB55-79A1-DEBCAA829761}"/>
              </a:ext>
            </a:extLst>
          </p:cNvPr>
          <p:cNvSpPr>
            <a:spLocks noGrp="1"/>
          </p:cNvSpPr>
          <p:nvPr>
            <p:ph type="sldNum" sz="quarter" idx="2"/>
          </p:nvPr>
        </p:nvSpPr>
        <p:spPr/>
        <p:txBody>
          <a:bodyPr/>
          <a:lstStyle/>
          <a:p>
            <a:fld id="{86CB4B4D-7CA3-9044-876B-883B54F8677D}" type="slidenum">
              <a:rPr lang="en-US" smtClean="0"/>
              <a:t>96</a:t>
            </a:fld>
            <a:endParaRPr lang="en-US"/>
          </a:p>
        </p:txBody>
      </p:sp>
    </p:spTree>
  </p:cSld>
  <p:clrMapOvr>
    <a:masterClrMapping/>
  </p:clrMapOvr>
  <p:transition spd="med"/>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 name="https://www.shutdownstem.com/"/>
          <p:cNvSpPr txBox="1"/>
          <p:nvPr/>
        </p:nvSpPr>
        <p:spPr>
          <a:xfrm>
            <a:off x="196268" y="9187100"/>
            <a:ext cx="2925510"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500">
                <a:solidFill>
                  <a:srgbClr val="000000"/>
                </a:solidFill>
                <a:latin typeface="Avenir Book"/>
                <a:ea typeface="Avenir Book"/>
                <a:cs typeface="Avenir Book"/>
                <a:sym typeface="Avenir Book"/>
              </a:defRPr>
            </a:lvl1pPr>
          </a:lstStyle>
          <a:p>
            <a:r>
              <a:t>https://www.shutdownstem.com/</a:t>
            </a:r>
          </a:p>
        </p:txBody>
      </p:sp>
      <p:pic>
        <p:nvPicPr>
          <p:cNvPr id="188" name="Screen Shot 2022-02-07 at 1.41.23 AM.png" descr="Screen Shot 2022-02-07 at 1.41.23 AM.png"/>
          <p:cNvPicPr>
            <a:picLocks noChangeAspect="1"/>
          </p:cNvPicPr>
          <p:nvPr/>
        </p:nvPicPr>
        <p:blipFill>
          <a:blip r:embed="rId2"/>
          <a:stretch>
            <a:fillRect/>
          </a:stretch>
        </p:blipFill>
        <p:spPr>
          <a:xfrm>
            <a:off x="-1" y="542711"/>
            <a:ext cx="13004801" cy="8414178"/>
          </a:xfrm>
          <a:prstGeom prst="rect">
            <a:avLst/>
          </a:prstGeom>
          <a:ln w="12700">
            <a:miter lim="400000"/>
          </a:ln>
        </p:spPr>
      </p:pic>
      <p:sp>
        <p:nvSpPr>
          <p:cNvPr id="4" name="Slide Number Placeholder 3">
            <a:extLst>
              <a:ext uri="{FF2B5EF4-FFF2-40B4-BE49-F238E27FC236}">
                <a16:creationId xmlns:a16="http://schemas.microsoft.com/office/drawing/2014/main" id="{383D2573-3C08-D91B-FEBF-1C877379C57C}"/>
              </a:ext>
            </a:extLst>
          </p:cNvPr>
          <p:cNvSpPr>
            <a:spLocks noGrp="1"/>
          </p:cNvSpPr>
          <p:nvPr>
            <p:ph type="sldNum" sz="quarter" idx="2"/>
          </p:nvPr>
        </p:nvSpPr>
        <p:spPr/>
        <p:txBody>
          <a:bodyPr/>
          <a:lstStyle/>
          <a:p>
            <a:fld id="{86CB4B4D-7CA3-9044-876B-883B54F8677D}" type="slidenum">
              <a:rPr lang="en-US" smtClean="0"/>
              <a:t>97</a:t>
            </a:fld>
            <a:endParaRPr lang="en-US"/>
          </a:p>
        </p:txBody>
      </p:sp>
    </p:spTree>
  </p:cSld>
  <p:clrMapOvr>
    <a:masterClrMapping/>
  </p:clrMapOvr>
  <p:transition spd="med"/>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 name="https://urgeoscience.org/"/>
          <p:cNvSpPr txBox="1"/>
          <p:nvPr/>
        </p:nvSpPr>
        <p:spPr>
          <a:xfrm>
            <a:off x="196268" y="9187100"/>
            <a:ext cx="2280096"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500">
                <a:solidFill>
                  <a:srgbClr val="000000"/>
                </a:solidFill>
                <a:latin typeface="Avenir Book"/>
                <a:ea typeface="Avenir Book"/>
                <a:cs typeface="Avenir Book"/>
                <a:sym typeface="Avenir Book"/>
              </a:defRPr>
            </a:lvl1pPr>
          </a:lstStyle>
          <a:p>
            <a:r>
              <a:t>https://urgeoscience.org/</a:t>
            </a:r>
          </a:p>
        </p:txBody>
      </p:sp>
      <p:pic>
        <p:nvPicPr>
          <p:cNvPr id="192" name="Screen Shot 2022-02-07 at 2.13.31 AM.png" descr="Screen Shot 2022-02-07 at 2.13.31 AM.png"/>
          <p:cNvPicPr>
            <a:picLocks noChangeAspect="1"/>
          </p:cNvPicPr>
          <p:nvPr/>
        </p:nvPicPr>
        <p:blipFill>
          <a:blip r:embed="rId2"/>
          <a:stretch>
            <a:fillRect/>
          </a:stretch>
        </p:blipFill>
        <p:spPr>
          <a:xfrm>
            <a:off x="2248205" y="1589864"/>
            <a:ext cx="8508390" cy="7463640"/>
          </a:xfrm>
          <a:prstGeom prst="rect">
            <a:avLst/>
          </a:prstGeom>
          <a:ln w="12700">
            <a:solidFill>
              <a:srgbClr val="000000"/>
            </a:solidFill>
            <a:miter lim="400000"/>
          </a:ln>
        </p:spPr>
      </p:pic>
      <p:sp>
        <p:nvSpPr>
          <p:cNvPr id="193" name="Unlearning Racism in Geoscience (URGE)"/>
          <p:cNvSpPr txBox="1">
            <a:spLocks noGrp="1"/>
          </p:cNvSpPr>
          <p:nvPr>
            <p:ph type="title"/>
          </p:nvPr>
        </p:nvSpPr>
        <p:spPr>
          <a:prstGeom prst="rect">
            <a:avLst/>
          </a:prstGeom>
        </p:spPr>
        <p:txBody>
          <a:bodyPr/>
          <a:lstStyle>
            <a:lvl1pPr defTabSz="1421822">
              <a:defRPr sz="4920" b="0" spc="-98">
                <a:latin typeface="Avenir Heavy"/>
                <a:ea typeface="Avenir Heavy"/>
                <a:cs typeface="Avenir Heavy"/>
                <a:sym typeface="Avenir Heavy"/>
              </a:defRPr>
            </a:lvl1pPr>
          </a:lstStyle>
          <a:p>
            <a:r>
              <a:t>Unlearning Racism in Geoscience (URGE)</a:t>
            </a:r>
          </a:p>
        </p:txBody>
      </p:sp>
      <p:sp>
        <p:nvSpPr>
          <p:cNvPr id="4" name="Slide Number Placeholder 3">
            <a:extLst>
              <a:ext uri="{FF2B5EF4-FFF2-40B4-BE49-F238E27FC236}">
                <a16:creationId xmlns:a16="http://schemas.microsoft.com/office/drawing/2014/main" id="{741B7A42-5194-AB44-F398-597C957A8783}"/>
              </a:ext>
            </a:extLst>
          </p:cNvPr>
          <p:cNvSpPr>
            <a:spLocks noGrp="1"/>
          </p:cNvSpPr>
          <p:nvPr>
            <p:ph type="sldNum" sz="quarter" idx="2"/>
          </p:nvPr>
        </p:nvSpPr>
        <p:spPr/>
        <p:txBody>
          <a:bodyPr/>
          <a:lstStyle/>
          <a:p>
            <a:fld id="{86CB4B4D-7CA3-9044-876B-883B54F8677D}" type="slidenum">
              <a:rPr lang="en-US" smtClean="0"/>
              <a:t>98</a:t>
            </a:fld>
            <a:endParaRPr lang="en-US"/>
          </a:p>
        </p:txBody>
      </p:sp>
    </p:spTree>
  </p:cSld>
  <p:clrMapOvr>
    <a:masterClrMapping/>
  </p:clrMapOvr>
  <p:transition spd="med"/>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 name="First National Conference on Minority Participation in Earth Science &amp; Mineral Engineering (1972)"/>
          <p:cNvSpPr txBox="1">
            <a:spLocks noGrp="1"/>
          </p:cNvSpPr>
          <p:nvPr>
            <p:ph type="title"/>
          </p:nvPr>
        </p:nvSpPr>
        <p:spPr>
          <a:xfrm>
            <a:off x="698500" y="440266"/>
            <a:ext cx="11607800" cy="1807323"/>
          </a:xfrm>
          <a:prstGeom prst="rect">
            <a:avLst/>
          </a:prstGeom>
        </p:spPr>
        <p:txBody>
          <a:bodyPr/>
          <a:lstStyle>
            <a:lvl1pPr defTabSz="1127054">
              <a:defRPr sz="3900" b="0" spc="-78">
                <a:latin typeface="Avenir Heavy"/>
                <a:ea typeface="Avenir Heavy"/>
                <a:cs typeface="Avenir Heavy"/>
                <a:sym typeface="Avenir Heavy"/>
              </a:defRPr>
            </a:lvl1pPr>
          </a:lstStyle>
          <a:p>
            <a:r>
              <a:t>First National Conference on Minority Participation in Earth Science &amp; Mineral Engineering (1972)</a:t>
            </a:r>
          </a:p>
        </p:txBody>
      </p:sp>
      <p:sp>
        <p:nvSpPr>
          <p:cNvPr id="205" name="https://www.raquelbryant.com/snc-2022"/>
          <p:cNvSpPr txBox="1"/>
          <p:nvPr/>
        </p:nvSpPr>
        <p:spPr>
          <a:xfrm>
            <a:off x="196268" y="9187100"/>
            <a:ext cx="3525394"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500">
                <a:solidFill>
                  <a:srgbClr val="000000"/>
                </a:solidFill>
                <a:latin typeface="Avenir Book"/>
                <a:ea typeface="Avenir Book"/>
                <a:cs typeface="Avenir Book"/>
                <a:sym typeface="Avenir Book"/>
              </a:defRPr>
            </a:lvl1pPr>
          </a:lstStyle>
          <a:p>
            <a:r>
              <a:t>https://www.raquelbryant.com/snc-2022</a:t>
            </a:r>
          </a:p>
        </p:txBody>
      </p:sp>
      <p:pic>
        <p:nvPicPr>
          <p:cNvPr id="206" name="Image" descr="Image"/>
          <p:cNvPicPr>
            <a:picLocks noChangeAspect="1"/>
          </p:cNvPicPr>
          <p:nvPr/>
        </p:nvPicPr>
        <p:blipFill>
          <a:blip r:embed="rId2"/>
          <a:stretch>
            <a:fillRect/>
          </a:stretch>
        </p:blipFill>
        <p:spPr>
          <a:xfrm>
            <a:off x="803799" y="1991163"/>
            <a:ext cx="5165934" cy="6453285"/>
          </a:xfrm>
          <a:prstGeom prst="rect">
            <a:avLst/>
          </a:prstGeom>
          <a:ln w="12700">
            <a:solidFill>
              <a:srgbClr val="000000"/>
            </a:solidFill>
            <a:miter lim="400000"/>
          </a:ln>
        </p:spPr>
      </p:pic>
      <p:sp>
        <p:nvSpPr>
          <p:cNvPr id="207" name="In the summer of 1972, Dr. Randolph Bromery and other geoscientists convened the First National Conference on Minority Participation in Earth Science and Mineral Engineering.…"/>
          <p:cNvSpPr txBox="1">
            <a:spLocks noGrp="1"/>
          </p:cNvSpPr>
          <p:nvPr>
            <p:ph type="body" sz="half" idx="1"/>
          </p:nvPr>
        </p:nvSpPr>
        <p:spPr>
          <a:xfrm>
            <a:off x="6168075" y="1982187"/>
            <a:ext cx="6138225" cy="6471237"/>
          </a:xfrm>
          <a:prstGeom prst="rect">
            <a:avLst/>
          </a:prstGeom>
        </p:spPr>
        <p:txBody>
          <a:bodyPr>
            <a:normAutofit fontScale="77500" lnSpcReduction="20000"/>
          </a:bodyPr>
          <a:lstStyle/>
          <a:p>
            <a:pPr marL="384047" indent="-266700" defTabSz="384047">
              <a:lnSpc>
                <a:spcPts val="4200"/>
              </a:lnSpc>
              <a:spcBef>
                <a:spcPts val="200"/>
              </a:spcBef>
              <a:buClr>
                <a:srgbClr val="424242"/>
              </a:buClr>
              <a:buFont typeface="Arial"/>
              <a:defRPr sz="2520">
                <a:latin typeface="Avenir Book"/>
                <a:ea typeface="Avenir Book"/>
                <a:cs typeface="Avenir Book"/>
                <a:sym typeface="Avenir Book"/>
              </a:defRPr>
            </a:pPr>
            <a:r>
              <a:t>In the summer of 1972, Dr. Randolph Bromery and other geoscientists convened the First National Conference on Minority Participation in Earth Science and Mineral Engineering.</a:t>
            </a:r>
          </a:p>
          <a:p>
            <a:pPr marL="384047" indent="-266700" defTabSz="384047">
              <a:lnSpc>
                <a:spcPts val="4200"/>
              </a:lnSpc>
              <a:spcBef>
                <a:spcPts val="200"/>
              </a:spcBef>
              <a:buClr>
                <a:srgbClr val="424242"/>
              </a:buClr>
              <a:buFont typeface="Arial"/>
              <a:defRPr sz="2520">
                <a:latin typeface="Avenir Book"/>
                <a:ea typeface="Avenir Book"/>
                <a:cs typeface="Avenir Book"/>
                <a:sym typeface="Avenir Book"/>
              </a:defRPr>
            </a:pPr>
            <a:r>
              <a:t>Attended by 300+ representatives of academia, government, civil rights organizations, and industry, the FNC was a watershed event focused on barriers, opportunities and strategies for broadening participation of Black, Latinx and Native/Indigenous Americans in Earth sciences &amp; related disciplines.</a:t>
            </a:r>
          </a:p>
        </p:txBody>
      </p:sp>
      <p:sp>
        <p:nvSpPr>
          <p:cNvPr id="4" name="Slide Number Placeholder 3">
            <a:extLst>
              <a:ext uri="{FF2B5EF4-FFF2-40B4-BE49-F238E27FC236}">
                <a16:creationId xmlns:a16="http://schemas.microsoft.com/office/drawing/2014/main" id="{757FB46D-1F53-DF7B-4494-0021C43FA311}"/>
              </a:ext>
            </a:extLst>
          </p:cNvPr>
          <p:cNvSpPr>
            <a:spLocks noGrp="1"/>
          </p:cNvSpPr>
          <p:nvPr>
            <p:ph type="sldNum" sz="quarter" idx="2"/>
          </p:nvPr>
        </p:nvSpPr>
        <p:spPr/>
        <p:txBody>
          <a:bodyPr/>
          <a:lstStyle/>
          <a:p>
            <a:fld id="{86CB4B4D-7CA3-9044-876B-883B54F8677D}" type="slidenum">
              <a:rPr lang="en-US" smtClean="0"/>
              <a:t>99</a:t>
            </a:fld>
            <a:endParaRPr lang="en-US"/>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20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p:tmAbs val="0"/>
                                  </p:iterate>
                                  <p:childTnLst>
                                    <p:set>
                                      <p:cBhvr>
                                        <p:cTn id="10" fill="hold"/>
                                        <p:tgtEl>
                                          <p:spTgt spid="207">
                                            <p:bg/>
                                          </p:spTgt>
                                        </p:tgtEl>
                                        <p:attrNameLst>
                                          <p:attrName>style.visibility</p:attrName>
                                        </p:attrNameLst>
                                      </p:cBhvr>
                                      <p:to>
                                        <p:strVal val="visible"/>
                                      </p:to>
                                    </p:set>
                                  </p:childTnLst>
                                </p:cTn>
                              </p:par>
                              <p:par>
                                <p:cTn id="11" presetID="1" presetClass="entr" presetSubtype="0" fill="hold" grpId="0" nodeType="withEffect">
                                  <p:stCondLst>
                                    <p:cond delay="0"/>
                                  </p:stCondLst>
                                  <p:iterate>
                                    <p:tmAbs val="0"/>
                                  </p:iterate>
                                  <p:childTnLst>
                                    <p:set>
                                      <p:cBhvr>
                                        <p:cTn id="12" fill="hold"/>
                                        <p:tgtEl>
                                          <p:spTgt spid="207">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iterate>
                                    <p:tmAbs val="0"/>
                                  </p:iterate>
                                  <p:childTnLst>
                                    <p:set>
                                      <p:cBhvr>
                                        <p:cTn id="16" fill="hold"/>
                                        <p:tgtEl>
                                          <p:spTgt spid="2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 grpId="0" animBg="1" advAuto="0"/>
      <p:bldP spid="207" grpId="0" build="p" animBg="1" advAuto="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 name="Second National Conference (Aug 2022)"/>
          <p:cNvSpPr txBox="1">
            <a:spLocks noGrp="1"/>
          </p:cNvSpPr>
          <p:nvPr>
            <p:ph type="title"/>
          </p:nvPr>
        </p:nvSpPr>
        <p:spPr>
          <a:xfrm>
            <a:off x="698500" y="440266"/>
            <a:ext cx="11607800" cy="1243106"/>
          </a:xfrm>
          <a:prstGeom prst="rect">
            <a:avLst/>
          </a:prstGeom>
        </p:spPr>
        <p:txBody>
          <a:bodyPr/>
          <a:lstStyle>
            <a:lvl1pPr defTabSz="1439161">
              <a:defRPr sz="4980" b="0" spc="-99">
                <a:latin typeface="Avenir Heavy"/>
                <a:ea typeface="Avenir Heavy"/>
                <a:cs typeface="Avenir Heavy"/>
                <a:sym typeface="Avenir Heavy"/>
              </a:defRPr>
            </a:lvl1pPr>
          </a:lstStyle>
          <a:p>
            <a:r>
              <a:rPr dirty="0"/>
              <a:t>Second National Conference (Aug 2022)</a:t>
            </a:r>
          </a:p>
        </p:txBody>
      </p:sp>
      <p:sp>
        <p:nvSpPr>
          <p:cNvPr id="211" name="https://www.raquelbryant.com/snc-2022"/>
          <p:cNvSpPr txBox="1"/>
          <p:nvPr/>
        </p:nvSpPr>
        <p:spPr>
          <a:xfrm>
            <a:off x="196268" y="9187100"/>
            <a:ext cx="3525394"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500">
                <a:solidFill>
                  <a:srgbClr val="000000"/>
                </a:solidFill>
                <a:latin typeface="Avenir Book"/>
                <a:ea typeface="Avenir Book"/>
                <a:cs typeface="Avenir Book"/>
                <a:sym typeface="Avenir Book"/>
              </a:defRPr>
            </a:lvl1pPr>
          </a:lstStyle>
          <a:p>
            <a:r>
              <a:t>https://www.raquelbryant.com/snc-2022</a:t>
            </a:r>
          </a:p>
        </p:txBody>
      </p:sp>
      <p:pic>
        <p:nvPicPr>
          <p:cNvPr id="212" name="Screen Shot 2022-02-07 at 2.41.31 AM.png" descr="Screen Shot 2022-02-07 at 2.41.31 AM.png"/>
          <p:cNvPicPr>
            <a:picLocks noChangeAspect="1"/>
          </p:cNvPicPr>
          <p:nvPr/>
        </p:nvPicPr>
        <p:blipFill>
          <a:blip r:embed="rId3"/>
          <a:stretch>
            <a:fillRect/>
          </a:stretch>
        </p:blipFill>
        <p:spPr>
          <a:xfrm>
            <a:off x="1555750" y="2273773"/>
            <a:ext cx="9893300" cy="4203701"/>
          </a:xfrm>
          <a:prstGeom prst="rect">
            <a:avLst/>
          </a:prstGeom>
          <a:ln w="12700">
            <a:solidFill>
              <a:srgbClr val="000000"/>
            </a:solidFill>
            <a:miter lim="400000"/>
          </a:ln>
        </p:spPr>
      </p:pic>
      <p:sp>
        <p:nvSpPr>
          <p:cNvPr id="213" name="(Washington, DC August 14–17, 2022)  “We will celebrate fifty years of leadership, community-building, and resilience in geoscience as we convene at the Second National Conference to give shape to a justice-centered next 50 years, together.”"/>
          <p:cNvSpPr txBox="1"/>
          <p:nvPr/>
        </p:nvSpPr>
        <p:spPr>
          <a:xfrm>
            <a:off x="538094" y="7067875"/>
            <a:ext cx="11928613" cy="13817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defTabSz="457200">
              <a:lnSpc>
                <a:spcPct val="117999"/>
              </a:lnSpc>
              <a:spcBef>
                <a:spcPts val="0"/>
              </a:spcBef>
              <a:defRPr sz="2200">
                <a:solidFill>
                  <a:srgbClr val="000000"/>
                </a:solidFill>
                <a:latin typeface="Avenir Book"/>
                <a:ea typeface="Avenir Book"/>
                <a:cs typeface="Avenir Book"/>
                <a:sym typeface="Avenir Book"/>
              </a:defRPr>
            </a:lvl1pPr>
          </a:lstStyle>
          <a:p>
            <a:r>
              <a:t>(Washington, DC August 14–17, 2022)  “We will celebrate fifty years of leadership, community-building, and resilience in geoscience as we convene at the Second National Conference to give shape to a justice-centered next 50 years, together.”</a:t>
            </a:r>
          </a:p>
        </p:txBody>
      </p:sp>
      <p:sp>
        <p:nvSpPr>
          <p:cNvPr id="4" name="Slide Number Placeholder 3">
            <a:extLst>
              <a:ext uri="{FF2B5EF4-FFF2-40B4-BE49-F238E27FC236}">
                <a16:creationId xmlns:a16="http://schemas.microsoft.com/office/drawing/2014/main" id="{1E6E6A4B-EDD0-D31B-0BB2-69225BA38AA1}"/>
              </a:ext>
            </a:extLst>
          </p:cNvPr>
          <p:cNvSpPr>
            <a:spLocks noGrp="1"/>
          </p:cNvSpPr>
          <p:nvPr>
            <p:ph type="sldNum" sz="quarter" idx="2"/>
          </p:nvPr>
        </p:nvSpPr>
        <p:spPr/>
        <p:txBody>
          <a:bodyPr/>
          <a:lstStyle/>
          <a:p>
            <a:fld id="{86CB4B4D-7CA3-9044-876B-883B54F8677D}" type="slidenum">
              <a:rPr lang="en-US" smtClean="0"/>
              <a:t>100</a:t>
            </a:fld>
            <a:endParaRPr lang="en-US"/>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2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p:tmAbs val="0"/>
                                  </p:iterate>
                                  <p:childTnLst>
                                    <p:set>
                                      <p:cBhvr>
                                        <p:cTn id="10" fill="hold"/>
                                        <p:tgtEl>
                                          <p:spTgt spid="2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 grpId="0" animBg="1" advAuto="0"/>
      <p:bldP spid="213" grpId="0" animBg="1" advAuto="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Social and historical contexts of the development of geoscience disciplines"/>
          <p:cNvSpPr txBox="1">
            <a:spLocks noGrp="1"/>
          </p:cNvSpPr>
          <p:nvPr>
            <p:ph type="ctrTitle"/>
          </p:nvPr>
        </p:nvSpPr>
        <p:spPr>
          <a:xfrm>
            <a:off x="697242" y="984250"/>
            <a:ext cx="11609057" cy="3302000"/>
          </a:xfrm>
          <a:prstGeom prst="rect">
            <a:avLst/>
          </a:prstGeom>
        </p:spPr>
        <p:txBody>
          <a:bodyPr anchor="t">
            <a:normAutofit/>
          </a:bodyPr>
          <a:lstStyle>
            <a:lvl1pPr defTabSz="1473840">
              <a:defRPr sz="6970" b="0" spc="-139">
                <a:latin typeface="Avenir Heavy"/>
                <a:ea typeface="Avenir Heavy"/>
                <a:cs typeface="Avenir Heavy"/>
                <a:sym typeface="Avenir Heavy"/>
              </a:defRPr>
            </a:lvl1pPr>
          </a:lstStyle>
          <a:p>
            <a:r>
              <a:rPr lang="en-US" sz="5500" dirty="0">
                <a:latin typeface="Avenir Book" panose="02000503020000020003" pitchFamily="2" charset="0"/>
              </a:rPr>
              <a:t>Challenges faced by BIPOC and LGBTQIA+ geoscientists in the field</a:t>
            </a:r>
          </a:p>
        </p:txBody>
      </p:sp>
      <p:sp>
        <p:nvSpPr>
          <p:cNvPr id="4" name="Social and historical contexts of the development of geoscience disciplines">
            <a:extLst>
              <a:ext uri="{FF2B5EF4-FFF2-40B4-BE49-F238E27FC236}">
                <a16:creationId xmlns:a16="http://schemas.microsoft.com/office/drawing/2014/main" id="{23635033-CEAE-F9CB-6271-8824EDFABFAC}"/>
              </a:ext>
            </a:extLst>
          </p:cNvPr>
          <p:cNvSpPr txBox="1">
            <a:spLocks/>
          </p:cNvSpPr>
          <p:nvPr/>
        </p:nvSpPr>
        <p:spPr>
          <a:xfrm>
            <a:off x="697243" y="2667000"/>
            <a:ext cx="11609057" cy="64579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normAutofit/>
          </a:bodyPr>
          <a:lstStyle>
            <a:lvl1pPr marL="0" marR="0" indent="0" algn="l" defTabSz="1473840" rtl="0" latinLnBrk="0">
              <a:lnSpc>
                <a:spcPct val="80000"/>
              </a:lnSpc>
              <a:spcBef>
                <a:spcPts val="0"/>
              </a:spcBef>
              <a:spcAft>
                <a:spcPts val="0"/>
              </a:spcAft>
              <a:buClrTx/>
              <a:buSzTx/>
              <a:buFontTx/>
              <a:buNone/>
              <a:tabLst/>
              <a:defRPr sz="6970" b="0" i="0" u="none" strike="noStrike" cap="none" spc="-139" baseline="0">
                <a:solidFill>
                  <a:srgbClr val="000000"/>
                </a:solidFill>
                <a:uFillTx/>
                <a:latin typeface="Avenir Heavy"/>
                <a:ea typeface="Avenir Heavy"/>
                <a:cs typeface="Avenir Heavy"/>
                <a:sym typeface="Avenir Heavy"/>
              </a:defRPr>
            </a:lvl1pPr>
            <a:lvl2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2pPr>
            <a:lvl3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3pPr>
            <a:lvl4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4pPr>
            <a:lvl5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5pPr>
            <a:lvl6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6pPr>
            <a:lvl7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7pPr>
            <a:lvl8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8pPr>
            <a:lvl9pPr marL="0" marR="0" indent="0" algn="l" defTabSz="1733930" rtl="0" latinLnBrk="0">
              <a:lnSpc>
                <a:spcPct val="80000"/>
              </a:lnSpc>
              <a:spcBef>
                <a:spcPts val="0"/>
              </a:spcBef>
              <a:spcAft>
                <a:spcPts val="0"/>
              </a:spcAft>
              <a:buClrTx/>
              <a:buSzTx/>
              <a:buFontTx/>
              <a:buNone/>
              <a:tabLst/>
              <a:defRPr sz="6000" b="1" i="0" u="none" strike="noStrike" cap="none" spc="-119" baseline="0">
                <a:solidFill>
                  <a:srgbClr val="000000"/>
                </a:solidFill>
                <a:uFillTx/>
                <a:latin typeface="+mn-lt"/>
                <a:ea typeface="+mn-ea"/>
                <a:cs typeface="+mn-cs"/>
                <a:sym typeface="Helvetica Neue"/>
              </a:defRPr>
            </a:lvl9pPr>
          </a:lstStyle>
          <a:p>
            <a:pPr hangingPunct="1">
              <a:lnSpc>
                <a:spcPct val="134000"/>
              </a:lnSpc>
            </a:pPr>
            <a:r>
              <a:rPr lang="en-US" sz="2600" b="1" dirty="0">
                <a:solidFill>
                  <a:srgbClr val="C00000"/>
                </a:solidFill>
                <a:latin typeface="Avenir Book" panose="02000503020000020003" pitchFamily="2" charset="0"/>
              </a:rPr>
              <a:t>UNIT 2: Modern-day Manifestations of Racism and Colonialism in Geosciences </a:t>
            </a:r>
          </a:p>
          <a:p>
            <a:pPr hangingPunct="1">
              <a:lnSpc>
                <a:spcPct val="134000"/>
              </a:lnSpc>
            </a:pPr>
            <a:r>
              <a:rPr lang="en-US" sz="2600" b="1" dirty="0">
                <a:solidFill>
                  <a:srgbClr val="C00000"/>
                </a:solidFill>
                <a:latin typeface="Avenir Book" panose="02000503020000020003" pitchFamily="2" charset="0"/>
              </a:rPr>
              <a:t>Week 6 – Where the Geoscience Community Stands Today (cont.): </a:t>
            </a:r>
            <a:r>
              <a:rPr lang="en-US" sz="2600" dirty="0">
                <a:solidFill>
                  <a:srgbClr val="C00000"/>
                </a:solidFill>
                <a:latin typeface="Avenir Book" panose="02000503020000020003" pitchFamily="2" charset="0"/>
              </a:rPr>
              <a:t>these slides may be used to start off the reading discussion for the following references.</a:t>
            </a:r>
          </a:p>
          <a:p>
            <a:pPr hangingPunct="1">
              <a:lnSpc>
                <a:spcPct val="134000"/>
              </a:lnSpc>
            </a:pPr>
            <a:endParaRPr lang="en-US" sz="2000" dirty="0">
              <a:solidFill>
                <a:srgbClr val="C00000"/>
              </a:solidFill>
              <a:latin typeface="Avenir Book" panose="02000503020000020003" pitchFamily="2" charset="0"/>
            </a:endParaRPr>
          </a:p>
          <a:p>
            <a:pPr marL="246063" lvl="0" indent="-246063">
              <a:lnSpc>
                <a:spcPct val="134000"/>
              </a:lnSpc>
              <a:buFont typeface="Arial" panose="020B0604020202020204" pitchFamily="34" charset="0"/>
              <a:buChar char="•"/>
            </a:pPr>
            <a:r>
              <a:rPr lang="en-US" sz="2000" i="1" u="sng" dirty="0">
                <a:latin typeface="Avenir Book" panose="02000503020000020003" pitchFamily="2" charset="0"/>
                <a:hlinkClick r:id="rId3"/>
              </a:rPr>
              <a:t>Safe fieldwork strategies for at-risk individuals, their supervisors and institutions</a:t>
            </a:r>
            <a:r>
              <a:rPr lang="en-US" sz="2000" dirty="0">
                <a:latin typeface="Avenir Book" panose="02000503020000020003" pitchFamily="2" charset="0"/>
              </a:rPr>
              <a:t> (Demery and Pipkin, 2020)</a:t>
            </a:r>
          </a:p>
          <a:p>
            <a:pPr marL="246063" lvl="0" indent="-246063">
              <a:lnSpc>
                <a:spcPct val="134000"/>
              </a:lnSpc>
              <a:buFont typeface="Arial" panose="020B0604020202020204" pitchFamily="34" charset="0"/>
              <a:buChar char="•"/>
            </a:pPr>
            <a:r>
              <a:rPr lang="en-US" sz="2000" i="1" u="sng" dirty="0">
                <a:latin typeface="Avenir Book" panose="02000503020000020003" pitchFamily="2" charset="0"/>
                <a:hlinkClick r:id="rId4"/>
              </a:rPr>
              <a:t>Ten Steps to Protect BIPOC Scholars in the Field</a:t>
            </a:r>
            <a:r>
              <a:rPr lang="en-US" sz="2000" dirty="0">
                <a:latin typeface="Avenir Book" panose="02000503020000020003" pitchFamily="2" charset="0"/>
              </a:rPr>
              <a:t> (</a:t>
            </a:r>
            <a:r>
              <a:rPr lang="en-US" sz="2000" dirty="0" err="1">
                <a:latin typeface="Avenir Book" panose="02000503020000020003" pitchFamily="2" charset="0"/>
              </a:rPr>
              <a:t>Anadu</a:t>
            </a:r>
            <a:r>
              <a:rPr lang="en-US" sz="2000" dirty="0">
                <a:latin typeface="Avenir Book" panose="02000503020000020003" pitchFamily="2" charset="0"/>
              </a:rPr>
              <a:t>, Ali and Jackson, 2020)</a:t>
            </a:r>
          </a:p>
          <a:p>
            <a:pPr marL="246063" lvl="0" indent="-246063">
              <a:lnSpc>
                <a:spcPct val="134000"/>
              </a:lnSpc>
              <a:buFont typeface="Arial" panose="020B0604020202020204" pitchFamily="34" charset="0"/>
              <a:buChar char="•"/>
            </a:pPr>
            <a:r>
              <a:rPr lang="en-US" sz="2000" i="1" u="sng" dirty="0">
                <a:latin typeface="Avenir Book" panose="02000503020000020003" pitchFamily="2" charset="0"/>
                <a:hlinkClick r:id="rId5"/>
              </a:rPr>
              <a:t>The Challenges of Fieldwork for LGBTQ+ Geoscientists</a:t>
            </a:r>
            <a:r>
              <a:rPr lang="en-US" sz="2000" dirty="0">
                <a:latin typeface="Avenir Book" panose="02000503020000020003" pitchFamily="2" charset="0"/>
              </a:rPr>
              <a:t> (Olcott and </a:t>
            </a:r>
            <a:r>
              <a:rPr lang="en-US" sz="2000" dirty="0" err="1">
                <a:latin typeface="Avenir Book" panose="02000503020000020003" pitchFamily="2" charset="0"/>
              </a:rPr>
              <a:t>Downen</a:t>
            </a:r>
            <a:r>
              <a:rPr lang="en-US" sz="2000" dirty="0">
                <a:latin typeface="Avenir Book" panose="02000503020000020003" pitchFamily="2" charset="0"/>
              </a:rPr>
              <a:t>, 2020) </a:t>
            </a:r>
          </a:p>
          <a:p>
            <a:pPr>
              <a:lnSpc>
                <a:spcPct val="134000"/>
              </a:lnSpc>
            </a:pPr>
            <a:r>
              <a:rPr lang="en-US" sz="2000" dirty="0">
                <a:latin typeface="Avenir Book" panose="02000503020000020003" pitchFamily="2" charset="0"/>
              </a:rPr>
              <a:t> </a:t>
            </a:r>
          </a:p>
          <a:p>
            <a:pPr>
              <a:lnSpc>
                <a:spcPct val="134000"/>
              </a:lnSpc>
            </a:pPr>
            <a:r>
              <a:rPr lang="en-US" sz="2000" dirty="0">
                <a:latin typeface="Avenir Book" panose="02000503020000020003" pitchFamily="2" charset="0"/>
              </a:rPr>
              <a:t>Additional readings:</a:t>
            </a:r>
          </a:p>
          <a:p>
            <a:pPr marL="246063" indent="-246063">
              <a:lnSpc>
                <a:spcPct val="134000"/>
              </a:lnSpc>
              <a:buFont typeface="Arial" panose="020B0604020202020204" pitchFamily="34" charset="0"/>
              <a:buChar char="•"/>
            </a:pPr>
            <a:r>
              <a:rPr lang="en-US" sz="2000" i="1" u="sng" dirty="0">
                <a:latin typeface="Avenir Book" panose="02000503020000020003" pitchFamily="2" charset="0"/>
                <a:hlinkClick r:id="rId6"/>
              </a:rPr>
              <a:t>Six simple steps towards making GEES fieldwork more accessible and inclusive</a:t>
            </a:r>
            <a:r>
              <a:rPr lang="en-US" sz="2000" dirty="0">
                <a:latin typeface="Avenir Book" panose="02000503020000020003" pitchFamily="2" charset="0"/>
              </a:rPr>
              <a:t> (Lawrence &amp; </a:t>
            </a:r>
            <a:r>
              <a:rPr lang="en-US" sz="2000" dirty="0" err="1">
                <a:latin typeface="Avenir Book" panose="02000503020000020003" pitchFamily="2" charset="0"/>
              </a:rPr>
              <a:t>Dowey</a:t>
            </a:r>
            <a:r>
              <a:rPr lang="en-US" sz="2000" dirty="0">
                <a:latin typeface="Avenir Book" panose="02000503020000020003" pitchFamily="2" charset="0"/>
              </a:rPr>
              <a:t>, 2021) </a:t>
            </a:r>
          </a:p>
        </p:txBody>
      </p:sp>
      <p:sp>
        <p:nvSpPr>
          <p:cNvPr id="3" name="Slide Number Placeholder 2">
            <a:extLst>
              <a:ext uri="{FF2B5EF4-FFF2-40B4-BE49-F238E27FC236}">
                <a16:creationId xmlns:a16="http://schemas.microsoft.com/office/drawing/2014/main" id="{86C40DA6-6365-E4A7-7F94-D529295C5DAE}"/>
              </a:ext>
            </a:extLst>
          </p:cNvPr>
          <p:cNvSpPr>
            <a:spLocks noGrp="1"/>
          </p:cNvSpPr>
          <p:nvPr>
            <p:ph type="sldNum" sz="quarter" idx="2"/>
          </p:nvPr>
        </p:nvSpPr>
        <p:spPr/>
        <p:txBody>
          <a:bodyPr/>
          <a:lstStyle/>
          <a:p>
            <a:fld id="{86CB4B4D-7CA3-9044-876B-883B54F8677D}" type="slidenum">
              <a:rPr lang="en-US" smtClean="0"/>
              <a:pPr/>
              <a:t>101</a:t>
            </a:fld>
            <a:endParaRPr lang="en-US"/>
          </a:p>
        </p:txBody>
      </p:sp>
    </p:spTree>
    <p:extLst>
      <p:ext uri="{BB962C8B-B14F-4D97-AF65-F5344CB8AC3E}">
        <p14:creationId xmlns:p14="http://schemas.microsoft.com/office/powerpoint/2010/main" val="1588863445"/>
      </p:ext>
    </p:extLst>
  </p:cSld>
  <p:clrMapOvr>
    <a:masterClrMapping/>
  </p:clrMapOvr>
  <p:transition spd="med"/>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Most geology undergraduate majors require field research experiences  e.g., the Stretch at Dartmouth (no longer required)…"/>
          <p:cNvSpPr txBox="1">
            <a:spLocks noGrp="1"/>
          </p:cNvSpPr>
          <p:nvPr>
            <p:ph type="body" idx="1"/>
          </p:nvPr>
        </p:nvSpPr>
        <p:spPr>
          <a:xfrm>
            <a:off x="443307" y="3067050"/>
            <a:ext cx="12118187" cy="5596891"/>
          </a:xfrm>
          <a:prstGeom prst="rect">
            <a:avLst/>
          </a:prstGeom>
        </p:spPr>
        <p:txBody>
          <a:bodyPr anchor="t"/>
          <a:lstStyle/>
          <a:p>
            <a:pPr>
              <a:spcBef>
                <a:spcPts val="2000"/>
              </a:spcBef>
            </a:pPr>
            <a:r>
              <a:rPr dirty="0"/>
              <a:t>Most geology undergraduate majors require field research experiences </a:t>
            </a:r>
            <a:br>
              <a:rPr dirty="0"/>
            </a:br>
            <a:r>
              <a:rPr sz="3000" dirty="0"/>
              <a:t>e.g., the Stretch at Dartmouth (no longer required)</a:t>
            </a:r>
          </a:p>
          <a:p>
            <a:pPr>
              <a:spcBef>
                <a:spcPts val="2000"/>
              </a:spcBef>
            </a:pPr>
            <a:r>
              <a:rPr dirty="0"/>
              <a:t>Can inspire students to pursue a career in research</a:t>
            </a:r>
          </a:p>
          <a:p>
            <a:pPr>
              <a:spcBef>
                <a:spcPts val="2000"/>
              </a:spcBef>
            </a:pPr>
            <a:r>
              <a:rPr dirty="0"/>
              <a:t>A broad definition includes any work-related activities outside the home institution</a:t>
            </a:r>
            <a:br>
              <a:rPr dirty="0"/>
            </a:br>
            <a:r>
              <a:rPr sz="3000" dirty="0"/>
              <a:t>(a wide range of timescales and spatial locations)</a:t>
            </a:r>
          </a:p>
        </p:txBody>
      </p:sp>
      <p:sp>
        <p:nvSpPr>
          <p:cNvPr id="5" name="Unique challenges of field environments">
            <a:extLst>
              <a:ext uri="{FF2B5EF4-FFF2-40B4-BE49-F238E27FC236}">
                <a16:creationId xmlns:a16="http://schemas.microsoft.com/office/drawing/2014/main" id="{7F14342C-D13C-E276-77BD-B61DF4BC4F6F}"/>
              </a:ext>
            </a:extLst>
          </p:cNvPr>
          <p:cNvSpPr txBox="1">
            <a:spLocks/>
          </p:cNvSpPr>
          <p:nvPr/>
        </p:nvSpPr>
        <p:spPr>
          <a:xfrm>
            <a:off x="443307" y="843899"/>
            <a:ext cx="12118187" cy="13415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spcFirstLastPara="1" wrap="square" lIns="91425" tIns="91425" rIns="91425" bIns="91425" anchor="t" anchorCtr="0">
            <a:noAutofit/>
          </a:bodyPr>
          <a:lstStyle>
            <a:lvl1pPr marL="0" marR="0" lvl="0"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1pPr>
            <a:lvl2pPr marL="0" marR="0" lvl="1"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2pPr>
            <a:lvl3pPr marL="0" marR="0" lvl="2"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3pPr>
            <a:lvl4pPr marL="0" marR="0" lvl="3"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4pPr>
            <a:lvl5pPr marL="0" marR="0" lvl="4"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5pPr>
            <a:lvl6pPr marL="0" marR="0" lvl="5"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6pPr>
            <a:lvl7pPr marL="0" marR="0" lvl="6"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7pPr>
            <a:lvl8pPr marL="0" marR="0" lvl="7"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8pPr>
            <a:lvl9pPr marL="0" marR="0" lvl="8"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9pPr>
          </a:lstStyle>
          <a:p>
            <a:pPr hangingPunct="1"/>
            <a:r>
              <a:rPr lang="en-US" sz="4800" dirty="0">
                <a:latin typeface="Avenir Book" panose="02000503020000020003" pitchFamily="2" charset="0"/>
              </a:rPr>
              <a:t>Field experiences can be defining moments in one’s career</a:t>
            </a:r>
          </a:p>
        </p:txBody>
      </p:sp>
      <p:sp>
        <p:nvSpPr>
          <p:cNvPr id="7" name="Slide Number Placeholder 6">
            <a:extLst>
              <a:ext uri="{FF2B5EF4-FFF2-40B4-BE49-F238E27FC236}">
                <a16:creationId xmlns:a16="http://schemas.microsoft.com/office/drawing/2014/main" id="{D97B1DBD-678D-F4CF-EF44-F7AC42A6F7E1}"/>
              </a:ext>
            </a:extLst>
          </p:cNvPr>
          <p:cNvSpPr>
            <a:spLocks noGrp="1"/>
          </p:cNvSpPr>
          <p:nvPr>
            <p:ph type="sldNum" idx="12"/>
          </p:nvPr>
        </p:nvSpPr>
        <p:spPr/>
        <p:txBody>
          <a:bodyPr/>
          <a:lstStyle/>
          <a:p>
            <a:pPr algn="r"/>
            <a:fld id="{00000000-1234-1234-1234-123412341234}" type="slidenum">
              <a:rPr lang="en" smtClean="0"/>
              <a:pPr algn="r"/>
              <a:t>102</a:t>
            </a:fld>
            <a:endParaRPr lang="en"/>
          </a:p>
        </p:txBody>
      </p:sp>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37">
                                            <p:bg/>
                                          </p:spTgt>
                                        </p:tgtEl>
                                        <p:attrNameLst>
                                          <p:attrName>style.visibility</p:attrName>
                                        </p:attrNameLst>
                                      </p:cBhvr>
                                      <p:to>
                                        <p:strVal val="visible"/>
                                      </p:to>
                                    </p:set>
                                  </p:childTnLst>
                                </p:cTn>
                              </p:par>
                              <p:par>
                                <p:cTn id="7" presetID="1" presetClass="entr" presetSubtype="0" fill="hold" grpId="0" nodeType="withEffect">
                                  <p:stCondLst>
                                    <p:cond delay="0"/>
                                  </p:stCondLst>
                                  <p:iterate>
                                    <p:tmAbs val="0"/>
                                  </p:iterate>
                                  <p:childTnLst>
                                    <p:set>
                                      <p:cBhvr>
                                        <p:cTn id="8" fill="hold"/>
                                        <p:tgtEl>
                                          <p:spTgt spid="137">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iterate>
                                    <p:tmAbs val="0"/>
                                  </p:iterate>
                                  <p:childTnLst>
                                    <p:set>
                                      <p:cBhvr>
                                        <p:cTn id="12" fill="hold"/>
                                        <p:tgtEl>
                                          <p:spTgt spid="137">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iterate>
                                    <p:tmAbs val="0"/>
                                  </p:iterate>
                                  <p:childTnLst>
                                    <p:set>
                                      <p:cBhvr>
                                        <p:cTn id="16" fill="hold"/>
                                        <p:tgtEl>
                                          <p:spTgt spid="13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 grpId="0" build="p" animBg="1" advAuto="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Unique challenges of field environments"/>
          <p:cNvSpPr txBox="1">
            <a:spLocks noGrp="1"/>
          </p:cNvSpPr>
          <p:nvPr>
            <p:ph type="title"/>
          </p:nvPr>
        </p:nvSpPr>
        <p:spPr>
          <a:prstGeom prst="rect">
            <a:avLst/>
          </a:prstGeom>
        </p:spPr>
        <p:txBody>
          <a:bodyPr/>
          <a:lstStyle/>
          <a:p>
            <a:r>
              <a:rPr sz="4800" dirty="0">
                <a:latin typeface="Avenir Book" panose="02000503020000020003" pitchFamily="2" charset="0"/>
              </a:rPr>
              <a:t>Unique challenges of field environments</a:t>
            </a:r>
          </a:p>
        </p:txBody>
      </p:sp>
      <p:sp>
        <p:nvSpPr>
          <p:cNvPr id="141" name="New, unfamiliar, unknown or nonexistent rules of conduct and reporting mechanisms…"/>
          <p:cNvSpPr txBox="1">
            <a:spLocks noGrp="1"/>
          </p:cNvSpPr>
          <p:nvPr>
            <p:ph type="body" idx="1"/>
          </p:nvPr>
        </p:nvSpPr>
        <p:spPr>
          <a:xfrm>
            <a:off x="901700" y="2743200"/>
            <a:ext cx="11201400" cy="6023599"/>
          </a:xfrm>
          <a:prstGeom prst="rect">
            <a:avLst/>
          </a:prstGeom>
        </p:spPr>
        <p:txBody>
          <a:bodyPr anchor="t"/>
          <a:lstStyle/>
          <a:p>
            <a:pPr marL="386715" indent="-386715" defTabSz="508254">
              <a:spcBef>
                <a:spcPts val="800"/>
              </a:spcBef>
              <a:defRPr sz="3132">
                <a:effectLst>
                  <a:outerShdw blurRad="22098" dist="22098" dir="5520000" rotWithShape="0">
                    <a:srgbClr val="FFFFFF">
                      <a:alpha val="71999"/>
                    </a:srgbClr>
                  </a:outerShdw>
                </a:effectLst>
              </a:defRPr>
            </a:pPr>
            <a:r>
              <a:rPr dirty="0"/>
              <a:t>New, unfamiliar, unknown or nonexistent rules of conduct and reporting mechanisms</a:t>
            </a:r>
          </a:p>
          <a:p>
            <a:pPr marL="386715" indent="-386715" defTabSz="508254">
              <a:spcBef>
                <a:spcPts val="800"/>
              </a:spcBef>
              <a:defRPr sz="3132">
                <a:effectLst>
                  <a:outerShdw blurRad="22098" dist="22098" dir="5520000" rotWithShape="0">
                    <a:srgbClr val="FFFFFF">
                      <a:alpha val="71999"/>
                    </a:srgbClr>
                  </a:outerShdw>
                </a:effectLst>
              </a:defRPr>
            </a:pPr>
            <a:r>
              <a:rPr dirty="0"/>
              <a:t>Reduced independence for access to transportation, food, medical resources, etc.</a:t>
            </a:r>
          </a:p>
          <a:p>
            <a:pPr marL="386715" indent="-386715" defTabSz="508254">
              <a:spcBef>
                <a:spcPts val="800"/>
              </a:spcBef>
              <a:defRPr sz="3132">
                <a:effectLst>
                  <a:outerShdw blurRad="22098" dist="22098" dir="5520000" rotWithShape="0">
                    <a:srgbClr val="FFFFFF">
                      <a:alpha val="71999"/>
                    </a:srgbClr>
                  </a:outerShdw>
                </a:effectLst>
              </a:defRPr>
            </a:pPr>
            <a:r>
              <a:rPr dirty="0"/>
              <a:t>Distance from personal support networks at home</a:t>
            </a:r>
          </a:p>
          <a:p>
            <a:pPr marL="386715" indent="-386715" defTabSz="508254">
              <a:spcBef>
                <a:spcPts val="800"/>
              </a:spcBef>
              <a:defRPr sz="3132">
                <a:effectLst>
                  <a:outerShdw blurRad="22098" dist="22098" dir="5520000" rotWithShape="0">
                    <a:srgbClr val="FFFFFF">
                      <a:alpha val="71999"/>
                    </a:srgbClr>
                  </a:outerShdw>
                </a:effectLst>
              </a:defRPr>
            </a:pPr>
            <a:r>
              <a:rPr dirty="0"/>
              <a:t>Unfamiliar cultural norms or language</a:t>
            </a:r>
          </a:p>
          <a:p>
            <a:pPr marL="386715" indent="-386715" defTabSz="508254">
              <a:spcBef>
                <a:spcPts val="800"/>
              </a:spcBef>
              <a:defRPr sz="3132">
                <a:effectLst>
                  <a:outerShdw blurRad="22098" dist="22098" dir="5520000" rotWithShape="0">
                    <a:srgbClr val="FFFFFF">
                      <a:alpha val="71999"/>
                    </a:srgbClr>
                  </a:outerShdw>
                </a:effectLst>
              </a:defRPr>
            </a:pPr>
            <a:r>
              <a:rPr dirty="0"/>
              <a:t>Long days with physically strenuous work and exhaustion</a:t>
            </a:r>
          </a:p>
          <a:p>
            <a:pPr marL="386715" indent="-386715" defTabSz="508254">
              <a:spcBef>
                <a:spcPts val="800"/>
              </a:spcBef>
              <a:defRPr sz="3132">
                <a:effectLst>
                  <a:outerShdw blurRad="22098" dist="22098" dir="5520000" rotWithShape="0">
                    <a:srgbClr val="FFFFFF">
                      <a:alpha val="71999"/>
                    </a:srgbClr>
                  </a:outerShdw>
                </a:effectLst>
              </a:defRPr>
            </a:pPr>
            <a:r>
              <a:rPr dirty="0"/>
              <a:t>Exposure to harsh environmental conditions and potential greater risk of environmental hazards, or unfamiliar risks compared to the home base location</a:t>
            </a:r>
          </a:p>
        </p:txBody>
      </p:sp>
      <p:sp>
        <p:nvSpPr>
          <p:cNvPr id="4" name="Slide Number Placeholder 3">
            <a:extLst>
              <a:ext uri="{FF2B5EF4-FFF2-40B4-BE49-F238E27FC236}">
                <a16:creationId xmlns:a16="http://schemas.microsoft.com/office/drawing/2014/main" id="{49E02A1A-4FAB-9BCC-2C3C-407831C8ABCC}"/>
              </a:ext>
            </a:extLst>
          </p:cNvPr>
          <p:cNvSpPr>
            <a:spLocks noGrp="1"/>
          </p:cNvSpPr>
          <p:nvPr>
            <p:ph type="sldNum" idx="12"/>
          </p:nvPr>
        </p:nvSpPr>
        <p:spPr/>
        <p:txBody>
          <a:bodyPr/>
          <a:lstStyle/>
          <a:p>
            <a:pPr algn="r"/>
            <a:fld id="{00000000-1234-1234-1234-123412341234}" type="slidenum">
              <a:rPr lang="en" smtClean="0"/>
              <a:pPr algn="r"/>
              <a:t>103</a:t>
            </a:fld>
            <a:endParaRPr lang="en"/>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 name="The personal &amp; professional impacts of harassment, bullying, racism, discrimination, etc., can be much worse in the field."/>
          <p:cNvSpPr txBox="1">
            <a:spLocks noGrp="1"/>
          </p:cNvSpPr>
          <p:nvPr>
            <p:ph type="body" idx="1"/>
          </p:nvPr>
        </p:nvSpPr>
        <p:spPr>
          <a:xfrm>
            <a:off x="901700" y="2325700"/>
            <a:ext cx="11201400" cy="6246800"/>
          </a:xfrm>
          <a:prstGeom prst="rect">
            <a:avLst/>
          </a:prstGeom>
        </p:spPr>
        <p:txBody>
          <a:bodyPr anchor="t"/>
          <a:lstStyle>
            <a:lvl1pPr marL="0" indent="0">
              <a:spcBef>
                <a:spcPts val="2000"/>
              </a:spcBef>
              <a:buSzTx/>
              <a:buNone/>
              <a:defRPr sz="3000"/>
            </a:lvl1pPr>
          </a:lstStyle>
          <a:p>
            <a:r>
              <a:rPr dirty="0"/>
              <a:t>The personal &amp; professional impacts of harassment, bullying, racism, discrimination, etc., can be much worse in the field.</a:t>
            </a:r>
          </a:p>
        </p:txBody>
      </p:sp>
      <p:pic>
        <p:nvPicPr>
          <p:cNvPr id="146" name="Screen Shot 2022-02-09 at 7.19.18 AM.png" descr="Screen Shot 2022-02-09 at 7.19.18 AM.png"/>
          <p:cNvPicPr>
            <a:picLocks noChangeAspect="1"/>
          </p:cNvPicPr>
          <p:nvPr/>
        </p:nvPicPr>
        <p:blipFill>
          <a:blip r:embed="rId3"/>
          <a:stretch>
            <a:fillRect/>
          </a:stretch>
        </p:blipFill>
        <p:spPr>
          <a:xfrm>
            <a:off x="2667236" y="4193521"/>
            <a:ext cx="7670328" cy="5024111"/>
          </a:xfrm>
          <a:prstGeom prst="rect">
            <a:avLst/>
          </a:prstGeom>
          <a:ln w="12700">
            <a:solidFill>
              <a:srgbClr val="F6F5F4"/>
            </a:solidFill>
            <a:miter lim="400000"/>
          </a:ln>
        </p:spPr>
      </p:pic>
      <p:sp>
        <p:nvSpPr>
          <p:cNvPr id="6" name="Unique challenges of field environments">
            <a:extLst>
              <a:ext uri="{FF2B5EF4-FFF2-40B4-BE49-F238E27FC236}">
                <a16:creationId xmlns:a16="http://schemas.microsoft.com/office/drawing/2014/main" id="{3821F809-D7A0-0773-F717-85CCCB8DFF2C}"/>
              </a:ext>
            </a:extLst>
          </p:cNvPr>
          <p:cNvSpPr txBox="1">
            <a:spLocks/>
          </p:cNvSpPr>
          <p:nvPr/>
        </p:nvSpPr>
        <p:spPr>
          <a:xfrm>
            <a:off x="443307" y="843899"/>
            <a:ext cx="12118187" cy="13415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spcFirstLastPara="1" wrap="square" lIns="91425" tIns="91425" rIns="91425" bIns="91425" anchor="t" anchorCtr="0">
            <a:noAutofit/>
          </a:bodyPr>
          <a:lstStyle>
            <a:lvl1pPr marL="0" marR="0" lvl="0"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1pPr>
            <a:lvl2pPr marL="0" marR="0" lvl="1"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2pPr>
            <a:lvl3pPr marL="0" marR="0" lvl="2"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3pPr>
            <a:lvl4pPr marL="0" marR="0" lvl="3"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4pPr>
            <a:lvl5pPr marL="0" marR="0" lvl="4"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5pPr>
            <a:lvl6pPr marL="0" marR="0" lvl="5"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6pPr>
            <a:lvl7pPr marL="0" marR="0" lvl="6"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7pPr>
            <a:lvl8pPr marL="0" marR="0" lvl="7"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8pPr>
            <a:lvl9pPr marL="0" marR="0" lvl="8" indent="0" algn="l" defTabSz="1733930" rtl="0" latinLnBrk="0">
              <a:lnSpc>
                <a:spcPct val="80000"/>
              </a:lnSpc>
              <a:spcBef>
                <a:spcPts val="0"/>
              </a:spcBef>
              <a:spcAft>
                <a:spcPts val="0"/>
              </a:spcAft>
              <a:buClrTx/>
              <a:buSzPts val="2800"/>
              <a:buFontTx/>
              <a:buNone/>
              <a:tabLst/>
              <a:defRPr sz="6000" b="1" i="0" u="none" strike="noStrike" cap="none" spc="-119" baseline="0">
                <a:solidFill>
                  <a:srgbClr val="000000"/>
                </a:solidFill>
                <a:uFillTx/>
                <a:latin typeface="+mn-lt"/>
                <a:ea typeface="+mn-ea"/>
                <a:cs typeface="+mn-cs"/>
                <a:sym typeface="Helvetica Neue"/>
              </a:defRPr>
            </a:lvl9pPr>
          </a:lstStyle>
          <a:p>
            <a:pPr hangingPunct="1"/>
            <a:r>
              <a:rPr lang="en-US" sz="4800" dirty="0">
                <a:latin typeface="Avenir Book" panose="02000503020000020003" pitchFamily="2" charset="0"/>
              </a:rPr>
              <a:t>Unsafe field environments can have devastating consequences</a:t>
            </a:r>
          </a:p>
        </p:txBody>
      </p:sp>
      <p:sp>
        <p:nvSpPr>
          <p:cNvPr id="7" name="Slide Number Placeholder 6">
            <a:extLst>
              <a:ext uri="{FF2B5EF4-FFF2-40B4-BE49-F238E27FC236}">
                <a16:creationId xmlns:a16="http://schemas.microsoft.com/office/drawing/2014/main" id="{41F9B43A-0C60-3231-E2CE-421B69335587}"/>
              </a:ext>
            </a:extLst>
          </p:cNvPr>
          <p:cNvSpPr>
            <a:spLocks noGrp="1"/>
          </p:cNvSpPr>
          <p:nvPr>
            <p:ph type="sldNum" idx="12"/>
          </p:nvPr>
        </p:nvSpPr>
        <p:spPr/>
        <p:txBody>
          <a:bodyPr/>
          <a:lstStyle/>
          <a:p>
            <a:pPr algn="r"/>
            <a:fld id="{00000000-1234-1234-1234-123412341234}" type="slidenum">
              <a:rPr lang="en" smtClean="0"/>
              <a:pPr algn="r"/>
              <a:t>104</a:t>
            </a:fld>
            <a:endParaRPr lang="en"/>
          </a:p>
        </p:txBody>
      </p:sp>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4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p:tmAbs val="0"/>
                                  </p:iterate>
                                  <p:childTnLst>
                                    <p:set>
                                      <p:cBhvr>
                                        <p:cTn id="10" fill="hold"/>
                                        <p:tgtEl>
                                          <p:spTgt spid="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5" grpId="0" animBg="1" advAuto="0"/>
      <p:bldP spid="146" grpId="0" animBg="1" advAuto="0"/>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9" name="Screen Shot 2022-02-09 at 7.21.43 AM.png" descr="Screen Shot 2022-02-09 at 7.21.43 AM.png"/>
          <p:cNvPicPr>
            <a:picLocks noChangeAspect="1"/>
          </p:cNvPicPr>
          <p:nvPr/>
        </p:nvPicPr>
        <p:blipFill>
          <a:blip r:embed="rId3"/>
          <a:stretch>
            <a:fillRect/>
          </a:stretch>
        </p:blipFill>
        <p:spPr>
          <a:xfrm>
            <a:off x="456989" y="1875673"/>
            <a:ext cx="12090822" cy="6096001"/>
          </a:xfrm>
          <a:prstGeom prst="rect">
            <a:avLst/>
          </a:prstGeom>
          <a:ln w="12700">
            <a:miter lim="400000"/>
          </a:ln>
        </p:spPr>
      </p:pic>
      <p:sp>
        <p:nvSpPr>
          <p:cNvPr id="150" name="Feedback and reaction on John &amp; Kahn (2018)"/>
          <p:cNvSpPr txBox="1">
            <a:spLocks noGrp="1"/>
          </p:cNvSpPr>
          <p:nvPr>
            <p:ph type="body" idx="1"/>
          </p:nvPr>
        </p:nvSpPr>
        <p:spPr>
          <a:xfrm>
            <a:off x="901700" y="914400"/>
            <a:ext cx="11201400" cy="7658100"/>
          </a:xfrm>
          <a:prstGeom prst="rect">
            <a:avLst/>
          </a:prstGeom>
        </p:spPr>
        <p:txBody>
          <a:bodyPr anchor="t"/>
          <a:lstStyle>
            <a:lvl1pPr marL="0" indent="0" algn="ctr">
              <a:spcBef>
                <a:spcPts val="2000"/>
              </a:spcBef>
              <a:buSzTx/>
              <a:buNone/>
              <a:defRPr sz="3000"/>
            </a:lvl1pPr>
          </a:lstStyle>
          <a:p>
            <a:r>
              <a:t>Feedback and reaction on John &amp; Kahn (2018)</a:t>
            </a:r>
          </a:p>
        </p:txBody>
      </p:sp>
      <p:sp>
        <p:nvSpPr>
          <p:cNvPr id="151" name="Mental Wellbeing During Fieldwork (C. John), January 15th 2019, Higher Education Network meeting"/>
          <p:cNvSpPr txBox="1"/>
          <p:nvPr/>
        </p:nvSpPr>
        <p:spPr>
          <a:xfrm>
            <a:off x="2059082" y="8109313"/>
            <a:ext cx="8886636"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defRPr sz="1500" i="0">
                <a:solidFill>
                  <a:srgbClr val="000000"/>
                </a:solidFill>
                <a:latin typeface="+mn-lt"/>
                <a:ea typeface="+mn-ea"/>
                <a:cs typeface="+mn-cs"/>
                <a:sym typeface="Avenir Next Regular"/>
              </a:defRPr>
            </a:lvl1pPr>
          </a:lstStyle>
          <a:p>
            <a:pPr>
              <a:defRPr>
                <a:effectLst/>
              </a:defRPr>
            </a:pPr>
            <a:r>
              <a:t>Mental Wellbeing During Fieldwork (C. John), January 15th 2019, Higher Education Network meeting</a:t>
            </a:r>
          </a:p>
        </p:txBody>
      </p:sp>
      <p:sp>
        <p:nvSpPr>
          <p:cNvPr id="4" name="Slide Number Placeholder 3">
            <a:extLst>
              <a:ext uri="{FF2B5EF4-FFF2-40B4-BE49-F238E27FC236}">
                <a16:creationId xmlns:a16="http://schemas.microsoft.com/office/drawing/2014/main" id="{BBCC1AF8-AB31-D8E9-295F-877C77B43AE4}"/>
              </a:ext>
            </a:extLst>
          </p:cNvPr>
          <p:cNvSpPr>
            <a:spLocks noGrp="1"/>
          </p:cNvSpPr>
          <p:nvPr>
            <p:ph type="sldNum" idx="12"/>
          </p:nvPr>
        </p:nvSpPr>
        <p:spPr/>
        <p:txBody>
          <a:bodyPr/>
          <a:lstStyle/>
          <a:p>
            <a:pPr algn="r"/>
            <a:fld id="{00000000-1234-1234-1234-123412341234}" type="slidenum">
              <a:rPr lang="en" smtClean="0"/>
              <a:pPr algn="r"/>
              <a:t>105</a:t>
            </a:fld>
            <a:endParaRPr lang="en"/>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 name="Intersectionality"/>
          <p:cNvSpPr txBox="1">
            <a:spLocks noGrp="1"/>
          </p:cNvSpPr>
          <p:nvPr>
            <p:ph type="title"/>
          </p:nvPr>
        </p:nvSpPr>
        <p:spPr>
          <a:prstGeom prst="rect">
            <a:avLst/>
          </a:prstGeom>
        </p:spPr>
        <p:txBody>
          <a:bodyPr/>
          <a:lstStyle/>
          <a:p>
            <a:r>
              <a:rPr sz="4800" dirty="0">
                <a:latin typeface="Avenir Book" panose="02000503020000020003" pitchFamily="2" charset="0"/>
              </a:rPr>
              <a:t>Intersectionality</a:t>
            </a:r>
          </a:p>
        </p:txBody>
      </p:sp>
      <p:sp>
        <p:nvSpPr>
          <p:cNvPr id="155" name="An analytical framework for understanding how aspects of a person's social and political identities combine to create different modes of discrimination and privilege…"/>
          <p:cNvSpPr txBox="1">
            <a:spLocks noGrp="1"/>
          </p:cNvSpPr>
          <p:nvPr>
            <p:ph type="body" sz="half" idx="1"/>
          </p:nvPr>
        </p:nvSpPr>
        <p:spPr>
          <a:xfrm>
            <a:off x="901700" y="5923748"/>
            <a:ext cx="11201400" cy="3605596"/>
          </a:xfrm>
          <a:prstGeom prst="rect">
            <a:avLst/>
          </a:prstGeom>
        </p:spPr>
        <p:txBody>
          <a:bodyPr anchor="t"/>
          <a:lstStyle/>
          <a:p>
            <a:pPr marL="345722" indent="-345722">
              <a:spcBef>
                <a:spcPts val="1000"/>
              </a:spcBef>
              <a:defRPr sz="2800"/>
            </a:pPr>
            <a:r>
              <a:t>An analytical framework for understanding how aspects of a person's social and political identities combine to create different modes of discrimination and privilege</a:t>
            </a:r>
          </a:p>
          <a:p>
            <a:pPr marL="345722" indent="-345722">
              <a:spcBef>
                <a:spcPts val="1000"/>
              </a:spcBef>
              <a:defRPr sz="2800"/>
            </a:pPr>
            <a:r>
              <a:t>First coined by Prof. Kimberlé Crenshaw in 1989 to help explain the oppression of African-American women</a:t>
            </a:r>
          </a:p>
        </p:txBody>
      </p:sp>
      <p:pic>
        <p:nvPicPr>
          <p:cNvPr id="156" name="Image" descr="Image"/>
          <p:cNvPicPr>
            <a:picLocks noChangeAspect="1"/>
          </p:cNvPicPr>
          <p:nvPr/>
        </p:nvPicPr>
        <p:blipFill>
          <a:blip r:embed="rId3"/>
          <a:stretch>
            <a:fillRect/>
          </a:stretch>
        </p:blipFill>
        <p:spPr>
          <a:xfrm>
            <a:off x="4329536" y="1898339"/>
            <a:ext cx="4345728" cy="3605596"/>
          </a:xfrm>
          <a:prstGeom prst="rect">
            <a:avLst/>
          </a:prstGeom>
          <a:ln w="12700">
            <a:miter lim="400000"/>
          </a:ln>
        </p:spPr>
      </p:pic>
      <p:sp>
        <p:nvSpPr>
          <p:cNvPr id="4" name="Slide Number Placeholder 3">
            <a:extLst>
              <a:ext uri="{FF2B5EF4-FFF2-40B4-BE49-F238E27FC236}">
                <a16:creationId xmlns:a16="http://schemas.microsoft.com/office/drawing/2014/main" id="{E764CCE6-C8D7-65C8-D34E-AC0EEC54AE16}"/>
              </a:ext>
            </a:extLst>
          </p:cNvPr>
          <p:cNvSpPr>
            <a:spLocks noGrp="1"/>
          </p:cNvSpPr>
          <p:nvPr>
            <p:ph type="sldNum" idx="12"/>
          </p:nvPr>
        </p:nvSpPr>
        <p:spPr/>
        <p:txBody>
          <a:bodyPr/>
          <a:lstStyle/>
          <a:p>
            <a:pPr algn="r"/>
            <a:fld id="{00000000-1234-1234-1234-123412341234}" type="slidenum">
              <a:rPr lang="en" smtClean="0"/>
              <a:pPr algn="r"/>
              <a:t>106</a:t>
            </a:fld>
            <a:endParaRPr lang="en"/>
          </a:p>
        </p:txBody>
      </p:sp>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 grpId="0" animBg="1" advAuto="0"/>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Intersectionality"/>
          <p:cNvSpPr txBox="1">
            <a:spLocks noGrp="1"/>
          </p:cNvSpPr>
          <p:nvPr>
            <p:ph type="title"/>
          </p:nvPr>
        </p:nvSpPr>
        <p:spPr>
          <a:prstGeom prst="rect">
            <a:avLst/>
          </a:prstGeom>
        </p:spPr>
        <p:txBody>
          <a:bodyPr/>
          <a:lstStyle/>
          <a:p>
            <a:r>
              <a:rPr sz="4800" dirty="0">
                <a:latin typeface="Avenir Book" panose="02000503020000020003" pitchFamily="2" charset="0"/>
              </a:rPr>
              <a:t>Intersectionality</a:t>
            </a:r>
          </a:p>
        </p:txBody>
      </p:sp>
      <p:sp>
        <p:nvSpPr>
          <p:cNvPr id="160" name="“Because the intersectional experience is greater than the sum of racism and sexism, any analysis that does not take intersectionality into account cannot sufficiently address the particular manner in which Black women are subordinated.”…"/>
          <p:cNvSpPr txBox="1">
            <a:spLocks noGrp="1"/>
          </p:cNvSpPr>
          <p:nvPr>
            <p:ph type="body" sz="half" idx="1"/>
          </p:nvPr>
        </p:nvSpPr>
        <p:spPr>
          <a:xfrm>
            <a:off x="901700" y="5923748"/>
            <a:ext cx="11201400" cy="3605596"/>
          </a:xfrm>
          <a:prstGeom prst="rect">
            <a:avLst/>
          </a:prstGeom>
        </p:spPr>
        <p:txBody>
          <a:bodyPr anchor="t"/>
          <a:lstStyle/>
          <a:p>
            <a:pPr marL="0" indent="0">
              <a:spcBef>
                <a:spcPts val="1000"/>
              </a:spcBef>
              <a:buSzTx/>
              <a:buNone/>
              <a:defRPr sz="2800"/>
            </a:pPr>
            <a:r>
              <a:rPr dirty="0"/>
              <a:t>“Because the intersectional experience is greater than the sum of racism and sexism, any analysis that does not take intersectionality into account cannot sufficiently address the particular manner in which Black women are subordinated.” </a:t>
            </a:r>
          </a:p>
          <a:p>
            <a:pPr marL="0" indent="0" algn="r">
              <a:spcBef>
                <a:spcPts val="1000"/>
              </a:spcBef>
              <a:buSzTx/>
              <a:buNone/>
              <a:defRPr sz="2200"/>
            </a:pPr>
            <a:br>
              <a:rPr lang="en-US" dirty="0"/>
            </a:br>
            <a:r>
              <a:rPr dirty="0"/>
              <a:t>— Demarginalizing the Intersection of Race and Sex: A Black Feminist Critique of Antidiscrimination Doctrine, Feminist Theory and Antiracist Politics (Crenshaw, 1989)</a:t>
            </a:r>
          </a:p>
        </p:txBody>
      </p:sp>
      <p:pic>
        <p:nvPicPr>
          <p:cNvPr id="161" name="Image" descr="Image"/>
          <p:cNvPicPr>
            <a:picLocks noChangeAspect="1"/>
          </p:cNvPicPr>
          <p:nvPr/>
        </p:nvPicPr>
        <p:blipFill>
          <a:blip r:embed="rId3"/>
          <a:stretch>
            <a:fillRect/>
          </a:stretch>
        </p:blipFill>
        <p:spPr>
          <a:xfrm>
            <a:off x="4329536" y="1898339"/>
            <a:ext cx="4345728" cy="3605596"/>
          </a:xfrm>
          <a:prstGeom prst="rect">
            <a:avLst/>
          </a:prstGeom>
          <a:ln w="12700">
            <a:miter lim="400000"/>
          </a:ln>
        </p:spPr>
      </p:pic>
      <p:sp>
        <p:nvSpPr>
          <p:cNvPr id="4" name="Slide Number Placeholder 3">
            <a:extLst>
              <a:ext uri="{FF2B5EF4-FFF2-40B4-BE49-F238E27FC236}">
                <a16:creationId xmlns:a16="http://schemas.microsoft.com/office/drawing/2014/main" id="{818CFA3B-594F-2BC5-62DB-7307795D6191}"/>
              </a:ext>
            </a:extLst>
          </p:cNvPr>
          <p:cNvSpPr>
            <a:spLocks noGrp="1"/>
          </p:cNvSpPr>
          <p:nvPr>
            <p:ph type="sldNum" idx="12"/>
          </p:nvPr>
        </p:nvSpPr>
        <p:spPr/>
        <p:txBody>
          <a:bodyPr/>
          <a:lstStyle/>
          <a:p>
            <a:pPr algn="r"/>
            <a:fld id="{00000000-1234-1234-1234-123412341234}" type="slidenum">
              <a:rPr lang="en" smtClean="0"/>
              <a:pPr algn="r"/>
              <a:t>107</a:t>
            </a:fld>
            <a:endParaRPr lang="en"/>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At-risk individuals"/>
          <p:cNvSpPr txBox="1">
            <a:spLocks noGrp="1"/>
          </p:cNvSpPr>
          <p:nvPr>
            <p:ph type="title"/>
          </p:nvPr>
        </p:nvSpPr>
        <p:spPr>
          <a:prstGeom prst="rect">
            <a:avLst/>
          </a:prstGeom>
        </p:spPr>
        <p:txBody>
          <a:bodyPr/>
          <a:lstStyle/>
          <a:p>
            <a:r>
              <a:rPr sz="4800" dirty="0">
                <a:latin typeface="Avenir Book" panose="02000503020000020003" pitchFamily="2" charset="0"/>
              </a:rPr>
              <a:t>At-risk individuals</a:t>
            </a:r>
          </a:p>
        </p:txBody>
      </p:sp>
      <p:sp>
        <p:nvSpPr>
          <p:cNvPr id="164" name="“At-risk individuals include minority identities of the following: race/ethnicity, sexual orientation, disability, gender identity and/or religion.”…"/>
          <p:cNvSpPr txBox="1">
            <a:spLocks noGrp="1"/>
          </p:cNvSpPr>
          <p:nvPr>
            <p:ph type="body" idx="1"/>
          </p:nvPr>
        </p:nvSpPr>
        <p:spPr>
          <a:xfrm>
            <a:off x="901700" y="3035300"/>
            <a:ext cx="11201400" cy="5537200"/>
          </a:xfrm>
          <a:prstGeom prst="rect">
            <a:avLst/>
          </a:prstGeom>
        </p:spPr>
        <p:txBody>
          <a:bodyPr anchor="t"/>
          <a:lstStyle/>
          <a:p>
            <a:pPr marL="0" indent="0">
              <a:spcBef>
                <a:spcPts val="1000"/>
              </a:spcBef>
              <a:buSzTx/>
              <a:buNone/>
            </a:pPr>
            <a:r>
              <a:t>“At-risk individuals include minority identities of the following: race/ethnicity, sexual orientation, disability, gender identity and/or religion.”</a:t>
            </a:r>
          </a:p>
          <a:p>
            <a:pPr marL="0" indent="0" algn="r">
              <a:spcBef>
                <a:spcPts val="1000"/>
              </a:spcBef>
              <a:buSzTx/>
              <a:buNone/>
              <a:defRPr sz="1000"/>
            </a:pPr>
            <a:endParaRPr/>
          </a:p>
          <a:p>
            <a:pPr marL="0" indent="0" algn="r">
              <a:spcBef>
                <a:spcPts val="1000"/>
              </a:spcBef>
              <a:buSzTx/>
              <a:buNone/>
              <a:defRPr sz="3000"/>
            </a:pPr>
            <a:r>
              <a:t>— Demery &amp; Pipkin (2020)</a:t>
            </a:r>
          </a:p>
        </p:txBody>
      </p:sp>
      <p:sp>
        <p:nvSpPr>
          <p:cNvPr id="4" name="Slide Number Placeholder 3">
            <a:extLst>
              <a:ext uri="{FF2B5EF4-FFF2-40B4-BE49-F238E27FC236}">
                <a16:creationId xmlns:a16="http://schemas.microsoft.com/office/drawing/2014/main" id="{84501AA7-F028-EDE2-91E7-4AB7BC11F325}"/>
              </a:ext>
            </a:extLst>
          </p:cNvPr>
          <p:cNvSpPr>
            <a:spLocks noGrp="1"/>
          </p:cNvSpPr>
          <p:nvPr>
            <p:ph type="sldNum" idx="12"/>
          </p:nvPr>
        </p:nvSpPr>
        <p:spPr/>
        <p:txBody>
          <a:bodyPr/>
          <a:lstStyle/>
          <a:p>
            <a:pPr algn="r"/>
            <a:fld id="{00000000-1234-1234-1234-123412341234}" type="slidenum">
              <a:rPr lang="en" smtClean="0"/>
              <a:pPr algn="r"/>
              <a:t>108</a:t>
            </a:fld>
            <a:endParaRPr lang="en"/>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At-risk individuals with intersectional identities"/>
          <p:cNvSpPr txBox="1">
            <a:spLocks noGrp="1"/>
          </p:cNvSpPr>
          <p:nvPr>
            <p:ph type="title"/>
          </p:nvPr>
        </p:nvSpPr>
        <p:spPr>
          <a:prstGeom prst="rect">
            <a:avLst/>
          </a:prstGeom>
        </p:spPr>
        <p:txBody>
          <a:bodyPr/>
          <a:lstStyle/>
          <a:p>
            <a:r>
              <a:rPr sz="4800" dirty="0">
                <a:latin typeface="Avenir Book" panose="02000503020000020003" pitchFamily="2" charset="0"/>
              </a:rPr>
              <a:t>At-risk individuals with intersectional identities</a:t>
            </a:r>
          </a:p>
        </p:txBody>
      </p:sp>
      <p:sp>
        <p:nvSpPr>
          <p:cNvPr id="169" name="In a recent survey of field training, 64% of respondents stated that they had personally experienced sexual harassment and over 20% reported that they had personally experienced sexual assault. Over 90% of women and 70% of men were trainees or employees "/>
          <p:cNvSpPr txBox="1">
            <a:spLocks noGrp="1"/>
          </p:cNvSpPr>
          <p:nvPr>
            <p:ph type="body" sz="half" idx="1"/>
          </p:nvPr>
        </p:nvSpPr>
        <p:spPr>
          <a:xfrm>
            <a:off x="901700" y="2508522"/>
            <a:ext cx="11201400" cy="4230174"/>
          </a:xfrm>
          <a:prstGeom prst="rect">
            <a:avLst/>
          </a:prstGeom>
        </p:spPr>
        <p:txBody>
          <a:bodyPr anchor="t"/>
          <a:lstStyle/>
          <a:p>
            <a:pPr marL="0" indent="0">
              <a:spcBef>
                <a:spcPts val="1000"/>
              </a:spcBef>
              <a:buSzTx/>
              <a:buNone/>
              <a:defRPr sz="2600"/>
            </a:pPr>
            <a:r>
              <a:rPr dirty="0"/>
              <a:t>In a recent survey of field training, 64% of respondents stated that they had personally experienced sexual harassment and over 20% reported that they had personally experienced sexual assault. Over 90% of women and 70% of men were trainees or employees at the time of the incident (Clancy et al. 2014).</a:t>
            </a:r>
            <a:br>
              <a:rPr lang="en-US" dirty="0"/>
            </a:br>
            <a:endParaRPr dirty="0"/>
          </a:p>
          <a:p>
            <a:pPr marL="0" indent="0">
              <a:spcBef>
                <a:spcPts val="0"/>
              </a:spcBef>
              <a:buSzTx/>
              <a:buNone/>
              <a:defRPr sz="200"/>
            </a:pPr>
            <a:endParaRPr dirty="0"/>
          </a:p>
          <a:p>
            <a:pPr marL="0" indent="0">
              <a:spcBef>
                <a:spcPts val="1000"/>
              </a:spcBef>
              <a:buSzTx/>
              <a:buNone/>
            </a:pPr>
            <a:r>
              <a:rPr dirty="0"/>
              <a:t>How do these experiences affect individuals with intersectional marginalized identities?</a:t>
            </a:r>
          </a:p>
        </p:txBody>
      </p:sp>
      <p:pic>
        <p:nvPicPr>
          <p:cNvPr id="170" name="Screen Shot 2022-02-09 at 7.51.00 AM.png" descr="Screen Shot 2022-02-09 at 7.51.00 AM.png"/>
          <p:cNvPicPr>
            <a:picLocks noChangeAspect="1"/>
          </p:cNvPicPr>
          <p:nvPr/>
        </p:nvPicPr>
        <p:blipFill>
          <a:blip r:embed="rId3"/>
          <a:stretch>
            <a:fillRect/>
          </a:stretch>
        </p:blipFill>
        <p:spPr>
          <a:xfrm>
            <a:off x="901700" y="6437543"/>
            <a:ext cx="11201400" cy="1759534"/>
          </a:xfrm>
          <a:prstGeom prst="rect">
            <a:avLst/>
          </a:prstGeom>
          <a:ln w="12700">
            <a:solidFill>
              <a:srgbClr val="F6F5F4"/>
            </a:solidFill>
            <a:miter lim="400000"/>
          </a:ln>
        </p:spPr>
      </p:pic>
      <p:sp>
        <p:nvSpPr>
          <p:cNvPr id="4" name="Slide Number Placeholder 3">
            <a:extLst>
              <a:ext uri="{FF2B5EF4-FFF2-40B4-BE49-F238E27FC236}">
                <a16:creationId xmlns:a16="http://schemas.microsoft.com/office/drawing/2014/main" id="{80D77664-B526-E6AD-B384-B368DC484FB1}"/>
              </a:ext>
            </a:extLst>
          </p:cNvPr>
          <p:cNvSpPr>
            <a:spLocks noGrp="1"/>
          </p:cNvSpPr>
          <p:nvPr>
            <p:ph type="sldNum" idx="12"/>
          </p:nvPr>
        </p:nvSpPr>
        <p:spPr/>
        <p:txBody>
          <a:bodyPr/>
          <a:lstStyle/>
          <a:p>
            <a:pPr algn="r"/>
            <a:fld id="{00000000-1234-1234-1234-123412341234}" type="slidenum">
              <a:rPr lang="en" smtClean="0"/>
              <a:pPr algn="r"/>
              <a:t>109</a:t>
            </a:fld>
            <a:endParaRPr lang="en"/>
          </a:p>
        </p:txBody>
      </p:sp>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0" grpId="0" animBg="1" advAuto="0"/>
    </p:bldLst>
  </p:timing>
</p:sld>
</file>

<file path=ppt/theme/theme1.xml><?xml version="1.0" encoding="utf-8"?>
<a:theme xmlns:a="http://schemas.openxmlformats.org/drawingml/2006/main"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1733930" rtl="0" fontAlgn="auto" latinLnBrk="0" hangingPunct="0">
          <a:lnSpc>
            <a:spcPct val="90000"/>
          </a:lnSpc>
          <a:spcBef>
            <a:spcPts val="3200"/>
          </a:spcBef>
          <a:spcAft>
            <a:spcPts val="0"/>
          </a:spcAft>
          <a:buClrTx/>
          <a:buSzTx/>
          <a:buFontTx/>
          <a:buNone/>
          <a:tabLst/>
          <a:defRPr kumimoji="0" sz="30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2503</TotalTime>
  <Words>8418</Words>
  <Application>Microsoft Macintosh PowerPoint</Application>
  <PresentationFormat>Custom</PresentationFormat>
  <Paragraphs>742</Paragraphs>
  <Slides>109</Slides>
  <Notes>98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109</vt:i4>
      </vt:variant>
    </vt:vector>
  </HeadingPairs>
  <TitlesOfParts>
    <vt:vector size="120" baseType="lpstr">
      <vt:lpstr>Arial</vt:lpstr>
      <vt:lpstr>Avenir</vt:lpstr>
      <vt:lpstr>Avenir Book</vt:lpstr>
      <vt:lpstr>Avenir Heavy</vt:lpstr>
      <vt:lpstr>Avenir Medium</vt:lpstr>
      <vt:lpstr>Courier New</vt:lpstr>
      <vt:lpstr>Helvetica Neue</vt:lpstr>
      <vt:lpstr>Helvetica Neue Medium</vt:lpstr>
      <vt:lpstr>Times Roman</vt:lpstr>
      <vt:lpstr>Verdana</vt:lpstr>
      <vt:lpstr>21_BasicWhite</vt:lpstr>
      <vt:lpstr>Untold Stories in Geosciences:  Social and Historical Contexts of the Development of Geosciences as a Discipline</vt:lpstr>
      <vt:lpstr>Table of contents</vt:lpstr>
      <vt:lpstr>Social and historical contexts of the development of geoscience disciplines</vt:lpstr>
      <vt:lpstr>What comes to your mind when you see this image?</vt:lpstr>
      <vt:lpstr>Course Structure</vt:lpstr>
      <vt:lpstr>Inspirations: feminist philosophy of science and critical race theory</vt:lpstr>
      <vt:lpstr>Why tell untold stories?</vt:lpstr>
      <vt:lpstr>Why tell untold stories?</vt:lpstr>
      <vt:lpstr>19th century landscape research</vt:lpstr>
      <vt:lpstr>William Morris Davis and Race</vt:lpstr>
      <vt:lpstr>What stories are told in classrooms/media?</vt:lpstr>
      <vt:lpstr>Writing about untold stories in geosciences</vt:lpstr>
      <vt:lpstr>PowerPoint Presentation</vt:lpstr>
      <vt:lpstr>Example Community Guidelines</vt:lpstr>
      <vt:lpstr>All EARS07 members are to…</vt:lpstr>
      <vt:lpstr>Example behaviors that contribute to positive environment include:</vt:lpstr>
      <vt:lpstr>Social and political impacts of early geological expeditions</vt:lpstr>
      <vt:lpstr>Example behaviors that contribute to positive environment include:</vt:lpstr>
      <vt:lpstr>PowerPoint Presentation</vt:lpstr>
      <vt:lpstr>PowerPoint Presentation</vt:lpstr>
      <vt:lpstr>PowerPoint Presentation</vt:lpstr>
      <vt:lpstr>Meteorites</vt:lpstr>
      <vt:lpstr>Ahnighito meteorite, fragment of the Cape York meteorite</vt:lpstr>
      <vt:lpstr>“Discovered” in Greenland by 1894 Robert E. Peary </vt:lpstr>
      <vt:lpstr>Cape York meteorites: Source of iron for the Inughuit</vt:lpstr>
      <vt:lpstr>Cape York meteorite removal from Greenland</vt:lpstr>
      <vt:lpstr>Peary also brought six Inughuit to New York</vt:lpstr>
      <vt:lpstr>PowerPoint Presentation</vt:lpstr>
      <vt:lpstr>PowerPoint Presentation</vt:lpstr>
      <vt:lpstr>How meteorites are collected for science today</vt:lpstr>
      <vt:lpstr>More readings and sources</vt:lpstr>
      <vt:lpstr>Origins of Scientific racism in the U.S.</vt:lpstr>
      <vt:lpstr>Social, political &amp; intellectual backgrounds (19th c.)</vt:lpstr>
      <vt:lpstr>PowerPoint Presentation</vt:lpstr>
      <vt:lpstr>PowerPoint Presentation</vt:lpstr>
      <vt:lpstr>PowerPoint Presentation</vt:lpstr>
      <vt:lpstr>Past and present: underrepresentation of women in (geo)sciences</vt:lpstr>
      <vt:lpstr>“The Surgeon’s Dilemma”</vt:lpstr>
      <vt:lpstr>PowerPoint Presentation</vt:lpstr>
      <vt:lpstr>PowerPoint Presentation</vt:lpstr>
      <vt:lpstr>Ableism and exclusion of people with disabilities in geosciences</vt:lpstr>
      <vt:lpstr>Creating inclusive classroom environments</vt:lpstr>
      <vt:lpstr>Tactile Graphics for Geoscience Education</vt:lpstr>
      <vt:lpstr>Tactile Graphics for Geoscience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Improvement since 2019: more images have alternative text.</vt:lpstr>
      <vt:lpstr>What I was hoping for in 2021</vt:lpstr>
      <vt:lpstr>Geoscience content is… equally inaccessible</vt:lpstr>
      <vt:lpstr>PowerPoint Presentation</vt:lpstr>
      <vt:lpstr>Impact: Science is for everyone, but not you </vt:lpstr>
      <vt:lpstr>PowerPoint Presentation</vt:lpstr>
      <vt:lpstr>PowerPoint Presentation</vt:lpstr>
      <vt:lpstr>PowerPoint Presentation</vt:lpstr>
      <vt:lpstr>PowerPoint Presentation</vt:lpstr>
      <vt:lpstr>If no one will give you a microphone, make your own.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U.S. settler colonialism and environmental injustice</vt:lpstr>
      <vt:lpstr>Traditional Homelands of the Navajo and the Hopi</vt:lpstr>
      <vt:lpstr>The Long Walk (1863–1866)</vt:lpstr>
      <vt:lpstr>The Navajo–Hopi Land Dispute</vt:lpstr>
      <vt:lpstr>Uranium Mining and the Navajo People</vt:lpstr>
      <vt:lpstr>Oceti Sakowin Oyate Territory and Treaty Boundaries</vt:lpstr>
      <vt:lpstr>Dakota Access Pipeline</vt:lpstr>
      <vt:lpstr>Dakota Access Pipeline Official Website</vt:lpstr>
      <vt:lpstr>History of racism and its impact on the geoscience community today</vt:lpstr>
      <vt:lpstr>“minority” vs. “minoritized”</vt:lpstr>
      <vt:lpstr>“minority” vs. “minoritized”</vt:lpstr>
      <vt:lpstr>PowerPoint Presentation</vt:lpstr>
      <vt:lpstr>PowerPoint Presentation</vt:lpstr>
      <vt:lpstr>PowerPoint Presentation</vt:lpstr>
      <vt:lpstr>PowerPoint Presentation</vt:lpstr>
      <vt:lpstr>Unlearning Racism in Geoscience (URGE)</vt:lpstr>
      <vt:lpstr>First National Conference on Minority Participation in Earth Science &amp; Mineral Engineering (1972)</vt:lpstr>
      <vt:lpstr>Second National Conference (Aug 2022)</vt:lpstr>
      <vt:lpstr>Challenges faced by BIPOC and LGBTQIA+ geoscientists in the field</vt:lpstr>
      <vt:lpstr>PowerPoint Presentation</vt:lpstr>
      <vt:lpstr>Unique challenges of field environments</vt:lpstr>
      <vt:lpstr>PowerPoint Presentation</vt:lpstr>
      <vt:lpstr>PowerPoint Presentation</vt:lpstr>
      <vt:lpstr>Intersectionality</vt:lpstr>
      <vt:lpstr>Intersectionality</vt:lpstr>
      <vt:lpstr>At-risk individuals</vt:lpstr>
      <vt:lpstr>At-risk individuals with intersectional identities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historical contexts of the development of geoscience disciplines</dc:title>
  <cp:lastModifiedBy>Jeemin H. Rhim</cp:lastModifiedBy>
  <cp:revision>37</cp:revision>
  <dcterms:modified xsi:type="dcterms:W3CDTF">2022-04-26T15:06:19Z</dcterms:modified>
</cp:coreProperties>
</file>