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rts/chart1.xml" ContentType="application/vnd.openxmlformats-officedocument.drawingml.chart+xml"/>
  <Override PartName="/ppt/notesSlides/notesSlide10.xml" ContentType="application/vnd.openxmlformats-officedocument.presentationml.notesSlide+xml"/>
  <Override PartName="/ppt/charts/chart2.xml" ContentType="application/vnd.openxmlformats-officedocument.drawingml.chart+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rts/chart3.xml" ContentType="application/vnd.openxmlformats-officedocument.drawingml.chart+xml"/>
  <Override PartName="/ppt/notesSlides/notesSlide13.xml" ContentType="application/vnd.openxmlformats-officedocument.presentationml.notesSlide+xml"/>
  <Override PartName="/ppt/charts/chart4.xml" ContentType="application/vnd.openxmlformats-officedocument.drawingml.chart+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 id="2147483672" r:id="rId2"/>
  </p:sldMasterIdLst>
  <p:notesMasterIdLst>
    <p:notesMasterId r:id="rId25"/>
  </p:notesMasterIdLst>
  <p:handoutMasterIdLst>
    <p:handoutMasterId r:id="rId26"/>
  </p:handoutMasterIdLst>
  <p:sldIdLst>
    <p:sldId id="256" r:id="rId3"/>
    <p:sldId id="284" r:id="rId4"/>
    <p:sldId id="296" r:id="rId5"/>
    <p:sldId id="297" r:id="rId6"/>
    <p:sldId id="292" r:id="rId7"/>
    <p:sldId id="257" r:id="rId8"/>
    <p:sldId id="299" r:id="rId9"/>
    <p:sldId id="298" r:id="rId10"/>
    <p:sldId id="285" r:id="rId11"/>
    <p:sldId id="286" r:id="rId12"/>
    <p:sldId id="287" r:id="rId13"/>
    <p:sldId id="301" r:id="rId14"/>
    <p:sldId id="302" r:id="rId15"/>
    <p:sldId id="300" r:id="rId16"/>
    <p:sldId id="293" r:id="rId17"/>
    <p:sldId id="291" r:id="rId18"/>
    <p:sldId id="295" r:id="rId19"/>
    <p:sldId id="283" r:id="rId20"/>
    <p:sldId id="275" r:id="rId21"/>
    <p:sldId id="274" r:id="rId22"/>
    <p:sldId id="273" r:id="rId23"/>
    <p:sldId id="272" r:id="rId24"/>
  </p:sldIdLst>
  <p:sldSz cx="9144000" cy="5143500" type="screen16x9"/>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prnPr prnWhat="notes"/>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77630" autoAdjust="0"/>
  </p:normalViewPr>
  <p:slideViewPr>
    <p:cSldViewPr snapToGrid="0" snapToObjects="1">
      <p:cViewPr varScale="1">
        <p:scale>
          <a:sx n="134" d="100"/>
          <a:sy n="134" d="100"/>
        </p:scale>
        <p:origin x="528" y="168"/>
      </p:cViewPr>
      <p:guideLst>
        <p:guide orient="horz" pos="1620"/>
        <p:guide pos="2880"/>
      </p:guideLst>
    </p:cSldViewPr>
  </p:slideViewPr>
  <p:notesTextViewPr>
    <p:cViewPr>
      <p:scale>
        <a:sx n="100" d="100"/>
        <a:sy n="100" d="100"/>
      </p:scale>
      <p:origin x="0" y="0"/>
    </p:cViewPr>
  </p:notesTextViewPr>
  <p:sorterViewPr>
    <p:cViewPr>
      <p:scale>
        <a:sx n="66" d="100"/>
        <a:sy n="66"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handoutMaster" Target="handoutMasters/handoutMaster1.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viewProps" Target="viewProps.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presProps" Target="presProps.xml"/><Relationship Id="rId30" Type="http://schemas.openxmlformats.org/officeDocument/2006/relationships/tableStyles" Target="tableStyles.xml"/></Relationships>
</file>

<file path=ppt/charts/_rels/chart1.xml.rels><?xml version="1.0" encoding="UTF-8" standalone="yes"?>
<Relationships xmlns="http://schemas.openxmlformats.org/package/2006/relationships"><Relationship Id="rId1" Type="http://schemas.openxmlformats.org/officeDocument/2006/relationships/oleObject" Target="Macintosh%20HD:Users:presor:Downloads:monolakeyearly.xlsx" TargetMode="External"/></Relationships>
</file>

<file path=ppt/charts/_rels/chart2.xml.rels><?xml version="1.0" encoding="UTF-8" standalone="yes"?>
<Relationships xmlns="http://schemas.openxmlformats.org/package/2006/relationships"><Relationship Id="rId1" Type="http://schemas.openxmlformats.org/officeDocument/2006/relationships/oleObject" Target="Macintosh%20HD:Users:presor:Downloads:monolakeyearly.xlsx" TargetMode="External"/></Relationships>
</file>

<file path=ppt/charts/_rels/chart3.xml.rels><?xml version="1.0" encoding="UTF-8" standalone="yes"?>
<Relationships xmlns="http://schemas.openxmlformats.org/package/2006/relationships"><Relationship Id="rId1" Type="http://schemas.openxmlformats.org/officeDocument/2006/relationships/oleObject" Target="Macintosh%20HD:Users:presor:Downloads:monolakeyearly.xlsx" TargetMode="External"/></Relationships>
</file>

<file path=ppt/charts/_rels/chart4.xml.rels><?xml version="1.0" encoding="UTF-8" standalone="yes"?>
<Relationships xmlns="http://schemas.openxmlformats.org/package/2006/relationships"><Relationship Id="rId1" Type="http://schemas.openxmlformats.org/officeDocument/2006/relationships/oleObject" Target="Macintosh%20HD:Users:presor:Downloads:monolakeyearly.xlsx" TargetMode="Externa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18"/>
    </mc:Choice>
    <mc:Fallback>
      <c:style val="18"/>
    </mc:Fallback>
  </mc:AlternateContent>
  <c:chart>
    <c:title>
      <c:tx>
        <c:rich>
          <a:bodyPr/>
          <a:lstStyle/>
          <a:p>
            <a:pPr>
              <a:defRPr sz="3200"/>
            </a:pPr>
            <a:r>
              <a:rPr lang="en-US" sz="3200" dirty="0"/>
              <a:t>Mono Lake Level 1850-2015</a:t>
            </a:r>
          </a:p>
        </c:rich>
      </c:tx>
      <c:overlay val="0"/>
    </c:title>
    <c:autoTitleDeleted val="0"/>
    <c:plotArea>
      <c:layout/>
      <c:areaChart>
        <c:grouping val="standard"/>
        <c:varyColors val="0"/>
        <c:ser>
          <c:idx val="0"/>
          <c:order val="0"/>
          <c:tx>
            <c:v>Lake Level</c:v>
          </c:tx>
          <c:cat>
            <c:numRef>
              <c:f>'Data sheet'!$A$68:$A$233</c:f>
              <c:numCache>
                <c:formatCode>0</c:formatCode>
                <c:ptCount val="166"/>
                <c:pt idx="0">
                  <c:v>1850</c:v>
                </c:pt>
                <c:pt idx="1">
                  <c:v>1851</c:v>
                </c:pt>
                <c:pt idx="2">
                  <c:v>1852</c:v>
                </c:pt>
                <c:pt idx="3">
                  <c:v>1853</c:v>
                </c:pt>
                <c:pt idx="4">
                  <c:v>1854</c:v>
                </c:pt>
                <c:pt idx="5">
                  <c:v>1855</c:v>
                </c:pt>
                <c:pt idx="6">
                  <c:v>1856</c:v>
                </c:pt>
                <c:pt idx="7">
                  <c:v>1857</c:v>
                </c:pt>
                <c:pt idx="8">
                  <c:v>1858</c:v>
                </c:pt>
                <c:pt idx="9">
                  <c:v>1859</c:v>
                </c:pt>
                <c:pt idx="10">
                  <c:v>1860</c:v>
                </c:pt>
                <c:pt idx="11">
                  <c:v>1861</c:v>
                </c:pt>
                <c:pt idx="12">
                  <c:v>1862</c:v>
                </c:pt>
                <c:pt idx="13">
                  <c:v>1863</c:v>
                </c:pt>
                <c:pt idx="14">
                  <c:v>1864</c:v>
                </c:pt>
                <c:pt idx="15">
                  <c:v>1865</c:v>
                </c:pt>
                <c:pt idx="16">
                  <c:v>1866</c:v>
                </c:pt>
                <c:pt idx="17">
                  <c:v>1867</c:v>
                </c:pt>
                <c:pt idx="18">
                  <c:v>1868</c:v>
                </c:pt>
                <c:pt idx="19">
                  <c:v>1869</c:v>
                </c:pt>
                <c:pt idx="20">
                  <c:v>1870</c:v>
                </c:pt>
                <c:pt idx="21">
                  <c:v>1871</c:v>
                </c:pt>
                <c:pt idx="22">
                  <c:v>1872</c:v>
                </c:pt>
                <c:pt idx="23">
                  <c:v>1873</c:v>
                </c:pt>
                <c:pt idx="24">
                  <c:v>1874</c:v>
                </c:pt>
                <c:pt idx="25">
                  <c:v>1875</c:v>
                </c:pt>
                <c:pt idx="26">
                  <c:v>1876</c:v>
                </c:pt>
                <c:pt idx="27">
                  <c:v>1877</c:v>
                </c:pt>
                <c:pt idx="28">
                  <c:v>1878</c:v>
                </c:pt>
                <c:pt idx="29">
                  <c:v>1879</c:v>
                </c:pt>
                <c:pt idx="30">
                  <c:v>1880</c:v>
                </c:pt>
                <c:pt idx="31">
                  <c:v>1881</c:v>
                </c:pt>
                <c:pt idx="32">
                  <c:v>1882</c:v>
                </c:pt>
                <c:pt idx="33">
                  <c:v>1883</c:v>
                </c:pt>
                <c:pt idx="34">
                  <c:v>1884</c:v>
                </c:pt>
                <c:pt idx="35">
                  <c:v>1885</c:v>
                </c:pt>
                <c:pt idx="36">
                  <c:v>1886</c:v>
                </c:pt>
                <c:pt idx="37">
                  <c:v>1887</c:v>
                </c:pt>
                <c:pt idx="38">
                  <c:v>1888</c:v>
                </c:pt>
                <c:pt idx="39">
                  <c:v>1889</c:v>
                </c:pt>
                <c:pt idx="40">
                  <c:v>1890</c:v>
                </c:pt>
                <c:pt idx="41">
                  <c:v>1891</c:v>
                </c:pt>
                <c:pt idx="42">
                  <c:v>1892</c:v>
                </c:pt>
                <c:pt idx="43">
                  <c:v>1893</c:v>
                </c:pt>
                <c:pt idx="44">
                  <c:v>1894</c:v>
                </c:pt>
                <c:pt idx="45">
                  <c:v>1895</c:v>
                </c:pt>
                <c:pt idx="46">
                  <c:v>1896</c:v>
                </c:pt>
                <c:pt idx="47">
                  <c:v>1897</c:v>
                </c:pt>
                <c:pt idx="48">
                  <c:v>1898</c:v>
                </c:pt>
                <c:pt idx="49">
                  <c:v>1899</c:v>
                </c:pt>
                <c:pt idx="50">
                  <c:v>1900</c:v>
                </c:pt>
                <c:pt idx="51">
                  <c:v>1901</c:v>
                </c:pt>
                <c:pt idx="52">
                  <c:v>1902</c:v>
                </c:pt>
                <c:pt idx="53">
                  <c:v>1903</c:v>
                </c:pt>
                <c:pt idx="54">
                  <c:v>1904</c:v>
                </c:pt>
                <c:pt idx="55">
                  <c:v>1905</c:v>
                </c:pt>
                <c:pt idx="56">
                  <c:v>1906</c:v>
                </c:pt>
                <c:pt idx="57">
                  <c:v>1907</c:v>
                </c:pt>
                <c:pt idx="58">
                  <c:v>1908</c:v>
                </c:pt>
                <c:pt idx="59">
                  <c:v>1909</c:v>
                </c:pt>
                <c:pt idx="60">
                  <c:v>1910</c:v>
                </c:pt>
                <c:pt idx="61">
                  <c:v>1911</c:v>
                </c:pt>
                <c:pt idx="62">
                  <c:v>1912</c:v>
                </c:pt>
                <c:pt idx="63">
                  <c:v>1913</c:v>
                </c:pt>
                <c:pt idx="64">
                  <c:v>1914</c:v>
                </c:pt>
                <c:pt idx="65">
                  <c:v>1915</c:v>
                </c:pt>
                <c:pt idx="66">
                  <c:v>1916</c:v>
                </c:pt>
                <c:pt idx="67">
                  <c:v>1917</c:v>
                </c:pt>
                <c:pt idx="68">
                  <c:v>1918</c:v>
                </c:pt>
                <c:pt idx="69">
                  <c:v>1919</c:v>
                </c:pt>
                <c:pt idx="70">
                  <c:v>1920</c:v>
                </c:pt>
                <c:pt idx="71">
                  <c:v>1921</c:v>
                </c:pt>
                <c:pt idx="72">
                  <c:v>1922</c:v>
                </c:pt>
                <c:pt idx="73">
                  <c:v>1923</c:v>
                </c:pt>
                <c:pt idx="74">
                  <c:v>1924</c:v>
                </c:pt>
                <c:pt idx="75">
                  <c:v>1925</c:v>
                </c:pt>
                <c:pt idx="76">
                  <c:v>1926</c:v>
                </c:pt>
                <c:pt idx="77">
                  <c:v>1927</c:v>
                </c:pt>
                <c:pt idx="78">
                  <c:v>1928</c:v>
                </c:pt>
                <c:pt idx="79">
                  <c:v>1929</c:v>
                </c:pt>
                <c:pt idx="80">
                  <c:v>1930</c:v>
                </c:pt>
                <c:pt idx="81">
                  <c:v>1931</c:v>
                </c:pt>
                <c:pt idx="82">
                  <c:v>1932</c:v>
                </c:pt>
                <c:pt idx="83">
                  <c:v>1933</c:v>
                </c:pt>
                <c:pt idx="84">
                  <c:v>1934</c:v>
                </c:pt>
                <c:pt idx="85">
                  <c:v>1935</c:v>
                </c:pt>
                <c:pt idx="86">
                  <c:v>1936</c:v>
                </c:pt>
                <c:pt idx="87">
                  <c:v>1937</c:v>
                </c:pt>
                <c:pt idx="88">
                  <c:v>1938</c:v>
                </c:pt>
                <c:pt idx="89">
                  <c:v>1939</c:v>
                </c:pt>
                <c:pt idx="90">
                  <c:v>1940</c:v>
                </c:pt>
                <c:pt idx="91">
                  <c:v>1941</c:v>
                </c:pt>
                <c:pt idx="92">
                  <c:v>1942</c:v>
                </c:pt>
                <c:pt idx="93">
                  <c:v>1943</c:v>
                </c:pt>
                <c:pt idx="94">
                  <c:v>1944</c:v>
                </c:pt>
                <c:pt idx="95">
                  <c:v>1945</c:v>
                </c:pt>
                <c:pt idx="96">
                  <c:v>1946</c:v>
                </c:pt>
                <c:pt idx="97">
                  <c:v>1947</c:v>
                </c:pt>
                <c:pt idx="98">
                  <c:v>1948</c:v>
                </c:pt>
                <c:pt idx="99">
                  <c:v>1949</c:v>
                </c:pt>
                <c:pt idx="100">
                  <c:v>1950</c:v>
                </c:pt>
                <c:pt idx="101">
                  <c:v>1951</c:v>
                </c:pt>
                <c:pt idx="102">
                  <c:v>1952</c:v>
                </c:pt>
                <c:pt idx="103">
                  <c:v>1953</c:v>
                </c:pt>
                <c:pt idx="104">
                  <c:v>1954</c:v>
                </c:pt>
                <c:pt idx="105">
                  <c:v>1955</c:v>
                </c:pt>
                <c:pt idx="106">
                  <c:v>1956</c:v>
                </c:pt>
                <c:pt idx="107">
                  <c:v>1957</c:v>
                </c:pt>
                <c:pt idx="108">
                  <c:v>1958</c:v>
                </c:pt>
                <c:pt idx="109">
                  <c:v>1959</c:v>
                </c:pt>
                <c:pt idx="110">
                  <c:v>1960</c:v>
                </c:pt>
                <c:pt idx="111">
                  <c:v>1961</c:v>
                </c:pt>
                <c:pt idx="112">
                  <c:v>1962</c:v>
                </c:pt>
                <c:pt idx="113">
                  <c:v>1963</c:v>
                </c:pt>
                <c:pt idx="114">
                  <c:v>1964</c:v>
                </c:pt>
                <c:pt idx="115">
                  <c:v>1965</c:v>
                </c:pt>
                <c:pt idx="116">
                  <c:v>1966</c:v>
                </c:pt>
                <c:pt idx="117">
                  <c:v>1967</c:v>
                </c:pt>
                <c:pt idx="118">
                  <c:v>1968</c:v>
                </c:pt>
                <c:pt idx="119">
                  <c:v>1969</c:v>
                </c:pt>
                <c:pt idx="120">
                  <c:v>1970</c:v>
                </c:pt>
                <c:pt idx="121">
                  <c:v>1971</c:v>
                </c:pt>
                <c:pt idx="122">
                  <c:v>1972</c:v>
                </c:pt>
                <c:pt idx="123">
                  <c:v>1973</c:v>
                </c:pt>
                <c:pt idx="124">
                  <c:v>1974</c:v>
                </c:pt>
                <c:pt idx="125">
                  <c:v>1975</c:v>
                </c:pt>
                <c:pt idx="126">
                  <c:v>1976</c:v>
                </c:pt>
                <c:pt idx="127">
                  <c:v>1977</c:v>
                </c:pt>
                <c:pt idx="128">
                  <c:v>1978</c:v>
                </c:pt>
                <c:pt idx="129">
                  <c:v>1979</c:v>
                </c:pt>
                <c:pt idx="130">
                  <c:v>1980</c:v>
                </c:pt>
                <c:pt idx="131">
                  <c:v>1981</c:v>
                </c:pt>
                <c:pt idx="132">
                  <c:v>1982</c:v>
                </c:pt>
                <c:pt idx="133">
                  <c:v>1983</c:v>
                </c:pt>
                <c:pt idx="134">
                  <c:v>1984</c:v>
                </c:pt>
                <c:pt idx="135">
                  <c:v>1985</c:v>
                </c:pt>
                <c:pt idx="136">
                  <c:v>1986</c:v>
                </c:pt>
                <c:pt idx="137">
                  <c:v>1987</c:v>
                </c:pt>
                <c:pt idx="138">
                  <c:v>1988</c:v>
                </c:pt>
                <c:pt idx="139">
                  <c:v>1989</c:v>
                </c:pt>
                <c:pt idx="140">
                  <c:v>1990</c:v>
                </c:pt>
                <c:pt idx="141">
                  <c:v>1991</c:v>
                </c:pt>
                <c:pt idx="142">
                  <c:v>1992</c:v>
                </c:pt>
                <c:pt idx="143">
                  <c:v>1993</c:v>
                </c:pt>
                <c:pt idx="144">
                  <c:v>1994</c:v>
                </c:pt>
                <c:pt idx="145">
                  <c:v>1995</c:v>
                </c:pt>
                <c:pt idx="146">
                  <c:v>1996</c:v>
                </c:pt>
                <c:pt idx="147">
                  <c:v>1997</c:v>
                </c:pt>
                <c:pt idx="148">
                  <c:v>1998</c:v>
                </c:pt>
                <c:pt idx="149">
                  <c:v>1999</c:v>
                </c:pt>
                <c:pt idx="150">
                  <c:v>2000</c:v>
                </c:pt>
                <c:pt idx="151">
                  <c:v>2001</c:v>
                </c:pt>
                <c:pt idx="152">
                  <c:v>2002</c:v>
                </c:pt>
                <c:pt idx="153">
                  <c:v>2003</c:v>
                </c:pt>
                <c:pt idx="154">
                  <c:v>2004</c:v>
                </c:pt>
                <c:pt idx="155">
                  <c:v>2005</c:v>
                </c:pt>
                <c:pt idx="156">
                  <c:v>2006</c:v>
                </c:pt>
                <c:pt idx="157">
                  <c:v>2007</c:v>
                </c:pt>
                <c:pt idx="158">
                  <c:v>2008</c:v>
                </c:pt>
                <c:pt idx="159">
                  <c:v>2009</c:v>
                </c:pt>
                <c:pt idx="160">
                  <c:v>2010</c:v>
                </c:pt>
                <c:pt idx="161">
                  <c:v>2011</c:v>
                </c:pt>
                <c:pt idx="162">
                  <c:v>2012</c:v>
                </c:pt>
                <c:pt idx="163">
                  <c:v>2013</c:v>
                </c:pt>
                <c:pt idx="164">
                  <c:v>2014</c:v>
                </c:pt>
                <c:pt idx="165">
                  <c:v>2015</c:v>
                </c:pt>
              </c:numCache>
            </c:numRef>
          </c:cat>
          <c:val>
            <c:numRef>
              <c:f>'Data sheet'!$B$68:$B$233</c:f>
              <c:numCache>
                <c:formatCode>0.0</c:formatCode>
                <c:ptCount val="166"/>
                <c:pt idx="0">
                  <c:v>6407</c:v>
                </c:pt>
                <c:pt idx="1">
                  <c:v>6406</c:v>
                </c:pt>
                <c:pt idx="2">
                  <c:v>6405</c:v>
                </c:pt>
                <c:pt idx="3">
                  <c:v>6408</c:v>
                </c:pt>
                <c:pt idx="4">
                  <c:v>6408</c:v>
                </c:pt>
                <c:pt idx="5">
                  <c:v>6407</c:v>
                </c:pt>
                <c:pt idx="6">
                  <c:v>6407</c:v>
                </c:pt>
                <c:pt idx="7">
                  <c:v>6407</c:v>
                </c:pt>
                <c:pt idx="8">
                  <c:v>6406</c:v>
                </c:pt>
                <c:pt idx="9">
                  <c:v>6405</c:v>
                </c:pt>
                <c:pt idx="10">
                  <c:v>6405</c:v>
                </c:pt>
                <c:pt idx="11">
                  <c:v>6404</c:v>
                </c:pt>
                <c:pt idx="12">
                  <c:v>6411</c:v>
                </c:pt>
                <c:pt idx="13">
                  <c:v>6410</c:v>
                </c:pt>
                <c:pt idx="14">
                  <c:v>6408</c:v>
                </c:pt>
                <c:pt idx="15">
                  <c:v>6407</c:v>
                </c:pt>
                <c:pt idx="16">
                  <c:v>6406</c:v>
                </c:pt>
                <c:pt idx="17">
                  <c:v>6409</c:v>
                </c:pt>
                <c:pt idx="18">
                  <c:v>6412</c:v>
                </c:pt>
                <c:pt idx="19">
                  <c:v>6412</c:v>
                </c:pt>
                <c:pt idx="20">
                  <c:v>6411</c:v>
                </c:pt>
                <c:pt idx="21">
                  <c:v>6412</c:v>
                </c:pt>
                <c:pt idx="22">
                  <c:v>6412</c:v>
                </c:pt>
                <c:pt idx="23">
                  <c:v>6412</c:v>
                </c:pt>
                <c:pt idx="24">
                  <c:v>6412</c:v>
                </c:pt>
                <c:pt idx="25">
                  <c:v>6412</c:v>
                </c:pt>
                <c:pt idx="26">
                  <c:v>6412</c:v>
                </c:pt>
                <c:pt idx="27">
                  <c:v>6412</c:v>
                </c:pt>
                <c:pt idx="28">
                  <c:v>6412</c:v>
                </c:pt>
                <c:pt idx="29">
                  <c:v>6413</c:v>
                </c:pt>
                <c:pt idx="30">
                  <c:v>6413</c:v>
                </c:pt>
                <c:pt idx="31">
                  <c:v>6413</c:v>
                </c:pt>
                <c:pt idx="32">
                  <c:v>6412</c:v>
                </c:pt>
                <c:pt idx="33">
                  <c:v>6411</c:v>
                </c:pt>
                <c:pt idx="34">
                  <c:v>6409</c:v>
                </c:pt>
                <c:pt idx="35">
                  <c:v>6409</c:v>
                </c:pt>
                <c:pt idx="36">
                  <c:v>6409</c:v>
                </c:pt>
                <c:pt idx="37">
                  <c:v>6409</c:v>
                </c:pt>
                <c:pt idx="38">
                  <c:v>6409</c:v>
                </c:pt>
                <c:pt idx="39">
                  <c:v>6409</c:v>
                </c:pt>
                <c:pt idx="40">
                  <c:v>6410</c:v>
                </c:pt>
                <c:pt idx="41">
                  <c:v>6412</c:v>
                </c:pt>
                <c:pt idx="42">
                  <c:v>6413</c:v>
                </c:pt>
                <c:pt idx="43">
                  <c:v>6413</c:v>
                </c:pt>
                <c:pt idx="44">
                  <c:v>6416</c:v>
                </c:pt>
                <c:pt idx="45">
                  <c:v>6416</c:v>
                </c:pt>
                <c:pt idx="46">
                  <c:v>6416</c:v>
                </c:pt>
                <c:pt idx="47">
                  <c:v>6417</c:v>
                </c:pt>
                <c:pt idx="48">
                  <c:v>6416</c:v>
                </c:pt>
                <c:pt idx="49">
                  <c:v>6416</c:v>
                </c:pt>
                <c:pt idx="50">
                  <c:v>6416</c:v>
                </c:pt>
                <c:pt idx="51">
                  <c:v>6415</c:v>
                </c:pt>
                <c:pt idx="52">
                  <c:v>6416</c:v>
                </c:pt>
                <c:pt idx="53">
                  <c:v>6416</c:v>
                </c:pt>
                <c:pt idx="54">
                  <c:v>6416</c:v>
                </c:pt>
                <c:pt idx="55">
                  <c:v>6417</c:v>
                </c:pt>
                <c:pt idx="56">
                  <c:v>6417</c:v>
                </c:pt>
                <c:pt idx="57">
                  <c:v>6420</c:v>
                </c:pt>
                <c:pt idx="58">
                  <c:v>6421</c:v>
                </c:pt>
                <c:pt idx="59">
                  <c:v>6420</c:v>
                </c:pt>
                <c:pt idx="60">
                  <c:v>6421</c:v>
                </c:pt>
                <c:pt idx="61">
                  <c:v>6422</c:v>
                </c:pt>
                <c:pt idx="62">
                  <c:v>6423</c:v>
                </c:pt>
                <c:pt idx="63">
                  <c:v>6423</c:v>
                </c:pt>
                <c:pt idx="64">
                  <c:v>6425</c:v>
                </c:pt>
                <c:pt idx="65">
                  <c:v>6426</c:v>
                </c:pt>
                <c:pt idx="66">
                  <c:v>6426</c:v>
                </c:pt>
                <c:pt idx="67">
                  <c:v>6426</c:v>
                </c:pt>
                <c:pt idx="68">
                  <c:v>6427</c:v>
                </c:pt>
                <c:pt idx="69">
                  <c:v>6427</c:v>
                </c:pt>
                <c:pt idx="70">
                  <c:v>6426</c:v>
                </c:pt>
                <c:pt idx="71">
                  <c:v>6426</c:v>
                </c:pt>
                <c:pt idx="72">
                  <c:v>6426</c:v>
                </c:pt>
                <c:pt idx="73">
                  <c:v>6426</c:v>
                </c:pt>
                <c:pt idx="74">
                  <c:v>6425</c:v>
                </c:pt>
                <c:pt idx="75">
                  <c:v>6424</c:v>
                </c:pt>
                <c:pt idx="76">
                  <c:v>6423</c:v>
                </c:pt>
                <c:pt idx="77">
                  <c:v>6423</c:v>
                </c:pt>
                <c:pt idx="78">
                  <c:v>6422</c:v>
                </c:pt>
                <c:pt idx="79">
                  <c:v>6421</c:v>
                </c:pt>
                <c:pt idx="80">
                  <c:v>6420</c:v>
                </c:pt>
                <c:pt idx="81">
                  <c:v>6418</c:v>
                </c:pt>
                <c:pt idx="82">
                  <c:v>6418</c:v>
                </c:pt>
                <c:pt idx="83">
                  <c:v>6417</c:v>
                </c:pt>
                <c:pt idx="84">
                  <c:v>6415</c:v>
                </c:pt>
                <c:pt idx="85">
                  <c:v>6415</c:v>
                </c:pt>
                <c:pt idx="86">
                  <c:v>6415</c:v>
                </c:pt>
                <c:pt idx="87">
                  <c:v>6415</c:v>
                </c:pt>
                <c:pt idx="88">
                  <c:v>6418</c:v>
                </c:pt>
                <c:pt idx="89">
                  <c:v>6418</c:v>
                </c:pt>
                <c:pt idx="90">
                  <c:v>6417</c:v>
                </c:pt>
                <c:pt idx="91">
                  <c:v>6417</c:v>
                </c:pt>
                <c:pt idx="92">
                  <c:v>6418</c:v>
                </c:pt>
                <c:pt idx="93">
                  <c:v>6418</c:v>
                </c:pt>
                <c:pt idx="94">
                  <c:v>6417</c:v>
                </c:pt>
                <c:pt idx="95">
                  <c:v>6417</c:v>
                </c:pt>
                <c:pt idx="96">
                  <c:v>6417</c:v>
                </c:pt>
                <c:pt idx="97">
                  <c:v>6416</c:v>
                </c:pt>
                <c:pt idx="98">
                  <c:v>6414</c:v>
                </c:pt>
                <c:pt idx="99">
                  <c:v>6412</c:v>
                </c:pt>
                <c:pt idx="100">
                  <c:v>6410</c:v>
                </c:pt>
                <c:pt idx="101">
                  <c:v>6408</c:v>
                </c:pt>
                <c:pt idx="102">
                  <c:v>6409</c:v>
                </c:pt>
                <c:pt idx="103">
                  <c:v>6408</c:v>
                </c:pt>
                <c:pt idx="104">
                  <c:v>6405</c:v>
                </c:pt>
                <c:pt idx="105">
                  <c:v>6403</c:v>
                </c:pt>
                <c:pt idx="106">
                  <c:v>6402</c:v>
                </c:pt>
                <c:pt idx="107">
                  <c:v>6401</c:v>
                </c:pt>
                <c:pt idx="108">
                  <c:v>6402</c:v>
                </c:pt>
                <c:pt idx="109">
                  <c:v>6400</c:v>
                </c:pt>
                <c:pt idx="110">
                  <c:v>6398</c:v>
                </c:pt>
                <c:pt idx="111">
                  <c:v>6396</c:v>
                </c:pt>
                <c:pt idx="112">
                  <c:v>6394</c:v>
                </c:pt>
                <c:pt idx="113">
                  <c:v>6393</c:v>
                </c:pt>
                <c:pt idx="114">
                  <c:v>6391</c:v>
                </c:pt>
                <c:pt idx="115">
                  <c:v>6389</c:v>
                </c:pt>
                <c:pt idx="116">
                  <c:v>6387</c:v>
                </c:pt>
                <c:pt idx="117">
                  <c:v>6389</c:v>
                </c:pt>
                <c:pt idx="118">
                  <c:v>6387</c:v>
                </c:pt>
                <c:pt idx="119">
                  <c:v>6389</c:v>
                </c:pt>
                <c:pt idx="120">
                  <c:v>6388</c:v>
                </c:pt>
                <c:pt idx="121">
                  <c:v>6386</c:v>
                </c:pt>
                <c:pt idx="122">
                  <c:v>6384</c:v>
                </c:pt>
                <c:pt idx="123">
                  <c:v>6383</c:v>
                </c:pt>
                <c:pt idx="124">
                  <c:v>6381</c:v>
                </c:pt>
                <c:pt idx="125">
                  <c:v>6379</c:v>
                </c:pt>
                <c:pt idx="126">
                  <c:v>6378</c:v>
                </c:pt>
                <c:pt idx="127">
                  <c:v>6376</c:v>
                </c:pt>
                <c:pt idx="128">
                  <c:v>6375</c:v>
                </c:pt>
                <c:pt idx="129">
                  <c:v>6373.4</c:v>
                </c:pt>
                <c:pt idx="130">
                  <c:v>6373.9</c:v>
                </c:pt>
                <c:pt idx="131">
                  <c:v>6372.3</c:v>
                </c:pt>
                <c:pt idx="132">
                  <c:v>6372.8</c:v>
                </c:pt>
                <c:pt idx="133">
                  <c:v>6378.6</c:v>
                </c:pt>
                <c:pt idx="134">
                  <c:v>6380.1</c:v>
                </c:pt>
                <c:pt idx="135">
                  <c:v>6378.7</c:v>
                </c:pt>
                <c:pt idx="136">
                  <c:v>6380.2</c:v>
                </c:pt>
                <c:pt idx="137">
                  <c:v>6379</c:v>
                </c:pt>
                <c:pt idx="138">
                  <c:v>6377.3</c:v>
                </c:pt>
                <c:pt idx="139">
                  <c:v>6375.4</c:v>
                </c:pt>
                <c:pt idx="140">
                  <c:v>6375.2</c:v>
                </c:pt>
                <c:pt idx="141">
                  <c:v>6374.3</c:v>
                </c:pt>
                <c:pt idx="142">
                  <c:v>6373.7</c:v>
                </c:pt>
                <c:pt idx="143">
                  <c:v>6374.8</c:v>
                </c:pt>
                <c:pt idx="144">
                  <c:v>6374.6</c:v>
                </c:pt>
                <c:pt idx="145">
                  <c:v>6377.8</c:v>
                </c:pt>
                <c:pt idx="146">
                  <c:v>6379.7</c:v>
                </c:pt>
                <c:pt idx="147">
                  <c:v>6382</c:v>
                </c:pt>
                <c:pt idx="148">
                  <c:v>6384.3</c:v>
                </c:pt>
                <c:pt idx="149">
                  <c:v>6384.4</c:v>
                </c:pt>
                <c:pt idx="150">
                  <c:v>6383.8</c:v>
                </c:pt>
                <c:pt idx="151">
                  <c:v>6382.8</c:v>
                </c:pt>
                <c:pt idx="152">
                  <c:v>6381.8</c:v>
                </c:pt>
                <c:pt idx="153">
                  <c:v>6381.6</c:v>
                </c:pt>
                <c:pt idx="154">
                  <c:v>6380.8</c:v>
                </c:pt>
                <c:pt idx="155">
                  <c:v>6382</c:v>
                </c:pt>
                <c:pt idx="156">
                  <c:v>6384.5</c:v>
                </c:pt>
                <c:pt idx="157">
                  <c:v>6383.1</c:v>
                </c:pt>
                <c:pt idx="158">
                  <c:v>6382.3</c:v>
                </c:pt>
                <c:pt idx="159">
                  <c:v>6381.7</c:v>
                </c:pt>
                <c:pt idx="160">
                  <c:v>6381.6</c:v>
                </c:pt>
                <c:pt idx="161">
                  <c:v>6383.7</c:v>
                </c:pt>
                <c:pt idx="162">
                  <c:v>6382.4</c:v>
                </c:pt>
                <c:pt idx="163" formatCode="General">
                  <c:v>6380.6</c:v>
                </c:pt>
                <c:pt idx="164" formatCode="General">
                  <c:v>6379.3</c:v>
                </c:pt>
                <c:pt idx="165" formatCode="General">
                  <c:v>6378.2</c:v>
                </c:pt>
              </c:numCache>
            </c:numRef>
          </c:val>
          <c:extLst>
            <c:ext xmlns:c16="http://schemas.microsoft.com/office/drawing/2014/chart" uri="{C3380CC4-5D6E-409C-BE32-E72D297353CC}">
              <c16:uniqueId val="{00000000-AE4B-1E4F-B375-36852DE0FADC}"/>
            </c:ext>
          </c:extLst>
        </c:ser>
        <c:dLbls>
          <c:showLegendKey val="0"/>
          <c:showVal val="0"/>
          <c:showCatName val="0"/>
          <c:showSerName val="0"/>
          <c:showPercent val="0"/>
          <c:showBubbleSize val="0"/>
        </c:dLbls>
        <c:axId val="-2045422648"/>
        <c:axId val="-2045417224"/>
      </c:areaChart>
      <c:catAx>
        <c:axId val="-2045422648"/>
        <c:scaling>
          <c:orientation val="minMax"/>
        </c:scaling>
        <c:delete val="0"/>
        <c:axPos val="b"/>
        <c:title>
          <c:tx>
            <c:rich>
              <a:bodyPr/>
              <a:lstStyle/>
              <a:p>
                <a:pPr>
                  <a:defRPr sz="2400"/>
                </a:pPr>
                <a:r>
                  <a:rPr lang="en-US" sz="2400"/>
                  <a:t>Year</a:t>
                </a:r>
              </a:p>
            </c:rich>
          </c:tx>
          <c:overlay val="0"/>
        </c:title>
        <c:numFmt formatCode="0" sourceLinked="1"/>
        <c:majorTickMark val="out"/>
        <c:minorTickMark val="none"/>
        <c:tickLblPos val="nextTo"/>
        <c:txPr>
          <a:bodyPr/>
          <a:lstStyle/>
          <a:p>
            <a:pPr>
              <a:defRPr sz="1800"/>
            </a:pPr>
            <a:endParaRPr lang="en-US"/>
          </a:p>
        </c:txPr>
        <c:crossAx val="-2045417224"/>
        <c:crosses val="autoZero"/>
        <c:auto val="1"/>
        <c:lblAlgn val="ctr"/>
        <c:lblOffset val="100"/>
        <c:noMultiLvlLbl val="0"/>
      </c:catAx>
      <c:valAx>
        <c:axId val="-2045417224"/>
        <c:scaling>
          <c:orientation val="minMax"/>
          <c:min val="6370"/>
        </c:scaling>
        <c:delete val="0"/>
        <c:axPos val="l"/>
        <c:majorGridlines/>
        <c:title>
          <c:tx>
            <c:rich>
              <a:bodyPr rot="0" vert="horz"/>
              <a:lstStyle/>
              <a:p>
                <a:pPr>
                  <a:defRPr sz="2400"/>
                </a:pPr>
                <a:r>
                  <a:rPr lang="en-US" sz="2400"/>
                  <a:t>Surface</a:t>
                </a:r>
              </a:p>
              <a:p>
                <a:pPr>
                  <a:defRPr sz="2400"/>
                </a:pPr>
                <a:r>
                  <a:rPr lang="en-US" sz="2400"/>
                  <a:t>elevation</a:t>
                </a:r>
              </a:p>
              <a:p>
                <a:pPr>
                  <a:defRPr sz="2400"/>
                </a:pPr>
                <a:r>
                  <a:rPr lang="en-US" sz="2400"/>
                  <a:t>(ft)</a:t>
                </a:r>
              </a:p>
            </c:rich>
          </c:tx>
          <c:overlay val="0"/>
        </c:title>
        <c:numFmt formatCode="0.0" sourceLinked="1"/>
        <c:majorTickMark val="out"/>
        <c:minorTickMark val="none"/>
        <c:tickLblPos val="nextTo"/>
        <c:txPr>
          <a:bodyPr/>
          <a:lstStyle/>
          <a:p>
            <a:pPr>
              <a:defRPr sz="1800"/>
            </a:pPr>
            <a:endParaRPr lang="en-US"/>
          </a:p>
        </c:txPr>
        <c:crossAx val="-2045422648"/>
        <c:crosses val="autoZero"/>
        <c:crossBetween val="midCat"/>
      </c:valAx>
      <c:spPr>
        <a:solidFill>
          <a:schemeClr val="tx1">
            <a:lumMod val="75000"/>
          </a:schemeClr>
        </a:solidFill>
      </c:spPr>
    </c:plotArea>
    <c:plotVisOnly val="1"/>
    <c:dispBlanksAs val="zero"/>
    <c:showDLblsOverMax val="0"/>
  </c:chart>
  <c:txPr>
    <a:bodyPr/>
    <a:lstStyle/>
    <a:p>
      <a:pPr>
        <a:defRPr>
          <a:solidFill>
            <a:schemeClr val="bg1"/>
          </a:solidFill>
        </a:defRPr>
      </a:pPr>
      <a:endParaRPr lang="en-US"/>
    </a:p>
  </c:txPr>
  <c:externalData r:id="rId1">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18"/>
    </mc:Choice>
    <mc:Fallback>
      <c:style val="18"/>
    </mc:Fallback>
  </mc:AlternateContent>
  <c:chart>
    <c:title>
      <c:tx>
        <c:rich>
          <a:bodyPr/>
          <a:lstStyle/>
          <a:p>
            <a:pPr>
              <a:defRPr sz="3200"/>
            </a:pPr>
            <a:r>
              <a:rPr lang="en-US" sz="3200" dirty="0"/>
              <a:t>Mono Lake Level 1850-2015</a:t>
            </a:r>
          </a:p>
        </c:rich>
      </c:tx>
      <c:overlay val="0"/>
    </c:title>
    <c:autoTitleDeleted val="0"/>
    <c:plotArea>
      <c:layout/>
      <c:areaChart>
        <c:grouping val="standard"/>
        <c:varyColors val="0"/>
        <c:ser>
          <c:idx val="0"/>
          <c:order val="0"/>
          <c:tx>
            <c:v>Lake Level</c:v>
          </c:tx>
          <c:cat>
            <c:numRef>
              <c:f>'Data sheet'!$A$68:$A$233</c:f>
              <c:numCache>
                <c:formatCode>0</c:formatCode>
                <c:ptCount val="166"/>
                <c:pt idx="0">
                  <c:v>1850</c:v>
                </c:pt>
                <c:pt idx="1">
                  <c:v>1851</c:v>
                </c:pt>
                <c:pt idx="2">
                  <c:v>1852</c:v>
                </c:pt>
                <c:pt idx="3">
                  <c:v>1853</c:v>
                </c:pt>
                <c:pt idx="4">
                  <c:v>1854</c:v>
                </c:pt>
                <c:pt idx="5">
                  <c:v>1855</c:v>
                </c:pt>
                <c:pt idx="6">
                  <c:v>1856</c:v>
                </c:pt>
                <c:pt idx="7">
                  <c:v>1857</c:v>
                </c:pt>
                <c:pt idx="8">
                  <c:v>1858</c:v>
                </c:pt>
                <c:pt idx="9">
                  <c:v>1859</c:v>
                </c:pt>
                <c:pt idx="10">
                  <c:v>1860</c:v>
                </c:pt>
                <c:pt idx="11">
                  <c:v>1861</c:v>
                </c:pt>
                <c:pt idx="12">
                  <c:v>1862</c:v>
                </c:pt>
                <c:pt idx="13">
                  <c:v>1863</c:v>
                </c:pt>
                <c:pt idx="14">
                  <c:v>1864</c:v>
                </c:pt>
                <c:pt idx="15">
                  <c:v>1865</c:v>
                </c:pt>
                <c:pt idx="16">
                  <c:v>1866</c:v>
                </c:pt>
                <c:pt idx="17">
                  <c:v>1867</c:v>
                </c:pt>
                <c:pt idx="18">
                  <c:v>1868</c:v>
                </c:pt>
                <c:pt idx="19">
                  <c:v>1869</c:v>
                </c:pt>
                <c:pt idx="20">
                  <c:v>1870</c:v>
                </c:pt>
                <c:pt idx="21">
                  <c:v>1871</c:v>
                </c:pt>
                <c:pt idx="22">
                  <c:v>1872</c:v>
                </c:pt>
                <c:pt idx="23">
                  <c:v>1873</c:v>
                </c:pt>
                <c:pt idx="24">
                  <c:v>1874</c:v>
                </c:pt>
                <c:pt idx="25">
                  <c:v>1875</c:v>
                </c:pt>
                <c:pt idx="26">
                  <c:v>1876</c:v>
                </c:pt>
                <c:pt idx="27">
                  <c:v>1877</c:v>
                </c:pt>
                <c:pt idx="28">
                  <c:v>1878</c:v>
                </c:pt>
                <c:pt idx="29">
                  <c:v>1879</c:v>
                </c:pt>
                <c:pt idx="30">
                  <c:v>1880</c:v>
                </c:pt>
                <c:pt idx="31">
                  <c:v>1881</c:v>
                </c:pt>
                <c:pt idx="32">
                  <c:v>1882</c:v>
                </c:pt>
                <c:pt idx="33">
                  <c:v>1883</c:v>
                </c:pt>
                <c:pt idx="34">
                  <c:v>1884</c:v>
                </c:pt>
                <c:pt idx="35">
                  <c:v>1885</c:v>
                </c:pt>
                <c:pt idx="36">
                  <c:v>1886</c:v>
                </c:pt>
                <c:pt idx="37">
                  <c:v>1887</c:v>
                </c:pt>
                <c:pt idx="38">
                  <c:v>1888</c:v>
                </c:pt>
                <c:pt idx="39">
                  <c:v>1889</c:v>
                </c:pt>
                <c:pt idx="40">
                  <c:v>1890</c:v>
                </c:pt>
                <c:pt idx="41">
                  <c:v>1891</c:v>
                </c:pt>
                <c:pt idx="42">
                  <c:v>1892</c:v>
                </c:pt>
                <c:pt idx="43">
                  <c:v>1893</c:v>
                </c:pt>
                <c:pt idx="44">
                  <c:v>1894</c:v>
                </c:pt>
                <c:pt idx="45">
                  <c:v>1895</c:v>
                </c:pt>
                <c:pt idx="46">
                  <c:v>1896</c:v>
                </c:pt>
                <c:pt idx="47">
                  <c:v>1897</c:v>
                </c:pt>
                <c:pt idx="48">
                  <c:v>1898</c:v>
                </c:pt>
                <c:pt idx="49">
                  <c:v>1899</c:v>
                </c:pt>
                <c:pt idx="50">
                  <c:v>1900</c:v>
                </c:pt>
                <c:pt idx="51">
                  <c:v>1901</c:v>
                </c:pt>
                <c:pt idx="52">
                  <c:v>1902</c:v>
                </c:pt>
                <c:pt idx="53">
                  <c:v>1903</c:v>
                </c:pt>
                <c:pt idx="54">
                  <c:v>1904</c:v>
                </c:pt>
                <c:pt idx="55">
                  <c:v>1905</c:v>
                </c:pt>
                <c:pt idx="56">
                  <c:v>1906</c:v>
                </c:pt>
                <c:pt idx="57">
                  <c:v>1907</c:v>
                </c:pt>
                <c:pt idx="58">
                  <c:v>1908</c:v>
                </c:pt>
                <c:pt idx="59">
                  <c:v>1909</c:v>
                </c:pt>
                <c:pt idx="60">
                  <c:v>1910</c:v>
                </c:pt>
                <c:pt idx="61">
                  <c:v>1911</c:v>
                </c:pt>
                <c:pt idx="62">
                  <c:v>1912</c:v>
                </c:pt>
                <c:pt idx="63">
                  <c:v>1913</c:v>
                </c:pt>
                <c:pt idx="64">
                  <c:v>1914</c:v>
                </c:pt>
                <c:pt idx="65">
                  <c:v>1915</c:v>
                </c:pt>
                <c:pt idx="66">
                  <c:v>1916</c:v>
                </c:pt>
                <c:pt idx="67">
                  <c:v>1917</c:v>
                </c:pt>
                <c:pt idx="68">
                  <c:v>1918</c:v>
                </c:pt>
                <c:pt idx="69">
                  <c:v>1919</c:v>
                </c:pt>
                <c:pt idx="70">
                  <c:v>1920</c:v>
                </c:pt>
                <c:pt idx="71">
                  <c:v>1921</c:v>
                </c:pt>
                <c:pt idx="72">
                  <c:v>1922</c:v>
                </c:pt>
                <c:pt idx="73">
                  <c:v>1923</c:v>
                </c:pt>
                <c:pt idx="74">
                  <c:v>1924</c:v>
                </c:pt>
                <c:pt idx="75">
                  <c:v>1925</c:v>
                </c:pt>
                <c:pt idx="76">
                  <c:v>1926</c:v>
                </c:pt>
                <c:pt idx="77">
                  <c:v>1927</c:v>
                </c:pt>
                <c:pt idx="78">
                  <c:v>1928</c:v>
                </c:pt>
                <c:pt idx="79">
                  <c:v>1929</c:v>
                </c:pt>
                <c:pt idx="80">
                  <c:v>1930</c:v>
                </c:pt>
                <c:pt idx="81">
                  <c:v>1931</c:v>
                </c:pt>
                <c:pt idx="82">
                  <c:v>1932</c:v>
                </c:pt>
                <c:pt idx="83">
                  <c:v>1933</c:v>
                </c:pt>
                <c:pt idx="84">
                  <c:v>1934</c:v>
                </c:pt>
                <c:pt idx="85">
                  <c:v>1935</c:v>
                </c:pt>
                <c:pt idx="86">
                  <c:v>1936</c:v>
                </c:pt>
                <c:pt idx="87">
                  <c:v>1937</c:v>
                </c:pt>
                <c:pt idx="88">
                  <c:v>1938</c:v>
                </c:pt>
                <c:pt idx="89">
                  <c:v>1939</c:v>
                </c:pt>
                <c:pt idx="90">
                  <c:v>1940</c:v>
                </c:pt>
                <c:pt idx="91">
                  <c:v>1941</c:v>
                </c:pt>
                <c:pt idx="92">
                  <c:v>1942</c:v>
                </c:pt>
                <c:pt idx="93">
                  <c:v>1943</c:v>
                </c:pt>
                <c:pt idx="94">
                  <c:v>1944</c:v>
                </c:pt>
                <c:pt idx="95">
                  <c:v>1945</c:v>
                </c:pt>
                <c:pt idx="96">
                  <c:v>1946</c:v>
                </c:pt>
                <c:pt idx="97">
                  <c:v>1947</c:v>
                </c:pt>
                <c:pt idx="98">
                  <c:v>1948</c:v>
                </c:pt>
                <c:pt idx="99">
                  <c:v>1949</c:v>
                </c:pt>
                <c:pt idx="100">
                  <c:v>1950</c:v>
                </c:pt>
                <c:pt idx="101">
                  <c:v>1951</c:v>
                </c:pt>
                <c:pt idx="102">
                  <c:v>1952</c:v>
                </c:pt>
                <c:pt idx="103">
                  <c:v>1953</c:v>
                </c:pt>
                <c:pt idx="104">
                  <c:v>1954</c:v>
                </c:pt>
                <c:pt idx="105">
                  <c:v>1955</c:v>
                </c:pt>
                <c:pt idx="106">
                  <c:v>1956</c:v>
                </c:pt>
                <c:pt idx="107">
                  <c:v>1957</c:v>
                </c:pt>
                <c:pt idx="108">
                  <c:v>1958</c:v>
                </c:pt>
                <c:pt idx="109">
                  <c:v>1959</c:v>
                </c:pt>
                <c:pt idx="110">
                  <c:v>1960</c:v>
                </c:pt>
                <c:pt idx="111">
                  <c:v>1961</c:v>
                </c:pt>
                <c:pt idx="112">
                  <c:v>1962</c:v>
                </c:pt>
                <c:pt idx="113">
                  <c:v>1963</c:v>
                </c:pt>
                <c:pt idx="114">
                  <c:v>1964</c:v>
                </c:pt>
                <c:pt idx="115">
                  <c:v>1965</c:v>
                </c:pt>
                <c:pt idx="116">
                  <c:v>1966</c:v>
                </c:pt>
                <c:pt idx="117">
                  <c:v>1967</c:v>
                </c:pt>
                <c:pt idx="118">
                  <c:v>1968</c:v>
                </c:pt>
                <c:pt idx="119">
                  <c:v>1969</c:v>
                </c:pt>
                <c:pt idx="120">
                  <c:v>1970</c:v>
                </c:pt>
                <c:pt idx="121">
                  <c:v>1971</c:v>
                </c:pt>
                <c:pt idx="122">
                  <c:v>1972</c:v>
                </c:pt>
                <c:pt idx="123">
                  <c:v>1973</c:v>
                </c:pt>
                <c:pt idx="124">
                  <c:v>1974</c:v>
                </c:pt>
                <c:pt idx="125">
                  <c:v>1975</c:v>
                </c:pt>
                <c:pt idx="126">
                  <c:v>1976</c:v>
                </c:pt>
                <c:pt idx="127">
                  <c:v>1977</c:v>
                </c:pt>
                <c:pt idx="128">
                  <c:v>1978</c:v>
                </c:pt>
                <c:pt idx="129">
                  <c:v>1979</c:v>
                </c:pt>
                <c:pt idx="130">
                  <c:v>1980</c:v>
                </c:pt>
                <c:pt idx="131">
                  <c:v>1981</c:v>
                </c:pt>
                <c:pt idx="132">
                  <c:v>1982</c:v>
                </c:pt>
                <c:pt idx="133">
                  <c:v>1983</c:v>
                </c:pt>
                <c:pt idx="134">
                  <c:v>1984</c:v>
                </c:pt>
                <c:pt idx="135">
                  <c:v>1985</c:v>
                </c:pt>
                <c:pt idx="136">
                  <c:v>1986</c:v>
                </c:pt>
                <c:pt idx="137">
                  <c:v>1987</c:v>
                </c:pt>
                <c:pt idx="138">
                  <c:v>1988</c:v>
                </c:pt>
                <c:pt idx="139">
                  <c:v>1989</c:v>
                </c:pt>
                <c:pt idx="140">
                  <c:v>1990</c:v>
                </c:pt>
                <c:pt idx="141">
                  <c:v>1991</c:v>
                </c:pt>
                <c:pt idx="142">
                  <c:v>1992</c:v>
                </c:pt>
                <c:pt idx="143">
                  <c:v>1993</c:v>
                </c:pt>
                <c:pt idx="144">
                  <c:v>1994</c:v>
                </c:pt>
                <c:pt idx="145">
                  <c:v>1995</c:v>
                </c:pt>
                <c:pt idx="146">
                  <c:v>1996</c:v>
                </c:pt>
                <c:pt idx="147">
                  <c:v>1997</c:v>
                </c:pt>
                <c:pt idx="148">
                  <c:v>1998</c:v>
                </c:pt>
                <c:pt idx="149">
                  <c:v>1999</c:v>
                </c:pt>
                <c:pt idx="150">
                  <c:v>2000</c:v>
                </c:pt>
                <c:pt idx="151">
                  <c:v>2001</c:v>
                </c:pt>
                <c:pt idx="152">
                  <c:v>2002</c:v>
                </c:pt>
                <c:pt idx="153">
                  <c:v>2003</c:v>
                </c:pt>
                <c:pt idx="154">
                  <c:v>2004</c:v>
                </c:pt>
                <c:pt idx="155">
                  <c:v>2005</c:v>
                </c:pt>
                <c:pt idx="156">
                  <c:v>2006</c:v>
                </c:pt>
                <c:pt idx="157">
                  <c:v>2007</c:v>
                </c:pt>
                <c:pt idx="158">
                  <c:v>2008</c:v>
                </c:pt>
                <c:pt idx="159">
                  <c:v>2009</c:v>
                </c:pt>
                <c:pt idx="160">
                  <c:v>2010</c:v>
                </c:pt>
                <c:pt idx="161">
                  <c:v>2011</c:v>
                </c:pt>
                <c:pt idx="162">
                  <c:v>2012</c:v>
                </c:pt>
                <c:pt idx="163">
                  <c:v>2013</c:v>
                </c:pt>
                <c:pt idx="164">
                  <c:v>2014</c:v>
                </c:pt>
                <c:pt idx="165">
                  <c:v>2015</c:v>
                </c:pt>
              </c:numCache>
            </c:numRef>
          </c:cat>
          <c:val>
            <c:numRef>
              <c:f>'Data sheet'!$B$68:$B$233</c:f>
              <c:numCache>
                <c:formatCode>0.0</c:formatCode>
                <c:ptCount val="166"/>
                <c:pt idx="0">
                  <c:v>6407</c:v>
                </c:pt>
                <c:pt idx="1">
                  <c:v>6406</c:v>
                </c:pt>
                <c:pt idx="2">
                  <c:v>6405</c:v>
                </c:pt>
                <c:pt idx="3">
                  <c:v>6408</c:v>
                </c:pt>
                <c:pt idx="4">
                  <c:v>6408</c:v>
                </c:pt>
                <c:pt idx="5">
                  <c:v>6407</c:v>
                </c:pt>
                <c:pt idx="6">
                  <c:v>6407</c:v>
                </c:pt>
                <c:pt idx="7">
                  <c:v>6407</c:v>
                </c:pt>
                <c:pt idx="8">
                  <c:v>6406</c:v>
                </c:pt>
                <c:pt idx="9">
                  <c:v>6405</c:v>
                </c:pt>
                <c:pt idx="10">
                  <c:v>6405</c:v>
                </c:pt>
                <c:pt idx="11">
                  <c:v>6404</c:v>
                </c:pt>
                <c:pt idx="12">
                  <c:v>6411</c:v>
                </c:pt>
                <c:pt idx="13">
                  <c:v>6410</c:v>
                </c:pt>
                <c:pt idx="14">
                  <c:v>6408</c:v>
                </c:pt>
                <c:pt idx="15">
                  <c:v>6407</c:v>
                </c:pt>
                <c:pt idx="16">
                  <c:v>6406</c:v>
                </c:pt>
                <c:pt idx="17">
                  <c:v>6409</c:v>
                </c:pt>
                <c:pt idx="18">
                  <c:v>6412</c:v>
                </c:pt>
                <c:pt idx="19">
                  <c:v>6412</c:v>
                </c:pt>
                <c:pt idx="20">
                  <c:v>6411</c:v>
                </c:pt>
                <c:pt idx="21">
                  <c:v>6412</c:v>
                </c:pt>
                <c:pt idx="22">
                  <c:v>6412</c:v>
                </c:pt>
                <c:pt idx="23">
                  <c:v>6412</c:v>
                </c:pt>
                <c:pt idx="24">
                  <c:v>6412</c:v>
                </c:pt>
                <c:pt idx="25">
                  <c:v>6412</c:v>
                </c:pt>
                <c:pt idx="26">
                  <c:v>6412</c:v>
                </c:pt>
                <c:pt idx="27">
                  <c:v>6412</c:v>
                </c:pt>
                <c:pt idx="28">
                  <c:v>6412</c:v>
                </c:pt>
                <c:pt idx="29">
                  <c:v>6413</c:v>
                </c:pt>
                <c:pt idx="30">
                  <c:v>6413</c:v>
                </c:pt>
                <c:pt idx="31">
                  <c:v>6413</c:v>
                </c:pt>
                <c:pt idx="32">
                  <c:v>6412</c:v>
                </c:pt>
                <c:pt idx="33">
                  <c:v>6411</c:v>
                </c:pt>
                <c:pt idx="34">
                  <c:v>6409</c:v>
                </c:pt>
                <c:pt idx="35">
                  <c:v>6409</c:v>
                </c:pt>
                <c:pt idx="36">
                  <c:v>6409</c:v>
                </c:pt>
                <c:pt idx="37">
                  <c:v>6409</c:v>
                </c:pt>
                <c:pt idx="38">
                  <c:v>6409</c:v>
                </c:pt>
                <c:pt idx="39">
                  <c:v>6409</c:v>
                </c:pt>
                <c:pt idx="40">
                  <c:v>6410</c:v>
                </c:pt>
                <c:pt idx="41">
                  <c:v>6412</c:v>
                </c:pt>
                <c:pt idx="42">
                  <c:v>6413</c:v>
                </c:pt>
                <c:pt idx="43">
                  <c:v>6413</c:v>
                </c:pt>
                <c:pt idx="44">
                  <c:v>6416</c:v>
                </c:pt>
                <c:pt idx="45">
                  <c:v>6416</c:v>
                </c:pt>
                <c:pt idx="46">
                  <c:v>6416</c:v>
                </c:pt>
                <c:pt idx="47">
                  <c:v>6417</c:v>
                </c:pt>
                <c:pt idx="48">
                  <c:v>6416</c:v>
                </c:pt>
                <c:pt idx="49">
                  <c:v>6416</c:v>
                </c:pt>
                <c:pt idx="50">
                  <c:v>6416</c:v>
                </c:pt>
                <c:pt idx="51">
                  <c:v>6415</c:v>
                </c:pt>
                <c:pt idx="52">
                  <c:v>6416</c:v>
                </c:pt>
                <c:pt idx="53">
                  <c:v>6416</c:v>
                </c:pt>
                <c:pt idx="54">
                  <c:v>6416</c:v>
                </c:pt>
                <c:pt idx="55">
                  <c:v>6417</c:v>
                </c:pt>
                <c:pt idx="56">
                  <c:v>6417</c:v>
                </c:pt>
                <c:pt idx="57">
                  <c:v>6420</c:v>
                </c:pt>
                <c:pt idx="58">
                  <c:v>6421</c:v>
                </c:pt>
                <c:pt idx="59">
                  <c:v>6420</c:v>
                </c:pt>
                <c:pt idx="60">
                  <c:v>6421</c:v>
                </c:pt>
                <c:pt idx="61">
                  <c:v>6422</c:v>
                </c:pt>
                <c:pt idx="62">
                  <c:v>6423</c:v>
                </c:pt>
                <c:pt idx="63">
                  <c:v>6423</c:v>
                </c:pt>
                <c:pt idx="64">
                  <c:v>6425</c:v>
                </c:pt>
                <c:pt idx="65">
                  <c:v>6426</c:v>
                </c:pt>
                <c:pt idx="66">
                  <c:v>6426</c:v>
                </c:pt>
                <c:pt idx="67">
                  <c:v>6426</c:v>
                </c:pt>
                <c:pt idx="68">
                  <c:v>6427</c:v>
                </c:pt>
                <c:pt idx="69">
                  <c:v>6427</c:v>
                </c:pt>
                <c:pt idx="70">
                  <c:v>6426</c:v>
                </c:pt>
                <c:pt idx="71">
                  <c:v>6426</c:v>
                </c:pt>
                <c:pt idx="72">
                  <c:v>6426</c:v>
                </c:pt>
                <c:pt idx="73">
                  <c:v>6426</c:v>
                </c:pt>
                <c:pt idx="74">
                  <c:v>6425</c:v>
                </c:pt>
                <c:pt idx="75">
                  <c:v>6424</c:v>
                </c:pt>
                <c:pt idx="76">
                  <c:v>6423</c:v>
                </c:pt>
                <c:pt idx="77">
                  <c:v>6423</c:v>
                </c:pt>
                <c:pt idx="78">
                  <c:v>6422</c:v>
                </c:pt>
                <c:pt idx="79">
                  <c:v>6421</c:v>
                </c:pt>
                <c:pt idx="80">
                  <c:v>6420</c:v>
                </c:pt>
                <c:pt idx="81">
                  <c:v>6418</c:v>
                </c:pt>
                <c:pt idx="82">
                  <c:v>6418</c:v>
                </c:pt>
                <c:pt idx="83">
                  <c:v>6417</c:v>
                </c:pt>
                <c:pt idx="84">
                  <c:v>6415</c:v>
                </c:pt>
                <c:pt idx="85">
                  <c:v>6415</c:v>
                </c:pt>
                <c:pt idx="86">
                  <c:v>6415</c:v>
                </c:pt>
                <c:pt idx="87">
                  <c:v>6415</c:v>
                </c:pt>
                <c:pt idx="88">
                  <c:v>6418</c:v>
                </c:pt>
                <c:pt idx="89">
                  <c:v>6418</c:v>
                </c:pt>
                <c:pt idx="90">
                  <c:v>6417</c:v>
                </c:pt>
                <c:pt idx="91">
                  <c:v>6417</c:v>
                </c:pt>
                <c:pt idx="92">
                  <c:v>6418</c:v>
                </c:pt>
                <c:pt idx="93">
                  <c:v>6418</c:v>
                </c:pt>
                <c:pt idx="94">
                  <c:v>6417</c:v>
                </c:pt>
                <c:pt idx="95">
                  <c:v>6417</c:v>
                </c:pt>
                <c:pt idx="96">
                  <c:v>6417</c:v>
                </c:pt>
                <c:pt idx="97">
                  <c:v>6416</c:v>
                </c:pt>
                <c:pt idx="98">
                  <c:v>6414</c:v>
                </c:pt>
                <c:pt idx="99">
                  <c:v>6412</c:v>
                </c:pt>
                <c:pt idx="100">
                  <c:v>6410</c:v>
                </c:pt>
                <c:pt idx="101">
                  <c:v>6408</c:v>
                </c:pt>
                <c:pt idx="102">
                  <c:v>6409</c:v>
                </c:pt>
                <c:pt idx="103">
                  <c:v>6408</c:v>
                </c:pt>
                <c:pt idx="104">
                  <c:v>6405</c:v>
                </c:pt>
                <c:pt idx="105">
                  <c:v>6403</c:v>
                </c:pt>
                <c:pt idx="106">
                  <c:v>6402</c:v>
                </c:pt>
                <c:pt idx="107">
                  <c:v>6401</c:v>
                </c:pt>
                <c:pt idx="108">
                  <c:v>6402</c:v>
                </c:pt>
                <c:pt idx="109">
                  <c:v>6400</c:v>
                </c:pt>
                <c:pt idx="110">
                  <c:v>6398</c:v>
                </c:pt>
                <c:pt idx="111">
                  <c:v>6396</c:v>
                </c:pt>
                <c:pt idx="112">
                  <c:v>6394</c:v>
                </c:pt>
                <c:pt idx="113">
                  <c:v>6393</c:v>
                </c:pt>
                <c:pt idx="114">
                  <c:v>6391</c:v>
                </c:pt>
                <c:pt idx="115">
                  <c:v>6389</c:v>
                </c:pt>
                <c:pt idx="116">
                  <c:v>6387</c:v>
                </c:pt>
                <c:pt idx="117">
                  <c:v>6389</c:v>
                </c:pt>
                <c:pt idx="118">
                  <c:v>6387</c:v>
                </c:pt>
                <c:pt idx="119">
                  <c:v>6389</c:v>
                </c:pt>
                <c:pt idx="120">
                  <c:v>6388</c:v>
                </c:pt>
                <c:pt idx="121">
                  <c:v>6386</c:v>
                </c:pt>
                <c:pt idx="122">
                  <c:v>6384</c:v>
                </c:pt>
                <c:pt idx="123">
                  <c:v>6383</c:v>
                </c:pt>
                <c:pt idx="124">
                  <c:v>6381</c:v>
                </c:pt>
                <c:pt idx="125">
                  <c:v>6379</c:v>
                </c:pt>
                <c:pt idx="126">
                  <c:v>6378</c:v>
                </c:pt>
                <c:pt idx="127">
                  <c:v>6376</c:v>
                </c:pt>
                <c:pt idx="128">
                  <c:v>6375</c:v>
                </c:pt>
                <c:pt idx="129">
                  <c:v>6373.4</c:v>
                </c:pt>
                <c:pt idx="130">
                  <c:v>6373.9</c:v>
                </c:pt>
                <c:pt idx="131">
                  <c:v>6372.3</c:v>
                </c:pt>
                <c:pt idx="132">
                  <c:v>6372.8</c:v>
                </c:pt>
                <c:pt idx="133">
                  <c:v>6378.6</c:v>
                </c:pt>
                <c:pt idx="134">
                  <c:v>6380.1</c:v>
                </c:pt>
                <c:pt idx="135">
                  <c:v>6378.7</c:v>
                </c:pt>
                <c:pt idx="136">
                  <c:v>6380.2</c:v>
                </c:pt>
                <c:pt idx="137">
                  <c:v>6379</c:v>
                </c:pt>
                <c:pt idx="138">
                  <c:v>6377.3</c:v>
                </c:pt>
                <c:pt idx="139">
                  <c:v>6375.4</c:v>
                </c:pt>
                <c:pt idx="140">
                  <c:v>6375.2</c:v>
                </c:pt>
                <c:pt idx="141">
                  <c:v>6374.3</c:v>
                </c:pt>
                <c:pt idx="142">
                  <c:v>6373.7</c:v>
                </c:pt>
                <c:pt idx="143">
                  <c:v>6374.8</c:v>
                </c:pt>
                <c:pt idx="144">
                  <c:v>6374.6</c:v>
                </c:pt>
                <c:pt idx="145">
                  <c:v>6377.8</c:v>
                </c:pt>
                <c:pt idx="146">
                  <c:v>6379.7</c:v>
                </c:pt>
                <c:pt idx="147">
                  <c:v>6382</c:v>
                </c:pt>
                <c:pt idx="148">
                  <c:v>6384.3</c:v>
                </c:pt>
                <c:pt idx="149">
                  <c:v>6384.4</c:v>
                </c:pt>
                <c:pt idx="150">
                  <c:v>6383.8</c:v>
                </c:pt>
                <c:pt idx="151">
                  <c:v>6382.8</c:v>
                </c:pt>
                <c:pt idx="152">
                  <c:v>6381.8</c:v>
                </c:pt>
                <c:pt idx="153">
                  <c:v>6381.6</c:v>
                </c:pt>
                <c:pt idx="154">
                  <c:v>6380.8</c:v>
                </c:pt>
                <c:pt idx="155">
                  <c:v>6382</c:v>
                </c:pt>
                <c:pt idx="156">
                  <c:v>6384.5</c:v>
                </c:pt>
                <c:pt idx="157">
                  <c:v>6383.1</c:v>
                </c:pt>
                <c:pt idx="158">
                  <c:v>6382.3</c:v>
                </c:pt>
                <c:pt idx="159">
                  <c:v>6381.7</c:v>
                </c:pt>
                <c:pt idx="160">
                  <c:v>6381.6</c:v>
                </c:pt>
                <c:pt idx="161">
                  <c:v>6383.7</c:v>
                </c:pt>
                <c:pt idx="162">
                  <c:v>6382.4</c:v>
                </c:pt>
                <c:pt idx="163" formatCode="General">
                  <c:v>6380.6</c:v>
                </c:pt>
                <c:pt idx="164" formatCode="General">
                  <c:v>6379.3</c:v>
                </c:pt>
                <c:pt idx="165" formatCode="General">
                  <c:v>6378.2</c:v>
                </c:pt>
              </c:numCache>
            </c:numRef>
          </c:val>
          <c:extLst>
            <c:ext xmlns:c16="http://schemas.microsoft.com/office/drawing/2014/chart" uri="{C3380CC4-5D6E-409C-BE32-E72D297353CC}">
              <c16:uniqueId val="{00000000-C950-6A4B-9562-EEEB31E3E055}"/>
            </c:ext>
          </c:extLst>
        </c:ser>
        <c:dLbls>
          <c:showLegendKey val="0"/>
          <c:showVal val="0"/>
          <c:showCatName val="0"/>
          <c:showSerName val="0"/>
          <c:showPercent val="0"/>
          <c:showBubbleSize val="0"/>
        </c:dLbls>
        <c:axId val="-2059400152"/>
        <c:axId val="-2044410168"/>
      </c:areaChart>
      <c:catAx>
        <c:axId val="-2059400152"/>
        <c:scaling>
          <c:orientation val="minMax"/>
        </c:scaling>
        <c:delete val="0"/>
        <c:axPos val="b"/>
        <c:title>
          <c:tx>
            <c:rich>
              <a:bodyPr/>
              <a:lstStyle/>
              <a:p>
                <a:pPr>
                  <a:defRPr sz="2400"/>
                </a:pPr>
                <a:r>
                  <a:rPr lang="en-US" sz="2400"/>
                  <a:t>Year</a:t>
                </a:r>
              </a:p>
            </c:rich>
          </c:tx>
          <c:overlay val="0"/>
        </c:title>
        <c:numFmt formatCode="0" sourceLinked="1"/>
        <c:majorTickMark val="out"/>
        <c:minorTickMark val="none"/>
        <c:tickLblPos val="nextTo"/>
        <c:txPr>
          <a:bodyPr/>
          <a:lstStyle/>
          <a:p>
            <a:pPr>
              <a:defRPr sz="1800"/>
            </a:pPr>
            <a:endParaRPr lang="en-US"/>
          </a:p>
        </c:txPr>
        <c:crossAx val="-2044410168"/>
        <c:crosses val="autoZero"/>
        <c:auto val="1"/>
        <c:lblAlgn val="ctr"/>
        <c:lblOffset val="100"/>
        <c:noMultiLvlLbl val="0"/>
      </c:catAx>
      <c:valAx>
        <c:axId val="-2044410168"/>
        <c:scaling>
          <c:orientation val="minMax"/>
          <c:min val="6370"/>
        </c:scaling>
        <c:delete val="0"/>
        <c:axPos val="l"/>
        <c:majorGridlines/>
        <c:title>
          <c:tx>
            <c:rich>
              <a:bodyPr rot="0" vert="horz"/>
              <a:lstStyle/>
              <a:p>
                <a:pPr>
                  <a:defRPr sz="2400"/>
                </a:pPr>
                <a:r>
                  <a:rPr lang="en-US" sz="2400"/>
                  <a:t>Surface</a:t>
                </a:r>
              </a:p>
              <a:p>
                <a:pPr>
                  <a:defRPr sz="2400"/>
                </a:pPr>
                <a:r>
                  <a:rPr lang="en-US" sz="2400"/>
                  <a:t>elevation</a:t>
                </a:r>
              </a:p>
              <a:p>
                <a:pPr>
                  <a:defRPr sz="2400"/>
                </a:pPr>
                <a:r>
                  <a:rPr lang="en-US" sz="2400"/>
                  <a:t>(ft)</a:t>
                </a:r>
              </a:p>
            </c:rich>
          </c:tx>
          <c:overlay val="0"/>
        </c:title>
        <c:numFmt formatCode="0.0" sourceLinked="1"/>
        <c:majorTickMark val="out"/>
        <c:minorTickMark val="none"/>
        <c:tickLblPos val="nextTo"/>
        <c:txPr>
          <a:bodyPr/>
          <a:lstStyle/>
          <a:p>
            <a:pPr>
              <a:defRPr sz="1800"/>
            </a:pPr>
            <a:endParaRPr lang="en-US"/>
          </a:p>
        </c:txPr>
        <c:crossAx val="-2059400152"/>
        <c:crosses val="autoZero"/>
        <c:crossBetween val="midCat"/>
      </c:valAx>
      <c:spPr>
        <a:solidFill>
          <a:schemeClr val="tx1">
            <a:lumMod val="75000"/>
          </a:schemeClr>
        </a:solidFill>
      </c:spPr>
    </c:plotArea>
    <c:plotVisOnly val="1"/>
    <c:dispBlanksAs val="zero"/>
    <c:showDLblsOverMax val="0"/>
  </c:chart>
  <c:txPr>
    <a:bodyPr/>
    <a:lstStyle/>
    <a:p>
      <a:pPr>
        <a:defRPr>
          <a:solidFill>
            <a:schemeClr val="bg1"/>
          </a:solidFill>
        </a:defRPr>
      </a:pPr>
      <a:endParaRPr lang="en-US"/>
    </a:p>
  </c:txPr>
  <c:externalData r:id="rId1">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18"/>
    </mc:Choice>
    <mc:Fallback>
      <c:style val="18"/>
    </mc:Fallback>
  </mc:AlternateContent>
  <c:chart>
    <c:title>
      <c:tx>
        <c:rich>
          <a:bodyPr/>
          <a:lstStyle/>
          <a:p>
            <a:pPr>
              <a:defRPr sz="3200"/>
            </a:pPr>
            <a:r>
              <a:rPr lang="en-US" sz="3200" dirty="0"/>
              <a:t>Mono Lake Level 1850-2015</a:t>
            </a:r>
          </a:p>
        </c:rich>
      </c:tx>
      <c:overlay val="0"/>
    </c:title>
    <c:autoTitleDeleted val="0"/>
    <c:plotArea>
      <c:layout/>
      <c:areaChart>
        <c:grouping val="standard"/>
        <c:varyColors val="0"/>
        <c:ser>
          <c:idx val="0"/>
          <c:order val="0"/>
          <c:tx>
            <c:v>Lake Level</c:v>
          </c:tx>
          <c:cat>
            <c:numRef>
              <c:f>'Data sheet'!$A$68:$A$233</c:f>
              <c:numCache>
                <c:formatCode>0</c:formatCode>
                <c:ptCount val="166"/>
                <c:pt idx="0">
                  <c:v>1850</c:v>
                </c:pt>
                <c:pt idx="1">
                  <c:v>1851</c:v>
                </c:pt>
                <c:pt idx="2">
                  <c:v>1852</c:v>
                </c:pt>
                <c:pt idx="3">
                  <c:v>1853</c:v>
                </c:pt>
                <c:pt idx="4">
                  <c:v>1854</c:v>
                </c:pt>
                <c:pt idx="5">
                  <c:v>1855</c:v>
                </c:pt>
                <c:pt idx="6">
                  <c:v>1856</c:v>
                </c:pt>
                <c:pt idx="7">
                  <c:v>1857</c:v>
                </c:pt>
                <c:pt idx="8">
                  <c:v>1858</c:v>
                </c:pt>
                <c:pt idx="9">
                  <c:v>1859</c:v>
                </c:pt>
                <c:pt idx="10">
                  <c:v>1860</c:v>
                </c:pt>
                <c:pt idx="11">
                  <c:v>1861</c:v>
                </c:pt>
                <c:pt idx="12">
                  <c:v>1862</c:v>
                </c:pt>
                <c:pt idx="13">
                  <c:v>1863</c:v>
                </c:pt>
                <c:pt idx="14">
                  <c:v>1864</c:v>
                </c:pt>
                <c:pt idx="15">
                  <c:v>1865</c:v>
                </c:pt>
                <c:pt idx="16">
                  <c:v>1866</c:v>
                </c:pt>
                <c:pt idx="17">
                  <c:v>1867</c:v>
                </c:pt>
                <c:pt idx="18">
                  <c:v>1868</c:v>
                </c:pt>
                <c:pt idx="19">
                  <c:v>1869</c:v>
                </c:pt>
                <c:pt idx="20">
                  <c:v>1870</c:v>
                </c:pt>
                <c:pt idx="21">
                  <c:v>1871</c:v>
                </c:pt>
                <c:pt idx="22">
                  <c:v>1872</c:v>
                </c:pt>
                <c:pt idx="23">
                  <c:v>1873</c:v>
                </c:pt>
                <c:pt idx="24">
                  <c:v>1874</c:v>
                </c:pt>
                <c:pt idx="25">
                  <c:v>1875</c:v>
                </c:pt>
                <c:pt idx="26">
                  <c:v>1876</c:v>
                </c:pt>
                <c:pt idx="27">
                  <c:v>1877</c:v>
                </c:pt>
                <c:pt idx="28">
                  <c:v>1878</c:v>
                </c:pt>
                <c:pt idx="29">
                  <c:v>1879</c:v>
                </c:pt>
                <c:pt idx="30">
                  <c:v>1880</c:v>
                </c:pt>
                <c:pt idx="31">
                  <c:v>1881</c:v>
                </c:pt>
                <c:pt idx="32">
                  <c:v>1882</c:v>
                </c:pt>
                <c:pt idx="33">
                  <c:v>1883</c:v>
                </c:pt>
                <c:pt idx="34">
                  <c:v>1884</c:v>
                </c:pt>
                <c:pt idx="35">
                  <c:v>1885</c:v>
                </c:pt>
                <c:pt idx="36">
                  <c:v>1886</c:v>
                </c:pt>
                <c:pt idx="37">
                  <c:v>1887</c:v>
                </c:pt>
                <c:pt idx="38">
                  <c:v>1888</c:v>
                </c:pt>
                <c:pt idx="39">
                  <c:v>1889</c:v>
                </c:pt>
                <c:pt idx="40">
                  <c:v>1890</c:v>
                </c:pt>
                <c:pt idx="41">
                  <c:v>1891</c:v>
                </c:pt>
                <c:pt idx="42">
                  <c:v>1892</c:v>
                </c:pt>
                <c:pt idx="43">
                  <c:v>1893</c:v>
                </c:pt>
                <c:pt idx="44">
                  <c:v>1894</c:v>
                </c:pt>
                <c:pt idx="45">
                  <c:v>1895</c:v>
                </c:pt>
                <c:pt idx="46">
                  <c:v>1896</c:v>
                </c:pt>
                <c:pt idx="47">
                  <c:v>1897</c:v>
                </c:pt>
                <c:pt idx="48">
                  <c:v>1898</c:v>
                </c:pt>
                <c:pt idx="49">
                  <c:v>1899</c:v>
                </c:pt>
                <c:pt idx="50">
                  <c:v>1900</c:v>
                </c:pt>
                <c:pt idx="51">
                  <c:v>1901</c:v>
                </c:pt>
                <c:pt idx="52">
                  <c:v>1902</c:v>
                </c:pt>
                <c:pt idx="53">
                  <c:v>1903</c:v>
                </c:pt>
                <c:pt idx="54">
                  <c:v>1904</c:v>
                </c:pt>
                <c:pt idx="55">
                  <c:v>1905</c:v>
                </c:pt>
                <c:pt idx="56">
                  <c:v>1906</c:v>
                </c:pt>
                <c:pt idx="57">
                  <c:v>1907</c:v>
                </c:pt>
                <c:pt idx="58">
                  <c:v>1908</c:v>
                </c:pt>
                <c:pt idx="59">
                  <c:v>1909</c:v>
                </c:pt>
                <c:pt idx="60">
                  <c:v>1910</c:v>
                </c:pt>
                <c:pt idx="61">
                  <c:v>1911</c:v>
                </c:pt>
                <c:pt idx="62">
                  <c:v>1912</c:v>
                </c:pt>
                <c:pt idx="63">
                  <c:v>1913</c:v>
                </c:pt>
                <c:pt idx="64">
                  <c:v>1914</c:v>
                </c:pt>
                <c:pt idx="65">
                  <c:v>1915</c:v>
                </c:pt>
                <c:pt idx="66">
                  <c:v>1916</c:v>
                </c:pt>
                <c:pt idx="67">
                  <c:v>1917</c:v>
                </c:pt>
                <c:pt idx="68">
                  <c:v>1918</c:v>
                </c:pt>
                <c:pt idx="69">
                  <c:v>1919</c:v>
                </c:pt>
                <c:pt idx="70">
                  <c:v>1920</c:v>
                </c:pt>
                <c:pt idx="71">
                  <c:v>1921</c:v>
                </c:pt>
                <c:pt idx="72">
                  <c:v>1922</c:v>
                </c:pt>
                <c:pt idx="73">
                  <c:v>1923</c:v>
                </c:pt>
                <c:pt idx="74">
                  <c:v>1924</c:v>
                </c:pt>
                <c:pt idx="75">
                  <c:v>1925</c:v>
                </c:pt>
                <c:pt idx="76">
                  <c:v>1926</c:v>
                </c:pt>
                <c:pt idx="77">
                  <c:v>1927</c:v>
                </c:pt>
                <c:pt idx="78">
                  <c:v>1928</c:v>
                </c:pt>
                <c:pt idx="79">
                  <c:v>1929</c:v>
                </c:pt>
                <c:pt idx="80">
                  <c:v>1930</c:v>
                </c:pt>
                <c:pt idx="81">
                  <c:v>1931</c:v>
                </c:pt>
                <c:pt idx="82">
                  <c:v>1932</c:v>
                </c:pt>
                <c:pt idx="83">
                  <c:v>1933</c:v>
                </c:pt>
                <c:pt idx="84">
                  <c:v>1934</c:v>
                </c:pt>
                <c:pt idx="85">
                  <c:v>1935</c:v>
                </c:pt>
                <c:pt idx="86">
                  <c:v>1936</c:v>
                </c:pt>
                <c:pt idx="87">
                  <c:v>1937</c:v>
                </c:pt>
                <c:pt idx="88">
                  <c:v>1938</c:v>
                </c:pt>
                <c:pt idx="89">
                  <c:v>1939</c:v>
                </c:pt>
                <c:pt idx="90">
                  <c:v>1940</c:v>
                </c:pt>
                <c:pt idx="91">
                  <c:v>1941</c:v>
                </c:pt>
                <c:pt idx="92">
                  <c:v>1942</c:v>
                </c:pt>
                <c:pt idx="93">
                  <c:v>1943</c:v>
                </c:pt>
                <c:pt idx="94">
                  <c:v>1944</c:v>
                </c:pt>
                <c:pt idx="95">
                  <c:v>1945</c:v>
                </c:pt>
                <c:pt idx="96">
                  <c:v>1946</c:v>
                </c:pt>
                <c:pt idx="97">
                  <c:v>1947</c:v>
                </c:pt>
                <c:pt idx="98">
                  <c:v>1948</c:v>
                </c:pt>
                <c:pt idx="99">
                  <c:v>1949</c:v>
                </c:pt>
                <c:pt idx="100">
                  <c:v>1950</c:v>
                </c:pt>
                <c:pt idx="101">
                  <c:v>1951</c:v>
                </c:pt>
                <c:pt idx="102">
                  <c:v>1952</c:v>
                </c:pt>
                <c:pt idx="103">
                  <c:v>1953</c:v>
                </c:pt>
                <c:pt idx="104">
                  <c:v>1954</c:v>
                </c:pt>
                <c:pt idx="105">
                  <c:v>1955</c:v>
                </c:pt>
                <c:pt idx="106">
                  <c:v>1956</c:v>
                </c:pt>
                <c:pt idx="107">
                  <c:v>1957</c:v>
                </c:pt>
                <c:pt idx="108">
                  <c:v>1958</c:v>
                </c:pt>
                <c:pt idx="109">
                  <c:v>1959</c:v>
                </c:pt>
                <c:pt idx="110">
                  <c:v>1960</c:v>
                </c:pt>
                <c:pt idx="111">
                  <c:v>1961</c:v>
                </c:pt>
                <c:pt idx="112">
                  <c:v>1962</c:v>
                </c:pt>
                <c:pt idx="113">
                  <c:v>1963</c:v>
                </c:pt>
                <c:pt idx="114">
                  <c:v>1964</c:v>
                </c:pt>
                <c:pt idx="115">
                  <c:v>1965</c:v>
                </c:pt>
                <c:pt idx="116">
                  <c:v>1966</c:v>
                </c:pt>
                <c:pt idx="117">
                  <c:v>1967</c:v>
                </c:pt>
                <c:pt idx="118">
                  <c:v>1968</c:v>
                </c:pt>
                <c:pt idx="119">
                  <c:v>1969</c:v>
                </c:pt>
                <c:pt idx="120">
                  <c:v>1970</c:v>
                </c:pt>
                <c:pt idx="121">
                  <c:v>1971</c:v>
                </c:pt>
                <c:pt idx="122">
                  <c:v>1972</c:v>
                </c:pt>
                <c:pt idx="123">
                  <c:v>1973</c:v>
                </c:pt>
                <c:pt idx="124">
                  <c:v>1974</c:v>
                </c:pt>
                <c:pt idx="125">
                  <c:v>1975</c:v>
                </c:pt>
                <c:pt idx="126">
                  <c:v>1976</c:v>
                </c:pt>
                <c:pt idx="127">
                  <c:v>1977</c:v>
                </c:pt>
                <c:pt idx="128">
                  <c:v>1978</c:v>
                </c:pt>
                <c:pt idx="129">
                  <c:v>1979</c:v>
                </c:pt>
                <c:pt idx="130">
                  <c:v>1980</c:v>
                </c:pt>
                <c:pt idx="131">
                  <c:v>1981</c:v>
                </c:pt>
                <c:pt idx="132">
                  <c:v>1982</c:v>
                </c:pt>
                <c:pt idx="133">
                  <c:v>1983</c:v>
                </c:pt>
                <c:pt idx="134">
                  <c:v>1984</c:v>
                </c:pt>
                <c:pt idx="135">
                  <c:v>1985</c:v>
                </c:pt>
                <c:pt idx="136">
                  <c:v>1986</c:v>
                </c:pt>
                <c:pt idx="137">
                  <c:v>1987</c:v>
                </c:pt>
                <c:pt idx="138">
                  <c:v>1988</c:v>
                </c:pt>
                <c:pt idx="139">
                  <c:v>1989</c:v>
                </c:pt>
                <c:pt idx="140">
                  <c:v>1990</c:v>
                </c:pt>
                <c:pt idx="141">
                  <c:v>1991</c:v>
                </c:pt>
                <c:pt idx="142">
                  <c:v>1992</c:v>
                </c:pt>
                <c:pt idx="143">
                  <c:v>1993</c:v>
                </c:pt>
                <c:pt idx="144">
                  <c:v>1994</c:v>
                </c:pt>
                <c:pt idx="145">
                  <c:v>1995</c:v>
                </c:pt>
                <c:pt idx="146">
                  <c:v>1996</c:v>
                </c:pt>
                <c:pt idx="147">
                  <c:v>1997</c:v>
                </c:pt>
                <c:pt idx="148">
                  <c:v>1998</c:v>
                </c:pt>
                <c:pt idx="149">
                  <c:v>1999</c:v>
                </c:pt>
                <c:pt idx="150">
                  <c:v>2000</c:v>
                </c:pt>
                <c:pt idx="151">
                  <c:v>2001</c:v>
                </c:pt>
                <c:pt idx="152">
                  <c:v>2002</c:v>
                </c:pt>
                <c:pt idx="153">
                  <c:v>2003</c:v>
                </c:pt>
                <c:pt idx="154">
                  <c:v>2004</c:v>
                </c:pt>
                <c:pt idx="155">
                  <c:v>2005</c:v>
                </c:pt>
                <c:pt idx="156">
                  <c:v>2006</c:v>
                </c:pt>
                <c:pt idx="157">
                  <c:v>2007</c:v>
                </c:pt>
                <c:pt idx="158">
                  <c:v>2008</c:v>
                </c:pt>
                <c:pt idx="159">
                  <c:v>2009</c:v>
                </c:pt>
                <c:pt idx="160">
                  <c:v>2010</c:v>
                </c:pt>
                <c:pt idx="161">
                  <c:v>2011</c:v>
                </c:pt>
                <c:pt idx="162">
                  <c:v>2012</c:v>
                </c:pt>
                <c:pt idx="163">
                  <c:v>2013</c:v>
                </c:pt>
                <c:pt idx="164">
                  <c:v>2014</c:v>
                </c:pt>
                <c:pt idx="165">
                  <c:v>2015</c:v>
                </c:pt>
              </c:numCache>
            </c:numRef>
          </c:cat>
          <c:val>
            <c:numRef>
              <c:f>'Data sheet'!$B$68:$B$233</c:f>
              <c:numCache>
                <c:formatCode>0.0</c:formatCode>
                <c:ptCount val="166"/>
                <c:pt idx="0">
                  <c:v>6407</c:v>
                </c:pt>
                <c:pt idx="1">
                  <c:v>6406</c:v>
                </c:pt>
                <c:pt idx="2">
                  <c:v>6405</c:v>
                </c:pt>
                <c:pt idx="3">
                  <c:v>6408</c:v>
                </c:pt>
                <c:pt idx="4">
                  <c:v>6408</c:v>
                </c:pt>
                <c:pt idx="5">
                  <c:v>6407</c:v>
                </c:pt>
                <c:pt idx="6">
                  <c:v>6407</c:v>
                </c:pt>
                <c:pt idx="7">
                  <c:v>6407</c:v>
                </c:pt>
                <c:pt idx="8">
                  <c:v>6406</c:v>
                </c:pt>
                <c:pt idx="9">
                  <c:v>6405</c:v>
                </c:pt>
                <c:pt idx="10">
                  <c:v>6405</c:v>
                </c:pt>
                <c:pt idx="11">
                  <c:v>6404</c:v>
                </c:pt>
                <c:pt idx="12">
                  <c:v>6411</c:v>
                </c:pt>
                <c:pt idx="13">
                  <c:v>6410</c:v>
                </c:pt>
                <c:pt idx="14">
                  <c:v>6408</c:v>
                </c:pt>
                <c:pt idx="15">
                  <c:v>6407</c:v>
                </c:pt>
                <c:pt idx="16">
                  <c:v>6406</c:v>
                </c:pt>
                <c:pt idx="17">
                  <c:v>6409</c:v>
                </c:pt>
                <c:pt idx="18">
                  <c:v>6412</c:v>
                </c:pt>
                <c:pt idx="19">
                  <c:v>6412</c:v>
                </c:pt>
                <c:pt idx="20">
                  <c:v>6411</c:v>
                </c:pt>
                <c:pt idx="21">
                  <c:v>6412</c:v>
                </c:pt>
                <c:pt idx="22">
                  <c:v>6412</c:v>
                </c:pt>
                <c:pt idx="23">
                  <c:v>6412</c:v>
                </c:pt>
                <c:pt idx="24">
                  <c:v>6412</c:v>
                </c:pt>
                <c:pt idx="25">
                  <c:v>6412</c:v>
                </c:pt>
                <c:pt idx="26">
                  <c:v>6412</c:v>
                </c:pt>
                <c:pt idx="27">
                  <c:v>6412</c:v>
                </c:pt>
                <c:pt idx="28">
                  <c:v>6412</c:v>
                </c:pt>
                <c:pt idx="29">
                  <c:v>6413</c:v>
                </c:pt>
                <c:pt idx="30">
                  <c:v>6413</c:v>
                </c:pt>
                <c:pt idx="31">
                  <c:v>6413</c:v>
                </c:pt>
                <c:pt idx="32">
                  <c:v>6412</c:v>
                </c:pt>
                <c:pt idx="33">
                  <c:v>6411</c:v>
                </c:pt>
                <c:pt idx="34">
                  <c:v>6409</c:v>
                </c:pt>
                <c:pt idx="35">
                  <c:v>6409</c:v>
                </c:pt>
                <c:pt idx="36">
                  <c:v>6409</c:v>
                </c:pt>
                <c:pt idx="37">
                  <c:v>6409</c:v>
                </c:pt>
                <c:pt idx="38">
                  <c:v>6409</c:v>
                </c:pt>
                <c:pt idx="39">
                  <c:v>6409</c:v>
                </c:pt>
                <c:pt idx="40">
                  <c:v>6410</c:v>
                </c:pt>
                <c:pt idx="41">
                  <c:v>6412</c:v>
                </c:pt>
                <c:pt idx="42">
                  <c:v>6413</c:v>
                </c:pt>
                <c:pt idx="43">
                  <c:v>6413</c:v>
                </c:pt>
                <c:pt idx="44">
                  <c:v>6416</c:v>
                </c:pt>
                <c:pt idx="45">
                  <c:v>6416</c:v>
                </c:pt>
                <c:pt idx="46">
                  <c:v>6416</c:v>
                </c:pt>
                <c:pt idx="47">
                  <c:v>6417</c:v>
                </c:pt>
                <c:pt idx="48">
                  <c:v>6416</c:v>
                </c:pt>
                <c:pt idx="49">
                  <c:v>6416</c:v>
                </c:pt>
                <c:pt idx="50">
                  <c:v>6416</c:v>
                </c:pt>
                <c:pt idx="51">
                  <c:v>6415</c:v>
                </c:pt>
                <c:pt idx="52">
                  <c:v>6416</c:v>
                </c:pt>
                <c:pt idx="53">
                  <c:v>6416</c:v>
                </c:pt>
                <c:pt idx="54">
                  <c:v>6416</c:v>
                </c:pt>
                <c:pt idx="55">
                  <c:v>6417</c:v>
                </c:pt>
                <c:pt idx="56">
                  <c:v>6417</c:v>
                </c:pt>
                <c:pt idx="57">
                  <c:v>6420</c:v>
                </c:pt>
                <c:pt idx="58">
                  <c:v>6421</c:v>
                </c:pt>
                <c:pt idx="59">
                  <c:v>6420</c:v>
                </c:pt>
                <c:pt idx="60">
                  <c:v>6421</c:v>
                </c:pt>
                <c:pt idx="61">
                  <c:v>6422</c:v>
                </c:pt>
                <c:pt idx="62">
                  <c:v>6423</c:v>
                </c:pt>
                <c:pt idx="63">
                  <c:v>6423</c:v>
                </c:pt>
                <c:pt idx="64">
                  <c:v>6425</c:v>
                </c:pt>
                <c:pt idx="65">
                  <c:v>6426</c:v>
                </c:pt>
                <c:pt idx="66">
                  <c:v>6426</c:v>
                </c:pt>
                <c:pt idx="67">
                  <c:v>6426</c:v>
                </c:pt>
                <c:pt idx="68">
                  <c:v>6427</c:v>
                </c:pt>
                <c:pt idx="69">
                  <c:v>6427</c:v>
                </c:pt>
                <c:pt idx="70">
                  <c:v>6426</c:v>
                </c:pt>
                <c:pt idx="71">
                  <c:v>6426</c:v>
                </c:pt>
                <c:pt idx="72">
                  <c:v>6426</c:v>
                </c:pt>
                <c:pt idx="73">
                  <c:v>6426</c:v>
                </c:pt>
                <c:pt idx="74">
                  <c:v>6425</c:v>
                </c:pt>
                <c:pt idx="75">
                  <c:v>6424</c:v>
                </c:pt>
                <c:pt idx="76">
                  <c:v>6423</c:v>
                </c:pt>
                <c:pt idx="77">
                  <c:v>6423</c:v>
                </c:pt>
                <c:pt idx="78">
                  <c:v>6422</c:v>
                </c:pt>
                <c:pt idx="79">
                  <c:v>6421</c:v>
                </c:pt>
                <c:pt idx="80">
                  <c:v>6420</c:v>
                </c:pt>
                <c:pt idx="81">
                  <c:v>6418</c:v>
                </c:pt>
                <c:pt idx="82">
                  <c:v>6418</c:v>
                </c:pt>
                <c:pt idx="83">
                  <c:v>6417</c:v>
                </c:pt>
                <c:pt idx="84">
                  <c:v>6415</c:v>
                </c:pt>
                <c:pt idx="85">
                  <c:v>6415</c:v>
                </c:pt>
                <c:pt idx="86">
                  <c:v>6415</c:v>
                </c:pt>
                <c:pt idx="87">
                  <c:v>6415</c:v>
                </c:pt>
                <c:pt idx="88">
                  <c:v>6418</c:v>
                </c:pt>
                <c:pt idx="89">
                  <c:v>6418</c:v>
                </c:pt>
                <c:pt idx="90">
                  <c:v>6417</c:v>
                </c:pt>
                <c:pt idx="91">
                  <c:v>6417</c:v>
                </c:pt>
                <c:pt idx="92">
                  <c:v>6418</c:v>
                </c:pt>
                <c:pt idx="93">
                  <c:v>6418</c:v>
                </c:pt>
                <c:pt idx="94">
                  <c:v>6417</c:v>
                </c:pt>
                <c:pt idx="95">
                  <c:v>6417</c:v>
                </c:pt>
                <c:pt idx="96">
                  <c:v>6417</c:v>
                </c:pt>
                <c:pt idx="97">
                  <c:v>6416</c:v>
                </c:pt>
                <c:pt idx="98">
                  <c:v>6414</c:v>
                </c:pt>
                <c:pt idx="99">
                  <c:v>6412</c:v>
                </c:pt>
                <c:pt idx="100">
                  <c:v>6410</c:v>
                </c:pt>
                <c:pt idx="101">
                  <c:v>6408</c:v>
                </c:pt>
                <c:pt idx="102">
                  <c:v>6409</c:v>
                </c:pt>
                <c:pt idx="103">
                  <c:v>6408</c:v>
                </c:pt>
                <c:pt idx="104">
                  <c:v>6405</c:v>
                </c:pt>
                <c:pt idx="105">
                  <c:v>6403</c:v>
                </c:pt>
                <c:pt idx="106">
                  <c:v>6402</c:v>
                </c:pt>
                <c:pt idx="107">
                  <c:v>6401</c:v>
                </c:pt>
                <c:pt idx="108">
                  <c:v>6402</c:v>
                </c:pt>
                <c:pt idx="109">
                  <c:v>6400</c:v>
                </c:pt>
                <c:pt idx="110">
                  <c:v>6398</c:v>
                </c:pt>
                <c:pt idx="111">
                  <c:v>6396</c:v>
                </c:pt>
                <c:pt idx="112">
                  <c:v>6394</c:v>
                </c:pt>
                <c:pt idx="113">
                  <c:v>6393</c:v>
                </c:pt>
                <c:pt idx="114">
                  <c:v>6391</c:v>
                </c:pt>
                <c:pt idx="115">
                  <c:v>6389</c:v>
                </c:pt>
                <c:pt idx="116">
                  <c:v>6387</c:v>
                </c:pt>
                <c:pt idx="117">
                  <c:v>6389</c:v>
                </c:pt>
                <c:pt idx="118">
                  <c:v>6387</c:v>
                </c:pt>
                <c:pt idx="119">
                  <c:v>6389</c:v>
                </c:pt>
                <c:pt idx="120">
                  <c:v>6388</c:v>
                </c:pt>
                <c:pt idx="121">
                  <c:v>6386</c:v>
                </c:pt>
                <c:pt idx="122">
                  <c:v>6384</c:v>
                </c:pt>
                <c:pt idx="123">
                  <c:v>6383</c:v>
                </c:pt>
                <c:pt idx="124">
                  <c:v>6381</c:v>
                </c:pt>
                <c:pt idx="125">
                  <c:v>6379</c:v>
                </c:pt>
                <c:pt idx="126">
                  <c:v>6378</c:v>
                </c:pt>
                <c:pt idx="127">
                  <c:v>6376</c:v>
                </c:pt>
                <c:pt idx="128">
                  <c:v>6375</c:v>
                </c:pt>
                <c:pt idx="129">
                  <c:v>6373.4</c:v>
                </c:pt>
                <c:pt idx="130">
                  <c:v>6373.9</c:v>
                </c:pt>
                <c:pt idx="131">
                  <c:v>6372.3</c:v>
                </c:pt>
                <c:pt idx="132">
                  <c:v>6372.8</c:v>
                </c:pt>
                <c:pt idx="133">
                  <c:v>6378.6</c:v>
                </c:pt>
                <c:pt idx="134">
                  <c:v>6380.1</c:v>
                </c:pt>
                <c:pt idx="135">
                  <c:v>6378.7</c:v>
                </c:pt>
                <c:pt idx="136">
                  <c:v>6380.2</c:v>
                </c:pt>
                <c:pt idx="137">
                  <c:v>6379</c:v>
                </c:pt>
                <c:pt idx="138">
                  <c:v>6377.3</c:v>
                </c:pt>
                <c:pt idx="139">
                  <c:v>6375.4</c:v>
                </c:pt>
                <c:pt idx="140">
                  <c:v>6375.2</c:v>
                </c:pt>
                <c:pt idx="141">
                  <c:v>6374.3</c:v>
                </c:pt>
                <c:pt idx="142">
                  <c:v>6373.7</c:v>
                </c:pt>
                <c:pt idx="143">
                  <c:v>6374.8</c:v>
                </c:pt>
                <c:pt idx="144">
                  <c:v>6374.6</c:v>
                </c:pt>
                <c:pt idx="145">
                  <c:v>6377.8</c:v>
                </c:pt>
                <c:pt idx="146">
                  <c:v>6379.7</c:v>
                </c:pt>
                <c:pt idx="147">
                  <c:v>6382</c:v>
                </c:pt>
                <c:pt idx="148">
                  <c:v>6384.3</c:v>
                </c:pt>
                <c:pt idx="149">
                  <c:v>6384.4</c:v>
                </c:pt>
                <c:pt idx="150">
                  <c:v>6383.8</c:v>
                </c:pt>
                <c:pt idx="151">
                  <c:v>6382.8</c:v>
                </c:pt>
                <c:pt idx="152">
                  <c:v>6381.8</c:v>
                </c:pt>
                <c:pt idx="153">
                  <c:v>6381.6</c:v>
                </c:pt>
                <c:pt idx="154">
                  <c:v>6380.8</c:v>
                </c:pt>
                <c:pt idx="155">
                  <c:v>6382</c:v>
                </c:pt>
                <c:pt idx="156">
                  <c:v>6384.5</c:v>
                </c:pt>
                <c:pt idx="157">
                  <c:v>6383.1</c:v>
                </c:pt>
                <c:pt idx="158">
                  <c:v>6382.3</c:v>
                </c:pt>
                <c:pt idx="159">
                  <c:v>6381.7</c:v>
                </c:pt>
                <c:pt idx="160">
                  <c:v>6381.6</c:v>
                </c:pt>
                <c:pt idx="161">
                  <c:v>6383.7</c:v>
                </c:pt>
                <c:pt idx="162">
                  <c:v>6382.4</c:v>
                </c:pt>
                <c:pt idx="163" formatCode="General">
                  <c:v>6380.6</c:v>
                </c:pt>
                <c:pt idx="164" formatCode="General">
                  <c:v>6379.3</c:v>
                </c:pt>
                <c:pt idx="165" formatCode="General">
                  <c:v>6378.2</c:v>
                </c:pt>
              </c:numCache>
            </c:numRef>
          </c:val>
          <c:extLst>
            <c:ext xmlns:c16="http://schemas.microsoft.com/office/drawing/2014/chart" uri="{C3380CC4-5D6E-409C-BE32-E72D297353CC}">
              <c16:uniqueId val="{00000000-C950-6A4B-9562-EEEB31E3E055}"/>
            </c:ext>
          </c:extLst>
        </c:ser>
        <c:dLbls>
          <c:showLegendKey val="0"/>
          <c:showVal val="0"/>
          <c:showCatName val="0"/>
          <c:showSerName val="0"/>
          <c:showPercent val="0"/>
          <c:showBubbleSize val="0"/>
        </c:dLbls>
        <c:axId val="-2059400152"/>
        <c:axId val="-2044410168"/>
      </c:areaChart>
      <c:catAx>
        <c:axId val="-2059400152"/>
        <c:scaling>
          <c:orientation val="minMax"/>
        </c:scaling>
        <c:delete val="0"/>
        <c:axPos val="b"/>
        <c:title>
          <c:tx>
            <c:rich>
              <a:bodyPr/>
              <a:lstStyle/>
              <a:p>
                <a:pPr>
                  <a:defRPr sz="2400"/>
                </a:pPr>
                <a:r>
                  <a:rPr lang="en-US" sz="2400"/>
                  <a:t>Year</a:t>
                </a:r>
              </a:p>
            </c:rich>
          </c:tx>
          <c:overlay val="0"/>
        </c:title>
        <c:numFmt formatCode="0" sourceLinked="1"/>
        <c:majorTickMark val="out"/>
        <c:minorTickMark val="none"/>
        <c:tickLblPos val="nextTo"/>
        <c:txPr>
          <a:bodyPr/>
          <a:lstStyle/>
          <a:p>
            <a:pPr>
              <a:defRPr sz="1800"/>
            </a:pPr>
            <a:endParaRPr lang="en-US"/>
          </a:p>
        </c:txPr>
        <c:crossAx val="-2044410168"/>
        <c:crosses val="autoZero"/>
        <c:auto val="1"/>
        <c:lblAlgn val="ctr"/>
        <c:lblOffset val="100"/>
        <c:noMultiLvlLbl val="0"/>
      </c:catAx>
      <c:valAx>
        <c:axId val="-2044410168"/>
        <c:scaling>
          <c:orientation val="minMax"/>
          <c:min val="6370"/>
        </c:scaling>
        <c:delete val="0"/>
        <c:axPos val="l"/>
        <c:majorGridlines/>
        <c:title>
          <c:tx>
            <c:rich>
              <a:bodyPr rot="0" vert="horz"/>
              <a:lstStyle/>
              <a:p>
                <a:pPr>
                  <a:defRPr sz="2400"/>
                </a:pPr>
                <a:r>
                  <a:rPr lang="en-US" sz="2400"/>
                  <a:t>Surface</a:t>
                </a:r>
              </a:p>
              <a:p>
                <a:pPr>
                  <a:defRPr sz="2400"/>
                </a:pPr>
                <a:r>
                  <a:rPr lang="en-US" sz="2400"/>
                  <a:t>elevation</a:t>
                </a:r>
              </a:p>
              <a:p>
                <a:pPr>
                  <a:defRPr sz="2400"/>
                </a:pPr>
                <a:r>
                  <a:rPr lang="en-US" sz="2400"/>
                  <a:t>(ft)</a:t>
                </a:r>
              </a:p>
            </c:rich>
          </c:tx>
          <c:overlay val="0"/>
        </c:title>
        <c:numFmt formatCode="0.0" sourceLinked="1"/>
        <c:majorTickMark val="out"/>
        <c:minorTickMark val="none"/>
        <c:tickLblPos val="nextTo"/>
        <c:txPr>
          <a:bodyPr/>
          <a:lstStyle/>
          <a:p>
            <a:pPr>
              <a:defRPr sz="1800"/>
            </a:pPr>
            <a:endParaRPr lang="en-US"/>
          </a:p>
        </c:txPr>
        <c:crossAx val="-2059400152"/>
        <c:crosses val="autoZero"/>
        <c:crossBetween val="midCat"/>
      </c:valAx>
      <c:spPr>
        <a:solidFill>
          <a:schemeClr val="tx1">
            <a:lumMod val="75000"/>
          </a:schemeClr>
        </a:solidFill>
      </c:spPr>
    </c:plotArea>
    <c:plotVisOnly val="1"/>
    <c:dispBlanksAs val="zero"/>
    <c:showDLblsOverMax val="0"/>
  </c:chart>
  <c:txPr>
    <a:bodyPr/>
    <a:lstStyle/>
    <a:p>
      <a:pPr>
        <a:defRPr>
          <a:solidFill>
            <a:schemeClr val="bg1"/>
          </a:solidFill>
        </a:defRPr>
      </a:pPr>
      <a:endParaRPr lang="en-US"/>
    </a:p>
  </c:txPr>
  <c:externalData r:id="rId1">
    <c:autoUpdate val="0"/>
  </c:externalData>
</c:chartSpace>
</file>

<file path=ppt/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18"/>
    </mc:Choice>
    <mc:Fallback>
      <c:style val="18"/>
    </mc:Fallback>
  </mc:AlternateContent>
  <c:chart>
    <c:title>
      <c:tx>
        <c:rich>
          <a:bodyPr/>
          <a:lstStyle/>
          <a:p>
            <a:pPr>
              <a:defRPr sz="3200"/>
            </a:pPr>
            <a:r>
              <a:rPr lang="en-US" sz="3200" dirty="0"/>
              <a:t>Mono Lake Level 1850-2015</a:t>
            </a:r>
          </a:p>
        </c:rich>
      </c:tx>
      <c:overlay val="0"/>
    </c:title>
    <c:autoTitleDeleted val="0"/>
    <c:plotArea>
      <c:layout/>
      <c:areaChart>
        <c:grouping val="standard"/>
        <c:varyColors val="0"/>
        <c:ser>
          <c:idx val="0"/>
          <c:order val="0"/>
          <c:tx>
            <c:v>Lake Level</c:v>
          </c:tx>
          <c:cat>
            <c:numRef>
              <c:f>'Data sheet'!$A$68:$A$233</c:f>
              <c:numCache>
                <c:formatCode>0</c:formatCode>
                <c:ptCount val="166"/>
                <c:pt idx="0">
                  <c:v>1850</c:v>
                </c:pt>
                <c:pt idx="1">
                  <c:v>1851</c:v>
                </c:pt>
                <c:pt idx="2">
                  <c:v>1852</c:v>
                </c:pt>
                <c:pt idx="3">
                  <c:v>1853</c:v>
                </c:pt>
                <c:pt idx="4">
                  <c:v>1854</c:v>
                </c:pt>
                <c:pt idx="5">
                  <c:v>1855</c:v>
                </c:pt>
                <c:pt idx="6">
                  <c:v>1856</c:v>
                </c:pt>
                <c:pt idx="7">
                  <c:v>1857</c:v>
                </c:pt>
                <c:pt idx="8">
                  <c:v>1858</c:v>
                </c:pt>
                <c:pt idx="9">
                  <c:v>1859</c:v>
                </c:pt>
                <c:pt idx="10">
                  <c:v>1860</c:v>
                </c:pt>
                <c:pt idx="11">
                  <c:v>1861</c:v>
                </c:pt>
                <c:pt idx="12">
                  <c:v>1862</c:v>
                </c:pt>
                <c:pt idx="13">
                  <c:v>1863</c:v>
                </c:pt>
                <c:pt idx="14">
                  <c:v>1864</c:v>
                </c:pt>
                <c:pt idx="15">
                  <c:v>1865</c:v>
                </c:pt>
                <c:pt idx="16">
                  <c:v>1866</c:v>
                </c:pt>
                <c:pt idx="17">
                  <c:v>1867</c:v>
                </c:pt>
                <c:pt idx="18">
                  <c:v>1868</c:v>
                </c:pt>
                <c:pt idx="19">
                  <c:v>1869</c:v>
                </c:pt>
                <c:pt idx="20">
                  <c:v>1870</c:v>
                </c:pt>
                <c:pt idx="21">
                  <c:v>1871</c:v>
                </c:pt>
                <c:pt idx="22">
                  <c:v>1872</c:v>
                </c:pt>
                <c:pt idx="23">
                  <c:v>1873</c:v>
                </c:pt>
                <c:pt idx="24">
                  <c:v>1874</c:v>
                </c:pt>
                <c:pt idx="25">
                  <c:v>1875</c:v>
                </c:pt>
                <c:pt idx="26">
                  <c:v>1876</c:v>
                </c:pt>
                <c:pt idx="27">
                  <c:v>1877</c:v>
                </c:pt>
                <c:pt idx="28">
                  <c:v>1878</c:v>
                </c:pt>
                <c:pt idx="29">
                  <c:v>1879</c:v>
                </c:pt>
                <c:pt idx="30">
                  <c:v>1880</c:v>
                </c:pt>
                <c:pt idx="31">
                  <c:v>1881</c:v>
                </c:pt>
                <c:pt idx="32">
                  <c:v>1882</c:v>
                </c:pt>
                <c:pt idx="33">
                  <c:v>1883</c:v>
                </c:pt>
                <c:pt idx="34">
                  <c:v>1884</c:v>
                </c:pt>
                <c:pt idx="35">
                  <c:v>1885</c:v>
                </c:pt>
                <c:pt idx="36">
                  <c:v>1886</c:v>
                </c:pt>
                <c:pt idx="37">
                  <c:v>1887</c:v>
                </c:pt>
                <c:pt idx="38">
                  <c:v>1888</c:v>
                </c:pt>
                <c:pt idx="39">
                  <c:v>1889</c:v>
                </c:pt>
                <c:pt idx="40">
                  <c:v>1890</c:v>
                </c:pt>
                <c:pt idx="41">
                  <c:v>1891</c:v>
                </c:pt>
                <c:pt idx="42">
                  <c:v>1892</c:v>
                </c:pt>
                <c:pt idx="43">
                  <c:v>1893</c:v>
                </c:pt>
                <c:pt idx="44">
                  <c:v>1894</c:v>
                </c:pt>
                <c:pt idx="45">
                  <c:v>1895</c:v>
                </c:pt>
                <c:pt idx="46">
                  <c:v>1896</c:v>
                </c:pt>
                <c:pt idx="47">
                  <c:v>1897</c:v>
                </c:pt>
                <c:pt idx="48">
                  <c:v>1898</c:v>
                </c:pt>
                <c:pt idx="49">
                  <c:v>1899</c:v>
                </c:pt>
                <c:pt idx="50">
                  <c:v>1900</c:v>
                </c:pt>
                <c:pt idx="51">
                  <c:v>1901</c:v>
                </c:pt>
                <c:pt idx="52">
                  <c:v>1902</c:v>
                </c:pt>
                <c:pt idx="53">
                  <c:v>1903</c:v>
                </c:pt>
                <c:pt idx="54">
                  <c:v>1904</c:v>
                </c:pt>
                <c:pt idx="55">
                  <c:v>1905</c:v>
                </c:pt>
                <c:pt idx="56">
                  <c:v>1906</c:v>
                </c:pt>
                <c:pt idx="57">
                  <c:v>1907</c:v>
                </c:pt>
                <c:pt idx="58">
                  <c:v>1908</c:v>
                </c:pt>
                <c:pt idx="59">
                  <c:v>1909</c:v>
                </c:pt>
                <c:pt idx="60">
                  <c:v>1910</c:v>
                </c:pt>
                <c:pt idx="61">
                  <c:v>1911</c:v>
                </c:pt>
                <c:pt idx="62">
                  <c:v>1912</c:v>
                </c:pt>
                <c:pt idx="63">
                  <c:v>1913</c:v>
                </c:pt>
                <c:pt idx="64">
                  <c:v>1914</c:v>
                </c:pt>
                <c:pt idx="65">
                  <c:v>1915</c:v>
                </c:pt>
                <c:pt idx="66">
                  <c:v>1916</c:v>
                </c:pt>
                <c:pt idx="67">
                  <c:v>1917</c:v>
                </c:pt>
                <c:pt idx="68">
                  <c:v>1918</c:v>
                </c:pt>
                <c:pt idx="69">
                  <c:v>1919</c:v>
                </c:pt>
                <c:pt idx="70">
                  <c:v>1920</c:v>
                </c:pt>
                <c:pt idx="71">
                  <c:v>1921</c:v>
                </c:pt>
                <c:pt idx="72">
                  <c:v>1922</c:v>
                </c:pt>
                <c:pt idx="73">
                  <c:v>1923</c:v>
                </c:pt>
                <c:pt idx="74">
                  <c:v>1924</c:v>
                </c:pt>
                <c:pt idx="75">
                  <c:v>1925</c:v>
                </c:pt>
                <c:pt idx="76">
                  <c:v>1926</c:v>
                </c:pt>
                <c:pt idx="77">
                  <c:v>1927</c:v>
                </c:pt>
                <c:pt idx="78">
                  <c:v>1928</c:v>
                </c:pt>
                <c:pt idx="79">
                  <c:v>1929</c:v>
                </c:pt>
                <c:pt idx="80">
                  <c:v>1930</c:v>
                </c:pt>
                <c:pt idx="81">
                  <c:v>1931</c:v>
                </c:pt>
                <c:pt idx="82">
                  <c:v>1932</c:v>
                </c:pt>
                <c:pt idx="83">
                  <c:v>1933</c:v>
                </c:pt>
                <c:pt idx="84">
                  <c:v>1934</c:v>
                </c:pt>
                <c:pt idx="85">
                  <c:v>1935</c:v>
                </c:pt>
                <c:pt idx="86">
                  <c:v>1936</c:v>
                </c:pt>
                <c:pt idx="87">
                  <c:v>1937</c:v>
                </c:pt>
                <c:pt idx="88">
                  <c:v>1938</c:v>
                </c:pt>
                <c:pt idx="89">
                  <c:v>1939</c:v>
                </c:pt>
                <c:pt idx="90">
                  <c:v>1940</c:v>
                </c:pt>
                <c:pt idx="91">
                  <c:v>1941</c:v>
                </c:pt>
                <c:pt idx="92">
                  <c:v>1942</c:v>
                </c:pt>
                <c:pt idx="93">
                  <c:v>1943</c:v>
                </c:pt>
                <c:pt idx="94">
                  <c:v>1944</c:v>
                </c:pt>
                <c:pt idx="95">
                  <c:v>1945</c:v>
                </c:pt>
                <c:pt idx="96">
                  <c:v>1946</c:v>
                </c:pt>
                <c:pt idx="97">
                  <c:v>1947</c:v>
                </c:pt>
                <c:pt idx="98">
                  <c:v>1948</c:v>
                </c:pt>
                <c:pt idx="99">
                  <c:v>1949</c:v>
                </c:pt>
                <c:pt idx="100">
                  <c:v>1950</c:v>
                </c:pt>
                <c:pt idx="101">
                  <c:v>1951</c:v>
                </c:pt>
                <c:pt idx="102">
                  <c:v>1952</c:v>
                </c:pt>
                <c:pt idx="103">
                  <c:v>1953</c:v>
                </c:pt>
                <c:pt idx="104">
                  <c:v>1954</c:v>
                </c:pt>
                <c:pt idx="105">
                  <c:v>1955</c:v>
                </c:pt>
                <c:pt idx="106">
                  <c:v>1956</c:v>
                </c:pt>
                <c:pt idx="107">
                  <c:v>1957</c:v>
                </c:pt>
                <c:pt idx="108">
                  <c:v>1958</c:v>
                </c:pt>
                <c:pt idx="109">
                  <c:v>1959</c:v>
                </c:pt>
                <c:pt idx="110">
                  <c:v>1960</c:v>
                </c:pt>
                <c:pt idx="111">
                  <c:v>1961</c:v>
                </c:pt>
                <c:pt idx="112">
                  <c:v>1962</c:v>
                </c:pt>
                <c:pt idx="113">
                  <c:v>1963</c:v>
                </c:pt>
                <c:pt idx="114">
                  <c:v>1964</c:v>
                </c:pt>
                <c:pt idx="115">
                  <c:v>1965</c:v>
                </c:pt>
                <c:pt idx="116">
                  <c:v>1966</c:v>
                </c:pt>
                <c:pt idx="117">
                  <c:v>1967</c:v>
                </c:pt>
                <c:pt idx="118">
                  <c:v>1968</c:v>
                </c:pt>
                <c:pt idx="119">
                  <c:v>1969</c:v>
                </c:pt>
                <c:pt idx="120">
                  <c:v>1970</c:v>
                </c:pt>
                <c:pt idx="121">
                  <c:v>1971</c:v>
                </c:pt>
                <c:pt idx="122">
                  <c:v>1972</c:v>
                </c:pt>
                <c:pt idx="123">
                  <c:v>1973</c:v>
                </c:pt>
                <c:pt idx="124">
                  <c:v>1974</c:v>
                </c:pt>
                <c:pt idx="125">
                  <c:v>1975</c:v>
                </c:pt>
                <c:pt idx="126">
                  <c:v>1976</c:v>
                </c:pt>
                <c:pt idx="127">
                  <c:v>1977</c:v>
                </c:pt>
                <c:pt idx="128">
                  <c:v>1978</c:v>
                </c:pt>
                <c:pt idx="129">
                  <c:v>1979</c:v>
                </c:pt>
                <c:pt idx="130">
                  <c:v>1980</c:v>
                </c:pt>
                <c:pt idx="131">
                  <c:v>1981</c:v>
                </c:pt>
                <c:pt idx="132">
                  <c:v>1982</c:v>
                </c:pt>
                <c:pt idx="133">
                  <c:v>1983</c:v>
                </c:pt>
                <c:pt idx="134">
                  <c:v>1984</c:v>
                </c:pt>
                <c:pt idx="135">
                  <c:v>1985</c:v>
                </c:pt>
                <c:pt idx="136">
                  <c:v>1986</c:v>
                </c:pt>
                <c:pt idx="137">
                  <c:v>1987</c:v>
                </c:pt>
                <c:pt idx="138">
                  <c:v>1988</c:v>
                </c:pt>
                <c:pt idx="139">
                  <c:v>1989</c:v>
                </c:pt>
                <c:pt idx="140">
                  <c:v>1990</c:v>
                </c:pt>
                <c:pt idx="141">
                  <c:v>1991</c:v>
                </c:pt>
                <c:pt idx="142">
                  <c:v>1992</c:v>
                </c:pt>
                <c:pt idx="143">
                  <c:v>1993</c:v>
                </c:pt>
                <c:pt idx="144">
                  <c:v>1994</c:v>
                </c:pt>
                <c:pt idx="145">
                  <c:v>1995</c:v>
                </c:pt>
                <c:pt idx="146">
                  <c:v>1996</c:v>
                </c:pt>
                <c:pt idx="147">
                  <c:v>1997</c:v>
                </c:pt>
                <c:pt idx="148">
                  <c:v>1998</c:v>
                </c:pt>
                <c:pt idx="149">
                  <c:v>1999</c:v>
                </c:pt>
                <c:pt idx="150">
                  <c:v>2000</c:v>
                </c:pt>
                <c:pt idx="151">
                  <c:v>2001</c:v>
                </c:pt>
                <c:pt idx="152">
                  <c:v>2002</c:v>
                </c:pt>
                <c:pt idx="153">
                  <c:v>2003</c:v>
                </c:pt>
                <c:pt idx="154">
                  <c:v>2004</c:v>
                </c:pt>
                <c:pt idx="155">
                  <c:v>2005</c:v>
                </c:pt>
                <c:pt idx="156">
                  <c:v>2006</c:v>
                </c:pt>
                <c:pt idx="157">
                  <c:v>2007</c:v>
                </c:pt>
                <c:pt idx="158">
                  <c:v>2008</c:v>
                </c:pt>
                <c:pt idx="159">
                  <c:v>2009</c:v>
                </c:pt>
                <c:pt idx="160">
                  <c:v>2010</c:v>
                </c:pt>
                <c:pt idx="161">
                  <c:v>2011</c:v>
                </c:pt>
                <c:pt idx="162">
                  <c:v>2012</c:v>
                </c:pt>
                <c:pt idx="163">
                  <c:v>2013</c:v>
                </c:pt>
                <c:pt idx="164">
                  <c:v>2014</c:v>
                </c:pt>
                <c:pt idx="165">
                  <c:v>2015</c:v>
                </c:pt>
              </c:numCache>
            </c:numRef>
          </c:cat>
          <c:val>
            <c:numRef>
              <c:f>'Data sheet'!$B$68:$B$233</c:f>
              <c:numCache>
                <c:formatCode>0.0</c:formatCode>
                <c:ptCount val="166"/>
                <c:pt idx="0">
                  <c:v>6407</c:v>
                </c:pt>
                <c:pt idx="1">
                  <c:v>6406</c:v>
                </c:pt>
                <c:pt idx="2">
                  <c:v>6405</c:v>
                </c:pt>
                <c:pt idx="3">
                  <c:v>6408</c:v>
                </c:pt>
                <c:pt idx="4">
                  <c:v>6408</c:v>
                </c:pt>
                <c:pt idx="5">
                  <c:v>6407</c:v>
                </c:pt>
                <c:pt idx="6">
                  <c:v>6407</c:v>
                </c:pt>
                <c:pt idx="7">
                  <c:v>6407</c:v>
                </c:pt>
                <c:pt idx="8">
                  <c:v>6406</c:v>
                </c:pt>
                <c:pt idx="9">
                  <c:v>6405</c:v>
                </c:pt>
                <c:pt idx="10">
                  <c:v>6405</c:v>
                </c:pt>
                <c:pt idx="11">
                  <c:v>6404</c:v>
                </c:pt>
                <c:pt idx="12">
                  <c:v>6411</c:v>
                </c:pt>
                <c:pt idx="13">
                  <c:v>6410</c:v>
                </c:pt>
                <c:pt idx="14">
                  <c:v>6408</c:v>
                </c:pt>
                <c:pt idx="15">
                  <c:v>6407</c:v>
                </c:pt>
                <c:pt idx="16">
                  <c:v>6406</c:v>
                </c:pt>
                <c:pt idx="17">
                  <c:v>6409</c:v>
                </c:pt>
                <c:pt idx="18">
                  <c:v>6412</c:v>
                </c:pt>
                <c:pt idx="19">
                  <c:v>6412</c:v>
                </c:pt>
                <c:pt idx="20">
                  <c:v>6411</c:v>
                </c:pt>
                <c:pt idx="21">
                  <c:v>6412</c:v>
                </c:pt>
                <c:pt idx="22">
                  <c:v>6412</c:v>
                </c:pt>
                <c:pt idx="23">
                  <c:v>6412</c:v>
                </c:pt>
                <c:pt idx="24">
                  <c:v>6412</c:v>
                </c:pt>
                <c:pt idx="25">
                  <c:v>6412</c:v>
                </c:pt>
                <c:pt idx="26">
                  <c:v>6412</c:v>
                </c:pt>
                <c:pt idx="27">
                  <c:v>6412</c:v>
                </c:pt>
                <c:pt idx="28">
                  <c:v>6412</c:v>
                </c:pt>
                <c:pt idx="29">
                  <c:v>6413</c:v>
                </c:pt>
                <c:pt idx="30">
                  <c:v>6413</c:v>
                </c:pt>
                <c:pt idx="31">
                  <c:v>6413</c:v>
                </c:pt>
                <c:pt idx="32">
                  <c:v>6412</c:v>
                </c:pt>
                <c:pt idx="33">
                  <c:v>6411</c:v>
                </c:pt>
                <c:pt idx="34">
                  <c:v>6409</c:v>
                </c:pt>
                <c:pt idx="35">
                  <c:v>6409</c:v>
                </c:pt>
                <c:pt idx="36">
                  <c:v>6409</c:v>
                </c:pt>
                <c:pt idx="37">
                  <c:v>6409</c:v>
                </c:pt>
                <c:pt idx="38">
                  <c:v>6409</c:v>
                </c:pt>
                <c:pt idx="39">
                  <c:v>6409</c:v>
                </c:pt>
                <c:pt idx="40">
                  <c:v>6410</c:v>
                </c:pt>
                <c:pt idx="41">
                  <c:v>6412</c:v>
                </c:pt>
                <c:pt idx="42">
                  <c:v>6413</c:v>
                </c:pt>
                <c:pt idx="43">
                  <c:v>6413</c:v>
                </c:pt>
                <c:pt idx="44">
                  <c:v>6416</c:v>
                </c:pt>
                <c:pt idx="45">
                  <c:v>6416</c:v>
                </c:pt>
                <c:pt idx="46">
                  <c:v>6416</c:v>
                </c:pt>
                <c:pt idx="47">
                  <c:v>6417</c:v>
                </c:pt>
                <c:pt idx="48">
                  <c:v>6416</c:v>
                </c:pt>
                <c:pt idx="49">
                  <c:v>6416</c:v>
                </c:pt>
                <c:pt idx="50">
                  <c:v>6416</c:v>
                </c:pt>
                <c:pt idx="51">
                  <c:v>6415</c:v>
                </c:pt>
                <c:pt idx="52">
                  <c:v>6416</c:v>
                </c:pt>
                <c:pt idx="53">
                  <c:v>6416</c:v>
                </c:pt>
                <c:pt idx="54">
                  <c:v>6416</c:v>
                </c:pt>
                <c:pt idx="55">
                  <c:v>6417</c:v>
                </c:pt>
                <c:pt idx="56">
                  <c:v>6417</c:v>
                </c:pt>
                <c:pt idx="57">
                  <c:v>6420</c:v>
                </c:pt>
                <c:pt idx="58">
                  <c:v>6421</c:v>
                </c:pt>
                <c:pt idx="59">
                  <c:v>6420</c:v>
                </c:pt>
                <c:pt idx="60">
                  <c:v>6421</c:v>
                </c:pt>
                <c:pt idx="61">
                  <c:v>6422</c:v>
                </c:pt>
                <c:pt idx="62">
                  <c:v>6423</c:v>
                </c:pt>
                <c:pt idx="63">
                  <c:v>6423</c:v>
                </c:pt>
                <c:pt idx="64">
                  <c:v>6425</c:v>
                </c:pt>
                <c:pt idx="65">
                  <c:v>6426</c:v>
                </c:pt>
                <c:pt idx="66">
                  <c:v>6426</c:v>
                </c:pt>
                <c:pt idx="67">
                  <c:v>6426</c:v>
                </c:pt>
                <c:pt idx="68">
                  <c:v>6427</c:v>
                </c:pt>
                <c:pt idx="69">
                  <c:v>6427</c:v>
                </c:pt>
                <c:pt idx="70">
                  <c:v>6426</c:v>
                </c:pt>
                <c:pt idx="71">
                  <c:v>6426</c:v>
                </c:pt>
                <c:pt idx="72">
                  <c:v>6426</c:v>
                </c:pt>
                <c:pt idx="73">
                  <c:v>6426</c:v>
                </c:pt>
                <c:pt idx="74">
                  <c:v>6425</c:v>
                </c:pt>
                <c:pt idx="75">
                  <c:v>6424</c:v>
                </c:pt>
                <c:pt idx="76">
                  <c:v>6423</c:v>
                </c:pt>
                <c:pt idx="77">
                  <c:v>6423</c:v>
                </c:pt>
                <c:pt idx="78">
                  <c:v>6422</c:v>
                </c:pt>
                <c:pt idx="79">
                  <c:v>6421</c:v>
                </c:pt>
                <c:pt idx="80">
                  <c:v>6420</c:v>
                </c:pt>
                <c:pt idx="81">
                  <c:v>6418</c:v>
                </c:pt>
                <c:pt idx="82">
                  <c:v>6418</c:v>
                </c:pt>
                <c:pt idx="83">
                  <c:v>6417</c:v>
                </c:pt>
                <c:pt idx="84">
                  <c:v>6415</c:v>
                </c:pt>
                <c:pt idx="85">
                  <c:v>6415</c:v>
                </c:pt>
                <c:pt idx="86">
                  <c:v>6415</c:v>
                </c:pt>
                <c:pt idx="87">
                  <c:v>6415</c:v>
                </c:pt>
                <c:pt idx="88">
                  <c:v>6418</c:v>
                </c:pt>
                <c:pt idx="89">
                  <c:v>6418</c:v>
                </c:pt>
                <c:pt idx="90">
                  <c:v>6417</c:v>
                </c:pt>
                <c:pt idx="91">
                  <c:v>6417</c:v>
                </c:pt>
                <c:pt idx="92">
                  <c:v>6418</c:v>
                </c:pt>
                <c:pt idx="93">
                  <c:v>6418</c:v>
                </c:pt>
                <c:pt idx="94">
                  <c:v>6417</c:v>
                </c:pt>
                <c:pt idx="95">
                  <c:v>6417</c:v>
                </c:pt>
                <c:pt idx="96">
                  <c:v>6417</c:v>
                </c:pt>
                <c:pt idx="97">
                  <c:v>6416</c:v>
                </c:pt>
                <c:pt idx="98">
                  <c:v>6414</c:v>
                </c:pt>
                <c:pt idx="99">
                  <c:v>6412</c:v>
                </c:pt>
                <c:pt idx="100">
                  <c:v>6410</c:v>
                </c:pt>
                <c:pt idx="101">
                  <c:v>6408</c:v>
                </c:pt>
                <c:pt idx="102">
                  <c:v>6409</c:v>
                </c:pt>
                <c:pt idx="103">
                  <c:v>6408</c:v>
                </c:pt>
                <c:pt idx="104">
                  <c:v>6405</c:v>
                </c:pt>
                <c:pt idx="105">
                  <c:v>6403</c:v>
                </c:pt>
                <c:pt idx="106">
                  <c:v>6402</c:v>
                </c:pt>
                <c:pt idx="107">
                  <c:v>6401</c:v>
                </c:pt>
                <c:pt idx="108">
                  <c:v>6402</c:v>
                </c:pt>
                <c:pt idx="109">
                  <c:v>6400</c:v>
                </c:pt>
                <c:pt idx="110">
                  <c:v>6398</c:v>
                </c:pt>
                <c:pt idx="111">
                  <c:v>6396</c:v>
                </c:pt>
                <c:pt idx="112">
                  <c:v>6394</c:v>
                </c:pt>
                <c:pt idx="113">
                  <c:v>6393</c:v>
                </c:pt>
                <c:pt idx="114">
                  <c:v>6391</c:v>
                </c:pt>
                <c:pt idx="115">
                  <c:v>6389</c:v>
                </c:pt>
                <c:pt idx="116">
                  <c:v>6387</c:v>
                </c:pt>
                <c:pt idx="117">
                  <c:v>6389</c:v>
                </c:pt>
                <c:pt idx="118">
                  <c:v>6387</c:v>
                </c:pt>
                <c:pt idx="119">
                  <c:v>6389</c:v>
                </c:pt>
                <c:pt idx="120">
                  <c:v>6388</c:v>
                </c:pt>
                <c:pt idx="121">
                  <c:v>6386</c:v>
                </c:pt>
                <c:pt idx="122">
                  <c:v>6384</c:v>
                </c:pt>
                <c:pt idx="123">
                  <c:v>6383</c:v>
                </c:pt>
                <c:pt idx="124">
                  <c:v>6381</c:v>
                </c:pt>
                <c:pt idx="125">
                  <c:v>6379</c:v>
                </c:pt>
                <c:pt idx="126">
                  <c:v>6378</c:v>
                </c:pt>
                <c:pt idx="127">
                  <c:v>6376</c:v>
                </c:pt>
                <c:pt idx="128">
                  <c:v>6375</c:v>
                </c:pt>
                <c:pt idx="129">
                  <c:v>6373.4</c:v>
                </c:pt>
                <c:pt idx="130">
                  <c:v>6373.9</c:v>
                </c:pt>
                <c:pt idx="131">
                  <c:v>6372.3</c:v>
                </c:pt>
                <c:pt idx="132">
                  <c:v>6372.8</c:v>
                </c:pt>
                <c:pt idx="133">
                  <c:v>6378.6</c:v>
                </c:pt>
                <c:pt idx="134">
                  <c:v>6380.1</c:v>
                </c:pt>
                <c:pt idx="135">
                  <c:v>6378.7</c:v>
                </c:pt>
                <c:pt idx="136">
                  <c:v>6380.2</c:v>
                </c:pt>
                <c:pt idx="137">
                  <c:v>6379</c:v>
                </c:pt>
                <c:pt idx="138">
                  <c:v>6377.3</c:v>
                </c:pt>
                <c:pt idx="139">
                  <c:v>6375.4</c:v>
                </c:pt>
                <c:pt idx="140">
                  <c:v>6375.2</c:v>
                </c:pt>
                <c:pt idx="141">
                  <c:v>6374.3</c:v>
                </c:pt>
                <c:pt idx="142">
                  <c:v>6373.7</c:v>
                </c:pt>
                <c:pt idx="143">
                  <c:v>6374.8</c:v>
                </c:pt>
                <c:pt idx="144">
                  <c:v>6374.6</c:v>
                </c:pt>
                <c:pt idx="145">
                  <c:v>6377.8</c:v>
                </c:pt>
                <c:pt idx="146">
                  <c:v>6379.7</c:v>
                </c:pt>
                <c:pt idx="147">
                  <c:v>6382</c:v>
                </c:pt>
                <c:pt idx="148">
                  <c:v>6384.3</c:v>
                </c:pt>
                <c:pt idx="149">
                  <c:v>6384.4</c:v>
                </c:pt>
                <c:pt idx="150">
                  <c:v>6383.8</c:v>
                </c:pt>
                <c:pt idx="151">
                  <c:v>6382.8</c:v>
                </c:pt>
                <c:pt idx="152">
                  <c:v>6381.8</c:v>
                </c:pt>
                <c:pt idx="153">
                  <c:v>6381.6</c:v>
                </c:pt>
                <c:pt idx="154">
                  <c:v>6380.8</c:v>
                </c:pt>
                <c:pt idx="155">
                  <c:v>6382</c:v>
                </c:pt>
                <c:pt idx="156">
                  <c:v>6384.5</c:v>
                </c:pt>
                <c:pt idx="157">
                  <c:v>6383.1</c:v>
                </c:pt>
                <c:pt idx="158">
                  <c:v>6382.3</c:v>
                </c:pt>
                <c:pt idx="159">
                  <c:v>6381.7</c:v>
                </c:pt>
                <c:pt idx="160">
                  <c:v>6381.6</c:v>
                </c:pt>
                <c:pt idx="161">
                  <c:v>6383.7</c:v>
                </c:pt>
                <c:pt idx="162">
                  <c:v>6382.4</c:v>
                </c:pt>
                <c:pt idx="163" formatCode="General">
                  <c:v>6380.6</c:v>
                </c:pt>
                <c:pt idx="164" formatCode="General">
                  <c:v>6379.3</c:v>
                </c:pt>
                <c:pt idx="165" formatCode="General">
                  <c:v>6378.2</c:v>
                </c:pt>
              </c:numCache>
            </c:numRef>
          </c:val>
          <c:extLst>
            <c:ext xmlns:c16="http://schemas.microsoft.com/office/drawing/2014/chart" uri="{C3380CC4-5D6E-409C-BE32-E72D297353CC}">
              <c16:uniqueId val="{00000000-C950-6A4B-9562-EEEB31E3E055}"/>
            </c:ext>
          </c:extLst>
        </c:ser>
        <c:dLbls>
          <c:showLegendKey val="0"/>
          <c:showVal val="0"/>
          <c:showCatName val="0"/>
          <c:showSerName val="0"/>
          <c:showPercent val="0"/>
          <c:showBubbleSize val="0"/>
        </c:dLbls>
        <c:axId val="-2059400152"/>
        <c:axId val="-2044410168"/>
      </c:areaChart>
      <c:catAx>
        <c:axId val="-2059400152"/>
        <c:scaling>
          <c:orientation val="minMax"/>
        </c:scaling>
        <c:delete val="0"/>
        <c:axPos val="b"/>
        <c:title>
          <c:tx>
            <c:rich>
              <a:bodyPr/>
              <a:lstStyle/>
              <a:p>
                <a:pPr>
                  <a:defRPr sz="2400"/>
                </a:pPr>
                <a:r>
                  <a:rPr lang="en-US" sz="2400"/>
                  <a:t>Year</a:t>
                </a:r>
              </a:p>
            </c:rich>
          </c:tx>
          <c:overlay val="0"/>
        </c:title>
        <c:numFmt formatCode="0" sourceLinked="1"/>
        <c:majorTickMark val="out"/>
        <c:minorTickMark val="none"/>
        <c:tickLblPos val="nextTo"/>
        <c:txPr>
          <a:bodyPr/>
          <a:lstStyle/>
          <a:p>
            <a:pPr>
              <a:defRPr sz="1800"/>
            </a:pPr>
            <a:endParaRPr lang="en-US"/>
          </a:p>
        </c:txPr>
        <c:crossAx val="-2044410168"/>
        <c:crosses val="autoZero"/>
        <c:auto val="1"/>
        <c:lblAlgn val="ctr"/>
        <c:lblOffset val="100"/>
        <c:noMultiLvlLbl val="0"/>
      </c:catAx>
      <c:valAx>
        <c:axId val="-2044410168"/>
        <c:scaling>
          <c:orientation val="minMax"/>
          <c:min val="6370"/>
        </c:scaling>
        <c:delete val="0"/>
        <c:axPos val="l"/>
        <c:majorGridlines/>
        <c:title>
          <c:tx>
            <c:rich>
              <a:bodyPr rot="0" vert="horz"/>
              <a:lstStyle/>
              <a:p>
                <a:pPr>
                  <a:defRPr sz="2400"/>
                </a:pPr>
                <a:r>
                  <a:rPr lang="en-US" sz="2400"/>
                  <a:t>Surface</a:t>
                </a:r>
              </a:p>
              <a:p>
                <a:pPr>
                  <a:defRPr sz="2400"/>
                </a:pPr>
                <a:r>
                  <a:rPr lang="en-US" sz="2400"/>
                  <a:t>elevation</a:t>
                </a:r>
              </a:p>
              <a:p>
                <a:pPr>
                  <a:defRPr sz="2400"/>
                </a:pPr>
                <a:r>
                  <a:rPr lang="en-US" sz="2400"/>
                  <a:t>(ft)</a:t>
                </a:r>
              </a:p>
            </c:rich>
          </c:tx>
          <c:overlay val="0"/>
        </c:title>
        <c:numFmt formatCode="0.0" sourceLinked="1"/>
        <c:majorTickMark val="out"/>
        <c:minorTickMark val="none"/>
        <c:tickLblPos val="nextTo"/>
        <c:txPr>
          <a:bodyPr/>
          <a:lstStyle/>
          <a:p>
            <a:pPr>
              <a:defRPr sz="1800"/>
            </a:pPr>
            <a:endParaRPr lang="en-US"/>
          </a:p>
        </c:txPr>
        <c:crossAx val="-2059400152"/>
        <c:crosses val="autoZero"/>
        <c:crossBetween val="midCat"/>
      </c:valAx>
      <c:spPr>
        <a:solidFill>
          <a:schemeClr val="tx1">
            <a:lumMod val="75000"/>
          </a:schemeClr>
        </a:solidFill>
      </c:spPr>
    </c:plotArea>
    <c:plotVisOnly val="1"/>
    <c:dispBlanksAs val="zero"/>
    <c:showDLblsOverMax val="0"/>
  </c:chart>
  <c:txPr>
    <a:bodyPr/>
    <a:lstStyle/>
    <a:p>
      <a:pPr>
        <a:defRPr>
          <a:solidFill>
            <a:schemeClr val="bg1"/>
          </a:solidFill>
        </a:defRPr>
      </a:pPr>
      <a:endParaRPr lang="en-US"/>
    </a:p>
  </c:txPr>
  <c:externalData r:id="rId1">
    <c:autoUpdate val="0"/>
  </c:externalData>
</c:chartSpace>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6B58C16C-BA9A-BF4D-9C17-902441DBB190}" type="datetimeFigureOut">
              <a:rPr lang="en-US" smtClean="0"/>
              <a:t>7/5/19</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26AEC048-9C8B-5B4B-BC59-0DD06B4A0B83}" type="slidenum">
              <a:rPr lang="en-US" smtClean="0"/>
              <a:t>‹#›</a:t>
            </a:fld>
            <a:endParaRPr lang="en-US"/>
          </a:p>
        </p:txBody>
      </p:sp>
    </p:spTree>
    <p:extLst>
      <p:ext uri="{BB962C8B-B14F-4D97-AF65-F5344CB8AC3E}">
        <p14:creationId xmlns:p14="http://schemas.microsoft.com/office/powerpoint/2010/main" val="344318609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2F245C35-A549-234D-BDFA-4DDD21D23550}" type="datetimeFigureOut">
              <a:rPr lang="en-US" smtClean="0"/>
              <a:t>7/5/19</a:t>
            </a:fld>
            <a:endParaRPr lang="en-US"/>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5A82909-EA64-8649-BF6E-65E2D293069B}" type="slidenum">
              <a:rPr lang="en-US" smtClean="0"/>
              <a:t>‹#›</a:t>
            </a:fld>
            <a:endParaRPr lang="en-US"/>
          </a:p>
        </p:txBody>
      </p:sp>
    </p:spTree>
    <p:extLst>
      <p:ext uri="{BB962C8B-B14F-4D97-AF65-F5344CB8AC3E}">
        <p14:creationId xmlns:p14="http://schemas.microsoft.com/office/powerpoint/2010/main" val="1107445043"/>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Introduction: Mono Lake and the surrounding basin are a unique scenic area and important environmental and human resources. Shown here are tufa (limestone) towers formed underwater when calcium-rich spring water reacts with the carbonate-rich lake water. They are exposed when the lake water level drops.</a:t>
            </a:r>
          </a:p>
          <a:p>
            <a:endParaRPr lang="en-US" dirty="0"/>
          </a:p>
          <a:p>
            <a:r>
              <a:rPr lang="en-US" dirty="0"/>
              <a:t>Image</a:t>
            </a:r>
          </a:p>
          <a:p>
            <a:r>
              <a:rPr lang="en-US" dirty="0"/>
              <a:t>Tufa columns, Mono Lake, Eastern Sierra, California</a:t>
            </a:r>
          </a:p>
          <a:p>
            <a:r>
              <a:rPr lang="en-US" dirty="0"/>
              <a:t>Date	16 August 2012, 21:29:48</a:t>
            </a:r>
          </a:p>
          <a:p>
            <a:r>
              <a:rPr lang="en-US" dirty="0"/>
              <a:t>Author	: </a:t>
            </a:r>
            <a:r>
              <a:rPr lang="en-US" dirty="0" err="1"/>
              <a:t>Vezoy</a:t>
            </a:r>
            <a:endParaRPr lang="en-US" dirty="0"/>
          </a:p>
          <a:p>
            <a:pPr marL="0" marR="0" indent="0" algn="l" defTabSz="457200" rtl="0" eaLnBrk="1" fontAlgn="auto" latinLnBrk="0" hangingPunct="1">
              <a:lnSpc>
                <a:spcPct val="100000"/>
              </a:lnSpc>
              <a:spcBef>
                <a:spcPts val="0"/>
              </a:spcBef>
              <a:spcAft>
                <a:spcPts val="0"/>
              </a:spcAft>
              <a:buClrTx/>
              <a:buSzTx/>
              <a:buFontTx/>
              <a:buNone/>
              <a:tabLst/>
              <a:defRPr/>
            </a:pPr>
            <a:r>
              <a:rPr lang="en-US" dirty="0"/>
              <a:t>This file is licensed under the Creative Commons Attribution-Share Alike 3.0 </a:t>
            </a:r>
            <a:r>
              <a:rPr lang="en-US" dirty="0" err="1"/>
              <a:t>Unported</a:t>
            </a:r>
            <a:r>
              <a:rPr lang="en-US" dirty="0"/>
              <a:t> license</a:t>
            </a:r>
          </a:p>
          <a:p>
            <a:endParaRPr lang="en-US" dirty="0"/>
          </a:p>
          <a:p>
            <a:r>
              <a:rPr lang="en-US" dirty="0"/>
              <a:t>https://</a:t>
            </a:r>
            <a:r>
              <a:rPr lang="en-US" dirty="0" err="1"/>
              <a:t>commons.wikimedia.org</a:t>
            </a:r>
            <a:r>
              <a:rPr lang="en-US" dirty="0"/>
              <a:t>/wiki/</a:t>
            </a:r>
            <a:r>
              <a:rPr lang="en-US" dirty="0" err="1"/>
              <a:t>File:Mono_Lake_Tufa.JPG</a:t>
            </a:r>
            <a:endParaRPr lang="en-US" dirty="0"/>
          </a:p>
        </p:txBody>
      </p:sp>
      <p:sp>
        <p:nvSpPr>
          <p:cNvPr id="4" name="Slide Number Placeholder 3"/>
          <p:cNvSpPr>
            <a:spLocks noGrp="1"/>
          </p:cNvSpPr>
          <p:nvPr>
            <p:ph type="sldNum" sz="quarter" idx="10"/>
          </p:nvPr>
        </p:nvSpPr>
        <p:spPr/>
        <p:txBody>
          <a:bodyPr/>
          <a:lstStyle/>
          <a:p>
            <a:fld id="{15A82909-EA64-8649-BF6E-65E2D293069B}" type="slidenum">
              <a:rPr lang="en-US" smtClean="0"/>
              <a:t>1</a:t>
            </a:fld>
            <a:endParaRPr lang="en-US"/>
          </a:p>
        </p:txBody>
      </p:sp>
    </p:spTree>
    <p:extLst>
      <p:ext uri="{BB962C8B-B14F-4D97-AF65-F5344CB8AC3E}">
        <p14:creationId xmlns:p14="http://schemas.microsoft.com/office/powerpoint/2010/main" val="332662166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Mono lake is endorheic (closed or terminal). There is no natural outflow other than evaporation.</a:t>
            </a:r>
          </a:p>
          <a:p>
            <a:endParaRPr lang="en-US" dirty="0"/>
          </a:p>
          <a:p>
            <a:r>
              <a:rPr lang="en-US" dirty="0"/>
              <a:t>Image:</a:t>
            </a:r>
          </a:p>
          <a:p>
            <a:r>
              <a:rPr lang="en-US" dirty="0"/>
              <a:t>Mono Lake from Mount Dana, California, USA</a:t>
            </a:r>
          </a:p>
          <a:p>
            <a:r>
              <a:rPr lang="en-US" sz="1200" b="0" i="0" u="none" strike="noStrike" kern="1200" dirty="0">
                <a:solidFill>
                  <a:schemeClr val="tx1"/>
                </a:solidFill>
                <a:effectLst/>
                <a:latin typeface="+mn-lt"/>
                <a:ea typeface="+mn-ea"/>
                <a:cs typeface="+mn-cs"/>
              </a:rPr>
              <a:t>Taken on 2008-07-05, 15:23 by </a:t>
            </a:r>
            <a:r>
              <a:rPr lang="en-US" sz="1200" b="0" i="0" u="none" strike="noStrike" kern="1200" dirty="0" err="1">
                <a:solidFill>
                  <a:schemeClr val="tx1"/>
                </a:solidFill>
                <a:effectLst/>
                <a:latin typeface="+mn-lt"/>
                <a:ea typeface="+mn-ea"/>
                <a:cs typeface="+mn-cs"/>
              </a:rPr>
              <a:t>clr_flickr</a:t>
            </a:r>
            <a:r>
              <a:rPr lang="en-US" sz="1200" b="0" i="0" u="none" strike="noStrike" kern="1200" dirty="0">
                <a:solidFill>
                  <a:schemeClr val="tx1"/>
                </a:solidFill>
                <a:effectLst/>
                <a:latin typeface="+mn-lt"/>
                <a:ea typeface="+mn-ea"/>
                <a:cs typeface="+mn-cs"/>
              </a:rPr>
              <a:t> | Flickr</a:t>
            </a:r>
          </a:p>
          <a:p>
            <a:endParaRPr lang="en-US" sz="1200" b="0" i="0" u="none" strike="noStrike" kern="1200" dirty="0">
              <a:solidFill>
                <a:schemeClr val="tx1"/>
              </a:solidFill>
              <a:effectLst/>
              <a:latin typeface="+mn-lt"/>
              <a:ea typeface="+mn-ea"/>
              <a:cs typeface="+mn-cs"/>
            </a:endParaRPr>
          </a:p>
          <a:p>
            <a:r>
              <a:rPr lang="en-US" dirty="0"/>
              <a:t>This file is licensed under the Creative Commons Attribution 2.0 Generic license.</a:t>
            </a:r>
          </a:p>
          <a:p>
            <a:r>
              <a:rPr lang="en-US" dirty="0"/>
              <a:t>https://</a:t>
            </a:r>
            <a:r>
              <a:rPr lang="en-US" dirty="0" err="1"/>
              <a:t>commons.wikimedia.org</a:t>
            </a:r>
            <a:r>
              <a:rPr lang="en-US" dirty="0"/>
              <a:t>/wiki/</a:t>
            </a:r>
            <a:r>
              <a:rPr lang="en-US" dirty="0" err="1"/>
              <a:t>File:Mono_Lake_from_Mount_Dana</a:t>
            </a:r>
            <a:r>
              <a:rPr lang="en-US" dirty="0"/>
              <a:t>_(1).jpg</a:t>
            </a:r>
          </a:p>
          <a:p>
            <a:endParaRPr lang="en-US" dirty="0"/>
          </a:p>
          <a:p>
            <a:endParaRPr lang="en-US" dirty="0"/>
          </a:p>
        </p:txBody>
      </p:sp>
      <p:sp>
        <p:nvSpPr>
          <p:cNvPr id="4" name="Slide Number Placeholder 3"/>
          <p:cNvSpPr>
            <a:spLocks noGrp="1"/>
          </p:cNvSpPr>
          <p:nvPr>
            <p:ph type="sldNum" sz="quarter" idx="10"/>
          </p:nvPr>
        </p:nvSpPr>
        <p:spPr/>
        <p:txBody>
          <a:bodyPr/>
          <a:lstStyle/>
          <a:p>
            <a:fld id="{15A82909-EA64-8649-BF6E-65E2D293069B}" type="slidenum">
              <a:rPr lang="en-US" smtClean="0"/>
              <a:t>2</a:t>
            </a:fld>
            <a:endParaRPr lang="en-US"/>
          </a:p>
        </p:txBody>
      </p:sp>
    </p:spTree>
    <p:extLst>
      <p:ext uri="{BB962C8B-B14F-4D97-AF65-F5344CB8AC3E}">
        <p14:creationId xmlns:p14="http://schemas.microsoft.com/office/powerpoint/2010/main" val="34829966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Mono Lake is located at approximately the same latitude as San Francisco, but in the semi-arid region in the rain shadow of the Sierra Nevada mountains.</a:t>
            </a:r>
          </a:p>
          <a:p>
            <a:pPr marL="0" marR="0" lvl="0" indent="0" algn="l" defTabSz="4572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Image Source: </a:t>
            </a:r>
            <a:r>
              <a:rPr lang="en-US" dirty="0" err="1"/>
              <a:t>nationalatlas.gov</a:t>
            </a:r>
            <a:r>
              <a:rPr lang="en-US" dirty="0"/>
              <a:t>, public domain</a:t>
            </a:r>
          </a:p>
        </p:txBody>
      </p:sp>
      <p:sp>
        <p:nvSpPr>
          <p:cNvPr id="4" name="Slide Number Placeholder 3"/>
          <p:cNvSpPr>
            <a:spLocks noGrp="1"/>
          </p:cNvSpPr>
          <p:nvPr>
            <p:ph type="sldNum" sz="quarter" idx="5"/>
          </p:nvPr>
        </p:nvSpPr>
        <p:spPr/>
        <p:txBody>
          <a:bodyPr/>
          <a:lstStyle/>
          <a:p>
            <a:fld id="{15A82909-EA64-8649-BF6E-65E2D293069B}" type="slidenum">
              <a:rPr lang="en-US" smtClean="0"/>
              <a:t>3</a:t>
            </a:fld>
            <a:endParaRPr lang="en-US"/>
          </a:p>
        </p:txBody>
      </p:sp>
    </p:spTree>
    <p:extLst>
      <p:ext uri="{BB962C8B-B14F-4D97-AF65-F5344CB8AC3E}">
        <p14:creationId xmlns:p14="http://schemas.microsoft.com/office/powerpoint/2010/main" val="157248727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Mono Lake ecosystem supports over 1 million shorebirds and has been designated as part of the Western Hemisphere Shorebird Reserve Network (https://</a:t>
            </a:r>
            <a:r>
              <a:rPr lang="en-US" dirty="0" err="1"/>
              <a:t>whsrn.org</a:t>
            </a:r>
            <a:r>
              <a:rPr lang="en-US" dirty="0"/>
              <a:t>/</a:t>
            </a:r>
            <a:r>
              <a:rPr lang="en-US" dirty="0" err="1"/>
              <a:t>whsrn_sites</a:t>
            </a:r>
            <a:r>
              <a:rPr lang="en-US" dirty="0"/>
              <a:t>/mono-lake/)</a:t>
            </a:r>
          </a:p>
          <a:p>
            <a:endParaRPr lang="en-US" dirty="0"/>
          </a:p>
          <a:p>
            <a:r>
              <a:rPr lang="en-US" dirty="0"/>
              <a:t>Images:</a:t>
            </a:r>
          </a:p>
          <a:p>
            <a:endParaRPr lang="en-US" dirty="0"/>
          </a:p>
          <a:p>
            <a:r>
              <a:rPr lang="en-US" dirty="0"/>
              <a:t>Bottom left:</a:t>
            </a:r>
          </a:p>
          <a:p>
            <a:pPr marL="0" marR="0" indent="0" algn="l" defTabSz="457200" rtl="0" eaLnBrk="1" fontAlgn="auto" latinLnBrk="0" hangingPunct="1">
              <a:lnSpc>
                <a:spcPct val="100000"/>
              </a:lnSpc>
              <a:spcBef>
                <a:spcPts val="0"/>
              </a:spcBef>
              <a:spcAft>
                <a:spcPts val="0"/>
              </a:spcAft>
              <a:buClrTx/>
              <a:buSzTx/>
              <a:buFontTx/>
              <a:buNone/>
              <a:tabLst/>
              <a:defRPr/>
            </a:pPr>
            <a:r>
              <a:rPr lang="en-US" dirty="0"/>
              <a:t>Dense population of </a:t>
            </a:r>
            <a:r>
              <a:rPr lang="en-US" dirty="0" err="1"/>
              <a:t>Ephydra</a:t>
            </a:r>
            <a:r>
              <a:rPr lang="en-US" dirty="0"/>
              <a:t> </a:t>
            </a:r>
            <a:r>
              <a:rPr lang="en-US" dirty="0" err="1"/>
              <a:t>hians</a:t>
            </a:r>
            <a:r>
              <a:rPr lang="en-US" dirty="0"/>
              <a:t>, a brine or alkali fly that lives in Mono Lake, California, USA</a:t>
            </a:r>
          </a:p>
          <a:p>
            <a:pPr marL="0" marR="0" indent="0" algn="l" defTabSz="457200" rtl="0" eaLnBrk="1" fontAlgn="auto" latinLnBrk="0" hangingPunct="1">
              <a:lnSpc>
                <a:spcPct val="100000"/>
              </a:lnSpc>
              <a:spcBef>
                <a:spcPts val="0"/>
              </a:spcBef>
              <a:spcAft>
                <a:spcPts val="0"/>
              </a:spcAft>
              <a:buClrTx/>
              <a:buSzTx/>
              <a:buFontTx/>
              <a:buNone/>
              <a:tabLst/>
              <a:defRPr/>
            </a:pPr>
            <a:endParaRPr lang="en-US" dirty="0"/>
          </a:p>
          <a:p>
            <a:pPr marL="0" marR="0" indent="0" algn="l" defTabSz="457200" rtl="0" eaLnBrk="1" fontAlgn="auto" latinLnBrk="0" hangingPunct="1">
              <a:lnSpc>
                <a:spcPct val="100000"/>
              </a:lnSpc>
              <a:spcBef>
                <a:spcPts val="0"/>
              </a:spcBef>
              <a:spcAft>
                <a:spcPts val="0"/>
              </a:spcAft>
              <a:buClrTx/>
              <a:buSzTx/>
              <a:buFontTx/>
              <a:buNone/>
              <a:tabLst/>
              <a:defRPr/>
            </a:pPr>
            <a:r>
              <a:rPr lang="en-US" dirty="0"/>
              <a:t>Author: Steve Ryan</a:t>
            </a:r>
          </a:p>
          <a:p>
            <a:pPr marL="0" marR="0" indent="0" algn="l" defTabSz="457200" rtl="0" eaLnBrk="1" fontAlgn="auto" latinLnBrk="0" hangingPunct="1">
              <a:lnSpc>
                <a:spcPct val="100000"/>
              </a:lnSpc>
              <a:spcBef>
                <a:spcPts val="0"/>
              </a:spcBef>
              <a:spcAft>
                <a:spcPts val="0"/>
              </a:spcAft>
              <a:buClrTx/>
              <a:buSzTx/>
              <a:buFontTx/>
              <a:buNone/>
              <a:tabLst/>
              <a:defRPr/>
            </a:pPr>
            <a:r>
              <a:rPr lang="en-US" dirty="0"/>
              <a:t>This file is licensed under the Creative Commons Attribution-Share Alike 2.0 Generic license.</a:t>
            </a:r>
          </a:p>
          <a:p>
            <a:pPr marL="0" marR="0" indent="0" algn="l" defTabSz="457200" rtl="0" eaLnBrk="1" fontAlgn="auto" latinLnBrk="0" hangingPunct="1">
              <a:lnSpc>
                <a:spcPct val="100000"/>
              </a:lnSpc>
              <a:spcBef>
                <a:spcPts val="0"/>
              </a:spcBef>
              <a:spcAft>
                <a:spcPts val="0"/>
              </a:spcAft>
              <a:buClrTx/>
              <a:buSzTx/>
              <a:buFontTx/>
              <a:buNone/>
              <a:tabLst/>
              <a:defRPr/>
            </a:pPr>
            <a:r>
              <a:rPr lang="en-US" dirty="0"/>
              <a:t>https://</a:t>
            </a:r>
            <a:r>
              <a:rPr lang="en-US" dirty="0" err="1"/>
              <a:t>commons.wikimedia.org</a:t>
            </a:r>
            <a:r>
              <a:rPr lang="en-US" dirty="0"/>
              <a:t>/wiki/</a:t>
            </a:r>
            <a:r>
              <a:rPr lang="en-US" dirty="0" err="1"/>
              <a:t>File:Ephydra_hians_mono_Lake_brine_fly.jpg</a:t>
            </a:r>
            <a:endParaRPr lang="en-US" dirty="0"/>
          </a:p>
          <a:p>
            <a:endParaRPr lang="en-US" dirty="0"/>
          </a:p>
          <a:p>
            <a:endParaRPr lang="en-US" dirty="0"/>
          </a:p>
          <a:p>
            <a:r>
              <a:rPr lang="en-US" dirty="0"/>
              <a:t>Top left:</a:t>
            </a:r>
          </a:p>
          <a:p>
            <a:r>
              <a:rPr lang="en-US" dirty="0"/>
              <a:t>Wilson's Phalarope (</a:t>
            </a:r>
            <a:r>
              <a:rPr lang="en-US" dirty="0" err="1"/>
              <a:t>Phalaropus</a:t>
            </a:r>
            <a:r>
              <a:rPr lang="en-US" dirty="0"/>
              <a:t> tricolor, female in breeding plumage; Fairport, New York, USA) feed on alkali fly larvae in Mono Lake.</a:t>
            </a:r>
          </a:p>
          <a:p>
            <a:endParaRPr lang="en-US" dirty="0"/>
          </a:p>
          <a:p>
            <a:r>
              <a:rPr lang="en-US" dirty="0"/>
              <a:t>Author: Dominic </a:t>
            </a:r>
            <a:r>
              <a:rPr lang="en-US" dirty="0" err="1"/>
              <a:t>Sherony</a:t>
            </a:r>
            <a:endParaRPr lang="en-US" dirty="0"/>
          </a:p>
          <a:p>
            <a:r>
              <a:rPr lang="en-US" dirty="0"/>
              <a:t>This file is licensed under the Creative Commons Attribution-Share Alike 2.0 Generic license.</a:t>
            </a:r>
          </a:p>
          <a:p>
            <a:r>
              <a:rPr lang="en-US" dirty="0"/>
              <a:t>https://</a:t>
            </a:r>
            <a:r>
              <a:rPr lang="en-US" dirty="0" err="1"/>
              <a:t>commons.wikimedia.org</a:t>
            </a:r>
            <a:r>
              <a:rPr lang="en-US" dirty="0"/>
              <a:t>/wiki/File:Phalaropus_tricolor_-_</a:t>
            </a:r>
            <a:r>
              <a:rPr lang="en-US" dirty="0" err="1"/>
              <a:t>breeding_female.jpg</a:t>
            </a:r>
            <a:endParaRPr lang="en-US" dirty="0"/>
          </a:p>
          <a:p>
            <a:endParaRPr lang="en-US" b="1" dirty="0"/>
          </a:p>
          <a:p>
            <a:r>
              <a:rPr lang="en-US" b="0" dirty="0"/>
              <a:t>Bottom right:</a:t>
            </a:r>
          </a:p>
          <a:p>
            <a:r>
              <a:rPr lang="en-US" dirty="0"/>
              <a:t>Brine shrimp (</a:t>
            </a:r>
            <a:r>
              <a:rPr lang="en-US" dirty="0" err="1"/>
              <a:t>Artemia</a:t>
            </a:r>
            <a:r>
              <a:rPr lang="en-US" dirty="0"/>
              <a:t> </a:t>
            </a:r>
            <a:r>
              <a:rPr lang="en-US" dirty="0" err="1"/>
              <a:t>monica</a:t>
            </a:r>
            <a:r>
              <a:rPr lang="en-US" dirty="0"/>
              <a:t>) from Mono Lake, California</a:t>
            </a:r>
          </a:p>
          <a:p>
            <a:endParaRPr lang="en-US" dirty="0"/>
          </a:p>
          <a:p>
            <a:r>
              <a:rPr lang="en-US" dirty="0"/>
              <a:t>This file is licensed under the Creative Commons Attribution 2.0 Generic license.</a:t>
            </a:r>
          </a:p>
          <a:p>
            <a:r>
              <a:rPr lang="en-US" dirty="0"/>
              <a:t>Author: </a:t>
            </a:r>
            <a:r>
              <a:rPr lang="en-US" dirty="0" err="1"/>
              <a:t>djpmapleferryman</a:t>
            </a:r>
            <a:endParaRPr lang="en-US" dirty="0"/>
          </a:p>
          <a:p>
            <a:r>
              <a:rPr lang="en-US" dirty="0"/>
              <a:t>https://</a:t>
            </a:r>
            <a:r>
              <a:rPr lang="en-US" dirty="0" err="1"/>
              <a:t>en.wikipedia.org</a:t>
            </a:r>
            <a:r>
              <a:rPr lang="en-US" dirty="0"/>
              <a:t>/wiki/</a:t>
            </a:r>
            <a:r>
              <a:rPr lang="en-US" dirty="0" err="1"/>
              <a:t>Mono_Lake</a:t>
            </a:r>
            <a:r>
              <a:rPr lang="en-US" dirty="0"/>
              <a:t>#/media/</a:t>
            </a:r>
            <a:r>
              <a:rPr lang="en-US" dirty="0" err="1"/>
              <a:t>File:Artemia_monica.jpg</a:t>
            </a:r>
            <a:endParaRPr lang="en-US" dirty="0"/>
          </a:p>
          <a:p>
            <a:endParaRPr lang="en-US" b="0" dirty="0"/>
          </a:p>
          <a:p>
            <a:r>
              <a:rPr lang="en-US" b="0" dirty="0"/>
              <a:t>Top right:</a:t>
            </a:r>
          </a:p>
          <a:p>
            <a:r>
              <a:rPr lang="en-US" dirty="0"/>
              <a:t>Eared grebe (</a:t>
            </a:r>
            <a:r>
              <a:rPr lang="en-US" dirty="0" err="1"/>
              <a:t>Podiceps</a:t>
            </a:r>
            <a:r>
              <a:rPr lang="en-US" dirty="0"/>
              <a:t> </a:t>
            </a:r>
            <a:r>
              <a:rPr lang="en-US" dirty="0" err="1"/>
              <a:t>nigricollis</a:t>
            </a:r>
            <a:r>
              <a:rPr lang="en-US" dirty="0"/>
              <a:t>) feed on brine shrimp.</a:t>
            </a:r>
          </a:p>
          <a:p>
            <a:endParaRPr lang="en-US" dirty="0"/>
          </a:p>
          <a:p>
            <a:r>
              <a:rPr lang="en-US" dirty="0"/>
              <a:t>This file is licensed under the Creative Commons Attribution-Share Alike 2.5 Generic license.</a:t>
            </a:r>
          </a:p>
          <a:p>
            <a:r>
              <a:rPr lang="en-US" dirty="0"/>
              <a:t>photo Andreas </a:t>
            </a:r>
            <a:r>
              <a:rPr lang="en-US" dirty="0" err="1"/>
              <a:t>Trepte</a:t>
            </a:r>
            <a:r>
              <a:rPr lang="en-US" dirty="0"/>
              <a:t>, </a:t>
            </a:r>
            <a:r>
              <a:rPr lang="en-US" dirty="0" err="1"/>
              <a:t>www.photo-natur.net</a:t>
            </a:r>
            <a:r>
              <a:rPr lang="en-US" dirty="0"/>
              <a:t>.</a:t>
            </a:r>
          </a:p>
          <a:p>
            <a:r>
              <a:rPr lang="en-US" dirty="0"/>
              <a:t>https://</a:t>
            </a:r>
            <a:r>
              <a:rPr lang="en-US" dirty="0" err="1"/>
              <a:t>commons.wikimedia.org</a:t>
            </a:r>
            <a:r>
              <a:rPr lang="en-US" dirty="0"/>
              <a:t>/wiki/</a:t>
            </a:r>
            <a:r>
              <a:rPr lang="en-US" dirty="0" err="1"/>
              <a:t>File:Black-necked_Grebe_Schwarzhalstaucher.jpg</a:t>
            </a:r>
            <a:endParaRPr lang="en-US" dirty="0"/>
          </a:p>
          <a:p>
            <a:endParaRPr lang="en-US" dirty="0"/>
          </a:p>
          <a:p>
            <a:r>
              <a:rPr lang="en-US" dirty="0"/>
              <a:t>Top middle:</a:t>
            </a:r>
          </a:p>
          <a:p>
            <a:r>
              <a:rPr lang="en-US" dirty="0"/>
              <a:t>California Gull (</a:t>
            </a:r>
            <a:r>
              <a:rPr lang="en-US" dirty="0" err="1"/>
              <a:t>Larus</a:t>
            </a:r>
            <a:r>
              <a:rPr lang="en-US" dirty="0"/>
              <a:t> </a:t>
            </a:r>
            <a:r>
              <a:rPr lang="en-US" dirty="0" err="1"/>
              <a:t>californicus</a:t>
            </a:r>
            <a:r>
              <a:rPr lang="en-US" dirty="0"/>
              <a:t>) breed on the islands and feed on the flies and shrimp.</a:t>
            </a:r>
          </a:p>
          <a:p>
            <a:endParaRPr lang="en-US" dirty="0"/>
          </a:p>
          <a:p>
            <a:r>
              <a:rPr lang="en-US" dirty="0"/>
              <a:t>Author:</a:t>
            </a:r>
            <a:r>
              <a:rPr lang="en-US" baseline="0" dirty="0"/>
              <a:t> </a:t>
            </a:r>
            <a:r>
              <a:rPr lang="en-US" dirty="0"/>
              <a:t>Dick Daniels (http://</a:t>
            </a:r>
            <a:r>
              <a:rPr lang="en-US" dirty="0" err="1"/>
              <a:t>carolinabirds.org</a:t>
            </a:r>
            <a:r>
              <a:rPr lang="en-US" dirty="0"/>
              <a:t>/)</a:t>
            </a:r>
          </a:p>
          <a:p>
            <a:r>
              <a:rPr lang="en-US" dirty="0"/>
              <a:t>This file is licensed under the Creative Commons Attribution-Share Alike 3.0 </a:t>
            </a:r>
            <a:r>
              <a:rPr lang="en-US" dirty="0" err="1"/>
              <a:t>Unported</a:t>
            </a:r>
            <a:r>
              <a:rPr lang="en-US" dirty="0"/>
              <a:t> license.</a:t>
            </a:r>
          </a:p>
          <a:p>
            <a:r>
              <a:rPr lang="en-US" dirty="0"/>
              <a:t>https://</a:t>
            </a:r>
            <a:r>
              <a:rPr lang="en-US" dirty="0" err="1"/>
              <a:t>commons.wikimedia.org</a:t>
            </a:r>
            <a:r>
              <a:rPr lang="en-US" dirty="0"/>
              <a:t>/wiki/</a:t>
            </a:r>
            <a:r>
              <a:rPr lang="en-US" dirty="0" err="1"/>
              <a:t>File:California_Gull</a:t>
            </a:r>
            <a:r>
              <a:rPr lang="en-US" dirty="0"/>
              <a:t>_(</a:t>
            </a:r>
            <a:r>
              <a:rPr lang="en-US" dirty="0" err="1"/>
              <a:t>Larus_californicus</a:t>
            </a:r>
            <a:r>
              <a:rPr lang="en-US" dirty="0"/>
              <a:t>)_RWD2.jpg</a:t>
            </a:r>
          </a:p>
          <a:p>
            <a:endParaRPr lang="en-US" dirty="0"/>
          </a:p>
          <a:p>
            <a:endParaRPr lang="en-US" b="0" dirty="0"/>
          </a:p>
          <a:p>
            <a:endParaRPr lang="en-US" b="1" dirty="0"/>
          </a:p>
        </p:txBody>
      </p:sp>
      <p:sp>
        <p:nvSpPr>
          <p:cNvPr id="4" name="Slide Number Placeholder 3"/>
          <p:cNvSpPr>
            <a:spLocks noGrp="1"/>
          </p:cNvSpPr>
          <p:nvPr>
            <p:ph type="sldNum" sz="quarter" idx="5"/>
          </p:nvPr>
        </p:nvSpPr>
        <p:spPr/>
        <p:txBody>
          <a:bodyPr/>
          <a:lstStyle/>
          <a:p>
            <a:fld id="{15A82909-EA64-8649-BF6E-65E2D293069B}" type="slidenum">
              <a:rPr lang="en-US" smtClean="0"/>
              <a:t>4</a:t>
            </a:fld>
            <a:endParaRPr lang="en-US"/>
          </a:p>
        </p:txBody>
      </p:sp>
    </p:spTree>
    <p:extLst>
      <p:ext uri="{BB962C8B-B14F-4D97-AF65-F5344CB8AC3E}">
        <p14:creationId xmlns:p14="http://schemas.microsoft.com/office/powerpoint/2010/main" val="28812544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Mono Lake is 275 miles (straight line distance) North of Los Angeles</a:t>
            </a:r>
          </a:p>
        </p:txBody>
      </p:sp>
      <p:sp>
        <p:nvSpPr>
          <p:cNvPr id="4" name="Slide Number Placeholder 3"/>
          <p:cNvSpPr>
            <a:spLocks noGrp="1"/>
          </p:cNvSpPr>
          <p:nvPr>
            <p:ph type="sldNum" sz="quarter" idx="10"/>
          </p:nvPr>
        </p:nvSpPr>
        <p:spPr/>
        <p:txBody>
          <a:bodyPr/>
          <a:lstStyle/>
          <a:p>
            <a:fld id="{15A82909-EA64-8649-BF6E-65E2D293069B}" type="slidenum">
              <a:rPr lang="en-US" smtClean="0"/>
              <a:t>5</a:t>
            </a:fld>
            <a:endParaRPr lang="en-US"/>
          </a:p>
        </p:txBody>
      </p:sp>
    </p:spTree>
    <p:extLst>
      <p:ext uri="{BB962C8B-B14F-4D97-AF65-F5344CB8AC3E}">
        <p14:creationId xmlns:p14="http://schemas.microsoft.com/office/powerpoint/2010/main" val="283395633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the early 1900’s the city of Los Angeles began to look for new water sources and settled on the Owen’s Valley. The city constructed the Los angels aqueduct to carry Owens River water 233 miles to LA.</a:t>
            </a:r>
          </a:p>
          <a:p>
            <a:endParaRPr lang="en-US" dirty="0"/>
          </a:p>
          <a:p>
            <a:r>
              <a:rPr lang="en-US" dirty="0"/>
              <a:t>Image: Opening of the Los Angeles aqueduct in 1913. Spectators wait for water to flow down the cascades into the San Fernando Valley.</a:t>
            </a:r>
          </a:p>
          <a:p>
            <a:endParaRPr lang="en-US" dirty="0"/>
          </a:p>
          <a:p>
            <a:r>
              <a:rPr lang="en-US" dirty="0"/>
              <a:t>Public domain, author </a:t>
            </a:r>
            <a:r>
              <a:rPr lang="en-US" dirty="0" err="1"/>
              <a:t>unkown</a:t>
            </a:r>
            <a:endParaRPr lang="en-US" dirty="0"/>
          </a:p>
          <a:p>
            <a:r>
              <a:rPr lang="en-US" dirty="0"/>
              <a:t>https://</a:t>
            </a:r>
            <a:r>
              <a:rPr lang="en-US" dirty="0" err="1"/>
              <a:t>commons.wikimedia.org</a:t>
            </a:r>
            <a:r>
              <a:rPr lang="en-US" dirty="0"/>
              <a:t>/wiki/File:LA_Aqueduct_Opening2.jpg</a:t>
            </a:r>
          </a:p>
        </p:txBody>
      </p:sp>
      <p:sp>
        <p:nvSpPr>
          <p:cNvPr id="4" name="Slide Number Placeholder 3"/>
          <p:cNvSpPr>
            <a:spLocks noGrp="1"/>
          </p:cNvSpPr>
          <p:nvPr>
            <p:ph type="sldNum" sz="quarter" idx="10"/>
          </p:nvPr>
        </p:nvSpPr>
        <p:spPr/>
        <p:txBody>
          <a:bodyPr/>
          <a:lstStyle/>
          <a:p>
            <a:fld id="{15A82909-EA64-8649-BF6E-65E2D293069B}" type="slidenum">
              <a:rPr lang="en-US" smtClean="0"/>
              <a:t>6</a:t>
            </a:fld>
            <a:endParaRPr lang="en-US"/>
          </a:p>
        </p:txBody>
      </p:sp>
    </p:spTree>
    <p:extLst>
      <p:ext uri="{BB962C8B-B14F-4D97-AF65-F5344CB8AC3E}">
        <p14:creationId xmlns:p14="http://schemas.microsoft.com/office/powerpoint/2010/main" val="234278142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First image Mono Lake and Owen’s Lake from Google Maps Satellite view</a:t>
            </a:r>
          </a:p>
          <a:p>
            <a:r>
              <a:rPr lang="en-US" dirty="0"/>
              <a:t>Second image close up of Owen’s Lake</a:t>
            </a:r>
          </a:p>
          <a:p>
            <a:endParaRPr lang="en-US" dirty="0"/>
          </a:p>
          <a:p>
            <a:r>
              <a:rPr lang="en-US" dirty="0"/>
              <a:t>Images:</a:t>
            </a:r>
            <a:r>
              <a:rPr lang="en-US" baseline="0" dirty="0"/>
              <a:t> Google</a:t>
            </a:r>
            <a:endParaRPr lang="en-US" dirty="0"/>
          </a:p>
        </p:txBody>
      </p:sp>
      <p:sp>
        <p:nvSpPr>
          <p:cNvPr id="4" name="Slide Number Placeholder 3"/>
          <p:cNvSpPr>
            <a:spLocks noGrp="1"/>
          </p:cNvSpPr>
          <p:nvPr>
            <p:ph type="sldNum" sz="quarter" idx="10"/>
          </p:nvPr>
        </p:nvSpPr>
        <p:spPr/>
        <p:txBody>
          <a:bodyPr/>
          <a:lstStyle/>
          <a:p>
            <a:fld id="{15A82909-EA64-8649-BF6E-65E2D293069B}" type="slidenum">
              <a:rPr lang="en-US" smtClean="0"/>
              <a:t>7</a:t>
            </a:fld>
            <a:endParaRPr lang="en-US"/>
          </a:p>
        </p:txBody>
      </p:sp>
    </p:spTree>
    <p:extLst>
      <p:ext uri="{BB962C8B-B14F-4D97-AF65-F5344CB8AC3E}">
        <p14:creationId xmlns:p14="http://schemas.microsoft.com/office/powerpoint/2010/main" val="320014234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Between 1935 and 1941 the aqueduct was extended 105 miles further north to reach the Mono Basin.</a:t>
            </a:r>
          </a:p>
          <a:p>
            <a:endParaRPr lang="en-US" dirty="0"/>
          </a:p>
          <a:p>
            <a:r>
              <a:rPr lang="en-US" dirty="0"/>
              <a:t>Image:</a:t>
            </a:r>
          </a:p>
          <a:p>
            <a:r>
              <a:rPr lang="en-US" dirty="0"/>
              <a:t>Los Angeles Aqueduct, From Lee Vining Intake (Mammoth Lakes) to Van Norman Reservoir Complex (San Fernando Valley), Los Angeles, Los Angeles County, CA</a:t>
            </a:r>
          </a:p>
          <a:p>
            <a:endParaRPr lang="en-US" dirty="0"/>
          </a:p>
          <a:p>
            <a:r>
              <a:rPr lang="en-US" dirty="0"/>
              <a:t>Historic American Engineering Record (HAER), public domain</a:t>
            </a:r>
          </a:p>
          <a:p>
            <a:r>
              <a:rPr lang="en-US" dirty="0"/>
              <a:t>https://</a:t>
            </a:r>
            <a:r>
              <a:rPr lang="en-US" dirty="0" err="1"/>
              <a:t>commons.wikimedia.org</a:t>
            </a:r>
            <a:r>
              <a:rPr lang="en-US" dirty="0"/>
              <a:t>/wiki/File:Los_Angeles_Aqueduct,_</a:t>
            </a:r>
            <a:r>
              <a:rPr lang="en-US" dirty="0" err="1"/>
              <a:t>From_Lee_Vining_Intake</a:t>
            </a:r>
            <a:r>
              <a:rPr lang="en-US" dirty="0"/>
              <a:t>_(</a:t>
            </a:r>
            <a:r>
              <a:rPr lang="en-US" dirty="0" err="1"/>
              <a:t>Mammoth_Lakes</a:t>
            </a:r>
            <a:r>
              <a:rPr lang="en-US" dirty="0"/>
              <a:t>)_</a:t>
            </a:r>
            <a:r>
              <a:rPr lang="en-US" dirty="0" err="1"/>
              <a:t>to_Van_Norman_Reservoir_Complex</a:t>
            </a:r>
            <a:r>
              <a:rPr lang="en-US" dirty="0"/>
              <a:t>_(</a:t>
            </a:r>
            <a:r>
              <a:rPr lang="en-US" dirty="0" err="1"/>
              <a:t>San_Fernando_Valley</a:t>
            </a:r>
            <a:r>
              <a:rPr lang="en-US" dirty="0"/>
              <a:t>),_Los_Angeles,_Los_Angeles_County,_CA_HAER_CA-298_(sheet_2_of_18).</a:t>
            </a:r>
            <a:r>
              <a:rPr lang="en-US" dirty="0" err="1"/>
              <a:t>png</a:t>
            </a:r>
            <a:endParaRPr lang="en-US" dirty="0"/>
          </a:p>
        </p:txBody>
      </p:sp>
      <p:sp>
        <p:nvSpPr>
          <p:cNvPr id="4" name="Slide Number Placeholder 3"/>
          <p:cNvSpPr>
            <a:spLocks noGrp="1"/>
          </p:cNvSpPr>
          <p:nvPr>
            <p:ph type="sldNum" sz="quarter" idx="5"/>
          </p:nvPr>
        </p:nvSpPr>
        <p:spPr/>
        <p:txBody>
          <a:bodyPr/>
          <a:lstStyle/>
          <a:p>
            <a:fld id="{15A82909-EA64-8649-BF6E-65E2D293069B}" type="slidenum">
              <a:rPr lang="en-US" smtClean="0"/>
              <a:t>8</a:t>
            </a:fld>
            <a:endParaRPr lang="en-US"/>
          </a:p>
        </p:txBody>
      </p:sp>
    </p:spTree>
    <p:extLst>
      <p:ext uri="{BB962C8B-B14F-4D97-AF65-F5344CB8AC3E}">
        <p14:creationId xmlns:p14="http://schemas.microsoft.com/office/powerpoint/2010/main" val="77345658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1941 diversions begin. Water level 6417’ above </a:t>
            </a:r>
            <a:r>
              <a:rPr lang="en-US" dirty="0" err="1"/>
              <a:t>msl</a:t>
            </a:r>
            <a:endParaRPr lang="en-US" dirty="0"/>
          </a:p>
          <a:p>
            <a:endParaRPr lang="en-US" dirty="0"/>
          </a:p>
          <a:p>
            <a:r>
              <a:rPr lang="en-US" dirty="0"/>
              <a:t>Mono Lake water</a:t>
            </a:r>
            <a:r>
              <a:rPr lang="en-US" baseline="0" dirty="0"/>
              <a:t> levels</a:t>
            </a:r>
          </a:p>
          <a:p>
            <a:r>
              <a:rPr lang="en-US" baseline="0" dirty="0"/>
              <a:t>From: http://</a:t>
            </a:r>
            <a:r>
              <a:rPr lang="en-US" baseline="0" dirty="0" err="1"/>
              <a:t>www.monobasinresearch.org</a:t>
            </a:r>
            <a:r>
              <a:rPr lang="en-US" baseline="0" dirty="0"/>
              <a:t>/data/</a:t>
            </a:r>
            <a:r>
              <a:rPr lang="en-US" baseline="0" dirty="0" err="1"/>
              <a:t>levelyearly.php</a:t>
            </a:r>
            <a:endParaRPr lang="en-US" dirty="0"/>
          </a:p>
          <a:p>
            <a:endParaRPr lang="en-US" dirty="0"/>
          </a:p>
          <a:p>
            <a:r>
              <a:rPr lang="en-US" dirty="0"/>
              <a:t>Note that the </a:t>
            </a:r>
            <a:r>
              <a:rPr lang="en-US" dirty="0" err="1"/>
              <a:t>Frasher</a:t>
            </a:r>
            <a:r>
              <a:rPr lang="en-US" dirty="0"/>
              <a:t> </a:t>
            </a:r>
            <a:r>
              <a:rPr lang="en-US" dirty="0" err="1"/>
              <a:t>Foto</a:t>
            </a:r>
            <a:r>
              <a:rPr lang="en-US" dirty="0"/>
              <a:t> postcard collection (https://</a:t>
            </a:r>
            <a:r>
              <a:rPr lang="en-US" dirty="0" err="1"/>
              <a:t>oac.cdlib.org</a:t>
            </a:r>
            <a:r>
              <a:rPr lang="en-US" dirty="0"/>
              <a:t>/</a:t>
            </a:r>
            <a:r>
              <a:rPr lang="en-US" dirty="0" err="1"/>
              <a:t>findaid</a:t>
            </a:r>
            <a:r>
              <a:rPr lang="en-US" dirty="0"/>
              <a:t>/ark:/13030/kt6s2019xp/) has some nice images of the lake before diversion (1930).</a:t>
            </a:r>
          </a:p>
        </p:txBody>
      </p:sp>
      <p:sp>
        <p:nvSpPr>
          <p:cNvPr id="4" name="Slide Number Placeholder 3"/>
          <p:cNvSpPr>
            <a:spLocks noGrp="1"/>
          </p:cNvSpPr>
          <p:nvPr>
            <p:ph type="sldNum" sz="quarter" idx="10"/>
          </p:nvPr>
        </p:nvSpPr>
        <p:spPr/>
        <p:txBody>
          <a:bodyPr/>
          <a:lstStyle/>
          <a:p>
            <a:fld id="{15A82909-EA64-8649-BF6E-65E2D293069B}" type="slidenum">
              <a:rPr lang="en-US" smtClean="0"/>
              <a:t>9</a:t>
            </a:fld>
            <a:endParaRPr lang="en-US"/>
          </a:p>
        </p:txBody>
      </p:sp>
    </p:spTree>
    <p:extLst>
      <p:ext uri="{BB962C8B-B14F-4D97-AF65-F5344CB8AC3E}">
        <p14:creationId xmlns:p14="http://schemas.microsoft.com/office/powerpoint/2010/main" val="313277289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1978 Mono Lake Committee is formed to protect lake from excess diversion. Water level 6375’ above </a:t>
            </a:r>
            <a:r>
              <a:rPr lang="en-US" dirty="0" err="1"/>
              <a:t>msl</a:t>
            </a:r>
            <a:endParaRPr lang="en-US" dirty="0"/>
          </a:p>
          <a:p>
            <a:endParaRPr lang="en-US" dirty="0"/>
          </a:p>
          <a:p>
            <a:endParaRPr lang="en-US" dirty="0"/>
          </a:p>
          <a:p>
            <a:r>
              <a:rPr lang="en-US" dirty="0"/>
              <a:t>Mono Lake water</a:t>
            </a:r>
            <a:r>
              <a:rPr lang="en-US" baseline="0" dirty="0"/>
              <a:t> levels</a:t>
            </a:r>
          </a:p>
          <a:p>
            <a:r>
              <a:rPr lang="en-US" baseline="0" dirty="0"/>
              <a:t>From: http://</a:t>
            </a:r>
            <a:r>
              <a:rPr lang="en-US" baseline="0" dirty="0" err="1"/>
              <a:t>www.monobasinresearch.org</a:t>
            </a:r>
            <a:r>
              <a:rPr lang="en-US" baseline="0" dirty="0"/>
              <a:t>/data/</a:t>
            </a:r>
            <a:r>
              <a:rPr lang="en-US" baseline="0" dirty="0" err="1"/>
              <a:t>levelyearly.php</a:t>
            </a:r>
            <a:endParaRPr lang="en-US" dirty="0"/>
          </a:p>
          <a:p>
            <a:endParaRPr lang="en-US" dirty="0"/>
          </a:p>
        </p:txBody>
      </p:sp>
      <p:sp>
        <p:nvSpPr>
          <p:cNvPr id="4" name="Slide Number Placeholder 3"/>
          <p:cNvSpPr>
            <a:spLocks noGrp="1"/>
          </p:cNvSpPr>
          <p:nvPr>
            <p:ph type="sldNum" sz="quarter" idx="10"/>
          </p:nvPr>
        </p:nvSpPr>
        <p:spPr/>
        <p:txBody>
          <a:bodyPr/>
          <a:lstStyle/>
          <a:p>
            <a:fld id="{15A82909-EA64-8649-BF6E-65E2D293069B}" type="slidenum">
              <a:rPr lang="en-US" smtClean="0"/>
              <a:t>10</a:t>
            </a:fld>
            <a:endParaRPr lang="en-US"/>
          </a:p>
        </p:txBody>
      </p:sp>
    </p:spTree>
    <p:extLst>
      <p:ext uri="{BB962C8B-B14F-4D97-AF65-F5344CB8AC3E}">
        <p14:creationId xmlns:p14="http://schemas.microsoft.com/office/powerpoint/2010/main" val="9682661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Mono Lake and Owen’s Lake from Google Maps Satellite view</a:t>
            </a:r>
          </a:p>
          <a:p>
            <a:endParaRPr lang="en-US" dirty="0"/>
          </a:p>
          <a:p>
            <a:r>
              <a:rPr lang="en-US" dirty="0"/>
              <a:t>Images:</a:t>
            </a:r>
            <a:r>
              <a:rPr lang="en-US" baseline="0" dirty="0"/>
              <a:t> Google</a:t>
            </a:r>
            <a:endParaRPr lang="en-US" dirty="0"/>
          </a:p>
        </p:txBody>
      </p:sp>
      <p:sp>
        <p:nvSpPr>
          <p:cNvPr id="4" name="Slide Number Placeholder 3"/>
          <p:cNvSpPr>
            <a:spLocks noGrp="1"/>
          </p:cNvSpPr>
          <p:nvPr>
            <p:ph type="sldNum" sz="quarter" idx="10"/>
          </p:nvPr>
        </p:nvSpPr>
        <p:spPr/>
        <p:txBody>
          <a:bodyPr/>
          <a:lstStyle/>
          <a:p>
            <a:fld id="{15A82909-EA64-8649-BF6E-65E2D293069B}" type="slidenum">
              <a:rPr lang="en-US" smtClean="0"/>
              <a:t>11</a:t>
            </a:fld>
            <a:endParaRPr lang="en-US"/>
          </a:p>
        </p:txBody>
      </p:sp>
    </p:spTree>
    <p:extLst>
      <p:ext uri="{BB962C8B-B14F-4D97-AF65-F5344CB8AC3E}">
        <p14:creationId xmlns:p14="http://schemas.microsoft.com/office/powerpoint/2010/main" val="316096185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1994 California State Water Board Decision limits diversions to try and return lake to target water level of 6391’ above </a:t>
            </a:r>
            <a:r>
              <a:rPr lang="en-US" dirty="0" err="1"/>
              <a:t>msl</a:t>
            </a:r>
            <a:r>
              <a:rPr lang="en-US" dirty="0"/>
              <a:t>. Water level 6374.6’ above </a:t>
            </a:r>
            <a:r>
              <a:rPr lang="en-US" dirty="0" err="1"/>
              <a:t>msl</a:t>
            </a:r>
            <a:endParaRPr lang="en-US" dirty="0"/>
          </a:p>
          <a:p>
            <a:endParaRPr lang="en-US" dirty="0"/>
          </a:p>
          <a:p>
            <a:r>
              <a:rPr lang="en-US" dirty="0"/>
              <a:t>Mono Lake water</a:t>
            </a:r>
            <a:r>
              <a:rPr lang="en-US" baseline="0" dirty="0"/>
              <a:t> levels</a:t>
            </a:r>
          </a:p>
          <a:p>
            <a:r>
              <a:rPr lang="en-US" baseline="0" dirty="0"/>
              <a:t>From: http://</a:t>
            </a:r>
            <a:r>
              <a:rPr lang="en-US" baseline="0" dirty="0" err="1"/>
              <a:t>www.monobasinresearch.org</a:t>
            </a:r>
            <a:r>
              <a:rPr lang="en-US" baseline="0" dirty="0"/>
              <a:t>/data/</a:t>
            </a:r>
            <a:r>
              <a:rPr lang="en-US" baseline="0" dirty="0" err="1"/>
              <a:t>levelyearly.php</a:t>
            </a:r>
            <a:endParaRPr lang="en-US" dirty="0"/>
          </a:p>
          <a:p>
            <a:endParaRPr lang="en-US" dirty="0"/>
          </a:p>
        </p:txBody>
      </p:sp>
      <p:sp>
        <p:nvSpPr>
          <p:cNvPr id="4" name="Slide Number Placeholder 3"/>
          <p:cNvSpPr>
            <a:spLocks noGrp="1"/>
          </p:cNvSpPr>
          <p:nvPr>
            <p:ph type="sldNum" sz="quarter" idx="10"/>
          </p:nvPr>
        </p:nvSpPr>
        <p:spPr/>
        <p:txBody>
          <a:bodyPr/>
          <a:lstStyle/>
          <a:p>
            <a:fld id="{15A82909-EA64-8649-BF6E-65E2D293069B}" type="slidenum">
              <a:rPr lang="en-US" smtClean="0"/>
              <a:t>12</a:t>
            </a:fld>
            <a:endParaRPr lang="en-US"/>
          </a:p>
        </p:txBody>
      </p:sp>
    </p:spTree>
    <p:extLst>
      <p:ext uri="{BB962C8B-B14F-4D97-AF65-F5344CB8AC3E}">
        <p14:creationId xmlns:p14="http://schemas.microsoft.com/office/powerpoint/2010/main" val="107140864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Will (Mono Lake recover under 1994 diversion rules?</a:t>
            </a:r>
          </a:p>
          <a:p>
            <a:r>
              <a:rPr lang="en-US" dirty="0"/>
              <a:t>Try to answer with our water balance model</a:t>
            </a:r>
          </a:p>
          <a:p>
            <a:endParaRPr lang="en-US" dirty="0"/>
          </a:p>
          <a:p>
            <a:r>
              <a:rPr lang="en-US" dirty="0"/>
              <a:t>Mono Lake water</a:t>
            </a:r>
            <a:r>
              <a:rPr lang="en-US" baseline="0" dirty="0"/>
              <a:t> levels</a:t>
            </a:r>
          </a:p>
          <a:p>
            <a:r>
              <a:rPr lang="en-US" baseline="0" dirty="0"/>
              <a:t>From: http://</a:t>
            </a:r>
            <a:r>
              <a:rPr lang="en-US" baseline="0" dirty="0" err="1"/>
              <a:t>www.monobasinresearch.org</a:t>
            </a:r>
            <a:r>
              <a:rPr lang="en-US" baseline="0" dirty="0"/>
              <a:t>/data/</a:t>
            </a:r>
            <a:r>
              <a:rPr lang="en-US" baseline="0" dirty="0" err="1"/>
              <a:t>levelyearly.php</a:t>
            </a:r>
            <a:endParaRPr lang="en-US" dirty="0"/>
          </a:p>
          <a:p>
            <a:endParaRPr lang="en-US" dirty="0"/>
          </a:p>
        </p:txBody>
      </p:sp>
      <p:sp>
        <p:nvSpPr>
          <p:cNvPr id="4" name="Slide Number Placeholder 3"/>
          <p:cNvSpPr>
            <a:spLocks noGrp="1"/>
          </p:cNvSpPr>
          <p:nvPr>
            <p:ph type="sldNum" sz="quarter" idx="10"/>
          </p:nvPr>
        </p:nvSpPr>
        <p:spPr/>
        <p:txBody>
          <a:bodyPr/>
          <a:lstStyle/>
          <a:p>
            <a:fld id="{15A82909-EA64-8649-BF6E-65E2D293069B}" type="slidenum">
              <a:rPr lang="en-US" smtClean="0"/>
              <a:t>13</a:t>
            </a:fld>
            <a:endParaRPr lang="en-US"/>
          </a:p>
        </p:txBody>
      </p:sp>
    </p:spTree>
    <p:extLst>
      <p:ext uri="{BB962C8B-B14F-4D97-AF65-F5344CB8AC3E}">
        <p14:creationId xmlns:p14="http://schemas.microsoft.com/office/powerpoint/2010/main" val="12441735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Optional tectonic background.</a:t>
            </a:r>
          </a:p>
          <a:p>
            <a:endParaRPr lang="en-US" dirty="0"/>
          </a:p>
          <a:p>
            <a:r>
              <a:rPr lang="en-US" dirty="0"/>
              <a:t>The lake sits at the boundary between the Basin and Range and Sierra Nevada – Great Valley block. GPS velocity vectors show an increase in NW velocity relative to North America in the vicinity of Mono Lake associated with the active Walker Lane belt.</a:t>
            </a:r>
          </a:p>
          <a:p>
            <a:endParaRPr lang="en-US" dirty="0"/>
          </a:p>
          <a:p>
            <a:r>
              <a:rPr lang="en-US" dirty="0"/>
              <a:t>Image from UNAVCO Velocity viewer</a:t>
            </a:r>
          </a:p>
          <a:p>
            <a:r>
              <a:rPr lang="en-US" dirty="0"/>
              <a:t>https://</a:t>
            </a:r>
            <a:r>
              <a:rPr lang="en-US" dirty="0" err="1"/>
              <a:t>www.unavco.org</a:t>
            </a:r>
            <a:r>
              <a:rPr lang="en-US" dirty="0"/>
              <a:t>/software/visualization/GPS-Velocity-Viewer/GPS-Velocity-</a:t>
            </a:r>
            <a:r>
              <a:rPr lang="en-US" dirty="0" err="1"/>
              <a:t>Viewer.html</a:t>
            </a:r>
            <a:endParaRPr lang="en-US" dirty="0"/>
          </a:p>
          <a:p>
            <a:endParaRPr lang="en-US" dirty="0"/>
          </a:p>
        </p:txBody>
      </p:sp>
      <p:sp>
        <p:nvSpPr>
          <p:cNvPr id="4" name="Slide Number Placeholder 3"/>
          <p:cNvSpPr>
            <a:spLocks noGrp="1"/>
          </p:cNvSpPr>
          <p:nvPr>
            <p:ph type="sldNum" sz="quarter" idx="10"/>
          </p:nvPr>
        </p:nvSpPr>
        <p:spPr/>
        <p:txBody>
          <a:bodyPr/>
          <a:lstStyle/>
          <a:p>
            <a:fld id="{15A82909-EA64-8649-BF6E-65E2D293069B}" type="slidenum">
              <a:rPr lang="en-US" smtClean="0"/>
              <a:t>15</a:t>
            </a:fld>
            <a:endParaRPr lang="en-US"/>
          </a:p>
        </p:txBody>
      </p:sp>
    </p:spTree>
    <p:extLst>
      <p:ext uri="{BB962C8B-B14F-4D97-AF65-F5344CB8AC3E}">
        <p14:creationId xmlns:p14="http://schemas.microsoft.com/office/powerpoint/2010/main" val="327156044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Optional tectonic background.</a:t>
            </a:r>
          </a:p>
          <a:p>
            <a:endParaRPr lang="en-US" dirty="0"/>
          </a:p>
          <a:p>
            <a:r>
              <a:rPr lang="en-US" dirty="0"/>
              <a:t>The Mono Lake region is in an area of active volcanism, just north of the Long Valley </a:t>
            </a:r>
            <a:r>
              <a:rPr lang="en-US" dirty="0" err="1"/>
              <a:t>supervolcano</a:t>
            </a:r>
            <a:r>
              <a:rPr lang="en-US" dirty="0"/>
              <a:t>. The last eruption was 300 years ago.</a:t>
            </a:r>
          </a:p>
          <a:p>
            <a:r>
              <a:rPr lang="en-US" dirty="0"/>
              <a:t>See https://</a:t>
            </a:r>
            <a:r>
              <a:rPr lang="en-US" dirty="0" err="1"/>
              <a:t>volcanoes.usgs.gov</a:t>
            </a:r>
            <a:r>
              <a:rPr lang="en-US" dirty="0"/>
              <a:t>/volcanoes/</a:t>
            </a:r>
            <a:r>
              <a:rPr lang="en-US" dirty="0" err="1"/>
              <a:t>mono_lake_volcanic_field</a:t>
            </a:r>
            <a:r>
              <a:rPr lang="en-US" dirty="0"/>
              <a:t>/ for </a:t>
            </a:r>
            <a:r>
              <a:rPr lang="en-US" dirty="0" err="1"/>
              <a:t>mor</a:t>
            </a:r>
            <a:r>
              <a:rPr lang="en-US" dirty="0"/>
              <a:t> information.</a:t>
            </a:r>
          </a:p>
          <a:p>
            <a:endParaRPr lang="en-US" dirty="0"/>
          </a:p>
          <a:p>
            <a:r>
              <a:rPr lang="en-US" dirty="0"/>
              <a:t>Image from discontinued interactive version of https://</a:t>
            </a:r>
            <a:r>
              <a:rPr lang="en-US" dirty="0" err="1"/>
              <a:t>pubs.usgs.gov</a:t>
            </a:r>
            <a:r>
              <a:rPr lang="en-US" dirty="0"/>
              <a:t>/</a:t>
            </a:r>
            <a:r>
              <a:rPr lang="en-US" dirty="0" err="1"/>
              <a:t>imap</a:t>
            </a:r>
            <a:r>
              <a:rPr lang="en-US" dirty="0"/>
              <a:t>/2800/</a:t>
            </a:r>
          </a:p>
          <a:p>
            <a:r>
              <a:rPr lang="en-US" dirty="0"/>
              <a:t>In public domain</a:t>
            </a:r>
          </a:p>
        </p:txBody>
      </p:sp>
      <p:sp>
        <p:nvSpPr>
          <p:cNvPr id="4" name="Slide Number Placeholder 3"/>
          <p:cNvSpPr>
            <a:spLocks noGrp="1"/>
          </p:cNvSpPr>
          <p:nvPr>
            <p:ph type="sldNum" sz="quarter" idx="10"/>
          </p:nvPr>
        </p:nvSpPr>
        <p:spPr/>
        <p:txBody>
          <a:bodyPr/>
          <a:lstStyle/>
          <a:p>
            <a:fld id="{15A82909-EA64-8649-BF6E-65E2D293069B}" type="slidenum">
              <a:rPr lang="en-US" smtClean="0"/>
              <a:t>16</a:t>
            </a:fld>
            <a:endParaRPr lang="en-US"/>
          </a:p>
        </p:txBody>
      </p:sp>
    </p:spTree>
    <p:extLst>
      <p:ext uri="{BB962C8B-B14F-4D97-AF65-F5344CB8AC3E}">
        <p14:creationId xmlns:p14="http://schemas.microsoft.com/office/powerpoint/2010/main" val="44739153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Google Earth perspective showing Sierra Nevada and Mono Lake. This view could be used as the start of a concept sketch for the Mono Lake water balance</a:t>
            </a:r>
          </a:p>
          <a:p>
            <a:endParaRPr lang="en-US" dirty="0"/>
          </a:p>
          <a:p>
            <a:pPr marL="0" marR="0" lvl="0" indent="0" algn="l" defTabSz="457200" rtl="0" eaLnBrk="1" fontAlgn="auto" latinLnBrk="0" hangingPunct="1">
              <a:lnSpc>
                <a:spcPct val="100000"/>
              </a:lnSpc>
              <a:spcBef>
                <a:spcPts val="0"/>
              </a:spcBef>
              <a:spcAft>
                <a:spcPts val="0"/>
              </a:spcAft>
              <a:buClrTx/>
              <a:buSzTx/>
              <a:buFontTx/>
              <a:buNone/>
              <a:tabLst/>
              <a:defRPr/>
            </a:pPr>
            <a:r>
              <a:rPr lang="en-US"/>
              <a:t>Image Google Earth</a:t>
            </a:r>
          </a:p>
        </p:txBody>
      </p:sp>
      <p:sp>
        <p:nvSpPr>
          <p:cNvPr id="4" name="Slide Number Placeholder 3"/>
          <p:cNvSpPr>
            <a:spLocks noGrp="1"/>
          </p:cNvSpPr>
          <p:nvPr>
            <p:ph type="sldNum" sz="quarter" idx="10"/>
          </p:nvPr>
        </p:nvSpPr>
        <p:spPr/>
        <p:txBody>
          <a:bodyPr/>
          <a:lstStyle/>
          <a:p>
            <a:fld id="{15A82909-EA64-8649-BF6E-65E2D293069B}" type="slidenum">
              <a:rPr lang="en-US" smtClean="0"/>
              <a:t>17</a:t>
            </a:fld>
            <a:endParaRPr lang="en-US"/>
          </a:p>
        </p:txBody>
      </p:sp>
    </p:spTree>
    <p:extLst>
      <p:ext uri="{BB962C8B-B14F-4D97-AF65-F5344CB8AC3E}">
        <p14:creationId xmlns:p14="http://schemas.microsoft.com/office/powerpoint/2010/main" val="276347835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Detailed bathymetry for considering level/area/volume relationships</a:t>
            </a:r>
          </a:p>
          <a:p>
            <a:endParaRPr lang="en-US" dirty="0"/>
          </a:p>
          <a:p>
            <a:r>
              <a:rPr lang="en-US" dirty="0"/>
              <a:t>USGS digital</a:t>
            </a:r>
            <a:r>
              <a:rPr lang="en-US" baseline="0" dirty="0"/>
              <a:t> bathymetry of Mono Lake</a:t>
            </a:r>
          </a:p>
          <a:p>
            <a:r>
              <a:rPr lang="en-US" dirty="0"/>
              <a:t>https://</a:t>
            </a:r>
            <a:r>
              <a:rPr lang="en-US" dirty="0" err="1"/>
              <a:t>pubs.usgs.gov</a:t>
            </a:r>
            <a:r>
              <a:rPr lang="en-US" dirty="0"/>
              <a:t>/mf/2002/2393/</a:t>
            </a:r>
          </a:p>
        </p:txBody>
      </p:sp>
      <p:sp>
        <p:nvSpPr>
          <p:cNvPr id="4" name="Slide Number Placeholder 3"/>
          <p:cNvSpPr>
            <a:spLocks noGrp="1"/>
          </p:cNvSpPr>
          <p:nvPr>
            <p:ph type="sldNum" sz="quarter" idx="10"/>
          </p:nvPr>
        </p:nvSpPr>
        <p:spPr/>
        <p:txBody>
          <a:bodyPr/>
          <a:lstStyle/>
          <a:p>
            <a:fld id="{15A82909-EA64-8649-BF6E-65E2D293069B}" type="slidenum">
              <a:rPr lang="en-US" smtClean="0"/>
              <a:t>18</a:t>
            </a:fld>
            <a:endParaRPr lang="en-US"/>
          </a:p>
        </p:txBody>
      </p:sp>
    </p:spTree>
    <p:extLst>
      <p:ext uri="{BB962C8B-B14F-4D97-AF65-F5344CB8AC3E}">
        <p14:creationId xmlns:p14="http://schemas.microsoft.com/office/powerpoint/2010/main" val="87489421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dirty="0"/>
              <a:t>Historical satellite images for potential lake level/area context</a:t>
            </a:r>
          </a:p>
          <a:p>
            <a:pPr marL="0" marR="0" indent="0" algn="l" defTabSz="457200" rtl="0" eaLnBrk="1" fontAlgn="auto" latinLnBrk="0" hangingPunct="1">
              <a:lnSpc>
                <a:spcPct val="100000"/>
              </a:lnSpc>
              <a:spcBef>
                <a:spcPts val="0"/>
              </a:spcBef>
              <a:spcAft>
                <a:spcPts val="0"/>
              </a:spcAft>
              <a:buClrTx/>
              <a:buSzTx/>
              <a:buFontTx/>
              <a:buNone/>
              <a:tabLst/>
              <a:defRPr/>
            </a:pPr>
            <a:endParaRPr lang="en-US" dirty="0"/>
          </a:p>
          <a:p>
            <a:pPr marL="0" marR="0" indent="0" algn="l" defTabSz="457200" rtl="0" eaLnBrk="1" fontAlgn="auto" latinLnBrk="0" hangingPunct="1">
              <a:lnSpc>
                <a:spcPct val="100000"/>
              </a:lnSpc>
              <a:spcBef>
                <a:spcPts val="0"/>
              </a:spcBef>
              <a:spcAft>
                <a:spcPts val="0"/>
              </a:spcAft>
              <a:buClrTx/>
              <a:buSzTx/>
              <a:buFontTx/>
              <a:buNone/>
              <a:tabLst/>
              <a:defRPr/>
            </a:pPr>
            <a:r>
              <a:rPr lang="en-US" dirty="0"/>
              <a:t>Mono</a:t>
            </a:r>
            <a:r>
              <a:rPr lang="en-US" baseline="0" dirty="0"/>
              <a:t> Lake 1986</a:t>
            </a:r>
            <a:endParaRPr lang="en-US" dirty="0"/>
          </a:p>
          <a:p>
            <a:pPr marL="0" marR="0" indent="0" algn="l" defTabSz="457200" rtl="0" eaLnBrk="1" fontAlgn="auto" latinLnBrk="0" hangingPunct="1">
              <a:lnSpc>
                <a:spcPct val="100000"/>
              </a:lnSpc>
              <a:spcBef>
                <a:spcPts val="0"/>
              </a:spcBef>
              <a:spcAft>
                <a:spcPts val="0"/>
              </a:spcAft>
              <a:buClrTx/>
              <a:buSzTx/>
              <a:buFontTx/>
              <a:buNone/>
              <a:tabLst/>
              <a:defRPr/>
            </a:pPr>
            <a:r>
              <a:rPr lang="en-US" dirty="0"/>
              <a:t>Image Google Earth</a:t>
            </a:r>
          </a:p>
          <a:p>
            <a:endParaRPr lang="en-US" dirty="0"/>
          </a:p>
        </p:txBody>
      </p:sp>
      <p:sp>
        <p:nvSpPr>
          <p:cNvPr id="4" name="Slide Number Placeholder 3"/>
          <p:cNvSpPr>
            <a:spLocks noGrp="1"/>
          </p:cNvSpPr>
          <p:nvPr>
            <p:ph type="sldNum" sz="quarter" idx="10"/>
          </p:nvPr>
        </p:nvSpPr>
        <p:spPr/>
        <p:txBody>
          <a:bodyPr/>
          <a:lstStyle/>
          <a:p>
            <a:fld id="{15A82909-EA64-8649-BF6E-65E2D293069B}" type="slidenum">
              <a:rPr lang="en-US" smtClean="0"/>
              <a:t>19</a:t>
            </a:fld>
            <a:endParaRPr lang="en-US"/>
          </a:p>
        </p:txBody>
      </p:sp>
    </p:spTree>
    <p:extLst>
      <p:ext uri="{BB962C8B-B14F-4D97-AF65-F5344CB8AC3E}">
        <p14:creationId xmlns:p14="http://schemas.microsoft.com/office/powerpoint/2010/main" val="87079901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dirty="0"/>
              <a:t>Historical satellite images for potential lake level/area context</a:t>
            </a:r>
          </a:p>
          <a:p>
            <a:pPr marL="0" marR="0" indent="0" algn="l" defTabSz="457200" rtl="0" eaLnBrk="1" fontAlgn="auto" latinLnBrk="0" hangingPunct="1">
              <a:lnSpc>
                <a:spcPct val="100000"/>
              </a:lnSpc>
              <a:spcBef>
                <a:spcPts val="0"/>
              </a:spcBef>
              <a:spcAft>
                <a:spcPts val="0"/>
              </a:spcAft>
              <a:buClrTx/>
              <a:buSzTx/>
              <a:buFontTx/>
              <a:buNone/>
              <a:tabLst/>
              <a:defRPr/>
            </a:pPr>
            <a:endParaRPr lang="en-US" dirty="0"/>
          </a:p>
          <a:p>
            <a:pPr marL="0" marR="0" indent="0" algn="l" defTabSz="457200" rtl="0" eaLnBrk="1" fontAlgn="auto" latinLnBrk="0" hangingPunct="1">
              <a:lnSpc>
                <a:spcPct val="100000"/>
              </a:lnSpc>
              <a:spcBef>
                <a:spcPts val="0"/>
              </a:spcBef>
              <a:spcAft>
                <a:spcPts val="0"/>
              </a:spcAft>
              <a:buClrTx/>
              <a:buSzTx/>
              <a:buFontTx/>
              <a:buNone/>
              <a:tabLst/>
              <a:defRPr/>
            </a:pPr>
            <a:r>
              <a:rPr lang="en-US" dirty="0"/>
              <a:t>Mono</a:t>
            </a:r>
            <a:r>
              <a:rPr lang="en-US" baseline="0" dirty="0"/>
              <a:t> Lake 1996</a:t>
            </a:r>
          </a:p>
          <a:p>
            <a:pPr marL="0" marR="0" indent="0" algn="l" defTabSz="457200" rtl="0" eaLnBrk="1" fontAlgn="auto" latinLnBrk="0" hangingPunct="1">
              <a:lnSpc>
                <a:spcPct val="100000"/>
              </a:lnSpc>
              <a:spcBef>
                <a:spcPts val="0"/>
              </a:spcBef>
              <a:spcAft>
                <a:spcPts val="0"/>
              </a:spcAft>
              <a:buClrTx/>
              <a:buSzTx/>
              <a:buFontTx/>
              <a:buNone/>
              <a:tabLst/>
              <a:defRPr/>
            </a:pPr>
            <a:r>
              <a:rPr lang="en-US" dirty="0"/>
              <a:t>Image Google Earth</a:t>
            </a:r>
          </a:p>
          <a:p>
            <a:endParaRPr lang="en-US" dirty="0"/>
          </a:p>
        </p:txBody>
      </p:sp>
      <p:sp>
        <p:nvSpPr>
          <p:cNvPr id="4" name="Slide Number Placeholder 3"/>
          <p:cNvSpPr>
            <a:spLocks noGrp="1"/>
          </p:cNvSpPr>
          <p:nvPr>
            <p:ph type="sldNum" sz="quarter" idx="10"/>
          </p:nvPr>
        </p:nvSpPr>
        <p:spPr/>
        <p:txBody>
          <a:bodyPr/>
          <a:lstStyle/>
          <a:p>
            <a:fld id="{15A82909-EA64-8649-BF6E-65E2D293069B}" type="slidenum">
              <a:rPr lang="en-US" smtClean="0"/>
              <a:t>20</a:t>
            </a:fld>
            <a:endParaRPr lang="en-US"/>
          </a:p>
        </p:txBody>
      </p:sp>
    </p:spTree>
    <p:extLst>
      <p:ext uri="{BB962C8B-B14F-4D97-AF65-F5344CB8AC3E}">
        <p14:creationId xmlns:p14="http://schemas.microsoft.com/office/powerpoint/2010/main" val="283836730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dirty="0"/>
              <a:t>Historical satellite images for potential lake level/area context</a:t>
            </a:r>
          </a:p>
          <a:p>
            <a:pPr marL="0" marR="0" indent="0" algn="l" defTabSz="457200" rtl="0" eaLnBrk="1" fontAlgn="auto" latinLnBrk="0" hangingPunct="1">
              <a:lnSpc>
                <a:spcPct val="100000"/>
              </a:lnSpc>
              <a:spcBef>
                <a:spcPts val="0"/>
              </a:spcBef>
              <a:spcAft>
                <a:spcPts val="0"/>
              </a:spcAft>
              <a:buClrTx/>
              <a:buSzTx/>
              <a:buFontTx/>
              <a:buNone/>
              <a:tabLst/>
              <a:defRPr/>
            </a:pPr>
            <a:endParaRPr lang="en-US" dirty="0"/>
          </a:p>
          <a:p>
            <a:pPr marL="0" marR="0" indent="0" algn="l" defTabSz="457200" rtl="0" eaLnBrk="1" fontAlgn="auto" latinLnBrk="0" hangingPunct="1">
              <a:lnSpc>
                <a:spcPct val="100000"/>
              </a:lnSpc>
              <a:spcBef>
                <a:spcPts val="0"/>
              </a:spcBef>
              <a:spcAft>
                <a:spcPts val="0"/>
              </a:spcAft>
              <a:buClrTx/>
              <a:buSzTx/>
              <a:buFontTx/>
              <a:buNone/>
              <a:tabLst/>
              <a:defRPr/>
            </a:pPr>
            <a:r>
              <a:rPr lang="en-US" dirty="0"/>
              <a:t>Mono</a:t>
            </a:r>
            <a:r>
              <a:rPr lang="en-US" baseline="0" dirty="0"/>
              <a:t> Lake 2006</a:t>
            </a:r>
            <a:endParaRPr lang="en-US" dirty="0"/>
          </a:p>
          <a:p>
            <a:pPr marL="0" marR="0" indent="0" algn="l" defTabSz="457200" rtl="0" eaLnBrk="1" fontAlgn="auto" latinLnBrk="0" hangingPunct="1">
              <a:lnSpc>
                <a:spcPct val="100000"/>
              </a:lnSpc>
              <a:spcBef>
                <a:spcPts val="0"/>
              </a:spcBef>
              <a:spcAft>
                <a:spcPts val="0"/>
              </a:spcAft>
              <a:buClrTx/>
              <a:buSzTx/>
              <a:buFontTx/>
              <a:buNone/>
              <a:tabLst/>
              <a:defRPr/>
            </a:pPr>
            <a:r>
              <a:rPr lang="en-US" dirty="0"/>
              <a:t>Image Google Earth</a:t>
            </a:r>
          </a:p>
          <a:p>
            <a:endParaRPr lang="en-US" dirty="0"/>
          </a:p>
        </p:txBody>
      </p:sp>
      <p:sp>
        <p:nvSpPr>
          <p:cNvPr id="4" name="Slide Number Placeholder 3"/>
          <p:cNvSpPr>
            <a:spLocks noGrp="1"/>
          </p:cNvSpPr>
          <p:nvPr>
            <p:ph type="sldNum" sz="quarter" idx="10"/>
          </p:nvPr>
        </p:nvSpPr>
        <p:spPr/>
        <p:txBody>
          <a:bodyPr/>
          <a:lstStyle/>
          <a:p>
            <a:fld id="{15A82909-EA64-8649-BF6E-65E2D293069B}" type="slidenum">
              <a:rPr lang="en-US" smtClean="0"/>
              <a:t>21</a:t>
            </a:fld>
            <a:endParaRPr lang="en-US"/>
          </a:p>
        </p:txBody>
      </p:sp>
    </p:spTree>
    <p:extLst>
      <p:ext uri="{BB962C8B-B14F-4D97-AF65-F5344CB8AC3E}">
        <p14:creationId xmlns:p14="http://schemas.microsoft.com/office/powerpoint/2010/main" val="342673754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dirty="0"/>
              <a:t>Historical satellite images for potential lake level/area context</a:t>
            </a:r>
          </a:p>
          <a:p>
            <a:pPr marL="0" marR="0" indent="0" algn="l" defTabSz="457200" rtl="0" eaLnBrk="1" fontAlgn="auto" latinLnBrk="0" hangingPunct="1">
              <a:lnSpc>
                <a:spcPct val="100000"/>
              </a:lnSpc>
              <a:spcBef>
                <a:spcPts val="0"/>
              </a:spcBef>
              <a:spcAft>
                <a:spcPts val="0"/>
              </a:spcAft>
              <a:buClrTx/>
              <a:buSzTx/>
              <a:buFontTx/>
              <a:buNone/>
              <a:tabLst/>
              <a:defRPr/>
            </a:pPr>
            <a:endParaRPr lang="en-US" dirty="0"/>
          </a:p>
          <a:p>
            <a:r>
              <a:rPr lang="en-US" dirty="0"/>
              <a:t>Mono</a:t>
            </a:r>
            <a:r>
              <a:rPr lang="en-US" baseline="0" dirty="0"/>
              <a:t> Lake 2016</a:t>
            </a:r>
          </a:p>
          <a:p>
            <a:pPr marL="0" marR="0" indent="0" algn="l" defTabSz="457200" rtl="0" eaLnBrk="1" fontAlgn="auto" latinLnBrk="0" hangingPunct="1">
              <a:lnSpc>
                <a:spcPct val="100000"/>
              </a:lnSpc>
              <a:spcBef>
                <a:spcPts val="0"/>
              </a:spcBef>
              <a:spcAft>
                <a:spcPts val="0"/>
              </a:spcAft>
              <a:buClrTx/>
              <a:buSzTx/>
              <a:buFontTx/>
              <a:buNone/>
              <a:tabLst/>
              <a:defRPr/>
            </a:pPr>
            <a:r>
              <a:rPr lang="en-US" dirty="0"/>
              <a:t>Image Google Earth</a:t>
            </a:r>
          </a:p>
        </p:txBody>
      </p:sp>
      <p:sp>
        <p:nvSpPr>
          <p:cNvPr id="4" name="Slide Number Placeholder 3"/>
          <p:cNvSpPr>
            <a:spLocks noGrp="1"/>
          </p:cNvSpPr>
          <p:nvPr>
            <p:ph type="sldNum" sz="quarter" idx="10"/>
          </p:nvPr>
        </p:nvSpPr>
        <p:spPr/>
        <p:txBody>
          <a:bodyPr/>
          <a:lstStyle/>
          <a:p>
            <a:fld id="{15A82909-EA64-8649-BF6E-65E2D293069B}" type="slidenum">
              <a:rPr lang="en-US" smtClean="0"/>
              <a:t>22</a:t>
            </a:fld>
            <a:endParaRPr lang="en-US"/>
          </a:p>
        </p:txBody>
      </p:sp>
    </p:spTree>
    <p:extLst>
      <p:ext uri="{BB962C8B-B14F-4D97-AF65-F5344CB8AC3E}">
        <p14:creationId xmlns:p14="http://schemas.microsoft.com/office/powerpoint/2010/main" val="74144334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597819"/>
            <a:ext cx="7772400" cy="1102519"/>
          </a:xfrm>
        </p:spPr>
        <p:txBody>
          <a:bodyPr/>
          <a:lstStyle/>
          <a:p>
            <a:r>
              <a:rPr lang="en-US"/>
              <a:t>Click to edit Master title style</a:t>
            </a:r>
          </a:p>
        </p:txBody>
      </p:sp>
      <p:sp>
        <p:nvSpPr>
          <p:cNvPr id="3" name="Subtitle 2"/>
          <p:cNvSpPr>
            <a:spLocks noGrp="1"/>
          </p:cNvSpPr>
          <p:nvPr>
            <p:ph type="subTitle" idx="1"/>
          </p:nvPr>
        </p:nvSpPr>
        <p:spPr>
          <a:xfrm>
            <a:off x="1371600" y="2914650"/>
            <a:ext cx="6400800" cy="131445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7A4C3F26-ED95-CA43-BD8A-EDB9A97827C2}" type="datetimeFigureOut">
              <a:rPr lang="en-US" smtClean="0"/>
              <a:t>7/5/19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FCBBD3-F93C-584C-8975-37854E33E2EE}" type="slidenum">
              <a:rPr lang="en-US" smtClean="0"/>
              <a:t>‹#›</a:t>
            </a:fld>
            <a:endParaRPr lang="en-US"/>
          </a:p>
        </p:txBody>
      </p:sp>
    </p:spTree>
    <p:extLst>
      <p:ext uri="{BB962C8B-B14F-4D97-AF65-F5344CB8AC3E}">
        <p14:creationId xmlns:p14="http://schemas.microsoft.com/office/powerpoint/2010/main" val="27020199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4C3F26-ED95-CA43-BD8A-EDB9A97827C2}" type="datetimeFigureOut">
              <a:rPr lang="en-US" smtClean="0"/>
              <a:t>7/5/19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FCBBD3-F93C-584C-8975-37854E33E2EE}" type="slidenum">
              <a:rPr lang="en-US" smtClean="0"/>
              <a:t>‹#›</a:t>
            </a:fld>
            <a:endParaRPr lang="en-US"/>
          </a:p>
        </p:txBody>
      </p:sp>
    </p:spTree>
    <p:extLst>
      <p:ext uri="{BB962C8B-B14F-4D97-AF65-F5344CB8AC3E}">
        <p14:creationId xmlns:p14="http://schemas.microsoft.com/office/powerpoint/2010/main" val="22759333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3305176"/>
            <a:ext cx="7772400" cy="1021556"/>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180035"/>
            <a:ext cx="7772400" cy="1125140"/>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4C3F26-ED95-CA43-BD8A-EDB9A97827C2}" type="datetimeFigureOut">
              <a:rPr lang="en-US" smtClean="0"/>
              <a:t>7/5/19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FCBBD3-F93C-584C-8975-37854E33E2EE}" type="slidenum">
              <a:rPr lang="en-US" smtClean="0"/>
              <a:t>‹#›</a:t>
            </a:fld>
            <a:endParaRPr lang="en-US"/>
          </a:p>
        </p:txBody>
      </p:sp>
    </p:spTree>
    <p:extLst>
      <p:ext uri="{BB962C8B-B14F-4D97-AF65-F5344CB8AC3E}">
        <p14:creationId xmlns:p14="http://schemas.microsoft.com/office/powerpoint/2010/main" val="17989526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200151"/>
            <a:ext cx="4038600" cy="339447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200151"/>
            <a:ext cx="4038600" cy="339447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4C3F26-ED95-CA43-BD8A-EDB9A97827C2}" type="datetimeFigureOut">
              <a:rPr lang="en-US" smtClean="0"/>
              <a:t>7/5/19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EFCBBD3-F93C-584C-8975-37854E33E2EE}" type="slidenum">
              <a:rPr lang="en-US" smtClean="0"/>
              <a:t>‹#›</a:t>
            </a:fld>
            <a:endParaRPr lang="en-US"/>
          </a:p>
        </p:txBody>
      </p:sp>
    </p:spTree>
    <p:extLst>
      <p:ext uri="{BB962C8B-B14F-4D97-AF65-F5344CB8AC3E}">
        <p14:creationId xmlns:p14="http://schemas.microsoft.com/office/powerpoint/2010/main" val="10343016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151335"/>
            <a:ext cx="4040188" cy="4798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1631156"/>
            <a:ext cx="4040188" cy="2963466"/>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6" y="1151335"/>
            <a:ext cx="4041775" cy="4798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6" y="1631156"/>
            <a:ext cx="4041775" cy="2963466"/>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4C3F26-ED95-CA43-BD8A-EDB9A97827C2}" type="datetimeFigureOut">
              <a:rPr lang="en-US" smtClean="0"/>
              <a:t>7/5/19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EFCBBD3-F93C-584C-8975-37854E33E2EE}" type="slidenum">
              <a:rPr lang="en-US" smtClean="0"/>
              <a:t>‹#›</a:t>
            </a:fld>
            <a:endParaRPr lang="en-US"/>
          </a:p>
        </p:txBody>
      </p:sp>
    </p:spTree>
    <p:extLst>
      <p:ext uri="{BB962C8B-B14F-4D97-AF65-F5344CB8AC3E}">
        <p14:creationId xmlns:p14="http://schemas.microsoft.com/office/powerpoint/2010/main" val="14179409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4C3F26-ED95-CA43-BD8A-EDB9A97827C2}" type="datetimeFigureOut">
              <a:rPr lang="en-US" smtClean="0"/>
              <a:t>7/5/19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EFCBBD3-F93C-584C-8975-37854E33E2EE}" type="slidenum">
              <a:rPr lang="en-US" smtClean="0"/>
              <a:t>‹#›</a:t>
            </a:fld>
            <a:endParaRPr lang="en-US"/>
          </a:p>
        </p:txBody>
      </p:sp>
    </p:spTree>
    <p:extLst>
      <p:ext uri="{BB962C8B-B14F-4D97-AF65-F5344CB8AC3E}">
        <p14:creationId xmlns:p14="http://schemas.microsoft.com/office/powerpoint/2010/main" val="6560677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4C3F26-ED95-CA43-BD8A-EDB9A97827C2}" type="datetimeFigureOut">
              <a:rPr lang="en-US" smtClean="0"/>
              <a:t>7/5/19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EFCBBD3-F93C-584C-8975-37854E33E2EE}" type="slidenum">
              <a:rPr lang="en-US" smtClean="0"/>
              <a:t>‹#›</a:t>
            </a:fld>
            <a:endParaRPr lang="en-US"/>
          </a:p>
        </p:txBody>
      </p:sp>
    </p:spTree>
    <p:extLst>
      <p:ext uri="{BB962C8B-B14F-4D97-AF65-F5344CB8AC3E}">
        <p14:creationId xmlns:p14="http://schemas.microsoft.com/office/powerpoint/2010/main" val="12491287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04787"/>
            <a:ext cx="3008313" cy="871538"/>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04788"/>
            <a:ext cx="5111750" cy="438983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1" y="1076326"/>
            <a:ext cx="3008313" cy="351829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A4C3F26-ED95-CA43-BD8A-EDB9A97827C2}" type="datetimeFigureOut">
              <a:rPr lang="en-US" smtClean="0"/>
              <a:t>7/5/19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EFCBBD3-F93C-584C-8975-37854E33E2EE}" type="slidenum">
              <a:rPr lang="en-US" smtClean="0"/>
              <a:t>‹#›</a:t>
            </a:fld>
            <a:endParaRPr lang="en-US"/>
          </a:p>
        </p:txBody>
      </p:sp>
    </p:spTree>
    <p:extLst>
      <p:ext uri="{BB962C8B-B14F-4D97-AF65-F5344CB8AC3E}">
        <p14:creationId xmlns:p14="http://schemas.microsoft.com/office/powerpoint/2010/main" val="27301161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3600450"/>
            <a:ext cx="5486400" cy="425054"/>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459581"/>
            <a:ext cx="5486400" cy="30861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Drag picture to placeholder or click icon to add</a:t>
            </a:r>
          </a:p>
        </p:txBody>
      </p:sp>
      <p:sp>
        <p:nvSpPr>
          <p:cNvPr id="4" name="Text Placeholder 3"/>
          <p:cNvSpPr>
            <a:spLocks noGrp="1"/>
          </p:cNvSpPr>
          <p:nvPr>
            <p:ph type="body" sz="half" idx="2"/>
          </p:nvPr>
        </p:nvSpPr>
        <p:spPr>
          <a:xfrm>
            <a:off x="1792288" y="4025503"/>
            <a:ext cx="5486400" cy="60364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A4C3F26-ED95-CA43-BD8A-EDB9A97827C2}" type="datetimeFigureOut">
              <a:rPr lang="en-US" smtClean="0"/>
              <a:t>7/5/19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EFCBBD3-F93C-584C-8975-37854E33E2EE}" type="slidenum">
              <a:rPr lang="en-US" smtClean="0"/>
              <a:t>‹#›</a:t>
            </a:fld>
            <a:endParaRPr lang="en-US"/>
          </a:p>
        </p:txBody>
      </p:sp>
    </p:spTree>
    <p:extLst>
      <p:ext uri="{BB962C8B-B14F-4D97-AF65-F5344CB8AC3E}">
        <p14:creationId xmlns:p14="http://schemas.microsoft.com/office/powerpoint/2010/main" val="5065745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4C3F26-ED95-CA43-BD8A-EDB9A97827C2}" type="datetimeFigureOut">
              <a:rPr lang="en-US" smtClean="0"/>
              <a:t>7/5/19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FCBBD3-F93C-584C-8975-37854E33E2EE}" type="slidenum">
              <a:rPr lang="en-US" smtClean="0"/>
              <a:t>‹#›</a:t>
            </a:fld>
            <a:endParaRPr lang="en-US"/>
          </a:p>
        </p:txBody>
      </p:sp>
    </p:spTree>
    <p:extLst>
      <p:ext uri="{BB962C8B-B14F-4D97-AF65-F5344CB8AC3E}">
        <p14:creationId xmlns:p14="http://schemas.microsoft.com/office/powerpoint/2010/main" val="29494982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05979"/>
            <a:ext cx="2057400" cy="4388644"/>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05979"/>
            <a:ext cx="6019800" cy="43886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4C3F26-ED95-CA43-BD8A-EDB9A97827C2}" type="datetimeFigureOut">
              <a:rPr lang="en-US" smtClean="0"/>
              <a:t>7/5/19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FCBBD3-F93C-584C-8975-37854E33E2EE}" type="slidenum">
              <a:rPr lang="en-US" smtClean="0"/>
              <a:t>‹#›</a:t>
            </a:fld>
            <a:endParaRPr lang="en-US"/>
          </a:p>
        </p:txBody>
      </p:sp>
    </p:spTree>
    <p:extLst>
      <p:ext uri="{BB962C8B-B14F-4D97-AF65-F5344CB8AC3E}">
        <p14:creationId xmlns:p14="http://schemas.microsoft.com/office/powerpoint/2010/main" val="14279412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
  <p:cSld name="Office Theme">
    <p:spTree>
      <p:nvGrpSpPr>
        <p:cNvPr id="1" name=""/>
        <p:cNvGrpSpPr/>
        <p:nvPr/>
      </p:nvGrpSpPr>
      <p:grpSpPr>
        <a:xfrm>
          <a:off x="0" y="0"/>
          <a:ext cx="0" cy="0"/>
          <a:chOff x="0" y="0"/>
          <a:chExt cx="0" cy="0"/>
        </a:xfrm>
      </p:grpSpPr>
      <p:sp>
        <p:nvSpPr>
          <p:cNvPr id="11" name="Shape 11"/>
          <p:cNvSpPr>
            <a:spLocks noGrp="1"/>
          </p:cNvSpPr>
          <p:nvPr>
            <p:ph type="title"/>
          </p:nvPr>
        </p:nvSpPr>
        <p:spPr>
          <a:prstGeom prst="rect">
            <a:avLst/>
          </a:prstGeom>
        </p:spPr>
        <p:txBody>
          <a:bodyPr/>
          <a:lstStyle/>
          <a:p>
            <a:r>
              <a:t>Title Text</a:t>
            </a:r>
          </a:p>
        </p:txBody>
      </p:sp>
      <p:sp>
        <p:nvSpPr>
          <p:cNvPr id="12" name="Shape 12"/>
          <p:cNvSpPr>
            <a:spLocks noGrp="1"/>
          </p:cNvSpPr>
          <p:nvPr>
            <p:ph type="body" idx="1"/>
          </p:nvPr>
        </p:nvSpPr>
        <p:spPr>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13" name="Shape 13"/>
          <p:cNvSpPr>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2637072785"/>
      </p:ext>
    </p:extLst>
  </p:cSld>
  <p:clrMapOvr>
    <a:masterClrMapping/>
  </p:clrMapOvr>
  <p:transition spd="med"/>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597819"/>
            <a:ext cx="7772400" cy="1102519"/>
          </a:xfrm>
        </p:spPr>
        <p:txBody>
          <a:bodyPr/>
          <a:lstStyle/>
          <a:p>
            <a:r>
              <a:rPr lang="en-US"/>
              <a:t>Click to edit Master title style</a:t>
            </a:r>
          </a:p>
        </p:txBody>
      </p:sp>
      <p:sp>
        <p:nvSpPr>
          <p:cNvPr id="3" name="Subtitle 2"/>
          <p:cNvSpPr>
            <a:spLocks noGrp="1"/>
          </p:cNvSpPr>
          <p:nvPr>
            <p:ph type="subTitle" idx="1"/>
          </p:nvPr>
        </p:nvSpPr>
        <p:spPr>
          <a:xfrm>
            <a:off x="1371600" y="2914650"/>
            <a:ext cx="6400800" cy="131445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7A4C3F26-ED95-CA43-BD8A-EDB9A97827C2}" type="datetimeFigureOut">
              <a:rPr lang="en-US" smtClean="0">
                <a:solidFill>
                  <a:prstClr val="white">
                    <a:tint val="75000"/>
                  </a:prstClr>
                </a:solidFill>
                <a:latin typeface="Calibri"/>
              </a:rPr>
              <a:pPr/>
              <a:t>7/5/19</a:t>
            </a:fld>
            <a:endParaRPr lang="en-US">
              <a:solidFill>
                <a:prstClr val="white">
                  <a:tint val="75000"/>
                </a:prstClr>
              </a:solidFill>
              <a:latin typeface="Calibri"/>
            </a:endParaRPr>
          </a:p>
        </p:txBody>
      </p:sp>
      <p:sp>
        <p:nvSpPr>
          <p:cNvPr id="5" name="Footer Placeholder 4"/>
          <p:cNvSpPr>
            <a:spLocks noGrp="1"/>
          </p:cNvSpPr>
          <p:nvPr>
            <p:ph type="ftr" sz="quarter" idx="11"/>
          </p:nvPr>
        </p:nvSpPr>
        <p:spPr/>
        <p:txBody>
          <a:bodyPr/>
          <a:lstStyle/>
          <a:p>
            <a:endParaRPr lang="en-US">
              <a:solidFill>
                <a:prstClr val="white">
                  <a:tint val="75000"/>
                </a:prstClr>
              </a:solidFill>
              <a:latin typeface="Calibri"/>
            </a:endParaRPr>
          </a:p>
        </p:txBody>
      </p:sp>
      <p:sp>
        <p:nvSpPr>
          <p:cNvPr id="6" name="Slide Number Placeholder 5"/>
          <p:cNvSpPr>
            <a:spLocks noGrp="1"/>
          </p:cNvSpPr>
          <p:nvPr>
            <p:ph type="sldNum" sz="quarter" idx="12"/>
          </p:nvPr>
        </p:nvSpPr>
        <p:spPr/>
        <p:txBody>
          <a:bodyPr/>
          <a:lstStyle/>
          <a:p>
            <a:fld id="{5EFCBBD3-F93C-584C-8975-37854E33E2EE}" type="slidenum">
              <a:rPr lang="en-US" smtClean="0">
                <a:solidFill>
                  <a:prstClr val="white">
                    <a:tint val="75000"/>
                  </a:prstClr>
                </a:solidFill>
                <a:latin typeface="Calibri"/>
              </a:rPr>
              <a:pPr/>
              <a:t>‹#›</a:t>
            </a:fld>
            <a:endParaRPr lang="en-US">
              <a:solidFill>
                <a:prstClr val="white">
                  <a:tint val="75000"/>
                </a:prstClr>
              </a:solidFill>
              <a:latin typeface="Calibri"/>
            </a:endParaRPr>
          </a:p>
        </p:txBody>
      </p:sp>
    </p:spTree>
    <p:extLst>
      <p:ext uri="{BB962C8B-B14F-4D97-AF65-F5344CB8AC3E}">
        <p14:creationId xmlns:p14="http://schemas.microsoft.com/office/powerpoint/2010/main" val="75120638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4C3F26-ED95-CA43-BD8A-EDB9A97827C2}" type="datetimeFigureOut">
              <a:rPr lang="en-US" smtClean="0">
                <a:solidFill>
                  <a:prstClr val="white">
                    <a:tint val="75000"/>
                  </a:prstClr>
                </a:solidFill>
                <a:latin typeface="Calibri"/>
              </a:rPr>
              <a:pPr/>
              <a:t>7/5/19</a:t>
            </a:fld>
            <a:endParaRPr lang="en-US">
              <a:solidFill>
                <a:prstClr val="white">
                  <a:tint val="75000"/>
                </a:prstClr>
              </a:solidFill>
              <a:latin typeface="Calibri"/>
            </a:endParaRPr>
          </a:p>
        </p:txBody>
      </p:sp>
      <p:sp>
        <p:nvSpPr>
          <p:cNvPr id="5" name="Footer Placeholder 4"/>
          <p:cNvSpPr>
            <a:spLocks noGrp="1"/>
          </p:cNvSpPr>
          <p:nvPr>
            <p:ph type="ftr" sz="quarter" idx="11"/>
          </p:nvPr>
        </p:nvSpPr>
        <p:spPr/>
        <p:txBody>
          <a:bodyPr/>
          <a:lstStyle/>
          <a:p>
            <a:endParaRPr lang="en-US">
              <a:solidFill>
                <a:prstClr val="white">
                  <a:tint val="75000"/>
                </a:prstClr>
              </a:solidFill>
              <a:latin typeface="Calibri"/>
            </a:endParaRPr>
          </a:p>
        </p:txBody>
      </p:sp>
      <p:sp>
        <p:nvSpPr>
          <p:cNvPr id="6" name="Slide Number Placeholder 5"/>
          <p:cNvSpPr>
            <a:spLocks noGrp="1"/>
          </p:cNvSpPr>
          <p:nvPr>
            <p:ph type="sldNum" sz="quarter" idx="12"/>
          </p:nvPr>
        </p:nvSpPr>
        <p:spPr/>
        <p:txBody>
          <a:bodyPr/>
          <a:lstStyle/>
          <a:p>
            <a:fld id="{5EFCBBD3-F93C-584C-8975-37854E33E2EE}" type="slidenum">
              <a:rPr lang="en-US" smtClean="0">
                <a:solidFill>
                  <a:prstClr val="white">
                    <a:tint val="75000"/>
                  </a:prstClr>
                </a:solidFill>
                <a:latin typeface="Calibri"/>
              </a:rPr>
              <a:pPr/>
              <a:t>‹#›</a:t>
            </a:fld>
            <a:endParaRPr lang="en-US">
              <a:solidFill>
                <a:prstClr val="white">
                  <a:tint val="75000"/>
                </a:prstClr>
              </a:solidFill>
              <a:latin typeface="Calibri"/>
            </a:endParaRPr>
          </a:p>
        </p:txBody>
      </p:sp>
    </p:spTree>
    <p:extLst>
      <p:ext uri="{BB962C8B-B14F-4D97-AF65-F5344CB8AC3E}">
        <p14:creationId xmlns:p14="http://schemas.microsoft.com/office/powerpoint/2010/main" val="364675302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3305176"/>
            <a:ext cx="7772400" cy="1021556"/>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180035"/>
            <a:ext cx="7772400" cy="1125140"/>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4C3F26-ED95-CA43-BD8A-EDB9A97827C2}" type="datetimeFigureOut">
              <a:rPr lang="en-US" smtClean="0">
                <a:solidFill>
                  <a:prstClr val="white">
                    <a:tint val="75000"/>
                  </a:prstClr>
                </a:solidFill>
                <a:latin typeface="Calibri"/>
              </a:rPr>
              <a:pPr/>
              <a:t>7/5/19</a:t>
            </a:fld>
            <a:endParaRPr lang="en-US">
              <a:solidFill>
                <a:prstClr val="white">
                  <a:tint val="75000"/>
                </a:prstClr>
              </a:solidFill>
              <a:latin typeface="Calibri"/>
            </a:endParaRPr>
          </a:p>
        </p:txBody>
      </p:sp>
      <p:sp>
        <p:nvSpPr>
          <p:cNvPr id="5" name="Footer Placeholder 4"/>
          <p:cNvSpPr>
            <a:spLocks noGrp="1"/>
          </p:cNvSpPr>
          <p:nvPr>
            <p:ph type="ftr" sz="quarter" idx="11"/>
          </p:nvPr>
        </p:nvSpPr>
        <p:spPr/>
        <p:txBody>
          <a:bodyPr/>
          <a:lstStyle/>
          <a:p>
            <a:endParaRPr lang="en-US">
              <a:solidFill>
                <a:prstClr val="white">
                  <a:tint val="75000"/>
                </a:prstClr>
              </a:solidFill>
              <a:latin typeface="Calibri"/>
            </a:endParaRPr>
          </a:p>
        </p:txBody>
      </p:sp>
      <p:sp>
        <p:nvSpPr>
          <p:cNvPr id="6" name="Slide Number Placeholder 5"/>
          <p:cNvSpPr>
            <a:spLocks noGrp="1"/>
          </p:cNvSpPr>
          <p:nvPr>
            <p:ph type="sldNum" sz="quarter" idx="12"/>
          </p:nvPr>
        </p:nvSpPr>
        <p:spPr/>
        <p:txBody>
          <a:bodyPr/>
          <a:lstStyle/>
          <a:p>
            <a:fld id="{5EFCBBD3-F93C-584C-8975-37854E33E2EE}" type="slidenum">
              <a:rPr lang="en-US" smtClean="0">
                <a:solidFill>
                  <a:prstClr val="white">
                    <a:tint val="75000"/>
                  </a:prstClr>
                </a:solidFill>
                <a:latin typeface="Calibri"/>
              </a:rPr>
              <a:pPr/>
              <a:t>‹#›</a:t>
            </a:fld>
            <a:endParaRPr lang="en-US">
              <a:solidFill>
                <a:prstClr val="white">
                  <a:tint val="75000"/>
                </a:prstClr>
              </a:solidFill>
              <a:latin typeface="Calibri"/>
            </a:endParaRPr>
          </a:p>
        </p:txBody>
      </p:sp>
    </p:spTree>
    <p:extLst>
      <p:ext uri="{BB962C8B-B14F-4D97-AF65-F5344CB8AC3E}">
        <p14:creationId xmlns:p14="http://schemas.microsoft.com/office/powerpoint/2010/main" val="286106916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200151"/>
            <a:ext cx="4038600" cy="339447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200151"/>
            <a:ext cx="4038600" cy="339447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4C3F26-ED95-CA43-BD8A-EDB9A97827C2}" type="datetimeFigureOut">
              <a:rPr lang="en-US" smtClean="0">
                <a:solidFill>
                  <a:prstClr val="white">
                    <a:tint val="75000"/>
                  </a:prstClr>
                </a:solidFill>
                <a:latin typeface="Calibri"/>
              </a:rPr>
              <a:pPr/>
              <a:t>7/5/19</a:t>
            </a:fld>
            <a:endParaRPr lang="en-US">
              <a:solidFill>
                <a:prstClr val="white">
                  <a:tint val="75000"/>
                </a:prstClr>
              </a:solidFill>
              <a:latin typeface="Calibri"/>
            </a:endParaRPr>
          </a:p>
        </p:txBody>
      </p:sp>
      <p:sp>
        <p:nvSpPr>
          <p:cNvPr id="6" name="Footer Placeholder 5"/>
          <p:cNvSpPr>
            <a:spLocks noGrp="1"/>
          </p:cNvSpPr>
          <p:nvPr>
            <p:ph type="ftr" sz="quarter" idx="11"/>
          </p:nvPr>
        </p:nvSpPr>
        <p:spPr/>
        <p:txBody>
          <a:bodyPr/>
          <a:lstStyle/>
          <a:p>
            <a:endParaRPr lang="en-US">
              <a:solidFill>
                <a:prstClr val="white">
                  <a:tint val="75000"/>
                </a:prstClr>
              </a:solidFill>
              <a:latin typeface="Calibri"/>
            </a:endParaRPr>
          </a:p>
        </p:txBody>
      </p:sp>
      <p:sp>
        <p:nvSpPr>
          <p:cNvPr id="7" name="Slide Number Placeholder 6"/>
          <p:cNvSpPr>
            <a:spLocks noGrp="1"/>
          </p:cNvSpPr>
          <p:nvPr>
            <p:ph type="sldNum" sz="quarter" idx="12"/>
          </p:nvPr>
        </p:nvSpPr>
        <p:spPr/>
        <p:txBody>
          <a:bodyPr/>
          <a:lstStyle/>
          <a:p>
            <a:fld id="{5EFCBBD3-F93C-584C-8975-37854E33E2EE}" type="slidenum">
              <a:rPr lang="en-US" smtClean="0">
                <a:solidFill>
                  <a:prstClr val="white">
                    <a:tint val="75000"/>
                  </a:prstClr>
                </a:solidFill>
                <a:latin typeface="Calibri"/>
              </a:rPr>
              <a:pPr/>
              <a:t>‹#›</a:t>
            </a:fld>
            <a:endParaRPr lang="en-US">
              <a:solidFill>
                <a:prstClr val="white">
                  <a:tint val="75000"/>
                </a:prstClr>
              </a:solidFill>
              <a:latin typeface="Calibri"/>
            </a:endParaRPr>
          </a:p>
        </p:txBody>
      </p:sp>
    </p:spTree>
    <p:extLst>
      <p:ext uri="{BB962C8B-B14F-4D97-AF65-F5344CB8AC3E}">
        <p14:creationId xmlns:p14="http://schemas.microsoft.com/office/powerpoint/2010/main" val="330304083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151335"/>
            <a:ext cx="4040188" cy="4798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1631156"/>
            <a:ext cx="4040188" cy="2963466"/>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6" y="1151335"/>
            <a:ext cx="4041775" cy="4798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6" y="1631156"/>
            <a:ext cx="4041775" cy="2963466"/>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4C3F26-ED95-CA43-BD8A-EDB9A97827C2}" type="datetimeFigureOut">
              <a:rPr lang="en-US" smtClean="0">
                <a:solidFill>
                  <a:prstClr val="white">
                    <a:tint val="75000"/>
                  </a:prstClr>
                </a:solidFill>
                <a:latin typeface="Calibri"/>
              </a:rPr>
              <a:pPr/>
              <a:t>7/5/19</a:t>
            </a:fld>
            <a:endParaRPr lang="en-US">
              <a:solidFill>
                <a:prstClr val="white">
                  <a:tint val="75000"/>
                </a:prstClr>
              </a:solidFill>
              <a:latin typeface="Calibri"/>
            </a:endParaRPr>
          </a:p>
        </p:txBody>
      </p:sp>
      <p:sp>
        <p:nvSpPr>
          <p:cNvPr id="8" name="Footer Placeholder 7"/>
          <p:cNvSpPr>
            <a:spLocks noGrp="1"/>
          </p:cNvSpPr>
          <p:nvPr>
            <p:ph type="ftr" sz="quarter" idx="11"/>
          </p:nvPr>
        </p:nvSpPr>
        <p:spPr/>
        <p:txBody>
          <a:bodyPr/>
          <a:lstStyle/>
          <a:p>
            <a:endParaRPr lang="en-US">
              <a:solidFill>
                <a:prstClr val="white">
                  <a:tint val="75000"/>
                </a:prstClr>
              </a:solidFill>
              <a:latin typeface="Calibri"/>
            </a:endParaRPr>
          </a:p>
        </p:txBody>
      </p:sp>
      <p:sp>
        <p:nvSpPr>
          <p:cNvPr id="9" name="Slide Number Placeholder 8"/>
          <p:cNvSpPr>
            <a:spLocks noGrp="1"/>
          </p:cNvSpPr>
          <p:nvPr>
            <p:ph type="sldNum" sz="quarter" idx="12"/>
          </p:nvPr>
        </p:nvSpPr>
        <p:spPr/>
        <p:txBody>
          <a:bodyPr/>
          <a:lstStyle/>
          <a:p>
            <a:fld id="{5EFCBBD3-F93C-584C-8975-37854E33E2EE}" type="slidenum">
              <a:rPr lang="en-US" smtClean="0">
                <a:solidFill>
                  <a:prstClr val="white">
                    <a:tint val="75000"/>
                  </a:prstClr>
                </a:solidFill>
                <a:latin typeface="Calibri"/>
              </a:rPr>
              <a:pPr/>
              <a:t>‹#›</a:t>
            </a:fld>
            <a:endParaRPr lang="en-US">
              <a:solidFill>
                <a:prstClr val="white">
                  <a:tint val="75000"/>
                </a:prstClr>
              </a:solidFill>
              <a:latin typeface="Calibri"/>
            </a:endParaRPr>
          </a:p>
        </p:txBody>
      </p:sp>
    </p:spTree>
    <p:extLst>
      <p:ext uri="{BB962C8B-B14F-4D97-AF65-F5344CB8AC3E}">
        <p14:creationId xmlns:p14="http://schemas.microsoft.com/office/powerpoint/2010/main" val="230555843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4C3F26-ED95-CA43-BD8A-EDB9A97827C2}" type="datetimeFigureOut">
              <a:rPr lang="en-US" smtClean="0">
                <a:solidFill>
                  <a:prstClr val="white">
                    <a:tint val="75000"/>
                  </a:prstClr>
                </a:solidFill>
                <a:latin typeface="Calibri"/>
              </a:rPr>
              <a:pPr/>
              <a:t>7/5/19</a:t>
            </a:fld>
            <a:endParaRPr lang="en-US">
              <a:solidFill>
                <a:prstClr val="white">
                  <a:tint val="75000"/>
                </a:prstClr>
              </a:solidFill>
              <a:latin typeface="Calibri"/>
            </a:endParaRPr>
          </a:p>
        </p:txBody>
      </p:sp>
      <p:sp>
        <p:nvSpPr>
          <p:cNvPr id="4" name="Footer Placeholder 3"/>
          <p:cNvSpPr>
            <a:spLocks noGrp="1"/>
          </p:cNvSpPr>
          <p:nvPr>
            <p:ph type="ftr" sz="quarter" idx="11"/>
          </p:nvPr>
        </p:nvSpPr>
        <p:spPr/>
        <p:txBody>
          <a:bodyPr/>
          <a:lstStyle/>
          <a:p>
            <a:endParaRPr lang="en-US">
              <a:solidFill>
                <a:prstClr val="white">
                  <a:tint val="75000"/>
                </a:prstClr>
              </a:solidFill>
              <a:latin typeface="Calibri"/>
            </a:endParaRPr>
          </a:p>
        </p:txBody>
      </p:sp>
      <p:sp>
        <p:nvSpPr>
          <p:cNvPr id="5" name="Slide Number Placeholder 4"/>
          <p:cNvSpPr>
            <a:spLocks noGrp="1"/>
          </p:cNvSpPr>
          <p:nvPr>
            <p:ph type="sldNum" sz="quarter" idx="12"/>
          </p:nvPr>
        </p:nvSpPr>
        <p:spPr/>
        <p:txBody>
          <a:bodyPr/>
          <a:lstStyle/>
          <a:p>
            <a:fld id="{5EFCBBD3-F93C-584C-8975-37854E33E2EE}" type="slidenum">
              <a:rPr lang="en-US" smtClean="0">
                <a:solidFill>
                  <a:prstClr val="white">
                    <a:tint val="75000"/>
                  </a:prstClr>
                </a:solidFill>
                <a:latin typeface="Calibri"/>
              </a:rPr>
              <a:pPr/>
              <a:t>‹#›</a:t>
            </a:fld>
            <a:endParaRPr lang="en-US">
              <a:solidFill>
                <a:prstClr val="white">
                  <a:tint val="75000"/>
                </a:prstClr>
              </a:solidFill>
              <a:latin typeface="Calibri"/>
            </a:endParaRPr>
          </a:p>
        </p:txBody>
      </p:sp>
    </p:spTree>
    <p:extLst>
      <p:ext uri="{BB962C8B-B14F-4D97-AF65-F5344CB8AC3E}">
        <p14:creationId xmlns:p14="http://schemas.microsoft.com/office/powerpoint/2010/main" val="86043010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4C3F26-ED95-CA43-BD8A-EDB9A97827C2}" type="datetimeFigureOut">
              <a:rPr lang="en-US" smtClean="0">
                <a:solidFill>
                  <a:prstClr val="white">
                    <a:tint val="75000"/>
                  </a:prstClr>
                </a:solidFill>
                <a:latin typeface="Calibri"/>
              </a:rPr>
              <a:pPr/>
              <a:t>7/5/19</a:t>
            </a:fld>
            <a:endParaRPr lang="en-US">
              <a:solidFill>
                <a:prstClr val="white">
                  <a:tint val="75000"/>
                </a:prstClr>
              </a:solidFill>
              <a:latin typeface="Calibri"/>
            </a:endParaRPr>
          </a:p>
        </p:txBody>
      </p:sp>
      <p:sp>
        <p:nvSpPr>
          <p:cNvPr id="3" name="Footer Placeholder 2"/>
          <p:cNvSpPr>
            <a:spLocks noGrp="1"/>
          </p:cNvSpPr>
          <p:nvPr>
            <p:ph type="ftr" sz="quarter" idx="11"/>
          </p:nvPr>
        </p:nvSpPr>
        <p:spPr/>
        <p:txBody>
          <a:bodyPr/>
          <a:lstStyle/>
          <a:p>
            <a:endParaRPr lang="en-US">
              <a:solidFill>
                <a:prstClr val="white">
                  <a:tint val="75000"/>
                </a:prstClr>
              </a:solidFill>
              <a:latin typeface="Calibri"/>
            </a:endParaRPr>
          </a:p>
        </p:txBody>
      </p:sp>
      <p:sp>
        <p:nvSpPr>
          <p:cNvPr id="4" name="Slide Number Placeholder 3"/>
          <p:cNvSpPr>
            <a:spLocks noGrp="1"/>
          </p:cNvSpPr>
          <p:nvPr>
            <p:ph type="sldNum" sz="quarter" idx="12"/>
          </p:nvPr>
        </p:nvSpPr>
        <p:spPr/>
        <p:txBody>
          <a:bodyPr/>
          <a:lstStyle/>
          <a:p>
            <a:fld id="{5EFCBBD3-F93C-584C-8975-37854E33E2EE}" type="slidenum">
              <a:rPr lang="en-US" smtClean="0">
                <a:solidFill>
                  <a:prstClr val="white">
                    <a:tint val="75000"/>
                  </a:prstClr>
                </a:solidFill>
                <a:latin typeface="Calibri"/>
              </a:rPr>
              <a:pPr/>
              <a:t>‹#›</a:t>
            </a:fld>
            <a:endParaRPr lang="en-US">
              <a:solidFill>
                <a:prstClr val="white">
                  <a:tint val="75000"/>
                </a:prstClr>
              </a:solidFill>
              <a:latin typeface="Calibri"/>
            </a:endParaRPr>
          </a:p>
        </p:txBody>
      </p:sp>
    </p:spTree>
    <p:extLst>
      <p:ext uri="{BB962C8B-B14F-4D97-AF65-F5344CB8AC3E}">
        <p14:creationId xmlns:p14="http://schemas.microsoft.com/office/powerpoint/2010/main" val="364035260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04787"/>
            <a:ext cx="3008313" cy="871538"/>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04788"/>
            <a:ext cx="5111750" cy="438983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1" y="1076326"/>
            <a:ext cx="3008313" cy="351829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A4C3F26-ED95-CA43-BD8A-EDB9A97827C2}" type="datetimeFigureOut">
              <a:rPr lang="en-US" smtClean="0">
                <a:solidFill>
                  <a:prstClr val="white">
                    <a:tint val="75000"/>
                  </a:prstClr>
                </a:solidFill>
                <a:latin typeface="Calibri"/>
              </a:rPr>
              <a:pPr/>
              <a:t>7/5/19</a:t>
            </a:fld>
            <a:endParaRPr lang="en-US">
              <a:solidFill>
                <a:prstClr val="white">
                  <a:tint val="75000"/>
                </a:prstClr>
              </a:solidFill>
              <a:latin typeface="Calibri"/>
            </a:endParaRPr>
          </a:p>
        </p:txBody>
      </p:sp>
      <p:sp>
        <p:nvSpPr>
          <p:cNvPr id="6" name="Footer Placeholder 5"/>
          <p:cNvSpPr>
            <a:spLocks noGrp="1"/>
          </p:cNvSpPr>
          <p:nvPr>
            <p:ph type="ftr" sz="quarter" idx="11"/>
          </p:nvPr>
        </p:nvSpPr>
        <p:spPr/>
        <p:txBody>
          <a:bodyPr/>
          <a:lstStyle/>
          <a:p>
            <a:endParaRPr lang="en-US">
              <a:solidFill>
                <a:prstClr val="white">
                  <a:tint val="75000"/>
                </a:prstClr>
              </a:solidFill>
              <a:latin typeface="Calibri"/>
            </a:endParaRPr>
          </a:p>
        </p:txBody>
      </p:sp>
      <p:sp>
        <p:nvSpPr>
          <p:cNvPr id="7" name="Slide Number Placeholder 6"/>
          <p:cNvSpPr>
            <a:spLocks noGrp="1"/>
          </p:cNvSpPr>
          <p:nvPr>
            <p:ph type="sldNum" sz="quarter" idx="12"/>
          </p:nvPr>
        </p:nvSpPr>
        <p:spPr/>
        <p:txBody>
          <a:bodyPr/>
          <a:lstStyle/>
          <a:p>
            <a:fld id="{5EFCBBD3-F93C-584C-8975-37854E33E2EE}" type="slidenum">
              <a:rPr lang="en-US" smtClean="0">
                <a:solidFill>
                  <a:prstClr val="white">
                    <a:tint val="75000"/>
                  </a:prstClr>
                </a:solidFill>
                <a:latin typeface="Calibri"/>
              </a:rPr>
              <a:pPr/>
              <a:t>‹#›</a:t>
            </a:fld>
            <a:endParaRPr lang="en-US">
              <a:solidFill>
                <a:prstClr val="white">
                  <a:tint val="75000"/>
                </a:prstClr>
              </a:solidFill>
              <a:latin typeface="Calibri"/>
            </a:endParaRPr>
          </a:p>
        </p:txBody>
      </p:sp>
    </p:spTree>
    <p:extLst>
      <p:ext uri="{BB962C8B-B14F-4D97-AF65-F5344CB8AC3E}">
        <p14:creationId xmlns:p14="http://schemas.microsoft.com/office/powerpoint/2010/main" val="205303716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3600450"/>
            <a:ext cx="5486400" cy="425054"/>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459581"/>
            <a:ext cx="5486400" cy="30861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Drag picture to placeholder or click icon to add</a:t>
            </a:r>
          </a:p>
        </p:txBody>
      </p:sp>
      <p:sp>
        <p:nvSpPr>
          <p:cNvPr id="4" name="Text Placeholder 3"/>
          <p:cNvSpPr>
            <a:spLocks noGrp="1"/>
          </p:cNvSpPr>
          <p:nvPr>
            <p:ph type="body" sz="half" idx="2"/>
          </p:nvPr>
        </p:nvSpPr>
        <p:spPr>
          <a:xfrm>
            <a:off x="1792288" y="4025503"/>
            <a:ext cx="5486400" cy="60364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A4C3F26-ED95-CA43-BD8A-EDB9A97827C2}" type="datetimeFigureOut">
              <a:rPr lang="en-US" smtClean="0">
                <a:solidFill>
                  <a:prstClr val="white">
                    <a:tint val="75000"/>
                  </a:prstClr>
                </a:solidFill>
                <a:latin typeface="Calibri"/>
              </a:rPr>
              <a:pPr/>
              <a:t>7/5/19</a:t>
            </a:fld>
            <a:endParaRPr lang="en-US">
              <a:solidFill>
                <a:prstClr val="white">
                  <a:tint val="75000"/>
                </a:prstClr>
              </a:solidFill>
              <a:latin typeface="Calibri"/>
            </a:endParaRPr>
          </a:p>
        </p:txBody>
      </p:sp>
      <p:sp>
        <p:nvSpPr>
          <p:cNvPr id="6" name="Footer Placeholder 5"/>
          <p:cNvSpPr>
            <a:spLocks noGrp="1"/>
          </p:cNvSpPr>
          <p:nvPr>
            <p:ph type="ftr" sz="quarter" idx="11"/>
          </p:nvPr>
        </p:nvSpPr>
        <p:spPr/>
        <p:txBody>
          <a:bodyPr/>
          <a:lstStyle/>
          <a:p>
            <a:endParaRPr lang="en-US">
              <a:solidFill>
                <a:prstClr val="white">
                  <a:tint val="75000"/>
                </a:prstClr>
              </a:solidFill>
              <a:latin typeface="Calibri"/>
            </a:endParaRPr>
          </a:p>
        </p:txBody>
      </p:sp>
      <p:sp>
        <p:nvSpPr>
          <p:cNvPr id="7" name="Slide Number Placeholder 6"/>
          <p:cNvSpPr>
            <a:spLocks noGrp="1"/>
          </p:cNvSpPr>
          <p:nvPr>
            <p:ph type="sldNum" sz="quarter" idx="12"/>
          </p:nvPr>
        </p:nvSpPr>
        <p:spPr/>
        <p:txBody>
          <a:bodyPr/>
          <a:lstStyle/>
          <a:p>
            <a:fld id="{5EFCBBD3-F93C-584C-8975-37854E33E2EE}" type="slidenum">
              <a:rPr lang="en-US" smtClean="0">
                <a:solidFill>
                  <a:prstClr val="white">
                    <a:tint val="75000"/>
                  </a:prstClr>
                </a:solidFill>
                <a:latin typeface="Calibri"/>
              </a:rPr>
              <a:pPr/>
              <a:t>‹#›</a:t>
            </a:fld>
            <a:endParaRPr lang="en-US">
              <a:solidFill>
                <a:prstClr val="white">
                  <a:tint val="75000"/>
                </a:prstClr>
              </a:solidFill>
              <a:latin typeface="Calibri"/>
            </a:endParaRPr>
          </a:p>
        </p:txBody>
      </p:sp>
    </p:spTree>
    <p:extLst>
      <p:ext uri="{BB962C8B-B14F-4D97-AF65-F5344CB8AC3E}">
        <p14:creationId xmlns:p14="http://schemas.microsoft.com/office/powerpoint/2010/main" val="186799407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4C3F26-ED95-CA43-BD8A-EDB9A97827C2}" type="datetimeFigureOut">
              <a:rPr lang="en-US" smtClean="0">
                <a:solidFill>
                  <a:prstClr val="white">
                    <a:tint val="75000"/>
                  </a:prstClr>
                </a:solidFill>
                <a:latin typeface="Calibri"/>
              </a:rPr>
              <a:pPr/>
              <a:t>7/5/19</a:t>
            </a:fld>
            <a:endParaRPr lang="en-US">
              <a:solidFill>
                <a:prstClr val="white">
                  <a:tint val="75000"/>
                </a:prstClr>
              </a:solidFill>
              <a:latin typeface="Calibri"/>
            </a:endParaRPr>
          </a:p>
        </p:txBody>
      </p:sp>
      <p:sp>
        <p:nvSpPr>
          <p:cNvPr id="5" name="Footer Placeholder 4"/>
          <p:cNvSpPr>
            <a:spLocks noGrp="1"/>
          </p:cNvSpPr>
          <p:nvPr>
            <p:ph type="ftr" sz="quarter" idx="11"/>
          </p:nvPr>
        </p:nvSpPr>
        <p:spPr/>
        <p:txBody>
          <a:bodyPr/>
          <a:lstStyle/>
          <a:p>
            <a:endParaRPr lang="en-US">
              <a:solidFill>
                <a:prstClr val="white">
                  <a:tint val="75000"/>
                </a:prstClr>
              </a:solidFill>
              <a:latin typeface="Calibri"/>
            </a:endParaRPr>
          </a:p>
        </p:txBody>
      </p:sp>
      <p:sp>
        <p:nvSpPr>
          <p:cNvPr id="6" name="Slide Number Placeholder 5"/>
          <p:cNvSpPr>
            <a:spLocks noGrp="1"/>
          </p:cNvSpPr>
          <p:nvPr>
            <p:ph type="sldNum" sz="quarter" idx="12"/>
          </p:nvPr>
        </p:nvSpPr>
        <p:spPr/>
        <p:txBody>
          <a:bodyPr/>
          <a:lstStyle/>
          <a:p>
            <a:fld id="{5EFCBBD3-F93C-584C-8975-37854E33E2EE}" type="slidenum">
              <a:rPr lang="en-US" smtClean="0">
                <a:solidFill>
                  <a:prstClr val="white">
                    <a:tint val="75000"/>
                  </a:prstClr>
                </a:solidFill>
                <a:latin typeface="Calibri"/>
              </a:rPr>
              <a:pPr/>
              <a:t>‹#›</a:t>
            </a:fld>
            <a:endParaRPr lang="en-US">
              <a:solidFill>
                <a:prstClr val="white">
                  <a:tint val="75000"/>
                </a:prstClr>
              </a:solidFill>
              <a:latin typeface="Calibri"/>
            </a:endParaRPr>
          </a:p>
        </p:txBody>
      </p:sp>
    </p:spTree>
    <p:extLst>
      <p:ext uri="{BB962C8B-B14F-4D97-AF65-F5344CB8AC3E}">
        <p14:creationId xmlns:p14="http://schemas.microsoft.com/office/powerpoint/2010/main" val="174760287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05979"/>
            <a:ext cx="2057400" cy="4388644"/>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05979"/>
            <a:ext cx="6019800" cy="43886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4C3F26-ED95-CA43-BD8A-EDB9A97827C2}" type="datetimeFigureOut">
              <a:rPr lang="en-US" smtClean="0">
                <a:solidFill>
                  <a:prstClr val="white">
                    <a:tint val="75000"/>
                  </a:prstClr>
                </a:solidFill>
                <a:latin typeface="Calibri"/>
              </a:rPr>
              <a:pPr/>
              <a:t>7/5/19</a:t>
            </a:fld>
            <a:endParaRPr lang="en-US">
              <a:solidFill>
                <a:prstClr val="white">
                  <a:tint val="75000"/>
                </a:prstClr>
              </a:solidFill>
              <a:latin typeface="Calibri"/>
            </a:endParaRPr>
          </a:p>
        </p:txBody>
      </p:sp>
      <p:sp>
        <p:nvSpPr>
          <p:cNvPr id="5" name="Footer Placeholder 4"/>
          <p:cNvSpPr>
            <a:spLocks noGrp="1"/>
          </p:cNvSpPr>
          <p:nvPr>
            <p:ph type="ftr" sz="quarter" idx="11"/>
          </p:nvPr>
        </p:nvSpPr>
        <p:spPr/>
        <p:txBody>
          <a:bodyPr/>
          <a:lstStyle/>
          <a:p>
            <a:endParaRPr lang="en-US">
              <a:solidFill>
                <a:prstClr val="white">
                  <a:tint val="75000"/>
                </a:prstClr>
              </a:solidFill>
              <a:latin typeface="Calibri"/>
            </a:endParaRPr>
          </a:p>
        </p:txBody>
      </p:sp>
      <p:sp>
        <p:nvSpPr>
          <p:cNvPr id="6" name="Slide Number Placeholder 5"/>
          <p:cNvSpPr>
            <a:spLocks noGrp="1"/>
          </p:cNvSpPr>
          <p:nvPr>
            <p:ph type="sldNum" sz="quarter" idx="12"/>
          </p:nvPr>
        </p:nvSpPr>
        <p:spPr/>
        <p:txBody>
          <a:bodyPr/>
          <a:lstStyle/>
          <a:p>
            <a:fld id="{5EFCBBD3-F93C-584C-8975-37854E33E2EE}" type="slidenum">
              <a:rPr lang="en-US" smtClean="0">
                <a:solidFill>
                  <a:prstClr val="white">
                    <a:tint val="75000"/>
                  </a:prstClr>
                </a:solidFill>
                <a:latin typeface="Calibri"/>
              </a:rPr>
              <a:pPr/>
              <a:t>‹#›</a:t>
            </a:fld>
            <a:endParaRPr lang="en-US">
              <a:solidFill>
                <a:prstClr val="white">
                  <a:tint val="75000"/>
                </a:prstClr>
              </a:solidFill>
              <a:latin typeface="Calibri"/>
            </a:endParaRPr>
          </a:p>
        </p:txBody>
      </p:sp>
    </p:spTree>
    <p:extLst>
      <p:ext uri="{BB962C8B-B14F-4D97-AF65-F5344CB8AC3E}">
        <p14:creationId xmlns:p14="http://schemas.microsoft.com/office/powerpoint/2010/main" val="8456803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05979"/>
            <a:ext cx="8229600" cy="85725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200151"/>
            <a:ext cx="8229600" cy="339447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4767263"/>
            <a:ext cx="2133600" cy="273844"/>
          </a:xfrm>
          <a:prstGeom prst="rect">
            <a:avLst/>
          </a:prstGeom>
        </p:spPr>
        <p:txBody>
          <a:bodyPr vert="horz" lIns="91440" tIns="45720" rIns="91440" bIns="45720" rtlCol="0" anchor="ctr"/>
          <a:lstStyle>
            <a:lvl1pPr algn="l">
              <a:defRPr sz="1200">
                <a:solidFill>
                  <a:schemeClr val="tx1">
                    <a:tint val="75000"/>
                  </a:schemeClr>
                </a:solidFill>
              </a:defRPr>
            </a:lvl1pPr>
          </a:lstStyle>
          <a:p>
            <a:fld id="{7A4C3F26-ED95-CA43-BD8A-EDB9A97827C2}" type="datetimeFigureOut">
              <a:rPr lang="en-US" smtClean="0"/>
              <a:t>7/5/19</a:t>
            </a:fld>
            <a:endParaRPr lang="en-US"/>
          </a:p>
        </p:txBody>
      </p:sp>
      <p:sp>
        <p:nvSpPr>
          <p:cNvPr id="5" name="Footer Placeholder 4"/>
          <p:cNvSpPr>
            <a:spLocks noGrp="1"/>
          </p:cNvSpPr>
          <p:nvPr>
            <p:ph type="ftr" sz="quarter" idx="3"/>
          </p:nvPr>
        </p:nvSpPr>
        <p:spPr>
          <a:xfrm>
            <a:off x="3124200" y="4767263"/>
            <a:ext cx="2895600" cy="273844"/>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4767263"/>
            <a:ext cx="2133600" cy="273844"/>
          </a:xfrm>
          <a:prstGeom prst="rect">
            <a:avLst/>
          </a:prstGeom>
        </p:spPr>
        <p:txBody>
          <a:bodyPr vert="horz" lIns="91440" tIns="45720" rIns="91440" bIns="45720" rtlCol="0" anchor="ctr"/>
          <a:lstStyle>
            <a:lvl1pPr algn="r">
              <a:defRPr sz="1200">
                <a:solidFill>
                  <a:schemeClr val="tx1">
                    <a:tint val="75000"/>
                  </a:schemeClr>
                </a:solidFill>
              </a:defRPr>
            </a:lvl1pPr>
          </a:lstStyle>
          <a:p>
            <a:fld id="{5EFCBBD3-F93C-584C-8975-37854E33E2EE}" type="slidenum">
              <a:rPr lang="en-US" smtClean="0"/>
              <a:t>‹#›</a:t>
            </a:fld>
            <a:endParaRPr lang="en-US"/>
          </a:p>
        </p:txBody>
      </p:sp>
    </p:spTree>
    <p:extLst>
      <p:ext uri="{BB962C8B-B14F-4D97-AF65-F5344CB8AC3E}">
        <p14:creationId xmlns:p14="http://schemas.microsoft.com/office/powerpoint/2010/main" val="2557711237"/>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84"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05979"/>
            <a:ext cx="8229600" cy="85725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200151"/>
            <a:ext cx="8229600" cy="339447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4767263"/>
            <a:ext cx="2133600" cy="273844"/>
          </a:xfrm>
          <a:prstGeom prst="rect">
            <a:avLst/>
          </a:prstGeom>
        </p:spPr>
        <p:txBody>
          <a:bodyPr vert="horz" lIns="91440" tIns="45720" rIns="91440" bIns="45720" rtlCol="0" anchor="ctr"/>
          <a:lstStyle>
            <a:lvl1pPr algn="l">
              <a:defRPr sz="1200">
                <a:solidFill>
                  <a:schemeClr val="tx1">
                    <a:tint val="75000"/>
                  </a:schemeClr>
                </a:solidFill>
              </a:defRPr>
            </a:lvl1pPr>
          </a:lstStyle>
          <a:p>
            <a:fld id="{7A4C3F26-ED95-CA43-BD8A-EDB9A97827C2}" type="datetimeFigureOut">
              <a:rPr lang="en-US" smtClean="0">
                <a:solidFill>
                  <a:prstClr val="white">
                    <a:tint val="75000"/>
                  </a:prstClr>
                </a:solidFill>
                <a:latin typeface="Calibri"/>
              </a:rPr>
              <a:pPr/>
              <a:t>7/5/19</a:t>
            </a:fld>
            <a:endParaRPr lang="en-US">
              <a:solidFill>
                <a:prstClr val="white">
                  <a:tint val="75000"/>
                </a:prstClr>
              </a:solidFill>
              <a:latin typeface="Calibri"/>
            </a:endParaRPr>
          </a:p>
        </p:txBody>
      </p:sp>
      <p:sp>
        <p:nvSpPr>
          <p:cNvPr id="5" name="Footer Placeholder 4"/>
          <p:cNvSpPr>
            <a:spLocks noGrp="1"/>
          </p:cNvSpPr>
          <p:nvPr>
            <p:ph type="ftr" sz="quarter" idx="3"/>
          </p:nvPr>
        </p:nvSpPr>
        <p:spPr>
          <a:xfrm>
            <a:off x="3124200" y="4767263"/>
            <a:ext cx="2895600" cy="273844"/>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solidFill>
                <a:prstClr val="white">
                  <a:tint val="75000"/>
                </a:prstClr>
              </a:solidFill>
              <a:latin typeface="Calibri"/>
            </a:endParaRPr>
          </a:p>
        </p:txBody>
      </p:sp>
      <p:sp>
        <p:nvSpPr>
          <p:cNvPr id="6" name="Slide Number Placeholder 5"/>
          <p:cNvSpPr>
            <a:spLocks noGrp="1"/>
          </p:cNvSpPr>
          <p:nvPr>
            <p:ph type="sldNum" sz="quarter" idx="4"/>
          </p:nvPr>
        </p:nvSpPr>
        <p:spPr>
          <a:xfrm>
            <a:off x="6553200" y="4767263"/>
            <a:ext cx="2133600" cy="273844"/>
          </a:xfrm>
          <a:prstGeom prst="rect">
            <a:avLst/>
          </a:prstGeom>
        </p:spPr>
        <p:txBody>
          <a:bodyPr vert="horz" lIns="91440" tIns="45720" rIns="91440" bIns="45720" rtlCol="0" anchor="ctr"/>
          <a:lstStyle>
            <a:lvl1pPr algn="r">
              <a:defRPr sz="1200">
                <a:solidFill>
                  <a:schemeClr val="tx1">
                    <a:tint val="75000"/>
                  </a:schemeClr>
                </a:solidFill>
              </a:defRPr>
            </a:lvl1pPr>
          </a:lstStyle>
          <a:p>
            <a:fld id="{5EFCBBD3-F93C-584C-8975-37854E33E2EE}" type="slidenum">
              <a:rPr lang="en-US" smtClean="0">
                <a:solidFill>
                  <a:prstClr val="white">
                    <a:tint val="75000"/>
                  </a:prstClr>
                </a:solidFill>
                <a:latin typeface="Calibri"/>
              </a:rPr>
              <a:pPr/>
              <a:t>‹#›</a:t>
            </a:fld>
            <a:endParaRPr lang="en-US">
              <a:solidFill>
                <a:prstClr val="white">
                  <a:tint val="75000"/>
                </a:prstClr>
              </a:solidFill>
              <a:latin typeface="Calibri"/>
            </a:endParaRPr>
          </a:p>
        </p:txBody>
      </p:sp>
    </p:spTree>
    <p:extLst>
      <p:ext uri="{BB962C8B-B14F-4D97-AF65-F5344CB8AC3E}">
        <p14:creationId xmlns:p14="http://schemas.microsoft.com/office/powerpoint/2010/main" val="1613727752"/>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10.tiff"/><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7.xml"/><Relationship Id="rId1" Type="http://schemas.openxmlformats.org/officeDocument/2006/relationships/slideLayout" Target="../slideLayouts/slideLayout12.xml"/><Relationship Id="rId4" Type="http://schemas.openxmlformats.org/officeDocument/2006/relationships/image" Target="../media/image12.jpeg"/></Relationships>
</file>

<file path=ppt/slides/_rels/slide8.xml.rels><?xml version="1.0" encoding="UTF-8" standalone="yes"?>
<Relationships xmlns="http://schemas.openxmlformats.org/package/2006/relationships"><Relationship Id="rId3" Type="http://schemas.openxmlformats.org/officeDocument/2006/relationships/image" Target="../media/image13.tiff"/><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9.xml"/><Relationship Id="rId1" Type="http://schemas.openxmlformats.org/officeDocument/2006/relationships/slideLayout" Target="../slideLayouts/slideLayout19.xml"/></Relationships>
</file>

<file path=ppt/slides/_rels/slide10.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3" Type="http://schemas.openxmlformats.org/officeDocument/2006/relationships/chart" Target="../charts/chart3.xml"/><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chart" Target="../charts/chart4.xml"/><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7.xml"/><Relationship Id="rId1" Type="http://schemas.openxmlformats.org/officeDocument/2006/relationships/slideLayout" Target="../slideLayouts/slideLayout7.xml"/><Relationship Id="rId6" Type="http://schemas.openxmlformats.org/officeDocument/2006/relationships/image" Target="../media/image20.png"/><Relationship Id="rId5" Type="http://schemas.openxmlformats.org/officeDocument/2006/relationships/image" Target="../media/image19.png"/><Relationship Id="rId4" Type="http://schemas.openxmlformats.org/officeDocument/2006/relationships/image" Target="../media/image18.png"/></Relationships>
</file>

<file path=ppt/slides/_rels/slide1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a:xfrm>
            <a:off x="0" y="0"/>
            <a:ext cx="9144000" cy="5152081"/>
          </a:xfrm>
          <a:prstGeom prst="rect">
            <a:avLst/>
          </a:prstGeom>
        </p:spPr>
      </p:pic>
      <p:sp>
        <p:nvSpPr>
          <p:cNvPr id="2" name="Title 1">
            <a:extLst>
              <a:ext uri="{FF2B5EF4-FFF2-40B4-BE49-F238E27FC236}">
                <a16:creationId xmlns:a16="http://schemas.microsoft.com/office/drawing/2014/main" id="{E8F9A0CC-E066-2841-87D6-1246D25D9A55}"/>
              </a:ext>
            </a:extLst>
          </p:cNvPr>
          <p:cNvSpPr>
            <a:spLocks noGrp="1"/>
          </p:cNvSpPr>
          <p:nvPr>
            <p:ph type="title"/>
          </p:nvPr>
        </p:nvSpPr>
        <p:spPr/>
        <p:txBody>
          <a:bodyPr/>
          <a:lstStyle/>
          <a:p>
            <a:r>
              <a:rPr lang="en-US" dirty="0">
                <a:solidFill>
                  <a:schemeClr val="bg1"/>
                </a:solidFill>
              </a:rPr>
              <a:t>Modeling Mono Lake</a:t>
            </a:r>
          </a:p>
        </p:txBody>
      </p:sp>
    </p:spTree>
    <p:extLst>
      <p:ext uri="{BB962C8B-B14F-4D97-AF65-F5344CB8AC3E}">
        <p14:creationId xmlns:p14="http://schemas.microsoft.com/office/powerpoint/2010/main" val="17724648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stretch>
            <a:fillRect/>
          </a:stretch>
        </p:blipFill>
        <p:spPr>
          <a:xfrm>
            <a:off x="0" y="114300"/>
            <a:ext cx="9144000" cy="4898942"/>
          </a:xfrm>
          <a:prstGeom prst="rect">
            <a:avLst/>
          </a:prstGeom>
        </p:spPr>
      </p:pic>
    </p:spTree>
    <p:extLst>
      <p:ext uri="{BB962C8B-B14F-4D97-AF65-F5344CB8AC3E}">
        <p14:creationId xmlns:p14="http://schemas.microsoft.com/office/powerpoint/2010/main" val="19848176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3A0A44E3-C480-7641-9371-18212F621198}"/>
              </a:ext>
            </a:extLst>
          </p:cNvPr>
          <p:cNvPicPr>
            <a:picLocks noChangeAspect="1"/>
          </p:cNvPicPr>
          <p:nvPr/>
        </p:nvPicPr>
        <p:blipFill>
          <a:blip r:embed="rId3"/>
          <a:stretch>
            <a:fillRect/>
          </a:stretch>
        </p:blipFill>
        <p:spPr>
          <a:xfrm>
            <a:off x="1242615" y="0"/>
            <a:ext cx="6658770" cy="5143500"/>
          </a:xfrm>
          <a:prstGeom prst="rect">
            <a:avLst/>
          </a:prstGeom>
        </p:spPr>
      </p:pic>
      <p:sp>
        <p:nvSpPr>
          <p:cNvPr id="3" name="TextBox 2">
            <a:extLst>
              <a:ext uri="{FF2B5EF4-FFF2-40B4-BE49-F238E27FC236}">
                <a16:creationId xmlns:a16="http://schemas.microsoft.com/office/drawing/2014/main" id="{008CFA6A-0284-C240-941A-59F746B5F567}"/>
              </a:ext>
            </a:extLst>
          </p:cNvPr>
          <p:cNvSpPr txBox="1"/>
          <p:nvPr/>
        </p:nvSpPr>
        <p:spPr>
          <a:xfrm>
            <a:off x="5547942" y="1820073"/>
            <a:ext cx="1604075" cy="461665"/>
          </a:xfrm>
          <a:prstGeom prst="rect">
            <a:avLst/>
          </a:prstGeom>
          <a:noFill/>
        </p:spPr>
        <p:txBody>
          <a:bodyPr wrap="none" rtlCol="0">
            <a:spAutoFit/>
          </a:bodyPr>
          <a:lstStyle/>
          <a:p>
            <a:r>
              <a:rPr lang="en-US" sz="2400" b="1" dirty="0">
                <a:solidFill>
                  <a:schemeClr val="bg1"/>
                </a:solidFill>
              </a:rPr>
              <a:t>Mono Lake</a:t>
            </a:r>
          </a:p>
        </p:txBody>
      </p:sp>
      <p:cxnSp>
        <p:nvCxnSpPr>
          <p:cNvPr id="4" name="Straight Connector 3">
            <a:extLst>
              <a:ext uri="{FF2B5EF4-FFF2-40B4-BE49-F238E27FC236}">
                <a16:creationId xmlns:a16="http://schemas.microsoft.com/office/drawing/2014/main" id="{F2373382-A773-B944-A352-1B618663EFFB}"/>
              </a:ext>
            </a:extLst>
          </p:cNvPr>
          <p:cNvCxnSpPr>
            <a:cxnSpLocks/>
          </p:cNvCxnSpPr>
          <p:nvPr/>
        </p:nvCxnSpPr>
        <p:spPr>
          <a:xfrm flipV="1">
            <a:off x="5170684" y="2061399"/>
            <a:ext cx="377258" cy="220339"/>
          </a:xfrm>
          <a:prstGeom prst="line">
            <a:avLst/>
          </a:prstGeom>
          <a:ln w="38100" cmpd="sng">
            <a:solidFill>
              <a:schemeClr val="bg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174019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56AF9812-B938-034B-A52F-025470A79A5A}"/>
              </a:ext>
            </a:extLst>
          </p:cNvPr>
          <p:cNvPicPr>
            <a:picLocks noChangeAspect="1"/>
          </p:cNvPicPr>
          <p:nvPr/>
        </p:nvPicPr>
        <p:blipFill>
          <a:blip r:embed="rId3"/>
          <a:stretch>
            <a:fillRect/>
          </a:stretch>
        </p:blipFill>
        <p:spPr>
          <a:xfrm>
            <a:off x="4727460" y="2702527"/>
            <a:ext cx="3657600" cy="2318004"/>
          </a:xfrm>
          <a:prstGeom prst="rect">
            <a:avLst/>
          </a:prstGeom>
        </p:spPr>
      </p:pic>
      <p:pic>
        <p:nvPicPr>
          <p:cNvPr id="3" name="Picture 2">
            <a:extLst>
              <a:ext uri="{FF2B5EF4-FFF2-40B4-BE49-F238E27FC236}">
                <a16:creationId xmlns:a16="http://schemas.microsoft.com/office/drawing/2014/main" id="{E402D73E-D081-3943-AC05-3A17E13943CE}"/>
              </a:ext>
            </a:extLst>
          </p:cNvPr>
          <p:cNvPicPr>
            <a:picLocks noChangeAspect="1"/>
          </p:cNvPicPr>
          <p:nvPr/>
        </p:nvPicPr>
        <p:blipFill>
          <a:blip r:embed="rId4"/>
          <a:stretch>
            <a:fillRect/>
          </a:stretch>
        </p:blipFill>
        <p:spPr>
          <a:xfrm>
            <a:off x="412024" y="2642806"/>
            <a:ext cx="3567554" cy="2377440"/>
          </a:xfrm>
          <a:prstGeom prst="rect">
            <a:avLst/>
          </a:prstGeom>
        </p:spPr>
      </p:pic>
      <p:pic>
        <p:nvPicPr>
          <p:cNvPr id="4" name="Picture 3">
            <a:extLst>
              <a:ext uri="{FF2B5EF4-FFF2-40B4-BE49-F238E27FC236}">
                <a16:creationId xmlns:a16="http://schemas.microsoft.com/office/drawing/2014/main" id="{13C1DFEF-6792-8E43-A52C-7699993A67DC}"/>
              </a:ext>
            </a:extLst>
          </p:cNvPr>
          <p:cNvPicPr>
            <a:picLocks noChangeAspect="1"/>
          </p:cNvPicPr>
          <p:nvPr/>
        </p:nvPicPr>
        <p:blipFill>
          <a:blip r:embed="rId5" cstate="print">
            <a:extLst>
              <a:ext uri="{28A0092B-C50C-407E-A947-70E740481C1C}">
                <a14:useLocalDpi xmlns:a14="http://schemas.microsoft.com/office/drawing/2010/main"/>
              </a:ext>
            </a:extLst>
          </a:blip>
          <a:stretch>
            <a:fillRect/>
          </a:stretch>
        </p:blipFill>
        <p:spPr>
          <a:xfrm>
            <a:off x="5384686" y="133348"/>
            <a:ext cx="3565539" cy="2377440"/>
          </a:xfrm>
          <a:prstGeom prst="rect">
            <a:avLst/>
          </a:prstGeom>
        </p:spPr>
      </p:pic>
      <p:pic>
        <p:nvPicPr>
          <p:cNvPr id="5" name="Picture 4">
            <a:extLst>
              <a:ext uri="{FF2B5EF4-FFF2-40B4-BE49-F238E27FC236}">
                <a16:creationId xmlns:a16="http://schemas.microsoft.com/office/drawing/2014/main" id="{2B3BD244-5A51-B447-9679-B3933A44259E}"/>
              </a:ext>
            </a:extLst>
          </p:cNvPr>
          <p:cNvPicPr>
            <a:picLocks noChangeAspect="1"/>
          </p:cNvPicPr>
          <p:nvPr/>
        </p:nvPicPr>
        <p:blipFill>
          <a:blip r:embed="rId6" cstate="print">
            <a:extLst>
              <a:ext uri="{28A0092B-C50C-407E-A947-70E740481C1C}">
                <a14:useLocalDpi xmlns:a14="http://schemas.microsoft.com/office/drawing/2010/main"/>
              </a:ext>
            </a:extLst>
          </a:blip>
          <a:stretch>
            <a:fillRect/>
          </a:stretch>
        </p:blipFill>
        <p:spPr>
          <a:xfrm>
            <a:off x="94967" y="133348"/>
            <a:ext cx="3172968" cy="2379726"/>
          </a:xfrm>
          <a:prstGeom prst="rect">
            <a:avLst/>
          </a:prstGeom>
        </p:spPr>
      </p:pic>
      <p:pic>
        <p:nvPicPr>
          <p:cNvPr id="7" name="Picture 6">
            <a:extLst>
              <a:ext uri="{FF2B5EF4-FFF2-40B4-BE49-F238E27FC236}">
                <a16:creationId xmlns:a16="http://schemas.microsoft.com/office/drawing/2014/main" id="{2ABE8026-400F-A940-8A24-0050932F33C3}"/>
              </a:ext>
            </a:extLst>
          </p:cNvPr>
          <p:cNvPicPr>
            <a:picLocks noChangeAspect="1"/>
          </p:cNvPicPr>
          <p:nvPr/>
        </p:nvPicPr>
        <p:blipFill>
          <a:blip r:embed="rId7" cstate="print">
            <a:extLst>
              <a:ext uri="{28A0092B-C50C-407E-A947-70E740481C1C}">
                <a14:useLocalDpi xmlns:a14="http://schemas.microsoft.com/office/drawing/2010/main"/>
              </a:ext>
            </a:extLst>
          </a:blip>
          <a:stretch>
            <a:fillRect/>
          </a:stretch>
        </p:blipFill>
        <p:spPr>
          <a:xfrm>
            <a:off x="2752282" y="133348"/>
            <a:ext cx="3148058" cy="2377440"/>
          </a:xfrm>
          <a:prstGeom prst="rect">
            <a:avLst/>
          </a:prstGeom>
        </p:spPr>
      </p:pic>
    </p:spTree>
    <p:extLst>
      <p:ext uri="{BB962C8B-B14F-4D97-AF65-F5344CB8AC3E}">
        <p14:creationId xmlns:p14="http://schemas.microsoft.com/office/powerpoint/2010/main" val="2608220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774700" y="0"/>
            <a:ext cx="7583365" cy="5143500"/>
          </a:xfrm>
          <a:prstGeom prst="rect">
            <a:avLst/>
          </a:prstGeom>
        </p:spPr>
      </p:pic>
      <p:sp>
        <p:nvSpPr>
          <p:cNvPr id="3" name="TextBox 2"/>
          <p:cNvSpPr txBox="1"/>
          <p:nvPr/>
        </p:nvSpPr>
        <p:spPr>
          <a:xfrm>
            <a:off x="2637769" y="209701"/>
            <a:ext cx="1604075" cy="461665"/>
          </a:xfrm>
          <a:prstGeom prst="rect">
            <a:avLst/>
          </a:prstGeom>
          <a:noFill/>
        </p:spPr>
        <p:txBody>
          <a:bodyPr wrap="none" rtlCol="0">
            <a:spAutoFit/>
          </a:bodyPr>
          <a:lstStyle/>
          <a:p>
            <a:r>
              <a:rPr lang="en-US" sz="2400" b="1" dirty="0"/>
              <a:t>Mono Lake</a:t>
            </a:r>
          </a:p>
        </p:txBody>
      </p:sp>
      <p:cxnSp>
        <p:nvCxnSpPr>
          <p:cNvPr id="4" name="Straight Connector 3"/>
          <p:cNvCxnSpPr>
            <a:endCxn id="3" idx="3"/>
          </p:cNvCxnSpPr>
          <p:nvPr/>
        </p:nvCxnSpPr>
        <p:spPr>
          <a:xfrm flipH="1">
            <a:off x="4241844" y="291251"/>
            <a:ext cx="861785" cy="149283"/>
          </a:xfrm>
          <a:prstGeom prst="line">
            <a:avLst/>
          </a:prstGeom>
          <a:ln w="38100" cmpd="sng">
            <a:solidFill>
              <a:schemeClr val="tx1"/>
            </a:solidFill>
          </a:ln>
        </p:spPr>
        <p:style>
          <a:lnRef idx="2">
            <a:schemeClr val="accent1"/>
          </a:lnRef>
          <a:fillRef idx="0">
            <a:schemeClr val="accent1"/>
          </a:fillRef>
          <a:effectRef idx="1">
            <a:schemeClr val="accent1"/>
          </a:effectRef>
          <a:fontRef idx="minor">
            <a:schemeClr val="tx1"/>
          </a:fontRef>
        </p:style>
      </p:cxnSp>
      <p:sp>
        <p:nvSpPr>
          <p:cNvPr id="8" name="TextBox 7"/>
          <p:cNvSpPr txBox="1"/>
          <p:nvPr/>
        </p:nvSpPr>
        <p:spPr>
          <a:xfrm>
            <a:off x="2929544" y="4002203"/>
            <a:ext cx="1678464" cy="461665"/>
          </a:xfrm>
          <a:prstGeom prst="rect">
            <a:avLst/>
          </a:prstGeom>
          <a:noFill/>
        </p:spPr>
        <p:txBody>
          <a:bodyPr wrap="none" rtlCol="0">
            <a:spAutoFit/>
          </a:bodyPr>
          <a:lstStyle/>
          <a:p>
            <a:r>
              <a:rPr lang="en-US" sz="2400" b="1" dirty="0"/>
              <a:t>Los Angeles</a:t>
            </a:r>
          </a:p>
        </p:txBody>
      </p:sp>
      <p:cxnSp>
        <p:nvCxnSpPr>
          <p:cNvPr id="9" name="Straight Connector 8"/>
          <p:cNvCxnSpPr>
            <a:endCxn id="8" idx="3"/>
          </p:cNvCxnSpPr>
          <p:nvPr/>
        </p:nvCxnSpPr>
        <p:spPr>
          <a:xfrm flipH="1" flipV="1">
            <a:off x="4608008" y="4233036"/>
            <a:ext cx="1183095" cy="115552"/>
          </a:xfrm>
          <a:prstGeom prst="line">
            <a:avLst/>
          </a:prstGeom>
          <a:ln w="38100" cmpd="sng">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86320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B6A18501-AF22-D843-9F01-C6DAD1F5C856}"/>
              </a:ext>
            </a:extLst>
          </p:cNvPr>
          <p:cNvPicPr>
            <a:picLocks noChangeAspect="1"/>
          </p:cNvPicPr>
          <p:nvPr/>
        </p:nvPicPr>
        <p:blipFill>
          <a:blip r:embed="rId3"/>
          <a:stretch>
            <a:fillRect/>
          </a:stretch>
        </p:blipFill>
        <p:spPr>
          <a:xfrm>
            <a:off x="1274884" y="0"/>
            <a:ext cx="6594231" cy="5143500"/>
          </a:xfrm>
          <a:prstGeom prst="rect">
            <a:avLst/>
          </a:prstGeom>
        </p:spPr>
      </p:pic>
      <p:sp>
        <p:nvSpPr>
          <p:cNvPr id="6" name="TextBox 5"/>
          <p:cNvSpPr txBox="1"/>
          <p:nvPr/>
        </p:nvSpPr>
        <p:spPr>
          <a:xfrm>
            <a:off x="7271665" y="4774168"/>
            <a:ext cx="1872335" cy="369332"/>
          </a:xfrm>
          <a:prstGeom prst="rect">
            <a:avLst/>
          </a:prstGeom>
          <a:noFill/>
        </p:spPr>
        <p:txBody>
          <a:bodyPr wrap="square" rtlCol="0">
            <a:spAutoFit/>
          </a:bodyPr>
          <a:lstStyle/>
          <a:p>
            <a:pPr algn="r"/>
            <a:r>
              <a:rPr lang="en-US" dirty="0"/>
              <a:t>1913</a:t>
            </a:r>
          </a:p>
        </p:txBody>
      </p:sp>
    </p:spTree>
    <p:extLst>
      <p:ext uri="{BB962C8B-B14F-4D97-AF65-F5344CB8AC3E}">
        <p14:creationId xmlns:p14="http://schemas.microsoft.com/office/powerpoint/2010/main" val="12083040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 name="Shape 52"/>
          <p:cNvSpPr>
            <a:spLocks noGrp="1"/>
          </p:cNvSpPr>
          <p:nvPr>
            <p:ph type="title"/>
          </p:nvPr>
        </p:nvSpPr>
        <p:spPr>
          <a:xfrm>
            <a:off x="-1" y="0"/>
            <a:ext cx="5074069" cy="5143594"/>
          </a:xfrm>
          <a:prstGeom prst="rect">
            <a:avLst/>
          </a:prstGeom>
        </p:spPr>
        <p:txBody>
          <a:bodyPr>
            <a:normAutofit/>
          </a:bodyPr>
          <a:lstStyle/>
          <a:p>
            <a:r>
              <a:rPr lang="en-US" dirty="0"/>
              <a:t>By 1926 Owens Lake was dry</a:t>
            </a:r>
            <a:endParaRPr dirty="0"/>
          </a:p>
        </p:txBody>
      </p:sp>
      <p:sp>
        <p:nvSpPr>
          <p:cNvPr id="16" name="Shape 53"/>
          <p:cNvSpPr>
            <a:spLocks noGrp="1"/>
          </p:cNvSpPr>
          <p:nvPr>
            <p:ph type="sldNum" sz="quarter" idx="2"/>
          </p:nvPr>
        </p:nvSpPr>
        <p:spPr>
          <a:xfrm>
            <a:off x="9163633" y="4513637"/>
            <a:ext cx="155862" cy="218591"/>
          </a:xfrm>
          <a:prstGeom prst="rect">
            <a:avLst/>
          </a:prstGeom>
          <a:extLst>
            <a:ext uri="{C572A759-6A51-4108-AA02-DFA0A04FC94B}">
              <ma14:wrappingTextBoxFlag xmlns="" xmlns:ma14="http://schemas.microsoft.com/office/mac/drawingml/2011/main" val="1"/>
            </a:ext>
          </a:extLst>
        </p:spPr>
        <p:txBody>
          <a:bodyPr/>
          <a:lstStyle/>
          <a:p>
            <a:fld id="{86CB4B4D-7CA3-9044-876B-883B54F8677D}" type="slidenum">
              <a:t>7</a:t>
            </a:fld>
            <a:endParaRPr/>
          </a:p>
        </p:txBody>
      </p:sp>
      <p:grpSp>
        <p:nvGrpSpPr>
          <p:cNvPr id="3" name="Group 2"/>
          <p:cNvGrpSpPr/>
          <p:nvPr/>
        </p:nvGrpSpPr>
        <p:grpSpPr>
          <a:xfrm>
            <a:off x="5089023" y="35341"/>
            <a:ext cx="4012332" cy="5066855"/>
            <a:chOff x="5281507" y="142157"/>
            <a:chExt cx="3686655" cy="4655583"/>
          </a:xfrm>
        </p:grpSpPr>
        <p:pic>
          <p:nvPicPr>
            <p:cNvPr id="17" name="owens_overview.jpg"/>
            <p:cNvPicPr>
              <a:picLocks noChangeAspect="1"/>
            </p:cNvPicPr>
            <p:nvPr/>
          </p:nvPicPr>
          <p:blipFill>
            <a:blip r:embed="rId3">
              <a:extLst/>
            </a:blip>
            <a:stretch>
              <a:fillRect/>
            </a:stretch>
          </p:blipFill>
          <p:spPr>
            <a:xfrm>
              <a:off x="5281507" y="142157"/>
              <a:ext cx="3686655" cy="4655583"/>
            </a:xfrm>
            <a:prstGeom prst="rect">
              <a:avLst/>
            </a:prstGeom>
          </p:spPr>
        </p:pic>
        <p:sp>
          <p:nvSpPr>
            <p:cNvPr id="18" name="Shape 55"/>
            <p:cNvSpPr/>
            <p:nvPr/>
          </p:nvSpPr>
          <p:spPr>
            <a:xfrm>
              <a:off x="5815251" y="3270823"/>
              <a:ext cx="1518564" cy="379591"/>
            </a:xfrm>
            <a:prstGeom prst="rect">
              <a:avLst/>
            </a:prstGeom>
            <a:ln w="12700">
              <a:miter lim="400000"/>
            </a:ln>
            <a:extLst>
              <a:ext uri="{C572A759-6A51-4108-AA02-DFA0A04FC94B}">
                <ma14:wrappingTextBoxFlag xmlns="" xmlns:ma14="http://schemas.microsoft.com/office/mac/drawingml/2011/main" val="1"/>
              </a:ext>
            </a:extLst>
          </p:spPr>
          <p:txBody>
            <a:bodyPr wrap="square" lIns="50800" tIns="50800" rIns="50800" bIns="50800" anchor="ctr">
              <a:spAutoFit/>
            </a:bodyPr>
            <a:lstStyle>
              <a:lvl1pPr>
                <a:defRPr b="1">
                  <a:solidFill>
                    <a:srgbClr val="FFFFFF"/>
                  </a:solidFill>
                  <a:latin typeface="+mn-lt"/>
                  <a:ea typeface="+mn-ea"/>
                  <a:cs typeface="+mn-cs"/>
                  <a:sym typeface="Times New Roman"/>
                </a:defRPr>
              </a:lvl1pPr>
            </a:lstStyle>
            <a:p>
              <a:r>
                <a:t>Owens “Lake”</a:t>
              </a:r>
            </a:p>
          </p:txBody>
        </p:sp>
        <p:sp>
          <p:nvSpPr>
            <p:cNvPr id="19" name="Shape 56"/>
            <p:cNvSpPr/>
            <p:nvPr/>
          </p:nvSpPr>
          <p:spPr>
            <a:xfrm>
              <a:off x="7199492" y="3511607"/>
              <a:ext cx="833289" cy="150727"/>
            </a:xfrm>
            <a:prstGeom prst="line">
              <a:avLst/>
            </a:prstGeom>
            <a:ln w="25400">
              <a:solidFill>
                <a:srgbClr val="FFFFFF"/>
              </a:solidFill>
            </a:ln>
          </p:spPr>
          <p:txBody>
            <a:bodyPr lIns="0" tIns="0" rIns="0" bIns="0"/>
            <a:lstStyle/>
            <a:p>
              <a:endParaRPr/>
            </a:p>
          </p:txBody>
        </p:sp>
        <p:sp>
          <p:nvSpPr>
            <p:cNvPr id="20" name="Shape 57"/>
            <p:cNvSpPr/>
            <p:nvPr/>
          </p:nvSpPr>
          <p:spPr>
            <a:xfrm>
              <a:off x="5532160" y="1241254"/>
              <a:ext cx="1208998" cy="379591"/>
            </a:xfrm>
            <a:prstGeom prst="rect">
              <a:avLst/>
            </a:prstGeom>
            <a:ln w="12700">
              <a:miter lim="400000"/>
            </a:ln>
            <a:extLst>
              <a:ext uri="{C572A759-6A51-4108-AA02-DFA0A04FC94B}">
                <ma14:wrappingTextBoxFlag xmlns="" xmlns:ma14="http://schemas.microsoft.com/office/mac/drawingml/2011/main" val="1"/>
              </a:ext>
            </a:extLst>
          </p:spPr>
          <p:txBody>
            <a:bodyPr wrap="square" lIns="50800" tIns="50800" rIns="50800" bIns="50800" anchor="ctr">
              <a:spAutoFit/>
            </a:bodyPr>
            <a:lstStyle>
              <a:lvl1pPr>
                <a:defRPr b="1">
                  <a:solidFill>
                    <a:srgbClr val="FFFFFF"/>
                  </a:solidFill>
                  <a:latin typeface="+mn-lt"/>
                  <a:ea typeface="+mn-ea"/>
                  <a:cs typeface="+mn-cs"/>
                  <a:sym typeface="Times New Roman"/>
                </a:defRPr>
              </a:lvl1pPr>
            </a:lstStyle>
            <a:p>
              <a:r>
                <a:rPr dirty="0"/>
                <a:t>Mono Lake</a:t>
              </a:r>
            </a:p>
          </p:txBody>
        </p:sp>
        <p:sp>
          <p:nvSpPr>
            <p:cNvPr id="21" name="Shape 58"/>
            <p:cNvSpPr/>
            <p:nvPr/>
          </p:nvSpPr>
          <p:spPr>
            <a:xfrm flipV="1">
              <a:off x="6136659" y="759877"/>
              <a:ext cx="347410" cy="481377"/>
            </a:xfrm>
            <a:prstGeom prst="line">
              <a:avLst/>
            </a:prstGeom>
            <a:ln w="25400">
              <a:solidFill>
                <a:srgbClr val="FFFFFF"/>
              </a:solidFill>
            </a:ln>
          </p:spPr>
          <p:txBody>
            <a:bodyPr lIns="0" tIns="0" rIns="0" bIns="0"/>
            <a:lstStyle/>
            <a:p>
              <a:endParaRPr/>
            </a:p>
          </p:txBody>
        </p:sp>
        <p:sp>
          <p:nvSpPr>
            <p:cNvPr id="22" name="Shape 59"/>
            <p:cNvSpPr/>
            <p:nvPr/>
          </p:nvSpPr>
          <p:spPr>
            <a:xfrm>
              <a:off x="5575343" y="2010657"/>
              <a:ext cx="702769" cy="1"/>
            </a:xfrm>
            <a:prstGeom prst="line">
              <a:avLst/>
            </a:prstGeom>
            <a:ln w="63500">
              <a:solidFill>
                <a:srgbClr val="FFFFFF"/>
              </a:solidFill>
            </a:ln>
          </p:spPr>
          <p:txBody>
            <a:bodyPr lIns="0" tIns="0" rIns="0" bIns="0"/>
            <a:lstStyle/>
            <a:p>
              <a:endParaRPr/>
            </a:p>
          </p:txBody>
        </p:sp>
        <p:sp>
          <p:nvSpPr>
            <p:cNvPr id="23" name="Shape 60"/>
            <p:cNvSpPr/>
            <p:nvPr/>
          </p:nvSpPr>
          <p:spPr>
            <a:xfrm>
              <a:off x="5670988" y="1590701"/>
              <a:ext cx="639376" cy="379591"/>
            </a:xfrm>
            <a:prstGeom prst="rect">
              <a:avLst/>
            </a:prstGeom>
            <a:ln w="12700">
              <a:miter lim="400000"/>
            </a:ln>
            <a:extLst>
              <a:ext uri="{C572A759-6A51-4108-AA02-DFA0A04FC94B}">
                <ma14:wrappingTextBoxFlag xmlns="" xmlns:ma14="http://schemas.microsoft.com/office/mac/drawingml/2011/main" val="1"/>
              </a:ext>
            </a:extLst>
          </p:spPr>
          <p:txBody>
            <a:bodyPr wrap="square" lIns="50800" tIns="50800" rIns="50800" bIns="50800" anchor="ctr">
              <a:spAutoFit/>
            </a:bodyPr>
            <a:lstStyle>
              <a:lvl1pPr>
                <a:defRPr b="1">
                  <a:solidFill>
                    <a:srgbClr val="FFFFFF"/>
                  </a:solidFill>
                  <a:latin typeface="+mn-lt"/>
                  <a:ea typeface="+mn-ea"/>
                  <a:cs typeface="+mn-cs"/>
                  <a:sym typeface="Times New Roman"/>
                </a:defRPr>
              </a:lvl1pPr>
            </a:lstStyle>
            <a:p>
              <a:r>
                <a:t>30 mi</a:t>
              </a:r>
            </a:p>
          </p:txBody>
        </p:sp>
      </p:grpSp>
      <p:grpSp>
        <p:nvGrpSpPr>
          <p:cNvPr id="24" name="Group 65"/>
          <p:cNvGrpSpPr/>
          <p:nvPr/>
        </p:nvGrpSpPr>
        <p:grpSpPr>
          <a:xfrm>
            <a:off x="5053121" y="35341"/>
            <a:ext cx="4047668" cy="5108159"/>
            <a:chOff x="0" y="0"/>
            <a:chExt cx="5430701" cy="6858000"/>
          </a:xfrm>
        </p:grpSpPr>
        <p:pic>
          <p:nvPicPr>
            <p:cNvPr id="25" name="owens_close.jpg"/>
            <p:cNvPicPr>
              <a:picLocks noChangeAspect="1"/>
            </p:cNvPicPr>
            <p:nvPr/>
          </p:nvPicPr>
          <p:blipFill>
            <a:blip r:embed="rId4">
              <a:extLst/>
            </a:blip>
            <a:stretch>
              <a:fillRect/>
            </a:stretch>
          </p:blipFill>
          <p:spPr>
            <a:xfrm>
              <a:off x="0" y="0"/>
              <a:ext cx="5430701" cy="6858000"/>
            </a:xfrm>
            <a:prstGeom prst="rect">
              <a:avLst/>
            </a:prstGeom>
            <a:ln w="9525" cap="flat">
              <a:noFill/>
              <a:round/>
            </a:ln>
            <a:effectLst/>
          </p:spPr>
        </p:pic>
        <p:sp>
          <p:nvSpPr>
            <p:cNvPr id="26" name="Shape 62"/>
            <p:cNvSpPr/>
            <p:nvPr/>
          </p:nvSpPr>
          <p:spPr>
            <a:xfrm>
              <a:off x="566585" y="3320925"/>
              <a:ext cx="1772256" cy="431553"/>
            </a:xfrm>
            <a:prstGeom prst="rect">
              <a:avLst/>
            </a:prstGeom>
            <a:noFill/>
            <a:ln w="12700" cap="flat">
              <a:noFill/>
              <a:miter lim="400000"/>
            </a:ln>
            <a:effectLst/>
            <a:extLst>
              <a:ext uri="{C572A759-6A51-4108-AA02-DFA0A04FC94B}">
                <ma14:wrappingTextBoxFlag xmlns="" xmlns:ma14="http://schemas.microsoft.com/office/mac/drawingml/2011/main" val="1"/>
              </a:ext>
            </a:extLst>
          </p:spPr>
          <p:txBody>
            <a:bodyPr wrap="none" lIns="50800" tIns="50800" rIns="50800" bIns="50800" numCol="1" anchor="ctr">
              <a:spAutoFit/>
            </a:bodyPr>
            <a:lstStyle>
              <a:lvl1pPr>
                <a:defRPr b="1">
                  <a:solidFill>
                    <a:srgbClr val="FFFFFF"/>
                  </a:solidFill>
                  <a:latin typeface="+mn-lt"/>
                  <a:ea typeface="+mn-ea"/>
                  <a:cs typeface="+mn-cs"/>
                  <a:sym typeface="Times New Roman"/>
                </a:defRPr>
              </a:lvl1pPr>
            </a:lstStyle>
            <a:p>
              <a:r>
                <a:t>Owens Lake</a:t>
              </a:r>
            </a:p>
          </p:txBody>
        </p:sp>
        <p:sp>
          <p:nvSpPr>
            <p:cNvPr id="27" name="Shape 63"/>
            <p:cNvSpPr/>
            <p:nvPr/>
          </p:nvSpPr>
          <p:spPr>
            <a:xfrm>
              <a:off x="347331" y="4940175"/>
              <a:ext cx="1060444" cy="1"/>
            </a:xfrm>
            <a:prstGeom prst="line">
              <a:avLst/>
            </a:prstGeom>
            <a:noFill/>
            <a:ln w="63500" cap="flat">
              <a:solidFill>
                <a:srgbClr val="FFFFFF"/>
              </a:solidFill>
              <a:prstDash val="solid"/>
              <a:round/>
            </a:ln>
            <a:effectLst/>
          </p:spPr>
          <p:txBody>
            <a:bodyPr wrap="square" lIns="0" tIns="0" rIns="0" bIns="0" numCol="1" anchor="t">
              <a:noAutofit/>
            </a:bodyPr>
            <a:lstStyle/>
            <a:p>
              <a:endParaRPr/>
            </a:p>
          </p:txBody>
        </p:sp>
        <p:sp>
          <p:nvSpPr>
            <p:cNvPr id="28" name="Shape 64"/>
            <p:cNvSpPr/>
            <p:nvPr/>
          </p:nvSpPr>
          <p:spPr>
            <a:xfrm>
              <a:off x="478391" y="4457700"/>
              <a:ext cx="722125" cy="431552"/>
            </a:xfrm>
            <a:prstGeom prst="rect">
              <a:avLst/>
            </a:prstGeom>
            <a:noFill/>
            <a:ln w="12700" cap="flat">
              <a:noFill/>
              <a:miter lim="400000"/>
            </a:ln>
            <a:effectLst/>
            <a:extLst>
              <a:ext uri="{C572A759-6A51-4108-AA02-DFA0A04FC94B}">
                <ma14:wrappingTextBoxFlag xmlns="" xmlns:ma14="http://schemas.microsoft.com/office/mac/drawingml/2011/main" val="1"/>
              </a:ext>
            </a:extLst>
          </p:spPr>
          <p:txBody>
            <a:bodyPr wrap="none" lIns="50800" tIns="50800" rIns="50800" bIns="50800" numCol="1" anchor="ctr">
              <a:spAutoFit/>
            </a:bodyPr>
            <a:lstStyle>
              <a:lvl1pPr>
                <a:defRPr b="1">
                  <a:solidFill>
                    <a:srgbClr val="FFFFFF"/>
                  </a:solidFill>
                  <a:latin typeface="+mn-lt"/>
                  <a:ea typeface="+mn-ea"/>
                  <a:cs typeface="+mn-cs"/>
                  <a:sym typeface="Times New Roman"/>
                </a:defRPr>
              </a:lvl1pPr>
            </a:lstStyle>
            <a:p>
              <a:r>
                <a:t>5 mi</a:t>
              </a:r>
            </a:p>
          </p:txBody>
        </p:sp>
      </p:grpSp>
    </p:spTree>
    <p:extLst>
      <p:ext uri="{BB962C8B-B14F-4D97-AF65-F5344CB8AC3E}">
        <p14:creationId xmlns:p14="http://schemas.microsoft.com/office/powerpoint/2010/main" val="3304661061"/>
      </p:ext>
    </p:extLst>
  </p:cSld>
  <p:clrMapOvr>
    <a:masterClrMapping/>
  </p:clrMapOvr>
  <p:transition spd="med"/>
  <p:timing>
    <p:tnLst>
      <p:par>
        <p:cTn id="1" dur="indefinite" restart="never" fill="hold"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iterate>
                                    <p:tmAbs val="0"/>
                                  </p:iterate>
                                  <p:childTnLst>
                                    <p:set>
                                      <p:cBhvr>
                                        <p:cTn id="6" fill="hold"/>
                                        <p:tgtEl>
                                          <p:spTgt spid="2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animBg="1" advAuto="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477B22F4-450D-B34E-9398-5F40AB4F8341}"/>
              </a:ext>
            </a:extLst>
          </p:cNvPr>
          <p:cNvPicPr>
            <a:picLocks noChangeAspect="1"/>
          </p:cNvPicPr>
          <p:nvPr/>
        </p:nvPicPr>
        <p:blipFill>
          <a:blip r:embed="rId3"/>
          <a:stretch>
            <a:fillRect/>
          </a:stretch>
        </p:blipFill>
        <p:spPr>
          <a:xfrm>
            <a:off x="795176" y="0"/>
            <a:ext cx="7553648" cy="5143500"/>
          </a:xfrm>
          <a:prstGeom prst="rect">
            <a:avLst/>
          </a:prstGeom>
        </p:spPr>
      </p:pic>
      <p:sp>
        <p:nvSpPr>
          <p:cNvPr id="5" name="TextBox 4">
            <a:extLst>
              <a:ext uri="{FF2B5EF4-FFF2-40B4-BE49-F238E27FC236}">
                <a16:creationId xmlns:a16="http://schemas.microsoft.com/office/drawing/2014/main" id="{E0BCA2A9-6748-1F43-B34D-FC1DCA32D366}"/>
              </a:ext>
            </a:extLst>
          </p:cNvPr>
          <p:cNvSpPr txBox="1"/>
          <p:nvPr/>
        </p:nvSpPr>
        <p:spPr>
          <a:xfrm>
            <a:off x="5307244" y="-66675"/>
            <a:ext cx="2263312" cy="369332"/>
          </a:xfrm>
          <a:prstGeom prst="rect">
            <a:avLst/>
          </a:prstGeom>
          <a:noFill/>
          <a:ln>
            <a:noFill/>
          </a:ln>
        </p:spPr>
        <p:txBody>
          <a:bodyPr wrap="none" rtlCol="0">
            <a:spAutoFit/>
          </a:bodyPr>
          <a:lstStyle/>
          <a:p>
            <a:r>
              <a:rPr lang="en-US" dirty="0">
                <a:solidFill>
                  <a:srgbClr val="FF0000"/>
                </a:solidFill>
              </a:rPr>
              <a:t>Mono Basin extension</a:t>
            </a:r>
          </a:p>
        </p:txBody>
      </p:sp>
      <p:cxnSp>
        <p:nvCxnSpPr>
          <p:cNvPr id="4" name="Straight Connector 3">
            <a:extLst>
              <a:ext uri="{FF2B5EF4-FFF2-40B4-BE49-F238E27FC236}">
                <a16:creationId xmlns:a16="http://schemas.microsoft.com/office/drawing/2014/main" id="{B5B033B1-9555-7741-A8DD-738CC30942AC}"/>
              </a:ext>
            </a:extLst>
          </p:cNvPr>
          <p:cNvCxnSpPr/>
          <p:nvPr/>
        </p:nvCxnSpPr>
        <p:spPr>
          <a:xfrm>
            <a:off x="5638800" y="266700"/>
            <a:ext cx="1600200" cy="0"/>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170109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graphicFrame>
        <p:nvGraphicFramePr>
          <p:cNvPr id="5" name="Chart 4"/>
          <p:cNvGraphicFramePr>
            <a:graphicFrameLocks/>
          </p:cNvGraphicFramePr>
          <p:nvPr>
            <p:extLst>
              <p:ext uri="{D42A27DB-BD31-4B8C-83A1-F6EECF244321}">
                <p14:modId xmlns:p14="http://schemas.microsoft.com/office/powerpoint/2010/main" val="2908662323"/>
              </p:ext>
            </p:extLst>
          </p:nvPr>
        </p:nvGraphicFramePr>
        <p:xfrm>
          <a:off x="0" y="52368"/>
          <a:ext cx="9144000" cy="5143500"/>
        </p:xfrm>
        <a:graphic>
          <a:graphicData uri="http://schemas.openxmlformats.org/drawingml/2006/chart">
            <c:chart xmlns:c="http://schemas.openxmlformats.org/drawingml/2006/chart" xmlns:r="http://schemas.openxmlformats.org/officeDocument/2006/relationships" r:id="rId3"/>
          </a:graphicData>
        </a:graphic>
      </p:graphicFrame>
      <p:cxnSp>
        <p:nvCxnSpPr>
          <p:cNvPr id="7" name="Straight Connector 6"/>
          <p:cNvCxnSpPr/>
          <p:nvPr/>
        </p:nvCxnSpPr>
        <p:spPr>
          <a:xfrm flipV="1">
            <a:off x="5970522" y="850977"/>
            <a:ext cx="0" cy="3128976"/>
          </a:xfrm>
          <a:prstGeom prst="line">
            <a:avLst/>
          </a:prstGeom>
          <a:ln w="38100" cmpd="sng">
            <a:solidFill>
              <a:schemeClr val="bg1"/>
            </a:solidFill>
          </a:ln>
        </p:spPr>
        <p:style>
          <a:lnRef idx="2">
            <a:schemeClr val="accent1"/>
          </a:lnRef>
          <a:fillRef idx="0">
            <a:schemeClr val="accent1"/>
          </a:fillRef>
          <a:effectRef idx="1">
            <a:schemeClr val="accent1"/>
          </a:effectRef>
          <a:fontRef idx="minor">
            <a:schemeClr val="tx1"/>
          </a:fontRef>
        </p:style>
      </p:cxnSp>
      <p:sp>
        <p:nvSpPr>
          <p:cNvPr id="2" name="TextBox 1">
            <a:extLst>
              <a:ext uri="{FF2B5EF4-FFF2-40B4-BE49-F238E27FC236}">
                <a16:creationId xmlns:a16="http://schemas.microsoft.com/office/drawing/2014/main" id="{5EEEDF41-A21B-2540-96BF-841EDD8A6148}"/>
              </a:ext>
            </a:extLst>
          </p:cNvPr>
          <p:cNvSpPr txBox="1"/>
          <p:nvPr/>
        </p:nvSpPr>
        <p:spPr>
          <a:xfrm>
            <a:off x="3667125" y="3620146"/>
            <a:ext cx="2297617" cy="369332"/>
          </a:xfrm>
          <a:prstGeom prst="rect">
            <a:avLst/>
          </a:prstGeom>
          <a:noFill/>
        </p:spPr>
        <p:txBody>
          <a:bodyPr wrap="none" rtlCol="0">
            <a:spAutoFit/>
          </a:bodyPr>
          <a:lstStyle/>
          <a:p>
            <a:r>
              <a:rPr lang="en-US" dirty="0">
                <a:solidFill>
                  <a:srgbClr val="FF0000"/>
                </a:solidFill>
              </a:rPr>
              <a:t>1941 Diversions begin </a:t>
            </a:r>
          </a:p>
        </p:txBody>
      </p:sp>
    </p:spTree>
    <p:extLst>
      <p:ext uri="{BB962C8B-B14F-4D97-AF65-F5344CB8AC3E}">
        <p14:creationId xmlns:p14="http://schemas.microsoft.com/office/powerpoint/2010/main" val="11134767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graphicFrame>
        <p:nvGraphicFramePr>
          <p:cNvPr id="5" name="Chart 4"/>
          <p:cNvGraphicFramePr>
            <a:graphicFrameLocks/>
          </p:cNvGraphicFramePr>
          <p:nvPr>
            <p:extLst>
              <p:ext uri="{D42A27DB-BD31-4B8C-83A1-F6EECF244321}">
                <p14:modId xmlns:p14="http://schemas.microsoft.com/office/powerpoint/2010/main" val="2414063321"/>
              </p:ext>
            </p:extLst>
          </p:nvPr>
        </p:nvGraphicFramePr>
        <p:xfrm>
          <a:off x="0" y="52368"/>
          <a:ext cx="9144000" cy="5143500"/>
        </p:xfrm>
        <a:graphic>
          <a:graphicData uri="http://schemas.openxmlformats.org/drawingml/2006/chart">
            <c:chart xmlns:c="http://schemas.openxmlformats.org/drawingml/2006/chart" xmlns:r="http://schemas.openxmlformats.org/officeDocument/2006/relationships" r:id="rId3"/>
          </a:graphicData>
        </a:graphic>
      </p:graphicFrame>
      <p:cxnSp>
        <p:nvCxnSpPr>
          <p:cNvPr id="7" name="Straight Connector 6"/>
          <p:cNvCxnSpPr/>
          <p:nvPr/>
        </p:nvCxnSpPr>
        <p:spPr>
          <a:xfrm flipV="1">
            <a:off x="7505972" y="850977"/>
            <a:ext cx="0" cy="3128976"/>
          </a:xfrm>
          <a:prstGeom prst="line">
            <a:avLst/>
          </a:prstGeom>
          <a:ln w="38100" cmpd="sng">
            <a:solidFill>
              <a:schemeClr val="bg1"/>
            </a:solidFill>
          </a:ln>
        </p:spPr>
        <p:style>
          <a:lnRef idx="2">
            <a:schemeClr val="accent1"/>
          </a:lnRef>
          <a:fillRef idx="0">
            <a:schemeClr val="accent1"/>
          </a:fillRef>
          <a:effectRef idx="1">
            <a:schemeClr val="accent1"/>
          </a:effectRef>
          <a:fontRef idx="minor">
            <a:schemeClr val="tx1"/>
          </a:fontRef>
        </p:style>
      </p:cxnSp>
      <p:sp>
        <p:nvSpPr>
          <p:cNvPr id="4" name="TextBox 3">
            <a:extLst>
              <a:ext uri="{FF2B5EF4-FFF2-40B4-BE49-F238E27FC236}">
                <a16:creationId xmlns:a16="http://schemas.microsoft.com/office/drawing/2014/main" id="{C168A001-47E6-1043-9A92-4EEF82F61B8E}"/>
              </a:ext>
            </a:extLst>
          </p:cNvPr>
          <p:cNvSpPr txBox="1"/>
          <p:nvPr/>
        </p:nvSpPr>
        <p:spPr>
          <a:xfrm>
            <a:off x="3905250" y="3620146"/>
            <a:ext cx="3582584" cy="369332"/>
          </a:xfrm>
          <a:prstGeom prst="rect">
            <a:avLst/>
          </a:prstGeom>
          <a:noFill/>
        </p:spPr>
        <p:txBody>
          <a:bodyPr wrap="none" rtlCol="0">
            <a:spAutoFit/>
          </a:bodyPr>
          <a:lstStyle/>
          <a:p>
            <a:r>
              <a:rPr lang="en-US" dirty="0">
                <a:solidFill>
                  <a:srgbClr val="FF0000"/>
                </a:solidFill>
              </a:rPr>
              <a:t>1978 Mono Lake Committee formed</a:t>
            </a:r>
          </a:p>
        </p:txBody>
      </p:sp>
    </p:spTree>
    <p:extLst>
      <p:ext uri="{BB962C8B-B14F-4D97-AF65-F5344CB8AC3E}">
        <p14:creationId xmlns:p14="http://schemas.microsoft.com/office/powerpoint/2010/main" val="25963298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 name="Shape 52"/>
          <p:cNvSpPr>
            <a:spLocks noGrp="1"/>
          </p:cNvSpPr>
          <p:nvPr>
            <p:ph type="title"/>
          </p:nvPr>
        </p:nvSpPr>
        <p:spPr>
          <a:xfrm>
            <a:off x="-1" y="0"/>
            <a:ext cx="5074069" cy="5143594"/>
          </a:xfrm>
          <a:prstGeom prst="rect">
            <a:avLst/>
          </a:prstGeom>
        </p:spPr>
        <p:txBody>
          <a:bodyPr>
            <a:normAutofit/>
          </a:bodyPr>
          <a:lstStyle/>
          <a:p>
            <a:r>
              <a:rPr lang="en-US" dirty="0"/>
              <a:t>Would Mono Lake end up following </a:t>
            </a:r>
            <a:endParaRPr dirty="0"/>
          </a:p>
          <a:p>
            <a:r>
              <a:rPr dirty="0"/>
              <a:t>The Owens Lake example</a:t>
            </a:r>
            <a:r>
              <a:rPr lang="en-US" dirty="0"/>
              <a:t>?</a:t>
            </a:r>
            <a:endParaRPr dirty="0"/>
          </a:p>
        </p:txBody>
      </p:sp>
      <p:sp>
        <p:nvSpPr>
          <p:cNvPr id="16" name="Shape 53"/>
          <p:cNvSpPr>
            <a:spLocks noGrp="1"/>
          </p:cNvSpPr>
          <p:nvPr>
            <p:ph type="sldNum" sz="quarter" idx="2"/>
          </p:nvPr>
        </p:nvSpPr>
        <p:spPr>
          <a:xfrm>
            <a:off x="9163633" y="4513637"/>
            <a:ext cx="155862" cy="218591"/>
          </a:xfrm>
          <a:prstGeom prst="rect">
            <a:avLst/>
          </a:prstGeom>
          <a:extLst>
            <a:ext uri="{C572A759-6A51-4108-AA02-DFA0A04FC94B}">
              <ma14:wrappingTextBoxFlag xmlns="" xmlns:ma14="http://schemas.microsoft.com/office/mac/drawingml/2011/main" val="1"/>
            </a:ext>
          </a:extLst>
        </p:spPr>
        <p:txBody>
          <a:bodyPr/>
          <a:lstStyle/>
          <a:p>
            <a:fld id="{86CB4B4D-7CA3-9044-876B-883B54F8677D}" type="slidenum">
              <a:t>11</a:t>
            </a:fld>
            <a:endParaRPr/>
          </a:p>
        </p:txBody>
      </p:sp>
      <p:grpSp>
        <p:nvGrpSpPr>
          <p:cNvPr id="3" name="Group 2"/>
          <p:cNvGrpSpPr/>
          <p:nvPr/>
        </p:nvGrpSpPr>
        <p:grpSpPr>
          <a:xfrm>
            <a:off x="5089023" y="35341"/>
            <a:ext cx="4012332" cy="5066855"/>
            <a:chOff x="5281507" y="142157"/>
            <a:chExt cx="3686655" cy="4655583"/>
          </a:xfrm>
        </p:grpSpPr>
        <p:pic>
          <p:nvPicPr>
            <p:cNvPr id="17" name="owens_overview.jpg"/>
            <p:cNvPicPr>
              <a:picLocks noChangeAspect="1"/>
            </p:cNvPicPr>
            <p:nvPr/>
          </p:nvPicPr>
          <p:blipFill>
            <a:blip r:embed="rId3">
              <a:extLst/>
            </a:blip>
            <a:stretch>
              <a:fillRect/>
            </a:stretch>
          </p:blipFill>
          <p:spPr>
            <a:xfrm>
              <a:off x="5281507" y="142157"/>
              <a:ext cx="3686655" cy="4655583"/>
            </a:xfrm>
            <a:prstGeom prst="rect">
              <a:avLst/>
            </a:prstGeom>
          </p:spPr>
        </p:pic>
        <p:sp>
          <p:nvSpPr>
            <p:cNvPr id="18" name="Shape 55"/>
            <p:cNvSpPr/>
            <p:nvPr/>
          </p:nvSpPr>
          <p:spPr>
            <a:xfrm>
              <a:off x="5815251" y="3270823"/>
              <a:ext cx="1518564" cy="379591"/>
            </a:xfrm>
            <a:prstGeom prst="rect">
              <a:avLst/>
            </a:prstGeom>
            <a:ln w="12700">
              <a:miter lim="400000"/>
            </a:ln>
            <a:extLst>
              <a:ext uri="{C572A759-6A51-4108-AA02-DFA0A04FC94B}">
                <ma14:wrappingTextBoxFlag xmlns="" xmlns:ma14="http://schemas.microsoft.com/office/mac/drawingml/2011/main" val="1"/>
              </a:ext>
            </a:extLst>
          </p:spPr>
          <p:txBody>
            <a:bodyPr wrap="square" lIns="50800" tIns="50800" rIns="50800" bIns="50800" anchor="ctr">
              <a:spAutoFit/>
            </a:bodyPr>
            <a:lstStyle>
              <a:lvl1pPr>
                <a:defRPr b="1">
                  <a:solidFill>
                    <a:srgbClr val="FFFFFF"/>
                  </a:solidFill>
                  <a:latin typeface="+mn-lt"/>
                  <a:ea typeface="+mn-ea"/>
                  <a:cs typeface="+mn-cs"/>
                  <a:sym typeface="Times New Roman"/>
                </a:defRPr>
              </a:lvl1pPr>
            </a:lstStyle>
            <a:p>
              <a:r>
                <a:t>Owens “Lake”</a:t>
              </a:r>
            </a:p>
          </p:txBody>
        </p:sp>
        <p:sp>
          <p:nvSpPr>
            <p:cNvPr id="19" name="Shape 56"/>
            <p:cNvSpPr/>
            <p:nvPr/>
          </p:nvSpPr>
          <p:spPr>
            <a:xfrm>
              <a:off x="7199492" y="3511607"/>
              <a:ext cx="833289" cy="150727"/>
            </a:xfrm>
            <a:prstGeom prst="line">
              <a:avLst/>
            </a:prstGeom>
            <a:ln w="25400">
              <a:solidFill>
                <a:srgbClr val="FFFFFF"/>
              </a:solidFill>
            </a:ln>
          </p:spPr>
          <p:txBody>
            <a:bodyPr lIns="0" tIns="0" rIns="0" bIns="0"/>
            <a:lstStyle/>
            <a:p>
              <a:endParaRPr/>
            </a:p>
          </p:txBody>
        </p:sp>
        <p:sp>
          <p:nvSpPr>
            <p:cNvPr id="20" name="Shape 57"/>
            <p:cNvSpPr/>
            <p:nvPr/>
          </p:nvSpPr>
          <p:spPr>
            <a:xfrm>
              <a:off x="5532160" y="1241254"/>
              <a:ext cx="1208998" cy="379591"/>
            </a:xfrm>
            <a:prstGeom prst="rect">
              <a:avLst/>
            </a:prstGeom>
            <a:ln w="12700">
              <a:miter lim="400000"/>
            </a:ln>
            <a:extLst>
              <a:ext uri="{C572A759-6A51-4108-AA02-DFA0A04FC94B}">
                <ma14:wrappingTextBoxFlag xmlns="" xmlns:ma14="http://schemas.microsoft.com/office/mac/drawingml/2011/main" val="1"/>
              </a:ext>
            </a:extLst>
          </p:spPr>
          <p:txBody>
            <a:bodyPr wrap="square" lIns="50800" tIns="50800" rIns="50800" bIns="50800" anchor="ctr">
              <a:spAutoFit/>
            </a:bodyPr>
            <a:lstStyle>
              <a:lvl1pPr>
                <a:defRPr b="1">
                  <a:solidFill>
                    <a:srgbClr val="FFFFFF"/>
                  </a:solidFill>
                  <a:latin typeface="+mn-lt"/>
                  <a:ea typeface="+mn-ea"/>
                  <a:cs typeface="+mn-cs"/>
                  <a:sym typeface="Times New Roman"/>
                </a:defRPr>
              </a:lvl1pPr>
            </a:lstStyle>
            <a:p>
              <a:r>
                <a:rPr dirty="0"/>
                <a:t>Mono Lake</a:t>
              </a:r>
            </a:p>
          </p:txBody>
        </p:sp>
        <p:sp>
          <p:nvSpPr>
            <p:cNvPr id="21" name="Shape 58"/>
            <p:cNvSpPr/>
            <p:nvPr/>
          </p:nvSpPr>
          <p:spPr>
            <a:xfrm flipV="1">
              <a:off x="6136659" y="759877"/>
              <a:ext cx="347410" cy="481377"/>
            </a:xfrm>
            <a:prstGeom prst="line">
              <a:avLst/>
            </a:prstGeom>
            <a:ln w="25400">
              <a:solidFill>
                <a:srgbClr val="FFFFFF"/>
              </a:solidFill>
            </a:ln>
          </p:spPr>
          <p:txBody>
            <a:bodyPr lIns="0" tIns="0" rIns="0" bIns="0"/>
            <a:lstStyle/>
            <a:p>
              <a:endParaRPr/>
            </a:p>
          </p:txBody>
        </p:sp>
        <p:sp>
          <p:nvSpPr>
            <p:cNvPr id="22" name="Shape 59"/>
            <p:cNvSpPr/>
            <p:nvPr/>
          </p:nvSpPr>
          <p:spPr>
            <a:xfrm>
              <a:off x="5575343" y="2010657"/>
              <a:ext cx="702769" cy="1"/>
            </a:xfrm>
            <a:prstGeom prst="line">
              <a:avLst/>
            </a:prstGeom>
            <a:ln w="63500">
              <a:solidFill>
                <a:srgbClr val="FFFFFF"/>
              </a:solidFill>
            </a:ln>
          </p:spPr>
          <p:txBody>
            <a:bodyPr lIns="0" tIns="0" rIns="0" bIns="0"/>
            <a:lstStyle/>
            <a:p>
              <a:endParaRPr/>
            </a:p>
          </p:txBody>
        </p:sp>
        <p:sp>
          <p:nvSpPr>
            <p:cNvPr id="23" name="Shape 60"/>
            <p:cNvSpPr/>
            <p:nvPr/>
          </p:nvSpPr>
          <p:spPr>
            <a:xfrm>
              <a:off x="5670988" y="1590701"/>
              <a:ext cx="639376" cy="379591"/>
            </a:xfrm>
            <a:prstGeom prst="rect">
              <a:avLst/>
            </a:prstGeom>
            <a:ln w="12700">
              <a:miter lim="400000"/>
            </a:ln>
            <a:extLst>
              <a:ext uri="{C572A759-6A51-4108-AA02-DFA0A04FC94B}">
                <ma14:wrappingTextBoxFlag xmlns="" xmlns:ma14="http://schemas.microsoft.com/office/mac/drawingml/2011/main" val="1"/>
              </a:ext>
            </a:extLst>
          </p:spPr>
          <p:txBody>
            <a:bodyPr wrap="square" lIns="50800" tIns="50800" rIns="50800" bIns="50800" anchor="ctr">
              <a:spAutoFit/>
            </a:bodyPr>
            <a:lstStyle>
              <a:lvl1pPr>
                <a:defRPr b="1">
                  <a:solidFill>
                    <a:srgbClr val="FFFFFF"/>
                  </a:solidFill>
                  <a:latin typeface="+mn-lt"/>
                  <a:ea typeface="+mn-ea"/>
                  <a:cs typeface="+mn-cs"/>
                  <a:sym typeface="Times New Roman"/>
                </a:defRPr>
              </a:lvl1pPr>
            </a:lstStyle>
            <a:p>
              <a:r>
                <a:t>30 mi</a:t>
              </a:r>
            </a:p>
          </p:txBody>
        </p:sp>
      </p:grpSp>
    </p:spTree>
    <p:extLst>
      <p:ext uri="{BB962C8B-B14F-4D97-AF65-F5344CB8AC3E}">
        <p14:creationId xmlns:p14="http://schemas.microsoft.com/office/powerpoint/2010/main" val="2750075106"/>
      </p:ext>
    </p:extLst>
  </p:cSld>
  <p:clrMapOvr>
    <a:masterClrMapping/>
  </p:clrMapOvr>
  <p:transition spd="med"/>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graphicFrame>
        <p:nvGraphicFramePr>
          <p:cNvPr id="5" name="Chart 4"/>
          <p:cNvGraphicFramePr>
            <a:graphicFrameLocks/>
          </p:cNvGraphicFramePr>
          <p:nvPr>
            <p:extLst/>
          </p:nvPr>
        </p:nvGraphicFramePr>
        <p:xfrm>
          <a:off x="0" y="52368"/>
          <a:ext cx="9144000" cy="5143500"/>
        </p:xfrm>
        <a:graphic>
          <a:graphicData uri="http://schemas.openxmlformats.org/drawingml/2006/chart">
            <c:chart xmlns:c="http://schemas.openxmlformats.org/drawingml/2006/chart" xmlns:r="http://schemas.openxmlformats.org/officeDocument/2006/relationships" r:id="rId3"/>
          </a:graphicData>
        </a:graphic>
      </p:graphicFrame>
      <p:cxnSp>
        <p:nvCxnSpPr>
          <p:cNvPr id="7" name="Straight Connector 6"/>
          <p:cNvCxnSpPr/>
          <p:nvPr/>
        </p:nvCxnSpPr>
        <p:spPr>
          <a:xfrm flipV="1">
            <a:off x="8125097" y="860502"/>
            <a:ext cx="0" cy="3128976"/>
          </a:xfrm>
          <a:prstGeom prst="line">
            <a:avLst/>
          </a:prstGeom>
          <a:ln w="38100" cmpd="sng">
            <a:solidFill>
              <a:schemeClr val="bg1"/>
            </a:solidFill>
          </a:ln>
        </p:spPr>
        <p:style>
          <a:lnRef idx="2">
            <a:schemeClr val="accent1"/>
          </a:lnRef>
          <a:fillRef idx="0">
            <a:schemeClr val="accent1"/>
          </a:fillRef>
          <a:effectRef idx="1">
            <a:schemeClr val="accent1"/>
          </a:effectRef>
          <a:fontRef idx="minor">
            <a:schemeClr val="tx1"/>
          </a:fontRef>
        </p:style>
      </p:cxnSp>
      <p:sp>
        <p:nvSpPr>
          <p:cNvPr id="4" name="TextBox 3">
            <a:extLst>
              <a:ext uri="{FF2B5EF4-FFF2-40B4-BE49-F238E27FC236}">
                <a16:creationId xmlns:a16="http://schemas.microsoft.com/office/drawing/2014/main" id="{C168A001-47E6-1043-9A92-4EEF82F61B8E}"/>
              </a:ext>
            </a:extLst>
          </p:cNvPr>
          <p:cNvSpPr txBox="1"/>
          <p:nvPr/>
        </p:nvSpPr>
        <p:spPr>
          <a:xfrm>
            <a:off x="3905250" y="3620146"/>
            <a:ext cx="4215385" cy="369332"/>
          </a:xfrm>
          <a:prstGeom prst="rect">
            <a:avLst/>
          </a:prstGeom>
          <a:noFill/>
        </p:spPr>
        <p:txBody>
          <a:bodyPr wrap="none" rtlCol="0">
            <a:spAutoFit/>
          </a:bodyPr>
          <a:lstStyle/>
          <a:p>
            <a:r>
              <a:rPr lang="en-US" dirty="0">
                <a:solidFill>
                  <a:srgbClr val="FF0000"/>
                </a:solidFill>
              </a:rPr>
              <a:t>1994 California State Water Board Decision</a:t>
            </a:r>
          </a:p>
        </p:txBody>
      </p:sp>
      <p:cxnSp>
        <p:nvCxnSpPr>
          <p:cNvPr id="3" name="Straight Connector 2">
            <a:extLst>
              <a:ext uri="{FF2B5EF4-FFF2-40B4-BE49-F238E27FC236}">
                <a16:creationId xmlns:a16="http://schemas.microsoft.com/office/drawing/2014/main" id="{AB9F1A86-8CC8-E047-B0E7-A376FB82E556}"/>
              </a:ext>
            </a:extLst>
          </p:cNvPr>
          <p:cNvCxnSpPr/>
          <p:nvPr/>
        </p:nvCxnSpPr>
        <p:spPr>
          <a:xfrm flipH="1">
            <a:off x="2276475" y="2914650"/>
            <a:ext cx="6715125" cy="0"/>
          </a:xfrm>
          <a:prstGeom prst="line">
            <a:avLst/>
          </a:prstGeom>
          <a:ln w="38100">
            <a:solidFill>
              <a:srgbClr val="FFFF00"/>
            </a:solidFill>
            <a:prstDash val="dash"/>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C82D1F42-52B9-9542-9CFB-73715FEE2E23}"/>
              </a:ext>
            </a:extLst>
          </p:cNvPr>
          <p:cNvSpPr txBox="1"/>
          <p:nvPr/>
        </p:nvSpPr>
        <p:spPr>
          <a:xfrm>
            <a:off x="2286000" y="2535793"/>
            <a:ext cx="2670155" cy="369332"/>
          </a:xfrm>
          <a:prstGeom prst="rect">
            <a:avLst/>
          </a:prstGeom>
          <a:noFill/>
        </p:spPr>
        <p:txBody>
          <a:bodyPr wrap="none" rtlCol="0">
            <a:spAutoFit/>
          </a:bodyPr>
          <a:lstStyle/>
          <a:p>
            <a:r>
              <a:rPr lang="en-US" dirty="0">
                <a:solidFill>
                  <a:srgbClr val="FFFF00"/>
                </a:solidFill>
              </a:rPr>
              <a:t>6391’ target lake elevation</a:t>
            </a:r>
          </a:p>
        </p:txBody>
      </p:sp>
    </p:spTree>
    <p:extLst>
      <p:ext uri="{BB962C8B-B14F-4D97-AF65-F5344CB8AC3E}">
        <p14:creationId xmlns:p14="http://schemas.microsoft.com/office/powerpoint/2010/main" val="23456146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graphicFrame>
        <p:nvGraphicFramePr>
          <p:cNvPr id="5" name="Chart 4"/>
          <p:cNvGraphicFramePr>
            <a:graphicFrameLocks/>
          </p:cNvGraphicFramePr>
          <p:nvPr>
            <p:extLst/>
          </p:nvPr>
        </p:nvGraphicFramePr>
        <p:xfrm>
          <a:off x="0" y="52368"/>
          <a:ext cx="9144000" cy="5143500"/>
        </p:xfrm>
        <a:graphic>
          <a:graphicData uri="http://schemas.openxmlformats.org/drawingml/2006/chart">
            <c:chart xmlns:c="http://schemas.openxmlformats.org/drawingml/2006/chart" xmlns:r="http://schemas.openxmlformats.org/officeDocument/2006/relationships" r:id="rId3"/>
          </a:graphicData>
        </a:graphic>
      </p:graphicFrame>
      <p:cxnSp>
        <p:nvCxnSpPr>
          <p:cNvPr id="7" name="Straight Connector 6"/>
          <p:cNvCxnSpPr/>
          <p:nvPr/>
        </p:nvCxnSpPr>
        <p:spPr>
          <a:xfrm flipV="1">
            <a:off x="8125097" y="860502"/>
            <a:ext cx="0" cy="3128976"/>
          </a:xfrm>
          <a:prstGeom prst="line">
            <a:avLst/>
          </a:prstGeom>
          <a:ln w="38100" cmpd="sng">
            <a:solidFill>
              <a:schemeClr val="bg1"/>
            </a:solidFill>
          </a:ln>
        </p:spPr>
        <p:style>
          <a:lnRef idx="2">
            <a:schemeClr val="accent1"/>
          </a:lnRef>
          <a:fillRef idx="0">
            <a:schemeClr val="accent1"/>
          </a:fillRef>
          <a:effectRef idx="1">
            <a:schemeClr val="accent1"/>
          </a:effectRef>
          <a:fontRef idx="minor">
            <a:schemeClr val="tx1"/>
          </a:fontRef>
        </p:style>
      </p:cxnSp>
      <p:cxnSp>
        <p:nvCxnSpPr>
          <p:cNvPr id="3" name="Straight Connector 2">
            <a:extLst>
              <a:ext uri="{FF2B5EF4-FFF2-40B4-BE49-F238E27FC236}">
                <a16:creationId xmlns:a16="http://schemas.microsoft.com/office/drawing/2014/main" id="{AB9F1A86-8CC8-E047-B0E7-A376FB82E556}"/>
              </a:ext>
            </a:extLst>
          </p:cNvPr>
          <p:cNvCxnSpPr/>
          <p:nvPr/>
        </p:nvCxnSpPr>
        <p:spPr>
          <a:xfrm flipH="1">
            <a:off x="2276475" y="2914650"/>
            <a:ext cx="6715125" cy="0"/>
          </a:xfrm>
          <a:prstGeom prst="line">
            <a:avLst/>
          </a:prstGeom>
          <a:ln w="38100">
            <a:solidFill>
              <a:srgbClr val="FFFF00"/>
            </a:solidFill>
            <a:prstDash val="dash"/>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C82D1F42-52B9-9542-9CFB-73715FEE2E23}"/>
              </a:ext>
            </a:extLst>
          </p:cNvPr>
          <p:cNvSpPr txBox="1"/>
          <p:nvPr/>
        </p:nvSpPr>
        <p:spPr>
          <a:xfrm>
            <a:off x="2286000" y="2535793"/>
            <a:ext cx="2670155" cy="369332"/>
          </a:xfrm>
          <a:prstGeom prst="rect">
            <a:avLst/>
          </a:prstGeom>
          <a:noFill/>
        </p:spPr>
        <p:txBody>
          <a:bodyPr wrap="none" rtlCol="0">
            <a:spAutoFit/>
          </a:bodyPr>
          <a:lstStyle/>
          <a:p>
            <a:r>
              <a:rPr lang="en-US" dirty="0">
                <a:solidFill>
                  <a:srgbClr val="FFFF00"/>
                </a:solidFill>
              </a:rPr>
              <a:t>6391’ target lake elevation</a:t>
            </a:r>
          </a:p>
        </p:txBody>
      </p:sp>
      <p:cxnSp>
        <p:nvCxnSpPr>
          <p:cNvPr id="12" name="Straight Arrow Connector 11">
            <a:extLst>
              <a:ext uri="{FF2B5EF4-FFF2-40B4-BE49-F238E27FC236}">
                <a16:creationId xmlns:a16="http://schemas.microsoft.com/office/drawing/2014/main" id="{8BB6A2C0-D2DC-AE40-9470-AF6A00C16407}"/>
              </a:ext>
            </a:extLst>
          </p:cNvPr>
          <p:cNvCxnSpPr/>
          <p:nvPr/>
        </p:nvCxnSpPr>
        <p:spPr>
          <a:xfrm flipV="1">
            <a:off x="8120635" y="2914650"/>
            <a:ext cx="870965" cy="1074828"/>
          </a:xfrm>
          <a:prstGeom prst="straightConnector1">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13" name="TextBox 12">
            <a:extLst>
              <a:ext uri="{FF2B5EF4-FFF2-40B4-BE49-F238E27FC236}">
                <a16:creationId xmlns:a16="http://schemas.microsoft.com/office/drawing/2014/main" id="{63C1618A-88F7-6D4C-A74D-1355C203FF32}"/>
              </a:ext>
            </a:extLst>
          </p:cNvPr>
          <p:cNvSpPr txBox="1"/>
          <p:nvPr/>
        </p:nvSpPr>
        <p:spPr>
          <a:xfrm>
            <a:off x="7563329" y="2297648"/>
            <a:ext cx="1580671" cy="652939"/>
          </a:xfrm>
          <a:prstGeom prst="rect">
            <a:avLst/>
          </a:prstGeom>
          <a:noFill/>
        </p:spPr>
        <p:txBody>
          <a:bodyPr wrap="square" rtlCol="0">
            <a:spAutoFit/>
          </a:bodyPr>
          <a:lstStyle/>
          <a:p>
            <a:r>
              <a:rPr lang="en-US" dirty="0">
                <a:solidFill>
                  <a:srgbClr val="FF0000"/>
                </a:solidFill>
              </a:rPr>
              <a:t>Will Mono Lake recover?</a:t>
            </a:r>
          </a:p>
        </p:txBody>
      </p:sp>
    </p:spTree>
    <p:extLst>
      <p:ext uri="{BB962C8B-B14F-4D97-AF65-F5344CB8AC3E}">
        <p14:creationId xmlns:p14="http://schemas.microsoft.com/office/powerpoint/2010/main" val="34318018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317800-AC57-854A-BDD7-4D3B6333CC9B}"/>
              </a:ext>
            </a:extLst>
          </p:cNvPr>
          <p:cNvSpPr>
            <a:spLocks noGrp="1"/>
          </p:cNvSpPr>
          <p:nvPr>
            <p:ph type="title"/>
          </p:nvPr>
        </p:nvSpPr>
        <p:spPr/>
        <p:txBody>
          <a:bodyPr/>
          <a:lstStyle/>
          <a:p>
            <a:r>
              <a:rPr lang="en-US" dirty="0"/>
              <a:t>Additional Slides</a:t>
            </a:r>
          </a:p>
        </p:txBody>
      </p:sp>
    </p:spTree>
    <p:extLst>
      <p:ext uri="{BB962C8B-B14F-4D97-AF65-F5344CB8AC3E}">
        <p14:creationId xmlns:p14="http://schemas.microsoft.com/office/powerpoint/2010/main" val="228837179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1600200" y="0"/>
            <a:ext cx="5931440" cy="5143500"/>
          </a:xfrm>
          <a:prstGeom prst="rect">
            <a:avLst/>
          </a:prstGeom>
        </p:spPr>
      </p:pic>
      <p:sp>
        <p:nvSpPr>
          <p:cNvPr id="3" name="TextBox 2"/>
          <p:cNvSpPr txBox="1"/>
          <p:nvPr/>
        </p:nvSpPr>
        <p:spPr>
          <a:xfrm rot="2853455">
            <a:off x="2588455" y="3712964"/>
            <a:ext cx="1113744" cy="369332"/>
          </a:xfrm>
          <a:prstGeom prst="rect">
            <a:avLst/>
          </a:prstGeom>
          <a:noFill/>
        </p:spPr>
        <p:txBody>
          <a:bodyPr wrap="none" rtlCol="0">
            <a:spAutoFit/>
          </a:bodyPr>
          <a:lstStyle/>
          <a:p>
            <a:r>
              <a:rPr lang="en-US" dirty="0">
                <a:solidFill>
                  <a:srgbClr val="0000FF"/>
                </a:solidFill>
              </a:rPr>
              <a:t>46 mm/</a:t>
            </a:r>
            <a:r>
              <a:rPr lang="en-US" dirty="0" err="1">
                <a:solidFill>
                  <a:srgbClr val="0000FF"/>
                </a:solidFill>
              </a:rPr>
              <a:t>yr</a:t>
            </a:r>
            <a:endParaRPr lang="en-US" dirty="0">
              <a:solidFill>
                <a:srgbClr val="0000FF"/>
              </a:solidFill>
            </a:endParaRPr>
          </a:p>
        </p:txBody>
      </p:sp>
      <p:sp>
        <p:nvSpPr>
          <p:cNvPr id="4" name="TextBox 3"/>
          <p:cNvSpPr txBox="1"/>
          <p:nvPr/>
        </p:nvSpPr>
        <p:spPr>
          <a:xfrm>
            <a:off x="4296362" y="1788430"/>
            <a:ext cx="1604075" cy="461665"/>
          </a:xfrm>
          <a:prstGeom prst="rect">
            <a:avLst/>
          </a:prstGeom>
          <a:noFill/>
          <a:ln>
            <a:noFill/>
          </a:ln>
        </p:spPr>
        <p:txBody>
          <a:bodyPr wrap="none" rtlCol="0">
            <a:spAutoFit/>
          </a:bodyPr>
          <a:lstStyle/>
          <a:p>
            <a:r>
              <a:rPr lang="en-US" sz="2400" b="1" dirty="0">
                <a:solidFill>
                  <a:schemeClr val="bg1"/>
                </a:solidFill>
              </a:rPr>
              <a:t>Mono Lake</a:t>
            </a:r>
          </a:p>
        </p:txBody>
      </p:sp>
      <p:cxnSp>
        <p:nvCxnSpPr>
          <p:cNvPr id="5" name="Straight Connector 4"/>
          <p:cNvCxnSpPr>
            <a:endCxn id="4" idx="1"/>
          </p:cNvCxnSpPr>
          <p:nvPr/>
        </p:nvCxnSpPr>
        <p:spPr>
          <a:xfrm flipV="1">
            <a:off x="3919104" y="2019263"/>
            <a:ext cx="377258" cy="230832"/>
          </a:xfrm>
          <a:prstGeom prst="line">
            <a:avLst/>
          </a:prstGeom>
          <a:ln w="38100" cmpd="sng">
            <a:solidFill>
              <a:schemeClr val="bg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0744103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342900" y="0"/>
            <a:ext cx="8433359" cy="5143500"/>
          </a:xfrm>
          <a:prstGeom prst="rect">
            <a:avLst/>
          </a:prstGeom>
        </p:spPr>
      </p:pic>
      <p:sp>
        <p:nvSpPr>
          <p:cNvPr id="3" name="TextBox 2"/>
          <p:cNvSpPr txBox="1"/>
          <p:nvPr/>
        </p:nvSpPr>
        <p:spPr>
          <a:xfrm>
            <a:off x="4408891" y="2761063"/>
            <a:ext cx="1604075" cy="461665"/>
          </a:xfrm>
          <a:prstGeom prst="rect">
            <a:avLst/>
          </a:prstGeom>
          <a:noFill/>
        </p:spPr>
        <p:txBody>
          <a:bodyPr wrap="none" rtlCol="0">
            <a:spAutoFit/>
          </a:bodyPr>
          <a:lstStyle/>
          <a:p>
            <a:r>
              <a:rPr lang="en-US" sz="2400" b="1" dirty="0"/>
              <a:t>Mono Lake</a:t>
            </a:r>
          </a:p>
        </p:txBody>
      </p:sp>
      <p:cxnSp>
        <p:nvCxnSpPr>
          <p:cNvPr id="5" name="Straight Connector 4"/>
          <p:cNvCxnSpPr>
            <a:endCxn id="3" idx="1"/>
          </p:cNvCxnSpPr>
          <p:nvPr/>
        </p:nvCxnSpPr>
        <p:spPr>
          <a:xfrm flipV="1">
            <a:off x="4031633" y="2991896"/>
            <a:ext cx="377258" cy="230832"/>
          </a:xfrm>
          <a:prstGeom prst="line">
            <a:avLst/>
          </a:prstGeom>
          <a:ln w="38100" cmpd="sng">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5294045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0" y="152400"/>
            <a:ext cx="9144000" cy="4817660"/>
          </a:xfrm>
          <a:prstGeom prst="rect">
            <a:avLst/>
          </a:prstGeom>
        </p:spPr>
      </p:pic>
    </p:spTree>
    <p:extLst>
      <p:ext uri="{BB962C8B-B14F-4D97-AF65-F5344CB8AC3E}">
        <p14:creationId xmlns:p14="http://schemas.microsoft.com/office/powerpoint/2010/main" val="230483554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0" y="0"/>
            <a:ext cx="7293961" cy="5143500"/>
          </a:xfrm>
          <a:prstGeom prst="rect">
            <a:avLst/>
          </a:prstGeom>
        </p:spPr>
      </p:pic>
      <p:pic>
        <p:nvPicPr>
          <p:cNvPr id="6" name="Picture 5"/>
          <p:cNvPicPr>
            <a:picLocks noChangeAspect="1"/>
          </p:cNvPicPr>
          <p:nvPr/>
        </p:nvPicPr>
        <p:blipFill>
          <a:blip r:embed="rId4"/>
          <a:stretch>
            <a:fillRect/>
          </a:stretch>
        </p:blipFill>
        <p:spPr>
          <a:xfrm>
            <a:off x="6376414" y="3174804"/>
            <a:ext cx="2767586" cy="1968695"/>
          </a:xfrm>
          <a:prstGeom prst="rect">
            <a:avLst/>
          </a:prstGeom>
        </p:spPr>
      </p:pic>
      <p:pic>
        <p:nvPicPr>
          <p:cNvPr id="7" name="Picture 6"/>
          <p:cNvPicPr>
            <a:picLocks noChangeAspect="1"/>
          </p:cNvPicPr>
          <p:nvPr/>
        </p:nvPicPr>
        <p:blipFill>
          <a:blip r:embed="rId5"/>
          <a:stretch>
            <a:fillRect/>
          </a:stretch>
        </p:blipFill>
        <p:spPr>
          <a:xfrm>
            <a:off x="7293961" y="587723"/>
            <a:ext cx="1850039" cy="778370"/>
          </a:xfrm>
          <a:prstGeom prst="rect">
            <a:avLst/>
          </a:prstGeom>
        </p:spPr>
      </p:pic>
      <p:pic>
        <p:nvPicPr>
          <p:cNvPr id="8" name="Picture 7"/>
          <p:cNvPicPr>
            <a:picLocks noChangeAspect="1"/>
          </p:cNvPicPr>
          <p:nvPr/>
        </p:nvPicPr>
        <p:blipFill>
          <a:blip r:embed="rId6" cstate="print">
            <a:extLst>
              <a:ext uri="{28A0092B-C50C-407E-A947-70E740481C1C}">
                <a14:useLocalDpi xmlns:a14="http://schemas.microsoft.com/office/drawing/2010/main"/>
              </a:ext>
            </a:extLst>
          </a:blip>
          <a:stretch>
            <a:fillRect/>
          </a:stretch>
        </p:blipFill>
        <p:spPr>
          <a:xfrm>
            <a:off x="5328954" y="1"/>
            <a:ext cx="3815046" cy="587722"/>
          </a:xfrm>
          <a:prstGeom prst="rect">
            <a:avLst/>
          </a:prstGeom>
        </p:spPr>
      </p:pic>
      <p:sp>
        <p:nvSpPr>
          <p:cNvPr id="9" name="TextBox 8">
            <a:extLst>
              <a:ext uri="{FF2B5EF4-FFF2-40B4-BE49-F238E27FC236}">
                <a16:creationId xmlns:a16="http://schemas.microsoft.com/office/drawing/2014/main" id="{3F3D7F8E-3B53-DA46-8473-0A769757AC90}"/>
              </a:ext>
            </a:extLst>
          </p:cNvPr>
          <p:cNvSpPr txBox="1"/>
          <p:nvPr/>
        </p:nvSpPr>
        <p:spPr>
          <a:xfrm>
            <a:off x="6521415" y="4774168"/>
            <a:ext cx="2605778" cy="369332"/>
          </a:xfrm>
          <a:prstGeom prst="rect">
            <a:avLst/>
          </a:prstGeom>
          <a:noFill/>
        </p:spPr>
        <p:txBody>
          <a:bodyPr wrap="none" rtlCol="0">
            <a:spAutoFit/>
          </a:bodyPr>
          <a:lstStyle/>
          <a:p>
            <a:r>
              <a:rPr lang="en-US" dirty="0"/>
              <a:t>Mono Lake 2016, 6377.3’ </a:t>
            </a:r>
          </a:p>
        </p:txBody>
      </p:sp>
    </p:spTree>
    <p:extLst>
      <p:ext uri="{BB962C8B-B14F-4D97-AF65-F5344CB8AC3E}">
        <p14:creationId xmlns:p14="http://schemas.microsoft.com/office/powerpoint/2010/main" val="228878576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292100" y="0"/>
            <a:ext cx="8538882" cy="5143500"/>
          </a:xfrm>
          <a:prstGeom prst="rect">
            <a:avLst/>
          </a:prstGeom>
        </p:spPr>
      </p:pic>
      <p:sp>
        <p:nvSpPr>
          <p:cNvPr id="3" name="TextBox 2">
            <a:extLst>
              <a:ext uri="{FF2B5EF4-FFF2-40B4-BE49-F238E27FC236}">
                <a16:creationId xmlns:a16="http://schemas.microsoft.com/office/drawing/2014/main" id="{0BBF883E-774F-D649-AB46-692D2C120886}"/>
              </a:ext>
            </a:extLst>
          </p:cNvPr>
          <p:cNvSpPr txBox="1"/>
          <p:nvPr/>
        </p:nvSpPr>
        <p:spPr>
          <a:xfrm>
            <a:off x="6521415" y="4774168"/>
            <a:ext cx="2605778" cy="369332"/>
          </a:xfrm>
          <a:prstGeom prst="rect">
            <a:avLst/>
          </a:prstGeom>
          <a:noFill/>
        </p:spPr>
        <p:txBody>
          <a:bodyPr wrap="none" rtlCol="0">
            <a:spAutoFit/>
          </a:bodyPr>
          <a:lstStyle/>
          <a:p>
            <a:r>
              <a:rPr lang="en-US" dirty="0"/>
              <a:t>Mono Lake 1986, 6380.2’ </a:t>
            </a:r>
          </a:p>
        </p:txBody>
      </p:sp>
    </p:spTree>
    <p:extLst>
      <p:ext uri="{BB962C8B-B14F-4D97-AF65-F5344CB8AC3E}">
        <p14:creationId xmlns:p14="http://schemas.microsoft.com/office/powerpoint/2010/main" val="354013948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292100" y="0"/>
            <a:ext cx="8538882" cy="5143500"/>
          </a:xfrm>
          <a:prstGeom prst="rect">
            <a:avLst/>
          </a:prstGeom>
        </p:spPr>
      </p:pic>
      <p:sp>
        <p:nvSpPr>
          <p:cNvPr id="3" name="TextBox 2">
            <a:extLst>
              <a:ext uri="{FF2B5EF4-FFF2-40B4-BE49-F238E27FC236}">
                <a16:creationId xmlns:a16="http://schemas.microsoft.com/office/drawing/2014/main" id="{A9C6F9BF-008A-8C4C-91E3-37BCE62F348F}"/>
              </a:ext>
            </a:extLst>
          </p:cNvPr>
          <p:cNvSpPr txBox="1"/>
          <p:nvPr/>
        </p:nvSpPr>
        <p:spPr>
          <a:xfrm>
            <a:off x="6521415" y="4774168"/>
            <a:ext cx="2599366" cy="369332"/>
          </a:xfrm>
          <a:prstGeom prst="rect">
            <a:avLst/>
          </a:prstGeom>
          <a:noFill/>
        </p:spPr>
        <p:txBody>
          <a:bodyPr wrap="none" rtlCol="0">
            <a:spAutoFit/>
          </a:bodyPr>
          <a:lstStyle/>
          <a:p>
            <a:r>
              <a:rPr lang="en-US" dirty="0"/>
              <a:t>Mono Lake 1996, 6379.7’ </a:t>
            </a:r>
          </a:p>
        </p:txBody>
      </p:sp>
    </p:spTree>
    <p:extLst>
      <p:ext uri="{BB962C8B-B14F-4D97-AF65-F5344CB8AC3E}">
        <p14:creationId xmlns:p14="http://schemas.microsoft.com/office/powerpoint/2010/main" val="348150629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292100" y="0"/>
            <a:ext cx="8538882" cy="5143500"/>
          </a:xfrm>
          <a:prstGeom prst="rect">
            <a:avLst/>
          </a:prstGeom>
        </p:spPr>
      </p:pic>
      <p:sp>
        <p:nvSpPr>
          <p:cNvPr id="3" name="TextBox 2">
            <a:extLst>
              <a:ext uri="{FF2B5EF4-FFF2-40B4-BE49-F238E27FC236}">
                <a16:creationId xmlns:a16="http://schemas.microsoft.com/office/drawing/2014/main" id="{062C4D4C-E846-9344-9883-F81A10B83C27}"/>
              </a:ext>
            </a:extLst>
          </p:cNvPr>
          <p:cNvSpPr txBox="1"/>
          <p:nvPr/>
        </p:nvSpPr>
        <p:spPr>
          <a:xfrm>
            <a:off x="6521415" y="4774168"/>
            <a:ext cx="2605778" cy="369332"/>
          </a:xfrm>
          <a:prstGeom prst="rect">
            <a:avLst/>
          </a:prstGeom>
          <a:noFill/>
        </p:spPr>
        <p:txBody>
          <a:bodyPr wrap="none" rtlCol="0">
            <a:spAutoFit/>
          </a:bodyPr>
          <a:lstStyle/>
          <a:p>
            <a:r>
              <a:rPr lang="en-US" dirty="0"/>
              <a:t>Mono Lake 2006, 6384.5’ </a:t>
            </a:r>
          </a:p>
        </p:txBody>
      </p:sp>
    </p:spTree>
    <p:extLst>
      <p:ext uri="{BB962C8B-B14F-4D97-AF65-F5344CB8AC3E}">
        <p14:creationId xmlns:p14="http://schemas.microsoft.com/office/powerpoint/2010/main" val="239278902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292100" y="0"/>
            <a:ext cx="8538882" cy="5143500"/>
          </a:xfrm>
          <a:prstGeom prst="rect">
            <a:avLst/>
          </a:prstGeom>
        </p:spPr>
      </p:pic>
      <p:sp>
        <p:nvSpPr>
          <p:cNvPr id="3" name="TextBox 2">
            <a:extLst>
              <a:ext uri="{FF2B5EF4-FFF2-40B4-BE49-F238E27FC236}">
                <a16:creationId xmlns:a16="http://schemas.microsoft.com/office/drawing/2014/main" id="{52A6B0B1-B953-DC48-8FD7-BEBF9764A88C}"/>
              </a:ext>
            </a:extLst>
          </p:cNvPr>
          <p:cNvSpPr txBox="1"/>
          <p:nvPr/>
        </p:nvSpPr>
        <p:spPr>
          <a:xfrm>
            <a:off x="6521415" y="4774168"/>
            <a:ext cx="2605778" cy="369332"/>
          </a:xfrm>
          <a:prstGeom prst="rect">
            <a:avLst/>
          </a:prstGeom>
          <a:noFill/>
        </p:spPr>
        <p:txBody>
          <a:bodyPr wrap="none" rtlCol="0">
            <a:spAutoFit/>
          </a:bodyPr>
          <a:lstStyle/>
          <a:p>
            <a:r>
              <a:rPr lang="en-US" dirty="0"/>
              <a:t>Mono Lake 2016, 6377.3’ </a:t>
            </a:r>
          </a:p>
        </p:txBody>
      </p:sp>
    </p:spTree>
    <p:extLst>
      <p:ext uri="{BB962C8B-B14F-4D97-AF65-F5344CB8AC3E}">
        <p14:creationId xmlns:p14="http://schemas.microsoft.com/office/powerpoint/2010/main" val="1530037513"/>
      </p:ext>
    </p:extLst>
  </p:cSld>
  <p:clrMapOvr>
    <a:masterClrMapping/>
  </p:clrMapOvr>
</p:sld>
</file>

<file path=ppt/theme/theme1.xml><?xml version="1.0" encoding="utf-8"?>
<a:theme xmlns:a="http://schemas.openxmlformats.org/drawingml/2006/main" name="Black">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Black">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 Black .thmx</Template>
  <TotalTime>1066</TotalTime>
  <Words>1392</Words>
  <Application>Microsoft Macintosh PowerPoint</Application>
  <PresentationFormat>On-screen Show (16:9)</PresentationFormat>
  <Paragraphs>212</Paragraphs>
  <Slides>22</Slides>
  <Notes>21</Notes>
  <HiddenSlides>0</HiddenSlides>
  <MMClips>0</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22</vt:i4>
      </vt:variant>
    </vt:vector>
  </HeadingPairs>
  <TitlesOfParts>
    <vt:vector size="27" baseType="lpstr">
      <vt:lpstr>Arial</vt:lpstr>
      <vt:lpstr>Calibri</vt:lpstr>
      <vt:lpstr>Times New Roman</vt:lpstr>
      <vt:lpstr>Black</vt:lpstr>
      <vt:lpstr>1_Black</vt:lpstr>
      <vt:lpstr>Modeling Mono Lake</vt:lpstr>
      <vt:lpstr>PowerPoint Presentation</vt:lpstr>
      <vt:lpstr>PowerPoint Presentation</vt:lpstr>
      <vt:lpstr>PowerPoint Presentation</vt:lpstr>
      <vt:lpstr>PowerPoint Presentation</vt:lpstr>
      <vt:lpstr>PowerPoint Presentation</vt:lpstr>
      <vt:lpstr>By 1926 Owens Lake was dry</vt:lpstr>
      <vt:lpstr>PowerPoint Presentation</vt:lpstr>
      <vt:lpstr>PowerPoint Presentation</vt:lpstr>
      <vt:lpstr>PowerPoint Presentation</vt:lpstr>
      <vt:lpstr>Would Mono Lake end up following  The Owens Lake example?</vt:lpstr>
      <vt:lpstr>PowerPoint Presentation</vt:lpstr>
      <vt:lpstr>PowerPoint Presentation</vt:lpstr>
      <vt:lpstr>Additional Slides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Wesleyan University</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Phillip Resor</dc:creator>
  <cp:lastModifiedBy>Resor, Phillip</cp:lastModifiedBy>
  <cp:revision>52</cp:revision>
  <cp:lastPrinted>2019-02-04T14:33:16Z</cp:lastPrinted>
  <dcterms:created xsi:type="dcterms:W3CDTF">2017-02-06T03:15:31Z</dcterms:created>
  <dcterms:modified xsi:type="dcterms:W3CDTF">2019-07-05T19:35:06Z</dcterms:modified>
</cp:coreProperties>
</file>