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69" r:id="rId2"/>
    <p:sldId id="393" r:id="rId3"/>
    <p:sldId id="460" r:id="rId4"/>
    <p:sldId id="399" r:id="rId5"/>
    <p:sldId id="465" r:id="rId6"/>
    <p:sldId id="433" r:id="rId7"/>
    <p:sldId id="402" r:id="rId8"/>
    <p:sldId id="416" r:id="rId9"/>
    <p:sldId id="462" r:id="rId10"/>
    <p:sldId id="455" r:id="rId11"/>
    <p:sldId id="457" r:id="rId12"/>
    <p:sldId id="458" r:id="rId13"/>
    <p:sldId id="452" r:id="rId14"/>
    <p:sldId id="434" r:id="rId15"/>
    <p:sldId id="435" r:id="rId16"/>
    <p:sldId id="463" r:id="rId17"/>
    <p:sldId id="459" r:id="rId18"/>
    <p:sldId id="454" r:id="rId19"/>
    <p:sldId id="464" r:id="rId20"/>
    <p:sldId id="440" r:id="rId21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scaleToFitPaper="1"/>
  <p:clrMru>
    <a:srgbClr val="FDB4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75" autoAdjust="0"/>
    <p:restoredTop sz="75890"/>
  </p:normalViewPr>
  <p:slideViewPr>
    <p:cSldViewPr>
      <p:cViewPr varScale="1">
        <p:scale>
          <a:sx n="95" d="100"/>
          <a:sy n="95" d="100"/>
        </p:scale>
        <p:origin x="20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256"/>
    </p:cViewPr>
  </p:outlin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0872D27-89FA-114C-BDD1-1C96054A901F}" type="datetime1">
              <a:rPr lang="en-CA"/>
              <a:pPr>
                <a:defRPr/>
              </a:pPr>
              <a:t>2026-06-19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5B69E11-7190-B74F-A288-2EF537E46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523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A6C81C72-4EE8-1F4A-9353-D1576068668C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Z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Z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2070125D-52F9-D346-81B6-4DA6C882B41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888624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9599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2798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72766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04519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53237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12262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34755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98852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Complete the equations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98362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Complete the equations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5498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20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0233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08905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19033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667541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45917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Food gives Lucky the energy to play.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9216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</a:pPr>
            <a:r>
              <a:rPr lang="en-GB" sz="1200" b="1" dirty="0">
                <a:effectLst/>
                <a:latin typeface="Times"/>
                <a:ea typeface="Times New Roman" panose="02020603050405020304" pitchFamily="18" charset="0"/>
              </a:rPr>
              <a:t>Where are the following stable in the phase diagram?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GB" sz="1200" dirty="0">
                <a:effectLst/>
                <a:latin typeface="Times"/>
                <a:ea typeface="Times New Roman" panose="02020603050405020304" pitchFamily="18" charset="0"/>
              </a:rPr>
              <a:t>Red Mouse 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GB" sz="1200" dirty="0">
                <a:effectLst/>
                <a:latin typeface="Times"/>
                <a:ea typeface="Times New Roman" panose="02020603050405020304" pitchFamily="18" charset="0"/>
              </a:rPr>
              <a:t>Food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GB" sz="1200" dirty="0">
                <a:effectLst/>
                <a:latin typeface="Times"/>
                <a:ea typeface="Times New Roman" panose="02020603050405020304" pitchFamily="18" charset="0"/>
              </a:rPr>
              <a:t>Litterbox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itchFamily="2" charset="2"/>
              <a:buChar char=""/>
            </a:pPr>
            <a:r>
              <a:rPr lang="en-GB" sz="1200" dirty="0">
                <a:effectLst/>
                <a:latin typeface="Times"/>
                <a:ea typeface="Times New Roman" panose="02020603050405020304" pitchFamily="18" charset="0"/>
              </a:rPr>
              <a:t>Lucky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ZA" sz="1200" b="0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9604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mouse was given to Lucky on her first vet visit and is still her favorite mouse six years later.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9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94089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70125D-52F9-D346-81B6-4DA6C882B411}" type="slidenum">
              <a:rPr lang="en-ZA" smtClean="0"/>
              <a:pPr>
                <a:defRPr/>
              </a:pPr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744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E6593-6837-EA46-8787-9A55632634E3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035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9C691-BF8B-CF4B-A68B-1CF126D12298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9763A-EAEF-4A41-BBE6-E14BCA3639CE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9681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89B0-0FEA-3E47-B1FA-5E3E1E6A2037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2D471-63BD-C040-9721-AE5465260A0B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7621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FB291-7AB7-DA47-888C-9FC9FBC01F81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189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1F2AD-6446-FB44-A037-5E5D55BBEDDD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5ACB5-45C8-8A4E-929C-346D23BE54F3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24518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3ABB1-5303-D745-911B-EA26D0476A5C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A1C3A-1750-774F-9C85-F0CEAEBC8F08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2991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85038-B6C5-2140-A3A2-1850E1CC27BD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63D54-C449-A54F-8554-BF4713391AFA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5280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E88A0-2AB1-9B40-B3DF-09EDB4231224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5537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72F6C-7D4B-9642-AF5A-D4BD2079307D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DB8A-7F3D-F14D-9D4A-B7133138B7AE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9787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30244-5F56-8540-8EA6-84BD06D1AE5E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0E24A-BE95-B840-920E-A9B2E2761B91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07425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Z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DA2D87-BA91-564E-AA3F-794C96E31A96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A918C-DBAA-6942-A8E7-31C1FB08B68F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82240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18358A7A-B694-1148-A1AF-F5845F9670FB}" type="datetime1">
              <a:rPr lang="en-CA"/>
              <a:pPr>
                <a:defRPr/>
              </a:pPr>
              <a:t>2026-06-19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rc.carleton.edu/NAGTWorkshops/petrology/teaching_examples/11685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rc.carleton.edu/NAGTWorkshops/petrology/teaching_examples/11685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rc.carleton.edu/NAGTWorkshops/petrology/teaching_examples/11685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erc.carleton.edu/NAGTWorkshops/petrology/teaching_examples/11685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erc.carleton.edu/NAGTWorkshops/petrology/teaching_examples/11685.html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F86DC-F910-42ED-23C5-AE24AB277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 for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41D8F-D018-5432-E6AE-D91209DEDB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Memes not only help improve student engagement in classes, but can also provide analogies for students to understand complicated concepts with more familiar models.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Lucky, the cat, helps explain the principles of phase diagrams, mineral stability and reactions. A constructed diagram based on toy, food and litterbox visits illustrates these principles. </a:t>
            </a:r>
          </a:p>
        </p:txBody>
      </p:sp>
    </p:spTree>
    <p:extLst>
      <p:ext uri="{BB962C8B-B14F-4D97-AF65-F5344CB8AC3E}">
        <p14:creationId xmlns:p14="http://schemas.microsoft.com/office/powerpoint/2010/main" val="220752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213AF-437D-AE41-B9DD-AFE31FC0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of Phase Assemblages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C15EE-330E-C840-82C3-E074B5157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400" y="1386545"/>
            <a:ext cx="6119138" cy="519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A2C99-DD3D-584C-B0AC-6044DFEFC78F}"/>
              </a:ext>
            </a:extLst>
          </p:cNvPr>
          <p:cNvSpPr txBox="1"/>
          <p:nvPr/>
        </p:nvSpPr>
        <p:spPr>
          <a:xfrm>
            <a:off x="3621148" y="6442345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Note: try not to think too hard about how this works…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0C07D-FEF9-8648-9478-A6757854801E}"/>
              </a:ext>
            </a:extLst>
          </p:cNvPr>
          <p:cNvSpPr txBox="1"/>
          <p:nvPr/>
        </p:nvSpPr>
        <p:spPr>
          <a:xfrm>
            <a:off x="323528" y="6004018"/>
            <a:ext cx="2307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Red Mouse is stable in Field A and on Reaction 1.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E4AA7C-EF4E-D542-93D3-E32DDE66B262}"/>
              </a:ext>
            </a:extLst>
          </p:cNvPr>
          <p:cNvCxnSpPr>
            <a:cxnSpLocks/>
          </p:cNvCxnSpPr>
          <p:nvPr/>
        </p:nvCxnSpPr>
        <p:spPr>
          <a:xfrm flipV="1">
            <a:off x="2921442" y="4311680"/>
            <a:ext cx="699706" cy="481155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9C4BE0-AEDF-1748-8321-56CEA41F8A2F}"/>
              </a:ext>
            </a:extLst>
          </p:cNvPr>
          <p:cNvCxnSpPr>
            <a:cxnSpLocks/>
          </p:cNvCxnSpPr>
          <p:nvPr/>
        </p:nvCxnSpPr>
        <p:spPr>
          <a:xfrm flipV="1">
            <a:off x="2921442" y="4714331"/>
            <a:ext cx="1866582" cy="78504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1F448DE-44B9-2F44-9CBC-0E2D0BC06189}"/>
              </a:ext>
            </a:extLst>
          </p:cNvPr>
          <p:cNvSpPr txBox="1"/>
          <p:nvPr/>
        </p:nvSpPr>
        <p:spPr>
          <a:xfrm>
            <a:off x="299297" y="1520983"/>
            <a:ext cx="2335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Reaction 1: </a:t>
            </a:r>
          </a:p>
          <a:p>
            <a:r>
              <a:rPr lang="en-GB" sz="1600" dirty="0"/>
              <a:t>Red mouse </a:t>
            </a:r>
            <a:r>
              <a:rPr lang="en-GB" sz="1600" dirty="0">
                <a:sym typeface="Wingdings" pitchFamily="2" charset="2"/>
              </a:rPr>
              <a:t> food</a:t>
            </a:r>
          </a:p>
          <a:p>
            <a:endParaRPr lang="en-GB" sz="600" dirty="0">
              <a:sym typeface="Wingdings" pitchFamily="2" charset="2"/>
            </a:endParaRPr>
          </a:p>
          <a:p>
            <a:r>
              <a:rPr lang="en-GB" sz="1600" dirty="0">
                <a:sym typeface="Wingdings" pitchFamily="2" charset="2"/>
              </a:rPr>
              <a:t>Reaction 2: </a:t>
            </a:r>
          </a:p>
          <a:p>
            <a:r>
              <a:rPr lang="en-GB" sz="1600" dirty="0">
                <a:sym typeface="Wingdings" pitchFamily="2" charset="2"/>
              </a:rPr>
              <a:t>food  litterbox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48175F-0B21-0362-B386-B8829925FD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988" y="2905696"/>
            <a:ext cx="1823792" cy="1434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AA0F99-FB2A-B3F6-2B0D-4290E15271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884" y="2905696"/>
            <a:ext cx="1819753" cy="1481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9B792A-2E5D-7851-406F-74CAD11BE13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498" y="2905696"/>
            <a:ext cx="1783541" cy="1320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D972EF-D218-D73E-AA37-4BD39547DC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198" y="3298334"/>
            <a:ext cx="2718244" cy="203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6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213AF-437D-AE41-B9DD-AFE31FC0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of Phase Assemblages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C15EE-330E-C840-82C3-E074B5157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400" y="1386545"/>
            <a:ext cx="6119138" cy="519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A2C99-DD3D-584C-B0AC-6044DFEFC78F}"/>
              </a:ext>
            </a:extLst>
          </p:cNvPr>
          <p:cNvSpPr txBox="1"/>
          <p:nvPr/>
        </p:nvSpPr>
        <p:spPr>
          <a:xfrm>
            <a:off x="3621148" y="6442345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Note: try not to think too hard about how this works…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0C07D-FEF9-8648-9478-A6757854801E}"/>
              </a:ext>
            </a:extLst>
          </p:cNvPr>
          <p:cNvSpPr txBox="1"/>
          <p:nvPr/>
        </p:nvSpPr>
        <p:spPr>
          <a:xfrm>
            <a:off x="321038" y="5786655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Food is stable in Field B and on Reactions 1 &amp; 2.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E4AA7C-EF4E-D542-93D3-E32DDE66B262}"/>
              </a:ext>
            </a:extLst>
          </p:cNvPr>
          <p:cNvCxnSpPr>
            <a:cxnSpLocks/>
          </p:cNvCxnSpPr>
          <p:nvPr/>
        </p:nvCxnSpPr>
        <p:spPr>
          <a:xfrm flipV="1">
            <a:off x="2973096" y="4546430"/>
            <a:ext cx="2535008" cy="352507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9C4BE0-AEDF-1748-8321-56CEA41F8A2F}"/>
              </a:ext>
            </a:extLst>
          </p:cNvPr>
          <p:cNvCxnSpPr>
            <a:cxnSpLocks/>
          </p:cNvCxnSpPr>
          <p:nvPr/>
        </p:nvCxnSpPr>
        <p:spPr>
          <a:xfrm flipV="1">
            <a:off x="2973096" y="4070250"/>
            <a:ext cx="1886936" cy="828687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982474-7847-674C-8497-4F1C17B8514F}"/>
              </a:ext>
            </a:extLst>
          </p:cNvPr>
          <p:cNvCxnSpPr>
            <a:cxnSpLocks/>
          </p:cNvCxnSpPr>
          <p:nvPr/>
        </p:nvCxnSpPr>
        <p:spPr>
          <a:xfrm flipV="1">
            <a:off x="2973096" y="4869160"/>
            <a:ext cx="3735895" cy="29777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556B737-A893-294D-AAEB-FD15C1C44004}"/>
              </a:ext>
            </a:extLst>
          </p:cNvPr>
          <p:cNvSpPr txBox="1"/>
          <p:nvPr/>
        </p:nvSpPr>
        <p:spPr>
          <a:xfrm>
            <a:off x="299297" y="1520983"/>
            <a:ext cx="2335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Reaction 1: </a:t>
            </a:r>
          </a:p>
          <a:p>
            <a:r>
              <a:rPr lang="en-GB" sz="1600" dirty="0"/>
              <a:t>red mouse </a:t>
            </a:r>
            <a:r>
              <a:rPr lang="en-GB" sz="1600" dirty="0">
                <a:sym typeface="Wingdings" pitchFamily="2" charset="2"/>
              </a:rPr>
              <a:t> food</a:t>
            </a:r>
          </a:p>
          <a:p>
            <a:endParaRPr lang="en-GB" sz="600" dirty="0">
              <a:sym typeface="Wingdings" pitchFamily="2" charset="2"/>
            </a:endParaRPr>
          </a:p>
          <a:p>
            <a:r>
              <a:rPr lang="en-GB" sz="1600" dirty="0">
                <a:sym typeface="Wingdings" pitchFamily="2" charset="2"/>
              </a:rPr>
              <a:t>Reaction 2: </a:t>
            </a:r>
          </a:p>
          <a:p>
            <a:r>
              <a:rPr lang="en-GB" sz="1600" dirty="0">
                <a:sym typeface="Wingdings" pitchFamily="2" charset="2"/>
              </a:rPr>
              <a:t>food  litterbox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74D9F-D31C-EC1A-0914-A751F2511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988" y="2905696"/>
            <a:ext cx="1823792" cy="1434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F0726B-4293-A66C-A3EE-16A90A9952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884" y="2905696"/>
            <a:ext cx="1819753" cy="1481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F0CA86-FF99-94EE-CB12-A9FFF57B60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498" y="2905696"/>
            <a:ext cx="1783541" cy="1320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18C342-FF61-E49D-D2E1-AF708468029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17" y="3429000"/>
            <a:ext cx="2889279" cy="193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4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F6C07FF-3F80-3F49-B424-39BE620D91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423" y="2937175"/>
            <a:ext cx="2489453" cy="2668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213AF-437D-AE41-B9DD-AFE31FC0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of Phase Assemblages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C15EE-330E-C840-82C3-E074B5157E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400" y="1386545"/>
            <a:ext cx="6119138" cy="519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A2C99-DD3D-584C-B0AC-6044DFEFC78F}"/>
              </a:ext>
            </a:extLst>
          </p:cNvPr>
          <p:cNvSpPr txBox="1"/>
          <p:nvPr/>
        </p:nvSpPr>
        <p:spPr>
          <a:xfrm>
            <a:off x="3621148" y="6442345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Note: try not to think too hard about how this works…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9ED8DC-467C-CE41-AD7B-CBB82D234A7E}"/>
              </a:ext>
            </a:extLst>
          </p:cNvPr>
          <p:cNvSpPr txBox="1"/>
          <p:nvPr/>
        </p:nvSpPr>
        <p:spPr>
          <a:xfrm>
            <a:off x="299297" y="1520983"/>
            <a:ext cx="2335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Reaction 1: </a:t>
            </a:r>
          </a:p>
          <a:p>
            <a:r>
              <a:rPr lang="en-GB" sz="1600" dirty="0"/>
              <a:t>red mouse </a:t>
            </a:r>
            <a:r>
              <a:rPr lang="en-GB" sz="1600" dirty="0">
                <a:sym typeface="Wingdings" pitchFamily="2" charset="2"/>
              </a:rPr>
              <a:t> food</a:t>
            </a:r>
          </a:p>
          <a:p>
            <a:endParaRPr lang="en-GB" sz="600" dirty="0">
              <a:sym typeface="Wingdings" pitchFamily="2" charset="2"/>
            </a:endParaRPr>
          </a:p>
          <a:p>
            <a:r>
              <a:rPr lang="en-GB" sz="1600" dirty="0">
                <a:sym typeface="Wingdings" pitchFamily="2" charset="2"/>
              </a:rPr>
              <a:t>Reaction 2: </a:t>
            </a:r>
          </a:p>
          <a:p>
            <a:r>
              <a:rPr lang="en-GB" sz="1600" dirty="0">
                <a:sym typeface="Wingdings" pitchFamily="2" charset="2"/>
              </a:rPr>
              <a:t>food  litterbox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0C07D-FEF9-8648-9478-A6757854801E}"/>
              </a:ext>
            </a:extLst>
          </p:cNvPr>
          <p:cNvSpPr txBox="1"/>
          <p:nvPr/>
        </p:nvSpPr>
        <p:spPr>
          <a:xfrm>
            <a:off x="323528" y="5805264"/>
            <a:ext cx="233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Litterbox is stable in Field C and on Reaction 2.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1E4AA7C-EF4E-D542-93D3-E32DDE66B262}"/>
              </a:ext>
            </a:extLst>
          </p:cNvPr>
          <p:cNvCxnSpPr>
            <a:cxnSpLocks/>
          </p:cNvCxnSpPr>
          <p:nvPr/>
        </p:nvCxnSpPr>
        <p:spPr>
          <a:xfrm>
            <a:off x="2634688" y="4234000"/>
            <a:ext cx="4169560" cy="17501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F982474-7847-674C-8497-4F1C17B8514F}"/>
              </a:ext>
            </a:extLst>
          </p:cNvPr>
          <p:cNvCxnSpPr>
            <a:cxnSpLocks/>
          </p:cNvCxnSpPr>
          <p:nvPr/>
        </p:nvCxnSpPr>
        <p:spPr>
          <a:xfrm>
            <a:off x="2634688" y="4249410"/>
            <a:ext cx="5033656" cy="475735"/>
          </a:xfrm>
          <a:prstGeom prst="straightConnector1">
            <a:avLst/>
          </a:prstGeom>
          <a:ln w="317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245D34B-B5E0-54CA-6F2C-F5CB2AB92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988" y="2905696"/>
            <a:ext cx="1823792" cy="1434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EC1AB5-A182-0C72-B4C4-75A6911743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884" y="2905696"/>
            <a:ext cx="1819753" cy="1481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C2E058-20D3-C8BC-8BCE-83D0B41106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498" y="2905696"/>
            <a:ext cx="1783541" cy="132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FA8787-0630-ACDD-1A4A-48AD70F29D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35" y="3383583"/>
            <a:ext cx="1766028" cy="1324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8213AF-437D-AE41-B9DD-AFE31FC0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of Phase Assemblages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C15EE-330E-C840-82C3-E074B5157E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400" y="1386545"/>
            <a:ext cx="6119138" cy="519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A2C99-DD3D-584C-B0AC-6044DFEFC78F}"/>
              </a:ext>
            </a:extLst>
          </p:cNvPr>
          <p:cNvSpPr txBox="1"/>
          <p:nvPr/>
        </p:nvSpPr>
        <p:spPr>
          <a:xfrm>
            <a:off x="3621148" y="6442345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Note: try not to think too hard about how this works…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9ED8DC-467C-CE41-AD7B-CBB82D234A7E}"/>
              </a:ext>
            </a:extLst>
          </p:cNvPr>
          <p:cNvSpPr txBox="1"/>
          <p:nvPr/>
        </p:nvSpPr>
        <p:spPr>
          <a:xfrm>
            <a:off x="299297" y="1520983"/>
            <a:ext cx="2335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Reaction 1: </a:t>
            </a:r>
          </a:p>
          <a:p>
            <a:r>
              <a:rPr lang="en-GB" sz="1600" dirty="0"/>
              <a:t>red mouse </a:t>
            </a:r>
            <a:r>
              <a:rPr lang="en-GB" sz="1600" dirty="0">
                <a:sym typeface="Wingdings" pitchFamily="2" charset="2"/>
              </a:rPr>
              <a:t> food</a:t>
            </a:r>
          </a:p>
          <a:p>
            <a:endParaRPr lang="en-GB" sz="600" dirty="0">
              <a:sym typeface="Wingdings" pitchFamily="2" charset="2"/>
            </a:endParaRPr>
          </a:p>
          <a:p>
            <a:r>
              <a:rPr lang="en-GB" sz="1600" dirty="0">
                <a:sym typeface="Wingdings" pitchFamily="2" charset="2"/>
              </a:rPr>
              <a:t>Reaction 2: </a:t>
            </a:r>
          </a:p>
          <a:p>
            <a:r>
              <a:rPr lang="en-GB" sz="1600" dirty="0">
                <a:sym typeface="Wingdings" pitchFamily="2" charset="2"/>
              </a:rPr>
              <a:t>food  litterbox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80C07D-FEF9-8648-9478-A6757854801E}"/>
              </a:ext>
            </a:extLst>
          </p:cNvPr>
          <p:cNvSpPr txBox="1"/>
          <p:nvPr/>
        </p:nvSpPr>
        <p:spPr>
          <a:xfrm>
            <a:off x="80471" y="4756144"/>
            <a:ext cx="2899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Lucky is stable everywhere (no limiting reactions)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F9033D-B904-D443-E433-6A0F6A60F3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988" y="2905696"/>
            <a:ext cx="1823792" cy="1434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92FEB2-4806-CC04-77C2-7FF0B8EE05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884" y="2905696"/>
            <a:ext cx="1819753" cy="14812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C6BCB5-F211-1281-2AAF-9491E12353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498" y="2905696"/>
            <a:ext cx="1783541" cy="132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6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A6A8C-E867-FB4E-8F5D-B018C9A9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of Phase Assemblages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BC24B-2E05-884E-A533-B9562AB9D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52864" cy="51411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b="1" dirty="0"/>
              <a:t>Question 2: Where are each the assemblages in this diagram stable?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Consider for example the three phases:</a:t>
            </a:r>
            <a:endParaRPr lang="en-US" dirty="0"/>
          </a:p>
          <a:p>
            <a:pPr lvl="1"/>
            <a:r>
              <a:rPr lang="en-GB" dirty="0"/>
              <a:t>Diaspore (</a:t>
            </a:r>
            <a:r>
              <a:rPr lang="en-GB" dirty="0" err="1"/>
              <a:t>Dsp</a:t>
            </a:r>
            <a:r>
              <a:rPr lang="en-GB" dirty="0"/>
              <a:t>): </a:t>
            </a:r>
            <a:r>
              <a:rPr lang="en-GB" dirty="0" err="1"/>
              <a:t>AlO</a:t>
            </a:r>
            <a:r>
              <a:rPr lang="en-GB" dirty="0"/>
              <a:t>(OH)</a:t>
            </a:r>
            <a:endParaRPr lang="en-US" dirty="0"/>
          </a:p>
          <a:p>
            <a:pPr lvl="1"/>
            <a:r>
              <a:rPr lang="en-GB" dirty="0"/>
              <a:t>Corundum (Co): Al</a:t>
            </a:r>
            <a:r>
              <a:rPr lang="en-GB" baseline="-25000" dirty="0"/>
              <a:t>2</a:t>
            </a:r>
            <a:r>
              <a:rPr lang="en-GB" dirty="0"/>
              <a:t>O</a:t>
            </a:r>
            <a:r>
              <a:rPr lang="en-GB" baseline="-25000" dirty="0"/>
              <a:t>3</a:t>
            </a:r>
            <a:endParaRPr lang="en-US" dirty="0"/>
          </a:p>
          <a:p>
            <a:pPr lvl="1"/>
            <a:r>
              <a:rPr lang="en-GB" dirty="0"/>
              <a:t>Water: H</a:t>
            </a:r>
            <a:r>
              <a:rPr lang="en-GB" baseline="-25000" dirty="0"/>
              <a:t>2</a:t>
            </a:r>
            <a:r>
              <a:rPr lang="en-GB" dirty="0"/>
              <a:t>O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The equation can be balanced and written as:</a:t>
            </a:r>
            <a:endParaRPr lang="en-US" dirty="0"/>
          </a:p>
          <a:p>
            <a:pPr marL="0" indent="0">
              <a:buNone/>
            </a:pPr>
            <a:r>
              <a:rPr lang="en-GB" dirty="0"/>
              <a:t>	2 </a:t>
            </a:r>
            <a:r>
              <a:rPr lang="en-GB" dirty="0" err="1"/>
              <a:t>Dsp</a:t>
            </a:r>
            <a:r>
              <a:rPr lang="en-GB" dirty="0"/>
              <a:t> = Co + H­</a:t>
            </a:r>
            <a:r>
              <a:rPr lang="en-GB" baseline="-25000" dirty="0"/>
              <a:t>2</a:t>
            </a:r>
            <a:r>
              <a:rPr lang="en-GB" dirty="0"/>
              <a:t>O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Most mineral equilibria are heterogeneous, and most involve more than a single component.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57150" indent="0">
              <a:buNone/>
            </a:pPr>
            <a:endParaRPr lang="en-GB" dirty="0"/>
          </a:p>
          <a:p>
            <a:pPr marL="57150" indent="0">
              <a:buNone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42859-FBE5-4043-A64E-40464BBDDC93}"/>
              </a:ext>
            </a:extLst>
          </p:cNvPr>
          <p:cNvSpPr/>
          <p:nvPr/>
        </p:nvSpPr>
        <p:spPr>
          <a:xfrm>
            <a:off x="5220072" y="5683100"/>
            <a:ext cx="2943100" cy="258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Phase diagram showing the reaction 2Dsp = Co + H</a:t>
            </a:r>
            <a:r>
              <a:rPr lang="en-GB" sz="10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10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D1BD7-4402-B24B-8CDD-E066AB2F0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104" y="1621656"/>
            <a:ext cx="3997696" cy="385742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6B869A-3F00-D732-2BA8-10FC487FE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988669"/>
              </p:ext>
            </p:extLst>
          </p:nvPr>
        </p:nvGraphicFramePr>
        <p:xfrm>
          <a:off x="1108770" y="2204864"/>
          <a:ext cx="3149724" cy="187221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40870">
                  <a:extLst>
                    <a:ext uri="{9D8B030D-6E8A-4147-A177-3AD203B41FA5}">
                      <a16:colId xmlns:a16="http://schemas.microsoft.com/office/drawing/2014/main" val="733090053"/>
                    </a:ext>
                  </a:extLst>
                </a:gridCol>
                <a:gridCol w="1208854">
                  <a:extLst>
                    <a:ext uri="{9D8B030D-6E8A-4147-A177-3AD203B41FA5}">
                      <a16:colId xmlns:a16="http://schemas.microsoft.com/office/drawing/2014/main" val="3687425030"/>
                    </a:ext>
                  </a:extLst>
                </a:gridCol>
              </a:tblGrid>
              <a:tr h="4180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Assemblage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b="1" dirty="0">
                          <a:effectLst/>
                        </a:rPr>
                        <a:t># of minerals in assemblage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0346217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Diaspore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50625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Corundum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7736453"/>
                  </a:ext>
                </a:extLst>
              </a:tr>
              <a:tr h="2026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H</a:t>
                      </a:r>
                      <a:r>
                        <a:rPr lang="en-GB" sz="1100" baseline="-25000" dirty="0">
                          <a:effectLst/>
                        </a:rPr>
                        <a:t>2</a:t>
                      </a:r>
                      <a:r>
                        <a:rPr lang="en-GB" sz="1100" dirty="0">
                          <a:effectLst/>
                        </a:rPr>
                        <a:t>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1858158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Diaspore-corundum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0189043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Diaspore-H</a:t>
                      </a:r>
                      <a:r>
                        <a:rPr lang="en-GB" sz="1100" baseline="-25000">
                          <a:effectLst/>
                        </a:rPr>
                        <a:t>2</a:t>
                      </a:r>
                      <a:r>
                        <a:rPr lang="en-GB" sz="1100">
                          <a:effectLst/>
                        </a:rPr>
                        <a:t>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1880584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Corundum-H</a:t>
                      </a:r>
                      <a:r>
                        <a:rPr lang="en-GB" sz="1100" baseline="-25000" dirty="0">
                          <a:effectLst/>
                        </a:rPr>
                        <a:t>2</a:t>
                      </a:r>
                      <a:r>
                        <a:rPr lang="en-GB" sz="1100" dirty="0">
                          <a:effectLst/>
                        </a:rPr>
                        <a:t>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1662759"/>
                  </a:ext>
                </a:extLst>
              </a:tr>
              <a:tr h="2085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Diaspore-corundum-H</a:t>
                      </a:r>
                      <a:r>
                        <a:rPr lang="en-GB" sz="1100" baseline="-25000" dirty="0">
                          <a:effectLst/>
                        </a:rPr>
                        <a:t>2</a:t>
                      </a:r>
                      <a:r>
                        <a:rPr lang="en-GB" sz="1100" dirty="0">
                          <a:effectLst/>
                        </a:rPr>
                        <a:t>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120795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9C019B2-C3BF-4DA7-1630-229608AB8CB3}"/>
              </a:ext>
            </a:extLst>
          </p:cNvPr>
          <p:cNvSpPr txBox="1"/>
          <p:nvPr/>
        </p:nvSpPr>
        <p:spPr>
          <a:xfrm>
            <a:off x="179512" y="6525630"/>
            <a:ext cx="87849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From Perkins (2006) </a:t>
            </a:r>
            <a:r>
              <a:rPr lang="en-US" sz="1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https://serc.carleton.edu/NAGTWorkshops/petrology/teaching_examples/11685.html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1783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A6A8C-E867-FB4E-8F5D-B018C9A9A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of Phase Assemblages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BC24B-2E05-884E-A533-B9562AB9D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65104"/>
            <a:ext cx="4452864" cy="221825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b="1" dirty="0"/>
              <a:t>Question 2: </a:t>
            </a:r>
            <a:r>
              <a:rPr lang="en-US" dirty="0"/>
              <a:t>Where are these stable?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It may help to consider: </a:t>
            </a:r>
          </a:p>
          <a:p>
            <a:pPr lvl="1"/>
            <a:r>
              <a:rPr lang="en-US" dirty="0"/>
              <a:t>Limiting reactions: a reaction that eliminates a phase/assemblage.</a:t>
            </a:r>
          </a:p>
          <a:p>
            <a:pPr lvl="1"/>
            <a:r>
              <a:rPr lang="en-US" dirty="0"/>
              <a:t>Whether the </a:t>
            </a:r>
            <a:r>
              <a:rPr lang="en-US" u="sng" dirty="0"/>
              <a:t>exact</a:t>
            </a:r>
            <a:r>
              <a:rPr lang="en-US" dirty="0"/>
              <a:t> assemblage is represented in the phase diagram or not.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GB" dirty="0"/>
          </a:p>
          <a:p>
            <a:pPr marL="57150" indent="0">
              <a:buNone/>
            </a:pPr>
            <a:endParaRPr lang="en-GB" dirty="0"/>
          </a:p>
          <a:p>
            <a:pPr marL="57150" indent="0">
              <a:buNone/>
            </a:pP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B42859-FBE5-4043-A64E-40464BBDDC93}"/>
              </a:ext>
            </a:extLst>
          </p:cNvPr>
          <p:cNvSpPr/>
          <p:nvPr/>
        </p:nvSpPr>
        <p:spPr>
          <a:xfrm>
            <a:off x="4910064" y="5683100"/>
            <a:ext cx="3910408" cy="292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Phase diagram showing the reaction 2Dsp = Co + H</a:t>
            </a:r>
            <a:r>
              <a:rPr lang="en-GB" sz="1200" baseline="-25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D1BD7-4402-B24B-8CDD-E066AB2F0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104" y="1621656"/>
            <a:ext cx="3997696" cy="385742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12A4234-A9CC-3C4E-AD1A-0DD41FDABB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071767"/>
              </p:ext>
            </p:extLst>
          </p:nvPr>
        </p:nvGraphicFramePr>
        <p:xfrm>
          <a:off x="592932" y="1829952"/>
          <a:ext cx="3960440" cy="236683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40436">
                  <a:extLst>
                    <a:ext uri="{9D8B030D-6E8A-4147-A177-3AD203B41FA5}">
                      <a16:colId xmlns:a16="http://schemas.microsoft.com/office/drawing/2014/main" val="733090053"/>
                    </a:ext>
                  </a:extLst>
                </a:gridCol>
                <a:gridCol w="1520004">
                  <a:extLst>
                    <a:ext uri="{9D8B030D-6E8A-4147-A177-3AD203B41FA5}">
                      <a16:colId xmlns:a16="http://schemas.microsoft.com/office/drawing/2014/main" val="3687425030"/>
                    </a:ext>
                  </a:extLst>
                </a:gridCol>
              </a:tblGrid>
              <a:tr h="4423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Assemblage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# of minerals in assemblage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0346217"/>
                  </a:ext>
                </a:extLst>
              </a:tr>
              <a:tr h="272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Diaspore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650625"/>
                  </a:ext>
                </a:extLst>
              </a:tr>
              <a:tr h="272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Corundum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37736453"/>
                  </a:ext>
                </a:extLst>
              </a:tr>
              <a:tr h="25592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H</a:t>
                      </a:r>
                      <a:r>
                        <a:rPr lang="en-GB" sz="1400" baseline="-25000" dirty="0">
                          <a:effectLst/>
                        </a:rPr>
                        <a:t>2</a:t>
                      </a:r>
                      <a:r>
                        <a:rPr lang="en-GB" sz="1400" dirty="0">
                          <a:effectLst/>
                        </a:rPr>
                        <a:t>O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1858158"/>
                  </a:ext>
                </a:extLst>
              </a:tr>
              <a:tr h="272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Diaspore-corundum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90189043"/>
                  </a:ext>
                </a:extLst>
              </a:tr>
              <a:tr h="272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Diaspore-H</a:t>
                      </a:r>
                      <a:r>
                        <a:rPr lang="en-GB" sz="1400" baseline="-25000">
                          <a:effectLst/>
                        </a:rPr>
                        <a:t>2</a:t>
                      </a:r>
                      <a:r>
                        <a:rPr lang="en-GB" sz="1400">
                          <a:effectLst/>
                        </a:rPr>
                        <a:t>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1880584"/>
                  </a:ext>
                </a:extLst>
              </a:tr>
              <a:tr h="272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Corundum-H</a:t>
                      </a:r>
                      <a:r>
                        <a:rPr lang="en-GB" sz="1400" baseline="-25000" dirty="0">
                          <a:effectLst/>
                        </a:rPr>
                        <a:t>2</a:t>
                      </a:r>
                      <a:r>
                        <a:rPr lang="en-GB" sz="1400" dirty="0">
                          <a:effectLst/>
                        </a:rPr>
                        <a:t>O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1662759"/>
                  </a:ext>
                </a:extLst>
              </a:tr>
              <a:tr h="2724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Diaspore-corundum-H</a:t>
                      </a:r>
                      <a:r>
                        <a:rPr lang="en-GB" sz="1400" baseline="-25000" dirty="0">
                          <a:effectLst/>
                        </a:rPr>
                        <a:t>2</a:t>
                      </a:r>
                      <a:r>
                        <a:rPr lang="en-GB" sz="1400" dirty="0">
                          <a:effectLst/>
                        </a:rPr>
                        <a:t>O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1120795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1C5106E-0EA6-5A45-B427-B0D318B7F9BC}"/>
              </a:ext>
            </a:extLst>
          </p:cNvPr>
          <p:cNvSpPr/>
          <p:nvPr/>
        </p:nvSpPr>
        <p:spPr>
          <a:xfrm>
            <a:off x="457200" y="1396554"/>
            <a:ext cx="3475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000" dirty="0"/>
              <a:t>The stable assemblages are: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2B55A-3ECF-6F00-938A-756404C39BC4}"/>
              </a:ext>
            </a:extLst>
          </p:cNvPr>
          <p:cNvSpPr txBox="1"/>
          <p:nvPr/>
        </p:nvSpPr>
        <p:spPr>
          <a:xfrm>
            <a:off x="179512" y="6525630"/>
            <a:ext cx="878497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From Perkins (2006) </a:t>
            </a:r>
            <a:r>
              <a:rPr lang="en-US" sz="1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https://serc.carleton.edu/NAGTWorkshops/petrology/teaching_examples/11685.html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3135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213AF-437D-AE41-B9DD-AFE31FC0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of Phase Assemblages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C15EE-330E-C840-82C3-E074B5157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400" y="1386545"/>
            <a:ext cx="6119138" cy="519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A2C99-DD3D-584C-B0AC-6044DFEFC78F}"/>
              </a:ext>
            </a:extLst>
          </p:cNvPr>
          <p:cNvSpPr txBox="1"/>
          <p:nvPr/>
        </p:nvSpPr>
        <p:spPr>
          <a:xfrm>
            <a:off x="3621148" y="6442345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Note: try not to think too hard about how this works…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9ED8DC-467C-CE41-AD7B-CBB82D234A7E}"/>
              </a:ext>
            </a:extLst>
          </p:cNvPr>
          <p:cNvSpPr txBox="1"/>
          <p:nvPr/>
        </p:nvSpPr>
        <p:spPr>
          <a:xfrm>
            <a:off x="299297" y="1520983"/>
            <a:ext cx="2335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Reaction 1: </a:t>
            </a:r>
          </a:p>
          <a:p>
            <a:r>
              <a:rPr lang="en-GB" sz="1600" dirty="0"/>
              <a:t>red mouse </a:t>
            </a:r>
            <a:r>
              <a:rPr lang="en-GB" sz="1600" dirty="0">
                <a:sym typeface="Wingdings" pitchFamily="2" charset="2"/>
              </a:rPr>
              <a:t> food</a:t>
            </a:r>
          </a:p>
          <a:p>
            <a:endParaRPr lang="en-GB" sz="600" dirty="0">
              <a:sym typeface="Wingdings" pitchFamily="2" charset="2"/>
            </a:endParaRPr>
          </a:p>
          <a:p>
            <a:r>
              <a:rPr lang="en-GB" sz="1600" dirty="0">
                <a:sym typeface="Wingdings" pitchFamily="2" charset="2"/>
              </a:rPr>
              <a:t>Reaction 2: </a:t>
            </a:r>
          </a:p>
          <a:p>
            <a:r>
              <a:rPr lang="en-GB" sz="1600" dirty="0">
                <a:sym typeface="Wingdings" pitchFamily="2" charset="2"/>
              </a:rPr>
              <a:t>food  litterbox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C8F613-CB73-E84A-B08C-75141E0239E3}"/>
              </a:ext>
            </a:extLst>
          </p:cNvPr>
          <p:cNvSpPr txBox="1"/>
          <p:nvPr/>
        </p:nvSpPr>
        <p:spPr>
          <a:xfrm>
            <a:off x="299297" y="3064735"/>
            <a:ext cx="233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Red mouse &amp; Food can exist together on shared reaction line.</a:t>
            </a:r>
            <a:endParaRPr lang="en-GB" sz="1600" dirty="0">
              <a:sym typeface="Wingdings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696EE-290E-F34C-AB16-06424B49C5F7}"/>
              </a:ext>
            </a:extLst>
          </p:cNvPr>
          <p:cNvSpPr txBox="1"/>
          <p:nvPr/>
        </p:nvSpPr>
        <p:spPr>
          <a:xfrm>
            <a:off x="295788" y="4002769"/>
            <a:ext cx="233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Food &amp; Litterbox can exist together on shared reaction line.</a:t>
            </a:r>
            <a:endParaRPr lang="en-GB" sz="1600" dirty="0">
              <a:sym typeface="Wingdings" pitchFamily="2" charset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09EE15-9BCE-4542-A2E9-1C7D28A40DB8}"/>
              </a:ext>
            </a:extLst>
          </p:cNvPr>
          <p:cNvSpPr txBox="1"/>
          <p:nvPr/>
        </p:nvSpPr>
        <p:spPr>
          <a:xfrm>
            <a:off x="295787" y="4934280"/>
            <a:ext cx="23353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Red mouse &amp; Litterbox are never stable together as they are separated by a field</a:t>
            </a:r>
            <a:endParaRPr lang="en-GB" sz="1600" dirty="0">
              <a:sym typeface="Wingdings" pitchFamily="2" charset="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26AD7C-6254-DAD1-6C02-C4C87A3870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988" y="2905696"/>
            <a:ext cx="1823792" cy="1434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C9D996-63BA-B4A7-9F50-1DBD14A037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884" y="2905696"/>
            <a:ext cx="1819753" cy="1481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DFDA62-564A-5BD2-4875-70F47BA972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498" y="2905696"/>
            <a:ext cx="1783541" cy="13202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55CEE-7963-7C39-2809-68069E0FEB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52760" y="-36314"/>
            <a:ext cx="1122176" cy="14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B31C-BA8B-7C46-831C-035A3847D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of Phase Assemblages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53539-0F6E-114D-9A91-E827065DC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910408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/>
              <a:t>Question 3: </a:t>
            </a:r>
            <a:r>
              <a:rPr lang="en-GB" dirty="0"/>
              <a:t>The reactions in the simplified phase diagram are:</a:t>
            </a:r>
          </a:p>
          <a:p>
            <a:pPr lvl="1"/>
            <a:r>
              <a:rPr lang="en-GB" dirty="0" err="1"/>
              <a:t>Py</a:t>
            </a:r>
            <a:r>
              <a:rPr lang="en-GB" dirty="0"/>
              <a:t> + 6 </a:t>
            </a:r>
            <a:r>
              <a:rPr lang="en-GB" dirty="0" err="1"/>
              <a:t>Dsp</a:t>
            </a:r>
            <a:r>
              <a:rPr lang="en-GB" dirty="0"/>
              <a:t> = 4 Ky + 4 H</a:t>
            </a:r>
            <a:r>
              <a:rPr lang="en-GB" baseline="-25000" dirty="0"/>
              <a:t>2</a:t>
            </a:r>
            <a:r>
              <a:rPr lang="en-GB" dirty="0"/>
              <a:t>O </a:t>
            </a:r>
          </a:p>
          <a:p>
            <a:pPr lvl="1"/>
            <a:r>
              <a:rPr lang="en-GB" dirty="0" err="1"/>
              <a:t>Py</a:t>
            </a:r>
            <a:r>
              <a:rPr lang="en-GB" dirty="0"/>
              <a:t> + 6 </a:t>
            </a:r>
            <a:r>
              <a:rPr lang="en-GB" dirty="0" err="1"/>
              <a:t>Dsp</a:t>
            </a:r>
            <a:r>
              <a:rPr lang="en-GB" dirty="0"/>
              <a:t> = 4 And + 4 H</a:t>
            </a:r>
            <a:r>
              <a:rPr lang="en-GB" baseline="-25000" dirty="0"/>
              <a:t>2</a:t>
            </a:r>
            <a:r>
              <a:rPr lang="en-GB" dirty="0"/>
              <a:t>O</a:t>
            </a:r>
          </a:p>
          <a:p>
            <a:pPr lvl="1"/>
            <a:r>
              <a:rPr lang="en-GB" dirty="0"/>
              <a:t>Al</a:t>
            </a:r>
            <a:r>
              <a:rPr lang="en-GB" baseline="-25000" dirty="0"/>
              <a:t>2</a:t>
            </a:r>
            <a:r>
              <a:rPr lang="en-GB" dirty="0"/>
              <a:t>SiO</a:t>
            </a:r>
            <a:r>
              <a:rPr lang="en-GB" baseline="-25000" dirty="0"/>
              <a:t>5</a:t>
            </a:r>
            <a:r>
              <a:rPr lang="en-GB" dirty="0"/>
              <a:t> = Al</a:t>
            </a:r>
            <a:r>
              <a:rPr lang="en-GB" baseline="-25000" dirty="0"/>
              <a:t>2</a:t>
            </a:r>
            <a:r>
              <a:rPr lang="en-GB" dirty="0"/>
              <a:t>SiO</a:t>
            </a:r>
            <a:r>
              <a:rPr lang="en-GB" baseline="-25000" dirty="0"/>
              <a:t>5</a:t>
            </a:r>
            <a:endParaRPr lang="en-GB" dirty="0"/>
          </a:p>
          <a:p>
            <a:pPr marL="57150" indent="0">
              <a:buNone/>
            </a:pPr>
            <a:endParaRPr lang="en-GB" dirty="0"/>
          </a:p>
          <a:p>
            <a:pPr marL="57150" indent="0">
              <a:buNone/>
            </a:pPr>
            <a:r>
              <a:rPr lang="en-GB" dirty="0"/>
              <a:t>There are 63 possible stable assemblages (in the entire system).</a:t>
            </a:r>
          </a:p>
          <a:p>
            <a:pPr marL="57150" indent="0">
              <a:buNone/>
            </a:pPr>
            <a:endParaRPr lang="en-GB" dirty="0"/>
          </a:p>
          <a:p>
            <a:pPr marL="57150" indent="0">
              <a:buNone/>
            </a:pPr>
            <a:r>
              <a:rPr lang="en-GB" b="1" dirty="0"/>
              <a:t>Which assemblages are stable </a:t>
            </a:r>
            <a:r>
              <a:rPr lang="en-GB" b="1" u="sng" dirty="0"/>
              <a:t>nowhere</a:t>
            </a:r>
            <a:r>
              <a:rPr lang="en-GB" b="1" dirty="0"/>
              <a:t> on the diagram?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E837F-929F-4144-A3E0-4C7413840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26" y="1972667"/>
            <a:ext cx="4055015" cy="37810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E66596-6732-E64C-A2AA-8F3F3739A5E8}"/>
              </a:ext>
            </a:extLst>
          </p:cNvPr>
          <p:cNvSpPr/>
          <p:nvPr/>
        </p:nvSpPr>
        <p:spPr>
          <a:xfrm>
            <a:off x="4910064" y="5683100"/>
            <a:ext cx="3910408" cy="503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GB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Phase diagram showing some </a:t>
            </a:r>
            <a:r>
              <a:rPr lang="en-GB" sz="1200" dirty="0">
                <a:latin typeface="+mn-lt"/>
              </a:rPr>
              <a:t>reactions in the system    Al</a:t>
            </a:r>
            <a:r>
              <a:rPr lang="en-GB" sz="1200" baseline="-25000" dirty="0">
                <a:latin typeface="+mn-lt"/>
              </a:rPr>
              <a:t>2</a:t>
            </a:r>
            <a:r>
              <a:rPr lang="en-GB" sz="1200" dirty="0">
                <a:latin typeface="+mn-lt"/>
              </a:rPr>
              <a:t>O</a:t>
            </a:r>
            <a:r>
              <a:rPr lang="en-GB" sz="1200" baseline="-25000" dirty="0">
                <a:latin typeface="+mn-lt"/>
              </a:rPr>
              <a:t>3</a:t>
            </a:r>
            <a:r>
              <a:rPr lang="en-GB" sz="1200" dirty="0">
                <a:latin typeface="+mn-lt"/>
              </a:rPr>
              <a:t> – SiO</a:t>
            </a:r>
            <a:r>
              <a:rPr lang="en-GB" sz="1200" baseline="-25000" dirty="0">
                <a:latin typeface="+mn-lt"/>
              </a:rPr>
              <a:t>2</a:t>
            </a:r>
            <a:r>
              <a:rPr lang="en-GB" sz="1200" dirty="0">
                <a:latin typeface="+mn-lt"/>
              </a:rPr>
              <a:t> – H</a:t>
            </a:r>
            <a:r>
              <a:rPr lang="en-GB" sz="1200" baseline="-25000" dirty="0">
                <a:latin typeface="+mn-lt"/>
              </a:rPr>
              <a:t>2</a:t>
            </a:r>
            <a:r>
              <a:rPr lang="en-GB" sz="1200" dirty="0">
                <a:latin typeface="+mn-lt"/>
              </a:rPr>
              <a:t>O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4D6D55-77AF-A001-418E-C14924A27E52}"/>
              </a:ext>
            </a:extLst>
          </p:cNvPr>
          <p:cNvSpPr txBox="1"/>
          <p:nvPr/>
        </p:nvSpPr>
        <p:spPr>
          <a:xfrm>
            <a:off x="107504" y="6460251"/>
            <a:ext cx="7144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From Perkins (2006) </a:t>
            </a:r>
            <a:r>
              <a:rPr lang="en-US" sz="1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https://serc.carleton.edu/NAGTWorkshops/petrology/teaching_examples/11685.html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449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213AF-437D-AE41-B9DD-AFE31FC0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Reactions in Phase Diagrams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C15EE-330E-C840-82C3-E074B5157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400" y="1386545"/>
            <a:ext cx="6119138" cy="519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A2C99-DD3D-584C-B0AC-6044DFEFC78F}"/>
              </a:ext>
            </a:extLst>
          </p:cNvPr>
          <p:cNvSpPr txBox="1"/>
          <p:nvPr/>
        </p:nvSpPr>
        <p:spPr>
          <a:xfrm>
            <a:off x="3621148" y="6442345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Note: try not to think too hard about how this works…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9ED8DC-467C-CE41-AD7B-CBB82D234A7E}"/>
              </a:ext>
            </a:extLst>
          </p:cNvPr>
          <p:cNvSpPr txBox="1"/>
          <p:nvPr/>
        </p:nvSpPr>
        <p:spPr>
          <a:xfrm>
            <a:off x="299297" y="1520983"/>
            <a:ext cx="2335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Reaction 1: </a:t>
            </a:r>
          </a:p>
          <a:p>
            <a:r>
              <a:rPr lang="en-GB" sz="1600" dirty="0"/>
              <a:t>red mouse </a:t>
            </a:r>
            <a:r>
              <a:rPr lang="en-GB" sz="1600" dirty="0">
                <a:sym typeface="Wingdings" pitchFamily="2" charset="2"/>
              </a:rPr>
              <a:t> food</a:t>
            </a:r>
          </a:p>
          <a:p>
            <a:endParaRPr lang="en-GB" sz="600" dirty="0">
              <a:sym typeface="Wingdings" pitchFamily="2" charset="2"/>
            </a:endParaRPr>
          </a:p>
          <a:p>
            <a:r>
              <a:rPr lang="en-GB" sz="1600" dirty="0">
                <a:sym typeface="Wingdings" pitchFamily="2" charset="2"/>
              </a:rPr>
              <a:t>Reaction 2: </a:t>
            </a:r>
          </a:p>
          <a:p>
            <a:r>
              <a:rPr lang="en-GB" sz="1600" dirty="0">
                <a:sym typeface="Wingdings" pitchFamily="2" charset="2"/>
              </a:rPr>
              <a:t>food  litterbox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C8F613-CB73-E84A-B08C-75141E0239E3}"/>
              </a:ext>
            </a:extLst>
          </p:cNvPr>
          <p:cNvSpPr txBox="1"/>
          <p:nvPr/>
        </p:nvSpPr>
        <p:spPr>
          <a:xfrm>
            <a:off x="299297" y="3064735"/>
            <a:ext cx="2335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 food = ??</a:t>
            </a:r>
            <a:endParaRPr lang="en-GB" sz="1600" dirty="0">
              <a:sym typeface="Wingdings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696EE-290E-F34C-AB16-06424B49C5F7}"/>
              </a:ext>
            </a:extLst>
          </p:cNvPr>
          <p:cNvSpPr txBox="1"/>
          <p:nvPr/>
        </p:nvSpPr>
        <p:spPr>
          <a:xfrm>
            <a:off x="295786" y="3623794"/>
            <a:ext cx="2335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6 food = ??</a:t>
            </a:r>
            <a:endParaRPr lang="en-GB" sz="1600" dirty="0">
              <a:sym typeface="Wingdings" pitchFamily="2" charset="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09EE15-9BCE-4542-A2E9-1C7D28A40DB8}"/>
              </a:ext>
            </a:extLst>
          </p:cNvPr>
          <p:cNvSpPr txBox="1"/>
          <p:nvPr/>
        </p:nvSpPr>
        <p:spPr>
          <a:xfrm>
            <a:off x="295787" y="4675297"/>
            <a:ext cx="2335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itchFamily="2" charset="2"/>
              </a:rPr>
              <a:t>2 food + 1 Lucky = ??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3C091-FBAB-06F2-CAE9-8015738A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988" y="2905696"/>
            <a:ext cx="1823792" cy="1434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E60B0-8EA5-5EFF-83D9-F9A9CA3CAE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884" y="2905696"/>
            <a:ext cx="1819753" cy="1481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39F7F6-6BFC-70EC-6719-AFAF792837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498" y="2905696"/>
            <a:ext cx="1783541" cy="1320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DC417-6409-A519-A495-B2B22B28AE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52760" y="-36314"/>
            <a:ext cx="1122176" cy="14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39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213AF-437D-AE41-B9DD-AFE31FC0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Reactions in Phase Diagrams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0C15EE-330E-C840-82C3-E074B5157E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6400" y="1386545"/>
            <a:ext cx="6119138" cy="5194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A2C99-DD3D-584C-B0AC-6044DFEFC78F}"/>
              </a:ext>
            </a:extLst>
          </p:cNvPr>
          <p:cNvSpPr txBox="1"/>
          <p:nvPr/>
        </p:nvSpPr>
        <p:spPr>
          <a:xfrm>
            <a:off x="3621148" y="6442345"/>
            <a:ext cx="5040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Note: try not to think too hard about how this works…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9ED8DC-467C-CE41-AD7B-CBB82D234A7E}"/>
              </a:ext>
            </a:extLst>
          </p:cNvPr>
          <p:cNvSpPr txBox="1"/>
          <p:nvPr/>
        </p:nvSpPr>
        <p:spPr>
          <a:xfrm>
            <a:off x="299297" y="1520983"/>
            <a:ext cx="23353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Reaction 1: </a:t>
            </a:r>
          </a:p>
          <a:p>
            <a:r>
              <a:rPr lang="en-GB" sz="1600" dirty="0"/>
              <a:t>red mouse </a:t>
            </a:r>
            <a:r>
              <a:rPr lang="en-GB" sz="1600" dirty="0">
                <a:sym typeface="Wingdings" pitchFamily="2" charset="2"/>
              </a:rPr>
              <a:t> food</a:t>
            </a:r>
          </a:p>
          <a:p>
            <a:endParaRPr lang="en-GB" sz="600" dirty="0">
              <a:sym typeface="Wingdings" pitchFamily="2" charset="2"/>
            </a:endParaRPr>
          </a:p>
          <a:p>
            <a:r>
              <a:rPr lang="en-GB" sz="1600" dirty="0">
                <a:sym typeface="Wingdings" pitchFamily="2" charset="2"/>
              </a:rPr>
              <a:t>Reaction 2: </a:t>
            </a:r>
          </a:p>
          <a:p>
            <a:r>
              <a:rPr lang="en-GB" sz="1600" dirty="0">
                <a:sym typeface="Wingdings" pitchFamily="2" charset="2"/>
              </a:rPr>
              <a:t>food  litterbox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C8F613-CB73-E84A-B08C-75141E0239E3}"/>
              </a:ext>
            </a:extLst>
          </p:cNvPr>
          <p:cNvSpPr txBox="1"/>
          <p:nvPr/>
        </p:nvSpPr>
        <p:spPr>
          <a:xfrm>
            <a:off x="299297" y="3064735"/>
            <a:ext cx="2335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 food = 1 litterbox</a:t>
            </a:r>
            <a:endParaRPr lang="en-GB" sz="1600" dirty="0">
              <a:sym typeface="Wingdings" pitchFamily="2" charset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696EE-290E-F34C-AB16-06424B49C5F7}"/>
              </a:ext>
            </a:extLst>
          </p:cNvPr>
          <p:cNvSpPr txBox="1"/>
          <p:nvPr/>
        </p:nvSpPr>
        <p:spPr>
          <a:xfrm>
            <a:off x="295786" y="3623794"/>
            <a:ext cx="233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6 food = 6 litterbox</a:t>
            </a:r>
          </a:p>
          <a:p>
            <a:r>
              <a:rPr lang="en-GB" sz="1600" dirty="0">
                <a:sym typeface="Wingdings" pitchFamily="2" charset="2"/>
              </a:rPr>
              <a:t>(lots of food means lots of litterbox visits).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09EE15-9BCE-4542-A2E9-1C7D28A40DB8}"/>
              </a:ext>
            </a:extLst>
          </p:cNvPr>
          <p:cNvSpPr txBox="1"/>
          <p:nvPr/>
        </p:nvSpPr>
        <p:spPr>
          <a:xfrm>
            <a:off x="295787" y="4675297"/>
            <a:ext cx="2335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ym typeface="Wingdings" pitchFamily="2" charset="2"/>
              </a:rPr>
              <a:t>2 food + 1 Lucky = 2 litterbox + 1 Lucky.</a:t>
            </a:r>
          </a:p>
          <a:p>
            <a:r>
              <a:rPr lang="en-GB" sz="1600" dirty="0">
                <a:sym typeface="Wingdings" pitchFamily="2" charset="2"/>
              </a:rPr>
              <a:t>(Lucky is not changed by her litterbox visit, but is still present)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3C091-FBAB-06F2-CAE9-8015738AB4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2988" y="2905696"/>
            <a:ext cx="1823792" cy="14343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AE60B0-8EA5-5EFF-83D9-F9A9CA3CAE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884" y="2905696"/>
            <a:ext cx="1819753" cy="1481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39F7F6-6BFC-70EC-6719-AFAF7928373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5498" y="2905696"/>
            <a:ext cx="1783541" cy="13202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8DC417-6409-A519-A495-B2B22B28AE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52760" y="-36314"/>
            <a:ext cx="1122176" cy="14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7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8F1E632-5E0B-7947-9E3D-6115EF7B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Thermodynamics and Phase Diagrams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17638"/>
            <a:ext cx="8363272" cy="49387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b="1" dirty="0"/>
              <a:t>Goal: </a:t>
            </a:r>
            <a:r>
              <a:rPr lang="en-GB" sz="2400" dirty="0"/>
              <a:t>to interpret mineral growth and stability as function of intensive and extensive variables controlled by thermodynamics.</a:t>
            </a:r>
            <a:endParaRPr lang="en-GB" sz="2000" dirty="0"/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en-GB" sz="2400" b="1" dirty="0"/>
              <a:t>Specific learning outcomes:</a:t>
            </a:r>
          </a:p>
          <a:p>
            <a:r>
              <a:rPr lang="en-GB" sz="2000" dirty="0"/>
              <a:t>To be able to relate the tendency of systems toward minimum energies to nucleation, growth and mineral stability.</a:t>
            </a:r>
          </a:p>
          <a:p>
            <a:r>
              <a:rPr lang="en-GB" sz="2000" dirty="0"/>
              <a:t>To apply Gibbs Phase Rule to mineral stability and reactions in phase diagrams.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400" b="1" dirty="0"/>
              <a:t>Associated textbook chapters:</a:t>
            </a:r>
          </a:p>
          <a:p>
            <a:r>
              <a:rPr lang="en-GB" sz="2000" dirty="0"/>
              <a:t>Winter (2014) Principles of Igneous &amp; Metamorphic Petrology: chapter 5.</a:t>
            </a:r>
          </a:p>
          <a:p>
            <a:r>
              <a:rPr lang="en-GB" sz="2000" dirty="0"/>
              <a:t>Perkins (2022) Introduction to Petrology, chapter 8 – phase equilibria and phase reactions.</a:t>
            </a:r>
          </a:p>
          <a:p>
            <a:r>
              <a:rPr lang="en-GB" sz="2000" dirty="0"/>
              <a:t>Perkins (2020) Introduction to Mineralogy, chapter 8.4 – metamorphic reactions.</a:t>
            </a:r>
          </a:p>
        </p:txBody>
      </p:sp>
    </p:spTree>
    <p:extLst>
      <p:ext uri="{BB962C8B-B14F-4D97-AF65-F5344CB8AC3E}">
        <p14:creationId xmlns:p14="http://schemas.microsoft.com/office/powerpoint/2010/main" val="4245181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5BC0B-264C-354F-A5EF-3C97B316A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Reactions in Phase Diagrams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6C81A-2F25-7E45-AD2D-9B63EE03A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3898776" cy="212333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/>
              <a:t>The schematic phase diagram represents the reactions: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GB" dirty="0" err="1"/>
              <a:t>Py</a:t>
            </a:r>
            <a:r>
              <a:rPr lang="en-GB" dirty="0"/>
              <a:t> = Ky + 3Q + H</a:t>
            </a:r>
            <a:r>
              <a:rPr lang="en-GB" baseline="-25000" dirty="0"/>
              <a:t>2</a:t>
            </a:r>
            <a:r>
              <a:rPr lang="en-GB" dirty="0"/>
              <a:t>O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GB" dirty="0"/>
              <a:t>Ms + Q = </a:t>
            </a:r>
            <a:r>
              <a:rPr lang="en-GB" dirty="0" err="1"/>
              <a:t>Ksp</a:t>
            </a:r>
            <a:r>
              <a:rPr lang="en-GB" dirty="0"/>
              <a:t> + Ky + H</a:t>
            </a:r>
            <a:r>
              <a:rPr lang="en-GB" baseline="-25000" dirty="0"/>
              <a:t>2</a:t>
            </a:r>
            <a:r>
              <a:rPr lang="en-GB" dirty="0"/>
              <a:t>O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Question 4: </a:t>
            </a:r>
            <a:r>
              <a:rPr lang="en-GB" dirty="0"/>
              <a:t>For each assemblage describe what (if any) changes will occur as it is heated.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2BF57-E194-7843-928E-D2B554899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8064" y="1747180"/>
            <a:ext cx="2818655" cy="26186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52E76B7-EF7E-7240-9998-F0C3CD4450BF}"/>
              </a:ext>
            </a:extLst>
          </p:cNvPr>
          <p:cNvSpPr/>
          <p:nvPr/>
        </p:nvSpPr>
        <p:spPr>
          <a:xfrm>
            <a:off x="5112062" y="1285515"/>
            <a:ext cx="3250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1000"/>
              </a:spcAft>
            </a:pPr>
            <a:r>
              <a:rPr lang="en-GB" sz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Schematic phase diagram showing reactions that can occur in aluminous schists.</a:t>
            </a:r>
            <a:endParaRPr lang="en-US" sz="12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664AE91-CA31-DB45-976F-1774CB186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725563"/>
              </p:ext>
            </p:extLst>
          </p:nvPr>
        </p:nvGraphicFramePr>
        <p:xfrm>
          <a:off x="678396" y="4391416"/>
          <a:ext cx="7355160" cy="2061920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561697">
                  <a:extLst>
                    <a:ext uri="{9D8B030D-6E8A-4147-A177-3AD203B41FA5}">
                      <a16:colId xmlns:a16="http://schemas.microsoft.com/office/drawing/2014/main" val="286209524"/>
                    </a:ext>
                  </a:extLst>
                </a:gridCol>
                <a:gridCol w="2112943">
                  <a:extLst>
                    <a:ext uri="{9D8B030D-6E8A-4147-A177-3AD203B41FA5}">
                      <a16:colId xmlns:a16="http://schemas.microsoft.com/office/drawing/2014/main" val="1487980333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976441905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1004572134"/>
                    </a:ext>
                  </a:extLst>
                </a:gridCol>
              </a:tblGrid>
              <a:tr h="18884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#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Minerals (and amounts) in Field 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Minerals (and amounts) in Field B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Minerals (and amounts) in Field 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55556447"/>
                  </a:ext>
                </a:extLst>
              </a:tr>
              <a:tr h="315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 </a:t>
                      </a:r>
                      <a:r>
                        <a:rPr lang="en-US" sz="1400" dirty="0" err="1">
                          <a:effectLst/>
                        </a:rPr>
                        <a:t>Py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2929202"/>
                  </a:ext>
                </a:extLst>
              </a:tr>
              <a:tr h="389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2Py, 2Q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7801618"/>
                  </a:ext>
                </a:extLst>
              </a:tr>
              <a:tr h="389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1Py, 3Q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4580854"/>
                  </a:ext>
                </a:extLst>
              </a:tr>
              <a:tr h="389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1Py, 3Ms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Times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>
                        <a:effectLst/>
                        <a:latin typeface="Times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80430080"/>
                  </a:ext>
                </a:extLst>
              </a:tr>
              <a:tr h="3894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1Py, 5Ms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Times" pitchFamily="2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en-US" sz="2000" dirty="0">
                        <a:effectLst/>
                        <a:latin typeface="Times" pitchFamily="2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406223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748285D-A06A-D544-A2CA-2D7CD4B36D1E}"/>
              </a:ext>
            </a:extLst>
          </p:cNvPr>
          <p:cNvSpPr txBox="1"/>
          <p:nvPr/>
        </p:nvSpPr>
        <p:spPr>
          <a:xfrm>
            <a:off x="457200" y="3582930"/>
            <a:ext cx="505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Carefully consider the phases in the starting compound, compared to the reacting phases, along with number of moles of each phase in the starting compound.</a:t>
            </a:r>
            <a:endParaRPr lang="en-US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268AD-24BF-66FC-748E-2E775A94E4E5}"/>
              </a:ext>
            </a:extLst>
          </p:cNvPr>
          <p:cNvSpPr txBox="1"/>
          <p:nvPr/>
        </p:nvSpPr>
        <p:spPr>
          <a:xfrm>
            <a:off x="107504" y="6531134"/>
            <a:ext cx="71442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From Perkins (2006) </a:t>
            </a:r>
            <a:r>
              <a:rPr lang="en-US" sz="1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https://serc.carleton.edu/NAGTWorkshops/petrology/teaching_examples/11685.html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1048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8F1E632-5E0B-7947-9E3D-6115EF7B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00" dirty="0"/>
              <a:t>Thermodynamics &amp; Phase Diagrams with Lucky</a:t>
            </a:r>
          </a:p>
        </p:txBody>
      </p:sp>
      <p:pic>
        <p:nvPicPr>
          <p:cNvPr id="5" name="Lucky Conversation" descr="Lucky Conversation">
            <a:hlinkClick r:id="" action="ppaction://media"/>
            <a:extLst>
              <a:ext uri="{FF2B5EF4-FFF2-40B4-BE49-F238E27FC236}">
                <a16:creationId xmlns:a16="http://schemas.microsoft.com/office/drawing/2014/main" id="{B0FD32D6-D554-762F-CA0D-B2E0D18C7D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45995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6F72-6CF2-7448-9D9E-E9771CFED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Thermodynamics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EA528A-B7E4-E84F-B80F-8E6161FED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sz="4000" dirty="0"/>
              <a:t>Natural systems tend toward states of minimum energy.</a:t>
            </a:r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r>
              <a:rPr lang="en-GB" sz="4000" dirty="0"/>
              <a:t>The energy that defines compound stability is called </a:t>
            </a:r>
            <a:r>
              <a:rPr lang="en-GB" sz="4000" b="1" dirty="0"/>
              <a:t>Gibbs free energy</a:t>
            </a:r>
            <a:r>
              <a:rPr lang="en-GB" sz="4000" dirty="0"/>
              <a:t>, after J. Willard Gibbs.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D55061-8F3B-35BF-3A77-C22BEA164E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080" y="2144117"/>
            <a:ext cx="3577092" cy="343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53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0A3A8-29C1-BA4B-814F-879407FE8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of Minerals (Energy States)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9FE1E-B606-2E33-E3AA-53E0BBACF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302650"/>
            <a:ext cx="8229600" cy="36932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GB" dirty="0"/>
              <a:t>Stable, metastable, unstable?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021180-692B-A343-921E-7AEFA09D01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0672" y="1945712"/>
            <a:ext cx="4839552" cy="36296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4F9D112-4DD8-A040-A72F-EB7B4718EB1A}"/>
              </a:ext>
            </a:extLst>
          </p:cNvPr>
          <p:cNvSpPr txBox="1"/>
          <p:nvPr/>
        </p:nvSpPr>
        <p:spPr>
          <a:xfrm>
            <a:off x="6792462" y="2046877"/>
            <a:ext cx="147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Unstable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2E606F-B34F-6644-BBCE-C10892F40CE5}"/>
              </a:ext>
            </a:extLst>
          </p:cNvPr>
          <p:cNvSpPr txBox="1"/>
          <p:nvPr/>
        </p:nvSpPr>
        <p:spPr>
          <a:xfrm>
            <a:off x="6792462" y="3744805"/>
            <a:ext cx="147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Metastable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65CBA6-D9B0-FB4A-A599-129F77484FFD}"/>
              </a:ext>
            </a:extLst>
          </p:cNvPr>
          <p:cNvSpPr txBox="1"/>
          <p:nvPr/>
        </p:nvSpPr>
        <p:spPr>
          <a:xfrm>
            <a:off x="6792462" y="5321847"/>
            <a:ext cx="1476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Stable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B43316-7D0A-1947-A6CD-F2C736EDEFF9}"/>
              </a:ext>
            </a:extLst>
          </p:cNvPr>
          <p:cNvGrpSpPr/>
          <p:nvPr/>
        </p:nvGrpSpPr>
        <p:grpSpPr>
          <a:xfrm>
            <a:off x="3812083" y="1324312"/>
            <a:ext cx="3063341" cy="1771623"/>
            <a:chOff x="3812083" y="1324312"/>
            <a:chExt cx="3063341" cy="177162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012415-2D10-D044-A504-56106C0E5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3380" y="1324312"/>
              <a:ext cx="2002044" cy="1771623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4CD8EFD-7CD3-DF44-9857-98C9CD201A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12083" y="1723411"/>
              <a:ext cx="1061297" cy="361774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19C9C37-84EC-A749-AD6B-20F793E5B214}"/>
              </a:ext>
            </a:extLst>
          </p:cNvPr>
          <p:cNvGrpSpPr/>
          <p:nvPr/>
        </p:nvGrpSpPr>
        <p:grpSpPr>
          <a:xfrm>
            <a:off x="3283101" y="4672335"/>
            <a:ext cx="3595343" cy="1501534"/>
            <a:chOff x="2632841" y="4970876"/>
            <a:chExt cx="4208634" cy="17576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D575E6-2693-3844-BAFE-399BFC1FF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8442" y="4970876"/>
              <a:ext cx="2343033" cy="1757664"/>
            </a:xfrm>
            <a:prstGeom prst="rect">
              <a:avLst/>
            </a:prstGeom>
          </p:spPr>
        </p:pic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70872E8-5349-D942-88B7-ACB8E9B2E330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2632841" y="5849708"/>
              <a:ext cx="1865601" cy="0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535FA74-5B73-23FC-07AF-D0F796325060}"/>
              </a:ext>
            </a:extLst>
          </p:cNvPr>
          <p:cNvGrpSpPr/>
          <p:nvPr/>
        </p:nvGrpSpPr>
        <p:grpSpPr>
          <a:xfrm>
            <a:off x="4067945" y="3148641"/>
            <a:ext cx="2814985" cy="1501202"/>
            <a:chOff x="4067945" y="3148641"/>
            <a:chExt cx="2814985" cy="1501202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D11B8B5-152C-FA45-ABE2-77A4E9490FE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67945" y="3744805"/>
              <a:ext cx="805878" cy="146953"/>
            </a:xfrm>
            <a:prstGeom prst="straightConnector1">
              <a:avLst/>
            </a:prstGeom>
            <a:ln w="25400">
              <a:solidFill>
                <a:srgbClr val="7030A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7ADA03-C9CD-4454-BA33-ADF032E42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1328" y="3148641"/>
              <a:ext cx="2001602" cy="15012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790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D8E9-016F-B54F-9AE5-97E2A841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Stability of Minerals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238BF-6B28-E943-A5B6-57340598F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/>
              <a:t>Question 1: </a:t>
            </a:r>
            <a:r>
              <a:rPr lang="en-GB" dirty="0"/>
              <a:t>Diamond is not stable under normal Earth surface conditions. Yet, there are many examples of diamond at the Earth's surface.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Sillimanite is also not stable under normal Earth surface conditions, yet there is a lot of it in the mineral collections at Furman.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Explain these apparent contradictions.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DFCF8-6E8D-FE46-936D-AD5465DFE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8572" y="4077072"/>
            <a:ext cx="3326904" cy="2676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C90220-8207-A428-A7F0-5802DB28AF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257304"/>
            <a:ext cx="2987372" cy="2713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41BD15-C63A-9414-F2FD-279DAE6E6C9D}"/>
              </a:ext>
            </a:extLst>
          </p:cNvPr>
          <p:cNvSpPr txBox="1"/>
          <p:nvPr/>
        </p:nvSpPr>
        <p:spPr>
          <a:xfrm>
            <a:off x="164086" y="6383307"/>
            <a:ext cx="49890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Modified from Perkins (2006) </a:t>
            </a:r>
            <a:r>
              <a:rPr lang="en-US" sz="1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https://serc.carleton.edu/NAGTWorkshops/petrology/teaching_examples/11685.html</a:t>
            </a:r>
            <a:r>
              <a:rPr lang="en-US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1059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5E7C2-26B6-904E-8262-EDC6F4160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Basics of Thermodynamics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FA72C-43BB-2745-84E1-A1F6D2AB5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928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All phases, whether mineralogical or not have an associated </a:t>
            </a:r>
            <a:r>
              <a:rPr lang="en-GB" b="1" dirty="0"/>
              <a:t>Gibbs Free Energy of Formation </a:t>
            </a:r>
            <a:r>
              <a:rPr lang="en-GB" dirty="0"/>
              <a:t> value: </a:t>
            </a:r>
            <a:endParaRPr lang="en-GB" sz="1100" dirty="0"/>
          </a:p>
          <a:p>
            <a:pPr marL="0" indent="0" algn="ctr">
              <a:buNone/>
            </a:pPr>
            <a:r>
              <a:rPr lang="en-GB" dirty="0" err="1"/>
              <a:t>ΔG</a:t>
            </a:r>
            <a:r>
              <a:rPr lang="en-GB" baseline="-25000" dirty="0" err="1"/>
              <a:t>f</a:t>
            </a:r>
            <a:endParaRPr lang="en-GB" baseline="-25000" dirty="0"/>
          </a:p>
          <a:p>
            <a:pPr marL="0" indent="0">
              <a:buNone/>
            </a:pPr>
            <a:endParaRPr lang="en-GB" sz="1100" dirty="0"/>
          </a:p>
          <a:p>
            <a:pPr marL="0" indent="0">
              <a:buNone/>
            </a:pPr>
            <a:r>
              <a:rPr lang="en-GB" dirty="0"/>
              <a:t>This describes the amount of </a:t>
            </a:r>
            <a:r>
              <a:rPr lang="en-GB" b="1" dirty="0"/>
              <a:t>chemical energy </a:t>
            </a:r>
            <a:r>
              <a:rPr lang="en-GB" dirty="0"/>
              <a:t>that is released or consumed when a phase is created from other phases.</a:t>
            </a:r>
          </a:p>
          <a:p>
            <a:pPr marL="0" indent="0">
              <a:buNone/>
            </a:pPr>
            <a:endParaRPr lang="en-GB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3ADE1D-DD36-1D10-0B35-7F1A73A4CE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46671" y="4396501"/>
            <a:ext cx="2915816" cy="2186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86AC9-3957-4B1D-DC11-91FF5E5A4049}"/>
              </a:ext>
            </a:extLst>
          </p:cNvPr>
          <p:cNvSpPr txBox="1"/>
          <p:nvPr/>
        </p:nvSpPr>
        <p:spPr>
          <a:xfrm>
            <a:off x="3675760" y="5166766"/>
            <a:ext cx="636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600" dirty="0">
                <a:latin typeface="+mn-lt"/>
                <a:sym typeface="Wingdings" pitchFamily="2" charset="2"/>
              </a:rPr>
              <a:t></a:t>
            </a:r>
            <a:endParaRPr lang="en-GB" sz="3600" dirty="0">
              <a:latin typeface="+mn-lt"/>
            </a:endParaRPr>
          </a:p>
        </p:txBody>
      </p:sp>
      <p:pic>
        <p:nvPicPr>
          <p:cNvPr id="11" name="Lucky and Ball" descr="Lucky and Ball">
            <a:hlinkClick r:id="" action="ppaction://media"/>
            <a:extLst>
              <a:ext uri="{FF2B5EF4-FFF2-40B4-BE49-F238E27FC236}">
                <a16:creationId xmlns:a16="http://schemas.microsoft.com/office/drawing/2014/main" id="{69E1375B-F59E-3BF8-4AFB-825F87C910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3272" y="4396501"/>
            <a:ext cx="3887753" cy="218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1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EE36F-7443-8E44-AC90-63222B48F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Gibbs Phase Rule &amp; Phase Diagrams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CD9A4-B85A-3B4C-B531-02AD210CE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30506" cy="71491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GB" sz="3600" dirty="0"/>
              <a:t>Gibbs' Phase Rule also allows us to construct phase diagrams to represent and interpret phase equilibria in heterogeneous geologic systems.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41D8E1-898F-1955-E28E-B78C8B18715C}"/>
              </a:ext>
            </a:extLst>
          </p:cNvPr>
          <p:cNvGrpSpPr/>
          <p:nvPr/>
        </p:nvGrpSpPr>
        <p:grpSpPr>
          <a:xfrm>
            <a:off x="179512" y="2283842"/>
            <a:ext cx="8837132" cy="4425100"/>
            <a:chOff x="179512" y="2283842"/>
            <a:chExt cx="8837132" cy="4425100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4F77560-AEFC-784E-29A0-A6F312329330}"/>
                </a:ext>
              </a:extLst>
            </p:cNvPr>
            <p:cNvGrpSpPr/>
            <p:nvPr/>
          </p:nvGrpSpPr>
          <p:grpSpPr>
            <a:xfrm>
              <a:off x="179512" y="2384029"/>
              <a:ext cx="7242987" cy="4324913"/>
              <a:chOff x="-81284" y="1386545"/>
              <a:chExt cx="9231678" cy="551239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5AC52C4-E4AE-6399-B8BD-A79B31770E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66400" y="1386545"/>
                <a:ext cx="6119138" cy="5194300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905817F-7984-A743-C0CC-75C7C424D768}"/>
                  </a:ext>
                </a:extLst>
              </p:cNvPr>
              <p:cNvSpPr txBox="1"/>
              <p:nvPr/>
            </p:nvSpPr>
            <p:spPr>
              <a:xfrm>
                <a:off x="980602" y="6565501"/>
                <a:ext cx="8169792" cy="333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050" dirty="0">
                    <a:latin typeface="+mn-lt"/>
                  </a:rPr>
                  <a:t>Arrows represent a change of intensive variables (e.g., temperature (T), pressure (P), composition (X)). </a:t>
                </a: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1C0BAF9-F0FB-29B3-7C30-6CB05FCAA3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42988" y="2905696"/>
                <a:ext cx="1823792" cy="1434348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49C8A5-DC61-E926-DCF1-2098500E6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42884" y="2905696"/>
                <a:ext cx="1819753" cy="148125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CFA410B-42EE-6D5F-40B6-A5718B2FB4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65498" y="2905696"/>
                <a:ext cx="1783541" cy="1320244"/>
              </a:xfrm>
              <a:prstGeom prst="rect">
                <a:avLst/>
              </a:prstGeom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2297FADB-C597-4586-0DEF-041E1F0448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92983" y="4386953"/>
                <a:ext cx="1128165" cy="0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360C88-AAD5-EF6E-376B-A069CA2D9450}"/>
                  </a:ext>
                </a:extLst>
              </p:cNvPr>
              <p:cNvSpPr txBox="1"/>
              <p:nvPr/>
            </p:nvSpPr>
            <p:spPr>
              <a:xfrm>
                <a:off x="-81284" y="3865248"/>
                <a:ext cx="2874487" cy="941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+mn-lt"/>
                  </a:rPr>
                  <a:t>Field: area where mineral or mineral assemblage is stable.  </a:t>
                </a:r>
                <a:endParaRPr lang="en-GB" sz="1400" dirty="0">
                  <a:latin typeface="+mn-lt"/>
                  <a:sym typeface="Wingdings" pitchFamily="2" charset="2"/>
                </a:endParaRP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DF24891-D1E0-DD32-9D90-14A626A0B5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1543" y="5471455"/>
                <a:ext cx="2342464" cy="0"/>
              </a:xfrm>
              <a:prstGeom prst="straightConnector1">
                <a:avLst/>
              </a:prstGeom>
              <a:ln w="31750">
                <a:solidFill>
                  <a:srgbClr val="7030A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C2D1A9B-A450-2315-9C36-8CBF2B503FE9}"/>
                  </a:ext>
                </a:extLst>
              </p:cNvPr>
              <p:cNvSpPr txBox="1"/>
              <p:nvPr/>
            </p:nvSpPr>
            <p:spPr>
              <a:xfrm>
                <a:off x="-81284" y="4997104"/>
                <a:ext cx="2874487" cy="1490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latin typeface="+mn-lt"/>
                  </a:rPr>
                  <a:t>Line/Curve: defines the boundaries of fields and represent reactions between the phase assemblages.  </a:t>
                </a:r>
                <a:endParaRPr lang="en-GB" sz="1400" dirty="0">
                  <a:latin typeface="+mn-lt"/>
                  <a:sym typeface="Wingdings" pitchFamily="2" charset="2"/>
                </a:endParaRP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B3C7AD-3916-5CA4-CE16-5BF1AA0C5EFB}"/>
                </a:ext>
              </a:extLst>
            </p:cNvPr>
            <p:cNvSpPr txBox="1"/>
            <p:nvPr/>
          </p:nvSpPr>
          <p:spPr>
            <a:xfrm>
              <a:off x="7272299" y="4482657"/>
              <a:ext cx="1744345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latin typeface="+mn-lt"/>
                </a:rPr>
                <a:t>Reactions:</a:t>
              </a:r>
            </a:p>
            <a:p>
              <a:endParaRPr lang="en-GB" sz="1400" dirty="0">
                <a:latin typeface="+mn-lt"/>
              </a:endParaRPr>
            </a:p>
            <a:p>
              <a:r>
                <a:rPr lang="en-GB" sz="1400" dirty="0">
                  <a:latin typeface="+mn-lt"/>
                </a:rPr>
                <a:t>1: Red Mouse = Food</a:t>
              </a:r>
            </a:p>
            <a:p>
              <a:endParaRPr lang="en-GB" sz="1400" dirty="0">
                <a:latin typeface="+mn-lt"/>
                <a:sym typeface="Wingdings" pitchFamily="2" charset="2"/>
              </a:endParaRPr>
            </a:p>
            <a:p>
              <a:r>
                <a:rPr lang="en-GB" sz="1400" dirty="0">
                  <a:latin typeface="+mn-lt"/>
                  <a:sym typeface="Wingdings" pitchFamily="2" charset="2"/>
                </a:rPr>
                <a:t>2: Food = Litterbox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6773DE3-FD2C-F0DC-FB08-D946C68DCA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95936" y="4869160"/>
              <a:ext cx="3336280" cy="198273"/>
            </a:xfrm>
            <a:prstGeom prst="straightConnector1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8BDE5BA-3D6F-F5F3-ECA1-2937B9EA99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4088" y="5506020"/>
              <a:ext cx="1968128" cy="90433"/>
            </a:xfrm>
            <a:prstGeom prst="straightConnector1">
              <a:avLst/>
            </a:prstGeom>
            <a:ln w="317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23BA13-4640-8EF6-774B-95EBF24D0D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61883" y="2283842"/>
              <a:ext cx="1968127" cy="207620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AF565A-6D45-2373-3C5B-CD1EB733E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77501" flipH="1">
              <a:off x="1400437" y="3399020"/>
              <a:ext cx="449870" cy="3538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1469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701B2-1AFF-03C2-813E-054611525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Red Mousey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9C69F5-99CB-DC10-24E6-031C40CDF1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1380509"/>
            <a:ext cx="3456384" cy="2592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A765AD-3EDA-39B6-C1B4-7B88ABE002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23527" y="4007564"/>
            <a:ext cx="3456385" cy="2592289"/>
          </a:xfrm>
          <a:prstGeom prst="rect">
            <a:avLst/>
          </a:prstGeom>
        </p:spPr>
      </p:pic>
      <p:pic>
        <p:nvPicPr>
          <p:cNvPr id="7" name="Lucky and Red Mousey" descr="Lucky and Red Mousey">
            <a:hlinkClick r:id="" action="ppaction://media"/>
            <a:extLst>
              <a:ext uri="{FF2B5EF4-FFF2-40B4-BE49-F238E27FC236}">
                <a16:creationId xmlns:a16="http://schemas.microsoft.com/office/drawing/2014/main" id="{077E3688-74F7-7171-247F-3BF32ED270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0184" y="2541809"/>
            <a:ext cx="4845844" cy="272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3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30262</TotalTime>
  <Words>1350</Words>
  <Application>Microsoft Macintosh PowerPoint</Application>
  <PresentationFormat>On-screen Show (4:3)</PresentationFormat>
  <Paragraphs>245</Paragraphs>
  <Slides>20</Slides>
  <Notes>19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Symbol</vt:lpstr>
      <vt:lpstr>Times</vt:lpstr>
      <vt:lpstr>Times New Roman</vt:lpstr>
      <vt:lpstr>Wingdings</vt:lpstr>
      <vt:lpstr>Office Theme</vt:lpstr>
      <vt:lpstr>Notes for Teaching</vt:lpstr>
      <vt:lpstr>Thermodynamics and Phase Diagrams</vt:lpstr>
      <vt:lpstr>Thermodynamics &amp; Phase Diagrams with Lucky</vt:lpstr>
      <vt:lpstr>Thermodynamics</vt:lpstr>
      <vt:lpstr>Stability of Minerals (Energy States)</vt:lpstr>
      <vt:lpstr>Stability of Minerals</vt:lpstr>
      <vt:lpstr>Basics of Thermodynamics</vt:lpstr>
      <vt:lpstr>Gibbs Phase Rule &amp; Phase Diagrams</vt:lpstr>
      <vt:lpstr>Red Mousey</vt:lpstr>
      <vt:lpstr>Stability of Phase Assemblages</vt:lpstr>
      <vt:lpstr>Stability of Phase Assemblages</vt:lpstr>
      <vt:lpstr>Stability of Phase Assemblages</vt:lpstr>
      <vt:lpstr>Stability of Phase Assemblages</vt:lpstr>
      <vt:lpstr>Stability of Phase Assemblages</vt:lpstr>
      <vt:lpstr>Stability of Phase Assemblages</vt:lpstr>
      <vt:lpstr>Stability of Phase Assemblages</vt:lpstr>
      <vt:lpstr>Stability of Phase Assemblages</vt:lpstr>
      <vt:lpstr>Reactions in Phase Diagrams</vt:lpstr>
      <vt:lpstr>Reactions in Phase Diagrams</vt:lpstr>
      <vt:lpstr>Reactions in Phase Diagrams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Review</dc:creator>
  <cp:lastModifiedBy>Emma Hunt</cp:lastModifiedBy>
  <cp:revision>707</cp:revision>
  <cp:lastPrinted>2020-08-16T16:03:55Z</cp:lastPrinted>
  <dcterms:created xsi:type="dcterms:W3CDTF">2012-08-16T15:33:32Z</dcterms:created>
  <dcterms:modified xsi:type="dcterms:W3CDTF">2026-06-19T14:42:49Z</dcterms:modified>
</cp:coreProperties>
</file>