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1"/>
  </p:sldMasterIdLst>
  <p:notesMasterIdLst>
    <p:notesMasterId r:id="rId40"/>
  </p:notesMasterIdLst>
  <p:sldIdLst>
    <p:sldId id="273" r:id="rId2"/>
    <p:sldId id="274" r:id="rId3"/>
    <p:sldId id="275" r:id="rId4"/>
    <p:sldId id="315" r:id="rId5"/>
    <p:sldId id="296" r:id="rId6"/>
    <p:sldId id="276" r:id="rId7"/>
    <p:sldId id="297" r:id="rId8"/>
    <p:sldId id="298" r:id="rId9"/>
    <p:sldId id="277" r:id="rId10"/>
    <p:sldId id="278" r:id="rId11"/>
    <p:sldId id="279" r:id="rId12"/>
    <p:sldId id="280" r:id="rId13"/>
    <p:sldId id="288" r:id="rId14"/>
    <p:sldId id="303" r:id="rId15"/>
    <p:sldId id="312" r:id="rId16"/>
    <p:sldId id="292" r:id="rId17"/>
    <p:sldId id="314" r:id="rId18"/>
    <p:sldId id="302" r:id="rId19"/>
    <p:sldId id="299" r:id="rId20"/>
    <p:sldId id="300" r:id="rId21"/>
    <p:sldId id="301" r:id="rId22"/>
    <p:sldId id="294" r:id="rId23"/>
    <p:sldId id="283" r:id="rId24"/>
    <p:sldId id="284" r:id="rId25"/>
    <p:sldId id="306" r:id="rId26"/>
    <p:sldId id="285" r:id="rId27"/>
    <p:sldId id="307" r:id="rId28"/>
    <p:sldId id="287" r:id="rId29"/>
    <p:sldId id="313" r:id="rId30"/>
    <p:sldId id="304" r:id="rId31"/>
    <p:sldId id="305" r:id="rId32"/>
    <p:sldId id="289" r:id="rId33"/>
    <p:sldId id="309" r:id="rId34"/>
    <p:sldId id="310" r:id="rId35"/>
    <p:sldId id="290" r:id="rId36"/>
    <p:sldId id="311" r:id="rId37"/>
    <p:sldId id="291"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CAFCC6A-B9C7-E945-B468-58420E86A0D9}">
          <p14:sldIdLst>
            <p14:sldId id="273"/>
            <p14:sldId id="274"/>
          </p14:sldIdLst>
        </p14:section>
        <p14:section name="Setting" id="{82F10B01-C5CF-A84B-AAF9-62A8F812DEEB}">
          <p14:sldIdLst>
            <p14:sldId id="275"/>
            <p14:sldId id="315"/>
            <p14:sldId id="296"/>
          </p14:sldIdLst>
        </p14:section>
        <p14:section name="Field Stop #1" id="{C6B97C96-CEED-2348-9070-0BA5ABDA7F9F}">
          <p14:sldIdLst>
            <p14:sldId id="276"/>
            <p14:sldId id="297"/>
            <p14:sldId id="298"/>
            <p14:sldId id="277"/>
          </p14:sldIdLst>
        </p14:section>
        <p14:section name="Q&amp;A cards for field stop #1" id="{25C75408-EE50-D64A-B7B0-7D78759630F8}">
          <p14:sldIdLst>
            <p14:sldId id="278"/>
            <p14:sldId id="279"/>
            <p14:sldId id="280"/>
            <p14:sldId id="288"/>
            <p14:sldId id="303"/>
            <p14:sldId id="312"/>
          </p14:sldIdLst>
        </p14:section>
        <p14:section name="Field Stop #1 Wrap Up" id="{5F644F5D-E9DA-404E-9DEC-0D9CA214963A}">
          <p14:sldIdLst>
            <p14:sldId id="292"/>
            <p14:sldId id="314"/>
          </p14:sldIdLst>
        </p14:section>
        <p14:section name="Field Stop #2" id="{BD38AB5A-9FB5-2A4D-8630-75F84F697E5A}">
          <p14:sldIdLst>
            <p14:sldId id="302"/>
            <p14:sldId id="299"/>
            <p14:sldId id="300"/>
            <p14:sldId id="301"/>
          </p14:sldIdLst>
        </p14:section>
        <p14:section name="Q&amp;A cards for field stop #2" id="{D7EB6FDB-E8EB-B149-9B5B-4D25165462D5}">
          <p14:sldIdLst>
            <p14:sldId id="294"/>
            <p14:sldId id="283"/>
            <p14:sldId id="284"/>
            <p14:sldId id="306"/>
            <p14:sldId id="285"/>
            <p14:sldId id="307"/>
            <p14:sldId id="287"/>
            <p14:sldId id="313"/>
          </p14:sldIdLst>
        </p14:section>
        <p14:section name="Field Stop #2 Wrap up" id="{FEFCF041-E58F-934F-A580-13CE4CB4D240}">
          <p14:sldIdLst>
            <p14:sldId id="304"/>
            <p14:sldId id="305"/>
          </p14:sldIdLst>
        </p14:section>
        <p14:section name="Putting it all together" id="{C2BA22AD-B145-8140-A64F-84380156EE62}">
          <p14:sldIdLst>
            <p14:sldId id="289"/>
            <p14:sldId id="309"/>
            <p14:sldId id="310"/>
            <p14:sldId id="290"/>
            <p14:sldId id="311"/>
            <p14:sldId id="291"/>
          </p14:sldIdLst>
        </p14:section>
        <p14:section name="Summary" id="{DE1F03AF-F435-D643-947B-E0B895EF4320}">
          <p14:sldIdLst>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E"/>
    <a:srgbClr val="195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0"/>
    <p:restoredTop sz="62115"/>
  </p:normalViewPr>
  <p:slideViewPr>
    <p:cSldViewPr snapToGrid="0" snapToObjects="1">
      <p:cViewPr varScale="1">
        <p:scale>
          <a:sx n="97" d="100"/>
          <a:sy n="97" d="100"/>
        </p:scale>
        <p:origin x="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261B3-7D80-664F-AC48-C598DD3D3C9E}" type="datetimeFigureOut">
              <a:rPr lang="en-US" smtClean="0"/>
              <a:t>8/16/24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01A6F-23CF-844F-AAF9-89E7A86CA1A2}" type="slidenum">
              <a:rPr lang="en-US" smtClean="0"/>
              <a:t>‹#›</a:t>
            </a:fld>
            <a:endParaRPr lang="en-US"/>
          </a:p>
        </p:txBody>
      </p:sp>
    </p:spTree>
    <p:extLst>
      <p:ext uri="{BB962C8B-B14F-4D97-AF65-F5344CB8AC3E}">
        <p14:creationId xmlns:p14="http://schemas.microsoft.com/office/powerpoint/2010/main" val="377559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gmdb.usgs.gov/Prodesc/proddesc_91704.ht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v4yCnwJE8_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01A6F-23CF-844F-AAF9-89E7A86CA1A2}" type="slidenum">
              <a:rPr lang="en-US" smtClean="0"/>
              <a:t>1</a:t>
            </a:fld>
            <a:endParaRPr lang="en-US"/>
          </a:p>
        </p:txBody>
      </p:sp>
    </p:spTree>
    <p:extLst>
      <p:ext uri="{BB962C8B-B14F-4D97-AF65-F5344CB8AC3E}">
        <p14:creationId xmlns:p14="http://schemas.microsoft.com/office/powerpoint/2010/main" val="4048372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pool the observations from the groups in this slide or you can do it on the board</a:t>
            </a:r>
          </a:p>
        </p:txBody>
      </p:sp>
      <p:sp>
        <p:nvSpPr>
          <p:cNvPr id="4" name="Slide Number Placeholder 3"/>
          <p:cNvSpPr>
            <a:spLocks noGrp="1"/>
          </p:cNvSpPr>
          <p:nvPr>
            <p:ph type="sldNum" sz="quarter" idx="5"/>
          </p:nvPr>
        </p:nvSpPr>
        <p:spPr/>
        <p:txBody>
          <a:bodyPr/>
          <a:lstStyle/>
          <a:p>
            <a:fld id="{10501A6F-23CF-844F-AAF9-89E7A86CA1A2}" type="slidenum">
              <a:rPr lang="en-US" smtClean="0"/>
              <a:t>20</a:t>
            </a:fld>
            <a:endParaRPr lang="en-US"/>
          </a:p>
        </p:txBody>
      </p:sp>
    </p:spTree>
    <p:extLst>
      <p:ext uri="{BB962C8B-B14F-4D97-AF65-F5344CB8AC3E}">
        <p14:creationId xmlns:p14="http://schemas.microsoft.com/office/powerpoint/2010/main" val="420610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and answers for common questions are included in the next section.</a:t>
            </a:r>
          </a:p>
        </p:txBody>
      </p:sp>
      <p:sp>
        <p:nvSpPr>
          <p:cNvPr id="4" name="Slide Number Placeholder 3"/>
          <p:cNvSpPr>
            <a:spLocks noGrp="1"/>
          </p:cNvSpPr>
          <p:nvPr>
            <p:ph type="sldNum" sz="quarter" idx="5"/>
          </p:nvPr>
        </p:nvSpPr>
        <p:spPr/>
        <p:txBody>
          <a:bodyPr/>
          <a:lstStyle/>
          <a:p>
            <a:fld id="{10501A6F-23CF-844F-AAF9-89E7A86CA1A2}" type="slidenum">
              <a:rPr lang="en-US" smtClean="0"/>
              <a:t>21</a:t>
            </a:fld>
            <a:endParaRPr lang="en-US"/>
          </a:p>
        </p:txBody>
      </p:sp>
    </p:spTree>
    <p:extLst>
      <p:ext uri="{BB962C8B-B14F-4D97-AF65-F5344CB8AC3E}">
        <p14:creationId xmlns:p14="http://schemas.microsoft.com/office/powerpoint/2010/main" val="120044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print these individual cards or just show the teams the slides as they come up with questions. Some of the questions they will pose may not have slide answers, and you can use your judgement and understanding of the geology. Feel free to change how the answers are worded!</a:t>
            </a:r>
          </a:p>
        </p:txBody>
      </p:sp>
      <p:sp>
        <p:nvSpPr>
          <p:cNvPr id="4" name="Slide Number Placeholder 3"/>
          <p:cNvSpPr>
            <a:spLocks noGrp="1"/>
          </p:cNvSpPr>
          <p:nvPr>
            <p:ph type="sldNum" sz="quarter" idx="5"/>
          </p:nvPr>
        </p:nvSpPr>
        <p:spPr/>
        <p:txBody>
          <a:bodyPr/>
          <a:lstStyle/>
          <a:p>
            <a:fld id="{10501A6F-23CF-844F-AAF9-89E7A86CA1A2}" type="slidenum">
              <a:rPr lang="en-US" smtClean="0"/>
              <a:t>22</a:t>
            </a:fld>
            <a:endParaRPr lang="en-US"/>
          </a:p>
        </p:txBody>
      </p:sp>
    </p:spTree>
    <p:extLst>
      <p:ext uri="{BB962C8B-B14F-4D97-AF65-F5344CB8AC3E}">
        <p14:creationId xmlns:p14="http://schemas.microsoft.com/office/powerpoint/2010/main" val="57397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01A6F-23CF-844F-AAF9-89E7A86CA1A2}" type="slidenum">
              <a:rPr lang="en-US" smtClean="0"/>
              <a:t>29</a:t>
            </a:fld>
            <a:endParaRPr lang="en-US"/>
          </a:p>
        </p:txBody>
      </p:sp>
    </p:spTree>
    <p:extLst>
      <p:ext uri="{BB962C8B-B14F-4D97-AF65-F5344CB8AC3E}">
        <p14:creationId xmlns:p14="http://schemas.microsoft.com/office/powerpoint/2010/main" val="239967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previously, the students should use Google Earth to help figure out where the field stops are on this map. If they’re struggling to decide between different units (e.g., is it Leadville or Ouray), they could always ask another question from you (does the rock have fossils), if they haven’t asked it before.</a:t>
            </a:r>
          </a:p>
          <a:p>
            <a:endParaRPr lang="en-US" dirty="0"/>
          </a:p>
        </p:txBody>
      </p:sp>
      <p:sp>
        <p:nvSpPr>
          <p:cNvPr id="4" name="Slide Number Placeholder 3"/>
          <p:cNvSpPr>
            <a:spLocks noGrp="1"/>
          </p:cNvSpPr>
          <p:nvPr>
            <p:ph type="sldNum" sz="quarter" idx="5"/>
          </p:nvPr>
        </p:nvSpPr>
        <p:spPr/>
        <p:txBody>
          <a:bodyPr/>
          <a:lstStyle/>
          <a:p>
            <a:fld id="{10501A6F-23CF-844F-AAF9-89E7A86CA1A2}" type="slidenum">
              <a:rPr lang="en-US" smtClean="0"/>
              <a:t>31</a:t>
            </a:fld>
            <a:endParaRPr lang="en-US"/>
          </a:p>
        </p:txBody>
      </p:sp>
    </p:spTree>
    <p:extLst>
      <p:ext uri="{BB962C8B-B14F-4D97-AF65-F5344CB8AC3E}">
        <p14:creationId xmlns:p14="http://schemas.microsoft.com/office/powerpoint/2010/main" val="416734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any examples that you want, but I’d recommend running through an example of these calculations explicitly on the board, unless you have a universally math-savvy class. In the lab, they will be asked to find depth from temperature (reversed from above) and then pick something they want to use to put the depth in context.</a:t>
            </a:r>
          </a:p>
          <a:p>
            <a:endParaRPr lang="en-US" dirty="0"/>
          </a:p>
          <a:p>
            <a:r>
              <a:rPr lang="en-US" dirty="0"/>
              <a:t>For this example:</a:t>
            </a:r>
          </a:p>
          <a:p>
            <a:pPr lvl="1"/>
            <a:r>
              <a:rPr lang="en-US" dirty="0"/>
              <a:t>1000 °C/(25 °C/km) = 40 km</a:t>
            </a:r>
          </a:p>
          <a:p>
            <a:pPr lvl="1"/>
            <a:r>
              <a:rPr lang="en-US" dirty="0"/>
              <a:t>40 km/(0.381 km/</a:t>
            </a:r>
            <a:r>
              <a:rPr lang="en-US" dirty="0" err="1"/>
              <a:t>esb</a:t>
            </a:r>
            <a:r>
              <a:rPr lang="en-US" dirty="0"/>
              <a:t>) ~= 105 empire state buildings!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intention here is to get them to create their own knowledge by picking an object that might not be what we’d pick/assign! They may need to do some unit conversions. You can have them google or have them practice unit conversions, depending on your focus. The Math You Need When You Need it is a great resource for students to review unit conversions: </a:t>
            </a:r>
            <a:r>
              <a:rPr lang="en-US" dirty="0">
                <a:solidFill>
                  <a:srgbClr val="3F3F3F"/>
                </a:solidFill>
                <a:effectLst/>
                <a:latin typeface="Helvetica Neue" panose="02000503000000020004" pitchFamily="2" charset="0"/>
              </a:rPr>
              <a:t>https://</a:t>
            </a:r>
            <a:r>
              <a:rPr lang="en-US" dirty="0" err="1">
                <a:solidFill>
                  <a:srgbClr val="3F3F3F"/>
                </a:solidFill>
                <a:effectLst/>
                <a:latin typeface="Helvetica Neue" panose="02000503000000020004" pitchFamily="2" charset="0"/>
              </a:rPr>
              <a:t>serc.carleton.edu</a:t>
            </a:r>
            <a:r>
              <a:rPr lang="en-US" dirty="0">
                <a:solidFill>
                  <a:srgbClr val="3F3F3F"/>
                </a:solidFill>
                <a:effectLst/>
                <a:latin typeface="Helvetica Neue" panose="02000503000000020004" pitchFamily="2" charset="0"/>
              </a:rPr>
              <a:t>/</a:t>
            </a:r>
            <a:r>
              <a:rPr lang="en-US" dirty="0" err="1">
                <a:solidFill>
                  <a:srgbClr val="3F3F3F"/>
                </a:solidFill>
                <a:effectLst/>
                <a:latin typeface="Helvetica Neue" panose="02000503000000020004" pitchFamily="2" charset="0"/>
              </a:rPr>
              <a:t>mathyouneed</a:t>
            </a:r>
            <a:r>
              <a:rPr lang="en-US" dirty="0">
                <a:solidFill>
                  <a:srgbClr val="3F3F3F"/>
                </a:solidFill>
                <a:effectLst/>
                <a:latin typeface="Helvetica Neue" panose="02000503000000020004" pitchFamily="2" charset="0"/>
              </a:rPr>
              <a:t>/units/</a:t>
            </a:r>
            <a:r>
              <a:rPr lang="en-US" dirty="0" err="1">
                <a:solidFill>
                  <a:srgbClr val="3F3F3F"/>
                </a:solidFill>
                <a:effectLst/>
                <a:latin typeface="Helvetica Neue" panose="02000503000000020004" pitchFamily="2" charset="0"/>
              </a:rPr>
              <a:t>index.html</a:t>
            </a:r>
            <a:endParaRPr lang="en-US" dirty="0">
              <a:solidFill>
                <a:srgbClr val="3F3F3F"/>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10501A6F-23CF-844F-AAF9-89E7A86CA1A2}" type="slidenum">
              <a:rPr lang="en-US" smtClean="0"/>
              <a:t>32</a:t>
            </a:fld>
            <a:endParaRPr lang="en-US"/>
          </a:p>
        </p:txBody>
      </p:sp>
    </p:spTree>
    <p:extLst>
      <p:ext uri="{BB962C8B-B14F-4D97-AF65-F5344CB8AC3E}">
        <p14:creationId xmlns:p14="http://schemas.microsoft.com/office/powerpoint/2010/main" val="13630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your students won’t be able to stand directly on the rocks, encourage them to picture that they’re able to sit on the rocks and look up. Picture to help!</a:t>
            </a:r>
          </a:p>
        </p:txBody>
      </p:sp>
      <p:sp>
        <p:nvSpPr>
          <p:cNvPr id="4" name="Slide Number Placeholder 3"/>
          <p:cNvSpPr>
            <a:spLocks noGrp="1"/>
          </p:cNvSpPr>
          <p:nvPr>
            <p:ph type="sldNum" sz="quarter" idx="5"/>
          </p:nvPr>
        </p:nvSpPr>
        <p:spPr/>
        <p:txBody>
          <a:bodyPr/>
          <a:lstStyle/>
          <a:p>
            <a:fld id="{10501A6F-23CF-844F-AAF9-89E7A86CA1A2}" type="slidenum">
              <a:rPr lang="en-US" smtClean="0"/>
              <a:t>33</a:t>
            </a:fld>
            <a:endParaRPr lang="en-US"/>
          </a:p>
        </p:txBody>
      </p:sp>
    </p:spTree>
    <p:extLst>
      <p:ext uri="{BB962C8B-B14F-4D97-AF65-F5344CB8AC3E}">
        <p14:creationId xmlns:p14="http://schemas.microsoft.com/office/powerpoint/2010/main" val="127621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depth conversions, we’re demoing the math using a different length of time. They’re then asked to run the calculation for the length of the unconformity represented here at Haviland Lake.</a:t>
            </a:r>
          </a:p>
          <a:p>
            <a:endParaRPr lang="en-US" dirty="0"/>
          </a:p>
          <a:p>
            <a:r>
              <a:rPr lang="en-US" dirty="0"/>
              <a:t>24 hours/4,540,000,000 years = x/10 years</a:t>
            </a:r>
          </a:p>
          <a:p>
            <a:r>
              <a:rPr lang="en-US" dirty="0"/>
              <a:t>X = 5.2e-8 years = 1.7 seconds</a:t>
            </a:r>
          </a:p>
          <a:p>
            <a:endParaRPr lang="en-US" dirty="0"/>
          </a:p>
          <a:p>
            <a:endParaRPr lang="en-US" dirty="0"/>
          </a:p>
          <a:p>
            <a:r>
              <a:rPr lang="en-US" dirty="0"/>
              <a:t>Unconformity is ~7.4 hours</a:t>
            </a:r>
          </a:p>
        </p:txBody>
      </p:sp>
      <p:sp>
        <p:nvSpPr>
          <p:cNvPr id="4" name="Slide Number Placeholder 3"/>
          <p:cNvSpPr>
            <a:spLocks noGrp="1"/>
          </p:cNvSpPr>
          <p:nvPr>
            <p:ph type="sldNum" sz="quarter" idx="5"/>
          </p:nvPr>
        </p:nvSpPr>
        <p:spPr/>
        <p:txBody>
          <a:bodyPr/>
          <a:lstStyle/>
          <a:p>
            <a:fld id="{10501A6F-23CF-844F-AAF9-89E7A86CA1A2}" type="slidenum">
              <a:rPr lang="en-US" smtClean="0"/>
              <a:t>34</a:t>
            </a:fld>
            <a:endParaRPr lang="en-US"/>
          </a:p>
        </p:txBody>
      </p:sp>
    </p:spTree>
    <p:extLst>
      <p:ext uri="{BB962C8B-B14F-4D97-AF65-F5344CB8AC3E}">
        <p14:creationId xmlns:p14="http://schemas.microsoft.com/office/powerpoint/2010/main" val="261281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probably be best as a guided whole-class discussion. The reality that there must be uplift and erosion to expose the metamorphic rocks at the surface </a:t>
            </a:r>
            <a:r>
              <a:rPr lang="en-US" b="1" i="1" dirty="0"/>
              <a:t>before</a:t>
            </a:r>
            <a:r>
              <a:rPr lang="en-US" dirty="0"/>
              <a:t> deposition of the limestone is hard to conceptualize. By doing a think-pair-share on the geologic history, you will hopefully have a couple of groups that hit on this stage, and then you can pool the list of events for each group onto the board. By seeing what other people came up with, it might spark questions or additions to the students’ lists. If the uplift/erosion stage is missing, you could prompt with questions like, ”If the gneisses metamorphosed at 10 km deep, how could the limestones be directly on top of them?” Discussion questions continue on the next slide to get at the last little bit of history.</a:t>
            </a:r>
          </a:p>
          <a:p>
            <a:endParaRPr lang="en-US" dirty="0"/>
          </a:p>
          <a:p>
            <a:r>
              <a:rPr lang="en-US" dirty="0"/>
              <a:t>Correct sequence (starting with metamorphism):</a:t>
            </a:r>
          </a:p>
          <a:p>
            <a:pPr marL="171450" indent="-171450">
              <a:buFont typeface="Arial" panose="020B0604020202020204" pitchFamily="34" charset="0"/>
              <a:buChar char="•"/>
            </a:pPr>
            <a:r>
              <a:rPr lang="en-US" dirty="0"/>
              <a:t>Metamorphism of parent igneous rocks to form gneiss</a:t>
            </a:r>
          </a:p>
          <a:p>
            <a:pPr marL="171450" indent="-171450">
              <a:buFont typeface="Arial" panose="020B0604020202020204" pitchFamily="34" charset="0"/>
              <a:buChar char="•"/>
            </a:pPr>
            <a:r>
              <a:rPr lang="en-US" dirty="0"/>
              <a:t>Uplift and erosion to expose the gneisses at the surface</a:t>
            </a:r>
          </a:p>
          <a:p>
            <a:pPr marL="171450" indent="-171450">
              <a:buFont typeface="Arial" panose="020B0604020202020204" pitchFamily="34" charset="0"/>
              <a:buChar char="•"/>
            </a:pPr>
            <a:r>
              <a:rPr lang="en-US" dirty="0"/>
              <a:t>Deposition of the Ouray Limestone</a:t>
            </a:r>
          </a:p>
          <a:p>
            <a:pPr marL="171450" indent="-171450">
              <a:buFont typeface="Arial" panose="020B0604020202020204" pitchFamily="34" charset="0"/>
              <a:buChar char="•"/>
            </a:pPr>
            <a:r>
              <a:rPr lang="en-US" dirty="0"/>
              <a:t>Deposition of a significant thickness of sedimentary sequences through the KP boundary as you go south of Durango into the San Juan Basin in northern New Mexico. In this region, deposition stopped and erosion started during the uplift of the Rocky Mountains ~65 Ma.</a:t>
            </a:r>
          </a:p>
          <a:p>
            <a:pPr marL="171450" indent="-171450">
              <a:buFont typeface="Arial" panose="020B0604020202020204" pitchFamily="34" charset="0"/>
              <a:buChar char="•"/>
            </a:pPr>
            <a:r>
              <a:rPr lang="en-US" dirty="0"/>
              <a:t>Modern erosion (glacial, fluvial) to expose the unconformity </a:t>
            </a:r>
          </a:p>
        </p:txBody>
      </p:sp>
      <p:sp>
        <p:nvSpPr>
          <p:cNvPr id="4" name="Slide Number Placeholder 3"/>
          <p:cNvSpPr>
            <a:spLocks noGrp="1"/>
          </p:cNvSpPr>
          <p:nvPr>
            <p:ph type="sldNum" sz="quarter" idx="5"/>
          </p:nvPr>
        </p:nvSpPr>
        <p:spPr/>
        <p:txBody>
          <a:bodyPr/>
          <a:lstStyle/>
          <a:p>
            <a:fld id="{10501A6F-23CF-844F-AAF9-89E7A86CA1A2}" type="slidenum">
              <a:rPr lang="en-US" smtClean="0"/>
              <a:t>35</a:t>
            </a:fld>
            <a:endParaRPr lang="en-US"/>
          </a:p>
        </p:txBody>
      </p:sp>
    </p:spTree>
    <p:extLst>
      <p:ext uri="{BB962C8B-B14F-4D97-AF65-F5344CB8AC3E}">
        <p14:creationId xmlns:p14="http://schemas.microsoft.com/office/powerpoint/2010/main" val="3528851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 help get the idea deposition of sedimentary rocks continued throughout this region for a very long time. You can prompt with questions like:</a:t>
            </a:r>
          </a:p>
          <a:p>
            <a:endParaRPr lang="en-US" dirty="0"/>
          </a:p>
          <a:p>
            <a:pPr marL="171450" indent="-171450">
              <a:buFont typeface="Arial" panose="020B0604020202020204" pitchFamily="34" charset="0"/>
              <a:buChar char="•"/>
            </a:pPr>
            <a:r>
              <a:rPr lang="en-US" dirty="0"/>
              <a:t>Are the rocks in the cliffs (see image above) older or younger than the rocks at Field Stop #2? Would they have originally been deposited on top of or below the rocks at Field Stop #2?</a:t>
            </a:r>
          </a:p>
          <a:p>
            <a:pPr marL="171450" indent="-171450">
              <a:buFont typeface="Arial" panose="020B0604020202020204" pitchFamily="34" charset="0"/>
              <a:buChar char="•"/>
            </a:pPr>
            <a:r>
              <a:rPr lang="en-US" dirty="0"/>
              <a:t>Go back to the overview fly through from Durango. Are there even younger sedimentary rocks that might have been above the rocks at Field Stop #2 at some point?</a:t>
            </a:r>
          </a:p>
          <a:p>
            <a:pPr marL="171450" indent="-171450">
              <a:buFont typeface="Arial" panose="020B0604020202020204" pitchFamily="34" charset="0"/>
              <a:buChar char="•"/>
            </a:pPr>
            <a:r>
              <a:rPr lang="en-US" dirty="0"/>
              <a:t>(Depending on student ability) Explore the larger geologic map of this region (available here: https://</a:t>
            </a:r>
            <a:r>
              <a:rPr lang="en-US" dirty="0" err="1"/>
              <a:t>ngmdb.usgs.gov</a:t>
            </a:r>
            <a:r>
              <a:rPr lang="en-US" dirty="0"/>
              <a:t>/</a:t>
            </a:r>
            <a:r>
              <a:rPr lang="en-US" dirty="0" err="1"/>
              <a:t>Prodesc</a:t>
            </a:r>
            <a:r>
              <a:rPr lang="en-US" dirty="0"/>
              <a:t>/proddesc_76332.htm). Does the Hermosa Group occur on both sides of the valley? Based on lateral continuity, does that suggest (or not) that the Hermosa Group originally extended across the valley where Haviland Lake now sits.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 don’t actually know that all of these rocks were on top of the area of Haviland Lake, but we can propose from lateral continuity that the Hermosa Group (at least) was originally deposited on top of these rocks and has since been eroded away. The Hermosa varies significantly in thickness, but is ~2,000 ft (600 m) on average (</a:t>
            </a:r>
            <a:r>
              <a:rPr lang="en-US" b="0" i="0" u="sng" dirty="0">
                <a:solidFill>
                  <a:srgbClr val="63B6E5"/>
                </a:solidFill>
                <a:effectLst/>
                <a:latin typeface="Open Sans Regular"/>
                <a:hlinkClick r:id="rId3"/>
              </a:rPr>
              <a:t>Hite, R.J., Anders, D.E., and Ging, T.G., 1984, Organic-rich source rocks of Pennsylvanian age in the Paradox basin of Utah and Colorado, IN Woodward, Jane, Meissner, F.F., and Clayton, J.L., eds., Hydrocarbon source rocks of the greater Rocky Mountain region: Rocky Mountain Association of Geologists Field Conference Guidebook, p. 255-274.</a:t>
            </a:r>
            <a:r>
              <a:rPr lang="en-US" b="0" i="0" u="sng" dirty="0">
                <a:solidFill>
                  <a:srgbClr val="63B6E5"/>
                </a:solidFill>
                <a:effectLst/>
                <a:latin typeface="Open Sans Regular"/>
              </a:rPr>
              <a:t>)</a:t>
            </a:r>
            <a:r>
              <a:rPr lang="en-US" dirty="0"/>
              <a:t>, so it’s a pretty significant thickness of rocks that have been eroded away!</a:t>
            </a:r>
          </a:p>
        </p:txBody>
      </p:sp>
      <p:sp>
        <p:nvSpPr>
          <p:cNvPr id="4" name="Slide Number Placeholder 3"/>
          <p:cNvSpPr>
            <a:spLocks noGrp="1"/>
          </p:cNvSpPr>
          <p:nvPr>
            <p:ph type="sldNum" sz="quarter" idx="5"/>
          </p:nvPr>
        </p:nvSpPr>
        <p:spPr/>
        <p:txBody>
          <a:bodyPr/>
          <a:lstStyle/>
          <a:p>
            <a:fld id="{10501A6F-23CF-844F-AAF9-89E7A86CA1A2}" type="slidenum">
              <a:rPr lang="en-US" smtClean="0"/>
              <a:t>36</a:t>
            </a:fld>
            <a:endParaRPr lang="en-US"/>
          </a:p>
        </p:txBody>
      </p:sp>
    </p:spTree>
    <p:extLst>
      <p:ext uri="{BB962C8B-B14F-4D97-AF65-F5344CB8AC3E}">
        <p14:creationId xmlns:p14="http://schemas.microsoft.com/office/powerpoint/2010/main" val="79318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your students have never used Google Earth, there are several introductory instructions that they can use (see the end of the instructor handout for an example). You want to make sure that they have Google Earth Pro on desktop (https://</a:t>
            </a:r>
            <a:r>
              <a:rPr lang="en-US" dirty="0" err="1"/>
              <a:t>www.google.com</a:t>
            </a:r>
            <a:r>
              <a:rPr lang="en-US" dirty="0"/>
              <a:t>/earth/about/versions/#download-pro). It’s free! They should be able to:</a:t>
            </a:r>
          </a:p>
          <a:p>
            <a:pPr marL="628650" lvl="1" indent="-171450">
              <a:buFont typeface="Arial" panose="020B0604020202020204" pitchFamily="34" charset="0"/>
              <a:buChar char="•"/>
            </a:pPr>
            <a:r>
              <a:rPr lang="en-US" dirty="0"/>
              <a:t>Expand folders and navigate to placemarks by double-clicking on the placemark and waiting for it to ‘fly in’</a:t>
            </a:r>
          </a:p>
          <a:p>
            <a:pPr marL="628650" lvl="1" indent="-171450">
              <a:buFont typeface="Arial" panose="020B0604020202020204" pitchFamily="34" charset="0"/>
              <a:buChar char="•"/>
            </a:pPr>
            <a:r>
              <a:rPr lang="en-US" dirty="0"/>
              <a:t>Enter street view in Google Earth Pro</a:t>
            </a:r>
          </a:p>
          <a:p>
            <a:pPr marL="628650" lvl="1" indent="-171450">
              <a:buFont typeface="Arial" panose="020B0604020202020204" pitchFamily="34" charset="0"/>
              <a:buChar char="•"/>
            </a:pPr>
            <a:r>
              <a:rPr lang="en-US" dirty="0"/>
              <a:t>Turn placemarks/folders off and on</a:t>
            </a:r>
          </a:p>
          <a:p>
            <a:pPr marL="171450" lvl="0" indent="-171450">
              <a:buFont typeface="Arial" panose="020B0604020202020204" pitchFamily="34" charset="0"/>
              <a:buChar char="•"/>
            </a:pPr>
            <a:r>
              <a:rPr lang="en-US" dirty="0"/>
              <a:t>There is no dialogue to the Google Earth tour, so everyone can watch it on their own or you can show the tour at the front of the classroom. Key landmarks that we would point out while driving to the lake are labelled. </a:t>
            </a:r>
          </a:p>
        </p:txBody>
      </p:sp>
      <p:sp>
        <p:nvSpPr>
          <p:cNvPr id="4" name="Slide Number Placeholder 3"/>
          <p:cNvSpPr>
            <a:spLocks noGrp="1"/>
          </p:cNvSpPr>
          <p:nvPr>
            <p:ph type="sldNum" sz="quarter" idx="5"/>
          </p:nvPr>
        </p:nvSpPr>
        <p:spPr/>
        <p:txBody>
          <a:bodyPr/>
          <a:lstStyle/>
          <a:p>
            <a:fld id="{10501A6F-23CF-844F-AAF9-89E7A86CA1A2}" type="slidenum">
              <a:rPr lang="en-US" smtClean="0"/>
              <a:t>3</a:t>
            </a:fld>
            <a:endParaRPr lang="en-US"/>
          </a:p>
        </p:txBody>
      </p:sp>
    </p:spTree>
    <p:extLst>
      <p:ext uri="{BB962C8B-B14F-4D97-AF65-F5344CB8AC3E}">
        <p14:creationId xmlns:p14="http://schemas.microsoft.com/office/powerpoint/2010/main" val="418478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may (or may not) be familiar with infographics. They have probably seen them but may not have heard the name and/or given them much thought. They’ll make an infographic that is aimed at sharing what they learned with the general public as their final formative assessment of the lab, and it helps to get them started on the right track.</a:t>
            </a:r>
          </a:p>
        </p:txBody>
      </p:sp>
      <p:sp>
        <p:nvSpPr>
          <p:cNvPr id="4" name="Slide Number Placeholder 3"/>
          <p:cNvSpPr>
            <a:spLocks noGrp="1"/>
          </p:cNvSpPr>
          <p:nvPr>
            <p:ph type="sldNum" sz="quarter" idx="5"/>
          </p:nvPr>
        </p:nvSpPr>
        <p:spPr/>
        <p:txBody>
          <a:bodyPr/>
          <a:lstStyle/>
          <a:p>
            <a:fld id="{10501A6F-23CF-844F-AAF9-89E7A86CA1A2}" type="slidenum">
              <a:rPr lang="en-US" smtClean="0"/>
              <a:t>37</a:t>
            </a:fld>
            <a:endParaRPr lang="en-US"/>
          </a:p>
        </p:txBody>
      </p:sp>
    </p:spTree>
    <p:extLst>
      <p:ext uri="{BB962C8B-B14F-4D97-AF65-F5344CB8AC3E}">
        <p14:creationId xmlns:p14="http://schemas.microsoft.com/office/powerpoint/2010/main" val="597865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01A6F-23CF-844F-AAF9-89E7A86CA1A2}" type="slidenum">
              <a:rPr lang="en-US" smtClean="0"/>
              <a:t>38</a:t>
            </a:fld>
            <a:endParaRPr lang="en-US"/>
          </a:p>
        </p:txBody>
      </p:sp>
    </p:spTree>
    <p:extLst>
      <p:ext uri="{BB962C8B-B14F-4D97-AF65-F5344CB8AC3E}">
        <p14:creationId xmlns:p14="http://schemas.microsoft.com/office/powerpoint/2010/main" val="205703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dirty="0">
              <a:solidFill>
                <a:srgbClr val="FFFFFF"/>
              </a:solidFill>
              <a:effectLst/>
              <a:latin typeface="YouTube Noto"/>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FFFFFF"/>
                </a:solidFill>
                <a:effectLst/>
                <a:latin typeface="YouTube Noto"/>
              </a:rPr>
              <a:t>The video showing the ancestral territories prior to colonization is linked to the screencap above. If it does not find the correct video, you can follow this link: </a:t>
            </a:r>
            <a:r>
              <a:rPr lang="en-US" b="0" i="0" u="none" strike="noStrike" dirty="0">
                <a:solidFill>
                  <a:srgbClr val="FFFFFF"/>
                </a:solidFill>
                <a:effectLst/>
                <a:latin typeface="YouTube Noto"/>
                <a:hlinkClick r:id="rId3"/>
              </a:rPr>
              <a:t>https://youtu.be/v4yCnwJE8_M</a:t>
            </a:r>
            <a:r>
              <a:rPr lang="en-US" b="0" i="0" u="none" strike="noStrike" dirty="0">
                <a:solidFill>
                  <a:srgbClr val="FFFFFF"/>
                </a:solidFill>
                <a:effectLst/>
                <a:latin typeface="YouTube Noto"/>
              </a:rPr>
              <a:t>. The land acknowledgement (to the left) is not included in the video, but the video helps to put the land acknowledgement into spatial context. To read more about our land acknowledgement and our history, please see the following link: https://</a:t>
            </a:r>
            <a:r>
              <a:rPr lang="en-US" b="0" i="0" u="none" strike="noStrike" dirty="0" err="1">
                <a:solidFill>
                  <a:srgbClr val="FFFFFF"/>
                </a:solidFill>
                <a:effectLst/>
                <a:latin typeface="YouTube Noto"/>
              </a:rPr>
              <a:t>www.fortlewis.edu</a:t>
            </a:r>
            <a:r>
              <a:rPr lang="en-US" b="0" i="0" u="none" strike="noStrike" dirty="0">
                <a:solidFill>
                  <a:srgbClr val="FFFFFF"/>
                </a:solidFill>
                <a:effectLst/>
                <a:latin typeface="YouTube Noto"/>
              </a:rPr>
              <a:t>/about-</a:t>
            </a:r>
            <a:r>
              <a:rPr lang="en-US" b="0" i="0" u="none" strike="noStrike" dirty="0" err="1">
                <a:solidFill>
                  <a:srgbClr val="FFFFFF"/>
                </a:solidFill>
                <a:effectLst/>
                <a:latin typeface="YouTube Noto"/>
              </a:rPr>
              <a:t>flc</a:t>
            </a:r>
            <a:r>
              <a:rPr lang="en-US" b="0" i="0" u="none" strike="noStrike" dirty="0">
                <a:solidFill>
                  <a:srgbClr val="FFFFFF"/>
                </a:solidFill>
                <a:effectLst/>
                <a:latin typeface="YouTube Noto"/>
              </a:rPr>
              <a:t>/leadership/presidents-office/land-acknowledgment</a:t>
            </a:r>
            <a:r>
              <a:rPr lang="en-US" b="0" i="0" u="none" strike="noStrike" dirty="0">
                <a:solidFill>
                  <a:schemeClr val="tx1"/>
                </a:solidFill>
                <a:effectLst/>
                <a:latin typeface="+mn-lt"/>
              </a:rPr>
              <a:t>.</a:t>
            </a:r>
            <a:endParaRPr lang="en-US" b="0" i="0" u="none" strike="noStrike" dirty="0">
              <a:solidFill>
                <a:srgbClr val="FFFFFF"/>
              </a:solidFill>
              <a:effectLst/>
              <a:latin typeface="YouTube Noto"/>
            </a:endParaRPr>
          </a:p>
          <a:p>
            <a:endParaRPr lang="en-US" b="0" i="0" u="none" strike="noStrike" dirty="0">
              <a:solidFill>
                <a:srgbClr val="FFFFFF"/>
              </a:solidFill>
              <a:effectLst/>
              <a:latin typeface="YouTube Noto"/>
            </a:endParaRPr>
          </a:p>
          <a:p>
            <a:r>
              <a:rPr lang="en-US" b="0" i="0" u="none" strike="noStrike" dirty="0">
                <a:solidFill>
                  <a:srgbClr val="FFFFFF"/>
                </a:solidFill>
                <a:effectLst/>
                <a:latin typeface="YouTube Noto"/>
              </a:rPr>
              <a:t>Note that Fort Lewis College is a Native American Serving Non-tribal Institution. All enrolled citizens in a federally-recognized American Indian Tribal Nation and all Alaska Village Natives attend FLC with free tuition (https://</a:t>
            </a:r>
            <a:r>
              <a:rPr lang="en-US" b="0" i="0" u="none" strike="noStrike" dirty="0" err="1">
                <a:solidFill>
                  <a:srgbClr val="FFFFFF"/>
                </a:solidFill>
                <a:effectLst/>
                <a:latin typeface="YouTube Noto"/>
              </a:rPr>
              <a:t>www.fortlewis.edu</a:t>
            </a:r>
            <a:r>
              <a:rPr lang="en-US" b="0" i="0" u="none" strike="noStrike" dirty="0">
                <a:solidFill>
                  <a:srgbClr val="FFFFFF"/>
                </a:solidFill>
                <a:effectLst/>
                <a:latin typeface="YouTube Noto"/>
              </a:rPr>
              <a:t>/tuition-aid/native-</a:t>
            </a:r>
            <a:r>
              <a:rPr lang="en-US" b="0" i="0" u="none" strike="noStrike" dirty="0" err="1">
                <a:solidFill>
                  <a:srgbClr val="FFFFFF"/>
                </a:solidFill>
                <a:effectLst/>
                <a:latin typeface="YouTube Noto"/>
              </a:rPr>
              <a:t>american</a:t>
            </a:r>
            <a:r>
              <a:rPr lang="en-US" b="0" i="0" u="none" strike="noStrike" dirty="0">
                <a:solidFill>
                  <a:srgbClr val="FFFFFF"/>
                </a:solidFill>
                <a:effectLst/>
                <a:latin typeface="YouTube Noto"/>
              </a:rPr>
              <a:t>-tuition-waiver). This tuition waiver is federally mandated. The land that FLC is on was owned by the U.S. government in the 1800s and was granted to the State of Colorado in 1911 under the stipulation that: </a:t>
            </a:r>
            <a:r>
              <a:rPr lang="en-US" b="0" i="1" dirty="0">
                <a:solidFill>
                  <a:srgbClr val="0E101A"/>
                </a:solidFill>
                <a:effectLst/>
                <a:latin typeface="inherit"/>
              </a:rPr>
              <a:t>the property must remain an educational center and be inclusive of Native American students who would be admitted tuition-free and offered an education equal to all students. </a:t>
            </a:r>
            <a:r>
              <a:rPr lang="en-US" b="0" i="0" dirty="0">
                <a:solidFill>
                  <a:srgbClr val="0E101A"/>
                </a:solidFill>
                <a:effectLst/>
                <a:latin typeface="inherit"/>
              </a:rPr>
              <a:t>Around 45% of our students are Native American or Alaska Native, and they represent over 185 tribes and villages.</a:t>
            </a:r>
          </a:p>
          <a:p>
            <a:endParaRPr lang="en-US" b="0" i="0" u="none" strike="noStrike" dirty="0">
              <a:solidFill>
                <a:srgbClr val="0E101A"/>
              </a:solidFill>
              <a:effectLst/>
              <a:latin typeface="inherit"/>
            </a:endParaRPr>
          </a:p>
          <a:p>
            <a:r>
              <a:rPr lang="en-US" b="0" i="0" u="none" strike="noStrike" dirty="0">
                <a:solidFill>
                  <a:srgbClr val="0E101A"/>
                </a:solidFill>
                <a:effectLst/>
                <a:latin typeface="inherit"/>
              </a:rPr>
              <a:t>During the 1800’s, the original Fort Lewis site in Hesperus, CO was a Federal Indian Boarding School. The land was granted to the state in 1911 when the boarding school closed, and Fort Lewis College (at its current location) opened. This history has significant intergenerational impacts on our former and current students, and FLC is dedicated to reconciliation. Although this is not the point of this field trip, it is important to note this history, and we wanted to provide resources in case you wanted to learn more or in case it came up with your students. To learn more about the Native American Boarding School Research Program Act, the findings for Fort Lewis Indian Boarding School, and actions towards reconciliation, please see our website: https://</a:t>
            </a:r>
            <a:r>
              <a:rPr lang="en-US" b="0" i="0" u="none" strike="noStrike" dirty="0" err="1">
                <a:solidFill>
                  <a:srgbClr val="0E101A"/>
                </a:solidFill>
                <a:effectLst/>
                <a:latin typeface="inherit"/>
              </a:rPr>
              <a:t>www.fortlewis.edu</a:t>
            </a:r>
            <a:r>
              <a:rPr lang="en-US" b="0" i="0" u="none" strike="noStrike" dirty="0">
                <a:solidFill>
                  <a:srgbClr val="0E101A"/>
                </a:solidFill>
                <a:effectLst/>
                <a:latin typeface="inherit"/>
              </a:rPr>
              <a:t>/about-</a:t>
            </a:r>
            <a:r>
              <a:rPr lang="en-US" b="0" i="0" u="none" strike="noStrike" dirty="0" err="1">
                <a:solidFill>
                  <a:srgbClr val="0E101A"/>
                </a:solidFill>
                <a:effectLst/>
                <a:latin typeface="inherit"/>
              </a:rPr>
              <a:t>flc</a:t>
            </a:r>
            <a:r>
              <a:rPr lang="en-US" b="0" i="0" u="none" strike="noStrike" dirty="0">
                <a:solidFill>
                  <a:srgbClr val="0E101A"/>
                </a:solidFill>
                <a:effectLst/>
                <a:latin typeface="inherit"/>
              </a:rPr>
              <a:t>/leadership/diversity-affairs/reconciliation.</a:t>
            </a:r>
            <a:endParaRPr lang="en-US" b="0" i="0" u="none" strike="noStrike" dirty="0">
              <a:solidFill>
                <a:srgbClr val="FFFFFF"/>
              </a:solidFill>
              <a:effectLst/>
              <a:latin typeface="YouTube Noto"/>
            </a:endParaRPr>
          </a:p>
          <a:p>
            <a:endParaRPr lang="en-US" b="0" i="0" u="none" strike="noStrike" dirty="0">
              <a:solidFill>
                <a:srgbClr val="FFFFFF"/>
              </a:solidFill>
              <a:effectLst/>
              <a:latin typeface="YouTube Noto"/>
            </a:endParaRPr>
          </a:p>
        </p:txBody>
      </p:sp>
      <p:sp>
        <p:nvSpPr>
          <p:cNvPr id="4" name="Slide Number Placeholder 3"/>
          <p:cNvSpPr>
            <a:spLocks noGrp="1"/>
          </p:cNvSpPr>
          <p:nvPr>
            <p:ph type="sldNum" sz="quarter" idx="5"/>
          </p:nvPr>
        </p:nvSpPr>
        <p:spPr/>
        <p:txBody>
          <a:bodyPr/>
          <a:lstStyle/>
          <a:p>
            <a:fld id="{10501A6F-23CF-844F-AAF9-89E7A86CA1A2}" type="slidenum">
              <a:rPr lang="en-US" smtClean="0"/>
              <a:t>4</a:t>
            </a:fld>
            <a:endParaRPr lang="en-US"/>
          </a:p>
        </p:txBody>
      </p:sp>
    </p:spTree>
    <p:extLst>
      <p:ext uri="{BB962C8B-B14F-4D97-AF65-F5344CB8AC3E}">
        <p14:creationId xmlns:p14="http://schemas.microsoft.com/office/powerpoint/2010/main" val="421450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pool the observations from the groups in this slide or you can do it on the board</a:t>
            </a:r>
          </a:p>
        </p:txBody>
      </p:sp>
      <p:sp>
        <p:nvSpPr>
          <p:cNvPr id="4" name="Slide Number Placeholder 3"/>
          <p:cNvSpPr>
            <a:spLocks noGrp="1"/>
          </p:cNvSpPr>
          <p:nvPr>
            <p:ph type="sldNum" sz="quarter" idx="5"/>
          </p:nvPr>
        </p:nvSpPr>
        <p:spPr/>
        <p:txBody>
          <a:bodyPr/>
          <a:lstStyle/>
          <a:p>
            <a:fld id="{10501A6F-23CF-844F-AAF9-89E7A86CA1A2}" type="slidenum">
              <a:rPr lang="en-US" smtClean="0"/>
              <a:t>8</a:t>
            </a:fld>
            <a:endParaRPr lang="en-US"/>
          </a:p>
        </p:txBody>
      </p:sp>
    </p:spTree>
    <p:extLst>
      <p:ext uri="{BB962C8B-B14F-4D97-AF65-F5344CB8AC3E}">
        <p14:creationId xmlns:p14="http://schemas.microsoft.com/office/powerpoint/2010/main" val="2015888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and answers for common questions are included in the next section.</a:t>
            </a:r>
          </a:p>
        </p:txBody>
      </p:sp>
      <p:sp>
        <p:nvSpPr>
          <p:cNvPr id="4" name="Slide Number Placeholder 3"/>
          <p:cNvSpPr>
            <a:spLocks noGrp="1"/>
          </p:cNvSpPr>
          <p:nvPr>
            <p:ph type="sldNum" sz="quarter" idx="5"/>
          </p:nvPr>
        </p:nvSpPr>
        <p:spPr/>
        <p:txBody>
          <a:bodyPr/>
          <a:lstStyle/>
          <a:p>
            <a:fld id="{10501A6F-23CF-844F-AAF9-89E7A86CA1A2}" type="slidenum">
              <a:rPr lang="en-US" smtClean="0"/>
              <a:t>9</a:t>
            </a:fld>
            <a:endParaRPr lang="en-US"/>
          </a:p>
        </p:txBody>
      </p:sp>
    </p:spTree>
    <p:extLst>
      <p:ext uri="{BB962C8B-B14F-4D97-AF65-F5344CB8AC3E}">
        <p14:creationId xmlns:p14="http://schemas.microsoft.com/office/powerpoint/2010/main" val="27822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print these individual cards or just show the teams the slides as they come up with questions. Some of the questions they will pose may not have slide answers, and you can use your judgement and understanding of the geology. Feel free to change how the answers are worded!</a:t>
            </a:r>
          </a:p>
        </p:txBody>
      </p:sp>
      <p:sp>
        <p:nvSpPr>
          <p:cNvPr id="4" name="Slide Number Placeholder 3"/>
          <p:cNvSpPr>
            <a:spLocks noGrp="1"/>
          </p:cNvSpPr>
          <p:nvPr>
            <p:ph type="sldNum" sz="quarter" idx="5"/>
          </p:nvPr>
        </p:nvSpPr>
        <p:spPr/>
        <p:txBody>
          <a:bodyPr/>
          <a:lstStyle/>
          <a:p>
            <a:fld id="{10501A6F-23CF-844F-AAF9-89E7A86CA1A2}" type="slidenum">
              <a:rPr lang="en-US" smtClean="0"/>
              <a:t>10</a:t>
            </a:fld>
            <a:endParaRPr lang="en-US"/>
          </a:p>
        </p:txBody>
      </p:sp>
    </p:spTree>
    <p:extLst>
      <p:ext uri="{BB962C8B-B14F-4D97-AF65-F5344CB8AC3E}">
        <p14:creationId xmlns:p14="http://schemas.microsoft.com/office/powerpoint/2010/main" val="2317042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01A6F-23CF-844F-AAF9-89E7A86CA1A2}" type="slidenum">
              <a:rPr lang="en-US" smtClean="0"/>
              <a:t>11</a:t>
            </a:fld>
            <a:endParaRPr lang="en-US"/>
          </a:p>
        </p:txBody>
      </p:sp>
    </p:spTree>
    <p:extLst>
      <p:ext uri="{BB962C8B-B14F-4D97-AF65-F5344CB8AC3E}">
        <p14:creationId xmlns:p14="http://schemas.microsoft.com/office/powerpoint/2010/main" val="255180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sedimentary, igneous, or metamorphic features, and how the students will ask about this will depend on what they think this rock is to begin with. This rock is well-foliated (near vertical) and moderately lineated (defined by stretched hornblendes, steeply plunging).</a:t>
            </a:r>
          </a:p>
        </p:txBody>
      </p:sp>
      <p:sp>
        <p:nvSpPr>
          <p:cNvPr id="4" name="Slide Number Placeholder 3"/>
          <p:cNvSpPr>
            <a:spLocks noGrp="1"/>
          </p:cNvSpPr>
          <p:nvPr>
            <p:ph type="sldNum" sz="quarter" idx="5"/>
          </p:nvPr>
        </p:nvSpPr>
        <p:spPr/>
        <p:txBody>
          <a:bodyPr/>
          <a:lstStyle/>
          <a:p>
            <a:fld id="{10501A6F-23CF-844F-AAF9-89E7A86CA1A2}" type="slidenum">
              <a:rPr lang="en-US" smtClean="0"/>
              <a:t>12</a:t>
            </a:fld>
            <a:endParaRPr lang="en-US"/>
          </a:p>
        </p:txBody>
      </p:sp>
    </p:spTree>
    <p:extLst>
      <p:ext uri="{BB962C8B-B14F-4D97-AF65-F5344CB8AC3E}">
        <p14:creationId xmlns:p14="http://schemas.microsoft.com/office/powerpoint/2010/main" val="269454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should work with their group and Google Earth to orient themselves. The lake and the road are good landmarks to estimate the location of each field stop. If they’ve come up with a good rock ID, this should be fairly straightforward. This map is available as a layer in the .</a:t>
            </a:r>
            <a:r>
              <a:rPr lang="en-US" dirty="0" err="1"/>
              <a:t>kmz</a:t>
            </a:r>
            <a:r>
              <a:rPr lang="en-US" dirty="0"/>
              <a:t>, so they can check their answers, and they’re asked to reflect in the lab on what worked and what didn’t (if they came up with the wrong answer).</a:t>
            </a:r>
          </a:p>
        </p:txBody>
      </p:sp>
      <p:sp>
        <p:nvSpPr>
          <p:cNvPr id="4" name="Slide Number Placeholder 3"/>
          <p:cNvSpPr>
            <a:spLocks noGrp="1"/>
          </p:cNvSpPr>
          <p:nvPr>
            <p:ph type="sldNum" sz="quarter" idx="5"/>
          </p:nvPr>
        </p:nvSpPr>
        <p:spPr/>
        <p:txBody>
          <a:bodyPr/>
          <a:lstStyle/>
          <a:p>
            <a:fld id="{10501A6F-23CF-844F-AAF9-89E7A86CA1A2}" type="slidenum">
              <a:rPr lang="en-US" smtClean="0"/>
              <a:t>17</a:t>
            </a:fld>
            <a:endParaRPr lang="en-US"/>
          </a:p>
        </p:txBody>
      </p:sp>
    </p:spTree>
    <p:extLst>
      <p:ext uri="{BB962C8B-B14F-4D97-AF65-F5344CB8AC3E}">
        <p14:creationId xmlns:p14="http://schemas.microsoft.com/office/powerpoint/2010/main" val="2626446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5787-CB74-5047-967A-A898D2EF97EC}"/>
              </a:ext>
            </a:extLst>
          </p:cNvPr>
          <p:cNvSpPr>
            <a:spLocks noGrp="1"/>
          </p:cNvSpPr>
          <p:nvPr>
            <p:ph type="ctrTitle"/>
          </p:nvPr>
        </p:nvSpPr>
        <p:spPr>
          <a:xfrm>
            <a:off x="0" y="6035040"/>
            <a:ext cx="11237844" cy="822960"/>
          </a:xfrm>
        </p:spPr>
        <p:txBody>
          <a:bodyPr anchor="b">
            <a:normAutofit/>
          </a:bodyPr>
          <a:lstStyle>
            <a:lvl1pPr algn="l">
              <a:defRPr sz="5000">
                <a:solidFill>
                  <a:srgbClr val="004B8E"/>
                </a:solidFill>
              </a:defRPr>
            </a:lvl1pPr>
          </a:lstStyle>
          <a:p>
            <a:r>
              <a:rPr lang="en-US" dirty="0"/>
              <a:t>Click to edit Master title style</a:t>
            </a:r>
          </a:p>
        </p:txBody>
      </p:sp>
      <p:pic>
        <p:nvPicPr>
          <p:cNvPr id="3" name="Picture 2" descr="Geosciences wordmark full color blue on transparent background">
            <a:extLst>
              <a:ext uri="{FF2B5EF4-FFF2-40B4-BE49-F238E27FC236}">
                <a16:creationId xmlns:a16="http://schemas.microsoft.com/office/drawing/2014/main" id="{475EF945-5026-E640-509F-CE52235D7D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910" y="6106241"/>
            <a:ext cx="2380090" cy="68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92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AABB-0472-184D-A06C-3213DA2C0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CBA81A-F64E-4843-A071-04EDAA3C8D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874B6-FA26-B546-AE27-B6362D141666}"/>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5" name="Footer Placeholder 4">
            <a:extLst>
              <a:ext uri="{FF2B5EF4-FFF2-40B4-BE49-F238E27FC236}">
                <a16:creationId xmlns:a16="http://schemas.microsoft.com/office/drawing/2014/main" id="{CE89B7D9-072B-6942-B981-18C77925E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748F0-64E0-E146-8676-ED87ED48BB6D}"/>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65956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CD054C-ACF8-BB43-91DA-38C3CFE3CF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92E95D-BA29-1B45-96C6-148DC67DBC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E0CB6-85A4-0C44-B646-C4F45BD8E82B}"/>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5" name="Footer Placeholder 4">
            <a:extLst>
              <a:ext uri="{FF2B5EF4-FFF2-40B4-BE49-F238E27FC236}">
                <a16:creationId xmlns:a16="http://schemas.microsoft.com/office/drawing/2014/main" id="{1572B1C8-C58E-ED4E-B7BF-0A2517A09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09105-8CE9-A443-8F12-2B3BF6EB1248}"/>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399999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D4E0-8D6D-3C40-97BB-9397FADD0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22A5F-9104-D844-8869-FDC0B7E4FD96}"/>
              </a:ext>
            </a:extLst>
          </p:cNvPr>
          <p:cNvSpPr>
            <a:spLocks noGrp="1"/>
          </p:cNvSpPr>
          <p:nvPr>
            <p:ph idx="1"/>
          </p:nvPr>
        </p:nvSpPr>
        <p:spPr>
          <a:xfrm>
            <a:off x="270701" y="967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Geosciences wordmark full color blue on transparent background">
            <a:extLst>
              <a:ext uri="{FF2B5EF4-FFF2-40B4-BE49-F238E27FC236}">
                <a16:creationId xmlns:a16="http://schemas.microsoft.com/office/drawing/2014/main" id="{6ED05B82-9BE1-44D0-F03D-54434B3044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910" y="6106241"/>
            <a:ext cx="2380090" cy="68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4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5DB9-FD91-E04D-AE53-9847E3009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277482-FA98-184E-893E-C9D08011C3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0534F-16FA-E84F-9E4E-995B705EAAED}"/>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5" name="Footer Placeholder 4">
            <a:extLst>
              <a:ext uri="{FF2B5EF4-FFF2-40B4-BE49-F238E27FC236}">
                <a16:creationId xmlns:a16="http://schemas.microsoft.com/office/drawing/2014/main" id="{935E2072-7207-3442-B35D-00E752B3B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51B52-F148-A944-89B6-3374BFA0FB37}"/>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1233400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6FA3-CADB-2D44-A5C9-D7A2DD94BC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C1820-7DAF-5241-A877-E5FF5FE217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FA98AD-1232-AA4C-9EA0-8DFFECF5E8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E56064-F80D-A24F-8615-E225B7E07050}"/>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6" name="Footer Placeholder 5">
            <a:extLst>
              <a:ext uri="{FF2B5EF4-FFF2-40B4-BE49-F238E27FC236}">
                <a16:creationId xmlns:a16="http://schemas.microsoft.com/office/drawing/2014/main" id="{E6C89815-9B7A-D347-A75C-CA778C33F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6E12-14D0-854A-8B94-9B6A06D7EE51}"/>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132427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2667-AC8D-6041-9545-33595678A4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BDC997-3D19-3843-8F41-D9630D84DB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4FC26-1292-3B46-8359-52FC4978F2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1DCA79-85A8-3244-8EF2-0896F68AB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D1490D-D102-F842-B380-2A28E46DA2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364ED-C9DD-234F-83D6-C04D64E9A629}"/>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8" name="Footer Placeholder 7">
            <a:extLst>
              <a:ext uri="{FF2B5EF4-FFF2-40B4-BE49-F238E27FC236}">
                <a16:creationId xmlns:a16="http://schemas.microsoft.com/office/drawing/2014/main" id="{69D057CA-8C69-154C-A32C-BC174E1266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81DE5B-D024-AD44-8EF0-28B001F59779}"/>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226125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A9F2-C312-7F40-991A-BF42C40FD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602286-059E-4246-8D8D-3EF3A88C6B00}"/>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4" name="Footer Placeholder 3">
            <a:extLst>
              <a:ext uri="{FF2B5EF4-FFF2-40B4-BE49-F238E27FC236}">
                <a16:creationId xmlns:a16="http://schemas.microsoft.com/office/drawing/2014/main" id="{90E01745-5C16-E740-9010-D7AA05358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FEB68-B0B0-D34E-B38C-9659D1F4936A}"/>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2267790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CC024-BBA3-B943-A833-382CF097261E}"/>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3" name="Footer Placeholder 2">
            <a:extLst>
              <a:ext uri="{FF2B5EF4-FFF2-40B4-BE49-F238E27FC236}">
                <a16:creationId xmlns:a16="http://schemas.microsoft.com/office/drawing/2014/main" id="{220DBACB-FABA-EC43-9737-DA52C36429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989E21-5B97-524A-BF48-B7328B490428}"/>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266227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A7DA-AB8C-7B49-BF9F-902F60C09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A4A659-5C4C-8F4E-B2FD-E5BE6A35DB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AF45D5-9411-C346-944B-5ADD06138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09578-40DD-704E-B239-9F022086429F}"/>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6" name="Footer Placeholder 5">
            <a:extLst>
              <a:ext uri="{FF2B5EF4-FFF2-40B4-BE49-F238E27FC236}">
                <a16:creationId xmlns:a16="http://schemas.microsoft.com/office/drawing/2014/main" id="{2158408A-6895-7342-B101-C0DD81B10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E6271-84F7-5A49-BE1D-B91A8310BD4E}"/>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381065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B4039-D9F3-8B42-A1A0-9E224F6EA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B4FA9B-E625-A341-BE37-B980A5F2C7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FB61C1-C158-124B-9B8A-5D11DA56D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04C57-E4A9-484B-B172-D4504C5E684E}"/>
              </a:ext>
            </a:extLst>
          </p:cNvPr>
          <p:cNvSpPr>
            <a:spLocks noGrp="1"/>
          </p:cNvSpPr>
          <p:nvPr>
            <p:ph type="dt" sz="half" idx="10"/>
          </p:nvPr>
        </p:nvSpPr>
        <p:spPr/>
        <p:txBody>
          <a:bodyPr/>
          <a:lstStyle/>
          <a:p>
            <a:fld id="{5BEB0511-4DD4-DA46-8F14-357AEEF7760F}" type="datetimeFigureOut">
              <a:rPr lang="en-US" smtClean="0"/>
              <a:t>8/16/24</a:t>
            </a:fld>
            <a:endParaRPr lang="en-US"/>
          </a:p>
        </p:txBody>
      </p:sp>
      <p:sp>
        <p:nvSpPr>
          <p:cNvPr id="6" name="Footer Placeholder 5">
            <a:extLst>
              <a:ext uri="{FF2B5EF4-FFF2-40B4-BE49-F238E27FC236}">
                <a16:creationId xmlns:a16="http://schemas.microsoft.com/office/drawing/2014/main" id="{4489E6B1-BC5A-0D48-9640-7B4CBFA86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BE604-308E-4D4F-BA20-1F5621D3C070}"/>
              </a:ext>
            </a:extLst>
          </p:cNvPr>
          <p:cNvSpPr>
            <a:spLocks noGrp="1"/>
          </p:cNvSpPr>
          <p:nvPr>
            <p:ph type="sldNum" sz="quarter" idx="12"/>
          </p:nvPr>
        </p:nvSpPr>
        <p:spPr/>
        <p:txBody>
          <a:bodyPr/>
          <a:lstStyle/>
          <a:p>
            <a:fld id="{132AC2E6-A7D6-CA4B-BBE8-AB66B510C437}" type="slidenum">
              <a:rPr lang="en-US" smtClean="0"/>
              <a:t>‹#›</a:t>
            </a:fld>
            <a:endParaRPr lang="en-US"/>
          </a:p>
        </p:txBody>
      </p:sp>
    </p:spTree>
    <p:extLst>
      <p:ext uri="{BB962C8B-B14F-4D97-AF65-F5344CB8AC3E}">
        <p14:creationId xmlns:p14="http://schemas.microsoft.com/office/powerpoint/2010/main" val="168699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677C5-B624-994A-9139-1C5E9D96F229}"/>
              </a:ext>
            </a:extLst>
          </p:cNvPr>
          <p:cNvSpPr>
            <a:spLocks noGrp="1"/>
          </p:cNvSpPr>
          <p:nvPr>
            <p:ph type="title"/>
          </p:nvPr>
        </p:nvSpPr>
        <p:spPr>
          <a:xfrm>
            <a:off x="59635" y="-14308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9F9941-130A-4A4C-9B28-B3F1C5FDB8E3}"/>
              </a:ext>
            </a:extLst>
          </p:cNvPr>
          <p:cNvSpPr>
            <a:spLocks noGrp="1"/>
          </p:cNvSpPr>
          <p:nvPr>
            <p:ph type="body" idx="1"/>
          </p:nvPr>
        </p:nvSpPr>
        <p:spPr>
          <a:xfrm>
            <a:off x="440634" y="95098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6DC0D4-CB09-BA4A-967A-65E64A00F9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B0511-4DD4-DA46-8F14-357AEEF7760F}" type="datetimeFigureOut">
              <a:rPr lang="en-US" smtClean="0"/>
              <a:t>8/16/24</a:t>
            </a:fld>
            <a:endParaRPr lang="en-US" dirty="0"/>
          </a:p>
        </p:txBody>
      </p:sp>
      <p:sp>
        <p:nvSpPr>
          <p:cNvPr id="5" name="Footer Placeholder 4">
            <a:extLst>
              <a:ext uri="{FF2B5EF4-FFF2-40B4-BE49-F238E27FC236}">
                <a16:creationId xmlns:a16="http://schemas.microsoft.com/office/drawing/2014/main" id="{B6B510E2-3480-C441-9232-3044C3641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DF7AD2-F58D-9E44-B60F-65CE960A3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AC2E6-A7D6-CA4B-BBE8-AB66B510C437}" type="slidenum">
              <a:rPr lang="en-US" smtClean="0"/>
              <a:t>‹#›</a:t>
            </a:fld>
            <a:endParaRPr lang="en-US"/>
          </a:p>
        </p:txBody>
      </p:sp>
    </p:spTree>
    <p:extLst>
      <p:ext uri="{BB962C8B-B14F-4D97-AF65-F5344CB8AC3E}">
        <p14:creationId xmlns:p14="http://schemas.microsoft.com/office/powerpoint/2010/main" val="22162308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b="1" kern="1200">
          <a:ln>
            <a:noFill/>
          </a:ln>
          <a:solidFill>
            <a:srgbClr val="004B8E"/>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E"/>
          </a:solidFill>
          <a:latin typeface="Rockwell" panose="020606030202050204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B8E"/>
          </a:solidFill>
          <a:latin typeface="Rockwell" panose="020606030202050204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B8E"/>
          </a:solidFill>
          <a:latin typeface="Rockwell" panose="020606030202050204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B8E"/>
          </a:solidFill>
          <a:latin typeface="Rockwell" panose="020606030202050204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B8E"/>
          </a:solidFill>
          <a:latin typeface="Rockwell" panose="02060603020205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tN8_85gKOTc&amp;list=PLtOgJbXC-L_NaVXoLtjrf0tg2XJsUXUv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v4yCnwJE8_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2B3E-A858-73FA-E8A4-224C50A3B485}"/>
              </a:ext>
            </a:extLst>
          </p:cNvPr>
          <p:cNvSpPr>
            <a:spLocks noGrp="1"/>
          </p:cNvSpPr>
          <p:nvPr>
            <p:ph type="ctrTitle"/>
          </p:nvPr>
        </p:nvSpPr>
        <p:spPr>
          <a:xfrm>
            <a:off x="-1" y="5906127"/>
            <a:ext cx="9356035" cy="822960"/>
          </a:xfrm>
        </p:spPr>
        <p:txBody>
          <a:bodyPr>
            <a:normAutofit fontScale="90000"/>
          </a:bodyPr>
          <a:lstStyle/>
          <a:p>
            <a:r>
              <a:rPr lang="en-US" dirty="0"/>
              <a:t>What’s so exciting about Haviland Lake?</a:t>
            </a:r>
          </a:p>
        </p:txBody>
      </p:sp>
      <p:grpSp>
        <p:nvGrpSpPr>
          <p:cNvPr id="6" name="Group 5" descr="A panorama of a mountain lake with a high ridge in the background. The far shore is covered in pine trees.">
            <a:extLst>
              <a:ext uri="{FF2B5EF4-FFF2-40B4-BE49-F238E27FC236}">
                <a16:creationId xmlns:a16="http://schemas.microsoft.com/office/drawing/2014/main" id="{C1582FD7-324A-582C-D880-3162F0EA3F08}"/>
              </a:ext>
            </a:extLst>
          </p:cNvPr>
          <p:cNvGrpSpPr/>
          <p:nvPr/>
        </p:nvGrpSpPr>
        <p:grpSpPr>
          <a:xfrm>
            <a:off x="-1" y="540393"/>
            <a:ext cx="12201573" cy="4694215"/>
            <a:chOff x="-1" y="540393"/>
            <a:chExt cx="12201573" cy="4694215"/>
          </a:xfrm>
        </p:grpSpPr>
        <p:pic>
          <p:nvPicPr>
            <p:cNvPr id="4" name="Picture 3" descr="A panorama of a mountain lake with a high ridge in the background. The far shore is covered in pine trees.">
              <a:extLst>
                <a:ext uri="{FF2B5EF4-FFF2-40B4-BE49-F238E27FC236}">
                  <a16:creationId xmlns:a16="http://schemas.microsoft.com/office/drawing/2014/main" id="{8EF6D567-6A08-E188-EE29-5AB617BD9CD0}"/>
                </a:ext>
              </a:extLst>
            </p:cNvPr>
            <p:cNvPicPr>
              <a:picLocks noChangeAspect="1"/>
            </p:cNvPicPr>
            <p:nvPr/>
          </p:nvPicPr>
          <p:blipFill>
            <a:blip r:embed="rId3"/>
            <a:stretch>
              <a:fillRect/>
            </a:stretch>
          </p:blipFill>
          <p:spPr>
            <a:xfrm>
              <a:off x="-1" y="540393"/>
              <a:ext cx="12201573" cy="4694215"/>
            </a:xfrm>
            <a:prstGeom prst="rect">
              <a:avLst/>
            </a:prstGeom>
          </p:spPr>
        </p:pic>
        <p:sp>
          <p:nvSpPr>
            <p:cNvPr id="3" name="TextBox 2">
              <a:extLst>
                <a:ext uri="{FF2B5EF4-FFF2-40B4-BE49-F238E27FC236}">
                  <a16:creationId xmlns:a16="http://schemas.microsoft.com/office/drawing/2014/main" id="{D693CCCE-D48F-FDDF-F6C1-0C0820DF2A1E}"/>
                </a:ext>
              </a:extLst>
            </p:cNvPr>
            <p:cNvSpPr txBox="1"/>
            <p:nvPr/>
          </p:nvSpPr>
          <p:spPr>
            <a:xfrm>
              <a:off x="5020431" y="1161727"/>
              <a:ext cx="3986560" cy="461665"/>
            </a:xfrm>
            <a:prstGeom prst="rect">
              <a:avLst/>
            </a:prstGeom>
            <a:noFill/>
          </p:spPr>
          <p:txBody>
            <a:bodyPr wrap="square" rtlCol="0">
              <a:spAutoFit/>
            </a:bodyPr>
            <a:lstStyle/>
            <a:p>
              <a:pPr algn="ctr"/>
              <a:r>
                <a:rPr lang="en-US" sz="2400" dirty="0">
                  <a:latin typeface="Rockwell" panose="02060603020205020403" pitchFamily="18" charset="77"/>
                </a:rPr>
                <a:t>Hermosa Cliffs</a:t>
              </a:r>
            </a:p>
          </p:txBody>
        </p:sp>
        <p:sp>
          <p:nvSpPr>
            <p:cNvPr id="5" name="TextBox 4">
              <a:extLst>
                <a:ext uri="{FF2B5EF4-FFF2-40B4-BE49-F238E27FC236}">
                  <a16:creationId xmlns:a16="http://schemas.microsoft.com/office/drawing/2014/main" id="{619CA859-EF00-4BD6-4DCF-C2EE2BF9671D}"/>
                </a:ext>
              </a:extLst>
            </p:cNvPr>
            <p:cNvSpPr txBox="1"/>
            <p:nvPr/>
          </p:nvSpPr>
          <p:spPr>
            <a:xfrm>
              <a:off x="3900620" y="2967335"/>
              <a:ext cx="3986560" cy="461665"/>
            </a:xfrm>
            <a:prstGeom prst="rect">
              <a:avLst/>
            </a:prstGeom>
            <a:noFill/>
          </p:spPr>
          <p:txBody>
            <a:bodyPr wrap="square" rtlCol="0">
              <a:spAutoFit/>
            </a:bodyPr>
            <a:lstStyle/>
            <a:p>
              <a:pPr algn="ctr"/>
              <a:r>
                <a:rPr lang="en-US" sz="2400" dirty="0">
                  <a:solidFill>
                    <a:schemeClr val="bg1"/>
                  </a:solidFill>
                  <a:latin typeface="Rockwell" panose="02060603020205020403" pitchFamily="18" charset="77"/>
                </a:rPr>
                <a:t>Haviland Lake</a:t>
              </a:r>
            </a:p>
          </p:txBody>
        </p:sp>
      </p:grpSp>
    </p:spTree>
    <p:extLst>
      <p:ext uri="{BB962C8B-B14F-4D97-AF65-F5344CB8AC3E}">
        <p14:creationId xmlns:p14="http://schemas.microsoft.com/office/powerpoint/2010/main" val="2644555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1BCA7-D78B-7F7D-76E9-F2BFB8ADCDE8}"/>
              </a:ext>
            </a:extLst>
          </p:cNvPr>
          <p:cNvSpPr>
            <a:spLocks noGrp="1"/>
          </p:cNvSpPr>
          <p:nvPr>
            <p:ph type="title"/>
          </p:nvPr>
        </p:nvSpPr>
        <p:spPr/>
        <p:txBody>
          <a:bodyPr/>
          <a:lstStyle/>
          <a:p>
            <a:r>
              <a:rPr lang="en-US" dirty="0"/>
              <a:t>Q&amp;A for Field Stop #1</a:t>
            </a:r>
          </a:p>
        </p:txBody>
      </p:sp>
      <p:sp>
        <p:nvSpPr>
          <p:cNvPr id="5" name="Text Placeholder 4">
            <a:extLst>
              <a:ext uri="{FF2B5EF4-FFF2-40B4-BE49-F238E27FC236}">
                <a16:creationId xmlns:a16="http://schemas.microsoft.com/office/drawing/2014/main" id="{5C3A6B25-02C6-2CED-3CDD-C273C140364F}"/>
              </a:ext>
            </a:extLst>
          </p:cNvPr>
          <p:cNvSpPr>
            <a:spLocks noGrp="1"/>
          </p:cNvSpPr>
          <p:nvPr>
            <p:ph type="body" idx="1"/>
          </p:nvPr>
        </p:nvSpPr>
        <p:spPr/>
        <p:txBody>
          <a:bodyPr/>
          <a:lstStyle/>
          <a:p>
            <a:r>
              <a:rPr lang="en-US" dirty="0"/>
              <a:t>Use your discretion to tie the students’ actual questions to the ones listed here.</a:t>
            </a:r>
          </a:p>
        </p:txBody>
      </p:sp>
    </p:spTree>
    <p:extLst>
      <p:ext uri="{BB962C8B-B14F-4D97-AF65-F5344CB8AC3E}">
        <p14:creationId xmlns:p14="http://schemas.microsoft.com/office/powerpoint/2010/main" val="1393389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D48951-A62D-8FD3-0E61-A909C740A99C}"/>
              </a:ext>
            </a:extLst>
          </p:cNvPr>
          <p:cNvSpPr>
            <a:spLocks noGrp="1"/>
          </p:cNvSpPr>
          <p:nvPr>
            <p:ph type="title"/>
          </p:nvPr>
        </p:nvSpPr>
        <p:spPr/>
        <p:txBody>
          <a:bodyPr/>
          <a:lstStyle/>
          <a:p>
            <a:r>
              <a:rPr lang="en-US" dirty="0"/>
              <a:t>Minerals that make up this rock</a:t>
            </a:r>
          </a:p>
        </p:txBody>
      </p:sp>
      <p:sp>
        <p:nvSpPr>
          <p:cNvPr id="5" name="Content Placeholder 4">
            <a:extLst>
              <a:ext uri="{FF2B5EF4-FFF2-40B4-BE49-F238E27FC236}">
                <a16:creationId xmlns:a16="http://schemas.microsoft.com/office/drawing/2014/main" id="{D8441B11-803F-FADA-68BE-8E08EF16B335}"/>
              </a:ext>
            </a:extLst>
          </p:cNvPr>
          <p:cNvSpPr>
            <a:spLocks noGrp="1"/>
          </p:cNvSpPr>
          <p:nvPr>
            <p:ph idx="1"/>
          </p:nvPr>
        </p:nvSpPr>
        <p:spPr>
          <a:xfrm>
            <a:off x="270701" y="967165"/>
            <a:ext cx="10515600" cy="3178806"/>
          </a:xfrm>
        </p:spPr>
        <p:txBody>
          <a:bodyPr/>
          <a:lstStyle/>
          <a:p>
            <a:r>
              <a:rPr lang="en-US" dirty="0"/>
              <a:t>Hornblende</a:t>
            </a:r>
          </a:p>
          <a:p>
            <a:r>
              <a:rPr lang="en-US" dirty="0"/>
              <a:t>Biotite Mica</a:t>
            </a:r>
          </a:p>
          <a:p>
            <a:r>
              <a:rPr lang="en-US" dirty="0"/>
              <a:t>Quartz</a:t>
            </a:r>
          </a:p>
          <a:p>
            <a:r>
              <a:rPr lang="en-US" dirty="0"/>
              <a:t>Plagioclase Feldspar</a:t>
            </a:r>
          </a:p>
          <a:p>
            <a:r>
              <a:rPr lang="en-US" dirty="0"/>
              <a:t>Potassium Feldspar</a:t>
            </a:r>
          </a:p>
          <a:p>
            <a:r>
              <a:rPr lang="en-US" dirty="0"/>
              <a:t>Muscovite Mica</a:t>
            </a:r>
          </a:p>
          <a:p>
            <a:pPr marL="0" indent="0">
              <a:buNone/>
            </a:pPr>
            <a:endParaRPr lang="en-US" dirty="0"/>
          </a:p>
        </p:txBody>
      </p:sp>
      <p:pic>
        <p:nvPicPr>
          <p:cNvPr id="3" name="Picture 2" descr="A view looking down on the outcrop at field stop #1 with a yellow field book for scale.">
            <a:extLst>
              <a:ext uri="{FF2B5EF4-FFF2-40B4-BE49-F238E27FC236}">
                <a16:creationId xmlns:a16="http://schemas.microsoft.com/office/drawing/2014/main" id="{AF4656BA-E060-6B40-932D-98DDDF796CBD}"/>
              </a:ext>
            </a:extLst>
          </p:cNvPr>
          <p:cNvPicPr>
            <a:picLocks noChangeAspect="1"/>
          </p:cNvPicPr>
          <p:nvPr/>
        </p:nvPicPr>
        <p:blipFill>
          <a:blip r:embed="rId3"/>
          <a:stretch>
            <a:fillRect/>
          </a:stretch>
        </p:blipFill>
        <p:spPr>
          <a:xfrm rot="16200000">
            <a:off x="6821224" y="241943"/>
            <a:ext cx="4351336" cy="5801781"/>
          </a:xfrm>
          <a:prstGeom prst="rect">
            <a:avLst/>
          </a:prstGeom>
          <a:ln>
            <a:solidFill>
              <a:schemeClr val="tx1"/>
            </a:solidFill>
          </a:ln>
        </p:spPr>
      </p:pic>
      <p:pic>
        <p:nvPicPr>
          <p:cNvPr id="6" name="Picture 5" descr="A black marker next a hand sample of a black rock with a white folded layer in it.">
            <a:extLst>
              <a:ext uri="{FF2B5EF4-FFF2-40B4-BE49-F238E27FC236}">
                <a16:creationId xmlns:a16="http://schemas.microsoft.com/office/drawing/2014/main" id="{82F9E0AF-E39F-18D8-C7EF-5B675B1E5151}"/>
              </a:ext>
            </a:extLst>
          </p:cNvPr>
          <p:cNvPicPr>
            <a:picLocks noChangeAspect="1"/>
          </p:cNvPicPr>
          <p:nvPr/>
        </p:nvPicPr>
        <p:blipFill>
          <a:blip r:embed="rId4"/>
          <a:stretch>
            <a:fillRect/>
          </a:stretch>
        </p:blipFill>
        <p:spPr>
          <a:xfrm rot="16200000">
            <a:off x="1759179" y="3477727"/>
            <a:ext cx="2557096" cy="3893585"/>
          </a:xfrm>
          <a:prstGeom prst="rect">
            <a:avLst/>
          </a:prstGeom>
          <a:ln>
            <a:solidFill>
              <a:schemeClr val="tx1"/>
            </a:solidFill>
          </a:ln>
        </p:spPr>
      </p:pic>
    </p:spTree>
    <p:extLst>
      <p:ext uri="{BB962C8B-B14F-4D97-AF65-F5344CB8AC3E}">
        <p14:creationId xmlns:p14="http://schemas.microsoft.com/office/powerpoint/2010/main" val="16349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EC43-3106-CA3E-72BF-D566A1438274}"/>
              </a:ext>
            </a:extLst>
          </p:cNvPr>
          <p:cNvSpPr>
            <a:spLocks noGrp="1"/>
          </p:cNvSpPr>
          <p:nvPr>
            <p:ph type="title"/>
          </p:nvPr>
        </p:nvSpPr>
        <p:spPr/>
        <p:txBody>
          <a:bodyPr/>
          <a:lstStyle/>
          <a:p>
            <a:r>
              <a:rPr lang="en-US" dirty="0"/>
              <a:t>Planar features within this rock</a:t>
            </a:r>
          </a:p>
        </p:txBody>
      </p:sp>
      <p:sp>
        <p:nvSpPr>
          <p:cNvPr id="3" name="Content Placeholder 2">
            <a:extLst>
              <a:ext uri="{FF2B5EF4-FFF2-40B4-BE49-F238E27FC236}">
                <a16:creationId xmlns:a16="http://schemas.microsoft.com/office/drawing/2014/main" id="{C51B0997-F08A-8C0A-F556-E9CB304B8AE3}"/>
              </a:ext>
            </a:extLst>
          </p:cNvPr>
          <p:cNvSpPr>
            <a:spLocks noGrp="1"/>
          </p:cNvSpPr>
          <p:nvPr>
            <p:ph idx="1"/>
          </p:nvPr>
        </p:nvSpPr>
        <p:spPr>
          <a:xfrm>
            <a:off x="5704092" y="2315695"/>
            <a:ext cx="5202447" cy="2226609"/>
          </a:xfrm>
        </p:spPr>
        <p:txBody>
          <a:bodyPr/>
          <a:lstStyle/>
          <a:p>
            <a:r>
              <a:rPr lang="en-US" dirty="0"/>
              <a:t>This rock has planes of aligned micas &amp; hornblende alternating with planes of quartz and feldspar. These planes are nearly vertical.</a:t>
            </a:r>
          </a:p>
        </p:txBody>
      </p:sp>
      <p:pic>
        <p:nvPicPr>
          <p:cNvPr id="5" name="Picture 4" descr="A picture of a rock face with a yellow notebook propped up to show the planes in the rock.">
            <a:extLst>
              <a:ext uri="{FF2B5EF4-FFF2-40B4-BE49-F238E27FC236}">
                <a16:creationId xmlns:a16="http://schemas.microsoft.com/office/drawing/2014/main" id="{66DAD7FF-C6CE-7644-7C1B-4EEE4595C937}"/>
              </a:ext>
            </a:extLst>
          </p:cNvPr>
          <p:cNvPicPr>
            <a:picLocks noChangeAspect="1"/>
          </p:cNvPicPr>
          <p:nvPr/>
        </p:nvPicPr>
        <p:blipFill>
          <a:blip r:embed="rId3"/>
          <a:stretch>
            <a:fillRect/>
          </a:stretch>
        </p:blipFill>
        <p:spPr>
          <a:xfrm>
            <a:off x="1060795" y="890933"/>
            <a:ext cx="4256640" cy="5675520"/>
          </a:xfrm>
          <a:prstGeom prst="rect">
            <a:avLst/>
          </a:prstGeom>
          <a:ln>
            <a:solidFill>
              <a:schemeClr val="tx1"/>
            </a:solidFill>
          </a:ln>
        </p:spPr>
      </p:pic>
    </p:spTree>
    <p:extLst>
      <p:ext uri="{BB962C8B-B14F-4D97-AF65-F5344CB8AC3E}">
        <p14:creationId xmlns:p14="http://schemas.microsoft.com/office/powerpoint/2010/main" val="1444651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4BDA-76C4-8972-DBCA-97AE09B4B7C0}"/>
              </a:ext>
            </a:extLst>
          </p:cNvPr>
          <p:cNvSpPr>
            <a:spLocks noGrp="1"/>
          </p:cNvSpPr>
          <p:nvPr>
            <p:ph type="title"/>
          </p:nvPr>
        </p:nvSpPr>
        <p:spPr/>
        <p:txBody>
          <a:bodyPr/>
          <a:lstStyle/>
          <a:p>
            <a:r>
              <a:rPr lang="en-US" dirty="0"/>
              <a:t>Crystalline vs. clastic</a:t>
            </a:r>
          </a:p>
        </p:txBody>
      </p:sp>
      <p:sp>
        <p:nvSpPr>
          <p:cNvPr id="3" name="Content Placeholder 2">
            <a:extLst>
              <a:ext uri="{FF2B5EF4-FFF2-40B4-BE49-F238E27FC236}">
                <a16:creationId xmlns:a16="http://schemas.microsoft.com/office/drawing/2014/main" id="{21EDB3AB-7BEB-EAA9-EC97-39610A7B1824}"/>
              </a:ext>
            </a:extLst>
          </p:cNvPr>
          <p:cNvSpPr>
            <a:spLocks noGrp="1"/>
          </p:cNvSpPr>
          <p:nvPr>
            <p:ph idx="1"/>
          </p:nvPr>
        </p:nvSpPr>
        <p:spPr/>
        <p:txBody>
          <a:bodyPr/>
          <a:lstStyle/>
          <a:p>
            <a:r>
              <a:rPr lang="en-US" dirty="0"/>
              <a:t>When you look at this rock through a hand lens, the minerals are interlocking.</a:t>
            </a:r>
          </a:p>
        </p:txBody>
      </p:sp>
    </p:spTree>
    <p:extLst>
      <p:ext uri="{BB962C8B-B14F-4D97-AF65-F5344CB8AC3E}">
        <p14:creationId xmlns:p14="http://schemas.microsoft.com/office/powerpoint/2010/main" val="1480358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FBBE-4EBA-152F-A45C-673C18EA0B2F}"/>
              </a:ext>
            </a:extLst>
          </p:cNvPr>
          <p:cNvSpPr>
            <a:spLocks noGrp="1"/>
          </p:cNvSpPr>
          <p:nvPr>
            <p:ph type="title"/>
          </p:nvPr>
        </p:nvSpPr>
        <p:spPr/>
        <p:txBody>
          <a:bodyPr/>
          <a:lstStyle/>
          <a:p>
            <a:r>
              <a:rPr lang="en-US" dirty="0"/>
              <a:t>Deformation features within this rock</a:t>
            </a:r>
          </a:p>
        </p:txBody>
      </p:sp>
      <p:sp>
        <p:nvSpPr>
          <p:cNvPr id="7" name="Content Placeholder 6">
            <a:extLst>
              <a:ext uri="{FF2B5EF4-FFF2-40B4-BE49-F238E27FC236}">
                <a16:creationId xmlns:a16="http://schemas.microsoft.com/office/drawing/2014/main" id="{15A77AD0-02FA-FF15-28B9-994F80152462}"/>
              </a:ext>
            </a:extLst>
          </p:cNvPr>
          <p:cNvSpPr>
            <a:spLocks noGrp="1"/>
          </p:cNvSpPr>
          <p:nvPr>
            <p:ph idx="1"/>
          </p:nvPr>
        </p:nvSpPr>
        <p:spPr>
          <a:xfrm>
            <a:off x="1815547" y="6056243"/>
            <a:ext cx="1126435" cy="477079"/>
          </a:xfrm>
        </p:spPr>
        <p:txBody>
          <a:bodyPr/>
          <a:lstStyle/>
          <a:p>
            <a:pPr marL="0" indent="0" algn="ctr">
              <a:buNone/>
            </a:pPr>
            <a:r>
              <a:rPr lang="en-US" dirty="0"/>
              <a:t>Folds</a:t>
            </a:r>
          </a:p>
        </p:txBody>
      </p:sp>
      <p:pic>
        <p:nvPicPr>
          <p:cNvPr id="8" name="Content Placeholder 4" descr="A view looking down on the outcrop with a yellow field book for scale. Alternating white and black foliations are cut by thick veins that run from the lower left to upper right.">
            <a:extLst>
              <a:ext uri="{FF2B5EF4-FFF2-40B4-BE49-F238E27FC236}">
                <a16:creationId xmlns:a16="http://schemas.microsoft.com/office/drawing/2014/main" id="{1AE9AA93-6DBF-8DA7-1B30-A323B688DD94}"/>
              </a:ext>
            </a:extLst>
          </p:cNvPr>
          <p:cNvPicPr>
            <a:picLocks noChangeAspect="1"/>
          </p:cNvPicPr>
          <p:nvPr/>
        </p:nvPicPr>
        <p:blipFill>
          <a:blip r:embed="rId2"/>
          <a:stretch>
            <a:fillRect/>
          </a:stretch>
        </p:blipFill>
        <p:spPr>
          <a:xfrm>
            <a:off x="4113584" y="921398"/>
            <a:ext cx="6686938" cy="5015204"/>
          </a:xfrm>
          <a:prstGeom prst="rect">
            <a:avLst/>
          </a:prstGeom>
          <a:ln>
            <a:solidFill>
              <a:schemeClr val="tx1"/>
            </a:solidFill>
          </a:ln>
        </p:spPr>
      </p:pic>
      <p:pic>
        <p:nvPicPr>
          <p:cNvPr id="10" name="Picture 9" descr="A view looking down on the outcrop with a yellow field book for scale. Alternating white and black foliations define a fold.">
            <a:extLst>
              <a:ext uri="{FF2B5EF4-FFF2-40B4-BE49-F238E27FC236}">
                <a16:creationId xmlns:a16="http://schemas.microsoft.com/office/drawing/2014/main" id="{C1EA1A8C-6FC8-53D1-35B7-F897AC21B0FB}"/>
              </a:ext>
            </a:extLst>
          </p:cNvPr>
          <p:cNvPicPr>
            <a:picLocks noChangeAspect="1"/>
          </p:cNvPicPr>
          <p:nvPr/>
        </p:nvPicPr>
        <p:blipFill>
          <a:blip r:embed="rId3"/>
          <a:srcRect l="10166" t="6942" r="10819"/>
          <a:stretch/>
        </p:blipFill>
        <p:spPr>
          <a:xfrm>
            <a:off x="781878" y="921398"/>
            <a:ext cx="3193774" cy="5015204"/>
          </a:xfrm>
          <a:prstGeom prst="rect">
            <a:avLst/>
          </a:prstGeom>
          <a:ln>
            <a:solidFill>
              <a:schemeClr val="tx1"/>
            </a:solidFill>
          </a:ln>
        </p:spPr>
      </p:pic>
      <p:sp>
        <p:nvSpPr>
          <p:cNvPr id="11" name="Content Placeholder 6">
            <a:extLst>
              <a:ext uri="{FF2B5EF4-FFF2-40B4-BE49-F238E27FC236}">
                <a16:creationId xmlns:a16="http://schemas.microsoft.com/office/drawing/2014/main" id="{170B212A-FDF7-91AB-8827-3A01422E7605}"/>
              </a:ext>
            </a:extLst>
          </p:cNvPr>
          <p:cNvSpPr txBox="1">
            <a:spLocks/>
          </p:cNvSpPr>
          <p:nvPr/>
        </p:nvSpPr>
        <p:spPr>
          <a:xfrm>
            <a:off x="5918448" y="6056242"/>
            <a:ext cx="3077209" cy="47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E"/>
                </a:solidFill>
                <a:latin typeface="Rockwell" panose="020606030202050204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B8E"/>
                </a:solidFill>
                <a:latin typeface="Rockwell" panose="020606030202050204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B8E"/>
                </a:solidFill>
                <a:latin typeface="Rockwell" panose="020606030202050204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B8E"/>
                </a:solidFill>
                <a:latin typeface="Rockwell" panose="020606030202050204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B8E"/>
                </a:solidFill>
                <a:latin typeface="Rockwell" panose="02060603020205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Brittle veins </a:t>
            </a:r>
          </a:p>
        </p:txBody>
      </p:sp>
    </p:spTree>
    <p:extLst>
      <p:ext uri="{BB962C8B-B14F-4D97-AF65-F5344CB8AC3E}">
        <p14:creationId xmlns:p14="http://schemas.microsoft.com/office/powerpoint/2010/main" val="47718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E7AB-856F-52C2-3D22-765CA9881F12}"/>
              </a:ext>
            </a:extLst>
          </p:cNvPr>
          <p:cNvSpPr>
            <a:spLocks noGrp="1"/>
          </p:cNvSpPr>
          <p:nvPr>
            <p:ph type="title"/>
          </p:nvPr>
        </p:nvSpPr>
        <p:spPr/>
        <p:txBody>
          <a:bodyPr/>
          <a:lstStyle/>
          <a:p>
            <a:r>
              <a:rPr lang="en-US" dirty="0"/>
              <a:t>Are there fossils in this rock?</a:t>
            </a:r>
          </a:p>
        </p:txBody>
      </p:sp>
      <p:sp>
        <p:nvSpPr>
          <p:cNvPr id="3" name="Content Placeholder 2">
            <a:extLst>
              <a:ext uri="{FF2B5EF4-FFF2-40B4-BE49-F238E27FC236}">
                <a16:creationId xmlns:a16="http://schemas.microsoft.com/office/drawing/2014/main" id="{7D6BD3E5-0DFD-150E-AB95-7EB1D2D0B7D8}"/>
              </a:ext>
            </a:extLst>
          </p:cNvPr>
          <p:cNvSpPr>
            <a:spLocks noGrp="1"/>
          </p:cNvSpPr>
          <p:nvPr>
            <p:ph idx="1"/>
          </p:nvPr>
        </p:nvSpPr>
        <p:spPr/>
        <p:txBody>
          <a:bodyPr/>
          <a:lstStyle/>
          <a:p>
            <a:r>
              <a:rPr lang="en-US" dirty="0"/>
              <a:t>No</a:t>
            </a:r>
          </a:p>
        </p:txBody>
      </p:sp>
    </p:spTree>
    <p:extLst>
      <p:ext uri="{BB962C8B-B14F-4D97-AF65-F5344CB8AC3E}">
        <p14:creationId xmlns:p14="http://schemas.microsoft.com/office/powerpoint/2010/main" val="2588666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47F1-2803-2094-6471-F30A740F11C4}"/>
              </a:ext>
            </a:extLst>
          </p:cNvPr>
          <p:cNvSpPr>
            <a:spLocks noGrp="1"/>
          </p:cNvSpPr>
          <p:nvPr>
            <p:ph type="title" idx="4294967295"/>
          </p:nvPr>
        </p:nvSpPr>
        <p:spPr>
          <a:xfrm>
            <a:off x="0" y="-142875"/>
            <a:ext cx="10515600" cy="1325563"/>
          </a:xfrm>
        </p:spPr>
        <p:txBody>
          <a:bodyPr/>
          <a:lstStyle/>
          <a:p>
            <a:r>
              <a:rPr lang="en-US" dirty="0"/>
              <a:t>Be prepared to share:</a:t>
            </a:r>
          </a:p>
        </p:txBody>
      </p:sp>
      <p:sp>
        <p:nvSpPr>
          <p:cNvPr id="4" name="Rounded Rectangle 3">
            <a:extLst>
              <a:ext uri="{FF2B5EF4-FFF2-40B4-BE49-F238E27FC236}">
                <a16:creationId xmlns:a16="http://schemas.microsoft.com/office/drawing/2014/main" id="{D59CC9C9-FBC9-9D62-EF99-F74CC0DC8119}"/>
              </a:ext>
              <a:ext uri="{C183D7F6-B498-43B3-948B-1728B52AA6E4}">
                <adec:decorative xmlns:adec="http://schemas.microsoft.com/office/drawing/2017/decorative" val="1"/>
              </a:ext>
            </a:extLst>
          </p:cNvPr>
          <p:cNvSpPr/>
          <p:nvPr/>
        </p:nvSpPr>
        <p:spPr>
          <a:xfrm>
            <a:off x="384313" y="1772476"/>
            <a:ext cx="5512905" cy="3515141"/>
          </a:xfrm>
          <a:prstGeom prst="roundRect">
            <a:avLst>
              <a:gd name="adj" fmla="val 50000"/>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004B8E"/>
                </a:solidFill>
                <a:latin typeface="Rockwell" panose="02060603020205020403" pitchFamily="18" charset="77"/>
              </a:rPr>
              <a:t>Classification of this rock into igneous, sedimentary, or metamorphic </a:t>
            </a:r>
            <a:r>
              <a:rPr lang="en-US" sz="3400" b="1" i="1" dirty="0">
                <a:solidFill>
                  <a:srgbClr val="004B8E"/>
                </a:solidFill>
                <a:latin typeface="Rockwell" panose="02060603020205020403" pitchFamily="18" charset="77"/>
              </a:rPr>
              <a:t>and</a:t>
            </a:r>
            <a:r>
              <a:rPr lang="en-US" sz="3400" dirty="0">
                <a:solidFill>
                  <a:srgbClr val="004B8E"/>
                </a:solidFill>
                <a:latin typeface="Rockwell" panose="02060603020205020403" pitchFamily="18" charset="77"/>
              </a:rPr>
              <a:t> the specific rock name</a:t>
            </a:r>
          </a:p>
        </p:txBody>
      </p:sp>
      <p:sp>
        <p:nvSpPr>
          <p:cNvPr id="5" name="Rounded Rectangle 4">
            <a:extLst>
              <a:ext uri="{FF2B5EF4-FFF2-40B4-BE49-F238E27FC236}">
                <a16:creationId xmlns:a16="http://schemas.microsoft.com/office/drawing/2014/main" id="{EACB1F40-2392-4D46-4A6E-70CAA353F425}"/>
              </a:ext>
              <a:ext uri="{C183D7F6-B498-43B3-948B-1728B52AA6E4}">
                <adec:decorative xmlns:adec="http://schemas.microsoft.com/office/drawing/2017/decorative" val="1"/>
              </a:ext>
            </a:extLst>
          </p:cNvPr>
          <p:cNvSpPr/>
          <p:nvPr/>
        </p:nvSpPr>
        <p:spPr>
          <a:xfrm>
            <a:off x="6294784" y="1772475"/>
            <a:ext cx="5512905" cy="3515141"/>
          </a:xfrm>
          <a:prstGeom prst="roundRect">
            <a:avLst>
              <a:gd name="adj" fmla="val 50000"/>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004B8E"/>
                </a:solidFill>
                <a:latin typeface="Rockwell" panose="02060603020205020403" pitchFamily="18" charset="77"/>
              </a:rPr>
              <a:t>How might this activity have been different if you were actually in the field?</a:t>
            </a:r>
          </a:p>
        </p:txBody>
      </p:sp>
    </p:spTree>
    <p:extLst>
      <p:ext uri="{BB962C8B-B14F-4D97-AF65-F5344CB8AC3E}">
        <p14:creationId xmlns:p14="http://schemas.microsoft.com/office/powerpoint/2010/main" val="501056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CF6E-225E-BD76-7DFE-4DC025844E27}"/>
              </a:ext>
            </a:extLst>
          </p:cNvPr>
          <p:cNvSpPr>
            <a:spLocks noGrp="1"/>
          </p:cNvSpPr>
          <p:nvPr>
            <p:ph type="title"/>
          </p:nvPr>
        </p:nvSpPr>
        <p:spPr>
          <a:xfrm>
            <a:off x="59635" y="-143083"/>
            <a:ext cx="3690730" cy="3005553"/>
          </a:xfrm>
        </p:spPr>
        <p:txBody>
          <a:bodyPr/>
          <a:lstStyle/>
          <a:p>
            <a:r>
              <a:rPr lang="en-US" dirty="0"/>
              <a:t>Finding this rock on a geologic map</a:t>
            </a:r>
          </a:p>
        </p:txBody>
      </p:sp>
      <p:pic>
        <p:nvPicPr>
          <p:cNvPr id="9" name="Picture 8" descr="A geologic map of Haviland Lake.">
            <a:extLst>
              <a:ext uri="{FF2B5EF4-FFF2-40B4-BE49-F238E27FC236}">
                <a16:creationId xmlns:a16="http://schemas.microsoft.com/office/drawing/2014/main" id="{9D40F605-7D71-E954-DD46-60D661622AF6}"/>
              </a:ext>
            </a:extLst>
          </p:cNvPr>
          <p:cNvPicPr>
            <a:picLocks noChangeAspect="1"/>
          </p:cNvPicPr>
          <p:nvPr/>
        </p:nvPicPr>
        <p:blipFill>
          <a:blip r:embed="rId3"/>
          <a:stretch>
            <a:fillRect/>
          </a:stretch>
        </p:blipFill>
        <p:spPr>
          <a:xfrm>
            <a:off x="4982821" y="83488"/>
            <a:ext cx="6082748" cy="6691023"/>
          </a:xfrm>
          <a:prstGeom prst="rect">
            <a:avLst/>
          </a:prstGeom>
        </p:spPr>
      </p:pic>
      <p:sp>
        <p:nvSpPr>
          <p:cNvPr id="11" name="TextBox 10">
            <a:extLst>
              <a:ext uri="{FF2B5EF4-FFF2-40B4-BE49-F238E27FC236}">
                <a16:creationId xmlns:a16="http://schemas.microsoft.com/office/drawing/2014/main" id="{D75651BA-8B68-6945-2B99-3F5B89845EEA}"/>
              </a:ext>
            </a:extLst>
          </p:cNvPr>
          <p:cNvSpPr txBox="1"/>
          <p:nvPr/>
        </p:nvSpPr>
        <p:spPr>
          <a:xfrm>
            <a:off x="0" y="6211669"/>
            <a:ext cx="4167807" cy="646331"/>
          </a:xfrm>
          <a:prstGeom prst="rect">
            <a:avLst/>
          </a:prstGeom>
          <a:noFill/>
        </p:spPr>
        <p:txBody>
          <a:bodyPr wrap="square">
            <a:spAutoFit/>
          </a:bodyPr>
          <a:lstStyle/>
          <a:p>
            <a:r>
              <a:rPr lang="en-US" sz="1200" i="1" baseline="30000" dirty="0">
                <a:solidFill>
                  <a:schemeClr val="tx1">
                    <a:lumMod val="50000"/>
                    <a:lumOff val="50000"/>
                  </a:schemeClr>
                </a:solidFill>
                <a:effectLst/>
                <a:latin typeface="Rockwell" panose="02060603020205020403" pitchFamily="18" charset="77"/>
              </a:rPr>
              <a:t>1</a:t>
            </a:r>
            <a:r>
              <a:rPr lang="en-US" sz="1200" i="1" dirty="0">
                <a:solidFill>
                  <a:schemeClr val="tx1">
                    <a:lumMod val="50000"/>
                    <a:lumOff val="50000"/>
                  </a:schemeClr>
                </a:solidFill>
                <a:effectLst/>
                <a:latin typeface="Rockwell" panose="02060603020205020403" pitchFamily="18" charset="77"/>
              </a:rPr>
              <a:t>Simplified from Gonzales, et al., 2003, Geologic map of the Electra Lake 7.5-minute quadrangle, La Plata County, Colorado: Colorado Geological Survey, OF 03-21</a:t>
            </a:r>
          </a:p>
        </p:txBody>
      </p:sp>
    </p:spTree>
    <p:extLst>
      <p:ext uri="{BB962C8B-B14F-4D97-AF65-F5344CB8AC3E}">
        <p14:creationId xmlns:p14="http://schemas.microsoft.com/office/powerpoint/2010/main" val="3065641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AC0-BA98-14E4-9BD7-001098B4524E}"/>
              </a:ext>
            </a:extLst>
          </p:cNvPr>
          <p:cNvSpPr>
            <a:spLocks noGrp="1"/>
          </p:cNvSpPr>
          <p:nvPr>
            <p:ph type="title"/>
          </p:nvPr>
        </p:nvSpPr>
        <p:spPr/>
        <p:txBody>
          <a:bodyPr/>
          <a:lstStyle/>
          <a:p>
            <a:r>
              <a:rPr lang="en-US" dirty="0"/>
              <a:t>Exploring Field Stop #2</a:t>
            </a:r>
          </a:p>
        </p:txBody>
      </p:sp>
      <p:sp>
        <p:nvSpPr>
          <p:cNvPr id="4" name="Text Placeholder 3">
            <a:extLst>
              <a:ext uri="{FF2B5EF4-FFF2-40B4-BE49-F238E27FC236}">
                <a16:creationId xmlns:a16="http://schemas.microsoft.com/office/drawing/2014/main" id="{273898EC-B158-D95D-965E-A96E3FB84D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190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D1B56-9468-78E2-9D4A-C4C5D842B455}"/>
              </a:ext>
            </a:extLst>
          </p:cNvPr>
          <p:cNvSpPr>
            <a:spLocks noGrp="1"/>
          </p:cNvSpPr>
          <p:nvPr>
            <p:ph type="title"/>
          </p:nvPr>
        </p:nvSpPr>
        <p:spPr>
          <a:xfrm>
            <a:off x="59635" y="-143083"/>
            <a:ext cx="11589026" cy="1325563"/>
          </a:xfrm>
        </p:spPr>
        <p:txBody>
          <a:bodyPr/>
          <a:lstStyle/>
          <a:p>
            <a:r>
              <a:rPr lang="en-US" dirty="0"/>
              <a:t>Sharing observations from the outcrop</a:t>
            </a:r>
          </a:p>
        </p:txBody>
      </p:sp>
      <p:sp>
        <p:nvSpPr>
          <p:cNvPr id="5" name="Content Placeholder 4">
            <a:extLst>
              <a:ext uri="{FF2B5EF4-FFF2-40B4-BE49-F238E27FC236}">
                <a16:creationId xmlns:a16="http://schemas.microsoft.com/office/drawing/2014/main" id="{8C0B9605-064D-4EE2-59BE-96DFCDC13967}"/>
              </a:ext>
            </a:extLst>
          </p:cNvPr>
          <p:cNvSpPr>
            <a:spLocks noGrp="1"/>
          </p:cNvSpPr>
          <p:nvPr>
            <p:ph idx="1"/>
          </p:nvPr>
        </p:nvSpPr>
        <p:spPr/>
        <p:txBody>
          <a:bodyPr/>
          <a:lstStyle/>
          <a:p>
            <a:r>
              <a:rPr lang="en-US" dirty="0"/>
              <a:t>Explore for 10 mins</a:t>
            </a:r>
          </a:p>
          <a:p>
            <a:r>
              <a:rPr lang="en-US" dirty="0"/>
              <a:t>Be prepared to share your list of observations</a:t>
            </a:r>
          </a:p>
        </p:txBody>
      </p:sp>
    </p:spTree>
    <p:extLst>
      <p:ext uri="{BB962C8B-B14F-4D97-AF65-F5344CB8AC3E}">
        <p14:creationId xmlns:p14="http://schemas.microsoft.com/office/powerpoint/2010/main" val="3760155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C393-4CF7-95BE-9C22-82EBDA95EEB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8A86364-2F47-19E7-A183-D1E235817252}"/>
              </a:ext>
            </a:extLst>
          </p:cNvPr>
          <p:cNvSpPr>
            <a:spLocks noGrp="1"/>
          </p:cNvSpPr>
          <p:nvPr>
            <p:ph idx="1"/>
          </p:nvPr>
        </p:nvSpPr>
        <p:spPr>
          <a:xfrm>
            <a:off x="270701" y="967164"/>
            <a:ext cx="10515600" cy="5314365"/>
          </a:xfrm>
        </p:spPr>
        <p:txBody>
          <a:bodyPr>
            <a:normAutofit/>
          </a:bodyPr>
          <a:lstStyle/>
          <a:p>
            <a:r>
              <a:rPr lang="en-US" dirty="0"/>
              <a:t>Setting of this virtual field experience</a:t>
            </a:r>
          </a:p>
          <a:p>
            <a:r>
              <a:rPr lang="en-US" dirty="0"/>
              <a:t>Exploring field stop #1</a:t>
            </a:r>
          </a:p>
          <a:p>
            <a:pPr lvl="1"/>
            <a:r>
              <a:rPr lang="en-US" dirty="0"/>
              <a:t>Make observations on two 3D outcrop models</a:t>
            </a:r>
          </a:p>
          <a:p>
            <a:pPr lvl="1"/>
            <a:r>
              <a:rPr lang="en-US" dirty="0"/>
              <a:t>Ask questions</a:t>
            </a:r>
          </a:p>
          <a:p>
            <a:pPr lvl="1"/>
            <a:r>
              <a:rPr lang="en-US" dirty="0"/>
              <a:t>Identify the type of rock and the age</a:t>
            </a:r>
          </a:p>
          <a:p>
            <a:r>
              <a:rPr lang="en-US" dirty="0"/>
              <a:t>Exploring field stop #2</a:t>
            </a:r>
          </a:p>
          <a:p>
            <a:pPr lvl="1"/>
            <a:r>
              <a:rPr lang="en-US" dirty="0"/>
              <a:t>Make observations</a:t>
            </a:r>
          </a:p>
          <a:p>
            <a:pPr lvl="1"/>
            <a:r>
              <a:rPr lang="en-US" dirty="0"/>
              <a:t>Ask questions</a:t>
            </a:r>
          </a:p>
          <a:p>
            <a:pPr lvl="1"/>
            <a:r>
              <a:rPr lang="en-US" dirty="0"/>
              <a:t>Identify the type of rock and the age</a:t>
            </a:r>
          </a:p>
          <a:p>
            <a:r>
              <a:rPr lang="en-US" dirty="0"/>
              <a:t>Telling a geologic story</a:t>
            </a:r>
          </a:p>
          <a:p>
            <a:pPr lvl="1"/>
            <a:r>
              <a:rPr lang="en-US" dirty="0"/>
              <a:t>Determine the age difference between the rocks</a:t>
            </a:r>
          </a:p>
          <a:p>
            <a:pPr lvl="1"/>
            <a:r>
              <a:rPr lang="en-US" dirty="0"/>
              <a:t>Put together a plausible sequence of geologic events</a:t>
            </a:r>
          </a:p>
        </p:txBody>
      </p:sp>
    </p:spTree>
    <p:extLst>
      <p:ext uri="{BB962C8B-B14F-4D97-AF65-F5344CB8AC3E}">
        <p14:creationId xmlns:p14="http://schemas.microsoft.com/office/powerpoint/2010/main" val="192482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3C20-68A3-000C-F3F6-07919308A1D0}"/>
              </a:ext>
            </a:extLst>
          </p:cNvPr>
          <p:cNvSpPr>
            <a:spLocks noGrp="1"/>
          </p:cNvSpPr>
          <p:nvPr>
            <p:ph type="title"/>
          </p:nvPr>
        </p:nvSpPr>
        <p:spPr/>
        <p:txBody>
          <a:bodyPr/>
          <a:lstStyle/>
          <a:p>
            <a:r>
              <a:rPr lang="en-US" dirty="0"/>
              <a:t>Group observations</a:t>
            </a:r>
          </a:p>
        </p:txBody>
      </p:sp>
      <p:sp>
        <p:nvSpPr>
          <p:cNvPr id="3" name="Content Placeholder 2">
            <a:extLst>
              <a:ext uri="{FF2B5EF4-FFF2-40B4-BE49-F238E27FC236}">
                <a16:creationId xmlns:a16="http://schemas.microsoft.com/office/drawing/2014/main" id="{D9B7E73C-535A-CC09-FB1E-63F801DE277A}"/>
              </a:ext>
            </a:extLst>
          </p:cNvPr>
          <p:cNvSpPr>
            <a:spLocks noGrp="1"/>
          </p:cNvSpPr>
          <p:nvPr>
            <p:ph idx="1"/>
          </p:nvPr>
        </p:nvSpPr>
        <p:spPr/>
        <p:txBody>
          <a:bodyPr/>
          <a:lstStyle/>
          <a:p>
            <a:r>
              <a:rPr lang="en-US" dirty="0"/>
              <a:t>(space to make notes from class observations)</a:t>
            </a:r>
          </a:p>
        </p:txBody>
      </p:sp>
    </p:spTree>
    <p:extLst>
      <p:ext uri="{BB962C8B-B14F-4D97-AF65-F5344CB8AC3E}">
        <p14:creationId xmlns:p14="http://schemas.microsoft.com/office/powerpoint/2010/main" val="191274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7D08-2B66-A4EE-A31D-8B774162C014}"/>
              </a:ext>
            </a:extLst>
          </p:cNvPr>
          <p:cNvSpPr>
            <a:spLocks noGrp="1"/>
          </p:cNvSpPr>
          <p:nvPr>
            <p:ph type="title"/>
          </p:nvPr>
        </p:nvSpPr>
        <p:spPr/>
        <p:txBody>
          <a:bodyPr/>
          <a:lstStyle/>
          <a:p>
            <a:r>
              <a:rPr lang="en-US" dirty="0"/>
              <a:t>Identifying this rock</a:t>
            </a:r>
          </a:p>
        </p:txBody>
      </p:sp>
      <p:sp>
        <p:nvSpPr>
          <p:cNvPr id="3" name="Content Placeholder 2">
            <a:extLst>
              <a:ext uri="{FF2B5EF4-FFF2-40B4-BE49-F238E27FC236}">
                <a16:creationId xmlns:a16="http://schemas.microsoft.com/office/drawing/2014/main" id="{08AFCADE-5797-229B-5044-B203846AFD0A}"/>
              </a:ext>
            </a:extLst>
          </p:cNvPr>
          <p:cNvSpPr>
            <a:spLocks noGrp="1"/>
          </p:cNvSpPr>
          <p:nvPr>
            <p:ph idx="1"/>
          </p:nvPr>
        </p:nvSpPr>
        <p:spPr/>
        <p:txBody>
          <a:bodyPr>
            <a:normAutofit/>
          </a:bodyPr>
          <a:lstStyle/>
          <a:p>
            <a:r>
              <a:rPr lang="en-US" dirty="0"/>
              <a:t>Tasks:</a:t>
            </a:r>
          </a:p>
          <a:p>
            <a:pPr marL="971550" lvl="1" indent="-514350">
              <a:buFont typeface="+mj-lt"/>
              <a:buAutoNum type="arabicPeriod"/>
            </a:pPr>
            <a:r>
              <a:rPr lang="en-US" sz="2200" dirty="0">
                <a:solidFill>
                  <a:schemeClr val="tx1">
                    <a:lumMod val="50000"/>
                    <a:lumOff val="50000"/>
                  </a:schemeClr>
                </a:solidFill>
              </a:rPr>
              <a:t>Hypothesize which of the three main classes this belongs to using the 3D model observations.</a:t>
            </a:r>
          </a:p>
          <a:p>
            <a:pPr marL="971550" lvl="1" indent="-514350">
              <a:buFont typeface="+mj-lt"/>
              <a:buAutoNum type="arabicPeriod"/>
            </a:pPr>
            <a:r>
              <a:rPr lang="en-US" sz="2200" dirty="0">
                <a:solidFill>
                  <a:schemeClr val="tx1">
                    <a:lumMod val="50000"/>
                    <a:lumOff val="50000"/>
                  </a:schemeClr>
                </a:solidFill>
              </a:rPr>
              <a:t>Brainstorm 1-3 ways you could test your hypothesis if you were in the field or observations that you could make that would help you select a specific rock name.</a:t>
            </a:r>
          </a:p>
          <a:p>
            <a:pPr marL="971550" lvl="1" indent="-514350">
              <a:buFont typeface="+mj-lt"/>
              <a:buAutoNum type="arabicPeriod"/>
            </a:pPr>
            <a:r>
              <a:rPr lang="en-US" sz="2200" dirty="0">
                <a:solidFill>
                  <a:schemeClr val="tx1">
                    <a:lumMod val="50000"/>
                    <a:lumOff val="50000"/>
                  </a:schemeClr>
                </a:solidFill>
              </a:rPr>
              <a:t>Ask your instructor questions based on your brainstorm in step #2.</a:t>
            </a:r>
          </a:p>
          <a:p>
            <a:pPr marL="971550" lvl="1" indent="-514350">
              <a:buFont typeface="+mj-lt"/>
              <a:buAutoNum type="arabicPeriod"/>
            </a:pPr>
            <a:r>
              <a:rPr lang="en-US" sz="2200" dirty="0">
                <a:solidFill>
                  <a:schemeClr val="tx1">
                    <a:lumMod val="50000"/>
                    <a:lumOff val="50000"/>
                  </a:schemeClr>
                </a:solidFill>
              </a:rPr>
              <a:t>Evaluate your hypothesis based on the answers that you get in step #3</a:t>
            </a:r>
          </a:p>
          <a:p>
            <a:pPr marL="971550" lvl="1" indent="-514350">
              <a:buFont typeface="+mj-lt"/>
              <a:buAutoNum type="arabicPeriod"/>
            </a:pPr>
            <a:r>
              <a:rPr lang="en-US" sz="2200" dirty="0">
                <a:solidFill>
                  <a:schemeClr val="tx1">
                    <a:lumMod val="50000"/>
                    <a:lumOff val="50000"/>
                  </a:schemeClr>
                </a:solidFill>
              </a:rPr>
              <a:t>Repeat until you feel confident about your rock identification!</a:t>
            </a:r>
          </a:p>
          <a:p>
            <a:endParaRPr lang="en-US" dirty="0"/>
          </a:p>
        </p:txBody>
      </p:sp>
    </p:spTree>
    <p:extLst>
      <p:ext uri="{BB962C8B-B14F-4D97-AF65-F5344CB8AC3E}">
        <p14:creationId xmlns:p14="http://schemas.microsoft.com/office/powerpoint/2010/main" val="3298702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1BCA7-D78B-7F7D-76E9-F2BFB8ADCDE8}"/>
              </a:ext>
            </a:extLst>
          </p:cNvPr>
          <p:cNvSpPr>
            <a:spLocks noGrp="1"/>
          </p:cNvSpPr>
          <p:nvPr>
            <p:ph type="title"/>
          </p:nvPr>
        </p:nvSpPr>
        <p:spPr/>
        <p:txBody>
          <a:bodyPr/>
          <a:lstStyle/>
          <a:p>
            <a:r>
              <a:rPr lang="en-US" dirty="0"/>
              <a:t>Q&amp;A for Field Stop #2</a:t>
            </a:r>
          </a:p>
        </p:txBody>
      </p:sp>
      <p:sp>
        <p:nvSpPr>
          <p:cNvPr id="5" name="Text Placeholder 4">
            <a:extLst>
              <a:ext uri="{FF2B5EF4-FFF2-40B4-BE49-F238E27FC236}">
                <a16:creationId xmlns:a16="http://schemas.microsoft.com/office/drawing/2014/main" id="{5C3A6B25-02C6-2CED-3CDD-C273C140364F}"/>
              </a:ext>
            </a:extLst>
          </p:cNvPr>
          <p:cNvSpPr>
            <a:spLocks noGrp="1"/>
          </p:cNvSpPr>
          <p:nvPr>
            <p:ph type="body" idx="1"/>
          </p:nvPr>
        </p:nvSpPr>
        <p:spPr/>
        <p:txBody>
          <a:bodyPr/>
          <a:lstStyle/>
          <a:p>
            <a:r>
              <a:rPr lang="en-US" dirty="0"/>
              <a:t>Use your discretion to tie the students’ actual questions to the ones listed here.</a:t>
            </a:r>
          </a:p>
        </p:txBody>
      </p:sp>
    </p:spTree>
    <p:extLst>
      <p:ext uri="{BB962C8B-B14F-4D97-AF65-F5344CB8AC3E}">
        <p14:creationId xmlns:p14="http://schemas.microsoft.com/office/powerpoint/2010/main" val="1396898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ABBF-15F7-E722-8042-3156D231D87D}"/>
              </a:ext>
            </a:extLst>
          </p:cNvPr>
          <p:cNvSpPr>
            <a:spLocks noGrp="1"/>
          </p:cNvSpPr>
          <p:nvPr>
            <p:ph type="title"/>
          </p:nvPr>
        </p:nvSpPr>
        <p:spPr/>
        <p:txBody>
          <a:bodyPr/>
          <a:lstStyle/>
          <a:p>
            <a:r>
              <a:rPr lang="en-US" dirty="0"/>
              <a:t>Minerals?</a:t>
            </a:r>
          </a:p>
        </p:txBody>
      </p:sp>
      <p:sp>
        <p:nvSpPr>
          <p:cNvPr id="3" name="Content Placeholder 2">
            <a:extLst>
              <a:ext uri="{FF2B5EF4-FFF2-40B4-BE49-F238E27FC236}">
                <a16:creationId xmlns:a16="http://schemas.microsoft.com/office/drawing/2014/main" id="{B820529A-0805-8CB5-09EA-28FE082B40B8}"/>
              </a:ext>
            </a:extLst>
          </p:cNvPr>
          <p:cNvSpPr>
            <a:spLocks noGrp="1"/>
          </p:cNvSpPr>
          <p:nvPr>
            <p:ph idx="1"/>
          </p:nvPr>
        </p:nvSpPr>
        <p:spPr>
          <a:xfrm>
            <a:off x="270701" y="967165"/>
            <a:ext cx="5295212" cy="4351338"/>
          </a:xfrm>
        </p:spPr>
        <p:txBody>
          <a:bodyPr/>
          <a:lstStyle/>
          <a:p>
            <a:r>
              <a:rPr lang="en-US" dirty="0"/>
              <a:t>Most of this outcrop is a gray rock that is made up of a clear mineral, but you can’t tell anything more without further tests.</a:t>
            </a:r>
          </a:p>
        </p:txBody>
      </p:sp>
      <p:pic>
        <p:nvPicPr>
          <p:cNvPr id="5" name="Picture 4" descr="A picture of a gray hand sample with a pencil for scale.">
            <a:extLst>
              <a:ext uri="{FF2B5EF4-FFF2-40B4-BE49-F238E27FC236}">
                <a16:creationId xmlns:a16="http://schemas.microsoft.com/office/drawing/2014/main" id="{BC6B298A-B5DA-31B8-4F64-66050EBD7DA1}"/>
              </a:ext>
            </a:extLst>
          </p:cNvPr>
          <p:cNvPicPr>
            <a:picLocks noChangeAspect="1"/>
          </p:cNvPicPr>
          <p:nvPr/>
        </p:nvPicPr>
        <p:blipFill>
          <a:blip r:embed="rId2"/>
          <a:srcRect l="11980" r="18840"/>
          <a:stretch/>
        </p:blipFill>
        <p:spPr>
          <a:xfrm rot="5400000">
            <a:off x="6188769" y="767553"/>
            <a:ext cx="4744276" cy="5143500"/>
          </a:xfrm>
          <a:prstGeom prst="rect">
            <a:avLst/>
          </a:prstGeom>
          <a:ln>
            <a:solidFill>
              <a:schemeClr val="tx1"/>
            </a:solidFill>
          </a:ln>
        </p:spPr>
      </p:pic>
    </p:spTree>
    <p:extLst>
      <p:ext uri="{BB962C8B-B14F-4D97-AF65-F5344CB8AC3E}">
        <p14:creationId xmlns:p14="http://schemas.microsoft.com/office/powerpoint/2010/main" val="2104482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933C-8B23-2E80-7AC2-F887682727A3}"/>
              </a:ext>
            </a:extLst>
          </p:cNvPr>
          <p:cNvSpPr>
            <a:spLocks noGrp="1"/>
          </p:cNvSpPr>
          <p:nvPr>
            <p:ph type="title"/>
          </p:nvPr>
        </p:nvSpPr>
        <p:spPr/>
        <p:txBody>
          <a:bodyPr/>
          <a:lstStyle/>
          <a:p>
            <a:r>
              <a:rPr lang="en-US" dirty="0"/>
              <a:t>Mineral hardness</a:t>
            </a:r>
          </a:p>
        </p:txBody>
      </p:sp>
      <p:sp>
        <p:nvSpPr>
          <p:cNvPr id="3" name="Content Placeholder 2">
            <a:extLst>
              <a:ext uri="{FF2B5EF4-FFF2-40B4-BE49-F238E27FC236}">
                <a16:creationId xmlns:a16="http://schemas.microsoft.com/office/drawing/2014/main" id="{8CD8BE8A-ED33-4DEB-6855-5D5F2D333F4D}"/>
              </a:ext>
            </a:extLst>
          </p:cNvPr>
          <p:cNvSpPr>
            <a:spLocks noGrp="1"/>
          </p:cNvSpPr>
          <p:nvPr>
            <p:ph idx="1"/>
          </p:nvPr>
        </p:nvSpPr>
        <p:spPr/>
        <p:txBody>
          <a:bodyPr/>
          <a:lstStyle/>
          <a:p>
            <a:r>
              <a:rPr lang="en-US" dirty="0"/>
              <a:t>This mineral is quite soft and can be scratched easily with a knife. You cannot scratch it with your fingernail.</a:t>
            </a:r>
          </a:p>
        </p:txBody>
      </p:sp>
    </p:spTree>
    <p:extLst>
      <p:ext uri="{BB962C8B-B14F-4D97-AF65-F5344CB8AC3E}">
        <p14:creationId xmlns:p14="http://schemas.microsoft.com/office/powerpoint/2010/main" val="1623016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4F26-A1DB-1B87-3868-4B932E3E22A5}"/>
              </a:ext>
            </a:extLst>
          </p:cNvPr>
          <p:cNvSpPr>
            <a:spLocks noGrp="1"/>
          </p:cNvSpPr>
          <p:nvPr>
            <p:ph type="title"/>
          </p:nvPr>
        </p:nvSpPr>
        <p:spPr/>
        <p:txBody>
          <a:bodyPr/>
          <a:lstStyle/>
          <a:p>
            <a:r>
              <a:rPr lang="en-US" dirty="0"/>
              <a:t>HCl test</a:t>
            </a:r>
          </a:p>
        </p:txBody>
      </p:sp>
      <p:sp>
        <p:nvSpPr>
          <p:cNvPr id="3" name="Content Placeholder 2">
            <a:extLst>
              <a:ext uri="{FF2B5EF4-FFF2-40B4-BE49-F238E27FC236}">
                <a16:creationId xmlns:a16="http://schemas.microsoft.com/office/drawing/2014/main" id="{C2E6D984-73EA-868B-5143-606B7E8AFDF5}"/>
              </a:ext>
            </a:extLst>
          </p:cNvPr>
          <p:cNvSpPr>
            <a:spLocks noGrp="1"/>
          </p:cNvSpPr>
          <p:nvPr>
            <p:ph idx="1"/>
          </p:nvPr>
        </p:nvSpPr>
        <p:spPr/>
        <p:txBody>
          <a:bodyPr/>
          <a:lstStyle/>
          <a:p>
            <a:r>
              <a:rPr lang="en-US" dirty="0"/>
              <a:t>This rock fizzes when dilute HCl is dripped onto the surface!</a:t>
            </a:r>
          </a:p>
        </p:txBody>
      </p:sp>
    </p:spTree>
    <p:extLst>
      <p:ext uri="{BB962C8B-B14F-4D97-AF65-F5344CB8AC3E}">
        <p14:creationId xmlns:p14="http://schemas.microsoft.com/office/powerpoint/2010/main" val="4183103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00823-83D1-9D31-B35F-8BA1D3C9B56F}"/>
              </a:ext>
            </a:extLst>
          </p:cNvPr>
          <p:cNvSpPr>
            <a:spLocks noGrp="1"/>
          </p:cNvSpPr>
          <p:nvPr>
            <p:ph type="title"/>
          </p:nvPr>
        </p:nvSpPr>
        <p:spPr/>
        <p:txBody>
          <a:bodyPr/>
          <a:lstStyle/>
          <a:p>
            <a:r>
              <a:rPr lang="en-US" dirty="0"/>
              <a:t>Planar features</a:t>
            </a:r>
          </a:p>
        </p:txBody>
      </p:sp>
      <p:sp>
        <p:nvSpPr>
          <p:cNvPr id="7" name="Content Placeholder 6">
            <a:extLst>
              <a:ext uri="{FF2B5EF4-FFF2-40B4-BE49-F238E27FC236}">
                <a16:creationId xmlns:a16="http://schemas.microsoft.com/office/drawing/2014/main" id="{ECB03EF1-52B6-A6A9-A718-2F3264362C32}"/>
              </a:ext>
            </a:extLst>
          </p:cNvPr>
          <p:cNvSpPr>
            <a:spLocks noGrp="1"/>
          </p:cNvSpPr>
          <p:nvPr>
            <p:ph idx="1"/>
          </p:nvPr>
        </p:nvSpPr>
        <p:spPr/>
        <p:txBody>
          <a:bodyPr/>
          <a:lstStyle/>
          <a:p>
            <a:r>
              <a:rPr lang="en-US" dirty="0"/>
              <a:t>This outcrop has two sets of planar features: a close to vertical and a close to horizontal set.</a:t>
            </a:r>
          </a:p>
          <a:p>
            <a:pPr lvl="1"/>
            <a:r>
              <a:rPr lang="en-US" dirty="0"/>
              <a:t>One of these is a set of fractures</a:t>
            </a:r>
          </a:p>
          <a:p>
            <a:pPr lvl="1"/>
            <a:r>
              <a:rPr lang="en-US" dirty="0"/>
              <a:t>One of these is bedding</a:t>
            </a:r>
          </a:p>
        </p:txBody>
      </p:sp>
      <p:pic>
        <p:nvPicPr>
          <p:cNvPr id="10" name="Picture 9" descr="A panoramic view of the outcrop at this field stop.">
            <a:extLst>
              <a:ext uri="{FF2B5EF4-FFF2-40B4-BE49-F238E27FC236}">
                <a16:creationId xmlns:a16="http://schemas.microsoft.com/office/drawing/2014/main" id="{56B48C17-7175-3A18-4E23-C77EEEC68587}"/>
              </a:ext>
            </a:extLst>
          </p:cNvPr>
          <p:cNvPicPr>
            <a:picLocks noChangeAspect="1"/>
          </p:cNvPicPr>
          <p:nvPr/>
        </p:nvPicPr>
        <p:blipFill>
          <a:blip r:embed="rId2"/>
          <a:stretch>
            <a:fillRect/>
          </a:stretch>
        </p:blipFill>
        <p:spPr>
          <a:xfrm>
            <a:off x="1264614" y="2773558"/>
            <a:ext cx="7772400" cy="3551555"/>
          </a:xfrm>
          <a:prstGeom prst="rect">
            <a:avLst/>
          </a:prstGeom>
          <a:ln>
            <a:solidFill>
              <a:schemeClr val="tx1"/>
            </a:solidFill>
          </a:ln>
        </p:spPr>
      </p:pic>
    </p:spTree>
    <p:extLst>
      <p:ext uri="{BB962C8B-B14F-4D97-AF65-F5344CB8AC3E}">
        <p14:creationId xmlns:p14="http://schemas.microsoft.com/office/powerpoint/2010/main" val="12100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00823-83D1-9D31-B35F-8BA1D3C9B56F}"/>
              </a:ext>
            </a:extLst>
          </p:cNvPr>
          <p:cNvSpPr>
            <a:spLocks noGrp="1"/>
          </p:cNvSpPr>
          <p:nvPr>
            <p:ph type="title"/>
          </p:nvPr>
        </p:nvSpPr>
        <p:spPr/>
        <p:txBody>
          <a:bodyPr/>
          <a:lstStyle/>
          <a:p>
            <a:r>
              <a:rPr lang="en-US" dirty="0"/>
              <a:t>What are the other layers?</a:t>
            </a:r>
          </a:p>
        </p:txBody>
      </p:sp>
      <p:sp>
        <p:nvSpPr>
          <p:cNvPr id="7" name="Content Placeholder 6">
            <a:extLst>
              <a:ext uri="{FF2B5EF4-FFF2-40B4-BE49-F238E27FC236}">
                <a16:creationId xmlns:a16="http://schemas.microsoft.com/office/drawing/2014/main" id="{ECB03EF1-52B6-A6A9-A718-2F3264362C32}"/>
              </a:ext>
            </a:extLst>
          </p:cNvPr>
          <p:cNvSpPr>
            <a:spLocks noGrp="1"/>
          </p:cNvSpPr>
          <p:nvPr>
            <p:ph idx="1"/>
          </p:nvPr>
        </p:nvSpPr>
        <p:spPr/>
        <p:txBody>
          <a:bodyPr/>
          <a:lstStyle/>
          <a:p>
            <a:r>
              <a:rPr lang="en-US" dirty="0"/>
              <a:t>This outcrop is mostly a gray rock made up of a clear minerals, but there are some places with layers of a different rock.</a:t>
            </a:r>
          </a:p>
          <a:p>
            <a:pPr lvl="1"/>
            <a:r>
              <a:rPr lang="en-US" dirty="0"/>
              <a:t>The other rock is reddish-brown with very thin layers</a:t>
            </a:r>
          </a:p>
          <a:p>
            <a:pPr lvl="1"/>
            <a:r>
              <a:rPr lang="en-US" dirty="0"/>
              <a:t>It is made up of clays</a:t>
            </a:r>
          </a:p>
        </p:txBody>
      </p:sp>
      <p:grpSp>
        <p:nvGrpSpPr>
          <p:cNvPr id="6" name="Group 5" descr="A zoom in on a panoramic view of the outcrop at this field stop showing layers of a different type of rock.">
            <a:extLst>
              <a:ext uri="{FF2B5EF4-FFF2-40B4-BE49-F238E27FC236}">
                <a16:creationId xmlns:a16="http://schemas.microsoft.com/office/drawing/2014/main" id="{AB1D67FB-BD8E-691A-7CEA-CB91F619EF2A}"/>
              </a:ext>
            </a:extLst>
          </p:cNvPr>
          <p:cNvGrpSpPr/>
          <p:nvPr/>
        </p:nvGrpSpPr>
        <p:grpSpPr>
          <a:xfrm>
            <a:off x="270701" y="2836680"/>
            <a:ext cx="11182903" cy="3220868"/>
            <a:chOff x="270701" y="2836680"/>
            <a:chExt cx="11182903" cy="3220868"/>
          </a:xfrm>
        </p:grpSpPr>
        <p:pic>
          <p:nvPicPr>
            <p:cNvPr id="8" name="Content Placeholder 4" descr="A close-up of a rock wall&#10;&#10;Description automatically generated">
              <a:extLst>
                <a:ext uri="{FF2B5EF4-FFF2-40B4-BE49-F238E27FC236}">
                  <a16:creationId xmlns:a16="http://schemas.microsoft.com/office/drawing/2014/main" id="{8906361E-EA8F-045D-EFEE-82ECC0D35AF5}"/>
                </a:ext>
              </a:extLst>
            </p:cNvPr>
            <p:cNvPicPr>
              <a:picLocks noChangeAspect="1"/>
            </p:cNvPicPr>
            <p:nvPr/>
          </p:nvPicPr>
          <p:blipFill>
            <a:blip r:embed="rId2"/>
            <a:srcRect b="54912"/>
            <a:stretch/>
          </p:blipFill>
          <p:spPr>
            <a:xfrm>
              <a:off x="6096000" y="2836680"/>
              <a:ext cx="5357604" cy="3220868"/>
            </a:xfrm>
            <a:prstGeom prst="rect">
              <a:avLst/>
            </a:prstGeom>
            <a:ln w="19050">
              <a:solidFill>
                <a:srgbClr val="7030A0"/>
              </a:solidFill>
            </a:ln>
          </p:spPr>
        </p:pic>
        <p:pic>
          <p:nvPicPr>
            <p:cNvPr id="10" name="Picture 9" descr="A close-up of a rock formation&#10;&#10;Description automatically generated">
              <a:extLst>
                <a:ext uri="{FF2B5EF4-FFF2-40B4-BE49-F238E27FC236}">
                  <a16:creationId xmlns:a16="http://schemas.microsoft.com/office/drawing/2014/main" id="{56B48C17-7175-3A18-4E23-C77EEEC68587}"/>
                </a:ext>
              </a:extLst>
            </p:cNvPr>
            <p:cNvPicPr>
              <a:picLocks noChangeAspect="1"/>
            </p:cNvPicPr>
            <p:nvPr/>
          </p:nvPicPr>
          <p:blipFill>
            <a:blip r:embed="rId3"/>
            <a:stretch>
              <a:fillRect/>
            </a:stretch>
          </p:blipFill>
          <p:spPr>
            <a:xfrm>
              <a:off x="270701" y="3528931"/>
              <a:ext cx="5533751" cy="2528617"/>
            </a:xfrm>
            <a:prstGeom prst="rect">
              <a:avLst/>
            </a:prstGeom>
            <a:ln>
              <a:solidFill>
                <a:schemeClr val="tx1"/>
              </a:solidFill>
            </a:ln>
          </p:spPr>
        </p:pic>
        <p:sp>
          <p:nvSpPr>
            <p:cNvPr id="3" name="Rectangle 2">
              <a:extLst>
                <a:ext uri="{FF2B5EF4-FFF2-40B4-BE49-F238E27FC236}">
                  <a16:creationId xmlns:a16="http://schemas.microsoft.com/office/drawing/2014/main" id="{705E9492-1D9A-6557-1FC5-0E1DE44166AB}"/>
                </a:ext>
              </a:extLst>
            </p:cNvPr>
            <p:cNvSpPr/>
            <p:nvPr/>
          </p:nvSpPr>
          <p:spPr>
            <a:xfrm>
              <a:off x="3803374" y="4412974"/>
              <a:ext cx="503583" cy="357809"/>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BE8A307-3C04-6B81-89DC-781A9F43BA30}"/>
                </a:ext>
              </a:extLst>
            </p:cNvPr>
            <p:cNvCxnSpPr>
              <a:stCxn id="3" idx="3"/>
              <a:endCxn id="8" idx="1"/>
            </p:cNvCxnSpPr>
            <p:nvPr/>
          </p:nvCxnSpPr>
          <p:spPr>
            <a:xfrm flipV="1">
              <a:off x="4306957" y="4447114"/>
              <a:ext cx="1789043" cy="14476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3810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8296-8809-3C90-06DA-56165B7278A1}"/>
              </a:ext>
            </a:extLst>
          </p:cNvPr>
          <p:cNvSpPr>
            <a:spLocks noGrp="1"/>
          </p:cNvSpPr>
          <p:nvPr>
            <p:ph type="title"/>
          </p:nvPr>
        </p:nvSpPr>
        <p:spPr/>
        <p:txBody>
          <a:bodyPr/>
          <a:lstStyle/>
          <a:p>
            <a:r>
              <a:rPr lang="en-US" dirty="0"/>
              <a:t>Crystalline vs. clastic</a:t>
            </a:r>
          </a:p>
        </p:txBody>
      </p:sp>
      <p:sp>
        <p:nvSpPr>
          <p:cNvPr id="3" name="Content Placeholder 2">
            <a:extLst>
              <a:ext uri="{FF2B5EF4-FFF2-40B4-BE49-F238E27FC236}">
                <a16:creationId xmlns:a16="http://schemas.microsoft.com/office/drawing/2014/main" id="{EAC7589B-168E-8BB9-9ACC-2A75C3C36086}"/>
              </a:ext>
            </a:extLst>
          </p:cNvPr>
          <p:cNvSpPr>
            <a:spLocks noGrp="1"/>
          </p:cNvSpPr>
          <p:nvPr>
            <p:ph idx="1"/>
          </p:nvPr>
        </p:nvSpPr>
        <p:spPr/>
        <p:txBody>
          <a:bodyPr/>
          <a:lstStyle/>
          <a:p>
            <a:r>
              <a:rPr lang="en-US" dirty="0"/>
              <a:t>When you look at this rock through a hand lens, the minerals are interlocking.</a:t>
            </a:r>
          </a:p>
        </p:txBody>
      </p:sp>
    </p:spTree>
    <p:extLst>
      <p:ext uri="{BB962C8B-B14F-4D97-AF65-F5344CB8AC3E}">
        <p14:creationId xmlns:p14="http://schemas.microsoft.com/office/powerpoint/2010/main" val="2710757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E7AB-856F-52C2-3D22-765CA9881F12}"/>
              </a:ext>
            </a:extLst>
          </p:cNvPr>
          <p:cNvSpPr>
            <a:spLocks noGrp="1"/>
          </p:cNvSpPr>
          <p:nvPr>
            <p:ph type="title"/>
          </p:nvPr>
        </p:nvSpPr>
        <p:spPr/>
        <p:txBody>
          <a:bodyPr/>
          <a:lstStyle/>
          <a:p>
            <a:r>
              <a:rPr lang="en-US" dirty="0"/>
              <a:t>Are there fossils in this rock?</a:t>
            </a:r>
          </a:p>
        </p:txBody>
      </p:sp>
      <p:sp>
        <p:nvSpPr>
          <p:cNvPr id="3" name="Content Placeholder 2">
            <a:extLst>
              <a:ext uri="{FF2B5EF4-FFF2-40B4-BE49-F238E27FC236}">
                <a16:creationId xmlns:a16="http://schemas.microsoft.com/office/drawing/2014/main" id="{7D6BD3E5-0DFD-150E-AB95-7EB1D2D0B7D8}"/>
              </a:ext>
            </a:extLst>
          </p:cNvPr>
          <p:cNvSpPr>
            <a:spLocks noGrp="1"/>
          </p:cNvSpPr>
          <p:nvPr>
            <p:ph idx="1"/>
          </p:nvPr>
        </p:nvSpPr>
        <p:spPr/>
        <p:txBody>
          <a:bodyPr/>
          <a:lstStyle/>
          <a:p>
            <a:r>
              <a:rPr lang="en-US" dirty="0"/>
              <a:t>There are no fossils visible in this rock.</a:t>
            </a:r>
          </a:p>
        </p:txBody>
      </p:sp>
    </p:spTree>
    <p:extLst>
      <p:ext uri="{BB962C8B-B14F-4D97-AF65-F5344CB8AC3E}">
        <p14:creationId xmlns:p14="http://schemas.microsoft.com/office/powerpoint/2010/main" val="101353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9397-2772-9236-6BD9-769F58701065}"/>
              </a:ext>
            </a:extLst>
          </p:cNvPr>
          <p:cNvSpPr>
            <a:spLocks noGrp="1"/>
          </p:cNvSpPr>
          <p:nvPr>
            <p:ph type="title"/>
          </p:nvPr>
        </p:nvSpPr>
        <p:spPr/>
        <p:txBody>
          <a:bodyPr/>
          <a:lstStyle/>
          <a:p>
            <a:r>
              <a:rPr lang="en-US" dirty="0"/>
              <a:t>Where is this lake?</a:t>
            </a:r>
          </a:p>
        </p:txBody>
      </p:sp>
      <p:sp>
        <p:nvSpPr>
          <p:cNvPr id="3" name="Content Placeholder 2">
            <a:extLst>
              <a:ext uri="{FF2B5EF4-FFF2-40B4-BE49-F238E27FC236}">
                <a16:creationId xmlns:a16="http://schemas.microsoft.com/office/drawing/2014/main" id="{D871D2AF-F63D-D15D-7CB7-1F8041FCBA1E}"/>
              </a:ext>
            </a:extLst>
          </p:cNvPr>
          <p:cNvSpPr>
            <a:spLocks noGrp="1"/>
          </p:cNvSpPr>
          <p:nvPr>
            <p:ph idx="1"/>
          </p:nvPr>
        </p:nvSpPr>
        <p:spPr>
          <a:xfrm>
            <a:off x="270701" y="1427702"/>
            <a:ext cx="5069925" cy="4121671"/>
          </a:xfrm>
        </p:spPr>
        <p:txBody>
          <a:bodyPr>
            <a:normAutofit/>
          </a:bodyPr>
          <a:lstStyle/>
          <a:p>
            <a:r>
              <a:rPr lang="en-US" dirty="0"/>
              <a:t>Play the overview tour (see lab handout for instructions)</a:t>
            </a:r>
          </a:p>
          <a:p>
            <a:r>
              <a:rPr lang="en-US" dirty="0"/>
              <a:t>Discussion questions:</a:t>
            </a:r>
          </a:p>
          <a:p>
            <a:pPr lvl="1"/>
            <a:r>
              <a:rPr lang="en-US" dirty="0"/>
              <a:t>Where is Fort Lewis College relative to your school &amp; have you been to the region?</a:t>
            </a:r>
          </a:p>
          <a:p>
            <a:pPr lvl="1"/>
            <a:r>
              <a:rPr lang="en-US" dirty="0"/>
              <a:t>What did you find most striking during the fly through from FLC to Haviland Lake?</a:t>
            </a:r>
          </a:p>
          <a:p>
            <a:endParaRPr lang="en-US" dirty="0"/>
          </a:p>
        </p:txBody>
      </p:sp>
      <p:pic>
        <p:nvPicPr>
          <p:cNvPr id="5" name="Picture 4" descr="Aerial view of Haviland Lake showing the two field stops.">
            <a:extLst>
              <a:ext uri="{FF2B5EF4-FFF2-40B4-BE49-F238E27FC236}">
                <a16:creationId xmlns:a16="http://schemas.microsoft.com/office/drawing/2014/main" id="{85576E89-553B-C5AC-3E76-AA0C16494169}"/>
              </a:ext>
            </a:extLst>
          </p:cNvPr>
          <p:cNvPicPr>
            <a:picLocks noChangeAspect="1"/>
          </p:cNvPicPr>
          <p:nvPr/>
        </p:nvPicPr>
        <p:blipFill>
          <a:blip r:embed="rId3"/>
          <a:stretch>
            <a:fillRect/>
          </a:stretch>
        </p:blipFill>
        <p:spPr>
          <a:xfrm>
            <a:off x="5474886" y="1598433"/>
            <a:ext cx="6446413" cy="3661133"/>
          </a:xfrm>
          <a:prstGeom prst="rect">
            <a:avLst/>
          </a:prstGeom>
          <a:ln>
            <a:solidFill>
              <a:schemeClr val="tx1"/>
            </a:solidFill>
          </a:ln>
        </p:spPr>
      </p:pic>
    </p:spTree>
    <p:extLst>
      <p:ext uri="{BB962C8B-B14F-4D97-AF65-F5344CB8AC3E}">
        <p14:creationId xmlns:p14="http://schemas.microsoft.com/office/powerpoint/2010/main" val="2566572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47F1-2803-2094-6471-F30A740F11C4}"/>
              </a:ext>
            </a:extLst>
          </p:cNvPr>
          <p:cNvSpPr>
            <a:spLocks noGrp="1"/>
          </p:cNvSpPr>
          <p:nvPr>
            <p:ph type="title" idx="4294967295"/>
          </p:nvPr>
        </p:nvSpPr>
        <p:spPr>
          <a:xfrm>
            <a:off x="0" y="-142875"/>
            <a:ext cx="10515600" cy="1325563"/>
          </a:xfrm>
        </p:spPr>
        <p:txBody>
          <a:bodyPr/>
          <a:lstStyle/>
          <a:p>
            <a:r>
              <a:rPr lang="en-US" dirty="0"/>
              <a:t>Be prepared to share:</a:t>
            </a:r>
          </a:p>
        </p:txBody>
      </p:sp>
      <p:sp>
        <p:nvSpPr>
          <p:cNvPr id="4" name="Rounded Rectangle 3">
            <a:extLst>
              <a:ext uri="{FF2B5EF4-FFF2-40B4-BE49-F238E27FC236}">
                <a16:creationId xmlns:a16="http://schemas.microsoft.com/office/drawing/2014/main" id="{D59CC9C9-FBC9-9D62-EF99-F74CC0DC8119}"/>
              </a:ext>
              <a:ext uri="{C183D7F6-B498-43B3-948B-1728B52AA6E4}">
                <adec:decorative xmlns:adec="http://schemas.microsoft.com/office/drawing/2017/decorative" val="1"/>
              </a:ext>
            </a:extLst>
          </p:cNvPr>
          <p:cNvSpPr/>
          <p:nvPr/>
        </p:nvSpPr>
        <p:spPr>
          <a:xfrm>
            <a:off x="384313" y="1772476"/>
            <a:ext cx="5512905" cy="3515141"/>
          </a:xfrm>
          <a:prstGeom prst="roundRect">
            <a:avLst>
              <a:gd name="adj" fmla="val 50000"/>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004B8E"/>
                </a:solidFill>
                <a:latin typeface="Rockwell" panose="02060603020205020403" pitchFamily="18" charset="77"/>
              </a:rPr>
              <a:t>Classification of this rock into igneous, sedimentary, or metamorphic </a:t>
            </a:r>
            <a:r>
              <a:rPr lang="en-US" sz="3400" b="1" i="1" dirty="0">
                <a:solidFill>
                  <a:srgbClr val="004B8E"/>
                </a:solidFill>
                <a:latin typeface="Rockwell" panose="02060603020205020403" pitchFamily="18" charset="77"/>
              </a:rPr>
              <a:t>and</a:t>
            </a:r>
            <a:r>
              <a:rPr lang="en-US" sz="3400" dirty="0">
                <a:solidFill>
                  <a:srgbClr val="004B8E"/>
                </a:solidFill>
                <a:latin typeface="Rockwell" panose="02060603020205020403" pitchFamily="18" charset="77"/>
              </a:rPr>
              <a:t> the specific rock name</a:t>
            </a:r>
          </a:p>
        </p:txBody>
      </p:sp>
      <p:sp>
        <p:nvSpPr>
          <p:cNvPr id="5" name="Rounded Rectangle 4">
            <a:extLst>
              <a:ext uri="{FF2B5EF4-FFF2-40B4-BE49-F238E27FC236}">
                <a16:creationId xmlns:a16="http://schemas.microsoft.com/office/drawing/2014/main" id="{EACB1F40-2392-4D46-4A6E-70CAA353F425}"/>
              </a:ext>
              <a:ext uri="{C183D7F6-B498-43B3-948B-1728B52AA6E4}">
                <adec:decorative xmlns:adec="http://schemas.microsoft.com/office/drawing/2017/decorative" val="1"/>
              </a:ext>
            </a:extLst>
          </p:cNvPr>
          <p:cNvSpPr/>
          <p:nvPr/>
        </p:nvSpPr>
        <p:spPr>
          <a:xfrm>
            <a:off x="6294784" y="1772475"/>
            <a:ext cx="5512905" cy="3515141"/>
          </a:xfrm>
          <a:prstGeom prst="roundRect">
            <a:avLst>
              <a:gd name="adj" fmla="val 50000"/>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004B8E"/>
                </a:solidFill>
                <a:latin typeface="Rockwell" panose="02060603020205020403" pitchFamily="18" charset="77"/>
              </a:rPr>
              <a:t>Was this easier or harder than answering for Field Stop #1? Why?</a:t>
            </a:r>
          </a:p>
        </p:txBody>
      </p:sp>
    </p:spTree>
    <p:extLst>
      <p:ext uri="{BB962C8B-B14F-4D97-AF65-F5344CB8AC3E}">
        <p14:creationId xmlns:p14="http://schemas.microsoft.com/office/powerpoint/2010/main" val="476237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CF6E-225E-BD76-7DFE-4DC025844E27}"/>
              </a:ext>
            </a:extLst>
          </p:cNvPr>
          <p:cNvSpPr>
            <a:spLocks noGrp="1"/>
          </p:cNvSpPr>
          <p:nvPr>
            <p:ph type="title"/>
          </p:nvPr>
        </p:nvSpPr>
        <p:spPr>
          <a:xfrm>
            <a:off x="59635" y="-143083"/>
            <a:ext cx="3690730" cy="3005553"/>
          </a:xfrm>
        </p:spPr>
        <p:txBody>
          <a:bodyPr/>
          <a:lstStyle/>
          <a:p>
            <a:r>
              <a:rPr lang="en-US" dirty="0"/>
              <a:t>Finding this rock on a geologic map</a:t>
            </a:r>
          </a:p>
        </p:txBody>
      </p:sp>
      <p:pic>
        <p:nvPicPr>
          <p:cNvPr id="9" name="Picture 8" descr="A geologic map of Haviland Lake.">
            <a:extLst>
              <a:ext uri="{FF2B5EF4-FFF2-40B4-BE49-F238E27FC236}">
                <a16:creationId xmlns:a16="http://schemas.microsoft.com/office/drawing/2014/main" id="{9D40F605-7D71-E954-DD46-60D661622AF6}"/>
              </a:ext>
            </a:extLst>
          </p:cNvPr>
          <p:cNvPicPr>
            <a:picLocks noChangeAspect="1"/>
          </p:cNvPicPr>
          <p:nvPr/>
        </p:nvPicPr>
        <p:blipFill>
          <a:blip r:embed="rId3"/>
          <a:stretch>
            <a:fillRect/>
          </a:stretch>
        </p:blipFill>
        <p:spPr>
          <a:xfrm>
            <a:off x="4982821" y="83488"/>
            <a:ext cx="6082748" cy="6691023"/>
          </a:xfrm>
          <a:prstGeom prst="rect">
            <a:avLst/>
          </a:prstGeom>
        </p:spPr>
      </p:pic>
      <p:sp>
        <p:nvSpPr>
          <p:cNvPr id="11" name="TextBox 10">
            <a:extLst>
              <a:ext uri="{FF2B5EF4-FFF2-40B4-BE49-F238E27FC236}">
                <a16:creationId xmlns:a16="http://schemas.microsoft.com/office/drawing/2014/main" id="{D75651BA-8B68-6945-2B99-3F5B89845EEA}"/>
              </a:ext>
            </a:extLst>
          </p:cNvPr>
          <p:cNvSpPr txBox="1"/>
          <p:nvPr/>
        </p:nvSpPr>
        <p:spPr>
          <a:xfrm>
            <a:off x="0" y="6211669"/>
            <a:ext cx="4167807" cy="646331"/>
          </a:xfrm>
          <a:prstGeom prst="rect">
            <a:avLst/>
          </a:prstGeom>
          <a:noFill/>
        </p:spPr>
        <p:txBody>
          <a:bodyPr wrap="square">
            <a:spAutoFit/>
          </a:bodyPr>
          <a:lstStyle/>
          <a:p>
            <a:r>
              <a:rPr lang="en-US" sz="1200" i="1" baseline="30000" dirty="0">
                <a:solidFill>
                  <a:schemeClr val="tx1">
                    <a:lumMod val="50000"/>
                    <a:lumOff val="50000"/>
                  </a:schemeClr>
                </a:solidFill>
                <a:effectLst/>
                <a:latin typeface="Rockwell" panose="02060603020205020403" pitchFamily="18" charset="77"/>
              </a:rPr>
              <a:t>1</a:t>
            </a:r>
            <a:r>
              <a:rPr lang="en-US" sz="1200" i="1" dirty="0">
                <a:solidFill>
                  <a:schemeClr val="tx1">
                    <a:lumMod val="50000"/>
                    <a:lumOff val="50000"/>
                  </a:schemeClr>
                </a:solidFill>
                <a:effectLst/>
                <a:latin typeface="Rockwell" panose="02060603020205020403" pitchFamily="18" charset="77"/>
              </a:rPr>
              <a:t>Simplified from Gonzales, et al., 2003, Geologic map of the Electra Lake 7.5-minute quadrangle, La Plata County, Colorado: Colorado Geological Survey, OF 03-21</a:t>
            </a:r>
          </a:p>
        </p:txBody>
      </p:sp>
    </p:spTree>
    <p:extLst>
      <p:ext uri="{BB962C8B-B14F-4D97-AF65-F5344CB8AC3E}">
        <p14:creationId xmlns:p14="http://schemas.microsoft.com/office/powerpoint/2010/main" val="3265673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0F3A-0353-4DC1-A258-A5A81F90AC63}"/>
              </a:ext>
            </a:extLst>
          </p:cNvPr>
          <p:cNvSpPr>
            <a:spLocks noGrp="1"/>
          </p:cNvSpPr>
          <p:nvPr>
            <p:ph type="title"/>
          </p:nvPr>
        </p:nvSpPr>
        <p:spPr/>
        <p:txBody>
          <a:bodyPr/>
          <a:lstStyle/>
          <a:p>
            <a:r>
              <a:rPr lang="en-US" dirty="0"/>
              <a:t>Demo: how do we figure out depth?</a:t>
            </a:r>
          </a:p>
        </p:txBody>
      </p:sp>
      <p:sp>
        <p:nvSpPr>
          <p:cNvPr id="3" name="Content Placeholder 2">
            <a:extLst>
              <a:ext uri="{FF2B5EF4-FFF2-40B4-BE49-F238E27FC236}">
                <a16:creationId xmlns:a16="http://schemas.microsoft.com/office/drawing/2014/main" id="{12D6C951-B450-C89D-8B23-E1373A7ECF19}"/>
              </a:ext>
            </a:extLst>
          </p:cNvPr>
          <p:cNvSpPr>
            <a:spLocks noGrp="1"/>
          </p:cNvSpPr>
          <p:nvPr>
            <p:ph idx="1"/>
          </p:nvPr>
        </p:nvSpPr>
        <p:spPr/>
        <p:txBody>
          <a:bodyPr/>
          <a:lstStyle/>
          <a:p>
            <a:r>
              <a:rPr lang="en-US" dirty="0"/>
              <a:t>Assuming a geothermal gradient of 25°C/km, how far into the Earth do we need to go to reach 1000°C?</a:t>
            </a:r>
          </a:p>
          <a:p>
            <a:endParaRPr lang="en-US" dirty="0"/>
          </a:p>
          <a:p>
            <a:endParaRPr lang="en-US" dirty="0"/>
          </a:p>
          <a:p>
            <a:r>
              <a:rPr lang="en-US" dirty="0"/>
              <a:t>If we were measuring using the Empire State Building (381 m), how many Empire State Buildings would it take?</a:t>
            </a:r>
          </a:p>
          <a:p>
            <a:endParaRPr lang="en-US" dirty="0"/>
          </a:p>
        </p:txBody>
      </p:sp>
    </p:spTree>
    <p:extLst>
      <p:ext uri="{BB962C8B-B14F-4D97-AF65-F5344CB8AC3E}">
        <p14:creationId xmlns:p14="http://schemas.microsoft.com/office/powerpoint/2010/main" val="3681863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rocky shore next to a body of water.">
            <a:extLst>
              <a:ext uri="{FF2B5EF4-FFF2-40B4-BE49-F238E27FC236}">
                <a16:creationId xmlns:a16="http://schemas.microsoft.com/office/drawing/2014/main" id="{8D52F066-1F8B-66DA-E117-5F2D6B11A553}"/>
              </a:ext>
            </a:extLst>
          </p:cNvPr>
          <p:cNvPicPr>
            <a:picLocks noChangeAspect="1"/>
          </p:cNvPicPr>
          <p:nvPr/>
        </p:nvPicPr>
        <p:blipFill>
          <a:blip r:embed="rId3"/>
          <a:stretch>
            <a:fillRect/>
          </a:stretch>
        </p:blipFill>
        <p:spPr>
          <a:xfrm>
            <a:off x="1523212" y="0"/>
            <a:ext cx="9145575" cy="6858000"/>
          </a:xfrm>
          <a:prstGeom prst="rect">
            <a:avLst/>
          </a:prstGeom>
        </p:spPr>
      </p:pic>
    </p:spTree>
    <p:extLst>
      <p:ext uri="{BB962C8B-B14F-4D97-AF65-F5344CB8AC3E}">
        <p14:creationId xmlns:p14="http://schemas.microsoft.com/office/powerpoint/2010/main" val="152370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1E92-3381-B94F-BC97-8C22E466AD06}"/>
              </a:ext>
            </a:extLst>
          </p:cNvPr>
          <p:cNvSpPr>
            <a:spLocks noGrp="1"/>
          </p:cNvSpPr>
          <p:nvPr>
            <p:ph type="title"/>
          </p:nvPr>
        </p:nvSpPr>
        <p:spPr/>
        <p:txBody>
          <a:bodyPr/>
          <a:lstStyle/>
          <a:p>
            <a:r>
              <a:rPr lang="en-US" dirty="0"/>
              <a:t>Earth’s history in a single day</a:t>
            </a:r>
          </a:p>
        </p:txBody>
      </p:sp>
      <p:sp>
        <p:nvSpPr>
          <p:cNvPr id="3" name="Content Placeholder 2">
            <a:extLst>
              <a:ext uri="{FF2B5EF4-FFF2-40B4-BE49-F238E27FC236}">
                <a16:creationId xmlns:a16="http://schemas.microsoft.com/office/drawing/2014/main" id="{C9A7350D-1049-8B8F-5FCC-4E450ACBBB2A}"/>
              </a:ext>
            </a:extLst>
          </p:cNvPr>
          <p:cNvSpPr>
            <a:spLocks noGrp="1"/>
          </p:cNvSpPr>
          <p:nvPr>
            <p:ph idx="1"/>
          </p:nvPr>
        </p:nvSpPr>
        <p:spPr/>
        <p:txBody>
          <a:bodyPr/>
          <a:lstStyle/>
          <a:p>
            <a:r>
              <a:rPr lang="en-US" dirty="0"/>
              <a:t>Imagine that the 4.54 billion year history of the Earth was squeezed into a single 24 hour day. How long would 10 years last?</a:t>
            </a:r>
          </a:p>
          <a:p>
            <a:endParaRPr lang="en-US" dirty="0"/>
          </a:p>
          <a:p>
            <a:endParaRPr lang="en-US" dirty="0"/>
          </a:p>
          <a:p>
            <a:r>
              <a:rPr lang="en-US" dirty="0"/>
              <a:t>Now calculate how long the gap in time represented in this location would last.</a:t>
            </a:r>
          </a:p>
          <a:p>
            <a:pPr lvl="1"/>
            <a:r>
              <a:rPr lang="en-US" dirty="0"/>
              <a:t>Be prepared to share your answers about what you could do in that amount of time!</a:t>
            </a:r>
          </a:p>
        </p:txBody>
      </p:sp>
    </p:spTree>
    <p:extLst>
      <p:ext uri="{BB962C8B-B14F-4D97-AF65-F5344CB8AC3E}">
        <p14:creationId xmlns:p14="http://schemas.microsoft.com/office/powerpoint/2010/main" val="365834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643F-1EFF-6063-5F3B-7EF2BEFDEE89}"/>
              </a:ext>
            </a:extLst>
          </p:cNvPr>
          <p:cNvSpPr>
            <a:spLocks noGrp="1"/>
          </p:cNvSpPr>
          <p:nvPr>
            <p:ph type="title"/>
          </p:nvPr>
        </p:nvSpPr>
        <p:spPr>
          <a:xfrm>
            <a:off x="59635" y="-143083"/>
            <a:ext cx="11861664" cy="1325563"/>
          </a:xfrm>
        </p:spPr>
        <p:txBody>
          <a:bodyPr/>
          <a:lstStyle/>
          <a:p>
            <a:r>
              <a:rPr lang="en-US" dirty="0"/>
              <a:t>Geologic history discussion questions</a:t>
            </a:r>
          </a:p>
        </p:txBody>
      </p:sp>
      <p:sp>
        <p:nvSpPr>
          <p:cNvPr id="3" name="Content Placeholder 2">
            <a:extLst>
              <a:ext uri="{FF2B5EF4-FFF2-40B4-BE49-F238E27FC236}">
                <a16:creationId xmlns:a16="http://schemas.microsoft.com/office/drawing/2014/main" id="{DCFE90BF-3963-16DC-0F36-0525A9C6B5E3}"/>
              </a:ext>
            </a:extLst>
          </p:cNvPr>
          <p:cNvSpPr>
            <a:spLocks noGrp="1"/>
          </p:cNvSpPr>
          <p:nvPr>
            <p:ph idx="1"/>
          </p:nvPr>
        </p:nvSpPr>
        <p:spPr/>
        <p:txBody>
          <a:bodyPr>
            <a:normAutofit lnSpcReduction="10000"/>
          </a:bodyPr>
          <a:lstStyle/>
          <a:p>
            <a:r>
              <a:rPr lang="en-US" dirty="0"/>
              <a:t>Where did the gneisses metamorphose (at depth or near the surface of the Earth)?</a:t>
            </a:r>
          </a:p>
          <a:p>
            <a:r>
              <a:rPr lang="en-US" dirty="0"/>
              <a:t>What are potential depositional environments for the sedimentary rocks?</a:t>
            </a:r>
          </a:p>
          <a:p>
            <a:pPr lvl="1"/>
            <a:r>
              <a:rPr lang="en-US" dirty="0"/>
              <a:t>Did they form at/near the surface of the Earth or deep below the surface?</a:t>
            </a:r>
          </a:p>
          <a:p>
            <a:r>
              <a:rPr lang="en-US" dirty="0"/>
              <a:t>Brainstorm a list on a scrap sheet of paper by yourself</a:t>
            </a:r>
          </a:p>
          <a:p>
            <a:pPr lvl="1"/>
            <a:r>
              <a:rPr lang="en-US" dirty="0"/>
              <a:t>What had to happen between the gneisses metamorphosing and the limestones being deposited?</a:t>
            </a:r>
          </a:p>
          <a:p>
            <a:pPr lvl="1"/>
            <a:r>
              <a:rPr lang="en-US" dirty="0"/>
              <a:t>Share with your group and come up with an order of events</a:t>
            </a:r>
          </a:p>
          <a:p>
            <a:pPr lvl="1"/>
            <a:r>
              <a:rPr lang="en-US" dirty="0"/>
              <a:t>Be prepared to share your list of events</a:t>
            </a:r>
          </a:p>
        </p:txBody>
      </p:sp>
    </p:spTree>
    <p:extLst>
      <p:ext uri="{BB962C8B-B14F-4D97-AF65-F5344CB8AC3E}">
        <p14:creationId xmlns:p14="http://schemas.microsoft.com/office/powerpoint/2010/main" val="221392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E1AB-9D55-14E8-3A8F-B7CFD131C412}"/>
              </a:ext>
            </a:extLst>
          </p:cNvPr>
          <p:cNvSpPr>
            <a:spLocks noGrp="1"/>
          </p:cNvSpPr>
          <p:nvPr>
            <p:ph type="title"/>
          </p:nvPr>
        </p:nvSpPr>
        <p:spPr>
          <a:xfrm>
            <a:off x="59635" y="-143083"/>
            <a:ext cx="11861664" cy="1325563"/>
          </a:xfrm>
        </p:spPr>
        <p:txBody>
          <a:bodyPr/>
          <a:lstStyle/>
          <a:p>
            <a:r>
              <a:rPr lang="en-US" dirty="0"/>
              <a:t>Geologic history discussion questions, 2</a:t>
            </a:r>
          </a:p>
        </p:txBody>
      </p:sp>
      <p:sp>
        <p:nvSpPr>
          <p:cNvPr id="3" name="Content Placeholder 2">
            <a:extLst>
              <a:ext uri="{FF2B5EF4-FFF2-40B4-BE49-F238E27FC236}">
                <a16:creationId xmlns:a16="http://schemas.microsoft.com/office/drawing/2014/main" id="{620ED4AC-F76E-E46C-6765-52BFCA2E9280}"/>
              </a:ext>
            </a:extLst>
          </p:cNvPr>
          <p:cNvSpPr>
            <a:spLocks noGrp="1"/>
          </p:cNvSpPr>
          <p:nvPr>
            <p:ph idx="1"/>
          </p:nvPr>
        </p:nvSpPr>
        <p:spPr>
          <a:xfrm>
            <a:off x="270700" y="967165"/>
            <a:ext cx="11861663" cy="5645670"/>
          </a:xfrm>
        </p:spPr>
        <p:txBody>
          <a:bodyPr/>
          <a:lstStyle/>
          <a:p>
            <a:pPr marL="0" indent="0">
              <a:buNone/>
            </a:pPr>
            <a:r>
              <a:rPr lang="en-US" dirty="0"/>
              <a:t>The Ouray Limestone is also pretty old, so what happened after it was deposited?</a:t>
            </a:r>
          </a:p>
        </p:txBody>
      </p:sp>
      <p:grpSp>
        <p:nvGrpSpPr>
          <p:cNvPr id="19" name="Group 18" descr="A panorama of a mountain lake with a high ridge in the background. The far shore is covered in pine trees. Field stops are labelled">
            <a:extLst>
              <a:ext uri="{FF2B5EF4-FFF2-40B4-BE49-F238E27FC236}">
                <a16:creationId xmlns:a16="http://schemas.microsoft.com/office/drawing/2014/main" id="{868B0249-1F5D-D792-407E-043F352F85CB}"/>
              </a:ext>
            </a:extLst>
          </p:cNvPr>
          <p:cNvGrpSpPr/>
          <p:nvPr/>
        </p:nvGrpSpPr>
        <p:grpSpPr>
          <a:xfrm>
            <a:off x="-291548" y="1918620"/>
            <a:ext cx="9902686" cy="4694215"/>
            <a:chOff x="-249446" y="2012832"/>
            <a:chExt cx="9902686" cy="4694215"/>
          </a:xfrm>
        </p:grpSpPr>
        <p:pic>
          <p:nvPicPr>
            <p:cNvPr id="4" name="Picture 3" descr="A panorama of a mountain lake with a high ridge in the background. The far shore is covered in pine trees.">
              <a:extLst>
                <a:ext uri="{FF2B5EF4-FFF2-40B4-BE49-F238E27FC236}">
                  <a16:creationId xmlns:a16="http://schemas.microsoft.com/office/drawing/2014/main" id="{D8D481B1-DE0D-A9D8-378C-411EB9999610}"/>
                </a:ext>
              </a:extLst>
            </p:cNvPr>
            <p:cNvPicPr>
              <a:picLocks noChangeAspect="1"/>
            </p:cNvPicPr>
            <p:nvPr/>
          </p:nvPicPr>
          <p:blipFill>
            <a:blip r:embed="rId3"/>
            <a:srcRect l="17673" r="5429"/>
            <a:stretch/>
          </p:blipFill>
          <p:spPr>
            <a:xfrm>
              <a:off x="270701" y="2012832"/>
              <a:ext cx="9382539" cy="4694215"/>
            </a:xfrm>
            <a:prstGeom prst="rect">
              <a:avLst/>
            </a:prstGeom>
          </p:spPr>
        </p:pic>
        <p:sp>
          <p:nvSpPr>
            <p:cNvPr id="5" name="TextBox 4">
              <a:extLst>
                <a:ext uri="{FF2B5EF4-FFF2-40B4-BE49-F238E27FC236}">
                  <a16:creationId xmlns:a16="http://schemas.microsoft.com/office/drawing/2014/main" id="{69159F52-F97B-4AB5-3FA7-2A34E114613D}"/>
                </a:ext>
              </a:extLst>
            </p:cNvPr>
            <p:cNvSpPr txBox="1"/>
            <p:nvPr/>
          </p:nvSpPr>
          <p:spPr>
            <a:xfrm>
              <a:off x="2968690" y="2292728"/>
              <a:ext cx="3986560" cy="830997"/>
            </a:xfrm>
            <a:prstGeom prst="rect">
              <a:avLst/>
            </a:prstGeom>
            <a:noFill/>
          </p:spPr>
          <p:txBody>
            <a:bodyPr wrap="square" rtlCol="0">
              <a:spAutoFit/>
            </a:bodyPr>
            <a:lstStyle/>
            <a:p>
              <a:pPr algn="ctr"/>
              <a:r>
                <a:rPr lang="en-US" sz="2400" dirty="0">
                  <a:latin typeface="Rockwell" panose="02060603020205020403" pitchFamily="18" charset="77"/>
                </a:rPr>
                <a:t>Middle Pennsylvanian Hermosa Group</a:t>
              </a:r>
            </a:p>
          </p:txBody>
        </p:sp>
        <p:cxnSp>
          <p:nvCxnSpPr>
            <p:cNvPr id="9" name="Straight Arrow Connector 8">
              <a:extLst>
                <a:ext uri="{FF2B5EF4-FFF2-40B4-BE49-F238E27FC236}">
                  <a16:creationId xmlns:a16="http://schemas.microsoft.com/office/drawing/2014/main" id="{C9B1B575-7ADA-4674-13ED-158D74504A19}"/>
                </a:ext>
              </a:extLst>
            </p:cNvPr>
            <p:cNvCxnSpPr>
              <a:cxnSpLocks/>
            </p:cNvCxnSpPr>
            <p:nvPr/>
          </p:nvCxnSpPr>
          <p:spPr>
            <a:xfrm>
              <a:off x="6427304" y="2890105"/>
              <a:ext cx="914400" cy="538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A098F48-267A-7023-A38C-A642C3AB8B1F}"/>
                </a:ext>
              </a:extLst>
            </p:cNvPr>
            <p:cNvCxnSpPr>
              <a:cxnSpLocks/>
            </p:cNvCxnSpPr>
            <p:nvPr/>
          </p:nvCxnSpPr>
          <p:spPr>
            <a:xfrm flipH="1">
              <a:off x="3017800" y="2890105"/>
              <a:ext cx="613296" cy="7277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9FC6EFE-7BCE-9B15-E785-79F7D64054A5}"/>
                </a:ext>
              </a:extLst>
            </p:cNvPr>
            <p:cNvSpPr txBox="1"/>
            <p:nvPr/>
          </p:nvSpPr>
          <p:spPr>
            <a:xfrm>
              <a:off x="-249446" y="6292281"/>
              <a:ext cx="3986560" cy="369332"/>
            </a:xfrm>
            <a:prstGeom prst="rect">
              <a:avLst/>
            </a:prstGeom>
            <a:noFill/>
          </p:spPr>
          <p:txBody>
            <a:bodyPr wrap="square" rtlCol="0">
              <a:spAutoFit/>
            </a:bodyPr>
            <a:lstStyle/>
            <a:p>
              <a:pPr algn="ctr"/>
              <a:r>
                <a:rPr lang="en-US" dirty="0">
                  <a:solidFill>
                    <a:schemeClr val="bg1"/>
                  </a:solidFill>
                  <a:latin typeface="Rockwell" panose="02060603020205020403" pitchFamily="18" charset="77"/>
                </a:rPr>
                <a:t>Field Stop #1</a:t>
              </a:r>
            </a:p>
          </p:txBody>
        </p:sp>
        <p:sp>
          <p:nvSpPr>
            <p:cNvPr id="16" name="TextBox 15">
              <a:extLst>
                <a:ext uri="{FF2B5EF4-FFF2-40B4-BE49-F238E27FC236}">
                  <a16:creationId xmlns:a16="http://schemas.microsoft.com/office/drawing/2014/main" id="{BA0CFD08-8BF6-516D-9DF4-CC9239E91611}"/>
                </a:ext>
              </a:extLst>
            </p:cNvPr>
            <p:cNvSpPr txBox="1"/>
            <p:nvPr/>
          </p:nvSpPr>
          <p:spPr>
            <a:xfrm>
              <a:off x="698084" y="3734276"/>
              <a:ext cx="3986560" cy="369332"/>
            </a:xfrm>
            <a:prstGeom prst="rect">
              <a:avLst/>
            </a:prstGeom>
            <a:noFill/>
          </p:spPr>
          <p:txBody>
            <a:bodyPr wrap="square" rtlCol="0">
              <a:spAutoFit/>
            </a:bodyPr>
            <a:lstStyle/>
            <a:p>
              <a:pPr algn="ctr"/>
              <a:r>
                <a:rPr lang="en-US" dirty="0">
                  <a:solidFill>
                    <a:schemeClr val="bg1"/>
                  </a:solidFill>
                  <a:latin typeface="Rockwell" panose="02060603020205020403" pitchFamily="18" charset="77"/>
                </a:rPr>
                <a:t>Field Stop #2</a:t>
              </a:r>
            </a:p>
          </p:txBody>
        </p:sp>
        <p:cxnSp>
          <p:nvCxnSpPr>
            <p:cNvPr id="18" name="Straight Arrow Connector 17">
              <a:extLst>
                <a:ext uri="{FF2B5EF4-FFF2-40B4-BE49-F238E27FC236}">
                  <a16:creationId xmlns:a16="http://schemas.microsoft.com/office/drawing/2014/main" id="{A0997894-9D56-2789-6854-A58B2645C37A}"/>
                </a:ext>
              </a:extLst>
            </p:cNvPr>
            <p:cNvCxnSpPr/>
            <p:nvPr/>
          </p:nvCxnSpPr>
          <p:spPr>
            <a:xfrm flipH="1">
              <a:off x="372437" y="6490199"/>
              <a:ext cx="53768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4507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2FE9-C65F-856E-90DD-6B153653F288}"/>
              </a:ext>
            </a:extLst>
          </p:cNvPr>
          <p:cNvSpPr>
            <a:spLocks noGrp="1"/>
          </p:cNvSpPr>
          <p:nvPr>
            <p:ph type="title"/>
          </p:nvPr>
        </p:nvSpPr>
        <p:spPr/>
        <p:txBody>
          <a:bodyPr/>
          <a:lstStyle/>
          <a:p>
            <a:r>
              <a:rPr lang="en-US" dirty="0"/>
              <a:t>Infographic instructions</a:t>
            </a:r>
          </a:p>
        </p:txBody>
      </p:sp>
      <p:sp>
        <p:nvSpPr>
          <p:cNvPr id="3" name="Content Placeholder 2">
            <a:extLst>
              <a:ext uri="{FF2B5EF4-FFF2-40B4-BE49-F238E27FC236}">
                <a16:creationId xmlns:a16="http://schemas.microsoft.com/office/drawing/2014/main" id="{060531FB-0B44-7266-CEE2-A7C21E003605}"/>
              </a:ext>
            </a:extLst>
          </p:cNvPr>
          <p:cNvSpPr>
            <a:spLocks noGrp="1"/>
          </p:cNvSpPr>
          <p:nvPr>
            <p:ph idx="1"/>
          </p:nvPr>
        </p:nvSpPr>
        <p:spPr/>
        <p:txBody>
          <a:bodyPr/>
          <a:lstStyle/>
          <a:p>
            <a:r>
              <a:rPr lang="en-US" dirty="0"/>
              <a:t>What makes a good infographic?</a:t>
            </a:r>
          </a:p>
          <a:p>
            <a:pPr lvl="1"/>
            <a:r>
              <a:rPr lang="en-US" dirty="0"/>
              <a:t>Watch this </a:t>
            </a:r>
            <a:r>
              <a:rPr lang="en-US" dirty="0">
                <a:hlinkClick r:id="rId3"/>
              </a:rPr>
              <a:t>short video</a:t>
            </a:r>
            <a:endParaRPr lang="en-US" dirty="0"/>
          </a:p>
          <a:p>
            <a:pPr lvl="1"/>
            <a:r>
              <a:rPr lang="en-US" dirty="0"/>
              <a:t>Google ‘infographic examples’</a:t>
            </a:r>
          </a:p>
          <a:p>
            <a:pPr lvl="1"/>
            <a:r>
              <a:rPr lang="en-US" dirty="0"/>
              <a:t>Find 1-2 examples that you like &amp; upload a link/screencap to </a:t>
            </a:r>
            <a:r>
              <a:rPr lang="en-US" dirty="0">
                <a:highlight>
                  <a:srgbClr val="FFFF00"/>
                </a:highlight>
              </a:rPr>
              <a:t>LOCATION</a:t>
            </a:r>
          </a:p>
          <a:p>
            <a:pPr lvl="1"/>
            <a:r>
              <a:rPr lang="en-US" dirty="0"/>
              <a:t>Be prepared to share what you/your group like!</a:t>
            </a:r>
          </a:p>
          <a:p>
            <a:r>
              <a:rPr lang="en-US" dirty="0"/>
              <a:t>Take 10-15 mins to plan out your infographic on scrap paper/white boards/etc. </a:t>
            </a:r>
            <a:r>
              <a:rPr lang="en-US" b="1" i="1" dirty="0"/>
              <a:t>before</a:t>
            </a:r>
            <a:r>
              <a:rPr lang="en-US" dirty="0"/>
              <a:t> you start on the final version</a:t>
            </a:r>
            <a:endParaRPr lang="en-US" b="1" i="1" dirty="0"/>
          </a:p>
        </p:txBody>
      </p:sp>
    </p:spTree>
    <p:extLst>
      <p:ext uri="{BB962C8B-B14F-4D97-AF65-F5344CB8AC3E}">
        <p14:creationId xmlns:p14="http://schemas.microsoft.com/office/powerpoint/2010/main" val="710132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E55C-8148-34E0-C2A8-A862509B0E5D}"/>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5489F2A5-2EFE-A8B3-6B46-8DF6F06DBC16}"/>
              </a:ext>
            </a:extLst>
          </p:cNvPr>
          <p:cNvSpPr>
            <a:spLocks noGrp="1"/>
          </p:cNvSpPr>
          <p:nvPr>
            <p:ph idx="1"/>
          </p:nvPr>
        </p:nvSpPr>
        <p:spPr>
          <a:xfrm>
            <a:off x="270701" y="967165"/>
            <a:ext cx="10515600" cy="5622110"/>
          </a:xfrm>
        </p:spPr>
        <p:txBody>
          <a:bodyPr/>
          <a:lstStyle/>
          <a:p>
            <a:r>
              <a:rPr lang="en-US" dirty="0"/>
              <a:t>Lesson objectives</a:t>
            </a:r>
          </a:p>
          <a:p>
            <a:pPr lvl="1"/>
            <a:r>
              <a:rPr lang="en-US" dirty="0"/>
              <a:t>Apply effective strategies to identify rock types in the field.</a:t>
            </a:r>
          </a:p>
          <a:p>
            <a:pPr lvl="1"/>
            <a:r>
              <a:rPr lang="en-US" dirty="0"/>
              <a:t>Evaluate multiple lines of evidence to determine the type of contact and unconformity.</a:t>
            </a:r>
          </a:p>
          <a:p>
            <a:pPr lvl="1"/>
            <a:r>
              <a:rPr lang="en-US" dirty="0"/>
              <a:t>Determine the length of missing time represented by the contact using geologic maps and the geologic time scale.</a:t>
            </a:r>
          </a:p>
          <a:p>
            <a:pPr lvl="1"/>
            <a:r>
              <a:rPr lang="en-US" dirty="0"/>
              <a:t>Create an evidence-based geologic history of a field location.</a:t>
            </a:r>
          </a:p>
          <a:p>
            <a:pPr lvl="1"/>
            <a:endParaRPr lang="en-US" dirty="0"/>
          </a:p>
          <a:p>
            <a:r>
              <a:rPr lang="en-US" dirty="0"/>
              <a:t>What’s so exciting about Haviland Lake?</a:t>
            </a:r>
          </a:p>
          <a:p>
            <a:pPr lvl="1"/>
            <a:r>
              <a:rPr lang="en-US" dirty="0"/>
              <a:t>Nonconformity and a depositional contact (limestones deposited on top of gneisses)</a:t>
            </a:r>
          </a:p>
          <a:p>
            <a:pPr lvl="1"/>
            <a:r>
              <a:rPr lang="en-US" dirty="0"/>
              <a:t>Exposure of the ‘Great Unconformity’</a:t>
            </a:r>
          </a:p>
          <a:p>
            <a:pPr lvl="2"/>
            <a:r>
              <a:rPr lang="en-US" dirty="0"/>
              <a:t>Over a quarter of Earth’s history missing in the geologic record!</a:t>
            </a:r>
          </a:p>
          <a:p>
            <a:pPr lvl="1"/>
            <a:r>
              <a:rPr lang="en-US" dirty="0"/>
              <a:t>Complex geologic history to get to how its exposed today</a:t>
            </a:r>
          </a:p>
          <a:p>
            <a:pPr lvl="1"/>
            <a:endParaRPr lang="en-US" dirty="0"/>
          </a:p>
        </p:txBody>
      </p:sp>
    </p:spTree>
    <p:extLst>
      <p:ext uri="{BB962C8B-B14F-4D97-AF65-F5344CB8AC3E}">
        <p14:creationId xmlns:p14="http://schemas.microsoft.com/office/powerpoint/2010/main" val="361325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7613-7031-D3DF-98FC-98E25E8C48D7}"/>
              </a:ext>
            </a:extLst>
          </p:cNvPr>
          <p:cNvSpPr>
            <a:spLocks noGrp="1"/>
          </p:cNvSpPr>
          <p:nvPr>
            <p:ph type="title"/>
          </p:nvPr>
        </p:nvSpPr>
        <p:spPr/>
        <p:txBody>
          <a:bodyPr/>
          <a:lstStyle/>
          <a:p>
            <a:r>
              <a:rPr lang="en-US" dirty="0"/>
              <a:t>Regional &amp; cultural context</a:t>
            </a:r>
          </a:p>
        </p:txBody>
      </p:sp>
      <p:sp>
        <p:nvSpPr>
          <p:cNvPr id="3" name="Content Placeholder 2">
            <a:extLst>
              <a:ext uri="{FF2B5EF4-FFF2-40B4-BE49-F238E27FC236}">
                <a16:creationId xmlns:a16="http://schemas.microsoft.com/office/drawing/2014/main" id="{F368CBF9-570F-FD6D-457E-D1387F8A747D}"/>
              </a:ext>
            </a:extLst>
          </p:cNvPr>
          <p:cNvSpPr>
            <a:spLocks noGrp="1"/>
          </p:cNvSpPr>
          <p:nvPr>
            <p:ph idx="1"/>
          </p:nvPr>
        </p:nvSpPr>
        <p:spPr>
          <a:xfrm>
            <a:off x="152401" y="980417"/>
            <a:ext cx="5710418" cy="5877583"/>
          </a:xfrm>
        </p:spPr>
        <p:txBody>
          <a:bodyPr>
            <a:normAutofit lnSpcReduction="10000"/>
          </a:bodyPr>
          <a:lstStyle/>
          <a:p>
            <a:pPr marL="0" indent="0" algn="ctr">
              <a:lnSpc>
                <a:spcPct val="100000"/>
              </a:lnSpc>
              <a:buNone/>
            </a:pPr>
            <a:r>
              <a:rPr lang="en-US" sz="2400" i="1" dirty="0">
                <a:latin typeface="Palatino" pitchFamily="2" charset="77"/>
                <a:ea typeface="Palatino" pitchFamily="2" charset="77"/>
              </a:rPr>
              <a:t>We acknowledge the land that Fort Lewis College is situated upon is the ancestral land and territory of the </a:t>
            </a:r>
            <a:r>
              <a:rPr lang="en-US" sz="2400" i="1" dirty="0" err="1">
                <a:latin typeface="Palatino" pitchFamily="2" charset="77"/>
                <a:ea typeface="Palatino" pitchFamily="2" charset="77"/>
              </a:rPr>
              <a:t>Nuuchiu</a:t>
            </a:r>
            <a:r>
              <a:rPr lang="en-US" sz="2400" i="1" dirty="0">
                <a:latin typeface="Palatino" pitchFamily="2" charset="77"/>
                <a:ea typeface="Palatino" pitchFamily="2" charset="77"/>
              </a:rPr>
              <a:t> (Ute) people who were forcibly removed by the United States Government. We also acknowledge that this land is connected to the communal and ceremonial spaces of the Jicarilla </a:t>
            </a:r>
            <a:r>
              <a:rPr lang="en-US" sz="2400" i="1" dirty="0" err="1">
                <a:latin typeface="Palatino" pitchFamily="2" charset="77"/>
                <a:ea typeface="Palatino" pitchFamily="2" charset="77"/>
              </a:rPr>
              <a:t>Abache</a:t>
            </a:r>
            <a:r>
              <a:rPr lang="en-US" sz="2400" i="1" dirty="0">
                <a:latin typeface="Palatino" pitchFamily="2" charset="77"/>
                <a:ea typeface="Palatino" pitchFamily="2" charset="77"/>
              </a:rPr>
              <a:t> (Apache), Pueblos of New Mexico, Hopi </a:t>
            </a:r>
            <a:r>
              <a:rPr lang="en-US" sz="2400" i="1" dirty="0" err="1">
                <a:latin typeface="Palatino" pitchFamily="2" charset="77"/>
                <a:ea typeface="Palatino" pitchFamily="2" charset="77"/>
              </a:rPr>
              <a:t>Sinom</a:t>
            </a:r>
            <a:r>
              <a:rPr lang="en-US" sz="2400" i="1" dirty="0">
                <a:latin typeface="Palatino" pitchFamily="2" charset="77"/>
                <a:ea typeface="Palatino" pitchFamily="2" charset="77"/>
              </a:rPr>
              <a:t> (Hopi), and Diné (Navajo) Nations. It is important to acknowledge this setting because the narratives of the lands in this region have long been told from dominant perspectives, without full recognition of the original land stewards who continue to inhabit and connect with this land. Thank you for your attention and respect in acknowledging this important legacy. </a:t>
            </a:r>
          </a:p>
        </p:txBody>
      </p:sp>
      <p:pic>
        <p:nvPicPr>
          <p:cNvPr id="5" name="Picture 4" descr="Screencap of the FLC Land Acknowledgement video">
            <a:hlinkClick r:id="rId3"/>
            <a:extLst>
              <a:ext uri="{FF2B5EF4-FFF2-40B4-BE49-F238E27FC236}">
                <a16:creationId xmlns:a16="http://schemas.microsoft.com/office/drawing/2014/main" id="{1DFF8D7D-9F7B-4AC7-F4DA-B34907F61E8D}"/>
              </a:ext>
            </a:extLst>
          </p:cNvPr>
          <p:cNvPicPr>
            <a:picLocks noChangeAspect="1"/>
          </p:cNvPicPr>
          <p:nvPr/>
        </p:nvPicPr>
        <p:blipFill>
          <a:blip r:embed="rId4"/>
          <a:stretch>
            <a:fillRect/>
          </a:stretch>
        </p:blipFill>
        <p:spPr>
          <a:xfrm>
            <a:off x="6096000" y="1767375"/>
            <a:ext cx="5894067" cy="3323250"/>
          </a:xfrm>
          <a:prstGeom prst="rect">
            <a:avLst/>
          </a:prstGeom>
        </p:spPr>
      </p:pic>
    </p:spTree>
    <p:extLst>
      <p:ext uri="{BB962C8B-B14F-4D97-AF65-F5344CB8AC3E}">
        <p14:creationId xmlns:p14="http://schemas.microsoft.com/office/powerpoint/2010/main" val="1198982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C6E3-EC3A-8FE3-D324-A5FA8ADAD21C}"/>
              </a:ext>
            </a:extLst>
          </p:cNvPr>
          <p:cNvSpPr>
            <a:spLocks noGrp="1"/>
          </p:cNvSpPr>
          <p:nvPr>
            <p:ph type="title"/>
          </p:nvPr>
        </p:nvSpPr>
        <p:spPr>
          <a:xfrm>
            <a:off x="59635" y="-143083"/>
            <a:ext cx="10979426" cy="1325563"/>
          </a:xfrm>
        </p:spPr>
        <p:txBody>
          <a:bodyPr/>
          <a:lstStyle/>
          <a:p>
            <a:r>
              <a:rPr lang="en-US" dirty="0"/>
              <a:t>How do we get between the field stops?</a:t>
            </a:r>
          </a:p>
        </p:txBody>
      </p:sp>
      <p:sp>
        <p:nvSpPr>
          <p:cNvPr id="3" name="Content Placeholder 2">
            <a:extLst>
              <a:ext uri="{FF2B5EF4-FFF2-40B4-BE49-F238E27FC236}">
                <a16:creationId xmlns:a16="http://schemas.microsoft.com/office/drawing/2014/main" id="{6C7FD575-F792-539D-A1B8-CEF5C587147A}"/>
              </a:ext>
            </a:extLst>
          </p:cNvPr>
          <p:cNvSpPr>
            <a:spLocks noGrp="1"/>
          </p:cNvSpPr>
          <p:nvPr>
            <p:ph idx="1"/>
          </p:nvPr>
        </p:nvSpPr>
        <p:spPr/>
        <p:txBody>
          <a:bodyPr/>
          <a:lstStyle/>
          <a:p>
            <a:r>
              <a:rPr lang="en-US" dirty="0"/>
              <a:t>Using street view at the parking placemark (see lab handout for instructions)</a:t>
            </a:r>
          </a:p>
          <a:p>
            <a:pPr lvl="1"/>
            <a:r>
              <a:rPr lang="en-US" dirty="0"/>
              <a:t>Imagine that you hop out of the van and are about to head towards Field Stop #1. Which way are you going to go and how will you get there?</a:t>
            </a:r>
          </a:p>
          <a:p>
            <a:pPr lvl="1"/>
            <a:r>
              <a:rPr lang="en-US" dirty="0"/>
              <a:t>Which way will you need to go to get from Field Stop #1 to #2?</a:t>
            </a:r>
          </a:p>
          <a:p>
            <a:endParaRPr lang="en-US" dirty="0"/>
          </a:p>
          <a:p>
            <a:endParaRPr lang="en-US" dirty="0"/>
          </a:p>
        </p:txBody>
      </p:sp>
      <p:sp>
        <p:nvSpPr>
          <p:cNvPr id="4" name="TextBox 3">
            <a:extLst>
              <a:ext uri="{FF2B5EF4-FFF2-40B4-BE49-F238E27FC236}">
                <a16:creationId xmlns:a16="http://schemas.microsoft.com/office/drawing/2014/main" id="{DAFD8065-673D-AE79-0954-C16B93F0DC57}"/>
              </a:ext>
            </a:extLst>
          </p:cNvPr>
          <p:cNvSpPr txBox="1"/>
          <p:nvPr/>
        </p:nvSpPr>
        <p:spPr>
          <a:xfrm>
            <a:off x="59635" y="6175512"/>
            <a:ext cx="7288696" cy="861774"/>
          </a:xfrm>
          <a:prstGeom prst="rect">
            <a:avLst/>
          </a:prstGeom>
          <a:noFill/>
        </p:spPr>
        <p:txBody>
          <a:bodyPr wrap="square" rtlCol="0">
            <a:spAutoFit/>
          </a:bodyPr>
          <a:lstStyle/>
          <a:p>
            <a:r>
              <a:rPr lang="en-US" sz="1600" i="1" dirty="0">
                <a:solidFill>
                  <a:schemeClr val="tx1">
                    <a:lumMod val="50000"/>
                    <a:lumOff val="50000"/>
                  </a:schemeClr>
                </a:solidFill>
                <a:latin typeface="Rockwell" panose="02060603020205020403" pitchFamily="18" charset="77"/>
              </a:rPr>
              <a:t>Some of these street views aren’t as warm and sunny as the pictures we have. Even FLC students can’t always explore these rocks!</a:t>
            </a:r>
          </a:p>
          <a:p>
            <a:endParaRPr lang="en-US" dirty="0">
              <a:solidFill>
                <a:schemeClr val="tx1">
                  <a:lumMod val="50000"/>
                  <a:lumOff val="50000"/>
                </a:schemeClr>
              </a:solidFill>
            </a:endParaRPr>
          </a:p>
        </p:txBody>
      </p:sp>
    </p:spTree>
    <p:extLst>
      <p:ext uri="{BB962C8B-B14F-4D97-AF65-F5344CB8AC3E}">
        <p14:creationId xmlns:p14="http://schemas.microsoft.com/office/powerpoint/2010/main" val="231455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AC0-BA98-14E4-9BD7-001098B4524E}"/>
              </a:ext>
            </a:extLst>
          </p:cNvPr>
          <p:cNvSpPr>
            <a:spLocks noGrp="1"/>
          </p:cNvSpPr>
          <p:nvPr>
            <p:ph type="title"/>
          </p:nvPr>
        </p:nvSpPr>
        <p:spPr/>
        <p:txBody>
          <a:bodyPr/>
          <a:lstStyle/>
          <a:p>
            <a:r>
              <a:rPr lang="en-US" dirty="0"/>
              <a:t>Exploring Field Stop #1</a:t>
            </a:r>
          </a:p>
        </p:txBody>
      </p:sp>
      <p:sp>
        <p:nvSpPr>
          <p:cNvPr id="4" name="Text Placeholder 3">
            <a:extLst>
              <a:ext uri="{FF2B5EF4-FFF2-40B4-BE49-F238E27FC236}">
                <a16:creationId xmlns:a16="http://schemas.microsoft.com/office/drawing/2014/main" id="{273898EC-B158-D95D-965E-A96E3FB84D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612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D1B56-9468-78E2-9D4A-C4C5D842B455}"/>
              </a:ext>
            </a:extLst>
          </p:cNvPr>
          <p:cNvSpPr>
            <a:spLocks noGrp="1"/>
          </p:cNvSpPr>
          <p:nvPr>
            <p:ph type="title"/>
          </p:nvPr>
        </p:nvSpPr>
        <p:spPr>
          <a:xfrm>
            <a:off x="59635" y="-143083"/>
            <a:ext cx="11589026" cy="1325563"/>
          </a:xfrm>
        </p:spPr>
        <p:txBody>
          <a:bodyPr/>
          <a:lstStyle/>
          <a:p>
            <a:r>
              <a:rPr lang="en-US" dirty="0"/>
              <a:t>Sharing coolest thing from the outcrop</a:t>
            </a:r>
          </a:p>
        </p:txBody>
      </p:sp>
      <p:sp>
        <p:nvSpPr>
          <p:cNvPr id="5" name="Content Placeholder 4">
            <a:extLst>
              <a:ext uri="{FF2B5EF4-FFF2-40B4-BE49-F238E27FC236}">
                <a16:creationId xmlns:a16="http://schemas.microsoft.com/office/drawing/2014/main" id="{8C0B9605-064D-4EE2-59BE-96DFCDC13967}"/>
              </a:ext>
            </a:extLst>
          </p:cNvPr>
          <p:cNvSpPr>
            <a:spLocks noGrp="1"/>
          </p:cNvSpPr>
          <p:nvPr>
            <p:ph idx="1"/>
          </p:nvPr>
        </p:nvSpPr>
        <p:spPr/>
        <p:txBody>
          <a:bodyPr/>
          <a:lstStyle/>
          <a:p>
            <a:r>
              <a:rPr lang="en-US" dirty="0"/>
              <a:t>Explore for 10 mins</a:t>
            </a:r>
          </a:p>
          <a:p>
            <a:r>
              <a:rPr lang="en-US" dirty="0"/>
              <a:t>Upload a screen cap for your group </a:t>
            </a:r>
            <a:r>
              <a:rPr lang="en-US" dirty="0">
                <a:highlight>
                  <a:srgbClr val="FFFF00"/>
                </a:highlight>
              </a:rPr>
              <a:t>to LOCATION</a:t>
            </a:r>
          </a:p>
          <a:p>
            <a:r>
              <a:rPr lang="en-US" dirty="0"/>
              <a:t>Be prepared to share</a:t>
            </a:r>
          </a:p>
        </p:txBody>
      </p:sp>
    </p:spTree>
    <p:extLst>
      <p:ext uri="{BB962C8B-B14F-4D97-AF65-F5344CB8AC3E}">
        <p14:creationId xmlns:p14="http://schemas.microsoft.com/office/powerpoint/2010/main" val="172147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3C20-68A3-000C-F3F6-07919308A1D0}"/>
              </a:ext>
            </a:extLst>
          </p:cNvPr>
          <p:cNvSpPr>
            <a:spLocks noGrp="1"/>
          </p:cNvSpPr>
          <p:nvPr>
            <p:ph type="title"/>
          </p:nvPr>
        </p:nvSpPr>
        <p:spPr/>
        <p:txBody>
          <a:bodyPr/>
          <a:lstStyle/>
          <a:p>
            <a:r>
              <a:rPr lang="en-US" dirty="0"/>
              <a:t>Group observations</a:t>
            </a:r>
          </a:p>
        </p:txBody>
      </p:sp>
      <p:sp>
        <p:nvSpPr>
          <p:cNvPr id="3" name="Content Placeholder 2">
            <a:extLst>
              <a:ext uri="{FF2B5EF4-FFF2-40B4-BE49-F238E27FC236}">
                <a16:creationId xmlns:a16="http://schemas.microsoft.com/office/drawing/2014/main" id="{D9B7E73C-535A-CC09-FB1E-63F801DE277A}"/>
              </a:ext>
            </a:extLst>
          </p:cNvPr>
          <p:cNvSpPr>
            <a:spLocks noGrp="1"/>
          </p:cNvSpPr>
          <p:nvPr>
            <p:ph idx="1"/>
          </p:nvPr>
        </p:nvSpPr>
        <p:spPr/>
        <p:txBody>
          <a:bodyPr/>
          <a:lstStyle/>
          <a:p>
            <a:r>
              <a:rPr lang="en-US" dirty="0"/>
              <a:t>(space to make notes from class observations)</a:t>
            </a:r>
          </a:p>
        </p:txBody>
      </p:sp>
    </p:spTree>
    <p:extLst>
      <p:ext uri="{BB962C8B-B14F-4D97-AF65-F5344CB8AC3E}">
        <p14:creationId xmlns:p14="http://schemas.microsoft.com/office/powerpoint/2010/main" val="327559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7D08-2B66-A4EE-A31D-8B774162C014}"/>
              </a:ext>
            </a:extLst>
          </p:cNvPr>
          <p:cNvSpPr>
            <a:spLocks noGrp="1"/>
          </p:cNvSpPr>
          <p:nvPr>
            <p:ph type="title"/>
          </p:nvPr>
        </p:nvSpPr>
        <p:spPr/>
        <p:txBody>
          <a:bodyPr/>
          <a:lstStyle/>
          <a:p>
            <a:r>
              <a:rPr lang="en-US" dirty="0"/>
              <a:t>What is the rock in </a:t>
            </a:r>
            <a:r>
              <a:rPr lang="en-US"/>
              <a:t>this outcrop?</a:t>
            </a:r>
            <a:endParaRPr lang="en-US" dirty="0"/>
          </a:p>
        </p:txBody>
      </p:sp>
      <p:sp>
        <p:nvSpPr>
          <p:cNvPr id="3" name="Content Placeholder 2">
            <a:extLst>
              <a:ext uri="{FF2B5EF4-FFF2-40B4-BE49-F238E27FC236}">
                <a16:creationId xmlns:a16="http://schemas.microsoft.com/office/drawing/2014/main" id="{08AFCADE-5797-229B-5044-B203846AFD0A}"/>
              </a:ext>
            </a:extLst>
          </p:cNvPr>
          <p:cNvSpPr>
            <a:spLocks noGrp="1"/>
          </p:cNvSpPr>
          <p:nvPr>
            <p:ph idx="1"/>
          </p:nvPr>
        </p:nvSpPr>
        <p:spPr/>
        <p:txBody>
          <a:bodyPr>
            <a:normAutofit/>
          </a:bodyPr>
          <a:lstStyle/>
          <a:p>
            <a:r>
              <a:rPr lang="en-US" dirty="0"/>
              <a:t>Tasks:</a:t>
            </a:r>
          </a:p>
          <a:p>
            <a:pPr marL="971550" lvl="1" indent="-514350">
              <a:buFont typeface="+mj-lt"/>
              <a:buAutoNum type="arabicPeriod"/>
            </a:pPr>
            <a:r>
              <a:rPr lang="en-US" sz="2200" dirty="0">
                <a:solidFill>
                  <a:schemeClr val="tx1">
                    <a:lumMod val="50000"/>
                    <a:lumOff val="50000"/>
                  </a:schemeClr>
                </a:solidFill>
              </a:rPr>
              <a:t>Hypothesize which of the three main classes this belongs to using the 3D model observations.</a:t>
            </a:r>
          </a:p>
          <a:p>
            <a:pPr marL="971550" lvl="1" indent="-514350">
              <a:buFont typeface="+mj-lt"/>
              <a:buAutoNum type="arabicPeriod"/>
            </a:pPr>
            <a:r>
              <a:rPr lang="en-US" sz="2200" dirty="0">
                <a:solidFill>
                  <a:schemeClr val="tx1">
                    <a:lumMod val="50000"/>
                    <a:lumOff val="50000"/>
                  </a:schemeClr>
                </a:solidFill>
              </a:rPr>
              <a:t>Brainstorm 1-3 ways you could test your hypothesis if you were in the field or observations that you could make that would help you select a specific rock name.</a:t>
            </a:r>
          </a:p>
          <a:p>
            <a:pPr marL="971550" lvl="1" indent="-514350">
              <a:buFont typeface="+mj-lt"/>
              <a:buAutoNum type="arabicPeriod"/>
            </a:pPr>
            <a:r>
              <a:rPr lang="en-US" sz="2200" dirty="0">
                <a:solidFill>
                  <a:schemeClr val="tx1">
                    <a:lumMod val="50000"/>
                    <a:lumOff val="50000"/>
                  </a:schemeClr>
                </a:solidFill>
              </a:rPr>
              <a:t>Ask your instructor questions based on your brainstorm in step #2.</a:t>
            </a:r>
          </a:p>
          <a:p>
            <a:pPr marL="971550" lvl="1" indent="-514350">
              <a:buFont typeface="+mj-lt"/>
              <a:buAutoNum type="arabicPeriod"/>
            </a:pPr>
            <a:r>
              <a:rPr lang="en-US" sz="2200" dirty="0">
                <a:solidFill>
                  <a:schemeClr val="tx1">
                    <a:lumMod val="50000"/>
                    <a:lumOff val="50000"/>
                  </a:schemeClr>
                </a:solidFill>
              </a:rPr>
              <a:t>Evaluate your hypothesis based on the answers that you get in step #3</a:t>
            </a:r>
          </a:p>
          <a:p>
            <a:pPr marL="971550" lvl="1" indent="-514350">
              <a:buFont typeface="+mj-lt"/>
              <a:buAutoNum type="arabicPeriod"/>
            </a:pPr>
            <a:r>
              <a:rPr lang="en-US" sz="2200" dirty="0">
                <a:solidFill>
                  <a:schemeClr val="tx1">
                    <a:lumMod val="50000"/>
                    <a:lumOff val="50000"/>
                  </a:schemeClr>
                </a:solidFill>
              </a:rPr>
              <a:t>Repeat until you feel confident about your rock identification!</a:t>
            </a:r>
          </a:p>
          <a:p>
            <a:endParaRPr lang="en-US" dirty="0"/>
          </a:p>
        </p:txBody>
      </p:sp>
    </p:spTree>
    <p:extLst>
      <p:ext uri="{BB962C8B-B14F-4D97-AF65-F5344CB8AC3E}">
        <p14:creationId xmlns:p14="http://schemas.microsoft.com/office/powerpoint/2010/main" val="2394787076"/>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{2DC36C81-4280-F345-BC84-46CDD5924215}tf10001063</Template>
  <TotalTime>4886</TotalTime>
  <Words>3354</Words>
  <Application>Microsoft Macintosh PowerPoint</Application>
  <PresentationFormat>Widescreen</PresentationFormat>
  <Paragraphs>218</Paragraphs>
  <Slides>38</Slides>
  <Notes>21</Notes>
  <HiddenSlides>14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Helvetica Neue</vt:lpstr>
      <vt:lpstr>inherit</vt:lpstr>
      <vt:lpstr>Open Sans Regular</vt:lpstr>
      <vt:lpstr>Palatino</vt:lpstr>
      <vt:lpstr>Rockwell</vt:lpstr>
      <vt:lpstr>YouTube Noto</vt:lpstr>
      <vt:lpstr>Office Theme</vt:lpstr>
      <vt:lpstr>What’s so exciting about Haviland Lake?</vt:lpstr>
      <vt:lpstr>Overview</vt:lpstr>
      <vt:lpstr>Where is this lake?</vt:lpstr>
      <vt:lpstr>Regional &amp; cultural context</vt:lpstr>
      <vt:lpstr>How do we get between the field stops?</vt:lpstr>
      <vt:lpstr>Exploring Field Stop #1</vt:lpstr>
      <vt:lpstr>Sharing coolest thing from the outcrop</vt:lpstr>
      <vt:lpstr>Group observations</vt:lpstr>
      <vt:lpstr>What is the rock in this outcrop?</vt:lpstr>
      <vt:lpstr>Q&amp;A for Field Stop #1</vt:lpstr>
      <vt:lpstr>Minerals that make up this rock</vt:lpstr>
      <vt:lpstr>Planar features within this rock</vt:lpstr>
      <vt:lpstr>Crystalline vs. clastic</vt:lpstr>
      <vt:lpstr>Deformation features within this rock</vt:lpstr>
      <vt:lpstr>Are there fossils in this rock?</vt:lpstr>
      <vt:lpstr>Be prepared to share:</vt:lpstr>
      <vt:lpstr>Finding this rock on a geologic map</vt:lpstr>
      <vt:lpstr>Exploring Field Stop #2</vt:lpstr>
      <vt:lpstr>Sharing observations from the outcrop</vt:lpstr>
      <vt:lpstr>Group observations</vt:lpstr>
      <vt:lpstr>Identifying this rock</vt:lpstr>
      <vt:lpstr>Q&amp;A for Field Stop #2</vt:lpstr>
      <vt:lpstr>Minerals?</vt:lpstr>
      <vt:lpstr>Mineral hardness</vt:lpstr>
      <vt:lpstr>HCl test</vt:lpstr>
      <vt:lpstr>Planar features</vt:lpstr>
      <vt:lpstr>What are the other layers?</vt:lpstr>
      <vt:lpstr>Crystalline vs. clastic</vt:lpstr>
      <vt:lpstr>Are there fossils in this rock?</vt:lpstr>
      <vt:lpstr>Be prepared to share:</vt:lpstr>
      <vt:lpstr>Finding this rock on a geologic map</vt:lpstr>
      <vt:lpstr>Demo: how do we figure out depth?</vt:lpstr>
      <vt:lpstr>PowerPoint Presentation</vt:lpstr>
      <vt:lpstr>Earth’s history in a single day</vt:lpstr>
      <vt:lpstr>Geologic history discussion questions</vt:lpstr>
      <vt:lpstr>Geologic history discussion questions, 2</vt:lpstr>
      <vt:lpstr>Infographic instructions</vt:lpstr>
      <vt:lpstr>Key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Tewksbury-Christle, Carolyn</dc:creator>
  <cp:lastModifiedBy>Tewksbury-Christle, Carolyn</cp:lastModifiedBy>
  <cp:revision>510</cp:revision>
  <cp:lastPrinted>2023-09-06T14:12:23Z</cp:lastPrinted>
  <dcterms:created xsi:type="dcterms:W3CDTF">2022-01-19T19:02:19Z</dcterms:created>
  <dcterms:modified xsi:type="dcterms:W3CDTF">2024-08-16T17:30:00Z</dcterms:modified>
</cp:coreProperties>
</file>