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1"/>
  </p:notesMasterIdLst>
  <p:sldIdLst>
    <p:sldId id="628" r:id="rId2"/>
    <p:sldId id="966" r:id="rId3"/>
    <p:sldId id="296" r:id="rId4"/>
    <p:sldId id="297" r:id="rId5"/>
    <p:sldId id="298" r:id="rId6"/>
    <p:sldId id="901" r:id="rId7"/>
    <p:sldId id="902" r:id="rId8"/>
    <p:sldId id="906" r:id="rId9"/>
    <p:sldId id="947" r:id="rId10"/>
    <p:sldId id="629" r:id="rId11"/>
    <p:sldId id="917" r:id="rId12"/>
    <p:sldId id="256" r:id="rId13"/>
    <p:sldId id="258" r:id="rId14"/>
    <p:sldId id="257" r:id="rId15"/>
    <p:sldId id="943" r:id="rId16"/>
    <p:sldId id="919" r:id="rId17"/>
    <p:sldId id="920" r:id="rId18"/>
    <p:sldId id="918" r:id="rId19"/>
    <p:sldId id="921" r:id="rId20"/>
    <p:sldId id="948" r:id="rId21"/>
    <p:sldId id="949" r:id="rId22"/>
    <p:sldId id="922" r:id="rId23"/>
    <p:sldId id="939" r:id="rId24"/>
    <p:sldId id="945" r:id="rId25"/>
    <p:sldId id="923" r:id="rId26"/>
    <p:sldId id="944" r:id="rId27"/>
    <p:sldId id="924" r:id="rId28"/>
    <p:sldId id="950" r:id="rId29"/>
    <p:sldId id="925" r:id="rId30"/>
    <p:sldId id="940" r:id="rId31"/>
    <p:sldId id="927" r:id="rId32"/>
    <p:sldId id="928" r:id="rId33"/>
    <p:sldId id="951" r:id="rId34"/>
    <p:sldId id="952" r:id="rId35"/>
    <p:sldId id="953" r:id="rId36"/>
    <p:sldId id="929" r:id="rId37"/>
    <p:sldId id="941" r:id="rId38"/>
    <p:sldId id="954" r:id="rId39"/>
    <p:sldId id="262" r:id="rId40"/>
    <p:sldId id="931" r:id="rId41"/>
    <p:sldId id="957" r:id="rId42"/>
    <p:sldId id="958" r:id="rId43"/>
    <p:sldId id="959" r:id="rId44"/>
    <p:sldId id="933" r:id="rId45"/>
    <p:sldId id="934" r:id="rId46"/>
    <p:sldId id="641" r:id="rId47"/>
    <p:sldId id="960" r:id="rId48"/>
    <p:sldId id="935" r:id="rId49"/>
    <p:sldId id="942" r:id="rId50"/>
    <p:sldId id="963" r:id="rId51"/>
    <p:sldId id="964" r:id="rId52"/>
    <p:sldId id="965" r:id="rId53"/>
    <p:sldId id="946" r:id="rId54"/>
    <p:sldId id="936" r:id="rId55"/>
    <p:sldId id="263" r:id="rId56"/>
    <p:sldId id="639" r:id="rId57"/>
    <p:sldId id="265" r:id="rId58"/>
    <p:sldId id="266" r:id="rId59"/>
    <p:sldId id="267" r:id="rId60"/>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5268" autoAdjust="0"/>
  </p:normalViewPr>
  <p:slideViewPr>
    <p:cSldViewPr snapToGrid="0">
      <p:cViewPr>
        <p:scale>
          <a:sx n="50" d="100"/>
          <a:sy n="50" d="100"/>
        </p:scale>
        <p:origin x="2736" y="1488"/>
      </p:cViewPr>
      <p:guideLst/>
    </p:cSldViewPr>
  </p:slideViewPr>
  <p:notesTextViewPr>
    <p:cViewPr>
      <p:scale>
        <a:sx n="1" d="1"/>
        <a:sy n="1" d="1"/>
      </p:scale>
      <p:origin x="0" y="0"/>
    </p:cViewPr>
  </p:notesTextViewPr>
  <p:sorterViewPr>
    <p:cViewPr>
      <p:scale>
        <a:sx n="75" d="100"/>
        <a:sy n="75" d="100"/>
      </p:scale>
      <p:origin x="0" y="-3984"/>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US"/>
          </a:p>
        </p:txBody>
      </p:sp>
      <p:sp>
        <p:nvSpPr>
          <p:cNvPr id="3" name="Date Placeholder 2"/>
          <p:cNvSpPr>
            <a:spLocks noGrp="1"/>
          </p:cNvSpPr>
          <p:nvPr>
            <p:ph type="dt" idx="1"/>
          </p:nvPr>
        </p:nvSpPr>
        <p:spPr>
          <a:xfrm>
            <a:off x="4143587" y="0"/>
            <a:ext cx="3169920" cy="481727"/>
          </a:xfrm>
          <a:prstGeom prst="rect">
            <a:avLst/>
          </a:prstGeom>
        </p:spPr>
        <p:txBody>
          <a:bodyPr vert="horz" lIns="96661" tIns="48331" rIns="96661" bIns="48331" rtlCol="0"/>
          <a:lstStyle>
            <a:lvl1pPr algn="r">
              <a:defRPr sz="1300"/>
            </a:lvl1pPr>
          </a:lstStyle>
          <a:p>
            <a:fld id="{FBDE08D2-A97A-4B1C-9BCB-4F49E494061B}" type="datetimeFigureOut">
              <a:rPr lang="en-US" smtClean="0"/>
              <a:t>1/4/2023</a:t>
            </a:fld>
            <a:endParaRPr lang="en-US"/>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61" tIns="48331" rIns="96661" bIns="48331" rtlCol="0" anchor="ctr"/>
          <a:lstStyle/>
          <a:p>
            <a:endParaRPr lang="en-US"/>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61" tIns="48331" rIns="96661" bIns="48331"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119474"/>
            <a:ext cx="3169920" cy="481726"/>
          </a:xfrm>
          <a:prstGeom prst="rect">
            <a:avLst/>
          </a:prstGeom>
        </p:spPr>
        <p:txBody>
          <a:bodyPr vert="horz" lIns="96661" tIns="48331" rIns="96661" bIns="48331" rtlCol="0" anchor="b"/>
          <a:lstStyle>
            <a:lvl1pPr algn="l">
              <a:defRPr sz="1300"/>
            </a:lvl1pPr>
          </a:lstStyle>
          <a:p>
            <a:endParaRPr lang="en-US"/>
          </a:p>
        </p:txBody>
      </p:sp>
      <p:sp>
        <p:nvSpPr>
          <p:cNvPr id="7" name="Slide Number Placeholder 6"/>
          <p:cNvSpPr>
            <a:spLocks noGrp="1"/>
          </p:cNvSpPr>
          <p:nvPr>
            <p:ph type="sldNum" sz="quarter" idx="5"/>
          </p:nvPr>
        </p:nvSpPr>
        <p:spPr>
          <a:xfrm>
            <a:off x="4143587" y="9119474"/>
            <a:ext cx="3169920" cy="481726"/>
          </a:xfrm>
          <a:prstGeom prst="rect">
            <a:avLst/>
          </a:prstGeom>
        </p:spPr>
        <p:txBody>
          <a:bodyPr vert="horz" lIns="96661" tIns="48331" rIns="96661" bIns="48331" rtlCol="0" anchor="b"/>
          <a:lstStyle>
            <a:lvl1pPr algn="r">
              <a:defRPr sz="1300"/>
            </a:lvl1pPr>
          </a:lstStyle>
          <a:p>
            <a:fld id="{8B3AE719-F0B4-4AB1-9933-0F0971DAE324}" type="slidenum">
              <a:rPr lang="en-US" smtClean="0"/>
              <a:t>‹#›</a:t>
            </a:fld>
            <a:endParaRPr lang="en-US"/>
          </a:p>
        </p:txBody>
      </p:sp>
    </p:spTree>
    <p:extLst>
      <p:ext uri="{BB962C8B-B14F-4D97-AF65-F5344CB8AC3E}">
        <p14:creationId xmlns:p14="http://schemas.microsoft.com/office/powerpoint/2010/main" val="1643129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usgs.gov/glossary/volcano-hazards-program-glossary"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usgs.gov/glossary/volcano-hazards-program-glossary"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usgs.gov/glossary/volcano-hazards-program-glossary"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www.usgs.gov/media/images/0745-am-hookapu-street-leilani-estates-subdivision-sho"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usgs.gov/glossary/volcano-hazards-program-glossary"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usgs.gov/glossary/volcano-hazards-program-glossary"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usgs.gov/glossary/volcano-hazards-program-glossary"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volcanoes.usgs.gov/vsc/glossary/lava.html"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volcanoes.usgs.gov/vsc/glossary/lava.html"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usgs.gov/glossary/volcano-hazards-program-glossary"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usgs.gov/glossary/volcano-hazards-program-glossary"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300" b="1" dirty="0"/>
              <a:t>Photo 1</a:t>
            </a:r>
            <a:endParaRPr lang="en-US" sz="1300" dirty="0"/>
          </a:p>
          <a:p>
            <a:r>
              <a:rPr lang="en-US" sz="1300" u="sng" dirty="0"/>
              <a:t>Description:</a:t>
            </a:r>
            <a:r>
              <a:rPr lang="en-US" sz="1300" dirty="0"/>
              <a:t> “Overflight photograph at approximately 6:13 a.m. shows the lava flow originating from Fissure 8 (not visible in photograph) entering </a:t>
            </a:r>
            <a:r>
              <a:rPr lang="en-US" sz="1300" dirty="0" err="1"/>
              <a:t>Kapoho</a:t>
            </a:r>
            <a:r>
              <a:rPr lang="en-US" sz="1300" dirty="0"/>
              <a:t> Bay. The ocean entry was reported to have occurred by 10:30 p.m. on the night of June 3, 2018.”</a:t>
            </a:r>
          </a:p>
          <a:p>
            <a:r>
              <a:rPr lang="en-US" sz="1300" u="sng" dirty="0"/>
              <a:t>Source:</a:t>
            </a:r>
            <a:r>
              <a:rPr lang="en-US" sz="1300" dirty="0"/>
              <a:t> USGS</a:t>
            </a:r>
          </a:p>
          <a:p>
            <a:r>
              <a:rPr lang="en-US" sz="1300" b="1" dirty="0"/>
              <a:t> </a:t>
            </a:r>
            <a:endParaRPr lang="en-US" sz="1300" dirty="0"/>
          </a:p>
          <a:p>
            <a:r>
              <a:rPr lang="en-US" sz="1300" b="1" dirty="0"/>
              <a:t>Photo 2</a:t>
            </a:r>
            <a:endParaRPr lang="en-US" sz="1300" dirty="0"/>
          </a:p>
          <a:p>
            <a:r>
              <a:rPr lang="en-US" sz="1300" u="sng" dirty="0"/>
              <a:t>Description:</a:t>
            </a:r>
            <a:r>
              <a:rPr lang="en-US" sz="1300" dirty="0"/>
              <a:t> “The fissure 8 fountain reaches heights of 100 - 130 feet, as measured during the overnight hours of June 11-12. Chilled lava fragments have built a three-sided cone around the fissure (on the downwind side) that is about 100 feet high. USGS image taken June 12, 2018 around 6:10 AM.”</a:t>
            </a:r>
          </a:p>
          <a:p>
            <a:r>
              <a:rPr lang="en-US" sz="1300" u="sng" dirty="0"/>
              <a:t>Source:</a:t>
            </a:r>
            <a:r>
              <a:rPr lang="en-US" sz="1300" dirty="0"/>
              <a:t> USGS</a:t>
            </a:r>
          </a:p>
          <a:p>
            <a:r>
              <a:rPr lang="en-US" sz="1300" dirty="0"/>
              <a:t> </a:t>
            </a:r>
          </a:p>
          <a:p>
            <a:r>
              <a:rPr lang="en-US" sz="1300" b="1" dirty="0"/>
              <a:t>Photo 3</a:t>
            </a:r>
            <a:endParaRPr lang="en-US" sz="1300" dirty="0"/>
          </a:p>
          <a:p>
            <a:r>
              <a:rPr lang="en-US" sz="1300" u="sng" dirty="0"/>
              <a:t>Description:</a:t>
            </a:r>
            <a:r>
              <a:rPr lang="en-US" sz="1300" dirty="0"/>
              <a:t> “Ash rises above </a:t>
            </a:r>
            <a:r>
              <a:rPr lang="en-US" sz="1300" dirty="0" err="1"/>
              <a:t>Halema‘uma‘u</a:t>
            </a:r>
            <a:r>
              <a:rPr lang="en-US" sz="1300" dirty="0"/>
              <a:t> within </a:t>
            </a:r>
            <a:r>
              <a:rPr lang="en-US" sz="1300" dirty="0" err="1"/>
              <a:t>Kīlauea's</a:t>
            </a:r>
            <a:r>
              <a:rPr lang="en-US" sz="1300" dirty="0"/>
              <a:t> summit caldera in this May 27, 2018, telephoto image from near Volcano House Hotel in Hawai‘i Volcanoes National Park. By the time </a:t>
            </a:r>
            <a:r>
              <a:rPr lang="en-US" sz="1300" dirty="0" err="1"/>
              <a:t>Kīlauea's</a:t>
            </a:r>
            <a:r>
              <a:rPr lang="en-US" sz="1300" dirty="0"/>
              <a:t> summit collapse events ended on August 2, </a:t>
            </a:r>
            <a:r>
              <a:rPr lang="en-US" sz="1300" dirty="0" err="1"/>
              <a:t>Halema‘uma‘u</a:t>
            </a:r>
            <a:r>
              <a:rPr lang="en-US" sz="1300" dirty="0"/>
              <a:t> was 2.5 km (1.5 mi) wide and 500 m (1600 ft) deep; prior to the 2018 collapses, it was about 1 km (0.5 mi) wide and 85 m (about 280 ft) deep. A segment of a long-closed Park trail is visible winding across the caldera floor (lower left).”</a:t>
            </a:r>
          </a:p>
          <a:p>
            <a:r>
              <a:rPr lang="en-US" sz="1300" u="sng" dirty="0"/>
              <a:t>Source:</a:t>
            </a:r>
            <a:r>
              <a:rPr lang="en-US" sz="1300" dirty="0"/>
              <a:t> USGS</a:t>
            </a:r>
          </a:p>
          <a:p>
            <a:r>
              <a:rPr lang="en-US" sz="1300" dirty="0"/>
              <a:t> </a:t>
            </a:r>
          </a:p>
          <a:p>
            <a:r>
              <a:rPr lang="en-US" sz="1300" b="1" dirty="0"/>
              <a:t>Photo 4</a:t>
            </a:r>
            <a:endParaRPr lang="en-US" sz="1300" dirty="0"/>
          </a:p>
          <a:p>
            <a:r>
              <a:rPr lang="en-US" sz="1300" u="sng" dirty="0"/>
              <a:t>Description:</a:t>
            </a:r>
            <a:r>
              <a:rPr lang="en-US" sz="1300" dirty="0"/>
              <a:t> “A lava flow moves on </a:t>
            </a:r>
            <a:r>
              <a:rPr lang="en-US" sz="1300" dirty="0" err="1"/>
              <a:t>Makamae</a:t>
            </a:r>
            <a:r>
              <a:rPr lang="en-US" sz="1300" dirty="0"/>
              <a:t> Street in Leilani Estates at 09:32 am local time, on May 6, 2018.”</a:t>
            </a:r>
          </a:p>
          <a:p>
            <a:r>
              <a:rPr lang="en-US" sz="1300" u="sng" dirty="0"/>
              <a:t>Source:</a:t>
            </a:r>
            <a:r>
              <a:rPr lang="en-US" sz="1300" dirty="0"/>
              <a:t> USGS</a:t>
            </a:r>
          </a:p>
          <a:p>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1</a:t>
            </a:fld>
            <a:endParaRPr lang="en-US"/>
          </a:p>
        </p:txBody>
      </p:sp>
    </p:spTree>
    <p:extLst>
      <p:ext uri="{BB962C8B-B14F-4D97-AF65-F5344CB8AC3E}">
        <p14:creationId xmlns:p14="http://schemas.microsoft.com/office/powerpoint/2010/main" val="3467127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https://hawaii247.com/2018/05/05/video-kilauea-eruption-community-meeting-friday-may-4-2018/</a:t>
            </a:r>
          </a:p>
          <a:p>
            <a:endParaRPr lang="en-US" dirty="0"/>
          </a:p>
        </p:txBody>
      </p:sp>
      <p:sp>
        <p:nvSpPr>
          <p:cNvPr id="4" name="Slide Number Placeholder 3"/>
          <p:cNvSpPr>
            <a:spLocks noGrp="1"/>
          </p:cNvSpPr>
          <p:nvPr>
            <p:ph type="sldNum" sz="quarter" idx="5"/>
          </p:nvPr>
        </p:nvSpPr>
        <p:spPr/>
        <p:txBody>
          <a:bodyPr/>
          <a:lstStyle/>
          <a:p>
            <a:fld id="{FD3E2AC8-907E-4C54-AECC-64C548404DA6}" type="slidenum">
              <a:rPr lang="en-US" smtClean="0"/>
              <a:t>2</a:t>
            </a:fld>
            <a:endParaRPr lang="en-US"/>
          </a:p>
        </p:txBody>
      </p:sp>
    </p:spTree>
    <p:extLst>
      <p:ext uri="{BB962C8B-B14F-4D97-AF65-F5344CB8AC3E}">
        <p14:creationId xmlns:p14="http://schemas.microsoft.com/office/powerpoint/2010/main" val="2119019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https://hawaii247.com/2018/05/05/video-kilauea-eruption-community-meeting-friday-may-4-2018/</a:t>
            </a:r>
          </a:p>
          <a:p>
            <a:endParaRPr lang="en-US" dirty="0"/>
          </a:p>
        </p:txBody>
      </p:sp>
      <p:sp>
        <p:nvSpPr>
          <p:cNvPr id="4" name="Slide Number Placeholder 3"/>
          <p:cNvSpPr>
            <a:spLocks noGrp="1"/>
          </p:cNvSpPr>
          <p:nvPr>
            <p:ph type="sldNum" sz="quarter" idx="5"/>
          </p:nvPr>
        </p:nvSpPr>
        <p:spPr/>
        <p:txBody>
          <a:bodyPr/>
          <a:lstStyle/>
          <a:p>
            <a:fld id="{FD3E2AC8-907E-4C54-AECC-64C548404DA6}" type="slidenum">
              <a:rPr lang="en-US" smtClean="0"/>
              <a:t>3</a:t>
            </a:fld>
            <a:endParaRPr lang="en-US"/>
          </a:p>
        </p:txBody>
      </p:sp>
    </p:spTree>
    <p:extLst>
      <p:ext uri="{BB962C8B-B14F-4D97-AF65-F5344CB8AC3E}">
        <p14:creationId xmlns:p14="http://schemas.microsoft.com/office/powerpoint/2010/main" val="532513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8E4D7493-4C70-48AE-9B30-5FB16F7E2029}"/>
              </a:ext>
            </a:extLst>
          </p:cNvPr>
          <p:cNvSpPr>
            <a:spLocks noGrp="1" noChangeArrowheads="1"/>
          </p:cNvSpPr>
          <p:nvPr>
            <p:ph type="sldNum" sz="quarter" idx="5"/>
          </p:nvPr>
        </p:nvSpPr>
        <p:spPr>
          <a:noFill/>
        </p:spPr>
        <p:txBody>
          <a:bodyPr/>
          <a:lstStyle>
            <a:lvl1pPr>
              <a:spcBef>
                <a:spcPct val="30000"/>
              </a:spcBef>
              <a:defRPr sz="1300">
                <a:solidFill>
                  <a:schemeClr val="tx1"/>
                </a:solidFill>
                <a:latin typeface="Arial" panose="020B0604020202020204" pitchFamily="34" charset="0"/>
              </a:defRPr>
            </a:lvl1pPr>
            <a:lvl2pPr marL="823970" indent="-315491">
              <a:spcBef>
                <a:spcPct val="30000"/>
              </a:spcBef>
              <a:defRPr sz="1300">
                <a:solidFill>
                  <a:schemeClr val="tx1"/>
                </a:solidFill>
                <a:latin typeface="Arial" panose="020B0604020202020204" pitchFamily="34" charset="0"/>
              </a:defRPr>
            </a:lvl2pPr>
            <a:lvl3pPr marL="1267001" indent="-253401">
              <a:spcBef>
                <a:spcPct val="30000"/>
              </a:spcBef>
              <a:defRPr sz="1300">
                <a:solidFill>
                  <a:schemeClr val="tx1"/>
                </a:solidFill>
                <a:latin typeface="Arial" panose="020B0604020202020204" pitchFamily="34" charset="0"/>
              </a:defRPr>
            </a:lvl3pPr>
            <a:lvl4pPr marL="1775479" indent="-253401">
              <a:spcBef>
                <a:spcPct val="30000"/>
              </a:spcBef>
              <a:defRPr sz="1300">
                <a:solidFill>
                  <a:schemeClr val="tx1"/>
                </a:solidFill>
                <a:latin typeface="Arial" panose="020B0604020202020204" pitchFamily="34" charset="0"/>
              </a:defRPr>
            </a:lvl4pPr>
            <a:lvl5pPr marL="2282279" indent="-253401">
              <a:spcBef>
                <a:spcPct val="30000"/>
              </a:spcBef>
              <a:defRPr sz="1300">
                <a:solidFill>
                  <a:schemeClr val="tx1"/>
                </a:solidFill>
                <a:latin typeface="Arial" panose="020B0604020202020204" pitchFamily="34" charset="0"/>
              </a:defRPr>
            </a:lvl5pPr>
            <a:lvl6pPr marL="2765585" indent="-253401" eaLnBrk="0" fontAlgn="base" hangingPunct="0">
              <a:spcBef>
                <a:spcPct val="30000"/>
              </a:spcBef>
              <a:spcAft>
                <a:spcPct val="0"/>
              </a:spcAft>
              <a:defRPr sz="1300">
                <a:solidFill>
                  <a:schemeClr val="tx1"/>
                </a:solidFill>
                <a:latin typeface="Arial" panose="020B0604020202020204" pitchFamily="34" charset="0"/>
              </a:defRPr>
            </a:lvl6pPr>
            <a:lvl7pPr marL="3248891" indent="-253401" eaLnBrk="0" fontAlgn="base" hangingPunct="0">
              <a:spcBef>
                <a:spcPct val="30000"/>
              </a:spcBef>
              <a:spcAft>
                <a:spcPct val="0"/>
              </a:spcAft>
              <a:defRPr sz="1300">
                <a:solidFill>
                  <a:schemeClr val="tx1"/>
                </a:solidFill>
                <a:latin typeface="Arial" panose="020B0604020202020204" pitchFamily="34" charset="0"/>
              </a:defRPr>
            </a:lvl7pPr>
            <a:lvl8pPr marL="3732197" indent="-253401" eaLnBrk="0" fontAlgn="base" hangingPunct="0">
              <a:spcBef>
                <a:spcPct val="30000"/>
              </a:spcBef>
              <a:spcAft>
                <a:spcPct val="0"/>
              </a:spcAft>
              <a:defRPr sz="1300">
                <a:solidFill>
                  <a:schemeClr val="tx1"/>
                </a:solidFill>
                <a:latin typeface="Arial" panose="020B0604020202020204" pitchFamily="34" charset="0"/>
              </a:defRPr>
            </a:lvl8pPr>
            <a:lvl9pPr marL="4215503" indent="-253401" eaLnBrk="0" fontAlgn="base" hangingPunct="0">
              <a:spcBef>
                <a:spcPct val="30000"/>
              </a:spcBef>
              <a:spcAft>
                <a:spcPct val="0"/>
              </a:spcAft>
              <a:defRPr sz="1300">
                <a:solidFill>
                  <a:schemeClr val="tx1"/>
                </a:solidFill>
                <a:latin typeface="Arial" panose="020B0604020202020204" pitchFamily="34" charset="0"/>
              </a:defRPr>
            </a:lvl9pPr>
          </a:lstStyle>
          <a:p>
            <a:pPr>
              <a:spcBef>
                <a:spcPct val="0"/>
              </a:spcBef>
            </a:pPr>
            <a:fld id="{5A0389DB-69C6-4A0D-9334-38548D03C16D}" type="slidenum">
              <a:rPr lang="en-US" altLang="en-US" sz="1400">
                <a:solidFill>
                  <a:srgbClr val="000000"/>
                </a:solidFill>
              </a:rPr>
              <a:pPr>
                <a:spcBef>
                  <a:spcPct val="0"/>
                </a:spcBef>
              </a:pPr>
              <a:t>6</a:t>
            </a:fld>
            <a:endParaRPr lang="en-US" altLang="en-US" sz="1400">
              <a:solidFill>
                <a:srgbClr val="000000"/>
              </a:solidFill>
            </a:endParaRPr>
          </a:p>
        </p:txBody>
      </p:sp>
      <p:sp>
        <p:nvSpPr>
          <p:cNvPr id="75779" name="Rectangle 2">
            <a:extLst>
              <a:ext uri="{FF2B5EF4-FFF2-40B4-BE49-F238E27FC236}">
                <a16:creationId xmlns:a16="http://schemas.microsoft.com/office/drawing/2014/main" id="{5985FB03-DFBE-4F3B-A7E1-2EE66C5E3587}"/>
              </a:ext>
            </a:extLst>
          </p:cNvPr>
          <p:cNvSpPr>
            <a:spLocks noGrp="1" noRot="1" noChangeAspect="1" noChangeArrowheads="1" noTextEdit="1"/>
          </p:cNvSpPr>
          <p:nvPr>
            <p:ph type="sldImg"/>
          </p:nvPr>
        </p:nvSpPr>
        <p:spPr>
          <a:ln/>
        </p:spPr>
      </p:sp>
      <p:sp>
        <p:nvSpPr>
          <p:cNvPr id="75780" name="Rectangle 3">
            <a:extLst>
              <a:ext uri="{FF2B5EF4-FFF2-40B4-BE49-F238E27FC236}">
                <a16:creationId xmlns:a16="http://schemas.microsoft.com/office/drawing/2014/main" id="{0FF3CFDB-6F73-4AA3-8E63-3F027AA53C27}"/>
              </a:ext>
            </a:extLst>
          </p:cNvPr>
          <p:cNvSpPr>
            <a:spLocks noGrp="1" noChangeArrowheads="1"/>
          </p:cNvSpPr>
          <p:nvPr>
            <p:ph type="body" idx="1"/>
          </p:nvPr>
        </p:nvSpPr>
        <p:spPr>
          <a:noFill/>
        </p:spPr>
        <p:txBody>
          <a:bodyPr/>
          <a:lstStyle/>
          <a:p>
            <a:pPr defTabSz="966612">
              <a:defRPr/>
            </a:pPr>
            <a:r>
              <a:rPr lang="en-US" altLang="en-US" dirty="0">
                <a:latin typeface="Arial" panose="020B0604020202020204" pitchFamily="34" charset="0"/>
              </a:rPr>
              <a:t>Video courtesy of Cheryl </a:t>
            </a:r>
            <a:r>
              <a:rPr lang="en-US" altLang="en-US" dirty="0" err="1">
                <a:latin typeface="Arial" panose="020B0604020202020204" pitchFamily="34" charset="0"/>
              </a:rPr>
              <a:t>Gansecki</a:t>
            </a:r>
            <a:r>
              <a:rPr lang="en-US" altLang="en-US" dirty="0">
                <a:latin typeface="Arial" panose="020B0604020202020204" pitchFamily="34" charset="0"/>
              </a:rPr>
              <a:t>, Volcano Video Productions</a:t>
            </a:r>
            <a:br>
              <a:rPr lang="en-US" altLang="en-US" dirty="0">
                <a:latin typeface="Arial" panose="020B0604020202020204" pitchFamily="34" charset="0"/>
              </a:rPr>
            </a:br>
            <a:br>
              <a:rPr lang="en-US" altLang="en-US" dirty="0">
                <a:latin typeface="Arial" panose="020B0604020202020204" pitchFamily="34" charset="0"/>
              </a:rPr>
            </a:br>
            <a:r>
              <a:rPr lang="en-US" dirty="0"/>
              <a:t>Map from the USGS Hawaiian Volcano Observatory of lava flows from </a:t>
            </a:r>
            <a:r>
              <a:rPr lang="en-US" dirty="0" err="1"/>
              <a:t>Kīlauea</a:t>
            </a:r>
            <a:r>
              <a:rPr lang="en-US" dirty="0"/>
              <a:t>, color coded by eruption and designated lava flow hazard zone </a:t>
            </a:r>
          </a:p>
          <a:p>
            <a:pPr eaLnBrk="1" hangingPunct="1"/>
            <a:r>
              <a:rPr lang="en-US" altLang="en-US" dirty="0">
                <a:latin typeface="Arial" panose="020B0604020202020204" pitchFamily="34" charset="0"/>
              </a:rPr>
              <a:t>https://www.usgs.gov/volcanoes/kilauea/geology-and-history</a:t>
            </a:r>
            <a:br>
              <a:rPr lang="en-US" altLang="en-US" dirty="0">
                <a:latin typeface="Arial" panose="020B0604020202020204" pitchFamily="34" charset="0"/>
              </a:rPr>
            </a:br>
            <a:endParaRPr lang="en-US" altLang="en-US" dirty="0">
              <a:latin typeface="Arial" panose="020B0604020202020204" pitchFamily="34" charset="0"/>
            </a:endParaRPr>
          </a:p>
          <a:p>
            <a:r>
              <a:rPr lang="en-US" dirty="0"/>
              <a:t>Photos:</a:t>
            </a:r>
            <a:br>
              <a:rPr lang="en-US" dirty="0"/>
            </a:br>
            <a:r>
              <a:rPr lang="en-US" dirty="0"/>
              <a:t>Lava cascades out of perched lava channel into lower channel, </a:t>
            </a:r>
            <a:r>
              <a:rPr lang="en-US" dirty="0" err="1"/>
              <a:t>Pu‘u‘ō‘ō</a:t>
            </a:r>
            <a:r>
              <a:rPr lang="en-US" dirty="0"/>
              <a:t> in background, </a:t>
            </a:r>
            <a:r>
              <a:rPr lang="en-US" dirty="0" err="1"/>
              <a:t>Kīlauea</a:t>
            </a:r>
            <a:r>
              <a:rPr lang="en-US" dirty="0"/>
              <a:t> Volcano, Hawai‘i. (Public domain.) 2007</a:t>
            </a:r>
            <a:br>
              <a:rPr lang="en-US" dirty="0"/>
            </a:br>
            <a:r>
              <a:rPr lang="en-US" dirty="0"/>
              <a:t>On July 21, 2007, an erupting fissure opened on the east flank of </a:t>
            </a:r>
            <a:r>
              <a:rPr lang="en-US" dirty="0" err="1"/>
              <a:t>Pu‘u</a:t>
            </a:r>
            <a:r>
              <a:rPr lang="en-US" dirty="0"/>
              <a:t> ‘</a:t>
            </a:r>
            <a:r>
              <a:rPr lang="en-US" dirty="0" err="1"/>
              <a:t>Ō‘ō</a:t>
            </a:r>
            <a:r>
              <a:rPr lang="en-US" dirty="0"/>
              <a:t> and propagated eastward toward </a:t>
            </a:r>
            <a:r>
              <a:rPr lang="en-US" dirty="0" err="1"/>
              <a:t>Kupaianaha</a:t>
            </a:r>
            <a:r>
              <a:rPr lang="en-US" dirty="0"/>
              <a:t>. This activity, which marked the onset of Episode 58 of </a:t>
            </a:r>
            <a:r>
              <a:rPr lang="en-US" dirty="0" err="1"/>
              <a:t>K?lauea's</a:t>
            </a:r>
            <a:r>
              <a:rPr lang="en-US" dirty="0"/>
              <a:t> ongoing East Rift Zone eruption, eventually focused over the eastern end of the fissure, producing a series of short-lived channelized ‘</a:t>
            </a:r>
            <a:r>
              <a:rPr lang="en-US" dirty="0" err="1"/>
              <a:t>A‘ā</a:t>
            </a:r>
            <a:r>
              <a:rPr lang="en-US" dirty="0"/>
              <a:t> flows that reached as far as 6 km (3.7 mi) to the northeast. In late August, the open lava channel feeding the ‘</a:t>
            </a:r>
            <a:r>
              <a:rPr lang="en-US" dirty="0" err="1"/>
              <a:t>A‘ā</a:t>
            </a:r>
            <a:r>
              <a:rPr lang="en-US" dirty="0"/>
              <a:t> flows began to overflow its banks, resulting in the progressive development of a "?perched"? lava channel, described as such because it became elevated above the surrounding terrain. It eventually stood 45 m (148 ft) above the older lava surface on which it was built. The fissure continued to erupt until March 7, 2011, but the lava channel was abandoned in November 2007 when a different segment of the fissure erupted lava that flowed south to the ocean.</a:t>
            </a:r>
            <a:br>
              <a:rPr lang="en-US" dirty="0"/>
            </a:br>
            <a:r>
              <a:rPr lang="en-US" dirty="0"/>
              <a:t>https://www.usgs.gov/media/images/lava-cascades-out-perched-lava-channel-lower-channel-pu-u</a:t>
            </a:r>
            <a:br>
              <a:rPr lang="en-US" dirty="0"/>
            </a:br>
            <a:br>
              <a:rPr lang="en-US" dirty="0"/>
            </a:br>
            <a:r>
              <a:rPr lang="en-US" dirty="0"/>
              <a:t>View of </a:t>
            </a:r>
            <a:r>
              <a:rPr lang="en-US" dirty="0" err="1"/>
              <a:t>Pu‘u‘ō‘ō's</a:t>
            </a:r>
            <a:r>
              <a:rPr lang="en-US" dirty="0"/>
              <a:t> west flank in 1992, and shield growing at base of cone, </a:t>
            </a:r>
            <a:r>
              <a:rPr lang="en-US" dirty="0" err="1"/>
              <a:t>Kīlauea</a:t>
            </a:r>
            <a:r>
              <a:rPr lang="en-US" dirty="0"/>
              <a:t> Volcano Hawai‘i.(Public domain.)</a:t>
            </a:r>
          </a:p>
          <a:p>
            <a:pPr eaLnBrk="1" hangingPunct="1"/>
            <a:endParaRPr lang="en-US" altLang="en-US" dirty="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9283879D-0890-4202-AAEE-DEC600DD4D45}"/>
              </a:ext>
            </a:extLst>
          </p:cNvPr>
          <p:cNvSpPr>
            <a:spLocks noGrp="1" noChangeArrowheads="1"/>
          </p:cNvSpPr>
          <p:nvPr>
            <p:ph type="sldNum" sz="quarter" idx="5"/>
          </p:nvPr>
        </p:nvSpPr>
        <p:spPr>
          <a:noFill/>
        </p:spPr>
        <p:txBody>
          <a:bodyPr/>
          <a:lstStyle>
            <a:lvl1pPr>
              <a:spcBef>
                <a:spcPct val="30000"/>
              </a:spcBef>
              <a:defRPr sz="1300">
                <a:solidFill>
                  <a:schemeClr val="tx1"/>
                </a:solidFill>
                <a:latin typeface="Arial" panose="020B0604020202020204" pitchFamily="34" charset="0"/>
              </a:defRPr>
            </a:lvl1pPr>
            <a:lvl2pPr marL="823970" indent="-315491">
              <a:spcBef>
                <a:spcPct val="30000"/>
              </a:spcBef>
              <a:defRPr sz="1300">
                <a:solidFill>
                  <a:schemeClr val="tx1"/>
                </a:solidFill>
                <a:latin typeface="Arial" panose="020B0604020202020204" pitchFamily="34" charset="0"/>
              </a:defRPr>
            </a:lvl2pPr>
            <a:lvl3pPr marL="1267001" indent="-253401">
              <a:spcBef>
                <a:spcPct val="30000"/>
              </a:spcBef>
              <a:defRPr sz="1300">
                <a:solidFill>
                  <a:schemeClr val="tx1"/>
                </a:solidFill>
                <a:latin typeface="Arial" panose="020B0604020202020204" pitchFamily="34" charset="0"/>
              </a:defRPr>
            </a:lvl3pPr>
            <a:lvl4pPr marL="1775479" indent="-253401">
              <a:spcBef>
                <a:spcPct val="30000"/>
              </a:spcBef>
              <a:defRPr sz="1300">
                <a:solidFill>
                  <a:schemeClr val="tx1"/>
                </a:solidFill>
                <a:latin typeface="Arial" panose="020B0604020202020204" pitchFamily="34" charset="0"/>
              </a:defRPr>
            </a:lvl4pPr>
            <a:lvl5pPr marL="2282279" indent="-253401">
              <a:spcBef>
                <a:spcPct val="30000"/>
              </a:spcBef>
              <a:defRPr sz="1300">
                <a:solidFill>
                  <a:schemeClr val="tx1"/>
                </a:solidFill>
                <a:latin typeface="Arial" panose="020B0604020202020204" pitchFamily="34" charset="0"/>
              </a:defRPr>
            </a:lvl5pPr>
            <a:lvl6pPr marL="2765585" indent="-253401" eaLnBrk="0" fontAlgn="base" hangingPunct="0">
              <a:spcBef>
                <a:spcPct val="30000"/>
              </a:spcBef>
              <a:spcAft>
                <a:spcPct val="0"/>
              </a:spcAft>
              <a:defRPr sz="1300">
                <a:solidFill>
                  <a:schemeClr val="tx1"/>
                </a:solidFill>
                <a:latin typeface="Arial" panose="020B0604020202020204" pitchFamily="34" charset="0"/>
              </a:defRPr>
            </a:lvl6pPr>
            <a:lvl7pPr marL="3248891" indent="-253401" eaLnBrk="0" fontAlgn="base" hangingPunct="0">
              <a:spcBef>
                <a:spcPct val="30000"/>
              </a:spcBef>
              <a:spcAft>
                <a:spcPct val="0"/>
              </a:spcAft>
              <a:defRPr sz="1300">
                <a:solidFill>
                  <a:schemeClr val="tx1"/>
                </a:solidFill>
                <a:latin typeface="Arial" panose="020B0604020202020204" pitchFamily="34" charset="0"/>
              </a:defRPr>
            </a:lvl7pPr>
            <a:lvl8pPr marL="3732197" indent="-253401" eaLnBrk="0" fontAlgn="base" hangingPunct="0">
              <a:spcBef>
                <a:spcPct val="30000"/>
              </a:spcBef>
              <a:spcAft>
                <a:spcPct val="0"/>
              </a:spcAft>
              <a:defRPr sz="1300">
                <a:solidFill>
                  <a:schemeClr val="tx1"/>
                </a:solidFill>
                <a:latin typeface="Arial" panose="020B0604020202020204" pitchFamily="34" charset="0"/>
              </a:defRPr>
            </a:lvl8pPr>
            <a:lvl9pPr marL="4215503" indent="-253401" eaLnBrk="0" fontAlgn="base" hangingPunct="0">
              <a:spcBef>
                <a:spcPct val="30000"/>
              </a:spcBef>
              <a:spcAft>
                <a:spcPct val="0"/>
              </a:spcAft>
              <a:defRPr sz="1300">
                <a:solidFill>
                  <a:schemeClr val="tx1"/>
                </a:solidFill>
                <a:latin typeface="Arial" panose="020B0604020202020204" pitchFamily="34" charset="0"/>
              </a:defRPr>
            </a:lvl9pPr>
          </a:lstStyle>
          <a:p>
            <a:pPr>
              <a:spcBef>
                <a:spcPct val="0"/>
              </a:spcBef>
            </a:pPr>
            <a:fld id="{817AC513-3D27-4890-96B9-FE285D6EFE7E}" type="slidenum">
              <a:rPr lang="en-US" altLang="en-US" sz="1400">
                <a:solidFill>
                  <a:srgbClr val="000000"/>
                </a:solidFill>
              </a:rPr>
              <a:pPr>
                <a:spcBef>
                  <a:spcPct val="0"/>
                </a:spcBef>
              </a:pPr>
              <a:t>7</a:t>
            </a:fld>
            <a:endParaRPr lang="en-US" altLang="en-US" sz="1400">
              <a:solidFill>
                <a:srgbClr val="000000"/>
              </a:solidFill>
            </a:endParaRPr>
          </a:p>
        </p:txBody>
      </p:sp>
      <p:sp>
        <p:nvSpPr>
          <p:cNvPr id="77827" name="Rectangle 2">
            <a:extLst>
              <a:ext uri="{FF2B5EF4-FFF2-40B4-BE49-F238E27FC236}">
                <a16:creationId xmlns:a16="http://schemas.microsoft.com/office/drawing/2014/main" id="{1485CA17-DA70-45D7-9555-43E541227A4A}"/>
              </a:ext>
            </a:extLst>
          </p:cNvPr>
          <p:cNvSpPr>
            <a:spLocks noGrp="1" noRot="1" noChangeAspect="1" noChangeArrowheads="1" noTextEdit="1"/>
          </p:cNvSpPr>
          <p:nvPr>
            <p:ph type="sldImg"/>
          </p:nvPr>
        </p:nvSpPr>
        <p:spPr>
          <a:ln/>
        </p:spPr>
      </p:sp>
      <p:sp>
        <p:nvSpPr>
          <p:cNvPr id="77828" name="Rectangle 3">
            <a:extLst>
              <a:ext uri="{FF2B5EF4-FFF2-40B4-BE49-F238E27FC236}">
                <a16:creationId xmlns:a16="http://schemas.microsoft.com/office/drawing/2014/main" id="{91DF91BB-7151-4479-9B53-C159355E8C67}"/>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Photos:</a:t>
            </a:r>
          </a:p>
          <a:p>
            <a:r>
              <a:rPr lang="en-US" dirty="0"/>
              <a:t>Upper left- The June 27th flow remains active, and is slowly approaching </a:t>
            </a:r>
            <a:r>
              <a:rPr lang="en-US" dirty="0" err="1"/>
              <a:t>Pāhoa</a:t>
            </a:r>
            <a:r>
              <a:rPr lang="en-US" dirty="0"/>
              <a:t> Village Road. This photo was taken just before 10 am, and shows the flow front moving through private property towards a low point on the road. At 11:30 am today, the flow front was 215 m (235 yards) from </a:t>
            </a:r>
            <a:r>
              <a:rPr lang="en-US" dirty="0" err="1"/>
              <a:t>Pāhoa</a:t>
            </a:r>
            <a:r>
              <a:rPr lang="en-US" dirty="0"/>
              <a:t> Village Road.</a:t>
            </a:r>
            <a:br>
              <a:rPr lang="en-US" dirty="0"/>
            </a:br>
            <a:r>
              <a:rPr lang="en-US" dirty="0"/>
              <a:t>https://www.usgs.gov/media/images/june-27th-lava-flow-advances-toward-p-hoa-village-road</a:t>
            </a:r>
            <a:br>
              <a:rPr lang="en-US" dirty="0"/>
            </a:br>
            <a:br>
              <a:rPr lang="en-US" dirty="0"/>
            </a:br>
            <a:r>
              <a:rPr lang="en-US" dirty="0"/>
              <a:t>Bottom center-In September 2014, during one of many community meetings held in </a:t>
            </a:r>
            <a:r>
              <a:rPr lang="en-US" dirty="0" err="1"/>
              <a:t>Pāhoa</a:t>
            </a:r>
            <a:r>
              <a:rPr lang="en-US" dirty="0"/>
              <a:t> to address concerns about </a:t>
            </a:r>
            <a:r>
              <a:rPr lang="en-US" dirty="0" err="1"/>
              <a:t>Kīlauea</a:t>
            </a:r>
            <a:r>
              <a:rPr lang="en-US" dirty="0"/>
              <a:t> Volcano's June 27th lava flow, USGS Hawaiian Volcano Observatory scientist Kevan </a:t>
            </a:r>
            <a:r>
              <a:rPr lang="en-US" dirty="0" err="1"/>
              <a:t>Kamibayashi</a:t>
            </a:r>
            <a:r>
              <a:rPr lang="en-US" dirty="0"/>
              <a:t> points out the flow's advance as of that week. These one-on-one interactions with </a:t>
            </a:r>
            <a:r>
              <a:rPr lang="en-US" dirty="0" err="1"/>
              <a:t>Puna</a:t>
            </a:r>
            <a:r>
              <a:rPr lang="en-US" dirty="0"/>
              <a:t> residents were an effective means of answering specific questions and providing factual, up-to-date information about the lava flow. USGS photo.</a:t>
            </a:r>
          </a:p>
          <a:p>
            <a:r>
              <a:rPr lang="en-US" dirty="0"/>
              <a:t>https://www.usgs.gov/media/images/value-lava-flow-community-meetings</a:t>
            </a:r>
          </a:p>
        </p:txBody>
      </p:sp>
      <p:sp>
        <p:nvSpPr>
          <p:cNvPr id="4" name="Slide Number Placeholder 3"/>
          <p:cNvSpPr>
            <a:spLocks noGrp="1"/>
          </p:cNvSpPr>
          <p:nvPr>
            <p:ph type="sldNum" sz="quarter" idx="5"/>
          </p:nvPr>
        </p:nvSpPr>
        <p:spPr/>
        <p:txBody>
          <a:bodyPr/>
          <a:lstStyle/>
          <a:p>
            <a:fld id="{8B3AE719-F0B4-4AB1-9933-0F0971DAE324}" type="slidenum">
              <a:rPr lang="en-US" smtClean="0"/>
              <a:t>8</a:t>
            </a:fld>
            <a:endParaRPr lang="en-US"/>
          </a:p>
        </p:txBody>
      </p:sp>
    </p:spTree>
    <p:extLst>
      <p:ext uri="{BB962C8B-B14F-4D97-AF65-F5344CB8AC3E}">
        <p14:creationId xmlns:p14="http://schemas.microsoft.com/office/powerpoint/2010/main" val="695713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9</a:t>
            </a:fld>
            <a:endParaRPr lang="en-US"/>
          </a:p>
        </p:txBody>
      </p:sp>
    </p:spTree>
    <p:extLst>
      <p:ext uri="{BB962C8B-B14F-4D97-AF65-F5344CB8AC3E}">
        <p14:creationId xmlns:p14="http://schemas.microsoft.com/office/powerpoint/2010/main" val="1712590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Beginning around midnight on Saturday, April 21, </a:t>
            </a:r>
            <a:r>
              <a:rPr lang="en-US" dirty="0" err="1"/>
              <a:t>Kīlauea</a:t>
            </a:r>
            <a:r>
              <a:rPr lang="en-US" dirty="0"/>
              <a:t> Volcano's summit </a:t>
            </a:r>
            <a:r>
              <a:rPr lang="en-US" dirty="0">
                <a:hlinkClick r:id="rId3"/>
              </a:rPr>
              <a:t>lava</a:t>
            </a:r>
            <a:r>
              <a:rPr lang="en-US" dirty="0"/>
              <a:t> lake rose high enough that lava briefly spilled onto the floor of </a:t>
            </a:r>
            <a:r>
              <a:rPr lang="en-US" dirty="0" err="1"/>
              <a:t>Halema‘uma‘u</a:t>
            </a:r>
            <a:r>
              <a:rPr lang="en-US" dirty="0"/>
              <a:t>. Since then, additional overflows occurred in four pulses on April 22-23. The largest one occurred during the fourth pulse, which started at 6:30 a.m. today (Monday, April 23) and continued for about three hours, covering about a third of the crater floor with shiny black lava. Early this morning, HVO geologists (shown here) used a laser range-finder to measure the depth to the </a:t>
            </a:r>
            <a:r>
              <a:rPr lang="en-US" dirty="0">
                <a:hlinkClick r:id="rId3"/>
              </a:rPr>
              <a:t>lava lake</a:t>
            </a:r>
            <a:r>
              <a:rPr lang="en-US" dirty="0"/>
              <a:t> surface at its peak level. The silhouettes of HVO and Hawai‘i Volcanoes National Park's </a:t>
            </a:r>
            <a:r>
              <a:rPr lang="en-US" dirty="0" err="1"/>
              <a:t>Jaggar</a:t>
            </a:r>
            <a:r>
              <a:rPr lang="en-US" dirty="0"/>
              <a:t> Museum are visible on the rim of </a:t>
            </a:r>
            <a:r>
              <a:rPr lang="en-US" dirty="0" err="1"/>
              <a:t>Kīlauea's</a:t>
            </a:r>
            <a:r>
              <a:rPr lang="en-US" dirty="0"/>
              <a:t> summit </a:t>
            </a:r>
            <a:r>
              <a:rPr lang="en-US" dirty="0">
                <a:hlinkClick r:id="rId3"/>
              </a:rPr>
              <a:t>caldera</a:t>
            </a:r>
            <a:r>
              <a:rPr lang="en-US" dirty="0"/>
              <a:t> (center high point). Mauna Loa can be seen in the far distance (left). The area around </a:t>
            </a:r>
            <a:r>
              <a:rPr lang="en-US" dirty="0" err="1"/>
              <a:t>Halema‘uma‘u</a:t>
            </a:r>
            <a:r>
              <a:rPr lang="en-US" dirty="0"/>
              <a:t> remains closed to the public due to ongoing volcanic hazards, including high sulfur dioxide gas emissions and unexpected rockfalls and explosions.</a:t>
            </a:r>
            <a:br>
              <a:rPr lang="en-US" dirty="0"/>
            </a:br>
            <a:r>
              <a:rPr lang="en-US" dirty="0"/>
              <a:t>https://www.usgs.gov/volcanoes/kilauea/news/photo-and-video-chronology-kilauea-april-23-2018</a:t>
            </a:r>
          </a:p>
          <a:p>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11</a:t>
            </a:fld>
            <a:endParaRPr lang="en-US"/>
          </a:p>
        </p:txBody>
      </p:sp>
    </p:spTree>
    <p:extLst>
      <p:ext uri="{BB962C8B-B14F-4D97-AF65-F5344CB8AC3E}">
        <p14:creationId xmlns:p14="http://schemas.microsoft.com/office/powerpoint/2010/main" val="11085908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eruption has commenced in the Leilani Estates subdivision in the lower East Rift Zone of </a:t>
            </a:r>
            <a:r>
              <a:rPr lang="en-US" dirty="0" err="1"/>
              <a:t>Kīlauea</a:t>
            </a:r>
            <a:r>
              <a:rPr lang="en-US" dirty="0"/>
              <a:t> Volcano. White, hot vapor and blue fume emanated from an area of cracking in the eastern part of the subdivision. Spatter began erupting shortly before 5:00 p.m. HST. </a:t>
            </a:r>
            <a:r>
              <a:rPr lang="en-US" dirty="0">
                <a:hlinkClick r:id="rId3"/>
              </a:rPr>
              <a:t>Lava</a:t>
            </a:r>
            <a:r>
              <a:rPr lang="en-US" dirty="0"/>
              <a:t> was confirmed at the surface in the eastern end of the subdivision, in the areas of </a:t>
            </a:r>
            <a:r>
              <a:rPr lang="en-US" dirty="0" err="1"/>
              <a:t>Mohala</a:t>
            </a:r>
            <a:r>
              <a:rPr lang="en-US" dirty="0"/>
              <a:t> and Leilani Streets. According to a Hawai‘i County Civil Defense update at 5:40 p.m., all residents in Leilani Estates and </a:t>
            </a:r>
            <a:r>
              <a:rPr lang="en-US" dirty="0" err="1"/>
              <a:t>Lanipuna</a:t>
            </a:r>
            <a:r>
              <a:rPr lang="en-US" dirty="0"/>
              <a:t> Gardens </a:t>
            </a:r>
            <a:r>
              <a:rPr lang="en-US" dirty="0" err="1"/>
              <a:t>Subdivsions</a:t>
            </a:r>
            <a:r>
              <a:rPr lang="en-US" dirty="0"/>
              <a:t> are required to evacuate.</a:t>
            </a:r>
          </a:p>
          <a:p>
            <a:r>
              <a:rPr lang="en-US" dirty="0"/>
              <a:t>https://www.usgs.gov/volcanoes/kilauea/news/photo-and-video-chronology-kilauea-may-3-2018</a:t>
            </a:r>
            <a:br>
              <a:rPr lang="en-US" dirty="0"/>
            </a:br>
            <a:br>
              <a:rPr lang="en-US" dirty="0"/>
            </a:br>
            <a:r>
              <a:rPr lang="en-US" dirty="0"/>
              <a:t>Areas downslope of the erupting </a:t>
            </a:r>
            <a:r>
              <a:rPr lang="en-US" dirty="0">
                <a:hlinkClick r:id="rId3"/>
              </a:rPr>
              <a:t>vent</a:t>
            </a:r>
            <a:r>
              <a:rPr lang="en-US" dirty="0"/>
              <a:t> are at risk of lava inundation. At this time, the general area of the Leilani Estates subdivision appears at greatest risk. Hawai‘i County Civil Defense is on scene and coordinating needed response including evacuation of a portion of the Leilani subdivision.</a:t>
            </a:r>
            <a:br>
              <a:rPr lang="en-US" dirty="0"/>
            </a:br>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18</a:t>
            </a:fld>
            <a:endParaRPr lang="en-US"/>
          </a:p>
        </p:txBody>
      </p:sp>
    </p:spTree>
    <p:extLst>
      <p:ext uri="{BB962C8B-B14F-4D97-AF65-F5344CB8AC3E}">
        <p14:creationId xmlns:p14="http://schemas.microsoft.com/office/powerpoint/2010/main" val="18654777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07:45 a.m. HST </a:t>
            </a:r>
            <a:r>
              <a:rPr lang="en-US" dirty="0" err="1"/>
              <a:t>Hookapu</a:t>
            </a:r>
            <a:r>
              <a:rPr lang="en-US" dirty="0"/>
              <a:t> Street in Leilani Estates subdivision from short flow from fissure 7. Flow advancing NE slowly.</a:t>
            </a:r>
          </a:p>
          <a:p>
            <a:r>
              <a:rPr lang="en-US" dirty="0"/>
              <a:t>https://www.usgs.gov/volcanoes/kilauea/news/photo-and-video-chronology-kilauea-may-5-2018</a:t>
            </a:r>
          </a:p>
          <a:p>
            <a:endParaRPr lang="en-US" dirty="0"/>
          </a:p>
          <a:p>
            <a:pPr defTabSz="966612">
              <a:defRPr/>
            </a:pPr>
            <a:r>
              <a:rPr lang="en-US" dirty="0"/>
              <a:t>This map overlays a </a:t>
            </a:r>
            <a:r>
              <a:rPr lang="en-US" dirty="0" err="1"/>
              <a:t>georegistered</a:t>
            </a:r>
            <a:r>
              <a:rPr lang="en-US" dirty="0"/>
              <a:t> mosaic of </a:t>
            </a:r>
            <a:r>
              <a:rPr lang="en-US" dirty="0">
                <a:hlinkClick r:id="rId3"/>
              </a:rPr>
              <a:t>thermal</a:t>
            </a:r>
            <a:r>
              <a:rPr lang="en-US" dirty="0"/>
              <a:t> images collected during a helicopter overflight of the fissures in Leilani Estates, Island of Hawai‘i. The base is a copyrighted satellite image (used with permission) provided by Digital </a:t>
            </a:r>
            <a:r>
              <a:rPr lang="en-US" dirty="0" err="1"/>
              <a:t>Globe.Temperature</a:t>
            </a:r>
            <a:r>
              <a:rPr lang="en-US" dirty="0"/>
              <a:t> in the thermal image is displayed as gray-scale values, with the brightest pixels indicating the hottest areas (white shows active breakouts). During the overflight, fissure 7 stands out as the first fissure to produce a small </a:t>
            </a:r>
            <a:r>
              <a:rPr lang="en-US" dirty="0">
                <a:hlinkClick r:id="rId3"/>
              </a:rPr>
              <a:t>lava flow</a:t>
            </a:r>
            <a:r>
              <a:rPr lang="en-US" dirty="0"/>
              <a:t>. When the thermal images were collected, the flow was about 260 m (853 ft) </a:t>
            </a:r>
            <a:r>
              <a:rPr lang="en-US" dirty="0" err="1"/>
              <a:t>long.The</a:t>
            </a:r>
            <a:r>
              <a:rPr lang="en-US" dirty="0"/>
              <a:t> thermal map was constructed by stitching many overlapping oblique thermal images collected by a handheld thermal camera during a helicopter overflight of the flow field. </a:t>
            </a:r>
            <a:endParaRPr lang="en-US" dirty="0">
              <a:hlinkClick r:id="rId4"/>
            </a:endParaRPr>
          </a:p>
          <a:p>
            <a:r>
              <a:rPr lang="en-US" dirty="0"/>
              <a:t>https://www.usgs.gov/volcanoes/kilauea/news/photo-and-video-chronology-kilauea-may-5-2018</a:t>
            </a:r>
            <a:br>
              <a:rPr lang="en-US" dirty="0"/>
            </a:br>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25</a:t>
            </a:fld>
            <a:endParaRPr lang="en-US"/>
          </a:p>
        </p:txBody>
      </p:sp>
    </p:spTree>
    <p:extLst>
      <p:ext uri="{BB962C8B-B14F-4D97-AF65-F5344CB8AC3E}">
        <p14:creationId xmlns:p14="http://schemas.microsoft.com/office/powerpoint/2010/main" val="23634115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https://www.usgs.gov/news/featured-story/kilauea-volcano-erupts</a:t>
            </a:r>
          </a:p>
          <a:p>
            <a:r>
              <a:rPr lang="en-US" dirty="0"/>
              <a:t>Draining of summit lava lake</a:t>
            </a:r>
          </a:p>
          <a:p>
            <a:endParaRPr lang="en-US" dirty="0"/>
          </a:p>
          <a:p>
            <a:pPr defTabSz="966612">
              <a:defRPr/>
            </a:pPr>
            <a:r>
              <a:rPr lang="en-US" dirty="0"/>
              <a:t>Ash column rises from the Overlook crater at the summit of </a:t>
            </a:r>
            <a:r>
              <a:rPr lang="en-US" dirty="0" err="1"/>
              <a:t>Kīlauea</a:t>
            </a:r>
            <a:r>
              <a:rPr lang="en-US" dirty="0"/>
              <a:t> Volcano. HVO's interpretation is that the explosion was triggered by a rockfall from the steep walls of Overlook crater. The photograph was taken 5/9/18 at 8:29 a.m. HST from the </a:t>
            </a:r>
            <a:r>
              <a:rPr lang="en-US" dirty="0" err="1"/>
              <a:t>Jaggar</a:t>
            </a:r>
            <a:r>
              <a:rPr lang="en-US" dirty="0"/>
              <a:t> Museum overlook. The explosion was short-lived. Geologists examining the ash deposits on the rim of </a:t>
            </a:r>
            <a:r>
              <a:rPr lang="en-US" dirty="0" err="1"/>
              <a:t>Halema‘uma‘u</a:t>
            </a:r>
            <a:r>
              <a:rPr lang="en-US" dirty="0"/>
              <a:t> crater found fresh lava fragments hurled from the lava lake. This explosion was not caused by the interaction of the lava lake with the water table. When the ash cleared from the crater about an hour after the explosion, geologists were able to observe the lava lake surface, which is still above the water table.(Public domain.)</a:t>
            </a:r>
            <a:br>
              <a:rPr lang="en-US" dirty="0"/>
            </a:br>
            <a:r>
              <a:rPr lang="en-US" dirty="0"/>
              <a:t>https://www.usgs.gov/news/featured-story/kilauea-volcano-erupts</a:t>
            </a:r>
          </a:p>
          <a:p>
            <a:endParaRPr lang="en-US" dirty="0"/>
          </a:p>
          <a:p>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27</a:t>
            </a:fld>
            <a:endParaRPr lang="en-US"/>
          </a:p>
        </p:txBody>
      </p:sp>
    </p:spTree>
    <p:extLst>
      <p:ext uri="{BB962C8B-B14F-4D97-AF65-F5344CB8AC3E}">
        <p14:creationId xmlns:p14="http://schemas.microsoft.com/office/powerpoint/2010/main" val="4490616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Explosive </a:t>
            </a:r>
            <a:r>
              <a:rPr lang="en-US" dirty="0">
                <a:hlinkClick r:id="rId3"/>
              </a:rPr>
              <a:t>eruption column</a:t>
            </a:r>
            <a:r>
              <a:rPr lang="en-US" dirty="0"/>
              <a:t> from </a:t>
            </a:r>
            <a:r>
              <a:rPr lang="en-US" dirty="0" err="1"/>
              <a:t>Halema‘uma‘u</a:t>
            </a:r>
            <a:r>
              <a:rPr lang="en-US" dirty="0"/>
              <a:t> Crater 11:15 a.m. May 18, 1924 - one of many in a series of similar events during May 11-27. Photo from northwest rim of </a:t>
            </a:r>
            <a:r>
              <a:rPr lang="en-US" dirty="0" err="1"/>
              <a:t>Kīlauea</a:t>
            </a:r>
            <a:r>
              <a:rPr lang="en-US" dirty="0"/>
              <a:t> summit, present site of HVO. (Credit: Maehara, K. Public domain.)</a:t>
            </a:r>
            <a:br>
              <a:rPr lang="en-US" dirty="0"/>
            </a:br>
            <a:r>
              <a:rPr lang="en-US" dirty="0"/>
              <a:t>https://www.usgs.gov/volcanoes/kilauea/may-1924-explosive-eruption-Kilauea</a:t>
            </a:r>
            <a:br>
              <a:rPr lang="en-US" dirty="0"/>
            </a:br>
            <a:br>
              <a:rPr lang="en-US" dirty="0"/>
            </a:br>
            <a:r>
              <a:rPr lang="en-US" dirty="0"/>
              <a:t>At </a:t>
            </a:r>
            <a:r>
              <a:rPr lang="en-US" dirty="0" err="1"/>
              <a:t>Kīlauea</a:t>
            </a:r>
            <a:r>
              <a:rPr lang="en-US" dirty="0"/>
              <a:t>, when the lava column drops below the water table, groundwater may come into contact with </a:t>
            </a:r>
            <a:r>
              <a:rPr lang="en-US" dirty="0" err="1"/>
              <a:t>with</a:t>
            </a:r>
            <a:r>
              <a:rPr lang="en-US" dirty="0"/>
              <a:t> magma or hot rocks, causing violent steam explosions. (Public domain.)</a:t>
            </a:r>
            <a:br>
              <a:rPr lang="en-US" dirty="0"/>
            </a:br>
            <a:r>
              <a:rPr lang="en-US" dirty="0"/>
              <a:t>https://www.usgs.gov/media/images/kilauea-when-lava-column-drops-below-water-table-groun</a:t>
            </a:r>
          </a:p>
          <a:p>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28</a:t>
            </a:fld>
            <a:endParaRPr lang="en-US"/>
          </a:p>
        </p:txBody>
      </p:sp>
    </p:spTree>
    <p:extLst>
      <p:ext uri="{BB962C8B-B14F-4D97-AF65-F5344CB8AC3E}">
        <p14:creationId xmlns:p14="http://schemas.microsoft.com/office/powerpoint/2010/main" val="41169374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https://hilo.hawaii.edu/chancellor/stories/2018/06/04/uh-hilo-graduate-now-a-geologist-in-alaska-is-part-of-usgs-response-team-at-kilauea-eruption/</a:t>
            </a:r>
          </a:p>
          <a:p>
            <a:r>
              <a:rPr lang="en-US" dirty="0"/>
              <a:t>HVO moved to UH Hilo</a:t>
            </a:r>
          </a:p>
          <a:p>
            <a:endParaRPr lang="en-US" dirty="0"/>
          </a:p>
          <a:p>
            <a:r>
              <a:rPr lang="en-US" dirty="0"/>
              <a:t>At 1:38 p.m. HST, another dark ash plume rose from the Overlook crater. During a flight earlier today by the Civil Air Patrol, the height of the ash plumes near the crater rose to more than 3 km (9,800 ft) above sea level, and downwind the plumes continued to rise to about 3.5 km (11,500 ft) above sea level.</a:t>
            </a:r>
            <a:br>
              <a:rPr lang="en-US" dirty="0"/>
            </a:br>
            <a:r>
              <a:rPr lang="en-US" dirty="0"/>
              <a:t>https://www.usgs.gov/volcanoes/kilauea/news/photo-and-video-chronology-kilauea-may-15-2018</a:t>
            </a:r>
            <a:br>
              <a:rPr lang="en-US" dirty="0"/>
            </a:br>
            <a:br>
              <a:rPr lang="en-US" dirty="0"/>
            </a:br>
            <a:r>
              <a:rPr lang="en-US" dirty="0"/>
              <a:t>At 11:43 HST, Civil Air Patrol flight CAP20 reported plume tops at about 9,500 ft with the dispersed plume rising as high as 11,000 ft. The CAP mission was launched from Hilo in support of Hawai‘i County Civil Defense and USGS Hawaiian Volcano Observatory response to the ongoing eruption. </a:t>
            </a:r>
            <a:br>
              <a:rPr lang="en-US" dirty="0"/>
            </a:br>
            <a:r>
              <a:rPr lang="en-US" dirty="0"/>
              <a:t>https://www.usgs.gov/volcanoes/kilauea/news/photo-and-video-chronology-kilauea-may-15-2018</a:t>
            </a:r>
          </a:p>
          <a:p>
            <a:br>
              <a:rPr lang="en-US" dirty="0"/>
            </a:br>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32</a:t>
            </a:fld>
            <a:endParaRPr lang="en-US"/>
          </a:p>
        </p:txBody>
      </p:sp>
    </p:spTree>
    <p:extLst>
      <p:ext uri="{BB962C8B-B14F-4D97-AF65-F5344CB8AC3E}">
        <p14:creationId xmlns:p14="http://schemas.microsoft.com/office/powerpoint/2010/main" val="1109548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33</a:t>
            </a:fld>
            <a:endParaRPr lang="en-US"/>
          </a:p>
        </p:txBody>
      </p:sp>
    </p:spTree>
    <p:extLst>
      <p:ext uri="{BB962C8B-B14F-4D97-AF65-F5344CB8AC3E}">
        <p14:creationId xmlns:p14="http://schemas.microsoft.com/office/powerpoint/2010/main" val="41320689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Aerial view of ground cracks on </a:t>
            </a:r>
            <a:r>
              <a:rPr lang="en-US" dirty="0" err="1"/>
              <a:t>Pohoiki</a:t>
            </a:r>
            <a:r>
              <a:rPr lang="en-US" dirty="0"/>
              <a:t> Road during an overflight of the eruptive </a:t>
            </a:r>
            <a:r>
              <a:rPr lang="en-US" dirty="0">
                <a:hlinkClick r:id="rId3"/>
              </a:rPr>
              <a:t>fissure</a:t>
            </a:r>
            <a:r>
              <a:rPr lang="en-US" dirty="0"/>
              <a:t> area at about 7 a.m. HST. Cracks continued to open and widen, some with horizontal and vertical offsets, in the area during the past 24 hours. These cracks are caused by the underlying intrusion of </a:t>
            </a:r>
            <a:r>
              <a:rPr lang="en-US" dirty="0">
                <a:hlinkClick r:id="rId3"/>
              </a:rPr>
              <a:t>magma</a:t>
            </a:r>
            <a:r>
              <a:rPr lang="en-US" dirty="0"/>
              <a:t> into the lower East Rift Zone.</a:t>
            </a:r>
            <a:br>
              <a:rPr lang="en-US" dirty="0"/>
            </a:br>
            <a:r>
              <a:rPr lang="en-US" dirty="0"/>
              <a:t>https://www.usgs.gov/volcanoes/kilauea/news/photo-and-video-chronology-kilauea-may-17-2018</a:t>
            </a:r>
            <a:br>
              <a:rPr lang="en-US" dirty="0"/>
            </a:br>
            <a:r>
              <a:rPr lang="en-US" dirty="0"/>
              <a:t>HVO geologist next to cracks on </a:t>
            </a:r>
            <a:r>
              <a:rPr lang="en-US" dirty="0" err="1"/>
              <a:t>Nohea</a:t>
            </a:r>
            <a:r>
              <a:rPr lang="en-US" dirty="0"/>
              <a:t> Street in Leilani Estates this morning. These cracks expanded significantly in the past day. Note the vertical offset across the cracks.</a:t>
            </a:r>
            <a:br>
              <a:rPr lang="en-US" dirty="0"/>
            </a:br>
            <a:r>
              <a:rPr lang="en-US" dirty="0"/>
              <a:t>https://www.usgs.gov/volcanoes/kilauea/news/photo-and-video-chronology-kilauea-may-17-2018</a:t>
            </a:r>
          </a:p>
          <a:p>
            <a:endParaRPr lang="en-US" dirty="0"/>
          </a:p>
          <a:p>
            <a:pPr defTabSz="966612">
              <a:defRPr/>
            </a:pPr>
            <a:r>
              <a:rPr lang="en-US" sz="1300" b="1" dirty="0">
                <a:solidFill>
                  <a:schemeClr val="bg1"/>
                </a:solidFill>
                <a:ea typeface="Calibri" panose="020F0502020204030204" pitchFamily="34" charset="0"/>
              </a:rPr>
              <a:t>Explosive eruption at the summit on May 17, 2018</a:t>
            </a:r>
            <a:endParaRPr lang="en-US" sz="1300" dirty="0"/>
          </a:p>
          <a:p>
            <a:r>
              <a:rPr lang="en-US" dirty="0"/>
              <a:t>The </a:t>
            </a:r>
            <a:r>
              <a:rPr lang="en-US" dirty="0" err="1"/>
              <a:t>Halemaumau</a:t>
            </a:r>
            <a:r>
              <a:rPr lang="en-US" dirty="0"/>
              <a:t> Crater of Hawaii's Kilauea volcano emitted a large ash plume on May 15. (Video: Timothy Bryan)</a:t>
            </a:r>
            <a:br>
              <a:rPr lang="en-US" dirty="0"/>
            </a:br>
            <a:r>
              <a:rPr lang="en-US" dirty="0"/>
              <a:t>https://www.washingtonpost.com/news/post-nation/wp/2018/05/16/it-wasnt-the-big-one-massive-ash-plume-explodes-from-summit-of-hawaii-volcano/</a:t>
            </a:r>
            <a:br>
              <a:rPr lang="en-US" dirty="0"/>
            </a:br>
            <a:br>
              <a:rPr lang="en-US" dirty="0"/>
            </a:br>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36</a:t>
            </a:fld>
            <a:endParaRPr lang="en-US"/>
          </a:p>
        </p:txBody>
      </p:sp>
    </p:spTree>
    <p:extLst>
      <p:ext uri="{BB962C8B-B14F-4D97-AF65-F5344CB8AC3E}">
        <p14:creationId xmlns:p14="http://schemas.microsoft.com/office/powerpoint/2010/main" val="6294416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https://health.hawaii.gov/prepare/advisories/big-island-volcanic-eruption/#:~:text=When%20explosive%20volcanic%20eruptions%20occur,eye%20damage%20and%20lung%20disease.</a:t>
            </a:r>
          </a:p>
          <a:p>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38</a:t>
            </a:fld>
            <a:endParaRPr lang="en-US"/>
          </a:p>
        </p:txBody>
      </p:sp>
    </p:spTree>
    <p:extLst>
      <p:ext uri="{BB962C8B-B14F-4D97-AF65-F5344CB8AC3E}">
        <p14:creationId xmlns:p14="http://schemas.microsoft.com/office/powerpoint/2010/main" val="2795359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Helicopter overflight of a fast-moving </a:t>
            </a:r>
            <a:r>
              <a:rPr lang="en-US" dirty="0">
                <a:hlinkClick r:id="rId3"/>
              </a:rPr>
              <a:t>lava</a:t>
            </a:r>
            <a:r>
              <a:rPr lang="en-US" dirty="0"/>
              <a:t> flow emerging from </a:t>
            </a:r>
            <a:r>
              <a:rPr lang="en-US" dirty="0">
                <a:hlinkClick r:id="rId3"/>
              </a:rPr>
              <a:t>fissure</a:t>
            </a:r>
            <a:r>
              <a:rPr lang="en-US" dirty="0"/>
              <a:t> 20 on May 19, at 7:52 AM HST. The flow is advancing to the southeast. Lava fountaining is visible in the background. The audio is the sound of the helicopter.</a:t>
            </a:r>
          </a:p>
          <a:p>
            <a:r>
              <a:rPr lang="en-US" dirty="0"/>
              <a:t>https://www.usgs.gov/volcanoes/kilauea/news/photo-and-video-chronology-kilauea-may-19-2018</a:t>
            </a:r>
            <a:br>
              <a:rPr lang="en-US" dirty="0"/>
            </a:br>
            <a:br>
              <a:rPr lang="en-US" dirty="0"/>
            </a:br>
            <a:r>
              <a:rPr lang="en-US" dirty="0"/>
              <a:t>Channelized lava emerges from the elongated fissure 16-20 (in the upper right). Photo taken May 19, 2018, at 8:18 AM HST.</a:t>
            </a:r>
            <a:br>
              <a:rPr lang="en-US" dirty="0"/>
            </a:br>
            <a:r>
              <a:rPr lang="en-US" dirty="0"/>
              <a:t>https://www.usgs.gov/volcanoes/kilauea/news/photo-and-video-chronology-kilauea-may-19-2018</a:t>
            </a:r>
          </a:p>
        </p:txBody>
      </p:sp>
      <p:sp>
        <p:nvSpPr>
          <p:cNvPr id="4" name="Slide Number Placeholder 3"/>
          <p:cNvSpPr>
            <a:spLocks noGrp="1"/>
          </p:cNvSpPr>
          <p:nvPr>
            <p:ph type="sldNum" sz="quarter" idx="5"/>
          </p:nvPr>
        </p:nvSpPr>
        <p:spPr/>
        <p:txBody>
          <a:bodyPr/>
          <a:lstStyle/>
          <a:p>
            <a:fld id="{8B3AE719-F0B4-4AB1-9933-0F0971DAE324}" type="slidenum">
              <a:rPr lang="en-US" smtClean="0"/>
              <a:t>40</a:t>
            </a:fld>
            <a:endParaRPr lang="en-US"/>
          </a:p>
        </p:txBody>
      </p:sp>
    </p:spTree>
    <p:extLst>
      <p:ext uri="{BB962C8B-B14F-4D97-AF65-F5344CB8AC3E}">
        <p14:creationId xmlns:p14="http://schemas.microsoft.com/office/powerpoint/2010/main" val="10070465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41</a:t>
            </a:fld>
            <a:endParaRPr lang="en-US"/>
          </a:p>
        </p:txBody>
      </p:sp>
    </p:spTree>
    <p:extLst>
      <p:ext uri="{BB962C8B-B14F-4D97-AF65-F5344CB8AC3E}">
        <p14:creationId xmlns:p14="http://schemas.microsoft.com/office/powerpoint/2010/main" val="17460465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bulldozer works to create a barrier to lava flows threatening areas below the village of </a:t>
            </a:r>
            <a:r>
              <a:rPr lang="en-US" dirty="0" err="1"/>
              <a:t>Kapoho</a:t>
            </a:r>
            <a:r>
              <a:rPr lang="en-US" dirty="0"/>
              <a:t>, on the lower East Rift Zone of </a:t>
            </a:r>
            <a:r>
              <a:rPr lang="en-US" dirty="0" err="1"/>
              <a:t>Kīlauea</a:t>
            </a:r>
            <a:r>
              <a:rPr lang="en-US" dirty="0"/>
              <a:t>, in January 1960. Lava fountains tower in the background from the eruptive vent, which was less than 1 km from the center of the village. Lava flows eventually engulfed the entire village, but the 5 km of walls that were constructed may have helped prevent the flows from reaching houses and a lighthouse at the coast.</a:t>
            </a:r>
            <a:br>
              <a:rPr lang="en-US" dirty="0"/>
            </a:br>
            <a:br>
              <a:rPr lang="en-US" dirty="0"/>
            </a:br>
            <a:r>
              <a:rPr lang="en-US" dirty="0"/>
              <a:t>Photo by Hawaii Volcanoes National Park, 1960.</a:t>
            </a:r>
            <a:br>
              <a:rPr lang="en-US" dirty="0"/>
            </a:br>
            <a:r>
              <a:rPr lang="en-US" dirty="0"/>
              <a:t>https://volcano.si.edu/gallery/ShowImage.cfm?photo=GVP-03410</a:t>
            </a:r>
            <a:br>
              <a:rPr lang="en-US" dirty="0"/>
            </a:br>
            <a:br>
              <a:rPr lang="en-US" dirty="0"/>
            </a:br>
            <a:r>
              <a:rPr lang="en-US" dirty="0"/>
              <a:t>https://www.gettyimages.fr/photos/eldfell</a:t>
            </a:r>
            <a:br>
              <a:rPr lang="en-US" dirty="0"/>
            </a:br>
            <a:r>
              <a:rPr lang="en-US" dirty="0" err="1"/>
              <a:t>Heimaey</a:t>
            </a:r>
            <a:r>
              <a:rPr lang="en-US" dirty="0"/>
              <a:t> 1973 </a:t>
            </a:r>
          </a:p>
          <a:p>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42</a:t>
            </a:fld>
            <a:endParaRPr lang="en-US"/>
          </a:p>
        </p:txBody>
      </p:sp>
    </p:spTree>
    <p:extLst>
      <p:ext uri="{BB962C8B-B14F-4D97-AF65-F5344CB8AC3E}">
        <p14:creationId xmlns:p14="http://schemas.microsoft.com/office/powerpoint/2010/main" val="26641788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https://www.youtube.com/watch?v=au9yLUv8o04</a:t>
            </a:r>
          </a:p>
          <a:p>
            <a:pPr defTabSz="966612">
              <a:defRPr/>
            </a:pPr>
            <a:r>
              <a:rPr lang="it-IT" b="1" dirty="0"/>
              <a:t>Kīlauea Volcano — Lava Scenes From Fissure 8</a:t>
            </a:r>
          </a:p>
          <a:p>
            <a:r>
              <a:rPr lang="en-US" dirty="0"/>
              <a:t>15 minute compilation of extensive footage of fissure 8 </a:t>
            </a:r>
          </a:p>
        </p:txBody>
      </p:sp>
      <p:sp>
        <p:nvSpPr>
          <p:cNvPr id="4" name="Slide Number Placeholder 3"/>
          <p:cNvSpPr>
            <a:spLocks noGrp="1"/>
          </p:cNvSpPr>
          <p:nvPr>
            <p:ph type="sldNum" sz="quarter" idx="5"/>
          </p:nvPr>
        </p:nvSpPr>
        <p:spPr/>
        <p:txBody>
          <a:bodyPr/>
          <a:lstStyle/>
          <a:p>
            <a:fld id="{8B3AE719-F0B4-4AB1-9933-0F0971DAE324}" type="slidenum">
              <a:rPr lang="en-US" smtClean="0"/>
              <a:t>44</a:t>
            </a:fld>
            <a:endParaRPr lang="en-US"/>
          </a:p>
        </p:txBody>
      </p:sp>
    </p:spTree>
    <p:extLst>
      <p:ext uri="{BB962C8B-B14F-4D97-AF65-F5344CB8AC3E}">
        <p14:creationId xmlns:p14="http://schemas.microsoft.com/office/powerpoint/2010/main" val="14068938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https://health.hawaii.gov/prepare/natural-disasters/earthquakes/</a:t>
            </a:r>
          </a:p>
          <a:p>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47</a:t>
            </a:fld>
            <a:endParaRPr lang="en-US"/>
          </a:p>
        </p:txBody>
      </p:sp>
    </p:spTree>
    <p:extLst>
      <p:ext uri="{BB962C8B-B14F-4D97-AF65-F5344CB8AC3E}">
        <p14:creationId xmlns:p14="http://schemas.microsoft.com/office/powerpoint/2010/main" val="4680866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Video from helicopter overflight of </a:t>
            </a:r>
            <a:r>
              <a:rPr lang="en-US" dirty="0" err="1"/>
              <a:t>Kīlauea</a:t>
            </a:r>
            <a:r>
              <a:rPr lang="en-US" dirty="0"/>
              <a:t> Volcano's lower East Rift Zone on June 4, 2018, shows </a:t>
            </a:r>
            <a:r>
              <a:rPr lang="en-US" dirty="0">
                <a:hlinkClick r:id="rId3"/>
              </a:rPr>
              <a:t>lava</a:t>
            </a:r>
            <a:r>
              <a:rPr lang="en-US" dirty="0"/>
              <a:t> from fissure 8 entering the ocean at </a:t>
            </a:r>
            <a:r>
              <a:rPr lang="en-US" dirty="0" err="1"/>
              <a:t>Kapoho</a:t>
            </a:r>
            <a:r>
              <a:rPr lang="en-US" dirty="0"/>
              <a:t> Bay. View to the north.</a:t>
            </a:r>
          </a:p>
          <a:p>
            <a:r>
              <a:rPr lang="en-US" dirty="0"/>
              <a:t>https://www.usgs.gov/media/images/k-lauea-volcano-kapaho-bay-ocean-entry</a:t>
            </a:r>
            <a:br>
              <a:rPr lang="en-US" dirty="0"/>
            </a:br>
            <a:r>
              <a:rPr lang="en-US" dirty="0"/>
              <a:t>As of the morning of June 5, the fissure 8 lava flow front had completely filled </a:t>
            </a:r>
            <a:r>
              <a:rPr lang="en-US" dirty="0" err="1"/>
              <a:t>Kapoho</a:t>
            </a:r>
            <a:r>
              <a:rPr lang="en-US" dirty="0"/>
              <a:t> Bay.</a:t>
            </a:r>
          </a:p>
          <a:p>
            <a:r>
              <a:rPr lang="en-US" dirty="0"/>
              <a:t>https://www.usgs.gov/media/images/k-lauea-volcano-kapoho-bay-filled-lava</a:t>
            </a:r>
          </a:p>
          <a:p>
            <a:endParaRPr lang="en-US" dirty="0"/>
          </a:p>
          <a:p>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48</a:t>
            </a:fld>
            <a:endParaRPr lang="en-US"/>
          </a:p>
        </p:txBody>
      </p:sp>
    </p:spTree>
    <p:extLst>
      <p:ext uri="{BB962C8B-B14F-4D97-AF65-F5344CB8AC3E}">
        <p14:creationId xmlns:p14="http://schemas.microsoft.com/office/powerpoint/2010/main" val="39637933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https://www.youtube.com/watch?v=U2ZL9tI4eGw</a:t>
            </a:r>
          </a:p>
          <a:p>
            <a:r>
              <a:rPr lang="en-US" dirty="0"/>
              <a:t>From USGS website somewhere</a:t>
            </a:r>
          </a:p>
        </p:txBody>
      </p:sp>
      <p:sp>
        <p:nvSpPr>
          <p:cNvPr id="4" name="Slide Number Placeholder 3"/>
          <p:cNvSpPr>
            <a:spLocks noGrp="1"/>
          </p:cNvSpPr>
          <p:nvPr>
            <p:ph type="sldNum" sz="quarter" idx="5"/>
          </p:nvPr>
        </p:nvSpPr>
        <p:spPr/>
        <p:txBody>
          <a:bodyPr/>
          <a:lstStyle/>
          <a:p>
            <a:fld id="{8B3AE719-F0B4-4AB1-9933-0F0971DAE324}" type="slidenum">
              <a:rPr lang="en-US" smtClean="0"/>
              <a:t>49</a:t>
            </a:fld>
            <a:endParaRPr lang="en-US"/>
          </a:p>
        </p:txBody>
      </p:sp>
    </p:spTree>
    <p:extLst>
      <p:ext uri="{BB962C8B-B14F-4D97-AF65-F5344CB8AC3E}">
        <p14:creationId xmlns:p14="http://schemas.microsoft.com/office/powerpoint/2010/main" val="3157245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https://www.usgs.gov/media/images/k-lauea-volcano-ocean-entry-kapoho-0</a:t>
            </a:r>
            <a:br>
              <a:rPr lang="en-US" dirty="0"/>
            </a:br>
            <a:r>
              <a:rPr lang="en-US" dirty="0"/>
              <a:t>Having crusted over about 0.8 km (0.5 mi) </a:t>
            </a:r>
            <a:r>
              <a:rPr lang="en-US" dirty="0" err="1"/>
              <a:t>upchannel</a:t>
            </a:r>
            <a:r>
              <a:rPr lang="en-US" dirty="0"/>
              <a:t> from the ocean entry, </a:t>
            </a:r>
            <a:r>
              <a:rPr lang="en-US" dirty="0">
                <a:hlinkClick r:id="rId3"/>
              </a:rPr>
              <a:t>lava</a:t>
            </a:r>
            <a:r>
              <a:rPr lang="en-US" dirty="0"/>
              <a:t> oozes from the flow's molten interior to enter the sea along a broad flow front on the northern (</a:t>
            </a:r>
            <a:r>
              <a:rPr lang="en-US" dirty="0" err="1"/>
              <a:t>Kapoho</a:t>
            </a:r>
            <a:r>
              <a:rPr lang="en-US" dirty="0"/>
              <a:t>) side of the flow.</a:t>
            </a:r>
          </a:p>
          <a:p>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50</a:t>
            </a:fld>
            <a:endParaRPr lang="en-US"/>
          </a:p>
        </p:txBody>
      </p:sp>
    </p:spTree>
    <p:extLst>
      <p:ext uri="{BB962C8B-B14F-4D97-AF65-F5344CB8AC3E}">
        <p14:creationId xmlns:p14="http://schemas.microsoft.com/office/powerpoint/2010/main" val="12204289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https://www.express.co.uk/news/world/967843/Hawaii-volcano-Kilauea-eruption-Residents-in-Leilani-Estates-given-24-hours-to-evacuate</a:t>
            </a:r>
            <a:br>
              <a:rPr lang="en-US" dirty="0"/>
            </a:br>
            <a:br>
              <a:rPr lang="en-US" dirty="0"/>
            </a:br>
            <a:r>
              <a:rPr lang="en-US" dirty="0"/>
              <a:t>https://www.cnn.com/2018/06/02/us/hawaii-kilauea-volcano/index.html</a:t>
            </a:r>
          </a:p>
          <a:p>
            <a:endParaRPr lang="en-US" dirty="0"/>
          </a:p>
          <a:p>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51</a:t>
            </a:fld>
            <a:endParaRPr lang="en-US"/>
          </a:p>
        </p:txBody>
      </p:sp>
    </p:spTree>
    <p:extLst>
      <p:ext uri="{BB962C8B-B14F-4D97-AF65-F5344CB8AC3E}">
        <p14:creationId xmlns:p14="http://schemas.microsoft.com/office/powerpoint/2010/main" val="17529323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Fissure 8 fountains reached heights up to 160 feet overnight. Lava fragments falling from the fountains are building a cinder-and-spatter cone around the vent, with the highest part of the cone (about 125 feet high) on the downwind side. USGS image taken June 12, 2018 around 6:10 a.m. HST.(Public domain.)</a:t>
            </a:r>
          </a:p>
          <a:p>
            <a:r>
              <a:rPr lang="en-US" dirty="0"/>
              <a:t>https://www.usgs.gov/news/featured-story/kilauea-volcano-erupts</a:t>
            </a:r>
          </a:p>
          <a:p>
            <a:endParaRPr lang="en-US" dirty="0"/>
          </a:p>
          <a:p>
            <a:r>
              <a:rPr lang="en-US" dirty="0"/>
              <a:t>Map as of 10:00 a.m. HST, June 15, 2018. Given the dynamic nature of </a:t>
            </a:r>
            <a:r>
              <a:rPr lang="en-US" dirty="0" err="1"/>
              <a:t>Kīlauea's</a:t>
            </a:r>
            <a:r>
              <a:rPr lang="en-US" dirty="0"/>
              <a:t> lower East Rift Zone eruption, with changing vent locations, fissures starting and stopping, and varying rates of lava effusion, map details shown here are accurate as of the date/time noted. Shaded purple areas indicate lava flows erupted in 1840, 1955, 1960, and 2014-2015.(Public domain.)</a:t>
            </a:r>
          </a:p>
          <a:p>
            <a:pPr defTabSz="966612">
              <a:defRPr/>
            </a:pPr>
            <a:r>
              <a:rPr lang="en-US" dirty="0"/>
              <a:t>https://www.usgs.gov/news/featured-story/kilauea-volcano-erupts</a:t>
            </a:r>
          </a:p>
          <a:p>
            <a:endParaRPr lang="en-US" dirty="0"/>
          </a:p>
          <a:p>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53</a:t>
            </a:fld>
            <a:endParaRPr lang="en-US"/>
          </a:p>
        </p:txBody>
      </p:sp>
    </p:spTree>
    <p:extLst>
      <p:ext uri="{BB962C8B-B14F-4D97-AF65-F5344CB8AC3E}">
        <p14:creationId xmlns:p14="http://schemas.microsoft.com/office/powerpoint/2010/main" val="10643830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Fissure</a:t>
            </a:r>
            <a:r>
              <a:rPr lang="en-US" dirty="0"/>
              <a:t> 8 continues to be the primary erupting </a:t>
            </a:r>
            <a:r>
              <a:rPr lang="en-US" dirty="0">
                <a:hlinkClick r:id="rId3"/>
              </a:rPr>
              <a:t>vent</a:t>
            </a:r>
            <a:r>
              <a:rPr lang="en-US" dirty="0"/>
              <a:t> on </a:t>
            </a:r>
            <a:r>
              <a:rPr lang="en-US" dirty="0" err="1"/>
              <a:t>Kīlauea's</a:t>
            </a:r>
            <a:r>
              <a:rPr lang="en-US" dirty="0"/>
              <a:t> lower East Rift Zone, although several other fissures were observed steaming during this morning's overflight. This aerial image shows the fissure 8 vent (near center), channelized flow, and distant ocean entry (upper right).</a:t>
            </a:r>
            <a:br>
              <a:rPr lang="en-US" dirty="0"/>
            </a:br>
            <a:r>
              <a:rPr lang="en-US" dirty="0"/>
              <a:t>https://www.usgs.gov/volcanoes/kilauea/news/photo-and-video-chronology-kilauea-july-13-2018</a:t>
            </a:r>
            <a:br>
              <a:rPr lang="en-US" dirty="0"/>
            </a:br>
            <a:br>
              <a:rPr lang="en-US" dirty="0"/>
            </a:br>
            <a:r>
              <a:rPr lang="en-US" dirty="0"/>
              <a:t>A slightly closer view of the</a:t>
            </a:r>
            <a:br>
              <a:rPr lang="en-US" dirty="0"/>
            </a:br>
            <a:r>
              <a:rPr lang="en-US" dirty="0"/>
              <a:t> braided section of the fissure 8 lava channel before it turns southward and heads toward the ocean. The ocean entry laze plume is visible at upper right.</a:t>
            </a:r>
            <a:br>
              <a:rPr lang="en-US" dirty="0"/>
            </a:br>
            <a:r>
              <a:rPr lang="en-US" dirty="0"/>
              <a:t>https://www.usgs.gov/volcanoes/kilauea/news/photo-and-video-chronology-kilauea-july-29-2018</a:t>
            </a:r>
          </a:p>
        </p:txBody>
      </p:sp>
      <p:sp>
        <p:nvSpPr>
          <p:cNvPr id="4" name="Slide Number Placeholder 3"/>
          <p:cNvSpPr>
            <a:spLocks noGrp="1"/>
          </p:cNvSpPr>
          <p:nvPr>
            <p:ph type="sldNum" sz="quarter" idx="5"/>
          </p:nvPr>
        </p:nvSpPr>
        <p:spPr/>
        <p:txBody>
          <a:bodyPr/>
          <a:lstStyle/>
          <a:p>
            <a:fld id="{8B3AE719-F0B4-4AB1-9933-0F0971DAE324}" type="slidenum">
              <a:rPr lang="en-US" smtClean="0"/>
              <a:t>54</a:t>
            </a:fld>
            <a:endParaRPr lang="en-US"/>
          </a:p>
        </p:txBody>
      </p:sp>
    </p:spTree>
    <p:extLst>
      <p:ext uri="{BB962C8B-B14F-4D97-AF65-F5344CB8AC3E}">
        <p14:creationId xmlns:p14="http://schemas.microsoft.com/office/powerpoint/2010/main" val="27479422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diffuse laze plume afforded a clear view of Isaac Hale Beach Park and the ocean entry, which was being fed across a broad front by viscous </a:t>
            </a:r>
            <a:r>
              <a:rPr lang="en-US" dirty="0" err="1"/>
              <a:t>pāhoehoe</a:t>
            </a:r>
            <a:r>
              <a:rPr lang="en-US" dirty="0"/>
              <a:t>. Lava was oozing laterally, but was still about 70 m (230 ft) southeast of the </a:t>
            </a:r>
            <a:r>
              <a:rPr lang="en-US" dirty="0" err="1"/>
              <a:t>Pohoiki</a:t>
            </a:r>
            <a:r>
              <a:rPr lang="en-US" dirty="0"/>
              <a:t> boat ramp as of this morning.</a:t>
            </a:r>
            <a:br>
              <a:rPr lang="en-US" dirty="0"/>
            </a:br>
            <a:r>
              <a:rPr lang="en-US" dirty="0"/>
              <a:t>https://www.usgs.gov/volcanoes/kilauea/news/photo-and-video-chronology-kilauea-august-5-2018</a:t>
            </a:r>
            <a:br>
              <a:rPr lang="en-US" dirty="0"/>
            </a:br>
            <a:br>
              <a:rPr lang="en-US" dirty="0"/>
            </a:br>
            <a:r>
              <a:rPr lang="en-US" dirty="0"/>
              <a:t>The August 6 morning overflight of </a:t>
            </a:r>
            <a:r>
              <a:rPr lang="en-US" dirty="0" err="1"/>
              <a:t>Kīlauea's</a:t>
            </a:r>
            <a:r>
              <a:rPr lang="en-US" dirty="0"/>
              <a:t> lower East Rift Zone showed no visible supply of lava into the channel from fissure 8, and a weak to moderately active pond of lava bubbling in the cone. The perched channel and braided sections were all crusted with tiny bits of incandescence in cracks, and the first substantial area of active lava was just west of </a:t>
            </a:r>
            <a:r>
              <a:rPr lang="en-US" dirty="0" err="1"/>
              <a:t>Kapoho</a:t>
            </a:r>
            <a:r>
              <a:rPr lang="en-US" dirty="0"/>
              <a:t> crater</a:t>
            </a:r>
            <a:br>
              <a:rPr lang="en-US" dirty="0"/>
            </a:br>
            <a:r>
              <a:rPr lang="en-US" dirty="0"/>
              <a:t>https://www.usgs.gov/media/images/kilauea-lower-east-rift-zone-16</a:t>
            </a:r>
            <a:br>
              <a:rPr lang="en-US" dirty="0"/>
            </a:br>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55</a:t>
            </a:fld>
            <a:endParaRPr lang="en-US"/>
          </a:p>
        </p:txBody>
      </p:sp>
    </p:spTree>
    <p:extLst>
      <p:ext uri="{BB962C8B-B14F-4D97-AF65-F5344CB8AC3E}">
        <p14:creationId xmlns:p14="http://schemas.microsoft.com/office/powerpoint/2010/main" val="38031200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7:00 a.m., HST. An early morning view of </a:t>
            </a:r>
            <a:r>
              <a:rPr lang="en-US" dirty="0">
                <a:hlinkClick r:id="rId3"/>
              </a:rPr>
              <a:t>fissure</a:t>
            </a:r>
            <a:r>
              <a:rPr lang="en-US" dirty="0"/>
              <a:t> 17, still erupting and supplying </a:t>
            </a:r>
            <a:r>
              <a:rPr lang="en-US" dirty="0">
                <a:hlinkClick r:id="rId3"/>
              </a:rPr>
              <a:t>lava</a:t>
            </a:r>
            <a:r>
              <a:rPr lang="en-US" dirty="0"/>
              <a:t> to a flow that was still advancing (out of view). View is looking toward the east.</a:t>
            </a:r>
            <a:br>
              <a:rPr lang="en-US" dirty="0"/>
            </a:br>
            <a:r>
              <a:rPr lang="en-US" dirty="0"/>
              <a:t>https://www.usgs.gov/volcanoes/kilauea/news/photo-and-video-chronology-kilauea-may-14-2018</a:t>
            </a:r>
            <a:br>
              <a:rPr lang="en-US" dirty="0"/>
            </a:br>
            <a:endParaRPr lang="en-US" dirty="0"/>
          </a:p>
        </p:txBody>
      </p:sp>
      <p:sp>
        <p:nvSpPr>
          <p:cNvPr id="4" name="Slide Number Placeholder 3"/>
          <p:cNvSpPr>
            <a:spLocks noGrp="1"/>
          </p:cNvSpPr>
          <p:nvPr>
            <p:ph type="sldNum" sz="quarter" idx="5"/>
          </p:nvPr>
        </p:nvSpPr>
        <p:spPr/>
        <p:txBody>
          <a:bodyPr/>
          <a:lstStyle/>
          <a:p>
            <a:fld id="{8B3AE719-F0B4-4AB1-9933-0F0971DAE324}" type="slidenum">
              <a:rPr lang="en-US" smtClean="0"/>
              <a:t>57</a:t>
            </a:fld>
            <a:endParaRPr lang="en-US"/>
          </a:p>
        </p:txBody>
      </p:sp>
    </p:spTree>
    <p:extLst>
      <p:ext uri="{BB962C8B-B14F-4D97-AF65-F5344CB8AC3E}">
        <p14:creationId xmlns:p14="http://schemas.microsoft.com/office/powerpoint/2010/main" val="2729252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E46DC-CE8D-4A56-BD08-B758E0420C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FCA420-A498-40B1-AD6B-0CCB57DFDF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2CE17E4-0BBB-4261-848D-4858463A348F}"/>
              </a:ext>
            </a:extLst>
          </p:cNvPr>
          <p:cNvSpPr>
            <a:spLocks noGrp="1"/>
          </p:cNvSpPr>
          <p:nvPr>
            <p:ph type="dt" sz="half" idx="10"/>
          </p:nvPr>
        </p:nvSpPr>
        <p:spPr/>
        <p:txBody>
          <a:bodyPr/>
          <a:lstStyle/>
          <a:p>
            <a:fld id="{A2CE0758-50E6-449F-B281-3A569D9059E8}" type="datetimeFigureOut">
              <a:rPr lang="en-US" smtClean="0"/>
              <a:t>1/4/2023</a:t>
            </a:fld>
            <a:endParaRPr lang="en-US"/>
          </a:p>
        </p:txBody>
      </p:sp>
      <p:sp>
        <p:nvSpPr>
          <p:cNvPr id="5" name="Footer Placeholder 4">
            <a:extLst>
              <a:ext uri="{FF2B5EF4-FFF2-40B4-BE49-F238E27FC236}">
                <a16:creationId xmlns:a16="http://schemas.microsoft.com/office/drawing/2014/main" id="{8756BD1E-9729-4C40-AF9C-9E294E3DF9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55138E-4124-47A8-8F1D-BC61A629452A}"/>
              </a:ext>
            </a:extLst>
          </p:cNvPr>
          <p:cNvSpPr>
            <a:spLocks noGrp="1"/>
          </p:cNvSpPr>
          <p:nvPr>
            <p:ph type="sldNum" sz="quarter" idx="12"/>
          </p:nvPr>
        </p:nvSpPr>
        <p:spPr/>
        <p:txBody>
          <a:bodyPr/>
          <a:lstStyle/>
          <a:p>
            <a:fld id="{73A90171-DE10-4DF5-9D38-A345E93EBA08}" type="slidenum">
              <a:rPr lang="en-US" smtClean="0"/>
              <a:t>‹#›</a:t>
            </a:fld>
            <a:endParaRPr lang="en-US"/>
          </a:p>
        </p:txBody>
      </p:sp>
    </p:spTree>
    <p:extLst>
      <p:ext uri="{BB962C8B-B14F-4D97-AF65-F5344CB8AC3E}">
        <p14:creationId xmlns:p14="http://schemas.microsoft.com/office/powerpoint/2010/main" val="3036407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E6441-81CA-4D0E-BA74-6C972214606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AE56F77-E72B-4F5B-BD12-65FFC8E34A7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AB19EE-A2F0-4BA9-BDF2-0CE201CC18DD}"/>
              </a:ext>
            </a:extLst>
          </p:cNvPr>
          <p:cNvSpPr>
            <a:spLocks noGrp="1"/>
          </p:cNvSpPr>
          <p:nvPr>
            <p:ph type="dt" sz="half" idx="10"/>
          </p:nvPr>
        </p:nvSpPr>
        <p:spPr/>
        <p:txBody>
          <a:bodyPr/>
          <a:lstStyle/>
          <a:p>
            <a:fld id="{A2CE0758-50E6-449F-B281-3A569D9059E8}" type="datetimeFigureOut">
              <a:rPr lang="en-US" smtClean="0"/>
              <a:t>1/4/2023</a:t>
            </a:fld>
            <a:endParaRPr lang="en-US"/>
          </a:p>
        </p:txBody>
      </p:sp>
      <p:sp>
        <p:nvSpPr>
          <p:cNvPr id="5" name="Footer Placeholder 4">
            <a:extLst>
              <a:ext uri="{FF2B5EF4-FFF2-40B4-BE49-F238E27FC236}">
                <a16:creationId xmlns:a16="http://schemas.microsoft.com/office/drawing/2014/main" id="{5EB8798D-08D3-4752-A7DE-809AAF42C5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CDD48-AC6D-48E6-87C5-343E80E2A232}"/>
              </a:ext>
            </a:extLst>
          </p:cNvPr>
          <p:cNvSpPr>
            <a:spLocks noGrp="1"/>
          </p:cNvSpPr>
          <p:nvPr>
            <p:ph type="sldNum" sz="quarter" idx="12"/>
          </p:nvPr>
        </p:nvSpPr>
        <p:spPr/>
        <p:txBody>
          <a:bodyPr/>
          <a:lstStyle/>
          <a:p>
            <a:fld id="{73A90171-DE10-4DF5-9D38-A345E93EBA08}" type="slidenum">
              <a:rPr lang="en-US" smtClean="0"/>
              <a:t>‹#›</a:t>
            </a:fld>
            <a:endParaRPr lang="en-US"/>
          </a:p>
        </p:txBody>
      </p:sp>
    </p:spTree>
    <p:extLst>
      <p:ext uri="{BB962C8B-B14F-4D97-AF65-F5344CB8AC3E}">
        <p14:creationId xmlns:p14="http://schemas.microsoft.com/office/powerpoint/2010/main" val="3252942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F3E8B-51AF-4CD8-AAB9-4FC0D46B08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8F59613-D4B2-46A8-BC1A-659C22720B7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347C0E2-A845-4302-880D-58777D79A58E}"/>
              </a:ext>
            </a:extLst>
          </p:cNvPr>
          <p:cNvSpPr>
            <a:spLocks noGrp="1"/>
          </p:cNvSpPr>
          <p:nvPr>
            <p:ph type="dt" sz="half" idx="10"/>
          </p:nvPr>
        </p:nvSpPr>
        <p:spPr/>
        <p:txBody>
          <a:bodyPr/>
          <a:lstStyle/>
          <a:p>
            <a:fld id="{A2CE0758-50E6-449F-B281-3A569D9059E8}" type="datetimeFigureOut">
              <a:rPr lang="en-US" smtClean="0"/>
              <a:t>1/4/2023</a:t>
            </a:fld>
            <a:endParaRPr lang="en-US"/>
          </a:p>
        </p:txBody>
      </p:sp>
      <p:sp>
        <p:nvSpPr>
          <p:cNvPr id="5" name="Footer Placeholder 4">
            <a:extLst>
              <a:ext uri="{FF2B5EF4-FFF2-40B4-BE49-F238E27FC236}">
                <a16:creationId xmlns:a16="http://schemas.microsoft.com/office/drawing/2014/main" id="{C94B227F-0245-492D-B261-A4356F6D00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B69513-DF1D-49F5-B1D0-A86F22A0A547}"/>
              </a:ext>
            </a:extLst>
          </p:cNvPr>
          <p:cNvSpPr>
            <a:spLocks noGrp="1"/>
          </p:cNvSpPr>
          <p:nvPr>
            <p:ph type="sldNum" sz="quarter" idx="12"/>
          </p:nvPr>
        </p:nvSpPr>
        <p:spPr/>
        <p:txBody>
          <a:bodyPr/>
          <a:lstStyle/>
          <a:p>
            <a:fld id="{73A90171-DE10-4DF5-9D38-A345E93EBA08}" type="slidenum">
              <a:rPr lang="en-US" smtClean="0"/>
              <a:t>‹#›</a:t>
            </a:fld>
            <a:endParaRPr lang="en-US"/>
          </a:p>
        </p:txBody>
      </p:sp>
    </p:spTree>
    <p:extLst>
      <p:ext uri="{BB962C8B-B14F-4D97-AF65-F5344CB8AC3E}">
        <p14:creationId xmlns:p14="http://schemas.microsoft.com/office/powerpoint/2010/main" val="878204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10F76-221A-4188-B115-C2E1BB685B3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C949DC6-9F85-4C73-B728-4F101B96DF1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F3BFE39-378F-4655-B363-36970BE41B6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4725D9E-D130-4D7F-B835-518D3493A7E0}"/>
              </a:ext>
            </a:extLst>
          </p:cNvPr>
          <p:cNvSpPr>
            <a:spLocks noGrp="1"/>
          </p:cNvSpPr>
          <p:nvPr>
            <p:ph type="dt" sz="half" idx="10"/>
          </p:nvPr>
        </p:nvSpPr>
        <p:spPr/>
        <p:txBody>
          <a:bodyPr/>
          <a:lstStyle/>
          <a:p>
            <a:fld id="{A2CE0758-50E6-449F-B281-3A569D9059E8}" type="datetimeFigureOut">
              <a:rPr lang="en-US" smtClean="0"/>
              <a:t>1/4/2023</a:t>
            </a:fld>
            <a:endParaRPr lang="en-US"/>
          </a:p>
        </p:txBody>
      </p:sp>
      <p:sp>
        <p:nvSpPr>
          <p:cNvPr id="6" name="Footer Placeholder 5">
            <a:extLst>
              <a:ext uri="{FF2B5EF4-FFF2-40B4-BE49-F238E27FC236}">
                <a16:creationId xmlns:a16="http://schemas.microsoft.com/office/drawing/2014/main" id="{CE40243B-1239-4201-A0C4-659DA8CDCF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C33B51-A258-4EEF-A647-C645828DC9E3}"/>
              </a:ext>
            </a:extLst>
          </p:cNvPr>
          <p:cNvSpPr>
            <a:spLocks noGrp="1"/>
          </p:cNvSpPr>
          <p:nvPr>
            <p:ph type="sldNum" sz="quarter" idx="12"/>
          </p:nvPr>
        </p:nvSpPr>
        <p:spPr/>
        <p:txBody>
          <a:bodyPr/>
          <a:lstStyle/>
          <a:p>
            <a:fld id="{73A90171-DE10-4DF5-9D38-A345E93EBA08}" type="slidenum">
              <a:rPr lang="en-US" smtClean="0"/>
              <a:t>‹#›</a:t>
            </a:fld>
            <a:endParaRPr lang="en-US"/>
          </a:p>
        </p:txBody>
      </p:sp>
    </p:spTree>
    <p:extLst>
      <p:ext uri="{BB962C8B-B14F-4D97-AF65-F5344CB8AC3E}">
        <p14:creationId xmlns:p14="http://schemas.microsoft.com/office/powerpoint/2010/main" val="26061433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8A5E1-294D-4E9D-B221-71BEC6D6782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A9196C5-7934-4F7A-980C-14A4020B4D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D6881A3-5FA2-4027-B645-FBE96085A91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AF497F9-9B61-4EF9-8C20-6129F6EC91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C1F8E19-8EE6-4449-8C33-963A04CC294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351287F-51AA-4207-B6AC-5C9D59CB3CE3}"/>
              </a:ext>
            </a:extLst>
          </p:cNvPr>
          <p:cNvSpPr>
            <a:spLocks noGrp="1"/>
          </p:cNvSpPr>
          <p:nvPr>
            <p:ph type="dt" sz="half" idx="10"/>
          </p:nvPr>
        </p:nvSpPr>
        <p:spPr/>
        <p:txBody>
          <a:bodyPr/>
          <a:lstStyle/>
          <a:p>
            <a:fld id="{A2CE0758-50E6-449F-B281-3A569D9059E8}" type="datetimeFigureOut">
              <a:rPr lang="en-US" smtClean="0"/>
              <a:t>1/4/2023</a:t>
            </a:fld>
            <a:endParaRPr lang="en-US"/>
          </a:p>
        </p:txBody>
      </p:sp>
      <p:sp>
        <p:nvSpPr>
          <p:cNvPr id="8" name="Footer Placeholder 7">
            <a:extLst>
              <a:ext uri="{FF2B5EF4-FFF2-40B4-BE49-F238E27FC236}">
                <a16:creationId xmlns:a16="http://schemas.microsoft.com/office/drawing/2014/main" id="{6EE23B07-5B3A-4AA7-B046-477A1786E53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BB7DBA1-900C-4B48-9E16-C84385D4861C}"/>
              </a:ext>
            </a:extLst>
          </p:cNvPr>
          <p:cNvSpPr>
            <a:spLocks noGrp="1"/>
          </p:cNvSpPr>
          <p:nvPr>
            <p:ph type="sldNum" sz="quarter" idx="12"/>
          </p:nvPr>
        </p:nvSpPr>
        <p:spPr/>
        <p:txBody>
          <a:bodyPr/>
          <a:lstStyle/>
          <a:p>
            <a:fld id="{73A90171-DE10-4DF5-9D38-A345E93EBA08}" type="slidenum">
              <a:rPr lang="en-US" smtClean="0"/>
              <a:t>‹#›</a:t>
            </a:fld>
            <a:endParaRPr lang="en-US"/>
          </a:p>
        </p:txBody>
      </p:sp>
    </p:spTree>
    <p:extLst>
      <p:ext uri="{BB962C8B-B14F-4D97-AF65-F5344CB8AC3E}">
        <p14:creationId xmlns:p14="http://schemas.microsoft.com/office/powerpoint/2010/main" val="3422610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D3E53-3434-402C-9BFB-5052087E015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B6D8EA5-D8A6-4F3C-878A-D2C307ADE0A2}"/>
              </a:ext>
            </a:extLst>
          </p:cNvPr>
          <p:cNvSpPr>
            <a:spLocks noGrp="1"/>
          </p:cNvSpPr>
          <p:nvPr>
            <p:ph type="dt" sz="half" idx="10"/>
          </p:nvPr>
        </p:nvSpPr>
        <p:spPr/>
        <p:txBody>
          <a:bodyPr/>
          <a:lstStyle/>
          <a:p>
            <a:fld id="{A2CE0758-50E6-449F-B281-3A569D9059E8}" type="datetimeFigureOut">
              <a:rPr lang="en-US" smtClean="0"/>
              <a:t>1/4/2023</a:t>
            </a:fld>
            <a:endParaRPr lang="en-US"/>
          </a:p>
        </p:txBody>
      </p:sp>
      <p:sp>
        <p:nvSpPr>
          <p:cNvPr id="4" name="Footer Placeholder 3">
            <a:extLst>
              <a:ext uri="{FF2B5EF4-FFF2-40B4-BE49-F238E27FC236}">
                <a16:creationId xmlns:a16="http://schemas.microsoft.com/office/drawing/2014/main" id="{E20EA1CF-EFAC-43E3-B3B1-2B305636344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06BA7F4-3573-495D-8875-07170DB675D8}"/>
              </a:ext>
            </a:extLst>
          </p:cNvPr>
          <p:cNvSpPr>
            <a:spLocks noGrp="1"/>
          </p:cNvSpPr>
          <p:nvPr>
            <p:ph type="sldNum" sz="quarter" idx="12"/>
          </p:nvPr>
        </p:nvSpPr>
        <p:spPr/>
        <p:txBody>
          <a:bodyPr/>
          <a:lstStyle/>
          <a:p>
            <a:fld id="{73A90171-DE10-4DF5-9D38-A345E93EBA08}" type="slidenum">
              <a:rPr lang="en-US" smtClean="0"/>
              <a:t>‹#›</a:t>
            </a:fld>
            <a:endParaRPr lang="en-US"/>
          </a:p>
        </p:txBody>
      </p:sp>
    </p:spTree>
    <p:extLst>
      <p:ext uri="{BB962C8B-B14F-4D97-AF65-F5344CB8AC3E}">
        <p14:creationId xmlns:p14="http://schemas.microsoft.com/office/powerpoint/2010/main" val="2878550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DAF6E3-9773-4556-BD96-BC638DB61FFF}"/>
              </a:ext>
            </a:extLst>
          </p:cNvPr>
          <p:cNvSpPr>
            <a:spLocks noGrp="1"/>
          </p:cNvSpPr>
          <p:nvPr>
            <p:ph type="dt" sz="half" idx="10"/>
          </p:nvPr>
        </p:nvSpPr>
        <p:spPr/>
        <p:txBody>
          <a:bodyPr/>
          <a:lstStyle/>
          <a:p>
            <a:fld id="{A2CE0758-50E6-449F-B281-3A569D9059E8}" type="datetimeFigureOut">
              <a:rPr lang="en-US" smtClean="0"/>
              <a:t>1/4/2023</a:t>
            </a:fld>
            <a:endParaRPr lang="en-US"/>
          </a:p>
        </p:txBody>
      </p:sp>
      <p:sp>
        <p:nvSpPr>
          <p:cNvPr id="3" name="Footer Placeholder 2">
            <a:extLst>
              <a:ext uri="{FF2B5EF4-FFF2-40B4-BE49-F238E27FC236}">
                <a16:creationId xmlns:a16="http://schemas.microsoft.com/office/drawing/2014/main" id="{88B10D0B-EA81-4961-A8F5-42F6B3DA288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7602077-3637-4092-89CD-3E9F2427CAE0}"/>
              </a:ext>
            </a:extLst>
          </p:cNvPr>
          <p:cNvSpPr>
            <a:spLocks noGrp="1"/>
          </p:cNvSpPr>
          <p:nvPr>
            <p:ph type="sldNum" sz="quarter" idx="12"/>
          </p:nvPr>
        </p:nvSpPr>
        <p:spPr/>
        <p:txBody>
          <a:bodyPr/>
          <a:lstStyle/>
          <a:p>
            <a:fld id="{73A90171-DE10-4DF5-9D38-A345E93EBA08}" type="slidenum">
              <a:rPr lang="en-US" smtClean="0"/>
              <a:t>‹#›</a:t>
            </a:fld>
            <a:endParaRPr lang="en-US"/>
          </a:p>
        </p:txBody>
      </p:sp>
    </p:spTree>
    <p:extLst>
      <p:ext uri="{BB962C8B-B14F-4D97-AF65-F5344CB8AC3E}">
        <p14:creationId xmlns:p14="http://schemas.microsoft.com/office/powerpoint/2010/main" val="4210634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78AE-00CB-4BDB-9273-220B22BE4B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AD8E07A-1595-4755-8902-546B86CFC7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D99BF33-3CEE-4D58-91E5-BF35D63741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AD5EEB7-1024-48FB-9634-EA10DBC4C1C8}"/>
              </a:ext>
            </a:extLst>
          </p:cNvPr>
          <p:cNvSpPr>
            <a:spLocks noGrp="1"/>
          </p:cNvSpPr>
          <p:nvPr>
            <p:ph type="dt" sz="half" idx="10"/>
          </p:nvPr>
        </p:nvSpPr>
        <p:spPr/>
        <p:txBody>
          <a:bodyPr/>
          <a:lstStyle/>
          <a:p>
            <a:fld id="{A2CE0758-50E6-449F-B281-3A569D9059E8}" type="datetimeFigureOut">
              <a:rPr lang="en-US" smtClean="0"/>
              <a:t>1/4/2023</a:t>
            </a:fld>
            <a:endParaRPr lang="en-US"/>
          </a:p>
        </p:txBody>
      </p:sp>
      <p:sp>
        <p:nvSpPr>
          <p:cNvPr id="6" name="Footer Placeholder 5">
            <a:extLst>
              <a:ext uri="{FF2B5EF4-FFF2-40B4-BE49-F238E27FC236}">
                <a16:creationId xmlns:a16="http://schemas.microsoft.com/office/drawing/2014/main" id="{721B225F-8E6B-4F3F-9BCE-39072510A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64C3F2-5B4F-4043-86E0-FEF43F22A357}"/>
              </a:ext>
            </a:extLst>
          </p:cNvPr>
          <p:cNvSpPr>
            <a:spLocks noGrp="1"/>
          </p:cNvSpPr>
          <p:nvPr>
            <p:ph type="sldNum" sz="quarter" idx="12"/>
          </p:nvPr>
        </p:nvSpPr>
        <p:spPr/>
        <p:txBody>
          <a:bodyPr/>
          <a:lstStyle/>
          <a:p>
            <a:fld id="{73A90171-DE10-4DF5-9D38-A345E93EBA08}" type="slidenum">
              <a:rPr lang="en-US" smtClean="0"/>
              <a:t>‹#›</a:t>
            </a:fld>
            <a:endParaRPr lang="en-US"/>
          </a:p>
        </p:txBody>
      </p:sp>
    </p:spTree>
    <p:extLst>
      <p:ext uri="{BB962C8B-B14F-4D97-AF65-F5344CB8AC3E}">
        <p14:creationId xmlns:p14="http://schemas.microsoft.com/office/powerpoint/2010/main" val="2593518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81A04-4E16-4EEA-B01E-F3A28EA25C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4F5DE06-EB3E-4FE3-BCC2-791B7ABCAE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C9A8AEB-F3E4-426D-B167-6D20978143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1B76AF1-3A95-415D-964E-D4DE78F39AC5}"/>
              </a:ext>
            </a:extLst>
          </p:cNvPr>
          <p:cNvSpPr>
            <a:spLocks noGrp="1"/>
          </p:cNvSpPr>
          <p:nvPr>
            <p:ph type="dt" sz="half" idx="10"/>
          </p:nvPr>
        </p:nvSpPr>
        <p:spPr/>
        <p:txBody>
          <a:bodyPr/>
          <a:lstStyle/>
          <a:p>
            <a:fld id="{A2CE0758-50E6-449F-B281-3A569D9059E8}" type="datetimeFigureOut">
              <a:rPr lang="en-US" smtClean="0"/>
              <a:t>1/4/2023</a:t>
            </a:fld>
            <a:endParaRPr lang="en-US"/>
          </a:p>
        </p:txBody>
      </p:sp>
      <p:sp>
        <p:nvSpPr>
          <p:cNvPr id="6" name="Footer Placeholder 5">
            <a:extLst>
              <a:ext uri="{FF2B5EF4-FFF2-40B4-BE49-F238E27FC236}">
                <a16:creationId xmlns:a16="http://schemas.microsoft.com/office/drawing/2014/main" id="{4FF3BA74-446B-4BA5-AEBA-288E7521EF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FE02F-236C-4DDB-A417-05F0B1FB00A8}"/>
              </a:ext>
            </a:extLst>
          </p:cNvPr>
          <p:cNvSpPr>
            <a:spLocks noGrp="1"/>
          </p:cNvSpPr>
          <p:nvPr>
            <p:ph type="sldNum" sz="quarter" idx="12"/>
          </p:nvPr>
        </p:nvSpPr>
        <p:spPr/>
        <p:txBody>
          <a:bodyPr/>
          <a:lstStyle/>
          <a:p>
            <a:fld id="{73A90171-DE10-4DF5-9D38-A345E93EBA08}" type="slidenum">
              <a:rPr lang="en-US" smtClean="0"/>
              <a:t>‹#›</a:t>
            </a:fld>
            <a:endParaRPr lang="en-US"/>
          </a:p>
        </p:txBody>
      </p:sp>
    </p:spTree>
    <p:extLst>
      <p:ext uri="{BB962C8B-B14F-4D97-AF65-F5344CB8AC3E}">
        <p14:creationId xmlns:p14="http://schemas.microsoft.com/office/powerpoint/2010/main" val="1715531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39258-1563-4B0E-B86A-9B9BDAB987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6B4A529-E0E2-4CAD-8F9C-AA1F856B6E2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C4108F-2FDC-49BE-853D-B593EEF8AE60}"/>
              </a:ext>
            </a:extLst>
          </p:cNvPr>
          <p:cNvSpPr>
            <a:spLocks noGrp="1"/>
          </p:cNvSpPr>
          <p:nvPr>
            <p:ph type="dt" sz="half" idx="10"/>
          </p:nvPr>
        </p:nvSpPr>
        <p:spPr/>
        <p:txBody>
          <a:bodyPr/>
          <a:lstStyle/>
          <a:p>
            <a:fld id="{A2CE0758-50E6-449F-B281-3A569D9059E8}" type="datetimeFigureOut">
              <a:rPr lang="en-US" smtClean="0"/>
              <a:t>1/4/2023</a:t>
            </a:fld>
            <a:endParaRPr lang="en-US"/>
          </a:p>
        </p:txBody>
      </p:sp>
      <p:sp>
        <p:nvSpPr>
          <p:cNvPr id="5" name="Footer Placeholder 4">
            <a:extLst>
              <a:ext uri="{FF2B5EF4-FFF2-40B4-BE49-F238E27FC236}">
                <a16:creationId xmlns:a16="http://schemas.microsoft.com/office/drawing/2014/main" id="{040962DC-F6F4-46E5-9A3E-460DCD95A6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87D133-AE3B-4836-9995-4804D586C16D}"/>
              </a:ext>
            </a:extLst>
          </p:cNvPr>
          <p:cNvSpPr>
            <a:spLocks noGrp="1"/>
          </p:cNvSpPr>
          <p:nvPr>
            <p:ph type="sldNum" sz="quarter" idx="12"/>
          </p:nvPr>
        </p:nvSpPr>
        <p:spPr/>
        <p:txBody>
          <a:bodyPr/>
          <a:lstStyle/>
          <a:p>
            <a:fld id="{73A90171-DE10-4DF5-9D38-A345E93EBA08}" type="slidenum">
              <a:rPr lang="en-US" smtClean="0"/>
              <a:t>‹#›</a:t>
            </a:fld>
            <a:endParaRPr lang="en-US"/>
          </a:p>
        </p:txBody>
      </p:sp>
    </p:spTree>
    <p:extLst>
      <p:ext uri="{BB962C8B-B14F-4D97-AF65-F5344CB8AC3E}">
        <p14:creationId xmlns:p14="http://schemas.microsoft.com/office/powerpoint/2010/main" val="1355383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DA7E6E-A4D3-472E-9C09-356A5E3B494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ABC3E06-4EBD-43C0-BD70-5A5451FA9D0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F93461-6A4B-489D-BE62-8769B8909D4E}"/>
              </a:ext>
            </a:extLst>
          </p:cNvPr>
          <p:cNvSpPr>
            <a:spLocks noGrp="1"/>
          </p:cNvSpPr>
          <p:nvPr>
            <p:ph type="dt" sz="half" idx="10"/>
          </p:nvPr>
        </p:nvSpPr>
        <p:spPr/>
        <p:txBody>
          <a:bodyPr/>
          <a:lstStyle/>
          <a:p>
            <a:fld id="{A2CE0758-50E6-449F-B281-3A569D9059E8}" type="datetimeFigureOut">
              <a:rPr lang="en-US" smtClean="0"/>
              <a:t>1/4/2023</a:t>
            </a:fld>
            <a:endParaRPr lang="en-US"/>
          </a:p>
        </p:txBody>
      </p:sp>
      <p:sp>
        <p:nvSpPr>
          <p:cNvPr id="5" name="Footer Placeholder 4">
            <a:extLst>
              <a:ext uri="{FF2B5EF4-FFF2-40B4-BE49-F238E27FC236}">
                <a16:creationId xmlns:a16="http://schemas.microsoft.com/office/drawing/2014/main" id="{B4DF2290-51C1-41CC-B1A4-8B08863DCF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F65965-109F-4D1E-A6C6-4A116E6F0872}"/>
              </a:ext>
            </a:extLst>
          </p:cNvPr>
          <p:cNvSpPr>
            <a:spLocks noGrp="1"/>
          </p:cNvSpPr>
          <p:nvPr>
            <p:ph type="sldNum" sz="quarter" idx="12"/>
          </p:nvPr>
        </p:nvSpPr>
        <p:spPr/>
        <p:txBody>
          <a:bodyPr/>
          <a:lstStyle/>
          <a:p>
            <a:fld id="{73A90171-DE10-4DF5-9D38-A345E93EBA08}" type="slidenum">
              <a:rPr lang="en-US" smtClean="0"/>
              <a:t>‹#›</a:t>
            </a:fld>
            <a:endParaRPr lang="en-US"/>
          </a:p>
        </p:txBody>
      </p:sp>
    </p:spTree>
    <p:extLst>
      <p:ext uri="{BB962C8B-B14F-4D97-AF65-F5344CB8AC3E}">
        <p14:creationId xmlns:p14="http://schemas.microsoft.com/office/powerpoint/2010/main" val="2191065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15B0B4-92EC-4ACE-B827-21219486BB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C10473-84B4-4660-B3CA-561C929F89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CE19FC-34B4-4916-8329-60E52FB8FE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CE0758-50E6-449F-B281-3A569D9059E8}" type="datetimeFigureOut">
              <a:rPr lang="en-US" smtClean="0"/>
              <a:t>1/4/2023</a:t>
            </a:fld>
            <a:endParaRPr lang="en-US"/>
          </a:p>
        </p:txBody>
      </p:sp>
      <p:sp>
        <p:nvSpPr>
          <p:cNvPr id="5" name="Footer Placeholder 4">
            <a:extLst>
              <a:ext uri="{FF2B5EF4-FFF2-40B4-BE49-F238E27FC236}">
                <a16:creationId xmlns:a16="http://schemas.microsoft.com/office/drawing/2014/main" id="{C2DF7624-8818-4296-9255-44587AB649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D67CD23-068D-4941-BA62-931E1CEDC9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A90171-DE10-4DF5-9D38-A345E93EBA08}" type="slidenum">
              <a:rPr lang="en-US" smtClean="0"/>
              <a:t>‹#›</a:t>
            </a:fld>
            <a:endParaRPr lang="en-US"/>
          </a:p>
        </p:txBody>
      </p:sp>
    </p:spTree>
    <p:extLst>
      <p:ext uri="{BB962C8B-B14F-4D97-AF65-F5344CB8AC3E}">
        <p14:creationId xmlns:p14="http://schemas.microsoft.com/office/powerpoint/2010/main" val="27510817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7" Type="http://schemas.openxmlformats.org/officeDocument/2006/relationships/image" Target="../media/image16.png"/><Relationship Id="rId2" Type="http://schemas.openxmlformats.org/officeDocument/2006/relationships/image" Target="../media/image11.jpg"/><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image" Target="../media/image14.png"/><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slideLayout" Target="../slideLayouts/slideLayout2.xml"/><Relationship Id="rId7" Type="http://schemas.openxmlformats.org/officeDocument/2006/relationships/image" Target="../media/image19.jpeg"/><Relationship Id="rId2" Type="http://schemas.openxmlformats.org/officeDocument/2006/relationships/video" Target="file:///C:\Users\agreene\Documents\Hawaii%20Pacific%20University\Courses\GEOL%201000_The%20Dynamic%20Earth\Classes\HighFountains.mpg" TargetMode="External"/><Relationship Id="rId1" Type="http://schemas.microsoft.com/office/2007/relationships/media" Target="file:///C:\Users\agreene\Documents\Hawaii%20Pacific%20University\Courses\GEOL%201000_The%20Dynamic%20Earth\Classes\HighFountains.mpg" TargetMode="External"/><Relationship Id="rId6" Type="http://schemas.openxmlformats.org/officeDocument/2006/relationships/image" Target="../media/image18.png"/><Relationship Id="rId5" Type="http://schemas.openxmlformats.org/officeDocument/2006/relationships/image" Target="../media/image17.jpg"/><Relationship Id="rId4" Type="http://schemas.openxmlformats.org/officeDocument/2006/relationships/notesSlide" Target="../notesSlides/notesSlide4.xml"/><Relationship Id="rId9" Type="http://schemas.openxmlformats.org/officeDocument/2006/relationships/image" Target="../media/image21.jpg"/></Relationships>
</file>

<file path=ppt/slides/_rels/slide7.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slideLayout" Target="../slideLayouts/slideLayout2.xml"/><Relationship Id="rId7" Type="http://schemas.openxmlformats.org/officeDocument/2006/relationships/image" Target="../media/image24.jpeg"/><Relationship Id="rId2" Type="http://schemas.openxmlformats.org/officeDocument/2006/relationships/video" Target="file:///C:\Users\agreene\Documents\Hawaii%20Pacific%20University\Courses\GEOL%201000_The%20Dynamic%20Earth\Classes\1997Fissure-aerial.mov" TargetMode="External"/><Relationship Id="rId1" Type="http://schemas.microsoft.com/office/2007/relationships/media" Target="file:///C:\Users\agreene\Documents\Hawaii%20Pacific%20University\Courses\GEOL%201000_The%20Dynamic%20Earth\Classes\1997Fissure-aerial.mov" TargetMode="Externa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notesSlide" Target="../notesSlides/notesSlide5.xml"/><Relationship Id="rId9" Type="http://schemas.openxmlformats.org/officeDocument/2006/relationships/image" Target="../media/image26.jpg"/></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7" Type="http://schemas.openxmlformats.org/officeDocument/2006/relationships/image" Target="../media/image31.jp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0.jpg"/><Relationship Id="rId5" Type="http://schemas.openxmlformats.org/officeDocument/2006/relationships/image" Target="../media/image29.jpeg"/><Relationship Id="rId4" Type="http://schemas.openxmlformats.org/officeDocument/2006/relationships/image" Target="../media/image28.jpeg"/></Relationships>
</file>

<file path=ppt/slides/_rels/slide9.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xml"/><Relationship Id="rId4" Type="http://schemas.openxmlformats.org/officeDocument/2006/relationships/image" Target="../media/image40.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6.jpg"/></Relationships>
</file>

<file path=ppt/slides/_rels/slide1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xml"/><Relationship Id="rId4" Type="http://schemas.openxmlformats.org/officeDocument/2006/relationships/image" Target="../media/image51.png"/></Relationships>
</file>

<file path=ppt/slides/_rels/slide2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3.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4.png"/></Relationships>
</file>

<file path=ppt/slides/_rels/slide24.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57.jpg"/></Relationships>
</file>

<file path=ppt/slides/_rels/slide2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1.jpg"/></Relationships>
</file>

<file path=ppt/slides/_rels/slide28.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37.png"/><Relationship Id="rId4" Type="http://schemas.openxmlformats.org/officeDocument/2006/relationships/image" Target="../media/image63.png"/></Relationships>
</file>

<file path=ppt/slides/_rels/slide2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38.png"/><Relationship Id="rId1" Type="http://schemas.openxmlformats.org/officeDocument/2006/relationships/slideLayout" Target="../slideLayouts/slideLayout1.xml"/><Relationship Id="rId4" Type="http://schemas.openxmlformats.org/officeDocument/2006/relationships/image" Target="../media/image65.png"/></Relationships>
</file>

<file path=ppt/slides/_rels/slide3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8.png"/></Relationships>
</file>

<file path=ppt/slides/_rels/slide32.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72.jpg"/><Relationship Id="rId5" Type="http://schemas.openxmlformats.org/officeDocument/2006/relationships/image" Target="../media/image71.jpg"/><Relationship Id="rId4" Type="http://schemas.openxmlformats.org/officeDocument/2006/relationships/image" Target="../media/image70.png"/></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73.png"/></Relationships>
</file>

<file path=ppt/slides/_rels/slide3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4.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7.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77.jpg"/><Relationship Id="rId4" Type="http://schemas.openxmlformats.org/officeDocument/2006/relationships/image" Target="../media/image76.jp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78.png"/></Relationships>
</file>

<file path=ppt/slides/_rels/slide38.xml.rels><?xml version="1.0" encoding="UTF-8" standalone="yes"?>
<Relationships xmlns="http://schemas.openxmlformats.org/package/2006/relationships"><Relationship Id="rId3" Type="http://schemas.openxmlformats.org/officeDocument/2006/relationships/image" Target="../media/image79.jp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80.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82.jpg"/><Relationship Id="rId5" Type="http://schemas.openxmlformats.org/officeDocument/2006/relationships/image" Target="../media/image81.png"/><Relationship Id="rId4" Type="http://schemas.openxmlformats.org/officeDocument/2006/relationships/notesSlide" Target="../notesSlides/notesSlide17.xml"/></Relationships>
</file>

<file path=ppt/slides/_rels/slide41.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84.jpeg"/><Relationship Id="rId7" Type="http://schemas.openxmlformats.org/officeDocument/2006/relationships/image" Target="../media/image88.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87.jpg"/><Relationship Id="rId5" Type="http://schemas.openxmlformats.org/officeDocument/2006/relationships/image" Target="../media/image86.jpg"/><Relationship Id="rId4" Type="http://schemas.openxmlformats.org/officeDocument/2006/relationships/image" Target="../media/image85.png"/></Relationships>
</file>

<file path=ppt/slides/_rels/slide4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89.png"/><Relationship Id="rId4" Type="http://schemas.openxmlformats.org/officeDocument/2006/relationships/notesSlide" Target="../notesSlides/notesSlide20.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90.png"/></Relationships>
</file>

<file path=ppt/slides/_rels/slide46.xml.rels><?xml version="1.0" encoding="UTF-8" standalone="yes"?>
<Relationships xmlns="http://schemas.openxmlformats.org/package/2006/relationships"><Relationship Id="rId2" Type="http://schemas.openxmlformats.org/officeDocument/2006/relationships/image" Target="../media/image91.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93.png"/></Relationships>
</file>

<file path=ppt/slides/_rels/slide48.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95.jp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96.png"/><Relationship Id="rId4" Type="http://schemas.openxmlformats.org/officeDocument/2006/relationships/notesSlide" Target="../notesSlides/notesSlide23.xml"/></Relationships>
</file>

<file path=ppt/slides/_rels/slide50.xml.rels><?xml version="1.0" encoding="UTF-8" standalone="yes"?>
<Relationships xmlns="http://schemas.openxmlformats.org/package/2006/relationships"><Relationship Id="rId3" Type="http://schemas.openxmlformats.org/officeDocument/2006/relationships/image" Target="../media/image95.jp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97.jpg"/></Relationships>
</file>

<file path=ppt/slides/_rels/slide5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98.pn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99.jp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00.jpg"/></Relationships>
</file>

<file path=ppt/slides/_rels/slide54.xml.rels><?xml version="1.0" encoding="UTF-8" standalone="yes"?>
<Relationships xmlns="http://schemas.openxmlformats.org/package/2006/relationships"><Relationship Id="rId3" Type="http://schemas.openxmlformats.org/officeDocument/2006/relationships/image" Target="../media/image101.jp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02.jpg"/></Relationships>
</file>

<file path=ppt/slides/_rels/slide55.xml.rels><?xml version="1.0" encoding="UTF-8" standalone="yes"?>
<Relationships xmlns="http://schemas.openxmlformats.org/package/2006/relationships"><Relationship Id="rId3" Type="http://schemas.openxmlformats.org/officeDocument/2006/relationships/image" Target="../media/image103.jp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04.jpe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07.png"/><Relationship Id="rId5" Type="http://schemas.openxmlformats.org/officeDocument/2006/relationships/image" Target="../media/image106.jpeg"/><Relationship Id="rId4" Type="http://schemas.openxmlformats.org/officeDocument/2006/relationships/image" Target="../media/image105.emf"/></Relationships>
</file>

<file path=ppt/slides/_rels/slide57.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108.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47373" y="18882"/>
            <a:ext cx="5264793" cy="46166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S PGothic" pitchFamily="34" charset="-128"/>
                <a:cs typeface="+mn-cs"/>
              </a:rPr>
              <a:t>Sierra Nevada</a:t>
            </a:r>
          </a:p>
        </p:txBody>
      </p:sp>
      <p:sp>
        <p:nvSpPr>
          <p:cNvPr id="25" name="TextBox 24"/>
          <p:cNvSpPr txBox="1"/>
          <p:nvPr/>
        </p:nvSpPr>
        <p:spPr>
          <a:xfrm>
            <a:off x="743077" y="3559557"/>
            <a:ext cx="5264793" cy="46166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S PGothic" pitchFamily="34" charset="-128"/>
                <a:cs typeface="+mn-cs"/>
              </a:rPr>
              <a:t>Los Angeles</a:t>
            </a:r>
          </a:p>
        </p:txBody>
      </p:sp>
      <p:pic>
        <p:nvPicPr>
          <p:cNvPr id="11" name="Picture 10">
            <a:extLst>
              <a:ext uri="{FF2B5EF4-FFF2-40B4-BE49-F238E27FC236}">
                <a16:creationId xmlns:a16="http://schemas.microsoft.com/office/drawing/2014/main" id="{D041A270-669D-436E-9B0D-E204822DBC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565" y="3089"/>
            <a:ext cx="5795084" cy="4346313"/>
          </a:xfrm>
          <a:prstGeom prst="rect">
            <a:avLst/>
          </a:prstGeom>
        </p:spPr>
      </p:pic>
      <p:pic>
        <p:nvPicPr>
          <p:cNvPr id="14" name="Picture 13">
            <a:extLst>
              <a:ext uri="{FF2B5EF4-FFF2-40B4-BE49-F238E27FC236}">
                <a16:creationId xmlns:a16="http://schemas.microsoft.com/office/drawing/2014/main" id="{CC3CBB2F-6AF4-4444-B892-8FEC722BDE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5446" y="-137039"/>
            <a:ext cx="5236571" cy="3927428"/>
          </a:xfrm>
          <a:prstGeom prst="rect">
            <a:avLst/>
          </a:prstGeom>
        </p:spPr>
      </p:pic>
      <p:pic>
        <p:nvPicPr>
          <p:cNvPr id="16" name="Picture 15">
            <a:extLst>
              <a:ext uri="{FF2B5EF4-FFF2-40B4-BE49-F238E27FC236}">
                <a16:creationId xmlns:a16="http://schemas.microsoft.com/office/drawing/2014/main" id="{8C95F023-3EF6-411B-B909-B776F217A7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20677" y="3560957"/>
            <a:ext cx="5043719" cy="3782789"/>
          </a:xfrm>
          <a:prstGeom prst="rect">
            <a:avLst/>
          </a:prstGeom>
        </p:spPr>
      </p:pic>
      <p:pic>
        <p:nvPicPr>
          <p:cNvPr id="9" name="Picture 8">
            <a:extLst>
              <a:ext uri="{FF2B5EF4-FFF2-40B4-BE49-F238E27FC236}">
                <a16:creationId xmlns:a16="http://schemas.microsoft.com/office/drawing/2014/main" id="{F044BA04-2BED-4788-ACE8-47CC323B274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0422" y="3559557"/>
            <a:ext cx="5973362" cy="3363946"/>
          </a:xfrm>
          <a:prstGeom prst="rect">
            <a:avLst/>
          </a:prstGeom>
        </p:spPr>
      </p:pic>
      <p:sp>
        <p:nvSpPr>
          <p:cNvPr id="13" name="TextBox 12"/>
          <p:cNvSpPr txBox="1"/>
          <p:nvPr/>
        </p:nvSpPr>
        <p:spPr>
          <a:xfrm rot="21220909">
            <a:off x="1722955" y="1591760"/>
            <a:ext cx="10562912" cy="2800767"/>
          </a:xfrm>
          <a:prstGeom prst="rect">
            <a:avLst/>
          </a:prstGeom>
          <a:noFill/>
        </p:spPr>
        <p:txBody>
          <a:bodyPr wrap="square" rtlCol="0">
            <a:spAutoFit/>
          </a:bodyPr>
          <a:lstStyle/>
          <a:p>
            <a:pPr lvl="0" eaLnBrk="0" fontAlgn="base" hangingPunct="0">
              <a:spcBef>
                <a:spcPct val="0"/>
              </a:spcBef>
              <a:spcAft>
                <a:spcPct val="0"/>
              </a:spcAft>
              <a:defRPr/>
            </a:pPr>
            <a:r>
              <a:rPr lang="en-US" sz="8800" b="1" dirty="0" err="1">
                <a:solidFill>
                  <a:srgbClr val="FFC000"/>
                </a:solidFill>
                <a:ea typeface="MS PGothic" pitchFamily="34" charset="-128"/>
              </a:rPr>
              <a:t>K</a:t>
            </a:r>
            <a:r>
              <a:rPr lang="en-US" altLang="en-US" sz="8800" b="1" dirty="0" err="1">
                <a:solidFill>
                  <a:srgbClr val="FFC000"/>
                </a:solidFill>
                <a:latin typeface="Calibri" panose="020F0502020204030204" pitchFamily="34" charset="0"/>
              </a:rPr>
              <a:t>ī</a:t>
            </a:r>
            <a:r>
              <a:rPr lang="en-US" sz="8800" b="1" dirty="0" err="1">
                <a:solidFill>
                  <a:srgbClr val="FFC000"/>
                </a:solidFill>
                <a:ea typeface="MS PGothic" pitchFamily="34" charset="-128"/>
              </a:rPr>
              <a:t>lauea</a:t>
            </a:r>
            <a:r>
              <a:rPr lang="en-US" sz="8800" b="1" dirty="0">
                <a:solidFill>
                  <a:srgbClr val="FFC000"/>
                </a:solidFill>
                <a:ea typeface="MS PGothic" pitchFamily="34" charset="-128"/>
              </a:rPr>
              <a:t> 2018— Eruption Simulation  </a:t>
            </a:r>
          </a:p>
        </p:txBody>
      </p:sp>
    </p:spTree>
    <p:extLst>
      <p:ext uri="{BB962C8B-B14F-4D97-AF65-F5344CB8AC3E}">
        <p14:creationId xmlns:p14="http://schemas.microsoft.com/office/powerpoint/2010/main" val="2548329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83244" y="183991"/>
            <a:ext cx="9919696" cy="584775"/>
          </a:xfrm>
          <a:prstGeom prst="rect">
            <a:avLst/>
          </a:prstGeom>
          <a:noFill/>
        </p:spPr>
        <p:txBody>
          <a:bodyPr wrap="square" rtlCol="0">
            <a:spAutoFit/>
          </a:bodyPr>
          <a:lstStyle/>
          <a:p>
            <a:pPr marL="0" marR="0" lvl="0" indent="0" algn="l" defTabSz="685800" rtl="0" eaLnBrk="0" fontAlgn="base" latinLnBrk="0" hangingPunct="0">
              <a:lnSpc>
                <a:spcPct val="100000"/>
              </a:lnSpc>
              <a:spcBef>
                <a:spcPct val="0"/>
              </a:spcBef>
              <a:spcAft>
                <a:spcPct val="0"/>
              </a:spcAft>
              <a:buClrTx/>
              <a:buSzTx/>
              <a:buFontTx/>
              <a:buNone/>
              <a:tabLst/>
              <a:defRPr/>
            </a:pPr>
            <a:r>
              <a:rPr lang="en-US" sz="3200" b="1" dirty="0">
                <a:solidFill>
                  <a:srgbClr val="FFC000"/>
                </a:solidFill>
                <a:latin typeface="Arial"/>
                <a:ea typeface="MS PGothic" pitchFamily="34" charset="-128"/>
              </a:rPr>
              <a:t>Overview of the activity</a:t>
            </a:r>
            <a:endParaRPr kumimoji="0" lang="en-US" sz="3200" b="1" i="0" u="none" strike="noStrike" kern="1200" cap="none" spc="0" normalizeH="0" baseline="0" noProof="0" dirty="0">
              <a:ln>
                <a:noFill/>
              </a:ln>
              <a:solidFill>
                <a:srgbClr val="FFC000"/>
              </a:solidFill>
              <a:effectLst/>
              <a:uLnTx/>
              <a:uFillTx/>
              <a:latin typeface="Arial"/>
              <a:ea typeface="MS PGothic" pitchFamily="34" charset="-128"/>
            </a:endParaRPr>
          </a:p>
        </p:txBody>
      </p:sp>
      <p:sp>
        <p:nvSpPr>
          <p:cNvPr id="6" name="TextBox 5"/>
          <p:cNvSpPr txBox="1"/>
          <p:nvPr/>
        </p:nvSpPr>
        <p:spPr>
          <a:xfrm>
            <a:off x="2276901" y="1106708"/>
            <a:ext cx="7917212" cy="461665"/>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lang="en-US" sz="2400" b="1" dirty="0">
                <a:solidFill>
                  <a:srgbClr val="00B050"/>
                </a:solidFill>
                <a:latin typeface="Arial"/>
                <a:ea typeface="MS PGothic" pitchFamily="34" charset="-128"/>
              </a:rPr>
              <a:t>Pre-activity reading and HW</a:t>
            </a:r>
            <a:endParaRPr kumimoji="0" lang="en-US" sz="2400" b="1" i="0" u="none" strike="noStrike" kern="1200" cap="none" spc="0" normalizeH="0" baseline="0" noProof="0" dirty="0">
              <a:ln>
                <a:noFill/>
              </a:ln>
              <a:solidFill>
                <a:srgbClr val="00B050"/>
              </a:solidFill>
              <a:effectLst/>
              <a:uLnTx/>
              <a:uFillTx/>
              <a:latin typeface="Arial"/>
              <a:ea typeface="MS PGothic" pitchFamily="34" charset="-128"/>
            </a:endParaRPr>
          </a:p>
        </p:txBody>
      </p:sp>
      <p:sp>
        <p:nvSpPr>
          <p:cNvPr id="8" name="TextBox 7"/>
          <p:cNvSpPr txBox="1"/>
          <p:nvPr/>
        </p:nvSpPr>
        <p:spPr>
          <a:xfrm>
            <a:off x="2563234" y="1687426"/>
            <a:ext cx="5635886" cy="369332"/>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kumimoji="0" lang="en-US" i="0" u="none" strike="noStrike" kern="1200" cap="none" spc="0" normalizeH="0" baseline="0" noProof="0" dirty="0">
                <a:ln>
                  <a:noFill/>
                </a:ln>
                <a:solidFill>
                  <a:srgbClr val="FFFFFF"/>
                </a:solidFill>
                <a:effectLst/>
                <a:uLnTx/>
                <a:uFillTx/>
                <a:latin typeface="Arial"/>
                <a:ea typeface="MS PGothic" pitchFamily="34" charset="-128"/>
                <a:cs typeface="+mn-cs"/>
              </a:rPr>
              <a:t>— Read the Volcanic Crisis Training document (pdf) </a:t>
            </a:r>
          </a:p>
        </p:txBody>
      </p:sp>
      <p:sp>
        <p:nvSpPr>
          <p:cNvPr id="9" name="TextBox 8"/>
          <p:cNvSpPr txBox="1"/>
          <p:nvPr/>
        </p:nvSpPr>
        <p:spPr>
          <a:xfrm>
            <a:off x="2563234" y="2815964"/>
            <a:ext cx="6509212" cy="369332"/>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kumimoji="0" lang="en-US" i="0" u="none" strike="noStrike" kern="1200" cap="none" spc="0" normalizeH="0" baseline="0" noProof="0" dirty="0">
                <a:ln>
                  <a:noFill/>
                </a:ln>
                <a:solidFill>
                  <a:srgbClr val="FFFFFF"/>
                </a:solidFill>
                <a:effectLst/>
                <a:uLnTx/>
                <a:uFillTx/>
                <a:latin typeface="Arial"/>
                <a:ea typeface="MS PGothic" pitchFamily="34" charset="-128"/>
                <a:cs typeface="+mn-cs"/>
              </a:rPr>
              <a:t>— Look at your Role Assignment for your assigned role</a:t>
            </a:r>
          </a:p>
        </p:txBody>
      </p:sp>
      <p:sp>
        <p:nvSpPr>
          <p:cNvPr id="10" name="TextBox 9"/>
          <p:cNvSpPr txBox="1"/>
          <p:nvPr/>
        </p:nvSpPr>
        <p:spPr>
          <a:xfrm>
            <a:off x="2563234" y="2135402"/>
            <a:ext cx="5835275" cy="646331"/>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kumimoji="0" lang="en-US" i="0" u="none" strike="noStrike" kern="1200" cap="none" spc="0" normalizeH="0" baseline="0" noProof="0" dirty="0">
                <a:ln>
                  <a:noFill/>
                </a:ln>
                <a:solidFill>
                  <a:srgbClr val="FFFFFF"/>
                </a:solidFill>
                <a:effectLst/>
                <a:uLnTx/>
                <a:uFillTx/>
                <a:latin typeface="Arial"/>
                <a:ea typeface="MS PGothic" pitchFamily="34" charset="-128"/>
                <a:cs typeface="+mn-cs"/>
              </a:rPr>
              <a:t>— </a:t>
            </a:r>
            <a:r>
              <a:rPr kumimoji="0" lang="en-US" i="0" u="none" strike="noStrike" kern="1200" cap="none" spc="0" normalizeH="0" baseline="0" noProof="0" dirty="0">
                <a:ln>
                  <a:noFill/>
                </a:ln>
                <a:solidFill>
                  <a:srgbClr val="FFFF00"/>
                </a:solidFill>
                <a:effectLst/>
                <a:uLnTx/>
                <a:uFillTx/>
                <a:latin typeface="Arial"/>
                <a:ea typeface="MS PGothic" pitchFamily="34" charset="-128"/>
                <a:cs typeface="+mn-cs"/>
              </a:rPr>
              <a:t>Complete</a:t>
            </a:r>
            <a:r>
              <a:rPr kumimoji="0" lang="en-US" i="0" u="none" strike="noStrike" kern="1200" cap="none" spc="0" normalizeH="0" baseline="0" noProof="0" dirty="0">
                <a:ln>
                  <a:noFill/>
                </a:ln>
                <a:solidFill>
                  <a:srgbClr val="FFFFFF"/>
                </a:solidFill>
                <a:effectLst/>
                <a:uLnTx/>
                <a:uFillTx/>
                <a:latin typeface="Arial"/>
                <a:ea typeface="MS PGothic" pitchFamily="34" charset="-128"/>
                <a:cs typeface="+mn-cs"/>
              </a:rPr>
              <a:t> the Pre-simulation HW and </a:t>
            </a:r>
            <a:r>
              <a:rPr kumimoji="0" lang="en-US" i="0" u="none" strike="noStrike" kern="1200" cap="none" spc="0" normalizeH="0" baseline="0" noProof="0" dirty="0">
                <a:ln>
                  <a:noFill/>
                </a:ln>
                <a:solidFill>
                  <a:srgbClr val="FFFF00"/>
                </a:solidFill>
                <a:effectLst/>
                <a:uLnTx/>
                <a:uFillTx/>
                <a:latin typeface="Arial"/>
                <a:ea typeface="MS PGothic" pitchFamily="34" charset="-128"/>
                <a:cs typeface="+mn-cs"/>
              </a:rPr>
              <a:t>submit it </a:t>
            </a:r>
            <a:r>
              <a:rPr lang="en-US" dirty="0">
                <a:solidFill>
                  <a:srgbClr val="FFFFFF"/>
                </a:solidFill>
                <a:latin typeface="Arial"/>
                <a:ea typeface="MS PGothic" pitchFamily="34" charset="-128"/>
              </a:rPr>
              <a:t>ONLINE</a:t>
            </a:r>
            <a:endParaRPr kumimoji="0" lang="en-US" i="0" u="none" strike="noStrike" kern="1200" cap="none" spc="0" normalizeH="0" baseline="0" noProof="0" dirty="0">
              <a:ln>
                <a:noFill/>
              </a:ln>
              <a:solidFill>
                <a:srgbClr val="FFFFFF"/>
              </a:solidFill>
              <a:effectLst/>
              <a:uLnTx/>
              <a:uFillTx/>
              <a:latin typeface="Arial"/>
              <a:ea typeface="MS PGothic" pitchFamily="34" charset="-128"/>
              <a:cs typeface="+mn-cs"/>
            </a:endParaRPr>
          </a:p>
        </p:txBody>
      </p:sp>
      <p:sp>
        <p:nvSpPr>
          <p:cNvPr id="12" name="TextBox 11"/>
          <p:cNvSpPr txBox="1"/>
          <p:nvPr/>
        </p:nvSpPr>
        <p:spPr>
          <a:xfrm>
            <a:off x="888623" y="4740926"/>
            <a:ext cx="7148329" cy="646331"/>
          </a:xfrm>
          <a:prstGeom prst="rect">
            <a:avLst/>
          </a:prstGeom>
          <a:noFill/>
        </p:spPr>
        <p:txBody>
          <a:bodyPr wrap="square" rtlCol="0">
            <a:spAutoFit/>
          </a:bodyPr>
          <a:lstStyle/>
          <a:p>
            <a:pPr lvl="0" defTabSz="685800" eaLnBrk="0" fontAlgn="base" hangingPunct="0">
              <a:spcBef>
                <a:spcPct val="0"/>
              </a:spcBef>
              <a:spcAft>
                <a:spcPct val="0"/>
              </a:spcAft>
              <a:defRPr/>
            </a:pPr>
            <a:r>
              <a:rPr kumimoji="0" lang="en-US" i="0" u="none" strike="noStrike" kern="1200" cap="none" spc="0" normalizeH="0" baseline="0" noProof="0" dirty="0">
                <a:ln>
                  <a:noFill/>
                </a:ln>
                <a:solidFill>
                  <a:schemeClr val="bg1"/>
                </a:solidFill>
                <a:effectLst/>
                <a:uLnTx/>
                <a:uFillTx/>
                <a:latin typeface="Arial"/>
                <a:ea typeface="MS PGothic" pitchFamily="34" charset="-128"/>
                <a:cs typeface="+mn-cs"/>
              </a:rPr>
              <a:t>— B</a:t>
            </a:r>
            <a:r>
              <a:rPr lang="en-US" dirty="0">
                <a:solidFill>
                  <a:schemeClr val="bg1"/>
                </a:solidFill>
                <a:latin typeface="Arial"/>
                <a:ea typeface="MS PGothic" pitchFamily="34" charset="-128"/>
              </a:rPr>
              <a:t>e prepared to play your role and to communicate with   </a:t>
            </a:r>
          </a:p>
          <a:p>
            <a:pPr lvl="0" defTabSz="685800" eaLnBrk="0" fontAlgn="base" hangingPunct="0">
              <a:spcBef>
                <a:spcPct val="0"/>
              </a:spcBef>
              <a:spcAft>
                <a:spcPct val="0"/>
              </a:spcAft>
              <a:defRPr/>
            </a:pPr>
            <a:r>
              <a:rPr lang="en-US" dirty="0">
                <a:solidFill>
                  <a:schemeClr val="bg1"/>
                </a:solidFill>
                <a:latin typeface="Arial"/>
                <a:ea typeface="MS PGothic" pitchFamily="34" charset="-128"/>
              </a:rPr>
              <a:t>     fellow participants as the eruption takes place</a:t>
            </a:r>
            <a:endParaRPr kumimoji="0" lang="en-US" i="0" u="none" strike="noStrike" kern="1200" cap="none" spc="0" normalizeH="0" baseline="0" noProof="0" dirty="0">
              <a:ln>
                <a:noFill/>
              </a:ln>
              <a:solidFill>
                <a:schemeClr val="bg1"/>
              </a:solidFill>
              <a:effectLst/>
              <a:uLnTx/>
              <a:uFillTx/>
              <a:latin typeface="Arial"/>
              <a:ea typeface="MS PGothic" pitchFamily="34" charset="-128"/>
              <a:cs typeface="+mn-cs"/>
            </a:endParaRPr>
          </a:p>
        </p:txBody>
      </p:sp>
      <p:sp>
        <p:nvSpPr>
          <p:cNvPr id="13" name="TextBox 12"/>
          <p:cNvSpPr txBox="1"/>
          <p:nvPr/>
        </p:nvSpPr>
        <p:spPr>
          <a:xfrm>
            <a:off x="888623" y="5584750"/>
            <a:ext cx="7509886" cy="923330"/>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kumimoji="0" lang="en-US" i="0" u="none" strike="noStrike" kern="1200" cap="none" spc="0" normalizeH="0" baseline="0" noProof="0" dirty="0">
                <a:ln>
                  <a:noFill/>
                </a:ln>
                <a:solidFill>
                  <a:schemeClr val="bg1"/>
                </a:solidFill>
                <a:effectLst/>
                <a:uLnTx/>
                <a:uFillTx/>
                <a:latin typeface="Arial"/>
                <a:ea typeface="MS PGothic" pitchFamily="34" charset="-128"/>
                <a:cs typeface="+mn-cs"/>
              </a:rPr>
              <a:t>— You will be assigned tasks according to your role to complete within a group of Scientists, Emergency Management professionals, and Community members (Utilities, Public Health, Media)</a:t>
            </a:r>
          </a:p>
        </p:txBody>
      </p:sp>
      <p:sp>
        <p:nvSpPr>
          <p:cNvPr id="15" name="TextBox 14"/>
          <p:cNvSpPr txBox="1"/>
          <p:nvPr/>
        </p:nvSpPr>
        <p:spPr>
          <a:xfrm>
            <a:off x="888623" y="4019096"/>
            <a:ext cx="10159211" cy="738664"/>
          </a:xfrm>
          <a:prstGeom prst="rect">
            <a:avLst/>
          </a:prstGeom>
          <a:noFill/>
        </p:spPr>
        <p:txBody>
          <a:bodyPr wrap="square" rtlCol="0">
            <a:spAutoFit/>
          </a:bodyPr>
          <a:lstStyle/>
          <a:p>
            <a:pPr lvl="0" defTabSz="685800" eaLnBrk="0" fontAlgn="base" hangingPunct="0">
              <a:spcBef>
                <a:spcPct val="0"/>
              </a:spcBef>
              <a:spcAft>
                <a:spcPct val="0"/>
              </a:spcAft>
              <a:defRPr/>
            </a:pPr>
            <a:r>
              <a:rPr lang="en-US" sz="2400" b="1" dirty="0">
                <a:solidFill>
                  <a:srgbClr val="FF0000"/>
                </a:solidFill>
                <a:latin typeface="Arial" panose="020B0604020202020204" pitchFamily="34" charset="0"/>
                <a:cs typeface="Arial" panose="020B0604020202020204" pitchFamily="34" charset="0"/>
              </a:rPr>
              <a:t>Simulation</a:t>
            </a:r>
            <a:br>
              <a:rPr lang="en-US" sz="2400" b="1" dirty="0">
                <a:solidFill>
                  <a:srgbClr val="FF0000"/>
                </a:solidFill>
                <a:latin typeface="Arial" panose="020B0604020202020204" pitchFamily="34" charset="0"/>
                <a:cs typeface="Arial" panose="020B0604020202020204" pitchFamily="34" charset="0"/>
              </a:rPr>
            </a:br>
            <a:r>
              <a:rPr lang="en-US" b="1" dirty="0">
                <a:solidFill>
                  <a:srgbClr val="FF0000"/>
                </a:solidFill>
                <a:latin typeface="Arial" panose="020B0604020202020204" pitchFamily="34" charset="0"/>
                <a:cs typeface="Arial" panose="020B0604020202020204" pitchFamily="34" charset="0"/>
              </a:rPr>
              <a:t>(~3 </a:t>
            </a:r>
            <a:r>
              <a:rPr lang="en-US" b="1" dirty="0" err="1">
                <a:solidFill>
                  <a:srgbClr val="FF0000"/>
                </a:solidFill>
                <a:latin typeface="Arial" panose="020B0604020202020204" pitchFamily="34" charset="0"/>
                <a:cs typeface="Arial" panose="020B0604020202020204" pitchFamily="34" charset="0"/>
              </a:rPr>
              <a:t>hrs</a:t>
            </a:r>
            <a:r>
              <a:rPr lang="en-US" b="1" dirty="0">
                <a:solidFill>
                  <a:srgbClr val="FF0000"/>
                </a:solidFill>
                <a:latin typeface="Arial" panose="020B0604020202020204" pitchFamily="34" charset="0"/>
                <a:cs typeface="Arial" panose="020B0604020202020204" pitchFamily="34" charset="0"/>
              </a:rPr>
              <a:t> in duration for introduction, tasks, activities, discussion) </a:t>
            </a:r>
            <a:endParaRPr kumimoji="0" lang="en-US" b="1" i="0" u="none" strike="noStrike" kern="1200" cap="none" spc="0" normalizeH="0" baseline="0" noProof="0" dirty="0">
              <a:ln>
                <a:noFill/>
              </a:ln>
              <a:solidFill>
                <a:srgbClr val="FF0000"/>
              </a:solidFill>
              <a:effectLst/>
              <a:uLnTx/>
              <a:uFillTx/>
              <a:latin typeface="Arial" panose="020B0604020202020204" pitchFamily="34" charset="0"/>
              <a:ea typeface="MS PGothic" pitchFamily="34" charset="-128"/>
              <a:cs typeface="Arial" panose="020B0604020202020204" pitchFamily="34" charset="0"/>
            </a:endParaRPr>
          </a:p>
        </p:txBody>
      </p:sp>
      <p:sp>
        <p:nvSpPr>
          <p:cNvPr id="17" name="TextBox 16">
            <a:extLst>
              <a:ext uri="{FF2B5EF4-FFF2-40B4-BE49-F238E27FC236}">
                <a16:creationId xmlns:a16="http://schemas.microsoft.com/office/drawing/2014/main" id="{259BDC16-AA02-4EF1-B1A8-BC640D258924}"/>
              </a:ext>
            </a:extLst>
          </p:cNvPr>
          <p:cNvSpPr txBox="1"/>
          <p:nvPr/>
        </p:nvSpPr>
        <p:spPr>
          <a:xfrm rot="21286175">
            <a:off x="208998" y="1958607"/>
            <a:ext cx="2340872" cy="707886"/>
          </a:xfrm>
          <a:prstGeom prst="rect">
            <a:avLst/>
          </a:prstGeom>
          <a:noFill/>
        </p:spPr>
        <p:txBody>
          <a:bodyPr wrap="square" rtlCol="0">
            <a:spAutoFit/>
          </a:bodyPr>
          <a:lstStyle/>
          <a:p>
            <a:pPr lvl="0" algn="ctr" defTabSz="685800" eaLnBrk="0" fontAlgn="base" hangingPunct="0">
              <a:spcBef>
                <a:spcPct val="0"/>
              </a:spcBef>
              <a:spcAft>
                <a:spcPct val="0"/>
              </a:spcAft>
              <a:defRPr/>
            </a:pPr>
            <a:r>
              <a:rPr kumimoji="0" lang="en-US" sz="2000" b="1" i="0" u="none" strike="noStrike" kern="1200" cap="none" spc="0" normalizeH="0" baseline="0" noProof="0" dirty="0">
                <a:ln>
                  <a:noFill/>
                </a:ln>
                <a:solidFill>
                  <a:srgbClr val="00B0F0"/>
                </a:solidFill>
                <a:effectLst/>
                <a:uLnTx/>
                <a:uFillTx/>
                <a:latin typeface="Calibri" panose="020F0502020204030204" pitchFamily="34" charset="0"/>
                <a:ea typeface="MS PGothic" pitchFamily="34" charset="-128"/>
              </a:rPr>
              <a:t>**All in Folder ONLINE</a:t>
            </a:r>
            <a:endParaRPr kumimoji="0" lang="en-US" sz="2000" b="1" i="0" u="none" strike="noStrike" kern="1200" cap="none" spc="0" normalizeH="0" baseline="0" noProof="0" dirty="0">
              <a:ln>
                <a:noFill/>
              </a:ln>
              <a:solidFill>
                <a:srgbClr val="00B0F0"/>
              </a:solidFill>
              <a:effectLst/>
              <a:uLnTx/>
              <a:uFillTx/>
              <a:latin typeface="Arial"/>
              <a:ea typeface="MS PGothic" pitchFamily="34" charset="-128"/>
            </a:endParaRPr>
          </a:p>
        </p:txBody>
      </p:sp>
      <p:sp>
        <p:nvSpPr>
          <p:cNvPr id="18" name="TextBox 17">
            <a:extLst>
              <a:ext uri="{FF2B5EF4-FFF2-40B4-BE49-F238E27FC236}">
                <a16:creationId xmlns:a16="http://schemas.microsoft.com/office/drawing/2014/main" id="{65B2F40A-26CE-46E8-A99E-FB13C72114F0}"/>
              </a:ext>
            </a:extLst>
          </p:cNvPr>
          <p:cNvSpPr txBox="1"/>
          <p:nvPr/>
        </p:nvSpPr>
        <p:spPr>
          <a:xfrm>
            <a:off x="2563234" y="3253712"/>
            <a:ext cx="6509212" cy="646331"/>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kumimoji="0" lang="en-US" i="0" u="none" strike="noStrike" kern="1200" cap="none" spc="0" normalizeH="0" baseline="0" noProof="0" dirty="0">
                <a:ln>
                  <a:noFill/>
                </a:ln>
                <a:solidFill>
                  <a:srgbClr val="FFFFFF"/>
                </a:solidFill>
                <a:effectLst/>
                <a:uLnTx/>
                <a:uFillTx/>
                <a:latin typeface="Arial"/>
                <a:ea typeface="MS PGothic" pitchFamily="34" charset="-128"/>
                <a:cs typeface="+mn-cs"/>
              </a:rPr>
              <a:t>— Read your Role Profile for your assigned role and the </a:t>
            </a:r>
          </a:p>
          <a:p>
            <a:pPr marR="0" lvl="0" algn="l" defTabSz="685800" rtl="0" eaLnBrk="0" fontAlgn="base" latinLnBrk="0" hangingPunct="0">
              <a:lnSpc>
                <a:spcPct val="100000"/>
              </a:lnSpc>
              <a:spcBef>
                <a:spcPct val="0"/>
              </a:spcBef>
              <a:spcAft>
                <a:spcPct val="0"/>
              </a:spcAft>
              <a:buClrTx/>
              <a:buSzTx/>
              <a:tabLst/>
              <a:defRPr/>
            </a:pPr>
            <a:r>
              <a:rPr lang="en-US" dirty="0">
                <a:solidFill>
                  <a:srgbClr val="FFFFFF"/>
                </a:solidFill>
                <a:latin typeface="Arial"/>
                <a:ea typeface="MS PGothic" pitchFamily="34" charset="-128"/>
              </a:rPr>
              <a:t>  </a:t>
            </a:r>
            <a:r>
              <a:rPr kumimoji="0" lang="en-US" i="0" u="none" strike="noStrike" kern="1200" cap="none" spc="0" normalizeH="0" baseline="0" noProof="0" dirty="0">
                <a:ln>
                  <a:noFill/>
                </a:ln>
                <a:solidFill>
                  <a:srgbClr val="FFFFFF"/>
                </a:solidFill>
                <a:effectLst/>
                <a:uLnTx/>
                <a:uFillTx/>
                <a:latin typeface="Arial"/>
                <a:ea typeface="MS PGothic" pitchFamily="34" charset="-128"/>
                <a:cs typeface="+mn-cs"/>
              </a:rPr>
              <a:t>associated links/references</a:t>
            </a:r>
            <a:r>
              <a:rPr lang="en-US" dirty="0">
                <a:solidFill>
                  <a:srgbClr val="FFFFFF"/>
                </a:solidFill>
                <a:latin typeface="Arial"/>
                <a:ea typeface="MS PGothic" pitchFamily="34" charset="-128"/>
              </a:rPr>
              <a:t> in preparation for the simulation</a:t>
            </a:r>
            <a:endParaRPr kumimoji="0" lang="en-US" i="0" u="none" strike="noStrike" kern="1200" cap="none" spc="0" normalizeH="0" baseline="0" noProof="0" dirty="0">
              <a:ln>
                <a:noFill/>
              </a:ln>
              <a:solidFill>
                <a:srgbClr val="FFFFFF"/>
              </a:solidFill>
              <a:effectLst/>
              <a:uLnTx/>
              <a:uFillTx/>
              <a:latin typeface="Arial"/>
              <a:ea typeface="MS PGothic" pitchFamily="34" charset="-128"/>
              <a:cs typeface="+mn-cs"/>
            </a:endParaRPr>
          </a:p>
        </p:txBody>
      </p:sp>
      <p:pic>
        <p:nvPicPr>
          <p:cNvPr id="5" name="Picture 4">
            <a:extLst>
              <a:ext uri="{FF2B5EF4-FFF2-40B4-BE49-F238E27FC236}">
                <a16:creationId xmlns:a16="http://schemas.microsoft.com/office/drawing/2014/main" id="{580B87FA-AA12-4F21-A2A9-AFBB86C590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72232" y="200110"/>
            <a:ext cx="3789288" cy="2841470"/>
          </a:xfrm>
          <a:prstGeom prst="rect">
            <a:avLst/>
          </a:prstGeom>
        </p:spPr>
      </p:pic>
      <p:sp>
        <p:nvSpPr>
          <p:cNvPr id="19" name="TextBox 18">
            <a:extLst>
              <a:ext uri="{FF2B5EF4-FFF2-40B4-BE49-F238E27FC236}">
                <a16:creationId xmlns:a16="http://schemas.microsoft.com/office/drawing/2014/main" id="{B041574C-7587-4638-AB87-A6D5DEFD58CE}"/>
              </a:ext>
            </a:extLst>
          </p:cNvPr>
          <p:cNvSpPr txBox="1"/>
          <p:nvPr/>
        </p:nvSpPr>
        <p:spPr>
          <a:xfrm rot="21286175">
            <a:off x="279837" y="1052920"/>
            <a:ext cx="1967841" cy="730998"/>
          </a:xfrm>
          <a:prstGeom prst="rect">
            <a:avLst/>
          </a:prstGeom>
          <a:solidFill>
            <a:schemeClr val="accent4">
              <a:lumMod val="20000"/>
              <a:lumOff val="80000"/>
            </a:schemeClr>
          </a:solidFill>
        </p:spPr>
        <p:txBody>
          <a:bodyPr wrap="square" rtlCol="0">
            <a:spAutoFit/>
          </a:bodyPr>
          <a:lstStyle/>
          <a:p>
            <a:pPr lvl="0" algn="ctr" defTabSz="685800" eaLnBrk="0" fontAlgn="base" hangingPunct="0">
              <a:spcBef>
                <a:spcPct val="0"/>
              </a:spcBef>
              <a:spcAft>
                <a:spcPct val="0"/>
              </a:spcAft>
              <a:defRPr/>
            </a:pPr>
            <a:r>
              <a:rPr kumimoji="0" lang="en-US" sz="2000" b="1" i="0" u="none" strike="noStrike" kern="1200" cap="none" spc="0" normalizeH="0" baseline="0" noProof="0" dirty="0">
                <a:ln>
                  <a:noFill/>
                </a:ln>
                <a:solidFill>
                  <a:srgbClr val="00B0F0"/>
                </a:solidFill>
                <a:effectLst/>
                <a:uLnTx/>
                <a:uFillTx/>
                <a:latin typeface="Calibri" panose="020F0502020204030204" pitchFamily="34" charset="0"/>
                <a:ea typeface="MS PGothic" pitchFamily="34" charset="-128"/>
              </a:rPr>
              <a:t>Complete at HOME</a:t>
            </a:r>
            <a:endParaRPr kumimoji="0" lang="en-US" sz="2000" b="1" i="0" u="none" strike="noStrike" kern="1200" cap="none" spc="0" normalizeH="0" baseline="0" noProof="0" dirty="0">
              <a:ln>
                <a:noFill/>
              </a:ln>
              <a:solidFill>
                <a:srgbClr val="00B0F0"/>
              </a:solidFill>
              <a:effectLst/>
              <a:uLnTx/>
              <a:uFillTx/>
              <a:latin typeface="Arial"/>
              <a:ea typeface="MS PGothic" pitchFamily="34" charset="-128"/>
            </a:endParaRPr>
          </a:p>
        </p:txBody>
      </p:sp>
      <p:pic>
        <p:nvPicPr>
          <p:cNvPr id="20" name="Picture 19">
            <a:extLst>
              <a:ext uri="{FF2B5EF4-FFF2-40B4-BE49-F238E27FC236}">
                <a16:creationId xmlns:a16="http://schemas.microsoft.com/office/drawing/2014/main" id="{08B6C5FC-F64B-403F-B7C3-5E3D3E974174}"/>
              </a:ext>
            </a:extLst>
          </p:cNvPr>
          <p:cNvPicPr>
            <a:picLocks noChangeAspect="1"/>
          </p:cNvPicPr>
          <p:nvPr/>
        </p:nvPicPr>
        <p:blipFill rotWithShape="1">
          <a:blip r:embed="rId4">
            <a:extLst>
              <a:ext uri="{28A0092B-C50C-407E-A947-70E740481C1C}">
                <a14:useLocalDpi xmlns:a14="http://schemas.microsoft.com/office/drawing/2010/main" val="0"/>
              </a:ext>
            </a:extLst>
          </a:blip>
          <a:srcRect t="51002" r="50639"/>
          <a:stretch/>
        </p:blipFill>
        <p:spPr>
          <a:xfrm>
            <a:off x="8492145" y="3900043"/>
            <a:ext cx="3699855" cy="2691659"/>
          </a:xfrm>
          <a:prstGeom prst="rect">
            <a:avLst/>
          </a:prstGeom>
        </p:spPr>
      </p:pic>
      <p:sp>
        <p:nvSpPr>
          <p:cNvPr id="21" name="TextBox 20">
            <a:extLst>
              <a:ext uri="{FF2B5EF4-FFF2-40B4-BE49-F238E27FC236}">
                <a16:creationId xmlns:a16="http://schemas.microsoft.com/office/drawing/2014/main" id="{40596DC5-669F-4D20-88E8-6764CC21A993}"/>
              </a:ext>
            </a:extLst>
          </p:cNvPr>
          <p:cNvSpPr txBox="1"/>
          <p:nvPr/>
        </p:nvSpPr>
        <p:spPr>
          <a:xfrm rot="21286175">
            <a:off x="136752" y="3713881"/>
            <a:ext cx="1370127" cy="400110"/>
          </a:xfrm>
          <a:prstGeom prst="rect">
            <a:avLst/>
          </a:prstGeom>
          <a:solidFill>
            <a:schemeClr val="accent4">
              <a:lumMod val="20000"/>
              <a:lumOff val="80000"/>
            </a:schemeClr>
          </a:solidFill>
        </p:spPr>
        <p:txBody>
          <a:bodyPr wrap="square" rtlCol="0">
            <a:spAutoFit/>
          </a:bodyPr>
          <a:lstStyle/>
          <a:p>
            <a:pPr lvl="0" algn="ctr" defTabSz="685800" eaLnBrk="0" fontAlgn="base" hangingPunct="0">
              <a:spcBef>
                <a:spcPct val="0"/>
              </a:spcBef>
              <a:spcAft>
                <a:spcPct val="0"/>
              </a:spcAft>
              <a:defRPr/>
            </a:pPr>
            <a:r>
              <a:rPr kumimoji="0" lang="en-US" sz="2000" b="1" i="0" u="none" strike="noStrike" kern="1200" cap="none" spc="0" normalizeH="0" baseline="0" noProof="0" dirty="0">
                <a:ln>
                  <a:noFill/>
                </a:ln>
                <a:solidFill>
                  <a:srgbClr val="00B0F0"/>
                </a:solidFill>
                <a:effectLst/>
                <a:uLnTx/>
                <a:uFillTx/>
                <a:latin typeface="Calibri" panose="020F0502020204030204" pitchFamily="34" charset="0"/>
                <a:ea typeface="MS PGothic" pitchFamily="34" charset="-128"/>
              </a:rPr>
              <a:t>In-person</a:t>
            </a:r>
            <a:endParaRPr kumimoji="0" lang="en-US" sz="2000" b="1" i="0" u="none" strike="noStrike" kern="1200" cap="none" spc="0" normalizeH="0" baseline="0" noProof="0" dirty="0">
              <a:ln>
                <a:noFill/>
              </a:ln>
              <a:solidFill>
                <a:srgbClr val="00B0F0"/>
              </a:solidFill>
              <a:effectLst/>
              <a:uLnTx/>
              <a:uFillTx/>
              <a:latin typeface="Arial"/>
              <a:ea typeface="MS PGothic" pitchFamily="34" charset="-128"/>
            </a:endParaRPr>
          </a:p>
        </p:txBody>
      </p:sp>
    </p:spTree>
    <p:extLst>
      <p:ext uri="{BB962C8B-B14F-4D97-AF65-F5344CB8AC3E}">
        <p14:creationId xmlns:p14="http://schemas.microsoft.com/office/powerpoint/2010/main" val="335274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87881" y="214230"/>
            <a:ext cx="9919696" cy="584775"/>
          </a:xfrm>
          <a:prstGeom prst="rect">
            <a:avLst/>
          </a:prstGeom>
          <a:noFill/>
        </p:spPr>
        <p:txBody>
          <a:bodyPr wrap="square" rtlCol="0">
            <a:spAutoFit/>
          </a:bodyPr>
          <a:lstStyle/>
          <a:p>
            <a:pPr marL="0" marR="0" lvl="0" indent="0" algn="l" defTabSz="685800" rtl="0" eaLnBrk="0" fontAlgn="base" latinLnBrk="0" hangingPunct="0">
              <a:lnSpc>
                <a:spcPct val="100000"/>
              </a:lnSpc>
              <a:spcBef>
                <a:spcPct val="0"/>
              </a:spcBef>
              <a:spcAft>
                <a:spcPct val="0"/>
              </a:spcAft>
              <a:buClrTx/>
              <a:buSzTx/>
              <a:buFontTx/>
              <a:buNone/>
              <a:tabLst/>
              <a:defRPr/>
            </a:pPr>
            <a:r>
              <a:rPr lang="en-US" sz="3200" b="1" dirty="0">
                <a:solidFill>
                  <a:srgbClr val="FFC000"/>
                </a:solidFill>
                <a:latin typeface="Arial"/>
                <a:ea typeface="MS PGothic" pitchFamily="34" charset="-128"/>
              </a:rPr>
              <a:t>W</a:t>
            </a:r>
            <a:r>
              <a:rPr kumimoji="0" lang="en-US" sz="3200" b="1" i="0" u="none" strike="noStrike" kern="1200" cap="none" spc="0" normalizeH="0" baseline="0" noProof="0" dirty="0">
                <a:ln>
                  <a:noFill/>
                </a:ln>
                <a:solidFill>
                  <a:srgbClr val="FFC000"/>
                </a:solidFill>
                <a:effectLst/>
                <a:uLnTx/>
                <a:uFillTx/>
                <a:latin typeface="Arial"/>
                <a:ea typeface="MS PGothic" pitchFamily="34" charset="-128"/>
              </a:rPr>
              <a:t>hat to anticipate in the </a:t>
            </a:r>
            <a:r>
              <a:rPr lang="en-US" sz="3200" b="1" dirty="0">
                <a:solidFill>
                  <a:srgbClr val="FFC000"/>
                </a:solidFill>
                <a:latin typeface="Arial"/>
                <a:ea typeface="MS PGothic" pitchFamily="34" charset="-128"/>
              </a:rPr>
              <a:t>activity ?</a:t>
            </a:r>
            <a:endParaRPr kumimoji="0" lang="en-US" sz="3200" b="1" i="0" u="none" strike="noStrike" kern="1200" cap="none" spc="0" normalizeH="0" baseline="0" noProof="0" dirty="0">
              <a:ln>
                <a:noFill/>
              </a:ln>
              <a:solidFill>
                <a:srgbClr val="FFC000"/>
              </a:solidFill>
              <a:effectLst/>
              <a:uLnTx/>
              <a:uFillTx/>
              <a:latin typeface="Arial"/>
              <a:ea typeface="MS PGothic" pitchFamily="34" charset="-128"/>
            </a:endParaRPr>
          </a:p>
        </p:txBody>
      </p:sp>
      <p:sp>
        <p:nvSpPr>
          <p:cNvPr id="6" name="TextBox 5"/>
          <p:cNvSpPr txBox="1"/>
          <p:nvPr/>
        </p:nvSpPr>
        <p:spPr>
          <a:xfrm>
            <a:off x="1522265" y="1028613"/>
            <a:ext cx="7917212" cy="461665"/>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lang="en-US" sz="2400" b="1" dirty="0">
                <a:solidFill>
                  <a:schemeClr val="bg2">
                    <a:lumMod val="40000"/>
                    <a:lumOff val="60000"/>
                  </a:schemeClr>
                </a:solidFill>
                <a:latin typeface="Arial"/>
                <a:ea typeface="MS PGothic" pitchFamily="34" charset="-128"/>
              </a:rPr>
              <a:t>i</a:t>
            </a:r>
            <a:r>
              <a:rPr kumimoji="0" lang="en-US" sz="2400" b="1" i="0" u="none" strike="noStrike" kern="1200" cap="none" spc="0" normalizeH="0" baseline="0" noProof="0" dirty="0">
                <a:ln>
                  <a:noFill/>
                </a:ln>
                <a:solidFill>
                  <a:schemeClr val="bg2">
                    <a:lumMod val="40000"/>
                    <a:lumOff val="60000"/>
                  </a:schemeClr>
                </a:solidFill>
                <a:effectLst/>
                <a:uLnTx/>
                <a:uFillTx/>
                <a:latin typeface="Arial"/>
                <a:ea typeface="MS PGothic" pitchFamily="34" charset="-128"/>
              </a:rPr>
              <a:t>t’s </a:t>
            </a:r>
            <a:r>
              <a:rPr lang="en-US" sz="2400" b="1" noProof="0" dirty="0">
                <a:solidFill>
                  <a:schemeClr val="bg2">
                    <a:lumMod val="40000"/>
                    <a:lumOff val="60000"/>
                  </a:schemeClr>
                </a:solidFill>
                <a:latin typeface="Arial"/>
                <a:ea typeface="MS PGothic" pitchFamily="34" charset="-128"/>
              </a:rPr>
              <a:t>mostly about </a:t>
            </a:r>
            <a:r>
              <a:rPr kumimoji="0" lang="en-US" sz="2400" b="1" i="0" u="none" strike="noStrike" kern="1200" cap="none" spc="0" normalizeH="0" baseline="0" noProof="0" dirty="0">
                <a:ln>
                  <a:noFill/>
                </a:ln>
                <a:solidFill>
                  <a:schemeClr val="bg2">
                    <a:lumMod val="40000"/>
                    <a:lumOff val="60000"/>
                  </a:schemeClr>
                </a:solidFill>
                <a:effectLst/>
                <a:uLnTx/>
                <a:uFillTx/>
                <a:latin typeface="Arial"/>
                <a:ea typeface="MS PGothic" pitchFamily="34" charset="-128"/>
              </a:rPr>
              <a:t>communicating effectively !</a:t>
            </a:r>
          </a:p>
        </p:txBody>
      </p:sp>
      <p:pic>
        <p:nvPicPr>
          <p:cNvPr id="3" name="Picture 2"/>
          <p:cNvPicPr>
            <a:picLocks noChangeAspect="1"/>
          </p:cNvPicPr>
          <p:nvPr/>
        </p:nvPicPr>
        <p:blipFill rotWithShape="1">
          <a:blip r:embed="rId3"/>
          <a:srcRect l="22917" t="47333" r="58750" b="26000"/>
          <a:stretch/>
        </p:blipFill>
        <p:spPr>
          <a:xfrm>
            <a:off x="9088120" y="222915"/>
            <a:ext cx="2838915" cy="2580832"/>
          </a:xfrm>
          <a:prstGeom prst="rect">
            <a:avLst/>
          </a:prstGeom>
        </p:spPr>
      </p:pic>
      <p:sp>
        <p:nvSpPr>
          <p:cNvPr id="8" name="TextBox 7"/>
          <p:cNvSpPr txBox="1"/>
          <p:nvPr/>
        </p:nvSpPr>
        <p:spPr>
          <a:xfrm>
            <a:off x="2706197" y="1675229"/>
            <a:ext cx="3828210" cy="369332"/>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kumimoji="0" lang="en-US" i="0" u="none" strike="noStrike" kern="1200" cap="none" spc="0" normalizeH="0" baseline="0" noProof="0" dirty="0">
                <a:ln>
                  <a:noFill/>
                </a:ln>
                <a:solidFill>
                  <a:srgbClr val="FFFFFF"/>
                </a:solidFill>
                <a:effectLst/>
                <a:uLnTx/>
                <a:uFillTx/>
                <a:latin typeface="Arial"/>
                <a:ea typeface="MS PGothic" pitchFamily="34" charset="-128"/>
                <a:cs typeface="+mn-cs"/>
              </a:rPr>
              <a:t>— play your role</a:t>
            </a:r>
          </a:p>
        </p:txBody>
      </p:sp>
      <p:sp>
        <p:nvSpPr>
          <p:cNvPr id="9" name="TextBox 8"/>
          <p:cNvSpPr txBox="1"/>
          <p:nvPr/>
        </p:nvSpPr>
        <p:spPr>
          <a:xfrm>
            <a:off x="2706197" y="2239488"/>
            <a:ext cx="6509212" cy="369332"/>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kumimoji="0" lang="en-US" i="0" u="none" strike="noStrike" kern="1200" cap="none" spc="0" normalizeH="0" baseline="0" noProof="0" dirty="0">
                <a:ln>
                  <a:noFill/>
                </a:ln>
                <a:solidFill>
                  <a:srgbClr val="FFFFFF"/>
                </a:solidFill>
                <a:effectLst/>
                <a:uLnTx/>
                <a:uFillTx/>
                <a:latin typeface="Arial"/>
                <a:ea typeface="MS PGothic" pitchFamily="34" charset="-128"/>
                <a:cs typeface="+mn-cs"/>
              </a:rPr>
              <a:t>— focus on your tasks and questions, and</a:t>
            </a:r>
            <a:r>
              <a:rPr kumimoji="0" lang="en-US" i="0" u="none" strike="noStrike" kern="1200" cap="none" spc="0" normalizeH="0" noProof="0" dirty="0">
                <a:ln>
                  <a:noFill/>
                </a:ln>
                <a:solidFill>
                  <a:srgbClr val="FFFFFF"/>
                </a:solidFill>
                <a:effectLst/>
                <a:uLnTx/>
                <a:uFillTx/>
                <a:latin typeface="Arial"/>
                <a:ea typeface="MS PGothic" pitchFamily="34" charset="-128"/>
                <a:cs typeface="+mn-cs"/>
              </a:rPr>
              <a:t> learn from others</a:t>
            </a:r>
            <a:endParaRPr kumimoji="0" lang="en-US" i="0" u="none" strike="noStrike" kern="1200" cap="none" spc="0" normalizeH="0" baseline="0" noProof="0" dirty="0">
              <a:ln>
                <a:noFill/>
              </a:ln>
              <a:solidFill>
                <a:srgbClr val="FFFFFF"/>
              </a:solidFill>
              <a:effectLst/>
              <a:uLnTx/>
              <a:uFillTx/>
              <a:latin typeface="Arial"/>
              <a:ea typeface="MS PGothic" pitchFamily="34" charset="-128"/>
              <a:cs typeface="+mn-cs"/>
            </a:endParaRPr>
          </a:p>
        </p:txBody>
      </p:sp>
      <p:sp>
        <p:nvSpPr>
          <p:cNvPr id="10" name="TextBox 9"/>
          <p:cNvSpPr txBox="1"/>
          <p:nvPr/>
        </p:nvSpPr>
        <p:spPr>
          <a:xfrm>
            <a:off x="2706197" y="2806207"/>
            <a:ext cx="5835275" cy="369332"/>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kumimoji="0" lang="en-US" i="0" u="none" strike="noStrike" kern="1200" cap="none" spc="0" normalizeH="0" baseline="0" noProof="0" dirty="0">
                <a:ln>
                  <a:noFill/>
                </a:ln>
                <a:solidFill>
                  <a:srgbClr val="FFFFFF"/>
                </a:solidFill>
                <a:effectLst/>
                <a:uLnTx/>
                <a:uFillTx/>
                <a:latin typeface="Arial"/>
                <a:ea typeface="MS PGothic" pitchFamily="34" charset="-128"/>
                <a:cs typeface="+mn-cs"/>
              </a:rPr>
              <a:t>— identify actions needed</a:t>
            </a:r>
            <a:r>
              <a:rPr kumimoji="0" lang="en-US" i="0" u="none" strike="noStrike" kern="1200" cap="none" spc="0" normalizeH="0" noProof="0" dirty="0">
                <a:ln>
                  <a:noFill/>
                </a:ln>
                <a:solidFill>
                  <a:srgbClr val="FFFFFF"/>
                </a:solidFill>
                <a:effectLst/>
                <a:uLnTx/>
                <a:uFillTx/>
                <a:latin typeface="Arial"/>
                <a:ea typeface="MS PGothic" pitchFamily="34" charset="-128"/>
                <a:cs typeface="+mn-cs"/>
              </a:rPr>
              <a:t> and sources of information</a:t>
            </a:r>
            <a:endParaRPr kumimoji="0" lang="en-US" i="0" u="none" strike="noStrike" kern="1200" cap="none" spc="0" normalizeH="0" baseline="0" noProof="0" dirty="0">
              <a:ln>
                <a:noFill/>
              </a:ln>
              <a:solidFill>
                <a:srgbClr val="FFFFFF"/>
              </a:solidFill>
              <a:effectLst/>
              <a:uLnTx/>
              <a:uFillTx/>
              <a:latin typeface="Arial"/>
              <a:ea typeface="MS PGothic" pitchFamily="34" charset="-128"/>
              <a:cs typeface="+mn-cs"/>
            </a:endParaRPr>
          </a:p>
        </p:txBody>
      </p:sp>
      <p:sp>
        <p:nvSpPr>
          <p:cNvPr id="12" name="TextBox 11"/>
          <p:cNvSpPr txBox="1"/>
          <p:nvPr/>
        </p:nvSpPr>
        <p:spPr>
          <a:xfrm>
            <a:off x="927583" y="4385690"/>
            <a:ext cx="5951926" cy="369332"/>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kumimoji="0" lang="en-US" i="0" u="none" strike="noStrike" kern="1200" cap="none" spc="0" normalizeH="0" baseline="0" noProof="0" dirty="0">
                <a:ln>
                  <a:noFill/>
                </a:ln>
                <a:solidFill>
                  <a:srgbClr val="92D050"/>
                </a:solidFill>
                <a:effectLst/>
                <a:uLnTx/>
                <a:uFillTx/>
                <a:latin typeface="Arial"/>
                <a:ea typeface="MS PGothic" pitchFamily="34" charset="-128"/>
                <a:cs typeface="+mn-cs"/>
              </a:rPr>
              <a:t>— experience how a volcanic crisis affects your role</a:t>
            </a:r>
          </a:p>
        </p:txBody>
      </p:sp>
      <p:sp>
        <p:nvSpPr>
          <p:cNvPr id="13" name="TextBox 12"/>
          <p:cNvSpPr txBox="1"/>
          <p:nvPr/>
        </p:nvSpPr>
        <p:spPr>
          <a:xfrm>
            <a:off x="927583" y="5111921"/>
            <a:ext cx="6878434" cy="369332"/>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kumimoji="0" lang="en-US" i="0" u="none" strike="noStrike" kern="1200" cap="none" spc="0" normalizeH="0" baseline="0" noProof="0" dirty="0">
                <a:ln>
                  <a:noFill/>
                </a:ln>
                <a:solidFill>
                  <a:srgbClr val="92D050"/>
                </a:solidFill>
                <a:effectLst/>
                <a:uLnTx/>
                <a:uFillTx/>
                <a:latin typeface="Arial"/>
                <a:ea typeface="MS PGothic" pitchFamily="34" charset="-128"/>
                <a:cs typeface="+mn-cs"/>
              </a:rPr>
              <a:t>— learn to interact with other experts from different agencies</a:t>
            </a:r>
            <a:r>
              <a:rPr kumimoji="0" lang="en-US" i="0" u="none" strike="noStrike" kern="1200" cap="none" spc="0" normalizeH="0" noProof="0" dirty="0">
                <a:ln>
                  <a:noFill/>
                </a:ln>
                <a:solidFill>
                  <a:srgbClr val="92D050"/>
                </a:solidFill>
                <a:effectLst/>
                <a:uLnTx/>
                <a:uFillTx/>
                <a:latin typeface="Arial"/>
                <a:ea typeface="MS PGothic" pitchFamily="34" charset="-128"/>
                <a:cs typeface="+mn-cs"/>
              </a:rPr>
              <a:t> </a:t>
            </a:r>
            <a:endParaRPr kumimoji="0" lang="en-US" i="0" u="none" strike="noStrike" kern="1200" cap="none" spc="0" normalizeH="0" baseline="0" noProof="0" dirty="0">
              <a:ln>
                <a:noFill/>
              </a:ln>
              <a:solidFill>
                <a:srgbClr val="92D050"/>
              </a:solidFill>
              <a:effectLst/>
              <a:uLnTx/>
              <a:uFillTx/>
              <a:latin typeface="Arial"/>
              <a:ea typeface="MS PGothic" pitchFamily="34" charset="-128"/>
              <a:cs typeface="+mn-cs"/>
            </a:endParaRPr>
          </a:p>
        </p:txBody>
      </p:sp>
      <p:sp>
        <p:nvSpPr>
          <p:cNvPr id="14" name="TextBox 13"/>
          <p:cNvSpPr txBox="1"/>
          <p:nvPr/>
        </p:nvSpPr>
        <p:spPr>
          <a:xfrm>
            <a:off x="944296" y="5813022"/>
            <a:ext cx="6878434" cy="369332"/>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kumimoji="0" lang="en-US" i="0" u="none" strike="noStrike" kern="1200" cap="none" spc="0" normalizeH="0" baseline="0" noProof="0" dirty="0">
                <a:ln>
                  <a:noFill/>
                </a:ln>
                <a:solidFill>
                  <a:srgbClr val="92D050"/>
                </a:solidFill>
                <a:effectLst/>
                <a:uLnTx/>
                <a:uFillTx/>
                <a:latin typeface="Arial"/>
                <a:ea typeface="MS PGothic" pitchFamily="34" charset="-128"/>
                <a:cs typeface="+mn-cs"/>
              </a:rPr>
              <a:t>— learn how to prepare</a:t>
            </a:r>
            <a:r>
              <a:rPr kumimoji="0" lang="en-US" i="0" u="none" strike="noStrike" kern="1200" cap="none" spc="0" normalizeH="0" noProof="0" dirty="0">
                <a:ln>
                  <a:noFill/>
                </a:ln>
                <a:solidFill>
                  <a:srgbClr val="92D050"/>
                </a:solidFill>
                <a:effectLst/>
                <a:uLnTx/>
                <a:uFillTx/>
                <a:latin typeface="Arial"/>
                <a:ea typeface="MS PGothic" pitchFamily="34" charset="-128"/>
                <a:cs typeface="+mn-cs"/>
              </a:rPr>
              <a:t> and respond to a real volcanic crisis</a:t>
            </a:r>
            <a:endParaRPr kumimoji="0" lang="en-US" i="0" u="none" strike="noStrike" kern="1200" cap="none" spc="0" normalizeH="0" baseline="0" noProof="0" dirty="0">
              <a:ln>
                <a:noFill/>
              </a:ln>
              <a:solidFill>
                <a:srgbClr val="92D050"/>
              </a:solidFill>
              <a:effectLst/>
              <a:uLnTx/>
              <a:uFillTx/>
              <a:latin typeface="Arial"/>
              <a:ea typeface="MS PGothic" pitchFamily="34" charset="-128"/>
              <a:cs typeface="+mn-cs"/>
            </a:endParaRPr>
          </a:p>
        </p:txBody>
      </p:sp>
      <p:sp>
        <p:nvSpPr>
          <p:cNvPr id="15" name="TextBox 14"/>
          <p:cNvSpPr txBox="1"/>
          <p:nvPr/>
        </p:nvSpPr>
        <p:spPr>
          <a:xfrm rot="21286175">
            <a:off x="104366" y="3567983"/>
            <a:ext cx="7598361" cy="584775"/>
          </a:xfrm>
          <a:prstGeom prst="rect">
            <a:avLst/>
          </a:prstGeom>
          <a:noFill/>
        </p:spPr>
        <p:txBody>
          <a:bodyPr wrap="square" rtlCol="0">
            <a:spAutoFit/>
          </a:bodyPr>
          <a:lstStyle/>
          <a:p>
            <a:pPr lvl="0" defTabSz="685800" eaLnBrk="0" fontAlgn="base" hangingPunct="0">
              <a:spcBef>
                <a:spcPct val="0"/>
              </a:spcBef>
              <a:spcAft>
                <a:spcPct val="0"/>
              </a:spcAft>
              <a:defRPr/>
            </a:pPr>
            <a:r>
              <a:rPr lang="en-US" sz="3200" b="1" dirty="0">
                <a:solidFill>
                  <a:srgbClr val="FF0000"/>
                </a:solidFill>
                <a:latin typeface="Calibri" panose="020F0502020204030204" pitchFamily="34" charset="0"/>
              </a:rPr>
              <a:t>Goals of eruption simulation</a:t>
            </a:r>
            <a:endParaRPr kumimoji="0" lang="en-US" sz="3200" b="1" i="0" u="none" strike="noStrike" kern="1200" cap="none" spc="0" normalizeH="0" baseline="0" noProof="0" dirty="0">
              <a:ln>
                <a:noFill/>
              </a:ln>
              <a:solidFill>
                <a:srgbClr val="FF0000"/>
              </a:solidFill>
              <a:effectLst/>
              <a:uLnTx/>
              <a:uFillTx/>
              <a:latin typeface="Arial"/>
              <a:ea typeface="MS PGothic" pitchFamily="34" charset="-128"/>
            </a:endParaRPr>
          </a:p>
        </p:txBody>
      </p:sp>
      <p:pic>
        <p:nvPicPr>
          <p:cNvPr id="16" name="Picture 15">
            <a:extLst>
              <a:ext uri="{FF2B5EF4-FFF2-40B4-BE49-F238E27FC236}">
                <a16:creationId xmlns:a16="http://schemas.microsoft.com/office/drawing/2014/main" id="{DBEE2A34-5C1A-4F7F-80DB-49FD89CF4655}"/>
              </a:ext>
            </a:extLst>
          </p:cNvPr>
          <p:cNvPicPr>
            <a:picLocks noChangeAspect="1"/>
          </p:cNvPicPr>
          <p:nvPr/>
        </p:nvPicPr>
        <p:blipFill>
          <a:blip r:embed="rId4"/>
          <a:stretch>
            <a:fillRect/>
          </a:stretch>
        </p:blipFill>
        <p:spPr>
          <a:xfrm>
            <a:off x="7441363" y="3284045"/>
            <a:ext cx="4647240" cy="2904525"/>
          </a:xfrm>
          <a:prstGeom prst="rect">
            <a:avLst/>
          </a:prstGeom>
        </p:spPr>
      </p:pic>
    </p:spTree>
    <p:extLst>
      <p:ext uri="{BB962C8B-B14F-4D97-AF65-F5344CB8AC3E}">
        <p14:creationId xmlns:p14="http://schemas.microsoft.com/office/powerpoint/2010/main" val="3848080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p:cNvSpPr txBox="1"/>
          <p:nvPr/>
        </p:nvSpPr>
        <p:spPr>
          <a:xfrm rot="21165138">
            <a:off x="100168" y="809469"/>
            <a:ext cx="3707107" cy="1938992"/>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FFC000"/>
                </a:solidFill>
                <a:effectLst/>
                <a:uLnTx/>
                <a:uFillTx/>
                <a:latin typeface="Calibri" panose="020F0502020204030204"/>
                <a:ea typeface="MS PGothic" pitchFamily="34" charset="-128"/>
                <a:cs typeface="+mn-cs"/>
              </a:rPr>
              <a:t>Format of the Eruption Simulation </a:t>
            </a:r>
          </a:p>
        </p:txBody>
      </p:sp>
      <p:pic>
        <p:nvPicPr>
          <p:cNvPr id="5" name="Picture 4">
            <a:extLst>
              <a:ext uri="{FF2B5EF4-FFF2-40B4-BE49-F238E27FC236}">
                <a16:creationId xmlns:a16="http://schemas.microsoft.com/office/drawing/2014/main" id="{24958C67-9EB9-4130-9047-AF986976D8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14776" y="0"/>
            <a:ext cx="7720668" cy="3989012"/>
          </a:xfrm>
          <a:prstGeom prst="rect">
            <a:avLst/>
          </a:prstGeom>
        </p:spPr>
      </p:pic>
      <p:pic>
        <p:nvPicPr>
          <p:cNvPr id="7" name="Picture 6">
            <a:extLst>
              <a:ext uri="{FF2B5EF4-FFF2-40B4-BE49-F238E27FC236}">
                <a16:creationId xmlns:a16="http://schemas.microsoft.com/office/drawing/2014/main" id="{E577B950-27F2-4985-A8E4-E2E0FFCEEC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3" y="3345872"/>
            <a:ext cx="6789133" cy="3512127"/>
          </a:xfrm>
          <a:prstGeom prst="rect">
            <a:avLst/>
          </a:prstGeom>
        </p:spPr>
      </p:pic>
    </p:spTree>
    <p:extLst>
      <p:ext uri="{BB962C8B-B14F-4D97-AF65-F5344CB8AC3E}">
        <p14:creationId xmlns:p14="http://schemas.microsoft.com/office/powerpoint/2010/main" val="1081972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59B1E4DF-792B-4D4E-BDFC-5F892406CF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95461" y="4343896"/>
            <a:ext cx="3593411" cy="2533573"/>
          </a:xfrm>
          <a:prstGeom prst="rect">
            <a:avLst/>
          </a:prstGeom>
        </p:spPr>
      </p:pic>
      <p:pic>
        <p:nvPicPr>
          <p:cNvPr id="26" name="Picture 25">
            <a:extLst>
              <a:ext uri="{FF2B5EF4-FFF2-40B4-BE49-F238E27FC236}">
                <a16:creationId xmlns:a16="http://schemas.microsoft.com/office/drawing/2014/main" id="{C6ECAC26-E538-41A1-8227-EEA16A1279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561" y="899455"/>
            <a:ext cx="3426037" cy="2569528"/>
          </a:xfrm>
          <a:prstGeom prst="rect">
            <a:avLst/>
          </a:prstGeom>
        </p:spPr>
      </p:pic>
      <p:sp>
        <p:nvSpPr>
          <p:cNvPr id="4" name="TextBox 3"/>
          <p:cNvSpPr txBox="1"/>
          <p:nvPr/>
        </p:nvSpPr>
        <p:spPr>
          <a:xfrm>
            <a:off x="397290" y="1205580"/>
            <a:ext cx="2951751" cy="430887"/>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kumimoji="0" lang="en-US" sz="2200" b="1" i="0" u="none" strike="noStrike" kern="1200" cap="none" spc="0" normalizeH="0" baseline="0" noProof="0" dirty="0">
                <a:ln>
                  <a:noFill/>
                </a:ln>
                <a:solidFill>
                  <a:srgbClr val="00B0F0"/>
                </a:solidFill>
                <a:effectLst/>
                <a:uLnTx/>
                <a:uFillTx/>
                <a:latin typeface="Arial"/>
                <a:ea typeface="MS PGothic" pitchFamily="34" charset="-128"/>
                <a:cs typeface="+mn-cs"/>
              </a:rPr>
              <a:t>identify hazards</a:t>
            </a:r>
          </a:p>
        </p:txBody>
      </p:sp>
      <p:sp>
        <p:nvSpPr>
          <p:cNvPr id="10" name="TextBox 9"/>
          <p:cNvSpPr txBox="1"/>
          <p:nvPr/>
        </p:nvSpPr>
        <p:spPr>
          <a:xfrm>
            <a:off x="3853908" y="3962297"/>
            <a:ext cx="5302448" cy="430887"/>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lang="en-US" sz="2200" b="1" dirty="0">
                <a:solidFill>
                  <a:srgbClr val="00B0F0"/>
                </a:solidFill>
                <a:latin typeface="Arial"/>
                <a:ea typeface="MS PGothic" pitchFamily="34" charset="-128"/>
              </a:rPr>
              <a:t>i</a:t>
            </a:r>
            <a:r>
              <a:rPr kumimoji="0" lang="en-US" sz="2200" b="1" i="0" u="none" strike="noStrike" kern="1200" cap="none" spc="0" normalizeH="0" noProof="0" dirty="0" err="1">
                <a:ln>
                  <a:noFill/>
                </a:ln>
                <a:solidFill>
                  <a:srgbClr val="00B0F0"/>
                </a:solidFill>
                <a:effectLst/>
                <a:uLnTx/>
                <a:uFillTx/>
                <a:latin typeface="Arial"/>
                <a:ea typeface="MS PGothic" pitchFamily="34" charset="-128"/>
                <a:cs typeface="+mn-cs"/>
              </a:rPr>
              <a:t>nteract</a:t>
            </a:r>
            <a:r>
              <a:rPr kumimoji="0" lang="en-US" sz="2200" b="1" i="0" u="none" strike="noStrike" kern="1200" cap="none" spc="0" normalizeH="0" noProof="0" dirty="0">
                <a:ln>
                  <a:noFill/>
                </a:ln>
                <a:solidFill>
                  <a:srgbClr val="00B0F0"/>
                </a:solidFill>
                <a:effectLst/>
                <a:uLnTx/>
                <a:uFillTx/>
                <a:latin typeface="Arial"/>
                <a:ea typeface="MS PGothic" pitchFamily="34" charset="-128"/>
                <a:cs typeface="+mn-cs"/>
              </a:rPr>
              <a:t> with experts and the public</a:t>
            </a:r>
            <a:endParaRPr kumimoji="0" lang="en-US" sz="2200" b="1" i="0" u="none" strike="noStrike" kern="1200" cap="none" spc="0" normalizeH="0" baseline="0" noProof="0" dirty="0">
              <a:ln>
                <a:noFill/>
              </a:ln>
              <a:solidFill>
                <a:srgbClr val="00B0F0"/>
              </a:solidFill>
              <a:effectLst/>
              <a:uLnTx/>
              <a:uFillTx/>
              <a:latin typeface="Arial"/>
              <a:ea typeface="MS PGothic" pitchFamily="34" charset="-128"/>
              <a:cs typeface="+mn-cs"/>
            </a:endParaRPr>
          </a:p>
        </p:txBody>
      </p:sp>
      <p:sp>
        <p:nvSpPr>
          <p:cNvPr id="8" name="TextBox 7"/>
          <p:cNvSpPr txBox="1"/>
          <p:nvPr/>
        </p:nvSpPr>
        <p:spPr>
          <a:xfrm>
            <a:off x="114254" y="3792393"/>
            <a:ext cx="4388019" cy="430887"/>
          </a:xfrm>
          <a:prstGeom prst="rect">
            <a:avLst/>
          </a:prstGeom>
          <a:noFill/>
        </p:spPr>
        <p:txBody>
          <a:bodyPr wrap="square" rtlCol="0">
            <a:spAutoFit/>
          </a:bodyPr>
          <a:lstStyle/>
          <a:p>
            <a:pPr marR="0" lvl="0" algn="l" defTabSz="685800" rtl="0" eaLnBrk="0" fontAlgn="base" latinLnBrk="0" hangingPunct="0">
              <a:lnSpc>
                <a:spcPct val="100000"/>
              </a:lnSpc>
              <a:spcBef>
                <a:spcPct val="0"/>
              </a:spcBef>
              <a:spcAft>
                <a:spcPct val="0"/>
              </a:spcAft>
              <a:buClrTx/>
              <a:buSzTx/>
              <a:tabLst/>
              <a:defRPr/>
            </a:pPr>
            <a:r>
              <a:rPr lang="en-US" sz="2200" b="1" dirty="0">
                <a:solidFill>
                  <a:srgbClr val="00B0F0"/>
                </a:solidFill>
                <a:latin typeface="Arial"/>
                <a:ea typeface="MS PGothic" pitchFamily="34" charset="-128"/>
              </a:rPr>
              <a:t>r</a:t>
            </a:r>
            <a:r>
              <a:rPr kumimoji="0" lang="en-US" sz="2200" b="1" i="0" u="none" strike="noStrike" kern="1200" cap="none" spc="0" normalizeH="0" baseline="0" noProof="0" dirty="0" err="1">
                <a:ln>
                  <a:noFill/>
                </a:ln>
                <a:solidFill>
                  <a:srgbClr val="00B0F0"/>
                </a:solidFill>
                <a:effectLst/>
                <a:uLnTx/>
                <a:uFillTx/>
                <a:latin typeface="Arial"/>
                <a:ea typeface="MS PGothic" pitchFamily="34" charset="-128"/>
                <a:cs typeface="+mn-cs"/>
              </a:rPr>
              <a:t>espond</a:t>
            </a:r>
            <a:r>
              <a:rPr kumimoji="0" lang="en-US" sz="2200" b="1" i="0" u="none" strike="noStrike" kern="1200" cap="none" spc="0" normalizeH="0" baseline="0" noProof="0" dirty="0">
                <a:ln>
                  <a:noFill/>
                </a:ln>
                <a:solidFill>
                  <a:srgbClr val="00B0F0"/>
                </a:solidFill>
                <a:effectLst/>
                <a:uLnTx/>
                <a:uFillTx/>
                <a:latin typeface="Arial"/>
                <a:ea typeface="MS PGothic" pitchFamily="34" charset="-128"/>
                <a:cs typeface="+mn-cs"/>
              </a:rPr>
              <a:t> to volcanic crisis</a:t>
            </a:r>
          </a:p>
        </p:txBody>
      </p:sp>
      <p:sp>
        <p:nvSpPr>
          <p:cNvPr id="23" name="TextBox 22">
            <a:extLst>
              <a:ext uri="{FF2B5EF4-FFF2-40B4-BE49-F238E27FC236}">
                <a16:creationId xmlns:a16="http://schemas.microsoft.com/office/drawing/2014/main" id="{97D71303-07EE-4406-B1EC-3047F652274B}"/>
              </a:ext>
            </a:extLst>
          </p:cNvPr>
          <p:cNvSpPr txBox="1"/>
          <p:nvPr/>
        </p:nvSpPr>
        <p:spPr>
          <a:xfrm>
            <a:off x="2069184" y="8651"/>
            <a:ext cx="8669438" cy="707886"/>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FFC000"/>
                </a:solidFill>
                <a:effectLst/>
                <a:uLnTx/>
                <a:uFillTx/>
                <a:latin typeface="Calibri" panose="020F0502020204030204"/>
                <a:ea typeface="MS PGothic" pitchFamily="34" charset="-128"/>
                <a:cs typeface="+mn-cs"/>
              </a:rPr>
              <a:t>Tasks during the Eruption Simulation </a:t>
            </a:r>
          </a:p>
        </p:txBody>
      </p:sp>
      <p:sp>
        <p:nvSpPr>
          <p:cNvPr id="24" name="TextBox 23">
            <a:extLst>
              <a:ext uri="{FF2B5EF4-FFF2-40B4-BE49-F238E27FC236}">
                <a16:creationId xmlns:a16="http://schemas.microsoft.com/office/drawing/2014/main" id="{F5148193-6BE8-4EFD-9BF5-DC53E6D9EBAF}"/>
              </a:ext>
            </a:extLst>
          </p:cNvPr>
          <p:cNvSpPr txBox="1"/>
          <p:nvPr/>
        </p:nvSpPr>
        <p:spPr>
          <a:xfrm>
            <a:off x="3430159" y="899455"/>
            <a:ext cx="5187293" cy="769441"/>
          </a:xfrm>
          <a:prstGeom prst="rect">
            <a:avLst/>
          </a:prstGeom>
          <a:noFill/>
        </p:spPr>
        <p:txBody>
          <a:bodyPr wrap="square" rtlCol="0">
            <a:spAutoFit/>
          </a:bodyPr>
          <a:lstStyle/>
          <a:p>
            <a:pPr marR="0" lvl="0" algn="ctr" defTabSz="685800" rtl="0" eaLnBrk="0" fontAlgn="base" latinLnBrk="0" hangingPunct="0">
              <a:lnSpc>
                <a:spcPct val="100000"/>
              </a:lnSpc>
              <a:spcBef>
                <a:spcPct val="0"/>
              </a:spcBef>
              <a:spcAft>
                <a:spcPct val="0"/>
              </a:spcAft>
              <a:buClrTx/>
              <a:buSzTx/>
              <a:tabLst/>
              <a:defRPr/>
            </a:pPr>
            <a:r>
              <a:rPr lang="en-US" sz="2200" b="1" dirty="0">
                <a:solidFill>
                  <a:srgbClr val="00B0F0"/>
                </a:solidFill>
                <a:latin typeface="Arial"/>
                <a:ea typeface="MS PGothic" pitchFamily="34" charset="-128"/>
              </a:rPr>
              <a:t>c</a:t>
            </a:r>
            <a:r>
              <a:rPr kumimoji="0" lang="en-US" sz="2200" b="1" i="0" u="none" strike="noStrike" kern="1200" cap="none" spc="0" normalizeH="0" baseline="0" noProof="0" dirty="0" err="1">
                <a:ln>
                  <a:noFill/>
                </a:ln>
                <a:solidFill>
                  <a:srgbClr val="00B0F0"/>
                </a:solidFill>
                <a:effectLst/>
                <a:uLnTx/>
                <a:uFillTx/>
                <a:latin typeface="Arial"/>
                <a:ea typeface="MS PGothic" pitchFamily="34" charset="-128"/>
                <a:cs typeface="+mn-cs"/>
              </a:rPr>
              <a:t>ommunicate</a:t>
            </a:r>
            <a:r>
              <a:rPr kumimoji="0" lang="en-US" sz="2200" b="1" i="0" u="none" strike="noStrike" kern="1200" cap="none" spc="0" normalizeH="0" baseline="0" noProof="0" dirty="0">
                <a:ln>
                  <a:noFill/>
                </a:ln>
                <a:solidFill>
                  <a:srgbClr val="00B0F0"/>
                </a:solidFill>
                <a:effectLst/>
                <a:uLnTx/>
                <a:uFillTx/>
                <a:latin typeface="Arial"/>
                <a:ea typeface="MS PGothic" pitchFamily="34" charset="-128"/>
                <a:cs typeface="+mn-cs"/>
              </a:rPr>
              <a:t> and present science and emergency information</a:t>
            </a:r>
          </a:p>
        </p:txBody>
      </p:sp>
      <p:pic>
        <p:nvPicPr>
          <p:cNvPr id="6" name="Picture 5">
            <a:extLst>
              <a:ext uri="{FF2B5EF4-FFF2-40B4-BE49-F238E27FC236}">
                <a16:creationId xmlns:a16="http://schemas.microsoft.com/office/drawing/2014/main" id="{6F7AD25E-497E-4FBE-ABFC-C64358E08B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69049" y="634367"/>
            <a:ext cx="3613067" cy="2709800"/>
          </a:xfrm>
          <a:prstGeom prst="rect">
            <a:avLst/>
          </a:prstGeom>
        </p:spPr>
      </p:pic>
      <p:sp>
        <p:nvSpPr>
          <p:cNvPr id="9" name="TextBox 8"/>
          <p:cNvSpPr txBox="1"/>
          <p:nvPr/>
        </p:nvSpPr>
        <p:spPr>
          <a:xfrm>
            <a:off x="8422823" y="611392"/>
            <a:ext cx="3510531" cy="769441"/>
          </a:xfrm>
          <a:prstGeom prst="rect">
            <a:avLst/>
          </a:prstGeom>
          <a:noFill/>
        </p:spPr>
        <p:txBody>
          <a:bodyPr wrap="square" rtlCol="0">
            <a:spAutoFit/>
          </a:bodyPr>
          <a:lstStyle/>
          <a:p>
            <a:pPr marR="0" lvl="0" algn="ctr" defTabSz="685800" rtl="0" eaLnBrk="0" fontAlgn="base" latinLnBrk="0" hangingPunct="0">
              <a:lnSpc>
                <a:spcPct val="100000"/>
              </a:lnSpc>
              <a:spcBef>
                <a:spcPct val="0"/>
              </a:spcBef>
              <a:spcAft>
                <a:spcPct val="0"/>
              </a:spcAft>
              <a:buClrTx/>
              <a:buSzTx/>
              <a:tabLst/>
              <a:defRPr/>
            </a:pPr>
            <a:r>
              <a:rPr lang="en-US" sz="2200" b="1" dirty="0">
                <a:solidFill>
                  <a:srgbClr val="00B0F0"/>
                </a:solidFill>
                <a:latin typeface="Arial"/>
                <a:ea typeface="MS PGothic" pitchFamily="34" charset="-128"/>
              </a:rPr>
              <a:t>f</a:t>
            </a:r>
            <a:r>
              <a:rPr kumimoji="0" lang="en-US" sz="2200" b="1" i="0" u="none" strike="noStrike" kern="1200" cap="none" spc="0" normalizeH="0" baseline="0" noProof="0" dirty="0" err="1">
                <a:ln>
                  <a:noFill/>
                </a:ln>
                <a:solidFill>
                  <a:srgbClr val="00B0F0"/>
                </a:solidFill>
                <a:effectLst/>
                <a:uLnTx/>
                <a:uFillTx/>
                <a:latin typeface="Arial"/>
                <a:ea typeface="MS PGothic" pitchFamily="34" charset="-128"/>
                <a:cs typeface="+mn-cs"/>
              </a:rPr>
              <a:t>orecast</a:t>
            </a:r>
            <a:r>
              <a:rPr kumimoji="0" lang="en-US" sz="2200" b="1" i="0" u="none" strike="noStrike" kern="1200" cap="none" spc="0" normalizeH="0" baseline="0" noProof="0" dirty="0">
                <a:ln>
                  <a:noFill/>
                </a:ln>
                <a:solidFill>
                  <a:srgbClr val="00B0F0"/>
                </a:solidFill>
                <a:effectLst/>
                <a:uLnTx/>
                <a:uFillTx/>
                <a:latin typeface="Arial"/>
                <a:ea typeface="MS PGothic" pitchFamily="34" charset="-128"/>
                <a:cs typeface="+mn-cs"/>
              </a:rPr>
              <a:t> volcanic activity</a:t>
            </a:r>
          </a:p>
        </p:txBody>
      </p:sp>
      <p:pic>
        <p:nvPicPr>
          <p:cNvPr id="27" name="Picture 26">
            <a:extLst>
              <a:ext uri="{FF2B5EF4-FFF2-40B4-BE49-F238E27FC236}">
                <a16:creationId xmlns:a16="http://schemas.microsoft.com/office/drawing/2014/main" id="{72D90B58-8A08-43C8-96CD-F12A88874569}"/>
              </a:ext>
            </a:extLst>
          </p:cNvPr>
          <p:cNvPicPr>
            <a:picLocks noChangeAspect="1"/>
          </p:cNvPicPr>
          <p:nvPr/>
        </p:nvPicPr>
        <p:blipFill rotWithShape="1">
          <a:blip r:embed="rId5"/>
          <a:srcRect l="23032" t="29703" r="22917" b="21296"/>
          <a:stretch/>
        </p:blipFill>
        <p:spPr>
          <a:xfrm>
            <a:off x="3970564" y="1645232"/>
            <a:ext cx="4089400" cy="2317065"/>
          </a:xfrm>
          <a:prstGeom prst="rect">
            <a:avLst/>
          </a:prstGeom>
        </p:spPr>
      </p:pic>
      <p:pic>
        <p:nvPicPr>
          <p:cNvPr id="29" name="Picture 28">
            <a:extLst>
              <a:ext uri="{FF2B5EF4-FFF2-40B4-BE49-F238E27FC236}">
                <a16:creationId xmlns:a16="http://schemas.microsoft.com/office/drawing/2014/main" id="{556B0EEC-8088-4014-8404-69EF0DB605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4254" y="4198319"/>
            <a:ext cx="3704138" cy="2471355"/>
          </a:xfrm>
          <a:prstGeom prst="rect">
            <a:avLst/>
          </a:prstGeom>
        </p:spPr>
      </p:pic>
      <p:pic>
        <p:nvPicPr>
          <p:cNvPr id="32" name="Picture 31">
            <a:extLst>
              <a:ext uri="{FF2B5EF4-FFF2-40B4-BE49-F238E27FC236}">
                <a16:creationId xmlns:a16="http://schemas.microsoft.com/office/drawing/2014/main" id="{FD66214A-081D-4336-B06E-8DA45EB42022}"/>
              </a:ext>
            </a:extLst>
          </p:cNvPr>
          <p:cNvPicPr>
            <a:picLocks noChangeAspect="1"/>
          </p:cNvPicPr>
          <p:nvPr/>
        </p:nvPicPr>
        <p:blipFill rotWithShape="1">
          <a:blip r:embed="rId7"/>
          <a:srcRect l="19097" t="20000" r="35497" b="32963"/>
          <a:stretch/>
        </p:blipFill>
        <p:spPr>
          <a:xfrm>
            <a:off x="8477978" y="4320255"/>
            <a:ext cx="3704138" cy="2398259"/>
          </a:xfrm>
          <a:prstGeom prst="rect">
            <a:avLst/>
          </a:prstGeom>
        </p:spPr>
      </p:pic>
      <p:sp>
        <p:nvSpPr>
          <p:cNvPr id="25" name="TextBox 24">
            <a:extLst>
              <a:ext uri="{FF2B5EF4-FFF2-40B4-BE49-F238E27FC236}">
                <a16:creationId xmlns:a16="http://schemas.microsoft.com/office/drawing/2014/main" id="{FB5F84C4-E2B0-4B05-BD6D-1BFEE7CA3670}"/>
              </a:ext>
            </a:extLst>
          </p:cNvPr>
          <p:cNvSpPr txBox="1"/>
          <p:nvPr/>
        </p:nvSpPr>
        <p:spPr>
          <a:xfrm>
            <a:off x="8637033" y="3623743"/>
            <a:ext cx="3704088" cy="769441"/>
          </a:xfrm>
          <a:prstGeom prst="rect">
            <a:avLst/>
          </a:prstGeom>
          <a:noFill/>
        </p:spPr>
        <p:txBody>
          <a:bodyPr wrap="square" rtlCol="0">
            <a:spAutoFit/>
          </a:bodyPr>
          <a:lstStyle/>
          <a:p>
            <a:pPr marR="0" lvl="0" algn="ctr" defTabSz="685800" rtl="0" eaLnBrk="0" fontAlgn="base" latinLnBrk="0" hangingPunct="0">
              <a:lnSpc>
                <a:spcPct val="100000"/>
              </a:lnSpc>
              <a:spcBef>
                <a:spcPct val="0"/>
              </a:spcBef>
              <a:spcAft>
                <a:spcPct val="0"/>
              </a:spcAft>
              <a:buClrTx/>
              <a:buSzTx/>
              <a:tabLst/>
              <a:defRPr/>
            </a:pPr>
            <a:r>
              <a:rPr lang="en-US" sz="2200" b="1" dirty="0">
                <a:solidFill>
                  <a:srgbClr val="00B0F0"/>
                </a:solidFill>
                <a:latin typeface="Arial"/>
                <a:ea typeface="MS PGothic" pitchFamily="34" charset="-128"/>
              </a:rPr>
              <a:t>a</a:t>
            </a:r>
            <a:r>
              <a:rPr kumimoji="0" lang="en-US" sz="2200" b="1" i="0" u="none" strike="noStrike" kern="1200" cap="none" spc="0" normalizeH="0" baseline="0" noProof="0" dirty="0" err="1">
                <a:ln>
                  <a:noFill/>
                </a:ln>
                <a:solidFill>
                  <a:srgbClr val="00B0F0"/>
                </a:solidFill>
                <a:effectLst/>
                <a:uLnTx/>
                <a:uFillTx/>
                <a:latin typeface="Arial"/>
                <a:ea typeface="MS PGothic" pitchFamily="34" charset="-128"/>
                <a:cs typeface="+mn-cs"/>
              </a:rPr>
              <a:t>llocate</a:t>
            </a:r>
            <a:r>
              <a:rPr kumimoji="0" lang="en-US" sz="2200" b="1" i="0" u="none" strike="noStrike" kern="1200" cap="none" spc="0" normalizeH="0" baseline="0" noProof="0" dirty="0">
                <a:ln>
                  <a:noFill/>
                </a:ln>
                <a:solidFill>
                  <a:srgbClr val="00B0F0"/>
                </a:solidFill>
                <a:effectLst/>
                <a:uLnTx/>
                <a:uFillTx/>
                <a:latin typeface="Arial"/>
                <a:ea typeface="MS PGothic" pitchFamily="34" charset="-128"/>
                <a:cs typeface="+mn-cs"/>
              </a:rPr>
              <a:t> resources and designate facilities</a:t>
            </a:r>
          </a:p>
        </p:txBody>
      </p:sp>
    </p:spTree>
    <p:extLst>
      <p:ext uri="{BB962C8B-B14F-4D97-AF65-F5344CB8AC3E}">
        <p14:creationId xmlns:p14="http://schemas.microsoft.com/office/powerpoint/2010/main" val="1938449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5" name="Text Box 3">
            <a:extLst>
              <a:ext uri="{FF2B5EF4-FFF2-40B4-BE49-F238E27FC236}">
                <a16:creationId xmlns:a16="http://schemas.microsoft.com/office/drawing/2014/main" id="{F8E09805-9F5A-47B3-B54E-2D5940F14A88}"/>
              </a:ext>
            </a:extLst>
          </p:cNvPr>
          <p:cNvSpPr txBox="1">
            <a:spLocks noChangeArrowheads="1"/>
          </p:cNvSpPr>
          <p:nvPr/>
        </p:nvSpPr>
        <p:spPr bwMode="auto">
          <a:xfrm>
            <a:off x="977900" y="-31614"/>
            <a:ext cx="10560957"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US" altLang="en-US" sz="4000" b="1" dirty="0" err="1">
                <a:solidFill>
                  <a:srgbClr val="FFC000"/>
                </a:solidFill>
                <a:latin typeface="Calibri" panose="020F0502020204030204" pitchFamily="34" charset="0"/>
              </a:rPr>
              <a:t>Pu‘u</a:t>
            </a:r>
            <a:r>
              <a:rPr lang="en-US" altLang="en-US" sz="4000" b="1" dirty="0">
                <a:solidFill>
                  <a:srgbClr val="FFC000"/>
                </a:solidFill>
                <a:latin typeface="Calibri" panose="020F0502020204030204" pitchFamily="34" charset="0"/>
              </a:rPr>
              <a:t> ‘</a:t>
            </a:r>
            <a:r>
              <a:rPr lang="en-US" altLang="en-US" sz="4000" b="1" dirty="0" err="1">
                <a:solidFill>
                  <a:srgbClr val="FFC000"/>
                </a:solidFill>
                <a:latin typeface="Calibri" panose="020F0502020204030204" pitchFamily="34" charset="0"/>
              </a:rPr>
              <a:t>o‘o</a:t>
            </a:r>
            <a:r>
              <a:rPr lang="en-US" altLang="en-US" sz="4000" b="1" dirty="0">
                <a:solidFill>
                  <a:srgbClr val="FFC000"/>
                </a:solidFill>
                <a:latin typeface="Calibri" panose="020F0502020204030204" pitchFamily="34" charset="0"/>
              </a:rPr>
              <a:t> eruption (1983-2018), </a:t>
            </a:r>
            <a:r>
              <a:rPr lang="en-US" altLang="en-US" sz="4000" b="1" dirty="0" err="1">
                <a:solidFill>
                  <a:srgbClr val="FFC000"/>
                </a:solidFill>
                <a:latin typeface="Calibri" panose="020F0502020204030204" pitchFamily="34" charset="0"/>
              </a:rPr>
              <a:t>Kīlauea</a:t>
            </a:r>
            <a:r>
              <a:rPr lang="en-US" altLang="en-US" sz="4000" b="1" dirty="0">
                <a:solidFill>
                  <a:srgbClr val="FFC000"/>
                </a:solidFill>
                <a:latin typeface="Calibri" panose="020F0502020204030204" pitchFamily="34" charset="0"/>
              </a:rPr>
              <a:t> Volcano</a:t>
            </a:r>
          </a:p>
        </p:txBody>
      </p:sp>
      <p:pic>
        <p:nvPicPr>
          <p:cNvPr id="3" name="Picture 2">
            <a:extLst>
              <a:ext uri="{FF2B5EF4-FFF2-40B4-BE49-F238E27FC236}">
                <a16:creationId xmlns:a16="http://schemas.microsoft.com/office/drawing/2014/main" id="{B9E2B658-5836-4A37-9D7F-728EEE30308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557" y="676272"/>
            <a:ext cx="7982804" cy="6181728"/>
          </a:xfrm>
          <a:prstGeom prst="rect">
            <a:avLst/>
          </a:prstGeom>
        </p:spPr>
      </p:pic>
      <p:pic>
        <p:nvPicPr>
          <p:cNvPr id="29704" name="HighFountains.mpg">
            <a:hlinkClick r:id="" action="ppaction://media"/>
            <a:extLst>
              <a:ext uri="{FF2B5EF4-FFF2-40B4-BE49-F238E27FC236}">
                <a16:creationId xmlns:a16="http://schemas.microsoft.com/office/drawing/2014/main" id="{29A92FB8-A00B-4CFD-AC45-2945042560AD}"/>
              </a:ext>
            </a:extLst>
          </p:cNvPr>
          <p:cNvPicPr>
            <a:picLocks noChangeAspect="1" noChangeArrowheads="1"/>
          </p:cNvPicPr>
          <p:nvPr>
            <a:videoFile r:link="rId2"/>
            <p:extLst>
              <p:ext uri="{DAA4B4D4-6D71-4841-9C94-3DE7FCFB9230}">
                <p14:media xmlns:p14="http://schemas.microsoft.com/office/powerpoint/2010/main" r:link="rId1"/>
              </p:ext>
            </p:extLst>
          </p:nvPr>
        </p:nvPicPr>
        <p:blipFill>
          <a:blip r:embed="rId6">
            <a:extLst>
              <a:ext uri="{28A0092B-C50C-407E-A947-70E740481C1C}">
                <a14:useLocalDpi xmlns:a14="http://schemas.microsoft.com/office/drawing/2010/main" val="0"/>
              </a:ext>
            </a:extLst>
          </a:blip>
          <a:srcRect/>
          <a:stretch>
            <a:fillRect/>
          </a:stretch>
        </p:blipFill>
        <p:spPr bwMode="auto">
          <a:xfrm>
            <a:off x="7767254" y="597027"/>
            <a:ext cx="4396061" cy="2997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 Box 3">
            <a:extLst>
              <a:ext uri="{FF2B5EF4-FFF2-40B4-BE49-F238E27FC236}">
                <a16:creationId xmlns:a16="http://schemas.microsoft.com/office/drawing/2014/main" id="{EAFAC599-D055-4D46-9A41-F609B2FB0F6C}"/>
              </a:ext>
            </a:extLst>
          </p:cNvPr>
          <p:cNvSpPr txBox="1">
            <a:spLocks noChangeArrowheads="1"/>
          </p:cNvSpPr>
          <p:nvPr/>
        </p:nvSpPr>
        <p:spPr bwMode="auto">
          <a:xfrm>
            <a:off x="4146883" y="3947108"/>
            <a:ext cx="1193776" cy="4674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lnSpc>
                <a:spcPts val="1400"/>
              </a:lnSpc>
              <a:spcBef>
                <a:spcPct val="50000"/>
              </a:spcBef>
              <a:buFontTx/>
              <a:buNone/>
            </a:pPr>
            <a:r>
              <a:rPr lang="en-US" altLang="en-US" sz="1800" b="1" dirty="0" err="1">
                <a:solidFill>
                  <a:srgbClr val="0070C0"/>
                </a:solidFill>
                <a:latin typeface="Calibri" panose="020F0502020204030204" pitchFamily="34" charset="0"/>
              </a:rPr>
              <a:t>Pu‘u</a:t>
            </a:r>
            <a:r>
              <a:rPr lang="en-US" altLang="en-US" sz="1800" b="1" dirty="0">
                <a:solidFill>
                  <a:srgbClr val="0070C0"/>
                </a:solidFill>
                <a:latin typeface="Calibri" panose="020F0502020204030204" pitchFamily="34" charset="0"/>
              </a:rPr>
              <a:t> ‘</a:t>
            </a:r>
            <a:r>
              <a:rPr lang="en-US" altLang="en-US" sz="1800" b="1" dirty="0" err="1">
                <a:solidFill>
                  <a:srgbClr val="0070C0"/>
                </a:solidFill>
                <a:latin typeface="Calibri" panose="020F0502020204030204" pitchFamily="34" charset="0"/>
              </a:rPr>
              <a:t>o‘o</a:t>
            </a:r>
            <a:r>
              <a:rPr lang="en-US" altLang="en-US" sz="1800" b="1" dirty="0">
                <a:solidFill>
                  <a:srgbClr val="0070C0"/>
                </a:solidFill>
                <a:latin typeface="Calibri" panose="020F0502020204030204" pitchFamily="34" charset="0"/>
              </a:rPr>
              <a:t> eruption</a:t>
            </a:r>
          </a:p>
        </p:txBody>
      </p:sp>
      <p:sp>
        <p:nvSpPr>
          <p:cNvPr id="4" name="Star: 4 Points 3">
            <a:extLst>
              <a:ext uri="{FF2B5EF4-FFF2-40B4-BE49-F238E27FC236}">
                <a16:creationId xmlns:a16="http://schemas.microsoft.com/office/drawing/2014/main" id="{18AD789D-B4F6-450B-ABDE-A31B22104A9C}"/>
              </a:ext>
            </a:extLst>
          </p:cNvPr>
          <p:cNvSpPr/>
          <p:nvPr/>
        </p:nvSpPr>
        <p:spPr>
          <a:xfrm>
            <a:off x="4146883" y="3595021"/>
            <a:ext cx="216569" cy="216569"/>
          </a:xfrm>
          <a:prstGeom prst="star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760" name="Picture 9" descr="1983_86_8_">
            <a:extLst>
              <a:ext uri="{FF2B5EF4-FFF2-40B4-BE49-F238E27FC236}">
                <a16:creationId xmlns:a16="http://schemas.microsoft.com/office/drawing/2014/main" id="{B008ED23-76C4-4E80-8633-CC599325B32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6444"/>
          <a:stretch/>
        </p:blipFill>
        <p:spPr bwMode="auto">
          <a:xfrm>
            <a:off x="7553325" y="3553619"/>
            <a:ext cx="2363053" cy="3313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62" name="Text Box 11">
            <a:extLst>
              <a:ext uri="{FF2B5EF4-FFF2-40B4-BE49-F238E27FC236}">
                <a16:creationId xmlns:a16="http://schemas.microsoft.com/office/drawing/2014/main" id="{234ADBD6-2758-4C98-B628-5878F2197445}"/>
              </a:ext>
            </a:extLst>
          </p:cNvPr>
          <p:cNvSpPr txBox="1">
            <a:spLocks noChangeArrowheads="1"/>
          </p:cNvSpPr>
          <p:nvPr/>
        </p:nvSpPr>
        <p:spPr bwMode="auto">
          <a:xfrm>
            <a:off x="7818406" y="5985688"/>
            <a:ext cx="1492250"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pPr>
            <a:r>
              <a:rPr lang="en-US" altLang="en-US" sz="1200" dirty="0">
                <a:solidFill>
                  <a:srgbClr val="FFFFFF"/>
                </a:solidFill>
              </a:rPr>
              <a:t>young </a:t>
            </a:r>
            <a:r>
              <a:rPr lang="en-US" altLang="en-US" sz="1200" dirty="0" err="1">
                <a:solidFill>
                  <a:srgbClr val="FFFFFF"/>
                </a:solidFill>
              </a:rPr>
              <a:t>Pu</a:t>
            </a:r>
            <a:r>
              <a:rPr lang="en-US" altLang="en-US" sz="1200" dirty="0" err="1">
                <a:solidFill>
                  <a:srgbClr val="FFFFFF"/>
                </a:solidFill>
                <a:cs typeface="Arial" panose="020B0604020202020204" pitchFamily="34" charset="0"/>
              </a:rPr>
              <a:t>‘</a:t>
            </a:r>
            <a:r>
              <a:rPr lang="en-US" altLang="en-US" sz="1200" dirty="0" err="1">
                <a:solidFill>
                  <a:srgbClr val="FFFFFF"/>
                </a:solidFill>
              </a:rPr>
              <a:t>u</a:t>
            </a:r>
            <a:r>
              <a:rPr lang="en-US" altLang="en-US" sz="1200" dirty="0">
                <a:solidFill>
                  <a:srgbClr val="FFFFFF"/>
                </a:solidFill>
              </a:rPr>
              <a:t> </a:t>
            </a:r>
            <a:r>
              <a:rPr lang="en-US" altLang="en-US" sz="1200" dirty="0">
                <a:solidFill>
                  <a:srgbClr val="FFFFFF"/>
                </a:solidFill>
                <a:cs typeface="Arial" panose="020B0604020202020204" pitchFamily="34" charset="0"/>
              </a:rPr>
              <a:t>‘</a:t>
            </a:r>
            <a:r>
              <a:rPr lang="en-US" altLang="en-US" sz="1200" dirty="0" err="1">
                <a:solidFill>
                  <a:srgbClr val="FFFFFF"/>
                </a:solidFill>
                <a:cs typeface="Arial" panose="020B0604020202020204" pitchFamily="34" charset="0"/>
              </a:rPr>
              <a:t>ō‘ō</a:t>
            </a:r>
            <a:r>
              <a:rPr lang="en-US" altLang="en-US" sz="1200" dirty="0">
                <a:solidFill>
                  <a:srgbClr val="FFFFFF"/>
                </a:solidFill>
              </a:rPr>
              <a:t>  cone in 1983</a:t>
            </a:r>
          </a:p>
          <a:p>
            <a:pPr eaLnBrk="1" hangingPunct="1">
              <a:spcBef>
                <a:spcPct val="50000"/>
              </a:spcBef>
              <a:buFontTx/>
              <a:buNone/>
            </a:pPr>
            <a:endParaRPr lang="en-US" altLang="en-US" sz="1200" dirty="0">
              <a:solidFill>
                <a:srgbClr val="000000"/>
              </a:solidFill>
            </a:endParaRPr>
          </a:p>
        </p:txBody>
      </p:sp>
      <p:pic>
        <p:nvPicPr>
          <p:cNvPr id="8" name="Picture 7">
            <a:extLst>
              <a:ext uri="{FF2B5EF4-FFF2-40B4-BE49-F238E27FC236}">
                <a16:creationId xmlns:a16="http://schemas.microsoft.com/office/drawing/2014/main" id="{B5EBEF83-61DF-4673-908E-4E03DA41F11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534984" y="3542338"/>
            <a:ext cx="2673652" cy="1674965"/>
          </a:xfrm>
          <a:prstGeom prst="rect">
            <a:avLst/>
          </a:prstGeom>
        </p:spPr>
      </p:pic>
      <p:pic>
        <p:nvPicPr>
          <p:cNvPr id="6" name="Picture 5">
            <a:extLst>
              <a:ext uri="{FF2B5EF4-FFF2-40B4-BE49-F238E27FC236}">
                <a16:creationId xmlns:a16="http://schemas.microsoft.com/office/drawing/2014/main" id="{01A6DB74-FC52-4458-B6B1-511C0232A48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534913" y="5065181"/>
            <a:ext cx="2673652" cy="1789471"/>
          </a:xfrm>
          <a:prstGeom prst="rect">
            <a:avLst/>
          </a:prstGeom>
        </p:spPr>
      </p:pic>
      <p:sp>
        <p:nvSpPr>
          <p:cNvPr id="20" name="Text Box 11">
            <a:extLst>
              <a:ext uri="{FF2B5EF4-FFF2-40B4-BE49-F238E27FC236}">
                <a16:creationId xmlns:a16="http://schemas.microsoft.com/office/drawing/2014/main" id="{55DDAB48-0C17-40DC-B738-CAD69006B890}"/>
              </a:ext>
            </a:extLst>
          </p:cNvPr>
          <p:cNvSpPr txBox="1">
            <a:spLocks noChangeArrowheads="1"/>
          </p:cNvSpPr>
          <p:nvPr/>
        </p:nvSpPr>
        <p:spPr bwMode="auto">
          <a:xfrm>
            <a:off x="7926924" y="3089046"/>
            <a:ext cx="1962719"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pPr>
            <a:r>
              <a:rPr lang="en-US" altLang="en-US" sz="1200" dirty="0">
                <a:solidFill>
                  <a:srgbClr val="FFFFFF"/>
                </a:solidFill>
              </a:rPr>
              <a:t>1983 fire fountaining</a:t>
            </a:r>
          </a:p>
          <a:p>
            <a:pPr eaLnBrk="1" hangingPunct="1">
              <a:spcBef>
                <a:spcPct val="50000"/>
              </a:spcBef>
              <a:buFontTx/>
              <a:buNone/>
            </a:pPr>
            <a:endParaRPr lang="en-US" altLang="en-US" sz="1200" dirty="0">
              <a:solidFill>
                <a:srgbClr val="000000"/>
              </a:solidFill>
            </a:endParaRPr>
          </a:p>
        </p:txBody>
      </p:sp>
      <p:sp>
        <p:nvSpPr>
          <p:cNvPr id="21" name="Text Box 11">
            <a:extLst>
              <a:ext uri="{FF2B5EF4-FFF2-40B4-BE49-F238E27FC236}">
                <a16:creationId xmlns:a16="http://schemas.microsoft.com/office/drawing/2014/main" id="{0257A448-E27A-4DF8-9F42-B7C05B3B531A}"/>
              </a:ext>
            </a:extLst>
          </p:cNvPr>
          <p:cNvSpPr txBox="1">
            <a:spLocks noChangeArrowheads="1"/>
          </p:cNvSpPr>
          <p:nvPr/>
        </p:nvSpPr>
        <p:spPr bwMode="auto">
          <a:xfrm>
            <a:off x="9570257" y="4369660"/>
            <a:ext cx="149225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pPr>
            <a:r>
              <a:rPr lang="en-US" altLang="en-US" sz="1200" dirty="0">
                <a:solidFill>
                  <a:srgbClr val="FFFFFF"/>
                </a:solidFill>
              </a:rPr>
              <a:t>1992</a:t>
            </a:r>
          </a:p>
          <a:p>
            <a:pPr eaLnBrk="1" hangingPunct="1">
              <a:spcBef>
                <a:spcPct val="50000"/>
              </a:spcBef>
              <a:buFontTx/>
              <a:buNone/>
            </a:pPr>
            <a:endParaRPr lang="en-US" altLang="en-US" sz="1200" dirty="0">
              <a:solidFill>
                <a:srgbClr val="000000"/>
              </a:solidFill>
            </a:endParaRPr>
          </a:p>
        </p:txBody>
      </p:sp>
      <p:sp>
        <p:nvSpPr>
          <p:cNvPr id="22" name="Text Box 11">
            <a:extLst>
              <a:ext uri="{FF2B5EF4-FFF2-40B4-BE49-F238E27FC236}">
                <a16:creationId xmlns:a16="http://schemas.microsoft.com/office/drawing/2014/main" id="{58441EE8-749B-4933-83FD-541C85F381DB}"/>
              </a:ext>
            </a:extLst>
          </p:cNvPr>
          <p:cNvSpPr txBox="1">
            <a:spLocks noChangeArrowheads="1"/>
          </p:cNvSpPr>
          <p:nvPr/>
        </p:nvSpPr>
        <p:spPr bwMode="auto">
          <a:xfrm>
            <a:off x="9570257" y="6011336"/>
            <a:ext cx="149225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pPr>
            <a:r>
              <a:rPr lang="en-US" altLang="en-US" sz="1200" dirty="0">
                <a:solidFill>
                  <a:srgbClr val="FFFFFF"/>
                </a:solidFill>
              </a:rPr>
              <a:t>2007</a:t>
            </a:r>
          </a:p>
          <a:p>
            <a:pPr eaLnBrk="1" hangingPunct="1">
              <a:spcBef>
                <a:spcPct val="50000"/>
              </a:spcBef>
              <a:buFontTx/>
              <a:buNone/>
            </a:pPr>
            <a:endParaRPr lang="en-US" altLang="en-US" sz="1200" dirty="0">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28916" fill="hold"/>
                                        <p:tgtEl>
                                          <p:spTgt spid="2970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repeatCount="indefinite" fill="hold" display="0">
                  <p:stCondLst>
                    <p:cond delay="indefinite"/>
                  </p:stCondLst>
                  <p:endCondLst>
                    <p:cond evt="onNext" delay="0">
                      <p:tgtEl>
                        <p:sldTgt/>
                      </p:tgtEl>
                    </p:cond>
                    <p:cond evt="onPrev" delay="0">
                      <p:tgtEl>
                        <p:sldTgt/>
                      </p:tgtEl>
                    </p:cond>
                  </p:endCondLst>
                </p:cTn>
                <p:tgtEl>
                  <p:spTgt spid="29704"/>
                </p:tgtEl>
              </p:cMediaNode>
            </p:video>
            <p:seq concurrent="1" nextAc="seek">
              <p:cTn id="8" restart="whenNotActive" fill="hold" evtFilter="cancelBubble" nodeType="interactiveSeq">
                <p:stCondLst>
                  <p:cond evt="onClick" delay="0">
                    <p:tgtEl>
                      <p:spTgt spid="2970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29704"/>
                                        </p:tgtEl>
                                      </p:cBhvr>
                                    </p:cmd>
                                  </p:childTnLst>
                                </p:cTn>
                              </p:par>
                            </p:childTnLst>
                          </p:cTn>
                        </p:par>
                      </p:childTnLst>
                    </p:cTn>
                  </p:par>
                </p:childTnLst>
              </p:cTn>
              <p:nextCondLst>
                <p:cond evt="onClick" delay="0">
                  <p:tgtEl>
                    <p:spTgt spid="2970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7" name="Picture 11" descr="1992_07_6_">
            <a:extLst>
              <a:ext uri="{FF2B5EF4-FFF2-40B4-BE49-F238E27FC236}">
                <a16:creationId xmlns:a16="http://schemas.microsoft.com/office/drawing/2014/main" id="{EF3DEFAA-B8A4-4D25-8C0A-77B55C2580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27093" y="4121728"/>
            <a:ext cx="4264907" cy="268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8" name="Text Box 13">
            <a:extLst>
              <a:ext uri="{FF2B5EF4-FFF2-40B4-BE49-F238E27FC236}">
                <a16:creationId xmlns:a16="http://schemas.microsoft.com/office/drawing/2014/main" id="{39376767-6BDE-4101-BC73-505B21DC2328}"/>
              </a:ext>
            </a:extLst>
          </p:cNvPr>
          <p:cNvSpPr txBox="1">
            <a:spLocks noChangeArrowheads="1"/>
          </p:cNvSpPr>
          <p:nvPr/>
        </p:nvSpPr>
        <p:spPr bwMode="auto">
          <a:xfrm>
            <a:off x="15684517" y="6911184"/>
            <a:ext cx="10318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400" dirty="0">
                <a:solidFill>
                  <a:srgbClr val="FFFFFF"/>
                </a:solidFill>
              </a:rPr>
              <a:t>flank vents</a:t>
            </a:r>
          </a:p>
        </p:txBody>
      </p:sp>
      <p:sp>
        <p:nvSpPr>
          <p:cNvPr id="76810" name="Text Box 15">
            <a:extLst>
              <a:ext uri="{FF2B5EF4-FFF2-40B4-BE49-F238E27FC236}">
                <a16:creationId xmlns:a16="http://schemas.microsoft.com/office/drawing/2014/main" id="{9EE8257D-A122-435D-8D9E-08E490854AA7}"/>
              </a:ext>
            </a:extLst>
          </p:cNvPr>
          <p:cNvSpPr txBox="1">
            <a:spLocks noChangeArrowheads="1"/>
          </p:cNvSpPr>
          <p:nvPr/>
        </p:nvSpPr>
        <p:spPr bwMode="auto">
          <a:xfrm>
            <a:off x="17548225" y="7225509"/>
            <a:ext cx="61595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200">
                <a:solidFill>
                  <a:srgbClr val="FFFFFF"/>
                </a:solidFill>
              </a:rPr>
              <a:t>USGS</a:t>
            </a:r>
          </a:p>
        </p:txBody>
      </p:sp>
      <p:pic>
        <p:nvPicPr>
          <p:cNvPr id="16" name="Picture 6" descr="2007_09_6_">
            <a:extLst>
              <a:ext uri="{FF2B5EF4-FFF2-40B4-BE49-F238E27FC236}">
                <a16:creationId xmlns:a16="http://schemas.microsoft.com/office/drawing/2014/main" id="{5E731D4B-B498-4998-84D2-0E3548716F3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3734953"/>
            <a:ext cx="4572000" cy="307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 Box 7">
            <a:extLst>
              <a:ext uri="{FF2B5EF4-FFF2-40B4-BE49-F238E27FC236}">
                <a16:creationId xmlns:a16="http://schemas.microsoft.com/office/drawing/2014/main" id="{A8BAC819-3902-41BD-B9EC-F06E7F0976C2}"/>
              </a:ext>
            </a:extLst>
          </p:cNvPr>
          <p:cNvSpPr txBox="1">
            <a:spLocks noChangeArrowheads="1"/>
          </p:cNvSpPr>
          <p:nvPr/>
        </p:nvSpPr>
        <p:spPr bwMode="auto">
          <a:xfrm>
            <a:off x="110892" y="6083597"/>
            <a:ext cx="2479908"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pPr>
            <a:r>
              <a:rPr lang="en-US" altLang="en-US" sz="1600" dirty="0" err="1">
                <a:solidFill>
                  <a:srgbClr val="FFFFFF"/>
                </a:solidFill>
              </a:rPr>
              <a:t>Pu</a:t>
            </a:r>
            <a:r>
              <a:rPr lang="en-US" altLang="en-US" sz="1600" dirty="0" err="1">
                <a:solidFill>
                  <a:srgbClr val="FFFFFF"/>
                </a:solidFill>
                <a:cs typeface="Arial" panose="020B0604020202020204" pitchFamily="34" charset="0"/>
              </a:rPr>
              <a:t>‘</a:t>
            </a:r>
            <a:r>
              <a:rPr lang="en-US" altLang="en-US" sz="1600" dirty="0" err="1">
                <a:solidFill>
                  <a:srgbClr val="FFFFFF"/>
                </a:solidFill>
              </a:rPr>
              <a:t>u</a:t>
            </a:r>
            <a:r>
              <a:rPr lang="en-US" altLang="en-US" sz="1600" dirty="0">
                <a:solidFill>
                  <a:srgbClr val="FFFFFF"/>
                </a:solidFill>
              </a:rPr>
              <a:t> </a:t>
            </a:r>
            <a:r>
              <a:rPr lang="en-US" altLang="en-US" sz="1600" dirty="0">
                <a:solidFill>
                  <a:srgbClr val="FFFFFF"/>
                </a:solidFill>
                <a:cs typeface="Arial" panose="020B0604020202020204" pitchFamily="34" charset="0"/>
              </a:rPr>
              <a:t>‘</a:t>
            </a:r>
            <a:r>
              <a:rPr lang="en-US" altLang="en-US" sz="1600" dirty="0" err="1">
                <a:solidFill>
                  <a:srgbClr val="FFFFFF"/>
                </a:solidFill>
                <a:cs typeface="Arial" panose="020B0604020202020204" pitchFamily="34" charset="0"/>
              </a:rPr>
              <a:t>ō‘ō</a:t>
            </a:r>
            <a:r>
              <a:rPr lang="en-US" altLang="en-US" sz="1600" dirty="0">
                <a:solidFill>
                  <a:srgbClr val="FFFFFF"/>
                </a:solidFill>
              </a:rPr>
              <a:t> cone and lava tube system 2010</a:t>
            </a:r>
          </a:p>
        </p:txBody>
      </p:sp>
      <p:pic>
        <p:nvPicPr>
          <p:cNvPr id="18" name="Picture 8" descr="1986_92_3_">
            <a:extLst>
              <a:ext uri="{FF2B5EF4-FFF2-40B4-BE49-F238E27FC236}">
                <a16:creationId xmlns:a16="http://schemas.microsoft.com/office/drawing/2014/main" id="{6F78C6B6-B444-4D2E-88AA-BE238DDCE26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97518" y="3924698"/>
            <a:ext cx="4395449" cy="29333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Text Box 9">
            <a:extLst>
              <a:ext uri="{FF2B5EF4-FFF2-40B4-BE49-F238E27FC236}">
                <a16:creationId xmlns:a16="http://schemas.microsoft.com/office/drawing/2014/main" id="{A3310D58-1C47-48C7-B908-E3A338AA15DA}"/>
              </a:ext>
            </a:extLst>
          </p:cNvPr>
          <p:cNvSpPr txBox="1">
            <a:spLocks noChangeArrowheads="1"/>
          </p:cNvSpPr>
          <p:nvPr/>
        </p:nvSpPr>
        <p:spPr bwMode="auto">
          <a:xfrm>
            <a:off x="4687855" y="4451062"/>
            <a:ext cx="156645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400" dirty="0">
                <a:solidFill>
                  <a:srgbClr val="FFFFFF"/>
                </a:solidFill>
              </a:rPr>
              <a:t>2009 ocean entry</a:t>
            </a:r>
          </a:p>
        </p:txBody>
      </p:sp>
      <p:sp>
        <p:nvSpPr>
          <p:cNvPr id="25" name="Text Box 9">
            <a:extLst>
              <a:ext uri="{FF2B5EF4-FFF2-40B4-BE49-F238E27FC236}">
                <a16:creationId xmlns:a16="http://schemas.microsoft.com/office/drawing/2014/main" id="{CBD4A9FA-2880-4DF9-9A9A-6E8C5071B00E}"/>
              </a:ext>
            </a:extLst>
          </p:cNvPr>
          <p:cNvSpPr txBox="1">
            <a:spLocks noChangeArrowheads="1"/>
          </p:cNvSpPr>
          <p:nvPr/>
        </p:nvSpPr>
        <p:spPr bwMode="auto">
          <a:xfrm>
            <a:off x="9437655" y="2769956"/>
            <a:ext cx="226215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pPr>
            <a:r>
              <a:rPr lang="en-US" altLang="en-US" sz="1400" dirty="0">
                <a:solidFill>
                  <a:srgbClr val="FFFFFF"/>
                </a:solidFill>
              </a:rPr>
              <a:t>1997 fissure eruption near</a:t>
            </a:r>
            <a:br>
              <a:rPr lang="en-US" altLang="en-US" sz="1400" dirty="0">
                <a:solidFill>
                  <a:srgbClr val="FFFFFF"/>
                </a:solidFill>
              </a:rPr>
            </a:br>
            <a:r>
              <a:rPr lang="en-US" altLang="en-US" sz="1400" dirty="0" err="1">
                <a:solidFill>
                  <a:srgbClr val="FFFFFF"/>
                </a:solidFill>
              </a:rPr>
              <a:t>Pu</a:t>
            </a:r>
            <a:r>
              <a:rPr lang="en-US" altLang="en-US" sz="1400" dirty="0" err="1">
                <a:solidFill>
                  <a:srgbClr val="FFFFFF"/>
                </a:solidFill>
                <a:cs typeface="Arial" panose="020B0604020202020204" pitchFamily="34" charset="0"/>
              </a:rPr>
              <a:t>‘</a:t>
            </a:r>
            <a:r>
              <a:rPr lang="en-US" altLang="en-US" sz="1400" dirty="0" err="1">
                <a:solidFill>
                  <a:srgbClr val="FFFFFF"/>
                </a:solidFill>
              </a:rPr>
              <a:t>u</a:t>
            </a:r>
            <a:r>
              <a:rPr lang="en-US" altLang="en-US" sz="1400" dirty="0">
                <a:solidFill>
                  <a:srgbClr val="FFFFFF"/>
                </a:solidFill>
              </a:rPr>
              <a:t> </a:t>
            </a:r>
            <a:r>
              <a:rPr lang="en-US" altLang="en-US" sz="1400" dirty="0">
                <a:solidFill>
                  <a:srgbClr val="FFFFFF"/>
                </a:solidFill>
                <a:cs typeface="Arial" panose="020B0604020202020204" pitchFamily="34" charset="0"/>
              </a:rPr>
              <a:t>‘</a:t>
            </a:r>
            <a:r>
              <a:rPr lang="en-US" altLang="en-US" sz="1400" dirty="0" err="1">
                <a:solidFill>
                  <a:srgbClr val="FFFFFF"/>
                </a:solidFill>
                <a:cs typeface="Arial" panose="020B0604020202020204" pitchFamily="34" charset="0"/>
              </a:rPr>
              <a:t>ō‘ō</a:t>
            </a:r>
            <a:r>
              <a:rPr lang="en-US" altLang="en-US" sz="1400" dirty="0">
                <a:solidFill>
                  <a:srgbClr val="FFFFFF"/>
                </a:solidFill>
              </a:rPr>
              <a:t> cone </a:t>
            </a:r>
          </a:p>
        </p:txBody>
      </p:sp>
      <p:sp>
        <p:nvSpPr>
          <p:cNvPr id="26" name="Text Box 9">
            <a:extLst>
              <a:ext uri="{FF2B5EF4-FFF2-40B4-BE49-F238E27FC236}">
                <a16:creationId xmlns:a16="http://schemas.microsoft.com/office/drawing/2014/main" id="{29E72A65-512B-4340-9EA1-7CBFCCD3D151}"/>
              </a:ext>
            </a:extLst>
          </p:cNvPr>
          <p:cNvSpPr txBox="1">
            <a:spLocks noChangeArrowheads="1"/>
          </p:cNvSpPr>
          <p:nvPr/>
        </p:nvSpPr>
        <p:spPr bwMode="auto">
          <a:xfrm>
            <a:off x="10084297" y="6158427"/>
            <a:ext cx="189507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pPr>
            <a:r>
              <a:rPr lang="en-US" altLang="en-US" sz="1400" dirty="0">
                <a:solidFill>
                  <a:srgbClr val="FFFFFF"/>
                </a:solidFill>
              </a:rPr>
              <a:t>1992 flank vents near</a:t>
            </a:r>
            <a:br>
              <a:rPr lang="en-US" altLang="en-US" sz="1400" dirty="0">
                <a:solidFill>
                  <a:srgbClr val="FFFFFF"/>
                </a:solidFill>
              </a:rPr>
            </a:br>
            <a:r>
              <a:rPr lang="en-US" altLang="en-US" sz="1400" dirty="0" err="1">
                <a:solidFill>
                  <a:srgbClr val="FFFFFF"/>
                </a:solidFill>
              </a:rPr>
              <a:t>Pu</a:t>
            </a:r>
            <a:r>
              <a:rPr lang="en-US" altLang="en-US" sz="1400" dirty="0" err="1">
                <a:solidFill>
                  <a:srgbClr val="FFFFFF"/>
                </a:solidFill>
                <a:cs typeface="Arial" panose="020B0604020202020204" pitchFamily="34" charset="0"/>
              </a:rPr>
              <a:t>‘</a:t>
            </a:r>
            <a:r>
              <a:rPr lang="en-US" altLang="en-US" sz="1400" dirty="0" err="1">
                <a:solidFill>
                  <a:srgbClr val="FFFFFF"/>
                </a:solidFill>
              </a:rPr>
              <a:t>u</a:t>
            </a:r>
            <a:r>
              <a:rPr lang="en-US" altLang="en-US" sz="1400" dirty="0">
                <a:solidFill>
                  <a:srgbClr val="FFFFFF"/>
                </a:solidFill>
              </a:rPr>
              <a:t> </a:t>
            </a:r>
            <a:r>
              <a:rPr lang="en-US" altLang="en-US" sz="1400" dirty="0">
                <a:solidFill>
                  <a:srgbClr val="FFFFFF"/>
                </a:solidFill>
                <a:cs typeface="Arial" panose="020B0604020202020204" pitchFamily="34" charset="0"/>
              </a:rPr>
              <a:t>‘</a:t>
            </a:r>
            <a:r>
              <a:rPr lang="en-US" altLang="en-US" sz="1400" dirty="0" err="1">
                <a:solidFill>
                  <a:srgbClr val="FFFFFF"/>
                </a:solidFill>
                <a:cs typeface="Arial" panose="020B0604020202020204" pitchFamily="34" charset="0"/>
              </a:rPr>
              <a:t>ō‘ō</a:t>
            </a:r>
            <a:r>
              <a:rPr lang="en-US" altLang="en-US" sz="1400" dirty="0">
                <a:solidFill>
                  <a:srgbClr val="FFFFFF"/>
                </a:solidFill>
              </a:rPr>
              <a:t> cone </a:t>
            </a:r>
          </a:p>
        </p:txBody>
      </p:sp>
      <p:pic>
        <p:nvPicPr>
          <p:cNvPr id="2" name="1997Fissure-aerial.mov">
            <a:hlinkClick r:id="" action="ppaction://media"/>
            <a:extLst>
              <a:ext uri="{FF2B5EF4-FFF2-40B4-BE49-F238E27FC236}">
                <a16:creationId xmlns:a16="http://schemas.microsoft.com/office/drawing/2014/main" id="{77947FB3-8230-45B8-833C-A7A36487E715}"/>
              </a:ext>
            </a:extLst>
          </p:cNvPr>
          <p:cNvPicPr>
            <a:picLocks noChangeAspect="1"/>
          </p:cNvPicPr>
          <p:nvPr>
            <a:videoFile r:link="rId2"/>
            <p:extLst>
              <p:ext uri="{DAA4B4D4-6D71-4841-9C94-3DE7FCFB9230}">
                <p14:media xmlns:p14="http://schemas.microsoft.com/office/powerpoint/2010/main" r:link="rId1"/>
              </p:ext>
            </p:extLst>
          </p:nvPr>
        </p:nvPicPr>
        <p:blipFill>
          <a:blip r:embed="rId8">
            <a:extLst>
              <a:ext uri="{28A0092B-C50C-407E-A947-70E740481C1C}">
                <a14:useLocalDpi xmlns:a14="http://schemas.microsoft.com/office/drawing/2010/main" val="0"/>
              </a:ext>
            </a:extLst>
          </a:blip>
          <a:srcRect/>
          <a:stretch>
            <a:fillRect/>
          </a:stretch>
        </p:blipFill>
        <p:spPr bwMode="auto">
          <a:xfrm>
            <a:off x="6136025" y="-41502"/>
            <a:ext cx="5610758" cy="4209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22">
            <a:extLst>
              <a:ext uri="{FF2B5EF4-FFF2-40B4-BE49-F238E27FC236}">
                <a16:creationId xmlns:a16="http://schemas.microsoft.com/office/drawing/2014/main" id="{CBDC2429-2C20-48C0-8346-4908F92C5C2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95058" y="-165007"/>
            <a:ext cx="5803850" cy="4352887"/>
          </a:xfrm>
          <a:prstGeom prst="rect">
            <a:avLst/>
          </a:prstGeom>
        </p:spPr>
      </p:pic>
      <p:sp>
        <p:nvSpPr>
          <p:cNvPr id="24" name="TextBox 1">
            <a:extLst>
              <a:ext uri="{FF2B5EF4-FFF2-40B4-BE49-F238E27FC236}">
                <a16:creationId xmlns:a16="http://schemas.microsoft.com/office/drawing/2014/main" id="{3B9CBE68-883A-414E-8A30-806A5ED72E1C}"/>
              </a:ext>
            </a:extLst>
          </p:cNvPr>
          <p:cNvSpPr txBox="1">
            <a:spLocks noChangeArrowheads="1"/>
          </p:cNvSpPr>
          <p:nvPr/>
        </p:nvSpPr>
        <p:spPr bwMode="auto">
          <a:xfrm>
            <a:off x="221087" y="3652987"/>
            <a:ext cx="337624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US" altLang="en-US" sz="1600" dirty="0">
                <a:solidFill>
                  <a:srgbClr val="FFFFFF"/>
                </a:solidFill>
              </a:rPr>
              <a:t>Summit lava lake active 2008-2018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mediacall" presetSubtype="0" fill="hold" nodeType="afterEffect">
                                  <p:stCondLst>
                                    <p:cond delay="0"/>
                                  </p:stCondLst>
                                  <p:childTnLst>
                                    <p:cmd type="call" cmd="playFrom(0.0)">
                                      <p:cBhvr>
                                        <p:cTn id="6" dur="1838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3" name="Picture 6" descr="http://www.bigislandvideonews.com/wp-content/uploads/2014/09/0904lava1-750x562.jpg">
            <a:extLst>
              <a:ext uri="{FF2B5EF4-FFF2-40B4-BE49-F238E27FC236}">
                <a16:creationId xmlns:a16="http://schemas.microsoft.com/office/drawing/2014/main" id="{E38534A2-C3E3-4500-823B-7139318E2D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11" y="3740401"/>
            <a:ext cx="4158157" cy="3117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24" name="Picture 5" descr="http://hvo.wr.usgs.gov/maps/uploads/image-124.jpg">
            <a:extLst>
              <a:ext uri="{FF2B5EF4-FFF2-40B4-BE49-F238E27FC236}">
                <a16:creationId xmlns:a16="http://schemas.microsoft.com/office/drawing/2014/main" id="{56994358-E542-4E90-8FC7-E50B6E8A14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3188" y="0"/>
            <a:ext cx="5011738" cy="387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25" name="Content Placeholder 3">
            <a:extLst>
              <a:ext uri="{FF2B5EF4-FFF2-40B4-BE49-F238E27FC236}">
                <a16:creationId xmlns:a16="http://schemas.microsoft.com/office/drawing/2014/main" id="{769D3B34-4E5F-4283-8959-B299489F2EA1}"/>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a:xfrm>
            <a:off x="7705233" y="3887258"/>
            <a:ext cx="4456113" cy="2970742"/>
          </a:xfrm>
        </p:spPr>
      </p:pic>
      <p:pic>
        <p:nvPicPr>
          <p:cNvPr id="3" name="Picture 2">
            <a:extLst>
              <a:ext uri="{FF2B5EF4-FFF2-40B4-BE49-F238E27FC236}">
                <a16:creationId xmlns:a16="http://schemas.microsoft.com/office/drawing/2014/main" id="{F488C7FB-DA25-4A32-BED5-3803CFEA0F1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278" y="-203733"/>
            <a:ext cx="5984878" cy="3989919"/>
          </a:xfrm>
          <a:prstGeom prst="rect">
            <a:avLst/>
          </a:prstGeom>
        </p:spPr>
      </p:pic>
      <p:sp>
        <p:nvSpPr>
          <p:cNvPr id="81922" name="Title 1">
            <a:extLst>
              <a:ext uri="{FF2B5EF4-FFF2-40B4-BE49-F238E27FC236}">
                <a16:creationId xmlns:a16="http://schemas.microsoft.com/office/drawing/2014/main" id="{33B28AAF-C10F-4C2D-ADA1-68539A889B99}"/>
              </a:ext>
            </a:extLst>
          </p:cNvPr>
          <p:cNvSpPr>
            <a:spLocks noGrp="1"/>
          </p:cNvSpPr>
          <p:nvPr>
            <p:ph type="title"/>
          </p:nvPr>
        </p:nvSpPr>
        <p:spPr>
          <a:xfrm>
            <a:off x="-41278" y="2909477"/>
            <a:ext cx="7126447" cy="1327150"/>
          </a:xfrm>
        </p:spPr>
        <p:txBody>
          <a:bodyPr>
            <a:normAutofit/>
          </a:bodyPr>
          <a:lstStyle/>
          <a:p>
            <a:pPr algn="ctr"/>
            <a:r>
              <a:rPr lang="en-US" altLang="en-US" sz="4000" b="1" dirty="0">
                <a:solidFill>
                  <a:srgbClr val="FFC000"/>
                </a:solidFill>
                <a:latin typeface="+mn-lt"/>
                <a:cs typeface="Arial" panose="020B0604020202020204" pitchFamily="34" charset="0"/>
              </a:rPr>
              <a:t>2014-15 </a:t>
            </a:r>
            <a:r>
              <a:rPr lang="en-US" altLang="en-US" sz="4000" b="1" dirty="0" err="1">
                <a:solidFill>
                  <a:srgbClr val="FFC000"/>
                </a:solidFill>
                <a:latin typeface="+mn-lt"/>
                <a:cs typeface="Arial" panose="020B0604020202020204" pitchFamily="34" charset="0"/>
              </a:rPr>
              <a:t>Pāhoa</a:t>
            </a:r>
            <a:r>
              <a:rPr lang="en-US" altLang="en-US" sz="4000" b="1" dirty="0">
                <a:solidFill>
                  <a:srgbClr val="FFC000"/>
                </a:solidFill>
                <a:latin typeface="+mn-lt"/>
                <a:cs typeface="Arial" panose="020B0604020202020204" pitchFamily="34" charset="0"/>
              </a:rPr>
              <a:t> lava flow crisis</a:t>
            </a:r>
          </a:p>
        </p:txBody>
      </p:sp>
      <p:pic>
        <p:nvPicPr>
          <p:cNvPr id="5" name="Picture 4">
            <a:extLst>
              <a:ext uri="{FF2B5EF4-FFF2-40B4-BE49-F238E27FC236}">
                <a16:creationId xmlns:a16="http://schemas.microsoft.com/office/drawing/2014/main" id="{060F9C48-6AFE-4D76-87B4-0374C68429C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28072" y="3786186"/>
            <a:ext cx="2867129" cy="3252216"/>
          </a:xfrm>
          <a:prstGeom prst="rect">
            <a:avLst/>
          </a:prstGeom>
        </p:spPr>
      </p:pic>
      <p:sp>
        <p:nvSpPr>
          <p:cNvPr id="10" name="Text Box 9">
            <a:extLst>
              <a:ext uri="{FF2B5EF4-FFF2-40B4-BE49-F238E27FC236}">
                <a16:creationId xmlns:a16="http://schemas.microsoft.com/office/drawing/2014/main" id="{B971531B-C537-4CF1-B7D5-25AC66EB04C0}"/>
              </a:ext>
            </a:extLst>
          </p:cNvPr>
          <p:cNvSpPr txBox="1">
            <a:spLocks noChangeArrowheads="1"/>
          </p:cNvSpPr>
          <p:nvPr/>
        </p:nvSpPr>
        <p:spPr bwMode="auto">
          <a:xfrm>
            <a:off x="6416862" y="466520"/>
            <a:ext cx="1627369"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400" dirty="0">
                <a:solidFill>
                  <a:srgbClr val="FFFFFF"/>
                </a:solidFill>
              </a:rPr>
              <a:t>Lava flow forecast</a:t>
            </a:r>
          </a:p>
        </p:txBody>
      </p:sp>
      <p:sp>
        <p:nvSpPr>
          <p:cNvPr id="11" name="Text Box 9">
            <a:extLst>
              <a:ext uri="{FF2B5EF4-FFF2-40B4-BE49-F238E27FC236}">
                <a16:creationId xmlns:a16="http://schemas.microsoft.com/office/drawing/2014/main" id="{D09E3EFF-8F0C-4C93-882F-A93B060D86FF}"/>
              </a:ext>
            </a:extLst>
          </p:cNvPr>
          <p:cNvSpPr txBox="1">
            <a:spLocks noChangeArrowheads="1"/>
          </p:cNvSpPr>
          <p:nvPr/>
        </p:nvSpPr>
        <p:spPr bwMode="auto">
          <a:xfrm>
            <a:off x="3286336" y="5767477"/>
            <a:ext cx="177644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400" dirty="0">
                <a:solidFill>
                  <a:srgbClr val="FFFFFF"/>
                </a:solidFill>
              </a:rPr>
              <a:t>Community meeting</a:t>
            </a:r>
          </a:p>
        </p:txBody>
      </p:sp>
      <p:sp>
        <p:nvSpPr>
          <p:cNvPr id="12" name="Text Box 9">
            <a:extLst>
              <a:ext uri="{FF2B5EF4-FFF2-40B4-BE49-F238E27FC236}">
                <a16:creationId xmlns:a16="http://schemas.microsoft.com/office/drawing/2014/main" id="{75076EDF-4B57-44EC-831E-3B0A33F6804A}"/>
              </a:ext>
            </a:extLst>
          </p:cNvPr>
          <p:cNvSpPr txBox="1">
            <a:spLocks noChangeArrowheads="1"/>
          </p:cNvSpPr>
          <p:nvPr/>
        </p:nvSpPr>
        <p:spPr bwMode="auto">
          <a:xfrm>
            <a:off x="9258721" y="4986250"/>
            <a:ext cx="254268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400" dirty="0">
                <a:solidFill>
                  <a:srgbClr val="FFFFFF"/>
                </a:solidFill>
              </a:rPr>
              <a:t>Barriers to protect utility poles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E0E8ED-D706-426D-AEAB-B8A3D563254A}"/>
              </a:ext>
            </a:extLst>
          </p:cNvPr>
          <p:cNvSpPr/>
          <p:nvPr/>
        </p:nvSpPr>
        <p:spPr>
          <a:xfrm>
            <a:off x="952500" y="615434"/>
            <a:ext cx="5143500" cy="1323439"/>
          </a:xfrm>
          <a:prstGeom prst="rect">
            <a:avLst/>
          </a:prstGeom>
        </p:spPr>
        <p:txBody>
          <a:bodyPr wrap="square">
            <a:spAutoFit/>
          </a:bodyPr>
          <a:lstStyle/>
          <a:p>
            <a:r>
              <a:rPr lang="en-US" sz="4000" b="1" dirty="0">
                <a:solidFill>
                  <a:srgbClr val="00B0F0"/>
                </a:solidFill>
                <a:latin typeface="Calibri" panose="020F0502020204030204" pitchFamily="34" charset="0"/>
                <a:ea typeface="Calibri" panose="020F0502020204030204" pitchFamily="34" charset="0"/>
              </a:rPr>
              <a:t>Beginning of the Eruption Simulation</a:t>
            </a:r>
            <a:endParaRPr lang="en-US" sz="4000" dirty="0">
              <a:solidFill>
                <a:srgbClr val="00B0F0"/>
              </a:solidFill>
            </a:endParaRPr>
          </a:p>
        </p:txBody>
      </p:sp>
      <p:pic>
        <p:nvPicPr>
          <p:cNvPr id="5" name="Picture 4">
            <a:extLst>
              <a:ext uri="{FF2B5EF4-FFF2-40B4-BE49-F238E27FC236}">
                <a16:creationId xmlns:a16="http://schemas.microsoft.com/office/drawing/2014/main" id="{E8B78011-427F-4386-8454-A94BFCC81F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86400" y="0"/>
            <a:ext cx="5143500" cy="6858000"/>
          </a:xfrm>
          <a:prstGeom prst="rect">
            <a:avLst/>
          </a:prstGeom>
        </p:spPr>
      </p:pic>
    </p:spTree>
    <p:extLst>
      <p:ext uri="{BB962C8B-B14F-4D97-AF65-F5344CB8AC3E}">
        <p14:creationId xmlns:p14="http://schemas.microsoft.com/office/powerpoint/2010/main" val="4025277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599868" y="1436883"/>
            <a:ext cx="5164166" cy="2862322"/>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March 15:  INFORMATION RELEASE by HVO</a:t>
            </a:r>
          </a:p>
          <a:p>
            <a:pPr lvl="0">
              <a:defRPr/>
            </a:pPr>
            <a:r>
              <a:rPr lang="en-US" sz="2000" b="1" dirty="0" err="1">
                <a:solidFill>
                  <a:schemeClr val="bg1"/>
                </a:solidFill>
                <a:ea typeface="Calibri" panose="020F0502020204030204" pitchFamily="34" charset="0"/>
              </a:rPr>
              <a:t>Kīlauea</a:t>
            </a:r>
            <a:r>
              <a:rPr lang="en-US" sz="2000" b="1" dirty="0">
                <a:solidFill>
                  <a:schemeClr val="bg1"/>
                </a:solidFill>
                <a:ea typeface="Calibri" panose="020F0502020204030204" pitchFamily="34" charset="0"/>
              </a:rPr>
              <a:t> Middle East Rift Zone shows inflation, eruptive activity weakened at </a:t>
            </a:r>
            <a:r>
              <a:rPr lang="en-US" sz="2000" b="1" dirty="0" err="1">
                <a:solidFill>
                  <a:schemeClr val="bg1"/>
                </a:solidFill>
                <a:ea typeface="Calibri" panose="020F0502020204030204" pitchFamily="34" charset="0"/>
              </a:rPr>
              <a:t>Puʻuʻōʻō</a:t>
            </a:r>
            <a:r>
              <a:rPr lang="en-US" sz="2000" b="1" dirty="0">
                <a:solidFill>
                  <a:schemeClr val="bg1"/>
                </a:solidFill>
                <a:ea typeface="Calibri" panose="020F0502020204030204" pitchFamily="34" charset="0"/>
              </a:rPr>
              <a:t> cone</a:t>
            </a:r>
            <a:br>
              <a:rPr kumimoji="0" lang="en-US" sz="2000" b="1" i="1" u="none" strike="noStrike" kern="1200" cap="none" spc="0" normalizeH="0" baseline="0" noProof="0" dirty="0">
                <a:ln>
                  <a:noFill/>
                </a:ln>
                <a:solidFill>
                  <a:srgbClr val="00B0F0"/>
                </a:solidFill>
                <a:effectLst/>
                <a:uLnTx/>
                <a:uFillTx/>
                <a:latin typeface="Calibri" panose="020F0502020204030204"/>
                <a:ea typeface="Calibri" panose="020F0502020204030204" pitchFamily="34" charset="0"/>
                <a:cs typeface="+mn-cs"/>
              </a:rPr>
            </a:br>
            <a:endParaRPr kumimoji="0" lang="en-US" sz="2000" b="1" i="1" u="none" strike="noStrike" kern="1200" cap="none" spc="0" normalizeH="0" baseline="0" noProof="0" dirty="0">
              <a:ln>
                <a:noFill/>
              </a:ln>
              <a:solidFill>
                <a:srgbClr val="00B0F0"/>
              </a:solidFill>
              <a:effectLst/>
              <a:uLnTx/>
              <a:uFillTx/>
              <a:latin typeface="Calibri" panose="020F0502020204030204"/>
              <a:ea typeface="Calibri" panose="020F0502020204030204" pitchFamily="34" charset="0"/>
              <a:cs typeface="+mn-cs"/>
            </a:endParaRPr>
          </a:p>
          <a:p>
            <a:pPr lvl="0">
              <a:defRPr/>
            </a:pPr>
            <a:endParaRPr lang="en-US" sz="2000" b="1" i="1" dirty="0">
              <a:solidFill>
                <a:srgbClr val="00B0F0"/>
              </a:solidFill>
              <a:latin typeface="Calibri" panose="020F0502020204030204"/>
              <a:ea typeface="Calibri" panose="020F0502020204030204" pitchFamily="34" charset="0"/>
            </a:endParaRPr>
          </a:p>
          <a:p>
            <a:pPr lvl="0">
              <a:defRPr/>
            </a:pPr>
            <a:br>
              <a:rPr kumimoji="0" lang="en-US" sz="2000" b="1" i="1" u="none" strike="noStrike" kern="1200" cap="none" spc="0" normalizeH="0" baseline="0" noProof="0" dirty="0">
                <a:ln>
                  <a:noFill/>
                </a:ln>
                <a:solidFill>
                  <a:srgbClr val="00B0F0"/>
                </a:solidFill>
                <a:effectLst/>
                <a:uLnTx/>
                <a:uFillTx/>
                <a:latin typeface="Calibri" panose="020F0502020204030204"/>
                <a:ea typeface="Calibri" panose="020F0502020204030204" pitchFamily="34" charset="0"/>
              </a:rPr>
            </a:br>
            <a:endParaRPr lang="en-US" sz="2000" b="1" i="1" dirty="0">
              <a:solidFill>
                <a:srgbClr val="00B0F0"/>
              </a:solidFill>
              <a:latin typeface="Calibri" panose="020F0502020204030204"/>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2000" b="0" i="1" u="none" strike="noStrike" kern="1200" cap="none" spc="0" normalizeH="0" baseline="0" noProof="0" dirty="0">
                <a:ln>
                  <a:noFill/>
                </a:ln>
                <a:solidFill>
                  <a:srgbClr val="00B0F0"/>
                </a:solidFill>
                <a:effectLst/>
                <a:uLnTx/>
                <a:uFillTx/>
                <a:latin typeface="Calibri" panose="020F0502020204030204"/>
                <a:ea typeface="Times New Roman" panose="02020603050405020304" pitchFamily="18" charset="0"/>
                <a:cs typeface="+mn-cs"/>
              </a:rPr>
            </a:br>
            <a:endParaRPr kumimoji="0" lang="en-US" sz="2000" b="0" i="1" u="none" strike="noStrike" kern="1200" cap="none" spc="0" normalizeH="0" baseline="0" noProof="0" dirty="0">
              <a:ln>
                <a:noFill/>
              </a:ln>
              <a:solidFill>
                <a:srgbClr val="00B0F0"/>
              </a:solidFill>
              <a:effectLst/>
              <a:uLnTx/>
              <a:uFillTx/>
              <a:latin typeface="Calibri" panose="020F0502020204030204"/>
              <a:cs typeface="+mn-cs"/>
            </a:endParaRPr>
          </a:p>
        </p:txBody>
      </p:sp>
      <p:sp>
        <p:nvSpPr>
          <p:cNvPr id="13" name="Rectangle 12"/>
          <p:cNvSpPr/>
          <p:nvPr/>
        </p:nvSpPr>
        <p:spPr>
          <a:xfrm>
            <a:off x="1133777" y="30542"/>
            <a:ext cx="8828058"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Immediately Before the Eruption Began</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5" name="Rectangle 4"/>
          <p:cNvSpPr/>
          <p:nvPr/>
        </p:nvSpPr>
        <p:spPr>
          <a:xfrm>
            <a:off x="2230165" y="649872"/>
            <a:ext cx="4126451" cy="707886"/>
          </a:xfrm>
          <a:prstGeom prst="rect">
            <a:avLst/>
          </a:prstGeom>
        </p:spPr>
        <p:txBody>
          <a:bodyPr wrap="none">
            <a:spAutoFit/>
          </a:bodyPr>
          <a:lstStyle/>
          <a:p>
            <a:pPr lvl="0">
              <a:defRPr/>
            </a:pPr>
            <a:r>
              <a:rPr lang="en-US" sz="4000" b="1" i="1" dirty="0">
                <a:solidFill>
                  <a:srgbClr val="00B050"/>
                </a:solidFill>
                <a:ea typeface="Calibri" panose="020F0502020204030204" pitchFamily="34" charset="0"/>
              </a:rPr>
              <a:t>March - April 2018</a:t>
            </a:r>
          </a:p>
        </p:txBody>
      </p:sp>
      <p:pic>
        <p:nvPicPr>
          <p:cNvPr id="8" name="Picture 7">
            <a:extLst>
              <a:ext uri="{FF2B5EF4-FFF2-40B4-BE49-F238E27FC236}">
                <a16:creationId xmlns:a16="http://schemas.microsoft.com/office/drawing/2014/main" id="{497579BE-4202-4366-A42E-406F4707926E}"/>
              </a:ext>
            </a:extLst>
          </p:cNvPr>
          <p:cNvPicPr>
            <a:picLocks noChangeAspect="1"/>
          </p:cNvPicPr>
          <p:nvPr/>
        </p:nvPicPr>
        <p:blipFill rotWithShape="1">
          <a:blip r:embed="rId2"/>
          <a:srcRect l="36111" t="26016" r="24421" b="43579"/>
          <a:stretch/>
        </p:blipFill>
        <p:spPr>
          <a:xfrm>
            <a:off x="6464876" y="735005"/>
            <a:ext cx="5727124" cy="2757517"/>
          </a:xfrm>
          <a:prstGeom prst="rect">
            <a:avLst/>
          </a:prstGeom>
        </p:spPr>
      </p:pic>
      <p:sp>
        <p:nvSpPr>
          <p:cNvPr id="12" name="Rectangle 11">
            <a:extLst>
              <a:ext uri="{FF2B5EF4-FFF2-40B4-BE49-F238E27FC236}">
                <a16:creationId xmlns:a16="http://schemas.microsoft.com/office/drawing/2014/main" id="{C0DBA4DC-F42C-4085-B622-32B12BA377D3}"/>
              </a:ext>
            </a:extLst>
          </p:cNvPr>
          <p:cNvSpPr/>
          <p:nvPr/>
        </p:nvSpPr>
        <p:spPr>
          <a:xfrm>
            <a:off x="7275547" y="3461811"/>
            <a:ext cx="4806950" cy="307777"/>
          </a:xfrm>
          <a:prstGeom prst="rect">
            <a:avLst/>
          </a:prstGeom>
        </p:spPr>
        <p:txBody>
          <a:bodyPr wrap="square">
            <a:spAutoFit/>
          </a:bodyPr>
          <a:lstStyle/>
          <a:p>
            <a:pPr lvl="0">
              <a:defRPr/>
            </a:pPr>
            <a:r>
              <a:rPr lang="en-US" sz="1400" dirty="0">
                <a:solidFill>
                  <a:schemeClr val="bg1"/>
                </a:solidFill>
                <a:ea typeface="Calibri" panose="020F0502020204030204" pitchFamily="34" charset="0"/>
              </a:rPr>
              <a:t>Deformation and lava lake elevation from Patrick et al, 2020</a:t>
            </a:r>
          </a:p>
        </p:txBody>
      </p:sp>
      <p:pic>
        <p:nvPicPr>
          <p:cNvPr id="14" name="Picture 13">
            <a:extLst>
              <a:ext uri="{FF2B5EF4-FFF2-40B4-BE49-F238E27FC236}">
                <a16:creationId xmlns:a16="http://schemas.microsoft.com/office/drawing/2014/main" id="{9A17C723-ADB8-4089-B46D-44B26B177E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7748" y="3787388"/>
            <a:ext cx="4468763" cy="2981503"/>
          </a:xfrm>
          <a:prstGeom prst="rect">
            <a:avLst/>
          </a:prstGeom>
        </p:spPr>
      </p:pic>
      <p:sp>
        <p:nvSpPr>
          <p:cNvPr id="16" name="Rectangle 15">
            <a:extLst>
              <a:ext uri="{FF2B5EF4-FFF2-40B4-BE49-F238E27FC236}">
                <a16:creationId xmlns:a16="http://schemas.microsoft.com/office/drawing/2014/main" id="{8452CD83-86A0-4E2A-AFBF-05FD9AFC0140}"/>
              </a:ext>
            </a:extLst>
          </p:cNvPr>
          <p:cNvSpPr/>
          <p:nvPr/>
        </p:nvSpPr>
        <p:spPr>
          <a:xfrm>
            <a:off x="310088" y="3670722"/>
            <a:ext cx="5164166" cy="1631216"/>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March 23: COMMUNICATION</a:t>
            </a:r>
          </a:p>
          <a:p>
            <a:pPr lvl="0">
              <a:defRPr/>
            </a:pPr>
            <a:r>
              <a:rPr lang="en-US" sz="2000" b="1" dirty="0">
                <a:solidFill>
                  <a:prstClr val="white"/>
                </a:solidFill>
                <a:ea typeface="Calibri" panose="020F0502020204030204" pitchFamily="34" charset="0"/>
              </a:rPr>
              <a:t>The HVO sent their first notice to Hawai'i County Civil Defense (HCCD) about the gradual growth of deformation at </a:t>
            </a:r>
            <a:r>
              <a:rPr lang="en-US" sz="2000" b="1" dirty="0" err="1">
                <a:solidFill>
                  <a:prstClr val="white"/>
                </a:solidFill>
                <a:ea typeface="Calibri" panose="020F0502020204030204" pitchFamily="34" charset="0"/>
              </a:rPr>
              <a:t>Puʻuʻō'ō</a:t>
            </a:r>
            <a:r>
              <a:rPr lang="en-US" sz="2000" b="1" dirty="0">
                <a:solidFill>
                  <a:prstClr val="white"/>
                </a:solidFill>
                <a:ea typeface="Calibri" panose="020F0502020204030204" pitchFamily="34" charset="0"/>
              </a:rPr>
              <a:t> cone and the potential for a new eruption. </a:t>
            </a:r>
            <a:endParaRPr lang="en-US" sz="2000" dirty="0"/>
          </a:p>
        </p:txBody>
      </p:sp>
      <p:sp>
        <p:nvSpPr>
          <p:cNvPr id="15" name="Rectangle 14">
            <a:extLst>
              <a:ext uri="{FF2B5EF4-FFF2-40B4-BE49-F238E27FC236}">
                <a16:creationId xmlns:a16="http://schemas.microsoft.com/office/drawing/2014/main" id="{63C1EBBE-CBDB-4711-AD9D-12E3337319DB}"/>
              </a:ext>
            </a:extLst>
          </p:cNvPr>
          <p:cNvSpPr/>
          <p:nvPr/>
        </p:nvSpPr>
        <p:spPr>
          <a:xfrm>
            <a:off x="3972644" y="6083284"/>
            <a:ext cx="3049877" cy="584775"/>
          </a:xfrm>
          <a:prstGeom prst="rect">
            <a:avLst/>
          </a:prstGeom>
        </p:spPr>
        <p:txBody>
          <a:bodyPr wrap="square">
            <a:spAutoFit/>
          </a:bodyPr>
          <a:lstStyle/>
          <a:p>
            <a:pPr lvl="0">
              <a:defRPr/>
            </a:pPr>
            <a:r>
              <a:rPr lang="en-US" sz="1600" dirty="0">
                <a:solidFill>
                  <a:schemeClr val="bg1"/>
                </a:solidFill>
                <a:ea typeface="Calibri" panose="020F0502020204030204" pitchFamily="34" charset="0"/>
              </a:rPr>
              <a:t>Ground cracks appeared around</a:t>
            </a:r>
            <a:br>
              <a:rPr lang="en-US" sz="1600" dirty="0">
                <a:solidFill>
                  <a:schemeClr val="bg1"/>
                </a:solidFill>
                <a:ea typeface="Calibri" panose="020F0502020204030204" pitchFamily="34" charset="0"/>
              </a:rPr>
            </a:br>
            <a:r>
              <a:rPr lang="en-US" sz="1600" dirty="0" err="1">
                <a:solidFill>
                  <a:schemeClr val="bg1"/>
                </a:solidFill>
                <a:ea typeface="Calibri" panose="020F0502020204030204" pitchFamily="34" charset="0"/>
              </a:rPr>
              <a:t>Puʻuʻō'ō</a:t>
            </a:r>
            <a:r>
              <a:rPr lang="en-US" sz="1600" dirty="0">
                <a:solidFill>
                  <a:schemeClr val="bg1"/>
                </a:solidFill>
                <a:ea typeface="Calibri" panose="020F0502020204030204" pitchFamily="34" charset="0"/>
              </a:rPr>
              <a:t> cone in late March  </a:t>
            </a:r>
          </a:p>
        </p:txBody>
      </p:sp>
      <p:cxnSp>
        <p:nvCxnSpPr>
          <p:cNvPr id="11" name="Straight Arrow Connector 10">
            <a:extLst>
              <a:ext uri="{FF2B5EF4-FFF2-40B4-BE49-F238E27FC236}">
                <a16:creationId xmlns:a16="http://schemas.microsoft.com/office/drawing/2014/main" id="{E6035B8D-15A4-4426-AFBB-C395CC1E6BEA}"/>
              </a:ext>
            </a:extLst>
          </p:cNvPr>
          <p:cNvCxnSpPr>
            <a:cxnSpLocks/>
          </p:cNvCxnSpPr>
          <p:nvPr/>
        </p:nvCxnSpPr>
        <p:spPr>
          <a:xfrm flipV="1">
            <a:off x="10705171" y="849087"/>
            <a:ext cx="481340" cy="508671"/>
          </a:xfrm>
          <a:prstGeom prst="straightConnector1">
            <a:avLst/>
          </a:prstGeom>
          <a:ln w="53975">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19A9A50E-6F83-4A66-BC24-B5E34E043797}"/>
              </a:ext>
            </a:extLst>
          </p:cNvPr>
          <p:cNvCxnSpPr>
            <a:cxnSpLocks/>
          </p:cNvCxnSpPr>
          <p:nvPr/>
        </p:nvCxnSpPr>
        <p:spPr>
          <a:xfrm flipV="1">
            <a:off x="10545337" y="2161551"/>
            <a:ext cx="481340" cy="508671"/>
          </a:xfrm>
          <a:prstGeom prst="straightConnector1">
            <a:avLst/>
          </a:prstGeom>
          <a:ln w="53975">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B77A7F09-BC97-4252-81BB-340A52EE84C1}"/>
              </a:ext>
            </a:extLst>
          </p:cNvPr>
          <p:cNvCxnSpPr>
            <a:cxnSpLocks/>
          </p:cNvCxnSpPr>
          <p:nvPr/>
        </p:nvCxnSpPr>
        <p:spPr>
          <a:xfrm flipV="1">
            <a:off x="6624731" y="5867634"/>
            <a:ext cx="650816" cy="114818"/>
          </a:xfrm>
          <a:prstGeom prst="straightConnector1">
            <a:avLst/>
          </a:prstGeom>
          <a:ln w="53975">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F1989D91-4074-4BA4-875D-621805E30A41}"/>
              </a:ext>
            </a:extLst>
          </p:cNvPr>
          <p:cNvCxnSpPr>
            <a:cxnSpLocks/>
          </p:cNvCxnSpPr>
          <p:nvPr/>
        </p:nvCxnSpPr>
        <p:spPr>
          <a:xfrm flipV="1">
            <a:off x="6717748" y="6449737"/>
            <a:ext cx="609546" cy="178648"/>
          </a:xfrm>
          <a:prstGeom prst="straightConnector1">
            <a:avLst/>
          </a:prstGeom>
          <a:ln w="53975">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B9F6A766-AB43-4CB5-8893-AF8CEE2C4D1A}"/>
              </a:ext>
            </a:extLst>
          </p:cNvPr>
          <p:cNvSpPr/>
          <p:nvPr/>
        </p:nvSpPr>
        <p:spPr>
          <a:xfrm>
            <a:off x="7224150" y="4180424"/>
            <a:ext cx="1518044" cy="369332"/>
          </a:xfrm>
          <a:prstGeom prst="rect">
            <a:avLst/>
          </a:prstGeom>
        </p:spPr>
        <p:txBody>
          <a:bodyPr wrap="none">
            <a:spAutoFit/>
          </a:bodyPr>
          <a:lstStyle/>
          <a:p>
            <a:r>
              <a:rPr lang="en-US" dirty="0" err="1">
                <a:solidFill>
                  <a:schemeClr val="bg1"/>
                </a:solidFill>
                <a:ea typeface="Calibri" panose="020F0502020204030204" pitchFamily="34" charset="0"/>
              </a:rPr>
              <a:t>Puʻuʻō'ō</a:t>
            </a:r>
            <a:r>
              <a:rPr lang="en-US" dirty="0">
                <a:solidFill>
                  <a:schemeClr val="bg1"/>
                </a:solidFill>
                <a:ea typeface="Calibri" panose="020F0502020204030204" pitchFamily="34" charset="0"/>
              </a:rPr>
              <a:t> cone </a:t>
            </a:r>
            <a:endParaRPr lang="en-US" dirty="0"/>
          </a:p>
        </p:txBody>
      </p:sp>
      <p:sp>
        <p:nvSpPr>
          <p:cNvPr id="3" name="TextBox 2">
            <a:extLst>
              <a:ext uri="{FF2B5EF4-FFF2-40B4-BE49-F238E27FC236}">
                <a16:creationId xmlns:a16="http://schemas.microsoft.com/office/drawing/2014/main" id="{2CD4EDDD-7F44-4B5E-AD1E-A957706474C2}"/>
              </a:ext>
            </a:extLst>
          </p:cNvPr>
          <p:cNvSpPr txBox="1"/>
          <p:nvPr/>
        </p:nvSpPr>
        <p:spPr>
          <a:xfrm>
            <a:off x="10873765" y="3222393"/>
            <a:ext cx="529312" cy="307777"/>
          </a:xfrm>
          <a:prstGeom prst="rect">
            <a:avLst/>
          </a:prstGeom>
          <a:noFill/>
        </p:spPr>
        <p:txBody>
          <a:bodyPr wrap="none" rtlCol="0">
            <a:spAutoFit/>
          </a:bodyPr>
          <a:lstStyle/>
          <a:p>
            <a:r>
              <a:rPr lang="en-US" sz="1400" dirty="0"/>
              <a:t>April</a:t>
            </a:r>
          </a:p>
        </p:txBody>
      </p:sp>
      <p:sp>
        <p:nvSpPr>
          <p:cNvPr id="17" name="TextBox 16">
            <a:extLst>
              <a:ext uri="{FF2B5EF4-FFF2-40B4-BE49-F238E27FC236}">
                <a16:creationId xmlns:a16="http://schemas.microsoft.com/office/drawing/2014/main" id="{216D58F0-9AFB-42E8-838C-1BA7A3AB332E}"/>
              </a:ext>
            </a:extLst>
          </p:cNvPr>
          <p:cNvSpPr txBox="1"/>
          <p:nvPr/>
        </p:nvSpPr>
        <p:spPr>
          <a:xfrm>
            <a:off x="10272575" y="3219759"/>
            <a:ext cx="654923" cy="307777"/>
          </a:xfrm>
          <a:prstGeom prst="rect">
            <a:avLst/>
          </a:prstGeom>
          <a:noFill/>
        </p:spPr>
        <p:txBody>
          <a:bodyPr wrap="none" rtlCol="0">
            <a:spAutoFit/>
          </a:bodyPr>
          <a:lstStyle/>
          <a:p>
            <a:r>
              <a:rPr lang="en-US" sz="1400" dirty="0"/>
              <a:t>March</a:t>
            </a:r>
          </a:p>
        </p:txBody>
      </p:sp>
      <p:sp>
        <p:nvSpPr>
          <p:cNvPr id="20" name="TextBox 19">
            <a:extLst>
              <a:ext uri="{FF2B5EF4-FFF2-40B4-BE49-F238E27FC236}">
                <a16:creationId xmlns:a16="http://schemas.microsoft.com/office/drawing/2014/main" id="{92BA8F4D-A9BF-44D7-AC96-70DEA143259A}"/>
              </a:ext>
            </a:extLst>
          </p:cNvPr>
          <p:cNvSpPr txBox="1"/>
          <p:nvPr/>
        </p:nvSpPr>
        <p:spPr>
          <a:xfrm>
            <a:off x="9833287" y="3219759"/>
            <a:ext cx="493020" cy="307777"/>
          </a:xfrm>
          <a:prstGeom prst="rect">
            <a:avLst/>
          </a:prstGeom>
          <a:noFill/>
        </p:spPr>
        <p:txBody>
          <a:bodyPr wrap="none" rtlCol="0">
            <a:spAutoFit/>
          </a:bodyPr>
          <a:lstStyle/>
          <a:p>
            <a:r>
              <a:rPr lang="en-US" sz="1400" dirty="0"/>
              <a:t>Feb.</a:t>
            </a:r>
          </a:p>
        </p:txBody>
      </p:sp>
      <p:sp>
        <p:nvSpPr>
          <p:cNvPr id="22" name="TextBox 21">
            <a:extLst>
              <a:ext uri="{FF2B5EF4-FFF2-40B4-BE49-F238E27FC236}">
                <a16:creationId xmlns:a16="http://schemas.microsoft.com/office/drawing/2014/main" id="{B1B2B892-46C4-4804-9092-9D757D59A9E3}"/>
              </a:ext>
            </a:extLst>
          </p:cNvPr>
          <p:cNvSpPr txBox="1"/>
          <p:nvPr/>
        </p:nvSpPr>
        <p:spPr>
          <a:xfrm>
            <a:off x="9328598" y="3213520"/>
            <a:ext cx="468398" cy="307777"/>
          </a:xfrm>
          <a:prstGeom prst="rect">
            <a:avLst/>
          </a:prstGeom>
          <a:noFill/>
        </p:spPr>
        <p:txBody>
          <a:bodyPr wrap="none" rtlCol="0">
            <a:spAutoFit/>
          </a:bodyPr>
          <a:lstStyle/>
          <a:p>
            <a:r>
              <a:rPr lang="en-US" sz="1400" dirty="0"/>
              <a:t>Jan.</a:t>
            </a:r>
          </a:p>
        </p:txBody>
      </p:sp>
      <p:sp>
        <p:nvSpPr>
          <p:cNvPr id="23" name="TextBox 22">
            <a:extLst>
              <a:ext uri="{FF2B5EF4-FFF2-40B4-BE49-F238E27FC236}">
                <a16:creationId xmlns:a16="http://schemas.microsoft.com/office/drawing/2014/main" id="{E0090E87-EA0D-4758-9308-B9734B60FD5D}"/>
              </a:ext>
            </a:extLst>
          </p:cNvPr>
          <p:cNvSpPr txBox="1"/>
          <p:nvPr/>
        </p:nvSpPr>
        <p:spPr>
          <a:xfrm>
            <a:off x="8773874" y="3213520"/>
            <a:ext cx="505267" cy="307777"/>
          </a:xfrm>
          <a:prstGeom prst="rect">
            <a:avLst/>
          </a:prstGeom>
          <a:noFill/>
        </p:spPr>
        <p:txBody>
          <a:bodyPr wrap="none" rtlCol="0">
            <a:spAutoFit/>
          </a:bodyPr>
          <a:lstStyle/>
          <a:p>
            <a:r>
              <a:rPr lang="en-US" sz="1400" dirty="0"/>
              <a:t>Dec.</a:t>
            </a:r>
          </a:p>
        </p:txBody>
      </p:sp>
      <p:sp>
        <p:nvSpPr>
          <p:cNvPr id="25" name="TextBox 24">
            <a:extLst>
              <a:ext uri="{FF2B5EF4-FFF2-40B4-BE49-F238E27FC236}">
                <a16:creationId xmlns:a16="http://schemas.microsoft.com/office/drawing/2014/main" id="{E4003ED0-0AEC-48D3-AD43-71BF41919205}"/>
              </a:ext>
            </a:extLst>
          </p:cNvPr>
          <p:cNvSpPr txBox="1"/>
          <p:nvPr/>
        </p:nvSpPr>
        <p:spPr>
          <a:xfrm>
            <a:off x="7664774" y="3206269"/>
            <a:ext cx="484428" cy="307777"/>
          </a:xfrm>
          <a:prstGeom prst="rect">
            <a:avLst/>
          </a:prstGeom>
          <a:noFill/>
        </p:spPr>
        <p:txBody>
          <a:bodyPr wrap="none" rtlCol="0">
            <a:spAutoFit/>
          </a:bodyPr>
          <a:lstStyle/>
          <a:p>
            <a:r>
              <a:rPr lang="en-US" sz="1400" dirty="0"/>
              <a:t>Oct.</a:t>
            </a:r>
          </a:p>
        </p:txBody>
      </p:sp>
      <p:sp>
        <p:nvSpPr>
          <p:cNvPr id="26" name="TextBox 25">
            <a:extLst>
              <a:ext uri="{FF2B5EF4-FFF2-40B4-BE49-F238E27FC236}">
                <a16:creationId xmlns:a16="http://schemas.microsoft.com/office/drawing/2014/main" id="{F78A7275-7697-4F48-A999-DBB5D034B788}"/>
              </a:ext>
            </a:extLst>
          </p:cNvPr>
          <p:cNvSpPr txBox="1"/>
          <p:nvPr/>
        </p:nvSpPr>
        <p:spPr>
          <a:xfrm>
            <a:off x="8236278" y="3214985"/>
            <a:ext cx="505779" cy="307777"/>
          </a:xfrm>
          <a:prstGeom prst="rect">
            <a:avLst/>
          </a:prstGeom>
          <a:noFill/>
        </p:spPr>
        <p:txBody>
          <a:bodyPr wrap="none" rtlCol="0">
            <a:spAutoFit/>
          </a:bodyPr>
          <a:lstStyle/>
          <a:p>
            <a:r>
              <a:rPr lang="en-US" sz="1400" dirty="0"/>
              <a:t>Nov.</a:t>
            </a:r>
          </a:p>
        </p:txBody>
      </p:sp>
    </p:spTree>
    <p:extLst>
      <p:ext uri="{BB962C8B-B14F-4D97-AF65-F5344CB8AC3E}">
        <p14:creationId xmlns:p14="http://schemas.microsoft.com/office/powerpoint/2010/main" val="3354694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6551" y="846180"/>
            <a:ext cx="6568618" cy="2246769"/>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April 17: INFORMATION STATEMENT</a:t>
            </a:r>
          </a:p>
          <a:p>
            <a:pPr lvl="0">
              <a:defRPr/>
            </a:pPr>
            <a:r>
              <a:rPr lang="en-US" sz="2000" b="1" dirty="0">
                <a:solidFill>
                  <a:schemeClr val="bg1"/>
                </a:solidFill>
                <a:ea typeface="Calibri" panose="020F0502020204030204" pitchFamily="34" charset="0"/>
              </a:rPr>
              <a:t>After observing the continued growth of deformation at </a:t>
            </a:r>
            <a:r>
              <a:rPr lang="en-US" sz="2000" b="1" dirty="0" err="1">
                <a:solidFill>
                  <a:schemeClr val="bg1"/>
                </a:solidFill>
                <a:ea typeface="Calibri" panose="020F0502020204030204" pitchFamily="34" charset="0"/>
              </a:rPr>
              <a:t>Puʻu</a:t>
            </a:r>
            <a:r>
              <a:rPr lang="en-US" sz="2000" b="1" dirty="0">
                <a:solidFill>
                  <a:schemeClr val="bg1"/>
                </a:solidFill>
                <a:ea typeface="Calibri" panose="020F0502020204030204" pitchFamily="34" charset="0"/>
              </a:rPr>
              <a:t> </a:t>
            </a:r>
            <a:r>
              <a:rPr lang="en-US" sz="2000" b="1" dirty="0" err="1">
                <a:solidFill>
                  <a:schemeClr val="bg1"/>
                </a:solidFill>
                <a:ea typeface="Calibri" panose="020F0502020204030204" pitchFamily="34" charset="0"/>
              </a:rPr>
              <a:t>ʻōʻō</a:t>
            </a:r>
            <a:r>
              <a:rPr lang="en-US" sz="2000" b="1" dirty="0">
                <a:solidFill>
                  <a:schemeClr val="bg1"/>
                </a:solidFill>
                <a:ea typeface="Calibri" panose="020F0502020204030204" pitchFamily="34" charset="0"/>
              </a:rPr>
              <a:t> cone, the </a:t>
            </a:r>
            <a:r>
              <a:rPr lang="en-US" sz="2000" b="1" u="sng" dirty="0">
                <a:solidFill>
                  <a:srgbClr val="FFFF00"/>
                </a:solidFill>
                <a:ea typeface="Calibri" panose="020F0502020204030204" pitchFamily="34" charset="0"/>
              </a:rPr>
              <a:t>HVO issued a public warning </a:t>
            </a:r>
            <a:r>
              <a:rPr lang="en-US" sz="2000" b="1" dirty="0">
                <a:solidFill>
                  <a:schemeClr val="bg1"/>
                </a:solidFill>
                <a:ea typeface="Calibri" panose="020F0502020204030204" pitchFamily="34" charset="0"/>
              </a:rPr>
              <a:t>because of concern that a new eruptive vent might form to relieve pressure from accumulating magma. </a:t>
            </a:r>
            <a:br>
              <a:rPr kumimoji="0" lang="en-US" sz="2000" b="1" i="1" u="none" strike="noStrike" kern="1200" cap="none" spc="0" normalizeH="0" baseline="0" noProof="0" dirty="0">
                <a:ln>
                  <a:noFill/>
                </a:ln>
                <a:solidFill>
                  <a:srgbClr val="00B0F0"/>
                </a:solidFill>
                <a:effectLst/>
                <a:uLnTx/>
                <a:uFillTx/>
                <a:latin typeface="Calibri" panose="020F0502020204030204"/>
                <a:ea typeface="Calibri" panose="020F0502020204030204" pitchFamily="34" charset="0"/>
                <a:cs typeface="+mn-cs"/>
              </a:rPr>
            </a:br>
            <a:br>
              <a:rPr kumimoji="0" lang="en-US" sz="2000" b="0" i="1" u="none" strike="noStrike" kern="1200" cap="none" spc="0" normalizeH="0" baseline="0" noProof="0" dirty="0">
                <a:ln>
                  <a:noFill/>
                </a:ln>
                <a:solidFill>
                  <a:srgbClr val="00B0F0"/>
                </a:solidFill>
                <a:effectLst/>
                <a:uLnTx/>
                <a:uFillTx/>
                <a:latin typeface="Calibri" panose="020F0502020204030204"/>
                <a:ea typeface="Times New Roman" panose="02020603050405020304" pitchFamily="18" charset="0"/>
                <a:cs typeface="+mn-cs"/>
              </a:rPr>
            </a:br>
            <a:endParaRPr kumimoji="0" lang="en-US" sz="2000" b="0" i="1" u="none" strike="noStrike" kern="1200" cap="none" spc="0" normalizeH="0" baseline="0" noProof="0" dirty="0">
              <a:ln>
                <a:noFill/>
              </a:ln>
              <a:solidFill>
                <a:srgbClr val="00B0F0"/>
              </a:solidFill>
              <a:effectLst/>
              <a:uLnTx/>
              <a:uFillTx/>
              <a:latin typeface="Calibri" panose="020F0502020204030204"/>
              <a:cs typeface="+mn-cs"/>
            </a:endParaRPr>
          </a:p>
        </p:txBody>
      </p:sp>
      <p:sp>
        <p:nvSpPr>
          <p:cNvPr id="13" name="Rectangle 12"/>
          <p:cNvSpPr/>
          <p:nvPr/>
        </p:nvSpPr>
        <p:spPr>
          <a:xfrm>
            <a:off x="4760574" y="27039"/>
            <a:ext cx="3775393"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Update</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3F5A85A2-7F5E-4EFE-8336-EB62665F68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551" y="2566129"/>
            <a:ext cx="12192000" cy="4309979"/>
          </a:xfrm>
          <a:prstGeom prst="rect">
            <a:avLst/>
          </a:prstGeom>
        </p:spPr>
      </p:pic>
      <p:sp>
        <p:nvSpPr>
          <p:cNvPr id="12" name="Rectangle 11">
            <a:extLst>
              <a:ext uri="{FF2B5EF4-FFF2-40B4-BE49-F238E27FC236}">
                <a16:creationId xmlns:a16="http://schemas.microsoft.com/office/drawing/2014/main" id="{DE9EA479-E18E-4336-BC64-FF6B3B2E25DE}"/>
              </a:ext>
            </a:extLst>
          </p:cNvPr>
          <p:cNvSpPr/>
          <p:nvPr/>
        </p:nvSpPr>
        <p:spPr>
          <a:xfrm>
            <a:off x="6621720" y="1182231"/>
            <a:ext cx="5596831" cy="2246769"/>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April 21: VOLCANIC EVENT </a:t>
            </a:r>
          </a:p>
          <a:p>
            <a:pPr lvl="0">
              <a:defRPr/>
            </a:pPr>
            <a:r>
              <a:rPr lang="en-US" sz="2000" b="1" dirty="0">
                <a:solidFill>
                  <a:schemeClr val="bg1"/>
                </a:solidFill>
                <a:ea typeface="Calibri" panose="020F0502020204030204" pitchFamily="34" charset="0"/>
              </a:rPr>
              <a:t>Accumulating magma caused the summit lava lake to rise and overflow onto the floor of </a:t>
            </a:r>
            <a:r>
              <a:rPr lang="en-US" sz="2000" b="1" dirty="0" err="1">
                <a:solidFill>
                  <a:schemeClr val="bg1"/>
                </a:solidFill>
                <a:ea typeface="Calibri" panose="020F0502020204030204" pitchFamily="34" charset="0"/>
              </a:rPr>
              <a:t>Halema'uma'u</a:t>
            </a:r>
            <a:r>
              <a:rPr lang="en-US" sz="2000" b="1" dirty="0">
                <a:solidFill>
                  <a:schemeClr val="bg1"/>
                </a:solidFill>
                <a:ea typeface="Calibri" panose="020F0502020204030204" pitchFamily="34" charset="0"/>
              </a:rPr>
              <a:t> crater. </a:t>
            </a:r>
            <a:br>
              <a:rPr kumimoji="0" lang="en-US" sz="2000" b="1" i="1" u="none" strike="noStrike" kern="1200" cap="none" spc="0" normalizeH="0" baseline="0" noProof="0" dirty="0">
                <a:ln>
                  <a:noFill/>
                </a:ln>
                <a:solidFill>
                  <a:srgbClr val="00B0F0"/>
                </a:solidFill>
                <a:effectLst/>
                <a:uLnTx/>
                <a:uFillTx/>
                <a:latin typeface="Calibri" panose="020F0502020204030204"/>
                <a:ea typeface="Calibri" panose="020F0502020204030204" pitchFamily="34" charset="0"/>
              </a:rPr>
            </a:br>
            <a:endParaRPr lang="en-US" sz="2000" b="1" i="1" dirty="0">
              <a:solidFill>
                <a:srgbClr val="00B0F0"/>
              </a:solidFill>
              <a:latin typeface="Calibri" panose="020F0502020204030204"/>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2000" b="0" i="1" u="none" strike="noStrike" kern="1200" cap="none" spc="0" normalizeH="0" baseline="0" noProof="0" dirty="0">
                <a:ln>
                  <a:noFill/>
                </a:ln>
                <a:solidFill>
                  <a:srgbClr val="00B0F0"/>
                </a:solidFill>
                <a:effectLst/>
                <a:uLnTx/>
                <a:uFillTx/>
                <a:latin typeface="Calibri" panose="020F0502020204030204"/>
                <a:ea typeface="Times New Roman" panose="02020603050405020304" pitchFamily="18" charset="0"/>
                <a:cs typeface="+mn-cs"/>
              </a:rPr>
            </a:br>
            <a:endParaRPr kumimoji="0" lang="en-US" sz="2000" b="0" i="1" u="none" strike="noStrike" kern="1200" cap="none" spc="0" normalizeH="0" baseline="0" noProof="0" dirty="0">
              <a:ln>
                <a:noFill/>
              </a:ln>
              <a:solidFill>
                <a:srgbClr val="00B0F0"/>
              </a:solidFill>
              <a:effectLst/>
              <a:uLnTx/>
              <a:uFillTx/>
              <a:latin typeface="Calibri" panose="020F0502020204030204"/>
              <a:cs typeface="+mn-cs"/>
            </a:endParaRPr>
          </a:p>
        </p:txBody>
      </p:sp>
      <p:sp>
        <p:nvSpPr>
          <p:cNvPr id="11" name="Rectangle 10">
            <a:extLst>
              <a:ext uri="{FF2B5EF4-FFF2-40B4-BE49-F238E27FC236}">
                <a16:creationId xmlns:a16="http://schemas.microsoft.com/office/drawing/2014/main" id="{5418DCC8-F866-45D0-85F1-B5EF31C43B00}"/>
              </a:ext>
            </a:extLst>
          </p:cNvPr>
          <p:cNvSpPr/>
          <p:nvPr/>
        </p:nvSpPr>
        <p:spPr>
          <a:xfrm>
            <a:off x="552271" y="2795932"/>
            <a:ext cx="6096000" cy="1231106"/>
          </a:xfrm>
          <a:prstGeom prst="rect">
            <a:avLst/>
          </a:prstGeom>
        </p:spPr>
        <p:txBody>
          <a:bodyPr>
            <a:spAutoFit/>
          </a:bodyPr>
          <a:lstStyle/>
          <a:p>
            <a:r>
              <a:rPr lang="en-US" dirty="0"/>
              <a:t>The high level of the lava lake at </a:t>
            </a:r>
            <a:r>
              <a:rPr lang="en-US" dirty="0" err="1"/>
              <a:t>Kīlauea’s</a:t>
            </a:r>
            <a:r>
              <a:rPr lang="en-US" dirty="0"/>
              <a:t> summit (</a:t>
            </a:r>
            <a:r>
              <a:rPr lang="en-US" dirty="0" err="1">
                <a:ea typeface="Calibri" panose="020F0502020204030204" pitchFamily="34" charset="0"/>
              </a:rPr>
              <a:t>Halema'uma’u</a:t>
            </a:r>
            <a:r>
              <a:rPr lang="en-US" dirty="0">
                <a:ea typeface="Calibri" panose="020F0502020204030204" pitchFamily="34" charset="0"/>
              </a:rPr>
              <a:t> crater)</a:t>
            </a:r>
            <a:r>
              <a:rPr lang="en-US" dirty="0"/>
              <a:t> and the inflation of </a:t>
            </a:r>
            <a:r>
              <a:rPr lang="en-US" dirty="0" err="1"/>
              <a:t>Puʻu</a:t>
            </a:r>
            <a:r>
              <a:rPr lang="en-US" dirty="0"/>
              <a:t> </a:t>
            </a:r>
            <a:r>
              <a:rPr lang="en-US" dirty="0" err="1"/>
              <a:t>ʻōʻō</a:t>
            </a:r>
            <a:r>
              <a:rPr lang="en-US" dirty="0"/>
              <a:t> indicated that </a:t>
            </a:r>
            <a:r>
              <a:rPr lang="en-US" dirty="0" err="1"/>
              <a:t>Kīlauea’s</a:t>
            </a:r>
            <a:r>
              <a:rPr lang="en-US" dirty="0"/>
              <a:t> magma plumbing system was more pressurized than normal. </a:t>
            </a:r>
          </a:p>
        </p:txBody>
      </p:sp>
      <p:sp>
        <p:nvSpPr>
          <p:cNvPr id="9" name="Rectangle 8">
            <a:extLst>
              <a:ext uri="{FF2B5EF4-FFF2-40B4-BE49-F238E27FC236}">
                <a16:creationId xmlns:a16="http://schemas.microsoft.com/office/drawing/2014/main" id="{80BBE03B-720C-40F9-BD32-E0931D0B5043}"/>
              </a:ext>
            </a:extLst>
          </p:cNvPr>
          <p:cNvSpPr/>
          <p:nvPr/>
        </p:nvSpPr>
        <p:spPr>
          <a:xfrm>
            <a:off x="26551" y="-34516"/>
            <a:ext cx="2627642" cy="707886"/>
          </a:xfrm>
          <a:prstGeom prst="rect">
            <a:avLst/>
          </a:prstGeom>
        </p:spPr>
        <p:txBody>
          <a:bodyPr wrap="none">
            <a:spAutoFit/>
          </a:bodyPr>
          <a:lstStyle/>
          <a:p>
            <a:r>
              <a:rPr lang="en-US" sz="4000" b="1" i="1" dirty="0">
                <a:solidFill>
                  <a:srgbClr val="00B0F0"/>
                </a:solidFill>
                <a:ea typeface="Calibri" panose="020F0502020204030204" pitchFamily="34" charset="0"/>
              </a:rPr>
              <a:t>April 17-21 </a:t>
            </a:r>
            <a:endParaRPr lang="en-US" sz="4000" dirty="0"/>
          </a:p>
        </p:txBody>
      </p:sp>
      <p:sp>
        <p:nvSpPr>
          <p:cNvPr id="3" name="Rectangle 2">
            <a:extLst>
              <a:ext uri="{FF2B5EF4-FFF2-40B4-BE49-F238E27FC236}">
                <a16:creationId xmlns:a16="http://schemas.microsoft.com/office/drawing/2014/main" id="{4C36CF91-C9F7-47E4-9F15-C4994D09A30F}"/>
              </a:ext>
            </a:extLst>
          </p:cNvPr>
          <p:cNvSpPr/>
          <p:nvPr/>
        </p:nvSpPr>
        <p:spPr>
          <a:xfrm>
            <a:off x="552271" y="5330309"/>
            <a:ext cx="2186432" cy="369332"/>
          </a:xfrm>
          <a:prstGeom prst="rect">
            <a:avLst/>
          </a:prstGeom>
        </p:spPr>
        <p:txBody>
          <a:bodyPr wrap="none">
            <a:spAutoFit/>
          </a:bodyPr>
          <a:lstStyle/>
          <a:p>
            <a:r>
              <a:rPr lang="en-US" b="1" dirty="0" err="1">
                <a:solidFill>
                  <a:schemeClr val="bg1"/>
                </a:solidFill>
                <a:ea typeface="Calibri" panose="020F0502020204030204" pitchFamily="34" charset="0"/>
              </a:rPr>
              <a:t>Halema'uma'u</a:t>
            </a:r>
            <a:r>
              <a:rPr lang="en-US" b="1" dirty="0">
                <a:solidFill>
                  <a:schemeClr val="bg1"/>
                </a:solidFill>
                <a:ea typeface="Calibri" panose="020F0502020204030204" pitchFamily="34" charset="0"/>
              </a:rPr>
              <a:t> crater</a:t>
            </a:r>
            <a:endParaRPr lang="en-US" dirty="0"/>
          </a:p>
        </p:txBody>
      </p:sp>
    </p:spTree>
    <p:extLst>
      <p:ext uri="{BB962C8B-B14F-4D97-AF65-F5344CB8AC3E}">
        <p14:creationId xmlns:p14="http://schemas.microsoft.com/office/powerpoint/2010/main" val="1513179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9F6AAA9-8B5D-40B8-BE6C-EA9DB0DC1726}"/>
              </a:ext>
            </a:extLst>
          </p:cNvPr>
          <p:cNvSpPr/>
          <p:nvPr/>
        </p:nvSpPr>
        <p:spPr>
          <a:xfrm>
            <a:off x="73028" y="1265457"/>
            <a:ext cx="6857653" cy="2297966"/>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April 30: VOLCANIC EVENT</a:t>
            </a:r>
          </a:p>
          <a:p>
            <a:pPr lvl="0">
              <a:defRPr/>
            </a:pPr>
            <a:r>
              <a:rPr lang="en-US" sz="2000" b="1" dirty="0">
                <a:solidFill>
                  <a:schemeClr val="bg1"/>
                </a:solidFill>
                <a:ea typeface="Calibri" panose="020F0502020204030204" pitchFamily="34" charset="0"/>
              </a:rPr>
              <a:t>Indications of new seismic activity occurred as the </a:t>
            </a:r>
            <a:r>
              <a:rPr lang="en-US" sz="2000" b="1" dirty="0" err="1">
                <a:solidFill>
                  <a:schemeClr val="bg1"/>
                </a:solidFill>
                <a:ea typeface="Calibri" panose="020F0502020204030204" pitchFamily="34" charset="0"/>
              </a:rPr>
              <a:t>Puʻuʻōʻō</a:t>
            </a:r>
            <a:r>
              <a:rPr lang="en-US" sz="2000" b="1" dirty="0">
                <a:solidFill>
                  <a:schemeClr val="bg1"/>
                </a:solidFill>
                <a:ea typeface="Calibri" panose="020F0502020204030204" pitchFamily="34" charset="0"/>
              </a:rPr>
              <a:t> cone lava lake drained and magma began to migrate eastward, down rift toward the lower </a:t>
            </a:r>
            <a:r>
              <a:rPr lang="en-US" sz="2000" b="1" dirty="0" err="1">
                <a:solidFill>
                  <a:schemeClr val="bg1"/>
                </a:solidFill>
                <a:ea typeface="Calibri" panose="020F0502020204030204" pitchFamily="34" charset="0"/>
              </a:rPr>
              <a:t>Puna</a:t>
            </a:r>
            <a:r>
              <a:rPr lang="en-US" sz="2000" b="1" dirty="0">
                <a:solidFill>
                  <a:schemeClr val="bg1"/>
                </a:solidFill>
                <a:ea typeface="Calibri" panose="020F0502020204030204" pitchFamily="34" charset="0"/>
              </a:rPr>
              <a:t> District. </a:t>
            </a:r>
          </a:p>
          <a:p>
            <a:pPr lvl="0">
              <a:defRPr/>
            </a:pPr>
            <a:br>
              <a:rPr kumimoji="0" lang="en-US" sz="2000" b="1" i="1" u="none" strike="noStrike" kern="1200" cap="none" spc="0" normalizeH="0" baseline="0" noProof="0" dirty="0">
                <a:ln>
                  <a:noFill/>
                </a:ln>
                <a:solidFill>
                  <a:srgbClr val="00B0F0"/>
                </a:solidFill>
                <a:effectLst/>
                <a:uLnTx/>
                <a:uFillTx/>
                <a:latin typeface="Calibri" panose="020F0502020204030204"/>
                <a:ea typeface="Calibri" panose="020F0502020204030204" pitchFamily="34" charset="0"/>
                <a:cs typeface="+mn-cs"/>
              </a:rPr>
            </a:br>
            <a:br>
              <a:rPr kumimoji="0" lang="en-US" sz="2000" b="0" i="1" u="none" strike="noStrike" kern="1200" cap="none" spc="0" normalizeH="0" baseline="0" noProof="0" dirty="0">
                <a:ln>
                  <a:noFill/>
                </a:ln>
                <a:solidFill>
                  <a:srgbClr val="00B0F0"/>
                </a:solidFill>
                <a:effectLst/>
                <a:uLnTx/>
                <a:uFillTx/>
                <a:latin typeface="Calibri" panose="020F0502020204030204"/>
                <a:ea typeface="Times New Roman" panose="02020603050405020304" pitchFamily="18" charset="0"/>
                <a:cs typeface="+mn-cs"/>
              </a:rPr>
            </a:br>
            <a:endParaRPr kumimoji="0" lang="en-US" sz="2000" b="0" i="1" u="none" strike="noStrike" kern="1200" cap="none" spc="0" normalizeH="0" baseline="0" noProof="0" dirty="0">
              <a:ln>
                <a:noFill/>
              </a:ln>
              <a:solidFill>
                <a:srgbClr val="00B0F0"/>
              </a:solidFill>
              <a:effectLst/>
              <a:uLnTx/>
              <a:uFillTx/>
              <a:latin typeface="Calibri" panose="020F0502020204030204"/>
              <a:cs typeface="+mn-cs"/>
            </a:endParaRPr>
          </a:p>
        </p:txBody>
      </p:sp>
      <p:sp>
        <p:nvSpPr>
          <p:cNvPr id="7" name="Rectangle 6">
            <a:extLst>
              <a:ext uri="{FF2B5EF4-FFF2-40B4-BE49-F238E27FC236}">
                <a16:creationId xmlns:a16="http://schemas.microsoft.com/office/drawing/2014/main" id="{C500D1AB-259A-4801-BB98-CEB830B0FB65}"/>
              </a:ext>
            </a:extLst>
          </p:cNvPr>
          <p:cNvSpPr/>
          <p:nvPr/>
        </p:nvSpPr>
        <p:spPr>
          <a:xfrm>
            <a:off x="3215596" y="68162"/>
            <a:ext cx="5442516"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 Minor Event</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18993992-6A68-46B7-B7FE-46D86136E0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00875" y="714493"/>
            <a:ext cx="4961960" cy="3725287"/>
          </a:xfrm>
          <a:prstGeom prst="rect">
            <a:avLst/>
          </a:prstGeom>
        </p:spPr>
      </p:pic>
      <p:sp>
        <p:nvSpPr>
          <p:cNvPr id="13" name="Rectangle 12">
            <a:extLst>
              <a:ext uri="{FF2B5EF4-FFF2-40B4-BE49-F238E27FC236}">
                <a16:creationId xmlns:a16="http://schemas.microsoft.com/office/drawing/2014/main" id="{A4D84FE3-770C-403E-B4F9-FD1446AE6963}"/>
              </a:ext>
            </a:extLst>
          </p:cNvPr>
          <p:cNvSpPr/>
          <p:nvPr/>
        </p:nvSpPr>
        <p:spPr>
          <a:xfrm>
            <a:off x="7096040" y="4016828"/>
            <a:ext cx="2385417" cy="369332"/>
          </a:xfrm>
          <a:prstGeom prst="rect">
            <a:avLst/>
          </a:prstGeom>
        </p:spPr>
        <p:txBody>
          <a:bodyPr wrap="square">
            <a:spAutoFit/>
          </a:bodyPr>
          <a:lstStyle/>
          <a:p>
            <a:pPr lvl="0">
              <a:defRPr/>
            </a:pPr>
            <a:r>
              <a:rPr lang="en-US" b="1" dirty="0">
                <a:solidFill>
                  <a:schemeClr val="bg1"/>
                </a:solidFill>
                <a:ea typeface="Calibri" panose="020F0502020204030204" pitchFamily="34" charset="0"/>
              </a:rPr>
              <a:t>collapse of </a:t>
            </a:r>
            <a:r>
              <a:rPr lang="en-US" b="1" dirty="0" err="1">
                <a:solidFill>
                  <a:schemeClr val="bg1"/>
                </a:solidFill>
                <a:ea typeface="Calibri" panose="020F0502020204030204" pitchFamily="34" charset="0"/>
              </a:rPr>
              <a:t>Puʻu</a:t>
            </a:r>
            <a:r>
              <a:rPr lang="en-US" b="1" dirty="0">
                <a:solidFill>
                  <a:schemeClr val="bg1"/>
                </a:solidFill>
                <a:ea typeface="Calibri" panose="020F0502020204030204" pitchFamily="34" charset="0"/>
              </a:rPr>
              <a:t> </a:t>
            </a:r>
            <a:r>
              <a:rPr lang="en-US" b="1" dirty="0" err="1">
                <a:solidFill>
                  <a:schemeClr val="bg1"/>
                </a:solidFill>
                <a:ea typeface="Calibri" panose="020F0502020204030204" pitchFamily="34" charset="0"/>
              </a:rPr>
              <a:t>ʻōʻō</a:t>
            </a:r>
            <a:endParaRPr lang="en-US" b="1" dirty="0">
              <a:solidFill>
                <a:schemeClr val="bg1"/>
              </a:solidFill>
              <a:ea typeface="Calibri" panose="020F0502020204030204" pitchFamily="34" charset="0"/>
            </a:endParaRPr>
          </a:p>
        </p:txBody>
      </p:sp>
      <p:sp>
        <p:nvSpPr>
          <p:cNvPr id="15" name="Rectangle 14">
            <a:extLst>
              <a:ext uri="{FF2B5EF4-FFF2-40B4-BE49-F238E27FC236}">
                <a16:creationId xmlns:a16="http://schemas.microsoft.com/office/drawing/2014/main" id="{5BC632C2-1B84-4FFC-823F-8C2A774D81F2}"/>
              </a:ext>
            </a:extLst>
          </p:cNvPr>
          <p:cNvSpPr/>
          <p:nvPr/>
        </p:nvSpPr>
        <p:spPr>
          <a:xfrm>
            <a:off x="0" y="0"/>
            <a:ext cx="1951175" cy="707886"/>
          </a:xfrm>
          <a:prstGeom prst="rect">
            <a:avLst/>
          </a:prstGeom>
        </p:spPr>
        <p:txBody>
          <a:bodyPr wrap="none">
            <a:spAutoFit/>
          </a:bodyPr>
          <a:lstStyle/>
          <a:p>
            <a:r>
              <a:rPr lang="en-US" sz="4000" b="1" i="1" dirty="0">
                <a:solidFill>
                  <a:srgbClr val="00B0F0"/>
                </a:solidFill>
                <a:ea typeface="Calibri" panose="020F0502020204030204" pitchFamily="34" charset="0"/>
              </a:rPr>
              <a:t>April 30 </a:t>
            </a:r>
            <a:endParaRPr lang="en-US" sz="4000" dirty="0"/>
          </a:p>
        </p:txBody>
      </p:sp>
      <p:sp>
        <p:nvSpPr>
          <p:cNvPr id="16" name="Rectangle 15">
            <a:extLst>
              <a:ext uri="{FF2B5EF4-FFF2-40B4-BE49-F238E27FC236}">
                <a16:creationId xmlns:a16="http://schemas.microsoft.com/office/drawing/2014/main" id="{A69877F2-778F-4E74-BC2A-56A7AF85350B}"/>
              </a:ext>
            </a:extLst>
          </p:cNvPr>
          <p:cNvSpPr/>
          <p:nvPr/>
        </p:nvSpPr>
        <p:spPr>
          <a:xfrm>
            <a:off x="4371994" y="634005"/>
            <a:ext cx="2245808" cy="707886"/>
          </a:xfrm>
          <a:prstGeom prst="rect">
            <a:avLst/>
          </a:prstGeom>
        </p:spPr>
        <p:txBody>
          <a:bodyPr wrap="none">
            <a:spAutoFit/>
          </a:bodyPr>
          <a:lstStyle/>
          <a:p>
            <a:pPr lvl="0">
              <a:defRPr/>
            </a:pPr>
            <a:r>
              <a:rPr lang="en-US" sz="4000" b="1" i="1" dirty="0">
                <a:solidFill>
                  <a:srgbClr val="00B050"/>
                </a:solidFill>
                <a:ea typeface="Calibri" panose="020F0502020204030204" pitchFamily="34" charset="0"/>
              </a:rPr>
              <a:t>The onset</a:t>
            </a:r>
          </a:p>
        </p:txBody>
      </p:sp>
      <p:pic>
        <p:nvPicPr>
          <p:cNvPr id="17" name="Picture 16">
            <a:extLst>
              <a:ext uri="{FF2B5EF4-FFF2-40B4-BE49-F238E27FC236}">
                <a16:creationId xmlns:a16="http://schemas.microsoft.com/office/drawing/2014/main" id="{C75AC028-861F-461C-8366-2DD51A3455DC}"/>
              </a:ext>
            </a:extLst>
          </p:cNvPr>
          <p:cNvPicPr>
            <a:picLocks noChangeAspect="1"/>
          </p:cNvPicPr>
          <p:nvPr/>
        </p:nvPicPr>
        <p:blipFill rotWithShape="1">
          <a:blip r:embed="rId3"/>
          <a:srcRect l="13542" t="22500" r="25347" b="6858"/>
          <a:stretch/>
        </p:blipFill>
        <p:spPr>
          <a:xfrm>
            <a:off x="1238250" y="2677176"/>
            <a:ext cx="5692431" cy="4112661"/>
          </a:xfrm>
          <a:prstGeom prst="rect">
            <a:avLst/>
          </a:prstGeom>
        </p:spPr>
      </p:pic>
      <p:sp>
        <p:nvSpPr>
          <p:cNvPr id="18" name="Rectangle 17">
            <a:extLst>
              <a:ext uri="{FF2B5EF4-FFF2-40B4-BE49-F238E27FC236}">
                <a16:creationId xmlns:a16="http://schemas.microsoft.com/office/drawing/2014/main" id="{02337B47-6012-4038-86C9-4348062488C8}"/>
              </a:ext>
            </a:extLst>
          </p:cNvPr>
          <p:cNvSpPr/>
          <p:nvPr/>
        </p:nvSpPr>
        <p:spPr>
          <a:xfrm>
            <a:off x="7000875" y="6171932"/>
            <a:ext cx="5388319" cy="1169551"/>
          </a:xfrm>
          <a:prstGeom prst="rect">
            <a:avLst/>
          </a:prstGeom>
        </p:spPr>
        <p:txBody>
          <a:bodyPr wrap="square">
            <a:spAutoFit/>
          </a:bodyPr>
          <a:lstStyle/>
          <a:p>
            <a:pPr lvl="0">
              <a:defRPr/>
            </a:pPr>
            <a:r>
              <a:rPr lang="en-US" sz="1400" b="1" dirty="0">
                <a:solidFill>
                  <a:schemeClr val="bg1"/>
                </a:solidFill>
                <a:ea typeface="Calibri" panose="020F0502020204030204" pitchFamily="34" charset="0"/>
              </a:rPr>
              <a:t>Schematic cross section showing movement of magma from the summit area to the LERZ from Anderson et al., 2019</a:t>
            </a:r>
          </a:p>
          <a:p>
            <a:pPr lvl="0">
              <a:defRPr/>
            </a:pPr>
            <a:br>
              <a:rPr kumimoji="0" lang="en-US" sz="1400" b="1" i="1" u="none" strike="noStrike" kern="1200" cap="none" spc="0" normalizeH="0" baseline="0" noProof="0" dirty="0">
                <a:ln>
                  <a:noFill/>
                </a:ln>
                <a:solidFill>
                  <a:srgbClr val="00B0F0"/>
                </a:solidFill>
                <a:effectLst/>
                <a:uLnTx/>
                <a:uFillTx/>
                <a:latin typeface="Calibri" panose="020F0502020204030204"/>
                <a:ea typeface="Calibri" panose="020F0502020204030204" pitchFamily="34" charset="0"/>
                <a:cs typeface="+mn-cs"/>
              </a:rPr>
            </a:br>
            <a:br>
              <a:rPr kumimoji="0" lang="en-US" sz="1400" b="0" i="1" u="none" strike="noStrike" kern="1200" cap="none" spc="0" normalizeH="0" baseline="0" noProof="0" dirty="0">
                <a:ln>
                  <a:noFill/>
                </a:ln>
                <a:solidFill>
                  <a:srgbClr val="00B0F0"/>
                </a:solidFill>
                <a:effectLst/>
                <a:uLnTx/>
                <a:uFillTx/>
                <a:latin typeface="Calibri" panose="020F0502020204030204"/>
                <a:ea typeface="Times New Roman" panose="02020603050405020304" pitchFamily="18" charset="0"/>
                <a:cs typeface="+mn-cs"/>
              </a:rPr>
            </a:br>
            <a:endParaRPr kumimoji="0" lang="en-US" sz="1400" b="0" i="1" u="none" strike="noStrike" kern="1200" cap="none" spc="0" normalizeH="0" baseline="0" noProof="0" dirty="0">
              <a:ln>
                <a:noFill/>
              </a:ln>
              <a:solidFill>
                <a:srgbClr val="00B0F0"/>
              </a:solidFill>
              <a:effectLst/>
              <a:uLnTx/>
              <a:uFillTx/>
              <a:latin typeface="Calibri" panose="020F0502020204030204"/>
              <a:cs typeface="+mn-cs"/>
            </a:endParaRPr>
          </a:p>
        </p:txBody>
      </p:sp>
    </p:spTree>
    <p:extLst>
      <p:ext uri="{BB962C8B-B14F-4D97-AF65-F5344CB8AC3E}">
        <p14:creationId xmlns:p14="http://schemas.microsoft.com/office/powerpoint/2010/main" val="9593569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FA4D7DB-81A3-4BC5-8C25-D35D6BE4730D}"/>
              </a:ext>
            </a:extLst>
          </p:cNvPr>
          <p:cNvSpPr/>
          <p:nvPr/>
        </p:nvSpPr>
        <p:spPr>
          <a:xfrm>
            <a:off x="-145126" y="833185"/>
            <a:ext cx="5448300" cy="938334"/>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Scientists</a:t>
            </a:r>
            <a:endParaRPr lang="en-US" sz="2400" dirty="0">
              <a:solidFill>
                <a:schemeClr val="bg1"/>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r>
              <a:rPr lang="en-US" sz="1400" dirty="0">
                <a:solidFill>
                  <a:schemeClr val="bg1"/>
                </a:solidFill>
                <a:latin typeface="Calibri" panose="020F0502020204030204" pitchFamily="34" charset="0"/>
                <a:ea typeface="Calibri" panose="020F0502020204030204" pitchFamily="34" charset="0"/>
              </a:rPr>
              <a:t> </a:t>
            </a:r>
          </a:p>
          <a:p>
            <a:pPr marR="0" lvl="2">
              <a:lnSpc>
                <a:spcPct val="107000"/>
              </a:lnSpc>
              <a:spcBef>
                <a:spcPts val="0"/>
              </a:spcBef>
              <a:spcAft>
                <a:spcPts val="0"/>
              </a:spcAft>
            </a:pPr>
            <a:endParaRPr lang="en-US" sz="1400" b="1" dirty="0">
              <a:solidFill>
                <a:schemeClr val="bg1"/>
              </a:solidFill>
              <a:latin typeface="Calibri" panose="020F0502020204030204" pitchFamily="34" charset="0"/>
              <a:ea typeface="Calibri" panose="020F0502020204030204" pitchFamily="34" charset="0"/>
            </a:endParaRPr>
          </a:p>
        </p:txBody>
      </p:sp>
      <p:sp>
        <p:nvSpPr>
          <p:cNvPr id="7" name="Rectangle 6">
            <a:extLst>
              <a:ext uri="{FF2B5EF4-FFF2-40B4-BE49-F238E27FC236}">
                <a16:creationId xmlns:a16="http://schemas.microsoft.com/office/drawing/2014/main" id="{0BB69C57-7DC1-46F6-8B06-CF4D39183529}"/>
              </a:ext>
            </a:extLst>
          </p:cNvPr>
          <p:cNvSpPr/>
          <p:nvPr/>
        </p:nvSpPr>
        <p:spPr>
          <a:xfrm>
            <a:off x="5759083" y="650253"/>
            <a:ext cx="6096000" cy="470000"/>
          </a:xfrm>
          <a:prstGeom prst="rect">
            <a:avLst/>
          </a:prstGeom>
        </p:spPr>
        <p:txBody>
          <a:bodyPr>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Emergency </a:t>
            </a:r>
            <a:r>
              <a:rPr lang="en-US" sz="2400" b="1" dirty="0" err="1">
                <a:solidFill>
                  <a:schemeClr val="bg1"/>
                </a:solidFill>
                <a:latin typeface="Calibri" panose="020F0502020204030204" pitchFamily="34" charset="0"/>
                <a:ea typeface="Calibri" panose="020F0502020204030204" pitchFamily="34" charset="0"/>
              </a:rPr>
              <a:t>Mgmt</a:t>
            </a:r>
            <a:endParaRPr lang="en-US" sz="2400" dirty="0">
              <a:solidFill>
                <a:schemeClr val="bg1"/>
              </a:solidFill>
              <a:latin typeface="Calibri" panose="020F0502020204030204" pitchFamily="34" charset="0"/>
              <a:ea typeface="Calibri" panose="020F0502020204030204" pitchFamily="34" charset="0"/>
            </a:endParaRPr>
          </a:p>
        </p:txBody>
      </p:sp>
      <p:sp>
        <p:nvSpPr>
          <p:cNvPr id="9" name="Rectangle 8">
            <a:extLst>
              <a:ext uri="{FF2B5EF4-FFF2-40B4-BE49-F238E27FC236}">
                <a16:creationId xmlns:a16="http://schemas.microsoft.com/office/drawing/2014/main" id="{F543005B-C8E0-4F41-A07E-779D34194EC3}"/>
              </a:ext>
            </a:extLst>
          </p:cNvPr>
          <p:cNvSpPr/>
          <p:nvPr/>
        </p:nvSpPr>
        <p:spPr>
          <a:xfrm>
            <a:off x="6096000" y="5458643"/>
            <a:ext cx="6096000" cy="470000"/>
          </a:xfrm>
          <a:prstGeom prst="rect">
            <a:avLst/>
          </a:prstGeom>
        </p:spPr>
        <p:txBody>
          <a:bodyPr>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Community</a:t>
            </a:r>
            <a:endParaRPr lang="en-US" sz="2400" dirty="0">
              <a:solidFill>
                <a:schemeClr val="bg1"/>
              </a:solidFill>
              <a:latin typeface="Calibri" panose="020F0502020204030204" pitchFamily="34" charset="0"/>
              <a:ea typeface="Calibri" panose="020F0502020204030204" pitchFamily="34" charset="0"/>
            </a:endParaRPr>
          </a:p>
        </p:txBody>
      </p:sp>
      <p:sp>
        <p:nvSpPr>
          <p:cNvPr id="10" name="Rectangle 9">
            <a:extLst>
              <a:ext uri="{FF2B5EF4-FFF2-40B4-BE49-F238E27FC236}">
                <a16:creationId xmlns:a16="http://schemas.microsoft.com/office/drawing/2014/main" id="{635500EC-001B-4C62-8066-62ABA9251777}"/>
              </a:ext>
            </a:extLst>
          </p:cNvPr>
          <p:cNvSpPr/>
          <p:nvPr/>
        </p:nvSpPr>
        <p:spPr>
          <a:xfrm>
            <a:off x="2265500" y="0"/>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11" name="Rectangle 10">
            <a:extLst>
              <a:ext uri="{FF2B5EF4-FFF2-40B4-BE49-F238E27FC236}">
                <a16:creationId xmlns:a16="http://schemas.microsoft.com/office/drawing/2014/main" id="{9DB7E668-5530-406E-8210-576F38222A84}"/>
              </a:ext>
            </a:extLst>
          </p:cNvPr>
          <p:cNvSpPr/>
          <p:nvPr/>
        </p:nvSpPr>
        <p:spPr>
          <a:xfrm>
            <a:off x="0" y="0"/>
            <a:ext cx="1951175" cy="707886"/>
          </a:xfrm>
          <a:prstGeom prst="rect">
            <a:avLst/>
          </a:prstGeom>
        </p:spPr>
        <p:txBody>
          <a:bodyPr wrap="none">
            <a:spAutoFit/>
          </a:bodyPr>
          <a:lstStyle/>
          <a:p>
            <a:r>
              <a:rPr lang="en-US" sz="4000" b="1" i="1" dirty="0">
                <a:solidFill>
                  <a:srgbClr val="00B0F0"/>
                </a:solidFill>
                <a:ea typeface="Calibri" panose="020F0502020204030204" pitchFamily="34" charset="0"/>
              </a:rPr>
              <a:t>April 30 </a:t>
            </a:r>
            <a:endParaRPr lang="en-US" sz="4000" dirty="0"/>
          </a:p>
        </p:txBody>
      </p:sp>
      <p:pic>
        <p:nvPicPr>
          <p:cNvPr id="2" name="Picture 1">
            <a:extLst>
              <a:ext uri="{FF2B5EF4-FFF2-40B4-BE49-F238E27FC236}">
                <a16:creationId xmlns:a16="http://schemas.microsoft.com/office/drawing/2014/main" id="{44B0FB59-CDA1-4AD8-BE06-8785987FEED2}"/>
              </a:ext>
            </a:extLst>
          </p:cNvPr>
          <p:cNvPicPr>
            <a:picLocks noChangeAspect="1"/>
          </p:cNvPicPr>
          <p:nvPr/>
        </p:nvPicPr>
        <p:blipFill rotWithShape="1">
          <a:blip r:embed="rId2"/>
          <a:srcRect l="27936" t="20428" r="7248" b="5566"/>
          <a:stretch/>
        </p:blipFill>
        <p:spPr>
          <a:xfrm>
            <a:off x="6680017" y="1999329"/>
            <a:ext cx="5175066" cy="3323690"/>
          </a:xfrm>
          <a:prstGeom prst="rect">
            <a:avLst/>
          </a:prstGeom>
        </p:spPr>
      </p:pic>
      <p:pic>
        <p:nvPicPr>
          <p:cNvPr id="12" name="Picture 11">
            <a:extLst>
              <a:ext uri="{FF2B5EF4-FFF2-40B4-BE49-F238E27FC236}">
                <a16:creationId xmlns:a16="http://schemas.microsoft.com/office/drawing/2014/main" id="{30076CF1-6436-4CE4-9874-D6B7C43AFF86}"/>
              </a:ext>
            </a:extLst>
          </p:cNvPr>
          <p:cNvPicPr>
            <a:picLocks noChangeAspect="1"/>
          </p:cNvPicPr>
          <p:nvPr/>
        </p:nvPicPr>
        <p:blipFill rotWithShape="1">
          <a:blip r:embed="rId3"/>
          <a:srcRect l="41146" t="18332" r="29687" b="30973"/>
          <a:stretch/>
        </p:blipFill>
        <p:spPr>
          <a:xfrm>
            <a:off x="69204" y="3952882"/>
            <a:ext cx="3080340" cy="3011522"/>
          </a:xfrm>
          <a:prstGeom prst="rect">
            <a:avLst/>
          </a:prstGeom>
        </p:spPr>
      </p:pic>
      <p:pic>
        <p:nvPicPr>
          <p:cNvPr id="13" name="Picture 12">
            <a:extLst>
              <a:ext uri="{FF2B5EF4-FFF2-40B4-BE49-F238E27FC236}">
                <a16:creationId xmlns:a16="http://schemas.microsoft.com/office/drawing/2014/main" id="{E15813F9-619C-411F-B071-4D8CC7F085C7}"/>
              </a:ext>
            </a:extLst>
          </p:cNvPr>
          <p:cNvPicPr>
            <a:picLocks noChangeAspect="1"/>
          </p:cNvPicPr>
          <p:nvPr/>
        </p:nvPicPr>
        <p:blipFill rotWithShape="1">
          <a:blip r:embed="rId4"/>
          <a:srcRect l="29896" t="12209" r="30833" b="3889"/>
          <a:stretch/>
        </p:blipFill>
        <p:spPr>
          <a:xfrm>
            <a:off x="3219027" y="3933932"/>
            <a:ext cx="3104838" cy="3731354"/>
          </a:xfrm>
          <a:prstGeom prst="rect">
            <a:avLst/>
          </a:prstGeom>
        </p:spPr>
      </p:pic>
      <p:sp>
        <p:nvSpPr>
          <p:cNvPr id="3" name="Rectangle 2">
            <a:extLst>
              <a:ext uri="{FF2B5EF4-FFF2-40B4-BE49-F238E27FC236}">
                <a16:creationId xmlns:a16="http://schemas.microsoft.com/office/drawing/2014/main" id="{982353D1-82C5-4FD7-8ED2-BF3E15C26D98}"/>
              </a:ext>
            </a:extLst>
          </p:cNvPr>
          <p:cNvSpPr/>
          <p:nvPr/>
        </p:nvSpPr>
        <p:spPr>
          <a:xfrm>
            <a:off x="91215" y="1586853"/>
            <a:ext cx="6004785" cy="369332"/>
          </a:xfrm>
          <a:prstGeom prst="rect">
            <a:avLst/>
          </a:prstGeom>
        </p:spPr>
        <p:txBody>
          <a:bodyPr wrap="none">
            <a:spAutoFit/>
          </a:bodyPr>
          <a:lstStyle/>
          <a:p>
            <a:r>
              <a:rPr lang="en-US" dirty="0">
                <a:solidFill>
                  <a:srgbClr val="FFFF00"/>
                </a:solidFill>
                <a:latin typeface="Calibri" panose="020F0502020204030204" pitchFamily="34" charset="0"/>
              </a:rPr>
              <a:t>Why did the magma supply to the </a:t>
            </a:r>
            <a:r>
              <a:rPr lang="en-US" dirty="0" err="1">
                <a:solidFill>
                  <a:srgbClr val="FFFF00"/>
                </a:solidFill>
                <a:latin typeface="Calibri" panose="020F0502020204030204" pitchFamily="34" charset="0"/>
              </a:rPr>
              <a:t>Puʻuʻōʻō</a:t>
            </a:r>
            <a:r>
              <a:rPr lang="en-US" dirty="0">
                <a:solidFill>
                  <a:srgbClr val="FFFF00"/>
                </a:solidFill>
                <a:latin typeface="Calibri" panose="020F0502020204030204" pitchFamily="34" charset="0"/>
              </a:rPr>
              <a:t> lava lake diminish?</a:t>
            </a:r>
            <a:endParaRPr lang="en-US" dirty="0">
              <a:solidFill>
                <a:srgbClr val="FFFF00"/>
              </a:solidFill>
            </a:endParaRPr>
          </a:p>
        </p:txBody>
      </p:sp>
      <p:sp>
        <p:nvSpPr>
          <p:cNvPr id="4" name="Rectangle 3">
            <a:extLst>
              <a:ext uri="{FF2B5EF4-FFF2-40B4-BE49-F238E27FC236}">
                <a16:creationId xmlns:a16="http://schemas.microsoft.com/office/drawing/2014/main" id="{2DAD5CB4-8DD2-461F-BC50-3665DA778A66}"/>
              </a:ext>
            </a:extLst>
          </p:cNvPr>
          <p:cNvSpPr/>
          <p:nvPr/>
        </p:nvSpPr>
        <p:spPr>
          <a:xfrm>
            <a:off x="163076" y="2316553"/>
            <a:ext cx="6160789" cy="369332"/>
          </a:xfrm>
          <a:prstGeom prst="rect">
            <a:avLst/>
          </a:prstGeom>
        </p:spPr>
        <p:txBody>
          <a:bodyPr wrap="none">
            <a:spAutoFit/>
          </a:bodyPr>
          <a:lstStyle/>
          <a:p>
            <a:r>
              <a:rPr lang="en-US" dirty="0">
                <a:solidFill>
                  <a:srgbClr val="FFFF00"/>
                </a:solidFill>
                <a:latin typeface="Calibri" panose="020F0502020204030204" pitchFamily="34" charset="0"/>
              </a:rPr>
              <a:t>What kind of data provides information on magma movement? </a:t>
            </a:r>
            <a:endParaRPr lang="en-US" dirty="0">
              <a:solidFill>
                <a:srgbClr val="FFFF00"/>
              </a:solidFill>
            </a:endParaRPr>
          </a:p>
        </p:txBody>
      </p:sp>
      <p:sp>
        <p:nvSpPr>
          <p:cNvPr id="14" name="Rectangle 13">
            <a:extLst>
              <a:ext uri="{FF2B5EF4-FFF2-40B4-BE49-F238E27FC236}">
                <a16:creationId xmlns:a16="http://schemas.microsoft.com/office/drawing/2014/main" id="{5446B1FC-4E61-41EA-9207-8E48F9D852E0}"/>
              </a:ext>
            </a:extLst>
          </p:cNvPr>
          <p:cNvSpPr/>
          <p:nvPr/>
        </p:nvSpPr>
        <p:spPr>
          <a:xfrm>
            <a:off x="495300" y="2970428"/>
            <a:ext cx="6096000" cy="646331"/>
          </a:xfrm>
          <a:prstGeom prst="rect">
            <a:avLst/>
          </a:prstGeom>
        </p:spPr>
        <p:txBody>
          <a:bodyPr>
            <a:spAutoFit/>
          </a:bodyPr>
          <a:lstStyle/>
          <a:p>
            <a:r>
              <a:rPr lang="en-US" dirty="0">
                <a:solidFill>
                  <a:srgbClr val="FFFF00"/>
                </a:solidFill>
                <a:latin typeface="Calibri" panose="020F0502020204030204" pitchFamily="34" charset="0"/>
              </a:rPr>
              <a:t>What instruments do we need to collect this data? Where should this equipment be deployed?</a:t>
            </a:r>
            <a:endParaRPr lang="en-US" dirty="0">
              <a:solidFill>
                <a:srgbClr val="FFFF00"/>
              </a:solidFill>
            </a:endParaRPr>
          </a:p>
        </p:txBody>
      </p:sp>
      <p:sp>
        <p:nvSpPr>
          <p:cNvPr id="15" name="Rectangle 14">
            <a:extLst>
              <a:ext uri="{FF2B5EF4-FFF2-40B4-BE49-F238E27FC236}">
                <a16:creationId xmlns:a16="http://schemas.microsoft.com/office/drawing/2014/main" id="{51C2E9CA-04FC-43F1-96DA-F2B7308DDBA4}"/>
              </a:ext>
            </a:extLst>
          </p:cNvPr>
          <p:cNvSpPr/>
          <p:nvPr/>
        </p:nvSpPr>
        <p:spPr>
          <a:xfrm>
            <a:off x="7032141" y="1078060"/>
            <a:ext cx="3549883" cy="923330"/>
          </a:xfrm>
          <a:prstGeom prst="rect">
            <a:avLst/>
          </a:prstGeom>
        </p:spPr>
        <p:txBody>
          <a:bodyPr wrap="none">
            <a:spAutoFit/>
          </a:bodyPr>
          <a:lstStyle/>
          <a:p>
            <a:r>
              <a:rPr lang="en-US" dirty="0">
                <a:solidFill>
                  <a:srgbClr val="FFFF00"/>
                </a:solidFill>
                <a:latin typeface="Calibri" panose="020F0502020204030204" pitchFamily="34" charset="0"/>
              </a:rPr>
              <a:t>Should any part of HVNP be closed?</a:t>
            </a:r>
            <a:br>
              <a:rPr lang="en-US" dirty="0">
                <a:solidFill>
                  <a:srgbClr val="FFFF00"/>
                </a:solidFill>
                <a:latin typeface="Calibri" panose="020F0502020204030204" pitchFamily="34" charset="0"/>
              </a:rPr>
            </a:br>
            <a:br>
              <a:rPr lang="en-US" dirty="0">
                <a:solidFill>
                  <a:srgbClr val="FFFF00"/>
                </a:solidFill>
                <a:latin typeface="Calibri" panose="020F0502020204030204" pitchFamily="34" charset="0"/>
              </a:rPr>
            </a:br>
            <a:r>
              <a:rPr lang="en-US" dirty="0">
                <a:solidFill>
                  <a:srgbClr val="FFFF00"/>
                </a:solidFill>
                <a:latin typeface="Calibri" panose="020F0502020204030204" pitchFamily="34" charset="0"/>
              </a:rPr>
              <a:t>    If so, who must be notified?</a:t>
            </a:r>
            <a:endParaRPr lang="en-US" dirty="0">
              <a:solidFill>
                <a:srgbClr val="FFFF00"/>
              </a:solidFill>
            </a:endParaRPr>
          </a:p>
        </p:txBody>
      </p:sp>
      <p:sp>
        <p:nvSpPr>
          <p:cNvPr id="16" name="Rectangle 15">
            <a:extLst>
              <a:ext uri="{FF2B5EF4-FFF2-40B4-BE49-F238E27FC236}">
                <a16:creationId xmlns:a16="http://schemas.microsoft.com/office/drawing/2014/main" id="{B0AE3BB0-60DA-4052-9C6B-A7FBF28C5B39}"/>
              </a:ext>
            </a:extLst>
          </p:cNvPr>
          <p:cNvSpPr/>
          <p:nvPr/>
        </p:nvSpPr>
        <p:spPr>
          <a:xfrm>
            <a:off x="6919338" y="6003799"/>
            <a:ext cx="4935745" cy="646331"/>
          </a:xfrm>
          <a:prstGeom prst="rect">
            <a:avLst/>
          </a:prstGeom>
        </p:spPr>
        <p:txBody>
          <a:bodyPr wrap="square">
            <a:spAutoFit/>
          </a:bodyPr>
          <a:lstStyle/>
          <a:p>
            <a:r>
              <a:rPr lang="en-US" dirty="0">
                <a:solidFill>
                  <a:srgbClr val="FFFF00"/>
                </a:solidFill>
                <a:latin typeface="Calibri" panose="020F0502020204030204" pitchFamily="34" charset="0"/>
              </a:rPr>
              <a:t>Is it more important to keep the public calm, or to keep them aware of all of the possible risks?</a:t>
            </a:r>
            <a:endParaRPr lang="en-US" dirty="0">
              <a:solidFill>
                <a:srgbClr val="FFFF00"/>
              </a:solidFill>
            </a:endParaRPr>
          </a:p>
        </p:txBody>
      </p:sp>
    </p:spTree>
    <p:extLst>
      <p:ext uri="{BB962C8B-B14F-4D97-AF65-F5344CB8AC3E}">
        <p14:creationId xmlns:p14="http://schemas.microsoft.com/office/powerpoint/2010/main" val="3842129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FB99AA-BD9B-4285-A032-B036DDB8D898}"/>
              </a:ext>
            </a:extLst>
          </p:cNvPr>
          <p:cNvSpPr/>
          <p:nvPr/>
        </p:nvSpPr>
        <p:spPr>
          <a:xfrm>
            <a:off x="3939775" y="6086535"/>
            <a:ext cx="8374744" cy="646331"/>
          </a:xfrm>
          <a:prstGeom prst="rect">
            <a:avLst/>
          </a:prstGeom>
        </p:spPr>
        <p:txBody>
          <a:bodyPr wrap="square">
            <a:spAutoFit/>
          </a:bodyPr>
          <a:lstStyle/>
          <a:p>
            <a:pPr>
              <a:defRPr/>
            </a:pPr>
            <a:r>
              <a:rPr lang="en-US" b="1" dirty="0">
                <a:solidFill>
                  <a:srgbClr val="00B0F0"/>
                </a:solidFill>
                <a:ea typeface="Calibri" panose="020F0502020204030204" pitchFamily="34" charset="0"/>
              </a:rPr>
              <a:t>May 2 to May 9: </a:t>
            </a:r>
            <a:r>
              <a:rPr lang="en-US" b="1" dirty="0">
                <a:solidFill>
                  <a:schemeClr val="bg1"/>
                </a:solidFill>
                <a:ea typeface="Calibri" panose="020F0502020204030204" pitchFamily="34" charset="0"/>
              </a:rPr>
              <a:t>Lava lake surface dropped at 2.2 m/</a:t>
            </a:r>
            <a:r>
              <a:rPr lang="en-US" b="1" dirty="0" err="1">
                <a:solidFill>
                  <a:schemeClr val="bg1"/>
                </a:solidFill>
                <a:ea typeface="Calibri" panose="020F0502020204030204" pitchFamily="34" charset="0"/>
              </a:rPr>
              <a:t>hr</a:t>
            </a:r>
            <a:r>
              <a:rPr lang="en-US" b="1" dirty="0">
                <a:solidFill>
                  <a:schemeClr val="bg1"/>
                </a:solidFill>
                <a:ea typeface="Calibri" panose="020F0502020204030204" pitchFamily="34" charset="0"/>
              </a:rPr>
              <a:t> (7.2 ft/</a:t>
            </a:r>
            <a:r>
              <a:rPr lang="en-US" b="1" dirty="0" err="1">
                <a:solidFill>
                  <a:schemeClr val="bg1"/>
                </a:solidFill>
                <a:ea typeface="Calibri" panose="020F0502020204030204" pitchFamily="34" charset="0"/>
              </a:rPr>
              <a:t>hr</a:t>
            </a:r>
            <a:r>
              <a:rPr lang="en-US" b="1" dirty="0">
                <a:solidFill>
                  <a:schemeClr val="bg1"/>
                </a:solidFill>
                <a:ea typeface="Calibri" panose="020F0502020204030204" pitchFamily="34" charset="0"/>
              </a:rPr>
              <a:t>). The lake drained 300 m in depth. It was gone from sight by May 10  (from Anderson et al., 2019).</a:t>
            </a:r>
          </a:p>
        </p:txBody>
      </p:sp>
      <p:sp>
        <p:nvSpPr>
          <p:cNvPr id="5" name="Rectangle 4">
            <a:extLst>
              <a:ext uri="{FF2B5EF4-FFF2-40B4-BE49-F238E27FC236}">
                <a16:creationId xmlns:a16="http://schemas.microsoft.com/office/drawing/2014/main" id="{FD04DDA9-D2FE-4376-A22C-FD951408BC87}"/>
              </a:ext>
            </a:extLst>
          </p:cNvPr>
          <p:cNvSpPr/>
          <p:nvPr/>
        </p:nvSpPr>
        <p:spPr>
          <a:xfrm>
            <a:off x="3115760" y="-23702"/>
            <a:ext cx="5416868"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 Major Event</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C14B197-AD0B-4225-828A-01951BF71020}"/>
              </a:ext>
            </a:extLst>
          </p:cNvPr>
          <p:cNvSpPr/>
          <p:nvPr/>
        </p:nvSpPr>
        <p:spPr>
          <a:xfrm>
            <a:off x="37204" y="743573"/>
            <a:ext cx="3980788" cy="5324535"/>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May 1-2: VOLCANIC EVENT, INFORMATION PRODUCT REQUEST, COMMUNICATION</a:t>
            </a:r>
          </a:p>
          <a:p>
            <a:pPr lvl="0">
              <a:defRPr/>
            </a:pPr>
            <a:r>
              <a:rPr lang="en-US" sz="2000" dirty="0">
                <a:solidFill>
                  <a:schemeClr val="bg1"/>
                </a:solidFill>
                <a:ea typeface="Calibri" panose="020F0502020204030204" pitchFamily="34" charset="0"/>
              </a:rPr>
              <a:t>The collapse of </a:t>
            </a:r>
            <a:r>
              <a:rPr lang="en-US" sz="2000" dirty="0" err="1">
                <a:solidFill>
                  <a:schemeClr val="bg1"/>
                </a:solidFill>
                <a:ea typeface="Calibri" panose="020F0502020204030204" pitchFamily="34" charset="0"/>
              </a:rPr>
              <a:t>Puʻuʻōʻō</a:t>
            </a:r>
            <a:r>
              <a:rPr lang="en-US" sz="2000" dirty="0">
                <a:solidFill>
                  <a:schemeClr val="bg1"/>
                </a:solidFill>
                <a:ea typeface="Calibri" panose="020F0502020204030204" pitchFamily="34" charset="0"/>
              </a:rPr>
              <a:t>, the draining of </a:t>
            </a:r>
            <a:r>
              <a:rPr lang="en-US" sz="2000" dirty="0" err="1">
                <a:solidFill>
                  <a:schemeClr val="bg1"/>
                </a:solidFill>
                <a:ea typeface="Calibri" panose="020F0502020204030204" pitchFamily="34" charset="0"/>
              </a:rPr>
              <a:t>Kīlauea’s</a:t>
            </a:r>
            <a:r>
              <a:rPr lang="en-US" sz="2000" dirty="0">
                <a:solidFill>
                  <a:schemeClr val="bg1"/>
                </a:solidFill>
                <a:ea typeface="Calibri" panose="020F0502020204030204" pitchFamily="34" charset="0"/>
              </a:rPr>
              <a:t> summit lava lake, and the migration of earthquakes down </a:t>
            </a:r>
            <a:r>
              <a:rPr lang="en-US" sz="2000" dirty="0" err="1">
                <a:solidFill>
                  <a:schemeClr val="bg1"/>
                </a:solidFill>
                <a:ea typeface="Calibri" panose="020F0502020204030204" pitchFamily="34" charset="0"/>
              </a:rPr>
              <a:t>Kīlauea’s</a:t>
            </a:r>
            <a:r>
              <a:rPr lang="en-US" sz="2000" dirty="0">
                <a:solidFill>
                  <a:schemeClr val="bg1"/>
                </a:solidFill>
                <a:ea typeface="Calibri" panose="020F0502020204030204" pitchFamily="34" charset="0"/>
              </a:rPr>
              <a:t> East Rift Zone are indications of magma movement within the rift zone </a:t>
            </a:r>
            <a:r>
              <a:rPr lang="en-US" sz="2000" dirty="0" err="1">
                <a:solidFill>
                  <a:schemeClr val="bg1"/>
                </a:solidFill>
                <a:ea typeface="Calibri" panose="020F0502020204030204" pitchFamily="34" charset="0"/>
              </a:rPr>
              <a:t>downrift</a:t>
            </a:r>
            <a:r>
              <a:rPr lang="en-US" sz="2000" dirty="0">
                <a:solidFill>
                  <a:schemeClr val="bg1"/>
                </a:solidFill>
                <a:ea typeface="Calibri" panose="020F0502020204030204" pitchFamily="34" charset="0"/>
              </a:rPr>
              <a:t> of </a:t>
            </a:r>
            <a:r>
              <a:rPr lang="en-US" sz="2000" dirty="0" err="1">
                <a:solidFill>
                  <a:schemeClr val="bg1"/>
                </a:solidFill>
                <a:ea typeface="Calibri" panose="020F0502020204030204" pitchFamily="34" charset="0"/>
              </a:rPr>
              <a:t>Puʻuʻōʻō</a:t>
            </a:r>
            <a:r>
              <a:rPr lang="en-US" sz="2000" dirty="0">
                <a:solidFill>
                  <a:schemeClr val="bg1"/>
                </a:solidFill>
                <a:ea typeface="Calibri" panose="020F0502020204030204" pitchFamily="34" charset="0"/>
              </a:rPr>
              <a:t>. The HVO issued a public warning that an eruption was possible down rift of </a:t>
            </a:r>
            <a:r>
              <a:rPr lang="en-US" sz="2000" dirty="0" err="1">
                <a:solidFill>
                  <a:schemeClr val="bg1"/>
                </a:solidFill>
                <a:ea typeface="Calibri" panose="020F0502020204030204" pitchFamily="34" charset="0"/>
              </a:rPr>
              <a:t>Pu'uʻōʻō</a:t>
            </a:r>
            <a:r>
              <a:rPr lang="en-US" sz="2000" dirty="0">
                <a:solidFill>
                  <a:schemeClr val="bg1"/>
                </a:solidFill>
                <a:ea typeface="Calibri" panose="020F0502020204030204" pitchFamily="34" charset="0"/>
              </a:rPr>
              <a:t> somewhere in the Lower </a:t>
            </a:r>
            <a:r>
              <a:rPr lang="en-US" sz="2000" dirty="0" err="1">
                <a:solidFill>
                  <a:schemeClr val="bg1"/>
                </a:solidFill>
                <a:ea typeface="Calibri" panose="020F0502020204030204" pitchFamily="34" charset="0"/>
              </a:rPr>
              <a:t>Puna</a:t>
            </a:r>
            <a:r>
              <a:rPr lang="en-US" sz="2000" dirty="0">
                <a:solidFill>
                  <a:schemeClr val="bg1"/>
                </a:solidFill>
                <a:ea typeface="Calibri" panose="020F0502020204030204" pitchFamily="34" charset="0"/>
              </a:rPr>
              <a:t> area. Lava lake levels at </a:t>
            </a:r>
            <a:r>
              <a:rPr lang="en-US" sz="2000" dirty="0" err="1">
                <a:solidFill>
                  <a:schemeClr val="bg1"/>
                </a:solidFill>
                <a:ea typeface="Calibri" panose="020F0502020204030204" pitchFamily="34" charset="0"/>
              </a:rPr>
              <a:t>Halemaʻumaʻu</a:t>
            </a:r>
            <a:r>
              <a:rPr lang="en-US" sz="2000" dirty="0">
                <a:solidFill>
                  <a:schemeClr val="bg1"/>
                </a:solidFill>
                <a:ea typeface="Calibri" panose="020F0502020204030204" pitchFamily="34" charset="0"/>
              </a:rPr>
              <a:t> crater began to drop as magma drained and the caldera summit began to deflate. </a:t>
            </a:r>
          </a:p>
        </p:txBody>
      </p:sp>
      <p:sp>
        <p:nvSpPr>
          <p:cNvPr id="13" name="Rectangle 12">
            <a:extLst>
              <a:ext uri="{FF2B5EF4-FFF2-40B4-BE49-F238E27FC236}">
                <a16:creationId xmlns:a16="http://schemas.microsoft.com/office/drawing/2014/main" id="{33B42B95-F315-42B5-8994-F3E29CEDDD84}"/>
              </a:ext>
            </a:extLst>
          </p:cNvPr>
          <p:cNvSpPr/>
          <p:nvPr/>
        </p:nvSpPr>
        <p:spPr>
          <a:xfrm>
            <a:off x="0" y="0"/>
            <a:ext cx="1936749" cy="707886"/>
          </a:xfrm>
          <a:prstGeom prst="rect">
            <a:avLst/>
          </a:prstGeom>
        </p:spPr>
        <p:txBody>
          <a:bodyPr wrap="none">
            <a:spAutoFit/>
          </a:bodyPr>
          <a:lstStyle/>
          <a:p>
            <a:r>
              <a:rPr lang="en-US" sz="4000" b="1" i="1" dirty="0">
                <a:solidFill>
                  <a:srgbClr val="00B0F0"/>
                </a:solidFill>
                <a:ea typeface="Calibri" panose="020F0502020204030204" pitchFamily="34" charset="0"/>
              </a:rPr>
              <a:t>May 1-2</a:t>
            </a:r>
            <a:endParaRPr lang="en-US" sz="4000" dirty="0"/>
          </a:p>
        </p:txBody>
      </p:sp>
      <p:pic>
        <p:nvPicPr>
          <p:cNvPr id="2" name="Anderson_draining summit lava lake_May2018_aaz1822_s1">
            <a:hlinkClick r:id="" action="ppaction://media"/>
            <a:extLst>
              <a:ext uri="{FF2B5EF4-FFF2-40B4-BE49-F238E27FC236}">
                <a16:creationId xmlns:a16="http://schemas.microsoft.com/office/drawing/2014/main" id="{5E13D6B8-4CB7-40E7-BA81-F7AD0580EEA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17992" y="917912"/>
            <a:ext cx="8218311" cy="4622800"/>
          </a:xfrm>
          <a:prstGeom prst="rect">
            <a:avLst/>
          </a:prstGeom>
        </p:spPr>
      </p:pic>
    </p:spTree>
    <p:extLst>
      <p:ext uri="{BB962C8B-B14F-4D97-AF65-F5344CB8AC3E}">
        <p14:creationId xmlns:p14="http://schemas.microsoft.com/office/powerpoint/2010/main" val="3189417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9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FE8F5BD-13C7-40DE-B5A1-721671E21BB8}"/>
              </a:ext>
            </a:extLst>
          </p:cNvPr>
          <p:cNvSpPr/>
          <p:nvPr/>
        </p:nvSpPr>
        <p:spPr>
          <a:xfrm>
            <a:off x="3166560" y="23784"/>
            <a:ext cx="5416868"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 Major Event</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1143891B-4BC3-4B4F-8861-0029BEFEFAA0}"/>
              </a:ext>
            </a:extLst>
          </p:cNvPr>
          <p:cNvSpPr/>
          <p:nvPr/>
        </p:nvSpPr>
        <p:spPr>
          <a:xfrm>
            <a:off x="88900" y="-23702"/>
            <a:ext cx="1936749" cy="707886"/>
          </a:xfrm>
          <a:prstGeom prst="rect">
            <a:avLst/>
          </a:prstGeom>
        </p:spPr>
        <p:txBody>
          <a:bodyPr wrap="none">
            <a:spAutoFit/>
          </a:bodyPr>
          <a:lstStyle/>
          <a:p>
            <a:r>
              <a:rPr lang="en-US" sz="4000" b="1" i="1" dirty="0">
                <a:solidFill>
                  <a:srgbClr val="00B0F0"/>
                </a:solidFill>
                <a:ea typeface="Calibri" panose="020F0502020204030204" pitchFamily="34" charset="0"/>
              </a:rPr>
              <a:t>May 1-2</a:t>
            </a:r>
            <a:endParaRPr lang="en-US" sz="4000" dirty="0"/>
          </a:p>
        </p:txBody>
      </p:sp>
      <p:pic>
        <p:nvPicPr>
          <p:cNvPr id="6" name="Picture 5">
            <a:extLst>
              <a:ext uri="{FF2B5EF4-FFF2-40B4-BE49-F238E27FC236}">
                <a16:creationId xmlns:a16="http://schemas.microsoft.com/office/drawing/2014/main" id="{2A8D5200-0C15-44FB-930A-7840888C918B}"/>
              </a:ext>
            </a:extLst>
          </p:cNvPr>
          <p:cNvPicPr>
            <a:picLocks noChangeAspect="1"/>
          </p:cNvPicPr>
          <p:nvPr/>
        </p:nvPicPr>
        <p:blipFill rotWithShape="1">
          <a:blip r:embed="rId2"/>
          <a:srcRect l="6481" t="28333" r="38427" b="11111"/>
          <a:stretch/>
        </p:blipFill>
        <p:spPr>
          <a:xfrm>
            <a:off x="2025649" y="720018"/>
            <a:ext cx="7886700" cy="5417964"/>
          </a:xfrm>
          <a:prstGeom prst="rect">
            <a:avLst/>
          </a:prstGeom>
        </p:spPr>
      </p:pic>
      <p:sp>
        <p:nvSpPr>
          <p:cNvPr id="7" name="Rectangle 6">
            <a:extLst>
              <a:ext uri="{FF2B5EF4-FFF2-40B4-BE49-F238E27FC236}">
                <a16:creationId xmlns:a16="http://schemas.microsoft.com/office/drawing/2014/main" id="{BF60E264-C889-4C52-AD6E-571307023B99}"/>
              </a:ext>
            </a:extLst>
          </p:cNvPr>
          <p:cNvSpPr/>
          <p:nvPr/>
        </p:nvSpPr>
        <p:spPr>
          <a:xfrm>
            <a:off x="1191758" y="6202201"/>
            <a:ext cx="10978016" cy="1569660"/>
          </a:xfrm>
          <a:prstGeom prst="rect">
            <a:avLst/>
          </a:prstGeom>
        </p:spPr>
        <p:txBody>
          <a:bodyPr wrap="square">
            <a:spAutoFit/>
          </a:bodyPr>
          <a:lstStyle/>
          <a:p>
            <a:pPr lvl="0">
              <a:defRPr/>
            </a:pPr>
            <a:r>
              <a:rPr lang="en-US" sz="2400" b="1" dirty="0">
                <a:solidFill>
                  <a:schemeClr val="bg1"/>
                </a:solidFill>
                <a:ea typeface="Calibri" panose="020F0502020204030204" pitchFamily="34" charset="0"/>
              </a:rPr>
              <a:t>Withdrawal of Kilauea’s lava lake in early May (from Anderson et al., 2019)</a:t>
            </a:r>
          </a:p>
          <a:p>
            <a:pPr lvl="0">
              <a:defRPr/>
            </a:pPr>
            <a:br>
              <a:rPr kumimoji="0" lang="en-US" sz="2400" b="1" i="1" u="none" strike="noStrike" kern="1200" cap="none" spc="0" normalizeH="0" baseline="0" noProof="0" dirty="0">
                <a:ln>
                  <a:noFill/>
                </a:ln>
                <a:solidFill>
                  <a:srgbClr val="00B0F0"/>
                </a:solidFill>
                <a:effectLst/>
                <a:uLnTx/>
                <a:uFillTx/>
                <a:latin typeface="Calibri" panose="020F0502020204030204"/>
                <a:ea typeface="Calibri" panose="020F0502020204030204" pitchFamily="34" charset="0"/>
                <a:cs typeface="+mn-cs"/>
              </a:rPr>
            </a:br>
            <a:br>
              <a:rPr kumimoji="0" lang="en-US" sz="2400" b="0" i="1" u="none" strike="noStrike" kern="1200" cap="none" spc="0" normalizeH="0" baseline="0" noProof="0" dirty="0">
                <a:ln>
                  <a:noFill/>
                </a:ln>
                <a:solidFill>
                  <a:srgbClr val="00B0F0"/>
                </a:solidFill>
                <a:effectLst/>
                <a:uLnTx/>
                <a:uFillTx/>
                <a:latin typeface="Calibri" panose="020F0502020204030204"/>
                <a:ea typeface="Times New Roman" panose="02020603050405020304" pitchFamily="18" charset="0"/>
                <a:cs typeface="+mn-cs"/>
              </a:rPr>
            </a:br>
            <a:endParaRPr kumimoji="0" lang="en-US" sz="2400" b="0" i="1" u="none" strike="noStrike" kern="1200" cap="none" spc="0" normalizeH="0" baseline="0" noProof="0" dirty="0">
              <a:ln>
                <a:noFill/>
              </a:ln>
              <a:solidFill>
                <a:srgbClr val="00B0F0"/>
              </a:solidFill>
              <a:effectLst/>
              <a:uLnTx/>
              <a:uFillTx/>
              <a:latin typeface="Calibri" panose="020F0502020204030204"/>
              <a:cs typeface="+mn-cs"/>
            </a:endParaRPr>
          </a:p>
        </p:txBody>
      </p:sp>
    </p:spTree>
    <p:extLst>
      <p:ext uri="{BB962C8B-B14F-4D97-AF65-F5344CB8AC3E}">
        <p14:creationId xmlns:p14="http://schemas.microsoft.com/office/powerpoint/2010/main" val="630688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FA4D7DB-81A3-4BC5-8C25-D35D6BE4730D}"/>
              </a:ext>
            </a:extLst>
          </p:cNvPr>
          <p:cNvSpPr/>
          <p:nvPr/>
        </p:nvSpPr>
        <p:spPr>
          <a:xfrm>
            <a:off x="0" y="642095"/>
            <a:ext cx="5410200" cy="1399357"/>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Scientists</a:t>
            </a:r>
          </a:p>
          <a:p>
            <a:pPr marR="0" lvl="2">
              <a:lnSpc>
                <a:spcPct val="107000"/>
              </a:lnSpc>
              <a:spcBef>
                <a:spcPts val="0"/>
              </a:spcBef>
              <a:spcAft>
                <a:spcPts val="0"/>
              </a:spcAft>
            </a:pPr>
            <a:endParaRPr lang="en-US" sz="1400" b="1" dirty="0">
              <a:solidFill>
                <a:srgbClr val="9900FF"/>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endParaRPr lang="en-US" sz="1400" b="1" dirty="0">
              <a:solidFill>
                <a:srgbClr val="9900FF"/>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endParaRPr lang="en-US" sz="1400" b="1" dirty="0">
              <a:solidFill>
                <a:srgbClr val="9900FF"/>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r>
              <a:rPr lang="en-US" sz="1400" dirty="0">
                <a:solidFill>
                  <a:schemeClr val="bg1"/>
                </a:solidFill>
                <a:latin typeface="Calibri" panose="020F0502020204030204" pitchFamily="34" charset="0"/>
                <a:ea typeface="Calibri" panose="020F0502020204030204" pitchFamily="34" charset="0"/>
              </a:rPr>
              <a:t> </a:t>
            </a:r>
          </a:p>
        </p:txBody>
      </p:sp>
      <p:sp>
        <p:nvSpPr>
          <p:cNvPr id="10" name="Rectangle 9">
            <a:extLst>
              <a:ext uri="{FF2B5EF4-FFF2-40B4-BE49-F238E27FC236}">
                <a16:creationId xmlns:a16="http://schemas.microsoft.com/office/drawing/2014/main" id="{635500EC-001B-4C62-8066-62ABA9251777}"/>
              </a:ext>
            </a:extLst>
          </p:cNvPr>
          <p:cNvSpPr/>
          <p:nvPr/>
        </p:nvSpPr>
        <p:spPr>
          <a:xfrm>
            <a:off x="1936749" y="30777"/>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6" name="Rectangle 5">
            <a:extLst>
              <a:ext uri="{FF2B5EF4-FFF2-40B4-BE49-F238E27FC236}">
                <a16:creationId xmlns:a16="http://schemas.microsoft.com/office/drawing/2014/main" id="{80B8B6EF-A284-4DDF-B1AD-0FBC6C6A8938}"/>
              </a:ext>
            </a:extLst>
          </p:cNvPr>
          <p:cNvSpPr/>
          <p:nvPr/>
        </p:nvSpPr>
        <p:spPr>
          <a:xfrm>
            <a:off x="0" y="0"/>
            <a:ext cx="1936749" cy="707886"/>
          </a:xfrm>
          <a:prstGeom prst="rect">
            <a:avLst/>
          </a:prstGeom>
        </p:spPr>
        <p:txBody>
          <a:bodyPr wrap="none">
            <a:spAutoFit/>
          </a:bodyPr>
          <a:lstStyle/>
          <a:p>
            <a:r>
              <a:rPr lang="en-US" sz="4000" b="1" i="1" dirty="0">
                <a:solidFill>
                  <a:srgbClr val="00B0F0"/>
                </a:solidFill>
                <a:ea typeface="Calibri" panose="020F0502020204030204" pitchFamily="34" charset="0"/>
              </a:rPr>
              <a:t>May 1-2</a:t>
            </a:r>
            <a:endParaRPr lang="en-US" sz="4000" dirty="0"/>
          </a:p>
        </p:txBody>
      </p:sp>
      <p:pic>
        <p:nvPicPr>
          <p:cNvPr id="3" name="Picture 2">
            <a:extLst>
              <a:ext uri="{FF2B5EF4-FFF2-40B4-BE49-F238E27FC236}">
                <a16:creationId xmlns:a16="http://schemas.microsoft.com/office/drawing/2014/main" id="{E398E5A7-74FE-4BFF-8EA6-96C0E5909D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89784" y="2039037"/>
            <a:ext cx="6133369" cy="4495113"/>
          </a:xfrm>
          <a:prstGeom prst="rect">
            <a:avLst/>
          </a:prstGeom>
        </p:spPr>
      </p:pic>
      <p:pic>
        <p:nvPicPr>
          <p:cNvPr id="2" name="Picture 1">
            <a:extLst>
              <a:ext uri="{FF2B5EF4-FFF2-40B4-BE49-F238E27FC236}">
                <a16:creationId xmlns:a16="http://schemas.microsoft.com/office/drawing/2014/main" id="{64CCB119-AE61-495C-A334-C5A7CD0D1003}"/>
              </a:ext>
            </a:extLst>
          </p:cNvPr>
          <p:cNvPicPr>
            <a:picLocks noChangeAspect="1"/>
          </p:cNvPicPr>
          <p:nvPr/>
        </p:nvPicPr>
        <p:blipFill rotWithShape="1">
          <a:blip r:embed="rId3"/>
          <a:srcRect l="52348" t="14306" r="5782" b="28750"/>
          <a:stretch/>
        </p:blipFill>
        <p:spPr>
          <a:xfrm>
            <a:off x="705362" y="3145211"/>
            <a:ext cx="4429972" cy="3388939"/>
          </a:xfrm>
          <a:prstGeom prst="rect">
            <a:avLst/>
          </a:prstGeom>
        </p:spPr>
      </p:pic>
      <p:cxnSp>
        <p:nvCxnSpPr>
          <p:cNvPr id="9" name="Straight Connector 8">
            <a:extLst>
              <a:ext uri="{FF2B5EF4-FFF2-40B4-BE49-F238E27FC236}">
                <a16:creationId xmlns:a16="http://schemas.microsoft.com/office/drawing/2014/main" id="{67A93216-CDA2-42A4-843F-8908AE2D4652}"/>
              </a:ext>
            </a:extLst>
          </p:cNvPr>
          <p:cNvCxnSpPr/>
          <p:nvPr/>
        </p:nvCxnSpPr>
        <p:spPr>
          <a:xfrm>
            <a:off x="2315361" y="3254928"/>
            <a:ext cx="553674" cy="174072"/>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6CB1114-CBA6-4ECA-8FD2-8F5132F4A728}"/>
              </a:ext>
            </a:extLst>
          </p:cNvPr>
          <p:cNvSpPr txBox="1"/>
          <p:nvPr/>
        </p:nvSpPr>
        <p:spPr>
          <a:xfrm>
            <a:off x="2263312" y="3050143"/>
            <a:ext cx="883575" cy="369332"/>
          </a:xfrm>
          <a:prstGeom prst="rect">
            <a:avLst/>
          </a:prstGeom>
          <a:noFill/>
        </p:spPr>
        <p:txBody>
          <a:bodyPr wrap="none" rtlCol="0">
            <a:spAutoFit/>
          </a:bodyPr>
          <a:lstStyle/>
          <a:p>
            <a:r>
              <a:rPr lang="en-US" dirty="0"/>
              <a:t>Activity</a:t>
            </a:r>
          </a:p>
        </p:txBody>
      </p:sp>
      <p:sp>
        <p:nvSpPr>
          <p:cNvPr id="4" name="Rectangle 3">
            <a:extLst>
              <a:ext uri="{FF2B5EF4-FFF2-40B4-BE49-F238E27FC236}">
                <a16:creationId xmlns:a16="http://schemas.microsoft.com/office/drawing/2014/main" id="{DC3DA81C-CF68-4735-94AA-01D77529572A}"/>
              </a:ext>
            </a:extLst>
          </p:cNvPr>
          <p:cNvSpPr/>
          <p:nvPr/>
        </p:nvSpPr>
        <p:spPr>
          <a:xfrm>
            <a:off x="361950" y="1092850"/>
            <a:ext cx="6096000" cy="646331"/>
          </a:xfrm>
          <a:prstGeom prst="rect">
            <a:avLst/>
          </a:prstGeom>
        </p:spPr>
        <p:txBody>
          <a:bodyPr>
            <a:spAutoFit/>
          </a:bodyPr>
          <a:lstStyle/>
          <a:p>
            <a:r>
              <a:rPr lang="en-US" dirty="0">
                <a:solidFill>
                  <a:srgbClr val="FFFF00"/>
                </a:solidFill>
                <a:latin typeface="Calibri" panose="020F0502020204030204" pitchFamily="34" charset="0"/>
              </a:rPr>
              <a:t>What Volcano Alert Level and Aviation Color Code is appropriate for describing heightened unrest in the LERZ?</a:t>
            </a:r>
            <a:endParaRPr lang="en-US" dirty="0">
              <a:solidFill>
                <a:srgbClr val="FFFF00"/>
              </a:solidFill>
            </a:endParaRPr>
          </a:p>
        </p:txBody>
      </p:sp>
      <p:sp>
        <p:nvSpPr>
          <p:cNvPr id="12" name="Rectangle 11">
            <a:extLst>
              <a:ext uri="{FF2B5EF4-FFF2-40B4-BE49-F238E27FC236}">
                <a16:creationId xmlns:a16="http://schemas.microsoft.com/office/drawing/2014/main" id="{E46480F7-17CC-4874-B853-DC4704230A43}"/>
              </a:ext>
            </a:extLst>
          </p:cNvPr>
          <p:cNvSpPr/>
          <p:nvPr/>
        </p:nvSpPr>
        <p:spPr>
          <a:xfrm>
            <a:off x="394554" y="2018389"/>
            <a:ext cx="4983043" cy="954107"/>
          </a:xfrm>
          <a:prstGeom prst="rect">
            <a:avLst/>
          </a:prstGeom>
        </p:spPr>
        <p:txBody>
          <a:bodyPr wrap="square">
            <a:spAutoFit/>
          </a:bodyPr>
          <a:lstStyle/>
          <a:p>
            <a:r>
              <a:rPr lang="en-US" sz="1400" b="1" dirty="0">
                <a:solidFill>
                  <a:srgbClr val="9900FF"/>
                </a:solidFill>
                <a:latin typeface="Calibri" panose="020F0502020204030204" pitchFamily="34" charset="0"/>
                <a:ea typeface="Calibri" panose="020F0502020204030204" pitchFamily="34" charset="0"/>
              </a:rPr>
              <a:t>RESULT</a:t>
            </a:r>
            <a:r>
              <a:rPr lang="en-US" sz="1400" dirty="0">
                <a:solidFill>
                  <a:srgbClr val="9900FF"/>
                </a:solidFill>
                <a:latin typeface="Calibri" panose="020F0502020204030204" pitchFamily="34" charset="0"/>
                <a:ea typeface="Calibri" panose="020F0502020204030204" pitchFamily="34" charset="0"/>
              </a:rPr>
              <a:t>: </a:t>
            </a:r>
            <a:r>
              <a:rPr lang="en-US" sz="1400" dirty="0">
                <a:solidFill>
                  <a:prstClr val="white"/>
                </a:solidFill>
                <a:latin typeface="Calibri" panose="020F0502020204030204" pitchFamily="34" charset="0"/>
                <a:ea typeface="Calibri" panose="020F0502020204030204" pitchFamily="34" charset="0"/>
              </a:rPr>
              <a:t>HVO issues a Volcanic Activity Notice (VAN) to the public on May 1, 2018, stating that magma moving east of </a:t>
            </a:r>
            <a:r>
              <a:rPr lang="en-US" sz="1400" dirty="0" err="1">
                <a:solidFill>
                  <a:prstClr val="white"/>
                </a:solidFill>
                <a:latin typeface="Calibri" panose="020F0502020204030204" pitchFamily="34" charset="0"/>
                <a:ea typeface="Calibri" panose="020F0502020204030204" pitchFamily="34" charset="0"/>
              </a:rPr>
              <a:t>Puʻu</a:t>
            </a:r>
            <a:r>
              <a:rPr lang="en-US" sz="1400" dirty="0">
                <a:solidFill>
                  <a:prstClr val="white"/>
                </a:solidFill>
                <a:latin typeface="Calibri" panose="020F0502020204030204" pitchFamily="34" charset="0"/>
                <a:ea typeface="Calibri" panose="020F0502020204030204" pitchFamily="34" charset="0"/>
              </a:rPr>
              <a:t> </a:t>
            </a:r>
            <a:r>
              <a:rPr lang="en-US" sz="1400" dirty="0" err="1">
                <a:solidFill>
                  <a:prstClr val="white"/>
                </a:solidFill>
                <a:latin typeface="Calibri" panose="020F0502020204030204" pitchFamily="34" charset="0"/>
                <a:ea typeface="Calibri" panose="020F0502020204030204" pitchFamily="34" charset="0"/>
              </a:rPr>
              <a:t>ʻŌʻō</a:t>
            </a:r>
            <a:r>
              <a:rPr lang="en-US" sz="1400" dirty="0">
                <a:solidFill>
                  <a:prstClr val="white"/>
                </a:solidFill>
                <a:latin typeface="Calibri" panose="020F0502020204030204" pitchFamily="34" charset="0"/>
                <a:ea typeface="Calibri" panose="020F0502020204030204" pitchFamily="34" charset="0"/>
              </a:rPr>
              <a:t> and an outbreak of lava </a:t>
            </a:r>
            <a:r>
              <a:rPr lang="en-US" sz="1400" dirty="0" err="1">
                <a:solidFill>
                  <a:prstClr val="white"/>
                </a:solidFill>
                <a:latin typeface="Calibri" panose="020F0502020204030204" pitchFamily="34" charset="0"/>
                <a:ea typeface="Calibri" panose="020F0502020204030204" pitchFamily="34" charset="0"/>
              </a:rPr>
              <a:t>downrift</a:t>
            </a:r>
            <a:r>
              <a:rPr lang="en-US" sz="1400" dirty="0">
                <a:solidFill>
                  <a:prstClr val="white"/>
                </a:solidFill>
                <a:latin typeface="Calibri" panose="020F0502020204030204" pitchFamily="34" charset="0"/>
                <a:ea typeface="Calibri" panose="020F0502020204030204" pitchFamily="34" charset="0"/>
              </a:rPr>
              <a:t> of </a:t>
            </a:r>
            <a:r>
              <a:rPr lang="en-US" sz="1400" dirty="0" err="1">
                <a:solidFill>
                  <a:prstClr val="white"/>
                </a:solidFill>
                <a:latin typeface="Calibri" panose="020F0502020204030204" pitchFamily="34" charset="0"/>
                <a:ea typeface="Calibri" panose="020F0502020204030204" pitchFamily="34" charset="0"/>
              </a:rPr>
              <a:t>Puʻuʻōʻō</a:t>
            </a:r>
            <a:r>
              <a:rPr lang="en-US" sz="1400" dirty="0">
                <a:solidFill>
                  <a:prstClr val="white"/>
                </a:solidFill>
                <a:latin typeface="Calibri" panose="020F0502020204030204" pitchFamily="34" charset="0"/>
                <a:ea typeface="Calibri" panose="020F0502020204030204" pitchFamily="34" charset="0"/>
              </a:rPr>
              <a:t>, in the lower East Rift Zone (LERZ), was possible.</a:t>
            </a:r>
            <a:endParaRPr lang="en-US" dirty="0"/>
          </a:p>
        </p:txBody>
      </p:sp>
      <p:sp>
        <p:nvSpPr>
          <p:cNvPr id="13" name="Rectangle 12">
            <a:extLst>
              <a:ext uri="{FF2B5EF4-FFF2-40B4-BE49-F238E27FC236}">
                <a16:creationId xmlns:a16="http://schemas.microsoft.com/office/drawing/2014/main" id="{6D2ECDF9-24FB-4294-B8E4-01F6D9E0C06F}"/>
              </a:ext>
            </a:extLst>
          </p:cNvPr>
          <p:cNvSpPr/>
          <p:nvPr/>
        </p:nvSpPr>
        <p:spPr>
          <a:xfrm>
            <a:off x="6610350" y="947183"/>
            <a:ext cx="5219700" cy="923330"/>
          </a:xfrm>
          <a:prstGeom prst="rect">
            <a:avLst/>
          </a:prstGeom>
        </p:spPr>
        <p:txBody>
          <a:bodyPr wrap="square">
            <a:spAutoFit/>
          </a:bodyPr>
          <a:lstStyle/>
          <a:p>
            <a:r>
              <a:rPr lang="en-US" dirty="0">
                <a:solidFill>
                  <a:srgbClr val="FFFF00"/>
                </a:solidFill>
                <a:latin typeface="Calibri" panose="020F0502020204030204" pitchFamily="34" charset="0"/>
              </a:rPr>
              <a:t>Now that significant volumes of volcanic gas are being released in the LERZ, what new data can be collected in this region?</a:t>
            </a:r>
            <a:endParaRPr lang="en-US" dirty="0">
              <a:solidFill>
                <a:srgbClr val="FFFF00"/>
              </a:solidFill>
            </a:endParaRPr>
          </a:p>
        </p:txBody>
      </p:sp>
    </p:spTree>
    <p:extLst>
      <p:ext uri="{BB962C8B-B14F-4D97-AF65-F5344CB8AC3E}">
        <p14:creationId xmlns:p14="http://schemas.microsoft.com/office/powerpoint/2010/main" val="1681699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73D7FBE-EA7C-4DC8-9ABF-9D9C0A0711E3}"/>
              </a:ext>
            </a:extLst>
          </p:cNvPr>
          <p:cNvSpPr/>
          <p:nvPr/>
        </p:nvSpPr>
        <p:spPr>
          <a:xfrm>
            <a:off x="101600" y="3077029"/>
            <a:ext cx="5671458" cy="358502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BB69C57-7DC1-46F6-8B06-CF4D39183529}"/>
              </a:ext>
            </a:extLst>
          </p:cNvPr>
          <p:cNvSpPr/>
          <p:nvPr/>
        </p:nvSpPr>
        <p:spPr>
          <a:xfrm>
            <a:off x="-153762" y="789746"/>
            <a:ext cx="5869216" cy="470000"/>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Emergency </a:t>
            </a:r>
            <a:r>
              <a:rPr lang="en-US" sz="2400" b="1" dirty="0" err="1">
                <a:solidFill>
                  <a:schemeClr val="bg1"/>
                </a:solidFill>
                <a:latin typeface="Calibri" panose="020F0502020204030204" pitchFamily="34" charset="0"/>
                <a:ea typeface="Calibri" panose="020F0502020204030204" pitchFamily="34" charset="0"/>
              </a:rPr>
              <a:t>Mgmt</a:t>
            </a:r>
            <a:endParaRPr lang="en-US" sz="2400" dirty="0">
              <a:solidFill>
                <a:schemeClr val="bg1"/>
              </a:solidFill>
              <a:latin typeface="Calibri" panose="020F0502020204030204" pitchFamily="34" charset="0"/>
              <a:ea typeface="Calibri" panose="020F0502020204030204" pitchFamily="34" charset="0"/>
            </a:endParaRPr>
          </a:p>
        </p:txBody>
      </p:sp>
      <p:sp>
        <p:nvSpPr>
          <p:cNvPr id="9" name="Rectangle 8">
            <a:extLst>
              <a:ext uri="{FF2B5EF4-FFF2-40B4-BE49-F238E27FC236}">
                <a16:creationId xmlns:a16="http://schemas.microsoft.com/office/drawing/2014/main" id="{F543005B-C8E0-4F41-A07E-779D34194EC3}"/>
              </a:ext>
            </a:extLst>
          </p:cNvPr>
          <p:cNvSpPr/>
          <p:nvPr/>
        </p:nvSpPr>
        <p:spPr>
          <a:xfrm>
            <a:off x="5773058" y="849447"/>
            <a:ext cx="6096000" cy="470000"/>
          </a:xfrm>
          <a:prstGeom prst="rect">
            <a:avLst/>
          </a:prstGeom>
        </p:spPr>
        <p:txBody>
          <a:bodyPr>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Community</a:t>
            </a:r>
            <a:endParaRPr lang="en-US" sz="2400" dirty="0">
              <a:solidFill>
                <a:schemeClr val="bg1"/>
              </a:solidFill>
              <a:latin typeface="Calibri" panose="020F0502020204030204" pitchFamily="34" charset="0"/>
              <a:ea typeface="Calibri" panose="020F0502020204030204" pitchFamily="34" charset="0"/>
            </a:endParaRPr>
          </a:p>
        </p:txBody>
      </p:sp>
      <p:sp>
        <p:nvSpPr>
          <p:cNvPr id="10" name="Rectangle 9">
            <a:extLst>
              <a:ext uri="{FF2B5EF4-FFF2-40B4-BE49-F238E27FC236}">
                <a16:creationId xmlns:a16="http://schemas.microsoft.com/office/drawing/2014/main" id="{635500EC-001B-4C62-8066-62ABA9251777}"/>
              </a:ext>
            </a:extLst>
          </p:cNvPr>
          <p:cNvSpPr/>
          <p:nvPr/>
        </p:nvSpPr>
        <p:spPr>
          <a:xfrm>
            <a:off x="2042660" y="61555"/>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6" name="Rectangle 5">
            <a:extLst>
              <a:ext uri="{FF2B5EF4-FFF2-40B4-BE49-F238E27FC236}">
                <a16:creationId xmlns:a16="http://schemas.microsoft.com/office/drawing/2014/main" id="{478B80AD-85F2-4EE7-A659-6E517C82362C}"/>
              </a:ext>
            </a:extLst>
          </p:cNvPr>
          <p:cNvSpPr/>
          <p:nvPr/>
        </p:nvSpPr>
        <p:spPr>
          <a:xfrm>
            <a:off x="0" y="0"/>
            <a:ext cx="1936749" cy="707886"/>
          </a:xfrm>
          <a:prstGeom prst="rect">
            <a:avLst/>
          </a:prstGeom>
        </p:spPr>
        <p:txBody>
          <a:bodyPr wrap="none">
            <a:spAutoFit/>
          </a:bodyPr>
          <a:lstStyle/>
          <a:p>
            <a:r>
              <a:rPr lang="en-US" sz="4000" b="1" i="1" dirty="0">
                <a:solidFill>
                  <a:srgbClr val="00B0F0"/>
                </a:solidFill>
                <a:ea typeface="Calibri" panose="020F0502020204030204" pitchFamily="34" charset="0"/>
              </a:rPr>
              <a:t>May 1-2</a:t>
            </a:r>
            <a:endParaRPr lang="en-US" sz="4000" dirty="0"/>
          </a:p>
        </p:txBody>
      </p:sp>
      <p:sp>
        <p:nvSpPr>
          <p:cNvPr id="4" name="Rectangle 3">
            <a:extLst>
              <a:ext uri="{FF2B5EF4-FFF2-40B4-BE49-F238E27FC236}">
                <a16:creationId xmlns:a16="http://schemas.microsoft.com/office/drawing/2014/main" id="{383F7861-3FF8-4856-AEE6-858F99A3E775}"/>
              </a:ext>
            </a:extLst>
          </p:cNvPr>
          <p:cNvSpPr/>
          <p:nvPr/>
        </p:nvSpPr>
        <p:spPr>
          <a:xfrm>
            <a:off x="-602341" y="3179564"/>
            <a:ext cx="6375399" cy="3375155"/>
          </a:xfrm>
          <a:prstGeom prst="rect">
            <a:avLst/>
          </a:prstGeom>
        </p:spPr>
        <p:txBody>
          <a:bodyPr wrap="square">
            <a:spAutoFit/>
          </a:bodyPr>
          <a:lstStyle/>
          <a:p>
            <a:pPr lvl="2">
              <a:lnSpc>
                <a:spcPct val="107000"/>
              </a:lnSpc>
            </a:pPr>
            <a:r>
              <a:rPr lang="en-US" b="1" dirty="0">
                <a:solidFill>
                  <a:srgbClr val="FF0000"/>
                </a:solidFill>
                <a:latin typeface="Calibri" panose="020F0502020204030204" pitchFamily="34" charset="0"/>
                <a:ea typeface="Calibri" panose="020F0502020204030204" pitchFamily="34" charset="0"/>
              </a:rPr>
              <a:t>HEMA Notice posted-</a:t>
            </a:r>
            <a:br>
              <a:rPr lang="en-US" sz="1400" b="1" dirty="0">
                <a:solidFill>
                  <a:prstClr val="white"/>
                </a:solidFill>
                <a:latin typeface="Calibri" panose="020F0502020204030204" pitchFamily="34" charset="0"/>
                <a:ea typeface="Calibri" panose="020F0502020204030204" pitchFamily="34" charset="0"/>
              </a:rPr>
            </a:br>
            <a:r>
              <a:rPr lang="en-US" sz="1400" dirty="0">
                <a:solidFill>
                  <a:prstClr val="white"/>
                </a:solidFill>
                <a:latin typeface="Calibri" panose="020F0502020204030204" pitchFamily="34" charset="0"/>
                <a:ea typeface="Calibri" panose="020F0502020204030204" pitchFamily="34" charset="0"/>
              </a:rPr>
              <a:t>The recent activity in the area of Leilani Estates has resulted in dangerously high concentrations of sulfur dioxide, a gas that is a strong respiratory system irritant and can cause serious eye, nose, and skin irritations, coughing, shortness of breath, or other effects.  </a:t>
            </a:r>
            <a:br>
              <a:rPr lang="en-US" sz="1400" dirty="0">
                <a:solidFill>
                  <a:prstClr val="white"/>
                </a:solidFill>
                <a:latin typeface="Calibri" panose="020F0502020204030204" pitchFamily="34" charset="0"/>
                <a:ea typeface="Calibri" panose="020F0502020204030204" pitchFamily="34" charset="0"/>
              </a:rPr>
            </a:br>
            <a:r>
              <a:rPr lang="en-US" sz="1400" dirty="0">
                <a:solidFill>
                  <a:prstClr val="white"/>
                </a:solidFill>
                <a:latin typeface="Calibri" panose="020F0502020204030204" pitchFamily="34" charset="0"/>
                <a:ea typeface="Calibri" panose="020F0502020204030204" pitchFamily="34" charset="0"/>
              </a:rPr>
              <a:t>SO</a:t>
            </a:r>
            <a:r>
              <a:rPr lang="en-US" sz="1400" baseline="-25000" dirty="0">
                <a:solidFill>
                  <a:prstClr val="white"/>
                </a:solidFill>
                <a:latin typeface="Calibri" panose="020F0502020204030204" pitchFamily="34" charset="0"/>
                <a:ea typeface="Calibri" panose="020F0502020204030204" pitchFamily="34" charset="0"/>
              </a:rPr>
              <a:t>2</a:t>
            </a:r>
            <a:r>
              <a:rPr lang="en-US" sz="1400" dirty="0">
                <a:solidFill>
                  <a:prstClr val="white"/>
                </a:solidFill>
                <a:latin typeface="Calibri" panose="020F0502020204030204" pitchFamily="34" charset="0"/>
                <a:ea typeface="Calibri" panose="020F0502020204030204" pitchFamily="34" charset="0"/>
              </a:rPr>
              <a:t> presents particularly serious threats to the health of individuals with asthma or other respiratory conditions, people with cardiovascular disease, seniors, infants and children, and new and expectant mothers, but healthy people may experience symptoms as well. It is of particular concern in the current situation because the fissures are in inhabited areas; more SO</a:t>
            </a:r>
            <a:r>
              <a:rPr lang="en-US" sz="1400" baseline="-25000" dirty="0">
                <a:solidFill>
                  <a:prstClr val="white"/>
                </a:solidFill>
                <a:latin typeface="Calibri" panose="020F0502020204030204" pitchFamily="34" charset="0"/>
                <a:ea typeface="Calibri" panose="020F0502020204030204" pitchFamily="34" charset="0"/>
              </a:rPr>
              <a:t>2</a:t>
            </a:r>
            <a:r>
              <a:rPr lang="en-US" sz="1400" dirty="0">
                <a:solidFill>
                  <a:prstClr val="white"/>
                </a:solidFill>
                <a:latin typeface="Calibri" panose="020F0502020204030204" pitchFamily="34" charset="0"/>
                <a:ea typeface="Calibri" panose="020F0502020204030204" pitchFamily="34" charset="0"/>
              </a:rPr>
              <a:t> is found in volcanic gasses closer to their source.</a:t>
            </a:r>
          </a:p>
          <a:p>
            <a:pPr lvl="2">
              <a:lnSpc>
                <a:spcPct val="107000"/>
              </a:lnSpc>
            </a:pPr>
            <a:endParaRPr lang="en-US" sz="1400" dirty="0">
              <a:solidFill>
                <a:prstClr val="white"/>
              </a:solidFill>
              <a:latin typeface="Calibri" panose="020F0502020204030204" pitchFamily="34" charset="0"/>
              <a:ea typeface="Calibri" panose="020F0502020204030204" pitchFamily="34" charset="0"/>
            </a:endParaRPr>
          </a:p>
          <a:p>
            <a:pPr lvl="2">
              <a:lnSpc>
                <a:spcPct val="107000"/>
              </a:lnSpc>
            </a:pPr>
            <a:r>
              <a:rPr lang="en-US" sz="1400" dirty="0">
                <a:solidFill>
                  <a:prstClr val="white"/>
                </a:solidFill>
                <a:latin typeface="Calibri" panose="020F0502020204030204" pitchFamily="34" charset="0"/>
                <a:ea typeface="Calibri" panose="020F0502020204030204" pitchFamily="34" charset="0"/>
              </a:rPr>
              <a:t>Everyone in the Leilani Estates area should evacuate to avoid exposure to sulfur dioxide gas.</a:t>
            </a:r>
          </a:p>
        </p:txBody>
      </p:sp>
      <p:pic>
        <p:nvPicPr>
          <p:cNvPr id="3" name="Picture 2">
            <a:extLst>
              <a:ext uri="{FF2B5EF4-FFF2-40B4-BE49-F238E27FC236}">
                <a16:creationId xmlns:a16="http://schemas.microsoft.com/office/drawing/2014/main" id="{CF8AC0EE-D6E4-4A0E-AFF1-B1DAAE53DBC1}"/>
              </a:ext>
            </a:extLst>
          </p:cNvPr>
          <p:cNvPicPr>
            <a:picLocks noChangeAspect="1"/>
          </p:cNvPicPr>
          <p:nvPr/>
        </p:nvPicPr>
        <p:blipFill rotWithShape="1">
          <a:blip r:embed="rId2"/>
          <a:srcRect l="41146" t="30371" r="29375" b="24998"/>
          <a:stretch/>
        </p:blipFill>
        <p:spPr>
          <a:xfrm>
            <a:off x="6978695" y="3077029"/>
            <a:ext cx="4523014" cy="3851937"/>
          </a:xfrm>
          <a:prstGeom prst="rect">
            <a:avLst/>
          </a:prstGeom>
        </p:spPr>
      </p:pic>
      <p:sp>
        <p:nvSpPr>
          <p:cNvPr id="5" name="Rectangle 4">
            <a:extLst>
              <a:ext uri="{FF2B5EF4-FFF2-40B4-BE49-F238E27FC236}">
                <a16:creationId xmlns:a16="http://schemas.microsoft.com/office/drawing/2014/main" id="{72DA5385-07CD-4803-8DAB-7D670E06D084}"/>
              </a:ext>
            </a:extLst>
          </p:cNvPr>
          <p:cNvSpPr/>
          <p:nvPr/>
        </p:nvSpPr>
        <p:spPr>
          <a:xfrm>
            <a:off x="696684" y="1391189"/>
            <a:ext cx="4778832" cy="646331"/>
          </a:xfrm>
          <a:prstGeom prst="rect">
            <a:avLst/>
          </a:prstGeom>
        </p:spPr>
        <p:txBody>
          <a:bodyPr wrap="square">
            <a:spAutoFit/>
          </a:bodyPr>
          <a:lstStyle/>
          <a:p>
            <a:r>
              <a:rPr lang="en-US" dirty="0">
                <a:solidFill>
                  <a:srgbClr val="FFFF00"/>
                </a:solidFill>
                <a:latin typeface="Calibri" panose="020F0502020204030204" pitchFamily="34" charset="0"/>
              </a:rPr>
              <a:t>How do you ensure that every civilian is aware of volcanic activity?</a:t>
            </a:r>
            <a:endParaRPr lang="en-US" dirty="0">
              <a:solidFill>
                <a:srgbClr val="FFFF00"/>
              </a:solidFill>
            </a:endParaRPr>
          </a:p>
        </p:txBody>
      </p:sp>
      <p:sp>
        <p:nvSpPr>
          <p:cNvPr id="8" name="Rectangle 7">
            <a:extLst>
              <a:ext uri="{FF2B5EF4-FFF2-40B4-BE49-F238E27FC236}">
                <a16:creationId xmlns:a16="http://schemas.microsoft.com/office/drawing/2014/main" id="{78A84772-124A-483D-928F-EBEC4830EC53}"/>
              </a:ext>
            </a:extLst>
          </p:cNvPr>
          <p:cNvSpPr/>
          <p:nvPr/>
        </p:nvSpPr>
        <p:spPr>
          <a:xfrm>
            <a:off x="971325" y="2294822"/>
            <a:ext cx="4504191" cy="646331"/>
          </a:xfrm>
          <a:prstGeom prst="rect">
            <a:avLst/>
          </a:prstGeom>
        </p:spPr>
        <p:txBody>
          <a:bodyPr wrap="square">
            <a:spAutoFit/>
          </a:bodyPr>
          <a:lstStyle/>
          <a:p>
            <a:r>
              <a:rPr lang="en-US" b="1" dirty="0">
                <a:solidFill>
                  <a:srgbClr val="FFFF00"/>
                </a:solidFill>
                <a:latin typeface="Calibri" panose="020F0502020204030204" pitchFamily="34" charset="0"/>
              </a:rPr>
              <a:t> </a:t>
            </a:r>
            <a:r>
              <a:rPr lang="en-US" dirty="0">
                <a:solidFill>
                  <a:srgbClr val="FFFF00"/>
                </a:solidFill>
                <a:latin typeface="Calibri" panose="020F0502020204030204" pitchFamily="34" charset="0"/>
              </a:rPr>
              <a:t>Is it appropriate to warn residents that they may need to evacuate soon?</a:t>
            </a:r>
            <a:endParaRPr lang="en-US" dirty="0">
              <a:solidFill>
                <a:srgbClr val="FFFF00"/>
              </a:solidFill>
            </a:endParaRPr>
          </a:p>
        </p:txBody>
      </p:sp>
      <p:sp>
        <p:nvSpPr>
          <p:cNvPr id="13" name="Rectangle 12">
            <a:extLst>
              <a:ext uri="{FF2B5EF4-FFF2-40B4-BE49-F238E27FC236}">
                <a16:creationId xmlns:a16="http://schemas.microsoft.com/office/drawing/2014/main" id="{D0F3AAF6-D218-4A4C-91A6-11A43A013915}"/>
              </a:ext>
            </a:extLst>
          </p:cNvPr>
          <p:cNvSpPr/>
          <p:nvPr/>
        </p:nvSpPr>
        <p:spPr>
          <a:xfrm>
            <a:off x="6814319" y="1387385"/>
            <a:ext cx="4910051" cy="646331"/>
          </a:xfrm>
          <a:prstGeom prst="rect">
            <a:avLst/>
          </a:prstGeom>
        </p:spPr>
        <p:txBody>
          <a:bodyPr wrap="square">
            <a:spAutoFit/>
          </a:bodyPr>
          <a:lstStyle/>
          <a:p>
            <a:r>
              <a:rPr lang="en-US" dirty="0">
                <a:solidFill>
                  <a:srgbClr val="FFFF00"/>
                </a:solidFill>
                <a:latin typeface="Calibri" panose="020F0502020204030204" pitchFamily="34" charset="0"/>
              </a:rPr>
              <a:t>What hazards and health risks are related to ground cracks in the LERZ?</a:t>
            </a:r>
            <a:endParaRPr lang="en-US" dirty="0">
              <a:solidFill>
                <a:srgbClr val="FFFF00"/>
              </a:solidFill>
            </a:endParaRPr>
          </a:p>
        </p:txBody>
      </p:sp>
      <p:sp>
        <p:nvSpPr>
          <p:cNvPr id="14" name="Rectangle 13">
            <a:extLst>
              <a:ext uri="{FF2B5EF4-FFF2-40B4-BE49-F238E27FC236}">
                <a16:creationId xmlns:a16="http://schemas.microsoft.com/office/drawing/2014/main" id="{435FD29B-882F-4563-9693-16CCD188BB2E}"/>
              </a:ext>
            </a:extLst>
          </p:cNvPr>
          <p:cNvSpPr/>
          <p:nvPr/>
        </p:nvSpPr>
        <p:spPr>
          <a:xfrm>
            <a:off x="7043443" y="2253445"/>
            <a:ext cx="4504191" cy="646331"/>
          </a:xfrm>
          <a:prstGeom prst="rect">
            <a:avLst/>
          </a:prstGeom>
        </p:spPr>
        <p:txBody>
          <a:bodyPr wrap="square">
            <a:spAutoFit/>
          </a:bodyPr>
          <a:lstStyle/>
          <a:p>
            <a:r>
              <a:rPr lang="en-US" dirty="0">
                <a:solidFill>
                  <a:srgbClr val="FFFF00"/>
                </a:solidFill>
                <a:latin typeface="Calibri" panose="020F0502020204030204" pitchFamily="34" charset="0"/>
              </a:rPr>
              <a:t>What health services are available to people in the Lower </a:t>
            </a:r>
            <a:r>
              <a:rPr lang="en-US" dirty="0" err="1">
                <a:solidFill>
                  <a:srgbClr val="FFFF00"/>
                </a:solidFill>
                <a:latin typeface="Calibri" panose="020F0502020204030204" pitchFamily="34" charset="0"/>
              </a:rPr>
              <a:t>Puna</a:t>
            </a:r>
            <a:r>
              <a:rPr lang="en-US" dirty="0">
                <a:solidFill>
                  <a:srgbClr val="FFFF00"/>
                </a:solidFill>
                <a:latin typeface="Calibri" panose="020F0502020204030204" pitchFamily="34" charset="0"/>
              </a:rPr>
              <a:t> district?</a:t>
            </a:r>
            <a:endParaRPr lang="en-US" dirty="0">
              <a:solidFill>
                <a:srgbClr val="FFFF00"/>
              </a:solidFill>
            </a:endParaRPr>
          </a:p>
        </p:txBody>
      </p:sp>
    </p:spTree>
    <p:extLst>
      <p:ext uri="{BB962C8B-B14F-4D97-AF65-F5344CB8AC3E}">
        <p14:creationId xmlns:p14="http://schemas.microsoft.com/office/powerpoint/2010/main" val="26166220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14B197-AD0B-4225-828A-01951BF71020}"/>
              </a:ext>
            </a:extLst>
          </p:cNvPr>
          <p:cNvSpPr/>
          <p:nvPr/>
        </p:nvSpPr>
        <p:spPr>
          <a:xfrm>
            <a:off x="264226" y="5319445"/>
            <a:ext cx="11663548" cy="1938992"/>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May 3: VOLCANIC ERUPTION ONSET, VOLCANIC ALERT LEVEL CHANGE, COMMUNICATION</a:t>
            </a:r>
            <a:br>
              <a:rPr lang="en-US" sz="2000" b="1" i="1" dirty="0">
                <a:solidFill>
                  <a:srgbClr val="00B0F0"/>
                </a:solidFill>
                <a:ea typeface="Calibri" panose="020F0502020204030204" pitchFamily="34" charset="0"/>
              </a:rPr>
            </a:br>
            <a:r>
              <a:rPr lang="en-US" sz="2000" b="1" dirty="0">
                <a:solidFill>
                  <a:schemeClr val="bg1"/>
                </a:solidFill>
                <a:ea typeface="Calibri" panose="020F0502020204030204" pitchFamily="34" charset="0"/>
              </a:rPr>
              <a:t>At 5:00 pm HST on May 3, 2018, the first of 24 eruptive fissures opened and began to erupt lava within the Leilani Estates subdivision. Initial eruptions featured small lava fountain heights of up to 50 meters. Individual fissures were active for minutes to hours.</a:t>
            </a:r>
            <a:br>
              <a:rPr kumimoji="0" lang="en-US" sz="2000" b="1" i="1" u="none" strike="noStrike" kern="1200" cap="none" spc="0" normalizeH="0" baseline="0" noProof="0" dirty="0">
                <a:ln>
                  <a:noFill/>
                </a:ln>
                <a:solidFill>
                  <a:srgbClr val="00B0F0"/>
                </a:solidFill>
                <a:effectLst/>
                <a:uLnTx/>
                <a:uFillTx/>
                <a:latin typeface="Calibri" panose="020F0502020204030204"/>
                <a:ea typeface="Calibri" panose="020F0502020204030204" pitchFamily="34" charset="0"/>
                <a:cs typeface="+mn-cs"/>
              </a:rPr>
            </a:br>
            <a:br>
              <a:rPr kumimoji="0" lang="en-US" sz="2000" b="0" i="1" u="none" strike="noStrike" kern="1200" cap="none" spc="0" normalizeH="0" baseline="0" noProof="0" dirty="0">
                <a:ln>
                  <a:noFill/>
                </a:ln>
                <a:solidFill>
                  <a:srgbClr val="00B0F0"/>
                </a:solidFill>
                <a:effectLst/>
                <a:uLnTx/>
                <a:uFillTx/>
                <a:latin typeface="Calibri" panose="020F0502020204030204"/>
                <a:ea typeface="Times New Roman" panose="02020603050405020304" pitchFamily="18" charset="0"/>
                <a:cs typeface="+mn-cs"/>
              </a:rPr>
            </a:br>
            <a:endParaRPr kumimoji="0" lang="en-US" sz="2000" b="0" i="1" u="none" strike="noStrike" kern="1200" cap="none" spc="0" normalizeH="0" baseline="0" noProof="0" dirty="0">
              <a:ln>
                <a:noFill/>
              </a:ln>
              <a:solidFill>
                <a:srgbClr val="00B0F0"/>
              </a:solidFill>
              <a:effectLst/>
              <a:uLnTx/>
              <a:uFillTx/>
              <a:latin typeface="Calibri" panose="020F0502020204030204"/>
              <a:cs typeface="+mn-cs"/>
            </a:endParaRPr>
          </a:p>
        </p:txBody>
      </p:sp>
      <p:sp>
        <p:nvSpPr>
          <p:cNvPr id="13" name="Rectangle 12">
            <a:extLst>
              <a:ext uri="{FF2B5EF4-FFF2-40B4-BE49-F238E27FC236}">
                <a16:creationId xmlns:a16="http://schemas.microsoft.com/office/drawing/2014/main" id="{33B42B95-F315-42B5-8994-F3E29CEDDD84}"/>
              </a:ext>
            </a:extLst>
          </p:cNvPr>
          <p:cNvSpPr/>
          <p:nvPr/>
        </p:nvSpPr>
        <p:spPr>
          <a:xfrm>
            <a:off x="0" y="0"/>
            <a:ext cx="1519968" cy="707886"/>
          </a:xfrm>
          <a:prstGeom prst="rect">
            <a:avLst/>
          </a:prstGeom>
        </p:spPr>
        <p:txBody>
          <a:bodyPr wrap="none">
            <a:spAutoFit/>
          </a:bodyPr>
          <a:lstStyle/>
          <a:p>
            <a:r>
              <a:rPr lang="en-US" sz="4000" b="1" i="1" dirty="0">
                <a:solidFill>
                  <a:srgbClr val="00B0F0"/>
                </a:solidFill>
                <a:ea typeface="Calibri" panose="020F0502020204030204" pitchFamily="34" charset="0"/>
              </a:rPr>
              <a:t>May 3</a:t>
            </a:r>
            <a:endParaRPr lang="en-US" sz="4000" dirty="0"/>
          </a:p>
        </p:txBody>
      </p:sp>
      <p:pic>
        <p:nvPicPr>
          <p:cNvPr id="8" name="Picture 7">
            <a:extLst>
              <a:ext uri="{FF2B5EF4-FFF2-40B4-BE49-F238E27FC236}">
                <a16:creationId xmlns:a16="http://schemas.microsoft.com/office/drawing/2014/main" id="{73F78B9D-4A19-4E5F-91FE-2EC90DA882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9169" y="0"/>
            <a:ext cx="6992831" cy="5244623"/>
          </a:xfrm>
          <a:prstGeom prst="rect">
            <a:avLst/>
          </a:prstGeom>
        </p:spPr>
      </p:pic>
      <p:sp>
        <p:nvSpPr>
          <p:cNvPr id="5" name="Rectangle 4">
            <a:extLst>
              <a:ext uri="{FF2B5EF4-FFF2-40B4-BE49-F238E27FC236}">
                <a16:creationId xmlns:a16="http://schemas.microsoft.com/office/drawing/2014/main" id="{FD04DDA9-D2FE-4376-A22C-FD951408BC87}"/>
              </a:ext>
            </a:extLst>
          </p:cNvPr>
          <p:cNvSpPr/>
          <p:nvPr/>
        </p:nvSpPr>
        <p:spPr>
          <a:xfrm>
            <a:off x="1300563" y="514300"/>
            <a:ext cx="5416868"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 Major Event</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DD2AD800-49D6-4154-B355-24EFB0AAA4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552" y="1222185"/>
            <a:ext cx="5032476" cy="3774357"/>
          </a:xfrm>
          <a:prstGeom prst="rect">
            <a:avLst/>
          </a:prstGeom>
        </p:spPr>
      </p:pic>
    </p:spTree>
    <p:extLst>
      <p:ext uri="{BB962C8B-B14F-4D97-AF65-F5344CB8AC3E}">
        <p14:creationId xmlns:p14="http://schemas.microsoft.com/office/powerpoint/2010/main" val="2508614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1936749" y="30777"/>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6" name="Rectangle 5">
            <a:extLst>
              <a:ext uri="{FF2B5EF4-FFF2-40B4-BE49-F238E27FC236}">
                <a16:creationId xmlns:a16="http://schemas.microsoft.com/office/drawing/2014/main" id="{80B8B6EF-A284-4DDF-B1AD-0FBC6C6A8938}"/>
              </a:ext>
            </a:extLst>
          </p:cNvPr>
          <p:cNvSpPr/>
          <p:nvPr/>
        </p:nvSpPr>
        <p:spPr>
          <a:xfrm>
            <a:off x="0" y="0"/>
            <a:ext cx="1519968" cy="707886"/>
          </a:xfrm>
          <a:prstGeom prst="rect">
            <a:avLst/>
          </a:prstGeom>
        </p:spPr>
        <p:txBody>
          <a:bodyPr wrap="none">
            <a:spAutoFit/>
          </a:bodyPr>
          <a:lstStyle/>
          <a:p>
            <a:r>
              <a:rPr lang="en-US" sz="4000" b="1" i="1" dirty="0">
                <a:solidFill>
                  <a:srgbClr val="00B0F0"/>
                </a:solidFill>
                <a:ea typeface="Calibri" panose="020F0502020204030204" pitchFamily="34" charset="0"/>
              </a:rPr>
              <a:t>May 3</a:t>
            </a:r>
            <a:endParaRPr lang="en-US" sz="4000" dirty="0"/>
          </a:p>
        </p:txBody>
      </p:sp>
      <p:sp>
        <p:nvSpPr>
          <p:cNvPr id="4" name="Rectangle 3">
            <a:extLst>
              <a:ext uri="{FF2B5EF4-FFF2-40B4-BE49-F238E27FC236}">
                <a16:creationId xmlns:a16="http://schemas.microsoft.com/office/drawing/2014/main" id="{1240C63D-C20B-4D00-9CF2-FAE61746B0EA}"/>
              </a:ext>
            </a:extLst>
          </p:cNvPr>
          <p:cNvSpPr/>
          <p:nvPr/>
        </p:nvSpPr>
        <p:spPr>
          <a:xfrm>
            <a:off x="-31752" y="840528"/>
            <a:ext cx="5956302" cy="1399357"/>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Scientists</a:t>
            </a:r>
          </a:p>
          <a:p>
            <a:pPr marR="0" lvl="2">
              <a:lnSpc>
                <a:spcPct val="107000"/>
              </a:lnSpc>
              <a:spcBef>
                <a:spcPts val="0"/>
              </a:spcBef>
              <a:spcAft>
                <a:spcPts val="0"/>
              </a:spcAft>
            </a:pPr>
            <a:br>
              <a:rPr lang="en-US" sz="1400" b="1" dirty="0">
                <a:solidFill>
                  <a:srgbClr val="FFC000"/>
                </a:solidFill>
                <a:latin typeface="Calibri" panose="020F0502020204030204" pitchFamily="34" charset="0"/>
                <a:ea typeface="Calibri" panose="020F0502020204030204" pitchFamily="34" charset="0"/>
              </a:rPr>
            </a:br>
            <a:br>
              <a:rPr lang="en-US" sz="1400" b="1" dirty="0">
                <a:solidFill>
                  <a:srgbClr val="FFC000"/>
                </a:solidFill>
                <a:latin typeface="Calibri" panose="020F0502020204030204" pitchFamily="34" charset="0"/>
                <a:ea typeface="Calibri" panose="020F0502020204030204" pitchFamily="34" charset="0"/>
              </a:rPr>
            </a:br>
            <a:br>
              <a:rPr lang="en-US" sz="1400" b="1" dirty="0">
                <a:solidFill>
                  <a:srgbClr val="FFC000"/>
                </a:solidFill>
                <a:latin typeface="Calibri" panose="020F0502020204030204" pitchFamily="34" charset="0"/>
                <a:ea typeface="Calibri" panose="020F0502020204030204" pitchFamily="34" charset="0"/>
              </a:rPr>
            </a:br>
            <a:endParaRPr lang="en-US" sz="1400" dirty="0">
              <a:solidFill>
                <a:schemeClr val="bg1"/>
              </a:solidFill>
              <a:latin typeface="Calibri" panose="020F0502020204030204" pitchFamily="34" charset="0"/>
              <a:ea typeface="Calibri" panose="020F0502020204030204" pitchFamily="34" charset="0"/>
            </a:endParaRPr>
          </a:p>
        </p:txBody>
      </p:sp>
      <p:pic>
        <p:nvPicPr>
          <p:cNvPr id="3" name="Picture 2">
            <a:extLst>
              <a:ext uri="{FF2B5EF4-FFF2-40B4-BE49-F238E27FC236}">
                <a16:creationId xmlns:a16="http://schemas.microsoft.com/office/drawing/2014/main" id="{787929E0-1056-439F-9218-A360B2EACAA7}"/>
              </a:ext>
            </a:extLst>
          </p:cNvPr>
          <p:cNvPicPr>
            <a:picLocks noChangeAspect="1"/>
          </p:cNvPicPr>
          <p:nvPr/>
        </p:nvPicPr>
        <p:blipFill rotWithShape="1">
          <a:blip r:embed="rId2"/>
          <a:srcRect l="31719" t="15278" r="31406" b="15000"/>
          <a:stretch/>
        </p:blipFill>
        <p:spPr>
          <a:xfrm>
            <a:off x="7540396" y="2523767"/>
            <a:ext cx="3968393" cy="4220621"/>
          </a:xfrm>
          <a:prstGeom prst="rect">
            <a:avLst/>
          </a:prstGeom>
        </p:spPr>
      </p:pic>
      <p:pic>
        <p:nvPicPr>
          <p:cNvPr id="7" name="Picture 6">
            <a:extLst>
              <a:ext uri="{FF2B5EF4-FFF2-40B4-BE49-F238E27FC236}">
                <a16:creationId xmlns:a16="http://schemas.microsoft.com/office/drawing/2014/main" id="{EF49A7B5-95BA-4EA5-8D09-573A1BCFFBD1}"/>
              </a:ext>
            </a:extLst>
          </p:cNvPr>
          <p:cNvPicPr>
            <a:picLocks noChangeAspect="1"/>
          </p:cNvPicPr>
          <p:nvPr/>
        </p:nvPicPr>
        <p:blipFill rotWithShape="1">
          <a:blip r:embed="rId3"/>
          <a:srcRect l="6172" t="23611" r="6406" b="23334"/>
          <a:stretch/>
        </p:blipFill>
        <p:spPr>
          <a:xfrm>
            <a:off x="43164" y="2590307"/>
            <a:ext cx="7272902" cy="2482796"/>
          </a:xfrm>
          <a:prstGeom prst="rect">
            <a:avLst/>
          </a:prstGeom>
        </p:spPr>
      </p:pic>
      <p:sp>
        <p:nvSpPr>
          <p:cNvPr id="5" name="Oval 4">
            <a:extLst>
              <a:ext uri="{FF2B5EF4-FFF2-40B4-BE49-F238E27FC236}">
                <a16:creationId xmlns:a16="http://schemas.microsoft.com/office/drawing/2014/main" id="{BF243512-FB6B-49C4-BBA3-73A6213481FB}"/>
              </a:ext>
            </a:extLst>
          </p:cNvPr>
          <p:cNvSpPr/>
          <p:nvPr/>
        </p:nvSpPr>
        <p:spPr>
          <a:xfrm>
            <a:off x="-129080" y="4734252"/>
            <a:ext cx="4542068" cy="535728"/>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4468D70-58F2-4968-850B-8079A5B33227}"/>
              </a:ext>
            </a:extLst>
          </p:cNvPr>
          <p:cNvSpPr/>
          <p:nvPr/>
        </p:nvSpPr>
        <p:spPr>
          <a:xfrm>
            <a:off x="1100954" y="1392252"/>
            <a:ext cx="5157322" cy="646331"/>
          </a:xfrm>
          <a:prstGeom prst="rect">
            <a:avLst/>
          </a:prstGeom>
        </p:spPr>
        <p:txBody>
          <a:bodyPr wrap="square">
            <a:spAutoFit/>
          </a:bodyPr>
          <a:lstStyle/>
          <a:p>
            <a:r>
              <a:rPr lang="en-US" dirty="0">
                <a:solidFill>
                  <a:srgbClr val="FFFF00"/>
                </a:solidFill>
                <a:latin typeface="Calibri" panose="020F0502020204030204" pitchFamily="34" charset="0"/>
              </a:rPr>
              <a:t>Do recent changes in volcanic activity warrant a change in the Volcano Alert Level?</a:t>
            </a:r>
            <a:endParaRPr lang="en-US" dirty="0">
              <a:solidFill>
                <a:srgbClr val="FFFF00"/>
              </a:solidFill>
            </a:endParaRPr>
          </a:p>
        </p:txBody>
      </p:sp>
      <p:sp>
        <p:nvSpPr>
          <p:cNvPr id="9" name="Rectangle 8">
            <a:extLst>
              <a:ext uri="{FF2B5EF4-FFF2-40B4-BE49-F238E27FC236}">
                <a16:creationId xmlns:a16="http://schemas.microsoft.com/office/drawing/2014/main" id="{ADD8D127-8D98-4A5B-88A3-8BF616E6F69A}"/>
              </a:ext>
            </a:extLst>
          </p:cNvPr>
          <p:cNvSpPr/>
          <p:nvPr/>
        </p:nvSpPr>
        <p:spPr>
          <a:xfrm>
            <a:off x="6359877" y="796858"/>
            <a:ext cx="5477251" cy="369332"/>
          </a:xfrm>
          <a:prstGeom prst="rect">
            <a:avLst/>
          </a:prstGeom>
        </p:spPr>
        <p:txBody>
          <a:bodyPr wrap="square">
            <a:spAutoFit/>
          </a:bodyPr>
          <a:lstStyle/>
          <a:p>
            <a:r>
              <a:rPr lang="en-US" dirty="0">
                <a:solidFill>
                  <a:srgbClr val="FFFF00"/>
                </a:solidFill>
                <a:latin typeface="Calibri" panose="020F0502020204030204" pitchFamily="34" charset="0"/>
              </a:rPr>
              <a:t>What resources do you need to sample this lava flow?</a:t>
            </a:r>
            <a:endParaRPr lang="en-US" dirty="0">
              <a:solidFill>
                <a:srgbClr val="FFFF00"/>
              </a:solidFill>
            </a:endParaRPr>
          </a:p>
        </p:txBody>
      </p:sp>
      <p:sp>
        <p:nvSpPr>
          <p:cNvPr id="12" name="Rectangle 11">
            <a:extLst>
              <a:ext uri="{FF2B5EF4-FFF2-40B4-BE49-F238E27FC236}">
                <a16:creationId xmlns:a16="http://schemas.microsoft.com/office/drawing/2014/main" id="{0D5DE0F1-CDA8-4C52-AD3D-CC56A4FAD599}"/>
              </a:ext>
            </a:extLst>
          </p:cNvPr>
          <p:cNvSpPr/>
          <p:nvPr/>
        </p:nvSpPr>
        <p:spPr>
          <a:xfrm>
            <a:off x="6872155" y="1401744"/>
            <a:ext cx="5120196" cy="923330"/>
          </a:xfrm>
          <a:prstGeom prst="rect">
            <a:avLst/>
          </a:prstGeom>
        </p:spPr>
        <p:txBody>
          <a:bodyPr wrap="square">
            <a:spAutoFit/>
          </a:bodyPr>
          <a:lstStyle/>
          <a:p>
            <a:r>
              <a:rPr lang="en-US" dirty="0">
                <a:solidFill>
                  <a:srgbClr val="FFFF00"/>
                </a:solidFill>
                <a:latin typeface="Calibri" panose="020F0502020204030204" pitchFamily="34" charset="0"/>
              </a:rPr>
              <a:t>Are your recently erupted lava samples “fresh” from deep within the volcano, or have they been stored in the rift zone for a significant period of time?</a:t>
            </a:r>
            <a:endParaRPr lang="en-US" dirty="0">
              <a:solidFill>
                <a:srgbClr val="FFFF00"/>
              </a:solidFill>
            </a:endParaRPr>
          </a:p>
        </p:txBody>
      </p:sp>
    </p:spTree>
    <p:extLst>
      <p:ext uri="{BB962C8B-B14F-4D97-AF65-F5344CB8AC3E}">
        <p14:creationId xmlns:p14="http://schemas.microsoft.com/office/powerpoint/2010/main" val="42740378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1936749" y="30777"/>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6" name="Rectangle 5">
            <a:extLst>
              <a:ext uri="{FF2B5EF4-FFF2-40B4-BE49-F238E27FC236}">
                <a16:creationId xmlns:a16="http://schemas.microsoft.com/office/drawing/2014/main" id="{80B8B6EF-A284-4DDF-B1AD-0FBC6C6A8938}"/>
              </a:ext>
            </a:extLst>
          </p:cNvPr>
          <p:cNvSpPr/>
          <p:nvPr/>
        </p:nvSpPr>
        <p:spPr>
          <a:xfrm>
            <a:off x="0" y="0"/>
            <a:ext cx="1519968" cy="707886"/>
          </a:xfrm>
          <a:prstGeom prst="rect">
            <a:avLst/>
          </a:prstGeom>
        </p:spPr>
        <p:txBody>
          <a:bodyPr wrap="none">
            <a:spAutoFit/>
          </a:bodyPr>
          <a:lstStyle/>
          <a:p>
            <a:r>
              <a:rPr lang="en-US" sz="4000" b="1" i="1" dirty="0">
                <a:solidFill>
                  <a:srgbClr val="00B0F0"/>
                </a:solidFill>
                <a:ea typeface="Calibri" panose="020F0502020204030204" pitchFamily="34" charset="0"/>
              </a:rPr>
              <a:t>May 3</a:t>
            </a:r>
            <a:endParaRPr lang="en-US" sz="4000" dirty="0"/>
          </a:p>
        </p:txBody>
      </p:sp>
      <p:sp>
        <p:nvSpPr>
          <p:cNvPr id="5" name="Rectangle 4">
            <a:extLst>
              <a:ext uri="{FF2B5EF4-FFF2-40B4-BE49-F238E27FC236}">
                <a16:creationId xmlns:a16="http://schemas.microsoft.com/office/drawing/2014/main" id="{BC3E7FC6-F4D3-48CF-8978-95F8F58F3411}"/>
              </a:ext>
            </a:extLst>
          </p:cNvPr>
          <p:cNvSpPr/>
          <p:nvPr/>
        </p:nvSpPr>
        <p:spPr>
          <a:xfrm>
            <a:off x="-95250" y="808492"/>
            <a:ext cx="5659666" cy="938334"/>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Emergency </a:t>
            </a:r>
            <a:r>
              <a:rPr lang="en-US" sz="2400" b="1" dirty="0" err="1">
                <a:solidFill>
                  <a:schemeClr val="bg1"/>
                </a:solidFill>
                <a:latin typeface="Calibri" panose="020F0502020204030204" pitchFamily="34" charset="0"/>
                <a:ea typeface="Calibri" panose="020F0502020204030204" pitchFamily="34" charset="0"/>
              </a:rPr>
              <a:t>Mgmt</a:t>
            </a:r>
            <a:endParaRPr lang="en-US" sz="2400" dirty="0">
              <a:solidFill>
                <a:schemeClr val="bg1"/>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endParaRPr lang="en-US" sz="1400" b="1" dirty="0">
              <a:solidFill>
                <a:schemeClr val="bg1"/>
              </a:solidFill>
              <a:latin typeface="Calibri" panose="020F0502020204030204" pitchFamily="34" charset="0"/>
              <a:ea typeface="Calibri" panose="020F0502020204030204" pitchFamily="34" charset="0"/>
            </a:endParaRPr>
          </a:p>
          <a:p>
            <a:pPr marL="1143000" marR="0" lvl="2" indent="-228600">
              <a:lnSpc>
                <a:spcPct val="107000"/>
              </a:lnSpc>
              <a:spcBef>
                <a:spcPts val="0"/>
              </a:spcBef>
              <a:spcAft>
                <a:spcPts val="0"/>
              </a:spcAft>
              <a:buFont typeface="+mj-lt"/>
              <a:buAutoNum type="romanLcParenR"/>
            </a:pPr>
            <a:endParaRPr lang="en-US" sz="1400" b="1" dirty="0">
              <a:solidFill>
                <a:schemeClr val="bg1"/>
              </a:solidFill>
              <a:latin typeface="Calibri" panose="020F0502020204030204" pitchFamily="34" charset="0"/>
              <a:ea typeface="Calibri" panose="020F0502020204030204" pitchFamily="34" charset="0"/>
            </a:endParaRPr>
          </a:p>
        </p:txBody>
      </p:sp>
      <p:pic>
        <p:nvPicPr>
          <p:cNvPr id="3" name="Picture 2">
            <a:extLst>
              <a:ext uri="{FF2B5EF4-FFF2-40B4-BE49-F238E27FC236}">
                <a16:creationId xmlns:a16="http://schemas.microsoft.com/office/drawing/2014/main" id="{07989150-DE0B-4DA4-8F9F-4D4A9C78A5FE}"/>
              </a:ext>
            </a:extLst>
          </p:cNvPr>
          <p:cNvPicPr>
            <a:picLocks noChangeAspect="1"/>
          </p:cNvPicPr>
          <p:nvPr/>
        </p:nvPicPr>
        <p:blipFill rotWithShape="1">
          <a:blip r:embed="rId2"/>
          <a:srcRect l="23652" t="46111" r="24769" b="25000"/>
          <a:stretch/>
        </p:blipFill>
        <p:spPr>
          <a:xfrm>
            <a:off x="-36528" y="4447796"/>
            <a:ext cx="6304717" cy="2207004"/>
          </a:xfrm>
          <a:prstGeom prst="rect">
            <a:avLst/>
          </a:prstGeom>
        </p:spPr>
      </p:pic>
      <p:pic>
        <p:nvPicPr>
          <p:cNvPr id="9" name="Picture 8">
            <a:extLst>
              <a:ext uri="{FF2B5EF4-FFF2-40B4-BE49-F238E27FC236}">
                <a16:creationId xmlns:a16="http://schemas.microsoft.com/office/drawing/2014/main" id="{4188A1A0-B047-417D-8A89-F4A7FD67C216}"/>
              </a:ext>
            </a:extLst>
          </p:cNvPr>
          <p:cNvPicPr>
            <a:picLocks noChangeAspect="1"/>
          </p:cNvPicPr>
          <p:nvPr/>
        </p:nvPicPr>
        <p:blipFill rotWithShape="1">
          <a:blip r:embed="rId2"/>
          <a:srcRect l="23652" t="17407" r="40427" b="76852"/>
          <a:stretch/>
        </p:blipFill>
        <p:spPr>
          <a:xfrm>
            <a:off x="393700" y="3953490"/>
            <a:ext cx="3941534" cy="393700"/>
          </a:xfrm>
          <a:prstGeom prst="rect">
            <a:avLst/>
          </a:prstGeom>
        </p:spPr>
      </p:pic>
      <p:pic>
        <p:nvPicPr>
          <p:cNvPr id="2" name="Picture 1">
            <a:extLst>
              <a:ext uri="{FF2B5EF4-FFF2-40B4-BE49-F238E27FC236}">
                <a16:creationId xmlns:a16="http://schemas.microsoft.com/office/drawing/2014/main" id="{7DF51EFB-D32F-42F4-A27A-0C4915FCB125}"/>
              </a:ext>
            </a:extLst>
          </p:cNvPr>
          <p:cNvPicPr>
            <a:picLocks noChangeAspect="1"/>
          </p:cNvPicPr>
          <p:nvPr/>
        </p:nvPicPr>
        <p:blipFill rotWithShape="1">
          <a:blip r:embed="rId3"/>
          <a:srcRect l="33385" t="14629" r="21875" b="7963"/>
          <a:stretch/>
        </p:blipFill>
        <p:spPr>
          <a:xfrm>
            <a:off x="5862427" y="2221440"/>
            <a:ext cx="3096930" cy="3014009"/>
          </a:xfrm>
          <a:prstGeom prst="rect">
            <a:avLst/>
          </a:prstGeom>
        </p:spPr>
      </p:pic>
      <p:pic>
        <p:nvPicPr>
          <p:cNvPr id="7" name="Picture 6">
            <a:extLst>
              <a:ext uri="{FF2B5EF4-FFF2-40B4-BE49-F238E27FC236}">
                <a16:creationId xmlns:a16="http://schemas.microsoft.com/office/drawing/2014/main" id="{2B3CCDBC-6EC9-4C0F-A670-9929E45D8030}"/>
              </a:ext>
            </a:extLst>
          </p:cNvPr>
          <p:cNvPicPr>
            <a:picLocks noChangeAspect="1"/>
          </p:cNvPicPr>
          <p:nvPr/>
        </p:nvPicPr>
        <p:blipFill rotWithShape="1">
          <a:blip r:embed="rId4"/>
          <a:srcRect l="40480" t="17037" r="29688" b="17963"/>
          <a:stretch/>
        </p:blipFill>
        <p:spPr>
          <a:xfrm>
            <a:off x="8937392" y="2733205"/>
            <a:ext cx="3098315" cy="3797300"/>
          </a:xfrm>
          <a:prstGeom prst="rect">
            <a:avLst/>
          </a:prstGeom>
        </p:spPr>
      </p:pic>
      <p:sp>
        <p:nvSpPr>
          <p:cNvPr id="8" name="Rectangle 7">
            <a:extLst>
              <a:ext uri="{FF2B5EF4-FFF2-40B4-BE49-F238E27FC236}">
                <a16:creationId xmlns:a16="http://schemas.microsoft.com/office/drawing/2014/main" id="{6DBB7384-B711-4DA6-B65B-36325DD90CAA}"/>
              </a:ext>
            </a:extLst>
          </p:cNvPr>
          <p:cNvSpPr/>
          <p:nvPr/>
        </p:nvSpPr>
        <p:spPr>
          <a:xfrm>
            <a:off x="686051" y="1360895"/>
            <a:ext cx="4878365" cy="646331"/>
          </a:xfrm>
          <a:prstGeom prst="rect">
            <a:avLst/>
          </a:prstGeom>
        </p:spPr>
        <p:txBody>
          <a:bodyPr wrap="square">
            <a:spAutoFit/>
          </a:bodyPr>
          <a:lstStyle/>
          <a:p>
            <a:r>
              <a:rPr lang="en-US" dirty="0">
                <a:solidFill>
                  <a:srgbClr val="FFFF00"/>
                </a:solidFill>
                <a:latin typeface="Calibri" panose="020F0502020204030204" pitchFamily="34" charset="0"/>
              </a:rPr>
              <a:t>Should you order an evacuation? If so, for what neighborhoods? </a:t>
            </a:r>
            <a:endParaRPr lang="en-US" dirty="0">
              <a:solidFill>
                <a:srgbClr val="FFFF00"/>
              </a:solidFill>
            </a:endParaRPr>
          </a:p>
        </p:txBody>
      </p:sp>
      <p:sp>
        <p:nvSpPr>
          <p:cNvPr id="13" name="Rectangle 12">
            <a:extLst>
              <a:ext uri="{FF2B5EF4-FFF2-40B4-BE49-F238E27FC236}">
                <a16:creationId xmlns:a16="http://schemas.microsoft.com/office/drawing/2014/main" id="{234A7C4A-22A4-416B-A60A-11685CD6EB97}"/>
              </a:ext>
            </a:extLst>
          </p:cNvPr>
          <p:cNvSpPr/>
          <p:nvPr/>
        </p:nvSpPr>
        <p:spPr>
          <a:xfrm>
            <a:off x="759984" y="2264038"/>
            <a:ext cx="4878365" cy="938334"/>
          </a:xfrm>
          <a:prstGeom prst="rect">
            <a:avLst/>
          </a:prstGeom>
        </p:spPr>
        <p:txBody>
          <a:bodyPr wrap="square">
            <a:spAutoFit/>
          </a:bodyPr>
          <a:lstStyle/>
          <a:p>
            <a:r>
              <a:rPr lang="en-US" dirty="0">
                <a:solidFill>
                  <a:srgbClr val="FFFF00"/>
                </a:solidFill>
                <a:latin typeface="Calibri" panose="020F0502020204030204" pitchFamily="34" charset="0"/>
              </a:rPr>
              <a:t>How do you ensure that everyone follows the evacuation notice? Why would someone </a:t>
            </a:r>
            <a:r>
              <a:rPr lang="en-US" i="1" dirty="0">
                <a:solidFill>
                  <a:srgbClr val="FFFF00"/>
                </a:solidFill>
                <a:latin typeface="Calibri" panose="020F0502020204030204" pitchFamily="34" charset="0"/>
              </a:rPr>
              <a:t>not </a:t>
            </a:r>
            <a:r>
              <a:rPr lang="en-US" dirty="0">
                <a:solidFill>
                  <a:srgbClr val="FFFF00"/>
                </a:solidFill>
                <a:latin typeface="Calibri" panose="020F0502020204030204" pitchFamily="34" charset="0"/>
              </a:rPr>
              <a:t>follow the evacuation notice? </a:t>
            </a:r>
            <a:endParaRPr lang="en-US" dirty="0">
              <a:solidFill>
                <a:srgbClr val="FFFF00"/>
              </a:solidFill>
            </a:endParaRPr>
          </a:p>
        </p:txBody>
      </p:sp>
      <p:sp>
        <p:nvSpPr>
          <p:cNvPr id="15" name="Rectangle 14">
            <a:extLst>
              <a:ext uri="{FF2B5EF4-FFF2-40B4-BE49-F238E27FC236}">
                <a16:creationId xmlns:a16="http://schemas.microsoft.com/office/drawing/2014/main" id="{E652428B-E7BC-4356-9A24-64DF9FE9D3CD}"/>
              </a:ext>
            </a:extLst>
          </p:cNvPr>
          <p:cNvSpPr/>
          <p:nvPr/>
        </p:nvSpPr>
        <p:spPr>
          <a:xfrm>
            <a:off x="6753747" y="1083896"/>
            <a:ext cx="4878365" cy="923330"/>
          </a:xfrm>
          <a:prstGeom prst="rect">
            <a:avLst/>
          </a:prstGeom>
        </p:spPr>
        <p:txBody>
          <a:bodyPr wrap="square">
            <a:spAutoFit/>
          </a:bodyPr>
          <a:lstStyle/>
          <a:p>
            <a:r>
              <a:rPr lang="en-US" dirty="0">
                <a:solidFill>
                  <a:srgbClr val="FFFF00"/>
                </a:solidFill>
                <a:latin typeface="Calibri" panose="020F0502020204030204" pitchFamily="34" charset="0"/>
              </a:rPr>
              <a:t>Determine the PPE necessary for scientists who must work in close proximity to erupting fissures in Leilani Estates</a:t>
            </a:r>
            <a:endParaRPr lang="en-US" dirty="0">
              <a:solidFill>
                <a:srgbClr val="FFFF00"/>
              </a:solidFill>
            </a:endParaRPr>
          </a:p>
        </p:txBody>
      </p:sp>
    </p:spTree>
    <p:extLst>
      <p:ext uri="{BB962C8B-B14F-4D97-AF65-F5344CB8AC3E}">
        <p14:creationId xmlns:p14="http://schemas.microsoft.com/office/powerpoint/2010/main" val="40592451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1936749" y="30777"/>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6" name="Rectangle 5">
            <a:extLst>
              <a:ext uri="{FF2B5EF4-FFF2-40B4-BE49-F238E27FC236}">
                <a16:creationId xmlns:a16="http://schemas.microsoft.com/office/drawing/2014/main" id="{80B8B6EF-A284-4DDF-B1AD-0FBC6C6A8938}"/>
              </a:ext>
            </a:extLst>
          </p:cNvPr>
          <p:cNvSpPr/>
          <p:nvPr/>
        </p:nvSpPr>
        <p:spPr>
          <a:xfrm>
            <a:off x="0" y="0"/>
            <a:ext cx="1519968" cy="707886"/>
          </a:xfrm>
          <a:prstGeom prst="rect">
            <a:avLst/>
          </a:prstGeom>
        </p:spPr>
        <p:txBody>
          <a:bodyPr wrap="none">
            <a:spAutoFit/>
          </a:bodyPr>
          <a:lstStyle/>
          <a:p>
            <a:r>
              <a:rPr lang="en-US" sz="4000" b="1" i="1" dirty="0">
                <a:solidFill>
                  <a:srgbClr val="00B0F0"/>
                </a:solidFill>
                <a:ea typeface="Calibri" panose="020F0502020204030204" pitchFamily="34" charset="0"/>
              </a:rPr>
              <a:t>May 3</a:t>
            </a:r>
            <a:endParaRPr lang="en-US" sz="4000" dirty="0"/>
          </a:p>
        </p:txBody>
      </p:sp>
      <p:sp>
        <p:nvSpPr>
          <p:cNvPr id="7" name="Rectangle 6">
            <a:extLst>
              <a:ext uri="{FF2B5EF4-FFF2-40B4-BE49-F238E27FC236}">
                <a16:creationId xmlns:a16="http://schemas.microsoft.com/office/drawing/2014/main" id="{6DD6DD51-06F3-4BBA-BD87-149009D57286}"/>
              </a:ext>
            </a:extLst>
          </p:cNvPr>
          <p:cNvSpPr/>
          <p:nvPr/>
        </p:nvSpPr>
        <p:spPr>
          <a:xfrm>
            <a:off x="-207734" y="930300"/>
            <a:ext cx="6096000" cy="938334"/>
          </a:xfrm>
          <a:prstGeom prst="rect">
            <a:avLst/>
          </a:prstGeom>
        </p:spPr>
        <p:txBody>
          <a:bodyPr>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Community</a:t>
            </a:r>
            <a:endParaRPr lang="en-US" sz="2400" dirty="0">
              <a:solidFill>
                <a:schemeClr val="bg1"/>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br>
              <a:rPr lang="en-US" sz="1400" b="1" dirty="0">
                <a:solidFill>
                  <a:srgbClr val="FFC000"/>
                </a:solidFill>
                <a:latin typeface="Calibri" panose="020F0502020204030204" pitchFamily="34" charset="0"/>
                <a:ea typeface="Calibri" panose="020F0502020204030204" pitchFamily="34" charset="0"/>
              </a:rPr>
            </a:br>
            <a:endParaRPr lang="en-US" sz="1400" b="1" dirty="0">
              <a:solidFill>
                <a:srgbClr val="9900FF"/>
              </a:solidFill>
              <a:latin typeface="Calibri" panose="020F0502020204030204" pitchFamily="34" charset="0"/>
              <a:ea typeface="Calibri" panose="020F0502020204030204" pitchFamily="34" charset="0"/>
            </a:endParaRPr>
          </a:p>
        </p:txBody>
      </p:sp>
      <p:sp>
        <p:nvSpPr>
          <p:cNvPr id="8" name="Rectangle 7">
            <a:extLst>
              <a:ext uri="{FF2B5EF4-FFF2-40B4-BE49-F238E27FC236}">
                <a16:creationId xmlns:a16="http://schemas.microsoft.com/office/drawing/2014/main" id="{334D0B99-5C0A-4165-9D18-1D902FC43FCE}"/>
              </a:ext>
            </a:extLst>
          </p:cNvPr>
          <p:cNvSpPr/>
          <p:nvPr/>
        </p:nvSpPr>
        <p:spPr>
          <a:xfrm>
            <a:off x="5970359" y="2135543"/>
            <a:ext cx="5519963" cy="1004186"/>
          </a:xfrm>
          <a:prstGeom prst="rect">
            <a:avLst/>
          </a:prstGeom>
        </p:spPr>
        <p:txBody>
          <a:bodyPr wrap="square">
            <a:spAutoFit/>
          </a:bodyPr>
          <a:lstStyle/>
          <a:p>
            <a:pPr marR="0" lvl="2">
              <a:lnSpc>
                <a:spcPct val="107000"/>
              </a:lnSpc>
              <a:spcBef>
                <a:spcPts val="0"/>
              </a:spcBef>
              <a:spcAft>
                <a:spcPts val="0"/>
              </a:spcAft>
            </a:pPr>
            <a:r>
              <a:rPr lang="en-US" sz="1400" dirty="0">
                <a:solidFill>
                  <a:srgbClr val="FFC000"/>
                </a:solidFill>
                <a:latin typeface="Calibri" panose="020F0502020204030204" pitchFamily="34" charset="0"/>
                <a:ea typeface="Calibri" panose="020F0502020204030204" pitchFamily="34" charset="0"/>
              </a:rPr>
              <a:t>One family of residents is refusing to follow the notice. </a:t>
            </a:r>
            <a:br>
              <a:rPr lang="en-US" sz="1400" dirty="0">
                <a:solidFill>
                  <a:schemeClr val="bg1"/>
                </a:solidFill>
                <a:latin typeface="Calibri" panose="020F0502020204030204" pitchFamily="34" charset="0"/>
                <a:ea typeface="Calibri" panose="020F0502020204030204" pitchFamily="34" charset="0"/>
              </a:rPr>
            </a:br>
            <a:r>
              <a:rPr lang="en-US" sz="1400" i="1" dirty="0">
                <a:solidFill>
                  <a:schemeClr val="bg1"/>
                </a:solidFill>
                <a:latin typeface="Calibri" panose="020F0502020204030204" pitchFamily="34" charset="0"/>
                <a:ea typeface="Calibri" panose="020F0502020204030204" pitchFamily="34" charset="0"/>
              </a:rPr>
              <a:t>What do you say to convince them to evacuate? Is it ethical to force them to leave? Why or why not?</a:t>
            </a:r>
            <a:br>
              <a:rPr lang="en-US" sz="1400" b="1" dirty="0">
                <a:solidFill>
                  <a:srgbClr val="FFC000"/>
                </a:solidFill>
                <a:latin typeface="Calibri" panose="020F0502020204030204" pitchFamily="34" charset="0"/>
                <a:ea typeface="Calibri" panose="020F0502020204030204" pitchFamily="34" charset="0"/>
              </a:rPr>
            </a:br>
            <a:endParaRPr lang="en-US" sz="1400" dirty="0">
              <a:solidFill>
                <a:schemeClr val="bg1"/>
              </a:solidFill>
              <a:latin typeface="Calibri" panose="020F0502020204030204" pitchFamily="34" charset="0"/>
              <a:ea typeface="Calibri" panose="020F0502020204030204" pitchFamily="34" charset="0"/>
            </a:endParaRPr>
          </a:p>
        </p:txBody>
      </p:sp>
      <p:sp>
        <p:nvSpPr>
          <p:cNvPr id="12" name="Rectangle 11">
            <a:extLst>
              <a:ext uri="{FF2B5EF4-FFF2-40B4-BE49-F238E27FC236}">
                <a16:creationId xmlns:a16="http://schemas.microsoft.com/office/drawing/2014/main" id="{AD511EA8-4A72-4050-9C1F-588108CA6806}"/>
              </a:ext>
            </a:extLst>
          </p:cNvPr>
          <p:cNvSpPr/>
          <p:nvPr/>
        </p:nvSpPr>
        <p:spPr>
          <a:xfrm>
            <a:off x="5970359" y="4290185"/>
            <a:ext cx="6096000" cy="968278"/>
          </a:xfrm>
          <a:prstGeom prst="rect">
            <a:avLst/>
          </a:prstGeom>
        </p:spPr>
        <p:txBody>
          <a:bodyPr>
            <a:spAutoFit/>
          </a:bodyPr>
          <a:lstStyle/>
          <a:p>
            <a:pPr marR="0" lvl="2">
              <a:lnSpc>
                <a:spcPct val="107000"/>
              </a:lnSpc>
              <a:spcBef>
                <a:spcPts val="0"/>
              </a:spcBef>
              <a:spcAft>
                <a:spcPts val="0"/>
              </a:spcAft>
            </a:pPr>
            <a:r>
              <a:rPr lang="en-US" dirty="0">
                <a:solidFill>
                  <a:srgbClr val="FFFF00"/>
                </a:solidFill>
                <a:latin typeface="Calibri" panose="020F0502020204030204" pitchFamily="34" charset="0"/>
                <a:ea typeface="Calibri" panose="020F0502020204030204" pitchFamily="34" charset="0"/>
              </a:rPr>
              <a:t>The public is asking about the eruption – </a:t>
            </a:r>
            <a:r>
              <a:rPr lang="en-US" i="1" dirty="0">
                <a:solidFill>
                  <a:srgbClr val="FFFF00"/>
                </a:solidFill>
                <a:latin typeface="Calibri" panose="020F0502020204030204" pitchFamily="34" charset="0"/>
                <a:ea typeface="Calibri" panose="020F0502020204030204" pitchFamily="34" charset="0"/>
              </a:rPr>
              <a:t>how dangerous is it? How long will it last?</a:t>
            </a:r>
            <a:br>
              <a:rPr lang="en-US" b="1" dirty="0">
                <a:solidFill>
                  <a:srgbClr val="FFFF00"/>
                </a:solidFill>
                <a:latin typeface="Calibri" panose="020F0502020204030204" pitchFamily="34" charset="0"/>
                <a:ea typeface="Calibri" panose="020F0502020204030204" pitchFamily="34" charset="0"/>
              </a:rPr>
            </a:br>
            <a:endParaRPr lang="en-US" dirty="0">
              <a:solidFill>
                <a:srgbClr val="FFFF00"/>
              </a:solidFill>
              <a:latin typeface="Calibri" panose="020F0502020204030204" pitchFamily="34" charset="0"/>
              <a:ea typeface="Calibri" panose="020F0502020204030204" pitchFamily="34" charset="0"/>
            </a:endParaRPr>
          </a:p>
        </p:txBody>
      </p:sp>
      <p:pic>
        <p:nvPicPr>
          <p:cNvPr id="2" name="Picture 1">
            <a:extLst>
              <a:ext uri="{FF2B5EF4-FFF2-40B4-BE49-F238E27FC236}">
                <a16:creationId xmlns:a16="http://schemas.microsoft.com/office/drawing/2014/main" id="{CAD58244-7D30-4EF0-A8AF-F3162CC43AE5}"/>
              </a:ext>
            </a:extLst>
          </p:cNvPr>
          <p:cNvPicPr>
            <a:picLocks noChangeAspect="1"/>
          </p:cNvPicPr>
          <p:nvPr/>
        </p:nvPicPr>
        <p:blipFill rotWithShape="1">
          <a:blip r:embed="rId2"/>
          <a:srcRect l="31719" t="15972" r="31875" b="33970"/>
          <a:stretch/>
        </p:blipFill>
        <p:spPr>
          <a:xfrm>
            <a:off x="333374" y="2329657"/>
            <a:ext cx="5694811" cy="4404518"/>
          </a:xfrm>
          <a:prstGeom prst="rect">
            <a:avLst/>
          </a:prstGeom>
        </p:spPr>
      </p:pic>
      <p:sp>
        <p:nvSpPr>
          <p:cNvPr id="3" name="Rectangle 2">
            <a:extLst>
              <a:ext uri="{FF2B5EF4-FFF2-40B4-BE49-F238E27FC236}">
                <a16:creationId xmlns:a16="http://schemas.microsoft.com/office/drawing/2014/main" id="{B9EECCE4-F17E-4BD3-93BC-45244FA7B259}"/>
              </a:ext>
            </a:extLst>
          </p:cNvPr>
          <p:cNvSpPr/>
          <p:nvPr/>
        </p:nvSpPr>
        <p:spPr>
          <a:xfrm>
            <a:off x="423485" y="1482981"/>
            <a:ext cx="5672515" cy="369332"/>
          </a:xfrm>
          <a:prstGeom prst="rect">
            <a:avLst/>
          </a:prstGeom>
        </p:spPr>
        <p:txBody>
          <a:bodyPr wrap="none">
            <a:spAutoFit/>
          </a:bodyPr>
          <a:lstStyle/>
          <a:p>
            <a:r>
              <a:rPr lang="en-US" dirty="0">
                <a:solidFill>
                  <a:srgbClr val="FFFF00"/>
                </a:solidFill>
                <a:latin typeface="Calibri" panose="020F0502020204030204" pitchFamily="34" charset="0"/>
              </a:rPr>
              <a:t>Which roads are impassable or at risk due to new fissures?</a:t>
            </a:r>
            <a:endParaRPr lang="en-US" dirty="0">
              <a:solidFill>
                <a:srgbClr val="FFFF00"/>
              </a:solidFill>
            </a:endParaRPr>
          </a:p>
        </p:txBody>
      </p:sp>
      <p:sp>
        <p:nvSpPr>
          <p:cNvPr id="4" name="Rectangle 3">
            <a:extLst>
              <a:ext uri="{FF2B5EF4-FFF2-40B4-BE49-F238E27FC236}">
                <a16:creationId xmlns:a16="http://schemas.microsoft.com/office/drawing/2014/main" id="{50C233F7-946B-490F-A38C-1331BF0C3605}"/>
              </a:ext>
            </a:extLst>
          </p:cNvPr>
          <p:cNvSpPr/>
          <p:nvPr/>
        </p:nvSpPr>
        <p:spPr>
          <a:xfrm>
            <a:off x="6459429" y="768154"/>
            <a:ext cx="5672515" cy="938334"/>
          </a:xfrm>
          <a:prstGeom prst="rect">
            <a:avLst/>
          </a:prstGeom>
        </p:spPr>
        <p:txBody>
          <a:bodyPr wrap="square">
            <a:spAutoFit/>
          </a:bodyPr>
          <a:lstStyle/>
          <a:p>
            <a:r>
              <a:rPr lang="en-US" dirty="0">
                <a:solidFill>
                  <a:srgbClr val="FFFF00"/>
                </a:solidFill>
                <a:latin typeface="Calibri" panose="020F0502020204030204" pitchFamily="34" charset="0"/>
              </a:rPr>
              <a:t>How do you ensure that everyone follows the evacuation notice? Why would someone </a:t>
            </a:r>
            <a:r>
              <a:rPr lang="en-US" i="1" dirty="0">
                <a:solidFill>
                  <a:srgbClr val="FFFF00"/>
                </a:solidFill>
                <a:latin typeface="Calibri" panose="020F0502020204030204" pitchFamily="34" charset="0"/>
              </a:rPr>
              <a:t>not </a:t>
            </a:r>
            <a:r>
              <a:rPr lang="en-US" dirty="0">
                <a:solidFill>
                  <a:srgbClr val="FFFF00"/>
                </a:solidFill>
                <a:latin typeface="Calibri" panose="020F0502020204030204" pitchFamily="34" charset="0"/>
              </a:rPr>
              <a:t>follow the evacuation notice? </a:t>
            </a:r>
            <a:endParaRPr lang="en-US" dirty="0">
              <a:solidFill>
                <a:srgbClr val="FFFF00"/>
              </a:solidFill>
            </a:endParaRPr>
          </a:p>
        </p:txBody>
      </p:sp>
    </p:spTree>
    <p:extLst>
      <p:ext uri="{BB962C8B-B14F-4D97-AF65-F5344CB8AC3E}">
        <p14:creationId xmlns:p14="http://schemas.microsoft.com/office/powerpoint/2010/main" val="30959179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D04DDA9-D2FE-4376-A22C-FD951408BC87}"/>
              </a:ext>
            </a:extLst>
          </p:cNvPr>
          <p:cNvSpPr/>
          <p:nvPr/>
        </p:nvSpPr>
        <p:spPr>
          <a:xfrm>
            <a:off x="3115760" y="-23702"/>
            <a:ext cx="5442516"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 Minor Event</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C14B197-AD0B-4225-828A-01951BF71020}"/>
              </a:ext>
            </a:extLst>
          </p:cNvPr>
          <p:cNvSpPr/>
          <p:nvPr/>
        </p:nvSpPr>
        <p:spPr>
          <a:xfrm>
            <a:off x="100668" y="966787"/>
            <a:ext cx="4479721" cy="5509200"/>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May 4: SEISMIC EVENT, VOLCANIC EVENT</a:t>
            </a:r>
            <a:br>
              <a:rPr lang="en-US" sz="2000" b="1" i="1" dirty="0">
                <a:solidFill>
                  <a:srgbClr val="00B0F0"/>
                </a:solidFill>
                <a:ea typeface="Calibri" panose="020F0502020204030204" pitchFamily="34" charset="0"/>
              </a:rPr>
            </a:br>
            <a:endParaRPr lang="en-US" sz="2000" b="1" i="1" dirty="0">
              <a:solidFill>
                <a:srgbClr val="00B0F0"/>
              </a:solidFill>
              <a:ea typeface="Calibri" panose="020F0502020204030204" pitchFamily="34" charset="0"/>
            </a:endParaRPr>
          </a:p>
          <a:p>
            <a:pPr lvl="0">
              <a:defRPr/>
            </a:pPr>
            <a:r>
              <a:rPr lang="en-US" dirty="0">
                <a:solidFill>
                  <a:schemeClr val="bg1"/>
                </a:solidFill>
                <a:ea typeface="Calibri" panose="020F0502020204030204" pitchFamily="34" charset="0"/>
              </a:rPr>
              <a:t>A M6.9 earthquake occurred, the strongest to hit the island in more than four decades, centered 19 km southwest of Leilani Estates, followed by sustained aftershocks from hundreds of daily M3–4 summit earthquakes. </a:t>
            </a:r>
            <a:br>
              <a:rPr lang="en-US" dirty="0">
                <a:solidFill>
                  <a:schemeClr val="bg1"/>
                </a:solidFill>
                <a:ea typeface="Calibri" panose="020F0502020204030204" pitchFamily="34" charset="0"/>
              </a:rPr>
            </a:br>
            <a:br>
              <a:rPr lang="en-US" dirty="0">
                <a:solidFill>
                  <a:schemeClr val="bg1"/>
                </a:solidFill>
                <a:ea typeface="Calibri" panose="020F0502020204030204" pitchFamily="34" charset="0"/>
              </a:rPr>
            </a:br>
            <a:br>
              <a:rPr lang="en-US" dirty="0">
                <a:solidFill>
                  <a:schemeClr val="bg1"/>
                </a:solidFill>
                <a:ea typeface="Calibri" panose="020F0502020204030204" pitchFamily="34" charset="0"/>
              </a:rPr>
            </a:br>
            <a:r>
              <a:rPr lang="en-US" dirty="0">
                <a:solidFill>
                  <a:srgbClr val="FF0000"/>
                </a:solidFill>
                <a:ea typeface="Calibri" panose="020F0502020204030204" pitchFamily="34" charset="0"/>
              </a:rPr>
              <a:t>Five fissures opened within Leilani Estates</a:t>
            </a:r>
            <a:r>
              <a:rPr lang="en-US" dirty="0">
                <a:solidFill>
                  <a:schemeClr val="bg1"/>
                </a:solidFill>
                <a:ea typeface="Calibri" panose="020F0502020204030204" pitchFamily="34" charset="0"/>
              </a:rPr>
              <a:t>.  Each fissure was short-lived and erupted viscous (less fluid) lava that did not travel very far. The onset of the LERZ eruption on May 3 prompted the activation of the Hawaii National Guard to support Big Island Volcano Response.</a:t>
            </a:r>
            <a:br>
              <a:rPr kumimoji="0" lang="en-US" i="1" u="none" strike="noStrike" kern="1200" cap="none" spc="0" normalizeH="0" baseline="0" noProof="0" dirty="0">
                <a:ln>
                  <a:noFill/>
                </a:ln>
                <a:solidFill>
                  <a:srgbClr val="00B0F0"/>
                </a:solidFill>
                <a:effectLst/>
                <a:uLnTx/>
                <a:uFillTx/>
                <a:latin typeface="Calibri" panose="020F0502020204030204"/>
                <a:ea typeface="Calibri" panose="020F0502020204030204" pitchFamily="34" charset="0"/>
                <a:cs typeface="+mn-cs"/>
              </a:rPr>
            </a:br>
            <a:br>
              <a:rPr kumimoji="0" lang="en-US" sz="2000" b="0" i="1" u="none" strike="noStrike" kern="1200" cap="none" spc="0" normalizeH="0" baseline="0" noProof="0" dirty="0">
                <a:ln>
                  <a:noFill/>
                </a:ln>
                <a:solidFill>
                  <a:srgbClr val="00B0F0"/>
                </a:solidFill>
                <a:effectLst/>
                <a:uLnTx/>
                <a:uFillTx/>
                <a:latin typeface="Calibri" panose="020F0502020204030204"/>
                <a:ea typeface="Times New Roman" panose="02020603050405020304" pitchFamily="18" charset="0"/>
                <a:cs typeface="+mn-cs"/>
              </a:rPr>
            </a:br>
            <a:endParaRPr kumimoji="0" lang="en-US" sz="2000" b="0" i="1" u="none" strike="noStrike" kern="1200" cap="none" spc="0" normalizeH="0" baseline="0" noProof="0" dirty="0">
              <a:ln>
                <a:noFill/>
              </a:ln>
              <a:solidFill>
                <a:srgbClr val="00B0F0"/>
              </a:solidFill>
              <a:effectLst/>
              <a:uLnTx/>
              <a:uFillTx/>
              <a:latin typeface="Calibri" panose="020F0502020204030204"/>
              <a:cs typeface="+mn-cs"/>
            </a:endParaRPr>
          </a:p>
        </p:txBody>
      </p:sp>
      <p:sp>
        <p:nvSpPr>
          <p:cNvPr id="13" name="Rectangle 12">
            <a:extLst>
              <a:ext uri="{FF2B5EF4-FFF2-40B4-BE49-F238E27FC236}">
                <a16:creationId xmlns:a16="http://schemas.microsoft.com/office/drawing/2014/main" id="{33B42B95-F315-42B5-8994-F3E29CEDDD84}"/>
              </a:ext>
            </a:extLst>
          </p:cNvPr>
          <p:cNvSpPr/>
          <p:nvPr/>
        </p:nvSpPr>
        <p:spPr>
          <a:xfrm>
            <a:off x="0" y="0"/>
            <a:ext cx="1519968" cy="707886"/>
          </a:xfrm>
          <a:prstGeom prst="rect">
            <a:avLst/>
          </a:prstGeom>
        </p:spPr>
        <p:txBody>
          <a:bodyPr wrap="none">
            <a:spAutoFit/>
          </a:bodyPr>
          <a:lstStyle/>
          <a:p>
            <a:r>
              <a:rPr lang="en-US" sz="4000" b="1" i="1" dirty="0">
                <a:solidFill>
                  <a:srgbClr val="00B0F0"/>
                </a:solidFill>
                <a:ea typeface="Calibri" panose="020F0502020204030204" pitchFamily="34" charset="0"/>
              </a:rPr>
              <a:t>May 4</a:t>
            </a:r>
            <a:endParaRPr lang="en-US" sz="4000" dirty="0"/>
          </a:p>
        </p:txBody>
      </p:sp>
      <p:pic>
        <p:nvPicPr>
          <p:cNvPr id="3" name="Kilauea Seismicity and Eruption 2018">
            <a:hlinkClick r:id="" action="ppaction://media"/>
            <a:extLst>
              <a:ext uri="{FF2B5EF4-FFF2-40B4-BE49-F238E27FC236}">
                <a16:creationId xmlns:a16="http://schemas.microsoft.com/office/drawing/2014/main" id="{F5A8ADEA-6F1C-464F-AD45-82D43A4B18D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809067" y="1274981"/>
            <a:ext cx="7382933" cy="4152900"/>
          </a:xfrm>
          <a:prstGeom prst="rect">
            <a:avLst/>
          </a:prstGeom>
        </p:spPr>
      </p:pic>
    </p:spTree>
    <p:extLst>
      <p:ext uri="{BB962C8B-B14F-4D97-AF65-F5344CB8AC3E}">
        <p14:creationId xmlns:p14="http://schemas.microsoft.com/office/powerpoint/2010/main" val="3595170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82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D04DDA9-D2FE-4376-A22C-FD951408BC87}"/>
              </a:ext>
            </a:extLst>
          </p:cNvPr>
          <p:cNvSpPr/>
          <p:nvPr/>
        </p:nvSpPr>
        <p:spPr>
          <a:xfrm>
            <a:off x="3115760" y="-23702"/>
            <a:ext cx="5442516"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 Minor Event</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79395E3-8877-4ECB-82BF-4416BEFB59C3}"/>
              </a:ext>
            </a:extLst>
          </p:cNvPr>
          <p:cNvSpPr/>
          <p:nvPr/>
        </p:nvSpPr>
        <p:spPr>
          <a:xfrm>
            <a:off x="249111" y="2274838"/>
            <a:ext cx="1270857" cy="2308324"/>
          </a:xfrm>
          <a:prstGeom prst="rect">
            <a:avLst/>
          </a:prstGeom>
        </p:spPr>
        <p:txBody>
          <a:bodyPr wrap="square">
            <a:spAutoFit/>
          </a:bodyPr>
          <a:lstStyle/>
          <a:p>
            <a:pPr lvl="0" algn="ctr">
              <a:defRPr/>
            </a:pPr>
            <a:r>
              <a:rPr lang="en-US" sz="2400" b="1" dirty="0">
                <a:solidFill>
                  <a:srgbClr val="FFFF00"/>
                </a:solidFill>
                <a:ea typeface="Calibri" panose="020F0502020204030204" pitchFamily="34" charset="0"/>
              </a:rPr>
              <a:t>VIDEO</a:t>
            </a:r>
          </a:p>
          <a:p>
            <a:pPr lvl="0" algn="ctr">
              <a:defRPr/>
            </a:pPr>
            <a:r>
              <a:rPr lang="en-US" sz="2400" b="1" i="1" dirty="0">
                <a:solidFill>
                  <a:srgbClr val="FFFF00"/>
                </a:solidFill>
                <a:latin typeface="Calibri" panose="020F0502020204030204"/>
                <a:ea typeface="Calibri" panose="020F0502020204030204" pitchFamily="34" charset="0"/>
              </a:rPr>
              <a:t>o</a:t>
            </a:r>
            <a:r>
              <a:rPr kumimoji="0" lang="en-US" sz="2400" b="1" i="1" u="none" strike="noStrike" kern="1200" cap="none" spc="0" normalizeH="0" baseline="0" noProof="0" dirty="0">
                <a:ln>
                  <a:noFill/>
                </a:ln>
                <a:solidFill>
                  <a:srgbClr val="FFFF00"/>
                </a:solidFill>
                <a:effectLst/>
                <a:uLnTx/>
                <a:uFillTx/>
                <a:latin typeface="Calibri" panose="020F0502020204030204"/>
                <a:ea typeface="Calibri" panose="020F0502020204030204" pitchFamily="34" charset="0"/>
                <a:cs typeface="+mn-cs"/>
              </a:rPr>
              <a:t>f fissure </a:t>
            </a:r>
            <a:r>
              <a:rPr kumimoji="0" lang="en-US" sz="2400" b="1" i="1" u="none" strike="noStrike" kern="1200" cap="none" spc="0" normalizeH="0" baseline="0" noProof="0" dirty="0" err="1">
                <a:ln>
                  <a:noFill/>
                </a:ln>
                <a:solidFill>
                  <a:srgbClr val="FFFF00"/>
                </a:solidFill>
                <a:effectLst/>
                <a:uLnTx/>
                <a:uFillTx/>
                <a:latin typeface="Calibri" panose="020F0502020204030204"/>
                <a:ea typeface="Calibri" panose="020F0502020204030204" pitchFamily="34" charset="0"/>
                <a:cs typeface="+mn-cs"/>
              </a:rPr>
              <a:t>erupti</a:t>
            </a:r>
            <a:r>
              <a:rPr lang="en-US" sz="2400" b="1" i="1" dirty="0">
                <a:solidFill>
                  <a:srgbClr val="FFFF00"/>
                </a:solidFill>
                <a:latin typeface="Calibri" panose="020F0502020204030204"/>
                <a:ea typeface="Calibri" panose="020F0502020204030204" pitchFamily="34" charset="0"/>
              </a:rPr>
              <a:t>on</a:t>
            </a:r>
            <a:br>
              <a:rPr kumimoji="0" lang="en-US" sz="2400" b="1" i="1" u="none" strike="noStrike" kern="1200" cap="none" spc="0" normalizeH="0" baseline="0" noProof="0" dirty="0">
                <a:ln>
                  <a:noFill/>
                </a:ln>
                <a:solidFill>
                  <a:srgbClr val="FFFF00"/>
                </a:solidFill>
                <a:effectLst/>
                <a:uLnTx/>
                <a:uFillTx/>
                <a:latin typeface="Calibri" panose="020F0502020204030204"/>
                <a:ea typeface="Calibri" panose="020F0502020204030204" pitchFamily="34" charset="0"/>
                <a:cs typeface="+mn-cs"/>
              </a:rPr>
            </a:br>
            <a:br>
              <a:rPr kumimoji="0" lang="en-US" sz="2400" b="0" i="1" u="none" strike="noStrike" kern="1200" cap="none" spc="0" normalizeH="0" baseline="0" noProof="0" dirty="0">
                <a:ln>
                  <a:noFill/>
                </a:ln>
                <a:solidFill>
                  <a:srgbClr val="FFFF00"/>
                </a:solidFill>
                <a:effectLst/>
                <a:uLnTx/>
                <a:uFillTx/>
                <a:latin typeface="Calibri" panose="020F0502020204030204"/>
                <a:ea typeface="Times New Roman" panose="02020603050405020304" pitchFamily="18" charset="0"/>
                <a:cs typeface="+mn-cs"/>
              </a:rPr>
            </a:br>
            <a:endParaRPr kumimoji="0" lang="en-US" sz="2400" b="0" i="1" u="none" strike="noStrike" kern="1200" cap="none" spc="0" normalizeH="0" baseline="0" noProof="0" dirty="0">
              <a:ln>
                <a:noFill/>
              </a:ln>
              <a:solidFill>
                <a:srgbClr val="FFFF00"/>
              </a:solidFill>
              <a:effectLst/>
              <a:uLnTx/>
              <a:uFillTx/>
              <a:latin typeface="Calibri" panose="020F0502020204030204"/>
              <a:cs typeface="+mn-cs"/>
            </a:endParaRPr>
          </a:p>
        </p:txBody>
      </p:sp>
      <p:sp>
        <p:nvSpPr>
          <p:cNvPr id="13" name="Rectangle 12">
            <a:extLst>
              <a:ext uri="{FF2B5EF4-FFF2-40B4-BE49-F238E27FC236}">
                <a16:creationId xmlns:a16="http://schemas.microsoft.com/office/drawing/2014/main" id="{33B42B95-F315-42B5-8994-F3E29CEDDD84}"/>
              </a:ext>
            </a:extLst>
          </p:cNvPr>
          <p:cNvSpPr/>
          <p:nvPr/>
        </p:nvSpPr>
        <p:spPr>
          <a:xfrm>
            <a:off x="0" y="0"/>
            <a:ext cx="1519968" cy="707886"/>
          </a:xfrm>
          <a:prstGeom prst="rect">
            <a:avLst/>
          </a:prstGeom>
        </p:spPr>
        <p:txBody>
          <a:bodyPr wrap="none">
            <a:spAutoFit/>
          </a:bodyPr>
          <a:lstStyle/>
          <a:p>
            <a:r>
              <a:rPr lang="en-US" sz="4000" b="1" i="1" dirty="0">
                <a:solidFill>
                  <a:srgbClr val="00B0F0"/>
                </a:solidFill>
                <a:ea typeface="Calibri" panose="020F0502020204030204" pitchFamily="34" charset="0"/>
              </a:rPr>
              <a:t>May 4</a:t>
            </a:r>
            <a:endParaRPr lang="en-US" sz="4000" dirty="0"/>
          </a:p>
        </p:txBody>
      </p:sp>
      <p:pic>
        <p:nvPicPr>
          <p:cNvPr id="2" name="May 4 fissure_multimediaFile-1953">
            <a:hlinkClick r:id="" action="ppaction://media"/>
            <a:extLst>
              <a:ext uri="{FF2B5EF4-FFF2-40B4-BE49-F238E27FC236}">
                <a16:creationId xmlns:a16="http://schemas.microsoft.com/office/drawing/2014/main" id="{07B7350E-3C8C-4106-B64E-B9D216FB645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695451" y="707886"/>
            <a:ext cx="8801100" cy="5500687"/>
          </a:xfrm>
          <a:prstGeom prst="rect">
            <a:avLst/>
          </a:prstGeom>
        </p:spPr>
      </p:pic>
    </p:spTree>
    <p:extLst>
      <p:ext uri="{BB962C8B-B14F-4D97-AF65-F5344CB8AC3E}">
        <p14:creationId xmlns:p14="http://schemas.microsoft.com/office/powerpoint/2010/main" val="686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67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6CBB3FA-390E-4BDB-9524-F68B050681B5}"/>
              </a:ext>
            </a:extLst>
          </p:cNvPr>
          <p:cNvSpPr/>
          <p:nvPr/>
        </p:nvSpPr>
        <p:spPr>
          <a:xfrm>
            <a:off x="4408719" y="1442906"/>
            <a:ext cx="3374561" cy="646331"/>
          </a:xfrm>
          <a:prstGeom prst="rect">
            <a:avLst/>
          </a:prstGeom>
        </p:spPr>
        <p:txBody>
          <a:bodyPr wrap="square">
            <a:spAutoFit/>
          </a:bodyPr>
          <a:lstStyle/>
          <a:p>
            <a:pPr lvl="0">
              <a:defRPr/>
            </a:pPr>
            <a:r>
              <a:rPr lang="en-US" sz="3600" b="1" dirty="0">
                <a:solidFill>
                  <a:srgbClr val="C00000"/>
                </a:solidFill>
                <a:ea typeface="Calibri" panose="020F0502020204030204" pitchFamily="34" charset="0"/>
              </a:rPr>
              <a:t>COOKIE BREAK</a:t>
            </a:r>
          </a:p>
        </p:txBody>
      </p:sp>
      <p:pic>
        <p:nvPicPr>
          <p:cNvPr id="6" name="Picture 5">
            <a:extLst>
              <a:ext uri="{FF2B5EF4-FFF2-40B4-BE49-F238E27FC236}">
                <a16:creationId xmlns:a16="http://schemas.microsoft.com/office/drawing/2014/main" id="{A630B02C-0539-43CF-9629-14321ED7AA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6912" y="2714625"/>
            <a:ext cx="5367572" cy="3571875"/>
          </a:xfrm>
          <a:prstGeom prst="rect">
            <a:avLst/>
          </a:prstGeom>
        </p:spPr>
      </p:pic>
    </p:spTree>
    <p:extLst>
      <p:ext uri="{BB962C8B-B14F-4D97-AF65-F5344CB8AC3E}">
        <p14:creationId xmlns:p14="http://schemas.microsoft.com/office/powerpoint/2010/main" val="2831938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14B197-AD0B-4225-828A-01951BF71020}"/>
              </a:ext>
            </a:extLst>
          </p:cNvPr>
          <p:cNvSpPr/>
          <p:nvPr/>
        </p:nvSpPr>
        <p:spPr>
          <a:xfrm>
            <a:off x="469900" y="5200295"/>
            <a:ext cx="11563350" cy="2554545"/>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May 5-9: VOLCANIC EVENT</a:t>
            </a:r>
          </a:p>
          <a:p>
            <a:pPr lvl="0">
              <a:defRPr/>
            </a:pPr>
            <a:r>
              <a:rPr lang="en-US" sz="2000" b="1" dirty="0">
                <a:solidFill>
                  <a:schemeClr val="bg1"/>
                </a:solidFill>
                <a:ea typeface="Calibri" panose="020F0502020204030204" pitchFamily="34" charset="0"/>
              </a:rPr>
              <a:t>Between May 5 and 9, 2018, an additional 9 short-lived fissures opened along </a:t>
            </a:r>
            <a:r>
              <a:rPr lang="en-US" sz="2000" b="1" dirty="0" err="1">
                <a:solidFill>
                  <a:schemeClr val="bg1"/>
                </a:solidFill>
                <a:ea typeface="Calibri" panose="020F0502020204030204" pitchFamily="34" charset="0"/>
              </a:rPr>
              <a:t>Kīlauea’s</a:t>
            </a:r>
            <a:r>
              <a:rPr lang="en-US" sz="2000" b="1" dirty="0">
                <a:solidFill>
                  <a:schemeClr val="bg1"/>
                </a:solidFill>
                <a:ea typeface="Calibri" panose="020F0502020204030204" pitchFamily="34" charset="0"/>
              </a:rPr>
              <a:t> LERZ (more recent lava flows are shown in warmer colors on the map), bringing the total number of fissures to 15. Each fissure was characterized by spattering that accumulated near the vent, feeding ‘</a:t>
            </a:r>
            <a:r>
              <a:rPr lang="en-US" sz="2000" b="1" dirty="0" err="1">
                <a:solidFill>
                  <a:schemeClr val="bg1"/>
                </a:solidFill>
                <a:ea typeface="Calibri" panose="020F0502020204030204" pitchFamily="34" charset="0"/>
              </a:rPr>
              <a:t>a‘ā</a:t>
            </a:r>
            <a:r>
              <a:rPr lang="en-US" sz="2000" b="1" dirty="0">
                <a:solidFill>
                  <a:schemeClr val="bg1"/>
                </a:solidFill>
                <a:ea typeface="Calibri" panose="020F0502020204030204" pitchFamily="34" charset="0"/>
              </a:rPr>
              <a:t> flows that did not travel very fast or far. The VSC Director began to distribute briefing memorandums and daily situational reports. </a:t>
            </a:r>
          </a:p>
          <a:p>
            <a:pPr lvl="0">
              <a:defRPr/>
            </a:pPr>
            <a:br>
              <a:rPr kumimoji="0" lang="en-US" sz="2000" b="1" i="1" u="none" strike="noStrike" kern="1200" cap="none" spc="0" normalizeH="0" baseline="0" noProof="0" dirty="0">
                <a:ln>
                  <a:noFill/>
                </a:ln>
                <a:solidFill>
                  <a:srgbClr val="00B0F0"/>
                </a:solidFill>
                <a:effectLst/>
                <a:uLnTx/>
                <a:uFillTx/>
                <a:latin typeface="Calibri" panose="020F0502020204030204"/>
                <a:ea typeface="Calibri" panose="020F0502020204030204" pitchFamily="34" charset="0"/>
                <a:cs typeface="+mn-cs"/>
              </a:rPr>
            </a:br>
            <a:br>
              <a:rPr kumimoji="0" lang="en-US" sz="2000" b="0" i="1" u="none" strike="noStrike" kern="1200" cap="none" spc="0" normalizeH="0" baseline="0" noProof="0" dirty="0">
                <a:ln>
                  <a:noFill/>
                </a:ln>
                <a:solidFill>
                  <a:srgbClr val="00B0F0"/>
                </a:solidFill>
                <a:effectLst/>
                <a:uLnTx/>
                <a:uFillTx/>
                <a:latin typeface="Calibri" panose="020F0502020204030204"/>
                <a:ea typeface="Times New Roman" panose="02020603050405020304" pitchFamily="18" charset="0"/>
                <a:cs typeface="+mn-cs"/>
              </a:rPr>
            </a:br>
            <a:endParaRPr kumimoji="0" lang="en-US" sz="2000" b="0" i="1" u="none" strike="noStrike" kern="1200" cap="none" spc="0" normalizeH="0" baseline="0" noProof="0" dirty="0">
              <a:ln>
                <a:noFill/>
              </a:ln>
              <a:solidFill>
                <a:srgbClr val="00B0F0"/>
              </a:solidFill>
              <a:effectLst/>
              <a:uLnTx/>
              <a:uFillTx/>
              <a:latin typeface="Calibri" panose="020F0502020204030204"/>
              <a:cs typeface="+mn-cs"/>
            </a:endParaRPr>
          </a:p>
        </p:txBody>
      </p:sp>
      <p:sp>
        <p:nvSpPr>
          <p:cNvPr id="13" name="Rectangle 12">
            <a:extLst>
              <a:ext uri="{FF2B5EF4-FFF2-40B4-BE49-F238E27FC236}">
                <a16:creationId xmlns:a16="http://schemas.microsoft.com/office/drawing/2014/main" id="{33B42B95-F315-42B5-8994-F3E29CEDDD84}"/>
              </a:ext>
            </a:extLst>
          </p:cNvPr>
          <p:cNvSpPr/>
          <p:nvPr/>
        </p:nvSpPr>
        <p:spPr>
          <a:xfrm>
            <a:off x="103079" y="-42709"/>
            <a:ext cx="1936749" cy="707886"/>
          </a:xfrm>
          <a:prstGeom prst="rect">
            <a:avLst/>
          </a:prstGeom>
        </p:spPr>
        <p:txBody>
          <a:bodyPr wrap="none">
            <a:spAutoFit/>
          </a:bodyPr>
          <a:lstStyle/>
          <a:p>
            <a:r>
              <a:rPr lang="en-US" sz="4000" b="1" i="1" dirty="0">
                <a:solidFill>
                  <a:srgbClr val="00B0F0"/>
                </a:solidFill>
                <a:ea typeface="Calibri" panose="020F0502020204030204" pitchFamily="34" charset="0"/>
              </a:rPr>
              <a:t>May 5-9</a:t>
            </a:r>
            <a:endParaRPr lang="en-US" sz="4000" dirty="0"/>
          </a:p>
        </p:txBody>
      </p:sp>
      <p:sp>
        <p:nvSpPr>
          <p:cNvPr id="8" name="Rectangle 7">
            <a:extLst>
              <a:ext uri="{FF2B5EF4-FFF2-40B4-BE49-F238E27FC236}">
                <a16:creationId xmlns:a16="http://schemas.microsoft.com/office/drawing/2014/main" id="{688B117A-7224-412F-A136-EA1E14F108C3}"/>
              </a:ext>
            </a:extLst>
          </p:cNvPr>
          <p:cNvSpPr/>
          <p:nvPr/>
        </p:nvSpPr>
        <p:spPr>
          <a:xfrm>
            <a:off x="3339421" y="-51863"/>
            <a:ext cx="3775393"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Update</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27822626-81DB-4592-8CEF-1C6214353255}"/>
              </a:ext>
            </a:extLst>
          </p:cNvPr>
          <p:cNvSpPr/>
          <p:nvPr/>
        </p:nvSpPr>
        <p:spPr>
          <a:xfrm>
            <a:off x="6704242" y="4755543"/>
            <a:ext cx="5341029" cy="646331"/>
          </a:xfrm>
          <a:prstGeom prst="rect">
            <a:avLst/>
          </a:prstGeom>
        </p:spPr>
        <p:txBody>
          <a:bodyPr wrap="square">
            <a:spAutoFit/>
          </a:bodyPr>
          <a:lstStyle/>
          <a:p>
            <a:r>
              <a:rPr lang="en-US" dirty="0" err="1">
                <a:solidFill>
                  <a:schemeClr val="bg1"/>
                </a:solidFill>
              </a:rPr>
              <a:t>Hookapu</a:t>
            </a:r>
            <a:r>
              <a:rPr lang="en-US" dirty="0">
                <a:solidFill>
                  <a:schemeClr val="bg1"/>
                </a:solidFill>
              </a:rPr>
              <a:t> Street in Leilani Estates subdivision from short flow from fissure 7</a:t>
            </a:r>
          </a:p>
        </p:txBody>
      </p:sp>
      <p:pic>
        <p:nvPicPr>
          <p:cNvPr id="4" name="Picture 3">
            <a:extLst>
              <a:ext uri="{FF2B5EF4-FFF2-40B4-BE49-F238E27FC236}">
                <a16:creationId xmlns:a16="http://schemas.microsoft.com/office/drawing/2014/main" id="{603FE596-19C3-4E8E-826F-51CCFC8ACA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5730" y="665177"/>
            <a:ext cx="5868370" cy="4535118"/>
          </a:xfrm>
          <a:prstGeom prst="rect">
            <a:avLst/>
          </a:prstGeom>
        </p:spPr>
      </p:pic>
      <p:pic>
        <p:nvPicPr>
          <p:cNvPr id="6" name="Picture 5">
            <a:extLst>
              <a:ext uri="{FF2B5EF4-FFF2-40B4-BE49-F238E27FC236}">
                <a16:creationId xmlns:a16="http://schemas.microsoft.com/office/drawing/2014/main" id="{0C20A017-F17D-424A-85F2-C1B3BA1D1C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81071" y="507393"/>
            <a:ext cx="5664200" cy="4248150"/>
          </a:xfrm>
          <a:prstGeom prst="rect">
            <a:avLst/>
          </a:prstGeom>
        </p:spPr>
      </p:pic>
    </p:spTree>
    <p:extLst>
      <p:ext uri="{BB962C8B-B14F-4D97-AF65-F5344CB8AC3E}">
        <p14:creationId xmlns:p14="http://schemas.microsoft.com/office/powerpoint/2010/main" val="22551948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14B197-AD0B-4225-828A-01951BF71020}"/>
              </a:ext>
            </a:extLst>
          </p:cNvPr>
          <p:cNvSpPr/>
          <p:nvPr/>
        </p:nvSpPr>
        <p:spPr>
          <a:xfrm>
            <a:off x="261829" y="5249397"/>
            <a:ext cx="11930171" cy="2554545"/>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May 5-9: VOLCANIC EVENT</a:t>
            </a:r>
          </a:p>
          <a:p>
            <a:pPr lvl="0">
              <a:defRPr/>
            </a:pPr>
            <a:r>
              <a:rPr lang="en-US" sz="2000" b="1" dirty="0">
                <a:solidFill>
                  <a:schemeClr val="bg1"/>
                </a:solidFill>
                <a:ea typeface="Calibri" panose="020F0502020204030204" pitchFamily="34" charset="0"/>
              </a:rPr>
              <a:t>Between May 5 and 9, 2018, an additional 9 short-lived fissures opened along </a:t>
            </a:r>
            <a:r>
              <a:rPr lang="en-US" sz="2000" b="1" dirty="0" err="1">
                <a:solidFill>
                  <a:schemeClr val="bg1"/>
                </a:solidFill>
                <a:ea typeface="Calibri" panose="020F0502020204030204" pitchFamily="34" charset="0"/>
              </a:rPr>
              <a:t>Kīlauea’s</a:t>
            </a:r>
            <a:r>
              <a:rPr lang="en-US" sz="2000" b="1" dirty="0">
                <a:solidFill>
                  <a:schemeClr val="bg1"/>
                </a:solidFill>
                <a:ea typeface="Calibri" panose="020F0502020204030204" pitchFamily="34" charset="0"/>
              </a:rPr>
              <a:t> LERZ (more recent lava flows are shown in warmer colors on the map), bringing the total number of fissures to 15. Each fissure was characterized by spattering that accumulated near the vent, feeding ‘</a:t>
            </a:r>
            <a:r>
              <a:rPr lang="en-US" sz="2000" b="1" dirty="0" err="1">
                <a:solidFill>
                  <a:schemeClr val="bg1"/>
                </a:solidFill>
                <a:ea typeface="Calibri" panose="020F0502020204030204" pitchFamily="34" charset="0"/>
              </a:rPr>
              <a:t>a‘ā</a:t>
            </a:r>
            <a:r>
              <a:rPr lang="en-US" sz="2000" b="1" dirty="0">
                <a:solidFill>
                  <a:schemeClr val="bg1"/>
                </a:solidFill>
                <a:ea typeface="Calibri" panose="020F0502020204030204" pitchFamily="34" charset="0"/>
              </a:rPr>
              <a:t> flows that did not travel very fast or far. The VSC Director began to distribute briefing memorandums and daily situational reports. </a:t>
            </a:r>
          </a:p>
          <a:p>
            <a:pPr lvl="0">
              <a:defRPr/>
            </a:pPr>
            <a:br>
              <a:rPr kumimoji="0" lang="en-US" sz="2000" b="1" i="1" u="none" strike="noStrike" kern="1200" cap="none" spc="0" normalizeH="0" baseline="0" noProof="0" dirty="0">
                <a:ln>
                  <a:noFill/>
                </a:ln>
                <a:solidFill>
                  <a:srgbClr val="00B0F0"/>
                </a:solidFill>
                <a:effectLst/>
                <a:uLnTx/>
                <a:uFillTx/>
                <a:latin typeface="Calibri" panose="020F0502020204030204"/>
                <a:ea typeface="Calibri" panose="020F0502020204030204" pitchFamily="34" charset="0"/>
                <a:cs typeface="+mn-cs"/>
              </a:rPr>
            </a:br>
            <a:br>
              <a:rPr kumimoji="0" lang="en-US" sz="2000" b="0" i="1" u="none" strike="noStrike" kern="1200" cap="none" spc="0" normalizeH="0" baseline="0" noProof="0" dirty="0">
                <a:ln>
                  <a:noFill/>
                </a:ln>
                <a:solidFill>
                  <a:srgbClr val="00B0F0"/>
                </a:solidFill>
                <a:effectLst/>
                <a:uLnTx/>
                <a:uFillTx/>
                <a:latin typeface="Calibri" panose="020F0502020204030204"/>
                <a:ea typeface="Times New Roman" panose="02020603050405020304" pitchFamily="18" charset="0"/>
                <a:cs typeface="+mn-cs"/>
              </a:rPr>
            </a:br>
            <a:endParaRPr kumimoji="0" lang="en-US" sz="2000" b="0" i="1" u="none" strike="noStrike" kern="1200" cap="none" spc="0" normalizeH="0" baseline="0" noProof="0" dirty="0">
              <a:ln>
                <a:noFill/>
              </a:ln>
              <a:solidFill>
                <a:srgbClr val="00B0F0"/>
              </a:solidFill>
              <a:effectLst/>
              <a:uLnTx/>
              <a:uFillTx/>
              <a:latin typeface="Calibri" panose="020F0502020204030204"/>
              <a:cs typeface="+mn-cs"/>
            </a:endParaRPr>
          </a:p>
        </p:txBody>
      </p:sp>
      <p:sp>
        <p:nvSpPr>
          <p:cNvPr id="13" name="Rectangle 12">
            <a:extLst>
              <a:ext uri="{FF2B5EF4-FFF2-40B4-BE49-F238E27FC236}">
                <a16:creationId xmlns:a16="http://schemas.microsoft.com/office/drawing/2014/main" id="{33B42B95-F315-42B5-8994-F3E29CEDDD84}"/>
              </a:ext>
            </a:extLst>
          </p:cNvPr>
          <p:cNvSpPr/>
          <p:nvPr/>
        </p:nvSpPr>
        <p:spPr>
          <a:xfrm>
            <a:off x="103079" y="-42709"/>
            <a:ext cx="1936749" cy="707886"/>
          </a:xfrm>
          <a:prstGeom prst="rect">
            <a:avLst/>
          </a:prstGeom>
        </p:spPr>
        <p:txBody>
          <a:bodyPr wrap="none">
            <a:spAutoFit/>
          </a:bodyPr>
          <a:lstStyle/>
          <a:p>
            <a:r>
              <a:rPr lang="en-US" sz="4000" b="1" i="1" dirty="0">
                <a:solidFill>
                  <a:srgbClr val="00B0F0"/>
                </a:solidFill>
                <a:ea typeface="Calibri" panose="020F0502020204030204" pitchFamily="34" charset="0"/>
              </a:rPr>
              <a:t>May 5-9</a:t>
            </a:r>
            <a:endParaRPr lang="en-US" sz="4000" dirty="0"/>
          </a:p>
        </p:txBody>
      </p:sp>
      <p:sp>
        <p:nvSpPr>
          <p:cNvPr id="8" name="Rectangle 7">
            <a:extLst>
              <a:ext uri="{FF2B5EF4-FFF2-40B4-BE49-F238E27FC236}">
                <a16:creationId xmlns:a16="http://schemas.microsoft.com/office/drawing/2014/main" id="{688B117A-7224-412F-A136-EA1E14F108C3}"/>
              </a:ext>
            </a:extLst>
          </p:cNvPr>
          <p:cNvSpPr/>
          <p:nvPr/>
        </p:nvSpPr>
        <p:spPr>
          <a:xfrm>
            <a:off x="3548971" y="18846"/>
            <a:ext cx="3775393"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Update</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85E5AEA4-8784-400B-A20A-11B0E2B24C73}"/>
              </a:ext>
            </a:extLst>
          </p:cNvPr>
          <p:cNvPicPr>
            <a:picLocks noChangeAspect="1"/>
          </p:cNvPicPr>
          <p:nvPr/>
        </p:nvPicPr>
        <p:blipFill rotWithShape="1">
          <a:blip r:embed="rId2"/>
          <a:srcRect l="19560" t="19260" r="36111" b="33148"/>
          <a:stretch/>
        </p:blipFill>
        <p:spPr>
          <a:xfrm>
            <a:off x="6566417" y="755025"/>
            <a:ext cx="5466833" cy="3668345"/>
          </a:xfrm>
          <a:prstGeom prst="rect">
            <a:avLst/>
          </a:prstGeom>
        </p:spPr>
      </p:pic>
      <p:sp>
        <p:nvSpPr>
          <p:cNvPr id="7" name="Rectangle 6">
            <a:extLst>
              <a:ext uri="{FF2B5EF4-FFF2-40B4-BE49-F238E27FC236}">
                <a16:creationId xmlns:a16="http://schemas.microsoft.com/office/drawing/2014/main" id="{27822626-81DB-4592-8CEF-1C6214353255}"/>
              </a:ext>
            </a:extLst>
          </p:cNvPr>
          <p:cNvSpPr/>
          <p:nvPr/>
        </p:nvSpPr>
        <p:spPr>
          <a:xfrm>
            <a:off x="7152914" y="4513218"/>
            <a:ext cx="6096000" cy="646331"/>
          </a:xfrm>
          <a:prstGeom prst="rect">
            <a:avLst/>
          </a:prstGeom>
        </p:spPr>
        <p:txBody>
          <a:bodyPr>
            <a:spAutoFit/>
          </a:bodyPr>
          <a:lstStyle/>
          <a:p>
            <a:r>
              <a:rPr lang="en-US" dirty="0">
                <a:solidFill>
                  <a:schemeClr val="bg1"/>
                </a:solidFill>
              </a:rPr>
              <a:t>Lava threatens homes near Pahoa on May 6.</a:t>
            </a:r>
          </a:p>
          <a:p>
            <a:r>
              <a:rPr lang="en-US" dirty="0">
                <a:solidFill>
                  <a:schemeClr val="bg1"/>
                </a:solidFill>
              </a:rPr>
              <a:t>— Bruce Omori / Paradise Helicopters via EPA</a:t>
            </a:r>
          </a:p>
        </p:txBody>
      </p:sp>
      <p:pic>
        <p:nvPicPr>
          <p:cNvPr id="3" name="Picture 2">
            <a:extLst>
              <a:ext uri="{FF2B5EF4-FFF2-40B4-BE49-F238E27FC236}">
                <a16:creationId xmlns:a16="http://schemas.microsoft.com/office/drawing/2014/main" id="{CEE20C57-BC1B-4B16-8968-C6AED29D192C}"/>
              </a:ext>
            </a:extLst>
          </p:cNvPr>
          <p:cNvPicPr>
            <a:picLocks noChangeAspect="1"/>
          </p:cNvPicPr>
          <p:nvPr/>
        </p:nvPicPr>
        <p:blipFill rotWithShape="1">
          <a:blip r:embed="rId3"/>
          <a:srcRect l="29167" t="34191" r="30035" b="17222"/>
          <a:stretch/>
        </p:blipFill>
        <p:spPr>
          <a:xfrm>
            <a:off x="158750" y="548071"/>
            <a:ext cx="6407667" cy="4769331"/>
          </a:xfrm>
          <a:prstGeom prst="rect">
            <a:avLst/>
          </a:prstGeom>
        </p:spPr>
      </p:pic>
    </p:spTree>
    <p:extLst>
      <p:ext uri="{BB962C8B-B14F-4D97-AF65-F5344CB8AC3E}">
        <p14:creationId xmlns:p14="http://schemas.microsoft.com/office/powerpoint/2010/main" val="727142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14B197-AD0B-4225-828A-01951BF71020}"/>
              </a:ext>
            </a:extLst>
          </p:cNvPr>
          <p:cNvSpPr/>
          <p:nvPr/>
        </p:nvSpPr>
        <p:spPr>
          <a:xfrm>
            <a:off x="185284" y="4845938"/>
            <a:ext cx="6863216" cy="2862322"/>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May 9-10: VOLCANIC EVENT, INFORMATION PRODUCT REQUEST, COMMUNICATION, ACTION</a:t>
            </a:r>
          </a:p>
          <a:p>
            <a:pPr lvl="0">
              <a:defRPr/>
            </a:pPr>
            <a:r>
              <a:rPr lang="en-US" sz="2000" b="1" dirty="0" err="1">
                <a:solidFill>
                  <a:schemeClr val="bg1"/>
                </a:solidFill>
                <a:ea typeface="Calibri" panose="020F0502020204030204" pitchFamily="34" charset="0"/>
              </a:rPr>
              <a:t>Halemaʻumaʻu</a:t>
            </a:r>
            <a:r>
              <a:rPr lang="en-US" sz="2000" b="1" dirty="0">
                <a:solidFill>
                  <a:schemeClr val="bg1"/>
                </a:solidFill>
                <a:ea typeface="Calibri" panose="020F0502020204030204" pitchFamily="34" charset="0"/>
              </a:rPr>
              <a:t> crater lava lake disappears from view. The HVO issued a status update to warn that more lava outbreaks were likely. Sporadic eruptions of ash and rock reached heights of about 2,000 m above the summit vent.</a:t>
            </a:r>
          </a:p>
          <a:p>
            <a:pPr lvl="0">
              <a:defRPr/>
            </a:pPr>
            <a:br>
              <a:rPr kumimoji="0" lang="en-US" sz="2000" b="1" i="1" u="none" strike="noStrike" kern="1200" cap="none" spc="0" normalizeH="0" baseline="0" noProof="0" dirty="0">
                <a:ln>
                  <a:noFill/>
                </a:ln>
                <a:solidFill>
                  <a:srgbClr val="00B0F0"/>
                </a:solidFill>
                <a:effectLst/>
                <a:uLnTx/>
                <a:uFillTx/>
                <a:latin typeface="Calibri" panose="020F0502020204030204"/>
                <a:ea typeface="Calibri" panose="020F0502020204030204" pitchFamily="34" charset="0"/>
                <a:cs typeface="+mn-cs"/>
              </a:rPr>
            </a:br>
            <a:br>
              <a:rPr kumimoji="0" lang="en-US" sz="2000" b="0" i="1" u="none" strike="noStrike" kern="1200" cap="none" spc="0" normalizeH="0" baseline="0" noProof="0" dirty="0">
                <a:ln>
                  <a:noFill/>
                </a:ln>
                <a:solidFill>
                  <a:srgbClr val="00B0F0"/>
                </a:solidFill>
                <a:effectLst/>
                <a:uLnTx/>
                <a:uFillTx/>
                <a:latin typeface="Calibri" panose="020F0502020204030204"/>
                <a:ea typeface="Times New Roman" panose="02020603050405020304" pitchFamily="18" charset="0"/>
                <a:cs typeface="+mn-cs"/>
              </a:rPr>
            </a:br>
            <a:endParaRPr kumimoji="0" lang="en-US" sz="2000" b="0" i="1" u="none" strike="noStrike" kern="1200" cap="none" spc="0" normalizeH="0" baseline="0" noProof="0" dirty="0">
              <a:ln>
                <a:noFill/>
              </a:ln>
              <a:solidFill>
                <a:srgbClr val="00B0F0"/>
              </a:solidFill>
              <a:effectLst/>
              <a:uLnTx/>
              <a:uFillTx/>
              <a:latin typeface="Calibri" panose="020F0502020204030204"/>
              <a:cs typeface="+mn-cs"/>
            </a:endParaRPr>
          </a:p>
        </p:txBody>
      </p:sp>
      <p:sp>
        <p:nvSpPr>
          <p:cNvPr id="13" name="Rectangle 12">
            <a:extLst>
              <a:ext uri="{FF2B5EF4-FFF2-40B4-BE49-F238E27FC236}">
                <a16:creationId xmlns:a16="http://schemas.microsoft.com/office/drawing/2014/main" id="{33B42B95-F315-42B5-8994-F3E29CEDDD84}"/>
              </a:ext>
            </a:extLst>
          </p:cNvPr>
          <p:cNvSpPr/>
          <p:nvPr/>
        </p:nvSpPr>
        <p:spPr>
          <a:xfrm>
            <a:off x="0" y="0"/>
            <a:ext cx="2196435" cy="707886"/>
          </a:xfrm>
          <a:prstGeom prst="rect">
            <a:avLst/>
          </a:prstGeom>
        </p:spPr>
        <p:txBody>
          <a:bodyPr wrap="none">
            <a:spAutoFit/>
          </a:bodyPr>
          <a:lstStyle/>
          <a:p>
            <a:r>
              <a:rPr lang="en-US" sz="4000" b="1" i="1" dirty="0">
                <a:solidFill>
                  <a:srgbClr val="00B0F0"/>
                </a:solidFill>
                <a:ea typeface="Calibri" panose="020F0502020204030204" pitchFamily="34" charset="0"/>
              </a:rPr>
              <a:t>May 9-10</a:t>
            </a:r>
            <a:endParaRPr lang="en-US" sz="4000" dirty="0"/>
          </a:p>
        </p:txBody>
      </p:sp>
      <p:pic>
        <p:nvPicPr>
          <p:cNvPr id="3" name="Picture 2">
            <a:extLst>
              <a:ext uri="{FF2B5EF4-FFF2-40B4-BE49-F238E27FC236}">
                <a16:creationId xmlns:a16="http://schemas.microsoft.com/office/drawing/2014/main" id="{98E398F3-5478-4CF4-AD20-C87FB6D6DB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8500" y="0"/>
            <a:ext cx="5143500" cy="6858000"/>
          </a:xfrm>
          <a:prstGeom prst="rect">
            <a:avLst/>
          </a:prstGeom>
        </p:spPr>
      </p:pic>
      <p:sp>
        <p:nvSpPr>
          <p:cNvPr id="5" name="Rectangle 4">
            <a:extLst>
              <a:ext uri="{FF2B5EF4-FFF2-40B4-BE49-F238E27FC236}">
                <a16:creationId xmlns:a16="http://schemas.microsoft.com/office/drawing/2014/main" id="{FD04DDA9-D2FE-4376-A22C-FD951408BC87}"/>
              </a:ext>
            </a:extLst>
          </p:cNvPr>
          <p:cNvSpPr/>
          <p:nvPr/>
        </p:nvSpPr>
        <p:spPr>
          <a:xfrm>
            <a:off x="2435067" y="0"/>
            <a:ext cx="5416868"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 Major Event</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335C3972-6CB1-4ACE-82E0-5693741933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5717" y="646331"/>
            <a:ext cx="6102350" cy="4068233"/>
          </a:xfrm>
          <a:prstGeom prst="rect">
            <a:avLst/>
          </a:prstGeom>
        </p:spPr>
      </p:pic>
    </p:spTree>
    <p:extLst>
      <p:ext uri="{BB962C8B-B14F-4D97-AF65-F5344CB8AC3E}">
        <p14:creationId xmlns:p14="http://schemas.microsoft.com/office/powerpoint/2010/main" val="3154405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2673349" y="0"/>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6" name="Rectangle 5">
            <a:extLst>
              <a:ext uri="{FF2B5EF4-FFF2-40B4-BE49-F238E27FC236}">
                <a16:creationId xmlns:a16="http://schemas.microsoft.com/office/drawing/2014/main" id="{80B8B6EF-A284-4DDF-B1AD-0FBC6C6A8938}"/>
              </a:ext>
            </a:extLst>
          </p:cNvPr>
          <p:cNvSpPr/>
          <p:nvPr/>
        </p:nvSpPr>
        <p:spPr>
          <a:xfrm>
            <a:off x="0" y="0"/>
            <a:ext cx="2196435" cy="707886"/>
          </a:xfrm>
          <a:prstGeom prst="rect">
            <a:avLst/>
          </a:prstGeom>
        </p:spPr>
        <p:txBody>
          <a:bodyPr wrap="none">
            <a:spAutoFit/>
          </a:bodyPr>
          <a:lstStyle/>
          <a:p>
            <a:r>
              <a:rPr lang="en-US" sz="4000" b="1" i="1" dirty="0">
                <a:solidFill>
                  <a:srgbClr val="00B0F0"/>
                </a:solidFill>
                <a:ea typeface="Calibri" panose="020F0502020204030204" pitchFamily="34" charset="0"/>
              </a:rPr>
              <a:t>May 9-10</a:t>
            </a:r>
            <a:endParaRPr lang="en-US" sz="4000" dirty="0"/>
          </a:p>
        </p:txBody>
      </p:sp>
      <p:sp>
        <p:nvSpPr>
          <p:cNvPr id="4" name="Rectangle 3">
            <a:extLst>
              <a:ext uri="{FF2B5EF4-FFF2-40B4-BE49-F238E27FC236}">
                <a16:creationId xmlns:a16="http://schemas.microsoft.com/office/drawing/2014/main" id="{1240C63D-C20B-4D00-9CF2-FAE61746B0EA}"/>
              </a:ext>
            </a:extLst>
          </p:cNvPr>
          <p:cNvSpPr/>
          <p:nvPr/>
        </p:nvSpPr>
        <p:spPr>
          <a:xfrm>
            <a:off x="-31751" y="840528"/>
            <a:ext cx="5410200" cy="1399357"/>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Scientists</a:t>
            </a:r>
          </a:p>
          <a:p>
            <a:pPr marR="0" lvl="2">
              <a:lnSpc>
                <a:spcPct val="107000"/>
              </a:lnSpc>
              <a:spcBef>
                <a:spcPts val="0"/>
              </a:spcBef>
              <a:spcAft>
                <a:spcPts val="0"/>
              </a:spcAft>
            </a:pPr>
            <a:br>
              <a:rPr lang="en-US" sz="1400" b="1" dirty="0">
                <a:solidFill>
                  <a:srgbClr val="FFC000"/>
                </a:solidFill>
                <a:latin typeface="Calibri" panose="020F0502020204030204" pitchFamily="34" charset="0"/>
                <a:ea typeface="Calibri" panose="020F0502020204030204" pitchFamily="34" charset="0"/>
              </a:rPr>
            </a:br>
            <a:br>
              <a:rPr lang="en-US" sz="1400" b="1" dirty="0">
                <a:solidFill>
                  <a:srgbClr val="FFC000"/>
                </a:solidFill>
                <a:latin typeface="Calibri" panose="020F0502020204030204" pitchFamily="34" charset="0"/>
                <a:ea typeface="Calibri" panose="020F0502020204030204" pitchFamily="34" charset="0"/>
              </a:rPr>
            </a:br>
            <a:br>
              <a:rPr lang="en-US" sz="1400" b="1" dirty="0">
                <a:solidFill>
                  <a:srgbClr val="FFC000"/>
                </a:solidFill>
                <a:latin typeface="Calibri" panose="020F0502020204030204" pitchFamily="34" charset="0"/>
                <a:ea typeface="Calibri" panose="020F0502020204030204" pitchFamily="34" charset="0"/>
              </a:rPr>
            </a:br>
            <a:endParaRPr lang="en-US" sz="1400" dirty="0">
              <a:solidFill>
                <a:schemeClr val="bg1"/>
              </a:solidFill>
              <a:latin typeface="Calibri" panose="020F0502020204030204" pitchFamily="34" charset="0"/>
              <a:ea typeface="Calibri" panose="020F0502020204030204" pitchFamily="34" charset="0"/>
            </a:endParaRPr>
          </a:p>
        </p:txBody>
      </p:sp>
      <p:pic>
        <p:nvPicPr>
          <p:cNvPr id="5" name="Picture 4">
            <a:extLst>
              <a:ext uri="{FF2B5EF4-FFF2-40B4-BE49-F238E27FC236}">
                <a16:creationId xmlns:a16="http://schemas.microsoft.com/office/drawing/2014/main" id="{87090ABB-34E4-45E2-9500-E4DDB04DB0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675" y="2518731"/>
            <a:ext cx="3474720" cy="2578608"/>
          </a:xfrm>
          <a:prstGeom prst="rect">
            <a:avLst/>
          </a:prstGeom>
        </p:spPr>
      </p:pic>
      <p:pic>
        <p:nvPicPr>
          <p:cNvPr id="12" name="Picture 11">
            <a:extLst>
              <a:ext uri="{FF2B5EF4-FFF2-40B4-BE49-F238E27FC236}">
                <a16:creationId xmlns:a16="http://schemas.microsoft.com/office/drawing/2014/main" id="{D5B74990-AA27-4A92-BEF2-7FBB45F090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62464" y="4156218"/>
            <a:ext cx="3351625" cy="2578608"/>
          </a:xfrm>
          <a:prstGeom prst="rect">
            <a:avLst/>
          </a:prstGeom>
        </p:spPr>
      </p:pic>
      <p:sp>
        <p:nvSpPr>
          <p:cNvPr id="13" name="Rectangle 12">
            <a:extLst>
              <a:ext uri="{FF2B5EF4-FFF2-40B4-BE49-F238E27FC236}">
                <a16:creationId xmlns:a16="http://schemas.microsoft.com/office/drawing/2014/main" id="{1A52CCFB-7687-400F-9A2D-78AF25F0BD46}"/>
              </a:ext>
            </a:extLst>
          </p:cNvPr>
          <p:cNvSpPr/>
          <p:nvPr/>
        </p:nvSpPr>
        <p:spPr>
          <a:xfrm>
            <a:off x="1132422" y="2218730"/>
            <a:ext cx="1510863" cy="369332"/>
          </a:xfrm>
          <a:prstGeom prst="rect">
            <a:avLst/>
          </a:prstGeom>
        </p:spPr>
        <p:txBody>
          <a:bodyPr wrap="none">
            <a:spAutoFit/>
          </a:bodyPr>
          <a:lstStyle/>
          <a:p>
            <a:r>
              <a:rPr lang="en-US" dirty="0">
                <a:solidFill>
                  <a:schemeClr val="bg1"/>
                </a:solidFill>
              </a:rPr>
              <a:t>May 18, 1924 </a:t>
            </a:r>
          </a:p>
        </p:txBody>
      </p:sp>
      <p:sp>
        <p:nvSpPr>
          <p:cNvPr id="3" name="Rectangle 2">
            <a:extLst>
              <a:ext uri="{FF2B5EF4-FFF2-40B4-BE49-F238E27FC236}">
                <a16:creationId xmlns:a16="http://schemas.microsoft.com/office/drawing/2014/main" id="{D227DF1F-3C51-4197-A1F7-03442EE365BE}"/>
              </a:ext>
            </a:extLst>
          </p:cNvPr>
          <p:cNvSpPr/>
          <p:nvPr/>
        </p:nvSpPr>
        <p:spPr>
          <a:xfrm>
            <a:off x="717552" y="1412478"/>
            <a:ext cx="4880271" cy="923330"/>
          </a:xfrm>
          <a:prstGeom prst="rect">
            <a:avLst/>
          </a:prstGeom>
        </p:spPr>
        <p:txBody>
          <a:bodyPr wrap="square">
            <a:spAutoFit/>
          </a:bodyPr>
          <a:lstStyle/>
          <a:p>
            <a:r>
              <a:rPr lang="en-US" dirty="0">
                <a:solidFill>
                  <a:srgbClr val="FFFF00"/>
                </a:solidFill>
                <a:latin typeface="Calibri" panose="020F0502020204030204" pitchFamily="34" charset="0"/>
              </a:rPr>
              <a:t>Does increasing ash-venting warrant a change in the Volcano Alert Level and Aviation Color Code? Should a VONA be issued? </a:t>
            </a:r>
            <a:endParaRPr lang="en-US" dirty="0">
              <a:solidFill>
                <a:srgbClr val="FFFF00"/>
              </a:solidFill>
            </a:endParaRPr>
          </a:p>
        </p:txBody>
      </p:sp>
      <p:sp>
        <p:nvSpPr>
          <p:cNvPr id="8" name="Rectangle 7">
            <a:extLst>
              <a:ext uri="{FF2B5EF4-FFF2-40B4-BE49-F238E27FC236}">
                <a16:creationId xmlns:a16="http://schemas.microsoft.com/office/drawing/2014/main" id="{4B4DBD43-077D-4CB4-AB97-660D5548FB0C}"/>
              </a:ext>
            </a:extLst>
          </p:cNvPr>
          <p:cNvSpPr/>
          <p:nvPr/>
        </p:nvSpPr>
        <p:spPr>
          <a:xfrm>
            <a:off x="6029699" y="1060603"/>
            <a:ext cx="6096000" cy="646331"/>
          </a:xfrm>
          <a:prstGeom prst="rect">
            <a:avLst/>
          </a:prstGeom>
        </p:spPr>
        <p:txBody>
          <a:bodyPr>
            <a:spAutoFit/>
          </a:bodyPr>
          <a:lstStyle/>
          <a:p>
            <a:r>
              <a:rPr lang="en-US" b="1" dirty="0">
                <a:solidFill>
                  <a:srgbClr val="FFFF00"/>
                </a:solidFill>
              </a:rPr>
              <a:t> </a:t>
            </a:r>
            <a:r>
              <a:rPr lang="en-US" dirty="0">
                <a:solidFill>
                  <a:srgbClr val="FFFF00"/>
                </a:solidFill>
              </a:rPr>
              <a:t>How might ground cracks be related to decreasing lava lake    </a:t>
            </a:r>
          </a:p>
          <a:p>
            <a:r>
              <a:rPr lang="en-US" dirty="0">
                <a:solidFill>
                  <a:srgbClr val="FFFF00"/>
                </a:solidFill>
              </a:rPr>
              <a:t>    levels and magma withdrawal from the summit region?</a:t>
            </a:r>
          </a:p>
        </p:txBody>
      </p:sp>
      <p:pic>
        <p:nvPicPr>
          <p:cNvPr id="14" name="Picture 13">
            <a:extLst>
              <a:ext uri="{FF2B5EF4-FFF2-40B4-BE49-F238E27FC236}">
                <a16:creationId xmlns:a16="http://schemas.microsoft.com/office/drawing/2014/main" id="{FC387E3C-B577-4DB3-B335-0CCF689F9BF6}"/>
              </a:ext>
            </a:extLst>
          </p:cNvPr>
          <p:cNvPicPr>
            <a:picLocks noChangeAspect="1"/>
          </p:cNvPicPr>
          <p:nvPr/>
        </p:nvPicPr>
        <p:blipFill rotWithShape="1">
          <a:blip r:embed="rId5"/>
          <a:srcRect l="13542" t="22500" r="25347" b="6858"/>
          <a:stretch/>
        </p:blipFill>
        <p:spPr>
          <a:xfrm>
            <a:off x="6337184" y="2045006"/>
            <a:ext cx="5692431" cy="4112661"/>
          </a:xfrm>
          <a:prstGeom prst="rect">
            <a:avLst/>
          </a:prstGeom>
        </p:spPr>
      </p:pic>
    </p:spTree>
    <p:extLst>
      <p:ext uri="{BB962C8B-B14F-4D97-AF65-F5344CB8AC3E}">
        <p14:creationId xmlns:p14="http://schemas.microsoft.com/office/powerpoint/2010/main" val="31636009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2795731" y="61555"/>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6" name="Rectangle 5">
            <a:extLst>
              <a:ext uri="{FF2B5EF4-FFF2-40B4-BE49-F238E27FC236}">
                <a16:creationId xmlns:a16="http://schemas.microsoft.com/office/drawing/2014/main" id="{80B8B6EF-A284-4DDF-B1AD-0FBC6C6A8938}"/>
              </a:ext>
            </a:extLst>
          </p:cNvPr>
          <p:cNvSpPr/>
          <p:nvPr/>
        </p:nvSpPr>
        <p:spPr>
          <a:xfrm>
            <a:off x="0" y="0"/>
            <a:ext cx="2196435" cy="707886"/>
          </a:xfrm>
          <a:prstGeom prst="rect">
            <a:avLst/>
          </a:prstGeom>
        </p:spPr>
        <p:txBody>
          <a:bodyPr wrap="none">
            <a:spAutoFit/>
          </a:bodyPr>
          <a:lstStyle/>
          <a:p>
            <a:r>
              <a:rPr lang="en-US" sz="4000" b="1" i="1" dirty="0">
                <a:solidFill>
                  <a:srgbClr val="00B0F0"/>
                </a:solidFill>
                <a:ea typeface="Calibri" panose="020F0502020204030204" pitchFamily="34" charset="0"/>
              </a:rPr>
              <a:t>May 9-10</a:t>
            </a:r>
            <a:endParaRPr lang="en-US" sz="4000" dirty="0"/>
          </a:p>
        </p:txBody>
      </p:sp>
      <p:sp>
        <p:nvSpPr>
          <p:cNvPr id="4" name="Rectangle 3">
            <a:extLst>
              <a:ext uri="{FF2B5EF4-FFF2-40B4-BE49-F238E27FC236}">
                <a16:creationId xmlns:a16="http://schemas.microsoft.com/office/drawing/2014/main" id="{062A962B-7E38-4E18-A2A9-5235DEB138B7}"/>
              </a:ext>
            </a:extLst>
          </p:cNvPr>
          <p:cNvSpPr/>
          <p:nvPr/>
        </p:nvSpPr>
        <p:spPr>
          <a:xfrm>
            <a:off x="-114300" y="1006500"/>
            <a:ext cx="5659666" cy="1168846"/>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Emergency </a:t>
            </a:r>
            <a:r>
              <a:rPr lang="en-US" sz="2400" b="1" dirty="0" err="1">
                <a:solidFill>
                  <a:schemeClr val="bg1"/>
                </a:solidFill>
                <a:latin typeface="Calibri" panose="020F0502020204030204" pitchFamily="34" charset="0"/>
                <a:ea typeface="Calibri" panose="020F0502020204030204" pitchFamily="34" charset="0"/>
              </a:rPr>
              <a:t>Mgmt</a:t>
            </a:r>
            <a:endParaRPr lang="en-US" sz="2400" dirty="0">
              <a:solidFill>
                <a:schemeClr val="bg1"/>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endParaRPr lang="en-US" sz="1400" b="1" dirty="0">
              <a:solidFill>
                <a:schemeClr val="bg1"/>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endParaRPr lang="en-US" sz="1400" dirty="0">
              <a:solidFill>
                <a:schemeClr val="bg1"/>
              </a:solidFill>
              <a:latin typeface="Calibri" panose="020F0502020204030204" pitchFamily="34" charset="0"/>
              <a:ea typeface="Calibri" panose="020F0502020204030204" pitchFamily="34" charset="0"/>
            </a:endParaRPr>
          </a:p>
          <a:p>
            <a:pPr marL="1143000" marR="0" lvl="2" indent="-228600">
              <a:lnSpc>
                <a:spcPct val="107000"/>
              </a:lnSpc>
              <a:spcBef>
                <a:spcPts val="0"/>
              </a:spcBef>
              <a:spcAft>
                <a:spcPts val="0"/>
              </a:spcAft>
              <a:buFont typeface="+mj-lt"/>
              <a:buAutoNum type="romanLcParenR"/>
            </a:pPr>
            <a:endParaRPr lang="en-US" sz="1400" b="1" dirty="0">
              <a:solidFill>
                <a:schemeClr val="bg1"/>
              </a:solidFill>
              <a:latin typeface="Calibri" panose="020F0502020204030204" pitchFamily="34" charset="0"/>
              <a:ea typeface="Calibri" panose="020F0502020204030204" pitchFamily="34" charset="0"/>
            </a:endParaRPr>
          </a:p>
        </p:txBody>
      </p:sp>
      <p:pic>
        <p:nvPicPr>
          <p:cNvPr id="11" name="Picture 10">
            <a:extLst>
              <a:ext uri="{FF2B5EF4-FFF2-40B4-BE49-F238E27FC236}">
                <a16:creationId xmlns:a16="http://schemas.microsoft.com/office/drawing/2014/main" id="{BC215639-6C20-4227-95E3-58376D413ED3}"/>
              </a:ext>
            </a:extLst>
          </p:cNvPr>
          <p:cNvPicPr>
            <a:picLocks noChangeAspect="1"/>
          </p:cNvPicPr>
          <p:nvPr/>
        </p:nvPicPr>
        <p:blipFill rotWithShape="1">
          <a:blip r:embed="rId2"/>
          <a:srcRect l="27936" t="20428" r="7248" b="5566"/>
          <a:stretch/>
        </p:blipFill>
        <p:spPr>
          <a:xfrm>
            <a:off x="370300" y="3143085"/>
            <a:ext cx="5175066" cy="3323690"/>
          </a:xfrm>
          <a:prstGeom prst="rect">
            <a:avLst/>
          </a:prstGeom>
        </p:spPr>
      </p:pic>
      <p:pic>
        <p:nvPicPr>
          <p:cNvPr id="3" name="Picture 2">
            <a:extLst>
              <a:ext uri="{FF2B5EF4-FFF2-40B4-BE49-F238E27FC236}">
                <a16:creationId xmlns:a16="http://schemas.microsoft.com/office/drawing/2014/main" id="{A1BAAFD4-D04C-401D-A716-66DAF2682B71}"/>
              </a:ext>
            </a:extLst>
          </p:cNvPr>
          <p:cNvPicPr>
            <a:picLocks noChangeAspect="1"/>
          </p:cNvPicPr>
          <p:nvPr/>
        </p:nvPicPr>
        <p:blipFill rotWithShape="1">
          <a:blip r:embed="rId3"/>
          <a:srcRect l="31875" t="15833" r="31719" b="34166"/>
          <a:stretch/>
        </p:blipFill>
        <p:spPr>
          <a:xfrm>
            <a:off x="5311804" y="1867057"/>
            <a:ext cx="4438650" cy="3429000"/>
          </a:xfrm>
          <a:prstGeom prst="rect">
            <a:avLst/>
          </a:prstGeom>
        </p:spPr>
      </p:pic>
      <p:pic>
        <p:nvPicPr>
          <p:cNvPr id="2" name="Picture 1">
            <a:extLst>
              <a:ext uri="{FF2B5EF4-FFF2-40B4-BE49-F238E27FC236}">
                <a16:creationId xmlns:a16="http://schemas.microsoft.com/office/drawing/2014/main" id="{6A6EA5FC-DC30-4ACD-98F0-CBAE8BD756F7}"/>
              </a:ext>
            </a:extLst>
          </p:cNvPr>
          <p:cNvPicPr>
            <a:picLocks noChangeAspect="1"/>
          </p:cNvPicPr>
          <p:nvPr/>
        </p:nvPicPr>
        <p:blipFill rotWithShape="1">
          <a:blip r:embed="rId4"/>
          <a:srcRect l="31719" t="15694" r="31328" b="25417"/>
          <a:stretch/>
        </p:blipFill>
        <p:spPr>
          <a:xfrm>
            <a:off x="8881908" y="2650532"/>
            <a:ext cx="3209924" cy="2877395"/>
          </a:xfrm>
          <a:prstGeom prst="rect">
            <a:avLst/>
          </a:prstGeom>
        </p:spPr>
      </p:pic>
      <p:sp>
        <p:nvSpPr>
          <p:cNvPr id="7" name="Rectangle 6">
            <a:extLst>
              <a:ext uri="{FF2B5EF4-FFF2-40B4-BE49-F238E27FC236}">
                <a16:creationId xmlns:a16="http://schemas.microsoft.com/office/drawing/2014/main" id="{3E3C35A0-3F81-44E1-86C4-9830C4EFA1DE}"/>
              </a:ext>
            </a:extLst>
          </p:cNvPr>
          <p:cNvSpPr/>
          <p:nvPr/>
        </p:nvSpPr>
        <p:spPr>
          <a:xfrm>
            <a:off x="809576" y="1711552"/>
            <a:ext cx="4276774" cy="646331"/>
          </a:xfrm>
          <a:prstGeom prst="rect">
            <a:avLst/>
          </a:prstGeom>
        </p:spPr>
        <p:txBody>
          <a:bodyPr wrap="square">
            <a:spAutoFit/>
          </a:bodyPr>
          <a:lstStyle/>
          <a:p>
            <a:r>
              <a:rPr lang="en-US" dirty="0">
                <a:solidFill>
                  <a:srgbClr val="FFFF00"/>
                </a:solidFill>
                <a:latin typeface="Calibri" panose="020F0502020204030204" pitchFamily="34" charset="0"/>
              </a:rPr>
              <a:t>Should HVNP be closed? Who is impacted by park closure? </a:t>
            </a:r>
            <a:endParaRPr lang="en-US" dirty="0">
              <a:solidFill>
                <a:srgbClr val="FFFF00"/>
              </a:solidFill>
            </a:endParaRPr>
          </a:p>
        </p:txBody>
      </p:sp>
      <p:sp>
        <p:nvSpPr>
          <p:cNvPr id="8" name="Rectangle 7">
            <a:extLst>
              <a:ext uri="{FF2B5EF4-FFF2-40B4-BE49-F238E27FC236}">
                <a16:creationId xmlns:a16="http://schemas.microsoft.com/office/drawing/2014/main" id="{A17940A7-CE58-43A9-B092-DD024F10F7A7}"/>
              </a:ext>
            </a:extLst>
          </p:cNvPr>
          <p:cNvSpPr/>
          <p:nvPr/>
        </p:nvSpPr>
        <p:spPr>
          <a:xfrm>
            <a:off x="6130714" y="1265855"/>
            <a:ext cx="4789453" cy="369332"/>
          </a:xfrm>
          <a:prstGeom prst="rect">
            <a:avLst/>
          </a:prstGeom>
        </p:spPr>
        <p:txBody>
          <a:bodyPr wrap="none">
            <a:spAutoFit/>
          </a:bodyPr>
          <a:lstStyle/>
          <a:p>
            <a:r>
              <a:rPr lang="en-US" dirty="0">
                <a:solidFill>
                  <a:srgbClr val="FFFF00"/>
                </a:solidFill>
                <a:latin typeface="Calibri" panose="020F0502020204030204" pitchFamily="34" charset="0"/>
              </a:rPr>
              <a:t>Where could  a temporary HVO  facility operate? </a:t>
            </a:r>
            <a:endParaRPr lang="en-US" dirty="0">
              <a:solidFill>
                <a:srgbClr val="FFFF00"/>
              </a:solidFill>
            </a:endParaRPr>
          </a:p>
        </p:txBody>
      </p:sp>
      <p:sp>
        <p:nvSpPr>
          <p:cNvPr id="9" name="Rectangle 8">
            <a:extLst>
              <a:ext uri="{FF2B5EF4-FFF2-40B4-BE49-F238E27FC236}">
                <a16:creationId xmlns:a16="http://schemas.microsoft.com/office/drawing/2014/main" id="{7391F25D-8B32-4E41-8932-EC948B0FA822}"/>
              </a:ext>
            </a:extLst>
          </p:cNvPr>
          <p:cNvSpPr/>
          <p:nvPr/>
        </p:nvSpPr>
        <p:spPr>
          <a:xfrm>
            <a:off x="6456324" y="5808897"/>
            <a:ext cx="5690986" cy="646331"/>
          </a:xfrm>
          <a:prstGeom prst="rect">
            <a:avLst/>
          </a:prstGeom>
        </p:spPr>
        <p:txBody>
          <a:bodyPr wrap="square">
            <a:spAutoFit/>
          </a:bodyPr>
          <a:lstStyle/>
          <a:p>
            <a:r>
              <a:rPr lang="en-US" dirty="0">
                <a:solidFill>
                  <a:srgbClr val="FFFF00"/>
                </a:solidFill>
                <a:latin typeface="Calibri" panose="020F0502020204030204" pitchFamily="34" charset="0"/>
              </a:rPr>
              <a:t>What personnel and or resources can be deployed to Leilani Estates to deter disaster tourism and crime?</a:t>
            </a:r>
            <a:endParaRPr lang="en-US" dirty="0">
              <a:solidFill>
                <a:srgbClr val="FFFF00"/>
              </a:solidFill>
            </a:endParaRPr>
          </a:p>
        </p:txBody>
      </p:sp>
    </p:spTree>
    <p:extLst>
      <p:ext uri="{BB962C8B-B14F-4D97-AF65-F5344CB8AC3E}">
        <p14:creationId xmlns:p14="http://schemas.microsoft.com/office/powerpoint/2010/main" val="16075907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2795731" y="61555"/>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6" name="Rectangle 5">
            <a:extLst>
              <a:ext uri="{FF2B5EF4-FFF2-40B4-BE49-F238E27FC236}">
                <a16:creationId xmlns:a16="http://schemas.microsoft.com/office/drawing/2014/main" id="{80B8B6EF-A284-4DDF-B1AD-0FBC6C6A8938}"/>
              </a:ext>
            </a:extLst>
          </p:cNvPr>
          <p:cNvSpPr/>
          <p:nvPr/>
        </p:nvSpPr>
        <p:spPr>
          <a:xfrm>
            <a:off x="0" y="0"/>
            <a:ext cx="2196435" cy="707886"/>
          </a:xfrm>
          <a:prstGeom prst="rect">
            <a:avLst/>
          </a:prstGeom>
        </p:spPr>
        <p:txBody>
          <a:bodyPr wrap="none">
            <a:spAutoFit/>
          </a:bodyPr>
          <a:lstStyle/>
          <a:p>
            <a:r>
              <a:rPr lang="en-US" sz="4000" b="1" i="1" dirty="0">
                <a:solidFill>
                  <a:srgbClr val="00B0F0"/>
                </a:solidFill>
                <a:ea typeface="Calibri" panose="020F0502020204030204" pitchFamily="34" charset="0"/>
              </a:rPr>
              <a:t>May 9-10</a:t>
            </a:r>
            <a:endParaRPr lang="en-US" sz="4000" dirty="0"/>
          </a:p>
        </p:txBody>
      </p:sp>
      <p:sp>
        <p:nvSpPr>
          <p:cNvPr id="4" name="Rectangle 3">
            <a:extLst>
              <a:ext uri="{FF2B5EF4-FFF2-40B4-BE49-F238E27FC236}">
                <a16:creationId xmlns:a16="http://schemas.microsoft.com/office/drawing/2014/main" id="{5C14D2E1-EE5A-4B3E-BC3F-850F07A36FD4}"/>
              </a:ext>
            </a:extLst>
          </p:cNvPr>
          <p:cNvSpPr/>
          <p:nvPr/>
        </p:nvSpPr>
        <p:spPr>
          <a:xfrm>
            <a:off x="-252269" y="717374"/>
            <a:ext cx="6096000" cy="470000"/>
          </a:xfrm>
          <a:prstGeom prst="rect">
            <a:avLst/>
          </a:prstGeom>
        </p:spPr>
        <p:txBody>
          <a:bodyPr>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Community</a:t>
            </a:r>
            <a:endParaRPr lang="en-US" sz="2400" dirty="0">
              <a:solidFill>
                <a:schemeClr val="bg1"/>
              </a:solidFill>
              <a:latin typeface="Calibri" panose="020F0502020204030204" pitchFamily="34" charset="0"/>
              <a:ea typeface="Calibri" panose="020F0502020204030204" pitchFamily="34" charset="0"/>
            </a:endParaRPr>
          </a:p>
        </p:txBody>
      </p:sp>
      <p:pic>
        <p:nvPicPr>
          <p:cNvPr id="2" name="Picture 1">
            <a:extLst>
              <a:ext uri="{FF2B5EF4-FFF2-40B4-BE49-F238E27FC236}">
                <a16:creationId xmlns:a16="http://schemas.microsoft.com/office/drawing/2014/main" id="{894311DC-878E-440F-AC28-EB1F64D5A965}"/>
              </a:ext>
            </a:extLst>
          </p:cNvPr>
          <p:cNvPicPr>
            <a:picLocks noChangeAspect="1"/>
          </p:cNvPicPr>
          <p:nvPr/>
        </p:nvPicPr>
        <p:blipFill rotWithShape="1">
          <a:blip r:embed="rId2"/>
          <a:srcRect l="24219" t="18056" r="24063" b="11390"/>
          <a:stretch/>
        </p:blipFill>
        <p:spPr>
          <a:xfrm>
            <a:off x="316141" y="2730413"/>
            <a:ext cx="5093372" cy="3908509"/>
          </a:xfrm>
          <a:prstGeom prst="rect">
            <a:avLst/>
          </a:prstGeom>
        </p:spPr>
      </p:pic>
      <p:pic>
        <p:nvPicPr>
          <p:cNvPr id="3" name="Picture 2">
            <a:extLst>
              <a:ext uri="{FF2B5EF4-FFF2-40B4-BE49-F238E27FC236}">
                <a16:creationId xmlns:a16="http://schemas.microsoft.com/office/drawing/2014/main" id="{EDB920DC-E28C-4CDC-AA1E-4A60B0582792}"/>
              </a:ext>
            </a:extLst>
          </p:cNvPr>
          <p:cNvPicPr>
            <a:picLocks noChangeAspect="1"/>
          </p:cNvPicPr>
          <p:nvPr/>
        </p:nvPicPr>
        <p:blipFill rotWithShape="1">
          <a:blip r:embed="rId3"/>
          <a:srcRect l="41146" t="20000" r="29375" b="29074"/>
          <a:stretch/>
        </p:blipFill>
        <p:spPr>
          <a:xfrm>
            <a:off x="7482485" y="2730413"/>
            <a:ext cx="3827112" cy="3718925"/>
          </a:xfrm>
          <a:prstGeom prst="rect">
            <a:avLst/>
          </a:prstGeom>
        </p:spPr>
      </p:pic>
      <p:sp>
        <p:nvSpPr>
          <p:cNvPr id="8" name="Rectangle 7">
            <a:extLst>
              <a:ext uri="{FF2B5EF4-FFF2-40B4-BE49-F238E27FC236}">
                <a16:creationId xmlns:a16="http://schemas.microsoft.com/office/drawing/2014/main" id="{7E82C173-A8E9-4F7F-BB51-BE2ED5AE9664}"/>
              </a:ext>
            </a:extLst>
          </p:cNvPr>
          <p:cNvSpPr/>
          <p:nvPr/>
        </p:nvSpPr>
        <p:spPr>
          <a:xfrm>
            <a:off x="551091" y="1351671"/>
            <a:ext cx="5093372" cy="646331"/>
          </a:xfrm>
          <a:prstGeom prst="rect">
            <a:avLst/>
          </a:prstGeom>
        </p:spPr>
        <p:txBody>
          <a:bodyPr wrap="square">
            <a:spAutoFit/>
          </a:bodyPr>
          <a:lstStyle/>
          <a:p>
            <a:r>
              <a:rPr lang="en-US" dirty="0">
                <a:solidFill>
                  <a:srgbClr val="FFFF00"/>
                </a:solidFill>
                <a:latin typeface="Calibri" panose="020F0502020204030204" pitchFamily="34" charset="0"/>
              </a:rPr>
              <a:t>What scientific information is most valuable to the public at this moment? </a:t>
            </a:r>
            <a:endParaRPr lang="en-US" dirty="0">
              <a:solidFill>
                <a:srgbClr val="FFFF00"/>
              </a:solidFill>
            </a:endParaRPr>
          </a:p>
        </p:txBody>
      </p:sp>
      <p:sp>
        <p:nvSpPr>
          <p:cNvPr id="9" name="Rectangle 8">
            <a:extLst>
              <a:ext uri="{FF2B5EF4-FFF2-40B4-BE49-F238E27FC236}">
                <a16:creationId xmlns:a16="http://schemas.microsoft.com/office/drawing/2014/main" id="{AA3C806B-3FDC-4310-AE72-74A6396F736A}"/>
              </a:ext>
            </a:extLst>
          </p:cNvPr>
          <p:cNvSpPr/>
          <p:nvPr/>
        </p:nvSpPr>
        <p:spPr>
          <a:xfrm>
            <a:off x="6096000" y="1371878"/>
            <a:ext cx="5544909" cy="923330"/>
          </a:xfrm>
          <a:prstGeom prst="rect">
            <a:avLst/>
          </a:prstGeom>
        </p:spPr>
        <p:txBody>
          <a:bodyPr wrap="square">
            <a:spAutoFit/>
          </a:bodyPr>
          <a:lstStyle/>
          <a:p>
            <a:r>
              <a:rPr lang="en-US" dirty="0">
                <a:solidFill>
                  <a:srgbClr val="FFFF00"/>
                </a:solidFill>
                <a:latin typeface="Calibri" panose="020F0502020204030204" pitchFamily="34" charset="0"/>
              </a:rPr>
              <a:t>Is it necessary to shut down any services in the Lower </a:t>
            </a:r>
            <a:r>
              <a:rPr lang="en-US" dirty="0" err="1">
                <a:solidFill>
                  <a:srgbClr val="FFFF00"/>
                </a:solidFill>
                <a:latin typeface="Calibri" panose="020F0502020204030204" pitchFamily="34" charset="0"/>
              </a:rPr>
              <a:t>Puna</a:t>
            </a:r>
            <a:r>
              <a:rPr lang="en-US" dirty="0">
                <a:solidFill>
                  <a:srgbClr val="FFFF00"/>
                </a:solidFill>
                <a:latin typeface="Calibri" panose="020F0502020204030204" pitchFamily="34" charset="0"/>
              </a:rPr>
              <a:t> district? What are the consequences of these shutdowns?</a:t>
            </a:r>
            <a:endParaRPr lang="en-US" dirty="0">
              <a:solidFill>
                <a:srgbClr val="FFFF00"/>
              </a:solidFill>
            </a:endParaRPr>
          </a:p>
        </p:txBody>
      </p:sp>
    </p:spTree>
    <p:extLst>
      <p:ext uri="{BB962C8B-B14F-4D97-AF65-F5344CB8AC3E}">
        <p14:creationId xmlns:p14="http://schemas.microsoft.com/office/powerpoint/2010/main" val="16798873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14B197-AD0B-4225-828A-01951BF71020}"/>
              </a:ext>
            </a:extLst>
          </p:cNvPr>
          <p:cNvSpPr/>
          <p:nvPr/>
        </p:nvSpPr>
        <p:spPr>
          <a:xfrm>
            <a:off x="114300" y="898386"/>
            <a:ext cx="2571750" cy="3477875"/>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May 11: CLOSURE</a:t>
            </a:r>
          </a:p>
          <a:p>
            <a:pPr lvl="0">
              <a:defRPr/>
            </a:pPr>
            <a:endParaRPr lang="en-US" sz="2000" dirty="0">
              <a:solidFill>
                <a:schemeClr val="bg1"/>
              </a:solidFill>
              <a:ea typeface="Calibri" panose="020F0502020204030204" pitchFamily="34" charset="0"/>
            </a:endParaRPr>
          </a:p>
          <a:p>
            <a:pPr lvl="0">
              <a:defRPr/>
            </a:pPr>
            <a:r>
              <a:rPr lang="en-US" sz="2000" dirty="0">
                <a:solidFill>
                  <a:schemeClr val="bg1"/>
                </a:solidFill>
                <a:ea typeface="Calibri" panose="020F0502020204030204" pitchFamily="34" charset="0"/>
              </a:rPr>
              <a:t>The severity of the hazard at </a:t>
            </a:r>
            <a:r>
              <a:rPr lang="en-US" sz="2000" dirty="0" err="1">
                <a:solidFill>
                  <a:schemeClr val="bg1"/>
                </a:solidFill>
                <a:ea typeface="Calibri" panose="020F0502020204030204" pitchFamily="34" charset="0"/>
              </a:rPr>
              <a:t>Kīlauea’s</a:t>
            </a:r>
            <a:r>
              <a:rPr lang="en-US" sz="2000" dirty="0">
                <a:solidFill>
                  <a:schemeClr val="bg1"/>
                </a:solidFill>
                <a:ea typeface="Calibri" panose="020F0502020204030204" pitchFamily="34" charset="0"/>
              </a:rPr>
              <a:t> summit was uncertain and because of the anticipation of explosions, </a:t>
            </a:r>
            <a:r>
              <a:rPr lang="en-US" sz="2000" dirty="0" err="1">
                <a:solidFill>
                  <a:schemeClr val="bg1"/>
                </a:solidFill>
                <a:ea typeface="Calibri" panose="020F0502020204030204" pitchFamily="34" charset="0"/>
              </a:rPr>
              <a:t>Hawaiʻi</a:t>
            </a:r>
            <a:r>
              <a:rPr lang="en-US" sz="2000" dirty="0">
                <a:solidFill>
                  <a:schemeClr val="bg1"/>
                </a:solidFill>
                <a:ea typeface="Calibri" panose="020F0502020204030204" pitchFamily="34" charset="0"/>
              </a:rPr>
              <a:t> Volcanoes National Park closed to the public on May 11. </a:t>
            </a:r>
          </a:p>
        </p:txBody>
      </p:sp>
      <p:sp>
        <p:nvSpPr>
          <p:cNvPr id="13" name="Rectangle 12">
            <a:extLst>
              <a:ext uri="{FF2B5EF4-FFF2-40B4-BE49-F238E27FC236}">
                <a16:creationId xmlns:a16="http://schemas.microsoft.com/office/drawing/2014/main" id="{33B42B95-F315-42B5-8994-F3E29CEDDD84}"/>
              </a:ext>
            </a:extLst>
          </p:cNvPr>
          <p:cNvSpPr/>
          <p:nvPr/>
        </p:nvSpPr>
        <p:spPr>
          <a:xfrm>
            <a:off x="0" y="0"/>
            <a:ext cx="2456122" cy="707886"/>
          </a:xfrm>
          <a:prstGeom prst="rect">
            <a:avLst/>
          </a:prstGeom>
        </p:spPr>
        <p:txBody>
          <a:bodyPr wrap="none">
            <a:spAutoFit/>
          </a:bodyPr>
          <a:lstStyle/>
          <a:p>
            <a:r>
              <a:rPr lang="en-US" sz="4000" b="1" i="1" dirty="0">
                <a:solidFill>
                  <a:srgbClr val="00B0F0"/>
                </a:solidFill>
                <a:ea typeface="Calibri" panose="020F0502020204030204" pitchFamily="34" charset="0"/>
              </a:rPr>
              <a:t>May 11-13</a:t>
            </a:r>
            <a:endParaRPr lang="en-US" sz="4000" dirty="0"/>
          </a:p>
        </p:txBody>
      </p:sp>
      <p:sp>
        <p:nvSpPr>
          <p:cNvPr id="7" name="Rectangle 6">
            <a:extLst>
              <a:ext uri="{FF2B5EF4-FFF2-40B4-BE49-F238E27FC236}">
                <a16:creationId xmlns:a16="http://schemas.microsoft.com/office/drawing/2014/main" id="{2C7C66D7-367A-4F81-8FAA-41980B117F5D}"/>
              </a:ext>
            </a:extLst>
          </p:cNvPr>
          <p:cNvSpPr/>
          <p:nvPr/>
        </p:nvSpPr>
        <p:spPr>
          <a:xfrm>
            <a:off x="0" y="5226784"/>
            <a:ext cx="12192000" cy="1631216"/>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May 13: VOLCANIC EVENT</a:t>
            </a:r>
          </a:p>
          <a:p>
            <a:pPr lvl="0">
              <a:defRPr/>
            </a:pPr>
            <a:r>
              <a:rPr lang="en-US" sz="2000" b="1" dirty="0">
                <a:solidFill>
                  <a:schemeClr val="bg1"/>
                </a:solidFill>
                <a:ea typeface="Calibri" panose="020F0502020204030204" pitchFamily="34" charset="0"/>
              </a:rPr>
              <a:t>On May 13, 2018, fissure 17 opened slightly off-trend of the previous fissures. It extended approximately 0.5 km (0.3 mi) and was the first fissure to exhibit characteristic Hawaiian fountaining. Fissure 17 continued to exhibit this behavior, accompanied by intermittent jetting loud enough to shatter windows in nearby homes for a period of almost two weeks</a:t>
            </a:r>
          </a:p>
        </p:txBody>
      </p:sp>
      <p:pic>
        <p:nvPicPr>
          <p:cNvPr id="2" name="May 13_fissure 17_USGS">
            <a:hlinkClick r:id="" action="ppaction://media"/>
            <a:extLst>
              <a:ext uri="{FF2B5EF4-FFF2-40B4-BE49-F238E27FC236}">
                <a16:creationId xmlns:a16="http://schemas.microsoft.com/office/drawing/2014/main" id="{0ED4183F-689C-4D5A-8FA9-E13FA6149C0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006304" y="0"/>
            <a:ext cx="9334500" cy="5250656"/>
          </a:xfrm>
          <a:prstGeom prst="rect">
            <a:avLst/>
          </a:prstGeom>
        </p:spPr>
      </p:pic>
      <p:sp>
        <p:nvSpPr>
          <p:cNvPr id="8" name="Rectangle 7">
            <a:extLst>
              <a:ext uri="{FF2B5EF4-FFF2-40B4-BE49-F238E27FC236}">
                <a16:creationId xmlns:a16="http://schemas.microsoft.com/office/drawing/2014/main" id="{688B117A-7224-412F-A136-EA1E14F108C3}"/>
              </a:ext>
            </a:extLst>
          </p:cNvPr>
          <p:cNvSpPr/>
          <p:nvPr/>
        </p:nvSpPr>
        <p:spPr>
          <a:xfrm>
            <a:off x="2456122" y="0"/>
            <a:ext cx="3775393"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Update</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9525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42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D04DDA9-D2FE-4376-A22C-FD951408BC87}"/>
              </a:ext>
            </a:extLst>
          </p:cNvPr>
          <p:cNvSpPr/>
          <p:nvPr/>
        </p:nvSpPr>
        <p:spPr>
          <a:xfrm>
            <a:off x="3115760" y="-23702"/>
            <a:ext cx="5416868"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 Major Event</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C14B197-AD0B-4225-828A-01951BF71020}"/>
              </a:ext>
            </a:extLst>
          </p:cNvPr>
          <p:cNvSpPr/>
          <p:nvPr/>
        </p:nvSpPr>
        <p:spPr>
          <a:xfrm>
            <a:off x="3561014" y="5175348"/>
            <a:ext cx="8650035" cy="1631216"/>
          </a:xfrm>
          <a:prstGeom prst="rect">
            <a:avLst/>
          </a:prstGeom>
        </p:spPr>
        <p:txBody>
          <a:bodyPr wrap="square">
            <a:spAutoFit/>
          </a:bodyPr>
          <a:lstStyle/>
          <a:p>
            <a:pPr lvl="0">
              <a:defRPr/>
            </a:pPr>
            <a:r>
              <a:rPr lang="en-US" sz="2000" b="1" dirty="0">
                <a:solidFill>
                  <a:schemeClr val="bg1"/>
                </a:solidFill>
                <a:ea typeface="Calibri" panose="020F0502020204030204" pitchFamily="34" charset="0"/>
              </a:rPr>
              <a:t>Ash venting increases at the summit, indicating that a major volcanic eruption was underway with hazardous activity both on the ground and in the air. HVO vacated their buildings at the edge of the </a:t>
            </a:r>
            <a:r>
              <a:rPr lang="en-US" sz="2000" b="1" dirty="0" err="1">
                <a:solidFill>
                  <a:schemeClr val="bg1"/>
                </a:solidFill>
                <a:ea typeface="Calibri" panose="020F0502020204030204" pitchFamily="34" charset="0"/>
              </a:rPr>
              <a:t>Kīlauea</a:t>
            </a:r>
            <a:r>
              <a:rPr lang="en-US" sz="2000" b="1" dirty="0">
                <a:solidFill>
                  <a:schemeClr val="bg1"/>
                </a:solidFill>
                <a:ea typeface="Calibri" panose="020F0502020204030204" pitchFamily="34" charset="0"/>
              </a:rPr>
              <a:t> caldera on May 16, 2018, as a safety precaution, moving into temporary office and classroom space provided by the University of Hawai‘i at Hilo.</a:t>
            </a:r>
          </a:p>
        </p:txBody>
      </p:sp>
      <p:sp>
        <p:nvSpPr>
          <p:cNvPr id="13" name="Rectangle 12">
            <a:extLst>
              <a:ext uri="{FF2B5EF4-FFF2-40B4-BE49-F238E27FC236}">
                <a16:creationId xmlns:a16="http://schemas.microsoft.com/office/drawing/2014/main" id="{33B42B95-F315-42B5-8994-F3E29CEDDD84}"/>
              </a:ext>
            </a:extLst>
          </p:cNvPr>
          <p:cNvSpPr/>
          <p:nvPr/>
        </p:nvSpPr>
        <p:spPr>
          <a:xfrm>
            <a:off x="0" y="0"/>
            <a:ext cx="2456122" cy="707886"/>
          </a:xfrm>
          <a:prstGeom prst="rect">
            <a:avLst/>
          </a:prstGeom>
        </p:spPr>
        <p:txBody>
          <a:bodyPr wrap="none">
            <a:spAutoFit/>
          </a:bodyPr>
          <a:lstStyle/>
          <a:p>
            <a:r>
              <a:rPr lang="en-US" sz="4000" b="1" i="1" dirty="0">
                <a:solidFill>
                  <a:srgbClr val="00B0F0"/>
                </a:solidFill>
                <a:ea typeface="Calibri" panose="020F0502020204030204" pitchFamily="34" charset="0"/>
              </a:rPr>
              <a:t>May 15-16</a:t>
            </a:r>
            <a:endParaRPr lang="en-US" sz="4000" dirty="0"/>
          </a:p>
        </p:txBody>
      </p:sp>
      <p:pic>
        <p:nvPicPr>
          <p:cNvPr id="3" name="Picture 2">
            <a:extLst>
              <a:ext uri="{FF2B5EF4-FFF2-40B4-BE49-F238E27FC236}">
                <a16:creationId xmlns:a16="http://schemas.microsoft.com/office/drawing/2014/main" id="{CA778F86-D291-473F-AE5E-3613E7CAE6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0879" y="618266"/>
            <a:ext cx="3421084" cy="4561445"/>
          </a:xfrm>
          <a:prstGeom prst="rect">
            <a:avLst/>
          </a:prstGeom>
        </p:spPr>
      </p:pic>
      <p:pic>
        <p:nvPicPr>
          <p:cNvPr id="2" name="Picture 1">
            <a:extLst>
              <a:ext uri="{FF2B5EF4-FFF2-40B4-BE49-F238E27FC236}">
                <a16:creationId xmlns:a16="http://schemas.microsoft.com/office/drawing/2014/main" id="{BEED629C-3A6C-4FAC-8DA9-021A037C3E6C}"/>
              </a:ext>
            </a:extLst>
          </p:cNvPr>
          <p:cNvPicPr>
            <a:picLocks noChangeAspect="1"/>
          </p:cNvPicPr>
          <p:nvPr/>
        </p:nvPicPr>
        <p:blipFill rotWithShape="1">
          <a:blip r:embed="rId4"/>
          <a:srcRect l="37240" t="17778" r="15625" b="40174"/>
          <a:stretch/>
        </p:blipFill>
        <p:spPr>
          <a:xfrm>
            <a:off x="6961963" y="793362"/>
            <a:ext cx="5172076" cy="2883675"/>
          </a:xfrm>
          <a:prstGeom prst="rect">
            <a:avLst/>
          </a:prstGeom>
        </p:spPr>
      </p:pic>
      <p:pic>
        <p:nvPicPr>
          <p:cNvPr id="6" name="Picture 5">
            <a:extLst>
              <a:ext uri="{FF2B5EF4-FFF2-40B4-BE49-F238E27FC236}">
                <a16:creationId xmlns:a16="http://schemas.microsoft.com/office/drawing/2014/main" id="{36322041-E8C6-4E0D-BA8F-BDF5BD76902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766403"/>
            <a:ext cx="3561014" cy="2374009"/>
          </a:xfrm>
          <a:prstGeom prst="rect">
            <a:avLst/>
          </a:prstGeom>
        </p:spPr>
      </p:pic>
      <p:pic>
        <p:nvPicPr>
          <p:cNvPr id="8" name="Picture 7">
            <a:extLst>
              <a:ext uri="{FF2B5EF4-FFF2-40B4-BE49-F238E27FC236}">
                <a16:creationId xmlns:a16="http://schemas.microsoft.com/office/drawing/2014/main" id="{1D33C908-491A-410E-B6F3-FAB9AF717BF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3140412"/>
            <a:ext cx="3540879" cy="2655659"/>
          </a:xfrm>
          <a:prstGeom prst="rect">
            <a:avLst/>
          </a:prstGeom>
        </p:spPr>
      </p:pic>
      <p:sp>
        <p:nvSpPr>
          <p:cNvPr id="14" name="Rectangle 13">
            <a:extLst>
              <a:ext uri="{FF2B5EF4-FFF2-40B4-BE49-F238E27FC236}">
                <a16:creationId xmlns:a16="http://schemas.microsoft.com/office/drawing/2014/main" id="{F602CAA8-DE00-4A38-8893-4D9DA6CC1AF4}"/>
              </a:ext>
            </a:extLst>
          </p:cNvPr>
          <p:cNvSpPr/>
          <p:nvPr/>
        </p:nvSpPr>
        <p:spPr>
          <a:xfrm>
            <a:off x="7189740" y="4079876"/>
            <a:ext cx="4716521" cy="1015663"/>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May 15-16: VOLCANIC EVENT, INFORMATION PRODUCT REQUEST, COMMUNICATION, ACTION</a:t>
            </a:r>
          </a:p>
        </p:txBody>
      </p:sp>
      <p:sp>
        <p:nvSpPr>
          <p:cNvPr id="9" name="Rectangle 8">
            <a:extLst>
              <a:ext uri="{FF2B5EF4-FFF2-40B4-BE49-F238E27FC236}">
                <a16:creationId xmlns:a16="http://schemas.microsoft.com/office/drawing/2014/main" id="{353CF599-A2A7-4ED3-AC3D-6D2DDD746D89}"/>
              </a:ext>
            </a:extLst>
          </p:cNvPr>
          <p:cNvSpPr/>
          <p:nvPr/>
        </p:nvSpPr>
        <p:spPr>
          <a:xfrm>
            <a:off x="193513" y="5796071"/>
            <a:ext cx="2524287" cy="923330"/>
          </a:xfrm>
          <a:prstGeom prst="rect">
            <a:avLst/>
          </a:prstGeom>
        </p:spPr>
        <p:txBody>
          <a:bodyPr wrap="square">
            <a:spAutoFit/>
          </a:bodyPr>
          <a:lstStyle/>
          <a:p>
            <a:r>
              <a:rPr lang="en-US" dirty="0">
                <a:solidFill>
                  <a:schemeClr val="bg1"/>
                </a:solidFill>
              </a:rPr>
              <a:t>plume from explosive eruption at summit tops ~9,500 ft above sea level</a:t>
            </a:r>
          </a:p>
        </p:txBody>
      </p:sp>
      <p:cxnSp>
        <p:nvCxnSpPr>
          <p:cNvPr id="15" name="Straight Arrow Connector 14">
            <a:extLst>
              <a:ext uri="{FF2B5EF4-FFF2-40B4-BE49-F238E27FC236}">
                <a16:creationId xmlns:a16="http://schemas.microsoft.com/office/drawing/2014/main" id="{8CCF4BC9-728F-4BEC-83C3-0518AE66368B}"/>
              </a:ext>
            </a:extLst>
          </p:cNvPr>
          <p:cNvCxnSpPr>
            <a:cxnSpLocks/>
          </p:cNvCxnSpPr>
          <p:nvPr/>
        </p:nvCxnSpPr>
        <p:spPr>
          <a:xfrm flipV="1">
            <a:off x="1494757" y="4699000"/>
            <a:ext cx="571500" cy="177800"/>
          </a:xfrm>
          <a:prstGeom prst="straightConnector1">
            <a:avLst/>
          </a:prstGeom>
          <a:ln w="47625">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E04BEECF-15B2-4A7C-951F-BE646087DD23}"/>
              </a:ext>
            </a:extLst>
          </p:cNvPr>
          <p:cNvSpPr/>
          <p:nvPr/>
        </p:nvSpPr>
        <p:spPr>
          <a:xfrm>
            <a:off x="7368375" y="3603882"/>
            <a:ext cx="4390689" cy="369332"/>
          </a:xfrm>
          <a:prstGeom prst="rect">
            <a:avLst/>
          </a:prstGeom>
        </p:spPr>
        <p:txBody>
          <a:bodyPr wrap="none">
            <a:spAutoFit/>
          </a:bodyPr>
          <a:lstStyle/>
          <a:p>
            <a:r>
              <a:rPr lang="en-US" b="1" dirty="0">
                <a:solidFill>
                  <a:schemeClr val="bg1"/>
                </a:solidFill>
                <a:ea typeface="Calibri" panose="020F0502020204030204" pitchFamily="34" charset="0"/>
              </a:rPr>
              <a:t>HVO staff using temporary space at UH Hilo </a:t>
            </a:r>
            <a:endParaRPr lang="en-US" dirty="0"/>
          </a:p>
        </p:txBody>
      </p:sp>
      <p:sp>
        <p:nvSpPr>
          <p:cNvPr id="18" name="Rectangle 17">
            <a:extLst>
              <a:ext uri="{FF2B5EF4-FFF2-40B4-BE49-F238E27FC236}">
                <a16:creationId xmlns:a16="http://schemas.microsoft.com/office/drawing/2014/main" id="{59461C70-4ED6-481A-8D8F-512A5EFA4978}"/>
              </a:ext>
            </a:extLst>
          </p:cNvPr>
          <p:cNvSpPr/>
          <p:nvPr/>
        </p:nvSpPr>
        <p:spPr>
          <a:xfrm>
            <a:off x="3632855" y="1865867"/>
            <a:ext cx="1675802" cy="738664"/>
          </a:xfrm>
          <a:prstGeom prst="rect">
            <a:avLst/>
          </a:prstGeom>
        </p:spPr>
        <p:txBody>
          <a:bodyPr wrap="square">
            <a:spAutoFit/>
          </a:bodyPr>
          <a:lstStyle/>
          <a:p>
            <a:r>
              <a:rPr lang="en-US" sz="1400" b="1" dirty="0"/>
              <a:t>HVO closed summit observatory after explosive eruptions</a:t>
            </a:r>
            <a:endParaRPr lang="en-US" sz="1400" dirty="0"/>
          </a:p>
        </p:txBody>
      </p:sp>
    </p:spTree>
    <p:extLst>
      <p:ext uri="{BB962C8B-B14F-4D97-AF65-F5344CB8AC3E}">
        <p14:creationId xmlns:p14="http://schemas.microsoft.com/office/powerpoint/2010/main" val="18364783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2673349" y="0"/>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4" name="Rectangle 3">
            <a:extLst>
              <a:ext uri="{FF2B5EF4-FFF2-40B4-BE49-F238E27FC236}">
                <a16:creationId xmlns:a16="http://schemas.microsoft.com/office/drawing/2014/main" id="{1240C63D-C20B-4D00-9CF2-FAE61746B0EA}"/>
              </a:ext>
            </a:extLst>
          </p:cNvPr>
          <p:cNvSpPr/>
          <p:nvPr/>
        </p:nvSpPr>
        <p:spPr>
          <a:xfrm>
            <a:off x="-31751" y="563067"/>
            <a:ext cx="5410200" cy="1168846"/>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Scientists</a:t>
            </a:r>
          </a:p>
          <a:p>
            <a:pPr marR="0" lvl="2">
              <a:lnSpc>
                <a:spcPct val="107000"/>
              </a:lnSpc>
              <a:spcBef>
                <a:spcPts val="0"/>
              </a:spcBef>
              <a:spcAft>
                <a:spcPts val="0"/>
              </a:spcAft>
            </a:pPr>
            <a:br>
              <a:rPr lang="en-US" sz="1400" b="1" dirty="0">
                <a:solidFill>
                  <a:srgbClr val="FFC000"/>
                </a:solidFill>
                <a:latin typeface="Calibri" panose="020F0502020204030204" pitchFamily="34" charset="0"/>
                <a:ea typeface="Calibri" panose="020F0502020204030204" pitchFamily="34" charset="0"/>
              </a:rPr>
            </a:br>
            <a:br>
              <a:rPr lang="en-US" sz="1400" b="1" dirty="0">
                <a:solidFill>
                  <a:srgbClr val="FFC000"/>
                </a:solidFill>
                <a:latin typeface="Calibri" panose="020F0502020204030204" pitchFamily="34" charset="0"/>
                <a:ea typeface="Calibri" panose="020F0502020204030204" pitchFamily="34" charset="0"/>
              </a:rPr>
            </a:br>
            <a:endParaRPr lang="en-US" sz="1400" dirty="0">
              <a:solidFill>
                <a:schemeClr val="bg1"/>
              </a:solidFill>
              <a:latin typeface="Calibri" panose="020F0502020204030204" pitchFamily="34" charset="0"/>
              <a:ea typeface="Calibri" panose="020F0502020204030204" pitchFamily="34" charset="0"/>
            </a:endParaRPr>
          </a:p>
        </p:txBody>
      </p:sp>
      <p:sp>
        <p:nvSpPr>
          <p:cNvPr id="14" name="Rectangle 13">
            <a:extLst>
              <a:ext uri="{FF2B5EF4-FFF2-40B4-BE49-F238E27FC236}">
                <a16:creationId xmlns:a16="http://schemas.microsoft.com/office/drawing/2014/main" id="{C9054060-EF0F-4518-87E2-FD5FD032DCF8}"/>
              </a:ext>
            </a:extLst>
          </p:cNvPr>
          <p:cNvSpPr/>
          <p:nvPr/>
        </p:nvSpPr>
        <p:spPr>
          <a:xfrm>
            <a:off x="-31751" y="-61555"/>
            <a:ext cx="2456122" cy="707886"/>
          </a:xfrm>
          <a:prstGeom prst="rect">
            <a:avLst/>
          </a:prstGeom>
        </p:spPr>
        <p:txBody>
          <a:bodyPr wrap="none">
            <a:spAutoFit/>
          </a:bodyPr>
          <a:lstStyle/>
          <a:p>
            <a:r>
              <a:rPr lang="en-US" sz="4000" b="1" i="1" dirty="0">
                <a:solidFill>
                  <a:srgbClr val="00B0F0"/>
                </a:solidFill>
                <a:ea typeface="Calibri" panose="020F0502020204030204" pitchFamily="34" charset="0"/>
              </a:rPr>
              <a:t>May 15-16</a:t>
            </a:r>
            <a:endParaRPr lang="en-US" sz="4000" dirty="0"/>
          </a:p>
        </p:txBody>
      </p:sp>
      <p:pic>
        <p:nvPicPr>
          <p:cNvPr id="12" name="Picture 11">
            <a:extLst>
              <a:ext uri="{FF2B5EF4-FFF2-40B4-BE49-F238E27FC236}">
                <a16:creationId xmlns:a16="http://schemas.microsoft.com/office/drawing/2014/main" id="{1D1FC618-5187-45B3-A624-E1AB7AC1FFE5}"/>
              </a:ext>
            </a:extLst>
          </p:cNvPr>
          <p:cNvPicPr>
            <a:picLocks noChangeAspect="1"/>
          </p:cNvPicPr>
          <p:nvPr/>
        </p:nvPicPr>
        <p:blipFill rotWithShape="1">
          <a:blip r:embed="rId3"/>
          <a:srcRect l="41146" t="18332" r="29687" b="30973"/>
          <a:stretch/>
        </p:blipFill>
        <p:spPr>
          <a:xfrm>
            <a:off x="7175177" y="2206057"/>
            <a:ext cx="4184805" cy="4091312"/>
          </a:xfrm>
          <a:prstGeom prst="rect">
            <a:avLst/>
          </a:prstGeom>
        </p:spPr>
      </p:pic>
      <p:sp>
        <p:nvSpPr>
          <p:cNvPr id="5" name="Rectangle 4">
            <a:extLst>
              <a:ext uri="{FF2B5EF4-FFF2-40B4-BE49-F238E27FC236}">
                <a16:creationId xmlns:a16="http://schemas.microsoft.com/office/drawing/2014/main" id="{2DD07CC7-6316-4A1F-A77D-46F2E2167052}"/>
              </a:ext>
            </a:extLst>
          </p:cNvPr>
          <p:cNvSpPr/>
          <p:nvPr/>
        </p:nvSpPr>
        <p:spPr>
          <a:xfrm>
            <a:off x="507923" y="1228698"/>
            <a:ext cx="5588077" cy="923330"/>
          </a:xfrm>
          <a:prstGeom prst="rect">
            <a:avLst/>
          </a:prstGeom>
        </p:spPr>
        <p:txBody>
          <a:bodyPr wrap="square">
            <a:spAutoFit/>
          </a:bodyPr>
          <a:lstStyle/>
          <a:p>
            <a:r>
              <a:rPr lang="en-US" dirty="0">
                <a:solidFill>
                  <a:srgbClr val="FFFF00"/>
                </a:solidFill>
                <a:latin typeface="Calibri" panose="020F0502020204030204" pitchFamily="34" charset="0"/>
              </a:rPr>
              <a:t>What new hazards may affect Big Island residents due to increased ash venting? What regions of the Big Island will be affected by these hazards?</a:t>
            </a:r>
            <a:endParaRPr lang="en-US" dirty="0">
              <a:solidFill>
                <a:srgbClr val="FFFF00"/>
              </a:solidFill>
            </a:endParaRPr>
          </a:p>
        </p:txBody>
      </p:sp>
      <p:sp>
        <p:nvSpPr>
          <p:cNvPr id="13" name="Rectangle 12">
            <a:extLst>
              <a:ext uri="{FF2B5EF4-FFF2-40B4-BE49-F238E27FC236}">
                <a16:creationId xmlns:a16="http://schemas.microsoft.com/office/drawing/2014/main" id="{C027489E-7D4B-4290-AEEB-B59817E8EA7F}"/>
              </a:ext>
            </a:extLst>
          </p:cNvPr>
          <p:cNvSpPr/>
          <p:nvPr/>
        </p:nvSpPr>
        <p:spPr>
          <a:xfrm>
            <a:off x="6298720" y="1367197"/>
            <a:ext cx="5385357" cy="646331"/>
          </a:xfrm>
          <a:prstGeom prst="rect">
            <a:avLst/>
          </a:prstGeom>
        </p:spPr>
        <p:txBody>
          <a:bodyPr wrap="square">
            <a:spAutoFit/>
          </a:bodyPr>
          <a:lstStyle/>
          <a:p>
            <a:r>
              <a:rPr lang="en-US" dirty="0">
                <a:solidFill>
                  <a:srgbClr val="FFFF00"/>
                </a:solidFill>
                <a:latin typeface="Calibri" panose="020F0502020204030204" pitchFamily="34" charset="0"/>
              </a:rPr>
              <a:t>What instruments could provide insight on gas release? Where should these instruments be stationed?</a:t>
            </a:r>
            <a:endParaRPr lang="en-US" dirty="0">
              <a:solidFill>
                <a:srgbClr val="FFFF00"/>
              </a:solidFill>
            </a:endParaRPr>
          </a:p>
        </p:txBody>
      </p:sp>
      <p:pic>
        <p:nvPicPr>
          <p:cNvPr id="2" name="Picture 1">
            <a:extLst>
              <a:ext uri="{FF2B5EF4-FFF2-40B4-BE49-F238E27FC236}">
                <a16:creationId xmlns:a16="http://schemas.microsoft.com/office/drawing/2014/main" id="{9745CF78-5A66-4541-9E37-AB8DAC4ADFEB}"/>
              </a:ext>
            </a:extLst>
          </p:cNvPr>
          <p:cNvPicPr>
            <a:picLocks noChangeAspect="1"/>
          </p:cNvPicPr>
          <p:nvPr/>
        </p:nvPicPr>
        <p:blipFill rotWithShape="1">
          <a:blip r:embed="rId4"/>
          <a:srcRect l="26249" t="23703" r="14896" b="5556"/>
          <a:stretch/>
        </p:blipFill>
        <p:spPr>
          <a:xfrm>
            <a:off x="165100" y="2452779"/>
            <a:ext cx="6248477" cy="4224634"/>
          </a:xfrm>
          <a:prstGeom prst="rect">
            <a:avLst/>
          </a:prstGeom>
        </p:spPr>
      </p:pic>
    </p:spTree>
    <p:extLst>
      <p:ext uri="{BB962C8B-B14F-4D97-AF65-F5344CB8AC3E}">
        <p14:creationId xmlns:p14="http://schemas.microsoft.com/office/powerpoint/2010/main" val="35702784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2795731" y="61555"/>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4" name="Rectangle 3">
            <a:extLst>
              <a:ext uri="{FF2B5EF4-FFF2-40B4-BE49-F238E27FC236}">
                <a16:creationId xmlns:a16="http://schemas.microsoft.com/office/drawing/2014/main" id="{062A962B-7E38-4E18-A2A9-5235DEB138B7}"/>
              </a:ext>
            </a:extLst>
          </p:cNvPr>
          <p:cNvSpPr/>
          <p:nvPr/>
        </p:nvSpPr>
        <p:spPr>
          <a:xfrm>
            <a:off x="-114300" y="1006500"/>
            <a:ext cx="5659666" cy="1168846"/>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Emergency </a:t>
            </a:r>
            <a:r>
              <a:rPr lang="en-US" sz="2400" b="1" dirty="0" err="1">
                <a:solidFill>
                  <a:schemeClr val="bg1"/>
                </a:solidFill>
                <a:latin typeface="Calibri" panose="020F0502020204030204" pitchFamily="34" charset="0"/>
                <a:ea typeface="Calibri" panose="020F0502020204030204" pitchFamily="34" charset="0"/>
              </a:rPr>
              <a:t>Mgmt</a:t>
            </a:r>
            <a:endParaRPr lang="en-US" sz="2400" dirty="0">
              <a:solidFill>
                <a:schemeClr val="bg1"/>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endParaRPr lang="en-US" sz="1400" b="1" dirty="0">
              <a:solidFill>
                <a:schemeClr val="bg1"/>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endParaRPr lang="en-US" sz="1400" dirty="0">
              <a:solidFill>
                <a:schemeClr val="bg1"/>
              </a:solidFill>
              <a:latin typeface="Calibri" panose="020F0502020204030204" pitchFamily="34" charset="0"/>
              <a:ea typeface="Calibri" panose="020F0502020204030204" pitchFamily="34" charset="0"/>
            </a:endParaRPr>
          </a:p>
          <a:p>
            <a:pPr marL="1143000" marR="0" lvl="2" indent="-228600">
              <a:lnSpc>
                <a:spcPct val="107000"/>
              </a:lnSpc>
              <a:spcBef>
                <a:spcPts val="0"/>
              </a:spcBef>
              <a:spcAft>
                <a:spcPts val="0"/>
              </a:spcAft>
              <a:buFont typeface="+mj-lt"/>
              <a:buAutoNum type="romanLcParenR"/>
            </a:pPr>
            <a:endParaRPr lang="en-US" sz="1400" b="1" dirty="0">
              <a:solidFill>
                <a:schemeClr val="bg1"/>
              </a:solidFill>
              <a:latin typeface="Calibri" panose="020F0502020204030204" pitchFamily="34" charset="0"/>
              <a:ea typeface="Calibri" panose="020F0502020204030204" pitchFamily="34" charset="0"/>
            </a:endParaRPr>
          </a:p>
        </p:txBody>
      </p:sp>
      <p:sp>
        <p:nvSpPr>
          <p:cNvPr id="11" name="Rectangle 10">
            <a:extLst>
              <a:ext uri="{FF2B5EF4-FFF2-40B4-BE49-F238E27FC236}">
                <a16:creationId xmlns:a16="http://schemas.microsoft.com/office/drawing/2014/main" id="{95D1FA3C-30B0-466E-A7AB-1A37CE900592}"/>
              </a:ext>
            </a:extLst>
          </p:cNvPr>
          <p:cNvSpPr/>
          <p:nvPr/>
        </p:nvSpPr>
        <p:spPr>
          <a:xfrm>
            <a:off x="-31751" y="-61555"/>
            <a:ext cx="2456122" cy="707886"/>
          </a:xfrm>
          <a:prstGeom prst="rect">
            <a:avLst/>
          </a:prstGeom>
        </p:spPr>
        <p:txBody>
          <a:bodyPr wrap="none">
            <a:spAutoFit/>
          </a:bodyPr>
          <a:lstStyle/>
          <a:p>
            <a:r>
              <a:rPr lang="en-US" sz="4000" b="1" i="1" dirty="0">
                <a:solidFill>
                  <a:srgbClr val="00B0F0"/>
                </a:solidFill>
                <a:ea typeface="Calibri" panose="020F0502020204030204" pitchFamily="34" charset="0"/>
              </a:rPr>
              <a:t>May 15-16</a:t>
            </a:r>
            <a:endParaRPr lang="en-US" sz="4000" dirty="0"/>
          </a:p>
        </p:txBody>
      </p:sp>
      <p:pic>
        <p:nvPicPr>
          <p:cNvPr id="2" name="Picture 1">
            <a:extLst>
              <a:ext uri="{FF2B5EF4-FFF2-40B4-BE49-F238E27FC236}">
                <a16:creationId xmlns:a16="http://schemas.microsoft.com/office/drawing/2014/main" id="{819DB5D0-9D1B-4D40-8F4B-622144D0551F}"/>
              </a:ext>
            </a:extLst>
          </p:cNvPr>
          <p:cNvPicPr>
            <a:picLocks noChangeAspect="1"/>
          </p:cNvPicPr>
          <p:nvPr/>
        </p:nvPicPr>
        <p:blipFill rotWithShape="1">
          <a:blip r:embed="rId2"/>
          <a:srcRect l="26875" t="17592" r="36563" b="30370"/>
          <a:stretch/>
        </p:blipFill>
        <p:spPr>
          <a:xfrm>
            <a:off x="6646636" y="3280625"/>
            <a:ext cx="4033922" cy="3229436"/>
          </a:xfrm>
          <a:prstGeom prst="rect">
            <a:avLst/>
          </a:prstGeom>
        </p:spPr>
      </p:pic>
      <p:sp>
        <p:nvSpPr>
          <p:cNvPr id="6" name="Rectangle 5">
            <a:extLst>
              <a:ext uri="{FF2B5EF4-FFF2-40B4-BE49-F238E27FC236}">
                <a16:creationId xmlns:a16="http://schemas.microsoft.com/office/drawing/2014/main" id="{16A18F7D-84AB-4976-B03E-4E602EF506E1}"/>
              </a:ext>
            </a:extLst>
          </p:cNvPr>
          <p:cNvSpPr/>
          <p:nvPr/>
        </p:nvSpPr>
        <p:spPr>
          <a:xfrm>
            <a:off x="688067" y="1644864"/>
            <a:ext cx="4697641" cy="646331"/>
          </a:xfrm>
          <a:prstGeom prst="rect">
            <a:avLst/>
          </a:prstGeom>
        </p:spPr>
        <p:txBody>
          <a:bodyPr wrap="square">
            <a:spAutoFit/>
          </a:bodyPr>
          <a:lstStyle/>
          <a:p>
            <a:r>
              <a:rPr lang="en-US" dirty="0">
                <a:solidFill>
                  <a:srgbClr val="FFFF00"/>
                </a:solidFill>
                <a:latin typeface="Calibri" panose="020F0502020204030204" pitchFamily="34" charset="0"/>
              </a:rPr>
              <a:t>Which regions of the Big Island are at risk for ash dispersal?</a:t>
            </a:r>
            <a:endParaRPr lang="en-US" dirty="0">
              <a:solidFill>
                <a:srgbClr val="FFFF00"/>
              </a:solidFill>
            </a:endParaRPr>
          </a:p>
        </p:txBody>
      </p:sp>
      <p:sp>
        <p:nvSpPr>
          <p:cNvPr id="7" name="Rectangle 6">
            <a:extLst>
              <a:ext uri="{FF2B5EF4-FFF2-40B4-BE49-F238E27FC236}">
                <a16:creationId xmlns:a16="http://schemas.microsoft.com/office/drawing/2014/main" id="{FAF66B89-FED4-4041-9838-B9D3B2A25797}"/>
              </a:ext>
            </a:extLst>
          </p:cNvPr>
          <p:cNvSpPr/>
          <p:nvPr/>
        </p:nvSpPr>
        <p:spPr>
          <a:xfrm>
            <a:off x="6646636" y="1418128"/>
            <a:ext cx="4732983" cy="646331"/>
          </a:xfrm>
          <a:prstGeom prst="rect">
            <a:avLst/>
          </a:prstGeom>
        </p:spPr>
        <p:txBody>
          <a:bodyPr wrap="square">
            <a:spAutoFit/>
          </a:bodyPr>
          <a:lstStyle/>
          <a:p>
            <a:r>
              <a:rPr lang="en-US" dirty="0">
                <a:solidFill>
                  <a:srgbClr val="FFFF00"/>
                </a:solidFill>
                <a:latin typeface="Calibri" panose="020F0502020204030204" pitchFamily="34" charset="0"/>
              </a:rPr>
              <a:t>Which scenarios require a ground rescue? Which scenarios require a helicopter rescue?</a:t>
            </a:r>
            <a:endParaRPr lang="en-US" dirty="0">
              <a:solidFill>
                <a:srgbClr val="FFFF00"/>
              </a:solidFill>
            </a:endParaRPr>
          </a:p>
        </p:txBody>
      </p:sp>
      <p:pic>
        <p:nvPicPr>
          <p:cNvPr id="8" name="Picture 7">
            <a:extLst>
              <a:ext uri="{FF2B5EF4-FFF2-40B4-BE49-F238E27FC236}">
                <a16:creationId xmlns:a16="http://schemas.microsoft.com/office/drawing/2014/main" id="{D16CC7C9-7092-461E-8A18-9CE26A03D100}"/>
              </a:ext>
            </a:extLst>
          </p:cNvPr>
          <p:cNvPicPr>
            <a:picLocks noChangeAspect="1"/>
          </p:cNvPicPr>
          <p:nvPr/>
        </p:nvPicPr>
        <p:blipFill rotWithShape="1">
          <a:blip r:embed="rId3"/>
          <a:srcRect l="26249" t="23703" r="14896" b="5556"/>
          <a:stretch/>
        </p:blipFill>
        <p:spPr>
          <a:xfrm>
            <a:off x="863443" y="2739399"/>
            <a:ext cx="5405679" cy="3654813"/>
          </a:xfrm>
          <a:prstGeom prst="rect">
            <a:avLst/>
          </a:prstGeom>
        </p:spPr>
      </p:pic>
    </p:spTree>
    <p:extLst>
      <p:ext uri="{BB962C8B-B14F-4D97-AF65-F5344CB8AC3E}">
        <p14:creationId xmlns:p14="http://schemas.microsoft.com/office/powerpoint/2010/main" val="997823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2795731" y="61555"/>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4" name="Rectangle 3">
            <a:extLst>
              <a:ext uri="{FF2B5EF4-FFF2-40B4-BE49-F238E27FC236}">
                <a16:creationId xmlns:a16="http://schemas.microsoft.com/office/drawing/2014/main" id="{5C14D2E1-EE5A-4B3E-BC3F-850F07A36FD4}"/>
              </a:ext>
            </a:extLst>
          </p:cNvPr>
          <p:cNvSpPr/>
          <p:nvPr/>
        </p:nvSpPr>
        <p:spPr>
          <a:xfrm>
            <a:off x="-207734" y="930300"/>
            <a:ext cx="6096000" cy="470000"/>
          </a:xfrm>
          <a:prstGeom prst="rect">
            <a:avLst/>
          </a:prstGeom>
        </p:spPr>
        <p:txBody>
          <a:bodyPr>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Community</a:t>
            </a:r>
            <a:endParaRPr lang="en-US" sz="2400" dirty="0">
              <a:solidFill>
                <a:schemeClr val="bg1"/>
              </a:solidFill>
              <a:latin typeface="Calibri" panose="020F0502020204030204" pitchFamily="34" charset="0"/>
              <a:ea typeface="Calibri" panose="020F0502020204030204" pitchFamily="34" charset="0"/>
            </a:endParaRPr>
          </a:p>
        </p:txBody>
      </p:sp>
      <p:sp>
        <p:nvSpPr>
          <p:cNvPr id="11" name="Rectangle 10">
            <a:extLst>
              <a:ext uri="{FF2B5EF4-FFF2-40B4-BE49-F238E27FC236}">
                <a16:creationId xmlns:a16="http://schemas.microsoft.com/office/drawing/2014/main" id="{C9D2696C-2407-4F9C-9167-D9DA8E0407EF}"/>
              </a:ext>
            </a:extLst>
          </p:cNvPr>
          <p:cNvSpPr/>
          <p:nvPr/>
        </p:nvSpPr>
        <p:spPr>
          <a:xfrm>
            <a:off x="-31751" y="-61555"/>
            <a:ext cx="2456122" cy="707886"/>
          </a:xfrm>
          <a:prstGeom prst="rect">
            <a:avLst/>
          </a:prstGeom>
        </p:spPr>
        <p:txBody>
          <a:bodyPr wrap="none">
            <a:spAutoFit/>
          </a:bodyPr>
          <a:lstStyle/>
          <a:p>
            <a:r>
              <a:rPr lang="en-US" sz="4000" b="1" i="1" dirty="0">
                <a:solidFill>
                  <a:srgbClr val="00B0F0"/>
                </a:solidFill>
                <a:ea typeface="Calibri" panose="020F0502020204030204" pitchFamily="34" charset="0"/>
              </a:rPr>
              <a:t>May 15-16</a:t>
            </a:r>
            <a:endParaRPr lang="en-US" sz="4000" dirty="0"/>
          </a:p>
        </p:txBody>
      </p:sp>
      <p:sp>
        <p:nvSpPr>
          <p:cNvPr id="3" name="Rectangle 2">
            <a:extLst>
              <a:ext uri="{FF2B5EF4-FFF2-40B4-BE49-F238E27FC236}">
                <a16:creationId xmlns:a16="http://schemas.microsoft.com/office/drawing/2014/main" id="{FC4D94A2-58A1-43ED-A530-9D8747D938A7}"/>
              </a:ext>
            </a:extLst>
          </p:cNvPr>
          <p:cNvSpPr/>
          <p:nvPr/>
        </p:nvSpPr>
        <p:spPr>
          <a:xfrm>
            <a:off x="876300" y="1684269"/>
            <a:ext cx="5219700" cy="646331"/>
          </a:xfrm>
          <a:prstGeom prst="rect">
            <a:avLst/>
          </a:prstGeom>
        </p:spPr>
        <p:txBody>
          <a:bodyPr wrap="square">
            <a:spAutoFit/>
          </a:bodyPr>
          <a:lstStyle/>
          <a:p>
            <a:r>
              <a:rPr lang="en-US" dirty="0">
                <a:solidFill>
                  <a:srgbClr val="FFFF00"/>
                </a:solidFill>
                <a:latin typeface="Calibri" panose="020F0502020204030204" pitchFamily="34" charset="0"/>
              </a:rPr>
              <a:t>Which resource might allow residents to continue their day-to-day activities?</a:t>
            </a:r>
            <a:endParaRPr lang="en-US" dirty="0">
              <a:solidFill>
                <a:srgbClr val="FFFF00"/>
              </a:solidFill>
            </a:endParaRPr>
          </a:p>
        </p:txBody>
      </p:sp>
      <p:pic>
        <p:nvPicPr>
          <p:cNvPr id="14" name="Picture 13">
            <a:extLst>
              <a:ext uri="{FF2B5EF4-FFF2-40B4-BE49-F238E27FC236}">
                <a16:creationId xmlns:a16="http://schemas.microsoft.com/office/drawing/2014/main" id="{46605CD7-B5BD-4A01-9E0B-F6F49EF5BE0C}"/>
              </a:ext>
            </a:extLst>
          </p:cNvPr>
          <p:cNvPicPr>
            <a:picLocks noChangeAspect="1"/>
          </p:cNvPicPr>
          <p:nvPr/>
        </p:nvPicPr>
        <p:blipFill rotWithShape="1">
          <a:blip r:embed="rId2"/>
          <a:srcRect l="41146" t="20000" r="29375" b="29074"/>
          <a:stretch/>
        </p:blipFill>
        <p:spPr>
          <a:xfrm>
            <a:off x="1572594" y="2596888"/>
            <a:ext cx="3841454" cy="3732862"/>
          </a:xfrm>
          <a:prstGeom prst="rect">
            <a:avLst/>
          </a:prstGeom>
        </p:spPr>
      </p:pic>
      <p:sp>
        <p:nvSpPr>
          <p:cNvPr id="6" name="Rectangle 5">
            <a:extLst>
              <a:ext uri="{FF2B5EF4-FFF2-40B4-BE49-F238E27FC236}">
                <a16:creationId xmlns:a16="http://schemas.microsoft.com/office/drawing/2014/main" id="{624FD23A-D3CD-45BB-9A85-38E0E424A6CE}"/>
              </a:ext>
            </a:extLst>
          </p:cNvPr>
          <p:cNvSpPr/>
          <p:nvPr/>
        </p:nvSpPr>
        <p:spPr>
          <a:xfrm>
            <a:off x="6646636" y="1222604"/>
            <a:ext cx="4669064" cy="923330"/>
          </a:xfrm>
          <a:prstGeom prst="rect">
            <a:avLst/>
          </a:prstGeom>
        </p:spPr>
        <p:txBody>
          <a:bodyPr wrap="square">
            <a:spAutoFit/>
          </a:bodyPr>
          <a:lstStyle/>
          <a:p>
            <a:r>
              <a:rPr lang="en-US" dirty="0">
                <a:solidFill>
                  <a:srgbClr val="FFFF00"/>
                </a:solidFill>
                <a:latin typeface="Calibri" panose="020F0502020204030204" pitchFamily="34" charset="0"/>
              </a:rPr>
              <a:t>Identify three facilities that can serve as resource distribution centers for residents endangered by ash fallout.</a:t>
            </a:r>
            <a:endParaRPr lang="en-US" dirty="0">
              <a:solidFill>
                <a:srgbClr val="FFFF00"/>
              </a:solidFill>
            </a:endParaRPr>
          </a:p>
        </p:txBody>
      </p:sp>
      <p:pic>
        <p:nvPicPr>
          <p:cNvPr id="15" name="Picture 14">
            <a:extLst>
              <a:ext uri="{FF2B5EF4-FFF2-40B4-BE49-F238E27FC236}">
                <a16:creationId xmlns:a16="http://schemas.microsoft.com/office/drawing/2014/main" id="{A05F4068-D9FA-40DB-B9A8-3CB024467DFD}"/>
              </a:ext>
            </a:extLst>
          </p:cNvPr>
          <p:cNvPicPr>
            <a:picLocks noChangeAspect="1"/>
          </p:cNvPicPr>
          <p:nvPr/>
        </p:nvPicPr>
        <p:blipFill rotWithShape="1">
          <a:blip r:embed="rId3"/>
          <a:srcRect l="31719" t="15694" r="31328" b="25417"/>
          <a:stretch/>
        </p:blipFill>
        <p:spPr>
          <a:xfrm>
            <a:off x="7116143" y="2518916"/>
            <a:ext cx="4481193" cy="4016968"/>
          </a:xfrm>
          <a:prstGeom prst="rect">
            <a:avLst/>
          </a:prstGeom>
        </p:spPr>
      </p:pic>
    </p:spTree>
    <p:extLst>
      <p:ext uri="{BB962C8B-B14F-4D97-AF65-F5344CB8AC3E}">
        <p14:creationId xmlns:p14="http://schemas.microsoft.com/office/powerpoint/2010/main" val="8484973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D04DDA9-D2FE-4376-A22C-FD951408BC87}"/>
              </a:ext>
            </a:extLst>
          </p:cNvPr>
          <p:cNvSpPr/>
          <p:nvPr/>
        </p:nvSpPr>
        <p:spPr>
          <a:xfrm>
            <a:off x="3115760" y="-23702"/>
            <a:ext cx="5442516"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 Minor Event</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C14B197-AD0B-4225-828A-01951BF71020}"/>
              </a:ext>
            </a:extLst>
          </p:cNvPr>
          <p:cNvSpPr/>
          <p:nvPr/>
        </p:nvSpPr>
        <p:spPr>
          <a:xfrm>
            <a:off x="504438" y="5390089"/>
            <a:ext cx="11687562" cy="1323439"/>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May 17: VOLCANIC EVENT, COMMUNICATION, ACTION</a:t>
            </a:r>
          </a:p>
          <a:p>
            <a:pPr lvl="0">
              <a:defRPr/>
            </a:pPr>
            <a:r>
              <a:rPr lang="en-US" sz="2000" b="1" dirty="0">
                <a:solidFill>
                  <a:schemeClr val="bg1"/>
                </a:solidFill>
                <a:ea typeface="Calibri" panose="020F0502020204030204" pitchFamily="34" charset="0"/>
              </a:rPr>
              <a:t>The first large explosive eruption has occurred at the summit. The highest ash plume reaching 8,100 m (about 26,500 ft) above ground level. Explosions at </a:t>
            </a:r>
            <a:r>
              <a:rPr lang="en-US" sz="2000" b="1" dirty="0" err="1">
                <a:solidFill>
                  <a:schemeClr val="bg1"/>
                </a:solidFill>
                <a:ea typeface="Calibri" panose="020F0502020204030204" pitchFamily="34" charset="0"/>
              </a:rPr>
              <a:t>Kīlauea’s</a:t>
            </a:r>
            <a:r>
              <a:rPr lang="en-US" sz="2000" b="1" dirty="0">
                <a:solidFill>
                  <a:schemeClr val="bg1"/>
                </a:solidFill>
                <a:ea typeface="Calibri" panose="020F0502020204030204" pitchFamily="34" charset="0"/>
              </a:rPr>
              <a:t> summit continued intermittently throughout the latter half of May. Ground cracks from fissures on the LERZ widened while Fissure 17 erupted.</a:t>
            </a:r>
            <a:endParaRPr kumimoji="0" lang="en-US" sz="2000" b="0" i="1" u="none" strike="noStrike" kern="1200" cap="none" spc="0" normalizeH="0" baseline="0" noProof="0" dirty="0">
              <a:ln>
                <a:noFill/>
              </a:ln>
              <a:solidFill>
                <a:srgbClr val="00B0F0"/>
              </a:solidFill>
              <a:effectLst/>
              <a:uLnTx/>
              <a:uFillTx/>
              <a:latin typeface="Calibri" panose="020F0502020204030204"/>
              <a:cs typeface="+mn-cs"/>
            </a:endParaRPr>
          </a:p>
        </p:txBody>
      </p:sp>
      <p:sp>
        <p:nvSpPr>
          <p:cNvPr id="13" name="Rectangle 12">
            <a:extLst>
              <a:ext uri="{FF2B5EF4-FFF2-40B4-BE49-F238E27FC236}">
                <a16:creationId xmlns:a16="http://schemas.microsoft.com/office/drawing/2014/main" id="{33B42B95-F315-42B5-8994-F3E29CEDDD84}"/>
              </a:ext>
            </a:extLst>
          </p:cNvPr>
          <p:cNvSpPr/>
          <p:nvPr/>
        </p:nvSpPr>
        <p:spPr>
          <a:xfrm>
            <a:off x="0" y="0"/>
            <a:ext cx="1779654" cy="707886"/>
          </a:xfrm>
          <a:prstGeom prst="rect">
            <a:avLst/>
          </a:prstGeom>
        </p:spPr>
        <p:txBody>
          <a:bodyPr wrap="none">
            <a:spAutoFit/>
          </a:bodyPr>
          <a:lstStyle/>
          <a:p>
            <a:r>
              <a:rPr lang="en-US" sz="4000" b="1" i="1" dirty="0">
                <a:solidFill>
                  <a:srgbClr val="00B0F0"/>
                </a:solidFill>
                <a:ea typeface="Calibri" panose="020F0502020204030204" pitchFamily="34" charset="0"/>
              </a:rPr>
              <a:t>May 17</a:t>
            </a:r>
            <a:endParaRPr lang="en-US" sz="4000" dirty="0"/>
          </a:p>
        </p:txBody>
      </p:sp>
      <p:pic>
        <p:nvPicPr>
          <p:cNvPr id="7" name="Picture 3">
            <a:extLst>
              <a:ext uri="{FF2B5EF4-FFF2-40B4-BE49-F238E27FC236}">
                <a16:creationId xmlns:a16="http://schemas.microsoft.com/office/drawing/2014/main" id="{D1721B85-95E1-4195-8F2D-A688FB8047F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093033" y="580420"/>
            <a:ext cx="8098967" cy="4555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CF16B574-7F4A-45AE-B265-98428464DF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93900" y="622629"/>
            <a:ext cx="2571750" cy="3429000"/>
          </a:xfrm>
          <a:prstGeom prst="rect">
            <a:avLst/>
          </a:prstGeom>
        </p:spPr>
      </p:pic>
      <p:pic>
        <p:nvPicPr>
          <p:cNvPr id="8" name="Picture 7">
            <a:extLst>
              <a:ext uri="{FF2B5EF4-FFF2-40B4-BE49-F238E27FC236}">
                <a16:creationId xmlns:a16="http://schemas.microsoft.com/office/drawing/2014/main" id="{9CA5097D-D9D1-4434-9B67-BE8A60CA1B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897589"/>
            <a:ext cx="2428875" cy="3238500"/>
          </a:xfrm>
          <a:prstGeom prst="rect">
            <a:avLst/>
          </a:prstGeom>
        </p:spPr>
      </p:pic>
      <p:sp>
        <p:nvSpPr>
          <p:cNvPr id="9" name="Rectangle 8">
            <a:extLst>
              <a:ext uri="{FF2B5EF4-FFF2-40B4-BE49-F238E27FC236}">
                <a16:creationId xmlns:a16="http://schemas.microsoft.com/office/drawing/2014/main" id="{66F5C9BD-B996-4119-9D68-42FB392DFBF2}"/>
              </a:ext>
            </a:extLst>
          </p:cNvPr>
          <p:cNvSpPr/>
          <p:nvPr/>
        </p:nvSpPr>
        <p:spPr>
          <a:xfrm>
            <a:off x="2470305" y="4093838"/>
            <a:ext cx="1871686" cy="523220"/>
          </a:xfrm>
          <a:prstGeom prst="rect">
            <a:avLst/>
          </a:prstGeom>
        </p:spPr>
        <p:txBody>
          <a:bodyPr wrap="square">
            <a:spAutoFit/>
          </a:bodyPr>
          <a:lstStyle/>
          <a:p>
            <a:r>
              <a:rPr lang="en-US" sz="1400" b="1" dirty="0">
                <a:solidFill>
                  <a:schemeClr val="bg1"/>
                </a:solidFill>
                <a:ea typeface="Calibri" panose="020F0502020204030204" pitchFamily="34" charset="0"/>
              </a:rPr>
              <a:t>Ground cracks from fissures on the LERZ </a:t>
            </a:r>
            <a:endParaRPr lang="en-US" sz="1400" dirty="0"/>
          </a:p>
        </p:txBody>
      </p:sp>
      <p:sp>
        <p:nvSpPr>
          <p:cNvPr id="12" name="Rectangle 11">
            <a:extLst>
              <a:ext uri="{FF2B5EF4-FFF2-40B4-BE49-F238E27FC236}">
                <a16:creationId xmlns:a16="http://schemas.microsoft.com/office/drawing/2014/main" id="{D2C84566-C50C-472A-BA3D-308E4DAE4857}"/>
              </a:ext>
            </a:extLst>
          </p:cNvPr>
          <p:cNvSpPr/>
          <p:nvPr/>
        </p:nvSpPr>
        <p:spPr>
          <a:xfrm>
            <a:off x="6880732" y="5136089"/>
            <a:ext cx="4638167" cy="307777"/>
          </a:xfrm>
          <a:prstGeom prst="rect">
            <a:avLst/>
          </a:prstGeom>
        </p:spPr>
        <p:txBody>
          <a:bodyPr wrap="square">
            <a:spAutoFit/>
          </a:bodyPr>
          <a:lstStyle/>
          <a:p>
            <a:r>
              <a:rPr lang="en-US" sz="1400" b="1" dirty="0">
                <a:solidFill>
                  <a:schemeClr val="bg1"/>
                </a:solidFill>
                <a:ea typeface="Calibri" panose="020F0502020204030204" pitchFamily="34" charset="0"/>
              </a:rPr>
              <a:t>Explosive eruption at the summit on May 17, 2018</a:t>
            </a:r>
            <a:endParaRPr lang="en-US" sz="1400" dirty="0"/>
          </a:p>
        </p:txBody>
      </p:sp>
    </p:spTree>
    <p:extLst>
      <p:ext uri="{BB962C8B-B14F-4D97-AF65-F5344CB8AC3E}">
        <p14:creationId xmlns:p14="http://schemas.microsoft.com/office/powerpoint/2010/main" val="31087779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FB99AA-BD9B-4285-A032-B036DDB8D898}"/>
              </a:ext>
            </a:extLst>
          </p:cNvPr>
          <p:cNvSpPr/>
          <p:nvPr/>
        </p:nvSpPr>
        <p:spPr>
          <a:xfrm>
            <a:off x="0" y="1872862"/>
            <a:ext cx="1524000" cy="2031325"/>
          </a:xfrm>
          <a:prstGeom prst="rect">
            <a:avLst/>
          </a:prstGeom>
        </p:spPr>
        <p:txBody>
          <a:bodyPr wrap="square">
            <a:spAutoFit/>
          </a:bodyPr>
          <a:lstStyle/>
          <a:p>
            <a:pPr lvl="0">
              <a:defRPr/>
            </a:pPr>
            <a:r>
              <a:rPr lang="en-US" b="1" dirty="0">
                <a:solidFill>
                  <a:srgbClr val="FFFF00"/>
                </a:solidFill>
                <a:ea typeface="Calibri" panose="020F0502020204030204" pitchFamily="34" charset="0"/>
              </a:rPr>
              <a:t>VIDEO FOOTAGE OF EXPLOSIVE ERUPTIONS</a:t>
            </a:r>
          </a:p>
          <a:p>
            <a:pPr lvl="0">
              <a:defRPr/>
            </a:pPr>
            <a:br>
              <a:rPr kumimoji="0" lang="en-US" b="1" i="1" u="none" strike="noStrike" kern="1200" cap="none" spc="0" normalizeH="0" baseline="0" noProof="0" dirty="0">
                <a:ln>
                  <a:noFill/>
                </a:ln>
                <a:solidFill>
                  <a:srgbClr val="FFFF00"/>
                </a:solidFill>
                <a:effectLst/>
                <a:uLnTx/>
                <a:uFillTx/>
                <a:latin typeface="Calibri" panose="020F0502020204030204"/>
                <a:ea typeface="Calibri" panose="020F0502020204030204" pitchFamily="34" charset="0"/>
                <a:cs typeface="+mn-cs"/>
              </a:rPr>
            </a:br>
            <a:br>
              <a:rPr kumimoji="0" lang="en-US" b="0" i="1" u="none" strike="noStrike" kern="1200" cap="none" spc="0" normalizeH="0" baseline="0" noProof="0" dirty="0">
                <a:ln>
                  <a:noFill/>
                </a:ln>
                <a:solidFill>
                  <a:srgbClr val="FFFF00"/>
                </a:solidFill>
                <a:effectLst/>
                <a:uLnTx/>
                <a:uFillTx/>
                <a:latin typeface="Calibri" panose="020F0502020204030204"/>
                <a:ea typeface="Times New Roman" panose="02020603050405020304" pitchFamily="18" charset="0"/>
                <a:cs typeface="+mn-cs"/>
              </a:rPr>
            </a:br>
            <a:endParaRPr kumimoji="0" lang="en-US" b="0" i="1" u="none" strike="noStrike" kern="1200" cap="none" spc="0" normalizeH="0" baseline="0" noProof="0" dirty="0">
              <a:ln>
                <a:noFill/>
              </a:ln>
              <a:solidFill>
                <a:srgbClr val="FFFF00"/>
              </a:solidFill>
              <a:effectLst/>
              <a:uLnTx/>
              <a:uFillTx/>
              <a:latin typeface="Calibri" panose="020F0502020204030204"/>
              <a:cs typeface="+mn-cs"/>
            </a:endParaRPr>
          </a:p>
        </p:txBody>
      </p:sp>
      <p:sp>
        <p:nvSpPr>
          <p:cNvPr id="5" name="Rectangle 4">
            <a:extLst>
              <a:ext uri="{FF2B5EF4-FFF2-40B4-BE49-F238E27FC236}">
                <a16:creationId xmlns:a16="http://schemas.microsoft.com/office/drawing/2014/main" id="{FD04DDA9-D2FE-4376-A22C-FD951408BC87}"/>
              </a:ext>
            </a:extLst>
          </p:cNvPr>
          <p:cNvSpPr/>
          <p:nvPr/>
        </p:nvSpPr>
        <p:spPr>
          <a:xfrm>
            <a:off x="3115760" y="-23702"/>
            <a:ext cx="5442516"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 Minor Event</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3B42B95-F315-42B5-8994-F3E29CEDDD84}"/>
              </a:ext>
            </a:extLst>
          </p:cNvPr>
          <p:cNvSpPr/>
          <p:nvPr/>
        </p:nvSpPr>
        <p:spPr>
          <a:xfrm>
            <a:off x="0" y="0"/>
            <a:ext cx="1779654" cy="707886"/>
          </a:xfrm>
          <a:prstGeom prst="rect">
            <a:avLst/>
          </a:prstGeom>
        </p:spPr>
        <p:txBody>
          <a:bodyPr wrap="none">
            <a:spAutoFit/>
          </a:bodyPr>
          <a:lstStyle/>
          <a:p>
            <a:r>
              <a:rPr lang="en-US" sz="4000" b="1" i="1" dirty="0">
                <a:solidFill>
                  <a:srgbClr val="00B0F0"/>
                </a:solidFill>
                <a:ea typeface="Calibri" panose="020F0502020204030204" pitchFamily="34" charset="0"/>
              </a:rPr>
              <a:t>May 17</a:t>
            </a:r>
            <a:endParaRPr lang="en-US" sz="4000" dirty="0"/>
          </a:p>
        </p:txBody>
      </p:sp>
      <p:pic>
        <p:nvPicPr>
          <p:cNvPr id="2" name="May 24_summit_Kīlauea Volcano">
            <a:hlinkClick r:id="" action="ppaction://media"/>
            <a:extLst>
              <a:ext uri="{FF2B5EF4-FFF2-40B4-BE49-F238E27FC236}">
                <a16:creationId xmlns:a16="http://schemas.microsoft.com/office/drawing/2014/main" id="{5830943F-848D-45A9-ADF7-0CFE3139096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24000" y="622629"/>
            <a:ext cx="10668000" cy="6000751"/>
          </a:xfrm>
          <a:prstGeom prst="rect">
            <a:avLst/>
          </a:prstGeom>
        </p:spPr>
      </p:pic>
    </p:spTree>
    <p:extLst>
      <p:ext uri="{BB962C8B-B14F-4D97-AF65-F5344CB8AC3E}">
        <p14:creationId xmlns:p14="http://schemas.microsoft.com/office/powerpoint/2010/main" val="2533889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8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2673349" y="0"/>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4" name="Rectangle 3">
            <a:extLst>
              <a:ext uri="{FF2B5EF4-FFF2-40B4-BE49-F238E27FC236}">
                <a16:creationId xmlns:a16="http://schemas.microsoft.com/office/drawing/2014/main" id="{1240C63D-C20B-4D00-9CF2-FAE61746B0EA}"/>
              </a:ext>
            </a:extLst>
          </p:cNvPr>
          <p:cNvSpPr/>
          <p:nvPr/>
        </p:nvSpPr>
        <p:spPr>
          <a:xfrm>
            <a:off x="-31751" y="753567"/>
            <a:ext cx="5410200" cy="1168846"/>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Scientists</a:t>
            </a:r>
          </a:p>
          <a:p>
            <a:pPr marR="0" lvl="2">
              <a:lnSpc>
                <a:spcPct val="107000"/>
              </a:lnSpc>
              <a:spcBef>
                <a:spcPts val="0"/>
              </a:spcBef>
              <a:spcAft>
                <a:spcPts val="0"/>
              </a:spcAft>
            </a:pPr>
            <a:br>
              <a:rPr lang="en-US" sz="1400" b="1" dirty="0">
                <a:solidFill>
                  <a:srgbClr val="FFC000"/>
                </a:solidFill>
                <a:latin typeface="Calibri" panose="020F0502020204030204" pitchFamily="34" charset="0"/>
                <a:ea typeface="Calibri" panose="020F0502020204030204" pitchFamily="34" charset="0"/>
              </a:rPr>
            </a:br>
            <a:br>
              <a:rPr lang="en-US" sz="1400" b="1" dirty="0">
                <a:solidFill>
                  <a:srgbClr val="FFC000"/>
                </a:solidFill>
                <a:latin typeface="Calibri" panose="020F0502020204030204" pitchFamily="34" charset="0"/>
                <a:ea typeface="Calibri" panose="020F0502020204030204" pitchFamily="34" charset="0"/>
              </a:rPr>
            </a:br>
            <a:endParaRPr lang="en-US" sz="1400" dirty="0">
              <a:solidFill>
                <a:schemeClr val="bg1"/>
              </a:solidFill>
              <a:latin typeface="Calibri" panose="020F0502020204030204" pitchFamily="34" charset="0"/>
              <a:ea typeface="Calibri" panose="020F0502020204030204" pitchFamily="34" charset="0"/>
            </a:endParaRPr>
          </a:p>
        </p:txBody>
      </p:sp>
      <p:sp>
        <p:nvSpPr>
          <p:cNvPr id="14" name="Rectangle 13">
            <a:extLst>
              <a:ext uri="{FF2B5EF4-FFF2-40B4-BE49-F238E27FC236}">
                <a16:creationId xmlns:a16="http://schemas.microsoft.com/office/drawing/2014/main" id="{C9054060-EF0F-4518-87E2-FD5FD032DCF8}"/>
              </a:ext>
            </a:extLst>
          </p:cNvPr>
          <p:cNvSpPr/>
          <p:nvPr/>
        </p:nvSpPr>
        <p:spPr>
          <a:xfrm>
            <a:off x="-31751" y="-61555"/>
            <a:ext cx="1779654" cy="707886"/>
          </a:xfrm>
          <a:prstGeom prst="rect">
            <a:avLst/>
          </a:prstGeom>
        </p:spPr>
        <p:txBody>
          <a:bodyPr wrap="none">
            <a:spAutoFit/>
          </a:bodyPr>
          <a:lstStyle/>
          <a:p>
            <a:r>
              <a:rPr lang="en-US" sz="4000" b="1" i="1" dirty="0">
                <a:solidFill>
                  <a:srgbClr val="00B0F0"/>
                </a:solidFill>
                <a:ea typeface="Calibri" panose="020F0502020204030204" pitchFamily="34" charset="0"/>
              </a:rPr>
              <a:t>May 17</a:t>
            </a:r>
            <a:endParaRPr lang="en-US" sz="4000" dirty="0"/>
          </a:p>
        </p:txBody>
      </p:sp>
      <p:sp>
        <p:nvSpPr>
          <p:cNvPr id="12" name="Rectangle 11">
            <a:extLst>
              <a:ext uri="{FF2B5EF4-FFF2-40B4-BE49-F238E27FC236}">
                <a16:creationId xmlns:a16="http://schemas.microsoft.com/office/drawing/2014/main" id="{D63D0E35-BBFD-4D4E-99F1-95D28E218513}"/>
              </a:ext>
            </a:extLst>
          </p:cNvPr>
          <p:cNvSpPr/>
          <p:nvPr/>
        </p:nvSpPr>
        <p:spPr>
          <a:xfrm>
            <a:off x="6096000" y="729365"/>
            <a:ext cx="5659666" cy="1399357"/>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Emergency </a:t>
            </a:r>
            <a:r>
              <a:rPr lang="en-US" sz="2400" b="1" dirty="0" err="1">
                <a:solidFill>
                  <a:schemeClr val="bg1"/>
                </a:solidFill>
                <a:latin typeface="Calibri" panose="020F0502020204030204" pitchFamily="34" charset="0"/>
                <a:ea typeface="Calibri" panose="020F0502020204030204" pitchFamily="34" charset="0"/>
              </a:rPr>
              <a:t>Mgmt</a:t>
            </a:r>
            <a:endParaRPr lang="en-US" sz="1400" b="1" dirty="0">
              <a:solidFill>
                <a:schemeClr val="bg1"/>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br>
              <a:rPr lang="en-US" sz="1400" b="1" dirty="0">
                <a:solidFill>
                  <a:srgbClr val="FFC000"/>
                </a:solidFill>
                <a:latin typeface="Calibri" panose="020F0502020204030204" pitchFamily="34" charset="0"/>
                <a:ea typeface="Calibri" panose="020F0502020204030204" pitchFamily="34" charset="0"/>
              </a:rPr>
            </a:br>
            <a:br>
              <a:rPr lang="en-US" sz="1400" b="1" dirty="0">
                <a:solidFill>
                  <a:srgbClr val="FFC000"/>
                </a:solidFill>
                <a:latin typeface="Calibri" panose="020F0502020204030204" pitchFamily="34" charset="0"/>
                <a:ea typeface="Calibri" panose="020F0502020204030204" pitchFamily="34" charset="0"/>
              </a:rPr>
            </a:br>
            <a:endParaRPr lang="en-US" sz="1400" dirty="0">
              <a:solidFill>
                <a:schemeClr val="bg1"/>
              </a:solidFill>
              <a:latin typeface="Calibri" panose="020F0502020204030204" pitchFamily="34" charset="0"/>
              <a:ea typeface="Calibri" panose="020F0502020204030204" pitchFamily="34" charset="0"/>
            </a:endParaRPr>
          </a:p>
          <a:p>
            <a:pPr marL="1143000" marR="0" lvl="2" indent="-228600">
              <a:lnSpc>
                <a:spcPct val="107000"/>
              </a:lnSpc>
              <a:spcBef>
                <a:spcPts val="0"/>
              </a:spcBef>
              <a:spcAft>
                <a:spcPts val="0"/>
              </a:spcAft>
              <a:buFont typeface="+mj-lt"/>
              <a:buAutoNum type="romanLcParenR"/>
            </a:pPr>
            <a:endParaRPr lang="en-US" sz="1400" b="1" dirty="0">
              <a:solidFill>
                <a:schemeClr val="bg1"/>
              </a:solidFill>
              <a:latin typeface="Calibri" panose="020F0502020204030204" pitchFamily="34" charset="0"/>
              <a:ea typeface="Calibri" panose="020F0502020204030204" pitchFamily="34" charset="0"/>
            </a:endParaRPr>
          </a:p>
        </p:txBody>
      </p:sp>
      <p:sp>
        <p:nvSpPr>
          <p:cNvPr id="13" name="Rectangle 12">
            <a:extLst>
              <a:ext uri="{FF2B5EF4-FFF2-40B4-BE49-F238E27FC236}">
                <a16:creationId xmlns:a16="http://schemas.microsoft.com/office/drawing/2014/main" id="{200B825E-4C07-490B-AC70-208D00FB931A}"/>
              </a:ext>
            </a:extLst>
          </p:cNvPr>
          <p:cNvSpPr/>
          <p:nvPr/>
        </p:nvSpPr>
        <p:spPr>
          <a:xfrm>
            <a:off x="6595833" y="3742306"/>
            <a:ext cx="5659666" cy="470000"/>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Community</a:t>
            </a:r>
            <a:endParaRPr lang="en-US" sz="2400" dirty="0">
              <a:solidFill>
                <a:schemeClr val="bg1"/>
              </a:solidFill>
              <a:latin typeface="Calibri" panose="020F0502020204030204" pitchFamily="34" charset="0"/>
              <a:ea typeface="Calibri" panose="020F0502020204030204" pitchFamily="34" charset="0"/>
            </a:endParaRPr>
          </a:p>
        </p:txBody>
      </p:sp>
      <p:pic>
        <p:nvPicPr>
          <p:cNvPr id="5" name="Picture 4">
            <a:extLst>
              <a:ext uri="{FF2B5EF4-FFF2-40B4-BE49-F238E27FC236}">
                <a16:creationId xmlns:a16="http://schemas.microsoft.com/office/drawing/2014/main" id="{BAF449CB-03A7-4E4D-B47F-F92F7906AB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9524" y="2866450"/>
            <a:ext cx="2905125" cy="3873500"/>
          </a:xfrm>
          <a:prstGeom prst="rect">
            <a:avLst/>
          </a:prstGeom>
        </p:spPr>
      </p:pic>
      <p:pic>
        <p:nvPicPr>
          <p:cNvPr id="2" name="Picture 1">
            <a:extLst>
              <a:ext uri="{FF2B5EF4-FFF2-40B4-BE49-F238E27FC236}">
                <a16:creationId xmlns:a16="http://schemas.microsoft.com/office/drawing/2014/main" id="{A4A55BE4-94B8-439D-BE4E-F6FF94F8D970}"/>
              </a:ext>
            </a:extLst>
          </p:cNvPr>
          <p:cNvPicPr>
            <a:picLocks noChangeAspect="1"/>
          </p:cNvPicPr>
          <p:nvPr/>
        </p:nvPicPr>
        <p:blipFill rotWithShape="1">
          <a:blip r:embed="rId4"/>
          <a:srcRect l="32109" t="15417" r="31484" b="49999"/>
          <a:stretch/>
        </p:blipFill>
        <p:spPr>
          <a:xfrm>
            <a:off x="138139" y="3216768"/>
            <a:ext cx="3732724" cy="1994525"/>
          </a:xfrm>
          <a:prstGeom prst="rect">
            <a:avLst/>
          </a:prstGeom>
        </p:spPr>
      </p:pic>
      <p:sp>
        <p:nvSpPr>
          <p:cNvPr id="3" name="Rectangle 2">
            <a:extLst>
              <a:ext uri="{FF2B5EF4-FFF2-40B4-BE49-F238E27FC236}">
                <a16:creationId xmlns:a16="http://schemas.microsoft.com/office/drawing/2014/main" id="{BBB45F25-578A-4BAC-A79D-11B7188D49CF}"/>
              </a:ext>
            </a:extLst>
          </p:cNvPr>
          <p:cNvSpPr/>
          <p:nvPr/>
        </p:nvSpPr>
        <p:spPr>
          <a:xfrm>
            <a:off x="771524" y="1510584"/>
            <a:ext cx="5659666" cy="923330"/>
          </a:xfrm>
          <a:prstGeom prst="rect">
            <a:avLst/>
          </a:prstGeom>
        </p:spPr>
        <p:txBody>
          <a:bodyPr wrap="square">
            <a:spAutoFit/>
          </a:bodyPr>
          <a:lstStyle/>
          <a:p>
            <a:r>
              <a:rPr lang="en-US" dirty="0">
                <a:solidFill>
                  <a:srgbClr val="FFFF00"/>
                </a:solidFill>
                <a:latin typeface="Calibri" panose="020F0502020204030204" pitchFamily="34" charset="0"/>
              </a:rPr>
              <a:t>What is the maximum elevation reached by the SO2 particulate cloud? Does this warrant a change in the Volcano Alert Level?</a:t>
            </a:r>
            <a:endParaRPr lang="en-US" dirty="0">
              <a:solidFill>
                <a:srgbClr val="FFFF00"/>
              </a:solidFill>
            </a:endParaRPr>
          </a:p>
        </p:txBody>
      </p:sp>
      <p:sp>
        <p:nvSpPr>
          <p:cNvPr id="8" name="Rectangle 7">
            <a:extLst>
              <a:ext uri="{FF2B5EF4-FFF2-40B4-BE49-F238E27FC236}">
                <a16:creationId xmlns:a16="http://schemas.microsoft.com/office/drawing/2014/main" id="{743335A5-1C91-4135-9FE2-E2C737EE24BD}"/>
              </a:ext>
            </a:extLst>
          </p:cNvPr>
          <p:cNvSpPr/>
          <p:nvPr/>
        </p:nvSpPr>
        <p:spPr>
          <a:xfrm>
            <a:off x="7259865" y="1787583"/>
            <a:ext cx="4495801" cy="646331"/>
          </a:xfrm>
          <a:prstGeom prst="rect">
            <a:avLst/>
          </a:prstGeom>
        </p:spPr>
        <p:txBody>
          <a:bodyPr wrap="square">
            <a:spAutoFit/>
          </a:bodyPr>
          <a:lstStyle/>
          <a:p>
            <a:r>
              <a:rPr lang="en-US" dirty="0">
                <a:solidFill>
                  <a:srgbClr val="FFFF00"/>
                </a:solidFill>
                <a:latin typeface="Calibri" panose="020F0502020204030204" pitchFamily="34" charset="0"/>
              </a:rPr>
              <a:t>Is it dangerous for residents to be drinking rainwater at this time? </a:t>
            </a:r>
            <a:endParaRPr lang="en-US" dirty="0">
              <a:solidFill>
                <a:srgbClr val="FFFF00"/>
              </a:solidFill>
            </a:endParaRPr>
          </a:p>
        </p:txBody>
      </p:sp>
      <p:sp>
        <p:nvSpPr>
          <p:cNvPr id="11" name="Rectangle 10">
            <a:extLst>
              <a:ext uri="{FF2B5EF4-FFF2-40B4-BE49-F238E27FC236}">
                <a16:creationId xmlns:a16="http://schemas.microsoft.com/office/drawing/2014/main" id="{8209795F-F5E4-44D8-99C8-64BEFBF77BB4}"/>
              </a:ext>
            </a:extLst>
          </p:cNvPr>
          <p:cNvSpPr/>
          <p:nvPr/>
        </p:nvSpPr>
        <p:spPr>
          <a:xfrm>
            <a:off x="7348767" y="4564962"/>
            <a:ext cx="4406899" cy="646331"/>
          </a:xfrm>
          <a:prstGeom prst="rect">
            <a:avLst/>
          </a:prstGeom>
        </p:spPr>
        <p:txBody>
          <a:bodyPr wrap="square">
            <a:spAutoFit/>
          </a:bodyPr>
          <a:lstStyle/>
          <a:p>
            <a:r>
              <a:rPr lang="en-US" dirty="0">
                <a:solidFill>
                  <a:srgbClr val="FFFF00"/>
                </a:solidFill>
                <a:latin typeface="Calibri" panose="020F0502020204030204" pitchFamily="34" charset="0"/>
              </a:rPr>
              <a:t>Why is it important to bring together members of all teams in a common space?</a:t>
            </a:r>
            <a:endParaRPr lang="en-US" dirty="0">
              <a:solidFill>
                <a:srgbClr val="FFFF00"/>
              </a:solidFill>
            </a:endParaRPr>
          </a:p>
        </p:txBody>
      </p:sp>
    </p:spTree>
    <p:extLst>
      <p:ext uri="{BB962C8B-B14F-4D97-AF65-F5344CB8AC3E}">
        <p14:creationId xmlns:p14="http://schemas.microsoft.com/office/powerpoint/2010/main" val="24680891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53CBDE-CF3F-4CA9-9005-51463C5B72B9}"/>
              </a:ext>
            </a:extLst>
          </p:cNvPr>
          <p:cNvSpPr/>
          <p:nvPr/>
        </p:nvSpPr>
        <p:spPr>
          <a:xfrm>
            <a:off x="1045845" y="1053687"/>
            <a:ext cx="10119360" cy="2251257"/>
          </a:xfrm>
          <a:prstGeom prst="rect">
            <a:avLst/>
          </a:prstGeom>
        </p:spPr>
        <p:txBody>
          <a:bodyPr wrap="square">
            <a:spAutoFit/>
          </a:bodyPr>
          <a:lstStyle/>
          <a:p>
            <a:pPr>
              <a:lnSpc>
                <a:spcPct val="107000"/>
              </a:lnSpc>
            </a:pPr>
            <a:r>
              <a:rPr lang="en-US" sz="3200" b="1" dirty="0">
                <a:solidFill>
                  <a:srgbClr val="00B0F0"/>
                </a:solidFill>
                <a:latin typeface="Calibri" panose="020F0502020204030204" pitchFamily="34" charset="0"/>
                <a:ea typeface="Calibri" panose="020F0502020204030204" pitchFamily="34" charset="0"/>
              </a:rPr>
              <a:t>OPTIONAL- COMMUNITY MEETING </a:t>
            </a:r>
            <a:endParaRPr lang="en-US" sz="3200" dirty="0">
              <a:solidFill>
                <a:srgbClr val="00B0F0"/>
              </a:solidFill>
              <a:latin typeface="Calibri" panose="020F0502020204030204" pitchFamily="34" charset="0"/>
              <a:ea typeface="Calibri" panose="020F0502020204030204" pitchFamily="34" charset="0"/>
            </a:endParaRPr>
          </a:p>
          <a:p>
            <a:pPr>
              <a:lnSpc>
                <a:spcPct val="107000"/>
              </a:lnSpc>
            </a:pPr>
            <a:r>
              <a:rPr lang="en-US" sz="2000" i="1" dirty="0">
                <a:solidFill>
                  <a:schemeClr val="bg1"/>
                </a:solidFill>
                <a:latin typeface="Calibri" panose="020F0502020204030204" pitchFamily="34" charset="0"/>
                <a:ea typeface="Calibri" panose="020F0502020204030204" pitchFamily="34" charset="0"/>
              </a:rPr>
              <a:t>Facilitated and moderated by the Media Team</a:t>
            </a:r>
            <a:r>
              <a:rPr lang="en-US" sz="2000" dirty="0">
                <a:solidFill>
                  <a:schemeClr val="bg1"/>
                </a:solidFill>
                <a:latin typeface="Calibri" panose="020F0502020204030204" pitchFamily="34" charset="0"/>
                <a:ea typeface="Calibri" panose="020F0502020204030204" pitchFamily="34" charset="0"/>
              </a:rPr>
              <a:t>   </a:t>
            </a:r>
          </a:p>
          <a:p>
            <a:pPr marL="342900" marR="0" lvl="0" indent="-342900">
              <a:lnSpc>
                <a:spcPct val="107000"/>
              </a:lnSpc>
              <a:spcBef>
                <a:spcPts val="0"/>
              </a:spcBef>
              <a:spcAft>
                <a:spcPts val="0"/>
              </a:spcAft>
              <a:buFont typeface="+mj-lt"/>
              <a:buAutoNum type="arabicPeriod"/>
            </a:pPr>
            <a:r>
              <a:rPr lang="en-US" sz="2000" dirty="0">
                <a:solidFill>
                  <a:schemeClr val="bg1"/>
                </a:solidFill>
                <a:latin typeface="Calibri" panose="020F0502020204030204" pitchFamily="34" charset="0"/>
                <a:ea typeface="Calibri" panose="020F0502020204030204" pitchFamily="34" charset="0"/>
              </a:rPr>
              <a:t>Invited members respond to Media communications and sit on a panel for the meeting.</a:t>
            </a:r>
          </a:p>
          <a:p>
            <a:pPr marL="342900" marR="0" lvl="0" indent="-342900">
              <a:lnSpc>
                <a:spcPct val="107000"/>
              </a:lnSpc>
              <a:spcBef>
                <a:spcPts val="0"/>
              </a:spcBef>
              <a:spcAft>
                <a:spcPts val="0"/>
              </a:spcAft>
              <a:buFont typeface="+mj-lt"/>
              <a:buAutoNum type="arabicPeriod"/>
            </a:pPr>
            <a:r>
              <a:rPr lang="en-US" sz="2000" dirty="0">
                <a:solidFill>
                  <a:schemeClr val="bg1"/>
                </a:solidFill>
                <a:latin typeface="Calibri" panose="020F0502020204030204" pitchFamily="34" charset="0"/>
                <a:ea typeface="Calibri" panose="020F0502020204030204" pitchFamily="34" charset="0"/>
              </a:rPr>
              <a:t>Members of the media team pose as community members and ask questions to the appropriate officials.</a:t>
            </a:r>
          </a:p>
          <a:p>
            <a:pPr marL="342900" marR="0" lvl="0" indent="-342900">
              <a:lnSpc>
                <a:spcPct val="107000"/>
              </a:lnSpc>
              <a:spcBef>
                <a:spcPts val="0"/>
              </a:spcBef>
              <a:spcAft>
                <a:spcPts val="0"/>
              </a:spcAft>
              <a:buFont typeface="+mj-lt"/>
              <a:buAutoNum type="arabicPeriod"/>
            </a:pPr>
            <a:r>
              <a:rPr lang="en-US" sz="2000" dirty="0">
                <a:solidFill>
                  <a:schemeClr val="bg1"/>
                </a:solidFill>
                <a:latin typeface="Calibri" panose="020F0502020204030204" pitchFamily="34" charset="0"/>
                <a:ea typeface="Calibri" panose="020F0502020204030204" pitchFamily="34" charset="0"/>
              </a:rPr>
              <a:t>Internal moderator makes sure meeting moves forward, limits time for responses, etc.</a:t>
            </a:r>
          </a:p>
        </p:txBody>
      </p:sp>
      <p:sp>
        <p:nvSpPr>
          <p:cNvPr id="4" name="Rectangle 3">
            <a:extLst>
              <a:ext uri="{FF2B5EF4-FFF2-40B4-BE49-F238E27FC236}">
                <a16:creationId xmlns:a16="http://schemas.microsoft.com/office/drawing/2014/main" id="{EE32C1FC-270A-4513-AA39-45BC004ED112}"/>
              </a:ext>
            </a:extLst>
          </p:cNvPr>
          <p:cNvSpPr/>
          <p:nvPr/>
        </p:nvSpPr>
        <p:spPr>
          <a:xfrm>
            <a:off x="476250" y="304800"/>
            <a:ext cx="11258550" cy="3238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772BEB8-C3B5-459F-BF26-75ED4B4B7777}"/>
              </a:ext>
            </a:extLst>
          </p:cNvPr>
          <p:cNvSpPr/>
          <p:nvPr/>
        </p:nvSpPr>
        <p:spPr>
          <a:xfrm>
            <a:off x="466725" y="6039446"/>
            <a:ext cx="11258550" cy="3238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836938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D04DDA9-D2FE-4376-A22C-FD951408BC87}"/>
              </a:ext>
            </a:extLst>
          </p:cNvPr>
          <p:cNvSpPr/>
          <p:nvPr/>
        </p:nvSpPr>
        <p:spPr>
          <a:xfrm>
            <a:off x="3115760" y="-23702"/>
            <a:ext cx="5416868"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 Major Event</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C14B197-AD0B-4225-828A-01951BF71020}"/>
              </a:ext>
            </a:extLst>
          </p:cNvPr>
          <p:cNvSpPr/>
          <p:nvPr/>
        </p:nvSpPr>
        <p:spPr>
          <a:xfrm>
            <a:off x="279264" y="5112596"/>
            <a:ext cx="11740016" cy="1631216"/>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May 19:  VOLCANIC EVENT, COMMUNICATION, ACTION</a:t>
            </a:r>
          </a:p>
          <a:p>
            <a:pPr lvl="0">
              <a:defRPr/>
            </a:pPr>
            <a:r>
              <a:rPr lang="en-US" sz="2000" b="1" dirty="0">
                <a:solidFill>
                  <a:schemeClr val="bg1"/>
                </a:solidFill>
                <a:ea typeface="Calibri" panose="020F0502020204030204" pitchFamily="34" charset="0"/>
              </a:rPr>
              <a:t>Fissures 16 - 20 merge to form a continuous line of spatter and fountaining. Unlike the sluggish ‘</a:t>
            </a:r>
            <a:r>
              <a:rPr lang="en-US" sz="2000" b="1" dirty="0" err="1">
                <a:solidFill>
                  <a:schemeClr val="bg1"/>
                </a:solidFill>
                <a:ea typeface="Calibri" panose="020F0502020204030204" pitchFamily="34" charset="0"/>
              </a:rPr>
              <a:t>a‘ā</a:t>
            </a:r>
            <a:r>
              <a:rPr lang="en-US" sz="2000" b="1" dirty="0">
                <a:solidFill>
                  <a:schemeClr val="bg1"/>
                </a:solidFill>
                <a:ea typeface="Calibri" panose="020F0502020204030204" pitchFamily="34" charset="0"/>
              </a:rPr>
              <a:t> flows from earlier stages of the eruption, lava from this consolidated fissure is markedly more fluid </a:t>
            </a:r>
            <a:r>
              <a:rPr lang="en-US" sz="2000" b="1" dirty="0" err="1">
                <a:solidFill>
                  <a:schemeClr val="bg1"/>
                </a:solidFill>
                <a:ea typeface="Calibri" panose="020F0502020204030204" pitchFamily="34" charset="0"/>
              </a:rPr>
              <a:t>pāhoehoe</a:t>
            </a:r>
            <a:r>
              <a:rPr lang="en-US" sz="2000" b="1" dirty="0">
                <a:solidFill>
                  <a:schemeClr val="bg1"/>
                </a:solidFill>
                <a:ea typeface="Calibri" panose="020F0502020204030204" pitchFamily="34" charset="0"/>
              </a:rPr>
              <a:t> lava. Flow fronts are traveling at 300 to 400 meters per hour (~1,000 to 1,300 feet per hour). This development signals that hotter and more fluid magma is reaching the LERZ.</a:t>
            </a:r>
          </a:p>
        </p:txBody>
      </p:sp>
      <p:sp>
        <p:nvSpPr>
          <p:cNvPr id="13" name="Rectangle 12">
            <a:extLst>
              <a:ext uri="{FF2B5EF4-FFF2-40B4-BE49-F238E27FC236}">
                <a16:creationId xmlns:a16="http://schemas.microsoft.com/office/drawing/2014/main" id="{33B42B95-F315-42B5-8994-F3E29CEDDD84}"/>
              </a:ext>
            </a:extLst>
          </p:cNvPr>
          <p:cNvSpPr/>
          <p:nvPr/>
        </p:nvSpPr>
        <p:spPr>
          <a:xfrm>
            <a:off x="0" y="0"/>
            <a:ext cx="1779654" cy="707886"/>
          </a:xfrm>
          <a:prstGeom prst="rect">
            <a:avLst/>
          </a:prstGeom>
        </p:spPr>
        <p:txBody>
          <a:bodyPr wrap="none">
            <a:spAutoFit/>
          </a:bodyPr>
          <a:lstStyle/>
          <a:p>
            <a:r>
              <a:rPr lang="en-US" sz="4000" b="1" i="1" dirty="0">
                <a:solidFill>
                  <a:srgbClr val="00B0F0"/>
                </a:solidFill>
                <a:ea typeface="Calibri" panose="020F0502020204030204" pitchFamily="34" charset="0"/>
              </a:rPr>
              <a:t>May 19</a:t>
            </a:r>
            <a:endParaRPr lang="en-US" sz="4000" dirty="0"/>
          </a:p>
        </p:txBody>
      </p:sp>
      <p:pic>
        <p:nvPicPr>
          <p:cNvPr id="2" name="May 19_LERZ_Fissure and Flow">
            <a:hlinkClick r:id="" action="ppaction://media"/>
            <a:extLst>
              <a:ext uri="{FF2B5EF4-FFF2-40B4-BE49-F238E27FC236}">
                <a16:creationId xmlns:a16="http://schemas.microsoft.com/office/drawing/2014/main" id="{94DC9C6B-E30A-4796-91C4-F15877B5AC1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762500" y="707886"/>
            <a:ext cx="7429500" cy="4179094"/>
          </a:xfrm>
          <a:prstGeom prst="rect">
            <a:avLst/>
          </a:prstGeom>
        </p:spPr>
      </p:pic>
      <p:pic>
        <p:nvPicPr>
          <p:cNvPr id="4" name="Picture 3">
            <a:extLst>
              <a:ext uri="{FF2B5EF4-FFF2-40B4-BE49-F238E27FC236}">
                <a16:creationId xmlns:a16="http://schemas.microsoft.com/office/drawing/2014/main" id="{6C2AAE5F-6632-4442-896B-006C2FE4B2D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940" y="940802"/>
            <a:ext cx="5088440" cy="3392293"/>
          </a:xfrm>
          <a:prstGeom prst="rect">
            <a:avLst/>
          </a:prstGeom>
        </p:spPr>
      </p:pic>
      <p:sp>
        <p:nvSpPr>
          <p:cNvPr id="6" name="Rectangle 5">
            <a:extLst>
              <a:ext uri="{FF2B5EF4-FFF2-40B4-BE49-F238E27FC236}">
                <a16:creationId xmlns:a16="http://schemas.microsoft.com/office/drawing/2014/main" id="{0039C668-0C1B-4EEE-864D-199EDF9256CE}"/>
              </a:ext>
            </a:extLst>
          </p:cNvPr>
          <p:cNvSpPr/>
          <p:nvPr/>
        </p:nvSpPr>
        <p:spPr>
          <a:xfrm>
            <a:off x="0" y="4240649"/>
            <a:ext cx="5232400" cy="646331"/>
          </a:xfrm>
          <a:prstGeom prst="rect">
            <a:avLst/>
          </a:prstGeom>
        </p:spPr>
        <p:txBody>
          <a:bodyPr wrap="square">
            <a:spAutoFit/>
          </a:bodyPr>
          <a:lstStyle/>
          <a:p>
            <a:r>
              <a:rPr lang="en-US" dirty="0">
                <a:solidFill>
                  <a:schemeClr val="bg1"/>
                </a:solidFill>
              </a:rPr>
              <a:t>Channelized lava flows originating from a fountaining source between fissures 16 and 20 on the LERZ</a:t>
            </a:r>
          </a:p>
        </p:txBody>
      </p:sp>
    </p:spTree>
    <p:extLst>
      <p:ext uri="{BB962C8B-B14F-4D97-AF65-F5344CB8AC3E}">
        <p14:creationId xmlns:p14="http://schemas.microsoft.com/office/powerpoint/2010/main" val="3595348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3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2673349" y="0"/>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4" name="Rectangle 3">
            <a:extLst>
              <a:ext uri="{FF2B5EF4-FFF2-40B4-BE49-F238E27FC236}">
                <a16:creationId xmlns:a16="http://schemas.microsoft.com/office/drawing/2014/main" id="{1240C63D-C20B-4D00-9CF2-FAE61746B0EA}"/>
              </a:ext>
            </a:extLst>
          </p:cNvPr>
          <p:cNvSpPr/>
          <p:nvPr/>
        </p:nvSpPr>
        <p:spPr>
          <a:xfrm>
            <a:off x="0" y="1443364"/>
            <a:ext cx="5410200" cy="470000"/>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Scientists</a:t>
            </a:r>
          </a:p>
        </p:txBody>
      </p:sp>
      <p:sp>
        <p:nvSpPr>
          <p:cNvPr id="12" name="Rectangle 11">
            <a:extLst>
              <a:ext uri="{FF2B5EF4-FFF2-40B4-BE49-F238E27FC236}">
                <a16:creationId xmlns:a16="http://schemas.microsoft.com/office/drawing/2014/main" id="{27C6F9A8-158A-491F-ABDF-F7CC6F743896}"/>
              </a:ext>
            </a:extLst>
          </p:cNvPr>
          <p:cNvSpPr/>
          <p:nvPr/>
        </p:nvSpPr>
        <p:spPr>
          <a:xfrm>
            <a:off x="0" y="0"/>
            <a:ext cx="1779654" cy="707886"/>
          </a:xfrm>
          <a:prstGeom prst="rect">
            <a:avLst/>
          </a:prstGeom>
        </p:spPr>
        <p:txBody>
          <a:bodyPr wrap="none">
            <a:spAutoFit/>
          </a:bodyPr>
          <a:lstStyle/>
          <a:p>
            <a:r>
              <a:rPr lang="en-US" sz="4000" b="1" i="1" dirty="0">
                <a:solidFill>
                  <a:srgbClr val="00B0F0"/>
                </a:solidFill>
                <a:ea typeface="Calibri" panose="020F0502020204030204" pitchFamily="34" charset="0"/>
              </a:rPr>
              <a:t>May 19</a:t>
            </a:r>
            <a:endParaRPr lang="en-US" sz="4000" dirty="0"/>
          </a:p>
        </p:txBody>
      </p:sp>
      <p:pic>
        <p:nvPicPr>
          <p:cNvPr id="3" name="Picture 2">
            <a:extLst>
              <a:ext uri="{FF2B5EF4-FFF2-40B4-BE49-F238E27FC236}">
                <a16:creationId xmlns:a16="http://schemas.microsoft.com/office/drawing/2014/main" id="{C7CC315B-E902-414F-A7C1-19874A8AAC11}"/>
              </a:ext>
            </a:extLst>
          </p:cNvPr>
          <p:cNvPicPr>
            <a:picLocks noChangeAspect="1"/>
          </p:cNvPicPr>
          <p:nvPr/>
        </p:nvPicPr>
        <p:blipFill rotWithShape="1">
          <a:blip r:embed="rId3"/>
          <a:srcRect l="18750" t="18332" r="47917" b="30741"/>
          <a:stretch/>
        </p:blipFill>
        <p:spPr>
          <a:xfrm>
            <a:off x="6096000" y="1223567"/>
            <a:ext cx="5902593" cy="5072540"/>
          </a:xfrm>
          <a:prstGeom prst="rect">
            <a:avLst/>
          </a:prstGeom>
        </p:spPr>
      </p:pic>
      <p:sp>
        <p:nvSpPr>
          <p:cNvPr id="6" name="Rectangle 5">
            <a:extLst>
              <a:ext uri="{FF2B5EF4-FFF2-40B4-BE49-F238E27FC236}">
                <a16:creationId xmlns:a16="http://schemas.microsoft.com/office/drawing/2014/main" id="{BECD4AE0-088A-4B70-90ED-A9232011D3AB}"/>
              </a:ext>
            </a:extLst>
          </p:cNvPr>
          <p:cNvSpPr/>
          <p:nvPr/>
        </p:nvSpPr>
        <p:spPr>
          <a:xfrm>
            <a:off x="700566" y="2119765"/>
            <a:ext cx="5158216" cy="646331"/>
          </a:xfrm>
          <a:prstGeom prst="rect">
            <a:avLst/>
          </a:prstGeom>
        </p:spPr>
        <p:txBody>
          <a:bodyPr wrap="square">
            <a:spAutoFit/>
          </a:bodyPr>
          <a:lstStyle/>
          <a:p>
            <a:r>
              <a:rPr lang="en-US" dirty="0">
                <a:solidFill>
                  <a:srgbClr val="FFFF00"/>
                </a:solidFill>
                <a:latin typeface="Calibri" panose="020F0502020204030204" pitchFamily="34" charset="0"/>
              </a:rPr>
              <a:t>When predicting lava flow paths, can we assume that lava will flow like water? Why or why not? </a:t>
            </a:r>
            <a:endParaRPr lang="en-US" dirty="0">
              <a:solidFill>
                <a:srgbClr val="FFFF00"/>
              </a:solidFill>
            </a:endParaRPr>
          </a:p>
        </p:txBody>
      </p:sp>
      <p:sp>
        <p:nvSpPr>
          <p:cNvPr id="7" name="Rectangle 6">
            <a:extLst>
              <a:ext uri="{FF2B5EF4-FFF2-40B4-BE49-F238E27FC236}">
                <a16:creationId xmlns:a16="http://schemas.microsoft.com/office/drawing/2014/main" id="{97FA2806-FC28-4D0B-9262-87B072F8D07C}"/>
              </a:ext>
            </a:extLst>
          </p:cNvPr>
          <p:cNvSpPr/>
          <p:nvPr/>
        </p:nvSpPr>
        <p:spPr>
          <a:xfrm>
            <a:off x="1045713" y="3585709"/>
            <a:ext cx="6096000" cy="646331"/>
          </a:xfrm>
          <a:prstGeom prst="rect">
            <a:avLst/>
          </a:prstGeom>
        </p:spPr>
        <p:txBody>
          <a:bodyPr>
            <a:spAutoFit/>
          </a:bodyPr>
          <a:lstStyle/>
          <a:p>
            <a:r>
              <a:rPr lang="en-US" dirty="0">
                <a:solidFill>
                  <a:srgbClr val="FFFF00"/>
                </a:solidFill>
                <a:latin typeface="Calibri" panose="020F0502020204030204" pitchFamily="34" charset="0"/>
              </a:rPr>
              <a:t>Determine three likely flow paths for the flow from consolidated Fissures 16 - 20</a:t>
            </a:r>
            <a:endParaRPr lang="en-US" dirty="0">
              <a:solidFill>
                <a:srgbClr val="FFFF00"/>
              </a:solidFill>
            </a:endParaRPr>
          </a:p>
        </p:txBody>
      </p:sp>
    </p:spTree>
    <p:extLst>
      <p:ext uri="{BB962C8B-B14F-4D97-AF65-F5344CB8AC3E}">
        <p14:creationId xmlns:p14="http://schemas.microsoft.com/office/powerpoint/2010/main" val="34314252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2795731" y="61555"/>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4" name="Rectangle 3">
            <a:extLst>
              <a:ext uri="{FF2B5EF4-FFF2-40B4-BE49-F238E27FC236}">
                <a16:creationId xmlns:a16="http://schemas.microsoft.com/office/drawing/2014/main" id="{062A962B-7E38-4E18-A2A9-5235DEB138B7}"/>
              </a:ext>
            </a:extLst>
          </p:cNvPr>
          <p:cNvSpPr/>
          <p:nvPr/>
        </p:nvSpPr>
        <p:spPr>
          <a:xfrm>
            <a:off x="-427855" y="707886"/>
            <a:ext cx="5659666" cy="1629870"/>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Emergency </a:t>
            </a:r>
            <a:r>
              <a:rPr lang="en-US" sz="2400" b="1" dirty="0" err="1">
                <a:solidFill>
                  <a:schemeClr val="bg1"/>
                </a:solidFill>
                <a:latin typeface="Calibri" panose="020F0502020204030204" pitchFamily="34" charset="0"/>
                <a:ea typeface="Calibri" panose="020F0502020204030204" pitchFamily="34" charset="0"/>
              </a:rPr>
              <a:t>Mgmt</a:t>
            </a:r>
            <a:endParaRPr lang="en-US" sz="2400" dirty="0">
              <a:solidFill>
                <a:schemeClr val="bg1"/>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endParaRPr lang="en-US" sz="1400" b="1" dirty="0">
              <a:solidFill>
                <a:schemeClr val="bg1"/>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br>
              <a:rPr lang="en-US" sz="1400" b="1" dirty="0">
                <a:solidFill>
                  <a:srgbClr val="FFC000"/>
                </a:solidFill>
                <a:latin typeface="Calibri" panose="020F0502020204030204" pitchFamily="34" charset="0"/>
                <a:ea typeface="Calibri" panose="020F0502020204030204" pitchFamily="34" charset="0"/>
              </a:rPr>
            </a:br>
            <a:br>
              <a:rPr lang="en-US" sz="1400" b="1" dirty="0">
                <a:solidFill>
                  <a:srgbClr val="FFC000"/>
                </a:solidFill>
                <a:latin typeface="Calibri" panose="020F0502020204030204" pitchFamily="34" charset="0"/>
                <a:ea typeface="Calibri" panose="020F0502020204030204" pitchFamily="34" charset="0"/>
              </a:rPr>
            </a:br>
            <a:endParaRPr lang="en-US" sz="1400" dirty="0">
              <a:solidFill>
                <a:schemeClr val="bg1"/>
              </a:solidFill>
              <a:latin typeface="Calibri" panose="020F0502020204030204" pitchFamily="34" charset="0"/>
              <a:ea typeface="Calibri" panose="020F0502020204030204" pitchFamily="34" charset="0"/>
            </a:endParaRPr>
          </a:p>
          <a:p>
            <a:pPr marL="1143000" marR="0" lvl="2" indent="-228600">
              <a:lnSpc>
                <a:spcPct val="107000"/>
              </a:lnSpc>
              <a:spcBef>
                <a:spcPts val="0"/>
              </a:spcBef>
              <a:spcAft>
                <a:spcPts val="0"/>
              </a:spcAft>
              <a:buFont typeface="+mj-lt"/>
              <a:buAutoNum type="romanLcParenR"/>
            </a:pPr>
            <a:endParaRPr lang="en-US" sz="1400" b="1" dirty="0">
              <a:solidFill>
                <a:schemeClr val="bg1"/>
              </a:solidFill>
              <a:latin typeface="Calibri" panose="020F0502020204030204" pitchFamily="34" charset="0"/>
              <a:ea typeface="Calibri" panose="020F0502020204030204" pitchFamily="34" charset="0"/>
            </a:endParaRPr>
          </a:p>
        </p:txBody>
      </p:sp>
      <p:sp>
        <p:nvSpPr>
          <p:cNvPr id="9" name="Rectangle 8">
            <a:extLst>
              <a:ext uri="{FF2B5EF4-FFF2-40B4-BE49-F238E27FC236}">
                <a16:creationId xmlns:a16="http://schemas.microsoft.com/office/drawing/2014/main" id="{D9DA0CAD-EBE1-4965-AA6C-863BA0730A5F}"/>
              </a:ext>
            </a:extLst>
          </p:cNvPr>
          <p:cNvSpPr/>
          <p:nvPr/>
        </p:nvSpPr>
        <p:spPr>
          <a:xfrm>
            <a:off x="0" y="0"/>
            <a:ext cx="1779654" cy="707886"/>
          </a:xfrm>
          <a:prstGeom prst="rect">
            <a:avLst/>
          </a:prstGeom>
        </p:spPr>
        <p:txBody>
          <a:bodyPr wrap="none">
            <a:spAutoFit/>
          </a:bodyPr>
          <a:lstStyle/>
          <a:p>
            <a:r>
              <a:rPr lang="en-US" sz="4000" b="1" i="1" dirty="0">
                <a:solidFill>
                  <a:srgbClr val="00B0F0"/>
                </a:solidFill>
                <a:ea typeface="Calibri" panose="020F0502020204030204" pitchFamily="34" charset="0"/>
              </a:rPr>
              <a:t>May 19</a:t>
            </a:r>
            <a:endParaRPr lang="en-US" sz="4000" dirty="0"/>
          </a:p>
        </p:txBody>
      </p:sp>
      <p:pic>
        <p:nvPicPr>
          <p:cNvPr id="14" name="Picture 2" descr="http://hawaii.gov/hawaiiaviation/publications/above-the-pacific-by-william-j-horvat-1966/images/B18sMaunaLoaEruptionApril1940.jpg">
            <a:extLst>
              <a:ext uri="{FF2B5EF4-FFF2-40B4-BE49-F238E27FC236}">
                <a16:creationId xmlns:a16="http://schemas.microsoft.com/office/drawing/2014/main" id="{BE90F07E-EA0A-45B0-9372-C45CA6CE77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69170" y="2077802"/>
            <a:ext cx="2922830" cy="226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2">
            <a:extLst>
              <a:ext uri="{FF2B5EF4-FFF2-40B4-BE49-F238E27FC236}">
                <a16:creationId xmlns:a16="http://schemas.microsoft.com/office/drawing/2014/main" id="{6C0EC1A6-AB0A-4D3E-9F27-D82ABAA791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26625" y="3892888"/>
            <a:ext cx="2365375" cy="61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id="{82D2A0BC-C28F-4202-805E-840AF27C37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49413" y="2048243"/>
            <a:ext cx="2896421" cy="1926233"/>
          </a:xfrm>
          <a:prstGeom prst="rect">
            <a:avLst/>
          </a:prstGeom>
        </p:spPr>
      </p:pic>
      <p:pic>
        <p:nvPicPr>
          <p:cNvPr id="7" name="Picture 6">
            <a:extLst>
              <a:ext uri="{FF2B5EF4-FFF2-40B4-BE49-F238E27FC236}">
                <a16:creationId xmlns:a16="http://schemas.microsoft.com/office/drawing/2014/main" id="{17EB097B-224B-4A96-884D-221BCBFF747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91461" y="4082146"/>
            <a:ext cx="2935164" cy="1995144"/>
          </a:xfrm>
          <a:prstGeom prst="rect">
            <a:avLst/>
          </a:prstGeom>
        </p:spPr>
      </p:pic>
      <p:sp>
        <p:nvSpPr>
          <p:cNvPr id="16" name="Rectangle 15">
            <a:extLst>
              <a:ext uri="{FF2B5EF4-FFF2-40B4-BE49-F238E27FC236}">
                <a16:creationId xmlns:a16="http://schemas.microsoft.com/office/drawing/2014/main" id="{5685FFA0-FD2C-47A8-B537-C66F9CF65FA3}"/>
              </a:ext>
            </a:extLst>
          </p:cNvPr>
          <p:cNvSpPr/>
          <p:nvPr/>
        </p:nvSpPr>
        <p:spPr>
          <a:xfrm>
            <a:off x="7028872" y="5606635"/>
            <a:ext cx="860813" cy="369332"/>
          </a:xfrm>
          <a:prstGeom prst="rect">
            <a:avLst/>
          </a:prstGeom>
        </p:spPr>
        <p:txBody>
          <a:bodyPr wrap="none">
            <a:spAutoFit/>
          </a:bodyPr>
          <a:lstStyle/>
          <a:p>
            <a:r>
              <a:rPr lang="en-US" dirty="0">
                <a:solidFill>
                  <a:schemeClr val="bg1"/>
                </a:solidFill>
              </a:rPr>
              <a:t>cooling</a:t>
            </a:r>
          </a:p>
        </p:txBody>
      </p:sp>
      <p:sp>
        <p:nvSpPr>
          <p:cNvPr id="17" name="Rectangle 16">
            <a:extLst>
              <a:ext uri="{FF2B5EF4-FFF2-40B4-BE49-F238E27FC236}">
                <a16:creationId xmlns:a16="http://schemas.microsoft.com/office/drawing/2014/main" id="{FA4222B7-FF06-4A76-8A70-984C0F32CEB0}"/>
              </a:ext>
            </a:extLst>
          </p:cNvPr>
          <p:cNvSpPr/>
          <p:nvPr/>
        </p:nvSpPr>
        <p:spPr>
          <a:xfrm>
            <a:off x="8129629" y="3624200"/>
            <a:ext cx="911660" cy="369332"/>
          </a:xfrm>
          <a:prstGeom prst="rect">
            <a:avLst/>
          </a:prstGeom>
        </p:spPr>
        <p:txBody>
          <a:bodyPr wrap="none">
            <a:spAutoFit/>
          </a:bodyPr>
          <a:lstStyle/>
          <a:p>
            <a:r>
              <a:rPr lang="en-US" dirty="0">
                <a:solidFill>
                  <a:schemeClr val="bg1"/>
                </a:solidFill>
              </a:rPr>
              <a:t>barriers</a:t>
            </a:r>
          </a:p>
        </p:txBody>
      </p:sp>
      <p:sp>
        <p:nvSpPr>
          <p:cNvPr id="18" name="Rectangle 17">
            <a:extLst>
              <a:ext uri="{FF2B5EF4-FFF2-40B4-BE49-F238E27FC236}">
                <a16:creationId xmlns:a16="http://schemas.microsoft.com/office/drawing/2014/main" id="{DF2777F4-974F-4DAA-ABFE-C81AAE3E8D16}"/>
              </a:ext>
            </a:extLst>
          </p:cNvPr>
          <p:cNvSpPr/>
          <p:nvPr/>
        </p:nvSpPr>
        <p:spPr>
          <a:xfrm>
            <a:off x="11182332" y="3459718"/>
            <a:ext cx="1018227" cy="369332"/>
          </a:xfrm>
          <a:prstGeom prst="rect">
            <a:avLst/>
          </a:prstGeom>
        </p:spPr>
        <p:txBody>
          <a:bodyPr wrap="none">
            <a:spAutoFit/>
          </a:bodyPr>
          <a:lstStyle/>
          <a:p>
            <a:r>
              <a:rPr lang="en-US" dirty="0">
                <a:solidFill>
                  <a:schemeClr val="bg1"/>
                </a:solidFill>
              </a:rPr>
              <a:t>bombing</a:t>
            </a:r>
          </a:p>
        </p:txBody>
      </p:sp>
      <p:sp>
        <p:nvSpPr>
          <p:cNvPr id="8" name="Rectangle 7">
            <a:extLst>
              <a:ext uri="{FF2B5EF4-FFF2-40B4-BE49-F238E27FC236}">
                <a16:creationId xmlns:a16="http://schemas.microsoft.com/office/drawing/2014/main" id="{4210F43E-C38E-4376-8405-4E3E66AD5646}"/>
              </a:ext>
            </a:extLst>
          </p:cNvPr>
          <p:cNvSpPr/>
          <p:nvPr/>
        </p:nvSpPr>
        <p:spPr>
          <a:xfrm>
            <a:off x="5068586" y="1171080"/>
            <a:ext cx="7131973" cy="369332"/>
          </a:xfrm>
          <a:prstGeom prst="rect">
            <a:avLst/>
          </a:prstGeom>
        </p:spPr>
        <p:txBody>
          <a:bodyPr wrap="square">
            <a:spAutoFit/>
          </a:bodyPr>
          <a:lstStyle/>
          <a:p>
            <a:r>
              <a:rPr lang="en-US" dirty="0">
                <a:solidFill>
                  <a:srgbClr val="FFFF00"/>
                </a:solidFill>
                <a:latin typeface="Calibri" panose="020F0502020204030204" pitchFamily="34" charset="0"/>
              </a:rPr>
              <a:t>What are the pros and cons of each lava flow diversion method?</a:t>
            </a:r>
            <a:endParaRPr lang="en-US" dirty="0">
              <a:solidFill>
                <a:srgbClr val="FFFF00"/>
              </a:solidFill>
            </a:endParaRPr>
          </a:p>
        </p:txBody>
      </p:sp>
      <p:sp>
        <p:nvSpPr>
          <p:cNvPr id="11" name="Rectangle 10">
            <a:extLst>
              <a:ext uri="{FF2B5EF4-FFF2-40B4-BE49-F238E27FC236}">
                <a16:creationId xmlns:a16="http://schemas.microsoft.com/office/drawing/2014/main" id="{5880BA9C-67F2-4AF4-8D29-A92F00F6F0B9}"/>
              </a:ext>
            </a:extLst>
          </p:cNvPr>
          <p:cNvSpPr/>
          <p:nvPr/>
        </p:nvSpPr>
        <p:spPr>
          <a:xfrm>
            <a:off x="211198" y="1599092"/>
            <a:ext cx="4381560" cy="1477328"/>
          </a:xfrm>
          <a:prstGeom prst="rect">
            <a:avLst/>
          </a:prstGeom>
        </p:spPr>
        <p:txBody>
          <a:bodyPr wrap="square">
            <a:spAutoFit/>
          </a:bodyPr>
          <a:lstStyle/>
          <a:p>
            <a:r>
              <a:rPr lang="en-US" dirty="0">
                <a:solidFill>
                  <a:srgbClr val="FFFF00"/>
                </a:solidFill>
                <a:latin typeface="Calibri" panose="020F0502020204030204" pitchFamily="34" charset="0"/>
              </a:rPr>
              <a:t>What emergency communication methods are still usable? Which communication methods will reach over long distances without requiring a power source or a cell signal?</a:t>
            </a:r>
            <a:endParaRPr lang="en-US" dirty="0">
              <a:solidFill>
                <a:srgbClr val="FFFF00"/>
              </a:solidFill>
            </a:endParaRPr>
          </a:p>
        </p:txBody>
      </p:sp>
      <p:pic>
        <p:nvPicPr>
          <p:cNvPr id="5" name="Picture 4">
            <a:extLst>
              <a:ext uri="{FF2B5EF4-FFF2-40B4-BE49-F238E27FC236}">
                <a16:creationId xmlns:a16="http://schemas.microsoft.com/office/drawing/2014/main" id="{39F57499-A60B-4F9A-96F5-466C7EA419FD}"/>
              </a:ext>
            </a:extLst>
          </p:cNvPr>
          <p:cNvPicPr>
            <a:picLocks noChangeAspect="1"/>
          </p:cNvPicPr>
          <p:nvPr/>
        </p:nvPicPr>
        <p:blipFill rotWithShape="1">
          <a:blip r:embed="rId7"/>
          <a:srcRect l="25000" t="15741" r="13646" b="13333"/>
          <a:stretch/>
        </p:blipFill>
        <p:spPr>
          <a:xfrm>
            <a:off x="798277" y="3228962"/>
            <a:ext cx="5136603" cy="3340100"/>
          </a:xfrm>
          <a:prstGeom prst="rect">
            <a:avLst/>
          </a:prstGeom>
        </p:spPr>
      </p:pic>
    </p:spTree>
    <p:extLst>
      <p:ext uri="{BB962C8B-B14F-4D97-AF65-F5344CB8AC3E}">
        <p14:creationId xmlns:p14="http://schemas.microsoft.com/office/powerpoint/2010/main" val="4355927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2795731" y="61555"/>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4" name="Rectangle 3">
            <a:extLst>
              <a:ext uri="{FF2B5EF4-FFF2-40B4-BE49-F238E27FC236}">
                <a16:creationId xmlns:a16="http://schemas.microsoft.com/office/drawing/2014/main" id="{5C14D2E1-EE5A-4B3E-BC3F-850F07A36FD4}"/>
              </a:ext>
            </a:extLst>
          </p:cNvPr>
          <p:cNvSpPr/>
          <p:nvPr/>
        </p:nvSpPr>
        <p:spPr>
          <a:xfrm>
            <a:off x="-207734" y="930300"/>
            <a:ext cx="6096000" cy="470000"/>
          </a:xfrm>
          <a:prstGeom prst="rect">
            <a:avLst/>
          </a:prstGeom>
        </p:spPr>
        <p:txBody>
          <a:bodyPr>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Community</a:t>
            </a:r>
            <a:endParaRPr lang="en-US" sz="2400" dirty="0">
              <a:solidFill>
                <a:schemeClr val="bg1"/>
              </a:solidFill>
              <a:latin typeface="Calibri" panose="020F0502020204030204" pitchFamily="34" charset="0"/>
              <a:ea typeface="Calibri" panose="020F0502020204030204" pitchFamily="34" charset="0"/>
            </a:endParaRPr>
          </a:p>
        </p:txBody>
      </p:sp>
      <p:sp>
        <p:nvSpPr>
          <p:cNvPr id="12" name="Rectangle 11">
            <a:extLst>
              <a:ext uri="{FF2B5EF4-FFF2-40B4-BE49-F238E27FC236}">
                <a16:creationId xmlns:a16="http://schemas.microsoft.com/office/drawing/2014/main" id="{E996A98B-2413-4D58-8EEC-9C7626E6B691}"/>
              </a:ext>
            </a:extLst>
          </p:cNvPr>
          <p:cNvSpPr/>
          <p:nvPr/>
        </p:nvSpPr>
        <p:spPr>
          <a:xfrm>
            <a:off x="0" y="0"/>
            <a:ext cx="1779654" cy="707886"/>
          </a:xfrm>
          <a:prstGeom prst="rect">
            <a:avLst/>
          </a:prstGeom>
        </p:spPr>
        <p:txBody>
          <a:bodyPr wrap="none">
            <a:spAutoFit/>
          </a:bodyPr>
          <a:lstStyle/>
          <a:p>
            <a:r>
              <a:rPr lang="en-US" sz="4000" b="1" i="1" dirty="0">
                <a:solidFill>
                  <a:srgbClr val="00B0F0"/>
                </a:solidFill>
                <a:ea typeface="Calibri" panose="020F0502020204030204" pitchFamily="34" charset="0"/>
              </a:rPr>
              <a:t>May 19</a:t>
            </a:r>
            <a:endParaRPr lang="en-US" sz="4000" dirty="0"/>
          </a:p>
        </p:txBody>
      </p:sp>
      <p:pic>
        <p:nvPicPr>
          <p:cNvPr id="14" name="Picture 13">
            <a:extLst>
              <a:ext uri="{FF2B5EF4-FFF2-40B4-BE49-F238E27FC236}">
                <a16:creationId xmlns:a16="http://schemas.microsoft.com/office/drawing/2014/main" id="{19FA4BDA-8F33-4F7B-A54C-77CCEB782FB5}"/>
              </a:ext>
            </a:extLst>
          </p:cNvPr>
          <p:cNvPicPr>
            <a:picLocks noChangeAspect="1"/>
          </p:cNvPicPr>
          <p:nvPr/>
        </p:nvPicPr>
        <p:blipFill>
          <a:blip r:embed="rId2"/>
          <a:stretch>
            <a:fillRect/>
          </a:stretch>
        </p:blipFill>
        <p:spPr>
          <a:xfrm>
            <a:off x="6096000" y="2892112"/>
            <a:ext cx="5052429" cy="3157768"/>
          </a:xfrm>
          <a:prstGeom prst="rect">
            <a:avLst/>
          </a:prstGeom>
        </p:spPr>
      </p:pic>
      <p:sp>
        <p:nvSpPr>
          <p:cNvPr id="3" name="Rectangle 2">
            <a:extLst>
              <a:ext uri="{FF2B5EF4-FFF2-40B4-BE49-F238E27FC236}">
                <a16:creationId xmlns:a16="http://schemas.microsoft.com/office/drawing/2014/main" id="{C0E7299C-6A82-4008-A303-681ED9B6064A}"/>
              </a:ext>
            </a:extLst>
          </p:cNvPr>
          <p:cNvSpPr/>
          <p:nvPr/>
        </p:nvSpPr>
        <p:spPr>
          <a:xfrm>
            <a:off x="2660570" y="970957"/>
            <a:ext cx="6096000" cy="923330"/>
          </a:xfrm>
          <a:prstGeom prst="rect">
            <a:avLst/>
          </a:prstGeom>
        </p:spPr>
        <p:txBody>
          <a:bodyPr>
            <a:spAutoFit/>
          </a:bodyPr>
          <a:lstStyle/>
          <a:p>
            <a:r>
              <a:rPr lang="en-US" dirty="0">
                <a:solidFill>
                  <a:srgbClr val="FFFF00"/>
                </a:solidFill>
                <a:latin typeface="Calibri" panose="020F0502020204030204" pitchFamily="34" charset="0"/>
              </a:rPr>
              <a:t>Social media is exploding with the following story: “Lava is currently racing down the slopes of Kilauea Volcano, destroying the entire southeast side of the Big Island of </a:t>
            </a:r>
            <a:r>
              <a:rPr lang="en-US" dirty="0" err="1">
                <a:solidFill>
                  <a:srgbClr val="FFFF00"/>
                </a:solidFill>
                <a:latin typeface="Calibri" panose="020F0502020204030204" pitchFamily="34" charset="0"/>
              </a:rPr>
              <a:t>Hawaiʻi</a:t>
            </a:r>
            <a:r>
              <a:rPr lang="en-US" dirty="0">
                <a:solidFill>
                  <a:srgbClr val="FFFF00"/>
                </a:solidFill>
                <a:latin typeface="Calibri" panose="020F0502020204030204" pitchFamily="34" charset="0"/>
              </a:rPr>
              <a:t>.”</a:t>
            </a:r>
            <a:endParaRPr lang="en-US" dirty="0">
              <a:solidFill>
                <a:srgbClr val="FFFF00"/>
              </a:solidFill>
            </a:endParaRPr>
          </a:p>
        </p:txBody>
      </p:sp>
      <p:sp>
        <p:nvSpPr>
          <p:cNvPr id="6" name="Rectangle 5">
            <a:extLst>
              <a:ext uri="{FF2B5EF4-FFF2-40B4-BE49-F238E27FC236}">
                <a16:creationId xmlns:a16="http://schemas.microsoft.com/office/drawing/2014/main" id="{13E72B94-3379-4CC8-926D-5DB7E259F6C7}"/>
              </a:ext>
            </a:extLst>
          </p:cNvPr>
          <p:cNvSpPr/>
          <p:nvPr/>
        </p:nvSpPr>
        <p:spPr>
          <a:xfrm>
            <a:off x="1959428" y="2245781"/>
            <a:ext cx="6096000" cy="646331"/>
          </a:xfrm>
          <a:prstGeom prst="rect">
            <a:avLst/>
          </a:prstGeom>
        </p:spPr>
        <p:txBody>
          <a:bodyPr>
            <a:spAutoFit/>
          </a:bodyPr>
          <a:lstStyle/>
          <a:p>
            <a:r>
              <a:rPr lang="en-US" dirty="0">
                <a:solidFill>
                  <a:srgbClr val="FFFF00"/>
                </a:solidFill>
                <a:latin typeface="Calibri" panose="020F0502020204030204" pitchFamily="34" charset="0"/>
              </a:rPr>
              <a:t>What parts of this post are accurate? What parts of this post are inaccurate?</a:t>
            </a:r>
            <a:endParaRPr lang="en-US" dirty="0">
              <a:solidFill>
                <a:srgbClr val="FFFF00"/>
              </a:solidFill>
            </a:endParaRPr>
          </a:p>
        </p:txBody>
      </p:sp>
      <p:pic>
        <p:nvPicPr>
          <p:cNvPr id="9" name="Picture 8">
            <a:extLst>
              <a:ext uri="{FF2B5EF4-FFF2-40B4-BE49-F238E27FC236}">
                <a16:creationId xmlns:a16="http://schemas.microsoft.com/office/drawing/2014/main" id="{EEA2E479-CCE8-4423-B430-463B8C383E44}"/>
              </a:ext>
            </a:extLst>
          </p:cNvPr>
          <p:cNvPicPr>
            <a:picLocks noChangeAspect="1"/>
          </p:cNvPicPr>
          <p:nvPr/>
        </p:nvPicPr>
        <p:blipFill rotWithShape="1">
          <a:blip r:embed="rId3"/>
          <a:srcRect l="25000" t="15741" r="13646" b="13333"/>
          <a:stretch/>
        </p:blipFill>
        <p:spPr>
          <a:xfrm>
            <a:off x="442677" y="3243606"/>
            <a:ext cx="5136603" cy="3340100"/>
          </a:xfrm>
          <a:prstGeom prst="rect">
            <a:avLst/>
          </a:prstGeom>
        </p:spPr>
      </p:pic>
    </p:spTree>
    <p:extLst>
      <p:ext uri="{BB962C8B-B14F-4D97-AF65-F5344CB8AC3E}">
        <p14:creationId xmlns:p14="http://schemas.microsoft.com/office/powerpoint/2010/main" val="36257421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14B197-AD0B-4225-828A-01951BF71020}"/>
              </a:ext>
            </a:extLst>
          </p:cNvPr>
          <p:cNvSpPr/>
          <p:nvPr/>
        </p:nvSpPr>
        <p:spPr>
          <a:xfrm>
            <a:off x="0" y="631686"/>
            <a:ext cx="3213691" cy="6863417"/>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May 25-28: VOLCANIC EVENT</a:t>
            </a:r>
            <a:br>
              <a:rPr lang="en-US" sz="2000" b="1" i="1" dirty="0">
                <a:solidFill>
                  <a:srgbClr val="00B0F0"/>
                </a:solidFill>
                <a:ea typeface="Calibri" panose="020F0502020204030204" pitchFamily="34" charset="0"/>
              </a:rPr>
            </a:br>
            <a:r>
              <a:rPr lang="en-US" sz="2000" b="1" dirty="0">
                <a:solidFill>
                  <a:schemeClr val="bg1"/>
                </a:solidFill>
                <a:ea typeface="Calibri" panose="020F0502020204030204" pitchFamily="34" charset="0"/>
              </a:rPr>
              <a:t>Eruptive activity was focused at fissure 8, where lava fountains reached heights of about 80 m and formed a channel that would ultimately enter the ocean, about 12 km to the southeast. Fissure 8 became the dominant fissure for the rest of the eruption. Lava flows from Fissure 8 traveled to the northeast, a different direction from the lava flows that had erupted earlier during </a:t>
            </a:r>
            <a:r>
              <a:rPr lang="en-US" sz="2000" b="1" dirty="0" err="1">
                <a:solidFill>
                  <a:schemeClr val="bg1"/>
                </a:solidFill>
                <a:ea typeface="Calibri" panose="020F0502020204030204" pitchFamily="34" charset="0"/>
              </a:rPr>
              <a:t>Kīlauea’s</a:t>
            </a:r>
            <a:r>
              <a:rPr lang="en-US" sz="2000" b="1" dirty="0">
                <a:solidFill>
                  <a:schemeClr val="bg1"/>
                </a:solidFill>
                <a:ea typeface="Calibri" panose="020F0502020204030204" pitchFamily="34" charset="0"/>
              </a:rPr>
              <a:t> 2018 LERZ eruption, which had primarily traveled southeast.</a:t>
            </a:r>
            <a:br>
              <a:rPr kumimoji="0" lang="en-US" sz="2000" b="1" i="1" u="none" strike="noStrike" kern="1200" cap="none" spc="0" normalizeH="0" baseline="0" noProof="0" dirty="0">
                <a:ln>
                  <a:noFill/>
                </a:ln>
                <a:solidFill>
                  <a:srgbClr val="00B0F0"/>
                </a:solidFill>
                <a:effectLst/>
                <a:uLnTx/>
                <a:uFillTx/>
                <a:latin typeface="Calibri" panose="020F0502020204030204"/>
                <a:ea typeface="Calibri" panose="020F0502020204030204" pitchFamily="34" charset="0"/>
                <a:cs typeface="+mn-cs"/>
              </a:rPr>
            </a:br>
            <a:br>
              <a:rPr kumimoji="0" lang="en-US" sz="2000" b="0" i="1" u="none" strike="noStrike" kern="1200" cap="none" spc="0" normalizeH="0" baseline="0" noProof="0" dirty="0">
                <a:ln>
                  <a:noFill/>
                </a:ln>
                <a:solidFill>
                  <a:srgbClr val="00B0F0"/>
                </a:solidFill>
                <a:effectLst/>
                <a:uLnTx/>
                <a:uFillTx/>
                <a:latin typeface="Calibri" panose="020F0502020204030204"/>
                <a:ea typeface="Times New Roman" panose="02020603050405020304" pitchFamily="18" charset="0"/>
                <a:cs typeface="+mn-cs"/>
              </a:rPr>
            </a:br>
            <a:endParaRPr kumimoji="0" lang="en-US" sz="2000" b="0" i="1" u="none" strike="noStrike" kern="1200" cap="none" spc="0" normalizeH="0" baseline="0" noProof="0" dirty="0">
              <a:ln>
                <a:noFill/>
              </a:ln>
              <a:solidFill>
                <a:srgbClr val="00B0F0"/>
              </a:solidFill>
              <a:effectLst/>
              <a:uLnTx/>
              <a:uFillTx/>
              <a:latin typeface="Calibri" panose="020F0502020204030204"/>
              <a:cs typeface="+mn-cs"/>
            </a:endParaRPr>
          </a:p>
        </p:txBody>
      </p:sp>
      <p:sp>
        <p:nvSpPr>
          <p:cNvPr id="13" name="Rectangle 12">
            <a:extLst>
              <a:ext uri="{FF2B5EF4-FFF2-40B4-BE49-F238E27FC236}">
                <a16:creationId xmlns:a16="http://schemas.microsoft.com/office/drawing/2014/main" id="{33B42B95-F315-42B5-8994-F3E29CEDDD84}"/>
              </a:ext>
            </a:extLst>
          </p:cNvPr>
          <p:cNvSpPr/>
          <p:nvPr/>
        </p:nvSpPr>
        <p:spPr>
          <a:xfrm>
            <a:off x="182880" y="0"/>
            <a:ext cx="2456122" cy="707886"/>
          </a:xfrm>
          <a:prstGeom prst="rect">
            <a:avLst/>
          </a:prstGeom>
        </p:spPr>
        <p:txBody>
          <a:bodyPr wrap="none">
            <a:spAutoFit/>
          </a:bodyPr>
          <a:lstStyle/>
          <a:p>
            <a:r>
              <a:rPr lang="en-US" sz="4000" b="1" i="1" dirty="0">
                <a:solidFill>
                  <a:srgbClr val="00B0F0"/>
                </a:solidFill>
                <a:ea typeface="Calibri" panose="020F0502020204030204" pitchFamily="34" charset="0"/>
              </a:rPr>
              <a:t>May 25-28</a:t>
            </a:r>
            <a:endParaRPr lang="en-US" sz="4000" dirty="0"/>
          </a:p>
        </p:txBody>
      </p:sp>
      <p:sp>
        <p:nvSpPr>
          <p:cNvPr id="8" name="Rectangle 7">
            <a:extLst>
              <a:ext uri="{FF2B5EF4-FFF2-40B4-BE49-F238E27FC236}">
                <a16:creationId xmlns:a16="http://schemas.microsoft.com/office/drawing/2014/main" id="{688B117A-7224-412F-A136-EA1E14F108C3}"/>
              </a:ext>
            </a:extLst>
          </p:cNvPr>
          <p:cNvSpPr/>
          <p:nvPr/>
        </p:nvSpPr>
        <p:spPr>
          <a:xfrm>
            <a:off x="3670891" y="114121"/>
            <a:ext cx="3775393"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Update</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pic>
        <p:nvPicPr>
          <p:cNvPr id="2" name="May 29_Kīlauea Volcano — Fissure 8 Overflight">
            <a:hlinkClick r:id="" action="ppaction://media"/>
            <a:extLst>
              <a:ext uri="{FF2B5EF4-FFF2-40B4-BE49-F238E27FC236}">
                <a16:creationId xmlns:a16="http://schemas.microsoft.com/office/drawing/2014/main" id="{C4E1E1E2-9BAC-4F9C-B99F-DD87C4FB2AE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024717" y="1000125"/>
            <a:ext cx="9167283" cy="5156597"/>
          </a:xfrm>
          <a:prstGeom prst="rect">
            <a:avLst/>
          </a:prstGeom>
        </p:spPr>
      </p:pic>
    </p:spTree>
    <p:extLst>
      <p:ext uri="{BB962C8B-B14F-4D97-AF65-F5344CB8AC3E}">
        <p14:creationId xmlns:p14="http://schemas.microsoft.com/office/powerpoint/2010/main" val="3764599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02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D04DDA9-D2FE-4376-A22C-FD951408BC87}"/>
              </a:ext>
            </a:extLst>
          </p:cNvPr>
          <p:cNvSpPr/>
          <p:nvPr/>
        </p:nvSpPr>
        <p:spPr>
          <a:xfrm>
            <a:off x="2985132" y="-79922"/>
            <a:ext cx="5442516"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 Minor Event</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C14B197-AD0B-4225-828A-01951BF71020}"/>
              </a:ext>
            </a:extLst>
          </p:cNvPr>
          <p:cNvSpPr/>
          <p:nvPr/>
        </p:nvSpPr>
        <p:spPr>
          <a:xfrm>
            <a:off x="116115" y="5380672"/>
            <a:ext cx="12075885" cy="1477328"/>
          </a:xfrm>
          <a:prstGeom prst="rect">
            <a:avLst/>
          </a:prstGeom>
        </p:spPr>
        <p:txBody>
          <a:bodyPr wrap="square">
            <a:spAutoFit/>
          </a:bodyPr>
          <a:lstStyle/>
          <a:p>
            <a:pPr lvl="0">
              <a:defRPr/>
            </a:pPr>
            <a:r>
              <a:rPr lang="en-US" b="1" i="1" dirty="0">
                <a:solidFill>
                  <a:srgbClr val="00B0F0"/>
                </a:solidFill>
                <a:ea typeface="Calibri" panose="020F0502020204030204" pitchFamily="34" charset="0"/>
              </a:rPr>
              <a:t>May 29: VOLCANIC EVENT, COMMUNICATION, ACTION</a:t>
            </a:r>
          </a:p>
          <a:p>
            <a:pPr lvl="0">
              <a:defRPr/>
            </a:pPr>
            <a:r>
              <a:rPr lang="en-US" b="1" dirty="0">
                <a:solidFill>
                  <a:schemeClr val="bg1"/>
                </a:solidFill>
                <a:ea typeface="Calibri" panose="020F0502020204030204" pitchFamily="34" charset="0"/>
              </a:rPr>
              <a:t>Beginning on May 29, 2018, parts of </a:t>
            </a:r>
            <a:r>
              <a:rPr lang="en-US" b="1" dirty="0" err="1">
                <a:solidFill>
                  <a:schemeClr val="bg1"/>
                </a:solidFill>
                <a:ea typeface="Calibri" panose="020F0502020204030204" pitchFamily="34" charset="0"/>
              </a:rPr>
              <a:t>Kīlauea</a:t>
            </a:r>
            <a:r>
              <a:rPr lang="en-US" b="1" dirty="0">
                <a:solidFill>
                  <a:schemeClr val="bg1"/>
                </a:solidFill>
                <a:ea typeface="Calibri" panose="020F0502020204030204" pitchFamily="34" charset="0"/>
              </a:rPr>
              <a:t> caldera began to collapse regularly—nearly every day until August 2, 2018. Caldera down drop accelerated, with onset of near-daily summit collapse events that each released energy equivalent to about a M5 earthquake. The </a:t>
            </a:r>
            <a:r>
              <a:rPr lang="en-US" b="1" dirty="0" err="1">
                <a:solidFill>
                  <a:schemeClr val="bg1"/>
                </a:solidFill>
                <a:ea typeface="Calibri" panose="020F0502020204030204" pitchFamily="34" charset="0"/>
              </a:rPr>
              <a:t>Halemaʻumaʻu</a:t>
            </a:r>
            <a:r>
              <a:rPr lang="en-US" b="1" dirty="0">
                <a:solidFill>
                  <a:schemeClr val="bg1"/>
                </a:solidFill>
                <a:ea typeface="Calibri" panose="020F0502020204030204" pitchFamily="34" charset="0"/>
              </a:rPr>
              <a:t> crater enlarged, with portions of the caldera floor down-dropping during each of the 62 collapse events. Time lapse from Neal et al. (2018)</a:t>
            </a:r>
            <a:r>
              <a:rPr lang="en-US" i="1" dirty="0">
                <a:solidFill>
                  <a:srgbClr val="00B0F0"/>
                </a:solidFill>
                <a:latin typeface="Calibri" panose="020F0502020204030204"/>
                <a:ea typeface="Calibri" panose="020F0502020204030204" pitchFamily="34" charset="0"/>
              </a:rPr>
              <a:t>.</a:t>
            </a:r>
            <a:endParaRPr lang="en-US" b="1" dirty="0">
              <a:solidFill>
                <a:schemeClr val="bg1"/>
              </a:solidFill>
              <a:ea typeface="Calibri" panose="020F0502020204030204" pitchFamily="34" charset="0"/>
            </a:endParaRPr>
          </a:p>
        </p:txBody>
      </p:sp>
      <p:sp>
        <p:nvSpPr>
          <p:cNvPr id="13" name="Rectangle 12">
            <a:extLst>
              <a:ext uri="{FF2B5EF4-FFF2-40B4-BE49-F238E27FC236}">
                <a16:creationId xmlns:a16="http://schemas.microsoft.com/office/drawing/2014/main" id="{33B42B95-F315-42B5-8994-F3E29CEDDD84}"/>
              </a:ext>
            </a:extLst>
          </p:cNvPr>
          <p:cNvSpPr/>
          <p:nvPr/>
        </p:nvSpPr>
        <p:spPr>
          <a:xfrm>
            <a:off x="0" y="-62954"/>
            <a:ext cx="1779654" cy="707886"/>
          </a:xfrm>
          <a:prstGeom prst="rect">
            <a:avLst/>
          </a:prstGeom>
        </p:spPr>
        <p:txBody>
          <a:bodyPr wrap="none">
            <a:spAutoFit/>
          </a:bodyPr>
          <a:lstStyle/>
          <a:p>
            <a:r>
              <a:rPr lang="en-US" sz="4000" b="1" i="1" dirty="0">
                <a:solidFill>
                  <a:srgbClr val="00B0F0"/>
                </a:solidFill>
                <a:ea typeface="Calibri" panose="020F0502020204030204" pitchFamily="34" charset="0"/>
              </a:rPr>
              <a:t>May 29</a:t>
            </a:r>
            <a:endParaRPr lang="en-US" sz="4000" dirty="0"/>
          </a:p>
        </p:txBody>
      </p:sp>
      <p:pic>
        <p:nvPicPr>
          <p:cNvPr id="2" name="Neal_Kilauea_caldera collapse_2018_aav7046s2">
            <a:hlinkClick r:id="" action="ppaction://media"/>
            <a:extLst>
              <a:ext uri="{FF2B5EF4-FFF2-40B4-BE49-F238E27FC236}">
                <a16:creationId xmlns:a16="http://schemas.microsoft.com/office/drawing/2014/main" id="{901ED4CD-60D4-4568-A94D-E7D6E9DC574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566409"/>
            <a:ext cx="12192000" cy="4572000"/>
          </a:xfrm>
          <a:prstGeom prst="rect">
            <a:avLst/>
          </a:prstGeom>
        </p:spPr>
      </p:pic>
    </p:spTree>
    <p:extLst>
      <p:ext uri="{BB962C8B-B14F-4D97-AF65-F5344CB8AC3E}">
        <p14:creationId xmlns:p14="http://schemas.microsoft.com/office/powerpoint/2010/main" val="2190182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6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47851" y="0"/>
            <a:ext cx="901133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960330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2673349" y="0"/>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4" name="Rectangle 3">
            <a:extLst>
              <a:ext uri="{FF2B5EF4-FFF2-40B4-BE49-F238E27FC236}">
                <a16:creationId xmlns:a16="http://schemas.microsoft.com/office/drawing/2014/main" id="{1240C63D-C20B-4D00-9CF2-FAE61746B0EA}"/>
              </a:ext>
            </a:extLst>
          </p:cNvPr>
          <p:cNvSpPr/>
          <p:nvPr/>
        </p:nvSpPr>
        <p:spPr>
          <a:xfrm>
            <a:off x="-31752" y="753567"/>
            <a:ext cx="5975351" cy="707822"/>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Scientists</a:t>
            </a:r>
          </a:p>
          <a:p>
            <a:pPr marR="0" lvl="2">
              <a:lnSpc>
                <a:spcPct val="107000"/>
              </a:lnSpc>
              <a:spcBef>
                <a:spcPts val="0"/>
              </a:spcBef>
              <a:spcAft>
                <a:spcPts val="0"/>
              </a:spcAft>
            </a:pPr>
            <a:endParaRPr lang="en-US" sz="1400" dirty="0">
              <a:solidFill>
                <a:schemeClr val="bg1"/>
              </a:solidFill>
              <a:latin typeface="Calibri" panose="020F0502020204030204" pitchFamily="34" charset="0"/>
              <a:ea typeface="Calibri" panose="020F0502020204030204" pitchFamily="34" charset="0"/>
            </a:endParaRPr>
          </a:p>
        </p:txBody>
      </p:sp>
      <p:sp>
        <p:nvSpPr>
          <p:cNvPr id="12" name="Rectangle 11">
            <a:extLst>
              <a:ext uri="{FF2B5EF4-FFF2-40B4-BE49-F238E27FC236}">
                <a16:creationId xmlns:a16="http://schemas.microsoft.com/office/drawing/2014/main" id="{9C943201-2191-4128-B990-941093259755}"/>
              </a:ext>
            </a:extLst>
          </p:cNvPr>
          <p:cNvSpPr/>
          <p:nvPr/>
        </p:nvSpPr>
        <p:spPr>
          <a:xfrm>
            <a:off x="0" y="-62954"/>
            <a:ext cx="1779654" cy="707886"/>
          </a:xfrm>
          <a:prstGeom prst="rect">
            <a:avLst/>
          </a:prstGeom>
        </p:spPr>
        <p:txBody>
          <a:bodyPr wrap="none">
            <a:spAutoFit/>
          </a:bodyPr>
          <a:lstStyle/>
          <a:p>
            <a:r>
              <a:rPr lang="en-US" sz="4000" b="1" i="1" dirty="0">
                <a:solidFill>
                  <a:srgbClr val="00B0F0"/>
                </a:solidFill>
                <a:ea typeface="Calibri" panose="020F0502020204030204" pitchFamily="34" charset="0"/>
              </a:rPr>
              <a:t>May 29</a:t>
            </a:r>
            <a:endParaRPr lang="en-US" sz="4000" dirty="0"/>
          </a:p>
        </p:txBody>
      </p:sp>
      <p:sp>
        <p:nvSpPr>
          <p:cNvPr id="13" name="Rectangle 12">
            <a:extLst>
              <a:ext uri="{FF2B5EF4-FFF2-40B4-BE49-F238E27FC236}">
                <a16:creationId xmlns:a16="http://schemas.microsoft.com/office/drawing/2014/main" id="{D163606C-B865-4B19-8219-2D605B0AA734}"/>
              </a:ext>
            </a:extLst>
          </p:cNvPr>
          <p:cNvSpPr/>
          <p:nvPr/>
        </p:nvSpPr>
        <p:spPr>
          <a:xfrm>
            <a:off x="319071" y="3267670"/>
            <a:ext cx="4475291" cy="1168846"/>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Emergency </a:t>
            </a:r>
            <a:r>
              <a:rPr lang="en-US" sz="2400" b="1" dirty="0" err="1">
                <a:solidFill>
                  <a:schemeClr val="bg1"/>
                </a:solidFill>
                <a:latin typeface="Calibri" panose="020F0502020204030204" pitchFamily="34" charset="0"/>
                <a:ea typeface="Calibri" panose="020F0502020204030204" pitchFamily="34" charset="0"/>
              </a:rPr>
              <a:t>Mgmt</a:t>
            </a:r>
            <a:endParaRPr lang="en-US" sz="2400" dirty="0">
              <a:solidFill>
                <a:schemeClr val="bg1"/>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endParaRPr lang="en-US" sz="1400" b="1" dirty="0">
              <a:solidFill>
                <a:schemeClr val="bg1"/>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endParaRPr lang="en-US" sz="1400" dirty="0">
              <a:solidFill>
                <a:schemeClr val="bg1"/>
              </a:solidFill>
              <a:latin typeface="Calibri" panose="020F0502020204030204" pitchFamily="34" charset="0"/>
              <a:ea typeface="Calibri" panose="020F0502020204030204" pitchFamily="34" charset="0"/>
            </a:endParaRPr>
          </a:p>
          <a:p>
            <a:pPr marL="1143000" marR="0" lvl="2" indent="-228600">
              <a:lnSpc>
                <a:spcPct val="107000"/>
              </a:lnSpc>
              <a:spcBef>
                <a:spcPts val="0"/>
              </a:spcBef>
              <a:spcAft>
                <a:spcPts val="0"/>
              </a:spcAft>
              <a:buFont typeface="+mj-lt"/>
              <a:buAutoNum type="romanLcParenR"/>
            </a:pPr>
            <a:endParaRPr lang="en-US" sz="1400" b="1" dirty="0">
              <a:solidFill>
                <a:schemeClr val="bg1"/>
              </a:solidFill>
              <a:latin typeface="Calibri" panose="020F0502020204030204" pitchFamily="34" charset="0"/>
              <a:ea typeface="Calibri" panose="020F0502020204030204" pitchFamily="34" charset="0"/>
            </a:endParaRPr>
          </a:p>
        </p:txBody>
      </p:sp>
      <p:sp>
        <p:nvSpPr>
          <p:cNvPr id="18" name="Rectangle 17">
            <a:extLst>
              <a:ext uri="{FF2B5EF4-FFF2-40B4-BE49-F238E27FC236}">
                <a16:creationId xmlns:a16="http://schemas.microsoft.com/office/drawing/2014/main" id="{CE992EF7-DF42-4213-9AC7-2BC982DE487D}"/>
              </a:ext>
            </a:extLst>
          </p:cNvPr>
          <p:cNvSpPr/>
          <p:nvPr/>
        </p:nvSpPr>
        <p:spPr>
          <a:xfrm>
            <a:off x="5943599" y="1013996"/>
            <a:ext cx="6096000" cy="470000"/>
          </a:xfrm>
          <a:prstGeom prst="rect">
            <a:avLst/>
          </a:prstGeom>
        </p:spPr>
        <p:txBody>
          <a:bodyPr>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Community</a:t>
            </a:r>
            <a:endParaRPr lang="en-US" sz="2400" dirty="0">
              <a:solidFill>
                <a:schemeClr val="bg1"/>
              </a:solidFill>
              <a:latin typeface="Calibri" panose="020F0502020204030204" pitchFamily="34" charset="0"/>
              <a:ea typeface="Calibri" panose="020F0502020204030204" pitchFamily="34" charset="0"/>
            </a:endParaRPr>
          </a:p>
        </p:txBody>
      </p:sp>
      <p:pic>
        <p:nvPicPr>
          <p:cNvPr id="3" name="Picture 2">
            <a:extLst>
              <a:ext uri="{FF2B5EF4-FFF2-40B4-BE49-F238E27FC236}">
                <a16:creationId xmlns:a16="http://schemas.microsoft.com/office/drawing/2014/main" id="{865B4837-975E-46BD-92B9-19D48FA51976}"/>
              </a:ext>
            </a:extLst>
          </p:cNvPr>
          <p:cNvPicPr>
            <a:picLocks noChangeAspect="1"/>
          </p:cNvPicPr>
          <p:nvPr/>
        </p:nvPicPr>
        <p:blipFill rotWithShape="1">
          <a:blip r:embed="rId3"/>
          <a:srcRect l="17304" t="15237" r="47221" b="10988"/>
          <a:stretch/>
        </p:blipFill>
        <p:spPr>
          <a:xfrm>
            <a:off x="4017299" y="3429000"/>
            <a:ext cx="2563983" cy="3332658"/>
          </a:xfrm>
          <a:prstGeom prst="rect">
            <a:avLst/>
          </a:prstGeom>
        </p:spPr>
      </p:pic>
      <p:pic>
        <p:nvPicPr>
          <p:cNvPr id="2" name="Picture 1">
            <a:extLst>
              <a:ext uri="{FF2B5EF4-FFF2-40B4-BE49-F238E27FC236}">
                <a16:creationId xmlns:a16="http://schemas.microsoft.com/office/drawing/2014/main" id="{5850C29C-356C-4700-9F33-57C2AC9A9347}"/>
              </a:ext>
            </a:extLst>
          </p:cNvPr>
          <p:cNvPicPr>
            <a:picLocks noChangeAspect="1"/>
          </p:cNvPicPr>
          <p:nvPr/>
        </p:nvPicPr>
        <p:blipFill rotWithShape="1">
          <a:blip r:embed="rId4"/>
          <a:srcRect l="35937" t="23518" r="24375" b="6481"/>
          <a:stretch/>
        </p:blipFill>
        <p:spPr>
          <a:xfrm>
            <a:off x="8041864" y="2819400"/>
            <a:ext cx="3819936" cy="3789858"/>
          </a:xfrm>
          <a:prstGeom prst="rect">
            <a:avLst/>
          </a:prstGeom>
        </p:spPr>
      </p:pic>
      <p:sp>
        <p:nvSpPr>
          <p:cNvPr id="5" name="Rectangle 4">
            <a:extLst>
              <a:ext uri="{FF2B5EF4-FFF2-40B4-BE49-F238E27FC236}">
                <a16:creationId xmlns:a16="http://schemas.microsoft.com/office/drawing/2014/main" id="{31CB7ACC-691A-460B-AD1B-5B9E359439D4}"/>
              </a:ext>
            </a:extLst>
          </p:cNvPr>
          <p:cNvSpPr/>
          <p:nvPr/>
        </p:nvSpPr>
        <p:spPr>
          <a:xfrm>
            <a:off x="485282" y="1461389"/>
            <a:ext cx="4957575" cy="923330"/>
          </a:xfrm>
          <a:prstGeom prst="rect">
            <a:avLst/>
          </a:prstGeom>
        </p:spPr>
        <p:txBody>
          <a:bodyPr wrap="square">
            <a:spAutoFit/>
          </a:bodyPr>
          <a:lstStyle/>
          <a:p>
            <a:r>
              <a:rPr lang="en-US">
                <a:solidFill>
                  <a:srgbClr val="FFFF00"/>
                </a:solidFill>
                <a:latin typeface="Calibri" panose="020F0502020204030204" pitchFamily="34" charset="0"/>
              </a:rPr>
              <a:t>With limited time to evacuate safely, what instruments do you save? How much money do you lose from the instruments you leave behind?</a:t>
            </a:r>
            <a:endParaRPr lang="en-US" dirty="0">
              <a:solidFill>
                <a:srgbClr val="FFFF00"/>
              </a:solidFill>
            </a:endParaRPr>
          </a:p>
        </p:txBody>
      </p:sp>
      <p:sp>
        <p:nvSpPr>
          <p:cNvPr id="6" name="Rectangle 5">
            <a:extLst>
              <a:ext uri="{FF2B5EF4-FFF2-40B4-BE49-F238E27FC236}">
                <a16:creationId xmlns:a16="http://schemas.microsoft.com/office/drawing/2014/main" id="{EB41D7F2-9846-4A2D-BC5A-BDA48B9B27AB}"/>
              </a:ext>
            </a:extLst>
          </p:cNvPr>
          <p:cNvSpPr/>
          <p:nvPr/>
        </p:nvSpPr>
        <p:spPr>
          <a:xfrm>
            <a:off x="842216" y="4396137"/>
            <a:ext cx="3175083" cy="923330"/>
          </a:xfrm>
          <a:prstGeom prst="rect">
            <a:avLst/>
          </a:prstGeom>
        </p:spPr>
        <p:txBody>
          <a:bodyPr wrap="square">
            <a:spAutoFit/>
          </a:bodyPr>
          <a:lstStyle/>
          <a:p>
            <a:r>
              <a:rPr lang="en-US">
                <a:solidFill>
                  <a:srgbClr val="FFFF00"/>
                </a:solidFill>
                <a:latin typeface="Calibri" panose="020F0502020204030204" pitchFamily="34" charset="0"/>
              </a:rPr>
              <a:t>What hazards are presented by increased frequency and intensity of shaking?</a:t>
            </a:r>
            <a:endParaRPr lang="en-US" dirty="0">
              <a:solidFill>
                <a:srgbClr val="FFFF00"/>
              </a:solidFill>
            </a:endParaRPr>
          </a:p>
        </p:txBody>
      </p:sp>
      <p:sp>
        <p:nvSpPr>
          <p:cNvPr id="7" name="Rectangle 6">
            <a:extLst>
              <a:ext uri="{FF2B5EF4-FFF2-40B4-BE49-F238E27FC236}">
                <a16:creationId xmlns:a16="http://schemas.microsoft.com/office/drawing/2014/main" id="{A3C87BE6-06AB-4336-9D0C-04DD15DAF876}"/>
              </a:ext>
            </a:extLst>
          </p:cNvPr>
          <p:cNvSpPr/>
          <p:nvPr/>
        </p:nvSpPr>
        <p:spPr>
          <a:xfrm>
            <a:off x="6581282" y="1622719"/>
            <a:ext cx="5125436" cy="923330"/>
          </a:xfrm>
          <a:prstGeom prst="rect">
            <a:avLst/>
          </a:prstGeom>
        </p:spPr>
        <p:txBody>
          <a:bodyPr wrap="square">
            <a:spAutoFit/>
          </a:bodyPr>
          <a:lstStyle/>
          <a:p>
            <a:r>
              <a:rPr lang="en-US" dirty="0">
                <a:solidFill>
                  <a:srgbClr val="FFFF00"/>
                </a:solidFill>
                <a:latin typeface="Calibri" panose="020F0502020204030204" pitchFamily="34" charset="0"/>
              </a:rPr>
              <a:t>Given the money and time required, is it worthwhile to clear these roads currently, </a:t>
            </a:r>
            <a:r>
              <a:rPr lang="en-US" i="1" dirty="0">
                <a:solidFill>
                  <a:srgbClr val="FFFF00"/>
                </a:solidFill>
                <a:latin typeface="Calibri" panose="020F0502020204030204" pitchFamily="34" charset="0"/>
              </a:rPr>
              <a:t>during</a:t>
            </a:r>
            <a:r>
              <a:rPr lang="en-US" dirty="0">
                <a:solidFill>
                  <a:srgbClr val="FFFF00"/>
                </a:solidFill>
                <a:latin typeface="Calibri" panose="020F0502020204030204" pitchFamily="34" charset="0"/>
              </a:rPr>
              <a:t> the eruption? Is it worthwhile </a:t>
            </a:r>
            <a:r>
              <a:rPr lang="en-US" i="1" dirty="0">
                <a:solidFill>
                  <a:srgbClr val="FFFF00"/>
                </a:solidFill>
                <a:latin typeface="Calibri" panose="020F0502020204030204" pitchFamily="34" charset="0"/>
              </a:rPr>
              <a:t>after </a:t>
            </a:r>
            <a:r>
              <a:rPr lang="en-US" dirty="0">
                <a:solidFill>
                  <a:srgbClr val="FFFF00"/>
                </a:solidFill>
                <a:latin typeface="Calibri" panose="020F0502020204030204" pitchFamily="34" charset="0"/>
              </a:rPr>
              <a:t>the eruption? </a:t>
            </a:r>
            <a:endParaRPr lang="en-US" dirty="0">
              <a:solidFill>
                <a:srgbClr val="FFFF00"/>
              </a:solidFill>
            </a:endParaRPr>
          </a:p>
        </p:txBody>
      </p:sp>
    </p:spTree>
    <p:extLst>
      <p:ext uri="{BB962C8B-B14F-4D97-AF65-F5344CB8AC3E}">
        <p14:creationId xmlns:p14="http://schemas.microsoft.com/office/powerpoint/2010/main" val="7936494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D04DDA9-D2FE-4376-A22C-FD951408BC87}"/>
              </a:ext>
            </a:extLst>
          </p:cNvPr>
          <p:cNvSpPr/>
          <p:nvPr/>
        </p:nvSpPr>
        <p:spPr>
          <a:xfrm>
            <a:off x="4091120" y="61555"/>
            <a:ext cx="5416868"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 Major Event</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C14B197-AD0B-4225-828A-01951BF71020}"/>
              </a:ext>
            </a:extLst>
          </p:cNvPr>
          <p:cNvSpPr/>
          <p:nvPr/>
        </p:nvSpPr>
        <p:spPr>
          <a:xfrm>
            <a:off x="85725" y="4957527"/>
            <a:ext cx="12020550" cy="1938992"/>
          </a:xfrm>
          <a:prstGeom prst="rect">
            <a:avLst/>
          </a:prstGeom>
        </p:spPr>
        <p:txBody>
          <a:bodyPr wrap="square">
            <a:spAutoFit/>
          </a:bodyPr>
          <a:lstStyle/>
          <a:p>
            <a:pPr lvl="0">
              <a:defRPr/>
            </a:pPr>
            <a:r>
              <a:rPr lang="en-US" sz="2000" b="1" i="1" dirty="0">
                <a:solidFill>
                  <a:srgbClr val="00B0F0"/>
                </a:solidFill>
                <a:ea typeface="Calibri" panose="020F0502020204030204" pitchFamily="34" charset="0"/>
              </a:rPr>
              <a:t>May 31 - June 2: VOLCANIC EVENT, COMMUNICATION, ACTION</a:t>
            </a:r>
          </a:p>
          <a:p>
            <a:pPr lvl="0">
              <a:defRPr/>
            </a:pPr>
            <a:r>
              <a:rPr lang="en-US" sz="2000" b="1" dirty="0">
                <a:solidFill>
                  <a:schemeClr val="bg1"/>
                </a:solidFill>
                <a:ea typeface="Calibri" panose="020F0502020204030204" pitchFamily="34" charset="0"/>
              </a:rPr>
              <a:t>Lava flow threatened to overrun Hawai'i Route 132, an important access road between </a:t>
            </a:r>
            <a:r>
              <a:rPr lang="en-US" sz="2000" b="1" dirty="0" err="1">
                <a:solidFill>
                  <a:schemeClr val="bg1"/>
                </a:solidFill>
                <a:ea typeface="Calibri" panose="020F0502020204030204" pitchFamily="34" charset="0"/>
              </a:rPr>
              <a:t>Kapoho</a:t>
            </a:r>
            <a:r>
              <a:rPr lang="en-US" sz="2000" b="1" dirty="0">
                <a:solidFill>
                  <a:schemeClr val="bg1"/>
                </a:solidFill>
                <a:ea typeface="Calibri" panose="020F0502020204030204" pitchFamily="34" charset="0"/>
              </a:rPr>
              <a:t> and </a:t>
            </a:r>
            <a:r>
              <a:rPr lang="en-US" sz="2000" b="1" dirty="0" err="1">
                <a:solidFill>
                  <a:schemeClr val="bg1"/>
                </a:solidFill>
                <a:ea typeface="Calibri" panose="020F0502020204030204" pitchFamily="34" charset="0"/>
              </a:rPr>
              <a:t>Pāhoa</a:t>
            </a:r>
            <a:r>
              <a:rPr lang="en-US" sz="2000" b="1" dirty="0">
                <a:solidFill>
                  <a:schemeClr val="bg1"/>
                </a:solidFill>
                <a:ea typeface="Calibri" panose="020F0502020204030204" pitchFamily="34" charset="0"/>
              </a:rPr>
              <a:t>. On June 2, lava erupting from fissure 8 reached the ocean at </a:t>
            </a:r>
            <a:r>
              <a:rPr lang="en-US" sz="2000" b="1" dirty="0" err="1">
                <a:solidFill>
                  <a:schemeClr val="bg1"/>
                </a:solidFill>
                <a:ea typeface="Calibri" panose="020F0502020204030204" pitchFamily="34" charset="0"/>
              </a:rPr>
              <a:t>Kapoho</a:t>
            </a:r>
            <a:r>
              <a:rPr lang="en-US" sz="2000" b="1" dirty="0">
                <a:solidFill>
                  <a:schemeClr val="bg1"/>
                </a:solidFill>
                <a:ea typeface="Calibri" panose="020F0502020204030204" pitchFamily="34" charset="0"/>
              </a:rPr>
              <a:t> Bay and began to fill </a:t>
            </a:r>
            <a:r>
              <a:rPr lang="en-US" sz="2000" b="1" dirty="0" err="1">
                <a:solidFill>
                  <a:schemeClr val="bg1"/>
                </a:solidFill>
                <a:ea typeface="Calibri" panose="020F0502020204030204" pitchFamily="34" charset="0"/>
              </a:rPr>
              <a:t>Kapoho</a:t>
            </a:r>
            <a:r>
              <a:rPr lang="en-US" sz="2000" b="1" dirty="0">
                <a:solidFill>
                  <a:schemeClr val="bg1"/>
                </a:solidFill>
                <a:ea typeface="Calibri" panose="020F0502020204030204" pitchFamily="34" charset="0"/>
              </a:rPr>
              <a:t> Bay. Ocean entries from fissure 8 lava flows continued until late August, 2018. In total, ocean entries between May and August added an additional 875 acres of land to the southeast portion of the Island of </a:t>
            </a:r>
            <a:r>
              <a:rPr lang="en-US" sz="2000" b="1" dirty="0" err="1">
                <a:solidFill>
                  <a:schemeClr val="bg1"/>
                </a:solidFill>
                <a:ea typeface="Calibri" panose="020F0502020204030204" pitchFamily="34" charset="0"/>
              </a:rPr>
              <a:t>Hawaiʻi</a:t>
            </a:r>
            <a:r>
              <a:rPr lang="en-US" sz="2000" b="1" dirty="0">
                <a:solidFill>
                  <a:schemeClr val="bg1"/>
                </a:solidFill>
                <a:ea typeface="Calibri" panose="020F0502020204030204" pitchFamily="34" charset="0"/>
              </a:rPr>
              <a:t>. The northeastern flow of lava quickly advanced and destroyed the subdivision of Vacationland.</a:t>
            </a:r>
          </a:p>
        </p:txBody>
      </p:sp>
      <p:sp>
        <p:nvSpPr>
          <p:cNvPr id="13" name="Rectangle 12">
            <a:extLst>
              <a:ext uri="{FF2B5EF4-FFF2-40B4-BE49-F238E27FC236}">
                <a16:creationId xmlns:a16="http://schemas.microsoft.com/office/drawing/2014/main" id="{33B42B95-F315-42B5-8994-F3E29CEDDD84}"/>
              </a:ext>
            </a:extLst>
          </p:cNvPr>
          <p:cNvSpPr/>
          <p:nvPr/>
        </p:nvSpPr>
        <p:spPr>
          <a:xfrm>
            <a:off x="0" y="0"/>
            <a:ext cx="3275256" cy="707886"/>
          </a:xfrm>
          <a:prstGeom prst="rect">
            <a:avLst/>
          </a:prstGeom>
        </p:spPr>
        <p:txBody>
          <a:bodyPr wrap="none">
            <a:spAutoFit/>
          </a:bodyPr>
          <a:lstStyle/>
          <a:p>
            <a:r>
              <a:rPr lang="en-US" sz="4000" b="1" i="1" dirty="0">
                <a:solidFill>
                  <a:srgbClr val="00B0F0"/>
                </a:solidFill>
                <a:ea typeface="Calibri" panose="020F0502020204030204" pitchFamily="34" charset="0"/>
              </a:rPr>
              <a:t>May 31-June 2</a:t>
            </a:r>
            <a:endParaRPr lang="en-US" sz="4000" dirty="0"/>
          </a:p>
        </p:txBody>
      </p:sp>
      <p:pic>
        <p:nvPicPr>
          <p:cNvPr id="3" name="Picture 2">
            <a:extLst>
              <a:ext uri="{FF2B5EF4-FFF2-40B4-BE49-F238E27FC236}">
                <a16:creationId xmlns:a16="http://schemas.microsoft.com/office/drawing/2014/main" id="{5316539E-0ADD-4F0D-99A0-E05991B9B4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6400" y="794356"/>
            <a:ext cx="5435600" cy="4076700"/>
          </a:xfrm>
          <a:prstGeom prst="rect">
            <a:avLst/>
          </a:prstGeom>
        </p:spPr>
      </p:pic>
      <p:pic>
        <p:nvPicPr>
          <p:cNvPr id="7" name="Picture 6">
            <a:extLst>
              <a:ext uri="{FF2B5EF4-FFF2-40B4-BE49-F238E27FC236}">
                <a16:creationId xmlns:a16="http://schemas.microsoft.com/office/drawing/2014/main" id="{9E56D895-22A7-4068-9581-7EDD7D3148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94355"/>
            <a:ext cx="7244638" cy="4076701"/>
          </a:xfrm>
          <a:prstGeom prst="rect">
            <a:avLst/>
          </a:prstGeom>
        </p:spPr>
      </p:pic>
      <p:sp>
        <p:nvSpPr>
          <p:cNvPr id="14" name="Rectangle 13">
            <a:extLst>
              <a:ext uri="{FF2B5EF4-FFF2-40B4-BE49-F238E27FC236}">
                <a16:creationId xmlns:a16="http://schemas.microsoft.com/office/drawing/2014/main" id="{A615F81C-E779-4F01-9CF8-413981E3EEAB}"/>
              </a:ext>
            </a:extLst>
          </p:cNvPr>
          <p:cNvSpPr/>
          <p:nvPr/>
        </p:nvSpPr>
        <p:spPr>
          <a:xfrm>
            <a:off x="0" y="874665"/>
            <a:ext cx="1552575" cy="400110"/>
          </a:xfrm>
          <a:prstGeom prst="rect">
            <a:avLst/>
          </a:prstGeom>
        </p:spPr>
        <p:txBody>
          <a:bodyPr wrap="square">
            <a:spAutoFit/>
          </a:bodyPr>
          <a:lstStyle/>
          <a:p>
            <a:pPr lvl="0">
              <a:defRPr/>
            </a:pPr>
            <a:r>
              <a:rPr lang="en-US" sz="2000" b="1" dirty="0">
                <a:solidFill>
                  <a:schemeClr val="bg1"/>
                </a:solidFill>
                <a:ea typeface="Calibri" panose="020F0502020204030204" pitchFamily="34" charset="0"/>
              </a:rPr>
              <a:t>June 4, 2018</a:t>
            </a:r>
          </a:p>
        </p:txBody>
      </p:sp>
      <p:sp>
        <p:nvSpPr>
          <p:cNvPr id="15" name="Rectangle 14">
            <a:extLst>
              <a:ext uri="{FF2B5EF4-FFF2-40B4-BE49-F238E27FC236}">
                <a16:creationId xmlns:a16="http://schemas.microsoft.com/office/drawing/2014/main" id="{ACD7A668-C97F-44A2-9514-6D7C0D10E773}"/>
              </a:ext>
            </a:extLst>
          </p:cNvPr>
          <p:cNvSpPr/>
          <p:nvPr/>
        </p:nvSpPr>
        <p:spPr>
          <a:xfrm>
            <a:off x="7389456" y="874665"/>
            <a:ext cx="1552575" cy="400110"/>
          </a:xfrm>
          <a:prstGeom prst="rect">
            <a:avLst/>
          </a:prstGeom>
        </p:spPr>
        <p:txBody>
          <a:bodyPr wrap="square">
            <a:spAutoFit/>
          </a:bodyPr>
          <a:lstStyle/>
          <a:p>
            <a:pPr lvl="0">
              <a:defRPr/>
            </a:pPr>
            <a:r>
              <a:rPr lang="en-US" sz="2000" b="1" dirty="0">
                <a:solidFill>
                  <a:schemeClr val="bg1"/>
                </a:solidFill>
                <a:ea typeface="Calibri" panose="020F0502020204030204" pitchFamily="34" charset="0"/>
              </a:rPr>
              <a:t>June 5, 2018</a:t>
            </a:r>
          </a:p>
        </p:txBody>
      </p:sp>
    </p:spTree>
    <p:extLst>
      <p:ext uri="{BB962C8B-B14F-4D97-AF65-F5344CB8AC3E}">
        <p14:creationId xmlns:p14="http://schemas.microsoft.com/office/powerpoint/2010/main" val="31600617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D04DDA9-D2FE-4376-A22C-FD951408BC87}"/>
              </a:ext>
            </a:extLst>
          </p:cNvPr>
          <p:cNvSpPr/>
          <p:nvPr/>
        </p:nvSpPr>
        <p:spPr>
          <a:xfrm>
            <a:off x="4091120" y="61555"/>
            <a:ext cx="5416868"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 Major Event</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3B42B95-F315-42B5-8994-F3E29CEDDD84}"/>
              </a:ext>
            </a:extLst>
          </p:cNvPr>
          <p:cNvSpPr/>
          <p:nvPr/>
        </p:nvSpPr>
        <p:spPr>
          <a:xfrm>
            <a:off x="0" y="0"/>
            <a:ext cx="3275256" cy="707886"/>
          </a:xfrm>
          <a:prstGeom prst="rect">
            <a:avLst/>
          </a:prstGeom>
        </p:spPr>
        <p:txBody>
          <a:bodyPr wrap="none">
            <a:spAutoFit/>
          </a:bodyPr>
          <a:lstStyle/>
          <a:p>
            <a:r>
              <a:rPr lang="en-US" sz="4000" b="1" i="1" dirty="0">
                <a:solidFill>
                  <a:srgbClr val="00B0F0"/>
                </a:solidFill>
                <a:ea typeface="Calibri" panose="020F0502020204030204" pitchFamily="34" charset="0"/>
              </a:rPr>
              <a:t>May 31-June 2</a:t>
            </a:r>
            <a:endParaRPr lang="en-US" sz="4000" dirty="0"/>
          </a:p>
        </p:txBody>
      </p:sp>
      <p:pic>
        <p:nvPicPr>
          <p:cNvPr id="3" name="June 14_Kīlauea Volcano — Fissure 8 Flow From Vent to Sea">
            <a:hlinkClick r:id="" action="ppaction://media"/>
            <a:extLst>
              <a:ext uri="{FF2B5EF4-FFF2-40B4-BE49-F238E27FC236}">
                <a16:creationId xmlns:a16="http://schemas.microsoft.com/office/drawing/2014/main" id="{F48724F6-877B-44EB-B32A-4FF33FFC35E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38175" y="656392"/>
            <a:ext cx="10915650" cy="6140053"/>
          </a:xfrm>
          <a:prstGeom prst="rect">
            <a:avLst/>
          </a:prstGeom>
        </p:spPr>
      </p:pic>
    </p:spTree>
    <p:extLst>
      <p:ext uri="{BB962C8B-B14F-4D97-AF65-F5344CB8AC3E}">
        <p14:creationId xmlns:p14="http://schemas.microsoft.com/office/powerpoint/2010/main" val="199427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40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3579926" y="30777"/>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4" name="Rectangle 3">
            <a:extLst>
              <a:ext uri="{FF2B5EF4-FFF2-40B4-BE49-F238E27FC236}">
                <a16:creationId xmlns:a16="http://schemas.microsoft.com/office/drawing/2014/main" id="{1240C63D-C20B-4D00-9CF2-FAE61746B0EA}"/>
              </a:ext>
            </a:extLst>
          </p:cNvPr>
          <p:cNvSpPr/>
          <p:nvPr/>
        </p:nvSpPr>
        <p:spPr>
          <a:xfrm>
            <a:off x="-31752" y="1194784"/>
            <a:ext cx="6127751" cy="1629870"/>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Scientists</a:t>
            </a:r>
          </a:p>
          <a:p>
            <a:pPr marR="0" lvl="2">
              <a:lnSpc>
                <a:spcPct val="107000"/>
              </a:lnSpc>
              <a:spcBef>
                <a:spcPts val="0"/>
              </a:spcBef>
              <a:spcAft>
                <a:spcPts val="0"/>
              </a:spcAft>
            </a:pPr>
            <a:endParaRPr lang="en-US" sz="1400" b="1" dirty="0">
              <a:solidFill>
                <a:srgbClr val="9900FF"/>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br>
              <a:rPr lang="en-US" sz="1400" b="1" dirty="0">
                <a:solidFill>
                  <a:srgbClr val="FFC000"/>
                </a:solidFill>
                <a:latin typeface="Calibri" panose="020F0502020204030204" pitchFamily="34" charset="0"/>
                <a:ea typeface="Calibri" panose="020F0502020204030204" pitchFamily="34" charset="0"/>
              </a:rPr>
            </a:br>
            <a:br>
              <a:rPr lang="en-US" sz="1400" b="1" dirty="0">
                <a:solidFill>
                  <a:srgbClr val="FFC000"/>
                </a:solidFill>
                <a:latin typeface="Calibri" panose="020F0502020204030204" pitchFamily="34" charset="0"/>
                <a:ea typeface="Calibri" panose="020F0502020204030204" pitchFamily="34" charset="0"/>
              </a:rPr>
            </a:br>
            <a:br>
              <a:rPr lang="en-US" sz="1400" b="1" dirty="0">
                <a:solidFill>
                  <a:srgbClr val="FFC000"/>
                </a:solidFill>
                <a:latin typeface="Calibri" panose="020F0502020204030204" pitchFamily="34" charset="0"/>
                <a:ea typeface="Calibri" panose="020F0502020204030204" pitchFamily="34" charset="0"/>
              </a:rPr>
            </a:br>
            <a:endParaRPr lang="en-US" sz="1400" dirty="0">
              <a:solidFill>
                <a:schemeClr val="bg1"/>
              </a:solidFill>
              <a:latin typeface="Calibri" panose="020F0502020204030204" pitchFamily="34" charset="0"/>
              <a:ea typeface="Calibri" panose="020F0502020204030204" pitchFamily="34" charset="0"/>
            </a:endParaRPr>
          </a:p>
        </p:txBody>
      </p:sp>
      <p:sp>
        <p:nvSpPr>
          <p:cNvPr id="12" name="Rectangle 11">
            <a:extLst>
              <a:ext uri="{FF2B5EF4-FFF2-40B4-BE49-F238E27FC236}">
                <a16:creationId xmlns:a16="http://schemas.microsoft.com/office/drawing/2014/main" id="{A8F31ECD-4CBF-4614-AB01-615C12E8C3EA}"/>
              </a:ext>
            </a:extLst>
          </p:cNvPr>
          <p:cNvSpPr/>
          <p:nvPr/>
        </p:nvSpPr>
        <p:spPr>
          <a:xfrm>
            <a:off x="0" y="0"/>
            <a:ext cx="3275256" cy="707886"/>
          </a:xfrm>
          <a:prstGeom prst="rect">
            <a:avLst/>
          </a:prstGeom>
        </p:spPr>
        <p:txBody>
          <a:bodyPr wrap="none">
            <a:spAutoFit/>
          </a:bodyPr>
          <a:lstStyle/>
          <a:p>
            <a:r>
              <a:rPr lang="en-US" sz="4000" b="1" i="1" dirty="0">
                <a:solidFill>
                  <a:srgbClr val="00B0F0"/>
                </a:solidFill>
                <a:ea typeface="Calibri" panose="020F0502020204030204" pitchFamily="34" charset="0"/>
              </a:rPr>
              <a:t>May 31-June 2</a:t>
            </a:r>
            <a:endParaRPr lang="en-US" sz="4000" dirty="0"/>
          </a:p>
        </p:txBody>
      </p:sp>
      <p:pic>
        <p:nvPicPr>
          <p:cNvPr id="13" name="Picture 12">
            <a:extLst>
              <a:ext uri="{FF2B5EF4-FFF2-40B4-BE49-F238E27FC236}">
                <a16:creationId xmlns:a16="http://schemas.microsoft.com/office/drawing/2014/main" id="{124A0CE2-7A94-455E-A39B-999895706A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0330" y="2970200"/>
            <a:ext cx="5807074" cy="3267755"/>
          </a:xfrm>
          <a:prstGeom prst="rect">
            <a:avLst/>
          </a:prstGeom>
        </p:spPr>
      </p:pic>
      <p:sp>
        <p:nvSpPr>
          <p:cNvPr id="18" name="Rectangle 17">
            <a:extLst>
              <a:ext uri="{FF2B5EF4-FFF2-40B4-BE49-F238E27FC236}">
                <a16:creationId xmlns:a16="http://schemas.microsoft.com/office/drawing/2014/main" id="{07DDBF24-1307-4350-AA43-89CD091A553F}"/>
              </a:ext>
            </a:extLst>
          </p:cNvPr>
          <p:cNvSpPr/>
          <p:nvPr/>
        </p:nvSpPr>
        <p:spPr>
          <a:xfrm>
            <a:off x="3943347" y="3374360"/>
            <a:ext cx="1552575" cy="400110"/>
          </a:xfrm>
          <a:prstGeom prst="rect">
            <a:avLst/>
          </a:prstGeom>
        </p:spPr>
        <p:txBody>
          <a:bodyPr wrap="square">
            <a:spAutoFit/>
          </a:bodyPr>
          <a:lstStyle/>
          <a:p>
            <a:pPr lvl="0">
              <a:defRPr/>
            </a:pPr>
            <a:r>
              <a:rPr lang="en-US" sz="2000" b="1" dirty="0">
                <a:solidFill>
                  <a:schemeClr val="bg1"/>
                </a:solidFill>
                <a:ea typeface="Calibri" panose="020F0502020204030204" pitchFamily="34" charset="0"/>
              </a:rPr>
              <a:t>June 4, 2018</a:t>
            </a:r>
          </a:p>
        </p:txBody>
      </p:sp>
      <p:pic>
        <p:nvPicPr>
          <p:cNvPr id="5" name="Picture 4">
            <a:extLst>
              <a:ext uri="{FF2B5EF4-FFF2-40B4-BE49-F238E27FC236}">
                <a16:creationId xmlns:a16="http://schemas.microsoft.com/office/drawing/2014/main" id="{4C67E59A-57FF-435C-A707-ED5DDA5908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45829" y="3906763"/>
            <a:ext cx="4122056" cy="2748037"/>
          </a:xfrm>
          <a:prstGeom prst="rect">
            <a:avLst/>
          </a:prstGeom>
        </p:spPr>
      </p:pic>
      <p:sp>
        <p:nvSpPr>
          <p:cNvPr id="3" name="Rectangle 2">
            <a:extLst>
              <a:ext uri="{FF2B5EF4-FFF2-40B4-BE49-F238E27FC236}">
                <a16:creationId xmlns:a16="http://schemas.microsoft.com/office/drawing/2014/main" id="{09933323-678F-4846-B113-647332BC4A0D}"/>
              </a:ext>
            </a:extLst>
          </p:cNvPr>
          <p:cNvSpPr/>
          <p:nvPr/>
        </p:nvSpPr>
        <p:spPr>
          <a:xfrm>
            <a:off x="848864" y="1825053"/>
            <a:ext cx="2906308" cy="369332"/>
          </a:xfrm>
          <a:prstGeom prst="rect">
            <a:avLst/>
          </a:prstGeom>
        </p:spPr>
        <p:txBody>
          <a:bodyPr wrap="none">
            <a:spAutoFit/>
          </a:bodyPr>
          <a:lstStyle/>
          <a:p>
            <a:r>
              <a:rPr lang="en-US" dirty="0">
                <a:solidFill>
                  <a:srgbClr val="FFFF00"/>
                </a:solidFill>
                <a:latin typeface="Calibri" panose="020F0502020204030204" pitchFamily="34" charset="0"/>
              </a:rPr>
              <a:t>Where will this flow go next?</a:t>
            </a:r>
            <a:endParaRPr lang="en-US" dirty="0">
              <a:solidFill>
                <a:srgbClr val="FFFF00"/>
              </a:solidFill>
            </a:endParaRPr>
          </a:p>
        </p:txBody>
      </p:sp>
      <p:sp>
        <p:nvSpPr>
          <p:cNvPr id="7" name="Rectangle 6">
            <a:extLst>
              <a:ext uri="{FF2B5EF4-FFF2-40B4-BE49-F238E27FC236}">
                <a16:creationId xmlns:a16="http://schemas.microsoft.com/office/drawing/2014/main" id="{94C9527B-5871-4C52-A66D-9FF8DD98F1C3}"/>
              </a:ext>
            </a:extLst>
          </p:cNvPr>
          <p:cNvSpPr/>
          <p:nvPr/>
        </p:nvSpPr>
        <p:spPr>
          <a:xfrm>
            <a:off x="6315074" y="1363388"/>
            <a:ext cx="4730297" cy="923330"/>
          </a:xfrm>
          <a:prstGeom prst="rect">
            <a:avLst/>
          </a:prstGeom>
        </p:spPr>
        <p:txBody>
          <a:bodyPr wrap="square">
            <a:spAutoFit/>
          </a:bodyPr>
          <a:lstStyle/>
          <a:p>
            <a:r>
              <a:rPr lang="en-US" dirty="0">
                <a:solidFill>
                  <a:srgbClr val="FFFF00"/>
                </a:solidFill>
                <a:latin typeface="Calibri" panose="020F0502020204030204" pitchFamily="34" charset="0"/>
              </a:rPr>
              <a:t>What instruments will be useful for monitoring the flow at this stage of the eruption? Where should these instruments be placed?</a:t>
            </a:r>
            <a:endParaRPr lang="en-US" dirty="0">
              <a:solidFill>
                <a:srgbClr val="FFFF00"/>
              </a:solidFill>
            </a:endParaRPr>
          </a:p>
        </p:txBody>
      </p:sp>
      <p:sp>
        <p:nvSpPr>
          <p:cNvPr id="8" name="Rectangle 7">
            <a:extLst>
              <a:ext uri="{FF2B5EF4-FFF2-40B4-BE49-F238E27FC236}">
                <a16:creationId xmlns:a16="http://schemas.microsoft.com/office/drawing/2014/main" id="{64BBE26A-EEC4-41D3-9C04-ACD19F316F67}"/>
              </a:ext>
            </a:extLst>
          </p:cNvPr>
          <p:cNvSpPr/>
          <p:nvPr/>
        </p:nvSpPr>
        <p:spPr>
          <a:xfrm>
            <a:off x="6458857" y="3051194"/>
            <a:ext cx="6096000" cy="646331"/>
          </a:xfrm>
          <a:prstGeom prst="rect">
            <a:avLst/>
          </a:prstGeom>
        </p:spPr>
        <p:txBody>
          <a:bodyPr>
            <a:spAutoFit/>
          </a:bodyPr>
          <a:lstStyle/>
          <a:p>
            <a:r>
              <a:rPr lang="en-US" dirty="0">
                <a:solidFill>
                  <a:srgbClr val="FFFF00"/>
                </a:solidFill>
                <a:latin typeface="Calibri" panose="020F0502020204030204" pitchFamily="34" charset="0"/>
              </a:rPr>
              <a:t>How do you balance gathering scientific information while respecting the loss and tragedy of this eruption? </a:t>
            </a:r>
            <a:endParaRPr lang="en-US" dirty="0">
              <a:solidFill>
                <a:srgbClr val="FFFF00"/>
              </a:solidFill>
            </a:endParaRPr>
          </a:p>
        </p:txBody>
      </p:sp>
    </p:spTree>
    <p:extLst>
      <p:ext uri="{BB962C8B-B14F-4D97-AF65-F5344CB8AC3E}">
        <p14:creationId xmlns:p14="http://schemas.microsoft.com/office/powerpoint/2010/main" val="402557034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3559403" y="22736"/>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4" name="Rectangle 3">
            <a:extLst>
              <a:ext uri="{FF2B5EF4-FFF2-40B4-BE49-F238E27FC236}">
                <a16:creationId xmlns:a16="http://schemas.microsoft.com/office/drawing/2014/main" id="{062A962B-7E38-4E18-A2A9-5235DEB138B7}"/>
              </a:ext>
            </a:extLst>
          </p:cNvPr>
          <p:cNvSpPr/>
          <p:nvPr/>
        </p:nvSpPr>
        <p:spPr>
          <a:xfrm>
            <a:off x="-342900" y="857193"/>
            <a:ext cx="6210300" cy="1168846"/>
          </a:xfrm>
          <a:prstGeom prst="rect">
            <a:avLst/>
          </a:prstGeom>
        </p:spPr>
        <p:txBody>
          <a:bodyPr wrap="square">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Emergency </a:t>
            </a:r>
            <a:r>
              <a:rPr lang="en-US" sz="2400" b="1" dirty="0" err="1">
                <a:solidFill>
                  <a:schemeClr val="bg1"/>
                </a:solidFill>
                <a:latin typeface="Calibri" panose="020F0502020204030204" pitchFamily="34" charset="0"/>
                <a:ea typeface="Calibri" panose="020F0502020204030204" pitchFamily="34" charset="0"/>
              </a:rPr>
              <a:t>Mgmt</a:t>
            </a:r>
            <a:endParaRPr lang="en-US" sz="2400" dirty="0">
              <a:solidFill>
                <a:schemeClr val="bg1"/>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endParaRPr lang="en-US" sz="1400" b="1" dirty="0">
              <a:solidFill>
                <a:schemeClr val="bg1"/>
              </a:solidFill>
              <a:latin typeface="Calibri" panose="020F0502020204030204" pitchFamily="34" charset="0"/>
              <a:ea typeface="Calibri" panose="020F0502020204030204" pitchFamily="34" charset="0"/>
            </a:endParaRPr>
          </a:p>
          <a:p>
            <a:pPr marR="0" lvl="2">
              <a:lnSpc>
                <a:spcPct val="107000"/>
              </a:lnSpc>
              <a:spcBef>
                <a:spcPts val="0"/>
              </a:spcBef>
              <a:spcAft>
                <a:spcPts val="0"/>
              </a:spcAft>
            </a:pPr>
            <a:br>
              <a:rPr lang="en-US" sz="1400" dirty="0">
                <a:solidFill>
                  <a:schemeClr val="bg1"/>
                </a:solidFill>
                <a:latin typeface="Calibri" panose="020F0502020204030204" pitchFamily="34" charset="0"/>
                <a:ea typeface="Calibri" panose="020F0502020204030204" pitchFamily="34" charset="0"/>
              </a:rPr>
            </a:br>
            <a:endParaRPr lang="en-US" sz="1400" dirty="0">
              <a:solidFill>
                <a:schemeClr val="bg1"/>
              </a:solidFill>
              <a:latin typeface="Calibri" panose="020F0502020204030204" pitchFamily="34" charset="0"/>
              <a:ea typeface="Calibri" panose="020F0502020204030204" pitchFamily="34" charset="0"/>
            </a:endParaRPr>
          </a:p>
        </p:txBody>
      </p:sp>
      <p:sp>
        <p:nvSpPr>
          <p:cNvPr id="9" name="Rectangle 8">
            <a:extLst>
              <a:ext uri="{FF2B5EF4-FFF2-40B4-BE49-F238E27FC236}">
                <a16:creationId xmlns:a16="http://schemas.microsoft.com/office/drawing/2014/main" id="{A82D6537-E0F2-47FE-975F-273B8A31C97F}"/>
              </a:ext>
            </a:extLst>
          </p:cNvPr>
          <p:cNvSpPr/>
          <p:nvPr/>
        </p:nvSpPr>
        <p:spPr>
          <a:xfrm>
            <a:off x="0" y="0"/>
            <a:ext cx="3275256" cy="707886"/>
          </a:xfrm>
          <a:prstGeom prst="rect">
            <a:avLst/>
          </a:prstGeom>
        </p:spPr>
        <p:txBody>
          <a:bodyPr wrap="none">
            <a:spAutoFit/>
          </a:bodyPr>
          <a:lstStyle/>
          <a:p>
            <a:r>
              <a:rPr lang="en-US" sz="4000" b="1" i="1" dirty="0">
                <a:solidFill>
                  <a:srgbClr val="00B0F0"/>
                </a:solidFill>
                <a:ea typeface="Calibri" panose="020F0502020204030204" pitchFamily="34" charset="0"/>
              </a:rPr>
              <a:t>May 31-June 2</a:t>
            </a:r>
            <a:endParaRPr lang="en-US" sz="4000" dirty="0"/>
          </a:p>
        </p:txBody>
      </p:sp>
      <p:sp>
        <p:nvSpPr>
          <p:cNvPr id="3" name="Rectangle 2">
            <a:extLst>
              <a:ext uri="{FF2B5EF4-FFF2-40B4-BE49-F238E27FC236}">
                <a16:creationId xmlns:a16="http://schemas.microsoft.com/office/drawing/2014/main" id="{6C55AE8E-5DD1-45EE-9B69-B77F8DE004B8}"/>
              </a:ext>
            </a:extLst>
          </p:cNvPr>
          <p:cNvSpPr/>
          <p:nvPr/>
        </p:nvSpPr>
        <p:spPr>
          <a:xfrm>
            <a:off x="-342900" y="2700631"/>
            <a:ext cx="6096000" cy="3770328"/>
          </a:xfrm>
          <a:prstGeom prst="rect">
            <a:avLst/>
          </a:prstGeom>
        </p:spPr>
        <p:txBody>
          <a:bodyPr>
            <a:spAutoFit/>
          </a:bodyPr>
          <a:lstStyle/>
          <a:p>
            <a:pPr lvl="2">
              <a:lnSpc>
                <a:spcPct val="107000"/>
              </a:lnSpc>
            </a:pPr>
            <a:r>
              <a:rPr lang="en-US" sz="1400" dirty="0">
                <a:solidFill>
                  <a:prstClr val="white"/>
                </a:solidFill>
                <a:latin typeface="Calibri" panose="020F0502020204030204" pitchFamily="34" charset="0"/>
                <a:ea typeface="Calibri" panose="020F0502020204030204" pitchFamily="34" charset="0"/>
              </a:rPr>
              <a:t>Hawaii County Mayor Harry Kim issued the mandatory evacuation order on Thursday that warns anyone who refuses to abide by the order does so at “their own risk”.</a:t>
            </a:r>
          </a:p>
          <a:p>
            <a:pPr lvl="2">
              <a:lnSpc>
                <a:spcPct val="107000"/>
              </a:lnSpc>
            </a:pPr>
            <a:endParaRPr lang="en-US" sz="1400" dirty="0">
              <a:solidFill>
                <a:prstClr val="white"/>
              </a:solidFill>
              <a:latin typeface="Calibri" panose="020F0502020204030204" pitchFamily="34" charset="0"/>
              <a:ea typeface="Calibri" panose="020F0502020204030204" pitchFamily="34" charset="0"/>
            </a:endParaRPr>
          </a:p>
          <a:p>
            <a:pPr lvl="2">
              <a:lnSpc>
                <a:spcPct val="107000"/>
              </a:lnSpc>
            </a:pPr>
            <a:r>
              <a:rPr lang="en-US" sz="1400" dirty="0">
                <a:solidFill>
                  <a:srgbClr val="FF0000"/>
                </a:solidFill>
                <a:latin typeface="Calibri" panose="020F0502020204030204" pitchFamily="34" charset="0"/>
                <a:ea typeface="Calibri" panose="020F0502020204030204" pitchFamily="34" charset="0"/>
              </a:rPr>
              <a:t>It reads: </a:t>
            </a:r>
            <a:r>
              <a:rPr lang="en-US" sz="1400" dirty="0">
                <a:solidFill>
                  <a:prstClr val="white"/>
                </a:solidFill>
                <a:latin typeface="Calibri" panose="020F0502020204030204" pitchFamily="34" charset="0"/>
                <a:ea typeface="Calibri" panose="020F0502020204030204" pitchFamily="34" charset="0"/>
              </a:rPr>
              <a:t>"This Order is effective at 12.06pm on May 31.</a:t>
            </a:r>
          </a:p>
          <a:p>
            <a:pPr lvl="2">
              <a:lnSpc>
                <a:spcPct val="107000"/>
              </a:lnSpc>
            </a:pPr>
            <a:endParaRPr lang="en-US" sz="1400" dirty="0">
              <a:solidFill>
                <a:prstClr val="white"/>
              </a:solidFill>
              <a:latin typeface="Calibri" panose="020F0502020204030204" pitchFamily="34" charset="0"/>
              <a:ea typeface="Calibri" panose="020F0502020204030204" pitchFamily="34" charset="0"/>
            </a:endParaRPr>
          </a:p>
          <a:p>
            <a:pPr lvl="2">
              <a:lnSpc>
                <a:spcPct val="107000"/>
              </a:lnSpc>
            </a:pPr>
            <a:r>
              <a:rPr lang="en-US" sz="1400" dirty="0">
                <a:solidFill>
                  <a:prstClr val="white"/>
                </a:solidFill>
                <a:latin typeface="Calibri" panose="020F0502020204030204" pitchFamily="34" charset="0"/>
                <a:ea typeface="Calibri" panose="020F0502020204030204" pitchFamily="34" charset="0"/>
              </a:rPr>
              <a:t>“All persons have 24 hours from the effective date and time of this order to evacuate the mandatory evacuation area.</a:t>
            </a:r>
          </a:p>
          <a:p>
            <a:pPr lvl="2">
              <a:lnSpc>
                <a:spcPct val="107000"/>
              </a:lnSpc>
            </a:pPr>
            <a:endParaRPr lang="en-US" sz="1400" dirty="0">
              <a:solidFill>
                <a:prstClr val="white"/>
              </a:solidFill>
              <a:latin typeface="Calibri" panose="020F0502020204030204" pitchFamily="34" charset="0"/>
              <a:ea typeface="Calibri" panose="020F0502020204030204" pitchFamily="34" charset="0"/>
            </a:endParaRPr>
          </a:p>
          <a:p>
            <a:pPr lvl="2">
              <a:lnSpc>
                <a:spcPct val="107000"/>
              </a:lnSpc>
            </a:pPr>
            <a:r>
              <a:rPr lang="en-US" sz="1400" dirty="0">
                <a:solidFill>
                  <a:prstClr val="white"/>
                </a:solidFill>
                <a:latin typeface="Calibri" panose="020F0502020204030204" pitchFamily="34" charset="0"/>
                <a:ea typeface="Calibri" panose="020F0502020204030204" pitchFamily="34" charset="0"/>
              </a:rPr>
              <a:t>"Persons remaining in the mandatory evacuation area beyond the effective date and time of this order do so at their own risk with the knowledge that emergency responders may not respond.”</a:t>
            </a:r>
          </a:p>
          <a:p>
            <a:pPr lvl="2">
              <a:lnSpc>
                <a:spcPct val="107000"/>
              </a:lnSpc>
            </a:pPr>
            <a:endParaRPr lang="en-US" sz="1400" dirty="0">
              <a:solidFill>
                <a:prstClr val="white"/>
              </a:solidFill>
              <a:latin typeface="Calibri" panose="020F0502020204030204" pitchFamily="34" charset="0"/>
              <a:ea typeface="Calibri" panose="020F0502020204030204" pitchFamily="34" charset="0"/>
            </a:endParaRPr>
          </a:p>
          <a:p>
            <a:pPr lvl="2">
              <a:lnSpc>
                <a:spcPct val="107000"/>
              </a:lnSpc>
            </a:pPr>
            <a:r>
              <a:rPr lang="en-US" sz="1400" dirty="0">
                <a:solidFill>
                  <a:prstClr val="white"/>
                </a:solidFill>
                <a:latin typeface="Calibri" panose="020F0502020204030204" pitchFamily="34" charset="0"/>
                <a:ea typeface="Calibri" panose="020F0502020204030204" pitchFamily="34" charset="0"/>
              </a:rPr>
              <a:t>“Persons in violation of this order are subject to arrest and liability for any recovery costs associated with rescue operations in the mandatory evacuation area."</a:t>
            </a:r>
          </a:p>
        </p:txBody>
      </p:sp>
      <p:sp>
        <p:nvSpPr>
          <p:cNvPr id="2" name="Rectangle 1">
            <a:extLst>
              <a:ext uri="{FF2B5EF4-FFF2-40B4-BE49-F238E27FC236}">
                <a16:creationId xmlns:a16="http://schemas.microsoft.com/office/drawing/2014/main" id="{E0858F6F-5ACB-44A9-ADD6-28BEFC20E0A0}"/>
              </a:ext>
            </a:extLst>
          </p:cNvPr>
          <p:cNvSpPr/>
          <p:nvPr/>
        </p:nvSpPr>
        <p:spPr>
          <a:xfrm>
            <a:off x="581015" y="1560479"/>
            <a:ext cx="3994170" cy="369332"/>
          </a:xfrm>
          <a:prstGeom prst="rect">
            <a:avLst/>
          </a:prstGeom>
        </p:spPr>
        <p:txBody>
          <a:bodyPr wrap="none">
            <a:spAutoFit/>
          </a:bodyPr>
          <a:lstStyle/>
          <a:p>
            <a:r>
              <a:rPr lang="en-US" dirty="0">
                <a:solidFill>
                  <a:srgbClr val="FFFF00"/>
                </a:solidFill>
                <a:latin typeface="Calibri" panose="020F0502020204030204" pitchFamily="34" charset="0"/>
              </a:rPr>
              <a:t>Which communities must be evacuated?</a:t>
            </a:r>
            <a:endParaRPr lang="en-US" dirty="0">
              <a:solidFill>
                <a:srgbClr val="FFFF00"/>
              </a:solidFill>
            </a:endParaRPr>
          </a:p>
        </p:txBody>
      </p:sp>
      <p:sp>
        <p:nvSpPr>
          <p:cNvPr id="11" name="Rectangle 10">
            <a:extLst>
              <a:ext uri="{FF2B5EF4-FFF2-40B4-BE49-F238E27FC236}">
                <a16:creationId xmlns:a16="http://schemas.microsoft.com/office/drawing/2014/main" id="{B972C4E4-5793-4FBA-B4E5-C9BBCB1D7AF5}"/>
              </a:ext>
            </a:extLst>
          </p:cNvPr>
          <p:cNvSpPr/>
          <p:nvPr/>
        </p:nvSpPr>
        <p:spPr>
          <a:xfrm>
            <a:off x="240392" y="2574728"/>
            <a:ext cx="5627008" cy="402213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069210B-1C27-4E6A-B2E8-CCBC9F3B1D93}"/>
              </a:ext>
            </a:extLst>
          </p:cNvPr>
          <p:cNvSpPr/>
          <p:nvPr/>
        </p:nvSpPr>
        <p:spPr>
          <a:xfrm>
            <a:off x="6324602" y="1098814"/>
            <a:ext cx="5286383" cy="927225"/>
          </a:xfrm>
          <a:prstGeom prst="rect">
            <a:avLst/>
          </a:prstGeom>
        </p:spPr>
        <p:txBody>
          <a:bodyPr wrap="square">
            <a:spAutoFit/>
          </a:bodyPr>
          <a:lstStyle/>
          <a:p>
            <a:r>
              <a:rPr lang="en-US" dirty="0">
                <a:solidFill>
                  <a:srgbClr val="FFFF00"/>
                </a:solidFill>
                <a:latin typeface="Calibri" panose="020F0502020204030204" pitchFamily="34" charset="0"/>
              </a:rPr>
              <a:t>Are these routes threatened by incoming flows? Why might it be risky to bulldoze through a recently active lava flow?</a:t>
            </a:r>
            <a:endParaRPr lang="en-US" dirty="0">
              <a:solidFill>
                <a:srgbClr val="FFFF00"/>
              </a:solidFill>
            </a:endParaRPr>
          </a:p>
        </p:txBody>
      </p:sp>
      <p:sp>
        <p:nvSpPr>
          <p:cNvPr id="7" name="Rectangle 6">
            <a:extLst>
              <a:ext uri="{FF2B5EF4-FFF2-40B4-BE49-F238E27FC236}">
                <a16:creationId xmlns:a16="http://schemas.microsoft.com/office/drawing/2014/main" id="{7D2DFE5A-B466-404D-A803-E1D23F16D487}"/>
              </a:ext>
            </a:extLst>
          </p:cNvPr>
          <p:cNvSpPr/>
          <p:nvPr/>
        </p:nvSpPr>
        <p:spPr>
          <a:xfrm>
            <a:off x="6324602" y="5759186"/>
            <a:ext cx="5130798" cy="646331"/>
          </a:xfrm>
          <a:prstGeom prst="rect">
            <a:avLst/>
          </a:prstGeom>
        </p:spPr>
        <p:txBody>
          <a:bodyPr wrap="square">
            <a:spAutoFit/>
          </a:bodyPr>
          <a:lstStyle/>
          <a:p>
            <a:r>
              <a:rPr lang="en-US" dirty="0">
                <a:solidFill>
                  <a:srgbClr val="FFFF00"/>
                </a:solidFill>
                <a:latin typeface="Calibri" panose="020F0502020204030204" pitchFamily="34" charset="0"/>
              </a:rPr>
              <a:t> Is it ethical to force people to leave their homes?    </a:t>
            </a:r>
          </a:p>
          <a:p>
            <a:r>
              <a:rPr lang="en-US" dirty="0">
                <a:solidFill>
                  <a:srgbClr val="FFFF00"/>
                </a:solidFill>
                <a:latin typeface="Calibri" panose="020F0502020204030204" pitchFamily="34" charset="0"/>
              </a:rPr>
              <a:t>     Why or why not? </a:t>
            </a:r>
            <a:endParaRPr lang="en-US" dirty="0">
              <a:solidFill>
                <a:srgbClr val="FFFF00"/>
              </a:solidFill>
            </a:endParaRPr>
          </a:p>
        </p:txBody>
      </p:sp>
      <p:pic>
        <p:nvPicPr>
          <p:cNvPr id="14" name="Picture 13">
            <a:extLst>
              <a:ext uri="{FF2B5EF4-FFF2-40B4-BE49-F238E27FC236}">
                <a16:creationId xmlns:a16="http://schemas.microsoft.com/office/drawing/2014/main" id="{C7E49B3B-3E29-42FF-BFBC-F969C6AD15E4}"/>
              </a:ext>
            </a:extLst>
          </p:cNvPr>
          <p:cNvPicPr>
            <a:picLocks noChangeAspect="1"/>
          </p:cNvPicPr>
          <p:nvPr/>
        </p:nvPicPr>
        <p:blipFill rotWithShape="1">
          <a:blip r:embed="rId3"/>
          <a:srcRect l="31875" t="15833" r="31719" b="34166"/>
          <a:stretch/>
        </p:blipFill>
        <p:spPr>
          <a:xfrm>
            <a:off x="6748468" y="2330186"/>
            <a:ext cx="4438650" cy="3429000"/>
          </a:xfrm>
          <a:prstGeom prst="rect">
            <a:avLst/>
          </a:prstGeom>
        </p:spPr>
      </p:pic>
    </p:spTree>
    <p:extLst>
      <p:ext uri="{BB962C8B-B14F-4D97-AF65-F5344CB8AC3E}">
        <p14:creationId xmlns:p14="http://schemas.microsoft.com/office/powerpoint/2010/main" val="20697254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5500EC-001B-4C62-8066-62ABA9251777}"/>
              </a:ext>
            </a:extLst>
          </p:cNvPr>
          <p:cNvSpPr/>
          <p:nvPr/>
        </p:nvSpPr>
        <p:spPr>
          <a:xfrm>
            <a:off x="3884599" y="64591"/>
            <a:ext cx="5032147" cy="646331"/>
          </a:xfrm>
          <a:prstGeom prst="rect">
            <a:avLst/>
          </a:prstGeom>
        </p:spPr>
        <p:txBody>
          <a:bodyPr wrap="none">
            <a:spAutoFit/>
          </a:bodyPr>
          <a:lstStyle/>
          <a:p>
            <a:pPr lvl="0">
              <a:defRPr/>
            </a:pPr>
            <a:r>
              <a:rPr lang="en-US" sz="3600" b="1" dirty="0">
                <a:solidFill>
                  <a:srgbClr val="9900FF"/>
                </a:solidFill>
                <a:latin typeface="Arial" panose="020B0604020202020204" pitchFamily="34" charset="0"/>
                <a:ea typeface="Calibri" panose="020F0502020204030204" pitchFamily="34" charset="0"/>
              </a:rPr>
              <a:t>Results — Discussion</a:t>
            </a:r>
            <a:endParaRPr kumimoji="0" lang="en-US" sz="3600" b="0" i="0" u="none" strike="noStrike" kern="1200" cap="none" spc="0" normalizeH="0" baseline="0" noProof="0" dirty="0">
              <a:ln>
                <a:noFill/>
              </a:ln>
              <a:solidFill>
                <a:srgbClr val="9900FF"/>
              </a:solidFill>
              <a:effectLst/>
              <a:uLnTx/>
              <a:uFillTx/>
              <a:latin typeface="Calibri" panose="020F0502020204030204"/>
            </a:endParaRPr>
          </a:p>
        </p:txBody>
      </p:sp>
      <p:sp>
        <p:nvSpPr>
          <p:cNvPr id="4" name="Rectangle 3">
            <a:extLst>
              <a:ext uri="{FF2B5EF4-FFF2-40B4-BE49-F238E27FC236}">
                <a16:creationId xmlns:a16="http://schemas.microsoft.com/office/drawing/2014/main" id="{5C14D2E1-EE5A-4B3E-BC3F-850F07A36FD4}"/>
              </a:ext>
            </a:extLst>
          </p:cNvPr>
          <p:cNvSpPr/>
          <p:nvPr/>
        </p:nvSpPr>
        <p:spPr>
          <a:xfrm>
            <a:off x="-207734" y="930300"/>
            <a:ext cx="6096000" cy="470000"/>
          </a:xfrm>
          <a:prstGeom prst="rect">
            <a:avLst/>
          </a:prstGeom>
        </p:spPr>
        <p:txBody>
          <a:bodyPr>
            <a:spAutoFit/>
          </a:bodyPr>
          <a:lstStyle/>
          <a:p>
            <a:pPr marR="0" lvl="1">
              <a:lnSpc>
                <a:spcPct val="107000"/>
              </a:lnSpc>
              <a:spcBef>
                <a:spcPts val="0"/>
              </a:spcBef>
              <a:spcAft>
                <a:spcPts val="0"/>
              </a:spcAft>
            </a:pPr>
            <a:r>
              <a:rPr lang="en-US" sz="2400" b="1" dirty="0">
                <a:solidFill>
                  <a:schemeClr val="bg1"/>
                </a:solidFill>
                <a:latin typeface="Calibri" panose="020F0502020204030204" pitchFamily="34" charset="0"/>
                <a:ea typeface="Calibri" panose="020F0502020204030204" pitchFamily="34" charset="0"/>
              </a:rPr>
              <a:t>Community</a:t>
            </a:r>
            <a:endParaRPr lang="en-US" sz="2400" dirty="0">
              <a:solidFill>
                <a:schemeClr val="bg1"/>
              </a:solidFill>
              <a:latin typeface="Calibri" panose="020F0502020204030204" pitchFamily="34" charset="0"/>
              <a:ea typeface="Calibri" panose="020F0502020204030204" pitchFamily="34" charset="0"/>
            </a:endParaRPr>
          </a:p>
        </p:txBody>
      </p:sp>
      <p:sp>
        <p:nvSpPr>
          <p:cNvPr id="12" name="Rectangle 11">
            <a:extLst>
              <a:ext uri="{FF2B5EF4-FFF2-40B4-BE49-F238E27FC236}">
                <a16:creationId xmlns:a16="http://schemas.microsoft.com/office/drawing/2014/main" id="{426324E2-BC67-489E-AB4A-4E0A49D7DD25}"/>
              </a:ext>
            </a:extLst>
          </p:cNvPr>
          <p:cNvSpPr/>
          <p:nvPr/>
        </p:nvSpPr>
        <p:spPr>
          <a:xfrm>
            <a:off x="0" y="0"/>
            <a:ext cx="3275256" cy="707886"/>
          </a:xfrm>
          <a:prstGeom prst="rect">
            <a:avLst/>
          </a:prstGeom>
        </p:spPr>
        <p:txBody>
          <a:bodyPr wrap="none">
            <a:spAutoFit/>
          </a:bodyPr>
          <a:lstStyle/>
          <a:p>
            <a:r>
              <a:rPr lang="en-US" sz="4000" b="1" i="1" dirty="0">
                <a:solidFill>
                  <a:srgbClr val="00B0F0"/>
                </a:solidFill>
                <a:ea typeface="Calibri" panose="020F0502020204030204" pitchFamily="34" charset="0"/>
              </a:rPr>
              <a:t>May 31-June 2</a:t>
            </a:r>
            <a:endParaRPr lang="en-US" sz="4000" dirty="0"/>
          </a:p>
        </p:txBody>
      </p:sp>
      <p:pic>
        <p:nvPicPr>
          <p:cNvPr id="2" name="Picture 1">
            <a:extLst>
              <a:ext uri="{FF2B5EF4-FFF2-40B4-BE49-F238E27FC236}">
                <a16:creationId xmlns:a16="http://schemas.microsoft.com/office/drawing/2014/main" id="{406DCB84-347A-41FD-9788-381B50EAF5C6}"/>
              </a:ext>
            </a:extLst>
          </p:cNvPr>
          <p:cNvPicPr>
            <a:picLocks noChangeAspect="1"/>
          </p:cNvPicPr>
          <p:nvPr/>
        </p:nvPicPr>
        <p:blipFill rotWithShape="1">
          <a:blip r:embed="rId2"/>
          <a:srcRect l="35625" t="20741" r="24375" b="19260"/>
          <a:stretch/>
        </p:blipFill>
        <p:spPr>
          <a:xfrm>
            <a:off x="914929" y="2900869"/>
            <a:ext cx="4339768" cy="3661679"/>
          </a:xfrm>
          <a:prstGeom prst="rect">
            <a:avLst/>
          </a:prstGeom>
        </p:spPr>
      </p:pic>
      <p:sp>
        <p:nvSpPr>
          <p:cNvPr id="3" name="Rectangle 2">
            <a:extLst>
              <a:ext uri="{FF2B5EF4-FFF2-40B4-BE49-F238E27FC236}">
                <a16:creationId xmlns:a16="http://schemas.microsoft.com/office/drawing/2014/main" id="{1D7A468F-766A-4B12-8452-DFA03444BC83}"/>
              </a:ext>
            </a:extLst>
          </p:cNvPr>
          <p:cNvSpPr/>
          <p:nvPr/>
        </p:nvSpPr>
        <p:spPr>
          <a:xfrm>
            <a:off x="549732" y="1619678"/>
            <a:ext cx="5023754" cy="923330"/>
          </a:xfrm>
          <a:prstGeom prst="rect">
            <a:avLst/>
          </a:prstGeom>
        </p:spPr>
        <p:txBody>
          <a:bodyPr wrap="square">
            <a:spAutoFit/>
          </a:bodyPr>
          <a:lstStyle/>
          <a:p>
            <a:r>
              <a:rPr lang="en-US">
                <a:solidFill>
                  <a:srgbClr val="FFFF00"/>
                </a:solidFill>
                <a:latin typeface="Calibri" panose="020F0502020204030204" pitchFamily="34" charset="0"/>
              </a:rPr>
              <a:t>Where is the best location for new shelters? What resources are necessary for making these shelters habitable for struggling residents?</a:t>
            </a:r>
            <a:endParaRPr lang="en-US" dirty="0">
              <a:solidFill>
                <a:srgbClr val="FFFF00"/>
              </a:solidFill>
            </a:endParaRPr>
          </a:p>
        </p:txBody>
      </p:sp>
      <p:sp>
        <p:nvSpPr>
          <p:cNvPr id="6" name="Rectangle 5">
            <a:extLst>
              <a:ext uri="{FF2B5EF4-FFF2-40B4-BE49-F238E27FC236}">
                <a16:creationId xmlns:a16="http://schemas.microsoft.com/office/drawing/2014/main" id="{AE836D79-AFED-4F2E-ABDC-A6BB2076D432}"/>
              </a:ext>
            </a:extLst>
          </p:cNvPr>
          <p:cNvSpPr/>
          <p:nvPr/>
        </p:nvSpPr>
        <p:spPr>
          <a:xfrm>
            <a:off x="6112331" y="1619678"/>
            <a:ext cx="6096000" cy="923330"/>
          </a:xfrm>
          <a:prstGeom prst="rect">
            <a:avLst/>
          </a:prstGeom>
        </p:spPr>
        <p:txBody>
          <a:bodyPr>
            <a:spAutoFit/>
          </a:bodyPr>
          <a:lstStyle/>
          <a:p>
            <a:r>
              <a:rPr lang="en-US" dirty="0">
                <a:solidFill>
                  <a:srgbClr val="FFFF00"/>
                </a:solidFill>
                <a:latin typeface="Calibri" panose="020F0502020204030204" pitchFamily="34" charset="0"/>
              </a:rPr>
              <a:t>As community members, how would you feel if scientists requested to use your land for their research in the time following the eruption? </a:t>
            </a:r>
            <a:endParaRPr lang="en-US" dirty="0">
              <a:solidFill>
                <a:srgbClr val="FFFF00"/>
              </a:solidFill>
            </a:endParaRPr>
          </a:p>
        </p:txBody>
      </p:sp>
      <p:pic>
        <p:nvPicPr>
          <p:cNvPr id="11" name="Picture 10">
            <a:extLst>
              <a:ext uri="{FF2B5EF4-FFF2-40B4-BE49-F238E27FC236}">
                <a16:creationId xmlns:a16="http://schemas.microsoft.com/office/drawing/2014/main" id="{8C01208A-C187-4457-9542-E666E54408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6420" y="3001839"/>
            <a:ext cx="4720651" cy="3459740"/>
          </a:xfrm>
          <a:prstGeom prst="rect">
            <a:avLst/>
          </a:prstGeom>
        </p:spPr>
      </p:pic>
    </p:spTree>
    <p:extLst>
      <p:ext uri="{BB962C8B-B14F-4D97-AF65-F5344CB8AC3E}">
        <p14:creationId xmlns:p14="http://schemas.microsoft.com/office/powerpoint/2010/main" val="11046473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6ED7B3-C52B-4183-B9BA-52E1251EC9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8500" y="0"/>
            <a:ext cx="5143500" cy="6858000"/>
          </a:xfrm>
          <a:prstGeom prst="rect">
            <a:avLst/>
          </a:prstGeom>
        </p:spPr>
      </p:pic>
      <p:pic>
        <p:nvPicPr>
          <p:cNvPr id="7" name="Picture 6">
            <a:extLst>
              <a:ext uri="{FF2B5EF4-FFF2-40B4-BE49-F238E27FC236}">
                <a16:creationId xmlns:a16="http://schemas.microsoft.com/office/drawing/2014/main" id="{68961128-79CC-4483-959B-5D43B59B45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996950"/>
            <a:ext cx="7025363" cy="5429250"/>
          </a:xfrm>
          <a:prstGeom prst="rect">
            <a:avLst/>
          </a:prstGeom>
        </p:spPr>
      </p:pic>
      <p:sp>
        <p:nvSpPr>
          <p:cNvPr id="8" name="Rectangle 7">
            <a:extLst>
              <a:ext uri="{FF2B5EF4-FFF2-40B4-BE49-F238E27FC236}">
                <a16:creationId xmlns:a16="http://schemas.microsoft.com/office/drawing/2014/main" id="{0103E128-DD38-49C0-B7B1-B40FD2900297}"/>
              </a:ext>
            </a:extLst>
          </p:cNvPr>
          <p:cNvSpPr/>
          <p:nvPr/>
        </p:nvSpPr>
        <p:spPr>
          <a:xfrm>
            <a:off x="2734499" y="61555"/>
            <a:ext cx="4314001"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Summary</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2679DCB8-D84C-4950-A33D-559D5BFAD6CD}"/>
              </a:ext>
            </a:extLst>
          </p:cNvPr>
          <p:cNvSpPr/>
          <p:nvPr/>
        </p:nvSpPr>
        <p:spPr>
          <a:xfrm>
            <a:off x="0" y="0"/>
            <a:ext cx="2435282" cy="707886"/>
          </a:xfrm>
          <a:prstGeom prst="rect">
            <a:avLst/>
          </a:prstGeom>
        </p:spPr>
        <p:txBody>
          <a:bodyPr wrap="none">
            <a:spAutoFit/>
          </a:bodyPr>
          <a:lstStyle/>
          <a:p>
            <a:r>
              <a:rPr lang="en-US" sz="4000" b="1" i="1" dirty="0">
                <a:solidFill>
                  <a:srgbClr val="00B0F0"/>
                </a:solidFill>
                <a:ea typeface="Calibri" panose="020F0502020204030204" pitchFamily="34" charset="0"/>
              </a:rPr>
              <a:t>June, 2018</a:t>
            </a:r>
            <a:endParaRPr lang="en-US" sz="4000" dirty="0"/>
          </a:p>
        </p:txBody>
      </p:sp>
      <p:sp>
        <p:nvSpPr>
          <p:cNvPr id="2" name="Rectangle 1">
            <a:extLst>
              <a:ext uri="{FF2B5EF4-FFF2-40B4-BE49-F238E27FC236}">
                <a16:creationId xmlns:a16="http://schemas.microsoft.com/office/drawing/2014/main" id="{1D4E335E-B8C6-4F84-AB7B-3F6DE4E6E01C}"/>
              </a:ext>
            </a:extLst>
          </p:cNvPr>
          <p:cNvSpPr/>
          <p:nvPr/>
        </p:nvSpPr>
        <p:spPr>
          <a:xfrm>
            <a:off x="7233974" y="5779869"/>
            <a:ext cx="3506598" cy="646331"/>
          </a:xfrm>
          <a:prstGeom prst="rect">
            <a:avLst/>
          </a:prstGeom>
        </p:spPr>
        <p:txBody>
          <a:bodyPr wrap="square">
            <a:spAutoFit/>
          </a:bodyPr>
          <a:lstStyle/>
          <a:p>
            <a:r>
              <a:rPr lang="en-US" dirty="0">
                <a:solidFill>
                  <a:schemeClr val="bg1"/>
                </a:solidFill>
              </a:rPr>
              <a:t>Fissure 8 fountain feeding channelized flow on June 12, 2018</a:t>
            </a:r>
          </a:p>
        </p:txBody>
      </p:sp>
    </p:spTree>
    <p:extLst>
      <p:ext uri="{BB962C8B-B14F-4D97-AF65-F5344CB8AC3E}">
        <p14:creationId xmlns:p14="http://schemas.microsoft.com/office/powerpoint/2010/main" val="346806568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D04DDA9-D2FE-4376-A22C-FD951408BC87}"/>
              </a:ext>
            </a:extLst>
          </p:cNvPr>
          <p:cNvSpPr/>
          <p:nvPr/>
        </p:nvSpPr>
        <p:spPr>
          <a:xfrm>
            <a:off x="3133177" y="-62534"/>
            <a:ext cx="4314001"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Summary</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3B42B95-F315-42B5-8994-F3E29CEDDD84}"/>
              </a:ext>
            </a:extLst>
          </p:cNvPr>
          <p:cNvSpPr/>
          <p:nvPr/>
        </p:nvSpPr>
        <p:spPr>
          <a:xfrm>
            <a:off x="0" y="0"/>
            <a:ext cx="992579" cy="707886"/>
          </a:xfrm>
          <a:prstGeom prst="rect">
            <a:avLst/>
          </a:prstGeom>
        </p:spPr>
        <p:txBody>
          <a:bodyPr wrap="none">
            <a:spAutoFit/>
          </a:bodyPr>
          <a:lstStyle/>
          <a:p>
            <a:r>
              <a:rPr lang="en-US" sz="4000" b="1" i="1" dirty="0">
                <a:solidFill>
                  <a:srgbClr val="00B0F0"/>
                </a:solidFill>
                <a:ea typeface="Calibri" panose="020F0502020204030204" pitchFamily="34" charset="0"/>
              </a:rPr>
              <a:t>July</a:t>
            </a:r>
            <a:endParaRPr lang="en-US" sz="4000" dirty="0"/>
          </a:p>
        </p:txBody>
      </p:sp>
      <p:sp>
        <p:nvSpPr>
          <p:cNvPr id="9" name="Rectangle 8">
            <a:extLst>
              <a:ext uri="{FF2B5EF4-FFF2-40B4-BE49-F238E27FC236}">
                <a16:creationId xmlns:a16="http://schemas.microsoft.com/office/drawing/2014/main" id="{2D522AF9-9F5F-4C9E-A329-23869A6B79DB}"/>
              </a:ext>
            </a:extLst>
          </p:cNvPr>
          <p:cNvSpPr/>
          <p:nvPr/>
        </p:nvSpPr>
        <p:spPr>
          <a:xfrm>
            <a:off x="281551" y="5376114"/>
            <a:ext cx="12020550" cy="1323439"/>
          </a:xfrm>
          <a:prstGeom prst="rect">
            <a:avLst/>
          </a:prstGeom>
        </p:spPr>
        <p:txBody>
          <a:bodyPr wrap="square">
            <a:spAutoFit/>
          </a:bodyPr>
          <a:lstStyle/>
          <a:p>
            <a:pPr lvl="0">
              <a:defRPr/>
            </a:pPr>
            <a:r>
              <a:rPr lang="en-US" sz="2000" b="1" dirty="0">
                <a:solidFill>
                  <a:schemeClr val="bg1"/>
                </a:solidFill>
                <a:ea typeface="Calibri" panose="020F0502020204030204" pitchFamily="34" charset="0"/>
              </a:rPr>
              <a:t>July 16: A total of 23 passenger tourists on a commercial tour boat were injured by an ocean entry explosion, underscoring the challenges of safeguarding residents and tourists throughout the eruption. </a:t>
            </a:r>
          </a:p>
          <a:p>
            <a:pPr lvl="0">
              <a:defRPr/>
            </a:pPr>
            <a:r>
              <a:rPr lang="en-US" sz="2000" b="1" dirty="0">
                <a:solidFill>
                  <a:schemeClr val="bg1"/>
                </a:solidFill>
                <a:ea typeface="Calibri" panose="020F0502020204030204" pitchFamily="34" charset="0"/>
              </a:rPr>
              <a:t>July 17–19: The Department of the Interior (DOI) Strategic Sciences Group (SSG) convened a multidisciplinary team of 13 experts in Hilo to consider cascading consequences of the eruption. </a:t>
            </a:r>
          </a:p>
        </p:txBody>
      </p:sp>
      <p:pic>
        <p:nvPicPr>
          <p:cNvPr id="3" name="Picture 2">
            <a:extLst>
              <a:ext uri="{FF2B5EF4-FFF2-40B4-BE49-F238E27FC236}">
                <a16:creationId xmlns:a16="http://schemas.microsoft.com/office/drawing/2014/main" id="{5BAD5803-6DF7-4921-B1BE-D6DD19C3C3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70166" y="583797"/>
            <a:ext cx="7881491" cy="4436289"/>
          </a:xfrm>
          <a:prstGeom prst="rect">
            <a:avLst/>
          </a:prstGeom>
        </p:spPr>
      </p:pic>
      <p:sp>
        <p:nvSpPr>
          <p:cNvPr id="7" name="Rectangle 6">
            <a:extLst>
              <a:ext uri="{FF2B5EF4-FFF2-40B4-BE49-F238E27FC236}">
                <a16:creationId xmlns:a16="http://schemas.microsoft.com/office/drawing/2014/main" id="{0F964F53-5881-445C-814C-1E1D9EFEB678}"/>
              </a:ext>
            </a:extLst>
          </p:cNvPr>
          <p:cNvSpPr/>
          <p:nvPr/>
        </p:nvSpPr>
        <p:spPr>
          <a:xfrm>
            <a:off x="4470166" y="4868154"/>
            <a:ext cx="3643320" cy="400110"/>
          </a:xfrm>
          <a:prstGeom prst="rect">
            <a:avLst/>
          </a:prstGeom>
        </p:spPr>
        <p:txBody>
          <a:bodyPr wrap="square">
            <a:spAutoFit/>
          </a:bodyPr>
          <a:lstStyle/>
          <a:p>
            <a:pPr lvl="0">
              <a:defRPr/>
            </a:pPr>
            <a:r>
              <a:rPr lang="en-US" sz="2000" dirty="0">
                <a:solidFill>
                  <a:schemeClr val="bg1"/>
                </a:solidFill>
                <a:ea typeface="Calibri" panose="020F0502020204030204" pitchFamily="34" charset="0"/>
              </a:rPr>
              <a:t>Fissure 8 on July 13, 2018</a:t>
            </a:r>
          </a:p>
        </p:txBody>
      </p:sp>
      <p:pic>
        <p:nvPicPr>
          <p:cNvPr id="6" name="Picture 5">
            <a:extLst>
              <a:ext uri="{FF2B5EF4-FFF2-40B4-BE49-F238E27FC236}">
                <a16:creationId xmlns:a16="http://schemas.microsoft.com/office/drawing/2014/main" id="{D87D2DB4-ED08-4AA1-8157-678FAF20BA6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0674" y="1063914"/>
            <a:ext cx="4783307" cy="2692400"/>
          </a:xfrm>
          <a:prstGeom prst="rect">
            <a:avLst/>
          </a:prstGeom>
        </p:spPr>
      </p:pic>
      <p:sp>
        <p:nvSpPr>
          <p:cNvPr id="10" name="Rectangle 9">
            <a:extLst>
              <a:ext uri="{FF2B5EF4-FFF2-40B4-BE49-F238E27FC236}">
                <a16:creationId xmlns:a16="http://schemas.microsoft.com/office/drawing/2014/main" id="{70ACF475-7FE6-43B6-9912-D511DEF84C8B}"/>
              </a:ext>
            </a:extLst>
          </p:cNvPr>
          <p:cNvSpPr/>
          <p:nvPr/>
        </p:nvSpPr>
        <p:spPr>
          <a:xfrm>
            <a:off x="158352" y="3788035"/>
            <a:ext cx="4311814" cy="400110"/>
          </a:xfrm>
          <a:prstGeom prst="rect">
            <a:avLst/>
          </a:prstGeom>
        </p:spPr>
        <p:txBody>
          <a:bodyPr wrap="square">
            <a:spAutoFit/>
          </a:bodyPr>
          <a:lstStyle/>
          <a:p>
            <a:pPr lvl="0">
              <a:defRPr/>
            </a:pPr>
            <a:r>
              <a:rPr lang="en-US" sz="2000" dirty="0">
                <a:solidFill>
                  <a:schemeClr val="bg1"/>
                </a:solidFill>
                <a:ea typeface="Calibri" panose="020F0502020204030204" pitchFamily="34" charset="0"/>
              </a:rPr>
              <a:t>Fissure 8 lava channel on July 29, 2018</a:t>
            </a:r>
          </a:p>
        </p:txBody>
      </p:sp>
    </p:spTree>
    <p:extLst>
      <p:ext uri="{BB962C8B-B14F-4D97-AF65-F5344CB8AC3E}">
        <p14:creationId xmlns:p14="http://schemas.microsoft.com/office/powerpoint/2010/main" val="314463760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9FFEB38-53CD-46EA-8307-1A8B443B14B3}"/>
              </a:ext>
            </a:extLst>
          </p:cNvPr>
          <p:cNvSpPr/>
          <p:nvPr/>
        </p:nvSpPr>
        <p:spPr>
          <a:xfrm>
            <a:off x="3423463" y="-69486"/>
            <a:ext cx="4314001"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Eruption Summary</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2F59FE23-A797-471C-9F3E-1B021A146D0D}"/>
              </a:ext>
            </a:extLst>
          </p:cNvPr>
          <p:cNvSpPr/>
          <p:nvPr/>
        </p:nvSpPr>
        <p:spPr>
          <a:xfrm>
            <a:off x="0" y="0"/>
            <a:ext cx="1682255" cy="707886"/>
          </a:xfrm>
          <a:prstGeom prst="rect">
            <a:avLst/>
          </a:prstGeom>
        </p:spPr>
        <p:txBody>
          <a:bodyPr wrap="none">
            <a:spAutoFit/>
          </a:bodyPr>
          <a:lstStyle/>
          <a:p>
            <a:r>
              <a:rPr lang="en-US" sz="4000" b="1" i="1" dirty="0">
                <a:solidFill>
                  <a:srgbClr val="00B0F0"/>
                </a:solidFill>
                <a:ea typeface="Calibri" panose="020F0502020204030204" pitchFamily="34" charset="0"/>
              </a:rPr>
              <a:t>August</a:t>
            </a:r>
            <a:endParaRPr lang="en-US" sz="4000" dirty="0"/>
          </a:p>
        </p:txBody>
      </p:sp>
      <p:sp>
        <p:nvSpPr>
          <p:cNvPr id="4" name="Rectangle 3">
            <a:extLst>
              <a:ext uri="{FF2B5EF4-FFF2-40B4-BE49-F238E27FC236}">
                <a16:creationId xmlns:a16="http://schemas.microsoft.com/office/drawing/2014/main" id="{EF6A911B-1586-44DF-9138-7435C6FE6290}"/>
              </a:ext>
            </a:extLst>
          </p:cNvPr>
          <p:cNvSpPr/>
          <p:nvPr/>
        </p:nvSpPr>
        <p:spPr>
          <a:xfrm>
            <a:off x="101600" y="5503518"/>
            <a:ext cx="11988800" cy="1323439"/>
          </a:xfrm>
          <a:prstGeom prst="rect">
            <a:avLst/>
          </a:prstGeom>
        </p:spPr>
        <p:txBody>
          <a:bodyPr wrap="square">
            <a:spAutoFit/>
          </a:bodyPr>
          <a:lstStyle/>
          <a:p>
            <a:pPr lvl="0">
              <a:defRPr/>
            </a:pPr>
            <a:r>
              <a:rPr lang="en-US" sz="2000" b="1" dirty="0">
                <a:solidFill>
                  <a:schemeClr val="bg1"/>
                </a:solidFill>
                <a:ea typeface="Calibri" panose="020F0502020204030204" pitchFamily="34" charset="0"/>
              </a:rPr>
              <a:t>August 4: High eruption rates diminished abruptly, and large summit subsidence events ended. </a:t>
            </a:r>
          </a:p>
          <a:p>
            <a:pPr lvl="0">
              <a:defRPr/>
            </a:pPr>
            <a:r>
              <a:rPr lang="en-US" sz="2000" b="1" dirty="0">
                <a:solidFill>
                  <a:schemeClr val="bg1"/>
                </a:solidFill>
                <a:ea typeface="Calibri" panose="020F0502020204030204" pitchFamily="34" charset="0"/>
              </a:rPr>
              <a:t>August 17: Eruption at fissure 8 paused and HVO lowered the alert level of </a:t>
            </a:r>
            <a:r>
              <a:rPr lang="en-US" sz="2000" b="1" dirty="0" err="1">
                <a:solidFill>
                  <a:schemeClr val="bg1"/>
                </a:solidFill>
                <a:ea typeface="Calibri" panose="020F0502020204030204" pitchFamily="34" charset="0"/>
              </a:rPr>
              <a:t>Kīlauea</a:t>
            </a:r>
            <a:r>
              <a:rPr lang="en-US" sz="2000" b="1" dirty="0">
                <a:solidFill>
                  <a:schemeClr val="bg1"/>
                </a:solidFill>
                <a:ea typeface="Calibri" panose="020F0502020204030204" pitchFamily="34" charset="0"/>
              </a:rPr>
              <a:t> Volcano</a:t>
            </a:r>
            <a:br>
              <a:rPr lang="en-US" sz="2000" b="1" dirty="0">
                <a:solidFill>
                  <a:schemeClr val="bg1"/>
                </a:solidFill>
                <a:ea typeface="Calibri" panose="020F0502020204030204" pitchFamily="34" charset="0"/>
              </a:rPr>
            </a:br>
            <a:r>
              <a:rPr lang="en-US" sz="2000" b="1" dirty="0">
                <a:solidFill>
                  <a:schemeClr val="bg1"/>
                </a:solidFill>
                <a:ea typeface="Calibri" panose="020F0502020204030204" pitchFamily="34" charset="0"/>
              </a:rPr>
              <a:t> from WARNING to WATCH. </a:t>
            </a:r>
          </a:p>
          <a:p>
            <a:pPr lvl="0">
              <a:defRPr/>
            </a:pPr>
            <a:r>
              <a:rPr lang="en-US" sz="2000" b="1" dirty="0">
                <a:solidFill>
                  <a:schemeClr val="bg1"/>
                </a:solidFill>
                <a:ea typeface="Calibri" panose="020F0502020204030204" pitchFamily="34" charset="0"/>
              </a:rPr>
              <a:t>August 21: Ocean entries of lava became inactive. </a:t>
            </a:r>
          </a:p>
        </p:txBody>
      </p:sp>
      <p:pic>
        <p:nvPicPr>
          <p:cNvPr id="6" name="Picture 5">
            <a:extLst>
              <a:ext uri="{FF2B5EF4-FFF2-40B4-BE49-F238E27FC236}">
                <a16:creationId xmlns:a16="http://schemas.microsoft.com/office/drawing/2014/main" id="{65E6337D-9DF1-49B7-B75E-0245B18592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576844"/>
            <a:ext cx="6096000" cy="4572000"/>
          </a:xfrm>
          <a:prstGeom prst="rect">
            <a:avLst/>
          </a:prstGeom>
        </p:spPr>
      </p:pic>
      <p:pic>
        <p:nvPicPr>
          <p:cNvPr id="8" name="Picture 7">
            <a:extLst>
              <a:ext uri="{FF2B5EF4-FFF2-40B4-BE49-F238E27FC236}">
                <a16:creationId xmlns:a16="http://schemas.microsoft.com/office/drawing/2014/main" id="{0A392D26-5C84-4B0C-9A3B-AC4A1B9928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94183"/>
            <a:ext cx="6096001" cy="4572001"/>
          </a:xfrm>
          <a:prstGeom prst="rect">
            <a:avLst/>
          </a:prstGeom>
        </p:spPr>
      </p:pic>
      <p:sp>
        <p:nvSpPr>
          <p:cNvPr id="9" name="Rectangle 8">
            <a:extLst>
              <a:ext uri="{FF2B5EF4-FFF2-40B4-BE49-F238E27FC236}">
                <a16:creationId xmlns:a16="http://schemas.microsoft.com/office/drawing/2014/main" id="{272E2A9A-72C0-4F03-A34B-AA12ED94747D}"/>
              </a:ext>
            </a:extLst>
          </p:cNvPr>
          <p:cNvSpPr/>
          <p:nvPr/>
        </p:nvSpPr>
        <p:spPr>
          <a:xfrm>
            <a:off x="6625027" y="5081518"/>
            <a:ext cx="5566973" cy="369332"/>
          </a:xfrm>
          <a:prstGeom prst="rect">
            <a:avLst/>
          </a:prstGeom>
        </p:spPr>
        <p:txBody>
          <a:bodyPr wrap="none">
            <a:spAutoFit/>
          </a:bodyPr>
          <a:lstStyle/>
          <a:p>
            <a:r>
              <a:rPr lang="en-US" dirty="0">
                <a:solidFill>
                  <a:schemeClr val="bg1"/>
                </a:solidFill>
              </a:rPr>
              <a:t>Lava flows stopped at Isaac Hale Beach Park on August 5</a:t>
            </a:r>
          </a:p>
        </p:txBody>
      </p:sp>
      <p:sp>
        <p:nvSpPr>
          <p:cNvPr id="10" name="Rectangle 9">
            <a:extLst>
              <a:ext uri="{FF2B5EF4-FFF2-40B4-BE49-F238E27FC236}">
                <a16:creationId xmlns:a16="http://schemas.microsoft.com/office/drawing/2014/main" id="{02EAC93E-4BE3-4527-85B6-728DBE4AA20E}"/>
              </a:ext>
            </a:extLst>
          </p:cNvPr>
          <p:cNvSpPr/>
          <p:nvPr/>
        </p:nvSpPr>
        <p:spPr>
          <a:xfrm>
            <a:off x="0" y="5082845"/>
            <a:ext cx="6485703" cy="369332"/>
          </a:xfrm>
          <a:prstGeom prst="rect">
            <a:avLst/>
          </a:prstGeom>
        </p:spPr>
        <p:txBody>
          <a:bodyPr wrap="square">
            <a:spAutoFit/>
          </a:bodyPr>
          <a:lstStyle/>
          <a:p>
            <a:r>
              <a:rPr lang="en-US" dirty="0">
                <a:solidFill>
                  <a:schemeClr val="bg1"/>
                </a:solidFill>
              </a:rPr>
              <a:t>On August 6 fissure 8  was not supplying lava into the channel</a:t>
            </a:r>
          </a:p>
        </p:txBody>
      </p:sp>
    </p:spTree>
    <p:extLst>
      <p:ext uri="{BB962C8B-B14F-4D97-AF65-F5344CB8AC3E}">
        <p14:creationId xmlns:p14="http://schemas.microsoft.com/office/powerpoint/2010/main" val="136449203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TextBox 4"/>
          <p:cNvSpPr txBox="1">
            <a:spLocks noChangeArrowheads="1"/>
          </p:cNvSpPr>
          <p:nvPr/>
        </p:nvSpPr>
        <p:spPr bwMode="auto">
          <a:xfrm>
            <a:off x="309880" y="-20320"/>
            <a:ext cx="118110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7F7F7F"/>
              </a:buClr>
              <a:buFont typeface="Wingdings" panose="05000000000000000000" pitchFamily="2" charset="2"/>
              <a:buChar char="§"/>
              <a:defRPr sz="3000">
                <a:solidFill>
                  <a:schemeClr val="tx1"/>
                </a:solidFill>
                <a:latin typeface="Arial" panose="020B0604020202020204" pitchFamily="34" charset="0"/>
              </a:defRPr>
            </a:lvl1pPr>
            <a:lvl2pPr marL="742950" indent="-285750">
              <a:spcBef>
                <a:spcPct val="20000"/>
              </a:spcBef>
              <a:buClr>
                <a:srgbClr val="7F7F7F"/>
              </a:buClr>
              <a:buFont typeface="Wingdings" panose="05000000000000000000" pitchFamily="2" charset="2"/>
              <a:buChar char="§"/>
              <a:defRPr sz="2600">
                <a:solidFill>
                  <a:schemeClr val="tx1"/>
                </a:solidFill>
                <a:latin typeface="Arial" panose="020B0604020202020204" pitchFamily="34" charset="0"/>
              </a:defRPr>
            </a:lvl2pPr>
            <a:lvl3pPr marL="1143000" indent="-228600">
              <a:spcBef>
                <a:spcPct val="20000"/>
              </a:spcBef>
              <a:buClr>
                <a:srgbClr val="7F7F7F"/>
              </a:buClr>
              <a:buFont typeface="Wingdings" panose="05000000000000000000" pitchFamily="2" charset="2"/>
              <a:buChar char="§"/>
              <a:defRPr sz="2200">
                <a:solidFill>
                  <a:schemeClr val="tx1"/>
                </a:solidFill>
                <a:latin typeface="Arial" panose="020B0604020202020204" pitchFamily="34" charset="0"/>
              </a:defRPr>
            </a:lvl3pPr>
            <a:lvl4pPr marL="1600200" indent="-228600">
              <a:spcBef>
                <a:spcPct val="20000"/>
              </a:spcBef>
              <a:buClr>
                <a:srgbClr val="7F7F7F"/>
              </a:buClr>
              <a:buFont typeface="Wingdings" panose="05000000000000000000" pitchFamily="2" charset="2"/>
              <a:buChar char="§"/>
              <a:defRPr sz="2200">
                <a:solidFill>
                  <a:schemeClr val="tx1"/>
                </a:solidFill>
                <a:latin typeface="Arial" panose="020B0604020202020204" pitchFamily="34" charset="0"/>
              </a:defRPr>
            </a:lvl4pPr>
            <a:lvl5pPr marL="2057400" indent="-228600">
              <a:spcBef>
                <a:spcPct val="20000"/>
              </a:spcBef>
              <a:buClr>
                <a:srgbClr val="7F7F7F"/>
              </a:buClr>
              <a:buFont typeface="Wingdings" panose="05000000000000000000" pitchFamily="2" charset="2"/>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US" altLang="en-US" sz="4000" b="1" i="0" u="none" strike="noStrike" kern="1200" cap="none" spc="0" normalizeH="0" baseline="0" noProof="0" dirty="0">
                <a:ln>
                  <a:noFill/>
                </a:ln>
                <a:solidFill>
                  <a:srgbClr val="00B0F0"/>
                </a:solidFill>
                <a:effectLst/>
                <a:uLnTx/>
                <a:uFillTx/>
                <a:latin typeface="Calibri" panose="020F0502020204030204" pitchFamily="34" charset="0"/>
                <a:cs typeface="Calibri" panose="020F0502020204030204" pitchFamily="34" charset="0"/>
              </a:rPr>
              <a:t>2018 </a:t>
            </a:r>
            <a:r>
              <a:rPr kumimoji="0" lang="en-US" altLang="en-US" sz="4000" b="1" i="0" u="none" strike="noStrike" kern="1200" cap="none" spc="0" normalizeH="0" baseline="0" noProof="0" dirty="0" err="1">
                <a:ln>
                  <a:noFill/>
                </a:ln>
                <a:solidFill>
                  <a:srgbClr val="00B0F0"/>
                </a:solidFill>
                <a:effectLst/>
                <a:uLnTx/>
                <a:uFillTx/>
                <a:latin typeface="Calibri" panose="020F0502020204030204" pitchFamily="34" charset="0"/>
                <a:cs typeface="Calibri" panose="020F0502020204030204" pitchFamily="34" charset="0"/>
              </a:rPr>
              <a:t>Kīlauea</a:t>
            </a:r>
            <a:r>
              <a:rPr kumimoji="0" lang="en-US" altLang="en-US" sz="4000" b="1" i="0" u="none" strike="noStrike" kern="1200" cap="none" spc="0" normalizeH="0" baseline="0" noProof="0" dirty="0">
                <a:ln>
                  <a:noFill/>
                </a:ln>
                <a:solidFill>
                  <a:srgbClr val="00B0F0"/>
                </a:solidFill>
                <a:effectLst/>
                <a:uLnTx/>
                <a:uFillTx/>
                <a:latin typeface="Calibri" panose="020F0502020204030204" pitchFamily="34" charset="0"/>
                <a:cs typeface="Calibri" panose="020F0502020204030204" pitchFamily="34" charset="0"/>
              </a:rPr>
              <a:t> lower east rift zone eruption (May-Sept)</a:t>
            </a:r>
          </a:p>
        </p:txBody>
      </p:sp>
      <p:pic>
        <p:nvPicPr>
          <p:cNvPr id="75780" name="Picture 5"/>
          <p:cNvPicPr>
            <a:picLocks noChangeAspect="1"/>
          </p:cNvPicPr>
          <p:nvPr/>
        </p:nvPicPr>
        <p:blipFill rotWithShape="1">
          <a:blip r:embed="rId4" cstate="print">
            <a:extLst>
              <a:ext uri="{28A0092B-C50C-407E-A947-70E740481C1C}">
                <a14:useLocalDpi xmlns:a14="http://schemas.microsoft.com/office/drawing/2010/main" val="0"/>
              </a:ext>
            </a:extLst>
          </a:blip>
          <a:srcRect l="1377" t="2356" r="1704" b="623"/>
          <a:stretch/>
        </p:blipFill>
        <p:spPr bwMode="auto">
          <a:xfrm>
            <a:off x="9188343" y="2622412"/>
            <a:ext cx="3003657" cy="2243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81" name="Picture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20026" y="4709846"/>
            <a:ext cx="3111750" cy="2073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82" name="TextBox 7"/>
          <p:cNvSpPr txBox="1">
            <a:spLocks noChangeArrowheads="1"/>
          </p:cNvSpPr>
          <p:nvPr/>
        </p:nvSpPr>
        <p:spPr bwMode="auto">
          <a:xfrm>
            <a:off x="7972425" y="666479"/>
            <a:ext cx="4514850"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7F7F7F"/>
              </a:buClr>
              <a:buFont typeface="Wingdings" panose="05000000000000000000" pitchFamily="2" charset="2"/>
              <a:buChar char="§"/>
              <a:defRPr sz="3000">
                <a:solidFill>
                  <a:schemeClr val="tx1"/>
                </a:solidFill>
                <a:latin typeface="Arial" panose="020B0604020202020204" pitchFamily="34" charset="0"/>
              </a:defRPr>
            </a:lvl1pPr>
            <a:lvl2pPr marL="742950" indent="-285750">
              <a:spcBef>
                <a:spcPct val="20000"/>
              </a:spcBef>
              <a:buClr>
                <a:srgbClr val="7F7F7F"/>
              </a:buClr>
              <a:buFont typeface="Wingdings" panose="05000000000000000000" pitchFamily="2" charset="2"/>
              <a:buChar char="§"/>
              <a:defRPr sz="2600">
                <a:solidFill>
                  <a:schemeClr val="tx1"/>
                </a:solidFill>
                <a:latin typeface="Arial" panose="020B0604020202020204" pitchFamily="34" charset="0"/>
              </a:defRPr>
            </a:lvl2pPr>
            <a:lvl3pPr marL="1143000" indent="-228600">
              <a:spcBef>
                <a:spcPct val="20000"/>
              </a:spcBef>
              <a:buClr>
                <a:srgbClr val="7F7F7F"/>
              </a:buClr>
              <a:buFont typeface="Wingdings" panose="05000000000000000000" pitchFamily="2" charset="2"/>
              <a:buChar char="§"/>
              <a:defRPr sz="2200">
                <a:solidFill>
                  <a:schemeClr val="tx1"/>
                </a:solidFill>
                <a:latin typeface="Arial" panose="020B0604020202020204" pitchFamily="34" charset="0"/>
              </a:defRPr>
            </a:lvl3pPr>
            <a:lvl4pPr marL="1600200" indent="-228600">
              <a:spcBef>
                <a:spcPct val="20000"/>
              </a:spcBef>
              <a:buClr>
                <a:srgbClr val="7F7F7F"/>
              </a:buClr>
              <a:buFont typeface="Wingdings" panose="05000000000000000000" pitchFamily="2" charset="2"/>
              <a:buChar char="§"/>
              <a:defRPr sz="2200">
                <a:solidFill>
                  <a:schemeClr val="tx1"/>
                </a:solidFill>
                <a:latin typeface="Arial" panose="020B0604020202020204" pitchFamily="34" charset="0"/>
              </a:defRPr>
            </a:lvl4pPr>
            <a:lvl5pPr marL="2057400" indent="-228600">
              <a:spcBef>
                <a:spcPct val="20000"/>
              </a:spcBef>
              <a:buClr>
                <a:srgbClr val="7F7F7F"/>
              </a:buClr>
              <a:buFont typeface="Wingdings" panose="05000000000000000000" pitchFamily="2" charset="2"/>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US" altLang="en-US" sz="1600" b="0" i="0" u="none" strike="noStrike" kern="1200" cap="none" spc="0" normalizeH="0" baseline="0" noProof="0" dirty="0">
                <a:ln>
                  <a:noFill/>
                </a:ln>
                <a:solidFill>
                  <a:srgbClr val="FFFFFF"/>
                </a:solidFill>
                <a:effectLst/>
                <a:uLnTx/>
                <a:uFillTx/>
                <a:latin typeface="+mn-lt"/>
                <a:ea typeface="+mn-ea"/>
                <a:cs typeface="+mn-cs"/>
              </a:rPr>
              <a:t>716 dwellings destroyed by lava</a:t>
            </a:r>
          </a:p>
          <a:p>
            <a:pPr marL="0" marR="0" lvl="0" indent="0" algn="l"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US" altLang="en-US" sz="1600" b="0" i="0" u="none" strike="noStrike" kern="1200" cap="none" spc="0" normalizeH="0" baseline="0" noProof="0" dirty="0">
                <a:ln>
                  <a:noFill/>
                </a:ln>
                <a:solidFill>
                  <a:srgbClr val="FFFFFF"/>
                </a:solidFill>
                <a:effectLst/>
                <a:uLnTx/>
                <a:uFillTx/>
                <a:latin typeface="+mn-lt"/>
                <a:ea typeface="+mn-ea"/>
                <a:cs typeface="+mn-cs"/>
              </a:rPr>
              <a:t> ~30 miles of roads covered by lava</a:t>
            </a:r>
          </a:p>
          <a:p>
            <a:pPr marL="0" marR="0" lvl="0" indent="0" algn="l"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US" altLang="en-US" sz="1600" b="0" i="0" u="none" strike="noStrike" kern="1200" cap="none" spc="0" normalizeH="0" baseline="0" noProof="0" dirty="0">
                <a:ln>
                  <a:noFill/>
                </a:ln>
                <a:solidFill>
                  <a:srgbClr val="FFFFFF"/>
                </a:solidFill>
                <a:effectLst/>
                <a:uLnTx/>
                <a:uFillTx/>
                <a:latin typeface="+mn-lt"/>
                <a:ea typeface="+mn-ea"/>
                <a:cs typeface="+mn-cs"/>
              </a:rPr>
              <a:t>~1 billion cubic yards of lava erupted</a:t>
            </a:r>
          </a:p>
          <a:p>
            <a:pPr marL="0" marR="0" lvl="0" indent="0" algn="l"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US" altLang="en-US" sz="1600" b="0" i="0" u="none" strike="noStrike" kern="1200" cap="none" spc="0" normalizeH="0" baseline="0" noProof="0" dirty="0">
                <a:ln>
                  <a:noFill/>
                </a:ln>
                <a:solidFill>
                  <a:srgbClr val="FFFFFF"/>
                </a:solidFill>
                <a:effectLst/>
                <a:uLnTx/>
                <a:uFillTx/>
                <a:latin typeface="+mn-lt"/>
                <a:ea typeface="+mn-ea"/>
                <a:cs typeface="+mn-cs"/>
              </a:rPr>
              <a:t>(enough to fill at least 320,000 Olympic-size swimming pools)</a:t>
            </a:r>
          </a:p>
          <a:p>
            <a:pPr marL="0" marR="0" lvl="0" indent="0" algn="l"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US" altLang="en-US" sz="1600" b="0" i="0" u="none" strike="noStrike" kern="1200" cap="none" spc="0" normalizeH="0" baseline="0" noProof="0" dirty="0">
                <a:ln>
                  <a:noFill/>
                </a:ln>
                <a:solidFill>
                  <a:srgbClr val="FFFFFF"/>
                </a:solidFill>
                <a:effectLst/>
                <a:uLnTx/>
                <a:uFillTx/>
                <a:latin typeface="+mn-lt"/>
                <a:ea typeface="+mn-ea"/>
                <a:cs typeface="+mn-cs"/>
              </a:rPr>
              <a:t>~60,000 earthquakes April 30–August 4, 2018</a:t>
            </a:r>
          </a:p>
          <a:p>
            <a:pPr marL="0" marR="0" lvl="0" indent="0" algn="l"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US" altLang="en-US" sz="1600" b="0" i="0" u="none" strike="noStrike" kern="1200" cap="none" spc="0" normalizeH="0" baseline="0" noProof="0" dirty="0">
                <a:ln>
                  <a:noFill/>
                </a:ln>
                <a:solidFill>
                  <a:srgbClr val="FFFFFF"/>
                </a:solidFill>
                <a:effectLst/>
                <a:uLnTx/>
                <a:uFillTx/>
                <a:latin typeface="+mn-lt"/>
                <a:ea typeface="+mn-ea"/>
                <a:cs typeface="+mn-cs"/>
              </a:rPr>
              <a:t>(largest: M6.9 on May 4)</a:t>
            </a:r>
          </a:p>
        </p:txBody>
      </p:sp>
      <p:sp>
        <p:nvSpPr>
          <p:cNvPr id="75783" name="TextBox 8"/>
          <p:cNvSpPr txBox="1">
            <a:spLocks noChangeArrowheads="1"/>
          </p:cNvSpPr>
          <p:nvPr/>
        </p:nvSpPr>
        <p:spPr bwMode="auto">
          <a:xfrm>
            <a:off x="8127225" y="4200463"/>
            <a:ext cx="25629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7F7F7F"/>
              </a:buClr>
              <a:buFont typeface="Wingdings" panose="05000000000000000000" pitchFamily="2" charset="2"/>
              <a:buChar char="§"/>
              <a:defRPr sz="3000">
                <a:solidFill>
                  <a:schemeClr val="tx1"/>
                </a:solidFill>
                <a:latin typeface="Arial" panose="020B0604020202020204" pitchFamily="34" charset="0"/>
              </a:defRPr>
            </a:lvl1pPr>
            <a:lvl2pPr marL="742950" indent="-285750">
              <a:spcBef>
                <a:spcPct val="20000"/>
              </a:spcBef>
              <a:buClr>
                <a:srgbClr val="7F7F7F"/>
              </a:buClr>
              <a:buFont typeface="Wingdings" panose="05000000000000000000" pitchFamily="2" charset="2"/>
              <a:buChar char="§"/>
              <a:defRPr sz="2600">
                <a:solidFill>
                  <a:schemeClr val="tx1"/>
                </a:solidFill>
                <a:latin typeface="Arial" panose="020B0604020202020204" pitchFamily="34" charset="0"/>
              </a:defRPr>
            </a:lvl2pPr>
            <a:lvl3pPr marL="1143000" indent="-228600">
              <a:spcBef>
                <a:spcPct val="20000"/>
              </a:spcBef>
              <a:buClr>
                <a:srgbClr val="7F7F7F"/>
              </a:buClr>
              <a:buFont typeface="Wingdings" panose="05000000000000000000" pitchFamily="2" charset="2"/>
              <a:buChar char="§"/>
              <a:defRPr sz="2200">
                <a:solidFill>
                  <a:schemeClr val="tx1"/>
                </a:solidFill>
                <a:latin typeface="Arial" panose="020B0604020202020204" pitchFamily="34" charset="0"/>
              </a:defRPr>
            </a:lvl3pPr>
            <a:lvl4pPr marL="1600200" indent="-228600">
              <a:spcBef>
                <a:spcPct val="20000"/>
              </a:spcBef>
              <a:buClr>
                <a:srgbClr val="7F7F7F"/>
              </a:buClr>
              <a:buFont typeface="Wingdings" panose="05000000000000000000" pitchFamily="2" charset="2"/>
              <a:buChar char="§"/>
              <a:defRPr sz="2200">
                <a:solidFill>
                  <a:schemeClr val="tx1"/>
                </a:solidFill>
                <a:latin typeface="Arial" panose="020B0604020202020204" pitchFamily="34" charset="0"/>
              </a:defRPr>
            </a:lvl4pPr>
            <a:lvl5pPr marL="2057400" indent="-228600">
              <a:spcBef>
                <a:spcPct val="20000"/>
              </a:spcBef>
              <a:buClr>
                <a:srgbClr val="7F7F7F"/>
              </a:buClr>
              <a:buFont typeface="Wingdings" panose="05000000000000000000" pitchFamily="2" charset="2"/>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US" altLang="en-US" sz="1800" b="0" i="0" u="none" strike="noStrike" kern="1200" cap="none" spc="0" normalizeH="0" baseline="0" noProof="0" dirty="0" err="1">
                <a:ln>
                  <a:noFill/>
                </a:ln>
                <a:solidFill>
                  <a:srgbClr val="FFFFFF"/>
                </a:solidFill>
                <a:effectLst/>
                <a:uLnTx/>
                <a:uFillTx/>
                <a:latin typeface="+mn-lt"/>
                <a:ea typeface="+mn-ea"/>
                <a:cs typeface="+mn-cs"/>
              </a:rPr>
              <a:t>Kapoho</a:t>
            </a:r>
            <a:r>
              <a:rPr kumimoji="0" lang="en-US" altLang="en-US" sz="1800" b="0" i="0" u="none" strike="noStrike" kern="1200" cap="none" spc="0" normalizeH="0" baseline="0" noProof="0" dirty="0">
                <a:ln>
                  <a:noFill/>
                </a:ln>
                <a:solidFill>
                  <a:srgbClr val="FFFFFF"/>
                </a:solidFill>
                <a:effectLst/>
                <a:uLnTx/>
                <a:uFillTx/>
                <a:latin typeface="+mn-lt"/>
                <a:ea typeface="+mn-ea"/>
                <a:cs typeface="+mn-cs"/>
              </a:rPr>
              <a:t> Bay, June 3, 2018</a:t>
            </a:r>
          </a:p>
        </p:txBody>
      </p:sp>
      <p:sp>
        <p:nvSpPr>
          <p:cNvPr id="8" name="TextBox 8">
            <a:extLst>
              <a:ext uri="{FF2B5EF4-FFF2-40B4-BE49-F238E27FC236}">
                <a16:creationId xmlns:a16="http://schemas.microsoft.com/office/drawing/2014/main" id="{3F59A2E9-0E60-4182-8217-A3FACC7FC1B1}"/>
              </a:ext>
            </a:extLst>
          </p:cNvPr>
          <p:cNvSpPr txBox="1">
            <a:spLocks noChangeArrowheads="1"/>
          </p:cNvSpPr>
          <p:nvPr/>
        </p:nvSpPr>
        <p:spPr bwMode="auto">
          <a:xfrm>
            <a:off x="8959601" y="6353114"/>
            <a:ext cx="311174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7F7F7F"/>
              </a:buClr>
              <a:buFont typeface="Wingdings" panose="05000000000000000000" pitchFamily="2" charset="2"/>
              <a:buChar char="§"/>
              <a:defRPr sz="3000">
                <a:solidFill>
                  <a:schemeClr val="tx1"/>
                </a:solidFill>
                <a:latin typeface="Arial" panose="020B0604020202020204" pitchFamily="34" charset="0"/>
              </a:defRPr>
            </a:lvl1pPr>
            <a:lvl2pPr marL="742950" indent="-285750">
              <a:spcBef>
                <a:spcPct val="20000"/>
              </a:spcBef>
              <a:buClr>
                <a:srgbClr val="7F7F7F"/>
              </a:buClr>
              <a:buFont typeface="Wingdings" panose="05000000000000000000" pitchFamily="2" charset="2"/>
              <a:buChar char="§"/>
              <a:defRPr sz="2600">
                <a:solidFill>
                  <a:schemeClr val="tx1"/>
                </a:solidFill>
                <a:latin typeface="Arial" panose="020B0604020202020204" pitchFamily="34" charset="0"/>
              </a:defRPr>
            </a:lvl2pPr>
            <a:lvl3pPr marL="1143000" indent="-228600">
              <a:spcBef>
                <a:spcPct val="20000"/>
              </a:spcBef>
              <a:buClr>
                <a:srgbClr val="7F7F7F"/>
              </a:buClr>
              <a:buFont typeface="Wingdings" panose="05000000000000000000" pitchFamily="2" charset="2"/>
              <a:buChar char="§"/>
              <a:defRPr sz="2200">
                <a:solidFill>
                  <a:schemeClr val="tx1"/>
                </a:solidFill>
                <a:latin typeface="Arial" panose="020B0604020202020204" pitchFamily="34" charset="0"/>
              </a:defRPr>
            </a:lvl3pPr>
            <a:lvl4pPr marL="1600200" indent="-228600">
              <a:spcBef>
                <a:spcPct val="20000"/>
              </a:spcBef>
              <a:buClr>
                <a:srgbClr val="7F7F7F"/>
              </a:buClr>
              <a:buFont typeface="Wingdings" panose="05000000000000000000" pitchFamily="2" charset="2"/>
              <a:buChar char="§"/>
              <a:defRPr sz="2200">
                <a:solidFill>
                  <a:schemeClr val="tx1"/>
                </a:solidFill>
                <a:latin typeface="Arial" panose="020B0604020202020204" pitchFamily="34" charset="0"/>
              </a:defRPr>
            </a:lvl4pPr>
            <a:lvl5pPr marL="2057400" indent="-228600">
              <a:spcBef>
                <a:spcPct val="20000"/>
              </a:spcBef>
              <a:buClr>
                <a:srgbClr val="7F7F7F"/>
              </a:buClr>
              <a:buFont typeface="Wingdings" panose="05000000000000000000" pitchFamily="2" charset="2"/>
              <a:buChar char="§"/>
              <a:defRPr sz="22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7F7F7F"/>
              </a:buClr>
              <a:buFont typeface="Wingdings" panose="05000000000000000000" pitchFamily="2" charset="2"/>
              <a:buChar char="§"/>
              <a:defRPr sz="22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lang="en-US" altLang="en-US" sz="1800" dirty="0">
                <a:solidFill>
                  <a:srgbClr val="FFFFFF"/>
                </a:solidFill>
                <a:latin typeface="+mn-lt"/>
              </a:rPr>
              <a:t>c</a:t>
            </a:r>
            <a:r>
              <a:rPr kumimoji="0" lang="en-US" altLang="en-US" sz="1800" b="0" i="0" u="none" strike="noStrike" kern="1200" cap="none" spc="0" normalizeH="0" baseline="0" noProof="0" dirty="0" err="1">
                <a:ln>
                  <a:noFill/>
                </a:ln>
                <a:solidFill>
                  <a:srgbClr val="FFFFFF"/>
                </a:solidFill>
                <a:effectLst/>
                <a:uLnTx/>
                <a:uFillTx/>
                <a:latin typeface="+mn-lt"/>
                <a:ea typeface="+mn-ea"/>
                <a:cs typeface="+mn-cs"/>
              </a:rPr>
              <a:t>hannelized</a:t>
            </a:r>
            <a:r>
              <a:rPr kumimoji="0" lang="en-US" altLang="en-US" sz="1800" b="0" i="0" u="none" strike="noStrike" kern="1200" cap="none" spc="0" normalizeH="0" baseline="0" noProof="0" dirty="0">
                <a:ln>
                  <a:noFill/>
                </a:ln>
                <a:solidFill>
                  <a:srgbClr val="FFFFFF"/>
                </a:solidFill>
                <a:effectLst/>
                <a:uLnTx/>
                <a:uFillTx/>
                <a:latin typeface="+mn-lt"/>
                <a:ea typeface="+mn-ea"/>
                <a:cs typeface="+mn-cs"/>
              </a:rPr>
              <a:t> flow from fissure 8</a:t>
            </a:r>
          </a:p>
        </p:txBody>
      </p:sp>
      <p:pic>
        <p:nvPicPr>
          <p:cNvPr id="2" name="Map_Timelapse">
            <a:hlinkClick r:id="" action="ppaction://media"/>
            <a:extLst>
              <a:ext uri="{FF2B5EF4-FFF2-40B4-BE49-F238E27FC236}">
                <a16:creationId xmlns:a16="http://schemas.microsoft.com/office/drawing/2014/main" id="{8D8D0360-1744-4B22-9E74-55627017D5F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45526" y="666479"/>
            <a:ext cx="7639639" cy="5902922"/>
          </a:xfrm>
          <a:prstGeom prst="rect">
            <a:avLst/>
          </a:prstGeom>
        </p:spPr>
      </p:pic>
    </p:spTree>
    <p:extLst>
      <p:ext uri="{BB962C8B-B14F-4D97-AF65-F5344CB8AC3E}">
        <p14:creationId xmlns:p14="http://schemas.microsoft.com/office/powerpoint/2010/main" val="2517149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4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E0E8ED-D706-426D-AEAB-B8A3D563254A}"/>
              </a:ext>
            </a:extLst>
          </p:cNvPr>
          <p:cNvSpPr/>
          <p:nvPr/>
        </p:nvSpPr>
        <p:spPr>
          <a:xfrm>
            <a:off x="952500" y="615434"/>
            <a:ext cx="5143500" cy="1323439"/>
          </a:xfrm>
          <a:prstGeom prst="rect">
            <a:avLst/>
          </a:prstGeom>
        </p:spPr>
        <p:txBody>
          <a:bodyPr wrap="square">
            <a:spAutoFit/>
          </a:bodyPr>
          <a:lstStyle/>
          <a:p>
            <a:r>
              <a:rPr lang="en-US" sz="4000" b="1" dirty="0">
                <a:solidFill>
                  <a:srgbClr val="00B0F0"/>
                </a:solidFill>
                <a:latin typeface="Calibri" panose="020F0502020204030204" pitchFamily="34" charset="0"/>
                <a:ea typeface="Calibri" panose="020F0502020204030204" pitchFamily="34" charset="0"/>
              </a:rPr>
              <a:t>End of the Eruption Simulation</a:t>
            </a:r>
            <a:endParaRPr lang="en-US" sz="4000" dirty="0">
              <a:solidFill>
                <a:srgbClr val="00B0F0"/>
              </a:solidFill>
            </a:endParaRPr>
          </a:p>
        </p:txBody>
      </p:sp>
      <p:pic>
        <p:nvPicPr>
          <p:cNvPr id="5" name="Picture 4">
            <a:extLst>
              <a:ext uri="{FF2B5EF4-FFF2-40B4-BE49-F238E27FC236}">
                <a16:creationId xmlns:a16="http://schemas.microsoft.com/office/drawing/2014/main" id="{E8B78011-427F-4386-8454-A94BFCC81F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86400" y="0"/>
            <a:ext cx="5143500" cy="6858000"/>
          </a:xfrm>
          <a:prstGeom prst="rect">
            <a:avLst/>
          </a:prstGeom>
        </p:spPr>
      </p:pic>
    </p:spTree>
    <p:extLst>
      <p:ext uri="{BB962C8B-B14F-4D97-AF65-F5344CB8AC3E}">
        <p14:creationId xmlns:p14="http://schemas.microsoft.com/office/powerpoint/2010/main" val="382702619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82B59D2-F729-465F-87A4-C63196613161}"/>
              </a:ext>
            </a:extLst>
          </p:cNvPr>
          <p:cNvSpPr/>
          <p:nvPr/>
        </p:nvSpPr>
        <p:spPr>
          <a:xfrm>
            <a:off x="2050312" y="743710"/>
            <a:ext cx="7673896" cy="646331"/>
          </a:xfrm>
          <a:prstGeom prst="rect">
            <a:avLst/>
          </a:prstGeom>
        </p:spPr>
        <p:txBody>
          <a:bodyPr wrap="none">
            <a:spAutoFit/>
          </a:bodyPr>
          <a:lstStyle/>
          <a:p>
            <a:pPr lvl="0">
              <a:defRPr/>
            </a:pPr>
            <a:r>
              <a:rPr lang="en-US" sz="3600" b="1" dirty="0">
                <a:solidFill>
                  <a:srgbClr val="FFC000"/>
                </a:solidFill>
                <a:latin typeface="Arial" panose="020B0604020202020204" pitchFamily="34" charset="0"/>
                <a:ea typeface="Calibri" panose="020F0502020204030204" pitchFamily="34" charset="0"/>
              </a:rPr>
              <a:t>Post-Eruption Debriefing Session </a:t>
            </a: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3C7E7AC9-7A71-4C6A-A698-BBA936EF1245}"/>
              </a:ext>
            </a:extLst>
          </p:cNvPr>
          <p:cNvSpPr/>
          <p:nvPr/>
        </p:nvSpPr>
        <p:spPr>
          <a:xfrm>
            <a:off x="476250" y="304800"/>
            <a:ext cx="11258550" cy="3238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6244039-DD4E-419D-9065-7F3B023831B8}"/>
              </a:ext>
            </a:extLst>
          </p:cNvPr>
          <p:cNvSpPr/>
          <p:nvPr/>
        </p:nvSpPr>
        <p:spPr>
          <a:xfrm>
            <a:off x="1153886" y="1369473"/>
            <a:ext cx="9884228" cy="5183727"/>
          </a:xfrm>
          <a:prstGeom prst="rect">
            <a:avLst/>
          </a:prstGeom>
        </p:spPr>
        <p:txBody>
          <a:bodyPr wrap="square">
            <a:spAutoFit/>
          </a:bodyPr>
          <a:lstStyle/>
          <a:p>
            <a:pPr>
              <a:lnSpc>
                <a:spcPct val="200000"/>
              </a:lnSpc>
              <a:spcAft>
                <a:spcPts val="800"/>
              </a:spcAft>
            </a:pPr>
            <a:br>
              <a:rPr lang="en-US" dirty="0">
                <a:solidFill>
                  <a:schemeClr val="bg1"/>
                </a:solidFill>
                <a:latin typeface="Calibri" panose="020F0502020204030204" pitchFamily="34" charset="0"/>
                <a:ea typeface="Calibri" panose="020F0502020204030204" pitchFamily="34" charset="0"/>
              </a:rPr>
            </a:br>
            <a:r>
              <a:rPr lang="en-US" dirty="0">
                <a:solidFill>
                  <a:schemeClr val="bg1"/>
                </a:solidFill>
                <a:latin typeface="Calibri" panose="020F0502020204030204" pitchFamily="34" charset="0"/>
                <a:ea typeface="Calibri" panose="020F0502020204030204" pitchFamily="34" charset="0"/>
              </a:rPr>
              <a:t>--Which tasks were most difficult for your team to accomplish? Which tasks were easiest?</a:t>
            </a:r>
          </a:p>
          <a:p>
            <a:pPr>
              <a:lnSpc>
                <a:spcPct val="200000"/>
              </a:lnSpc>
              <a:spcAft>
                <a:spcPts val="800"/>
              </a:spcAft>
            </a:pPr>
            <a:r>
              <a:rPr lang="en-US" dirty="0">
                <a:solidFill>
                  <a:schemeClr val="bg1"/>
                </a:solidFill>
                <a:latin typeface="Calibri" panose="020F0502020204030204" pitchFamily="34" charset="0"/>
                <a:ea typeface="Calibri" panose="020F0502020204030204" pitchFamily="34" charset="0"/>
              </a:rPr>
              <a:t>--What was it like to balance the responsibilities of different teams and individuals during the eruption?</a:t>
            </a:r>
          </a:p>
          <a:p>
            <a:pPr>
              <a:spcAft>
                <a:spcPts val="800"/>
              </a:spcAft>
            </a:pPr>
            <a:r>
              <a:rPr lang="en-US" dirty="0">
                <a:solidFill>
                  <a:schemeClr val="bg1"/>
                </a:solidFill>
                <a:latin typeface="Calibri" panose="020F0502020204030204" pitchFamily="34" charset="0"/>
                <a:ea typeface="Calibri" panose="020F0502020204030204" pitchFamily="34" charset="0"/>
              </a:rPr>
              <a:t>--Some resources were perfectly designed to give incomplete answers. How did you deal with this frustration? How do you think scientists, community members, and emergency management officials deal with this frustration during real-world crises?</a:t>
            </a:r>
          </a:p>
          <a:p>
            <a:pPr>
              <a:lnSpc>
                <a:spcPct val="200000"/>
              </a:lnSpc>
              <a:spcAft>
                <a:spcPts val="800"/>
              </a:spcAft>
            </a:pPr>
            <a:r>
              <a:rPr lang="en-US" dirty="0">
                <a:solidFill>
                  <a:schemeClr val="bg1"/>
                </a:solidFill>
                <a:latin typeface="Calibri" panose="020F0502020204030204" pitchFamily="34" charset="0"/>
                <a:ea typeface="Calibri" panose="020F0502020204030204" pitchFamily="34" charset="0"/>
              </a:rPr>
              <a:t>--What aspect of the activity surprised you most?</a:t>
            </a:r>
          </a:p>
          <a:p>
            <a:pPr>
              <a:lnSpc>
                <a:spcPct val="200000"/>
              </a:lnSpc>
              <a:spcAft>
                <a:spcPts val="800"/>
              </a:spcAft>
            </a:pPr>
            <a:r>
              <a:rPr lang="en-US" dirty="0">
                <a:solidFill>
                  <a:schemeClr val="bg1"/>
                </a:solidFill>
                <a:latin typeface="Calibri" panose="020F0502020204030204" pitchFamily="34" charset="0"/>
                <a:ea typeface="Calibri" panose="020F0502020204030204" pitchFamily="34" charset="0"/>
              </a:rPr>
              <a:t>--What are the main takeaways you have from your participation in the activity?</a:t>
            </a:r>
          </a:p>
          <a:p>
            <a:pPr>
              <a:lnSpc>
                <a:spcPct val="200000"/>
              </a:lnSpc>
              <a:spcAft>
                <a:spcPts val="800"/>
              </a:spcAft>
            </a:pPr>
            <a:br>
              <a:rPr lang="en-US" dirty="0">
                <a:solidFill>
                  <a:schemeClr val="bg1"/>
                </a:solidFill>
                <a:latin typeface="Calibri" panose="020F0502020204030204" pitchFamily="34" charset="0"/>
                <a:ea typeface="Calibri" panose="020F0502020204030204" pitchFamily="34" charset="0"/>
              </a:rPr>
            </a:br>
            <a:endParaRPr lang="en-US" sz="1600" dirty="0">
              <a:solidFill>
                <a:schemeClr val="bg1"/>
              </a:solidFill>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16201371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7F7FB67A-88A6-4E51-A144-8A9455B79420}"/>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35100" y="100012"/>
            <a:ext cx="8672888" cy="665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77858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9368</TotalTime>
  <Words>6979</Words>
  <Application>Microsoft Office PowerPoint</Application>
  <PresentationFormat>Widescreen</PresentationFormat>
  <Paragraphs>470</Paragraphs>
  <Slides>59</Slides>
  <Notes>29</Notes>
  <HiddenSlides>0</HiddenSlides>
  <MMClips>12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59</vt:i4>
      </vt:variant>
    </vt:vector>
  </HeadingPairs>
  <TitlesOfParts>
    <vt:vector size="66" baseType="lpstr">
      <vt:lpstr>MS PGothic</vt: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2014-15 Pāhoa lava flow crisis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Greene</dc:creator>
  <cp:lastModifiedBy>Andrew Greene</cp:lastModifiedBy>
  <cp:revision>167</cp:revision>
  <cp:lastPrinted>2023-01-05T00:08:00Z</cp:lastPrinted>
  <dcterms:created xsi:type="dcterms:W3CDTF">2022-06-17T19:13:49Z</dcterms:created>
  <dcterms:modified xsi:type="dcterms:W3CDTF">2023-01-05T00:11:49Z</dcterms:modified>
</cp:coreProperties>
</file>