
<file path=[Content_Types].xml><?xml version="1.0" encoding="utf-8"?>
<Types xmlns="http://schemas.openxmlformats.org/package/2006/content-types">
  <Default Extension="jpeg" ContentType="image/jpeg"/>
  <Default Extension="jp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56" r:id="rId2"/>
    <p:sldId id="257" r:id="rId3"/>
    <p:sldId id="278" r:id="rId4"/>
    <p:sldId id="269" r:id="rId5"/>
    <p:sldId id="267" r:id="rId6"/>
    <p:sldId id="268" r:id="rId7"/>
    <p:sldId id="266" r:id="rId8"/>
    <p:sldId id="263" r:id="rId9"/>
    <p:sldId id="264" r:id="rId10"/>
    <p:sldId id="262" r:id="rId11"/>
    <p:sldId id="265" r:id="rId12"/>
    <p:sldId id="271" r:id="rId13"/>
    <p:sldId id="270" r:id="rId14"/>
    <p:sldId id="273" r:id="rId15"/>
    <p:sldId id="276" r:id="rId16"/>
    <p:sldId id="272" r:id="rId17"/>
    <p:sldId id="277" r:id="rId18"/>
    <p:sldId id="274" r:id="rId19"/>
    <p:sldId id="259" r:id="rId20"/>
    <p:sldId id="279"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EEBF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328"/>
    <p:restoredTop sz="89896"/>
  </p:normalViewPr>
  <p:slideViewPr>
    <p:cSldViewPr snapToGrid="0" snapToObjects="1">
      <p:cViewPr varScale="1">
        <p:scale>
          <a:sx n="102" d="100"/>
          <a:sy n="102" d="100"/>
        </p:scale>
        <p:origin x="224" y="2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BCAE90-D558-BA4E-BEA5-E468B2C62F3E}" type="datetimeFigureOut">
              <a:rPr lang="en-US" smtClean="0"/>
              <a:t>2/1/22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7E50A3-CC83-014F-9309-FA389393CB3D}" type="slidenum">
              <a:rPr lang="en-US" smtClean="0"/>
              <a:t>‹#›</a:t>
            </a:fld>
            <a:endParaRPr lang="en-US"/>
          </a:p>
        </p:txBody>
      </p:sp>
    </p:spTree>
    <p:extLst>
      <p:ext uri="{BB962C8B-B14F-4D97-AF65-F5344CB8AC3E}">
        <p14:creationId xmlns:p14="http://schemas.microsoft.com/office/powerpoint/2010/main" val="1617937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1.8a Image Credit: Spruce </a:t>
            </a:r>
            <a:r>
              <a:rPr lang="en-US" dirty="0" err="1"/>
              <a:t>Schoenemann</a:t>
            </a:r>
            <a:endParaRPr lang="en-US" dirty="0"/>
          </a:p>
        </p:txBody>
      </p:sp>
      <p:sp>
        <p:nvSpPr>
          <p:cNvPr id="4" name="Slide Number Placeholder 3"/>
          <p:cNvSpPr>
            <a:spLocks noGrp="1"/>
          </p:cNvSpPr>
          <p:nvPr>
            <p:ph type="sldNum" sz="quarter" idx="5"/>
          </p:nvPr>
        </p:nvSpPr>
        <p:spPr/>
        <p:txBody>
          <a:bodyPr/>
          <a:lstStyle/>
          <a:p>
            <a:fld id="{8A834F15-6EAF-4842-8646-538B0870655F}" type="slidenum">
              <a:rPr lang="en-US" smtClean="0"/>
              <a:t>3</a:t>
            </a:fld>
            <a:endParaRPr lang="en-US"/>
          </a:p>
        </p:txBody>
      </p:sp>
    </p:spTree>
    <p:extLst>
      <p:ext uri="{BB962C8B-B14F-4D97-AF65-F5344CB8AC3E}">
        <p14:creationId xmlns:p14="http://schemas.microsoft.com/office/powerpoint/2010/main" val="30758728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1.93e Photo credit: Sasha </a:t>
            </a:r>
            <a:r>
              <a:rPr lang="en-US" dirty="0" err="1"/>
              <a:t>Leidman</a:t>
            </a:r>
            <a:endParaRPr lang="en-US" dirty="0"/>
          </a:p>
        </p:txBody>
      </p:sp>
      <p:sp>
        <p:nvSpPr>
          <p:cNvPr id="4" name="Slide Number Placeholder 3"/>
          <p:cNvSpPr>
            <a:spLocks noGrp="1"/>
          </p:cNvSpPr>
          <p:nvPr>
            <p:ph type="sldNum" sz="quarter" idx="5"/>
          </p:nvPr>
        </p:nvSpPr>
        <p:spPr/>
        <p:txBody>
          <a:bodyPr/>
          <a:lstStyle/>
          <a:p>
            <a:fld id="{5B7E50A3-CC83-014F-9309-FA389393CB3D}" type="slidenum">
              <a:rPr lang="en-US" smtClean="0"/>
              <a:t>4</a:t>
            </a:fld>
            <a:endParaRPr lang="en-US"/>
          </a:p>
        </p:txBody>
      </p:sp>
    </p:spTree>
    <p:extLst>
      <p:ext uri="{BB962C8B-B14F-4D97-AF65-F5344CB8AC3E}">
        <p14:creationId xmlns:p14="http://schemas.microsoft.com/office/powerpoint/2010/main" val="1861674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1.93b Photo credit: Alia Khan</a:t>
            </a:r>
          </a:p>
        </p:txBody>
      </p:sp>
      <p:sp>
        <p:nvSpPr>
          <p:cNvPr id="4" name="Slide Number Placeholder 3"/>
          <p:cNvSpPr>
            <a:spLocks noGrp="1"/>
          </p:cNvSpPr>
          <p:nvPr>
            <p:ph type="sldNum" sz="quarter" idx="5"/>
          </p:nvPr>
        </p:nvSpPr>
        <p:spPr/>
        <p:txBody>
          <a:bodyPr/>
          <a:lstStyle/>
          <a:p>
            <a:fld id="{5B7E50A3-CC83-014F-9309-FA389393CB3D}" type="slidenum">
              <a:rPr lang="en-US" smtClean="0"/>
              <a:t>5</a:t>
            </a:fld>
            <a:endParaRPr lang="en-US"/>
          </a:p>
        </p:txBody>
      </p:sp>
    </p:spTree>
    <p:extLst>
      <p:ext uri="{BB962C8B-B14F-4D97-AF65-F5344CB8AC3E}">
        <p14:creationId xmlns:p14="http://schemas.microsoft.com/office/powerpoint/2010/main" val="167090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1.93c Photo credit: Alia Khan</a:t>
            </a:r>
          </a:p>
        </p:txBody>
      </p:sp>
      <p:sp>
        <p:nvSpPr>
          <p:cNvPr id="4" name="Slide Number Placeholder 3"/>
          <p:cNvSpPr>
            <a:spLocks noGrp="1"/>
          </p:cNvSpPr>
          <p:nvPr>
            <p:ph type="sldNum" sz="quarter" idx="5"/>
          </p:nvPr>
        </p:nvSpPr>
        <p:spPr/>
        <p:txBody>
          <a:bodyPr/>
          <a:lstStyle/>
          <a:p>
            <a:fld id="{5B7E50A3-CC83-014F-9309-FA389393CB3D}" type="slidenum">
              <a:rPr lang="en-US" smtClean="0"/>
              <a:t>6</a:t>
            </a:fld>
            <a:endParaRPr lang="en-US"/>
          </a:p>
        </p:txBody>
      </p:sp>
    </p:spTree>
    <p:extLst>
      <p:ext uri="{BB962C8B-B14F-4D97-AF65-F5344CB8AC3E}">
        <p14:creationId xmlns:p14="http://schemas.microsoft.com/office/powerpoint/2010/main" val="2988016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1.93a Video credit: Alia Khan</a:t>
            </a:r>
          </a:p>
        </p:txBody>
      </p:sp>
      <p:sp>
        <p:nvSpPr>
          <p:cNvPr id="4" name="Slide Number Placeholder 3"/>
          <p:cNvSpPr>
            <a:spLocks noGrp="1"/>
          </p:cNvSpPr>
          <p:nvPr>
            <p:ph type="sldNum" sz="quarter" idx="5"/>
          </p:nvPr>
        </p:nvSpPr>
        <p:spPr/>
        <p:txBody>
          <a:bodyPr/>
          <a:lstStyle/>
          <a:p>
            <a:fld id="{5B7E50A3-CC83-014F-9309-FA389393CB3D}" type="slidenum">
              <a:rPr lang="en-US" smtClean="0"/>
              <a:t>7</a:t>
            </a:fld>
            <a:endParaRPr lang="en-US"/>
          </a:p>
        </p:txBody>
      </p:sp>
    </p:spTree>
    <p:extLst>
      <p:ext uri="{BB962C8B-B14F-4D97-AF65-F5344CB8AC3E}">
        <p14:creationId xmlns:p14="http://schemas.microsoft.com/office/powerpoint/2010/main" val="2649230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1.92b Photo credit: Sasha </a:t>
            </a:r>
            <a:r>
              <a:rPr lang="en-US" dirty="0" err="1"/>
              <a:t>Leidman</a:t>
            </a:r>
            <a:endParaRPr lang="en-US" dirty="0"/>
          </a:p>
        </p:txBody>
      </p:sp>
      <p:sp>
        <p:nvSpPr>
          <p:cNvPr id="4" name="Slide Number Placeholder 3"/>
          <p:cNvSpPr>
            <a:spLocks noGrp="1"/>
          </p:cNvSpPr>
          <p:nvPr>
            <p:ph type="sldNum" sz="quarter" idx="5"/>
          </p:nvPr>
        </p:nvSpPr>
        <p:spPr/>
        <p:txBody>
          <a:bodyPr/>
          <a:lstStyle/>
          <a:p>
            <a:fld id="{5B7E50A3-CC83-014F-9309-FA389393CB3D}" type="slidenum">
              <a:rPr lang="en-US" smtClean="0"/>
              <a:t>8</a:t>
            </a:fld>
            <a:endParaRPr lang="en-US"/>
          </a:p>
        </p:txBody>
      </p:sp>
    </p:spTree>
    <p:extLst>
      <p:ext uri="{BB962C8B-B14F-4D97-AF65-F5344CB8AC3E}">
        <p14:creationId xmlns:p14="http://schemas.microsoft.com/office/powerpoint/2010/main" val="32493087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1.92c Photo credit: Sasha </a:t>
            </a:r>
            <a:r>
              <a:rPr lang="en-US" dirty="0" err="1"/>
              <a:t>Leidman</a:t>
            </a:r>
            <a:endParaRPr lang="en-US" dirty="0"/>
          </a:p>
        </p:txBody>
      </p:sp>
      <p:sp>
        <p:nvSpPr>
          <p:cNvPr id="4" name="Slide Number Placeholder 3"/>
          <p:cNvSpPr>
            <a:spLocks noGrp="1"/>
          </p:cNvSpPr>
          <p:nvPr>
            <p:ph type="sldNum" sz="quarter" idx="5"/>
          </p:nvPr>
        </p:nvSpPr>
        <p:spPr/>
        <p:txBody>
          <a:bodyPr/>
          <a:lstStyle/>
          <a:p>
            <a:fld id="{5B7E50A3-CC83-014F-9309-FA389393CB3D}" type="slidenum">
              <a:rPr lang="en-US" smtClean="0"/>
              <a:t>9</a:t>
            </a:fld>
            <a:endParaRPr lang="en-US"/>
          </a:p>
        </p:txBody>
      </p:sp>
    </p:spTree>
    <p:extLst>
      <p:ext uri="{BB962C8B-B14F-4D97-AF65-F5344CB8AC3E}">
        <p14:creationId xmlns:p14="http://schemas.microsoft.com/office/powerpoint/2010/main" val="379254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1.92a Photo credit: Sasha </a:t>
            </a:r>
            <a:r>
              <a:rPr lang="en-US" dirty="0" err="1"/>
              <a:t>Leidman</a:t>
            </a:r>
            <a:endParaRPr lang="en-US" dirty="0"/>
          </a:p>
        </p:txBody>
      </p:sp>
      <p:sp>
        <p:nvSpPr>
          <p:cNvPr id="4" name="Slide Number Placeholder 3"/>
          <p:cNvSpPr>
            <a:spLocks noGrp="1"/>
          </p:cNvSpPr>
          <p:nvPr>
            <p:ph type="sldNum" sz="quarter" idx="5"/>
          </p:nvPr>
        </p:nvSpPr>
        <p:spPr/>
        <p:txBody>
          <a:bodyPr/>
          <a:lstStyle/>
          <a:p>
            <a:fld id="{5B7E50A3-CC83-014F-9309-FA389393CB3D}" type="slidenum">
              <a:rPr lang="en-US" smtClean="0"/>
              <a:t>10</a:t>
            </a:fld>
            <a:endParaRPr lang="en-US"/>
          </a:p>
        </p:txBody>
      </p:sp>
    </p:spTree>
    <p:extLst>
      <p:ext uri="{BB962C8B-B14F-4D97-AF65-F5344CB8AC3E}">
        <p14:creationId xmlns:p14="http://schemas.microsoft.com/office/powerpoint/2010/main" val="2672230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1.92d Photo credit: Sasha </a:t>
            </a:r>
            <a:r>
              <a:rPr lang="en-US" dirty="0" err="1"/>
              <a:t>Leidman</a:t>
            </a:r>
            <a:endParaRPr lang="en-US" dirty="0"/>
          </a:p>
        </p:txBody>
      </p:sp>
      <p:sp>
        <p:nvSpPr>
          <p:cNvPr id="4" name="Slide Number Placeholder 3"/>
          <p:cNvSpPr>
            <a:spLocks noGrp="1"/>
          </p:cNvSpPr>
          <p:nvPr>
            <p:ph type="sldNum" sz="quarter" idx="5"/>
          </p:nvPr>
        </p:nvSpPr>
        <p:spPr/>
        <p:txBody>
          <a:bodyPr/>
          <a:lstStyle/>
          <a:p>
            <a:fld id="{5B7E50A3-CC83-014F-9309-FA389393CB3D}" type="slidenum">
              <a:rPr lang="en-US" smtClean="0"/>
              <a:t>11</a:t>
            </a:fld>
            <a:endParaRPr lang="en-US"/>
          </a:p>
        </p:txBody>
      </p:sp>
    </p:spTree>
    <p:extLst>
      <p:ext uri="{BB962C8B-B14F-4D97-AF65-F5344CB8AC3E}">
        <p14:creationId xmlns:p14="http://schemas.microsoft.com/office/powerpoint/2010/main" val="4051137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1.93g Photo credit: Spruce </a:t>
            </a:r>
            <a:r>
              <a:rPr lang="en-US" dirty="0" err="1"/>
              <a:t>Schoenemann</a:t>
            </a:r>
            <a:endParaRPr lang="en-US" dirty="0"/>
          </a:p>
        </p:txBody>
      </p:sp>
      <p:sp>
        <p:nvSpPr>
          <p:cNvPr id="4" name="Slide Number Placeholder 3"/>
          <p:cNvSpPr>
            <a:spLocks noGrp="1"/>
          </p:cNvSpPr>
          <p:nvPr>
            <p:ph type="sldNum" sz="quarter" idx="5"/>
          </p:nvPr>
        </p:nvSpPr>
        <p:spPr/>
        <p:txBody>
          <a:bodyPr/>
          <a:lstStyle/>
          <a:p>
            <a:fld id="{5B7E50A3-CC83-014F-9309-FA389393CB3D}" type="slidenum">
              <a:rPr lang="en-US" smtClean="0"/>
              <a:t>12</a:t>
            </a:fld>
            <a:endParaRPr lang="en-US"/>
          </a:p>
        </p:txBody>
      </p:sp>
    </p:spTree>
    <p:extLst>
      <p:ext uri="{BB962C8B-B14F-4D97-AF65-F5344CB8AC3E}">
        <p14:creationId xmlns:p14="http://schemas.microsoft.com/office/powerpoint/2010/main" val="36293194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1.93d Photo credit: Sasha </a:t>
            </a:r>
            <a:r>
              <a:rPr lang="en-US" dirty="0" err="1"/>
              <a:t>Leidman</a:t>
            </a:r>
            <a:endParaRPr lang="en-US" dirty="0"/>
          </a:p>
        </p:txBody>
      </p:sp>
      <p:sp>
        <p:nvSpPr>
          <p:cNvPr id="4" name="Slide Number Placeholder 3"/>
          <p:cNvSpPr>
            <a:spLocks noGrp="1"/>
          </p:cNvSpPr>
          <p:nvPr>
            <p:ph type="sldNum" sz="quarter" idx="5"/>
          </p:nvPr>
        </p:nvSpPr>
        <p:spPr/>
        <p:txBody>
          <a:bodyPr/>
          <a:lstStyle/>
          <a:p>
            <a:fld id="{5B7E50A3-CC83-014F-9309-FA389393CB3D}" type="slidenum">
              <a:rPr lang="en-US" smtClean="0"/>
              <a:t>13</a:t>
            </a:fld>
            <a:endParaRPr lang="en-US"/>
          </a:p>
        </p:txBody>
      </p:sp>
    </p:spTree>
    <p:extLst>
      <p:ext uri="{BB962C8B-B14F-4D97-AF65-F5344CB8AC3E}">
        <p14:creationId xmlns:p14="http://schemas.microsoft.com/office/powerpoint/2010/main" val="15523477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1.93i Photo credit: Spruce </a:t>
            </a:r>
            <a:r>
              <a:rPr lang="en-US" dirty="0" err="1"/>
              <a:t>Schoenemann</a:t>
            </a:r>
            <a:endParaRPr lang="en-US" dirty="0"/>
          </a:p>
        </p:txBody>
      </p:sp>
      <p:sp>
        <p:nvSpPr>
          <p:cNvPr id="4" name="Slide Number Placeholder 3"/>
          <p:cNvSpPr>
            <a:spLocks noGrp="1"/>
          </p:cNvSpPr>
          <p:nvPr>
            <p:ph type="sldNum" sz="quarter" idx="5"/>
          </p:nvPr>
        </p:nvSpPr>
        <p:spPr/>
        <p:txBody>
          <a:bodyPr/>
          <a:lstStyle/>
          <a:p>
            <a:fld id="{5B7E50A3-CC83-014F-9309-FA389393CB3D}" type="slidenum">
              <a:rPr lang="en-US" smtClean="0"/>
              <a:t>14</a:t>
            </a:fld>
            <a:endParaRPr lang="en-US"/>
          </a:p>
        </p:txBody>
      </p:sp>
    </p:spTree>
    <p:extLst>
      <p:ext uri="{BB962C8B-B14F-4D97-AF65-F5344CB8AC3E}">
        <p14:creationId xmlns:p14="http://schemas.microsoft.com/office/powerpoint/2010/main" val="14794926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1.8b Image Credit: Spruce </a:t>
            </a:r>
            <a:r>
              <a:rPr lang="en-US" dirty="0" err="1"/>
              <a:t>Schoenemann</a:t>
            </a:r>
            <a:endParaRPr lang="en-US" dirty="0"/>
          </a:p>
        </p:txBody>
      </p:sp>
      <p:sp>
        <p:nvSpPr>
          <p:cNvPr id="4" name="Slide Number Placeholder 3"/>
          <p:cNvSpPr>
            <a:spLocks noGrp="1"/>
          </p:cNvSpPr>
          <p:nvPr>
            <p:ph type="sldNum" sz="quarter" idx="5"/>
          </p:nvPr>
        </p:nvSpPr>
        <p:spPr/>
        <p:txBody>
          <a:bodyPr/>
          <a:lstStyle/>
          <a:p>
            <a:fld id="{8A834F15-6EAF-4842-8646-538B0870655F}" type="slidenum">
              <a:rPr lang="en-US" smtClean="0"/>
              <a:t>15</a:t>
            </a:fld>
            <a:endParaRPr lang="en-US"/>
          </a:p>
        </p:txBody>
      </p:sp>
    </p:spTree>
    <p:extLst>
      <p:ext uri="{BB962C8B-B14F-4D97-AF65-F5344CB8AC3E}">
        <p14:creationId xmlns:p14="http://schemas.microsoft.com/office/powerpoint/2010/main" val="38621455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1.93h Photo credit: Spruce </a:t>
            </a:r>
            <a:r>
              <a:rPr lang="en-US" dirty="0" err="1"/>
              <a:t>Schoenemann</a:t>
            </a:r>
            <a:endParaRPr lang="en-US" dirty="0"/>
          </a:p>
        </p:txBody>
      </p:sp>
      <p:sp>
        <p:nvSpPr>
          <p:cNvPr id="4" name="Slide Number Placeholder 3"/>
          <p:cNvSpPr>
            <a:spLocks noGrp="1"/>
          </p:cNvSpPr>
          <p:nvPr>
            <p:ph type="sldNum" sz="quarter" idx="5"/>
          </p:nvPr>
        </p:nvSpPr>
        <p:spPr/>
        <p:txBody>
          <a:bodyPr/>
          <a:lstStyle/>
          <a:p>
            <a:fld id="{5B7E50A3-CC83-014F-9309-FA389393CB3D}" type="slidenum">
              <a:rPr lang="en-US" smtClean="0"/>
              <a:t>16</a:t>
            </a:fld>
            <a:endParaRPr lang="en-US"/>
          </a:p>
        </p:txBody>
      </p:sp>
    </p:spTree>
    <p:extLst>
      <p:ext uri="{BB962C8B-B14F-4D97-AF65-F5344CB8AC3E}">
        <p14:creationId xmlns:p14="http://schemas.microsoft.com/office/powerpoint/2010/main" val="26619191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1.7a Image Credit: Spruce </a:t>
            </a:r>
            <a:r>
              <a:rPr lang="en-US" dirty="0" err="1"/>
              <a:t>Schoenemann</a:t>
            </a:r>
            <a:endParaRPr lang="en-US" dirty="0"/>
          </a:p>
        </p:txBody>
      </p:sp>
      <p:sp>
        <p:nvSpPr>
          <p:cNvPr id="4" name="Slide Number Placeholder 3"/>
          <p:cNvSpPr>
            <a:spLocks noGrp="1"/>
          </p:cNvSpPr>
          <p:nvPr>
            <p:ph type="sldNum" sz="quarter" idx="5"/>
          </p:nvPr>
        </p:nvSpPr>
        <p:spPr/>
        <p:txBody>
          <a:bodyPr/>
          <a:lstStyle/>
          <a:p>
            <a:fld id="{8A834F15-6EAF-4842-8646-538B0870655F}" type="slidenum">
              <a:rPr lang="en-US" smtClean="0"/>
              <a:t>17</a:t>
            </a:fld>
            <a:endParaRPr lang="en-US"/>
          </a:p>
        </p:txBody>
      </p:sp>
    </p:spTree>
    <p:extLst>
      <p:ext uri="{BB962C8B-B14F-4D97-AF65-F5344CB8AC3E}">
        <p14:creationId xmlns:p14="http://schemas.microsoft.com/office/powerpoint/2010/main" val="12504794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1.9 Photo credit: Spruce </a:t>
            </a:r>
            <a:r>
              <a:rPr lang="en-US" dirty="0" err="1"/>
              <a:t>Schoenemann</a:t>
            </a:r>
            <a:endParaRPr lang="en-US" dirty="0"/>
          </a:p>
          <a:p>
            <a:endParaRPr lang="en-US" dirty="0"/>
          </a:p>
        </p:txBody>
      </p:sp>
      <p:sp>
        <p:nvSpPr>
          <p:cNvPr id="4" name="Slide Number Placeholder 3"/>
          <p:cNvSpPr>
            <a:spLocks noGrp="1"/>
          </p:cNvSpPr>
          <p:nvPr>
            <p:ph type="sldNum" sz="quarter" idx="5"/>
          </p:nvPr>
        </p:nvSpPr>
        <p:spPr/>
        <p:txBody>
          <a:bodyPr/>
          <a:lstStyle/>
          <a:p>
            <a:fld id="{5B7E50A3-CC83-014F-9309-FA389393CB3D}" type="slidenum">
              <a:rPr lang="en-US" smtClean="0"/>
              <a:t>18</a:t>
            </a:fld>
            <a:endParaRPr lang="en-US"/>
          </a:p>
        </p:txBody>
      </p:sp>
    </p:spTree>
    <p:extLst>
      <p:ext uri="{BB962C8B-B14F-4D97-AF65-F5344CB8AC3E}">
        <p14:creationId xmlns:p14="http://schemas.microsoft.com/office/powerpoint/2010/main" val="16177732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 Photo credit: Spruce </a:t>
            </a:r>
            <a:r>
              <a:rPr lang="en-US" dirty="0" err="1"/>
              <a:t>Schoenemann</a:t>
            </a:r>
            <a:endParaRPr lang="en-US" dirty="0"/>
          </a:p>
        </p:txBody>
      </p:sp>
      <p:sp>
        <p:nvSpPr>
          <p:cNvPr id="4" name="Slide Number Placeholder 3"/>
          <p:cNvSpPr>
            <a:spLocks noGrp="1"/>
          </p:cNvSpPr>
          <p:nvPr>
            <p:ph type="sldNum" sz="quarter" idx="5"/>
          </p:nvPr>
        </p:nvSpPr>
        <p:spPr/>
        <p:txBody>
          <a:bodyPr/>
          <a:lstStyle/>
          <a:p>
            <a:fld id="{5B7E50A3-CC83-014F-9309-FA389393CB3D}" type="slidenum">
              <a:rPr lang="en-US" smtClean="0"/>
              <a:t>19</a:t>
            </a:fld>
            <a:endParaRPr lang="en-US"/>
          </a:p>
        </p:txBody>
      </p:sp>
    </p:spTree>
    <p:extLst>
      <p:ext uri="{BB962C8B-B14F-4D97-AF65-F5344CB8AC3E}">
        <p14:creationId xmlns:p14="http://schemas.microsoft.com/office/powerpoint/2010/main" val="27365859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1.8a Image Credit: Spruce </a:t>
            </a:r>
            <a:r>
              <a:rPr lang="en-US" dirty="0" err="1"/>
              <a:t>Schoenemann</a:t>
            </a:r>
            <a:endParaRPr lang="en-US" dirty="0"/>
          </a:p>
        </p:txBody>
      </p:sp>
      <p:sp>
        <p:nvSpPr>
          <p:cNvPr id="4" name="Slide Number Placeholder 3"/>
          <p:cNvSpPr>
            <a:spLocks noGrp="1"/>
          </p:cNvSpPr>
          <p:nvPr>
            <p:ph type="sldNum" sz="quarter" idx="5"/>
          </p:nvPr>
        </p:nvSpPr>
        <p:spPr/>
        <p:txBody>
          <a:bodyPr/>
          <a:lstStyle/>
          <a:p>
            <a:fld id="{8A834F15-6EAF-4842-8646-538B0870655F}" type="slidenum">
              <a:rPr lang="en-US" smtClean="0"/>
              <a:t>20</a:t>
            </a:fld>
            <a:endParaRPr lang="en-US"/>
          </a:p>
        </p:txBody>
      </p:sp>
    </p:spTree>
    <p:extLst>
      <p:ext uri="{BB962C8B-B14F-4D97-AF65-F5344CB8AC3E}">
        <p14:creationId xmlns:p14="http://schemas.microsoft.com/office/powerpoint/2010/main" val="10750493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1.8a Image Credit: Spruce </a:t>
            </a:r>
            <a:r>
              <a:rPr lang="en-US" dirty="0" err="1"/>
              <a:t>Schoenemann</a:t>
            </a:r>
            <a:endParaRPr lang="en-US" dirty="0"/>
          </a:p>
        </p:txBody>
      </p:sp>
      <p:sp>
        <p:nvSpPr>
          <p:cNvPr id="4" name="Slide Number Placeholder 3"/>
          <p:cNvSpPr>
            <a:spLocks noGrp="1"/>
          </p:cNvSpPr>
          <p:nvPr>
            <p:ph type="sldNum" sz="quarter" idx="5"/>
          </p:nvPr>
        </p:nvSpPr>
        <p:spPr/>
        <p:txBody>
          <a:bodyPr/>
          <a:lstStyle/>
          <a:p>
            <a:fld id="{8A834F15-6EAF-4842-8646-538B0870655F}" type="slidenum">
              <a:rPr lang="en-US" smtClean="0"/>
              <a:t>21</a:t>
            </a:fld>
            <a:endParaRPr lang="en-US"/>
          </a:p>
        </p:txBody>
      </p:sp>
    </p:spTree>
    <p:extLst>
      <p:ext uri="{BB962C8B-B14F-4D97-AF65-F5344CB8AC3E}">
        <p14:creationId xmlns:p14="http://schemas.microsoft.com/office/powerpoint/2010/main" val="9613360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23F6C-A4CF-314B-8E8C-D66DB3924C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D283006-9428-DE4D-AB1C-E9D5177A21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0FA8274-C3AB-8C4B-956C-0D892467AEA9}"/>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5" name="Footer Placeholder 4">
            <a:extLst>
              <a:ext uri="{FF2B5EF4-FFF2-40B4-BE49-F238E27FC236}">
                <a16:creationId xmlns:a16="http://schemas.microsoft.com/office/drawing/2014/main" id="{D1AAEA9B-B4D4-A643-BADC-86C9FA3AA8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C69E30-6CF3-D747-A5E5-F0503A9C316B}"/>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1641473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8BB92-416C-7540-8DEF-F0B44FC3DB1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C513AC-6398-8348-BEDA-CBA4959DA7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60AF2AE-6C22-5647-99F4-1A51310AA755}"/>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5" name="Footer Placeholder 4">
            <a:extLst>
              <a:ext uri="{FF2B5EF4-FFF2-40B4-BE49-F238E27FC236}">
                <a16:creationId xmlns:a16="http://schemas.microsoft.com/office/drawing/2014/main" id="{ACAAC60B-130A-FC40-B5D1-9D186C4724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AC30F6-4E45-F64C-A41E-F861703857E2}"/>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3362310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A9C99-3C18-7B4A-A883-7762251DC6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4052FE2-43F2-A641-9525-9C84D66774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A87D13-D8C7-6A4E-A422-B623E6967EB7}"/>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5" name="Footer Placeholder 4">
            <a:extLst>
              <a:ext uri="{FF2B5EF4-FFF2-40B4-BE49-F238E27FC236}">
                <a16:creationId xmlns:a16="http://schemas.microsoft.com/office/drawing/2014/main" id="{42F3F4EA-C43C-124A-8EC7-00F4ED1B14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B417D3-702C-3D41-9D45-D4DDC11555FD}"/>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2345844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5BEB6-D6E4-8D4C-A752-E328A19501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75118BD-12B7-9447-BAEC-BAB3A242DD6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8D0C994-ABA2-A643-92E5-6F4C26AF6B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4EF9B4F-E90F-FD4A-9D39-17B78DBEEBA8}"/>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6" name="Footer Placeholder 5">
            <a:extLst>
              <a:ext uri="{FF2B5EF4-FFF2-40B4-BE49-F238E27FC236}">
                <a16:creationId xmlns:a16="http://schemas.microsoft.com/office/drawing/2014/main" id="{78D6FC02-B47D-184B-B656-550879D1DA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C22558-1A87-554B-B69D-0CADE5C2DB9F}"/>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1634937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1615D-5379-9B43-B2FD-31AE11A389D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7FDDF85-AB79-B548-9F16-8263125EBF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A63BA3A-5BEC-6F42-9192-063D9F3AE9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A14DA02-832C-B24B-BE0E-0A20D6F060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32C5CB-0708-4C40-8C22-2A5E5F0EC9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877A3E7-57C3-6D4E-A4C6-2DB6C02C6800}"/>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8" name="Footer Placeholder 7">
            <a:extLst>
              <a:ext uri="{FF2B5EF4-FFF2-40B4-BE49-F238E27FC236}">
                <a16:creationId xmlns:a16="http://schemas.microsoft.com/office/drawing/2014/main" id="{7E70FCBA-6A53-C940-BDE9-958FDDD1BFD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91252-A85D-D847-AD69-BF266AAD8E78}"/>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3852566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5BA74-CCEA-4B4B-9AEA-82B4DC4BE4E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27204C4-70C8-D348-9B16-D433439E9768}"/>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4" name="Footer Placeholder 3">
            <a:extLst>
              <a:ext uri="{FF2B5EF4-FFF2-40B4-BE49-F238E27FC236}">
                <a16:creationId xmlns:a16="http://schemas.microsoft.com/office/drawing/2014/main" id="{95DEADA9-AB58-9246-883A-45B757855EC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9972A3C-4E83-D448-92D0-144B21C77B05}"/>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1178459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2E8625-438D-E547-B8E9-FB3776D84F1B}"/>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3" name="Footer Placeholder 2">
            <a:extLst>
              <a:ext uri="{FF2B5EF4-FFF2-40B4-BE49-F238E27FC236}">
                <a16:creationId xmlns:a16="http://schemas.microsoft.com/office/drawing/2014/main" id="{ED99AD4E-1217-3E49-AAC2-57D3ACE3997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F822B39-E232-2B4D-8F5D-C779393C8788}"/>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422163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437BC-513B-9A46-AFF3-52F8B6C9A2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ED740DA-77FE-C44C-A23B-2D314D6BDC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7811CB-8158-904B-A45B-78280290EB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ED0C5D-98BC-394D-9E86-41A18A36CF45}"/>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6" name="Footer Placeholder 5">
            <a:extLst>
              <a:ext uri="{FF2B5EF4-FFF2-40B4-BE49-F238E27FC236}">
                <a16:creationId xmlns:a16="http://schemas.microsoft.com/office/drawing/2014/main" id="{C1F6CC68-3691-2543-A636-8D01DDD451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BFF141-5145-D345-8BC2-146C3BE86085}"/>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4240693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9E7F5-8F6B-E543-AC87-D758C460F8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EC564CD-ECF2-CE4D-AE8B-58F0ED0B1D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CC9962F-6C9E-F249-B8B2-134C26E64E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60847B-DC15-FB41-9EB0-5E9765485C11}"/>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6" name="Footer Placeholder 5">
            <a:extLst>
              <a:ext uri="{FF2B5EF4-FFF2-40B4-BE49-F238E27FC236}">
                <a16:creationId xmlns:a16="http://schemas.microsoft.com/office/drawing/2014/main" id="{8752AD98-E0C3-9842-B842-F4299AA203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E3EA49-3D6C-9C42-AC20-08596FE2063E}"/>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3398943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9E57B-B746-B946-BAEE-C957AC5D930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16BBF80-3CD1-AB44-A9DE-BD3B451376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C1A836-5963-464C-AE93-1C5767BB547B}"/>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5" name="Footer Placeholder 4">
            <a:extLst>
              <a:ext uri="{FF2B5EF4-FFF2-40B4-BE49-F238E27FC236}">
                <a16:creationId xmlns:a16="http://schemas.microsoft.com/office/drawing/2014/main" id="{28FA0D49-1804-754F-AA9F-6E47B86477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A4515D-307F-8244-AFBF-8E6B04A2E24A}"/>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1527572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8797C3-8951-1E48-8DD8-1336FA49B0D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FCDE075-A33D-F447-9CFA-C9BC828F55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866536-A571-3743-B7B1-953869CB1A76}"/>
              </a:ext>
            </a:extLst>
          </p:cNvPr>
          <p:cNvSpPr>
            <a:spLocks noGrp="1"/>
          </p:cNvSpPr>
          <p:nvPr>
            <p:ph type="dt" sz="half" idx="10"/>
          </p:nvPr>
        </p:nvSpPr>
        <p:spPr/>
        <p:txBody>
          <a:bodyPr/>
          <a:lstStyle/>
          <a:p>
            <a:fld id="{457407AB-F561-4249-B449-E51E48FFCB32}" type="datetimeFigureOut">
              <a:rPr lang="en-US" smtClean="0"/>
              <a:t>2/1/22</a:t>
            </a:fld>
            <a:endParaRPr lang="en-US"/>
          </a:p>
        </p:txBody>
      </p:sp>
      <p:sp>
        <p:nvSpPr>
          <p:cNvPr id="5" name="Footer Placeholder 4">
            <a:extLst>
              <a:ext uri="{FF2B5EF4-FFF2-40B4-BE49-F238E27FC236}">
                <a16:creationId xmlns:a16="http://schemas.microsoft.com/office/drawing/2014/main" id="{ED665F62-76D8-EE47-848B-B601672883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D26369-479C-0648-9CD9-7F8CF74B9239}"/>
              </a:ext>
            </a:extLst>
          </p:cNvPr>
          <p:cNvSpPr>
            <a:spLocks noGrp="1"/>
          </p:cNvSpPr>
          <p:nvPr>
            <p:ph type="sldNum" sz="quarter" idx="12"/>
          </p:nvPr>
        </p:nvSpPr>
        <p:spPr/>
        <p:txBody>
          <a:bodyPr/>
          <a:lstStyle/>
          <a:p>
            <a:fld id="{76B4422E-D287-7345-ADC7-0AD486895366}" type="slidenum">
              <a:rPr lang="en-US" smtClean="0"/>
              <a:t>‹#›</a:t>
            </a:fld>
            <a:endParaRPr lang="en-US"/>
          </a:p>
        </p:txBody>
      </p:sp>
    </p:spTree>
    <p:extLst>
      <p:ext uri="{BB962C8B-B14F-4D97-AF65-F5344CB8AC3E}">
        <p14:creationId xmlns:p14="http://schemas.microsoft.com/office/powerpoint/2010/main" val="1708393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DEEBFD"/>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CC8EE4-3A52-974A-8EA6-6809D11BC1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AF4D5DF-A202-7E44-BC24-35FE2C91F2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3E60DE1-7EEC-954B-AEC3-58DA64A803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7407AB-F561-4249-B449-E51E48FFCB32}" type="datetimeFigureOut">
              <a:rPr lang="en-US" smtClean="0"/>
              <a:t>2/1/22</a:t>
            </a:fld>
            <a:endParaRPr lang="en-US"/>
          </a:p>
        </p:txBody>
      </p:sp>
      <p:sp>
        <p:nvSpPr>
          <p:cNvPr id="5" name="Footer Placeholder 4">
            <a:extLst>
              <a:ext uri="{FF2B5EF4-FFF2-40B4-BE49-F238E27FC236}">
                <a16:creationId xmlns:a16="http://schemas.microsoft.com/office/drawing/2014/main" id="{F370DC1F-E214-6749-8CE1-1843DDF0F4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AA9AB12-2990-2649-9458-79E473998E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B4422E-D287-7345-ADC7-0AD486895366}" type="slidenum">
              <a:rPr lang="en-US" smtClean="0"/>
              <a:t>‹#›</a:t>
            </a:fld>
            <a:endParaRPr lang="en-US"/>
          </a:p>
        </p:txBody>
      </p:sp>
    </p:spTree>
    <p:extLst>
      <p:ext uri="{BB962C8B-B14F-4D97-AF65-F5344CB8AC3E}">
        <p14:creationId xmlns:p14="http://schemas.microsoft.com/office/powerpoint/2010/main" val="8692753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8.png"/><Relationship Id="rId5" Type="http://schemas.openxmlformats.org/officeDocument/2006/relationships/image" Target="../media/image3.jp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1.JP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2.jp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14.JP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19.jpe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20.jpe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1.jpe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2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32DB198-96C9-544C-BFD6-55E5FFAFD18C}"/>
              </a:ext>
            </a:extLst>
          </p:cNvPr>
          <p:cNvPicPr>
            <a:picLocks noChangeAspect="1"/>
          </p:cNvPicPr>
          <p:nvPr/>
        </p:nvPicPr>
        <p:blipFill>
          <a:blip r:embed="rId2"/>
          <a:stretch>
            <a:fillRect/>
          </a:stretch>
        </p:blipFill>
        <p:spPr>
          <a:xfrm>
            <a:off x="0" y="0"/>
            <a:ext cx="12192000" cy="1297399"/>
          </a:xfrm>
          <a:prstGeom prst="rect">
            <a:avLst/>
          </a:prstGeom>
        </p:spPr>
      </p:pic>
      <p:sp>
        <p:nvSpPr>
          <p:cNvPr id="7" name="TextBox 6">
            <a:extLst>
              <a:ext uri="{FF2B5EF4-FFF2-40B4-BE49-F238E27FC236}">
                <a16:creationId xmlns:a16="http://schemas.microsoft.com/office/drawing/2014/main" id="{C42B2B34-C1B6-984E-8826-FBAB5F55FDBE}"/>
              </a:ext>
            </a:extLst>
          </p:cNvPr>
          <p:cNvSpPr txBox="1"/>
          <p:nvPr/>
        </p:nvSpPr>
        <p:spPr>
          <a:xfrm>
            <a:off x="769620" y="2551837"/>
            <a:ext cx="10652760" cy="2462213"/>
          </a:xfrm>
          <a:prstGeom prst="rect">
            <a:avLst/>
          </a:prstGeom>
          <a:noFill/>
        </p:spPr>
        <p:txBody>
          <a:bodyPr wrap="square" rtlCol="0">
            <a:spAutoFit/>
          </a:bodyPr>
          <a:lstStyle/>
          <a:p>
            <a:pPr>
              <a:spcAft>
                <a:spcPts val="1200"/>
              </a:spcAft>
            </a:pPr>
            <a:r>
              <a:rPr lang="en-US" sz="4800" dirty="0"/>
              <a:t>Exploring the Glacier Basin System</a:t>
            </a:r>
          </a:p>
          <a:p>
            <a:r>
              <a:rPr lang="en-US" sz="4800" dirty="0"/>
              <a:t>Mod 1 Unit 1: Traveling to the Glacier Terminus</a:t>
            </a:r>
          </a:p>
        </p:txBody>
      </p:sp>
      <p:sp>
        <p:nvSpPr>
          <p:cNvPr id="12" name="TextBox 11">
            <a:extLst>
              <a:ext uri="{FF2B5EF4-FFF2-40B4-BE49-F238E27FC236}">
                <a16:creationId xmlns:a16="http://schemas.microsoft.com/office/drawing/2014/main" id="{F176E8B8-BCD0-8348-A9E9-6BD76E434CD4}"/>
              </a:ext>
            </a:extLst>
          </p:cNvPr>
          <p:cNvSpPr txBox="1"/>
          <p:nvPr/>
        </p:nvSpPr>
        <p:spPr>
          <a:xfrm>
            <a:off x="1073040" y="5668323"/>
            <a:ext cx="5280660" cy="923330"/>
          </a:xfrm>
          <a:prstGeom prst="rect">
            <a:avLst/>
          </a:prstGeom>
          <a:noFill/>
        </p:spPr>
        <p:txBody>
          <a:bodyPr wrap="square" rtlCol="0">
            <a:spAutoFit/>
          </a:bodyPr>
          <a:lstStyle/>
          <a:p>
            <a:r>
              <a:rPr lang="en-US" dirty="0"/>
              <a:t>Supported by the National Science Foundation Directorate for Education and Human Resources Award OPP-2021503</a:t>
            </a:r>
          </a:p>
        </p:txBody>
      </p:sp>
      <p:sp>
        <p:nvSpPr>
          <p:cNvPr id="13" name="TextBox 12">
            <a:extLst>
              <a:ext uri="{FF2B5EF4-FFF2-40B4-BE49-F238E27FC236}">
                <a16:creationId xmlns:a16="http://schemas.microsoft.com/office/drawing/2014/main" id="{760E423A-2592-FD40-B9CD-976E3AED6102}"/>
              </a:ext>
            </a:extLst>
          </p:cNvPr>
          <p:cNvSpPr txBox="1"/>
          <p:nvPr/>
        </p:nvSpPr>
        <p:spPr>
          <a:xfrm>
            <a:off x="6384174" y="5668323"/>
            <a:ext cx="5690755" cy="923330"/>
          </a:xfrm>
          <a:prstGeom prst="rect">
            <a:avLst/>
          </a:prstGeom>
          <a:noFill/>
        </p:spPr>
        <p:txBody>
          <a:bodyPr wrap="square" rtlCol="0">
            <a:spAutoFit/>
          </a:bodyPr>
          <a:lstStyle/>
          <a:p>
            <a:r>
              <a:rPr lang="en-US" dirty="0"/>
              <a:t>Version </a:t>
            </a:r>
            <a:r>
              <a:rPr lang="en-US" b="1" dirty="0">
                <a:solidFill>
                  <a:srgbClr val="FF0000"/>
                </a:solidFill>
              </a:rPr>
              <a:t>August 18</a:t>
            </a:r>
            <a:r>
              <a:rPr lang="en-US" b="1" baseline="30000" dirty="0">
                <a:solidFill>
                  <a:srgbClr val="FF0000"/>
                </a:solidFill>
              </a:rPr>
              <a:t>th</a:t>
            </a:r>
            <a:r>
              <a:rPr lang="en-US" b="1" dirty="0">
                <a:solidFill>
                  <a:srgbClr val="FF0000"/>
                </a:solidFill>
              </a:rPr>
              <a:t>, 2021</a:t>
            </a:r>
          </a:p>
          <a:p>
            <a:r>
              <a:rPr lang="en-US" dirty="0"/>
              <a:t>Questions or comments? Contact </a:t>
            </a:r>
            <a:r>
              <a:rPr lang="en-US" i="1" dirty="0" err="1"/>
              <a:t>polarpass@colorado.edu</a:t>
            </a:r>
            <a:endParaRPr lang="en-US" i="1" dirty="0"/>
          </a:p>
          <a:p>
            <a:r>
              <a:rPr lang="en-US" dirty="0"/>
              <a:t>Website: </a:t>
            </a:r>
            <a:r>
              <a:rPr lang="en-US" i="1" dirty="0" err="1"/>
              <a:t>serc.carleton.edu</a:t>
            </a:r>
            <a:r>
              <a:rPr lang="en-US" i="1" dirty="0"/>
              <a:t>/</a:t>
            </a:r>
            <a:r>
              <a:rPr lang="en-US" i="1" dirty="0" err="1"/>
              <a:t>polarpass</a:t>
            </a:r>
            <a:r>
              <a:rPr lang="en-US" i="1" dirty="0"/>
              <a:t> </a:t>
            </a:r>
          </a:p>
        </p:txBody>
      </p:sp>
      <p:pic>
        <p:nvPicPr>
          <p:cNvPr id="1026" name="Picture 2" descr="Engineering – Preview | Learning with Nature">
            <a:extLst>
              <a:ext uri="{FF2B5EF4-FFF2-40B4-BE49-F238E27FC236}">
                <a16:creationId xmlns:a16="http://schemas.microsoft.com/office/drawing/2014/main" id="{8F408E69-1324-8A44-BCB2-B41F77C875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325" y="5651698"/>
            <a:ext cx="917595" cy="923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13739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2"/>
          <a:stretch>
            <a:fillRect/>
          </a:stretch>
        </p:blipFill>
        <p:spPr>
          <a:xfrm>
            <a:off x="0" y="5981219"/>
            <a:ext cx="12192000" cy="876781"/>
          </a:xfrm>
          <a:prstGeom prst="rect">
            <a:avLst/>
          </a:prstGeom>
        </p:spPr>
      </p:pic>
      <p:sp>
        <p:nvSpPr>
          <p:cNvPr id="7" name="Content Placeholder 6">
            <a:extLst>
              <a:ext uri="{FF2B5EF4-FFF2-40B4-BE49-F238E27FC236}">
                <a16:creationId xmlns:a16="http://schemas.microsoft.com/office/drawing/2014/main" id="{7FE83D67-AD22-7449-BA13-4F6EF81F12CE}"/>
              </a:ext>
            </a:extLst>
          </p:cNvPr>
          <p:cNvSpPr>
            <a:spLocks noGrp="1"/>
          </p:cNvSpPr>
          <p:nvPr>
            <p:ph idx="1"/>
          </p:nvPr>
        </p:nvSpPr>
        <p:spPr>
          <a:xfrm>
            <a:off x="838200" y="1547782"/>
            <a:ext cx="10828763" cy="4264295"/>
          </a:xfrm>
        </p:spPr>
        <p:txBody>
          <a:bodyPr>
            <a:noAutofit/>
          </a:bodyPr>
          <a:lstStyle/>
          <a:p>
            <a:pPr marL="0" indent="0">
              <a:buNone/>
            </a:pPr>
            <a:r>
              <a:rPr lang="en-US" sz="3200" b="1" dirty="0"/>
              <a:t>Driving Question: </a:t>
            </a:r>
            <a:r>
              <a:rPr lang="en-US" sz="3200" dirty="0"/>
              <a:t>What is the geography and what are the system components of a Greenland glacier basin system? </a:t>
            </a:r>
          </a:p>
          <a:p>
            <a:pPr marL="0" indent="0">
              <a:buNone/>
            </a:pPr>
            <a:endParaRPr lang="en-US" sz="3200" dirty="0"/>
          </a:p>
          <a:p>
            <a:pPr marL="0" indent="0">
              <a:buNone/>
            </a:pPr>
            <a:r>
              <a:rPr lang="en-US" sz="3200" b="1" dirty="0"/>
              <a:t>Learning Goals:</a:t>
            </a:r>
            <a:endParaRPr lang="en-US" sz="3200" dirty="0"/>
          </a:p>
          <a:p>
            <a:pPr marL="914400" indent="-914400">
              <a:buFont typeface="+mj-lt"/>
              <a:buAutoNum type="arabicParenR"/>
            </a:pPr>
            <a:r>
              <a:rPr lang="en-US" sz="3200" dirty="0"/>
              <a:t>Develop a sense of place for the </a:t>
            </a:r>
            <a:r>
              <a:rPr lang="en-US" sz="3200" dirty="0" err="1"/>
              <a:t>Kangerlussuaq</a:t>
            </a:r>
            <a:r>
              <a:rPr lang="en-US" sz="3200" dirty="0"/>
              <a:t> glacier basin system. </a:t>
            </a:r>
          </a:p>
          <a:p>
            <a:pPr marL="914400" indent="-914400">
              <a:buFont typeface="+mj-lt"/>
              <a:buAutoNum type="arabicParenR"/>
            </a:pPr>
            <a:r>
              <a:rPr lang="en-US" sz="3200" dirty="0"/>
              <a:t>Observe and recognize the multiple spatial scales of the </a:t>
            </a:r>
            <a:r>
              <a:rPr lang="en-US" sz="3200" dirty="0" err="1"/>
              <a:t>Kangerlussuaq</a:t>
            </a:r>
            <a:r>
              <a:rPr lang="en-US" sz="3200" dirty="0"/>
              <a:t> region </a:t>
            </a:r>
          </a:p>
        </p:txBody>
      </p:sp>
      <p:sp>
        <p:nvSpPr>
          <p:cNvPr id="5" name="Title 1">
            <a:extLst>
              <a:ext uri="{FF2B5EF4-FFF2-40B4-BE49-F238E27FC236}">
                <a16:creationId xmlns:a16="http://schemas.microsoft.com/office/drawing/2014/main" id="{E018E2C0-3B44-2D46-90CD-AE6EA7DE3866}"/>
              </a:ext>
            </a:extLst>
          </p:cNvPr>
          <p:cNvSpPr txBox="1">
            <a:spLocks/>
          </p:cNvSpPr>
          <p:nvPr/>
        </p:nvSpPr>
        <p:spPr>
          <a:xfrm>
            <a:off x="838200" y="365126"/>
            <a:ext cx="10515600" cy="86242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4400" b="1" dirty="0">
                <a:latin typeface="+mn-lt"/>
              </a:rPr>
              <a:t>Unit 1: </a:t>
            </a:r>
            <a:r>
              <a:rPr lang="en-US" sz="4400" dirty="0">
                <a:latin typeface="+mn-lt"/>
              </a:rPr>
              <a:t>Overview of a glacier basin system</a:t>
            </a:r>
          </a:p>
        </p:txBody>
      </p:sp>
    </p:spTree>
    <p:extLst>
      <p:ext uri="{BB962C8B-B14F-4D97-AF65-F5344CB8AC3E}">
        <p14:creationId xmlns:p14="http://schemas.microsoft.com/office/powerpoint/2010/main" val="2169995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5" name="TextBox 4">
            <a:extLst>
              <a:ext uri="{FF2B5EF4-FFF2-40B4-BE49-F238E27FC236}">
                <a16:creationId xmlns:a16="http://schemas.microsoft.com/office/drawing/2014/main" id="{FEF15151-2C46-A747-912A-B9A932BF14E8}"/>
              </a:ext>
            </a:extLst>
          </p:cNvPr>
          <p:cNvSpPr txBox="1"/>
          <p:nvPr/>
        </p:nvSpPr>
        <p:spPr>
          <a:xfrm>
            <a:off x="2776655" y="5501682"/>
            <a:ext cx="6634976" cy="369332"/>
          </a:xfrm>
          <a:prstGeom prst="rect">
            <a:avLst/>
          </a:prstGeom>
          <a:noFill/>
        </p:spPr>
        <p:txBody>
          <a:bodyPr wrap="square" rtlCol="0">
            <a:spAutoFit/>
          </a:bodyPr>
          <a:lstStyle/>
          <a:p>
            <a:r>
              <a:rPr lang="en-US" dirty="0"/>
              <a:t>The headwaters of the Watson River are at the ice sheet terminus.</a:t>
            </a:r>
          </a:p>
        </p:txBody>
      </p:sp>
      <p:pic>
        <p:nvPicPr>
          <p:cNvPr id="8" name="Picture 7">
            <a:extLst>
              <a:ext uri="{FF2B5EF4-FFF2-40B4-BE49-F238E27FC236}">
                <a16:creationId xmlns:a16="http://schemas.microsoft.com/office/drawing/2014/main" id="{09C10291-40D4-014D-A3E2-8D1A61364F7D}"/>
              </a:ext>
            </a:extLst>
          </p:cNvPr>
          <p:cNvPicPr>
            <a:picLocks noChangeAspect="1"/>
          </p:cNvPicPr>
          <p:nvPr/>
        </p:nvPicPr>
        <p:blipFill rotWithShape="1">
          <a:blip r:embed="rId4"/>
          <a:srcRect l="-1" t="25203" r="-1484"/>
          <a:stretch/>
        </p:blipFill>
        <p:spPr>
          <a:xfrm>
            <a:off x="1544575" y="222887"/>
            <a:ext cx="9283259" cy="5129561"/>
          </a:xfrm>
          <a:prstGeom prst="rect">
            <a:avLst/>
          </a:prstGeom>
        </p:spPr>
      </p:pic>
    </p:spTree>
    <p:extLst>
      <p:ext uri="{BB962C8B-B14F-4D97-AF65-F5344CB8AC3E}">
        <p14:creationId xmlns:p14="http://schemas.microsoft.com/office/powerpoint/2010/main" val="1608885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EEBFD"/>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5" name="TextBox 4">
            <a:extLst>
              <a:ext uri="{FF2B5EF4-FFF2-40B4-BE49-F238E27FC236}">
                <a16:creationId xmlns:a16="http://schemas.microsoft.com/office/drawing/2014/main" id="{1507E94B-E8F3-4F4E-8B47-04962A5E1800}"/>
              </a:ext>
            </a:extLst>
          </p:cNvPr>
          <p:cNvSpPr txBox="1"/>
          <p:nvPr/>
        </p:nvSpPr>
        <p:spPr>
          <a:xfrm>
            <a:off x="1613210" y="348198"/>
            <a:ext cx="9523141" cy="369332"/>
          </a:xfrm>
          <a:prstGeom prst="rect">
            <a:avLst/>
          </a:prstGeom>
          <a:noFill/>
        </p:spPr>
        <p:txBody>
          <a:bodyPr wrap="square" rtlCol="0">
            <a:spAutoFit/>
          </a:bodyPr>
          <a:lstStyle/>
          <a:p>
            <a:r>
              <a:rPr lang="en-US" dirty="0"/>
              <a:t>The terminus of the ice sheet is heavily crevassed, making it difficult to access by foot.</a:t>
            </a:r>
          </a:p>
        </p:txBody>
      </p:sp>
      <p:sp>
        <p:nvSpPr>
          <p:cNvPr id="7" name="TextBox 6">
            <a:extLst>
              <a:ext uri="{FF2B5EF4-FFF2-40B4-BE49-F238E27FC236}">
                <a16:creationId xmlns:a16="http://schemas.microsoft.com/office/drawing/2014/main" id="{147CFE2D-1C9A-2043-83F4-A4CF390E64B0}"/>
              </a:ext>
            </a:extLst>
          </p:cNvPr>
          <p:cNvSpPr txBox="1"/>
          <p:nvPr/>
        </p:nvSpPr>
        <p:spPr>
          <a:xfrm>
            <a:off x="2490438" y="5505794"/>
            <a:ext cx="7211123" cy="369332"/>
          </a:xfrm>
          <a:prstGeom prst="rect">
            <a:avLst/>
          </a:prstGeom>
          <a:noFill/>
        </p:spPr>
        <p:txBody>
          <a:bodyPr wrap="square" rtlCol="0">
            <a:spAutoFit/>
          </a:bodyPr>
          <a:lstStyle/>
          <a:p>
            <a:r>
              <a:rPr lang="en-US" dirty="0"/>
              <a:t>Aerial view of crevasses in the ablation region of the Greenland Ice Sheet.</a:t>
            </a:r>
          </a:p>
        </p:txBody>
      </p:sp>
      <p:pic>
        <p:nvPicPr>
          <p:cNvPr id="3" name="Picture 2">
            <a:extLst>
              <a:ext uri="{FF2B5EF4-FFF2-40B4-BE49-F238E27FC236}">
                <a16:creationId xmlns:a16="http://schemas.microsoft.com/office/drawing/2014/main" id="{41F1AC2C-89F6-EE47-8EF5-8CB37CF536DC}"/>
              </a:ext>
            </a:extLst>
          </p:cNvPr>
          <p:cNvPicPr>
            <a:picLocks noChangeAspect="1"/>
          </p:cNvPicPr>
          <p:nvPr/>
        </p:nvPicPr>
        <p:blipFill>
          <a:blip r:embed="rId4"/>
          <a:stretch>
            <a:fillRect/>
          </a:stretch>
        </p:blipFill>
        <p:spPr>
          <a:xfrm>
            <a:off x="2867491" y="901404"/>
            <a:ext cx="5997729" cy="4498297"/>
          </a:xfrm>
          <a:prstGeom prst="rect">
            <a:avLst/>
          </a:prstGeom>
        </p:spPr>
      </p:pic>
    </p:spTree>
    <p:extLst>
      <p:ext uri="{BB962C8B-B14F-4D97-AF65-F5344CB8AC3E}">
        <p14:creationId xmlns:p14="http://schemas.microsoft.com/office/powerpoint/2010/main" val="1373076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EEBFD"/>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8" name="TextBox 7">
            <a:extLst>
              <a:ext uri="{FF2B5EF4-FFF2-40B4-BE49-F238E27FC236}">
                <a16:creationId xmlns:a16="http://schemas.microsoft.com/office/drawing/2014/main" id="{CE09D42A-655D-A142-BB1E-FF21DFA531F0}"/>
              </a:ext>
            </a:extLst>
          </p:cNvPr>
          <p:cNvSpPr txBox="1"/>
          <p:nvPr/>
        </p:nvSpPr>
        <p:spPr>
          <a:xfrm>
            <a:off x="6180329" y="5643917"/>
            <a:ext cx="3468029" cy="369332"/>
          </a:xfrm>
          <a:prstGeom prst="rect">
            <a:avLst/>
          </a:prstGeom>
          <a:noFill/>
        </p:spPr>
        <p:txBody>
          <a:bodyPr wrap="square" rtlCol="0">
            <a:spAutoFit/>
          </a:bodyPr>
          <a:lstStyle/>
          <a:p>
            <a:r>
              <a:rPr lang="en-US" dirty="0"/>
              <a:t>Ice algae growing on the ice sheet.</a:t>
            </a:r>
          </a:p>
        </p:txBody>
      </p:sp>
      <p:sp>
        <p:nvSpPr>
          <p:cNvPr id="5" name="TextBox 4">
            <a:extLst>
              <a:ext uri="{FF2B5EF4-FFF2-40B4-BE49-F238E27FC236}">
                <a16:creationId xmlns:a16="http://schemas.microsoft.com/office/drawing/2014/main" id="{1507E94B-E8F3-4F4E-8B47-04962A5E1800}"/>
              </a:ext>
            </a:extLst>
          </p:cNvPr>
          <p:cNvSpPr txBox="1"/>
          <p:nvPr/>
        </p:nvSpPr>
        <p:spPr>
          <a:xfrm>
            <a:off x="1003610" y="1650795"/>
            <a:ext cx="3992137" cy="1754326"/>
          </a:xfrm>
          <a:prstGeom prst="rect">
            <a:avLst/>
          </a:prstGeom>
          <a:noFill/>
        </p:spPr>
        <p:txBody>
          <a:bodyPr wrap="square" rtlCol="0">
            <a:spAutoFit/>
          </a:bodyPr>
          <a:lstStyle/>
          <a:p>
            <a:r>
              <a:rPr lang="en-US" dirty="0"/>
              <a:t>‘Dirty ice’ can be seen in the ablation region of the ice sheet. </a:t>
            </a:r>
          </a:p>
          <a:p>
            <a:endParaRPr lang="en-US" dirty="0"/>
          </a:p>
          <a:p>
            <a:r>
              <a:rPr lang="en-US" dirty="0"/>
              <a:t>The darkened ice is caused by a combination of sediment/dust, black carbon, and ice algae.  </a:t>
            </a:r>
          </a:p>
        </p:txBody>
      </p:sp>
      <p:pic>
        <p:nvPicPr>
          <p:cNvPr id="3" name="Picture 2">
            <a:extLst>
              <a:ext uri="{FF2B5EF4-FFF2-40B4-BE49-F238E27FC236}">
                <a16:creationId xmlns:a16="http://schemas.microsoft.com/office/drawing/2014/main" id="{DC881619-5D6A-F74B-8442-939239A262B4}"/>
              </a:ext>
            </a:extLst>
          </p:cNvPr>
          <p:cNvPicPr>
            <a:picLocks noChangeAspect="1"/>
          </p:cNvPicPr>
          <p:nvPr/>
        </p:nvPicPr>
        <p:blipFill>
          <a:blip r:embed="rId4"/>
          <a:stretch>
            <a:fillRect/>
          </a:stretch>
        </p:blipFill>
        <p:spPr>
          <a:xfrm rot="5400000">
            <a:off x="5576770" y="1451027"/>
            <a:ext cx="4828478" cy="3621359"/>
          </a:xfrm>
          <a:prstGeom prst="rect">
            <a:avLst/>
          </a:prstGeom>
        </p:spPr>
      </p:pic>
    </p:spTree>
    <p:extLst>
      <p:ext uri="{BB962C8B-B14F-4D97-AF65-F5344CB8AC3E}">
        <p14:creationId xmlns:p14="http://schemas.microsoft.com/office/powerpoint/2010/main" val="2748098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EEBFD"/>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5" name="TextBox 4">
            <a:extLst>
              <a:ext uri="{FF2B5EF4-FFF2-40B4-BE49-F238E27FC236}">
                <a16:creationId xmlns:a16="http://schemas.microsoft.com/office/drawing/2014/main" id="{1507E94B-E8F3-4F4E-8B47-04962A5E1800}"/>
              </a:ext>
            </a:extLst>
          </p:cNvPr>
          <p:cNvSpPr txBox="1"/>
          <p:nvPr/>
        </p:nvSpPr>
        <p:spPr>
          <a:xfrm>
            <a:off x="1334429" y="5176676"/>
            <a:ext cx="9523141" cy="646331"/>
          </a:xfrm>
          <a:prstGeom prst="rect">
            <a:avLst/>
          </a:prstGeom>
          <a:noFill/>
        </p:spPr>
        <p:txBody>
          <a:bodyPr wrap="square" rtlCol="0">
            <a:spAutoFit/>
          </a:bodyPr>
          <a:lstStyle/>
          <a:p>
            <a:r>
              <a:rPr lang="en-US" dirty="0"/>
              <a:t>Cryoconite holes can also be formed due to localized melt when ‘cryoconite’ (a combination of dust, black carbon and biological material) aggregate. </a:t>
            </a:r>
          </a:p>
        </p:txBody>
      </p:sp>
      <p:pic>
        <p:nvPicPr>
          <p:cNvPr id="6" name="Picture 5">
            <a:extLst>
              <a:ext uri="{FF2B5EF4-FFF2-40B4-BE49-F238E27FC236}">
                <a16:creationId xmlns:a16="http://schemas.microsoft.com/office/drawing/2014/main" id="{F6EAB1B5-B4F6-1441-9C87-D182B273D90C}"/>
              </a:ext>
            </a:extLst>
          </p:cNvPr>
          <p:cNvPicPr>
            <a:picLocks noChangeAspect="1"/>
          </p:cNvPicPr>
          <p:nvPr/>
        </p:nvPicPr>
        <p:blipFill>
          <a:blip r:embed="rId4"/>
          <a:stretch>
            <a:fillRect/>
          </a:stretch>
        </p:blipFill>
        <p:spPr>
          <a:xfrm>
            <a:off x="2036495" y="334776"/>
            <a:ext cx="7140959" cy="4762794"/>
          </a:xfrm>
          <a:prstGeom prst="rect">
            <a:avLst/>
          </a:prstGeom>
        </p:spPr>
      </p:pic>
    </p:spTree>
    <p:extLst>
      <p:ext uri="{BB962C8B-B14F-4D97-AF65-F5344CB8AC3E}">
        <p14:creationId xmlns:p14="http://schemas.microsoft.com/office/powerpoint/2010/main" val="2501095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EEBFD"/>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5"/>
          <a:stretch>
            <a:fillRect/>
          </a:stretch>
        </p:blipFill>
        <p:spPr>
          <a:xfrm>
            <a:off x="0" y="5981219"/>
            <a:ext cx="12192000" cy="876781"/>
          </a:xfrm>
          <a:prstGeom prst="rect">
            <a:avLst/>
          </a:prstGeom>
        </p:spPr>
      </p:pic>
      <p:sp>
        <p:nvSpPr>
          <p:cNvPr id="8" name="TextBox 7">
            <a:extLst>
              <a:ext uri="{FF2B5EF4-FFF2-40B4-BE49-F238E27FC236}">
                <a16:creationId xmlns:a16="http://schemas.microsoft.com/office/drawing/2014/main" id="{CE09D42A-655D-A142-BB1E-FF21DFA531F0}"/>
              </a:ext>
            </a:extLst>
          </p:cNvPr>
          <p:cNvSpPr txBox="1"/>
          <p:nvPr/>
        </p:nvSpPr>
        <p:spPr>
          <a:xfrm>
            <a:off x="1583473" y="5277701"/>
            <a:ext cx="9924586" cy="646331"/>
          </a:xfrm>
          <a:prstGeom prst="rect">
            <a:avLst/>
          </a:prstGeom>
          <a:noFill/>
        </p:spPr>
        <p:txBody>
          <a:bodyPr wrap="square" rtlCol="0">
            <a:spAutoFit/>
          </a:bodyPr>
          <a:lstStyle/>
          <a:p>
            <a:r>
              <a:rPr lang="en-US" dirty="0"/>
              <a:t>Supraglacial melt makes it’s way across the ablation region of the ice sheet to the terminus of the glacier where it flows into the rivers, such as the Watson River.</a:t>
            </a:r>
          </a:p>
        </p:txBody>
      </p:sp>
      <p:pic>
        <p:nvPicPr>
          <p:cNvPr id="2" name="_DSC0131" descr="_DSC0131">
            <a:hlinkClick r:id="" action="ppaction://media"/>
            <a:extLst>
              <a:ext uri="{FF2B5EF4-FFF2-40B4-BE49-F238E27FC236}">
                <a16:creationId xmlns:a16="http://schemas.microsoft.com/office/drawing/2014/main" id="{06462805-319B-324D-97AA-39B91853AA07}"/>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583473" y="97176"/>
            <a:ext cx="9209822" cy="5180525"/>
          </a:xfrm>
          <a:prstGeom prst="rect">
            <a:avLst/>
          </a:prstGeom>
        </p:spPr>
      </p:pic>
    </p:spTree>
    <p:extLst>
      <p:ext uri="{BB962C8B-B14F-4D97-AF65-F5344CB8AC3E}">
        <p14:creationId xmlns:p14="http://schemas.microsoft.com/office/powerpoint/2010/main" val="3480260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61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EEBFD"/>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8" name="TextBox 7">
            <a:extLst>
              <a:ext uri="{FF2B5EF4-FFF2-40B4-BE49-F238E27FC236}">
                <a16:creationId xmlns:a16="http://schemas.microsoft.com/office/drawing/2014/main" id="{CE09D42A-655D-A142-BB1E-FF21DFA531F0}"/>
              </a:ext>
            </a:extLst>
          </p:cNvPr>
          <p:cNvSpPr txBox="1"/>
          <p:nvPr/>
        </p:nvSpPr>
        <p:spPr>
          <a:xfrm>
            <a:off x="3218985" y="5512833"/>
            <a:ext cx="5754030" cy="369332"/>
          </a:xfrm>
          <a:prstGeom prst="rect">
            <a:avLst/>
          </a:prstGeom>
          <a:noFill/>
        </p:spPr>
        <p:txBody>
          <a:bodyPr wrap="square" rtlCol="0">
            <a:spAutoFit/>
          </a:bodyPr>
          <a:lstStyle/>
          <a:p>
            <a:r>
              <a:rPr lang="en-US" dirty="0"/>
              <a:t>Supra-glacial melt carves channels in the top of the ice.</a:t>
            </a:r>
          </a:p>
        </p:txBody>
      </p:sp>
      <p:pic>
        <p:nvPicPr>
          <p:cNvPr id="5" name="Picture 4">
            <a:extLst>
              <a:ext uri="{FF2B5EF4-FFF2-40B4-BE49-F238E27FC236}">
                <a16:creationId xmlns:a16="http://schemas.microsoft.com/office/drawing/2014/main" id="{22385007-9F62-584F-9C69-AD8F52510CDF}"/>
              </a:ext>
            </a:extLst>
          </p:cNvPr>
          <p:cNvPicPr>
            <a:picLocks noChangeAspect="1"/>
          </p:cNvPicPr>
          <p:nvPr/>
        </p:nvPicPr>
        <p:blipFill>
          <a:blip r:embed="rId4"/>
          <a:stretch>
            <a:fillRect/>
          </a:stretch>
        </p:blipFill>
        <p:spPr>
          <a:xfrm>
            <a:off x="258337" y="0"/>
            <a:ext cx="11675326" cy="5535715"/>
          </a:xfrm>
          <a:prstGeom prst="rect">
            <a:avLst/>
          </a:prstGeom>
        </p:spPr>
      </p:pic>
    </p:spTree>
    <p:extLst>
      <p:ext uri="{BB962C8B-B14F-4D97-AF65-F5344CB8AC3E}">
        <p14:creationId xmlns:p14="http://schemas.microsoft.com/office/powerpoint/2010/main" val="2850523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EEBFD"/>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8" name="TextBox 7">
            <a:extLst>
              <a:ext uri="{FF2B5EF4-FFF2-40B4-BE49-F238E27FC236}">
                <a16:creationId xmlns:a16="http://schemas.microsoft.com/office/drawing/2014/main" id="{CE09D42A-655D-A142-BB1E-FF21DFA531F0}"/>
              </a:ext>
            </a:extLst>
          </p:cNvPr>
          <p:cNvSpPr txBox="1"/>
          <p:nvPr/>
        </p:nvSpPr>
        <p:spPr>
          <a:xfrm>
            <a:off x="3218985" y="5512833"/>
            <a:ext cx="5754030" cy="369332"/>
          </a:xfrm>
          <a:prstGeom prst="rect">
            <a:avLst/>
          </a:prstGeom>
          <a:noFill/>
        </p:spPr>
        <p:txBody>
          <a:bodyPr wrap="square" rtlCol="0">
            <a:spAutoFit/>
          </a:bodyPr>
          <a:lstStyle/>
          <a:p>
            <a:r>
              <a:rPr lang="en-US" dirty="0"/>
              <a:t>Supra-glacial melt carves channels in the top of the ice.</a:t>
            </a:r>
          </a:p>
        </p:txBody>
      </p:sp>
      <p:pic>
        <p:nvPicPr>
          <p:cNvPr id="3" name="Picture 2">
            <a:extLst>
              <a:ext uri="{FF2B5EF4-FFF2-40B4-BE49-F238E27FC236}">
                <a16:creationId xmlns:a16="http://schemas.microsoft.com/office/drawing/2014/main" id="{EAF3D6E1-6153-E140-959A-9AF27849F86C}"/>
              </a:ext>
            </a:extLst>
          </p:cNvPr>
          <p:cNvPicPr>
            <a:picLocks noChangeAspect="1"/>
          </p:cNvPicPr>
          <p:nvPr/>
        </p:nvPicPr>
        <p:blipFill>
          <a:blip r:embed="rId4"/>
          <a:stretch>
            <a:fillRect/>
          </a:stretch>
        </p:blipFill>
        <p:spPr>
          <a:xfrm>
            <a:off x="2308303" y="118431"/>
            <a:ext cx="7192536" cy="5394402"/>
          </a:xfrm>
          <a:prstGeom prst="rect">
            <a:avLst/>
          </a:prstGeom>
        </p:spPr>
      </p:pic>
    </p:spTree>
    <p:extLst>
      <p:ext uri="{BB962C8B-B14F-4D97-AF65-F5344CB8AC3E}">
        <p14:creationId xmlns:p14="http://schemas.microsoft.com/office/powerpoint/2010/main" val="2918324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EEBFD"/>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8" name="TextBox 7">
            <a:extLst>
              <a:ext uri="{FF2B5EF4-FFF2-40B4-BE49-F238E27FC236}">
                <a16:creationId xmlns:a16="http://schemas.microsoft.com/office/drawing/2014/main" id="{CE09D42A-655D-A142-BB1E-FF21DFA531F0}"/>
              </a:ext>
            </a:extLst>
          </p:cNvPr>
          <p:cNvSpPr txBox="1"/>
          <p:nvPr/>
        </p:nvSpPr>
        <p:spPr>
          <a:xfrm>
            <a:off x="1349297" y="5413780"/>
            <a:ext cx="8987883" cy="369332"/>
          </a:xfrm>
          <a:prstGeom prst="rect">
            <a:avLst/>
          </a:prstGeom>
          <a:noFill/>
        </p:spPr>
        <p:txBody>
          <a:bodyPr wrap="square" rtlCol="0">
            <a:spAutoFit/>
          </a:bodyPr>
          <a:lstStyle/>
          <a:p>
            <a:r>
              <a:rPr lang="en-US" dirty="0"/>
              <a:t>Aerial view of supraglacial stream network in the ablation region of the Greenland Ice Sheet.</a:t>
            </a:r>
          </a:p>
        </p:txBody>
      </p:sp>
      <p:pic>
        <p:nvPicPr>
          <p:cNvPr id="3" name="Picture 2">
            <a:extLst>
              <a:ext uri="{FF2B5EF4-FFF2-40B4-BE49-F238E27FC236}">
                <a16:creationId xmlns:a16="http://schemas.microsoft.com/office/drawing/2014/main" id="{757D4498-14C6-6F49-B960-FB8D218EED6C}"/>
              </a:ext>
            </a:extLst>
          </p:cNvPr>
          <p:cNvPicPr>
            <a:picLocks noChangeAspect="1"/>
          </p:cNvPicPr>
          <p:nvPr/>
        </p:nvPicPr>
        <p:blipFill>
          <a:blip r:embed="rId4"/>
          <a:stretch>
            <a:fillRect/>
          </a:stretch>
        </p:blipFill>
        <p:spPr>
          <a:xfrm>
            <a:off x="3992601" y="180760"/>
            <a:ext cx="3924765" cy="5233020"/>
          </a:xfrm>
          <a:prstGeom prst="rect">
            <a:avLst/>
          </a:prstGeom>
        </p:spPr>
      </p:pic>
    </p:spTree>
    <p:extLst>
      <p:ext uri="{BB962C8B-B14F-4D97-AF65-F5344CB8AC3E}">
        <p14:creationId xmlns:p14="http://schemas.microsoft.com/office/powerpoint/2010/main" val="968142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EEBFD"/>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8" name="TextBox 7">
            <a:extLst>
              <a:ext uri="{FF2B5EF4-FFF2-40B4-BE49-F238E27FC236}">
                <a16:creationId xmlns:a16="http://schemas.microsoft.com/office/drawing/2014/main" id="{CE09D42A-655D-A142-BB1E-FF21DFA531F0}"/>
              </a:ext>
            </a:extLst>
          </p:cNvPr>
          <p:cNvSpPr txBox="1"/>
          <p:nvPr/>
        </p:nvSpPr>
        <p:spPr>
          <a:xfrm>
            <a:off x="170987" y="5256355"/>
            <a:ext cx="12021013" cy="646331"/>
          </a:xfrm>
          <a:prstGeom prst="rect">
            <a:avLst/>
          </a:prstGeom>
          <a:noFill/>
        </p:spPr>
        <p:txBody>
          <a:bodyPr wrap="square" rtlCol="0">
            <a:spAutoFit/>
          </a:bodyPr>
          <a:lstStyle/>
          <a:p>
            <a:r>
              <a:rPr lang="en-US" dirty="0"/>
              <a:t>Supra-glacial melt leaves behind deep channels that can be walked in once the meltwater season has ended.  One would want to avoid walking in these at the beginning of the new melt season as the meltwater could return, or find a new path to flow. </a:t>
            </a:r>
          </a:p>
        </p:txBody>
      </p:sp>
      <p:pic>
        <p:nvPicPr>
          <p:cNvPr id="5" name="Picture 4">
            <a:extLst>
              <a:ext uri="{FF2B5EF4-FFF2-40B4-BE49-F238E27FC236}">
                <a16:creationId xmlns:a16="http://schemas.microsoft.com/office/drawing/2014/main" id="{8FE2A576-CB2D-2A48-9239-7A90DCB320AE}"/>
              </a:ext>
            </a:extLst>
          </p:cNvPr>
          <p:cNvPicPr>
            <a:picLocks noChangeAspect="1"/>
          </p:cNvPicPr>
          <p:nvPr/>
        </p:nvPicPr>
        <p:blipFill>
          <a:blip r:embed="rId4"/>
          <a:stretch>
            <a:fillRect/>
          </a:stretch>
        </p:blipFill>
        <p:spPr>
          <a:xfrm>
            <a:off x="2519261" y="94269"/>
            <a:ext cx="6658194" cy="5083553"/>
          </a:xfrm>
          <a:prstGeom prst="rect">
            <a:avLst/>
          </a:prstGeom>
        </p:spPr>
      </p:pic>
    </p:spTree>
    <p:extLst>
      <p:ext uri="{BB962C8B-B14F-4D97-AF65-F5344CB8AC3E}">
        <p14:creationId xmlns:p14="http://schemas.microsoft.com/office/powerpoint/2010/main" val="20394986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EEBFD"/>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7" name="TextBox 6">
            <a:extLst>
              <a:ext uri="{FF2B5EF4-FFF2-40B4-BE49-F238E27FC236}">
                <a16:creationId xmlns:a16="http://schemas.microsoft.com/office/drawing/2014/main" id="{147CFE2D-1C9A-2043-83F4-A4CF390E64B0}"/>
              </a:ext>
            </a:extLst>
          </p:cNvPr>
          <p:cNvSpPr txBox="1"/>
          <p:nvPr/>
        </p:nvSpPr>
        <p:spPr>
          <a:xfrm>
            <a:off x="1635514" y="5487025"/>
            <a:ext cx="8066047" cy="369332"/>
          </a:xfrm>
          <a:prstGeom prst="rect">
            <a:avLst/>
          </a:prstGeom>
          <a:noFill/>
        </p:spPr>
        <p:txBody>
          <a:bodyPr wrap="square" rtlCol="0">
            <a:spAutoFit/>
          </a:bodyPr>
          <a:lstStyle/>
          <a:p>
            <a:r>
              <a:rPr lang="en-US" dirty="0"/>
              <a:t>Water can flow through englacial channels in the ice sheet to the glacier terminus.</a:t>
            </a:r>
          </a:p>
        </p:txBody>
      </p:sp>
      <p:pic>
        <p:nvPicPr>
          <p:cNvPr id="3" name="Picture 2">
            <a:extLst>
              <a:ext uri="{FF2B5EF4-FFF2-40B4-BE49-F238E27FC236}">
                <a16:creationId xmlns:a16="http://schemas.microsoft.com/office/drawing/2014/main" id="{B7A3F686-02E5-8E46-95F7-832C856A362F}"/>
              </a:ext>
            </a:extLst>
          </p:cNvPr>
          <p:cNvPicPr>
            <a:picLocks noChangeAspect="1"/>
          </p:cNvPicPr>
          <p:nvPr/>
        </p:nvPicPr>
        <p:blipFill>
          <a:blip r:embed="rId4"/>
          <a:stretch>
            <a:fillRect/>
          </a:stretch>
        </p:blipFill>
        <p:spPr>
          <a:xfrm>
            <a:off x="2392068" y="192923"/>
            <a:ext cx="7019561" cy="5262684"/>
          </a:xfrm>
          <a:prstGeom prst="rect">
            <a:avLst/>
          </a:prstGeom>
        </p:spPr>
      </p:pic>
    </p:spTree>
    <p:extLst>
      <p:ext uri="{BB962C8B-B14F-4D97-AF65-F5344CB8AC3E}">
        <p14:creationId xmlns:p14="http://schemas.microsoft.com/office/powerpoint/2010/main" val="3058244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EEBFD"/>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7" name="TextBox 6">
            <a:extLst>
              <a:ext uri="{FF2B5EF4-FFF2-40B4-BE49-F238E27FC236}">
                <a16:creationId xmlns:a16="http://schemas.microsoft.com/office/drawing/2014/main" id="{147CFE2D-1C9A-2043-83F4-A4CF390E64B0}"/>
              </a:ext>
            </a:extLst>
          </p:cNvPr>
          <p:cNvSpPr txBox="1"/>
          <p:nvPr/>
        </p:nvSpPr>
        <p:spPr>
          <a:xfrm>
            <a:off x="2490438" y="5505794"/>
            <a:ext cx="7211123" cy="369332"/>
          </a:xfrm>
          <a:prstGeom prst="rect">
            <a:avLst/>
          </a:prstGeom>
          <a:noFill/>
        </p:spPr>
        <p:txBody>
          <a:bodyPr wrap="square" rtlCol="0">
            <a:spAutoFit/>
          </a:bodyPr>
          <a:lstStyle/>
          <a:p>
            <a:r>
              <a:rPr lang="en-US" dirty="0"/>
              <a:t>Terminal moraines are left behind as the glacier melts.</a:t>
            </a:r>
          </a:p>
        </p:txBody>
      </p:sp>
      <p:pic>
        <p:nvPicPr>
          <p:cNvPr id="6" name="Picture 5">
            <a:extLst>
              <a:ext uri="{FF2B5EF4-FFF2-40B4-BE49-F238E27FC236}">
                <a16:creationId xmlns:a16="http://schemas.microsoft.com/office/drawing/2014/main" id="{D36ACDDE-320D-5A45-B86C-721060419995}"/>
              </a:ext>
            </a:extLst>
          </p:cNvPr>
          <p:cNvPicPr>
            <a:picLocks noChangeAspect="1"/>
          </p:cNvPicPr>
          <p:nvPr/>
        </p:nvPicPr>
        <p:blipFill rotWithShape="1">
          <a:blip r:embed="rId4"/>
          <a:srcRect t="9593" r="1666" b="8943"/>
          <a:stretch/>
        </p:blipFill>
        <p:spPr>
          <a:xfrm>
            <a:off x="1635514" y="350478"/>
            <a:ext cx="8066047" cy="5011686"/>
          </a:xfrm>
          <a:prstGeom prst="rect">
            <a:avLst/>
          </a:prstGeom>
        </p:spPr>
      </p:pic>
    </p:spTree>
    <p:extLst>
      <p:ext uri="{BB962C8B-B14F-4D97-AF65-F5344CB8AC3E}">
        <p14:creationId xmlns:p14="http://schemas.microsoft.com/office/powerpoint/2010/main" val="34979183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EEBFD"/>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7" name="TextBox 6">
            <a:extLst>
              <a:ext uri="{FF2B5EF4-FFF2-40B4-BE49-F238E27FC236}">
                <a16:creationId xmlns:a16="http://schemas.microsoft.com/office/drawing/2014/main" id="{147CFE2D-1C9A-2043-83F4-A4CF390E64B0}"/>
              </a:ext>
            </a:extLst>
          </p:cNvPr>
          <p:cNvSpPr txBox="1"/>
          <p:nvPr/>
        </p:nvSpPr>
        <p:spPr>
          <a:xfrm>
            <a:off x="1572786" y="5493528"/>
            <a:ext cx="8066047" cy="369332"/>
          </a:xfrm>
          <a:prstGeom prst="rect">
            <a:avLst/>
          </a:prstGeom>
          <a:noFill/>
        </p:spPr>
        <p:txBody>
          <a:bodyPr wrap="square" rtlCol="0">
            <a:spAutoFit/>
          </a:bodyPr>
          <a:lstStyle/>
          <a:p>
            <a:r>
              <a:rPr lang="en-US" dirty="0"/>
              <a:t>Researchers sometimes camp at the ice sheet terminus while conducting fieldwork.</a:t>
            </a:r>
          </a:p>
        </p:txBody>
      </p:sp>
      <p:pic>
        <p:nvPicPr>
          <p:cNvPr id="3" name="Picture 2">
            <a:extLst>
              <a:ext uri="{FF2B5EF4-FFF2-40B4-BE49-F238E27FC236}">
                <a16:creationId xmlns:a16="http://schemas.microsoft.com/office/drawing/2014/main" id="{D4116702-2D61-7742-AB39-FB4CD121120E}"/>
              </a:ext>
            </a:extLst>
          </p:cNvPr>
          <p:cNvPicPr>
            <a:picLocks noChangeAspect="1"/>
          </p:cNvPicPr>
          <p:nvPr/>
        </p:nvPicPr>
        <p:blipFill>
          <a:blip r:embed="rId4"/>
          <a:stretch>
            <a:fillRect/>
          </a:stretch>
        </p:blipFill>
        <p:spPr>
          <a:xfrm>
            <a:off x="1777688" y="189571"/>
            <a:ext cx="7656241" cy="5104161"/>
          </a:xfrm>
          <a:prstGeom prst="rect">
            <a:avLst/>
          </a:prstGeom>
        </p:spPr>
      </p:pic>
    </p:spTree>
    <p:extLst>
      <p:ext uri="{BB962C8B-B14F-4D97-AF65-F5344CB8AC3E}">
        <p14:creationId xmlns:p14="http://schemas.microsoft.com/office/powerpoint/2010/main" val="28471078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5" name="TextBox 4">
            <a:extLst>
              <a:ext uri="{FF2B5EF4-FFF2-40B4-BE49-F238E27FC236}">
                <a16:creationId xmlns:a16="http://schemas.microsoft.com/office/drawing/2014/main" id="{FEF15151-2C46-A747-912A-B9A932BF14E8}"/>
              </a:ext>
            </a:extLst>
          </p:cNvPr>
          <p:cNvSpPr txBox="1"/>
          <p:nvPr/>
        </p:nvSpPr>
        <p:spPr>
          <a:xfrm>
            <a:off x="2620538" y="5556784"/>
            <a:ext cx="6634976" cy="369332"/>
          </a:xfrm>
          <a:prstGeom prst="rect">
            <a:avLst/>
          </a:prstGeom>
          <a:noFill/>
        </p:spPr>
        <p:txBody>
          <a:bodyPr wrap="square" rtlCol="0">
            <a:spAutoFit/>
          </a:bodyPr>
          <a:lstStyle/>
          <a:p>
            <a:r>
              <a:rPr lang="en-US" dirty="0"/>
              <a:t>The headwaters of the Watson River are at the ice sheet terminus.</a:t>
            </a:r>
          </a:p>
        </p:txBody>
      </p:sp>
      <p:pic>
        <p:nvPicPr>
          <p:cNvPr id="3" name="Picture 2">
            <a:extLst>
              <a:ext uri="{FF2B5EF4-FFF2-40B4-BE49-F238E27FC236}">
                <a16:creationId xmlns:a16="http://schemas.microsoft.com/office/drawing/2014/main" id="{EF995806-DCA8-6145-97B9-C411D4128890}"/>
              </a:ext>
            </a:extLst>
          </p:cNvPr>
          <p:cNvPicPr>
            <a:picLocks noChangeAspect="1"/>
          </p:cNvPicPr>
          <p:nvPr/>
        </p:nvPicPr>
        <p:blipFill rotWithShape="1">
          <a:blip r:embed="rId4"/>
          <a:srcRect t="23252" r="-22"/>
          <a:stretch/>
        </p:blipFill>
        <p:spPr>
          <a:xfrm>
            <a:off x="1176586" y="238306"/>
            <a:ext cx="9149444" cy="5263376"/>
          </a:xfrm>
          <a:prstGeom prst="rect">
            <a:avLst/>
          </a:prstGeom>
        </p:spPr>
      </p:pic>
    </p:spTree>
    <p:extLst>
      <p:ext uri="{BB962C8B-B14F-4D97-AF65-F5344CB8AC3E}">
        <p14:creationId xmlns:p14="http://schemas.microsoft.com/office/powerpoint/2010/main" val="5937195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DEEBFD"/>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7" name="TextBox 6">
            <a:extLst>
              <a:ext uri="{FF2B5EF4-FFF2-40B4-BE49-F238E27FC236}">
                <a16:creationId xmlns:a16="http://schemas.microsoft.com/office/drawing/2014/main" id="{147CFE2D-1C9A-2043-83F4-A4CF390E64B0}"/>
              </a:ext>
            </a:extLst>
          </p:cNvPr>
          <p:cNvSpPr txBox="1"/>
          <p:nvPr/>
        </p:nvSpPr>
        <p:spPr>
          <a:xfrm>
            <a:off x="1613212" y="5326397"/>
            <a:ext cx="8066047" cy="646331"/>
          </a:xfrm>
          <a:prstGeom prst="rect">
            <a:avLst/>
          </a:prstGeom>
          <a:noFill/>
        </p:spPr>
        <p:txBody>
          <a:bodyPr wrap="square" rtlCol="0">
            <a:spAutoFit/>
          </a:bodyPr>
          <a:lstStyle/>
          <a:p>
            <a:r>
              <a:rPr lang="en-US" dirty="0"/>
              <a:t>Proglacial lakes often form at the terminus of the ice sheet. </a:t>
            </a:r>
          </a:p>
          <a:p>
            <a:r>
              <a:rPr lang="en-US" dirty="0"/>
              <a:t>These lakes are dynamic and evolve over the melt season as well as year to year. </a:t>
            </a:r>
          </a:p>
        </p:txBody>
      </p:sp>
      <p:pic>
        <p:nvPicPr>
          <p:cNvPr id="5" name="Picture 4">
            <a:extLst>
              <a:ext uri="{FF2B5EF4-FFF2-40B4-BE49-F238E27FC236}">
                <a16:creationId xmlns:a16="http://schemas.microsoft.com/office/drawing/2014/main" id="{DFA4EEDA-4370-2C43-8A76-65FD21813757}"/>
              </a:ext>
            </a:extLst>
          </p:cNvPr>
          <p:cNvPicPr>
            <a:picLocks noChangeAspect="1"/>
          </p:cNvPicPr>
          <p:nvPr/>
        </p:nvPicPr>
        <p:blipFill>
          <a:blip r:embed="rId4"/>
          <a:stretch>
            <a:fillRect/>
          </a:stretch>
        </p:blipFill>
        <p:spPr>
          <a:xfrm>
            <a:off x="2264693" y="255999"/>
            <a:ext cx="6763083" cy="5070398"/>
          </a:xfrm>
          <a:prstGeom prst="rect">
            <a:avLst/>
          </a:prstGeom>
        </p:spPr>
      </p:pic>
    </p:spTree>
    <p:extLst>
      <p:ext uri="{BB962C8B-B14F-4D97-AF65-F5344CB8AC3E}">
        <p14:creationId xmlns:p14="http://schemas.microsoft.com/office/powerpoint/2010/main" val="34431245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5" name="TextBox 4">
            <a:extLst>
              <a:ext uri="{FF2B5EF4-FFF2-40B4-BE49-F238E27FC236}">
                <a16:creationId xmlns:a16="http://schemas.microsoft.com/office/drawing/2014/main" id="{FEF15151-2C46-A747-912A-B9A932BF14E8}"/>
              </a:ext>
            </a:extLst>
          </p:cNvPr>
          <p:cNvSpPr txBox="1"/>
          <p:nvPr/>
        </p:nvSpPr>
        <p:spPr>
          <a:xfrm>
            <a:off x="1859531" y="5556784"/>
            <a:ext cx="7783553" cy="369332"/>
          </a:xfrm>
          <a:prstGeom prst="rect">
            <a:avLst/>
          </a:prstGeom>
          <a:noFill/>
        </p:spPr>
        <p:txBody>
          <a:bodyPr wrap="square" rtlCol="0">
            <a:spAutoFit/>
          </a:bodyPr>
          <a:lstStyle/>
          <a:p>
            <a:r>
              <a:rPr lang="en-US" dirty="0"/>
              <a:t>The Watson River creates braided channels as it meanders down the watershed.</a:t>
            </a:r>
          </a:p>
        </p:txBody>
      </p:sp>
      <p:pic>
        <p:nvPicPr>
          <p:cNvPr id="6" name="Picture 5">
            <a:extLst>
              <a:ext uri="{FF2B5EF4-FFF2-40B4-BE49-F238E27FC236}">
                <a16:creationId xmlns:a16="http://schemas.microsoft.com/office/drawing/2014/main" id="{9E03E6DE-81D0-C547-B113-182A662DBF85}"/>
              </a:ext>
            </a:extLst>
          </p:cNvPr>
          <p:cNvPicPr>
            <a:picLocks noChangeAspect="1"/>
          </p:cNvPicPr>
          <p:nvPr/>
        </p:nvPicPr>
        <p:blipFill rotWithShape="1">
          <a:blip r:embed="rId4"/>
          <a:srcRect t="27317" r="1319"/>
          <a:stretch/>
        </p:blipFill>
        <p:spPr>
          <a:xfrm>
            <a:off x="1321551" y="444603"/>
            <a:ext cx="9026781" cy="4984595"/>
          </a:xfrm>
          <a:prstGeom prst="rect">
            <a:avLst/>
          </a:prstGeom>
        </p:spPr>
      </p:pic>
    </p:spTree>
    <p:extLst>
      <p:ext uri="{BB962C8B-B14F-4D97-AF65-F5344CB8AC3E}">
        <p14:creationId xmlns:p14="http://schemas.microsoft.com/office/powerpoint/2010/main" val="35087533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DEEBFD"/>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pic>
        <p:nvPicPr>
          <p:cNvPr id="5" name="Picture 4">
            <a:extLst>
              <a:ext uri="{FF2B5EF4-FFF2-40B4-BE49-F238E27FC236}">
                <a16:creationId xmlns:a16="http://schemas.microsoft.com/office/drawing/2014/main" id="{1835BBAD-6B3F-C842-95B6-2E511749D1EA}"/>
              </a:ext>
            </a:extLst>
          </p:cNvPr>
          <p:cNvPicPr>
            <a:picLocks noChangeAspect="1"/>
          </p:cNvPicPr>
          <p:nvPr/>
        </p:nvPicPr>
        <p:blipFill>
          <a:blip r:embed="rId4"/>
          <a:stretch>
            <a:fillRect/>
          </a:stretch>
        </p:blipFill>
        <p:spPr>
          <a:xfrm>
            <a:off x="2535973" y="267630"/>
            <a:ext cx="7422066" cy="4948044"/>
          </a:xfrm>
          <a:prstGeom prst="rect">
            <a:avLst/>
          </a:prstGeom>
        </p:spPr>
      </p:pic>
      <p:sp>
        <p:nvSpPr>
          <p:cNvPr id="8" name="TextBox 7">
            <a:extLst>
              <a:ext uri="{FF2B5EF4-FFF2-40B4-BE49-F238E27FC236}">
                <a16:creationId xmlns:a16="http://schemas.microsoft.com/office/drawing/2014/main" id="{CE09D42A-655D-A142-BB1E-FF21DFA531F0}"/>
              </a:ext>
            </a:extLst>
          </p:cNvPr>
          <p:cNvSpPr txBox="1"/>
          <p:nvPr/>
        </p:nvSpPr>
        <p:spPr>
          <a:xfrm>
            <a:off x="3490331" y="5413780"/>
            <a:ext cx="6066264" cy="369332"/>
          </a:xfrm>
          <a:prstGeom prst="rect">
            <a:avLst/>
          </a:prstGeom>
          <a:noFill/>
        </p:spPr>
        <p:txBody>
          <a:bodyPr wrap="square" rtlCol="0">
            <a:spAutoFit/>
          </a:bodyPr>
          <a:lstStyle/>
          <a:p>
            <a:r>
              <a:rPr lang="en-US" dirty="0"/>
              <a:t>Musk </a:t>
            </a:r>
            <a:r>
              <a:rPr lang="en-US" dirty="0" err="1"/>
              <a:t>oxes</a:t>
            </a:r>
            <a:r>
              <a:rPr lang="en-US" dirty="0"/>
              <a:t> can be spotted along the Watson River watershed.  </a:t>
            </a:r>
          </a:p>
        </p:txBody>
      </p:sp>
    </p:spTree>
    <p:extLst>
      <p:ext uri="{BB962C8B-B14F-4D97-AF65-F5344CB8AC3E}">
        <p14:creationId xmlns:p14="http://schemas.microsoft.com/office/powerpoint/2010/main" val="32816852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DEEBFD"/>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8" name="TextBox 7">
            <a:extLst>
              <a:ext uri="{FF2B5EF4-FFF2-40B4-BE49-F238E27FC236}">
                <a16:creationId xmlns:a16="http://schemas.microsoft.com/office/drawing/2014/main" id="{CE09D42A-655D-A142-BB1E-FF21DFA531F0}"/>
              </a:ext>
            </a:extLst>
          </p:cNvPr>
          <p:cNvSpPr txBox="1"/>
          <p:nvPr/>
        </p:nvSpPr>
        <p:spPr>
          <a:xfrm>
            <a:off x="3490331" y="5413780"/>
            <a:ext cx="6066264" cy="369332"/>
          </a:xfrm>
          <a:prstGeom prst="rect">
            <a:avLst/>
          </a:prstGeom>
          <a:noFill/>
        </p:spPr>
        <p:txBody>
          <a:bodyPr wrap="square" rtlCol="0">
            <a:spAutoFit/>
          </a:bodyPr>
          <a:lstStyle/>
          <a:p>
            <a:r>
              <a:rPr lang="en-US" dirty="0"/>
              <a:t>Arctic foxes can be spotted along the Watson River watershed.  </a:t>
            </a:r>
          </a:p>
        </p:txBody>
      </p:sp>
      <p:pic>
        <p:nvPicPr>
          <p:cNvPr id="3" name="Picture 2">
            <a:extLst>
              <a:ext uri="{FF2B5EF4-FFF2-40B4-BE49-F238E27FC236}">
                <a16:creationId xmlns:a16="http://schemas.microsoft.com/office/drawing/2014/main" id="{16EF1B23-8E70-B64F-AF05-0FC622172A6F}"/>
              </a:ext>
            </a:extLst>
          </p:cNvPr>
          <p:cNvPicPr>
            <a:picLocks noChangeAspect="1"/>
          </p:cNvPicPr>
          <p:nvPr/>
        </p:nvPicPr>
        <p:blipFill>
          <a:blip r:embed="rId4"/>
          <a:stretch>
            <a:fillRect/>
          </a:stretch>
        </p:blipFill>
        <p:spPr>
          <a:xfrm>
            <a:off x="2715455" y="185809"/>
            <a:ext cx="6841140" cy="5128918"/>
          </a:xfrm>
          <a:prstGeom prst="rect">
            <a:avLst/>
          </a:prstGeom>
        </p:spPr>
      </p:pic>
    </p:spTree>
    <p:extLst>
      <p:ext uri="{BB962C8B-B14F-4D97-AF65-F5344CB8AC3E}">
        <p14:creationId xmlns:p14="http://schemas.microsoft.com/office/powerpoint/2010/main" val="31359728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5" name="TextBox 4">
            <a:extLst>
              <a:ext uri="{FF2B5EF4-FFF2-40B4-BE49-F238E27FC236}">
                <a16:creationId xmlns:a16="http://schemas.microsoft.com/office/drawing/2014/main" id="{FEF15151-2C46-A747-912A-B9A932BF14E8}"/>
              </a:ext>
            </a:extLst>
          </p:cNvPr>
          <p:cNvSpPr txBox="1"/>
          <p:nvPr/>
        </p:nvSpPr>
        <p:spPr>
          <a:xfrm>
            <a:off x="1538868" y="5479379"/>
            <a:ext cx="8697953" cy="369332"/>
          </a:xfrm>
          <a:prstGeom prst="rect">
            <a:avLst/>
          </a:prstGeom>
          <a:noFill/>
        </p:spPr>
        <p:txBody>
          <a:bodyPr wrap="square" rtlCol="0">
            <a:spAutoFit/>
          </a:bodyPr>
          <a:lstStyle/>
          <a:p>
            <a:r>
              <a:rPr lang="en-US" dirty="0"/>
              <a:t>Looking upstream at the Watson River, just before it flows past the town of </a:t>
            </a:r>
            <a:r>
              <a:rPr lang="en-US" dirty="0" err="1"/>
              <a:t>Kangerlussuaq</a:t>
            </a:r>
            <a:r>
              <a:rPr lang="en-US" dirty="0"/>
              <a:t>.</a:t>
            </a:r>
          </a:p>
        </p:txBody>
      </p:sp>
      <p:pic>
        <p:nvPicPr>
          <p:cNvPr id="6" name="Picture 5">
            <a:extLst>
              <a:ext uri="{FF2B5EF4-FFF2-40B4-BE49-F238E27FC236}">
                <a16:creationId xmlns:a16="http://schemas.microsoft.com/office/drawing/2014/main" id="{4C11E820-1AAB-B545-AEB6-D014FE0780C9}"/>
              </a:ext>
            </a:extLst>
          </p:cNvPr>
          <p:cNvPicPr>
            <a:picLocks noChangeAspect="1"/>
          </p:cNvPicPr>
          <p:nvPr/>
        </p:nvPicPr>
        <p:blipFill>
          <a:blip r:embed="rId4"/>
          <a:stretch>
            <a:fillRect/>
          </a:stretch>
        </p:blipFill>
        <p:spPr>
          <a:xfrm>
            <a:off x="2106186" y="159628"/>
            <a:ext cx="7979627" cy="5319751"/>
          </a:xfrm>
          <a:prstGeom prst="rect">
            <a:avLst/>
          </a:prstGeom>
        </p:spPr>
      </p:pic>
    </p:spTree>
    <p:extLst>
      <p:ext uri="{BB962C8B-B14F-4D97-AF65-F5344CB8AC3E}">
        <p14:creationId xmlns:p14="http://schemas.microsoft.com/office/powerpoint/2010/main" val="17218543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9B3C7-99B2-104A-877B-1F24100E9D87}"/>
              </a:ext>
            </a:extLst>
          </p:cNvPr>
          <p:cNvPicPr>
            <a:picLocks noChangeAspect="1"/>
          </p:cNvPicPr>
          <p:nvPr/>
        </p:nvPicPr>
        <p:blipFill>
          <a:blip r:embed="rId3"/>
          <a:stretch>
            <a:fillRect/>
          </a:stretch>
        </p:blipFill>
        <p:spPr>
          <a:xfrm>
            <a:off x="0" y="5981219"/>
            <a:ext cx="12192000" cy="876781"/>
          </a:xfrm>
          <a:prstGeom prst="rect">
            <a:avLst/>
          </a:prstGeom>
        </p:spPr>
      </p:pic>
      <p:sp>
        <p:nvSpPr>
          <p:cNvPr id="5" name="TextBox 4">
            <a:extLst>
              <a:ext uri="{FF2B5EF4-FFF2-40B4-BE49-F238E27FC236}">
                <a16:creationId xmlns:a16="http://schemas.microsoft.com/office/drawing/2014/main" id="{FEF15151-2C46-A747-912A-B9A932BF14E8}"/>
              </a:ext>
            </a:extLst>
          </p:cNvPr>
          <p:cNvSpPr txBox="1"/>
          <p:nvPr/>
        </p:nvSpPr>
        <p:spPr>
          <a:xfrm>
            <a:off x="2776655" y="5501682"/>
            <a:ext cx="6634976" cy="369332"/>
          </a:xfrm>
          <a:prstGeom prst="rect">
            <a:avLst/>
          </a:prstGeom>
          <a:noFill/>
        </p:spPr>
        <p:txBody>
          <a:bodyPr wrap="square" rtlCol="0">
            <a:spAutoFit/>
          </a:bodyPr>
          <a:lstStyle/>
          <a:p>
            <a:r>
              <a:rPr lang="en-US" dirty="0"/>
              <a:t>The Watson River flows past the town of </a:t>
            </a:r>
            <a:r>
              <a:rPr lang="en-US" dirty="0" err="1"/>
              <a:t>Kangerlussuaq</a:t>
            </a:r>
            <a:r>
              <a:rPr lang="en-US" dirty="0"/>
              <a:t>.</a:t>
            </a:r>
          </a:p>
        </p:txBody>
      </p:sp>
      <p:pic>
        <p:nvPicPr>
          <p:cNvPr id="3" name="Picture 2">
            <a:extLst>
              <a:ext uri="{FF2B5EF4-FFF2-40B4-BE49-F238E27FC236}">
                <a16:creationId xmlns:a16="http://schemas.microsoft.com/office/drawing/2014/main" id="{554A2EC9-9140-9B4B-862C-FFD165D98916}"/>
              </a:ext>
            </a:extLst>
          </p:cNvPr>
          <p:cNvPicPr>
            <a:picLocks noChangeAspect="1"/>
          </p:cNvPicPr>
          <p:nvPr/>
        </p:nvPicPr>
        <p:blipFill rotWithShape="1">
          <a:blip r:embed="rId4"/>
          <a:srcRect t="14392" r="-442"/>
          <a:stretch/>
        </p:blipFill>
        <p:spPr>
          <a:xfrm>
            <a:off x="1005935" y="389693"/>
            <a:ext cx="8996709" cy="5111989"/>
          </a:xfrm>
          <a:prstGeom prst="rect">
            <a:avLst/>
          </a:prstGeom>
        </p:spPr>
      </p:pic>
    </p:spTree>
    <p:extLst>
      <p:ext uri="{BB962C8B-B14F-4D97-AF65-F5344CB8AC3E}">
        <p14:creationId xmlns:p14="http://schemas.microsoft.com/office/powerpoint/2010/main" val="16756622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larPASS slides 2021_TemplateDRAFT" id="{CBD01A3C-B276-5F42-909A-19C4417A9A3E}" vid="{18454C1D-E58B-CB41-8999-40F576BF84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1496</TotalTime>
  <Words>617</Words>
  <Application>Microsoft Macintosh PowerPoint</Application>
  <PresentationFormat>Widescreen</PresentationFormat>
  <Paragraphs>74</Paragraphs>
  <Slides>21</Slides>
  <Notes>19</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Alia Khan</dc:creator>
  <cp:lastModifiedBy>Spruce Schoenemann</cp:lastModifiedBy>
  <cp:revision>26</cp:revision>
  <dcterms:created xsi:type="dcterms:W3CDTF">2021-08-07T01:01:28Z</dcterms:created>
  <dcterms:modified xsi:type="dcterms:W3CDTF">2022-02-01T17:17:45Z</dcterms:modified>
</cp:coreProperties>
</file>