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68" r:id="rId3"/>
    <p:sldId id="281" r:id="rId4"/>
    <p:sldId id="282" r:id="rId5"/>
    <p:sldId id="277" r:id="rId6"/>
    <p:sldId id="278" r:id="rId7"/>
    <p:sldId id="279" r:id="rId8"/>
    <p:sldId id="283" r:id="rId9"/>
    <p:sldId id="267" r:id="rId10"/>
    <p:sldId id="271" r:id="rId11"/>
    <p:sldId id="273" r:id="rId12"/>
    <p:sldId id="276" r:id="rId13"/>
    <p:sldId id="270" r:id="rId14"/>
    <p:sldId id="272" r:id="rId15"/>
    <p:sldId id="274" r:id="rId16"/>
    <p:sldId id="275" r:id="rId17"/>
    <p:sldId id="269" r:id="rId18"/>
    <p:sldId id="266" r:id="rId19"/>
    <p:sldId id="262" r:id="rId20"/>
    <p:sldId id="264" r:id="rId21"/>
    <p:sldId id="265" r:id="rId22"/>
    <p:sldId id="257" r:id="rId23"/>
    <p:sldId id="260" r:id="rId24"/>
    <p:sldId id="261" r:id="rId25"/>
    <p:sldId id="25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B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362"/>
    <p:restoredTop sz="94643"/>
  </p:normalViewPr>
  <p:slideViewPr>
    <p:cSldViewPr snapToGrid="0" snapToObjects="1">
      <p:cViewPr varScale="1">
        <p:scale>
          <a:sx n="102" d="100"/>
          <a:sy n="102" d="100"/>
        </p:scale>
        <p:origin x="22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5D06F-08A4-274D-9D24-9AF320B1D78B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834F15-6EAF-4842-8646-538B087065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621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263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396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0036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7297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133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804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1.1 Image Credit: Screen shot of 360 Image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990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2.1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137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3.1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6446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4.1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0791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5969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5392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3.2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0417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4.2 Image Credit: Screen shot of 360 Image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4706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4.1a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9803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4.2a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8326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4.1b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6839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4.1c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265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4.1d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3274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4.2b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9009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4.2c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8664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4.2d 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7466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</a:t>
            </a:r>
            <a:r>
              <a:rPr lang="en-US"/>
              <a:t>.2e </a:t>
            </a:r>
            <a:r>
              <a:rPr lang="en-US" dirty="0"/>
              <a:t>Image Credit: Spruce </a:t>
            </a:r>
            <a:r>
              <a:rPr lang="en-US" dirty="0" err="1"/>
              <a:t>Schoenemann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4F15-6EAF-4842-8646-538B0870655F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945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23F6C-A4CF-314B-8E8C-D66DB3924C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283006-9428-DE4D-AB1C-E9D5177A21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A8274-C3AB-8C4B-956C-0D892467A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AEA9B-B4D4-A643-BADC-86C9FA3AA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69E30-6CF3-D747-A5E5-F0503A9C3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73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8BB92-416C-7540-8DEF-F0B44FC3D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513AC-6398-8348-BEDA-CBA4959DA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AF2AE-6C22-5647-99F4-1A51310A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AC60B-130A-FC40-B5D1-9D186C47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C30F6-4E45-F64C-A41E-F86170385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310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A9C99-3C18-7B4A-A883-7762251DC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052FE2-43F2-A641-9525-9C84D66774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87D13-D8C7-6A4E-A422-B623E6967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3F4EA-C43C-124A-8EC7-00F4ED1B1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417D3-702C-3D41-9D45-D4DDC1155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844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5BEB6-D6E4-8D4C-A752-E328A1950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118BD-12B7-9447-BAEC-BAB3A242DD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D0C994-ABA2-A643-92E5-6F4C26AF6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EF9B4F-E90F-FD4A-9D39-17B78DBEE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D6FC02-B47D-184B-B656-550879D1D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22558-1A87-554B-B69D-0CADE5C2D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937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1615D-5379-9B43-B2FD-31AE11A38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DDF85-AB79-B548-9F16-8263125EBF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63BA3A-5BEC-6F42-9192-063D9F3AE9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4DA02-832C-B24B-BE0E-0A20D6F060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32C5CB-0708-4C40-8C22-2A5E5F0EC9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77A3E7-57C3-6D4E-A4C6-2DB6C02C6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70FCBA-6A53-C940-BDE9-958FDDD1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91252-A85D-D847-AD69-BF266AAD8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66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5BA74-CCEA-4B4B-9AEA-82B4DC4BE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7204C4-70C8-D348-9B16-D433439E9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DEADA9-AB58-9246-883A-45B757855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972A3C-4E83-D448-92D0-144B21C7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459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2E8625-438D-E547-B8E9-FB3776D84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99AD4E-1217-3E49-AAC2-57D3ACE39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22B39-E232-2B4D-8F5D-C779393C8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3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437BC-513B-9A46-AFF3-52F8B6C9A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40DA-77FE-C44C-A23B-2D314D6BD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7811CB-8158-904B-A45B-78280290EB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D0C5D-98BC-394D-9E86-41A18A36C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6CC68-3691-2543-A636-8D01DDD45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BFF141-5145-D345-8BC2-146C3BE86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693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9E7F5-8F6B-E543-AC87-D758C460F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C564CD-ECF2-CE4D-AE8B-58F0ED0B1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9962F-6C9E-F249-B8B2-134C26E64E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60847B-DC15-FB41-9EB0-5E9765485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2AD98-E0C3-9842-B842-F4299AA20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E3EA49-3D6C-9C42-AC20-08596FE20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43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9E57B-B746-B946-BAEE-C957AC5D9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6BBF80-3CD1-AB44-A9DE-BD3B451376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1A836-5963-464C-AE93-1C5767BB5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A0D49-1804-754F-AA9F-6E47B8647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4515D-307F-8244-AFBF-8E6B04A2E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572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8797C3-8951-1E48-8DD8-1336FA49B0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DE075-A33D-F447-9CFA-C9BC828F55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66536-A571-3743-B7B1-953869CB1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65F62-76D8-EE47-848B-B60167288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26369-479C-0648-9CD9-7F8CF74B9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393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CC8EE4-3A52-974A-8EA6-6809D11BC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4D5DF-A202-7E44-BC24-35FE2C91F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60DE1-7EEC-954B-AEC3-58DA64A803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407AB-F561-4249-B449-E51E48FFCB32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0DC1F-E214-6749-8CE1-1843DDF0F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9AB12-2990-2649-9458-79E473998E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4422E-D287-7345-ADC7-0AD48689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75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2DB198-96C9-544C-BFD6-55E5FFAFD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973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2B2B34-C1B6-984E-8826-FBAB5F55FDBE}"/>
              </a:ext>
            </a:extLst>
          </p:cNvPr>
          <p:cNvSpPr txBox="1"/>
          <p:nvPr/>
        </p:nvSpPr>
        <p:spPr>
          <a:xfrm>
            <a:off x="769620" y="2551837"/>
            <a:ext cx="1065276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sz="4800" dirty="0"/>
              <a:t>Exploring the Glacier Basin System</a:t>
            </a:r>
          </a:p>
          <a:p>
            <a:r>
              <a:rPr lang="en-US" sz="4800" dirty="0"/>
              <a:t>Unit 4 Part 1: Transition from Glacier Margin to Land-Watson River Discharge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76E8B8-BCD0-8348-A9E9-6BD76E434CD4}"/>
              </a:ext>
            </a:extLst>
          </p:cNvPr>
          <p:cNvSpPr txBox="1"/>
          <p:nvPr/>
        </p:nvSpPr>
        <p:spPr>
          <a:xfrm>
            <a:off x="1073040" y="5668323"/>
            <a:ext cx="52806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Supported by the National Science Foundation Directorate for Education and Human Resources Award OPP-2021503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0E423A-2592-FD40-B9CD-976E3AED6102}"/>
              </a:ext>
            </a:extLst>
          </p:cNvPr>
          <p:cNvSpPr txBox="1"/>
          <p:nvPr/>
        </p:nvSpPr>
        <p:spPr>
          <a:xfrm>
            <a:off x="6384174" y="5668323"/>
            <a:ext cx="56907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Version </a:t>
            </a:r>
            <a:r>
              <a:rPr lang="en-US" b="1" dirty="0">
                <a:solidFill>
                  <a:srgbClr val="FF0000"/>
                </a:solidFill>
              </a:rPr>
              <a:t>11/24/2021</a:t>
            </a:r>
          </a:p>
          <a:p>
            <a:r>
              <a:rPr lang="en-US" dirty="0"/>
              <a:t>Questions or comments? Contact </a:t>
            </a:r>
            <a:r>
              <a:rPr lang="en-US" i="1" dirty="0" err="1"/>
              <a:t>polarpass@colorado.edu</a:t>
            </a:r>
            <a:endParaRPr lang="en-US" i="1" dirty="0"/>
          </a:p>
          <a:p>
            <a:r>
              <a:rPr lang="en-US" dirty="0"/>
              <a:t>Website: </a:t>
            </a:r>
            <a:r>
              <a:rPr lang="en-US" i="1" dirty="0" err="1"/>
              <a:t>serc.carleton.edu</a:t>
            </a:r>
            <a:r>
              <a:rPr lang="en-US" i="1" dirty="0"/>
              <a:t>/</a:t>
            </a:r>
            <a:r>
              <a:rPr lang="en-US" i="1" dirty="0" err="1"/>
              <a:t>polarpass</a:t>
            </a:r>
            <a:r>
              <a:rPr lang="en-US" i="1" dirty="0"/>
              <a:t> </a:t>
            </a:r>
          </a:p>
        </p:txBody>
      </p:sp>
      <p:pic>
        <p:nvPicPr>
          <p:cNvPr id="1026" name="Picture 2" descr="Engineering – Preview | Learning with Nature">
            <a:extLst>
              <a:ext uri="{FF2B5EF4-FFF2-40B4-BE49-F238E27FC236}">
                <a16:creationId xmlns:a16="http://schemas.microsoft.com/office/drawing/2014/main" id="{8F408E69-1324-8A44-BCB2-B41F77C87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25" y="5651698"/>
            <a:ext cx="917595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373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FE83D67-AD22-7449-BA13-4F6EF81F1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036" y="777411"/>
            <a:ext cx="11141927" cy="435133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Unit 4: </a:t>
            </a:r>
            <a:r>
              <a:rPr lang="en-US" dirty="0"/>
              <a:t>Transition from Glacier Margin to Land</a:t>
            </a: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Driving Question: </a:t>
            </a:r>
          </a:p>
          <a:p>
            <a:r>
              <a:rPr lang="en-US" dirty="0"/>
              <a:t>What are the temporal changes and physical properties of glacial meltwater for pro-glacial regions of a glacier basin system?</a:t>
            </a:r>
          </a:p>
          <a:p>
            <a:pPr marL="0" indent="0">
              <a:buNone/>
            </a:pPr>
            <a:r>
              <a:rPr lang="en-US" b="1" dirty="0"/>
              <a:t>Learning Goals:</a:t>
            </a:r>
            <a:endParaRPr lang="en-US" dirty="0"/>
          </a:p>
          <a:p>
            <a:r>
              <a:rPr lang="en-US" dirty="0"/>
              <a:t>How do seasonal changes in temperature influence the overall  hydrology of a glacier basin system? </a:t>
            </a:r>
          </a:p>
          <a:p>
            <a:r>
              <a:rPr lang="en-US" dirty="0"/>
              <a:t>To visually explore the Watson River watershed. </a:t>
            </a:r>
          </a:p>
        </p:txBody>
      </p:sp>
    </p:spTree>
    <p:extLst>
      <p:ext uri="{BB962C8B-B14F-4D97-AF65-F5344CB8AC3E}">
        <p14:creationId xmlns:p14="http://schemas.microsoft.com/office/powerpoint/2010/main" val="2362847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323062" y="4990911"/>
            <a:ext cx="7069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July 1</a:t>
            </a:r>
            <a:r>
              <a:rPr lang="en-US" baseline="30000" dirty="0"/>
              <a:t>st</a:t>
            </a:r>
            <a:r>
              <a:rPr lang="en-US" dirty="0"/>
              <a:t>, 2021:  Moderate flow of the Watson River headwaters.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3B511B-9F31-0C40-BDCE-14F03EE0040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202" t="43689" r="16401" b="37652"/>
          <a:stretch/>
        </p:blipFill>
        <p:spPr>
          <a:xfrm>
            <a:off x="498231" y="2263698"/>
            <a:ext cx="11377819" cy="210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353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033130" y="5080413"/>
            <a:ext cx="7069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6</a:t>
            </a:r>
            <a:r>
              <a:rPr lang="en-US" baseline="30000" dirty="0"/>
              <a:t>th</a:t>
            </a:r>
            <a:r>
              <a:rPr lang="en-US" dirty="0"/>
              <a:t>, 2021:  High flow of the Watson River headwaters.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A1D7A2-B82F-414B-B7A0-4CE3F32739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012" t="40397" r="37805" b="38201"/>
          <a:stretch/>
        </p:blipFill>
        <p:spPr>
          <a:xfrm>
            <a:off x="442457" y="1592921"/>
            <a:ext cx="11307086" cy="267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559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341606" y="5254843"/>
            <a:ext cx="5475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25</a:t>
            </a:r>
            <a:r>
              <a:rPr lang="en-US" baseline="30000" dirty="0"/>
              <a:t>th</a:t>
            </a:r>
            <a:r>
              <a:rPr lang="en-US" dirty="0"/>
              <a:t>, 2021: Upstream low flow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5F0620-2285-FE45-83AE-B9F040F405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043" t="37496" r="20610" b="36711"/>
          <a:stretch/>
        </p:blipFill>
        <p:spPr>
          <a:xfrm>
            <a:off x="147255" y="1003610"/>
            <a:ext cx="11863949" cy="361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735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202258" y="5133897"/>
            <a:ext cx="5787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July 1</a:t>
            </a:r>
            <a:r>
              <a:rPr lang="en-US" baseline="30000" dirty="0"/>
              <a:t>st</a:t>
            </a:r>
            <a:r>
              <a:rPr lang="en-US" dirty="0"/>
              <a:t>, 2021: Upstream moderate flow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707C7A-ABE1-3444-B58D-DE61276334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421" t="37286" r="13933" b="33994"/>
          <a:stretch/>
        </p:blipFill>
        <p:spPr>
          <a:xfrm>
            <a:off x="227761" y="1042913"/>
            <a:ext cx="11736477" cy="361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828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166946" y="4987213"/>
            <a:ext cx="5858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6</a:t>
            </a:r>
            <a:r>
              <a:rPr lang="en-US" baseline="30000" dirty="0"/>
              <a:t>th</a:t>
            </a:r>
            <a:r>
              <a:rPr lang="en-US" dirty="0"/>
              <a:t>, 2021: Upstream high flow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D643CC-B735-784E-B6C1-19DC9A621A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238" t="35274" r="8811" b="31433"/>
          <a:stretch/>
        </p:blipFill>
        <p:spPr>
          <a:xfrm>
            <a:off x="133653" y="999650"/>
            <a:ext cx="11924694" cy="2964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291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382751" y="4897897"/>
            <a:ext cx="918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6</a:t>
            </a:r>
            <a:r>
              <a:rPr lang="en-US" baseline="30000" dirty="0"/>
              <a:t>th</a:t>
            </a:r>
            <a:r>
              <a:rPr lang="en-US" dirty="0"/>
              <a:t>, 2021:  High flow of the Watson River just upstream from the town of </a:t>
            </a:r>
            <a:r>
              <a:rPr lang="en-US" dirty="0" err="1"/>
              <a:t>Kangerlussuaq</a:t>
            </a:r>
            <a:r>
              <a:rPr lang="en-US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639783-AB3A-BC47-BA41-550666B4EC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609" t="40945" r="23079" b="38933"/>
          <a:stretch/>
        </p:blipFill>
        <p:spPr>
          <a:xfrm>
            <a:off x="320937" y="1575971"/>
            <a:ext cx="11550126" cy="2264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579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880946" y="5611887"/>
            <a:ext cx="9835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22</a:t>
            </a:r>
            <a:r>
              <a:rPr lang="en-US" baseline="30000" dirty="0"/>
              <a:t>nd</a:t>
            </a:r>
            <a:r>
              <a:rPr lang="en-US" dirty="0"/>
              <a:t>, 2021: Low flow of the Watson River, looking upstream (towards the ice sheet terminus).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29E94F-164A-BD45-B484-9A7D766FA1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298" t="35457" r="33781" b="25579"/>
          <a:stretch/>
        </p:blipFill>
        <p:spPr>
          <a:xfrm>
            <a:off x="1717288" y="519283"/>
            <a:ext cx="7950818" cy="4852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750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802888" y="5568589"/>
            <a:ext cx="10002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29</a:t>
            </a:r>
            <a:r>
              <a:rPr lang="en-US" baseline="30000" dirty="0"/>
              <a:t>th</a:t>
            </a:r>
            <a:r>
              <a:rPr lang="en-US" dirty="0"/>
              <a:t>, 2021: Moderate flow of the Watson River, looking upstream (towards the ice sheet terminus).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D2B42E-330C-F141-B48C-4DEEEFDB86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768" t="36006" r="36342" b="24665"/>
          <a:stretch/>
        </p:blipFill>
        <p:spPr>
          <a:xfrm>
            <a:off x="2341757" y="219039"/>
            <a:ext cx="7315200" cy="534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648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434897" y="5508703"/>
            <a:ext cx="10660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3rd, 2021: Moderately high flow of the Watson River, looking upstream (towards the ice sheet terminus).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1F1D45-9FA7-2C44-8F97-9242D81BC6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512" t="33445" r="36798" b="23750"/>
          <a:stretch/>
        </p:blipFill>
        <p:spPr>
          <a:xfrm>
            <a:off x="1144286" y="407122"/>
            <a:ext cx="8818928" cy="4878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05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293541" y="5539164"/>
            <a:ext cx="10660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15</a:t>
            </a:r>
            <a:r>
              <a:rPr lang="en-US" baseline="30000" dirty="0"/>
              <a:t>th</a:t>
            </a:r>
            <a:r>
              <a:rPr lang="en-US" dirty="0"/>
              <a:t>, 2021: High flow of the Watson River, looking upstream (towards the ice sheet terminus).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94ACF7-4BEB-334A-AE1D-B72C0820BB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15" t="42043" r="27744" b="11311"/>
          <a:stretch/>
        </p:blipFill>
        <p:spPr>
          <a:xfrm>
            <a:off x="1293541" y="203629"/>
            <a:ext cx="9393044" cy="529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709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610266" y="5596364"/>
            <a:ext cx="8971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22</a:t>
            </a:r>
            <a:r>
              <a:rPr lang="en-US" baseline="30000" dirty="0"/>
              <a:t>nd</a:t>
            </a:r>
            <a:r>
              <a:rPr lang="en-US" dirty="0"/>
              <a:t>, 2021: Low flow of the Watson River, looking downstream (towards the ocean).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B0B5B3-5F8F-5A4A-9E4A-4692B19F66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817" t="44238" r="30489" b="13507"/>
          <a:stretch/>
        </p:blipFill>
        <p:spPr>
          <a:xfrm>
            <a:off x="1187293" y="672995"/>
            <a:ext cx="9116433" cy="4852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964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706139" y="5410960"/>
            <a:ext cx="9266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June 29</a:t>
            </a:r>
            <a:r>
              <a:rPr lang="en-US" baseline="30000" dirty="0"/>
              <a:t>th</a:t>
            </a:r>
            <a:r>
              <a:rPr lang="en-US" dirty="0"/>
              <a:t>, 2021: Moderate flow of the Watson River, looking downstream (towards the ocean).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1C30C3-C385-334C-B775-107FFEF3F6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737" t="43141" r="35153" b="10579"/>
          <a:stretch/>
        </p:blipFill>
        <p:spPr>
          <a:xfrm>
            <a:off x="2272030" y="485181"/>
            <a:ext cx="6760457" cy="4724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586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115122" y="5574061"/>
            <a:ext cx="9961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3rd, 2021: Moderately high flow of the Watson River, looking downstream (towards the ocean).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D4A22B-4D2B-C548-880C-E68E415A1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54" y="291652"/>
            <a:ext cx="9961756" cy="5233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856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349298" y="5535031"/>
            <a:ext cx="9961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15th, 2021: High flow of the Watson River, looking downstream (towards the ocean).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58003C-6522-F043-B77E-F34136FFE3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170" t="40214" r="28842" b="6555"/>
          <a:stretch/>
        </p:blipFill>
        <p:spPr>
          <a:xfrm>
            <a:off x="1226635" y="115183"/>
            <a:ext cx="8753706" cy="541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3256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858644" y="5568589"/>
            <a:ext cx="9980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10</a:t>
            </a:r>
            <a:r>
              <a:rPr lang="en-US" baseline="30000" dirty="0"/>
              <a:t>th</a:t>
            </a:r>
            <a:r>
              <a:rPr lang="en-US" dirty="0"/>
              <a:t>, 2012: High flow of the Watson River, looking upstream (towards the ice sheet terminus).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C508E9-13B1-814E-93D6-13EDCD1C42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2363" y="79160"/>
            <a:ext cx="8169198" cy="5446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7464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1226634" y="5525292"/>
            <a:ext cx="9088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August 10</a:t>
            </a:r>
            <a:r>
              <a:rPr lang="en-US" baseline="30000" dirty="0"/>
              <a:t>th</a:t>
            </a:r>
            <a:r>
              <a:rPr lang="en-US" dirty="0"/>
              <a:t>, 2012: High flow of the Watson River, looking downstream (towards the ocean).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E23744-DBA2-1246-83E1-5D9B5AE380E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t="14048" r="-1309"/>
          <a:stretch/>
        </p:blipFill>
        <p:spPr>
          <a:xfrm>
            <a:off x="1543050" y="388978"/>
            <a:ext cx="8927945" cy="5049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525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392758" y="5568589"/>
            <a:ext cx="5406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2012 flood of the Watson River (looking downstream).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CFFE96-BD01-3840-8A58-8C373BF0E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5027" y="49424"/>
            <a:ext cx="8213802" cy="547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15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5216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Damage from the 2012 flood of the Watson River.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1B9210-1266-C840-A871-279D777EB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1401" y="79160"/>
            <a:ext cx="8169198" cy="5446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6790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5216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Damage from the 2012 flood of the Watson River.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AA6B37-7EE3-0542-9F67-2F8466A047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6539" y="14868"/>
            <a:ext cx="8135744" cy="542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9690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AB442E-5D53-CB46-9486-8C903EFFB0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t="14048" r="-660"/>
          <a:stretch/>
        </p:blipFill>
        <p:spPr>
          <a:xfrm>
            <a:off x="1467539" y="150938"/>
            <a:ext cx="9256922" cy="526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9952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32956D-0F3B-8943-957F-6A8299DAB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9563" y="301082"/>
            <a:ext cx="7879266" cy="525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626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611887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607A53-D56A-8141-AE80-B8AAB3C387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0783" y="78059"/>
            <a:ext cx="8347617" cy="5565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0486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9B3C7-99B2-104A-877B-1F24100E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81219"/>
            <a:ext cx="12192000" cy="8767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300767C-7B21-6E45-8AAA-4C35F211F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2656" y="242711"/>
            <a:ext cx="7923871" cy="52825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F15151-2C46-A747-912A-B9A932BF14E8}"/>
              </a:ext>
            </a:extLst>
          </p:cNvPr>
          <p:cNvSpPr txBox="1"/>
          <p:nvPr/>
        </p:nvSpPr>
        <p:spPr>
          <a:xfrm>
            <a:off x="3871332" y="5525292"/>
            <a:ext cx="4449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Clean-up and repair of 2012 flood damage.</a:t>
            </a:r>
          </a:p>
        </p:txBody>
      </p:sp>
    </p:spTree>
    <p:extLst>
      <p:ext uri="{BB962C8B-B14F-4D97-AF65-F5344CB8AC3E}">
        <p14:creationId xmlns:p14="http://schemas.microsoft.com/office/powerpoint/2010/main" val="3921434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larPASS slides 2021_TemplateDRAFT" id="{CBD01A3C-B276-5F42-909A-19C4417A9A3E}" vid="{18454C1D-E58B-CB41-8999-40F576BF849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1508</TotalTime>
  <Words>663</Words>
  <Application>Microsoft Macintosh PowerPoint</Application>
  <PresentationFormat>Widescreen</PresentationFormat>
  <Paragraphs>82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Alia Khan</dc:creator>
  <cp:lastModifiedBy>Spruce Schoenemann</cp:lastModifiedBy>
  <cp:revision>31</cp:revision>
  <dcterms:created xsi:type="dcterms:W3CDTF">2021-08-07T01:01:28Z</dcterms:created>
  <dcterms:modified xsi:type="dcterms:W3CDTF">2021-11-24T20:21:33Z</dcterms:modified>
</cp:coreProperties>
</file>