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80" r:id="rId4"/>
    <p:sldId id="260" r:id="rId5"/>
    <p:sldId id="265" r:id="rId6"/>
    <p:sldId id="282" r:id="rId7"/>
    <p:sldId id="281" r:id="rId8"/>
    <p:sldId id="278" r:id="rId9"/>
    <p:sldId id="273" r:id="rId10"/>
    <p:sldId id="279" r:id="rId11"/>
    <p:sldId id="283" r:id="rId12"/>
    <p:sldId id="261" r:id="rId13"/>
    <p:sldId id="267" r:id="rId14"/>
    <p:sldId id="25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EB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150"/>
    <p:restoredTop sz="94674"/>
  </p:normalViewPr>
  <p:slideViewPr>
    <p:cSldViewPr snapToGrid="0" snapToObjects="1">
      <p:cViewPr varScale="1">
        <p:scale>
          <a:sx n="147" d="100"/>
          <a:sy n="147" d="100"/>
        </p:scale>
        <p:origin x="216" y="2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23F6C-A4CF-314B-8E8C-D66DB3924C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283006-9428-DE4D-AB1C-E9D5177A21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FA8274-C3AB-8C4B-956C-0D892467A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407AB-F561-4249-B449-E51E48FFCB32}" type="datetimeFigureOut">
              <a:rPr lang="en-US" smtClean="0"/>
              <a:t>11/29/21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AAEA9B-B4D4-A643-BADC-86C9FA3AA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C69E30-6CF3-D747-A5E5-F0503A9C3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4422E-D287-7345-ADC7-0AD48689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4732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9E57B-B746-B946-BAEE-C957AC5D9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6BBF80-3CD1-AB44-A9DE-BD3B451376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C1A836-5963-464C-AE93-1C5767BB5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407AB-F561-4249-B449-E51E48FFCB32}" type="datetimeFigureOut">
              <a:rPr lang="en-US" smtClean="0"/>
              <a:t>11/29/21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FA0D49-1804-754F-AA9F-6E47B8647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A4515D-307F-8244-AFBF-8E6B04A2E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4422E-D287-7345-ADC7-0AD48689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572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8797C3-8951-1E48-8DD8-1336FA49B0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DE075-A33D-F447-9CFA-C9BC828F55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866536-A571-3743-B7B1-953869CB1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407AB-F561-4249-B449-E51E48FFCB32}" type="datetimeFigureOut">
              <a:rPr lang="en-US" smtClean="0"/>
              <a:t>11/29/21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665F62-76D8-EE47-848B-B60167288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D26369-479C-0648-9CD9-7F8CF74B9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4422E-D287-7345-ADC7-0AD48689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393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8BB92-416C-7540-8DEF-F0B44FC3D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513AC-6398-8348-BEDA-CBA4959DA7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0AF2AE-6C22-5647-99F4-1A51310AA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407AB-F561-4249-B449-E51E48FFCB32}" type="datetimeFigureOut">
              <a:rPr lang="en-US" smtClean="0"/>
              <a:t>11/29/21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AAC60B-130A-FC40-B5D1-9D186C472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AC30F6-4E45-F64C-A41E-F86170385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4422E-D287-7345-ADC7-0AD48689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310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A9C99-3C18-7B4A-A883-7762251DC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052FE2-43F2-A641-9525-9C84D66774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A87D13-D8C7-6A4E-A422-B623E6967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407AB-F561-4249-B449-E51E48FFCB32}" type="datetimeFigureOut">
              <a:rPr lang="en-US" smtClean="0"/>
              <a:t>11/29/21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F3F4EA-C43C-124A-8EC7-00F4ED1B1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B417D3-702C-3D41-9D45-D4DDC1155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4422E-D287-7345-ADC7-0AD48689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844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5BEB6-D6E4-8D4C-A752-E328A1950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5118BD-12B7-9447-BAEC-BAB3A242DD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D0C994-ABA2-A643-92E5-6F4C26AF6B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EF9B4F-E90F-FD4A-9D39-17B78DBEE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407AB-F561-4249-B449-E51E48FFCB32}" type="datetimeFigureOut">
              <a:rPr lang="en-US" smtClean="0"/>
              <a:t>11/29/21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D6FC02-B47D-184B-B656-550879D1D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C22558-1A87-554B-B69D-0CADE5C2D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4422E-D287-7345-ADC7-0AD48689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937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1615D-5379-9B43-B2FD-31AE11A38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FDDF85-AB79-B548-9F16-8263125EBF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63BA3A-5BEC-6F42-9192-063D9F3AE9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14DA02-832C-B24B-BE0E-0A20D6F060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32C5CB-0708-4C40-8C22-2A5E5F0EC9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77A3E7-57C3-6D4E-A4C6-2DB6C02C6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407AB-F561-4249-B449-E51E48FFCB32}" type="datetimeFigureOut">
              <a:rPr lang="en-US" smtClean="0"/>
              <a:t>11/29/21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70FCBA-6A53-C940-BDE9-958FDDD1B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F91252-A85D-D847-AD69-BF266AAD8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4422E-D287-7345-ADC7-0AD48689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566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5BA74-CCEA-4B4B-9AEA-82B4DC4BE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7204C4-70C8-D348-9B16-D433439E9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407AB-F561-4249-B449-E51E48FFCB32}" type="datetimeFigureOut">
              <a:rPr lang="en-US" smtClean="0"/>
              <a:t>11/29/21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DEADA9-AB58-9246-883A-45B757855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972A3C-4E83-D448-92D0-144B21C77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4422E-D287-7345-ADC7-0AD48689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459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2E8625-438D-E547-B8E9-FB3776D84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407AB-F561-4249-B449-E51E48FFCB32}" type="datetimeFigureOut">
              <a:rPr lang="en-US" smtClean="0"/>
              <a:t>11/29/21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99AD4E-1217-3E49-AAC2-57D3ACE39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822B39-E232-2B4D-8F5D-C779393C8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4422E-D287-7345-ADC7-0AD48689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63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437BC-513B-9A46-AFF3-52F8B6C9A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D740DA-77FE-C44C-A23B-2D314D6BDC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7811CB-8158-904B-A45B-78280290EB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ED0C5D-98BC-394D-9E86-41A18A36C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407AB-F561-4249-B449-E51E48FFCB32}" type="datetimeFigureOut">
              <a:rPr lang="en-US" smtClean="0"/>
              <a:t>11/29/21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F6CC68-3691-2543-A636-8D01DDD45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BFF141-5145-D345-8BC2-146C3BE86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4422E-D287-7345-ADC7-0AD48689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693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9E7F5-8F6B-E543-AC87-D758C460F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C564CD-ECF2-CE4D-AE8B-58F0ED0B1D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9962F-6C9E-F249-B8B2-134C26E64E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60847B-DC15-FB41-9EB0-5E9765485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407AB-F561-4249-B449-E51E48FFCB32}" type="datetimeFigureOut">
              <a:rPr lang="en-US" smtClean="0"/>
              <a:t>11/29/21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52AD98-E0C3-9842-B842-F4299AA20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E3EA49-3D6C-9C42-AC20-08596FE20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4422E-D287-7345-ADC7-0AD48689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943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B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CC8EE4-3A52-974A-8EA6-6809D11BC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F4D5DF-A202-7E44-BC24-35FE2C91F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60DE1-7EEC-954B-AEC3-58DA64A803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7407AB-F561-4249-B449-E51E48FFCB32}" type="datetimeFigureOut">
              <a:rPr lang="en-US" smtClean="0"/>
              <a:t>11/29/21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70DC1F-E214-6749-8CE1-1843DDF0F4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A9AB12-2990-2649-9458-79E473998E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B4422E-D287-7345-ADC7-0AD48689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275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g"/><Relationship Id="rId4" Type="http://schemas.openxmlformats.org/officeDocument/2006/relationships/image" Target="../media/image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_PEi0Retg8A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2DB198-96C9-544C-BFD6-55E5FFAFD1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2973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42B2B34-C1B6-984E-8826-FBAB5F55FDBE}"/>
              </a:ext>
            </a:extLst>
          </p:cNvPr>
          <p:cNvSpPr txBox="1"/>
          <p:nvPr/>
        </p:nvSpPr>
        <p:spPr>
          <a:xfrm>
            <a:off x="769620" y="2551837"/>
            <a:ext cx="1065276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4800" dirty="0"/>
              <a:t>Exploring the Glacier Basin System</a:t>
            </a:r>
          </a:p>
          <a:p>
            <a:r>
              <a:rPr lang="en-US" sz="4800" dirty="0"/>
              <a:t>Unit 3, Part 1: Supraglacial and Englacial Melt Features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76E8B8-BCD0-8348-A9E9-6BD76E434CD4}"/>
              </a:ext>
            </a:extLst>
          </p:cNvPr>
          <p:cNvSpPr txBox="1"/>
          <p:nvPr/>
        </p:nvSpPr>
        <p:spPr>
          <a:xfrm>
            <a:off x="1073040" y="5668323"/>
            <a:ext cx="52806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Supported by the National Science Foundation Directorate for Education and Human Resources Award OPP-2021503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60E423A-2592-FD40-B9CD-976E3AED6102}"/>
              </a:ext>
            </a:extLst>
          </p:cNvPr>
          <p:cNvSpPr txBox="1"/>
          <p:nvPr/>
        </p:nvSpPr>
        <p:spPr>
          <a:xfrm>
            <a:off x="6384174" y="5668323"/>
            <a:ext cx="5690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Version </a:t>
            </a:r>
            <a:r>
              <a:rPr lang="en-US" b="1">
                <a:solidFill>
                  <a:srgbClr val="FF0000"/>
                </a:solidFill>
              </a:rPr>
              <a:t>2021-11-29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dirty="0"/>
              <a:t>Questions or comments? Contact </a:t>
            </a:r>
            <a:r>
              <a:rPr lang="en-US" i="1" dirty="0" err="1"/>
              <a:t>polarpass@colorado.edu</a:t>
            </a:r>
            <a:endParaRPr lang="en-US" i="1" dirty="0"/>
          </a:p>
          <a:p>
            <a:r>
              <a:rPr lang="en-US" dirty="0"/>
              <a:t>Website: </a:t>
            </a:r>
            <a:r>
              <a:rPr lang="en-US" i="1" dirty="0" err="1"/>
              <a:t>serc.carleton.edu</a:t>
            </a:r>
            <a:r>
              <a:rPr lang="en-US" i="1" dirty="0"/>
              <a:t>/</a:t>
            </a:r>
            <a:r>
              <a:rPr lang="en-US" i="1" dirty="0" err="1"/>
              <a:t>polarpass</a:t>
            </a:r>
            <a:r>
              <a:rPr lang="en-US" i="1" dirty="0"/>
              <a:t> </a:t>
            </a:r>
          </a:p>
        </p:txBody>
      </p:sp>
      <p:pic>
        <p:nvPicPr>
          <p:cNvPr id="1026" name="Picture 2" descr="Engineering – Preview | Learning with Nature">
            <a:extLst>
              <a:ext uri="{FF2B5EF4-FFF2-40B4-BE49-F238E27FC236}">
                <a16:creationId xmlns:a16="http://schemas.microsoft.com/office/drawing/2014/main" id="{8F408E69-1324-8A44-BCB2-B41F77C87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25" y="5651698"/>
            <a:ext cx="917595" cy="9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13739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B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FD9B3C7-99B2-104A-877B-1F24100E9D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81219"/>
            <a:ext cx="12192000" cy="8767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406EAD-B5EC-0A4D-8B35-C95481A35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6781"/>
          </a:xfrm>
        </p:spPr>
        <p:txBody>
          <a:bodyPr anchor="t">
            <a:normAutofit/>
          </a:bodyPr>
          <a:lstStyle/>
          <a:p>
            <a:r>
              <a:rPr lang="en-US" b="1" dirty="0"/>
              <a:t>Supraglacial and Englacial: Moulins</a:t>
            </a:r>
            <a:endParaRPr lang="en-US" sz="4000" b="1" dirty="0"/>
          </a:p>
        </p:txBody>
      </p:sp>
      <p:pic>
        <p:nvPicPr>
          <p:cNvPr id="5" name="Picture 4" descr="A hole in the snow&#10;&#10;Description automatically generated with medium confidence">
            <a:extLst>
              <a:ext uri="{FF2B5EF4-FFF2-40B4-BE49-F238E27FC236}">
                <a16:creationId xmlns:a16="http://schemas.microsoft.com/office/drawing/2014/main" id="{7CC21353-5AE6-7E49-BCAE-069996C798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4636" y="1241906"/>
            <a:ext cx="6096000" cy="4572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8" name="Picture 7" descr="A picture containing nature, outdoor&#10;&#10;Description automatically generated">
            <a:extLst>
              <a:ext uri="{FF2B5EF4-FFF2-40B4-BE49-F238E27FC236}">
                <a16:creationId xmlns:a16="http://schemas.microsoft.com/office/drawing/2014/main" id="{03FD8AE3-09A9-FA47-8B6B-6F7D3610B5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364" y="1241906"/>
            <a:ext cx="6096000" cy="4572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C75A1AD-4125-2D46-9252-95975AFF3262}"/>
              </a:ext>
            </a:extLst>
          </p:cNvPr>
          <p:cNvSpPr txBox="1"/>
          <p:nvPr/>
        </p:nvSpPr>
        <p:spPr>
          <a:xfrm>
            <a:off x="6257364" y="5444574"/>
            <a:ext cx="1587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S. </a:t>
            </a:r>
            <a:r>
              <a:rPr lang="en-US" dirty="0" err="1"/>
              <a:t>Leidman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AB6FCF-BD80-7348-8D2A-C1CBB620FD57}"/>
              </a:ext>
            </a:extLst>
          </p:cNvPr>
          <p:cNvSpPr txBox="1"/>
          <p:nvPr/>
        </p:nvSpPr>
        <p:spPr>
          <a:xfrm>
            <a:off x="161364" y="5480139"/>
            <a:ext cx="1587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S. </a:t>
            </a:r>
            <a:r>
              <a:rPr lang="en-US" dirty="0" err="1"/>
              <a:t>Leidman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5179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B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snow, ice, nature&#10;&#10;Description automatically generated">
            <a:extLst>
              <a:ext uri="{FF2B5EF4-FFF2-40B4-BE49-F238E27FC236}">
                <a16:creationId xmlns:a16="http://schemas.microsoft.com/office/drawing/2014/main" id="{03C7E848-6639-634C-9694-759D71C394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3774" y="1215676"/>
            <a:ext cx="3048000" cy="4572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Picture 4" descr="A picture containing outdoor, snow, nature, ice&#10;&#10;Description automatically generated">
            <a:extLst>
              <a:ext uri="{FF2B5EF4-FFF2-40B4-BE49-F238E27FC236}">
                <a16:creationId xmlns:a16="http://schemas.microsoft.com/office/drawing/2014/main" id="{850533F0-0A40-5442-80E0-8CAF12BB61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323" y="1215676"/>
            <a:ext cx="3424903" cy="4572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D9B3C7-99B2-104A-877B-1F24100E9D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81219"/>
            <a:ext cx="12192000" cy="8767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406EAD-B5EC-0A4D-8B35-C95481A35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6781"/>
          </a:xfrm>
        </p:spPr>
        <p:txBody>
          <a:bodyPr anchor="t">
            <a:normAutofit/>
          </a:bodyPr>
          <a:lstStyle/>
          <a:p>
            <a:r>
              <a:rPr lang="en-US" b="1" dirty="0"/>
              <a:t>Supraglacial and Englacial: Moulins</a:t>
            </a:r>
            <a:endParaRPr lang="en-US" sz="40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AB6FCF-BD80-7348-8D2A-C1CBB620FD57}"/>
              </a:ext>
            </a:extLst>
          </p:cNvPr>
          <p:cNvSpPr txBox="1"/>
          <p:nvPr/>
        </p:nvSpPr>
        <p:spPr>
          <a:xfrm>
            <a:off x="2484896" y="5418344"/>
            <a:ext cx="1065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C. </a:t>
            </a:r>
            <a:r>
              <a:rPr lang="en-US" dirty="0" err="1"/>
              <a:t>Clason</a:t>
            </a:r>
            <a:endParaRPr lang="en-US" dirty="0"/>
          </a:p>
        </p:txBody>
      </p:sp>
      <p:pic>
        <p:nvPicPr>
          <p:cNvPr id="7" name="Picture 6" descr="A person climbing a large iceberg&#10;&#10;Description automatically generated with medium confidence">
            <a:extLst>
              <a:ext uri="{FF2B5EF4-FFF2-40B4-BE49-F238E27FC236}">
                <a16:creationId xmlns:a16="http://schemas.microsoft.com/office/drawing/2014/main" id="{CBF81313-54F5-1C47-9351-BC3B76ABF9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0" y="1215676"/>
            <a:ext cx="4572000" cy="4572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6A7FAED-7541-DF49-880F-2C9AED200B19}"/>
              </a:ext>
            </a:extLst>
          </p:cNvPr>
          <p:cNvSpPr txBox="1"/>
          <p:nvPr/>
        </p:nvSpPr>
        <p:spPr>
          <a:xfrm>
            <a:off x="10306719" y="1250783"/>
            <a:ext cx="1305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C. </a:t>
            </a:r>
            <a:r>
              <a:rPr lang="en-US" dirty="0" err="1"/>
              <a:t>Pondella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7764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B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FD9B3C7-99B2-104A-877B-1F24100E9D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81219"/>
            <a:ext cx="12192000" cy="8767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406EAD-B5EC-0A4D-8B35-C95481A35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33369"/>
          </a:xfrm>
        </p:spPr>
        <p:txBody>
          <a:bodyPr anchor="t">
            <a:normAutofit/>
          </a:bodyPr>
          <a:lstStyle/>
          <a:p>
            <a:r>
              <a:rPr lang="en-US" b="1" dirty="0"/>
              <a:t>Supraglacial: Water Filled Crevasses</a:t>
            </a:r>
            <a:endParaRPr lang="en-US" sz="4000" b="1" dirty="0"/>
          </a:p>
        </p:txBody>
      </p:sp>
      <p:pic>
        <p:nvPicPr>
          <p:cNvPr id="5" name="Picture 4" descr="A picture containing nature&#10;&#10;Description automatically generated">
            <a:extLst>
              <a:ext uri="{FF2B5EF4-FFF2-40B4-BE49-F238E27FC236}">
                <a16:creationId xmlns:a16="http://schemas.microsoft.com/office/drawing/2014/main" id="{769616AE-D883-624D-91E1-322FF88239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8082" y="1237130"/>
            <a:ext cx="6096000" cy="4572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7" name="Picture 6" descr="A picture containing outdoor, nature, day&#10;&#10;Description automatically generated">
            <a:extLst>
              <a:ext uri="{FF2B5EF4-FFF2-40B4-BE49-F238E27FC236}">
                <a16:creationId xmlns:a16="http://schemas.microsoft.com/office/drawing/2014/main" id="{122AC3A4-72A0-C74B-9245-7D4760A233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918" y="1237130"/>
            <a:ext cx="6096000" cy="4572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0162C1C-5A86-D449-892C-74C4D6F468C5}"/>
              </a:ext>
            </a:extLst>
          </p:cNvPr>
          <p:cNvSpPr txBox="1"/>
          <p:nvPr/>
        </p:nvSpPr>
        <p:spPr>
          <a:xfrm>
            <a:off x="6418248" y="5436204"/>
            <a:ext cx="1587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S. </a:t>
            </a:r>
            <a:r>
              <a:rPr lang="en-US" dirty="0" err="1"/>
              <a:t>Leidman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87164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B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FD9B3C7-99B2-104A-877B-1F24100E9D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81219"/>
            <a:ext cx="12192000" cy="8767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406EAD-B5EC-0A4D-8B35-C95481A35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19922"/>
          </a:xfrm>
        </p:spPr>
        <p:txBody>
          <a:bodyPr anchor="t">
            <a:normAutofit/>
          </a:bodyPr>
          <a:lstStyle/>
          <a:p>
            <a:r>
              <a:rPr lang="en-US" b="1" dirty="0"/>
              <a:t>Supraglacial melt: Cryoconite holes</a:t>
            </a:r>
            <a:endParaRPr lang="en-US" sz="4000" b="1" dirty="0"/>
          </a:p>
        </p:txBody>
      </p:sp>
      <p:pic>
        <p:nvPicPr>
          <p:cNvPr id="5" name="Picture 4" descr="A close up of a snowman&#10;&#10;Description automatically generated with low confidence">
            <a:extLst>
              <a:ext uri="{FF2B5EF4-FFF2-40B4-BE49-F238E27FC236}">
                <a16:creationId xmlns:a16="http://schemas.microsoft.com/office/drawing/2014/main" id="{CE443151-5D13-4B43-BF8B-4F5406C471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847" y="1277471"/>
            <a:ext cx="6096000" cy="4572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7" name="Picture 6" descr="A picture containing nature&#10;&#10;Description automatically generated">
            <a:extLst>
              <a:ext uri="{FF2B5EF4-FFF2-40B4-BE49-F238E27FC236}">
                <a16:creationId xmlns:a16="http://schemas.microsoft.com/office/drawing/2014/main" id="{2BA5C095-A883-964D-A108-CEF61F5988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0153" y="1277471"/>
            <a:ext cx="6096000" cy="4572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935440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FD9B3C7-99B2-104A-877B-1F24100E9D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81219"/>
            <a:ext cx="12192000" cy="87678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9289800-E0E3-3E4B-8035-4FF2297FE8A8}"/>
              </a:ext>
            </a:extLst>
          </p:cNvPr>
          <p:cNvSpPr txBox="1">
            <a:spLocks/>
          </p:cNvSpPr>
          <p:nvPr/>
        </p:nvSpPr>
        <p:spPr>
          <a:xfrm>
            <a:off x="838200" y="646945"/>
            <a:ext cx="10515600" cy="219965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/>
              <a:t>Reminders: </a:t>
            </a:r>
            <a:r>
              <a:rPr lang="en-US" sz="3200" dirty="0"/>
              <a:t>After pairs of students review the slides have them hypothesize on water paths through the ice and glacier system changes. Then discuss ideas, terms, evidence.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1699952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B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FD9B3C7-99B2-104A-877B-1F24100E9D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81219"/>
            <a:ext cx="12192000" cy="8767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406EAD-B5EC-0A4D-8B35-C95481A35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616094"/>
          </a:xfrm>
        </p:spPr>
        <p:txBody>
          <a:bodyPr anchor="t">
            <a:noAutofit/>
          </a:bodyPr>
          <a:lstStyle/>
          <a:p>
            <a:r>
              <a:rPr lang="en-US" sz="3200" b="1" dirty="0"/>
              <a:t>Teaching note: </a:t>
            </a:r>
            <a:r>
              <a:rPr lang="en-US" sz="3200" dirty="0"/>
              <a:t>This slide deck provides a visual introduction to supraglacial and englacial melt features within the ice sheet</a:t>
            </a:r>
            <a:br>
              <a:rPr lang="en-US" sz="3200" dirty="0"/>
            </a:br>
            <a:br>
              <a:rPr lang="en-US" sz="3200" dirty="0"/>
            </a:br>
            <a:r>
              <a:rPr lang="en-US" sz="3200" b="1" dirty="0"/>
              <a:t>Driving Question: </a:t>
            </a:r>
            <a:r>
              <a:rPr lang="en-US" sz="3200" dirty="0"/>
              <a:t>How does water move through the glacier system and how does it influence glacier behavior?</a:t>
            </a:r>
            <a:br>
              <a:rPr lang="en-US" sz="3200" dirty="0"/>
            </a:br>
            <a:br>
              <a:rPr lang="en-US" sz="3200" dirty="0"/>
            </a:br>
            <a:r>
              <a:rPr lang="en-US" sz="3200" b="1" dirty="0"/>
              <a:t>Learning Goals: </a:t>
            </a:r>
            <a:br>
              <a:rPr lang="en-US" sz="3200" b="1" dirty="0"/>
            </a:br>
            <a:r>
              <a:rPr lang="en-US" sz="2800" dirty="0"/>
              <a:t>1) Map the movement of water through and underneath the glacier system.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2) Evaluate seasonal change in a glacier system and be able to predict glacier behavior (speed, englacial/subglacial evolution) throughout a year.</a:t>
            </a:r>
            <a:br>
              <a:rPr lang="en-US" sz="28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b="1" dirty="0"/>
            </a:br>
            <a:endParaRPr lang="en-US" sz="32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1B7B756-F73B-F94B-9D30-DD9ED661550C}"/>
              </a:ext>
            </a:extLst>
          </p:cNvPr>
          <p:cNvSpPr txBox="1">
            <a:spLocks/>
          </p:cNvSpPr>
          <p:nvPr/>
        </p:nvSpPr>
        <p:spPr>
          <a:xfrm>
            <a:off x="838200" y="2669710"/>
            <a:ext cx="10515600" cy="219965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482192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B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FD9B3C7-99B2-104A-877B-1F24100E9D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81219"/>
            <a:ext cx="12192000" cy="8767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406EAD-B5EC-0A4D-8B35-C95481A35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616094"/>
          </a:xfrm>
        </p:spPr>
        <p:txBody>
          <a:bodyPr anchor="t">
            <a:noAutofit/>
          </a:bodyPr>
          <a:lstStyle/>
          <a:p>
            <a:r>
              <a:rPr lang="en-US" sz="3200" b="1"/>
              <a:t>Instructions: </a:t>
            </a:r>
            <a:r>
              <a:rPr lang="en-US" sz="3200" dirty="0"/>
              <a:t>Show photos of supraglacial melt ponds/lakes, channels, moulins, ice caves/conduits at margin.</a:t>
            </a:r>
            <a:br>
              <a:rPr lang="en-US" sz="3200" b="1" dirty="0"/>
            </a:br>
            <a:br>
              <a:rPr lang="en-US" sz="3200" b="1" dirty="0"/>
            </a:br>
            <a:r>
              <a:rPr lang="en-US" sz="3200" dirty="0"/>
              <a:t>Students hypothesize on water paths through the ice and glacier system changes. Then discuss ideas, terms, evidence. </a:t>
            </a:r>
            <a:br>
              <a:rPr lang="en-US" sz="3200" dirty="0"/>
            </a:br>
            <a:br>
              <a:rPr lang="en-US" sz="3200" dirty="0"/>
            </a:br>
            <a:r>
              <a:rPr lang="en-US" sz="3200" b="1" dirty="0"/>
              <a:t>Afterward: </a:t>
            </a:r>
            <a:r>
              <a:rPr lang="en-US" sz="3200" dirty="0"/>
              <a:t>Show Video: Unit 3 Part 1: </a:t>
            </a:r>
            <a:r>
              <a:rPr lang="en-US" sz="3200" dirty="0">
                <a:hlinkClick r:id="rId3"/>
              </a:rPr>
              <a:t>Greenland 2014: Follow the Water</a:t>
            </a:r>
            <a:br>
              <a:rPr lang="en-US" sz="3200" dirty="0"/>
            </a:br>
            <a:br>
              <a:rPr lang="en-US" sz="3200" dirty="0"/>
            </a:br>
            <a:br>
              <a:rPr lang="en-US" sz="28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b="1" dirty="0"/>
            </a:br>
            <a:endParaRPr lang="en-US" sz="32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1B7B756-F73B-F94B-9D30-DD9ED661550C}"/>
              </a:ext>
            </a:extLst>
          </p:cNvPr>
          <p:cNvSpPr txBox="1">
            <a:spLocks/>
          </p:cNvSpPr>
          <p:nvPr/>
        </p:nvSpPr>
        <p:spPr>
          <a:xfrm>
            <a:off x="838200" y="2669710"/>
            <a:ext cx="10515600" cy="219965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1969011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B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FD9B3C7-99B2-104A-877B-1F24100E9D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81219"/>
            <a:ext cx="12192000" cy="8767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406EAD-B5EC-0A4D-8B35-C95481A35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b="1" dirty="0"/>
              <a:t>Supraglacial melt streams and rivers</a:t>
            </a:r>
            <a:br>
              <a:rPr lang="en-US" b="1" dirty="0"/>
            </a:br>
            <a:endParaRPr lang="en-US" sz="4000" b="1" dirty="0"/>
          </a:p>
        </p:txBody>
      </p:sp>
      <p:pic>
        <p:nvPicPr>
          <p:cNvPr id="14" name="Picture 13" descr="A picture containing sky, outdoor, snow, nature&#10;&#10;Description automatically generated">
            <a:extLst>
              <a:ext uri="{FF2B5EF4-FFF2-40B4-BE49-F238E27FC236}">
                <a16:creationId xmlns:a16="http://schemas.microsoft.com/office/drawing/2014/main" id="{0C73537B-579C-5349-BDDB-E2B540E6C0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930" y="1249680"/>
            <a:ext cx="6306349" cy="4572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DAF8961-27C3-2643-938D-5757A045B9B6}"/>
              </a:ext>
            </a:extLst>
          </p:cNvPr>
          <p:cNvSpPr txBox="1"/>
          <p:nvPr/>
        </p:nvSpPr>
        <p:spPr>
          <a:xfrm>
            <a:off x="4965550" y="5452348"/>
            <a:ext cx="2017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S. </a:t>
            </a:r>
            <a:r>
              <a:rPr lang="en-US" dirty="0" err="1"/>
              <a:t>Leidman</a:t>
            </a:r>
            <a:endParaRPr lang="en-US" dirty="0"/>
          </a:p>
        </p:txBody>
      </p:sp>
      <p:pic>
        <p:nvPicPr>
          <p:cNvPr id="8" name="Picture 7" descr="A picture containing text, accessory, businesscard&#10;&#10;Description automatically generated">
            <a:extLst>
              <a:ext uri="{FF2B5EF4-FFF2-40B4-BE49-F238E27FC236}">
                <a16:creationId xmlns:a16="http://schemas.microsoft.com/office/drawing/2014/main" id="{C3DD7125-B970-744B-BB87-469EA5B3E3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8309" y="1819885"/>
            <a:ext cx="4924723" cy="343158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140926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B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FD9B3C7-99B2-104A-877B-1F24100E9D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81219"/>
            <a:ext cx="12192000" cy="8767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406EAD-B5EC-0A4D-8B35-C95481A35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b="1" dirty="0"/>
              <a:t>Supraglacial melt streams and lakes</a:t>
            </a:r>
            <a:endParaRPr lang="en-US" sz="4000" b="1" dirty="0"/>
          </a:p>
        </p:txBody>
      </p:sp>
      <p:pic>
        <p:nvPicPr>
          <p:cNvPr id="8" name="Picture 7" descr="A picture containing ground, outdoor, sandy, day&#10;&#10;Description automatically generated">
            <a:extLst>
              <a:ext uri="{FF2B5EF4-FFF2-40B4-BE49-F238E27FC236}">
                <a16:creationId xmlns:a16="http://schemas.microsoft.com/office/drawing/2014/main" id="{DD0B1DBB-120B-EE43-B69F-5D57E20BB0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024" y="1143000"/>
            <a:ext cx="6096000" cy="4572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Picture 5" descr="A picture containing outdoor, nature, shore&#10;&#10;Description automatically generated">
            <a:extLst>
              <a:ext uri="{FF2B5EF4-FFF2-40B4-BE49-F238E27FC236}">
                <a16:creationId xmlns:a16="http://schemas.microsoft.com/office/drawing/2014/main" id="{09A4B88A-B1C9-F64F-A5C5-16FEEBBA0C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400" y="1143000"/>
            <a:ext cx="6096000" cy="4572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C774724-A441-E24B-8F6C-F55B550249B3}"/>
              </a:ext>
            </a:extLst>
          </p:cNvPr>
          <p:cNvSpPr txBox="1"/>
          <p:nvPr/>
        </p:nvSpPr>
        <p:spPr>
          <a:xfrm>
            <a:off x="4320091" y="5345668"/>
            <a:ext cx="2017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S. </a:t>
            </a:r>
            <a:r>
              <a:rPr lang="en-US" dirty="0" err="1"/>
              <a:t>Leidman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9897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B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FD9B3C7-99B2-104A-877B-1F24100E9D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81219"/>
            <a:ext cx="12192000" cy="8767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406EAD-B5EC-0A4D-8B35-C95481A35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b="1" dirty="0"/>
              <a:t>Supraglacial melt and marginal streams</a:t>
            </a:r>
            <a:endParaRPr lang="en-US" sz="40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774724-A441-E24B-8F6C-F55B550249B3}"/>
              </a:ext>
            </a:extLst>
          </p:cNvPr>
          <p:cNvSpPr txBox="1"/>
          <p:nvPr/>
        </p:nvSpPr>
        <p:spPr>
          <a:xfrm>
            <a:off x="299420" y="1321356"/>
            <a:ext cx="2017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S. </a:t>
            </a:r>
            <a:r>
              <a:rPr lang="en-US" dirty="0" err="1"/>
              <a:t>Czerch</a:t>
            </a:r>
            <a:endParaRPr lang="en-US" dirty="0"/>
          </a:p>
        </p:txBody>
      </p:sp>
      <p:pic>
        <p:nvPicPr>
          <p:cNvPr id="8" name="Picture 7" descr="A picture containing snow, outdoor, sky, nature&#10;&#10;Description automatically generated">
            <a:extLst>
              <a:ext uri="{FF2B5EF4-FFF2-40B4-BE49-F238E27FC236}">
                <a16:creationId xmlns:a16="http://schemas.microsoft.com/office/drawing/2014/main" id="{9352EDBA-418E-D64E-9354-9856881D97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4080" y="1249680"/>
            <a:ext cx="6096000" cy="4572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5" name="Picture 4" descr="A picture containing snow, ice, nature, outdoor&#10;&#10;Description automatically generated">
            <a:extLst>
              <a:ext uri="{FF2B5EF4-FFF2-40B4-BE49-F238E27FC236}">
                <a16:creationId xmlns:a16="http://schemas.microsoft.com/office/drawing/2014/main" id="{29E0999E-9CAE-DA4A-B1D3-D5A2857082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977" y="1249680"/>
            <a:ext cx="6883400" cy="4572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078375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B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FD9B3C7-99B2-104A-877B-1F24100E9D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81219"/>
            <a:ext cx="12192000" cy="8767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406EAD-B5EC-0A4D-8B35-C95481A35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b="1" dirty="0"/>
              <a:t>Englacial conduit and caves</a:t>
            </a:r>
            <a:endParaRPr lang="en-US" sz="4000" b="1" dirty="0"/>
          </a:p>
        </p:txBody>
      </p:sp>
      <p:pic>
        <p:nvPicPr>
          <p:cNvPr id="7" name="Picture 6" descr="A person standing next to a cave&#10;&#10;Description automatically generated with medium confidence">
            <a:extLst>
              <a:ext uri="{FF2B5EF4-FFF2-40B4-BE49-F238E27FC236}">
                <a16:creationId xmlns:a16="http://schemas.microsoft.com/office/drawing/2014/main" id="{5C0CA080-6DBB-FD49-B0DC-C7BF119C1B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6356" y="1277471"/>
            <a:ext cx="6098302" cy="4572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Picture 4" descr="A picture containing rock, outdoor, nature, rocky&#10;&#10;Description automatically generated">
            <a:extLst>
              <a:ext uri="{FF2B5EF4-FFF2-40B4-BE49-F238E27FC236}">
                <a16:creationId xmlns:a16="http://schemas.microsoft.com/office/drawing/2014/main" id="{1C2876DE-6960-E643-AE03-45A00C2105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342" y="1277471"/>
            <a:ext cx="6096000" cy="4572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F3D3A5-6AB4-3440-A4BD-B6B3025A77E8}"/>
              </a:ext>
            </a:extLst>
          </p:cNvPr>
          <p:cNvSpPr txBox="1"/>
          <p:nvPr/>
        </p:nvSpPr>
        <p:spPr>
          <a:xfrm>
            <a:off x="4656269" y="5480139"/>
            <a:ext cx="1587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S. </a:t>
            </a:r>
            <a:r>
              <a:rPr lang="en-US" dirty="0" err="1"/>
              <a:t>Leidman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53112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B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FD9B3C7-99B2-104A-877B-1F24100E9D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81219"/>
            <a:ext cx="12192000" cy="8767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406EAD-B5EC-0A4D-8B35-C95481A35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b="1" dirty="0"/>
              <a:t>Subglacial channels and caves</a:t>
            </a:r>
            <a:endParaRPr lang="en-US" sz="4000" b="1" dirty="0"/>
          </a:p>
        </p:txBody>
      </p:sp>
      <p:pic>
        <p:nvPicPr>
          <p:cNvPr id="9" name="Picture 8" descr="A picture containing rock, outdoor, nature, rocky&#10;&#10;Description automatically generated">
            <a:extLst>
              <a:ext uri="{FF2B5EF4-FFF2-40B4-BE49-F238E27FC236}">
                <a16:creationId xmlns:a16="http://schemas.microsoft.com/office/drawing/2014/main" id="{8D1EDC28-8089-D448-B5F7-064A56725D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120" y="1277471"/>
            <a:ext cx="6098302" cy="4572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1" name="Picture 10" descr="A picture containing rock, outdoor, nature, rocky&#10;&#10;Description automatically generated">
            <a:extLst>
              <a:ext uri="{FF2B5EF4-FFF2-40B4-BE49-F238E27FC236}">
                <a16:creationId xmlns:a16="http://schemas.microsoft.com/office/drawing/2014/main" id="{8AC599AE-190F-6943-B945-5C0251813B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9578" y="1277471"/>
            <a:ext cx="6098302" cy="4572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684817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B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FD9B3C7-99B2-104A-877B-1F24100E9D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81219"/>
            <a:ext cx="12192000" cy="8767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406EAD-B5EC-0A4D-8B35-C95481A35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b="1" dirty="0"/>
              <a:t>Subglacial channels and caves</a:t>
            </a:r>
            <a:endParaRPr lang="en-US" sz="4000" b="1" dirty="0"/>
          </a:p>
        </p:txBody>
      </p:sp>
      <p:pic>
        <p:nvPicPr>
          <p:cNvPr id="8" name="Picture 7" descr="A picture containing nature, outdoor, rock&#10;&#10;Description automatically generated">
            <a:extLst>
              <a:ext uri="{FF2B5EF4-FFF2-40B4-BE49-F238E27FC236}">
                <a16:creationId xmlns:a16="http://schemas.microsoft.com/office/drawing/2014/main" id="{D1D6BB65-1649-9A42-A31F-23C72E3B44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790" y="1143000"/>
            <a:ext cx="6098302" cy="4572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0" name="Picture 9" descr="A picture containing nature, rock, outdoor, waterfall&#10;&#10;Description automatically generated">
            <a:extLst>
              <a:ext uri="{FF2B5EF4-FFF2-40B4-BE49-F238E27FC236}">
                <a16:creationId xmlns:a16="http://schemas.microsoft.com/office/drawing/2014/main" id="{D20FBF82-FA19-324C-AE61-C04F958389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2908" y="1143000"/>
            <a:ext cx="6098302" cy="4572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880305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larPASS slides 2021_TemplateDRAFT" id="{CBD01A3C-B276-5F42-909A-19C4417A9A3E}" vid="{18454C1D-E58B-CB41-8999-40F576BF849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424</TotalTime>
  <Words>323</Words>
  <Application>Microsoft Macintosh PowerPoint</Application>
  <PresentationFormat>Widescreen</PresentationFormat>
  <Paragraphs>28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PowerPoint Presentation</vt:lpstr>
      <vt:lpstr>Teaching note: This slide deck provides a visual introduction to supraglacial and englacial melt features within the ice sheet  Driving Question: How does water move through the glacier system and how does it influence glacier behavior?  Learning Goals:  1) Map the movement of water through and underneath the glacier system.  2) Evaluate seasonal change in a glacier system and be able to predict glacier behavior (speed, englacial/subglacial evolution) throughout a year.     </vt:lpstr>
      <vt:lpstr>Instructions: Show photos of supraglacial melt ponds/lakes, channels, moulins, ice caves/conduits at margin.  Students hypothesize on water paths through the ice and glacier system changes. Then discuss ideas, terms, evidence.   Afterward: Show Video: Unit 3 Part 1: Greenland 2014: Follow the Water       </vt:lpstr>
      <vt:lpstr>Supraglacial melt streams and rivers </vt:lpstr>
      <vt:lpstr>Supraglacial melt streams and lakes</vt:lpstr>
      <vt:lpstr>Supraglacial melt and marginal streams</vt:lpstr>
      <vt:lpstr>Englacial conduit and caves</vt:lpstr>
      <vt:lpstr>Subglacial channels and caves</vt:lpstr>
      <vt:lpstr>Subglacial channels and caves</vt:lpstr>
      <vt:lpstr>Supraglacial and Englacial: Moulins</vt:lpstr>
      <vt:lpstr>Supraglacial and Englacial: Moulins</vt:lpstr>
      <vt:lpstr>Supraglacial: Water Filled Crevasses</vt:lpstr>
      <vt:lpstr>Supraglacial melt: Cryoconite holes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Spruce Schoenemann</dc:creator>
  <cp:lastModifiedBy>Spruce Schoenemann</cp:lastModifiedBy>
  <cp:revision>21</cp:revision>
  <dcterms:created xsi:type="dcterms:W3CDTF">2021-08-13T21:15:02Z</dcterms:created>
  <dcterms:modified xsi:type="dcterms:W3CDTF">2021-11-29T23:54:12Z</dcterms:modified>
</cp:coreProperties>
</file>