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8" r:id="rId3"/>
    <p:sldId id="281" r:id="rId4"/>
    <p:sldId id="260" r:id="rId5"/>
    <p:sldId id="265" r:id="rId6"/>
    <p:sldId id="278" r:id="rId7"/>
    <p:sldId id="266" r:id="rId8"/>
    <p:sldId id="279" r:id="rId9"/>
    <p:sldId id="261" r:id="rId10"/>
    <p:sldId id="280" r:id="rId11"/>
    <p:sldId id="267" r:id="rId12"/>
    <p:sldId id="273" r:id="rId13"/>
    <p:sldId id="274" r:id="rId14"/>
    <p:sldId id="275" r:id="rId15"/>
    <p:sldId id="268" r:id="rId16"/>
    <p:sldId id="263" r:id="rId17"/>
    <p:sldId id="272" r:id="rId18"/>
    <p:sldId id="269" r:id="rId19"/>
    <p:sldId id="277" r:id="rId20"/>
    <p:sldId id="271" r:id="rId21"/>
    <p:sldId id="270" r:id="rId22"/>
    <p:sldId id="276" r:id="rId23"/>
    <p:sldId id="25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B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1"/>
    <p:restoredTop sz="84532"/>
  </p:normalViewPr>
  <p:slideViewPr>
    <p:cSldViewPr snapToGrid="0" snapToObjects="1">
      <p:cViewPr varScale="1">
        <p:scale>
          <a:sx n="118" d="100"/>
          <a:sy n="118" d="100"/>
        </p:scale>
        <p:origin x="6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EF9E8-9C6E-ED46-859D-5A380BC6900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D139C8-A118-5144-9FC9-4B913011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401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9985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Summit Camp-Greenland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06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Left image, Summit Camp, Greenland (internet)</a:t>
            </a:r>
          </a:p>
          <a:p>
            <a:r>
              <a:rPr lang="en-US" dirty="0"/>
              <a:t>Right image, Swiss Camp, Greenland (internet)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114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Photo by Claire </a:t>
            </a:r>
            <a:r>
              <a:rPr lang="en-US" dirty="0" err="1"/>
              <a:t>Petterson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50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Fall (Aug 20, 2021), Internet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377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Photos by Alia Khan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120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Photos by Alia Khan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059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Left image: Maria Jose Vinas, NASA Gov Agency</a:t>
            </a:r>
          </a:p>
          <a:p>
            <a:r>
              <a:rPr lang="en-US" dirty="0"/>
              <a:t>Right image: Sasha </a:t>
            </a:r>
            <a:r>
              <a:rPr lang="en-US" dirty="0" err="1"/>
              <a:t>Leidman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3364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Photo by Sasha </a:t>
            </a:r>
            <a:r>
              <a:rPr lang="en-US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Leidman</a:t>
            </a:r>
            <a:r>
              <a:rPr lang="en-US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6484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Photo by Sasha </a:t>
            </a:r>
            <a:r>
              <a:rPr lang="en-US" sz="12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Leidman</a:t>
            </a:r>
            <a:r>
              <a:rPr lang="en-US" dirty="0">
                <a:effectLst/>
              </a:rPr>
              <a:t>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5843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Left image: </a:t>
            </a:r>
            <a:r>
              <a:rPr lang="en-US" dirty="0" err="1"/>
              <a:t>PhysOrg</a:t>
            </a:r>
            <a:r>
              <a:rPr lang="en-US" dirty="0"/>
              <a:t> (Internet)</a:t>
            </a:r>
          </a:p>
          <a:p>
            <a:r>
              <a:rPr lang="en-US" dirty="0"/>
              <a:t>Right image: Sasha </a:t>
            </a:r>
            <a:r>
              <a:rPr lang="en-US" dirty="0" err="1"/>
              <a:t>Leidman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0167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Both images from </a:t>
            </a:r>
            <a:r>
              <a:rPr lang="en-US" sz="1200"/>
              <a:t>Rune Krogh </a:t>
            </a:r>
            <a:r>
              <a:rPr lang="en-US" sz="1200" dirty="0"/>
              <a:t>(need copyright):  https://arctic-</a:t>
            </a:r>
            <a:r>
              <a:rPr lang="en-US" sz="1200" dirty="0" err="1"/>
              <a:t>training.com</a:t>
            </a:r>
            <a:r>
              <a:rPr lang="en-US" sz="1200" dirty="0"/>
              <a:t>/adventure/</a:t>
            </a:r>
            <a:r>
              <a:rPr lang="en-US" sz="1200" dirty="0" err="1"/>
              <a:t>greenland</a:t>
            </a:r>
            <a:r>
              <a:rPr lang="en-US" sz="1200" dirty="0"/>
              <a:t>-fall-east-to-west/</a:t>
            </a:r>
          </a:p>
          <a:p>
            <a:endParaRPr lang="en-US" sz="1200" dirty="0"/>
          </a:p>
          <a:p>
            <a:r>
              <a:rPr lang="en-US" sz="1200" dirty="0"/>
              <a:t>Characteristics of ice surface: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/>
              <a:t>Firn</a:t>
            </a:r>
            <a:r>
              <a:rPr lang="en-US" sz="1200" dirty="0"/>
              <a:t> surface begins to freeze solid, from to down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Thawing ceases and meltwater production slows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Snow fall begins to cover the surface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Albedo begins to increase with fresh snow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Melt channels begin to freeze on the surface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369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Left image, Sarah Das</a:t>
            </a:r>
          </a:p>
          <a:p>
            <a:r>
              <a:rPr lang="en-US" dirty="0"/>
              <a:t>Right image, Jeremy </a:t>
            </a:r>
            <a:r>
              <a:rPr lang="en-US" dirty="0" err="1"/>
              <a:t>Harbeck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0475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/>
              <a:t>Left image: Sasha </a:t>
            </a:r>
            <a:r>
              <a:rPr lang="en-US" sz="1800" dirty="0" err="1"/>
              <a:t>Leidman</a:t>
            </a:r>
            <a:endParaRPr lang="en-US" sz="1800" dirty="0"/>
          </a:p>
          <a:p>
            <a:r>
              <a:rPr lang="en-US" sz="1800" dirty="0"/>
              <a:t>Right image: Sasha </a:t>
            </a:r>
            <a:r>
              <a:rPr lang="en-US" sz="1800" dirty="0" err="1"/>
              <a:t>Leidman</a:t>
            </a:r>
            <a:endParaRPr lang="en-US" sz="1800" dirty="0"/>
          </a:p>
          <a:p>
            <a:pPr marL="0" marR="0" indent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0216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Both photos by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7909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Both photos by Spruce </a:t>
            </a:r>
            <a:r>
              <a:rPr lang="en-US" dirty="0" err="1"/>
              <a:t>Schoenemann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4407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Both photos by Spruce </a:t>
            </a:r>
            <a:r>
              <a:rPr lang="en-US" dirty="0" err="1"/>
              <a:t>Schoenemann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2137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Both photos by Spruce </a:t>
            </a:r>
            <a:r>
              <a:rPr lang="en-US" dirty="0" err="1"/>
              <a:t>Schoenemann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5771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Photo by Ron Sletten (of Spruce </a:t>
            </a:r>
            <a:r>
              <a:rPr lang="en-US" dirty="0" err="1"/>
              <a:t>Schoenemann</a:t>
            </a:r>
            <a:r>
              <a:rPr lang="en-US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D139C8-A118-5144-9FC9-4B9130118D9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84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23F6C-A4CF-314B-8E8C-D66DB3924C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283006-9428-DE4D-AB1C-E9D5177A21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A8274-C3AB-8C4B-956C-0D892467A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AEA9B-B4D4-A643-BADC-86C9FA3AA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69E30-6CF3-D747-A5E5-F0503A9C3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73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8BB92-416C-7540-8DEF-F0B44FC3D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513AC-6398-8348-BEDA-CBA4959DA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AF2AE-6C22-5647-99F4-1A51310A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AC60B-130A-FC40-B5D1-9D186C47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C30F6-4E45-F64C-A41E-F86170385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310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A9C99-3C18-7B4A-A883-7762251DC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052FE2-43F2-A641-9525-9C84D66774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87D13-D8C7-6A4E-A422-B623E6967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3F4EA-C43C-124A-8EC7-00F4ED1B1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417D3-702C-3D41-9D45-D4DDC1155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844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5BEB6-D6E4-8D4C-A752-E328A1950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118BD-12B7-9447-BAEC-BAB3A242DD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D0C994-ABA2-A643-92E5-6F4C26AF6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EF9B4F-E90F-FD4A-9D39-17B78DBEE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D6FC02-B47D-184B-B656-550879D1D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22558-1A87-554B-B69D-0CADE5C2D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937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1615D-5379-9B43-B2FD-31AE11A38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DDF85-AB79-B548-9F16-8263125EBF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63BA3A-5BEC-6F42-9192-063D9F3AE9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4DA02-832C-B24B-BE0E-0A20D6F060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32C5CB-0708-4C40-8C22-2A5E5F0EC9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77A3E7-57C3-6D4E-A4C6-2DB6C02C6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70FCBA-6A53-C940-BDE9-958FDDD1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91252-A85D-D847-AD69-BF266AAD8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66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5BA74-CCEA-4B4B-9AEA-82B4DC4BE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7204C4-70C8-D348-9B16-D433439E9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DEADA9-AB58-9246-883A-45B757855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972A3C-4E83-D448-92D0-144B21C7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459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2E8625-438D-E547-B8E9-FB3776D84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99AD4E-1217-3E49-AAC2-57D3ACE39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22B39-E232-2B4D-8F5D-C779393C8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3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437BC-513B-9A46-AFF3-52F8B6C9A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40DA-77FE-C44C-A23B-2D314D6BD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7811CB-8158-904B-A45B-78280290EB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D0C5D-98BC-394D-9E86-41A18A36C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6CC68-3691-2543-A636-8D01DDD45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BFF141-5145-D345-8BC2-146C3BE86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693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9E7F5-8F6B-E543-AC87-D758C460F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C564CD-ECF2-CE4D-AE8B-58F0ED0B1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9962F-6C9E-F249-B8B2-134C26E64E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60847B-DC15-FB41-9EB0-5E9765485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2AD98-E0C3-9842-B842-F4299AA20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E3EA49-3D6C-9C42-AC20-08596FE20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43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9E57B-B746-B946-BAEE-C957AC5D9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6BBF80-3CD1-AB44-A9DE-BD3B451376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1A836-5963-464C-AE93-1C5767BB5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A0D49-1804-754F-AA9F-6E47B8647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4515D-307F-8244-AFBF-8E6B04A2E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572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8797C3-8951-1E48-8DD8-1336FA49B0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DE075-A33D-F447-9CFA-C9BC828F55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66536-A571-3743-B7B1-953869CB1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65F62-76D8-EE47-848B-B60167288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26369-479C-0648-9CD9-7F8CF74B9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393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CC8EE4-3A52-974A-8EA6-6809D11BC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4D5DF-A202-7E44-BC24-35FE2C91F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60DE1-7EEC-954B-AEC3-58DA64A803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407AB-F561-4249-B449-E51E48FFCB32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0DC1F-E214-6749-8CE1-1843DDF0F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9AB12-2990-2649-9458-79E473998E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75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G"/><Relationship Id="rId5" Type="http://schemas.microsoft.com/office/2007/relationships/hdphoto" Target="../media/hdphoto1.wdp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microsoft.com/office/2007/relationships/hdphoto" Target="../media/hdphoto2.wdp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2DB198-96C9-544C-BFD6-55E5FFAFD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973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2B2B34-C1B6-984E-8826-FBAB5F55FDBE}"/>
              </a:ext>
            </a:extLst>
          </p:cNvPr>
          <p:cNvSpPr txBox="1"/>
          <p:nvPr/>
        </p:nvSpPr>
        <p:spPr>
          <a:xfrm>
            <a:off x="769620" y="2551837"/>
            <a:ext cx="1065276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sz="4800" dirty="0"/>
              <a:t>Exploring the Glacier Basin System</a:t>
            </a:r>
          </a:p>
          <a:p>
            <a:r>
              <a:rPr lang="en-US" sz="4800" dirty="0"/>
              <a:t>Unit 2, Part 2a: Three Seasons, Three Zones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6E8B8-BCD0-8348-A9E9-6BD76E434CD4}"/>
              </a:ext>
            </a:extLst>
          </p:cNvPr>
          <p:cNvSpPr txBox="1"/>
          <p:nvPr/>
        </p:nvSpPr>
        <p:spPr>
          <a:xfrm>
            <a:off x="1073040" y="5668323"/>
            <a:ext cx="52806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Supported by the National Science Foundation Directorate for Education and Human Resources Award OPP-2021503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0E423A-2592-FD40-B9CD-976E3AED6102}"/>
              </a:ext>
            </a:extLst>
          </p:cNvPr>
          <p:cNvSpPr txBox="1"/>
          <p:nvPr/>
        </p:nvSpPr>
        <p:spPr>
          <a:xfrm>
            <a:off x="6384174" y="5668323"/>
            <a:ext cx="56907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Version </a:t>
            </a:r>
            <a:r>
              <a:rPr lang="en-US" b="1" dirty="0">
                <a:solidFill>
                  <a:srgbClr val="FF0000"/>
                </a:solidFill>
              </a:rPr>
              <a:t>10/10/2023</a:t>
            </a:r>
          </a:p>
          <a:p>
            <a:r>
              <a:rPr lang="en-US" dirty="0"/>
              <a:t>Questions or comments? Contact </a:t>
            </a:r>
            <a:r>
              <a:rPr lang="en-US" i="1" dirty="0" err="1"/>
              <a:t>polarpass@colorado.edu</a:t>
            </a:r>
            <a:endParaRPr lang="en-US" i="1" dirty="0"/>
          </a:p>
          <a:p>
            <a:r>
              <a:rPr lang="en-US" dirty="0"/>
              <a:t>Website: </a:t>
            </a:r>
            <a:r>
              <a:rPr lang="en-US" i="1" dirty="0" err="1"/>
              <a:t>serc.carleton.edu</a:t>
            </a:r>
            <a:r>
              <a:rPr lang="en-US" i="1" dirty="0"/>
              <a:t>/</a:t>
            </a:r>
            <a:r>
              <a:rPr lang="en-US" i="1" dirty="0" err="1"/>
              <a:t>polarpass</a:t>
            </a:r>
            <a:r>
              <a:rPr lang="en-US" i="1" dirty="0"/>
              <a:t> </a:t>
            </a:r>
          </a:p>
        </p:txBody>
      </p:sp>
      <p:pic>
        <p:nvPicPr>
          <p:cNvPr id="1026" name="Picture 2" descr="Engineering – Preview | Learning with Nature">
            <a:extLst>
              <a:ext uri="{FF2B5EF4-FFF2-40B4-BE49-F238E27FC236}">
                <a16:creationId xmlns:a16="http://schemas.microsoft.com/office/drawing/2014/main" id="{8F408E69-1324-8A44-BCB2-B41F77C87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25" y="5651698"/>
            <a:ext cx="917595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373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15053"/>
            <a:ext cx="10515600" cy="5342947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latin typeface="+mn-lt"/>
              </a:rPr>
              <a:t>Driving Question</a:t>
            </a:r>
            <a:r>
              <a:rPr lang="en-US" sz="3200" dirty="0">
                <a:latin typeface="+mn-lt"/>
              </a:rPr>
              <a:t>: What processes are occurring at the glacier surface?</a:t>
            </a:r>
            <a:br>
              <a:rPr lang="en-US" sz="3200" dirty="0">
                <a:latin typeface="+mn-lt"/>
              </a:rPr>
            </a:br>
            <a:br>
              <a:rPr lang="en-US" sz="3200" dirty="0">
                <a:latin typeface="+mn-lt"/>
              </a:rPr>
            </a:br>
            <a:r>
              <a:rPr lang="en-US" sz="3200" b="1" dirty="0">
                <a:latin typeface="+mn-lt"/>
              </a:rPr>
              <a:t>Learning Goals</a:t>
            </a:r>
            <a:r>
              <a:rPr lang="en-US" sz="3200" dirty="0">
                <a:latin typeface="+mn-lt"/>
              </a:rPr>
              <a:t>: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1)	Describe the processes that shape the components of 	the glacier surface.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2)	Recognize what the glacier surface system looks like in 	different seasons</a:t>
            </a:r>
            <a:br>
              <a:rPr lang="en-US" sz="3200" dirty="0">
                <a:latin typeface="+mn-lt"/>
              </a:rPr>
            </a:br>
            <a:endParaRPr lang="en-US" sz="3200" dirty="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B7B756-F73B-F94B-9D30-DD9ED661550C}"/>
              </a:ext>
            </a:extLst>
          </p:cNvPr>
          <p:cNvSpPr txBox="1">
            <a:spLocks/>
          </p:cNvSpPr>
          <p:nvPr/>
        </p:nvSpPr>
        <p:spPr>
          <a:xfrm>
            <a:off x="838200" y="2669710"/>
            <a:ext cx="10515600" cy="21996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2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1D8A729-C8FB-9D4B-9563-DFA3F4A7EB96}"/>
              </a:ext>
            </a:extLst>
          </p:cNvPr>
          <p:cNvSpPr txBox="1">
            <a:spLocks/>
          </p:cNvSpPr>
          <p:nvPr/>
        </p:nvSpPr>
        <p:spPr>
          <a:xfrm>
            <a:off x="838200" y="421677"/>
            <a:ext cx="10515600" cy="74309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latin typeface="+mn-lt"/>
              </a:rPr>
              <a:t>Unit 2: </a:t>
            </a:r>
            <a:r>
              <a:rPr lang="en-US" sz="3600" dirty="0">
                <a:latin typeface="+mn-lt"/>
              </a:rPr>
              <a:t>Glacier Mass Balance, Albedo, and Surface Melt</a:t>
            </a:r>
          </a:p>
        </p:txBody>
      </p:sp>
    </p:spTree>
    <p:extLst>
      <p:ext uri="{BB962C8B-B14F-4D97-AF65-F5344CB8AC3E}">
        <p14:creationId xmlns:p14="http://schemas.microsoft.com/office/powerpoint/2010/main" val="148219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42947"/>
          </a:xfrm>
        </p:spPr>
        <p:txBody>
          <a:bodyPr anchor="t">
            <a:noAutofit/>
          </a:bodyPr>
          <a:lstStyle/>
          <a:p>
            <a:r>
              <a:rPr lang="en-US" sz="3200" b="1" dirty="0"/>
              <a:t>Teaching note: </a:t>
            </a:r>
            <a:r>
              <a:rPr lang="en-US" sz="3200" dirty="0"/>
              <a:t>This slide deck provides a visual introduction to the seasonal evolution in surface ice melt in 3 key regions (divide, transition/ELA, margin)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Discuss the equilibrium line altitude (ELA) and seasonal weather (temperature, precipitation) changes</a:t>
            </a:r>
            <a:br>
              <a:rPr lang="en-US" sz="3200" dirty="0"/>
            </a:br>
            <a:br>
              <a:rPr lang="en-US" sz="3200" dirty="0"/>
            </a:br>
            <a:r>
              <a:rPr lang="en-US" sz="3200" b="1" dirty="0"/>
              <a:t>Objective: </a:t>
            </a:r>
            <a:r>
              <a:rPr lang="en-US" sz="3200" dirty="0"/>
              <a:t>After pairs of students review the slides have them develop their own albedo data plots based on the raw data, to visualize the seasonal evolution in surface melt in 3 key regions (divide, transition/ELA, margin).</a:t>
            </a:r>
            <a:r>
              <a:rPr lang="en-US" sz="3200" b="1" dirty="0"/>
              <a:t> </a:t>
            </a:r>
            <a:br>
              <a:rPr lang="en-US" sz="3200" b="1" dirty="0"/>
            </a:br>
            <a:endParaRPr lang="en-US" sz="3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B7B756-F73B-F94B-9D30-DD9ED661550C}"/>
              </a:ext>
            </a:extLst>
          </p:cNvPr>
          <p:cNvSpPr txBox="1">
            <a:spLocks/>
          </p:cNvSpPr>
          <p:nvPr/>
        </p:nvSpPr>
        <p:spPr>
          <a:xfrm>
            <a:off x="838200" y="2669710"/>
            <a:ext cx="10515600" cy="21996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15406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Divide/Transition: Spring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8" name="Picture 7" descr="A picture containing outdoor, sky, plane, flying&#10;&#10;Description automatically generated">
            <a:extLst>
              <a:ext uri="{FF2B5EF4-FFF2-40B4-BE49-F238E27FC236}">
                <a16:creationId xmlns:a16="http://schemas.microsoft.com/office/drawing/2014/main" id="{5E24B026-1255-EB4A-999E-8378790575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381"/>
          <a:stretch/>
        </p:blipFill>
        <p:spPr>
          <a:xfrm>
            <a:off x="606972" y="1143000"/>
            <a:ext cx="6884276" cy="462717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14092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Divide: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5" name="Picture 4" descr="A picture containing outdoor, nature, snow, shore&#10;&#10;Description automatically generated">
            <a:extLst>
              <a:ext uri="{FF2B5EF4-FFF2-40B4-BE49-F238E27FC236}">
                <a16:creationId xmlns:a16="http://schemas.microsoft.com/office/drawing/2014/main" id="{4AA7A874-A33F-F84E-918B-AAFC569F92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853" y="983181"/>
            <a:ext cx="11820293" cy="489163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07989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Divide: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5" name="Picture 4" descr="A picture containing outdoor, sky, snow, nature&#10;&#10;Description automatically generated">
            <a:extLst>
              <a:ext uri="{FF2B5EF4-FFF2-40B4-BE49-F238E27FC236}">
                <a16:creationId xmlns:a16="http://schemas.microsoft.com/office/drawing/2014/main" id="{D52ABE32-4BCB-6F44-8894-9BA0A43357A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977"/>
          <a:stretch/>
        </p:blipFill>
        <p:spPr>
          <a:xfrm>
            <a:off x="217076" y="1115686"/>
            <a:ext cx="5717299" cy="465556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 descr="A machine in the snow&#10;&#10;Description automatically generated with low confidence">
            <a:extLst>
              <a:ext uri="{FF2B5EF4-FFF2-40B4-BE49-F238E27FC236}">
                <a16:creationId xmlns:a16="http://schemas.microsoft.com/office/drawing/2014/main" id="{7266514A-415A-8A4D-88E4-FA6A0D65F41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292"/>
          <a:stretch/>
        </p:blipFill>
        <p:spPr>
          <a:xfrm>
            <a:off x="6095999" y="1115686"/>
            <a:ext cx="5878925" cy="465556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68481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Divide: Fall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5" name="Picture 4" descr="A picture containing sky, outdoor, nature, clouds&#10;&#10;Description automatically generated">
            <a:extLst>
              <a:ext uri="{FF2B5EF4-FFF2-40B4-BE49-F238E27FC236}">
                <a16:creationId xmlns:a16="http://schemas.microsoft.com/office/drawing/2014/main" id="{AFB031E2-2FF2-E247-81AB-73F8D94BF0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235"/>
          <a:stretch/>
        </p:blipFill>
        <p:spPr>
          <a:xfrm>
            <a:off x="2644153" y="1027906"/>
            <a:ext cx="6903694" cy="469960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56670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Divide-Transition: Fall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7" name="Picture 6" descr="A mountain covered in snow&#10;&#10;Description automatically generated with medium confidence">
            <a:extLst>
              <a:ext uri="{FF2B5EF4-FFF2-40B4-BE49-F238E27FC236}">
                <a16:creationId xmlns:a16="http://schemas.microsoft.com/office/drawing/2014/main" id="{6581E3AE-8947-174B-89DE-D29E604C1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6104" y="1143000"/>
            <a:ext cx="8708573" cy="45720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22517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Transitional/ELA: Spring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7" name="Picture 6" descr="A group of people walking on a snowy field&#10;&#10;Description automatically generated with low confidence">
            <a:extLst>
              <a:ext uri="{FF2B5EF4-FFF2-40B4-BE49-F238E27FC236}">
                <a16:creationId xmlns:a16="http://schemas.microsoft.com/office/drawing/2014/main" id="{52FF1568-2B08-A64E-A825-1C948EE52C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6635" y="1371600"/>
            <a:ext cx="6169408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Picture 4" descr="A picture containing outdoor, sky, snow, nature&#10;&#10;Description automatically generated">
            <a:extLst>
              <a:ext uri="{FF2B5EF4-FFF2-40B4-BE49-F238E27FC236}">
                <a16:creationId xmlns:a16="http://schemas.microsoft.com/office/drawing/2014/main" id="{309260AF-B333-F540-8027-EE07EF7921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957" y="1371600"/>
            <a:ext cx="6169408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38716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Transitional/ELA: Spring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5" name="Picture 4" descr="A group of people standing on a snowy hill&#10;&#10;Description automatically generated with low confidence">
            <a:extLst>
              <a:ext uri="{FF2B5EF4-FFF2-40B4-BE49-F238E27FC236}">
                <a16:creationId xmlns:a16="http://schemas.microsoft.com/office/drawing/2014/main" id="{B2ECB6A4-4580-774D-80FC-6017CE149B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81" y="1371600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 descr="A picture containing snow, outdoor, slope&#10;&#10;Description automatically generated">
            <a:extLst>
              <a:ext uri="{FF2B5EF4-FFF2-40B4-BE49-F238E27FC236}">
                <a16:creationId xmlns:a16="http://schemas.microsoft.com/office/drawing/2014/main" id="{BD6A2175-381F-0748-80AA-9084FD4269C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358"/>
          <a:stretch/>
        </p:blipFill>
        <p:spPr>
          <a:xfrm rot="5400000">
            <a:off x="6851894" y="708476"/>
            <a:ext cx="4981780" cy="457406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51116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Transitional/ELA: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9" name="Picture 8" descr="A picture containing outdoor, nature&#10;&#10;Description automatically generated">
            <a:extLst>
              <a:ext uri="{FF2B5EF4-FFF2-40B4-BE49-F238E27FC236}">
                <a16:creationId xmlns:a16="http://schemas.microsoft.com/office/drawing/2014/main" id="{6CC7840D-3BED-2840-8936-9023AB741C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489"/>
          <a:stretch/>
        </p:blipFill>
        <p:spPr>
          <a:xfrm>
            <a:off x="207817" y="1371600"/>
            <a:ext cx="6607723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1" name="Picture 10" descr="A picture containing snow, outdoor, sky, nature&#10;&#10;Description automatically generated">
            <a:extLst>
              <a:ext uri="{FF2B5EF4-FFF2-40B4-BE49-F238E27FC236}">
                <a16:creationId xmlns:a16="http://schemas.microsoft.com/office/drawing/2014/main" id="{78E3F44E-1DF1-F342-93F3-188062E682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7783" y="1371600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93544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Transitional/ELA: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5" name="Picture 4" descr="A picture containing snow, ice, nature, outdoor&#10;&#10;Description automatically generated">
            <a:extLst>
              <a:ext uri="{FF2B5EF4-FFF2-40B4-BE49-F238E27FC236}">
                <a16:creationId xmlns:a16="http://schemas.microsoft.com/office/drawing/2014/main" id="{AF68B655-D713-6548-8EDA-3D3B3017BB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1027906"/>
            <a:ext cx="11430000" cy="479854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188030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Transitional/ELA: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6" name="Picture 5" descr="A picture containing snow, outdoor, nature, ice&#10;&#10;Description automatically generated">
            <a:extLst>
              <a:ext uri="{FF2B5EF4-FFF2-40B4-BE49-F238E27FC236}">
                <a16:creationId xmlns:a16="http://schemas.microsoft.com/office/drawing/2014/main" id="{B43D5B49-CE70-BB4B-B379-480A9071D1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842"/>
          <a:stretch/>
        </p:blipFill>
        <p:spPr>
          <a:xfrm>
            <a:off x="381000" y="1136073"/>
            <a:ext cx="11430000" cy="466923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82983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Transitional/ELA: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5" name="Picture 4" descr="A picture containing ground, outdoor, nature, shore&#10;&#10;Description automatically generated">
            <a:extLst>
              <a:ext uri="{FF2B5EF4-FFF2-40B4-BE49-F238E27FC236}">
                <a16:creationId xmlns:a16="http://schemas.microsoft.com/office/drawing/2014/main" id="{F94C0488-16DA-DB45-869B-78CE9F5EF9C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6" r="1525"/>
          <a:stretch/>
        </p:blipFill>
        <p:spPr>
          <a:xfrm>
            <a:off x="634673" y="1371600"/>
            <a:ext cx="6068291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 descr="A large iceberg in the ocean&#10;&#10;Description automatically generated with low confidence">
            <a:extLst>
              <a:ext uri="{FF2B5EF4-FFF2-40B4-BE49-F238E27FC236}">
                <a16:creationId xmlns:a16="http://schemas.microsoft.com/office/drawing/2014/main" id="{CEF36740-AABE-D84A-AE07-DF82451E74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6756727" y="933210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68974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5920"/>
          </a:xfrm>
        </p:spPr>
        <p:txBody>
          <a:bodyPr anchor="t">
            <a:normAutofit/>
          </a:bodyPr>
          <a:lstStyle/>
          <a:p>
            <a:r>
              <a:rPr lang="en-US" b="1" dirty="0"/>
              <a:t>Transitional/ELA: Fall</a:t>
            </a:r>
            <a:endParaRPr lang="en-US" sz="4000" b="1" dirty="0"/>
          </a:p>
        </p:txBody>
      </p:sp>
      <p:pic>
        <p:nvPicPr>
          <p:cNvPr id="6" name="Picture 5" descr="A group of people standing on a snowy surface&#10;&#10;Description automatically generated">
            <a:extLst>
              <a:ext uri="{FF2B5EF4-FFF2-40B4-BE49-F238E27FC236}">
                <a16:creationId xmlns:a16="http://schemas.microsoft.com/office/drawing/2014/main" id="{83D9F1E0-E979-3B9A-F72B-6D44B383F9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135" y="1392492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 descr="A group of people walking on a snowy field&#10;&#10;Description automatically generated">
            <a:extLst>
              <a:ext uri="{FF2B5EF4-FFF2-40B4-BE49-F238E27FC236}">
                <a16:creationId xmlns:a16="http://schemas.microsoft.com/office/drawing/2014/main" id="{ED2F59BE-9D4E-44A3-E1C0-CA6E049B01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0465" y="1392492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51152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Margin: Spring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7" name="Picture 6" descr="A picture containing snow, outdoor, nature, day&#10;&#10;Description automatically generated">
            <a:extLst>
              <a:ext uri="{FF2B5EF4-FFF2-40B4-BE49-F238E27FC236}">
                <a16:creationId xmlns:a16="http://schemas.microsoft.com/office/drawing/2014/main" id="{536F7D1C-88D9-5E4F-824A-FC37E8F228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9375" y="216588"/>
            <a:ext cx="3674425" cy="551722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 descr="A picture containing snow, outdoor, sky, nature&#10;&#10;Description automatically generated">
            <a:extLst>
              <a:ext uri="{FF2B5EF4-FFF2-40B4-BE49-F238E27FC236}">
                <a16:creationId xmlns:a16="http://schemas.microsoft.com/office/drawing/2014/main" id="{D850A02C-F785-D844-BCBE-4DC71ED2D8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1371600"/>
            <a:ext cx="6227809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918788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Margin: Spring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8" name="Picture 7" descr="A picture containing outdoor, snow, sky, nature&#10;&#10;Description automatically generated">
            <a:extLst>
              <a:ext uri="{FF2B5EF4-FFF2-40B4-BE49-F238E27FC236}">
                <a16:creationId xmlns:a16="http://schemas.microsoft.com/office/drawing/2014/main" id="{00D5C085-34E2-D142-8496-40876FC934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80018" y="1371600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 descr="A picture containing snow, outdoor&#10;&#10;Description automatically generated">
            <a:extLst>
              <a:ext uri="{FF2B5EF4-FFF2-40B4-BE49-F238E27FC236}">
                <a16:creationId xmlns:a16="http://schemas.microsoft.com/office/drawing/2014/main" id="{74583106-26DB-AF42-9E64-3C4C0DA4B5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582" y="1371600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127908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Margin: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9" name="Picture 8" descr="A picture containing outdoor, sky, nature, mountain&#10;&#10;Description automatically generated">
            <a:extLst>
              <a:ext uri="{FF2B5EF4-FFF2-40B4-BE49-F238E27FC236}">
                <a16:creationId xmlns:a16="http://schemas.microsoft.com/office/drawing/2014/main" id="{EFCC2385-856D-7F4F-A1AC-40F93C3F0F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857" y="1299681"/>
            <a:ext cx="5488472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1" name="Picture 10" descr="A picture containing outdoor, sky, mountain, nature&#10;&#10;Description automatically generated">
            <a:extLst>
              <a:ext uri="{FF2B5EF4-FFF2-40B4-BE49-F238E27FC236}">
                <a16:creationId xmlns:a16="http://schemas.microsoft.com/office/drawing/2014/main" id="{BB5CE433-5DAB-044D-9E27-AE82A4FBA7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368" y="1299681"/>
            <a:ext cx="5946775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914909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Margin: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6" name="Picture 5" descr="A picture containing sky, outdoor, nature, water&#10;&#10;Description automatically generated">
            <a:extLst>
              <a:ext uri="{FF2B5EF4-FFF2-40B4-BE49-F238E27FC236}">
                <a16:creationId xmlns:a16="http://schemas.microsoft.com/office/drawing/2014/main" id="{61266FB8-8344-6944-B338-25451A4069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26672" y="1299681"/>
            <a:ext cx="54864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Picture 4" descr="A picture containing outdoor, nature, ice&#10;&#10;Description automatically generated">
            <a:extLst>
              <a:ext uri="{FF2B5EF4-FFF2-40B4-BE49-F238E27FC236}">
                <a16:creationId xmlns:a16="http://schemas.microsoft.com/office/drawing/2014/main" id="{C0496579-7C58-AD4E-A7B8-B8BBDF8205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8928" y="1299681"/>
            <a:ext cx="5488472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82897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Margin: Summer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8" name="Picture 7" descr="A picture containing outdoor, ground, rock, nature&#10;&#10;Description automatically generated">
            <a:extLst>
              <a:ext uri="{FF2B5EF4-FFF2-40B4-BE49-F238E27FC236}">
                <a16:creationId xmlns:a16="http://schemas.microsoft.com/office/drawing/2014/main" id="{6F303FF6-2034-9348-8028-9E1E12326D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928" y="1299681"/>
            <a:ext cx="5488472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 descr="A picture containing mountain, outdoor, sky, nature&#10;&#10;Description automatically generated">
            <a:extLst>
              <a:ext uri="{FF2B5EF4-FFF2-40B4-BE49-F238E27FC236}">
                <a16:creationId xmlns:a16="http://schemas.microsoft.com/office/drawing/2014/main" id="{21F08175-ED09-C345-8A81-FE2494BEB6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600" y="1299681"/>
            <a:ext cx="5488472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896447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Margin: Fall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5" name="Picture 4" descr="A picture containing outdoor, snow, sky, nature&#10;&#10;Description automatically generated">
            <a:extLst>
              <a:ext uri="{FF2B5EF4-FFF2-40B4-BE49-F238E27FC236}">
                <a16:creationId xmlns:a16="http://schemas.microsoft.com/office/drawing/2014/main" id="{60B2A459-5F4F-0F4B-A1B4-BF21A6A099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646" y="1463040"/>
            <a:ext cx="5897880" cy="393192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 descr="A picture containing outdoor, sky, snow, nature&#10;&#10;Description automatically generated">
            <a:extLst>
              <a:ext uri="{FF2B5EF4-FFF2-40B4-BE49-F238E27FC236}">
                <a16:creationId xmlns:a16="http://schemas.microsoft.com/office/drawing/2014/main" id="{8F4676A7-00F2-A845-BEB3-A0DB76A671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7474" y="1463040"/>
            <a:ext cx="5897880" cy="393192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003711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406EAD-B5EC-0A4D-8B35-C95481A3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 dirty="0"/>
              <a:t>Ice Sheet Margin: Fall</a:t>
            </a:r>
            <a:br>
              <a:rPr lang="en-US" b="1" dirty="0"/>
            </a:br>
            <a:endParaRPr lang="en-US" sz="4000" b="1" dirty="0"/>
          </a:p>
        </p:txBody>
      </p:sp>
      <p:pic>
        <p:nvPicPr>
          <p:cNvPr id="6" name="Picture 5" descr="A person standing in the snow&#10;&#10;Description automatically generated with medium confidence">
            <a:extLst>
              <a:ext uri="{FF2B5EF4-FFF2-40B4-BE49-F238E27FC236}">
                <a16:creationId xmlns:a16="http://schemas.microsoft.com/office/drawing/2014/main" id="{9C172C80-82B7-1943-B9E5-D6A7734343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09" y="1371600"/>
            <a:ext cx="6172200" cy="4114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763394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9289800-E0E3-3E4B-8035-4FF2297FE8A8}"/>
              </a:ext>
            </a:extLst>
          </p:cNvPr>
          <p:cNvSpPr txBox="1">
            <a:spLocks/>
          </p:cNvSpPr>
          <p:nvPr/>
        </p:nvSpPr>
        <p:spPr>
          <a:xfrm>
            <a:off x="838200" y="646945"/>
            <a:ext cx="10515600" cy="21996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/>
              <a:t>Reminders: </a:t>
            </a:r>
            <a:r>
              <a:rPr lang="en-US" sz="3200" dirty="0"/>
              <a:t>After pairs of students review the slides have them develop their own albedo data plots based on the raw data, to visualize the seasonal evolution in surface melt in 3 key regions (divide, transition/ELA, margin).</a:t>
            </a:r>
            <a:r>
              <a:rPr lang="en-US" sz="32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69995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larPASS slides 2021_TemplateDRAFT" id="{CBD01A3C-B276-5F42-909A-19C4417A9A3E}" vid="{18454C1D-E58B-CB41-8999-40F576BF849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20046</TotalTime>
  <Words>579</Words>
  <Application>Microsoft Macintosh PowerPoint</Application>
  <PresentationFormat>Widescreen</PresentationFormat>
  <Paragraphs>78</Paragraphs>
  <Slides>23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PowerPoint Presentation</vt:lpstr>
      <vt:lpstr>Driving Question: What processes are occurring at the glacier surface?  Learning Goals:  1) Describe the processes that shape the components of  the glacier surface.  2) Recognize what the glacier surface system looks like in  different seasons </vt:lpstr>
      <vt:lpstr>Teaching note: This slide deck provides a visual introduction to the seasonal evolution in surface ice melt in 3 key regions (divide, transition/ELA, margin)  Discuss the equilibrium line altitude (ELA) and seasonal weather (temperature, precipitation) changes  Objective: After pairs of students review the slides have them develop their own albedo data plots based on the raw data, to visualize the seasonal evolution in surface melt in 3 key regions (divide, transition/ELA, margin).  </vt:lpstr>
      <vt:lpstr>Ice Sheet Divide/Transition: Spring </vt:lpstr>
      <vt:lpstr>Ice Sheet Divide: Summer </vt:lpstr>
      <vt:lpstr>Ice Sheet Divide: Summer </vt:lpstr>
      <vt:lpstr>Ice Sheet Divide: Fall </vt:lpstr>
      <vt:lpstr>Ice Sheet Divide-Transition: Fall </vt:lpstr>
      <vt:lpstr>Transitional/ELA: Spring </vt:lpstr>
      <vt:lpstr>Transitional/ELA: Spring </vt:lpstr>
      <vt:lpstr>Transitional/ELA: Summer </vt:lpstr>
      <vt:lpstr>Transitional/ELA: Summer </vt:lpstr>
      <vt:lpstr>Transitional/ELA: Summer </vt:lpstr>
      <vt:lpstr>Transitional/ELA: Summer </vt:lpstr>
      <vt:lpstr>Transitional/ELA: Fall</vt:lpstr>
      <vt:lpstr>Ice Sheet Margin: Spring </vt:lpstr>
      <vt:lpstr>Ice Sheet Margin: Spring </vt:lpstr>
      <vt:lpstr>Ice Sheet Margin: Summer </vt:lpstr>
      <vt:lpstr>Ice Sheet Margin: Summer </vt:lpstr>
      <vt:lpstr>Ice Sheet Margin: Summer </vt:lpstr>
      <vt:lpstr>Ice Sheet Margin: Fall </vt:lpstr>
      <vt:lpstr>Ice Sheet Margin: Fall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Spruce Schoenemann</dc:creator>
  <cp:lastModifiedBy>Spruce Schoenemann</cp:lastModifiedBy>
  <cp:revision>24</cp:revision>
  <dcterms:created xsi:type="dcterms:W3CDTF">2021-08-13T21:15:02Z</dcterms:created>
  <dcterms:modified xsi:type="dcterms:W3CDTF">2023-10-11T17:12:46Z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c00c185-f18d-4202-bca8-4b9d21d76419_Enabled">
    <vt:lpwstr>true</vt:lpwstr>
  </property>
  <property fmtid="{D5CDD505-2E9C-101B-9397-08002B2CF9AE}" pid="3" name="MSIP_Label_bc00c185-f18d-4202-bca8-4b9d21d76419_SetDate">
    <vt:lpwstr>2023-02-01T18:41:06Z</vt:lpwstr>
  </property>
  <property fmtid="{D5CDD505-2E9C-101B-9397-08002B2CF9AE}" pid="4" name="MSIP_Label_bc00c185-f18d-4202-bca8-4b9d21d76419_Method">
    <vt:lpwstr>Standard</vt:lpwstr>
  </property>
  <property fmtid="{D5CDD505-2E9C-101B-9397-08002B2CF9AE}" pid="5" name="MSIP_Label_bc00c185-f18d-4202-bca8-4b9d21d76419_Name">
    <vt:lpwstr>defa4170-0d19-0005-0004-bc88714345d2</vt:lpwstr>
  </property>
  <property fmtid="{D5CDD505-2E9C-101B-9397-08002B2CF9AE}" pid="6" name="MSIP_Label_bc00c185-f18d-4202-bca8-4b9d21d76419_SiteId">
    <vt:lpwstr>3e920b1e-0326-4e41-b5b6-582f32590252</vt:lpwstr>
  </property>
  <property fmtid="{D5CDD505-2E9C-101B-9397-08002B2CF9AE}" pid="7" name="MSIP_Label_bc00c185-f18d-4202-bca8-4b9d21d76419_ActionId">
    <vt:lpwstr>12d576a9-e84c-4695-adfc-c647c41f79d5</vt:lpwstr>
  </property>
  <property fmtid="{D5CDD505-2E9C-101B-9397-08002B2CF9AE}" pid="8" name="MSIP_Label_bc00c185-f18d-4202-bca8-4b9d21d76419_ContentBits">
    <vt:lpwstr>0</vt:lpwstr>
  </property>
</Properties>
</file>