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tif" ContentType="image/tiff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383" r:id="rId2"/>
    <p:sldId id="462" r:id="rId3"/>
    <p:sldId id="370" r:id="rId4"/>
    <p:sldId id="424" r:id="rId5"/>
    <p:sldId id="457" r:id="rId6"/>
    <p:sldId id="530" r:id="rId7"/>
    <p:sldId id="418" r:id="rId8"/>
    <p:sldId id="483" r:id="rId9"/>
    <p:sldId id="502" r:id="rId10"/>
    <p:sldId id="529" r:id="rId11"/>
    <p:sldId id="472" r:id="rId12"/>
    <p:sldId id="474" r:id="rId13"/>
    <p:sldId id="508" r:id="rId14"/>
    <p:sldId id="507" r:id="rId15"/>
    <p:sldId id="509" r:id="rId16"/>
    <p:sldId id="465" r:id="rId17"/>
    <p:sldId id="506" r:id="rId18"/>
    <p:sldId id="510" r:id="rId19"/>
    <p:sldId id="517" r:id="rId20"/>
    <p:sldId id="440" r:id="rId21"/>
    <p:sldId id="492" r:id="rId22"/>
    <p:sldId id="488" r:id="rId23"/>
    <p:sldId id="513" r:id="rId24"/>
  </p:sldIdLst>
  <p:sldSz cx="9144000" cy="6858000" type="screen4x3"/>
  <p:notesSz cx="7315200" cy="96012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FF00"/>
    <a:srgbClr val="CC0099"/>
    <a:srgbClr val="FF3399"/>
    <a:srgbClr val="FFFFCC"/>
    <a:srgbClr val="CC00CC"/>
    <a:srgbClr val="FFFFFF"/>
    <a:srgbClr val="FFFF99"/>
    <a:srgbClr val="F8F8F8"/>
    <a:srgbClr val="DDDDD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896" autoAdjust="0"/>
  </p:normalViewPr>
  <p:slideViewPr>
    <p:cSldViewPr>
      <p:cViewPr varScale="1">
        <p:scale>
          <a:sx n="107" d="100"/>
          <a:sy n="107" d="100"/>
        </p:scale>
        <p:origin x="1734" y="14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587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4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520" y="4560570"/>
            <a:ext cx="5852160" cy="4320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19474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587" y="9119474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>
              <a:defRPr sz="1300">
                <a:latin typeface="Arial" charset="0"/>
              </a:defRPr>
            </a:lvl1pPr>
          </a:lstStyle>
          <a:p>
            <a:pPr>
              <a:defRPr/>
            </a:pPr>
            <a:fld id="{99A65674-B3B3-4F65-950E-FED5F7D201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36011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9A65674-B3B3-4F65-950E-FED5F7D201EE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4997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9A65674-B3B3-4F65-950E-FED5F7D201EE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935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9A65674-B3B3-4F65-950E-FED5F7D201EE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7645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9A65674-B3B3-4F65-950E-FED5F7D201EE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1003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9A65674-B3B3-4F65-950E-FED5F7D201EE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216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4224E0-8995-4AF0-8E20-93FD4011347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9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8AF07B-6E0A-4BBD-A409-645AE879BD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412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DF86C9-764C-4166-9275-F248CFC0600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932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E47E0C-0A04-4FAE-B049-5606F45979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642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9A7E27-FFED-4483-AC48-916D58725D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892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632300-34DD-4CCE-ADEF-C94F07F5E6E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690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849924-F44D-462B-A86B-9C42B1E3B6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382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C0B8BB-E3E2-406C-B169-A1F426BCBE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050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F80688-E14B-4506-A7BC-2AE9E41DA4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16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240B4A-2819-4876-804C-2F56EE9372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777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E4FF56-A9CA-406A-881C-2A865863D09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58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346BBD85-5057-4498-94AA-8F25CAE69D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tiff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emf"/><Relationship Id="rId4" Type="http://schemas.openxmlformats.org/officeDocument/2006/relationships/image" Target="../media/image17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"/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tif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if"/><Relationship Id="rId7" Type="http://schemas.openxmlformats.org/officeDocument/2006/relationships/image" Target="../media/image33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tif"/><Relationship Id="rId5" Type="http://schemas.openxmlformats.org/officeDocument/2006/relationships/image" Target="../media/image31.tif"/><Relationship Id="rId4" Type="http://schemas.openxmlformats.org/officeDocument/2006/relationships/image" Target="../media/image30.t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tif"/><Relationship Id="rId2" Type="http://schemas.openxmlformats.org/officeDocument/2006/relationships/image" Target="../media/image34.t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tif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"/><Relationship Id="rId2" Type="http://schemas.openxmlformats.org/officeDocument/2006/relationships/image" Target="../media/image40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tif"/><Relationship Id="rId5" Type="http://schemas.openxmlformats.org/officeDocument/2006/relationships/image" Target="../media/image45.png"/><Relationship Id="rId4" Type="http://schemas.openxmlformats.org/officeDocument/2006/relationships/image" Target="../media/image44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48.png"/><Relationship Id="rId4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emf"/><Relationship Id="rId2" Type="http://schemas.openxmlformats.org/officeDocument/2006/relationships/image" Target="../media/image49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jpeg"/><Relationship Id="rId5" Type="http://schemas.openxmlformats.org/officeDocument/2006/relationships/image" Target="../media/image54.jpeg"/><Relationship Id="rId4" Type="http://schemas.openxmlformats.org/officeDocument/2006/relationships/image" Target="../media/image53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oG7kY0K1rK4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5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e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4"/>
          <p:cNvSpPr txBox="1">
            <a:spLocks noChangeArrowheads="1"/>
          </p:cNvSpPr>
          <p:nvPr/>
        </p:nvSpPr>
        <p:spPr bwMode="auto">
          <a:xfrm>
            <a:off x="-57150" y="143034"/>
            <a:ext cx="89535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marL="0" marR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Nanoparticles in Marine Hydrothermal Systems:</a:t>
            </a:r>
          </a:p>
          <a:p>
            <a:pPr marL="0" marR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(nano)particulate chemistry within the dynamic mixing zone of the first 2 meters of hydrothermal vent orifices</a:t>
            </a:r>
            <a:endParaRPr lang="en-US" sz="2400" dirty="0">
              <a:solidFill>
                <a:srgbClr val="FFFF00"/>
              </a:solidFill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51" name="Rectangle 5"/>
          <p:cNvSpPr>
            <a:spLocks noChangeArrowheads="1"/>
          </p:cNvSpPr>
          <p:nvPr/>
        </p:nvSpPr>
        <p:spPr bwMode="auto">
          <a:xfrm>
            <a:off x="1143000" y="3039917"/>
            <a:ext cx="65532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marL="0" indent="0" algn="ctr" eaLnBrk="1" hangingPunct="1">
              <a:spcBef>
                <a:spcPts val="0"/>
              </a:spcBef>
              <a:buFontTx/>
              <a:buNone/>
            </a:pP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George W. Luther, III  </a:t>
            </a:r>
          </a:p>
          <a:p>
            <a:pPr marL="0" indent="0" algn="ctr" eaLnBrk="1" hangingPunct="1">
              <a:spcBef>
                <a:spcPts val="0"/>
              </a:spcBef>
              <a:buFontTx/>
              <a:buNone/>
            </a:pP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School of Marine Science &amp; Policy, </a:t>
            </a:r>
          </a:p>
          <a:p>
            <a:pPr marL="0" indent="0" algn="ctr" eaLnBrk="1" hangingPunct="1">
              <a:spcBef>
                <a:spcPts val="0"/>
              </a:spcBef>
              <a:buFontTx/>
              <a:buNone/>
            </a:pP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University of Delaware, Lewes, DE, U.S.A.</a:t>
            </a:r>
          </a:p>
        </p:txBody>
      </p:sp>
      <p:sp>
        <p:nvSpPr>
          <p:cNvPr id="2052" name="Text Box 10"/>
          <p:cNvSpPr txBox="1">
            <a:spLocks noChangeArrowheads="1"/>
          </p:cNvSpPr>
          <p:nvPr/>
        </p:nvSpPr>
        <p:spPr bwMode="auto">
          <a:xfrm>
            <a:off x="228600" y="1591475"/>
            <a:ext cx="87249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NNCI Nanoscience Earth and Environmental Science Research Community Virtual Workshop Program,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May 24, 2021</a:t>
            </a:r>
          </a:p>
        </p:txBody>
      </p:sp>
      <p:pic>
        <p:nvPicPr>
          <p:cNvPr id="2053" name="Picture 23" descr="GeorgepilotAlvinPortrai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4495800"/>
            <a:ext cx="1736725" cy="23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27" descr="chicknse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5029200"/>
            <a:ext cx="1041400" cy="1597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28" descr="udsea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5105400"/>
            <a:ext cx="1306513" cy="1306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30" descr="magician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4114800"/>
            <a:ext cx="1714500" cy="253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1295400" y="76200"/>
            <a:ext cx="6400800" cy="71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en-US" altLang="en-US" sz="3200" b="1" dirty="0">
                <a:solidFill>
                  <a:srgbClr val="FFFF00"/>
                </a:solidFill>
                <a:latin typeface="Times New Roman" pitchFamily="18" charset="0"/>
              </a:rPr>
              <a:t>Overview on work at 9</a:t>
            </a:r>
            <a:r>
              <a:rPr lang="en-US" altLang="en-US" sz="3200" b="1" baseline="30000" dirty="0">
                <a:solidFill>
                  <a:srgbClr val="FFFF00"/>
                </a:solidFill>
                <a:latin typeface="Times New Roman" pitchFamily="18" charset="0"/>
              </a:rPr>
              <a:t>0</a:t>
            </a:r>
            <a:r>
              <a:rPr lang="en-US" altLang="en-US" sz="3200" b="1" dirty="0">
                <a:solidFill>
                  <a:srgbClr val="FFFF00"/>
                </a:solidFill>
                <a:latin typeface="Times New Roman" pitchFamily="18" charset="0"/>
              </a:rPr>
              <a:t> 50</a:t>
            </a:r>
            <a:r>
              <a:rPr lang="en-US" altLang="en-US" sz="3200" b="1" dirty="0">
                <a:solidFill>
                  <a:srgbClr val="FFFF00"/>
                </a:solidFill>
                <a:latin typeface="Times New Roman" pitchFamily="18" charset="0"/>
                <a:sym typeface="Symbol" panose="05050102010706020507" pitchFamily="18" charset="2"/>
              </a:rPr>
              <a:t></a:t>
            </a:r>
            <a:r>
              <a:rPr lang="en-US" altLang="en-US" sz="3200" b="1" dirty="0">
                <a:solidFill>
                  <a:srgbClr val="FFFF00"/>
                </a:solidFill>
                <a:latin typeface="Times New Roman" pitchFamily="18" charset="0"/>
              </a:rPr>
              <a:t> N EPR</a:t>
            </a: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228600" y="3810000"/>
            <a:ext cx="878840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</a:rPr>
              <a:t>Data about the chemicals from hot vents reacting 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with cold ambient waters enriched with Mg, K and O</a:t>
            </a:r>
            <a:r>
              <a:rPr lang="en-US" altLang="en-US" sz="2400" b="1" baseline="-250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</a:rPr>
              <a:t>in the plume (within 1-2 meters of the vent orifice) over a temperature range between 2 and 360 </a:t>
            </a:r>
            <a:r>
              <a:rPr lang="en-US" altLang="en-US" sz="2400" b="1" baseline="30000" dirty="0" err="1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US" altLang="en-US" sz="2400" b="1" dirty="0" err="1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C.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en-US" altLang="en-US" sz="2400" b="1" dirty="0">
              <a:solidFill>
                <a:srgbClr val="FFFF00"/>
              </a:solidFill>
              <a:latin typeface="Times New Roman" pitchFamily="18" charset="0"/>
            </a:endParaRPr>
          </a:p>
        </p:txBody>
      </p:sp>
      <p:sp>
        <p:nvSpPr>
          <p:cNvPr id="7" name="TextBox 7"/>
          <p:cNvSpPr txBox="1">
            <a:spLocks noChangeArrowheads="1"/>
          </p:cNvSpPr>
          <p:nvPr/>
        </p:nvSpPr>
        <p:spPr bwMode="auto">
          <a:xfrm>
            <a:off x="267494" y="1062037"/>
            <a:ext cx="8647906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Data about what chemicals exit focused flow hydrothermal vents (waters &gt; 300 </a:t>
            </a:r>
            <a:r>
              <a:rPr lang="en-US" altLang="en-US" sz="2400" b="1" baseline="30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rich in 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Fe</a:t>
            </a:r>
            <a:r>
              <a:rPr lang="en-US" altLang="en-US" sz="2400" b="1" baseline="300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2+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(other metals) and H</a:t>
            </a:r>
            <a:r>
              <a:rPr lang="en-US" altLang="en-US" sz="2400" b="1" baseline="-250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</a:t>
            </a:r>
          </a:p>
          <a:p>
            <a:pPr algn="ctr" eaLnBrk="1" hangingPunct="1"/>
            <a:endParaRPr lang="en-US" altLang="en-US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 eaLnBrk="1" hangingPunct="1"/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includes aqueous, particulate and nano-particulate species (FeS, FeS</a:t>
            </a:r>
            <a:r>
              <a:rPr lang="en-US" altLang="en-US" sz="2400" b="1" baseline="-25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CuFeS</a:t>
            </a:r>
            <a:r>
              <a:rPr lang="en-US" altLang="en-US" sz="2400" b="1" baseline="-25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Cu</a:t>
            </a:r>
            <a:r>
              <a:rPr lang="en-US" altLang="en-US" sz="2400" b="1" baseline="-25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S, ZnS, silicates, graphite). All can be less than the 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operationally defined dissolved phase of &lt; 200 nm.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05DA33C-C02B-4E36-A8E9-A61F62E9EE07}"/>
              </a:ext>
            </a:extLst>
          </p:cNvPr>
          <p:cNvSpPr txBox="1">
            <a:spLocks/>
          </p:cNvSpPr>
          <p:nvPr/>
        </p:nvSpPr>
        <p:spPr>
          <a:xfrm>
            <a:off x="-228600" y="5567082"/>
            <a:ext cx="8915400" cy="103030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buFontTx/>
              <a:buNone/>
              <a:defRPr/>
            </a:pPr>
            <a:r>
              <a:rPr lang="en-US" sz="2400" b="1" kern="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How stable are nanoparticles in oxic seawater?</a:t>
            </a:r>
          </a:p>
          <a:p>
            <a:pPr marL="457200" lvl="1" indent="0" algn="ctr">
              <a:buFontTx/>
              <a:buNone/>
              <a:defRPr/>
            </a:pPr>
            <a:r>
              <a:rPr lang="en-US" sz="2400" b="1" kern="0" dirty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Can they be transported away from hydrothermal vent zones?</a:t>
            </a:r>
          </a:p>
        </p:txBody>
      </p:sp>
    </p:spTree>
    <p:extLst>
      <p:ext uri="{BB962C8B-B14F-4D97-AF65-F5344CB8AC3E}">
        <p14:creationId xmlns:p14="http://schemas.microsoft.com/office/powerpoint/2010/main" val="2220819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Text Box 11"/>
          <p:cNvSpPr txBox="1">
            <a:spLocks noChangeArrowheads="1"/>
          </p:cNvSpPr>
          <p:nvPr/>
        </p:nvSpPr>
        <p:spPr bwMode="auto">
          <a:xfrm>
            <a:off x="76200" y="1268408"/>
            <a:ext cx="8991600" cy="2492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</a:rPr>
              <a:t>STUDENTS: 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</a:rPr>
              <a:t>Emily Estes, </a:t>
            </a:r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</a:rPr>
              <a:t>Nicole Coffey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</a:rPr>
              <a:t>COLLEAGUES: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</a:rPr>
              <a:t> Debora </a:t>
            </a:r>
            <a:r>
              <a:rPr lang="en-US" altLang="en-US" sz="2400" b="1" dirty="0" err="1">
                <a:solidFill>
                  <a:srgbClr val="FFFF00"/>
                </a:solidFill>
                <a:latin typeface="Times New Roman" pitchFamily="18" charset="0"/>
              </a:rPr>
              <a:t>Berti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</a:rPr>
              <a:t> and Michael </a:t>
            </a:r>
            <a:r>
              <a:rPr lang="en-US" altLang="en-US" sz="2400" b="1" dirty="0" err="1">
                <a:solidFill>
                  <a:srgbClr val="FFFF00"/>
                </a:solidFill>
                <a:latin typeface="Times New Roman" pitchFamily="18" charset="0"/>
              </a:rPr>
              <a:t>Hochella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</a:rPr>
              <a:t> (</a:t>
            </a:r>
            <a:r>
              <a:rPr lang="en-US" altLang="en-US" sz="2400" b="1" dirty="0" err="1">
                <a:solidFill>
                  <a:schemeClr val="bg1"/>
                </a:solidFill>
                <a:latin typeface="Times New Roman" pitchFamily="18" charset="0"/>
              </a:rPr>
              <a:t>Va</a:t>
            </a:r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</a:rPr>
              <a:t> Tech; Nano Earth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</a:rPr>
              <a:t>), Andrew Wozniak (UD)</a:t>
            </a:r>
          </a:p>
          <a:p>
            <a:pPr>
              <a:spcBef>
                <a:spcPct val="50000"/>
              </a:spcBef>
              <a:buNone/>
            </a:pPr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</a:rPr>
              <a:t>EDUCATION &amp; Outreach: 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</a:rPr>
              <a:t>Lisa </a:t>
            </a:r>
            <a:r>
              <a:rPr lang="en-US" altLang="en-US" sz="2400" b="1" dirty="0" err="1">
                <a:solidFill>
                  <a:srgbClr val="FFFF00"/>
                </a:solidFill>
                <a:latin typeface="Times New Roman" pitchFamily="18" charset="0"/>
              </a:rPr>
              <a:t>Tossey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</a:rPr>
              <a:t> (UD)</a:t>
            </a:r>
          </a:p>
          <a:p>
            <a:pPr>
              <a:spcBef>
                <a:spcPct val="50000"/>
              </a:spcBef>
              <a:buNone/>
            </a:pPr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</a:rPr>
              <a:t>National Deep-Sea Submergence Facility (NDSF) 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</a:rPr>
              <a:t>run by WHOI</a:t>
            </a:r>
          </a:p>
        </p:txBody>
      </p:sp>
      <p:sp>
        <p:nvSpPr>
          <p:cNvPr id="3076" name="Text Box 12"/>
          <p:cNvSpPr txBox="1">
            <a:spLocks noChangeArrowheads="1"/>
          </p:cNvSpPr>
          <p:nvPr/>
        </p:nvSpPr>
        <p:spPr bwMode="auto">
          <a:xfrm>
            <a:off x="2743200" y="270845"/>
            <a:ext cx="36576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Acknowledgments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E161E0E-C505-46CE-A0A2-9D5CA0C28D93}"/>
              </a:ext>
            </a:extLst>
          </p:cNvPr>
          <p:cNvGrpSpPr/>
          <p:nvPr/>
        </p:nvGrpSpPr>
        <p:grpSpPr>
          <a:xfrm>
            <a:off x="183776" y="4572000"/>
            <a:ext cx="1181076" cy="1924258"/>
            <a:chOff x="334181" y="4572000"/>
            <a:chExt cx="1181076" cy="1924258"/>
          </a:xfrm>
        </p:grpSpPr>
        <p:pic>
          <p:nvPicPr>
            <p:cNvPr id="3079" name="Picture 6" descr="nsflogo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9263" y="5545345"/>
              <a:ext cx="950913" cy="9509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Text Box 7">
              <a:extLst>
                <a:ext uri="{FF2B5EF4-FFF2-40B4-BE49-F238E27FC236}">
                  <a16:creationId xmlns:a16="http://schemas.microsoft.com/office/drawing/2014/main" id="{6EC1D4B0-3A03-4920-8787-109E9768492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4181" y="4572000"/>
              <a:ext cx="1181076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9pPr>
            </a:lstStyle>
            <a:p>
              <a:pPr algn="ctr" eaLnBrk="1" hangingPunct="1">
                <a:spcBef>
                  <a:spcPts val="0"/>
                </a:spcBef>
                <a:buFontTx/>
                <a:buNone/>
              </a:pPr>
              <a:r>
                <a:rPr lang="en-US" altLang="en-US" sz="2400" b="1" dirty="0">
                  <a:solidFill>
                    <a:srgbClr val="FFFF00"/>
                  </a:solidFill>
                  <a:latin typeface="Times New Roman" pitchFamily="18" charset="0"/>
                </a:rPr>
                <a:t>MGG, </a:t>
              </a:r>
            </a:p>
            <a:p>
              <a:pPr algn="ctr" eaLnBrk="1" hangingPunct="1">
                <a:spcBef>
                  <a:spcPts val="0"/>
                </a:spcBef>
                <a:buFontTx/>
                <a:buNone/>
              </a:pPr>
              <a:r>
                <a:rPr lang="en-US" altLang="en-US" sz="2400" b="1" dirty="0">
                  <a:solidFill>
                    <a:srgbClr val="FFFF00"/>
                  </a:solidFill>
                  <a:latin typeface="Times New Roman" pitchFamily="18" charset="0"/>
                </a:rPr>
                <a:t>CO</a:t>
              </a:r>
            </a:p>
          </p:txBody>
        </p:sp>
      </p:grpSp>
      <p:pic>
        <p:nvPicPr>
          <p:cNvPr id="15" name="Picture 28" descr="udseal">
            <a:extLst>
              <a:ext uri="{FF2B5EF4-FFF2-40B4-BE49-F238E27FC236}">
                <a16:creationId xmlns:a16="http://schemas.microsoft.com/office/drawing/2014/main" id="{B3E9396C-7153-4CA7-BFCA-CB1D0C392A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7718" y="5029200"/>
            <a:ext cx="1566118" cy="1566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6405E6A6-E764-4032-896D-71C6A8741000}"/>
              </a:ext>
            </a:extLst>
          </p:cNvPr>
          <p:cNvGrpSpPr/>
          <p:nvPr/>
        </p:nvGrpSpPr>
        <p:grpSpPr>
          <a:xfrm>
            <a:off x="3505200" y="4758961"/>
            <a:ext cx="5317530" cy="1623461"/>
            <a:chOff x="3505200" y="4758961"/>
            <a:chExt cx="5317530" cy="1623461"/>
          </a:xfrm>
        </p:grpSpPr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BE02E722-2970-4A3B-B0A9-D518C5C47BC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6695" b="50000"/>
            <a:stretch/>
          </p:blipFill>
          <p:spPr bwMode="auto">
            <a:xfrm>
              <a:off x="3505200" y="5659180"/>
              <a:ext cx="2362896" cy="7232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0CFF2A5-8592-4407-8384-78FE1B2C702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79530" y="5659180"/>
              <a:ext cx="2743200" cy="672084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B2C92051-42CD-4F13-AAA5-B227051117E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029200" y="4758961"/>
              <a:ext cx="1828800" cy="78638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43" r="2746" b="2956"/>
          <a:stretch/>
        </p:blipFill>
        <p:spPr bwMode="auto">
          <a:xfrm>
            <a:off x="25458" y="1088004"/>
            <a:ext cx="9084356" cy="4321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Group 5"/>
          <p:cNvGrpSpPr/>
          <p:nvPr/>
        </p:nvGrpSpPr>
        <p:grpSpPr>
          <a:xfrm>
            <a:off x="4952741" y="3199860"/>
            <a:ext cx="3962399" cy="3454063"/>
            <a:chOff x="4952741" y="3352800"/>
            <a:chExt cx="3962399" cy="3454063"/>
          </a:xfrm>
        </p:grpSpPr>
        <p:sp>
          <p:nvSpPr>
            <p:cNvPr id="7" name="Text Box 10"/>
            <p:cNvSpPr txBox="1">
              <a:spLocks noChangeArrowheads="1"/>
            </p:cNvSpPr>
            <p:nvPr/>
          </p:nvSpPr>
          <p:spPr bwMode="auto">
            <a:xfrm>
              <a:off x="4952741" y="5791200"/>
              <a:ext cx="3962399" cy="1015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ts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North East Pacific Rise, NEPR (</a:t>
              </a:r>
              <a:r>
                <a:rPr kumimoji="0" lang="en-US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fast spreading</a:t>
              </a:r>
              <a:r>
                <a:rPr kumimoji="0" lang="en-US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) Rise ~ 2500m depth, </a:t>
              </a:r>
              <a:r>
                <a:rPr lang="en-US" altLang="en-US" sz="2000" b="1" kern="0" dirty="0">
                  <a:solidFill>
                    <a:srgbClr val="FFFF00"/>
                  </a:solidFill>
                  <a:latin typeface="Times New Roman" pitchFamily="18" charset="0"/>
                  <a:cs typeface="Times New Roman" pitchFamily="18" charset="0"/>
                </a:rPr>
                <a:t>Year 2017</a:t>
              </a:r>
              <a:r>
                <a:rPr kumimoji="0" lang="en-US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 </a:t>
              </a:r>
            </a:p>
          </p:txBody>
        </p:sp>
        <p:cxnSp>
          <p:nvCxnSpPr>
            <p:cNvPr id="8" name="Straight Arrow Connector 7"/>
            <p:cNvCxnSpPr/>
            <p:nvPr/>
          </p:nvCxnSpPr>
          <p:spPr>
            <a:xfrm flipV="1">
              <a:off x="5410200" y="3352800"/>
              <a:ext cx="1143000" cy="2438400"/>
            </a:xfrm>
            <a:prstGeom prst="straightConnector1">
              <a:avLst/>
            </a:prstGeom>
            <a:noFill/>
            <a:ln w="28575" cap="flat" cmpd="sng" algn="ctr">
              <a:solidFill>
                <a:srgbClr val="FFFF00"/>
              </a:solidFill>
              <a:prstDash val="solid"/>
              <a:tailEnd type="arrow"/>
            </a:ln>
            <a:effectLst/>
          </p:spPr>
        </p:cxnSp>
      </p:grp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25458" y="152400"/>
            <a:ext cx="584835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US" altLang="en-US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Distribution of hydrothermal vents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457200" y="3809460"/>
            <a:ext cx="4419600" cy="2690574"/>
            <a:chOff x="457200" y="3809460"/>
            <a:chExt cx="4419600" cy="2690574"/>
          </a:xfrm>
        </p:grpSpPr>
        <p:sp>
          <p:nvSpPr>
            <p:cNvPr id="10" name="Text Box 10"/>
            <p:cNvSpPr txBox="1">
              <a:spLocks noChangeArrowheads="1"/>
            </p:cNvSpPr>
            <p:nvPr/>
          </p:nvSpPr>
          <p:spPr bwMode="auto">
            <a:xfrm>
              <a:off x="457200" y="5484371"/>
              <a:ext cx="4038600" cy="1015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9pPr>
            </a:lstStyle>
            <a:p>
              <a:pPr eaLnBrk="1" fontAlgn="base" hangingPunct="1">
                <a:spcBef>
                  <a:spcPts val="0"/>
                </a:spcBef>
                <a:spcAft>
                  <a:spcPct val="0"/>
                </a:spcAft>
                <a:buFontTx/>
                <a:buNone/>
              </a:pPr>
              <a:r>
                <a:rPr lang="en-US" altLang="en-US" sz="2000" b="1" dirty="0">
                  <a:solidFill>
                    <a:srgbClr val="FFFF00"/>
                  </a:solidFill>
                  <a:latin typeface="Times New Roman" pitchFamily="18" charset="0"/>
                  <a:cs typeface="Times New Roman" pitchFamily="18" charset="0"/>
                </a:rPr>
                <a:t>Lau Basin  (</a:t>
              </a:r>
              <a:r>
                <a:rPr lang="en-US" altLang="en-US" sz="2000" b="1" dirty="0">
                  <a:solidFill>
                    <a:srgbClr val="FFFFFF"/>
                  </a:solidFill>
                  <a:latin typeface="Times New Roman" pitchFamily="18" charset="0"/>
                  <a:cs typeface="Times New Roman" pitchFamily="18" charset="0"/>
                </a:rPr>
                <a:t>back arc</a:t>
              </a:r>
              <a:r>
                <a:rPr lang="en-US" altLang="en-US" sz="2000" b="1" dirty="0">
                  <a:solidFill>
                    <a:srgbClr val="FFFF00"/>
                  </a:solidFill>
                  <a:latin typeface="Times New Roman" pitchFamily="18" charset="0"/>
                  <a:cs typeface="Times New Roman" pitchFamily="18" charset="0"/>
                </a:rPr>
                <a:t>) 2100m (S) to 2800m (N) meter depth,</a:t>
              </a:r>
            </a:p>
            <a:p>
              <a:pPr eaLnBrk="1" fontAlgn="base" hangingPunct="1">
                <a:spcBef>
                  <a:spcPts val="0"/>
                </a:spcBef>
                <a:spcAft>
                  <a:spcPct val="0"/>
                </a:spcAft>
                <a:buFontTx/>
                <a:buNone/>
              </a:pPr>
              <a:r>
                <a:rPr lang="en-US" altLang="en-US" sz="2000" b="1" dirty="0">
                  <a:solidFill>
                    <a:srgbClr val="FFFF00"/>
                  </a:solidFill>
                  <a:latin typeface="Times New Roman" pitchFamily="18" charset="0"/>
                  <a:cs typeface="Times New Roman" pitchFamily="18" charset="0"/>
                </a:rPr>
                <a:t>Year 2009</a:t>
              </a:r>
            </a:p>
          </p:txBody>
        </p:sp>
        <p:cxnSp>
          <p:nvCxnSpPr>
            <p:cNvPr id="11" name="Straight Arrow Connector 10"/>
            <p:cNvCxnSpPr/>
            <p:nvPr/>
          </p:nvCxnSpPr>
          <p:spPr>
            <a:xfrm flipV="1">
              <a:off x="3124200" y="3809460"/>
              <a:ext cx="1752600" cy="1674911"/>
            </a:xfrm>
            <a:prstGeom prst="straightConnector1">
              <a:avLst/>
            </a:prstGeom>
            <a:noFill/>
            <a:ln w="28575" cap="flat" cmpd="sng" algn="ctr">
              <a:solidFill>
                <a:srgbClr val="FFFF00"/>
              </a:solidFill>
              <a:prstDash val="solid"/>
              <a:tailEnd type="arrow"/>
            </a:ln>
            <a:effectLst/>
          </p:spPr>
        </p:cxnSp>
      </p:grpSp>
      <p:sp>
        <p:nvSpPr>
          <p:cNvPr id="12" name="Rectangle 11"/>
          <p:cNvSpPr/>
          <p:nvPr/>
        </p:nvSpPr>
        <p:spPr>
          <a:xfrm>
            <a:off x="1878402" y="1536349"/>
            <a:ext cx="566533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16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http:/www.interridge.org/Irvents 	Beaulieu et al (2013)</a:t>
            </a:r>
          </a:p>
        </p:txBody>
      </p:sp>
      <p:grpSp>
        <p:nvGrpSpPr>
          <p:cNvPr id="16" name="Group 15"/>
          <p:cNvGrpSpPr/>
          <p:nvPr/>
        </p:nvGrpSpPr>
        <p:grpSpPr>
          <a:xfrm>
            <a:off x="6019800" y="76200"/>
            <a:ext cx="2895340" cy="2438400"/>
            <a:chOff x="6019800" y="76200"/>
            <a:chExt cx="2895340" cy="2438400"/>
          </a:xfrm>
        </p:grpSpPr>
        <p:grpSp>
          <p:nvGrpSpPr>
            <p:cNvPr id="3" name="Group 2"/>
            <p:cNvGrpSpPr/>
            <p:nvPr/>
          </p:nvGrpSpPr>
          <p:grpSpPr>
            <a:xfrm>
              <a:off x="6019800" y="76200"/>
              <a:ext cx="2895340" cy="2133060"/>
              <a:chOff x="6019800" y="229140"/>
              <a:chExt cx="2895340" cy="2133060"/>
            </a:xfrm>
          </p:grpSpPr>
          <p:sp>
            <p:nvSpPr>
              <p:cNvPr id="4" name="TextBox 15"/>
              <p:cNvSpPr txBox="1">
                <a:spLocks noChangeArrowheads="1"/>
              </p:cNvSpPr>
              <p:nvPr/>
            </p:nvSpPr>
            <p:spPr bwMode="auto">
              <a:xfrm>
                <a:off x="6019800" y="229140"/>
                <a:ext cx="2895340" cy="10156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itchFamily="34" charset="0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itchFamily="18" charset="0"/>
                    <a:cs typeface="Times New Roman" pitchFamily="18" charset="0"/>
                  </a:rPr>
                  <a:t>MAR (</a:t>
                </a:r>
                <a:r>
                  <a:rPr kumimoji="0" lang="en-US" altLang="en-US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F00"/>
                    </a:solidFill>
                    <a:effectLst/>
                    <a:uLnTx/>
                    <a:uFillTx/>
                    <a:latin typeface="Times New Roman" pitchFamily="18" charset="0"/>
                    <a:cs typeface="Times New Roman" pitchFamily="18" charset="0"/>
                  </a:rPr>
                  <a:t>slow spreading</a:t>
                </a:r>
                <a:r>
                  <a:rPr kumimoji="0" lang="en-US" altLang="en-US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itchFamily="18" charset="0"/>
                    <a:cs typeface="Times New Roman" pitchFamily="18" charset="0"/>
                  </a:rPr>
                  <a:t>)</a:t>
                </a:r>
              </a:p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itchFamily="18" charset="0"/>
                    <a:cs typeface="Times New Roman" pitchFamily="18" charset="0"/>
                  </a:rPr>
                  <a:t>2400 m (N) to 3600m (S), Year 2012 </a:t>
                </a:r>
              </a:p>
            </p:txBody>
          </p:sp>
          <p:cxnSp>
            <p:nvCxnSpPr>
              <p:cNvPr id="5" name="Straight Arrow Connector 4"/>
              <p:cNvCxnSpPr/>
              <p:nvPr/>
            </p:nvCxnSpPr>
            <p:spPr>
              <a:xfrm>
                <a:off x="7620000" y="1058466"/>
                <a:ext cx="304800" cy="1303734"/>
              </a:xfrm>
              <a:prstGeom prst="straightConnector1">
                <a:avLst/>
              </a:prstGeom>
              <a:noFill/>
              <a:ln w="28575" cap="flat" cmpd="sng" algn="ctr">
                <a:solidFill>
                  <a:srgbClr val="FFFF00"/>
                </a:solidFill>
                <a:prstDash val="solid"/>
                <a:tailEnd type="arrow"/>
              </a:ln>
              <a:effectLst/>
            </p:spPr>
          </p:cxnSp>
        </p:grpSp>
        <p:cxnSp>
          <p:nvCxnSpPr>
            <p:cNvPr id="14" name="Straight Arrow Connector 13"/>
            <p:cNvCxnSpPr>
              <a:cxnSpLocks/>
            </p:cNvCxnSpPr>
            <p:nvPr/>
          </p:nvCxnSpPr>
          <p:spPr>
            <a:xfrm>
              <a:off x="7467470" y="1222177"/>
              <a:ext cx="427738" cy="1292423"/>
            </a:xfrm>
            <a:prstGeom prst="straightConnector1">
              <a:avLst/>
            </a:prstGeom>
            <a:noFill/>
            <a:ln w="28575" cap="flat" cmpd="sng" algn="ctr">
              <a:solidFill>
                <a:srgbClr val="FFFF00"/>
              </a:solidFill>
              <a:prstDash val="solid"/>
              <a:tailEnd type="arrow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1402372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5638"/>
            <a:ext cx="7481660" cy="6681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7" name="Group 26"/>
          <p:cNvGrpSpPr/>
          <p:nvPr/>
        </p:nvGrpSpPr>
        <p:grpSpPr>
          <a:xfrm>
            <a:off x="1520400" y="152400"/>
            <a:ext cx="5566200" cy="3120142"/>
            <a:chOff x="1520400" y="152400"/>
            <a:chExt cx="5566200" cy="3120142"/>
          </a:xfrm>
        </p:grpSpPr>
        <p:grpSp>
          <p:nvGrpSpPr>
            <p:cNvPr id="28" name="Group 27"/>
            <p:cNvGrpSpPr/>
            <p:nvPr/>
          </p:nvGrpSpPr>
          <p:grpSpPr>
            <a:xfrm>
              <a:off x="2815145" y="615615"/>
              <a:ext cx="1299655" cy="1191522"/>
              <a:chOff x="5834135" y="2438400"/>
              <a:chExt cx="2166092" cy="1985870"/>
            </a:xfrm>
          </p:grpSpPr>
          <p:pic>
            <p:nvPicPr>
              <p:cNvPr id="48" name="Picture 2"/>
              <p:cNvPicPr>
                <a:picLocks noChangeAspect="1" noChangeArrowheads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909" t="17062" r="41840" b="16360"/>
              <a:stretch/>
            </p:blipFill>
            <p:spPr bwMode="auto">
              <a:xfrm>
                <a:off x="5834135" y="2438400"/>
                <a:ext cx="2166092" cy="198587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9" name="TextBox 48"/>
              <p:cNvSpPr txBox="1"/>
              <p:nvPr/>
            </p:nvSpPr>
            <p:spPr>
              <a:xfrm>
                <a:off x="6351453" y="2868020"/>
                <a:ext cx="533400" cy="6668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eaLnBrk="0" hangingPunct="0">
                  <a:defRPr/>
                </a:pPr>
                <a:r>
                  <a:rPr lang="en-US" sz="1000" b="1" kern="0" dirty="0" err="1">
                    <a:solidFill>
                      <a:srgbClr val="FFFFCC"/>
                    </a:solidFill>
                    <a:latin typeface="Times New Roman" pitchFamily="18" charset="0"/>
                  </a:rPr>
                  <a:t>Fe</a:t>
                </a:r>
                <a:r>
                  <a:rPr lang="en-US" sz="1000" b="1" kern="0" baseline="-25000" dirty="0" err="1">
                    <a:solidFill>
                      <a:srgbClr val="FFFFCC"/>
                    </a:solidFill>
                    <a:latin typeface="Times New Roman" pitchFamily="18" charset="0"/>
                  </a:rPr>
                  <a:t>A</a:t>
                </a:r>
                <a:endParaRPr lang="en-US" sz="1000" b="1" kern="0" dirty="0">
                  <a:solidFill>
                    <a:srgbClr val="FFFFCC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50" name="TextBox 49"/>
              <p:cNvSpPr txBox="1"/>
              <p:nvPr/>
            </p:nvSpPr>
            <p:spPr>
              <a:xfrm>
                <a:off x="6720203" y="3024712"/>
                <a:ext cx="502162" cy="4103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eaLnBrk="0" hangingPunct="0">
                  <a:defRPr/>
                </a:pPr>
                <a:r>
                  <a:rPr lang="en-US" sz="1000" b="1" kern="0" dirty="0">
                    <a:solidFill>
                      <a:srgbClr val="000000"/>
                    </a:solidFill>
                    <a:latin typeface="Times New Roman" pitchFamily="18" charset="0"/>
                  </a:rPr>
                  <a:t>S</a:t>
                </a:r>
                <a:endParaRPr lang="en-US" sz="1000" b="1" kern="0" baseline="-250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51" name="TextBox 50"/>
              <p:cNvSpPr txBox="1"/>
              <p:nvPr/>
            </p:nvSpPr>
            <p:spPr>
              <a:xfrm>
                <a:off x="7010744" y="2659143"/>
                <a:ext cx="502162" cy="4103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eaLnBrk="0" hangingPunct="0">
                  <a:defRPr/>
                </a:pPr>
                <a:r>
                  <a:rPr lang="en-US" sz="1000" b="1" kern="0" dirty="0">
                    <a:solidFill>
                      <a:srgbClr val="000000"/>
                    </a:solidFill>
                    <a:latin typeface="Times New Roman" pitchFamily="18" charset="0"/>
                  </a:rPr>
                  <a:t>S</a:t>
                </a:r>
                <a:endParaRPr lang="en-US" sz="1000" b="1" kern="0" baseline="-250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52" name="TextBox 51"/>
              <p:cNvSpPr txBox="1"/>
              <p:nvPr/>
            </p:nvSpPr>
            <p:spPr>
              <a:xfrm>
                <a:off x="7315200" y="2739937"/>
                <a:ext cx="533400" cy="6668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eaLnBrk="0" hangingPunct="0">
                  <a:defRPr/>
                </a:pPr>
                <a:r>
                  <a:rPr lang="en-US" sz="1000" b="1" kern="0" dirty="0" err="1">
                    <a:solidFill>
                      <a:srgbClr val="FFFFCC"/>
                    </a:solidFill>
                    <a:latin typeface="Times New Roman" pitchFamily="18" charset="0"/>
                  </a:rPr>
                  <a:t>Fe</a:t>
                </a:r>
                <a:r>
                  <a:rPr lang="en-US" sz="1000" b="1" kern="0" baseline="-25000" dirty="0" err="1">
                    <a:solidFill>
                      <a:srgbClr val="FFFFCC"/>
                    </a:solidFill>
                    <a:latin typeface="Times New Roman" pitchFamily="18" charset="0"/>
                  </a:rPr>
                  <a:t>B</a:t>
                </a:r>
                <a:endParaRPr lang="en-US" sz="1000" b="1" kern="0" dirty="0">
                  <a:solidFill>
                    <a:srgbClr val="FFFFCC"/>
                  </a:solidFill>
                  <a:latin typeface="Times New Roman" pitchFamily="18" charset="0"/>
                </a:endParaRPr>
              </a:p>
            </p:txBody>
          </p:sp>
        </p:grpSp>
        <p:grpSp>
          <p:nvGrpSpPr>
            <p:cNvPr id="29" name="Group 28"/>
            <p:cNvGrpSpPr/>
            <p:nvPr/>
          </p:nvGrpSpPr>
          <p:grpSpPr>
            <a:xfrm>
              <a:off x="1520400" y="152400"/>
              <a:ext cx="1087707" cy="1636195"/>
              <a:chOff x="1520400" y="152400"/>
              <a:chExt cx="1087707" cy="1636195"/>
            </a:xfrm>
          </p:grpSpPr>
          <p:pic>
            <p:nvPicPr>
              <p:cNvPr id="35" name="Picture 34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20400" y="634157"/>
                <a:ext cx="1051285" cy="115443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cxnSp>
            <p:nvCxnSpPr>
              <p:cNvPr id="36" name="Straight Arrow Connector 35"/>
              <p:cNvCxnSpPr/>
              <p:nvPr/>
            </p:nvCxnSpPr>
            <p:spPr bwMode="auto">
              <a:xfrm flipV="1">
                <a:off x="1966296" y="534860"/>
                <a:ext cx="0" cy="228600"/>
              </a:xfrm>
              <a:prstGeom prst="straightConnector1">
                <a:avLst/>
              </a:prstGeom>
              <a:solidFill>
                <a:srgbClr val="00CC99"/>
              </a:solidFill>
              <a:ln w="2857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arrow"/>
              </a:ln>
              <a:effectLst/>
            </p:spPr>
          </p:cxnSp>
          <p:cxnSp>
            <p:nvCxnSpPr>
              <p:cNvPr id="37" name="Straight Arrow Connector 36"/>
              <p:cNvCxnSpPr/>
              <p:nvPr/>
            </p:nvCxnSpPr>
            <p:spPr bwMode="auto">
              <a:xfrm flipV="1">
                <a:off x="2384669" y="534860"/>
                <a:ext cx="0" cy="228600"/>
              </a:xfrm>
              <a:prstGeom prst="straightConnector1">
                <a:avLst/>
              </a:prstGeom>
              <a:solidFill>
                <a:srgbClr val="00CC99"/>
              </a:solidFill>
              <a:ln w="2857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arrow"/>
              </a:ln>
              <a:effectLst/>
            </p:spPr>
          </p:cxnSp>
          <p:sp>
            <p:nvSpPr>
              <p:cNvPr id="38" name="TextBox 37"/>
              <p:cNvSpPr txBox="1"/>
              <p:nvPr/>
            </p:nvSpPr>
            <p:spPr>
              <a:xfrm>
                <a:off x="2157878" y="865836"/>
                <a:ext cx="320040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US" sz="1000" b="1" kern="0" dirty="0">
                    <a:solidFill>
                      <a:srgbClr val="FFFFFF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Fe</a:t>
                </a:r>
              </a:p>
            </p:txBody>
          </p:sp>
          <p:sp>
            <p:nvSpPr>
              <p:cNvPr id="39" name="TextBox 38"/>
              <p:cNvSpPr txBox="1"/>
              <p:nvPr/>
            </p:nvSpPr>
            <p:spPr>
              <a:xfrm>
                <a:off x="2262034" y="685737"/>
                <a:ext cx="184511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US" sz="1000" b="1" kern="0" dirty="0">
                    <a:solidFill>
                      <a:srgbClr val="00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</a:t>
                </a:r>
              </a:p>
            </p:txBody>
          </p:sp>
          <p:pic>
            <p:nvPicPr>
              <p:cNvPr id="40" name="Picture 39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7522" t="42044" r="18275" b="32966"/>
              <a:stretch/>
            </p:blipFill>
            <p:spPr bwMode="auto">
              <a:xfrm>
                <a:off x="1796750" y="214503"/>
                <a:ext cx="374032" cy="31945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1" name="TextBox 40"/>
              <p:cNvSpPr txBox="1"/>
              <p:nvPr/>
            </p:nvSpPr>
            <p:spPr>
              <a:xfrm>
                <a:off x="1952360" y="152400"/>
                <a:ext cx="184511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US" sz="1000" b="1" kern="0" dirty="0">
                    <a:solidFill>
                      <a:srgbClr val="00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</a:t>
                </a:r>
              </a:p>
            </p:txBody>
          </p:sp>
          <p:sp>
            <p:nvSpPr>
              <p:cNvPr id="42" name="TextBox 41"/>
              <p:cNvSpPr txBox="1"/>
              <p:nvPr/>
            </p:nvSpPr>
            <p:spPr>
              <a:xfrm>
                <a:off x="1759753" y="152400"/>
                <a:ext cx="184511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US" sz="1000" b="1" kern="0" dirty="0">
                    <a:solidFill>
                      <a:srgbClr val="00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</a:t>
                </a:r>
              </a:p>
            </p:txBody>
          </p:sp>
          <p:sp>
            <p:nvSpPr>
              <p:cNvPr id="43" name="TextBox 42"/>
              <p:cNvSpPr txBox="1"/>
              <p:nvPr/>
            </p:nvSpPr>
            <p:spPr>
              <a:xfrm>
                <a:off x="1832071" y="301450"/>
                <a:ext cx="184511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US" sz="1000" b="1" kern="0" dirty="0">
                    <a:solidFill>
                      <a:srgbClr val="00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</a:t>
                </a:r>
              </a:p>
            </p:txBody>
          </p:sp>
          <p:pic>
            <p:nvPicPr>
              <p:cNvPr id="44" name="Picture 43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7522" t="42044" r="18275" b="32966"/>
              <a:stretch/>
            </p:blipFill>
            <p:spPr bwMode="auto">
              <a:xfrm>
                <a:off x="2234075" y="214503"/>
                <a:ext cx="374032" cy="31945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5" name="TextBox 44"/>
              <p:cNvSpPr txBox="1"/>
              <p:nvPr/>
            </p:nvSpPr>
            <p:spPr>
              <a:xfrm>
                <a:off x="2365471" y="152400"/>
                <a:ext cx="184511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US" sz="1000" b="1" kern="0" dirty="0">
                    <a:solidFill>
                      <a:srgbClr val="00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</a:t>
                </a:r>
              </a:p>
            </p:txBody>
          </p:sp>
          <p:sp>
            <p:nvSpPr>
              <p:cNvPr id="46" name="TextBox 45"/>
              <p:cNvSpPr txBox="1"/>
              <p:nvPr/>
            </p:nvSpPr>
            <p:spPr>
              <a:xfrm>
                <a:off x="2197078" y="152400"/>
                <a:ext cx="184511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US" sz="1000" b="1" kern="0" dirty="0">
                    <a:solidFill>
                      <a:srgbClr val="00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</a:t>
                </a:r>
              </a:p>
            </p:txBody>
          </p:sp>
          <p:sp>
            <p:nvSpPr>
              <p:cNvPr id="47" name="TextBox 46"/>
              <p:cNvSpPr txBox="1"/>
              <p:nvPr/>
            </p:nvSpPr>
            <p:spPr>
              <a:xfrm>
                <a:off x="2289271" y="301450"/>
                <a:ext cx="184511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US" sz="1000" b="1" kern="0" dirty="0">
                    <a:solidFill>
                      <a:srgbClr val="00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</a:t>
                </a:r>
              </a:p>
            </p:txBody>
          </p:sp>
        </p:grpSp>
        <p:cxnSp>
          <p:nvCxnSpPr>
            <p:cNvPr id="30" name="Straight Arrow Connector 29"/>
            <p:cNvCxnSpPr/>
            <p:nvPr/>
          </p:nvCxnSpPr>
          <p:spPr bwMode="auto">
            <a:xfrm rot="5400000" flipV="1">
              <a:off x="2705100" y="1084606"/>
              <a:ext cx="0" cy="228600"/>
            </a:xfrm>
            <a:prstGeom prst="straightConnector1">
              <a:avLst/>
            </a:prstGeom>
            <a:solidFill>
              <a:srgbClr val="00CC99"/>
            </a:solidFill>
            <a:ln w="28575" cap="flat" cmpd="sng" algn="ctr">
              <a:solidFill>
                <a:sysClr val="window" lastClr="FFFFFF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pic>
          <p:nvPicPr>
            <p:cNvPr id="31" name="Picture 3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19600" y="200332"/>
              <a:ext cx="2655570" cy="1992630"/>
            </a:xfrm>
            <a:prstGeom prst="rect">
              <a:avLst/>
            </a:prstGeom>
            <a:extLst>
              <a:ext uri="{FAA26D3D-D897-4be2-8F04-BA451C77F1D7}">
                <ma14:placeholderFlag xmlns:lc="http://schemas.openxmlformats.org/drawingml/2006/lockedCanvas" xmlns:ma14="http://schemas.microsoft.com/office/mac/drawingml/2011/main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  </a:ext>
            </a:extLst>
          </p:spPr>
        </p:pic>
        <p:cxnSp>
          <p:nvCxnSpPr>
            <p:cNvPr id="32" name="Straight Arrow Connector 31"/>
            <p:cNvCxnSpPr/>
            <p:nvPr/>
          </p:nvCxnSpPr>
          <p:spPr bwMode="auto">
            <a:xfrm rot="5400000" flipV="1">
              <a:off x="4232371" y="1082347"/>
              <a:ext cx="0" cy="228600"/>
            </a:xfrm>
            <a:prstGeom prst="straightConnector1">
              <a:avLst/>
            </a:prstGeom>
            <a:solidFill>
              <a:srgbClr val="00CC99"/>
            </a:solidFill>
            <a:ln w="28575" cap="flat" cmpd="sng" algn="ctr">
              <a:solidFill>
                <a:sysClr val="window" lastClr="FFFFFF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cxnSp>
          <p:nvCxnSpPr>
            <p:cNvPr id="33" name="Straight Arrow Connector 32"/>
            <p:cNvCxnSpPr/>
            <p:nvPr/>
          </p:nvCxnSpPr>
          <p:spPr>
            <a:xfrm>
              <a:off x="1520400" y="1807137"/>
              <a:ext cx="1636174" cy="1465405"/>
            </a:xfrm>
            <a:prstGeom prst="straightConnector1">
              <a:avLst/>
            </a:prstGeom>
            <a:noFill/>
            <a:ln w="19050" cap="flat" cmpd="sng" algn="ctr">
              <a:solidFill>
                <a:sysClr val="window" lastClr="FFFFFF"/>
              </a:solidFill>
              <a:prstDash val="solid"/>
              <a:headEnd type="triangle" w="med" len="med"/>
              <a:tailEnd type="triangle" w="med" len="med"/>
            </a:ln>
            <a:effectLst/>
          </p:spPr>
        </p:cxnSp>
        <p:cxnSp>
          <p:nvCxnSpPr>
            <p:cNvPr id="34" name="Straight Arrow Connector 33"/>
            <p:cNvCxnSpPr/>
            <p:nvPr/>
          </p:nvCxnSpPr>
          <p:spPr>
            <a:xfrm flipH="1">
              <a:off x="3156574" y="2221407"/>
              <a:ext cx="3930026" cy="1007238"/>
            </a:xfrm>
            <a:prstGeom prst="straightConnector1">
              <a:avLst/>
            </a:prstGeom>
            <a:noFill/>
            <a:ln w="19050" cap="flat" cmpd="sng" algn="ctr">
              <a:solidFill>
                <a:sysClr val="window" lastClr="FFFFFF"/>
              </a:solidFill>
              <a:prstDash val="solid"/>
              <a:headEnd type="triangle" w="med" len="med"/>
              <a:tailEnd type="triangle" w="med" len="med"/>
            </a:ln>
            <a:effectLst/>
          </p:spPr>
        </p:cxnSp>
      </p:grpSp>
      <p:sp>
        <p:nvSpPr>
          <p:cNvPr id="53" name="TextBox 52"/>
          <p:cNvSpPr txBox="1"/>
          <p:nvPr/>
        </p:nvSpPr>
        <p:spPr>
          <a:xfrm>
            <a:off x="533400" y="2725026"/>
            <a:ext cx="13186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TAG, 2012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1805843" y="1822572"/>
            <a:ext cx="2540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b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FeS</a:t>
            </a:r>
            <a:r>
              <a:rPr lang="en-US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H</a:t>
            </a:r>
            <a:r>
              <a:rPr lang="en-US" b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  → FeS</a:t>
            </a:r>
            <a:r>
              <a:rPr lang="en-US" b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H</a:t>
            </a:r>
            <a:r>
              <a:rPr lang="en-US" b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9" name="Rectangle 58"/>
          <p:cNvSpPr>
            <a:spLocks/>
          </p:cNvSpPr>
          <p:nvPr/>
        </p:nvSpPr>
        <p:spPr bwMode="auto">
          <a:xfrm>
            <a:off x="4953000" y="5388555"/>
            <a:ext cx="2362201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 err="1">
                <a:solidFill>
                  <a:srgbClr val="FFFF00"/>
                </a:solidFill>
                <a:latin typeface="Times New Roman" pitchFamily="18" charset="0"/>
                <a:ea typeface="MS PGothic" pitchFamily="34" charset="-128"/>
                <a:cs typeface="Times New Roman" pitchFamily="18" charset="0"/>
              </a:rPr>
              <a:t>Gartman</a:t>
            </a:r>
            <a:r>
              <a:rPr lang="en-US" altLang="en-US" sz="1800" b="1" dirty="0">
                <a:solidFill>
                  <a:srgbClr val="FFFF00"/>
                </a:solidFill>
                <a:latin typeface="Times New Roman" pitchFamily="18" charset="0"/>
                <a:ea typeface="MS PGothic" pitchFamily="34" charset="-128"/>
                <a:cs typeface="Times New Roman" pitchFamily="18" charset="0"/>
              </a:rPr>
              <a:t> et al. 2014 Findlay et al. 2015, 2019</a:t>
            </a:r>
          </a:p>
        </p:txBody>
      </p:sp>
    </p:spTree>
    <p:extLst>
      <p:ext uri="{BB962C8B-B14F-4D97-AF65-F5344CB8AC3E}">
        <p14:creationId xmlns:p14="http://schemas.microsoft.com/office/powerpoint/2010/main" val="2673161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540D1B-BE86-4388-B786-5395636746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532" b="14568"/>
          <a:stretch/>
        </p:blipFill>
        <p:spPr>
          <a:xfrm>
            <a:off x="88313" y="609600"/>
            <a:ext cx="6148361" cy="3209025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1905429-E476-4B38-B570-55C1DF6B1534}"/>
              </a:ext>
            </a:extLst>
          </p:cNvPr>
          <p:cNvCxnSpPr/>
          <p:nvPr/>
        </p:nvCxnSpPr>
        <p:spPr>
          <a:xfrm flipH="1">
            <a:off x="2268025" y="2714093"/>
            <a:ext cx="1817703" cy="1166443"/>
          </a:xfrm>
          <a:prstGeom prst="line">
            <a:avLst/>
          </a:prstGeom>
          <a:noFill/>
          <a:ln w="25400" cap="flat" cmpd="sng" algn="ctr">
            <a:solidFill>
              <a:srgbClr val="000000"/>
            </a:solidFill>
            <a:prstDash val="solid"/>
          </a:ln>
          <a:effectLst/>
        </p:spPr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0FCE125-5570-41B5-AE91-B1F49001E804}"/>
              </a:ext>
            </a:extLst>
          </p:cNvPr>
          <p:cNvCxnSpPr/>
          <p:nvPr/>
        </p:nvCxnSpPr>
        <p:spPr>
          <a:xfrm>
            <a:off x="4234393" y="2714093"/>
            <a:ext cx="3434026" cy="1166442"/>
          </a:xfrm>
          <a:prstGeom prst="line">
            <a:avLst/>
          </a:prstGeom>
          <a:noFill/>
          <a:ln w="25400" cap="flat" cmpd="sng" algn="ctr">
            <a:solidFill>
              <a:srgbClr val="000000"/>
            </a:solidFill>
            <a:prstDash val="solid"/>
          </a:ln>
          <a:effectLst/>
        </p:spPr>
      </p:cxnSp>
      <p:sp>
        <p:nvSpPr>
          <p:cNvPr id="5" name="TextBox 8">
            <a:extLst>
              <a:ext uri="{FF2B5EF4-FFF2-40B4-BE49-F238E27FC236}">
                <a16:creationId xmlns:a16="http://schemas.microsoft.com/office/drawing/2014/main" id="{4DD6B20E-D8BF-4552-96E5-4D3EAFB645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2162" y="3453299"/>
            <a:ext cx="280201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defTabSz="457200" eaLnBrk="1" fontAlgn="auto" hangingPunct="1">
              <a:spcBef>
                <a:spcPct val="0"/>
              </a:spcBef>
              <a:spcAft>
                <a:spcPts val="0"/>
              </a:spcAft>
              <a:buFontTx/>
              <a:buNone/>
            </a:pPr>
            <a:r>
              <a:rPr lang="en-US" altLang="en-US" sz="12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http://</a:t>
            </a:r>
            <a:r>
              <a:rPr lang="en-US" altLang="en-US" sz="1200" b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www.interridge.org</a:t>
            </a:r>
            <a:r>
              <a:rPr lang="en-US" altLang="en-US" sz="12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altLang="en-US" sz="1200" b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irvents</a:t>
            </a:r>
            <a:r>
              <a:rPr lang="en-US" altLang="en-US" sz="12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/maps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D29595-A75D-4991-A9EE-1B05AC147602}"/>
              </a:ext>
            </a:extLst>
          </p:cNvPr>
          <p:cNvSpPr/>
          <p:nvPr/>
        </p:nvSpPr>
        <p:spPr>
          <a:xfrm>
            <a:off x="88313" y="36589"/>
            <a:ext cx="896737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 fontAlgn="auto"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Hydrothermal vents as a source of metals; </a:t>
            </a:r>
            <a:r>
              <a:rPr lang="en-US" sz="2800" b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Geotraces</a:t>
            </a:r>
            <a:r>
              <a:rPr lang="en-US" sz="28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data</a:t>
            </a:r>
          </a:p>
        </p:txBody>
      </p:sp>
      <p:sp>
        <p:nvSpPr>
          <p:cNvPr id="7" name="TextBox 2">
            <a:extLst>
              <a:ext uri="{FF2B5EF4-FFF2-40B4-BE49-F238E27FC236}">
                <a16:creationId xmlns:a16="http://schemas.microsoft.com/office/drawing/2014/main" id="{CFD6C274-4671-4ECA-8A35-898EAE3FCC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569" y="911980"/>
            <a:ext cx="8448644" cy="1200329"/>
          </a:xfrm>
          <a:prstGeom prst="rect">
            <a:avLst/>
          </a:prstGeom>
          <a:solidFill>
            <a:srgbClr val="0000FF"/>
          </a:solidFill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Metal concentrations are higher than bottom waters (~ 1 </a:t>
            </a:r>
            <a:r>
              <a:rPr lang="en-US" altLang="en-US" sz="24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nM</a:t>
            </a:r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)  as hot vents release high quantities of Fe(II) up to 10 </a:t>
            </a:r>
            <a:r>
              <a:rPr lang="en-US" altLang="en-US" sz="24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mM</a:t>
            </a:r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!  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Enriched up to 10,000,000 times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926E22-EE0D-4464-B284-190FCD8257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4497" y="2405095"/>
            <a:ext cx="7403162" cy="954107"/>
          </a:xfrm>
          <a:prstGeom prst="rect">
            <a:avLst/>
          </a:prstGeom>
          <a:solidFill>
            <a:srgbClr val="0000FF"/>
          </a:solidFill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Dissolved Fe(II) anomaly at 13</a:t>
            </a:r>
            <a:r>
              <a:rPr lang="en-US" altLang="en-US" sz="2800" b="1" baseline="30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en-US" altLang="en-US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South EPR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(~ 4000 km from source)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D7A5177-924C-408E-9203-F93FBF4C73F0}"/>
              </a:ext>
            </a:extLst>
          </p:cNvPr>
          <p:cNvGrpSpPr/>
          <p:nvPr/>
        </p:nvGrpSpPr>
        <p:grpSpPr>
          <a:xfrm>
            <a:off x="990600" y="3755401"/>
            <a:ext cx="8040708" cy="3060299"/>
            <a:chOff x="895291" y="1230702"/>
            <a:chExt cx="8040708" cy="3060299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9C6FC693-A3EC-4AB0-B9ED-48026A26355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679275" y="1403866"/>
              <a:ext cx="6320790" cy="2560320"/>
              <a:chOff x="533400" y="1371600"/>
              <a:chExt cx="7900987" cy="3200400"/>
            </a:xfrm>
          </p:grpSpPr>
          <p:pic>
            <p:nvPicPr>
              <p:cNvPr id="30" name="Picture 2">
                <a:extLst>
                  <a:ext uri="{FF2B5EF4-FFF2-40B4-BE49-F238E27FC236}">
                    <a16:creationId xmlns:a16="http://schemas.microsoft.com/office/drawing/2014/main" id="{C67EC998-0F11-4CEA-AE3D-3C9DA1C5189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33400" y="1371600"/>
                <a:ext cx="3375025" cy="32004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1" name="Picture 3">
                <a:extLst>
                  <a:ext uri="{FF2B5EF4-FFF2-40B4-BE49-F238E27FC236}">
                    <a16:creationId xmlns:a16="http://schemas.microsoft.com/office/drawing/2014/main" id="{A463B010-D118-4A89-8334-7095CA53555E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908425" y="1371600"/>
                <a:ext cx="3375025" cy="32004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2" name="Picture 4">
                <a:extLst>
                  <a:ext uri="{FF2B5EF4-FFF2-40B4-BE49-F238E27FC236}">
                    <a16:creationId xmlns:a16="http://schemas.microsoft.com/office/drawing/2014/main" id="{2EFA4FD4-B90F-40C7-A2DC-77E3BDEC8F5E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83450" y="1371600"/>
                <a:ext cx="1150937" cy="32004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349191E4-9C8F-465A-A990-1973E87E7F75}"/>
                </a:ext>
              </a:extLst>
            </p:cNvPr>
            <p:cNvSpPr txBox="1">
              <a:spLocks noChangeAspect="1"/>
            </p:cNvSpPr>
            <p:nvPr/>
          </p:nvSpPr>
          <p:spPr>
            <a:xfrm rot="16200000">
              <a:off x="286619" y="2285073"/>
              <a:ext cx="161745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Depth (km)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2F17EE5-36C8-4142-B06F-C5F5F3052B78}"/>
                </a:ext>
              </a:extLst>
            </p:cNvPr>
            <p:cNvSpPr txBox="1"/>
            <p:nvPr/>
          </p:nvSpPr>
          <p:spPr>
            <a:xfrm>
              <a:off x="1308856" y="1230702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0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745E6372-DA3F-498D-BE30-DCFDE993A188}"/>
                </a:ext>
              </a:extLst>
            </p:cNvPr>
            <p:cNvSpPr txBox="1"/>
            <p:nvPr/>
          </p:nvSpPr>
          <p:spPr>
            <a:xfrm>
              <a:off x="1299421" y="1676400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1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41FFDAC-3A0F-4ACD-A8AA-DC9C8E225446}"/>
                </a:ext>
              </a:extLst>
            </p:cNvPr>
            <p:cNvSpPr txBox="1"/>
            <p:nvPr/>
          </p:nvSpPr>
          <p:spPr>
            <a:xfrm>
              <a:off x="1295400" y="2148061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337DDADA-E0E4-495C-A461-4648CDFCF56B}"/>
                </a:ext>
              </a:extLst>
            </p:cNvPr>
            <p:cNvSpPr txBox="1"/>
            <p:nvPr/>
          </p:nvSpPr>
          <p:spPr>
            <a:xfrm>
              <a:off x="1299309" y="2602468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3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41476F5-FCAD-4F87-9A8F-574CCC555157}"/>
                </a:ext>
              </a:extLst>
            </p:cNvPr>
            <p:cNvSpPr txBox="1"/>
            <p:nvPr/>
          </p:nvSpPr>
          <p:spPr>
            <a:xfrm>
              <a:off x="1299309" y="2983468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4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4C4149A6-48B5-469D-819B-465462529D17}"/>
                </a:ext>
              </a:extLst>
            </p:cNvPr>
            <p:cNvSpPr txBox="1"/>
            <p:nvPr/>
          </p:nvSpPr>
          <p:spPr>
            <a:xfrm>
              <a:off x="1297871" y="3429000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5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3AADE58-BAA4-4E2B-9FA8-4DE4E7E7BE79}"/>
                </a:ext>
              </a:extLst>
            </p:cNvPr>
            <p:cNvSpPr txBox="1">
              <a:spLocks noChangeAspect="1"/>
            </p:cNvSpPr>
            <p:nvPr/>
          </p:nvSpPr>
          <p:spPr>
            <a:xfrm rot="5400000">
              <a:off x="7608183" y="2533657"/>
              <a:ext cx="225552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Dissolved Fe (nM)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E3F5500-83E0-4F73-80CA-A1CAAA446737}"/>
                </a:ext>
              </a:extLst>
            </p:cNvPr>
            <p:cNvSpPr txBox="1"/>
            <p:nvPr/>
          </p:nvSpPr>
          <p:spPr>
            <a:xfrm>
              <a:off x="8032519" y="1286304"/>
              <a:ext cx="4315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&gt;5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0799F87C-3EB3-413A-8F96-B5C564C47689}"/>
                </a:ext>
              </a:extLst>
            </p:cNvPr>
            <p:cNvSpPr txBox="1"/>
            <p:nvPr/>
          </p:nvSpPr>
          <p:spPr>
            <a:xfrm>
              <a:off x="8081918" y="2045732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8363058E-5756-4891-A2BF-ED58F0760C98}"/>
                </a:ext>
              </a:extLst>
            </p:cNvPr>
            <p:cNvSpPr txBox="1"/>
            <p:nvPr/>
          </p:nvSpPr>
          <p:spPr>
            <a:xfrm>
              <a:off x="8025301" y="2417802"/>
              <a:ext cx="4732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1.5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7F186506-E0A8-46C6-8AC8-8A0F806CE019}"/>
                </a:ext>
              </a:extLst>
            </p:cNvPr>
            <p:cNvSpPr txBox="1"/>
            <p:nvPr/>
          </p:nvSpPr>
          <p:spPr>
            <a:xfrm>
              <a:off x="8072371" y="2842736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1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4AD66B95-0DDA-4555-AA98-D9F4310B37BF}"/>
                </a:ext>
              </a:extLst>
            </p:cNvPr>
            <p:cNvSpPr txBox="1"/>
            <p:nvPr/>
          </p:nvSpPr>
          <p:spPr>
            <a:xfrm>
              <a:off x="8072371" y="3223736"/>
              <a:ext cx="4732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0.5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43723B28-B7F5-4553-B9DB-CC0847C1664D}"/>
                </a:ext>
              </a:extLst>
            </p:cNvPr>
            <p:cNvSpPr txBox="1"/>
            <p:nvPr/>
          </p:nvSpPr>
          <p:spPr>
            <a:xfrm>
              <a:off x="8070933" y="3669268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0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164648D7-4BC4-48B4-BAAF-E56D2C37D1FD}"/>
                </a:ext>
              </a:extLst>
            </p:cNvPr>
            <p:cNvSpPr txBox="1"/>
            <p:nvPr/>
          </p:nvSpPr>
          <p:spPr>
            <a:xfrm>
              <a:off x="8012066" y="1605951"/>
              <a:ext cx="4732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2.5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CE58F35F-73C8-4C86-9CB9-6D19194336B2}"/>
                </a:ext>
              </a:extLst>
            </p:cNvPr>
            <p:cNvSpPr txBox="1"/>
            <p:nvPr/>
          </p:nvSpPr>
          <p:spPr>
            <a:xfrm>
              <a:off x="3886200" y="3960516"/>
              <a:ext cx="7793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120 </a:t>
              </a:r>
              <a:r>
                <a:rPr lang="en-US" sz="1400" b="1" baseline="30000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0</a:t>
              </a:r>
              <a:r>
                <a:rPr lang="en-US" sz="1400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W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4F1E7761-DCAE-484C-9CCE-86DC6826AA51}"/>
                </a:ext>
              </a:extLst>
            </p:cNvPr>
            <p:cNvSpPr txBox="1"/>
            <p:nvPr/>
          </p:nvSpPr>
          <p:spPr>
            <a:xfrm>
              <a:off x="2286000" y="3962697"/>
              <a:ext cx="7793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140 </a:t>
              </a:r>
              <a:r>
                <a:rPr lang="en-US" sz="1400" b="1" baseline="30000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0</a:t>
              </a:r>
              <a:r>
                <a:rPr lang="en-US" sz="1400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W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EDCA7D31-F0E4-4AAB-9FF9-74E7B31E9DC7}"/>
                </a:ext>
              </a:extLst>
            </p:cNvPr>
            <p:cNvSpPr txBox="1"/>
            <p:nvPr/>
          </p:nvSpPr>
          <p:spPr>
            <a:xfrm>
              <a:off x="5410200" y="3983224"/>
              <a:ext cx="7793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100 </a:t>
              </a:r>
              <a:r>
                <a:rPr lang="en-US" sz="1400" b="1" baseline="30000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0</a:t>
              </a:r>
              <a:r>
                <a:rPr lang="en-US" sz="1400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W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FEC6193A-955B-42C6-A287-98F62CBCBB70}"/>
                </a:ext>
              </a:extLst>
            </p:cNvPr>
            <p:cNvSpPr txBox="1"/>
            <p:nvPr/>
          </p:nvSpPr>
          <p:spPr>
            <a:xfrm>
              <a:off x="7079315" y="3960515"/>
              <a:ext cx="6895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80 </a:t>
              </a:r>
              <a:r>
                <a:rPr lang="en-US" sz="1400" b="1" baseline="30000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0</a:t>
              </a:r>
              <a:r>
                <a:rPr lang="en-US" sz="1400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W</a:t>
              </a:r>
            </a:p>
          </p:txBody>
        </p:sp>
      </p:grpSp>
      <p:sp>
        <p:nvSpPr>
          <p:cNvPr id="33" name="TextBox 8">
            <a:extLst>
              <a:ext uri="{FF2B5EF4-FFF2-40B4-BE49-F238E27FC236}">
                <a16:creationId xmlns:a16="http://schemas.microsoft.com/office/drawing/2014/main" id="{BDF49230-E975-4DD0-AD5E-8D338568CA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10131" y="5877499"/>
            <a:ext cx="2733469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Resing et al (Nature, 2015)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5DE7087-FCF0-4F97-AE04-E8DA663EF0F9}"/>
              </a:ext>
            </a:extLst>
          </p:cNvPr>
          <p:cNvGrpSpPr/>
          <p:nvPr/>
        </p:nvGrpSpPr>
        <p:grpSpPr>
          <a:xfrm>
            <a:off x="2133600" y="3359202"/>
            <a:ext cx="2795807" cy="1682890"/>
            <a:chOff x="2133600" y="3359202"/>
            <a:chExt cx="2795807" cy="1682890"/>
          </a:xfrm>
        </p:grpSpPr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AF75C80D-AD55-4B1C-A5B9-0E859A1447A3}"/>
                </a:ext>
              </a:extLst>
            </p:cNvPr>
            <p:cNvCxnSpPr/>
            <p:nvPr/>
          </p:nvCxnSpPr>
          <p:spPr>
            <a:xfrm flipH="1">
              <a:off x="2133600" y="3373680"/>
              <a:ext cx="1027025" cy="1591735"/>
            </a:xfrm>
            <a:prstGeom prst="straightConnector1">
              <a:avLst/>
            </a:prstGeom>
            <a:ln w="28575">
              <a:solidFill>
                <a:srgbClr val="FFFF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9FE2F4E6-6BD8-479E-BE1D-6765AE6EE6D0}"/>
                </a:ext>
              </a:extLst>
            </p:cNvPr>
            <p:cNvCxnSpPr/>
            <p:nvPr/>
          </p:nvCxnSpPr>
          <p:spPr>
            <a:xfrm>
              <a:off x="3698570" y="3359202"/>
              <a:ext cx="1230837" cy="1682890"/>
            </a:xfrm>
            <a:prstGeom prst="straightConnector1">
              <a:avLst/>
            </a:prstGeom>
            <a:ln w="28575">
              <a:solidFill>
                <a:srgbClr val="FFFF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17955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4" descr="C:\Users\luther\Documents\AlvinCertificationCruise\Mar12Alvinphotos\IMG_1572AlvinOverWat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8" y="145211"/>
            <a:ext cx="4973638" cy="373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7" name="Picture 4" descr="C:\Users\luther\Documents\AlvinCertificationCruise\Mar19AlvinPhotos\ChrisGerman\IMG_2532 cop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838200"/>
            <a:ext cx="3511550" cy="526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8" name="TextBox 3"/>
          <p:cNvSpPr txBox="1">
            <a:spLocks noChangeArrowheads="1"/>
          </p:cNvSpPr>
          <p:nvPr/>
        </p:nvSpPr>
        <p:spPr bwMode="auto">
          <a:xfrm>
            <a:off x="5837238" y="152400"/>
            <a:ext cx="307816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itchFamily="18" charset="0"/>
              </a:rPr>
              <a:t>‘New’ Alvin - 2014</a:t>
            </a:r>
          </a:p>
        </p:txBody>
      </p:sp>
      <p:pic>
        <p:nvPicPr>
          <p:cNvPr id="26629" name="Picture 2" descr="C:\Users\luther\Documents\AlvinCertificationCruise\Mar12Alvinphotos\IMG_1565OnDec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577" t="9163" r="2577" b="-726"/>
          <a:stretch>
            <a:fillRect/>
          </a:stretch>
        </p:blipFill>
        <p:spPr bwMode="auto">
          <a:xfrm>
            <a:off x="123677" y="3342477"/>
            <a:ext cx="4973637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438400" y="6083959"/>
            <a:ext cx="1219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Basket - empty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270930" y="4495800"/>
            <a:ext cx="1219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Basket - full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67200" y="5784392"/>
            <a:ext cx="1219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Steel weights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295400"/>
            <a:ext cx="8290560" cy="4663440"/>
          </a:xfrm>
          <a:prstGeom prst="rect">
            <a:avLst/>
          </a:prstGeom>
        </p:spPr>
      </p:pic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382172" y="335214"/>
            <a:ext cx="7910732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</a:t>
            </a:r>
            <a:r>
              <a:rPr lang="en-US" altLang="en-US" sz="28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Sampler to obtain fluids from a Black Smoker at 9</a:t>
            </a:r>
            <a:r>
              <a:rPr lang="en-US" altLang="en-US" sz="2800" b="1" baseline="30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en-US" sz="28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50</a:t>
            </a:r>
            <a:r>
              <a:rPr lang="en-US" altLang="en-US" sz="28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 N EPR</a:t>
            </a:r>
            <a:endParaRPr lang="en-US" altLang="en-US" sz="2800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1219200" y="685800"/>
            <a:ext cx="1371600" cy="266700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>
            <a:off x="1066800" y="723181"/>
            <a:ext cx="1371600" cy="2782019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77403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69" y="83629"/>
            <a:ext cx="860464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SEM and TEM coupled to EDS;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Selected Area Electron Diffraction (SAED); </a:t>
            </a:r>
            <a:r>
              <a:rPr lang="en-US" sz="28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X-ray diffraction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893938" y="1328015"/>
            <a:ext cx="914400" cy="914400"/>
            <a:chOff x="425446" y="984890"/>
            <a:chExt cx="914400" cy="914400"/>
          </a:xfrm>
        </p:grpSpPr>
        <p:sp>
          <p:nvSpPr>
            <p:cNvPr id="4" name="Oval 3"/>
            <p:cNvSpPr/>
            <p:nvPr/>
          </p:nvSpPr>
          <p:spPr>
            <a:xfrm>
              <a:off x="425446" y="984890"/>
              <a:ext cx="914400" cy="91440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" name="Oval 4"/>
            <p:cNvSpPr/>
            <p:nvPr/>
          </p:nvSpPr>
          <p:spPr>
            <a:xfrm>
              <a:off x="507292" y="1055438"/>
              <a:ext cx="762000" cy="762000"/>
            </a:xfrm>
            <a:prstGeom prst="ellipse">
              <a:avLst/>
            </a:prstGeom>
            <a:solidFill>
              <a:srgbClr val="2F373A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  <a:effectLst>
              <a:innerShdw blurRad="114300">
                <a:prstClr val="black"/>
              </a:inn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322651" y="2395748"/>
            <a:ext cx="2132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0.2 or 0.02 μm filter</a:t>
            </a:r>
          </a:p>
        </p:txBody>
      </p:sp>
      <p:cxnSp>
        <p:nvCxnSpPr>
          <p:cNvPr id="7" name="Straight Connector 6"/>
          <p:cNvCxnSpPr/>
          <p:nvPr/>
        </p:nvCxnSpPr>
        <p:spPr>
          <a:xfrm flipH="1">
            <a:off x="2007411" y="1802193"/>
            <a:ext cx="1194841" cy="0"/>
          </a:xfrm>
          <a:prstGeom prst="line">
            <a:avLst/>
          </a:prstGeom>
          <a:ln>
            <a:solidFill>
              <a:srgbClr val="FFFF00"/>
            </a:solidFill>
            <a:prstDash val="solid"/>
            <a:headEnd type="arrow"/>
            <a:tailEnd type="non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T37_4884R_08.TIF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6434" y="1055663"/>
            <a:ext cx="1990746" cy="1493060"/>
          </a:xfrm>
          <a:prstGeom prst="rect">
            <a:avLst/>
          </a:prstGeom>
        </p:spPr>
      </p:pic>
      <p:grpSp>
        <p:nvGrpSpPr>
          <p:cNvPr id="31" name="Group 30"/>
          <p:cNvGrpSpPr/>
          <p:nvPr/>
        </p:nvGrpSpPr>
        <p:grpSpPr>
          <a:xfrm>
            <a:off x="6096000" y="4863404"/>
            <a:ext cx="2684200" cy="1909614"/>
            <a:chOff x="5963619" y="4863404"/>
            <a:chExt cx="2684200" cy="1909614"/>
          </a:xfrm>
        </p:grpSpPr>
        <p:pic>
          <p:nvPicPr>
            <p:cNvPr id="16" name="Content Placeholder 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748066" y="4873265"/>
              <a:ext cx="1899753" cy="1899753"/>
            </a:xfrm>
            <a:prstGeom prst="rect">
              <a:avLst/>
            </a:prstGeom>
          </p:spPr>
        </p:pic>
        <p:cxnSp>
          <p:nvCxnSpPr>
            <p:cNvPr id="23" name="Straight Connector 22"/>
            <p:cNvCxnSpPr/>
            <p:nvPr/>
          </p:nvCxnSpPr>
          <p:spPr>
            <a:xfrm flipH="1">
              <a:off x="5963619" y="5827533"/>
              <a:ext cx="589646" cy="0"/>
            </a:xfrm>
            <a:prstGeom prst="line">
              <a:avLst/>
            </a:prstGeom>
            <a:ln>
              <a:solidFill>
                <a:srgbClr val="FFFF00"/>
              </a:solidFill>
              <a:prstDash val="solid"/>
              <a:headEnd type="arrow"/>
              <a:tailEnd type="non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/>
            <p:cNvSpPr txBox="1"/>
            <p:nvPr/>
          </p:nvSpPr>
          <p:spPr>
            <a:xfrm>
              <a:off x="7640019" y="4863404"/>
              <a:ext cx="90022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SAED</a:t>
              </a:r>
            </a:p>
          </p:txBody>
        </p:sp>
      </p:grpSp>
      <p:sp>
        <p:nvSpPr>
          <p:cNvPr id="28" name="TextBox 27"/>
          <p:cNvSpPr txBox="1"/>
          <p:nvPr/>
        </p:nvSpPr>
        <p:spPr>
          <a:xfrm>
            <a:off x="1762524" y="1288924"/>
            <a:ext cx="16846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SEM, also</a:t>
            </a:r>
          </a:p>
          <a:p>
            <a:pPr algn="ctr"/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XRD</a:t>
            </a:r>
          </a:p>
        </p:txBody>
      </p:sp>
      <p:grpSp>
        <p:nvGrpSpPr>
          <p:cNvPr id="30" name="Group 29"/>
          <p:cNvGrpSpPr/>
          <p:nvPr/>
        </p:nvGrpSpPr>
        <p:grpSpPr>
          <a:xfrm>
            <a:off x="873498" y="2931023"/>
            <a:ext cx="4956365" cy="3850777"/>
            <a:chOff x="873498" y="2931023"/>
            <a:chExt cx="4956365" cy="3850777"/>
          </a:xfrm>
        </p:grpSpPr>
        <p:cxnSp>
          <p:nvCxnSpPr>
            <p:cNvPr id="8" name="Straight Connector 7"/>
            <p:cNvCxnSpPr/>
            <p:nvPr/>
          </p:nvCxnSpPr>
          <p:spPr>
            <a:xfrm flipV="1">
              <a:off x="1310717" y="2931023"/>
              <a:ext cx="1" cy="2246017"/>
            </a:xfrm>
            <a:prstGeom prst="line">
              <a:avLst/>
            </a:prstGeom>
            <a:ln>
              <a:solidFill>
                <a:srgbClr val="FFFF00"/>
              </a:solidFill>
              <a:prstDash val="solid"/>
              <a:headEnd type="arrow"/>
              <a:tailEnd type="non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1399503" y="3121458"/>
              <a:ext cx="168461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 err="1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sonicate</a:t>
              </a:r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and </a:t>
              </a:r>
              <a:r>
                <a:rPr lang="en-US" b="1" dirty="0" err="1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resuspend</a:t>
              </a:r>
              <a:endParaRPr lang="en-US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73498" y="5392789"/>
              <a:ext cx="905114" cy="905114"/>
            </a:xfrm>
            <a:prstGeom prst="rect">
              <a:avLst/>
            </a:prstGeom>
          </p:spPr>
        </p:pic>
        <p:sp>
          <p:nvSpPr>
            <p:cNvPr id="13" name="TextBox 12"/>
            <p:cNvSpPr txBox="1"/>
            <p:nvPr/>
          </p:nvSpPr>
          <p:spPr>
            <a:xfrm>
              <a:off x="1399503" y="4033605"/>
              <a:ext cx="168461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disperse onto TEM grid</a:t>
              </a:r>
            </a:p>
          </p:txBody>
        </p:sp>
        <p:cxnSp>
          <p:nvCxnSpPr>
            <p:cNvPr id="14" name="Straight Connector 13"/>
            <p:cNvCxnSpPr/>
            <p:nvPr/>
          </p:nvCxnSpPr>
          <p:spPr>
            <a:xfrm flipH="1">
              <a:off x="2007411" y="5827533"/>
              <a:ext cx="1194841" cy="0"/>
            </a:xfrm>
            <a:prstGeom prst="line">
              <a:avLst/>
            </a:prstGeom>
            <a:ln>
              <a:solidFill>
                <a:srgbClr val="FFFF00"/>
              </a:solidFill>
              <a:prstDash val="solid"/>
              <a:headEnd type="arrow"/>
              <a:tailEnd type="non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15" name="Content Placeholder 3"/>
            <p:cNvPicPr>
              <a:picLocks noChangeAspect="1"/>
            </p:cNvPicPr>
            <p:nvPr/>
          </p:nvPicPr>
          <p:blipFill rotWithShape="1">
            <a:blip r:embed="rId5"/>
            <a:srcRect t="18208"/>
            <a:stretch/>
          </p:blipFill>
          <p:spPr>
            <a:xfrm>
              <a:off x="3496434" y="4873265"/>
              <a:ext cx="2333429" cy="1908535"/>
            </a:xfrm>
            <a:prstGeom prst="rect">
              <a:avLst/>
            </a:prstGeom>
          </p:spPr>
        </p:pic>
        <p:sp>
          <p:nvSpPr>
            <p:cNvPr id="29" name="TextBox 28"/>
            <p:cNvSpPr txBox="1"/>
            <p:nvPr/>
          </p:nvSpPr>
          <p:spPr>
            <a:xfrm>
              <a:off x="1808338" y="5392789"/>
              <a:ext cx="168461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TEM</a:t>
              </a:r>
            </a:p>
          </p:txBody>
        </p:sp>
      </p:grpSp>
      <p:grpSp>
        <p:nvGrpSpPr>
          <p:cNvPr id="32" name="Group 31"/>
          <p:cNvGrpSpPr/>
          <p:nvPr/>
        </p:nvGrpSpPr>
        <p:grpSpPr>
          <a:xfrm>
            <a:off x="4267200" y="1543562"/>
            <a:ext cx="4468920" cy="3663670"/>
            <a:chOff x="4267200" y="1543562"/>
            <a:chExt cx="4468920" cy="3663670"/>
          </a:xfrm>
        </p:grpSpPr>
        <p:sp>
          <p:nvSpPr>
            <p:cNvPr id="11" name="Oval 10"/>
            <p:cNvSpPr>
              <a:spLocks noChangeAspect="1"/>
            </p:cNvSpPr>
            <p:nvPr/>
          </p:nvSpPr>
          <p:spPr>
            <a:xfrm>
              <a:off x="4338655" y="1543562"/>
              <a:ext cx="76867" cy="76867"/>
            </a:xfrm>
            <a:prstGeom prst="ellipse">
              <a:avLst/>
            </a:prstGeom>
            <a:solidFill>
              <a:srgbClr val="A7EA5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17" name="Group 16"/>
            <p:cNvGrpSpPr>
              <a:grpSpLocks noChangeAspect="1"/>
            </p:cNvGrpSpPr>
            <p:nvPr/>
          </p:nvGrpSpPr>
          <p:grpSpPr>
            <a:xfrm>
              <a:off x="4290076" y="2872211"/>
              <a:ext cx="4446044" cy="1684464"/>
              <a:chOff x="305056" y="2892998"/>
              <a:chExt cx="6485566" cy="2457174"/>
            </a:xfrm>
          </p:grpSpPr>
          <p:pic>
            <p:nvPicPr>
              <p:cNvPr id="18" name="Picture 17" descr="AT37_4884R_s2s2.pct"/>
              <p:cNvPicPr>
                <a:picLocks noChangeAspect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23851"/>
              <a:stretch/>
            </p:blipFill>
            <p:spPr>
              <a:xfrm>
                <a:off x="305056" y="2892998"/>
                <a:ext cx="6485566" cy="2457174"/>
              </a:xfrm>
              <a:prstGeom prst="rect">
                <a:avLst/>
              </a:prstGeom>
            </p:spPr>
          </p:pic>
          <p:sp>
            <p:nvSpPr>
              <p:cNvPr id="19" name="TextBox 18"/>
              <p:cNvSpPr txBox="1"/>
              <p:nvPr/>
            </p:nvSpPr>
            <p:spPr>
              <a:xfrm>
                <a:off x="4063549" y="3356571"/>
                <a:ext cx="414354" cy="4489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1400" b="1" dirty="0">
                    <a:solidFill>
                      <a:srgbClr val="0000FF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</a:t>
                </a:r>
              </a:p>
            </p:txBody>
          </p:sp>
          <p:sp>
            <p:nvSpPr>
              <p:cNvPr id="20" name="TextBox 19"/>
              <p:cNvSpPr txBox="1"/>
              <p:nvPr/>
            </p:nvSpPr>
            <p:spPr>
              <a:xfrm>
                <a:off x="1781100" y="4197961"/>
                <a:ext cx="545301" cy="4489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1400" b="1" dirty="0">
                    <a:solidFill>
                      <a:srgbClr val="0000FF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Fe</a:t>
                </a:r>
              </a:p>
            </p:txBody>
          </p:sp>
          <p:sp>
            <p:nvSpPr>
              <p:cNvPr id="21" name="TextBox 20"/>
              <p:cNvSpPr txBox="1"/>
              <p:nvPr/>
            </p:nvSpPr>
            <p:spPr>
              <a:xfrm>
                <a:off x="2192023" y="4507395"/>
                <a:ext cx="589731" cy="4489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1400" b="1" dirty="0">
                    <a:solidFill>
                      <a:srgbClr val="0000FF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Zn</a:t>
                </a:r>
              </a:p>
            </p:txBody>
          </p:sp>
        </p:grpSp>
        <p:sp>
          <p:nvSpPr>
            <p:cNvPr id="22" name="TextBox 21"/>
            <p:cNvSpPr txBox="1"/>
            <p:nvPr/>
          </p:nvSpPr>
          <p:spPr>
            <a:xfrm rot="16200000">
              <a:off x="3899989" y="3488669"/>
              <a:ext cx="1011421" cy="276999"/>
            </a:xfrm>
            <a:prstGeom prst="rect">
              <a:avLst/>
            </a:prstGeom>
            <a:solidFill>
              <a:srgbClr val="FFFFFF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dirty="0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counts</a:t>
              </a:r>
            </a:p>
          </p:txBody>
        </p:sp>
        <p:cxnSp>
          <p:nvCxnSpPr>
            <p:cNvPr id="25" name="Straight Connector 24"/>
            <p:cNvCxnSpPr/>
            <p:nvPr/>
          </p:nvCxnSpPr>
          <p:spPr>
            <a:xfrm flipH="1" flipV="1">
              <a:off x="5670017" y="1802193"/>
              <a:ext cx="816718" cy="962887"/>
            </a:xfrm>
            <a:prstGeom prst="line">
              <a:avLst/>
            </a:prstGeom>
            <a:ln>
              <a:solidFill>
                <a:srgbClr val="FFFF00"/>
              </a:solidFill>
              <a:prstDash val="solid"/>
              <a:headEnd type="arrow"/>
              <a:tailEnd type="non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Box 25"/>
            <p:cNvSpPr txBox="1"/>
            <p:nvPr/>
          </p:nvSpPr>
          <p:spPr>
            <a:xfrm>
              <a:off x="6748066" y="2552510"/>
              <a:ext cx="168461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EDS</a:t>
              </a:r>
            </a:p>
          </p:txBody>
        </p:sp>
        <p:cxnSp>
          <p:nvCxnSpPr>
            <p:cNvPr id="24" name="Straight Connector 23"/>
            <p:cNvCxnSpPr/>
            <p:nvPr/>
          </p:nvCxnSpPr>
          <p:spPr>
            <a:xfrm flipH="1">
              <a:off x="5301947" y="4377632"/>
              <a:ext cx="816719" cy="829600"/>
            </a:xfrm>
            <a:prstGeom prst="line">
              <a:avLst/>
            </a:prstGeom>
            <a:ln>
              <a:solidFill>
                <a:srgbClr val="000000"/>
              </a:solidFill>
              <a:prstDash val="solid"/>
              <a:headEnd type="arrow"/>
              <a:tailEnd type="non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00356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3419E0A-F080-49CD-B930-66BF32FFA3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434"/>
          <a:stretch/>
        </p:blipFill>
        <p:spPr>
          <a:xfrm>
            <a:off x="609600" y="685800"/>
            <a:ext cx="7727350" cy="50292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C6B3F71-B1A5-466E-A776-729F57AC0EA9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76200"/>
            <a:ext cx="7772400" cy="9144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en-US" altLang="en-US" sz="3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US" altLang="en-US" sz="3200" b="1" kern="0" baseline="30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altLang="en-US" sz="3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50’ N East Pacific Rise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7CCE5DB-9490-4C6E-BFC5-6E7DD31CD515}"/>
              </a:ext>
            </a:extLst>
          </p:cNvPr>
          <p:cNvSpPr/>
          <p:nvPr/>
        </p:nvSpPr>
        <p:spPr>
          <a:xfrm>
            <a:off x="3886200" y="4800600"/>
            <a:ext cx="43434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Blue sites not active since 2006. Q vent has “diffuse flow” 40 </a:t>
            </a:r>
            <a:r>
              <a:rPr lang="en-US" sz="2400" b="1" baseline="300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EDBF166-9F18-4F9E-AD32-103BC8B65954}"/>
              </a:ext>
            </a:extLst>
          </p:cNvPr>
          <p:cNvGrpSpPr/>
          <p:nvPr/>
        </p:nvGrpSpPr>
        <p:grpSpPr>
          <a:xfrm>
            <a:off x="4190498" y="1177499"/>
            <a:ext cx="568527" cy="1641901"/>
            <a:chOff x="4155873" y="2057400"/>
            <a:chExt cx="568527" cy="1641901"/>
          </a:xfrm>
        </p:grpSpPr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28DE6A2C-ECBB-4D8C-AF0C-3298D933A8C2}"/>
                </a:ext>
              </a:extLst>
            </p:cNvPr>
            <p:cNvCxnSpPr/>
            <p:nvPr/>
          </p:nvCxnSpPr>
          <p:spPr>
            <a:xfrm flipH="1">
              <a:off x="4343400" y="2057400"/>
              <a:ext cx="381000" cy="0"/>
            </a:xfrm>
            <a:prstGeom prst="straightConnector1">
              <a:avLst/>
            </a:prstGeom>
            <a:ln w="28575">
              <a:solidFill>
                <a:srgbClr val="FF3399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1F73A6C8-BC71-40BE-8139-B087FB55D87B}"/>
                </a:ext>
              </a:extLst>
            </p:cNvPr>
            <p:cNvCxnSpPr/>
            <p:nvPr/>
          </p:nvCxnSpPr>
          <p:spPr>
            <a:xfrm flipH="1">
              <a:off x="4325857" y="2480101"/>
              <a:ext cx="381000" cy="0"/>
            </a:xfrm>
            <a:prstGeom prst="straightConnector1">
              <a:avLst/>
            </a:prstGeom>
            <a:ln w="28575">
              <a:solidFill>
                <a:srgbClr val="FF3399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28D617E7-D0AA-4BA4-A11A-1F6D6BCE2AD8}"/>
                </a:ext>
              </a:extLst>
            </p:cNvPr>
            <p:cNvCxnSpPr/>
            <p:nvPr/>
          </p:nvCxnSpPr>
          <p:spPr>
            <a:xfrm flipH="1">
              <a:off x="4155873" y="3699301"/>
              <a:ext cx="381000" cy="0"/>
            </a:xfrm>
            <a:prstGeom prst="straightConnector1">
              <a:avLst/>
            </a:prstGeom>
            <a:ln w="28575">
              <a:solidFill>
                <a:srgbClr val="FF3399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21634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/>
          <p:cNvPicPr>
            <a:picLocks noChangeAspect="1"/>
          </p:cNvPicPr>
          <p:nvPr/>
        </p:nvPicPr>
        <p:blipFill rotWithShape="1">
          <a:blip r:embed="rId3"/>
          <a:srcRect t="3802" b="4406"/>
          <a:stretch/>
        </p:blipFill>
        <p:spPr>
          <a:xfrm>
            <a:off x="91440" y="702426"/>
            <a:ext cx="2743200" cy="2517990"/>
          </a:xfrm>
          <a:prstGeom prst="rect">
            <a:avLst/>
          </a:prstGeom>
        </p:spPr>
      </p:pic>
      <p:pic>
        <p:nvPicPr>
          <p:cNvPr id="3" name="Content Placeholder 10"/>
          <p:cNvPicPr>
            <a:picLocks noChangeAspect="1"/>
          </p:cNvPicPr>
          <p:nvPr/>
        </p:nvPicPr>
        <p:blipFill rotWithShape="1">
          <a:blip r:embed="rId4"/>
          <a:srcRect t="3802" b="4406"/>
          <a:stretch/>
        </p:blipFill>
        <p:spPr>
          <a:xfrm>
            <a:off x="2955407" y="702426"/>
            <a:ext cx="2743200" cy="2517990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748095" y="1454932"/>
            <a:ext cx="794378" cy="777438"/>
          </a:xfrm>
          <a:prstGeom prst="ellipse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03665" y="1155982"/>
            <a:ext cx="1527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SAED-EDS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917723" y="639490"/>
            <a:ext cx="27210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SAED,  electron diffraction pattern</a:t>
            </a:r>
          </a:p>
        </p:txBody>
      </p:sp>
      <p:grpSp>
        <p:nvGrpSpPr>
          <p:cNvPr id="25" name="Group 24"/>
          <p:cNvGrpSpPr/>
          <p:nvPr/>
        </p:nvGrpSpPr>
        <p:grpSpPr>
          <a:xfrm>
            <a:off x="6416745" y="3962020"/>
            <a:ext cx="2651055" cy="2514980"/>
            <a:chOff x="6416745" y="3809620"/>
            <a:chExt cx="2651055" cy="2514980"/>
          </a:xfrm>
        </p:grpSpPr>
        <p:pic>
          <p:nvPicPr>
            <p:cNvPr id="4" name="Content Placeholder 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934200" y="3809620"/>
              <a:ext cx="1527881" cy="1604571"/>
            </a:xfrm>
            <a:prstGeom prst="rect">
              <a:avLst/>
            </a:prstGeom>
          </p:spPr>
        </p:pic>
        <p:sp>
          <p:nvSpPr>
            <p:cNvPr id="9" name="Content Placeholder 11"/>
            <p:cNvSpPr txBox="1">
              <a:spLocks/>
            </p:cNvSpPr>
            <p:nvPr/>
          </p:nvSpPr>
          <p:spPr bwMode="auto">
            <a:xfrm>
              <a:off x="6416745" y="5562600"/>
              <a:ext cx="2651055" cy="762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9pPr>
            </a:lstStyle>
            <a:p>
              <a:pPr marL="0" indent="0">
                <a:buFontTx/>
                <a:buNone/>
              </a:pPr>
              <a:r>
                <a:rPr lang="en-US" sz="2000" b="1" kern="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Fast Fourier Transfer of above image.</a:t>
              </a:r>
            </a:p>
          </p:txBody>
        </p:sp>
      </p:grpSp>
      <p:sp>
        <p:nvSpPr>
          <p:cNvPr id="10" name="Oval 9"/>
          <p:cNvSpPr/>
          <p:nvPr/>
        </p:nvSpPr>
        <p:spPr>
          <a:xfrm>
            <a:off x="4500696" y="2036020"/>
            <a:ext cx="58722" cy="62918"/>
          </a:xfrm>
          <a:prstGeom prst="ellipse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490120" y="1832046"/>
            <a:ext cx="4302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sz="1200" baseline="-25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  <p:sp>
        <p:nvSpPr>
          <p:cNvPr id="12" name="Oval 11"/>
          <p:cNvSpPr/>
          <p:nvPr/>
        </p:nvSpPr>
        <p:spPr>
          <a:xfrm>
            <a:off x="4523073" y="1785744"/>
            <a:ext cx="58722" cy="62918"/>
          </a:xfrm>
          <a:prstGeom prst="ellipse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481731" y="1457828"/>
            <a:ext cx="4302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sz="1200" baseline="-25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</a:p>
        </p:txBody>
      </p:sp>
      <p:sp>
        <p:nvSpPr>
          <p:cNvPr id="14" name="Content Placeholder 11"/>
          <p:cNvSpPr txBox="1">
            <a:spLocks/>
          </p:cNvSpPr>
          <p:nvPr/>
        </p:nvSpPr>
        <p:spPr bwMode="auto">
          <a:xfrm>
            <a:off x="2812518" y="3198025"/>
            <a:ext cx="3131082" cy="304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en-US" sz="1200" b="1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sz="1200" b="1" kern="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sz="1200" b="1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0.33 nm; d</a:t>
            </a:r>
            <a:r>
              <a:rPr lang="en-US" sz="1200" b="1" kern="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1200" b="1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0.29 nm, angle d</a:t>
            </a:r>
            <a:r>
              <a:rPr lang="en-US" sz="1200" b="1" kern="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sz="1200" b="1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sz="1200" b="1" kern="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1200" b="1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54</a:t>
            </a:r>
            <a:r>
              <a:rPr lang="en-US" sz="1200" b="1" kern="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</a:t>
            </a:r>
            <a:endParaRPr lang="en-US" sz="1200" b="1" kern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Content Placeholder 11"/>
          <p:cNvSpPr txBox="1">
            <a:spLocks/>
          </p:cNvSpPr>
          <p:nvPr/>
        </p:nvSpPr>
        <p:spPr bwMode="auto">
          <a:xfrm>
            <a:off x="1066801" y="2907794"/>
            <a:ext cx="1739120" cy="275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en-US" sz="1600" b="1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File:4884R_0003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187605" y="1901283"/>
            <a:ext cx="211873" cy="246221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</a:p>
        </p:txBody>
      </p:sp>
      <p:grpSp>
        <p:nvGrpSpPr>
          <p:cNvPr id="21" name="Group 20"/>
          <p:cNvGrpSpPr/>
          <p:nvPr/>
        </p:nvGrpSpPr>
        <p:grpSpPr>
          <a:xfrm>
            <a:off x="5867400" y="626158"/>
            <a:ext cx="3200400" cy="3031442"/>
            <a:chOff x="-162577" y="3690034"/>
            <a:chExt cx="3200400" cy="3031442"/>
          </a:xfrm>
        </p:grpSpPr>
        <p:pic>
          <p:nvPicPr>
            <p:cNvPr id="8" name="Content Placeholder 11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17873" y="3690035"/>
              <a:ext cx="2743200" cy="2743200"/>
            </a:xfrm>
            <a:prstGeom prst="rect">
              <a:avLst/>
            </a:prstGeom>
          </p:spPr>
        </p:pic>
        <p:sp>
          <p:nvSpPr>
            <p:cNvPr id="16" name="Content Placeholder 11"/>
            <p:cNvSpPr txBox="1">
              <a:spLocks/>
            </p:cNvSpPr>
            <p:nvPr/>
          </p:nvSpPr>
          <p:spPr bwMode="auto">
            <a:xfrm>
              <a:off x="-162577" y="6433236"/>
              <a:ext cx="3200400" cy="2882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9pPr>
            </a:lstStyle>
            <a:p>
              <a:pPr marL="0" indent="0">
                <a:buFontTx/>
                <a:buNone/>
              </a:pPr>
              <a:r>
                <a:rPr lang="en-US" sz="1600" b="1" kern="0" dirty="0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High resolution TEM from area A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117873" y="3690034"/>
              <a:ext cx="53779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</a:p>
          </p:txBody>
        </p:sp>
      </p:grpSp>
      <p:sp>
        <p:nvSpPr>
          <p:cNvPr id="19" name="Title 1"/>
          <p:cNvSpPr txBox="1">
            <a:spLocks/>
          </p:cNvSpPr>
          <p:nvPr/>
        </p:nvSpPr>
        <p:spPr>
          <a:xfrm>
            <a:off x="86158" y="36282"/>
            <a:ext cx="8524442" cy="544008"/>
          </a:xfrm>
          <a:prstGeom prst="rect">
            <a:avLst/>
          </a:prstGeom>
        </p:spPr>
        <p:txBody>
          <a:bodyPr>
            <a:no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lvl="0" algn="l" eaLnBrk="1" hangingPunct="1"/>
            <a:r>
              <a:rPr lang="en-US" sz="3200" b="1" kern="0" dirty="0" err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ZnS</a:t>
            </a:r>
            <a:r>
              <a:rPr lang="en-US" sz="3200" b="1" kern="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3200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wurtzite</a:t>
            </a:r>
            <a:r>
              <a:rPr lang="en-US" sz="3200" b="1" kern="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US" sz="3200" b="1" i="1" dirty="0">
                <a:solidFill>
                  <a:srgbClr val="0000FF"/>
                </a:solidFill>
                <a:latin typeface="Times New Roman" panose="02020603050405020304"/>
              </a:rPr>
              <a:t>P Vent</a:t>
            </a:r>
            <a:r>
              <a:rPr lang="en-US" sz="3200" b="1" dirty="0">
                <a:solidFill>
                  <a:srgbClr val="0000FF"/>
                </a:solidFill>
                <a:latin typeface="Times New Roman" panose="02020603050405020304"/>
              </a:rPr>
              <a:t> 9</a:t>
            </a:r>
            <a:r>
              <a:rPr lang="en-US" sz="3200" b="1" baseline="30000" dirty="0">
                <a:solidFill>
                  <a:srgbClr val="0000FF"/>
                </a:solidFill>
                <a:latin typeface="Times New Roman" panose="02020603050405020304"/>
              </a:rPr>
              <a:t>0</a:t>
            </a:r>
            <a:r>
              <a:rPr lang="en-US" sz="3200" b="1" dirty="0">
                <a:solidFill>
                  <a:srgbClr val="0000FF"/>
                </a:solidFill>
                <a:latin typeface="Times New Roman" panose="02020603050405020304"/>
              </a:rPr>
              <a:t> 50</a:t>
            </a:r>
            <a:r>
              <a:rPr lang="en-US" sz="3200" b="1" dirty="0">
                <a:solidFill>
                  <a:srgbClr val="0000FF"/>
                </a:solidFill>
                <a:latin typeface="Times New Roman" panose="02020603050405020304"/>
                <a:sym typeface="Symbol" panose="05050102010706020507" pitchFamily="18" charset="2"/>
              </a:rPr>
              <a:t> N EPR </a:t>
            </a:r>
            <a:r>
              <a:rPr lang="en-US" sz="3200" b="1" dirty="0">
                <a:solidFill>
                  <a:srgbClr val="0000FF"/>
                </a:solidFill>
                <a:latin typeface="Times New Roman" panose="02020603050405020304"/>
                <a:ea typeface="+mn-ea"/>
                <a:cs typeface="+mn-cs"/>
                <a:sym typeface="Symbol" panose="05050102010706020507" pitchFamily="18" charset="2"/>
              </a:rPr>
              <a:t>(335 </a:t>
            </a:r>
            <a:r>
              <a:rPr lang="en-US" sz="3200" b="1" baseline="30000" dirty="0">
                <a:solidFill>
                  <a:srgbClr val="0000FF"/>
                </a:solidFill>
                <a:latin typeface="Times New Roman" panose="02020603050405020304"/>
                <a:ea typeface="+mn-ea"/>
                <a:cs typeface="+mn-cs"/>
                <a:sym typeface="Symbol" panose="05050102010706020507" pitchFamily="18" charset="2"/>
              </a:rPr>
              <a:t>0</a:t>
            </a:r>
            <a:r>
              <a:rPr lang="en-US" sz="3200" b="1" dirty="0">
                <a:solidFill>
                  <a:srgbClr val="0000FF"/>
                </a:solidFill>
                <a:latin typeface="Times New Roman" panose="02020603050405020304"/>
                <a:ea typeface="+mn-ea"/>
                <a:cs typeface="+mn-cs"/>
                <a:sym typeface="Symbol" panose="05050102010706020507" pitchFamily="18" charset="2"/>
              </a:rPr>
              <a:t>C)</a:t>
            </a:r>
            <a:endParaRPr lang="en-US" sz="3200" b="1" kern="0" dirty="0">
              <a:solidFill>
                <a:srgbClr val="0000FF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algn="l"/>
            <a:endParaRPr lang="en-US" sz="2000" b="1" kern="0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" name="Content Placeholder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149" y="3429000"/>
            <a:ext cx="5545458" cy="3342786"/>
          </a:xfrm>
          <a:prstGeom prst="rect">
            <a:avLst/>
          </a:prstGeom>
        </p:spPr>
      </p:pic>
      <p:grpSp>
        <p:nvGrpSpPr>
          <p:cNvPr id="22" name="Group 21"/>
          <p:cNvGrpSpPr/>
          <p:nvPr/>
        </p:nvGrpSpPr>
        <p:grpSpPr>
          <a:xfrm>
            <a:off x="230005" y="2514600"/>
            <a:ext cx="747320" cy="307777"/>
            <a:chOff x="1720660" y="6016823"/>
            <a:chExt cx="747320" cy="307777"/>
          </a:xfrm>
        </p:grpSpPr>
        <p:cxnSp>
          <p:nvCxnSpPr>
            <p:cNvPr id="23" name="Straight Connector 22"/>
            <p:cNvCxnSpPr/>
            <p:nvPr/>
          </p:nvCxnSpPr>
          <p:spPr>
            <a:xfrm>
              <a:off x="1783495" y="6324600"/>
              <a:ext cx="609600" cy="0"/>
            </a:xfrm>
            <a:prstGeom prst="line">
              <a:avLst/>
            </a:prstGeom>
            <a:noFill/>
            <a:ln w="25400" cap="flat" cmpd="sng" algn="ctr">
              <a:solidFill>
                <a:srgbClr val="0000FF"/>
              </a:solidFill>
              <a:prstDash val="solid"/>
            </a:ln>
            <a:effectLst/>
          </p:spPr>
        </p:cxnSp>
        <p:sp>
          <p:nvSpPr>
            <p:cNvPr id="24" name="TextBox 23"/>
            <p:cNvSpPr txBox="1"/>
            <p:nvPr/>
          </p:nvSpPr>
          <p:spPr>
            <a:xfrm>
              <a:off x="1720660" y="6016823"/>
              <a:ext cx="74732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200 nm</a:t>
              </a:r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EE8CECEC-C869-4E9D-8094-D8F1E455AE4C}"/>
              </a:ext>
            </a:extLst>
          </p:cNvPr>
          <p:cNvSpPr/>
          <p:nvPr/>
        </p:nvSpPr>
        <p:spPr>
          <a:xfrm>
            <a:off x="4581795" y="4419600"/>
            <a:ext cx="523605" cy="546253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1932979-FFA0-4AC8-BA18-34150C44D616}"/>
              </a:ext>
            </a:extLst>
          </p:cNvPr>
          <p:cNvSpPr/>
          <p:nvPr/>
        </p:nvSpPr>
        <p:spPr>
          <a:xfrm>
            <a:off x="3498602" y="4965853"/>
            <a:ext cx="523605" cy="546253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Content Placeholder 9">
            <a:extLst>
              <a:ext uri="{FF2B5EF4-FFF2-40B4-BE49-F238E27FC236}">
                <a16:creationId xmlns:a16="http://schemas.microsoft.com/office/drawing/2014/main" id="{71FAD7CB-6DE8-461A-BC37-60AF0A576EBE}"/>
              </a:ext>
            </a:extLst>
          </p:cNvPr>
          <p:cNvSpPr txBox="1">
            <a:spLocks/>
          </p:cNvSpPr>
          <p:nvPr/>
        </p:nvSpPr>
        <p:spPr>
          <a:xfrm>
            <a:off x="3466460" y="3772716"/>
            <a:ext cx="1623601" cy="38100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US" sz="2000" b="1" kern="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 from stub</a:t>
            </a:r>
          </a:p>
        </p:txBody>
      </p:sp>
    </p:spTree>
    <p:extLst>
      <p:ext uri="{BB962C8B-B14F-4D97-AF65-F5344CB8AC3E}">
        <p14:creationId xmlns:p14="http://schemas.microsoft.com/office/powerpoint/2010/main" val="3719558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7"/>
          <p:cNvSpPr txBox="1">
            <a:spLocks/>
          </p:cNvSpPr>
          <p:nvPr/>
        </p:nvSpPr>
        <p:spPr>
          <a:xfrm>
            <a:off x="227338" y="127110"/>
            <a:ext cx="8307062" cy="558689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US" sz="2800" b="1" kern="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Chalcopyrite [1-31] </a:t>
            </a:r>
            <a:r>
              <a:rPr lang="en-US" sz="2800" b="1" i="1" dirty="0">
                <a:solidFill>
                  <a:srgbClr val="0000FF"/>
                </a:solidFill>
                <a:latin typeface="Times New Roman" panose="02020603050405020304"/>
              </a:rPr>
              <a:t>Q Vent</a:t>
            </a:r>
            <a:r>
              <a:rPr lang="en-US" sz="2800" b="1" dirty="0">
                <a:solidFill>
                  <a:srgbClr val="0000FF"/>
                </a:solidFill>
                <a:latin typeface="Times New Roman" panose="02020603050405020304"/>
              </a:rPr>
              <a:t> </a:t>
            </a:r>
            <a:r>
              <a:rPr lang="en-US" sz="2800" b="1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(40 </a:t>
            </a:r>
            <a:r>
              <a:rPr lang="en-US" sz="2800" b="1" kern="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sz="2800" b="1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 diffuse flow)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91440" y="738101"/>
            <a:ext cx="2743200" cy="2743200"/>
            <a:chOff x="2901745" y="931282"/>
            <a:chExt cx="2743200" cy="2743200"/>
          </a:xfrm>
        </p:grpSpPr>
        <p:pic>
          <p:nvPicPr>
            <p:cNvPr id="2" name="Content Placeholder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901745" y="931282"/>
              <a:ext cx="2743200" cy="2743200"/>
            </a:xfrm>
            <a:prstGeom prst="rect">
              <a:avLst/>
            </a:prstGeom>
          </p:spPr>
        </p:pic>
        <p:sp>
          <p:nvSpPr>
            <p:cNvPr id="5" name="Oval 4"/>
            <p:cNvSpPr/>
            <p:nvPr/>
          </p:nvSpPr>
          <p:spPr>
            <a:xfrm>
              <a:off x="3983496" y="1365414"/>
              <a:ext cx="941475" cy="921847"/>
            </a:xfrm>
            <a:prstGeom prst="ellipse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4067283" y="1036715"/>
              <a:ext cx="14354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SAED-EDS</a:t>
              </a: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227338" y="3810000"/>
            <a:ext cx="2743200" cy="2743200"/>
            <a:chOff x="91440" y="954848"/>
            <a:chExt cx="2743200" cy="2743200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1440" y="954848"/>
              <a:ext cx="2743200" cy="2743200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158545" y="971915"/>
              <a:ext cx="108323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SAED</a:t>
              </a:r>
            </a:p>
          </p:txBody>
        </p:sp>
      </p:grpSp>
      <p:pic>
        <p:nvPicPr>
          <p:cNvPr id="8" name="Content Placeholder 10"/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4681" y="1524000"/>
            <a:ext cx="6067713" cy="36576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5105400" y="1339334"/>
            <a:ext cx="15440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b="1" kern="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(4892Y_0045)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ED9324F-67E5-47F6-9C43-47B8D263A8A2}"/>
              </a:ext>
            </a:extLst>
          </p:cNvPr>
          <p:cNvSpPr/>
          <p:nvPr/>
        </p:nvSpPr>
        <p:spPr>
          <a:xfrm>
            <a:off x="7620000" y="3155873"/>
            <a:ext cx="447405" cy="546253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4023A7-2C19-40BA-8EF1-A01C54221FB4}"/>
              </a:ext>
            </a:extLst>
          </p:cNvPr>
          <p:cNvSpPr/>
          <p:nvPr/>
        </p:nvSpPr>
        <p:spPr>
          <a:xfrm>
            <a:off x="6781800" y="2438400"/>
            <a:ext cx="447405" cy="546253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9">
            <a:extLst>
              <a:ext uri="{FF2B5EF4-FFF2-40B4-BE49-F238E27FC236}">
                <a16:creationId xmlns:a16="http://schemas.microsoft.com/office/drawing/2014/main" id="{D3E100E5-5D25-4C5E-A47B-0CAB528AD5BC}"/>
              </a:ext>
            </a:extLst>
          </p:cNvPr>
          <p:cNvSpPr txBox="1">
            <a:spLocks/>
          </p:cNvSpPr>
          <p:nvPr/>
        </p:nvSpPr>
        <p:spPr>
          <a:xfrm>
            <a:off x="6969160" y="1790700"/>
            <a:ext cx="1623601" cy="38100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US" sz="2000" b="1" kern="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 from stub</a:t>
            </a:r>
          </a:p>
        </p:txBody>
      </p:sp>
    </p:spTree>
    <p:extLst>
      <p:ext uri="{BB962C8B-B14F-4D97-AF65-F5344CB8AC3E}">
        <p14:creationId xmlns:p14="http://schemas.microsoft.com/office/powerpoint/2010/main" val="21167543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Content Placeholder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" y="777240"/>
            <a:ext cx="2560320" cy="2560320"/>
          </a:xfrm>
          <a:prstGeom prst="rect">
            <a:avLst/>
          </a:prstGeom>
        </p:spPr>
      </p:pic>
      <p:sp>
        <p:nvSpPr>
          <p:cNvPr id="17" name="Content Placeholder 6"/>
          <p:cNvSpPr txBox="1">
            <a:spLocks/>
          </p:cNvSpPr>
          <p:nvPr/>
        </p:nvSpPr>
        <p:spPr>
          <a:xfrm>
            <a:off x="91440" y="3396252"/>
            <a:ext cx="2560320" cy="3391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 panose="02020603050405020304"/>
                <a:ea typeface="+mn-ea"/>
                <a:cs typeface="+mn-cs"/>
              </a:rPr>
              <a:t>s4889y35film_0001 –Cu-sulfide</a:t>
            </a:r>
          </a:p>
        </p:txBody>
      </p:sp>
      <p:sp>
        <p:nvSpPr>
          <p:cNvPr id="18" name="Content Placeholder 10"/>
          <p:cNvSpPr txBox="1">
            <a:spLocks/>
          </p:cNvSpPr>
          <p:nvPr/>
        </p:nvSpPr>
        <p:spPr>
          <a:xfrm>
            <a:off x="974518" y="867781"/>
            <a:ext cx="702193" cy="3391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 panose="02020603050405020304"/>
                <a:ea typeface="+mn-ea"/>
                <a:cs typeface="+mn-cs"/>
              </a:rPr>
              <a:t>SAED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imes New Roman" panose="02020603050405020304"/>
              <a:ea typeface="+mn-ea"/>
              <a:cs typeface="+mn-cs"/>
            </a:endParaRPr>
          </a:p>
        </p:txBody>
      </p:sp>
      <p:sp>
        <p:nvSpPr>
          <p:cNvPr id="20" name="Oval 19"/>
          <p:cNvSpPr/>
          <p:nvPr/>
        </p:nvSpPr>
        <p:spPr>
          <a:xfrm>
            <a:off x="426128" y="1134242"/>
            <a:ext cx="1695635" cy="1677880"/>
          </a:xfrm>
          <a:prstGeom prst="ellipse">
            <a:avLst/>
          </a:prstGeom>
          <a:noFill/>
          <a:ln w="381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21" name="Content Placeholder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1760" y="911890"/>
            <a:ext cx="6398605" cy="3857060"/>
          </a:xfrm>
          <a:prstGeom prst="rect">
            <a:avLst/>
          </a:prstGeom>
        </p:spPr>
      </p:pic>
      <p:sp>
        <p:nvSpPr>
          <p:cNvPr id="22" name="Oval 21"/>
          <p:cNvSpPr/>
          <p:nvPr/>
        </p:nvSpPr>
        <p:spPr>
          <a:xfrm>
            <a:off x="878432" y="1523231"/>
            <a:ext cx="791027" cy="782744"/>
          </a:xfrm>
          <a:prstGeom prst="ellipse">
            <a:avLst/>
          </a:prstGeom>
          <a:noFill/>
          <a:ln w="381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23" name="Content Placeholder 10"/>
          <p:cNvSpPr txBox="1">
            <a:spLocks/>
          </p:cNvSpPr>
          <p:nvPr/>
        </p:nvSpPr>
        <p:spPr>
          <a:xfrm>
            <a:off x="970211" y="1826592"/>
            <a:ext cx="702193" cy="3391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US" dirty="0">
                <a:solidFill>
                  <a:prstClr val="white"/>
                </a:solidFill>
                <a:latin typeface="Times New Roman" panose="02020603050405020304"/>
              </a:rPr>
              <a:t>EDS</a:t>
            </a:r>
          </a:p>
        </p:txBody>
      </p:sp>
      <p:sp>
        <p:nvSpPr>
          <p:cNvPr id="28" name="Content Placeholder 7"/>
          <p:cNvSpPr txBox="1">
            <a:spLocks/>
          </p:cNvSpPr>
          <p:nvPr/>
        </p:nvSpPr>
        <p:spPr>
          <a:xfrm>
            <a:off x="227338" y="127110"/>
            <a:ext cx="8307062" cy="558689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US" sz="2800" b="1" kern="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Cu-Sulfide [1-31] </a:t>
            </a:r>
            <a:r>
              <a:rPr lang="en-US" sz="2800" b="1" i="1" dirty="0">
                <a:solidFill>
                  <a:srgbClr val="0000FF"/>
                </a:solidFill>
                <a:latin typeface="Times New Roman" panose="02020603050405020304"/>
              </a:rPr>
              <a:t>Q Vent</a:t>
            </a:r>
            <a:r>
              <a:rPr lang="en-US" sz="2800" b="1" dirty="0">
                <a:solidFill>
                  <a:srgbClr val="0000FF"/>
                </a:solidFill>
                <a:latin typeface="Times New Roman" panose="02020603050405020304"/>
              </a:rPr>
              <a:t> </a:t>
            </a:r>
            <a:r>
              <a:rPr lang="en-US" sz="2800" b="1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(40 </a:t>
            </a:r>
            <a:r>
              <a:rPr lang="en-US" sz="2800" b="1" kern="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sz="2800" b="1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 diffuse flow)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2BD944B-31F4-42D7-93D4-F8CE77EEFFBD}"/>
              </a:ext>
            </a:extLst>
          </p:cNvPr>
          <p:cNvGrpSpPr/>
          <p:nvPr/>
        </p:nvGrpSpPr>
        <p:grpSpPr>
          <a:xfrm>
            <a:off x="227338" y="3904274"/>
            <a:ext cx="8002261" cy="2958165"/>
            <a:chOff x="227338" y="3904274"/>
            <a:chExt cx="8002261" cy="2958165"/>
          </a:xfrm>
        </p:grpSpPr>
        <p:pic>
          <p:nvPicPr>
            <p:cNvPr id="16" name="Content Placeholder 16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7338" y="3904274"/>
              <a:ext cx="2560320" cy="2560320"/>
            </a:xfrm>
            <a:prstGeom prst="rect">
              <a:avLst/>
            </a:prstGeom>
          </p:spPr>
        </p:pic>
        <p:sp>
          <p:nvSpPr>
            <p:cNvPr id="19" name="Content Placeholder 11"/>
            <p:cNvSpPr txBox="1">
              <a:spLocks/>
            </p:cNvSpPr>
            <p:nvPr/>
          </p:nvSpPr>
          <p:spPr>
            <a:xfrm>
              <a:off x="227338" y="6523286"/>
              <a:ext cx="1433285" cy="33915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 panose="02020603050405020304"/>
                  <a:ea typeface="+mn-ea"/>
                  <a:cs typeface="+mn-cs"/>
                </a:rPr>
                <a:t>s4889y35film_0002</a:t>
              </a:r>
            </a:p>
          </p:txBody>
        </p:sp>
        <p:sp>
          <p:nvSpPr>
            <p:cNvPr id="24" name="Oval 23"/>
            <p:cNvSpPr/>
            <p:nvPr/>
          </p:nvSpPr>
          <p:spPr>
            <a:xfrm>
              <a:off x="1614904" y="4848776"/>
              <a:ext cx="45719" cy="45719"/>
            </a:xfrm>
            <a:prstGeom prst="ellipse">
              <a:avLst/>
            </a:prstGeom>
            <a:noFill/>
            <a:ln w="12700" cap="flat" cmpd="sng" algn="ctr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  <p:sp>
          <p:nvSpPr>
            <p:cNvPr id="25" name="Oval 24"/>
            <p:cNvSpPr/>
            <p:nvPr/>
          </p:nvSpPr>
          <p:spPr>
            <a:xfrm>
              <a:off x="1907732" y="4746448"/>
              <a:ext cx="45719" cy="45719"/>
            </a:xfrm>
            <a:prstGeom prst="ellipse">
              <a:avLst/>
            </a:prstGeom>
            <a:noFill/>
            <a:ln w="12700" cap="flat" cmpd="sng" algn="ctr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  <p:sp>
          <p:nvSpPr>
            <p:cNvPr id="26" name="Content Placeholder 11"/>
            <p:cNvSpPr txBox="1">
              <a:spLocks/>
            </p:cNvSpPr>
            <p:nvPr/>
          </p:nvSpPr>
          <p:spPr>
            <a:xfrm>
              <a:off x="1539237" y="4845281"/>
              <a:ext cx="918390" cy="33915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</a:pPr>
              <a:r>
                <a:rPr lang="en-US" dirty="0">
                  <a:solidFill>
                    <a:prstClr val="white"/>
                  </a:solidFill>
                  <a:latin typeface="Times New Roman" panose="02020603050405020304"/>
                </a:rPr>
                <a:t>d=3.17Å</a:t>
              </a:r>
            </a:p>
          </p:txBody>
        </p:sp>
        <p:sp>
          <p:nvSpPr>
            <p:cNvPr id="27" name="Content Placeholder 11"/>
            <p:cNvSpPr txBox="1">
              <a:spLocks/>
            </p:cNvSpPr>
            <p:nvPr/>
          </p:nvSpPr>
          <p:spPr>
            <a:xfrm>
              <a:off x="1812713" y="4545233"/>
              <a:ext cx="918390" cy="33915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</a:pPr>
              <a:r>
                <a:rPr lang="en-US" dirty="0">
                  <a:solidFill>
                    <a:prstClr val="white"/>
                  </a:solidFill>
                  <a:latin typeface="Times New Roman" panose="02020603050405020304"/>
                </a:rPr>
                <a:t>d=1.93Å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3276600" y="4995041"/>
              <a:ext cx="495299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SAED indicates this is </a:t>
              </a:r>
              <a:r>
                <a:rPr lang="en-US" sz="2000" b="1" dirty="0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likely Cu</a:t>
              </a:r>
              <a:r>
                <a:rPr lang="en-US" sz="2000" b="1" baseline="-25000" dirty="0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  <a:r>
                <a:rPr lang="en-US" sz="2000" b="1" dirty="0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</a:t>
              </a:r>
              <a:r>
                <a:rPr lang="en-US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; digenite</a:t>
              </a: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5E64F353-E637-45E4-A607-093958CEE2A6}"/>
              </a:ext>
            </a:extLst>
          </p:cNvPr>
          <p:cNvGrpSpPr/>
          <p:nvPr/>
        </p:nvGrpSpPr>
        <p:grpSpPr>
          <a:xfrm>
            <a:off x="199005" y="2892623"/>
            <a:ext cx="747320" cy="307777"/>
            <a:chOff x="1720660" y="6016823"/>
            <a:chExt cx="747320" cy="307777"/>
          </a:xfrm>
          <a:solidFill>
            <a:schemeClr val="bg1"/>
          </a:solidFill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7EB87EC-B28A-4ED0-A276-15CB7473F6D0}"/>
                </a:ext>
              </a:extLst>
            </p:cNvPr>
            <p:cNvCxnSpPr/>
            <p:nvPr/>
          </p:nvCxnSpPr>
          <p:spPr>
            <a:xfrm>
              <a:off x="1783495" y="6324600"/>
              <a:ext cx="609600" cy="0"/>
            </a:xfrm>
            <a:prstGeom prst="line">
              <a:avLst/>
            </a:prstGeom>
            <a:grpFill/>
            <a:ln w="25400" cap="flat" cmpd="sng" algn="ctr">
              <a:solidFill>
                <a:srgbClr val="0000FF"/>
              </a:solidFill>
              <a:prstDash val="solid"/>
            </a:ln>
            <a:effectLst/>
          </p:spPr>
        </p:cxn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98B1A86C-D559-4C82-9007-472F1703844D}"/>
                </a:ext>
              </a:extLst>
            </p:cNvPr>
            <p:cNvSpPr txBox="1"/>
            <p:nvPr/>
          </p:nvSpPr>
          <p:spPr>
            <a:xfrm>
              <a:off x="1720660" y="6016823"/>
              <a:ext cx="747320" cy="30777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100 nm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5DB6BE08-6F55-4ECC-908B-777DAA6F3480}"/>
              </a:ext>
            </a:extLst>
          </p:cNvPr>
          <p:cNvSpPr txBox="1"/>
          <p:nvPr/>
        </p:nvSpPr>
        <p:spPr>
          <a:xfrm>
            <a:off x="6400800" y="2699993"/>
            <a:ext cx="990600" cy="369332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Fe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D0A8ADB3-7A7E-49CE-B7C8-FCA917C17EE3}"/>
              </a:ext>
            </a:extLst>
          </p:cNvPr>
          <p:cNvCxnSpPr/>
          <p:nvPr/>
        </p:nvCxnSpPr>
        <p:spPr>
          <a:xfrm>
            <a:off x="6858000" y="3046511"/>
            <a:ext cx="0" cy="688894"/>
          </a:xfrm>
          <a:prstGeom prst="straightConnector1">
            <a:avLst/>
          </a:prstGeom>
          <a:ln w="28575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22837965-0AB9-455C-92D2-B5B76D87D7FC}"/>
              </a:ext>
            </a:extLst>
          </p:cNvPr>
          <p:cNvSpPr/>
          <p:nvPr/>
        </p:nvSpPr>
        <p:spPr>
          <a:xfrm>
            <a:off x="7540397" y="2165745"/>
            <a:ext cx="447405" cy="546253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Content Placeholder 9">
            <a:extLst>
              <a:ext uri="{FF2B5EF4-FFF2-40B4-BE49-F238E27FC236}">
                <a16:creationId xmlns:a16="http://schemas.microsoft.com/office/drawing/2014/main" id="{84336FB3-FB02-41BA-8795-8B427F6BB048}"/>
              </a:ext>
            </a:extLst>
          </p:cNvPr>
          <p:cNvSpPr txBox="1">
            <a:spLocks/>
          </p:cNvSpPr>
          <p:nvPr/>
        </p:nvSpPr>
        <p:spPr>
          <a:xfrm>
            <a:off x="6952298" y="1152621"/>
            <a:ext cx="1623601" cy="38100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US" sz="2000" b="1" kern="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 from stub</a:t>
            </a:r>
          </a:p>
        </p:txBody>
      </p:sp>
    </p:spTree>
    <p:extLst>
      <p:ext uri="{BB962C8B-B14F-4D97-AF65-F5344CB8AC3E}">
        <p14:creationId xmlns:p14="http://schemas.microsoft.com/office/powerpoint/2010/main" val="1644743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52400" y="76200"/>
            <a:ext cx="8890698" cy="70005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</a:pPr>
            <a:r>
              <a:rPr lang="en-US" sz="32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Reverse weathering or </a:t>
            </a:r>
            <a:r>
              <a:rPr lang="en-US" sz="3200" b="1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authigenic</a:t>
            </a:r>
            <a:r>
              <a:rPr lang="en-US" sz="3200" b="1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clay formation 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76200" y="856623"/>
            <a:ext cx="8839200" cy="22675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 fontAlgn="auto">
              <a:spcBef>
                <a:spcPts val="0"/>
              </a:spcBef>
              <a:spcAft>
                <a:spcPts val="0"/>
              </a:spcAft>
              <a:buFont typeface="Arial"/>
              <a:buNone/>
            </a:pP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Formation of clay minerals leads to the removal of Mg</a:t>
            </a:r>
            <a:r>
              <a:rPr lang="en-US" sz="2400" b="1" baseline="30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2+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K</a:t>
            </a:r>
            <a:r>
              <a:rPr lang="en-US" sz="2400" b="1" baseline="30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from water and CO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release (opposite of weathering)</a:t>
            </a:r>
          </a:p>
          <a:p>
            <a:pPr marL="0" lvl="1" indent="0" fontAlgn="auto">
              <a:spcBef>
                <a:spcPts val="0"/>
              </a:spcBef>
              <a:spcAft>
                <a:spcPts val="0"/>
              </a:spcAft>
              <a:buFont typeface="Arial"/>
              <a:buNone/>
            </a:pPr>
            <a:endParaRPr lang="en-US" sz="24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SiO</a:t>
            </a:r>
            <a:r>
              <a:rPr lang="en-US" sz="2400" b="1" baseline="-25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Al(OH)</a:t>
            </a:r>
            <a:r>
              <a:rPr lang="en-US" sz="2400" b="1" baseline="-25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sz="2400" b="1" baseline="30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 (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</a:t>
            </a:r>
            <a:r>
              <a:rPr lang="en-US" sz="2400" b="1" baseline="30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2,3+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Mg</a:t>
            </a:r>
            <a:r>
              <a:rPr lang="en-US" sz="2400" b="1" baseline="30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2+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</a:t>
            </a:r>
            <a:r>
              <a:rPr lang="en-US" sz="2400" b="1" baseline="30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Mn</a:t>
            </a:r>
            <a:r>
              <a:rPr lang="en-US" sz="2400" b="1" baseline="30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2+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+ F</a:t>
            </a:r>
            <a:r>
              <a:rPr lang="en-US" sz="2400" b="1" baseline="30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 HCO</a:t>
            </a:r>
            <a:r>
              <a:rPr lang="en-US" sz="2400" b="1" baseline="-25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2400" b="1" baseline="30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		</a:t>
            </a:r>
            <a:r>
              <a:rPr lang="en-US" sz="36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Symbol"/>
              </a:rPr>
              <a:t>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metal-rich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400" b="1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alumino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)silicates + CO</a:t>
            </a:r>
            <a:r>
              <a:rPr lang="en-US" sz="2400" b="1" baseline="-25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H</a:t>
            </a:r>
            <a:r>
              <a:rPr lang="en-US" sz="2400" b="1" baseline="-25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6200" y="4060026"/>
            <a:ext cx="896689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Kaolinite: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Al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2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Si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2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O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5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 ; Al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2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(Si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2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O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5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)(OH)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4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;  Al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4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(Si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4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O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10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)(OH)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8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	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Al = Si</a:t>
            </a:r>
          </a:p>
          <a:p>
            <a:pPr defTabSz="457200" fontAlgn="auto">
              <a:spcBef>
                <a:spcPts val="0"/>
              </a:spcBef>
              <a:spcAft>
                <a:spcPts val="0"/>
              </a:spcAft>
            </a:pPr>
            <a:endParaRPr lang="en-US" sz="2400" b="1" dirty="0">
              <a:solidFill>
                <a:srgbClr val="FFFFFF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  <a:p>
            <a:pPr defTabSz="457200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Talc: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2400" dirty="0"/>
              <a:t> 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(OH)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r>
              <a:rPr lang="en-US" sz="24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Lizardite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(Si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)(OH)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Mg &lt; Si</a:t>
            </a:r>
            <a:endParaRPr lang="en-US" sz="2400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457200" fontAlgn="auto">
              <a:spcBef>
                <a:spcPts val="0"/>
              </a:spcBef>
              <a:spcAft>
                <a:spcPts val="0"/>
              </a:spcAft>
            </a:pPr>
            <a:endParaRPr lang="en-US" sz="2400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457200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Chlorite: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Mg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3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(Si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4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O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10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)(OH)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2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Mg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3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(OH)</a:t>
            </a:r>
            <a:r>
              <a:rPr 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6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	     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Mg &gt; Si</a:t>
            </a:r>
          </a:p>
          <a:p>
            <a:pPr defTabSz="457200" fontAlgn="auto">
              <a:spcBef>
                <a:spcPts val="0"/>
              </a:spcBef>
              <a:spcAft>
                <a:spcPts val="0"/>
              </a:spcAft>
            </a:pPr>
            <a:endParaRPr lang="en-US" sz="2400" b="1" dirty="0">
              <a:solidFill>
                <a:srgbClr val="FFFFFF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Symbol"/>
            </a:endParaRPr>
          </a:p>
          <a:p>
            <a:pPr defTabSz="457200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Olivine: (</a:t>
            </a:r>
            <a:r>
              <a:rPr lang="en-US" sz="2400" b="1" dirty="0" err="1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Mg,</a:t>
            </a:r>
            <a:r>
              <a:rPr lang="en-US" sz="2400" b="1" dirty="0" err="1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Fe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)</a:t>
            </a:r>
            <a:r>
              <a:rPr lang="en-US" sz="2400" b="1" baseline="-25000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2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SiO</a:t>
            </a:r>
            <a:r>
              <a:rPr lang="en-US" sz="2400" b="1" baseline="-25000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4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 ; 	</a:t>
            </a:r>
            <a:r>
              <a:rPr lang="en-US" sz="2400" b="1" dirty="0" err="1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Forsterite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: Mg</a:t>
            </a:r>
            <a:r>
              <a:rPr lang="en-US" sz="2400" b="1" baseline="-25000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2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SiO</a:t>
            </a:r>
            <a:r>
              <a:rPr lang="en-US" sz="2400" b="1" baseline="-25000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4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 ; </a:t>
            </a:r>
            <a:r>
              <a:rPr lang="en-US" sz="2400" b="1" dirty="0" err="1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Fayalite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: 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Fe</a:t>
            </a:r>
            <a:r>
              <a:rPr lang="en-US" sz="2400" b="1" baseline="-25000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2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SiO</a:t>
            </a:r>
            <a:r>
              <a:rPr lang="en-US" sz="2400" b="1" baseline="-25000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4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Symbol"/>
              </a:rPr>
              <a:t>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43802" y="3348334"/>
            <a:ext cx="845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 is depleted in hot vent waters, but not in Seawater (53 </a:t>
            </a:r>
            <a:r>
              <a:rPr lang="en-US" sz="2400" b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mM</a:t>
            </a: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70942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" y="689571"/>
            <a:ext cx="2560320" cy="2560320"/>
          </a:xfrm>
          <a:prstGeom prst="rect">
            <a:avLst/>
          </a:prstGeom>
        </p:spPr>
      </p:pic>
      <p:sp>
        <p:nvSpPr>
          <p:cNvPr id="11" name="Oval 10"/>
          <p:cNvSpPr/>
          <p:nvPr/>
        </p:nvSpPr>
        <p:spPr>
          <a:xfrm>
            <a:off x="377407" y="1627523"/>
            <a:ext cx="477680" cy="479596"/>
          </a:xfrm>
          <a:prstGeom prst="ellipse">
            <a:avLst/>
          </a:prstGeom>
          <a:noFill/>
          <a:ln w="28575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2" name="Content Placeholder 6"/>
          <p:cNvSpPr txBox="1">
            <a:spLocks/>
          </p:cNvSpPr>
          <p:nvPr/>
        </p:nvSpPr>
        <p:spPr>
          <a:xfrm>
            <a:off x="327672" y="2062317"/>
            <a:ext cx="711443" cy="5197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prstClr val="black"/>
                </a:solidFill>
                <a:latin typeface="Times New Roman" panose="02020603050405020304"/>
              </a:rPr>
              <a:t>SAED 2</a:t>
            </a:r>
          </a:p>
          <a:p>
            <a:pPr algn="ctr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prstClr val="black"/>
                </a:solidFill>
                <a:latin typeface="Times New Roman" panose="02020603050405020304"/>
              </a:rPr>
              <a:t>EDS-1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81363" y="3603088"/>
            <a:ext cx="8965234" cy="2569112"/>
            <a:chOff x="81363" y="3483366"/>
            <a:chExt cx="8965234" cy="2569112"/>
          </a:xfrm>
        </p:grpSpPr>
        <p:sp>
          <p:nvSpPr>
            <p:cNvPr id="3" name="Content Placeholder 11"/>
            <p:cNvSpPr txBox="1">
              <a:spLocks/>
            </p:cNvSpPr>
            <p:nvPr/>
          </p:nvSpPr>
          <p:spPr>
            <a:xfrm>
              <a:off x="2743200" y="4731204"/>
              <a:ext cx="6303397" cy="113619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 panose="02020603050405020304"/>
                  <a:ea typeface="+mn-ea"/>
                  <a:cs typeface="+mn-cs"/>
                </a:rPr>
                <a:t>File 31: Weak spots from a curled edge shows the d-spacing of the c-axis at ~7.2 Å confirming </a:t>
              </a: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/>
                  <a:ea typeface="+mn-ea"/>
                  <a:cs typeface="+mn-cs"/>
                </a:rPr>
                <a:t>kaolinite. </a:t>
              </a:r>
            </a:p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 panose="02020603050405020304"/>
                  <a:ea typeface="+mn-ea"/>
                  <a:cs typeface="+mn-cs"/>
                </a:rPr>
                <a:t>Spot marked d</a:t>
              </a:r>
              <a:r>
                <a:rPr kumimoji="0" lang="en-US" sz="2000" b="1" i="0" u="none" strike="noStrike" kern="1200" cap="none" spc="0" normalizeH="0" baseline="-2500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 panose="02020603050405020304"/>
                  <a:ea typeface="+mn-ea"/>
                  <a:cs typeface="+mn-cs"/>
                </a:rPr>
                <a:t>1</a:t>
              </a: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 panose="02020603050405020304"/>
                  <a:ea typeface="+mn-ea"/>
                  <a:cs typeface="+mn-cs"/>
                </a:rPr>
                <a:t> has d-spacings of 4.5 Å.</a:t>
              </a:r>
            </a:p>
          </p:txBody>
        </p:sp>
        <p:pic>
          <p:nvPicPr>
            <p:cNvPr id="6" name="Content Placeholder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9644" y="3492158"/>
              <a:ext cx="2560320" cy="2560320"/>
            </a:xfrm>
            <a:prstGeom prst="rect">
              <a:avLst/>
            </a:prstGeom>
          </p:spPr>
        </p:pic>
        <p:sp>
          <p:nvSpPr>
            <p:cNvPr id="7" name="Oval 6"/>
            <p:cNvSpPr/>
            <p:nvPr/>
          </p:nvSpPr>
          <p:spPr>
            <a:xfrm>
              <a:off x="1451413" y="4794414"/>
              <a:ext cx="72310" cy="70490"/>
            </a:xfrm>
            <a:prstGeom prst="ellipse">
              <a:avLst/>
            </a:prstGeom>
            <a:noFill/>
            <a:ln w="19050" cap="flat" cmpd="sng" algn="ctr">
              <a:solidFill>
                <a:srgbClr val="92D05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  <p:sp>
          <p:nvSpPr>
            <p:cNvPr id="8" name="Oval 7"/>
            <p:cNvSpPr/>
            <p:nvPr/>
          </p:nvSpPr>
          <p:spPr>
            <a:xfrm>
              <a:off x="1334631" y="4585182"/>
              <a:ext cx="65736" cy="64082"/>
            </a:xfrm>
            <a:prstGeom prst="ellipse">
              <a:avLst/>
            </a:prstGeom>
            <a:noFill/>
            <a:ln w="19050" cap="flat" cmpd="sng" algn="ctr">
              <a:solidFill>
                <a:srgbClr val="92D05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  <p:sp>
          <p:nvSpPr>
            <p:cNvPr id="9" name="Content Placeholder 6"/>
            <p:cNvSpPr txBox="1">
              <a:spLocks/>
            </p:cNvSpPr>
            <p:nvPr/>
          </p:nvSpPr>
          <p:spPr>
            <a:xfrm>
              <a:off x="1451413" y="4625741"/>
              <a:ext cx="457489" cy="33915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</a:pPr>
              <a:r>
                <a:rPr lang="en-US" dirty="0">
                  <a:solidFill>
                    <a:prstClr val="white"/>
                  </a:solidFill>
                  <a:latin typeface="Times New Roman" panose="02020603050405020304"/>
                </a:rPr>
                <a:t>d</a:t>
              </a:r>
              <a:r>
                <a:rPr lang="en-US" baseline="-25000" dirty="0">
                  <a:solidFill>
                    <a:prstClr val="white"/>
                  </a:solidFill>
                  <a:latin typeface="Times New Roman" panose="02020603050405020304"/>
                </a:rPr>
                <a:t>1</a:t>
              </a:r>
            </a:p>
          </p:txBody>
        </p:sp>
        <p:sp>
          <p:nvSpPr>
            <p:cNvPr id="10" name="Content Placeholder 6"/>
            <p:cNvSpPr txBox="1">
              <a:spLocks/>
            </p:cNvSpPr>
            <p:nvPr/>
          </p:nvSpPr>
          <p:spPr>
            <a:xfrm>
              <a:off x="1314698" y="4402263"/>
              <a:ext cx="457489" cy="33915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</a:pPr>
              <a:r>
                <a:rPr lang="en-US" dirty="0">
                  <a:solidFill>
                    <a:prstClr val="white"/>
                  </a:solidFill>
                  <a:latin typeface="Times New Roman" panose="02020603050405020304"/>
                </a:rPr>
                <a:t>d</a:t>
              </a:r>
              <a:r>
                <a:rPr lang="en-US" baseline="-25000" dirty="0">
                  <a:solidFill>
                    <a:prstClr val="white"/>
                  </a:solidFill>
                  <a:latin typeface="Times New Roman" panose="02020603050405020304"/>
                </a:rPr>
                <a:t>2</a:t>
              </a:r>
            </a:p>
          </p:txBody>
        </p:sp>
        <p:sp>
          <p:nvSpPr>
            <p:cNvPr id="13" name="Content Placeholder 6"/>
            <p:cNvSpPr txBox="1">
              <a:spLocks/>
            </p:cNvSpPr>
            <p:nvPr/>
          </p:nvSpPr>
          <p:spPr>
            <a:xfrm>
              <a:off x="81363" y="3483366"/>
              <a:ext cx="711443" cy="33915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</a:pPr>
              <a:r>
                <a:rPr lang="en-US" dirty="0">
                  <a:solidFill>
                    <a:prstClr val="white"/>
                  </a:solidFill>
                  <a:latin typeface="Times New Roman" panose="02020603050405020304"/>
                </a:rPr>
                <a:t>SAED 2</a:t>
              </a:r>
            </a:p>
          </p:txBody>
        </p:sp>
      </p:grpSp>
      <p:sp>
        <p:nvSpPr>
          <p:cNvPr id="14" name="Oval 13"/>
          <p:cNvSpPr/>
          <p:nvPr/>
        </p:nvSpPr>
        <p:spPr>
          <a:xfrm>
            <a:off x="1145598" y="1369656"/>
            <a:ext cx="242455" cy="247650"/>
          </a:xfrm>
          <a:prstGeom prst="ellipse">
            <a:avLst/>
          </a:prstGeom>
          <a:noFill/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16" name="Content Placeholder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9699" y="729322"/>
            <a:ext cx="6398605" cy="3857060"/>
          </a:xfrm>
          <a:prstGeom prst="rect">
            <a:avLst/>
          </a:prstGeom>
        </p:spPr>
      </p:pic>
      <p:sp>
        <p:nvSpPr>
          <p:cNvPr id="17" name="Content Placeholder 6"/>
          <p:cNvSpPr txBox="1">
            <a:spLocks/>
          </p:cNvSpPr>
          <p:nvPr/>
        </p:nvSpPr>
        <p:spPr>
          <a:xfrm>
            <a:off x="5124641" y="993866"/>
            <a:ext cx="794360" cy="306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 panose="02020603050405020304"/>
                <a:ea typeface="+mn-ea"/>
                <a:cs typeface="+mn-cs"/>
              </a:rPr>
              <a:t>EDS-2</a:t>
            </a:r>
          </a:p>
        </p:txBody>
      </p:sp>
      <p:sp>
        <p:nvSpPr>
          <p:cNvPr id="18" name="Content Placeholder 6"/>
          <p:cNvSpPr txBox="1">
            <a:spLocks/>
          </p:cNvSpPr>
          <p:nvPr/>
        </p:nvSpPr>
        <p:spPr>
          <a:xfrm>
            <a:off x="990873" y="1023458"/>
            <a:ext cx="794360" cy="30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 panose="02020603050405020304"/>
                <a:ea typeface="+mn-ea"/>
                <a:cs typeface="+mn-cs"/>
              </a:rPr>
              <a:t>EDS-2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imes New Roman" panose="02020603050405020304"/>
              <a:ea typeface="+mn-ea"/>
              <a:cs typeface="+mn-cs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04800" y="124901"/>
            <a:ext cx="7136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Al-Si-O at EPR </a:t>
            </a:r>
            <a:r>
              <a:rPr lang="en-US" sz="2400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 Vent </a:t>
            </a:r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End member (361 </a:t>
            </a:r>
            <a:r>
              <a:rPr lang="en-US" sz="2400" b="1" baseline="300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C) - TEM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629400" y="2473186"/>
            <a:ext cx="1192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 trace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C052F37-A322-4539-B1C3-CAEEBBCB1232}"/>
              </a:ext>
            </a:extLst>
          </p:cNvPr>
          <p:cNvCxnSpPr>
            <a:endCxn id="3" idx="0"/>
          </p:cNvCxnSpPr>
          <p:nvPr/>
        </p:nvCxnSpPr>
        <p:spPr>
          <a:xfrm>
            <a:off x="792806" y="2062317"/>
            <a:ext cx="5102093" cy="2788609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ontent Placeholder 9">
            <a:extLst>
              <a:ext uri="{FF2B5EF4-FFF2-40B4-BE49-F238E27FC236}">
                <a16:creationId xmlns:a16="http://schemas.microsoft.com/office/drawing/2014/main" id="{729F151A-8C0D-4261-832A-8EDE6DB76A96}"/>
              </a:ext>
            </a:extLst>
          </p:cNvPr>
          <p:cNvSpPr txBox="1">
            <a:spLocks/>
          </p:cNvSpPr>
          <p:nvPr/>
        </p:nvSpPr>
        <p:spPr>
          <a:xfrm>
            <a:off x="7034093" y="985827"/>
            <a:ext cx="1623601" cy="38100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US" sz="2000" b="1" kern="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 from stub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0F4DEC5-4AEA-41E4-B2AD-9B47D75E7A12}"/>
              </a:ext>
            </a:extLst>
          </p:cNvPr>
          <p:cNvSpPr/>
          <p:nvPr/>
        </p:nvSpPr>
        <p:spPr>
          <a:xfrm>
            <a:off x="4152415" y="1560866"/>
            <a:ext cx="495785" cy="1021241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25CE255C-A59E-4B67-8C71-6F28A70C50E2}"/>
              </a:ext>
            </a:extLst>
          </p:cNvPr>
          <p:cNvCxnSpPr>
            <a:stCxn id="7" idx="1"/>
          </p:cNvCxnSpPr>
          <p:nvPr/>
        </p:nvCxnSpPr>
        <p:spPr>
          <a:xfrm>
            <a:off x="1462003" y="4924459"/>
            <a:ext cx="5014997" cy="638141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471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04800" y="5179"/>
            <a:ext cx="7136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Mg-Si-O at EPR </a:t>
            </a:r>
            <a:r>
              <a:rPr lang="en-US" sz="2400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 Vent </a:t>
            </a:r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End member (361 </a:t>
            </a:r>
            <a:r>
              <a:rPr lang="en-US" sz="2400" b="1" baseline="300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C) - TEM</a:t>
            </a:r>
          </a:p>
        </p:txBody>
      </p:sp>
      <p:grpSp>
        <p:nvGrpSpPr>
          <p:cNvPr id="22" name="Group 21"/>
          <p:cNvGrpSpPr/>
          <p:nvPr/>
        </p:nvGrpSpPr>
        <p:grpSpPr>
          <a:xfrm>
            <a:off x="177097" y="304800"/>
            <a:ext cx="8892260" cy="3657917"/>
            <a:chOff x="145586" y="3124200"/>
            <a:chExt cx="8892260" cy="3657917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71800" y="3124200"/>
              <a:ext cx="6066046" cy="3657917"/>
            </a:xfrm>
            <a:prstGeom prst="rect">
              <a:avLst/>
            </a:prstGeom>
          </p:spPr>
        </p:pic>
        <p:pic>
          <p:nvPicPr>
            <p:cNvPr id="12" name="Content Placeholder 1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5586" y="3937130"/>
              <a:ext cx="2475064" cy="1985833"/>
            </a:xfrm>
            <a:prstGeom prst="rect">
              <a:avLst/>
            </a:prstGeom>
          </p:spPr>
        </p:pic>
        <p:sp>
          <p:nvSpPr>
            <p:cNvPr id="13" name="Content Placeholder 9"/>
            <p:cNvSpPr txBox="1">
              <a:spLocks/>
            </p:cNvSpPr>
            <p:nvPr/>
          </p:nvSpPr>
          <p:spPr>
            <a:xfrm>
              <a:off x="148267" y="5860000"/>
              <a:ext cx="2711751" cy="616999"/>
            </a:xfrm>
            <a:prstGeom prst="rect">
              <a:avLst/>
            </a:prstGeom>
          </p:spPr>
          <p:txBody>
            <a:bodyPr>
              <a:noAutofit/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9pPr>
            </a:lstStyle>
            <a:p>
              <a:pPr marL="0" indent="0">
                <a:buNone/>
              </a:pPr>
              <a:r>
                <a:rPr lang="en-US" sz="2000" b="1" kern="0" dirty="0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STEM image shows EDS location</a:t>
              </a:r>
            </a:p>
          </p:txBody>
        </p:sp>
        <p:sp>
          <p:nvSpPr>
            <p:cNvPr id="17" name="Content Placeholder 9"/>
            <p:cNvSpPr txBox="1">
              <a:spLocks/>
            </p:cNvSpPr>
            <p:nvPr/>
          </p:nvSpPr>
          <p:spPr>
            <a:xfrm>
              <a:off x="7239000" y="4837683"/>
              <a:ext cx="1623601" cy="381000"/>
            </a:xfrm>
            <a:prstGeom prst="rect">
              <a:avLst/>
            </a:prstGeom>
          </p:spPr>
          <p:txBody>
            <a:bodyPr>
              <a:noAutofit/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9pPr>
            </a:lstStyle>
            <a:p>
              <a:pPr marL="0" indent="0">
                <a:buNone/>
              </a:pPr>
              <a:r>
                <a:rPr lang="en-US" sz="2000" b="1" kern="0" dirty="0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Ni from stub</a:t>
              </a:r>
            </a:p>
          </p:txBody>
        </p:sp>
      </p:grpSp>
      <p:sp>
        <p:nvSpPr>
          <p:cNvPr id="5" name="Content Placeholder 9"/>
          <p:cNvSpPr txBox="1">
            <a:spLocks/>
          </p:cNvSpPr>
          <p:nvPr/>
        </p:nvSpPr>
        <p:spPr>
          <a:xfrm>
            <a:off x="5050016" y="477941"/>
            <a:ext cx="3484384" cy="829113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US" sz="2000" b="1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Sheet Mg silicate (Mg, Si, O)</a:t>
            </a:r>
          </a:p>
          <a:p>
            <a:pPr marL="0" indent="0">
              <a:buNone/>
            </a:pPr>
            <a:r>
              <a:rPr lang="en-US" sz="2000" b="1" kern="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 trace</a:t>
            </a:r>
          </a:p>
        </p:txBody>
      </p:sp>
      <p:sp>
        <p:nvSpPr>
          <p:cNvPr id="2" name="Rectangle 1"/>
          <p:cNvSpPr/>
          <p:nvPr/>
        </p:nvSpPr>
        <p:spPr>
          <a:xfrm>
            <a:off x="517129" y="845389"/>
            <a:ext cx="17924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/>
                <a:ea typeface="+mj-ea"/>
                <a:cs typeface="+mj-cs"/>
              </a:rPr>
              <a:t>4884R_0061</a:t>
            </a:r>
            <a:endParaRPr kumimoji="0" lang="en-US" sz="24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30" name="Group 29"/>
          <p:cNvGrpSpPr/>
          <p:nvPr/>
        </p:nvGrpSpPr>
        <p:grpSpPr>
          <a:xfrm>
            <a:off x="192304" y="3962398"/>
            <a:ext cx="5844030" cy="2750730"/>
            <a:chOff x="192304" y="3962398"/>
            <a:chExt cx="5844030" cy="2750730"/>
          </a:xfrm>
        </p:grpSpPr>
        <p:grpSp>
          <p:nvGrpSpPr>
            <p:cNvPr id="16" name="Group 15"/>
            <p:cNvGrpSpPr/>
            <p:nvPr/>
          </p:nvGrpSpPr>
          <p:grpSpPr>
            <a:xfrm>
              <a:off x="3292896" y="3962398"/>
              <a:ext cx="2743438" cy="2750730"/>
              <a:chOff x="433421" y="685799"/>
              <a:chExt cx="2743438" cy="2750730"/>
            </a:xfrm>
          </p:grpSpPr>
          <p:pic>
            <p:nvPicPr>
              <p:cNvPr id="6" name="Picture 5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33421" y="693091"/>
                <a:ext cx="2743438" cy="2743438"/>
              </a:xfrm>
              <a:prstGeom prst="rect">
                <a:avLst/>
              </a:prstGeom>
            </p:spPr>
          </p:pic>
          <p:sp>
            <p:nvSpPr>
              <p:cNvPr id="14" name="TextBox 13"/>
              <p:cNvSpPr txBox="1"/>
              <p:nvPr/>
            </p:nvSpPr>
            <p:spPr>
              <a:xfrm>
                <a:off x="433421" y="685799"/>
                <a:ext cx="255228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b="1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SAED, electron diffraction pattern </a:t>
                </a:r>
              </a:p>
            </p:txBody>
          </p:sp>
        </p:grpSp>
        <p:grpSp>
          <p:nvGrpSpPr>
            <p:cNvPr id="15" name="Group 14"/>
            <p:cNvGrpSpPr/>
            <p:nvPr/>
          </p:nvGrpSpPr>
          <p:grpSpPr>
            <a:xfrm>
              <a:off x="192304" y="3969690"/>
              <a:ext cx="2711751" cy="2743200"/>
              <a:chOff x="91440" y="776139"/>
              <a:chExt cx="2711751" cy="2743200"/>
            </a:xfrm>
          </p:grpSpPr>
          <p:sp>
            <p:nvSpPr>
              <p:cNvPr id="7" name="Oval 6"/>
              <p:cNvSpPr/>
              <p:nvPr/>
            </p:nvSpPr>
            <p:spPr>
              <a:xfrm>
                <a:off x="597039" y="1864895"/>
                <a:ext cx="723761" cy="704134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pic>
            <p:nvPicPr>
              <p:cNvPr id="8" name="Content Placeholder 3"/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1440" y="776139"/>
                <a:ext cx="2711751" cy="2743200"/>
              </a:xfrm>
              <a:prstGeom prst="rect">
                <a:avLst/>
              </a:prstGeom>
            </p:spPr>
          </p:pic>
          <p:sp>
            <p:nvSpPr>
              <p:cNvPr id="10" name="Oval 9"/>
              <p:cNvSpPr/>
              <p:nvPr/>
            </p:nvSpPr>
            <p:spPr>
              <a:xfrm>
                <a:off x="597040" y="1864895"/>
                <a:ext cx="715464" cy="704134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>
                <a:off x="746490" y="1548487"/>
                <a:ext cx="79482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b="1" dirty="0">
                    <a:solidFill>
                      <a:srgbClr val="0000FF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SAED</a:t>
                </a:r>
              </a:p>
            </p:txBody>
          </p:sp>
        </p:grpSp>
        <p:grpSp>
          <p:nvGrpSpPr>
            <p:cNvPr id="18" name="Group 17"/>
            <p:cNvGrpSpPr/>
            <p:nvPr/>
          </p:nvGrpSpPr>
          <p:grpSpPr>
            <a:xfrm>
              <a:off x="1548179" y="6239467"/>
              <a:ext cx="794824" cy="307777"/>
              <a:chOff x="1720660" y="6016823"/>
              <a:chExt cx="794824" cy="307777"/>
            </a:xfrm>
          </p:grpSpPr>
          <p:cxnSp>
            <p:nvCxnSpPr>
              <p:cNvPr id="19" name="Straight Connector 18"/>
              <p:cNvCxnSpPr/>
              <p:nvPr/>
            </p:nvCxnSpPr>
            <p:spPr>
              <a:xfrm>
                <a:off x="1720660" y="6324600"/>
                <a:ext cx="719325" cy="0"/>
              </a:xfrm>
              <a:prstGeom prst="line">
                <a:avLst/>
              </a:prstGeom>
              <a:noFill/>
              <a:ln w="25400" cap="flat" cmpd="sng" algn="ctr">
                <a:solidFill>
                  <a:srgbClr val="0000FF"/>
                </a:solidFill>
                <a:prstDash val="solid"/>
              </a:ln>
              <a:effectLst/>
            </p:spPr>
          </p:cxnSp>
          <p:sp>
            <p:nvSpPr>
              <p:cNvPr id="20" name="TextBox 19"/>
              <p:cNvSpPr txBox="1"/>
              <p:nvPr/>
            </p:nvSpPr>
            <p:spPr>
              <a:xfrm>
                <a:off x="1720660" y="6016823"/>
                <a:ext cx="794824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400" b="1" dirty="0">
                    <a:solidFill>
                      <a:srgbClr val="0000FF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500 nm</a:t>
                </a:r>
              </a:p>
            </p:txBody>
          </p:sp>
        </p:grpSp>
      </p:grpSp>
      <p:grpSp>
        <p:nvGrpSpPr>
          <p:cNvPr id="26" name="Group 25"/>
          <p:cNvGrpSpPr/>
          <p:nvPr/>
        </p:nvGrpSpPr>
        <p:grpSpPr>
          <a:xfrm>
            <a:off x="1491176" y="2667000"/>
            <a:ext cx="851827" cy="307777"/>
            <a:chOff x="1720660" y="6016823"/>
            <a:chExt cx="851827" cy="307777"/>
          </a:xfrm>
        </p:grpSpPr>
        <p:cxnSp>
          <p:nvCxnSpPr>
            <p:cNvPr id="27" name="Straight Connector 26"/>
            <p:cNvCxnSpPr/>
            <p:nvPr/>
          </p:nvCxnSpPr>
          <p:spPr>
            <a:xfrm>
              <a:off x="1720660" y="6324600"/>
              <a:ext cx="851827" cy="0"/>
            </a:xfrm>
            <a:prstGeom prst="line">
              <a:avLst/>
            </a:prstGeom>
            <a:noFill/>
            <a:ln w="25400" cap="flat" cmpd="sng" algn="ctr">
              <a:solidFill>
                <a:srgbClr val="0000FF"/>
              </a:solidFill>
              <a:prstDash val="solid"/>
            </a:ln>
            <a:effectLst/>
          </p:spPr>
        </p:cxnSp>
        <p:sp>
          <p:nvSpPr>
            <p:cNvPr id="28" name="TextBox 27"/>
            <p:cNvSpPr txBox="1"/>
            <p:nvPr/>
          </p:nvSpPr>
          <p:spPr>
            <a:xfrm>
              <a:off x="1720660" y="6016823"/>
              <a:ext cx="79482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b="1" dirty="0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500 nm</a:t>
              </a:r>
            </a:p>
          </p:txBody>
        </p:sp>
      </p:grpSp>
      <p:sp>
        <p:nvSpPr>
          <p:cNvPr id="25" name="Content Placeholder 9"/>
          <p:cNvSpPr txBox="1">
            <a:spLocks/>
          </p:cNvSpPr>
          <p:nvPr/>
        </p:nvSpPr>
        <p:spPr>
          <a:xfrm>
            <a:off x="6172200" y="4667069"/>
            <a:ext cx="2890499" cy="623319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US" sz="1600" b="1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Radius of first ring of spots is 0.45 nm or 4.5 Ǻ (</a:t>
            </a:r>
            <a:r>
              <a:rPr lang="en-US" sz="1600" b="1" kern="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likely talc</a:t>
            </a:r>
            <a:r>
              <a:rPr lang="en-US" sz="1600" b="1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493BCA1-E035-4EA6-A803-15879E218861}"/>
              </a:ext>
            </a:extLst>
          </p:cNvPr>
          <p:cNvSpPr/>
          <p:nvPr/>
        </p:nvSpPr>
        <p:spPr>
          <a:xfrm>
            <a:off x="4291356" y="1033927"/>
            <a:ext cx="583415" cy="1252073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339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T37_4884R_s2s5_data.pct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68858"/>
            <a:ext cx="8331320" cy="3089141"/>
          </a:xfrm>
          <a:prstGeom prst="rect">
            <a:avLst/>
          </a:prstGeom>
        </p:spPr>
      </p:pic>
      <p:grpSp>
        <p:nvGrpSpPr>
          <p:cNvPr id="3" name="Group 2"/>
          <p:cNvGrpSpPr>
            <a:grpSpLocks noChangeAspect="1"/>
          </p:cNvGrpSpPr>
          <p:nvPr/>
        </p:nvGrpSpPr>
        <p:grpSpPr>
          <a:xfrm>
            <a:off x="482509" y="594276"/>
            <a:ext cx="7516242" cy="3229293"/>
            <a:chOff x="533990" y="729489"/>
            <a:chExt cx="8012363" cy="3442447"/>
          </a:xfrm>
        </p:grpSpPr>
        <p:pic>
          <p:nvPicPr>
            <p:cNvPr id="4" name="Picture 3" descr="AT37_4889Y_11.TIF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3990" y="1546356"/>
              <a:ext cx="2935330" cy="2201498"/>
            </a:xfrm>
            <a:prstGeom prst="rect">
              <a:avLst/>
            </a:prstGeom>
          </p:spPr>
        </p:pic>
        <p:sp>
          <p:nvSpPr>
            <p:cNvPr id="5" name="Rectangle 4"/>
            <p:cNvSpPr/>
            <p:nvPr/>
          </p:nvSpPr>
          <p:spPr>
            <a:xfrm>
              <a:off x="1976106" y="2289739"/>
              <a:ext cx="1141091" cy="996769"/>
            </a:xfrm>
            <a:prstGeom prst="rect">
              <a:avLst/>
            </a:prstGeom>
            <a:noFill/>
            <a:ln w="38100" cmpd="sng">
              <a:solidFill>
                <a:schemeClr val="accent3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6" name="Picture 5" descr="AT37_4889Y_12.TIF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4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56424" y="729489"/>
              <a:ext cx="4589929" cy="3442447"/>
            </a:xfrm>
            <a:prstGeom prst="rect">
              <a:avLst/>
            </a:prstGeom>
          </p:spPr>
        </p:pic>
        <p:cxnSp>
          <p:nvCxnSpPr>
            <p:cNvPr id="7" name="Straight Connector 6"/>
            <p:cNvCxnSpPr/>
            <p:nvPr/>
          </p:nvCxnSpPr>
          <p:spPr>
            <a:xfrm flipV="1">
              <a:off x="3117197" y="729489"/>
              <a:ext cx="839227" cy="1560250"/>
            </a:xfrm>
            <a:prstGeom prst="line">
              <a:avLst/>
            </a:prstGeom>
            <a:ln w="38100" cmpd="sng">
              <a:solidFill>
                <a:schemeClr val="accent3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3117197" y="3286508"/>
              <a:ext cx="839227" cy="676671"/>
            </a:xfrm>
            <a:prstGeom prst="line">
              <a:avLst/>
            </a:prstGeom>
            <a:ln w="38100" cmpd="sng">
              <a:solidFill>
                <a:schemeClr val="accent3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6414555" y="1857154"/>
              <a:ext cx="109728" cy="109728"/>
            </a:xfrm>
            <a:prstGeom prst="ellipse">
              <a:avLst/>
            </a:prstGeom>
            <a:solidFill>
              <a:srgbClr val="A7EA5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182438" y="1504078"/>
              <a:ext cx="738549" cy="36090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>
                  <a:solidFill>
                    <a:srgbClr val="A7EA52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r3b s1</a:t>
              </a:r>
            </a:p>
          </p:txBody>
        </p:sp>
      </p:grpSp>
      <p:sp>
        <p:nvSpPr>
          <p:cNvPr id="11" name="Rectangle 10"/>
          <p:cNvSpPr/>
          <p:nvPr/>
        </p:nvSpPr>
        <p:spPr>
          <a:xfrm>
            <a:off x="5362495" y="4221896"/>
            <a:ext cx="2148165" cy="46723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4707844" y="3997508"/>
            <a:ext cx="361556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 vent plume, 35°C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128306" y="4535243"/>
            <a:ext cx="3337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321381" y="4069271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473150" y="5491609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495229" y="5730347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184251" y="5399158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</a:t>
            </a:r>
          </a:p>
        </p:txBody>
      </p:sp>
      <p:sp>
        <p:nvSpPr>
          <p:cNvPr id="18" name="Rectangle 17"/>
          <p:cNvSpPr/>
          <p:nvPr/>
        </p:nvSpPr>
        <p:spPr>
          <a:xfrm>
            <a:off x="179569" y="83629"/>
            <a:ext cx="644983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Fe-silicate formation in plumes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779281" y="4572000"/>
            <a:ext cx="47313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Stoichiometry is 2 Si to 1 Fe so possibly a phyllosilicate similar to </a:t>
            </a:r>
            <a:r>
              <a:rPr lang="en-US" b="1" dirty="0" err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illite</a:t>
            </a:r>
            <a:r>
              <a:rPr lang="en-US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stoichiometry?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213F7B8-565B-44FD-8407-7BB5FF71C44B}"/>
              </a:ext>
            </a:extLst>
          </p:cNvPr>
          <p:cNvSpPr/>
          <p:nvPr/>
        </p:nvSpPr>
        <p:spPr>
          <a:xfrm>
            <a:off x="2087633" y="4377048"/>
            <a:ext cx="447405" cy="546253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CC4EF82-CDD1-4546-ADA2-8C2F956F3DBC}"/>
              </a:ext>
            </a:extLst>
          </p:cNvPr>
          <p:cNvSpPr/>
          <p:nvPr/>
        </p:nvSpPr>
        <p:spPr>
          <a:xfrm>
            <a:off x="5144970" y="5247763"/>
            <a:ext cx="447405" cy="646331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329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FefiltHFalleps.eps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24"/>
          <a:stretch/>
        </p:blipFill>
        <p:spPr>
          <a:xfrm>
            <a:off x="7315734" y="1410203"/>
            <a:ext cx="962891" cy="30171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562693" y="1551923"/>
            <a:ext cx="9829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temp. (°C)</a:t>
            </a:r>
          </a:p>
        </p:txBody>
      </p:sp>
      <p:sp>
        <p:nvSpPr>
          <p:cNvPr id="10" name="Rectangle 9"/>
          <p:cNvSpPr/>
          <p:nvPr/>
        </p:nvSpPr>
        <p:spPr>
          <a:xfrm>
            <a:off x="169870" y="4534146"/>
            <a:ext cx="874553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Note inverse correlation between the two elements where Mg is near-zero in endmember hydrothermal fluid (hot T in red) while Fe is enriched.</a:t>
            </a:r>
          </a:p>
          <a:p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Paired t - tests confirm that concentrations are significantly higher in the HF treatment (p &lt; 0.5; ~ 40 samples).</a:t>
            </a:r>
          </a:p>
          <a:p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1 - 38% of Fe is in nano-FeS</a:t>
            </a:r>
            <a:r>
              <a:rPr lang="en-US" sz="2000" b="1" baseline="-250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0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 Fe in Fe-silicates similar % range.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2577" y="99817"/>
            <a:ext cx="89790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 in Silicates: HF extractions vs HNO</a:t>
            </a:r>
            <a:r>
              <a:rPr lang="en-US" sz="2400" b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on 200 nm filtered samples</a:t>
            </a:r>
          </a:p>
          <a:p>
            <a:pPr algn="ctr"/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HF leaches </a:t>
            </a:r>
            <a:r>
              <a:rPr lang="en-US" sz="2400" b="1" dirty="0" err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FeS</a:t>
            </a:r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Fe in silicates</a:t>
            </a:r>
          </a:p>
          <a:p>
            <a:pPr algn="ctr"/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HNO</a:t>
            </a:r>
            <a:r>
              <a:rPr lang="en-US" sz="2400" b="1" baseline="-250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leaches </a:t>
            </a:r>
            <a:r>
              <a:rPr lang="en-US" sz="2400" b="1" dirty="0" err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FeS</a:t>
            </a:r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FeS</a:t>
            </a:r>
            <a:r>
              <a:rPr lang="en-US" sz="2400" b="1" baseline="-250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2400" b="1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3" name="Group 12"/>
          <p:cNvGrpSpPr/>
          <p:nvPr/>
        </p:nvGrpSpPr>
        <p:grpSpPr>
          <a:xfrm>
            <a:off x="-14796" y="1391821"/>
            <a:ext cx="3608565" cy="3017143"/>
            <a:chOff x="196333" y="1182742"/>
            <a:chExt cx="3608565" cy="3017143"/>
          </a:xfrm>
        </p:grpSpPr>
        <p:pic>
          <p:nvPicPr>
            <p:cNvPr id="8" name="Picture 7" descr="MgfiltHFalleps.eps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835" r="20639"/>
            <a:stretch/>
          </p:blipFill>
          <p:spPr>
            <a:xfrm>
              <a:off x="522578" y="1182742"/>
              <a:ext cx="3282320" cy="3017143"/>
            </a:xfrm>
            <a:prstGeom prst="rect">
              <a:avLst/>
            </a:prstGeom>
          </p:spPr>
        </p:pic>
        <p:sp>
          <p:nvSpPr>
            <p:cNvPr id="3" name="TextBox 2"/>
            <p:cNvSpPr txBox="1"/>
            <p:nvPr/>
          </p:nvSpPr>
          <p:spPr>
            <a:xfrm rot="16200000">
              <a:off x="-217883" y="2262456"/>
              <a:ext cx="11977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Mg  (</a:t>
              </a:r>
              <a:r>
                <a:rPr lang="en-US" b="1" dirty="0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mM</a:t>
              </a:r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)</a:t>
              </a: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676400" y="3878466"/>
              <a:ext cx="1301895" cy="307777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acid treatment</a:t>
              </a: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3729025" y="1387796"/>
            <a:ext cx="3590981" cy="3017143"/>
            <a:chOff x="4016736" y="1175921"/>
            <a:chExt cx="3590981" cy="3017143"/>
          </a:xfrm>
        </p:grpSpPr>
        <p:pic>
          <p:nvPicPr>
            <p:cNvPr id="9" name="Picture 8" descr="FefiltHFalleps.eps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099" r="20670"/>
            <a:stretch/>
          </p:blipFill>
          <p:spPr>
            <a:xfrm>
              <a:off x="4293491" y="1175921"/>
              <a:ext cx="3314226" cy="3017143"/>
            </a:xfrm>
            <a:prstGeom prst="rect">
              <a:avLst/>
            </a:prstGeom>
          </p:spPr>
        </p:pic>
        <p:sp>
          <p:nvSpPr>
            <p:cNvPr id="4" name="TextBox 3"/>
            <p:cNvSpPr txBox="1"/>
            <p:nvPr/>
          </p:nvSpPr>
          <p:spPr>
            <a:xfrm rot="16200000">
              <a:off x="3706715" y="2287928"/>
              <a:ext cx="98937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Fe (</a:t>
              </a:r>
              <a:r>
                <a:rPr lang="en-US" b="1" dirty="0" err="1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μM</a:t>
              </a:r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)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562600" y="3878465"/>
              <a:ext cx="1301895" cy="307777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acid treatment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1600200" y="1752600"/>
            <a:ext cx="5867400" cy="1828800"/>
            <a:chOff x="1600200" y="1752600"/>
            <a:chExt cx="5867400" cy="1828800"/>
          </a:xfrm>
        </p:grpSpPr>
        <p:cxnSp>
          <p:nvCxnSpPr>
            <p:cNvPr id="15" name="Straight Arrow Connector 14"/>
            <p:cNvCxnSpPr/>
            <p:nvPr/>
          </p:nvCxnSpPr>
          <p:spPr>
            <a:xfrm flipH="1">
              <a:off x="1600200" y="2286000"/>
              <a:ext cx="5867400" cy="1295400"/>
            </a:xfrm>
            <a:prstGeom prst="straightConnector1">
              <a:avLst/>
            </a:prstGeom>
            <a:ln w="28575">
              <a:solidFill>
                <a:srgbClr val="0000F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/>
            <p:nvPr/>
          </p:nvCxnSpPr>
          <p:spPr>
            <a:xfrm flipH="1" flipV="1">
              <a:off x="5274889" y="1752600"/>
              <a:ext cx="2192711" cy="533400"/>
            </a:xfrm>
            <a:prstGeom prst="straightConnector1">
              <a:avLst/>
            </a:prstGeom>
            <a:ln w="28575">
              <a:solidFill>
                <a:srgbClr val="CC00CC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47704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47" y="352458"/>
            <a:ext cx="4398279" cy="4371942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5638800" y="6550223"/>
            <a:ext cx="33451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Estes et al, Nature Communications, 2019</a:t>
            </a:r>
          </a:p>
        </p:txBody>
      </p:sp>
      <p:sp>
        <p:nvSpPr>
          <p:cNvPr id="21" name="Title 1"/>
          <p:cNvSpPr txBox="1">
            <a:spLocks/>
          </p:cNvSpPr>
          <p:nvPr/>
        </p:nvSpPr>
        <p:spPr>
          <a:xfrm>
            <a:off x="1618195" y="-17197"/>
            <a:ext cx="5090160" cy="54400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/>
                <a:ea typeface="+mj-ea"/>
                <a:cs typeface="+mj-cs"/>
              </a:rPr>
              <a:t>Pure Carbon as graphite at the EPR </a:t>
            </a:r>
          </a:p>
        </p:txBody>
      </p:sp>
      <p:grpSp>
        <p:nvGrpSpPr>
          <p:cNvPr id="34" name="Group 33"/>
          <p:cNvGrpSpPr/>
          <p:nvPr/>
        </p:nvGrpSpPr>
        <p:grpSpPr>
          <a:xfrm>
            <a:off x="4516029" y="348068"/>
            <a:ext cx="4511472" cy="4376332"/>
            <a:chOff x="4516029" y="348068"/>
            <a:chExt cx="4511472" cy="4376332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637081" y="348068"/>
              <a:ext cx="4385111" cy="4376332"/>
            </a:xfrm>
            <a:prstGeom prst="rect">
              <a:avLst/>
            </a:prstGeom>
          </p:spPr>
        </p:pic>
        <p:sp>
          <p:nvSpPr>
            <p:cNvPr id="23" name="Rectangle 22"/>
            <p:cNvSpPr/>
            <p:nvPr/>
          </p:nvSpPr>
          <p:spPr>
            <a:xfrm>
              <a:off x="4516029" y="394950"/>
              <a:ext cx="1548822" cy="338554"/>
            </a:xfrm>
            <a:prstGeom prst="rect">
              <a:avLst/>
            </a:prstGeom>
            <a:ln>
              <a:noFill/>
            </a:ln>
          </p:spPr>
          <p:txBody>
            <a:bodyPr wrap="none">
              <a:spAutoFit/>
            </a:bodyPr>
            <a:lstStyle/>
            <a:p>
              <a:r>
                <a:rPr lang="en-US" sz="1600" b="1" dirty="0" err="1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Biovent</a:t>
              </a:r>
              <a:r>
                <a:rPr lang="en-US" sz="1600" b="1" dirty="0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, 335 °C</a:t>
              </a:r>
              <a:endParaRPr lang="en-US" sz="16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7513446" y="3276600"/>
              <a:ext cx="136127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Q vent, 35 °C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7581271" y="394950"/>
              <a:ext cx="144623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b="1" dirty="0" err="1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Biovent</a:t>
              </a:r>
              <a:r>
                <a:rPr lang="en-US" sz="16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, 15 °C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4661619" y="1816455"/>
              <a:ext cx="144623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b="1" dirty="0" err="1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Biovent</a:t>
              </a:r>
              <a:r>
                <a:rPr lang="en-US" sz="16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, 15 °C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7" name="Rectangle 26"/>
            <p:cNvSpPr/>
            <p:nvPr/>
          </p:nvSpPr>
          <p:spPr>
            <a:xfrm>
              <a:off x="4644349" y="3239825"/>
              <a:ext cx="1314655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P vent, 15 °C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578617" y="1861298"/>
              <a:ext cx="144623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b="1" dirty="0" err="1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Biovent</a:t>
              </a:r>
              <a:r>
                <a:rPr lang="en-US" sz="16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, 15 °C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9" name="Rectangle 28"/>
            <p:cNvSpPr/>
            <p:nvPr/>
          </p:nvSpPr>
          <p:spPr>
            <a:xfrm>
              <a:off x="6105163" y="3260717"/>
              <a:ext cx="1314655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P vent, 15 °C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0" name="Rectangle 29"/>
            <p:cNvSpPr/>
            <p:nvPr/>
          </p:nvSpPr>
          <p:spPr>
            <a:xfrm>
              <a:off x="6093611" y="417706"/>
              <a:ext cx="1548822" cy="338554"/>
            </a:xfrm>
            <a:prstGeom prst="rect">
              <a:avLst/>
            </a:prstGeom>
            <a:ln>
              <a:noFill/>
            </a:ln>
          </p:spPr>
          <p:txBody>
            <a:bodyPr wrap="none">
              <a:spAutoFit/>
            </a:bodyPr>
            <a:lstStyle/>
            <a:p>
              <a:r>
                <a:rPr lang="en-US" sz="1600" b="1" dirty="0" err="1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Biovent</a:t>
              </a:r>
              <a:r>
                <a:rPr lang="en-US" sz="16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, 335 °C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1" name="Rectangle 30"/>
            <p:cNvSpPr/>
            <p:nvPr/>
          </p:nvSpPr>
          <p:spPr>
            <a:xfrm>
              <a:off x="6144907" y="1826501"/>
              <a:ext cx="144623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b="1" dirty="0" err="1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Biovent</a:t>
              </a:r>
              <a:r>
                <a:rPr lang="en-US" sz="1600" b="1" dirty="0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, 15 °C</a:t>
              </a:r>
              <a:endParaRPr lang="en-US" sz="16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32" name="TextBox 31"/>
          <p:cNvSpPr txBox="1"/>
          <p:nvPr/>
        </p:nvSpPr>
        <p:spPr>
          <a:xfrm>
            <a:off x="228599" y="76200"/>
            <a:ext cx="13608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SEM data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6669970" y="-5160"/>
            <a:ext cx="2390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TEM - SAED data</a:t>
            </a:r>
          </a:p>
        </p:txBody>
      </p:sp>
      <p:grpSp>
        <p:nvGrpSpPr>
          <p:cNvPr id="38" name="Group 37"/>
          <p:cNvGrpSpPr/>
          <p:nvPr/>
        </p:nvGrpSpPr>
        <p:grpSpPr>
          <a:xfrm>
            <a:off x="59322" y="4648200"/>
            <a:ext cx="5274678" cy="2209800"/>
            <a:chOff x="59322" y="4648200"/>
            <a:chExt cx="5274678" cy="2209800"/>
          </a:xfrm>
        </p:grpSpPr>
        <p:grpSp>
          <p:nvGrpSpPr>
            <p:cNvPr id="4" name="Group 3"/>
            <p:cNvGrpSpPr>
              <a:grpSpLocks noChangeAspect="1"/>
            </p:cNvGrpSpPr>
            <p:nvPr/>
          </p:nvGrpSpPr>
          <p:grpSpPr>
            <a:xfrm>
              <a:off x="150450" y="4648200"/>
              <a:ext cx="5183550" cy="2024472"/>
              <a:chOff x="397091" y="5282390"/>
              <a:chExt cx="6437392" cy="2514169"/>
            </a:xfrm>
          </p:grpSpPr>
          <p:pic>
            <p:nvPicPr>
              <p:cNvPr id="5" name="Picture 4" descr="EDS all red C spec 4keV lim.jpg"/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039" r="21990" b="7587"/>
              <a:stretch/>
            </p:blipFill>
            <p:spPr>
              <a:xfrm>
                <a:off x="397091" y="5282390"/>
                <a:ext cx="6437392" cy="2514169"/>
              </a:xfrm>
              <a:prstGeom prst="rect">
                <a:avLst/>
              </a:prstGeom>
            </p:spPr>
          </p:pic>
          <p:grpSp>
            <p:nvGrpSpPr>
              <p:cNvPr id="6" name="Group 5"/>
              <p:cNvGrpSpPr/>
              <p:nvPr/>
            </p:nvGrpSpPr>
            <p:grpSpPr>
              <a:xfrm>
                <a:off x="5826003" y="5553131"/>
                <a:ext cx="661239" cy="1781784"/>
                <a:chOff x="5212543" y="4783594"/>
                <a:chExt cx="661239" cy="1781784"/>
              </a:xfrm>
            </p:grpSpPr>
            <p:pic>
              <p:nvPicPr>
                <p:cNvPr id="10" name="Picture 9" descr="EDS all red C spec 4keV lim.jpg"/>
                <p:cNvPicPr>
                  <a:picLocks noChangeAspect="1"/>
                </p:cNvPicPr>
                <p:nvPr/>
              </p:nvPicPr>
              <p:blipFill rotWithShape="1"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76818" r="18346" b="38614"/>
                <a:stretch/>
              </p:blipFill>
              <p:spPr>
                <a:xfrm>
                  <a:off x="5212543" y="4783594"/>
                  <a:ext cx="442998" cy="1781784"/>
                </a:xfrm>
                <a:prstGeom prst="rect">
                  <a:avLst/>
                </a:prstGeom>
              </p:spPr>
            </p:pic>
            <p:sp>
              <p:nvSpPr>
                <p:cNvPr id="11" name="TextBox 10"/>
                <p:cNvSpPr txBox="1"/>
                <p:nvPr/>
              </p:nvSpPr>
              <p:spPr>
                <a:xfrm>
                  <a:off x="5611267" y="6100432"/>
                  <a:ext cx="220295" cy="24622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US" sz="1000" dirty="0">
                      <a:latin typeface="Arial"/>
                      <a:cs typeface="Arial"/>
                    </a:rPr>
                    <a:t>I</a:t>
                  </a:r>
                </a:p>
              </p:txBody>
            </p:sp>
            <p:sp>
              <p:nvSpPr>
                <p:cNvPr id="12" name="TextBox 11"/>
                <p:cNvSpPr txBox="1"/>
                <p:nvPr/>
              </p:nvSpPr>
              <p:spPr>
                <a:xfrm>
                  <a:off x="5579207" y="5937632"/>
                  <a:ext cx="277277" cy="24622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US" sz="1000" dirty="0">
                      <a:latin typeface="Arial"/>
                      <a:cs typeface="Arial"/>
                    </a:rPr>
                    <a:t>H</a:t>
                  </a:r>
                </a:p>
              </p:txBody>
            </p:sp>
            <p:sp>
              <p:nvSpPr>
                <p:cNvPr id="13" name="TextBox 12"/>
                <p:cNvSpPr txBox="1"/>
                <p:nvPr/>
              </p:nvSpPr>
              <p:spPr>
                <a:xfrm>
                  <a:off x="5582776" y="5774831"/>
                  <a:ext cx="284415" cy="24622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US" sz="1000" dirty="0">
                      <a:latin typeface="Arial"/>
                      <a:cs typeface="Arial"/>
                    </a:rPr>
                    <a:t>G</a:t>
                  </a:r>
                </a:p>
              </p:txBody>
            </p:sp>
            <p:sp>
              <p:nvSpPr>
                <p:cNvPr id="14" name="TextBox 13"/>
                <p:cNvSpPr txBox="1"/>
                <p:nvPr/>
              </p:nvSpPr>
              <p:spPr>
                <a:xfrm>
                  <a:off x="5589883" y="5612030"/>
                  <a:ext cx="270201" cy="24622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US" sz="1000" dirty="0">
                      <a:latin typeface="Arial"/>
                      <a:cs typeface="Arial"/>
                    </a:rPr>
                    <a:t>E</a:t>
                  </a:r>
                </a:p>
              </p:txBody>
            </p:sp>
            <p:sp>
              <p:nvSpPr>
                <p:cNvPr id="15" name="TextBox 14"/>
                <p:cNvSpPr txBox="1"/>
                <p:nvPr/>
              </p:nvSpPr>
              <p:spPr>
                <a:xfrm>
                  <a:off x="5582744" y="5446860"/>
                  <a:ext cx="277277" cy="24622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US" sz="1000" dirty="0">
                      <a:latin typeface="Arial"/>
                      <a:cs typeface="Arial"/>
                    </a:rPr>
                    <a:t>D</a:t>
                  </a:r>
                </a:p>
              </p:txBody>
            </p:sp>
            <p:sp>
              <p:nvSpPr>
                <p:cNvPr id="16" name="TextBox 15"/>
                <p:cNvSpPr txBox="1"/>
                <p:nvPr/>
              </p:nvSpPr>
              <p:spPr>
                <a:xfrm>
                  <a:off x="5582744" y="5288370"/>
                  <a:ext cx="277277" cy="24622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US" sz="1000" dirty="0">
                      <a:latin typeface="Arial"/>
                      <a:cs typeface="Arial"/>
                    </a:rPr>
                    <a:t>C</a:t>
                  </a:r>
                </a:p>
              </p:txBody>
            </p:sp>
            <p:sp>
              <p:nvSpPr>
                <p:cNvPr id="17" name="TextBox 16"/>
                <p:cNvSpPr txBox="1"/>
                <p:nvPr/>
              </p:nvSpPr>
              <p:spPr>
                <a:xfrm>
                  <a:off x="5596505" y="5123265"/>
                  <a:ext cx="277277" cy="24622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US" sz="1000" dirty="0">
                      <a:latin typeface="Arial"/>
                      <a:cs typeface="Arial"/>
                    </a:rPr>
                    <a:t>B</a:t>
                  </a:r>
                </a:p>
              </p:txBody>
            </p:sp>
            <p:sp>
              <p:nvSpPr>
                <p:cNvPr id="18" name="TextBox 17"/>
                <p:cNvSpPr txBox="1"/>
                <p:nvPr/>
              </p:nvSpPr>
              <p:spPr>
                <a:xfrm>
                  <a:off x="5596505" y="4947234"/>
                  <a:ext cx="277277" cy="24622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US" sz="1000" dirty="0">
                      <a:latin typeface="Arial"/>
                      <a:cs typeface="Arial"/>
                    </a:rPr>
                    <a:t>A</a:t>
                  </a:r>
                </a:p>
              </p:txBody>
            </p:sp>
          </p:grpSp>
          <p:sp>
            <p:nvSpPr>
              <p:cNvPr id="7" name="TextBox 6"/>
              <p:cNvSpPr txBox="1"/>
              <p:nvPr/>
            </p:nvSpPr>
            <p:spPr>
              <a:xfrm>
                <a:off x="1382825" y="5553131"/>
                <a:ext cx="277277" cy="2462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1000" dirty="0">
                    <a:latin typeface="Arial"/>
                    <a:cs typeface="Arial"/>
                  </a:rPr>
                  <a:t>C</a:t>
                </a:r>
              </a:p>
            </p:txBody>
          </p:sp>
          <p:sp>
            <p:nvSpPr>
              <p:cNvPr id="8" name="TextBox 7"/>
              <p:cNvSpPr txBox="1"/>
              <p:nvPr/>
            </p:nvSpPr>
            <p:spPr>
              <a:xfrm>
                <a:off x="1531657" y="7181324"/>
                <a:ext cx="284415" cy="2462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1000" dirty="0">
                    <a:latin typeface="Arial"/>
                    <a:cs typeface="Arial"/>
                  </a:rPr>
                  <a:t>O</a:t>
                </a: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>
                <a:off x="3261898" y="7194333"/>
                <a:ext cx="300082" cy="2462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1000" dirty="0">
                    <a:latin typeface="Arial"/>
                    <a:cs typeface="Arial"/>
                  </a:rPr>
                  <a:t>Si</a:t>
                </a:r>
              </a:p>
            </p:txBody>
          </p:sp>
        </p:grpSp>
        <p:sp>
          <p:nvSpPr>
            <p:cNvPr id="33" name="TextBox 32"/>
            <p:cNvSpPr txBox="1"/>
            <p:nvPr/>
          </p:nvSpPr>
          <p:spPr>
            <a:xfrm>
              <a:off x="1479698" y="4919459"/>
              <a:ext cx="151080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X-ray data</a:t>
              </a:r>
            </a:p>
          </p:txBody>
        </p:sp>
        <p:sp>
          <p:nvSpPr>
            <p:cNvPr id="36" name="TextBox 35"/>
            <p:cNvSpPr txBox="1">
              <a:spLocks noChangeAspect="1"/>
            </p:cNvSpPr>
            <p:nvPr/>
          </p:nvSpPr>
          <p:spPr>
            <a:xfrm rot="16200000">
              <a:off x="-149069" y="5655283"/>
              <a:ext cx="755335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counts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2366325" y="6519446"/>
              <a:ext cx="42351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eV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45777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6200" y="663476"/>
            <a:ext cx="88392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762024" fontAlgn="auto">
              <a:spcBef>
                <a:spcPts val="0"/>
              </a:spcBef>
              <a:spcAft>
                <a:spcPts val="0"/>
              </a:spcAft>
            </a:pPr>
            <a:r>
              <a:rPr lang="en-US" alt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FeS</a:t>
            </a:r>
            <a:r>
              <a:rPr lang="en-US" alt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forms discrete nanoparticles (2-4 nm) which grow into </a:t>
            </a:r>
            <a:r>
              <a:rPr lang="en-US" altLang="en-US" sz="2400" b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framboids</a:t>
            </a:r>
            <a:r>
              <a:rPr lang="en-US" alt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alt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Symbol"/>
              </a:rPr>
              <a:t> </a:t>
            </a:r>
            <a:r>
              <a:rPr lang="en-US" alt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50 nm in size). Up to 38% of the dissolved Fe input from sampled vents to the deep ocean is in the form of </a:t>
            </a:r>
            <a:r>
              <a:rPr lang="en-US" alt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Nano-FeS</a:t>
            </a:r>
            <a:r>
              <a:rPr lang="en-US" altLang="en-US" sz="2400" b="1" baseline="-25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Fe, Cu and Zn (and other metals) are in Nano-FeS</a:t>
            </a:r>
            <a:r>
              <a:rPr lang="en-US" alt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 detected by the difference between HCl and HNO</a:t>
            </a:r>
            <a:r>
              <a:rPr lang="en-US" altLang="en-US" sz="2400" b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leaches, SEM-EDS, etc.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0682" y="2888902"/>
            <a:ext cx="8763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762024" fontAlgn="auto">
              <a:spcBef>
                <a:spcPts val="0"/>
              </a:spcBef>
              <a:spcAft>
                <a:spcPts val="0"/>
              </a:spcAft>
            </a:pPr>
            <a:r>
              <a:rPr lang="en-US" altLang="en-US" sz="24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SEM-EDS, SAED, XRD data show that (</a:t>
            </a:r>
            <a:r>
              <a:rPr lang="en-US" altLang="en-US" sz="2400" b="1" dirty="0" err="1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nano</a:t>
            </a:r>
            <a:r>
              <a:rPr lang="en-US" altLang="en-US" sz="24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)particulate ZnS (wurtzite and sphalerite), Cu</a:t>
            </a:r>
            <a:r>
              <a:rPr lang="en-US" altLang="en-US" sz="2400" b="1" baseline="-25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en-US" sz="24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S, </a:t>
            </a:r>
            <a:r>
              <a:rPr lang="en-US" altLang="en-US" sz="2400" b="1" dirty="0" err="1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CuFeS</a:t>
            </a:r>
            <a:r>
              <a:rPr lang="en-US" altLang="en-US" sz="24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also form.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4183" y="4006334"/>
            <a:ext cx="8991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762024" fontAlgn="auto">
              <a:spcBef>
                <a:spcPts val="0"/>
              </a:spcBef>
              <a:spcAft>
                <a:spcPts val="0"/>
              </a:spcAft>
            </a:pPr>
            <a:r>
              <a:rPr lang="en-US" alt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Also, Mg-Si-O, Al-Si-O, Fe-Cu-Si-O and Fe-Si-O phases form from </a:t>
            </a:r>
            <a:r>
              <a:rPr lang="en-US" alt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rapid</a:t>
            </a:r>
            <a:r>
              <a:rPr lang="en-US" alt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reverse weathering in plumes: </a:t>
            </a:r>
            <a:r>
              <a:rPr lang="en-US" alt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2nd source of Fe and metals </a:t>
            </a:r>
            <a:r>
              <a:rPr lang="en-US" alt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fertilize the ocean. Dissolved Fe input similar to % </a:t>
            </a:r>
            <a:r>
              <a:rPr lang="en-US" alt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Nano-FeS</a:t>
            </a:r>
            <a:r>
              <a:rPr lang="en-US" altLang="en-US" sz="2400" b="1" baseline="-25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" name="Rectangle 2"/>
          <p:cNvSpPr/>
          <p:nvPr/>
        </p:nvSpPr>
        <p:spPr>
          <a:xfrm>
            <a:off x="3060637" y="86380"/>
            <a:ext cx="30989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defTabSz="3762024" fontAlgn="auto">
              <a:spcBef>
                <a:spcPts val="0"/>
              </a:spcBef>
              <a:spcAft>
                <a:spcPts val="0"/>
              </a:spcAft>
            </a:pPr>
            <a:r>
              <a:rPr lang="en-US" altLang="en-US" sz="28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Results / Summary</a:t>
            </a:r>
          </a:p>
        </p:txBody>
      </p:sp>
      <p:sp>
        <p:nvSpPr>
          <p:cNvPr id="7" name="Rectangle 6"/>
          <p:cNvSpPr/>
          <p:nvPr/>
        </p:nvSpPr>
        <p:spPr>
          <a:xfrm>
            <a:off x="76200" y="5638800"/>
            <a:ext cx="893717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3762024" fontAlgn="auto">
              <a:spcBef>
                <a:spcPts val="0"/>
              </a:spcBef>
              <a:spcAft>
                <a:spcPts val="0"/>
              </a:spcAft>
            </a:pPr>
            <a:r>
              <a:rPr lang="en-US" alt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Graphite, black carbon, emanates from vents, and is measurable as DOC and POC. Implications regarding what is DOC and POC? </a:t>
            </a:r>
          </a:p>
        </p:txBody>
      </p:sp>
    </p:spTree>
    <p:extLst>
      <p:ext uri="{BB962C8B-B14F-4D97-AF65-F5344CB8AC3E}">
        <p14:creationId xmlns:p14="http://schemas.microsoft.com/office/powerpoint/2010/main" val="3505525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580942" y="762000"/>
            <a:ext cx="18806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defTabSz="3762024" fontAlgn="auto">
              <a:spcBef>
                <a:spcPts val="0"/>
              </a:spcBef>
              <a:spcAft>
                <a:spcPts val="0"/>
              </a:spcAft>
            </a:pPr>
            <a:r>
              <a:rPr lang="en-US" altLang="en-US" sz="2800" b="1" dirty="0">
                <a:solidFill>
                  <a:srgbClr val="FFFF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Questions?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F0E34A-2EA3-4CB9-A2F4-800A64331ECA}"/>
              </a:ext>
            </a:extLst>
          </p:cNvPr>
          <p:cNvSpPr txBox="1"/>
          <p:nvPr/>
        </p:nvSpPr>
        <p:spPr>
          <a:xfrm>
            <a:off x="190500" y="3505200"/>
            <a:ext cx="8763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i="0" dirty="0">
                <a:solidFill>
                  <a:srgbClr val="FFFF00"/>
                </a:solidFill>
                <a:effectLst/>
                <a:latin typeface="Times New Roman" panose="02020603050405020304" pitchFamily="18" charset="0"/>
              </a:rPr>
              <a:t>Checkout our 11-minute highlights video on </a:t>
            </a:r>
            <a:r>
              <a:rPr lang="en-US" sz="2400" b="1" i="0" dirty="0" err="1">
                <a:solidFill>
                  <a:srgbClr val="FFFF00"/>
                </a:solidFill>
                <a:effectLst/>
                <a:latin typeface="Times New Roman" panose="02020603050405020304" pitchFamily="18" charset="0"/>
              </a:rPr>
              <a:t>Youtube</a:t>
            </a:r>
            <a:r>
              <a:rPr lang="en-US" sz="2400" b="1" i="0" dirty="0">
                <a:solidFill>
                  <a:srgbClr val="FFFF00"/>
                </a:solidFill>
                <a:effectLst/>
                <a:latin typeface="Times New Roman" panose="02020603050405020304" pitchFamily="18" charset="0"/>
              </a:rPr>
              <a:t> of our hydrothermal vent cruise to the East Pacific Rise, 2017.</a:t>
            </a:r>
          </a:p>
          <a:p>
            <a:pPr algn="ctr"/>
            <a:r>
              <a:rPr lang="en-US" sz="2400" b="1" i="0" dirty="0">
                <a:solidFill>
                  <a:srgbClr val="FFFF00"/>
                </a:solidFill>
                <a:effectLst/>
                <a:latin typeface="Times New Roman" panose="02020603050405020304" pitchFamily="18" charset="0"/>
              </a:rPr>
              <a:t> </a:t>
            </a:r>
            <a:r>
              <a:rPr lang="en-US" sz="2400" b="1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https://youtu.be/oG7kY0K1rK4</a:t>
            </a:r>
            <a:r>
              <a:rPr lang="en-US" sz="2400" b="1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  </a:t>
            </a:r>
            <a:endParaRPr lang="en-US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1144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SC_8519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317" y="838200"/>
            <a:ext cx="9144000" cy="5143500"/>
          </a:xfrm>
          <a:prstGeom prst="rect">
            <a:avLst/>
          </a:prstGeom>
        </p:spPr>
      </p:pic>
      <p:sp>
        <p:nvSpPr>
          <p:cNvPr id="3" name="TextBox 3"/>
          <p:cNvSpPr txBox="1">
            <a:spLocks noChangeArrowheads="1"/>
          </p:cNvSpPr>
          <p:nvPr/>
        </p:nvSpPr>
        <p:spPr bwMode="auto">
          <a:xfrm>
            <a:off x="685800" y="152400"/>
            <a:ext cx="67056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Pilot and some instrumentation in Alvin</a:t>
            </a:r>
          </a:p>
        </p:txBody>
      </p:sp>
    </p:spTree>
    <p:extLst>
      <p:ext uri="{BB962C8B-B14F-4D97-AF65-F5344CB8AC3E}">
        <p14:creationId xmlns:p14="http://schemas.microsoft.com/office/powerpoint/2010/main" val="3480965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7532" b="14568"/>
          <a:stretch/>
        </p:blipFill>
        <p:spPr>
          <a:xfrm>
            <a:off x="88313" y="609600"/>
            <a:ext cx="6148361" cy="3209025"/>
          </a:xfrm>
          <a:prstGeom prst="rect">
            <a:avLst/>
          </a:prstGeom>
        </p:spPr>
      </p:pic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2352675" y="3321050"/>
            <a:ext cx="6181725" cy="3384550"/>
            <a:chOff x="1530958" y="3429000"/>
            <a:chExt cx="6181489" cy="3384042"/>
          </a:xfrm>
        </p:grpSpPr>
        <p:pic>
          <p:nvPicPr>
            <p:cNvPr id="4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30958" y="3429000"/>
              <a:ext cx="5721328" cy="33832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9902" t="4309"/>
            <a:stretch>
              <a:fillRect/>
            </a:stretch>
          </p:blipFill>
          <p:spPr bwMode="auto">
            <a:xfrm>
              <a:off x="7238085" y="3429000"/>
              <a:ext cx="474362" cy="33840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5029200" y="1140227"/>
            <a:ext cx="762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TAG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5334000" y="1510115"/>
            <a:ext cx="365104" cy="3577530"/>
          </a:xfrm>
          <a:prstGeom prst="straightConnector1">
            <a:avLst/>
          </a:prstGeom>
          <a:ln w="28575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7"/>
          <p:cNvSpPr txBox="1">
            <a:spLocks noChangeArrowheads="1"/>
          </p:cNvSpPr>
          <p:nvPr/>
        </p:nvSpPr>
        <p:spPr bwMode="auto">
          <a:xfrm>
            <a:off x="123824" y="85982"/>
            <a:ext cx="892333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Dissolved Fe(II) anomaly at the MAR </a:t>
            </a:r>
            <a:r>
              <a:rPr lang="en-US" altLang="en-US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(~ 500 km from TAG source)</a:t>
            </a:r>
          </a:p>
        </p:txBody>
      </p:sp>
      <p:sp>
        <p:nvSpPr>
          <p:cNvPr id="10" name="TextBox 8"/>
          <p:cNvSpPr txBox="1">
            <a:spLocks noChangeArrowheads="1"/>
          </p:cNvSpPr>
          <p:nvPr/>
        </p:nvSpPr>
        <p:spPr bwMode="auto">
          <a:xfrm>
            <a:off x="289352" y="4502870"/>
            <a:ext cx="154276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Peter </a:t>
            </a:r>
            <a:r>
              <a:rPr lang="en-US" altLang="en-US" sz="1600" b="1" dirty="0" err="1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Sedwick</a:t>
            </a:r>
            <a:r>
              <a:rPr lang="en-US" altLang="en-US" sz="16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(DSR, 2015)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4ECA508-4E55-4360-88D6-A4FE3226E7AB}"/>
              </a:ext>
            </a:extLst>
          </p:cNvPr>
          <p:cNvCxnSpPr>
            <a:cxnSpLocks/>
          </p:cNvCxnSpPr>
          <p:nvPr/>
        </p:nvCxnSpPr>
        <p:spPr>
          <a:xfrm flipH="1">
            <a:off x="5213448" y="1510115"/>
            <a:ext cx="120552" cy="3577530"/>
          </a:xfrm>
          <a:prstGeom prst="straightConnector1">
            <a:avLst/>
          </a:prstGeom>
          <a:ln w="28575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9848142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10229</TotalTime>
  <Words>1421</Words>
  <Application>Microsoft Office PowerPoint</Application>
  <PresentationFormat>On-screen Show (4:3)</PresentationFormat>
  <Paragraphs>220</Paragraphs>
  <Slides>23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Consolas</vt:lpstr>
      <vt:lpstr>Times New Roman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Delaware</Company>
  <LinksUpToDate>false</LinksUpToDate>
  <SharedDoc>false</SharedDoc>
  <HyperlinkBase>c:\mydocuments\08argentina\amphipodslides.ppt</HyperlinkBase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George W. Luther</dc:creator>
  <cp:lastModifiedBy>George Luther</cp:lastModifiedBy>
  <cp:revision>559</cp:revision>
  <cp:lastPrinted>2017-11-20T22:28:55Z</cp:lastPrinted>
  <dcterms:created xsi:type="dcterms:W3CDTF">2007-06-18T19:03:58Z</dcterms:created>
  <dcterms:modified xsi:type="dcterms:W3CDTF">2021-05-19T14:07:35Z</dcterms:modified>
</cp:coreProperties>
</file>