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emf" ContentType="image/x-e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33"/>
  </p:notesMasterIdLst>
  <p:sldIdLst>
    <p:sldId id="265" r:id="rId2"/>
    <p:sldId id="291" r:id="rId3"/>
    <p:sldId id="266" r:id="rId4"/>
    <p:sldId id="282" r:id="rId5"/>
    <p:sldId id="267" r:id="rId6"/>
    <p:sldId id="256" r:id="rId7"/>
    <p:sldId id="257" r:id="rId8"/>
    <p:sldId id="270" r:id="rId9"/>
    <p:sldId id="269" r:id="rId10"/>
    <p:sldId id="268" r:id="rId11"/>
    <p:sldId id="258" r:id="rId12"/>
    <p:sldId id="271" r:id="rId13"/>
    <p:sldId id="259" r:id="rId14"/>
    <p:sldId id="284" r:id="rId15"/>
    <p:sldId id="261" r:id="rId16"/>
    <p:sldId id="283" r:id="rId17"/>
    <p:sldId id="285" r:id="rId18"/>
    <p:sldId id="286" r:id="rId19"/>
    <p:sldId id="287" r:id="rId20"/>
    <p:sldId id="288" r:id="rId21"/>
    <p:sldId id="289" r:id="rId22"/>
    <p:sldId id="273" r:id="rId23"/>
    <p:sldId id="290" r:id="rId24"/>
    <p:sldId id="277" r:id="rId25"/>
    <p:sldId id="274" r:id="rId26"/>
    <p:sldId id="275" r:id="rId27"/>
    <p:sldId id="278" r:id="rId28"/>
    <p:sldId id="263" r:id="rId29"/>
    <p:sldId id="279" r:id="rId30"/>
    <p:sldId id="280" r:id="rId31"/>
    <p:sldId id="281"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0" autoAdjust="0"/>
    <p:restoredTop sz="94712"/>
  </p:normalViewPr>
  <p:slideViewPr>
    <p:cSldViewPr snapToGrid="0">
      <p:cViewPr varScale="1">
        <p:scale>
          <a:sx n="97" d="100"/>
          <a:sy n="97" d="100"/>
        </p:scale>
        <p:origin x="560" y="192"/>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notesMaster" Target="notesMasters/notesMaster1.xml"/><Relationship Id="rId34" Type="http://schemas.openxmlformats.org/officeDocument/2006/relationships/presProps" Target="presProps.xml"/><Relationship Id="rId35" Type="http://schemas.openxmlformats.org/officeDocument/2006/relationships/viewProps" Target="viewProps.xml"/><Relationship Id="rId36" Type="http://schemas.openxmlformats.org/officeDocument/2006/relationships/theme" Target="theme/theme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4F9823-FA6D-4F94-99AE-F7B5974F6D30}" type="datetimeFigureOut">
              <a:rPr lang="en-US" smtClean="0"/>
              <a:t>8/25/17</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EFD16E-3067-411A-9C41-18BC7DD30DC0}" type="slidenum">
              <a:rPr lang="en-US" smtClean="0"/>
              <a:t>‹#›</a:t>
            </a:fld>
            <a:endParaRPr lang="en-US" dirty="0"/>
          </a:p>
        </p:txBody>
      </p:sp>
    </p:spTree>
    <p:extLst>
      <p:ext uri="{BB962C8B-B14F-4D97-AF65-F5344CB8AC3E}">
        <p14:creationId xmlns:p14="http://schemas.microsoft.com/office/powerpoint/2010/main" val="40874003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(11:45) Please sit with your Region as indicated by signs on tables. Record your responses directly in your Implementation Team’s google drive in the file “What is an Implementation Team?”.</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Lunch at 12:15-1:00, re-group after lunch in these same Regional Teams for Whole-Group share-out of responses  1:30-2:00</a:t>
            </a:r>
          </a:p>
          <a:p>
            <a:endParaRPr lang="en-US" dirty="0"/>
          </a:p>
        </p:txBody>
      </p:sp>
      <p:sp>
        <p:nvSpPr>
          <p:cNvPr id="4" name="Slide Number Placeholder 3"/>
          <p:cNvSpPr>
            <a:spLocks noGrp="1"/>
          </p:cNvSpPr>
          <p:nvPr>
            <p:ph type="sldNum" sz="quarter" idx="10"/>
          </p:nvPr>
        </p:nvSpPr>
        <p:spPr/>
        <p:txBody>
          <a:bodyPr/>
          <a:lstStyle/>
          <a:p>
            <a:fld id="{F5EFD16E-3067-411A-9C41-18BC7DD30DC0}" type="slidenum">
              <a:rPr lang="en-US" smtClean="0"/>
              <a:t>28</a:t>
            </a:fld>
            <a:endParaRPr lang="en-US" dirty="0"/>
          </a:p>
        </p:txBody>
      </p:sp>
    </p:spTree>
    <p:extLst>
      <p:ext uri="{BB962C8B-B14F-4D97-AF65-F5344CB8AC3E}">
        <p14:creationId xmlns:p14="http://schemas.microsoft.com/office/powerpoint/2010/main" val="33801270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6.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2D11158-1E5A-43EA-87CF-CB6DCC297D53}" type="datetimeFigureOut">
              <a:rPr lang="en-US" smtClean="0"/>
              <a:t>8/25/17</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3F652562-FC2E-47B9-B839-A9AB186CDB61}"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75443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2D11158-1E5A-43EA-87CF-CB6DCC297D53}" type="datetimeFigureOut">
              <a:rPr lang="en-US" smtClean="0"/>
              <a:t>8/25/17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F652562-FC2E-47B9-B839-A9AB186CDB61}" type="slidenum">
              <a:rPr lang="en-US" smtClean="0"/>
              <a:t>‹#›</a:t>
            </a:fld>
            <a:endParaRPr lang="en-US" dirty="0"/>
          </a:p>
        </p:txBody>
      </p:sp>
    </p:spTree>
    <p:extLst>
      <p:ext uri="{BB962C8B-B14F-4D97-AF65-F5344CB8AC3E}">
        <p14:creationId xmlns:p14="http://schemas.microsoft.com/office/powerpoint/2010/main" val="1543394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2D11158-1E5A-43EA-87CF-CB6DCC297D53}" type="datetimeFigureOut">
              <a:rPr lang="en-US" smtClean="0"/>
              <a:t>8/25/17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F652562-FC2E-47B9-B839-A9AB186CDB61}"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314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2D11158-1E5A-43EA-87CF-CB6DCC297D53}" type="datetimeFigureOut">
              <a:rPr lang="en-US" smtClean="0"/>
              <a:t>8/25/17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F652562-FC2E-47B9-B839-A9AB186CDB61}" type="slidenum">
              <a:rPr lang="en-US" smtClean="0"/>
              <a:t>‹#›</a:t>
            </a:fld>
            <a:endParaRPr lang="en-US" dirty="0"/>
          </a:p>
        </p:txBody>
      </p:sp>
    </p:spTree>
    <p:extLst>
      <p:ext uri="{BB962C8B-B14F-4D97-AF65-F5344CB8AC3E}">
        <p14:creationId xmlns:p14="http://schemas.microsoft.com/office/powerpoint/2010/main" val="425473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2D11158-1E5A-43EA-87CF-CB6DCC297D53}" type="datetimeFigureOut">
              <a:rPr lang="en-US" smtClean="0"/>
              <a:t>8/25/17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F652562-FC2E-47B9-B839-A9AB186CDB61}" type="slidenum">
              <a:rPr lang="en-US" smtClean="0"/>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6034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2D11158-1E5A-43EA-87CF-CB6DCC297D53}" type="datetimeFigureOut">
              <a:rPr lang="en-US" smtClean="0"/>
              <a:t>8/25/17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F652562-FC2E-47B9-B839-A9AB186CDB61}"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772104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D11158-1E5A-43EA-87CF-CB6DCC297D53}" type="datetimeFigureOut">
              <a:rPr lang="en-US" smtClean="0"/>
              <a:t>8/25/17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F652562-FC2E-47B9-B839-A9AB186CDB61}" type="slidenum">
              <a:rPr lang="en-US" smtClean="0"/>
              <a:t>‹#›</a:t>
            </a:fld>
            <a:endParaRPr lang="en-US" dirty="0"/>
          </a:p>
        </p:txBody>
      </p:sp>
    </p:spTree>
    <p:extLst>
      <p:ext uri="{BB962C8B-B14F-4D97-AF65-F5344CB8AC3E}">
        <p14:creationId xmlns:p14="http://schemas.microsoft.com/office/powerpoint/2010/main" val="149882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2D11158-1E5A-43EA-87CF-CB6DCC297D53}" type="datetimeFigureOut">
              <a:rPr lang="en-US" smtClean="0"/>
              <a:t>8/25/17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F652562-FC2E-47B9-B839-A9AB186CDB61}" type="slidenum">
              <a:rPr lang="en-US" smtClean="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8496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2D11158-1E5A-43EA-87CF-CB6DCC297D53}" type="datetimeFigureOut">
              <a:rPr lang="en-US" smtClean="0"/>
              <a:t>8/25/17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F652562-FC2E-47B9-B839-A9AB186CDB61}" type="slidenum">
              <a:rPr lang="en-US" smtClean="0"/>
              <a:t>‹#›</a:t>
            </a:fld>
            <a:endParaRPr lang="en-US" dirty="0"/>
          </a:p>
        </p:txBody>
      </p:sp>
    </p:spTree>
    <p:extLst>
      <p:ext uri="{BB962C8B-B14F-4D97-AF65-F5344CB8AC3E}">
        <p14:creationId xmlns:p14="http://schemas.microsoft.com/office/powerpoint/2010/main" val="21713032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2D11158-1E5A-43EA-87CF-CB6DCC297D53}" type="datetimeFigureOut">
              <a:rPr lang="en-US" smtClean="0"/>
              <a:t>8/25/17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F652562-FC2E-47B9-B839-A9AB186CDB61}" type="slidenum">
              <a:rPr lang="en-US" smtClean="0"/>
              <a:t>‹#›</a:t>
            </a:fld>
            <a:endParaRPr lang="en-US" dirty="0"/>
          </a:p>
        </p:txBody>
      </p:sp>
    </p:spTree>
    <p:extLst>
      <p:ext uri="{BB962C8B-B14F-4D97-AF65-F5344CB8AC3E}">
        <p14:creationId xmlns:p14="http://schemas.microsoft.com/office/powerpoint/2010/main" val="3793174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2D11158-1E5A-43EA-87CF-CB6DCC297D53}" type="datetimeFigureOut">
              <a:rPr lang="en-US" smtClean="0"/>
              <a:t>8/25/17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F652562-FC2E-47B9-B839-A9AB186CDB61}" type="slidenum">
              <a:rPr lang="en-US" smtClean="0"/>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13747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2D11158-1E5A-43EA-87CF-CB6DCC297D53}" type="datetimeFigureOut">
              <a:rPr lang="en-US" smtClean="0"/>
              <a:t>8/25/17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F652562-FC2E-47B9-B839-A9AB186CDB61}" type="slidenum">
              <a:rPr lang="en-US" smtClean="0"/>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686030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2D11158-1E5A-43EA-87CF-CB6DCC297D53}" type="datetimeFigureOut">
              <a:rPr lang="en-US" smtClean="0"/>
              <a:t>8/25/17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F652562-FC2E-47B9-B839-A9AB186CDB61}" type="slidenum">
              <a:rPr lang="en-US" smtClean="0"/>
              <a:t>‹#›</a:t>
            </a:fld>
            <a:endParaRPr lang="en-US" dirty="0"/>
          </a:p>
        </p:txBody>
      </p:sp>
    </p:spTree>
    <p:extLst>
      <p:ext uri="{BB962C8B-B14F-4D97-AF65-F5344CB8AC3E}">
        <p14:creationId xmlns:p14="http://schemas.microsoft.com/office/powerpoint/2010/main" val="7434524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2D11158-1E5A-43EA-87CF-CB6DCC297D53}" type="datetimeFigureOut">
              <a:rPr lang="en-US" smtClean="0"/>
              <a:t>8/25/17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F652562-FC2E-47B9-B839-A9AB186CDB61}" type="slidenum">
              <a:rPr lang="en-US" smtClean="0"/>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88001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2D11158-1E5A-43EA-87CF-CB6DCC297D53}" type="datetimeFigureOut">
              <a:rPr lang="en-US" smtClean="0"/>
              <a:t>8/25/17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F652562-FC2E-47B9-B839-A9AB186CDB61}" type="slidenum">
              <a:rPr lang="en-US" smtClean="0"/>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979642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2D11158-1E5A-43EA-87CF-CB6DCC297D53}" type="datetimeFigureOut">
              <a:rPr lang="en-US" smtClean="0"/>
              <a:t>8/25/17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F652562-FC2E-47B9-B839-A9AB186CDB61}"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21538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2D11158-1E5A-43EA-87CF-CB6DCC297D53}" type="datetimeFigureOut">
              <a:rPr lang="en-US" smtClean="0"/>
              <a:t>8/25/17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F652562-FC2E-47B9-B839-A9AB186CDB61}" type="slidenum">
              <a:rPr lang="en-US" smtClean="0"/>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52736741"/>
      </p:ext>
    </p:extLst>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image" Target="../media/image4.pn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2D11158-1E5A-43EA-87CF-CB6DCC297D53}" type="datetimeFigureOut">
              <a:rPr lang="en-US" smtClean="0"/>
              <a:t>8/25/17</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F652562-FC2E-47B9-B839-A9AB186CDB61}" type="slidenum">
              <a:rPr lang="en-US" smtClean="0"/>
              <a:t>‹#›</a:t>
            </a:fld>
            <a:endParaRPr lang="en-US" dirty="0"/>
          </a:p>
        </p:txBody>
      </p:sp>
    </p:spTree>
    <p:extLst>
      <p:ext uri="{BB962C8B-B14F-4D97-AF65-F5344CB8AC3E}">
        <p14:creationId xmlns:p14="http://schemas.microsoft.com/office/powerpoint/2010/main" val="2852097280"/>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 id="2147483829" r:id="rId13"/>
    <p:sldLayoutId id="2147483830" r:id="rId14"/>
    <p:sldLayoutId id="2147483831" r:id="rId15"/>
    <p:sldLayoutId id="2147483832" r:id="rId16"/>
    <p:sldLayoutId id="214748383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 Id="rId3" Type="http://schemas.openxmlformats.org/officeDocument/2006/relationships/image" Target="../media/image8.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em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2891642"/>
          </a:xfrm>
        </p:spPr>
        <p:txBody>
          <a:bodyPr>
            <a:normAutofit/>
          </a:bodyPr>
          <a:lstStyle/>
          <a:p>
            <a:pPr algn="ctr"/>
            <a:r>
              <a:rPr lang="en-US" dirty="0" smtClean="0"/>
              <a:t>Welcome! Please sit with some strangers!</a:t>
            </a:r>
            <a:br>
              <a:rPr lang="en-US" dirty="0" smtClean="0"/>
            </a:br>
            <a:r>
              <a:rPr lang="en-US" dirty="0" smtClean="0"/>
              <a:t/>
            </a:r>
            <a:br>
              <a:rPr lang="en-US" dirty="0" smtClean="0"/>
            </a:br>
            <a:endParaRPr lang="en-US" dirty="0"/>
          </a:p>
        </p:txBody>
      </p:sp>
      <p:sp>
        <p:nvSpPr>
          <p:cNvPr id="3" name="Content Placeholder 2"/>
          <p:cNvSpPr>
            <a:spLocks noGrp="1"/>
          </p:cNvSpPr>
          <p:nvPr>
            <p:ph idx="1"/>
          </p:nvPr>
        </p:nvSpPr>
        <p:spPr>
          <a:xfrm>
            <a:off x="756920" y="1699186"/>
            <a:ext cx="10515600" cy="4997885"/>
          </a:xfrm>
        </p:spPr>
        <p:txBody>
          <a:bodyPr>
            <a:normAutofit/>
          </a:bodyPr>
          <a:lstStyle/>
          <a:p>
            <a:pPr marL="0" indent="0">
              <a:lnSpc>
                <a:spcPct val="170000"/>
              </a:lnSpc>
              <a:buNone/>
            </a:pPr>
            <a:r>
              <a:rPr lang="en-US" b="1" dirty="0"/>
              <a:t/>
            </a:r>
            <a:br>
              <a:rPr lang="en-US" b="1" dirty="0"/>
            </a:br>
            <a:endParaRPr lang="en-US" b="1" dirty="0"/>
          </a:p>
        </p:txBody>
      </p:sp>
      <p:pic>
        <p:nvPicPr>
          <p:cNvPr id="5" name="Picture 4"/>
          <p:cNvPicPr>
            <a:picLocks noChangeAspect="1"/>
          </p:cNvPicPr>
          <p:nvPr/>
        </p:nvPicPr>
        <p:blipFill>
          <a:blip r:embed="rId2"/>
          <a:stretch>
            <a:fillRect/>
          </a:stretch>
        </p:blipFill>
        <p:spPr>
          <a:xfrm>
            <a:off x="1536372" y="2545733"/>
            <a:ext cx="4389120" cy="3581757"/>
          </a:xfrm>
          <a:prstGeom prst="rect">
            <a:avLst/>
          </a:prstGeom>
        </p:spPr>
      </p:pic>
      <p:pic>
        <p:nvPicPr>
          <p:cNvPr id="6" name="Picture 5"/>
          <p:cNvPicPr>
            <a:picLocks noChangeAspect="1"/>
          </p:cNvPicPr>
          <p:nvPr/>
        </p:nvPicPr>
        <p:blipFill>
          <a:blip r:embed="rId3"/>
          <a:stretch>
            <a:fillRect/>
          </a:stretch>
        </p:blipFill>
        <p:spPr>
          <a:xfrm>
            <a:off x="6006772" y="2545733"/>
            <a:ext cx="4698459" cy="3581757"/>
          </a:xfrm>
          <a:prstGeom prst="rect">
            <a:avLst/>
          </a:prstGeom>
        </p:spPr>
      </p:pic>
    </p:spTree>
    <p:extLst>
      <p:ext uri="{BB962C8B-B14F-4D97-AF65-F5344CB8AC3E}">
        <p14:creationId xmlns:p14="http://schemas.microsoft.com/office/powerpoint/2010/main" val="38744760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NextGen-WA Vision</a:t>
            </a:r>
            <a:endParaRPr lang="en-US" dirty="0"/>
          </a:p>
        </p:txBody>
      </p:sp>
      <p:sp>
        <p:nvSpPr>
          <p:cNvPr id="3" name="Content Placeholder 2"/>
          <p:cNvSpPr>
            <a:spLocks noGrp="1"/>
          </p:cNvSpPr>
          <p:nvPr>
            <p:ph idx="1"/>
          </p:nvPr>
        </p:nvSpPr>
        <p:spPr>
          <a:xfrm>
            <a:off x="873760" y="2556932"/>
            <a:ext cx="10474960" cy="3793068"/>
          </a:xfrm>
        </p:spPr>
        <p:txBody>
          <a:bodyPr>
            <a:normAutofit fontScale="62500" lnSpcReduction="20000"/>
          </a:bodyPr>
          <a:lstStyle/>
          <a:p>
            <a:pPr marL="0" indent="0">
              <a:lnSpc>
                <a:spcPct val="150000"/>
              </a:lnSpc>
              <a:buNone/>
            </a:pPr>
            <a:r>
              <a:rPr lang="en-US" sz="3200" i="1" dirty="0"/>
              <a:t>Our Vision</a:t>
            </a:r>
            <a:r>
              <a:rPr lang="en-US" sz="3200" dirty="0"/>
              <a:t>:  </a:t>
            </a:r>
            <a:r>
              <a:rPr lang="en-US" sz="3200" b="1" dirty="0">
                <a:latin typeface="Calibri" panose="020F0502020204030204" pitchFamily="34" charset="0"/>
                <a:cs typeface="Calibri" panose="020F0502020204030204" pitchFamily="34" charset="0"/>
              </a:rPr>
              <a:t>In order to create a thriving, sustainable, equitable society, all the graduates of Washington’s STEM Teacher Preparation Programs are able to integrate relevant </a:t>
            </a:r>
            <a:r>
              <a:rPr lang="en-US" sz="3200" b="1" u="sng" dirty="0">
                <a:latin typeface="Calibri" panose="020F0502020204030204" pitchFamily="34" charset="0"/>
                <a:cs typeface="Calibri" panose="020F0502020204030204" pitchFamily="34" charset="0"/>
              </a:rPr>
              <a:t>S</a:t>
            </a:r>
            <a:r>
              <a:rPr lang="en-US" sz="3200" b="1" dirty="0">
                <a:latin typeface="Calibri" panose="020F0502020204030204" pitchFamily="34" charset="0"/>
                <a:cs typeface="Calibri" panose="020F0502020204030204" pitchFamily="34" charset="0"/>
              </a:rPr>
              <a:t>cience, </a:t>
            </a:r>
            <a:r>
              <a:rPr lang="en-US" sz="3200" b="1" u="sng" dirty="0">
                <a:latin typeface="Calibri" panose="020F0502020204030204" pitchFamily="34" charset="0"/>
                <a:cs typeface="Calibri" panose="020F0502020204030204" pitchFamily="34" charset="0"/>
              </a:rPr>
              <a:t>T</a:t>
            </a:r>
            <a:r>
              <a:rPr lang="en-US" sz="3200" b="1" dirty="0">
                <a:latin typeface="Calibri" panose="020F0502020204030204" pitchFamily="34" charset="0"/>
                <a:cs typeface="Calibri" panose="020F0502020204030204" pitchFamily="34" charset="0"/>
              </a:rPr>
              <a:t>echnology, </a:t>
            </a:r>
            <a:r>
              <a:rPr lang="en-US" sz="3200" b="1" u="sng" dirty="0">
                <a:latin typeface="Calibri" panose="020F0502020204030204" pitchFamily="34" charset="0"/>
                <a:cs typeface="Calibri" panose="020F0502020204030204" pitchFamily="34" charset="0"/>
              </a:rPr>
              <a:t>E</a:t>
            </a:r>
            <a:r>
              <a:rPr lang="en-US" sz="3200" b="1" dirty="0">
                <a:latin typeface="Calibri" panose="020F0502020204030204" pitchFamily="34" charset="0"/>
                <a:cs typeface="Calibri" panose="020F0502020204030204" pitchFamily="34" charset="0"/>
              </a:rPr>
              <a:t>ngineering and </a:t>
            </a:r>
            <a:r>
              <a:rPr lang="en-US" sz="3200" b="1" u="sng" dirty="0">
                <a:latin typeface="Calibri" panose="020F0502020204030204" pitchFamily="34" charset="0"/>
                <a:cs typeface="Calibri" panose="020F0502020204030204" pitchFamily="34" charset="0"/>
              </a:rPr>
              <a:t>M</a:t>
            </a:r>
            <a:r>
              <a:rPr lang="en-US" sz="3200" b="1" dirty="0">
                <a:latin typeface="Calibri" panose="020F0502020204030204" pitchFamily="34" charset="0"/>
                <a:cs typeface="Calibri" panose="020F0502020204030204" pitchFamily="34" charset="0"/>
              </a:rPr>
              <a:t>athematics practices, concepts, and skills into learning experiences that inspire and prepare all Washington students to use STEM to improve their lives and communities. </a:t>
            </a:r>
            <a:endParaRPr lang="en-US" sz="3200" i="1" dirty="0">
              <a:latin typeface="Calibri" panose="020F0502020204030204" pitchFamily="34" charset="0"/>
              <a:cs typeface="Calibri" panose="020F0502020204030204" pitchFamily="34" charset="0"/>
            </a:endParaRPr>
          </a:p>
          <a:p>
            <a:pPr marL="0" indent="0">
              <a:lnSpc>
                <a:spcPct val="170000"/>
              </a:lnSpc>
              <a:buNone/>
            </a:pPr>
            <a:r>
              <a:rPr lang="en-US" sz="3200" i="1" dirty="0">
                <a:latin typeface="Calibri" panose="020F0502020204030204" pitchFamily="34" charset="0"/>
                <a:cs typeface="Calibri" panose="020F0502020204030204" pitchFamily="34" charset="0"/>
              </a:rPr>
              <a:t>What I tell my colleagues:  </a:t>
            </a:r>
            <a:r>
              <a:rPr lang="en-US" sz="3200" b="1" dirty="0">
                <a:latin typeface="Calibri" panose="020F0502020204030204" pitchFamily="34" charset="0"/>
                <a:cs typeface="Calibri" panose="020F0502020204030204" pitchFamily="34" charset="0"/>
              </a:rPr>
              <a:t>We are using research-based practices to create “Next Generation” K-12 teachers equipped with the knowledge and skills needed to inspire and prepare every student to succeed in STEM</a:t>
            </a:r>
          </a:p>
          <a:p>
            <a:endParaRPr lang="en-US" dirty="0"/>
          </a:p>
        </p:txBody>
      </p:sp>
      <p:pic>
        <p:nvPicPr>
          <p:cNvPr id="4" name="Picture 3"/>
          <p:cNvPicPr>
            <a:picLocks noChangeAspect="1"/>
          </p:cNvPicPr>
          <p:nvPr/>
        </p:nvPicPr>
        <p:blipFill>
          <a:blip r:embed="rId2"/>
          <a:stretch>
            <a:fillRect/>
          </a:stretch>
        </p:blipFill>
        <p:spPr>
          <a:xfrm>
            <a:off x="8929911" y="692571"/>
            <a:ext cx="2418809" cy="1685964"/>
          </a:xfrm>
          <a:prstGeom prst="rect">
            <a:avLst/>
          </a:prstGeom>
        </p:spPr>
      </p:pic>
    </p:spTree>
    <p:extLst>
      <p:ext uri="{BB962C8B-B14F-4D97-AF65-F5344CB8AC3E}">
        <p14:creationId xmlns:p14="http://schemas.microsoft.com/office/powerpoint/2010/main" val="28538633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US" dirty="0" smtClean="0"/>
              <a:t>NextGen Project Goals:</a:t>
            </a:r>
            <a:endParaRPr lang="en-US" dirty="0"/>
          </a:p>
        </p:txBody>
      </p:sp>
      <p:sp>
        <p:nvSpPr>
          <p:cNvPr id="5" name="Content Placeholder 4"/>
          <p:cNvSpPr>
            <a:spLocks noGrp="1"/>
          </p:cNvSpPr>
          <p:nvPr>
            <p:ph idx="1"/>
          </p:nvPr>
        </p:nvSpPr>
        <p:spPr/>
        <p:txBody>
          <a:bodyPr/>
          <a:lstStyle/>
          <a:p>
            <a:r>
              <a:rPr lang="en-US" dirty="0" smtClean="0"/>
              <a:t>Measurably improve the majority of STEM teacher preparation programs in the State of Washington, along specific dimensions.</a:t>
            </a:r>
          </a:p>
          <a:p>
            <a:r>
              <a:rPr lang="en-US" dirty="0" smtClean="0"/>
              <a:t>Increase the recruitment of qualified and diverse STEM students into teaching who reflect the demographics of WA</a:t>
            </a:r>
          </a:p>
          <a:p>
            <a:r>
              <a:rPr lang="en-US" dirty="0" smtClean="0"/>
              <a:t>Create an adaptive, research-based model for improving STEM teacher preparation through collaboration</a:t>
            </a:r>
            <a:endParaRPr lang="en-US" dirty="0"/>
          </a:p>
        </p:txBody>
      </p:sp>
      <p:pic>
        <p:nvPicPr>
          <p:cNvPr id="7170" name="Picture 2" descr="Image result for building a bridge to the future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46508" y="5024331"/>
            <a:ext cx="3013922" cy="1000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900408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Workshop Goals</a:t>
            </a:r>
            <a:endParaRPr lang="en-US" dirty="0"/>
          </a:p>
        </p:txBody>
      </p:sp>
      <p:sp>
        <p:nvSpPr>
          <p:cNvPr id="3" name="Content Placeholder 2"/>
          <p:cNvSpPr>
            <a:spLocks noGrp="1"/>
          </p:cNvSpPr>
          <p:nvPr>
            <p:ph idx="1"/>
          </p:nvPr>
        </p:nvSpPr>
        <p:spPr>
          <a:xfrm>
            <a:off x="1295401" y="2556932"/>
            <a:ext cx="9601196" cy="3691468"/>
          </a:xfrm>
        </p:spPr>
        <p:txBody>
          <a:bodyPr>
            <a:normAutofit fontScale="70000" lnSpcReduction="20000"/>
          </a:bodyPr>
          <a:lstStyle/>
          <a:p>
            <a:pPr fontAlgn="base"/>
            <a:r>
              <a:rPr lang="en-US" sz="3100" dirty="0" smtClean="0"/>
              <a:t>Participants </a:t>
            </a:r>
            <a:r>
              <a:rPr lang="en-US" sz="3100" dirty="0"/>
              <a:t>are able to clearly articulate </a:t>
            </a:r>
            <a:r>
              <a:rPr lang="en-US" sz="3100" dirty="0" smtClean="0"/>
              <a:t>NextGen-WA </a:t>
            </a:r>
            <a:r>
              <a:rPr lang="en-US" sz="3100" dirty="0"/>
              <a:t>Vision and Goals (e.g. to colleagues and administrators at their institution and in their region).</a:t>
            </a:r>
          </a:p>
          <a:p>
            <a:pPr fontAlgn="base"/>
            <a:r>
              <a:rPr lang="en-US" sz="3100" dirty="0"/>
              <a:t>Participants are able to explain how their Working Group efforts relate to other Working Group </a:t>
            </a:r>
            <a:r>
              <a:rPr lang="en-US" sz="3100" dirty="0" smtClean="0"/>
              <a:t>efforts, Implementation Teams, </a:t>
            </a:r>
            <a:r>
              <a:rPr lang="en-US" sz="3100" dirty="0"/>
              <a:t>and to overall project goals</a:t>
            </a:r>
          </a:p>
          <a:p>
            <a:pPr fontAlgn="base"/>
            <a:r>
              <a:rPr lang="en-US" sz="3100" dirty="0"/>
              <a:t>Participants can identify the key components of Organizational Change,  effective Collaboration Building, and Diversity that need to be addressed to improve STEM Teacher Preparation</a:t>
            </a:r>
          </a:p>
          <a:p>
            <a:pPr fontAlgn="base"/>
            <a:r>
              <a:rPr lang="en-US" sz="3100" dirty="0"/>
              <a:t>Participants are able to integrate NextGen-WA Diversity goals and objectives with their critical component Working Group goals and objectives</a:t>
            </a:r>
          </a:p>
          <a:p>
            <a:pPr marL="0" indent="0">
              <a:buNone/>
            </a:pPr>
            <a:r>
              <a:rPr lang="en-US" dirty="0"/>
              <a:t/>
            </a:r>
            <a:br>
              <a:rPr lang="en-US" dirty="0"/>
            </a:br>
            <a:endParaRPr lang="en-US" dirty="0"/>
          </a:p>
        </p:txBody>
      </p:sp>
      <p:pic>
        <p:nvPicPr>
          <p:cNvPr id="6146" name="Picture 2" descr="Image result for rainbow image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35999" y="664103"/>
            <a:ext cx="2573655" cy="17157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90761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60400"/>
            <a:ext cx="9601196" cy="711201"/>
          </a:xfrm>
        </p:spPr>
        <p:txBody>
          <a:bodyPr>
            <a:normAutofit fontScale="90000"/>
          </a:bodyPr>
          <a:lstStyle/>
          <a:p>
            <a:pPr algn="ctr"/>
            <a:r>
              <a:rPr lang="en-US" dirty="0" smtClean="0"/>
              <a:t>NextGen-WA Norms</a:t>
            </a:r>
            <a:endParaRPr lang="en-US" dirty="0"/>
          </a:p>
        </p:txBody>
      </p:sp>
      <p:sp>
        <p:nvSpPr>
          <p:cNvPr id="3" name="Content Placeholder 2"/>
          <p:cNvSpPr>
            <a:spLocks noGrp="1"/>
          </p:cNvSpPr>
          <p:nvPr>
            <p:ph idx="1"/>
          </p:nvPr>
        </p:nvSpPr>
        <p:spPr>
          <a:xfrm>
            <a:off x="949960" y="1300482"/>
            <a:ext cx="10515600" cy="5105901"/>
          </a:xfrm>
        </p:spPr>
        <p:txBody>
          <a:bodyPr>
            <a:normAutofit fontScale="92500" lnSpcReduction="20000"/>
          </a:bodyPr>
          <a:lstStyle/>
          <a:p>
            <a:r>
              <a:rPr lang="en-US" i="1" dirty="0" smtClean="0"/>
              <a:t>Listen </a:t>
            </a:r>
            <a:r>
              <a:rPr lang="en-US" i="1" dirty="0"/>
              <a:t>deeply</a:t>
            </a:r>
            <a:endParaRPr lang="en-US" dirty="0"/>
          </a:p>
          <a:p>
            <a:r>
              <a:rPr lang="en-US" dirty="0" smtClean="0"/>
              <a:t>Presume </a:t>
            </a:r>
            <a:r>
              <a:rPr lang="en-US" dirty="0"/>
              <a:t>positive intentions</a:t>
            </a:r>
          </a:p>
          <a:p>
            <a:r>
              <a:rPr lang="en-US" dirty="0" smtClean="0"/>
              <a:t>No </a:t>
            </a:r>
            <a:r>
              <a:rPr lang="en-US" dirty="0"/>
              <a:t>silent disagreement</a:t>
            </a:r>
          </a:p>
          <a:p>
            <a:r>
              <a:rPr lang="en-US" dirty="0" smtClean="0"/>
              <a:t>Open </a:t>
            </a:r>
            <a:r>
              <a:rPr lang="en-US" dirty="0"/>
              <a:t>respectful communication</a:t>
            </a:r>
          </a:p>
          <a:p>
            <a:r>
              <a:rPr lang="en-US" dirty="0" smtClean="0"/>
              <a:t>Monitor </a:t>
            </a:r>
            <a:r>
              <a:rPr lang="en-US" dirty="0"/>
              <a:t>ourselves for speaking time, make sure to purposefully involve everyone in discussion </a:t>
            </a:r>
            <a:r>
              <a:rPr lang="en-US" dirty="0" smtClean="0"/>
              <a:t>Timely </a:t>
            </a:r>
            <a:r>
              <a:rPr lang="en-US" dirty="0"/>
              <a:t>responses… to emails and other requests</a:t>
            </a:r>
          </a:p>
          <a:p>
            <a:r>
              <a:rPr lang="en-US" i="1" dirty="0" smtClean="0"/>
              <a:t>True </a:t>
            </a:r>
            <a:r>
              <a:rPr lang="en-US" i="1" dirty="0"/>
              <a:t>commitment to each others’ success </a:t>
            </a:r>
            <a:r>
              <a:rPr lang="en-US" dirty="0"/>
              <a:t>(not just our own institutions)</a:t>
            </a:r>
          </a:p>
          <a:p>
            <a:r>
              <a:rPr lang="en-US" dirty="0" smtClean="0"/>
              <a:t>Work </a:t>
            </a:r>
            <a:r>
              <a:rPr lang="en-US" dirty="0"/>
              <a:t>with each other to get through problems</a:t>
            </a:r>
          </a:p>
          <a:p>
            <a:r>
              <a:rPr lang="en-US" dirty="0" smtClean="0"/>
              <a:t>Help </a:t>
            </a:r>
            <a:r>
              <a:rPr lang="en-US" dirty="0"/>
              <a:t>each other be comfortable with the uncertainty/ambiguity as we build the foundation necessary to achieve our goals/outcomes.</a:t>
            </a:r>
          </a:p>
          <a:p>
            <a:r>
              <a:rPr lang="en-US" dirty="0" smtClean="0"/>
              <a:t>Don’t </a:t>
            </a:r>
            <a:r>
              <a:rPr lang="en-US" dirty="0"/>
              <a:t>be afraid to ask for help as we figure out what our process will be for when we get stuck.</a:t>
            </a:r>
          </a:p>
          <a:p>
            <a:r>
              <a:rPr lang="en-US" i="1" dirty="0" smtClean="0"/>
              <a:t>Be </a:t>
            </a:r>
            <a:r>
              <a:rPr lang="en-US" i="1" dirty="0"/>
              <a:t>open and inclusive </a:t>
            </a:r>
            <a:r>
              <a:rPr lang="en-US" dirty="0"/>
              <a:t>– welcome new participants and partnerships</a:t>
            </a:r>
          </a:p>
          <a:p>
            <a:endParaRPr lang="en-US" dirty="0"/>
          </a:p>
        </p:txBody>
      </p:sp>
      <p:pic>
        <p:nvPicPr>
          <p:cNvPr id="8194" name="Picture 2" descr="Image result for norms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71280" y="766763"/>
            <a:ext cx="2494280" cy="16212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417367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Where might we go from here?</a:t>
            </a:r>
            <a:endParaRPr lang="en-US" dirty="0"/>
          </a:p>
        </p:txBody>
      </p:sp>
      <p:sp>
        <p:nvSpPr>
          <p:cNvPr id="5" name="Content Placeholder 4"/>
          <p:cNvSpPr>
            <a:spLocks noGrp="1"/>
          </p:cNvSpPr>
          <p:nvPr>
            <p:ph idx="1"/>
          </p:nvPr>
        </p:nvSpPr>
        <p:spPr/>
        <p:txBody>
          <a:bodyPr>
            <a:normAutofit lnSpcReduction="10000"/>
          </a:bodyPr>
          <a:lstStyle/>
          <a:p>
            <a:pPr marL="0" indent="0">
              <a:buNone/>
            </a:pPr>
            <a:r>
              <a:rPr lang="en-US" dirty="0" smtClean="0"/>
              <a:t>8:45-9:00</a:t>
            </a:r>
          </a:p>
          <a:p>
            <a:r>
              <a:rPr lang="en-US" dirty="0" smtClean="0"/>
              <a:t>Please answer the following questions</a:t>
            </a:r>
          </a:p>
          <a:p>
            <a:pPr lvl="1"/>
            <a:r>
              <a:rPr lang="en-US" dirty="0" smtClean="0"/>
              <a:t>“We in the state of X would like to duplicate what you have done… what products (resources, models, tools, </a:t>
            </a:r>
            <a:r>
              <a:rPr lang="en-US" dirty="0" smtClean="0"/>
              <a:t>etc.) </a:t>
            </a:r>
            <a:r>
              <a:rPr lang="en-US" dirty="0" smtClean="0"/>
              <a:t>can you give us?”</a:t>
            </a:r>
          </a:p>
          <a:p>
            <a:pPr lvl="1"/>
            <a:r>
              <a:rPr lang="en-US" dirty="0" smtClean="0"/>
              <a:t> “We in the state of X would like to duplicate what you have done… how can we learn from and model the processes you went through to create similar products?”</a:t>
            </a:r>
          </a:p>
          <a:p>
            <a:r>
              <a:rPr lang="en-US" dirty="0" smtClean="0"/>
              <a:t>Take some time to jot down your thoughts (10 minutes), then capture everyone’s ideas on your table’s poster (5 minutes)</a:t>
            </a:r>
          </a:p>
          <a:p>
            <a:endParaRPr lang="en-US" dirty="0"/>
          </a:p>
        </p:txBody>
      </p:sp>
      <p:pic>
        <p:nvPicPr>
          <p:cNvPr id="6" name="Picture 5"/>
          <p:cNvPicPr>
            <a:picLocks noChangeAspect="1"/>
          </p:cNvPicPr>
          <p:nvPr/>
        </p:nvPicPr>
        <p:blipFill>
          <a:blip r:embed="rId2"/>
          <a:stretch>
            <a:fillRect/>
          </a:stretch>
        </p:blipFill>
        <p:spPr>
          <a:xfrm>
            <a:off x="9759675" y="882605"/>
            <a:ext cx="1717295" cy="1322116"/>
          </a:xfrm>
          <a:prstGeom prst="rect">
            <a:avLst/>
          </a:prstGeom>
        </p:spPr>
      </p:pic>
    </p:spTree>
    <p:extLst>
      <p:ext uri="{BB962C8B-B14F-4D97-AF65-F5344CB8AC3E}">
        <p14:creationId xmlns:p14="http://schemas.microsoft.com/office/powerpoint/2010/main" val="1350847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4761" y="1266613"/>
            <a:ext cx="9601196" cy="511388"/>
          </a:xfrm>
        </p:spPr>
        <p:txBody>
          <a:bodyPr>
            <a:normAutofit fontScale="90000"/>
          </a:bodyPr>
          <a:lstStyle/>
          <a:p>
            <a:r>
              <a:rPr lang="en-US" dirty="0" smtClean="0"/>
              <a:t>Framing the context of our NextGen work</a:t>
            </a:r>
            <a:endParaRPr lang="en-US" dirty="0"/>
          </a:p>
        </p:txBody>
      </p:sp>
      <p:sp>
        <p:nvSpPr>
          <p:cNvPr id="3" name="Content Placeholder 2"/>
          <p:cNvSpPr>
            <a:spLocks noGrp="1"/>
          </p:cNvSpPr>
          <p:nvPr>
            <p:ph idx="1"/>
          </p:nvPr>
        </p:nvSpPr>
        <p:spPr>
          <a:xfrm>
            <a:off x="1163321" y="2577252"/>
            <a:ext cx="9601196" cy="3318936"/>
          </a:xfrm>
        </p:spPr>
        <p:txBody>
          <a:bodyPr>
            <a:normAutofit fontScale="92500" lnSpcReduction="10000"/>
          </a:bodyPr>
          <a:lstStyle/>
          <a:p>
            <a:pPr marL="0" indent="0">
              <a:buNone/>
            </a:pPr>
            <a:r>
              <a:rPr lang="en-US" dirty="0" smtClean="0"/>
              <a:t>Please refer to the Logic Model graphic at your tables. Capture your group’s responses to the following on the poster paper.</a:t>
            </a:r>
          </a:p>
          <a:p>
            <a:pPr fontAlgn="base"/>
            <a:r>
              <a:rPr lang="en-US" dirty="0"/>
              <a:t>Do you understand the model? Any Questions</a:t>
            </a:r>
            <a:r>
              <a:rPr lang="en-US" dirty="0" smtClean="0"/>
              <a:t>?</a:t>
            </a:r>
            <a:endParaRPr lang="en-US" dirty="0"/>
          </a:p>
          <a:p>
            <a:pPr fontAlgn="base"/>
            <a:r>
              <a:rPr lang="en-US" dirty="0"/>
              <a:t>What are the implications for what we should be accomplishing in the working groups?  What should the priorities be?</a:t>
            </a:r>
          </a:p>
          <a:p>
            <a:pPr fontAlgn="base"/>
            <a:r>
              <a:rPr lang="en-US" dirty="0"/>
              <a:t>Who is the audience for this work? Is it regional implementation teams? Working Group members</a:t>
            </a:r>
            <a:r>
              <a:rPr lang="en-US" dirty="0" smtClean="0"/>
              <a:t>?</a:t>
            </a:r>
          </a:p>
          <a:p>
            <a:pPr marL="0" indent="0" fontAlgn="base">
              <a:buNone/>
            </a:pPr>
            <a:r>
              <a:rPr lang="en-US" dirty="0" smtClean="0"/>
              <a:t>Whole-group share 9:45-10:15</a:t>
            </a:r>
            <a:endParaRPr lang="en-US" dirty="0"/>
          </a:p>
        </p:txBody>
      </p:sp>
    </p:spTree>
    <p:extLst>
      <p:ext uri="{BB962C8B-B14F-4D97-AF65-F5344CB8AC3E}">
        <p14:creationId xmlns:p14="http://schemas.microsoft.com/office/powerpoint/2010/main" val="281864754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Break 10:15-10:30</a:t>
            </a:r>
            <a:endParaRPr lang="en-US" dirty="0"/>
          </a:p>
        </p:txBody>
      </p:sp>
      <p:sp>
        <p:nvSpPr>
          <p:cNvPr id="3" name="Content Placeholder 2"/>
          <p:cNvSpPr>
            <a:spLocks noGrp="1"/>
          </p:cNvSpPr>
          <p:nvPr>
            <p:ph idx="1"/>
          </p:nvPr>
        </p:nvSpPr>
        <p:spPr>
          <a:xfrm>
            <a:off x="1051562" y="4812242"/>
            <a:ext cx="9601196" cy="2238588"/>
          </a:xfrm>
        </p:spPr>
        <p:txBody>
          <a:bodyPr>
            <a:normAutofit/>
          </a:bodyPr>
          <a:lstStyle/>
          <a:p>
            <a:pPr marL="0" indent="0">
              <a:buNone/>
            </a:pPr>
            <a:endParaRPr lang="en-US" dirty="0"/>
          </a:p>
          <a:p>
            <a:r>
              <a:rPr lang="en-US" dirty="0" smtClean="0"/>
              <a:t>After the Break, please sit at the tables indicating your Working Group</a:t>
            </a:r>
          </a:p>
        </p:txBody>
      </p:sp>
      <p:pic>
        <p:nvPicPr>
          <p:cNvPr id="5122" name="Picture 2" descr="A composite image of the total solar eclipse seen from the Lowell Observatory Solar Eclipse Experience August 21, 2017 in Madras, Oreg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7469" y="2497456"/>
            <a:ext cx="6286500" cy="2867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36135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602828"/>
          </a:xfrm>
        </p:spPr>
        <p:txBody>
          <a:bodyPr>
            <a:normAutofit fontScale="90000"/>
          </a:bodyPr>
          <a:lstStyle/>
          <a:p>
            <a:pPr algn="ctr"/>
            <a:r>
              <a:rPr lang="en-US" dirty="0" smtClean="0"/>
              <a:t>Introduction to Organizational Change</a:t>
            </a:r>
            <a:endParaRPr lang="en-US" dirty="0"/>
          </a:p>
        </p:txBody>
      </p:sp>
      <p:sp>
        <p:nvSpPr>
          <p:cNvPr id="3" name="Content Placeholder 2"/>
          <p:cNvSpPr>
            <a:spLocks noGrp="1"/>
          </p:cNvSpPr>
          <p:nvPr>
            <p:ph idx="1"/>
          </p:nvPr>
        </p:nvSpPr>
        <p:spPr>
          <a:xfrm>
            <a:off x="838200" y="2601277"/>
            <a:ext cx="10515600" cy="4256723"/>
          </a:xfrm>
        </p:spPr>
        <p:txBody>
          <a:bodyPr>
            <a:normAutofit fontScale="92500" lnSpcReduction="20000"/>
          </a:bodyPr>
          <a:lstStyle/>
          <a:p>
            <a:pPr marL="0" indent="0">
              <a:buNone/>
            </a:pPr>
            <a:r>
              <a:rPr lang="en-US" dirty="0" smtClean="0"/>
              <a:t>Individual Reflection (5 minutes):</a:t>
            </a:r>
          </a:p>
          <a:p>
            <a:pPr marL="0" indent="0">
              <a:buNone/>
            </a:pPr>
            <a:r>
              <a:rPr lang="en-US" dirty="0" smtClean="0"/>
              <a:t>Jot down any organizational </a:t>
            </a:r>
            <a:r>
              <a:rPr lang="en-US" dirty="0"/>
              <a:t>change experiences that you’ve been involved </a:t>
            </a:r>
            <a:r>
              <a:rPr lang="en-US" dirty="0" smtClean="0"/>
              <a:t>in</a:t>
            </a:r>
          </a:p>
          <a:p>
            <a:r>
              <a:rPr lang="en-US" i="1" dirty="0" smtClean="0"/>
              <a:t> Were </a:t>
            </a:r>
            <a:r>
              <a:rPr lang="en-US" i="1" dirty="0"/>
              <a:t>any of these experiences associated specifically with STEM education or teacher preparation?  </a:t>
            </a:r>
            <a:endParaRPr lang="en-US" i="1" dirty="0" smtClean="0"/>
          </a:p>
          <a:p>
            <a:r>
              <a:rPr lang="en-US" i="1" dirty="0" smtClean="0"/>
              <a:t>In </a:t>
            </a:r>
            <a:r>
              <a:rPr lang="en-US" i="1" dirty="0"/>
              <a:t>your previous experience(s) with Org Change, (a) what characteristics of the project/initiative supported success?  (b) what were challenges?</a:t>
            </a:r>
            <a:endParaRPr lang="en-US" dirty="0"/>
          </a:p>
          <a:p>
            <a:pPr marL="0" indent="0">
              <a:buNone/>
            </a:pPr>
            <a:r>
              <a:rPr lang="en-US" dirty="0"/>
              <a:t/>
            </a:r>
            <a:br>
              <a:rPr lang="en-US" dirty="0"/>
            </a:br>
            <a:r>
              <a:rPr lang="en-US" dirty="0" smtClean="0"/>
              <a:t>Discuss with your group and be prepared to share by 10:50---</a:t>
            </a:r>
          </a:p>
          <a:p>
            <a:pPr marL="0" indent="0">
              <a:buNone/>
            </a:pPr>
            <a:r>
              <a:rPr lang="en-US" sz="3000" b="1" dirty="0" smtClean="0"/>
              <a:t>“Two </a:t>
            </a:r>
            <a:r>
              <a:rPr lang="en-US" sz="3000" b="1" dirty="0"/>
              <a:t>characteristics that supported </a:t>
            </a:r>
            <a:r>
              <a:rPr lang="en-US" sz="3000" b="1" dirty="0" smtClean="0"/>
              <a:t>successful </a:t>
            </a:r>
            <a:r>
              <a:rPr lang="en-US" sz="3000" b="1" dirty="0"/>
              <a:t>O</a:t>
            </a:r>
            <a:r>
              <a:rPr lang="en-US" sz="3000" b="1" dirty="0" smtClean="0"/>
              <a:t>rganizational </a:t>
            </a:r>
            <a:r>
              <a:rPr lang="en-US" sz="3000" b="1" dirty="0"/>
              <a:t>C</a:t>
            </a:r>
            <a:r>
              <a:rPr lang="en-US" sz="3000" b="1" dirty="0" smtClean="0"/>
              <a:t>hange, </a:t>
            </a:r>
            <a:r>
              <a:rPr lang="en-US" sz="3000" b="1" u="sng" dirty="0" smtClean="0"/>
              <a:t>and</a:t>
            </a:r>
            <a:r>
              <a:rPr lang="en-US" sz="3000" b="1" dirty="0" smtClean="0"/>
              <a:t> two </a:t>
            </a:r>
            <a:r>
              <a:rPr lang="en-US" sz="3000" b="1" dirty="0"/>
              <a:t> </a:t>
            </a:r>
            <a:r>
              <a:rPr lang="en-US" sz="3000" b="1" dirty="0" smtClean="0"/>
              <a:t>challenges” </a:t>
            </a:r>
            <a:endParaRPr lang="en-US" sz="3000" b="1" dirty="0"/>
          </a:p>
          <a:p>
            <a:pPr marL="0" indent="0">
              <a:buNone/>
            </a:pPr>
            <a:r>
              <a:rPr lang="en-US" dirty="0"/>
              <a:t/>
            </a:r>
            <a:br>
              <a:rPr lang="en-US" dirty="0"/>
            </a:br>
            <a:endParaRPr lang="en-US" dirty="0"/>
          </a:p>
        </p:txBody>
      </p:sp>
    </p:spTree>
    <p:extLst>
      <p:ext uri="{BB962C8B-B14F-4D97-AF65-F5344CB8AC3E}">
        <p14:creationId xmlns:p14="http://schemas.microsoft.com/office/powerpoint/2010/main" val="16497826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a:stretch>
            <a:fillRect/>
          </a:stretch>
        </p:blipFill>
        <p:spPr>
          <a:xfrm>
            <a:off x="-1228777" y="1916481"/>
            <a:ext cx="13420777" cy="4612115"/>
          </a:xfrm>
          <a:prstGeom prst="rect">
            <a:avLst/>
          </a:prstGeom>
        </p:spPr>
      </p:pic>
      <p:sp>
        <p:nvSpPr>
          <p:cNvPr id="2" name="Title 1"/>
          <p:cNvSpPr>
            <a:spLocks noGrp="1"/>
          </p:cNvSpPr>
          <p:nvPr>
            <p:ph type="title"/>
          </p:nvPr>
        </p:nvSpPr>
        <p:spPr>
          <a:xfrm>
            <a:off x="828040" y="1012279"/>
            <a:ext cx="10515600" cy="500865"/>
          </a:xfrm>
        </p:spPr>
        <p:txBody>
          <a:bodyPr>
            <a:noAutofit/>
          </a:bodyPr>
          <a:lstStyle/>
          <a:p>
            <a:r>
              <a:rPr lang="en-US" sz="2400" b="1" dirty="0" smtClean="0"/>
              <a:t>KECK/PKAL model </a:t>
            </a:r>
            <a:r>
              <a:rPr lang="en-US" sz="2400" dirty="0" smtClean="0"/>
              <a:t>(Elrod </a:t>
            </a:r>
            <a:r>
              <a:rPr lang="en-US" sz="2400" dirty="0"/>
              <a:t>and </a:t>
            </a:r>
            <a:r>
              <a:rPr lang="en-US" sz="2400" dirty="0" smtClean="0"/>
              <a:t>Kezar, 2016</a:t>
            </a:r>
            <a:r>
              <a:rPr lang="en-US" sz="2400" dirty="0"/>
              <a:t>), </a:t>
            </a:r>
            <a:r>
              <a:rPr lang="en-US" sz="2400" dirty="0" smtClean="0"/>
              <a:t/>
            </a:r>
            <a:br>
              <a:rPr lang="en-US" sz="2400" dirty="0" smtClean="0"/>
            </a:br>
            <a:r>
              <a:rPr lang="en-US" sz="3200" dirty="0" smtClean="0"/>
              <a:t>“</a:t>
            </a:r>
            <a:r>
              <a:rPr lang="en-US" sz="3200" i="1" dirty="0" smtClean="0"/>
              <a:t>Increasing Student Success in STEM: </a:t>
            </a:r>
            <a:br>
              <a:rPr lang="en-US" sz="3200" i="1" dirty="0" smtClean="0"/>
            </a:br>
            <a:r>
              <a:rPr lang="en-US" sz="3200" i="1" dirty="0" smtClean="0"/>
              <a:t>A Guide to Systemic Institutional Change</a:t>
            </a:r>
            <a:r>
              <a:rPr lang="en-US" sz="3200" dirty="0" smtClean="0"/>
              <a:t>”</a:t>
            </a:r>
            <a:endParaRPr lang="en-US" sz="3200" dirty="0"/>
          </a:p>
        </p:txBody>
      </p:sp>
    </p:spTree>
    <p:extLst>
      <p:ext uri="{BB962C8B-B14F-4D97-AF65-F5344CB8AC3E}">
        <p14:creationId xmlns:p14="http://schemas.microsoft.com/office/powerpoint/2010/main" val="18522276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t>Keck and PKAL Model (Elrod and Kezar, 2016)</a:t>
            </a:r>
            <a:endParaRPr lang="en-US" sz="3600" dirty="0"/>
          </a:p>
        </p:txBody>
      </p:sp>
      <p:sp>
        <p:nvSpPr>
          <p:cNvPr id="3" name="Content Placeholder 2"/>
          <p:cNvSpPr>
            <a:spLocks noGrp="1"/>
          </p:cNvSpPr>
          <p:nvPr>
            <p:ph idx="1"/>
          </p:nvPr>
        </p:nvSpPr>
        <p:spPr/>
        <p:txBody>
          <a:bodyPr>
            <a:normAutofit/>
          </a:bodyPr>
          <a:lstStyle/>
          <a:p>
            <a:pPr marL="0" indent="0">
              <a:buNone/>
            </a:pPr>
            <a:r>
              <a:rPr lang="en-US" dirty="0" smtClean="0"/>
              <a:t>Individual Reading pp 8-11 (until 11:15).  The full pdf is available online in the “participant folder”… please make a copy for your Working Group’s folder.</a:t>
            </a:r>
          </a:p>
          <a:p>
            <a:pPr marL="0" indent="0">
              <a:buNone/>
            </a:pPr>
            <a:r>
              <a:rPr lang="en-US" dirty="0" smtClean="0"/>
              <a:t>In your Working Groups, discuss any questions about these stages of institutional change</a:t>
            </a:r>
          </a:p>
        </p:txBody>
      </p:sp>
    </p:spTree>
    <p:extLst>
      <p:ext uri="{BB962C8B-B14F-4D97-AF65-F5344CB8AC3E}">
        <p14:creationId xmlns:p14="http://schemas.microsoft.com/office/powerpoint/2010/main" val="248336979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dirty="0" smtClean="0"/>
              <a:t>Connecting Working Groups to Institutional Change</a:t>
            </a:r>
            <a:endParaRPr lang="en-US" sz="3600" dirty="0"/>
          </a:p>
        </p:txBody>
      </p:sp>
      <p:sp>
        <p:nvSpPr>
          <p:cNvPr id="3" name="Content Placeholder 2"/>
          <p:cNvSpPr>
            <a:spLocks noGrp="1"/>
          </p:cNvSpPr>
          <p:nvPr>
            <p:ph idx="1"/>
          </p:nvPr>
        </p:nvSpPr>
        <p:spPr/>
        <p:txBody>
          <a:bodyPr>
            <a:normAutofit fontScale="92500" lnSpcReduction="10000"/>
          </a:bodyPr>
          <a:lstStyle/>
          <a:p>
            <a:pPr marL="0" indent="0">
              <a:buNone/>
            </a:pPr>
            <a:r>
              <a:rPr lang="en-US" dirty="0"/>
              <a:t>Identify a recorder to record </a:t>
            </a:r>
            <a:r>
              <a:rPr lang="en-US" dirty="0" smtClean="0"/>
              <a:t>your responses </a:t>
            </a:r>
            <a:r>
              <a:rPr lang="en-US" dirty="0"/>
              <a:t>directly in your WG’s drive </a:t>
            </a:r>
            <a:r>
              <a:rPr lang="en-US" dirty="0" smtClean="0"/>
              <a:t>folder:</a:t>
            </a:r>
            <a:endParaRPr lang="en-US" dirty="0"/>
          </a:p>
          <a:p>
            <a:pPr marL="0" indent="0">
              <a:buNone/>
            </a:pPr>
            <a:endParaRPr lang="en-US" dirty="0" smtClean="0"/>
          </a:p>
          <a:p>
            <a:pPr marL="0" indent="0">
              <a:buNone/>
            </a:pPr>
            <a:r>
              <a:rPr lang="en-US" dirty="0" smtClean="0"/>
              <a:t>How </a:t>
            </a:r>
            <a:r>
              <a:rPr lang="en-US" dirty="0"/>
              <a:t>can the stages in the diagram provide guidance for your Working Group as you develop products (resources, models and tools) and processes that support institutional change? (until 11:55) </a:t>
            </a:r>
            <a:endParaRPr lang="en-US" dirty="0" smtClean="0"/>
          </a:p>
          <a:p>
            <a:pPr marL="0" indent="0">
              <a:buNone/>
            </a:pPr>
            <a:endParaRPr lang="en-US" dirty="0"/>
          </a:p>
          <a:p>
            <a:pPr marL="0" indent="0">
              <a:buNone/>
            </a:pPr>
            <a:r>
              <a:rPr lang="en-US" dirty="0" smtClean="0"/>
              <a:t> </a:t>
            </a:r>
            <a:endParaRPr lang="en-US" dirty="0"/>
          </a:p>
          <a:p>
            <a:pPr marL="0" indent="0">
              <a:buNone/>
            </a:pPr>
            <a:r>
              <a:rPr lang="en-US" dirty="0" smtClean="0"/>
              <a:t>(11:55) Whole-group Report-out (</a:t>
            </a:r>
            <a:r>
              <a:rPr lang="en-US" dirty="0"/>
              <a:t>less than 5 minutes per WG)</a:t>
            </a:r>
          </a:p>
          <a:p>
            <a:endParaRPr lang="en-US" dirty="0"/>
          </a:p>
        </p:txBody>
      </p:sp>
    </p:spTree>
    <p:extLst>
      <p:ext uri="{BB962C8B-B14F-4D97-AF65-F5344CB8AC3E}">
        <p14:creationId xmlns:p14="http://schemas.microsoft.com/office/powerpoint/2010/main" val="198905212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Reflection, 15 minutes, followed by lunch</a:t>
            </a:r>
            <a:endParaRPr lang="en-US" dirty="0"/>
          </a:p>
        </p:txBody>
      </p:sp>
      <p:sp>
        <p:nvSpPr>
          <p:cNvPr id="3" name="Content Placeholder 2"/>
          <p:cNvSpPr>
            <a:spLocks noGrp="1"/>
          </p:cNvSpPr>
          <p:nvPr>
            <p:ph idx="1"/>
          </p:nvPr>
        </p:nvSpPr>
        <p:spPr/>
        <p:txBody>
          <a:bodyPr>
            <a:normAutofit fontScale="92500" lnSpcReduction="20000"/>
          </a:bodyPr>
          <a:lstStyle/>
          <a:p>
            <a:pPr marL="0" indent="0">
              <a:buNone/>
            </a:pPr>
            <a:r>
              <a:rPr lang="en-US" dirty="0" smtClean="0"/>
              <a:t>See handout with these prompts:</a:t>
            </a:r>
          </a:p>
          <a:p>
            <a:r>
              <a:rPr lang="en-US" dirty="0" smtClean="0"/>
              <a:t>How has your understanding of the project as a whole changed? (think logic model)</a:t>
            </a:r>
          </a:p>
          <a:p>
            <a:r>
              <a:rPr lang="en-US" dirty="0" smtClean="0"/>
              <a:t>Have you changed your understanding of how your WG’s products and processes might support Organizational Change, </a:t>
            </a:r>
            <a:r>
              <a:rPr lang="en-US" dirty="0"/>
              <a:t>if so, how</a:t>
            </a:r>
            <a:r>
              <a:rPr lang="en-US" dirty="0" smtClean="0"/>
              <a:t>? (think river diagram)</a:t>
            </a:r>
          </a:p>
          <a:p>
            <a:r>
              <a:rPr lang="en-US" dirty="0" smtClean="0"/>
              <a:t>Muddiest point? Please post sticky notes with questions and comments on “parking lot” poster.</a:t>
            </a:r>
          </a:p>
          <a:p>
            <a:endParaRPr lang="en-US" dirty="0"/>
          </a:p>
          <a:p>
            <a:r>
              <a:rPr lang="en-US" dirty="0" smtClean="0"/>
              <a:t>Lunch at 12:15. After </a:t>
            </a:r>
            <a:r>
              <a:rPr lang="en-US" dirty="0"/>
              <a:t>lunch, please sit in random groups and await instructions for the next session</a:t>
            </a:r>
          </a:p>
          <a:p>
            <a:endParaRPr lang="en-US" dirty="0"/>
          </a:p>
        </p:txBody>
      </p:sp>
    </p:spTree>
    <p:extLst>
      <p:ext uri="{BB962C8B-B14F-4D97-AF65-F5344CB8AC3E}">
        <p14:creationId xmlns:p14="http://schemas.microsoft.com/office/powerpoint/2010/main" val="16961077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Diversity Overview</a:t>
            </a:r>
            <a:endParaRPr lang="en-US" dirty="0"/>
          </a:p>
        </p:txBody>
      </p:sp>
      <p:sp>
        <p:nvSpPr>
          <p:cNvPr id="3" name="Content Placeholder 2"/>
          <p:cNvSpPr>
            <a:spLocks noGrp="1"/>
          </p:cNvSpPr>
          <p:nvPr>
            <p:ph idx="1"/>
          </p:nvPr>
        </p:nvSpPr>
        <p:spPr/>
        <p:txBody>
          <a:bodyPr>
            <a:normAutofit lnSpcReduction="10000"/>
          </a:bodyPr>
          <a:lstStyle/>
          <a:p>
            <a:r>
              <a:rPr lang="en-US" dirty="0" smtClean="0"/>
              <a:t>Working Group members:</a:t>
            </a:r>
          </a:p>
          <a:p>
            <a:pPr lvl="1"/>
            <a:r>
              <a:rPr lang="en-US" dirty="0" smtClean="0"/>
              <a:t>Alejandro Acevedo-Gutierrez (WWU)</a:t>
            </a:r>
          </a:p>
          <a:p>
            <a:pPr lvl="1"/>
            <a:r>
              <a:rPr lang="en-US" dirty="0" smtClean="0"/>
              <a:t>Maile Hadley (Zeno Math; Co-facilitator)</a:t>
            </a:r>
          </a:p>
          <a:p>
            <a:pPr lvl="1"/>
            <a:r>
              <a:rPr lang="en-US" dirty="0" smtClean="0"/>
              <a:t>Susana Flores (CWU</a:t>
            </a:r>
            <a:r>
              <a:rPr lang="en-US" dirty="0" smtClean="0"/>
              <a:t>)</a:t>
            </a:r>
          </a:p>
          <a:p>
            <a:pPr lvl="1"/>
            <a:r>
              <a:rPr lang="en-US" dirty="0" smtClean="0"/>
              <a:t>Tyson Marsh (SU)</a:t>
            </a:r>
            <a:endParaRPr lang="en-US" dirty="0" smtClean="0"/>
          </a:p>
          <a:p>
            <a:pPr lvl="1"/>
            <a:r>
              <a:rPr lang="en-US" dirty="0" smtClean="0"/>
              <a:t>Tran Phung (WCC)</a:t>
            </a:r>
          </a:p>
          <a:p>
            <a:pPr lvl="1"/>
            <a:r>
              <a:rPr lang="en-US" dirty="0" smtClean="0"/>
              <a:t>Ann Renker (Sequim SD)</a:t>
            </a:r>
          </a:p>
          <a:p>
            <a:pPr lvl="1"/>
            <a:r>
              <a:rPr lang="en-US" dirty="0" smtClean="0"/>
              <a:t>José Rios (UWT; </a:t>
            </a:r>
            <a:r>
              <a:rPr lang="en-US" dirty="0" smtClean="0"/>
              <a:t>Co-facilitator)</a:t>
            </a:r>
            <a:endParaRPr lang="en-US" dirty="0"/>
          </a:p>
        </p:txBody>
      </p:sp>
    </p:spTree>
    <p:extLst>
      <p:ext uri="{BB962C8B-B14F-4D97-AF65-F5344CB8AC3E}">
        <p14:creationId xmlns:p14="http://schemas.microsoft.com/office/powerpoint/2010/main" val="19526379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Diversity Overview</a:t>
            </a:r>
            <a:endParaRPr lang="en-US" dirty="0"/>
          </a:p>
        </p:txBody>
      </p:sp>
      <p:sp>
        <p:nvSpPr>
          <p:cNvPr id="3" name="Content Placeholder 2"/>
          <p:cNvSpPr>
            <a:spLocks noGrp="1"/>
          </p:cNvSpPr>
          <p:nvPr>
            <p:ph idx="1"/>
          </p:nvPr>
        </p:nvSpPr>
        <p:spPr/>
        <p:txBody>
          <a:bodyPr/>
          <a:lstStyle/>
          <a:p>
            <a:r>
              <a:rPr lang="en-US" dirty="0" smtClean="0"/>
              <a:t>Vision</a:t>
            </a:r>
          </a:p>
          <a:p>
            <a:pPr lvl="1"/>
            <a:r>
              <a:rPr lang="en-US" dirty="0"/>
              <a:t>That students from all backgrounds see a path to becoming a STEM </a:t>
            </a:r>
            <a:r>
              <a:rPr lang="en-US" dirty="0" smtClean="0"/>
              <a:t>teacher.</a:t>
            </a:r>
          </a:p>
          <a:p>
            <a:pPr lvl="1"/>
            <a:endParaRPr lang="en-US" dirty="0"/>
          </a:p>
          <a:p>
            <a:r>
              <a:rPr lang="en-US" dirty="0" smtClean="0"/>
              <a:t>Mission</a:t>
            </a:r>
          </a:p>
          <a:p>
            <a:pPr lvl="1"/>
            <a:r>
              <a:rPr lang="en-US" dirty="0"/>
              <a:t>The mission of the Diversity Working Group is to diversify the STEM teaching workforce through acknowledging and findings ways to navigate and modify persistent structures, policies, and practices that create barriers to STEM education and STEM fields for minoritized communities in Washington State. </a:t>
            </a:r>
          </a:p>
        </p:txBody>
      </p:sp>
    </p:spTree>
    <p:extLst>
      <p:ext uri="{BB962C8B-B14F-4D97-AF65-F5344CB8AC3E}">
        <p14:creationId xmlns:p14="http://schemas.microsoft.com/office/powerpoint/2010/main" val="16707719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602828"/>
          </a:xfrm>
        </p:spPr>
        <p:txBody>
          <a:bodyPr>
            <a:normAutofit fontScale="90000"/>
          </a:bodyPr>
          <a:lstStyle/>
          <a:p>
            <a:r>
              <a:rPr lang="en-US" dirty="0" smtClean="0"/>
              <a:t>Diversity Overview</a:t>
            </a:r>
            <a:endParaRPr lang="en-US" dirty="0"/>
          </a:p>
        </p:txBody>
      </p:sp>
      <p:sp>
        <p:nvSpPr>
          <p:cNvPr id="3" name="Content Placeholder 2"/>
          <p:cNvSpPr>
            <a:spLocks noGrp="1"/>
          </p:cNvSpPr>
          <p:nvPr>
            <p:ph idx="1"/>
          </p:nvPr>
        </p:nvSpPr>
        <p:spPr>
          <a:xfrm>
            <a:off x="838200" y="1854183"/>
            <a:ext cx="10515600" cy="4785240"/>
          </a:xfrm>
        </p:spPr>
        <p:txBody>
          <a:bodyPr>
            <a:normAutofit fontScale="92500"/>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How we got here?</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a:lnSpc>
                <a:spcPct val="100000"/>
              </a:lnSpc>
              <a:spcBef>
                <a:spcPts val="0"/>
              </a:spcBef>
              <a:buFont typeface="Arial" charset="0"/>
              <a:buChar char="•"/>
            </a:pPr>
            <a:r>
              <a:rPr lang="en-US" dirty="0" smtClean="0"/>
              <a:t>Monthly Zoom meetings since November 2016</a:t>
            </a:r>
          </a:p>
          <a:p>
            <a:pPr>
              <a:lnSpc>
                <a:spcPct val="100000"/>
              </a:lnSpc>
              <a:spcBef>
                <a:spcPts val="0"/>
              </a:spcBef>
              <a:buFont typeface="Arial" charset="0"/>
              <a:buChar char="•"/>
            </a:pPr>
            <a:r>
              <a:rPr lang="en-US" dirty="0" smtClean="0"/>
              <a:t>In person meeting in June 2017</a:t>
            </a:r>
          </a:p>
          <a:p>
            <a:pPr>
              <a:lnSpc>
                <a:spcPct val="100000"/>
              </a:lnSpc>
              <a:spcBef>
                <a:spcPts val="0"/>
              </a:spcBef>
              <a:buFont typeface="Arial" charset="0"/>
              <a:buChar char="•"/>
            </a:pPr>
            <a:r>
              <a:rPr lang="en-US" dirty="0"/>
              <a:t>Accomplishments to </a:t>
            </a:r>
            <a:r>
              <a:rPr lang="en-US" dirty="0" smtClean="0"/>
              <a:t>date: </a:t>
            </a:r>
          </a:p>
          <a:p>
            <a:pPr lvl="1">
              <a:lnSpc>
                <a:spcPct val="100000"/>
              </a:lnSpc>
              <a:spcBef>
                <a:spcPts val="0"/>
              </a:spcBef>
              <a:buFont typeface="Arial" charset="0"/>
              <a:buChar char="•"/>
            </a:pPr>
            <a:r>
              <a:rPr lang="en-US" dirty="0" smtClean="0"/>
              <a:t>development </a:t>
            </a:r>
            <a:r>
              <a:rPr lang="en-US" dirty="0"/>
              <a:t>of vision, goals, and objectives for the Diversity Working Group for the next four years, </a:t>
            </a:r>
            <a:endParaRPr lang="en-US" dirty="0" smtClean="0"/>
          </a:p>
          <a:p>
            <a:pPr lvl="1">
              <a:lnSpc>
                <a:spcPct val="100000"/>
              </a:lnSpc>
              <a:spcBef>
                <a:spcPts val="0"/>
              </a:spcBef>
              <a:buFont typeface="Arial" charset="0"/>
              <a:buChar char="•"/>
            </a:pPr>
            <a:r>
              <a:rPr lang="en-US" dirty="0" smtClean="0"/>
              <a:t>compilation </a:t>
            </a:r>
            <a:r>
              <a:rPr lang="en-US" dirty="0"/>
              <a:t>of key literature and reports related to diversity efforts at local, state, and national levels, </a:t>
            </a:r>
            <a:endParaRPr lang="en-US" dirty="0" smtClean="0"/>
          </a:p>
          <a:p>
            <a:pPr lvl="1">
              <a:lnSpc>
                <a:spcPct val="100000"/>
              </a:lnSpc>
              <a:spcBef>
                <a:spcPts val="0"/>
              </a:spcBef>
              <a:buFont typeface="Arial" charset="0"/>
              <a:buChar char="•"/>
            </a:pPr>
            <a:r>
              <a:rPr lang="en-US" dirty="0" smtClean="0"/>
              <a:t>identification </a:t>
            </a:r>
            <a:r>
              <a:rPr lang="en-US" dirty="0"/>
              <a:t>of a key theoretical framework, which will be shared with other working groups at our first professional development meetings on August 28 &amp; 29, 2017, </a:t>
            </a:r>
            <a:endParaRPr lang="en-US" dirty="0" smtClean="0"/>
          </a:p>
          <a:p>
            <a:pPr lvl="1">
              <a:lnSpc>
                <a:spcPct val="100000"/>
              </a:lnSpc>
              <a:spcBef>
                <a:spcPts val="0"/>
              </a:spcBef>
              <a:buFont typeface="Arial" charset="0"/>
              <a:buChar char="•"/>
            </a:pPr>
            <a:r>
              <a:rPr lang="en-US" dirty="0" smtClean="0"/>
              <a:t>initial </a:t>
            </a:r>
            <a:r>
              <a:rPr lang="en-US" dirty="0"/>
              <a:t>discussions of landscape analyses related to diversity efforts at our respective institutions, and </a:t>
            </a:r>
            <a:endParaRPr lang="en-US" dirty="0" smtClean="0"/>
          </a:p>
          <a:p>
            <a:pPr lvl="1">
              <a:lnSpc>
                <a:spcPct val="100000"/>
              </a:lnSpc>
              <a:spcBef>
                <a:spcPts val="0"/>
              </a:spcBef>
              <a:buFont typeface="Arial" charset="0"/>
              <a:buChar char="•"/>
            </a:pPr>
            <a:r>
              <a:rPr lang="en-US" dirty="0" smtClean="0"/>
              <a:t>identification </a:t>
            </a:r>
            <a:r>
              <a:rPr lang="en-US" dirty="0"/>
              <a:t>of other organizations and professionals who can contribute to our work across WA State.</a:t>
            </a:r>
          </a:p>
          <a:p>
            <a:pPr>
              <a:lnSpc>
                <a:spcPct val="100000"/>
              </a:lnSpc>
              <a:spcBef>
                <a:spcPts val="0"/>
              </a:spcBef>
              <a:buFont typeface="Arial" charset="0"/>
              <a:buChar char="•"/>
            </a:pPr>
            <a:endParaRPr lang="en-US" dirty="0" smtClean="0"/>
          </a:p>
          <a:p>
            <a:pPr>
              <a:lnSpc>
                <a:spcPct val="100000"/>
              </a:lnSpc>
              <a:spcBef>
                <a:spcPts val="0"/>
              </a:spcBef>
              <a:buFont typeface="Arial" charset="0"/>
              <a:buChar char="•"/>
            </a:pPr>
            <a:endParaRPr lang="en-US" dirty="0"/>
          </a:p>
          <a:p>
            <a:pPr marR="0" lvl="0" defTabSz="914400" eaLnBrk="1" fontAlgn="auto" latinLnBrk="0" hangingPunct="1">
              <a:lnSpc>
                <a:spcPct val="100000"/>
              </a:lnSpc>
              <a:spcBef>
                <a:spcPts val="0"/>
              </a:spcBef>
              <a:spcAft>
                <a:spcPts val="0"/>
              </a:spcAft>
              <a:buClrTx/>
              <a:buSzTx/>
              <a:buFont typeface="Arial" charset="0"/>
              <a:buChar char="•"/>
              <a:tabLst/>
              <a:defRPr/>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a:lnSpc>
                <a:spcPct val="100000"/>
              </a:lnSpc>
              <a:spcBef>
                <a:spcPts val="0"/>
              </a:spcBef>
            </a:pPr>
            <a:endParaRPr lang="en-US" dirty="0"/>
          </a:p>
        </p:txBody>
      </p:sp>
    </p:spTree>
    <p:extLst>
      <p:ext uri="{BB962C8B-B14F-4D97-AF65-F5344CB8AC3E}">
        <p14:creationId xmlns:p14="http://schemas.microsoft.com/office/powerpoint/2010/main" val="4693447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Diversity Overview</a:t>
            </a:r>
            <a:endParaRPr lang="en-US" dirty="0"/>
          </a:p>
        </p:txBody>
      </p:sp>
      <p:sp>
        <p:nvSpPr>
          <p:cNvPr id="3" name="Content Placeholder 2"/>
          <p:cNvSpPr>
            <a:spLocks noGrp="1"/>
          </p:cNvSpPr>
          <p:nvPr>
            <p:ph idx="1"/>
          </p:nvPr>
        </p:nvSpPr>
        <p:spPr/>
        <p:txBody>
          <a:bodyPr/>
          <a:lstStyle/>
          <a:p>
            <a:r>
              <a:rPr lang="en-US" dirty="0"/>
              <a:t>Purpose: </a:t>
            </a:r>
            <a:r>
              <a:rPr lang="en-US" b="1" dirty="0"/>
              <a:t> </a:t>
            </a:r>
            <a:r>
              <a:rPr lang="en-US" dirty="0"/>
              <a:t>Increase attendees understanding of diversity concepts and the implications for the work of the critical component working groups.</a:t>
            </a:r>
            <a:endParaRPr lang="en-US" dirty="0" smtClean="0"/>
          </a:p>
          <a:p>
            <a:endParaRPr lang="en-US" dirty="0"/>
          </a:p>
          <a:p>
            <a:r>
              <a:rPr lang="en-US" dirty="0" smtClean="0"/>
              <a:t>Theoretical Framework</a:t>
            </a:r>
          </a:p>
          <a:p>
            <a:pPr lvl="1"/>
            <a:r>
              <a:rPr lang="en-US" dirty="0" smtClean="0"/>
              <a:t>Targeted Universalism (</a:t>
            </a:r>
            <a:r>
              <a:rPr lang="en-US" dirty="0"/>
              <a:t>Powell, 2016</a:t>
            </a:r>
            <a:r>
              <a:rPr lang="en-US" dirty="0" smtClean="0"/>
              <a:t>) </a:t>
            </a:r>
          </a:p>
          <a:p>
            <a:pPr marL="914400" lvl="2" indent="0">
              <a:buNone/>
            </a:pPr>
            <a:r>
              <a:rPr lang="en-US" sz="2400" dirty="0" smtClean="0"/>
              <a:t>… </a:t>
            </a:r>
            <a:r>
              <a:rPr lang="en-US" sz="2400" dirty="0"/>
              <a:t>an approach that supports the needs of the particular while reminding us that we are all part of the same social fabric. </a:t>
            </a:r>
            <a:endParaRPr lang="en-US" sz="2400" dirty="0" smtClean="0"/>
          </a:p>
        </p:txBody>
      </p:sp>
    </p:spTree>
    <p:extLst>
      <p:ext uri="{BB962C8B-B14F-4D97-AF65-F5344CB8AC3E}">
        <p14:creationId xmlns:p14="http://schemas.microsoft.com/office/powerpoint/2010/main" val="10648740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Jigsaw Activity </a:t>
            </a:r>
            <a:r>
              <a:rPr lang="mr-IN" dirty="0" smtClean="0"/>
              <a:t>–</a:t>
            </a:r>
            <a:r>
              <a:rPr lang="en-US" dirty="0" smtClean="0"/>
              <a:t> </a:t>
            </a:r>
            <a:br>
              <a:rPr lang="en-US" dirty="0" smtClean="0"/>
            </a:br>
            <a:r>
              <a:rPr lang="en-US" dirty="0" smtClean="0"/>
              <a:t>Phase 1 (1:45-2:30pm)</a:t>
            </a:r>
            <a:endParaRPr lang="en-US" dirty="0"/>
          </a:p>
        </p:txBody>
      </p:sp>
      <p:sp>
        <p:nvSpPr>
          <p:cNvPr id="3" name="Content Placeholder 2"/>
          <p:cNvSpPr>
            <a:spLocks noGrp="1"/>
          </p:cNvSpPr>
          <p:nvPr>
            <p:ph idx="1"/>
          </p:nvPr>
        </p:nvSpPr>
        <p:spPr/>
        <p:txBody>
          <a:bodyPr>
            <a:normAutofit fontScale="70000" lnSpcReduction="20000"/>
          </a:bodyPr>
          <a:lstStyle/>
          <a:p>
            <a:pPr fontAlgn="base"/>
            <a:r>
              <a:rPr lang="en-US" dirty="0" smtClean="0"/>
              <a:t>Start </a:t>
            </a:r>
            <a:r>
              <a:rPr lang="en-US" dirty="0"/>
              <a:t>in mixed </a:t>
            </a:r>
            <a:r>
              <a:rPr lang="en-US" dirty="0" smtClean="0"/>
              <a:t>group of </a:t>
            </a:r>
            <a:r>
              <a:rPr lang="en-US" dirty="0"/>
              <a:t>6</a:t>
            </a:r>
            <a:r>
              <a:rPr lang="en-US" dirty="0" smtClean="0"/>
              <a:t> people</a:t>
            </a:r>
          </a:p>
          <a:p>
            <a:pPr fontAlgn="base"/>
            <a:r>
              <a:rPr lang="en-US" dirty="0" smtClean="0"/>
              <a:t>Pass out numbered cards within your group.</a:t>
            </a:r>
          </a:p>
          <a:p>
            <a:pPr fontAlgn="base"/>
            <a:r>
              <a:rPr lang="en-US" dirty="0" smtClean="0"/>
              <a:t>Identify members of Expert </a:t>
            </a:r>
            <a:r>
              <a:rPr lang="en-US" dirty="0"/>
              <a:t>groups (each </a:t>
            </a:r>
            <a:r>
              <a:rPr lang="en-US" dirty="0" smtClean="0"/>
              <a:t>Expert group will work </a:t>
            </a:r>
            <a:r>
              <a:rPr lang="en-US" dirty="0"/>
              <a:t>on one piece of the document and discuss</a:t>
            </a:r>
            <a:r>
              <a:rPr lang="en-US" dirty="0" smtClean="0"/>
              <a:t>)</a:t>
            </a:r>
          </a:p>
          <a:p>
            <a:pPr fontAlgn="base"/>
            <a:r>
              <a:rPr lang="en-US" dirty="0" smtClean="0"/>
              <a:t>Each Expert group will</a:t>
            </a:r>
            <a:endParaRPr lang="en-US" dirty="0"/>
          </a:p>
          <a:p>
            <a:pPr lvl="1" fontAlgn="base"/>
            <a:r>
              <a:rPr lang="en-US" dirty="0"/>
              <a:t>Begin by going around sharing your understanding of the written </a:t>
            </a:r>
            <a:r>
              <a:rPr lang="en-US" dirty="0" smtClean="0"/>
              <a:t>piece</a:t>
            </a:r>
            <a:endParaRPr lang="en-US" dirty="0"/>
          </a:p>
          <a:p>
            <a:pPr lvl="1" fontAlgn="base"/>
            <a:r>
              <a:rPr lang="en-US" dirty="0"/>
              <a:t>Discuss key point(s) of </a:t>
            </a:r>
            <a:r>
              <a:rPr lang="en-US" dirty="0" smtClean="0"/>
              <a:t>the focal section of the document</a:t>
            </a:r>
            <a:endParaRPr lang="en-US" dirty="0"/>
          </a:p>
          <a:p>
            <a:pPr lvl="1" fontAlgn="base"/>
            <a:r>
              <a:rPr lang="en-US" dirty="0"/>
              <a:t>Discuss how it can apply to diversifying the STEM teaching workforce </a:t>
            </a:r>
          </a:p>
          <a:p>
            <a:pPr lvl="2" fontAlgn="base"/>
            <a:r>
              <a:rPr lang="en-US" dirty="0"/>
              <a:t>What surprised you?</a:t>
            </a:r>
          </a:p>
          <a:p>
            <a:pPr lvl="2" fontAlgn="base"/>
            <a:r>
              <a:rPr lang="en-US" dirty="0"/>
              <a:t>What resonates with you?</a:t>
            </a:r>
          </a:p>
          <a:p>
            <a:pPr lvl="1" fontAlgn="base"/>
            <a:r>
              <a:rPr lang="en-US" dirty="0"/>
              <a:t>Prepare what you will share during heterogeneous group to convey the written text and key </a:t>
            </a:r>
            <a:r>
              <a:rPr lang="en-US" dirty="0" smtClean="0"/>
              <a:t>takeaways </a:t>
            </a:r>
            <a:r>
              <a:rPr lang="en-US" dirty="0"/>
              <a:t>from discussion</a:t>
            </a:r>
          </a:p>
          <a:p>
            <a:endParaRPr lang="en-US" dirty="0" smtClean="0"/>
          </a:p>
        </p:txBody>
      </p:sp>
    </p:spTree>
    <p:extLst>
      <p:ext uri="{BB962C8B-B14F-4D97-AF65-F5344CB8AC3E}">
        <p14:creationId xmlns:p14="http://schemas.microsoft.com/office/powerpoint/2010/main" val="10636060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06400"/>
            <a:ext cx="10515600" cy="955040"/>
          </a:xfrm>
        </p:spPr>
        <p:txBody>
          <a:bodyPr>
            <a:normAutofit/>
          </a:bodyPr>
          <a:lstStyle/>
          <a:p>
            <a:r>
              <a:rPr lang="en-US" sz="3600" dirty="0" smtClean="0"/>
              <a:t>Jigsaw Activity </a:t>
            </a:r>
            <a:r>
              <a:rPr lang="mr-IN" sz="3600" dirty="0" smtClean="0"/>
              <a:t>–</a:t>
            </a:r>
            <a:r>
              <a:rPr lang="en-US" sz="3600" dirty="0" smtClean="0"/>
              <a:t> Phase 2 (2:30-3:15pm)</a:t>
            </a:r>
            <a:endParaRPr lang="en-US" sz="3600" dirty="0"/>
          </a:p>
        </p:txBody>
      </p:sp>
      <p:sp>
        <p:nvSpPr>
          <p:cNvPr id="3" name="Content Placeholder 2"/>
          <p:cNvSpPr>
            <a:spLocks noGrp="1"/>
          </p:cNvSpPr>
          <p:nvPr>
            <p:ph idx="1"/>
          </p:nvPr>
        </p:nvSpPr>
        <p:spPr>
          <a:xfrm>
            <a:off x="838200" y="1361440"/>
            <a:ext cx="10515600" cy="4884094"/>
          </a:xfrm>
        </p:spPr>
        <p:txBody>
          <a:bodyPr>
            <a:normAutofit fontScale="92500" lnSpcReduction="20000"/>
          </a:bodyPr>
          <a:lstStyle/>
          <a:p>
            <a:pPr fontAlgn="base"/>
            <a:r>
              <a:rPr lang="en-US" dirty="0" smtClean="0"/>
              <a:t>Form Heterogeneous </a:t>
            </a:r>
            <a:r>
              <a:rPr lang="en-US" dirty="0"/>
              <a:t>groups (one member from each of the </a:t>
            </a:r>
            <a:r>
              <a:rPr lang="en-US" dirty="0" smtClean="0"/>
              <a:t>expert </a:t>
            </a:r>
            <a:r>
              <a:rPr lang="en-US" dirty="0"/>
              <a:t>groups)</a:t>
            </a:r>
          </a:p>
          <a:p>
            <a:pPr fontAlgn="base"/>
            <a:r>
              <a:rPr lang="en-US" dirty="0"/>
              <a:t>Select a recorder to document key takeaways. Each group will share answers to prompts. Maile and José to record at 3:15.</a:t>
            </a:r>
          </a:p>
          <a:p>
            <a:pPr fontAlgn="base"/>
            <a:r>
              <a:rPr lang="en-US" dirty="0" smtClean="0"/>
              <a:t>In </a:t>
            </a:r>
            <a:r>
              <a:rPr lang="en-US" dirty="0"/>
              <a:t>order of </a:t>
            </a:r>
            <a:r>
              <a:rPr lang="en-US" dirty="0" smtClean="0"/>
              <a:t>focal section</a:t>
            </a:r>
            <a:r>
              <a:rPr lang="en-US" dirty="0"/>
              <a:t>, share your understanding of the written piece beginning with the Targeted Universalism Overview and ending with the PRACC </a:t>
            </a:r>
            <a:r>
              <a:rPr lang="en-US" dirty="0" smtClean="0"/>
              <a:t>article</a:t>
            </a:r>
            <a:endParaRPr lang="en-US" dirty="0"/>
          </a:p>
          <a:p>
            <a:pPr fontAlgn="base"/>
            <a:r>
              <a:rPr lang="en-US" dirty="0"/>
              <a:t>Concept of a universal goal (aka Vision): </a:t>
            </a:r>
            <a:r>
              <a:rPr lang="en-US" sz="3200" dirty="0"/>
              <a:t> </a:t>
            </a:r>
            <a:r>
              <a:rPr lang="en-US" dirty="0"/>
              <a:t>That students from all backgrounds see a path to becoming a STEM teacher.</a:t>
            </a:r>
          </a:p>
          <a:p>
            <a:pPr fontAlgn="base"/>
            <a:r>
              <a:rPr lang="en-US" dirty="0" smtClean="0"/>
              <a:t>Discussion</a:t>
            </a:r>
            <a:r>
              <a:rPr lang="en-US" dirty="0"/>
              <a:t>: How can creating </a:t>
            </a:r>
            <a:r>
              <a:rPr lang="en-US" dirty="0" smtClean="0"/>
              <a:t>targeted </a:t>
            </a:r>
            <a:r>
              <a:rPr lang="en-US" dirty="0"/>
              <a:t>solutions to universal goals help us create a more diverse STEM teaching workforce from </a:t>
            </a:r>
            <a:r>
              <a:rPr lang="en-US" dirty="0"/>
              <a:t>preK</a:t>
            </a:r>
            <a:r>
              <a:rPr lang="en-US" dirty="0"/>
              <a:t> to career?</a:t>
            </a:r>
          </a:p>
          <a:p>
            <a:pPr fontAlgn="base"/>
            <a:r>
              <a:rPr lang="en-US" dirty="0" smtClean="0"/>
              <a:t>Prompts</a:t>
            </a:r>
            <a:r>
              <a:rPr lang="en-US" dirty="0"/>
              <a:t>:</a:t>
            </a:r>
          </a:p>
          <a:p>
            <a:pPr lvl="1" fontAlgn="base"/>
            <a:r>
              <a:rPr lang="en-US" dirty="0"/>
              <a:t>What would you take back to your working groups?</a:t>
            </a:r>
          </a:p>
          <a:p>
            <a:pPr lvl="1" fontAlgn="base"/>
            <a:r>
              <a:rPr lang="en-US" dirty="0"/>
              <a:t>What barriers - structures, practices, and policies - impede diversity and inclusion in your group?</a:t>
            </a:r>
          </a:p>
          <a:p>
            <a:pPr lvl="1" fontAlgn="base"/>
            <a:r>
              <a:rPr lang="en-US" dirty="0"/>
              <a:t>What communities are farthest from this universal goal?</a:t>
            </a:r>
          </a:p>
          <a:p>
            <a:endParaRPr lang="en-US" dirty="0" smtClean="0"/>
          </a:p>
        </p:txBody>
      </p:sp>
    </p:spTree>
    <p:extLst>
      <p:ext uri="{BB962C8B-B14F-4D97-AF65-F5344CB8AC3E}">
        <p14:creationId xmlns:p14="http://schemas.microsoft.com/office/powerpoint/2010/main" val="18023676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95367"/>
            <a:ext cx="10515600" cy="1325563"/>
          </a:xfrm>
        </p:spPr>
        <p:txBody>
          <a:bodyPr>
            <a:normAutofit fontScale="90000"/>
          </a:bodyPr>
          <a:lstStyle/>
          <a:p>
            <a:r>
              <a:rPr lang="en-US" dirty="0" smtClean="0"/>
              <a:t>Large Group Discussion </a:t>
            </a:r>
            <a:br>
              <a:rPr lang="en-US" dirty="0" smtClean="0"/>
            </a:br>
            <a:r>
              <a:rPr lang="en-US" dirty="0" smtClean="0"/>
              <a:t>(3:15-3:45pm)</a:t>
            </a:r>
            <a:endParaRPr lang="en-US" dirty="0"/>
          </a:p>
        </p:txBody>
      </p:sp>
      <p:sp>
        <p:nvSpPr>
          <p:cNvPr id="3" name="Content Placeholder 2"/>
          <p:cNvSpPr>
            <a:spLocks noGrp="1"/>
          </p:cNvSpPr>
          <p:nvPr>
            <p:ph idx="1"/>
          </p:nvPr>
        </p:nvSpPr>
        <p:spPr>
          <a:xfrm>
            <a:off x="838200" y="2637490"/>
            <a:ext cx="10515600" cy="4884094"/>
          </a:xfrm>
        </p:spPr>
        <p:txBody>
          <a:bodyPr>
            <a:normAutofit/>
          </a:bodyPr>
          <a:lstStyle/>
          <a:p>
            <a:pPr fontAlgn="base"/>
            <a:r>
              <a:rPr lang="en-US" dirty="0"/>
              <a:t>K</a:t>
            </a:r>
            <a:r>
              <a:rPr lang="en-US" dirty="0" smtClean="0"/>
              <a:t>ey takeaways from the Heterogeneous discussion</a:t>
            </a:r>
          </a:p>
          <a:p>
            <a:pPr fontAlgn="base"/>
            <a:r>
              <a:rPr lang="en-US" dirty="0"/>
              <a:t>U</a:t>
            </a:r>
            <a:r>
              <a:rPr lang="en-US" dirty="0" smtClean="0"/>
              <a:t>nderstandings </a:t>
            </a:r>
            <a:r>
              <a:rPr lang="en-US" dirty="0"/>
              <a:t>that could influence all </a:t>
            </a:r>
            <a:r>
              <a:rPr lang="en-US" dirty="0" smtClean="0"/>
              <a:t>WGs </a:t>
            </a:r>
            <a:r>
              <a:rPr lang="en-US" dirty="0"/>
              <a:t>and which best serve your working group. </a:t>
            </a:r>
            <a:endParaRPr lang="en-US" dirty="0" smtClean="0"/>
          </a:p>
          <a:p>
            <a:pPr lvl="1" fontAlgn="base"/>
            <a:r>
              <a:rPr lang="en-US" dirty="0" smtClean="0"/>
              <a:t>One </a:t>
            </a:r>
            <a:r>
              <a:rPr lang="en-US" dirty="0"/>
              <a:t>person per </a:t>
            </a:r>
            <a:r>
              <a:rPr lang="en-US" dirty="0" smtClean="0"/>
              <a:t>heterogeneous </a:t>
            </a:r>
            <a:r>
              <a:rPr lang="en-US" dirty="0"/>
              <a:t>group. </a:t>
            </a:r>
            <a:endParaRPr lang="en-US" dirty="0" smtClean="0"/>
          </a:p>
          <a:p>
            <a:pPr lvl="1" fontAlgn="base"/>
            <a:r>
              <a:rPr lang="en-US" dirty="0" smtClean="0"/>
              <a:t>Maile </a:t>
            </a:r>
            <a:r>
              <a:rPr lang="en-US" dirty="0"/>
              <a:t>and José to record</a:t>
            </a:r>
            <a:r>
              <a:rPr lang="en-US" dirty="0" smtClean="0"/>
              <a:t>.</a:t>
            </a:r>
          </a:p>
          <a:p>
            <a:pPr lvl="1" fontAlgn="base"/>
            <a:endParaRPr lang="en-US" dirty="0"/>
          </a:p>
          <a:p>
            <a:pPr marL="354013" lvl="1" indent="-342900" fontAlgn="base"/>
            <a:r>
              <a:rPr lang="en-US" dirty="0"/>
              <a:t>Move to Working Group tables, as indicated with </a:t>
            </a:r>
            <a:r>
              <a:rPr lang="en-US" dirty="0" smtClean="0"/>
              <a:t>signs</a:t>
            </a:r>
          </a:p>
        </p:txBody>
      </p:sp>
    </p:spTree>
    <p:extLst>
      <p:ext uri="{BB962C8B-B14F-4D97-AF65-F5344CB8AC3E}">
        <p14:creationId xmlns:p14="http://schemas.microsoft.com/office/powerpoint/2010/main" val="6737990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22960"/>
            <a:ext cx="10515600" cy="707090"/>
          </a:xfrm>
        </p:spPr>
        <p:txBody>
          <a:bodyPr>
            <a:normAutofit/>
          </a:bodyPr>
          <a:lstStyle/>
          <a:p>
            <a:r>
              <a:rPr lang="en-US" sz="3600" dirty="0" smtClean="0"/>
              <a:t>Working Group Reflection and Report Out (3:45-4:45pm)</a:t>
            </a:r>
            <a:endParaRPr lang="en-US" sz="3600" dirty="0"/>
          </a:p>
        </p:txBody>
      </p:sp>
      <p:sp>
        <p:nvSpPr>
          <p:cNvPr id="3" name="Content Placeholder 2"/>
          <p:cNvSpPr>
            <a:spLocks noGrp="1"/>
          </p:cNvSpPr>
          <p:nvPr>
            <p:ph idx="1"/>
          </p:nvPr>
        </p:nvSpPr>
        <p:spPr>
          <a:xfrm>
            <a:off x="838200" y="2746778"/>
            <a:ext cx="10515600" cy="4884094"/>
          </a:xfrm>
        </p:spPr>
        <p:txBody>
          <a:bodyPr>
            <a:normAutofit/>
          </a:bodyPr>
          <a:lstStyle/>
          <a:p>
            <a:pPr marL="295275" indent="-295275"/>
            <a:r>
              <a:rPr lang="en-US" dirty="0" smtClean="0"/>
              <a:t>Working </a:t>
            </a:r>
            <a:r>
              <a:rPr lang="en-US" dirty="0"/>
              <a:t>groups connect Targeted </a:t>
            </a:r>
            <a:r>
              <a:rPr lang="en-US" dirty="0" smtClean="0"/>
              <a:t>Universalism </a:t>
            </a:r>
            <a:r>
              <a:rPr lang="en-US" dirty="0"/>
              <a:t>to their WG strategies by addressing specific </a:t>
            </a:r>
            <a:r>
              <a:rPr lang="en-US" dirty="0" smtClean="0"/>
              <a:t>barriers </a:t>
            </a:r>
            <a:r>
              <a:rPr lang="en-US" dirty="0"/>
              <a:t>that pertain to specific groups.</a:t>
            </a:r>
          </a:p>
          <a:p>
            <a:r>
              <a:rPr lang="en-US" dirty="0" smtClean="0"/>
              <a:t>Working </a:t>
            </a:r>
            <a:r>
              <a:rPr lang="en-US" dirty="0"/>
              <a:t>Groups work with provided template on Google drive.</a:t>
            </a:r>
          </a:p>
          <a:p>
            <a:pPr lvl="1"/>
            <a:r>
              <a:rPr lang="en-US" i="1" dirty="0" smtClean="0"/>
              <a:t>Record </a:t>
            </a:r>
            <a:r>
              <a:rPr lang="en-US" i="1" dirty="0"/>
              <a:t>your discussion directly on template provided in Google drive.</a:t>
            </a:r>
            <a:endParaRPr lang="en-US" dirty="0"/>
          </a:p>
          <a:p>
            <a:r>
              <a:rPr lang="en-US" dirty="0" smtClean="0"/>
              <a:t> Large </a:t>
            </a:r>
            <a:r>
              <a:rPr lang="en-US" dirty="0"/>
              <a:t>group </a:t>
            </a:r>
            <a:r>
              <a:rPr lang="en-US" dirty="0" smtClean="0"/>
              <a:t>Report </a:t>
            </a:r>
            <a:r>
              <a:rPr lang="en-US" dirty="0"/>
              <a:t>O</a:t>
            </a:r>
            <a:r>
              <a:rPr lang="en-US" dirty="0" smtClean="0"/>
              <a:t>ut—</a:t>
            </a:r>
          </a:p>
          <a:p>
            <a:pPr lvl="1"/>
            <a:r>
              <a:rPr lang="en-US" dirty="0"/>
              <a:t>E</a:t>
            </a:r>
            <a:r>
              <a:rPr lang="en-US" dirty="0" smtClean="0"/>
              <a:t>ach WG </a:t>
            </a:r>
            <a:r>
              <a:rPr lang="en-US" dirty="0"/>
              <a:t>presents one way they have or will incorporate the diversity ideas into their resources and one challenge to doing so.</a:t>
            </a:r>
            <a:endParaRPr lang="en-US" dirty="0">
              <a:effectLst/>
            </a:endParaRPr>
          </a:p>
        </p:txBody>
      </p:sp>
    </p:spTree>
    <p:extLst>
      <p:ext uri="{BB962C8B-B14F-4D97-AF65-F5344CB8AC3E}">
        <p14:creationId xmlns:p14="http://schemas.microsoft.com/office/powerpoint/2010/main" val="11576531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Diversity Reflection </a:t>
            </a:r>
            <a:br>
              <a:rPr lang="en-US" dirty="0" smtClean="0"/>
            </a:br>
            <a:r>
              <a:rPr lang="en-US" dirty="0" smtClean="0"/>
              <a:t>(4:45-5:00pm)</a:t>
            </a:r>
            <a:endParaRPr lang="en-US" dirty="0"/>
          </a:p>
        </p:txBody>
      </p:sp>
      <p:sp>
        <p:nvSpPr>
          <p:cNvPr id="3" name="Content Placeholder 2"/>
          <p:cNvSpPr>
            <a:spLocks noGrp="1"/>
          </p:cNvSpPr>
          <p:nvPr>
            <p:ph idx="1"/>
          </p:nvPr>
        </p:nvSpPr>
        <p:spPr/>
        <p:txBody>
          <a:bodyPr/>
          <a:lstStyle/>
          <a:p>
            <a:r>
              <a:rPr lang="en-US" b="1" dirty="0" smtClean="0"/>
              <a:t>Prompts (see handout)</a:t>
            </a:r>
            <a:endParaRPr lang="en-US" dirty="0"/>
          </a:p>
          <a:p>
            <a:pPr lvl="1"/>
            <a:r>
              <a:rPr lang="en-US" dirty="0" smtClean="0"/>
              <a:t>Have </a:t>
            </a:r>
            <a:r>
              <a:rPr lang="en-US" dirty="0"/>
              <a:t>you changed your understanding of how your WG’s products and processes might support diversity, if so, </a:t>
            </a:r>
            <a:r>
              <a:rPr lang="en-US" dirty="0" smtClean="0"/>
              <a:t>how?</a:t>
            </a:r>
          </a:p>
          <a:p>
            <a:pPr lvl="1"/>
            <a:r>
              <a:rPr lang="en-US" dirty="0" smtClean="0"/>
              <a:t>Muddiest </a:t>
            </a:r>
            <a:r>
              <a:rPr lang="en-US" dirty="0"/>
              <a:t>point?</a:t>
            </a:r>
          </a:p>
          <a:p>
            <a:endParaRPr lang="en-US" dirty="0"/>
          </a:p>
        </p:txBody>
      </p:sp>
    </p:spTree>
    <p:extLst>
      <p:ext uri="{BB962C8B-B14F-4D97-AF65-F5344CB8AC3E}">
        <p14:creationId xmlns:p14="http://schemas.microsoft.com/office/powerpoint/2010/main" val="40489371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Adjourn</a:t>
            </a:r>
            <a:endParaRPr lang="en-US" dirty="0"/>
          </a:p>
        </p:txBody>
      </p:sp>
      <p:sp>
        <p:nvSpPr>
          <p:cNvPr id="3" name="Content Placeholder 2"/>
          <p:cNvSpPr>
            <a:spLocks noGrp="1"/>
          </p:cNvSpPr>
          <p:nvPr>
            <p:ph idx="1"/>
          </p:nvPr>
        </p:nvSpPr>
        <p:spPr/>
        <p:txBody>
          <a:bodyPr>
            <a:normAutofit/>
          </a:bodyPr>
          <a:lstStyle/>
          <a:p>
            <a:r>
              <a:rPr lang="en-US" sz="2800" dirty="0" smtClean="0"/>
              <a:t>At Fairhaven Park</a:t>
            </a:r>
            <a:endParaRPr lang="en-US" sz="2800" dirty="0"/>
          </a:p>
        </p:txBody>
      </p:sp>
      <p:pic>
        <p:nvPicPr>
          <p:cNvPr id="1026" name="Picture 2" descr="Image result for bbq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74" y="3085782"/>
            <a:ext cx="4286250" cy="2714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113601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765388"/>
          </a:xfrm>
        </p:spPr>
        <p:txBody>
          <a:bodyPr/>
          <a:lstStyle/>
          <a:p>
            <a:r>
              <a:rPr lang="en-US" dirty="0" smtClean="0"/>
              <a:t>Day Two overview</a:t>
            </a:r>
            <a:endParaRPr lang="en-US" dirty="0"/>
          </a:p>
        </p:txBody>
      </p:sp>
      <p:sp>
        <p:nvSpPr>
          <p:cNvPr id="3" name="Content Placeholder 2"/>
          <p:cNvSpPr>
            <a:spLocks noGrp="1"/>
          </p:cNvSpPr>
          <p:nvPr>
            <p:ph idx="1"/>
          </p:nvPr>
        </p:nvSpPr>
        <p:spPr/>
        <p:txBody>
          <a:bodyPr>
            <a:normAutofit/>
          </a:bodyPr>
          <a:lstStyle/>
          <a:p>
            <a:pPr marL="0" indent="0">
              <a:buNone/>
            </a:pPr>
            <a:r>
              <a:rPr lang="en-US" dirty="0" smtClean="0"/>
              <a:t>Yesterday: </a:t>
            </a:r>
          </a:p>
          <a:p>
            <a:pPr marL="530352" lvl="1" indent="0">
              <a:buNone/>
            </a:pPr>
            <a:r>
              <a:rPr lang="en-US" dirty="0" smtClean="0"/>
              <a:t>Reflection on what we discussed?  What were the Big Takeaways? Muddiest points from yesterday?</a:t>
            </a:r>
          </a:p>
          <a:p>
            <a:pPr marL="0" indent="0">
              <a:buNone/>
            </a:pPr>
            <a:r>
              <a:rPr lang="en-US" dirty="0" smtClean="0"/>
              <a:t>Today:</a:t>
            </a:r>
          </a:p>
          <a:p>
            <a:pPr marL="530352" lvl="1" indent="0">
              <a:buNone/>
            </a:pPr>
            <a:r>
              <a:rPr lang="en-US" dirty="0" smtClean="0"/>
              <a:t>Examine other Working Groups’ Goals and Objectives,</a:t>
            </a:r>
          </a:p>
          <a:p>
            <a:pPr marL="530352" lvl="1" indent="0">
              <a:buNone/>
            </a:pPr>
            <a:r>
              <a:rPr lang="en-US" dirty="0" smtClean="0"/>
              <a:t>Consider Landscape Analysis</a:t>
            </a:r>
          </a:p>
          <a:p>
            <a:pPr marL="530352" lvl="1" indent="0">
              <a:buNone/>
            </a:pPr>
            <a:r>
              <a:rPr lang="en-US" dirty="0" smtClean="0"/>
              <a:t>Learn about and </a:t>
            </a:r>
            <a:r>
              <a:rPr lang="en-US" dirty="0"/>
              <a:t>b</a:t>
            </a:r>
            <a:r>
              <a:rPr lang="en-US" dirty="0" smtClean="0"/>
              <a:t>egin to form Implementation Teams</a:t>
            </a:r>
          </a:p>
        </p:txBody>
      </p:sp>
      <p:sp>
        <p:nvSpPr>
          <p:cNvPr id="4" name="TextBox 3"/>
          <p:cNvSpPr txBox="1"/>
          <p:nvPr/>
        </p:nvSpPr>
        <p:spPr>
          <a:xfrm>
            <a:off x="1666240" y="1971040"/>
            <a:ext cx="8930640" cy="646331"/>
          </a:xfrm>
          <a:prstGeom prst="rect">
            <a:avLst/>
          </a:prstGeom>
          <a:noFill/>
        </p:spPr>
        <p:txBody>
          <a:bodyPr wrap="square" rtlCol="0">
            <a:spAutoFit/>
          </a:bodyPr>
          <a:lstStyle/>
          <a:p>
            <a:pPr algn="ctr"/>
            <a:r>
              <a:rPr lang="en-US" b="1" dirty="0"/>
              <a:t>Please sit at a table that does NOT have your working group name posted</a:t>
            </a:r>
          </a:p>
          <a:p>
            <a:pPr algn="ctr"/>
            <a:endParaRPr lang="en-US" dirty="0"/>
          </a:p>
        </p:txBody>
      </p:sp>
      <p:pic>
        <p:nvPicPr>
          <p:cNvPr id="10242" name="Picture 2" descr="Image result for making connections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16853" y="3653691"/>
            <a:ext cx="3208652" cy="2310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651095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4080" y="982132"/>
            <a:ext cx="10353040" cy="1303867"/>
          </a:xfrm>
        </p:spPr>
        <p:txBody>
          <a:bodyPr>
            <a:normAutofit fontScale="90000"/>
          </a:bodyPr>
          <a:lstStyle/>
          <a:p>
            <a:pPr algn="ctr"/>
            <a:r>
              <a:rPr lang="en-US" dirty="0" smtClean="0"/>
              <a:t>(not your) Working Group---goals </a:t>
            </a:r>
            <a:r>
              <a:rPr lang="en-US" dirty="0"/>
              <a:t>and objectives</a:t>
            </a:r>
          </a:p>
        </p:txBody>
      </p:sp>
      <p:sp>
        <p:nvSpPr>
          <p:cNvPr id="3" name="Content Placeholder 2"/>
          <p:cNvSpPr>
            <a:spLocks noGrp="1"/>
          </p:cNvSpPr>
          <p:nvPr>
            <p:ph idx="1"/>
          </p:nvPr>
        </p:nvSpPr>
        <p:spPr/>
        <p:txBody>
          <a:bodyPr>
            <a:normAutofit/>
          </a:bodyPr>
          <a:lstStyle/>
          <a:p>
            <a:r>
              <a:rPr lang="en-US" dirty="0" smtClean="0"/>
              <a:t>Please </a:t>
            </a:r>
            <a:r>
              <a:rPr lang="en-US" dirty="0"/>
              <a:t>sit at a table that does NOT have your working group name posted</a:t>
            </a:r>
          </a:p>
          <a:p>
            <a:r>
              <a:rPr lang="en-US" dirty="0"/>
              <a:t>Decide on a recorder to capture and write group responses to </a:t>
            </a:r>
            <a:r>
              <a:rPr lang="en-US" dirty="0" smtClean="0"/>
              <a:t>prompts</a:t>
            </a:r>
          </a:p>
          <a:p>
            <a:endParaRPr lang="en-US" dirty="0"/>
          </a:p>
        </p:txBody>
      </p:sp>
      <p:pic>
        <p:nvPicPr>
          <p:cNvPr id="9218" name="Picture 2" descr="Image result for making connections image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04456" y="3646383"/>
            <a:ext cx="2379908" cy="23615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279562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smtClean="0"/>
              <a:t>Examining Other Working Groups’ </a:t>
            </a:r>
            <a:br>
              <a:rPr lang="en-US" dirty="0" smtClean="0"/>
            </a:br>
            <a:r>
              <a:rPr lang="en-US" dirty="0" smtClean="0"/>
              <a:t>Goals and Objectives</a:t>
            </a:r>
            <a:endParaRPr lang="en-US" dirty="0"/>
          </a:p>
        </p:txBody>
      </p:sp>
      <p:sp>
        <p:nvSpPr>
          <p:cNvPr id="3" name="Content Placeholder 2"/>
          <p:cNvSpPr>
            <a:spLocks noGrp="1"/>
          </p:cNvSpPr>
          <p:nvPr>
            <p:ph idx="1"/>
          </p:nvPr>
        </p:nvSpPr>
        <p:spPr/>
        <p:txBody>
          <a:bodyPr>
            <a:normAutofit fontScale="85000" lnSpcReduction="20000"/>
          </a:bodyPr>
          <a:lstStyle/>
          <a:p>
            <a:pPr marL="0" indent="0" fontAlgn="base">
              <a:buNone/>
            </a:pPr>
            <a:r>
              <a:rPr lang="en-US" b="1" dirty="0" smtClean="0"/>
              <a:t>See handouts with these prompts:</a:t>
            </a:r>
          </a:p>
          <a:p>
            <a:pPr fontAlgn="base"/>
            <a:r>
              <a:rPr lang="en-US" b="1" dirty="0" smtClean="0"/>
              <a:t>To </a:t>
            </a:r>
            <a:r>
              <a:rPr lang="en-US" b="1" dirty="0"/>
              <a:t>what extent do the WG goals and objectives align with/support the Year 4 outcomes of the project (refer to the logic model)</a:t>
            </a:r>
          </a:p>
          <a:p>
            <a:pPr fontAlgn="base"/>
            <a:r>
              <a:rPr lang="en-US" b="1" dirty="0"/>
              <a:t>To what extent </a:t>
            </a:r>
            <a:r>
              <a:rPr lang="en-US" b="1" dirty="0" smtClean="0"/>
              <a:t>do </a:t>
            </a:r>
            <a:r>
              <a:rPr lang="en-US" b="1" dirty="0"/>
              <a:t>the WG goals and Objectives </a:t>
            </a:r>
            <a:r>
              <a:rPr lang="en-US" b="1" dirty="0" smtClean="0"/>
              <a:t>overlap and </a:t>
            </a:r>
            <a:r>
              <a:rPr lang="en-US" b="1" dirty="0"/>
              <a:t>or complement the Goals and Objectives in your own WG </a:t>
            </a:r>
            <a:endParaRPr lang="en-US" b="1" dirty="0" smtClean="0"/>
          </a:p>
          <a:p>
            <a:pPr fontAlgn="base"/>
            <a:r>
              <a:rPr lang="en-US" b="1" dirty="0" smtClean="0"/>
              <a:t>Do </a:t>
            </a:r>
            <a:r>
              <a:rPr lang="en-US" b="1" dirty="0"/>
              <a:t>you have any suggestions to improve these WG goals and objectives? </a:t>
            </a:r>
            <a:endParaRPr lang="en-US" b="1" dirty="0" smtClean="0"/>
          </a:p>
          <a:p>
            <a:pPr fontAlgn="base"/>
            <a:r>
              <a:rPr lang="en-US" b="1" dirty="0" smtClean="0"/>
              <a:t>Do </a:t>
            </a:r>
            <a:r>
              <a:rPr lang="en-US" b="1" dirty="0"/>
              <a:t>you think your region/institution could achieve these goals and </a:t>
            </a:r>
            <a:r>
              <a:rPr lang="en-US" b="1" dirty="0" smtClean="0"/>
              <a:t>objectives </a:t>
            </a:r>
            <a:r>
              <a:rPr lang="en-US" b="1" dirty="0"/>
              <a:t>during the next 4 years? What information about your </a:t>
            </a:r>
            <a:r>
              <a:rPr lang="en-US" b="1" dirty="0" smtClean="0"/>
              <a:t>region/institution </a:t>
            </a:r>
            <a:r>
              <a:rPr lang="en-US" b="1" dirty="0"/>
              <a:t>would you like this WG to know?</a:t>
            </a:r>
          </a:p>
          <a:p>
            <a:pPr marL="0" indent="0">
              <a:buNone/>
            </a:pPr>
            <a:r>
              <a:rPr lang="en-US" dirty="0" smtClean="0"/>
              <a:t>10:15 After break, meet with your Working Group to consider this feedback</a:t>
            </a:r>
            <a:endParaRPr lang="en-US" dirty="0"/>
          </a:p>
        </p:txBody>
      </p:sp>
      <p:pic>
        <p:nvPicPr>
          <p:cNvPr id="11268" name="Picture 4" descr="Image result for examining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61937" y="982132"/>
            <a:ext cx="1769920" cy="1303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074530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697653"/>
            <a:ext cx="9601196" cy="663788"/>
          </a:xfrm>
        </p:spPr>
        <p:txBody>
          <a:bodyPr>
            <a:normAutofit fontScale="90000"/>
          </a:bodyPr>
          <a:lstStyle/>
          <a:p>
            <a:r>
              <a:rPr lang="en-US" dirty="0" smtClean="0"/>
              <a:t>Working Groups regroup to discuss feedback</a:t>
            </a:r>
            <a:endParaRPr lang="en-US" dirty="0"/>
          </a:p>
        </p:txBody>
      </p:sp>
      <p:sp>
        <p:nvSpPr>
          <p:cNvPr id="3" name="Content Placeholder 2"/>
          <p:cNvSpPr>
            <a:spLocks noGrp="1"/>
          </p:cNvSpPr>
          <p:nvPr>
            <p:ph idx="1"/>
          </p:nvPr>
        </p:nvSpPr>
        <p:spPr>
          <a:xfrm>
            <a:off x="1092201" y="1835572"/>
            <a:ext cx="9601196" cy="3318936"/>
          </a:xfrm>
        </p:spPr>
        <p:txBody>
          <a:bodyPr/>
          <a:lstStyle/>
          <a:p>
            <a:r>
              <a:rPr lang="en-US" dirty="0" smtClean="0"/>
              <a:t>Meet with your Working Group to discuss feedback</a:t>
            </a:r>
          </a:p>
          <a:p>
            <a:r>
              <a:rPr lang="en-US" dirty="0" smtClean="0"/>
              <a:t>Decide on a recorder to synthesize the responses directly on your google drive (till 11:45)</a:t>
            </a:r>
          </a:p>
          <a:p>
            <a:r>
              <a:rPr lang="en-US" dirty="0" smtClean="0"/>
              <a:t>At 11:45, please sit with “regional teams” as indicated in signs on tables.</a:t>
            </a:r>
            <a:endParaRPr lang="en-US" dirty="0"/>
          </a:p>
        </p:txBody>
      </p:sp>
      <p:pic>
        <p:nvPicPr>
          <p:cNvPr id="4" name="Picture 3"/>
          <p:cNvPicPr>
            <a:picLocks noChangeAspect="1"/>
          </p:cNvPicPr>
          <p:nvPr/>
        </p:nvPicPr>
        <p:blipFill>
          <a:blip r:embed="rId2"/>
          <a:stretch>
            <a:fillRect/>
          </a:stretch>
        </p:blipFill>
        <p:spPr>
          <a:xfrm>
            <a:off x="2876821" y="3674533"/>
            <a:ext cx="6031956" cy="2497267"/>
          </a:xfrm>
          <a:prstGeom prst="rect">
            <a:avLst/>
          </a:prstGeom>
        </p:spPr>
      </p:pic>
    </p:spTree>
    <p:extLst>
      <p:ext uri="{BB962C8B-B14F-4D97-AF65-F5344CB8AC3E}">
        <p14:creationId xmlns:p14="http://schemas.microsoft.com/office/powerpoint/2010/main" val="167646583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25120"/>
            <a:ext cx="10515600" cy="1117374"/>
          </a:xfrm>
        </p:spPr>
        <p:txBody>
          <a:bodyPr>
            <a:normAutofit/>
          </a:bodyPr>
          <a:lstStyle/>
          <a:p>
            <a:r>
              <a:rPr lang="en-US" sz="4000" dirty="0" smtClean="0"/>
              <a:t>Implementation/regional Teams</a:t>
            </a:r>
            <a:endParaRPr lang="en-US" sz="4000" dirty="0"/>
          </a:p>
        </p:txBody>
      </p:sp>
      <p:sp>
        <p:nvSpPr>
          <p:cNvPr id="3" name="Content Placeholder 2"/>
          <p:cNvSpPr>
            <a:spLocks noGrp="1"/>
          </p:cNvSpPr>
          <p:nvPr>
            <p:ph idx="1"/>
          </p:nvPr>
        </p:nvSpPr>
        <p:spPr>
          <a:xfrm>
            <a:off x="838200" y="1239294"/>
            <a:ext cx="10515600" cy="5316583"/>
          </a:xfrm>
        </p:spPr>
        <p:txBody>
          <a:bodyPr>
            <a:normAutofit fontScale="85000" lnSpcReduction="20000"/>
          </a:bodyPr>
          <a:lstStyle/>
          <a:p>
            <a:r>
              <a:rPr lang="en-US" dirty="0" smtClean="0"/>
              <a:t>What </a:t>
            </a:r>
            <a:r>
              <a:rPr lang="en-US" dirty="0"/>
              <a:t>is your understanding of the purpose of Implementation Teams</a:t>
            </a:r>
            <a:r>
              <a:rPr lang="en-US" dirty="0" smtClean="0"/>
              <a:t>? </a:t>
            </a:r>
          </a:p>
          <a:p>
            <a:r>
              <a:rPr lang="en-US" dirty="0" smtClean="0"/>
              <a:t>Would this regional group be where you would have the most impact with regards to implementation? Do Implementation Teams based on region work for you? If not, what might work better? Please change tables and be creative as needed.</a:t>
            </a:r>
          </a:p>
          <a:p>
            <a:r>
              <a:rPr lang="en-US" dirty="0" smtClean="0"/>
              <a:t>What are your current institutional or regional priorities regarding different aspects of STEM teacher preparation?</a:t>
            </a:r>
          </a:p>
          <a:p>
            <a:pPr lvl="1"/>
            <a:r>
              <a:rPr lang="en-US" sz="2900" dirty="0" smtClean="0"/>
              <a:t>Everything … we want to make progress in all 6 Critical-Component Working Group areas</a:t>
            </a:r>
          </a:p>
          <a:p>
            <a:pPr marL="914400" lvl="2" indent="0">
              <a:buNone/>
            </a:pPr>
            <a:r>
              <a:rPr lang="en-US" dirty="0" smtClean="0"/>
              <a:t>OR</a:t>
            </a:r>
          </a:p>
          <a:p>
            <a:pPr lvl="1"/>
            <a:r>
              <a:rPr lang="en-US" sz="2900" dirty="0" smtClean="0"/>
              <a:t>We have the resources to focus on only the following subset of working group areas during the next three years</a:t>
            </a:r>
          </a:p>
          <a:p>
            <a:r>
              <a:rPr lang="en-US" dirty="0" smtClean="0"/>
              <a:t>Who else needs to be involved in your team?</a:t>
            </a:r>
          </a:p>
          <a:p>
            <a:pPr lvl="1"/>
            <a:r>
              <a:rPr lang="en-US" dirty="0" smtClean="0"/>
              <a:t>Who else needs to be on your team to foster Organizational Change, Collaboration Building and Diversity? Who will lead these efforts? What does that leadership entail? What other roles need to be filled? Who are potential champions</a:t>
            </a:r>
            <a:r>
              <a:rPr lang="en-US" dirty="0"/>
              <a:t> </a:t>
            </a:r>
            <a:r>
              <a:rPr lang="en-US" dirty="0" smtClean="0"/>
              <a:t>(i.e. not leaders but supporters)? How is vision shared? (conversation around vision-sharing is the focus for a follow-up webinar)</a:t>
            </a:r>
          </a:p>
        </p:txBody>
      </p:sp>
    </p:spTree>
    <p:extLst>
      <p:ext uri="{BB962C8B-B14F-4D97-AF65-F5344CB8AC3E}">
        <p14:creationId xmlns:p14="http://schemas.microsoft.com/office/powerpoint/2010/main" val="262896518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18770"/>
            <a:ext cx="10515600" cy="622663"/>
          </a:xfrm>
        </p:spPr>
        <p:txBody>
          <a:bodyPr>
            <a:noAutofit/>
          </a:bodyPr>
          <a:lstStyle/>
          <a:p>
            <a:r>
              <a:rPr lang="en-US" sz="3600" dirty="0" smtClean="0"/>
              <a:t>Landscape Analysis: </a:t>
            </a:r>
            <a:br>
              <a:rPr lang="en-US" sz="3600" dirty="0" smtClean="0"/>
            </a:br>
            <a:r>
              <a:rPr lang="en-US" sz="3600" dirty="0" smtClean="0"/>
              <a:t>Part I</a:t>
            </a:r>
            <a:br>
              <a:rPr lang="en-US" sz="3600" dirty="0" smtClean="0"/>
            </a:br>
            <a:r>
              <a:rPr lang="en-US" sz="3600" dirty="0" smtClean="0"/>
              <a:t> </a:t>
            </a:r>
            <a:endParaRPr lang="en-US" sz="3600" dirty="0"/>
          </a:p>
        </p:txBody>
      </p:sp>
      <p:sp>
        <p:nvSpPr>
          <p:cNvPr id="3" name="Content Placeholder 2"/>
          <p:cNvSpPr>
            <a:spLocks noGrp="1"/>
          </p:cNvSpPr>
          <p:nvPr>
            <p:ph idx="1"/>
          </p:nvPr>
        </p:nvSpPr>
        <p:spPr>
          <a:xfrm>
            <a:off x="838200" y="2328091"/>
            <a:ext cx="10515600" cy="4295912"/>
          </a:xfrm>
        </p:spPr>
        <p:txBody>
          <a:bodyPr>
            <a:normAutofit fontScale="92500" lnSpcReduction="10000"/>
          </a:bodyPr>
          <a:lstStyle/>
          <a:p>
            <a:pPr marL="0" indent="0">
              <a:buNone/>
            </a:pPr>
            <a:r>
              <a:rPr lang="en-US" dirty="0"/>
              <a:t>Designate a recorder to capture the discussion in the google drive in your WG folder.</a:t>
            </a:r>
          </a:p>
          <a:p>
            <a:r>
              <a:rPr lang="en-US" dirty="0" smtClean="0"/>
              <a:t>Discuss how </a:t>
            </a:r>
            <a:r>
              <a:rPr lang="en-US" dirty="0"/>
              <a:t>the resources and processes </a:t>
            </a:r>
            <a:r>
              <a:rPr lang="en-US" dirty="0" smtClean="0"/>
              <a:t>your WG is creating  are impacted by your current understanding of Implementation Teams.</a:t>
            </a:r>
          </a:p>
          <a:p>
            <a:pPr marL="457200" lvl="1" indent="0">
              <a:buNone/>
            </a:pPr>
            <a:endParaRPr lang="en-US" dirty="0"/>
          </a:p>
          <a:p>
            <a:r>
              <a:rPr lang="en-US" dirty="0"/>
              <a:t>Examine the modified Table 4 from Elrod and Kezar, </a:t>
            </a:r>
            <a:r>
              <a:rPr lang="en-US" dirty="0" smtClean="0"/>
              <a:t>edit (add to) </a:t>
            </a:r>
            <a:r>
              <a:rPr lang="en-US" dirty="0"/>
              <a:t>it from your WG </a:t>
            </a:r>
            <a:r>
              <a:rPr lang="en-US" dirty="0" smtClean="0"/>
              <a:t>perspective  (in the “participant folder” shared with you) </a:t>
            </a:r>
            <a:endParaRPr lang="en-US" dirty="0"/>
          </a:p>
          <a:p>
            <a:pPr lvl="1"/>
            <a:r>
              <a:rPr lang="en-US" dirty="0"/>
              <a:t>add your own rows </a:t>
            </a:r>
            <a:r>
              <a:rPr lang="en-US" dirty="0" smtClean="0"/>
              <a:t>(as needed) with </a:t>
            </a:r>
            <a:r>
              <a:rPr lang="en-US" dirty="0"/>
              <a:t>examples and </a:t>
            </a:r>
            <a:r>
              <a:rPr lang="en-US" dirty="0" smtClean="0"/>
              <a:t>purposes </a:t>
            </a:r>
            <a:endParaRPr lang="en-US" dirty="0"/>
          </a:p>
          <a:p>
            <a:pPr lvl="1"/>
            <a:r>
              <a:rPr lang="en-US" dirty="0"/>
              <a:t>comment on the usefulness of the existing rows for your WG.</a:t>
            </a:r>
          </a:p>
          <a:p>
            <a:pPr marL="0" indent="0">
              <a:buNone/>
            </a:pPr>
            <a:endParaRPr lang="en-US" dirty="0" smtClean="0"/>
          </a:p>
          <a:p>
            <a:pPr marL="0" indent="0">
              <a:buNone/>
            </a:pPr>
            <a:r>
              <a:rPr lang="en-US" dirty="0" smtClean="0"/>
              <a:t>2:30 </a:t>
            </a:r>
            <a:r>
              <a:rPr lang="en-US" dirty="0"/>
              <a:t>Whole-group share… questions, muddiest point regarding Landscape Analysis</a:t>
            </a:r>
          </a:p>
          <a:p>
            <a:pPr marL="0" indent="0">
              <a:buNone/>
            </a:pPr>
            <a:endParaRPr lang="en-US" dirty="0"/>
          </a:p>
        </p:txBody>
      </p:sp>
      <p:pic>
        <p:nvPicPr>
          <p:cNvPr id="4" name="Picture 3"/>
          <p:cNvPicPr>
            <a:picLocks noChangeAspect="1"/>
          </p:cNvPicPr>
          <p:nvPr/>
        </p:nvPicPr>
        <p:blipFill>
          <a:blip r:embed="rId2"/>
          <a:stretch>
            <a:fillRect/>
          </a:stretch>
        </p:blipFill>
        <p:spPr>
          <a:xfrm>
            <a:off x="9163899" y="655444"/>
            <a:ext cx="2035536" cy="1526652"/>
          </a:xfrm>
          <a:prstGeom prst="rect">
            <a:avLst/>
          </a:prstGeom>
        </p:spPr>
      </p:pic>
    </p:spTree>
    <p:extLst>
      <p:ext uri="{BB962C8B-B14F-4D97-AF65-F5344CB8AC3E}">
        <p14:creationId xmlns:p14="http://schemas.microsoft.com/office/powerpoint/2010/main" val="214446544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3482" y="846665"/>
            <a:ext cx="9601196" cy="1303867"/>
          </a:xfrm>
        </p:spPr>
        <p:txBody>
          <a:bodyPr>
            <a:normAutofit fontScale="90000"/>
          </a:bodyPr>
          <a:lstStyle/>
          <a:p>
            <a:pPr algn="ctr"/>
            <a:r>
              <a:rPr lang="en-US" dirty="0" smtClean="0"/>
              <a:t>Landscape </a:t>
            </a:r>
            <a:r>
              <a:rPr lang="en-US" dirty="0"/>
              <a:t>A</a:t>
            </a:r>
            <a:r>
              <a:rPr lang="en-US" dirty="0" smtClean="0"/>
              <a:t>nalysis: </a:t>
            </a:r>
            <a:br>
              <a:rPr lang="en-US" dirty="0" smtClean="0"/>
            </a:br>
            <a:r>
              <a:rPr lang="en-US" dirty="0" smtClean="0"/>
              <a:t>Part II </a:t>
            </a:r>
            <a:br>
              <a:rPr lang="en-US" dirty="0" smtClean="0"/>
            </a:br>
            <a:r>
              <a:rPr lang="en-US" dirty="0" smtClean="0"/>
              <a:t>(</a:t>
            </a:r>
            <a:r>
              <a:rPr lang="en-US" sz="3100" dirty="0" smtClean="0"/>
              <a:t>Implementation Team perspective)</a:t>
            </a:r>
            <a:endParaRPr lang="en-US" sz="3100" dirty="0"/>
          </a:p>
        </p:txBody>
      </p:sp>
      <p:sp>
        <p:nvSpPr>
          <p:cNvPr id="3" name="Content Placeholder 2"/>
          <p:cNvSpPr>
            <a:spLocks noGrp="1"/>
          </p:cNvSpPr>
          <p:nvPr>
            <p:ph idx="1"/>
          </p:nvPr>
        </p:nvSpPr>
        <p:spPr/>
        <p:txBody>
          <a:bodyPr>
            <a:normAutofit fontScale="85000" lnSpcReduction="20000"/>
          </a:bodyPr>
          <a:lstStyle/>
          <a:p>
            <a:pPr marL="0" indent="0">
              <a:buNone/>
            </a:pPr>
            <a:endParaRPr lang="en-US" sz="2600" dirty="0"/>
          </a:p>
          <a:p>
            <a:pPr marL="0" indent="0">
              <a:buNone/>
            </a:pPr>
            <a:r>
              <a:rPr lang="en-US" sz="2600" dirty="0" smtClean="0"/>
              <a:t>(2:45-3:45) Please move to Implementation Teams.  Designate a recorder to capture your ideas directly in your Team’s google drive</a:t>
            </a:r>
          </a:p>
          <a:p>
            <a:pPr fontAlgn="base"/>
            <a:r>
              <a:rPr lang="en-US" dirty="0"/>
              <a:t>Discuss in your implementation team where to find the necessary data to do the landscape analysis relevant to your region’s priorities. </a:t>
            </a:r>
          </a:p>
          <a:p>
            <a:pPr fontAlgn="base"/>
            <a:r>
              <a:rPr lang="en-US" dirty="0"/>
              <a:t>Who else do groups need to involve to address the Landscape Analysis?</a:t>
            </a:r>
          </a:p>
          <a:p>
            <a:pPr fontAlgn="base"/>
            <a:r>
              <a:rPr lang="en-US" dirty="0"/>
              <a:t>Who should be invited to the next Capacity-Building Workshop?</a:t>
            </a:r>
          </a:p>
          <a:p>
            <a:pPr marL="0" indent="0">
              <a:buNone/>
            </a:pPr>
            <a:r>
              <a:rPr lang="en-US" sz="2600" dirty="0"/>
              <a:t/>
            </a:r>
            <a:br>
              <a:rPr lang="en-US" sz="2600" dirty="0"/>
            </a:br>
            <a:endParaRPr lang="en-US" sz="2600" dirty="0"/>
          </a:p>
        </p:txBody>
      </p:sp>
      <p:pic>
        <p:nvPicPr>
          <p:cNvPr id="4" name="Picture 3"/>
          <p:cNvPicPr>
            <a:picLocks noChangeAspect="1"/>
          </p:cNvPicPr>
          <p:nvPr/>
        </p:nvPicPr>
        <p:blipFill>
          <a:blip r:embed="rId2"/>
          <a:stretch>
            <a:fillRect/>
          </a:stretch>
        </p:blipFill>
        <p:spPr>
          <a:xfrm>
            <a:off x="9204960" y="745065"/>
            <a:ext cx="2048660" cy="1536495"/>
          </a:xfrm>
          <a:prstGeom prst="rect">
            <a:avLst/>
          </a:prstGeom>
        </p:spPr>
      </p:pic>
    </p:spTree>
    <p:extLst>
      <p:ext uri="{BB962C8B-B14F-4D97-AF65-F5344CB8AC3E}">
        <p14:creationId xmlns:p14="http://schemas.microsoft.com/office/powerpoint/2010/main" val="201946683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Wrap-up</a:t>
            </a:r>
            <a:endParaRPr lang="en-US" dirty="0"/>
          </a:p>
        </p:txBody>
      </p:sp>
      <p:sp>
        <p:nvSpPr>
          <p:cNvPr id="3" name="Content Placeholder 2"/>
          <p:cNvSpPr>
            <a:spLocks noGrp="1"/>
          </p:cNvSpPr>
          <p:nvPr>
            <p:ph idx="1"/>
          </p:nvPr>
        </p:nvSpPr>
        <p:spPr>
          <a:xfrm>
            <a:off x="1208125" y="2648372"/>
            <a:ext cx="5075832" cy="3146638"/>
          </a:xfrm>
        </p:spPr>
        <p:txBody>
          <a:bodyPr>
            <a:normAutofit/>
          </a:bodyPr>
          <a:lstStyle/>
          <a:p>
            <a:r>
              <a:rPr lang="en-US" sz="2800" dirty="0" smtClean="0"/>
              <a:t>Thank You’s</a:t>
            </a:r>
          </a:p>
          <a:p>
            <a:r>
              <a:rPr lang="en-US" sz="2800" dirty="0" smtClean="0"/>
              <a:t>End of Workshop Survey (HRI)</a:t>
            </a:r>
          </a:p>
          <a:p>
            <a:r>
              <a:rPr lang="en-US" sz="2800" dirty="0" smtClean="0"/>
              <a:t>Exit Slip</a:t>
            </a:r>
          </a:p>
          <a:p>
            <a:r>
              <a:rPr lang="en-US" sz="2800" dirty="0" smtClean="0"/>
              <a:t>Next Steps</a:t>
            </a:r>
          </a:p>
          <a:p>
            <a:r>
              <a:rPr lang="en-US" sz="2800" dirty="0" smtClean="0"/>
              <a:t>Enjoy your journey home</a:t>
            </a:r>
            <a:endParaRPr lang="en-US" sz="2800" dirty="0"/>
          </a:p>
        </p:txBody>
      </p:sp>
      <p:pic>
        <p:nvPicPr>
          <p:cNvPr id="2050"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6239" y="2773680"/>
            <a:ext cx="4531995" cy="3021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516784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864</TotalTime>
  <Words>2029</Words>
  <Application>Microsoft Macintosh PowerPoint</Application>
  <PresentationFormat>Widescreen</PresentationFormat>
  <Paragraphs>198</Paragraphs>
  <Slides>31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Calibri</vt:lpstr>
      <vt:lpstr>Garamond</vt:lpstr>
      <vt:lpstr>Mangal</vt:lpstr>
      <vt:lpstr>Arial</vt:lpstr>
      <vt:lpstr>Organic</vt:lpstr>
      <vt:lpstr>Welcome! Please sit with some strangers!  </vt:lpstr>
      <vt:lpstr>NextGen-WA Vision</vt:lpstr>
      <vt:lpstr>NextGen Project Goals:</vt:lpstr>
      <vt:lpstr>Workshop Goals</vt:lpstr>
      <vt:lpstr>NextGen-WA Norms</vt:lpstr>
      <vt:lpstr>Where might we go from here?</vt:lpstr>
      <vt:lpstr>Framing the context of our NextGen work</vt:lpstr>
      <vt:lpstr>Break 10:15-10:30</vt:lpstr>
      <vt:lpstr>Introduction to Organizational Change</vt:lpstr>
      <vt:lpstr>KECK/PKAL model (Elrod and Kezar, 2016),  “Increasing Student Success in STEM:  A Guide to Systemic Institutional Change”</vt:lpstr>
      <vt:lpstr>Keck and PKAL Model (Elrod and Kezar, 2016)</vt:lpstr>
      <vt:lpstr>Connecting Working Groups to Institutional Change</vt:lpstr>
      <vt:lpstr>Reflection, 15 minutes, followed by lunch</vt:lpstr>
      <vt:lpstr>Diversity Overview</vt:lpstr>
      <vt:lpstr>Diversity Overview</vt:lpstr>
      <vt:lpstr>Diversity Overview</vt:lpstr>
      <vt:lpstr>Diversity Overview</vt:lpstr>
      <vt:lpstr>Jigsaw Activity –  Phase 1 (1:45-2:30pm)</vt:lpstr>
      <vt:lpstr>Jigsaw Activity – Phase 2 (2:30-3:15pm)</vt:lpstr>
      <vt:lpstr>Large Group Discussion  (3:15-3:45pm)</vt:lpstr>
      <vt:lpstr>Working Group Reflection and Report Out (3:45-4:45pm)</vt:lpstr>
      <vt:lpstr>Diversity Reflection  (4:45-5:00pm)</vt:lpstr>
      <vt:lpstr>Adjourn</vt:lpstr>
      <vt:lpstr>Day Two overview</vt:lpstr>
      <vt:lpstr>(not your) Working Group---goals and objectives</vt:lpstr>
      <vt:lpstr>Examining Other Working Groups’  Goals and Objectives</vt:lpstr>
      <vt:lpstr>Working Groups regroup to discuss feedback</vt:lpstr>
      <vt:lpstr>Implementation/regional Teams</vt:lpstr>
      <vt:lpstr>Landscape Analysis:  Part I  </vt:lpstr>
      <vt:lpstr>Landscape Analysis:  Part II  (Implementation Team perspective)</vt:lpstr>
      <vt:lpstr>Wrap-up</vt:lpstr>
    </vt:vector>
  </TitlesOfParts>
  <Company>Western Washington University</Company>
  <LinksUpToDate>false</LinksUpToDate>
  <SharedDoc>false</SharedDoc>
  <HyperlinksChanged>false</HyperlinksChanged>
  <AppVersion>15.0024</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Roxane Ronca</dc:creator>
  <cp:lastModifiedBy>José Rios</cp:lastModifiedBy>
  <cp:revision>27</cp:revision>
  <dcterms:created xsi:type="dcterms:W3CDTF">2017-08-22T20:37:12Z</dcterms:created>
  <dcterms:modified xsi:type="dcterms:W3CDTF">2017-08-25T21:52:46Z</dcterms:modified>
</cp:coreProperties>
</file>