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63" r:id="rId3"/>
    <p:sldId id="264" r:id="rId4"/>
    <p:sldId id="280" r:id="rId5"/>
    <p:sldId id="295" r:id="rId6"/>
    <p:sldId id="296" r:id="rId7"/>
    <p:sldId id="297" r:id="rId8"/>
    <p:sldId id="302" r:id="rId9"/>
    <p:sldId id="281" r:id="rId10"/>
    <p:sldId id="290" r:id="rId11"/>
    <p:sldId id="291" r:id="rId12"/>
    <p:sldId id="292" r:id="rId13"/>
    <p:sldId id="293" r:id="rId14"/>
    <p:sldId id="257" r:id="rId15"/>
    <p:sldId id="259" r:id="rId16"/>
    <p:sldId id="272" r:id="rId17"/>
    <p:sldId id="273" r:id="rId18"/>
    <p:sldId id="279" r:id="rId19"/>
    <p:sldId id="299" r:id="rId20"/>
    <p:sldId id="300" r:id="rId21"/>
    <p:sldId id="301" r:id="rId22"/>
    <p:sldId id="278" r:id="rId23"/>
    <p:sldId id="284" r:id="rId24"/>
    <p:sldId id="285" r:id="rId25"/>
    <p:sldId id="294" r:id="rId26"/>
    <p:sldId id="286" r:id="rId27"/>
    <p:sldId id="274" r:id="rId28"/>
    <p:sldId id="275" r:id="rId29"/>
    <p:sldId id="303" r:id="rId30"/>
    <p:sldId id="306" r:id="rId31"/>
    <p:sldId id="304" r:id="rId32"/>
    <p:sldId id="305" r:id="rId33"/>
    <p:sldId id="277" r:id="rId34"/>
    <p:sldId id="287" r:id="rId35"/>
    <p:sldId id="288" r:id="rId36"/>
    <p:sldId id="28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49" autoAdjust="0"/>
  </p:normalViewPr>
  <p:slideViewPr>
    <p:cSldViewPr snapToGrid="0" snapToObjects="1">
      <p:cViewPr varScale="1">
        <p:scale>
          <a:sx n="75" d="100"/>
          <a:sy n="75" d="100"/>
        </p:scale>
        <p:origin x="-6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EB775-15AC-0548-AC15-C7C216A12932}" type="datetimeFigureOut">
              <a:rPr lang="en-US" smtClean="0"/>
              <a:t>10/25/13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45EE2-197B-2848-BFD3-D0EECBA50697}" type="slidenum">
              <a:rPr lang="en-US" smtClean="0"/>
              <a:t>‹#›</a:t>
            </a:fld>
            <a:endParaRPr lang="en-US"/>
          </a:p>
        </p:txBody>
      </p:sp>
    </p:spTree>
    <p:extLst>
      <p:ext uri="{BB962C8B-B14F-4D97-AF65-F5344CB8AC3E}">
        <p14:creationId xmlns:p14="http://schemas.microsoft.com/office/powerpoint/2010/main" val="541064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vimeo.com/37083319"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vimeo.com/37083319"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534949"/>
              </a:solidFill>
            </a:endParaRPr>
          </a:p>
        </p:txBody>
      </p:sp>
      <p:sp>
        <p:nvSpPr>
          <p:cNvPr id="4" name="Slide Number Placeholder 3"/>
          <p:cNvSpPr>
            <a:spLocks noGrp="1"/>
          </p:cNvSpPr>
          <p:nvPr>
            <p:ph type="sldNum" sz="quarter" idx="10"/>
          </p:nvPr>
        </p:nvSpPr>
        <p:spPr/>
        <p:txBody>
          <a:bodyPr/>
          <a:lstStyle/>
          <a:p>
            <a:fld id="{9A245EE2-197B-2848-BFD3-D0EECBA50697}" type="slidenum">
              <a:rPr lang="en-US" smtClean="0"/>
              <a:t>7</a:t>
            </a:fld>
            <a:endParaRPr lang="en-US"/>
          </a:p>
        </p:txBody>
      </p:sp>
    </p:spTree>
    <p:extLst>
      <p:ext uri="{BB962C8B-B14F-4D97-AF65-F5344CB8AC3E}">
        <p14:creationId xmlns:p14="http://schemas.microsoft.com/office/powerpoint/2010/main" val="138130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534949"/>
              </a:solidFill>
            </a:endParaRPr>
          </a:p>
        </p:txBody>
      </p:sp>
      <p:sp>
        <p:nvSpPr>
          <p:cNvPr id="4" name="Slide Number Placeholder 3"/>
          <p:cNvSpPr>
            <a:spLocks noGrp="1"/>
          </p:cNvSpPr>
          <p:nvPr>
            <p:ph type="sldNum" sz="quarter" idx="10"/>
          </p:nvPr>
        </p:nvSpPr>
        <p:spPr/>
        <p:txBody>
          <a:bodyPr/>
          <a:lstStyle/>
          <a:p>
            <a:fld id="{9A245EE2-197B-2848-BFD3-D0EECBA50697}" type="slidenum">
              <a:rPr lang="en-US" smtClean="0"/>
              <a:t>8</a:t>
            </a:fld>
            <a:endParaRPr lang="en-US"/>
          </a:p>
        </p:txBody>
      </p:sp>
    </p:spTree>
    <p:extLst>
      <p:ext uri="{BB962C8B-B14F-4D97-AF65-F5344CB8AC3E}">
        <p14:creationId xmlns:p14="http://schemas.microsoft.com/office/powerpoint/2010/main" val="1381304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E6058B-5C3B-3345-AB1F-3F0F899D3D4E}"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on Colorado's Forests and the Pine Beetle Epidemic by CU Boulder Dr. Jeff Milton (Learn More About Climate) </a:t>
            </a:r>
            <a:r>
              <a:rPr lang="en-US" sz="1200" u="sng" kern="1200" dirty="0" smtClean="0">
                <a:solidFill>
                  <a:schemeClr val="tx1"/>
                </a:solidFill>
                <a:effectLst/>
                <a:latin typeface="+mn-lt"/>
                <a:ea typeface="+mn-ea"/>
                <a:cs typeface="+mn-cs"/>
                <a:hlinkClick r:id="rId3"/>
              </a:rPr>
              <a:t>http://vimeo.com/37083319</a:t>
            </a:r>
            <a:r>
              <a:rPr lang="en-US" dirty="0" smtClean="0">
                <a:effectLst/>
              </a:rPr>
              <a:t> </a:t>
            </a:r>
            <a:endParaRPr lang="en-US" dirty="0">
              <a:solidFill>
                <a:srgbClr val="534949"/>
              </a:solidFill>
            </a:endParaRPr>
          </a:p>
        </p:txBody>
      </p:sp>
      <p:sp>
        <p:nvSpPr>
          <p:cNvPr id="4" name="Slide Number Placeholder 3"/>
          <p:cNvSpPr>
            <a:spLocks noGrp="1"/>
          </p:cNvSpPr>
          <p:nvPr>
            <p:ph type="sldNum" sz="quarter" idx="10"/>
          </p:nvPr>
        </p:nvSpPr>
        <p:spPr/>
        <p:txBody>
          <a:bodyPr/>
          <a:lstStyle/>
          <a:p>
            <a:fld id="{9A245EE2-197B-2848-BFD3-D0EECBA50697}" type="slidenum">
              <a:rPr lang="en-US" smtClean="0"/>
              <a:t>20</a:t>
            </a:fld>
            <a:endParaRPr lang="en-US"/>
          </a:p>
        </p:txBody>
      </p:sp>
    </p:spTree>
    <p:extLst>
      <p:ext uri="{BB962C8B-B14F-4D97-AF65-F5344CB8AC3E}">
        <p14:creationId xmlns:p14="http://schemas.microsoft.com/office/powerpoint/2010/main" val="138130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on Colorado's Forests and the Pine Beetle Epidemic by CU Boulder Dr. Jeff Milton (Learn More About Climate) </a:t>
            </a:r>
            <a:r>
              <a:rPr lang="en-US" sz="1200" u="sng" kern="1200" dirty="0" smtClean="0">
                <a:solidFill>
                  <a:schemeClr val="tx1"/>
                </a:solidFill>
                <a:effectLst/>
                <a:latin typeface="+mn-lt"/>
                <a:ea typeface="+mn-ea"/>
                <a:cs typeface="+mn-cs"/>
                <a:hlinkClick r:id="rId3"/>
              </a:rPr>
              <a:t>http://vimeo.com/37083319</a:t>
            </a:r>
            <a:r>
              <a:rPr lang="en-US" dirty="0" smtClean="0">
                <a:effectLst/>
              </a:rPr>
              <a:t> </a:t>
            </a:r>
            <a:endParaRPr lang="en-US" dirty="0">
              <a:solidFill>
                <a:srgbClr val="534949"/>
              </a:solidFill>
            </a:endParaRPr>
          </a:p>
        </p:txBody>
      </p:sp>
      <p:sp>
        <p:nvSpPr>
          <p:cNvPr id="4" name="Slide Number Placeholder 3"/>
          <p:cNvSpPr>
            <a:spLocks noGrp="1"/>
          </p:cNvSpPr>
          <p:nvPr>
            <p:ph type="sldNum" sz="quarter" idx="10"/>
          </p:nvPr>
        </p:nvSpPr>
        <p:spPr/>
        <p:txBody>
          <a:bodyPr/>
          <a:lstStyle/>
          <a:p>
            <a:fld id="{9A245EE2-197B-2848-BFD3-D0EECBA50697}" type="slidenum">
              <a:rPr lang="en-US" smtClean="0"/>
              <a:t>21</a:t>
            </a:fld>
            <a:endParaRPr lang="en-US"/>
          </a:p>
        </p:txBody>
      </p:sp>
    </p:spTree>
    <p:extLst>
      <p:ext uri="{BB962C8B-B14F-4D97-AF65-F5344CB8AC3E}">
        <p14:creationId xmlns:p14="http://schemas.microsoft.com/office/powerpoint/2010/main" val="138130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534949"/>
              </a:solidFill>
            </a:endParaRPr>
          </a:p>
        </p:txBody>
      </p:sp>
      <p:sp>
        <p:nvSpPr>
          <p:cNvPr id="4" name="Slide Number Placeholder 3"/>
          <p:cNvSpPr>
            <a:spLocks noGrp="1"/>
          </p:cNvSpPr>
          <p:nvPr>
            <p:ph type="sldNum" sz="quarter" idx="10"/>
          </p:nvPr>
        </p:nvSpPr>
        <p:spPr/>
        <p:txBody>
          <a:bodyPr/>
          <a:lstStyle/>
          <a:p>
            <a:fld id="{9A245EE2-197B-2848-BFD3-D0EECBA50697}" type="slidenum">
              <a:rPr lang="en-US" smtClean="0"/>
              <a:t>32</a:t>
            </a:fld>
            <a:endParaRPr lang="en-US"/>
          </a:p>
        </p:txBody>
      </p:sp>
    </p:spTree>
    <p:extLst>
      <p:ext uri="{BB962C8B-B14F-4D97-AF65-F5344CB8AC3E}">
        <p14:creationId xmlns:p14="http://schemas.microsoft.com/office/powerpoint/2010/main" val="138130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01D8C93B-03DB-8541-BA1C-F5F29183E8E0}" type="datetimeFigureOut">
              <a:rPr lang="en-US" smtClean="0"/>
              <a:t>10/25/13</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BE4A89B-C77E-F749-86F7-8C85B61390E3}"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D8C93B-03DB-8541-BA1C-F5F29183E8E0}"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4A89B-C77E-F749-86F7-8C85B61390E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D8C93B-03DB-8541-BA1C-F5F29183E8E0}"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BE4A89B-C77E-F749-86F7-8C85B61390E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D8C93B-03DB-8541-BA1C-F5F29183E8E0}" type="datetimeFigureOut">
              <a:rPr lang="en-US" smtClean="0"/>
              <a:t>10/25/13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E4A89B-C77E-F749-86F7-8C85B61390E3}"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01D8C93B-03DB-8541-BA1C-F5F29183E8E0}" type="datetimeFigureOut">
              <a:rPr lang="en-US" smtClean="0"/>
              <a:t>10/25/13</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BE4A89B-C77E-F749-86F7-8C85B61390E3}"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D8C93B-03DB-8541-BA1C-F5F29183E8E0}"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4A89B-C77E-F749-86F7-8C85B61390E3}"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D8C93B-03DB-8541-BA1C-F5F29183E8E0}" type="datetimeFigureOut">
              <a:rPr lang="en-US" smtClean="0"/>
              <a:t>10/25/13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E4A89B-C77E-F749-86F7-8C85B61390E3}"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D8C93B-03DB-8541-BA1C-F5F29183E8E0}" type="datetimeFigureOut">
              <a:rPr lang="en-US" smtClean="0"/>
              <a:t>10/25/13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E4A89B-C77E-F749-86F7-8C85B61390E3}"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01D8C93B-03DB-8541-BA1C-F5F29183E8E0}" type="datetimeFigureOut">
              <a:rPr lang="en-US" smtClean="0"/>
              <a:t>10/25/13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E4A89B-C77E-F749-86F7-8C85B61390E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D8C93B-03DB-8541-BA1C-F5F29183E8E0}"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BE4A89B-C77E-F749-86F7-8C85B61390E3}"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D8C93B-03DB-8541-BA1C-F5F29183E8E0}" type="datetimeFigureOut">
              <a:rPr lang="en-US" smtClean="0"/>
              <a:t>10/25/13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E4A89B-C77E-F749-86F7-8C85B61390E3}"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01D8C93B-03DB-8541-BA1C-F5F29183E8E0}" type="datetimeFigureOut">
              <a:rPr lang="en-US" smtClean="0"/>
              <a:t>10/25/13</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BE4A89B-C77E-F749-86F7-8C85B61390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lobalwarmingart.com/wiki/File:Atmospheric_Transmission_png" TargetMode="Externa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earthguide.ucsd.edu/earthguide/diagrams/energybalanc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hyperlink" Target="http://earthguide.ucsd.edu/earthguide/diagrams/energybalanc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arthguide.ucsd.edu/earthguide/diagrams/energybalance/" TargetMode="Externa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cleanet.org/resources/43805.html" TargetMode="Externa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vimeo.com/37083319" TargetMode="External"/><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hyperlink" Target="http://vimeo.com/37083319" TargetMode="External"/><Relationship Id="rId6" Type="http://schemas.openxmlformats.org/officeDocument/2006/relationships/image" Target="../media/image21.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globalwarmingart.com/wiki/File:Carbon_Dioxide_400kyr_Rev_png"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cleanet.org/resources/42761.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cleanet.org/resources/41876.html" TargetMode="Externa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www.pbslearningmedia.org/resource/ess05.sci.ess.watcyc.lp_global2/global-climate-change-the-effects-of-global-warming/" TargetMode="External"/><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planetseed.com/files/flash/science/features/earth/climate/en/challenge/index.htm?width=835&amp;height=680&amp;popup=true" TargetMode="External"/><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r>
              <a:rPr lang="en-US" dirty="0" smtClean="0"/>
              <a:t>Tamara </a:t>
            </a:r>
            <a:r>
              <a:rPr lang="en-US" dirty="0" err="1" smtClean="0"/>
              <a:t>Ledley</a:t>
            </a:r>
            <a:r>
              <a:rPr lang="en-US" dirty="0" smtClean="0"/>
              <a:t>, TERC</a:t>
            </a:r>
          </a:p>
          <a:p>
            <a:r>
              <a:rPr lang="en-US" dirty="0" smtClean="0"/>
              <a:t>Anne Gold, CIRES</a:t>
            </a:r>
          </a:p>
          <a:p>
            <a:r>
              <a:rPr lang="en-US" dirty="0" smtClean="0"/>
              <a:t>Deb Morrison, CU Boulder</a:t>
            </a:r>
            <a:endParaRPr lang="en-US" dirty="0"/>
          </a:p>
        </p:txBody>
      </p:sp>
      <p:sp>
        <p:nvSpPr>
          <p:cNvPr id="2" name="Title 1"/>
          <p:cNvSpPr>
            <a:spLocks noGrp="1"/>
          </p:cNvSpPr>
          <p:nvPr>
            <p:ph type="title"/>
          </p:nvPr>
        </p:nvSpPr>
        <p:spPr/>
        <p:txBody>
          <a:bodyPr/>
          <a:lstStyle/>
          <a:p>
            <a:r>
              <a:rPr lang="en-US" b="1" dirty="0"/>
              <a:t>Teaching and Learning about the Climate in Geoscience Classrooms</a:t>
            </a:r>
            <a:r>
              <a:rPr lang="en-US" dirty="0"/>
              <a:t> </a:t>
            </a:r>
          </a:p>
        </p:txBody>
      </p:sp>
      <p:pic>
        <p:nvPicPr>
          <p:cNvPr id="4" name="Picture 3"/>
          <p:cNvPicPr>
            <a:picLocks noChangeAspect="1"/>
          </p:cNvPicPr>
          <p:nvPr/>
        </p:nvPicPr>
        <p:blipFill>
          <a:blip r:embed="rId2"/>
          <a:stretch>
            <a:fillRect/>
          </a:stretch>
        </p:blipFill>
        <p:spPr>
          <a:xfrm>
            <a:off x="457200" y="5304849"/>
            <a:ext cx="1651000" cy="1143000"/>
          </a:xfrm>
          <a:prstGeom prst="rect">
            <a:avLst/>
          </a:prstGeom>
        </p:spPr>
      </p:pic>
      <p:pic>
        <p:nvPicPr>
          <p:cNvPr id="5" name="Picture 4"/>
          <p:cNvPicPr>
            <a:picLocks noChangeAspect="1"/>
          </p:cNvPicPr>
          <p:nvPr/>
        </p:nvPicPr>
        <p:blipFill>
          <a:blip r:embed="rId3"/>
          <a:stretch>
            <a:fillRect/>
          </a:stretch>
        </p:blipFill>
        <p:spPr>
          <a:xfrm>
            <a:off x="3048000" y="5304849"/>
            <a:ext cx="1016000" cy="1143000"/>
          </a:xfrm>
          <a:prstGeom prst="rect">
            <a:avLst/>
          </a:prstGeom>
        </p:spPr>
      </p:pic>
      <p:pic>
        <p:nvPicPr>
          <p:cNvPr id="6" name="Picture 5"/>
          <p:cNvPicPr>
            <a:picLocks noChangeAspect="1"/>
          </p:cNvPicPr>
          <p:nvPr/>
        </p:nvPicPr>
        <p:blipFill>
          <a:blip r:embed="rId4"/>
          <a:stretch>
            <a:fillRect/>
          </a:stretch>
        </p:blipFill>
        <p:spPr>
          <a:xfrm>
            <a:off x="5157657" y="5291399"/>
            <a:ext cx="1156450" cy="1156450"/>
          </a:xfrm>
          <a:prstGeom prst="rect">
            <a:avLst/>
          </a:prstGeom>
        </p:spPr>
      </p:pic>
      <p:sp>
        <p:nvSpPr>
          <p:cNvPr id="7" name="TextBox 6"/>
          <p:cNvSpPr txBox="1"/>
          <p:nvPr/>
        </p:nvSpPr>
        <p:spPr>
          <a:xfrm>
            <a:off x="1779027" y="4538439"/>
            <a:ext cx="5002773" cy="461665"/>
          </a:xfrm>
          <a:prstGeom prst="rect">
            <a:avLst/>
          </a:prstGeom>
          <a:noFill/>
        </p:spPr>
        <p:txBody>
          <a:bodyPr wrap="square" rtlCol="0">
            <a:spAutoFit/>
          </a:bodyPr>
          <a:lstStyle/>
          <a:p>
            <a:pPr algn="r"/>
            <a:r>
              <a:rPr lang="en-US" sz="2400" dirty="0" smtClean="0">
                <a:solidFill>
                  <a:schemeClr val="accent1"/>
                </a:solidFill>
              </a:rPr>
              <a:t>GSA 2013 - Denver</a:t>
            </a:r>
            <a:endParaRPr lang="en-US" sz="2400" dirty="0">
              <a:solidFill>
                <a:schemeClr val="accent1"/>
              </a:solidFill>
            </a:endParaRPr>
          </a:p>
        </p:txBody>
      </p:sp>
    </p:spTree>
    <p:extLst>
      <p:ext uri="{BB962C8B-B14F-4D97-AF65-F5344CB8AC3E}">
        <p14:creationId xmlns:p14="http://schemas.microsoft.com/office/powerpoint/2010/main" val="110245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Transmission of Solar and Terrestrial Radiation by the Atmosphere</a:t>
            </a:r>
            <a:endParaRPr lang="en-US" dirty="0"/>
          </a:p>
        </p:txBody>
      </p:sp>
      <p:sp>
        <p:nvSpPr>
          <p:cNvPr id="3" name="TextBox 2"/>
          <p:cNvSpPr txBox="1"/>
          <p:nvPr/>
        </p:nvSpPr>
        <p:spPr>
          <a:xfrm>
            <a:off x="353313" y="6088559"/>
            <a:ext cx="8790687" cy="769441"/>
          </a:xfrm>
          <a:prstGeom prst="rect">
            <a:avLst/>
          </a:prstGeom>
          <a:noFill/>
        </p:spPr>
        <p:txBody>
          <a:bodyPr wrap="none" rtlCol="0">
            <a:spAutoFit/>
          </a:bodyPr>
          <a:lstStyle/>
          <a:p>
            <a:pPr algn="ctr"/>
            <a:r>
              <a:rPr lang="en-US" sz="2200" dirty="0" smtClean="0"/>
              <a:t>Global Warming Art</a:t>
            </a:r>
          </a:p>
          <a:p>
            <a:pPr algn="ctr"/>
            <a:r>
              <a:rPr lang="en-US" sz="2200" dirty="0">
                <a:hlinkClick r:id="rId2"/>
              </a:rPr>
              <a:t>http://www.globalwarmingart.com/wiki/</a:t>
            </a:r>
            <a:r>
              <a:rPr lang="en-US" sz="2200" dirty="0" smtClean="0">
                <a:hlinkClick r:id="rId2"/>
              </a:rPr>
              <a:t>File:Atmospheric_Transmission_png</a:t>
            </a:r>
            <a:r>
              <a:rPr lang="en-US" sz="2200" dirty="0" smtClean="0"/>
              <a:t> </a:t>
            </a:r>
            <a:endParaRPr lang="en-US" sz="2200" dirty="0"/>
          </a:p>
        </p:txBody>
      </p:sp>
      <p:pic>
        <p:nvPicPr>
          <p:cNvPr id="5" name="Content Placeholder 4" descr="Radiation Transmitted by the Atmosphere 2011-09-18 at 2.07.05 PM.png"/>
          <p:cNvPicPr>
            <a:picLocks noGrp="1" noChangeAspect="1"/>
          </p:cNvPicPr>
          <p:nvPr>
            <p:ph idx="1"/>
          </p:nvPr>
        </p:nvPicPr>
        <p:blipFill>
          <a:blip r:embed="rId3">
            <a:extLst>
              <a:ext uri="{28A0092B-C50C-407E-A947-70E740481C1C}">
                <a14:useLocalDpi xmlns:a14="http://schemas.microsoft.com/office/drawing/2010/main" val="0"/>
              </a:ext>
            </a:extLst>
          </a:blip>
          <a:srcRect t="-29360" b="-29360"/>
          <a:stretch>
            <a:fillRect/>
          </a:stretch>
        </p:blipFill>
        <p:spPr>
          <a:xfrm>
            <a:off x="736600" y="1000264"/>
            <a:ext cx="8197088" cy="5248136"/>
          </a:xfrm>
        </p:spPr>
      </p:pic>
    </p:spTree>
    <p:extLst>
      <p:ext uri="{BB962C8B-B14F-4D97-AF65-F5344CB8AC3E}">
        <p14:creationId xmlns:p14="http://schemas.microsoft.com/office/powerpoint/2010/main" val="34168364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46038"/>
            <a:ext cx="7498080" cy="1143000"/>
          </a:xfrm>
        </p:spPr>
        <p:txBody>
          <a:bodyPr/>
          <a:lstStyle/>
          <a:p>
            <a:pPr algn="ctr"/>
            <a:r>
              <a:rPr lang="en-US" dirty="0" smtClean="0"/>
              <a:t>Global Energy Balance</a:t>
            </a:r>
            <a:endParaRPr lang="en-US" dirty="0"/>
          </a:p>
        </p:txBody>
      </p:sp>
      <p:pic>
        <p:nvPicPr>
          <p:cNvPr id="5" name="Content Placeholder 4" descr="Energy Balance 2011-09-17 at 10.47.48 AM.png"/>
          <p:cNvPicPr>
            <a:picLocks noGrp="1" noChangeAspect="1"/>
          </p:cNvPicPr>
          <p:nvPr>
            <p:ph idx="1"/>
          </p:nvPr>
        </p:nvPicPr>
        <p:blipFill>
          <a:blip r:embed="rId2">
            <a:extLst>
              <a:ext uri="{28A0092B-C50C-407E-A947-70E740481C1C}">
                <a14:useLocalDpi xmlns:a14="http://schemas.microsoft.com/office/drawing/2010/main" val="0"/>
              </a:ext>
            </a:extLst>
          </a:blip>
          <a:srcRect l="-27472" r="-27472"/>
          <a:stretch>
            <a:fillRect/>
          </a:stretch>
        </p:blipFill>
        <p:spPr>
          <a:xfrm>
            <a:off x="922286" y="1057678"/>
            <a:ext cx="8107414" cy="5190722"/>
          </a:xfrm>
        </p:spPr>
      </p:pic>
      <p:sp>
        <p:nvSpPr>
          <p:cNvPr id="4" name="Rectangle 3"/>
          <p:cNvSpPr/>
          <p:nvPr/>
        </p:nvSpPr>
        <p:spPr>
          <a:xfrm>
            <a:off x="1168400" y="6207036"/>
            <a:ext cx="7658100" cy="646331"/>
          </a:xfrm>
          <a:prstGeom prst="rect">
            <a:avLst/>
          </a:prstGeom>
        </p:spPr>
        <p:txBody>
          <a:bodyPr wrap="square">
            <a:spAutoFit/>
          </a:bodyPr>
          <a:lstStyle/>
          <a:p>
            <a:pPr algn="ctr"/>
            <a:r>
              <a:rPr lang="en-US" dirty="0">
                <a:hlinkClick r:id="rId3"/>
              </a:rPr>
              <a:t>http://earthguide.ucsd.edu/earthguide/diagrams/energybalance</a:t>
            </a:r>
            <a:r>
              <a:rPr lang="en-US" dirty="0" smtClean="0">
                <a:hlinkClick r:id="rId3"/>
              </a:rPr>
              <a:t>/</a:t>
            </a:r>
            <a:r>
              <a:rPr lang="en-US" dirty="0" smtClean="0"/>
              <a:t> </a:t>
            </a:r>
            <a:endParaRPr lang="en-US" dirty="0"/>
          </a:p>
          <a:p>
            <a:pPr algn="ctr"/>
            <a:r>
              <a:rPr lang="en-US" dirty="0"/>
              <a:t>Scripps Institution of Oceanography</a:t>
            </a:r>
          </a:p>
        </p:txBody>
      </p:sp>
    </p:spTree>
    <p:extLst>
      <p:ext uri="{BB962C8B-B14F-4D97-AF65-F5344CB8AC3E}">
        <p14:creationId xmlns:p14="http://schemas.microsoft.com/office/powerpoint/2010/main" val="10239424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5400"/>
            <a:ext cx="7498080" cy="896938"/>
          </a:xfrm>
        </p:spPr>
        <p:txBody>
          <a:bodyPr>
            <a:normAutofit fontScale="90000"/>
          </a:bodyPr>
          <a:lstStyle/>
          <a:p>
            <a:pPr algn="ctr"/>
            <a:r>
              <a:rPr lang="en-US" dirty="0" smtClean="0"/>
              <a:t>Global Energy Balance - Incoming</a:t>
            </a:r>
            <a:endParaRPr lang="en-US" dirty="0"/>
          </a:p>
        </p:txBody>
      </p:sp>
      <p:pic>
        <p:nvPicPr>
          <p:cNvPr id="4" name="Content Placeholder 3" descr="EB Shortwave Component 2011-09-17 at 10.48.17 AM.png"/>
          <p:cNvPicPr>
            <a:picLocks noGrp="1" noChangeAspect="1"/>
          </p:cNvPicPr>
          <p:nvPr>
            <p:ph idx="1"/>
          </p:nvPr>
        </p:nvPicPr>
        <p:blipFill>
          <a:blip r:embed="rId2">
            <a:extLst>
              <a:ext uri="{28A0092B-C50C-407E-A947-70E740481C1C}">
                <a14:useLocalDpi xmlns:a14="http://schemas.microsoft.com/office/drawing/2010/main" val="0"/>
              </a:ext>
            </a:extLst>
          </a:blip>
          <a:srcRect l="-27468" r="-27468"/>
          <a:stretch>
            <a:fillRect/>
          </a:stretch>
        </p:blipFill>
        <p:spPr>
          <a:xfrm>
            <a:off x="762000" y="865615"/>
            <a:ext cx="8407400" cy="5382786"/>
          </a:xfrm>
        </p:spPr>
      </p:pic>
      <p:sp>
        <p:nvSpPr>
          <p:cNvPr id="5" name="Rectangle 4"/>
          <p:cNvSpPr/>
          <p:nvPr/>
        </p:nvSpPr>
        <p:spPr>
          <a:xfrm>
            <a:off x="2197100" y="6214070"/>
            <a:ext cx="6134100" cy="646331"/>
          </a:xfrm>
          <a:prstGeom prst="rect">
            <a:avLst/>
          </a:prstGeom>
        </p:spPr>
        <p:txBody>
          <a:bodyPr wrap="square">
            <a:spAutoFit/>
          </a:bodyPr>
          <a:lstStyle/>
          <a:p>
            <a:pPr algn="ctr"/>
            <a:r>
              <a:rPr lang="en-US" dirty="0">
                <a:hlinkClick r:id="rId3"/>
              </a:rPr>
              <a:t>http://earthguide.ucsd.edu/earthguide/diagrams/energybalance/</a:t>
            </a:r>
            <a:r>
              <a:rPr lang="en-US" dirty="0"/>
              <a:t> </a:t>
            </a:r>
          </a:p>
          <a:p>
            <a:pPr algn="ctr"/>
            <a:r>
              <a:rPr lang="en-US" dirty="0"/>
              <a:t>Scripps Institution of Oceanography</a:t>
            </a:r>
          </a:p>
        </p:txBody>
      </p:sp>
    </p:spTree>
    <p:extLst>
      <p:ext uri="{BB962C8B-B14F-4D97-AF65-F5344CB8AC3E}">
        <p14:creationId xmlns:p14="http://schemas.microsoft.com/office/powerpoint/2010/main" val="425150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5400"/>
            <a:ext cx="7498080" cy="896938"/>
          </a:xfrm>
        </p:spPr>
        <p:txBody>
          <a:bodyPr>
            <a:normAutofit fontScale="90000"/>
          </a:bodyPr>
          <a:lstStyle/>
          <a:p>
            <a:pPr algn="ctr"/>
            <a:r>
              <a:rPr lang="en-US" dirty="0" smtClean="0"/>
              <a:t>Global Energy Balance - Outgoing</a:t>
            </a:r>
            <a:endParaRPr lang="en-US" dirty="0"/>
          </a:p>
        </p:txBody>
      </p:sp>
      <p:sp>
        <p:nvSpPr>
          <p:cNvPr id="5" name="Rectangle 4"/>
          <p:cNvSpPr/>
          <p:nvPr/>
        </p:nvSpPr>
        <p:spPr>
          <a:xfrm>
            <a:off x="2197100" y="6214070"/>
            <a:ext cx="6134100" cy="646331"/>
          </a:xfrm>
          <a:prstGeom prst="rect">
            <a:avLst/>
          </a:prstGeom>
        </p:spPr>
        <p:txBody>
          <a:bodyPr wrap="square">
            <a:spAutoFit/>
          </a:bodyPr>
          <a:lstStyle/>
          <a:p>
            <a:pPr algn="ctr"/>
            <a:r>
              <a:rPr lang="en-US" dirty="0">
                <a:hlinkClick r:id="rId2"/>
              </a:rPr>
              <a:t>http://earthguide.ucsd.edu/earthguide/diagrams/energybalance/</a:t>
            </a:r>
            <a:r>
              <a:rPr lang="en-US" dirty="0"/>
              <a:t> </a:t>
            </a:r>
          </a:p>
          <a:p>
            <a:pPr algn="ctr"/>
            <a:r>
              <a:rPr lang="en-US" dirty="0"/>
              <a:t>Scripps Institution of Oceanography</a:t>
            </a:r>
          </a:p>
        </p:txBody>
      </p:sp>
      <p:pic>
        <p:nvPicPr>
          <p:cNvPr id="6" name="Content Placeholder 5" descr="EB Longwave Comonent  2011-09-17 at 10.48.53 AM.png"/>
          <p:cNvPicPr>
            <a:picLocks noGrp="1" noChangeAspect="1"/>
          </p:cNvPicPr>
          <p:nvPr>
            <p:ph idx="1"/>
          </p:nvPr>
        </p:nvPicPr>
        <p:blipFill>
          <a:blip r:embed="rId3">
            <a:extLst>
              <a:ext uri="{28A0092B-C50C-407E-A947-70E740481C1C}">
                <a14:useLocalDpi xmlns:a14="http://schemas.microsoft.com/office/drawing/2010/main" val="0"/>
              </a:ext>
            </a:extLst>
          </a:blip>
          <a:srcRect l="-27939" r="-27939"/>
          <a:stretch>
            <a:fillRect/>
          </a:stretch>
        </p:blipFill>
        <p:spPr>
          <a:xfrm>
            <a:off x="800100" y="853904"/>
            <a:ext cx="8425688" cy="5394495"/>
          </a:xfrm>
        </p:spPr>
      </p:pic>
    </p:spTree>
    <p:extLst>
      <p:ext uri="{BB962C8B-B14F-4D97-AF65-F5344CB8AC3E}">
        <p14:creationId xmlns:p14="http://schemas.microsoft.com/office/powerpoint/2010/main" val="418525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586" y="1735184"/>
            <a:ext cx="8001000" cy="4941388"/>
          </a:xfrm>
        </p:spPr>
        <p:txBody>
          <a:bodyPr>
            <a:normAutofit fontScale="85000" lnSpcReduction="10000"/>
          </a:bodyPr>
          <a:lstStyle/>
          <a:p>
            <a:pPr>
              <a:buNone/>
            </a:pPr>
            <a:r>
              <a:rPr lang="en-US" sz="2900" b="1" dirty="0" smtClean="0">
                <a:latin typeface="Arial"/>
                <a:cs typeface="Arial"/>
              </a:rPr>
              <a:t>Climate is regulated by complex interactions among components of the Earth System</a:t>
            </a:r>
            <a:r>
              <a:rPr lang="en-US" sz="2571" b="1" dirty="0" smtClean="0">
                <a:latin typeface="Arial"/>
                <a:cs typeface="Arial"/>
              </a:rPr>
              <a:t/>
            </a:r>
            <a:br>
              <a:rPr lang="en-US" sz="2571" b="1" dirty="0" smtClean="0">
                <a:latin typeface="Arial"/>
                <a:cs typeface="Arial"/>
              </a:rPr>
            </a:br>
            <a:r>
              <a:rPr lang="en-US" sz="2571" dirty="0" smtClean="0">
                <a:latin typeface="Arial"/>
                <a:cs typeface="Arial"/>
              </a:rPr>
              <a:t/>
            </a:r>
            <a:br>
              <a:rPr lang="en-US" sz="2571" dirty="0" smtClean="0">
                <a:latin typeface="Arial"/>
                <a:cs typeface="Arial"/>
              </a:rPr>
            </a:br>
            <a:r>
              <a:rPr lang="en-US" sz="1600" dirty="0" smtClean="0">
                <a:latin typeface="Arial"/>
                <a:cs typeface="Arial"/>
              </a:rPr>
              <a:t>2a Earth’s climate is influenced by </a:t>
            </a:r>
            <a:r>
              <a:rPr lang="en-US" sz="1600" u="sng" dirty="0" smtClean="0">
                <a:latin typeface="Arial"/>
                <a:cs typeface="Arial"/>
              </a:rPr>
              <a:t>interactions involving different components</a:t>
            </a:r>
            <a:r>
              <a:rPr lang="en-US" sz="1600" dirty="0" smtClean="0">
                <a:latin typeface="Arial"/>
                <a:cs typeface="Arial"/>
              </a:rPr>
              <a:t> of the Earth system (Sun, atmosphere, clouds, etc.). Climate varies by region due to local differences in these interactions.</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2b </a:t>
            </a:r>
            <a:r>
              <a:rPr lang="en-US" sz="1600" u="sng" dirty="0" smtClean="0">
                <a:latin typeface="Arial"/>
                <a:cs typeface="Arial"/>
              </a:rPr>
              <a:t>Oceans act as a climate control </a:t>
            </a:r>
            <a:r>
              <a:rPr lang="en-US" sz="1600" dirty="0" smtClean="0">
                <a:latin typeface="Arial"/>
                <a:cs typeface="Arial"/>
              </a:rPr>
              <a:t>and redistribute heat and water vapor globally through density-driven currents and atmospheric circulation.</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2c </a:t>
            </a:r>
            <a:r>
              <a:rPr lang="en-US" sz="1600" u="sng" dirty="0" smtClean="0">
                <a:latin typeface="Arial"/>
                <a:cs typeface="Arial"/>
              </a:rPr>
              <a:t>Greenhouse gases </a:t>
            </a:r>
            <a:r>
              <a:rPr lang="en-US" sz="1600" dirty="0" smtClean="0">
                <a:latin typeface="Arial"/>
                <a:cs typeface="Arial"/>
              </a:rPr>
              <a:t>affect the amount of solar energy absorbed or radiated by the Earth. The process is described by the greenhouse effect.</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2d The abundance of greenhouse gases in the atmosphere is controlled by the </a:t>
            </a:r>
            <a:r>
              <a:rPr lang="en-US" sz="1600" u="sng" dirty="0" smtClean="0">
                <a:latin typeface="Arial"/>
                <a:cs typeface="Arial"/>
              </a:rPr>
              <a:t>cycling of carbon </a:t>
            </a:r>
            <a:r>
              <a:rPr lang="en-US" sz="1600" dirty="0" smtClean="0">
                <a:latin typeface="Arial"/>
                <a:cs typeface="Arial"/>
              </a:rPr>
              <a:t>between ocean, land, and atmosphere reservoirs.</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2e The role of </a:t>
            </a:r>
            <a:r>
              <a:rPr lang="en-US" sz="1600" u="sng" dirty="0" smtClean="0">
                <a:latin typeface="Arial"/>
                <a:cs typeface="Arial"/>
              </a:rPr>
              <a:t>aerosols</a:t>
            </a:r>
            <a:r>
              <a:rPr lang="en-US" sz="1600" dirty="0" smtClean="0">
                <a:latin typeface="Arial"/>
                <a:cs typeface="Arial"/>
              </a:rPr>
              <a:t> in the climate system.</a:t>
            </a:r>
            <a:br>
              <a:rPr lang="en-US" sz="1600" dirty="0" smtClean="0">
                <a:latin typeface="Arial"/>
                <a:cs typeface="Arial"/>
              </a:rPr>
            </a:br>
            <a:r>
              <a:rPr lang="en-US" sz="1600" dirty="0" smtClean="0">
                <a:latin typeface="Arial"/>
                <a:cs typeface="Arial"/>
              </a:rPr>
              <a:t/>
            </a:r>
            <a:br>
              <a:rPr lang="en-US" sz="1600" dirty="0" smtClean="0">
                <a:latin typeface="Arial"/>
                <a:cs typeface="Arial"/>
              </a:rPr>
            </a:br>
            <a:r>
              <a:rPr lang="en-US" sz="1600" dirty="0" smtClean="0">
                <a:latin typeface="Arial"/>
                <a:cs typeface="Arial"/>
              </a:rPr>
              <a:t>2f A change in one component of the Earth system can disrupt the equilibrium of the entire system. Positive </a:t>
            </a:r>
            <a:r>
              <a:rPr lang="en-US" sz="1600" u="sng" dirty="0" smtClean="0">
                <a:latin typeface="Arial"/>
                <a:cs typeface="Arial"/>
              </a:rPr>
              <a:t>feedback loops </a:t>
            </a:r>
            <a:r>
              <a:rPr lang="en-US" sz="1600" dirty="0" smtClean="0">
                <a:latin typeface="Arial"/>
                <a:cs typeface="Arial"/>
              </a:rPr>
              <a:t>can amplify these effects and trigger abrupt changes in the climate system.</a:t>
            </a:r>
            <a:endParaRPr lang="en-US" sz="1600"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2</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873979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85147772"/>
              </p:ext>
            </p:extLst>
          </p:nvPr>
        </p:nvGraphicFramePr>
        <p:xfrm>
          <a:off x="699320" y="2235914"/>
          <a:ext cx="7499350" cy="1198880"/>
        </p:xfrm>
        <a:graphic>
          <a:graphicData uri="http://schemas.openxmlformats.org/drawingml/2006/table">
            <a:tbl>
              <a:tblPr firstRow="1" bandRow="1">
                <a:tableStyleId>{00A15C55-8517-42AA-B614-E9B94910E393}</a:tableStyleId>
              </a:tblPr>
              <a:tblGrid>
                <a:gridCol w="3749675"/>
                <a:gridCol w="3749675"/>
              </a:tblGrid>
              <a:tr h="370840">
                <a:tc>
                  <a:txBody>
                    <a:bodyPr/>
                    <a:lstStyle/>
                    <a:p>
                      <a:pPr algn="ctr"/>
                      <a:r>
                        <a:rPr lang="en-US" sz="2400" dirty="0" smtClean="0"/>
                        <a:t>Without an Atmosphere</a:t>
                      </a:r>
                      <a:endParaRPr lang="en-US" sz="2400" dirty="0"/>
                    </a:p>
                  </a:txBody>
                  <a:tcPr/>
                </a:tc>
                <a:tc>
                  <a:txBody>
                    <a:bodyPr/>
                    <a:lstStyle/>
                    <a:p>
                      <a:pPr algn="ctr"/>
                      <a:r>
                        <a:rPr lang="en-US" sz="2400" dirty="0" smtClean="0"/>
                        <a:t>Between 1960-90</a:t>
                      </a:r>
                      <a:endParaRPr lang="en-US" sz="2400" dirty="0"/>
                    </a:p>
                  </a:txBody>
                  <a:tcPr/>
                </a:tc>
              </a:tr>
              <a:tr h="370840">
                <a:tc>
                  <a:txBody>
                    <a:bodyPr/>
                    <a:lstStyle/>
                    <a:p>
                      <a:pPr algn="ctr"/>
                      <a:r>
                        <a:rPr lang="en-US" sz="1800" dirty="0" smtClean="0"/>
                        <a:t>-18</a:t>
                      </a:r>
                      <a:r>
                        <a:rPr lang="en-US" sz="1800" baseline="0" dirty="0" smtClean="0"/>
                        <a:t> </a:t>
                      </a:r>
                      <a:r>
                        <a:rPr lang="en-US" sz="1800" baseline="0" dirty="0" err="1" smtClean="0"/>
                        <a:t>deg</a:t>
                      </a:r>
                      <a:r>
                        <a:rPr lang="en-US" sz="1800" dirty="0" smtClean="0"/>
                        <a:t> C</a:t>
                      </a:r>
                      <a:endParaRPr lang="en-US" sz="1800" dirty="0"/>
                    </a:p>
                  </a:txBody>
                  <a:tcPr/>
                </a:tc>
                <a:tc>
                  <a:txBody>
                    <a:bodyPr/>
                    <a:lstStyle/>
                    <a:p>
                      <a:pPr algn="ctr"/>
                      <a:r>
                        <a:rPr lang="en-US" sz="1800" dirty="0" smtClean="0"/>
                        <a:t>+14</a:t>
                      </a:r>
                      <a:r>
                        <a:rPr lang="en-US" sz="1800" baseline="0" dirty="0" smtClean="0"/>
                        <a:t> </a:t>
                      </a:r>
                      <a:r>
                        <a:rPr lang="en-US" sz="1800" baseline="0" dirty="0" err="1" smtClean="0"/>
                        <a:t>deg</a:t>
                      </a:r>
                      <a:r>
                        <a:rPr lang="en-US" sz="1800" baseline="0" dirty="0" smtClean="0"/>
                        <a:t> C</a:t>
                      </a:r>
                      <a:endParaRPr lang="en-US" sz="1800" dirty="0"/>
                    </a:p>
                  </a:txBody>
                  <a:tcPr/>
                </a:tc>
              </a:tr>
              <a:tr h="370840">
                <a:tc>
                  <a:txBody>
                    <a:bodyPr/>
                    <a:lstStyle/>
                    <a:p>
                      <a:pPr algn="ctr"/>
                      <a:r>
                        <a:rPr lang="en-US" sz="1800" dirty="0" smtClean="0"/>
                        <a:t>-0.4 </a:t>
                      </a:r>
                      <a:r>
                        <a:rPr lang="en-US" sz="1800" dirty="0" err="1" smtClean="0"/>
                        <a:t>deg</a:t>
                      </a:r>
                      <a:r>
                        <a:rPr lang="en-US" sz="1800" dirty="0" smtClean="0"/>
                        <a:t> F</a:t>
                      </a:r>
                      <a:endParaRPr lang="en-US" sz="1800" dirty="0"/>
                    </a:p>
                  </a:txBody>
                  <a:tcPr/>
                </a:tc>
                <a:tc>
                  <a:txBody>
                    <a:bodyPr/>
                    <a:lstStyle/>
                    <a:p>
                      <a:pPr algn="ctr"/>
                      <a:r>
                        <a:rPr lang="en-US" sz="1800" dirty="0" smtClean="0"/>
                        <a:t>57.2 </a:t>
                      </a:r>
                      <a:r>
                        <a:rPr lang="en-US" sz="1800" dirty="0" err="1" smtClean="0"/>
                        <a:t>deg</a:t>
                      </a:r>
                      <a:r>
                        <a:rPr lang="en-US" sz="1800" dirty="0" smtClean="0"/>
                        <a:t> F</a:t>
                      </a:r>
                      <a:endParaRPr lang="en-US" sz="1800" dirty="0"/>
                    </a:p>
                  </a:txBody>
                  <a:tcPr/>
                </a:tc>
              </a:tr>
            </a:tbl>
          </a:graphicData>
        </a:graphic>
      </p:graphicFrame>
      <p:sp>
        <p:nvSpPr>
          <p:cNvPr id="2" name="Title 1"/>
          <p:cNvSpPr>
            <a:spLocks noGrp="1"/>
          </p:cNvSpPr>
          <p:nvPr>
            <p:ph type="title"/>
          </p:nvPr>
        </p:nvSpPr>
        <p:spPr>
          <a:xfrm>
            <a:off x="773394" y="419100"/>
            <a:ext cx="7498080" cy="896938"/>
          </a:xfrm>
        </p:spPr>
        <p:txBody>
          <a:bodyPr>
            <a:normAutofit fontScale="90000"/>
          </a:bodyPr>
          <a:lstStyle/>
          <a:p>
            <a:pPr algn="ctr"/>
            <a:r>
              <a:rPr lang="en-US" dirty="0"/>
              <a:t>T</a:t>
            </a:r>
            <a:r>
              <a:rPr lang="en-US" dirty="0" smtClean="0"/>
              <a:t>he Natural</a:t>
            </a:r>
            <a:br>
              <a:rPr lang="en-US" dirty="0" smtClean="0"/>
            </a:br>
            <a:r>
              <a:rPr lang="en-US" dirty="0" smtClean="0"/>
              <a:t>Greenhouse Effect</a:t>
            </a:r>
            <a:endParaRPr lang="en-US" dirty="0"/>
          </a:p>
        </p:txBody>
      </p:sp>
      <p:sp>
        <p:nvSpPr>
          <p:cNvPr id="5" name="TextBox 4"/>
          <p:cNvSpPr txBox="1"/>
          <p:nvPr/>
        </p:nvSpPr>
        <p:spPr>
          <a:xfrm>
            <a:off x="963408" y="1669151"/>
            <a:ext cx="6697241" cy="523220"/>
          </a:xfrm>
          <a:prstGeom prst="rect">
            <a:avLst/>
          </a:prstGeom>
          <a:noFill/>
        </p:spPr>
        <p:txBody>
          <a:bodyPr wrap="none" rtlCol="0">
            <a:spAutoFit/>
          </a:bodyPr>
          <a:lstStyle/>
          <a:p>
            <a:r>
              <a:rPr lang="en-US" sz="2800" dirty="0" smtClean="0"/>
              <a:t>Globally Average Temperature of the Earth</a:t>
            </a:r>
            <a:endParaRPr lang="en-US" sz="2800" dirty="0"/>
          </a:p>
        </p:txBody>
      </p:sp>
      <p:pic>
        <p:nvPicPr>
          <p:cNvPr id="7" name="Picture 6" descr="modified_diagram_G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336" y="3565071"/>
            <a:ext cx="5974314" cy="3435231"/>
          </a:xfrm>
          <a:prstGeom prst="rect">
            <a:avLst/>
          </a:prstGeom>
        </p:spPr>
      </p:pic>
      <p:sp>
        <p:nvSpPr>
          <p:cNvPr id="8" name="TextBox 7"/>
          <p:cNvSpPr txBox="1"/>
          <p:nvPr/>
        </p:nvSpPr>
        <p:spPr>
          <a:xfrm>
            <a:off x="1972864" y="6503357"/>
            <a:ext cx="2390398" cy="276999"/>
          </a:xfrm>
          <a:prstGeom prst="rect">
            <a:avLst/>
          </a:prstGeom>
          <a:noFill/>
        </p:spPr>
        <p:txBody>
          <a:bodyPr wrap="none" rtlCol="0">
            <a:spAutoFit/>
          </a:bodyPr>
          <a:lstStyle/>
          <a:p>
            <a:r>
              <a:rPr lang="en-US" sz="1200" dirty="0">
                <a:solidFill>
                  <a:srgbClr val="FFFFFF"/>
                </a:solidFill>
              </a:rPr>
              <a:t>m</a:t>
            </a:r>
            <a:r>
              <a:rPr lang="en-US" sz="1200" dirty="0" smtClean="0">
                <a:solidFill>
                  <a:srgbClr val="FFFFFF"/>
                </a:solidFill>
              </a:rPr>
              <a:t>odified from Barb </a:t>
            </a:r>
            <a:r>
              <a:rPr lang="en-US" sz="1200" dirty="0" err="1" smtClean="0">
                <a:solidFill>
                  <a:srgbClr val="FFFFFF"/>
                </a:solidFill>
              </a:rPr>
              <a:t>Delusi</a:t>
            </a:r>
            <a:r>
              <a:rPr lang="en-US" sz="1200" dirty="0" smtClean="0">
                <a:solidFill>
                  <a:srgbClr val="FFFFFF"/>
                </a:solidFill>
              </a:rPr>
              <a:t>, NOAA</a:t>
            </a:r>
            <a:endParaRPr lang="en-US" sz="1200" dirty="0">
              <a:solidFill>
                <a:srgbClr val="FFFFFF"/>
              </a:solidFill>
            </a:endParaRPr>
          </a:p>
        </p:txBody>
      </p:sp>
    </p:spTree>
    <p:extLst>
      <p:ext uri="{BB962C8B-B14F-4D97-AF65-F5344CB8AC3E}">
        <p14:creationId xmlns:p14="http://schemas.microsoft.com/office/powerpoint/2010/main" val="351646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17500"/>
            <a:ext cx="9144000" cy="6219559"/>
          </a:xfrm>
          <a:prstGeom prst="rect">
            <a:avLst/>
          </a:prstGeom>
        </p:spPr>
      </p:pic>
    </p:spTree>
    <p:extLst>
      <p:ext uri="{BB962C8B-B14F-4D97-AF65-F5344CB8AC3E}">
        <p14:creationId xmlns:p14="http://schemas.microsoft.com/office/powerpoint/2010/main" val="1884961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45402" y="90714"/>
            <a:ext cx="8635527" cy="6672908"/>
          </a:xfrm>
          <a:prstGeom prst="rect">
            <a:avLst/>
          </a:prstGeom>
        </p:spPr>
      </p:pic>
    </p:spTree>
    <p:extLst>
      <p:ext uri="{BB962C8B-B14F-4D97-AF65-F5344CB8AC3E}">
        <p14:creationId xmlns:p14="http://schemas.microsoft.com/office/powerpoint/2010/main" val="23371363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a:t>3</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
        <p:nvSpPr>
          <p:cNvPr id="7" name="Content Placeholder 2"/>
          <p:cNvSpPr txBox="1">
            <a:spLocks/>
          </p:cNvSpPr>
          <p:nvPr/>
        </p:nvSpPr>
        <p:spPr>
          <a:xfrm>
            <a:off x="247814" y="1730214"/>
            <a:ext cx="8621501" cy="5284400"/>
          </a:xfrm>
          <a:prstGeom prst="rect">
            <a:avLst/>
          </a:prstGeom>
        </p:spPr>
        <p:txBody>
          <a:bodyPr>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en-US" sz="2400" b="1" dirty="0">
                <a:latin typeface="Arial"/>
                <a:cs typeface="Arial"/>
              </a:rPr>
              <a:t>Life on Earth depends on, is shaped by, </a:t>
            </a:r>
            <a:endParaRPr lang="en-US" sz="2400" b="1" dirty="0" smtClean="0">
              <a:latin typeface="Arial"/>
              <a:cs typeface="Arial"/>
            </a:endParaRPr>
          </a:p>
          <a:p>
            <a:pPr marL="45720" indent="0" algn="ctr">
              <a:buNone/>
            </a:pPr>
            <a:r>
              <a:rPr lang="en-US" sz="2400" b="1" dirty="0" smtClean="0">
                <a:latin typeface="Arial"/>
                <a:cs typeface="Arial"/>
              </a:rPr>
              <a:t>and </a:t>
            </a:r>
            <a:r>
              <a:rPr lang="en-US" sz="2400" b="1" dirty="0">
                <a:latin typeface="Arial"/>
                <a:cs typeface="Arial"/>
              </a:rPr>
              <a:t>affects climate.</a:t>
            </a:r>
            <a:r>
              <a:rPr lang="en-US" sz="2400" dirty="0">
                <a:latin typeface="Arial"/>
                <a:cs typeface="Arial"/>
              </a:rPr>
              <a:t> </a:t>
            </a:r>
            <a:endParaRPr lang="en-US" sz="1000" dirty="0" smtClean="0">
              <a:latin typeface="Arial"/>
              <a:cs typeface="Arial"/>
            </a:endParaRPr>
          </a:p>
          <a:p>
            <a:pPr marL="45720" indent="0">
              <a:buNone/>
            </a:pPr>
            <a:r>
              <a:rPr lang="en-US" sz="1300" dirty="0" smtClean="0">
                <a:latin typeface="Arial"/>
                <a:cs typeface="Arial"/>
              </a:rPr>
              <a:t>a. Individual </a:t>
            </a:r>
            <a:r>
              <a:rPr lang="en-US" sz="1300" dirty="0">
                <a:latin typeface="Arial"/>
                <a:cs typeface="Arial"/>
              </a:rPr>
              <a:t>organisms survive within specific ranges of temperature, precipitation, humidity, and sunlight. Organisms exposed to climate conditions outside their normal range must adapt or migrate, or they will perish</a:t>
            </a:r>
            <a:r>
              <a:rPr lang="en-US" sz="1300" dirty="0" smtClean="0">
                <a:latin typeface="Arial"/>
                <a:cs typeface="Arial"/>
              </a:rPr>
              <a:t>.</a:t>
            </a:r>
            <a:endParaRPr lang="en-US" sz="1300" dirty="0">
              <a:latin typeface="Arial"/>
              <a:cs typeface="Arial"/>
            </a:endParaRPr>
          </a:p>
          <a:p>
            <a:pPr marL="45720" indent="0">
              <a:buNone/>
            </a:pPr>
            <a:endParaRPr lang="en-US" sz="1000" dirty="0" smtClean="0">
              <a:latin typeface="Arial"/>
              <a:cs typeface="Arial"/>
            </a:endParaRPr>
          </a:p>
          <a:p>
            <a:pPr marL="45720" indent="0">
              <a:buNone/>
            </a:pPr>
            <a:r>
              <a:rPr lang="en-US" sz="1300" dirty="0" smtClean="0">
                <a:latin typeface="Arial"/>
                <a:cs typeface="Arial"/>
              </a:rPr>
              <a:t>b</a:t>
            </a:r>
            <a:r>
              <a:rPr lang="en-US" sz="1300" dirty="0">
                <a:latin typeface="Arial"/>
                <a:cs typeface="Arial"/>
              </a:rPr>
              <a:t>. The presence of small amounts of heat-trapping greenhouse gases in the atmosphere warms Earth's surface, resulting in a planet that sustains liquid water and life.</a:t>
            </a:r>
          </a:p>
          <a:p>
            <a:pPr marL="45720" indent="0">
              <a:buNone/>
            </a:pPr>
            <a:endParaRPr lang="en-US" sz="1000" dirty="0" smtClean="0">
              <a:latin typeface="Arial"/>
              <a:cs typeface="Arial"/>
            </a:endParaRPr>
          </a:p>
          <a:p>
            <a:pPr marL="45720" indent="0">
              <a:buNone/>
            </a:pPr>
            <a:r>
              <a:rPr lang="en-US" sz="1300" dirty="0" smtClean="0">
                <a:latin typeface="Arial"/>
                <a:cs typeface="Arial"/>
              </a:rPr>
              <a:t>c</a:t>
            </a:r>
            <a:r>
              <a:rPr lang="en-US" sz="1300" dirty="0">
                <a:latin typeface="Arial"/>
                <a:cs typeface="Arial"/>
              </a:rPr>
              <a:t>. Changes in climate conditions can affect the health and function of ecosystems and the survival of entire species. The distribution patterns of fossils show evidence of gradual as well as abrupt extinctions related to climate change in the past.</a:t>
            </a:r>
          </a:p>
          <a:p>
            <a:pPr marL="45720" indent="0">
              <a:buNone/>
            </a:pPr>
            <a:endParaRPr lang="en-US" sz="1000" dirty="0" smtClean="0">
              <a:latin typeface="Arial"/>
              <a:cs typeface="Arial"/>
            </a:endParaRPr>
          </a:p>
          <a:p>
            <a:pPr marL="45720" indent="0">
              <a:buNone/>
            </a:pPr>
            <a:r>
              <a:rPr lang="en-US" sz="1300" dirty="0" smtClean="0">
                <a:latin typeface="Arial"/>
                <a:cs typeface="Arial"/>
              </a:rPr>
              <a:t>d</a:t>
            </a:r>
            <a:r>
              <a:rPr lang="en-US" sz="1300" dirty="0">
                <a:latin typeface="Arial"/>
                <a:cs typeface="Arial"/>
              </a:rPr>
              <a:t>. A range of natural records shows that the last 10,000 years have been an unusually stable period in Earth's climate history. Modern human societies developed during this time. The agricultural, economic, and transportation systems we rely upon are vulnerable if the climate changes significantly.</a:t>
            </a:r>
          </a:p>
          <a:p>
            <a:pPr marL="45720" indent="0">
              <a:buNone/>
            </a:pPr>
            <a:endParaRPr lang="en-US" sz="1000" dirty="0" smtClean="0">
              <a:latin typeface="Arial"/>
              <a:cs typeface="Arial"/>
            </a:endParaRPr>
          </a:p>
          <a:p>
            <a:pPr marL="45720" indent="0">
              <a:buNone/>
            </a:pPr>
            <a:r>
              <a:rPr lang="en-US" sz="1300" dirty="0" smtClean="0">
                <a:latin typeface="Arial"/>
                <a:cs typeface="Arial"/>
              </a:rPr>
              <a:t>e</a:t>
            </a:r>
            <a:r>
              <a:rPr lang="en-US" sz="1300" dirty="0">
                <a:latin typeface="Arial"/>
                <a:cs typeface="Arial"/>
              </a:rPr>
              <a:t>. Life—including microbes, plants, animals and humans—is a major driver of the global carbon cycle and can influence global climate by modifying the chemical makeup of the atmosphere. The geologic record shows that life has significantly altered the atmosphere during Earth's history.</a:t>
            </a:r>
          </a:p>
        </p:txBody>
      </p:sp>
    </p:spTree>
    <p:extLst>
      <p:ext uri="{BB962C8B-B14F-4D97-AF65-F5344CB8AC3E}">
        <p14:creationId xmlns:p14="http://schemas.microsoft.com/office/powerpoint/2010/main" val="34802270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Colorado’s forests and the pine beetle epidemic</a:t>
            </a:r>
            <a:endParaRPr lang="en-US" dirty="0"/>
          </a:p>
        </p:txBody>
      </p:sp>
      <p:sp>
        <p:nvSpPr>
          <p:cNvPr id="3" name="Rectangle 2"/>
          <p:cNvSpPr/>
          <p:nvPr/>
        </p:nvSpPr>
        <p:spPr>
          <a:xfrm>
            <a:off x="286277" y="6270479"/>
            <a:ext cx="8590867" cy="369332"/>
          </a:xfrm>
          <a:prstGeom prst="rect">
            <a:avLst/>
          </a:prstGeom>
        </p:spPr>
        <p:txBody>
          <a:bodyPr wrap="square">
            <a:spAutoFit/>
          </a:bodyPr>
          <a:lstStyle/>
          <a:p>
            <a:pPr fontAlgn="base"/>
            <a:r>
              <a:rPr lang="en-US" dirty="0">
                <a:solidFill>
                  <a:schemeClr val="tx2"/>
                </a:solidFill>
              </a:rPr>
              <a:t>CLEAN Resource Link - </a:t>
            </a:r>
            <a:r>
              <a:rPr lang="en-US" u="sng" dirty="0">
                <a:solidFill>
                  <a:schemeClr val="tx2"/>
                </a:solidFill>
                <a:hlinkClick r:id="rId2"/>
              </a:rPr>
              <a:t>http://cleanet.org/resources/43805.html</a:t>
            </a:r>
            <a:endParaRPr lang="en-US" dirty="0">
              <a:solidFill>
                <a:schemeClr val="tx2"/>
              </a:solidFill>
            </a:endParaRPr>
          </a:p>
        </p:txBody>
      </p:sp>
      <p:pic>
        <p:nvPicPr>
          <p:cNvPr id="7" name="Picture 6" descr="ep3_clean page_Milton vide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8" y="1780815"/>
            <a:ext cx="6925735" cy="4406648"/>
          </a:xfrm>
          <a:prstGeom prst="rect">
            <a:avLst/>
          </a:prstGeom>
        </p:spPr>
      </p:pic>
    </p:spTree>
    <p:extLst>
      <p:ext uri="{BB962C8B-B14F-4D97-AF65-F5344CB8AC3E}">
        <p14:creationId xmlns:p14="http://schemas.microsoft.com/office/powerpoint/2010/main" val="376835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Climate Literacy Essential Principles</a:t>
            </a:r>
            <a:endParaRPr lang="en-US" dirty="0"/>
          </a:p>
        </p:txBody>
      </p:sp>
      <p:pic>
        <p:nvPicPr>
          <p:cNvPr id="6" name="Picture 5"/>
          <p:cNvPicPr>
            <a:picLocks noChangeAspect="1"/>
          </p:cNvPicPr>
          <p:nvPr/>
        </p:nvPicPr>
        <p:blipFill>
          <a:blip r:embed="rId2"/>
          <a:stretch>
            <a:fillRect/>
          </a:stretch>
        </p:blipFill>
        <p:spPr>
          <a:xfrm>
            <a:off x="836377" y="1765593"/>
            <a:ext cx="3633970" cy="4739961"/>
          </a:xfrm>
          <a:prstGeom prst="rect">
            <a:avLst/>
          </a:prstGeom>
        </p:spPr>
      </p:pic>
      <p:pic>
        <p:nvPicPr>
          <p:cNvPr id="7" name="Picture 6"/>
          <p:cNvPicPr>
            <a:picLocks noChangeAspect="1"/>
          </p:cNvPicPr>
          <p:nvPr/>
        </p:nvPicPr>
        <p:blipFill>
          <a:blip r:embed="rId3"/>
          <a:stretch>
            <a:fillRect/>
          </a:stretch>
        </p:blipFill>
        <p:spPr>
          <a:xfrm>
            <a:off x="5198475" y="2029130"/>
            <a:ext cx="3371928" cy="3757547"/>
          </a:xfrm>
          <a:prstGeom prst="rect">
            <a:avLst/>
          </a:prstGeom>
        </p:spPr>
      </p:pic>
    </p:spTree>
    <p:extLst>
      <p:ext uri="{BB962C8B-B14F-4D97-AF65-F5344CB8AC3E}">
        <p14:creationId xmlns:p14="http://schemas.microsoft.com/office/powerpoint/2010/main" val="1658546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More About Climate</a:t>
            </a:r>
            <a:br>
              <a:rPr lang="en-US" dirty="0" smtClean="0"/>
            </a:br>
            <a:r>
              <a:rPr lang="en-US" dirty="0" smtClean="0"/>
              <a:t>Video of Dr. Jeff Milton</a:t>
            </a:r>
            <a:endParaRPr lang="en-US" dirty="0"/>
          </a:p>
        </p:txBody>
      </p:sp>
      <p:sp>
        <p:nvSpPr>
          <p:cNvPr id="3" name="Rectangle 2"/>
          <p:cNvSpPr/>
          <p:nvPr/>
        </p:nvSpPr>
        <p:spPr>
          <a:xfrm>
            <a:off x="286277" y="5973259"/>
            <a:ext cx="8590867" cy="646331"/>
          </a:xfrm>
          <a:prstGeom prst="rect">
            <a:avLst/>
          </a:prstGeom>
        </p:spPr>
        <p:txBody>
          <a:bodyPr wrap="square">
            <a:spAutoFit/>
          </a:bodyPr>
          <a:lstStyle/>
          <a:p>
            <a:r>
              <a:rPr lang="en-US" dirty="0">
                <a:solidFill>
                  <a:schemeClr val="tx2"/>
                </a:solidFill>
              </a:rPr>
              <a:t>Video on Colorado's Forests and the Pine Beetle Epidemic by CU Boulder Dr. Jeff Milton (Learn More About Climate) </a:t>
            </a:r>
            <a:r>
              <a:rPr lang="en-US" u="sng" dirty="0">
                <a:solidFill>
                  <a:schemeClr val="tx2"/>
                </a:solidFill>
                <a:hlinkClick r:id="rId3"/>
              </a:rPr>
              <a:t>http://vimeo.com/37083319</a:t>
            </a:r>
            <a:r>
              <a:rPr lang="en-US" dirty="0">
                <a:solidFill>
                  <a:schemeClr val="tx2"/>
                </a:solidFill>
              </a:rPr>
              <a:t> </a:t>
            </a:r>
          </a:p>
        </p:txBody>
      </p:sp>
      <p:pic>
        <p:nvPicPr>
          <p:cNvPr id="5" name="Picture 4" descr="ep3_video_vimeo page_colorado's_forests_and_the_pine_beetle_epidemic_640x36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77" y="1693333"/>
            <a:ext cx="5195723" cy="4191066"/>
          </a:xfrm>
          <a:prstGeom prst="rect">
            <a:avLst/>
          </a:prstGeom>
        </p:spPr>
      </p:pic>
      <p:pic>
        <p:nvPicPr>
          <p:cNvPr id="9" name="Picture 8"/>
          <p:cNvPicPr>
            <a:picLocks noChangeAspect="1"/>
          </p:cNvPicPr>
          <p:nvPr/>
        </p:nvPicPr>
        <p:blipFill>
          <a:blip r:embed="rId5"/>
          <a:stretch>
            <a:fillRect/>
          </a:stretch>
        </p:blipFill>
        <p:spPr>
          <a:xfrm>
            <a:off x="5015760" y="3077634"/>
            <a:ext cx="3746500" cy="1435100"/>
          </a:xfrm>
          <a:prstGeom prst="rect">
            <a:avLst/>
          </a:prstGeom>
        </p:spPr>
      </p:pic>
    </p:spTree>
    <p:extLst>
      <p:ext uri="{BB962C8B-B14F-4D97-AF65-F5344CB8AC3E}">
        <p14:creationId xmlns:p14="http://schemas.microsoft.com/office/powerpoint/2010/main" val="32136580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About Climate</a:t>
            </a:r>
            <a:br>
              <a:rPr lang="en-US" dirty="0"/>
            </a:br>
            <a:r>
              <a:rPr lang="en-US" dirty="0"/>
              <a:t>Video of Dr. Jeff Milton</a:t>
            </a:r>
          </a:p>
        </p:txBody>
      </p:sp>
      <p:sp>
        <p:nvSpPr>
          <p:cNvPr id="3" name="Rectangle 2"/>
          <p:cNvSpPr/>
          <p:nvPr/>
        </p:nvSpPr>
        <p:spPr>
          <a:xfrm>
            <a:off x="286277" y="5973259"/>
            <a:ext cx="8590867" cy="646331"/>
          </a:xfrm>
          <a:prstGeom prst="rect">
            <a:avLst/>
          </a:prstGeom>
        </p:spPr>
        <p:txBody>
          <a:bodyPr wrap="square">
            <a:spAutoFit/>
          </a:bodyPr>
          <a:lstStyle/>
          <a:p>
            <a:r>
              <a:rPr lang="en-US" dirty="0">
                <a:solidFill>
                  <a:schemeClr val="tx2"/>
                </a:solidFill>
              </a:rPr>
              <a:t>Video on Colorado's Forests and the Pine Beetle Epidemic by CU Boulder Dr. Jeff Milton (Learn More About Climate) </a:t>
            </a:r>
            <a:r>
              <a:rPr lang="en-US" u="sng" dirty="0">
                <a:solidFill>
                  <a:schemeClr val="tx2"/>
                </a:solidFill>
                <a:hlinkClick r:id="rId5"/>
              </a:rPr>
              <a:t>http://vimeo.com/37083319</a:t>
            </a:r>
            <a:r>
              <a:rPr lang="en-US" dirty="0">
                <a:solidFill>
                  <a:schemeClr val="tx2"/>
                </a:solidFill>
              </a:rPr>
              <a:t> </a:t>
            </a:r>
          </a:p>
        </p:txBody>
      </p:sp>
      <p:pic>
        <p:nvPicPr>
          <p:cNvPr id="4" name="ep3_video_colorado's_forests_and_the_pine_beetle_epidemic_640x3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62476" y="1862667"/>
            <a:ext cx="6848590" cy="3852332"/>
          </a:xfrm>
          <a:prstGeom prst="rect">
            <a:avLst/>
          </a:prstGeom>
        </p:spPr>
      </p:pic>
    </p:spTree>
    <p:extLst>
      <p:ext uri="{BB962C8B-B14F-4D97-AF65-F5344CB8AC3E}">
        <p14:creationId xmlns:p14="http://schemas.microsoft.com/office/powerpoint/2010/main" val="1286159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814" y="1730214"/>
            <a:ext cx="8621501" cy="5284400"/>
          </a:xfrm>
        </p:spPr>
        <p:txBody>
          <a:bodyPr>
            <a:normAutofit lnSpcReduction="10000"/>
          </a:bodyPr>
          <a:lstStyle/>
          <a:p>
            <a:pPr algn="ctr">
              <a:buNone/>
            </a:pPr>
            <a:r>
              <a:rPr lang="en-US" sz="2400" b="1" dirty="0" smtClean="0">
                <a:latin typeface="Arial"/>
                <a:cs typeface="Arial"/>
              </a:rPr>
              <a:t>Climate varies over space and time through both natural and man-made processes - I</a:t>
            </a:r>
          </a:p>
          <a:p>
            <a:pPr algn="ctr">
              <a:buNone/>
            </a:pPr>
            <a:endParaRPr lang="en-US" sz="1400" b="1" dirty="0" smtClean="0">
              <a:latin typeface="Arial"/>
              <a:cs typeface="Arial"/>
            </a:endParaRPr>
          </a:p>
          <a:p>
            <a:pPr marL="45720" indent="0">
              <a:buNone/>
            </a:pPr>
            <a:r>
              <a:rPr lang="en-US" sz="1400" dirty="0" smtClean="0">
                <a:latin typeface="Arial"/>
                <a:cs typeface="Arial"/>
              </a:rPr>
              <a:t>4a. </a:t>
            </a:r>
            <a:r>
              <a:rPr lang="en-US" sz="1400" u="sng" dirty="0" smtClean="0">
                <a:latin typeface="Arial"/>
                <a:cs typeface="Arial"/>
              </a:rPr>
              <a:t>Climate </a:t>
            </a:r>
            <a:r>
              <a:rPr lang="en-US" sz="1400" u="sng" dirty="0">
                <a:latin typeface="Arial"/>
                <a:cs typeface="Arial"/>
              </a:rPr>
              <a:t>is determined by the long-term pattern of temperature and precipitation averages and extremes at a location</a:t>
            </a:r>
            <a:r>
              <a:rPr lang="en-US" sz="1400" dirty="0">
                <a:latin typeface="Arial"/>
                <a:cs typeface="Arial"/>
              </a:rPr>
              <a:t>. Climate descriptions can refer to areas that are local, regional, or global in extent. </a:t>
            </a:r>
            <a:r>
              <a:rPr lang="en-US" sz="1400" u="sng" dirty="0">
                <a:latin typeface="Arial"/>
                <a:cs typeface="Arial"/>
              </a:rPr>
              <a:t>Climate can be described for different time intervals</a:t>
            </a:r>
            <a:r>
              <a:rPr lang="en-US" sz="1400" dirty="0">
                <a:latin typeface="Arial"/>
                <a:cs typeface="Arial"/>
              </a:rPr>
              <a:t>, such as decades, years, seasons, months, or specific dates of the year</a:t>
            </a:r>
            <a:r>
              <a:rPr lang="en-US" sz="1400" dirty="0" smtClean="0">
                <a:latin typeface="Arial"/>
                <a:cs typeface="Arial"/>
              </a:rPr>
              <a:t>.</a:t>
            </a:r>
          </a:p>
          <a:p>
            <a:pPr marL="388620" indent="-342900">
              <a:buAutoNum type="alphaLcPeriod"/>
            </a:pPr>
            <a:endParaRPr lang="en-US" sz="1400" dirty="0">
              <a:latin typeface="Arial"/>
              <a:cs typeface="Arial"/>
            </a:endParaRPr>
          </a:p>
          <a:p>
            <a:pPr marL="45720" indent="0">
              <a:buNone/>
            </a:pPr>
            <a:r>
              <a:rPr lang="en-US" sz="1400" dirty="0" smtClean="0">
                <a:latin typeface="Arial"/>
                <a:cs typeface="Arial"/>
              </a:rPr>
              <a:t>4b</a:t>
            </a:r>
            <a:r>
              <a:rPr lang="en-US" sz="1400" dirty="0">
                <a:latin typeface="Arial"/>
                <a:cs typeface="Arial"/>
              </a:rPr>
              <a:t>. </a:t>
            </a:r>
            <a:r>
              <a:rPr lang="en-US" sz="1400" u="sng" dirty="0">
                <a:latin typeface="Arial"/>
                <a:cs typeface="Arial"/>
              </a:rPr>
              <a:t>Climate is not the same thing as weather</a:t>
            </a:r>
            <a:r>
              <a:rPr lang="en-US" sz="1400" dirty="0">
                <a:latin typeface="Arial"/>
                <a:cs typeface="Arial"/>
              </a:rPr>
              <a:t>. Weather is the minute-by-minute variable condition of the atmosphere on a local scale. Climate is a conceptual description of an area's average weather conditions and the extent to which those conditions vary over long time intervals</a:t>
            </a:r>
            <a:r>
              <a:rPr lang="en-US" sz="1400" dirty="0" smtClean="0">
                <a:latin typeface="Arial"/>
                <a:cs typeface="Arial"/>
              </a:rPr>
              <a:t>.</a:t>
            </a:r>
          </a:p>
          <a:p>
            <a:pPr marL="45720" indent="0">
              <a:buNone/>
            </a:pPr>
            <a:endParaRPr lang="en-US" sz="1400" dirty="0">
              <a:latin typeface="Arial"/>
              <a:cs typeface="Arial"/>
            </a:endParaRPr>
          </a:p>
          <a:p>
            <a:pPr marL="45720" indent="0">
              <a:buNone/>
            </a:pPr>
            <a:r>
              <a:rPr lang="en-US" sz="1400" dirty="0" smtClean="0">
                <a:latin typeface="Arial"/>
                <a:cs typeface="Arial"/>
              </a:rPr>
              <a:t>4c</a:t>
            </a:r>
            <a:r>
              <a:rPr lang="en-US" sz="1400" dirty="0">
                <a:latin typeface="Arial"/>
                <a:cs typeface="Arial"/>
              </a:rPr>
              <a:t>. </a:t>
            </a:r>
            <a:r>
              <a:rPr lang="en-US" sz="1400" u="sng" dirty="0">
                <a:latin typeface="Arial"/>
                <a:cs typeface="Arial"/>
              </a:rPr>
              <a:t>Climate change is a significant and persistent change in an area's average climate conditions or their extremes</a:t>
            </a:r>
            <a:r>
              <a:rPr lang="en-US" sz="1400" dirty="0">
                <a:latin typeface="Arial"/>
                <a:cs typeface="Arial"/>
              </a:rPr>
              <a:t>. Seasonal variations and multi-year cycles (for example, the El Niño Southern Oscillation) that produce warm, cool, wet, or dry periods across different regions are a natural part of climate variability. They do not represent climate change</a:t>
            </a:r>
            <a:r>
              <a:rPr lang="en-US" sz="1400" dirty="0" smtClean="0">
                <a:latin typeface="Arial"/>
                <a:cs typeface="Arial"/>
              </a:rPr>
              <a:t>.</a:t>
            </a:r>
          </a:p>
          <a:p>
            <a:pPr marL="45720" indent="0">
              <a:buNone/>
            </a:pPr>
            <a:endParaRPr lang="en-US" sz="1400" dirty="0">
              <a:latin typeface="Arial"/>
              <a:cs typeface="Arial"/>
            </a:endParaRPr>
          </a:p>
          <a:p>
            <a:pPr marL="45720" indent="0">
              <a:buNone/>
            </a:pPr>
            <a:r>
              <a:rPr lang="en-US" sz="1400" dirty="0" smtClean="0">
                <a:latin typeface="Arial"/>
                <a:cs typeface="Arial"/>
              </a:rPr>
              <a:t>4d</a:t>
            </a:r>
            <a:r>
              <a:rPr lang="en-US" sz="1400" u="sng" dirty="0">
                <a:latin typeface="Arial"/>
                <a:cs typeface="Arial"/>
              </a:rPr>
              <a:t>. Scientific observations indicate that global climate has changed in the past, is changing now, and will change in the future</a:t>
            </a:r>
            <a:r>
              <a:rPr lang="en-US" sz="1400" dirty="0">
                <a:latin typeface="Arial"/>
                <a:cs typeface="Arial"/>
              </a:rPr>
              <a:t>. The magnitude and direction of this change is not the same at all locations on Earth.</a:t>
            </a:r>
          </a:p>
          <a:p>
            <a:pPr>
              <a:buNone/>
            </a:pPr>
            <a:endParaRPr lang="en-US" sz="1400" b="1"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smtClean="0"/>
              <a:t>4</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10944733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40074"/>
          </a:xfrm>
        </p:spPr>
        <p:txBody>
          <a:bodyPr>
            <a:normAutofit fontScale="77500" lnSpcReduction="20000"/>
          </a:bodyPr>
          <a:lstStyle/>
          <a:p>
            <a:pPr marL="45720" indent="0" algn="ctr">
              <a:buNone/>
            </a:pPr>
            <a:r>
              <a:rPr lang="en-US" sz="3100" b="1" dirty="0" smtClean="0">
                <a:latin typeface="Arial"/>
                <a:cs typeface="Arial"/>
              </a:rPr>
              <a:t>Climate varies over space and time through both natural and man-made processes – II</a:t>
            </a:r>
          </a:p>
          <a:p>
            <a:pPr marL="45720" indent="0">
              <a:buNone/>
            </a:pPr>
            <a:endParaRPr lang="en-US" sz="2400" b="1" dirty="0" smtClean="0">
              <a:latin typeface="Arial"/>
              <a:cs typeface="Arial"/>
            </a:endParaRPr>
          </a:p>
          <a:p>
            <a:pPr marL="45720" indent="0">
              <a:buNone/>
            </a:pPr>
            <a:r>
              <a:rPr lang="en-US" dirty="0" smtClean="0">
                <a:latin typeface="Arial"/>
                <a:cs typeface="Arial"/>
              </a:rPr>
              <a:t>4e</a:t>
            </a:r>
            <a:r>
              <a:rPr lang="en-US" dirty="0">
                <a:latin typeface="Arial"/>
                <a:cs typeface="Arial"/>
              </a:rPr>
              <a:t>. </a:t>
            </a:r>
            <a:r>
              <a:rPr lang="en-US" u="sng" dirty="0">
                <a:latin typeface="Arial"/>
                <a:cs typeface="Arial"/>
              </a:rPr>
              <a:t>Based on evidence </a:t>
            </a:r>
            <a:r>
              <a:rPr lang="en-US" dirty="0">
                <a:latin typeface="Arial"/>
                <a:cs typeface="Arial"/>
              </a:rPr>
              <a:t>from tree rings, other natural records, and scientific observations made around the world</a:t>
            </a:r>
            <a:r>
              <a:rPr lang="en-US" u="sng" dirty="0">
                <a:latin typeface="Arial"/>
                <a:cs typeface="Arial"/>
              </a:rPr>
              <a:t>, Earth's average temperature is now warmer than it has been for at least the past 1,300 years</a:t>
            </a:r>
            <a:r>
              <a:rPr lang="en-US" dirty="0">
                <a:latin typeface="Arial"/>
                <a:cs typeface="Arial"/>
              </a:rPr>
              <a:t>. Average temperatures have increased markedly in the past 50 years, especially in the North Polar Region.</a:t>
            </a:r>
          </a:p>
          <a:p>
            <a:pPr marL="45720" indent="0">
              <a:buNone/>
            </a:pPr>
            <a:endParaRPr lang="en-US" dirty="0" smtClean="0">
              <a:latin typeface="Arial"/>
              <a:cs typeface="Arial"/>
            </a:endParaRPr>
          </a:p>
          <a:p>
            <a:pPr marL="45720" indent="0">
              <a:buNone/>
            </a:pPr>
            <a:r>
              <a:rPr lang="en-US" dirty="0" smtClean="0">
                <a:latin typeface="Arial"/>
                <a:cs typeface="Arial"/>
              </a:rPr>
              <a:t>4f</a:t>
            </a:r>
            <a:r>
              <a:rPr lang="en-US" dirty="0">
                <a:latin typeface="Arial"/>
                <a:cs typeface="Arial"/>
              </a:rPr>
              <a:t>. </a:t>
            </a:r>
            <a:r>
              <a:rPr lang="en-US" u="sng" dirty="0">
                <a:latin typeface="Arial"/>
                <a:cs typeface="Arial"/>
              </a:rPr>
              <a:t>Natural processes driving Earth's long-term climate variability do not explain the rapid climate change observed in recent decades</a:t>
            </a:r>
            <a:r>
              <a:rPr lang="en-US" dirty="0">
                <a:latin typeface="Arial"/>
                <a:cs typeface="Arial"/>
              </a:rPr>
              <a:t>. </a:t>
            </a:r>
            <a:r>
              <a:rPr lang="en-US" u="sng" dirty="0">
                <a:latin typeface="Arial"/>
                <a:cs typeface="Arial"/>
              </a:rPr>
              <a:t>The only explanation that is consistent with all available evidence is that human impacts are playing an increasing role in climate change</a:t>
            </a:r>
            <a:r>
              <a:rPr lang="en-US" dirty="0">
                <a:latin typeface="Arial"/>
                <a:cs typeface="Arial"/>
              </a:rPr>
              <a:t>. Future changes in climate may be rapid compared to historical changes.</a:t>
            </a:r>
          </a:p>
          <a:p>
            <a:pPr marL="45720" indent="0">
              <a:buNone/>
            </a:pPr>
            <a:endParaRPr lang="en-US" dirty="0" smtClean="0">
              <a:latin typeface="Arial"/>
              <a:cs typeface="Arial"/>
            </a:endParaRPr>
          </a:p>
          <a:p>
            <a:pPr marL="45720" indent="0">
              <a:buNone/>
            </a:pPr>
            <a:r>
              <a:rPr lang="en-US" dirty="0" smtClean="0">
                <a:latin typeface="Arial"/>
                <a:cs typeface="Arial"/>
              </a:rPr>
              <a:t>4g</a:t>
            </a:r>
            <a:r>
              <a:rPr lang="en-US" dirty="0">
                <a:latin typeface="Arial"/>
                <a:cs typeface="Arial"/>
              </a:rPr>
              <a:t>. </a:t>
            </a:r>
            <a:r>
              <a:rPr lang="en-US" u="sng" dirty="0">
                <a:latin typeface="Arial"/>
                <a:cs typeface="Arial"/>
              </a:rPr>
              <a:t>Natural processes that remove carbon dioxide from the atmosphere operate slowly when compared to the processes that are now adding it to the atmosphere</a:t>
            </a:r>
            <a:r>
              <a:rPr lang="en-US" dirty="0">
                <a:latin typeface="Arial"/>
                <a:cs typeface="Arial"/>
              </a:rPr>
              <a:t>. Thus, carbon dioxide introduced into the atmosphere today may remain there for a century or more</a:t>
            </a:r>
            <a:r>
              <a:rPr lang="en-US" u="sng" dirty="0">
                <a:latin typeface="Arial"/>
                <a:cs typeface="Arial"/>
              </a:rPr>
              <a:t>. Other greenhouse gases, including some created by humans, may remain in the atmosphere for thousands of years</a:t>
            </a:r>
            <a:r>
              <a:rPr lang="en-US" u="sng" dirty="0" smtClean="0">
                <a:latin typeface="Arial"/>
                <a:cs typeface="Arial"/>
              </a:rPr>
              <a:t>.</a:t>
            </a:r>
            <a:endParaRPr lang="en-US" u="sng" dirty="0">
              <a:latin typeface="Arial"/>
              <a:cs typeface="Arial"/>
            </a:endParaRPr>
          </a:p>
        </p:txBody>
      </p:sp>
      <p:sp>
        <p:nvSpPr>
          <p:cNvPr id="3" name="Title 2"/>
          <p:cNvSpPr>
            <a:spLocks noGrp="1"/>
          </p:cNvSpPr>
          <p:nvPr>
            <p:ph type="title"/>
          </p:nvPr>
        </p:nvSpPr>
        <p:spPr/>
        <p:txBody>
          <a:bodyPr/>
          <a:lstStyle/>
          <a:p>
            <a:r>
              <a:rPr lang="en-US" dirty="0"/>
              <a:t>Climate Literacy Essential </a:t>
            </a:r>
            <a:r>
              <a:rPr lang="en-US" dirty="0" smtClean="0"/>
              <a:t/>
            </a:r>
            <a:br>
              <a:rPr lang="en-US" dirty="0" smtClean="0"/>
            </a:br>
            <a:r>
              <a:rPr lang="en-US" dirty="0" smtClean="0"/>
              <a:t>Principle </a:t>
            </a:r>
            <a:r>
              <a:rPr lang="en-US" dirty="0"/>
              <a:t>4</a:t>
            </a:r>
          </a:p>
        </p:txBody>
      </p:sp>
      <p:pic>
        <p:nvPicPr>
          <p:cNvPr id="4" name="Picture 3"/>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3598747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069692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Dioxide Concentration Variations on ice age time scales</a:t>
            </a:r>
            <a:endParaRPr lang="en-US" dirty="0"/>
          </a:p>
        </p:txBody>
      </p:sp>
      <p:sp>
        <p:nvSpPr>
          <p:cNvPr id="3" name="Content Placeholder 2"/>
          <p:cNvSpPr>
            <a:spLocks noGrp="1"/>
          </p:cNvSpPr>
          <p:nvPr>
            <p:ph idx="1"/>
          </p:nvPr>
        </p:nvSpPr>
        <p:spPr>
          <a:xfrm>
            <a:off x="1245108" y="6070600"/>
            <a:ext cx="7498080" cy="584200"/>
          </a:xfrm>
        </p:spPr>
        <p:txBody>
          <a:bodyPr>
            <a:normAutofit fontScale="77500" lnSpcReduction="20000"/>
          </a:bodyPr>
          <a:lstStyle/>
          <a:p>
            <a:r>
              <a:rPr lang="en-US" sz="1600" dirty="0" smtClean="0">
                <a:hlinkClick r:id="rId2"/>
              </a:rPr>
              <a:t>http://cleanet.org/resources/42761.html</a:t>
            </a:r>
            <a:endParaRPr lang="en-US" sz="1600" dirty="0" smtClean="0"/>
          </a:p>
          <a:p>
            <a:r>
              <a:rPr lang="en-US" sz="1600" dirty="0" smtClean="0">
                <a:hlinkClick r:id="rId3"/>
              </a:rPr>
              <a:t>http://www.globalwarmingart.com/wiki/File:Carbon_Dioxide_400kyr_Rev_png</a:t>
            </a:r>
            <a:endParaRPr lang="en-US" sz="1600" dirty="0" smtClean="0"/>
          </a:p>
          <a:p>
            <a:endParaRPr lang="en-US" dirty="0"/>
          </a:p>
        </p:txBody>
      </p:sp>
      <p:pic>
        <p:nvPicPr>
          <p:cNvPr id="4" name="Picture 3" descr="Carbon_Dioxide_400kyr_Re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0" y="1519238"/>
            <a:ext cx="6045200" cy="4392845"/>
          </a:xfrm>
          <a:prstGeom prst="rect">
            <a:avLst/>
          </a:prstGeom>
        </p:spPr>
      </p:pic>
    </p:spTree>
    <p:extLst>
      <p:ext uri="{BB962C8B-B14F-4D97-AF65-F5344CB8AC3E}">
        <p14:creationId xmlns:p14="http://schemas.microsoft.com/office/powerpoint/2010/main" val="8629075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843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586" y="1730214"/>
            <a:ext cx="8337730" cy="5284400"/>
          </a:xfrm>
        </p:spPr>
        <p:txBody>
          <a:bodyPr>
            <a:normAutofit fontScale="40000" lnSpcReduction="20000"/>
          </a:bodyPr>
          <a:lstStyle/>
          <a:p>
            <a:pPr marL="45720" indent="0">
              <a:buNone/>
            </a:pPr>
            <a:r>
              <a:rPr lang="en-US" sz="4400" b="1" dirty="0">
                <a:latin typeface="Arial"/>
                <a:cs typeface="Arial"/>
              </a:rPr>
              <a:t>Our understanding of the climate system is improved through observations, theoretical studies, and </a:t>
            </a:r>
            <a:r>
              <a:rPr lang="en-US" sz="4400" b="1" dirty="0" smtClean="0">
                <a:latin typeface="Arial"/>
                <a:cs typeface="Arial"/>
              </a:rPr>
              <a:t>modeling</a:t>
            </a:r>
          </a:p>
          <a:p>
            <a:pPr marL="45720" indent="0">
              <a:buNone/>
            </a:pPr>
            <a:endParaRPr lang="en-US" sz="1600" b="1" dirty="0">
              <a:latin typeface="Arial"/>
              <a:cs typeface="Arial"/>
            </a:endParaRPr>
          </a:p>
          <a:p>
            <a:pPr marL="45720" indent="0">
              <a:buNone/>
            </a:pPr>
            <a:r>
              <a:rPr lang="en-US" sz="3000" dirty="0" smtClean="0">
                <a:latin typeface="Arial"/>
                <a:cs typeface="Arial"/>
              </a:rPr>
              <a:t>5 a</a:t>
            </a:r>
            <a:r>
              <a:rPr lang="en-US" sz="3000" dirty="0">
                <a:latin typeface="Arial"/>
                <a:cs typeface="Arial"/>
              </a:rPr>
              <a:t>. The components and processes of Earth's climate system are subject to the same </a:t>
            </a:r>
            <a:r>
              <a:rPr lang="en-US" sz="3000" u="sng" dirty="0">
                <a:latin typeface="Arial"/>
                <a:cs typeface="Arial"/>
              </a:rPr>
              <a:t>physical laws </a:t>
            </a:r>
            <a:r>
              <a:rPr lang="en-US" sz="3000" dirty="0">
                <a:latin typeface="Arial"/>
                <a:cs typeface="Arial"/>
              </a:rPr>
              <a:t>as the rest of the Universe. Therefore, the behavior of the climate system can be understood and predicted through careful, systematic study. </a:t>
            </a:r>
            <a:endParaRPr lang="en-US" sz="3000" dirty="0" smtClean="0">
              <a:latin typeface="Arial"/>
              <a:cs typeface="Arial"/>
            </a:endParaRPr>
          </a:p>
          <a:p>
            <a:pPr marL="45720" indent="0">
              <a:buNone/>
            </a:pPr>
            <a:endParaRPr lang="en-US" sz="3000" dirty="0">
              <a:latin typeface="Arial"/>
              <a:cs typeface="Arial"/>
            </a:endParaRPr>
          </a:p>
          <a:p>
            <a:pPr marL="45720" indent="0">
              <a:buNone/>
            </a:pPr>
            <a:r>
              <a:rPr lang="en-US" sz="3000" dirty="0" smtClean="0">
                <a:latin typeface="Arial"/>
                <a:cs typeface="Arial"/>
              </a:rPr>
              <a:t>5b</a:t>
            </a:r>
            <a:r>
              <a:rPr lang="en-US" sz="3000" dirty="0">
                <a:latin typeface="Arial"/>
                <a:cs typeface="Arial"/>
              </a:rPr>
              <a:t>. Environmental </a:t>
            </a:r>
            <a:r>
              <a:rPr lang="en-US" sz="3000" u="sng" dirty="0">
                <a:latin typeface="Arial"/>
                <a:cs typeface="Arial"/>
              </a:rPr>
              <a:t>observations</a:t>
            </a:r>
            <a:r>
              <a:rPr lang="en-US" sz="3000" dirty="0">
                <a:latin typeface="Arial"/>
                <a:cs typeface="Arial"/>
              </a:rPr>
              <a:t> are the foundation for understanding the climate system. From the bottom of the ocean to the surface of the Sun, instruments on weather stations, buoys, satellites, and other platforms collect climate data. To learn about past climates, scientists use natural records, such as tree rings, ice cores, and sedimentary layers. Historical observations, such as native knowledge and personal journals, also document past climate change</a:t>
            </a:r>
            <a:r>
              <a:rPr lang="en-US" sz="3000" dirty="0" smtClean="0">
                <a:latin typeface="Arial"/>
                <a:cs typeface="Arial"/>
              </a:rPr>
              <a:t>.</a:t>
            </a:r>
          </a:p>
          <a:p>
            <a:pPr marL="45720" indent="0">
              <a:buNone/>
            </a:pPr>
            <a:endParaRPr lang="en-US" sz="3000" dirty="0">
              <a:latin typeface="Arial"/>
              <a:cs typeface="Arial"/>
            </a:endParaRPr>
          </a:p>
          <a:p>
            <a:pPr marL="45720" indent="0">
              <a:buNone/>
            </a:pPr>
            <a:r>
              <a:rPr lang="en-US" sz="3000" dirty="0">
                <a:latin typeface="Arial"/>
                <a:cs typeface="Arial"/>
              </a:rPr>
              <a:t>5</a:t>
            </a:r>
            <a:r>
              <a:rPr lang="en-US" sz="3000" dirty="0" smtClean="0">
                <a:latin typeface="Arial"/>
                <a:cs typeface="Arial"/>
              </a:rPr>
              <a:t>c</a:t>
            </a:r>
            <a:r>
              <a:rPr lang="en-US" sz="3000" dirty="0">
                <a:latin typeface="Arial"/>
                <a:cs typeface="Arial"/>
              </a:rPr>
              <a:t>. Observations, experiments, and theory are used to construct and refine </a:t>
            </a:r>
            <a:r>
              <a:rPr lang="en-US" sz="3000" u="sng" dirty="0">
                <a:latin typeface="Arial"/>
                <a:cs typeface="Arial"/>
              </a:rPr>
              <a:t>computer models </a:t>
            </a:r>
            <a:r>
              <a:rPr lang="en-US" sz="3000" dirty="0">
                <a:latin typeface="Arial"/>
                <a:cs typeface="Arial"/>
              </a:rPr>
              <a:t>that represent the climate system and make predictions about its future behavior. Results from these models lead to better understanding of the linkages between the atmosphere-ocean system and climate conditions and inspire more observations and experiments. Over time, this iterative process will result in more reliable projections of future climate conditions.</a:t>
            </a:r>
          </a:p>
          <a:p>
            <a:pPr marL="45720" indent="0">
              <a:buNone/>
            </a:pPr>
            <a:endParaRPr lang="en-US" sz="3000" dirty="0" smtClean="0">
              <a:latin typeface="Arial"/>
              <a:cs typeface="Arial"/>
            </a:endParaRPr>
          </a:p>
          <a:p>
            <a:pPr marL="45720" indent="0">
              <a:buNone/>
            </a:pPr>
            <a:r>
              <a:rPr lang="en-US" sz="3000" dirty="0" smtClean="0">
                <a:latin typeface="Arial"/>
                <a:cs typeface="Arial"/>
              </a:rPr>
              <a:t>5 d</a:t>
            </a:r>
            <a:r>
              <a:rPr lang="en-US" sz="3000" dirty="0">
                <a:latin typeface="Arial"/>
                <a:cs typeface="Arial"/>
              </a:rPr>
              <a:t>. Our </a:t>
            </a:r>
            <a:r>
              <a:rPr lang="en-US" sz="3000" u="sng" dirty="0">
                <a:latin typeface="Arial"/>
                <a:cs typeface="Arial"/>
              </a:rPr>
              <a:t>understanding of climate differs in important ways from our understanding of weather</a:t>
            </a:r>
            <a:r>
              <a:rPr lang="en-US" sz="3000" dirty="0">
                <a:latin typeface="Arial"/>
                <a:cs typeface="Arial"/>
              </a:rPr>
              <a:t>. Climate scientists' ability to predict climate patterns months, years, or decades into the future is constrained by different limitations than those faced by meteorologists in forecasting weather days to weeks into the future.</a:t>
            </a:r>
          </a:p>
          <a:p>
            <a:endParaRPr lang="en-US" sz="3000" dirty="0" smtClean="0">
              <a:latin typeface="Arial"/>
              <a:cs typeface="Arial"/>
            </a:endParaRPr>
          </a:p>
          <a:p>
            <a:pPr marL="45720" indent="0">
              <a:buNone/>
            </a:pPr>
            <a:r>
              <a:rPr lang="en-US" sz="3000" dirty="0" smtClean="0">
                <a:latin typeface="Arial"/>
                <a:cs typeface="Arial"/>
              </a:rPr>
              <a:t>5 e</a:t>
            </a:r>
            <a:r>
              <a:rPr lang="en-US" sz="3000" dirty="0">
                <a:latin typeface="Arial"/>
                <a:cs typeface="Arial"/>
              </a:rPr>
              <a:t>. Scientists have conducted extensive research on the fundamental characteristics of the climate system and their understanding will continue to improve. Current climate </a:t>
            </a:r>
            <a:r>
              <a:rPr lang="en-US" sz="3000" u="sng" dirty="0">
                <a:latin typeface="Arial"/>
                <a:cs typeface="Arial"/>
              </a:rPr>
              <a:t>change projections are reliable</a:t>
            </a:r>
            <a:r>
              <a:rPr lang="en-US" sz="3000" dirty="0">
                <a:latin typeface="Arial"/>
                <a:cs typeface="Arial"/>
              </a:rPr>
              <a:t> enough to help humans evaluate potential decisions and actions in response to </a:t>
            </a:r>
            <a:r>
              <a:rPr lang="en-US" sz="3000" dirty="0" smtClean="0">
                <a:latin typeface="Arial"/>
                <a:cs typeface="Arial"/>
              </a:rPr>
              <a:t>climate change.</a:t>
            </a:r>
            <a:endParaRPr lang="en-US" sz="3000" dirty="0">
              <a:latin typeface="Arial"/>
              <a:cs typeface="Arial"/>
            </a:endParaRPr>
          </a:p>
          <a:p>
            <a:pPr>
              <a:buNone/>
            </a:pPr>
            <a:endParaRPr lang="en-US" sz="1600"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5</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23499128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Do Scientists know what they know</a:t>
            </a:r>
            <a:endParaRPr lang="en-US" dirty="0"/>
          </a:p>
        </p:txBody>
      </p:sp>
      <p:pic>
        <p:nvPicPr>
          <p:cNvPr id="4" name="Picture 3"/>
          <p:cNvPicPr>
            <a:picLocks noChangeAspect="1"/>
          </p:cNvPicPr>
          <p:nvPr/>
        </p:nvPicPr>
        <p:blipFill>
          <a:blip r:embed="rId2"/>
          <a:stretch>
            <a:fillRect/>
          </a:stretch>
        </p:blipFill>
        <p:spPr>
          <a:xfrm>
            <a:off x="261775" y="2301744"/>
            <a:ext cx="2108200" cy="3175000"/>
          </a:xfrm>
          <a:prstGeom prst="rect">
            <a:avLst/>
          </a:prstGeom>
        </p:spPr>
      </p:pic>
      <p:pic>
        <p:nvPicPr>
          <p:cNvPr id="5" name="Picture 4"/>
          <p:cNvPicPr>
            <a:picLocks noChangeAspect="1"/>
          </p:cNvPicPr>
          <p:nvPr/>
        </p:nvPicPr>
        <p:blipFill>
          <a:blip r:embed="rId3"/>
          <a:stretch>
            <a:fillRect/>
          </a:stretch>
        </p:blipFill>
        <p:spPr>
          <a:xfrm>
            <a:off x="2854643" y="1747745"/>
            <a:ext cx="2805523" cy="1959858"/>
          </a:xfrm>
          <a:prstGeom prst="rect">
            <a:avLst/>
          </a:prstGeom>
        </p:spPr>
      </p:pic>
      <p:pic>
        <p:nvPicPr>
          <p:cNvPr id="6" name="Picture 5"/>
          <p:cNvPicPr>
            <a:picLocks noChangeAspect="1"/>
          </p:cNvPicPr>
          <p:nvPr/>
        </p:nvPicPr>
        <p:blipFill>
          <a:blip r:embed="rId4"/>
          <a:stretch>
            <a:fillRect/>
          </a:stretch>
        </p:blipFill>
        <p:spPr>
          <a:xfrm>
            <a:off x="6050983" y="2352410"/>
            <a:ext cx="2649947" cy="3807090"/>
          </a:xfrm>
          <a:prstGeom prst="rect">
            <a:avLst/>
          </a:prstGeom>
        </p:spPr>
      </p:pic>
      <p:pic>
        <p:nvPicPr>
          <p:cNvPr id="7" name="Picture 6"/>
          <p:cNvPicPr>
            <a:picLocks noChangeAspect="1"/>
          </p:cNvPicPr>
          <p:nvPr/>
        </p:nvPicPr>
        <p:blipFill>
          <a:blip r:embed="rId5"/>
          <a:stretch>
            <a:fillRect/>
          </a:stretch>
        </p:blipFill>
        <p:spPr>
          <a:xfrm>
            <a:off x="2507221" y="3826928"/>
            <a:ext cx="3445252" cy="2863387"/>
          </a:xfrm>
          <a:prstGeom prst="rect">
            <a:avLst/>
          </a:prstGeom>
        </p:spPr>
      </p:pic>
    </p:spTree>
    <p:extLst>
      <p:ext uri="{BB962C8B-B14F-4D97-AF65-F5344CB8AC3E}">
        <p14:creationId xmlns:p14="http://schemas.microsoft.com/office/powerpoint/2010/main" val="2391856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a:t>6</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
        <p:nvSpPr>
          <p:cNvPr id="7" name="Content Placeholder 2"/>
          <p:cNvSpPr txBox="1">
            <a:spLocks/>
          </p:cNvSpPr>
          <p:nvPr/>
        </p:nvSpPr>
        <p:spPr>
          <a:xfrm>
            <a:off x="247814" y="1730214"/>
            <a:ext cx="8621501" cy="5284400"/>
          </a:xfrm>
          <a:prstGeom prst="rect">
            <a:avLst/>
          </a:prstGeom>
        </p:spPr>
        <p:txBody>
          <a:bodyPr>
            <a:normAutofit fontScale="775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en-US" sz="3400" b="1" dirty="0">
                <a:latin typeface="Arial"/>
                <a:cs typeface="Arial"/>
              </a:rPr>
              <a:t>Human activities are impacting the climate system.</a:t>
            </a:r>
            <a:r>
              <a:rPr lang="en-US" sz="3400" dirty="0">
                <a:latin typeface="Arial"/>
                <a:cs typeface="Arial"/>
              </a:rPr>
              <a:t> </a:t>
            </a:r>
            <a:endParaRPr lang="en-US" sz="3400" dirty="0" smtClean="0">
              <a:latin typeface="Arial"/>
              <a:cs typeface="Arial"/>
            </a:endParaRPr>
          </a:p>
          <a:p>
            <a:pPr marL="45720" indent="0">
              <a:buNone/>
            </a:pPr>
            <a:endParaRPr lang="en-US" sz="2400" dirty="0" smtClean="0">
              <a:latin typeface="Arial"/>
              <a:cs typeface="Arial"/>
            </a:endParaRPr>
          </a:p>
          <a:p>
            <a:pPr marL="45720" indent="0">
              <a:buNone/>
            </a:pPr>
            <a:r>
              <a:rPr lang="en-US" dirty="0" smtClean="0">
                <a:latin typeface="Arial"/>
                <a:cs typeface="Arial"/>
              </a:rPr>
              <a:t>a</a:t>
            </a:r>
            <a:r>
              <a:rPr lang="en-US" dirty="0">
                <a:latin typeface="Arial"/>
                <a:cs typeface="Arial"/>
              </a:rPr>
              <a:t>. The overwhelming consensus of scientific studies on climate indicates that most of the observed increase in global average temperatures since the latter part of the 20th century is very likely due to human activities, primarily from increases in greenhouse gas concentrations resulting from the burning of fossil fuels.</a:t>
            </a:r>
          </a:p>
          <a:p>
            <a:pPr marL="45720" indent="0">
              <a:buNone/>
            </a:pPr>
            <a:endParaRPr lang="en-US" dirty="0" smtClean="0">
              <a:latin typeface="Arial"/>
              <a:cs typeface="Arial"/>
            </a:endParaRPr>
          </a:p>
          <a:p>
            <a:pPr marL="45720" indent="0">
              <a:buNone/>
            </a:pPr>
            <a:r>
              <a:rPr lang="en-US" dirty="0" smtClean="0">
                <a:latin typeface="Arial"/>
                <a:cs typeface="Arial"/>
              </a:rPr>
              <a:t>b</a:t>
            </a:r>
            <a:r>
              <a:rPr lang="en-US" dirty="0">
                <a:latin typeface="Arial"/>
                <a:cs typeface="Arial"/>
              </a:rPr>
              <a:t>. Emissions from the widespread burning of fossil fuels since the start of the Industrial Revolution have increased the concentration of greenhouse gases in the atmosphere. Because these gases can remain in the atmosphere for hundreds of years before being removed by natural processes, their warming influence is projected to persist into the next century.</a:t>
            </a:r>
          </a:p>
          <a:p>
            <a:pPr marL="45720" indent="0">
              <a:buNone/>
            </a:pPr>
            <a:endParaRPr lang="en-US" dirty="0" smtClean="0">
              <a:latin typeface="Arial"/>
              <a:cs typeface="Arial"/>
            </a:endParaRPr>
          </a:p>
          <a:p>
            <a:pPr marL="45720" indent="0">
              <a:buNone/>
            </a:pPr>
            <a:r>
              <a:rPr lang="en-US" dirty="0" smtClean="0">
                <a:latin typeface="Arial"/>
                <a:cs typeface="Arial"/>
              </a:rPr>
              <a:t>c</a:t>
            </a:r>
            <a:r>
              <a:rPr lang="en-US" dirty="0">
                <a:latin typeface="Arial"/>
                <a:cs typeface="Arial"/>
              </a:rPr>
              <a:t>. Human activities have affected the land, oceans, and atmosphere, and these changes have altered global climate patterns. Burning fossil fuels, releasing chemicals into the atmosphere, reducing the amount of forest cover, and the rapid expansion of farming, development, and industrial activities are releasing carbon dioxide into the atmosphere and changing the balance of the climate system</a:t>
            </a:r>
            <a:r>
              <a:rPr lang="en-US" dirty="0" smtClean="0">
                <a:latin typeface="Arial"/>
                <a:cs typeface="Arial"/>
              </a:rPr>
              <a:t>.</a:t>
            </a:r>
            <a:endParaRPr lang="en-US" dirty="0">
              <a:latin typeface="Arial"/>
              <a:cs typeface="Arial"/>
            </a:endParaRPr>
          </a:p>
        </p:txBody>
      </p:sp>
    </p:spTree>
    <p:extLst>
      <p:ext uri="{BB962C8B-B14F-4D97-AF65-F5344CB8AC3E}">
        <p14:creationId xmlns:p14="http://schemas.microsoft.com/office/powerpoint/2010/main" val="33720909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2327" y="1719070"/>
            <a:ext cx="8720003" cy="40300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232327" y="4491972"/>
            <a:ext cx="8720003" cy="2137557"/>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232327" y="2122070"/>
            <a:ext cx="8720003" cy="23699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232327" y="1719070"/>
            <a:ext cx="8720003" cy="5138929"/>
          </a:xfrm>
        </p:spPr>
        <p:txBody>
          <a:bodyPr>
            <a:normAutofit fontScale="85000" lnSpcReduction="20000"/>
          </a:bodyPr>
          <a:lstStyle/>
          <a:p>
            <a:r>
              <a:rPr lang="en-US" b="1" dirty="0" smtClean="0"/>
              <a:t>GP: </a:t>
            </a:r>
            <a:r>
              <a:rPr lang="en-US" b="1" dirty="0"/>
              <a:t>Humans can take actions to reduce climate change and its impacts.</a:t>
            </a:r>
            <a:r>
              <a:rPr lang="en-US" dirty="0"/>
              <a:t> </a:t>
            </a:r>
          </a:p>
          <a:p>
            <a:endParaRPr lang="en-US" dirty="0"/>
          </a:p>
          <a:p>
            <a:r>
              <a:rPr lang="en-US" b="1" dirty="0"/>
              <a:t>1. The Sun is the primary source of energy for Earth's climate system.</a:t>
            </a:r>
            <a:r>
              <a:rPr lang="en-US" dirty="0"/>
              <a:t> </a:t>
            </a:r>
          </a:p>
          <a:p>
            <a:endParaRPr lang="en-US" dirty="0"/>
          </a:p>
          <a:p>
            <a:r>
              <a:rPr lang="en-US" b="1" dirty="0" smtClean="0"/>
              <a:t>2</a:t>
            </a:r>
            <a:r>
              <a:rPr lang="en-US" b="1" dirty="0"/>
              <a:t>. Climate is regulated by complex interactions among components of the Earth system.</a:t>
            </a:r>
            <a:r>
              <a:rPr lang="en-US" dirty="0"/>
              <a:t> </a:t>
            </a:r>
          </a:p>
          <a:p>
            <a:endParaRPr lang="en-US" dirty="0"/>
          </a:p>
          <a:p>
            <a:r>
              <a:rPr lang="en-US" b="1" dirty="0" smtClean="0"/>
              <a:t>3</a:t>
            </a:r>
            <a:r>
              <a:rPr lang="en-US" b="1" dirty="0"/>
              <a:t>. Life on Earth depends on, is shaped by, and affects climate.</a:t>
            </a:r>
            <a:r>
              <a:rPr lang="en-US" dirty="0"/>
              <a:t> </a:t>
            </a:r>
            <a:endParaRPr lang="en-US" dirty="0" smtClean="0"/>
          </a:p>
          <a:p>
            <a:endParaRPr lang="en-US" b="1" dirty="0"/>
          </a:p>
          <a:p>
            <a:r>
              <a:rPr lang="en-US" b="1" dirty="0"/>
              <a:t>4</a:t>
            </a:r>
            <a:r>
              <a:rPr lang="en-US" b="1" dirty="0" smtClean="0"/>
              <a:t>. </a:t>
            </a:r>
            <a:r>
              <a:rPr lang="en-US" b="1" dirty="0"/>
              <a:t>Climate varies over space and time through both natural and man-made processes.</a:t>
            </a:r>
            <a:r>
              <a:rPr lang="en-US" dirty="0"/>
              <a:t> </a:t>
            </a:r>
          </a:p>
          <a:p>
            <a:endParaRPr lang="en-US" dirty="0"/>
          </a:p>
          <a:p>
            <a:r>
              <a:rPr lang="en-US" b="1" dirty="0" smtClean="0"/>
              <a:t>5</a:t>
            </a:r>
            <a:r>
              <a:rPr lang="en-US" b="1" dirty="0"/>
              <a:t>. Our understanding of the climate system is improved through observations, theoretical studies, and modeling.</a:t>
            </a:r>
            <a:r>
              <a:rPr lang="en-US" dirty="0"/>
              <a:t> </a:t>
            </a:r>
          </a:p>
          <a:p>
            <a:endParaRPr lang="en-US" dirty="0"/>
          </a:p>
          <a:p>
            <a:r>
              <a:rPr lang="en-US" b="1" dirty="0" smtClean="0"/>
              <a:t>6</a:t>
            </a:r>
            <a:r>
              <a:rPr lang="en-US" b="1" dirty="0"/>
              <a:t>. Human activities are impacting the climate system.</a:t>
            </a:r>
            <a:r>
              <a:rPr lang="en-US" dirty="0"/>
              <a:t> </a:t>
            </a:r>
          </a:p>
          <a:p>
            <a:endParaRPr lang="en-US" dirty="0"/>
          </a:p>
          <a:p>
            <a:r>
              <a:rPr lang="en-US" b="1" dirty="0" smtClean="0"/>
              <a:t>7</a:t>
            </a:r>
            <a:r>
              <a:rPr lang="en-US" b="1" dirty="0"/>
              <a:t>. Climate change will have consequences for the Earth system and human lives.</a:t>
            </a:r>
            <a:r>
              <a:rPr lang="en-US" dirty="0"/>
              <a:t> </a:t>
            </a: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10" name="TextBox 9"/>
          <p:cNvSpPr txBox="1"/>
          <p:nvPr/>
        </p:nvSpPr>
        <p:spPr>
          <a:xfrm rot="16200000">
            <a:off x="-299363" y="2966357"/>
            <a:ext cx="1279072" cy="369332"/>
          </a:xfrm>
          <a:prstGeom prst="rect">
            <a:avLst/>
          </a:prstGeom>
          <a:noFill/>
        </p:spPr>
        <p:txBody>
          <a:bodyPr wrap="square" rtlCol="0">
            <a:spAutoFit/>
          </a:bodyPr>
          <a:lstStyle/>
          <a:p>
            <a:r>
              <a:rPr lang="en-US" dirty="0" smtClean="0">
                <a:solidFill>
                  <a:srgbClr val="FFFF00"/>
                </a:solidFill>
              </a:rPr>
              <a:t>SCIENCE</a:t>
            </a:r>
            <a:endParaRPr lang="en-US" dirty="0">
              <a:solidFill>
                <a:srgbClr val="FFFF00"/>
              </a:solidFill>
            </a:endParaRPr>
          </a:p>
        </p:txBody>
      </p:sp>
      <p:sp>
        <p:nvSpPr>
          <p:cNvPr id="11" name="TextBox 10"/>
          <p:cNvSpPr txBox="1"/>
          <p:nvPr/>
        </p:nvSpPr>
        <p:spPr>
          <a:xfrm rot="16200000">
            <a:off x="-596348" y="5330009"/>
            <a:ext cx="1827703" cy="369332"/>
          </a:xfrm>
          <a:prstGeom prst="rect">
            <a:avLst/>
          </a:prstGeom>
          <a:noFill/>
        </p:spPr>
        <p:txBody>
          <a:bodyPr wrap="square" rtlCol="0">
            <a:spAutoFit/>
          </a:bodyPr>
          <a:lstStyle/>
          <a:p>
            <a:r>
              <a:rPr lang="en-US" dirty="0" smtClean="0">
                <a:solidFill>
                  <a:srgbClr val="FFFF00"/>
                </a:solidFill>
              </a:rPr>
              <a:t>HUMAN ASPECT</a:t>
            </a:r>
            <a:endParaRPr lang="en-US" dirty="0">
              <a:solidFill>
                <a:srgbClr val="FFFF00"/>
              </a:solidFill>
            </a:endParaRPr>
          </a:p>
        </p:txBody>
      </p:sp>
    </p:spTree>
    <p:extLst>
      <p:ext uri="{BB962C8B-B14F-4D97-AF65-F5344CB8AC3E}">
        <p14:creationId xmlns:p14="http://schemas.microsoft.com/office/powerpoint/2010/main" val="1006144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a:t>6</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
        <p:nvSpPr>
          <p:cNvPr id="7" name="Content Placeholder 2"/>
          <p:cNvSpPr txBox="1">
            <a:spLocks/>
          </p:cNvSpPr>
          <p:nvPr/>
        </p:nvSpPr>
        <p:spPr>
          <a:xfrm>
            <a:off x="247814" y="1730214"/>
            <a:ext cx="8621501" cy="5284400"/>
          </a:xfrm>
          <a:prstGeom prst="rect">
            <a:avLst/>
          </a:prstGeom>
        </p:spPr>
        <p:txBody>
          <a:bodyPr>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en-US" sz="2600" b="1" dirty="0">
                <a:latin typeface="Arial"/>
                <a:cs typeface="Arial"/>
              </a:rPr>
              <a:t>Human activities are impacting the climate system.</a:t>
            </a:r>
            <a:r>
              <a:rPr lang="en-US" sz="2600" dirty="0">
                <a:latin typeface="Arial"/>
                <a:cs typeface="Arial"/>
              </a:rPr>
              <a:t> </a:t>
            </a:r>
            <a:endParaRPr lang="en-US" sz="2600" dirty="0" smtClean="0">
              <a:latin typeface="Arial"/>
              <a:cs typeface="Arial"/>
            </a:endParaRPr>
          </a:p>
          <a:p>
            <a:pPr marL="45720" indent="0">
              <a:buNone/>
            </a:pPr>
            <a:endParaRPr lang="en-US" sz="2400" dirty="0" smtClean="0">
              <a:latin typeface="Arial"/>
              <a:cs typeface="Arial"/>
            </a:endParaRPr>
          </a:p>
          <a:p>
            <a:pPr marL="45720" indent="0">
              <a:buNone/>
            </a:pPr>
            <a:r>
              <a:rPr lang="en-US" sz="1500" dirty="0" smtClean="0">
                <a:latin typeface="Arial"/>
                <a:cs typeface="Arial"/>
              </a:rPr>
              <a:t>d</a:t>
            </a:r>
            <a:r>
              <a:rPr lang="en-US" sz="1500" dirty="0">
                <a:latin typeface="Arial"/>
                <a:cs typeface="Arial"/>
              </a:rPr>
              <a:t>. Growing evidence shows that changes in many physical and biological systems are linked to human caused global warming. Some changes resulting from human activities have decreased the capacity of the environment to support various species and have substantially reduced ecosystem biodiversity and ecological resilience.</a:t>
            </a:r>
          </a:p>
          <a:p>
            <a:pPr marL="45720" indent="0">
              <a:buNone/>
            </a:pPr>
            <a:endParaRPr lang="en-US" sz="1500" dirty="0" smtClean="0">
              <a:latin typeface="Arial"/>
              <a:cs typeface="Arial"/>
            </a:endParaRPr>
          </a:p>
          <a:p>
            <a:pPr marL="45720" indent="0">
              <a:buNone/>
            </a:pPr>
            <a:r>
              <a:rPr lang="en-US" sz="1500" dirty="0" smtClean="0">
                <a:latin typeface="Arial"/>
                <a:cs typeface="Arial"/>
              </a:rPr>
              <a:t>e</a:t>
            </a:r>
            <a:r>
              <a:rPr lang="en-US" sz="1500" dirty="0">
                <a:latin typeface="Arial"/>
                <a:cs typeface="Arial"/>
              </a:rPr>
              <a:t>. Scientists and economists predict that there will be both positive and negative impacts from global climate change. If warming exceeds 2 to 3°C (3.6 to 5.4°F) over the next century, the consequences of the negative impacts are likely to be much greater than the consequences of the positive impacts.</a:t>
            </a:r>
          </a:p>
        </p:txBody>
      </p:sp>
    </p:spTree>
    <p:extLst>
      <p:ext uri="{BB962C8B-B14F-4D97-AF65-F5344CB8AC3E}">
        <p14:creationId xmlns:p14="http://schemas.microsoft.com/office/powerpoint/2010/main" val="22896114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PBS Lesson on the effects of climate change</a:t>
            </a:r>
            <a:endParaRPr lang="en-US" dirty="0"/>
          </a:p>
        </p:txBody>
      </p:sp>
      <p:sp>
        <p:nvSpPr>
          <p:cNvPr id="3" name="Rectangle 2"/>
          <p:cNvSpPr/>
          <p:nvPr/>
        </p:nvSpPr>
        <p:spPr>
          <a:xfrm>
            <a:off x="286277" y="6270479"/>
            <a:ext cx="8590867" cy="369332"/>
          </a:xfrm>
          <a:prstGeom prst="rect">
            <a:avLst/>
          </a:prstGeom>
        </p:spPr>
        <p:txBody>
          <a:bodyPr wrap="square">
            <a:spAutoFit/>
          </a:bodyPr>
          <a:lstStyle/>
          <a:p>
            <a:pPr fontAlgn="base"/>
            <a:r>
              <a:rPr lang="en-US" dirty="0">
                <a:solidFill>
                  <a:schemeClr val="tx2"/>
                </a:solidFill>
              </a:rPr>
              <a:t>CLEAN Resource Link - </a:t>
            </a:r>
            <a:r>
              <a:rPr lang="en-US" u="sng" dirty="0">
                <a:solidFill>
                  <a:schemeClr val="tx2"/>
                </a:solidFill>
                <a:hlinkClick r:id="rId2"/>
              </a:rPr>
              <a:t>http://cleanet.org/resources/41876.html</a:t>
            </a:r>
            <a:endParaRPr lang="en-US" dirty="0">
              <a:solidFill>
                <a:schemeClr val="tx2"/>
              </a:solidFill>
            </a:endParaRPr>
          </a:p>
        </p:txBody>
      </p:sp>
      <p:pic>
        <p:nvPicPr>
          <p:cNvPr id="4" name="Picture 3" descr="ep6_lesson on effects of global climate chan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43" y="1828800"/>
            <a:ext cx="8494750" cy="4233334"/>
          </a:xfrm>
          <a:prstGeom prst="rect">
            <a:avLst/>
          </a:prstGeom>
        </p:spPr>
      </p:pic>
    </p:spTree>
    <p:extLst>
      <p:ext uri="{BB962C8B-B14F-4D97-AF65-F5344CB8AC3E}">
        <p14:creationId xmlns:p14="http://schemas.microsoft.com/office/powerpoint/2010/main" val="2089128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277" y="5753130"/>
            <a:ext cx="8590867" cy="923330"/>
          </a:xfrm>
          <a:prstGeom prst="rect">
            <a:avLst/>
          </a:prstGeom>
        </p:spPr>
        <p:txBody>
          <a:bodyPr wrap="square">
            <a:spAutoFit/>
          </a:bodyPr>
          <a:lstStyle/>
          <a:p>
            <a:r>
              <a:rPr lang="en-US" dirty="0">
                <a:solidFill>
                  <a:schemeClr val="tx2"/>
                </a:solidFill>
              </a:rPr>
              <a:t>Global Climate Change: The Effects of Global Warming (PBS Learning) </a:t>
            </a:r>
            <a:r>
              <a:rPr lang="en-US" u="sng" dirty="0">
                <a:solidFill>
                  <a:schemeClr val="tx2"/>
                </a:solidFill>
                <a:hlinkClick r:id="rId3"/>
              </a:rPr>
              <a:t>http://www.pbslearningmedia.org/resource/ess05.sci.ess.watcyc.lp_global2/global-climate-change-the-effects-of-global-warming/</a:t>
            </a:r>
            <a:r>
              <a:rPr lang="en-US" dirty="0">
                <a:solidFill>
                  <a:schemeClr val="tx2"/>
                </a:solidFill>
              </a:rPr>
              <a:t> </a:t>
            </a:r>
          </a:p>
        </p:txBody>
      </p:sp>
      <p:sp>
        <p:nvSpPr>
          <p:cNvPr id="7" name="Title 1"/>
          <p:cNvSpPr>
            <a:spLocks noGrp="1"/>
          </p:cNvSpPr>
          <p:nvPr>
            <p:ph type="title"/>
          </p:nvPr>
        </p:nvSpPr>
        <p:spPr>
          <a:xfrm>
            <a:off x="381000" y="355847"/>
            <a:ext cx="8381260" cy="1054394"/>
          </a:xfrm>
        </p:spPr>
        <p:txBody>
          <a:bodyPr/>
          <a:lstStyle/>
          <a:p>
            <a:r>
              <a:rPr lang="en-US" dirty="0" smtClean="0"/>
              <a:t>PBS Lesson on the effects of climate change</a:t>
            </a:r>
            <a:endParaRPr lang="en-US" dirty="0"/>
          </a:p>
        </p:txBody>
      </p:sp>
      <p:pic>
        <p:nvPicPr>
          <p:cNvPr id="6" name="Picture 5" descr="ep6_lesson home page_effects of global climate chan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58" y="1811867"/>
            <a:ext cx="7754609" cy="3851282"/>
          </a:xfrm>
          <a:prstGeom prst="rect">
            <a:avLst/>
          </a:prstGeom>
        </p:spPr>
      </p:pic>
    </p:spTree>
    <p:extLst>
      <p:ext uri="{BB962C8B-B14F-4D97-AF65-F5344CB8AC3E}">
        <p14:creationId xmlns:p14="http://schemas.microsoft.com/office/powerpoint/2010/main" val="20665073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885" y="1699234"/>
            <a:ext cx="8828422" cy="5284400"/>
          </a:xfrm>
        </p:spPr>
        <p:txBody>
          <a:bodyPr>
            <a:normAutofit/>
          </a:bodyPr>
          <a:lstStyle/>
          <a:p>
            <a:pPr algn="ctr">
              <a:buNone/>
            </a:pPr>
            <a:r>
              <a:rPr lang="en-US" sz="2400" b="1" dirty="0" smtClean="0">
                <a:latin typeface="Arial"/>
                <a:cs typeface="Arial"/>
              </a:rPr>
              <a:t>Climate change will have consequences for the Earth system and human lives - I</a:t>
            </a:r>
          </a:p>
          <a:p>
            <a:pPr>
              <a:buNone/>
            </a:pPr>
            <a:endParaRPr lang="en-US" sz="800" b="1" dirty="0" smtClean="0">
              <a:latin typeface="Arial"/>
              <a:cs typeface="Arial"/>
            </a:endParaRPr>
          </a:p>
          <a:p>
            <a:pPr marL="45720" indent="0">
              <a:buNone/>
            </a:pPr>
            <a:r>
              <a:rPr lang="en-US" sz="1400" dirty="0" smtClean="0">
                <a:latin typeface="Arial"/>
                <a:cs typeface="Arial"/>
              </a:rPr>
              <a:t>7a. </a:t>
            </a:r>
            <a:r>
              <a:rPr lang="en-US" sz="1400" u="sng" dirty="0" smtClean="0">
                <a:latin typeface="Arial"/>
                <a:cs typeface="Arial"/>
              </a:rPr>
              <a:t>Melting </a:t>
            </a:r>
            <a:r>
              <a:rPr lang="en-US" sz="1400" u="sng" dirty="0">
                <a:latin typeface="Arial"/>
                <a:cs typeface="Arial"/>
              </a:rPr>
              <a:t>of ice sheets and glaciers, combined with the thermal expansion of seawater as the oceans warm, is causing sea level to rise. </a:t>
            </a:r>
            <a:r>
              <a:rPr lang="en-US" sz="1400" dirty="0">
                <a:latin typeface="Arial"/>
                <a:cs typeface="Arial"/>
              </a:rPr>
              <a:t>Seawater is beginning to move onto low-lying land, contaminating coastal fresh water sources, and gradually submerging coastal facilities and barrier islands. Sea-level rise increases the risk of damage to homes and buildings from storm surges such as those that accompany hurricanes</a:t>
            </a:r>
            <a:r>
              <a:rPr lang="en-US" sz="1400" dirty="0" smtClean="0">
                <a:latin typeface="Arial"/>
                <a:cs typeface="Arial"/>
              </a:rPr>
              <a:t>.</a:t>
            </a:r>
          </a:p>
          <a:p>
            <a:pPr marL="45720" indent="0">
              <a:buNone/>
            </a:pPr>
            <a:endParaRPr lang="en-US" sz="1400" dirty="0">
              <a:latin typeface="Arial"/>
              <a:cs typeface="Arial"/>
            </a:endParaRPr>
          </a:p>
          <a:p>
            <a:pPr marL="45720" indent="0">
              <a:buNone/>
            </a:pPr>
            <a:r>
              <a:rPr lang="en-US" sz="1400" dirty="0" smtClean="0">
                <a:latin typeface="Arial"/>
                <a:cs typeface="Arial"/>
              </a:rPr>
              <a:t>7b. Climate </a:t>
            </a:r>
            <a:r>
              <a:rPr lang="en-US" sz="1400" dirty="0">
                <a:latin typeface="Arial"/>
                <a:cs typeface="Arial"/>
              </a:rPr>
              <a:t>plays an important role in the global distribution of freshwater resources. </a:t>
            </a:r>
            <a:r>
              <a:rPr lang="en-US" sz="1400" u="sng" dirty="0">
                <a:latin typeface="Arial"/>
                <a:cs typeface="Arial"/>
              </a:rPr>
              <a:t>Changing precipitation patterns and temperature conditions will alter the distribution and availability of freshwater resources, reducing reliable access to water for many people</a:t>
            </a:r>
            <a:r>
              <a:rPr lang="en-US" sz="1400" dirty="0">
                <a:latin typeface="Arial"/>
                <a:cs typeface="Arial"/>
              </a:rPr>
              <a:t> and their crops. Winter snowpack and mountain glaciers that provide water for human use are declining as a result of global warming.</a:t>
            </a:r>
          </a:p>
          <a:p>
            <a:pPr marL="45720" indent="0">
              <a:buNone/>
            </a:pPr>
            <a:endParaRPr lang="en-US" sz="1400" dirty="0" smtClean="0">
              <a:latin typeface="Arial"/>
              <a:cs typeface="Arial"/>
            </a:endParaRPr>
          </a:p>
          <a:p>
            <a:pPr marL="45720" indent="0">
              <a:buNone/>
            </a:pPr>
            <a:r>
              <a:rPr lang="en-US" sz="1400" dirty="0" smtClean="0">
                <a:latin typeface="Arial"/>
                <a:cs typeface="Arial"/>
              </a:rPr>
              <a:t>7c</a:t>
            </a:r>
            <a:r>
              <a:rPr lang="en-US" sz="1400" dirty="0">
                <a:latin typeface="Arial"/>
                <a:cs typeface="Arial"/>
              </a:rPr>
              <a:t>. </a:t>
            </a:r>
            <a:r>
              <a:rPr lang="en-US" sz="1400" u="sng" dirty="0">
                <a:latin typeface="Arial"/>
                <a:cs typeface="Arial"/>
              </a:rPr>
              <a:t>Incidents of extreme weather are projected to increase as a result of climate change</a:t>
            </a:r>
            <a:r>
              <a:rPr lang="en-US" sz="1400" dirty="0">
                <a:latin typeface="Arial"/>
                <a:cs typeface="Arial"/>
              </a:rPr>
              <a:t>. Many locations will see a substantial increase in the number of heat waves they experience per year and a likely decrease in episodes of severe cold. Precipitation events are expected to become less frequent but more intense in many areas, and droughts will be more frequent and severe in areas where average precipitation is projected to decrease.</a:t>
            </a:r>
          </a:p>
          <a:p>
            <a:pPr>
              <a:buNone/>
            </a:pPr>
            <a:endParaRPr lang="en-US" sz="1400" b="1"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a:t>7</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6805670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39" y="1730214"/>
            <a:ext cx="8812934" cy="5284400"/>
          </a:xfrm>
        </p:spPr>
        <p:txBody>
          <a:bodyPr>
            <a:normAutofit/>
          </a:bodyPr>
          <a:lstStyle/>
          <a:p>
            <a:pPr algn="ctr">
              <a:buNone/>
            </a:pPr>
            <a:r>
              <a:rPr lang="en-US" sz="2400" b="1" dirty="0" smtClean="0">
                <a:latin typeface="Arial"/>
                <a:cs typeface="Arial"/>
              </a:rPr>
              <a:t>Climate change will have consequences for the Earth system and human lives – II</a:t>
            </a:r>
          </a:p>
          <a:p>
            <a:pPr>
              <a:buNone/>
            </a:pPr>
            <a:endParaRPr lang="en-US" sz="800" b="1" dirty="0" smtClean="0">
              <a:latin typeface="Arial"/>
              <a:cs typeface="Arial"/>
            </a:endParaRPr>
          </a:p>
          <a:p>
            <a:pPr marL="45720" indent="0">
              <a:buNone/>
            </a:pPr>
            <a:r>
              <a:rPr lang="en-US" sz="1400" dirty="0" smtClean="0">
                <a:latin typeface="Arial"/>
                <a:cs typeface="Arial"/>
              </a:rPr>
              <a:t>7d</a:t>
            </a:r>
            <a:r>
              <a:rPr lang="en-US" sz="1400" dirty="0">
                <a:latin typeface="Arial"/>
                <a:cs typeface="Arial"/>
              </a:rPr>
              <a:t>. </a:t>
            </a:r>
            <a:r>
              <a:rPr lang="en-US" sz="1400" u="sng" dirty="0">
                <a:latin typeface="Arial"/>
                <a:cs typeface="Arial"/>
              </a:rPr>
              <a:t>The chemistry of ocean water is changed by absorption of carbon dioxide from the atmosphere</a:t>
            </a:r>
            <a:r>
              <a:rPr lang="en-US" sz="1400" dirty="0">
                <a:latin typeface="Arial"/>
                <a:cs typeface="Arial"/>
              </a:rPr>
              <a:t>. Increasing carbon dioxide levels in the atmosphere are causing ocean water to become more acidic</a:t>
            </a:r>
            <a:r>
              <a:rPr lang="en-US" sz="1400" u="sng" dirty="0">
                <a:latin typeface="Arial"/>
                <a:cs typeface="Arial"/>
              </a:rPr>
              <a:t>, threatening the survival of shell-building marine species and the entire food web</a:t>
            </a:r>
            <a:r>
              <a:rPr lang="en-US" sz="1400" dirty="0">
                <a:latin typeface="Arial"/>
                <a:cs typeface="Arial"/>
              </a:rPr>
              <a:t> of which they are a part.</a:t>
            </a:r>
          </a:p>
          <a:p>
            <a:pPr marL="45720" indent="0">
              <a:buNone/>
            </a:pPr>
            <a:endParaRPr lang="en-US" sz="1400" dirty="0" smtClean="0">
              <a:latin typeface="Arial"/>
              <a:cs typeface="Arial"/>
            </a:endParaRPr>
          </a:p>
          <a:p>
            <a:pPr marL="45720" indent="0">
              <a:buNone/>
            </a:pPr>
            <a:r>
              <a:rPr lang="en-US" sz="1400" dirty="0" smtClean="0">
                <a:latin typeface="Arial"/>
                <a:cs typeface="Arial"/>
              </a:rPr>
              <a:t>7e</a:t>
            </a:r>
            <a:r>
              <a:rPr lang="en-US" sz="1400" dirty="0">
                <a:latin typeface="Arial"/>
                <a:cs typeface="Arial"/>
              </a:rPr>
              <a:t>. </a:t>
            </a:r>
            <a:r>
              <a:rPr lang="en-US" sz="1400" u="sng" dirty="0">
                <a:latin typeface="Arial"/>
                <a:cs typeface="Arial"/>
              </a:rPr>
              <a:t>Ecosystems on land and in the ocean have been and will continue to be disturbed by climate change</a:t>
            </a:r>
            <a:r>
              <a:rPr lang="en-US" sz="1400" dirty="0">
                <a:latin typeface="Arial"/>
                <a:cs typeface="Arial"/>
              </a:rPr>
              <a:t>. Animals, plants, bacteria, and viruses will migrate to new areas with favorable climate conditions. Infectious diseases and certain species will be able to invade areas that they did not previously inhabit.</a:t>
            </a:r>
          </a:p>
          <a:p>
            <a:pPr marL="45720" indent="0">
              <a:buNone/>
            </a:pPr>
            <a:endParaRPr lang="en-US" sz="1400" dirty="0" smtClean="0">
              <a:latin typeface="Arial"/>
              <a:cs typeface="Arial"/>
            </a:endParaRPr>
          </a:p>
          <a:p>
            <a:pPr marL="45720" indent="0">
              <a:buNone/>
            </a:pPr>
            <a:r>
              <a:rPr lang="en-US" sz="1400" dirty="0" smtClean="0">
                <a:latin typeface="Arial"/>
                <a:cs typeface="Arial"/>
              </a:rPr>
              <a:t>7f</a:t>
            </a:r>
            <a:r>
              <a:rPr lang="en-US" sz="1400" dirty="0">
                <a:latin typeface="Arial"/>
                <a:cs typeface="Arial"/>
              </a:rPr>
              <a:t>. </a:t>
            </a:r>
            <a:r>
              <a:rPr lang="en-US" sz="1400" u="sng" dirty="0">
                <a:latin typeface="Arial"/>
                <a:cs typeface="Arial"/>
              </a:rPr>
              <a:t>Human health and mortality rates will be affected to different degrees in specific regions of the world as a result of climate change</a:t>
            </a:r>
            <a:r>
              <a:rPr lang="en-US" sz="1400" dirty="0">
                <a:latin typeface="Arial"/>
                <a:cs typeface="Arial"/>
              </a:rPr>
              <a:t>. Although cold-related deaths are predicted to decrease, other risks are predicted to rise. The incidence and geographical range of climate-sensitive infectious diseases— such as malaria, dengue fever, and tick-borne diseases—will increase. Drought-reduced crop yields, degraded air and water quality, and increased hazards in coastal and low-lying areas will contribute to unhealthy conditions, particularly for the most vulnerable populations.</a:t>
            </a:r>
          </a:p>
          <a:p>
            <a:pPr>
              <a:buNone/>
            </a:pPr>
            <a:endParaRPr lang="en-US" sz="1400" b="1"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a:t>7</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41679545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41590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41270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02" y="252503"/>
            <a:ext cx="8077200" cy="1143000"/>
          </a:xfrm>
        </p:spPr>
        <p:txBody>
          <a:bodyPr>
            <a:noAutofit/>
          </a:bodyPr>
          <a:lstStyle/>
          <a:p>
            <a:r>
              <a:rPr lang="en-US" sz="3200" dirty="0" smtClean="0"/>
              <a:t>Guiding Principle of </a:t>
            </a:r>
            <a:r>
              <a:rPr lang="en-US" sz="3200" dirty="0" smtClean="0"/>
              <a:t>Climate </a:t>
            </a:r>
            <a:r>
              <a:rPr lang="en-US" sz="3200" dirty="0" smtClean="0"/>
              <a:t>Literacy Essential Principles</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
        <p:nvSpPr>
          <p:cNvPr id="7" name="Content Placeholder 2"/>
          <p:cNvSpPr>
            <a:spLocks noGrp="1"/>
          </p:cNvSpPr>
          <p:nvPr>
            <p:ph idx="1"/>
          </p:nvPr>
        </p:nvSpPr>
        <p:spPr>
          <a:xfrm>
            <a:off x="247814" y="1730214"/>
            <a:ext cx="8621501" cy="5284400"/>
          </a:xfrm>
        </p:spPr>
        <p:txBody>
          <a:bodyPr>
            <a:normAutofit/>
          </a:bodyPr>
          <a:lstStyle/>
          <a:p>
            <a:pPr marL="45720" indent="0" algn="ctr">
              <a:buNone/>
            </a:pPr>
            <a:r>
              <a:rPr lang="en-US" sz="2400" dirty="0" smtClean="0">
                <a:latin typeface="Arial"/>
                <a:cs typeface="Arial"/>
              </a:rPr>
              <a:t>Humans </a:t>
            </a:r>
            <a:r>
              <a:rPr lang="en-US" sz="2400" dirty="0">
                <a:latin typeface="Arial"/>
                <a:cs typeface="Arial"/>
              </a:rPr>
              <a:t>can take actions to reduce climate change and its impacts.</a:t>
            </a:r>
          </a:p>
          <a:p>
            <a:pPr marL="45720" indent="0">
              <a:buNone/>
            </a:pPr>
            <a:endParaRPr lang="en-US" sz="1400" dirty="0" smtClean="0">
              <a:latin typeface="Arial"/>
              <a:cs typeface="Arial"/>
            </a:endParaRPr>
          </a:p>
          <a:p>
            <a:pPr marL="45720" indent="0">
              <a:buNone/>
            </a:pPr>
            <a:r>
              <a:rPr lang="en-US" sz="1300" dirty="0" smtClean="0">
                <a:latin typeface="Arial"/>
                <a:cs typeface="Arial"/>
              </a:rPr>
              <a:t>a. Climate </a:t>
            </a:r>
            <a:r>
              <a:rPr lang="en-US" sz="1300" dirty="0">
                <a:latin typeface="Arial"/>
                <a:cs typeface="Arial"/>
              </a:rPr>
              <a:t>information can be used to </a:t>
            </a:r>
            <a:r>
              <a:rPr lang="en-US" sz="1300" u="sng" dirty="0">
                <a:latin typeface="Arial"/>
                <a:cs typeface="Arial"/>
              </a:rPr>
              <a:t>reduce vulnerabilities or enhance the resilience </a:t>
            </a:r>
            <a:r>
              <a:rPr lang="en-US" sz="1300" dirty="0">
                <a:latin typeface="Arial"/>
                <a:cs typeface="Arial"/>
              </a:rPr>
              <a:t>of communities and ecosystems affected by climate change. Continuing to improve scientific understanding of the climate system and the quality of reports to policy and decision-makers is crucial</a:t>
            </a:r>
            <a:r>
              <a:rPr lang="en-US" sz="1300" dirty="0" smtClean="0">
                <a:latin typeface="Arial"/>
                <a:cs typeface="Arial"/>
              </a:rPr>
              <a:t>.</a:t>
            </a:r>
            <a:endParaRPr lang="en-US" sz="1300" dirty="0">
              <a:latin typeface="Arial"/>
              <a:cs typeface="Arial"/>
            </a:endParaRPr>
          </a:p>
          <a:p>
            <a:pPr marL="45720" indent="0">
              <a:buNone/>
            </a:pPr>
            <a:endParaRPr lang="en-US" sz="1000" dirty="0" smtClean="0">
              <a:latin typeface="Arial"/>
              <a:cs typeface="Arial"/>
            </a:endParaRPr>
          </a:p>
          <a:p>
            <a:pPr marL="45720" indent="0">
              <a:buNone/>
            </a:pPr>
            <a:r>
              <a:rPr lang="en-US" sz="1300" dirty="0" smtClean="0">
                <a:latin typeface="Arial"/>
                <a:cs typeface="Arial"/>
              </a:rPr>
              <a:t>b</a:t>
            </a:r>
            <a:r>
              <a:rPr lang="en-US" sz="1300" dirty="0">
                <a:latin typeface="Arial"/>
                <a:cs typeface="Arial"/>
              </a:rPr>
              <a:t>. Reducing human vulnerability to the impacts of climate change depends not only upon our ability to understand climate science, but also upon our ability to integrate that knowledge into human society. Decisions that involve Earth's climate must be made with an understanding of the complex inter­connections among the physical and biological components of the Earth system as well as the consequences of such decisions on social, economic, and cultural systems.</a:t>
            </a:r>
          </a:p>
          <a:p>
            <a:pPr marL="45720" indent="0">
              <a:buNone/>
            </a:pPr>
            <a:endParaRPr lang="en-US" sz="1000" dirty="0" smtClean="0">
              <a:latin typeface="Arial"/>
              <a:cs typeface="Arial"/>
            </a:endParaRPr>
          </a:p>
          <a:p>
            <a:pPr marL="45720" indent="0">
              <a:buNone/>
            </a:pPr>
            <a:r>
              <a:rPr lang="en-US" sz="1300" dirty="0" smtClean="0">
                <a:latin typeface="Arial"/>
                <a:cs typeface="Arial"/>
              </a:rPr>
              <a:t>c</a:t>
            </a:r>
            <a:r>
              <a:rPr lang="en-US" sz="1300" dirty="0">
                <a:latin typeface="Arial"/>
                <a:cs typeface="Arial"/>
              </a:rPr>
              <a:t>. The impacts of climate change may affect the security of nations. Reduced availability of water, food, and land can lead to competition and conflict among humans, potentially resulting in large groups of climate refugees.</a:t>
            </a:r>
          </a:p>
          <a:p>
            <a:pPr marL="45720" indent="0">
              <a:buNone/>
            </a:pPr>
            <a:endParaRPr lang="en-US" sz="1000" dirty="0" smtClean="0">
              <a:latin typeface="Arial"/>
              <a:cs typeface="Arial"/>
            </a:endParaRPr>
          </a:p>
          <a:p>
            <a:pPr marL="45720" indent="0">
              <a:buNone/>
            </a:pPr>
            <a:r>
              <a:rPr lang="en-US" sz="1300" dirty="0" smtClean="0">
                <a:latin typeface="Arial"/>
                <a:cs typeface="Arial"/>
              </a:rPr>
              <a:t>d</a:t>
            </a:r>
            <a:r>
              <a:rPr lang="en-US" sz="1300" dirty="0">
                <a:latin typeface="Arial"/>
                <a:cs typeface="Arial"/>
              </a:rPr>
              <a:t>. Humans may be able to mitigate climate change or lessen its severity by reducing greenhouse gas concentrations through processes that move carbon out of the atmosphere or reduce greenhouse gas emissions</a:t>
            </a:r>
            <a:r>
              <a:rPr lang="en-US" sz="1300" dirty="0" smtClean="0">
                <a:latin typeface="Arial"/>
                <a:cs typeface="Arial"/>
              </a:rPr>
              <a:t>.</a:t>
            </a:r>
          </a:p>
        </p:txBody>
      </p:sp>
    </p:spTree>
    <p:extLst>
      <p:ext uri="{BB962C8B-B14F-4D97-AF65-F5344CB8AC3E}">
        <p14:creationId xmlns:p14="http://schemas.microsoft.com/office/powerpoint/2010/main" val="14125103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814" y="1730214"/>
            <a:ext cx="8621501" cy="5284400"/>
          </a:xfrm>
          <a:prstGeom prst="rect">
            <a:avLst/>
          </a:prstGeom>
        </p:spPr>
        <p:txBody>
          <a:bodyPr>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Font typeface="Wingdings 2" pitchFamily="18" charset="2"/>
              <a:buNone/>
            </a:pPr>
            <a:r>
              <a:rPr lang="en-US" sz="2400" dirty="0" smtClean="0">
                <a:latin typeface="Arial"/>
                <a:cs typeface="Arial"/>
              </a:rPr>
              <a:t>Humans can take actions to reduce climate change and its impacts</a:t>
            </a:r>
          </a:p>
          <a:p>
            <a:pPr marL="45720" indent="0">
              <a:buFont typeface="Wingdings 2" pitchFamily="18" charset="2"/>
              <a:buNone/>
            </a:pPr>
            <a:endParaRPr lang="en-US" sz="1000" dirty="0" smtClean="0">
              <a:latin typeface="Arial"/>
              <a:cs typeface="Arial"/>
            </a:endParaRPr>
          </a:p>
          <a:p>
            <a:pPr marL="45720" indent="0">
              <a:buFont typeface="Wingdings 2" pitchFamily="18" charset="2"/>
              <a:buNone/>
            </a:pPr>
            <a:r>
              <a:rPr lang="en-US" sz="1300" dirty="0" smtClean="0">
                <a:latin typeface="Arial"/>
                <a:cs typeface="Arial"/>
              </a:rPr>
              <a:t>e. A combination of strategies is needed to reduce greenhouse gas emissions. The most immediate strategy is conservation of oil, gas, and coal, which we rely on as fuels for most of our transportation, heating, cooling, agriculture, and electricity. Short-term strategies involve switching from carbon-intensive to renewable energy sources, which also requires building new infrastructure for alternative energy sources. Long-term strategies involve innovative research and a fundamental change in the way humans use energy.</a:t>
            </a:r>
          </a:p>
          <a:p>
            <a:pPr marL="45720" indent="0">
              <a:buFont typeface="Wingdings 2" pitchFamily="18" charset="2"/>
              <a:buNone/>
            </a:pPr>
            <a:endParaRPr lang="en-US" sz="1100" dirty="0" smtClean="0">
              <a:latin typeface="Arial"/>
              <a:cs typeface="Arial"/>
            </a:endParaRPr>
          </a:p>
          <a:p>
            <a:pPr marL="45720" indent="0">
              <a:buFont typeface="Wingdings 2" pitchFamily="18" charset="2"/>
              <a:buNone/>
            </a:pPr>
            <a:r>
              <a:rPr lang="en-US" sz="1300" dirty="0" smtClean="0">
                <a:latin typeface="Arial"/>
                <a:cs typeface="Arial"/>
              </a:rPr>
              <a:t>f. Humans can adapt to climate change by reducing their vulnerability to its impacts. Actions such as moving to higher ground to avoid rising sea levels, planting new crops that will thrive under new climate conditions, or using new building technologies represent adaptation strategies. Adaptation often requires financial investment in new or enhanced research, technology, and infrastructure.</a:t>
            </a:r>
          </a:p>
          <a:p>
            <a:pPr marL="45720" indent="0">
              <a:buFont typeface="Wingdings 2" pitchFamily="18" charset="2"/>
              <a:buNone/>
            </a:pPr>
            <a:endParaRPr lang="en-US" sz="1000" dirty="0" smtClean="0">
              <a:latin typeface="Arial"/>
              <a:cs typeface="Arial"/>
            </a:endParaRPr>
          </a:p>
          <a:p>
            <a:pPr marL="45720" indent="0">
              <a:buFont typeface="Wingdings 2" pitchFamily="18" charset="2"/>
              <a:buNone/>
            </a:pPr>
            <a:r>
              <a:rPr lang="en-US" sz="1300" dirty="0" smtClean="0">
                <a:latin typeface="Arial"/>
                <a:cs typeface="Arial"/>
              </a:rPr>
              <a:t>g. Actions taken by individuals, communities, states, and countries all influence climate. Practices and policies followed in homes, schools, businesses, and governments can affect climate. Climate-related decisions made by one generation can provide opportunities as well as limit the range of possibilities open to the next generation. Steps toward reducing the impact of climate change may influence the present generation by providing other benefits such as improved public health infrastructure and sustainably built environments.</a:t>
            </a:r>
          </a:p>
          <a:p>
            <a:pPr marL="45720" indent="0">
              <a:buFont typeface="Wingdings 2" pitchFamily="18" charset="2"/>
              <a:buNone/>
            </a:pPr>
            <a:endParaRPr lang="en-US" sz="1500" b="1" dirty="0">
              <a:latin typeface="Arial"/>
              <a:cs typeface="Arial"/>
            </a:endParaRPr>
          </a:p>
        </p:txBody>
      </p:sp>
      <p:pic>
        <p:nvPicPr>
          <p:cNvPr id="8" name="Picture 7"/>
          <p:cNvPicPr>
            <a:picLocks noChangeAspect="1"/>
          </p:cNvPicPr>
          <p:nvPr/>
        </p:nvPicPr>
        <p:blipFill>
          <a:blip r:embed="rId2"/>
          <a:stretch>
            <a:fillRect/>
          </a:stretch>
        </p:blipFill>
        <p:spPr>
          <a:xfrm>
            <a:off x="7976347" y="252503"/>
            <a:ext cx="892969" cy="1143000"/>
          </a:xfrm>
          <a:prstGeom prst="rect">
            <a:avLst/>
          </a:prstGeom>
        </p:spPr>
      </p:pic>
      <p:sp>
        <p:nvSpPr>
          <p:cNvPr id="10" name="Title 1"/>
          <p:cNvSpPr>
            <a:spLocks noGrp="1"/>
          </p:cNvSpPr>
          <p:nvPr>
            <p:ph type="title"/>
          </p:nvPr>
        </p:nvSpPr>
        <p:spPr>
          <a:xfrm>
            <a:off x="383902" y="252503"/>
            <a:ext cx="8077200" cy="1143000"/>
          </a:xfrm>
        </p:spPr>
        <p:txBody>
          <a:bodyPr>
            <a:noAutofit/>
          </a:bodyPr>
          <a:lstStyle/>
          <a:p>
            <a:r>
              <a:rPr lang="en-US" sz="3200" dirty="0" smtClean="0"/>
              <a:t>Guiding Principle of </a:t>
            </a:r>
            <a:r>
              <a:rPr lang="en-US" sz="3200" dirty="0" smtClean="0"/>
              <a:t>Climate </a:t>
            </a:r>
            <a:r>
              <a:rPr lang="en-US" sz="3200" dirty="0" smtClean="0"/>
              <a:t>Literacy Essential Principles</a:t>
            </a:r>
            <a:endParaRPr lang="en-US" sz="3200" dirty="0"/>
          </a:p>
        </p:txBody>
      </p:sp>
    </p:spTree>
    <p:extLst>
      <p:ext uri="{BB962C8B-B14F-4D97-AF65-F5344CB8AC3E}">
        <p14:creationId xmlns:p14="http://schemas.microsoft.com/office/powerpoint/2010/main" val="378668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 Our choices simulator</a:t>
            </a:r>
            <a:endParaRPr lang="en-US" dirty="0"/>
          </a:p>
        </p:txBody>
      </p:sp>
      <p:sp>
        <p:nvSpPr>
          <p:cNvPr id="3" name="Rectangle 2"/>
          <p:cNvSpPr/>
          <p:nvPr/>
        </p:nvSpPr>
        <p:spPr>
          <a:xfrm>
            <a:off x="286277" y="6270479"/>
            <a:ext cx="8590867" cy="369332"/>
          </a:xfrm>
          <a:prstGeom prst="rect">
            <a:avLst/>
          </a:prstGeom>
        </p:spPr>
        <p:txBody>
          <a:bodyPr wrap="square">
            <a:spAutoFit/>
          </a:bodyPr>
          <a:lstStyle/>
          <a:p>
            <a:r>
              <a:rPr lang="en-US" dirty="0">
                <a:solidFill>
                  <a:schemeClr val="tx2"/>
                </a:solidFill>
              </a:rPr>
              <a:t>CLEAN Resource Link - http://</a:t>
            </a:r>
            <a:r>
              <a:rPr lang="en-US" dirty="0" err="1">
                <a:solidFill>
                  <a:schemeClr val="tx2"/>
                </a:solidFill>
              </a:rPr>
              <a:t>cleanet.org</a:t>
            </a:r>
            <a:r>
              <a:rPr lang="en-US" dirty="0">
                <a:solidFill>
                  <a:schemeClr val="tx2"/>
                </a:solidFill>
              </a:rPr>
              <a:t>/resources/42833.</a:t>
            </a:r>
            <a:r>
              <a:rPr lang="en-US" dirty="0" smtClean="0">
                <a:solidFill>
                  <a:schemeClr val="tx2"/>
                </a:solidFill>
              </a:rPr>
              <a:t>html</a:t>
            </a:r>
            <a:endParaRPr lang="en-US" dirty="0">
              <a:solidFill>
                <a:schemeClr val="tx2"/>
              </a:solidFill>
            </a:endParaRPr>
          </a:p>
        </p:txBody>
      </p:sp>
      <p:pic>
        <p:nvPicPr>
          <p:cNvPr id="4" name="Picture 3" descr="gp_clean page_simul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57" y="1726735"/>
            <a:ext cx="7428298" cy="4543744"/>
          </a:xfrm>
          <a:prstGeom prst="rect">
            <a:avLst/>
          </a:prstGeom>
        </p:spPr>
      </p:pic>
    </p:spTree>
    <p:extLst>
      <p:ext uri="{BB962C8B-B14F-4D97-AF65-F5344CB8AC3E}">
        <p14:creationId xmlns:p14="http://schemas.microsoft.com/office/powerpoint/2010/main" val="328336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 Our choices simulator</a:t>
            </a:r>
            <a:endParaRPr lang="en-US" dirty="0"/>
          </a:p>
        </p:txBody>
      </p:sp>
      <p:sp>
        <p:nvSpPr>
          <p:cNvPr id="3" name="Rectangle 2"/>
          <p:cNvSpPr/>
          <p:nvPr/>
        </p:nvSpPr>
        <p:spPr>
          <a:xfrm>
            <a:off x="286277" y="5973259"/>
            <a:ext cx="8590867" cy="646331"/>
          </a:xfrm>
          <a:prstGeom prst="rect">
            <a:avLst/>
          </a:prstGeom>
        </p:spPr>
        <p:txBody>
          <a:bodyPr wrap="square">
            <a:spAutoFit/>
          </a:bodyPr>
          <a:lstStyle/>
          <a:p>
            <a:r>
              <a:rPr lang="en-US" dirty="0" smtClean="0">
                <a:solidFill>
                  <a:schemeClr val="tx2"/>
                </a:solidFill>
              </a:rPr>
              <a:t>Climate </a:t>
            </a:r>
            <a:r>
              <a:rPr lang="en-US" dirty="0">
                <a:solidFill>
                  <a:schemeClr val="tx2"/>
                </a:solidFill>
              </a:rPr>
              <a:t>Change Our Choices Simulator Homepage http://</a:t>
            </a:r>
            <a:r>
              <a:rPr lang="en-US" dirty="0" err="1">
                <a:solidFill>
                  <a:schemeClr val="tx2"/>
                </a:solidFill>
              </a:rPr>
              <a:t>www.planetseed.com</a:t>
            </a:r>
            <a:r>
              <a:rPr lang="en-US" dirty="0">
                <a:solidFill>
                  <a:schemeClr val="tx2"/>
                </a:solidFill>
              </a:rPr>
              <a:t>/</a:t>
            </a:r>
            <a:r>
              <a:rPr lang="en-US" dirty="0" err="1">
                <a:solidFill>
                  <a:schemeClr val="tx2"/>
                </a:solidFill>
              </a:rPr>
              <a:t>relatedarticle</a:t>
            </a:r>
            <a:r>
              <a:rPr lang="en-US" dirty="0">
                <a:solidFill>
                  <a:schemeClr val="tx2"/>
                </a:solidFill>
              </a:rPr>
              <a:t>/climate-challenge-our-choices</a:t>
            </a:r>
          </a:p>
        </p:txBody>
      </p:sp>
      <p:pic>
        <p:nvPicPr>
          <p:cNvPr id="6" name="Picture 5" descr="gp_simul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57" y="1715767"/>
            <a:ext cx="7788657" cy="4098940"/>
          </a:xfrm>
          <a:prstGeom prst="rect">
            <a:avLst/>
          </a:prstGeom>
        </p:spPr>
      </p:pic>
    </p:spTree>
    <p:extLst>
      <p:ext uri="{BB962C8B-B14F-4D97-AF65-F5344CB8AC3E}">
        <p14:creationId xmlns:p14="http://schemas.microsoft.com/office/powerpoint/2010/main" val="2110596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 Our choices simulator</a:t>
            </a:r>
            <a:endParaRPr lang="en-US" dirty="0"/>
          </a:p>
        </p:txBody>
      </p:sp>
      <p:sp>
        <p:nvSpPr>
          <p:cNvPr id="3" name="Rectangle 2"/>
          <p:cNvSpPr/>
          <p:nvPr/>
        </p:nvSpPr>
        <p:spPr>
          <a:xfrm>
            <a:off x="286277" y="5736197"/>
            <a:ext cx="8590867" cy="1200329"/>
          </a:xfrm>
          <a:prstGeom prst="rect">
            <a:avLst/>
          </a:prstGeom>
        </p:spPr>
        <p:txBody>
          <a:bodyPr wrap="square">
            <a:spAutoFit/>
          </a:bodyPr>
          <a:lstStyle/>
          <a:p>
            <a:pPr>
              <a:defRPr/>
            </a:pPr>
            <a:r>
              <a:rPr lang="en-US" dirty="0">
                <a:solidFill>
                  <a:schemeClr val="tx2"/>
                </a:solidFill>
              </a:rPr>
              <a:t>Climate Change Our Choices Simulator </a:t>
            </a:r>
            <a:r>
              <a:rPr lang="en-US" dirty="0">
                <a:solidFill>
                  <a:schemeClr val="tx2"/>
                </a:solidFill>
                <a:hlinkClick r:id="rId3"/>
              </a:rPr>
              <a:t>http://www.planetseed.com/files/flash/science/features/earth/climate/en/challenge/index.htm?width=835&amp;height=680&amp;popup=true</a:t>
            </a:r>
            <a:endParaRPr lang="en-US" dirty="0">
              <a:solidFill>
                <a:schemeClr val="tx2"/>
              </a:solidFill>
            </a:endParaRPr>
          </a:p>
          <a:p>
            <a:pPr>
              <a:defRPr/>
            </a:pPr>
            <a:endParaRPr lang="en-US" dirty="0">
              <a:solidFill>
                <a:schemeClr val="tx2"/>
              </a:solidFill>
            </a:endParaRPr>
          </a:p>
        </p:txBody>
      </p:sp>
      <p:pic>
        <p:nvPicPr>
          <p:cNvPr id="4" name="Picture 3" descr="gp_simulation run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268" y="1744133"/>
            <a:ext cx="5384799" cy="3967747"/>
          </a:xfrm>
          <a:prstGeom prst="rect">
            <a:avLst/>
          </a:prstGeom>
        </p:spPr>
      </p:pic>
    </p:spTree>
    <p:extLst>
      <p:ext uri="{BB962C8B-B14F-4D97-AF65-F5344CB8AC3E}">
        <p14:creationId xmlns:p14="http://schemas.microsoft.com/office/powerpoint/2010/main" val="149819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046" y="1579935"/>
            <a:ext cx="8760098" cy="5434679"/>
          </a:xfrm>
        </p:spPr>
        <p:txBody>
          <a:bodyPr>
            <a:normAutofit fontScale="92500" lnSpcReduction="10000"/>
          </a:bodyPr>
          <a:lstStyle/>
          <a:p>
            <a:pPr algn="ctr">
              <a:buNone/>
            </a:pPr>
            <a:r>
              <a:rPr lang="en-US" sz="2600" b="1" dirty="0" smtClean="0">
                <a:latin typeface="Arial"/>
                <a:cs typeface="Arial"/>
              </a:rPr>
              <a:t>The Sun is the primary </a:t>
            </a:r>
            <a:r>
              <a:rPr lang="en-US" sz="2600" b="1" dirty="0">
                <a:latin typeface="Arial"/>
                <a:cs typeface="Arial"/>
              </a:rPr>
              <a:t>s</a:t>
            </a:r>
            <a:r>
              <a:rPr lang="en-US" sz="2600" b="1" dirty="0" smtClean="0">
                <a:latin typeface="Arial"/>
                <a:cs typeface="Arial"/>
              </a:rPr>
              <a:t>ource of energy                     for Earth’s </a:t>
            </a:r>
            <a:r>
              <a:rPr lang="en-US" sz="2600" b="1" dirty="0">
                <a:latin typeface="Arial"/>
                <a:cs typeface="Arial"/>
              </a:rPr>
              <a:t>c</a:t>
            </a:r>
            <a:r>
              <a:rPr lang="en-US" sz="2600" b="1" dirty="0" smtClean="0">
                <a:latin typeface="Arial"/>
                <a:cs typeface="Arial"/>
              </a:rPr>
              <a:t>limate system</a:t>
            </a:r>
          </a:p>
          <a:p>
            <a:pPr marL="45720" indent="0">
              <a:buNone/>
            </a:pPr>
            <a:endParaRPr lang="en-US" sz="1500" dirty="0" smtClean="0">
              <a:latin typeface="Arial"/>
              <a:cs typeface="Arial"/>
            </a:endParaRPr>
          </a:p>
          <a:p>
            <a:pPr marL="45720" indent="0">
              <a:buNone/>
            </a:pPr>
            <a:r>
              <a:rPr lang="en-US" sz="1400" dirty="0" smtClean="0">
                <a:latin typeface="Arial"/>
                <a:cs typeface="Arial"/>
              </a:rPr>
              <a:t>1a. </a:t>
            </a:r>
            <a:r>
              <a:rPr lang="en-US" sz="1400" u="sng" dirty="0" smtClean="0">
                <a:latin typeface="Arial"/>
                <a:cs typeface="Arial"/>
              </a:rPr>
              <a:t>Sunlight </a:t>
            </a:r>
            <a:r>
              <a:rPr lang="en-US" sz="1400" u="sng" dirty="0">
                <a:latin typeface="Arial"/>
                <a:cs typeface="Arial"/>
              </a:rPr>
              <a:t>reaching Earth can heat </a:t>
            </a:r>
            <a:r>
              <a:rPr lang="en-US" sz="1400" dirty="0">
                <a:latin typeface="Arial"/>
                <a:cs typeface="Arial"/>
              </a:rPr>
              <a:t>the land, ocean, and atmosphere. </a:t>
            </a:r>
            <a:r>
              <a:rPr lang="en-US" sz="1400" u="sng" dirty="0">
                <a:latin typeface="Arial"/>
                <a:cs typeface="Arial"/>
              </a:rPr>
              <a:t>Some of that sunlight is reflected </a:t>
            </a:r>
            <a:r>
              <a:rPr lang="en-US" sz="1400" dirty="0">
                <a:latin typeface="Arial"/>
                <a:cs typeface="Arial"/>
              </a:rPr>
              <a:t>back to space by the surface, clouds, or ice. </a:t>
            </a:r>
            <a:r>
              <a:rPr lang="en-US" sz="1400" u="sng" dirty="0">
                <a:latin typeface="Arial"/>
                <a:cs typeface="Arial"/>
              </a:rPr>
              <a:t>Much of the sunlight that reaches Earth is absorbed</a:t>
            </a:r>
            <a:r>
              <a:rPr lang="en-US" sz="1400" dirty="0">
                <a:latin typeface="Arial"/>
                <a:cs typeface="Arial"/>
              </a:rPr>
              <a:t> and warms the planet</a:t>
            </a:r>
            <a:r>
              <a:rPr lang="en-US" sz="1400" dirty="0" smtClean="0">
                <a:latin typeface="Arial"/>
                <a:cs typeface="Arial"/>
              </a:rPr>
              <a:t>.</a:t>
            </a:r>
          </a:p>
          <a:p>
            <a:pPr marL="388620" indent="-342900">
              <a:buAutoNum type="alphaLcPeriod"/>
            </a:pPr>
            <a:endParaRPr lang="en-US" sz="1400" dirty="0">
              <a:latin typeface="Arial"/>
              <a:cs typeface="Arial"/>
            </a:endParaRPr>
          </a:p>
          <a:p>
            <a:pPr marL="45720" indent="0">
              <a:buNone/>
            </a:pPr>
            <a:r>
              <a:rPr lang="en-US" sz="1400" dirty="0" smtClean="0">
                <a:latin typeface="Arial"/>
                <a:cs typeface="Arial"/>
              </a:rPr>
              <a:t>1b</a:t>
            </a:r>
            <a:r>
              <a:rPr lang="en-US" sz="1400" dirty="0">
                <a:latin typeface="Arial"/>
                <a:cs typeface="Arial"/>
              </a:rPr>
              <a:t>. When Earth emits the same amount of energy as it absorbs, </a:t>
            </a:r>
            <a:r>
              <a:rPr lang="en-US" sz="1400" u="sng" dirty="0">
                <a:latin typeface="Arial"/>
                <a:cs typeface="Arial"/>
              </a:rPr>
              <a:t>its energy budget is in balance</a:t>
            </a:r>
            <a:r>
              <a:rPr lang="en-US" sz="1400" dirty="0">
                <a:latin typeface="Arial"/>
                <a:cs typeface="Arial"/>
              </a:rPr>
              <a:t>, and its </a:t>
            </a:r>
            <a:r>
              <a:rPr lang="en-US" sz="1400" u="sng" dirty="0">
                <a:latin typeface="Arial"/>
                <a:cs typeface="Arial"/>
              </a:rPr>
              <a:t>average temperature remains stable</a:t>
            </a:r>
            <a:r>
              <a:rPr lang="en-US" sz="1400" dirty="0">
                <a:latin typeface="Arial"/>
                <a:cs typeface="Arial"/>
              </a:rPr>
              <a:t>.</a:t>
            </a:r>
          </a:p>
          <a:p>
            <a:pPr marL="45720" indent="0">
              <a:buNone/>
            </a:pPr>
            <a:endParaRPr lang="en-US" sz="1400" dirty="0" smtClean="0">
              <a:latin typeface="Arial"/>
              <a:cs typeface="Arial"/>
            </a:endParaRPr>
          </a:p>
          <a:p>
            <a:pPr marL="45720" indent="0">
              <a:buNone/>
            </a:pPr>
            <a:r>
              <a:rPr lang="en-US" sz="1400" dirty="0" smtClean="0">
                <a:latin typeface="Arial"/>
                <a:cs typeface="Arial"/>
              </a:rPr>
              <a:t>1c</a:t>
            </a:r>
            <a:r>
              <a:rPr lang="en-US" sz="1400" dirty="0">
                <a:latin typeface="Arial"/>
                <a:cs typeface="Arial"/>
              </a:rPr>
              <a:t>. </a:t>
            </a:r>
            <a:r>
              <a:rPr lang="en-US" sz="1400" u="sng" dirty="0">
                <a:latin typeface="Arial"/>
                <a:cs typeface="Arial"/>
              </a:rPr>
              <a:t>The tilt of Earth's axis relative to its orbit around the sun </a:t>
            </a:r>
            <a:r>
              <a:rPr lang="en-US" sz="1400" dirty="0">
                <a:latin typeface="Arial"/>
                <a:cs typeface="Arial"/>
              </a:rPr>
              <a:t>results in predictable changes in the duration of daylight and the amount of sunlight received at any latitude throughout a year. These </a:t>
            </a:r>
            <a:r>
              <a:rPr lang="en-US" sz="1400" u="sng" dirty="0">
                <a:latin typeface="Arial"/>
                <a:cs typeface="Arial"/>
              </a:rPr>
              <a:t>changes cause the annual cycle of seasons and associated temperature changes.</a:t>
            </a:r>
          </a:p>
          <a:p>
            <a:pPr marL="45720" indent="0">
              <a:buNone/>
            </a:pPr>
            <a:endParaRPr lang="en-US" sz="1400" dirty="0" smtClean="0">
              <a:latin typeface="Arial"/>
              <a:cs typeface="Arial"/>
            </a:endParaRPr>
          </a:p>
          <a:p>
            <a:pPr marL="45720" indent="0">
              <a:buNone/>
            </a:pPr>
            <a:r>
              <a:rPr lang="en-US" sz="1400" dirty="0" smtClean="0">
                <a:latin typeface="Arial"/>
                <a:cs typeface="Arial"/>
              </a:rPr>
              <a:t>1d</a:t>
            </a:r>
            <a:r>
              <a:rPr lang="en-US" sz="1400" dirty="0">
                <a:latin typeface="Arial"/>
                <a:cs typeface="Arial"/>
              </a:rPr>
              <a:t>. </a:t>
            </a:r>
            <a:r>
              <a:rPr lang="en-US" sz="1400" u="sng" dirty="0">
                <a:latin typeface="Arial"/>
                <a:cs typeface="Arial"/>
              </a:rPr>
              <a:t>Gradual changes in Earth's rotation and orbit around the sun change the intensity of sunlight received in our planet's polar and equatorial regions</a:t>
            </a:r>
            <a:r>
              <a:rPr lang="en-US" sz="1400" dirty="0">
                <a:latin typeface="Arial"/>
                <a:cs typeface="Arial"/>
              </a:rPr>
              <a:t>. For at least the last 1 million years, these changes occurred in 100,000-year cycles that </a:t>
            </a:r>
            <a:r>
              <a:rPr lang="en-US" sz="1400" u="sng" dirty="0">
                <a:latin typeface="Arial"/>
                <a:cs typeface="Arial"/>
              </a:rPr>
              <a:t>produced ice ages and the shorter warm periods between them</a:t>
            </a:r>
            <a:r>
              <a:rPr lang="en-US" sz="1400" dirty="0">
                <a:latin typeface="Arial"/>
                <a:cs typeface="Arial"/>
              </a:rPr>
              <a:t>.</a:t>
            </a:r>
          </a:p>
          <a:p>
            <a:pPr marL="45720" indent="0">
              <a:buNone/>
            </a:pPr>
            <a:endParaRPr lang="en-US" sz="1400" dirty="0" smtClean="0">
              <a:latin typeface="Arial"/>
              <a:cs typeface="Arial"/>
            </a:endParaRPr>
          </a:p>
          <a:p>
            <a:pPr marL="45720" indent="0">
              <a:buNone/>
            </a:pPr>
            <a:r>
              <a:rPr lang="en-US" sz="1400" dirty="0" smtClean="0">
                <a:latin typeface="Arial"/>
                <a:cs typeface="Arial"/>
              </a:rPr>
              <a:t>1e</a:t>
            </a:r>
            <a:r>
              <a:rPr lang="en-US" sz="1400" dirty="0">
                <a:latin typeface="Arial"/>
                <a:cs typeface="Arial"/>
              </a:rPr>
              <a:t>. </a:t>
            </a:r>
            <a:r>
              <a:rPr lang="en-US" sz="1400" u="sng" dirty="0">
                <a:latin typeface="Arial"/>
                <a:cs typeface="Arial"/>
              </a:rPr>
              <a:t>A significant increase or decrease in the sun's energy output would cause Earth to warm or cool.</a:t>
            </a:r>
            <a:r>
              <a:rPr lang="en-US" sz="1400" dirty="0">
                <a:latin typeface="Arial"/>
                <a:cs typeface="Arial"/>
              </a:rPr>
              <a:t> Satellite measurements taken over the past 30 years show that the sun's energy output has changed only slightly and in both directions. These </a:t>
            </a:r>
            <a:r>
              <a:rPr lang="en-US" sz="1400" u="sng" dirty="0">
                <a:latin typeface="Arial"/>
                <a:cs typeface="Arial"/>
              </a:rPr>
              <a:t>changes in the sun's energy are thought to be too small to be the cause of the recent warming observed on Earth</a:t>
            </a:r>
            <a:r>
              <a:rPr lang="en-US" sz="1400" dirty="0">
                <a:latin typeface="Arial"/>
                <a:cs typeface="Arial"/>
              </a:rPr>
              <a:t>.</a:t>
            </a:r>
          </a:p>
          <a:p>
            <a:pPr>
              <a:buNone/>
            </a:pPr>
            <a:endParaRPr lang="en-US" sz="1400" dirty="0" smtClean="0">
              <a:latin typeface="Arial"/>
              <a:cs typeface="Arial"/>
            </a:endParaRPr>
          </a:p>
          <a:p>
            <a:pPr algn="ctr">
              <a:buNone/>
            </a:pPr>
            <a:endParaRPr lang="en-US" sz="2500" dirty="0">
              <a:latin typeface="Arial"/>
              <a:cs typeface="Arial"/>
            </a:endParaRPr>
          </a:p>
        </p:txBody>
      </p:sp>
      <p:sp>
        <p:nvSpPr>
          <p:cNvPr id="2" name="Title 1"/>
          <p:cNvSpPr>
            <a:spLocks noGrp="1"/>
          </p:cNvSpPr>
          <p:nvPr>
            <p:ph type="title"/>
          </p:nvPr>
        </p:nvSpPr>
        <p:spPr>
          <a:xfrm>
            <a:off x="383902" y="252503"/>
            <a:ext cx="8077200" cy="1143000"/>
          </a:xfrm>
        </p:spPr>
        <p:txBody>
          <a:bodyPr>
            <a:noAutofit/>
          </a:bodyPr>
          <a:lstStyle/>
          <a:p>
            <a:r>
              <a:rPr lang="en-US" sz="3200" dirty="0" smtClean="0"/>
              <a:t>Climate Literacy Essential Principle </a:t>
            </a:r>
            <a:r>
              <a:rPr lang="en-US" dirty="0" smtClean="0"/>
              <a:t>1</a:t>
            </a:r>
            <a:endParaRPr lang="en-US" sz="3200" dirty="0"/>
          </a:p>
        </p:txBody>
      </p:sp>
      <p:pic>
        <p:nvPicPr>
          <p:cNvPr id="5" name="Picture 4"/>
          <p:cNvPicPr>
            <a:picLocks noChangeAspect="1"/>
          </p:cNvPicPr>
          <p:nvPr/>
        </p:nvPicPr>
        <p:blipFill>
          <a:blip r:embed="rId2"/>
          <a:stretch>
            <a:fillRect/>
          </a:stretch>
        </p:blipFill>
        <p:spPr>
          <a:xfrm>
            <a:off x="7976347" y="252503"/>
            <a:ext cx="892969" cy="1143000"/>
          </a:xfrm>
          <a:prstGeom prst="rect">
            <a:avLst/>
          </a:prstGeom>
        </p:spPr>
      </p:pic>
    </p:spTree>
    <p:extLst>
      <p:ext uri="{BB962C8B-B14F-4D97-AF65-F5344CB8AC3E}">
        <p14:creationId xmlns:p14="http://schemas.microsoft.com/office/powerpoint/2010/main" val="410506838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267</TotalTime>
  <Words>3170</Words>
  <Application>Microsoft Macintosh PowerPoint</Application>
  <PresentationFormat>On-screen Show (4:3)</PresentationFormat>
  <Paragraphs>177</Paragraphs>
  <Slides>36</Slides>
  <Notes>6</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Grid</vt:lpstr>
      <vt:lpstr>Teaching and Learning about the Climate in Geoscience Classrooms </vt:lpstr>
      <vt:lpstr>Climate Literacy Essential Principles</vt:lpstr>
      <vt:lpstr>Overview</vt:lpstr>
      <vt:lpstr>Guiding Principle of Climate Literacy Essential Principles</vt:lpstr>
      <vt:lpstr>Guiding Principle of Climate Literacy Essential Principles</vt:lpstr>
      <vt:lpstr>Climate Change – Our choices simulator</vt:lpstr>
      <vt:lpstr>Climate Change – Our choices simulator</vt:lpstr>
      <vt:lpstr>Climate Change – Our choices simulator</vt:lpstr>
      <vt:lpstr>Climate Literacy Essential Principle 1</vt:lpstr>
      <vt:lpstr>Transmission of Solar and Terrestrial Radiation by the Atmosphere</vt:lpstr>
      <vt:lpstr>Global Energy Balance</vt:lpstr>
      <vt:lpstr>Global Energy Balance - Incoming</vt:lpstr>
      <vt:lpstr>Global Energy Balance - Outgoing</vt:lpstr>
      <vt:lpstr>Climate Literacy Essential Principle 2</vt:lpstr>
      <vt:lpstr>The Natural Greenhouse Effect</vt:lpstr>
      <vt:lpstr>PowerPoint Presentation</vt:lpstr>
      <vt:lpstr>PowerPoint Presentation</vt:lpstr>
      <vt:lpstr>Climate Literacy Essential Principle 3</vt:lpstr>
      <vt:lpstr>Colorado’s forests and the pine beetle epidemic</vt:lpstr>
      <vt:lpstr>Learn More About Climate Video of Dr. Jeff Milton</vt:lpstr>
      <vt:lpstr>Learn More About Climate Video of Dr. Jeff Milton</vt:lpstr>
      <vt:lpstr>Climate Literacy Essential Principle 4</vt:lpstr>
      <vt:lpstr>Climate Literacy Essential  Principle 4</vt:lpstr>
      <vt:lpstr>PowerPoint Presentation</vt:lpstr>
      <vt:lpstr>Carbon Dioxide Concentration Variations on ice age time scales</vt:lpstr>
      <vt:lpstr>PowerPoint Presentation</vt:lpstr>
      <vt:lpstr>Climate Literacy Essential Principle 5</vt:lpstr>
      <vt:lpstr>How Do Scientists know what they know</vt:lpstr>
      <vt:lpstr>Climate Literacy Essential Principle 6</vt:lpstr>
      <vt:lpstr>Climate Literacy Essential Principle 6</vt:lpstr>
      <vt:lpstr>PBS Lesson on the effects of climate change</vt:lpstr>
      <vt:lpstr>PBS Lesson on the effects of climate change</vt:lpstr>
      <vt:lpstr>Climate Literacy Essential Principle 7</vt:lpstr>
      <vt:lpstr>Climate Literacy Essential Principle 7</vt:lpstr>
      <vt:lpstr>PowerPoint Presentation</vt:lpstr>
      <vt:lpstr>PowerPoint Presentation</vt:lpstr>
    </vt:vector>
  </TitlesOfParts>
  <Company>CIRES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and Learning about the Climate in Geoscience Classrooms </dc:title>
  <dc:creator>Gold, Anne</dc:creator>
  <cp:lastModifiedBy>Deborah Morrison</cp:lastModifiedBy>
  <cp:revision>25</cp:revision>
  <dcterms:created xsi:type="dcterms:W3CDTF">2013-10-24T11:25:50Z</dcterms:created>
  <dcterms:modified xsi:type="dcterms:W3CDTF">2013-10-26T02:37:27Z</dcterms:modified>
</cp:coreProperties>
</file>