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83"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3"/>
  </p:normalViewPr>
  <p:slideViewPr>
    <p:cSldViewPr snapToGrid="0" snapToObjects="1">
      <p:cViewPr varScale="1">
        <p:scale>
          <a:sx n="117" d="100"/>
          <a:sy n="117" d="100"/>
        </p:scale>
        <p:origin x="36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r>
              <a:t>Characteristics of ineffective webinars or workshops?</a:t>
            </a:r>
          </a:p>
          <a:p>
            <a:r>
              <a:t>https://www.polleverywhere.com/free_text_polls/mHnbXX81NgEhlbxtKokNx</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prstGeom prst="rect">
            <a:avLst/>
          </a:prstGeom>
        </p:spPr>
        <p:txBody>
          <a:bodyPr/>
          <a:lstStyle/>
          <a:p>
            <a:endParaRPr/>
          </a:p>
        </p:txBody>
      </p:sp>
      <p:sp>
        <p:nvSpPr>
          <p:cNvPr id="149" name="Shape 149"/>
          <p:cNvSpPr>
            <a:spLocks noGrp="1"/>
          </p:cNvSpPr>
          <p:nvPr>
            <p:ph type="body" sz="quarter" idx="1"/>
          </p:nvPr>
        </p:nvSpPr>
        <p:spPr>
          <a:prstGeom prst="rect">
            <a:avLst/>
          </a:prstGeom>
        </p:spPr>
        <p:txBody>
          <a:bodyPr/>
          <a:lstStyle/>
          <a:p>
            <a:r>
              <a:t>Characteristics of Effective Workshops/Webinars</a:t>
            </a:r>
          </a:p>
          <a:p>
            <a:r>
              <a:t>https://www.polleverywhere.com/free_text_polls/32jejLU7x9wg2ILUZWkTw</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prstGeom prst="rect">
            <a:avLst/>
          </a:prstGeom>
        </p:spPr>
        <p:txBody>
          <a:bodyPr/>
          <a:lstStyle/>
          <a:p>
            <a:endParaRPr/>
          </a:p>
        </p:txBody>
      </p:sp>
      <p:sp>
        <p:nvSpPr>
          <p:cNvPr id="214" name="Shape 214"/>
          <p:cNvSpPr>
            <a:spLocks noGrp="1"/>
          </p:cNvSpPr>
          <p:nvPr>
            <p:ph type="body" sz="quarter" idx="1"/>
          </p:nvPr>
        </p:nvSpPr>
        <p:spPr>
          <a:prstGeom prst="rect">
            <a:avLst/>
          </a:prstGeom>
        </p:spPr>
        <p:txBody>
          <a:bodyPr/>
          <a:lstStyle/>
          <a:p>
            <a:r>
              <a:t>What is the most challenging thing you need to do to get ready for the webinar?</a:t>
            </a:r>
          </a:p>
          <a:p>
            <a:r>
              <a:t>https://www.polleverywhere.com/free_text_polls/LnDxoO2mTb6Gt8x3bM13P</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839787" y="2057400"/>
            <a:ext cx="3932238"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89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mn-lt"/>
          <a:ea typeface="+mn-ea"/>
          <a:cs typeface="+mn-cs"/>
          <a:sym typeface="Calibri"/>
        </a:defRPr>
      </a:lvl1pPr>
      <a:lvl2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mn-lt"/>
          <a:ea typeface="+mn-ea"/>
          <a:cs typeface="+mn-cs"/>
          <a:sym typeface="Calibri"/>
        </a:defRPr>
      </a:lvl2pPr>
      <a:lvl3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mn-lt"/>
          <a:ea typeface="+mn-ea"/>
          <a:cs typeface="+mn-cs"/>
          <a:sym typeface="Calibri"/>
        </a:defRPr>
      </a:lvl3pPr>
      <a:lvl4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mn-lt"/>
          <a:ea typeface="+mn-ea"/>
          <a:cs typeface="+mn-cs"/>
          <a:sym typeface="Calibri"/>
        </a:defRPr>
      </a:lvl4pPr>
      <a:lvl5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mn-lt"/>
          <a:ea typeface="+mn-ea"/>
          <a:cs typeface="+mn-cs"/>
          <a:sym typeface="Calibri"/>
        </a:defRPr>
      </a:lvl5pPr>
      <a:lvl6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mn-lt"/>
          <a:ea typeface="+mn-ea"/>
          <a:cs typeface="+mn-cs"/>
          <a:sym typeface="Calibri"/>
        </a:defRPr>
      </a:lvl6pPr>
      <a:lvl7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mn-lt"/>
          <a:ea typeface="+mn-ea"/>
          <a:cs typeface="+mn-cs"/>
          <a:sym typeface="Calibri"/>
        </a:defRPr>
      </a:lvl7pPr>
      <a:lvl8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mn-lt"/>
          <a:ea typeface="+mn-ea"/>
          <a:cs typeface="+mn-cs"/>
          <a:sym typeface="Calibri"/>
        </a:defRPr>
      </a:lvl8pPr>
      <a:lvl9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mn-lt"/>
          <a:ea typeface="+mn-ea"/>
          <a:cs typeface="+mn-cs"/>
          <a:sym typeface="Calibri"/>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hyperlink" Target="http://nagt.org/37340"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pollev.com/tvelias/" TargetMode="External"/><Relationship Id="rId2" Type="http://schemas.openxmlformats.org/officeDocument/2006/relationships/image" Target="../media/image6.t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tif"/><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3.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tif"/></Relationships>
</file>

<file path=ppt/slides/_rels/slide17.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pollev.com/tvelias/" TargetMode="External"/><Relationship Id="rId2" Type="http://schemas.openxmlformats.org/officeDocument/2006/relationships/image" Target="../media/image6.ti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hyperlink" Target="https://nagt.org/nagt/about/code_of_conduct.html" TargetMode="Externa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tif"/><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pollev.com/tvelias/" TargetMode="External"/><Relationship Id="rId2" Type="http://schemas.openxmlformats.org/officeDocument/2006/relationships/image" Target="../media/image6.t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001108" y="1127909"/>
            <a:ext cx="6189784" cy="877163"/>
          </a:xfrm>
          <a:prstGeom prst="rect">
            <a:avLst/>
          </a:prstGeom>
          <a:noFill/>
        </p:spPr>
        <p:txBody>
          <a:bodyPr wrap="square" rtlCol="0">
            <a:spAutoFit/>
          </a:bodyPr>
          <a:lstStyle/>
          <a:p>
            <a:pPr algn="ctr"/>
            <a:r>
              <a:rPr lang="en-US" sz="2800" b="1" dirty="0">
                <a:solidFill>
                  <a:srgbClr val="35761A"/>
                </a:solidFill>
              </a:rPr>
              <a:t>Welcome to the NAGT webinar series</a:t>
            </a:r>
          </a:p>
          <a:p>
            <a:pPr algn="ctr"/>
            <a:r>
              <a:rPr lang="en-US" sz="2300" b="1" i="1" dirty="0">
                <a:solidFill>
                  <a:srgbClr val="35761A"/>
                </a:solidFill>
              </a:rPr>
              <a:t>Improving Earth education one hour at a time</a:t>
            </a:r>
          </a:p>
        </p:txBody>
      </p:sp>
      <p:sp>
        <p:nvSpPr>
          <p:cNvPr id="12" name="TextBox 11"/>
          <p:cNvSpPr txBox="1"/>
          <p:nvPr/>
        </p:nvSpPr>
        <p:spPr>
          <a:xfrm>
            <a:off x="8724677" y="9395744"/>
            <a:ext cx="1753319" cy="300082"/>
          </a:xfrm>
          <a:prstGeom prst="rect">
            <a:avLst/>
          </a:prstGeom>
          <a:noFill/>
        </p:spPr>
        <p:txBody>
          <a:bodyPr wrap="square" rtlCol="0">
            <a:spAutoFit/>
          </a:bodyPr>
          <a:lstStyle/>
          <a:p>
            <a:r>
              <a:rPr lang="en-US" sz="1350" dirty="0">
                <a:hlinkClick r:id="rId2"/>
              </a:rPr>
              <a:t>http://nagt.org/37340</a:t>
            </a:r>
            <a:endParaRPr lang="en-US" sz="1350" dirty="0"/>
          </a:p>
        </p:txBody>
      </p:sp>
      <p:sp>
        <p:nvSpPr>
          <p:cNvPr id="14" name="TextBox 13"/>
          <p:cNvSpPr txBox="1"/>
          <p:nvPr/>
        </p:nvSpPr>
        <p:spPr>
          <a:xfrm>
            <a:off x="8724677" y="9143420"/>
            <a:ext cx="1753319" cy="300082"/>
          </a:xfrm>
          <a:prstGeom prst="rect">
            <a:avLst/>
          </a:prstGeom>
          <a:noFill/>
        </p:spPr>
        <p:txBody>
          <a:bodyPr wrap="square" rtlCol="0">
            <a:spAutoFit/>
          </a:bodyPr>
          <a:lstStyle/>
          <a:p>
            <a:pPr algn="ctr"/>
            <a:r>
              <a:rPr lang="en-US" sz="1350" b="1" dirty="0">
                <a:solidFill>
                  <a:srgbClr val="35761A"/>
                </a:solidFill>
              </a:rPr>
              <a:t>Join or Renew Today!</a:t>
            </a:r>
          </a:p>
        </p:txBody>
      </p:sp>
      <p:pic>
        <p:nvPicPr>
          <p:cNvPr id="20"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10287" t="7410" r="8752" b="4920"/>
          <a:stretch/>
        </p:blipFill>
        <p:spPr>
          <a:xfrm>
            <a:off x="1524000" y="0"/>
            <a:ext cx="9144000" cy="1134770"/>
          </a:xfrm>
          <a:prstGeom prst="rect">
            <a:avLst/>
          </a:prstGeom>
        </p:spPr>
      </p:pic>
      <p:pic>
        <p:nvPicPr>
          <p:cNvPr id="24" name="Picture 23">
            <a:extLst>
              <a:ext uri="{FF2B5EF4-FFF2-40B4-BE49-F238E27FC236}">
                <a16:creationId xmlns:a16="http://schemas.microsoft.com/office/drawing/2014/main" id="{8C0500FB-F201-1541-B411-4B0519DB3C52}"/>
              </a:ext>
            </a:extLst>
          </p:cNvPr>
          <p:cNvPicPr>
            <a:picLocks noChangeAspect="1"/>
          </p:cNvPicPr>
          <p:nvPr/>
        </p:nvPicPr>
        <p:blipFill>
          <a:blip r:embed="rId4"/>
          <a:stretch>
            <a:fillRect/>
          </a:stretch>
        </p:blipFill>
        <p:spPr>
          <a:xfrm>
            <a:off x="1694980" y="4412791"/>
            <a:ext cx="8804213" cy="537255"/>
          </a:xfrm>
          <a:prstGeom prst="rect">
            <a:avLst/>
          </a:prstGeom>
          <a:ln>
            <a:noFill/>
          </a:ln>
        </p:spPr>
      </p:pic>
      <p:sp>
        <p:nvSpPr>
          <p:cNvPr id="26" name="TextBox 25">
            <a:extLst>
              <a:ext uri="{FF2B5EF4-FFF2-40B4-BE49-F238E27FC236}">
                <a16:creationId xmlns:a16="http://schemas.microsoft.com/office/drawing/2014/main" id="{9AE5D33D-5125-0C4C-BE5D-D6EFF79661E1}"/>
              </a:ext>
            </a:extLst>
          </p:cNvPr>
          <p:cNvSpPr txBox="1"/>
          <p:nvPr/>
        </p:nvSpPr>
        <p:spPr>
          <a:xfrm>
            <a:off x="1688715" y="5237738"/>
            <a:ext cx="1416348" cy="1384995"/>
          </a:xfrm>
          <a:prstGeom prst="rect">
            <a:avLst/>
          </a:prstGeom>
          <a:noFill/>
          <a:ln w="57150">
            <a:solidFill>
              <a:srgbClr val="155487"/>
            </a:solidFill>
          </a:ln>
        </p:spPr>
        <p:txBody>
          <a:bodyPr wrap="square" rtlCol="0">
            <a:spAutoFit/>
          </a:bodyPr>
          <a:lstStyle/>
          <a:p>
            <a:r>
              <a:rPr lang="en-US" sz="1400" dirty="0"/>
              <a:t>Please leave your </a:t>
            </a:r>
            <a:r>
              <a:rPr lang="en-US" sz="1400" b="1" dirty="0"/>
              <a:t>audio muted</a:t>
            </a:r>
            <a:r>
              <a:rPr lang="en-US" sz="1400" dirty="0"/>
              <a:t> and </a:t>
            </a:r>
            <a:r>
              <a:rPr lang="en-US" sz="1400" b="1" dirty="0"/>
              <a:t>video off </a:t>
            </a:r>
            <a:r>
              <a:rPr lang="en-US" sz="1400" dirty="0"/>
              <a:t>(both indicated by a red slash).</a:t>
            </a:r>
          </a:p>
        </p:txBody>
      </p:sp>
      <p:sp>
        <p:nvSpPr>
          <p:cNvPr id="28" name="TextBox 27">
            <a:extLst>
              <a:ext uri="{FF2B5EF4-FFF2-40B4-BE49-F238E27FC236}">
                <a16:creationId xmlns:a16="http://schemas.microsoft.com/office/drawing/2014/main" id="{B6CC31E0-3379-4A47-BBF7-F62BA581AA53}"/>
              </a:ext>
            </a:extLst>
          </p:cNvPr>
          <p:cNvSpPr txBox="1"/>
          <p:nvPr/>
        </p:nvSpPr>
        <p:spPr>
          <a:xfrm>
            <a:off x="3452345" y="5232079"/>
            <a:ext cx="3376365" cy="523220"/>
          </a:xfrm>
          <a:prstGeom prst="rect">
            <a:avLst/>
          </a:prstGeom>
          <a:noFill/>
          <a:ln w="57150">
            <a:solidFill>
              <a:srgbClr val="155487"/>
            </a:solidFill>
          </a:ln>
        </p:spPr>
        <p:txBody>
          <a:bodyPr wrap="square" rtlCol="0">
            <a:spAutoFit/>
          </a:bodyPr>
          <a:lstStyle/>
          <a:p>
            <a:r>
              <a:rPr lang="en-US" sz="1400" dirty="0"/>
              <a:t>Click to open the </a:t>
            </a:r>
            <a:r>
              <a:rPr lang="en-US" sz="1400" b="1" dirty="0"/>
              <a:t>Participants</a:t>
            </a:r>
            <a:r>
              <a:rPr lang="en-US" sz="1400" dirty="0"/>
              <a:t> box. This will allow you to give nonverbal feedback. </a:t>
            </a:r>
          </a:p>
        </p:txBody>
      </p:sp>
      <p:pic>
        <p:nvPicPr>
          <p:cNvPr id="29" name="Picture 28">
            <a:extLst>
              <a:ext uri="{FF2B5EF4-FFF2-40B4-BE49-F238E27FC236}">
                <a16:creationId xmlns:a16="http://schemas.microsoft.com/office/drawing/2014/main" id="{2F3AE846-66C8-4245-93A8-81F2615246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2345" y="6128943"/>
            <a:ext cx="3376365" cy="649034"/>
          </a:xfrm>
          <a:prstGeom prst="rect">
            <a:avLst/>
          </a:prstGeom>
          <a:ln w="57150">
            <a:solidFill>
              <a:srgbClr val="155487"/>
            </a:solidFill>
          </a:ln>
        </p:spPr>
      </p:pic>
      <p:cxnSp>
        <p:nvCxnSpPr>
          <p:cNvPr id="30" name="Straight Arrow Connector 29">
            <a:extLst>
              <a:ext uri="{FF2B5EF4-FFF2-40B4-BE49-F238E27FC236}">
                <a16:creationId xmlns:a16="http://schemas.microsoft.com/office/drawing/2014/main" id="{99B1F20F-2701-C64B-8E1A-8AD5B3300B7F}"/>
              </a:ext>
            </a:extLst>
          </p:cNvPr>
          <p:cNvCxnSpPr>
            <a:cxnSpLocks/>
            <a:stCxn id="37" idx="2"/>
          </p:cNvCxnSpPr>
          <p:nvPr/>
        </p:nvCxnSpPr>
        <p:spPr>
          <a:xfrm>
            <a:off x="5033433" y="5788616"/>
            <a:ext cx="0" cy="289738"/>
          </a:xfrm>
          <a:prstGeom prst="straightConnector1">
            <a:avLst/>
          </a:prstGeom>
          <a:ln w="57150">
            <a:solidFill>
              <a:srgbClr val="155487"/>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1DD35E96-B4E7-9D4D-AD63-2D5BF3B0E9C1}"/>
              </a:ext>
            </a:extLst>
          </p:cNvPr>
          <p:cNvPicPr>
            <a:picLocks noChangeAspect="1"/>
          </p:cNvPicPr>
          <p:nvPr/>
        </p:nvPicPr>
        <p:blipFill rotWithShape="1">
          <a:blip r:embed="rId6">
            <a:extLst>
              <a:ext uri="{28A0092B-C50C-407E-A947-70E740481C1C}">
                <a14:useLocalDpi xmlns:a14="http://schemas.microsoft.com/office/drawing/2010/main" val="0"/>
              </a:ext>
            </a:extLst>
          </a:blip>
          <a:srcRect l="5094" t="54066" r="5000" b="13229"/>
          <a:stretch/>
        </p:blipFill>
        <p:spPr>
          <a:xfrm>
            <a:off x="7068899" y="6129252"/>
            <a:ext cx="3376365" cy="648726"/>
          </a:xfrm>
          <a:prstGeom prst="rect">
            <a:avLst/>
          </a:prstGeom>
          <a:ln w="57150">
            <a:solidFill>
              <a:srgbClr val="155487"/>
            </a:solidFill>
          </a:ln>
        </p:spPr>
      </p:pic>
      <p:cxnSp>
        <p:nvCxnSpPr>
          <p:cNvPr id="32" name="Straight Arrow Connector 31">
            <a:extLst>
              <a:ext uri="{FF2B5EF4-FFF2-40B4-BE49-F238E27FC236}">
                <a16:creationId xmlns:a16="http://schemas.microsoft.com/office/drawing/2014/main" id="{187AF05A-0E9D-454D-AE8E-85B6924DD0B7}"/>
              </a:ext>
            </a:extLst>
          </p:cNvPr>
          <p:cNvCxnSpPr>
            <a:cxnSpLocks/>
          </p:cNvCxnSpPr>
          <p:nvPr/>
        </p:nvCxnSpPr>
        <p:spPr>
          <a:xfrm flipV="1">
            <a:off x="1993674" y="4950045"/>
            <a:ext cx="0" cy="287692"/>
          </a:xfrm>
          <a:prstGeom prst="straightConnector1">
            <a:avLst/>
          </a:prstGeom>
          <a:ln w="57150">
            <a:solidFill>
              <a:srgbClr val="155487"/>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BB0C7CC-AA2B-DA45-A0ED-2DD38742BE03}"/>
              </a:ext>
            </a:extLst>
          </p:cNvPr>
          <p:cNvCxnSpPr>
            <a:cxnSpLocks/>
          </p:cNvCxnSpPr>
          <p:nvPr/>
        </p:nvCxnSpPr>
        <p:spPr>
          <a:xfrm flipV="1">
            <a:off x="2819654" y="4950045"/>
            <a:ext cx="0" cy="287692"/>
          </a:xfrm>
          <a:prstGeom prst="straightConnector1">
            <a:avLst/>
          </a:prstGeom>
          <a:ln w="57150">
            <a:solidFill>
              <a:srgbClr val="155487"/>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644C45C-C498-D145-ADFC-0E726C34FE80}"/>
              </a:ext>
            </a:extLst>
          </p:cNvPr>
          <p:cNvCxnSpPr>
            <a:cxnSpLocks/>
          </p:cNvCxnSpPr>
          <p:nvPr/>
        </p:nvCxnSpPr>
        <p:spPr>
          <a:xfrm flipV="1">
            <a:off x="5525671" y="4950045"/>
            <a:ext cx="0" cy="287692"/>
          </a:xfrm>
          <a:prstGeom prst="straightConnector1">
            <a:avLst/>
          </a:prstGeom>
          <a:ln w="57150">
            <a:solidFill>
              <a:srgbClr val="155487"/>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0BE903C-D0FA-B542-8F80-9040938AAE25}"/>
              </a:ext>
            </a:extLst>
          </p:cNvPr>
          <p:cNvCxnSpPr>
            <a:cxnSpLocks/>
          </p:cNvCxnSpPr>
          <p:nvPr/>
        </p:nvCxnSpPr>
        <p:spPr>
          <a:xfrm flipV="1">
            <a:off x="7249793" y="4950045"/>
            <a:ext cx="0" cy="287692"/>
          </a:xfrm>
          <a:prstGeom prst="straightConnector1">
            <a:avLst/>
          </a:prstGeom>
          <a:ln w="57150">
            <a:solidFill>
              <a:srgbClr val="155487"/>
            </a:solidFill>
            <a:tailEnd type="triangle"/>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1026B9D4-53A2-4B4A-8362-4333839B9828}"/>
              </a:ext>
            </a:extLst>
          </p:cNvPr>
          <p:cNvPicPr>
            <a:picLocks noChangeAspect="1"/>
          </p:cNvPicPr>
          <p:nvPr/>
        </p:nvPicPr>
        <p:blipFill rotWithShape="1">
          <a:blip r:embed="rId7">
            <a:extLst>
              <a:ext uri="{28A0092B-C50C-407E-A947-70E740481C1C}">
                <a14:useLocalDpi xmlns:a14="http://schemas.microsoft.com/office/drawing/2010/main" val="0"/>
              </a:ext>
            </a:extLst>
          </a:blip>
          <a:srcRect l="13566" t="13460" b="24647"/>
          <a:stretch/>
        </p:blipFill>
        <p:spPr>
          <a:xfrm>
            <a:off x="1703606" y="4435630"/>
            <a:ext cx="853231" cy="472641"/>
          </a:xfrm>
          <a:prstGeom prst="rect">
            <a:avLst/>
          </a:prstGeom>
          <a:ln>
            <a:noFill/>
          </a:ln>
        </p:spPr>
      </p:pic>
      <p:sp>
        <p:nvSpPr>
          <p:cNvPr id="37" name="TextBox 36">
            <a:extLst>
              <a:ext uri="{FF2B5EF4-FFF2-40B4-BE49-F238E27FC236}">
                <a16:creationId xmlns:a16="http://schemas.microsoft.com/office/drawing/2014/main" id="{5E15F8BF-CB49-684E-82F7-FA41A3EADED0}"/>
              </a:ext>
            </a:extLst>
          </p:cNvPr>
          <p:cNvSpPr txBox="1"/>
          <p:nvPr/>
        </p:nvSpPr>
        <p:spPr>
          <a:xfrm>
            <a:off x="7106762" y="5232079"/>
            <a:ext cx="3376365" cy="523220"/>
          </a:xfrm>
          <a:prstGeom prst="rect">
            <a:avLst/>
          </a:prstGeom>
          <a:noFill/>
          <a:ln w="57150">
            <a:solidFill>
              <a:srgbClr val="155487"/>
            </a:solidFill>
          </a:ln>
        </p:spPr>
        <p:txBody>
          <a:bodyPr wrap="square" rtlCol="0">
            <a:spAutoFit/>
          </a:bodyPr>
          <a:lstStyle/>
          <a:p>
            <a:pPr lvl="0">
              <a:defRPr/>
            </a:pPr>
            <a:r>
              <a:rPr lang="en-US" sz="1400" dirty="0"/>
              <a:t>Click to open the </a:t>
            </a:r>
            <a:r>
              <a:rPr lang="en-US" sz="1400" b="1" dirty="0"/>
              <a:t>Chat</a:t>
            </a:r>
            <a:r>
              <a:rPr lang="en-US" sz="1400" dirty="0"/>
              <a:t> box. This will allow you to chat with Hosts and Participants.</a:t>
            </a:r>
          </a:p>
        </p:txBody>
      </p:sp>
      <p:cxnSp>
        <p:nvCxnSpPr>
          <p:cNvPr id="38" name="Straight Arrow Connector 37">
            <a:extLst>
              <a:ext uri="{FF2B5EF4-FFF2-40B4-BE49-F238E27FC236}">
                <a16:creationId xmlns:a16="http://schemas.microsoft.com/office/drawing/2014/main" id="{5A6DD599-C58C-B942-AEA6-5ACCA8D227DA}"/>
              </a:ext>
            </a:extLst>
          </p:cNvPr>
          <p:cNvCxnSpPr>
            <a:cxnSpLocks/>
          </p:cNvCxnSpPr>
          <p:nvPr/>
        </p:nvCxnSpPr>
        <p:spPr>
          <a:xfrm>
            <a:off x="8786283" y="5788616"/>
            <a:ext cx="0" cy="289738"/>
          </a:xfrm>
          <a:prstGeom prst="straightConnector1">
            <a:avLst/>
          </a:prstGeom>
          <a:ln w="57150">
            <a:solidFill>
              <a:srgbClr val="155487"/>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634597" y="3842229"/>
            <a:ext cx="8810666" cy="584775"/>
          </a:xfrm>
          <a:prstGeom prst="rect">
            <a:avLst/>
          </a:prstGeom>
        </p:spPr>
        <p:txBody>
          <a:bodyPr wrap="square">
            <a:spAutoFit/>
          </a:bodyPr>
          <a:lstStyle/>
          <a:p>
            <a:pPr algn="ctr"/>
            <a:r>
              <a:rPr lang="en-US" sz="1600" dirty="0"/>
              <a:t>As you enter, please review the Zoom controls below. Leave your audio and video off, unless prompted by a host. You can post any questions in the chat box. Thank you!</a:t>
            </a:r>
          </a:p>
        </p:txBody>
      </p:sp>
      <p:sp>
        <p:nvSpPr>
          <p:cNvPr id="2" name="TextBox 1"/>
          <p:cNvSpPr txBox="1"/>
          <p:nvPr/>
        </p:nvSpPr>
        <p:spPr>
          <a:xfrm>
            <a:off x="1688715" y="2130727"/>
            <a:ext cx="8789280" cy="584775"/>
          </a:xfrm>
          <a:prstGeom prst="rect">
            <a:avLst/>
          </a:prstGeom>
          <a:noFill/>
        </p:spPr>
        <p:txBody>
          <a:bodyPr wrap="square" rtlCol="0">
            <a:spAutoFit/>
          </a:bodyPr>
          <a:lstStyle/>
          <a:p>
            <a:pPr algn="ctr"/>
            <a:r>
              <a:rPr lang="en-US" sz="3200" dirty="0"/>
              <a:t>Webinar Wow</a:t>
            </a:r>
          </a:p>
        </p:txBody>
      </p:sp>
    </p:spTree>
    <p:extLst>
      <p:ext uri="{BB962C8B-B14F-4D97-AF65-F5344CB8AC3E}">
        <p14:creationId xmlns:p14="http://schemas.microsoft.com/office/powerpoint/2010/main" val="192529809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itle"/>
          <p:cNvSpPr txBox="1">
            <a:spLocks noGrp="1"/>
          </p:cNvSpPr>
          <p:nvPr>
            <p:ph type="title"/>
          </p:nvPr>
        </p:nvSpPr>
        <p:spPr>
          <a:prstGeom prst="rect">
            <a:avLst/>
          </a:prstGeom>
        </p:spPr>
        <p:txBody>
          <a:bodyPr/>
          <a:lstStyle/>
          <a:p>
            <a:endParaRPr/>
          </a:p>
        </p:txBody>
      </p:sp>
      <p:sp>
        <p:nvSpPr>
          <p:cNvPr id="133" name="Body"/>
          <p:cNvSpPr txBox="1">
            <a:spLocks noGrp="1"/>
          </p:cNvSpPr>
          <p:nvPr>
            <p:ph type="body" idx="1"/>
          </p:nvPr>
        </p:nvSpPr>
        <p:spPr>
          <a:prstGeom prst="rect">
            <a:avLst/>
          </a:prstGeom>
        </p:spPr>
        <p:txBody>
          <a:bodyPr/>
          <a:lstStyle/>
          <a:p>
            <a:endParaRPr/>
          </a:p>
        </p:txBody>
      </p:sp>
      <p:pic>
        <p:nvPicPr>
          <p:cNvPr id="134" name="slide.url=https://www.polleverywhere.com/free_text_polls/mHnbXX81NgEhlbxtKokNx" descr="slide.url=https://www.polleverywhere.com/free_text_polls/mHnbXX81NgEhlbxtKokNx"/>
          <p:cNvPicPr>
            <a:picLocks noChangeAspect="1"/>
          </p:cNvPicPr>
          <p:nvPr/>
        </p:nvPicPr>
        <p:blipFill>
          <a:blip r:embed="rId3"/>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pic>
        <p:nvPicPr>
          <p:cNvPr id="138" name="Image" descr="Image"/>
          <p:cNvPicPr>
            <a:picLocks noChangeAspect="1"/>
          </p:cNvPicPr>
          <p:nvPr/>
        </p:nvPicPr>
        <p:blipFill>
          <a:blip r:embed="rId2"/>
          <a:stretch>
            <a:fillRect/>
          </a:stretch>
        </p:blipFill>
        <p:spPr>
          <a:xfrm>
            <a:off x="-1" y="-57271"/>
            <a:ext cx="12192001" cy="1300977"/>
          </a:xfrm>
          <a:prstGeom prst="rect">
            <a:avLst/>
          </a:prstGeom>
          <a:ln w="12700">
            <a:miter lim="400000"/>
          </a:ln>
        </p:spPr>
      </p:pic>
      <p:sp>
        <p:nvSpPr>
          <p:cNvPr id="139" name="Title 1"/>
          <p:cNvSpPr txBox="1"/>
          <p:nvPr/>
        </p:nvSpPr>
        <p:spPr>
          <a:xfrm>
            <a:off x="1106475" y="2292205"/>
            <a:ext cx="9979050" cy="1336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lnSpcReduction="10000"/>
          </a:bodyPr>
          <a:lstStyle>
            <a:lvl1pPr defTabSz="859536">
              <a:lnSpc>
                <a:spcPct val="130000"/>
              </a:lnSpc>
              <a:defRPr sz="2256" b="1">
                <a:solidFill>
                  <a:srgbClr val="FFFFFF"/>
                </a:solidFill>
                <a:latin typeface="+mj-lt"/>
                <a:ea typeface="+mj-ea"/>
                <a:cs typeface="+mj-cs"/>
                <a:sym typeface="Helvetica"/>
              </a:defRPr>
            </a:lvl1pPr>
          </a:lstStyle>
          <a:p>
            <a:r>
              <a:t>Now take a minute to recall a webinar (or workshop) you attended that you found very effective. What characteristics of the webinar were so effective? </a:t>
            </a:r>
          </a:p>
        </p:txBody>
      </p:sp>
      <p:sp>
        <p:nvSpPr>
          <p:cNvPr id="140" name="Using a smartphone, tablet, or other computer navigate to:…"/>
          <p:cNvSpPr txBox="1"/>
          <p:nvPr/>
        </p:nvSpPr>
        <p:spPr>
          <a:xfrm>
            <a:off x="1156337" y="3808974"/>
            <a:ext cx="4852313" cy="2885441"/>
          </a:xfrm>
          <a:prstGeom prst="rect">
            <a:avLst/>
          </a:prstGeom>
          <a:solidFill>
            <a:schemeClr val="accent4">
              <a:lumOff val="-9999"/>
            </a:schemeClr>
          </a:solidFill>
          <a:ln w="12700">
            <a:solidFill>
              <a:schemeClr val="accent1">
                <a:lumOff val="20196"/>
              </a:schemeClr>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a:solidFill>
                  <a:srgbClr val="FFFFFF"/>
                </a:solidFill>
              </a:defRPr>
            </a:pPr>
            <a:r>
              <a:t>Using a smartphone, tablet, or other computer navigate to: </a:t>
            </a:r>
          </a:p>
          <a:p>
            <a:pPr algn="ctr">
              <a:defRPr>
                <a:solidFill>
                  <a:srgbClr val="FFFFFF"/>
                </a:solidFill>
              </a:defRPr>
            </a:pPr>
            <a:br/>
            <a:r>
              <a:rPr sz="2600" u="sng">
                <a:solidFill>
                  <a:srgbClr val="000000"/>
                </a:solidFill>
                <a:uFill>
                  <a:solidFill>
                    <a:srgbClr val="0563C1"/>
                  </a:solidFill>
                </a:uFill>
                <a:hlinkClick r:id="rId3"/>
              </a:rPr>
              <a:t>https://pollev.com/tvelias/</a:t>
            </a:r>
            <a:r>
              <a:rPr sz="2600"/>
              <a:t> </a:t>
            </a:r>
            <a:r>
              <a:t> </a:t>
            </a:r>
          </a:p>
          <a:p>
            <a:pPr algn="ctr">
              <a:defRPr>
                <a:solidFill>
                  <a:srgbClr val="FFFFFF"/>
                </a:solidFill>
              </a:defRPr>
            </a:pPr>
            <a:endParaRPr/>
          </a:p>
          <a:p>
            <a:pPr algn="ctr">
              <a:defRPr>
                <a:solidFill>
                  <a:srgbClr val="FFFFFF"/>
                </a:solidFill>
              </a:defRPr>
            </a:pPr>
            <a:r>
              <a:t>Use the form to enter as many words or phrases you wish to describe an ineffective webinar.</a:t>
            </a:r>
            <a:br/>
            <a:endParaRPr/>
          </a:p>
          <a:p>
            <a:pPr algn="ctr">
              <a:defRPr>
                <a:solidFill>
                  <a:srgbClr val="FFFFFF"/>
                </a:solidFill>
              </a:defRPr>
            </a:pPr>
            <a:r>
              <a:t>You will need to click submit for each entry</a:t>
            </a:r>
          </a:p>
        </p:txBody>
      </p:sp>
      <p:sp>
        <p:nvSpPr>
          <p:cNvPr id="141" name="Text “TVELIAS&quot; to 37607 to join poll then text each response.…"/>
          <p:cNvSpPr txBox="1"/>
          <p:nvPr/>
        </p:nvSpPr>
        <p:spPr>
          <a:xfrm>
            <a:off x="6888433" y="4521151"/>
            <a:ext cx="4852314" cy="1323341"/>
          </a:xfrm>
          <a:prstGeom prst="rect">
            <a:avLst/>
          </a:prstGeom>
          <a:solidFill>
            <a:schemeClr val="accent4">
              <a:lumOff val="-9999"/>
            </a:schemeClr>
          </a:solidFill>
          <a:ln w="12700">
            <a:solidFill>
              <a:schemeClr val="accent1">
                <a:lumOff val="20196"/>
              </a:schemeClr>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a:latin typeface="+mj-lt"/>
                <a:ea typeface="+mj-ea"/>
                <a:cs typeface="+mj-cs"/>
                <a:sym typeface="Helvetica"/>
              </a:defRPr>
            </a:pPr>
            <a:r>
              <a:t>Text “TVELIAS" to 37607 to join poll then text each response.</a:t>
            </a:r>
          </a:p>
          <a:p>
            <a:pPr>
              <a:defRPr sz="2000">
                <a:latin typeface="+mj-lt"/>
                <a:ea typeface="+mj-ea"/>
                <a:cs typeface="+mj-cs"/>
                <a:sym typeface="Helvetica"/>
              </a:defRPr>
            </a:pPr>
            <a:endParaRPr/>
          </a:p>
          <a:p>
            <a:pPr>
              <a:defRPr sz="2000">
                <a:latin typeface="+mj-lt"/>
                <a:ea typeface="+mj-ea"/>
                <a:cs typeface="+mj-cs"/>
                <a:sym typeface="Helvetica"/>
              </a:defRPr>
            </a:pPr>
            <a:r>
              <a:t>Text “LEAVE” to exit the poll</a:t>
            </a:r>
          </a:p>
        </p:txBody>
      </p:sp>
      <p:sp>
        <p:nvSpPr>
          <p:cNvPr id="142" name="Or"/>
          <p:cNvSpPr txBox="1"/>
          <p:nvPr/>
        </p:nvSpPr>
        <p:spPr>
          <a:xfrm>
            <a:off x="6275027" y="5003751"/>
            <a:ext cx="454978" cy="472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600">
                <a:solidFill>
                  <a:srgbClr val="FFFFFF"/>
                </a:solidFill>
              </a:defRPr>
            </a:lvl1pPr>
          </a:lstStyle>
          <a:p>
            <a:r>
              <a:t>Or</a:t>
            </a:r>
          </a:p>
        </p:txBody>
      </p:sp>
      <p:sp>
        <p:nvSpPr>
          <p:cNvPr id="143" name="Title 1"/>
          <p:cNvSpPr txBox="1">
            <a:spLocks noGrp="1"/>
          </p:cNvSpPr>
          <p:nvPr>
            <p:ph type="title"/>
          </p:nvPr>
        </p:nvSpPr>
        <p:spPr>
          <a:xfrm>
            <a:off x="94903" y="1199897"/>
            <a:ext cx="11396354" cy="946662"/>
          </a:xfrm>
          <a:prstGeom prst="rect">
            <a:avLst/>
          </a:prstGeom>
        </p:spPr>
        <p:txBody>
          <a:bodyPr/>
          <a:lstStyle>
            <a:lvl1pPr>
              <a:defRPr>
                <a:solidFill>
                  <a:srgbClr val="FFFFFF"/>
                </a:solidFill>
              </a:defRPr>
            </a:lvl1pPr>
          </a:lstStyle>
          <a:p>
            <a:r>
              <a:t>Our experiences with webinars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itle"/>
          <p:cNvSpPr txBox="1">
            <a:spLocks noGrp="1"/>
          </p:cNvSpPr>
          <p:nvPr>
            <p:ph type="title"/>
          </p:nvPr>
        </p:nvSpPr>
        <p:spPr>
          <a:prstGeom prst="rect">
            <a:avLst/>
          </a:prstGeom>
        </p:spPr>
        <p:txBody>
          <a:bodyPr/>
          <a:lstStyle/>
          <a:p>
            <a:endParaRPr/>
          </a:p>
        </p:txBody>
      </p:sp>
      <p:sp>
        <p:nvSpPr>
          <p:cNvPr id="146" name="Body"/>
          <p:cNvSpPr txBox="1">
            <a:spLocks noGrp="1"/>
          </p:cNvSpPr>
          <p:nvPr>
            <p:ph type="body" idx="1"/>
          </p:nvPr>
        </p:nvSpPr>
        <p:spPr>
          <a:prstGeom prst="rect">
            <a:avLst/>
          </a:prstGeom>
        </p:spPr>
        <p:txBody>
          <a:bodyPr/>
          <a:lstStyle/>
          <a:p>
            <a:endParaRPr/>
          </a:p>
        </p:txBody>
      </p:sp>
      <p:pic>
        <p:nvPicPr>
          <p:cNvPr id="147" name="slide.url=https://www.polleverywhere.com/free_text_polls/32jejLU7x9wg2ILUZWkTw" descr="slide.url=https://www.polleverywhere.com/free_text_polls/32jejLU7x9wg2ILUZWkTw"/>
          <p:cNvPicPr>
            <a:picLocks noChangeAspect="1"/>
          </p:cNvPicPr>
          <p:nvPr/>
        </p:nvPicPr>
        <p:blipFill>
          <a:blip r:embed="rId3"/>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EEBF7"/>
        </a:solidFill>
        <a:effectLst/>
      </p:bgPr>
    </p:bg>
    <p:spTree>
      <p:nvGrpSpPr>
        <p:cNvPr id="1" name=""/>
        <p:cNvGrpSpPr/>
        <p:nvPr/>
      </p:nvGrpSpPr>
      <p:grpSpPr>
        <a:xfrm>
          <a:off x="0" y="0"/>
          <a:ext cx="0" cy="0"/>
          <a:chOff x="0" y="0"/>
          <a:chExt cx="0" cy="0"/>
        </a:xfrm>
      </p:grpSpPr>
      <p:sp>
        <p:nvSpPr>
          <p:cNvPr id="151" name="TextBox 2"/>
          <p:cNvSpPr txBox="1"/>
          <p:nvPr/>
        </p:nvSpPr>
        <p:spPr>
          <a:xfrm>
            <a:off x="425156" y="2267725"/>
            <a:ext cx="7947172" cy="4142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buSzPct val="100000"/>
              <a:buFont typeface="Arial"/>
              <a:buChar char="•"/>
              <a:defRPr sz="2400">
                <a:latin typeface="+mj-lt"/>
                <a:ea typeface="+mj-ea"/>
                <a:cs typeface="+mj-cs"/>
                <a:sym typeface="Helvetica"/>
              </a:defRPr>
            </a:pPr>
            <a:r>
              <a:rPr b="1"/>
              <a:t>Engage</a:t>
            </a:r>
            <a:r>
              <a:t>: Try to engage your participants from the very start. Throughout the webinar maximize potential participant activities.</a:t>
            </a:r>
            <a:br/>
            <a:r>
              <a:t> </a:t>
            </a:r>
          </a:p>
          <a:p>
            <a:pPr marL="342900" indent="-342900">
              <a:buSzPct val="100000"/>
              <a:buFont typeface="Arial"/>
              <a:buChar char="•"/>
              <a:defRPr sz="2400">
                <a:latin typeface="+mj-lt"/>
                <a:ea typeface="+mj-ea"/>
                <a:cs typeface="+mj-cs"/>
                <a:sym typeface="Helvetica"/>
              </a:defRPr>
            </a:pPr>
            <a:r>
              <a:rPr b="1"/>
              <a:t>Learn</a:t>
            </a:r>
            <a:r>
              <a:t>: Provide participants with relevant materials and explanation based on the stated objective of the webinar. </a:t>
            </a:r>
            <a:br/>
            <a:endParaRPr/>
          </a:p>
          <a:p>
            <a:pPr marL="342900" indent="-342900">
              <a:buSzPct val="100000"/>
              <a:buFont typeface="Arial"/>
              <a:buChar char="•"/>
              <a:defRPr sz="2400">
                <a:latin typeface="+mj-lt"/>
                <a:ea typeface="+mj-ea"/>
                <a:cs typeface="+mj-cs"/>
                <a:sym typeface="Helvetica"/>
              </a:defRPr>
            </a:pPr>
            <a:r>
              <a:rPr b="1"/>
              <a:t>Reflect/Apply</a:t>
            </a:r>
            <a:r>
              <a:t>: Provide time for participants to reflect on the presented material and potentially apply it to their own goals for attending. </a:t>
            </a:r>
          </a:p>
        </p:txBody>
      </p:sp>
      <p:pic>
        <p:nvPicPr>
          <p:cNvPr id="152" name="Image" descr="Image"/>
          <p:cNvPicPr>
            <a:picLocks noChangeAspect="1"/>
          </p:cNvPicPr>
          <p:nvPr/>
        </p:nvPicPr>
        <p:blipFill>
          <a:blip r:embed="rId2"/>
          <a:stretch>
            <a:fillRect/>
          </a:stretch>
        </p:blipFill>
        <p:spPr>
          <a:xfrm>
            <a:off x="-1" y="-57271"/>
            <a:ext cx="12192001" cy="1300977"/>
          </a:xfrm>
          <a:prstGeom prst="rect">
            <a:avLst/>
          </a:prstGeom>
          <a:ln w="12700">
            <a:miter lim="400000"/>
          </a:ln>
        </p:spPr>
      </p:pic>
      <p:sp>
        <p:nvSpPr>
          <p:cNvPr id="153" name="TextBox 2"/>
          <p:cNvSpPr txBox="1"/>
          <p:nvPr/>
        </p:nvSpPr>
        <p:spPr>
          <a:xfrm>
            <a:off x="314764" y="1449645"/>
            <a:ext cx="8906510" cy="612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400">
                <a:latin typeface="+mj-lt"/>
                <a:ea typeface="+mj-ea"/>
                <a:cs typeface="+mj-cs"/>
                <a:sym typeface="Helvetica"/>
              </a:defRPr>
            </a:lvl1pPr>
          </a:lstStyle>
          <a:p>
            <a:r>
              <a:t>General Webinar/Workshop Design Principles</a:t>
            </a:r>
          </a:p>
        </p:txBody>
      </p:sp>
      <p:sp>
        <p:nvSpPr>
          <p:cNvPr id="154" name="Arrow"/>
          <p:cNvSpPr/>
          <p:nvPr/>
        </p:nvSpPr>
        <p:spPr>
          <a:xfrm rot="5400000">
            <a:off x="7407754" y="4818377"/>
            <a:ext cx="1857248" cy="279321"/>
          </a:xfrm>
          <a:prstGeom prst="rightArrow">
            <a:avLst>
              <a:gd name="adj1" fmla="val 14718"/>
              <a:gd name="adj2" fmla="val 112917"/>
            </a:avLst>
          </a:prstGeom>
          <a:solidFill>
            <a:srgbClr val="000000"/>
          </a:solidFill>
          <a:ln w="12700">
            <a:solidFill>
              <a:schemeClr val="accent1"/>
            </a:solidFill>
            <a:miter/>
          </a:ln>
        </p:spPr>
        <p:txBody>
          <a:bodyPr lIns="45719" rIns="45719" anchor="ctr"/>
          <a:lstStyle/>
          <a:p>
            <a:endParaRPr/>
          </a:p>
        </p:txBody>
      </p:sp>
      <p:sp>
        <p:nvSpPr>
          <p:cNvPr id="155" name="TextBox 2"/>
          <p:cNvSpPr txBox="1"/>
          <p:nvPr/>
        </p:nvSpPr>
        <p:spPr>
          <a:xfrm>
            <a:off x="8491610" y="4322410"/>
            <a:ext cx="3327759" cy="828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400">
                <a:latin typeface="+mj-lt"/>
                <a:ea typeface="+mj-ea"/>
                <a:cs typeface="+mj-cs"/>
                <a:sym typeface="Helvetica"/>
              </a:defRPr>
            </a:lvl1pPr>
          </a:lstStyle>
          <a:p>
            <a:r>
              <a:t>Repeat this cycle throughout the webinar</a:t>
            </a:r>
          </a:p>
        </p:txBody>
      </p:sp>
      <p:sp>
        <p:nvSpPr>
          <p:cNvPr id="156" name="TextBox 2"/>
          <p:cNvSpPr txBox="1"/>
          <p:nvPr/>
        </p:nvSpPr>
        <p:spPr>
          <a:xfrm>
            <a:off x="8900323" y="2270900"/>
            <a:ext cx="2774101" cy="1964691"/>
          </a:xfrm>
          <a:prstGeom prst="rect">
            <a:avLst/>
          </a:prstGeom>
          <a:gradFill>
            <a:gsLst>
              <a:gs pos="0">
                <a:schemeClr val="accent4">
                  <a:hueOff val="-406799"/>
                  <a:lumOff val="30382"/>
                </a:schemeClr>
              </a:gs>
              <a:gs pos="50000">
                <a:srgbClr val="FFD58D"/>
              </a:gs>
              <a:gs pos="100000">
                <a:schemeClr val="accent4">
                  <a:hueOff val="-362075"/>
                  <a:lumOff val="23565"/>
                </a:schemeClr>
              </a:gs>
            </a:gsLst>
            <a:lin ang="5400000"/>
          </a:gradFill>
          <a:ln w="6350">
            <a:solidFill>
              <a:schemeClr val="accent2"/>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Carefully balance your speaking with participant engagement. In general plan for:</a:t>
            </a:r>
          </a:p>
          <a:p>
            <a:r>
              <a:t>~45 minutes of presenting</a:t>
            </a:r>
          </a:p>
          <a:p>
            <a:r>
              <a:t>~10 minutes of Discussion</a:t>
            </a:r>
          </a:p>
          <a:p>
            <a:r>
              <a:t>~5 minutes for evaluation</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NGSS-clip.mp4" descr="NGSS-clip.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4372713" y="2078695"/>
            <a:ext cx="7356958" cy="4138289"/>
          </a:xfrm>
          <a:prstGeom prst="rect">
            <a:avLst/>
          </a:prstGeom>
          <a:ln w="25400">
            <a:solidFill>
              <a:srgbClr val="000000"/>
            </a:solidFill>
            <a:miter lim="400000"/>
          </a:ln>
        </p:spPr>
      </p:pic>
      <p:pic>
        <p:nvPicPr>
          <p:cNvPr id="159" name="Image" descr="Image"/>
          <p:cNvPicPr>
            <a:picLocks noChangeAspect="1"/>
          </p:cNvPicPr>
          <p:nvPr/>
        </p:nvPicPr>
        <p:blipFill>
          <a:blip r:embed="rId5"/>
          <a:stretch>
            <a:fillRect/>
          </a:stretch>
        </p:blipFill>
        <p:spPr>
          <a:xfrm>
            <a:off x="-1" y="-57271"/>
            <a:ext cx="12192001" cy="1300977"/>
          </a:xfrm>
          <a:prstGeom prst="rect">
            <a:avLst/>
          </a:prstGeom>
          <a:ln w="12700">
            <a:miter lim="400000"/>
          </a:ln>
        </p:spPr>
      </p:pic>
      <p:sp>
        <p:nvSpPr>
          <p:cNvPr id="160" name="Example from September 12, 2019: Using the NGSS to Change Worlds…"/>
          <p:cNvSpPr txBox="1"/>
          <p:nvPr/>
        </p:nvSpPr>
        <p:spPr>
          <a:xfrm>
            <a:off x="234975" y="1891518"/>
            <a:ext cx="3905835" cy="1158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Example from September 12, 2019: </a:t>
            </a:r>
            <a:r>
              <a:rPr b="1"/>
              <a:t>Using the NGSS to Change Worlds</a:t>
            </a:r>
          </a:p>
          <a:p>
            <a:endParaRPr b="1"/>
          </a:p>
          <a:p>
            <a:r>
              <a:t>Presenter Matt Krehbiel</a:t>
            </a:r>
          </a:p>
        </p:txBody>
      </p:sp>
      <p:grpSp>
        <p:nvGrpSpPr>
          <p:cNvPr id="163" name="Group"/>
          <p:cNvGrpSpPr/>
          <p:nvPr/>
        </p:nvGrpSpPr>
        <p:grpSpPr>
          <a:xfrm>
            <a:off x="4360013" y="2085491"/>
            <a:ext cx="7369658" cy="4131493"/>
            <a:chOff x="0" y="0"/>
            <a:chExt cx="7382357" cy="4131492"/>
          </a:xfrm>
        </p:grpSpPr>
        <p:sp>
          <p:nvSpPr>
            <p:cNvPr id="161" name="Rectangle"/>
            <p:cNvSpPr/>
            <p:nvPr/>
          </p:nvSpPr>
          <p:spPr>
            <a:xfrm>
              <a:off x="-1" y="0"/>
              <a:ext cx="7382359" cy="4131493"/>
            </a:xfrm>
            <a:prstGeom prst="rect">
              <a:avLst/>
            </a:prstGeom>
            <a:solidFill>
              <a:srgbClr val="FFFFFF"/>
            </a:solidFill>
            <a:ln w="12700" cap="flat">
              <a:solidFill>
                <a:schemeClr val="accent1"/>
              </a:solidFill>
              <a:prstDash val="solid"/>
              <a:miter lim="800000"/>
            </a:ln>
            <a:effectLst/>
          </p:spPr>
          <p:txBody>
            <a:bodyPr wrap="square" lIns="45719" tIns="45719" rIns="45719" bIns="45719" numCol="1" anchor="ctr">
              <a:noAutofit/>
            </a:bodyPr>
            <a:lstStyle/>
            <a:p>
              <a:endParaRPr/>
            </a:p>
          </p:txBody>
        </p:sp>
        <p:sp>
          <p:nvSpPr>
            <p:cNvPr id="162" name="NAGT Webinar Series"/>
            <p:cNvSpPr txBox="1"/>
            <p:nvPr/>
          </p:nvSpPr>
          <p:spPr>
            <a:xfrm>
              <a:off x="1406717" y="1590744"/>
              <a:ext cx="5691890" cy="6402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3800"/>
              </a:lvl1pPr>
            </a:lstStyle>
            <a:p>
              <a:r>
                <a:t>NAGT Webinar Series</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1" nodeType="clickEffect">
                                  <p:stCondLst>
                                    <p:cond delay="0"/>
                                  </p:stCondLst>
                                  <p:iterate>
                                    <p:tmAbs val="0"/>
                                  </p:iterate>
                                  <p:childTnLst>
                                    <p:animEffect transition="out" filter="dissolve">
                                      <p:cBhvr>
                                        <p:cTn id="6" dur="1000" fill="hold"/>
                                        <p:tgtEl>
                                          <p:spTgt spid="163"/>
                                        </p:tgtEl>
                                      </p:cBhvr>
                                    </p:animEffect>
                                    <p:set>
                                      <p:cBhvr>
                                        <p:cTn id="7" fill="hold">
                                          <p:stCondLst>
                                            <p:cond delay="999"/>
                                          </p:stCondLst>
                                        </p:cTn>
                                        <p:tgtEl>
                                          <p:spTgt spid="16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1361488" fill="hold"/>
                                        <p:tgtEl>
                                          <p:spTgt spid="15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2" fill="hold" display="0">
                  <p:stCondLst>
                    <p:cond delay="indefinite"/>
                  </p:stCondLst>
                </p:cTn>
                <p:tgtEl>
                  <p:spTgt spid="158"/>
                </p:tgtEl>
              </p:cMediaNode>
            </p:video>
          </p:childTnLst>
        </p:cTn>
      </p:par>
    </p:tnLst>
    <p:bldLst>
      <p:bldP spid="163"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EEBF7"/>
        </a:solidFill>
        <a:effectLst/>
      </p:bgPr>
    </p:bg>
    <p:spTree>
      <p:nvGrpSpPr>
        <p:cNvPr id="1" name=""/>
        <p:cNvGrpSpPr/>
        <p:nvPr/>
      </p:nvGrpSpPr>
      <p:grpSpPr>
        <a:xfrm>
          <a:off x="0" y="0"/>
          <a:ext cx="0" cy="0"/>
          <a:chOff x="0" y="0"/>
          <a:chExt cx="0" cy="0"/>
        </a:xfrm>
      </p:grpSpPr>
      <p:sp>
        <p:nvSpPr>
          <p:cNvPr id="165" name="Title 1"/>
          <p:cNvSpPr txBox="1">
            <a:spLocks noGrp="1"/>
          </p:cNvSpPr>
          <p:nvPr>
            <p:ph type="title"/>
          </p:nvPr>
        </p:nvSpPr>
        <p:spPr>
          <a:xfrm>
            <a:off x="1026000" y="1064207"/>
            <a:ext cx="10515601" cy="1325564"/>
          </a:xfrm>
          <a:prstGeom prst="rect">
            <a:avLst/>
          </a:prstGeom>
        </p:spPr>
        <p:txBody>
          <a:bodyPr/>
          <a:lstStyle/>
          <a:p>
            <a:r>
              <a:t>Webinar Design and Best Practices</a:t>
            </a:r>
          </a:p>
        </p:txBody>
      </p:sp>
      <p:sp>
        <p:nvSpPr>
          <p:cNvPr id="166" name="TextBox 2"/>
          <p:cNvSpPr txBox="1"/>
          <p:nvPr/>
        </p:nvSpPr>
        <p:spPr>
          <a:xfrm>
            <a:off x="600667" y="2351782"/>
            <a:ext cx="5237186" cy="3736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600"/>
              </a:spcBef>
              <a:defRPr sz="2400" b="1">
                <a:latin typeface="+mj-lt"/>
                <a:ea typeface="+mj-ea"/>
                <a:cs typeface="+mj-cs"/>
                <a:sym typeface="Helvetica"/>
              </a:defRPr>
            </a:pPr>
            <a:r>
              <a:t>Think of your webinar as a well designed lesson</a:t>
            </a:r>
            <a:br/>
            <a:endParaRPr/>
          </a:p>
          <a:p>
            <a:pPr marL="285750" indent="-285750">
              <a:spcBef>
                <a:spcPts val="600"/>
              </a:spcBef>
              <a:buSzPct val="100000"/>
              <a:buFont typeface="Arial"/>
              <a:buChar char="•"/>
              <a:defRPr sz="2200">
                <a:latin typeface="+mj-lt"/>
                <a:ea typeface="+mj-ea"/>
                <a:cs typeface="+mj-cs"/>
                <a:sym typeface="Helvetica"/>
              </a:defRPr>
            </a:pPr>
            <a:r>
              <a:t>What are your goals for the workshop?</a:t>
            </a:r>
            <a:br/>
            <a:endParaRPr/>
          </a:p>
          <a:p>
            <a:pPr marL="285750" indent="-285750">
              <a:spcBef>
                <a:spcPts val="600"/>
              </a:spcBef>
              <a:buSzPct val="100000"/>
              <a:buFont typeface="Arial"/>
              <a:buChar char="•"/>
              <a:defRPr sz="2200">
                <a:latin typeface="+mj-lt"/>
                <a:ea typeface="+mj-ea"/>
                <a:cs typeface="+mj-cs"/>
                <a:sym typeface="Helvetica"/>
              </a:defRPr>
            </a:pPr>
            <a:r>
              <a:t>How will you assess if the participants successfully met your goals?</a:t>
            </a:r>
            <a:br/>
            <a:endParaRPr/>
          </a:p>
          <a:p>
            <a:pPr marL="285750" indent="-285750">
              <a:spcBef>
                <a:spcPts val="600"/>
              </a:spcBef>
              <a:buSzPct val="100000"/>
              <a:buFont typeface="Arial"/>
              <a:buChar char="•"/>
              <a:defRPr sz="2200">
                <a:latin typeface="+mj-lt"/>
                <a:ea typeface="+mj-ea"/>
                <a:cs typeface="+mj-cs"/>
                <a:sym typeface="Helvetica"/>
              </a:defRPr>
            </a:pPr>
            <a:r>
              <a:t>What activities will allow you to achieve your goals for the workshop?</a:t>
            </a:r>
          </a:p>
        </p:txBody>
      </p:sp>
      <p:sp>
        <p:nvSpPr>
          <p:cNvPr id="167" name="Straight Arrow Connector 3"/>
          <p:cNvSpPr/>
          <p:nvPr/>
        </p:nvSpPr>
        <p:spPr>
          <a:xfrm>
            <a:off x="9922890" y="3322286"/>
            <a:ext cx="838201" cy="914401"/>
          </a:xfrm>
          <a:prstGeom prst="line">
            <a:avLst/>
          </a:prstGeom>
          <a:ln w="57150">
            <a:solidFill>
              <a:srgbClr val="806000"/>
            </a:solidFill>
            <a:miter/>
            <a:tailEnd type="triangle"/>
          </a:ln>
        </p:spPr>
        <p:txBody>
          <a:bodyPr lIns="45719" rIns="45719"/>
          <a:lstStyle/>
          <a:p>
            <a:endParaRPr/>
          </a:p>
        </p:txBody>
      </p:sp>
      <p:sp>
        <p:nvSpPr>
          <p:cNvPr id="168" name="Straight Arrow Connector 4"/>
          <p:cNvSpPr/>
          <p:nvPr/>
        </p:nvSpPr>
        <p:spPr>
          <a:xfrm flipH="1">
            <a:off x="8627491" y="4693886"/>
            <a:ext cx="914401" cy="1"/>
          </a:xfrm>
          <a:prstGeom prst="line">
            <a:avLst/>
          </a:prstGeom>
          <a:ln w="57150">
            <a:solidFill>
              <a:srgbClr val="806000"/>
            </a:solidFill>
            <a:miter/>
            <a:tailEnd type="triangle"/>
          </a:ln>
        </p:spPr>
        <p:txBody>
          <a:bodyPr lIns="45719" rIns="45719"/>
          <a:lstStyle/>
          <a:p>
            <a:endParaRPr/>
          </a:p>
        </p:txBody>
      </p:sp>
      <p:sp>
        <p:nvSpPr>
          <p:cNvPr id="169" name="Oval 5"/>
          <p:cNvSpPr/>
          <p:nvPr/>
        </p:nvSpPr>
        <p:spPr>
          <a:xfrm>
            <a:off x="7941690" y="2560286"/>
            <a:ext cx="2286001" cy="838201"/>
          </a:xfrm>
          <a:prstGeom prst="ellipse">
            <a:avLst/>
          </a:prstGeom>
          <a:solidFill>
            <a:srgbClr val="44546A"/>
          </a:solidFill>
          <a:ln w="12700">
            <a:solidFill>
              <a:srgbClr val="42719B"/>
            </a:solidFill>
            <a:miter/>
          </a:ln>
        </p:spPr>
        <p:txBody>
          <a:bodyPr lIns="45719" rIns="45719" anchor="ctr"/>
          <a:lstStyle/>
          <a:p>
            <a:pPr algn="ctr">
              <a:defRPr>
                <a:solidFill>
                  <a:srgbClr val="FFFFFF"/>
                </a:solidFill>
              </a:defRPr>
            </a:pPr>
            <a:endParaRPr/>
          </a:p>
        </p:txBody>
      </p:sp>
      <p:sp>
        <p:nvSpPr>
          <p:cNvPr id="170" name="TextBox 6"/>
          <p:cNvSpPr txBox="1"/>
          <p:nvPr/>
        </p:nvSpPr>
        <p:spPr>
          <a:xfrm>
            <a:off x="8063608" y="2622431"/>
            <a:ext cx="1965961" cy="675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000" b="1">
                <a:solidFill>
                  <a:srgbClr val="FFFFFF"/>
                </a:solidFill>
              </a:defRPr>
            </a:lvl1pPr>
          </a:lstStyle>
          <a:p>
            <a:r>
              <a:t>1.Workshop Goals</a:t>
            </a:r>
          </a:p>
        </p:txBody>
      </p:sp>
      <p:sp>
        <p:nvSpPr>
          <p:cNvPr id="171" name="Oval 7"/>
          <p:cNvSpPr/>
          <p:nvPr/>
        </p:nvSpPr>
        <p:spPr>
          <a:xfrm>
            <a:off x="9694640" y="4305683"/>
            <a:ext cx="2065292" cy="838201"/>
          </a:xfrm>
          <a:prstGeom prst="ellipse">
            <a:avLst/>
          </a:prstGeom>
          <a:solidFill>
            <a:srgbClr val="44546A"/>
          </a:solidFill>
          <a:ln w="12700">
            <a:solidFill>
              <a:srgbClr val="42719B"/>
            </a:solidFill>
            <a:miter/>
          </a:ln>
        </p:spPr>
        <p:txBody>
          <a:bodyPr lIns="45719" rIns="45719" anchor="ctr"/>
          <a:lstStyle/>
          <a:p>
            <a:pPr algn="ctr">
              <a:defRPr>
                <a:solidFill>
                  <a:srgbClr val="FFFFFF"/>
                </a:solidFill>
              </a:defRPr>
            </a:pPr>
            <a:endParaRPr/>
          </a:p>
        </p:txBody>
      </p:sp>
      <p:sp>
        <p:nvSpPr>
          <p:cNvPr id="172" name="TextBox 8"/>
          <p:cNvSpPr txBox="1"/>
          <p:nvPr/>
        </p:nvSpPr>
        <p:spPr>
          <a:xfrm>
            <a:off x="9835192" y="4367000"/>
            <a:ext cx="1813561" cy="675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000" b="1">
                <a:solidFill>
                  <a:srgbClr val="FFFFFF"/>
                </a:solidFill>
              </a:defRPr>
            </a:lvl1pPr>
          </a:lstStyle>
          <a:p>
            <a:r>
              <a:t>2. Feedback &amp; Assessment</a:t>
            </a:r>
          </a:p>
        </p:txBody>
      </p:sp>
      <p:sp>
        <p:nvSpPr>
          <p:cNvPr id="173" name="Oval 9"/>
          <p:cNvSpPr/>
          <p:nvPr/>
        </p:nvSpPr>
        <p:spPr>
          <a:xfrm>
            <a:off x="6265290" y="4305683"/>
            <a:ext cx="2286001" cy="838201"/>
          </a:xfrm>
          <a:prstGeom prst="ellipse">
            <a:avLst/>
          </a:prstGeom>
          <a:solidFill>
            <a:srgbClr val="44546A"/>
          </a:solidFill>
          <a:ln w="12700">
            <a:solidFill>
              <a:srgbClr val="42719B"/>
            </a:solidFill>
            <a:miter/>
          </a:ln>
        </p:spPr>
        <p:txBody>
          <a:bodyPr lIns="45719" rIns="45719" anchor="ctr"/>
          <a:lstStyle/>
          <a:p>
            <a:pPr algn="ctr">
              <a:defRPr>
                <a:solidFill>
                  <a:srgbClr val="FFFFFF"/>
                </a:solidFill>
              </a:defRPr>
            </a:pPr>
            <a:endParaRPr/>
          </a:p>
        </p:txBody>
      </p:sp>
      <p:sp>
        <p:nvSpPr>
          <p:cNvPr id="174" name="TextBox 10"/>
          <p:cNvSpPr txBox="1"/>
          <p:nvPr/>
        </p:nvSpPr>
        <p:spPr>
          <a:xfrm>
            <a:off x="6311010" y="4338644"/>
            <a:ext cx="2118361" cy="675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000" b="1">
                <a:solidFill>
                  <a:srgbClr val="FFFFFF"/>
                </a:solidFill>
              </a:defRPr>
            </a:lvl1pPr>
          </a:lstStyle>
          <a:p>
            <a:r>
              <a:t>3. Workshop Activities</a:t>
            </a:r>
          </a:p>
        </p:txBody>
      </p:sp>
      <p:sp>
        <p:nvSpPr>
          <p:cNvPr id="175" name="Straight Arrow Connector 11"/>
          <p:cNvSpPr/>
          <p:nvPr/>
        </p:nvSpPr>
        <p:spPr>
          <a:xfrm flipV="1">
            <a:off x="7484496" y="3351934"/>
            <a:ext cx="791978" cy="884753"/>
          </a:xfrm>
          <a:prstGeom prst="line">
            <a:avLst/>
          </a:prstGeom>
          <a:ln w="57150">
            <a:solidFill>
              <a:srgbClr val="806000"/>
            </a:solidFill>
            <a:miter/>
            <a:tailEnd type="triangle"/>
          </a:ln>
        </p:spPr>
        <p:txBody>
          <a:bodyPr lIns="45719" rIns="45719"/>
          <a:lstStyle/>
          <a:p>
            <a:endParaRPr/>
          </a:p>
        </p:txBody>
      </p:sp>
      <p:sp>
        <p:nvSpPr>
          <p:cNvPr id="176" name="Rectangle 12"/>
          <p:cNvSpPr/>
          <p:nvPr/>
        </p:nvSpPr>
        <p:spPr>
          <a:xfrm>
            <a:off x="6265290" y="5836886"/>
            <a:ext cx="5486401" cy="838201"/>
          </a:xfrm>
          <a:prstGeom prst="rect">
            <a:avLst/>
          </a:prstGeom>
          <a:solidFill>
            <a:schemeClr val="accent4"/>
          </a:solidFill>
          <a:ln w="12700">
            <a:solidFill>
              <a:srgbClr val="42719B"/>
            </a:solidFill>
            <a:miter/>
          </a:ln>
        </p:spPr>
        <p:txBody>
          <a:bodyPr lIns="45719" rIns="45719" anchor="ctr"/>
          <a:lstStyle/>
          <a:p>
            <a:pPr algn="ctr">
              <a:defRPr>
                <a:solidFill>
                  <a:srgbClr val="FFFFFF"/>
                </a:solidFill>
              </a:defRPr>
            </a:pPr>
            <a:endParaRPr/>
          </a:p>
        </p:txBody>
      </p:sp>
      <p:sp>
        <p:nvSpPr>
          <p:cNvPr id="177" name="TextBox 13"/>
          <p:cNvSpPr txBox="1"/>
          <p:nvPr/>
        </p:nvSpPr>
        <p:spPr>
          <a:xfrm>
            <a:off x="6387507" y="5913783"/>
            <a:ext cx="5318468"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stStyle>
          <a:p>
            <a:r>
              <a:t>Situational Factors (e.g., program objective, time frame, participant experience, etc.)</a:t>
            </a:r>
          </a:p>
        </p:txBody>
      </p:sp>
      <p:sp>
        <p:nvSpPr>
          <p:cNvPr id="178" name="Straight Arrow Connector 14"/>
          <p:cNvSpPr/>
          <p:nvPr/>
        </p:nvSpPr>
        <p:spPr>
          <a:xfrm>
            <a:off x="6493890" y="5227286"/>
            <a:ext cx="1" cy="533401"/>
          </a:xfrm>
          <a:prstGeom prst="line">
            <a:avLst/>
          </a:prstGeom>
          <a:ln w="57150">
            <a:solidFill>
              <a:srgbClr val="C55A11"/>
            </a:solidFill>
            <a:miter/>
            <a:headEnd type="triangle"/>
          </a:ln>
        </p:spPr>
        <p:txBody>
          <a:bodyPr lIns="45719" rIns="45719"/>
          <a:lstStyle/>
          <a:p>
            <a:endParaRPr/>
          </a:p>
        </p:txBody>
      </p:sp>
      <p:sp>
        <p:nvSpPr>
          <p:cNvPr id="179" name="Straight Arrow Connector 15"/>
          <p:cNvSpPr/>
          <p:nvPr/>
        </p:nvSpPr>
        <p:spPr>
          <a:xfrm>
            <a:off x="7484490" y="5227286"/>
            <a:ext cx="1" cy="533401"/>
          </a:xfrm>
          <a:prstGeom prst="line">
            <a:avLst/>
          </a:prstGeom>
          <a:ln w="57150">
            <a:solidFill>
              <a:srgbClr val="C55A11"/>
            </a:solidFill>
            <a:miter/>
            <a:headEnd type="triangle"/>
          </a:ln>
        </p:spPr>
        <p:txBody>
          <a:bodyPr lIns="45719" rIns="45719"/>
          <a:lstStyle/>
          <a:p>
            <a:endParaRPr/>
          </a:p>
        </p:txBody>
      </p:sp>
      <p:sp>
        <p:nvSpPr>
          <p:cNvPr id="180" name="Straight Arrow Connector 16"/>
          <p:cNvSpPr/>
          <p:nvPr/>
        </p:nvSpPr>
        <p:spPr>
          <a:xfrm>
            <a:off x="8475090" y="5227286"/>
            <a:ext cx="1" cy="533401"/>
          </a:xfrm>
          <a:prstGeom prst="line">
            <a:avLst/>
          </a:prstGeom>
          <a:ln w="57150">
            <a:solidFill>
              <a:srgbClr val="C55A11"/>
            </a:solidFill>
            <a:miter/>
            <a:headEnd type="triangle"/>
          </a:ln>
        </p:spPr>
        <p:txBody>
          <a:bodyPr lIns="45719" rIns="45719"/>
          <a:lstStyle/>
          <a:p>
            <a:endParaRPr/>
          </a:p>
        </p:txBody>
      </p:sp>
      <p:sp>
        <p:nvSpPr>
          <p:cNvPr id="181" name="Straight Arrow Connector 17"/>
          <p:cNvSpPr/>
          <p:nvPr/>
        </p:nvSpPr>
        <p:spPr>
          <a:xfrm>
            <a:off x="9465690" y="5227286"/>
            <a:ext cx="1" cy="533401"/>
          </a:xfrm>
          <a:prstGeom prst="line">
            <a:avLst/>
          </a:prstGeom>
          <a:ln w="57150">
            <a:solidFill>
              <a:srgbClr val="C55A11"/>
            </a:solidFill>
            <a:miter/>
            <a:headEnd type="triangle"/>
          </a:ln>
        </p:spPr>
        <p:txBody>
          <a:bodyPr lIns="45719" rIns="45719"/>
          <a:lstStyle/>
          <a:p>
            <a:endParaRPr/>
          </a:p>
        </p:txBody>
      </p:sp>
      <p:sp>
        <p:nvSpPr>
          <p:cNvPr id="182" name="Straight Arrow Connector 18"/>
          <p:cNvSpPr/>
          <p:nvPr/>
        </p:nvSpPr>
        <p:spPr>
          <a:xfrm>
            <a:off x="10456290" y="5227286"/>
            <a:ext cx="1" cy="533401"/>
          </a:xfrm>
          <a:prstGeom prst="line">
            <a:avLst/>
          </a:prstGeom>
          <a:ln w="57150">
            <a:solidFill>
              <a:srgbClr val="C55A11"/>
            </a:solidFill>
            <a:miter/>
            <a:headEnd type="triangle"/>
          </a:ln>
        </p:spPr>
        <p:txBody>
          <a:bodyPr lIns="45719" rIns="45719"/>
          <a:lstStyle/>
          <a:p>
            <a:endParaRPr/>
          </a:p>
        </p:txBody>
      </p:sp>
      <p:sp>
        <p:nvSpPr>
          <p:cNvPr id="183" name="Straight Arrow Connector 19"/>
          <p:cNvSpPr/>
          <p:nvPr/>
        </p:nvSpPr>
        <p:spPr>
          <a:xfrm>
            <a:off x="11446890" y="5227286"/>
            <a:ext cx="1" cy="533401"/>
          </a:xfrm>
          <a:prstGeom prst="line">
            <a:avLst/>
          </a:prstGeom>
          <a:ln w="57150">
            <a:solidFill>
              <a:srgbClr val="C55A11"/>
            </a:solidFill>
            <a:miter/>
            <a:headEnd type="triangle"/>
          </a:ln>
        </p:spPr>
        <p:txBody>
          <a:bodyPr lIns="45719" rIns="45719"/>
          <a:lstStyle/>
          <a:p>
            <a:endParaRPr/>
          </a:p>
        </p:txBody>
      </p:sp>
      <p:pic>
        <p:nvPicPr>
          <p:cNvPr id="184" name="Image" descr="Image"/>
          <p:cNvPicPr>
            <a:picLocks noChangeAspect="1"/>
          </p:cNvPicPr>
          <p:nvPr/>
        </p:nvPicPr>
        <p:blipFill>
          <a:blip r:embed="rId2"/>
          <a:stretch>
            <a:fillRect/>
          </a:stretch>
        </p:blipFill>
        <p:spPr>
          <a:xfrm>
            <a:off x="-1" y="-57271"/>
            <a:ext cx="12192001" cy="1300977"/>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Image" descr="Image"/>
          <p:cNvPicPr>
            <a:picLocks noChangeAspect="1"/>
          </p:cNvPicPr>
          <p:nvPr/>
        </p:nvPicPr>
        <p:blipFill>
          <a:blip r:embed="rId4"/>
          <a:stretch>
            <a:fillRect/>
          </a:stretch>
        </p:blipFill>
        <p:spPr>
          <a:xfrm>
            <a:off x="-1" y="-57271"/>
            <a:ext cx="12192001" cy="1300977"/>
          </a:xfrm>
          <a:prstGeom prst="rect">
            <a:avLst/>
          </a:prstGeom>
          <a:ln w="12700">
            <a:miter lim="400000"/>
          </a:ln>
        </p:spPr>
      </p:pic>
      <p:pic>
        <p:nvPicPr>
          <p:cNvPr id="187" name="GETSI-webinar-clip.mp4" descr="GETSI-webinar-clip.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4761780" y="1828250"/>
            <a:ext cx="6713416" cy="4195886"/>
          </a:xfrm>
          <a:prstGeom prst="rect">
            <a:avLst/>
          </a:prstGeom>
          <a:ln w="25400">
            <a:solidFill>
              <a:schemeClr val="accent1">
                <a:lumOff val="20196"/>
              </a:schemeClr>
            </a:solidFill>
            <a:miter/>
          </a:ln>
        </p:spPr>
      </p:pic>
      <p:sp>
        <p:nvSpPr>
          <p:cNvPr id="188" name="Example from October 22, 2019: Using GPS Data to Teach about the Earth in Introductory Undergraduate Courses: Plate Tectonics, Earthquakes, Water Cycle, and Ice Mass Change…"/>
          <p:cNvSpPr txBox="1"/>
          <p:nvPr/>
        </p:nvSpPr>
        <p:spPr>
          <a:xfrm>
            <a:off x="234975" y="1891518"/>
            <a:ext cx="3905835" cy="3012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latin typeface="+mj-lt"/>
                <a:ea typeface="+mj-ea"/>
                <a:cs typeface="+mj-cs"/>
                <a:sym typeface="Helvetica"/>
              </a:defRPr>
            </a:pPr>
            <a:r>
              <a:t>Example from October 22, 2019: </a:t>
            </a:r>
            <a:r>
              <a:rPr b="1"/>
              <a:t>Using GPS Data to Teach about the Earth in Introductory Undergraduate Courses: Plate Tectonics, Earthquakes, Water Cycle, and Ice Mass Change</a:t>
            </a:r>
          </a:p>
          <a:p>
            <a:pPr>
              <a:defRPr>
                <a:latin typeface="+mj-lt"/>
                <a:ea typeface="+mj-ea"/>
                <a:cs typeface="+mj-cs"/>
                <a:sym typeface="Helvetica"/>
              </a:defRPr>
            </a:pPr>
            <a:endParaRPr b="1"/>
          </a:p>
          <a:p>
            <a:pPr>
              <a:defRPr>
                <a:latin typeface="+mj-lt"/>
                <a:ea typeface="+mj-ea"/>
                <a:cs typeface="+mj-cs"/>
                <a:sym typeface="Helvetica"/>
              </a:defRPr>
            </a:pPr>
            <a:r>
              <a:t>Presenters:</a:t>
            </a:r>
          </a:p>
          <a:p>
            <a:pPr defTabSz="457200">
              <a:defRPr sz="1600">
                <a:solidFill>
                  <a:srgbClr val="333333"/>
                </a:solidFill>
                <a:latin typeface="Lucida Grande"/>
                <a:ea typeface="Lucida Grande"/>
                <a:cs typeface="Lucida Grande"/>
                <a:sym typeface="Lucida Grande"/>
              </a:defRPr>
            </a:pPr>
            <a:r>
              <a:rPr b="1"/>
              <a:t>Karen Kortz</a:t>
            </a:r>
            <a:r>
              <a:t> (Community College of Rhode Island)</a:t>
            </a:r>
          </a:p>
          <a:p>
            <a:pPr defTabSz="457200">
              <a:defRPr sz="1600" b="1">
                <a:solidFill>
                  <a:srgbClr val="333333"/>
                </a:solidFill>
                <a:latin typeface="Lucida Grande"/>
                <a:ea typeface="Lucida Grande"/>
                <a:cs typeface="Lucida Grande"/>
                <a:sym typeface="Lucida Grande"/>
              </a:defRPr>
            </a:pPr>
            <a:r>
              <a:t>Beth Pratt-Sitaula</a:t>
            </a:r>
            <a:r>
              <a:rPr b="0"/>
              <a:t> (UNAVCO)</a:t>
            </a:r>
          </a:p>
        </p:txBody>
      </p:sp>
      <p:grpSp>
        <p:nvGrpSpPr>
          <p:cNvPr id="191" name="Group"/>
          <p:cNvGrpSpPr/>
          <p:nvPr/>
        </p:nvGrpSpPr>
        <p:grpSpPr>
          <a:xfrm>
            <a:off x="4794043" y="1855670"/>
            <a:ext cx="6648891" cy="4141045"/>
            <a:chOff x="0" y="0"/>
            <a:chExt cx="6648890" cy="4141044"/>
          </a:xfrm>
        </p:grpSpPr>
        <p:sp>
          <p:nvSpPr>
            <p:cNvPr id="189" name="Rectangle"/>
            <p:cNvSpPr/>
            <p:nvPr/>
          </p:nvSpPr>
          <p:spPr>
            <a:xfrm>
              <a:off x="-1" y="0"/>
              <a:ext cx="6648892" cy="4141045"/>
            </a:xfrm>
            <a:prstGeom prst="rect">
              <a:avLst/>
            </a:prstGeom>
            <a:solidFill>
              <a:srgbClr val="FFFFFF"/>
            </a:solidFill>
            <a:ln w="25400" cap="flat">
              <a:solidFill>
                <a:srgbClr val="000000"/>
              </a:solidFill>
              <a:prstDash val="solid"/>
              <a:miter lim="800000"/>
            </a:ln>
            <a:effectLst/>
          </p:spPr>
          <p:txBody>
            <a:bodyPr wrap="square" lIns="45719" tIns="45719" rIns="45719" bIns="45719" numCol="1" anchor="ctr">
              <a:noAutofit/>
            </a:bodyPr>
            <a:lstStyle/>
            <a:p>
              <a:endParaRPr/>
            </a:p>
          </p:txBody>
        </p:sp>
        <p:sp>
          <p:nvSpPr>
            <p:cNvPr id="190" name="NAGT Webinar Series"/>
            <p:cNvSpPr txBox="1"/>
            <p:nvPr/>
          </p:nvSpPr>
          <p:spPr>
            <a:xfrm>
              <a:off x="1095504" y="1554857"/>
              <a:ext cx="4770387" cy="6417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3800"/>
              </a:lvl1pPr>
            </a:lstStyle>
            <a:p>
              <a:r>
                <a:t>NAGT Webinar Series</a:t>
              </a:r>
            </a:p>
          </p:txBody>
        </p:sp>
      </p:grpSp>
      <p:pic>
        <p:nvPicPr>
          <p:cNvPr id="192" name="polling-clip1.png" descr="polling-clip1.png"/>
          <p:cNvPicPr>
            <a:picLocks noChangeAspect="1"/>
          </p:cNvPicPr>
          <p:nvPr/>
        </p:nvPicPr>
        <p:blipFill>
          <a:blip r:embed="rId6"/>
          <a:stretch>
            <a:fillRect/>
          </a:stretch>
        </p:blipFill>
        <p:spPr>
          <a:xfrm>
            <a:off x="8782924" y="476201"/>
            <a:ext cx="2900512" cy="6127656"/>
          </a:xfrm>
          <a:prstGeom prst="rect">
            <a:avLst/>
          </a:prstGeom>
          <a:ln w="12700">
            <a:solidFill>
              <a:srgbClr val="000000"/>
            </a:solidFill>
            <a:miter lim="400000"/>
          </a:ln>
        </p:spPr>
      </p:pic>
      <p:pic>
        <p:nvPicPr>
          <p:cNvPr id="193" name="polling-clip2.jpg" descr="polling-clip2.jpg"/>
          <p:cNvPicPr>
            <a:picLocks noChangeAspect="1"/>
          </p:cNvPicPr>
          <p:nvPr/>
        </p:nvPicPr>
        <p:blipFill>
          <a:blip r:embed="rId7"/>
          <a:stretch>
            <a:fillRect/>
          </a:stretch>
        </p:blipFill>
        <p:spPr>
          <a:xfrm>
            <a:off x="8635700" y="480846"/>
            <a:ext cx="3408312" cy="6118367"/>
          </a:xfrm>
          <a:prstGeom prst="rect">
            <a:avLst/>
          </a:prstGeom>
          <a:ln w="12700">
            <a:solidFill>
              <a:srgbClr val="000000"/>
            </a:solidFill>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1" nodeType="clickEffect">
                                  <p:stCondLst>
                                    <p:cond delay="0"/>
                                  </p:stCondLst>
                                  <p:iterate>
                                    <p:tmAbs val="0"/>
                                  </p:iterate>
                                  <p:childTnLst>
                                    <p:animEffect transition="out" filter="dissolve">
                                      <p:cBhvr>
                                        <p:cTn id="6" dur="1000" fill="hold"/>
                                        <p:tgtEl>
                                          <p:spTgt spid="191"/>
                                        </p:tgtEl>
                                      </p:cBhvr>
                                    </p:animEffect>
                                    <p:set>
                                      <p:cBhvr>
                                        <p:cTn id="7" fill="hold">
                                          <p:stCondLst>
                                            <p:cond delay="999"/>
                                          </p:stCondLst>
                                        </p:cTn>
                                        <p:tgtEl>
                                          <p:spTgt spid="191"/>
                                        </p:tgtEl>
                                        <p:attrNameLst>
                                          <p:attrName>style.visibility</p:attrName>
                                        </p:attrNameLst>
                                      </p:cBhvr>
                                      <p:to>
                                        <p:strVal val="hidden"/>
                                      </p:to>
                                    </p:set>
                                  </p:childTnLst>
                                </p:cTn>
                              </p:par>
                            </p:childTnLst>
                          </p:cTn>
                        </p:par>
                        <p:par>
                          <p:cTn id="8" fill="hold">
                            <p:stCondLst>
                              <p:cond delay="1000"/>
                            </p:stCondLst>
                            <p:childTnLst>
                              <p:par>
                                <p:cTn id="9" presetID="1" presetClass="mediacall" presetSubtype="0" fill="hold" nodeType="afterEffect">
                                  <p:stCondLst>
                                    <p:cond delay="0"/>
                                  </p:stCondLst>
                                  <p:childTnLst>
                                    <p:cmd type="call" cmd="playFrom(0.0)">
                                      <p:cBhvr>
                                        <p:cTn id="10" dur="188716003" fill="hold"/>
                                        <p:tgtEl>
                                          <p:spTgt spid="187"/>
                                        </p:tgtEl>
                                      </p:cBhvr>
                                    </p:cmd>
                                  </p:childTnLst>
                                </p:cTn>
                              </p:par>
                            </p:childTnLst>
                          </p:cTn>
                        </p:par>
                      </p:childTnLst>
                    </p:cTn>
                  </p:par>
                  <p:par>
                    <p:cTn id="11" fill="hold">
                      <p:stCondLst>
                        <p:cond delay="indefinite"/>
                      </p:stCondLst>
                      <p:childTnLst>
                        <p:par>
                          <p:cTn id="12" fill="hold">
                            <p:stCondLst>
                              <p:cond delay="0"/>
                            </p:stCondLst>
                            <p:childTnLst>
                              <p:par>
                                <p:cTn id="13" presetID="9" presetClass="entr" fill="hold" grpId="3" nodeType="clickEffect">
                                  <p:stCondLst>
                                    <p:cond delay="0"/>
                                  </p:stCondLst>
                                  <p:iterate>
                                    <p:tmAbs val="0"/>
                                  </p:iterate>
                                  <p:childTnLst>
                                    <p:set>
                                      <p:cBhvr>
                                        <p:cTn id="14" fill="hold"/>
                                        <p:tgtEl>
                                          <p:spTgt spid="193"/>
                                        </p:tgtEl>
                                        <p:attrNameLst>
                                          <p:attrName>style.visibility</p:attrName>
                                        </p:attrNameLst>
                                      </p:cBhvr>
                                      <p:to>
                                        <p:strVal val="visible"/>
                                      </p:to>
                                    </p:set>
                                    <p:animEffect transition="in" filter="dissolve">
                                      <p:cBhvr>
                                        <p:cTn id="15" dur="1000"/>
                                        <p:tgtEl>
                                          <p:spTgt spid="19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fill="hold" grpId="4" nodeType="clickEffect">
                                  <p:stCondLst>
                                    <p:cond delay="0"/>
                                  </p:stCondLst>
                                  <p:iterate>
                                    <p:tmAbs val="0"/>
                                  </p:iterate>
                                  <p:childTnLst>
                                    <p:animEffect transition="out" filter="dissolve">
                                      <p:cBhvr>
                                        <p:cTn id="19" dur="1000" fill="hold"/>
                                        <p:tgtEl>
                                          <p:spTgt spid="193"/>
                                        </p:tgtEl>
                                      </p:cBhvr>
                                    </p:animEffect>
                                    <p:set>
                                      <p:cBhvr>
                                        <p:cTn id="20" fill="hold">
                                          <p:stCondLst>
                                            <p:cond delay="999"/>
                                          </p:stCondLst>
                                        </p:cTn>
                                        <p:tgtEl>
                                          <p:spTgt spid="193"/>
                                        </p:tgtEl>
                                        <p:attrNameLst>
                                          <p:attrName>style.visibility</p:attrName>
                                        </p:attrNameLst>
                                      </p:cBhvr>
                                      <p:to>
                                        <p:strVal val="hidden"/>
                                      </p:to>
                                    </p:set>
                                  </p:childTnLst>
                                </p:cTn>
                              </p:par>
                            </p:childTnLst>
                          </p:cTn>
                        </p:par>
                        <p:par>
                          <p:cTn id="21" fill="hold">
                            <p:stCondLst>
                              <p:cond delay="1000"/>
                            </p:stCondLst>
                            <p:childTnLst>
                              <p:par>
                                <p:cTn id="22" presetID="9" presetClass="entr" fill="hold" grpId="5" nodeType="afterEffect">
                                  <p:stCondLst>
                                    <p:cond delay="0"/>
                                  </p:stCondLst>
                                  <p:iterate>
                                    <p:tmAbs val="0"/>
                                  </p:iterate>
                                  <p:childTnLst>
                                    <p:set>
                                      <p:cBhvr>
                                        <p:cTn id="23" fill="hold"/>
                                        <p:tgtEl>
                                          <p:spTgt spid="192"/>
                                        </p:tgtEl>
                                        <p:attrNameLst>
                                          <p:attrName>style.visibility</p:attrName>
                                        </p:attrNameLst>
                                      </p:cBhvr>
                                      <p:to>
                                        <p:strVal val="visible"/>
                                      </p:to>
                                    </p:set>
                                    <p:animEffect transition="in" filter="dissolve">
                                      <p:cBhvr>
                                        <p:cTn id="24" dur="10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5" fill="hold" display="0">
                  <p:stCondLst>
                    <p:cond delay="indefinite"/>
                  </p:stCondLst>
                </p:cTn>
                <p:tgtEl>
                  <p:spTgt spid="187"/>
                </p:tgtEl>
              </p:cMediaNode>
            </p:video>
          </p:childTnLst>
        </p:cTn>
      </p:par>
    </p:tnLst>
    <p:bldLst>
      <p:bldP spid="191" grpId="1" animBg="1" advAuto="0"/>
      <p:bldP spid="192" grpId="5" animBg="1" advAuto="0"/>
      <p:bldP spid="193" grpId="3" animBg="1" advAuto="0"/>
      <p:bldP spid="193" grpId="4"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EEBF7"/>
        </a:solidFill>
        <a:effectLst/>
      </p:bgPr>
    </p:bg>
    <p:spTree>
      <p:nvGrpSpPr>
        <p:cNvPr id="1" name=""/>
        <p:cNvGrpSpPr/>
        <p:nvPr/>
      </p:nvGrpSpPr>
      <p:grpSpPr>
        <a:xfrm>
          <a:off x="0" y="0"/>
          <a:ext cx="0" cy="0"/>
          <a:chOff x="0" y="0"/>
          <a:chExt cx="0" cy="0"/>
        </a:xfrm>
      </p:grpSpPr>
      <p:sp>
        <p:nvSpPr>
          <p:cNvPr id="195" name="Title 1"/>
          <p:cNvSpPr txBox="1">
            <a:spLocks noGrp="1"/>
          </p:cNvSpPr>
          <p:nvPr>
            <p:ph type="title"/>
          </p:nvPr>
        </p:nvSpPr>
        <p:spPr>
          <a:xfrm>
            <a:off x="253165" y="1538361"/>
            <a:ext cx="10515601" cy="729920"/>
          </a:xfrm>
          <a:prstGeom prst="rect">
            <a:avLst/>
          </a:prstGeom>
        </p:spPr>
        <p:txBody>
          <a:bodyPr/>
          <a:lstStyle>
            <a:lvl1pPr>
              <a:defRPr sz="3000" b="0">
                <a:latin typeface="+mj-lt"/>
                <a:ea typeface="+mj-ea"/>
                <a:cs typeface="+mj-cs"/>
                <a:sym typeface="Helvetica"/>
              </a:defRPr>
            </a:lvl1pPr>
          </a:lstStyle>
          <a:p>
            <a:r>
              <a:t>Developing your webinar</a:t>
            </a:r>
          </a:p>
        </p:txBody>
      </p:sp>
      <p:sp>
        <p:nvSpPr>
          <p:cNvPr id="196" name="Content Placeholder 2"/>
          <p:cNvSpPr txBox="1">
            <a:spLocks noGrp="1"/>
          </p:cNvSpPr>
          <p:nvPr>
            <p:ph type="body" sz="quarter" idx="1"/>
          </p:nvPr>
        </p:nvSpPr>
        <p:spPr>
          <a:xfrm>
            <a:off x="1022838" y="2529932"/>
            <a:ext cx="8777661" cy="1006828"/>
          </a:xfrm>
          <a:prstGeom prst="rect">
            <a:avLst/>
          </a:prstGeom>
        </p:spPr>
        <p:txBody>
          <a:bodyPr/>
          <a:lstStyle>
            <a:lvl1pPr marL="0" indent="0">
              <a:lnSpc>
                <a:spcPct val="120000"/>
              </a:lnSpc>
              <a:buSzTx/>
              <a:buFontTx/>
              <a:buNone/>
              <a:defRPr sz="2400">
                <a:latin typeface="+mj-lt"/>
                <a:ea typeface="+mj-ea"/>
                <a:cs typeface="+mj-cs"/>
                <a:sym typeface="Helvetica"/>
              </a:defRPr>
            </a:lvl1pPr>
          </a:lstStyle>
          <a:p>
            <a:r>
              <a:t>Call up into your mind what you want to accomplish during your webinar. (what are your goals/objective?)</a:t>
            </a:r>
          </a:p>
        </p:txBody>
      </p:sp>
      <p:pic>
        <p:nvPicPr>
          <p:cNvPr id="197" name="Image" descr="Image"/>
          <p:cNvPicPr>
            <a:picLocks noChangeAspect="1"/>
          </p:cNvPicPr>
          <p:nvPr/>
        </p:nvPicPr>
        <p:blipFill>
          <a:blip r:embed="rId2"/>
          <a:stretch>
            <a:fillRect/>
          </a:stretch>
        </p:blipFill>
        <p:spPr>
          <a:xfrm>
            <a:off x="-1" y="-57271"/>
            <a:ext cx="12192001" cy="1300977"/>
          </a:xfrm>
          <a:prstGeom prst="rect">
            <a:avLst/>
          </a:prstGeom>
          <a:ln w="12700">
            <a:miter lim="400000"/>
          </a:ln>
        </p:spPr>
      </p:pic>
      <p:sp>
        <p:nvSpPr>
          <p:cNvPr id="198" name="Write into the chat at least one objective for your webinar and one activity you might do during the webinar to meet that goal and engage your participants."/>
          <p:cNvSpPr txBox="1"/>
          <p:nvPr/>
        </p:nvSpPr>
        <p:spPr>
          <a:xfrm>
            <a:off x="1535903" y="3798411"/>
            <a:ext cx="9120194" cy="1343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120000"/>
              </a:lnSpc>
              <a:spcBef>
                <a:spcPts val="1000"/>
              </a:spcBef>
              <a:defRPr sz="2400">
                <a:latin typeface="+mj-lt"/>
                <a:ea typeface="+mj-ea"/>
                <a:cs typeface="+mj-cs"/>
                <a:sym typeface="Helvetica"/>
              </a:defRPr>
            </a:lvl1pPr>
          </a:lstStyle>
          <a:p>
            <a:r>
              <a:t>Write into the chat at least one objective for your webinar and one activity you might do during the webinar to meet that goal and engage your participants.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Workshop Best-Practices…"/>
          <p:cNvSpPr txBox="1"/>
          <p:nvPr/>
        </p:nvSpPr>
        <p:spPr>
          <a:xfrm>
            <a:off x="393521" y="1518097"/>
            <a:ext cx="11668727" cy="4523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457200">
              <a:defRPr sz="1400" b="1">
                <a:solidFill>
                  <a:srgbClr val="135667"/>
                </a:solidFill>
                <a:latin typeface="+mj-lt"/>
                <a:ea typeface="+mj-ea"/>
                <a:cs typeface="+mj-cs"/>
                <a:sym typeface="Helvetica"/>
              </a:defRPr>
            </a:pPr>
            <a:r>
              <a:t>Workshop Best-Practices</a:t>
            </a:r>
            <a:br/>
            <a:endParaRPr/>
          </a:p>
          <a:p>
            <a:pPr marL="457200" marR="584200" indent="-317500" defTabSz="457200">
              <a:spcBef>
                <a:spcPts val="1000"/>
              </a:spcBef>
              <a:buClr>
                <a:srgbClr val="333333"/>
              </a:buClr>
              <a:buSzPct val="100000"/>
              <a:buFont typeface="Lucida Grande"/>
              <a:buChar char="•"/>
              <a:defRPr sz="1400">
                <a:solidFill>
                  <a:srgbClr val="333333"/>
                </a:solidFill>
                <a:latin typeface="+mj-lt"/>
                <a:ea typeface="+mj-ea"/>
                <a:cs typeface="+mj-cs"/>
                <a:sym typeface="Helvetica"/>
              </a:defRPr>
            </a:pPr>
            <a:r>
              <a:rPr b="1"/>
              <a:t>Active engagement of participants during the workshop</a:t>
            </a:r>
            <a:r>
              <a:t>: Nothing is deadlier or less effective than a workshop where participants do not participate. Give people an opportunity to participate actively in every session using a variety of techniques.</a:t>
            </a:r>
          </a:p>
          <a:p>
            <a:pPr marL="457200" marR="584200" indent="-317500" defTabSz="457200">
              <a:spcBef>
                <a:spcPts val="1000"/>
              </a:spcBef>
              <a:buClr>
                <a:srgbClr val="333333"/>
              </a:buClr>
              <a:buSzPct val="100000"/>
              <a:buFont typeface="Lucida Grande"/>
              <a:buChar char="•"/>
              <a:defRPr sz="1400">
                <a:solidFill>
                  <a:srgbClr val="333333"/>
                </a:solidFill>
                <a:latin typeface="+mj-lt"/>
                <a:ea typeface="+mj-ea"/>
                <a:cs typeface="+mj-cs"/>
                <a:sym typeface="Helvetica"/>
              </a:defRPr>
            </a:pPr>
            <a:r>
              <a:rPr b="1"/>
              <a:t>Model effective pedagogy</a:t>
            </a:r>
            <a:r>
              <a:t>: The most successful webinars are those taught with good active pedagogy in mind and the least successful sessions are those where a presenter simply talks or reads from the slide.</a:t>
            </a:r>
          </a:p>
          <a:p>
            <a:pPr marL="457200" marR="584200" indent="-317500" defTabSz="457200">
              <a:spcBef>
                <a:spcPts val="1000"/>
              </a:spcBef>
              <a:buClr>
                <a:srgbClr val="333333"/>
              </a:buClr>
              <a:buSzPct val="100000"/>
              <a:buFont typeface="Lucida Grande"/>
              <a:buChar char="•"/>
              <a:defRPr sz="1400">
                <a:solidFill>
                  <a:srgbClr val="333333"/>
                </a:solidFill>
                <a:latin typeface="+mj-lt"/>
                <a:ea typeface="+mj-ea"/>
                <a:cs typeface="+mj-cs"/>
                <a:sym typeface="Helvetica"/>
              </a:defRPr>
            </a:pPr>
            <a:r>
              <a:rPr b="1"/>
              <a:t>Emphasize practical applications</a:t>
            </a:r>
            <a:r>
              <a:t>: An emphasis on practical applications and strategies is an important aspect of effecting change in teaching practice. </a:t>
            </a:r>
          </a:p>
          <a:p>
            <a:pPr marL="457200" marR="584200" indent="-317500" defTabSz="457200">
              <a:spcBef>
                <a:spcPts val="1000"/>
              </a:spcBef>
              <a:buClr>
                <a:srgbClr val="333333"/>
              </a:buClr>
              <a:buSzPct val="100000"/>
              <a:buFont typeface="Lucida Grande"/>
              <a:buChar char="•"/>
              <a:defRPr sz="1400">
                <a:solidFill>
                  <a:srgbClr val="333333"/>
                </a:solidFill>
                <a:latin typeface="+mj-lt"/>
                <a:ea typeface="+mj-ea"/>
                <a:cs typeface="+mj-cs"/>
                <a:sym typeface="Helvetica"/>
              </a:defRPr>
            </a:pPr>
            <a:r>
              <a:rPr b="1"/>
              <a:t>Give participants time to interact and share experience/knowledge</a:t>
            </a:r>
            <a:r>
              <a:t>: Participants bring valuable experience and ideas to webinars. Structured mechanisms for sharing experiences and expertise must be an integral part of every workshop program.</a:t>
            </a:r>
          </a:p>
          <a:p>
            <a:pPr marL="457200" marR="584200" indent="-317500" defTabSz="457200">
              <a:spcBef>
                <a:spcPts val="1000"/>
              </a:spcBef>
              <a:buClr>
                <a:srgbClr val="333333"/>
              </a:buClr>
              <a:buSzPct val="100000"/>
              <a:buFont typeface="Lucida Grande"/>
              <a:buChar char="•"/>
              <a:defRPr sz="1400">
                <a:solidFill>
                  <a:srgbClr val="333333"/>
                </a:solidFill>
                <a:latin typeface="+mj-lt"/>
                <a:ea typeface="+mj-ea"/>
                <a:cs typeface="+mj-cs"/>
                <a:sym typeface="Helvetica"/>
              </a:defRPr>
            </a:pPr>
            <a:r>
              <a:rPr b="1"/>
              <a:t>Provide materials and examples</a:t>
            </a:r>
            <a:r>
              <a:t>: Examples of how the webinar topics can be applied in the classroom and field are particularly valuable resources for participants.</a:t>
            </a:r>
          </a:p>
          <a:p>
            <a:pPr marL="457200" marR="584200" indent="-317500" defTabSz="457200">
              <a:spcBef>
                <a:spcPts val="1000"/>
              </a:spcBef>
              <a:buClr>
                <a:srgbClr val="333333"/>
              </a:buClr>
              <a:buSzPct val="100000"/>
              <a:buFont typeface="Lucida Grande"/>
              <a:buChar char="•"/>
              <a:defRPr sz="1400">
                <a:solidFill>
                  <a:srgbClr val="333333"/>
                </a:solidFill>
                <a:latin typeface="+mj-lt"/>
                <a:ea typeface="+mj-ea"/>
                <a:cs typeface="+mj-cs"/>
                <a:sym typeface="Helvetica"/>
              </a:defRPr>
            </a:pPr>
            <a:r>
              <a:rPr b="1"/>
              <a:t>Give participants time to make progress on a specific task that connects the workshop topic to their teaching</a:t>
            </a:r>
            <a:r>
              <a:t>: Time to work individually during the workshop allows participants to reflect and to make progress on adapting webinar content to their own needs.</a:t>
            </a:r>
          </a:p>
          <a:p>
            <a:pPr marL="457200" marR="584200" indent="-317500" defTabSz="457200">
              <a:spcBef>
                <a:spcPts val="1000"/>
              </a:spcBef>
              <a:buClr>
                <a:srgbClr val="333333"/>
              </a:buClr>
              <a:buSzPct val="100000"/>
              <a:buFont typeface="Lucida Grande"/>
              <a:buChar char="•"/>
              <a:defRPr sz="1400">
                <a:solidFill>
                  <a:srgbClr val="333333"/>
                </a:solidFill>
                <a:latin typeface="+mj-lt"/>
                <a:ea typeface="+mj-ea"/>
                <a:cs typeface="+mj-cs"/>
                <a:sym typeface="Helvetica"/>
              </a:defRPr>
            </a:pPr>
            <a:r>
              <a:rPr b="1"/>
              <a:t>Make sure that participants leave the workshop with specific plans for future action</a:t>
            </a:r>
            <a:r>
              <a:t>: Workshops can produce a wide variety of results ranging from changes in teaching practice and development of new learning resources to department-level planning and community-wide action. In all cases, workshop time devoted to planning next steps and feedback from peers is critical.</a:t>
            </a:r>
          </a:p>
        </p:txBody>
      </p:sp>
      <p:pic>
        <p:nvPicPr>
          <p:cNvPr id="201" name="Image" descr="Image"/>
          <p:cNvPicPr>
            <a:picLocks noChangeAspect="1"/>
          </p:cNvPicPr>
          <p:nvPr/>
        </p:nvPicPr>
        <p:blipFill>
          <a:blip r:embed="rId2"/>
          <a:stretch>
            <a:fillRect/>
          </a:stretch>
        </p:blipFill>
        <p:spPr>
          <a:xfrm>
            <a:off x="-1" y="-57271"/>
            <a:ext cx="12192001" cy="1300977"/>
          </a:xfrm>
          <a:prstGeom prst="rect">
            <a:avLst/>
          </a:prstGeom>
          <a:ln w="12700">
            <a:miter lim="400000"/>
          </a:ln>
        </p:spPr>
      </p:pic>
      <p:sp>
        <p:nvSpPr>
          <p:cNvPr id="202" name="Rectangle"/>
          <p:cNvSpPr/>
          <p:nvPr/>
        </p:nvSpPr>
        <p:spPr>
          <a:xfrm>
            <a:off x="373705" y="2017838"/>
            <a:ext cx="465917" cy="3970544"/>
          </a:xfrm>
          <a:prstGeom prst="rect">
            <a:avLst/>
          </a:prstGeom>
          <a:gradFill>
            <a:gsLst>
              <a:gs pos="0">
                <a:schemeClr val="accent4">
                  <a:lumOff val="25000"/>
                  <a:alpha val="21088"/>
                </a:schemeClr>
              </a:gs>
              <a:gs pos="61353">
                <a:srgbClr val="82ABBF">
                  <a:alpha val="21088"/>
                </a:srgbClr>
              </a:gs>
              <a:gs pos="100000">
                <a:srgbClr val="0576FF">
                  <a:alpha val="21088"/>
                </a:srgbClr>
              </a:gs>
            </a:gsLst>
            <a:path>
              <a:fillToRect l="50000" t="100286" r="50000" b="-286"/>
            </a:path>
          </a:gradFill>
          <a:ln w="12700">
            <a:solidFill>
              <a:schemeClr val="accent1">
                <a:alpha val="21088"/>
              </a:schemeClr>
            </a:solidFill>
            <a:miter/>
          </a:ln>
        </p:spPr>
        <p:txBody>
          <a:bodyPr lIns="45719" rIns="45719" anchor="ctr"/>
          <a:lstStyle/>
          <a:p>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sp>
        <p:nvSpPr>
          <p:cNvPr id="204" name="TextBox 2"/>
          <p:cNvSpPr txBox="1"/>
          <p:nvPr/>
        </p:nvSpPr>
        <p:spPr>
          <a:xfrm>
            <a:off x="1448275" y="2796410"/>
            <a:ext cx="10029351" cy="535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600"/>
              </a:spcBef>
              <a:defRPr sz="2900">
                <a:solidFill>
                  <a:srgbClr val="FFFFFF"/>
                </a:solidFill>
                <a:latin typeface="+mj-lt"/>
                <a:ea typeface="+mj-ea"/>
                <a:cs typeface="+mj-cs"/>
                <a:sym typeface="Helvetica"/>
              </a:defRPr>
            </a:lvl1pPr>
          </a:lstStyle>
          <a:p>
            <a:r>
              <a:t>Finding time is not a good answer – though undoubtedly true</a:t>
            </a:r>
          </a:p>
        </p:txBody>
      </p:sp>
      <p:sp>
        <p:nvSpPr>
          <p:cNvPr id="205" name="Title 1"/>
          <p:cNvSpPr txBox="1">
            <a:spLocks noGrp="1"/>
          </p:cNvSpPr>
          <p:nvPr>
            <p:ph type="title"/>
          </p:nvPr>
        </p:nvSpPr>
        <p:spPr>
          <a:xfrm>
            <a:off x="389792" y="1357276"/>
            <a:ext cx="10515601" cy="1325564"/>
          </a:xfrm>
          <a:prstGeom prst="rect">
            <a:avLst/>
          </a:prstGeom>
        </p:spPr>
        <p:txBody>
          <a:bodyPr/>
          <a:lstStyle>
            <a:lvl1pPr defTabSz="868680">
              <a:defRPr sz="4180" b="0">
                <a:solidFill>
                  <a:srgbClr val="FFFFFF"/>
                </a:solidFill>
                <a:latin typeface="+mj-lt"/>
                <a:ea typeface="+mj-ea"/>
                <a:cs typeface="+mj-cs"/>
                <a:sym typeface="Helvetica"/>
              </a:defRPr>
            </a:lvl1pPr>
          </a:lstStyle>
          <a:p>
            <a:r>
              <a:t>What is the most challenging thing you need to do to get ready for your webinar?</a:t>
            </a:r>
          </a:p>
        </p:txBody>
      </p:sp>
      <p:pic>
        <p:nvPicPr>
          <p:cNvPr id="206" name="Image" descr="Image"/>
          <p:cNvPicPr>
            <a:picLocks noChangeAspect="1"/>
          </p:cNvPicPr>
          <p:nvPr/>
        </p:nvPicPr>
        <p:blipFill>
          <a:blip r:embed="rId2"/>
          <a:stretch>
            <a:fillRect/>
          </a:stretch>
        </p:blipFill>
        <p:spPr>
          <a:xfrm>
            <a:off x="-1" y="-57271"/>
            <a:ext cx="12192001" cy="1300977"/>
          </a:xfrm>
          <a:prstGeom prst="rect">
            <a:avLst/>
          </a:prstGeom>
          <a:ln w="12700">
            <a:miter lim="400000"/>
          </a:ln>
        </p:spPr>
      </p:pic>
      <p:sp>
        <p:nvSpPr>
          <p:cNvPr id="207" name="Using a smartphone, tablet, or other computer navigate to:…"/>
          <p:cNvSpPr txBox="1"/>
          <p:nvPr/>
        </p:nvSpPr>
        <p:spPr>
          <a:xfrm>
            <a:off x="1116771" y="3690278"/>
            <a:ext cx="4852314" cy="2885441"/>
          </a:xfrm>
          <a:prstGeom prst="rect">
            <a:avLst/>
          </a:prstGeom>
          <a:solidFill>
            <a:schemeClr val="accent4">
              <a:lumOff val="-9999"/>
            </a:schemeClr>
          </a:solidFill>
          <a:ln w="12700">
            <a:solidFill>
              <a:schemeClr val="accent1">
                <a:lumOff val="20196"/>
              </a:schemeClr>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a:solidFill>
                  <a:srgbClr val="FFFFFF"/>
                </a:solidFill>
              </a:defRPr>
            </a:pPr>
            <a:r>
              <a:t>Using a smartphone, tablet, or other computer navigate to: </a:t>
            </a:r>
          </a:p>
          <a:p>
            <a:pPr algn="ctr">
              <a:defRPr>
                <a:solidFill>
                  <a:srgbClr val="FFFFFF"/>
                </a:solidFill>
              </a:defRPr>
            </a:pPr>
            <a:br/>
            <a:r>
              <a:rPr sz="2600" u="sng">
                <a:solidFill>
                  <a:srgbClr val="000000"/>
                </a:solidFill>
                <a:uFill>
                  <a:solidFill>
                    <a:srgbClr val="0563C1"/>
                  </a:solidFill>
                </a:uFill>
                <a:hlinkClick r:id="rId3"/>
              </a:rPr>
              <a:t>https://pollev.com/tvelias/</a:t>
            </a:r>
            <a:r>
              <a:rPr sz="2600"/>
              <a:t> </a:t>
            </a:r>
            <a:r>
              <a:t> </a:t>
            </a:r>
          </a:p>
          <a:p>
            <a:pPr algn="ctr">
              <a:defRPr>
                <a:solidFill>
                  <a:srgbClr val="FFFFFF"/>
                </a:solidFill>
              </a:defRPr>
            </a:pPr>
            <a:endParaRPr/>
          </a:p>
          <a:p>
            <a:pPr algn="ctr">
              <a:defRPr>
                <a:solidFill>
                  <a:srgbClr val="FFFFFF"/>
                </a:solidFill>
              </a:defRPr>
            </a:pPr>
            <a:r>
              <a:t>Use the form to enter as many words or phrases you wish to describe an ineffective webinar.</a:t>
            </a:r>
            <a:br/>
            <a:endParaRPr/>
          </a:p>
          <a:p>
            <a:pPr algn="ctr">
              <a:defRPr>
                <a:solidFill>
                  <a:srgbClr val="FFFFFF"/>
                </a:solidFill>
              </a:defRPr>
            </a:pPr>
            <a:r>
              <a:t>You will need to click submit for each entry</a:t>
            </a:r>
          </a:p>
        </p:txBody>
      </p:sp>
      <p:sp>
        <p:nvSpPr>
          <p:cNvPr id="208" name="Text “TVELIAS&quot; to 37607 to join poll then text each response.…"/>
          <p:cNvSpPr txBox="1"/>
          <p:nvPr/>
        </p:nvSpPr>
        <p:spPr>
          <a:xfrm>
            <a:off x="6848867" y="4402454"/>
            <a:ext cx="4852314" cy="1323341"/>
          </a:xfrm>
          <a:prstGeom prst="rect">
            <a:avLst/>
          </a:prstGeom>
          <a:solidFill>
            <a:schemeClr val="accent4">
              <a:lumOff val="-9999"/>
            </a:schemeClr>
          </a:solidFill>
          <a:ln w="12700">
            <a:solidFill>
              <a:schemeClr val="accent1">
                <a:lumOff val="20196"/>
              </a:schemeClr>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a:latin typeface="+mj-lt"/>
                <a:ea typeface="+mj-ea"/>
                <a:cs typeface="+mj-cs"/>
                <a:sym typeface="Helvetica"/>
              </a:defRPr>
            </a:pPr>
            <a:r>
              <a:t>Text “TVELIAS" to 37607 to join poll then text each response.</a:t>
            </a:r>
          </a:p>
          <a:p>
            <a:pPr>
              <a:defRPr sz="2000">
                <a:latin typeface="+mj-lt"/>
                <a:ea typeface="+mj-ea"/>
                <a:cs typeface="+mj-cs"/>
                <a:sym typeface="Helvetica"/>
              </a:defRPr>
            </a:pPr>
            <a:endParaRPr/>
          </a:p>
          <a:p>
            <a:pPr>
              <a:defRPr sz="2000">
                <a:latin typeface="+mj-lt"/>
                <a:ea typeface="+mj-ea"/>
                <a:cs typeface="+mj-cs"/>
                <a:sym typeface="Helvetica"/>
              </a:defRPr>
            </a:pPr>
            <a:r>
              <a:t>Text “LEAVE” to exit the poll</a:t>
            </a:r>
          </a:p>
        </p:txBody>
      </p:sp>
      <p:sp>
        <p:nvSpPr>
          <p:cNvPr id="209" name="Or"/>
          <p:cNvSpPr txBox="1"/>
          <p:nvPr/>
        </p:nvSpPr>
        <p:spPr>
          <a:xfrm>
            <a:off x="6235462" y="4885054"/>
            <a:ext cx="454978" cy="472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600">
                <a:solidFill>
                  <a:srgbClr val="FFFFFF"/>
                </a:solidFill>
              </a:defRPr>
            </a:lvl1pPr>
          </a:lstStyle>
          <a:p>
            <a:r>
              <a:t>Or</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EEBF7"/>
        </a:solidFill>
        <a:effectLst/>
      </p:bgPr>
    </p:bg>
    <p:spTree>
      <p:nvGrpSpPr>
        <p:cNvPr id="1" name=""/>
        <p:cNvGrpSpPr/>
        <p:nvPr/>
      </p:nvGrpSpPr>
      <p:grpSpPr>
        <a:xfrm>
          <a:off x="0" y="0"/>
          <a:ext cx="0" cy="0"/>
          <a:chOff x="0" y="0"/>
          <a:chExt cx="0" cy="0"/>
        </a:xfrm>
      </p:grpSpPr>
      <p:sp>
        <p:nvSpPr>
          <p:cNvPr id="94" name="Title 1"/>
          <p:cNvSpPr txBox="1">
            <a:spLocks noGrp="1"/>
          </p:cNvSpPr>
          <p:nvPr>
            <p:ph type="ctrTitle"/>
          </p:nvPr>
        </p:nvSpPr>
        <p:spPr>
          <a:xfrm>
            <a:off x="1131911" y="2723203"/>
            <a:ext cx="10029414" cy="1405086"/>
          </a:xfrm>
          <a:prstGeom prst="rect">
            <a:avLst/>
          </a:prstGeom>
        </p:spPr>
        <p:txBody>
          <a:bodyPr/>
          <a:lstStyle>
            <a:lvl1pPr>
              <a:defRPr sz="8100"/>
            </a:lvl1pPr>
          </a:lstStyle>
          <a:p>
            <a:r>
              <a:t>Webinar Wow!</a:t>
            </a:r>
          </a:p>
        </p:txBody>
      </p:sp>
      <p:sp>
        <p:nvSpPr>
          <p:cNvPr id="95" name="Subtitle 2"/>
          <p:cNvSpPr txBox="1">
            <a:spLocks noGrp="1"/>
          </p:cNvSpPr>
          <p:nvPr>
            <p:ph type="subTitle" sz="quarter" idx="1"/>
          </p:nvPr>
        </p:nvSpPr>
        <p:spPr>
          <a:xfrm>
            <a:off x="3909062" y="4426407"/>
            <a:ext cx="4111103" cy="1202725"/>
          </a:xfrm>
          <a:prstGeom prst="rect">
            <a:avLst/>
          </a:prstGeom>
        </p:spPr>
        <p:txBody>
          <a:bodyPr/>
          <a:lstStyle/>
          <a:p>
            <a:pPr defTabSz="594359">
              <a:spcBef>
                <a:spcPts val="600"/>
              </a:spcBef>
              <a:defRPr sz="1560"/>
            </a:pPr>
            <a:r>
              <a:t>Introduction to</a:t>
            </a:r>
          </a:p>
          <a:p>
            <a:pPr defTabSz="594359">
              <a:spcBef>
                <a:spcPts val="600"/>
              </a:spcBef>
              <a:defRPr sz="1560"/>
            </a:pPr>
            <a:r>
              <a:t>Webinar Design Best Practices</a:t>
            </a:r>
          </a:p>
          <a:p>
            <a:pPr defTabSz="594359">
              <a:spcBef>
                <a:spcPts val="600"/>
              </a:spcBef>
              <a:defRPr sz="1560"/>
            </a:pPr>
            <a:r>
              <a:t>Utilizing the Web Tools</a:t>
            </a:r>
          </a:p>
        </p:txBody>
      </p:sp>
      <p:pic>
        <p:nvPicPr>
          <p:cNvPr id="96" name="Image" descr="Image"/>
          <p:cNvPicPr>
            <a:picLocks noChangeAspect="1"/>
          </p:cNvPicPr>
          <p:nvPr/>
        </p:nvPicPr>
        <p:blipFill>
          <a:blip r:embed="rId2"/>
          <a:stretch>
            <a:fillRect/>
          </a:stretch>
        </p:blipFill>
        <p:spPr>
          <a:xfrm>
            <a:off x="-1" y="-57271"/>
            <a:ext cx="12192001" cy="1300977"/>
          </a:xfrm>
          <a:prstGeom prst="rect">
            <a:avLst/>
          </a:prstGeom>
          <a:ln w="12700">
            <a:miter lim="400000"/>
          </a:ln>
        </p:spPr>
      </p:pic>
      <p:sp>
        <p:nvSpPr>
          <p:cNvPr id="97" name="Subtitle 2"/>
          <p:cNvSpPr txBox="1"/>
          <p:nvPr/>
        </p:nvSpPr>
        <p:spPr>
          <a:xfrm>
            <a:off x="7830424" y="6043006"/>
            <a:ext cx="4239587" cy="6804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nSpc>
                <a:spcPct val="90000"/>
              </a:lnSpc>
              <a:spcBef>
                <a:spcPts val="1000"/>
              </a:spcBef>
              <a:defRPr sz="1400" b="1">
                <a:latin typeface="+mj-lt"/>
                <a:ea typeface="+mj-ea"/>
                <a:cs typeface="+mj-cs"/>
                <a:sym typeface="Helvetica"/>
              </a:defRPr>
            </a:pPr>
            <a:r>
              <a:t>Sean Tvelia, </a:t>
            </a:r>
            <a:r>
              <a:rPr b="0"/>
              <a:t>Suffolk County Community College</a:t>
            </a:r>
          </a:p>
          <a:p>
            <a:pPr>
              <a:lnSpc>
                <a:spcPct val="90000"/>
              </a:lnSpc>
              <a:spcBef>
                <a:spcPts val="1000"/>
              </a:spcBef>
              <a:defRPr sz="1400">
                <a:latin typeface="+mj-lt"/>
                <a:ea typeface="+mj-ea"/>
                <a:cs typeface="+mj-cs"/>
                <a:sym typeface="Helvetica"/>
              </a:defRPr>
            </a:pPr>
            <a:r>
              <a:t>Chair, NAGT Professional Development Committee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94"/>
                                        </p:tgtEl>
                                        <p:attrNameLst>
                                          <p:attrName>style.visibility</p:attrName>
                                        </p:attrNameLst>
                                      </p:cBhvr>
                                      <p:to>
                                        <p:strVal val="visible"/>
                                      </p:to>
                                    </p:set>
                                    <p:animEffect transition="in" filter="dissolve">
                                      <p:cBhvr>
                                        <p:cTn id="7" dur="3000"/>
                                        <p:tgtEl>
                                          <p:spTgt spid="94"/>
                                        </p:tgtEl>
                                      </p:cBhvr>
                                    </p:animEffect>
                                  </p:childTnLst>
                                </p:cTn>
                              </p:par>
                            </p:childTnLst>
                          </p:cTn>
                        </p:par>
                        <p:par>
                          <p:cTn id="8" fill="hold">
                            <p:stCondLst>
                              <p:cond delay="3000"/>
                            </p:stCondLst>
                            <p:childTnLst>
                              <p:par>
                                <p:cTn id="9" presetID="9" presetClass="entr" fill="hold" grpId="2" nodeType="afterEffect">
                                  <p:stCondLst>
                                    <p:cond delay="0"/>
                                  </p:stCondLst>
                                  <p:iterate>
                                    <p:tmAbs val="0"/>
                                  </p:iterate>
                                  <p:childTnLst>
                                    <p:set>
                                      <p:cBhvr>
                                        <p:cTn id="10" fill="hold"/>
                                        <p:tgtEl>
                                          <p:spTgt spid="95"/>
                                        </p:tgtEl>
                                        <p:attrNameLst>
                                          <p:attrName>style.visibility</p:attrName>
                                        </p:attrNameLst>
                                      </p:cBhvr>
                                      <p:to>
                                        <p:strVal val="visible"/>
                                      </p:to>
                                    </p:set>
                                    <p:animEffect transition="in" filter="dissolve">
                                      <p:cBhvr>
                                        <p:cTn id="11" dur="1000"/>
                                        <p:tgtEl>
                                          <p:spTgt spid="95"/>
                                        </p:tgtEl>
                                      </p:cBhvr>
                                    </p:animEffect>
                                  </p:childTnLst>
                                </p:cTn>
                              </p:par>
                            </p:childTnLst>
                          </p:cTn>
                        </p:par>
                        <p:par>
                          <p:cTn id="12" fill="hold">
                            <p:stCondLst>
                              <p:cond delay="4000"/>
                            </p:stCondLst>
                            <p:childTnLst>
                              <p:par>
                                <p:cTn id="13" presetID="9" presetClass="entr" fill="hold" grpId="3" nodeType="afterEffect">
                                  <p:stCondLst>
                                    <p:cond delay="0"/>
                                  </p:stCondLst>
                                  <p:iterate>
                                    <p:tmAbs val="0"/>
                                  </p:iterate>
                                  <p:childTnLst>
                                    <p:set>
                                      <p:cBhvr>
                                        <p:cTn id="14" fill="hold"/>
                                        <p:tgtEl>
                                          <p:spTgt spid="97"/>
                                        </p:tgtEl>
                                        <p:attrNameLst>
                                          <p:attrName>style.visibility</p:attrName>
                                        </p:attrNameLst>
                                      </p:cBhvr>
                                      <p:to>
                                        <p:strVal val="visible"/>
                                      </p:to>
                                    </p:set>
                                    <p:animEffect transition="in" filter="dissolve">
                                      <p:cBhvr>
                                        <p:cTn id="15" dur="1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1" animBg="1" advAuto="0"/>
      <p:bldP spid="95" grpId="2" animBg="1" advAuto="0"/>
      <p:bldP spid="97" grpId="3"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Title"/>
          <p:cNvSpPr txBox="1">
            <a:spLocks noGrp="1"/>
          </p:cNvSpPr>
          <p:nvPr>
            <p:ph type="title"/>
          </p:nvPr>
        </p:nvSpPr>
        <p:spPr>
          <a:prstGeom prst="rect">
            <a:avLst/>
          </a:prstGeom>
        </p:spPr>
        <p:txBody>
          <a:bodyPr/>
          <a:lstStyle/>
          <a:p>
            <a:endParaRPr/>
          </a:p>
        </p:txBody>
      </p:sp>
      <p:pic>
        <p:nvPicPr>
          <p:cNvPr id="212" name="slide.url=https://www.polleverywhere.com/free_text_polls/LnDxoO2mTb6Gt8x3bM13P" descr="slide.url=https://www.polleverywhere.com/free_text_polls/LnDxoO2mTb6Gt8x3bM13P"/>
          <p:cNvPicPr>
            <a:picLocks noChangeAspect="1"/>
          </p:cNvPicPr>
          <p:nvPr/>
        </p:nvPicPr>
        <p:blipFill>
          <a:blip r:embed="rId3"/>
          <a:stretch>
            <a:fillRect/>
          </a:stretch>
        </p:blipFill>
        <p:spPr>
          <a:xfrm>
            <a:off x="0" y="0"/>
            <a:ext cx="12192000" cy="685800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EEBF7"/>
        </a:solidFill>
        <a:effectLst/>
      </p:bgPr>
    </p:bg>
    <p:spTree>
      <p:nvGrpSpPr>
        <p:cNvPr id="1" name=""/>
        <p:cNvGrpSpPr/>
        <p:nvPr/>
      </p:nvGrpSpPr>
      <p:grpSpPr>
        <a:xfrm>
          <a:off x="0" y="0"/>
          <a:ext cx="0" cy="0"/>
          <a:chOff x="0" y="0"/>
          <a:chExt cx="0" cy="0"/>
        </a:xfrm>
      </p:grpSpPr>
      <p:sp>
        <p:nvSpPr>
          <p:cNvPr id="216" name="Title 1"/>
          <p:cNvSpPr txBox="1">
            <a:spLocks noGrp="1"/>
          </p:cNvSpPr>
          <p:nvPr>
            <p:ph type="title"/>
          </p:nvPr>
        </p:nvSpPr>
        <p:spPr>
          <a:xfrm>
            <a:off x="152400" y="1433390"/>
            <a:ext cx="10515600" cy="992916"/>
          </a:xfrm>
          <a:prstGeom prst="rect">
            <a:avLst/>
          </a:prstGeom>
        </p:spPr>
        <p:txBody>
          <a:bodyPr>
            <a:normAutofit fontScale="90000"/>
          </a:bodyPr>
          <a:lstStyle>
            <a:lvl1pPr defTabSz="740663">
              <a:defRPr sz="3564">
                <a:latin typeface="+mj-lt"/>
                <a:ea typeface="+mj-ea"/>
                <a:cs typeface="+mj-cs"/>
                <a:sym typeface="Helvetica"/>
              </a:defRPr>
            </a:lvl1pPr>
          </a:lstStyle>
          <a:p>
            <a:r>
              <a:t>Developing, Publishing, Marketing Your Webinar</a:t>
            </a:r>
          </a:p>
        </p:txBody>
      </p:sp>
      <p:sp>
        <p:nvSpPr>
          <p:cNvPr id="217" name="Content Placeholder 4"/>
          <p:cNvSpPr txBox="1">
            <a:spLocks noGrp="1"/>
          </p:cNvSpPr>
          <p:nvPr>
            <p:ph type="body" sz="half" idx="1"/>
          </p:nvPr>
        </p:nvSpPr>
        <p:spPr>
          <a:xfrm>
            <a:off x="1233853" y="2615990"/>
            <a:ext cx="8867352" cy="3477397"/>
          </a:xfrm>
          <a:prstGeom prst="rect">
            <a:avLst/>
          </a:prstGeom>
        </p:spPr>
        <p:txBody>
          <a:bodyPr>
            <a:normAutofit lnSpcReduction="10000"/>
          </a:bodyPr>
          <a:lstStyle/>
          <a:p>
            <a:pPr marL="139446" indent="-139446" defTabSz="557784">
              <a:spcBef>
                <a:spcPts val="600"/>
              </a:spcBef>
              <a:defRPr sz="1708" b="1">
                <a:latin typeface="+mj-lt"/>
                <a:ea typeface="+mj-ea"/>
                <a:cs typeface="+mj-cs"/>
                <a:sym typeface="Helvetica"/>
              </a:defRPr>
            </a:pPr>
            <a:r>
              <a:t>Drawing an Audience</a:t>
            </a:r>
          </a:p>
          <a:p>
            <a:pPr marL="697230" lvl="2" indent="-139446" defTabSz="557784">
              <a:spcBef>
                <a:spcPts val="600"/>
              </a:spcBef>
              <a:defRPr sz="1708">
                <a:latin typeface="+mj-lt"/>
                <a:ea typeface="+mj-ea"/>
                <a:cs typeface="+mj-cs"/>
                <a:sym typeface="Helvetica"/>
              </a:defRPr>
            </a:pPr>
            <a:r>
              <a:t>Which sections/divisions are you most likely to draw from?</a:t>
            </a:r>
          </a:p>
          <a:p>
            <a:pPr marL="976122" lvl="3" indent="-139446" defTabSz="557784">
              <a:spcBef>
                <a:spcPts val="600"/>
              </a:spcBef>
              <a:defRPr sz="1708">
                <a:latin typeface="+mj-lt"/>
                <a:ea typeface="+mj-ea"/>
                <a:cs typeface="+mj-cs"/>
                <a:sym typeface="Helvetica"/>
              </a:defRPr>
            </a:pPr>
            <a:r>
              <a:t>Consider your audience when developing the webinar despcription. </a:t>
            </a:r>
          </a:p>
          <a:p>
            <a:pPr marL="976122" lvl="3" indent="-139446" defTabSz="557784">
              <a:spcBef>
                <a:spcPts val="600"/>
              </a:spcBef>
              <a:defRPr sz="1708">
                <a:latin typeface="+mj-lt"/>
                <a:ea typeface="+mj-ea"/>
                <a:cs typeface="+mj-cs"/>
                <a:sym typeface="Helvetica"/>
              </a:defRPr>
            </a:pPr>
            <a:r>
              <a:t>Notify relevant division/section leaders. </a:t>
            </a:r>
          </a:p>
          <a:p>
            <a:pPr marL="697230" lvl="2" indent="-139446" defTabSz="557784">
              <a:spcBef>
                <a:spcPts val="600"/>
              </a:spcBef>
              <a:defRPr sz="1708">
                <a:latin typeface="+mj-lt"/>
                <a:ea typeface="+mj-ea"/>
                <a:cs typeface="+mj-cs"/>
                <a:sym typeface="Helvetica"/>
              </a:defRPr>
            </a:pPr>
            <a:r>
              <a:t>How might you attract other areas?</a:t>
            </a:r>
            <a:br/>
            <a:endParaRPr/>
          </a:p>
          <a:p>
            <a:pPr marL="139446" indent="-139446" defTabSz="557784">
              <a:spcBef>
                <a:spcPts val="600"/>
              </a:spcBef>
              <a:defRPr sz="1708" b="1">
                <a:latin typeface="+mj-lt"/>
                <a:ea typeface="+mj-ea"/>
                <a:cs typeface="+mj-cs"/>
                <a:sym typeface="Helvetica"/>
              </a:defRPr>
            </a:pPr>
            <a:r>
              <a:t>Creating a Successful Workshop</a:t>
            </a:r>
          </a:p>
          <a:p>
            <a:pPr marL="418338" lvl="1" indent="-139446" defTabSz="557784">
              <a:spcBef>
                <a:spcPts val="600"/>
              </a:spcBef>
              <a:defRPr sz="1708">
                <a:latin typeface="+mj-lt"/>
                <a:ea typeface="+mj-ea"/>
                <a:cs typeface="+mj-cs"/>
                <a:sym typeface="Helvetica"/>
              </a:defRPr>
            </a:pPr>
            <a:r>
              <a:t>As you are developing the webinar maximize your use of webinar best practices.</a:t>
            </a:r>
            <a:br/>
            <a:endParaRPr/>
          </a:p>
          <a:p>
            <a:pPr marL="139446" indent="-139446" defTabSz="557784">
              <a:spcBef>
                <a:spcPts val="600"/>
              </a:spcBef>
              <a:defRPr sz="1708">
                <a:latin typeface="+mj-lt"/>
                <a:ea typeface="+mj-ea"/>
                <a:cs typeface="+mj-cs"/>
                <a:sym typeface="Helvetica"/>
              </a:defRPr>
            </a:pPr>
            <a:r>
              <a:rPr b="1"/>
              <a:t>Preparing a Lasting Record</a:t>
            </a:r>
            <a:r>
              <a:t>—No pressure but your webinar is recorded. </a:t>
            </a:r>
          </a:p>
          <a:p>
            <a:pPr marL="418338" lvl="1" indent="-139446" defTabSz="557784">
              <a:spcBef>
                <a:spcPts val="600"/>
              </a:spcBef>
              <a:defRPr sz="1708">
                <a:latin typeface="+mj-lt"/>
                <a:ea typeface="+mj-ea"/>
                <a:cs typeface="+mj-cs"/>
                <a:sym typeface="Helvetica"/>
              </a:defRPr>
            </a:pPr>
            <a:r>
              <a:t>Practice makes perfect. Plan to do a pre-show run-through to ensure participant activities work and that presenter roles are clear.</a:t>
            </a:r>
          </a:p>
        </p:txBody>
      </p:sp>
      <p:pic>
        <p:nvPicPr>
          <p:cNvPr id="218" name="Image" descr="Image"/>
          <p:cNvPicPr>
            <a:picLocks noChangeAspect="1"/>
          </p:cNvPicPr>
          <p:nvPr/>
        </p:nvPicPr>
        <p:blipFill>
          <a:blip r:embed="rId2"/>
          <a:stretch>
            <a:fillRect/>
          </a:stretch>
        </p:blipFill>
        <p:spPr>
          <a:xfrm>
            <a:off x="-1" y="-57271"/>
            <a:ext cx="12192001" cy="1300977"/>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EEBF7"/>
        </a:solidFill>
        <a:effectLst/>
      </p:bgPr>
    </p:bg>
    <p:spTree>
      <p:nvGrpSpPr>
        <p:cNvPr id="1" name=""/>
        <p:cNvGrpSpPr/>
        <p:nvPr/>
      </p:nvGrpSpPr>
      <p:grpSpPr>
        <a:xfrm>
          <a:off x="0" y="0"/>
          <a:ext cx="0" cy="0"/>
          <a:chOff x="0" y="0"/>
          <a:chExt cx="0" cy="0"/>
        </a:xfrm>
      </p:grpSpPr>
      <p:sp>
        <p:nvSpPr>
          <p:cNvPr id="220" name="Title 1"/>
          <p:cNvSpPr txBox="1">
            <a:spLocks noGrp="1"/>
          </p:cNvSpPr>
          <p:nvPr>
            <p:ph type="title"/>
          </p:nvPr>
        </p:nvSpPr>
        <p:spPr>
          <a:xfrm>
            <a:off x="838200" y="1446578"/>
            <a:ext cx="10515600" cy="1325564"/>
          </a:xfrm>
          <a:prstGeom prst="rect">
            <a:avLst/>
          </a:prstGeom>
        </p:spPr>
        <p:txBody>
          <a:bodyPr/>
          <a:lstStyle/>
          <a:p>
            <a:r>
              <a:t>Things that were challenging for me</a:t>
            </a:r>
          </a:p>
        </p:txBody>
      </p:sp>
      <p:sp>
        <p:nvSpPr>
          <p:cNvPr id="221" name="Content Placeholder 2"/>
          <p:cNvSpPr txBox="1"/>
          <p:nvPr/>
        </p:nvSpPr>
        <p:spPr>
          <a:xfrm>
            <a:off x="2114877" y="3118094"/>
            <a:ext cx="7962246" cy="1976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28600" indent="-228600">
              <a:lnSpc>
                <a:spcPct val="90000"/>
              </a:lnSpc>
              <a:spcBef>
                <a:spcPts val="1000"/>
              </a:spcBef>
              <a:buSzPct val="100000"/>
              <a:buFont typeface="Arial"/>
              <a:buChar char="•"/>
              <a:defRPr sz="2800"/>
            </a:pPr>
            <a:r>
              <a:t>You don’t know who is coming in advance </a:t>
            </a:r>
          </a:p>
          <a:p>
            <a:pPr marL="228600" indent="-228600">
              <a:lnSpc>
                <a:spcPct val="90000"/>
              </a:lnSpc>
              <a:spcBef>
                <a:spcPts val="1000"/>
              </a:spcBef>
              <a:buSzPct val="100000"/>
              <a:buFont typeface="Arial"/>
              <a:buChar char="•"/>
              <a:defRPr sz="2800"/>
            </a:pPr>
            <a:r>
              <a:t>This is a really short amount of time</a:t>
            </a:r>
          </a:p>
          <a:p>
            <a:pPr marL="228600" indent="-228600">
              <a:lnSpc>
                <a:spcPct val="90000"/>
              </a:lnSpc>
              <a:spcBef>
                <a:spcPts val="1000"/>
              </a:spcBef>
              <a:buSzPct val="100000"/>
              <a:buFont typeface="Arial"/>
              <a:buChar char="•"/>
              <a:defRPr sz="2800"/>
            </a:pPr>
            <a:r>
              <a:t>Developing and Balancing learning and applying</a:t>
            </a:r>
          </a:p>
        </p:txBody>
      </p:sp>
      <p:pic>
        <p:nvPicPr>
          <p:cNvPr id="222" name="Image" descr="Image"/>
          <p:cNvPicPr>
            <a:picLocks noChangeAspect="1"/>
          </p:cNvPicPr>
          <p:nvPr/>
        </p:nvPicPr>
        <p:blipFill>
          <a:blip r:embed="rId2"/>
          <a:stretch>
            <a:fillRect/>
          </a:stretch>
        </p:blipFill>
        <p:spPr>
          <a:xfrm>
            <a:off x="-1" y="-57271"/>
            <a:ext cx="12192001" cy="1300977"/>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EEBF7"/>
        </a:solidFill>
        <a:effectLst/>
      </p:bgPr>
    </p:bg>
    <p:spTree>
      <p:nvGrpSpPr>
        <p:cNvPr id="1" name=""/>
        <p:cNvGrpSpPr/>
        <p:nvPr/>
      </p:nvGrpSpPr>
      <p:grpSpPr>
        <a:xfrm>
          <a:off x="0" y="0"/>
          <a:ext cx="0" cy="0"/>
          <a:chOff x="0" y="0"/>
          <a:chExt cx="0" cy="0"/>
        </a:xfrm>
      </p:grpSpPr>
      <p:sp>
        <p:nvSpPr>
          <p:cNvPr id="224" name="Title 1"/>
          <p:cNvSpPr txBox="1">
            <a:spLocks noGrp="1"/>
          </p:cNvSpPr>
          <p:nvPr>
            <p:ph type="title"/>
          </p:nvPr>
        </p:nvSpPr>
        <p:spPr>
          <a:xfrm>
            <a:off x="208040" y="1331822"/>
            <a:ext cx="10515601" cy="686928"/>
          </a:xfrm>
          <a:prstGeom prst="rect">
            <a:avLst/>
          </a:prstGeom>
        </p:spPr>
        <p:txBody>
          <a:bodyPr/>
          <a:lstStyle>
            <a:lvl1pPr>
              <a:defRPr sz="3900"/>
            </a:lvl1pPr>
          </a:lstStyle>
          <a:p>
            <a:r>
              <a:t>Utilize the Web Tools</a:t>
            </a:r>
          </a:p>
        </p:txBody>
      </p:sp>
      <p:sp>
        <p:nvSpPr>
          <p:cNvPr id="225" name="TextBox 2"/>
          <p:cNvSpPr txBox="1"/>
          <p:nvPr/>
        </p:nvSpPr>
        <p:spPr>
          <a:xfrm>
            <a:off x="601715" y="2199184"/>
            <a:ext cx="10806043" cy="4511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600"/>
              </a:spcBef>
              <a:defRPr sz="2800" b="1">
                <a:latin typeface="+mj-lt"/>
                <a:ea typeface="+mj-ea"/>
                <a:cs typeface="+mj-cs"/>
                <a:sym typeface="Helvetica"/>
              </a:defRPr>
            </a:pPr>
            <a:r>
              <a:t>Participant tools:</a:t>
            </a:r>
          </a:p>
          <a:p>
            <a:pPr marL="621631" lvl="1" indent="-240631">
              <a:spcBef>
                <a:spcPts val="600"/>
              </a:spcBef>
              <a:buSzPct val="100000"/>
              <a:buChar char="•"/>
              <a:defRPr sz="2400" b="1">
                <a:latin typeface="+mj-lt"/>
                <a:ea typeface="+mj-ea"/>
                <a:cs typeface="+mj-cs"/>
                <a:sym typeface="Helvetica"/>
              </a:defRPr>
            </a:pPr>
            <a:r>
              <a:t>Raise hand and Yes/No: </a:t>
            </a:r>
            <a:r>
              <a:rPr b="0"/>
              <a:t>Provides a means for audience responses and interaction that is temporary, doesn't require typing into the chat, and can be counted. </a:t>
            </a:r>
          </a:p>
          <a:p>
            <a:pPr marL="621631" lvl="1" indent="-240631">
              <a:spcBef>
                <a:spcPts val="600"/>
              </a:spcBef>
              <a:buSzPct val="100000"/>
              <a:buChar char="•"/>
              <a:defRPr sz="2400" b="1">
                <a:latin typeface="+mj-lt"/>
                <a:ea typeface="+mj-ea"/>
                <a:cs typeface="+mj-cs"/>
                <a:sym typeface="Helvetica"/>
              </a:defRPr>
            </a:pPr>
            <a:r>
              <a:t>Polling: </a:t>
            </a:r>
            <a:r>
              <a:rPr b="0"/>
              <a:t>allows you to pose multiple answer/yes-no questions to the audience and receive immediate feedback during the webinar. We can set up specific multiple choice/single choice polling questions and answers.</a:t>
            </a:r>
          </a:p>
          <a:p>
            <a:pPr marL="621631" lvl="1" indent="-240631">
              <a:spcBef>
                <a:spcPts val="600"/>
              </a:spcBef>
              <a:buSzPct val="100000"/>
              <a:buChar char="•"/>
              <a:defRPr sz="2400" b="1">
                <a:latin typeface="+mj-lt"/>
                <a:ea typeface="+mj-ea"/>
                <a:cs typeface="+mj-cs"/>
                <a:sym typeface="Helvetica"/>
              </a:defRPr>
            </a:pPr>
            <a:r>
              <a:t>Chat: </a:t>
            </a:r>
            <a:r>
              <a:rPr b="0"/>
              <a:t>allows participants to ask the presenter (you) questions and also discuss topics with each other. This allows for conversation without having people have to talk via the audio. </a:t>
            </a:r>
          </a:p>
        </p:txBody>
      </p:sp>
      <p:pic>
        <p:nvPicPr>
          <p:cNvPr id="226" name="Image" descr="Image"/>
          <p:cNvPicPr>
            <a:picLocks noChangeAspect="1"/>
          </p:cNvPicPr>
          <p:nvPr/>
        </p:nvPicPr>
        <p:blipFill>
          <a:blip r:embed="rId2"/>
          <a:stretch>
            <a:fillRect/>
          </a:stretch>
        </p:blipFill>
        <p:spPr>
          <a:xfrm>
            <a:off x="-1" y="-57271"/>
            <a:ext cx="12192001" cy="1300977"/>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EEBF7"/>
        </a:solidFill>
        <a:effectLst/>
      </p:bgPr>
    </p:bg>
    <p:spTree>
      <p:nvGrpSpPr>
        <p:cNvPr id="1" name=""/>
        <p:cNvGrpSpPr/>
        <p:nvPr/>
      </p:nvGrpSpPr>
      <p:grpSpPr>
        <a:xfrm>
          <a:off x="0" y="0"/>
          <a:ext cx="0" cy="0"/>
          <a:chOff x="0" y="0"/>
          <a:chExt cx="0" cy="0"/>
        </a:xfrm>
      </p:grpSpPr>
      <p:sp>
        <p:nvSpPr>
          <p:cNvPr id="228" name="Title 1"/>
          <p:cNvSpPr txBox="1">
            <a:spLocks noGrp="1"/>
          </p:cNvSpPr>
          <p:nvPr>
            <p:ph type="title"/>
          </p:nvPr>
        </p:nvSpPr>
        <p:spPr>
          <a:xfrm>
            <a:off x="297804" y="3921929"/>
            <a:ext cx="10515601" cy="686928"/>
          </a:xfrm>
          <a:prstGeom prst="rect">
            <a:avLst/>
          </a:prstGeom>
        </p:spPr>
        <p:txBody>
          <a:bodyPr/>
          <a:lstStyle>
            <a:lvl1pPr>
              <a:defRPr sz="3100">
                <a:latin typeface="+mj-lt"/>
                <a:ea typeface="+mj-ea"/>
                <a:cs typeface="+mj-cs"/>
                <a:sym typeface="Helvetica"/>
              </a:defRPr>
            </a:lvl1pPr>
          </a:lstStyle>
          <a:p>
            <a:r>
              <a:t>Other Web Resources</a:t>
            </a:r>
          </a:p>
        </p:txBody>
      </p:sp>
      <p:pic>
        <p:nvPicPr>
          <p:cNvPr id="229" name="Image" descr="Image"/>
          <p:cNvPicPr>
            <a:picLocks noChangeAspect="1"/>
          </p:cNvPicPr>
          <p:nvPr/>
        </p:nvPicPr>
        <p:blipFill>
          <a:blip r:embed="rId2"/>
          <a:stretch>
            <a:fillRect/>
          </a:stretch>
        </p:blipFill>
        <p:spPr>
          <a:xfrm>
            <a:off x="-1" y="-57271"/>
            <a:ext cx="12192001" cy="1300977"/>
          </a:xfrm>
          <a:prstGeom prst="rect">
            <a:avLst/>
          </a:prstGeom>
          <a:ln w="12700">
            <a:miter lim="400000"/>
          </a:ln>
        </p:spPr>
      </p:pic>
      <p:sp>
        <p:nvSpPr>
          <p:cNvPr id="230" name="Poll Everywhere…"/>
          <p:cNvSpPr txBox="1"/>
          <p:nvPr/>
        </p:nvSpPr>
        <p:spPr>
          <a:xfrm>
            <a:off x="1045365" y="4583717"/>
            <a:ext cx="3264306" cy="1196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lvl="1">
              <a:spcBef>
                <a:spcPts val="600"/>
              </a:spcBef>
              <a:defRPr sz="2100">
                <a:latin typeface="+mj-lt"/>
                <a:ea typeface="+mj-ea"/>
                <a:cs typeface="+mj-cs"/>
                <a:sym typeface="Helvetica"/>
              </a:defRPr>
            </a:pPr>
            <a:r>
              <a:t>Poll Everywhere</a:t>
            </a:r>
          </a:p>
          <a:p>
            <a:pPr lvl="1">
              <a:spcBef>
                <a:spcPts val="600"/>
              </a:spcBef>
              <a:defRPr sz="2100">
                <a:latin typeface="+mj-lt"/>
                <a:ea typeface="+mj-ea"/>
                <a:cs typeface="+mj-cs"/>
                <a:sym typeface="Helvetica"/>
              </a:defRPr>
            </a:pPr>
            <a:r>
              <a:t>Google Docs</a:t>
            </a:r>
          </a:p>
          <a:p>
            <a:pPr lvl="1">
              <a:spcBef>
                <a:spcPts val="600"/>
              </a:spcBef>
              <a:defRPr sz="2100">
                <a:latin typeface="+mj-lt"/>
                <a:ea typeface="+mj-ea"/>
                <a:cs typeface="+mj-cs"/>
                <a:sym typeface="Helvetica"/>
              </a:defRPr>
            </a:pPr>
            <a:r>
              <a:t>Kahoot</a:t>
            </a:r>
          </a:p>
        </p:txBody>
      </p:sp>
      <p:sp>
        <p:nvSpPr>
          <p:cNvPr id="231" name="Be careful using other web resources. Online tools don’t easily scale and can introduce confusion/frustration into your program"/>
          <p:cNvSpPr txBox="1"/>
          <p:nvPr/>
        </p:nvSpPr>
        <p:spPr>
          <a:xfrm>
            <a:off x="1023772" y="5907318"/>
            <a:ext cx="10144456" cy="726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lvl="1" algn="ctr">
              <a:spcBef>
                <a:spcPts val="600"/>
              </a:spcBef>
              <a:defRPr sz="2100">
                <a:latin typeface="+mj-lt"/>
                <a:ea typeface="+mj-ea"/>
                <a:cs typeface="+mj-cs"/>
                <a:sym typeface="Helvetica"/>
              </a:defRPr>
            </a:pPr>
            <a:r>
              <a:t>Be careful using other web resources. Online tools don’t easily scale and can introduce confusion/frustration into your program</a:t>
            </a:r>
          </a:p>
        </p:txBody>
      </p:sp>
      <p:sp>
        <p:nvSpPr>
          <p:cNvPr id="232" name="Title 1"/>
          <p:cNvSpPr txBox="1"/>
          <p:nvPr/>
        </p:nvSpPr>
        <p:spPr>
          <a:xfrm>
            <a:off x="297804" y="1476775"/>
            <a:ext cx="10515601" cy="6869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768095">
              <a:lnSpc>
                <a:spcPct val="90000"/>
              </a:lnSpc>
              <a:defRPr sz="3275" b="1">
                <a:latin typeface="+mj-lt"/>
                <a:ea typeface="+mj-ea"/>
                <a:cs typeface="+mj-cs"/>
                <a:sym typeface="Helvetica"/>
              </a:defRPr>
            </a:lvl1pPr>
          </a:lstStyle>
          <a:p>
            <a:r>
              <a:t>Use your webinar webpage for participant resources</a:t>
            </a:r>
          </a:p>
        </p:txBody>
      </p:sp>
      <p:sp>
        <p:nvSpPr>
          <p:cNvPr id="233" name="Participants will not be able to click on your presentation.…"/>
          <p:cNvSpPr txBox="1"/>
          <p:nvPr/>
        </p:nvSpPr>
        <p:spPr>
          <a:xfrm>
            <a:off x="816765" y="2156791"/>
            <a:ext cx="9095342" cy="1831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91552" lvl="1" indent="-210552">
              <a:spcBef>
                <a:spcPts val="600"/>
              </a:spcBef>
              <a:buSzPct val="100000"/>
              <a:buChar char="•"/>
              <a:defRPr sz="2100">
                <a:latin typeface="+mj-lt"/>
                <a:ea typeface="+mj-ea"/>
                <a:cs typeface="+mj-cs"/>
                <a:sym typeface="Helvetica"/>
              </a:defRPr>
            </a:pPr>
            <a:r>
              <a:t>Participants will not be able to click on your presentation. </a:t>
            </a:r>
          </a:p>
          <a:p>
            <a:pPr marL="591552" lvl="1" indent="-210552">
              <a:spcBef>
                <a:spcPts val="600"/>
              </a:spcBef>
              <a:buSzPct val="100000"/>
              <a:buChar char="•"/>
              <a:defRPr sz="2100">
                <a:latin typeface="+mj-lt"/>
                <a:ea typeface="+mj-ea"/>
                <a:cs typeface="+mj-cs"/>
                <a:sym typeface="Helvetica"/>
              </a:defRPr>
            </a:pPr>
            <a:r>
              <a:t>If you have online resources you want them to explore have those links available to you or your co-presenter to paste into the chat.</a:t>
            </a:r>
          </a:p>
          <a:p>
            <a:pPr marL="591552" lvl="1" indent="-210552">
              <a:spcBef>
                <a:spcPts val="600"/>
              </a:spcBef>
              <a:buSzPct val="100000"/>
              <a:buChar char="•"/>
              <a:defRPr sz="2100">
                <a:latin typeface="+mj-lt"/>
                <a:ea typeface="+mj-ea"/>
                <a:cs typeface="+mj-cs"/>
                <a:sym typeface="Helvetica"/>
              </a:defRPr>
            </a:pPr>
            <a:r>
              <a:t>Work with staff to have links or files available from the program website. </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EEBF7"/>
        </a:solidFill>
        <a:effectLst/>
      </p:bgPr>
    </p:bg>
    <p:spTree>
      <p:nvGrpSpPr>
        <p:cNvPr id="1" name=""/>
        <p:cNvGrpSpPr/>
        <p:nvPr/>
      </p:nvGrpSpPr>
      <p:grpSpPr>
        <a:xfrm>
          <a:off x="0" y="0"/>
          <a:ext cx="0" cy="0"/>
          <a:chOff x="0" y="0"/>
          <a:chExt cx="0" cy="0"/>
        </a:xfrm>
      </p:grpSpPr>
      <p:sp>
        <p:nvSpPr>
          <p:cNvPr id="235" name="Title 1"/>
          <p:cNvSpPr txBox="1">
            <a:spLocks noGrp="1"/>
          </p:cNvSpPr>
          <p:nvPr>
            <p:ph type="title"/>
          </p:nvPr>
        </p:nvSpPr>
        <p:spPr>
          <a:xfrm>
            <a:off x="265902" y="1424085"/>
            <a:ext cx="10515601" cy="818953"/>
          </a:xfrm>
          <a:prstGeom prst="rect">
            <a:avLst/>
          </a:prstGeom>
        </p:spPr>
        <p:txBody>
          <a:bodyPr/>
          <a:lstStyle/>
          <a:p>
            <a:r>
              <a:t>Preparatory Website/webinar Support</a:t>
            </a:r>
          </a:p>
        </p:txBody>
      </p:sp>
      <p:sp>
        <p:nvSpPr>
          <p:cNvPr id="236" name="Rectangle 3"/>
          <p:cNvSpPr txBox="1"/>
          <p:nvPr/>
        </p:nvSpPr>
        <p:spPr>
          <a:xfrm>
            <a:off x="711786" y="2423417"/>
            <a:ext cx="11500401" cy="39700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b="1">
                <a:latin typeface="+mj-lt"/>
                <a:ea typeface="+mj-ea"/>
                <a:cs typeface="+mj-cs"/>
                <a:sym typeface="Helvetica"/>
              </a:defRPr>
            </a:pPr>
            <a:r>
              <a:t>NAGT Staff: </a:t>
            </a:r>
          </a:p>
          <a:p>
            <a:pPr>
              <a:defRPr sz="2400" b="1">
                <a:latin typeface="+mj-lt"/>
                <a:ea typeface="+mj-ea"/>
                <a:cs typeface="+mj-cs"/>
                <a:sym typeface="Helvetica"/>
              </a:defRPr>
            </a:pPr>
            <a:endParaRPr/>
          </a:p>
          <a:p>
            <a:pPr>
              <a:defRPr sz="2400" b="1">
                <a:latin typeface="+mj-lt"/>
                <a:ea typeface="+mj-ea"/>
                <a:cs typeface="+mj-cs"/>
                <a:sym typeface="Helvetica"/>
              </a:defRPr>
            </a:pPr>
            <a:r>
              <a:t>Andrew Haveles - ahaveles@carleton.edu</a:t>
            </a:r>
          </a:p>
          <a:p>
            <a:pPr>
              <a:defRPr sz="2400">
                <a:latin typeface="+mj-lt"/>
                <a:ea typeface="+mj-ea"/>
                <a:cs typeface="+mj-cs"/>
                <a:sym typeface="Helvetica"/>
              </a:defRPr>
            </a:pPr>
            <a:r>
              <a:t>Will assist you with website descriptions and Zoom tools if needed.</a:t>
            </a:r>
          </a:p>
          <a:p>
            <a:pPr>
              <a:defRPr sz="2400">
                <a:latin typeface="+mj-lt"/>
                <a:ea typeface="+mj-ea"/>
                <a:cs typeface="+mj-cs"/>
                <a:sym typeface="Helvetica"/>
              </a:defRPr>
            </a:pPr>
            <a:endParaRPr/>
          </a:p>
          <a:p>
            <a:pPr>
              <a:lnSpc>
                <a:spcPct val="90000"/>
              </a:lnSpc>
              <a:defRPr sz="2400" b="1">
                <a:latin typeface="+mj-lt"/>
                <a:ea typeface="+mj-ea"/>
                <a:cs typeface="+mj-cs"/>
                <a:sym typeface="Helvetica"/>
              </a:defRPr>
            </a:pPr>
            <a:r>
              <a:t>The NAGT Webinar Series Committee Members</a:t>
            </a:r>
          </a:p>
          <a:p>
            <a:pPr>
              <a:lnSpc>
                <a:spcPct val="90000"/>
              </a:lnSpc>
              <a:defRPr sz="2400" b="1">
                <a:latin typeface="+mj-lt"/>
                <a:ea typeface="+mj-ea"/>
                <a:cs typeface="+mj-cs"/>
                <a:sym typeface="Helvetica"/>
              </a:defRPr>
            </a:pPr>
            <a:endParaRPr/>
          </a:p>
          <a:p>
            <a:pPr lvl="2" indent="0">
              <a:lnSpc>
                <a:spcPct val="90000"/>
              </a:lnSpc>
              <a:defRPr sz="2400">
                <a:latin typeface="+mj-lt"/>
                <a:ea typeface="+mj-ea"/>
                <a:cs typeface="+mj-cs"/>
                <a:sym typeface="Helvetica"/>
              </a:defRPr>
            </a:pPr>
            <a:r>
              <a:t>Webinar Committee members will help you develop your ideas and assist you with your webinar practice run </a:t>
            </a:r>
          </a:p>
          <a:p>
            <a:pPr>
              <a:defRPr sz="2400"/>
            </a:pPr>
            <a:endParaRPr/>
          </a:p>
        </p:txBody>
      </p:sp>
      <p:pic>
        <p:nvPicPr>
          <p:cNvPr id="237" name="Image" descr="Image"/>
          <p:cNvPicPr>
            <a:picLocks noChangeAspect="1"/>
          </p:cNvPicPr>
          <p:nvPr/>
        </p:nvPicPr>
        <p:blipFill>
          <a:blip r:embed="rId2"/>
          <a:stretch>
            <a:fillRect/>
          </a:stretch>
        </p:blipFill>
        <p:spPr>
          <a:xfrm>
            <a:off x="-1" y="-57271"/>
            <a:ext cx="12192001" cy="1300977"/>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EEBF7"/>
        </a:solidFill>
        <a:effectLst/>
      </p:bgPr>
    </p:bg>
    <p:spTree>
      <p:nvGrpSpPr>
        <p:cNvPr id="1" name=""/>
        <p:cNvGrpSpPr/>
        <p:nvPr/>
      </p:nvGrpSpPr>
      <p:grpSpPr>
        <a:xfrm>
          <a:off x="0" y="0"/>
          <a:ext cx="0" cy="0"/>
          <a:chOff x="0" y="0"/>
          <a:chExt cx="0" cy="0"/>
        </a:xfrm>
      </p:grpSpPr>
      <p:sp>
        <p:nvSpPr>
          <p:cNvPr id="239" name="Title 1"/>
          <p:cNvSpPr txBox="1">
            <a:spLocks noGrp="1"/>
          </p:cNvSpPr>
          <p:nvPr>
            <p:ph type="title"/>
          </p:nvPr>
        </p:nvSpPr>
        <p:spPr>
          <a:xfrm>
            <a:off x="1236315" y="1512521"/>
            <a:ext cx="10515601" cy="1325564"/>
          </a:xfrm>
          <a:prstGeom prst="rect">
            <a:avLst/>
          </a:prstGeom>
        </p:spPr>
        <p:txBody>
          <a:bodyPr/>
          <a:lstStyle/>
          <a:p>
            <a:r>
              <a:t>NAGT Events Code of Conduct</a:t>
            </a:r>
          </a:p>
        </p:txBody>
      </p:sp>
      <p:sp>
        <p:nvSpPr>
          <p:cNvPr id="240" name="TextBox 2"/>
          <p:cNvSpPr txBox="1"/>
          <p:nvPr/>
        </p:nvSpPr>
        <p:spPr>
          <a:xfrm>
            <a:off x="1628568" y="2855864"/>
            <a:ext cx="8934864" cy="2529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600"/>
              </a:spcBef>
              <a:defRPr sz="2000">
                <a:latin typeface="+mj-lt"/>
                <a:ea typeface="+mj-ea"/>
                <a:cs typeface="+mj-cs"/>
                <a:sym typeface="Helvetica"/>
              </a:defRPr>
            </a:pPr>
            <a:r>
              <a:t>In fulfilling its vision and mission, NAGT promotes, provides, expects and endorses a professional and respectful atmosphere and values a diversity of views and opinions at NAGT supported events and programs. All NAGT meetings and events participants are expected to abide by the NAGT Code of Conduct, which applies in all venues, events, and on-line forums associated with NAGT. This Code of Conduct is intended to align with the American Geosciences Institute's </a:t>
            </a:r>
            <a:r>
              <a:rPr i="1"/>
              <a:t>Statement on Harassment in the Geosciences</a:t>
            </a:r>
            <a:r>
              <a:t>. Please read the full </a:t>
            </a:r>
            <a:r>
              <a:rPr u="sng">
                <a:solidFill>
                  <a:srgbClr val="0563C1"/>
                </a:solidFill>
                <a:uFill>
                  <a:solidFill>
                    <a:srgbClr val="0563C1"/>
                  </a:solidFill>
                </a:uFill>
                <a:hlinkClick r:id="rId2"/>
              </a:rPr>
              <a:t>NAGT Code of Conduct Policy</a:t>
            </a:r>
            <a:r>
              <a:t> for details.</a:t>
            </a:r>
          </a:p>
        </p:txBody>
      </p:sp>
      <p:sp>
        <p:nvSpPr>
          <p:cNvPr id="241" name="Rectangle 3"/>
          <p:cNvSpPr txBox="1"/>
          <p:nvPr/>
        </p:nvSpPr>
        <p:spPr>
          <a:xfrm>
            <a:off x="1006423" y="6372681"/>
            <a:ext cx="5518545"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https://nagt.org/nagt/about/code_of_conduct.html</a:t>
            </a:r>
          </a:p>
        </p:txBody>
      </p:sp>
      <p:pic>
        <p:nvPicPr>
          <p:cNvPr id="242" name="Image" descr="Image"/>
          <p:cNvPicPr>
            <a:picLocks noChangeAspect="1"/>
          </p:cNvPicPr>
          <p:nvPr/>
        </p:nvPicPr>
        <p:blipFill>
          <a:blip r:embed="rId3"/>
          <a:stretch>
            <a:fillRect/>
          </a:stretch>
        </p:blipFill>
        <p:spPr>
          <a:xfrm>
            <a:off x="0" y="-17705"/>
            <a:ext cx="12192001" cy="1300976"/>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EEBF7"/>
        </a:solidFill>
        <a:effectLst/>
      </p:bgPr>
    </p:bg>
    <p:spTree>
      <p:nvGrpSpPr>
        <p:cNvPr id="1" name=""/>
        <p:cNvGrpSpPr/>
        <p:nvPr/>
      </p:nvGrpSpPr>
      <p:grpSpPr>
        <a:xfrm>
          <a:off x="0" y="0"/>
          <a:ext cx="0" cy="0"/>
          <a:chOff x="0" y="0"/>
          <a:chExt cx="0" cy="0"/>
        </a:xfrm>
      </p:grpSpPr>
      <p:sp>
        <p:nvSpPr>
          <p:cNvPr id="244" name="Title 1"/>
          <p:cNvSpPr txBox="1">
            <a:spLocks noGrp="1"/>
          </p:cNvSpPr>
          <p:nvPr>
            <p:ph type="title"/>
          </p:nvPr>
        </p:nvSpPr>
        <p:spPr>
          <a:xfrm>
            <a:off x="233992" y="1293181"/>
            <a:ext cx="10515601" cy="1325564"/>
          </a:xfrm>
          <a:prstGeom prst="rect">
            <a:avLst/>
          </a:prstGeom>
        </p:spPr>
        <p:txBody>
          <a:bodyPr/>
          <a:lstStyle/>
          <a:p>
            <a:r>
              <a:t>Upcoming Webinars</a:t>
            </a:r>
          </a:p>
        </p:txBody>
      </p:sp>
      <p:sp>
        <p:nvSpPr>
          <p:cNvPr id="245" name="Rectangle 3"/>
          <p:cNvSpPr txBox="1"/>
          <p:nvPr/>
        </p:nvSpPr>
        <p:spPr>
          <a:xfrm>
            <a:off x="2320361" y="6174854"/>
            <a:ext cx="7551277"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https://nagt.org/nagt/profdev/webinars/webinar_series_schedule.html</a:t>
            </a:r>
          </a:p>
        </p:txBody>
      </p:sp>
      <p:pic>
        <p:nvPicPr>
          <p:cNvPr id="246" name="Image" descr="Image"/>
          <p:cNvPicPr>
            <a:picLocks noChangeAspect="1"/>
          </p:cNvPicPr>
          <p:nvPr/>
        </p:nvPicPr>
        <p:blipFill>
          <a:blip r:embed="rId2"/>
          <a:stretch>
            <a:fillRect/>
          </a:stretch>
        </p:blipFill>
        <p:spPr>
          <a:xfrm>
            <a:off x="0" y="-17705"/>
            <a:ext cx="12192001" cy="1300976"/>
          </a:xfrm>
          <a:prstGeom prst="rect">
            <a:avLst/>
          </a:prstGeom>
          <a:ln w="12700">
            <a:miter lim="400000"/>
          </a:ln>
        </p:spPr>
      </p:pic>
      <p:pic>
        <p:nvPicPr>
          <p:cNvPr id="247" name="artboard_8.png.png" descr="artboard_8.png.png"/>
          <p:cNvPicPr>
            <a:picLocks noChangeAspect="1"/>
          </p:cNvPicPr>
          <p:nvPr/>
        </p:nvPicPr>
        <p:blipFill>
          <a:blip r:embed="rId3"/>
          <a:stretch>
            <a:fillRect/>
          </a:stretch>
        </p:blipFill>
        <p:spPr>
          <a:xfrm>
            <a:off x="1750198" y="2628654"/>
            <a:ext cx="1120935" cy="1120936"/>
          </a:xfrm>
          <a:prstGeom prst="rect">
            <a:avLst/>
          </a:prstGeom>
          <a:ln w="12700">
            <a:miter lim="400000"/>
          </a:ln>
        </p:spPr>
      </p:pic>
      <p:sp>
        <p:nvSpPr>
          <p:cNvPr id="248" name="Teaching About Volcanoes with Monitoring Data and Communicating Risk…"/>
          <p:cNvSpPr txBox="1"/>
          <p:nvPr/>
        </p:nvSpPr>
        <p:spPr>
          <a:xfrm>
            <a:off x="3215096" y="2642650"/>
            <a:ext cx="7714319" cy="1297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457200">
              <a:defRPr sz="1600" b="1">
                <a:latin typeface="+mj-lt"/>
                <a:ea typeface="+mj-ea"/>
                <a:cs typeface="+mj-cs"/>
                <a:sym typeface="Helvetica"/>
              </a:defRPr>
            </a:pPr>
            <a:r>
              <a:t>Teaching About Volcanoes with Monitoring Data and Communicating Risk</a:t>
            </a:r>
          </a:p>
          <a:p>
            <a:pPr defTabSz="457200">
              <a:defRPr sz="1600">
                <a:latin typeface="+mj-lt"/>
                <a:ea typeface="+mj-ea"/>
                <a:cs typeface="+mj-cs"/>
                <a:sym typeface="Helvetica"/>
              </a:defRPr>
            </a:pPr>
            <a:r>
              <a:t>Presenters: Kaatje Kraft, Whatcom Community College</a:t>
            </a:r>
            <a:br/>
            <a:r>
              <a:t>Beth Pratt-Sitaula, UNAVCO</a:t>
            </a:r>
          </a:p>
          <a:p>
            <a:pPr defTabSz="457200">
              <a:defRPr sz="1600">
                <a:latin typeface="+mj-lt"/>
                <a:ea typeface="+mj-ea"/>
                <a:cs typeface="+mj-cs"/>
                <a:sym typeface="Helvetica"/>
              </a:defRPr>
            </a:pPr>
            <a:r>
              <a:t>January 29, 2020</a:t>
            </a:r>
            <a:br/>
            <a:r>
              <a:t>Time: 1:00 pm PT | 2:00 pm MT | 3:00 pm CT | 4:00 pm ET</a:t>
            </a:r>
          </a:p>
        </p:txBody>
      </p:sp>
      <p:pic>
        <p:nvPicPr>
          <p:cNvPr id="249" name="onramps_circle.png.png" descr="onramps_circle.png.png"/>
          <p:cNvPicPr>
            <a:picLocks noChangeAspect="1"/>
          </p:cNvPicPr>
          <p:nvPr/>
        </p:nvPicPr>
        <p:blipFill>
          <a:blip r:embed="rId4"/>
          <a:stretch>
            <a:fillRect/>
          </a:stretch>
        </p:blipFill>
        <p:spPr>
          <a:xfrm>
            <a:off x="1675665" y="3970382"/>
            <a:ext cx="1270001" cy="1270001"/>
          </a:xfrm>
          <a:prstGeom prst="rect">
            <a:avLst/>
          </a:prstGeom>
          <a:ln w="12700">
            <a:miter lim="400000"/>
          </a:ln>
        </p:spPr>
      </p:pic>
      <p:sp>
        <p:nvSpPr>
          <p:cNvPr id="250" name="On-Ramps to more effective teaching: quick-start guides to strategies for actively engaging students to improve learning…"/>
          <p:cNvSpPr txBox="1"/>
          <p:nvPr/>
        </p:nvSpPr>
        <p:spPr>
          <a:xfrm>
            <a:off x="3251321" y="4101265"/>
            <a:ext cx="6986751" cy="153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457200">
              <a:defRPr sz="1600" b="1" u="sng">
                <a:uFill>
                  <a:solidFill>
                    <a:srgbClr val="6666CC"/>
                  </a:solidFill>
                </a:uFill>
                <a:latin typeface="+mj-lt"/>
                <a:ea typeface="+mj-ea"/>
                <a:cs typeface="+mj-cs"/>
                <a:sym typeface="Helvetica"/>
              </a:defRPr>
            </a:pPr>
            <a:r>
              <a:t>On-Ramps to more effective teaching: quick-start guides to strategies for actively engaging students to improve learning</a:t>
            </a:r>
          </a:p>
          <a:p>
            <a:pPr defTabSz="457200">
              <a:defRPr sz="1600">
                <a:latin typeface="+mj-lt"/>
                <a:ea typeface="+mj-ea"/>
                <a:cs typeface="+mj-cs"/>
                <a:sym typeface="Helvetica"/>
              </a:defRPr>
            </a:pPr>
            <a:r>
              <a:t>Presenters: Barb Tewksbury, Hamilton College, Phil Resor, Wesleyan University, Jen Wenner, University of Wisconsin-Oshkosh</a:t>
            </a:r>
          </a:p>
          <a:p>
            <a:pPr defTabSz="457200">
              <a:defRPr sz="1600">
                <a:latin typeface="+mj-lt"/>
                <a:ea typeface="+mj-ea"/>
                <a:cs typeface="+mj-cs"/>
                <a:sym typeface="Helvetica"/>
              </a:defRPr>
            </a:pPr>
            <a:r>
              <a:t>February 6, 2020</a:t>
            </a:r>
            <a:br/>
            <a:r>
              <a:t>Time: 11:00 am PT | 12:00 pm MT | 1:00 pm CT | 2:00 pm ET</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sp>
        <p:nvSpPr>
          <p:cNvPr id="252" name="TextBox 1"/>
          <p:cNvSpPr txBox="1"/>
          <p:nvPr/>
        </p:nvSpPr>
        <p:spPr>
          <a:xfrm>
            <a:off x="3490659" y="2519915"/>
            <a:ext cx="5214207" cy="967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6000">
                <a:solidFill>
                  <a:srgbClr val="FFFF00"/>
                </a:solidFill>
              </a:defRPr>
            </a:lvl1pPr>
          </a:lstStyle>
          <a:p>
            <a:r>
              <a:t>Questions?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EEBF7"/>
        </a:solidFill>
        <a:effectLst/>
      </p:bgPr>
    </p:bg>
    <p:spTree>
      <p:nvGrpSpPr>
        <p:cNvPr id="1" name=""/>
        <p:cNvGrpSpPr/>
        <p:nvPr/>
      </p:nvGrpSpPr>
      <p:grpSpPr>
        <a:xfrm>
          <a:off x="0" y="0"/>
          <a:ext cx="0" cy="0"/>
          <a:chOff x="0" y="0"/>
          <a:chExt cx="0" cy="0"/>
        </a:xfrm>
      </p:grpSpPr>
      <p:sp>
        <p:nvSpPr>
          <p:cNvPr id="99" name="Title 1"/>
          <p:cNvSpPr txBox="1">
            <a:spLocks noGrp="1"/>
          </p:cNvSpPr>
          <p:nvPr>
            <p:ph type="title"/>
          </p:nvPr>
        </p:nvSpPr>
        <p:spPr>
          <a:xfrm>
            <a:off x="324848" y="1352869"/>
            <a:ext cx="10515601" cy="921512"/>
          </a:xfrm>
          <a:prstGeom prst="rect">
            <a:avLst/>
          </a:prstGeom>
        </p:spPr>
        <p:txBody>
          <a:bodyPr/>
          <a:lstStyle/>
          <a:p>
            <a:r>
              <a:t>The NAGT Webinar Series</a:t>
            </a:r>
          </a:p>
        </p:txBody>
      </p:sp>
      <p:sp>
        <p:nvSpPr>
          <p:cNvPr id="100" name="Professional development and topical webinars for educational and instructional purposes.…"/>
          <p:cNvSpPr txBox="1"/>
          <p:nvPr/>
        </p:nvSpPr>
        <p:spPr>
          <a:xfrm>
            <a:off x="1784434" y="2483105"/>
            <a:ext cx="8166211" cy="39903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457200">
              <a:defRPr sz="2400">
                <a:solidFill>
                  <a:srgbClr val="333333"/>
                </a:solidFill>
                <a:latin typeface="Lucida Grande"/>
                <a:ea typeface="Lucida Grande"/>
                <a:cs typeface="Lucida Grande"/>
                <a:sym typeface="Lucida Grande"/>
              </a:defRPr>
            </a:pPr>
            <a:r>
              <a:t>Professional development and topical webinars for educational and instructional purposes. </a:t>
            </a:r>
          </a:p>
          <a:p>
            <a:pPr defTabSz="457200">
              <a:defRPr sz="2400">
                <a:solidFill>
                  <a:srgbClr val="333333"/>
                </a:solidFill>
                <a:latin typeface="Lucida Grande"/>
                <a:ea typeface="Lucida Grande"/>
                <a:cs typeface="Lucida Grande"/>
                <a:sym typeface="Lucida Grande"/>
              </a:defRPr>
            </a:pPr>
            <a:r>
              <a:t>Address themes on:</a:t>
            </a:r>
            <a:br/>
            <a:endParaRPr/>
          </a:p>
          <a:p>
            <a:pPr marL="787400" indent="-190500" defTabSz="457200">
              <a:lnSpc>
                <a:spcPct val="130000"/>
              </a:lnSpc>
              <a:buSzPct val="50000"/>
              <a:buChar char="•"/>
              <a:defRPr sz="2200">
                <a:solidFill>
                  <a:srgbClr val="333333"/>
                </a:solidFill>
                <a:latin typeface="Lucida Grande"/>
                <a:ea typeface="Lucida Grande"/>
                <a:cs typeface="Lucida Grande"/>
                <a:sym typeface="Lucida Grande"/>
              </a:defRPr>
            </a:pPr>
            <a:r>
              <a:t>improving teaching and learning, </a:t>
            </a:r>
          </a:p>
          <a:p>
            <a:pPr marL="787400" indent="-190500" defTabSz="457200">
              <a:lnSpc>
                <a:spcPct val="130000"/>
              </a:lnSpc>
              <a:buSzPct val="50000"/>
              <a:buChar char="•"/>
              <a:defRPr sz="2200">
                <a:solidFill>
                  <a:srgbClr val="333333"/>
                </a:solidFill>
                <a:latin typeface="Lucida Grande"/>
                <a:ea typeface="Lucida Grande"/>
                <a:cs typeface="Lucida Grande"/>
                <a:sym typeface="Lucida Grande"/>
              </a:defRPr>
            </a:pPr>
            <a:r>
              <a:t>diversity, equity, and inclusion, </a:t>
            </a:r>
          </a:p>
          <a:p>
            <a:pPr marL="787400" indent="-190500" defTabSz="457200">
              <a:lnSpc>
                <a:spcPct val="130000"/>
              </a:lnSpc>
              <a:buSzPct val="50000"/>
              <a:buChar char="•"/>
              <a:defRPr sz="2200">
                <a:solidFill>
                  <a:srgbClr val="333333"/>
                </a:solidFill>
                <a:latin typeface="Lucida Grande"/>
                <a:ea typeface="Lucida Grande"/>
                <a:cs typeface="Lucida Grande"/>
                <a:sym typeface="Lucida Grande"/>
              </a:defRPr>
            </a:pPr>
            <a:r>
              <a:t>engaging communities and society, </a:t>
            </a:r>
          </a:p>
          <a:p>
            <a:pPr marL="787400" indent="-190500" defTabSz="457200">
              <a:lnSpc>
                <a:spcPct val="130000"/>
              </a:lnSpc>
              <a:buSzPct val="50000"/>
              <a:buChar char="•"/>
              <a:defRPr sz="2200">
                <a:solidFill>
                  <a:srgbClr val="333333"/>
                </a:solidFill>
                <a:latin typeface="Lucida Grande"/>
                <a:ea typeface="Lucida Grande"/>
                <a:cs typeface="Lucida Grande"/>
                <a:sym typeface="Lucida Grande"/>
              </a:defRPr>
            </a:pPr>
            <a:r>
              <a:t>implementing the NGSS, </a:t>
            </a:r>
          </a:p>
          <a:p>
            <a:pPr marL="787400" indent="-190500" defTabSz="457200">
              <a:lnSpc>
                <a:spcPct val="130000"/>
              </a:lnSpc>
              <a:buSzPct val="50000"/>
              <a:buChar char="•"/>
              <a:defRPr sz="2200">
                <a:solidFill>
                  <a:srgbClr val="333333"/>
                </a:solidFill>
                <a:latin typeface="Lucida Grande"/>
                <a:ea typeface="Lucida Grande"/>
                <a:cs typeface="Lucida Grande"/>
                <a:sym typeface="Lucida Grande"/>
              </a:defRPr>
            </a:pPr>
            <a:r>
              <a:t>strengthening your department, </a:t>
            </a:r>
          </a:p>
          <a:p>
            <a:pPr marL="787400" indent="-190500" defTabSz="457200">
              <a:lnSpc>
                <a:spcPct val="130000"/>
              </a:lnSpc>
              <a:buSzPct val="50000"/>
              <a:buChar char="•"/>
              <a:defRPr sz="2200">
                <a:solidFill>
                  <a:srgbClr val="333333"/>
                </a:solidFill>
                <a:latin typeface="Lucida Grande"/>
                <a:ea typeface="Lucida Grande"/>
                <a:cs typeface="Lucida Grande"/>
                <a:sym typeface="Lucida Grande"/>
              </a:defRPr>
            </a:pPr>
            <a:r>
              <a:t>supporting geoscience education research</a:t>
            </a:r>
          </a:p>
        </p:txBody>
      </p:sp>
      <p:pic>
        <p:nvPicPr>
          <p:cNvPr id="101" name="Image" descr="Image"/>
          <p:cNvPicPr>
            <a:picLocks noChangeAspect="1"/>
          </p:cNvPicPr>
          <p:nvPr/>
        </p:nvPicPr>
        <p:blipFill>
          <a:blip r:embed="rId2"/>
          <a:stretch>
            <a:fillRect/>
          </a:stretch>
        </p:blipFill>
        <p:spPr>
          <a:xfrm>
            <a:off x="-1" y="-57271"/>
            <a:ext cx="12192001" cy="1300977"/>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sp>
        <p:nvSpPr>
          <p:cNvPr id="103" name="Title 1"/>
          <p:cNvSpPr txBox="1">
            <a:spLocks noGrp="1"/>
          </p:cNvSpPr>
          <p:nvPr>
            <p:ph type="title"/>
          </p:nvPr>
        </p:nvSpPr>
        <p:spPr>
          <a:xfrm>
            <a:off x="556499" y="1397724"/>
            <a:ext cx="11396354" cy="946662"/>
          </a:xfrm>
          <a:prstGeom prst="rect">
            <a:avLst/>
          </a:prstGeom>
        </p:spPr>
        <p:txBody>
          <a:bodyPr/>
          <a:lstStyle>
            <a:lvl1pPr>
              <a:defRPr>
                <a:solidFill>
                  <a:srgbClr val="FFFFFF"/>
                </a:solidFill>
              </a:defRPr>
            </a:lvl1pPr>
          </a:lstStyle>
          <a:p>
            <a:r>
              <a:t>Before we begin let’s get acquainted</a:t>
            </a:r>
          </a:p>
        </p:txBody>
      </p:sp>
      <p:pic>
        <p:nvPicPr>
          <p:cNvPr id="104" name="Image" descr="Image"/>
          <p:cNvPicPr>
            <a:picLocks noChangeAspect="1"/>
          </p:cNvPicPr>
          <p:nvPr/>
        </p:nvPicPr>
        <p:blipFill>
          <a:blip r:embed="rId2"/>
          <a:stretch>
            <a:fillRect/>
          </a:stretch>
        </p:blipFill>
        <p:spPr>
          <a:xfrm>
            <a:off x="-1" y="-57271"/>
            <a:ext cx="12192001" cy="1300977"/>
          </a:xfrm>
          <a:prstGeom prst="rect">
            <a:avLst/>
          </a:prstGeom>
          <a:ln w="12700">
            <a:miter lim="400000"/>
          </a:ln>
        </p:spPr>
      </p:pic>
      <p:sp>
        <p:nvSpPr>
          <p:cNvPr id="105" name="Title 1"/>
          <p:cNvSpPr txBox="1"/>
          <p:nvPr/>
        </p:nvSpPr>
        <p:spPr>
          <a:xfrm>
            <a:off x="1106475" y="3281724"/>
            <a:ext cx="9979050" cy="1205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nSpc>
                <a:spcPct val="130000"/>
              </a:lnSpc>
              <a:defRPr sz="2300" b="1">
                <a:solidFill>
                  <a:srgbClr val="FFFFFF"/>
                </a:solidFill>
                <a:latin typeface="+mj-lt"/>
                <a:ea typeface="+mj-ea"/>
                <a:cs typeface="+mj-cs"/>
                <a:sym typeface="Helvetica"/>
              </a:defRPr>
            </a:lvl1pPr>
          </a:lstStyle>
          <a:p>
            <a:r>
              <a:t>Open the chat box and let us know the title or theme of the webinar you are planning to develop.</a:t>
            </a:r>
          </a:p>
        </p:txBody>
      </p:sp>
      <p:sp>
        <p:nvSpPr>
          <p:cNvPr id="106" name="Title 1"/>
          <p:cNvSpPr txBox="1"/>
          <p:nvPr/>
        </p:nvSpPr>
        <p:spPr>
          <a:xfrm>
            <a:off x="1072641" y="3281724"/>
            <a:ext cx="10046718" cy="1300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nSpc>
                <a:spcPct val="130000"/>
              </a:lnSpc>
              <a:defRPr sz="2400" b="1">
                <a:solidFill>
                  <a:srgbClr val="FFFFFF"/>
                </a:solidFill>
                <a:latin typeface="+mj-lt"/>
                <a:ea typeface="+mj-ea"/>
                <a:cs typeface="+mj-cs"/>
                <a:sym typeface="Helvetica"/>
              </a:defRPr>
            </a:lvl1pPr>
          </a:lstStyle>
          <a:p>
            <a:r>
              <a:t>Now, using the participant controls, raise your hand if you have previously participated in any webinars.</a:t>
            </a:r>
          </a:p>
        </p:txBody>
      </p:sp>
      <p:sp>
        <p:nvSpPr>
          <p:cNvPr id="107" name="Title 1"/>
          <p:cNvSpPr txBox="1"/>
          <p:nvPr/>
        </p:nvSpPr>
        <p:spPr>
          <a:xfrm>
            <a:off x="1072641" y="3281724"/>
            <a:ext cx="10046718" cy="1300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nSpc>
                <a:spcPct val="130000"/>
              </a:lnSpc>
              <a:defRPr sz="2400" b="1">
                <a:solidFill>
                  <a:srgbClr val="FFFFFF"/>
                </a:solidFill>
                <a:latin typeface="+mj-lt"/>
                <a:ea typeface="+mj-ea"/>
                <a:cs typeface="+mj-cs"/>
                <a:sym typeface="Helvetica"/>
              </a:defRPr>
            </a:lvl1pPr>
          </a:lstStyle>
          <a:p>
            <a:r>
              <a:t>Now, lower your hand if you have never participated in a NAGT webinar.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05"/>
                                        </p:tgtEl>
                                        <p:attrNameLst>
                                          <p:attrName>style.visibility</p:attrName>
                                        </p:attrNameLst>
                                      </p:cBhvr>
                                      <p:to>
                                        <p:strVal val="visible"/>
                                      </p:to>
                                    </p:set>
                                    <p:animEffect transition="in" filter="dissolve">
                                      <p:cBhvr>
                                        <p:cTn id="7" dur="1000"/>
                                        <p:tgtEl>
                                          <p:spTgt spid="10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fill="hold" grpId="2" nodeType="clickEffect">
                                  <p:stCondLst>
                                    <p:cond delay="0"/>
                                  </p:stCondLst>
                                  <p:iterate>
                                    <p:tmAbs val="0"/>
                                  </p:iterate>
                                  <p:childTnLst>
                                    <p:animEffect transition="out" filter="dissolve">
                                      <p:cBhvr>
                                        <p:cTn id="11" dur="500" fill="hold"/>
                                        <p:tgtEl>
                                          <p:spTgt spid="105"/>
                                        </p:tgtEl>
                                      </p:cBhvr>
                                    </p:animEffect>
                                    <p:set>
                                      <p:cBhvr>
                                        <p:cTn id="12" fill="hold">
                                          <p:stCondLst>
                                            <p:cond delay="499"/>
                                          </p:stCondLst>
                                        </p:cTn>
                                        <p:tgtEl>
                                          <p:spTgt spid="105"/>
                                        </p:tgtEl>
                                        <p:attrNameLst>
                                          <p:attrName>style.visibility</p:attrName>
                                        </p:attrNameLst>
                                      </p:cBhvr>
                                      <p:to>
                                        <p:strVal val="hidden"/>
                                      </p:to>
                                    </p:set>
                                  </p:childTnLst>
                                </p:cTn>
                              </p:par>
                            </p:childTnLst>
                          </p:cTn>
                        </p:par>
                        <p:par>
                          <p:cTn id="13" fill="hold">
                            <p:stCondLst>
                              <p:cond delay="500"/>
                            </p:stCondLst>
                            <p:childTnLst>
                              <p:par>
                                <p:cTn id="14" presetID="9" presetClass="entr" fill="hold" grpId="3" nodeType="afterEffect">
                                  <p:stCondLst>
                                    <p:cond delay="0"/>
                                  </p:stCondLst>
                                  <p:iterate>
                                    <p:tmAbs val="0"/>
                                  </p:iterate>
                                  <p:childTnLst>
                                    <p:set>
                                      <p:cBhvr>
                                        <p:cTn id="15" fill="hold"/>
                                        <p:tgtEl>
                                          <p:spTgt spid="106"/>
                                        </p:tgtEl>
                                        <p:attrNameLst>
                                          <p:attrName>style.visibility</p:attrName>
                                        </p:attrNameLst>
                                      </p:cBhvr>
                                      <p:to>
                                        <p:strVal val="visible"/>
                                      </p:to>
                                    </p:set>
                                    <p:animEffect transition="in" filter="dissolve">
                                      <p:cBhvr>
                                        <p:cTn id="16" dur="1000"/>
                                        <p:tgtEl>
                                          <p:spTgt spid="10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xit" fill="hold" grpId="4" nodeType="clickEffect">
                                  <p:stCondLst>
                                    <p:cond delay="0"/>
                                  </p:stCondLst>
                                  <p:iterate>
                                    <p:tmAbs val="0"/>
                                  </p:iterate>
                                  <p:childTnLst>
                                    <p:animEffect transition="out" filter="dissolve">
                                      <p:cBhvr>
                                        <p:cTn id="20" dur="500" fill="hold"/>
                                        <p:tgtEl>
                                          <p:spTgt spid="106"/>
                                        </p:tgtEl>
                                      </p:cBhvr>
                                    </p:animEffect>
                                    <p:set>
                                      <p:cBhvr>
                                        <p:cTn id="21" fill="hold">
                                          <p:stCondLst>
                                            <p:cond delay="499"/>
                                          </p:stCondLst>
                                        </p:cTn>
                                        <p:tgtEl>
                                          <p:spTgt spid="106"/>
                                        </p:tgtEl>
                                        <p:attrNameLst>
                                          <p:attrName>style.visibility</p:attrName>
                                        </p:attrNameLst>
                                      </p:cBhvr>
                                      <p:to>
                                        <p:strVal val="hidden"/>
                                      </p:to>
                                    </p:set>
                                  </p:childTnLst>
                                </p:cTn>
                              </p:par>
                            </p:childTnLst>
                          </p:cTn>
                        </p:par>
                        <p:par>
                          <p:cTn id="22" fill="hold">
                            <p:stCondLst>
                              <p:cond delay="500"/>
                            </p:stCondLst>
                            <p:childTnLst>
                              <p:par>
                                <p:cTn id="23" presetID="9" presetClass="entr" fill="hold" grpId="5" nodeType="afterEffect">
                                  <p:stCondLst>
                                    <p:cond delay="0"/>
                                  </p:stCondLst>
                                  <p:iterate>
                                    <p:tmAbs val="0"/>
                                  </p:iterate>
                                  <p:childTnLst>
                                    <p:set>
                                      <p:cBhvr>
                                        <p:cTn id="24" fill="hold"/>
                                        <p:tgtEl>
                                          <p:spTgt spid="107"/>
                                        </p:tgtEl>
                                        <p:attrNameLst>
                                          <p:attrName>style.visibility</p:attrName>
                                        </p:attrNameLst>
                                      </p:cBhvr>
                                      <p:to>
                                        <p:strVal val="visible"/>
                                      </p:to>
                                    </p:set>
                                    <p:animEffect transition="in" filter="dissolve">
                                      <p:cBhvr>
                                        <p:cTn id="25" dur="10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1" animBg="1" advAuto="0"/>
      <p:bldP spid="105" grpId="2" animBg="1" advAuto="0"/>
      <p:bldP spid="106" grpId="3" animBg="1" advAuto="0"/>
      <p:bldP spid="106" grpId="4" animBg="1" advAuto="0"/>
      <p:bldP spid="107" grpId="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sp>
        <p:nvSpPr>
          <p:cNvPr id="109" name="Title 1"/>
          <p:cNvSpPr txBox="1">
            <a:spLocks noGrp="1"/>
          </p:cNvSpPr>
          <p:nvPr>
            <p:ph type="title"/>
          </p:nvPr>
        </p:nvSpPr>
        <p:spPr>
          <a:xfrm>
            <a:off x="838200" y="1915601"/>
            <a:ext cx="10515600" cy="1325564"/>
          </a:xfrm>
          <a:prstGeom prst="rect">
            <a:avLst/>
          </a:prstGeom>
        </p:spPr>
        <p:txBody>
          <a:bodyPr/>
          <a:lstStyle>
            <a:lvl1pPr>
              <a:defRPr>
                <a:solidFill>
                  <a:srgbClr val="FFFFFF"/>
                </a:solidFill>
              </a:defRPr>
            </a:lvl1pPr>
          </a:lstStyle>
          <a:p>
            <a:r>
              <a:t>Before we begin let’s get acquainted with Zoom’s participant controls </a:t>
            </a:r>
          </a:p>
        </p:txBody>
      </p:sp>
      <p:pic>
        <p:nvPicPr>
          <p:cNvPr id="110" name="Image" descr="Image"/>
          <p:cNvPicPr>
            <a:picLocks noChangeAspect="1"/>
          </p:cNvPicPr>
          <p:nvPr/>
        </p:nvPicPr>
        <p:blipFill>
          <a:blip r:embed="rId2"/>
          <a:stretch>
            <a:fillRect/>
          </a:stretch>
        </p:blipFill>
        <p:spPr>
          <a:xfrm>
            <a:off x="-1" y="-57271"/>
            <a:ext cx="12192001" cy="1300977"/>
          </a:xfrm>
          <a:prstGeom prst="rect">
            <a:avLst/>
          </a:prstGeom>
          <a:ln w="12700">
            <a:miter lim="400000"/>
          </a:ln>
        </p:spPr>
      </p:pic>
      <p:pic>
        <p:nvPicPr>
          <p:cNvPr id="111" name="Google Shape;1203;p100" descr="Google Shape;1203;p100"/>
          <p:cNvPicPr>
            <a:picLocks noChangeAspect="1"/>
          </p:cNvPicPr>
          <p:nvPr/>
        </p:nvPicPr>
        <p:blipFill>
          <a:blip r:embed="rId3"/>
          <a:srcRect t="19458"/>
          <a:stretch>
            <a:fillRect/>
          </a:stretch>
        </p:blipFill>
        <p:spPr>
          <a:xfrm>
            <a:off x="956468" y="3913061"/>
            <a:ext cx="10279176" cy="2668602"/>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pic>
        <p:nvPicPr>
          <p:cNvPr id="113" name="Image" descr="Image"/>
          <p:cNvPicPr>
            <a:picLocks noChangeAspect="1"/>
          </p:cNvPicPr>
          <p:nvPr/>
        </p:nvPicPr>
        <p:blipFill>
          <a:blip r:embed="rId2"/>
          <a:stretch>
            <a:fillRect/>
          </a:stretch>
        </p:blipFill>
        <p:spPr>
          <a:xfrm>
            <a:off x="-1" y="-57271"/>
            <a:ext cx="12192001" cy="1300977"/>
          </a:xfrm>
          <a:prstGeom prst="rect">
            <a:avLst/>
          </a:prstGeom>
          <a:ln w="12700">
            <a:miter lim="400000"/>
          </a:ln>
        </p:spPr>
      </p:pic>
      <p:sp>
        <p:nvSpPr>
          <p:cNvPr id="114" name="Develop a clear objective for your upcoming webinar…"/>
          <p:cNvSpPr txBox="1"/>
          <p:nvPr/>
        </p:nvSpPr>
        <p:spPr>
          <a:xfrm>
            <a:off x="2159710" y="2870267"/>
            <a:ext cx="7872580" cy="284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93700" indent="-393700" defTabSz="457200">
              <a:spcBef>
                <a:spcPts val="2400"/>
              </a:spcBef>
              <a:buSzPct val="100000"/>
              <a:buAutoNum type="arabicPeriod"/>
              <a:defRPr sz="2400">
                <a:solidFill>
                  <a:srgbClr val="FFFFFF"/>
                </a:solidFill>
                <a:latin typeface="+mj-lt"/>
                <a:ea typeface="+mj-ea"/>
                <a:cs typeface="+mj-cs"/>
                <a:sym typeface="Helvetica"/>
              </a:defRPr>
            </a:pPr>
            <a:r>
              <a:t>Develop a clear objective for your upcoming webinar</a:t>
            </a:r>
          </a:p>
          <a:p>
            <a:pPr marL="393700" indent="-393700" defTabSz="457200">
              <a:spcBef>
                <a:spcPts val="2400"/>
              </a:spcBef>
              <a:buSzPct val="100000"/>
              <a:buAutoNum type="arabicPeriod"/>
              <a:defRPr sz="2400">
                <a:solidFill>
                  <a:srgbClr val="FFFFFF"/>
                </a:solidFill>
                <a:latin typeface="+mj-lt"/>
                <a:ea typeface="+mj-ea"/>
                <a:cs typeface="+mj-cs"/>
                <a:sym typeface="Helvetica"/>
              </a:defRPr>
            </a:pPr>
            <a:r>
              <a:t>Learn the best practices for webinar development</a:t>
            </a:r>
          </a:p>
          <a:p>
            <a:pPr marL="393700" indent="-393700" defTabSz="457200">
              <a:spcBef>
                <a:spcPts val="2400"/>
              </a:spcBef>
              <a:buSzPct val="100000"/>
              <a:buAutoNum type="arabicPeriod"/>
              <a:defRPr sz="2400">
                <a:solidFill>
                  <a:srgbClr val="FFFFFF"/>
                </a:solidFill>
                <a:latin typeface="+mj-lt"/>
                <a:ea typeface="+mj-ea"/>
                <a:cs typeface="+mj-cs"/>
                <a:sym typeface="Helvetica"/>
              </a:defRPr>
            </a:pPr>
            <a:r>
              <a:t>Learn about the tools available in Zoom that will help you engage your participants</a:t>
            </a:r>
          </a:p>
          <a:p>
            <a:pPr marL="393700" indent="-393700" defTabSz="457200">
              <a:spcBef>
                <a:spcPts val="2400"/>
              </a:spcBef>
              <a:buSzPct val="100000"/>
              <a:buAutoNum type="arabicPeriod"/>
              <a:defRPr sz="2400">
                <a:solidFill>
                  <a:srgbClr val="FFFFFF"/>
                </a:solidFill>
                <a:latin typeface="+mj-lt"/>
                <a:ea typeface="+mj-ea"/>
                <a:cs typeface="+mj-cs"/>
                <a:sym typeface="Helvetica"/>
              </a:defRPr>
            </a:pPr>
            <a:r>
              <a:t>Learn about upcoming NAGT Webinar programs</a:t>
            </a:r>
          </a:p>
        </p:txBody>
      </p:sp>
      <p:sp>
        <p:nvSpPr>
          <p:cNvPr id="115" name="Objectives for today’s webinar"/>
          <p:cNvSpPr txBox="1"/>
          <p:nvPr/>
        </p:nvSpPr>
        <p:spPr>
          <a:xfrm>
            <a:off x="391860" y="1789016"/>
            <a:ext cx="5432622" cy="535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900" b="1">
                <a:solidFill>
                  <a:srgbClr val="FFFFFF"/>
                </a:solidFill>
                <a:latin typeface="+mj-lt"/>
                <a:ea typeface="+mj-ea"/>
                <a:cs typeface="+mj-cs"/>
                <a:sym typeface="Helvetica"/>
              </a:defRPr>
            </a:lvl1pPr>
          </a:lstStyle>
          <a:p>
            <a:r>
              <a:t>Objectives for today’s webinar</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pic>
        <p:nvPicPr>
          <p:cNvPr id="117" name="Image" descr="Image"/>
          <p:cNvPicPr>
            <a:picLocks noChangeAspect="1"/>
          </p:cNvPicPr>
          <p:nvPr/>
        </p:nvPicPr>
        <p:blipFill>
          <a:blip r:embed="rId2"/>
          <a:stretch>
            <a:fillRect/>
          </a:stretch>
        </p:blipFill>
        <p:spPr>
          <a:xfrm>
            <a:off x="-1" y="-57271"/>
            <a:ext cx="12192001" cy="1300977"/>
          </a:xfrm>
          <a:prstGeom prst="rect">
            <a:avLst/>
          </a:prstGeom>
          <a:ln w="12700">
            <a:miter lim="400000"/>
          </a:ln>
        </p:spPr>
      </p:pic>
      <p:sp>
        <p:nvSpPr>
          <p:cNvPr id="118" name="Information needed from the presenter(s). Any information ASAP is best, but items 1 through 4 should be at available 2 months before and no closer to the webinar than a month.…"/>
          <p:cNvSpPr txBox="1"/>
          <p:nvPr/>
        </p:nvSpPr>
        <p:spPr>
          <a:xfrm>
            <a:off x="290016" y="1900811"/>
            <a:ext cx="11611967" cy="4803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457200">
              <a:spcBef>
                <a:spcPts val="2400"/>
              </a:spcBef>
              <a:defRPr sz="2400">
                <a:solidFill>
                  <a:srgbClr val="FFFFFF"/>
                </a:solidFill>
                <a:latin typeface="+mj-lt"/>
                <a:ea typeface="+mj-ea"/>
                <a:cs typeface="+mj-cs"/>
                <a:sym typeface="Helvetica"/>
              </a:defRPr>
            </a:pPr>
            <a:r>
              <a:t>Information needed from the presenter(s). Any information ASAP is best, but items 1 through 4 should be at available 2 months before and no closer to the webinar than a month.</a:t>
            </a:r>
          </a:p>
          <a:p>
            <a:pPr marL="901700" lvl="1" indent="-393700" defTabSz="457200">
              <a:lnSpc>
                <a:spcPct val="50000"/>
              </a:lnSpc>
              <a:spcBef>
                <a:spcPts val="2400"/>
              </a:spcBef>
              <a:buSzPct val="100000"/>
              <a:buAutoNum type="arabicPeriod"/>
              <a:defRPr sz="2400">
                <a:solidFill>
                  <a:srgbClr val="FFFFFF"/>
                </a:solidFill>
                <a:latin typeface="+mj-lt"/>
                <a:ea typeface="+mj-ea"/>
                <a:cs typeface="+mj-cs"/>
                <a:sym typeface="Helvetica"/>
              </a:defRPr>
            </a:pPr>
            <a:r>
              <a:t>Title</a:t>
            </a:r>
          </a:p>
          <a:p>
            <a:pPr marL="901700" lvl="1" indent="-393700" defTabSz="457200">
              <a:lnSpc>
                <a:spcPct val="50000"/>
              </a:lnSpc>
              <a:spcBef>
                <a:spcPts val="2400"/>
              </a:spcBef>
              <a:buSzPct val="100000"/>
              <a:buAutoNum type="arabicPeriod"/>
              <a:defRPr sz="2400">
                <a:solidFill>
                  <a:srgbClr val="FFFFFF"/>
                </a:solidFill>
                <a:latin typeface="+mj-lt"/>
                <a:ea typeface="+mj-ea"/>
                <a:cs typeface="+mj-cs"/>
                <a:sym typeface="Helvetica"/>
              </a:defRPr>
            </a:pPr>
            <a:r>
              <a:t>Presenter name(s) and affiliation(s)</a:t>
            </a:r>
          </a:p>
          <a:p>
            <a:pPr marL="901700" lvl="1" indent="-393700" defTabSz="457200">
              <a:lnSpc>
                <a:spcPct val="50000"/>
              </a:lnSpc>
              <a:spcBef>
                <a:spcPts val="2400"/>
              </a:spcBef>
              <a:buSzPct val="100000"/>
              <a:buAutoNum type="arabicPeriod"/>
              <a:defRPr sz="2400">
                <a:solidFill>
                  <a:srgbClr val="FFFFFF"/>
                </a:solidFill>
                <a:latin typeface="+mj-lt"/>
                <a:ea typeface="+mj-ea"/>
                <a:cs typeface="+mj-cs"/>
                <a:sym typeface="Helvetica"/>
              </a:defRPr>
            </a:pPr>
            <a:r>
              <a:t>Summary (75 - 100 words)</a:t>
            </a:r>
          </a:p>
          <a:p>
            <a:pPr marL="901700" lvl="1" indent="-393700" defTabSz="457200">
              <a:lnSpc>
                <a:spcPct val="50000"/>
              </a:lnSpc>
              <a:spcBef>
                <a:spcPts val="2400"/>
              </a:spcBef>
              <a:buSzPct val="100000"/>
              <a:buAutoNum type="arabicPeriod"/>
              <a:defRPr sz="2400">
                <a:solidFill>
                  <a:srgbClr val="FFFFFF"/>
                </a:solidFill>
                <a:latin typeface="+mj-lt"/>
                <a:ea typeface="+mj-ea"/>
                <a:cs typeface="+mj-cs"/>
                <a:sym typeface="Helvetica"/>
              </a:defRPr>
            </a:pPr>
            <a:r>
              <a:t>Short description ( ~200 characters with spaces)</a:t>
            </a:r>
          </a:p>
          <a:p>
            <a:pPr marL="901700" lvl="1" indent="-393700" defTabSz="457200">
              <a:lnSpc>
                <a:spcPct val="50000"/>
              </a:lnSpc>
              <a:spcBef>
                <a:spcPts val="2400"/>
              </a:spcBef>
              <a:buSzPct val="100000"/>
              <a:buAutoNum type="arabicPeriod"/>
              <a:defRPr sz="2400">
                <a:solidFill>
                  <a:srgbClr val="FFFFFF"/>
                </a:solidFill>
                <a:latin typeface="+mj-lt"/>
                <a:ea typeface="+mj-ea"/>
                <a:cs typeface="+mj-cs"/>
                <a:sym typeface="Helvetica"/>
              </a:defRPr>
            </a:pPr>
            <a:r>
              <a:t>Webinar goals (3 - 4, these can come later, by a month before the webinar)</a:t>
            </a:r>
          </a:p>
          <a:p>
            <a:pPr marL="901700" lvl="1" indent="-393700" defTabSz="457200">
              <a:lnSpc>
                <a:spcPct val="50000"/>
              </a:lnSpc>
              <a:spcBef>
                <a:spcPts val="2400"/>
              </a:spcBef>
              <a:buSzPct val="100000"/>
              <a:buAutoNum type="arabicPeriod"/>
              <a:defRPr sz="2400">
                <a:solidFill>
                  <a:srgbClr val="FFFFFF"/>
                </a:solidFill>
                <a:latin typeface="+mj-lt"/>
                <a:ea typeface="+mj-ea"/>
                <a:cs typeface="+mj-cs"/>
                <a:sym typeface="Helvetica"/>
              </a:defRPr>
            </a:pPr>
            <a:r>
              <a:t>Relevant image for webpage (optional)</a:t>
            </a:r>
          </a:p>
          <a:p>
            <a:pPr marL="901700" lvl="1" indent="-393700" defTabSz="457200">
              <a:lnSpc>
                <a:spcPct val="50000"/>
              </a:lnSpc>
              <a:spcBef>
                <a:spcPts val="2400"/>
              </a:spcBef>
              <a:buSzPct val="100000"/>
              <a:buAutoNum type="arabicPeriod"/>
              <a:defRPr sz="2400">
                <a:solidFill>
                  <a:srgbClr val="FFFFFF"/>
                </a:solidFill>
                <a:latin typeface="+mj-lt"/>
                <a:ea typeface="+mj-ea"/>
                <a:cs typeface="+mj-cs"/>
                <a:sym typeface="Helvetica"/>
              </a:defRPr>
            </a:pPr>
            <a:r>
              <a:t>Resources (optional and can be posted after webinar, same time as recording)</a:t>
            </a:r>
          </a:p>
        </p:txBody>
      </p:sp>
      <p:sp>
        <p:nvSpPr>
          <p:cNvPr id="119" name="Preparing for your Webinar"/>
          <p:cNvSpPr txBox="1"/>
          <p:nvPr/>
        </p:nvSpPr>
        <p:spPr>
          <a:xfrm>
            <a:off x="158473" y="1304288"/>
            <a:ext cx="4865785" cy="535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900" b="1">
                <a:solidFill>
                  <a:srgbClr val="FFFFFF"/>
                </a:solidFill>
                <a:latin typeface="+mj-lt"/>
                <a:ea typeface="+mj-ea"/>
                <a:cs typeface="+mj-cs"/>
                <a:sym typeface="Helvetica"/>
              </a:defRPr>
            </a:lvl1pPr>
          </a:lstStyle>
          <a:p>
            <a:r>
              <a:t>Preparing for your Webinar</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pic>
        <p:nvPicPr>
          <p:cNvPr id="121" name="Image" descr="Image"/>
          <p:cNvPicPr>
            <a:picLocks noChangeAspect="1"/>
          </p:cNvPicPr>
          <p:nvPr/>
        </p:nvPicPr>
        <p:blipFill>
          <a:blip r:embed="rId2"/>
          <a:stretch>
            <a:fillRect/>
          </a:stretch>
        </p:blipFill>
        <p:spPr>
          <a:xfrm>
            <a:off x="-1" y="-57271"/>
            <a:ext cx="12192001" cy="1300977"/>
          </a:xfrm>
          <a:prstGeom prst="rect">
            <a:avLst/>
          </a:prstGeom>
          <a:ln w="12700">
            <a:miter lim="400000"/>
          </a:ln>
        </p:spPr>
      </p:pic>
      <p:sp>
        <p:nvSpPr>
          <p:cNvPr id="122" name="2+ months prior to webinar: potential presenters identified and titles chosen with presenters. (committee member)…"/>
          <p:cNvSpPr txBox="1"/>
          <p:nvPr/>
        </p:nvSpPr>
        <p:spPr>
          <a:xfrm>
            <a:off x="123874" y="1900811"/>
            <a:ext cx="11778109" cy="4968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457200">
              <a:spcBef>
                <a:spcPts val="2400"/>
              </a:spcBef>
              <a:defRPr>
                <a:solidFill>
                  <a:srgbClr val="FFFFFF"/>
                </a:solidFill>
                <a:latin typeface="+mj-lt"/>
                <a:ea typeface="+mj-ea"/>
                <a:cs typeface="+mj-cs"/>
                <a:sym typeface="Helvetica"/>
              </a:defRPr>
            </a:pPr>
            <a:r>
              <a:rPr b="1"/>
              <a:t>2+ months prior to webinar: </a:t>
            </a:r>
            <a:r>
              <a:t>potential presenters identified and titles chosen with presenters. (committee member)</a:t>
            </a:r>
          </a:p>
          <a:p>
            <a:pPr defTabSz="457200">
              <a:spcBef>
                <a:spcPts val="2400"/>
              </a:spcBef>
              <a:defRPr>
                <a:solidFill>
                  <a:srgbClr val="FFFFFF"/>
                </a:solidFill>
                <a:latin typeface="+mj-lt"/>
                <a:ea typeface="+mj-ea"/>
                <a:cs typeface="+mj-cs"/>
                <a:sym typeface="Helvetica"/>
              </a:defRPr>
            </a:pPr>
            <a:r>
              <a:rPr b="1"/>
              <a:t>~1 month prior to webinar:</a:t>
            </a:r>
            <a:r>
              <a:t> Schedule a call with the presenters to outline their talk and how to make their presentation interactive and to finalize information (e.g. goals and description if not already included) for the webinar page (committee member)</a:t>
            </a:r>
          </a:p>
          <a:p>
            <a:pPr defTabSz="457200">
              <a:spcBef>
                <a:spcPts val="2400"/>
              </a:spcBef>
              <a:defRPr>
                <a:solidFill>
                  <a:srgbClr val="FFFFFF"/>
                </a:solidFill>
                <a:latin typeface="+mj-lt"/>
                <a:ea typeface="+mj-ea"/>
                <a:cs typeface="+mj-cs"/>
                <a:sym typeface="Helvetica"/>
              </a:defRPr>
            </a:pPr>
            <a:r>
              <a:rPr b="1"/>
              <a:t>~2 weeks prior to webinar: </a:t>
            </a:r>
            <a:r>
              <a:t>(optional): Set date for practice run (committee member)</a:t>
            </a:r>
          </a:p>
          <a:p>
            <a:pPr defTabSz="457200">
              <a:spcBef>
                <a:spcPts val="2400"/>
              </a:spcBef>
              <a:defRPr>
                <a:solidFill>
                  <a:srgbClr val="FFFFFF"/>
                </a:solidFill>
                <a:latin typeface="+mj-lt"/>
                <a:ea typeface="+mj-ea"/>
                <a:cs typeface="+mj-cs"/>
                <a:sym typeface="Helvetica"/>
              </a:defRPr>
            </a:pPr>
            <a:r>
              <a:rPr b="1"/>
              <a:t>~2 - 4 days prior to webinar: </a:t>
            </a:r>
            <a:r>
              <a:t>Practice run of the webinar to check technical issues (support staff and/or committee member)</a:t>
            </a:r>
          </a:p>
          <a:p>
            <a:pPr defTabSz="457200">
              <a:spcBef>
                <a:spcPts val="2400"/>
              </a:spcBef>
              <a:defRPr>
                <a:solidFill>
                  <a:srgbClr val="FFFFFF"/>
                </a:solidFill>
                <a:latin typeface="+mj-lt"/>
                <a:ea typeface="+mj-ea"/>
                <a:cs typeface="+mj-cs"/>
                <a:sym typeface="Helvetica"/>
              </a:defRPr>
            </a:pPr>
            <a:r>
              <a:rPr b="1"/>
              <a:t>2 days prior to webinar: </a:t>
            </a:r>
            <a:r>
              <a:t>Close registration (support staff) and combine presenter and webinar series slides into single slide deck for presenter to use and also upload to the webinar page</a:t>
            </a:r>
          </a:p>
          <a:p>
            <a:pPr defTabSz="457200">
              <a:spcBef>
                <a:spcPts val="2400"/>
              </a:spcBef>
              <a:defRPr>
                <a:solidFill>
                  <a:srgbClr val="FFFFFF"/>
                </a:solidFill>
                <a:latin typeface="+mj-lt"/>
                <a:ea typeface="+mj-ea"/>
                <a:cs typeface="+mj-cs"/>
                <a:sym typeface="Helvetica"/>
              </a:defRPr>
            </a:pPr>
            <a:r>
              <a:rPr b="1"/>
              <a:t>1 day prior to webinar:</a:t>
            </a:r>
            <a:r>
              <a:t> Email registrants, including presenters, with Zoom connection information (support staff)</a:t>
            </a:r>
          </a:p>
        </p:txBody>
      </p:sp>
      <p:sp>
        <p:nvSpPr>
          <p:cNvPr id="123" name="Preparing the webinar series"/>
          <p:cNvSpPr txBox="1"/>
          <p:nvPr/>
        </p:nvSpPr>
        <p:spPr>
          <a:xfrm>
            <a:off x="158473" y="1304288"/>
            <a:ext cx="5139493" cy="535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900" b="1">
                <a:solidFill>
                  <a:srgbClr val="FFFFFF"/>
                </a:solidFill>
                <a:latin typeface="+mj-lt"/>
                <a:ea typeface="+mj-ea"/>
                <a:cs typeface="+mj-cs"/>
                <a:sym typeface="Helvetica"/>
              </a:defRPr>
            </a:lvl1pPr>
          </a:lstStyle>
          <a:p>
            <a:r>
              <a:t>Preparing the webinar series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sp>
        <p:nvSpPr>
          <p:cNvPr id="125" name="Title 1"/>
          <p:cNvSpPr txBox="1">
            <a:spLocks noGrp="1"/>
          </p:cNvSpPr>
          <p:nvPr>
            <p:ph type="title"/>
          </p:nvPr>
        </p:nvSpPr>
        <p:spPr>
          <a:xfrm>
            <a:off x="94903" y="1199897"/>
            <a:ext cx="11396354" cy="946662"/>
          </a:xfrm>
          <a:prstGeom prst="rect">
            <a:avLst/>
          </a:prstGeom>
        </p:spPr>
        <p:txBody>
          <a:bodyPr/>
          <a:lstStyle>
            <a:lvl1pPr>
              <a:defRPr>
                <a:solidFill>
                  <a:srgbClr val="FFFFFF"/>
                </a:solidFill>
              </a:defRPr>
            </a:lvl1pPr>
          </a:lstStyle>
          <a:p>
            <a:r>
              <a:t>Our experiences with webinars</a:t>
            </a:r>
          </a:p>
        </p:txBody>
      </p:sp>
      <p:pic>
        <p:nvPicPr>
          <p:cNvPr id="126" name="Image" descr="Image"/>
          <p:cNvPicPr>
            <a:picLocks noChangeAspect="1"/>
          </p:cNvPicPr>
          <p:nvPr/>
        </p:nvPicPr>
        <p:blipFill>
          <a:blip r:embed="rId2"/>
          <a:stretch>
            <a:fillRect/>
          </a:stretch>
        </p:blipFill>
        <p:spPr>
          <a:xfrm>
            <a:off x="-1" y="-57271"/>
            <a:ext cx="12192001" cy="1300977"/>
          </a:xfrm>
          <a:prstGeom prst="rect">
            <a:avLst/>
          </a:prstGeom>
          <a:ln w="12700">
            <a:miter lim="400000"/>
          </a:ln>
        </p:spPr>
      </p:pic>
      <p:sp>
        <p:nvSpPr>
          <p:cNvPr id="127" name="Title 1"/>
          <p:cNvSpPr txBox="1"/>
          <p:nvPr/>
        </p:nvSpPr>
        <p:spPr>
          <a:xfrm>
            <a:off x="1106475" y="1944489"/>
            <a:ext cx="9979050" cy="11342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813816">
              <a:lnSpc>
                <a:spcPct val="130000"/>
              </a:lnSpc>
              <a:defRPr sz="2136" b="1">
                <a:solidFill>
                  <a:srgbClr val="FFFFFF"/>
                </a:solidFill>
                <a:latin typeface="+mj-lt"/>
                <a:ea typeface="+mj-ea"/>
                <a:cs typeface="+mj-cs"/>
                <a:sym typeface="Helvetica"/>
              </a:defRPr>
            </a:lvl1pPr>
          </a:lstStyle>
          <a:p>
            <a:r>
              <a:t>Take a minute to recall a webinar (or workshop) you attended that you found to be ineffective. Describe the characteristics of the webinar/workshop</a:t>
            </a:r>
          </a:p>
        </p:txBody>
      </p:sp>
      <p:sp>
        <p:nvSpPr>
          <p:cNvPr id="128" name="Using a smartphone, tablet, or other computer navigate to:…"/>
          <p:cNvSpPr txBox="1"/>
          <p:nvPr/>
        </p:nvSpPr>
        <p:spPr>
          <a:xfrm>
            <a:off x="1103583" y="3202305"/>
            <a:ext cx="4852313" cy="2885441"/>
          </a:xfrm>
          <a:prstGeom prst="rect">
            <a:avLst/>
          </a:prstGeom>
          <a:solidFill>
            <a:schemeClr val="accent4">
              <a:lumOff val="-9999"/>
            </a:schemeClr>
          </a:solidFill>
          <a:ln w="12700">
            <a:solidFill>
              <a:schemeClr val="accent1">
                <a:lumOff val="20196"/>
              </a:schemeClr>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a:solidFill>
                  <a:srgbClr val="FFFFFF"/>
                </a:solidFill>
              </a:defRPr>
            </a:pPr>
            <a:r>
              <a:t>Using a smartphone, tablet, or other computer navigate to: </a:t>
            </a:r>
          </a:p>
          <a:p>
            <a:pPr algn="ctr">
              <a:defRPr>
                <a:solidFill>
                  <a:srgbClr val="FFFFFF"/>
                </a:solidFill>
              </a:defRPr>
            </a:pPr>
            <a:br/>
            <a:r>
              <a:rPr sz="2600" u="sng">
                <a:solidFill>
                  <a:srgbClr val="000000"/>
                </a:solidFill>
                <a:uFill>
                  <a:solidFill>
                    <a:srgbClr val="0563C1"/>
                  </a:solidFill>
                </a:uFill>
                <a:hlinkClick r:id="rId3"/>
              </a:rPr>
              <a:t>https://pollev.com/tvelias/</a:t>
            </a:r>
            <a:r>
              <a:rPr sz="2600"/>
              <a:t> </a:t>
            </a:r>
            <a:r>
              <a:t> </a:t>
            </a:r>
          </a:p>
          <a:p>
            <a:pPr algn="ctr">
              <a:defRPr>
                <a:solidFill>
                  <a:srgbClr val="FFFFFF"/>
                </a:solidFill>
              </a:defRPr>
            </a:pPr>
            <a:endParaRPr/>
          </a:p>
          <a:p>
            <a:pPr algn="ctr">
              <a:defRPr>
                <a:solidFill>
                  <a:srgbClr val="FFFFFF"/>
                </a:solidFill>
              </a:defRPr>
            </a:pPr>
            <a:r>
              <a:t>Use the form to enter as many words or phrases you wish to describe an ineffective webinar.</a:t>
            </a:r>
            <a:br/>
            <a:endParaRPr/>
          </a:p>
          <a:p>
            <a:pPr algn="ctr">
              <a:defRPr>
                <a:solidFill>
                  <a:srgbClr val="FFFFFF"/>
                </a:solidFill>
              </a:defRPr>
            </a:pPr>
            <a:r>
              <a:t>You will need to click submit for each entry</a:t>
            </a:r>
          </a:p>
        </p:txBody>
      </p:sp>
      <p:sp>
        <p:nvSpPr>
          <p:cNvPr id="129" name="Text “TVELIAS&quot; to 37607 to join poll then text each response.…"/>
          <p:cNvSpPr txBox="1"/>
          <p:nvPr/>
        </p:nvSpPr>
        <p:spPr>
          <a:xfrm>
            <a:off x="6835679" y="3914481"/>
            <a:ext cx="4852314" cy="1323341"/>
          </a:xfrm>
          <a:prstGeom prst="rect">
            <a:avLst/>
          </a:prstGeom>
          <a:solidFill>
            <a:schemeClr val="accent4">
              <a:lumOff val="-9999"/>
            </a:schemeClr>
          </a:solidFill>
          <a:ln w="12700">
            <a:solidFill>
              <a:schemeClr val="accent1">
                <a:lumOff val="20196"/>
              </a:schemeClr>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a:latin typeface="+mj-lt"/>
                <a:ea typeface="+mj-ea"/>
                <a:cs typeface="+mj-cs"/>
                <a:sym typeface="Helvetica"/>
              </a:defRPr>
            </a:pPr>
            <a:r>
              <a:t>Text “TVELIAS" to 37607 to join poll then text each response.</a:t>
            </a:r>
          </a:p>
          <a:p>
            <a:pPr>
              <a:defRPr sz="2000">
                <a:latin typeface="+mj-lt"/>
                <a:ea typeface="+mj-ea"/>
                <a:cs typeface="+mj-cs"/>
                <a:sym typeface="Helvetica"/>
              </a:defRPr>
            </a:pPr>
            <a:endParaRPr/>
          </a:p>
          <a:p>
            <a:pPr>
              <a:defRPr sz="2000">
                <a:latin typeface="+mj-lt"/>
                <a:ea typeface="+mj-ea"/>
                <a:cs typeface="+mj-cs"/>
                <a:sym typeface="Helvetica"/>
              </a:defRPr>
            </a:pPr>
            <a:r>
              <a:t>Text “LEAVE” to exit the poll</a:t>
            </a:r>
          </a:p>
        </p:txBody>
      </p:sp>
      <p:sp>
        <p:nvSpPr>
          <p:cNvPr id="130" name="Or"/>
          <p:cNvSpPr txBox="1"/>
          <p:nvPr/>
        </p:nvSpPr>
        <p:spPr>
          <a:xfrm>
            <a:off x="6222273" y="4397081"/>
            <a:ext cx="454979" cy="472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600">
                <a:solidFill>
                  <a:srgbClr val="FFFFFF"/>
                </a:solidFill>
              </a:defRPr>
            </a:lvl1pPr>
          </a:lstStyle>
          <a:p>
            <a:r>
              <a:t>Or</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2161</Words>
  <Application>Microsoft Macintosh PowerPoint</Application>
  <PresentationFormat>Widescreen</PresentationFormat>
  <Paragraphs>177</Paragraphs>
  <Slides>28</Slides>
  <Notes>3</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Helvetica</vt:lpstr>
      <vt:lpstr>Lucida Grande</vt:lpstr>
      <vt:lpstr>Office Theme</vt:lpstr>
      <vt:lpstr>PowerPoint Presentation</vt:lpstr>
      <vt:lpstr>Webinar Wow!</vt:lpstr>
      <vt:lpstr>The NAGT Webinar Series</vt:lpstr>
      <vt:lpstr>Before we begin let’s get acquainted</vt:lpstr>
      <vt:lpstr>Before we begin let’s get acquainted with Zoom’s participant controls </vt:lpstr>
      <vt:lpstr>PowerPoint Presentation</vt:lpstr>
      <vt:lpstr>PowerPoint Presentation</vt:lpstr>
      <vt:lpstr>PowerPoint Presentation</vt:lpstr>
      <vt:lpstr>Our experiences with webinars</vt:lpstr>
      <vt:lpstr>PowerPoint Presentation</vt:lpstr>
      <vt:lpstr>Our experiences with webinars</vt:lpstr>
      <vt:lpstr>PowerPoint Presentation</vt:lpstr>
      <vt:lpstr>PowerPoint Presentation</vt:lpstr>
      <vt:lpstr>PowerPoint Presentation</vt:lpstr>
      <vt:lpstr>Webinar Design and Best Practices</vt:lpstr>
      <vt:lpstr>PowerPoint Presentation</vt:lpstr>
      <vt:lpstr>Developing your webinar</vt:lpstr>
      <vt:lpstr>PowerPoint Presentation</vt:lpstr>
      <vt:lpstr>What is the most challenging thing you need to do to get ready for your webinar?</vt:lpstr>
      <vt:lpstr>PowerPoint Presentation</vt:lpstr>
      <vt:lpstr>Developing, Publishing, Marketing Your Webinar</vt:lpstr>
      <vt:lpstr>Things that were challenging for me</vt:lpstr>
      <vt:lpstr>Utilize the Web Tools</vt:lpstr>
      <vt:lpstr>Other Web Resources</vt:lpstr>
      <vt:lpstr>Preparatory Website/webinar Support</vt:lpstr>
      <vt:lpstr>NAGT Events Code of Conduct</vt:lpstr>
      <vt:lpstr>Upcoming Webinars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Sean Tvelia</cp:lastModifiedBy>
  <cp:revision>1</cp:revision>
  <dcterms:modified xsi:type="dcterms:W3CDTF">2020-01-22T21:51:13Z</dcterms:modified>
</cp:coreProperties>
</file>