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Lst>
  <p:sldSz cy="8229600" cx="14630400"/>
  <p:notesSz cx="6858000" cy="9144000"/>
  <p:embeddedFontLst>
    <p:embeddedFont>
      <p:font typeface="Roboto"/>
      <p:regular r:id="rId84"/>
      <p:bold r:id="rId85"/>
      <p:italic r:id="rId86"/>
      <p:boldItalic r:id="rId87"/>
    </p:embeddedFont>
    <p:embeddedFont>
      <p:font typeface="Garamond"/>
      <p:regular r:id="rId88"/>
      <p:bold r:id="rId89"/>
      <p:italic r:id="rId90"/>
      <p:boldItalic r:id="rId91"/>
    </p:embeddedFont>
    <p:embeddedFont>
      <p:font typeface="Nunito"/>
      <p:regular r:id="rId92"/>
      <p:bold r:id="rId93"/>
      <p:italic r:id="rId94"/>
      <p:boldItalic r:id="rId95"/>
    </p:embeddedFont>
    <p:embeddedFont>
      <p:font typeface="Palatino Linotype"/>
      <p:regular r:id="rId96"/>
      <p:bold r:id="rId97"/>
      <p:italic r:id="rId98"/>
      <p:boldItalic r:id="rId99"/>
    </p:embeddedFont>
    <p:embeddedFont>
      <p:font typeface="Archivo"/>
      <p:regular r:id="rId100"/>
      <p:bold r:id="rId101"/>
      <p:italic r:id="rId102"/>
      <p:boldItalic r:id="rId103"/>
    </p:embeddedFont>
    <p:embeddedFont>
      <p:font typeface="Century Gothic"/>
      <p:regular r:id="rId104"/>
      <p:bold r:id="rId105"/>
      <p:italic r:id="rId106"/>
      <p:boldItalic r:id="rId10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592">
          <p15:clr>
            <a:srgbClr val="A4A3A4"/>
          </p15:clr>
        </p15:guide>
        <p15:guide id="2" pos="4608">
          <p15:clr>
            <a:srgbClr val="A4A3A4"/>
          </p15:clr>
        </p15:guide>
      </p15:sldGuideLst>
    </p:ext>
    <p:ext uri="http://customooxmlschemas.google.com/">
      <go:slidesCustomData xmlns:go="http://customooxmlschemas.google.com/" r:id="rId108" roundtripDataSignature="AMtx7mhrojx8/bg/BuR4UDukF9ZvW2tfO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592" orient="horz"/>
        <p:guide pos="4608"/>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font" Target="fonts/CenturyGothic-boldItalic.fntdata"/><Relationship Id="rId106" Type="http://schemas.openxmlformats.org/officeDocument/2006/relationships/font" Target="fonts/CenturyGothic-italic.fntdata"/><Relationship Id="rId105" Type="http://schemas.openxmlformats.org/officeDocument/2006/relationships/font" Target="fonts/CenturyGothic-bold.fntdata"/><Relationship Id="rId104" Type="http://schemas.openxmlformats.org/officeDocument/2006/relationships/font" Target="fonts/CenturyGothic-regular.fntdata"/><Relationship Id="rId108" Type="http://customschemas.google.com/relationships/presentationmetadata" Target="metadata"/><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font" Target="fonts/Archivo-boldItalic.fntdata"/><Relationship Id="rId102" Type="http://schemas.openxmlformats.org/officeDocument/2006/relationships/font" Target="fonts/Archivo-italic.fntdata"/><Relationship Id="rId101" Type="http://schemas.openxmlformats.org/officeDocument/2006/relationships/font" Target="fonts/Archivo-bold.fntdata"/><Relationship Id="rId100" Type="http://schemas.openxmlformats.org/officeDocument/2006/relationships/font" Target="fonts/Archivo-regular.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font" Target="fonts/Nunito-boldItalic.fntdata"/><Relationship Id="rId94" Type="http://schemas.openxmlformats.org/officeDocument/2006/relationships/font" Target="fonts/Nunito-italic.fntdata"/><Relationship Id="rId97" Type="http://schemas.openxmlformats.org/officeDocument/2006/relationships/font" Target="fonts/PalatinoLinotype-bold.fntdata"/><Relationship Id="rId96" Type="http://schemas.openxmlformats.org/officeDocument/2006/relationships/font" Target="fonts/PalatinoLinotype-regular.fntdata"/><Relationship Id="rId11" Type="http://schemas.openxmlformats.org/officeDocument/2006/relationships/slide" Target="slides/slide6.xml"/><Relationship Id="rId99" Type="http://schemas.openxmlformats.org/officeDocument/2006/relationships/font" Target="fonts/PalatinoLinotype-boldItalic.fntdata"/><Relationship Id="rId10" Type="http://schemas.openxmlformats.org/officeDocument/2006/relationships/slide" Target="slides/slide5.xml"/><Relationship Id="rId98" Type="http://schemas.openxmlformats.org/officeDocument/2006/relationships/font" Target="fonts/PalatinoLinotype-italic.fntdata"/><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font" Target="fonts/Garamond-boldItalic.fntdata"/><Relationship Id="rId90" Type="http://schemas.openxmlformats.org/officeDocument/2006/relationships/font" Target="fonts/Garamond-italic.fntdata"/><Relationship Id="rId93" Type="http://schemas.openxmlformats.org/officeDocument/2006/relationships/font" Target="fonts/Nunito-bold.fntdata"/><Relationship Id="rId92" Type="http://schemas.openxmlformats.org/officeDocument/2006/relationships/font" Target="fonts/Nunito-regular.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font" Target="fonts/Roboto-regular.fntdata"/><Relationship Id="rId83" Type="http://schemas.openxmlformats.org/officeDocument/2006/relationships/slide" Target="slides/slide78.xml"/><Relationship Id="rId86" Type="http://schemas.openxmlformats.org/officeDocument/2006/relationships/font" Target="fonts/Roboto-italic.fntdata"/><Relationship Id="rId85" Type="http://schemas.openxmlformats.org/officeDocument/2006/relationships/font" Target="fonts/Roboto-bold.fntdata"/><Relationship Id="rId88" Type="http://schemas.openxmlformats.org/officeDocument/2006/relationships/font" Target="fonts/Garamond-regular.fntdata"/><Relationship Id="rId87" Type="http://schemas.openxmlformats.org/officeDocument/2006/relationships/font" Target="fonts/Roboto-boldItalic.fntdata"/><Relationship Id="rId89" Type="http://schemas.openxmlformats.org/officeDocument/2006/relationships/font" Target="fonts/Garamond-bold.fntdata"/><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the-scientist.com/?articles.view/articleNo/10951/title/Why-Women-Are-Discouraged-From-Becoming-Scientists/" TargetMode="External"/><Relationship Id="rId3" Type="http://schemas.openxmlformats.org/officeDocument/2006/relationships/hyperlink" Target="http://journals.plos.org/plosone/article?id=10.1371/journal.pone.0148405" TargetMode="External"/><Relationship Id="rId4" Type="http://schemas.openxmlformats.org/officeDocument/2006/relationships/hyperlink" Target="http://www.pnas.org/content/111/28/10107.abstract" TargetMode="External"/><Relationship Id="rId10" Type="http://schemas.openxmlformats.org/officeDocument/2006/relationships/hyperlink" Target="http://www.mdpi.com/2076-0760/6/1/12/html" TargetMode="External"/><Relationship Id="rId9" Type="http://schemas.openxmlformats.org/officeDocument/2006/relationships/hyperlink" Target="http://www.asanet.org/sites/default/files/savvy/images/journals/docs/pdf/ts/Jul10TSFeature.pdf" TargetMode="External"/><Relationship Id="rId5" Type="http://schemas.openxmlformats.org/officeDocument/2006/relationships/hyperlink" Target="https://www.apa.org/pubs/journals/releases/apl-0000022.pdf" TargetMode="External"/><Relationship Id="rId6" Type="http://schemas.openxmlformats.org/officeDocument/2006/relationships/hyperlink" Target="https://www.nature.com/news/bibliometrics-global-gender-disparities-in-science-1.14321" TargetMode="External"/><Relationship Id="rId7" Type="http://schemas.openxmlformats.org/officeDocument/2006/relationships/hyperlink" Target="http://www.nejm.org/doi/full/10.1056/NEJMsa053910%23t=article" TargetMode="External"/><Relationship Id="rId8" Type="http://schemas.openxmlformats.org/officeDocument/2006/relationships/hyperlink" Target="http://journals.plos.org/plosone/article?id=10.1371/journal.pone.0145931"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g947997a738_1_5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9" name="Google Shape;49;g947997a738_1_5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 name="Google Shape;50;g947997a738_1_54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947997a738_1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Add a word cloud?</a:t>
            </a:r>
            <a:endParaRPr/>
          </a:p>
          <a:p>
            <a:pPr indent="0" lvl="0" marL="0" rtl="0" algn="l">
              <a:spcBef>
                <a:spcPts val="0"/>
              </a:spcBef>
              <a:spcAft>
                <a:spcPts val="0"/>
              </a:spcAft>
              <a:buNone/>
            </a:pPr>
            <a:r>
              <a:rPr lang="en-US"/>
              <a:t>Beth</a:t>
            </a:r>
            <a:endParaRPr/>
          </a:p>
        </p:txBody>
      </p:sp>
      <p:sp>
        <p:nvSpPr>
          <p:cNvPr id="128" name="Google Shape;128;g947997a738_1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947997a738_1_49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Add a word cloud?</a:t>
            </a:r>
            <a:endParaRPr/>
          </a:p>
          <a:p>
            <a:pPr indent="0" lvl="0" marL="0" rtl="0" algn="l">
              <a:spcBef>
                <a:spcPts val="0"/>
              </a:spcBef>
              <a:spcAft>
                <a:spcPts val="0"/>
              </a:spcAft>
              <a:buNone/>
            </a:pPr>
            <a:r>
              <a:rPr lang="en-US"/>
              <a:t>Beth</a:t>
            </a:r>
            <a:endParaRPr/>
          </a:p>
        </p:txBody>
      </p:sp>
      <p:sp>
        <p:nvSpPr>
          <p:cNvPr id="135" name="Google Shape;135;g947997a738_1_4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92a30693b5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92a30693b5_0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g92a30693b5_0_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Intersectionality – is the acknowledgement that humans are complex, and cannot be defined by one identity. Further, different identities will have different oppressions depending on the situation and location. </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How much an individual identifies, with each will vary as well. </a:t>
            </a:r>
            <a:endParaRPr/>
          </a:p>
          <a:p>
            <a:pPr indent="-228600" lvl="0" marL="457200" marR="0" rtl="0" algn="l">
              <a:lnSpc>
                <a:spcPct val="100000"/>
              </a:lnSpc>
              <a:spcBef>
                <a:spcPts val="0"/>
              </a:spcBef>
              <a:spcAft>
                <a:spcPts val="0"/>
              </a:spcAft>
              <a:buSzPts val="1400"/>
              <a:buNone/>
            </a:pPr>
            <a:r>
              <a:t/>
            </a:r>
            <a:endParaRPr/>
          </a:p>
        </p:txBody>
      </p:sp>
      <p:sp>
        <p:nvSpPr>
          <p:cNvPr id="151" name="Google Shape;151;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92a30693b5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92a30693b5_0_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70000"/>
              </a:lnSpc>
              <a:spcBef>
                <a:spcPts val="0"/>
              </a:spcBef>
              <a:spcAft>
                <a:spcPts val="0"/>
              </a:spcAft>
              <a:buClr>
                <a:schemeClr val="dk1"/>
              </a:buClr>
              <a:buSzPts val="1100"/>
              <a:buFont typeface="Arial"/>
              <a:buNone/>
            </a:pPr>
            <a:r>
              <a:rPr lang="en-US">
                <a:solidFill>
                  <a:srgbClr val="333333"/>
                </a:solidFill>
                <a:highlight>
                  <a:srgbClr val="FFFFFF"/>
                </a:highlight>
                <a:latin typeface="Arial"/>
                <a:ea typeface="Arial"/>
                <a:cs typeface="Arial"/>
                <a:sym typeface="Arial"/>
              </a:rPr>
              <a:t>In the case of explicit bias, the person is very clear about their feelings and attitudes, and related behaviors are conducted with intent. </a:t>
            </a:r>
            <a:endParaRPr baseline="30000">
              <a:solidFill>
                <a:srgbClr val="333333"/>
              </a:solidFill>
              <a:highlight>
                <a:srgbClr val="FFFFFF"/>
              </a:highlight>
              <a:latin typeface="Arial"/>
              <a:ea typeface="Arial"/>
              <a:cs typeface="Arial"/>
              <a:sym typeface="Arial"/>
            </a:endParaRPr>
          </a:p>
          <a:p>
            <a:pPr indent="0" lvl="0" marL="0" rtl="0" algn="l">
              <a:lnSpc>
                <a:spcPct val="170000"/>
              </a:lnSpc>
              <a:spcBef>
                <a:spcPts val="1500"/>
              </a:spcBef>
              <a:spcAft>
                <a:spcPts val="0"/>
              </a:spcAft>
              <a:buClr>
                <a:schemeClr val="dk1"/>
              </a:buClr>
              <a:buSzPts val="1100"/>
              <a:buFont typeface="Arial"/>
              <a:buNone/>
            </a:pPr>
            <a:r>
              <a:rPr lang="en-US">
                <a:solidFill>
                  <a:srgbClr val="333333"/>
                </a:solidFill>
                <a:highlight>
                  <a:srgbClr val="FFFFFF"/>
                </a:highlight>
                <a:latin typeface="Arial"/>
                <a:ea typeface="Arial"/>
                <a:cs typeface="Arial"/>
                <a:sym typeface="Arial"/>
              </a:rPr>
              <a:t>Implicit or unconscious bias operates outside of the person’s awareness and can be in direct contradiction to a person’s espoused beliefs and values. What is so dangerous about implicit bias is that it automatically seeps into a person’s affect or behavior and is outside of the full awareness of that person. More difficult to address something that you’re not aware, of, but it has real and last impacts on attitudes and behaviors.</a:t>
            </a:r>
            <a:endParaRPr>
              <a:solidFill>
                <a:srgbClr val="333333"/>
              </a:solidFill>
              <a:highlight>
                <a:srgbClr val="FFFFFF"/>
              </a:highlight>
              <a:latin typeface="Arial"/>
              <a:ea typeface="Arial"/>
              <a:cs typeface="Arial"/>
              <a:sym typeface="Arial"/>
            </a:endParaRPr>
          </a:p>
          <a:p>
            <a:pPr indent="0" lvl="0" marL="0" rtl="0" algn="l">
              <a:spcBef>
                <a:spcPts val="1500"/>
              </a:spcBef>
              <a:spcAft>
                <a:spcPts val="0"/>
              </a:spcAft>
              <a:buNone/>
            </a:pPr>
            <a:r>
              <a:t/>
            </a:r>
            <a:endParaRPr/>
          </a:p>
        </p:txBody>
      </p:sp>
      <p:sp>
        <p:nvSpPr>
          <p:cNvPr id="158" name="Google Shape;158;g92a30693b5_0_2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92a30693b5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92a30693b5_0_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350">
                <a:solidFill>
                  <a:srgbClr val="4C4E4D"/>
                </a:solidFill>
                <a:highlight>
                  <a:srgbClr val="FFFFFF"/>
                </a:highlight>
                <a:latin typeface="Arial"/>
                <a:ea typeface="Arial"/>
                <a:cs typeface="Arial"/>
                <a:sym typeface="Arial"/>
              </a:rPr>
              <a:t>And a key part of what makes them so disconcerting is that they happen casually, frequently, and often without any harm intended. But for the person on the receiving end it’s like death by a thousand cuts.</a:t>
            </a:r>
            <a:endParaRPr/>
          </a:p>
        </p:txBody>
      </p:sp>
      <p:sp>
        <p:nvSpPr>
          <p:cNvPr id="167" name="Google Shape;167;g92a30693b5_0_5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92a30693b5_0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92a30693b5_0_1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g92a30693b5_0_1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Sexual harassment is only one form of harassment; people of color deal with racial harassment and women of color experience both. </a:t>
            </a:r>
            <a:r>
              <a:rPr lang="en-US" sz="2400">
                <a:solidFill>
                  <a:srgbClr val="000000"/>
                </a:solidFill>
                <a:latin typeface="Arial"/>
                <a:ea typeface="Arial"/>
                <a:cs typeface="Arial"/>
                <a:sym typeface="Arial"/>
              </a:rPr>
              <a:t>This is called the double bind.</a:t>
            </a:r>
            <a:r>
              <a:rPr b="0" i="0" lang="en-US" sz="2400" u="none" cap="none" strike="noStrike">
                <a:solidFill>
                  <a:srgbClr val="000000"/>
                </a:solidFill>
                <a:latin typeface="Arial"/>
                <a:ea typeface="Arial"/>
                <a:cs typeface="Arial"/>
                <a:sym typeface="Arial"/>
              </a:rPr>
              <a:t> </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Harassment, discrimination, explicit and implicit biases go well beyond gender and race. </a:t>
            </a:r>
            <a:endParaRPr/>
          </a:p>
          <a:p>
            <a:pPr indent="-228600" lvl="0" marL="457200" marR="0" rtl="0" algn="l">
              <a:lnSpc>
                <a:spcPct val="100000"/>
              </a:lnSpc>
              <a:spcBef>
                <a:spcPts val="0"/>
              </a:spcBef>
              <a:spcAft>
                <a:spcPts val="0"/>
              </a:spcAft>
              <a:buSzPts val="1400"/>
              <a:buNone/>
            </a:pPr>
            <a:r>
              <a:rPr lang="en-US"/>
              <a:t>Including homophobia and transphobia, discrimination of disabilities. </a:t>
            </a:r>
            <a:endParaRPr/>
          </a:p>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b="0" i="0" lang="en-US" sz="1100" u="none" cap="none" strike="noStrike">
                <a:solidFill>
                  <a:srgbClr val="000000"/>
                </a:solidFill>
                <a:latin typeface="Arial"/>
                <a:ea typeface="Arial"/>
                <a:cs typeface="Arial"/>
                <a:sym typeface="Arial"/>
              </a:rPr>
              <a:t>Institutiional discrimination is building into the foundation of science and our society. </a:t>
            </a:r>
            <a:endParaRPr/>
          </a:p>
          <a:p>
            <a:pPr indent="-228600" lvl="0" marL="457200" rtl="0" algn="l">
              <a:lnSpc>
                <a:spcPct val="100000"/>
              </a:lnSpc>
              <a:spcBef>
                <a:spcPts val="0"/>
              </a:spcBef>
              <a:spcAft>
                <a:spcPts val="0"/>
              </a:spcAft>
              <a:buSzPts val="1400"/>
              <a:buNone/>
            </a:pPr>
            <a:r>
              <a:t/>
            </a:r>
            <a:endParaRPr b="0" i="0" sz="1100" u="none" cap="none" strike="noStrike">
              <a:solidFill>
                <a:srgbClr val="000000"/>
              </a:solidFill>
              <a:latin typeface="Arial"/>
              <a:ea typeface="Arial"/>
              <a:cs typeface="Arial"/>
              <a:sym typeface="Arial"/>
            </a:endParaRPr>
          </a:p>
          <a:p>
            <a:pPr indent="-171450" lvl="0" marL="171450" rtl="0" algn="l">
              <a:lnSpc>
                <a:spcPct val="100000"/>
              </a:lnSpc>
              <a:spcBef>
                <a:spcPts val="0"/>
              </a:spcBef>
              <a:spcAft>
                <a:spcPts val="0"/>
              </a:spcAft>
              <a:buSzPts val="1400"/>
              <a:buFont typeface="Arial"/>
              <a:buChar char="•"/>
            </a:pPr>
            <a:r>
              <a:rPr b="0" i="0" lang="en-US" sz="1100" u="none" cap="none" strike="noStrike">
                <a:solidFill>
                  <a:srgbClr val="000000"/>
                </a:solidFill>
                <a:latin typeface="Arial"/>
                <a:ea typeface="Arial"/>
                <a:cs typeface="Arial"/>
                <a:sym typeface="Arial"/>
              </a:rPr>
              <a:t>Early on, girls are </a:t>
            </a:r>
            <a:r>
              <a:rPr b="0" i="0" lang="en-US" sz="1100" u="sng" cap="none" strike="noStrike">
                <a:solidFill>
                  <a:srgbClr val="000000"/>
                </a:solidFill>
                <a:latin typeface="Arial"/>
                <a:ea typeface="Arial"/>
                <a:cs typeface="Arial"/>
                <a:sym typeface="Arial"/>
                <a:hlinkClick r:id="rId2">
                  <a:extLst>
                    <a:ext uri="{A12FA001-AC4F-418D-AE19-62706E023703}">
                      <ahyp:hlinkClr val="tx"/>
                    </a:ext>
                  </a:extLst>
                </a:hlinkClick>
              </a:rPr>
              <a:t>discouraged</a:t>
            </a:r>
            <a:r>
              <a:rPr b="0" i="0" lang="en-US" sz="1100" u="none" cap="none" strike="noStrike">
                <a:solidFill>
                  <a:srgbClr val="000000"/>
                </a:solidFill>
                <a:latin typeface="Arial"/>
                <a:ea typeface="Arial"/>
                <a:cs typeface="Arial"/>
                <a:sym typeface="Arial"/>
              </a:rPr>
              <a:t> from pursuing science by teachers and peers, and as a result, often opt out of STEM studies. </a:t>
            </a:r>
            <a:endParaRPr/>
          </a:p>
          <a:p>
            <a:pPr indent="-171450" lvl="0" marL="171450" rtl="0" algn="l">
              <a:lnSpc>
                <a:spcPct val="100000"/>
              </a:lnSpc>
              <a:spcBef>
                <a:spcPts val="0"/>
              </a:spcBef>
              <a:spcAft>
                <a:spcPts val="0"/>
              </a:spcAft>
              <a:buSzPts val="1400"/>
              <a:buFont typeface="Arial"/>
              <a:buChar char="•"/>
            </a:pPr>
            <a:r>
              <a:rPr b="0" i="0" lang="en-US" sz="1100" u="none" cap="none" strike="noStrike">
                <a:solidFill>
                  <a:srgbClr val="000000"/>
                </a:solidFill>
                <a:latin typeface="Arial"/>
                <a:ea typeface="Arial"/>
                <a:cs typeface="Arial"/>
                <a:sym typeface="Arial"/>
              </a:rPr>
              <a:t>Overt and unconscious gender biases continue to affect women in undergraduate science classes, where female students are perceived to be </a:t>
            </a:r>
            <a:r>
              <a:rPr b="0" i="0" lang="en-US" sz="1100" u="sng" cap="none" strike="noStrike">
                <a:solidFill>
                  <a:srgbClr val="000000"/>
                </a:solidFill>
                <a:latin typeface="Arial"/>
                <a:ea typeface="Arial"/>
                <a:cs typeface="Arial"/>
                <a:sym typeface="Arial"/>
                <a:hlinkClick r:id="rId3">
                  <a:extLst>
                    <a:ext uri="{A12FA001-AC4F-418D-AE19-62706E023703}">
                      <ahyp:hlinkClr val="tx"/>
                    </a:ext>
                  </a:extLst>
                </a:hlinkClick>
              </a:rPr>
              <a:t>less knowledgeable</a:t>
            </a:r>
            <a:r>
              <a:rPr b="0" i="0" lang="en-US" sz="1100" u="none" cap="none" strike="noStrike">
                <a:solidFill>
                  <a:srgbClr val="000000"/>
                </a:solidFill>
                <a:latin typeface="Arial"/>
                <a:ea typeface="Arial"/>
                <a:cs typeface="Arial"/>
                <a:sym typeface="Arial"/>
              </a:rPr>
              <a:t> than male students. </a:t>
            </a:r>
            <a:endParaRPr/>
          </a:p>
          <a:p>
            <a:pPr indent="-171450" lvl="0" marL="171450" rtl="0" algn="l">
              <a:lnSpc>
                <a:spcPct val="100000"/>
              </a:lnSpc>
              <a:spcBef>
                <a:spcPts val="0"/>
              </a:spcBef>
              <a:spcAft>
                <a:spcPts val="0"/>
              </a:spcAft>
              <a:buSzPts val="1400"/>
              <a:buFont typeface="Arial"/>
              <a:buChar char="•"/>
            </a:pPr>
            <a:r>
              <a:rPr b="0" i="0" lang="en-US" sz="1100" u="none" cap="none" strike="noStrike">
                <a:solidFill>
                  <a:srgbClr val="000000"/>
                </a:solidFill>
                <a:latin typeface="Arial"/>
                <a:ea typeface="Arial"/>
                <a:cs typeface="Arial"/>
                <a:sym typeface="Arial"/>
              </a:rPr>
              <a:t>Male faculty tend to </a:t>
            </a:r>
            <a:r>
              <a:rPr b="0" i="0" lang="en-US" sz="1100" u="sng" cap="none" strike="noStrike">
                <a:solidFill>
                  <a:srgbClr val="000000"/>
                </a:solidFill>
                <a:latin typeface="Arial"/>
                <a:ea typeface="Arial"/>
                <a:cs typeface="Arial"/>
                <a:sym typeface="Arial"/>
                <a:hlinkClick r:id="rId4">
                  <a:extLst>
                    <a:ext uri="{A12FA001-AC4F-418D-AE19-62706E023703}">
                      <ahyp:hlinkClr val="tx"/>
                    </a:ext>
                  </a:extLst>
                </a:hlinkClick>
              </a:rPr>
              <a:t>train and employ </a:t>
            </a:r>
            <a:r>
              <a:rPr b="0" i="0" lang="en-US" sz="1100" u="none" cap="none" strike="noStrike">
                <a:solidFill>
                  <a:srgbClr val="000000"/>
                </a:solidFill>
                <a:latin typeface="Arial"/>
                <a:ea typeface="Arial"/>
                <a:cs typeface="Arial"/>
                <a:sym typeface="Arial"/>
              </a:rPr>
              <a:t>fewer female graduate students and postdoctoral researchers than their female colleagues. </a:t>
            </a:r>
            <a:endParaRPr/>
          </a:p>
          <a:p>
            <a:pPr indent="-171450" lvl="0" marL="171450" rtl="0" algn="l">
              <a:lnSpc>
                <a:spcPct val="100000"/>
              </a:lnSpc>
              <a:spcBef>
                <a:spcPts val="0"/>
              </a:spcBef>
              <a:spcAft>
                <a:spcPts val="0"/>
              </a:spcAft>
              <a:buSzPts val="1400"/>
              <a:buFont typeface="Arial"/>
              <a:buChar char="•"/>
            </a:pPr>
            <a:r>
              <a:rPr b="0" i="0" lang="en-US" sz="1100" u="none" cap="none" strike="noStrike">
                <a:solidFill>
                  <a:srgbClr val="000000"/>
                </a:solidFill>
                <a:latin typeface="Arial"/>
                <a:ea typeface="Arial"/>
                <a:cs typeface="Arial"/>
                <a:sym typeface="Arial"/>
              </a:rPr>
              <a:t>Women and underrepresented minorities are </a:t>
            </a:r>
            <a:r>
              <a:rPr b="0" i="0" lang="en-US" sz="1100" u="sng" cap="none" strike="noStrike">
                <a:solidFill>
                  <a:srgbClr val="000000"/>
                </a:solidFill>
                <a:latin typeface="Arial"/>
                <a:ea typeface="Arial"/>
                <a:cs typeface="Arial"/>
                <a:sym typeface="Arial"/>
                <a:hlinkClick r:id="rId5">
                  <a:extLst>
                    <a:ext uri="{A12FA001-AC4F-418D-AE19-62706E023703}">
                      <ahyp:hlinkClr val="tx"/>
                    </a:ext>
                  </a:extLst>
                </a:hlinkClick>
              </a:rPr>
              <a:t>less likely</a:t>
            </a:r>
            <a:r>
              <a:rPr b="0" i="0" lang="en-US" sz="1100" u="none" cap="none" strike="noStrike">
                <a:solidFill>
                  <a:srgbClr val="000000"/>
                </a:solidFill>
                <a:latin typeface="Arial"/>
                <a:ea typeface="Arial"/>
                <a:cs typeface="Arial"/>
                <a:sym typeface="Arial"/>
              </a:rPr>
              <a:t> to receive mentorship across disciplines than white men. </a:t>
            </a:r>
            <a:endParaRPr/>
          </a:p>
          <a:p>
            <a:pPr indent="-171450" lvl="0" marL="171450" rtl="0" algn="l">
              <a:lnSpc>
                <a:spcPct val="100000"/>
              </a:lnSpc>
              <a:spcBef>
                <a:spcPts val="0"/>
              </a:spcBef>
              <a:spcAft>
                <a:spcPts val="0"/>
              </a:spcAft>
              <a:buSzPts val="1400"/>
              <a:buFont typeface="Arial"/>
              <a:buChar char="•"/>
            </a:pPr>
            <a:r>
              <a:rPr b="0" i="0" lang="en-US" sz="1100" u="none" cap="none" strike="noStrike">
                <a:solidFill>
                  <a:srgbClr val="000000"/>
                </a:solidFill>
                <a:latin typeface="Arial"/>
                <a:ea typeface="Arial"/>
                <a:cs typeface="Arial"/>
                <a:sym typeface="Arial"/>
              </a:rPr>
              <a:t>Women also </a:t>
            </a:r>
            <a:r>
              <a:rPr b="0" i="0" lang="en-US" sz="1100" u="sng" cap="none" strike="noStrike">
                <a:solidFill>
                  <a:srgbClr val="000000"/>
                </a:solidFill>
                <a:latin typeface="Arial"/>
                <a:ea typeface="Arial"/>
                <a:cs typeface="Arial"/>
                <a:sym typeface="Arial"/>
                <a:hlinkClick r:id="rId6">
                  <a:extLst>
                    <a:ext uri="{A12FA001-AC4F-418D-AE19-62706E023703}">
                      <ahyp:hlinkClr val="tx"/>
                    </a:ext>
                  </a:extLst>
                </a:hlinkClick>
              </a:rPr>
              <a:t>publish</a:t>
            </a:r>
            <a:r>
              <a:rPr b="0" i="0" lang="en-US" sz="1100" u="none" cap="none" strike="noStrike">
                <a:solidFill>
                  <a:srgbClr val="000000"/>
                </a:solidFill>
                <a:latin typeface="Arial"/>
                <a:ea typeface="Arial"/>
                <a:cs typeface="Arial"/>
                <a:sym typeface="Arial"/>
              </a:rPr>
              <a:t> </a:t>
            </a:r>
            <a:r>
              <a:rPr b="0" i="0" lang="en-US" sz="1100" u="sng" cap="none" strike="noStrike">
                <a:solidFill>
                  <a:srgbClr val="000000"/>
                </a:solidFill>
                <a:latin typeface="Arial"/>
                <a:ea typeface="Arial"/>
                <a:cs typeface="Arial"/>
                <a:sym typeface="Arial"/>
                <a:hlinkClick r:id="rId7">
                  <a:extLst>
                    <a:ext uri="{A12FA001-AC4F-418D-AE19-62706E023703}">
                      <ahyp:hlinkClr val="tx"/>
                    </a:ext>
                  </a:extLst>
                </a:hlinkClick>
              </a:rPr>
              <a:t>less</a:t>
            </a:r>
            <a:r>
              <a:rPr b="0" i="0" lang="en-US" sz="1100" u="none" cap="none" strike="noStrike">
                <a:solidFill>
                  <a:srgbClr val="000000"/>
                </a:solidFill>
                <a:latin typeface="Arial"/>
                <a:ea typeface="Arial"/>
                <a:cs typeface="Arial"/>
                <a:sym typeface="Arial"/>
              </a:rPr>
              <a:t>, are judge more harshly. Women are also less frequently </a:t>
            </a:r>
            <a:r>
              <a:rPr b="0" i="0" lang="en-US" sz="1100" u="sng" cap="none" strike="noStrike">
                <a:solidFill>
                  <a:srgbClr val="000000"/>
                </a:solidFill>
                <a:latin typeface="Arial"/>
                <a:ea typeface="Arial"/>
                <a:cs typeface="Arial"/>
                <a:sym typeface="Arial"/>
                <a:hlinkClick r:id="rId8">
                  <a:extLst>
                    <a:ext uri="{A12FA001-AC4F-418D-AE19-62706E023703}">
                      <ahyp:hlinkClr val="tx"/>
                    </a:ext>
                  </a:extLst>
                </a:hlinkClick>
              </a:rPr>
              <a:t>cited</a:t>
            </a:r>
            <a:r>
              <a:rPr b="0" i="0" lang="en-US" sz="1100" u="none" cap="none" strike="noStrike">
                <a:solidFill>
                  <a:srgbClr val="000000"/>
                </a:solidFill>
                <a:latin typeface="Arial"/>
                <a:ea typeface="Arial"/>
                <a:cs typeface="Arial"/>
                <a:sym typeface="Arial"/>
              </a:rPr>
              <a:t>, </a:t>
            </a:r>
            <a:endParaRPr/>
          </a:p>
          <a:p>
            <a:pPr indent="-171450" lvl="0" marL="171450" rtl="0" algn="l">
              <a:lnSpc>
                <a:spcPct val="100000"/>
              </a:lnSpc>
              <a:spcBef>
                <a:spcPts val="0"/>
              </a:spcBef>
              <a:spcAft>
                <a:spcPts val="0"/>
              </a:spcAft>
              <a:buSzPts val="1400"/>
              <a:buFont typeface="Arial"/>
              <a:buChar char="•"/>
            </a:pPr>
            <a:r>
              <a:rPr b="0" i="0" lang="en-US" sz="1100" u="none" cap="none" strike="noStrike">
                <a:solidFill>
                  <a:srgbClr val="000000"/>
                </a:solidFill>
                <a:latin typeface="Arial"/>
                <a:ea typeface="Arial"/>
                <a:cs typeface="Arial"/>
                <a:sym typeface="Arial"/>
              </a:rPr>
              <a:t>In the classroom, women of color have their authority and competency challenged and expertise </a:t>
            </a:r>
            <a:r>
              <a:rPr b="0" i="0" lang="en-US" sz="1100" u="sng" cap="none" strike="noStrike">
                <a:solidFill>
                  <a:srgbClr val="000000"/>
                </a:solidFill>
                <a:latin typeface="Arial"/>
                <a:ea typeface="Arial"/>
                <a:cs typeface="Arial"/>
                <a:sym typeface="Arial"/>
                <a:hlinkClick r:id="rId9">
                  <a:extLst>
                    <a:ext uri="{A12FA001-AC4F-418D-AE19-62706E023703}">
                      <ahyp:hlinkClr val="tx"/>
                    </a:ext>
                  </a:extLst>
                </a:hlinkClick>
              </a:rPr>
              <a:t>discredited</a:t>
            </a:r>
            <a:r>
              <a:rPr b="0" i="0" lang="en-US" sz="1100" u="none" cap="none" strike="noStrike">
                <a:solidFill>
                  <a:srgbClr val="000000"/>
                </a:solidFill>
                <a:latin typeface="Arial"/>
                <a:ea typeface="Arial"/>
                <a:cs typeface="Arial"/>
                <a:sym typeface="Arial"/>
              </a:rPr>
              <a:t>.</a:t>
            </a:r>
            <a:endParaRPr/>
          </a:p>
          <a:p>
            <a:pPr indent="-171450" lvl="0" marL="171450" rtl="0" algn="l">
              <a:lnSpc>
                <a:spcPct val="100000"/>
              </a:lnSpc>
              <a:spcBef>
                <a:spcPts val="0"/>
              </a:spcBef>
              <a:spcAft>
                <a:spcPts val="0"/>
              </a:spcAft>
              <a:buSzPts val="1400"/>
              <a:buFont typeface="Arial"/>
              <a:buChar char="•"/>
            </a:pPr>
            <a:r>
              <a:rPr b="0" i="0" lang="en-US" sz="1100" u="none" cap="none" strike="noStrike">
                <a:solidFill>
                  <a:srgbClr val="000000"/>
                </a:solidFill>
                <a:latin typeface="Arial"/>
                <a:ea typeface="Arial"/>
                <a:cs typeface="Arial"/>
                <a:sym typeface="Arial"/>
              </a:rPr>
              <a:t>Recent </a:t>
            </a:r>
            <a:r>
              <a:rPr b="0" i="0" lang="en-US" sz="1100" u="sng" cap="none" strike="noStrike">
                <a:solidFill>
                  <a:srgbClr val="000000"/>
                </a:solidFill>
                <a:latin typeface="Arial"/>
                <a:ea typeface="Arial"/>
                <a:cs typeface="Arial"/>
                <a:sym typeface="Arial"/>
                <a:hlinkClick r:id="rId10">
                  <a:extLst>
                    <a:ext uri="{A12FA001-AC4F-418D-AE19-62706E023703}">
                      <ahyp:hlinkClr val="tx"/>
                    </a:ext>
                  </a:extLst>
                </a:hlinkClick>
              </a:rPr>
              <a:t>research</a:t>
            </a:r>
            <a:r>
              <a:rPr b="0" i="0" lang="en-US" sz="1100" u="none" cap="none" strike="noStrike">
                <a:solidFill>
                  <a:srgbClr val="000000"/>
                </a:solidFill>
                <a:latin typeface="Arial"/>
                <a:ea typeface="Arial"/>
                <a:cs typeface="Arial"/>
                <a:sym typeface="Arial"/>
              </a:rPr>
              <a:t> highlights how biases against women who identify as lesbian, bisexual, or transgender are particularly strong in STEM environments compared to other occupational fields. </a:t>
            </a:r>
            <a:endParaRPr/>
          </a:p>
          <a:p>
            <a:pPr indent="-171450" lvl="0" marL="171450" rtl="0" algn="l">
              <a:lnSpc>
                <a:spcPct val="100000"/>
              </a:lnSpc>
              <a:spcBef>
                <a:spcPts val="0"/>
              </a:spcBef>
              <a:spcAft>
                <a:spcPts val="0"/>
              </a:spcAft>
              <a:buSzPts val="1400"/>
              <a:buFont typeface="Arial"/>
              <a:buChar char="•"/>
            </a:pPr>
            <a:r>
              <a:rPr b="0" i="0" lang="en-US" sz="1100" u="none" cap="none" strike="noStrike">
                <a:solidFill>
                  <a:srgbClr val="000000"/>
                </a:solidFill>
                <a:latin typeface="Arial"/>
                <a:ea typeface="Arial"/>
                <a:cs typeface="Arial"/>
                <a:sym typeface="Arial"/>
              </a:rPr>
              <a:t>I want to zoom in in workplace harassment </a:t>
            </a:r>
            <a:endParaRPr/>
          </a:p>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91041" lvl="0" marL="291041" rtl="0" algn="l">
              <a:lnSpc>
                <a:spcPct val="100000"/>
              </a:lnSpc>
              <a:spcBef>
                <a:spcPts val="0"/>
              </a:spcBef>
              <a:spcAft>
                <a:spcPts val="0"/>
              </a:spcAft>
              <a:buSzPts val="1500"/>
              <a:buChar char="•"/>
            </a:pPr>
            <a:r>
              <a:rPr lang="en-US"/>
              <a:t>obviously we have a problem - women are woefully underrepresented in STEM fields, which gives the idea that STEM is something that can only be done by a certain class of people</a:t>
            </a:r>
            <a:endParaRPr/>
          </a:p>
          <a:p>
            <a:pPr indent="-291041" lvl="0" marL="291041" rtl="0" algn="l">
              <a:lnSpc>
                <a:spcPct val="100000"/>
              </a:lnSpc>
              <a:spcBef>
                <a:spcPts val="0"/>
              </a:spcBef>
              <a:spcAft>
                <a:spcPts val="0"/>
              </a:spcAft>
              <a:buSzPts val="1500"/>
              <a:buChar char="•"/>
            </a:pPr>
            <a:r>
              <a:rPr lang="en-US"/>
              <a:t>there have been a number of campaigns that have attempted to right this imbalance. </a:t>
            </a:r>
            <a:endParaRPr/>
          </a:p>
          <a:p>
            <a:pPr indent="-291041" lvl="0" marL="291041" rtl="0" algn="l">
              <a:lnSpc>
                <a:spcPct val="100000"/>
              </a:lnSpc>
              <a:spcBef>
                <a:spcPts val="0"/>
              </a:spcBef>
              <a:spcAft>
                <a:spcPts val="0"/>
              </a:spcAft>
              <a:buSzPts val="1500"/>
              <a:buChar char="•"/>
            </a:pPr>
            <a:r>
              <a:rPr lang="en-US"/>
              <a:t>but these campaigns are often </a:t>
            </a:r>
            <a:r>
              <a:rPr i="1" lang="en-US"/>
              <a:t>not</a:t>
            </a:r>
            <a:r>
              <a:rPr lang="en-US"/>
              <a:t> based in evidence. Further, they often do not address the root of the problem. Maybe you recognize this in current initiatives – jobs that bring women in, but give no support once they are there.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947997a738_1_5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9" name="Google Shape;59;g947997a738_1_57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 name="Google Shape;60;g947997a738_1_57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91041" lvl="0" marL="291041" rtl="0" algn="l">
              <a:lnSpc>
                <a:spcPct val="100000"/>
              </a:lnSpc>
              <a:spcBef>
                <a:spcPts val="0"/>
              </a:spcBef>
              <a:spcAft>
                <a:spcPts val="0"/>
              </a:spcAft>
              <a:buSzPts val="1500"/>
              <a:buChar char="•"/>
            </a:pPr>
            <a:r>
              <a:rPr lang="en-US"/>
              <a:t>obviously we have a problem - women are woefully underrepresented in STEM fields, which gives the idea that STEM is something that can only be done by a certain class of people</a:t>
            </a:r>
            <a:endParaRPr/>
          </a:p>
          <a:p>
            <a:pPr indent="-291041" lvl="0" marL="291041" rtl="0" algn="l">
              <a:lnSpc>
                <a:spcPct val="100000"/>
              </a:lnSpc>
              <a:spcBef>
                <a:spcPts val="0"/>
              </a:spcBef>
              <a:spcAft>
                <a:spcPts val="0"/>
              </a:spcAft>
              <a:buSzPts val="1500"/>
              <a:buChar char="•"/>
            </a:pPr>
            <a:r>
              <a:rPr lang="en-US"/>
              <a:t>there have been a number of campaigns that have attempted to right this imbalance. </a:t>
            </a:r>
            <a:endParaRPr/>
          </a:p>
          <a:p>
            <a:pPr indent="-291041" lvl="0" marL="291041" rtl="0" algn="l">
              <a:lnSpc>
                <a:spcPct val="100000"/>
              </a:lnSpc>
              <a:spcBef>
                <a:spcPts val="0"/>
              </a:spcBef>
              <a:spcAft>
                <a:spcPts val="0"/>
              </a:spcAft>
              <a:buSzPts val="1500"/>
              <a:buChar char="•"/>
            </a:pPr>
            <a:r>
              <a:rPr lang="en-US"/>
              <a:t>but these campaigns are often </a:t>
            </a:r>
            <a:r>
              <a:rPr i="1" lang="en-US"/>
              <a:t>not</a:t>
            </a:r>
            <a:r>
              <a:rPr lang="en-US"/>
              <a:t> based in evidence. Further, they often do not address the root of the problem. Maybe you recognize this in current initiatives – jobs that bring women in, but give no support once they are there.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791" lvl="0" marL="291041" rtl="0" algn="l">
              <a:lnSpc>
                <a:spcPct val="100000"/>
              </a:lnSpc>
              <a:spcBef>
                <a:spcPts val="0"/>
              </a:spcBef>
              <a:spcAft>
                <a:spcPts val="0"/>
              </a:spcAft>
              <a:buSzPts val="15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791" lvl="0" marL="291041" rtl="0" algn="l">
              <a:lnSpc>
                <a:spcPct val="100000"/>
              </a:lnSpc>
              <a:spcBef>
                <a:spcPts val="0"/>
              </a:spcBef>
              <a:spcAft>
                <a:spcPts val="0"/>
              </a:spcAft>
              <a:buSzPts val="15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791" lvl="0" marL="291041" rtl="0" algn="l">
              <a:lnSpc>
                <a:spcPct val="100000"/>
              </a:lnSpc>
              <a:spcBef>
                <a:spcPts val="0"/>
              </a:spcBef>
              <a:spcAft>
                <a:spcPts val="0"/>
              </a:spcAft>
              <a:buSzPts val="15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791" lvl="0" marL="291041" rtl="0" algn="l">
              <a:lnSpc>
                <a:spcPct val="100000"/>
              </a:lnSpc>
              <a:spcBef>
                <a:spcPts val="0"/>
              </a:spcBef>
              <a:spcAft>
                <a:spcPts val="0"/>
              </a:spcAft>
              <a:buSzPts val="15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791" lvl="0" marL="291041" rtl="0" algn="l">
              <a:lnSpc>
                <a:spcPct val="100000"/>
              </a:lnSpc>
              <a:spcBef>
                <a:spcPts val="0"/>
              </a:spcBef>
              <a:spcAft>
                <a:spcPts val="0"/>
              </a:spcAft>
              <a:buSzPts val="15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925cf2ce38_0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925cf2ce38_0_8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g925cf2ce38_0_8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947997a738_1_50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We’ll ask people to make their own notes about who this portrays as a geoscientist - word cloud this using Menti</a:t>
            </a:r>
            <a:endParaRPr/>
          </a:p>
        </p:txBody>
      </p:sp>
      <p:sp>
        <p:nvSpPr>
          <p:cNvPr id="257" name="Google Shape;257;g947997a738_1_5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947997a738_1_58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We’ll ask people to make their own notes about who this portrays as a geoscientist - word cloud this using Miro or other</a:t>
            </a:r>
            <a:endParaRPr/>
          </a:p>
        </p:txBody>
      </p:sp>
      <p:sp>
        <p:nvSpPr>
          <p:cNvPr id="263" name="Google Shape;263;g947997a738_1_5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We’ll ask people to make their own notes about who this portrays as a geoscientist</a:t>
            </a:r>
            <a:endParaRPr/>
          </a:p>
        </p:txBody>
      </p:sp>
      <p:sp>
        <p:nvSpPr>
          <p:cNvPr id="271" name="Google Shape;271;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 name="Google Shape;6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947997a738_1_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Efforts within the geosciences</a:t>
            </a:r>
            <a:endParaRPr/>
          </a:p>
          <a:p>
            <a:pPr indent="0" lvl="0" marL="0" rtl="0" algn="l">
              <a:spcBef>
                <a:spcPts val="0"/>
              </a:spcBef>
              <a:spcAft>
                <a:spcPts val="0"/>
              </a:spcAft>
              <a:buClr>
                <a:schemeClr val="dk1"/>
              </a:buClr>
              <a:buSzPts val="1400"/>
              <a:buFont typeface="Arial"/>
              <a:buNone/>
            </a:pPr>
            <a:r>
              <a:rPr lang="en-US"/>
              <a:t>But…</a:t>
            </a:r>
            <a:endParaRPr/>
          </a:p>
          <a:p>
            <a:pPr indent="0" lvl="0" marL="0" rtl="0" algn="l">
              <a:spcBef>
                <a:spcPts val="0"/>
              </a:spcBef>
              <a:spcAft>
                <a:spcPts val="0"/>
              </a:spcAft>
              <a:buClr>
                <a:schemeClr val="dk1"/>
              </a:buClr>
              <a:buSzPts val="1400"/>
              <a:buFont typeface="Arial"/>
              <a:buNone/>
            </a:pPr>
            <a:r>
              <a:rPr lang="en-US"/>
              <a:t>Need to work on challenging more of these stereotypes – still white, thin, field-loving, possibly beer-loving</a:t>
            </a:r>
            <a:endParaRPr/>
          </a:p>
          <a:p>
            <a:pPr indent="0" lvl="0" marL="0" rtl="0" algn="l">
              <a:spcBef>
                <a:spcPts val="0"/>
              </a:spcBef>
              <a:spcAft>
                <a:spcPts val="0"/>
              </a:spcAft>
              <a:buNone/>
            </a:pPr>
            <a:r>
              <a:t/>
            </a:r>
            <a:endParaRPr/>
          </a:p>
        </p:txBody>
      </p:sp>
      <p:sp>
        <p:nvSpPr>
          <p:cNvPr id="287" name="Google Shape;287;g947997a738_1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Public perceptions for the next generation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But ALSO perceptions within our geologic community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at meetings - where people see banners</a:t>
            </a:r>
            <a:endParaRPr/>
          </a:p>
          <a:p>
            <a:pPr indent="0" lvl="0" marL="0" rtl="0" algn="l">
              <a:lnSpc>
                <a:spcPct val="100000"/>
              </a:lnSpc>
              <a:spcBef>
                <a:spcPts val="0"/>
              </a:spcBef>
              <a:spcAft>
                <a:spcPts val="0"/>
              </a:spcAft>
              <a:buSzPts val="1400"/>
              <a:buNone/>
            </a:pPr>
            <a:r>
              <a:rPr lang="en-US"/>
              <a:t>belonging</a:t>
            </a:r>
            <a:endParaRPr/>
          </a:p>
          <a:p>
            <a:pPr indent="0" lvl="0" marL="0" rtl="0" algn="l">
              <a:lnSpc>
                <a:spcPct val="100000"/>
              </a:lnSpc>
              <a:spcBef>
                <a:spcPts val="0"/>
              </a:spcBef>
              <a:spcAft>
                <a:spcPts val="0"/>
              </a:spcAft>
              <a:buSzPts val="1400"/>
              <a:buNone/>
            </a:pPr>
            <a:r>
              <a:rPr lang="en-US"/>
              <a:t>not being presented in a photo is one of those mistreatments</a:t>
            </a:r>
            <a:endParaRPr/>
          </a:p>
          <a:p>
            <a:pPr indent="0" lvl="0" marL="0" rtl="0" algn="l">
              <a:lnSpc>
                <a:spcPct val="100000"/>
              </a:lnSpc>
              <a:spcBef>
                <a:spcPts val="0"/>
              </a:spcBef>
              <a:spcAft>
                <a:spcPts val="0"/>
              </a:spcAft>
              <a:buSzPts val="1400"/>
              <a:buNone/>
            </a:pPr>
            <a:r>
              <a:rPr lang="en-US"/>
              <a:t>this is one piece of that disadvantage</a:t>
            </a:r>
            <a:endParaRPr/>
          </a:p>
          <a:p>
            <a:pPr indent="0" lvl="0" marL="0" rtl="0" algn="l">
              <a:lnSpc>
                <a:spcPct val="100000"/>
              </a:lnSpc>
              <a:spcBef>
                <a:spcPts val="0"/>
              </a:spcBef>
              <a:spcAft>
                <a:spcPts val="0"/>
              </a:spcAft>
              <a:buSzPts val="1400"/>
              <a:buNone/>
            </a:pPr>
            <a:r>
              <a:rPr lang="en-US"/>
              <a:t>mentors</a:t>
            </a:r>
            <a:endParaRPr/>
          </a:p>
          <a:p>
            <a:pPr indent="0" lvl="0" marL="0" rtl="0" algn="l">
              <a:lnSpc>
                <a:spcPct val="100000"/>
              </a:lnSpc>
              <a:spcBef>
                <a:spcPts val="0"/>
              </a:spcBef>
              <a:spcAft>
                <a:spcPts val="0"/>
              </a:spcAft>
              <a:buSzPts val="1400"/>
              <a:buNone/>
            </a:pPr>
            <a:r>
              <a:rPr lang="en-US"/>
              <a:t>create more balanced or equitable graphics for our community</a:t>
            </a:r>
            <a:endParaRPr/>
          </a:p>
          <a:p>
            <a:pPr indent="0" lvl="0" marL="0" rtl="0" algn="l">
              <a:lnSpc>
                <a:spcPct val="100000"/>
              </a:lnSpc>
              <a:spcBef>
                <a:spcPts val="0"/>
              </a:spcBef>
              <a:spcAft>
                <a:spcPts val="0"/>
              </a:spcAft>
              <a:buSzPts val="1400"/>
              <a:buNone/>
            </a:pPr>
            <a:r>
              <a:rPr lang="en-US"/>
              <a:t>imposter syndrome - how can you feel like you belong if you don’t see yourself</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POC in leadership roles - not always being taught to</a:t>
            </a:r>
            <a:endParaRPr/>
          </a:p>
        </p:txBody>
      </p:sp>
      <p:sp>
        <p:nvSpPr>
          <p:cNvPr id="297" name="Google Shape;297;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6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p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Also diversity in who is leading: what roles are people who break stereotypes or assumptions in? Are they always in learning roles, or are they in teaching/leadership roles as well?</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 try to almost never show a white man leading a group or a discussion, not because we don’t have them within our community but because we’ve seen that before.</a:t>
            </a:r>
            <a:endParaRPr/>
          </a:p>
        </p:txBody>
      </p:sp>
      <p:sp>
        <p:nvSpPr>
          <p:cNvPr id="308" name="Google Shape;308;p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1" name="Google Shape;321;p6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0" name="Google Shape;330;p6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947997a738_1_44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e.g. different ways of knowing, e.g. Indigenous knowledge</a:t>
            </a:r>
            <a:endParaRPr/>
          </a:p>
        </p:txBody>
      </p:sp>
      <p:sp>
        <p:nvSpPr>
          <p:cNvPr id="355" name="Google Shape;355;g947997a738_1_4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947997a738_1_5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e.g. different ways of knowing, e.g. Indigenous knowledge</a:t>
            </a:r>
            <a:endParaRPr/>
          </a:p>
        </p:txBody>
      </p:sp>
      <p:sp>
        <p:nvSpPr>
          <p:cNvPr id="362" name="Google Shape;362;g947997a738_1_5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You’re the best</a:t>
            </a:r>
            <a:endParaRPr/>
          </a:p>
        </p:txBody>
      </p:sp>
      <p:sp>
        <p:nvSpPr>
          <p:cNvPr id="75" name="Google Shape;7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947997a738_1_4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8" name="Google Shape;368;g947997a738_1_4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947997a738_1_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 name="Google Shape;378;g947997a738_1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947997a738_1_6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 name="Google Shape;386;g947997a738_1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947997a738_1_8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 name="Google Shape;398;g947997a738_1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947997a738_1_4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947997a738_1_46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g947997a738_1_46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947997a738_1_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g947997a738_1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925cf2ce38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4" name="Google Shape;424;g925cf2ce38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925cf2ce38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925cf2ce38_0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1" name="Google Shape;431;g925cf2ce38_0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925cf2ce38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925cf2ce38_0_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9" name="Google Shape;439;g925cf2ce38_0_3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92a30693b5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9" name="Google Shape;89;g92a30693b5_0_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g92a30693b5_0_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947997a738_1_3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947997a738_1_38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LEARN from people - use #BlackInTheIvory</a:t>
            </a:r>
            <a:endParaRPr/>
          </a:p>
        </p:txBody>
      </p:sp>
      <p:sp>
        <p:nvSpPr>
          <p:cNvPr id="458" name="Google Shape;458;g947997a738_1_38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947997a738_1_3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947997a738_1_3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LEARN from people - use #BlackInTheIvory</a:t>
            </a:r>
            <a:endParaRPr/>
          </a:p>
        </p:txBody>
      </p:sp>
      <p:sp>
        <p:nvSpPr>
          <p:cNvPr id="465" name="Google Shape;465;g947997a738_1_35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947997a738_1_2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947997a738_1_28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Acknowledge the work done before George Floyd’s death, and the movement since - the many accounts and hashtags before, thenBlack Birders Week, Black in Geosci, etc.</a:t>
            </a:r>
            <a:endParaRPr/>
          </a:p>
        </p:txBody>
      </p:sp>
      <p:sp>
        <p:nvSpPr>
          <p:cNvPr id="478" name="Google Shape;478;g947997a738_1_28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947997a738_1_3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947997a738_1_39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Acknowledge the work done before George Floyd’s death, and the movement since - the many accounts and hashtags before, thenBlack Birders Week, Black in Geosci, etc.</a:t>
            </a:r>
            <a:endParaRPr/>
          </a:p>
        </p:txBody>
      </p:sp>
      <p:sp>
        <p:nvSpPr>
          <p:cNvPr id="488" name="Google Shape;488;g947997a738_1_39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947997a738_1_4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947997a738_1_4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Acknowledge the work done before George Floyd’s death, and the movement since - the many accounts and hashtags before, thenBlack Birders Week, Black in Geosci, etc.</a:t>
            </a:r>
            <a:endParaRPr/>
          </a:p>
        </p:txBody>
      </p:sp>
      <p:sp>
        <p:nvSpPr>
          <p:cNvPr id="500" name="Google Shape;500;g947997a738_1_4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947997a738_1_3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947997a738_1_3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g947997a738_1_32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947997a738_1_3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947997a738_1_3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post statements from AGU, GSA, IRIS, UNAVCO, GSA G&amp;S Division, Paleo Society</a:t>
            </a:r>
            <a:endParaRPr/>
          </a:p>
          <a:p>
            <a:pPr indent="0" lvl="0" marL="0" rtl="0" algn="l">
              <a:spcBef>
                <a:spcPts val="0"/>
              </a:spcBef>
              <a:spcAft>
                <a:spcPts val="0"/>
              </a:spcAft>
              <a:buNone/>
            </a:pPr>
            <a:r>
              <a:rPr lang="en-US"/>
              <a:t>As an organization OR as an individual. </a:t>
            </a:r>
            <a:endParaRPr/>
          </a:p>
        </p:txBody>
      </p:sp>
      <p:sp>
        <p:nvSpPr>
          <p:cNvPr id="521" name="Google Shape;521;g947997a738_1_3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947997a738_1_3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947997a738_1_3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e.g., Before our orgs drafted official statements about BLM, we posted material about diversity in geoscience and centered black scientists in our posts</a:t>
            </a:r>
            <a:endParaRPr/>
          </a:p>
        </p:txBody>
      </p:sp>
      <p:sp>
        <p:nvSpPr>
          <p:cNvPr id="530" name="Google Shape;530;g947997a738_1_31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947997a738_1_4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947997a738_1_48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8" name="Google Shape;538;g947997a738_1_48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947997a738_1_3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947997a738_1_3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LEARN from people - use #BlackInTheIvory</a:t>
            </a:r>
            <a:endParaRPr/>
          </a:p>
        </p:txBody>
      </p:sp>
      <p:sp>
        <p:nvSpPr>
          <p:cNvPr id="547" name="Google Shape;547;g947997a738_1_3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947997a738_1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7" name="Google Shape;97;g947997a738_1_9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g947997a738_1_9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7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5" name="Google Shape;555;p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6" name="Google Shape;556;p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947997a738_1_4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947997a738_1_4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8" name="Google Shape;568;g947997a738_1_43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947997a738_1_5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947997a738_1_5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g947997a738_1_52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947997a738_1_5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947997a738_1_5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6" name="Google Shape;586;g947997a738_1_56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8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4" name="Google Shape;594;p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5" name="Google Shape;595;p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9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1" name="Google Shape;601;p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Also diversity in who is leading: what roles are people who break stereotypes or assumptions in? Are they always in learning roles, or are they in teaching/leadership roles as well?</a:t>
            </a:r>
            <a:endParaRPr/>
          </a:p>
        </p:txBody>
      </p:sp>
      <p:sp>
        <p:nvSpPr>
          <p:cNvPr id="602" name="Google Shape;602;p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8" name="Google Shape;618;p9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9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4" name="Google Shape;624;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are we presenting when we present geology, who are we presenting, and how are we presenting it/them?</a:t>
            </a:r>
            <a:endParaRPr/>
          </a:p>
        </p:txBody>
      </p:sp>
      <p:sp>
        <p:nvSpPr>
          <p:cNvPr id="625" name="Google Shape;625;p9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1" name="Google Shape;631;p9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7" name="Google Shape;637;p9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have people write in chat</a:t>
            </a:r>
            <a:endParaRPr/>
          </a:p>
        </p:txBody>
      </p:sp>
      <p:sp>
        <p:nvSpPr>
          <p:cNvPr id="106" name="Google Shape;106;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9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3" name="Google Shape;643;p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Within our community, still perpetuating this perception</a:t>
            </a:r>
            <a:endParaRPr/>
          </a:p>
          <a:p>
            <a:pPr indent="0" lvl="0" marL="0" rtl="0" algn="l">
              <a:lnSpc>
                <a:spcPct val="100000"/>
              </a:lnSpc>
              <a:spcBef>
                <a:spcPts val="0"/>
              </a:spcBef>
              <a:spcAft>
                <a:spcPts val="0"/>
              </a:spcAft>
              <a:buSzPts val="1400"/>
              <a:buNone/>
            </a:pPr>
            <a:r>
              <a:rPr lang="en-US"/>
              <a:t>(lovable poster, but two dudes)</a:t>
            </a:r>
            <a:endParaRPr/>
          </a:p>
        </p:txBody>
      </p:sp>
      <p:sp>
        <p:nvSpPr>
          <p:cNvPr id="644" name="Google Shape;644;p9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6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1" name="Google Shape;651;p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don’t always do this well.</a:t>
            </a:r>
            <a:endParaRPr/>
          </a:p>
          <a:p>
            <a:pPr indent="0" lvl="0" marL="0" rtl="0" algn="l">
              <a:lnSpc>
                <a:spcPct val="100000"/>
              </a:lnSpc>
              <a:spcBef>
                <a:spcPts val="0"/>
              </a:spcBef>
              <a:spcAft>
                <a:spcPts val="0"/>
              </a:spcAft>
              <a:buSzPts val="1400"/>
              <a:buNone/>
            </a:pPr>
            <a:r>
              <a:rPr lang="en-US"/>
              <a:t>Three white male talking heads with glasses.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Ambiguity doesn’t challenge stereotypes and bias – because we can still make assumptions about who we think it is; allows us to maintain our assumptions and biases</a:t>
            </a:r>
            <a:endParaRPr/>
          </a:p>
        </p:txBody>
      </p:sp>
      <p:sp>
        <p:nvSpPr>
          <p:cNvPr id="652" name="Google Shape;652;p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6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p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don’t always do this well.</a:t>
            </a:r>
            <a:endParaRPr/>
          </a:p>
          <a:p>
            <a:pPr indent="0" lvl="0" marL="0" rtl="0" algn="l">
              <a:lnSpc>
                <a:spcPct val="100000"/>
              </a:lnSpc>
              <a:spcBef>
                <a:spcPts val="0"/>
              </a:spcBef>
              <a:spcAft>
                <a:spcPts val="0"/>
              </a:spcAft>
              <a:buSzPts val="1400"/>
              <a:buNone/>
            </a:pPr>
            <a:r>
              <a:rPr lang="en-US"/>
              <a:t>Three white male talking heads with glasses.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Ambiguity doesn’t challenge stereotypes and bias – because we can still make assumptions about who we think it is; allows us to maintain our assumptions and biases</a:t>
            </a:r>
            <a:endParaRPr/>
          </a:p>
        </p:txBody>
      </p:sp>
      <p:sp>
        <p:nvSpPr>
          <p:cNvPr id="662" name="Google Shape;662;p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10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8" name="Google Shape;668;p1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Three audiences, at least, to be concerned about:</a:t>
            </a:r>
            <a:endParaRPr/>
          </a:p>
          <a:p>
            <a:pPr indent="0" lvl="0" marL="0" rtl="0" algn="l">
              <a:lnSpc>
                <a:spcPct val="100000"/>
              </a:lnSpc>
              <a:spcBef>
                <a:spcPts val="0"/>
              </a:spcBef>
              <a:spcAft>
                <a:spcPts val="0"/>
              </a:spcAft>
              <a:buSzPts val="1400"/>
              <a:buNone/>
            </a:pPr>
            <a:r>
              <a:rPr lang="en-US"/>
              <a:t>Public (non-geoscientists)</a:t>
            </a:r>
            <a:endParaRPr/>
          </a:p>
          <a:p>
            <a:pPr indent="0" lvl="0" marL="0" rtl="0" algn="l">
              <a:lnSpc>
                <a:spcPct val="100000"/>
              </a:lnSpc>
              <a:spcBef>
                <a:spcPts val="0"/>
              </a:spcBef>
              <a:spcAft>
                <a:spcPts val="0"/>
              </a:spcAft>
              <a:buSzPts val="1400"/>
              <a:buNone/>
            </a:pPr>
            <a:r>
              <a:rPr lang="en-US"/>
              <a:t>Next generation (potential future geoscientists – can nod to IF/THEN)</a:t>
            </a:r>
            <a:endParaRPr/>
          </a:p>
          <a:p>
            <a:pPr indent="0" lvl="0" marL="0" rtl="0" algn="l">
              <a:lnSpc>
                <a:spcPct val="100000"/>
              </a:lnSpc>
              <a:spcBef>
                <a:spcPts val="0"/>
              </a:spcBef>
              <a:spcAft>
                <a:spcPts val="0"/>
              </a:spcAft>
              <a:buSzPts val="1400"/>
              <a:buNone/>
            </a:pPr>
            <a:r>
              <a:rPr lang="en-US"/>
              <a:t>Current geoscience community – state why – need to change our implicit biases over who is able, who is engages, who gets hired, who gets promotions, who gets respect, who gets the assumption of competence</a:t>
            </a:r>
            <a:endParaRPr/>
          </a:p>
        </p:txBody>
      </p:sp>
      <p:sp>
        <p:nvSpPr>
          <p:cNvPr id="669" name="Google Shape;669;p1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92a30693b5_0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92a30693b5_0_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People of color are not the only people who need to see this. We need to change our assumptions internally of who an expert is, who is qualified. We want to work to change our implicit bias about who is a geoscientist. When we get that resume across our desk, we want   Of course, media representation is only one way to do this. We need to see role models organizing the meetings, teaching, leading discussions, taking the lead. Visual representation in media is one piece of the broad puzzle. </a:t>
            </a:r>
            <a:endParaRPr/>
          </a:p>
          <a:p>
            <a:pPr indent="0" lvl="0" marL="0" rtl="0" algn="l">
              <a:spcBef>
                <a:spcPts val="0"/>
              </a:spcBef>
              <a:spcAft>
                <a:spcPts val="0"/>
              </a:spcAft>
              <a:buNone/>
            </a:pPr>
            <a:r>
              <a:t/>
            </a:r>
            <a:endParaRPr/>
          </a:p>
        </p:txBody>
      </p:sp>
      <p:sp>
        <p:nvSpPr>
          <p:cNvPr id="687" name="Google Shape;687;g92a30693b5_0_6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92a30693b5_0_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92a30693b5_0_1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4" name="Google Shape;694;g92a30693b5_0_1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925cf2ce38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925cf2ce38_0_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e.g., Before our orgs drafted official statements about BLM, we posted material about diversity in geoscience and centered black scientists in our posts</a:t>
            </a:r>
            <a:endParaRPr/>
          </a:p>
        </p:txBody>
      </p:sp>
      <p:sp>
        <p:nvSpPr>
          <p:cNvPr id="703" name="Google Shape;703;g925cf2ce38_0_6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947997a738_1_4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947997a738_1_47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1" name="Google Shape;711;g947997a738_1_47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947997a738_1_5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947997a738_1_58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0" name="Google Shape;720;g947997a738_1_58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92a30693b5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92a30693b5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One of the </a:t>
            </a:r>
            <a:r>
              <a:rPr lang="en-US"/>
              <a:t>tenants</a:t>
            </a:r>
            <a:r>
              <a:rPr lang="en-US"/>
              <a:t> of good science communication is to either avoid or define words that audience may not be completely familiar with.</a:t>
            </a:r>
            <a:endParaRPr/>
          </a:p>
        </p:txBody>
      </p:sp>
      <p:sp>
        <p:nvSpPr>
          <p:cNvPr id="115" name="Google Shape;115;g92a30693b5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947997a738_1_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 name="Google Shape;120;g947997a738_1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5" name="Shape 15"/>
        <p:cNvGrpSpPr/>
        <p:nvPr/>
      </p:nvGrpSpPr>
      <p:grpSpPr>
        <a:xfrm>
          <a:off x="0" y="0"/>
          <a:ext cx="0" cy="0"/>
          <a:chOff x="0" y="0"/>
          <a:chExt cx="0" cy="0"/>
        </a:xfrm>
      </p:grpSpPr>
      <p:pic>
        <p:nvPicPr>
          <p:cNvPr descr="Afbeelding met sneeuw, buiten, berg, bedekt&#10;&#10;Automatisch gegenereerde beschrijving" id="16" name="Google Shape;16;p7"/>
          <p:cNvPicPr preferRelativeResize="0"/>
          <p:nvPr/>
        </p:nvPicPr>
        <p:blipFill rotWithShape="1">
          <a:blip r:embed="rId2">
            <a:alphaModFix/>
          </a:blip>
          <a:srcRect b="0" l="0" r="0" t="0"/>
          <a:stretch/>
        </p:blipFill>
        <p:spPr>
          <a:xfrm>
            <a:off x="0" y="0"/>
            <a:ext cx="14630400" cy="8229600"/>
          </a:xfrm>
          <a:prstGeom prst="rect">
            <a:avLst/>
          </a:prstGeom>
          <a:noFill/>
          <a:ln>
            <a:noFill/>
          </a:ln>
        </p:spPr>
      </p:pic>
      <p:pic>
        <p:nvPicPr>
          <p:cNvPr id="17" name="Google Shape;17;p7"/>
          <p:cNvPicPr preferRelativeResize="0"/>
          <p:nvPr/>
        </p:nvPicPr>
        <p:blipFill rotWithShape="1">
          <a:blip r:embed="rId3">
            <a:alphaModFix/>
          </a:blip>
          <a:srcRect b="0" l="0" r="0" t="0"/>
          <a:stretch/>
        </p:blipFill>
        <p:spPr>
          <a:xfrm>
            <a:off x="0" y="6858000"/>
            <a:ext cx="14630400" cy="1371600"/>
          </a:xfrm>
          <a:prstGeom prst="rect">
            <a:avLst/>
          </a:prstGeom>
          <a:noFill/>
          <a:ln>
            <a:noFill/>
          </a:ln>
        </p:spPr>
      </p:pic>
      <p:sp>
        <p:nvSpPr>
          <p:cNvPr id="18" name="Google Shape;18;p7"/>
          <p:cNvSpPr txBox="1"/>
          <p:nvPr>
            <p:ph type="ctrTitle"/>
          </p:nvPr>
        </p:nvSpPr>
        <p:spPr>
          <a:xfrm>
            <a:off x="1828800" y="1371600"/>
            <a:ext cx="10972800" cy="2286000"/>
          </a:xfrm>
          <a:prstGeom prst="rect">
            <a:avLst/>
          </a:prstGeom>
          <a:noFill/>
          <a:ln>
            <a:noFill/>
          </a:ln>
        </p:spPr>
        <p:txBody>
          <a:bodyPr anchorCtr="0" anchor="b" bIns="0" lIns="0" spcFirstLastPara="1" rIns="0" wrap="square" tIns="0">
            <a:normAutofit/>
          </a:bodyPr>
          <a:lstStyle>
            <a:lvl1pPr lvl="0" algn="ctr">
              <a:lnSpc>
                <a:spcPct val="90000"/>
              </a:lnSpc>
              <a:spcBef>
                <a:spcPts val="0"/>
              </a:spcBef>
              <a:spcAft>
                <a:spcPts val="0"/>
              </a:spcAft>
              <a:buClr>
                <a:schemeClr val="dk1"/>
              </a:buClr>
              <a:buSzPts val="6000"/>
              <a:buFont typeface="Garamond"/>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7"/>
          <p:cNvSpPr txBox="1"/>
          <p:nvPr>
            <p:ph idx="1" type="body"/>
          </p:nvPr>
        </p:nvSpPr>
        <p:spPr>
          <a:xfrm>
            <a:off x="1828800" y="5029200"/>
            <a:ext cx="10972800" cy="914400"/>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200"/>
              </a:spcBef>
              <a:spcAft>
                <a:spcPts val="0"/>
              </a:spcAft>
              <a:buClr>
                <a:srgbClr val="5A5A5A"/>
              </a:buClr>
              <a:buSzPts val="2400"/>
              <a:buNone/>
              <a:defRPr b="1" sz="2400"/>
            </a:lvl1pPr>
            <a:lvl2pPr indent="-342900" lvl="1" marL="914400" algn="l">
              <a:lnSpc>
                <a:spcPct val="90000"/>
              </a:lnSpc>
              <a:spcBef>
                <a:spcPts val="600"/>
              </a:spcBef>
              <a:spcAft>
                <a:spcPts val="0"/>
              </a:spcAft>
              <a:buClr>
                <a:srgbClr val="5A5A5A"/>
              </a:buClr>
              <a:buSzPts val="1800"/>
              <a:buChar char="•"/>
              <a:defRPr/>
            </a:lvl2pPr>
            <a:lvl3pPr indent="-342900" lvl="2" marL="1371600" algn="l">
              <a:lnSpc>
                <a:spcPct val="90000"/>
              </a:lnSpc>
              <a:spcBef>
                <a:spcPts val="600"/>
              </a:spcBef>
              <a:spcAft>
                <a:spcPts val="0"/>
              </a:spcAft>
              <a:buClr>
                <a:srgbClr val="5A5A5A"/>
              </a:buClr>
              <a:buSzPts val="1800"/>
              <a:buChar char="•"/>
              <a:defRPr/>
            </a:lvl3pPr>
            <a:lvl4pPr indent="-342900" lvl="3" marL="1828800" algn="l">
              <a:lnSpc>
                <a:spcPct val="90000"/>
              </a:lnSpc>
              <a:spcBef>
                <a:spcPts val="600"/>
              </a:spcBef>
              <a:spcAft>
                <a:spcPts val="0"/>
              </a:spcAft>
              <a:buClr>
                <a:srgbClr val="5A5A5A"/>
              </a:buClr>
              <a:buSzPts val="1800"/>
              <a:buChar char="•"/>
              <a:defRPr/>
            </a:lvl4pPr>
            <a:lvl5pPr indent="-342900" lvl="4" marL="2286000" algn="l">
              <a:lnSpc>
                <a:spcPct val="90000"/>
              </a:lnSpc>
              <a:spcBef>
                <a:spcPts val="600"/>
              </a:spcBef>
              <a:spcAft>
                <a:spcPts val="0"/>
              </a:spcAft>
              <a:buClr>
                <a:srgbClr val="5A5A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
        <p:nvSpPr>
          <p:cNvPr id="20" name="Google Shape;20;p7"/>
          <p:cNvSpPr txBox="1"/>
          <p:nvPr>
            <p:ph idx="2" type="subTitle"/>
          </p:nvPr>
        </p:nvSpPr>
        <p:spPr>
          <a:xfrm>
            <a:off x="1828800" y="3886200"/>
            <a:ext cx="10972800" cy="914401"/>
          </a:xfrm>
          <a:prstGeom prst="rect">
            <a:avLst/>
          </a:prstGeom>
          <a:noFill/>
          <a:ln>
            <a:noFill/>
          </a:ln>
        </p:spPr>
        <p:txBody>
          <a:bodyPr anchorCtr="0" anchor="t" bIns="0" lIns="0" spcFirstLastPara="1" rIns="0" wrap="square" tIns="0">
            <a:normAutofit/>
          </a:bodyPr>
          <a:lstStyle>
            <a:lvl1pPr lvl="0" algn="ctr">
              <a:lnSpc>
                <a:spcPct val="90000"/>
              </a:lnSpc>
              <a:spcBef>
                <a:spcPts val="1200"/>
              </a:spcBef>
              <a:spcAft>
                <a:spcPts val="0"/>
              </a:spcAft>
              <a:buClr>
                <a:srgbClr val="5A5A5A"/>
              </a:buClr>
              <a:buSzPts val="2000"/>
              <a:buNone/>
              <a:defRPr b="1" sz="2000"/>
            </a:lvl1pPr>
            <a:lvl2pPr lvl="1" algn="ctr">
              <a:lnSpc>
                <a:spcPct val="90000"/>
              </a:lnSpc>
              <a:spcBef>
                <a:spcPts val="600"/>
              </a:spcBef>
              <a:spcAft>
                <a:spcPts val="0"/>
              </a:spcAft>
              <a:buClr>
                <a:srgbClr val="5A5A5A"/>
              </a:buClr>
              <a:buSzPts val="2400"/>
              <a:buNone/>
              <a:defRPr sz="2400"/>
            </a:lvl2pPr>
            <a:lvl3pPr lvl="2" algn="ctr">
              <a:lnSpc>
                <a:spcPct val="90000"/>
              </a:lnSpc>
              <a:spcBef>
                <a:spcPts val="600"/>
              </a:spcBef>
              <a:spcAft>
                <a:spcPts val="0"/>
              </a:spcAft>
              <a:buClr>
                <a:srgbClr val="5A5A5A"/>
              </a:buClr>
              <a:buSzPts val="2160"/>
              <a:buNone/>
              <a:defRPr sz="2160"/>
            </a:lvl3pPr>
            <a:lvl4pPr lvl="3" algn="ctr">
              <a:lnSpc>
                <a:spcPct val="90000"/>
              </a:lnSpc>
              <a:spcBef>
                <a:spcPts val="600"/>
              </a:spcBef>
              <a:spcAft>
                <a:spcPts val="0"/>
              </a:spcAft>
              <a:buClr>
                <a:srgbClr val="5A5A5A"/>
              </a:buClr>
              <a:buSzPts val="1920"/>
              <a:buNone/>
              <a:defRPr sz="1920"/>
            </a:lvl4pPr>
            <a:lvl5pPr lvl="4" algn="ctr">
              <a:lnSpc>
                <a:spcPct val="90000"/>
              </a:lnSpc>
              <a:spcBef>
                <a:spcPts val="600"/>
              </a:spcBef>
              <a:spcAft>
                <a:spcPts val="0"/>
              </a:spcAft>
              <a:buClr>
                <a:srgbClr val="5A5A5A"/>
              </a:buClr>
              <a:buSzPts val="1920"/>
              <a:buNone/>
              <a:defRPr sz="1920"/>
            </a:lvl5pPr>
            <a:lvl6pPr lvl="5" algn="ctr">
              <a:lnSpc>
                <a:spcPct val="90000"/>
              </a:lnSpc>
              <a:spcBef>
                <a:spcPts val="600"/>
              </a:spcBef>
              <a:spcAft>
                <a:spcPts val="0"/>
              </a:spcAft>
              <a:buClr>
                <a:schemeClr val="dk1"/>
              </a:buClr>
              <a:buSzPts val="1920"/>
              <a:buNone/>
              <a:defRPr sz="1920"/>
            </a:lvl6pPr>
            <a:lvl7pPr lvl="6" algn="ctr">
              <a:lnSpc>
                <a:spcPct val="90000"/>
              </a:lnSpc>
              <a:spcBef>
                <a:spcPts val="600"/>
              </a:spcBef>
              <a:spcAft>
                <a:spcPts val="0"/>
              </a:spcAft>
              <a:buClr>
                <a:schemeClr val="dk1"/>
              </a:buClr>
              <a:buSzPts val="1920"/>
              <a:buNone/>
              <a:defRPr sz="1920"/>
            </a:lvl7pPr>
            <a:lvl8pPr lvl="7" algn="ctr">
              <a:lnSpc>
                <a:spcPct val="90000"/>
              </a:lnSpc>
              <a:spcBef>
                <a:spcPts val="600"/>
              </a:spcBef>
              <a:spcAft>
                <a:spcPts val="0"/>
              </a:spcAft>
              <a:buClr>
                <a:schemeClr val="dk1"/>
              </a:buClr>
              <a:buSzPts val="1920"/>
              <a:buNone/>
              <a:defRPr sz="1920"/>
            </a:lvl8pPr>
            <a:lvl9pPr lvl="8" algn="ctr">
              <a:lnSpc>
                <a:spcPct val="90000"/>
              </a:lnSpc>
              <a:spcBef>
                <a:spcPts val="600"/>
              </a:spcBef>
              <a:spcAft>
                <a:spcPts val="0"/>
              </a:spcAft>
              <a:buClr>
                <a:schemeClr val="dk1"/>
              </a:buClr>
              <a:buSzPts val="1920"/>
              <a:buNone/>
              <a:defRPr sz="192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object" type="obj">
  <p:cSld name="OBJECT">
    <p:spTree>
      <p:nvGrpSpPr>
        <p:cNvPr id="21" name="Shape 21"/>
        <p:cNvGrpSpPr/>
        <p:nvPr/>
      </p:nvGrpSpPr>
      <p:grpSpPr>
        <a:xfrm>
          <a:off x="0" y="0"/>
          <a:ext cx="0" cy="0"/>
          <a:chOff x="0" y="0"/>
          <a:chExt cx="0" cy="0"/>
        </a:xfrm>
      </p:grpSpPr>
      <p:pic>
        <p:nvPicPr>
          <p:cNvPr id="22" name="Google Shape;22;p8"/>
          <p:cNvPicPr preferRelativeResize="0"/>
          <p:nvPr/>
        </p:nvPicPr>
        <p:blipFill rotWithShape="1">
          <a:blip r:embed="rId2">
            <a:alphaModFix/>
          </a:blip>
          <a:srcRect b="0" l="0" r="0" t="0"/>
          <a:stretch/>
        </p:blipFill>
        <p:spPr>
          <a:xfrm>
            <a:off x="0" y="0"/>
            <a:ext cx="14630400" cy="8229600"/>
          </a:xfrm>
          <a:prstGeom prst="rect">
            <a:avLst/>
          </a:prstGeom>
          <a:noFill/>
          <a:ln>
            <a:noFill/>
          </a:ln>
        </p:spPr>
      </p:pic>
      <p:pic>
        <p:nvPicPr>
          <p:cNvPr id="23" name="Google Shape;23;p8"/>
          <p:cNvPicPr preferRelativeResize="0"/>
          <p:nvPr/>
        </p:nvPicPr>
        <p:blipFill rotWithShape="1">
          <a:blip r:embed="rId3">
            <a:alphaModFix/>
          </a:blip>
          <a:srcRect b="0" l="0" r="0" t="0"/>
          <a:stretch/>
        </p:blipFill>
        <p:spPr>
          <a:xfrm>
            <a:off x="0" y="6858000"/>
            <a:ext cx="14630400" cy="1371600"/>
          </a:xfrm>
          <a:prstGeom prst="rect">
            <a:avLst/>
          </a:prstGeom>
          <a:noFill/>
          <a:ln>
            <a:noFill/>
          </a:ln>
        </p:spPr>
      </p:pic>
      <p:sp>
        <p:nvSpPr>
          <p:cNvPr id="24" name="Google Shape;24;p8"/>
          <p:cNvSpPr txBox="1"/>
          <p:nvPr>
            <p:ph type="title"/>
          </p:nvPr>
        </p:nvSpPr>
        <p:spPr>
          <a:xfrm>
            <a:off x="2514600" y="1143000"/>
            <a:ext cx="10972800" cy="11430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8"/>
          <p:cNvSpPr txBox="1"/>
          <p:nvPr>
            <p:ph idx="1" type="body"/>
          </p:nvPr>
        </p:nvSpPr>
        <p:spPr>
          <a:xfrm>
            <a:off x="2514600" y="2514600"/>
            <a:ext cx="10972800" cy="43434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200"/>
              </a:spcBef>
              <a:spcAft>
                <a:spcPts val="0"/>
              </a:spcAft>
              <a:buClr>
                <a:srgbClr val="5A5A5A"/>
              </a:buClr>
              <a:buSzPts val="1800"/>
              <a:buChar char="•"/>
              <a:defRPr/>
            </a:lvl1pPr>
            <a:lvl2pPr indent="-342900" lvl="1" marL="914400" algn="l">
              <a:lnSpc>
                <a:spcPct val="90000"/>
              </a:lnSpc>
              <a:spcBef>
                <a:spcPts val="600"/>
              </a:spcBef>
              <a:spcAft>
                <a:spcPts val="0"/>
              </a:spcAft>
              <a:buClr>
                <a:srgbClr val="5A5A5A"/>
              </a:buClr>
              <a:buSzPts val="1800"/>
              <a:buChar char="•"/>
              <a:defRPr/>
            </a:lvl2pPr>
            <a:lvl3pPr indent="-342900" lvl="2" marL="1371600" algn="l">
              <a:lnSpc>
                <a:spcPct val="90000"/>
              </a:lnSpc>
              <a:spcBef>
                <a:spcPts val="600"/>
              </a:spcBef>
              <a:spcAft>
                <a:spcPts val="0"/>
              </a:spcAft>
              <a:buClr>
                <a:srgbClr val="5A5A5A"/>
              </a:buClr>
              <a:buSzPts val="1800"/>
              <a:buChar char="•"/>
              <a:defRPr/>
            </a:lvl3pPr>
            <a:lvl4pPr indent="-342900" lvl="3" marL="1828800" algn="l">
              <a:lnSpc>
                <a:spcPct val="90000"/>
              </a:lnSpc>
              <a:spcBef>
                <a:spcPts val="600"/>
              </a:spcBef>
              <a:spcAft>
                <a:spcPts val="0"/>
              </a:spcAft>
              <a:buClr>
                <a:srgbClr val="5A5A5A"/>
              </a:buClr>
              <a:buSzPts val="1800"/>
              <a:buChar char="•"/>
              <a:defRPr/>
            </a:lvl4pPr>
            <a:lvl5pPr indent="-342900" lvl="4" marL="2286000" algn="l">
              <a:lnSpc>
                <a:spcPct val="90000"/>
              </a:lnSpc>
              <a:spcBef>
                <a:spcPts val="600"/>
              </a:spcBef>
              <a:spcAft>
                <a:spcPts val="0"/>
              </a:spcAft>
              <a:buClr>
                <a:srgbClr val="5A5A5A"/>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 name="Shape 26"/>
        <p:cNvGrpSpPr/>
        <p:nvPr/>
      </p:nvGrpSpPr>
      <p:grpSpPr>
        <a:xfrm>
          <a:off x="0" y="0"/>
          <a:ext cx="0" cy="0"/>
          <a:chOff x="0" y="0"/>
          <a:chExt cx="0" cy="0"/>
        </a:xfrm>
      </p:grpSpPr>
      <p:sp>
        <p:nvSpPr>
          <p:cNvPr id="27" name="Google Shape;27;p102"/>
          <p:cNvSpPr txBox="1"/>
          <p:nvPr>
            <p:ph idx="10" type="dt"/>
          </p:nvPr>
        </p:nvSpPr>
        <p:spPr>
          <a:xfrm>
            <a:off x="10181358" y="7627621"/>
            <a:ext cx="3337560" cy="43815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102"/>
          <p:cNvSpPr txBox="1"/>
          <p:nvPr>
            <p:ph idx="11" type="ftr"/>
          </p:nvPr>
        </p:nvSpPr>
        <p:spPr>
          <a:xfrm>
            <a:off x="1054666" y="7627621"/>
            <a:ext cx="4556760" cy="43815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02"/>
          <p:cNvSpPr txBox="1"/>
          <p:nvPr>
            <p:ph idx="12" type="sldNum"/>
          </p:nvPr>
        </p:nvSpPr>
        <p:spPr>
          <a:xfrm>
            <a:off x="13669247" y="7627621"/>
            <a:ext cx="899160" cy="43815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SzPts val="1400"/>
              <a:buNone/>
              <a:defRPr/>
            </a:lvl1pPr>
            <a:lvl2pPr indent="0" lvl="1" marL="0" marR="0" algn="r">
              <a:lnSpc>
                <a:spcPct val="100000"/>
              </a:lnSpc>
              <a:spcBef>
                <a:spcPts val="0"/>
              </a:spcBef>
              <a:spcAft>
                <a:spcPts val="0"/>
              </a:spcAft>
              <a:buSzPts val="1400"/>
              <a:buNone/>
              <a:defRPr/>
            </a:lvl2pPr>
            <a:lvl3pPr indent="0" lvl="2" marL="0" marR="0" algn="r">
              <a:lnSpc>
                <a:spcPct val="100000"/>
              </a:lnSpc>
              <a:spcBef>
                <a:spcPts val="0"/>
              </a:spcBef>
              <a:spcAft>
                <a:spcPts val="0"/>
              </a:spcAft>
              <a:buSzPts val="1400"/>
              <a:buNone/>
              <a:defRPr/>
            </a:lvl3pPr>
            <a:lvl4pPr indent="0" lvl="3" marL="0" marR="0" algn="r">
              <a:lnSpc>
                <a:spcPct val="100000"/>
              </a:lnSpc>
              <a:spcBef>
                <a:spcPts val="0"/>
              </a:spcBef>
              <a:spcAft>
                <a:spcPts val="0"/>
              </a:spcAft>
              <a:buSzPts val="1400"/>
              <a:buNone/>
              <a:defRPr/>
            </a:lvl4pPr>
            <a:lvl5pPr indent="0" lvl="4" marL="0" marR="0" algn="r">
              <a:lnSpc>
                <a:spcPct val="100000"/>
              </a:lnSpc>
              <a:spcBef>
                <a:spcPts val="0"/>
              </a:spcBef>
              <a:spcAft>
                <a:spcPts val="0"/>
              </a:spcAft>
              <a:buSzPts val="1400"/>
              <a:buNone/>
              <a:defRPr/>
            </a:lvl5pPr>
            <a:lvl6pPr indent="0" lvl="5" marL="0" marR="0" algn="r">
              <a:lnSpc>
                <a:spcPct val="100000"/>
              </a:lnSpc>
              <a:spcBef>
                <a:spcPts val="0"/>
              </a:spcBef>
              <a:spcAft>
                <a:spcPts val="0"/>
              </a:spcAft>
              <a:buSzPts val="1400"/>
              <a:buNone/>
              <a:defRPr/>
            </a:lvl6pPr>
            <a:lvl7pPr indent="0" lvl="6" marL="0" marR="0" algn="r">
              <a:lnSpc>
                <a:spcPct val="100000"/>
              </a:lnSpc>
              <a:spcBef>
                <a:spcPts val="0"/>
              </a:spcBef>
              <a:spcAft>
                <a:spcPts val="0"/>
              </a:spcAft>
              <a:buSzPts val="1400"/>
              <a:buNone/>
              <a:defRPr/>
            </a:lvl7pPr>
            <a:lvl8pPr indent="0" lvl="7" marL="0" marR="0" algn="r">
              <a:lnSpc>
                <a:spcPct val="100000"/>
              </a:lnSpc>
              <a:spcBef>
                <a:spcPts val="0"/>
              </a:spcBef>
              <a:spcAft>
                <a:spcPts val="0"/>
              </a:spcAft>
              <a:buSzPts val="1400"/>
              <a:buNone/>
              <a:defRPr/>
            </a:lvl8pPr>
            <a:lvl9pPr indent="0" lvl="8" marL="0" marR="0" algn="r">
              <a:lnSpc>
                <a:spcPct val="100000"/>
              </a:lnSpc>
              <a:spcBef>
                <a:spcPts val="0"/>
              </a:spcBef>
              <a:spcAft>
                <a:spcPts val="0"/>
              </a:spcAft>
              <a:buSzPts val="140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0" name="Shape 30"/>
        <p:cNvGrpSpPr/>
        <p:nvPr/>
      </p:nvGrpSpPr>
      <p:grpSpPr>
        <a:xfrm>
          <a:off x="0" y="0"/>
          <a:ext cx="0" cy="0"/>
          <a:chOff x="0" y="0"/>
          <a:chExt cx="0" cy="0"/>
        </a:xfrm>
      </p:grpSpPr>
      <p:sp>
        <p:nvSpPr>
          <p:cNvPr id="31" name="Google Shape;31;p103"/>
          <p:cNvSpPr txBox="1"/>
          <p:nvPr>
            <p:ph type="title"/>
          </p:nvPr>
        </p:nvSpPr>
        <p:spPr>
          <a:xfrm>
            <a:off x="1005840" y="1244273"/>
            <a:ext cx="12618721" cy="778072"/>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0"/>
              </a:spcBef>
              <a:spcAft>
                <a:spcPts val="0"/>
              </a:spcAft>
              <a:buClr>
                <a:srgbClr val="2E3C5E"/>
              </a:buClr>
              <a:buSzPts val="3300"/>
              <a:buFont typeface="Verdana"/>
              <a:buNone/>
              <a:defRPr b="0" i="0" sz="3959" u="none" cap="none" strike="noStrike">
                <a:solidFill>
                  <a:srgbClr val="2E3C5E"/>
                </a:solidFill>
                <a:latin typeface="Verdana"/>
                <a:ea typeface="Verdana"/>
                <a:cs typeface="Verdana"/>
                <a:sym typeface="Verdana"/>
              </a:defRPr>
            </a:lvl1pPr>
            <a:lvl2pPr lvl="1" algn="l">
              <a:lnSpc>
                <a:spcPct val="100000"/>
              </a:lnSpc>
              <a:spcBef>
                <a:spcPts val="0"/>
              </a:spcBef>
              <a:spcAft>
                <a:spcPts val="0"/>
              </a:spcAft>
              <a:buSzPts val="1400"/>
              <a:buNone/>
              <a:defRPr sz="2160"/>
            </a:lvl2pPr>
            <a:lvl3pPr lvl="2" algn="l">
              <a:lnSpc>
                <a:spcPct val="100000"/>
              </a:lnSpc>
              <a:spcBef>
                <a:spcPts val="0"/>
              </a:spcBef>
              <a:spcAft>
                <a:spcPts val="0"/>
              </a:spcAft>
              <a:buSzPts val="1400"/>
              <a:buNone/>
              <a:defRPr sz="2160"/>
            </a:lvl3pPr>
            <a:lvl4pPr lvl="3" algn="l">
              <a:lnSpc>
                <a:spcPct val="100000"/>
              </a:lnSpc>
              <a:spcBef>
                <a:spcPts val="0"/>
              </a:spcBef>
              <a:spcAft>
                <a:spcPts val="0"/>
              </a:spcAft>
              <a:buSzPts val="1400"/>
              <a:buNone/>
              <a:defRPr sz="2160"/>
            </a:lvl4pPr>
            <a:lvl5pPr lvl="4" algn="l">
              <a:lnSpc>
                <a:spcPct val="100000"/>
              </a:lnSpc>
              <a:spcBef>
                <a:spcPts val="0"/>
              </a:spcBef>
              <a:spcAft>
                <a:spcPts val="0"/>
              </a:spcAft>
              <a:buSzPts val="1400"/>
              <a:buNone/>
              <a:defRPr sz="2160"/>
            </a:lvl5pPr>
            <a:lvl6pPr lvl="5" algn="l">
              <a:lnSpc>
                <a:spcPct val="100000"/>
              </a:lnSpc>
              <a:spcBef>
                <a:spcPts val="0"/>
              </a:spcBef>
              <a:spcAft>
                <a:spcPts val="0"/>
              </a:spcAft>
              <a:buSzPts val="1400"/>
              <a:buNone/>
              <a:defRPr sz="2160"/>
            </a:lvl6pPr>
            <a:lvl7pPr lvl="6" algn="l">
              <a:lnSpc>
                <a:spcPct val="100000"/>
              </a:lnSpc>
              <a:spcBef>
                <a:spcPts val="0"/>
              </a:spcBef>
              <a:spcAft>
                <a:spcPts val="0"/>
              </a:spcAft>
              <a:buSzPts val="1400"/>
              <a:buNone/>
              <a:defRPr sz="2160"/>
            </a:lvl7pPr>
            <a:lvl8pPr lvl="7" algn="l">
              <a:lnSpc>
                <a:spcPct val="100000"/>
              </a:lnSpc>
              <a:spcBef>
                <a:spcPts val="0"/>
              </a:spcBef>
              <a:spcAft>
                <a:spcPts val="0"/>
              </a:spcAft>
              <a:buSzPts val="1400"/>
              <a:buNone/>
              <a:defRPr sz="2160"/>
            </a:lvl8pPr>
            <a:lvl9pPr lvl="8" algn="l">
              <a:lnSpc>
                <a:spcPct val="100000"/>
              </a:lnSpc>
              <a:spcBef>
                <a:spcPts val="0"/>
              </a:spcBef>
              <a:spcAft>
                <a:spcPts val="0"/>
              </a:spcAft>
              <a:buSzPts val="1400"/>
              <a:buNone/>
              <a:defRPr sz="2160"/>
            </a:lvl9pPr>
          </a:lstStyle>
          <a:p/>
        </p:txBody>
      </p:sp>
      <p:sp>
        <p:nvSpPr>
          <p:cNvPr id="32" name="Google Shape;32;p103"/>
          <p:cNvSpPr txBox="1"/>
          <p:nvPr>
            <p:ph idx="1" type="body"/>
          </p:nvPr>
        </p:nvSpPr>
        <p:spPr>
          <a:xfrm>
            <a:off x="1005840" y="2022345"/>
            <a:ext cx="12618721" cy="539001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900"/>
              </a:spcBef>
              <a:spcAft>
                <a:spcPts val="0"/>
              </a:spcAft>
              <a:buClr>
                <a:srgbClr val="2E3C5E"/>
              </a:buClr>
              <a:buSzPts val="1800"/>
              <a:buChar char="•"/>
              <a:defRPr/>
            </a:lvl1pPr>
            <a:lvl2pPr indent="-342900" lvl="1" marL="914400" algn="l">
              <a:lnSpc>
                <a:spcPct val="90000"/>
              </a:lnSpc>
              <a:spcBef>
                <a:spcPts val="450"/>
              </a:spcBef>
              <a:spcAft>
                <a:spcPts val="0"/>
              </a:spcAft>
              <a:buClr>
                <a:srgbClr val="2E3C5E"/>
              </a:buClr>
              <a:buSzPts val="1800"/>
              <a:buChar char="•"/>
              <a:defRPr/>
            </a:lvl2pPr>
            <a:lvl3pPr indent="-342900" lvl="2" marL="1371600" algn="l">
              <a:lnSpc>
                <a:spcPct val="90000"/>
              </a:lnSpc>
              <a:spcBef>
                <a:spcPts val="450"/>
              </a:spcBef>
              <a:spcAft>
                <a:spcPts val="0"/>
              </a:spcAft>
              <a:buClr>
                <a:srgbClr val="2E3C5E"/>
              </a:buClr>
              <a:buSzPts val="1800"/>
              <a:buChar char="•"/>
              <a:defRPr/>
            </a:lvl3pPr>
            <a:lvl4pPr indent="-342900" lvl="3" marL="1828800" algn="l">
              <a:lnSpc>
                <a:spcPct val="90000"/>
              </a:lnSpc>
              <a:spcBef>
                <a:spcPts val="450"/>
              </a:spcBef>
              <a:spcAft>
                <a:spcPts val="0"/>
              </a:spcAft>
              <a:buClr>
                <a:srgbClr val="2E3C5E"/>
              </a:buClr>
              <a:buSzPts val="1800"/>
              <a:buChar char="•"/>
              <a:defRPr/>
            </a:lvl4pPr>
            <a:lvl5pPr indent="-342900" lvl="4" marL="2286000" algn="l">
              <a:lnSpc>
                <a:spcPct val="90000"/>
              </a:lnSpc>
              <a:spcBef>
                <a:spcPts val="450"/>
              </a:spcBef>
              <a:spcAft>
                <a:spcPts val="0"/>
              </a:spcAft>
              <a:buClr>
                <a:srgbClr val="2E3C5E"/>
              </a:buClr>
              <a:buSzPts val="1800"/>
              <a:buChar char="•"/>
              <a:defRPr/>
            </a:lvl5pPr>
            <a:lvl6pPr indent="-342900" lvl="5" marL="2743200" algn="l">
              <a:lnSpc>
                <a:spcPct val="90000"/>
              </a:lnSpc>
              <a:spcBef>
                <a:spcPts val="450"/>
              </a:spcBef>
              <a:spcAft>
                <a:spcPts val="0"/>
              </a:spcAft>
              <a:buClr>
                <a:schemeClr val="dk1"/>
              </a:buClr>
              <a:buSzPts val="1800"/>
              <a:buChar char="•"/>
              <a:defRPr/>
            </a:lvl6pPr>
            <a:lvl7pPr indent="-342900" lvl="6" marL="3200400" algn="l">
              <a:lnSpc>
                <a:spcPct val="90000"/>
              </a:lnSpc>
              <a:spcBef>
                <a:spcPts val="450"/>
              </a:spcBef>
              <a:spcAft>
                <a:spcPts val="0"/>
              </a:spcAft>
              <a:buClr>
                <a:schemeClr val="dk1"/>
              </a:buClr>
              <a:buSzPts val="1800"/>
              <a:buChar char="•"/>
              <a:defRPr/>
            </a:lvl7pPr>
            <a:lvl8pPr indent="-342900" lvl="7" marL="3657600" algn="l">
              <a:lnSpc>
                <a:spcPct val="90000"/>
              </a:lnSpc>
              <a:spcBef>
                <a:spcPts val="450"/>
              </a:spcBef>
              <a:spcAft>
                <a:spcPts val="0"/>
              </a:spcAft>
              <a:buClr>
                <a:schemeClr val="dk1"/>
              </a:buClr>
              <a:buSzPts val="1800"/>
              <a:buChar char="•"/>
              <a:defRPr/>
            </a:lvl8pPr>
            <a:lvl9pPr indent="-342900" lvl="8" marL="4114800" algn="l">
              <a:lnSpc>
                <a:spcPct val="90000"/>
              </a:lnSpc>
              <a:spcBef>
                <a:spcPts val="450"/>
              </a:spcBef>
              <a:spcAft>
                <a:spcPts val="0"/>
              </a:spcAft>
              <a:buClr>
                <a:schemeClr val="dk1"/>
              </a:buClr>
              <a:buSzPts val="1800"/>
              <a:buChar char="•"/>
              <a:defRPr/>
            </a:lvl9pPr>
          </a:lstStyle>
          <a:p/>
        </p:txBody>
      </p:sp>
      <p:sp>
        <p:nvSpPr>
          <p:cNvPr id="33" name="Google Shape;33;p103"/>
          <p:cNvSpPr txBox="1"/>
          <p:nvPr>
            <p:ph idx="10" type="dt"/>
          </p:nvPr>
        </p:nvSpPr>
        <p:spPr>
          <a:xfrm>
            <a:off x="1005840" y="7627627"/>
            <a:ext cx="3291840" cy="43815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03"/>
          <p:cNvSpPr txBox="1"/>
          <p:nvPr>
            <p:ph idx="11" type="ftr"/>
          </p:nvPr>
        </p:nvSpPr>
        <p:spPr>
          <a:xfrm>
            <a:off x="4846320" y="7627627"/>
            <a:ext cx="4937760" cy="43815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03"/>
          <p:cNvSpPr txBox="1"/>
          <p:nvPr>
            <p:ph idx="12" type="sldNum"/>
          </p:nvPr>
        </p:nvSpPr>
        <p:spPr>
          <a:xfrm>
            <a:off x="10332720" y="7627627"/>
            <a:ext cx="3291840" cy="43815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440"/>
              <a:buNone/>
              <a:defRPr b="0" i="0" sz="144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SzPts val="1440"/>
              <a:buNone/>
              <a:defRPr b="0" i="0" sz="144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SzPts val="1440"/>
              <a:buNone/>
              <a:defRPr b="0" i="0" sz="144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SzPts val="1440"/>
              <a:buNone/>
              <a:defRPr b="0" i="0" sz="144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SzPts val="1440"/>
              <a:buNone/>
              <a:defRPr b="0" i="0" sz="144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SzPts val="1440"/>
              <a:buNone/>
              <a:defRPr b="0" i="0" sz="144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SzPts val="1440"/>
              <a:buNone/>
              <a:defRPr b="0" i="0" sz="144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SzPts val="1440"/>
              <a:buNone/>
              <a:defRPr b="0" i="0" sz="144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SzPts val="1440"/>
              <a:buNone/>
              <a:defRPr b="0" i="0" sz="144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type="title">
  <p:cSld name="TITLE">
    <p:spTree>
      <p:nvGrpSpPr>
        <p:cNvPr id="36" name="Shape 36"/>
        <p:cNvGrpSpPr/>
        <p:nvPr/>
      </p:nvGrpSpPr>
      <p:grpSpPr>
        <a:xfrm>
          <a:off x="0" y="0"/>
          <a:ext cx="0" cy="0"/>
          <a:chOff x="0" y="0"/>
          <a:chExt cx="0" cy="0"/>
        </a:xfrm>
      </p:grpSpPr>
      <p:sp>
        <p:nvSpPr>
          <p:cNvPr id="37" name="Google Shape;37;p104"/>
          <p:cNvSpPr txBox="1"/>
          <p:nvPr>
            <p:ph type="ctrTitle"/>
          </p:nvPr>
        </p:nvSpPr>
        <p:spPr>
          <a:xfrm>
            <a:off x="1097280" y="731522"/>
            <a:ext cx="12435840" cy="512064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280"/>
              <a:buNone/>
              <a:defRPr sz="1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04"/>
          <p:cNvSpPr txBox="1"/>
          <p:nvPr>
            <p:ph idx="1" type="subTitle"/>
          </p:nvPr>
        </p:nvSpPr>
        <p:spPr>
          <a:xfrm>
            <a:off x="2194560" y="5943600"/>
            <a:ext cx="10241280" cy="1463040"/>
          </a:xfrm>
          <a:prstGeom prst="rect">
            <a:avLst/>
          </a:prstGeom>
          <a:noFill/>
          <a:ln>
            <a:noFill/>
          </a:ln>
        </p:spPr>
        <p:txBody>
          <a:bodyPr anchorCtr="0" anchor="t" bIns="0" lIns="0" spcFirstLastPara="1" rIns="0" wrap="square" tIns="0">
            <a:normAutofit/>
          </a:bodyPr>
          <a:lstStyle>
            <a:lvl1pPr lvl="0" algn="ctr">
              <a:lnSpc>
                <a:spcPct val="90000"/>
              </a:lnSpc>
              <a:spcBef>
                <a:spcPts val="1200"/>
              </a:spcBef>
              <a:spcAft>
                <a:spcPts val="0"/>
              </a:spcAft>
              <a:buSzPts val="3360"/>
              <a:buNone/>
              <a:defRPr sz="3840">
                <a:solidFill>
                  <a:srgbClr val="888888"/>
                </a:solidFill>
              </a:defRPr>
            </a:lvl1pPr>
            <a:lvl2pPr lvl="1" algn="ctr">
              <a:lnSpc>
                <a:spcPct val="90000"/>
              </a:lnSpc>
              <a:spcBef>
                <a:spcPts val="600"/>
              </a:spcBef>
              <a:spcAft>
                <a:spcPts val="0"/>
              </a:spcAft>
              <a:buSzPts val="2880"/>
              <a:buNone/>
              <a:defRPr>
                <a:solidFill>
                  <a:srgbClr val="888888"/>
                </a:solidFill>
              </a:defRPr>
            </a:lvl2pPr>
            <a:lvl3pPr lvl="2" algn="ctr">
              <a:lnSpc>
                <a:spcPct val="90000"/>
              </a:lnSpc>
              <a:spcBef>
                <a:spcPts val="600"/>
              </a:spcBef>
              <a:spcAft>
                <a:spcPts val="0"/>
              </a:spcAft>
              <a:buSzPts val="2400"/>
              <a:buNone/>
              <a:defRPr>
                <a:solidFill>
                  <a:srgbClr val="888888"/>
                </a:solidFill>
              </a:defRPr>
            </a:lvl3pPr>
            <a:lvl4pPr lvl="3" algn="ctr">
              <a:lnSpc>
                <a:spcPct val="90000"/>
              </a:lnSpc>
              <a:spcBef>
                <a:spcPts val="600"/>
              </a:spcBef>
              <a:spcAft>
                <a:spcPts val="0"/>
              </a:spcAft>
              <a:buSzPts val="2160"/>
              <a:buNone/>
              <a:defRPr>
                <a:solidFill>
                  <a:srgbClr val="888888"/>
                </a:solidFill>
              </a:defRPr>
            </a:lvl4pPr>
            <a:lvl5pPr lvl="4" algn="ctr">
              <a:lnSpc>
                <a:spcPct val="90000"/>
              </a:lnSpc>
              <a:spcBef>
                <a:spcPts val="600"/>
              </a:spcBef>
              <a:spcAft>
                <a:spcPts val="0"/>
              </a:spcAft>
              <a:buSzPts val="2160"/>
              <a:buNone/>
              <a:defRPr>
                <a:solidFill>
                  <a:srgbClr val="888888"/>
                </a:solidFill>
              </a:defRPr>
            </a:lvl5pPr>
            <a:lvl6pPr lvl="5" algn="ctr">
              <a:lnSpc>
                <a:spcPct val="90000"/>
              </a:lnSpc>
              <a:spcBef>
                <a:spcPts val="600"/>
              </a:spcBef>
              <a:spcAft>
                <a:spcPts val="0"/>
              </a:spcAft>
              <a:buSzPts val="2160"/>
              <a:buNone/>
              <a:defRPr>
                <a:solidFill>
                  <a:srgbClr val="888888"/>
                </a:solidFill>
              </a:defRPr>
            </a:lvl6pPr>
            <a:lvl7pPr lvl="6" algn="ctr">
              <a:lnSpc>
                <a:spcPct val="90000"/>
              </a:lnSpc>
              <a:spcBef>
                <a:spcPts val="600"/>
              </a:spcBef>
              <a:spcAft>
                <a:spcPts val="0"/>
              </a:spcAft>
              <a:buSzPts val="2160"/>
              <a:buNone/>
              <a:defRPr>
                <a:solidFill>
                  <a:srgbClr val="888888"/>
                </a:solidFill>
              </a:defRPr>
            </a:lvl7pPr>
            <a:lvl8pPr lvl="7" algn="ctr">
              <a:lnSpc>
                <a:spcPct val="90000"/>
              </a:lnSpc>
              <a:spcBef>
                <a:spcPts val="600"/>
              </a:spcBef>
              <a:spcAft>
                <a:spcPts val="0"/>
              </a:spcAft>
              <a:buSzPts val="2160"/>
              <a:buNone/>
              <a:defRPr>
                <a:solidFill>
                  <a:srgbClr val="888888"/>
                </a:solidFill>
              </a:defRPr>
            </a:lvl8pPr>
            <a:lvl9pPr lvl="8" algn="ctr">
              <a:lnSpc>
                <a:spcPct val="90000"/>
              </a:lnSpc>
              <a:spcBef>
                <a:spcPts val="600"/>
              </a:spcBef>
              <a:spcAft>
                <a:spcPts val="0"/>
              </a:spcAft>
              <a:buSzPts val="2160"/>
              <a:buNone/>
              <a:defRPr>
                <a:solidFill>
                  <a:srgbClr val="888888"/>
                </a:solidFill>
              </a:defRPr>
            </a:lvl9pPr>
          </a:lstStyle>
          <a:p/>
        </p:txBody>
      </p:sp>
      <p:sp>
        <p:nvSpPr>
          <p:cNvPr id="39" name="Google Shape;39;p104"/>
          <p:cNvSpPr txBox="1"/>
          <p:nvPr>
            <p:ph idx="10" type="dt"/>
          </p:nvPr>
        </p:nvSpPr>
        <p:spPr>
          <a:xfrm>
            <a:off x="10180321" y="7627622"/>
            <a:ext cx="3337560" cy="439419"/>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04"/>
          <p:cNvSpPr txBox="1"/>
          <p:nvPr>
            <p:ph idx="12" type="sldNum"/>
          </p:nvPr>
        </p:nvSpPr>
        <p:spPr>
          <a:xfrm>
            <a:off x="13670281" y="7627622"/>
            <a:ext cx="899160" cy="439419"/>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40"/>
              <a:buFont typeface="Arial"/>
              <a:buNone/>
              <a:defRPr b="0" i="0" sz="144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440"/>
              <a:buFont typeface="Arial"/>
              <a:buNone/>
              <a:defRPr b="0" i="0" sz="144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440"/>
              <a:buFont typeface="Arial"/>
              <a:buNone/>
              <a:defRPr b="0" i="0" sz="144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440"/>
              <a:buFont typeface="Arial"/>
              <a:buNone/>
              <a:defRPr b="0" i="0" sz="144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440"/>
              <a:buFont typeface="Arial"/>
              <a:buNone/>
              <a:defRPr b="0" i="0" sz="144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440"/>
              <a:buFont typeface="Arial"/>
              <a:buNone/>
              <a:defRPr b="0" i="0" sz="144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440"/>
              <a:buFont typeface="Arial"/>
              <a:buNone/>
              <a:defRPr b="0" i="0" sz="144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440"/>
              <a:buFont typeface="Arial"/>
              <a:buNone/>
              <a:defRPr b="0" i="0" sz="144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440"/>
              <a:buFont typeface="Arial"/>
              <a:buNone/>
              <a:defRPr b="0" i="0" sz="144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1" name="Google Shape;41;p104"/>
          <p:cNvSpPr txBox="1"/>
          <p:nvPr>
            <p:ph idx="11" type="ftr"/>
          </p:nvPr>
        </p:nvSpPr>
        <p:spPr>
          <a:xfrm>
            <a:off x="1054102" y="7627622"/>
            <a:ext cx="4556760" cy="439419"/>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no BG">
  <p:cSld name="Empty no BG">
    <p:spTree>
      <p:nvGrpSpPr>
        <p:cNvPr id="42" name="Shape 42"/>
        <p:cNvGrpSpPr/>
        <p:nvPr/>
      </p:nvGrpSpPr>
      <p:grpSpPr>
        <a:xfrm>
          <a:off x="0" y="0"/>
          <a:ext cx="0" cy="0"/>
          <a:chOff x="0" y="0"/>
          <a:chExt cx="0" cy="0"/>
        </a:xfrm>
      </p:grpSpPr>
      <p:pic>
        <p:nvPicPr>
          <p:cNvPr id="43" name="Google Shape;43;p10"/>
          <p:cNvPicPr preferRelativeResize="0"/>
          <p:nvPr/>
        </p:nvPicPr>
        <p:blipFill rotWithShape="1">
          <a:blip r:embed="rId2">
            <a:alphaModFix/>
          </a:blip>
          <a:srcRect b="0" l="0" r="0" t="0"/>
          <a:stretch/>
        </p:blipFill>
        <p:spPr>
          <a:xfrm>
            <a:off x="0" y="6858000"/>
            <a:ext cx="14630400" cy="13716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p:cSld name="Logo">
    <p:spTree>
      <p:nvGrpSpPr>
        <p:cNvPr id="44" name="Shape 44"/>
        <p:cNvGrpSpPr/>
        <p:nvPr/>
      </p:nvGrpSpPr>
      <p:grpSpPr>
        <a:xfrm>
          <a:off x="0" y="0"/>
          <a:ext cx="0" cy="0"/>
          <a:chOff x="0" y="0"/>
          <a:chExt cx="0" cy="0"/>
        </a:xfrm>
      </p:grpSpPr>
      <p:pic>
        <p:nvPicPr>
          <p:cNvPr descr="Afbeelding met sneeuw&#10;&#10;Automatisch gegenereerde beschrijving" id="45" name="Google Shape;45;p11"/>
          <p:cNvPicPr preferRelativeResize="0"/>
          <p:nvPr/>
        </p:nvPicPr>
        <p:blipFill rotWithShape="1">
          <a:blip r:embed="rId2">
            <a:alphaModFix/>
          </a:blip>
          <a:srcRect b="0" l="0" r="0" t="0"/>
          <a:stretch/>
        </p:blipFill>
        <p:spPr>
          <a:xfrm>
            <a:off x="0" y="0"/>
            <a:ext cx="14630400" cy="8229600"/>
          </a:xfrm>
          <a:prstGeom prst="rect">
            <a:avLst/>
          </a:prstGeom>
          <a:noFill/>
          <a:ln>
            <a:noFill/>
          </a:ln>
        </p:spPr>
      </p:pic>
      <p:pic>
        <p:nvPicPr>
          <p:cNvPr descr="Afbeelding met tekening&#10;&#10;Automatisch gegenereerde beschrijving" id="46" name="Google Shape;46;p11"/>
          <p:cNvPicPr preferRelativeResize="0"/>
          <p:nvPr/>
        </p:nvPicPr>
        <p:blipFill rotWithShape="1">
          <a:blip r:embed="rId3">
            <a:alphaModFix/>
          </a:blip>
          <a:srcRect b="0" l="0" r="0" t="0"/>
          <a:stretch/>
        </p:blipFill>
        <p:spPr>
          <a:xfrm>
            <a:off x="0" y="2286000"/>
            <a:ext cx="14630400" cy="36576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
          <p:cNvSpPr txBox="1"/>
          <p:nvPr>
            <p:ph type="title"/>
          </p:nvPr>
        </p:nvSpPr>
        <p:spPr>
          <a:xfrm>
            <a:off x="2514600" y="1142999"/>
            <a:ext cx="10972800" cy="1156335"/>
          </a:xfrm>
          <a:prstGeom prst="rect">
            <a:avLst/>
          </a:prstGeom>
          <a:noFill/>
          <a:ln>
            <a:noFill/>
          </a:ln>
        </p:spPr>
        <p:txBody>
          <a:bodyPr anchorCtr="0" anchor="t" bIns="0" lIns="0" spcFirstLastPara="1" rIns="0" wrap="square" tIns="0">
            <a:normAutofit/>
          </a:bodyPr>
          <a:lstStyle>
            <a:lvl1pPr lvl="0" marR="0" rtl="0" algn="l">
              <a:lnSpc>
                <a:spcPct val="90000"/>
              </a:lnSpc>
              <a:spcBef>
                <a:spcPts val="0"/>
              </a:spcBef>
              <a:spcAft>
                <a:spcPts val="0"/>
              </a:spcAft>
              <a:buClr>
                <a:schemeClr val="dk1"/>
              </a:buClr>
              <a:buSzPts val="5280"/>
              <a:buFont typeface="Garamond"/>
              <a:buNone/>
              <a:defRPr b="1" i="0" sz="5280" u="none" cap="none" strike="noStrike">
                <a:solidFill>
                  <a:schemeClr val="dk1"/>
                </a:solidFill>
                <a:latin typeface="Garamond"/>
                <a:ea typeface="Garamond"/>
                <a:cs typeface="Garamond"/>
                <a:sym typeface="Garamond"/>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
          <p:cNvSpPr txBox="1"/>
          <p:nvPr>
            <p:ph idx="1" type="body"/>
          </p:nvPr>
        </p:nvSpPr>
        <p:spPr>
          <a:xfrm>
            <a:off x="2514600" y="2514600"/>
            <a:ext cx="10972800" cy="4800600"/>
          </a:xfrm>
          <a:prstGeom prst="rect">
            <a:avLst/>
          </a:prstGeom>
          <a:noFill/>
          <a:ln>
            <a:noFill/>
          </a:ln>
        </p:spPr>
        <p:txBody>
          <a:bodyPr anchorCtr="0" anchor="t" bIns="0" lIns="0" spcFirstLastPara="1" rIns="0" wrap="square" tIns="0">
            <a:normAutofit/>
          </a:bodyPr>
          <a:lstStyle>
            <a:lvl1pPr indent="-441960" lvl="0" marL="457200" marR="0" rtl="0" algn="l">
              <a:lnSpc>
                <a:spcPct val="90000"/>
              </a:lnSpc>
              <a:spcBef>
                <a:spcPts val="1200"/>
              </a:spcBef>
              <a:spcAft>
                <a:spcPts val="0"/>
              </a:spcAft>
              <a:buClr>
                <a:srgbClr val="5A5A5A"/>
              </a:buClr>
              <a:buSzPts val="3360"/>
              <a:buFont typeface="Arial"/>
              <a:buChar char="•"/>
              <a:defRPr b="0" i="0" sz="3359" u="none" cap="none" strike="noStrike">
                <a:solidFill>
                  <a:srgbClr val="5A5A5A"/>
                </a:solidFill>
                <a:latin typeface="Garamond"/>
                <a:ea typeface="Garamond"/>
                <a:cs typeface="Garamond"/>
                <a:sym typeface="Garamond"/>
              </a:defRPr>
            </a:lvl1pPr>
            <a:lvl2pPr indent="-411480" lvl="1" marL="914400" marR="0" rtl="0" algn="l">
              <a:lnSpc>
                <a:spcPct val="90000"/>
              </a:lnSpc>
              <a:spcBef>
                <a:spcPts val="600"/>
              </a:spcBef>
              <a:spcAft>
                <a:spcPts val="0"/>
              </a:spcAft>
              <a:buClr>
                <a:srgbClr val="5A5A5A"/>
              </a:buClr>
              <a:buSzPts val="2880"/>
              <a:buFont typeface="Arial"/>
              <a:buChar char="•"/>
              <a:defRPr b="0" i="0" sz="2880" u="none" cap="none" strike="noStrike">
                <a:solidFill>
                  <a:srgbClr val="5A5A5A"/>
                </a:solidFill>
                <a:latin typeface="Garamond"/>
                <a:ea typeface="Garamond"/>
                <a:cs typeface="Garamond"/>
                <a:sym typeface="Garamond"/>
              </a:defRPr>
            </a:lvl2pPr>
            <a:lvl3pPr indent="-381000" lvl="2" marL="1371600" marR="0" rtl="0" algn="l">
              <a:lnSpc>
                <a:spcPct val="90000"/>
              </a:lnSpc>
              <a:spcBef>
                <a:spcPts val="600"/>
              </a:spcBef>
              <a:spcAft>
                <a:spcPts val="0"/>
              </a:spcAft>
              <a:buClr>
                <a:srgbClr val="5A5A5A"/>
              </a:buClr>
              <a:buSzPts val="2400"/>
              <a:buFont typeface="Arial"/>
              <a:buChar char="•"/>
              <a:defRPr b="0" i="0" sz="2400" u="none" cap="none" strike="noStrike">
                <a:solidFill>
                  <a:srgbClr val="5A5A5A"/>
                </a:solidFill>
                <a:latin typeface="Garamond"/>
                <a:ea typeface="Garamond"/>
                <a:cs typeface="Garamond"/>
                <a:sym typeface="Garamond"/>
              </a:defRPr>
            </a:lvl3pPr>
            <a:lvl4pPr indent="-365760" lvl="3" marL="1828800" marR="0" rtl="0" algn="l">
              <a:lnSpc>
                <a:spcPct val="90000"/>
              </a:lnSpc>
              <a:spcBef>
                <a:spcPts val="600"/>
              </a:spcBef>
              <a:spcAft>
                <a:spcPts val="0"/>
              </a:spcAft>
              <a:buClr>
                <a:srgbClr val="5A5A5A"/>
              </a:buClr>
              <a:buSzPts val="2160"/>
              <a:buFont typeface="Arial"/>
              <a:buChar char="•"/>
              <a:defRPr b="0" i="0" sz="2160" u="none" cap="none" strike="noStrike">
                <a:solidFill>
                  <a:srgbClr val="5A5A5A"/>
                </a:solidFill>
                <a:latin typeface="Garamond"/>
                <a:ea typeface="Garamond"/>
                <a:cs typeface="Garamond"/>
                <a:sym typeface="Garamond"/>
              </a:defRPr>
            </a:lvl4pPr>
            <a:lvl5pPr indent="-365760" lvl="4" marL="2286000" marR="0" rtl="0" algn="l">
              <a:lnSpc>
                <a:spcPct val="90000"/>
              </a:lnSpc>
              <a:spcBef>
                <a:spcPts val="600"/>
              </a:spcBef>
              <a:spcAft>
                <a:spcPts val="0"/>
              </a:spcAft>
              <a:buClr>
                <a:srgbClr val="5A5A5A"/>
              </a:buClr>
              <a:buSzPts val="2160"/>
              <a:buFont typeface="Arial"/>
              <a:buChar char="•"/>
              <a:defRPr b="0" i="0" sz="2160" u="none" cap="none" strike="noStrike">
                <a:solidFill>
                  <a:srgbClr val="5A5A5A"/>
                </a:solidFill>
                <a:latin typeface="Garamond"/>
                <a:ea typeface="Garamond"/>
                <a:cs typeface="Garamond"/>
                <a:sym typeface="Garamond"/>
              </a:defRPr>
            </a:lvl5pPr>
            <a:lvl6pPr indent="-365760" lvl="5" marL="27432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Calibri"/>
                <a:ea typeface="Calibri"/>
                <a:cs typeface="Calibri"/>
                <a:sym typeface="Calibri"/>
              </a:defRPr>
            </a:lvl6pPr>
            <a:lvl7pPr indent="-365760" lvl="6" marL="32004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Calibri"/>
                <a:ea typeface="Calibri"/>
                <a:cs typeface="Calibri"/>
                <a:sym typeface="Calibri"/>
              </a:defRPr>
            </a:lvl7pPr>
            <a:lvl8pPr indent="-365759" lvl="7" marL="36576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Calibri"/>
                <a:ea typeface="Calibri"/>
                <a:cs typeface="Calibri"/>
                <a:sym typeface="Calibri"/>
              </a:defRPr>
            </a:lvl8pPr>
            <a:lvl9pPr indent="-365759" lvl="8" marL="41148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Calibri"/>
                <a:ea typeface="Calibri"/>
                <a:cs typeface="Calibri"/>
                <a:sym typeface="Calibri"/>
              </a:defRPr>
            </a:lvl9pPr>
          </a:lstStyle>
          <a:p/>
        </p:txBody>
      </p:sp>
      <p:sp>
        <p:nvSpPr>
          <p:cNvPr id="12" name="Google Shape;12;p6"/>
          <p:cNvSpPr txBox="1"/>
          <p:nvPr>
            <p:ph idx="10" type="dt"/>
          </p:nvPr>
        </p:nvSpPr>
        <p:spPr>
          <a:xfrm>
            <a:off x="1005840" y="7627621"/>
            <a:ext cx="3291840" cy="43815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4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
          <p:cNvSpPr txBox="1"/>
          <p:nvPr>
            <p:ph idx="11" type="ftr"/>
          </p:nvPr>
        </p:nvSpPr>
        <p:spPr>
          <a:xfrm>
            <a:off x="4846320" y="7627621"/>
            <a:ext cx="4937760" cy="43815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4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6"/>
          <p:cNvSpPr txBox="1"/>
          <p:nvPr>
            <p:ph idx="12" type="sldNum"/>
          </p:nvPr>
        </p:nvSpPr>
        <p:spPr>
          <a:xfrm>
            <a:off x="10332720" y="7627621"/>
            <a:ext cx="3291840" cy="43815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40"/>
              <a:buFont typeface="Arial"/>
              <a:buNone/>
              <a:defRPr b="0" i="0" sz="144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440"/>
              <a:buFont typeface="Arial"/>
              <a:buNone/>
              <a:defRPr b="0" i="0" sz="144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440"/>
              <a:buFont typeface="Arial"/>
              <a:buNone/>
              <a:defRPr b="0" i="0" sz="144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440"/>
              <a:buFont typeface="Arial"/>
              <a:buNone/>
              <a:defRPr b="0" i="0" sz="144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440"/>
              <a:buFont typeface="Arial"/>
              <a:buNone/>
              <a:defRPr b="0" i="0" sz="144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440"/>
              <a:buFont typeface="Arial"/>
              <a:buNone/>
              <a:defRPr b="0" i="0" sz="144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440"/>
              <a:buFont typeface="Arial"/>
              <a:buNone/>
              <a:defRPr b="0" i="0" sz="144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440"/>
              <a:buFont typeface="Arial"/>
              <a:buNone/>
              <a:defRPr b="0" i="0" sz="144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440"/>
              <a:buFont typeface="Arial"/>
              <a:buNone/>
              <a:defRPr b="0" i="0" sz="144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hyperlink" Target="http://www.menti.com"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en.wikipedia.org/wiki/Kimberl%C3%A9_Williams_Crenshaw" TargetMode="Externa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19.jpg"/><Relationship Id="rId5" Type="http://schemas.openxmlformats.org/officeDocument/2006/relationships/image" Target="../media/image18.png"/><Relationship Id="rId6" Type="http://schemas.openxmlformats.org/officeDocument/2006/relationships/image" Target="../media/image2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www.menti.com"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4.png"/><Relationship Id="rId4" Type="http://schemas.openxmlformats.org/officeDocument/2006/relationships/hyperlink" Target="http://www.menti.com"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4.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9.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9.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3.png"/><Relationship Id="rId4" Type="http://schemas.openxmlformats.org/officeDocument/2006/relationships/image" Target="../media/image44.png"/><Relationship Id="rId9" Type="http://schemas.openxmlformats.org/officeDocument/2006/relationships/image" Target="../media/image37.png"/><Relationship Id="rId5" Type="http://schemas.openxmlformats.org/officeDocument/2006/relationships/image" Target="../media/image39.png"/><Relationship Id="rId6" Type="http://schemas.openxmlformats.org/officeDocument/2006/relationships/image" Target="../media/image46.png"/><Relationship Id="rId7" Type="http://schemas.openxmlformats.org/officeDocument/2006/relationships/image" Target="../media/image36.jpg"/><Relationship Id="rId8" Type="http://schemas.openxmlformats.org/officeDocument/2006/relationships/image" Target="../media/image3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8.png"/><Relationship Id="rId4" Type="http://schemas.openxmlformats.org/officeDocument/2006/relationships/image" Target="../media/image45.gif"/><Relationship Id="rId5" Type="http://schemas.openxmlformats.org/officeDocument/2006/relationships/image" Target="../media/image42.jpg"/><Relationship Id="rId6" Type="http://schemas.openxmlformats.org/officeDocument/2006/relationships/image" Target="../media/image4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0.png"/><Relationship Id="rId4" Type="http://schemas.openxmlformats.org/officeDocument/2006/relationships/image" Target="../media/image48.jpg"/><Relationship Id="rId9" Type="http://schemas.openxmlformats.org/officeDocument/2006/relationships/image" Target="../media/image52.jpg"/><Relationship Id="rId5" Type="http://schemas.openxmlformats.org/officeDocument/2006/relationships/image" Target="../media/image47.jpg"/><Relationship Id="rId6" Type="http://schemas.openxmlformats.org/officeDocument/2006/relationships/image" Target="../media/image49.jpg"/><Relationship Id="rId7" Type="http://schemas.openxmlformats.org/officeDocument/2006/relationships/image" Target="../media/image51.jpg"/><Relationship Id="rId8" Type="http://schemas.openxmlformats.org/officeDocument/2006/relationships/image" Target="../media/image5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7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6.jpg"/><Relationship Id="rId4" Type="http://schemas.openxmlformats.org/officeDocument/2006/relationships/image" Target="../media/image9.jpg"/><Relationship Id="rId9" Type="http://schemas.openxmlformats.org/officeDocument/2006/relationships/image" Target="../media/image10.png"/><Relationship Id="rId5" Type="http://schemas.openxmlformats.org/officeDocument/2006/relationships/image" Target="../media/image6.png"/><Relationship Id="rId6" Type="http://schemas.openxmlformats.org/officeDocument/2006/relationships/image" Target="../media/image25.png"/><Relationship Id="rId7" Type="http://schemas.openxmlformats.org/officeDocument/2006/relationships/image" Target="../media/image8.jpg"/><Relationship Id="rId8" Type="http://schemas.openxmlformats.org/officeDocument/2006/relationships/image" Target="../media/image1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9.png"/><Relationship Id="rId4" Type="http://schemas.openxmlformats.org/officeDocument/2006/relationships/image" Target="../media/image58.png"/><Relationship Id="rId5" Type="http://schemas.openxmlformats.org/officeDocument/2006/relationships/image" Target="../media/image61.png"/><Relationship Id="rId6" Type="http://schemas.openxmlformats.org/officeDocument/2006/relationships/image" Target="../media/image79.png"/><Relationship Id="rId7" Type="http://schemas.openxmlformats.org/officeDocument/2006/relationships/image" Target="../media/image9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hyperlink" Target="http://www.colourblindawareness.org/" TargetMode="External"/><Relationship Id="rId4" Type="http://schemas.openxmlformats.org/officeDocument/2006/relationships/image" Target="../media/image54.jpg"/><Relationship Id="rId5" Type="http://schemas.openxmlformats.org/officeDocument/2006/relationships/image" Target="../media/image55.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7.png"/><Relationship Id="rId4" Type="http://schemas.openxmlformats.org/officeDocument/2006/relationships/image" Target="../media/image70.png"/><Relationship Id="rId5" Type="http://schemas.openxmlformats.org/officeDocument/2006/relationships/image" Target="../media/image72.png"/><Relationship Id="rId6" Type="http://schemas.openxmlformats.org/officeDocument/2006/relationships/image" Target="../media/image6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0.png"/><Relationship Id="rId4" Type="http://schemas.openxmlformats.org/officeDocument/2006/relationships/image" Target="../media/image62.png"/><Relationship Id="rId5" Type="http://schemas.openxmlformats.org/officeDocument/2006/relationships/image" Target="../media/image65.png"/><Relationship Id="rId6" Type="http://schemas.openxmlformats.org/officeDocument/2006/relationships/image" Target="../media/image6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6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7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84.png"/><Relationship Id="rId4" Type="http://schemas.openxmlformats.org/officeDocument/2006/relationships/image" Target="../media/image77.png"/><Relationship Id="rId5" Type="http://schemas.openxmlformats.org/officeDocument/2006/relationships/image" Target="../media/image75.png"/><Relationship Id="rId6" Type="http://schemas.openxmlformats.org/officeDocument/2006/relationships/image" Target="../media/image8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71.png"/><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73.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78.jpg"/><Relationship Id="rId4" Type="http://schemas.openxmlformats.org/officeDocument/2006/relationships/image" Target="../media/image81.png"/><Relationship Id="rId5" Type="http://schemas.openxmlformats.org/officeDocument/2006/relationships/image" Target="../media/image124.png"/><Relationship Id="rId6" Type="http://schemas.openxmlformats.org/officeDocument/2006/relationships/image" Target="../media/image85.png"/><Relationship Id="rId7" Type="http://schemas.openxmlformats.org/officeDocument/2006/relationships/image" Target="../media/image9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80.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9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82.jpg"/><Relationship Id="rId4" Type="http://schemas.openxmlformats.org/officeDocument/2006/relationships/image" Target="../media/image12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1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2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03.png"/><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jpg"/><Relationship Id="rId4" Type="http://schemas.openxmlformats.org/officeDocument/2006/relationships/image" Target="../media/image1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87.png"/><Relationship Id="rId4" Type="http://schemas.openxmlformats.org/officeDocument/2006/relationships/image" Target="../media/image89.png"/><Relationship Id="rId5" Type="http://schemas.openxmlformats.org/officeDocument/2006/relationships/image" Target="../media/image39.png"/><Relationship Id="rId6" Type="http://schemas.openxmlformats.org/officeDocument/2006/relationships/image" Target="../media/image91.jpg"/><Relationship Id="rId7" Type="http://schemas.openxmlformats.org/officeDocument/2006/relationships/image" Target="../media/image92.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4.jpg"/><Relationship Id="rId4" Type="http://schemas.openxmlformats.org/officeDocument/2006/relationships/image" Target="../media/image13.jpg"/><Relationship Id="rId5" Type="http://schemas.openxmlformats.org/officeDocument/2006/relationships/image" Target="../media/image94.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95.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9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1" Type="http://schemas.openxmlformats.org/officeDocument/2006/relationships/image" Target="../media/image104.png"/><Relationship Id="rId10" Type="http://schemas.openxmlformats.org/officeDocument/2006/relationships/image" Target="../media/image39.png"/><Relationship Id="rId13" Type="http://schemas.openxmlformats.org/officeDocument/2006/relationships/image" Target="../media/image102.png"/><Relationship Id="rId12" Type="http://schemas.openxmlformats.org/officeDocument/2006/relationships/image" Target="../media/image46.png"/><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100.png"/><Relationship Id="rId4" Type="http://schemas.openxmlformats.org/officeDocument/2006/relationships/image" Target="../media/image118.png"/><Relationship Id="rId9" Type="http://schemas.openxmlformats.org/officeDocument/2006/relationships/image" Target="../media/image44.png"/><Relationship Id="rId5" Type="http://schemas.openxmlformats.org/officeDocument/2006/relationships/image" Target="../media/image101.png"/><Relationship Id="rId6" Type="http://schemas.openxmlformats.org/officeDocument/2006/relationships/image" Target="../media/image98.png"/><Relationship Id="rId7" Type="http://schemas.openxmlformats.org/officeDocument/2006/relationships/image" Target="../media/image43.png"/><Relationship Id="rId8" Type="http://schemas.openxmlformats.org/officeDocument/2006/relationships/image" Target="../media/image9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109.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10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11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106.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108.png"/><Relationship Id="rId4" Type="http://schemas.openxmlformats.org/officeDocument/2006/relationships/image" Target="../media/image105.png"/><Relationship Id="rId5" Type="http://schemas.openxmlformats.org/officeDocument/2006/relationships/image" Target="../media/image11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11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 Id="rId3" Type="http://schemas.openxmlformats.org/officeDocument/2006/relationships/image" Target="../media/image34.png"/><Relationship Id="rId4" Type="http://schemas.openxmlformats.org/officeDocument/2006/relationships/image" Target="../media/image110.gif"/><Relationship Id="rId5" Type="http://schemas.openxmlformats.org/officeDocument/2006/relationships/image" Target="../media/image115.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hyperlink" Target="https://fakequity.com/2018/04/20/five-ways-to-center-people-of-color/"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112.jpg"/><Relationship Id="rId4" Type="http://schemas.openxmlformats.org/officeDocument/2006/relationships/image" Target="../media/image117.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12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121.png"/><Relationship Id="rId4" Type="http://schemas.openxmlformats.org/officeDocument/2006/relationships/image" Target="../media/image11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112.jpg"/><Relationship Id="rId4" Type="http://schemas.openxmlformats.org/officeDocument/2006/relationships/image" Target="../media/image1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 name="Shape 51"/>
        <p:cNvGrpSpPr/>
        <p:nvPr/>
      </p:nvGrpSpPr>
      <p:grpSpPr>
        <a:xfrm>
          <a:off x="0" y="0"/>
          <a:ext cx="0" cy="0"/>
          <a:chOff x="0" y="0"/>
          <a:chExt cx="0" cy="0"/>
        </a:xfrm>
      </p:grpSpPr>
      <p:sp>
        <p:nvSpPr>
          <p:cNvPr id="52" name="Google Shape;52;g947997a738_1_546"/>
          <p:cNvSpPr/>
          <p:nvPr/>
        </p:nvSpPr>
        <p:spPr>
          <a:xfrm>
            <a:off x="-17575" y="-16575"/>
            <a:ext cx="14630400" cy="8229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947997a738_1_546"/>
          <p:cNvSpPr txBox="1"/>
          <p:nvPr>
            <p:ph type="ctrTitle"/>
          </p:nvPr>
        </p:nvSpPr>
        <p:spPr>
          <a:xfrm>
            <a:off x="1828800" y="1371600"/>
            <a:ext cx="10972800" cy="22860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t/>
            </a:r>
            <a:endParaRPr/>
          </a:p>
        </p:txBody>
      </p:sp>
      <p:sp>
        <p:nvSpPr>
          <p:cNvPr id="54" name="Google Shape;54;g947997a738_1_546"/>
          <p:cNvSpPr txBox="1"/>
          <p:nvPr>
            <p:ph idx="1" type="body"/>
          </p:nvPr>
        </p:nvSpPr>
        <p:spPr>
          <a:xfrm>
            <a:off x="1828800" y="5029200"/>
            <a:ext cx="10972800" cy="914400"/>
          </a:xfrm>
          <a:prstGeom prst="rect">
            <a:avLst/>
          </a:prstGeom>
        </p:spPr>
        <p:txBody>
          <a:bodyPr anchorCtr="0" anchor="t" bIns="0" lIns="0" spcFirstLastPara="1" rIns="0" wrap="square" tIns="0">
            <a:noAutofit/>
          </a:bodyPr>
          <a:lstStyle/>
          <a:p>
            <a:pPr indent="0" lvl="0" marL="0" rtl="0" algn="ctr">
              <a:spcBef>
                <a:spcPts val="1200"/>
              </a:spcBef>
              <a:spcAft>
                <a:spcPts val="0"/>
              </a:spcAft>
              <a:buNone/>
            </a:pPr>
            <a:r>
              <a:t/>
            </a:r>
            <a:endParaRPr/>
          </a:p>
        </p:txBody>
      </p:sp>
      <p:sp>
        <p:nvSpPr>
          <p:cNvPr id="55" name="Google Shape;55;g947997a738_1_546"/>
          <p:cNvSpPr txBox="1"/>
          <p:nvPr>
            <p:ph idx="2" type="subTitle"/>
          </p:nvPr>
        </p:nvSpPr>
        <p:spPr>
          <a:xfrm>
            <a:off x="1828800" y="3886200"/>
            <a:ext cx="10972800" cy="914400"/>
          </a:xfrm>
          <a:prstGeom prst="rect">
            <a:avLst/>
          </a:prstGeom>
        </p:spPr>
        <p:txBody>
          <a:bodyPr anchorCtr="0" anchor="t" bIns="0" lIns="0" spcFirstLastPara="1" rIns="0" wrap="square" tIns="0">
            <a:noAutofit/>
          </a:bodyPr>
          <a:lstStyle/>
          <a:p>
            <a:pPr indent="0" lvl="0" marL="0" rtl="0" algn="ctr">
              <a:spcBef>
                <a:spcPts val="1200"/>
              </a:spcBef>
              <a:spcAft>
                <a:spcPts val="0"/>
              </a:spcAft>
              <a:buNone/>
            </a:pPr>
            <a:r>
              <a:t/>
            </a:r>
            <a:endParaRPr/>
          </a:p>
        </p:txBody>
      </p:sp>
      <p:pic>
        <p:nvPicPr>
          <p:cNvPr id="56" name="Google Shape;56;g947997a738_1_546"/>
          <p:cNvPicPr preferRelativeResize="0"/>
          <p:nvPr/>
        </p:nvPicPr>
        <p:blipFill>
          <a:blip r:embed="rId3">
            <a:alphaModFix/>
          </a:blip>
          <a:stretch>
            <a:fillRect/>
          </a:stretch>
        </p:blipFill>
        <p:spPr>
          <a:xfrm>
            <a:off x="1930400" y="-2"/>
            <a:ext cx="10769600" cy="8077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g947997a738_1_6"/>
          <p:cNvSpPr txBox="1"/>
          <p:nvPr>
            <p:ph type="title"/>
          </p:nvPr>
        </p:nvSpPr>
        <p:spPr>
          <a:xfrm>
            <a:off x="3916680" y="254000"/>
            <a:ext cx="13167300" cy="901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1800"/>
              <a:buNone/>
            </a:pPr>
            <a:r>
              <a:rPr lang="en-US" sz="5120">
                <a:solidFill>
                  <a:srgbClr val="C00000"/>
                </a:solidFill>
              </a:rPr>
              <a:t>What is Social Justice?</a:t>
            </a:r>
            <a:endParaRPr/>
          </a:p>
        </p:txBody>
      </p:sp>
      <p:sp>
        <p:nvSpPr>
          <p:cNvPr id="131" name="Google Shape;131;g947997a738_1_6"/>
          <p:cNvSpPr txBox="1"/>
          <p:nvPr/>
        </p:nvSpPr>
        <p:spPr>
          <a:xfrm>
            <a:off x="3155225" y="1411204"/>
            <a:ext cx="11092200" cy="18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840"/>
              <a:buFont typeface="Arial"/>
              <a:buNone/>
            </a:pPr>
            <a:r>
              <a:rPr b="1" i="1" lang="en-US" sz="3840">
                <a:solidFill>
                  <a:schemeClr val="dk1"/>
                </a:solidFill>
                <a:latin typeface="Palatino Linotype"/>
                <a:ea typeface="Palatino Linotype"/>
                <a:cs typeface="Palatino Linotype"/>
                <a:sym typeface="Palatino Linotype"/>
              </a:rPr>
              <a:t>Justice </a:t>
            </a:r>
            <a:r>
              <a:rPr i="1" lang="en-US" sz="3840">
                <a:solidFill>
                  <a:schemeClr val="dk1"/>
                </a:solidFill>
                <a:latin typeface="Palatino Linotype"/>
                <a:ea typeface="Palatino Linotype"/>
                <a:cs typeface="Palatino Linotype"/>
                <a:sym typeface="Palatino Linotype"/>
              </a:rPr>
              <a:t>in terms of the distribution of </a:t>
            </a:r>
            <a:r>
              <a:rPr b="1" i="1" lang="en-US" sz="3840">
                <a:solidFill>
                  <a:schemeClr val="dk1"/>
                </a:solidFill>
                <a:latin typeface="Palatino Linotype"/>
                <a:ea typeface="Palatino Linotype"/>
                <a:cs typeface="Palatino Linotype"/>
                <a:sym typeface="Palatino Linotype"/>
              </a:rPr>
              <a:t>wealth, opportunities, and privileges </a:t>
            </a:r>
            <a:r>
              <a:rPr i="1" lang="en-US" sz="3840">
                <a:solidFill>
                  <a:schemeClr val="dk1"/>
                </a:solidFill>
                <a:latin typeface="Palatino Linotype"/>
                <a:ea typeface="Palatino Linotype"/>
                <a:cs typeface="Palatino Linotype"/>
                <a:sym typeface="Palatino Linotype"/>
              </a:rPr>
              <a:t>within a society</a:t>
            </a:r>
            <a:r>
              <a:rPr b="1" i="1" lang="en-US" sz="3840">
                <a:solidFill>
                  <a:schemeClr val="dk1"/>
                </a:solidFill>
                <a:latin typeface="Palatino Linotype"/>
                <a:ea typeface="Palatino Linotype"/>
                <a:cs typeface="Palatino Linotype"/>
                <a:sym typeface="Palatino Linotype"/>
              </a:rPr>
              <a:t>. </a:t>
            </a:r>
            <a:endParaRPr b="1" i="1" sz="3840">
              <a:solidFill>
                <a:schemeClr val="dk1"/>
              </a:solidFill>
              <a:latin typeface="Palatino Linotype"/>
              <a:ea typeface="Palatino Linotype"/>
              <a:cs typeface="Palatino Linotype"/>
              <a:sym typeface="Palatino Linotype"/>
            </a:endParaRPr>
          </a:p>
          <a:p>
            <a:pPr indent="457200" lvl="0" marL="0" marR="0" rtl="0" algn="l">
              <a:lnSpc>
                <a:spcPct val="100000"/>
              </a:lnSpc>
              <a:spcBef>
                <a:spcPts val="0"/>
              </a:spcBef>
              <a:spcAft>
                <a:spcPts val="0"/>
              </a:spcAft>
              <a:buClr>
                <a:srgbClr val="000000"/>
              </a:buClr>
              <a:buSzPts val="3840"/>
              <a:buFont typeface="Arial"/>
              <a:buNone/>
            </a:pPr>
            <a:r>
              <a:rPr i="1" lang="en-US" sz="3240">
                <a:solidFill>
                  <a:schemeClr val="dk1"/>
                </a:solidFill>
                <a:latin typeface="Palatino Linotype"/>
                <a:ea typeface="Palatino Linotype"/>
                <a:cs typeface="Palatino Linotype"/>
                <a:sym typeface="Palatino Linotype"/>
              </a:rPr>
              <a:t>- Oxford Languages</a:t>
            </a:r>
            <a:endParaRPr sz="800"/>
          </a:p>
        </p:txBody>
      </p:sp>
      <p:pic>
        <p:nvPicPr>
          <p:cNvPr id="132" name="Google Shape;132;g947997a738_1_6"/>
          <p:cNvPicPr preferRelativeResize="0"/>
          <p:nvPr/>
        </p:nvPicPr>
        <p:blipFill>
          <a:blip r:embed="rId3">
            <a:alphaModFix/>
          </a:blip>
          <a:stretch>
            <a:fillRect/>
          </a:stretch>
        </p:blipFill>
        <p:spPr>
          <a:xfrm>
            <a:off x="8160300" y="2936476"/>
            <a:ext cx="3034400" cy="2844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g947997a738_1_494"/>
          <p:cNvSpPr txBox="1"/>
          <p:nvPr>
            <p:ph type="title"/>
          </p:nvPr>
        </p:nvSpPr>
        <p:spPr>
          <a:xfrm>
            <a:off x="3916680" y="254000"/>
            <a:ext cx="13167300" cy="901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1800"/>
              <a:buNone/>
            </a:pPr>
            <a:r>
              <a:rPr lang="en-US" sz="5120">
                <a:solidFill>
                  <a:srgbClr val="C00000"/>
                </a:solidFill>
              </a:rPr>
              <a:t>What is Social Justice?</a:t>
            </a:r>
            <a:endParaRPr/>
          </a:p>
        </p:txBody>
      </p:sp>
      <p:sp>
        <p:nvSpPr>
          <p:cNvPr id="138" name="Google Shape;138;g947997a738_1_494"/>
          <p:cNvSpPr txBox="1"/>
          <p:nvPr/>
        </p:nvSpPr>
        <p:spPr>
          <a:xfrm>
            <a:off x="3155225" y="1411204"/>
            <a:ext cx="11092200" cy="18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840"/>
              <a:buFont typeface="Arial"/>
              <a:buNone/>
            </a:pPr>
            <a:r>
              <a:rPr b="1" i="1" lang="en-US" sz="3840">
                <a:solidFill>
                  <a:schemeClr val="dk1"/>
                </a:solidFill>
                <a:latin typeface="Palatino Linotype"/>
                <a:ea typeface="Palatino Linotype"/>
                <a:cs typeface="Palatino Linotype"/>
                <a:sym typeface="Palatino Linotype"/>
              </a:rPr>
              <a:t>Justice </a:t>
            </a:r>
            <a:r>
              <a:rPr i="1" lang="en-US" sz="3840">
                <a:solidFill>
                  <a:schemeClr val="dk1"/>
                </a:solidFill>
                <a:latin typeface="Palatino Linotype"/>
                <a:ea typeface="Palatino Linotype"/>
                <a:cs typeface="Palatino Linotype"/>
                <a:sym typeface="Palatino Linotype"/>
              </a:rPr>
              <a:t>in terms of the distribution of </a:t>
            </a:r>
            <a:r>
              <a:rPr b="1" i="1" lang="en-US" sz="3840">
                <a:solidFill>
                  <a:schemeClr val="dk1"/>
                </a:solidFill>
                <a:latin typeface="Palatino Linotype"/>
                <a:ea typeface="Palatino Linotype"/>
                <a:cs typeface="Palatino Linotype"/>
                <a:sym typeface="Palatino Linotype"/>
              </a:rPr>
              <a:t>wealth, opportunities, and privileges </a:t>
            </a:r>
            <a:r>
              <a:rPr i="1" lang="en-US" sz="3840">
                <a:solidFill>
                  <a:schemeClr val="dk1"/>
                </a:solidFill>
                <a:latin typeface="Palatino Linotype"/>
                <a:ea typeface="Palatino Linotype"/>
                <a:cs typeface="Palatino Linotype"/>
                <a:sym typeface="Palatino Linotype"/>
              </a:rPr>
              <a:t>within a society</a:t>
            </a:r>
            <a:r>
              <a:rPr b="1" i="1" lang="en-US" sz="3840">
                <a:solidFill>
                  <a:schemeClr val="dk1"/>
                </a:solidFill>
                <a:latin typeface="Palatino Linotype"/>
                <a:ea typeface="Palatino Linotype"/>
                <a:cs typeface="Palatino Linotype"/>
                <a:sym typeface="Palatino Linotype"/>
              </a:rPr>
              <a:t>. </a:t>
            </a:r>
            <a:endParaRPr b="1" i="1" sz="3840">
              <a:solidFill>
                <a:schemeClr val="dk1"/>
              </a:solidFill>
              <a:latin typeface="Palatino Linotype"/>
              <a:ea typeface="Palatino Linotype"/>
              <a:cs typeface="Palatino Linotype"/>
              <a:sym typeface="Palatino Linotype"/>
            </a:endParaRPr>
          </a:p>
          <a:p>
            <a:pPr indent="457200" lvl="0" marL="0" marR="0" rtl="0" algn="l">
              <a:lnSpc>
                <a:spcPct val="100000"/>
              </a:lnSpc>
              <a:spcBef>
                <a:spcPts val="0"/>
              </a:spcBef>
              <a:spcAft>
                <a:spcPts val="0"/>
              </a:spcAft>
              <a:buClr>
                <a:srgbClr val="000000"/>
              </a:buClr>
              <a:buSzPts val="3840"/>
              <a:buFont typeface="Arial"/>
              <a:buNone/>
            </a:pPr>
            <a:r>
              <a:rPr i="1" lang="en-US" sz="3240">
                <a:solidFill>
                  <a:schemeClr val="dk1"/>
                </a:solidFill>
                <a:latin typeface="Palatino Linotype"/>
                <a:ea typeface="Palatino Linotype"/>
                <a:cs typeface="Palatino Linotype"/>
                <a:sym typeface="Palatino Linotype"/>
              </a:rPr>
              <a:t>- Oxford Languages</a:t>
            </a:r>
            <a:endParaRPr sz="800"/>
          </a:p>
        </p:txBody>
      </p:sp>
      <p:sp>
        <p:nvSpPr>
          <p:cNvPr id="139" name="Google Shape;139;g947997a738_1_494"/>
          <p:cNvSpPr txBox="1"/>
          <p:nvPr>
            <p:ph idx="1" type="body"/>
          </p:nvPr>
        </p:nvSpPr>
        <p:spPr>
          <a:xfrm>
            <a:off x="2054625" y="6030950"/>
            <a:ext cx="11560500" cy="10536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1200"/>
              </a:spcBef>
              <a:spcAft>
                <a:spcPts val="0"/>
              </a:spcAft>
              <a:buNone/>
            </a:pPr>
            <a:r>
              <a:rPr b="1" lang="en-US" sz="4959">
                <a:solidFill>
                  <a:srgbClr val="FF9900"/>
                </a:solidFill>
              </a:rPr>
              <a:t>Where do the inequities lie in geoscience?</a:t>
            </a:r>
            <a:endParaRPr b="1" sz="4959">
              <a:solidFill>
                <a:srgbClr val="FF9900"/>
              </a:solidFill>
            </a:endParaRPr>
          </a:p>
        </p:txBody>
      </p:sp>
      <p:pic>
        <p:nvPicPr>
          <p:cNvPr id="140" name="Google Shape;140;g947997a738_1_494"/>
          <p:cNvPicPr preferRelativeResize="0"/>
          <p:nvPr/>
        </p:nvPicPr>
        <p:blipFill>
          <a:blip r:embed="rId3">
            <a:alphaModFix/>
          </a:blip>
          <a:stretch>
            <a:fillRect/>
          </a:stretch>
        </p:blipFill>
        <p:spPr>
          <a:xfrm>
            <a:off x="8160300" y="2936476"/>
            <a:ext cx="3034400" cy="2844750"/>
          </a:xfrm>
          <a:prstGeom prst="rect">
            <a:avLst/>
          </a:prstGeom>
          <a:noFill/>
          <a:ln>
            <a:noFill/>
          </a:ln>
        </p:spPr>
      </p:pic>
      <p:sp>
        <p:nvSpPr>
          <p:cNvPr id="141" name="Google Shape;141;g947997a738_1_494"/>
          <p:cNvSpPr txBox="1"/>
          <p:nvPr/>
        </p:nvSpPr>
        <p:spPr>
          <a:xfrm>
            <a:off x="1861800" y="3874425"/>
            <a:ext cx="5453400" cy="205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900" u="sng">
                <a:solidFill>
                  <a:schemeClr val="hlink"/>
                </a:solidFill>
                <a:latin typeface="Nunito"/>
                <a:ea typeface="Nunito"/>
                <a:cs typeface="Nunito"/>
                <a:sym typeface="Nunito"/>
                <a:hlinkClick r:id="rId4"/>
              </a:rPr>
              <a:t>www.menti.com</a:t>
            </a:r>
            <a:endParaRPr sz="3900">
              <a:latin typeface="Nunito"/>
              <a:ea typeface="Nunito"/>
              <a:cs typeface="Nunito"/>
              <a:sym typeface="Nunito"/>
            </a:endParaRPr>
          </a:p>
          <a:p>
            <a:pPr indent="0" lvl="0" marL="0" rtl="0" algn="ctr">
              <a:spcBef>
                <a:spcPts val="0"/>
              </a:spcBef>
              <a:spcAft>
                <a:spcPts val="0"/>
              </a:spcAft>
              <a:buNone/>
            </a:pPr>
            <a:r>
              <a:rPr b="1" lang="en-US" sz="3900">
                <a:latin typeface="Nunito"/>
                <a:ea typeface="Nunito"/>
                <a:cs typeface="Nunito"/>
                <a:sym typeface="Nunito"/>
              </a:rPr>
              <a:t>53 81 55 3</a:t>
            </a:r>
            <a:endParaRPr b="1" sz="3900">
              <a:latin typeface="Nunito"/>
              <a:ea typeface="Nunito"/>
              <a:cs typeface="Nunito"/>
              <a:sym typeface="Nuni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descr="YcFj0j_UqMiM5BlmR9FbYZ_LDEkBuFcGpZgR530legc.jpg" id="147" name="Google Shape;147;g92a30693b5_0_19"/>
          <p:cNvPicPr preferRelativeResize="0"/>
          <p:nvPr/>
        </p:nvPicPr>
        <p:blipFill rotWithShape="1">
          <a:blip r:embed="rId3">
            <a:alphaModFix/>
          </a:blip>
          <a:srcRect b="7202" l="0" r="0" t="6337"/>
          <a:stretch/>
        </p:blipFill>
        <p:spPr>
          <a:xfrm>
            <a:off x="3235425" y="654225"/>
            <a:ext cx="9791900" cy="6257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40"/>
          <p:cNvSpPr txBox="1"/>
          <p:nvPr>
            <p:ph idx="1" type="body"/>
          </p:nvPr>
        </p:nvSpPr>
        <p:spPr>
          <a:xfrm>
            <a:off x="8851900" y="1522388"/>
            <a:ext cx="5049910" cy="6349730"/>
          </a:xfrm>
          <a:prstGeom prst="rect">
            <a:avLst/>
          </a:prstGeom>
          <a:noFill/>
          <a:ln>
            <a:noFill/>
          </a:ln>
        </p:spPr>
        <p:txBody>
          <a:bodyPr anchorCtr="0" anchor="t" bIns="0" lIns="0" spcFirstLastPara="1" rIns="0" wrap="square" tIns="0">
            <a:normAutofit/>
          </a:bodyPr>
          <a:lstStyle/>
          <a:p>
            <a:pPr indent="-342900" lvl="0" marL="457200" rtl="0" algn="l">
              <a:lnSpc>
                <a:spcPct val="90000"/>
              </a:lnSpc>
              <a:spcBef>
                <a:spcPts val="1200"/>
              </a:spcBef>
              <a:spcAft>
                <a:spcPts val="0"/>
              </a:spcAft>
              <a:buClr>
                <a:srgbClr val="5A5A5A"/>
              </a:buClr>
              <a:buSzPts val="1800"/>
              <a:buChar char="•"/>
            </a:pPr>
            <a:r>
              <a:rPr lang="en-US"/>
              <a:t>Intersectionality - coined by Kimberlé Crenshaw 30 years ago</a:t>
            </a:r>
            <a:endParaRPr/>
          </a:p>
          <a:p>
            <a:pPr indent="-342900" lvl="0" marL="457200" rtl="0" algn="l">
              <a:lnSpc>
                <a:spcPct val="90000"/>
              </a:lnSpc>
              <a:spcBef>
                <a:spcPts val="1200"/>
              </a:spcBef>
              <a:spcAft>
                <a:spcPts val="0"/>
              </a:spcAft>
              <a:buClr>
                <a:srgbClr val="5A5A5A"/>
              </a:buClr>
              <a:buSzPts val="1800"/>
              <a:buChar char="•"/>
            </a:pPr>
            <a:r>
              <a:rPr lang="en-US"/>
              <a:t>Describes how race, class, gender, and other individual characteristics “intersect” with one another and overlap.</a:t>
            </a:r>
            <a:endParaRPr u="sng">
              <a:solidFill>
                <a:schemeClr val="hlink"/>
              </a:solidFill>
              <a:hlinkClick r:id="rId3"/>
            </a:endParaRPr>
          </a:p>
          <a:p>
            <a:pPr indent="-228600" lvl="0" marL="457200" rtl="0" algn="l">
              <a:lnSpc>
                <a:spcPct val="90000"/>
              </a:lnSpc>
              <a:spcBef>
                <a:spcPts val="1200"/>
              </a:spcBef>
              <a:spcAft>
                <a:spcPts val="0"/>
              </a:spcAft>
              <a:buClr>
                <a:srgbClr val="5A5A5A"/>
              </a:buClr>
              <a:buSzPts val="1800"/>
              <a:buNone/>
            </a:pPr>
            <a:r>
              <a:t/>
            </a:r>
            <a:endParaRPr/>
          </a:p>
        </p:txBody>
      </p:sp>
      <p:pic>
        <p:nvPicPr>
          <p:cNvPr id="154" name="Google Shape;154;p40"/>
          <p:cNvPicPr preferRelativeResize="0"/>
          <p:nvPr/>
        </p:nvPicPr>
        <p:blipFill rotWithShape="1">
          <a:blip r:embed="rId4">
            <a:alphaModFix/>
          </a:blip>
          <a:srcRect b="0" l="0" r="0" t="0"/>
          <a:stretch/>
        </p:blipFill>
        <p:spPr>
          <a:xfrm>
            <a:off x="2233246" y="717843"/>
            <a:ext cx="6288454" cy="628845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g92a30693b5_0_28"/>
          <p:cNvSpPr txBox="1"/>
          <p:nvPr>
            <p:ph type="title"/>
          </p:nvPr>
        </p:nvSpPr>
        <p:spPr>
          <a:xfrm>
            <a:off x="3670850" y="491275"/>
            <a:ext cx="7820100" cy="1143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Implicit and Explicit Bias</a:t>
            </a:r>
            <a:endParaRPr/>
          </a:p>
        </p:txBody>
      </p:sp>
      <p:sp>
        <p:nvSpPr>
          <p:cNvPr id="161" name="Google Shape;161;g92a30693b5_0_28"/>
          <p:cNvSpPr txBox="1"/>
          <p:nvPr>
            <p:ph idx="1" type="body"/>
          </p:nvPr>
        </p:nvSpPr>
        <p:spPr>
          <a:xfrm>
            <a:off x="3962325" y="6692525"/>
            <a:ext cx="10972800" cy="772800"/>
          </a:xfrm>
          <a:prstGeom prst="rect">
            <a:avLst/>
          </a:prstGeom>
        </p:spPr>
        <p:txBody>
          <a:bodyPr anchorCtr="0" anchor="t" bIns="0" lIns="0" spcFirstLastPara="1" rIns="0" wrap="square" tIns="0">
            <a:noAutofit/>
          </a:bodyPr>
          <a:lstStyle/>
          <a:p>
            <a:pPr indent="0" lvl="0" marL="0" rtl="0" algn="l">
              <a:spcBef>
                <a:spcPts val="1200"/>
              </a:spcBef>
              <a:spcAft>
                <a:spcPts val="0"/>
              </a:spcAft>
              <a:buNone/>
            </a:pPr>
            <a:r>
              <a:rPr lang="en-US"/>
              <a:t>Test your implicit bias with “Project Implicit”</a:t>
            </a:r>
            <a:endParaRPr/>
          </a:p>
        </p:txBody>
      </p:sp>
      <p:pic>
        <p:nvPicPr>
          <p:cNvPr id="162" name="Google Shape;162;g92a30693b5_0_28"/>
          <p:cNvPicPr preferRelativeResize="0"/>
          <p:nvPr/>
        </p:nvPicPr>
        <p:blipFill>
          <a:blip r:embed="rId3">
            <a:alphaModFix/>
          </a:blip>
          <a:stretch>
            <a:fillRect/>
          </a:stretch>
        </p:blipFill>
        <p:spPr>
          <a:xfrm>
            <a:off x="3747200" y="1589987"/>
            <a:ext cx="8220300" cy="5049625"/>
          </a:xfrm>
          <a:prstGeom prst="rect">
            <a:avLst/>
          </a:prstGeom>
          <a:noFill/>
          <a:ln>
            <a:noFill/>
          </a:ln>
        </p:spPr>
      </p:pic>
      <p:sp>
        <p:nvSpPr>
          <p:cNvPr id="163" name="Google Shape;163;g92a30693b5_0_28"/>
          <p:cNvSpPr txBox="1"/>
          <p:nvPr/>
        </p:nvSpPr>
        <p:spPr>
          <a:xfrm>
            <a:off x="10723400" y="6260450"/>
            <a:ext cx="1370100" cy="14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Garamond"/>
                <a:ea typeface="Garamond"/>
                <a:cs typeface="Garamond"/>
                <a:sym typeface="Garamond"/>
              </a:rPr>
              <a:t>policyLab</a:t>
            </a:r>
            <a:endParaRPr>
              <a:latin typeface="Garamond"/>
              <a:ea typeface="Garamond"/>
              <a:cs typeface="Garamond"/>
              <a:sym typeface="Garamon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g92a30693b5_0_53"/>
          <p:cNvSpPr txBox="1"/>
          <p:nvPr>
            <p:ph type="title"/>
          </p:nvPr>
        </p:nvSpPr>
        <p:spPr>
          <a:xfrm>
            <a:off x="2514600" y="511450"/>
            <a:ext cx="10972800" cy="1143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Microaggressions</a:t>
            </a:r>
            <a:endParaRPr/>
          </a:p>
        </p:txBody>
      </p:sp>
      <p:sp>
        <p:nvSpPr>
          <p:cNvPr id="170" name="Google Shape;170;g92a30693b5_0_53"/>
          <p:cNvSpPr txBox="1"/>
          <p:nvPr>
            <p:ph idx="1" type="body"/>
          </p:nvPr>
        </p:nvSpPr>
        <p:spPr>
          <a:xfrm>
            <a:off x="2514600" y="1756750"/>
            <a:ext cx="5886600" cy="4343400"/>
          </a:xfrm>
          <a:prstGeom prst="rect">
            <a:avLst/>
          </a:prstGeom>
        </p:spPr>
        <p:txBody>
          <a:bodyPr anchorCtr="0" anchor="t" bIns="0" lIns="0" spcFirstLastPara="1" rIns="0" wrap="square" tIns="0">
            <a:noAutofit/>
          </a:bodyPr>
          <a:lstStyle/>
          <a:p>
            <a:pPr indent="0" lvl="0" marL="0" rtl="0" algn="l">
              <a:spcBef>
                <a:spcPts val="900"/>
              </a:spcBef>
              <a:spcAft>
                <a:spcPts val="0"/>
              </a:spcAft>
              <a:buClr>
                <a:srgbClr val="000000"/>
              </a:buClr>
              <a:buSzPts val="1800"/>
              <a:buFont typeface="Arial"/>
              <a:buNone/>
            </a:pPr>
            <a:r>
              <a:rPr lang="en-US"/>
              <a:t>Small differences in treatment can pile up, resulting in large disparities (Valian, 1998)</a:t>
            </a:r>
            <a:endParaRPr/>
          </a:p>
          <a:p>
            <a:pPr indent="0" lvl="0" marL="0" rtl="0" algn="l">
              <a:spcBef>
                <a:spcPts val="900"/>
              </a:spcBef>
              <a:spcAft>
                <a:spcPts val="0"/>
              </a:spcAft>
              <a:buClr>
                <a:schemeClr val="dk1"/>
              </a:buClr>
              <a:buSzPts val="1100"/>
              <a:buFont typeface="Arial"/>
              <a:buNone/>
            </a:pPr>
            <a:r>
              <a:t/>
            </a:r>
            <a:endParaRPr/>
          </a:p>
          <a:p>
            <a:pPr indent="0" lvl="0" marL="0" rtl="0" algn="l">
              <a:spcBef>
                <a:spcPts val="900"/>
              </a:spcBef>
              <a:spcAft>
                <a:spcPts val="0"/>
              </a:spcAft>
              <a:buClr>
                <a:schemeClr val="dk1"/>
              </a:buClr>
              <a:buSzPts val="1100"/>
              <a:buFont typeface="Arial"/>
              <a:buNone/>
            </a:pPr>
            <a:r>
              <a:rPr lang="en-US"/>
              <a:t>“Those who differ from the norm encounter a cycle of cumulative disadvantage, while those who fit the norm experience a cycle of advantage.” (Turner, 2002, pp. 76-77)</a:t>
            </a:r>
            <a:endParaRPr/>
          </a:p>
          <a:p>
            <a:pPr indent="0" lvl="0" marL="0" rtl="0" algn="l">
              <a:spcBef>
                <a:spcPts val="900"/>
              </a:spcBef>
              <a:spcAft>
                <a:spcPts val="0"/>
              </a:spcAft>
              <a:buClr>
                <a:srgbClr val="000000"/>
              </a:buClr>
              <a:buSzPts val="1800"/>
              <a:buFont typeface="Arial"/>
              <a:buNone/>
            </a:pPr>
            <a:r>
              <a:t/>
            </a:r>
            <a:endParaRPr/>
          </a:p>
          <a:p>
            <a:pPr indent="0" lvl="0" marL="0" rtl="0" algn="l">
              <a:spcBef>
                <a:spcPts val="1200"/>
              </a:spcBef>
              <a:spcAft>
                <a:spcPts val="0"/>
              </a:spcAft>
              <a:buNone/>
            </a:pPr>
            <a:r>
              <a:t/>
            </a:r>
            <a:endParaRPr/>
          </a:p>
        </p:txBody>
      </p:sp>
      <p:pic>
        <p:nvPicPr>
          <p:cNvPr id="171" name="Google Shape;171;g92a30693b5_0_53"/>
          <p:cNvPicPr preferRelativeResize="0"/>
          <p:nvPr/>
        </p:nvPicPr>
        <p:blipFill>
          <a:blip r:embed="rId3">
            <a:alphaModFix/>
          </a:blip>
          <a:stretch>
            <a:fillRect/>
          </a:stretch>
        </p:blipFill>
        <p:spPr>
          <a:xfrm>
            <a:off x="8643050" y="1528975"/>
            <a:ext cx="5626774" cy="47169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g92a30693b5_0_115"/>
          <p:cNvPicPr preferRelativeResize="0"/>
          <p:nvPr/>
        </p:nvPicPr>
        <p:blipFill rotWithShape="1">
          <a:blip r:embed="rId3">
            <a:alphaModFix/>
          </a:blip>
          <a:srcRect b="10649" l="11940" r="0" t="8056"/>
          <a:stretch/>
        </p:blipFill>
        <p:spPr>
          <a:xfrm>
            <a:off x="3280825" y="574125"/>
            <a:ext cx="9152651" cy="63373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p39"/>
          <p:cNvPicPr preferRelativeResize="0"/>
          <p:nvPr/>
        </p:nvPicPr>
        <p:blipFill rotWithShape="1">
          <a:blip r:embed="rId3">
            <a:alphaModFix/>
          </a:blip>
          <a:srcRect b="0" l="0" r="0" t="0"/>
          <a:stretch/>
        </p:blipFill>
        <p:spPr>
          <a:xfrm>
            <a:off x="2686366" y="202230"/>
            <a:ext cx="8297747" cy="2235312"/>
          </a:xfrm>
          <a:prstGeom prst="rect">
            <a:avLst/>
          </a:prstGeom>
          <a:noFill/>
          <a:ln>
            <a:noFill/>
          </a:ln>
        </p:spPr>
      </p:pic>
      <p:pic>
        <p:nvPicPr>
          <p:cNvPr id="183" name="Google Shape;183;p39"/>
          <p:cNvPicPr preferRelativeResize="0"/>
          <p:nvPr/>
        </p:nvPicPr>
        <p:blipFill rotWithShape="1">
          <a:blip r:embed="rId4">
            <a:alphaModFix/>
          </a:blip>
          <a:srcRect b="0" l="0" r="0" t="0"/>
          <a:stretch/>
        </p:blipFill>
        <p:spPr>
          <a:xfrm>
            <a:off x="1923194" y="3098487"/>
            <a:ext cx="5392006" cy="3228534"/>
          </a:xfrm>
          <a:prstGeom prst="rect">
            <a:avLst/>
          </a:prstGeom>
          <a:noFill/>
          <a:ln>
            <a:noFill/>
          </a:ln>
        </p:spPr>
      </p:pic>
      <p:pic>
        <p:nvPicPr>
          <p:cNvPr id="184" name="Google Shape;184;p39"/>
          <p:cNvPicPr preferRelativeResize="0"/>
          <p:nvPr/>
        </p:nvPicPr>
        <p:blipFill rotWithShape="1">
          <a:blip r:embed="rId5">
            <a:alphaModFix/>
          </a:blip>
          <a:srcRect b="0" l="0" r="0" t="0"/>
          <a:stretch/>
        </p:blipFill>
        <p:spPr>
          <a:xfrm>
            <a:off x="7560917" y="5196988"/>
            <a:ext cx="5626250" cy="2592488"/>
          </a:xfrm>
          <a:prstGeom prst="rect">
            <a:avLst/>
          </a:prstGeom>
          <a:noFill/>
          <a:ln>
            <a:noFill/>
          </a:ln>
        </p:spPr>
      </p:pic>
      <p:pic>
        <p:nvPicPr>
          <p:cNvPr id="185" name="Google Shape;185;p39"/>
          <p:cNvPicPr preferRelativeResize="0"/>
          <p:nvPr/>
        </p:nvPicPr>
        <p:blipFill rotWithShape="1">
          <a:blip r:embed="rId6">
            <a:alphaModFix/>
          </a:blip>
          <a:srcRect b="0" l="0" r="0" t="0"/>
          <a:stretch/>
        </p:blipFill>
        <p:spPr>
          <a:xfrm>
            <a:off x="8682891" y="1936491"/>
            <a:ext cx="5392006" cy="29579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43"/>
          <p:cNvSpPr txBox="1"/>
          <p:nvPr>
            <p:ph type="title"/>
          </p:nvPr>
        </p:nvSpPr>
        <p:spPr>
          <a:xfrm>
            <a:off x="2430240" y="1225648"/>
            <a:ext cx="4326160" cy="433285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800"/>
              <a:buNone/>
            </a:pPr>
            <a:r>
              <a:rPr lang="en-US" sz="4820">
                <a:solidFill>
                  <a:srgbClr val="D1BDF0"/>
                </a:solidFill>
                <a:latin typeface="Arial"/>
                <a:ea typeface="Arial"/>
                <a:cs typeface="Arial"/>
                <a:sym typeface="Arial"/>
              </a:rPr>
              <a:t>Institutional</a:t>
            </a:r>
            <a:br>
              <a:rPr lang="en-US" sz="4820">
                <a:solidFill>
                  <a:srgbClr val="D1BDF0"/>
                </a:solidFill>
                <a:latin typeface="Arial"/>
                <a:ea typeface="Arial"/>
                <a:cs typeface="Arial"/>
                <a:sym typeface="Arial"/>
              </a:rPr>
            </a:br>
            <a:r>
              <a:rPr lang="en-US" sz="4820">
                <a:solidFill>
                  <a:srgbClr val="D1BDF0"/>
                </a:solidFill>
                <a:latin typeface="Arial"/>
                <a:ea typeface="Arial"/>
                <a:cs typeface="Arial"/>
                <a:sym typeface="Arial"/>
              </a:rPr>
              <a:t>Discrimination</a:t>
            </a:r>
            <a:br>
              <a:rPr lang="en-US" sz="4820">
                <a:solidFill>
                  <a:srgbClr val="D1BDF0"/>
                </a:solidFill>
                <a:latin typeface="Arial"/>
                <a:ea typeface="Arial"/>
                <a:cs typeface="Arial"/>
                <a:sym typeface="Arial"/>
              </a:rPr>
            </a:br>
            <a:r>
              <a:rPr lang="en-US" sz="4820">
                <a:latin typeface="Arial"/>
                <a:ea typeface="Arial"/>
                <a:cs typeface="Arial"/>
                <a:sym typeface="Arial"/>
              </a:rPr>
              <a:t>is built into the foundation of science and society </a:t>
            </a:r>
            <a:br>
              <a:rPr lang="en-US" sz="5460">
                <a:latin typeface="Arial"/>
                <a:ea typeface="Arial"/>
                <a:cs typeface="Arial"/>
                <a:sym typeface="Arial"/>
              </a:rPr>
            </a:br>
            <a:endParaRPr sz="5460">
              <a:solidFill>
                <a:srgbClr val="D1BDF0"/>
              </a:solidFill>
              <a:latin typeface="Arial"/>
              <a:ea typeface="Arial"/>
              <a:cs typeface="Arial"/>
              <a:sym typeface="Arial"/>
            </a:endParaRPr>
          </a:p>
        </p:txBody>
      </p:sp>
      <p:sp>
        <p:nvSpPr>
          <p:cNvPr id="191" name="Google Shape;191;p43"/>
          <p:cNvSpPr txBox="1"/>
          <p:nvPr>
            <p:ph idx="1" type="body"/>
          </p:nvPr>
        </p:nvSpPr>
        <p:spPr>
          <a:xfrm>
            <a:off x="7137669" y="1723340"/>
            <a:ext cx="7378500" cy="4782900"/>
          </a:xfrm>
          <a:prstGeom prst="rect">
            <a:avLst/>
          </a:prstGeom>
          <a:noFill/>
          <a:ln>
            <a:noFill/>
          </a:ln>
        </p:spPr>
        <p:txBody>
          <a:bodyPr anchorCtr="0" anchor="t" bIns="0" lIns="0" spcFirstLastPara="1" rIns="0" wrap="square" tIns="0">
            <a:noAutofit/>
          </a:bodyPr>
          <a:lstStyle/>
          <a:p>
            <a:pPr indent="-273050" lvl="0" marL="457200" rtl="0" algn="l">
              <a:lnSpc>
                <a:spcPct val="90000"/>
              </a:lnSpc>
              <a:spcBef>
                <a:spcPts val="1200"/>
              </a:spcBef>
              <a:spcAft>
                <a:spcPts val="0"/>
              </a:spcAft>
              <a:buClr>
                <a:srgbClr val="5A5A5A"/>
              </a:buClr>
              <a:buSzPts val="700"/>
              <a:buChar char="•"/>
            </a:pPr>
            <a:r>
              <a:rPr b="1" lang="en-US" sz="2900">
                <a:solidFill>
                  <a:srgbClr val="A5A5A5"/>
                </a:solidFill>
                <a:latin typeface="Arial"/>
                <a:ea typeface="Arial"/>
                <a:cs typeface="Arial"/>
                <a:sym typeface="Arial"/>
              </a:rPr>
              <a:t>Colonialist and Euro-centric education</a:t>
            </a:r>
            <a:endParaRPr sz="2259"/>
          </a:p>
          <a:p>
            <a:pPr indent="-273050" lvl="0" marL="457200" rtl="0" algn="l">
              <a:lnSpc>
                <a:spcPct val="90000"/>
              </a:lnSpc>
              <a:spcBef>
                <a:spcPts val="1200"/>
              </a:spcBef>
              <a:spcAft>
                <a:spcPts val="0"/>
              </a:spcAft>
              <a:buClr>
                <a:srgbClr val="5A5A5A"/>
              </a:buClr>
              <a:buSzPts val="700"/>
              <a:buChar char="•"/>
            </a:pPr>
            <a:r>
              <a:rPr b="1" lang="en-US" sz="2900">
                <a:solidFill>
                  <a:srgbClr val="A5A5A5"/>
                </a:solidFill>
                <a:latin typeface="Arial"/>
                <a:ea typeface="Arial"/>
                <a:cs typeface="Arial"/>
                <a:sym typeface="Arial"/>
              </a:rPr>
              <a:t>Dominate gender and social norms</a:t>
            </a:r>
            <a:endParaRPr sz="2259"/>
          </a:p>
          <a:p>
            <a:pPr indent="-273050" lvl="0" marL="457200" rtl="0" algn="l">
              <a:lnSpc>
                <a:spcPct val="90000"/>
              </a:lnSpc>
              <a:spcBef>
                <a:spcPts val="1200"/>
              </a:spcBef>
              <a:spcAft>
                <a:spcPts val="0"/>
              </a:spcAft>
              <a:buClr>
                <a:srgbClr val="5A5A5A"/>
              </a:buClr>
              <a:buSzPts val="700"/>
              <a:buChar char="•"/>
            </a:pPr>
            <a:r>
              <a:rPr b="1" lang="en-US" sz="2900">
                <a:solidFill>
                  <a:srgbClr val="A5A5A5"/>
                </a:solidFill>
                <a:latin typeface="Arial"/>
                <a:ea typeface="Arial"/>
                <a:cs typeface="Arial"/>
                <a:sym typeface="Arial"/>
              </a:rPr>
              <a:t>Unequal pay for equal work</a:t>
            </a:r>
            <a:endParaRPr sz="2259"/>
          </a:p>
          <a:p>
            <a:pPr indent="-273050" lvl="0" marL="457200" rtl="0" algn="l">
              <a:lnSpc>
                <a:spcPct val="90000"/>
              </a:lnSpc>
              <a:spcBef>
                <a:spcPts val="1200"/>
              </a:spcBef>
              <a:spcAft>
                <a:spcPts val="0"/>
              </a:spcAft>
              <a:buClr>
                <a:srgbClr val="5A5A5A"/>
              </a:buClr>
              <a:buSzPts val="700"/>
              <a:buChar char="•"/>
            </a:pPr>
            <a:r>
              <a:rPr b="1" lang="en-US" sz="2900">
                <a:solidFill>
                  <a:srgbClr val="A5A5A5"/>
                </a:solidFill>
                <a:latin typeface="Arial"/>
                <a:ea typeface="Arial"/>
                <a:cs typeface="Arial"/>
                <a:sym typeface="Arial"/>
              </a:rPr>
              <a:t>Inadequate family leave policies</a:t>
            </a:r>
            <a:endParaRPr sz="2259"/>
          </a:p>
          <a:p>
            <a:pPr indent="-273050" lvl="0" marL="457200" rtl="0" algn="l">
              <a:lnSpc>
                <a:spcPct val="90000"/>
              </a:lnSpc>
              <a:spcBef>
                <a:spcPts val="1200"/>
              </a:spcBef>
              <a:spcAft>
                <a:spcPts val="0"/>
              </a:spcAft>
              <a:buClr>
                <a:srgbClr val="5A5A5A"/>
              </a:buClr>
              <a:buSzPts val="700"/>
              <a:buChar char="•"/>
            </a:pPr>
            <a:r>
              <a:rPr b="1" lang="en-US" sz="2900">
                <a:solidFill>
                  <a:srgbClr val="A5A5A5"/>
                </a:solidFill>
                <a:latin typeface="Arial"/>
                <a:ea typeface="Arial"/>
                <a:cs typeface="Arial"/>
                <a:sym typeface="Arial"/>
              </a:rPr>
              <a:t>Inflexible work schedules</a:t>
            </a:r>
            <a:endParaRPr sz="2259"/>
          </a:p>
          <a:p>
            <a:pPr indent="-273050" lvl="0" marL="457200" rtl="0" algn="l">
              <a:lnSpc>
                <a:spcPct val="90000"/>
              </a:lnSpc>
              <a:spcBef>
                <a:spcPts val="1200"/>
              </a:spcBef>
              <a:spcAft>
                <a:spcPts val="0"/>
              </a:spcAft>
              <a:buClr>
                <a:srgbClr val="5A5A5A"/>
              </a:buClr>
              <a:buSzPts val="700"/>
              <a:buChar char="•"/>
            </a:pPr>
            <a:r>
              <a:rPr b="1" lang="en-US" sz="2900">
                <a:solidFill>
                  <a:srgbClr val="A5A5A5"/>
                </a:solidFill>
                <a:latin typeface="Arial"/>
                <a:ea typeface="Arial"/>
                <a:cs typeface="Arial"/>
                <a:sym typeface="Arial"/>
              </a:rPr>
              <a:t>Workplace harassment</a:t>
            </a:r>
            <a:endParaRPr sz="2259"/>
          </a:p>
          <a:p>
            <a:pPr indent="-273050" lvl="0" marL="457200" rtl="0" algn="l">
              <a:lnSpc>
                <a:spcPct val="90000"/>
              </a:lnSpc>
              <a:spcBef>
                <a:spcPts val="1200"/>
              </a:spcBef>
              <a:spcAft>
                <a:spcPts val="0"/>
              </a:spcAft>
              <a:buClr>
                <a:srgbClr val="5A5A5A"/>
              </a:buClr>
              <a:buSzPts val="700"/>
              <a:buChar char="•"/>
            </a:pPr>
            <a:r>
              <a:rPr b="1" lang="en-US" sz="2900">
                <a:solidFill>
                  <a:srgbClr val="A5A5A5"/>
                </a:solidFill>
                <a:latin typeface="Arial"/>
                <a:ea typeface="Arial"/>
                <a:cs typeface="Arial"/>
                <a:sym typeface="Arial"/>
              </a:rPr>
              <a:t>Culture of exclusion</a:t>
            </a:r>
            <a:endParaRPr sz="2259"/>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descr="astrology-astronomy-atmosphere-1151262.jpg" id="196" name="Google Shape;196;p44"/>
          <p:cNvPicPr preferRelativeResize="0"/>
          <p:nvPr/>
        </p:nvPicPr>
        <p:blipFill rotWithShape="1">
          <a:blip r:embed="rId3">
            <a:alphaModFix amt="60051"/>
          </a:blip>
          <a:srcRect b="18321" l="0" r="0" t="36676"/>
          <a:stretch/>
        </p:blipFill>
        <p:spPr>
          <a:xfrm>
            <a:off x="0" y="0"/>
            <a:ext cx="14630400" cy="8229600"/>
          </a:xfrm>
          <a:prstGeom prst="rect">
            <a:avLst/>
          </a:prstGeom>
          <a:noFill/>
          <a:ln>
            <a:noFill/>
          </a:ln>
        </p:spPr>
      </p:pic>
      <p:sp>
        <p:nvSpPr>
          <p:cNvPr id="197" name="Google Shape;197;p44"/>
          <p:cNvSpPr txBox="1"/>
          <p:nvPr/>
        </p:nvSpPr>
        <p:spPr>
          <a:xfrm>
            <a:off x="1233599" y="3100613"/>
            <a:ext cx="2791470" cy="2028376"/>
          </a:xfrm>
          <a:prstGeom prst="rect">
            <a:avLst/>
          </a:prstGeom>
          <a:noFill/>
          <a:ln>
            <a:noFill/>
          </a:ln>
        </p:spPr>
        <p:txBody>
          <a:bodyPr anchorCtr="0" anchor="ctr" bIns="30475" lIns="30475" spcFirstLastPara="1" rIns="30475" wrap="square" tIns="30475">
            <a:spAutoFit/>
          </a:bodyPr>
          <a:lstStyle/>
          <a:p>
            <a:pPr indent="0" lvl="0" marL="0" marR="0" rtl="0" algn="l">
              <a:lnSpc>
                <a:spcPct val="100000"/>
              </a:lnSpc>
              <a:spcBef>
                <a:spcPts val="0"/>
              </a:spcBef>
              <a:spcAft>
                <a:spcPts val="0"/>
              </a:spcAft>
              <a:buNone/>
            </a:pPr>
            <a:r>
              <a:rPr b="1" i="0" lang="en-US" sz="10681" u="none" cap="none" strike="noStrike">
                <a:solidFill>
                  <a:srgbClr val="36B3A8"/>
                </a:solidFill>
                <a:latin typeface="Avenir"/>
                <a:ea typeface="Avenir"/>
                <a:cs typeface="Avenir"/>
                <a:sym typeface="Avenir"/>
              </a:rPr>
              <a:t>49%</a:t>
            </a:r>
            <a:endParaRPr sz="100"/>
          </a:p>
        </p:txBody>
      </p:sp>
      <p:sp>
        <p:nvSpPr>
          <p:cNvPr id="198" name="Google Shape;198;p44"/>
          <p:cNvSpPr txBox="1"/>
          <p:nvPr/>
        </p:nvSpPr>
        <p:spPr>
          <a:xfrm>
            <a:off x="4057491" y="3481550"/>
            <a:ext cx="2373086" cy="1266501"/>
          </a:xfrm>
          <a:prstGeom prst="rect">
            <a:avLst/>
          </a:prstGeom>
          <a:noFill/>
          <a:ln>
            <a:noFill/>
          </a:ln>
        </p:spPr>
        <p:txBody>
          <a:bodyPr anchorCtr="0" anchor="ctr" bIns="30475" lIns="30475" spcFirstLastPara="1" rIns="30475" wrap="square" tIns="30475">
            <a:spAutoFit/>
          </a:bodyPr>
          <a:lstStyle/>
          <a:p>
            <a:pPr indent="0" lvl="0" marL="0" marR="0" rtl="0" algn="l">
              <a:lnSpc>
                <a:spcPct val="70000"/>
              </a:lnSpc>
              <a:spcBef>
                <a:spcPts val="0"/>
              </a:spcBef>
              <a:spcAft>
                <a:spcPts val="0"/>
              </a:spcAft>
              <a:buNone/>
            </a:pPr>
            <a:r>
              <a:rPr b="0" i="0" lang="en-US" sz="3600" u="none" cap="none" strike="noStrike">
                <a:solidFill>
                  <a:srgbClr val="000000"/>
                </a:solidFill>
                <a:latin typeface="Avenir"/>
                <a:ea typeface="Avenir"/>
                <a:cs typeface="Avenir"/>
                <a:sym typeface="Avenir"/>
              </a:rPr>
              <a:t>of the </a:t>
            </a:r>
            <a:r>
              <a:rPr b="0" i="0" lang="en-US" sz="3600" u="none" cap="none" strike="noStrike">
                <a:solidFill>
                  <a:srgbClr val="FFFF00"/>
                </a:solidFill>
                <a:latin typeface="Avenir"/>
                <a:ea typeface="Avenir"/>
                <a:cs typeface="Avenir"/>
                <a:sym typeface="Avenir"/>
              </a:rPr>
              <a:t>STEM</a:t>
            </a:r>
            <a:endParaRPr>
              <a:solidFill>
                <a:srgbClr val="FFFF00"/>
              </a:solidFill>
            </a:endParaRPr>
          </a:p>
          <a:p>
            <a:pPr indent="0" lvl="0" marL="0" marR="0" rtl="0" algn="l">
              <a:lnSpc>
                <a:spcPct val="70000"/>
              </a:lnSpc>
              <a:spcBef>
                <a:spcPts val="0"/>
              </a:spcBef>
              <a:spcAft>
                <a:spcPts val="0"/>
              </a:spcAft>
              <a:buNone/>
            </a:pPr>
            <a:r>
              <a:rPr b="0" i="0" lang="en-US" sz="3600" u="none" cap="none" strike="noStrike">
                <a:solidFill>
                  <a:srgbClr val="000000"/>
                </a:solidFill>
                <a:latin typeface="Avenir"/>
                <a:ea typeface="Avenir"/>
                <a:cs typeface="Avenir"/>
                <a:sym typeface="Avenir"/>
              </a:rPr>
              <a:t>workforce</a:t>
            </a:r>
            <a:endParaRPr/>
          </a:p>
          <a:p>
            <a:pPr indent="0" lvl="0" marL="0" marR="0" rtl="0" algn="l">
              <a:lnSpc>
                <a:spcPct val="70000"/>
              </a:lnSpc>
              <a:spcBef>
                <a:spcPts val="0"/>
              </a:spcBef>
              <a:spcAft>
                <a:spcPts val="0"/>
              </a:spcAft>
              <a:buNone/>
            </a:pPr>
            <a:r>
              <a:rPr b="0" i="0" lang="en-US" sz="3600" u="none" cap="none" strike="noStrike">
                <a:solidFill>
                  <a:srgbClr val="000000"/>
                </a:solidFill>
                <a:latin typeface="Avenir"/>
                <a:ea typeface="Avenir"/>
                <a:cs typeface="Avenir"/>
                <a:sym typeface="Avenir"/>
              </a:rPr>
              <a:t>are white men</a:t>
            </a:r>
            <a:endParaRPr b="0" i="0" sz="3600" u="none" cap="none" strike="noStrike">
              <a:solidFill>
                <a:srgbClr val="000000"/>
              </a:solidFill>
              <a:latin typeface="Arial"/>
              <a:ea typeface="Arial"/>
              <a:cs typeface="Arial"/>
              <a:sym typeface="Arial"/>
            </a:endParaRPr>
          </a:p>
        </p:txBody>
      </p:sp>
      <p:sp>
        <p:nvSpPr>
          <p:cNvPr id="199" name="Google Shape;199;p44"/>
          <p:cNvSpPr txBox="1"/>
          <p:nvPr/>
        </p:nvSpPr>
        <p:spPr>
          <a:xfrm>
            <a:off x="8444110" y="3100613"/>
            <a:ext cx="2791470" cy="2028376"/>
          </a:xfrm>
          <a:prstGeom prst="rect">
            <a:avLst/>
          </a:prstGeom>
          <a:noFill/>
          <a:ln>
            <a:noFill/>
          </a:ln>
        </p:spPr>
        <p:txBody>
          <a:bodyPr anchorCtr="0" anchor="ctr" bIns="30475" lIns="30475" spcFirstLastPara="1" rIns="30475" wrap="square" tIns="30475">
            <a:spAutoFit/>
          </a:bodyPr>
          <a:lstStyle/>
          <a:p>
            <a:pPr indent="0" lvl="0" marL="0" marR="0" rtl="0" algn="l">
              <a:lnSpc>
                <a:spcPct val="100000"/>
              </a:lnSpc>
              <a:spcBef>
                <a:spcPts val="0"/>
              </a:spcBef>
              <a:spcAft>
                <a:spcPts val="0"/>
              </a:spcAft>
              <a:buNone/>
            </a:pPr>
            <a:r>
              <a:rPr b="1" i="0" lang="en-US" sz="10650" u="none" cap="none" strike="noStrike">
                <a:solidFill>
                  <a:srgbClr val="FFFF00"/>
                </a:solidFill>
                <a:latin typeface="Avenir"/>
                <a:ea typeface="Avenir"/>
                <a:cs typeface="Avenir"/>
                <a:sym typeface="Avenir"/>
              </a:rPr>
              <a:t>18%</a:t>
            </a:r>
            <a:endParaRPr sz="10650">
              <a:solidFill>
                <a:srgbClr val="FFFF00"/>
              </a:solidFill>
            </a:endParaRPr>
          </a:p>
        </p:txBody>
      </p:sp>
      <p:sp>
        <p:nvSpPr>
          <p:cNvPr id="200" name="Google Shape;200;p44"/>
          <p:cNvSpPr txBox="1"/>
          <p:nvPr/>
        </p:nvSpPr>
        <p:spPr>
          <a:xfrm>
            <a:off x="11268002" y="3481551"/>
            <a:ext cx="2842766" cy="1266501"/>
          </a:xfrm>
          <a:prstGeom prst="rect">
            <a:avLst/>
          </a:prstGeom>
          <a:noFill/>
          <a:ln>
            <a:noFill/>
          </a:ln>
        </p:spPr>
        <p:txBody>
          <a:bodyPr anchorCtr="0" anchor="ctr" bIns="30475" lIns="30475" spcFirstLastPara="1" rIns="30475" wrap="square" tIns="30475">
            <a:spAutoFit/>
          </a:bodyPr>
          <a:lstStyle/>
          <a:p>
            <a:pPr indent="0" lvl="0" marL="0" marR="0" rtl="0" algn="l">
              <a:lnSpc>
                <a:spcPct val="70000"/>
              </a:lnSpc>
              <a:spcBef>
                <a:spcPts val="0"/>
              </a:spcBef>
              <a:spcAft>
                <a:spcPts val="0"/>
              </a:spcAft>
              <a:buNone/>
            </a:pPr>
            <a:r>
              <a:rPr b="0" i="0" lang="en-US" sz="3600" u="none" cap="none" strike="noStrike">
                <a:solidFill>
                  <a:srgbClr val="000000"/>
                </a:solidFill>
                <a:latin typeface="Avenir"/>
                <a:ea typeface="Avenir"/>
                <a:cs typeface="Avenir"/>
                <a:sym typeface="Avenir"/>
              </a:rPr>
              <a:t>of the </a:t>
            </a:r>
            <a:r>
              <a:rPr b="1" i="0" lang="en-US" sz="3600" u="none" cap="none" strike="noStrike">
                <a:solidFill>
                  <a:srgbClr val="FFFF00"/>
                </a:solidFill>
                <a:latin typeface="Avenir"/>
                <a:ea typeface="Avenir"/>
                <a:cs typeface="Avenir"/>
                <a:sym typeface="Avenir"/>
              </a:rPr>
              <a:t>STEM</a:t>
            </a:r>
            <a:endParaRPr>
              <a:solidFill>
                <a:srgbClr val="FFFF00"/>
              </a:solidFill>
            </a:endParaRPr>
          </a:p>
          <a:p>
            <a:pPr indent="0" lvl="0" marL="0" marR="0" rtl="0" algn="l">
              <a:lnSpc>
                <a:spcPct val="70000"/>
              </a:lnSpc>
              <a:spcBef>
                <a:spcPts val="0"/>
              </a:spcBef>
              <a:spcAft>
                <a:spcPts val="0"/>
              </a:spcAft>
              <a:buNone/>
            </a:pPr>
            <a:r>
              <a:rPr b="0" i="0" lang="en-US" sz="3600" u="none" cap="none" strike="noStrike">
                <a:solidFill>
                  <a:srgbClr val="000000"/>
                </a:solidFill>
                <a:latin typeface="Avenir"/>
                <a:ea typeface="Avenir"/>
                <a:cs typeface="Avenir"/>
                <a:sym typeface="Avenir"/>
              </a:rPr>
              <a:t>workforce</a:t>
            </a:r>
            <a:endParaRPr/>
          </a:p>
          <a:p>
            <a:pPr indent="0" lvl="0" marL="0" marR="0" rtl="0" algn="l">
              <a:lnSpc>
                <a:spcPct val="70000"/>
              </a:lnSpc>
              <a:spcBef>
                <a:spcPts val="0"/>
              </a:spcBef>
              <a:spcAft>
                <a:spcPts val="0"/>
              </a:spcAft>
              <a:buNone/>
            </a:pPr>
            <a:r>
              <a:rPr b="0" i="0" lang="en-US" sz="3600" u="none" cap="none" strike="noStrike">
                <a:solidFill>
                  <a:srgbClr val="000000"/>
                </a:solidFill>
                <a:latin typeface="Avenir"/>
                <a:ea typeface="Avenir"/>
                <a:cs typeface="Avenir"/>
                <a:sym typeface="Avenir"/>
              </a:rPr>
              <a:t>are white women</a:t>
            </a:r>
            <a:endParaRPr/>
          </a:p>
        </p:txBody>
      </p:sp>
      <p:sp>
        <p:nvSpPr>
          <p:cNvPr id="201" name="Google Shape;201;p44"/>
          <p:cNvSpPr txBox="1"/>
          <p:nvPr/>
        </p:nvSpPr>
        <p:spPr>
          <a:xfrm>
            <a:off x="6852383" y="3622359"/>
            <a:ext cx="1385636" cy="984885"/>
          </a:xfrm>
          <a:prstGeom prst="rect">
            <a:avLst/>
          </a:prstGeom>
          <a:noFill/>
          <a:ln>
            <a:noFill/>
          </a:ln>
        </p:spPr>
        <p:txBody>
          <a:bodyPr anchorCtr="0" anchor="ctr" bIns="30475" lIns="30475" spcFirstLastPara="1" rIns="30475" wrap="square" tIns="30475">
            <a:spAutoFit/>
          </a:bodyPr>
          <a:lstStyle/>
          <a:p>
            <a:pPr indent="0" lvl="0" marL="0" marR="0" rtl="0" algn="l">
              <a:lnSpc>
                <a:spcPct val="100000"/>
              </a:lnSpc>
              <a:spcBef>
                <a:spcPts val="0"/>
              </a:spcBef>
              <a:spcAft>
                <a:spcPts val="0"/>
              </a:spcAft>
              <a:buNone/>
            </a:pPr>
            <a:r>
              <a:rPr b="0" i="1" lang="en-US" sz="6000" u="none" cap="none" strike="noStrike">
                <a:solidFill>
                  <a:srgbClr val="FFD479"/>
                </a:solidFill>
                <a:latin typeface="Times New Roman"/>
                <a:ea typeface="Times New Roman"/>
                <a:cs typeface="Times New Roman"/>
                <a:sym typeface="Times New Roman"/>
              </a:rPr>
              <a:t>only</a:t>
            </a:r>
            <a:endParaRPr/>
          </a:p>
        </p:txBody>
      </p:sp>
      <p:sp>
        <p:nvSpPr>
          <p:cNvPr id="202" name="Google Shape;202;p44"/>
          <p:cNvSpPr/>
          <p:nvPr/>
        </p:nvSpPr>
        <p:spPr>
          <a:xfrm flipH="1" rot="10800000">
            <a:off x="-55818" y="6971446"/>
            <a:ext cx="14630400" cy="1234109"/>
          </a:xfrm>
          <a:prstGeom prst="rect">
            <a:avLst/>
          </a:prstGeom>
          <a:gradFill>
            <a:gsLst>
              <a:gs pos="0">
                <a:srgbClr val="000000"/>
              </a:gs>
              <a:gs pos="100000">
                <a:srgbClr val="000000">
                  <a:alpha val="0"/>
                </a:srgbClr>
              </a:gs>
            </a:gsLst>
            <a:lin ang="5400000" scaled="0"/>
          </a:gradFill>
          <a:ln>
            <a:noFill/>
          </a:ln>
        </p:spPr>
        <p:txBody>
          <a:bodyPr anchorCtr="0" anchor="ctr" bIns="30475" lIns="30475" spcFirstLastPara="1" rIns="30475" wrap="square" tIns="30475">
            <a:noAutofit/>
          </a:bodyPr>
          <a:lstStyle/>
          <a:p>
            <a:pPr indent="0" lvl="0" marL="0" marR="0" rtl="0" algn="l">
              <a:lnSpc>
                <a:spcPct val="100000"/>
              </a:lnSpc>
              <a:spcBef>
                <a:spcPts val="0"/>
              </a:spcBef>
              <a:spcAft>
                <a:spcPts val="0"/>
              </a:spcAft>
              <a:buNone/>
            </a:pPr>
            <a:r>
              <a:t/>
            </a:r>
            <a:endParaRPr b="0" i="0" sz="192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1500">
        <p14:doors dir="vert"/>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g947997a738_1_572"/>
          <p:cNvSpPr txBox="1"/>
          <p:nvPr>
            <p:ph type="title"/>
          </p:nvPr>
        </p:nvSpPr>
        <p:spPr>
          <a:xfrm>
            <a:off x="1005840" y="1244273"/>
            <a:ext cx="12618600" cy="778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 name="Google Shape;63;g947997a738_1_572"/>
          <p:cNvSpPr txBox="1"/>
          <p:nvPr>
            <p:ph idx="1" type="body"/>
          </p:nvPr>
        </p:nvSpPr>
        <p:spPr>
          <a:xfrm>
            <a:off x="1005840" y="2022345"/>
            <a:ext cx="12618600" cy="5390100"/>
          </a:xfrm>
          <a:prstGeom prst="rect">
            <a:avLst/>
          </a:prstGeom>
        </p:spPr>
        <p:txBody>
          <a:bodyPr anchorCtr="0" anchor="t" bIns="45700" lIns="91425" spcFirstLastPara="1" rIns="91425" wrap="square" tIns="45700">
            <a:noAutofit/>
          </a:bodyPr>
          <a:lstStyle/>
          <a:p>
            <a:pPr indent="0" lvl="0" marL="0" rtl="0" algn="l">
              <a:spcBef>
                <a:spcPts val="900"/>
              </a:spcBef>
              <a:spcAft>
                <a:spcPts val="0"/>
              </a:spcAft>
              <a:buNone/>
            </a:pPr>
            <a:r>
              <a:t/>
            </a:r>
            <a:endParaRPr/>
          </a:p>
        </p:txBody>
      </p:sp>
      <p:sp>
        <p:nvSpPr>
          <p:cNvPr id="64" name="Google Shape;64;g947997a738_1_572"/>
          <p:cNvSpPr/>
          <p:nvPr/>
        </p:nvSpPr>
        <p:spPr>
          <a:xfrm>
            <a:off x="-17575" y="-16575"/>
            <a:ext cx="14630400" cy="8229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5" name="Google Shape;65;g947997a738_1_572"/>
          <p:cNvPicPr preferRelativeResize="0"/>
          <p:nvPr/>
        </p:nvPicPr>
        <p:blipFill>
          <a:blip r:embed="rId3">
            <a:alphaModFix/>
          </a:blip>
          <a:stretch>
            <a:fillRect/>
          </a:stretch>
        </p:blipFill>
        <p:spPr>
          <a:xfrm>
            <a:off x="1778000" y="0"/>
            <a:ext cx="10972800" cy="8229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descr="astrology-astronomy-atmosphere-1151262.jpg" id="207" name="Google Shape;207;p45"/>
          <p:cNvPicPr preferRelativeResize="0"/>
          <p:nvPr/>
        </p:nvPicPr>
        <p:blipFill rotWithShape="1">
          <a:blip r:embed="rId3">
            <a:alphaModFix amt="60051"/>
          </a:blip>
          <a:srcRect b="18321" l="0" r="0" t="36676"/>
          <a:stretch/>
        </p:blipFill>
        <p:spPr>
          <a:xfrm>
            <a:off x="0" y="0"/>
            <a:ext cx="14630400" cy="8229600"/>
          </a:xfrm>
          <a:prstGeom prst="rect">
            <a:avLst/>
          </a:prstGeom>
          <a:noFill/>
          <a:ln>
            <a:noFill/>
          </a:ln>
        </p:spPr>
      </p:pic>
      <p:sp>
        <p:nvSpPr>
          <p:cNvPr id="208" name="Google Shape;208;p45"/>
          <p:cNvSpPr txBox="1"/>
          <p:nvPr/>
        </p:nvSpPr>
        <p:spPr>
          <a:xfrm>
            <a:off x="1233599" y="3100613"/>
            <a:ext cx="2791470" cy="2028376"/>
          </a:xfrm>
          <a:prstGeom prst="rect">
            <a:avLst/>
          </a:prstGeom>
          <a:noFill/>
          <a:ln>
            <a:noFill/>
          </a:ln>
        </p:spPr>
        <p:txBody>
          <a:bodyPr anchorCtr="0" anchor="ctr" bIns="30475" lIns="30475" spcFirstLastPara="1" rIns="30475" wrap="square" tIns="30475">
            <a:spAutoFit/>
          </a:bodyPr>
          <a:lstStyle/>
          <a:p>
            <a:pPr indent="0" lvl="0" marL="0" marR="0" rtl="0" algn="l">
              <a:lnSpc>
                <a:spcPct val="100000"/>
              </a:lnSpc>
              <a:spcBef>
                <a:spcPts val="0"/>
              </a:spcBef>
              <a:spcAft>
                <a:spcPts val="0"/>
              </a:spcAft>
              <a:buNone/>
            </a:pPr>
            <a:r>
              <a:rPr b="1" i="0" lang="en-US" sz="10650" u="none" cap="none" strike="noStrike">
                <a:solidFill>
                  <a:srgbClr val="36B3A8"/>
                </a:solidFill>
                <a:latin typeface="Avenir"/>
                <a:ea typeface="Avenir"/>
                <a:cs typeface="Avenir"/>
                <a:sym typeface="Avenir"/>
              </a:rPr>
              <a:t>49%</a:t>
            </a:r>
            <a:endParaRPr sz="10650"/>
          </a:p>
        </p:txBody>
      </p:sp>
      <p:sp>
        <p:nvSpPr>
          <p:cNvPr id="209" name="Google Shape;209;p45"/>
          <p:cNvSpPr txBox="1"/>
          <p:nvPr/>
        </p:nvSpPr>
        <p:spPr>
          <a:xfrm>
            <a:off x="4057491" y="3481550"/>
            <a:ext cx="2373086" cy="1266501"/>
          </a:xfrm>
          <a:prstGeom prst="rect">
            <a:avLst/>
          </a:prstGeom>
          <a:noFill/>
          <a:ln>
            <a:noFill/>
          </a:ln>
        </p:spPr>
        <p:txBody>
          <a:bodyPr anchorCtr="0" anchor="ctr" bIns="30475" lIns="30475" spcFirstLastPara="1" rIns="30475" wrap="square" tIns="30475">
            <a:spAutoFit/>
          </a:bodyPr>
          <a:lstStyle/>
          <a:p>
            <a:pPr indent="0" lvl="0" marL="0" marR="0" rtl="0" algn="l">
              <a:lnSpc>
                <a:spcPct val="70000"/>
              </a:lnSpc>
              <a:spcBef>
                <a:spcPts val="0"/>
              </a:spcBef>
              <a:spcAft>
                <a:spcPts val="0"/>
              </a:spcAft>
              <a:buNone/>
            </a:pPr>
            <a:r>
              <a:rPr b="0" i="0" lang="en-US" sz="3600" u="none" cap="none" strike="noStrike">
                <a:solidFill>
                  <a:srgbClr val="000000"/>
                </a:solidFill>
                <a:latin typeface="Avenir"/>
                <a:ea typeface="Avenir"/>
                <a:cs typeface="Avenir"/>
                <a:sym typeface="Avenir"/>
              </a:rPr>
              <a:t>of the </a:t>
            </a:r>
            <a:r>
              <a:rPr b="0" i="0" lang="en-US" sz="3600" u="none" cap="none" strike="noStrike">
                <a:solidFill>
                  <a:srgbClr val="FFFF00"/>
                </a:solidFill>
                <a:latin typeface="Avenir"/>
                <a:ea typeface="Avenir"/>
                <a:cs typeface="Avenir"/>
                <a:sym typeface="Avenir"/>
              </a:rPr>
              <a:t>STEM</a:t>
            </a:r>
            <a:endParaRPr>
              <a:solidFill>
                <a:srgbClr val="FFFF00"/>
              </a:solidFill>
            </a:endParaRPr>
          </a:p>
          <a:p>
            <a:pPr indent="0" lvl="0" marL="0" marR="0" rtl="0" algn="l">
              <a:lnSpc>
                <a:spcPct val="70000"/>
              </a:lnSpc>
              <a:spcBef>
                <a:spcPts val="0"/>
              </a:spcBef>
              <a:spcAft>
                <a:spcPts val="0"/>
              </a:spcAft>
              <a:buNone/>
            </a:pPr>
            <a:r>
              <a:rPr b="0" i="0" lang="en-US" sz="3600" u="none" cap="none" strike="noStrike">
                <a:solidFill>
                  <a:srgbClr val="000000"/>
                </a:solidFill>
                <a:latin typeface="Avenir"/>
                <a:ea typeface="Avenir"/>
                <a:cs typeface="Avenir"/>
                <a:sym typeface="Avenir"/>
              </a:rPr>
              <a:t>workforce</a:t>
            </a:r>
            <a:endParaRPr/>
          </a:p>
          <a:p>
            <a:pPr indent="0" lvl="0" marL="0" marR="0" rtl="0" algn="l">
              <a:lnSpc>
                <a:spcPct val="70000"/>
              </a:lnSpc>
              <a:spcBef>
                <a:spcPts val="0"/>
              </a:spcBef>
              <a:spcAft>
                <a:spcPts val="0"/>
              </a:spcAft>
              <a:buNone/>
            </a:pPr>
            <a:r>
              <a:rPr b="0" i="0" lang="en-US" sz="3600" u="none" cap="none" strike="noStrike">
                <a:solidFill>
                  <a:srgbClr val="000000"/>
                </a:solidFill>
                <a:latin typeface="Avenir"/>
                <a:ea typeface="Avenir"/>
                <a:cs typeface="Avenir"/>
                <a:sym typeface="Avenir"/>
              </a:rPr>
              <a:t>are white men</a:t>
            </a:r>
            <a:endParaRPr b="0" i="0" sz="3600" u="none" cap="none" strike="noStrike">
              <a:solidFill>
                <a:srgbClr val="000000"/>
              </a:solidFill>
              <a:latin typeface="Arial"/>
              <a:ea typeface="Arial"/>
              <a:cs typeface="Arial"/>
              <a:sym typeface="Arial"/>
            </a:endParaRPr>
          </a:p>
        </p:txBody>
      </p:sp>
      <p:sp>
        <p:nvSpPr>
          <p:cNvPr id="210" name="Google Shape;210;p45"/>
          <p:cNvSpPr txBox="1"/>
          <p:nvPr/>
        </p:nvSpPr>
        <p:spPr>
          <a:xfrm>
            <a:off x="8853835" y="3100613"/>
            <a:ext cx="1972335" cy="2028376"/>
          </a:xfrm>
          <a:prstGeom prst="rect">
            <a:avLst/>
          </a:prstGeom>
          <a:noFill/>
          <a:ln>
            <a:noFill/>
          </a:ln>
        </p:spPr>
        <p:txBody>
          <a:bodyPr anchorCtr="0" anchor="ctr" bIns="30475" lIns="30475" spcFirstLastPara="1" rIns="30475" wrap="square" tIns="30475">
            <a:spAutoFit/>
          </a:bodyPr>
          <a:lstStyle/>
          <a:p>
            <a:pPr indent="0" lvl="0" marL="0" marR="0" rtl="0" algn="l">
              <a:lnSpc>
                <a:spcPct val="100000"/>
              </a:lnSpc>
              <a:spcBef>
                <a:spcPts val="0"/>
              </a:spcBef>
              <a:spcAft>
                <a:spcPts val="0"/>
              </a:spcAft>
              <a:buNone/>
            </a:pPr>
            <a:r>
              <a:rPr b="1" i="0" lang="en-US" sz="10681" u="none" cap="none" strike="noStrike">
                <a:solidFill>
                  <a:srgbClr val="FFFF00"/>
                </a:solidFill>
                <a:latin typeface="Avenir"/>
                <a:ea typeface="Avenir"/>
                <a:cs typeface="Avenir"/>
                <a:sym typeface="Avenir"/>
              </a:rPr>
              <a:t>2%</a:t>
            </a:r>
            <a:endParaRPr sz="100">
              <a:solidFill>
                <a:srgbClr val="FFFF00"/>
              </a:solidFill>
            </a:endParaRPr>
          </a:p>
        </p:txBody>
      </p:sp>
      <p:sp>
        <p:nvSpPr>
          <p:cNvPr id="211" name="Google Shape;211;p45"/>
          <p:cNvSpPr txBox="1"/>
          <p:nvPr/>
        </p:nvSpPr>
        <p:spPr>
          <a:xfrm>
            <a:off x="10826336" y="3287652"/>
            <a:ext cx="2752998" cy="1654299"/>
          </a:xfrm>
          <a:prstGeom prst="rect">
            <a:avLst/>
          </a:prstGeom>
          <a:noFill/>
          <a:ln>
            <a:noFill/>
          </a:ln>
        </p:spPr>
        <p:txBody>
          <a:bodyPr anchorCtr="0" anchor="ctr" bIns="30475" lIns="30475" spcFirstLastPara="1" rIns="30475" wrap="square" tIns="30475">
            <a:spAutoFit/>
          </a:bodyPr>
          <a:lstStyle/>
          <a:p>
            <a:pPr indent="0" lvl="0" marL="0" marR="0" rtl="0" algn="l">
              <a:lnSpc>
                <a:spcPct val="70000"/>
              </a:lnSpc>
              <a:spcBef>
                <a:spcPts val="0"/>
              </a:spcBef>
              <a:spcAft>
                <a:spcPts val="0"/>
              </a:spcAft>
              <a:buNone/>
            </a:pPr>
            <a:r>
              <a:rPr b="0" i="0" lang="en-US" sz="3600" u="none" cap="none" strike="noStrike">
                <a:solidFill>
                  <a:srgbClr val="000000"/>
                </a:solidFill>
                <a:latin typeface="Avenir"/>
                <a:ea typeface="Avenir"/>
                <a:cs typeface="Avenir"/>
                <a:sym typeface="Avenir"/>
              </a:rPr>
              <a:t>of the </a:t>
            </a:r>
            <a:r>
              <a:rPr b="1" i="0" lang="en-US" sz="3600" u="none" cap="none" strike="noStrike">
                <a:solidFill>
                  <a:srgbClr val="FFFF00"/>
                </a:solidFill>
                <a:latin typeface="Avenir"/>
                <a:ea typeface="Avenir"/>
                <a:cs typeface="Avenir"/>
                <a:sym typeface="Avenir"/>
              </a:rPr>
              <a:t>STEM</a:t>
            </a:r>
            <a:endParaRPr>
              <a:solidFill>
                <a:srgbClr val="FFFF00"/>
              </a:solidFill>
            </a:endParaRPr>
          </a:p>
          <a:p>
            <a:pPr indent="0" lvl="0" marL="0" marR="0" rtl="0" algn="l">
              <a:lnSpc>
                <a:spcPct val="70000"/>
              </a:lnSpc>
              <a:spcBef>
                <a:spcPts val="0"/>
              </a:spcBef>
              <a:spcAft>
                <a:spcPts val="0"/>
              </a:spcAft>
              <a:buNone/>
            </a:pPr>
            <a:r>
              <a:rPr b="0" i="0" lang="en-US" sz="3600" u="none" cap="none" strike="noStrike">
                <a:solidFill>
                  <a:srgbClr val="000000"/>
                </a:solidFill>
                <a:latin typeface="Avenir"/>
                <a:ea typeface="Avenir"/>
                <a:cs typeface="Avenir"/>
                <a:sym typeface="Avenir"/>
              </a:rPr>
              <a:t>workforce</a:t>
            </a:r>
            <a:endParaRPr/>
          </a:p>
          <a:p>
            <a:pPr indent="0" lvl="0" marL="0" marR="0" rtl="0" algn="l">
              <a:lnSpc>
                <a:spcPct val="70000"/>
              </a:lnSpc>
              <a:spcBef>
                <a:spcPts val="0"/>
              </a:spcBef>
              <a:spcAft>
                <a:spcPts val="0"/>
              </a:spcAft>
              <a:buNone/>
            </a:pPr>
            <a:r>
              <a:rPr b="0" i="0" lang="en-US" sz="3600" u="none" cap="none" strike="noStrike">
                <a:solidFill>
                  <a:srgbClr val="000000"/>
                </a:solidFill>
                <a:latin typeface="Avenir"/>
                <a:ea typeface="Avenir"/>
                <a:cs typeface="Avenir"/>
                <a:sym typeface="Avenir"/>
              </a:rPr>
              <a:t>are Black and </a:t>
            </a:r>
            <a:endParaRPr/>
          </a:p>
          <a:p>
            <a:pPr indent="0" lvl="0" marL="0" marR="0" rtl="0" algn="l">
              <a:lnSpc>
                <a:spcPct val="70000"/>
              </a:lnSpc>
              <a:spcBef>
                <a:spcPts val="0"/>
              </a:spcBef>
              <a:spcAft>
                <a:spcPts val="0"/>
              </a:spcAft>
              <a:buNone/>
            </a:pPr>
            <a:r>
              <a:rPr b="0" i="0" lang="en-US" sz="3600" u="none" cap="none" strike="noStrike">
                <a:solidFill>
                  <a:srgbClr val="000000"/>
                </a:solidFill>
                <a:latin typeface="Avenir"/>
                <a:ea typeface="Avenir"/>
                <a:cs typeface="Avenir"/>
                <a:sym typeface="Avenir"/>
              </a:rPr>
              <a:t>Hispanic women</a:t>
            </a:r>
            <a:endParaRPr/>
          </a:p>
        </p:txBody>
      </p:sp>
      <p:sp>
        <p:nvSpPr>
          <p:cNvPr id="212" name="Google Shape;212;p45"/>
          <p:cNvSpPr txBox="1"/>
          <p:nvPr/>
        </p:nvSpPr>
        <p:spPr>
          <a:xfrm>
            <a:off x="6832331" y="3622359"/>
            <a:ext cx="1385636" cy="984885"/>
          </a:xfrm>
          <a:prstGeom prst="rect">
            <a:avLst/>
          </a:prstGeom>
          <a:noFill/>
          <a:ln>
            <a:noFill/>
          </a:ln>
        </p:spPr>
        <p:txBody>
          <a:bodyPr anchorCtr="0" anchor="ctr" bIns="30475" lIns="30475" spcFirstLastPara="1" rIns="30475" wrap="square" tIns="30475">
            <a:spAutoFit/>
          </a:bodyPr>
          <a:lstStyle/>
          <a:p>
            <a:pPr indent="0" lvl="0" marL="0" marR="0" rtl="0" algn="l">
              <a:lnSpc>
                <a:spcPct val="100000"/>
              </a:lnSpc>
              <a:spcBef>
                <a:spcPts val="0"/>
              </a:spcBef>
              <a:spcAft>
                <a:spcPts val="0"/>
              </a:spcAft>
              <a:buNone/>
            </a:pPr>
            <a:r>
              <a:rPr b="0" i="1" lang="en-US" sz="6000" u="none" cap="none" strike="noStrike">
                <a:solidFill>
                  <a:srgbClr val="FFD479"/>
                </a:solidFill>
                <a:latin typeface="Times New Roman"/>
                <a:ea typeface="Times New Roman"/>
                <a:cs typeface="Times New Roman"/>
                <a:sym typeface="Times New Roman"/>
              </a:rPr>
              <a:t>only</a:t>
            </a:r>
            <a:endParaRPr/>
          </a:p>
        </p:txBody>
      </p:sp>
      <p:sp>
        <p:nvSpPr>
          <p:cNvPr id="213" name="Google Shape;213;p45"/>
          <p:cNvSpPr/>
          <p:nvPr/>
        </p:nvSpPr>
        <p:spPr>
          <a:xfrm flipH="1" rot="10800000">
            <a:off x="-55818" y="6971446"/>
            <a:ext cx="14630400" cy="1234109"/>
          </a:xfrm>
          <a:prstGeom prst="rect">
            <a:avLst/>
          </a:prstGeom>
          <a:gradFill>
            <a:gsLst>
              <a:gs pos="0">
                <a:srgbClr val="000000"/>
              </a:gs>
              <a:gs pos="100000">
                <a:srgbClr val="000000">
                  <a:alpha val="0"/>
                </a:srgbClr>
              </a:gs>
            </a:gsLst>
            <a:lin ang="5400000" scaled="0"/>
          </a:gradFill>
          <a:ln>
            <a:noFill/>
          </a:ln>
        </p:spPr>
        <p:txBody>
          <a:bodyPr anchorCtr="0" anchor="ctr" bIns="30475" lIns="30475" spcFirstLastPara="1" rIns="30475" wrap="square" tIns="30475">
            <a:noAutofit/>
          </a:bodyPr>
          <a:lstStyle/>
          <a:p>
            <a:pPr indent="0" lvl="0" marL="0" marR="0" rtl="0" algn="l">
              <a:lnSpc>
                <a:spcPct val="100000"/>
              </a:lnSpc>
              <a:spcBef>
                <a:spcPts val="0"/>
              </a:spcBef>
              <a:spcAft>
                <a:spcPts val="0"/>
              </a:spcAft>
              <a:buNone/>
            </a:pPr>
            <a:r>
              <a:t/>
            </a:r>
            <a:endParaRPr b="0" i="0" sz="192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1500">
        <p14:doors dir="vert"/>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descr="astrology-astronomy-atmosphere-1151262.jpg" id="218" name="Google Shape;218;p47"/>
          <p:cNvPicPr preferRelativeResize="0"/>
          <p:nvPr/>
        </p:nvPicPr>
        <p:blipFill rotWithShape="1">
          <a:blip r:embed="rId3">
            <a:alphaModFix amt="60051"/>
          </a:blip>
          <a:srcRect b="18321" l="0" r="0" t="36676"/>
          <a:stretch/>
        </p:blipFill>
        <p:spPr>
          <a:xfrm>
            <a:off x="-6440" y="-24043"/>
            <a:ext cx="14630400" cy="8229600"/>
          </a:xfrm>
          <a:prstGeom prst="rect">
            <a:avLst/>
          </a:prstGeom>
          <a:noFill/>
          <a:ln>
            <a:noFill/>
          </a:ln>
        </p:spPr>
      </p:pic>
      <p:sp>
        <p:nvSpPr>
          <p:cNvPr id="219" name="Google Shape;219;p47"/>
          <p:cNvSpPr/>
          <p:nvPr/>
        </p:nvSpPr>
        <p:spPr>
          <a:xfrm flipH="1" rot="10800000">
            <a:off x="-55818" y="6971446"/>
            <a:ext cx="14630400" cy="1234109"/>
          </a:xfrm>
          <a:prstGeom prst="rect">
            <a:avLst/>
          </a:prstGeom>
          <a:gradFill>
            <a:gsLst>
              <a:gs pos="0">
                <a:srgbClr val="000000"/>
              </a:gs>
              <a:gs pos="100000">
                <a:srgbClr val="000000">
                  <a:alpha val="0"/>
                </a:srgbClr>
              </a:gs>
            </a:gsLst>
            <a:lin ang="5400000" scaled="0"/>
          </a:gradFill>
          <a:ln>
            <a:noFill/>
          </a:ln>
        </p:spPr>
        <p:txBody>
          <a:bodyPr anchorCtr="0" anchor="ctr" bIns="30475" lIns="30475" spcFirstLastPara="1" rIns="30475" wrap="square" tIns="30475">
            <a:noAutofit/>
          </a:bodyPr>
          <a:lstStyle/>
          <a:p>
            <a:pPr indent="0" lvl="0" marL="0" marR="0" rtl="0" algn="l">
              <a:lnSpc>
                <a:spcPct val="100000"/>
              </a:lnSpc>
              <a:spcBef>
                <a:spcPts val="0"/>
              </a:spcBef>
              <a:spcAft>
                <a:spcPts val="0"/>
              </a:spcAft>
              <a:buNone/>
            </a:pPr>
            <a:r>
              <a:t/>
            </a:r>
            <a:endParaRPr b="0" i="0" sz="1920" u="none" cap="none" strike="noStrike">
              <a:solidFill>
                <a:srgbClr val="000000"/>
              </a:solidFill>
              <a:latin typeface="Arial"/>
              <a:ea typeface="Arial"/>
              <a:cs typeface="Arial"/>
              <a:sym typeface="Arial"/>
            </a:endParaRPr>
          </a:p>
        </p:txBody>
      </p:sp>
      <p:sp>
        <p:nvSpPr>
          <p:cNvPr id="220" name="Google Shape;220;p47"/>
          <p:cNvSpPr/>
          <p:nvPr/>
        </p:nvSpPr>
        <p:spPr>
          <a:xfrm>
            <a:off x="1833450" y="1524102"/>
            <a:ext cx="11620500" cy="3047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4800" u="none" cap="none" strike="noStrike">
                <a:solidFill>
                  <a:srgbClr val="000000"/>
                </a:solidFill>
                <a:latin typeface="Arial"/>
                <a:ea typeface="Arial"/>
                <a:cs typeface="Arial"/>
                <a:sym typeface="Arial"/>
              </a:rPr>
              <a:t>In the classroom, women of color have their </a:t>
            </a:r>
            <a:r>
              <a:rPr b="0" i="0" lang="en-US" sz="4800" u="none" cap="none" strike="noStrike">
                <a:solidFill>
                  <a:srgbClr val="FFFF00"/>
                </a:solidFill>
                <a:latin typeface="Arial"/>
                <a:ea typeface="Arial"/>
                <a:cs typeface="Arial"/>
                <a:sym typeface="Arial"/>
              </a:rPr>
              <a:t>authority</a:t>
            </a:r>
            <a:r>
              <a:rPr b="0" i="0" lang="en-US" sz="4800" u="none" cap="none" strike="noStrike">
                <a:solidFill>
                  <a:srgbClr val="000000"/>
                </a:solidFill>
                <a:latin typeface="Arial"/>
                <a:ea typeface="Arial"/>
                <a:cs typeface="Arial"/>
                <a:sym typeface="Arial"/>
              </a:rPr>
              <a:t> and </a:t>
            </a:r>
            <a:r>
              <a:rPr b="0" i="0" lang="en-US" sz="4800" u="none" cap="none" strike="noStrike">
                <a:solidFill>
                  <a:srgbClr val="FFFF00"/>
                </a:solidFill>
                <a:latin typeface="Arial"/>
                <a:ea typeface="Arial"/>
                <a:cs typeface="Arial"/>
                <a:sym typeface="Arial"/>
              </a:rPr>
              <a:t>competency</a:t>
            </a:r>
            <a:r>
              <a:rPr b="0" i="0" lang="en-US" sz="4800" u="none" cap="none" strike="noStrike">
                <a:solidFill>
                  <a:srgbClr val="EE220C"/>
                </a:solidFill>
                <a:latin typeface="Arial"/>
                <a:ea typeface="Arial"/>
                <a:cs typeface="Arial"/>
                <a:sym typeface="Arial"/>
              </a:rPr>
              <a:t> </a:t>
            </a:r>
            <a:r>
              <a:rPr b="0" i="0" lang="en-US" sz="4800" u="none" cap="none" strike="noStrike">
                <a:solidFill>
                  <a:srgbClr val="FFFF00"/>
                </a:solidFill>
                <a:latin typeface="Arial"/>
                <a:ea typeface="Arial"/>
                <a:cs typeface="Arial"/>
                <a:sym typeface="Arial"/>
              </a:rPr>
              <a:t>challenged</a:t>
            </a:r>
            <a:r>
              <a:rPr b="0" i="0" lang="en-US" sz="4800" u="none" cap="none" strike="noStrike">
                <a:solidFill>
                  <a:srgbClr val="000000"/>
                </a:solidFill>
                <a:latin typeface="Arial"/>
                <a:ea typeface="Arial"/>
                <a:cs typeface="Arial"/>
                <a:sym typeface="Arial"/>
              </a:rPr>
              <a:t> and </a:t>
            </a:r>
            <a:r>
              <a:rPr b="0" i="0" lang="en-US" sz="4800" u="none" cap="none" strike="noStrike">
                <a:solidFill>
                  <a:srgbClr val="FFFF00"/>
                </a:solidFill>
                <a:latin typeface="Arial"/>
                <a:ea typeface="Arial"/>
                <a:cs typeface="Arial"/>
                <a:sym typeface="Arial"/>
              </a:rPr>
              <a:t>expertise discredited</a:t>
            </a:r>
            <a:r>
              <a:rPr b="0" i="0" lang="en-US" sz="4800" u="none" cap="none" strike="noStrike">
                <a:solidFill>
                  <a:srgbClr val="000000"/>
                </a:solidFill>
                <a:latin typeface="Arial"/>
                <a:ea typeface="Arial"/>
                <a:cs typeface="Arial"/>
                <a:sym typeface="Arial"/>
              </a:rPr>
              <a:t> (Pittman, 2010)</a:t>
            </a:r>
            <a:endParaRPr/>
          </a:p>
        </p:txBody>
      </p:sp>
    </p:spTree>
  </p:cSld>
  <p:clrMapOvr>
    <a:masterClrMapping/>
  </p:clrMapOvr>
  <mc:AlternateContent>
    <mc:Choice Requires="p14">
      <p:transition spd="slow" p14:dur="1500">
        <p14:doors dir="vert"/>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descr="astrology-astronomy-atmosphere-1151262.jpg" id="225" name="Google Shape;225;p48"/>
          <p:cNvPicPr preferRelativeResize="0"/>
          <p:nvPr/>
        </p:nvPicPr>
        <p:blipFill rotWithShape="1">
          <a:blip r:embed="rId3">
            <a:alphaModFix amt="60051"/>
          </a:blip>
          <a:srcRect b="18321" l="0" r="0" t="36676"/>
          <a:stretch/>
        </p:blipFill>
        <p:spPr>
          <a:xfrm>
            <a:off x="0" y="-126458"/>
            <a:ext cx="14630400" cy="8229600"/>
          </a:xfrm>
          <a:prstGeom prst="rect">
            <a:avLst/>
          </a:prstGeom>
          <a:noFill/>
          <a:ln>
            <a:noFill/>
          </a:ln>
        </p:spPr>
      </p:pic>
      <p:sp>
        <p:nvSpPr>
          <p:cNvPr id="226" name="Google Shape;226;p48"/>
          <p:cNvSpPr/>
          <p:nvPr/>
        </p:nvSpPr>
        <p:spPr>
          <a:xfrm flipH="1" rot="10800000">
            <a:off x="-55818" y="6971446"/>
            <a:ext cx="14630400" cy="1234109"/>
          </a:xfrm>
          <a:prstGeom prst="rect">
            <a:avLst/>
          </a:prstGeom>
          <a:gradFill>
            <a:gsLst>
              <a:gs pos="0">
                <a:srgbClr val="000000"/>
              </a:gs>
              <a:gs pos="100000">
                <a:srgbClr val="000000">
                  <a:alpha val="0"/>
                </a:srgbClr>
              </a:gs>
            </a:gsLst>
            <a:lin ang="5400000" scaled="0"/>
          </a:gradFill>
          <a:ln>
            <a:noFill/>
          </a:ln>
        </p:spPr>
        <p:txBody>
          <a:bodyPr anchorCtr="0" anchor="ctr" bIns="30475" lIns="30475" spcFirstLastPara="1" rIns="30475" wrap="square" tIns="30475">
            <a:noAutofit/>
          </a:bodyPr>
          <a:lstStyle/>
          <a:p>
            <a:pPr indent="0" lvl="0" marL="0" marR="0" rtl="0" algn="l">
              <a:lnSpc>
                <a:spcPct val="100000"/>
              </a:lnSpc>
              <a:spcBef>
                <a:spcPts val="0"/>
              </a:spcBef>
              <a:spcAft>
                <a:spcPts val="0"/>
              </a:spcAft>
              <a:buNone/>
            </a:pPr>
            <a:r>
              <a:t/>
            </a:r>
            <a:endParaRPr b="0" i="0" sz="1920" u="none" cap="none" strike="noStrike">
              <a:solidFill>
                <a:srgbClr val="000000"/>
              </a:solidFill>
              <a:latin typeface="Arial"/>
              <a:ea typeface="Arial"/>
              <a:cs typeface="Arial"/>
              <a:sym typeface="Arial"/>
            </a:endParaRPr>
          </a:p>
        </p:txBody>
      </p:sp>
      <p:sp>
        <p:nvSpPr>
          <p:cNvPr id="227" name="Google Shape;227;p48"/>
          <p:cNvSpPr/>
          <p:nvPr/>
        </p:nvSpPr>
        <p:spPr>
          <a:xfrm>
            <a:off x="1680125" y="1709600"/>
            <a:ext cx="11719800" cy="3047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4800" u="none" cap="none" strike="noStrike">
                <a:solidFill>
                  <a:srgbClr val="000000"/>
                </a:solidFill>
                <a:latin typeface="Arial"/>
                <a:ea typeface="Arial"/>
                <a:cs typeface="Arial"/>
                <a:sym typeface="Arial"/>
              </a:rPr>
              <a:t>Biases against people who identify as gay, bisexual, or transgender are </a:t>
            </a:r>
            <a:r>
              <a:rPr b="0" i="0" lang="en-US" sz="4800" u="none" cap="none" strike="noStrike">
                <a:solidFill>
                  <a:srgbClr val="FFFF00"/>
                </a:solidFill>
                <a:latin typeface="Arial"/>
                <a:ea typeface="Arial"/>
                <a:cs typeface="Arial"/>
                <a:sym typeface="Arial"/>
              </a:rPr>
              <a:t>particularly strong in STEM environments</a:t>
            </a:r>
            <a:r>
              <a:rPr b="0" i="0" lang="en-US" sz="4800" u="none" cap="none" strike="noStrike">
                <a:solidFill>
                  <a:srgbClr val="FF0000"/>
                </a:solidFill>
                <a:latin typeface="Arial"/>
                <a:ea typeface="Arial"/>
                <a:cs typeface="Arial"/>
                <a:sym typeface="Arial"/>
              </a:rPr>
              <a:t> </a:t>
            </a:r>
            <a:r>
              <a:rPr b="0" i="0" lang="en-US" sz="4800" u="none" cap="none" strike="noStrike">
                <a:solidFill>
                  <a:srgbClr val="000000"/>
                </a:solidFill>
                <a:latin typeface="Arial"/>
                <a:ea typeface="Arial"/>
                <a:cs typeface="Arial"/>
                <a:sym typeface="Arial"/>
              </a:rPr>
              <a:t>compared to other occupational fields (Cech and Pham, 2017). </a:t>
            </a:r>
            <a:endParaRPr/>
          </a:p>
        </p:txBody>
      </p:sp>
    </p:spTree>
  </p:cSld>
  <p:clrMapOvr>
    <a:masterClrMapping/>
  </p:clrMapOvr>
  <mc:AlternateContent>
    <mc:Choice Requires="p14">
      <p:transition spd="slow" p14:dur="1500">
        <p14:doors dir="vert"/>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descr="astrology-astronomy-atmosphere-1151262.jpg" id="232" name="Google Shape;232;p49"/>
          <p:cNvPicPr preferRelativeResize="0"/>
          <p:nvPr/>
        </p:nvPicPr>
        <p:blipFill rotWithShape="1">
          <a:blip r:embed="rId3">
            <a:alphaModFix amt="60051"/>
          </a:blip>
          <a:srcRect b="18321" l="0" r="0" t="36676"/>
          <a:stretch/>
        </p:blipFill>
        <p:spPr>
          <a:xfrm>
            <a:off x="0" y="-128486"/>
            <a:ext cx="14630400" cy="8229600"/>
          </a:xfrm>
          <a:prstGeom prst="rect">
            <a:avLst/>
          </a:prstGeom>
          <a:noFill/>
          <a:ln>
            <a:noFill/>
          </a:ln>
        </p:spPr>
      </p:pic>
      <p:sp>
        <p:nvSpPr>
          <p:cNvPr id="233" name="Google Shape;233;p49"/>
          <p:cNvSpPr/>
          <p:nvPr/>
        </p:nvSpPr>
        <p:spPr>
          <a:xfrm flipH="1" rot="10800000">
            <a:off x="-55818" y="6971446"/>
            <a:ext cx="14630400" cy="1234109"/>
          </a:xfrm>
          <a:prstGeom prst="rect">
            <a:avLst/>
          </a:prstGeom>
          <a:gradFill>
            <a:gsLst>
              <a:gs pos="0">
                <a:srgbClr val="000000"/>
              </a:gs>
              <a:gs pos="100000">
                <a:srgbClr val="000000">
                  <a:alpha val="0"/>
                </a:srgbClr>
              </a:gs>
            </a:gsLst>
            <a:lin ang="5400000" scaled="0"/>
          </a:gradFill>
          <a:ln>
            <a:noFill/>
          </a:ln>
        </p:spPr>
        <p:txBody>
          <a:bodyPr anchorCtr="0" anchor="ctr" bIns="30475" lIns="30475" spcFirstLastPara="1" rIns="30475" wrap="square" tIns="30475">
            <a:noAutofit/>
          </a:bodyPr>
          <a:lstStyle/>
          <a:p>
            <a:pPr indent="0" lvl="0" marL="0" marR="0" rtl="0" algn="l">
              <a:lnSpc>
                <a:spcPct val="100000"/>
              </a:lnSpc>
              <a:spcBef>
                <a:spcPts val="0"/>
              </a:spcBef>
              <a:spcAft>
                <a:spcPts val="0"/>
              </a:spcAft>
              <a:buNone/>
            </a:pPr>
            <a:r>
              <a:t/>
            </a:r>
            <a:endParaRPr b="0" i="0" sz="1920" u="none" cap="none" strike="noStrike">
              <a:solidFill>
                <a:srgbClr val="000000"/>
              </a:solidFill>
              <a:latin typeface="Arial"/>
              <a:ea typeface="Arial"/>
              <a:cs typeface="Arial"/>
              <a:sym typeface="Arial"/>
            </a:endParaRPr>
          </a:p>
        </p:txBody>
      </p:sp>
      <p:sp>
        <p:nvSpPr>
          <p:cNvPr id="234" name="Google Shape;234;p49"/>
          <p:cNvSpPr/>
          <p:nvPr/>
        </p:nvSpPr>
        <p:spPr>
          <a:xfrm>
            <a:off x="1353429" y="2190375"/>
            <a:ext cx="12770534" cy="240681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5120" u="none" cap="none" strike="noStrike">
                <a:solidFill>
                  <a:srgbClr val="000000"/>
                </a:solidFill>
                <a:latin typeface="Arial"/>
                <a:ea typeface="Arial"/>
                <a:cs typeface="Arial"/>
                <a:sym typeface="Arial"/>
              </a:rPr>
              <a:t>&lt;10% of </a:t>
            </a:r>
            <a:r>
              <a:rPr b="0" i="0" lang="en-US" sz="5120" u="none" cap="none" strike="noStrike">
                <a:solidFill>
                  <a:srgbClr val="FFFF00"/>
                </a:solidFill>
                <a:latin typeface="Arial"/>
                <a:ea typeface="Arial"/>
                <a:cs typeface="Arial"/>
                <a:sym typeface="Arial"/>
              </a:rPr>
              <a:t>geoscience PhDs</a:t>
            </a:r>
            <a:r>
              <a:rPr b="0" i="0" lang="en-US" sz="5120" u="none" cap="none" strike="noStrike">
                <a:solidFill>
                  <a:srgbClr val="FF0000"/>
                </a:solidFill>
                <a:latin typeface="Arial"/>
                <a:ea typeface="Arial"/>
                <a:cs typeface="Arial"/>
                <a:sym typeface="Arial"/>
              </a:rPr>
              <a:t> </a:t>
            </a:r>
            <a:r>
              <a:rPr b="0" i="0" lang="en-US" sz="5120" u="none" cap="none" strike="noStrike">
                <a:solidFill>
                  <a:srgbClr val="000000"/>
                </a:solidFill>
                <a:latin typeface="Arial"/>
                <a:ea typeface="Arial"/>
                <a:cs typeface="Arial"/>
                <a:sym typeface="Arial"/>
              </a:rPr>
              <a:t>go to recipients of color </a:t>
            </a:r>
            <a:r>
              <a:rPr b="0" baseline="30000" i="0" lang="en-US" sz="5120" u="none" cap="none" strike="noStrike">
                <a:solidFill>
                  <a:srgbClr val="000000"/>
                </a:solidFill>
                <a:latin typeface="Arial"/>
                <a:ea typeface="Arial"/>
                <a:cs typeface="Arial"/>
                <a:sym typeface="Arial"/>
              </a:rPr>
              <a:t>(AGI, 2016)</a:t>
            </a:r>
            <a:endParaRPr/>
          </a:p>
          <a:p>
            <a:pPr indent="0" lvl="0" marL="0" marR="0" rtl="0" algn="l">
              <a:lnSpc>
                <a:spcPct val="100000"/>
              </a:lnSpc>
              <a:spcBef>
                <a:spcPts val="0"/>
              </a:spcBef>
              <a:spcAft>
                <a:spcPts val="0"/>
              </a:spcAft>
              <a:buNone/>
            </a:pPr>
            <a:r>
              <a:t/>
            </a:r>
            <a:endParaRPr b="0" i="0" sz="48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1500">
        <p14:doors dir="vert"/>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descr="astrology-astronomy-atmosphere-1151262.jpg" id="239" name="Google Shape;239;p50"/>
          <p:cNvPicPr preferRelativeResize="0"/>
          <p:nvPr/>
        </p:nvPicPr>
        <p:blipFill rotWithShape="1">
          <a:blip r:embed="rId3">
            <a:alphaModFix amt="60051"/>
          </a:blip>
          <a:srcRect b="18321" l="0" r="0" t="36676"/>
          <a:stretch/>
        </p:blipFill>
        <p:spPr>
          <a:xfrm>
            <a:off x="-6440" y="-24043"/>
            <a:ext cx="14630400" cy="8229600"/>
          </a:xfrm>
          <a:prstGeom prst="rect">
            <a:avLst/>
          </a:prstGeom>
          <a:noFill/>
          <a:ln>
            <a:noFill/>
          </a:ln>
        </p:spPr>
      </p:pic>
      <p:sp>
        <p:nvSpPr>
          <p:cNvPr id="240" name="Google Shape;240;p50"/>
          <p:cNvSpPr/>
          <p:nvPr/>
        </p:nvSpPr>
        <p:spPr>
          <a:xfrm flipH="1" rot="10800000">
            <a:off x="-55818" y="6971446"/>
            <a:ext cx="14630400" cy="1234109"/>
          </a:xfrm>
          <a:prstGeom prst="rect">
            <a:avLst/>
          </a:prstGeom>
          <a:gradFill>
            <a:gsLst>
              <a:gs pos="0">
                <a:srgbClr val="000000"/>
              </a:gs>
              <a:gs pos="100000">
                <a:srgbClr val="000000">
                  <a:alpha val="0"/>
                </a:srgbClr>
              </a:gs>
            </a:gsLst>
            <a:lin ang="5400000" scaled="0"/>
          </a:gradFill>
          <a:ln>
            <a:noFill/>
          </a:ln>
        </p:spPr>
        <p:txBody>
          <a:bodyPr anchorCtr="0" anchor="ctr" bIns="30475" lIns="30475" spcFirstLastPara="1" rIns="30475" wrap="square" tIns="30475">
            <a:noAutofit/>
          </a:bodyPr>
          <a:lstStyle/>
          <a:p>
            <a:pPr indent="0" lvl="0" marL="0" marR="0" rtl="0" algn="l">
              <a:lnSpc>
                <a:spcPct val="100000"/>
              </a:lnSpc>
              <a:spcBef>
                <a:spcPts val="0"/>
              </a:spcBef>
              <a:spcAft>
                <a:spcPts val="0"/>
              </a:spcAft>
              <a:buNone/>
            </a:pPr>
            <a:r>
              <a:t/>
            </a:r>
            <a:endParaRPr b="0" i="0" sz="1920" u="none" cap="none" strike="noStrike">
              <a:solidFill>
                <a:srgbClr val="000000"/>
              </a:solidFill>
              <a:latin typeface="Arial"/>
              <a:ea typeface="Arial"/>
              <a:cs typeface="Arial"/>
              <a:sym typeface="Arial"/>
            </a:endParaRPr>
          </a:p>
        </p:txBody>
      </p:sp>
      <p:sp>
        <p:nvSpPr>
          <p:cNvPr id="241" name="Google Shape;241;p50"/>
          <p:cNvSpPr/>
          <p:nvPr/>
        </p:nvSpPr>
        <p:spPr>
          <a:xfrm>
            <a:off x="1409700" y="1524102"/>
            <a:ext cx="11620501" cy="371999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5120" u="none" cap="none" strike="noStrike">
                <a:solidFill>
                  <a:srgbClr val="000000"/>
                </a:solidFill>
                <a:latin typeface="Arial"/>
                <a:ea typeface="Arial"/>
                <a:cs typeface="Arial"/>
                <a:sym typeface="Arial"/>
              </a:rPr>
              <a:t>Only </a:t>
            </a:r>
            <a:r>
              <a:rPr b="0" i="0" lang="en-US" sz="5120" u="none" cap="none" strike="noStrike">
                <a:solidFill>
                  <a:srgbClr val="FFFF00"/>
                </a:solidFill>
                <a:latin typeface="Arial"/>
                <a:ea typeface="Arial"/>
                <a:cs typeface="Arial"/>
                <a:sym typeface="Arial"/>
              </a:rPr>
              <a:t>69 Black women</a:t>
            </a:r>
            <a:r>
              <a:rPr b="0" i="0" lang="en-US" sz="5120" u="none" cap="none" strike="noStrike">
                <a:solidFill>
                  <a:srgbClr val="FF0000"/>
                </a:solidFill>
                <a:latin typeface="Arial"/>
                <a:ea typeface="Arial"/>
                <a:cs typeface="Arial"/>
                <a:sym typeface="Arial"/>
              </a:rPr>
              <a:t> </a:t>
            </a:r>
            <a:r>
              <a:rPr b="0" i="0" lang="en-US" sz="5120" u="none" cap="none" strike="noStrike">
                <a:solidFill>
                  <a:srgbClr val="000000"/>
                </a:solidFill>
                <a:latin typeface="Arial"/>
                <a:ea typeface="Arial"/>
                <a:cs typeface="Arial"/>
                <a:sym typeface="Arial"/>
              </a:rPr>
              <a:t>and </a:t>
            </a:r>
            <a:r>
              <a:rPr b="0" i="0" lang="en-US" sz="5120" u="none" cap="none" strike="noStrike">
                <a:solidFill>
                  <a:srgbClr val="FFFF00"/>
                </a:solidFill>
                <a:latin typeface="Arial"/>
                <a:ea typeface="Arial"/>
                <a:cs typeface="Arial"/>
                <a:sym typeface="Arial"/>
              </a:rPr>
              <a:t>20 Indigenous women</a:t>
            </a:r>
            <a:r>
              <a:rPr b="0" i="0" lang="en-US" sz="5120" u="none" cap="none" strike="noStrike">
                <a:solidFill>
                  <a:srgbClr val="000000"/>
                </a:solidFill>
                <a:latin typeface="Arial"/>
                <a:ea typeface="Arial"/>
                <a:cs typeface="Arial"/>
                <a:sym typeface="Arial"/>
              </a:rPr>
              <a:t> have received PhD in the geosciences in </a:t>
            </a:r>
            <a:r>
              <a:rPr b="1" i="0" lang="en-US" sz="5120" u="none" cap="none" strike="noStrike">
                <a:solidFill>
                  <a:srgbClr val="FFFF00"/>
                </a:solidFill>
                <a:latin typeface="Arial"/>
                <a:ea typeface="Arial"/>
                <a:cs typeface="Arial"/>
                <a:sym typeface="Arial"/>
              </a:rPr>
              <a:t>40 years</a:t>
            </a:r>
            <a:r>
              <a:rPr b="1" i="0" lang="en-US" sz="5120" u="none" cap="none" strike="noStrike">
                <a:solidFill>
                  <a:srgbClr val="FF0000"/>
                </a:solidFill>
                <a:latin typeface="Arial"/>
                <a:ea typeface="Arial"/>
                <a:cs typeface="Arial"/>
                <a:sym typeface="Arial"/>
              </a:rPr>
              <a:t> </a:t>
            </a:r>
            <a:r>
              <a:rPr b="0" baseline="30000" i="0" lang="en-US" sz="5120" u="none" cap="none" strike="noStrike">
                <a:solidFill>
                  <a:srgbClr val="000000"/>
                </a:solidFill>
                <a:latin typeface="Arial"/>
                <a:ea typeface="Arial"/>
                <a:cs typeface="Arial"/>
                <a:sym typeface="Arial"/>
              </a:rPr>
              <a:t>(</a:t>
            </a:r>
            <a:r>
              <a:rPr baseline="30000" lang="en-US" sz="5120"/>
              <a:t>Bernard and Cooperdock, 2018</a:t>
            </a:r>
            <a:r>
              <a:rPr b="0" baseline="30000" i="0" lang="en-US" sz="5120" u="none" cap="none" strike="noStrike">
                <a:solidFill>
                  <a:srgbClr val="000000"/>
                </a:solidFill>
                <a:latin typeface="Arial"/>
                <a:ea typeface="Arial"/>
                <a:cs typeface="Arial"/>
                <a:sym typeface="Arial"/>
              </a:rPr>
              <a:t>)</a:t>
            </a:r>
            <a:endParaRPr/>
          </a:p>
          <a:p>
            <a:pPr indent="0" lvl="0" marL="0" marR="0" rtl="0" algn="l">
              <a:lnSpc>
                <a:spcPct val="100000"/>
              </a:lnSpc>
              <a:spcBef>
                <a:spcPts val="0"/>
              </a:spcBef>
              <a:spcAft>
                <a:spcPts val="0"/>
              </a:spcAft>
              <a:buNone/>
            </a:pPr>
            <a:r>
              <a:t/>
            </a:r>
            <a:endParaRPr b="0" i="0" sz="48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1500">
        <p14:doors dir="vert"/>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descr="astrology-astronomy-atmosphere-1151262.jpg" id="246" name="Google Shape;246;p52"/>
          <p:cNvPicPr preferRelativeResize="0"/>
          <p:nvPr/>
        </p:nvPicPr>
        <p:blipFill rotWithShape="1">
          <a:blip r:embed="rId3">
            <a:alphaModFix amt="60051"/>
          </a:blip>
          <a:srcRect b="18321" l="0" r="0" t="36676"/>
          <a:stretch/>
        </p:blipFill>
        <p:spPr>
          <a:xfrm>
            <a:off x="-6440" y="-24043"/>
            <a:ext cx="14630400" cy="8229600"/>
          </a:xfrm>
          <a:prstGeom prst="rect">
            <a:avLst/>
          </a:prstGeom>
          <a:noFill/>
          <a:ln>
            <a:noFill/>
          </a:ln>
        </p:spPr>
      </p:pic>
      <p:sp>
        <p:nvSpPr>
          <p:cNvPr id="247" name="Google Shape;247;p52"/>
          <p:cNvSpPr/>
          <p:nvPr/>
        </p:nvSpPr>
        <p:spPr>
          <a:xfrm flipH="1" rot="10800000">
            <a:off x="-55818" y="6971446"/>
            <a:ext cx="14630400" cy="1234109"/>
          </a:xfrm>
          <a:prstGeom prst="rect">
            <a:avLst/>
          </a:prstGeom>
          <a:gradFill>
            <a:gsLst>
              <a:gs pos="0">
                <a:srgbClr val="000000"/>
              </a:gs>
              <a:gs pos="100000">
                <a:srgbClr val="000000">
                  <a:alpha val="0"/>
                </a:srgbClr>
              </a:gs>
            </a:gsLst>
            <a:lin ang="5400000" scaled="0"/>
          </a:gradFill>
          <a:ln>
            <a:noFill/>
          </a:ln>
        </p:spPr>
        <p:txBody>
          <a:bodyPr anchorCtr="0" anchor="ctr" bIns="30475" lIns="30475" spcFirstLastPara="1" rIns="30475" wrap="square" tIns="30475">
            <a:noAutofit/>
          </a:bodyPr>
          <a:lstStyle/>
          <a:p>
            <a:pPr indent="0" lvl="0" marL="0" marR="0" rtl="0" algn="l">
              <a:lnSpc>
                <a:spcPct val="100000"/>
              </a:lnSpc>
              <a:spcBef>
                <a:spcPts val="0"/>
              </a:spcBef>
              <a:spcAft>
                <a:spcPts val="0"/>
              </a:spcAft>
              <a:buNone/>
            </a:pPr>
            <a:r>
              <a:t/>
            </a:r>
            <a:endParaRPr b="0" i="0" sz="1920" u="none" cap="none" strike="noStrike">
              <a:solidFill>
                <a:srgbClr val="000000"/>
              </a:solidFill>
              <a:latin typeface="Arial"/>
              <a:ea typeface="Arial"/>
              <a:cs typeface="Arial"/>
              <a:sym typeface="Arial"/>
            </a:endParaRPr>
          </a:p>
        </p:txBody>
      </p:sp>
      <p:sp>
        <p:nvSpPr>
          <p:cNvPr id="248" name="Google Shape;248;p52"/>
          <p:cNvSpPr/>
          <p:nvPr/>
        </p:nvSpPr>
        <p:spPr>
          <a:xfrm>
            <a:off x="675250" y="1524102"/>
            <a:ext cx="12998546" cy="452431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4800" u="none" cap="none" strike="noStrike">
                <a:solidFill>
                  <a:srgbClr val="000000"/>
                </a:solidFill>
                <a:latin typeface="Arial"/>
                <a:ea typeface="Arial"/>
                <a:cs typeface="Arial"/>
                <a:sym typeface="Arial"/>
              </a:rPr>
              <a:t>Women</a:t>
            </a:r>
            <a:r>
              <a:rPr b="0" baseline="30000" i="0" lang="en-US" sz="4800" u="none" cap="none" strike="noStrike">
                <a:solidFill>
                  <a:srgbClr val="000000"/>
                </a:solidFill>
                <a:latin typeface="Arial"/>
                <a:ea typeface="Arial"/>
                <a:cs typeface="Arial"/>
                <a:sym typeface="Arial"/>
              </a:rPr>
              <a:t> (Holmes et al., 2015)</a:t>
            </a:r>
            <a:r>
              <a:rPr b="0" i="0" lang="en-US" sz="4800" u="none" cap="none" strike="noStrike">
                <a:solidFill>
                  <a:srgbClr val="000000"/>
                </a:solidFill>
                <a:latin typeface="Arial"/>
                <a:ea typeface="Arial"/>
                <a:cs typeface="Arial"/>
                <a:sym typeface="Arial"/>
              </a:rPr>
              <a:t>, people from sexual and gender minorities</a:t>
            </a:r>
            <a:r>
              <a:rPr b="0" baseline="30000" i="0" lang="en-US" sz="4800" u="none" cap="none" strike="noStrike">
                <a:solidFill>
                  <a:srgbClr val="000000"/>
                </a:solidFill>
                <a:latin typeface="Arial"/>
                <a:ea typeface="Arial"/>
                <a:cs typeface="Arial"/>
                <a:sym typeface="Arial"/>
              </a:rPr>
              <a:t> (Hughes, 2018)</a:t>
            </a:r>
            <a:r>
              <a:rPr b="0" i="0" lang="en-US" sz="4800" u="none" cap="none" strike="noStrike">
                <a:solidFill>
                  <a:srgbClr val="000000"/>
                </a:solidFill>
                <a:latin typeface="Arial"/>
                <a:ea typeface="Arial"/>
                <a:cs typeface="Arial"/>
                <a:sym typeface="Arial"/>
              </a:rPr>
              <a:t>, and Black and Hispanic people</a:t>
            </a:r>
            <a:r>
              <a:rPr b="0" baseline="30000" i="0" lang="en-US" sz="4800" u="none" cap="none" strike="noStrike">
                <a:solidFill>
                  <a:srgbClr val="000000"/>
                </a:solidFill>
                <a:latin typeface="Arial"/>
                <a:ea typeface="Arial"/>
                <a:cs typeface="Arial"/>
                <a:sym typeface="Arial"/>
              </a:rPr>
              <a:t>(Riegle-Crumb et al., 2019)</a:t>
            </a:r>
            <a:r>
              <a:rPr b="0" i="0" lang="en-US" sz="4800" u="none" cap="none" strike="noStrike">
                <a:solidFill>
                  <a:srgbClr val="000000"/>
                </a:solidFill>
                <a:latin typeface="Arial"/>
                <a:ea typeface="Arial"/>
                <a:cs typeface="Arial"/>
                <a:sym typeface="Arial"/>
              </a:rPr>
              <a:t> all </a:t>
            </a:r>
            <a:r>
              <a:rPr b="0" i="0" lang="en-US" sz="4800" u="none" cap="none" strike="noStrike">
                <a:solidFill>
                  <a:srgbClr val="FFFF00"/>
                </a:solidFill>
                <a:latin typeface="Arial"/>
                <a:ea typeface="Arial"/>
                <a:cs typeface="Arial"/>
                <a:sym typeface="Arial"/>
              </a:rPr>
              <a:t>leave the field at higher rates</a:t>
            </a:r>
            <a:r>
              <a:rPr b="0" i="0" lang="en-US" sz="4800" u="none" cap="none" strike="noStrike">
                <a:solidFill>
                  <a:srgbClr val="000000"/>
                </a:solidFill>
                <a:latin typeface="Arial"/>
                <a:ea typeface="Arial"/>
                <a:cs typeface="Arial"/>
                <a:sym typeface="Arial"/>
              </a:rPr>
              <a:t> than the average student or practitioner.</a:t>
            </a:r>
            <a:endParaRPr/>
          </a:p>
          <a:p>
            <a:pPr indent="0" lvl="0" marL="0" marR="0" rtl="0" algn="ctr">
              <a:lnSpc>
                <a:spcPct val="100000"/>
              </a:lnSpc>
              <a:spcBef>
                <a:spcPts val="0"/>
              </a:spcBef>
              <a:spcAft>
                <a:spcPts val="0"/>
              </a:spcAft>
              <a:buNone/>
            </a:pPr>
            <a:r>
              <a:t/>
            </a:r>
            <a:endParaRPr b="0" i="0" sz="48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1500">
        <p14:doors dir="vert"/>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g925cf2ce38_0_87"/>
          <p:cNvPicPr preferRelativeResize="0"/>
          <p:nvPr/>
        </p:nvPicPr>
        <p:blipFill>
          <a:blip r:embed="rId3">
            <a:alphaModFix/>
          </a:blip>
          <a:stretch>
            <a:fillRect/>
          </a:stretch>
        </p:blipFill>
        <p:spPr>
          <a:xfrm>
            <a:off x="3124200" y="620413"/>
            <a:ext cx="9753600" cy="65055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g947997a738_1_502"/>
          <p:cNvSpPr txBox="1"/>
          <p:nvPr/>
        </p:nvSpPr>
        <p:spPr>
          <a:xfrm>
            <a:off x="4842975" y="2004700"/>
            <a:ext cx="5453400" cy="205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900" u="sng">
                <a:solidFill>
                  <a:schemeClr val="hlink"/>
                </a:solidFill>
                <a:latin typeface="Nunito"/>
                <a:ea typeface="Nunito"/>
                <a:cs typeface="Nunito"/>
                <a:sym typeface="Nunito"/>
                <a:hlinkClick r:id="rId3"/>
              </a:rPr>
              <a:t>www.menti.com</a:t>
            </a:r>
            <a:endParaRPr sz="3900">
              <a:latin typeface="Nunito"/>
              <a:ea typeface="Nunito"/>
              <a:cs typeface="Nunito"/>
              <a:sym typeface="Nunito"/>
            </a:endParaRPr>
          </a:p>
          <a:p>
            <a:pPr indent="0" lvl="0" marL="0" rtl="0" algn="ctr">
              <a:spcBef>
                <a:spcPts val="0"/>
              </a:spcBef>
              <a:spcAft>
                <a:spcPts val="0"/>
              </a:spcAft>
              <a:buNone/>
            </a:pPr>
            <a:r>
              <a:rPr b="1" lang="en-US" sz="3900">
                <a:latin typeface="Nunito"/>
                <a:ea typeface="Nunito"/>
                <a:cs typeface="Nunito"/>
                <a:sym typeface="Nunito"/>
              </a:rPr>
              <a:t>53 81 55 3</a:t>
            </a:r>
            <a:endParaRPr b="1" sz="3900">
              <a:latin typeface="Nunito"/>
              <a:ea typeface="Nunito"/>
              <a:cs typeface="Nunito"/>
              <a:sym typeface="Nunito"/>
            </a:endParaRPr>
          </a:p>
        </p:txBody>
      </p:sp>
      <p:sp>
        <p:nvSpPr>
          <p:cNvPr id="260" name="Google Shape;260;g947997a738_1_502"/>
          <p:cNvSpPr txBox="1"/>
          <p:nvPr>
            <p:ph idx="1" type="body"/>
          </p:nvPr>
        </p:nvSpPr>
        <p:spPr>
          <a:xfrm>
            <a:off x="1294900" y="4178150"/>
            <a:ext cx="12752400" cy="10536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1200"/>
              </a:spcBef>
              <a:spcAft>
                <a:spcPts val="0"/>
              </a:spcAft>
              <a:buNone/>
            </a:pPr>
            <a:r>
              <a:rPr b="1" lang="en-US" sz="5859">
                <a:solidFill>
                  <a:srgbClr val="FF9900"/>
                </a:solidFill>
              </a:rPr>
              <a:t>Describe the stereotypical geoscientist.</a:t>
            </a:r>
            <a:endParaRPr b="1" sz="5859">
              <a:solidFill>
                <a:srgbClr val="FF99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g947997a738_1_580"/>
          <p:cNvPicPr preferRelativeResize="0"/>
          <p:nvPr/>
        </p:nvPicPr>
        <p:blipFill rotWithShape="1">
          <a:blip r:embed="rId3">
            <a:alphaModFix/>
          </a:blip>
          <a:srcRect b="0" l="0" r="0" t="0"/>
          <a:stretch/>
        </p:blipFill>
        <p:spPr>
          <a:xfrm>
            <a:off x="8947379" y="1689160"/>
            <a:ext cx="4520070" cy="4197180"/>
          </a:xfrm>
          <a:prstGeom prst="rect">
            <a:avLst/>
          </a:prstGeom>
          <a:noFill/>
          <a:ln>
            <a:noFill/>
          </a:ln>
        </p:spPr>
      </p:pic>
      <p:sp>
        <p:nvSpPr>
          <p:cNvPr id="266" name="Google Shape;266;g947997a738_1_580"/>
          <p:cNvSpPr txBox="1"/>
          <p:nvPr/>
        </p:nvSpPr>
        <p:spPr>
          <a:xfrm>
            <a:off x="2704350" y="2365675"/>
            <a:ext cx="5453400" cy="205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900" u="sng">
                <a:solidFill>
                  <a:schemeClr val="hlink"/>
                </a:solidFill>
                <a:latin typeface="Nunito"/>
                <a:ea typeface="Nunito"/>
                <a:cs typeface="Nunito"/>
                <a:sym typeface="Nunito"/>
                <a:hlinkClick r:id="rId4"/>
              </a:rPr>
              <a:t>www.menti.com</a:t>
            </a:r>
            <a:endParaRPr sz="3900">
              <a:latin typeface="Nunito"/>
              <a:ea typeface="Nunito"/>
              <a:cs typeface="Nunito"/>
              <a:sym typeface="Nunito"/>
            </a:endParaRPr>
          </a:p>
          <a:p>
            <a:pPr indent="0" lvl="0" marL="0" rtl="0" algn="ctr">
              <a:spcBef>
                <a:spcPts val="0"/>
              </a:spcBef>
              <a:spcAft>
                <a:spcPts val="0"/>
              </a:spcAft>
              <a:buNone/>
            </a:pPr>
            <a:r>
              <a:rPr b="1" lang="en-US" sz="3900">
                <a:latin typeface="Nunito"/>
                <a:ea typeface="Nunito"/>
                <a:cs typeface="Nunito"/>
                <a:sym typeface="Nunito"/>
              </a:rPr>
              <a:t>53 81 55 3</a:t>
            </a:r>
            <a:endParaRPr b="1" sz="3900">
              <a:latin typeface="Nunito"/>
              <a:ea typeface="Nunito"/>
              <a:cs typeface="Nunito"/>
              <a:sym typeface="Nunito"/>
            </a:endParaRPr>
          </a:p>
        </p:txBody>
      </p:sp>
      <p:sp>
        <p:nvSpPr>
          <p:cNvPr id="267" name="Google Shape;267;g947997a738_1_580"/>
          <p:cNvSpPr txBox="1"/>
          <p:nvPr>
            <p:ph idx="1" type="body"/>
          </p:nvPr>
        </p:nvSpPr>
        <p:spPr>
          <a:xfrm>
            <a:off x="2880725" y="4656400"/>
            <a:ext cx="5453400" cy="10536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1200"/>
              </a:spcBef>
              <a:spcAft>
                <a:spcPts val="0"/>
              </a:spcAft>
              <a:buNone/>
            </a:pPr>
            <a:r>
              <a:rPr b="1" lang="en-US" sz="5859">
                <a:solidFill>
                  <a:srgbClr val="FF9900"/>
                </a:solidFill>
              </a:rPr>
              <a:t>Who do you see?</a:t>
            </a:r>
            <a:endParaRPr b="1" sz="5859">
              <a:solidFill>
                <a:srgbClr val="FF9900"/>
              </a:solidFill>
            </a:endParaRPr>
          </a:p>
        </p:txBody>
      </p:sp>
      <p:sp>
        <p:nvSpPr>
          <p:cNvPr id="268" name="Google Shape;268;g947997a738_1_580"/>
          <p:cNvSpPr txBox="1"/>
          <p:nvPr>
            <p:ph type="title"/>
          </p:nvPr>
        </p:nvSpPr>
        <p:spPr>
          <a:xfrm>
            <a:off x="2514600" y="521150"/>
            <a:ext cx="10972800" cy="1143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Representation Matters!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56"/>
          <p:cNvSpPr txBox="1"/>
          <p:nvPr/>
        </p:nvSpPr>
        <p:spPr>
          <a:xfrm>
            <a:off x="3884820" y="474042"/>
            <a:ext cx="10357200" cy="951840"/>
          </a:xfrm>
          <a:prstGeom prst="rect">
            <a:avLst/>
          </a:prstGeom>
          <a:noFill/>
          <a:ln>
            <a:noFill/>
          </a:ln>
        </p:spPr>
        <p:txBody>
          <a:bodyPr anchorCtr="0" anchor="ctr" bIns="109700" lIns="109700" spcFirstLastPara="1" rIns="109700" wrap="square" tIns="109700">
            <a:noAutofit/>
          </a:bodyPr>
          <a:lstStyle/>
          <a:p>
            <a:pPr indent="0" lvl="0" marL="0" marR="0" rtl="0" algn="l">
              <a:lnSpc>
                <a:spcPct val="90000"/>
              </a:lnSpc>
              <a:spcBef>
                <a:spcPts val="0"/>
              </a:spcBef>
              <a:spcAft>
                <a:spcPts val="0"/>
              </a:spcAft>
              <a:buClr>
                <a:schemeClr val="dk1"/>
              </a:buClr>
              <a:buSzPts val="1800"/>
              <a:buFont typeface="Garamond"/>
              <a:buNone/>
            </a:pPr>
            <a:r>
              <a:rPr b="1" lang="en-US" sz="5250">
                <a:solidFill>
                  <a:schemeClr val="dk1"/>
                </a:solidFill>
                <a:latin typeface="Garamond"/>
                <a:ea typeface="Garamond"/>
                <a:cs typeface="Garamond"/>
                <a:sym typeface="Garamond"/>
              </a:rPr>
              <a:t>Representation Matters</a:t>
            </a:r>
            <a:endParaRPr sz="5250"/>
          </a:p>
        </p:txBody>
      </p:sp>
      <p:sp>
        <p:nvSpPr>
          <p:cNvPr id="274" name="Google Shape;274;p56"/>
          <p:cNvSpPr txBox="1"/>
          <p:nvPr/>
        </p:nvSpPr>
        <p:spPr>
          <a:xfrm>
            <a:off x="2944140" y="1689160"/>
            <a:ext cx="6119280" cy="4640040"/>
          </a:xfrm>
          <a:prstGeom prst="rect">
            <a:avLst/>
          </a:prstGeom>
          <a:noFill/>
          <a:ln>
            <a:noFill/>
          </a:ln>
        </p:spPr>
        <p:txBody>
          <a:bodyPr anchorCtr="0" anchor="t" bIns="54825" lIns="109700" spcFirstLastPara="1" rIns="109700" wrap="square" tIns="54825">
            <a:noAutofit/>
          </a:bodyPr>
          <a:lstStyle/>
          <a:p>
            <a:pPr indent="-411480" lvl="0" marL="548640" marR="0" rtl="0" algn="l">
              <a:lnSpc>
                <a:spcPct val="100000"/>
              </a:lnSpc>
              <a:spcBef>
                <a:spcPts val="0"/>
              </a:spcBef>
              <a:spcAft>
                <a:spcPts val="0"/>
              </a:spcAft>
              <a:buClr>
                <a:schemeClr val="dk1"/>
              </a:buClr>
              <a:buSzPts val="1800"/>
              <a:buFont typeface="Verdana"/>
              <a:buChar char="●"/>
            </a:pPr>
            <a:r>
              <a:rPr b="0" i="0" lang="en-US" sz="2160" u="none" cap="none" strike="noStrike">
                <a:solidFill>
                  <a:schemeClr val="dk1"/>
                </a:solidFill>
                <a:latin typeface="Verdana"/>
                <a:ea typeface="Verdana"/>
                <a:cs typeface="Verdana"/>
                <a:sym typeface="Verdana"/>
              </a:rPr>
              <a:t>White</a:t>
            </a:r>
            <a:endParaRPr b="0" i="0" sz="2160" u="none" cap="none" strike="noStrike">
              <a:solidFill>
                <a:schemeClr val="dk1"/>
              </a:solidFill>
              <a:latin typeface="Verdana"/>
              <a:ea typeface="Verdana"/>
              <a:cs typeface="Verdana"/>
              <a:sym typeface="Verdana"/>
            </a:endParaRPr>
          </a:p>
          <a:p>
            <a:pPr indent="-411480" lvl="0" marL="548640" marR="0" rtl="0" algn="l">
              <a:lnSpc>
                <a:spcPct val="100000"/>
              </a:lnSpc>
              <a:spcBef>
                <a:spcPts val="0"/>
              </a:spcBef>
              <a:spcAft>
                <a:spcPts val="0"/>
              </a:spcAft>
              <a:buClr>
                <a:schemeClr val="dk1"/>
              </a:buClr>
              <a:buSzPts val="1800"/>
              <a:buFont typeface="Verdana"/>
              <a:buChar char="●"/>
            </a:pPr>
            <a:r>
              <a:rPr b="0" i="0" lang="en-US" sz="2160" u="none" cap="none" strike="noStrike">
                <a:solidFill>
                  <a:schemeClr val="dk1"/>
                </a:solidFill>
                <a:latin typeface="Verdana"/>
                <a:ea typeface="Verdana"/>
                <a:cs typeface="Verdana"/>
                <a:sym typeface="Verdana"/>
              </a:rPr>
              <a:t>Male</a:t>
            </a:r>
            <a:endParaRPr b="0" i="0" sz="1679" u="none" cap="none" strike="noStrike">
              <a:solidFill>
                <a:schemeClr val="dk1"/>
              </a:solidFill>
              <a:latin typeface="Arial"/>
              <a:ea typeface="Arial"/>
              <a:cs typeface="Arial"/>
              <a:sym typeface="Arial"/>
            </a:endParaRPr>
          </a:p>
          <a:p>
            <a:pPr indent="-411480" lvl="0" marL="548640" marR="0" rtl="0" algn="l">
              <a:lnSpc>
                <a:spcPct val="100000"/>
              </a:lnSpc>
              <a:spcBef>
                <a:spcPts val="0"/>
              </a:spcBef>
              <a:spcAft>
                <a:spcPts val="0"/>
              </a:spcAft>
              <a:buClr>
                <a:schemeClr val="dk1"/>
              </a:buClr>
              <a:buSzPts val="1800"/>
              <a:buFont typeface="Verdana"/>
              <a:buChar char="●"/>
            </a:pPr>
            <a:r>
              <a:rPr b="0" i="0" lang="en-US" sz="2160" u="none" cap="none" strike="noStrike">
                <a:solidFill>
                  <a:schemeClr val="dk1"/>
                </a:solidFill>
                <a:latin typeface="Verdana"/>
                <a:ea typeface="Verdana"/>
                <a:cs typeface="Verdana"/>
                <a:sym typeface="Verdana"/>
              </a:rPr>
              <a:t>Outdoorsy</a:t>
            </a:r>
            <a:endParaRPr b="0" i="0" sz="1679" u="none" cap="none" strike="noStrike">
              <a:solidFill>
                <a:schemeClr val="dk1"/>
              </a:solidFill>
              <a:latin typeface="Arial"/>
              <a:ea typeface="Arial"/>
              <a:cs typeface="Arial"/>
              <a:sym typeface="Arial"/>
            </a:endParaRPr>
          </a:p>
          <a:p>
            <a:pPr indent="-411480" lvl="0" marL="548640" marR="0" rtl="0" algn="l">
              <a:lnSpc>
                <a:spcPct val="100000"/>
              </a:lnSpc>
              <a:spcBef>
                <a:spcPts val="0"/>
              </a:spcBef>
              <a:spcAft>
                <a:spcPts val="0"/>
              </a:spcAft>
              <a:buClr>
                <a:schemeClr val="dk1"/>
              </a:buClr>
              <a:buSzPts val="1800"/>
              <a:buFont typeface="Verdana"/>
              <a:buChar char="●"/>
            </a:pPr>
            <a:r>
              <a:rPr b="0" i="0" lang="en-US" sz="2160" u="none" cap="none" strike="noStrike">
                <a:solidFill>
                  <a:schemeClr val="dk1"/>
                </a:solidFill>
                <a:latin typeface="Verdana"/>
                <a:ea typeface="Verdana"/>
                <a:cs typeface="Verdana"/>
                <a:sym typeface="Verdana"/>
              </a:rPr>
              <a:t>Fit</a:t>
            </a:r>
            <a:endParaRPr b="0" i="0" sz="1679" u="none" cap="none" strike="noStrike">
              <a:solidFill>
                <a:schemeClr val="dk1"/>
              </a:solidFill>
              <a:latin typeface="Arial"/>
              <a:ea typeface="Arial"/>
              <a:cs typeface="Arial"/>
              <a:sym typeface="Arial"/>
            </a:endParaRPr>
          </a:p>
          <a:p>
            <a:pPr indent="-411480" lvl="0" marL="548640" marR="0" rtl="0" algn="l">
              <a:lnSpc>
                <a:spcPct val="100000"/>
              </a:lnSpc>
              <a:spcBef>
                <a:spcPts val="0"/>
              </a:spcBef>
              <a:spcAft>
                <a:spcPts val="0"/>
              </a:spcAft>
              <a:buClr>
                <a:schemeClr val="dk1"/>
              </a:buClr>
              <a:buSzPts val="1800"/>
              <a:buFont typeface="Verdana"/>
              <a:buChar char="●"/>
            </a:pPr>
            <a:r>
              <a:rPr b="0" i="0" lang="en-US" sz="2160" u="none" cap="none" strike="noStrike">
                <a:solidFill>
                  <a:schemeClr val="dk1"/>
                </a:solidFill>
                <a:latin typeface="Verdana"/>
                <a:ea typeface="Verdana"/>
                <a:cs typeface="Verdana"/>
                <a:sym typeface="Verdana"/>
              </a:rPr>
              <a:t>Rock-hammer wielding</a:t>
            </a:r>
            <a:endParaRPr b="0" i="0" sz="1679" u="none" cap="none" strike="noStrike">
              <a:solidFill>
                <a:schemeClr val="dk1"/>
              </a:solidFill>
              <a:latin typeface="Arial"/>
              <a:ea typeface="Arial"/>
              <a:cs typeface="Arial"/>
              <a:sym typeface="Arial"/>
            </a:endParaRPr>
          </a:p>
          <a:p>
            <a:pPr indent="-411480" lvl="0" marL="548640" marR="0" rtl="0" algn="l">
              <a:lnSpc>
                <a:spcPct val="100000"/>
              </a:lnSpc>
              <a:spcBef>
                <a:spcPts val="0"/>
              </a:spcBef>
              <a:spcAft>
                <a:spcPts val="0"/>
              </a:spcAft>
              <a:buClr>
                <a:schemeClr val="dk1"/>
              </a:buClr>
              <a:buSzPts val="1800"/>
              <a:buFont typeface="Verdana"/>
              <a:buChar char="●"/>
            </a:pPr>
            <a:r>
              <a:rPr b="0" i="0" lang="en-US" sz="2160" u="none" cap="none" strike="noStrike">
                <a:solidFill>
                  <a:schemeClr val="dk1"/>
                </a:solidFill>
                <a:latin typeface="Verdana"/>
                <a:ea typeface="Verdana"/>
                <a:cs typeface="Verdana"/>
                <a:sym typeface="Verdana"/>
              </a:rPr>
              <a:t>Rock-holding</a:t>
            </a:r>
            <a:endParaRPr b="0" i="0" sz="2160" u="none" cap="none" strike="noStrike">
              <a:solidFill>
                <a:schemeClr val="dk1"/>
              </a:solidFill>
              <a:latin typeface="Verdana"/>
              <a:ea typeface="Verdana"/>
              <a:cs typeface="Verdana"/>
              <a:sym typeface="Verdana"/>
            </a:endParaRPr>
          </a:p>
          <a:p>
            <a:pPr indent="-411480" lvl="0" marL="548640" marR="0" rtl="0" algn="l">
              <a:lnSpc>
                <a:spcPct val="100000"/>
              </a:lnSpc>
              <a:spcBef>
                <a:spcPts val="0"/>
              </a:spcBef>
              <a:spcAft>
                <a:spcPts val="0"/>
              </a:spcAft>
              <a:buClr>
                <a:schemeClr val="dk1"/>
              </a:buClr>
              <a:buSzPts val="1800"/>
              <a:buFont typeface="Verdana"/>
              <a:buChar char="●"/>
            </a:pPr>
            <a:r>
              <a:rPr b="0" i="0" lang="en-US" sz="2160" u="none" cap="none" strike="noStrike">
                <a:solidFill>
                  <a:schemeClr val="dk1"/>
                </a:solidFill>
                <a:latin typeface="Verdana"/>
                <a:ea typeface="Verdana"/>
                <a:cs typeface="Verdana"/>
                <a:sym typeface="Verdana"/>
              </a:rPr>
              <a:t>Sexual orientation?</a:t>
            </a:r>
            <a:endParaRPr b="0" i="0" sz="2160" u="none" cap="none" strike="noStrike">
              <a:solidFill>
                <a:schemeClr val="dk1"/>
              </a:solidFill>
              <a:latin typeface="Verdana"/>
              <a:ea typeface="Verdana"/>
              <a:cs typeface="Verdana"/>
              <a:sym typeface="Verdana"/>
            </a:endParaRPr>
          </a:p>
          <a:p>
            <a:pPr indent="-411480" lvl="0" marL="548640" marR="0" rtl="0" algn="l">
              <a:lnSpc>
                <a:spcPct val="100000"/>
              </a:lnSpc>
              <a:spcBef>
                <a:spcPts val="0"/>
              </a:spcBef>
              <a:spcAft>
                <a:spcPts val="0"/>
              </a:spcAft>
              <a:buClr>
                <a:schemeClr val="dk1"/>
              </a:buClr>
              <a:buSzPts val="1800"/>
              <a:buFont typeface="Verdana"/>
              <a:buChar char="●"/>
            </a:pPr>
            <a:r>
              <a:rPr b="0" i="0" lang="en-US" sz="2160" u="none" cap="none" strike="noStrike">
                <a:solidFill>
                  <a:schemeClr val="dk1"/>
                </a:solidFill>
                <a:latin typeface="Verdana"/>
                <a:ea typeface="Verdana"/>
                <a:cs typeface="Verdana"/>
                <a:sym typeface="Verdana"/>
              </a:rPr>
              <a:t>Interests?</a:t>
            </a:r>
            <a:endParaRPr b="0" i="0" sz="2160" u="none" cap="none" strike="noStrike">
              <a:solidFill>
                <a:schemeClr val="dk1"/>
              </a:solidFill>
              <a:latin typeface="Verdana"/>
              <a:ea typeface="Verdana"/>
              <a:cs typeface="Verdana"/>
              <a:sym typeface="Verdana"/>
            </a:endParaRPr>
          </a:p>
          <a:p>
            <a:pPr indent="-411480" lvl="0" marL="548640" marR="0" rtl="0" algn="l">
              <a:lnSpc>
                <a:spcPct val="100000"/>
              </a:lnSpc>
              <a:spcBef>
                <a:spcPts val="0"/>
              </a:spcBef>
              <a:spcAft>
                <a:spcPts val="0"/>
              </a:spcAft>
              <a:buClr>
                <a:schemeClr val="dk1"/>
              </a:buClr>
              <a:buSzPts val="1800"/>
              <a:buFont typeface="Verdana"/>
              <a:buChar char="●"/>
            </a:pPr>
            <a:r>
              <a:rPr b="0" i="0" lang="en-US" sz="2160" u="none" cap="none" strike="noStrike">
                <a:solidFill>
                  <a:schemeClr val="dk1"/>
                </a:solidFill>
                <a:latin typeface="Verdana"/>
                <a:ea typeface="Verdana"/>
                <a:cs typeface="Verdana"/>
                <a:sym typeface="Verdana"/>
              </a:rPr>
              <a:t>Religion?</a:t>
            </a:r>
            <a:endParaRPr b="0" i="0" sz="2160" u="none" cap="none" strike="noStrike">
              <a:solidFill>
                <a:schemeClr val="dk1"/>
              </a:solidFill>
              <a:latin typeface="Verdana"/>
              <a:ea typeface="Verdana"/>
              <a:cs typeface="Verdana"/>
              <a:sym typeface="Verdana"/>
            </a:endParaRPr>
          </a:p>
        </p:txBody>
      </p:sp>
      <p:pic>
        <p:nvPicPr>
          <p:cNvPr id="275" name="Google Shape;275;p56"/>
          <p:cNvPicPr preferRelativeResize="0"/>
          <p:nvPr/>
        </p:nvPicPr>
        <p:blipFill rotWithShape="1">
          <a:blip r:embed="rId3">
            <a:alphaModFix/>
          </a:blip>
          <a:srcRect b="0" l="0" r="0" t="0"/>
          <a:stretch/>
        </p:blipFill>
        <p:spPr>
          <a:xfrm>
            <a:off x="8947379" y="1689160"/>
            <a:ext cx="4520070" cy="4197180"/>
          </a:xfrm>
          <a:prstGeom prst="rect">
            <a:avLst/>
          </a:prstGeom>
          <a:noFill/>
          <a:ln>
            <a:noFill/>
          </a:ln>
        </p:spPr>
      </p:pic>
      <p:pic>
        <p:nvPicPr>
          <p:cNvPr id="276" name="Google Shape;276;p56"/>
          <p:cNvPicPr preferRelativeResize="0"/>
          <p:nvPr/>
        </p:nvPicPr>
        <p:blipFill rotWithShape="1">
          <a:blip r:embed="rId4">
            <a:alphaModFix/>
          </a:blip>
          <a:srcRect b="0" l="0" r="0" t="0"/>
          <a:stretch/>
        </p:blipFill>
        <p:spPr>
          <a:xfrm>
            <a:off x="5409735" y="5203030"/>
            <a:ext cx="3810929" cy="155598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
          <p:cNvSpPr txBox="1"/>
          <p:nvPr>
            <p:ph type="ctrTitle"/>
          </p:nvPr>
        </p:nvSpPr>
        <p:spPr>
          <a:xfrm>
            <a:off x="1899500" y="523200"/>
            <a:ext cx="10972800" cy="2286000"/>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Clr>
                <a:schemeClr val="dk1"/>
              </a:buClr>
              <a:buSzPts val="6000"/>
              <a:buFont typeface="Garamond"/>
              <a:buNone/>
            </a:pPr>
            <a:r>
              <a:rPr lang="en-US"/>
              <a:t>Science Communication for Social Justice</a:t>
            </a:r>
            <a:endParaRPr/>
          </a:p>
        </p:txBody>
      </p:sp>
      <p:sp>
        <p:nvSpPr>
          <p:cNvPr id="71" name="Google Shape;71;p1"/>
          <p:cNvSpPr txBox="1"/>
          <p:nvPr>
            <p:ph idx="1" type="body"/>
          </p:nvPr>
        </p:nvSpPr>
        <p:spPr>
          <a:xfrm>
            <a:off x="1828800" y="5029200"/>
            <a:ext cx="10972800" cy="914400"/>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0"/>
              </a:spcAft>
              <a:buClr>
                <a:srgbClr val="5A5A5A"/>
              </a:buClr>
              <a:buSzPts val="2400"/>
              <a:buNone/>
            </a:pPr>
            <a:r>
              <a:rPr lang="en-US" sz="2000"/>
              <a:t>August 27, 2020</a:t>
            </a:r>
            <a:endParaRPr sz="2000"/>
          </a:p>
        </p:txBody>
      </p:sp>
      <p:sp>
        <p:nvSpPr>
          <p:cNvPr id="72" name="Google Shape;72;p1"/>
          <p:cNvSpPr txBox="1"/>
          <p:nvPr>
            <p:ph idx="2" type="subTitle"/>
          </p:nvPr>
        </p:nvSpPr>
        <p:spPr>
          <a:xfrm>
            <a:off x="1828800" y="3886200"/>
            <a:ext cx="10972800" cy="914401"/>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0"/>
              </a:spcAft>
              <a:buClr>
                <a:srgbClr val="5A5A5A"/>
              </a:buClr>
              <a:buSzPts val="2000"/>
              <a:buNone/>
            </a:pPr>
            <a:r>
              <a:rPr lang="en-US" sz="2300"/>
              <a:t>Beth Bartel</a:t>
            </a:r>
            <a:r>
              <a:rPr lang="en-US" sz="2300"/>
              <a:t>, </a:t>
            </a:r>
            <a:r>
              <a:rPr b="0" lang="en-US" sz="2300"/>
              <a:t>formerly UNAVCO now Michigan Tech</a:t>
            </a:r>
            <a:endParaRPr b="0" sz="2300"/>
          </a:p>
          <a:p>
            <a:pPr indent="0" lvl="0" marL="0" rtl="0" algn="ctr">
              <a:lnSpc>
                <a:spcPct val="90000"/>
              </a:lnSpc>
              <a:spcBef>
                <a:spcPts val="0"/>
              </a:spcBef>
              <a:spcAft>
                <a:spcPts val="0"/>
              </a:spcAft>
              <a:buClr>
                <a:srgbClr val="5A5A5A"/>
              </a:buClr>
              <a:buSzPts val="2000"/>
              <a:buNone/>
            </a:pPr>
            <a:r>
              <a:rPr b="0" lang="en-US" sz="2300"/>
              <a:t> and </a:t>
            </a:r>
            <a:endParaRPr b="0" sz="2300"/>
          </a:p>
          <a:p>
            <a:pPr indent="0" lvl="0" marL="0" rtl="0" algn="ctr">
              <a:lnSpc>
                <a:spcPct val="90000"/>
              </a:lnSpc>
              <a:spcBef>
                <a:spcPts val="0"/>
              </a:spcBef>
              <a:spcAft>
                <a:spcPts val="0"/>
              </a:spcAft>
              <a:buClr>
                <a:srgbClr val="5A5A5A"/>
              </a:buClr>
              <a:buSzPts val="2000"/>
              <a:buNone/>
            </a:pPr>
            <a:r>
              <a:rPr lang="en-US" sz="2300"/>
              <a:t>Wendy Bohon, </a:t>
            </a:r>
            <a:r>
              <a:rPr b="0" lang="en-US" sz="2300"/>
              <a:t>IRIS</a:t>
            </a:r>
            <a:endParaRPr b="0" sz="23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57"/>
          <p:cNvSpPr txBox="1"/>
          <p:nvPr/>
        </p:nvSpPr>
        <p:spPr>
          <a:xfrm>
            <a:off x="4151725" y="474734"/>
            <a:ext cx="9464100" cy="839100"/>
          </a:xfrm>
          <a:prstGeom prst="rect">
            <a:avLst/>
          </a:prstGeom>
          <a:noFill/>
          <a:ln>
            <a:noFill/>
          </a:ln>
        </p:spPr>
        <p:txBody>
          <a:bodyPr anchorCtr="0" anchor="t" bIns="54825" lIns="109700" spcFirstLastPara="1" rIns="109700" wrap="square" tIns="54825">
            <a:noAutofit/>
          </a:bodyPr>
          <a:lstStyle/>
          <a:p>
            <a:pPr indent="0" lvl="0" marL="0" marR="0" rtl="0" algn="l">
              <a:lnSpc>
                <a:spcPct val="90000"/>
              </a:lnSpc>
              <a:spcBef>
                <a:spcPts val="0"/>
              </a:spcBef>
              <a:spcAft>
                <a:spcPts val="0"/>
              </a:spcAft>
              <a:buClr>
                <a:schemeClr val="dk1"/>
              </a:buClr>
              <a:buSzPts val="1800"/>
              <a:buFont typeface="Garamond"/>
              <a:buNone/>
            </a:pPr>
            <a:r>
              <a:rPr b="1" i="0" lang="en-US" sz="5280" u="none" cap="none" strike="noStrike">
                <a:solidFill>
                  <a:schemeClr val="dk1"/>
                </a:solidFill>
                <a:latin typeface="Garamond"/>
                <a:ea typeface="Garamond"/>
                <a:cs typeface="Garamond"/>
                <a:sym typeface="Garamond"/>
              </a:rPr>
              <a:t>Efforts are being made!</a:t>
            </a:r>
            <a:endParaRPr/>
          </a:p>
        </p:txBody>
      </p:sp>
      <p:pic>
        <p:nvPicPr>
          <p:cNvPr id="282" name="Google Shape;282;p57"/>
          <p:cNvPicPr preferRelativeResize="0"/>
          <p:nvPr/>
        </p:nvPicPr>
        <p:blipFill rotWithShape="1">
          <a:blip r:embed="rId3">
            <a:alphaModFix/>
          </a:blip>
          <a:srcRect b="0" l="0" r="0" t="0"/>
          <a:stretch/>
        </p:blipFill>
        <p:spPr>
          <a:xfrm>
            <a:off x="8427600" y="1700980"/>
            <a:ext cx="3802500" cy="5393151"/>
          </a:xfrm>
          <a:prstGeom prst="rect">
            <a:avLst/>
          </a:prstGeom>
          <a:noFill/>
          <a:ln>
            <a:noFill/>
          </a:ln>
        </p:spPr>
      </p:pic>
      <p:pic>
        <p:nvPicPr>
          <p:cNvPr id="283" name="Google Shape;283;p57"/>
          <p:cNvPicPr preferRelativeResize="0"/>
          <p:nvPr/>
        </p:nvPicPr>
        <p:blipFill rotWithShape="1">
          <a:blip r:embed="rId4">
            <a:alphaModFix/>
          </a:blip>
          <a:srcRect b="0" l="0" r="0" t="0"/>
          <a:stretch/>
        </p:blipFill>
        <p:spPr>
          <a:xfrm>
            <a:off x="5281410" y="2758290"/>
            <a:ext cx="4220188" cy="5112929"/>
          </a:xfrm>
          <a:prstGeom prst="rect">
            <a:avLst/>
          </a:prstGeom>
          <a:noFill/>
          <a:ln>
            <a:noFill/>
          </a:ln>
        </p:spPr>
      </p:pic>
      <p:sp>
        <p:nvSpPr>
          <p:cNvPr id="284" name="Google Shape;284;p57"/>
          <p:cNvSpPr txBox="1"/>
          <p:nvPr/>
        </p:nvSpPr>
        <p:spPr>
          <a:xfrm>
            <a:off x="2926975" y="1520425"/>
            <a:ext cx="5435400" cy="3600000"/>
          </a:xfrm>
          <a:prstGeom prst="rect">
            <a:avLst/>
          </a:prstGeom>
          <a:noFill/>
          <a:ln>
            <a:noFill/>
          </a:ln>
        </p:spPr>
        <p:txBody>
          <a:bodyPr anchorCtr="0" anchor="t" bIns="109700" lIns="109700" spcFirstLastPara="1" rIns="109700" wrap="square" tIns="109700">
            <a:noAutofit/>
          </a:bodyPr>
          <a:lstStyle/>
          <a:p>
            <a:pPr indent="0" lvl="0" marL="0" marR="0" rtl="0" algn="l">
              <a:lnSpc>
                <a:spcPct val="90000"/>
              </a:lnSpc>
              <a:spcBef>
                <a:spcPts val="0"/>
              </a:spcBef>
              <a:spcAft>
                <a:spcPts val="0"/>
              </a:spcAft>
              <a:buNone/>
            </a:pPr>
            <a:r>
              <a:rPr b="0" i="0" lang="en-US" sz="2880" u="none" cap="none" strike="noStrike">
                <a:solidFill>
                  <a:srgbClr val="2E3C5E"/>
                </a:solidFill>
                <a:latin typeface="Verdana"/>
                <a:ea typeface="Verdana"/>
                <a:cs typeface="Verdana"/>
                <a:sym typeface="Verdana"/>
              </a:rPr>
              <a:t>Efforts within the geosciences to change perceptions</a:t>
            </a:r>
            <a:endParaRPr b="0" i="0" sz="2880" u="none" cap="none" strike="noStrike">
              <a:solidFill>
                <a:srgbClr val="2E3C5E"/>
              </a:solidFill>
              <a:latin typeface="Verdana"/>
              <a:ea typeface="Verdana"/>
              <a:cs typeface="Verdana"/>
              <a:sym typeface="Verdan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g947997a738_1_34"/>
          <p:cNvSpPr txBox="1"/>
          <p:nvPr/>
        </p:nvSpPr>
        <p:spPr>
          <a:xfrm>
            <a:off x="2926975" y="1520425"/>
            <a:ext cx="5435400" cy="3600000"/>
          </a:xfrm>
          <a:prstGeom prst="rect">
            <a:avLst/>
          </a:prstGeom>
          <a:noFill/>
          <a:ln>
            <a:noFill/>
          </a:ln>
        </p:spPr>
        <p:txBody>
          <a:bodyPr anchorCtr="0" anchor="t" bIns="109700" lIns="109700" spcFirstLastPara="1" rIns="109700" wrap="square" tIns="109700">
            <a:noAutofit/>
          </a:bodyPr>
          <a:lstStyle/>
          <a:p>
            <a:pPr indent="0" lvl="0" marL="0" marR="0" rtl="0" algn="l">
              <a:lnSpc>
                <a:spcPct val="90000"/>
              </a:lnSpc>
              <a:spcBef>
                <a:spcPts val="0"/>
              </a:spcBef>
              <a:spcAft>
                <a:spcPts val="0"/>
              </a:spcAft>
              <a:buNone/>
            </a:pPr>
            <a:r>
              <a:rPr b="0" i="0" lang="en-US" sz="2880" u="none" cap="none" strike="noStrike">
                <a:solidFill>
                  <a:srgbClr val="2E3C5E"/>
                </a:solidFill>
                <a:latin typeface="Verdana"/>
                <a:ea typeface="Verdana"/>
                <a:cs typeface="Verdana"/>
                <a:sym typeface="Verdana"/>
              </a:rPr>
              <a:t>Efforts within the geosciences to change perceptions</a:t>
            </a:r>
            <a:endParaRPr b="0" i="0" sz="2880" u="none" cap="none" strike="noStrike">
              <a:solidFill>
                <a:srgbClr val="2E3C5E"/>
              </a:solidFill>
              <a:latin typeface="Verdana"/>
              <a:ea typeface="Verdana"/>
              <a:cs typeface="Verdana"/>
              <a:sym typeface="Verdana"/>
            </a:endParaRPr>
          </a:p>
        </p:txBody>
      </p:sp>
      <p:pic>
        <p:nvPicPr>
          <p:cNvPr id="290" name="Google Shape;290;g947997a738_1_34"/>
          <p:cNvPicPr preferRelativeResize="0"/>
          <p:nvPr/>
        </p:nvPicPr>
        <p:blipFill rotWithShape="1">
          <a:blip r:embed="rId3">
            <a:alphaModFix/>
          </a:blip>
          <a:srcRect b="0" l="0" r="0" t="0"/>
          <a:stretch/>
        </p:blipFill>
        <p:spPr>
          <a:xfrm>
            <a:off x="8427600" y="1700980"/>
            <a:ext cx="3802500" cy="5393152"/>
          </a:xfrm>
          <a:prstGeom prst="rect">
            <a:avLst/>
          </a:prstGeom>
          <a:noFill/>
          <a:ln>
            <a:noFill/>
          </a:ln>
        </p:spPr>
      </p:pic>
      <p:pic>
        <p:nvPicPr>
          <p:cNvPr id="291" name="Google Shape;291;g947997a738_1_34"/>
          <p:cNvPicPr preferRelativeResize="0"/>
          <p:nvPr/>
        </p:nvPicPr>
        <p:blipFill rotWithShape="1">
          <a:blip r:embed="rId4">
            <a:alphaModFix/>
          </a:blip>
          <a:srcRect b="0" l="0" r="0" t="0"/>
          <a:stretch/>
        </p:blipFill>
        <p:spPr>
          <a:xfrm>
            <a:off x="5281410" y="2758290"/>
            <a:ext cx="4220188" cy="5112929"/>
          </a:xfrm>
          <a:prstGeom prst="rect">
            <a:avLst/>
          </a:prstGeom>
          <a:noFill/>
          <a:ln>
            <a:noFill/>
          </a:ln>
        </p:spPr>
      </p:pic>
      <p:sp>
        <p:nvSpPr>
          <p:cNvPr id="292" name="Google Shape;292;g947997a738_1_34"/>
          <p:cNvSpPr txBox="1"/>
          <p:nvPr/>
        </p:nvSpPr>
        <p:spPr>
          <a:xfrm>
            <a:off x="2322240" y="3065940"/>
            <a:ext cx="3157200" cy="4640100"/>
          </a:xfrm>
          <a:prstGeom prst="rect">
            <a:avLst/>
          </a:prstGeom>
          <a:noFill/>
          <a:ln>
            <a:noFill/>
          </a:ln>
        </p:spPr>
        <p:txBody>
          <a:bodyPr anchorCtr="0" anchor="t" bIns="54825" lIns="109700" spcFirstLastPara="1" rIns="109700" wrap="square" tIns="54825">
            <a:noAutofit/>
          </a:bodyPr>
          <a:lstStyle/>
          <a:p>
            <a:pPr indent="-411480" lvl="0" marL="548640" marR="0" rtl="0" algn="l">
              <a:lnSpc>
                <a:spcPct val="100000"/>
              </a:lnSpc>
              <a:spcBef>
                <a:spcPts val="0"/>
              </a:spcBef>
              <a:spcAft>
                <a:spcPts val="0"/>
              </a:spcAft>
              <a:buClr>
                <a:schemeClr val="dk1"/>
              </a:buClr>
              <a:buSzPts val="1800"/>
              <a:buFont typeface="Verdana"/>
              <a:buChar char="●"/>
            </a:pPr>
            <a:r>
              <a:rPr b="0" i="0" lang="en-US" sz="2160" u="none" cap="none" strike="noStrike">
                <a:solidFill>
                  <a:schemeClr val="dk1"/>
                </a:solidFill>
                <a:latin typeface="Verdana"/>
                <a:ea typeface="Verdana"/>
                <a:cs typeface="Verdana"/>
                <a:sym typeface="Verdana"/>
              </a:rPr>
              <a:t>White</a:t>
            </a:r>
            <a:endParaRPr b="0" i="0" sz="2160" u="none" cap="none" strike="noStrike">
              <a:solidFill>
                <a:schemeClr val="dk1"/>
              </a:solidFill>
              <a:latin typeface="Verdana"/>
              <a:ea typeface="Verdana"/>
              <a:cs typeface="Verdana"/>
              <a:sym typeface="Verdana"/>
            </a:endParaRPr>
          </a:p>
          <a:p>
            <a:pPr indent="-411480" lvl="0" marL="548640" marR="0" rtl="0" algn="l">
              <a:lnSpc>
                <a:spcPct val="100000"/>
              </a:lnSpc>
              <a:spcBef>
                <a:spcPts val="0"/>
              </a:spcBef>
              <a:spcAft>
                <a:spcPts val="0"/>
              </a:spcAft>
              <a:buClr>
                <a:schemeClr val="dk1"/>
              </a:buClr>
              <a:buSzPts val="1800"/>
              <a:buFont typeface="Verdana"/>
              <a:buChar char="●"/>
            </a:pPr>
            <a:r>
              <a:rPr b="0" i="0" lang="en-US" sz="2160" u="none" cap="none" strike="sngStrike">
                <a:solidFill>
                  <a:schemeClr val="dk1"/>
                </a:solidFill>
                <a:latin typeface="Verdana"/>
                <a:ea typeface="Verdana"/>
                <a:cs typeface="Verdana"/>
                <a:sym typeface="Verdana"/>
              </a:rPr>
              <a:t>Male</a:t>
            </a:r>
            <a:endParaRPr b="0" i="0" sz="1679" u="none" cap="none" strike="sngStrike">
              <a:solidFill>
                <a:schemeClr val="dk1"/>
              </a:solidFill>
              <a:latin typeface="Arial"/>
              <a:ea typeface="Arial"/>
              <a:cs typeface="Arial"/>
              <a:sym typeface="Arial"/>
            </a:endParaRPr>
          </a:p>
          <a:p>
            <a:pPr indent="-411480" lvl="0" marL="548640" marR="0" rtl="0" algn="l">
              <a:lnSpc>
                <a:spcPct val="100000"/>
              </a:lnSpc>
              <a:spcBef>
                <a:spcPts val="0"/>
              </a:spcBef>
              <a:spcAft>
                <a:spcPts val="0"/>
              </a:spcAft>
              <a:buClr>
                <a:schemeClr val="dk1"/>
              </a:buClr>
              <a:buSzPts val="1800"/>
              <a:buFont typeface="Verdana"/>
              <a:buChar char="●"/>
            </a:pPr>
            <a:r>
              <a:rPr b="0" i="0" lang="en-US" sz="2160" u="none" cap="none" strike="noStrike">
                <a:solidFill>
                  <a:schemeClr val="dk1"/>
                </a:solidFill>
                <a:latin typeface="Verdana"/>
                <a:ea typeface="Verdana"/>
                <a:cs typeface="Verdana"/>
                <a:sym typeface="Verdana"/>
              </a:rPr>
              <a:t>Outdoorsy</a:t>
            </a:r>
            <a:endParaRPr b="0" i="0" sz="1679" u="none" cap="none" strike="noStrike">
              <a:solidFill>
                <a:schemeClr val="dk1"/>
              </a:solidFill>
              <a:latin typeface="Arial"/>
              <a:ea typeface="Arial"/>
              <a:cs typeface="Arial"/>
              <a:sym typeface="Arial"/>
            </a:endParaRPr>
          </a:p>
          <a:p>
            <a:pPr indent="-411480" lvl="0" marL="548640" marR="0" rtl="0" algn="l">
              <a:lnSpc>
                <a:spcPct val="100000"/>
              </a:lnSpc>
              <a:spcBef>
                <a:spcPts val="0"/>
              </a:spcBef>
              <a:spcAft>
                <a:spcPts val="0"/>
              </a:spcAft>
              <a:buClr>
                <a:schemeClr val="dk1"/>
              </a:buClr>
              <a:buSzPts val="1800"/>
              <a:buFont typeface="Verdana"/>
              <a:buChar char="●"/>
            </a:pPr>
            <a:r>
              <a:rPr b="0" i="0" lang="en-US" sz="2160" u="none" cap="none" strike="noStrike">
                <a:solidFill>
                  <a:schemeClr val="dk1"/>
                </a:solidFill>
                <a:latin typeface="Verdana"/>
                <a:ea typeface="Verdana"/>
                <a:cs typeface="Verdana"/>
                <a:sym typeface="Verdana"/>
              </a:rPr>
              <a:t>Fit</a:t>
            </a:r>
            <a:endParaRPr b="0" i="0" sz="1679" u="none" cap="none" strike="noStrike">
              <a:solidFill>
                <a:schemeClr val="dk1"/>
              </a:solidFill>
              <a:latin typeface="Arial"/>
              <a:ea typeface="Arial"/>
              <a:cs typeface="Arial"/>
              <a:sym typeface="Arial"/>
            </a:endParaRPr>
          </a:p>
          <a:p>
            <a:pPr indent="-411480" lvl="0" marL="548640" marR="0" rtl="0" algn="l">
              <a:lnSpc>
                <a:spcPct val="100000"/>
              </a:lnSpc>
              <a:spcBef>
                <a:spcPts val="0"/>
              </a:spcBef>
              <a:spcAft>
                <a:spcPts val="0"/>
              </a:spcAft>
              <a:buClr>
                <a:schemeClr val="dk1"/>
              </a:buClr>
              <a:buSzPts val="1800"/>
              <a:buFont typeface="Verdana"/>
              <a:buChar char="●"/>
            </a:pPr>
            <a:r>
              <a:rPr b="0" i="0" lang="en-US" sz="2160" u="none" cap="none" strike="noStrike">
                <a:solidFill>
                  <a:schemeClr val="dk1"/>
                </a:solidFill>
                <a:latin typeface="Verdana"/>
                <a:ea typeface="Verdana"/>
                <a:cs typeface="Verdana"/>
                <a:sym typeface="Verdana"/>
              </a:rPr>
              <a:t>Rock-hammer wielding</a:t>
            </a:r>
            <a:endParaRPr b="0" i="0" sz="1679" u="none" cap="none" strike="noStrike">
              <a:solidFill>
                <a:schemeClr val="dk1"/>
              </a:solidFill>
              <a:latin typeface="Arial"/>
              <a:ea typeface="Arial"/>
              <a:cs typeface="Arial"/>
              <a:sym typeface="Arial"/>
            </a:endParaRPr>
          </a:p>
          <a:p>
            <a:pPr indent="-411480" lvl="0" marL="548640" marR="0" rtl="0" algn="l">
              <a:lnSpc>
                <a:spcPct val="100000"/>
              </a:lnSpc>
              <a:spcBef>
                <a:spcPts val="0"/>
              </a:spcBef>
              <a:spcAft>
                <a:spcPts val="0"/>
              </a:spcAft>
              <a:buClr>
                <a:schemeClr val="dk1"/>
              </a:buClr>
              <a:buSzPts val="1800"/>
              <a:buFont typeface="Verdana"/>
              <a:buChar char="●"/>
            </a:pPr>
            <a:r>
              <a:rPr b="0" i="0" lang="en-US" sz="2160" u="none" cap="none" strike="noStrike">
                <a:solidFill>
                  <a:schemeClr val="dk1"/>
                </a:solidFill>
                <a:latin typeface="Verdana"/>
                <a:ea typeface="Verdana"/>
                <a:cs typeface="Verdana"/>
                <a:sym typeface="Verdana"/>
              </a:rPr>
              <a:t>Rock-holding</a:t>
            </a:r>
            <a:endParaRPr b="0" i="0" sz="2160" u="none" cap="none" strike="noStrike">
              <a:solidFill>
                <a:schemeClr val="dk1"/>
              </a:solidFill>
              <a:latin typeface="Verdana"/>
              <a:ea typeface="Verdana"/>
              <a:cs typeface="Verdana"/>
              <a:sym typeface="Verdana"/>
            </a:endParaRPr>
          </a:p>
          <a:p>
            <a:pPr indent="-411480" lvl="0" marL="548640" marR="0" rtl="0" algn="l">
              <a:lnSpc>
                <a:spcPct val="100000"/>
              </a:lnSpc>
              <a:spcBef>
                <a:spcPts val="0"/>
              </a:spcBef>
              <a:spcAft>
                <a:spcPts val="0"/>
              </a:spcAft>
              <a:buClr>
                <a:schemeClr val="dk1"/>
              </a:buClr>
              <a:buSzPts val="1800"/>
              <a:buFont typeface="Verdana"/>
              <a:buChar char="●"/>
            </a:pPr>
            <a:r>
              <a:rPr b="0" i="0" lang="en-US" sz="2160" u="none" cap="none" strike="noStrike">
                <a:solidFill>
                  <a:schemeClr val="dk1"/>
                </a:solidFill>
                <a:latin typeface="Verdana"/>
                <a:ea typeface="Verdana"/>
                <a:cs typeface="Verdana"/>
                <a:sym typeface="Verdana"/>
              </a:rPr>
              <a:t>Sexual orientation?</a:t>
            </a:r>
            <a:endParaRPr b="0" i="0" sz="2160" u="none" cap="none" strike="noStrike">
              <a:solidFill>
                <a:schemeClr val="dk1"/>
              </a:solidFill>
              <a:latin typeface="Verdana"/>
              <a:ea typeface="Verdana"/>
              <a:cs typeface="Verdana"/>
              <a:sym typeface="Verdana"/>
            </a:endParaRPr>
          </a:p>
          <a:p>
            <a:pPr indent="-411480" lvl="0" marL="548640" marR="0" rtl="0" algn="l">
              <a:lnSpc>
                <a:spcPct val="100000"/>
              </a:lnSpc>
              <a:spcBef>
                <a:spcPts val="0"/>
              </a:spcBef>
              <a:spcAft>
                <a:spcPts val="0"/>
              </a:spcAft>
              <a:buClr>
                <a:schemeClr val="dk1"/>
              </a:buClr>
              <a:buSzPts val="1800"/>
              <a:buFont typeface="Verdana"/>
              <a:buChar char="●"/>
            </a:pPr>
            <a:r>
              <a:rPr b="0" i="0" lang="en-US" sz="2160" u="none" cap="none" strike="noStrike">
                <a:solidFill>
                  <a:schemeClr val="dk1"/>
                </a:solidFill>
                <a:latin typeface="Verdana"/>
                <a:ea typeface="Verdana"/>
                <a:cs typeface="Verdana"/>
                <a:sym typeface="Verdana"/>
              </a:rPr>
              <a:t>Interests?</a:t>
            </a:r>
            <a:endParaRPr b="0" i="0" sz="2160" u="none" cap="none" strike="noStrike">
              <a:solidFill>
                <a:schemeClr val="dk1"/>
              </a:solidFill>
              <a:latin typeface="Verdana"/>
              <a:ea typeface="Verdana"/>
              <a:cs typeface="Verdana"/>
              <a:sym typeface="Verdana"/>
            </a:endParaRPr>
          </a:p>
          <a:p>
            <a:pPr indent="-411480" lvl="0" marL="548640" marR="0" rtl="0" algn="l">
              <a:lnSpc>
                <a:spcPct val="100000"/>
              </a:lnSpc>
              <a:spcBef>
                <a:spcPts val="0"/>
              </a:spcBef>
              <a:spcAft>
                <a:spcPts val="0"/>
              </a:spcAft>
              <a:buClr>
                <a:schemeClr val="dk1"/>
              </a:buClr>
              <a:buSzPts val="1800"/>
              <a:buFont typeface="Verdana"/>
              <a:buChar char="●"/>
            </a:pPr>
            <a:r>
              <a:rPr b="0" i="0" lang="en-US" sz="2160" u="none" cap="none" strike="noStrike">
                <a:solidFill>
                  <a:schemeClr val="dk1"/>
                </a:solidFill>
                <a:latin typeface="Verdana"/>
                <a:ea typeface="Verdana"/>
                <a:cs typeface="Verdana"/>
                <a:sym typeface="Verdana"/>
              </a:rPr>
              <a:t>Religion?</a:t>
            </a:r>
            <a:endParaRPr b="0" i="0" sz="2160" u="none" cap="none" strike="noStrike">
              <a:solidFill>
                <a:schemeClr val="dk1"/>
              </a:solidFill>
              <a:latin typeface="Verdana"/>
              <a:ea typeface="Verdana"/>
              <a:cs typeface="Verdana"/>
              <a:sym typeface="Verdana"/>
            </a:endParaRPr>
          </a:p>
        </p:txBody>
      </p:sp>
      <p:sp>
        <p:nvSpPr>
          <p:cNvPr id="293" name="Google Shape;293;g947997a738_1_34"/>
          <p:cNvSpPr txBox="1"/>
          <p:nvPr/>
        </p:nvSpPr>
        <p:spPr>
          <a:xfrm>
            <a:off x="4151725" y="474734"/>
            <a:ext cx="9464100" cy="839100"/>
          </a:xfrm>
          <a:prstGeom prst="rect">
            <a:avLst/>
          </a:prstGeom>
          <a:noFill/>
          <a:ln>
            <a:noFill/>
          </a:ln>
        </p:spPr>
        <p:txBody>
          <a:bodyPr anchorCtr="0" anchor="t" bIns="54825" lIns="109700" spcFirstLastPara="1" rIns="109700" wrap="square" tIns="54825">
            <a:noAutofit/>
          </a:bodyPr>
          <a:lstStyle/>
          <a:p>
            <a:pPr indent="0" lvl="0" marL="0" marR="0" rtl="0" algn="l">
              <a:lnSpc>
                <a:spcPct val="90000"/>
              </a:lnSpc>
              <a:spcBef>
                <a:spcPts val="0"/>
              </a:spcBef>
              <a:spcAft>
                <a:spcPts val="0"/>
              </a:spcAft>
              <a:buClr>
                <a:schemeClr val="dk1"/>
              </a:buClr>
              <a:buSzPts val="1800"/>
              <a:buFont typeface="Garamond"/>
              <a:buNone/>
            </a:pPr>
            <a:r>
              <a:rPr b="1" i="0" lang="en-US" sz="5280" u="none" cap="none" strike="noStrike">
                <a:solidFill>
                  <a:schemeClr val="dk1"/>
                </a:solidFill>
                <a:latin typeface="Garamond"/>
                <a:ea typeface="Garamond"/>
                <a:cs typeface="Garamond"/>
                <a:sym typeface="Garamond"/>
              </a:rPr>
              <a:t>Efforts are being made!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62"/>
          <p:cNvSpPr txBox="1"/>
          <p:nvPr>
            <p:ph type="title"/>
          </p:nvPr>
        </p:nvSpPr>
        <p:spPr>
          <a:xfrm>
            <a:off x="2738700" y="181100"/>
            <a:ext cx="10972800" cy="1143000"/>
          </a:xfrm>
          <a:prstGeom prst="rect">
            <a:avLst/>
          </a:prstGeom>
          <a:noFill/>
          <a:ln>
            <a:noFill/>
          </a:ln>
        </p:spPr>
        <p:txBody>
          <a:bodyPr anchorCtr="0" anchor="t" bIns="54825" lIns="109700" spcFirstLastPara="1" rIns="109700" wrap="square" tIns="54825">
            <a:noAutofit/>
          </a:bodyPr>
          <a:lstStyle/>
          <a:p>
            <a:pPr indent="0" lvl="0" marL="0" marR="0" rtl="0" algn="l">
              <a:lnSpc>
                <a:spcPct val="90000"/>
              </a:lnSpc>
              <a:spcBef>
                <a:spcPts val="0"/>
              </a:spcBef>
              <a:spcAft>
                <a:spcPts val="0"/>
              </a:spcAft>
              <a:buClr>
                <a:srgbClr val="2E3C5E"/>
              </a:buClr>
              <a:buSzPts val="3300"/>
              <a:buFont typeface="Verdana"/>
              <a:buNone/>
            </a:pPr>
            <a:r>
              <a:rPr lang="en-US"/>
              <a:t>Don’t alter the mold; break it</a:t>
            </a:r>
            <a:endParaRPr/>
          </a:p>
        </p:txBody>
      </p:sp>
      <p:sp>
        <p:nvSpPr>
          <p:cNvPr id="300" name="Google Shape;300;p62"/>
          <p:cNvSpPr txBox="1"/>
          <p:nvPr>
            <p:ph idx="1" type="body"/>
          </p:nvPr>
        </p:nvSpPr>
        <p:spPr>
          <a:xfrm>
            <a:off x="2534025" y="1149200"/>
            <a:ext cx="10972800" cy="4343400"/>
          </a:xfrm>
          <a:prstGeom prst="rect">
            <a:avLst/>
          </a:prstGeom>
          <a:noFill/>
          <a:ln>
            <a:noFill/>
          </a:ln>
        </p:spPr>
        <p:txBody>
          <a:bodyPr anchorCtr="0" anchor="t" bIns="54825" lIns="109700" spcFirstLastPara="1" rIns="109700" wrap="square" tIns="54825">
            <a:normAutofit/>
          </a:bodyPr>
          <a:lstStyle/>
          <a:p>
            <a:pPr indent="-205735" lvl="0" marL="205735" rtl="0" algn="l">
              <a:lnSpc>
                <a:spcPct val="80000"/>
              </a:lnSpc>
              <a:spcBef>
                <a:spcPts val="0"/>
              </a:spcBef>
              <a:spcAft>
                <a:spcPts val="0"/>
              </a:spcAft>
              <a:buSzPts val="2100"/>
              <a:buChar char="•"/>
            </a:pPr>
            <a:r>
              <a:rPr lang="en-US" sz="3107"/>
              <a:t>Need to think more about representation (and challenging assumptions) of all these factors:</a:t>
            </a:r>
            <a:endParaRPr sz="3107"/>
          </a:p>
          <a:p>
            <a:pPr indent="-45714" lvl="0" marL="205735" rtl="0" algn="l">
              <a:lnSpc>
                <a:spcPct val="80000"/>
              </a:lnSpc>
              <a:spcBef>
                <a:spcPts val="900"/>
              </a:spcBef>
              <a:spcAft>
                <a:spcPts val="0"/>
              </a:spcAft>
              <a:buSzPts val="2100"/>
              <a:buNone/>
            </a:pPr>
            <a:r>
              <a:t/>
            </a:r>
            <a:endParaRPr sz="3107"/>
          </a:p>
        </p:txBody>
      </p:sp>
      <p:sp>
        <p:nvSpPr>
          <p:cNvPr id="301" name="Google Shape;301;p62"/>
          <p:cNvSpPr txBox="1"/>
          <p:nvPr/>
        </p:nvSpPr>
        <p:spPr>
          <a:xfrm>
            <a:off x="2797000" y="2324270"/>
            <a:ext cx="6119400" cy="4640100"/>
          </a:xfrm>
          <a:prstGeom prst="rect">
            <a:avLst/>
          </a:prstGeom>
          <a:noFill/>
          <a:ln>
            <a:noFill/>
          </a:ln>
        </p:spPr>
        <p:txBody>
          <a:bodyPr anchorCtr="0" anchor="t" bIns="54825" lIns="109700" spcFirstLastPara="1" rIns="109700" wrap="square" tIns="54825">
            <a:noAutofit/>
          </a:bodyPr>
          <a:lstStyle/>
          <a:p>
            <a:pPr indent="-411480" lvl="0" marL="548640" marR="0" rtl="0" algn="l">
              <a:lnSpc>
                <a:spcPct val="100000"/>
              </a:lnSpc>
              <a:spcBef>
                <a:spcPts val="0"/>
              </a:spcBef>
              <a:spcAft>
                <a:spcPts val="0"/>
              </a:spcAft>
              <a:buClr>
                <a:schemeClr val="dk1"/>
              </a:buClr>
              <a:buSzPts val="1800"/>
              <a:buFont typeface="Verdana"/>
              <a:buChar char="●"/>
            </a:pPr>
            <a:r>
              <a:rPr b="0" i="0" lang="en-US" sz="2160" u="none" cap="none" strike="noStrike">
                <a:solidFill>
                  <a:schemeClr val="dk1"/>
                </a:solidFill>
                <a:latin typeface="Verdana"/>
                <a:ea typeface="Verdana"/>
                <a:cs typeface="Verdana"/>
                <a:sym typeface="Verdana"/>
              </a:rPr>
              <a:t>Race and ethnicity</a:t>
            </a:r>
            <a:endParaRPr b="0" i="0" sz="2160" u="none" cap="none" strike="noStrike">
              <a:solidFill>
                <a:schemeClr val="dk1"/>
              </a:solidFill>
              <a:latin typeface="Verdana"/>
              <a:ea typeface="Verdana"/>
              <a:cs typeface="Verdana"/>
              <a:sym typeface="Verdana"/>
            </a:endParaRPr>
          </a:p>
          <a:p>
            <a:pPr indent="-411480" lvl="0" marL="548640" marR="0" rtl="0" algn="l">
              <a:lnSpc>
                <a:spcPct val="100000"/>
              </a:lnSpc>
              <a:spcBef>
                <a:spcPts val="0"/>
              </a:spcBef>
              <a:spcAft>
                <a:spcPts val="0"/>
              </a:spcAft>
              <a:buClr>
                <a:schemeClr val="dk1"/>
              </a:buClr>
              <a:buSzPts val="1800"/>
              <a:buFont typeface="Verdana"/>
              <a:buChar char="●"/>
            </a:pPr>
            <a:r>
              <a:rPr b="0" i="0" lang="en-US" sz="2160" u="none" cap="none" strike="noStrike">
                <a:solidFill>
                  <a:schemeClr val="dk1"/>
                </a:solidFill>
                <a:latin typeface="Verdana"/>
                <a:ea typeface="Verdana"/>
                <a:cs typeface="Verdana"/>
                <a:sym typeface="Verdana"/>
              </a:rPr>
              <a:t>Gender identity</a:t>
            </a:r>
            <a:endParaRPr b="0" i="0" sz="1679" u="none" cap="none" strike="noStrike">
              <a:solidFill>
                <a:schemeClr val="dk1"/>
              </a:solidFill>
              <a:latin typeface="Arial"/>
              <a:ea typeface="Arial"/>
              <a:cs typeface="Arial"/>
              <a:sym typeface="Arial"/>
            </a:endParaRPr>
          </a:p>
          <a:p>
            <a:pPr indent="-411480" lvl="0" marL="548640" marR="0" rtl="0" algn="l">
              <a:lnSpc>
                <a:spcPct val="100000"/>
              </a:lnSpc>
              <a:spcBef>
                <a:spcPts val="0"/>
              </a:spcBef>
              <a:spcAft>
                <a:spcPts val="0"/>
              </a:spcAft>
              <a:buClr>
                <a:schemeClr val="dk1"/>
              </a:buClr>
              <a:buSzPts val="1800"/>
              <a:buFont typeface="Verdana"/>
              <a:buChar char="●"/>
            </a:pPr>
            <a:r>
              <a:rPr b="0" i="0" lang="en-US" sz="2160" u="none" cap="none" strike="noStrike">
                <a:solidFill>
                  <a:schemeClr val="dk1"/>
                </a:solidFill>
                <a:latin typeface="Verdana"/>
                <a:ea typeface="Verdana"/>
                <a:cs typeface="Verdana"/>
                <a:sym typeface="Verdana"/>
              </a:rPr>
              <a:t>Style</a:t>
            </a:r>
            <a:endParaRPr b="0" i="0" sz="1679" u="none" cap="none" strike="noStrike">
              <a:solidFill>
                <a:schemeClr val="dk1"/>
              </a:solidFill>
              <a:latin typeface="Arial"/>
              <a:ea typeface="Arial"/>
              <a:cs typeface="Arial"/>
              <a:sym typeface="Arial"/>
            </a:endParaRPr>
          </a:p>
          <a:p>
            <a:pPr indent="-411480" lvl="0" marL="548640" marR="0" rtl="0" algn="l">
              <a:lnSpc>
                <a:spcPct val="100000"/>
              </a:lnSpc>
              <a:spcBef>
                <a:spcPts val="0"/>
              </a:spcBef>
              <a:spcAft>
                <a:spcPts val="0"/>
              </a:spcAft>
              <a:buClr>
                <a:schemeClr val="dk1"/>
              </a:buClr>
              <a:buSzPts val="1800"/>
              <a:buFont typeface="Verdana"/>
              <a:buChar char="●"/>
            </a:pPr>
            <a:r>
              <a:rPr b="0" i="0" lang="en-US" sz="2160" u="none" cap="none" strike="noStrike">
                <a:solidFill>
                  <a:schemeClr val="dk1"/>
                </a:solidFill>
                <a:latin typeface="Verdana"/>
                <a:ea typeface="Verdana"/>
                <a:cs typeface="Verdana"/>
                <a:sym typeface="Verdana"/>
              </a:rPr>
              <a:t>Body type and physical ability</a:t>
            </a:r>
            <a:endParaRPr b="0" i="0" sz="1679" u="none" cap="none" strike="noStrike">
              <a:solidFill>
                <a:schemeClr val="dk1"/>
              </a:solidFill>
              <a:latin typeface="Arial"/>
              <a:ea typeface="Arial"/>
              <a:cs typeface="Arial"/>
              <a:sym typeface="Arial"/>
            </a:endParaRPr>
          </a:p>
          <a:p>
            <a:pPr indent="-411480" lvl="0" marL="548640" marR="0" rtl="0" algn="l">
              <a:lnSpc>
                <a:spcPct val="100000"/>
              </a:lnSpc>
              <a:spcBef>
                <a:spcPts val="0"/>
              </a:spcBef>
              <a:spcAft>
                <a:spcPts val="0"/>
              </a:spcAft>
              <a:buClr>
                <a:schemeClr val="dk1"/>
              </a:buClr>
              <a:buSzPts val="1800"/>
              <a:buFont typeface="Verdana"/>
              <a:buChar char="●"/>
            </a:pPr>
            <a:r>
              <a:rPr b="0" i="0" lang="en-US" sz="2160" u="none" cap="none" strike="noStrike">
                <a:solidFill>
                  <a:schemeClr val="dk1"/>
                </a:solidFill>
                <a:latin typeface="Verdana"/>
                <a:ea typeface="Verdana"/>
                <a:cs typeface="Verdana"/>
                <a:sym typeface="Verdana"/>
              </a:rPr>
              <a:t>Tools</a:t>
            </a:r>
            <a:endParaRPr b="0" i="0" sz="1679" u="none" cap="none" strike="noStrike">
              <a:solidFill>
                <a:schemeClr val="dk1"/>
              </a:solidFill>
              <a:latin typeface="Arial"/>
              <a:ea typeface="Arial"/>
              <a:cs typeface="Arial"/>
              <a:sym typeface="Arial"/>
            </a:endParaRPr>
          </a:p>
          <a:p>
            <a:pPr indent="-411480" lvl="0" marL="548640" marR="0" rtl="0" algn="l">
              <a:lnSpc>
                <a:spcPct val="100000"/>
              </a:lnSpc>
              <a:spcBef>
                <a:spcPts val="0"/>
              </a:spcBef>
              <a:spcAft>
                <a:spcPts val="0"/>
              </a:spcAft>
              <a:buClr>
                <a:schemeClr val="dk1"/>
              </a:buClr>
              <a:buSzPts val="1800"/>
              <a:buFont typeface="Verdana"/>
              <a:buChar char="●"/>
            </a:pPr>
            <a:r>
              <a:rPr b="0" i="0" lang="en-US" sz="2160" u="none" cap="none" strike="noStrike">
                <a:solidFill>
                  <a:schemeClr val="dk1"/>
                </a:solidFill>
                <a:latin typeface="Verdana"/>
                <a:ea typeface="Verdana"/>
                <a:cs typeface="Verdana"/>
                <a:sym typeface="Verdana"/>
              </a:rPr>
              <a:t>Field</a:t>
            </a:r>
            <a:endParaRPr b="0" i="0" sz="2160" u="none" cap="none" strike="noStrike">
              <a:solidFill>
                <a:schemeClr val="dk1"/>
              </a:solidFill>
              <a:latin typeface="Verdana"/>
              <a:ea typeface="Verdana"/>
              <a:cs typeface="Verdana"/>
              <a:sym typeface="Verdana"/>
            </a:endParaRPr>
          </a:p>
          <a:p>
            <a:pPr indent="-411480" lvl="0" marL="548640" marR="0" rtl="0" algn="l">
              <a:lnSpc>
                <a:spcPct val="100000"/>
              </a:lnSpc>
              <a:spcBef>
                <a:spcPts val="0"/>
              </a:spcBef>
              <a:spcAft>
                <a:spcPts val="0"/>
              </a:spcAft>
              <a:buClr>
                <a:schemeClr val="dk1"/>
              </a:buClr>
              <a:buSzPts val="1800"/>
              <a:buFont typeface="Verdana"/>
              <a:buChar char="●"/>
            </a:pPr>
            <a:r>
              <a:rPr b="0" i="0" lang="en-US" sz="2160" u="none" cap="none" strike="noStrike">
                <a:solidFill>
                  <a:schemeClr val="dk1"/>
                </a:solidFill>
                <a:latin typeface="Verdana"/>
                <a:ea typeface="Verdana"/>
                <a:cs typeface="Verdana"/>
                <a:sym typeface="Verdana"/>
              </a:rPr>
              <a:t>Sexual orientation</a:t>
            </a:r>
            <a:endParaRPr b="0" i="0" sz="2160" u="none" cap="none" strike="noStrike">
              <a:solidFill>
                <a:schemeClr val="dk1"/>
              </a:solidFill>
              <a:latin typeface="Verdana"/>
              <a:ea typeface="Verdana"/>
              <a:cs typeface="Verdana"/>
              <a:sym typeface="Verdana"/>
            </a:endParaRPr>
          </a:p>
          <a:p>
            <a:pPr indent="-411480" lvl="0" marL="548640" marR="0" rtl="0" algn="l">
              <a:lnSpc>
                <a:spcPct val="100000"/>
              </a:lnSpc>
              <a:spcBef>
                <a:spcPts val="0"/>
              </a:spcBef>
              <a:spcAft>
                <a:spcPts val="0"/>
              </a:spcAft>
              <a:buClr>
                <a:schemeClr val="dk1"/>
              </a:buClr>
              <a:buSzPts val="1800"/>
              <a:buFont typeface="Verdana"/>
              <a:buChar char="●"/>
            </a:pPr>
            <a:r>
              <a:rPr b="0" i="0" lang="en-US" sz="2160" u="none" cap="none" strike="noStrike">
                <a:solidFill>
                  <a:schemeClr val="dk1"/>
                </a:solidFill>
                <a:latin typeface="Verdana"/>
                <a:ea typeface="Verdana"/>
                <a:cs typeface="Verdana"/>
                <a:sym typeface="Verdana"/>
              </a:rPr>
              <a:t>Interests</a:t>
            </a:r>
            <a:endParaRPr b="0" i="0" sz="2160" u="none" cap="none" strike="noStrike">
              <a:solidFill>
                <a:schemeClr val="dk1"/>
              </a:solidFill>
              <a:latin typeface="Verdana"/>
              <a:ea typeface="Verdana"/>
              <a:cs typeface="Verdana"/>
              <a:sym typeface="Verdana"/>
            </a:endParaRPr>
          </a:p>
          <a:p>
            <a:pPr indent="-411480" lvl="0" marL="548640" marR="0" rtl="0" algn="l">
              <a:lnSpc>
                <a:spcPct val="100000"/>
              </a:lnSpc>
              <a:spcBef>
                <a:spcPts val="0"/>
              </a:spcBef>
              <a:spcAft>
                <a:spcPts val="0"/>
              </a:spcAft>
              <a:buClr>
                <a:schemeClr val="dk1"/>
              </a:buClr>
              <a:buSzPts val="1800"/>
              <a:buFont typeface="Verdana"/>
              <a:buChar char="●"/>
            </a:pPr>
            <a:r>
              <a:rPr b="0" i="0" lang="en-US" sz="2160" u="none" cap="none" strike="noStrike">
                <a:solidFill>
                  <a:schemeClr val="dk1"/>
                </a:solidFill>
                <a:latin typeface="Verdana"/>
                <a:ea typeface="Verdana"/>
                <a:cs typeface="Verdana"/>
                <a:sym typeface="Verdana"/>
              </a:rPr>
              <a:t>Religion</a:t>
            </a:r>
            <a:endParaRPr b="0" i="0" sz="2160" u="none" cap="none" strike="noStrike">
              <a:solidFill>
                <a:schemeClr val="dk1"/>
              </a:solidFill>
              <a:latin typeface="Verdana"/>
              <a:ea typeface="Verdana"/>
              <a:cs typeface="Verdana"/>
              <a:sym typeface="Verdana"/>
            </a:endParaRPr>
          </a:p>
          <a:p>
            <a:pPr indent="-434340" lvl="0" marL="548640" marR="0" rtl="0" algn="l">
              <a:lnSpc>
                <a:spcPct val="100000"/>
              </a:lnSpc>
              <a:spcBef>
                <a:spcPts val="0"/>
              </a:spcBef>
              <a:spcAft>
                <a:spcPts val="0"/>
              </a:spcAft>
              <a:buClr>
                <a:schemeClr val="dk1"/>
              </a:buClr>
              <a:buSzPts val="2160"/>
              <a:buFont typeface="Verdana"/>
              <a:buChar char="●"/>
            </a:pPr>
            <a:r>
              <a:rPr lang="en-US" sz="2160">
                <a:solidFill>
                  <a:schemeClr val="dk1"/>
                </a:solidFill>
                <a:latin typeface="Verdana"/>
                <a:ea typeface="Verdana"/>
                <a:cs typeface="Verdana"/>
                <a:sym typeface="Verdana"/>
              </a:rPr>
              <a:t>Age</a:t>
            </a:r>
            <a:endParaRPr sz="2160">
              <a:solidFill>
                <a:schemeClr val="dk1"/>
              </a:solidFill>
              <a:latin typeface="Verdana"/>
              <a:ea typeface="Verdana"/>
              <a:cs typeface="Verdana"/>
              <a:sym typeface="Verdana"/>
            </a:endParaRPr>
          </a:p>
        </p:txBody>
      </p:sp>
      <p:sp>
        <p:nvSpPr>
          <p:cNvPr id="302" name="Google Shape;302;p62"/>
          <p:cNvSpPr txBox="1"/>
          <p:nvPr/>
        </p:nvSpPr>
        <p:spPr>
          <a:xfrm>
            <a:off x="2797005" y="5728485"/>
            <a:ext cx="9893400" cy="1236000"/>
          </a:xfrm>
          <a:prstGeom prst="rect">
            <a:avLst/>
          </a:prstGeom>
          <a:noFill/>
          <a:ln>
            <a:noFill/>
          </a:ln>
        </p:spPr>
        <p:txBody>
          <a:bodyPr anchorCtr="0" anchor="t" bIns="109700" lIns="109700" spcFirstLastPara="1" rIns="109700" wrap="square" tIns="109700">
            <a:noAutofit/>
          </a:bodyPr>
          <a:lstStyle/>
          <a:p>
            <a:pPr indent="0" lvl="0" marL="0" marR="0" rtl="0" algn="l">
              <a:lnSpc>
                <a:spcPct val="100000"/>
              </a:lnSpc>
              <a:spcBef>
                <a:spcPts val="0"/>
              </a:spcBef>
              <a:spcAft>
                <a:spcPts val="0"/>
              </a:spcAft>
              <a:buNone/>
            </a:pPr>
            <a:r>
              <a:rPr b="0" i="0" lang="en-US" sz="2160" u="none" cap="none" strike="noStrike">
                <a:solidFill>
                  <a:srgbClr val="2B2B2B"/>
                </a:solidFill>
                <a:latin typeface="Roboto"/>
                <a:ea typeface="Roboto"/>
                <a:cs typeface="Roboto"/>
                <a:sym typeface="Roboto"/>
              </a:rPr>
              <a:t>“Advertising also impact values. While it reflects society to a certain degree, it also has the effect of ‘normalising’ values or behaviours.”</a:t>
            </a:r>
            <a:endParaRPr b="0" i="0" sz="2160" u="none" cap="none" strike="noStrike">
              <a:solidFill>
                <a:srgbClr val="2B2B2B"/>
              </a:solidFill>
              <a:latin typeface="Roboto"/>
              <a:ea typeface="Roboto"/>
              <a:cs typeface="Roboto"/>
              <a:sym typeface="Roboto"/>
            </a:endParaRPr>
          </a:p>
          <a:p>
            <a:pPr indent="0" lvl="0" marL="0" marR="0" rtl="0" algn="r">
              <a:lnSpc>
                <a:spcPct val="100000"/>
              </a:lnSpc>
              <a:spcBef>
                <a:spcPts val="0"/>
              </a:spcBef>
              <a:spcAft>
                <a:spcPts val="0"/>
              </a:spcAft>
              <a:buNone/>
            </a:pPr>
            <a:r>
              <a:t/>
            </a:r>
            <a:endParaRPr b="0" i="0" sz="1679" u="none" cap="none" strike="noStrike">
              <a:solidFill>
                <a:srgbClr val="2B2B2B"/>
              </a:solidFill>
              <a:latin typeface="Roboto"/>
              <a:ea typeface="Roboto"/>
              <a:cs typeface="Roboto"/>
              <a:sym typeface="Roboto"/>
            </a:endParaRPr>
          </a:p>
          <a:p>
            <a:pPr indent="0" lvl="0" marL="0" marR="0" rtl="0" algn="r">
              <a:lnSpc>
                <a:spcPct val="100000"/>
              </a:lnSpc>
              <a:spcBef>
                <a:spcPts val="0"/>
              </a:spcBef>
              <a:spcAft>
                <a:spcPts val="0"/>
              </a:spcAft>
              <a:buNone/>
            </a:pPr>
            <a:r>
              <a:rPr b="0" i="0" lang="en-US" sz="1679" u="none" cap="none" strike="noStrike">
                <a:solidFill>
                  <a:srgbClr val="2B2B2B"/>
                </a:solidFill>
                <a:latin typeface="Roboto"/>
                <a:ea typeface="Roboto"/>
                <a:cs typeface="Roboto"/>
                <a:sym typeface="Roboto"/>
              </a:rPr>
              <a:t>Jeremy Williams, “The Cultural Impact of Advertising”</a:t>
            </a:r>
            <a:endParaRPr b="0" i="0" sz="1679" u="none" cap="none" strike="noStrike">
              <a:solidFill>
                <a:srgbClr val="2B2B2B"/>
              </a:solidFill>
              <a:latin typeface="Roboto"/>
              <a:ea typeface="Roboto"/>
              <a:cs typeface="Roboto"/>
              <a:sym typeface="Roboto"/>
            </a:endParaRPr>
          </a:p>
        </p:txBody>
      </p:sp>
      <p:pic>
        <p:nvPicPr>
          <p:cNvPr id="303" name="Google Shape;303;p62"/>
          <p:cNvPicPr preferRelativeResize="0"/>
          <p:nvPr/>
        </p:nvPicPr>
        <p:blipFill>
          <a:blip r:embed="rId3">
            <a:alphaModFix/>
          </a:blip>
          <a:stretch>
            <a:fillRect/>
          </a:stretch>
        </p:blipFill>
        <p:spPr>
          <a:xfrm>
            <a:off x="8858075" y="2001450"/>
            <a:ext cx="3215898" cy="3215898"/>
          </a:xfrm>
          <a:prstGeom prst="rect">
            <a:avLst/>
          </a:prstGeom>
          <a:noFill/>
          <a:ln cap="flat" cmpd="sng" w="9525">
            <a:solidFill>
              <a:srgbClr val="000000"/>
            </a:solidFill>
            <a:prstDash val="solid"/>
            <a:round/>
            <a:headEnd len="sm" w="sm" type="none"/>
            <a:tailEnd len="sm" w="sm" type="none"/>
          </a:ln>
        </p:spPr>
      </p:pic>
      <p:sp>
        <p:nvSpPr>
          <p:cNvPr id="304" name="Google Shape;304;p62"/>
          <p:cNvSpPr txBox="1"/>
          <p:nvPr/>
        </p:nvSpPr>
        <p:spPr>
          <a:xfrm>
            <a:off x="10490250" y="5143075"/>
            <a:ext cx="2287800" cy="2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Garamond"/>
                <a:ea typeface="Garamond"/>
                <a:cs typeface="Garamond"/>
                <a:sym typeface="Garamond"/>
              </a:rPr>
              <a:t>Dr. Danielle Twum</a:t>
            </a:r>
            <a:endParaRPr>
              <a:latin typeface="Garamond"/>
              <a:ea typeface="Garamond"/>
              <a:cs typeface="Garamond"/>
              <a:sym typeface="Garamon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65"/>
          <p:cNvSpPr txBox="1"/>
          <p:nvPr>
            <p:ph type="title"/>
          </p:nvPr>
        </p:nvSpPr>
        <p:spPr>
          <a:xfrm>
            <a:off x="2608650" y="297725"/>
            <a:ext cx="10972800" cy="1143000"/>
          </a:xfrm>
          <a:prstGeom prst="rect">
            <a:avLst/>
          </a:prstGeom>
          <a:noFill/>
          <a:ln>
            <a:noFill/>
          </a:ln>
        </p:spPr>
        <p:txBody>
          <a:bodyPr anchorCtr="0" anchor="t" bIns="54825" lIns="109700" spcFirstLastPara="1" rIns="109700" wrap="square" tIns="54825">
            <a:noAutofit/>
          </a:bodyPr>
          <a:lstStyle/>
          <a:p>
            <a:pPr indent="0" lvl="0" marL="0" marR="0" rtl="0" algn="l">
              <a:lnSpc>
                <a:spcPct val="90000"/>
              </a:lnSpc>
              <a:spcBef>
                <a:spcPts val="0"/>
              </a:spcBef>
              <a:spcAft>
                <a:spcPts val="0"/>
              </a:spcAft>
              <a:buClr>
                <a:srgbClr val="2E3C5E"/>
              </a:buClr>
              <a:buSzPts val="3300"/>
              <a:buFont typeface="Verdana"/>
              <a:buNone/>
            </a:pPr>
            <a:r>
              <a:rPr lang="en-US" sz="3780"/>
              <a:t>We need to get specific and be intentional with the imagery we choose</a:t>
            </a:r>
            <a:endParaRPr sz="3780"/>
          </a:p>
        </p:txBody>
      </p:sp>
      <p:pic>
        <p:nvPicPr>
          <p:cNvPr id="311" name="Google Shape;311;p65"/>
          <p:cNvPicPr preferRelativeResize="0"/>
          <p:nvPr/>
        </p:nvPicPr>
        <p:blipFill rotWithShape="1">
          <a:blip r:embed="rId3">
            <a:alphaModFix/>
          </a:blip>
          <a:srcRect b="0" l="0" r="0" t="0"/>
          <a:stretch/>
        </p:blipFill>
        <p:spPr>
          <a:xfrm>
            <a:off x="9361852" y="3272522"/>
            <a:ext cx="3887506" cy="2184076"/>
          </a:xfrm>
          <a:prstGeom prst="rect">
            <a:avLst/>
          </a:prstGeom>
          <a:noFill/>
          <a:ln>
            <a:noFill/>
          </a:ln>
        </p:spPr>
      </p:pic>
      <p:pic>
        <p:nvPicPr>
          <p:cNvPr id="312" name="Google Shape;312;p65"/>
          <p:cNvPicPr preferRelativeResize="0"/>
          <p:nvPr/>
        </p:nvPicPr>
        <p:blipFill rotWithShape="1">
          <a:blip r:embed="rId4">
            <a:alphaModFix/>
          </a:blip>
          <a:srcRect b="0" l="0" r="0" t="0"/>
          <a:stretch/>
        </p:blipFill>
        <p:spPr>
          <a:xfrm>
            <a:off x="9354013" y="5494674"/>
            <a:ext cx="3903169" cy="2184073"/>
          </a:xfrm>
          <a:prstGeom prst="rect">
            <a:avLst/>
          </a:prstGeom>
          <a:noFill/>
          <a:ln>
            <a:noFill/>
          </a:ln>
        </p:spPr>
      </p:pic>
      <p:pic>
        <p:nvPicPr>
          <p:cNvPr id="313" name="Google Shape;313;p65"/>
          <p:cNvPicPr preferRelativeResize="0"/>
          <p:nvPr/>
        </p:nvPicPr>
        <p:blipFill rotWithShape="1">
          <a:blip r:embed="rId5">
            <a:alphaModFix/>
          </a:blip>
          <a:srcRect b="0" l="0" r="0" t="0"/>
          <a:stretch/>
        </p:blipFill>
        <p:spPr>
          <a:xfrm>
            <a:off x="9361848" y="1050386"/>
            <a:ext cx="3898356" cy="2184061"/>
          </a:xfrm>
          <a:prstGeom prst="rect">
            <a:avLst/>
          </a:prstGeom>
          <a:noFill/>
          <a:ln>
            <a:noFill/>
          </a:ln>
        </p:spPr>
      </p:pic>
      <p:pic>
        <p:nvPicPr>
          <p:cNvPr id="314" name="Google Shape;314;p65"/>
          <p:cNvPicPr preferRelativeResize="0"/>
          <p:nvPr/>
        </p:nvPicPr>
        <p:blipFill rotWithShape="1">
          <a:blip r:embed="rId6">
            <a:alphaModFix/>
          </a:blip>
          <a:srcRect b="0" l="0" r="0" t="0"/>
          <a:stretch/>
        </p:blipFill>
        <p:spPr>
          <a:xfrm>
            <a:off x="5311124" y="5546348"/>
            <a:ext cx="3693335" cy="2080738"/>
          </a:xfrm>
          <a:prstGeom prst="rect">
            <a:avLst/>
          </a:prstGeom>
          <a:noFill/>
          <a:ln>
            <a:noFill/>
          </a:ln>
        </p:spPr>
      </p:pic>
      <p:sp>
        <p:nvSpPr>
          <p:cNvPr id="315" name="Google Shape;315;p65"/>
          <p:cNvSpPr txBox="1"/>
          <p:nvPr>
            <p:ph idx="1" type="body"/>
          </p:nvPr>
        </p:nvSpPr>
        <p:spPr>
          <a:xfrm>
            <a:off x="3134575" y="1904522"/>
            <a:ext cx="5858700" cy="3174300"/>
          </a:xfrm>
          <a:prstGeom prst="rect">
            <a:avLst/>
          </a:prstGeom>
          <a:noFill/>
          <a:ln>
            <a:noFill/>
          </a:ln>
        </p:spPr>
        <p:txBody>
          <a:bodyPr anchorCtr="0" anchor="t" bIns="54825" lIns="109700" spcFirstLastPara="1" rIns="109700" wrap="square" tIns="54825">
            <a:noAutofit/>
          </a:bodyPr>
          <a:lstStyle/>
          <a:p>
            <a:pPr indent="-379730" lvl="0" marL="548640" rtl="0" algn="l">
              <a:lnSpc>
                <a:spcPct val="90000"/>
              </a:lnSpc>
              <a:spcBef>
                <a:spcPts val="900"/>
              </a:spcBef>
              <a:spcAft>
                <a:spcPts val="0"/>
              </a:spcAft>
              <a:buSzPts val="1300"/>
              <a:buChar char="●"/>
            </a:pPr>
            <a:r>
              <a:rPr lang="en-US" sz="2859"/>
              <a:t>Center people of color, people with disabilities, people representing intersectionality, and other people who are visually underrepresented in the geosciences</a:t>
            </a:r>
            <a:endParaRPr sz="2859"/>
          </a:p>
          <a:p>
            <a:pPr indent="-379730" lvl="0" marL="548640" rtl="0" algn="l">
              <a:lnSpc>
                <a:spcPct val="90000"/>
              </a:lnSpc>
              <a:spcBef>
                <a:spcPts val="0"/>
              </a:spcBef>
              <a:spcAft>
                <a:spcPts val="0"/>
              </a:spcAft>
              <a:buSzPts val="1300"/>
              <a:buChar char="●"/>
            </a:pPr>
            <a:r>
              <a:rPr lang="en-US" sz="2859"/>
              <a:t>Show these demographics in leadership roles</a:t>
            </a:r>
            <a:endParaRPr sz="2859"/>
          </a:p>
          <a:p>
            <a:pPr indent="0" lvl="0" marL="0" rtl="0" algn="l">
              <a:lnSpc>
                <a:spcPct val="90000"/>
              </a:lnSpc>
              <a:spcBef>
                <a:spcPts val="900"/>
              </a:spcBef>
              <a:spcAft>
                <a:spcPts val="0"/>
              </a:spcAft>
              <a:buSzPts val="1800"/>
              <a:buNone/>
            </a:pPr>
            <a:r>
              <a:t/>
            </a:r>
            <a:endParaRPr/>
          </a:p>
        </p:txBody>
      </p:sp>
      <p:pic>
        <p:nvPicPr>
          <p:cNvPr id="316" name="Google Shape;316;p65"/>
          <p:cNvPicPr preferRelativeResize="0"/>
          <p:nvPr/>
        </p:nvPicPr>
        <p:blipFill rotWithShape="1">
          <a:blip r:embed="rId7">
            <a:alphaModFix/>
          </a:blip>
          <a:srcRect b="0" l="0" r="0" t="0"/>
          <a:stretch/>
        </p:blipFill>
        <p:spPr>
          <a:xfrm>
            <a:off x="1240425" y="3353525"/>
            <a:ext cx="1894150" cy="1785416"/>
          </a:xfrm>
          <a:prstGeom prst="rect">
            <a:avLst/>
          </a:prstGeom>
          <a:noFill/>
          <a:ln>
            <a:noFill/>
          </a:ln>
        </p:spPr>
      </p:pic>
      <p:pic>
        <p:nvPicPr>
          <p:cNvPr id="317" name="Google Shape;317;p65"/>
          <p:cNvPicPr preferRelativeResize="0"/>
          <p:nvPr/>
        </p:nvPicPr>
        <p:blipFill rotWithShape="1">
          <a:blip r:embed="rId8">
            <a:alphaModFix/>
          </a:blip>
          <a:srcRect b="-907" l="0" r="0" t="22702"/>
          <a:stretch/>
        </p:blipFill>
        <p:spPr>
          <a:xfrm>
            <a:off x="1543106" y="5416320"/>
            <a:ext cx="3112170" cy="2433790"/>
          </a:xfrm>
          <a:prstGeom prst="rect">
            <a:avLst/>
          </a:prstGeom>
          <a:noFill/>
          <a:ln>
            <a:noFill/>
          </a:ln>
        </p:spPr>
      </p:pic>
      <p:pic>
        <p:nvPicPr>
          <p:cNvPr id="318" name="Google Shape;318;p65"/>
          <p:cNvPicPr preferRelativeResize="0"/>
          <p:nvPr/>
        </p:nvPicPr>
        <p:blipFill rotWithShape="1">
          <a:blip r:embed="rId9">
            <a:alphaModFix/>
          </a:blip>
          <a:srcRect b="0" l="0" r="0" t="0"/>
          <a:stretch/>
        </p:blipFill>
        <p:spPr>
          <a:xfrm>
            <a:off x="3610908" y="7313410"/>
            <a:ext cx="1044377" cy="5367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67"/>
          <p:cNvSpPr txBox="1"/>
          <p:nvPr>
            <p:ph idx="1" type="body"/>
          </p:nvPr>
        </p:nvSpPr>
        <p:spPr>
          <a:xfrm>
            <a:off x="2864375" y="386775"/>
            <a:ext cx="10972800" cy="4343400"/>
          </a:xfrm>
          <a:prstGeom prst="rect">
            <a:avLst/>
          </a:prstGeom>
          <a:noFill/>
          <a:ln>
            <a:noFill/>
          </a:ln>
        </p:spPr>
        <p:txBody>
          <a:bodyPr anchorCtr="0" anchor="t" bIns="54825" lIns="109700" spcFirstLastPara="1" rIns="109700" wrap="square" tIns="54825">
            <a:noAutofit/>
          </a:bodyPr>
          <a:lstStyle/>
          <a:p>
            <a:pPr indent="0" lvl="0" marL="205735" rtl="0" algn="l">
              <a:lnSpc>
                <a:spcPct val="90000"/>
              </a:lnSpc>
              <a:spcBef>
                <a:spcPts val="0"/>
              </a:spcBef>
              <a:spcAft>
                <a:spcPts val="0"/>
              </a:spcAft>
              <a:buSzPts val="1800"/>
              <a:buNone/>
            </a:pPr>
            <a:r>
              <a:rPr b="1" lang="en-US"/>
              <a:t>Help c</a:t>
            </a:r>
            <a:r>
              <a:rPr b="1" lang="en-US"/>
              <a:t>hange geoscience culture by promoting an inclusive culture without assumptions of preferred behaviors or perspectives</a:t>
            </a:r>
            <a:endParaRPr b="1"/>
          </a:p>
          <a:p>
            <a:pPr indent="-45714" lvl="0" marL="205735" rtl="0" algn="l">
              <a:lnSpc>
                <a:spcPct val="90000"/>
              </a:lnSpc>
              <a:spcBef>
                <a:spcPts val="900"/>
              </a:spcBef>
              <a:spcAft>
                <a:spcPts val="0"/>
              </a:spcAft>
              <a:buSzPts val="2100"/>
              <a:buNone/>
            </a:pPr>
            <a:r>
              <a:t/>
            </a:r>
            <a:endParaRPr/>
          </a:p>
        </p:txBody>
      </p:sp>
      <p:pic>
        <p:nvPicPr>
          <p:cNvPr id="324" name="Google Shape;324;p67"/>
          <p:cNvPicPr preferRelativeResize="0"/>
          <p:nvPr/>
        </p:nvPicPr>
        <p:blipFill rotWithShape="1">
          <a:blip r:embed="rId3">
            <a:alphaModFix/>
          </a:blip>
          <a:srcRect b="0" l="0" r="0" t="0"/>
          <a:stretch/>
        </p:blipFill>
        <p:spPr>
          <a:xfrm>
            <a:off x="3114659" y="2098508"/>
            <a:ext cx="2774450" cy="2774499"/>
          </a:xfrm>
          <a:prstGeom prst="rect">
            <a:avLst/>
          </a:prstGeom>
          <a:noFill/>
          <a:ln>
            <a:noFill/>
          </a:ln>
        </p:spPr>
      </p:pic>
      <p:pic>
        <p:nvPicPr>
          <p:cNvPr id="325" name="Google Shape;325;p67"/>
          <p:cNvPicPr preferRelativeResize="0"/>
          <p:nvPr/>
        </p:nvPicPr>
        <p:blipFill rotWithShape="1">
          <a:blip r:embed="rId4">
            <a:alphaModFix/>
          </a:blip>
          <a:srcRect b="28033" l="0" r="0" t="25848"/>
          <a:stretch/>
        </p:blipFill>
        <p:spPr>
          <a:xfrm>
            <a:off x="3221063" y="5105218"/>
            <a:ext cx="4005600" cy="1847350"/>
          </a:xfrm>
          <a:prstGeom prst="rect">
            <a:avLst/>
          </a:prstGeom>
          <a:noFill/>
          <a:ln>
            <a:noFill/>
          </a:ln>
        </p:spPr>
      </p:pic>
      <p:pic>
        <p:nvPicPr>
          <p:cNvPr id="326" name="Google Shape;326;p67"/>
          <p:cNvPicPr preferRelativeResize="0"/>
          <p:nvPr/>
        </p:nvPicPr>
        <p:blipFill rotWithShape="1">
          <a:blip r:embed="rId5">
            <a:alphaModFix/>
          </a:blip>
          <a:srcRect b="0" l="0" r="0" t="0"/>
          <a:stretch/>
        </p:blipFill>
        <p:spPr>
          <a:xfrm>
            <a:off x="7226674" y="2246401"/>
            <a:ext cx="2774457" cy="3019625"/>
          </a:xfrm>
          <a:prstGeom prst="rect">
            <a:avLst/>
          </a:prstGeom>
          <a:noFill/>
          <a:ln>
            <a:noFill/>
          </a:ln>
        </p:spPr>
      </p:pic>
      <p:pic>
        <p:nvPicPr>
          <p:cNvPr id="327" name="Google Shape;327;p67"/>
          <p:cNvPicPr preferRelativeResize="0"/>
          <p:nvPr/>
        </p:nvPicPr>
        <p:blipFill rotWithShape="1">
          <a:blip r:embed="rId6">
            <a:alphaModFix/>
          </a:blip>
          <a:srcRect b="0" l="0" r="0" t="0"/>
          <a:stretch/>
        </p:blipFill>
        <p:spPr>
          <a:xfrm>
            <a:off x="10267442" y="3125819"/>
            <a:ext cx="3826688" cy="38267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68"/>
          <p:cNvSpPr txBox="1"/>
          <p:nvPr>
            <p:ph idx="1" type="body"/>
          </p:nvPr>
        </p:nvSpPr>
        <p:spPr>
          <a:xfrm>
            <a:off x="2594875" y="223875"/>
            <a:ext cx="12210300" cy="4343400"/>
          </a:xfrm>
          <a:prstGeom prst="rect">
            <a:avLst/>
          </a:prstGeom>
          <a:noFill/>
          <a:ln>
            <a:noFill/>
          </a:ln>
        </p:spPr>
        <p:txBody>
          <a:bodyPr anchorCtr="0" anchor="t" bIns="54825" lIns="109700" spcFirstLastPara="1" rIns="109700" wrap="square" tIns="54825">
            <a:noAutofit/>
          </a:bodyPr>
          <a:lstStyle/>
          <a:p>
            <a:pPr indent="0" lvl="0" marL="205735" rtl="0" algn="l">
              <a:lnSpc>
                <a:spcPct val="90000"/>
              </a:lnSpc>
              <a:spcBef>
                <a:spcPts val="0"/>
              </a:spcBef>
              <a:spcAft>
                <a:spcPts val="0"/>
              </a:spcAft>
              <a:buSzPts val="1800"/>
              <a:buNone/>
            </a:pPr>
            <a:r>
              <a:rPr b="1" lang="en-US" sz="3159"/>
              <a:t>Expand the view of what geoscience is by presenting all aspects of geoscience</a:t>
            </a:r>
            <a:endParaRPr b="1" sz="3159"/>
          </a:p>
          <a:p>
            <a:pPr indent="-45714" lvl="0" marL="205735" rtl="0" algn="l">
              <a:lnSpc>
                <a:spcPct val="90000"/>
              </a:lnSpc>
              <a:spcBef>
                <a:spcPts val="900"/>
              </a:spcBef>
              <a:spcAft>
                <a:spcPts val="0"/>
              </a:spcAft>
              <a:buSzPts val="2100"/>
              <a:buNone/>
            </a:pPr>
            <a:r>
              <a:t/>
            </a:r>
            <a:endParaRPr/>
          </a:p>
        </p:txBody>
      </p:sp>
      <p:pic>
        <p:nvPicPr>
          <p:cNvPr id="333" name="Google Shape;333;p68"/>
          <p:cNvPicPr preferRelativeResize="0"/>
          <p:nvPr/>
        </p:nvPicPr>
        <p:blipFill rotWithShape="1">
          <a:blip r:embed="rId3">
            <a:alphaModFix/>
          </a:blip>
          <a:srcRect b="0" l="0" r="0" t="0"/>
          <a:stretch/>
        </p:blipFill>
        <p:spPr>
          <a:xfrm>
            <a:off x="10656206" y="1605149"/>
            <a:ext cx="3586209" cy="5575375"/>
          </a:xfrm>
          <a:prstGeom prst="rect">
            <a:avLst/>
          </a:prstGeom>
          <a:noFill/>
          <a:ln>
            <a:noFill/>
          </a:ln>
        </p:spPr>
      </p:pic>
      <p:pic>
        <p:nvPicPr>
          <p:cNvPr id="334" name="Google Shape;334;p68"/>
          <p:cNvPicPr preferRelativeResize="0"/>
          <p:nvPr/>
        </p:nvPicPr>
        <p:blipFill rotWithShape="1">
          <a:blip r:embed="rId4">
            <a:alphaModFix/>
          </a:blip>
          <a:srcRect b="0" l="0" r="0" t="0"/>
          <a:stretch/>
        </p:blipFill>
        <p:spPr>
          <a:xfrm>
            <a:off x="2322520" y="1410826"/>
            <a:ext cx="3294844" cy="2188382"/>
          </a:xfrm>
          <a:prstGeom prst="rect">
            <a:avLst/>
          </a:prstGeom>
          <a:noFill/>
          <a:ln>
            <a:noFill/>
          </a:ln>
        </p:spPr>
      </p:pic>
      <p:pic>
        <p:nvPicPr>
          <p:cNvPr id="335" name="Google Shape;335;p68"/>
          <p:cNvPicPr preferRelativeResize="0"/>
          <p:nvPr/>
        </p:nvPicPr>
        <p:blipFill rotWithShape="1">
          <a:blip r:embed="rId5">
            <a:alphaModFix/>
          </a:blip>
          <a:srcRect b="0" l="0" r="0" t="0"/>
          <a:stretch/>
        </p:blipFill>
        <p:spPr>
          <a:xfrm>
            <a:off x="1545251" y="3992448"/>
            <a:ext cx="3965469" cy="2974102"/>
          </a:xfrm>
          <a:prstGeom prst="rect">
            <a:avLst/>
          </a:prstGeom>
          <a:noFill/>
          <a:ln>
            <a:noFill/>
          </a:ln>
        </p:spPr>
      </p:pic>
      <p:pic>
        <p:nvPicPr>
          <p:cNvPr id="336" name="Google Shape;336;p68"/>
          <p:cNvPicPr preferRelativeResize="0"/>
          <p:nvPr/>
        </p:nvPicPr>
        <p:blipFill>
          <a:blip r:embed="rId6">
            <a:alphaModFix/>
          </a:blip>
          <a:stretch>
            <a:fillRect/>
          </a:stretch>
        </p:blipFill>
        <p:spPr>
          <a:xfrm>
            <a:off x="5332745" y="1187350"/>
            <a:ext cx="4733835" cy="3155890"/>
          </a:xfrm>
          <a:prstGeom prst="rect">
            <a:avLst/>
          </a:prstGeom>
          <a:noFill/>
          <a:ln>
            <a:noFill/>
          </a:ln>
        </p:spPr>
      </p:pic>
      <p:pic>
        <p:nvPicPr>
          <p:cNvPr id="337" name="Google Shape;337;p68"/>
          <p:cNvPicPr preferRelativeResize="0"/>
          <p:nvPr/>
        </p:nvPicPr>
        <p:blipFill>
          <a:blip r:embed="rId7">
            <a:alphaModFix/>
          </a:blip>
          <a:stretch>
            <a:fillRect/>
          </a:stretch>
        </p:blipFill>
        <p:spPr>
          <a:xfrm>
            <a:off x="5719295" y="4511515"/>
            <a:ext cx="2857500" cy="1600200"/>
          </a:xfrm>
          <a:prstGeom prst="rect">
            <a:avLst/>
          </a:prstGeom>
          <a:noFill/>
          <a:ln>
            <a:noFill/>
          </a:ln>
        </p:spPr>
      </p:pic>
      <p:pic>
        <p:nvPicPr>
          <p:cNvPr id="338" name="Google Shape;338;p68"/>
          <p:cNvPicPr preferRelativeResize="0"/>
          <p:nvPr/>
        </p:nvPicPr>
        <p:blipFill>
          <a:blip r:embed="rId8">
            <a:alphaModFix/>
          </a:blip>
          <a:stretch>
            <a:fillRect/>
          </a:stretch>
        </p:blipFill>
        <p:spPr>
          <a:xfrm>
            <a:off x="8659070" y="3599190"/>
            <a:ext cx="2363922" cy="1770660"/>
          </a:xfrm>
          <a:prstGeom prst="rect">
            <a:avLst/>
          </a:prstGeom>
          <a:noFill/>
          <a:ln>
            <a:noFill/>
          </a:ln>
        </p:spPr>
      </p:pic>
      <p:pic>
        <p:nvPicPr>
          <p:cNvPr id="339" name="Google Shape;339;p68"/>
          <p:cNvPicPr preferRelativeResize="0"/>
          <p:nvPr/>
        </p:nvPicPr>
        <p:blipFill>
          <a:blip r:embed="rId9">
            <a:alphaModFix/>
          </a:blip>
          <a:stretch>
            <a:fillRect/>
          </a:stretch>
        </p:blipFill>
        <p:spPr>
          <a:xfrm>
            <a:off x="7469500" y="5868674"/>
            <a:ext cx="3147075" cy="20963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59"/>
          <p:cNvSpPr txBox="1"/>
          <p:nvPr>
            <p:ph type="title"/>
          </p:nvPr>
        </p:nvSpPr>
        <p:spPr>
          <a:xfrm>
            <a:off x="2514600" y="618875"/>
            <a:ext cx="10972800" cy="11430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1800"/>
              <a:buNone/>
            </a:pPr>
            <a:r>
              <a:rPr lang="en-US"/>
              <a:t>Representation Checklist</a:t>
            </a:r>
            <a:endParaRPr/>
          </a:p>
        </p:txBody>
      </p:sp>
      <p:sp>
        <p:nvSpPr>
          <p:cNvPr id="345" name="Google Shape;345;p59"/>
          <p:cNvSpPr txBox="1"/>
          <p:nvPr>
            <p:ph idx="1" type="body"/>
          </p:nvPr>
        </p:nvSpPr>
        <p:spPr>
          <a:xfrm>
            <a:off x="2514600" y="1667075"/>
            <a:ext cx="10972800" cy="4343400"/>
          </a:xfrm>
          <a:prstGeom prst="rect">
            <a:avLst/>
          </a:prstGeom>
          <a:noFill/>
          <a:ln>
            <a:noFill/>
          </a:ln>
        </p:spPr>
        <p:txBody>
          <a:bodyPr anchorCtr="0" anchor="t" bIns="0" lIns="0" spcFirstLastPara="1" rIns="0" wrap="square" tIns="0">
            <a:normAutofit/>
          </a:bodyPr>
          <a:lstStyle/>
          <a:p>
            <a:pPr indent="-342900" lvl="0" marL="457200" rtl="0" algn="l">
              <a:lnSpc>
                <a:spcPct val="90000"/>
              </a:lnSpc>
              <a:spcBef>
                <a:spcPts val="1200"/>
              </a:spcBef>
              <a:spcAft>
                <a:spcPts val="0"/>
              </a:spcAft>
              <a:buSzPts val="1800"/>
              <a:buChar char="•"/>
            </a:pPr>
            <a:r>
              <a:rPr lang="en-US"/>
              <a:t>Can we better represent a diversity of </a:t>
            </a:r>
            <a:r>
              <a:rPr b="1" lang="en-US"/>
              <a:t>geoscientists</a:t>
            </a:r>
            <a:r>
              <a:rPr lang="en-US"/>
              <a:t>?</a:t>
            </a:r>
            <a:endParaRPr/>
          </a:p>
          <a:p>
            <a:pPr indent="-342900" lvl="0" marL="457200" rtl="0" algn="l">
              <a:lnSpc>
                <a:spcPct val="90000"/>
              </a:lnSpc>
              <a:spcBef>
                <a:spcPts val="1000"/>
              </a:spcBef>
              <a:spcAft>
                <a:spcPts val="0"/>
              </a:spcAft>
              <a:buSzPts val="1800"/>
              <a:buChar char="•"/>
            </a:pPr>
            <a:r>
              <a:rPr lang="en-US"/>
              <a:t>Can we better represent a diversity of </a:t>
            </a:r>
            <a:r>
              <a:rPr b="1" lang="en-US"/>
              <a:t>geoscience</a:t>
            </a:r>
            <a:r>
              <a:rPr lang="en-US"/>
              <a:t>, and ways to do it, that will appeal to an audience broad in interests, abilities, and skillsets?</a:t>
            </a:r>
            <a:endParaRPr/>
          </a:p>
          <a:p>
            <a:pPr indent="-342900" lvl="0" marL="457200" rtl="0" algn="l">
              <a:lnSpc>
                <a:spcPct val="90000"/>
              </a:lnSpc>
              <a:spcBef>
                <a:spcPts val="1200"/>
              </a:spcBef>
              <a:spcAft>
                <a:spcPts val="0"/>
              </a:spcAft>
              <a:buSzPts val="1800"/>
              <a:buChar char="•"/>
            </a:pPr>
            <a:r>
              <a:rPr lang="en-US"/>
              <a:t>Are we representing </a:t>
            </a:r>
            <a:r>
              <a:rPr b="1" lang="en-US"/>
              <a:t>people of color</a:t>
            </a:r>
            <a:r>
              <a:rPr lang="en-US"/>
              <a:t> and other minoritized peoples in positions of </a:t>
            </a:r>
            <a:r>
              <a:rPr b="1" lang="en-US"/>
              <a:t>leadership</a:t>
            </a:r>
            <a:r>
              <a:rPr lang="en-US"/>
              <a:t>, as opposed to only as receivers of information and resources?</a:t>
            </a:r>
            <a:endParaRPr/>
          </a:p>
          <a:p>
            <a:pPr indent="-228600" lvl="0" marL="457200" rtl="0" algn="l">
              <a:lnSpc>
                <a:spcPct val="90000"/>
              </a:lnSpc>
              <a:spcBef>
                <a:spcPts val="1200"/>
              </a:spcBef>
              <a:spcAft>
                <a:spcPts val="1000"/>
              </a:spcAft>
              <a:buClr>
                <a:srgbClr val="5A5A5A"/>
              </a:buClr>
              <a:buSzPts val="1800"/>
              <a:buNone/>
            </a:pPr>
            <a:r>
              <a:t/>
            </a:r>
            <a:endParaRPr/>
          </a:p>
        </p:txBody>
      </p:sp>
      <p:pic>
        <p:nvPicPr>
          <p:cNvPr id="346" name="Google Shape;346;p59"/>
          <p:cNvPicPr preferRelativeResize="0"/>
          <p:nvPr/>
        </p:nvPicPr>
        <p:blipFill rotWithShape="1">
          <a:blip r:embed="rId3">
            <a:alphaModFix/>
          </a:blip>
          <a:srcRect b="0" l="-8624" r="0" t="-3734"/>
          <a:stretch/>
        </p:blipFill>
        <p:spPr>
          <a:xfrm>
            <a:off x="9987775" y="5032925"/>
            <a:ext cx="3412200" cy="288814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60"/>
          <p:cNvSpPr txBox="1"/>
          <p:nvPr>
            <p:ph type="title"/>
          </p:nvPr>
        </p:nvSpPr>
        <p:spPr>
          <a:xfrm>
            <a:off x="2942250" y="727375"/>
            <a:ext cx="10023000" cy="11430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1800"/>
              <a:buNone/>
            </a:pPr>
            <a:r>
              <a:rPr lang="en-US"/>
              <a:t>Accessibility and Inclusion</a:t>
            </a:r>
            <a:endParaRPr/>
          </a:p>
        </p:txBody>
      </p:sp>
      <p:pic>
        <p:nvPicPr>
          <p:cNvPr id="352" name="Google Shape;352;p60"/>
          <p:cNvPicPr preferRelativeResize="0"/>
          <p:nvPr/>
        </p:nvPicPr>
        <p:blipFill>
          <a:blip r:embed="rId3">
            <a:alphaModFix/>
          </a:blip>
          <a:stretch>
            <a:fillRect/>
          </a:stretch>
        </p:blipFill>
        <p:spPr>
          <a:xfrm>
            <a:off x="4988975" y="1598325"/>
            <a:ext cx="5567526" cy="556752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g947997a738_1_447"/>
          <p:cNvSpPr txBox="1"/>
          <p:nvPr>
            <p:ph type="title"/>
          </p:nvPr>
        </p:nvSpPr>
        <p:spPr>
          <a:xfrm>
            <a:off x="2942250" y="727375"/>
            <a:ext cx="10767900" cy="1143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1800"/>
              <a:buNone/>
            </a:pPr>
            <a:r>
              <a:rPr lang="en-US"/>
              <a:t>Word Choices</a:t>
            </a:r>
            <a:endParaRPr/>
          </a:p>
        </p:txBody>
      </p:sp>
      <p:sp>
        <p:nvSpPr>
          <p:cNvPr id="358" name="Google Shape;358;g947997a738_1_447"/>
          <p:cNvSpPr txBox="1"/>
          <p:nvPr>
            <p:ph idx="1" type="body"/>
          </p:nvPr>
        </p:nvSpPr>
        <p:spPr>
          <a:xfrm>
            <a:off x="2578225" y="1597425"/>
            <a:ext cx="5261400" cy="4047000"/>
          </a:xfrm>
          <a:prstGeom prst="rect">
            <a:avLst/>
          </a:prstGeom>
        </p:spPr>
        <p:txBody>
          <a:bodyPr anchorCtr="0" anchor="t" bIns="0" lIns="0" spcFirstLastPara="1" rIns="0" wrap="square" tIns="0">
            <a:noAutofit/>
          </a:bodyPr>
          <a:lstStyle/>
          <a:p>
            <a:pPr indent="0" lvl="0" marL="0" rtl="0" algn="l">
              <a:spcBef>
                <a:spcPts val="1200"/>
              </a:spcBef>
              <a:spcAft>
                <a:spcPts val="0"/>
              </a:spcAft>
              <a:buNone/>
            </a:pPr>
            <a:r>
              <a:rPr lang="en-US"/>
              <a:t>You</a:t>
            </a:r>
            <a:endParaRPr/>
          </a:p>
          <a:p>
            <a:pPr indent="0" lvl="0" marL="0" rtl="0" algn="l">
              <a:spcBef>
                <a:spcPts val="1200"/>
              </a:spcBef>
              <a:spcAft>
                <a:spcPts val="0"/>
              </a:spcAft>
              <a:buNone/>
            </a:pPr>
            <a:r>
              <a:rPr lang="en-US"/>
              <a:t>He/She</a:t>
            </a:r>
            <a:endParaRPr/>
          </a:p>
          <a:p>
            <a:pPr indent="0" lvl="0" marL="0" rtl="0" algn="l">
              <a:spcBef>
                <a:spcPts val="1200"/>
              </a:spcBef>
              <a:spcAft>
                <a:spcPts val="0"/>
              </a:spcAft>
              <a:buNone/>
            </a:pPr>
            <a:r>
              <a:rPr lang="en-US"/>
              <a:t>manned, man-made</a:t>
            </a:r>
            <a:endParaRPr/>
          </a:p>
          <a:p>
            <a:pPr indent="0" lvl="0" marL="0" rtl="0" algn="l">
              <a:spcBef>
                <a:spcPts val="1200"/>
              </a:spcBef>
              <a:spcAft>
                <a:spcPts val="0"/>
              </a:spcAft>
              <a:buClr>
                <a:schemeClr val="dk1"/>
              </a:buClr>
              <a:buSzPts val="1100"/>
              <a:buFont typeface="Arial"/>
              <a:buNone/>
            </a:pPr>
            <a:r>
              <a:rPr lang="en-US"/>
              <a:t>disabled person, handicapped</a:t>
            </a:r>
            <a:endParaRPr/>
          </a:p>
          <a:p>
            <a:pPr indent="0" lvl="0" marL="0" rtl="0" algn="l">
              <a:spcBef>
                <a:spcPts val="1200"/>
              </a:spcBef>
              <a:spcAft>
                <a:spcPts val="0"/>
              </a:spcAft>
              <a:buNone/>
            </a:pPr>
            <a:r>
              <a:rPr lang="en-US"/>
              <a:t>people of color</a:t>
            </a:r>
            <a:endParaRPr/>
          </a:p>
          <a:p>
            <a:pPr indent="0" lvl="0" marL="0" rtl="0" algn="l">
              <a:spcBef>
                <a:spcPts val="1200"/>
              </a:spcBef>
              <a:spcAft>
                <a:spcPts val="0"/>
              </a:spcAft>
              <a:buNone/>
            </a:pPr>
            <a:r>
              <a:rPr lang="en-US"/>
              <a:t>black, African American</a:t>
            </a:r>
            <a:endParaRPr/>
          </a:p>
          <a:p>
            <a:pPr indent="0" lvl="0" marL="0" rtl="0" algn="l">
              <a:spcBef>
                <a:spcPts val="1200"/>
              </a:spcBef>
              <a:spcAft>
                <a:spcPts val="0"/>
              </a:spcAft>
              <a:buClr>
                <a:schemeClr val="dk1"/>
              </a:buClr>
              <a:buSzPts val="1100"/>
              <a:buFont typeface="Arial"/>
              <a:buNone/>
            </a:pPr>
            <a:r>
              <a:rPr lang="en-US"/>
              <a:t>Latino/Latina</a:t>
            </a:r>
            <a:endParaRPr/>
          </a:p>
          <a:p>
            <a:pPr indent="0" lvl="0" marL="0" rtl="0" algn="l">
              <a:spcBef>
                <a:spcPts val="1200"/>
              </a:spcBef>
              <a:spcAft>
                <a:spcPts val="0"/>
              </a:spcAft>
              <a:buNone/>
            </a:pPr>
            <a:r>
              <a:t/>
            </a:r>
            <a:endParaRPr/>
          </a:p>
        </p:txBody>
      </p:sp>
      <p:sp>
        <p:nvSpPr>
          <p:cNvPr id="359" name="Google Shape;359;g947997a738_1_447"/>
          <p:cNvSpPr txBox="1"/>
          <p:nvPr>
            <p:ph idx="1" type="body"/>
          </p:nvPr>
        </p:nvSpPr>
        <p:spPr>
          <a:xfrm>
            <a:off x="8427225" y="1597425"/>
            <a:ext cx="5871600" cy="4047000"/>
          </a:xfrm>
          <a:prstGeom prst="rect">
            <a:avLst/>
          </a:prstGeom>
        </p:spPr>
        <p:txBody>
          <a:bodyPr anchorCtr="0" anchor="t" bIns="0" lIns="0" spcFirstLastPara="1" rIns="0" wrap="square" tIns="0">
            <a:noAutofit/>
          </a:bodyPr>
          <a:lstStyle/>
          <a:p>
            <a:pPr indent="0" lvl="0" marL="0" rtl="0" algn="l">
              <a:spcBef>
                <a:spcPts val="1200"/>
              </a:spcBef>
              <a:spcAft>
                <a:spcPts val="0"/>
              </a:spcAft>
              <a:buNone/>
            </a:pPr>
            <a:r>
              <a:rPr lang="en-US"/>
              <a:t>We</a:t>
            </a:r>
            <a:endParaRPr/>
          </a:p>
          <a:p>
            <a:pPr indent="0" lvl="0" marL="0" rtl="0" algn="l">
              <a:spcBef>
                <a:spcPts val="1200"/>
              </a:spcBef>
              <a:spcAft>
                <a:spcPts val="0"/>
              </a:spcAft>
              <a:buNone/>
            </a:pPr>
            <a:r>
              <a:rPr lang="en-US"/>
              <a:t>They</a:t>
            </a:r>
            <a:endParaRPr/>
          </a:p>
          <a:p>
            <a:pPr indent="0" lvl="0" marL="0" rtl="0" algn="l">
              <a:spcBef>
                <a:spcPts val="1200"/>
              </a:spcBef>
              <a:spcAft>
                <a:spcPts val="0"/>
              </a:spcAft>
              <a:buNone/>
            </a:pPr>
            <a:r>
              <a:rPr lang="en-US"/>
              <a:t>crewed / staffed, human-made</a:t>
            </a:r>
            <a:endParaRPr/>
          </a:p>
          <a:p>
            <a:pPr indent="0" lvl="0" marL="0" rtl="0" algn="l">
              <a:spcBef>
                <a:spcPts val="1200"/>
              </a:spcBef>
              <a:spcAft>
                <a:spcPts val="0"/>
              </a:spcAft>
              <a:buClr>
                <a:schemeClr val="dk1"/>
              </a:buClr>
              <a:buSzPts val="1100"/>
              <a:buFont typeface="Arial"/>
              <a:buNone/>
            </a:pPr>
            <a:r>
              <a:rPr lang="en-US"/>
              <a:t>person with a disability</a:t>
            </a:r>
            <a:endParaRPr/>
          </a:p>
          <a:p>
            <a:pPr indent="0" lvl="0" marL="0" rtl="0" algn="l">
              <a:spcBef>
                <a:spcPts val="1200"/>
              </a:spcBef>
              <a:spcAft>
                <a:spcPts val="0"/>
              </a:spcAft>
              <a:buClr>
                <a:schemeClr val="dk1"/>
              </a:buClr>
              <a:buSzPts val="1100"/>
              <a:buFont typeface="Arial"/>
              <a:buNone/>
            </a:pPr>
            <a:r>
              <a:rPr lang="en-US"/>
              <a:t>be specific</a:t>
            </a:r>
            <a:endParaRPr/>
          </a:p>
          <a:p>
            <a:pPr indent="0" lvl="0" marL="0" rtl="0" algn="l">
              <a:spcBef>
                <a:spcPts val="1200"/>
              </a:spcBef>
              <a:spcAft>
                <a:spcPts val="0"/>
              </a:spcAft>
              <a:buNone/>
            </a:pPr>
            <a:r>
              <a:rPr lang="en-US"/>
              <a:t>Black</a:t>
            </a:r>
            <a:endParaRPr/>
          </a:p>
          <a:p>
            <a:pPr indent="0" lvl="0" marL="0" rtl="0" algn="l">
              <a:spcBef>
                <a:spcPts val="1200"/>
              </a:spcBef>
              <a:spcAft>
                <a:spcPts val="0"/>
              </a:spcAft>
              <a:buClr>
                <a:schemeClr val="dk1"/>
              </a:buClr>
              <a:buSzPts val="1100"/>
              <a:buFont typeface="Arial"/>
              <a:buNone/>
            </a:pPr>
            <a:r>
              <a:rPr lang="en-US"/>
              <a:t>Latinx</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g947997a738_1_538"/>
          <p:cNvSpPr txBox="1"/>
          <p:nvPr>
            <p:ph type="title"/>
          </p:nvPr>
        </p:nvSpPr>
        <p:spPr>
          <a:xfrm>
            <a:off x="2942250" y="727375"/>
            <a:ext cx="10767900" cy="1143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1800"/>
              <a:buNone/>
            </a:pPr>
            <a:r>
              <a:rPr lang="en-US"/>
              <a:t>Self-Awareness</a:t>
            </a:r>
            <a:endParaRPr/>
          </a:p>
        </p:txBody>
      </p:sp>
      <p:sp>
        <p:nvSpPr>
          <p:cNvPr id="365" name="Google Shape;365;g947997a738_1_538"/>
          <p:cNvSpPr txBox="1"/>
          <p:nvPr>
            <p:ph idx="1" type="body"/>
          </p:nvPr>
        </p:nvSpPr>
        <p:spPr>
          <a:xfrm>
            <a:off x="3718100" y="1985850"/>
            <a:ext cx="7537200" cy="3194400"/>
          </a:xfrm>
          <a:prstGeom prst="rect">
            <a:avLst/>
          </a:prstGeom>
        </p:spPr>
        <p:txBody>
          <a:bodyPr anchorCtr="0" anchor="t" bIns="0" lIns="0" spcFirstLastPara="1" rIns="0" wrap="square" tIns="0">
            <a:noAutofit/>
          </a:bodyPr>
          <a:lstStyle/>
          <a:p>
            <a:pPr indent="0" lvl="0" marL="0" rtl="0" algn="l">
              <a:spcBef>
                <a:spcPts val="1200"/>
              </a:spcBef>
              <a:spcAft>
                <a:spcPts val="0"/>
              </a:spcAft>
              <a:buNone/>
            </a:pPr>
            <a:r>
              <a:rPr lang="en-US"/>
              <a:t>Speak with humility</a:t>
            </a:r>
            <a:endParaRPr/>
          </a:p>
          <a:p>
            <a:pPr indent="0" lvl="0" marL="0" rtl="0" algn="l">
              <a:spcBef>
                <a:spcPts val="1200"/>
              </a:spcBef>
              <a:spcAft>
                <a:spcPts val="0"/>
              </a:spcAft>
              <a:buNone/>
            </a:pPr>
            <a:r>
              <a:rPr lang="en-US"/>
              <a:t>Speak with pride!</a:t>
            </a:r>
            <a:endParaRPr/>
          </a:p>
          <a:p>
            <a:pPr indent="0" lvl="0" marL="0" rtl="0" algn="l">
              <a:spcBef>
                <a:spcPts val="1200"/>
              </a:spcBef>
              <a:spcAft>
                <a:spcPts val="0"/>
              </a:spcAft>
              <a:buNone/>
            </a:pPr>
            <a:r>
              <a:rPr lang="en-US"/>
              <a:t>Recognize our biases to counter them</a:t>
            </a:r>
            <a:endParaRPr/>
          </a:p>
          <a:p>
            <a:pPr indent="0" lvl="0" marL="0" rtl="0" algn="l">
              <a:spcBef>
                <a:spcPts val="1200"/>
              </a:spcBef>
              <a:spcAft>
                <a:spcPts val="0"/>
              </a:spcAft>
              <a:buNone/>
            </a:pPr>
            <a:r>
              <a:rPr lang="en-US"/>
              <a:t>Explore a concept before negating it</a:t>
            </a:r>
            <a:endParaRPr/>
          </a:p>
          <a:p>
            <a:pPr indent="0" lvl="0" marL="0" rtl="0" algn="l">
              <a:spcBef>
                <a:spcPts val="120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2"/>
          <p:cNvSpPr txBox="1"/>
          <p:nvPr>
            <p:ph type="title"/>
          </p:nvPr>
        </p:nvSpPr>
        <p:spPr>
          <a:xfrm>
            <a:off x="6067882" y="184700"/>
            <a:ext cx="4286400" cy="11430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5280"/>
              <a:buFont typeface="Garamond"/>
              <a:buNone/>
            </a:pPr>
            <a:r>
              <a:rPr lang="en-US"/>
              <a:t>Who We Are</a:t>
            </a:r>
            <a:endParaRPr/>
          </a:p>
        </p:txBody>
      </p:sp>
      <p:sp>
        <p:nvSpPr>
          <p:cNvPr id="78" name="Google Shape;78;p2"/>
          <p:cNvSpPr txBox="1"/>
          <p:nvPr>
            <p:ph idx="1" type="body"/>
          </p:nvPr>
        </p:nvSpPr>
        <p:spPr>
          <a:xfrm>
            <a:off x="2009375" y="1281575"/>
            <a:ext cx="3835500" cy="4343400"/>
          </a:xfrm>
          <a:prstGeom prst="rect">
            <a:avLst/>
          </a:prstGeom>
          <a:noFill/>
          <a:ln>
            <a:noFill/>
          </a:ln>
        </p:spPr>
        <p:txBody>
          <a:bodyPr anchorCtr="0" anchor="t" bIns="0" lIns="0" spcFirstLastPara="1" rIns="0" wrap="square" tIns="0">
            <a:normAutofit/>
          </a:bodyPr>
          <a:lstStyle/>
          <a:p>
            <a:pPr indent="-60960" lvl="0" marL="274320" rtl="0" algn="l">
              <a:lnSpc>
                <a:spcPct val="115000"/>
              </a:lnSpc>
              <a:spcBef>
                <a:spcPts val="0"/>
              </a:spcBef>
              <a:spcAft>
                <a:spcPts val="0"/>
              </a:spcAft>
              <a:buClr>
                <a:srgbClr val="5A5A5A"/>
              </a:buClr>
              <a:buSzPts val="3360"/>
              <a:buNone/>
            </a:pPr>
            <a:r>
              <a:rPr b="1" lang="en-US"/>
              <a:t>Beth Bartel </a:t>
            </a:r>
            <a:r>
              <a:rPr b="1" i="1" lang="en-US" sz="1900"/>
              <a:t>(she/her)</a:t>
            </a:r>
            <a:endParaRPr b="1" i="1" sz="1900"/>
          </a:p>
          <a:p>
            <a:pPr indent="-60960" lvl="0" marL="274320" rtl="0" algn="l">
              <a:lnSpc>
                <a:spcPct val="115000"/>
              </a:lnSpc>
              <a:spcBef>
                <a:spcPts val="0"/>
              </a:spcBef>
              <a:spcAft>
                <a:spcPts val="0"/>
              </a:spcAft>
              <a:buClr>
                <a:srgbClr val="5A5A5A"/>
              </a:buClr>
              <a:buSzPts val="3360"/>
              <a:buNone/>
            </a:pPr>
            <a:r>
              <a:rPr i="1" lang="en-US" sz="2400"/>
              <a:t>SciComm Specialist / PhD student</a:t>
            </a:r>
            <a:endParaRPr i="1" sz="2400"/>
          </a:p>
          <a:p>
            <a:pPr indent="-60960" lvl="0" marL="274320" rtl="0" algn="l">
              <a:lnSpc>
                <a:spcPct val="115000"/>
              </a:lnSpc>
              <a:spcBef>
                <a:spcPts val="0"/>
              </a:spcBef>
              <a:spcAft>
                <a:spcPts val="0"/>
              </a:spcAft>
              <a:buClr>
                <a:srgbClr val="5A5A5A"/>
              </a:buClr>
              <a:buSzPts val="3360"/>
              <a:buNone/>
            </a:pPr>
            <a:r>
              <a:rPr i="1" lang="en-US" sz="2400"/>
              <a:t>*</a:t>
            </a:r>
            <a:r>
              <a:rPr lang="en-US" sz="2400"/>
              <a:t>Keweenaw Bay tribal land</a:t>
            </a:r>
            <a:endParaRPr sz="2400"/>
          </a:p>
        </p:txBody>
      </p:sp>
      <p:sp>
        <p:nvSpPr>
          <p:cNvPr id="79" name="Google Shape;79;p2"/>
          <p:cNvSpPr txBox="1"/>
          <p:nvPr/>
        </p:nvSpPr>
        <p:spPr>
          <a:xfrm>
            <a:off x="9882825" y="1223275"/>
            <a:ext cx="4971900" cy="4343400"/>
          </a:xfrm>
          <a:prstGeom prst="rect">
            <a:avLst/>
          </a:prstGeom>
          <a:noFill/>
          <a:ln>
            <a:noFill/>
          </a:ln>
        </p:spPr>
        <p:txBody>
          <a:bodyPr anchorCtr="0" anchor="t" bIns="0" lIns="0" spcFirstLastPara="1" rIns="0" wrap="square" tIns="0">
            <a:normAutofit/>
          </a:bodyPr>
          <a:lstStyle/>
          <a:p>
            <a:pPr indent="-60960" lvl="0" marL="274320" marR="0" rtl="0" algn="l">
              <a:lnSpc>
                <a:spcPct val="100000"/>
              </a:lnSpc>
              <a:spcBef>
                <a:spcPts val="0"/>
              </a:spcBef>
              <a:spcAft>
                <a:spcPts val="0"/>
              </a:spcAft>
              <a:buClr>
                <a:srgbClr val="5A5A5A"/>
              </a:buClr>
              <a:buSzPts val="3360"/>
              <a:buFont typeface="Arial"/>
              <a:buNone/>
            </a:pPr>
            <a:r>
              <a:rPr b="1" lang="en-US" sz="3359">
                <a:solidFill>
                  <a:srgbClr val="5A5A5A"/>
                </a:solidFill>
                <a:latin typeface="Garamond"/>
                <a:ea typeface="Garamond"/>
                <a:cs typeface="Garamond"/>
                <a:sym typeface="Garamond"/>
              </a:rPr>
              <a:t>Dr. </a:t>
            </a:r>
            <a:r>
              <a:rPr b="1" i="0" lang="en-US" sz="3359" u="none" cap="none" strike="noStrike">
                <a:solidFill>
                  <a:srgbClr val="5A5A5A"/>
                </a:solidFill>
                <a:latin typeface="Garamond"/>
                <a:ea typeface="Garamond"/>
                <a:cs typeface="Garamond"/>
                <a:sym typeface="Garamond"/>
              </a:rPr>
              <a:t>Wendy Bohon </a:t>
            </a:r>
            <a:r>
              <a:rPr b="1" i="1" lang="en-US" sz="1900">
                <a:solidFill>
                  <a:srgbClr val="5A5A5A"/>
                </a:solidFill>
                <a:latin typeface="Garamond"/>
                <a:ea typeface="Garamond"/>
                <a:cs typeface="Garamond"/>
                <a:sym typeface="Garamond"/>
              </a:rPr>
              <a:t>(she/her)</a:t>
            </a:r>
            <a:endParaRPr b="1" i="1" sz="1900">
              <a:solidFill>
                <a:srgbClr val="5A5A5A"/>
              </a:solidFill>
              <a:latin typeface="Garamond"/>
              <a:ea typeface="Garamond"/>
              <a:cs typeface="Garamond"/>
              <a:sym typeface="Garamond"/>
            </a:endParaRPr>
          </a:p>
          <a:p>
            <a:pPr indent="-60960" lvl="0" marL="274320" marR="0" rtl="0" algn="l">
              <a:lnSpc>
                <a:spcPct val="100000"/>
              </a:lnSpc>
              <a:spcBef>
                <a:spcPts val="0"/>
              </a:spcBef>
              <a:spcAft>
                <a:spcPts val="0"/>
              </a:spcAft>
              <a:buClr>
                <a:srgbClr val="5A5A5A"/>
              </a:buClr>
              <a:buSzPts val="3360"/>
              <a:buFont typeface="Arial"/>
              <a:buNone/>
            </a:pPr>
            <a:r>
              <a:rPr lang="en-US" sz="3359">
                <a:solidFill>
                  <a:srgbClr val="5A5A5A"/>
                </a:solidFill>
                <a:latin typeface="Garamond"/>
                <a:ea typeface="Garamond"/>
                <a:cs typeface="Garamond"/>
                <a:sym typeface="Garamond"/>
              </a:rPr>
              <a:t> </a:t>
            </a:r>
            <a:r>
              <a:rPr i="1" lang="en-US" sz="2400">
                <a:solidFill>
                  <a:srgbClr val="5A5A5A"/>
                </a:solidFill>
                <a:latin typeface="Garamond"/>
                <a:ea typeface="Garamond"/>
                <a:cs typeface="Garamond"/>
                <a:sym typeface="Garamond"/>
              </a:rPr>
              <a:t>Geologist / SciComm Specialist</a:t>
            </a:r>
            <a:endParaRPr i="1" sz="2400">
              <a:solidFill>
                <a:srgbClr val="5A5A5A"/>
              </a:solidFill>
              <a:latin typeface="Garamond"/>
              <a:ea typeface="Garamond"/>
              <a:cs typeface="Garamond"/>
              <a:sym typeface="Garamond"/>
            </a:endParaRPr>
          </a:p>
          <a:p>
            <a:pPr indent="-60960" lvl="0" marL="274320" marR="0" rtl="0" algn="l">
              <a:lnSpc>
                <a:spcPct val="100000"/>
              </a:lnSpc>
              <a:spcBef>
                <a:spcPts val="0"/>
              </a:spcBef>
              <a:spcAft>
                <a:spcPts val="0"/>
              </a:spcAft>
              <a:buClr>
                <a:srgbClr val="5A5A5A"/>
              </a:buClr>
              <a:buSzPts val="3360"/>
              <a:buFont typeface="Arial"/>
              <a:buNone/>
            </a:pPr>
            <a:r>
              <a:rPr lang="en-US" sz="3359">
                <a:solidFill>
                  <a:srgbClr val="5A5A5A"/>
                </a:solidFill>
                <a:latin typeface="Garamond"/>
                <a:ea typeface="Garamond"/>
                <a:cs typeface="Garamond"/>
                <a:sym typeface="Garamond"/>
              </a:rPr>
              <a:t>*</a:t>
            </a:r>
            <a:r>
              <a:rPr lang="en-US" sz="2400">
                <a:solidFill>
                  <a:srgbClr val="5A5A5A"/>
                </a:solidFill>
                <a:latin typeface="Garamond"/>
                <a:ea typeface="Garamond"/>
                <a:cs typeface="Garamond"/>
                <a:sym typeface="Garamond"/>
              </a:rPr>
              <a:t>Piscataway homeland</a:t>
            </a:r>
            <a:endParaRPr sz="2400">
              <a:solidFill>
                <a:srgbClr val="5A5A5A"/>
              </a:solidFill>
              <a:latin typeface="Garamond"/>
              <a:ea typeface="Garamond"/>
              <a:cs typeface="Garamond"/>
              <a:sym typeface="Garamond"/>
            </a:endParaRPr>
          </a:p>
        </p:txBody>
      </p:sp>
      <p:pic>
        <p:nvPicPr>
          <p:cNvPr descr="wendy_bohon_15199319662084858989_456.jpg" id="80" name="Google Shape;80;p2"/>
          <p:cNvPicPr preferRelativeResize="0"/>
          <p:nvPr/>
        </p:nvPicPr>
        <p:blipFill rotWithShape="1">
          <a:blip r:embed="rId3">
            <a:alphaModFix/>
          </a:blip>
          <a:srcRect b="0" l="0" r="0" t="0"/>
          <a:stretch/>
        </p:blipFill>
        <p:spPr>
          <a:xfrm>
            <a:off x="10976532" y="2838288"/>
            <a:ext cx="1463134" cy="1463134"/>
          </a:xfrm>
          <a:prstGeom prst="rect">
            <a:avLst/>
          </a:prstGeom>
          <a:noFill/>
          <a:ln>
            <a:noFill/>
          </a:ln>
        </p:spPr>
      </p:pic>
      <p:pic>
        <p:nvPicPr>
          <p:cNvPr descr="beth_bartel_headshot_456.jpg" id="81" name="Google Shape;81;p2"/>
          <p:cNvPicPr preferRelativeResize="0"/>
          <p:nvPr/>
        </p:nvPicPr>
        <p:blipFill rotWithShape="1">
          <a:blip r:embed="rId4">
            <a:alphaModFix/>
          </a:blip>
          <a:srcRect b="0" l="0" r="0" t="0"/>
          <a:stretch/>
        </p:blipFill>
        <p:spPr>
          <a:xfrm>
            <a:off x="2869087" y="2784629"/>
            <a:ext cx="1389888" cy="1453896"/>
          </a:xfrm>
          <a:prstGeom prst="rect">
            <a:avLst/>
          </a:prstGeom>
          <a:noFill/>
          <a:ln>
            <a:noFill/>
          </a:ln>
        </p:spPr>
      </p:pic>
      <p:pic>
        <p:nvPicPr>
          <p:cNvPr descr="IRIS_Logo2C_noText.png" id="82" name="Google Shape;82;p2"/>
          <p:cNvPicPr preferRelativeResize="0"/>
          <p:nvPr/>
        </p:nvPicPr>
        <p:blipFill rotWithShape="1">
          <a:blip r:embed="rId5">
            <a:alphaModFix/>
          </a:blip>
          <a:srcRect b="0" l="0" r="0" t="0"/>
          <a:stretch/>
        </p:blipFill>
        <p:spPr>
          <a:xfrm>
            <a:off x="10747213" y="4921942"/>
            <a:ext cx="1921772" cy="1514455"/>
          </a:xfrm>
          <a:prstGeom prst="rect">
            <a:avLst/>
          </a:prstGeom>
          <a:noFill/>
          <a:ln>
            <a:noFill/>
          </a:ln>
        </p:spPr>
      </p:pic>
      <p:pic>
        <p:nvPicPr>
          <p:cNvPr descr="UNAVCO-Logo-Red-BlkShadow_TM.eps" id="83" name="Google Shape;83;p2"/>
          <p:cNvPicPr preferRelativeResize="0"/>
          <p:nvPr/>
        </p:nvPicPr>
        <p:blipFill rotWithShape="1">
          <a:blip r:embed="rId6">
            <a:alphaModFix/>
          </a:blip>
          <a:srcRect b="0" l="0" r="0" t="0"/>
          <a:stretch/>
        </p:blipFill>
        <p:spPr>
          <a:xfrm>
            <a:off x="1358825" y="5263249"/>
            <a:ext cx="4971849" cy="1809288"/>
          </a:xfrm>
          <a:prstGeom prst="rect">
            <a:avLst/>
          </a:prstGeom>
          <a:noFill/>
          <a:ln>
            <a:noFill/>
          </a:ln>
        </p:spPr>
      </p:pic>
      <p:pic>
        <p:nvPicPr>
          <p:cNvPr id="84" name="Google Shape;84;p2"/>
          <p:cNvPicPr preferRelativeResize="0"/>
          <p:nvPr/>
        </p:nvPicPr>
        <p:blipFill rotWithShape="1">
          <a:blip r:embed="rId7">
            <a:alphaModFix/>
          </a:blip>
          <a:srcRect b="0" l="0" r="0" t="0"/>
          <a:stretch/>
        </p:blipFill>
        <p:spPr>
          <a:xfrm>
            <a:off x="5267943" y="2963270"/>
            <a:ext cx="4678629" cy="1338146"/>
          </a:xfrm>
          <a:prstGeom prst="rect">
            <a:avLst/>
          </a:prstGeom>
          <a:noFill/>
          <a:ln>
            <a:noFill/>
          </a:ln>
        </p:spPr>
      </p:pic>
      <p:pic>
        <p:nvPicPr>
          <p:cNvPr id="85" name="Google Shape;85;p2"/>
          <p:cNvPicPr preferRelativeResize="0"/>
          <p:nvPr/>
        </p:nvPicPr>
        <p:blipFill rotWithShape="1">
          <a:blip r:embed="rId8">
            <a:alphaModFix/>
          </a:blip>
          <a:srcRect b="0" l="0" r="0" t="0"/>
          <a:stretch/>
        </p:blipFill>
        <p:spPr>
          <a:xfrm>
            <a:off x="6302179" y="4838877"/>
            <a:ext cx="2610180" cy="1957635"/>
          </a:xfrm>
          <a:prstGeom prst="rect">
            <a:avLst/>
          </a:prstGeom>
          <a:noFill/>
          <a:ln>
            <a:noFill/>
          </a:ln>
        </p:spPr>
      </p:pic>
      <p:pic>
        <p:nvPicPr>
          <p:cNvPr id="86" name="Google Shape;86;p2"/>
          <p:cNvPicPr preferRelativeResize="0"/>
          <p:nvPr/>
        </p:nvPicPr>
        <p:blipFill>
          <a:blip r:embed="rId9">
            <a:alphaModFix/>
          </a:blip>
          <a:stretch>
            <a:fillRect/>
          </a:stretch>
        </p:blipFill>
        <p:spPr>
          <a:xfrm>
            <a:off x="2432274" y="4613801"/>
            <a:ext cx="2263525" cy="8402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g947997a738_1_453"/>
          <p:cNvSpPr txBox="1"/>
          <p:nvPr>
            <p:ph type="title"/>
          </p:nvPr>
        </p:nvSpPr>
        <p:spPr>
          <a:xfrm>
            <a:off x="3633975" y="408125"/>
            <a:ext cx="3957300" cy="1143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1800"/>
              <a:buNone/>
            </a:pPr>
            <a:r>
              <a:rPr lang="en-US"/>
              <a:t>Language</a:t>
            </a:r>
            <a:endParaRPr/>
          </a:p>
        </p:txBody>
      </p:sp>
      <p:pic>
        <p:nvPicPr>
          <p:cNvPr id="371" name="Google Shape;371;g947997a738_1_453"/>
          <p:cNvPicPr preferRelativeResize="0"/>
          <p:nvPr/>
        </p:nvPicPr>
        <p:blipFill>
          <a:blip r:embed="rId3">
            <a:alphaModFix/>
          </a:blip>
          <a:stretch>
            <a:fillRect/>
          </a:stretch>
        </p:blipFill>
        <p:spPr>
          <a:xfrm>
            <a:off x="8226750" y="4858900"/>
            <a:ext cx="5958225" cy="2270737"/>
          </a:xfrm>
          <a:prstGeom prst="rect">
            <a:avLst/>
          </a:prstGeom>
          <a:noFill/>
          <a:ln>
            <a:noFill/>
          </a:ln>
        </p:spPr>
      </p:pic>
      <p:pic>
        <p:nvPicPr>
          <p:cNvPr id="372" name="Google Shape;372;g947997a738_1_453"/>
          <p:cNvPicPr preferRelativeResize="0"/>
          <p:nvPr/>
        </p:nvPicPr>
        <p:blipFill>
          <a:blip r:embed="rId4">
            <a:alphaModFix/>
          </a:blip>
          <a:stretch>
            <a:fillRect/>
          </a:stretch>
        </p:blipFill>
        <p:spPr>
          <a:xfrm>
            <a:off x="8226750" y="2736200"/>
            <a:ext cx="5958225" cy="1995759"/>
          </a:xfrm>
          <a:prstGeom prst="rect">
            <a:avLst/>
          </a:prstGeom>
          <a:noFill/>
          <a:ln>
            <a:noFill/>
          </a:ln>
        </p:spPr>
      </p:pic>
      <p:pic>
        <p:nvPicPr>
          <p:cNvPr id="373" name="Google Shape;373;g947997a738_1_453"/>
          <p:cNvPicPr preferRelativeResize="0"/>
          <p:nvPr/>
        </p:nvPicPr>
        <p:blipFill>
          <a:blip r:embed="rId5">
            <a:alphaModFix/>
          </a:blip>
          <a:stretch>
            <a:fillRect/>
          </a:stretch>
        </p:blipFill>
        <p:spPr>
          <a:xfrm>
            <a:off x="8226750" y="636731"/>
            <a:ext cx="5958225" cy="2099469"/>
          </a:xfrm>
          <a:prstGeom prst="rect">
            <a:avLst/>
          </a:prstGeom>
          <a:noFill/>
          <a:ln>
            <a:noFill/>
          </a:ln>
        </p:spPr>
      </p:pic>
      <p:pic>
        <p:nvPicPr>
          <p:cNvPr id="374" name="Google Shape;374;g947997a738_1_453"/>
          <p:cNvPicPr preferRelativeResize="0"/>
          <p:nvPr/>
        </p:nvPicPr>
        <p:blipFill>
          <a:blip r:embed="rId6">
            <a:alphaModFix/>
          </a:blip>
          <a:stretch>
            <a:fillRect/>
          </a:stretch>
        </p:blipFill>
        <p:spPr>
          <a:xfrm>
            <a:off x="365250" y="1559650"/>
            <a:ext cx="3268724" cy="4641853"/>
          </a:xfrm>
          <a:prstGeom prst="rect">
            <a:avLst/>
          </a:prstGeom>
          <a:noFill/>
          <a:ln>
            <a:noFill/>
          </a:ln>
        </p:spPr>
      </p:pic>
      <p:pic>
        <p:nvPicPr>
          <p:cNvPr id="375" name="Google Shape;375;g947997a738_1_453"/>
          <p:cNvPicPr preferRelativeResize="0"/>
          <p:nvPr/>
        </p:nvPicPr>
        <p:blipFill>
          <a:blip r:embed="rId7">
            <a:alphaModFix/>
          </a:blip>
          <a:stretch>
            <a:fillRect/>
          </a:stretch>
        </p:blipFill>
        <p:spPr>
          <a:xfrm>
            <a:off x="3882400" y="2182655"/>
            <a:ext cx="4115749" cy="531522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g947997a738_1_42"/>
          <p:cNvSpPr txBox="1"/>
          <p:nvPr>
            <p:ph type="title"/>
          </p:nvPr>
        </p:nvSpPr>
        <p:spPr>
          <a:xfrm>
            <a:off x="2718650" y="560025"/>
            <a:ext cx="10972800" cy="1143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1800"/>
              <a:buNone/>
            </a:pPr>
            <a:r>
              <a:rPr lang="en-US"/>
              <a:t>Visuals</a:t>
            </a:r>
            <a:endParaRPr/>
          </a:p>
        </p:txBody>
      </p:sp>
      <p:sp>
        <p:nvSpPr>
          <p:cNvPr id="381" name="Google Shape;381;g947997a738_1_42"/>
          <p:cNvSpPr txBox="1"/>
          <p:nvPr>
            <p:ph idx="1" type="body"/>
          </p:nvPr>
        </p:nvSpPr>
        <p:spPr>
          <a:xfrm>
            <a:off x="2514600" y="1581850"/>
            <a:ext cx="10972800" cy="4343400"/>
          </a:xfrm>
          <a:prstGeom prst="rect">
            <a:avLst/>
          </a:prstGeom>
          <a:noFill/>
          <a:ln>
            <a:noFill/>
          </a:ln>
        </p:spPr>
        <p:txBody>
          <a:bodyPr anchorCtr="0" anchor="t" bIns="0" lIns="0" spcFirstLastPara="1" rIns="0" wrap="square" tIns="0">
            <a:noAutofit/>
          </a:bodyPr>
          <a:lstStyle/>
          <a:p>
            <a:pPr indent="-342900" lvl="0" marL="457200" rtl="0" algn="l">
              <a:lnSpc>
                <a:spcPct val="90000"/>
              </a:lnSpc>
              <a:spcBef>
                <a:spcPts val="1200"/>
              </a:spcBef>
              <a:spcAft>
                <a:spcPts val="0"/>
              </a:spcAft>
              <a:buSzPts val="1800"/>
              <a:buChar char="•"/>
            </a:pPr>
            <a:r>
              <a:rPr lang="en-US"/>
              <a:t>Color schemes for vision-impared</a:t>
            </a:r>
            <a:endParaRPr/>
          </a:p>
          <a:p>
            <a:pPr indent="-342900" lvl="1" marL="914400" rtl="0" algn="l">
              <a:lnSpc>
                <a:spcPct val="90000"/>
              </a:lnSpc>
              <a:spcBef>
                <a:spcPts val="0"/>
              </a:spcBef>
              <a:spcAft>
                <a:spcPts val="0"/>
              </a:spcAft>
              <a:buSzPts val="1800"/>
              <a:buChar char="•"/>
            </a:pPr>
            <a:r>
              <a:rPr lang="en-US"/>
              <a:t>300 million people worldwide are colorblind (</a:t>
            </a:r>
            <a:r>
              <a:rPr lang="en-US" sz="1600" u="sng">
                <a:solidFill>
                  <a:schemeClr val="hlink"/>
                </a:solidFill>
                <a:latin typeface="Arial"/>
                <a:ea typeface="Arial"/>
                <a:cs typeface="Arial"/>
                <a:sym typeface="Arial"/>
                <a:hlinkClick r:id="rId3"/>
              </a:rPr>
              <a:t>http://www.colourblindawareness.org/</a:t>
            </a:r>
            <a:r>
              <a:rPr lang="en-US"/>
              <a:t>)</a:t>
            </a:r>
            <a:endParaRPr/>
          </a:p>
          <a:p>
            <a:pPr indent="-342900" lvl="1" marL="914400" rtl="0" algn="l">
              <a:spcBef>
                <a:spcPts val="0"/>
              </a:spcBef>
              <a:spcAft>
                <a:spcPts val="0"/>
              </a:spcAft>
              <a:buSzPts val="1800"/>
              <a:buChar char="•"/>
            </a:pPr>
            <a:r>
              <a:rPr lang="en-US"/>
              <a:t>Use an online or in-program/app tool for colorblindness</a:t>
            </a:r>
            <a:endParaRPr/>
          </a:p>
          <a:p>
            <a:pPr indent="-342900" lvl="0" marL="457200" rtl="0" algn="l">
              <a:spcBef>
                <a:spcPts val="0"/>
              </a:spcBef>
              <a:spcAft>
                <a:spcPts val="0"/>
              </a:spcAft>
              <a:buSzPts val="1800"/>
              <a:buChar char="•"/>
            </a:pPr>
            <a:r>
              <a:rPr lang="en-US"/>
              <a:t>Use alt text for images</a:t>
            </a:r>
            <a:endParaRPr/>
          </a:p>
          <a:p>
            <a:pPr indent="0" lvl="0" marL="914400" rtl="0" algn="l">
              <a:lnSpc>
                <a:spcPct val="90000"/>
              </a:lnSpc>
              <a:spcBef>
                <a:spcPts val="1200"/>
              </a:spcBef>
              <a:spcAft>
                <a:spcPts val="0"/>
              </a:spcAft>
              <a:buNone/>
            </a:pPr>
            <a:r>
              <a:t/>
            </a:r>
            <a:endParaRPr/>
          </a:p>
        </p:txBody>
      </p:sp>
      <p:pic>
        <p:nvPicPr>
          <p:cNvPr id="382" name="Google Shape;382;g947997a738_1_42"/>
          <p:cNvPicPr preferRelativeResize="0"/>
          <p:nvPr/>
        </p:nvPicPr>
        <p:blipFill>
          <a:blip r:embed="rId4">
            <a:alphaModFix/>
          </a:blip>
          <a:stretch>
            <a:fillRect/>
          </a:stretch>
        </p:blipFill>
        <p:spPr>
          <a:xfrm>
            <a:off x="1638800" y="3675975"/>
            <a:ext cx="4487875" cy="3369450"/>
          </a:xfrm>
          <a:prstGeom prst="rect">
            <a:avLst/>
          </a:prstGeom>
          <a:noFill/>
          <a:ln>
            <a:noFill/>
          </a:ln>
        </p:spPr>
      </p:pic>
      <p:pic>
        <p:nvPicPr>
          <p:cNvPr id="383" name="Google Shape;383;g947997a738_1_42"/>
          <p:cNvPicPr preferRelativeResize="0"/>
          <p:nvPr/>
        </p:nvPicPr>
        <p:blipFill>
          <a:blip r:embed="rId5">
            <a:alphaModFix/>
          </a:blip>
          <a:stretch>
            <a:fillRect/>
          </a:stretch>
        </p:blipFill>
        <p:spPr>
          <a:xfrm>
            <a:off x="7454725" y="3536862"/>
            <a:ext cx="6484750" cy="36476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g947997a738_1_66"/>
          <p:cNvSpPr txBox="1"/>
          <p:nvPr>
            <p:ph type="title"/>
          </p:nvPr>
        </p:nvSpPr>
        <p:spPr>
          <a:xfrm>
            <a:off x="2481150" y="490650"/>
            <a:ext cx="10972800" cy="1143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1800"/>
              <a:buNone/>
            </a:pPr>
            <a:r>
              <a:rPr lang="en-US">
                <a:solidFill>
                  <a:srgbClr val="FF9900"/>
                </a:solidFill>
              </a:rPr>
              <a:t>Alt Text: LinkedIn</a:t>
            </a:r>
            <a:endParaRPr>
              <a:solidFill>
                <a:srgbClr val="FF9900"/>
              </a:solidFill>
            </a:endParaRPr>
          </a:p>
        </p:txBody>
      </p:sp>
      <p:pic>
        <p:nvPicPr>
          <p:cNvPr id="389" name="Google Shape;389;g947997a738_1_66"/>
          <p:cNvPicPr preferRelativeResize="0"/>
          <p:nvPr/>
        </p:nvPicPr>
        <p:blipFill>
          <a:blip r:embed="rId3">
            <a:alphaModFix/>
          </a:blip>
          <a:stretch>
            <a:fillRect/>
          </a:stretch>
        </p:blipFill>
        <p:spPr>
          <a:xfrm>
            <a:off x="83650" y="2053700"/>
            <a:ext cx="4729585" cy="5638800"/>
          </a:xfrm>
          <a:prstGeom prst="rect">
            <a:avLst/>
          </a:prstGeom>
          <a:noFill/>
          <a:ln>
            <a:noFill/>
          </a:ln>
        </p:spPr>
      </p:pic>
      <p:pic>
        <p:nvPicPr>
          <p:cNvPr id="390" name="Google Shape;390;g947997a738_1_66"/>
          <p:cNvPicPr preferRelativeResize="0"/>
          <p:nvPr/>
        </p:nvPicPr>
        <p:blipFill>
          <a:blip r:embed="rId4">
            <a:alphaModFix/>
          </a:blip>
          <a:stretch>
            <a:fillRect/>
          </a:stretch>
        </p:blipFill>
        <p:spPr>
          <a:xfrm>
            <a:off x="5059725" y="2053700"/>
            <a:ext cx="4729575" cy="5640088"/>
          </a:xfrm>
          <a:prstGeom prst="rect">
            <a:avLst/>
          </a:prstGeom>
          <a:noFill/>
          <a:ln>
            <a:noFill/>
          </a:ln>
        </p:spPr>
      </p:pic>
      <p:pic>
        <p:nvPicPr>
          <p:cNvPr id="391" name="Google Shape;391;g947997a738_1_66"/>
          <p:cNvPicPr preferRelativeResize="0"/>
          <p:nvPr/>
        </p:nvPicPr>
        <p:blipFill>
          <a:blip r:embed="rId5">
            <a:alphaModFix/>
          </a:blip>
          <a:stretch>
            <a:fillRect/>
          </a:stretch>
        </p:blipFill>
        <p:spPr>
          <a:xfrm>
            <a:off x="9969129" y="2062975"/>
            <a:ext cx="4508870" cy="5640099"/>
          </a:xfrm>
          <a:prstGeom prst="rect">
            <a:avLst/>
          </a:prstGeom>
          <a:noFill/>
          <a:ln>
            <a:noFill/>
          </a:ln>
        </p:spPr>
      </p:pic>
      <p:pic>
        <p:nvPicPr>
          <p:cNvPr id="392" name="Google Shape;392;g947997a738_1_66"/>
          <p:cNvPicPr preferRelativeResize="0"/>
          <p:nvPr/>
        </p:nvPicPr>
        <p:blipFill>
          <a:blip r:embed="rId6">
            <a:alphaModFix/>
          </a:blip>
          <a:stretch>
            <a:fillRect/>
          </a:stretch>
        </p:blipFill>
        <p:spPr>
          <a:xfrm>
            <a:off x="10283677" y="66900"/>
            <a:ext cx="3809597" cy="2142904"/>
          </a:xfrm>
          <a:prstGeom prst="rect">
            <a:avLst/>
          </a:prstGeom>
          <a:noFill/>
          <a:ln>
            <a:noFill/>
          </a:ln>
        </p:spPr>
      </p:pic>
      <p:sp>
        <p:nvSpPr>
          <p:cNvPr id="393" name="Google Shape;393;g947997a738_1_66"/>
          <p:cNvSpPr/>
          <p:nvPr/>
        </p:nvSpPr>
        <p:spPr>
          <a:xfrm>
            <a:off x="3295525" y="2526800"/>
            <a:ext cx="1584300" cy="735900"/>
          </a:xfrm>
          <a:prstGeom prst="ellipse">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947997a738_1_66"/>
          <p:cNvSpPr/>
          <p:nvPr/>
        </p:nvSpPr>
        <p:spPr>
          <a:xfrm>
            <a:off x="5730900" y="4753325"/>
            <a:ext cx="3369900" cy="735900"/>
          </a:xfrm>
          <a:prstGeom prst="ellipse">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947997a738_1_66"/>
          <p:cNvSpPr/>
          <p:nvPr/>
        </p:nvSpPr>
        <p:spPr>
          <a:xfrm>
            <a:off x="13453950" y="3727425"/>
            <a:ext cx="496500" cy="463500"/>
          </a:xfrm>
          <a:prstGeom prst="ellipse">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g947997a738_1_80"/>
          <p:cNvSpPr txBox="1"/>
          <p:nvPr>
            <p:ph type="title"/>
          </p:nvPr>
        </p:nvSpPr>
        <p:spPr>
          <a:xfrm>
            <a:off x="2481150" y="490650"/>
            <a:ext cx="10972800" cy="1143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1800"/>
              <a:buNone/>
            </a:pPr>
            <a:r>
              <a:rPr lang="en-US">
                <a:solidFill>
                  <a:srgbClr val="FF9900"/>
                </a:solidFill>
              </a:rPr>
              <a:t>Alt Text: Twitter</a:t>
            </a:r>
            <a:endParaRPr>
              <a:solidFill>
                <a:srgbClr val="FF9900"/>
              </a:solidFill>
            </a:endParaRPr>
          </a:p>
        </p:txBody>
      </p:sp>
      <p:pic>
        <p:nvPicPr>
          <p:cNvPr id="401" name="Google Shape;401;g947997a738_1_80"/>
          <p:cNvPicPr preferRelativeResize="0"/>
          <p:nvPr/>
        </p:nvPicPr>
        <p:blipFill rotWithShape="1">
          <a:blip r:embed="rId3">
            <a:alphaModFix/>
          </a:blip>
          <a:srcRect b="0" l="10474" r="0" t="19704"/>
          <a:stretch/>
        </p:blipFill>
        <p:spPr>
          <a:xfrm>
            <a:off x="1376475" y="2714050"/>
            <a:ext cx="4673475" cy="3770451"/>
          </a:xfrm>
          <a:prstGeom prst="rect">
            <a:avLst/>
          </a:prstGeom>
          <a:noFill/>
          <a:ln>
            <a:noFill/>
          </a:ln>
        </p:spPr>
      </p:pic>
      <p:pic>
        <p:nvPicPr>
          <p:cNvPr id="402" name="Google Shape;402;g947997a738_1_80"/>
          <p:cNvPicPr preferRelativeResize="0"/>
          <p:nvPr/>
        </p:nvPicPr>
        <p:blipFill rotWithShape="1">
          <a:blip r:embed="rId4">
            <a:alphaModFix/>
          </a:blip>
          <a:srcRect b="0" l="8374" r="0" t="11870"/>
          <a:stretch/>
        </p:blipFill>
        <p:spPr>
          <a:xfrm>
            <a:off x="10007187" y="2791800"/>
            <a:ext cx="4362575" cy="3431125"/>
          </a:xfrm>
          <a:prstGeom prst="rect">
            <a:avLst/>
          </a:prstGeom>
          <a:noFill/>
          <a:ln>
            <a:noFill/>
          </a:ln>
        </p:spPr>
      </p:pic>
      <p:sp>
        <p:nvSpPr>
          <p:cNvPr id="403" name="Google Shape;403;g947997a738_1_80"/>
          <p:cNvSpPr/>
          <p:nvPr/>
        </p:nvSpPr>
        <p:spPr>
          <a:xfrm>
            <a:off x="2481150" y="5162525"/>
            <a:ext cx="1285500" cy="606900"/>
          </a:xfrm>
          <a:prstGeom prst="ellipse">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947997a738_1_80"/>
          <p:cNvSpPr/>
          <p:nvPr/>
        </p:nvSpPr>
        <p:spPr>
          <a:xfrm>
            <a:off x="11063475" y="5050425"/>
            <a:ext cx="2808000" cy="443700"/>
          </a:xfrm>
          <a:prstGeom prst="ellipse">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5" name="Google Shape;405;g947997a738_1_80"/>
          <p:cNvPicPr preferRelativeResize="0"/>
          <p:nvPr/>
        </p:nvPicPr>
        <p:blipFill>
          <a:blip r:embed="rId5">
            <a:alphaModFix/>
          </a:blip>
          <a:stretch>
            <a:fillRect/>
          </a:stretch>
        </p:blipFill>
        <p:spPr>
          <a:xfrm>
            <a:off x="6002775" y="2611900"/>
            <a:ext cx="4080225" cy="4357800"/>
          </a:xfrm>
          <a:prstGeom prst="rect">
            <a:avLst/>
          </a:prstGeom>
          <a:noFill/>
          <a:ln>
            <a:noFill/>
          </a:ln>
        </p:spPr>
      </p:pic>
      <p:sp>
        <p:nvSpPr>
          <p:cNvPr id="406" name="Google Shape;406;g947997a738_1_80"/>
          <p:cNvSpPr/>
          <p:nvPr/>
        </p:nvSpPr>
        <p:spPr>
          <a:xfrm>
            <a:off x="5796400" y="6076613"/>
            <a:ext cx="3369900" cy="735900"/>
          </a:xfrm>
          <a:prstGeom prst="ellipse">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7" name="Google Shape;407;g947997a738_1_80"/>
          <p:cNvPicPr preferRelativeResize="0"/>
          <p:nvPr/>
        </p:nvPicPr>
        <p:blipFill>
          <a:blip r:embed="rId6">
            <a:alphaModFix/>
          </a:blip>
          <a:stretch>
            <a:fillRect/>
          </a:stretch>
        </p:blipFill>
        <p:spPr>
          <a:xfrm>
            <a:off x="9544350" y="298250"/>
            <a:ext cx="4737975" cy="18425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g947997a738_1_462"/>
          <p:cNvSpPr txBox="1"/>
          <p:nvPr>
            <p:ph type="title"/>
          </p:nvPr>
        </p:nvSpPr>
        <p:spPr>
          <a:xfrm>
            <a:off x="2514600" y="522225"/>
            <a:ext cx="10972800" cy="1143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Audio</a:t>
            </a:r>
            <a:endParaRPr/>
          </a:p>
        </p:txBody>
      </p:sp>
      <p:sp>
        <p:nvSpPr>
          <p:cNvPr id="414" name="Google Shape;414;g947997a738_1_462"/>
          <p:cNvSpPr txBox="1"/>
          <p:nvPr>
            <p:ph idx="1" type="body"/>
          </p:nvPr>
        </p:nvSpPr>
        <p:spPr>
          <a:xfrm>
            <a:off x="2514600" y="1424150"/>
            <a:ext cx="10972800" cy="4343400"/>
          </a:xfrm>
          <a:prstGeom prst="rect">
            <a:avLst/>
          </a:prstGeom>
        </p:spPr>
        <p:txBody>
          <a:bodyPr anchorCtr="0" anchor="t" bIns="0" lIns="0" spcFirstLastPara="1" rIns="0" wrap="square" tIns="0">
            <a:noAutofit/>
          </a:bodyPr>
          <a:lstStyle/>
          <a:p>
            <a:pPr indent="-342900" lvl="0" marL="457200" rtl="0" algn="l">
              <a:spcBef>
                <a:spcPts val="1200"/>
              </a:spcBef>
              <a:spcAft>
                <a:spcPts val="0"/>
              </a:spcAft>
              <a:buSzPts val="1800"/>
              <a:buChar char="•"/>
            </a:pPr>
            <a:r>
              <a:rPr lang="en-US"/>
              <a:t>Provide closed captioning</a:t>
            </a:r>
            <a:endParaRPr/>
          </a:p>
          <a:p>
            <a:pPr indent="-342900" lvl="0" marL="457200" rtl="0" algn="l">
              <a:spcBef>
                <a:spcPts val="0"/>
              </a:spcBef>
              <a:spcAft>
                <a:spcPts val="0"/>
              </a:spcAft>
              <a:buSzPts val="1800"/>
              <a:buChar char="•"/>
            </a:pPr>
            <a:r>
              <a:rPr lang="en-US"/>
              <a:t>Provide a sign language interpreter</a:t>
            </a:r>
            <a:endParaRPr/>
          </a:p>
          <a:p>
            <a:pPr indent="-342900" lvl="0" marL="457200" rtl="0" algn="l">
              <a:spcBef>
                <a:spcPts val="0"/>
              </a:spcBef>
              <a:spcAft>
                <a:spcPts val="0"/>
              </a:spcAft>
              <a:buSzPts val="1800"/>
              <a:buChar char="•"/>
            </a:pPr>
            <a:r>
              <a:rPr lang="en-US"/>
              <a:t>Use a mic</a:t>
            </a:r>
            <a:endParaRPr/>
          </a:p>
        </p:txBody>
      </p:sp>
      <p:pic>
        <p:nvPicPr>
          <p:cNvPr id="415" name="Google Shape;415;g947997a738_1_462"/>
          <p:cNvPicPr preferRelativeResize="0"/>
          <p:nvPr/>
        </p:nvPicPr>
        <p:blipFill>
          <a:blip r:embed="rId3">
            <a:alphaModFix/>
          </a:blip>
          <a:stretch>
            <a:fillRect/>
          </a:stretch>
        </p:blipFill>
        <p:spPr>
          <a:xfrm>
            <a:off x="3894825" y="3517975"/>
            <a:ext cx="7137100" cy="37527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g947997a738_1_54"/>
          <p:cNvSpPr txBox="1"/>
          <p:nvPr>
            <p:ph type="title"/>
          </p:nvPr>
        </p:nvSpPr>
        <p:spPr>
          <a:xfrm>
            <a:off x="2819400" y="228600"/>
            <a:ext cx="10972800" cy="1143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1800"/>
              <a:buNone/>
            </a:pPr>
            <a:r>
              <a:rPr lang="en-US"/>
              <a:t>Accessibility</a:t>
            </a:r>
            <a:r>
              <a:rPr lang="en-US"/>
              <a:t> Checklist</a:t>
            </a:r>
            <a:endParaRPr/>
          </a:p>
        </p:txBody>
      </p:sp>
      <p:sp>
        <p:nvSpPr>
          <p:cNvPr id="421" name="Google Shape;421;g947997a738_1_54"/>
          <p:cNvSpPr txBox="1"/>
          <p:nvPr>
            <p:ph idx="1" type="body"/>
          </p:nvPr>
        </p:nvSpPr>
        <p:spPr>
          <a:xfrm>
            <a:off x="3397400" y="1108850"/>
            <a:ext cx="10537800" cy="6384900"/>
          </a:xfrm>
          <a:prstGeom prst="rect">
            <a:avLst/>
          </a:prstGeom>
          <a:noFill/>
          <a:ln>
            <a:noFill/>
          </a:ln>
        </p:spPr>
        <p:txBody>
          <a:bodyPr anchorCtr="0" anchor="t" bIns="0" lIns="0" spcFirstLastPara="1" rIns="0" wrap="square" tIns="0">
            <a:noAutofit/>
          </a:bodyPr>
          <a:lstStyle/>
          <a:p>
            <a:pPr indent="-417830" lvl="0" marL="457200" rtl="0" algn="l">
              <a:lnSpc>
                <a:spcPct val="90000"/>
              </a:lnSpc>
              <a:spcBef>
                <a:spcPts val="1200"/>
              </a:spcBef>
              <a:spcAft>
                <a:spcPts val="0"/>
              </a:spcAft>
              <a:buSzPts val="2980"/>
              <a:buChar char="•"/>
            </a:pPr>
            <a:r>
              <a:rPr lang="en-US" sz="2980"/>
              <a:t>Is the language sufficiently simple to be understood by target audience(s)? Address or eliminate jargon.</a:t>
            </a:r>
            <a:endParaRPr sz="2980"/>
          </a:p>
          <a:p>
            <a:pPr indent="-417830" lvl="0" marL="457200" rtl="0" algn="l">
              <a:lnSpc>
                <a:spcPct val="90000"/>
              </a:lnSpc>
              <a:spcBef>
                <a:spcPts val="1000"/>
              </a:spcBef>
              <a:spcAft>
                <a:spcPts val="0"/>
              </a:spcAft>
              <a:buSzPts val="2980"/>
              <a:buChar char="•"/>
            </a:pPr>
            <a:r>
              <a:rPr lang="en-US" sz="2980"/>
              <a:t>Are we using references that are cultural, making assumptions that everyone will understand them?</a:t>
            </a:r>
            <a:endParaRPr sz="2980"/>
          </a:p>
          <a:p>
            <a:pPr indent="-417830" lvl="0" marL="457200" rtl="0" algn="l">
              <a:spcBef>
                <a:spcPts val="1000"/>
              </a:spcBef>
              <a:spcAft>
                <a:spcPts val="0"/>
              </a:spcAft>
              <a:buSzPts val="2980"/>
              <a:buChar char="•"/>
            </a:pPr>
            <a:r>
              <a:rPr lang="en-US" sz="2980"/>
              <a:t>Can it be translated?</a:t>
            </a:r>
            <a:endParaRPr sz="2980"/>
          </a:p>
          <a:p>
            <a:pPr indent="-417830" lvl="0" marL="457200" rtl="0" algn="l">
              <a:spcBef>
                <a:spcPts val="1000"/>
              </a:spcBef>
              <a:spcAft>
                <a:spcPts val="0"/>
              </a:spcAft>
              <a:buSzPts val="2980"/>
              <a:buChar char="•"/>
            </a:pPr>
            <a:r>
              <a:rPr lang="en-US" sz="2980"/>
              <a:t>Are there closed captions and/or a sign language interpreter?</a:t>
            </a:r>
            <a:endParaRPr sz="2980"/>
          </a:p>
          <a:p>
            <a:pPr indent="-417830" lvl="0" marL="457200" rtl="0" algn="l">
              <a:spcBef>
                <a:spcPts val="1000"/>
              </a:spcBef>
              <a:spcAft>
                <a:spcPts val="0"/>
              </a:spcAft>
              <a:buSzPts val="2980"/>
              <a:buChar char="•"/>
            </a:pPr>
            <a:r>
              <a:rPr lang="en-US" sz="2980"/>
              <a:t>Do we use alt text?</a:t>
            </a:r>
            <a:endParaRPr sz="2980"/>
          </a:p>
          <a:p>
            <a:pPr indent="-422846" lvl="0" marL="457200" rtl="0" algn="l">
              <a:spcBef>
                <a:spcPts val="1000"/>
              </a:spcBef>
              <a:spcAft>
                <a:spcPts val="0"/>
              </a:spcAft>
              <a:buSzPts val="3059"/>
              <a:buChar char="•"/>
            </a:pPr>
            <a:r>
              <a:rPr lang="en-US" sz="3059"/>
              <a:t>Does it pass a color blindness test?</a:t>
            </a:r>
            <a:endParaRPr sz="3059"/>
          </a:p>
          <a:p>
            <a:pPr indent="-422846" lvl="0" marL="457200" rtl="0" algn="l">
              <a:spcBef>
                <a:spcPts val="1000"/>
              </a:spcBef>
              <a:spcAft>
                <a:spcPts val="0"/>
              </a:spcAft>
              <a:buSzPts val="3059"/>
              <a:buChar char="•"/>
            </a:pPr>
            <a:r>
              <a:rPr lang="en-US" sz="3059"/>
              <a:t>Is linked text descriptive, as opposed to using the word “here”?</a:t>
            </a:r>
            <a:endParaRPr sz="3059"/>
          </a:p>
          <a:p>
            <a:pPr indent="-422846" lvl="0" marL="457200" rtl="0" algn="l">
              <a:spcBef>
                <a:spcPts val="1000"/>
              </a:spcBef>
              <a:spcAft>
                <a:spcPts val="0"/>
              </a:spcAft>
              <a:buSzPts val="3059"/>
              <a:buChar char="•"/>
            </a:pPr>
            <a:r>
              <a:rPr lang="en-US" sz="3059"/>
              <a:t>Is there a mic?</a:t>
            </a:r>
            <a:endParaRPr sz="3059"/>
          </a:p>
          <a:p>
            <a:pPr indent="-422846" lvl="0" marL="457200" rtl="0" algn="l">
              <a:spcBef>
                <a:spcPts val="1200"/>
              </a:spcBef>
              <a:spcAft>
                <a:spcPts val="1000"/>
              </a:spcAft>
              <a:buSzPts val="3059"/>
              <a:buChar char="•"/>
            </a:pPr>
            <a:r>
              <a:rPr lang="en-US" sz="3059"/>
              <a:t>Can we make the text/font larger?</a:t>
            </a:r>
            <a:endParaRPr sz="3759"/>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g925cf2ce38_0_6"/>
          <p:cNvSpPr txBox="1"/>
          <p:nvPr>
            <p:ph type="title"/>
          </p:nvPr>
        </p:nvSpPr>
        <p:spPr>
          <a:xfrm>
            <a:off x="2514600" y="1143000"/>
            <a:ext cx="10972800" cy="1143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1800"/>
              <a:buNone/>
            </a:pPr>
            <a:r>
              <a:rPr lang="en-US"/>
              <a:t>Social Media</a:t>
            </a:r>
            <a:endParaRPr/>
          </a:p>
        </p:txBody>
      </p:sp>
      <p:pic>
        <p:nvPicPr>
          <p:cNvPr id="427" name="Google Shape;427;g925cf2ce38_0_6"/>
          <p:cNvPicPr preferRelativeResize="0"/>
          <p:nvPr/>
        </p:nvPicPr>
        <p:blipFill>
          <a:blip r:embed="rId3">
            <a:alphaModFix/>
          </a:blip>
          <a:stretch>
            <a:fillRect/>
          </a:stretch>
        </p:blipFill>
        <p:spPr>
          <a:xfrm>
            <a:off x="5331100" y="2341225"/>
            <a:ext cx="5019675" cy="42767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g925cf2ce38_0_15"/>
          <p:cNvSpPr txBox="1"/>
          <p:nvPr>
            <p:ph type="title"/>
          </p:nvPr>
        </p:nvSpPr>
        <p:spPr>
          <a:xfrm>
            <a:off x="2903250" y="560025"/>
            <a:ext cx="10972800" cy="1143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Perception of science</a:t>
            </a:r>
            <a:endParaRPr/>
          </a:p>
        </p:txBody>
      </p:sp>
      <p:sp>
        <p:nvSpPr>
          <p:cNvPr id="434" name="Google Shape;434;g925cf2ce38_0_15"/>
          <p:cNvSpPr txBox="1"/>
          <p:nvPr>
            <p:ph idx="1" type="body"/>
          </p:nvPr>
        </p:nvSpPr>
        <p:spPr>
          <a:xfrm>
            <a:off x="2679775" y="1611000"/>
            <a:ext cx="10972800" cy="4343400"/>
          </a:xfrm>
          <a:prstGeom prst="rect">
            <a:avLst/>
          </a:prstGeom>
        </p:spPr>
        <p:txBody>
          <a:bodyPr anchorCtr="0" anchor="t" bIns="0" lIns="0" spcFirstLastPara="1" rIns="0" wrap="square" tIns="0">
            <a:noAutofit/>
          </a:bodyPr>
          <a:lstStyle/>
          <a:p>
            <a:pPr indent="0" lvl="0" marL="0" rtl="0" algn="l">
              <a:spcBef>
                <a:spcPts val="1200"/>
              </a:spcBef>
              <a:spcAft>
                <a:spcPts val="0"/>
              </a:spcAft>
              <a:buNone/>
            </a:pPr>
            <a:r>
              <a:rPr b="1" lang="en-US" sz="3859"/>
              <a:t>Science is a process, not a set of facts.</a:t>
            </a:r>
            <a:endParaRPr b="1" sz="3859"/>
          </a:p>
          <a:p>
            <a:pPr indent="-444500" lvl="0" marL="457200" rtl="0" algn="l">
              <a:spcBef>
                <a:spcPts val="600"/>
              </a:spcBef>
              <a:spcAft>
                <a:spcPts val="0"/>
              </a:spcAft>
              <a:buSzPts val="3400"/>
              <a:buFont typeface="Courier New"/>
              <a:buChar char="•"/>
            </a:pPr>
            <a:r>
              <a:rPr lang="en-US" sz="3359"/>
              <a:t>Ideas </a:t>
            </a:r>
            <a:endParaRPr sz="4480"/>
          </a:p>
          <a:p>
            <a:pPr indent="-444500" lvl="0" marL="457200" rtl="0" algn="l">
              <a:spcBef>
                <a:spcPts val="600"/>
              </a:spcBef>
              <a:spcAft>
                <a:spcPts val="0"/>
              </a:spcAft>
              <a:buSzPts val="3400"/>
              <a:buFont typeface="Courier New"/>
              <a:buChar char="•"/>
            </a:pPr>
            <a:r>
              <a:rPr lang="en-US" sz="3359"/>
              <a:t>Challenges</a:t>
            </a:r>
            <a:endParaRPr sz="4480"/>
          </a:p>
          <a:p>
            <a:pPr indent="-444500" lvl="0" marL="457200" rtl="0" algn="l">
              <a:spcBef>
                <a:spcPts val="600"/>
              </a:spcBef>
              <a:spcAft>
                <a:spcPts val="0"/>
              </a:spcAft>
              <a:buSzPts val="3400"/>
              <a:buFont typeface="Courier New"/>
              <a:buChar char="•"/>
            </a:pPr>
            <a:r>
              <a:rPr lang="en-US" sz="3359"/>
              <a:t>Observations</a:t>
            </a:r>
            <a:endParaRPr sz="4480"/>
          </a:p>
          <a:p>
            <a:pPr indent="-444500" lvl="0" marL="457200" rtl="0" algn="l">
              <a:spcBef>
                <a:spcPts val="600"/>
              </a:spcBef>
              <a:spcAft>
                <a:spcPts val="0"/>
              </a:spcAft>
              <a:buSzPts val="3400"/>
              <a:buFont typeface="Courier New"/>
              <a:buChar char="•"/>
            </a:pPr>
            <a:r>
              <a:rPr lang="en-US" sz="3359"/>
              <a:t>Discoveries</a:t>
            </a:r>
            <a:endParaRPr sz="4480"/>
          </a:p>
          <a:p>
            <a:pPr indent="-444500" lvl="0" marL="457200" rtl="0" algn="l">
              <a:spcBef>
                <a:spcPts val="600"/>
              </a:spcBef>
              <a:spcAft>
                <a:spcPts val="0"/>
              </a:spcAft>
              <a:buSzPts val="3400"/>
              <a:buFont typeface="Courier New"/>
              <a:buChar char="•"/>
            </a:pPr>
            <a:r>
              <a:rPr lang="en-US" sz="3359"/>
              <a:t>Null Results</a:t>
            </a:r>
            <a:endParaRPr sz="4959"/>
          </a:p>
        </p:txBody>
      </p:sp>
      <p:pic>
        <p:nvPicPr>
          <p:cNvPr id="435" name="Google Shape;435;g925cf2ce38_0_15"/>
          <p:cNvPicPr preferRelativeResize="0"/>
          <p:nvPr/>
        </p:nvPicPr>
        <p:blipFill>
          <a:blip r:embed="rId3">
            <a:alphaModFix/>
          </a:blip>
          <a:stretch>
            <a:fillRect/>
          </a:stretch>
        </p:blipFill>
        <p:spPr>
          <a:xfrm>
            <a:off x="7497850" y="2756350"/>
            <a:ext cx="3832778" cy="43434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g925cf2ce38_0_34"/>
          <p:cNvSpPr txBox="1"/>
          <p:nvPr>
            <p:ph type="title"/>
          </p:nvPr>
        </p:nvSpPr>
        <p:spPr>
          <a:xfrm>
            <a:off x="2815800" y="414275"/>
            <a:ext cx="10972800" cy="1143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Representation of scientists</a:t>
            </a:r>
            <a:endParaRPr/>
          </a:p>
        </p:txBody>
      </p:sp>
      <p:sp>
        <p:nvSpPr>
          <p:cNvPr id="442" name="Google Shape;442;g925cf2ce38_0_34"/>
          <p:cNvSpPr txBox="1"/>
          <p:nvPr>
            <p:ph idx="1" type="body"/>
          </p:nvPr>
        </p:nvSpPr>
        <p:spPr>
          <a:xfrm>
            <a:off x="2346900" y="1329200"/>
            <a:ext cx="11910600" cy="4343400"/>
          </a:xfrm>
          <a:prstGeom prst="rect">
            <a:avLst/>
          </a:prstGeom>
        </p:spPr>
        <p:txBody>
          <a:bodyPr anchorCtr="0" anchor="t" bIns="0" lIns="0" spcFirstLastPara="1" rIns="0" wrap="square" tIns="0">
            <a:noAutofit/>
          </a:bodyPr>
          <a:lstStyle/>
          <a:p>
            <a:pPr indent="-593090" lvl="1" marL="1280160" rtl="0" algn="l">
              <a:spcBef>
                <a:spcPts val="600"/>
              </a:spcBef>
              <a:spcAft>
                <a:spcPts val="0"/>
              </a:spcAft>
              <a:buSzPts val="2500"/>
              <a:buFont typeface="Courier New"/>
              <a:buAutoNum type="arabicPeriod"/>
            </a:pPr>
            <a:r>
              <a:rPr lang="en-US" sz="2460"/>
              <a:t>Diversity – not all older white men in lab coats</a:t>
            </a:r>
            <a:endParaRPr sz="3580"/>
          </a:p>
          <a:p>
            <a:pPr indent="-593090" lvl="1" marL="1280160" rtl="0" algn="l">
              <a:spcBef>
                <a:spcPts val="600"/>
              </a:spcBef>
              <a:spcAft>
                <a:spcPts val="0"/>
              </a:spcAft>
              <a:buSzPts val="2500"/>
              <a:buFont typeface="Courier New"/>
              <a:buAutoNum type="arabicPeriod"/>
            </a:pPr>
            <a:r>
              <a:rPr lang="en-US" sz="2460"/>
              <a:t>Visibility</a:t>
            </a:r>
            <a:endParaRPr sz="3580"/>
          </a:p>
          <a:p>
            <a:pPr indent="-548639" lvl="2" marL="1920240" rtl="0" algn="l">
              <a:spcBef>
                <a:spcPts val="600"/>
              </a:spcBef>
              <a:spcAft>
                <a:spcPts val="0"/>
              </a:spcAft>
              <a:buSzPts val="1800"/>
              <a:buChar char="•"/>
            </a:pPr>
            <a:r>
              <a:rPr lang="en-US" sz="1760"/>
              <a:t>#blackandSTEM, #vanguardandSTEM, #GirlsWhoCode #disabledandSTEM #LatinandSTEM #BiandSci #scimom</a:t>
            </a:r>
            <a:endParaRPr/>
          </a:p>
          <a:p>
            <a:pPr indent="-548639" lvl="2" marL="1920240" rtl="0" algn="l">
              <a:spcBef>
                <a:spcPts val="600"/>
              </a:spcBef>
              <a:spcAft>
                <a:spcPts val="0"/>
              </a:spcAft>
              <a:buSzPts val="1800"/>
              <a:buChar char="•"/>
            </a:pPr>
            <a:r>
              <a:rPr lang="en-US" sz="1760"/>
              <a:t>@500QueerScientists, @500womensci, @Also_AScientist, @IfThenSheCan, @ESWN, @blackandSTEM, @geolatinas, @SACNAS</a:t>
            </a:r>
            <a:endParaRPr/>
          </a:p>
          <a:p>
            <a:pPr indent="-548639" lvl="2" marL="1920240" rtl="0" algn="l">
              <a:spcBef>
                <a:spcPts val="600"/>
              </a:spcBef>
              <a:spcAft>
                <a:spcPts val="0"/>
              </a:spcAft>
              <a:buSzPts val="1800"/>
              <a:buChar char="•"/>
            </a:pPr>
            <a:r>
              <a:rPr lang="en-US" sz="1760"/>
              <a:t>#StillAScientist, #ThisIsWhatAScientistLooksLike, #DayofScience, #BlackInGeoscience</a:t>
            </a:r>
            <a:endParaRPr sz="1760"/>
          </a:p>
          <a:p>
            <a:pPr indent="0" lvl="0" marL="0" rtl="0" algn="l">
              <a:spcBef>
                <a:spcPts val="1200"/>
              </a:spcBef>
              <a:spcAft>
                <a:spcPts val="0"/>
              </a:spcAft>
              <a:buNone/>
            </a:pPr>
            <a:r>
              <a:t/>
            </a:r>
            <a:endParaRPr/>
          </a:p>
        </p:txBody>
      </p:sp>
      <p:pic>
        <p:nvPicPr>
          <p:cNvPr id="443" name="Google Shape;443;g925cf2ce38_0_34"/>
          <p:cNvPicPr preferRelativeResize="0"/>
          <p:nvPr/>
        </p:nvPicPr>
        <p:blipFill>
          <a:blip r:embed="rId3">
            <a:alphaModFix/>
          </a:blip>
          <a:stretch>
            <a:fillRect/>
          </a:stretch>
        </p:blipFill>
        <p:spPr>
          <a:xfrm>
            <a:off x="1687550" y="3852650"/>
            <a:ext cx="3566833" cy="2106424"/>
          </a:xfrm>
          <a:prstGeom prst="rect">
            <a:avLst/>
          </a:prstGeom>
          <a:noFill/>
          <a:ln>
            <a:noFill/>
          </a:ln>
        </p:spPr>
      </p:pic>
      <p:pic>
        <p:nvPicPr>
          <p:cNvPr id="444" name="Google Shape;444;g925cf2ce38_0_34"/>
          <p:cNvPicPr preferRelativeResize="0"/>
          <p:nvPr/>
        </p:nvPicPr>
        <p:blipFill>
          <a:blip r:embed="rId4">
            <a:alphaModFix/>
          </a:blip>
          <a:stretch>
            <a:fillRect/>
          </a:stretch>
        </p:blipFill>
        <p:spPr>
          <a:xfrm>
            <a:off x="4993900" y="4284901"/>
            <a:ext cx="3336099" cy="3808675"/>
          </a:xfrm>
          <a:prstGeom prst="rect">
            <a:avLst/>
          </a:prstGeom>
          <a:noFill/>
          <a:ln>
            <a:noFill/>
          </a:ln>
        </p:spPr>
      </p:pic>
      <p:pic>
        <p:nvPicPr>
          <p:cNvPr id="445" name="Google Shape;445;g925cf2ce38_0_34"/>
          <p:cNvPicPr preferRelativeResize="0"/>
          <p:nvPr/>
        </p:nvPicPr>
        <p:blipFill>
          <a:blip r:embed="rId5">
            <a:alphaModFix/>
          </a:blip>
          <a:stretch>
            <a:fillRect/>
          </a:stretch>
        </p:blipFill>
        <p:spPr>
          <a:xfrm>
            <a:off x="8062950" y="3852650"/>
            <a:ext cx="3182924" cy="2691200"/>
          </a:xfrm>
          <a:prstGeom prst="rect">
            <a:avLst/>
          </a:prstGeom>
          <a:noFill/>
          <a:ln>
            <a:noFill/>
          </a:ln>
        </p:spPr>
      </p:pic>
      <p:pic>
        <p:nvPicPr>
          <p:cNvPr id="446" name="Google Shape;446;g925cf2ce38_0_34"/>
          <p:cNvPicPr preferRelativeResize="0"/>
          <p:nvPr/>
        </p:nvPicPr>
        <p:blipFill>
          <a:blip r:embed="rId6">
            <a:alphaModFix/>
          </a:blip>
          <a:stretch>
            <a:fillRect/>
          </a:stretch>
        </p:blipFill>
        <p:spPr>
          <a:xfrm>
            <a:off x="10739575" y="5196450"/>
            <a:ext cx="3517926" cy="28971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72"/>
          <p:cNvSpPr txBox="1"/>
          <p:nvPr/>
        </p:nvSpPr>
        <p:spPr>
          <a:xfrm>
            <a:off x="3733187" y="299723"/>
            <a:ext cx="13815062" cy="70104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latin typeface="Garamond"/>
                <a:ea typeface="Garamond"/>
                <a:cs typeface="Garamond"/>
                <a:sym typeface="Garamond"/>
              </a:rPr>
              <a:t>Cultivate communities of support</a:t>
            </a:r>
            <a:endParaRPr/>
          </a:p>
        </p:txBody>
      </p:sp>
      <p:pic>
        <p:nvPicPr>
          <p:cNvPr descr="Screen Shot 2019-09-22 at 1.29.25 PM.png" id="452" name="Google Shape;452;p72"/>
          <p:cNvPicPr preferRelativeResize="0"/>
          <p:nvPr/>
        </p:nvPicPr>
        <p:blipFill rotWithShape="1">
          <a:blip r:embed="rId3">
            <a:alphaModFix/>
          </a:blip>
          <a:srcRect b="0" l="0" r="0" t="0"/>
          <a:stretch/>
        </p:blipFill>
        <p:spPr>
          <a:xfrm>
            <a:off x="10330182" y="4787391"/>
            <a:ext cx="4300219" cy="3286760"/>
          </a:xfrm>
          <a:prstGeom prst="rect">
            <a:avLst/>
          </a:prstGeom>
          <a:noFill/>
          <a:ln>
            <a:noFill/>
          </a:ln>
        </p:spPr>
      </p:pic>
      <p:sp>
        <p:nvSpPr>
          <p:cNvPr id="453" name="Google Shape;453;p72"/>
          <p:cNvSpPr txBox="1"/>
          <p:nvPr/>
        </p:nvSpPr>
        <p:spPr>
          <a:xfrm>
            <a:off x="1784555" y="1603154"/>
            <a:ext cx="8545626" cy="8283266"/>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rgbClr val="000000"/>
              </a:buClr>
              <a:buSzPts val="2300"/>
              <a:buFont typeface="Arial"/>
              <a:buChar char="•"/>
            </a:pPr>
            <a:r>
              <a:rPr b="0" i="0" lang="en-US" sz="2300" u="none" cap="none" strike="noStrike">
                <a:solidFill>
                  <a:srgbClr val="7F7F7F"/>
                </a:solidFill>
                <a:latin typeface="Garamond"/>
                <a:ea typeface="Garamond"/>
                <a:cs typeface="Garamond"/>
                <a:sym typeface="Garamond"/>
              </a:rPr>
              <a:t>Provide </a:t>
            </a:r>
            <a:r>
              <a:rPr b="1" i="0" lang="en-US" sz="2300" u="none" cap="none" strike="noStrike">
                <a:solidFill>
                  <a:srgbClr val="7F7F7F"/>
                </a:solidFill>
                <a:latin typeface="Garamond"/>
                <a:ea typeface="Garamond"/>
                <a:cs typeface="Garamond"/>
                <a:sym typeface="Garamond"/>
              </a:rPr>
              <a:t>connection, community, mentoring, sponsorship and advocacy </a:t>
            </a:r>
            <a:r>
              <a:rPr b="0" i="0" lang="en-US" sz="2300" u="none" cap="none" strike="noStrike">
                <a:solidFill>
                  <a:srgbClr val="7F7F7F"/>
                </a:solidFill>
                <a:latin typeface="Garamond"/>
                <a:ea typeface="Garamond"/>
                <a:cs typeface="Garamond"/>
                <a:sym typeface="Garamond"/>
              </a:rPr>
              <a:t>(Gerrero-Medina et al., 2013; Matthew, 2016; Tull et al., 2017)</a:t>
            </a:r>
            <a:endParaRPr/>
          </a:p>
          <a:p>
            <a:pPr indent="-342900" lvl="0" marL="342900" marR="0" rtl="0" algn="l">
              <a:lnSpc>
                <a:spcPct val="90000"/>
              </a:lnSpc>
              <a:spcBef>
                <a:spcPts val="3581"/>
              </a:spcBef>
              <a:spcAft>
                <a:spcPts val="0"/>
              </a:spcAft>
              <a:buClr>
                <a:srgbClr val="000000"/>
              </a:buClr>
              <a:buSzPts val="2300"/>
              <a:buFont typeface="Arial"/>
              <a:buChar char="•"/>
            </a:pPr>
            <a:r>
              <a:rPr b="1" i="0" lang="en-US" sz="2300" u="none" cap="none" strike="noStrike">
                <a:solidFill>
                  <a:srgbClr val="7F7F7F"/>
                </a:solidFill>
                <a:latin typeface="Garamond"/>
                <a:ea typeface="Garamond"/>
                <a:cs typeface="Garamond"/>
                <a:sym typeface="Garamond"/>
              </a:rPr>
              <a:t>Low cost, low barrier</a:t>
            </a:r>
            <a:r>
              <a:rPr b="0" i="0" lang="en-US" sz="2300" u="none" cap="none" strike="noStrike">
                <a:solidFill>
                  <a:srgbClr val="7F7F7F"/>
                </a:solidFill>
                <a:latin typeface="Garamond"/>
                <a:ea typeface="Garamond"/>
                <a:cs typeface="Garamond"/>
                <a:sym typeface="Garamond"/>
              </a:rPr>
              <a:t> engagement tool (Montgomery, 2018)</a:t>
            </a:r>
            <a:endParaRPr/>
          </a:p>
          <a:p>
            <a:pPr indent="-342900" lvl="0" marL="342900" marR="0" rtl="0" algn="l">
              <a:lnSpc>
                <a:spcPct val="90000"/>
              </a:lnSpc>
              <a:spcBef>
                <a:spcPts val="3581"/>
              </a:spcBef>
              <a:spcAft>
                <a:spcPts val="0"/>
              </a:spcAft>
              <a:buClr>
                <a:srgbClr val="000000"/>
              </a:buClr>
              <a:buSzPts val="2300"/>
              <a:buFont typeface="Arial"/>
              <a:buChar char="•"/>
            </a:pPr>
            <a:r>
              <a:rPr b="0" i="0" lang="en-US" sz="2300" u="none" cap="none" strike="noStrike">
                <a:solidFill>
                  <a:srgbClr val="7F7F7F"/>
                </a:solidFill>
                <a:latin typeface="Garamond"/>
                <a:ea typeface="Garamond"/>
                <a:cs typeface="Garamond"/>
                <a:sym typeface="Garamond"/>
              </a:rPr>
              <a:t>Increase structural </a:t>
            </a:r>
            <a:r>
              <a:rPr b="1" i="0" lang="en-US" sz="2300" u="none" cap="none" strike="noStrike">
                <a:solidFill>
                  <a:srgbClr val="7F7F7F"/>
                </a:solidFill>
                <a:latin typeface="Garamond"/>
                <a:ea typeface="Garamond"/>
                <a:cs typeface="Garamond"/>
                <a:sym typeface="Garamond"/>
              </a:rPr>
              <a:t>diversity </a:t>
            </a:r>
            <a:r>
              <a:rPr b="0" i="0" lang="en-US" sz="2300" u="none" cap="none" strike="noStrike">
                <a:solidFill>
                  <a:srgbClr val="7F7F7F"/>
                </a:solidFill>
                <a:latin typeface="Garamond"/>
                <a:ea typeface="Garamond"/>
                <a:cs typeface="Garamond"/>
                <a:sym typeface="Garamond"/>
              </a:rPr>
              <a:t>and </a:t>
            </a:r>
            <a:r>
              <a:rPr b="1" i="0" lang="en-US" sz="2300" u="none" cap="none" strike="noStrike">
                <a:solidFill>
                  <a:srgbClr val="7F7F7F"/>
                </a:solidFill>
                <a:latin typeface="Garamond"/>
                <a:ea typeface="Garamond"/>
                <a:cs typeface="Garamond"/>
                <a:sym typeface="Garamond"/>
              </a:rPr>
              <a:t>representation</a:t>
            </a:r>
            <a:r>
              <a:rPr b="0" i="0" lang="en-US" sz="2300" u="none" cap="none" strike="noStrike">
                <a:solidFill>
                  <a:srgbClr val="7F7F7F"/>
                </a:solidFill>
                <a:latin typeface="Garamond"/>
                <a:ea typeface="Garamond"/>
                <a:cs typeface="Garamond"/>
                <a:sym typeface="Garamond"/>
              </a:rPr>
              <a:t> (Hurtado et al., 1998), promote and bring awareness to </a:t>
            </a:r>
            <a:r>
              <a:rPr b="1" i="0" lang="en-US" sz="2300" u="none" cap="none" strike="noStrike">
                <a:solidFill>
                  <a:srgbClr val="7F7F7F"/>
                </a:solidFill>
                <a:latin typeface="Garamond"/>
                <a:ea typeface="Garamond"/>
                <a:cs typeface="Garamond"/>
                <a:sym typeface="Garamond"/>
              </a:rPr>
              <a:t>intersectionality</a:t>
            </a:r>
            <a:r>
              <a:rPr b="0" i="0" lang="en-US" sz="2300" u="none" cap="none" strike="noStrike">
                <a:solidFill>
                  <a:srgbClr val="7F7F7F"/>
                </a:solidFill>
                <a:latin typeface="Garamond"/>
                <a:ea typeface="Garamond"/>
                <a:cs typeface="Garamond"/>
                <a:sym typeface="Garamond"/>
              </a:rPr>
              <a:t> (Montgomery, 2018), reduce feelings of </a:t>
            </a:r>
            <a:r>
              <a:rPr b="1" i="0" lang="en-US" sz="2300" u="none" cap="none" strike="noStrike">
                <a:solidFill>
                  <a:srgbClr val="7F7F7F"/>
                </a:solidFill>
                <a:latin typeface="Garamond"/>
                <a:ea typeface="Garamond"/>
                <a:cs typeface="Garamond"/>
                <a:sym typeface="Garamond"/>
              </a:rPr>
              <a:t>isolation</a:t>
            </a:r>
            <a:r>
              <a:rPr b="0" i="0" lang="en-US" sz="2300" u="none" cap="none" strike="noStrike">
                <a:solidFill>
                  <a:srgbClr val="7F7F7F"/>
                </a:solidFill>
                <a:latin typeface="Garamond"/>
                <a:ea typeface="Garamond"/>
                <a:cs typeface="Garamond"/>
                <a:sym typeface="Garamond"/>
              </a:rPr>
              <a:t> for minority scientists (Simard, 2009), promote an increased </a:t>
            </a:r>
            <a:r>
              <a:rPr b="1" i="0" lang="en-US" sz="2300" u="none" cap="none" strike="noStrike">
                <a:solidFill>
                  <a:srgbClr val="7F7F7F"/>
                </a:solidFill>
                <a:latin typeface="Garamond"/>
                <a:ea typeface="Garamond"/>
                <a:cs typeface="Garamond"/>
                <a:sym typeface="Garamond"/>
              </a:rPr>
              <a:t>sense of belonging </a:t>
            </a:r>
            <a:r>
              <a:rPr b="0" i="0" lang="en-US" sz="2300" u="none" cap="none" strike="noStrike">
                <a:solidFill>
                  <a:srgbClr val="7F7F7F"/>
                </a:solidFill>
                <a:latin typeface="Garamond"/>
                <a:ea typeface="Garamond"/>
                <a:cs typeface="Garamond"/>
                <a:sym typeface="Garamond"/>
              </a:rPr>
              <a:t>and cultural wealth (Tull et al., 2017)</a:t>
            </a:r>
            <a:endParaRPr/>
          </a:p>
          <a:p>
            <a:pPr indent="-342900" lvl="0" marL="342900" marR="0" rtl="0" algn="ctr">
              <a:lnSpc>
                <a:spcPct val="90000"/>
              </a:lnSpc>
              <a:spcBef>
                <a:spcPts val="3581"/>
              </a:spcBef>
              <a:spcAft>
                <a:spcPts val="0"/>
              </a:spcAft>
              <a:buClr>
                <a:srgbClr val="000000"/>
              </a:buClr>
              <a:buSzPts val="2300"/>
              <a:buFont typeface="Arial"/>
              <a:buNone/>
            </a:pPr>
            <a:r>
              <a:rPr b="1" i="1" lang="en-US" sz="2300" u="none" cap="none" strike="noStrike">
                <a:solidFill>
                  <a:srgbClr val="7F7F7F"/>
                </a:solidFill>
                <a:latin typeface="Garamond"/>
                <a:ea typeface="Garamond"/>
                <a:cs typeface="Garamond"/>
                <a:sym typeface="Garamond"/>
              </a:rPr>
              <a:t>“[People are] using digital spaces to intentionally cultivate communities to support the success of individuals underrepresented in particular spaces and in the academy as a whole.” –Montgomery, 2018</a:t>
            </a:r>
            <a:endParaRPr/>
          </a:p>
          <a:p>
            <a:pPr indent="-342900" lvl="0" marL="342900" marR="0" rtl="0" algn="l">
              <a:lnSpc>
                <a:spcPct val="90000"/>
              </a:lnSpc>
              <a:spcBef>
                <a:spcPts val="460"/>
              </a:spcBef>
              <a:spcAft>
                <a:spcPts val="0"/>
              </a:spcAft>
              <a:buClr>
                <a:srgbClr val="000000"/>
              </a:buClr>
              <a:buSzPts val="2300"/>
              <a:buFont typeface="Arial"/>
              <a:buNone/>
            </a:pPr>
            <a:r>
              <a:t/>
            </a:r>
            <a:endParaRPr b="0" i="0" sz="2300" u="none" cap="none" strike="noStrike">
              <a:solidFill>
                <a:srgbClr val="7F7F7F"/>
              </a:solidFill>
              <a:latin typeface="Garamond"/>
              <a:ea typeface="Garamond"/>
              <a:cs typeface="Garamond"/>
              <a:sym typeface="Garamond"/>
            </a:endParaRPr>
          </a:p>
          <a:p>
            <a:pPr indent="-196850" lvl="0" marL="342900" marR="0" rtl="0" algn="l">
              <a:lnSpc>
                <a:spcPct val="90000"/>
              </a:lnSpc>
              <a:spcBef>
                <a:spcPts val="460"/>
              </a:spcBef>
              <a:spcAft>
                <a:spcPts val="0"/>
              </a:spcAft>
              <a:buClr>
                <a:srgbClr val="000000"/>
              </a:buClr>
              <a:buSzPts val="2300"/>
              <a:buFont typeface="Arial"/>
              <a:buNone/>
            </a:pPr>
            <a:r>
              <a:t/>
            </a:r>
            <a:endParaRPr b="0" i="0" sz="2300" u="none" cap="none" strike="noStrike">
              <a:solidFill>
                <a:srgbClr val="7F7F7F"/>
              </a:solidFill>
              <a:latin typeface="Garamond"/>
              <a:ea typeface="Garamond"/>
              <a:cs typeface="Garamond"/>
              <a:sym typeface="Garamond"/>
            </a:endParaRPr>
          </a:p>
          <a:p>
            <a:pPr indent="-196850" lvl="0" marL="342900" marR="0" rtl="0" algn="l">
              <a:lnSpc>
                <a:spcPct val="90000"/>
              </a:lnSpc>
              <a:spcBef>
                <a:spcPts val="460"/>
              </a:spcBef>
              <a:spcAft>
                <a:spcPts val="0"/>
              </a:spcAft>
              <a:buClr>
                <a:srgbClr val="000000"/>
              </a:buClr>
              <a:buSzPts val="2300"/>
              <a:buFont typeface="Arial"/>
              <a:buNone/>
            </a:pPr>
            <a:r>
              <a:t/>
            </a:r>
            <a:endParaRPr b="0" i="0" sz="2300" u="none" cap="none" strike="noStrike">
              <a:solidFill>
                <a:srgbClr val="7F7F7F"/>
              </a:solidFill>
              <a:latin typeface="Garamond"/>
              <a:ea typeface="Garamond"/>
              <a:cs typeface="Garamond"/>
              <a:sym typeface="Garamond"/>
            </a:endParaRPr>
          </a:p>
        </p:txBody>
      </p:sp>
      <p:pic>
        <p:nvPicPr>
          <p:cNvPr id="454" name="Google Shape;454;p72"/>
          <p:cNvPicPr preferRelativeResize="0"/>
          <p:nvPr/>
        </p:nvPicPr>
        <p:blipFill>
          <a:blip r:embed="rId4">
            <a:alphaModFix/>
          </a:blip>
          <a:stretch>
            <a:fillRect/>
          </a:stretch>
        </p:blipFill>
        <p:spPr>
          <a:xfrm>
            <a:off x="10482581" y="1677838"/>
            <a:ext cx="3995419" cy="300665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g92a30693b5_0_5"/>
          <p:cNvSpPr txBox="1"/>
          <p:nvPr>
            <p:ph type="title"/>
          </p:nvPr>
        </p:nvSpPr>
        <p:spPr>
          <a:xfrm>
            <a:off x="2514600" y="1143000"/>
            <a:ext cx="10972800" cy="1143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Acknowledgements</a:t>
            </a:r>
            <a:endParaRPr/>
          </a:p>
        </p:txBody>
      </p:sp>
      <p:sp>
        <p:nvSpPr>
          <p:cNvPr id="93" name="Google Shape;93;g92a30693b5_0_5"/>
          <p:cNvSpPr txBox="1"/>
          <p:nvPr>
            <p:ph idx="1" type="body"/>
          </p:nvPr>
        </p:nvSpPr>
        <p:spPr>
          <a:xfrm>
            <a:off x="2514600" y="2135675"/>
            <a:ext cx="10972800" cy="4343400"/>
          </a:xfrm>
          <a:prstGeom prst="rect">
            <a:avLst/>
          </a:prstGeom>
        </p:spPr>
        <p:txBody>
          <a:bodyPr anchorCtr="0" anchor="t" bIns="0" lIns="0" spcFirstLastPara="1" rIns="0" wrap="square" tIns="0">
            <a:noAutofit/>
          </a:bodyPr>
          <a:lstStyle/>
          <a:p>
            <a:pPr indent="0" lvl="0" marL="0" rtl="0" algn="l">
              <a:spcBef>
                <a:spcPts val="1200"/>
              </a:spcBef>
              <a:spcAft>
                <a:spcPts val="0"/>
              </a:spcAft>
              <a:buNone/>
            </a:pPr>
            <a:r>
              <a:rPr lang="en-US"/>
              <a:t>We would like to acknowledge the previous work done to address racism, DEI and social justice in STEM, especially work done by people of color, including</a:t>
            </a:r>
            <a:endParaRPr/>
          </a:p>
          <a:p>
            <a:pPr indent="-304800" lvl="0" marL="457200" rtl="0" algn="l">
              <a:spcBef>
                <a:spcPts val="1200"/>
              </a:spcBef>
              <a:spcAft>
                <a:spcPts val="0"/>
              </a:spcAft>
              <a:buSzPts val="1200"/>
              <a:buChar char="•"/>
            </a:pPr>
            <a:r>
              <a:rPr lang="en-US" sz="2759"/>
              <a:t>Dr. Chanda Prescod-Weinstein</a:t>
            </a:r>
            <a:endParaRPr sz="2759"/>
          </a:p>
          <a:p>
            <a:pPr indent="-304800" lvl="0" marL="457200" rtl="0" algn="l">
              <a:spcBef>
                <a:spcPts val="0"/>
              </a:spcBef>
              <a:spcAft>
                <a:spcPts val="0"/>
              </a:spcAft>
              <a:buSzPts val="1200"/>
              <a:buChar char="•"/>
            </a:pPr>
            <a:r>
              <a:rPr lang="en-US" sz="2759"/>
              <a:t>Dr. Kuheli Dutt</a:t>
            </a:r>
            <a:endParaRPr sz="2759"/>
          </a:p>
          <a:p>
            <a:pPr indent="-304800" lvl="0" marL="457200" rtl="0" algn="l">
              <a:spcBef>
                <a:spcPts val="0"/>
              </a:spcBef>
              <a:spcAft>
                <a:spcPts val="0"/>
              </a:spcAft>
              <a:buSzPts val="1200"/>
              <a:buChar char="•"/>
            </a:pPr>
            <a:r>
              <a:rPr lang="en-US" sz="2759"/>
              <a:t>Dr. Angela Saini</a:t>
            </a:r>
            <a:endParaRPr sz="2759"/>
          </a:p>
          <a:p>
            <a:pPr indent="-304800" lvl="0" marL="457200" rtl="0" algn="l">
              <a:spcBef>
                <a:spcPts val="0"/>
              </a:spcBef>
              <a:spcAft>
                <a:spcPts val="0"/>
              </a:spcAft>
              <a:buSzPts val="1200"/>
              <a:buChar char="•"/>
            </a:pPr>
            <a:r>
              <a:rPr lang="en-US" sz="2759"/>
              <a:t>Dr. Danielle Lee</a:t>
            </a:r>
            <a:endParaRPr sz="2759"/>
          </a:p>
          <a:p>
            <a:pPr indent="-304800" lvl="0" marL="457200" rtl="0" algn="l">
              <a:spcBef>
                <a:spcPts val="0"/>
              </a:spcBef>
              <a:spcAft>
                <a:spcPts val="0"/>
              </a:spcAft>
              <a:buSzPts val="1200"/>
              <a:buChar char="•"/>
            </a:pPr>
            <a:r>
              <a:rPr lang="en-US" sz="2759"/>
              <a:t>Dr. Keolu Fox</a:t>
            </a:r>
            <a:endParaRPr sz="2759"/>
          </a:p>
          <a:p>
            <a:pPr indent="-304800" lvl="0" marL="457200" rtl="0" algn="l">
              <a:spcBef>
                <a:spcPts val="0"/>
              </a:spcBef>
              <a:spcAft>
                <a:spcPts val="0"/>
              </a:spcAft>
              <a:buSzPts val="1200"/>
              <a:buChar char="•"/>
            </a:pPr>
            <a:r>
              <a:rPr lang="en-US" sz="2759"/>
              <a:t>Dr. Kim Tallbear</a:t>
            </a:r>
            <a:endParaRPr sz="2759"/>
          </a:p>
          <a:p>
            <a:pPr indent="-304800" lvl="0" marL="457200" rtl="0" algn="l">
              <a:spcBef>
                <a:spcPts val="0"/>
              </a:spcBef>
              <a:spcAft>
                <a:spcPts val="0"/>
              </a:spcAft>
              <a:buSzPts val="1200"/>
              <a:buChar char="•"/>
            </a:pPr>
            <a:r>
              <a:rPr lang="en-US" sz="2759"/>
              <a:t>Dr. Safiya Noble</a:t>
            </a:r>
            <a:endParaRPr sz="2759"/>
          </a:p>
          <a:p>
            <a:pPr indent="0" lvl="0" marL="457200" rtl="0" algn="l">
              <a:spcBef>
                <a:spcPts val="1200"/>
              </a:spcBef>
              <a:spcAft>
                <a:spcPts val="0"/>
              </a:spcAft>
              <a:buNone/>
            </a:pPr>
            <a:r>
              <a:t/>
            </a:r>
            <a:endParaRPr/>
          </a:p>
        </p:txBody>
      </p:sp>
      <p:pic>
        <p:nvPicPr>
          <p:cNvPr id="94" name="Google Shape;94;g92a30693b5_0_5"/>
          <p:cNvPicPr preferRelativeResize="0"/>
          <p:nvPr/>
        </p:nvPicPr>
        <p:blipFill rotWithShape="1">
          <a:blip r:embed="rId3">
            <a:alphaModFix/>
          </a:blip>
          <a:srcRect b="0" l="63547" r="0" t="0"/>
          <a:stretch/>
        </p:blipFill>
        <p:spPr>
          <a:xfrm>
            <a:off x="9295150" y="3753928"/>
            <a:ext cx="2662197" cy="28729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g947997a738_1_381"/>
          <p:cNvSpPr txBox="1"/>
          <p:nvPr>
            <p:ph type="title"/>
          </p:nvPr>
        </p:nvSpPr>
        <p:spPr>
          <a:xfrm>
            <a:off x="2809950" y="341300"/>
            <a:ext cx="10972800" cy="1143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Taking Action</a:t>
            </a:r>
            <a:endParaRPr/>
          </a:p>
        </p:txBody>
      </p:sp>
      <p:pic>
        <p:nvPicPr>
          <p:cNvPr id="461" name="Google Shape;461;g947997a738_1_381"/>
          <p:cNvPicPr preferRelativeResize="0"/>
          <p:nvPr/>
        </p:nvPicPr>
        <p:blipFill>
          <a:blip r:embed="rId3">
            <a:alphaModFix/>
          </a:blip>
          <a:stretch>
            <a:fillRect/>
          </a:stretch>
        </p:blipFill>
        <p:spPr>
          <a:xfrm>
            <a:off x="4308975" y="1843650"/>
            <a:ext cx="7100550" cy="47337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g947997a738_1_357"/>
          <p:cNvSpPr txBox="1"/>
          <p:nvPr>
            <p:ph type="title"/>
          </p:nvPr>
        </p:nvSpPr>
        <p:spPr>
          <a:xfrm>
            <a:off x="2688150" y="715475"/>
            <a:ext cx="5370000" cy="1143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Educate Yourself</a:t>
            </a:r>
            <a:endParaRPr/>
          </a:p>
        </p:txBody>
      </p:sp>
      <p:sp>
        <p:nvSpPr>
          <p:cNvPr id="468" name="Google Shape;468;g947997a738_1_357"/>
          <p:cNvSpPr txBox="1"/>
          <p:nvPr>
            <p:ph idx="1" type="body"/>
          </p:nvPr>
        </p:nvSpPr>
        <p:spPr>
          <a:xfrm>
            <a:off x="2175450" y="1806075"/>
            <a:ext cx="12215100" cy="1483200"/>
          </a:xfrm>
          <a:prstGeom prst="rect">
            <a:avLst/>
          </a:prstGeom>
          <a:noFill/>
          <a:ln>
            <a:noFill/>
          </a:ln>
        </p:spPr>
        <p:txBody>
          <a:bodyPr anchorCtr="0" anchor="t" bIns="54825" lIns="109700" spcFirstLastPara="1" rIns="109700" wrap="square" tIns="54825">
            <a:noAutofit/>
          </a:bodyPr>
          <a:lstStyle/>
          <a:p>
            <a:pPr indent="-342900" lvl="0" marL="457200" rtl="0" algn="l">
              <a:spcBef>
                <a:spcPts val="900"/>
              </a:spcBef>
              <a:spcAft>
                <a:spcPts val="0"/>
              </a:spcAft>
              <a:buSzPts val="1800"/>
              <a:buChar char="•"/>
            </a:pPr>
            <a:r>
              <a:rPr lang="en-US"/>
              <a:t>Educate yourself before speaking</a:t>
            </a:r>
            <a:endParaRPr/>
          </a:p>
          <a:p>
            <a:pPr indent="-342900" lvl="0" marL="457200" rtl="0" algn="l">
              <a:lnSpc>
                <a:spcPct val="90000"/>
              </a:lnSpc>
              <a:spcBef>
                <a:spcPts val="0"/>
              </a:spcBef>
              <a:spcAft>
                <a:spcPts val="0"/>
              </a:spcAft>
              <a:buSzPts val="1800"/>
              <a:buChar char="•"/>
            </a:pPr>
            <a:r>
              <a:rPr lang="en-US"/>
              <a:t>The less intersectionality we have, the more education we may need</a:t>
            </a:r>
            <a:endParaRPr/>
          </a:p>
        </p:txBody>
      </p:sp>
      <p:sp>
        <p:nvSpPr>
          <p:cNvPr id="469" name="Google Shape;469;g947997a738_1_357"/>
          <p:cNvSpPr txBox="1"/>
          <p:nvPr>
            <p:ph idx="1" type="body"/>
          </p:nvPr>
        </p:nvSpPr>
        <p:spPr>
          <a:xfrm>
            <a:off x="9554550" y="3079950"/>
            <a:ext cx="4106400" cy="2407500"/>
          </a:xfrm>
          <a:prstGeom prst="rect">
            <a:avLst/>
          </a:prstGeom>
          <a:noFill/>
          <a:ln>
            <a:noFill/>
          </a:ln>
        </p:spPr>
        <p:txBody>
          <a:bodyPr anchorCtr="0" anchor="t" bIns="54825" lIns="109700" spcFirstLastPara="1" rIns="109700" wrap="square" tIns="54825">
            <a:noAutofit/>
          </a:bodyPr>
          <a:lstStyle/>
          <a:p>
            <a:pPr indent="0" lvl="0" marL="0" rtl="0" algn="l">
              <a:lnSpc>
                <a:spcPct val="90000"/>
              </a:lnSpc>
              <a:spcBef>
                <a:spcPts val="900"/>
              </a:spcBef>
              <a:spcAft>
                <a:spcPts val="0"/>
              </a:spcAft>
              <a:buSzPts val="1800"/>
              <a:buNone/>
            </a:pPr>
            <a:r>
              <a:rPr lang="en-US">
                <a:solidFill>
                  <a:srgbClr val="9900FF"/>
                </a:solidFill>
              </a:rPr>
              <a:t>#BlackInTheIvory</a:t>
            </a:r>
            <a:endParaRPr>
              <a:solidFill>
                <a:srgbClr val="9900FF"/>
              </a:solidFill>
            </a:endParaRPr>
          </a:p>
        </p:txBody>
      </p:sp>
      <p:pic>
        <p:nvPicPr>
          <p:cNvPr id="470" name="Google Shape;470;g947997a738_1_357"/>
          <p:cNvPicPr preferRelativeResize="0"/>
          <p:nvPr/>
        </p:nvPicPr>
        <p:blipFill>
          <a:blip r:embed="rId3">
            <a:alphaModFix/>
          </a:blip>
          <a:stretch>
            <a:fillRect/>
          </a:stretch>
        </p:blipFill>
        <p:spPr>
          <a:xfrm>
            <a:off x="8538850" y="258275"/>
            <a:ext cx="5851627" cy="2072450"/>
          </a:xfrm>
          <a:prstGeom prst="rect">
            <a:avLst/>
          </a:prstGeom>
          <a:noFill/>
          <a:ln>
            <a:noFill/>
          </a:ln>
        </p:spPr>
      </p:pic>
      <p:pic>
        <p:nvPicPr>
          <p:cNvPr id="471" name="Google Shape;471;g947997a738_1_357"/>
          <p:cNvPicPr preferRelativeResize="0"/>
          <p:nvPr/>
        </p:nvPicPr>
        <p:blipFill>
          <a:blip r:embed="rId4">
            <a:alphaModFix/>
          </a:blip>
          <a:stretch>
            <a:fillRect/>
          </a:stretch>
        </p:blipFill>
        <p:spPr>
          <a:xfrm>
            <a:off x="1232653" y="3213075"/>
            <a:ext cx="3154572" cy="4711726"/>
          </a:xfrm>
          <a:prstGeom prst="rect">
            <a:avLst/>
          </a:prstGeom>
          <a:noFill/>
          <a:ln>
            <a:noFill/>
          </a:ln>
        </p:spPr>
      </p:pic>
      <p:pic>
        <p:nvPicPr>
          <p:cNvPr id="472" name="Google Shape;472;g947997a738_1_357"/>
          <p:cNvPicPr preferRelativeResize="0"/>
          <p:nvPr/>
        </p:nvPicPr>
        <p:blipFill>
          <a:blip r:embed="rId5">
            <a:alphaModFix/>
          </a:blip>
          <a:stretch>
            <a:fillRect/>
          </a:stretch>
        </p:blipFill>
        <p:spPr>
          <a:xfrm>
            <a:off x="4633595" y="3232350"/>
            <a:ext cx="3710679" cy="4711723"/>
          </a:xfrm>
          <a:prstGeom prst="rect">
            <a:avLst/>
          </a:prstGeom>
          <a:noFill/>
          <a:ln>
            <a:noFill/>
          </a:ln>
        </p:spPr>
      </p:pic>
      <p:pic>
        <p:nvPicPr>
          <p:cNvPr id="473" name="Google Shape;473;g947997a738_1_357"/>
          <p:cNvPicPr preferRelativeResize="0"/>
          <p:nvPr/>
        </p:nvPicPr>
        <p:blipFill>
          <a:blip r:embed="rId6">
            <a:alphaModFix/>
          </a:blip>
          <a:stretch>
            <a:fillRect/>
          </a:stretch>
        </p:blipFill>
        <p:spPr>
          <a:xfrm>
            <a:off x="8922800" y="3877250"/>
            <a:ext cx="5369900" cy="1419625"/>
          </a:xfrm>
          <a:prstGeom prst="rect">
            <a:avLst/>
          </a:prstGeom>
          <a:noFill/>
          <a:ln>
            <a:noFill/>
          </a:ln>
        </p:spPr>
      </p:pic>
      <p:pic>
        <p:nvPicPr>
          <p:cNvPr id="474" name="Google Shape;474;g947997a738_1_357"/>
          <p:cNvPicPr preferRelativeResize="0"/>
          <p:nvPr/>
        </p:nvPicPr>
        <p:blipFill>
          <a:blip r:embed="rId7">
            <a:alphaModFix/>
          </a:blip>
          <a:stretch>
            <a:fillRect/>
          </a:stretch>
        </p:blipFill>
        <p:spPr>
          <a:xfrm>
            <a:off x="8584826" y="5487450"/>
            <a:ext cx="5759299" cy="243735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g947997a738_1_289"/>
          <p:cNvSpPr txBox="1"/>
          <p:nvPr/>
        </p:nvSpPr>
        <p:spPr>
          <a:xfrm rot="-2438835">
            <a:off x="4681141" y="2266304"/>
            <a:ext cx="9047435" cy="2520841"/>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359">
                <a:solidFill>
                  <a:srgbClr val="5A5A5A"/>
                </a:solidFill>
                <a:latin typeface="Garamond"/>
                <a:ea typeface="Garamond"/>
                <a:cs typeface="Garamond"/>
                <a:sym typeface="Garamond"/>
              </a:rPr>
              <a:t>Before the murder of George Floyd</a:t>
            </a:r>
            <a:endParaRPr sz="3359">
              <a:solidFill>
                <a:srgbClr val="5A5A5A"/>
              </a:solidFill>
              <a:latin typeface="Garamond"/>
              <a:ea typeface="Garamond"/>
              <a:cs typeface="Garamond"/>
              <a:sym typeface="Garamond"/>
            </a:endParaRPr>
          </a:p>
          <a:p>
            <a:pPr indent="0" lvl="0" marL="0" rtl="0" algn="l">
              <a:spcBef>
                <a:spcPts val="0"/>
              </a:spcBef>
              <a:spcAft>
                <a:spcPts val="0"/>
              </a:spcAft>
              <a:buNone/>
            </a:pPr>
            <a:r>
              <a:rPr lang="en-US" sz="3359">
                <a:solidFill>
                  <a:srgbClr val="5A5A5A"/>
                </a:solidFill>
                <a:latin typeface="Garamond"/>
                <a:ea typeface="Garamond"/>
                <a:cs typeface="Garamond"/>
                <a:sym typeface="Garamond"/>
              </a:rPr>
              <a:t>After</a:t>
            </a:r>
            <a:endParaRPr sz="3359">
              <a:solidFill>
                <a:srgbClr val="5A5A5A"/>
              </a:solidFill>
              <a:latin typeface="Garamond"/>
              <a:ea typeface="Garamond"/>
              <a:cs typeface="Garamond"/>
              <a:sym typeface="Garamond"/>
            </a:endParaRPr>
          </a:p>
        </p:txBody>
      </p:sp>
      <p:cxnSp>
        <p:nvCxnSpPr>
          <p:cNvPr id="481" name="Google Shape;481;g947997a738_1_289"/>
          <p:cNvCxnSpPr/>
          <p:nvPr/>
        </p:nvCxnSpPr>
        <p:spPr>
          <a:xfrm flipH="1">
            <a:off x="4189925" y="1476100"/>
            <a:ext cx="6426900" cy="5575500"/>
          </a:xfrm>
          <a:prstGeom prst="straightConnector1">
            <a:avLst/>
          </a:prstGeom>
          <a:noFill/>
          <a:ln cap="flat" cmpd="sng" w="9525">
            <a:solidFill>
              <a:schemeClr val="dk2"/>
            </a:solidFill>
            <a:prstDash val="solid"/>
            <a:round/>
            <a:headEnd len="med" w="med" type="none"/>
            <a:tailEnd len="med" w="med" type="none"/>
          </a:ln>
        </p:spPr>
      </p:cxnSp>
      <p:sp>
        <p:nvSpPr>
          <p:cNvPr id="482" name="Google Shape;482;g947997a738_1_289"/>
          <p:cNvSpPr txBox="1"/>
          <p:nvPr/>
        </p:nvSpPr>
        <p:spPr>
          <a:xfrm>
            <a:off x="1217050" y="1869600"/>
            <a:ext cx="4612800" cy="4490400"/>
          </a:xfrm>
          <a:prstGeom prst="rect">
            <a:avLst/>
          </a:prstGeom>
          <a:noFill/>
          <a:ln>
            <a:noFill/>
          </a:ln>
        </p:spPr>
        <p:txBody>
          <a:bodyPr anchorCtr="0" anchor="t" bIns="91425" lIns="91425" spcFirstLastPara="1" rIns="91425" wrap="square" tIns="91425">
            <a:noAutofit/>
          </a:bodyPr>
          <a:lstStyle/>
          <a:p>
            <a:pPr indent="0" lvl="0" marL="914400" rtl="0" algn="l">
              <a:spcBef>
                <a:spcPts val="220"/>
              </a:spcBef>
              <a:spcAft>
                <a:spcPts val="0"/>
              </a:spcAft>
              <a:buNone/>
            </a:pPr>
            <a:r>
              <a:rPr lang="en-US" sz="1500">
                <a:solidFill>
                  <a:srgbClr val="351C75"/>
                </a:solidFill>
                <a:latin typeface="Century Gothic"/>
                <a:ea typeface="Century Gothic"/>
                <a:cs typeface="Century Gothic"/>
                <a:sym typeface="Century Gothic"/>
              </a:rPr>
              <a:t>#blackandSTEM, </a:t>
            </a:r>
            <a:r>
              <a:rPr lang="en-US" sz="1500">
                <a:solidFill>
                  <a:srgbClr val="38761D"/>
                </a:solidFill>
                <a:latin typeface="Century Gothic"/>
                <a:ea typeface="Century Gothic"/>
                <a:cs typeface="Century Gothic"/>
                <a:sym typeface="Century Gothic"/>
              </a:rPr>
              <a:t>@blackandSTEM </a:t>
            </a:r>
            <a:r>
              <a:rPr lang="en-US" sz="1500">
                <a:solidFill>
                  <a:srgbClr val="351C75"/>
                </a:solidFill>
                <a:latin typeface="Century Gothic"/>
                <a:ea typeface="Century Gothic"/>
                <a:cs typeface="Century Gothic"/>
                <a:sym typeface="Century Gothic"/>
              </a:rPr>
              <a:t>#vanguardandSTEM, </a:t>
            </a:r>
            <a:endParaRPr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51C75"/>
                </a:solidFill>
                <a:latin typeface="Century Gothic"/>
                <a:ea typeface="Century Gothic"/>
                <a:cs typeface="Century Gothic"/>
                <a:sym typeface="Century Gothic"/>
              </a:rPr>
              <a:t>#GirlsWhoCode </a:t>
            </a:r>
            <a:endParaRPr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51C75"/>
                </a:solidFill>
                <a:latin typeface="Century Gothic"/>
                <a:ea typeface="Century Gothic"/>
                <a:cs typeface="Century Gothic"/>
                <a:sym typeface="Century Gothic"/>
              </a:rPr>
              <a:t>#disabledandSTEM </a:t>
            </a:r>
            <a:endParaRPr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51C75"/>
                </a:solidFill>
                <a:latin typeface="Century Gothic"/>
                <a:ea typeface="Century Gothic"/>
                <a:cs typeface="Century Gothic"/>
                <a:sym typeface="Century Gothic"/>
              </a:rPr>
              <a:t>#LatinandSTEM </a:t>
            </a:r>
            <a:endParaRPr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51C75"/>
                </a:solidFill>
                <a:latin typeface="Century Gothic"/>
                <a:ea typeface="Century Gothic"/>
                <a:cs typeface="Century Gothic"/>
                <a:sym typeface="Century Gothic"/>
              </a:rPr>
              <a:t>#BiandSci </a:t>
            </a:r>
            <a:endParaRPr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51C75"/>
                </a:solidFill>
                <a:latin typeface="Century Gothic"/>
                <a:ea typeface="Century Gothic"/>
                <a:cs typeface="Century Gothic"/>
                <a:sym typeface="Century Gothic"/>
              </a:rPr>
              <a:t>#scimom </a:t>
            </a:r>
            <a:endParaRPr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51C75"/>
                </a:solidFill>
                <a:latin typeface="Century Gothic"/>
                <a:ea typeface="Century Gothic"/>
                <a:cs typeface="Century Gothic"/>
                <a:sym typeface="Century Gothic"/>
              </a:rPr>
              <a:t>#LGBTSTEMday</a:t>
            </a:r>
            <a:endParaRPr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Clr>
                <a:schemeClr val="dk1"/>
              </a:buClr>
              <a:buSzPts val="1100"/>
              <a:buFont typeface="Arial"/>
              <a:buNone/>
            </a:pPr>
            <a:r>
              <a:rPr lang="en-US" sz="1500">
                <a:solidFill>
                  <a:srgbClr val="1C4587"/>
                </a:solidFill>
                <a:latin typeface="Century Gothic"/>
                <a:ea typeface="Century Gothic"/>
                <a:cs typeface="Century Gothic"/>
                <a:sym typeface="Century Gothic"/>
              </a:rPr>
              <a:t>#ThisIsWhatAScientistLooksLike</a:t>
            </a:r>
            <a:endParaRPr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8761D"/>
                </a:solidFill>
                <a:latin typeface="Century Gothic"/>
                <a:ea typeface="Century Gothic"/>
                <a:cs typeface="Century Gothic"/>
                <a:sym typeface="Century Gothic"/>
              </a:rPr>
              <a:t>@500QueerScientists </a:t>
            </a:r>
            <a:endParaRPr sz="1500">
              <a:solidFill>
                <a:srgbClr val="38761D"/>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8761D"/>
                </a:solidFill>
                <a:latin typeface="Century Gothic"/>
                <a:ea typeface="Century Gothic"/>
                <a:cs typeface="Century Gothic"/>
                <a:sym typeface="Century Gothic"/>
              </a:rPr>
              <a:t>@500womensci</a:t>
            </a:r>
            <a:endParaRPr sz="1500">
              <a:solidFill>
                <a:srgbClr val="38761D"/>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8761D"/>
                </a:solidFill>
                <a:latin typeface="Century Gothic"/>
                <a:ea typeface="Century Gothic"/>
                <a:cs typeface="Century Gothic"/>
                <a:sym typeface="Century Gothic"/>
              </a:rPr>
              <a:t>@Also_AScientist</a:t>
            </a:r>
            <a:endParaRPr sz="1500">
              <a:solidFill>
                <a:srgbClr val="38761D"/>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8761D"/>
                </a:solidFill>
                <a:latin typeface="Century Gothic"/>
                <a:ea typeface="Century Gothic"/>
                <a:cs typeface="Century Gothic"/>
                <a:sym typeface="Century Gothic"/>
              </a:rPr>
              <a:t>@IfThenSheCan</a:t>
            </a:r>
            <a:endParaRPr sz="1500">
              <a:solidFill>
                <a:srgbClr val="38761D"/>
              </a:solidFill>
              <a:latin typeface="Century Gothic"/>
              <a:ea typeface="Century Gothic"/>
              <a:cs typeface="Century Gothic"/>
              <a:sym typeface="Century Gothic"/>
            </a:endParaRPr>
          </a:p>
          <a:p>
            <a:pPr indent="0" lvl="0" marL="914400" rtl="0" algn="l">
              <a:spcBef>
                <a:spcPts val="220"/>
              </a:spcBef>
              <a:spcAft>
                <a:spcPts val="0"/>
              </a:spcAft>
              <a:buNone/>
            </a:pPr>
            <a:r>
              <a:rPr b="1" lang="en-US" sz="1500">
                <a:solidFill>
                  <a:srgbClr val="38761D"/>
                </a:solidFill>
                <a:latin typeface="Century Gothic"/>
                <a:ea typeface="Century Gothic"/>
                <a:cs typeface="Century Gothic"/>
                <a:sym typeface="Century Gothic"/>
              </a:rPr>
              <a:t>@ESWN</a:t>
            </a:r>
            <a:endParaRPr b="1" sz="1500">
              <a:solidFill>
                <a:srgbClr val="38761D"/>
              </a:solidFill>
              <a:latin typeface="Century Gothic"/>
              <a:ea typeface="Century Gothic"/>
              <a:cs typeface="Century Gothic"/>
              <a:sym typeface="Century Gothic"/>
            </a:endParaRPr>
          </a:p>
          <a:p>
            <a:pPr indent="0" lvl="0" marL="914400" rtl="0" algn="l">
              <a:spcBef>
                <a:spcPts val="220"/>
              </a:spcBef>
              <a:spcAft>
                <a:spcPts val="0"/>
              </a:spcAft>
              <a:buNone/>
            </a:pPr>
            <a:r>
              <a:rPr b="1" lang="en-US" sz="1500">
                <a:solidFill>
                  <a:srgbClr val="38761D"/>
                </a:solidFill>
                <a:latin typeface="Century Gothic"/>
                <a:ea typeface="Century Gothic"/>
                <a:cs typeface="Century Gothic"/>
                <a:sym typeface="Century Gothic"/>
              </a:rPr>
              <a:t>@geolatinas</a:t>
            </a:r>
            <a:endParaRPr b="1" sz="1500">
              <a:solidFill>
                <a:srgbClr val="38761D"/>
              </a:solidFill>
              <a:latin typeface="Century Gothic"/>
              <a:ea typeface="Century Gothic"/>
              <a:cs typeface="Century Gothic"/>
              <a:sym typeface="Century Gothic"/>
            </a:endParaRPr>
          </a:p>
          <a:p>
            <a:pPr indent="0" lvl="0" marL="914400" rtl="0" algn="l">
              <a:spcBef>
                <a:spcPts val="220"/>
              </a:spcBef>
              <a:spcAft>
                <a:spcPts val="0"/>
              </a:spcAft>
              <a:buNone/>
            </a:pPr>
            <a:r>
              <a:rPr b="1" lang="en-US" sz="1500">
                <a:solidFill>
                  <a:srgbClr val="38761D"/>
                </a:solidFill>
                <a:latin typeface="Century Gothic"/>
                <a:ea typeface="Century Gothic"/>
                <a:cs typeface="Century Gothic"/>
                <a:sym typeface="Century Gothic"/>
              </a:rPr>
              <a:t>@SACNAS</a:t>
            </a:r>
            <a:endParaRPr b="1" sz="1500">
              <a:solidFill>
                <a:srgbClr val="38761D"/>
              </a:solidFill>
              <a:latin typeface="Century Gothic"/>
              <a:ea typeface="Century Gothic"/>
              <a:cs typeface="Century Gothic"/>
              <a:sym typeface="Century Gothic"/>
            </a:endParaRPr>
          </a:p>
          <a:p>
            <a:pPr indent="0" lvl="0" marL="914400" rtl="0" algn="l">
              <a:spcBef>
                <a:spcPts val="220"/>
              </a:spcBef>
              <a:spcAft>
                <a:spcPts val="0"/>
              </a:spcAft>
              <a:buNone/>
            </a:pPr>
            <a:r>
              <a:rPr b="1" lang="en-US" sz="1500">
                <a:solidFill>
                  <a:srgbClr val="38761D"/>
                </a:solidFill>
                <a:latin typeface="Century Gothic"/>
                <a:ea typeface="Century Gothic"/>
                <a:cs typeface="Century Gothic"/>
                <a:sym typeface="Century Gothic"/>
              </a:rPr>
              <a:t>@GeoSpaceLatinx</a:t>
            </a:r>
            <a:endParaRPr b="1" sz="1500">
              <a:solidFill>
                <a:srgbClr val="38761D"/>
              </a:solidFill>
              <a:latin typeface="Century Gothic"/>
              <a:ea typeface="Century Gothic"/>
              <a:cs typeface="Century Gothic"/>
              <a:sym typeface="Century Gothic"/>
            </a:endParaRPr>
          </a:p>
          <a:p>
            <a:pPr indent="0" lvl="0" marL="914400" rtl="0" algn="l">
              <a:spcBef>
                <a:spcPts val="220"/>
              </a:spcBef>
              <a:spcAft>
                <a:spcPts val="0"/>
              </a:spcAft>
              <a:buNone/>
            </a:pPr>
            <a:r>
              <a:rPr b="1" lang="en-US" sz="1500">
                <a:solidFill>
                  <a:srgbClr val="38761D"/>
                </a:solidFill>
                <a:latin typeface="Century Gothic"/>
                <a:ea typeface="Century Gothic"/>
                <a:cs typeface="Century Gothic"/>
                <a:sym typeface="Century Gothic"/>
              </a:rPr>
              <a:t>@PridePolar</a:t>
            </a:r>
            <a:endParaRPr b="1" sz="1500">
              <a:solidFill>
                <a:srgbClr val="38761D"/>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1C4587"/>
                </a:solidFill>
                <a:latin typeface="Century Gothic"/>
                <a:ea typeface="Century Gothic"/>
                <a:cs typeface="Century Gothic"/>
                <a:sym typeface="Century Gothic"/>
              </a:rPr>
              <a:t>#StillAScientist</a:t>
            </a:r>
            <a:endParaRPr sz="1500">
              <a:solidFill>
                <a:srgbClr val="1C4587"/>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1C4587"/>
                </a:solidFill>
                <a:latin typeface="Century Gothic"/>
                <a:ea typeface="Century Gothic"/>
                <a:cs typeface="Century Gothic"/>
                <a:sym typeface="Century Gothic"/>
              </a:rPr>
              <a:t>#DayofScience</a:t>
            </a:r>
            <a:endParaRPr sz="1800">
              <a:solidFill>
                <a:srgbClr val="1C4587"/>
              </a:solidFill>
              <a:latin typeface="Garamond"/>
              <a:ea typeface="Garamond"/>
              <a:cs typeface="Garamond"/>
              <a:sym typeface="Garamond"/>
            </a:endParaRPr>
          </a:p>
        </p:txBody>
      </p:sp>
      <p:sp>
        <p:nvSpPr>
          <p:cNvPr id="483" name="Google Shape;483;g947997a738_1_289"/>
          <p:cNvSpPr txBox="1"/>
          <p:nvPr/>
        </p:nvSpPr>
        <p:spPr>
          <a:xfrm>
            <a:off x="9048150" y="2442900"/>
            <a:ext cx="4612800" cy="4490400"/>
          </a:xfrm>
          <a:prstGeom prst="rect">
            <a:avLst/>
          </a:prstGeom>
          <a:noFill/>
          <a:ln>
            <a:noFill/>
          </a:ln>
        </p:spPr>
        <p:txBody>
          <a:bodyPr anchorCtr="0" anchor="t" bIns="91425" lIns="91425" spcFirstLastPara="1" rIns="91425" wrap="square" tIns="91425">
            <a:noAutofit/>
          </a:bodyPr>
          <a:lstStyle/>
          <a:p>
            <a:pPr indent="0" lvl="0" marL="914400" rtl="0" algn="l">
              <a:spcBef>
                <a:spcPts val="220"/>
              </a:spcBef>
              <a:spcAft>
                <a:spcPts val="0"/>
              </a:spcAft>
              <a:buNone/>
            </a:pPr>
            <a:r>
              <a:rPr lang="en-US" sz="1500">
                <a:solidFill>
                  <a:srgbClr val="351C75"/>
                </a:solidFill>
                <a:latin typeface="Century Gothic"/>
                <a:ea typeface="Century Gothic"/>
                <a:cs typeface="Century Gothic"/>
                <a:sym typeface="Century Gothic"/>
              </a:rPr>
              <a:t>#BlackinEngineering</a:t>
            </a:r>
            <a:endParaRPr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51C75"/>
                </a:solidFill>
                <a:latin typeface="Century Gothic"/>
                <a:ea typeface="Century Gothic"/>
                <a:cs typeface="Century Gothic"/>
                <a:sym typeface="Century Gothic"/>
              </a:rPr>
              <a:t>#BlackInNeuro</a:t>
            </a:r>
            <a:endParaRPr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51C75"/>
                </a:solidFill>
                <a:latin typeface="Century Gothic"/>
                <a:ea typeface="Century Gothic"/>
                <a:cs typeface="Century Gothic"/>
                <a:sym typeface="Century Gothic"/>
              </a:rPr>
              <a:t>#BlackInNature</a:t>
            </a:r>
            <a:endParaRPr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51C75"/>
                </a:solidFill>
                <a:latin typeface="Century Gothic"/>
                <a:ea typeface="Century Gothic"/>
                <a:cs typeface="Century Gothic"/>
                <a:sym typeface="Century Gothic"/>
              </a:rPr>
              <a:t>#BlackBirdersWeek</a:t>
            </a:r>
            <a:endParaRPr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b="1" lang="en-US" sz="1500">
                <a:solidFill>
                  <a:srgbClr val="351C75"/>
                </a:solidFill>
                <a:latin typeface="Century Gothic"/>
                <a:ea typeface="Century Gothic"/>
                <a:cs typeface="Century Gothic"/>
                <a:sym typeface="Century Gothic"/>
              </a:rPr>
              <a:t>#BlackInGeoScience, </a:t>
            </a:r>
            <a:r>
              <a:rPr b="1" lang="en-US" sz="1500">
                <a:solidFill>
                  <a:srgbClr val="38761D"/>
                </a:solidFill>
                <a:latin typeface="Century Gothic"/>
                <a:ea typeface="Century Gothic"/>
                <a:cs typeface="Century Gothic"/>
                <a:sym typeface="Century Gothic"/>
              </a:rPr>
              <a:t>@BlkinGeoscience</a:t>
            </a:r>
            <a:endParaRPr b="1" sz="1500">
              <a:solidFill>
                <a:srgbClr val="38761D"/>
              </a:solidFill>
              <a:latin typeface="Century Gothic"/>
              <a:ea typeface="Century Gothic"/>
              <a:cs typeface="Century Gothic"/>
              <a:sym typeface="Century Gothic"/>
            </a:endParaRPr>
          </a:p>
          <a:p>
            <a:pPr indent="0" lvl="0" marL="914400" rtl="0" algn="l">
              <a:spcBef>
                <a:spcPts val="220"/>
              </a:spcBef>
              <a:spcAft>
                <a:spcPts val="0"/>
              </a:spcAft>
              <a:buNone/>
            </a:pPr>
            <a:r>
              <a:rPr b="1" lang="en-US" sz="1500">
                <a:solidFill>
                  <a:srgbClr val="351C75"/>
                </a:solidFill>
                <a:latin typeface="Century Gothic"/>
                <a:ea typeface="Century Gothic"/>
                <a:cs typeface="Century Gothic"/>
                <a:sym typeface="Century Gothic"/>
              </a:rPr>
              <a:t>#BlackInGeoscienceWeek </a:t>
            </a:r>
            <a:endParaRPr b="1"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b="1" lang="en-US" sz="1500">
                <a:solidFill>
                  <a:srgbClr val="351C75"/>
                </a:solidFill>
                <a:latin typeface="Century Gothic"/>
                <a:ea typeface="Century Gothic"/>
                <a:cs typeface="Century Gothic"/>
                <a:sym typeface="Century Gothic"/>
              </a:rPr>
              <a:t>#BiGweek </a:t>
            </a:r>
            <a:endParaRPr b="1"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b="1" lang="en-US" sz="1500">
                <a:solidFill>
                  <a:srgbClr val="351C75"/>
                </a:solidFill>
                <a:latin typeface="Century Gothic"/>
                <a:ea typeface="Century Gothic"/>
                <a:cs typeface="Century Gothic"/>
                <a:sym typeface="Century Gothic"/>
              </a:rPr>
              <a:t>#BlackGeoscientist</a:t>
            </a:r>
            <a:endParaRPr b="1"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51C75"/>
                </a:solidFill>
                <a:latin typeface="Century Gothic"/>
                <a:ea typeface="Century Gothic"/>
                <a:cs typeface="Century Gothic"/>
                <a:sym typeface="Century Gothic"/>
              </a:rPr>
              <a:t>#BlackInChemistry</a:t>
            </a:r>
            <a:endParaRPr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8761D"/>
                </a:solidFill>
                <a:latin typeface="Century Gothic"/>
                <a:ea typeface="Century Gothic"/>
                <a:cs typeface="Century Gothic"/>
                <a:sym typeface="Century Gothic"/>
              </a:rPr>
              <a:t>@BlackInNeuro</a:t>
            </a:r>
            <a:endParaRPr sz="1500">
              <a:solidFill>
                <a:srgbClr val="38761D"/>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8761D"/>
                </a:solidFill>
                <a:latin typeface="Century Gothic"/>
                <a:ea typeface="Century Gothic"/>
                <a:cs typeface="Century Gothic"/>
                <a:sym typeface="Century Gothic"/>
              </a:rPr>
              <a:t>@BlkLivesMatter</a:t>
            </a:r>
            <a:endParaRPr sz="1500">
              <a:solidFill>
                <a:srgbClr val="38761D"/>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1C4587"/>
                </a:solidFill>
                <a:highlight>
                  <a:srgbClr val="FFFFFF"/>
                </a:highlight>
              </a:rPr>
              <a:t>#BlackInTheIvory</a:t>
            </a:r>
            <a:endParaRPr sz="1500">
              <a:solidFill>
                <a:srgbClr val="1C4587"/>
              </a:solidFill>
              <a:highlight>
                <a:srgbClr val="FFFFFF"/>
              </a:highlight>
            </a:endParaRPr>
          </a:p>
          <a:p>
            <a:pPr indent="0" lvl="0" marL="914400" rtl="0" algn="l">
              <a:spcBef>
                <a:spcPts val="220"/>
              </a:spcBef>
              <a:spcAft>
                <a:spcPts val="0"/>
              </a:spcAft>
              <a:buNone/>
            </a:pPr>
            <a:r>
              <a:rPr lang="en-US" sz="1500">
                <a:solidFill>
                  <a:srgbClr val="1C4587"/>
                </a:solidFill>
                <a:highlight>
                  <a:srgbClr val="FFFFFF"/>
                </a:highlight>
              </a:rPr>
              <a:t>#ShutDownSTEM</a:t>
            </a:r>
            <a:endParaRPr sz="1500">
              <a:solidFill>
                <a:srgbClr val="1C4587"/>
              </a:solidFill>
              <a:highlight>
                <a:srgbClr val="FFFFFF"/>
              </a:highlight>
            </a:endParaRPr>
          </a:p>
          <a:p>
            <a:pPr indent="0" lvl="0" marL="914400" rtl="0" algn="l">
              <a:spcBef>
                <a:spcPts val="220"/>
              </a:spcBef>
              <a:spcAft>
                <a:spcPts val="0"/>
              </a:spcAft>
              <a:buNone/>
            </a:pPr>
            <a:r>
              <a:rPr lang="en-US" sz="1500">
                <a:solidFill>
                  <a:srgbClr val="1C4587"/>
                </a:solidFill>
                <a:highlight>
                  <a:srgbClr val="FFFFFF"/>
                </a:highlight>
              </a:rPr>
              <a:t>#ShutDownAcademia</a:t>
            </a:r>
            <a:endParaRPr sz="1500">
              <a:solidFill>
                <a:srgbClr val="1C4587"/>
              </a:solidFill>
              <a:highlight>
                <a:srgbClr val="FFFFFF"/>
              </a:highlight>
            </a:endParaRPr>
          </a:p>
          <a:p>
            <a:pPr indent="0" lvl="0" marL="914400" rtl="0" algn="l">
              <a:spcBef>
                <a:spcPts val="220"/>
              </a:spcBef>
              <a:spcAft>
                <a:spcPts val="0"/>
              </a:spcAft>
              <a:buNone/>
            </a:pPr>
            <a:r>
              <a:rPr lang="en-US" sz="1500">
                <a:solidFill>
                  <a:srgbClr val="1C4587"/>
                </a:solidFill>
                <a:highlight>
                  <a:srgbClr val="FFFFFF"/>
                </a:highlight>
              </a:rPr>
              <a:t>#Strike4BlackLives</a:t>
            </a:r>
            <a:endParaRPr sz="1500">
              <a:solidFill>
                <a:srgbClr val="1C4587"/>
              </a:solidFill>
              <a:highlight>
                <a:srgbClr val="FFFFFF"/>
              </a:highlight>
            </a:endParaRPr>
          </a:p>
          <a:p>
            <a:pPr indent="0" lvl="0" marL="914400" rtl="0" algn="l">
              <a:spcBef>
                <a:spcPts val="220"/>
              </a:spcBef>
              <a:spcAft>
                <a:spcPts val="0"/>
              </a:spcAft>
              <a:buNone/>
            </a:pPr>
            <a:r>
              <a:rPr lang="en-US" sz="1500">
                <a:solidFill>
                  <a:srgbClr val="1C4587"/>
                </a:solidFill>
                <a:highlight>
                  <a:srgbClr val="FFFFFF"/>
                </a:highlight>
              </a:rPr>
              <a:t>#SayHerName</a:t>
            </a:r>
            <a:endParaRPr sz="1500">
              <a:solidFill>
                <a:srgbClr val="1C4587"/>
              </a:solidFill>
              <a:highlight>
                <a:srgbClr val="FFFFFF"/>
              </a:highlight>
            </a:endParaRPr>
          </a:p>
          <a:p>
            <a:pPr indent="0" lvl="0" marL="914400" rtl="0" algn="l">
              <a:spcBef>
                <a:spcPts val="220"/>
              </a:spcBef>
              <a:spcAft>
                <a:spcPts val="0"/>
              </a:spcAft>
              <a:buNone/>
            </a:pPr>
            <a:r>
              <a:rPr lang="en-US" sz="1500">
                <a:solidFill>
                  <a:srgbClr val="1C4587"/>
                </a:solidFill>
                <a:highlight>
                  <a:srgbClr val="FFFFFF"/>
                </a:highlight>
              </a:rPr>
              <a:t>#BlackLivesMatter</a:t>
            </a:r>
            <a:endParaRPr sz="1500">
              <a:solidFill>
                <a:srgbClr val="1C4587"/>
              </a:solidFill>
              <a:highlight>
                <a:srgbClr val="FFFFFF"/>
              </a:highlight>
            </a:endParaRPr>
          </a:p>
        </p:txBody>
      </p:sp>
      <p:sp>
        <p:nvSpPr>
          <p:cNvPr id="484" name="Google Shape;484;g947997a738_1_289"/>
          <p:cNvSpPr txBox="1"/>
          <p:nvPr>
            <p:ph type="title"/>
          </p:nvPr>
        </p:nvSpPr>
        <p:spPr>
          <a:xfrm>
            <a:off x="2638075" y="264775"/>
            <a:ext cx="11657400" cy="1143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Start a Movement, Join a Movement, Amplify a Movement, Fund a Movement</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g947997a738_1_397"/>
          <p:cNvSpPr txBox="1"/>
          <p:nvPr/>
        </p:nvSpPr>
        <p:spPr>
          <a:xfrm rot="-2438835">
            <a:off x="4681141" y="2266304"/>
            <a:ext cx="9047435" cy="2520841"/>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359">
                <a:solidFill>
                  <a:srgbClr val="5A5A5A"/>
                </a:solidFill>
                <a:latin typeface="Garamond"/>
                <a:ea typeface="Garamond"/>
                <a:cs typeface="Garamond"/>
                <a:sym typeface="Garamond"/>
              </a:rPr>
              <a:t>Before the murder of George Floyd</a:t>
            </a:r>
            <a:endParaRPr sz="3359">
              <a:solidFill>
                <a:srgbClr val="5A5A5A"/>
              </a:solidFill>
              <a:latin typeface="Garamond"/>
              <a:ea typeface="Garamond"/>
              <a:cs typeface="Garamond"/>
              <a:sym typeface="Garamond"/>
            </a:endParaRPr>
          </a:p>
          <a:p>
            <a:pPr indent="0" lvl="0" marL="0" rtl="0" algn="l">
              <a:spcBef>
                <a:spcPts val="0"/>
              </a:spcBef>
              <a:spcAft>
                <a:spcPts val="0"/>
              </a:spcAft>
              <a:buNone/>
            </a:pPr>
            <a:r>
              <a:rPr lang="en-US" sz="3359">
                <a:solidFill>
                  <a:srgbClr val="5A5A5A"/>
                </a:solidFill>
                <a:latin typeface="Garamond"/>
                <a:ea typeface="Garamond"/>
                <a:cs typeface="Garamond"/>
                <a:sym typeface="Garamond"/>
              </a:rPr>
              <a:t>After</a:t>
            </a:r>
            <a:endParaRPr sz="3359">
              <a:solidFill>
                <a:srgbClr val="5A5A5A"/>
              </a:solidFill>
              <a:latin typeface="Garamond"/>
              <a:ea typeface="Garamond"/>
              <a:cs typeface="Garamond"/>
              <a:sym typeface="Garamond"/>
            </a:endParaRPr>
          </a:p>
        </p:txBody>
      </p:sp>
      <p:cxnSp>
        <p:nvCxnSpPr>
          <p:cNvPr id="491" name="Google Shape;491;g947997a738_1_397"/>
          <p:cNvCxnSpPr/>
          <p:nvPr/>
        </p:nvCxnSpPr>
        <p:spPr>
          <a:xfrm flipH="1">
            <a:off x="4189925" y="1476100"/>
            <a:ext cx="6426900" cy="5575500"/>
          </a:xfrm>
          <a:prstGeom prst="straightConnector1">
            <a:avLst/>
          </a:prstGeom>
          <a:noFill/>
          <a:ln cap="flat" cmpd="sng" w="9525">
            <a:solidFill>
              <a:schemeClr val="dk2"/>
            </a:solidFill>
            <a:prstDash val="solid"/>
            <a:round/>
            <a:headEnd len="med" w="med" type="none"/>
            <a:tailEnd len="med" w="med" type="none"/>
          </a:ln>
        </p:spPr>
      </p:cxnSp>
      <p:sp>
        <p:nvSpPr>
          <p:cNvPr id="492" name="Google Shape;492;g947997a738_1_397"/>
          <p:cNvSpPr txBox="1"/>
          <p:nvPr/>
        </p:nvSpPr>
        <p:spPr>
          <a:xfrm>
            <a:off x="1217050" y="1869600"/>
            <a:ext cx="4612800" cy="4490400"/>
          </a:xfrm>
          <a:prstGeom prst="rect">
            <a:avLst/>
          </a:prstGeom>
          <a:noFill/>
          <a:ln>
            <a:noFill/>
          </a:ln>
        </p:spPr>
        <p:txBody>
          <a:bodyPr anchorCtr="0" anchor="t" bIns="91425" lIns="91425" spcFirstLastPara="1" rIns="91425" wrap="square" tIns="91425">
            <a:noAutofit/>
          </a:bodyPr>
          <a:lstStyle/>
          <a:p>
            <a:pPr indent="0" lvl="0" marL="914400" rtl="0" algn="l">
              <a:spcBef>
                <a:spcPts val="220"/>
              </a:spcBef>
              <a:spcAft>
                <a:spcPts val="0"/>
              </a:spcAft>
              <a:buNone/>
            </a:pPr>
            <a:r>
              <a:rPr lang="en-US" sz="1500">
                <a:solidFill>
                  <a:srgbClr val="351C75"/>
                </a:solidFill>
                <a:latin typeface="Century Gothic"/>
                <a:ea typeface="Century Gothic"/>
                <a:cs typeface="Century Gothic"/>
                <a:sym typeface="Century Gothic"/>
              </a:rPr>
              <a:t>#blackandSTEM, </a:t>
            </a:r>
            <a:r>
              <a:rPr lang="en-US" sz="1500">
                <a:solidFill>
                  <a:srgbClr val="38761D"/>
                </a:solidFill>
                <a:latin typeface="Century Gothic"/>
                <a:ea typeface="Century Gothic"/>
                <a:cs typeface="Century Gothic"/>
                <a:sym typeface="Century Gothic"/>
              </a:rPr>
              <a:t>@blackandSTEM </a:t>
            </a:r>
            <a:r>
              <a:rPr lang="en-US" sz="1500">
                <a:solidFill>
                  <a:srgbClr val="351C75"/>
                </a:solidFill>
                <a:latin typeface="Century Gothic"/>
                <a:ea typeface="Century Gothic"/>
                <a:cs typeface="Century Gothic"/>
                <a:sym typeface="Century Gothic"/>
              </a:rPr>
              <a:t>#vanguardandSTEM, </a:t>
            </a:r>
            <a:endParaRPr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51C75"/>
                </a:solidFill>
                <a:latin typeface="Century Gothic"/>
                <a:ea typeface="Century Gothic"/>
                <a:cs typeface="Century Gothic"/>
                <a:sym typeface="Century Gothic"/>
              </a:rPr>
              <a:t>#GirlsWhoCode </a:t>
            </a:r>
            <a:endParaRPr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51C75"/>
                </a:solidFill>
                <a:latin typeface="Century Gothic"/>
                <a:ea typeface="Century Gothic"/>
                <a:cs typeface="Century Gothic"/>
                <a:sym typeface="Century Gothic"/>
              </a:rPr>
              <a:t>#disabledandSTEM </a:t>
            </a:r>
            <a:endParaRPr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51C75"/>
                </a:solidFill>
                <a:latin typeface="Century Gothic"/>
                <a:ea typeface="Century Gothic"/>
                <a:cs typeface="Century Gothic"/>
                <a:sym typeface="Century Gothic"/>
              </a:rPr>
              <a:t>#LatinandSTEM </a:t>
            </a:r>
            <a:endParaRPr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51C75"/>
                </a:solidFill>
                <a:latin typeface="Century Gothic"/>
                <a:ea typeface="Century Gothic"/>
                <a:cs typeface="Century Gothic"/>
                <a:sym typeface="Century Gothic"/>
              </a:rPr>
              <a:t>#BiandSci </a:t>
            </a:r>
            <a:endParaRPr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51C75"/>
                </a:solidFill>
                <a:latin typeface="Century Gothic"/>
                <a:ea typeface="Century Gothic"/>
                <a:cs typeface="Century Gothic"/>
                <a:sym typeface="Century Gothic"/>
              </a:rPr>
              <a:t>#scimom </a:t>
            </a:r>
            <a:endParaRPr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51C75"/>
                </a:solidFill>
                <a:latin typeface="Century Gothic"/>
                <a:ea typeface="Century Gothic"/>
                <a:cs typeface="Century Gothic"/>
                <a:sym typeface="Century Gothic"/>
              </a:rPr>
              <a:t>#LGBTSTEMday</a:t>
            </a:r>
            <a:endParaRPr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1C4587"/>
                </a:solidFill>
                <a:latin typeface="Century Gothic"/>
                <a:ea typeface="Century Gothic"/>
                <a:cs typeface="Century Gothic"/>
                <a:sym typeface="Century Gothic"/>
              </a:rPr>
              <a:t>#ThisIsWhatAScientistLooksLike</a:t>
            </a:r>
            <a:endParaRPr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8761D"/>
                </a:solidFill>
                <a:latin typeface="Century Gothic"/>
                <a:ea typeface="Century Gothic"/>
                <a:cs typeface="Century Gothic"/>
                <a:sym typeface="Century Gothic"/>
              </a:rPr>
              <a:t>@500QueerScientists </a:t>
            </a:r>
            <a:endParaRPr sz="1500">
              <a:solidFill>
                <a:srgbClr val="38761D"/>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8761D"/>
                </a:solidFill>
                <a:latin typeface="Century Gothic"/>
                <a:ea typeface="Century Gothic"/>
                <a:cs typeface="Century Gothic"/>
                <a:sym typeface="Century Gothic"/>
              </a:rPr>
              <a:t>@500womensci</a:t>
            </a:r>
            <a:endParaRPr sz="1500">
              <a:solidFill>
                <a:srgbClr val="38761D"/>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8761D"/>
                </a:solidFill>
                <a:latin typeface="Century Gothic"/>
                <a:ea typeface="Century Gothic"/>
                <a:cs typeface="Century Gothic"/>
                <a:sym typeface="Century Gothic"/>
              </a:rPr>
              <a:t>@Also_AScientist</a:t>
            </a:r>
            <a:endParaRPr sz="1500">
              <a:solidFill>
                <a:srgbClr val="38761D"/>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8761D"/>
                </a:solidFill>
                <a:latin typeface="Century Gothic"/>
                <a:ea typeface="Century Gothic"/>
                <a:cs typeface="Century Gothic"/>
                <a:sym typeface="Century Gothic"/>
              </a:rPr>
              <a:t>@IfThenSheCan</a:t>
            </a:r>
            <a:endParaRPr sz="1500">
              <a:solidFill>
                <a:srgbClr val="38761D"/>
              </a:solidFill>
              <a:latin typeface="Century Gothic"/>
              <a:ea typeface="Century Gothic"/>
              <a:cs typeface="Century Gothic"/>
              <a:sym typeface="Century Gothic"/>
            </a:endParaRPr>
          </a:p>
          <a:p>
            <a:pPr indent="0" lvl="0" marL="914400" rtl="0" algn="l">
              <a:spcBef>
                <a:spcPts val="220"/>
              </a:spcBef>
              <a:spcAft>
                <a:spcPts val="0"/>
              </a:spcAft>
              <a:buNone/>
            </a:pPr>
            <a:r>
              <a:rPr b="1" lang="en-US" sz="1500">
                <a:solidFill>
                  <a:srgbClr val="38761D"/>
                </a:solidFill>
                <a:latin typeface="Century Gothic"/>
                <a:ea typeface="Century Gothic"/>
                <a:cs typeface="Century Gothic"/>
                <a:sym typeface="Century Gothic"/>
              </a:rPr>
              <a:t>@ESWN</a:t>
            </a:r>
            <a:endParaRPr b="1" sz="1500">
              <a:solidFill>
                <a:srgbClr val="38761D"/>
              </a:solidFill>
              <a:latin typeface="Century Gothic"/>
              <a:ea typeface="Century Gothic"/>
              <a:cs typeface="Century Gothic"/>
              <a:sym typeface="Century Gothic"/>
            </a:endParaRPr>
          </a:p>
          <a:p>
            <a:pPr indent="0" lvl="0" marL="914400" rtl="0" algn="l">
              <a:spcBef>
                <a:spcPts val="220"/>
              </a:spcBef>
              <a:spcAft>
                <a:spcPts val="0"/>
              </a:spcAft>
              <a:buNone/>
            </a:pPr>
            <a:r>
              <a:rPr b="1" lang="en-US" sz="1500">
                <a:solidFill>
                  <a:srgbClr val="38761D"/>
                </a:solidFill>
                <a:latin typeface="Century Gothic"/>
                <a:ea typeface="Century Gothic"/>
                <a:cs typeface="Century Gothic"/>
                <a:sym typeface="Century Gothic"/>
              </a:rPr>
              <a:t>@geolatinas</a:t>
            </a:r>
            <a:endParaRPr b="1" sz="1500">
              <a:solidFill>
                <a:srgbClr val="38761D"/>
              </a:solidFill>
              <a:latin typeface="Century Gothic"/>
              <a:ea typeface="Century Gothic"/>
              <a:cs typeface="Century Gothic"/>
              <a:sym typeface="Century Gothic"/>
            </a:endParaRPr>
          </a:p>
          <a:p>
            <a:pPr indent="0" lvl="0" marL="914400" rtl="0" algn="l">
              <a:spcBef>
                <a:spcPts val="220"/>
              </a:spcBef>
              <a:spcAft>
                <a:spcPts val="0"/>
              </a:spcAft>
              <a:buNone/>
            </a:pPr>
            <a:r>
              <a:rPr b="1" lang="en-US" sz="1500">
                <a:solidFill>
                  <a:srgbClr val="38761D"/>
                </a:solidFill>
                <a:latin typeface="Century Gothic"/>
                <a:ea typeface="Century Gothic"/>
                <a:cs typeface="Century Gothic"/>
                <a:sym typeface="Century Gothic"/>
              </a:rPr>
              <a:t>@SACNAS</a:t>
            </a:r>
            <a:endParaRPr b="1" sz="1500">
              <a:solidFill>
                <a:srgbClr val="38761D"/>
              </a:solidFill>
              <a:latin typeface="Century Gothic"/>
              <a:ea typeface="Century Gothic"/>
              <a:cs typeface="Century Gothic"/>
              <a:sym typeface="Century Gothic"/>
            </a:endParaRPr>
          </a:p>
          <a:p>
            <a:pPr indent="0" lvl="0" marL="914400" rtl="0" algn="l">
              <a:spcBef>
                <a:spcPts val="220"/>
              </a:spcBef>
              <a:spcAft>
                <a:spcPts val="0"/>
              </a:spcAft>
              <a:buNone/>
            </a:pPr>
            <a:r>
              <a:rPr b="1" lang="en-US" sz="1500">
                <a:solidFill>
                  <a:srgbClr val="38761D"/>
                </a:solidFill>
                <a:latin typeface="Century Gothic"/>
                <a:ea typeface="Century Gothic"/>
                <a:cs typeface="Century Gothic"/>
                <a:sym typeface="Century Gothic"/>
              </a:rPr>
              <a:t>@GeoSpaceLatinx</a:t>
            </a:r>
            <a:endParaRPr b="1" sz="1500">
              <a:solidFill>
                <a:srgbClr val="38761D"/>
              </a:solidFill>
              <a:latin typeface="Century Gothic"/>
              <a:ea typeface="Century Gothic"/>
              <a:cs typeface="Century Gothic"/>
              <a:sym typeface="Century Gothic"/>
            </a:endParaRPr>
          </a:p>
          <a:p>
            <a:pPr indent="0" lvl="0" marL="914400" rtl="0" algn="l">
              <a:spcBef>
                <a:spcPts val="220"/>
              </a:spcBef>
              <a:spcAft>
                <a:spcPts val="0"/>
              </a:spcAft>
              <a:buNone/>
            </a:pPr>
            <a:r>
              <a:rPr b="1" lang="en-US" sz="1500">
                <a:solidFill>
                  <a:srgbClr val="38761D"/>
                </a:solidFill>
                <a:latin typeface="Century Gothic"/>
                <a:ea typeface="Century Gothic"/>
                <a:cs typeface="Century Gothic"/>
                <a:sym typeface="Century Gothic"/>
              </a:rPr>
              <a:t>@PridePolar</a:t>
            </a:r>
            <a:endParaRPr b="1" sz="1500">
              <a:solidFill>
                <a:srgbClr val="38761D"/>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1C4587"/>
                </a:solidFill>
                <a:latin typeface="Century Gothic"/>
                <a:ea typeface="Century Gothic"/>
                <a:cs typeface="Century Gothic"/>
                <a:sym typeface="Century Gothic"/>
              </a:rPr>
              <a:t>#StillAScientist</a:t>
            </a:r>
            <a:endParaRPr sz="1500">
              <a:solidFill>
                <a:srgbClr val="1C4587"/>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1C4587"/>
                </a:solidFill>
                <a:latin typeface="Century Gothic"/>
                <a:ea typeface="Century Gothic"/>
                <a:cs typeface="Century Gothic"/>
                <a:sym typeface="Century Gothic"/>
              </a:rPr>
              <a:t>#DayofScience</a:t>
            </a:r>
            <a:endParaRPr sz="1800">
              <a:solidFill>
                <a:srgbClr val="1C4587"/>
              </a:solidFill>
              <a:latin typeface="Garamond"/>
              <a:ea typeface="Garamond"/>
              <a:cs typeface="Garamond"/>
              <a:sym typeface="Garamond"/>
            </a:endParaRPr>
          </a:p>
        </p:txBody>
      </p:sp>
      <p:sp>
        <p:nvSpPr>
          <p:cNvPr id="493" name="Google Shape;493;g947997a738_1_397"/>
          <p:cNvSpPr txBox="1"/>
          <p:nvPr/>
        </p:nvSpPr>
        <p:spPr>
          <a:xfrm>
            <a:off x="9048150" y="2519100"/>
            <a:ext cx="4612800" cy="4490400"/>
          </a:xfrm>
          <a:prstGeom prst="rect">
            <a:avLst/>
          </a:prstGeom>
          <a:noFill/>
          <a:ln>
            <a:noFill/>
          </a:ln>
        </p:spPr>
        <p:txBody>
          <a:bodyPr anchorCtr="0" anchor="t" bIns="91425" lIns="91425" spcFirstLastPara="1" rIns="91425" wrap="square" tIns="91425">
            <a:noAutofit/>
          </a:bodyPr>
          <a:lstStyle/>
          <a:p>
            <a:pPr indent="0" lvl="0" marL="914400" rtl="0" algn="l">
              <a:spcBef>
                <a:spcPts val="220"/>
              </a:spcBef>
              <a:spcAft>
                <a:spcPts val="0"/>
              </a:spcAft>
              <a:buNone/>
            </a:pPr>
            <a:r>
              <a:rPr lang="en-US" sz="1500">
                <a:solidFill>
                  <a:srgbClr val="351C75"/>
                </a:solidFill>
                <a:latin typeface="Century Gothic"/>
                <a:ea typeface="Century Gothic"/>
                <a:cs typeface="Century Gothic"/>
                <a:sym typeface="Century Gothic"/>
              </a:rPr>
              <a:t>#BlackinEngineering</a:t>
            </a:r>
            <a:endParaRPr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51C75"/>
                </a:solidFill>
                <a:latin typeface="Century Gothic"/>
                <a:ea typeface="Century Gothic"/>
                <a:cs typeface="Century Gothic"/>
                <a:sym typeface="Century Gothic"/>
              </a:rPr>
              <a:t>#BlackInNeuro</a:t>
            </a:r>
            <a:endParaRPr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51C75"/>
                </a:solidFill>
                <a:latin typeface="Century Gothic"/>
                <a:ea typeface="Century Gothic"/>
                <a:cs typeface="Century Gothic"/>
                <a:sym typeface="Century Gothic"/>
              </a:rPr>
              <a:t>#BlackInNature</a:t>
            </a:r>
            <a:endParaRPr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b="1" lang="en-US" sz="1500">
                <a:solidFill>
                  <a:srgbClr val="351C75"/>
                </a:solidFill>
                <a:latin typeface="Century Gothic"/>
                <a:ea typeface="Century Gothic"/>
                <a:cs typeface="Century Gothic"/>
                <a:sym typeface="Century Gothic"/>
              </a:rPr>
              <a:t>#BlackInGeoScience, </a:t>
            </a:r>
            <a:r>
              <a:rPr b="1" lang="en-US" sz="1500">
                <a:solidFill>
                  <a:srgbClr val="38761D"/>
                </a:solidFill>
                <a:latin typeface="Century Gothic"/>
                <a:ea typeface="Century Gothic"/>
                <a:cs typeface="Century Gothic"/>
                <a:sym typeface="Century Gothic"/>
              </a:rPr>
              <a:t>@BlkinGeoscience</a:t>
            </a:r>
            <a:endParaRPr b="1" sz="1500">
              <a:solidFill>
                <a:srgbClr val="38761D"/>
              </a:solidFill>
              <a:latin typeface="Century Gothic"/>
              <a:ea typeface="Century Gothic"/>
              <a:cs typeface="Century Gothic"/>
              <a:sym typeface="Century Gothic"/>
            </a:endParaRPr>
          </a:p>
          <a:p>
            <a:pPr indent="0" lvl="0" marL="914400" rtl="0" algn="l">
              <a:spcBef>
                <a:spcPts val="220"/>
              </a:spcBef>
              <a:spcAft>
                <a:spcPts val="0"/>
              </a:spcAft>
              <a:buNone/>
            </a:pPr>
            <a:r>
              <a:rPr b="1" lang="en-US" sz="1500">
                <a:solidFill>
                  <a:srgbClr val="351C75"/>
                </a:solidFill>
                <a:latin typeface="Century Gothic"/>
                <a:ea typeface="Century Gothic"/>
                <a:cs typeface="Century Gothic"/>
                <a:sym typeface="Century Gothic"/>
              </a:rPr>
              <a:t>#BlackInGeoscienceWeek </a:t>
            </a:r>
            <a:endParaRPr b="1"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b="1" lang="en-US" sz="1500">
                <a:solidFill>
                  <a:srgbClr val="351C75"/>
                </a:solidFill>
                <a:latin typeface="Century Gothic"/>
                <a:ea typeface="Century Gothic"/>
                <a:cs typeface="Century Gothic"/>
                <a:sym typeface="Century Gothic"/>
              </a:rPr>
              <a:t>#BiGweek </a:t>
            </a:r>
            <a:endParaRPr b="1"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b="1" lang="en-US" sz="1500">
                <a:solidFill>
                  <a:srgbClr val="351C75"/>
                </a:solidFill>
                <a:latin typeface="Century Gothic"/>
                <a:ea typeface="Century Gothic"/>
                <a:cs typeface="Century Gothic"/>
                <a:sym typeface="Century Gothic"/>
              </a:rPr>
              <a:t>#BlackGeoscientist</a:t>
            </a:r>
            <a:endParaRPr b="1"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51C75"/>
                </a:solidFill>
                <a:latin typeface="Century Gothic"/>
                <a:ea typeface="Century Gothic"/>
                <a:cs typeface="Century Gothic"/>
                <a:sym typeface="Century Gothic"/>
              </a:rPr>
              <a:t>#BlackInChemistry</a:t>
            </a:r>
            <a:endParaRPr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8761D"/>
                </a:solidFill>
                <a:latin typeface="Century Gothic"/>
                <a:ea typeface="Century Gothic"/>
                <a:cs typeface="Century Gothic"/>
                <a:sym typeface="Century Gothic"/>
              </a:rPr>
              <a:t>@BlackInNeuro</a:t>
            </a:r>
            <a:endParaRPr sz="1500">
              <a:solidFill>
                <a:srgbClr val="38761D"/>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8761D"/>
                </a:solidFill>
                <a:latin typeface="Century Gothic"/>
                <a:ea typeface="Century Gothic"/>
                <a:cs typeface="Century Gothic"/>
                <a:sym typeface="Century Gothic"/>
              </a:rPr>
              <a:t>@BlkLivesMatter</a:t>
            </a:r>
            <a:endParaRPr sz="1500">
              <a:solidFill>
                <a:srgbClr val="38761D"/>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1C4587"/>
                </a:solidFill>
                <a:highlight>
                  <a:srgbClr val="FFFFFF"/>
                </a:highlight>
              </a:rPr>
              <a:t>#BlackInTheIvory</a:t>
            </a:r>
            <a:endParaRPr sz="1500">
              <a:solidFill>
                <a:srgbClr val="1C4587"/>
              </a:solidFill>
              <a:highlight>
                <a:srgbClr val="FFFFFF"/>
              </a:highlight>
            </a:endParaRPr>
          </a:p>
          <a:p>
            <a:pPr indent="0" lvl="0" marL="914400" rtl="0" algn="l">
              <a:spcBef>
                <a:spcPts val="220"/>
              </a:spcBef>
              <a:spcAft>
                <a:spcPts val="0"/>
              </a:spcAft>
              <a:buNone/>
            </a:pPr>
            <a:r>
              <a:rPr lang="en-US" sz="1500">
                <a:solidFill>
                  <a:srgbClr val="1C4587"/>
                </a:solidFill>
                <a:highlight>
                  <a:srgbClr val="FFFFFF"/>
                </a:highlight>
              </a:rPr>
              <a:t>#ShutDownSTEM</a:t>
            </a:r>
            <a:endParaRPr sz="1500">
              <a:solidFill>
                <a:srgbClr val="1C4587"/>
              </a:solidFill>
              <a:highlight>
                <a:srgbClr val="FFFFFF"/>
              </a:highlight>
            </a:endParaRPr>
          </a:p>
          <a:p>
            <a:pPr indent="0" lvl="0" marL="914400" rtl="0" algn="l">
              <a:spcBef>
                <a:spcPts val="220"/>
              </a:spcBef>
              <a:spcAft>
                <a:spcPts val="0"/>
              </a:spcAft>
              <a:buNone/>
            </a:pPr>
            <a:r>
              <a:rPr lang="en-US" sz="1500">
                <a:solidFill>
                  <a:srgbClr val="1C4587"/>
                </a:solidFill>
                <a:highlight>
                  <a:srgbClr val="FFFFFF"/>
                </a:highlight>
              </a:rPr>
              <a:t>#ShutDownAcademia</a:t>
            </a:r>
            <a:endParaRPr sz="1500">
              <a:solidFill>
                <a:srgbClr val="1C4587"/>
              </a:solidFill>
              <a:highlight>
                <a:srgbClr val="FFFFFF"/>
              </a:highlight>
            </a:endParaRPr>
          </a:p>
          <a:p>
            <a:pPr indent="0" lvl="0" marL="914400" rtl="0" algn="l">
              <a:spcBef>
                <a:spcPts val="220"/>
              </a:spcBef>
              <a:spcAft>
                <a:spcPts val="0"/>
              </a:spcAft>
              <a:buNone/>
            </a:pPr>
            <a:r>
              <a:rPr lang="en-US" sz="1500">
                <a:solidFill>
                  <a:srgbClr val="1C4587"/>
                </a:solidFill>
                <a:highlight>
                  <a:srgbClr val="FFFFFF"/>
                </a:highlight>
              </a:rPr>
              <a:t>#Strike4BlackLives</a:t>
            </a:r>
            <a:endParaRPr sz="1500">
              <a:solidFill>
                <a:srgbClr val="1C4587"/>
              </a:solidFill>
              <a:highlight>
                <a:srgbClr val="FFFFFF"/>
              </a:highlight>
            </a:endParaRPr>
          </a:p>
          <a:p>
            <a:pPr indent="0" lvl="0" marL="914400" rtl="0" algn="l">
              <a:spcBef>
                <a:spcPts val="220"/>
              </a:spcBef>
              <a:spcAft>
                <a:spcPts val="0"/>
              </a:spcAft>
              <a:buNone/>
            </a:pPr>
            <a:r>
              <a:rPr lang="en-US" sz="1500">
                <a:solidFill>
                  <a:srgbClr val="1C4587"/>
                </a:solidFill>
                <a:highlight>
                  <a:srgbClr val="FFFFFF"/>
                </a:highlight>
              </a:rPr>
              <a:t>#SayHerName</a:t>
            </a:r>
            <a:endParaRPr sz="1500">
              <a:solidFill>
                <a:srgbClr val="1C4587"/>
              </a:solidFill>
              <a:highlight>
                <a:srgbClr val="FFFFFF"/>
              </a:highlight>
            </a:endParaRPr>
          </a:p>
          <a:p>
            <a:pPr indent="0" lvl="0" marL="914400" rtl="0" algn="l">
              <a:spcBef>
                <a:spcPts val="220"/>
              </a:spcBef>
              <a:spcAft>
                <a:spcPts val="0"/>
              </a:spcAft>
              <a:buNone/>
            </a:pPr>
            <a:r>
              <a:rPr lang="en-US" sz="1500">
                <a:solidFill>
                  <a:srgbClr val="1C4587"/>
                </a:solidFill>
                <a:highlight>
                  <a:srgbClr val="FFFFFF"/>
                </a:highlight>
              </a:rPr>
              <a:t>#BlackLivesMatter</a:t>
            </a:r>
            <a:endParaRPr sz="1500">
              <a:solidFill>
                <a:srgbClr val="1C4587"/>
              </a:solidFill>
              <a:highlight>
                <a:srgbClr val="FFFFFF"/>
              </a:highlight>
            </a:endParaRPr>
          </a:p>
        </p:txBody>
      </p:sp>
      <p:sp>
        <p:nvSpPr>
          <p:cNvPr id="494" name="Google Shape;494;g947997a738_1_397"/>
          <p:cNvSpPr txBox="1"/>
          <p:nvPr>
            <p:ph type="title"/>
          </p:nvPr>
        </p:nvSpPr>
        <p:spPr>
          <a:xfrm>
            <a:off x="2638075" y="264775"/>
            <a:ext cx="11657400" cy="1143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Start a Movement, Join a Movement, Amplify a Movement, Fund a Movement</a:t>
            </a:r>
            <a:endParaRPr/>
          </a:p>
        </p:txBody>
      </p:sp>
      <p:sp>
        <p:nvSpPr>
          <p:cNvPr id="495" name="Google Shape;495;g947997a738_1_397"/>
          <p:cNvSpPr/>
          <p:nvPr/>
        </p:nvSpPr>
        <p:spPr>
          <a:xfrm>
            <a:off x="2136825" y="2615700"/>
            <a:ext cx="10983900" cy="3000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947997a738_1_397"/>
          <p:cNvSpPr txBox="1"/>
          <p:nvPr/>
        </p:nvSpPr>
        <p:spPr>
          <a:xfrm>
            <a:off x="2638075" y="2763850"/>
            <a:ext cx="10198800" cy="30000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900"/>
              </a:spcBef>
              <a:spcAft>
                <a:spcPts val="0"/>
              </a:spcAft>
              <a:buNone/>
            </a:pPr>
            <a:r>
              <a:rPr lang="en-US" sz="3359">
                <a:solidFill>
                  <a:srgbClr val="5A5A5A"/>
                </a:solidFill>
                <a:latin typeface="Garamond"/>
                <a:ea typeface="Garamond"/>
                <a:cs typeface="Garamond"/>
                <a:sym typeface="Garamond"/>
              </a:rPr>
              <a:t>Sometimes centering certain voices means not adding our own.</a:t>
            </a:r>
            <a:endParaRPr sz="3359">
              <a:solidFill>
                <a:srgbClr val="5A5A5A"/>
              </a:solidFill>
              <a:latin typeface="Garamond"/>
              <a:ea typeface="Garamond"/>
              <a:cs typeface="Garamond"/>
              <a:sym typeface="Garamond"/>
            </a:endParaRPr>
          </a:p>
          <a:p>
            <a:pPr indent="0" lvl="0" marL="0" rtl="0" algn="l">
              <a:lnSpc>
                <a:spcPct val="90000"/>
              </a:lnSpc>
              <a:spcBef>
                <a:spcPts val="900"/>
              </a:spcBef>
              <a:spcAft>
                <a:spcPts val="1000"/>
              </a:spcAft>
              <a:buNone/>
            </a:pPr>
            <a:r>
              <a:rPr lang="en-US" sz="3359">
                <a:solidFill>
                  <a:srgbClr val="5A5A5A"/>
                </a:solidFill>
                <a:latin typeface="Garamond"/>
                <a:ea typeface="Garamond"/>
                <a:cs typeface="Garamond"/>
                <a:sym typeface="Garamond"/>
              </a:rPr>
              <a:t>Listen to the people who are leading - if they ask allies to take a step back, do it.</a:t>
            </a:r>
            <a:endParaRPr sz="3359">
              <a:solidFill>
                <a:srgbClr val="5A5A5A"/>
              </a:solidFill>
              <a:latin typeface="Garamond"/>
              <a:ea typeface="Garamond"/>
              <a:cs typeface="Garamond"/>
              <a:sym typeface="Garamon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g947997a738_1_410"/>
          <p:cNvSpPr txBox="1"/>
          <p:nvPr/>
        </p:nvSpPr>
        <p:spPr>
          <a:xfrm rot="-2438835">
            <a:off x="4681141" y="2266304"/>
            <a:ext cx="9047435" cy="2520841"/>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359">
                <a:solidFill>
                  <a:srgbClr val="5A5A5A"/>
                </a:solidFill>
                <a:latin typeface="Garamond"/>
                <a:ea typeface="Garamond"/>
                <a:cs typeface="Garamond"/>
                <a:sym typeface="Garamond"/>
              </a:rPr>
              <a:t>Before the murder of George Floyd</a:t>
            </a:r>
            <a:endParaRPr sz="3359">
              <a:solidFill>
                <a:srgbClr val="5A5A5A"/>
              </a:solidFill>
              <a:latin typeface="Garamond"/>
              <a:ea typeface="Garamond"/>
              <a:cs typeface="Garamond"/>
              <a:sym typeface="Garamond"/>
            </a:endParaRPr>
          </a:p>
          <a:p>
            <a:pPr indent="0" lvl="0" marL="0" rtl="0" algn="l">
              <a:spcBef>
                <a:spcPts val="0"/>
              </a:spcBef>
              <a:spcAft>
                <a:spcPts val="0"/>
              </a:spcAft>
              <a:buNone/>
            </a:pPr>
            <a:r>
              <a:rPr lang="en-US" sz="3359">
                <a:solidFill>
                  <a:srgbClr val="5A5A5A"/>
                </a:solidFill>
                <a:latin typeface="Garamond"/>
                <a:ea typeface="Garamond"/>
                <a:cs typeface="Garamond"/>
                <a:sym typeface="Garamond"/>
              </a:rPr>
              <a:t>After</a:t>
            </a:r>
            <a:endParaRPr sz="3359">
              <a:solidFill>
                <a:srgbClr val="5A5A5A"/>
              </a:solidFill>
              <a:latin typeface="Garamond"/>
              <a:ea typeface="Garamond"/>
              <a:cs typeface="Garamond"/>
              <a:sym typeface="Garamond"/>
            </a:endParaRPr>
          </a:p>
        </p:txBody>
      </p:sp>
      <p:cxnSp>
        <p:nvCxnSpPr>
          <p:cNvPr id="503" name="Google Shape;503;g947997a738_1_410"/>
          <p:cNvCxnSpPr/>
          <p:nvPr/>
        </p:nvCxnSpPr>
        <p:spPr>
          <a:xfrm flipH="1">
            <a:off x="4189925" y="1476100"/>
            <a:ext cx="6426900" cy="5575500"/>
          </a:xfrm>
          <a:prstGeom prst="straightConnector1">
            <a:avLst/>
          </a:prstGeom>
          <a:noFill/>
          <a:ln cap="flat" cmpd="sng" w="9525">
            <a:solidFill>
              <a:schemeClr val="dk2"/>
            </a:solidFill>
            <a:prstDash val="solid"/>
            <a:round/>
            <a:headEnd len="med" w="med" type="none"/>
            <a:tailEnd len="med" w="med" type="none"/>
          </a:ln>
        </p:spPr>
      </p:cxnSp>
      <p:sp>
        <p:nvSpPr>
          <p:cNvPr id="504" name="Google Shape;504;g947997a738_1_410"/>
          <p:cNvSpPr txBox="1"/>
          <p:nvPr/>
        </p:nvSpPr>
        <p:spPr>
          <a:xfrm>
            <a:off x="1217050" y="1869600"/>
            <a:ext cx="4612800" cy="4490400"/>
          </a:xfrm>
          <a:prstGeom prst="rect">
            <a:avLst/>
          </a:prstGeom>
          <a:noFill/>
          <a:ln>
            <a:noFill/>
          </a:ln>
        </p:spPr>
        <p:txBody>
          <a:bodyPr anchorCtr="0" anchor="t" bIns="91425" lIns="91425" spcFirstLastPara="1" rIns="91425" wrap="square" tIns="91425">
            <a:noAutofit/>
          </a:bodyPr>
          <a:lstStyle/>
          <a:p>
            <a:pPr indent="0" lvl="0" marL="914400" rtl="0" algn="l">
              <a:spcBef>
                <a:spcPts val="220"/>
              </a:spcBef>
              <a:spcAft>
                <a:spcPts val="0"/>
              </a:spcAft>
              <a:buNone/>
            </a:pPr>
            <a:r>
              <a:rPr lang="en-US" sz="1500">
                <a:solidFill>
                  <a:srgbClr val="351C75"/>
                </a:solidFill>
                <a:latin typeface="Century Gothic"/>
                <a:ea typeface="Century Gothic"/>
                <a:cs typeface="Century Gothic"/>
                <a:sym typeface="Century Gothic"/>
              </a:rPr>
              <a:t>#blackandSTEM, </a:t>
            </a:r>
            <a:r>
              <a:rPr lang="en-US" sz="1500">
                <a:solidFill>
                  <a:srgbClr val="38761D"/>
                </a:solidFill>
                <a:latin typeface="Century Gothic"/>
                <a:ea typeface="Century Gothic"/>
                <a:cs typeface="Century Gothic"/>
                <a:sym typeface="Century Gothic"/>
              </a:rPr>
              <a:t>@blackandSTEM </a:t>
            </a:r>
            <a:r>
              <a:rPr lang="en-US" sz="1500">
                <a:solidFill>
                  <a:srgbClr val="351C75"/>
                </a:solidFill>
                <a:latin typeface="Century Gothic"/>
                <a:ea typeface="Century Gothic"/>
                <a:cs typeface="Century Gothic"/>
                <a:sym typeface="Century Gothic"/>
              </a:rPr>
              <a:t>#vanguardandSTEM, </a:t>
            </a:r>
            <a:endParaRPr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51C75"/>
                </a:solidFill>
                <a:latin typeface="Century Gothic"/>
                <a:ea typeface="Century Gothic"/>
                <a:cs typeface="Century Gothic"/>
                <a:sym typeface="Century Gothic"/>
              </a:rPr>
              <a:t>#GirlsWhoCode </a:t>
            </a:r>
            <a:endParaRPr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51C75"/>
                </a:solidFill>
                <a:latin typeface="Century Gothic"/>
                <a:ea typeface="Century Gothic"/>
                <a:cs typeface="Century Gothic"/>
                <a:sym typeface="Century Gothic"/>
              </a:rPr>
              <a:t>#disabledandSTEM </a:t>
            </a:r>
            <a:endParaRPr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51C75"/>
                </a:solidFill>
                <a:latin typeface="Century Gothic"/>
                <a:ea typeface="Century Gothic"/>
                <a:cs typeface="Century Gothic"/>
                <a:sym typeface="Century Gothic"/>
              </a:rPr>
              <a:t>#LatinandSTEM </a:t>
            </a:r>
            <a:endParaRPr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51C75"/>
                </a:solidFill>
                <a:latin typeface="Century Gothic"/>
                <a:ea typeface="Century Gothic"/>
                <a:cs typeface="Century Gothic"/>
                <a:sym typeface="Century Gothic"/>
              </a:rPr>
              <a:t>#BiandSci </a:t>
            </a:r>
            <a:endParaRPr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51C75"/>
                </a:solidFill>
                <a:latin typeface="Century Gothic"/>
                <a:ea typeface="Century Gothic"/>
                <a:cs typeface="Century Gothic"/>
                <a:sym typeface="Century Gothic"/>
              </a:rPr>
              <a:t>#scimom </a:t>
            </a:r>
            <a:endParaRPr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51C75"/>
                </a:solidFill>
                <a:latin typeface="Century Gothic"/>
                <a:ea typeface="Century Gothic"/>
                <a:cs typeface="Century Gothic"/>
                <a:sym typeface="Century Gothic"/>
              </a:rPr>
              <a:t>#LGBTSTEMday</a:t>
            </a:r>
            <a:endParaRPr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1C4587"/>
                </a:solidFill>
                <a:latin typeface="Century Gothic"/>
                <a:ea typeface="Century Gothic"/>
                <a:cs typeface="Century Gothic"/>
                <a:sym typeface="Century Gothic"/>
              </a:rPr>
              <a:t>#ThisIsWhatAScientistLooksLike</a:t>
            </a:r>
            <a:endParaRPr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8761D"/>
                </a:solidFill>
                <a:latin typeface="Century Gothic"/>
                <a:ea typeface="Century Gothic"/>
                <a:cs typeface="Century Gothic"/>
                <a:sym typeface="Century Gothic"/>
              </a:rPr>
              <a:t>@500QueerScientists </a:t>
            </a:r>
            <a:endParaRPr sz="1500">
              <a:solidFill>
                <a:srgbClr val="38761D"/>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8761D"/>
                </a:solidFill>
                <a:latin typeface="Century Gothic"/>
                <a:ea typeface="Century Gothic"/>
                <a:cs typeface="Century Gothic"/>
                <a:sym typeface="Century Gothic"/>
              </a:rPr>
              <a:t>@500womensci</a:t>
            </a:r>
            <a:endParaRPr sz="1500">
              <a:solidFill>
                <a:srgbClr val="38761D"/>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8761D"/>
                </a:solidFill>
                <a:latin typeface="Century Gothic"/>
                <a:ea typeface="Century Gothic"/>
                <a:cs typeface="Century Gothic"/>
                <a:sym typeface="Century Gothic"/>
              </a:rPr>
              <a:t>@Also_AScientist</a:t>
            </a:r>
            <a:endParaRPr sz="1500">
              <a:solidFill>
                <a:srgbClr val="38761D"/>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8761D"/>
                </a:solidFill>
                <a:latin typeface="Century Gothic"/>
                <a:ea typeface="Century Gothic"/>
                <a:cs typeface="Century Gothic"/>
                <a:sym typeface="Century Gothic"/>
              </a:rPr>
              <a:t>@IfThenSheCan</a:t>
            </a:r>
            <a:endParaRPr sz="1500">
              <a:solidFill>
                <a:srgbClr val="38761D"/>
              </a:solidFill>
              <a:latin typeface="Century Gothic"/>
              <a:ea typeface="Century Gothic"/>
              <a:cs typeface="Century Gothic"/>
              <a:sym typeface="Century Gothic"/>
            </a:endParaRPr>
          </a:p>
          <a:p>
            <a:pPr indent="0" lvl="0" marL="914400" rtl="0" algn="l">
              <a:spcBef>
                <a:spcPts val="220"/>
              </a:spcBef>
              <a:spcAft>
                <a:spcPts val="0"/>
              </a:spcAft>
              <a:buNone/>
            </a:pPr>
            <a:r>
              <a:rPr b="1" lang="en-US" sz="1500">
                <a:solidFill>
                  <a:srgbClr val="38761D"/>
                </a:solidFill>
                <a:latin typeface="Century Gothic"/>
                <a:ea typeface="Century Gothic"/>
                <a:cs typeface="Century Gothic"/>
                <a:sym typeface="Century Gothic"/>
              </a:rPr>
              <a:t>@ESWN</a:t>
            </a:r>
            <a:endParaRPr b="1" sz="1500">
              <a:solidFill>
                <a:srgbClr val="38761D"/>
              </a:solidFill>
              <a:latin typeface="Century Gothic"/>
              <a:ea typeface="Century Gothic"/>
              <a:cs typeface="Century Gothic"/>
              <a:sym typeface="Century Gothic"/>
            </a:endParaRPr>
          </a:p>
          <a:p>
            <a:pPr indent="0" lvl="0" marL="914400" rtl="0" algn="l">
              <a:spcBef>
                <a:spcPts val="220"/>
              </a:spcBef>
              <a:spcAft>
                <a:spcPts val="0"/>
              </a:spcAft>
              <a:buNone/>
            </a:pPr>
            <a:r>
              <a:rPr b="1" lang="en-US" sz="1500">
                <a:solidFill>
                  <a:srgbClr val="38761D"/>
                </a:solidFill>
                <a:latin typeface="Century Gothic"/>
                <a:ea typeface="Century Gothic"/>
                <a:cs typeface="Century Gothic"/>
                <a:sym typeface="Century Gothic"/>
              </a:rPr>
              <a:t>@geolatinas</a:t>
            </a:r>
            <a:endParaRPr b="1" sz="1500">
              <a:solidFill>
                <a:srgbClr val="38761D"/>
              </a:solidFill>
              <a:latin typeface="Century Gothic"/>
              <a:ea typeface="Century Gothic"/>
              <a:cs typeface="Century Gothic"/>
              <a:sym typeface="Century Gothic"/>
            </a:endParaRPr>
          </a:p>
          <a:p>
            <a:pPr indent="0" lvl="0" marL="914400" rtl="0" algn="l">
              <a:spcBef>
                <a:spcPts val="220"/>
              </a:spcBef>
              <a:spcAft>
                <a:spcPts val="0"/>
              </a:spcAft>
              <a:buNone/>
            </a:pPr>
            <a:r>
              <a:rPr b="1" lang="en-US" sz="1500">
                <a:solidFill>
                  <a:srgbClr val="38761D"/>
                </a:solidFill>
                <a:latin typeface="Century Gothic"/>
                <a:ea typeface="Century Gothic"/>
                <a:cs typeface="Century Gothic"/>
                <a:sym typeface="Century Gothic"/>
              </a:rPr>
              <a:t>@SACNAS</a:t>
            </a:r>
            <a:endParaRPr b="1" sz="1500">
              <a:solidFill>
                <a:srgbClr val="38761D"/>
              </a:solidFill>
              <a:latin typeface="Century Gothic"/>
              <a:ea typeface="Century Gothic"/>
              <a:cs typeface="Century Gothic"/>
              <a:sym typeface="Century Gothic"/>
            </a:endParaRPr>
          </a:p>
          <a:p>
            <a:pPr indent="0" lvl="0" marL="914400" rtl="0" algn="l">
              <a:spcBef>
                <a:spcPts val="220"/>
              </a:spcBef>
              <a:spcAft>
                <a:spcPts val="0"/>
              </a:spcAft>
              <a:buNone/>
            </a:pPr>
            <a:r>
              <a:rPr b="1" lang="en-US" sz="1500">
                <a:solidFill>
                  <a:srgbClr val="38761D"/>
                </a:solidFill>
                <a:latin typeface="Century Gothic"/>
                <a:ea typeface="Century Gothic"/>
                <a:cs typeface="Century Gothic"/>
                <a:sym typeface="Century Gothic"/>
              </a:rPr>
              <a:t>@GeoSpaceLatinx</a:t>
            </a:r>
            <a:endParaRPr b="1" sz="1500">
              <a:solidFill>
                <a:srgbClr val="38761D"/>
              </a:solidFill>
              <a:latin typeface="Century Gothic"/>
              <a:ea typeface="Century Gothic"/>
              <a:cs typeface="Century Gothic"/>
              <a:sym typeface="Century Gothic"/>
            </a:endParaRPr>
          </a:p>
          <a:p>
            <a:pPr indent="0" lvl="0" marL="914400" rtl="0" algn="l">
              <a:spcBef>
                <a:spcPts val="220"/>
              </a:spcBef>
              <a:spcAft>
                <a:spcPts val="0"/>
              </a:spcAft>
              <a:buNone/>
            </a:pPr>
            <a:r>
              <a:rPr b="1" lang="en-US" sz="1500">
                <a:solidFill>
                  <a:srgbClr val="38761D"/>
                </a:solidFill>
                <a:latin typeface="Century Gothic"/>
                <a:ea typeface="Century Gothic"/>
                <a:cs typeface="Century Gothic"/>
                <a:sym typeface="Century Gothic"/>
              </a:rPr>
              <a:t>@PridePolar</a:t>
            </a:r>
            <a:endParaRPr b="1" sz="1500">
              <a:solidFill>
                <a:srgbClr val="38761D"/>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1C4587"/>
                </a:solidFill>
                <a:latin typeface="Century Gothic"/>
                <a:ea typeface="Century Gothic"/>
                <a:cs typeface="Century Gothic"/>
                <a:sym typeface="Century Gothic"/>
              </a:rPr>
              <a:t>#StillAScientist</a:t>
            </a:r>
            <a:endParaRPr sz="1500">
              <a:solidFill>
                <a:srgbClr val="1C4587"/>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1C4587"/>
                </a:solidFill>
                <a:latin typeface="Century Gothic"/>
                <a:ea typeface="Century Gothic"/>
                <a:cs typeface="Century Gothic"/>
                <a:sym typeface="Century Gothic"/>
              </a:rPr>
              <a:t>#DayofScience</a:t>
            </a:r>
            <a:endParaRPr sz="1800">
              <a:solidFill>
                <a:srgbClr val="1C4587"/>
              </a:solidFill>
              <a:latin typeface="Garamond"/>
              <a:ea typeface="Garamond"/>
              <a:cs typeface="Garamond"/>
              <a:sym typeface="Garamond"/>
            </a:endParaRPr>
          </a:p>
        </p:txBody>
      </p:sp>
      <p:sp>
        <p:nvSpPr>
          <p:cNvPr id="505" name="Google Shape;505;g947997a738_1_410"/>
          <p:cNvSpPr txBox="1"/>
          <p:nvPr/>
        </p:nvSpPr>
        <p:spPr>
          <a:xfrm>
            <a:off x="9048150" y="2519100"/>
            <a:ext cx="4612800" cy="4490400"/>
          </a:xfrm>
          <a:prstGeom prst="rect">
            <a:avLst/>
          </a:prstGeom>
          <a:noFill/>
          <a:ln>
            <a:noFill/>
          </a:ln>
        </p:spPr>
        <p:txBody>
          <a:bodyPr anchorCtr="0" anchor="t" bIns="91425" lIns="91425" spcFirstLastPara="1" rIns="91425" wrap="square" tIns="91425">
            <a:noAutofit/>
          </a:bodyPr>
          <a:lstStyle/>
          <a:p>
            <a:pPr indent="0" lvl="0" marL="914400" rtl="0" algn="l">
              <a:spcBef>
                <a:spcPts val="220"/>
              </a:spcBef>
              <a:spcAft>
                <a:spcPts val="0"/>
              </a:spcAft>
              <a:buNone/>
            </a:pPr>
            <a:r>
              <a:rPr lang="en-US" sz="1500">
                <a:solidFill>
                  <a:srgbClr val="351C75"/>
                </a:solidFill>
                <a:latin typeface="Century Gothic"/>
                <a:ea typeface="Century Gothic"/>
                <a:cs typeface="Century Gothic"/>
                <a:sym typeface="Century Gothic"/>
              </a:rPr>
              <a:t>#BlackinEngineering</a:t>
            </a:r>
            <a:endParaRPr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51C75"/>
                </a:solidFill>
                <a:latin typeface="Century Gothic"/>
                <a:ea typeface="Century Gothic"/>
                <a:cs typeface="Century Gothic"/>
                <a:sym typeface="Century Gothic"/>
              </a:rPr>
              <a:t>#BlackInNeuro</a:t>
            </a:r>
            <a:endParaRPr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51C75"/>
                </a:solidFill>
                <a:latin typeface="Century Gothic"/>
                <a:ea typeface="Century Gothic"/>
                <a:cs typeface="Century Gothic"/>
                <a:sym typeface="Century Gothic"/>
              </a:rPr>
              <a:t>#BlackInNature</a:t>
            </a:r>
            <a:endParaRPr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b="1" lang="en-US" sz="1500">
                <a:solidFill>
                  <a:srgbClr val="351C75"/>
                </a:solidFill>
                <a:latin typeface="Century Gothic"/>
                <a:ea typeface="Century Gothic"/>
                <a:cs typeface="Century Gothic"/>
                <a:sym typeface="Century Gothic"/>
              </a:rPr>
              <a:t>#BlackInGeoScience, </a:t>
            </a:r>
            <a:r>
              <a:rPr b="1" lang="en-US" sz="1500">
                <a:solidFill>
                  <a:srgbClr val="38761D"/>
                </a:solidFill>
                <a:latin typeface="Century Gothic"/>
                <a:ea typeface="Century Gothic"/>
                <a:cs typeface="Century Gothic"/>
                <a:sym typeface="Century Gothic"/>
              </a:rPr>
              <a:t>@BlkinGeoscience</a:t>
            </a:r>
            <a:endParaRPr b="1" sz="1500">
              <a:solidFill>
                <a:srgbClr val="38761D"/>
              </a:solidFill>
              <a:latin typeface="Century Gothic"/>
              <a:ea typeface="Century Gothic"/>
              <a:cs typeface="Century Gothic"/>
              <a:sym typeface="Century Gothic"/>
            </a:endParaRPr>
          </a:p>
          <a:p>
            <a:pPr indent="0" lvl="0" marL="914400" rtl="0" algn="l">
              <a:spcBef>
                <a:spcPts val="220"/>
              </a:spcBef>
              <a:spcAft>
                <a:spcPts val="0"/>
              </a:spcAft>
              <a:buNone/>
            </a:pPr>
            <a:r>
              <a:rPr b="1" lang="en-US" sz="1500">
                <a:solidFill>
                  <a:srgbClr val="351C75"/>
                </a:solidFill>
                <a:latin typeface="Century Gothic"/>
                <a:ea typeface="Century Gothic"/>
                <a:cs typeface="Century Gothic"/>
                <a:sym typeface="Century Gothic"/>
              </a:rPr>
              <a:t>#BlackInGeoscienceWeek </a:t>
            </a:r>
            <a:endParaRPr b="1"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b="1" lang="en-US" sz="1500">
                <a:solidFill>
                  <a:srgbClr val="351C75"/>
                </a:solidFill>
                <a:latin typeface="Century Gothic"/>
                <a:ea typeface="Century Gothic"/>
                <a:cs typeface="Century Gothic"/>
                <a:sym typeface="Century Gothic"/>
              </a:rPr>
              <a:t>#BiGweek </a:t>
            </a:r>
            <a:endParaRPr b="1"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b="1" lang="en-US" sz="1500">
                <a:solidFill>
                  <a:srgbClr val="351C75"/>
                </a:solidFill>
                <a:latin typeface="Century Gothic"/>
                <a:ea typeface="Century Gothic"/>
                <a:cs typeface="Century Gothic"/>
                <a:sym typeface="Century Gothic"/>
              </a:rPr>
              <a:t>#BlackGeoscientist</a:t>
            </a:r>
            <a:endParaRPr b="1"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51C75"/>
                </a:solidFill>
                <a:latin typeface="Century Gothic"/>
                <a:ea typeface="Century Gothic"/>
                <a:cs typeface="Century Gothic"/>
                <a:sym typeface="Century Gothic"/>
              </a:rPr>
              <a:t>#BlackInChemistry</a:t>
            </a:r>
            <a:endParaRPr sz="1500">
              <a:solidFill>
                <a:srgbClr val="351C75"/>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8761D"/>
                </a:solidFill>
                <a:latin typeface="Century Gothic"/>
                <a:ea typeface="Century Gothic"/>
                <a:cs typeface="Century Gothic"/>
                <a:sym typeface="Century Gothic"/>
              </a:rPr>
              <a:t>@BlackInNeuro</a:t>
            </a:r>
            <a:endParaRPr sz="1500">
              <a:solidFill>
                <a:srgbClr val="38761D"/>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38761D"/>
                </a:solidFill>
                <a:latin typeface="Century Gothic"/>
                <a:ea typeface="Century Gothic"/>
                <a:cs typeface="Century Gothic"/>
                <a:sym typeface="Century Gothic"/>
              </a:rPr>
              <a:t>@BlkLivesMatter</a:t>
            </a:r>
            <a:endParaRPr sz="1500">
              <a:solidFill>
                <a:srgbClr val="38761D"/>
              </a:solidFill>
              <a:latin typeface="Century Gothic"/>
              <a:ea typeface="Century Gothic"/>
              <a:cs typeface="Century Gothic"/>
              <a:sym typeface="Century Gothic"/>
            </a:endParaRPr>
          </a:p>
          <a:p>
            <a:pPr indent="0" lvl="0" marL="914400" rtl="0" algn="l">
              <a:spcBef>
                <a:spcPts val="220"/>
              </a:spcBef>
              <a:spcAft>
                <a:spcPts val="0"/>
              </a:spcAft>
              <a:buNone/>
            </a:pPr>
            <a:r>
              <a:rPr lang="en-US" sz="1500">
                <a:solidFill>
                  <a:srgbClr val="1C4587"/>
                </a:solidFill>
                <a:highlight>
                  <a:srgbClr val="FFFFFF"/>
                </a:highlight>
              </a:rPr>
              <a:t>#BlackInTheIvory</a:t>
            </a:r>
            <a:endParaRPr sz="1500">
              <a:solidFill>
                <a:srgbClr val="1C4587"/>
              </a:solidFill>
              <a:highlight>
                <a:srgbClr val="FFFFFF"/>
              </a:highlight>
            </a:endParaRPr>
          </a:p>
          <a:p>
            <a:pPr indent="0" lvl="0" marL="914400" rtl="0" algn="l">
              <a:spcBef>
                <a:spcPts val="220"/>
              </a:spcBef>
              <a:spcAft>
                <a:spcPts val="0"/>
              </a:spcAft>
              <a:buNone/>
            </a:pPr>
            <a:r>
              <a:rPr lang="en-US" sz="1500">
                <a:solidFill>
                  <a:srgbClr val="1C4587"/>
                </a:solidFill>
                <a:highlight>
                  <a:srgbClr val="FFFFFF"/>
                </a:highlight>
              </a:rPr>
              <a:t>#ShutDownSTEM</a:t>
            </a:r>
            <a:endParaRPr sz="1500">
              <a:solidFill>
                <a:srgbClr val="1C4587"/>
              </a:solidFill>
              <a:highlight>
                <a:srgbClr val="FFFFFF"/>
              </a:highlight>
            </a:endParaRPr>
          </a:p>
          <a:p>
            <a:pPr indent="0" lvl="0" marL="914400" rtl="0" algn="l">
              <a:spcBef>
                <a:spcPts val="220"/>
              </a:spcBef>
              <a:spcAft>
                <a:spcPts val="0"/>
              </a:spcAft>
              <a:buNone/>
            </a:pPr>
            <a:r>
              <a:rPr lang="en-US" sz="1500">
                <a:solidFill>
                  <a:srgbClr val="1C4587"/>
                </a:solidFill>
                <a:highlight>
                  <a:srgbClr val="FFFFFF"/>
                </a:highlight>
              </a:rPr>
              <a:t>#ShutDownAcademia</a:t>
            </a:r>
            <a:endParaRPr sz="1500">
              <a:solidFill>
                <a:srgbClr val="1C4587"/>
              </a:solidFill>
              <a:highlight>
                <a:srgbClr val="FFFFFF"/>
              </a:highlight>
            </a:endParaRPr>
          </a:p>
          <a:p>
            <a:pPr indent="0" lvl="0" marL="914400" rtl="0" algn="l">
              <a:spcBef>
                <a:spcPts val="220"/>
              </a:spcBef>
              <a:spcAft>
                <a:spcPts val="0"/>
              </a:spcAft>
              <a:buNone/>
            </a:pPr>
            <a:r>
              <a:rPr lang="en-US" sz="1500">
                <a:solidFill>
                  <a:srgbClr val="1C4587"/>
                </a:solidFill>
                <a:highlight>
                  <a:srgbClr val="FFFFFF"/>
                </a:highlight>
              </a:rPr>
              <a:t>#Strike4BlackLives</a:t>
            </a:r>
            <a:endParaRPr sz="1500">
              <a:solidFill>
                <a:srgbClr val="1C4587"/>
              </a:solidFill>
              <a:highlight>
                <a:srgbClr val="FFFFFF"/>
              </a:highlight>
            </a:endParaRPr>
          </a:p>
          <a:p>
            <a:pPr indent="0" lvl="0" marL="914400" rtl="0" algn="l">
              <a:spcBef>
                <a:spcPts val="220"/>
              </a:spcBef>
              <a:spcAft>
                <a:spcPts val="0"/>
              </a:spcAft>
              <a:buNone/>
            </a:pPr>
            <a:r>
              <a:rPr lang="en-US" sz="1500">
                <a:solidFill>
                  <a:srgbClr val="1C4587"/>
                </a:solidFill>
                <a:highlight>
                  <a:srgbClr val="FFFFFF"/>
                </a:highlight>
              </a:rPr>
              <a:t>#SayHerName</a:t>
            </a:r>
            <a:endParaRPr sz="1500">
              <a:solidFill>
                <a:srgbClr val="1C4587"/>
              </a:solidFill>
              <a:highlight>
                <a:srgbClr val="FFFFFF"/>
              </a:highlight>
            </a:endParaRPr>
          </a:p>
          <a:p>
            <a:pPr indent="0" lvl="0" marL="914400" rtl="0" algn="l">
              <a:spcBef>
                <a:spcPts val="220"/>
              </a:spcBef>
              <a:spcAft>
                <a:spcPts val="0"/>
              </a:spcAft>
              <a:buNone/>
            </a:pPr>
            <a:r>
              <a:rPr lang="en-US" sz="1500">
                <a:solidFill>
                  <a:srgbClr val="1C4587"/>
                </a:solidFill>
                <a:highlight>
                  <a:srgbClr val="FFFFFF"/>
                </a:highlight>
              </a:rPr>
              <a:t>#BlackLivesMatter</a:t>
            </a:r>
            <a:endParaRPr sz="1500">
              <a:solidFill>
                <a:srgbClr val="1C4587"/>
              </a:solidFill>
              <a:highlight>
                <a:srgbClr val="FFFFFF"/>
              </a:highlight>
            </a:endParaRPr>
          </a:p>
        </p:txBody>
      </p:sp>
      <p:sp>
        <p:nvSpPr>
          <p:cNvPr id="506" name="Google Shape;506;g947997a738_1_410"/>
          <p:cNvSpPr txBox="1"/>
          <p:nvPr>
            <p:ph type="title"/>
          </p:nvPr>
        </p:nvSpPr>
        <p:spPr>
          <a:xfrm>
            <a:off x="2638075" y="264775"/>
            <a:ext cx="10899900" cy="1143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Start a Movement, Join a Movement, Amplify a Movement</a:t>
            </a:r>
            <a:endParaRPr/>
          </a:p>
        </p:txBody>
      </p:sp>
      <p:sp>
        <p:nvSpPr>
          <p:cNvPr id="507" name="Google Shape;507;g947997a738_1_410"/>
          <p:cNvSpPr/>
          <p:nvPr/>
        </p:nvSpPr>
        <p:spPr>
          <a:xfrm>
            <a:off x="2136825" y="2615700"/>
            <a:ext cx="10983900" cy="3000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g947997a738_1_410"/>
          <p:cNvSpPr txBox="1"/>
          <p:nvPr/>
        </p:nvSpPr>
        <p:spPr>
          <a:xfrm>
            <a:off x="2638075" y="2763850"/>
            <a:ext cx="10198800" cy="30000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900"/>
              </a:spcBef>
              <a:spcAft>
                <a:spcPts val="0"/>
              </a:spcAft>
              <a:buNone/>
            </a:pPr>
            <a:r>
              <a:rPr lang="en-US" sz="3359">
                <a:solidFill>
                  <a:srgbClr val="5A5A5A"/>
                </a:solidFill>
                <a:latin typeface="Garamond"/>
                <a:ea typeface="Garamond"/>
                <a:cs typeface="Garamond"/>
                <a:sym typeface="Garamond"/>
              </a:rPr>
              <a:t>Sometimes centering certain voices means not adding our own.</a:t>
            </a:r>
            <a:endParaRPr sz="3359">
              <a:solidFill>
                <a:srgbClr val="5A5A5A"/>
              </a:solidFill>
              <a:latin typeface="Garamond"/>
              <a:ea typeface="Garamond"/>
              <a:cs typeface="Garamond"/>
              <a:sym typeface="Garamond"/>
            </a:endParaRPr>
          </a:p>
          <a:p>
            <a:pPr indent="0" lvl="0" marL="0" rtl="0" algn="l">
              <a:lnSpc>
                <a:spcPct val="90000"/>
              </a:lnSpc>
              <a:spcBef>
                <a:spcPts val="900"/>
              </a:spcBef>
              <a:spcAft>
                <a:spcPts val="1000"/>
              </a:spcAft>
              <a:buNone/>
            </a:pPr>
            <a:r>
              <a:rPr lang="en-US" sz="3359">
                <a:solidFill>
                  <a:srgbClr val="5A5A5A"/>
                </a:solidFill>
                <a:latin typeface="Garamond"/>
                <a:ea typeface="Garamond"/>
                <a:cs typeface="Garamond"/>
                <a:sym typeface="Garamond"/>
              </a:rPr>
              <a:t>Listen to the people who are leading - if they ask allies to take a step back, do it.</a:t>
            </a:r>
            <a:endParaRPr sz="3359">
              <a:solidFill>
                <a:srgbClr val="5A5A5A"/>
              </a:solidFill>
              <a:latin typeface="Garamond"/>
              <a:ea typeface="Garamond"/>
              <a:cs typeface="Garamond"/>
              <a:sym typeface="Garamond"/>
            </a:endParaRPr>
          </a:p>
        </p:txBody>
      </p:sp>
      <p:pic>
        <p:nvPicPr>
          <p:cNvPr id="509" name="Google Shape;509;g947997a738_1_410"/>
          <p:cNvPicPr preferRelativeResize="0"/>
          <p:nvPr/>
        </p:nvPicPr>
        <p:blipFill>
          <a:blip r:embed="rId3">
            <a:alphaModFix/>
          </a:blip>
          <a:stretch>
            <a:fillRect/>
          </a:stretch>
        </p:blipFill>
        <p:spPr>
          <a:xfrm>
            <a:off x="10023238" y="1825450"/>
            <a:ext cx="3514725" cy="48768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g947997a738_1_323"/>
          <p:cNvSpPr txBox="1"/>
          <p:nvPr>
            <p:ph idx="1" type="body"/>
          </p:nvPr>
        </p:nvSpPr>
        <p:spPr>
          <a:xfrm>
            <a:off x="2688155" y="2015236"/>
            <a:ext cx="9464100" cy="3344100"/>
          </a:xfrm>
          <a:prstGeom prst="rect">
            <a:avLst/>
          </a:prstGeom>
          <a:noFill/>
          <a:ln>
            <a:noFill/>
          </a:ln>
        </p:spPr>
        <p:txBody>
          <a:bodyPr anchorCtr="0" anchor="t" bIns="54825" lIns="109700" spcFirstLastPara="1" rIns="109700" wrap="square" tIns="54825">
            <a:noAutofit/>
          </a:bodyPr>
          <a:lstStyle/>
          <a:p>
            <a:pPr indent="0" lvl="0" marL="0" rtl="0" algn="l">
              <a:spcBef>
                <a:spcPts val="900"/>
              </a:spcBef>
              <a:spcAft>
                <a:spcPts val="1000"/>
              </a:spcAft>
              <a:buNone/>
            </a:pPr>
            <a:r>
              <a:rPr lang="en-US"/>
              <a:t>We can all share the burden of this work. Be ready to step in thoughtfully.</a:t>
            </a:r>
            <a:endParaRPr/>
          </a:p>
        </p:txBody>
      </p:sp>
      <p:sp>
        <p:nvSpPr>
          <p:cNvPr id="516" name="Google Shape;516;g947997a738_1_323"/>
          <p:cNvSpPr txBox="1"/>
          <p:nvPr>
            <p:ph type="title"/>
          </p:nvPr>
        </p:nvSpPr>
        <p:spPr>
          <a:xfrm>
            <a:off x="2688150" y="715475"/>
            <a:ext cx="11400900" cy="1143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Call out Injustices as You See Them</a:t>
            </a:r>
            <a:endParaRPr/>
          </a:p>
        </p:txBody>
      </p:sp>
      <p:pic>
        <p:nvPicPr>
          <p:cNvPr id="517" name="Google Shape;517;g947997a738_1_323"/>
          <p:cNvPicPr preferRelativeResize="0"/>
          <p:nvPr/>
        </p:nvPicPr>
        <p:blipFill>
          <a:blip r:embed="rId3">
            <a:alphaModFix/>
          </a:blip>
          <a:stretch>
            <a:fillRect/>
          </a:stretch>
        </p:blipFill>
        <p:spPr>
          <a:xfrm>
            <a:off x="3475775" y="3582250"/>
            <a:ext cx="7499425" cy="32482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g947997a738_1_310"/>
          <p:cNvSpPr txBox="1"/>
          <p:nvPr>
            <p:ph idx="1" type="body"/>
          </p:nvPr>
        </p:nvSpPr>
        <p:spPr>
          <a:xfrm>
            <a:off x="2241150" y="3286525"/>
            <a:ext cx="5254200" cy="3737700"/>
          </a:xfrm>
          <a:prstGeom prst="rect">
            <a:avLst/>
          </a:prstGeom>
        </p:spPr>
        <p:txBody>
          <a:bodyPr anchorCtr="0" anchor="t" bIns="0" lIns="0" spcFirstLastPara="1" rIns="0" wrap="square" tIns="0">
            <a:noAutofit/>
          </a:bodyPr>
          <a:lstStyle/>
          <a:p>
            <a:pPr indent="0" lvl="0" marL="0" rtl="0" algn="l">
              <a:spcBef>
                <a:spcPts val="1200"/>
              </a:spcBef>
              <a:spcAft>
                <a:spcPts val="0"/>
              </a:spcAft>
              <a:buNone/>
            </a:pPr>
            <a:r>
              <a:rPr lang="en-US"/>
              <a:t>Authentic</a:t>
            </a:r>
            <a:endParaRPr/>
          </a:p>
          <a:p>
            <a:pPr indent="0" lvl="0" marL="0" rtl="0" algn="l">
              <a:spcBef>
                <a:spcPts val="1200"/>
              </a:spcBef>
              <a:spcAft>
                <a:spcPts val="0"/>
              </a:spcAft>
              <a:buNone/>
            </a:pPr>
            <a:r>
              <a:rPr lang="en-US"/>
              <a:t>Thoughtful</a:t>
            </a:r>
            <a:endParaRPr/>
          </a:p>
          <a:p>
            <a:pPr indent="0" lvl="0" marL="0" rtl="0" algn="l">
              <a:spcBef>
                <a:spcPts val="1200"/>
              </a:spcBef>
              <a:spcAft>
                <a:spcPts val="0"/>
              </a:spcAft>
              <a:buNone/>
            </a:pPr>
            <a:r>
              <a:rPr lang="en-US"/>
              <a:t>Direct</a:t>
            </a:r>
            <a:endParaRPr/>
          </a:p>
          <a:p>
            <a:pPr indent="0" lvl="0" marL="0" rtl="0" algn="l">
              <a:spcBef>
                <a:spcPts val="1200"/>
              </a:spcBef>
              <a:spcAft>
                <a:spcPts val="0"/>
              </a:spcAft>
              <a:buNone/>
            </a:pPr>
            <a:r>
              <a:rPr lang="en-US"/>
              <a:t>Aware</a:t>
            </a:r>
            <a:endParaRPr/>
          </a:p>
          <a:p>
            <a:pPr indent="0" lvl="0" marL="0" rtl="0" algn="l">
              <a:spcBef>
                <a:spcPts val="1200"/>
              </a:spcBef>
              <a:spcAft>
                <a:spcPts val="0"/>
              </a:spcAft>
              <a:buNone/>
            </a:pPr>
            <a:r>
              <a:rPr lang="en-US"/>
              <a:t>Specific and actionable</a:t>
            </a:r>
            <a:endParaRPr/>
          </a:p>
        </p:txBody>
      </p:sp>
      <p:sp>
        <p:nvSpPr>
          <p:cNvPr id="524" name="Google Shape;524;g947997a738_1_310"/>
          <p:cNvSpPr txBox="1"/>
          <p:nvPr>
            <p:ph type="title"/>
          </p:nvPr>
        </p:nvSpPr>
        <p:spPr>
          <a:xfrm>
            <a:off x="2688150" y="715475"/>
            <a:ext cx="11400900" cy="1143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Make a Statement</a:t>
            </a:r>
            <a:endParaRPr/>
          </a:p>
        </p:txBody>
      </p:sp>
      <p:pic>
        <p:nvPicPr>
          <p:cNvPr id="525" name="Google Shape;525;g947997a738_1_310"/>
          <p:cNvPicPr preferRelativeResize="0"/>
          <p:nvPr/>
        </p:nvPicPr>
        <p:blipFill>
          <a:blip r:embed="rId3">
            <a:alphaModFix/>
          </a:blip>
          <a:stretch>
            <a:fillRect/>
          </a:stretch>
        </p:blipFill>
        <p:spPr>
          <a:xfrm>
            <a:off x="4609625" y="1858475"/>
            <a:ext cx="2793514" cy="3737700"/>
          </a:xfrm>
          <a:prstGeom prst="rect">
            <a:avLst/>
          </a:prstGeom>
          <a:noFill/>
          <a:ln>
            <a:noFill/>
          </a:ln>
        </p:spPr>
      </p:pic>
      <p:pic>
        <p:nvPicPr>
          <p:cNvPr id="526" name="Google Shape;526;g947997a738_1_310"/>
          <p:cNvPicPr preferRelativeResize="0"/>
          <p:nvPr/>
        </p:nvPicPr>
        <p:blipFill>
          <a:blip r:embed="rId4">
            <a:alphaModFix/>
          </a:blip>
          <a:stretch>
            <a:fillRect/>
          </a:stretch>
        </p:blipFill>
        <p:spPr>
          <a:xfrm>
            <a:off x="7733900" y="1524650"/>
            <a:ext cx="6603552" cy="64034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g947997a738_1_317"/>
          <p:cNvSpPr txBox="1"/>
          <p:nvPr>
            <p:ph idx="1" type="body"/>
          </p:nvPr>
        </p:nvSpPr>
        <p:spPr>
          <a:xfrm>
            <a:off x="2583175" y="2479525"/>
            <a:ext cx="6581400" cy="4454100"/>
          </a:xfrm>
          <a:prstGeom prst="rect">
            <a:avLst/>
          </a:prstGeom>
          <a:noFill/>
          <a:ln>
            <a:noFill/>
          </a:ln>
        </p:spPr>
        <p:txBody>
          <a:bodyPr anchorCtr="0" anchor="t" bIns="54825" lIns="109700" spcFirstLastPara="1" rIns="109700" wrap="square" tIns="54825">
            <a:noAutofit/>
          </a:bodyPr>
          <a:lstStyle/>
          <a:p>
            <a:pPr indent="-342900" lvl="0" marL="457200" rtl="0" algn="l">
              <a:lnSpc>
                <a:spcPct val="90000"/>
              </a:lnSpc>
              <a:spcBef>
                <a:spcPts val="900"/>
              </a:spcBef>
              <a:spcAft>
                <a:spcPts val="0"/>
              </a:spcAft>
              <a:buSzPts val="1800"/>
              <a:buChar char="•"/>
            </a:pPr>
            <a:r>
              <a:rPr lang="en-US"/>
              <a:t>Post articles, statistics and information on social media to advocate and educate</a:t>
            </a:r>
            <a:endParaRPr/>
          </a:p>
          <a:p>
            <a:pPr indent="-342900" lvl="0" marL="457200" rtl="0" algn="l">
              <a:lnSpc>
                <a:spcPct val="90000"/>
              </a:lnSpc>
              <a:spcBef>
                <a:spcPts val="0"/>
              </a:spcBef>
              <a:spcAft>
                <a:spcPts val="0"/>
              </a:spcAft>
              <a:buSzPts val="1800"/>
              <a:buChar char="•"/>
            </a:pPr>
            <a:r>
              <a:rPr lang="en-US"/>
              <a:t>Center BIPOC scientists in your work or feeds</a:t>
            </a:r>
            <a:endParaRPr/>
          </a:p>
          <a:p>
            <a:pPr indent="-342900" lvl="0" marL="457200" rtl="0" algn="l">
              <a:lnSpc>
                <a:spcPct val="90000"/>
              </a:lnSpc>
              <a:spcBef>
                <a:spcPts val="0"/>
              </a:spcBef>
              <a:spcAft>
                <a:spcPts val="0"/>
              </a:spcAft>
              <a:buSzPts val="1800"/>
              <a:buChar char="•"/>
            </a:pPr>
            <a:r>
              <a:rPr lang="en-US"/>
              <a:t>Think of places where you have relative power and push for inclusion, equity and justice</a:t>
            </a:r>
            <a:endParaRPr/>
          </a:p>
          <a:p>
            <a:pPr indent="-342900" lvl="1" marL="914400" rtl="0" algn="l">
              <a:lnSpc>
                <a:spcPct val="90000"/>
              </a:lnSpc>
              <a:spcBef>
                <a:spcPts val="0"/>
              </a:spcBef>
              <a:spcAft>
                <a:spcPts val="0"/>
              </a:spcAft>
              <a:buSzPts val="1800"/>
              <a:buChar char="•"/>
            </a:pPr>
            <a:r>
              <a:rPr lang="en-US"/>
              <a:t>Classrooms, boardrooms, chatrooms</a:t>
            </a:r>
            <a:endParaRPr/>
          </a:p>
          <a:p>
            <a:pPr indent="0" lvl="0" marL="457200" rtl="0" algn="l">
              <a:lnSpc>
                <a:spcPct val="90000"/>
              </a:lnSpc>
              <a:spcBef>
                <a:spcPts val="900"/>
              </a:spcBef>
              <a:spcAft>
                <a:spcPts val="0"/>
              </a:spcAft>
              <a:buNone/>
            </a:pPr>
            <a:r>
              <a:t/>
            </a:r>
            <a:endParaRPr b="1"/>
          </a:p>
        </p:txBody>
      </p:sp>
      <p:sp>
        <p:nvSpPr>
          <p:cNvPr id="533" name="Google Shape;533;g947997a738_1_317"/>
          <p:cNvSpPr txBox="1"/>
          <p:nvPr>
            <p:ph type="title"/>
          </p:nvPr>
        </p:nvSpPr>
        <p:spPr>
          <a:xfrm>
            <a:off x="2688150" y="715475"/>
            <a:ext cx="11400900" cy="1143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If You Can’t Make a Statement, </a:t>
            </a:r>
            <a:endParaRPr/>
          </a:p>
          <a:p>
            <a:pPr indent="0" lvl="0" marL="0" rtl="0" algn="l">
              <a:spcBef>
                <a:spcPts val="0"/>
              </a:spcBef>
              <a:spcAft>
                <a:spcPts val="0"/>
              </a:spcAft>
              <a:buNone/>
            </a:pPr>
            <a:r>
              <a:rPr lang="en-US"/>
              <a:t>Make a Statement</a:t>
            </a:r>
            <a:endParaRPr/>
          </a:p>
        </p:txBody>
      </p:sp>
      <p:pic>
        <p:nvPicPr>
          <p:cNvPr id="534" name="Google Shape;534;g947997a738_1_317"/>
          <p:cNvPicPr preferRelativeResize="0"/>
          <p:nvPr/>
        </p:nvPicPr>
        <p:blipFill>
          <a:blip r:embed="rId3">
            <a:alphaModFix/>
          </a:blip>
          <a:stretch>
            <a:fillRect/>
          </a:stretch>
        </p:blipFill>
        <p:spPr>
          <a:xfrm>
            <a:off x="9164575" y="1643625"/>
            <a:ext cx="5161024" cy="5496882"/>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g947997a738_1_484"/>
          <p:cNvSpPr txBox="1"/>
          <p:nvPr>
            <p:ph type="title"/>
          </p:nvPr>
        </p:nvSpPr>
        <p:spPr>
          <a:xfrm>
            <a:off x="2514600" y="533400"/>
            <a:ext cx="10972800" cy="1143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Teach the History</a:t>
            </a:r>
            <a:endParaRPr/>
          </a:p>
        </p:txBody>
      </p:sp>
      <p:sp>
        <p:nvSpPr>
          <p:cNvPr id="541" name="Google Shape;541;g947997a738_1_484"/>
          <p:cNvSpPr txBox="1"/>
          <p:nvPr>
            <p:ph idx="1" type="body"/>
          </p:nvPr>
        </p:nvSpPr>
        <p:spPr>
          <a:xfrm>
            <a:off x="2514600" y="1308025"/>
            <a:ext cx="10972800" cy="5435100"/>
          </a:xfrm>
          <a:prstGeom prst="rect">
            <a:avLst/>
          </a:prstGeom>
        </p:spPr>
        <p:txBody>
          <a:bodyPr anchorCtr="0" anchor="t" bIns="0" lIns="0" spcFirstLastPara="1" rIns="0" wrap="square" tIns="0">
            <a:noAutofit/>
          </a:bodyPr>
          <a:lstStyle/>
          <a:p>
            <a:pPr indent="-342900" lvl="0" marL="457200" rtl="0" algn="l">
              <a:spcBef>
                <a:spcPts val="1200"/>
              </a:spcBef>
              <a:spcAft>
                <a:spcPts val="0"/>
              </a:spcAft>
              <a:buSzPts val="1800"/>
              <a:buChar char="•"/>
            </a:pPr>
            <a:r>
              <a:rPr lang="en-US"/>
              <a:t>Colonial history of geoscience</a:t>
            </a:r>
            <a:endParaRPr/>
          </a:p>
          <a:p>
            <a:pPr indent="-342900" lvl="0" marL="457200" rtl="0" algn="l">
              <a:spcBef>
                <a:spcPts val="0"/>
              </a:spcBef>
              <a:spcAft>
                <a:spcPts val="0"/>
              </a:spcAft>
              <a:buSzPts val="1800"/>
              <a:buChar char="•"/>
            </a:pPr>
            <a:r>
              <a:rPr lang="en-US"/>
              <a:t>Inequities in harm caused by environmental damage</a:t>
            </a:r>
            <a:endParaRPr/>
          </a:p>
          <a:p>
            <a:pPr indent="-342900" lvl="0" marL="457200" rtl="0" algn="l">
              <a:spcBef>
                <a:spcPts val="0"/>
              </a:spcBef>
              <a:spcAft>
                <a:spcPts val="0"/>
              </a:spcAft>
              <a:buSzPts val="1800"/>
              <a:buChar char="•"/>
            </a:pPr>
            <a:r>
              <a:rPr lang="en-US"/>
              <a:t>AND the work of minoritized scientists in addressing it</a:t>
            </a:r>
            <a:endParaRPr/>
          </a:p>
        </p:txBody>
      </p:sp>
      <p:pic>
        <p:nvPicPr>
          <p:cNvPr id="542" name="Google Shape;542;g947997a738_1_484"/>
          <p:cNvPicPr preferRelativeResize="0"/>
          <p:nvPr/>
        </p:nvPicPr>
        <p:blipFill>
          <a:blip r:embed="rId3">
            <a:alphaModFix/>
          </a:blip>
          <a:stretch>
            <a:fillRect/>
          </a:stretch>
        </p:blipFill>
        <p:spPr>
          <a:xfrm>
            <a:off x="4073975" y="3232075"/>
            <a:ext cx="7193074" cy="4689650"/>
          </a:xfrm>
          <a:prstGeom prst="rect">
            <a:avLst/>
          </a:prstGeom>
          <a:noFill/>
          <a:ln>
            <a:noFill/>
          </a:ln>
        </p:spPr>
      </p:pic>
      <p:sp>
        <p:nvSpPr>
          <p:cNvPr id="543" name="Google Shape;543;g947997a738_1_484"/>
          <p:cNvSpPr txBox="1"/>
          <p:nvPr/>
        </p:nvSpPr>
        <p:spPr>
          <a:xfrm>
            <a:off x="11470125" y="6189500"/>
            <a:ext cx="2629200" cy="69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200">
                <a:solidFill>
                  <a:srgbClr val="38761D"/>
                </a:solidFill>
                <a:latin typeface="Nunito"/>
                <a:ea typeface="Nunito"/>
                <a:cs typeface="Nunito"/>
                <a:sym typeface="Nunito"/>
              </a:rPr>
              <a:t>GreenMatters</a:t>
            </a:r>
            <a:endParaRPr sz="2200">
              <a:solidFill>
                <a:srgbClr val="38761D"/>
              </a:solidFill>
              <a:latin typeface="Nunito"/>
              <a:ea typeface="Nunito"/>
              <a:cs typeface="Nunito"/>
              <a:sym typeface="Nunito"/>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g947997a738_1_335"/>
          <p:cNvSpPr txBox="1"/>
          <p:nvPr>
            <p:ph idx="1" type="body"/>
          </p:nvPr>
        </p:nvSpPr>
        <p:spPr>
          <a:xfrm>
            <a:off x="2572026" y="1810450"/>
            <a:ext cx="8067000" cy="3344100"/>
          </a:xfrm>
          <a:prstGeom prst="rect">
            <a:avLst/>
          </a:prstGeom>
          <a:noFill/>
          <a:ln>
            <a:noFill/>
          </a:ln>
        </p:spPr>
        <p:txBody>
          <a:bodyPr anchorCtr="0" anchor="t" bIns="54825" lIns="109700" spcFirstLastPara="1" rIns="109700" wrap="square" tIns="54825">
            <a:noAutofit/>
          </a:bodyPr>
          <a:lstStyle/>
          <a:p>
            <a:pPr indent="0" lvl="0" marL="0" rtl="0" algn="l">
              <a:lnSpc>
                <a:spcPct val="90000"/>
              </a:lnSpc>
              <a:spcBef>
                <a:spcPts val="900"/>
              </a:spcBef>
              <a:spcAft>
                <a:spcPts val="0"/>
              </a:spcAft>
              <a:buSzPts val="1800"/>
              <a:buNone/>
            </a:pPr>
            <a:r>
              <a:rPr b="1" lang="en-US"/>
              <a:t>We WILL make mistakes.</a:t>
            </a:r>
            <a:endParaRPr b="1"/>
          </a:p>
          <a:p>
            <a:pPr indent="0" lvl="0" marL="0" rtl="0" algn="l">
              <a:lnSpc>
                <a:spcPct val="90000"/>
              </a:lnSpc>
              <a:spcBef>
                <a:spcPts val="900"/>
              </a:spcBef>
              <a:spcAft>
                <a:spcPts val="0"/>
              </a:spcAft>
              <a:buSzPts val="1800"/>
              <a:buNone/>
            </a:pPr>
            <a:r>
              <a:rPr lang="en-US"/>
              <a:t>If you make a mistake, own up to it. We can’t hold institutions accountable if we don’t hold ourselves accountable. Acknowledge harm, apologize, and do the research yourself, without asking someone else to do the work for you.</a:t>
            </a:r>
            <a:endParaRPr/>
          </a:p>
        </p:txBody>
      </p:sp>
      <p:pic>
        <p:nvPicPr>
          <p:cNvPr id="550" name="Google Shape;550;g947997a738_1_335"/>
          <p:cNvPicPr preferRelativeResize="0"/>
          <p:nvPr/>
        </p:nvPicPr>
        <p:blipFill>
          <a:blip r:embed="rId3">
            <a:alphaModFix/>
          </a:blip>
          <a:stretch>
            <a:fillRect/>
          </a:stretch>
        </p:blipFill>
        <p:spPr>
          <a:xfrm>
            <a:off x="10452026" y="1736100"/>
            <a:ext cx="3675425" cy="3630328"/>
          </a:xfrm>
          <a:prstGeom prst="rect">
            <a:avLst/>
          </a:prstGeom>
          <a:noFill/>
          <a:ln>
            <a:noFill/>
          </a:ln>
        </p:spPr>
      </p:pic>
      <p:sp>
        <p:nvSpPr>
          <p:cNvPr id="551" name="Google Shape;551;g947997a738_1_335"/>
          <p:cNvSpPr txBox="1"/>
          <p:nvPr>
            <p:ph type="title"/>
          </p:nvPr>
        </p:nvSpPr>
        <p:spPr>
          <a:xfrm>
            <a:off x="2688150" y="715475"/>
            <a:ext cx="11400900" cy="1143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Own up to Mistakes</a:t>
            </a:r>
            <a:endParaRPr/>
          </a:p>
        </p:txBody>
      </p:sp>
      <p:pic>
        <p:nvPicPr>
          <p:cNvPr id="552" name="Google Shape;552;g947997a738_1_335"/>
          <p:cNvPicPr preferRelativeResize="0"/>
          <p:nvPr/>
        </p:nvPicPr>
        <p:blipFill rotWithShape="1">
          <a:blip r:embed="rId4">
            <a:alphaModFix/>
          </a:blip>
          <a:srcRect b="24782" l="0" r="0" t="21864"/>
          <a:stretch/>
        </p:blipFill>
        <p:spPr>
          <a:xfrm>
            <a:off x="5404600" y="5366425"/>
            <a:ext cx="3626575" cy="2583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g947997a738_1_91"/>
          <p:cNvSpPr txBox="1"/>
          <p:nvPr>
            <p:ph type="title"/>
          </p:nvPr>
        </p:nvSpPr>
        <p:spPr>
          <a:xfrm>
            <a:off x="2776950" y="958375"/>
            <a:ext cx="10972800" cy="1143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Black in Geoscience Week</a:t>
            </a:r>
            <a:endParaRPr/>
          </a:p>
          <a:p>
            <a:pPr indent="0" lvl="0" marL="0" rtl="0" algn="l">
              <a:spcBef>
                <a:spcPts val="0"/>
              </a:spcBef>
              <a:spcAft>
                <a:spcPts val="0"/>
              </a:spcAft>
              <a:buNone/>
            </a:pPr>
            <a:r>
              <a:rPr lang="en-US" sz="3000"/>
              <a:t>Sept 6-12 | @BlkinGeoscience | #BlackInGeoscience</a:t>
            </a:r>
            <a:endParaRPr sz="3000"/>
          </a:p>
        </p:txBody>
      </p:sp>
      <p:pic>
        <p:nvPicPr>
          <p:cNvPr id="101" name="Google Shape;101;g947997a738_1_91"/>
          <p:cNvPicPr preferRelativeResize="0"/>
          <p:nvPr/>
        </p:nvPicPr>
        <p:blipFill>
          <a:blip r:embed="rId3">
            <a:alphaModFix/>
          </a:blip>
          <a:stretch>
            <a:fillRect/>
          </a:stretch>
        </p:blipFill>
        <p:spPr>
          <a:xfrm>
            <a:off x="2999225" y="3242150"/>
            <a:ext cx="3293625" cy="3220425"/>
          </a:xfrm>
          <a:prstGeom prst="rect">
            <a:avLst/>
          </a:prstGeom>
          <a:noFill/>
          <a:ln>
            <a:noFill/>
          </a:ln>
        </p:spPr>
      </p:pic>
      <p:pic>
        <p:nvPicPr>
          <p:cNvPr id="102" name="Google Shape;102;g947997a738_1_91"/>
          <p:cNvPicPr preferRelativeResize="0"/>
          <p:nvPr/>
        </p:nvPicPr>
        <p:blipFill>
          <a:blip r:embed="rId4">
            <a:alphaModFix/>
          </a:blip>
          <a:stretch>
            <a:fillRect/>
          </a:stretch>
        </p:blipFill>
        <p:spPr>
          <a:xfrm>
            <a:off x="7915325" y="3242149"/>
            <a:ext cx="3181725" cy="3310482"/>
          </a:xfrm>
          <a:prstGeom prst="rect">
            <a:avLst/>
          </a:prstGeom>
          <a:noFill/>
          <a:ln>
            <a:noFill/>
          </a:ln>
        </p:spPr>
      </p:pic>
      <p:sp>
        <p:nvSpPr>
          <p:cNvPr id="103" name="Google Shape;103;g947997a738_1_91"/>
          <p:cNvSpPr txBox="1"/>
          <p:nvPr/>
        </p:nvSpPr>
        <p:spPr>
          <a:xfrm>
            <a:off x="6535775" y="7387525"/>
            <a:ext cx="2963400" cy="32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latin typeface="Garamond"/>
                <a:ea typeface="Garamond"/>
                <a:cs typeface="Garamond"/>
                <a:sym typeface="Garamond"/>
              </a:rPr>
              <a:t>Logos by </a:t>
            </a:r>
            <a:r>
              <a:rPr lang="en-US" sz="1350">
                <a:solidFill>
                  <a:srgbClr val="14171A"/>
                </a:solidFill>
                <a:highlight>
                  <a:srgbClr val="FFFFFF"/>
                </a:highlight>
                <a:latin typeface="Roboto"/>
                <a:ea typeface="Roboto"/>
                <a:cs typeface="Roboto"/>
                <a:sym typeface="Roboto"/>
              </a:rPr>
              <a:t>Dr. Lucía Pérez Díaz</a:t>
            </a:r>
            <a:endParaRPr sz="1600">
              <a:latin typeface="Garamond"/>
              <a:ea typeface="Garamond"/>
              <a:cs typeface="Garamond"/>
              <a:sym typeface="Garamon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70"/>
          <p:cNvSpPr txBox="1"/>
          <p:nvPr>
            <p:ph type="title"/>
          </p:nvPr>
        </p:nvSpPr>
        <p:spPr>
          <a:xfrm>
            <a:off x="2932400" y="624000"/>
            <a:ext cx="10972800" cy="1143000"/>
          </a:xfrm>
          <a:prstGeom prst="rect">
            <a:avLst/>
          </a:prstGeom>
          <a:noFill/>
          <a:ln>
            <a:noFill/>
          </a:ln>
        </p:spPr>
        <p:txBody>
          <a:bodyPr anchorCtr="0" anchor="t" bIns="54825" lIns="109700" spcFirstLastPara="1" rIns="109700" wrap="square" tIns="54825">
            <a:noAutofit/>
          </a:bodyPr>
          <a:lstStyle/>
          <a:p>
            <a:pPr indent="0" lvl="0" marL="0" marR="0" rtl="0" algn="l">
              <a:lnSpc>
                <a:spcPct val="90000"/>
              </a:lnSpc>
              <a:spcBef>
                <a:spcPts val="0"/>
              </a:spcBef>
              <a:spcAft>
                <a:spcPts val="0"/>
              </a:spcAft>
              <a:buClr>
                <a:srgbClr val="2E3C5E"/>
              </a:buClr>
              <a:buSzPts val="3300"/>
              <a:buFont typeface="Verdana"/>
              <a:buNone/>
            </a:pPr>
            <a:r>
              <a:rPr lang="en-US"/>
              <a:t>Not the solution - but part of it</a:t>
            </a:r>
            <a:endParaRPr/>
          </a:p>
        </p:txBody>
      </p:sp>
      <p:sp>
        <p:nvSpPr>
          <p:cNvPr id="559" name="Google Shape;559;p70"/>
          <p:cNvSpPr txBox="1"/>
          <p:nvPr>
            <p:ph idx="1" type="body"/>
          </p:nvPr>
        </p:nvSpPr>
        <p:spPr>
          <a:xfrm>
            <a:off x="2670025" y="1066900"/>
            <a:ext cx="11483100" cy="4343400"/>
          </a:xfrm>
          <a:prstGeom prst="rect">
            <a:avLst/>
          </a:prstGeom>
          <a:noFill/>
          <a:ln>
            <a:noFill/>
          </a:ln>
        </p:spPr>
        <p:txBody>
          <a:bodyPr anchorCtr="0" anchor="t" bIns="54825" lIns="109700" spcFirstLastPara="1" rIns="109700" wrap="square" tIns="54825">
            <a:noAutofit/>
          </a:bodyPr>
          <a:lstStyle/>
          <a:p>
            <a:pPr indent="0" lvl="0" marL="205735" rtl="0" algn="l">
              <a:lnSpc>
                <a:spcPct val="90000"/>
              </a:lnSpc>
              <a:spcBef>
                <a:spcPts val="0"/>
              </a:spcBef>
              <a:spcAft>
                <a:spcPts val="0"/>
              </a:spcAft>
              <a:buSzPts val="1800"/>
              <a:buNone/>
            </a:pPr>
            <a:r>
              <a:t/>
            </a:r>
            <a:endParaRPr/>
          </a:p>
          <a:p>
            <a:pPr indent="0" lvl="0" marL="205735" rtl="0" algn="l">
              <a:lnSpc>
                <a:spcPct val="90000"/>
              </a:lnSpc>
              <a:spcBef>
                <a:spcPts val="0"/>
              </a:spcBef>
              <a:spcAft>
                <a:spcPts val="0"/>
              </a:spcAft>
              <a:buSzPts val="1800"/>
              <a:buNone/>
            </a:pPr>
            <a:r>
              <a:t/>
            </a:r>
            <a:endParaRPr/>
          </a:p>
          <a:p>
            <a:pPr indent="0" lvl="0" marL="205734" rtl="0" algn="l">
              <a:lnSpc>
                <a:spcPct val="90000"/>
              </a:lnSpc>
              <a:spcBef>
                <a:spcPts val="0"/>
              </a:spcBef>
              <a:spcAft>
                <a:spcPts val="0"/>
              </a:spcAft>
              <a:buSzPts val="1800"/>
              <a:buNone/>
            </a:pPr>
            <a:r>
              <a:rPr b="1" lang="en-US"/>
              <a:t>Every time we communicate about science, we have the opportunity to challenge pre-existing beliefs and work towards greater equity and justice in science and society.</a:t>
            </a:r>
            <a:endParaRPr/>
          </a:p>
        </p:txBody>
      </p:sp>
      <p:pic>
        <p:nvPicPr>
          <p:cNvPr id="560" name="Google Shape;560;p70"/>
          <p:cNvPicPr preferRelativeResize="0"/>
          <p:nvPr/>
        </p:nvPicPr>
        <p:blipFill rotWithShape="1">
          <a:blip r:embed="rId3">
            <a:alphaModFix/>
          </a:blip>
          <a:srcRect b="0" l="0" r="0" t="0"/>
          <a:stretch/>
        </p:blipFill>
        <p:spPr>
          <a:xfrm>
            <a:off x="3833593" y="4686066"/>
            <a:ext cx="2682794" cy="1969409"/>
          </a:xfrm>
          <a:prstGeom prst="rect">
            <a:avLst/>
          </a:prstGeom>
          <a:noFill/>
          <a:ln>
            <a:noFill/>
          </a:ln>
        </p:spPr>
      </p:pic>
      <p:pic>
        <p:nvPicPr>
          <p:cNvPr id="561" name="Google Shape;561;p70"/>
          <p:cNvPicPr preferRelativeResize="0"/>
          <p:nvPr/>
        </p:nvPicPr>
        <p:blipFill rotWithShape="1">
          <a:blip r:embed="rId4">
            <a:alphaModFix/>
          </a:blip>
          <a:srcRect b="0" l="-3010" r="3009" t="0"/>
          <a:stretch/>
        </p:blipFill>
        <p:spPr>
          <a:xfrm>
            <a:off x="6655235" y="4686076"/>
            <a:ext cx="2258641" cy="1721730"/>
          </a:xfrm>
          <a:prstGeom prst="rect">
            <a:avLst/>
          </a:prstGeom>
          <a:noFill/>
          <a:ln>
            <a:noFill/>
          </a:ln>
        </p:spPr>
      </p:pic>
      <p:pic>
        <p:nvPicPr>
          <p:cNvPr id="562" name="Google Shape;562;p70"/>
          <p:cNvPicPr preferRelativeResize="0"/>
          <p:nvPr/>
        </p:nvPicPr>
        <p:blipFill rotWithShape="1">
          <a:blip r:embed="rId5">
            <a:alphaModFix/>
          </a:blip>
          <a:srcRect b="0" l="0" r="0" t="0"/>
          <a:stretch/>
        </p:blipFill>
        <p:spPr>
          <a:xfrm>
            <a:off x="11313162" y="4686072"/>
            <a:ext cx="3073163" cy="1721724"/>
          </a:xfrm>
          <a:prstGeom prst="rect">
            <a:avLst/>
          </a:prstGeom>
          <a:noFill/>
          <a:ln>
            <a:noFill/>
          </a:ln>
        </p:spPr>
      </p:pic>
      <p:pic>
        <p:nvPicPr>
          <p:cNvPr id="563" name="Google Shape;563;p70"/>
          <p:cNvPicPr preferRelativeResize="0"/>
          <p:nvPr/>
        </p:nvPicPr>
        <p:blipFill rotWithShape="1">
          <a:blip r:embed="rId6">
            <a:alphaModFix/>
          </a:blip>
          <a:srcRect b="0" l="0" r="0" t="0"/>
          <a:stretch/>
        </p:blipFill>
        <p:spPr>
          <a:xfrm>
            <a:off x="883815" y="4686066"/>
            <a:ext cx="2810939" cy="1581150"/>
          </a:xfrm>
          <a:prstGeom prst="rect">
            <a:avLst/>
          </a:prstGeom>
          <a:noFill/>
          <a:ln>
            <a:noFill/>
          </a:ln>
        </p:spPr>
      </p:pic>
      <p:pic>
        <p:nvPicPr>
          <p:cNvPr id="564" name="Google Shape;564;p70"/>
          <p:cNvPicPr preferRelativeResize="0"/>
          <p:nvPr/>
        </p:nvPicPr>
        <p:blipFill>
          <a:blip r:embed="rId7">
            <a:alphaModFix/>
          </a:blip>
          <a:stretch>
            <a:fillRect/>
          </a:stretch>
        </p:blipFill>
        <p:spPr>
          <a:xfrm>
            <a:off x="9089825" y="4686075"/>
            <a:ext cx="2047375" cy="20473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g947997a738_1_439"/>
          <p:cNvSpPr txBox="1"/>
          <p:nvPr>
            <p:ph type="title"/>
          </p:nvPr>
        </p:nvSpPr>
        <p:spPr>
          <a:xfrm>
            <a:off x="1914900" y="644900"/>
            <a:ext cx="5400300" cy="1143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Black in Geoscience Week</a:t>
            </a:r>
            <a:endParaRPr/>
          </a:p>
          <a:p>
            <a:pPr indent="0" lvl="0" marL="0" rtl="0" algn="l">
              <a:spcBef>
                <a:spcPts val="0"/>
              </a:spcBef>
              <a:spcAft>
                <a:spcPts val="0"/>
              </a:spcAft>
              <a:buNone/>
            </a:pPr>
            <a:r>
              <a:rPr lang="en-US" sz="3000"/>
              <a:t>Sept 6-12 | @BlkinGeoscience | #BlackInGeoscience</a:t>
            </a:r>
            <a:endParaRPr sz="3000"/>
          </a:p>
        </p:txBody>
      </p:sp>
      <p:pic>
        <p:nvPicPr>
          <p:cNvPr id="571" name="Google Shape;571;g947997a738_1_439"/>
          <p:cNvPicPr preferRelativeResize="0"/>
          <p:nvPr/>
        </p:nvPicPr>
        <p:blipFill>
          <a:blip r:embed="rId3">
            <a:alphaModFix/>
          </a:blip>
          <a:stretch>
            <a:fillRect/>
          </a:stretch>
        </p:blipFill>
        <p:spPr>
          <a:xfrm>
            <a:off x="891750" y="3242150"/>
            <a:ext cx="3293625" cy="3220425"/>
          </a:xfrm>
          <a:prstGeom prst="rect">
            <a:avLst/>
          </a:prstGeom>
          <a:noFill/>
          <a:ln>
            <a:noFill/>
          </a:ln>
        </p:spPr>
      </p:pic>
      <p:pic>
        <p:nvPicPr>
          <p:cNvPr id="572" name="Google Shape;572;g947997a738_1_439"/>
          <p:cNvPicPr preferRelativeResize="0"/>
          <p:nvPr/>
        </p:nvPicPr>
        <p:blipFill>
          <a:blip r:embed="rId4">
            <a:alphaModFix/>
          </a:blip>
          <a:stretch>
            <a:fillRect/>
          </a:stretch>
        </p:blipFill>
        <p:spPr>
          <a:xfrm>
            <a:off x="4323025" y="3197124"/>
            <a:ext cx="3181725" cy="3310482"/>
          </a:xfrm>
          <a:prstGeom prst="rect">
            <a:avLst/>
          </a:prstGeom>
          <a:noFill/>
          <a:ln>
            <a:noFill/>
          </a:ln>
        </p:spPr>
      </p:pic>
      <p:sp>
        <p:nvSpPr>
          <p:cNvPr id="573" name="Google Shape;573;g947997a738_1_439"/>
          <p:cNvSpPr txBox="1"/>
          <p:nvPr/>
        </p:nvSpPr>
        <p:spPr>
          <a:xfrm>
            <a:off x="3139425" y="6310175"/>
            <a:ext cx="2963400" cy="32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latin typeface="Garamond"/>
                <a:ea typeface="Garamond"/>
                <a:cs typeface="Garamond"/>
                <a:sym typeface="Garamond"/>
              </a:rPr>
              <a:t>Logos by </a:t>
            </a:r>
            <a:r>
              <a:rPr lang="en-US" sz="1350">
                <a:solidFill>
                  <a:srgbClr val="14171A"/>
                </a:solidFill>
                <a:highlight>
                  <a:srgbClr val="FFFFFF"/>
                </a:highlight>
                <a:latin typeface="Roboto"/>
                <a:ea typeface="Roboto"/>
                <a:cs typeface="Roboto"/>
                <a:sym typeface="Roboto"/>
              </a:rPr>
              <a:t>Dr. Lucía Pérez Díaz</a:t>
            </a:r>
            <a:endParaRPr sz="1600">
              <a:latin typeface="Garamond"/>
              <a:ea typeface="Garamond"/>
              <a:cs typeface="Garamond"/>
              <a:sym typeface="Garamond"/>
            </a:endParaRPr>
          </a:p>
        </p:txBody>
      </p:sp>
      <p:pic>
        <p:nvPicPr>
          <p:cNvPr id="574" name="Google Shape;574;g947997a738_1_439"/>
          <p:cNvPicPr preferRelativeResize="0"/>
          <p:nvPr/>
        </p:nvPicPr>
        <p:blipFill>
          <a:blip r:embed="rId5">
            <a:alphaModFix/>
          </a:blip>
          <a:stretch>
            <a:fillRect/>
          </a:stretch>
        </p:blipFill>
        <p:spPr>
          <a:xfrm>
            <a:off x="8023400" y="3260375"/>
            <a:ext cx="6241101" cy="3120550"/>
          </a:xfrm>
          <a:prstGeom prst="rect">
            <a:avLst/>
          </a:prstGeom>
          <a:noFill/>
          <a:ln>
            <a:noFill/>
          </a:ln>
        </p:spPr>
      </p:pic>
      <p:sp>
        <p:nvSpPr>
          <p:cNvPr id="575" name="Google Shape;575;g947997a738_1_439"/>
          <p:cNvSpPr txBox="1"/>
          <p:nvPr>
            <p:ph type="title"/>
          </p:nvPr>
        </p:nvSpPr>
        <p:spPr>
          <a:xfrm>
            <a:off x="8082000" y="644900"/>
            <a:ext cx="6123900" cy="1143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Black in SciComm Week</a:t>
            </a:r>
            <a:endParaRPr/>
          </a:p>
          <a:p>
            <a:pPr indent="0" lvl="0" marL="0" rtl="0" algn="l">
              <a:spcBef>
                <a:spcPts val="0"/>
              </a:spcBef>
              <a:spcAft>
                <a:spcPts val="0"/>
              </a:spcAft>
              <a:buNone/>
            </a:pPr>
            <a:r>
              <a:rPr lang="en-US" sz="3000"/>
              <a:t>Oc</a:t>
            </a:r>
            <a:r>
              <a:rPr lang="en-US" sz="3000"/>
              <a:t>t 4-10 | #BlackInSciCommWeek</a:t>
            </a:r>
            <a:endParaRPr sz="30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pic>
        <p:nvPicPr>
          <p:cNvPr id="581" name="Google Shape;581;g947997a738_1_526"/>
          <p:cNvPicPr preferRelativeResize="0"/>
          <p:nvPr/>
        </p:nvPicPr>
        <p:blipFill>
          <a:blip r:embed="rId3">
            <a:alphaModFix/>
          </a:blip>
          <a:stretch>
            <a:fillRect/>
          </a:stretch>
        </p:blipFill>
        <p:spPr>
          <a:xfrm>
            <a:off x="4799300" y="266025"/>
            <a:ext cx="5615599" cy="3467099"/>
          </a:xfrm>
          <a:prstGeom prst="rect">
            <a:avLst/>
          </a:prstGeom>
          <a:noFill/>
          <a:ln>
            <a:noFill/>
          </a:ln>
        </p:spPr>
      </p:pic>
      <p:sp>
        <p:nvSpPr>
          <p:cNvPr id="582" name="Google Shape;582;g947997a738_1_526"/>
          <p:cNvSpPr txBox="1"/>
          <p:nvPr>
            <p:ph type="title"/>
          </p:nvPr>
        </p:nvSpPr>
        <p:spPr>
          <a:xfrm>
            <a:off x="2479125" y="3314700"/>
            <a:ext cx="11550300" cy="1143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4680">
                <a:solidFill>
                  <a:srgbClr val="990000"/>
                </a:solidFill>
              </a:rPr>
              <a:t>@Reclaiming_STEM</a:t>
            </a:r>
            <a:endParaRPr sz="4680">
              <a:solidFill>
                <a:srgbClr val="990000"/>
              </a:solidFill>
            </a:endParaRPr>
          </a:p>
          <a:p>
            <a:pPr indent="0" lvl="0" marL="0" rtl="0" algn="l">
              <a:spcBef>
                <a:spcPts val="0"/>
              </a:spcBef>
              <a:spcAft>
                <a:spcPts val="0"/>
              </a:spcAft>
              <a:buNone/>
            </a:pPr>
            <a:r>
              <a:rPr lang="en-US" sz="4680"/>
              <a:t>Diverse &amp; inclusive #SciComm workshop on both coasts created by @wardofplants &amp; @Microbe_Meows to empower scientists to use STEM for social justice ✊🏼✊🏾✊🏿✊🏽</a:t>
            </a:r>
            <a:endParaRPr sz="468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g947997a738_1_563"/>
          <p:cNvSpPr txBox="1"/>
          <p:nvPr>
            <p:ph type="title"/>
          </p:nvPr>
        </p:nvSpPr>
        <p:spPr>
          <a:xfrm>
            <a:off x="1005840" y="1244273"/>
            <a:ext cx="12618600" cy="778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9" name="Google Shape;589;g947997a738_1_563"/>
          <p:cNvSpPr txBox="1"/>
          <p:nvPr>
            <p:ph idx="1" type="body"/>
          </p:nvPr>
        </p:nvSpPr>
        <p:spPr>
          <a:xfrm>
            <a:off x="1005840" y="2022345"/>
            <a:ext cx="12618600" cy="5390100"/>
          </a:xfrm>
          <a:prstGeom prst="rect">
            <a:avLst/>
          </a:prstGeom>
        </p:spPr>
        <p:txBody>
          <a:bodyPr anchorCtr="0" anchor="t" bIns="45700" lIns="91425" spcFirstLastPara="1" rIns="91425" wrap="square" tIns="45700">
            <a:noAutofit/>
          </a:bodyPr>
          <a:lstStyle/>
          <a:p>
            <a:pPr indent="0" lvl="0" marL="0" rtl="0" algn="l">
              <a:spcBef>
                <a:spcPts val="900"/>
              </a:spcBef>
              <a:spcAft>
                <a:spcPts val="0"/>
              </a:spcAft>
              <a:buNone/>
            </a:pPr>
            <a:r>
              <a:t/>
            </a:r>
            <a:endParaRPr/>
          </a:p>
        </p:txBody>
      </p:sp>
      <p:sp>
        <p:nvSpPr>
          <p:cNvPr id="590" name="Google Shape;590;g947997a738_1_563"/>
          <p:cNvSpPr/>
          <p:nvPr/>
        </p:nvSpPr>
        <p:spPr>
          <a:xfrm>
            <a:off x="-17575" y="-16575"/>
            <a:ext cx="14630400" cy="8229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1" name="Google Shape;591;g947997a738_1_563"/>
          <p:cNvPicPr preferRelativeResize="0"/>
          <p:nvPr/>
        </p:nvPicPr>
        <p:blipFill>
          <a:blip r:embed="rId3">
            <a:alphaModFix/>
          </a:blip>
          <a:stretch>
            <a:fillRect/>
          </a:stretch>
        </p:blipFill>
        <p:spPr>
          <a:xfrm>
            <a:off x="1828800" y="0"/>
            <a:ext cx="10972800" cy="82296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86"/>
          <p:cNvSpPr txBox="1"/>
          <p:nvPr>
            <p:ph type="title"/>
          </p:nvPr>
        </p:nvSpPr>
        <p:spPr>
          <a:xfrm>
            <a:off x="2583180" y="1244273"/>
            <a:ext cx="9464040" cy="777960"/>
          </a:xfrm>
          <a:prstGeom prst="rect">
            <a:avLst/>
          </a:prstGeom>
          <a:noFill/>
          <a:ln>
            <a:noFill/>
          </a:ln>
        </p:spPr>
        <p:txBody>
          <a:bodyPr anchorCtr="0" anchor="t" bIns="54825" lIns="109700" spcFirstLastPara="1" rIns="109700" wrap="square" tIns="54825">
            <a:noAutofit/>
          </a:bodyPr>
          <a:lstStyle/>
          <a:p>
            <a:pPr indent="0" lvl="0" marL="0" marR="0" rtl="0" algn="l">
              <a:lnSpc>
                <a:spcPct val="90000"/>
              </a:lnSpc>
              <a:spcBef>
                <a:spcPts val="0"/>
              </a:spcBef>
              <a:spcAft>
                <a:spcPts val="0"/>
              </a:spcAft>
              <a:buClr>
                <a:srgbClr val="2E3C5E"/>
              </a:buClr>
              <a:buSzPts val="3300"/>
              <a:buFont typeface="Verdana"/>
              <a:buNone/>
            </a:pPr>
            <a:r>
              <a:rPr lang="en-US"/>
              <a:t>Acknowledgements</a:t>
            </a:r>
            <a:endParaRPr/>
          </a:p>
        </p:txBody>
      </p:sp>
      <p:sp>
        <p:nvSpPr>
          <p:cNvPr id="598" name="Google Shape;598;p86"/>
          <p:cNvSpPr txBox="1"/>
          <p:nvPr>
            <p:ph idx="1" type="body"/>
          </p:nvPr>
        </p:nvSpPr>
        <p:spPr>
          <a:xfrm>
            <a:off x="2583180" y="2022344"/>
            <a:ext cx="9464040" cy="5389920"/>
          </a:xfrm>
          <a:prstGeom prst="rect">
            <a:avLst/>
          </a:prstGeom>
          <a:noFill/>
          <a:ln>
            <a:noFill/>
          </a:ln>
        </p:spPr>
        <p:txBody>
          <a:bodyPr anchorCtr="0" anchor="t" bIns="54825" lIns="109700" spcFirstLastPara="1" rIns="109700" wrap="square" tIns="54825">
            <a:noAutofit/>
          </a:bodyPr>
          <a:lstStyle/>
          <a:p>
            <a:pPr indent="0" lvl="0" marL="0" rtl="0" algn="l">
              <a:lnSpc>
                <a:spcPct val="90000"/>
              </a:lnSpc>
              <a:spcBef>
                <a:spcPts val="900"/>
              </a:spcBef>
              <a:spcAft>
                <a:spcPts val="0"/>
              </a:spcAft>
              <a:buSzPts val="1800"/>
              <a:buNone/>
            </a:pPr>
            <a:r>
              <a:rPr lang="en-US"/>
              <a:t>Aisha Morris</a:t>
            </a:r>
            <a:endParaRPr/>
          </a:p>
          <a:p>
            <a:pPr indent="0" lvl="0" marL="0" rtl="0" algn="l">
              <a:lnSpc>
                <a:spcPct val="90000"/>
              </a:lnSpc>
              <a:spcBef>
                <a:spcPts val="900"/>
              </a:spcBef>
              <a:spcAft>
                <a:spcPts val="0"/>
              </a:spcAft>
              <a:buSzPts val="1800"/>
              <a:buNone/>
            </a:pPr>
            <a:r>
              <a:rPr lang="en-US"/>
              <a:t>Andi Ellis</a:t>
            </a:r>
            <a:endParaRPr/>
          </a:p>
          <a:p>
            <a:pPr indent="0" lvl="0" marL="0" rtl="0" algn="l">
              <a:lnSpc>
                <a:spcPct val="90000"/>
              </a:lnSpc>
              <a:spcBef>
                <a:spcPts val="900"/>
              </a:spcBef>
              <a:spcAft>
                <a:spcPts val="0"/>
              </a:spcAft>
              <a:buSzPts val="1800"/>
              <a:buNone/>
            </a:pPr>
            <a:r>
              <a:rPr lang="en-US"/>
              <a:t>Maryam Zaringhalam</a:t>
            </a:r>
            <a:endParaRPr/>
          </a:p>
          <a:p>
            <a:pPr indent="0" lvl="0" marL="0" rtl="0" algn="l">
              <a:lnSpc>
                <a:spcPct val="90000"/>
              </a:lnSpc>
              <a:spcBef>
                <a:spcPts val="900"/>
              </a:spcBef>
              <a:spcAft>
                <a:spcPts val="0"/>
              </a:spcAft>
              <a:buSzPts val="1800"/>
              <a:buNone/>
            </a:pPr>
            <a:r>
              <a:rPr lang="en-US"/>
              <a:t>Kelly Sierra</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94"/>
          <p:cNvSpPr txBox="1"/>
          <p:nvPr>
            <p:ph type="title"/>
          </p:nvPr>
        </p:nvSpPr>
        <p:spPr>
          <a:xfrm>
            <a:off x="2583180" y="1244273"/>
            <a:ext cx="9464040" cy="777960"/>
          </a:xfrm>
          <a:prstGeom prst="rect">
            <a:avLst/>
          </a:prstGeom>
          <a:noFill/>
          <a:ln>
            <a:noFill/>
          </a:ln>
        </p:spPr>
        <p:txBody>
          <a:bodyPr anchorCtr="0" anchor="t" bIns="54825" lIns="109700" spcFirstLastPara="1" rIns="109700" wrap="square" tIns="54825">
            <a:noAutofit/>
          </a:bodyPr>
          <a:lstStyle/>
          <a:p>
            <a:pPr indent="0" lvl="0" marL="0" marR="0" rtl="0" algn="l">
              <a:lnSpc>
                <a:spcPct val="90000"/>
              </a:lnSpc>
              <a:spcBef>
                <a:spcPts val="0"/>
              </a:spcBef>
              <a:spcAft>
                <a:spcPts val="0"/>
              </a:spcAft>
              <a:buClr>
                <a:srgbClr val="2E3C5E"/>
              </a:buClr>
              <a:buSzPts val="3300"/>
              <a:buFont typeface="Verdana"/>
              <a:buNone/>
            </a:pPr>
            <a:r>
              <a:t/>
            </a:r>
            <a:endParaRPr/>
          </a:p>
        </p:txBody>
      </p:sp>
      <p:pic>
        <p:nvPicPr>
          <p:cNvPr id="605" name="Google Shape;605;p94"/>
          <p:cNvPicPr preferRelativeResize="0"/>
          <p:nvPr/>
        </p:nvPicPr>
        <p:blipFill rotWithShape="1">
          <a:blip r:embed="rId3">
            <a:alphaModFix/>
          </a:blip>
          <a:srcRect b="0" l="0" r="0" t="0"/>
          <a:stretch/>
        </p:blipFill>
        <p:spPr>
          <a:xfrm>
            <a:off x="1828801" y="722300"/>
            <a:ext cx="4354472" cy="2692576"/>
          </a:xfrm>
          <a:prstGeom prst="rect">
            <a:avLst/>
          </a:prstGeom>
          <a:noFill/>
          <a:ln>
            <a:noFill/>
          </a:ln>
        </p:spPr>
      </p:pic>
      <p:pic>
        <p:nvPicPr>
          <p:cNvPr id="606" name="Google Shape;606;p94"/>
          <p:cNvPicPr preferRelativeResize="0"/>
          <p:nvPr/>
        </p:nvPicPr>
        <p:blipFill rotWithShape="1">
          <a:blip r:embed="rId4">
            <a:alphaModFix/>
          </a:blip>
          <a:srcRect b="0" l="0" r="0" t="0"/>
          <a:stretch/>
        </p:blipFill>
        <p:spPr>
          <a:xfrm>
            <a:off x="8038229" y="1633317"/>
            <a:ext cx="4670969" cy="2613990"/>
          </a:xfrm>
          <a:prstGeom prst="rect">
            <a:avLst/>
          </a:prstGeom>
          <a:noFill/>
          <a:ln>
            <a:noFill/>
          </a:ln>
        </p:spPr>
      </p:pic>
      <p:pic>
        <p:nvPicPr>
          <p:cNvPr id="607" name="Google Shape;607;p94"/>
          <p:cNvPicPr preferRelativeResize="0"/>
          <p:nvPr/>
        </p:nvPicPr>
        <p:blipFill rotWithShape="1">
          <a:blip r:embed="rId5">
            <a:alphaModFix/>
          </a:blip>
          <a:srcRect b="0" l="0" r="0" t="0"/>
          <a:stretch/>
        </p:blipFill>
        <p:spPr>
          <a:xfrm>
            <a:off x="1828801" y="4271135"/>
            <a:ext cx="5209189" cy="2937809"/>
          </a:xfrm>
          <a:prstGeom prst="rect">
            <a:avLst/>
          </a:prstGeom>
          <a:noFill/>
          <a:ln>
            <a:noFill/>
          </a:ln>
        </p:spPr>
      </p:pic>
      <p:pic>
        <p:nvPicPr>
          <p:cNvPr id="608" name="Google Shape;608;p94"/>
          <p:cNvPicPr preferRelativeResize="0"/>
          <p:nvPr/>
        </p:nvPicPr>
        <p:blipFill rotWithShape="1">
          <a:blip r:embed="rId6">
            <a:alphaModFix/>
          </a:blip>
          <a:srcRect b="36138" l="3422" r="37573" t="28210"/>
          <a:stretch/>
        </p:blipFill>
        <p:spPr>
          <a:xfrm>
            <a:off x="5853722" y="5295790"/>
            <a:ext cx="4770281" cy="2933780"/>
          </a:xfrm>
          <a:prstGeom prst="rect">
            <a:avLst/>
          </a:prstGeom>
          <a:noFill/>
          <a:ln>
            <a:noFill/>
          </a:ln>
        </p:spPr>
      </p:pic>
      <p:pic>
        <p:nvPicPr>
          <p:cNvPr id="609" name="Google Shape;609;p94"/>
          <p:cNvPicPr preferRelativeResize="0"/>
          <p:nvPr/>
        </p:nvPicPr>
        <p:blipFill rotWithShape="1">
          <a:blip r:embed="rId7">
            <a:alphaModFix/>
          </a:blip>
          <a:srcRect b="0" l="0" r="0" t="0"/>
          <a:stretch/>
        </p:blipFill>
        <p:spPr>
          <a:xfrm>
            <a:off x="3013020" y="1594036"/>
            <a:ext cx="4792600" cy="2692560"/>
          </a:xfrm>
          <a:prstGeom prst="rect">
            <a:avLst/>
          </a:prstGeom>
          <a:noFill/>
          <a:ln>
            <a:noFill/>
          </a:ln>
        </p:spPr>
      </p:pic>
      <p:pic>
        <p:nvPicPr>
          <p:cNvPr id="610" name="Google Shape;610;p94"/>
          <p:cNvPicPr preferRelativeResize="0"/>
          <p:nvPr/>
        </p:nvPicPr>
        <p:blipFill rotWithShape="1">
          <a:blip r:embed="rId8">
            <a:alphaModFix/>
          </a:blip>
          <a:srcRect b="0" l="0" r="0" t="0"/>
          <a:stretch/>
        </p:blipFill>
        <p:spPr>
          <a:xfrm>
            <a:off x="6026040" y="2905964"/>
            <a:ext cx="3942418" cy="2213161"/>
          </a:xfrm>
          <a:prstGeom prst="rect">
            <a:avLst/>
          </a:prstGeom>
          <a:noFill/>
          <a:ln>
            <a:noFill/>
          </a:ln>
        </p:spPr>
      </p:pic>
      <p:pic>
        <p:nvPicPr>
          <p:cNvPr id="611" name="Google Shape;611;p94"/>
          <p:cNvPicPr preferRelativeResize="0"/>
          <p:nvPr/>
        </p:nvPicPr>
        <p:blipFill rotWithShape="1">
          <a:blip r:embed="rId9">
            <a:alphaModFix/>
          </a:blip>
          <a:srcRect b="0" l="0" r="0" t="0"/>
          <a:stretch/>
        </p:blipFill>
        <p:spPr>
          <a:xfrm>
            <a:off x="8165686" y="5526872"/>
            <a:ext cx="4092300" cy="2289901"/>
          </a:xfrm>
          <a:prstGeom prst="rect">
            <a:avLst/>
          </a:prstGeom>
          <a:noFill/>
          <a:ln>
            <a:noFill/>
          </a:ln>
        </p:spPr>
      </p:pic>
      <p:pic>
        <p:nvPicPr>
          <p:cNvPr id="612" name="Google Shape;612;p94"/>
          <p:cNvPicPr preferRelativeResize="0"/>
          <p:nvPr/>
        </p:nvPicPr>
        <p:blipFill rotWithShape="1">
          <a:blip r:embed="rId10">
            <a:alphaModFix/>
          </a:blip>
          <a:srcRect b="0" l="0" r="0" t="0"/>
          <a:stretch/>
        </p:blipFill>
        <p:spPr>
          <a:xfrm>
            <a:off x="6183270" y="1131003"/>
            <a:ext cx="2852756" cy="1598267"/>
          </a:xfrm>
          <a:prstGeom prst="rect">
            <a:avLst/>
          </a:prstGeom>
          <a:noFill/>
          <a:ln>
            <a:noFill/>
          </a:ln>
        </p:spPr>
      </p:pic>
      <p:pic>
        <p:nvPicPr>
          <p:cNvPr id="613" name="Google Shape;613;p94"/>
          <p:cNvPicPr preferRelativeResize="0"/>
          <p:nvPr/>
        </p:nvPicPr>
        <p:blipFill rotWithShape="1">
          <a:blip r:embed="rId11">
            <a:alphaModFix/>
          </a:blip>
          <a:srcRect b="0" l="0" r="0" t="0"/>
          <a:stretch/>
        </p:blipFill>
        <p:spPr>
          <a:xfrm>
            <a:off x="9036030" y="1030049"/>
            <a:ext cx="3765566" cy="2117206"/>
          </a:xfrm>
          <a:prstGeom prst="rect">
            <a:avLst/>
          </a:prstGeom>
          <a:noFill/>
          <a:ln>
            <a:noFill/>
          </a:ln>
        </p:spPr>
      </p:pic>
      <p:pic>
        <p:nvPicPr>
          <p:cNvPr id="614" name="Google Shape;614;p94"/>
          <p:cNvPicPr preferRelativeResize="0"/>
          <p:nvPr/>
        </p:nvPicPr>
        <p:blipFill rotWithShape="1">
          <a:blip r:embed="rId12">
            <a:alphaModFix/>
          </a:blip>
          <a:srcRect b="0" l="0" r="0" t="0"/>
          <a:stretch/>
        </p:blipFill>
        <p:spPr>
          <a:xfrm>
            <a:off x="7891918" y="3702690"/>
            <a:ext cx="4639825" cy="2613989"/>
          </a:xfrm>
          <a:prstGeom prst="rect">
            <a:avLst/>
          </a:prstGeom>
          <a:noFill/>
          <a:ln>
            <a:noFill/>
          </a:ln>
        </p:spPr>
      </p:pic>
      <p:pic>
        <p:nvPicPr>
          <p:cNvPr id="615" name="Google Shape;615;p94"/>
          <p:cNvPicPr preferRelativeResize="0"/>
          <p:nvPr/>
        </p:nvPicPr>
        <p:blipFill rotWithShape="1">
          <a:blip r:embed="rId13">
            <a:alphaModFix/>
          </a:blip>
          <a:srcRect b="0" l="0" r="0" t="0"/>
          <a:stretch/>
        </p:blipFill>
        <p:spPr>
          <a:xfrm>
            <a:off x="1765800" y="6118948"/>
            <a:ext cx="3765568" cy="211065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95"/>
          <p:cNvSpPr txBox="1"/>
          <p:nvPr>
            <p:ph type="title"/>
          </p:nvPr>
        </p:nvSpPr>
        <p:spPr>
          <a:xfrm>
            <a:off x="2583180" y="1244273"/>
            <a:ext cx="9464040" cy="778072"/>
          </a:xfrm>
          <a:prstGeom prst="rect">
            <a:avLst/>
          </a:prstGeom>
          <a:noFill/>
          <a:ln>
            <a:noFill/>
          </a:ln>
        </p:spPr>
        <p:txBody>
          <a:bodyPr anchorCtr="0" anchor="t" bIns="54825" lIns="109700" spcFirstLastPara="1" rIns="109700" wrap="square" tIns="54825">
            <a:noAutofit/>
          </a:bodyPr>
          <a:lstStyle/>
          <a:p>
            <a:pPr indent="0" lvl="0" marL="0" marR="0" rtl="0" algn="l">
              <a:lnSpc>
                <a:spcPct val="90000"/>
              </a:lnSpc>
              <a:spcBef>
                <a:spcPts val="0"/>
              </a:spcBef>
              <a:spcAft>
                <a:spcPts val="0"/>
              </a:spcAft>
              <a:buClr>
                <a:srgbClr val="2E3C5E"/>
              </a:buClr>
              <a:buSzPts val="3300"/>
              <a:buFont typeface="Verdana"/>
              <a:buNone/>
            </a:pPr>
            <a:r>
              <a:t/>
            </a:r>
            <a:endParaRPr/>
          </a:p>
        </p:txBody>
      </p:sp>
      <p:pic>
        <p:nvPicPr>
          <p:cNvPr id="621" name="Google Shape;621;p95"/>
          <p:cNvPicPr preferRelativeResize="0"/>
          <p:nvPr/>
        </p:nvPicPr>
        <p:blipFill rotWithShape="1">
          <a:blip r:embed="rId3">
            <a:alphaModFix/>
          </a:blip>
          <a:srcRect b="0" l="0" r="0" t="0"/>
          <a:stretch/>
        </p:blipFill>
        <p:spPr>
          <a:xfrm>
            <a:off x="1828800" y="1633309"/>
            <a:ext cx="10972800" cy="6169446"/>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96"/>
          <p:cNvSpPr txBox="1"/>
          <p:nvPr>
            <p:ph type="title"/>
          </p:nvPr>
        </p:nvSpPr>
        <p:spPr>
          <a:xfrm>
            <a:off x="2583180" y="1244273"/>
            <a:ext cx="9464040" cy="778072"/>
          </a:xfrm>
          <a:prstGeom prst="rect">
            <a:avLst/>
          </a:prstGeom>
          <a:noFill/>
          <a:ln>
            <a:noFill/>
          </a:ln>
        </p:spPr>
        <p:txBody>
          <a:bodyPr anchorCtr="0" anchor="t" bIns="54825" lIns="109700" spcFirstLastPara="1" rIns="109700" wrap="square" tIns="54825">
            <a:noAutofit/>
          </a:bodyPr>
          <a:lstStyle/>
          <a:p>
            <a:pPr indent="0" lvl="0" marL="0" marR="0" rtl="0" algn="l">
              <a:lnSpc>
                <a:spcPct val="90000"/>
              </a:lnSpc>
              <a:spcBef>
                <a:spcPts val="0"/>
              </a:spcBef>
              <a:spcAft>
                <a:spcPts val="0"/>
              </a:spcAft>
              <a:buClr>
                <a:srgbClr val="2E3C5E"/>
              </a:buClr>
              <a:buSzPts val="3300"/>
              <a:buFont typeface="Verdana"/>
              <a:buNone/>
            </a:pPr>
            <a:r>
              <a:rPr lang="en-US"/>
              <a:t>What, Who, How?</a:t>
            </a:r>
            <a:endParaRPr/>
          </a:p>
        </p:txBody>
      </p:sp>
      <p:pic>
        <p:nvPicPr>
          <p:cNvPr id="628" name="Google Shape;628;p96"/>
          <p:cNvPicPr preferRelativeResize="0"/>
          <p:nvPr/>
        </p:nvPicPr>
        <p:blipFill rotWithShape="1">
          <a:blip r:embed="rId3">
            <a:alphaModFix/>
          </a:blip>
          <a:srcRect b="0" l="0" r="0" t="0"/>
          <a:stretch/>
        </p:blipFill>
        <p:spPr>
          <a:xfrm>
            <a:off x="1828800" y="3338008"/>
            <a:ext cx="10972800" cy="155358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97"/>
          <p:cNvSpPr txBox="1"/>
          <p:nvPr>
            <p:ph type="title"/>
          </p:nvPr>
        </p:nvSpPr>
        <p:spPr>
          <a:xfrm>
            <a:off x="2583180" y="1244273"/>
            <a:ext cx="9464040" cy="778072"/>
          </a:xfrm>
          <a:prstGeom prst="rect">
            <a:avLst/>
          </a:prstGeom>
          <a:noFill/>
          <a:ln>
            <a:noFill/>
          </a:ln>
        </p:spPr>
        <p:txBody>
          <a:bodyPr anchorCtr="0" anchor="t" bIns="54825" lIns="109700" spcFirstLastPara="1" rIns="109700" wrap="square" tIns="54825">
            <a:noAutofit/>
          </a:bodyPr>
          <a:lstStyle/>
          <a:p>
            <a:pPr indent="0" lvl="0" marL="0" marR="0" rtl="0" algn="l">
              <a:lnSpc>
                <a:spcPct val="90000"/>
              </a:lnSpc>
              <a:spcBef>
                <a:spcPts val="0"/>
              </a:spcBef>
              <a:spcAft>
                <a:spcPts val="0"/>
              </a:spcAft>
              <a:buClr>
                <a:srgbClr val="2E3C5E"/>
              </a:buClr>
              <a:buSzPts val="3300"/>
              <a:buFont typeface="Verdana"/>
              <a:buNone/>
            </a:pPr>
            <a:r>
              <a:t/>
            </a:r>
            <a:endParaRPr/>
          </a:p>
        </p:txBody>
      </p:sp>
      <p:pic>
        <p:nvPicPr>
          <p:cNvPr id="634" name="Google Shape;634;p97"/>
          <p:cNvPicPr preferRelativeResize="0"/>
          <p:nvPr/>
        </p:nvPicPr>
        <p:blipFill rotWithShape="1">
          <a:blip r:embed="rId3">
            <a:alphaModFix/>
          </a:blip>
          <a:srcRect b="0" l="0" r="0" t="0"/>
          <a:stretch/>
        </p:blipFill>
        <p:spPr>
          <a:xfrm>
            <a:off x="1828800" y="2517"/>
            <a:ext cx="10972800" cy="8224567"/>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98"/>
          <p:cNvSpPr txBox="1"/>
          <p:nvPr>
            <p:ph type="title"/>
          </p:nvPr>
        </p:nvSpPr>
        <p:spPr>
          <a:xfrm>
            <a:off x="2583180" y="1244273"/>
            <a:ext cx="9464040" cy="778072"/>
          </a:xfrm>
          <a:prstGeom prst="rect">
            <a:avLst/>
          </a:prstGeom>
          <a:noFill/>
          <a:ln>
            <a:noFill/>
          </a:ln>
        </p:spPr>
        <p:txBody>
          <a:bodyPr anchorCtr="0" anchor="t" bIns="54825" lIns="109700" spcFirstLastPara="1" rIns="109700" wrap="square" tIns="54825">
            <a:noAutofit/>
          </a:bodyPr>
          <a:lstStyle/>
          <a:p>
            <a:pPr indent="0" lvl="0" marL="0" marR="0" rtl="0" algn="l">
              <a:lnSpc>
                <a:spcPct val="90000"/>
              </a:lnSpc>
              <a:spcBef>
                <a:spcPts val="0"/>
              </a:spcBef>
              <a:spcAft>
                <a:spcPts val="0"/>
              </a:spcAft>
              <a:buClr>
                <a:srgbClr val="2E3C5E"/>
              </a:buClr>
              <a:buSzPts val="3300"/>
              <a:buFont typeface="Verdana"/>
              <a:buNone/>
            </a:pPr>
            <a:r>
              <a:t/>
            </a:r>
            <a:endParaRPr/>
          </a:p>
        </p:txBody>
      </p:sp>
      <p:sp>
        <p:nvSpPr>
          <p:cNvPr id="640" name="Google Shape;640;p98"/>
          <p:cNvSpPr txBox="1"/>
          <p:nvPr>
            <p:ph idx="1" type="body"/>
          </p:nvPr>
        </p:nvSpPr>
        <p:spPr>
          <a:xfrm>
            <a:off x="2583180" y="2022345"/>
            <a:ext cx="9464040" cy="5390017"/>
          </a:xfrm>
          <a:prstGeom prst="rect">
            <a:avLst/>
          </a:prstGeom>
          <a:noFill/>
          <a:ln>
            <a:noFill/>
          </a:ln>
        </p:spPr>
        <p:txBody>
          <a:bodyPr anchorCtr="0" anchor="t" bIns="54825" lIns="109700" spcFirstLastPara="1" rIns="109700" wrap="square" tIns="54825">
            <a:normAutofit/>
          </a:bodyPr>
          <a:lstStyle/>
          <a:p>
            <a:pPr indent="-205735" lvl="0" marL="205735" rtl="0" algn="l">
              <a:lnSpc>
                <a:spcPct val="90000"/>
              </a:lnSpc>
              <a:spcBef>
                <a:spcPts val="0"/>
              </a:spcBef>
              <a:spcAft>
                <a:spcPts val="0"/>
              </a:spcAft>
              <a:buSzPts val="2100"/>
              <a:buChar char="•"/>
            </a:pPr>
            <a:r>
              <a:rPr lang="en-US"/>
              <a:t>No shortage of efforts to change the perception of a geologist or geoscientist</a:t>
            </a:r>
            <a:endParaRPr/>
          </a:p>
          <a:p>
            <a:pPr indent="-205735" lvl="0" marL="205735" rtl="0" algn="l">
              <a:lnSpc>
                <a:spcPct val="90000"/>
              </a:lnSpc>
              <a:spcBef>
                <a:spcPts val="900"/>
              </a:spcBef>
              <a:spcAft>
                <a:spcPts val="0"/>
              </a:spcAft>
              <a:buSzPts val="2100"/>
              <a:buChar char="•"/>
            </a:pPr>
            <a:r>
              <a:rPr lang="en-US"/>
              <a:t>AND… we need to keep working at this, in all the media we produce to represent science</a:t>
            </a:r>
            <a:endParaRPr/>
          </a:p>
          <a:p>
            <a:pPr indent="-205735" lvl="0" marL="205735" rtl="0" algn="l">
              <a:lnSpc>
                <a:spcPct val="90000"/>
              </a:lnSpc>
              <a:spcBef>
                <a:spcPts val="900"/>
              </a:spcBef>
              <a:spcAft>
                <a:spcPts val="0"/>
              </a:spcAft>
              <a:buSzPts val="2100"/>
              <a:buChar char="•"/>
            </a:pPr>
            <a:r>
              <a:rPr lang="en-US"/>
              <a:t>And all media we produce represents science….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36"/>
          <p:cNvSpPr txBox="1"/>
          <p:nvPr>
            <p:ph type="title"/>
          </p:nvPr>
        </p:nvSpPr>
        <p:spPr>
          <a:xfrm>
            <a:off x="3916680" y="254000"/>
            <a:ext cx="13167360" cy="9017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1800"/>
              <a:buNone/>
            </a:pPr>
            <a:r>
              <a:rPr lang="en-US" sz="5120">
                <a:solidFill>
                  <a:srgbClr val="C00000"/>
                </a:solidFill>
              </a:rPr>
              <a:t>Your Goals</a:t>
            </a:r>
            <a:endParaRPr/>
          </a:p>
        </p:txBody>
      </p:sp>
      <p:sp>
        <p:nvSpPr>
          <p:cNvPr id="109" name="Google Shape;109;p36"/>
          <p:cNvSpPr txBox="1"/>
          <p:nvPr>
            <p:ph idx="1" type="body"/>
          </p:nvPr>
        </p:nvSpPr>
        <p:spPr>
          <a:xfrm>
            <a:off x="1120900" y="3798075"/>
            <a:ext cx="8881800" cy="2905200"/>
          </a:xfrm>
          <a:prstGeom prst="rect">
            <a:avLst/>
          </a:prstGeom>
          <a:noFill/>
          <a:ln>
            <a:noFill/>
          </a:ln>
        </p:spPr>
        <p:txBody>
          <a:bodyPr anchorCtr="0" anchor="t" bIns="0" lIns="0" spcFirstLastPara="1" rIns="0" wrap="square" tIns="0">
            <a:normAutofit/>
          </a:bodyPr>
          <a:lstStyle/>
          <a:p>
            <a:pPr indent="-342900" lvl="0" marL="457200" rtl="0" algn="l">
              <a:lnSpc>
                <a:spcPct val="90000"/>
              </a:lnSpc>
              <a:spcBef>
                <a:spcPts val="1200"/>
              </a:spcBef>
              <a:spcAft>
                <a:spcPts val="0"/>
              </a:spcAft>
              <a:buClr>
                <a:srgbClr val="5A5A5A"/>
              </a:buClr>
              <a:buSzPts val="1800"/>
              <a:buChar char="•"/>
            </a:pPr>
            <a:r>
              <a:rPr lang="en-US"/>
              <a:t>What do you hope to get out of this webinar?</a:t>
            </a:r>
            <a:endParaRPr/>
          </a:p>
          <a:p>
            <a:pPr indent="-342900" lvl="0" marL="457200" rtl="0" algn="l">
              <a:lnSpc>
                <a:spcPct val="90000"/>
              </a:lnSpc>
              <a:spcBef>
                <a:spcPts val="1200"/>
              </a:spcBef>
              <a:spcAft>
                <a:spcPts val="0"/>
              </a:spcAft>
              <a:buClr>
                <a:srgbClr val="5A5A5A"/>
              </a:buClr>
              <a:buSzPts val="1800"/>
              <a:buChar char="•"/>
            </a:pPr>
            <a:r>
              <a:rPr lang="en-US"/>
              <a:t>How do you hope to use it?</a:t>
            </a:r>
            <a:endParaRPr/>
          </a:p>
          <a:p>
            <a:pPr indent="0" lvl="0" marL="0" rtl="0" algn="l">
              <a:lnSpc>
                <a:spcPct val="90000"/>
              </a:lnSpc>
              <a:spcBef>
                <a:spcPts val="1200"/>
              </a:spcBef>
              <a:spcAft>
                <a:spcPts val="0"/>
              </a:spcAft>
              <a:buNone/>
            </a:pPr>
            <a:r>
              <a:t/>
            </a:r>
            <a:endParaRPr/>
          </a:p>
        </p:txBody>
      </p:sp>
      <p:sp>
        <p:nvSpPr>
          <p:cNvPr id="110" name="Google Shape;110;p36"/>
          <p:cNvSpPr txBox="1"/>
          <p:nvPr/>
        </p:nvSpPr>
        <p:spPr>
          <a:xfrm>
            <a:off x="3086100" y="1035549"/>
            <a:ext cx="11092200" cy="221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40"/>
              <a:buFont typeface="Arial"/>
              <a:buNone/>
            </a:pPr>
            <a:r>
              <a:rPr b="0" i="1" lang="en-US" sz="3840" u="none" cap="none" strike="noStrike">
                <a:solidFill>
                  <a:schemeClr val="dk1"/>
                </a:solidFill>
                <a:latin typeface="Palatino Linotype"/>
                <a:ea typeface="Palatino Linotype"/>
                <a:cs typeface="Palatino Linotype"/>
                <a:sym typeface="Palatino Linotype"/>
              </a:rPr>
              <a:t>Tha</a:t>
            </a:r>
            <a:r>
              <a:rPr i="1" lang="en-US" sz="3840">
                <a:solidFill>
                  <a:schemeClr val="dk1"/>
                </a:solidFill>
                <a:latin typeface="Palatino Linotype"/>
                <a:ea typeface="Palatino Linotype"/>
                <a:cs typeface="Palatino Linotype"/>
                <a:sym typeface="Palatino Linotype"/>
              </a:rPr>
              <a:t>nk you for </a:t>
            </a:r>
            <a:r>
              <a:rPr b="1" i="1" lang="en-US" sz="3840">
                <a:solidFill>
                  <a:schemeClr val="dk1"/>
                </a:solidFill>
                <a:latin typeface="Palatino Linotype"/>
                <a:ea typeface="Palatino Linotype"/>
                <a:cs typeface="Palatino Linotype"/>
                <a:sym typeface="Palatino Linotype"/>
              </a:rPr>
              <a:t>showing up</a:t>
            </a:r>
            <a:r>
              <a:rPr i="1" lang="en-US" sz="3840">
                <a:solidFill>
                  <a:schemeClr val="dk1"/>
                </a:solidFill>
                <a:latin typeface="Palatino Linotype"/>
                <a:ea typeface="Palatino Linotype"/>
                <a:cs typeface="Palatino Linotype"/>
                <a:sym typeface="Palatino Linotype"/>
              </a:rPr>
              <a:t>. </a:t>
            </a:r>
            <a:endParaRPr i="1" sz="3840">
              <a:solidFill>
                <a:schemeClr val="dk1"/>
              </a:solidFill>
              <a:latin typeface="Palatino Linotype"/>
              <a:ea typeface="Palatino Linotype"/>
              <a:cs typeface="Palatino Linotype"/>
              <a:sym typeface="Palatino Linotype"/>
            </a:endParaRPr>
          </a:p>
          <a:p>
            <a:pPr indent="0" lvl="0" marL="0" marR="0" rtl="0" algn="l">
              <a:lnSpc>
                <a:spcPct val="100000"/>
              </a:lnSpc>
              <a:spcBef>
                <a:spcPts val="0"/>
              </a:spcBef>
              <a:spcAft>
                <a:spcPts val="0"/>
              </a:spcAft>
              <a:buClr>
                <a:srgbClr val="000000"/>
              </a:buClr>
              <a:buSzPts val="3840"/>
              <a:buFont typeface="Arial"/>
              <a:buNone/>
            </a:pPr>
            <a:r>
              <a:t/>
            </a:r>
            <a:endParaRPr i="1" sz="3840">
              <a:solidFill>
                <a:schemeClr val="dk1"/>
              </a:solidFill>
              <a:latin typeface="Palatino Linotype"/>
              <a:ea typeface="Palatino Linotype"/>
              <a:cs typeface="Palatino Linotype"/>
              <a:sym typeface="Palatino Linotype"/>
            </a:endParaRPr>
          </a:p>
          <a:p>
            <a:pPr indent="0" lvl="0" marL="0" marR="0" rtl="0" algn="l">
              <a:lnSpc>
                <a:spcPct val="100000"/>
              </a:lnSpc>
              <a:spcBef>
                <a:spcPts val="0"/>
              </a:spcBef>
              <a:spcAft>
                <a:spcPts val="0"/>
              </a:spcAft>
              <a:buClr>
                <a:srgbClr val="000000"/>
              </a:buClr>
              <a:buSzPts val="3840"/>
              <a:buFont typeface="Arial"/>
              <a:buNone/>
            </a:pPr>
            <a:r>
              <a:rPr i="1" lang="en-US" sz="3840">
                <a:solidFill>
                  <a:schemeClr val="dk1"/>
                </a:solidFill>
                <a:latin typeface="Palatino Linotype"/>
                <a:ea typeface="Palatino Linotype"/>
                <a:cs typeface="Palatino Linotype"/>
                <a:sym typeface="Palatino Linotype"/>
              </a:rPr>
              <a:t>          So… why are you here?</a:t>
            </a:r>
            <a:endParaRPr/>
          </a:p>
        </p:txBody>
      </p:sp>
      <p:pic>
        <p:nvPicPr>
          <p:cNvPr id="111" name="Google Shape;111;p36"/>
          <p:cNvPicPr preferRelativeResize="0"/>
          <p:nvPr/>
        </p:nvPicPr>
        <p:blipFill>
          <a:blip r:embed="rId3">
            <a:alphaModFix/>
          </a:blip>
          <a:stretch>
            <a:fillRect/>
          </a:stretch>
        </p:blipFill>
        <p:spPr>
          <a:xfrm>
            <a:off x="9659221" y="2257725"/>
            <a:ext cx="4519079" cy="444555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99"/>
          <p:cNvSpPr txBox="1"/>
          <p:nvPr>
            <p:ph type="title"/>
          </p:nvPr>
        </p:nvSpPr>
        <p:spPr>
          <a:xfrm>
            <a:off x="2583180" y="1244273"/>
            <a:ext cx="9464040" cy="778072"/>
          </a:xfrm>
          <a:prstGeom prst="rect">
            <a:avLst/>
          </a:prstGeom>
          <a:noFill/>
          <a:ln>
            <a:noFill/>
          </a:ln>
        </p:spPr>
        <p:txBody>
          <a:bodyPr anchorCtr="0" anchor="t" bIns="54825" lIns="109700" spcFirstLastPara="1" rIns="109700" wrap="square" tIns="54825">
            <a:noAutofit/>
          </a:bodyPr>
          <a:lstStyle/>
          <a:p>
            <a:pPr indent="0" lvl="0" marL="0" marR="0" rtl="0" algn="l">
              <a:lnSpc>
                <a:spcPct val="90000"/>
              </a:lnSpc>
              <a:spcBef>
                <a:spcPts val="0"/>
              </a:spcBef>
              <a:spcAft>
                <a:spcPts val="0"/>
              </a:spcAft>
              <a:buClr>
                <a:srgbClr val="2E3C5E"/>
              </a:buClr>
              <a:buSzPts val="3300"/>
              <a:buFont typeface="Verdana"/>
              <a:buNone/>
            </a:pPr>
            <a:r>
              <a:t/>
            </a:r>
            <a:endParaRPr/>
          </a:p>
        </p:txBody>
      </p:sp>
      <p:pic>
        <p:nvPicPr>
          <p:cNvPr id="647" name="Google Shape;647;p99"/>
          <p:cNvPicPr preferRelativeResize="0"/>
          <p:nvPr/>
        </p:nvPicPr>
        <p:blipFill rotWithShape="1">
          <a:blip r:embed="rId3">
            <a:alphaModFix/>
          </a:blip>
          <a:srcRect b="0" l="0" r="0" t="0"/>
          <a:stretch/>
        </p:blipFill>
        <p:spPr>
          <a:xfrm>
            <a:off x="8805190" y="3850327"/>
            <a:ext cx="3495577" cy="3616951"/>
          </a:xfrm>
          <a:prstGeom prst="rect">
            <a:avLst/>
          </a:prstGeom>
          <a:noFill/>
          <a:ln>
            <a:noFill/>
          </a:ln>
        </p:spPr>
      </p:pic>
      <p:pic>
        <p:nvPicPr>
          <p:cNvPr id="648" name="Google Shape;648;p99"/>
          <p:cNvPicPr preferRelativeResize="0"/>
          <p:nvPr/>
        </p:nvPicPr>
        <p:blipFill rotWithShape="1">
          <a:blip r:embed="rId3">
            <a:alphaModFix/>
          </a:blip>
          <a:srcRect b="87228" l="22867" r="23880" t="0"/>
          <a:stretch/>
        </p:blipFill>
        <p:spPr>
          <a:xfrm>
            <a:off x="8285426" y="2799249"/>
            <a:ext cx="4235357" cy="1051079"/>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63"/>
          <p:cNvSpPr txBox="1"/>
          <p:nvPr>
            <p:ph type="title"/>
          </p:nvPr>
        </p:nvSpPr>
        <p:spPr>
          <a:xfrm>
            <a:off x="2475725" y="4990325"/>
            <a:ext cx="3826800" cy="1143000"/>
          </a:xfrm>
          <a:prstGeom prst="rect">
            <a:avLst/>
          </a:prstGeom>
          <a:noFill/>
          <a:ln>
            <a:noFill/>
          </a:ln>
        </p:spPr>
        <p:txBody>
          <a:bodyPr anchorCtr="0" anchor="t" bIns="54825" lIns="109700" spcFirstLastPara="1" rIns="109700" wrap="square" tIns="54825">
            <a:noAutofit/>
          </a:bodyPr>
          <a:lstStyle/>
          <a:p>
            <a:pPr indent="0" lvl="0" marL="0" marR="0" rtl="0" algn="l">
              <a:lnSpc>
                <a:spcPct val="90000"/>
              </a:lnSpc>
              <a:spcBef>
                <a:spcPts val="0"/>
              </a:spcBef>
              <a:spcAft>
                <a:spcPts val="0"/>
              </a:spcAft>
              <a:buClr>
                <a:srgbClr val="2E3C5E"/>
              </a:buClr>
              <a:buSzPts val="3300"/>
              <a:buFont typeface="Verdana"/>
              <a:buNone/>
            </a:pPr>
            <a:r>
              <a:rPr lang="en-US" sz="3780"/>
              <a:t>Stones from a glass house?</a:t>
            </a:r>
            <a:endParaRPr sz="3780"/>
          </a:p>
        </p:txBody>
      </p:sp>
      <p:pic>
        <p:nvPicPr>
          <p:cNvPr id="655" name="Google Shape;655;p63"/>
          <p:cNvPicPr preferRelativeResize="0"/>
          <p:nvPr/>
        </p:nvPicPr>
        <p:blipFill rotWithShape="1">
          <a:blip r:embed="rId3">
            <a:alphaModFix/>
          </a:blip>
          <a:srcRect b="0" l="0" r="0" t="0"/>
          <a:stretch/>
        </p:blipFill>
        <p:spPr>
          <a:xfrm>
            <a:off x="2355815" y="2033390"/>
            <a:ext cx="4487595" cy="2518109"/>
          </a:xfrm>
          <a:prstGeom prst="rect">
            <a:avLst/>
          </a:prstGeom>
          <a:noFill/>
          <a:ln>
            <a:noFill/>
          </a:ln>
        </p:spPr>
      </p:pic>
      <p:pic>
        <p:nvPicPr>
          <p:cNvPr id="656" name="Google Shape;656;p63"/>
          <p:cNvPicPr preferRelativeResize="0"/>
          <p:nvPr/>
        </p:nvPicPr>
        <p:blipFill rotWithShape="1">
          <a:blip r:embed="rId4">
            <a:alphaModFix/>
          </a:blip>
          <a:srcRect b="0" l="0" r="0" t="0"/>
          <a:stretch/>
        </p:blipFill>
        <p:spPr>
          <a:xfrm>
            <a:off x="5834715" y="4743476"/>
            <a:ext cx="5203979" cy="2920080"/>
          </a:xfrm>
          <a:prstGeom prst="rect">
            <a:avLst/>
          </a:prstGeom>
          <a:noFill/>
          <a:ln>
            <a:noFill/>
          </a:ln>
        </p:spPr>
      </p:pic>
      <p:pic>
        <p:nvPicPr>
          <p:cNvPr id="657" name="Google Shape;657;p63"/>
          <p:cNvPicPr preferRelativeResize="0"/>
          <p:nvPr/>
        </p:nvPicPr>
        <p:blipFill rotWithShape="1">
          <a:blip r:embed="rId5">
            <a:alphaModFix/>
          </a:blip>
          <a:srcRect b="0" l="0" r="0" t="0"/>
          <a:stretch/>
        </p:blipFill>
        <p:spPr>
          <a:xfrm>
            <a:off x="8238601" y="2038546"/>
            <a:ext cx="4487613" cy="2507803"/>
          </a:xfrm>
          <a:prstGeom prst="rect">
            <a:avLst/>
          </a:prstGeom>
          <a:noFill/>
          <a:ln>
            <a:noFill/>
          </a:ln>
        </p:spPr>
      </p:pic>
      <p:sp>
        <p:nvSpPr>
          <p:cNvPr id="658" name="Google Shape;658;p63"/>
          <p:cNvSpPr txBox="1"/>
          <p:nvPr>
            <p:ph type="title"/>
          </p:nvPr>
        </p:nvSpPr>
        <p:spPr>
          <a:xfrm>
            <a:off x="5720950" y="890400"/>
            <a:ext cx="10972800" cy="1143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1800"/>
              <a:buNone/>
            </a:pPr>
            <a:r>
              <a:rPr lang="en-US"/>
              <a:t>Imagery</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64"/>
          <p:cNvSpPr txBox="1"/>
          <p:nvPr>
            <p:ph type="title"/>
          </p:nvPr>
        </p:nvSpPr>
        <p:spPr>
          <a:xfrm>
            <a:off x="2930800" y="336575"/>
            <a:ext cx="10972800" cy="1143000"/>
          </a:xfrm>
          <a:prstGeom prst="rect">
            <a:avLst/>
          </a:prstGeom>
          <a:noFill/>
          <a:ln>
            <a:noFill/>
          </a:ln>
        </p:spPr>
        <p:txBody>
          <a:bodyPr anchorCtr="0" anchor="t" bIns="54825" lIns="109700" spcFirstLastPara="1" rIns="109700" wrap="square" tIns="54825">
            <a:noAutofit/>
          </a:bodyPr>
          <a:lstStyle/>
          <a:p>
            <a:pPr indent="0" lvl="0" marL="0" marR="0" rtl="0" algn="l">
              <a:lnSpc>
                <a:spcPct val="90000"/>
              </a:lnSpc>
              <a:spcBef>
                <a:spcPts val="0"/>
              </a:spcBef>
              <a:spcAft>
                <a:spcPts val="0"/>
              </a:spcAft>
              <a:buClr>
                <a:srgbClr val="2E3C5E"/>
              </a:buClr>
              <a:buSzPts val="3300"/>
              <a:buFont typeface="Verdana"/>
              <a:buNone/>
            </a:pPr>
            <a:r>
              <a:rPr lang="en-US"/>
              <a:t>The problem with ambiguity</a:t>
            </a:r>
            <a:endParaRPr/>
          </a:p>
        </p:txBody>
      </p:sp>
      <p:pic>
        <p:nvPicPr>
          <p:cNvPr id="665" name="Google Shape;665;p64"/>
          <p:cNvPicPr preferRelativeResize="0"/>
          <p:nvPr/>
        </p:nvPicPr>
        <p:blipFill rotWithShape="1">
          <a:blip r:embed="rId3">
            <a:alphaModFix/>
          </a:blip>
          <a:srcRect b="0" l="0" r="0" t="0"/>
          <a:stretch/>
        </p:blipFill>
        <p:spPr>
          <a:xfrm>
            <a:off x="3018231" y="1479571"/>
            <a:ext cx="8768791" cy="491679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100"/>
          <p:cNvSpPr txBox="1"/>
          <p:nvPr>
            <p:ph type="title"/>
          </p:nvPr>
        </p:nvSpPr>
        <p:spPr>
          <a:xfrm>
            <a:off x="2583180" y="1244273"/>
            <a:ext cx="9464040" cy="777960"/>
          </a:xfrm>
          <a:prstGeom prst="rect">
            <a:avLst/>
          </a:prstGeom>
          <a:noFill/>
          <a:ln>
            <a:noFill/>
          </a:ln>
        </p:spPr>
        <p:txBody>
          <a:bodyPr anchorCtr="0" anchor="t" bIns="54825" lIns="109700" spcFirstLastPara="1" rIns="109700" wrap="square" tIns="54825">
            <a:noAutofit/>
          </a:bodyPr>
          <a:lstStyle/>
          <a:p>
            <a:pPr indent="0" lvl="0" marL="0" marR="0" rtl="0" algn="l">
              <a:lnSpc>
                <a:spcPct val="90000"/>
              </a:lnSpc>
              <a:spcBef>
                <a:spcPts val="0"/>
              </a:spcBef>
              <a:spcAft>
                <a:spcPts val="0"/>
              </a:spcAft>
              <a:buClr>
                <a:srgbClr val="2E3C5E"/>
              </a:buClr>
              <a:buSzPts val="3300"/>
              <a:buFont typeface="Verdana"/>
              <a:buNone/>
            </a:pPr>
            <a:r>
              <a:rPr lang="en-US"/>
              <a:t>Who is a geologist?</a:t>
            </a:r>
            <a:endParaRPr/>
          </a:p>
        </p:txBody>
      </p:sp>
      <p:sp>
        <p:nvSpPr>
          <p:cNvPr id="672" name="Google Shape;672;p100"/>
          <p:cNvSpPr txBox="1"/>
          <p:nvPr/>
        </p:nvSpPr>
        <p:spPr>
          <a:xfrm>
            <a:off x="2583180" y="1877616"/>
            <a:ext cx="9464040" cy="777960"/>
          </a:xfrm>
          <a:prstGeom prst="rect">
            <a:avLst/>
          </a:prstGeom>
          <a:noFill/>
          <a:ln>
            <a:noFill/>
          </a:ln>
        </p:spPr>
        <p:txBody>
          <a:bodyPr anchorCtr="0" anchor="t" bIns="54825" lIns="109700" spcFirstLastPara="1" rIns="109700" wrap="square" tIns="54825">
            <a:noAutofit/>
          </a:bodyPr>
          <a:lstStyle/>
          <a:p>
            <a:pPr indent="0" lvl="0" marL="0" marR="0" rtl="0" algn="l">
              <a:lnSpc>
                <a:spcPct val="90000"/>
              </a:lnSpc>
              <a:spcBef>
                <a:spcPts val="0"/>
              </a:spcBef>
              <a:spcAft>
                <a:spcPts val="0"/>
              </a:spcAft>
              <a:buNone/>
            </a:pPr>
            <a:r>
              <a:rPr b="0" i="0" lang="en-US" sz="3959" u="none" cap="none" strike="noStrike">
                <a:solidFill>
                  <a:srgbClr val="2E3C5E"/>
                </a:solidFill>
                <a:latin typeface="Verdana"/>
                <a:ea typeface="Verdana"/>
                <a:cs typeface="Verdana"/>
                <a:sym typeface="Verdana"/>
              </a:rPr>
              <a:t>What does a geologist do?</a:t>
            </a:r>
            <a:endParaRPr b="0" i="0" sz="1679" u="none" cap="none" strike="noStrike">
              <a:solidFill>
                <a:srgbClr val="000000"/>
              </a:solidFill>
              <a:latin typeface="Arial"/>
              <a:ea typeface="Arial"/>
              <a:cs typeface="Arial"/>
              <a:sym typeface="Arial"/>
            </a:endParaRPr>
          </a:p>
        </p:txBody>
      </p:sp>
      <p:pic>
        <p:nvPicPr>
          <p:cNvPr id="673" name="Google Shape;673;p100"/>
          <p:cNvPicPr preferRelativeResize="0"/>
          <p:nvPr/>
        </p:nvPicPr>
        <p:blipFill rotWithShape="1">
          <a:blip r:embed="rId3">
            <a:alphaModFix/>
          </a:blip>
          <a:srcRect b="0" l="0" r="0" t="0"/>
          <a:stretch/>
        </p:blipFill>
        <p:spPr>
          <a:xfrm>
            <a:off x="9502861" y="2655688"/>
            <a:ext cx="2346960" cy="2179320"/>
          </a:xfrm>
          <a:prstGeom prst="rect">
            <a:avLst/>
          </a:prstGeom>
          <a:noFill/>
          <a:ln>
            <a:noFill/>
          </a:ln>
        </p:spPr>
      </p:pic>
      <p:sp>
        <p:nvSpPr>
          <p:cNvPr id="674" name="Google Shape;674;p100"/>
          <p:cNvSpPr txBox="1"/>
          <p:nvPr/>
        </p:nvSpPr>
        <p:spPr>
          <a:xfrm>
            <a:off x="2868328" y="2890405"/>
            <a:ext cx="2621880" cy="443160"/>
          </a:xfrm>
          <a:prstGeom prst="rect">
            <a:avLst/>
          </a:prstGeom>
          <a:noFill/>
          <a:ln>
            <a:noFill/>
          </a:ln>
        </p:spPr>
        <p:txBody>
          <a:bodyPr anchorCtr="0" anchor="t" bIns="54825" lIns="109700" spcFirstLastPara="1" rIns="109700" wrap="square" tIns="54825">
            <a:noAutofit/>
          </a:bodyPr>
          <a:lstStyle/>
          <a:p>
            <a:pPr indent="0" lvl="0" marL="0" marR="0" rtl="0" algn="l">
              <a:lnSpc>
                <a:spcPct val="100000"/>
              </a:lnSpc>
              <a:spcBef>
                <a:spcPts val="0"/>
              </a:spcBef>
              <a:spcAft>
                <a:spcPts val="0"/>
              </a:spcAft>
              <a:buNone/>
            </a:pPr>
            <a:r>
              <a:rPr b="0" i="0" lang="en-US" sz="2160" u="none" cap="none" strike="noStrike">
                <a:solidFill>
                  <a:schemeClr val="dk1"/>
                </a:solidFill>
                <a:latin typeface="Verdana"/>
                <a:ea typeface="Verdana"/>
                <a:cs typeface="Verdana"/>
                <a:sym typeface="Verdana"/>
              </a:rPr>
              <a:t>Thin!</a:t>
            </a:r>
            <a:endParaRPr b="0" i="0" sz="1679" u="none" cap="none" strike="noStrike">
              <a:solidFill>
                <a:srgbClr val="000000"/>
              </a:solidFill>
              <a:latin typeface="Arial"/>
              <a:ea typeface="Arial"/>
              <a:cs typeface="Arial"/>
              <a:sym typeface="Arial"/>
            </a:endParaRPr>
          </a:p>
        </p:txBody>
      </p:sp>
      <p:sp>
        <p:nvSpPr>
          <p:cNvPr id="675" name="Google Shape;675;p100"/>
          <p:cNvSpPr txBox="1"/>
          <p:nvPr/>
        </p:nvSpPr>
        <p:spPr>
          <a:xfrm>
            <a:off x="3879379" y="3716629"/>
            <a:ext cx="1210320" cy="443160"/>
          </a:xfrm>
          <a:prstGeom prst="rect">
            <a:avLst/>
          </a:prstGeom>
          <a:noFill/>
          <a:ln>
            <a:noFill/>
          </a:ln>
        </p:spPr>
        <p:txBody>
          <a:bodyPr anchorCtr="0" anchor="t" bIns="54825" lIns="109700" spcFirstLastPara="1" rIns="109700" wrap="square" tIns="54825">
            <a:noAutofit/>
          </a:bodyPr>
          <a:lstStyle/>
          <a:p>
            <a:pPr indent="0" lvl="0" marL="0" marR="0" rtl="0" algn="l">
              <a:lnSpc>
                <a:spcPct val="100000"/>
              </a:lnSpc>
              <a:spcBef>
                <a:spcPts val="0"/>
              </a:spcBef>
              <a:spcAft>
                <a:spcPts val="0"/>
              </a:spcAft>
              <a:buNone/>
            </a:pPr>
            <a:r>
              <a:rPr b="0" i="0" lang="en-US" sz="2160" u="none" cap="none" strike="noStrike">
                <a:solidFill>
                  <a:schemeClr val="dk1"/>
                </a:solidFill>
                <a:latin typeface="Verdana"/>
                <a:ea typeface="Verdana"/>
                <a:cs typeface="Verdana"/>
                <a:sym typeface="Verdana"/>
              </a:rPr>
              <a:t>White!</a:t>
            </a:r>
            <a:endParaRPr b="0" i="0" sz="1679" u="none" cap="none" strike="noStrike">
              <a:solidFill>
                <a:srgbClr val="000000"/>
              </a:solidFill>
              <a:latin typeface="Arial"/>
              <a:ea typeface="Arial"/>
              <a:cs typeface="Arial"/>
              <a:sym typeface="Arial"/>
            </a:endParaRPr>
          </a:p>
        </p:txBody>
      </p:sp>
      <p:sp>
        <p:nvSpPr>
          <p:cNvPr id="676" name="Google Shape;676;p100"/>
          <p:cNvSpPr txBox="1"/>
          <p:nvPr/>
        </p:nvSpPr>
        <p:spPr>
          <a:xfrm>
            <a:off x="2987561" y="4555069"/>
            <a:ext cx="1842120" cy="443160"/>
          </a:xfrm>
          <a:prstGeom prst="rect">
            <a:avLst/>
          </a:prstGeom>
          <a:noFill/>
          <a:ln>
            <a:noFill/>
          </a:ln>
        </p:spPr>
        <p:txBody>
          <a:bodyPr anchorCtr="0" anchor="t" bIns="54825" lIns="109700" spcFirstLastPara="1" rIns="109700" wrap="square" tIns="54825">
            <a:noAutofit/>
          </a:bodyPr>
          <a:lstStyle/>
          <a:p>
            <a:pPr indent="0" lvl="0" marL="0" marR="0" rtl="0" algn="l">
              <a:lnSpc>
                <a:spcPct val="100000"/>
              </a:lnSpc>
              <a:spcBef>
                <a:spcPts val="0"/>
              </a:spcBef>
              <a:spcAft>
                <a:spcPts val="0"/>
              </a:spcAft>
              <a:buNone/>
            </a:pPr>
            <a:r>
              <a:rPr b="0" i="0" lang="en-US" sz="2160" u="none" cap="none" strike="noStrike">
                <a:solidFill>
                  <a:schemeClr val="dk1"/>
                </a:solidFill>
                <a:latin typeface="Verdana"/>
                <a:ea typeface="Verdana"/>
                <a:cs typeface="Verdana"/>
                <a:sym typeface="Verdana"/>
              </a:rPr>
              <a:t>Bearded!</a:t>
            </a:r>
            <a:endParaRPr b="0" i="0" sz="1679" u="none" cap="none" strike="noStrike">
              <a:solidFill>
                <a:srgbClr val="000000"/>
              </a:solidFill>
              <a:latin typeface="Arial"/>
              <a:ea typeface="Arial"/>
              <a:cs typeface="Arial"/>
              <a:sym typeface="Arial"/>
            </a:endParaRPr>
          </a:p>
        </p:txBody>
      </p:sp>
      <p:sp>
        <p:nvSpPr>
          <p:cNvPr id="677" name="Google Shape;677;p100"/>
          <p:cNvSpPr txBox="1"/>
          <p:nvPr/>
        </p:nvSpPr>
        <p:spPr>
          <a:xfrm>
            <a:off x="3778876" y="6297798"/>
            <a:ext cx="2621880" cy="443160"/>
          </a:xfrm>
          <a:prstGeom prst="rect">
            <a:avLst/>
          </a:prstGeom>
          <a:noFill/>
          <a:ln>
            <a:noFill/>
          </a:ln>
        </p:spPr>
        <p:txBody>
          <a:bodyPr anchorCtr="0" anchor="t" bIns="54825" lIns="109700" spcFirstLastPara="1" rIns="109700" wrap="square" tIns="54825">
            <a:noAutofit/>
          </a:bodyPr>
          <a:lstStyle/>
          <a:p>
            <a:pPr indent="0" lvl="0" marL="0" marR="0" rtl="0" algn="l">
              <a:lnSpc>
                <a:spcPct val="100000"/>
              </a:lnSpc>
              <a:spcBef>
                <a:spcPts val="0"/>
              </a:spcBef>
              <a:spcAft>
                <a:spcPts val="0"/>
              </a:spcAft>
              <a:buNone/>
            </a:pPr>
            <a:r>
              <a:rPr b="0" i="0" lang="en-US" sz="2160" u="none" cap="none" strike="noStrike">
                <a:solidFill>
                  <a:schemeClr val="dk1"/>
                </a:solidFill>
                <a:latin typeface="Verdana"/>
                <a:ea typeface="Verdana"/>
                <a:cs typeface="Verdana"/>
                <a:sym typeface="Verdana"/>
              </a:rPr>
              <a:t>Hammer!</a:t>
            </a:r>
            <a:endParaRPr b="0" i="0" sz="1679" u="none" cap="none" strike="noStrike">
              <a:solidFill>
                <a:srgbClr val="000000"/>
              </a:solidFill>
              <a:latin typeface="Arial"/>
              <a:ea typeface="Arial"/>
              <a:cs typeface="Arial"/>
              <a:sym typeface="Arial"/>
            </a:endParaRPr>
          </a:p>
        </p:txBody>
      </p:sp>
      <p:sp>
        <p:nvSpPr>
          <p:cNvPr id="678" name="Google Shape;678;p100"/>
          <p:cNvSpPr txBox="1"/>
          <p:nvPr/>
        </p:nvSpPr>
        <p:spPr>
          <a:xfrm>
            <a:off x="5100265" y="7118346"/>
            <a:ext cx="1117800" cy="443160"/>
          </a:xfrm>
          <a:prstGeom prst="rect">
            <a:avLst/>
          </a:prstGeom>
          <a:noFill/>
          <a:ln>
            <a:noFill/>
          </a:ln>
        </p:spPr>
        <p:txBody>
          <a:bodyPr anchorCtr="0" anchor="t" bIns="54825" lIns="109700" spcFirstLastPara="1" rIns="109700" wrap="square" tIns="54825">
            <a:noAutofit/>
          </a:bodyPr>
          <a:lstStyle/>
          <a:p>
            <a:pPr indent="0" lvl="0" marL="0" marR="0" rtl="0" algn="l">
              <a:lnSpc>
                <a:spcPct val="100000"/>
              </a:lnSpc>
              <a:spcBef>
                <a:spcPts val="0"/>
              </a:spcBef>
              <a:spcAft>
                <a:spcPts val="0"/>
              </a:spcAft>
              <a:buNone/>
            </a:pPr>
            <a:r>
              <a:rPr b="0" i="0" lang="en-US" sz="2160" u="none" cap="none" strike="noStrike">
                <a:solidFill>
                  <a:schemeClr val="dk1"/>
                </a:solidFill>
                <a:latin typeface="Verdana"/>
                <a:ea typeface="Verdana"/>
                <a:cs typeface="Verdana"/>
                <a:sym typeface="Verdana"/>
              </a:rPr>
              <a:t>Rock!</a:t>
            </a:r>
            <a:endParaRPr b="0" i="0" sz="1679" u="none" cap="none" strike="noStrike">
              <a:solidFill>
                <a:srgbClr val="000000"/>
              </a:solidFill>
              <a:latin typeface="Arial"/>
              <a:ea typeface="Arial"/>
              <a:cs typeface="Arial"/>
              <a:sym typeface="Arial"/>
            </a:endParaRPr>
          </a:p>
        </p:txBody>
      </p:sp>
      <p:pic>
        <p:nvPicPr>
          <p:cNvPr id="679" name="Google Shape;679;p100"/>
          <p:cNvPicPr preferRelativeResize="0"/>
          <p:nvPr/>
        </p:nvPicPr>
        <p:blipFill rotWithShape="1">
          <a:blip r:embed="rId4">
            <a:alphaModFix/>
          </a:blip>
          <a:srcRect b="0" l="0" r="0" t="0"/>
          <a:stretch/>
        </p:blipFill>
        <p:spPr>
          <a:xfrm>
            <a:off x="6835861" y="4946406"/>
            <a:ext cx="2667000" cy="2667000"/>
          </a:xfrm>
          <a:prstGeom prst="rect">
            <a:avLst/>
          </a:prstGeom>
          <a:noFill/>
          <a:ln>
            <a:noFill/>
          </a:ln>
        </p:spPr>
      </p:pic>
      <p:pic>
        <p:nvPicPr>
          <p:cNvPr id="680" name="Google Shape;680;p100"/>
          <p:cNvPicPr preferRelativeResize="0"/>
          <p:nvPr/>
        </p:nvPicPr>
        <p:blipFill rotWithShape="1">
          <a:blip r:embed="rId5">
            <a:alphaModFix/>
          </a:blip>
          <a:srcRect b="0" l="0" r="0" t="0"/>
          <a:stretch/>
        </p:blipFill>
        <p:spPr>
          <a:xfrm>
            <a:off x="9927497" y="5355696"/>
            <a:ext cx="2615921" cy="2565613"/>
          </a:xfrm>
          <a:prstGeom prst="rect">
            <a:avLst/>
          </a:prstGeom>
          <a:noFill/>
          <a:ln>
            <a:noFill/>
          </a:ln>
        </p:spPr>
      </p:pic>
      <p:sp>
        <p:nvSpPr>
          <p:cNvPr id="681" name="Google Shape;681;p100"/>
          <p:cNvSpPr txBox="1"/>
          <p:nvPr/>
        </p:nvSpPr>
        <p:spPr>
          <a:xfrm>
            <a:off x="4115310" y="5329678"/>
            <a:ext cx="1374840" cy="443160"/>
          </a:xfrm>
          <a:prstGeom prst="rect">
            <a:avLst/>
          </a:prstGeom>
          <a:noFill/>
          <a:ln>
            <a:noFill/>
          </a:ln>
        </p:spPr>
        <p:txBody>
          <a:bodyPr anchorCtr="0" anchor="t" bIns="54825" lIns="109700" spcFirstLastPara="1" rIns="109700" wrap="square" tIns="54825">
            <a:noAutofit/>
          </a:bodyPr>
          <a:lstStyle/>
          <a:p>
            <a:pPr indent="0" lvl="0" marL="0" marR="0" rtl="0" algn="l">
              <a:lnSpc>
                <a:spcPct val="100000"/>
              </a:lnSpc>
              <a:spcBef>
                <a:spcPts val="0"/>
              </a:spcBef>
              <a:spcAft>
                <a:spcPts val="0"/>
              </a:spcAft>
              <a:buNone/>
            </a:pPr>
            <a:r>
              <a:rPr b="0" i="0" lang="en-US" sz="2160" u="none" cap="none" strike="noStrike">
                <a:solidFill>
                  <a:schemeClr val="dk1"/>
                </a:solidFill>
                <a:latin typeface="Verdana"/>
                <a:ea typeface="Verdana"/>
                <a:cs typeface="Verdana"/>
                <a:sym typeface="Verdana"/>
              </a:rPr>
              <a:t>Male!</a:t>
            </a:r>
            <a:endParaRPr b="0" i="0" sz="1679" u="none" cap="none" strike="noStrike">
              <a:solidFill>
                <a:srgbClr val="000000"/>
              </a:solidFill>
              <a:latin typeface="Arial"/>
              <a:ea typeface="Arial"/>
              <a:cs typeface="Arial"/>
              <a:sym typeface="Arial"/>
            </a:endParaRPr>
          </a:p>
        </p:txBody>
      </p:sp>
      <p:sp>
        <p:nvSpPr>
          <p:cNvPr id="682" name="Google Shape;682;p100"/>
          <p:cNvSpPr txBox="1"/>
          <p:nvPr/>
        </p:nvSpPr>
        <p:spPr>
          <a:xfrm>
            <a:off x="5350385" y="3183900"/>
            <a:ext cx="1730880" cy="443160"/>
          </a:xfrm>
          <a:prstGeom prst="rect">
            <a:avLst/>
          </a:prstGeom>
          <a:noFill/>
          <a:ln>
            <a:noFill/>
          </a:ln>
        </p:spPr>
        <p:txBody>
          <a:bodyPr anchorCtr="0" anchor="t" bIns="54825" lIns="109700" spcFirstLastPara="1" rIns="109700" wrap="square" tIns="54825">
            <a:noAutofit/>
          </a:bodyPr>
          <a:lstStyle/>
          <a:p>
            <a:pPr indent="0" lvl="0" marL="0" marR="0" rtl="0" algn="l">
              <a:lnSpc>
                <a:spcPct val="100000"/>
              </a:lnSpc>
              <a:spcBef>
                <a:spcPts val="0"/>
              </a:spcBef>
              <a:spcAft>
                <a:spcPts val="0"/>
              </a:spcAft>
              <a:buNone/>
            </a:pPr>
            <a:r>
              <a:rPr b="0" i="0" lang="en-US" sz="2160" u="none" cap="none" strike="noStrike">
                <a:solidFill>
                  <a:schemeClr val="dk1"/>
                </a:solidFill>
                <a:latin typeface="Verdana"/>
                <a:ea typeface="Verdana"/>
                <a:cs typeface="Verdana"/>
                <a:sym typeface="Verdana"/>
              </a:rPr>
              <a:t>Atheist!</a:t>
            </a:r>
            <a:endParaRPr b="0" i="0" sz="1679" u="none" cap="none" strike="noStrike">
              <a:solidFill>
                <a:srgbClr val="000000"/>
              </a:solidFill>
              <a:latin typeface="Arial"/>
              <a:ea typeface="Arial"/>
              <a:cs typeface="Arial"/>
              <a:sym typeface="Arial"/>
            </a:endParaRPr>
          </a:p>
        </p:txBody>
      </p:sp>
      <p:sp>
        <p:nvSpPr>
          <p:cNvPr id="683" name="Google Shape;683;p100"/>
          <p:cNvSpPr txBox="1"/>
          <p:nvPr/>
        </p:nvSpPr>
        <p:spPr>
          <a:xfrm>
            <a:off x="2470445" y="7170240"/>
            <a:ext cx="1730880" cy="443160"/>
          </a:xfrm>
          <a:prstGeom prst="rect">
            <a:avLst/>
          </a:prstGeom>
          <a:noFill/>
          <a:ln>
            <a:noFill/>
          </a:ln>
        </p:spPr>
        <p:txBody>
          <a:bodyPr anchorCtr="0" anchor="t" bIns="54825" lIns="109700" spcFirstLastPara="1" rIns="109700" wrap="square" tIns="54825">
            <a:noAutofit/>
          </a:bodyPr>
          <a:lstStyle/>
          <a:p>
            <a:pPr indent="0" lvl="0" marL="0" marR="0" rtl="0" algn="l">
              <a:lnSpc>
                <a:spcPct val="100000"/>
              </a:lnSpc>
              <a:spcBef>
                <a:spcPts val="0"/>
              </a:spcBef>
              <a:spcAft>
                <a:spcPts val="0"/>
              </a:spcAft>
              <a:buNone/>
            </a:pPr>
            <a:r>
              <a:rPr b="0" i="0" lang="en-US" sz="2160" u="none" cap="none" strike="noStrike">
                <a:solidFill>
                  <a:schemeClr val="dk1"/>
                </a:solidFill>
                <a:latin typeface="Verdana"/>
                <a:ea typeface="Verdana"/>
                <a:cs typeface="Verdana"/>
                <a:sym typeface="Verdana"/>
              </a:rPr>
              <a:t>Beer!</a:t>
            </a:r>
            <a:endParaRPr b="0" i="0" sz="1679"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g92a30693b5_0_60"/>
          <p:cNvSpPr txBox="1"/>
          <p:nvPr>
            <p:ph type="title"/>
          </p:nvPr>
        </p:nvSpPr>
        <p:spPr>
          <a:xfrm>
            <a:off x="2583155" y="632148"/>
            <a:ext cx="9464100" cy="777900"/>
          </a:xfrm>
          <a:prstGeom prst="rect">
            <a:avLst/>
          </a:prstGeom>
          <a:noFill/>
          <a:ln>
            <a:noFill/>
          </a:ln>
        </p:spPr>
        <p:txBody>
          <a:bodyPr anchorCtr="0" anchor="t" bIns="54825" lIns="109700" spcFirstLastPara="1" rIns="109700" wrap="square" tIns="54825">
            <a:noAutofit/>
          </a:bodyPr>
          <a:lstStyle/>
          <a:p>
            <a:pPr indent="0" lvl="0" marL="0" marR="0" rtl="0" algn="l">
              <a:lnSpc>
                <a:spcPct val="90000"/>
              </a:lnSpc>
              <a:spcBef>
                <a:spcPts val="0"/>
              </a:spcBef>
              <a:spcAft>
                <a:spcPts val="0"/>
              </a:spcAft>
              <a:buClr>
                <a:srgbClr val="2E3C5E"/>
              </a:buClr>
              <a:buSzPts val="3300"/>
              <a:buFont typeface="Verdana"/>
              <a:buNone/>
            </a:pPr>
            <a:r>
              <a:rPr lang="en-US"/>
              <a:t>Center people of color</a:t>
            </a:r>
            <a:endParaRPr/>
          </a:p>
        </p:txBody>
      </p:sp>
      <p:sp>
        <p:nvSpPr>
          <p:cNvPr id="690" name="Google Shape;690;g92a30693b5_0_60"/>
          <p:cNvSpPr txBox="1"/>
          <p:nvPr>
            <p:ph idx="1" type="body"/>
          </p:nvPr>
        </p:nvSpPr>
        <p:spPr>
          <a:xfrm>
            <a:off x="2583155" y="1769719"/>
            <a:ext cx="9464100" cy="5389800"/>
          </a:xfrm>
          <a:prstGeom prst="rect">
            <a:avLst/>
          </a:prstGeom>
          <a:noFill/>
          <a:ln>
            <a:noFill/>
          </a:ln>
        </p:spPr>
        <p:txBody>
          <a:bodyPr anchorCtr="0" anchor="t" bIns="54825" lIns="109700" spcFirstLastPara="1" rIns="109700" wrap="square" tIns="54825">
            <a:noAutofit/>
          </a:bodyPr>
          <a:lstStyle/>
          <a:p>
            <a:pPr indent="0" lvl="0" marL="0" rtl="0" algn="l">
              <a:lnSpc>
                <a:spcPct val="90000"/>
              </a:lnSpc>
              <a:spcBef>
                <a:spcPts val="900"/>
              </a:spcBef>
              <a:spcAft>
                <a:spcPts val="0"/>
              </a:spcAft>
              <a:buSzPts val="1800"/>
              <a:buNone/>
            </a:pPr>
            <a:r>
              <a:rPr b="1" i="1" lang="en-US" sz="2160">
                <a:solidFill>
                  <a:srgbClr val="404040"/>
                </a:solidFill>
                <a:latin typeface="Arial"/>
                <a:ea typeface="Arial"/>
                <a:cs typeface="Arial"/>
                <a:sym typeface="Arial"/>
              </a:rPr>
              <a:t>Centering people of color is about shifting power, control, and well-being/comfort to people of color. </a:t>
            </a:r>
            <a:endParaRPr b="1" i="1" sz="2160">
              <a:solidFill>
                <a:srgbClr val="404040"/>
              </a:solidFill>
              <a:latin typeface="Arial"/>
              <a:ea typeface="Arial"/>
              <a:cs typeface="Arial"/>
              <a:sym typeface="Arial"/>
            </a:endParaRPr>
          </a:p>
          <a:p>
            <a:pPr indent="0" lvl="0" marL="0" rtl="0" algn="l">
              <a:lnSpc>
                <a:spcPct val="90000"/>
              </a:lnSpc>
              <a:spcBef>
                <a:spcPts val="900"/>
              </a:spcBef>
              <a:spcAft>
                <a:spcPts val="0"/>
              </a:spcAft>
              <a:buSzPts val="1800"/>
              <a:buNone/>
            </a:pPr>
            <a:r>
              <a:t/>
            </a:r>
            <a:endParaRPr b="1" i="1" sz="2160">
              <a:solidFill>
                <a:srgbClr val="404040"/>
              </a:solidFill>
              <a:latin typeface="Arial"/>
              <a:ea typeface="Arial"/>
              <a:cs typeface="Arial"/>
              <a:sym typeface="Arial"/>
            </a:endParaRPr>
          </a:p>
          <a:p>
            <a:pPr indent="0" lvl="0" marL="0" rtl="0" algn="l">
              <a:lnSpc>
                <a:spcPct val="90000"/>
              </a:lnSpc>
              <a:spcBef>
                <a:spcPts val="900"/>
              </a:spcBef>
              <a:spcAft>
                <a:spcPts val="0"/>
              </a:spcAft>
              <a:buSzPts val="1800"/>
              <a:buNone/>
            </a:pPr>
            <a:r>
              <a:rPr lang="en-US" sz="2160">
                <a:solidFill>
                  <a:srgbClr val="404040"/>
                </a:solidFill>
                <a:latin typeface="Arial"/>
                <a:ea typeface="Arial"/>
                <a:cs typeface="Arial"/>
                <a:sym typeface="Arial"/>
              </a:rPr>
              <a:t>Well-being looks like </a:t>
            </a:r>
            <a:endParaRPr sz="2160">
              <a:solidFill>
                <a:srgbClr val="404040"/>
              </a:solidFill>
              <a:latin typeface="Arial"/>
              <a:ea typeface="Arial"/>
              <a:cs typeface="Arial"/>
              <a:sym typeface="Arial"/>
            </a:endParaRPr>
          </a:p>
          <a:p>
            <a:pPr indent="457200" lvl="0" marL="0" rtl="0" algn="l">
              <a:lnSpc>
                <a:spcPct val="90000"/>
              </a:lnSpc>
              <a:spcBef>
                <a:spcPts val="900"/>
              </a:spcBef>
              <a:spcAft>
                <a:spcPts val="0"/>
              </a:spcAft>
              <a:buSzPts val="1800"/>
              <a:buNone/>
            </a:pPr>
            <a:r>
              <a:rPr lang="en-US" sz="2160">
                <a:solidFill>
                  <a:srgbClr val="404040"/>
                </a:solidFill>
                <a:latin typeface="Arial"/>
                <a:ea typeface="Arial"/>
                <a:cs typeface="Arial"/>
                <a:sym typeface="Arial"/>
              </a:rPr>
              <a:t>where is the meeting, </a:t>
            </a:r>
            <a:endParaRPr sz="2160">
              <a:solidFill>
                <a:srgbClr val="404040"/>
              </a:solidFill>
              <a:latin typeface="Arial"/>
              <a:ea typeface="Arial"/>
              <a:cs typeface="Arial"/>
              <a:sym typeface="Arial"/>
            </a:endParaRPr>
          </a:p>
          <a:p>
            <a:pPr indent="0" lvl="0" marL="457200" rtl="0" algn="l">
              <a:lnSpc>
                <a:spcPct val="90000"/>
              </a:lnSpc>
              <a:spcBef>
                <a:spcPts val="900"/>
              </a:spcBef>
              <a:spcAft>
                <a:spcPts val="0"/>
              </a:spcAft>
              <a:buSzPts val="1800"/>
              <a:buNone/>
            </a:pPr>
            <a:r>
              <a:rPr lang="en-US" sz="2160">
                <a:solidFill>
                  <a:srgbClr val="404040"/>
                </a:solidFill>
                <a:latin typeface="Arial"/>
                <a:ea typeface="Arial"/>
                <a:cs typeface="Arial"/>
                <a:sym typeface="Arial"/>
              </a:rPr>
              <a:t>is it culturally attuned, </a:t>
            </a:r>
            <a:endParaRPr sz="2160">
              <a:solidFill>
                <a:srgbClr val="404040"/>
              </a:solidFill>
              <a:latin typeface="Arial"/>
              <a:ea typeface="Arial"/>
              <a:cs typeface="Arial"/>
              <a:sym typeface="Arial"/>
            </a:endParaRPr>
          </a:p>
          <a:p>
            <a:pPr indent="0" lvl="0" marL="457200" rtl="0" algn="l">
              <a:lnSpc>
                <a:spcPct val="90000"/>
              </a:lnSpc>
              <a:spcBef>
                <a:spcPts val="900"/>
              </a:spcBef>
              <a:spcAft>
                <a:spcPts val="0"/>
              </a:spcAft>
              <a:buSzPts val="1800"/>
              <a:buNone/>
            </a:pPr>
            <a:r>
              <a:rPr lang="en-US" sz="2160">
                <a:solidFill>
                  <a:srgbClr val="404040"/>
                </a:solidFill>
                <a:latin typeface="Arial"/>
                <a:ea typeface="Arial"/>
                <a:cs typeface="Arial"/>
                <a:sym typeface="Arial"/>
              </a:rPr>
              <a:t>who is in the majority, </a:t>
            </a:r>
            <a:endParaRPr sz="2160">
              <a:solidFill>
                <a:srgbClr val="404040"/>
              </a:solidFill>
              <a:latin typeface="Arial"/>
              <a:ea typeface="Arial"/>
              <a:cs typeface="Arial"/>
              <a:sym typeface="Arial"/>
            </a:endParaRPr>
          </a:p>
          <a:p>
            <a:pPr indent="0" lvl="0" marL="457200" rtl="0" algn="l">
              <a:lnSpc>
                <a:spcPct val="90000"/>
              </a:lnSpc>
              <a:spcBef>
                <a:spcPts val="900"/>
              </a:spcBef>
              <a:spcAft>
                <a:spcPts val="0"/>
              </a:spcAft>
              <a:buSzPts val="1800"/>
              <a:buNone/>
            </a:pPr>
            <a:r>
              <a:rPr lang="en-US" sz="2160">
                <a:solidFill>
                  <a:srgbClr val="404040"/>
                </a:solidFill>
                <a:latin typeface="Arial"/>
                <a:ea typeface="Arial"/>
                <a:cs typeface="Arial"/>
                <a:sym typeface="Arial"/>
              </a:rPr>
              <a:t>who is included in the conversation. </a:t>
            </a:r>
            <a:endParaRPr b="1" i="1" sz="2160">
              <a:solidFill>
                <a:srgbClr val="404040"/>
              </a:solidFill>
              <a:latin typeface="Arial"/>
              <a:ea typeface="Arial"/>
              <a:cs typeface="Arial"/>
              <a:sym typeface="Arial"/>
            </a:endParaRPr>
          </a:p>
          <a:p>
            <a:pPr indent="0" lvl="0" marL="0" rtl="0" algn="l">
              <a:lnSpc>
                <a:spcPct val="90000"/>
              </a:lnSpc>
              <a:spcBef>
                <a:spcPts val="900"/>
              </a:spcBef>
              <a:spcAft>
                <a:spcPts val="0"/>
              </a:spcAft>
              <a:buSzPts val="1800"/>
              <a:buNone/>
            </a:pPr>
            <a:r>
              <a:t/>
            </a:r>
            <a:endParaRPr b="1" i="1" sz="2160">
              <a:solidFill>
                <a:srgbClr val="404040"/>
              </a:solidFill>
              <a:latin typeface="Arial"/>
              <a:ea typeface="Arial"/>
              <a:cs typeface="Arial"/>
              <a:sym typeface="Arial"/>
            </a:endParaRPr>
          </a:p>
          <a:p>
            <a:pPr indent="0" lvl="0" marL="0" rtl="0" algn="l">
              <a:lnSpc>
                <a:spcPct val="90000"/>
              </a:lnSpc>
              <a:spcBef>
                <a:spcPts val="900"/>
              </a:spcBef>
              <a:spcAft>
                <a:spcPts val="0"/>
              </a:spcAft>
              <a:buSzPts val="1800"/>
              <a:buNone/>
            </a:pPr>
            <a:r>
              <a:rPr lang="en-US" sz="2160">
                <a:solidFill>
                  <a:srgbClr val="404040"/>
                </a:solidFill>
                <a:latin typeface="Arial"/>
                <a:ea typeface="Arial"/>
                <a:cs typeface="Arial"/>
                <a:sym typeface="Arial"/>
              </a:rPr>
              <a:t>Seeing people and communities of color as the experts is necessary to solving problems.</a:t>
            </a:r>
            <a:endParaRPr b="1" i="1" sz="2160">
              <a:solidFill>
                <a:srgbClr val="404040"/>
              </a:solidFill>
              <a:latin typeface="Arial"/>
              <a:ea typeface="Arial"/>
              <a:cs typeface="Arial"/>
              <a:sym typeface="Arial"/>
            </a:endParaRPr>
          </a:p>
          <a:p>
            <a:pPr indent="0" lvl="0" marL="0" rtl="0" algn="l">
              <a:lnSpc>
                <a:spcPct val="90000"/>
              </a:lnSpc>
              <a:spcBef>
                <a:spcPts val="900"/>
              </a:spcBef>
              <a:spcAft>
                <a:spcPts val="0"/>
              </a:spcAft>
              <a:buSzPts val="1800"/>
              <a:buNone/>
            </a:pPr>
            <a:r>
              <a:rPr lang="en-US" sz="2160" u="sng">
                <a:solidFill>
                  <a:schemeClr val="hlink"/>
                </a:solidFill>
                <a:latin typeface="Arial"/>
                <a:ea typeface="Arial"/>
                <a:cs typeface="Arial"/>
                <a:sym typeface="Arial"/>
                <a:hlinkClick r:id="rId3"/>
              </a:rPr>
              <a:t>https://fakequity.com/2018/04/20/five-ways-to-center-people-of-color/</a:t>
            </a:r>
            <a:endParaRPr b="1" i="1" sz="2160">
              <a:solidFill>
                <a:srgbClr val="404040"/>
              </a:solidFill>
              <a:highlight>
                <a:srgbClr val="FFFFFF"/>
              </a:highlight>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g92a30693b5_0_125"/>
          <p:cNvSpPr txBox="1"/>
          <p:nvPr>
            <p:ph type="title"/>
          </p:nvPr>
        </p:nvSpPr>
        <p:spPr>
          <a:xfrm>
            <a:off x="2514600" y="521150"/>
            <a:ext cx="10972800" cy="1143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Representation Matters!</a:t>
            </a:r>
            <a:endParaRPr/>
          </a:p>
        </p:txBody>
      </p:sp>
      <p:sp>
        <p:nvSpPr>
          <p:cNvPr id="697" name="Google Shape;697;g92a30693b5_0_125"/>
          <p:cNvSpPr txBox="1"/>
          <p:nvPr>
            <p:ph idx="1" type="body"/>
          </p:nvPr>
        </p:nvSpPr>
        <p:spPr>
          <a:xfrm>
            <a:off x="2582575" y="1645525"/>
            <a:ext cx="10972800" cy="2754900"/>
          </a:xfrm>
          <a:prstGeom prst="rect">
            <a:avLst/>
          </a:prstGeom>
        </p:spPr>
        <p:txBody>
          <a:bodyPr anchorCtr="0" anchor="t" bIns="0" lIns="0" spcFirstLastPara="1" rIns="0" wrap="square" tIns="0">
            <a:noAutofit/>
          </a:bodyPr>
          <a:lstStyle/>
          <a:p>
            <a:pPr indent="0" lvl="0" marL="0" rtl="0" algn="l">
              <a:lnSpc>
                <a:spcPct val="130000"/>
              </a:lnSpc>
              <a:spcBef>
                <a:spcPts val="0"/>
              </a:spcBef>
              <a:spcAft>
                <a:spcPts val="0"/>
              </a:spcAft>
              <a:buNone/>
            </a:pPr>
            <a:r>
              <a:rPr lang="en-US" sz="2100">
                <a:solidFill>
                  <a:srgbClr val="333333"/>
                </a:solidFill>
                <a:highlight>
                  <a:srgbClr val="FFFFFF"/>
                </a:highlight>
                <a:latin typeface="Arial"/>
                <a:ea typeface="Arial"/>
                <a:cs typeface="Arial"/>
                <a:sym typeface="Arial"/>
              </a:rPr>
              <a:t>In 2018 the Geena Davis Institute for Gender in Media surveyed 2,021 women about Dana Scully of the X-Files. They found that...</a:t>
            </a:r>
            <a:endParaRPr sz="2100">
              <a:solidFill>
                <a:srgbClr val="333333"/>
              </a:solidFill>
              <a:highlight>
                <a:srgbClr val="FFFFFF"/>
              </a:highlight>
              <a:latin typeface="Arial"/>
              <a:ea typeface="Arial"/>
              <a:cs typeface="Arial"/>
              <a:sym typeface="Arial"/>
            </a:endParaRPr>
          </a:p>
          <a:p>
            <a:pPr indent="-361950" lvl="0" marL="673100" rtl="0" algn="l">
              <a:lnSpc>
                <a:spcPct val="130000"/>
              </a:lnSpc>
              <a:spcBef>
                <a:spcPts val="400"/>
              </a:spcBef>
              <a:spcAft>
                <a:spcPts val="0"/>
              </a:spcAft>
              <a:buClr>
                <a:srgbClr val="333333"/>
              </a:buClr>
              <a:buSzPts val="2100"/>
              <a:buChar char="●"/>
            </a:pPr>
            <a:r>
              <a:rPr lang="en-US" sz="2100">
                <a:solidFill>
                  <a:srgbClr val="333333"/>
                </a:solidFill>
                <a:highlight>
                  <a:srgbClr val="FFFFFF"/>
                </a:highlight>
                <a:latin typeface="Arial"/>
                <a:ea typeface="Arial"/>
                <a:cs typeface="Arial"/>
                <a:sym typeface="Arial"/>
              </a:rPr>
              <a:t>91% say she is a role model for girls and women.</a:t>
            </a:r>
            <a:endParaRPr sz="2100">
              <a:solidFill>
                <a:srgbClr val="333333"/>
              </a:solidFill>
              <a:highlight>
                <a:srgbClr val="FFFFFF"/>
              </a:highlight>
              <a:latin typeface="Arial"/>
              <a:ea typeface="Arial"/>
              <a:cs typeface="Arial"/>
              <a:sym typeface="Arial"/>
            </a:endParaRPr>
          </a:p>
          <a:p>
            <a:pPr indent="-361950" lvl="0" marL="673100" rtl="0" algn="l">
              <a:lnSpc>
                <a:spcPct val="130000"/>
              </a:lnSpc>
              <a:spcBef>
                <a:spcPts val="0"/>
              </a:spcBef>
              <a:spcAft>
                <a:spcPts val="0"/>
              </a:spcAft>
              <a:buClr>
                <a:srgbClr val="333333"/>
              </a:buClr>
              <a:buSzPts val="2100"/>
              <a:buChar char="●"/>
            </a:pPr>
            <a:r>
              <a:rPr lang="en-US" sz="2100">
                <a:solidFill>
                  <a:srgbClr val="333333"/>
                </a:solidFill>
                <a:highlight>
                  <a:srgbClr val="FFFFFF"/>
                </a:highlight>
                <a:latin typeface="Arial"/>
                <a:ea typeface="Arial"/>
                <a:cs typeface="Arial"/>
                <a:sym typeface="Arial"/>
              </a:rPr>
              <a:t>Nearly two-thirds (63%) of women that work in STEM say Dana Scully served as their role model.</a:t>
            </a:r>
            <a:endParaRPr sz="2100">
              <a:solidFill>
                <a:srgbClr val="333333"/>
              </a:solidFill>
              <a:highlight>
                <a:srgbClr val="FFFFFF"/>
              </a:highlight>
              <a:latin typeface="Arial"/>
              <a:ea typeface="Arial"/>
              <a:cs typeface="Arial"/>
              <a:sym typeface="Arial"/>
            </a:endParaRPr>
          </a:p>
          <a:p>
            <a:pPr indent="-361950" lvl="0" marL="673100" rtl="0" algn="l">
              <a:lnSpc>
                <a:spcPct val="130000"/>
              </a:lnSpc>
              <a:spcBef>
                <a:spcPts val="0"/>
              </a:spcBef>
              <a:spcAft>
                <a:spcPts val="0"/>
              </a:spcAft>
              <a:buClr>
                <a:srgbClr val="333333"/>
              </a:buClr>
              <a:buSzPts val="2100"/>
              <a:buChar char="●"/>
            </a:pPr>
            <a:r>
              <a:rPr lang="en-US" sz="2100">
                <a:solidFill>
                  <a:srgbClr val="333333"/>
                </a:solidFill>
                <a:highlight>
                  <a:srgbClr val="FFFFFF"/>
                </a:highlight>
                <a:latin typeface="Arial"/>
                <a:ea typeface="Arial"/>
                <a:cs typeface="Arial"/>
                <a:sym typeface="Arial"/>
              </a:rPr>
              <a:t>63% say Scully increased their confidence that they could excel in a male-dominated profession.</a:t>
            </a:r>
            <a:endParaRPr sz="2100">
              <a:solidFill>
                <a:srgbClr val="333333"/>
              </a:solidFill>
              <a:highlight>
                <a:srgbClr val="FFFFFF"/>
              </a:highlight>
              <a:latin typeface="Arial"/>
              <a:ea typeface="Arial"/>
              <a:cs typeface="Arial"/>
              <a:sym typeface="Arial"/>
            </a:endParaRPr>
          </a:p>
          <a:p>
            <a:pPr indent="0" lvl="0" marL="0" rtl="0" algn="l">
              <a:spcBef>
                <a:spcPts val="1200"/>
              </a:spcBef>
              <a:spcAft>
                <a:spcPts val="0"/>
              </a:spcAft>
              <a:buNone/>
            </a:pPr>
            <a:r>
              <a:t/>
            </a:r>
            <a:endParaRPr sz="3700">
              <a:solidFill>
                <a:schemeClr val="dk1"/>
              </a:solidFill>
              <a:highlight>
                <a:srgbClr val="FFFFFF"/>
              </a:highlight>
              <a:latin typeface="Cambria"/>
              <a:ea typeface="Cambria"/>
              <a:cs typeface="Cambria"/>
              <a:sym typeface="Cambria"/>
            </a:endParaRPr>
          </a:p>
        </p:txBody>
      </p:sp>
      <p:pic>
        <p:nvPicPr>
          <p:cNvPr id="698" name="Google Shape;698;g92a30693b5_0_125"/>
          <p:cNvPicPr preferRelativeResize="0"/>
          <p:nvPr/>
        </p:nvPicPr>
        <p:blipFill>
          <a:blip r:embed="rId3">
            <a:alphaModFix/>
          </a:blip>
          <a:stretch>
            <a:fillRect/>
          </a:stretch>
        </p:blipFill>
        <p:spPr>
          <a:xfrm>
            <a:off x="3160846" y="4553025"/>
            <a:ext cx="4429879" cy="2754900"/>
          </a:xfrm>
          <a:prstGeom prst="rect">
            <a:avLst/>
          </a:prstGeom>
          <a:noFill/>
          <a:ln>
            <a:noFill/>
          </a:ln>
        </p:spPr>
      </p:pic>
      <p:pic>
        <p:nvPicPr>
          <p:cNvPr id="699" name="Google Shape;699;g92a30693b5_0_125"/>
          <p:cNvPicPr preferRelativeResize="0"/>
          <p:nvPr/>
        </p:nvPicPr>
        <p:blipFill>
          <a:blip r:embed="rId4">
            <a:alphaModFix/>
          </a:blip>
          <a:stretch>
            <a:fillRect/>
          </a:stretch>
        </p:blipFill>
        <p:spPr>
          <a:xfrm>
            <a:off x="8685325" y="4553037"/>
            <a:ext cx="2629426" cy="2563326"/>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g925cf2ce38_0_63"/>
          <p:cNvSpPr txBox="1"/>
          <p:nvPr>
            <p:ph type="title"/>
          </p:nvPr>
        </p:nvSpPr>
        <p:spPr>
          <a:xfrm>
            <a:off x="2855400" y="682025"/>
            <a:ext cx="10972800" cy="1143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Please Don’t</a:t>
            </a:r>
            <a:endParaRPr/>
          </a:p>
        </p:txBody>
      </p:sp>
      <p:sp>
        <p:nvSpPr>
          <p:cNvPr id="706" name="Google Shape;706;g925cf2ce38_0_63"/>
          <p:cNvSpPr txBox="1"/>
          <p:nvPr>
            <p:ph idx="1" type="body"/>
          </p:nvPr>
        </p:nvSpPr>
        <p:spPr>
          <a:xfrm>
            <a:off x="2583175" y="2022325"/>
            <a:ext cx="10593900" cy="3344100"/>
          </a:xfrm>
          <a:prstGeom prst="rect">
            <a:avLst/>
          </a:prstGeom>
          <a:noFill/>
          <a:ln>
            <a:noFill/>
          </a:ln>
        </p:spPr>
        <p:txBody>
          <a:bodyPr anchorCtr="0" anchor="t" bIns="54825" lIns="109700" spcFirstLastPara="1" rIns="109700" wrap="square" tIns="54825">
            <a:noAutofit/>
          </a:bodyPr>
          <a:lstStyle/>
          <a:p>
            <a:pPr indent="-381000" lvl="0" marL="457200" rtl="0" algn="l">
              <a:lnSpc>
                <a:spcPct val="115000"/>
              </a:lnSpc>
              <a:spcBef>
                <a:spcPts val="0"/>
              </a:spcBef>
              <a:spcAft>
                <a:spcPts val="0"/>
              </a:spcAft>
              <a:buClr>
                <a:srgbClr val="EFAC42"/>
              </a:buClr>
              <a:buSzPts val="2400"/>
              <a:buFont typeface="Archivo"/>
              <a:buChar char="•"/>
            </a:pPr>
            <a:r>
              <a:rPr lang="en-US" sz="2400">
                <a:solidFill>
                  <a:schemeClr val="dk1"/>
                </a:solidFill>
                <a:latin typeface="Archivo"/>
                <a:ea typeface="Archivo"/>
                <a:cs typeface="Archivo"/>
                <a:sym typeface="Archivo"/>
              </a:rPr>
              <a:t>Do NOT share violent images and/or videos depicting the harming of Black and brown bodies.</a:t>
            </a:r>
            <a:endParaRPr sz="2400">
              <a:solidFill>
                <a:schemeClr val="dk1"/>
              </a:solidFill>
              <a:latin typeface="Archivo"/>
              <a:ea typeface="Archivo"/>
              <a:cs typeface="Archivo"/>
              <a:sym typeface="Archivo"/>
            </a:endParaRPr>
          </a:p>
          <a:p>
            <a:pPr indent="-381000" lvl="0" marL="457200" rtl="0" algn="l">
              <a:lnSpc>
                <a:spcPct val="115000"/>
              </a:lnSpc>
              <a:spcBef>
                <a:spcPts val="0"/>
              </a:spcBef>
              <a:spcAft>
                <a:spcPts val="0"/>
              </a:spcAft>
              <a:buClr>
                <a:srgbClr val="EFAC42"/>
              </a:buClr>
              <a:buSzPts val="2400"/>
              <a:buFont typeface="Archivo"/>
              <a:buChar char="•"/>
            </a:pPr>
            <a:r>
              <a:rPr lang="en-US" sz="2400">
                <a:solidFill>
                  <a:schemeClr val="dk1"/>
                </a:solidFill>
                <a:latin typeface="Archivo"/>
                <a:ea typeface="Archivo"/>
                <a:cs typeface="Archivo"/>
                <a:sym typeface="Archivo"/>
              </a:rPr>
              <a:t>Do NOT use the hashtag #AllLivesMatter. This is a white supremacist slogan.</a:t>
            </a:r>
            <a:endParaRPr sz="2400">
              <a:solidFill>
                <a:schemeClr val="dk1"/>
              </a:solidFill>
              <a:latin typeface="Archivo"/>
              <a:ea typeface="Archivo"/>
              <a:cs typeface="Archivo"/>
              <a:sym typeface="Archivo"/>
            </a:endParaRPr>
          </a:p>
          <a:p>
            <a:pPr indent="-381000" lvl="0" marL="457200" rtl="0" algn="l">
              <a:lnSpc>
                <a:spcPct val="115000"/>
              </a:lnSpc>
              <a:spcBef>
                <a:spcPts val="0"/>
              </a:spcBef>
              <a:spcAft>
                <a:spcPts val="0"/>
              </a:spcAft>
              <a:buClr>
                <a:srgbClr val="EFAC42"/>
              </a:buClr>
              <a:buSzPts val="2400"/>
              <a:buFont typeface="Archivo"/>
              <a:buChar char="•"/>
            </a:pPr>
            <a:r>
              <a:rPr lang="en-US" sz="2400">
                <a:solidFill>
                  <a:schemeClr val="dk1"/>
                </a:solidFill>
                <a:latin typeface="Archivo"/>
                <a:ea typeface="Archivo"/>
                <a:cs typeface="Archivo"/>
                <a:sym typeface="Archivo"/>
              </a:rPr>
              <a:t>Do NOT double down on ignorance. Listen to and center </a:t>
            </a:r>
            <a:r>
              <a:rPr lang="en-US" sz="2400">
                <a:solidFill>
                  <a:schemeClr val="dk1"/>
                </a:solidFill>
                <a:latin typeface="Archivo"/>
                <a:ea typeface="Archivo"/>
                <a:cs typeface="Archivo"/>
                <a:sym typeface="Archivo"/>
              </a:rPr>
              <a:t>marginalized</a:t>
            </a:r>
            <a:r>
              <a:rPr lang="en-US" sz="2400">
                <a:solidFill>
                  <a:schemeClr val="dk1"/>
                </a:solidFill>
                <a:latin typeface="Archivo"/>
                <a:ea typeface="Archivo"/>
                <a:cs typeface="Archivo"/>
                <a:sym typeface="Archivo"/>
              </a:rPr>
              <a:t> voices. </a:t>
            </a:r>
            <a:endParaRPr sz="2400">
              <a:solidFill>
                <a:schemeClr val="dk1"/>
              </a:solidFill>
              <a:latin typeface="Archivo"/>
              <a:ea typeface="Archivo"/>
              <a:cs typeface="Archivo"/>
              <a:sym typeface="Archivo"/>
            </a:endParaRPr>
          </a:p>
          <a:p>
            <a:pPr indent="0" lvl="0" marL="457200" rtl="0" algn="l">
              <a:lnSpc>
                <a:spcPct val="90000"/>
              </a:lnSpc>
              <a:spcBef>
                <a:spcPts val="900"/>
              </a:spcBef>
              <a:spcAft>
                <a:spcPts val="0"/>
              </a:spcAft>
              <a:buNone/>
            </a:pPr>
            <a:r>
              <a:t/>
            </a:r>
            <a:endParaRPr sz="4559"/>
          </a:p>
          <a:p>
            <a:pPr indent="0" lvl="0" marL="457200" rtl="0" algn="l">
              <a:lnSpc>
                <a:spcPct val="90000"/>
              </a:lnSpc>
              <a:spcBef>
                <a:spcPts val="900"/>
              </a:spcBef>
              <a:spcAft>
                <a:spcPts val="0"/>
              </a:spcAft>
              <a:buNone/>
            </a:pPr>
            <a:r>
              <a:t/>
            </a:r>
            <a:endParaRPr b="1" sz="4559"/>
          </a:p>
        </p:txBody>
      </p:sp>
      <p:pic>
        <p:nvPicPr>
          <p:cNvPr id="707" name="Google Shape;707;g925cf2ce38_0_63"/>
          <p:cNvPicPr preferRelativeResize="0"/>
          <p:nvPr/>
        </p:nvPicPr>
        <p:blipFill>
          <a:blip r:embed="rId3">
            <a:alphaModFix/>
          </a:blip>
          <a:stretch>
            <a:fillRect/>
          </a:stretch>
        </p:blipFill>
        <p:spPr>
          <a:xfrm>
            <a:off x="6185200" y="4693625"/>
            <a:ext cx="2575545" cy="255837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g947997a738_1_475"/>
          <p:cNvSpPr txBox="1"/>
          <p:nvPr>
            <p:ph type="title"/>
          </p:nvPr>
        </p:nvSpPr>
        <p:spPr>
          <a:xfrm>
            <a:off x="2514600" y="533400"/>
            <a:ext cx="10972800" cy="1143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Go to Your Audience	</a:t>
            </a:r>
            <a:endParaRPr/>
          </a:p>
        </p:txBody>
      </p:sp>
      <p:sp>
        <p:nvSpPr>
          <p:cNvPr id="714" name="Google Shape;714;g947997a738_1_475"/>
          <p:cNvSpPr txBox="1"/>
          <p:nvPr>
            <p:ph idx="1" type="body"/>
          </p:nvPr>
        </p:nvSpPr>
        <p:spPr>
          <a:xfrm>
            <a:off x="2514600" y="1447800"/>
            <a:ext cx="10972800" cy="5435100"/>
          </a:xfrm>
          <a:prstGeom prst="rect">
            <a:avLst/>
          </a:prstGeom>
        </p:spPr>
        <p:txBody>
          <a:bodyPr anchorCtr="0" anchor="t" bIns="0" lIns="0" spcFirstLastPara="1" rIns="0" wrap="square" tIns="0">
            <a:noAutofit/>
          </a:bodyPr>
          <a:lstStyle/>
          <a:p>
            <a:pPr indent="0" lvl="0" marL="0" rtl="0" algn="l">
              <a:spcBef>
                <a:spcPts val="1200"/>
              </a:spcBef>
              <a:spcAft>
                <a:spcPts val="0"/>
              </a:spcAft>
              <a:buNone/>
            </a:pPr>
            <a:r>
              <a:rPr lang="en-US"/>
              <a:t>Give a talk or do outreach</a:t>
            </a:r>
            <a:endParaRPr/>
          </a:p>
          <a:p>
            <a:pPr indent="0" lvl="0" marL="0" rtl="0" algn="l">
              <a:spcBef>
                <a:spcPts val="1200"/>
              </a:spcBef>
              <a:spcAft>
                <a:spcPts val="0"/>
              </a:spcAft>
              <a:buNone/>
            </a:pPr>
            <a:r>
              <a:rPr lang="en-US"/>
              <a:t>	MSI, HBCU</a:t>
            </a:r>
            <a:endParaRPr/>
          </a:p>
          <a:p>
            <a:pPr indent="0" lvl="0" marL="0" rtl="0" algn="l">
              <a:spcBef>
                <a:spcPts val="1200"/>
              </a:spcBef>
              <a:spcAft>
                <a:spcPts val="0"/>
              </a:spcAft>
              <a:buNone/>
            </a:pPr>
            <a:r>
              <a:rPr lang="en-US"/>
              <a:t>    Festival or market</a:t>
            </a:r>
            <a:endParaRPr/>
          </a:p>
          <a:p>
            <a:pPr indent="0" lvl="0" marL="0" rtl="0" algn="l">
              <a:spcBef>
                <a:spcPts val="1200"/>
              </a:spcBef>
              <a:spcAft>
                <a:spcPts val="0"/>
              </a:spcAft>
              <a:buNone/>
            </a:pPr>
            <a:r>
              <a:rPr lang="en-US"/>
              <a:t>Partner with local </a:t>
            </a:r>
            <a:r>
              <a:rPr lang="en-US"/>
              <a:t>BIPOC-run </a:t>
            </a:r>
            <a:r>
              <a:rPr lang="en-US"/>
              <a:t>organizations</a:t>
            </a:r>
            <a:endParaRPr/>
          </a:p>
          <a:p>
            <a:pPr indent="0" lvl="0" marL="0" rtl="0" algn="l">
              <a:spcBef>
                <a:spcPts val="1200"/>
              </a:spcBef>
              <a:spcAft>
                <a:spcPts val="0"/>
              </a:spcAft>
              <a:buNone/>
            </a:pPr>
            <a:r>
              <a:rPr lang="en-US"/>
              <a:t>    Outdoor Afro</a:t>
            </a:r>
            <a:endParaRPr/>
          </a:p>
          <a:p>
            <a:pPr indent="0" lvl="0" marL="0" rtl="0" algn="l">
              <a:spcBef>
                <a:spcPts val="1200"/>
              </a:spcBef>
              <a:spcAft>
                <a:spcPts val="0"/>
              </a:spcAft>
              <a:buNone/>
            </a:pPr>
            <a:r>
              <a:rPr lang="en-US"/>
              <a:t>    Latino Outdoors</a:t>
            </a:r>
            <a:endParaRPr/>
          </a:p>
          <a:p>
            <a:pPr indent="0" lvl="0" marL="0" rtl="0" algn="l">
              <a:spcBef>
                <a:spcPts val="1200"/>
              </a:spcBef>
              <a:spcAft>
                <a:spcPts val="0"/>
              </a:spcAft>
              <a:buNone/>
            </a:pPr>
            <a:r>
              <a:rPr lang="en-US"/>
              <a:t>Elevate BIPOC presenters and producers</a:t>
            </a:r>
            <a:endParaRPr/>
          </a:p>
          <a:p>
            <a:pPr indent="0" lvl="0" marL="0" rtl="0" algn="l">
              <a:spcBef>
                <a:spcPts val="1200"/>
              </a:spcBef>
              <a:spcAft>
                <a:spcPts val="0"/>
              </a:spcAft>
              <a:buNone/>
            </a:pPr>
            <a:r>
              <a:rPr lang="en-US"/>
              <a:t>    professional development, visibility, legitimacy, role modeling</a:t>
            </a:r>
            <a:endParaRPr/>
          </a:p>
        </p:txBody>
      </p:sp>
      <p:pic>
        <p:nvPicPr>
          <p:cNvPr id="715" name="Google Shape;715;g947997a738_1_475"/>
          <p:cNvPicPr preferRelativeResize="0"/>
          <p:nvPr/>
        </p:nvPicPr>
        <p:blipFill>
          <a:blip r:embed="rId3">
            <a:alphaModFix/>
          </a:blip>
          <a:stretch>
            <a:fillRect/>
          </a:stretch>
        </p:blipFill>
        <p:spPr>
          <a:xfrm>
            <a:off x="11660775" y="446325"/>
            <a:ext cx="2209800" cy="2860902"/>
          </a:xfrm>
          <a:prstGeom prst="rect">
            <a:avLst/>
          </a:prstGeom>
          <a:noFill/>
          <a:ln>
            <a:noFill/>
          </a:ln>
        </p:spPr>
      </p:pic>
      <p:pic>
        <p:nvPicPr>
          <p:cNvPr id="716" name="Google Shape;716;g947997a738_1_475"/>
          <p:cNvPicPr preferRelativeResize="0"/>
          <p:nvPr/>
        </p:nvPicPr>
        <p:blipFill>
          <a:blip r:embed="rId4">
            <a:alphaModFix/>
          </a:blip>
          <a:stretch>
            <a:fillRect/>
          </a:stretch>
        </p:blipFill>
        <p:spPr>
          <a:xfrm>
            <a:off x="11771825" y="3264875"/>
            <a:ext cx="2209800" cy="1699846"/>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g947997a738_1_587"/>
          <p:cNvSpPr txBox="1"/>
          <p:nvPr>
            <p:ph type="title"/>
          </p:nvPr>
        </p:nvSpPr>
        <p:spPr>
          <a:xfrm>
            <a:off x="2514600" y="521150"/>
            <a:ext cx="10972800" cy="1143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Representation Matters!</a:t>
            </a:r>
            <a:endParaRPr/>
          </a:p>
        </p:txBody>
      </p:sp>
      <p:sp>
        <p:nvSpPr>
          <p:cNvPr id="723" name="Google Shape;723;g947997a738_1_587"/>
          <p:cNvSpPr txBox="1"/>
          <p:nvPr>
            <p:ph idx="1" type="body"/>
          </p:nvPr>
        </p:nvSpPr>
        <p:spPr>
          <a:xfrm>
            <a:off x="2582575" y="1645525"/>
            <a:ext cx="10972800" cy="2754900"/>
          </a:xfrm>
          <a:prstGeom prst="rect">
            <a:avLst/>
          </a:prstGeom>
        </p:spPr>
        <p:txBody>
          <a:bodyPr anchorCtr="0" anchor="t" bIns="0" lIns="0" spcFirstLastPara="1" rIns="0" wrap="square" tIns="0">
            <a:noAutofit/>
          </a:bodyPr>
          <a:lstStyle/>
          <a:p>
            <a:pPr indent="0" lvl="0" marL="0" rtl="0" algn="l">
              <a:lnSpc>
                <a:spcPct val="130000"/>
              </a:lnSpc>
              <a:spcBef>
                <a:spcPts val="0"/>
              </a:spcBef>
              <a:spcAft>
                <a:spcPts val="0"/>
              </a:spcAft>
              <a:buNone/>
            </a:pPr>
            <a:r>
              <a:rPr lang="en-US" sz="2100">
                <a:solidFill>
                  <a:srgbClr val="333333"/>
                </a:solidFill>
                <a:highlight>
                  <a:srgbClr val="FFFFFF"/>
                </a:highlight>
                <a:latin typeface="Arial"/>
                <a:ea typeface="Arial"/>
                <a:cs typeface="Arial"/>
                <a:sym typeface="Arial"/>
              </a:rPr>
              <a:t>In 2018 the Geena Davis Institute for Gender in Media surveyed 2,021 women about Dana Scully of the X-Files. They found that...</a:t>
            </a:r>
            <a:endParaRPr sz="2100">
              <a:solidFill>
                <a:srgbClr val="333333"/>
              </a:solidFill>
              <a:highlight>
                <a:srgbClr val="FFFFFF"/>
              </a:highlight>
              <a:latin typeface="Arial"/>
              <a:ea typeface="Arial"/>
              <a:cs typeface="Arial"/>
              <a:sym typeface="Arial"/>
            </a:endParaRPr>
          </a:p>
          <a:p>
            <a:pPr indent="-361950" lvl="0" marL="673100" rtl="0" algn="l">
              <a:lnSpc>
                <a:spcPct val="130000"/>
              </a:lnSpc>
              <a:spcBef>
                <a:spcPts val="400"/>
              </a:spcBef>
              <a:spcAft>
                <a:spcPts val="0"/>
              </a:spcAft>
              <a:buClr>
                <a:srgbClr val="333333"/>
              </a:buClr>
              <a:buSzPts val="2100"/>
              <a:buChar char="●"/>
            </a:pPr>
            <a:r>
              <a:rPr lang="en-US" sz="2100">
                <a:solidFill>
                  <a:srgbClr val="333333"/>
                </a:solidFill>
                <a:highlight>
                  <a:srgbClr val="FFFFFF"/>
                </a:highlight>
                <a:latin typeface="Arial"/>
                <a:ea typeface="Arial"/>
                <a:cs typeface="Arial"/>
                <a:sym typeface="Arial"/>
              </a:rPr>
              <a:t>91% say she is a role model for girls and women.</a:t>
            </a:r>
            <a:endParaRPr sz="2100">
              <a:solidFill>
                <a:srgbClr val="333333"/>
              </a:solidFill>
              <a:highlight>
                <a:srgbClr val="FFFFFF"/>
              </a:highlight>
              <a:latin typeface="Arial"/>
              <a:ea typeface="Arial"/>
              <a:cs typeface="Arial"/>
              <a:sym typeface="Arial"/>
            </a:endParaRPr>
          </a:p>
          <a:p>
            <a:pPr indent="-361950" lvl="0" marL="673100" rtl="0" algn="l">
              <a:lnSpc>
                <a:spcPct val="130000"/>
              </a:lnSpc>
              <a:spcBef>
                <a:spcPts val="0"/>
              </a:spcBef>
              <a:spcAft>
                <a:spcPts val="0"/>
              </a:spcAft>
              <a:buClr>
                <a:srgbClr val="333333"/>
              </a:buClr>
              <a:buSzPts val="2100"/>
              <a:buChar char="●"/>
            </a:pPr>
            <a:r>
              <a:rPr lang="en-US" sz="2100">
                <a:solidFill>
                  <a:srgbClr val="333333"/>
                </a:solidFill>
                <a:highlight>
                  <a:srgbClr val="FFFFFF"/>
                </a:highlight>
                <a:latin typeface="Arial"/>
                <a:ea typeface="Arial"/>
                <a:cs typeface="Arial"/>
                <a:sym typeface="Arial"/>
              </a:rPr>
              <a:t>Nearly two-thirds (63%) of women that work in STEM say Dana Scully served as their role model.</a:t>
            </a:r>
            <a:endParaRPr sz="2100">
              <a:solidFill>
                <a:srgbClr val="333333"/>
              </a:solidFill>
              <a:highlight>
                <a:srgbClr val="FFFFFF"/>
              </a:highlight>
              <a:latin typeface="Arial"/>
              <a:ea typeface="Arial"/>
              <a:cs typeface="Arial"/>
              <a:sym typeface="Arial"/>
            </a:endParaRPr>
          </a:p>
          <a:p>
            <a:pPr indent="-361950" lvl="0" marL="673100" rtl="0" algn="l">
              <a:lnSpc>
                <a:spcPct val="130000"/>
              </a:lnSpc>
              <a:spcBef>
                <a:spcPts val="0"/>
              </a:spcBef>
              <a:spcAft>
                <a:spcPts val="0"/>
              </a:spcAft>
              <a:buClr>
                <a:srgbClr val="333333"/>
              </a:buClr>
              <a:buSzPts val="2100"/>
              <a:buChar char="●"/>
            </a:pPr>
            <a:r>
              <a:rPr lang="en-US" sz="2100">
                <a:solidFill>
                  <a:srgbClr val="333333"/>
                </a:solidFill>
                <a:highlight>
                  <a:srgbClr val="FFFFFF"/>
                </a:highlight>
                <a:latin typeface="Arial"/>
                <a:ea typeface="Arial"/>
                <a:cs typeface="Arial"/>
                <a:sym typeface="Arial"/>
              </a:rPr>
              <a:t>63% say Scully increased their confidence that they could excel in a male-dominated profession.</a:t>
            </a:r>
            <a:endParaRPr sz="2100">
              <a:solidFill>
                <a:srgbClr val="333333"/>
              </a:solidFill>
              <a:highlight>
                <a:srgbClr val="FFFFFF"/>
              </a:highlight>
              <a:latin typeface="Arial"/>
              <a:ea typeface="Arial"/>
              <a:cs typeface="Arial"/>
              <a:sym typeface="Arial"/>
            </a:endParaRPr>
          </a:p>
          <a:p>
            <a:pPr indent="0" lvl="0" marL="0" rtl="0" algn="l">
              <a:spcBef>
                <a:spcPts val="1200"/>
              </a:spcBef>
              <a:spcAft>
                <a:spcPts val="0"/>
              </a:spcAft>
              <a:buNone/>
            </a:pPr>
            <a:r>
              <a:t/>
            </a:r>
            <a:endParaRPr sz="3700">
              <a:solidFill>
                <a:schemeClr val="dk1"/>
              </a:solidFill>
              <a:highlight>
                <a:srgbClr val="FFFFFF"/>
              </a:highlight>
              <a:latin typeface="Cambria"/>
              <a:ea typeface="Cambria"/>
              <a:cs typeface="Cambria"/>
              <a:sym typeface="Cambria"/>
            </a:endParaRPr>
          </a:p>
        </p:txBody>
      </p:sp>
      <p:pic>
        <p:nvPicPr>
          <p:cNvPr id="724" name="Google Shape;724;g947997a738_1_587"/>
          <p:cNvPicPr preferRelativeResize="0"/>
          <p:nvPr/>
        </p:nvPicPr>
        <p:blipFill>
          <a:blip r:embed="rId3">
            <a:alphaModFix/>
          </a:blip>
          <a:stretch>
            <a:fillRect/>
          </a:stretch>
        </p:blipFill>
        <p:spPr>
          <a:xfrm>
            <a:off x="3160846" y="4553025"/>
            <a:ext cx="4429879" cy="2754900"/>
          </a:xfrm>
          <a:prstGeom prst="rect">
            <a:avLst/>
          </a:prstGeom>
          <a:noFill/>
          <a:ln>
            <a:noFill/>
          </a:ln>
        </p:spPr>
      </p:pic>
      <p:pic>
        <p:nvPicPr>
          <p:cNvPr id="725" name="Google Shape;725;g947997a738_1_587"/>
          <p:cNvPicPr preferRelativeResize="0"/>
          <p:nvPr/>
        </p:nvPicPr>
        <p:blipFill>
          <a:blip r:embed="rId4">
            <a:alphaModFix/>
          </a:blip>
          <a:stretch>
            <a:fillRect/>
          </a:stretch>
        </p:blipFill>
        <p:spPr>
          <a:xfrm>
            <a:off x="8685325" y="4553037"/>
            <a:ext cx="2629426" cy="25633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g92a30693b5_0_12"/>
          <p:cNvPicPr preferRelativeResize="0"/>
          <p:nvPr/>
        </p:nvPicPr>
        <p:blipFill>
          <a:blip r:embed="rId3">
            <a:alphaModFix/>
          </a:blip>
          <a:stretch>
            <a:fillRect/>
          </a:stretch>
        </p:blipFill>
        <p:spPr>
          <a:xfrm>
            <a:off x="3462200" y="792175"/>
            <a:ext cx="9583375" cy="57500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g947997a738_1_13"/>
          <p:cNvSpPr txBox="1"/>
          <p:nvPr>
            <p:ph type="title"/>
          </p:nvPr>
        </p:nvSpPr>
        <p:spPr>
          <a:xfrm>
            <a:off x="3916680" y="254000"/>
            <a:ext cx="13167300" cy="901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1800"/>
              <a:buNone/>
            </a:pPr>
            <a:r>
              <a:rPr lang="en-US" sz="5120">
                <a:solidFill>
                  <a:srgbClr val="C00000"/>
                </a:solidFill>
              </a:rPr>
              <a:t>What is Science Communication?</a:t>
            </a:r>
            <a:endParaRPr/>
          </a:p>
        </p:txBody>
      </p:sp>
      <p:sp>
        <p:nvSpPr>
          <p:cNvPr id="123" name="Google Shape;123;g947997a738_1_13"/>
          <p:cNvSpPr txBox="1"/>
          <p:nvPr>
            <p:ph idx="1" type="body"/>
          </p:nvPr>
        </p:nvSpPr>
        <p:spPr>
          <a:xfrm>
            <a:off x="7315196" y="3193245"/>
            <a:ext cx="7620000" cy="3802500"/>
          </a:xfrm>
          <a:prstGeom prst="rect">
            <a:avLst/>
          </a:prstGeom>
          <a:noFill/>
          <a:ln>
            <a:noFill/>
          </a:ln>
        </p:spPr>
        <p:txBody>
          <a:bodyPr anchorCtr="0" anchor="t" bIns="0" lIns="0" spcFirstLastPara="1" rIns="0" wrap="square" tIns="0">
            <a:noAutofit/>
          </a:bodyPr>
          <a:lstStyle/>
          <a:p>
            <a:pPr indent="-342900" lvl="0" marL="457200" rtl="0" algn="l">
              <a:lnSpc>
                <a:spcPct val="90000"/>
              </a:lnSpc>
              <a:spcBef>
                <a:spcPts val="1200"/>
              </a:spcBef>
              <a:spcAft>
                <a:spcPts val="0"/>
              </a:spcAft>
              <a:buClr>
                <a:srgbClr val="5A5A5A"/>
              </a:buClr>
              <a:buSzPts val="1800"/>
              <a:buChar char="•"/>
            </a:pPr>
            <a:r>
              <a:rPr lang="en-US"/>
              <a:t>Communicator</a:t>
            </a:r>
            <a:endParaRPr/>
          </a:p>
          <a:p>
            <a:pPr indent="-342900" lvl="0" marL="457200" rtl="0" algn="l">
              <a:lnSpc>
                <a:spcPct val="90000"/>
              </a:lnSpc>
              <a:spcBef>
                <a:spcPts val="1200"/>
              </a:spcBef>
              <a:spcAft>
                <a:spcPts val="0"/>
              </a:spcAft>
              <a:buClr>
                <a:srgbClr val="5A5A5A"/>
              </a:buClr>
              <a:buSzPts val="1800"/>
              <a:buChar char="•"/>
            </a:pPr>
            <a:r>
              <a:rPr lang="en-US"/>
              <a:t>Audience</a:t>
            </a:r>
            <a:endParaRPr/>
          </a:p>
          <a:p>
            <a:pPr indent="-342900" lvl="0" marL="457200" rtl="0" algn="l">
              <a:lnSpc>
                <a:spcPct val="90000"/>
              </a:lnSpc>
              <a:spcBef>
                <a:spcPts val="1200"/>
              </a:spcBef>
              <a:spcAft>
                <a:spcPts val="0"/>
              </a:spcAft>
              <a:buClr>
                <a:srgbClr val="5A5A5A"/>
              </a:buClr>
              <a:buSzPts val="1800"/>
              <a:buChar char="•"/>
            </a:pPr>
            <a:r>
              <a:rPr lang="en-US"/>
              <a:t>Platform</a:t>
            </a:r>
            <a:endParaRPr/>
          </a:p>
          <a:p>
            <a:pPr indent="-342900" lvl="0" marL="457200" rtl="0" algn="l">
              <a:lnSpc>
                <a:spcPct val="90000"/>
              </a:lnSpc>
              <a:spcBef>
                <a:spcPts val="1200"/>
              </a:spcBef>
              <a:spcAft>
                <a:spcPts val="0"/>
              </a:spcAft>
              <a:buClr>
                <a:srgbClr val="5A5A5A"/>
              </a:buClr>
              <a:buSzPts val="1800"/>
              <a:buChar char="•"/>
            </a:pPr>
            <a:r>
              <a:rPr lang="en-US"/>
              <a:t>Often bidirectional communication channels</a:t>
            </a:r>
            <a:endParaRPr/>
          </a:p>
          <a:p>
            <a:pPr indent="-342900" lvl="0" marL="457200" rtl="0" algn="l">
              <a:lnSpc>
                <a:spcPct val="90000"/>
              </a:lnSpc>
              <a:spcBef>
                <a:spcPts val="1200"/>
              </a:spcBef>
              <a:spcAft>
                <a:spcPts val="0"/>
              </a:spcAft>
              <a:buClr>
                <a:srgbClr val="5A5A5A"/>
              </a:buClr>
              <a:buSzPts val="1800"/>
              <a:buChar char="•"/>
            </a:pPr>
            <a:r>
              <a:rPr lang="en-US"/>
              <a:t>Social, emotional and physical context</a:t>
            </a:r>
            <a:endParaRPr/>
          </a:p>
        </p:txBody>
      </p:sp>
      <p:pic>
        <p:nvPicPr>
          <p:cNvPr id="124" name="Google Shape;124;g947997a738_1_13"/>
          <p:cNvPicPr preferRelativeResize="0"/>
          <p:nvPr/>
        </p:nvPicPr>
        <p:blipFill rotWithShape="1">
          <a:blip r:embed="rId3">
            <a:alphaModFix/>
          </a:blip>
          <a:srcRect b="0" l="0" r="0" t="0"/>
          <a:stretch/>
        </p:blipFill>
        <p:spPr>
          <a:xfrm>
            <a:off x="1628141" y="2814320"/>
            <a:ext cx="5161280" cy="5161280"/>
          </a:xfrm>
          <a:prstGeom prst="rect">
            <a:avLst/>
          </a:prstGeom>
          <a:noFill/>
          <a:ln>
            <a:noFill/>
          </a:ln>
        </p:spPr>
      </p:pic>
      <p:sp>
        <p:nvSpPr>
          <p:cNvPr id="125" name="Google Shape;125;g947997a738_1_13"/>
          <p:cNvSpPr txBox="1"/>
          <p:nvPr/>
        </p:nvSpPr>
        <p:spPr>
          <a:xfrm>
            <a:off x="3086100" y="1035554"/>
            <a:ext cx="11092200" cy="18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840"/>
              <a:buFont typeface="Arial"/>
              <a:buNone/>
            </a:pPr>
            <a:r>
              <a:rPr b="1" i="1" lang="en-US" sz="3840" u="none" cap="none" strike="noStrike">
                <a:solidFill>
                  <a:schemeClr val="dk1"/>
                </a:solidFill>
                <a:latin typeface="Palatino Linotype"/>
                <a:ea typeface="Palatino Linotype"/>
                <a:cs typeface="Palatino Linotype"/>
                <a:sym typeface="Palatino Linotype"/>
              </a:rPr>
              <a:t>Science communication</a:t>
            </a:r>
            <a:r>
              <a:rPr b="0" i="1" lang="en-US" sz="3840" u="none" cap="none" strike="noStrike">
                <a:solidFill>
                  <a:schemeClr val="dk1"/>
                </a:solidFill>
                <a:latin typeface="Palatino Linotype"/>
                <a:ea typeface="Palatino Linotype"/>
                <a:cs typeface="Palatino Linotype"/>
                <a:sym typeface="Palatino Linotype"/>
              </a:rPr>
              <a:t> is the practice of informing, educating, sharing wonderment, and raising awareness of science-related topics. - Wikipedia</a:t>
            </a:r>
            <a:endParaRPr/>
          </a:p>
        </p:txBody>
      </p:sp>
    </p:spTree>
  </p:cSld>
  <p:clrMapOvr>
    <a:masterClrMapping/>
  </p:clrMapOvr>
</p:sld>
</file>

<file path=ppt/theme/theme1.xml><?xml version="1.0" encoding="utf-8"?>
<a:theme xmlns:a="http://schemas.openxmlformats.org/drawingml/2006/main" xmlns:r="http://schemas.openxmlformats.org/officeDocument/2006/relationships" name="Joint">
  <a:themeElements>
    <a:clrScheme name="Kantoorthema">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2020-07-08T18:20:01Z</dcterms:created>
  <dc:creator>Wendy Bohon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0x010100670F05226410994588FB2C3431B0F237</vt:lpwstr>
  </property>
</Properties>
</file>