
<file path=[Content_Types].xml><?xml version="1.0" encoding="utf-8"?>
<Types xmlns="http://schemas.openxmlformats.org/package/2006/content-types">
  <Default Extension="png" ContentType="image/png"/>
  <Default Extension="jpeg" ContentType="image/jpeg"/>
  <Default Extension="emf" ContentType="image/x-emf"/>
  <Default Extension="07_TrenchesCover" ContentType="image/jpeg"/>
  <Default Extension="rels" ContentType="application/vnd.openxmlformats-package.relationships+xml"/>
  <Default Extension="xml" ContentType="application/xml"/>
  <Default Extension="wdp" ContentType="image/vnd.ms-photo"/>
  <Default Extension="gif" ContentType="image/gif"/>
  <Default Extension="tif" ContentType="image/tiff"/>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8" r:id="rId1"/>
    <p:sldMasterId id="2147483704" r:id="rId2"/>
    <p:sldMasterId id="2147483716" r:id="rId3"/>
  </p:sldMasterIdLst>
  <p:notesMasterIdLst>
    <p:notesMasterId r:id="rId43"/>
  </p:notesMasterIdLst>
  <p:handoutMasterIdLst>
    <p:handoutMasterId r:id="rId44"/>
  </p:handoutMasterIdLst>
  <p:sldIdLst>
    <p:sldId id="426" r:id="rId4"/>
    <p:sldId id="410" r:id="rId5"/>
    <p:sldId id="375" r:id="rId6"/>
    <p:sldId id="448" r:id="rId7"/>
    <p:sldId id="431" r:id="rId8"/>
    <p:sldId id="475" r:id="rId9"/>
    <p:sldId id="447" r:id="rId10"/>
    <p:sldId id="445" r:id="rId11"/>
    <p:sldId id="449" r:id="rId12"/>
    <p:sldId id="388" r:id="rId13"/>
    <p:sldId id="452" r:id="rId14"/>
    <p:sldId id="427" r:id="rId15"/>
    <p:sldId id="428" r:id="rId16"/>
    <p:sldId id="436" r:id="rId17"/>
    <p:sldId id="474" r:id="rId18"/>
    <p:sldId id="453" r:id="rId19"/>
    <p:sldId id="451" r:id="rId20"/>
    <p:sldId id="434" r:id="rId21"/>
    <p:sldId id="476" r:id="rId22"/>
    <p:sldId id="487" r:id="rId23"/>
    <p:sldId id="478" r:id="rId24"/>
    <p:sldId id="479" r:id="rId25"/>
    <p:sldId id="480" r:id="rId26"/>
    <p:sldId id="481" r:id="rId27"/>
    <p:sldId id="482" r:id="rId28"/>
    <p:sldId id="483" r:id="rId29"/>
    <p:sldId id="484" r:id="rId30"/>
    <p:sldId id="485" r:id="rId31"/>
    <p:sldId id="486" r:id="rId32"/>
    <p:sldId id="488" r:id="rId33"/>
    <p:sldId id="489" r:id="rId34"/>
    <p:sldId id="490" r:id="rId35"/>
    <p:sldId id="491" r:id="rId36"/>
    <p:sldId id="492" r:id="rId37"/>
    <p:sldId id="493" r:id="rId38"/>
    <p:sldId id="494" r:id="rId39"/>
    <p:sldId id="495" r:id="rId40"/>
    <p:sldId id="496" r:id="rId41"/>
    <p:sldId id="497" r:id="rId42"/>
  </p:sldIdLst>
  <p:sldSz cx="12192000" cy="6858000"/>
  <p:notesSz cx="6858000" cy="9144000"/>
  <p:defaultTextStyle>
    <a:defPPr>
      <a:defRPr lang="en-US"/>
    </a:defPPr>
    <a:lvl1pPr algn="ctr" rtl="0" eaLnBrk="0" fontAlgn="base" hangingPunct="0">
      <a:spcBef>
        <a:spcPct val="0"/>
      </a:spcBef>
      <a:spcAft>
        <a:spcPct val="0"/>
      </a:spcAft>
      <a:defRPr sz="1200" kern="1200">
        <a:solidFill>
          <a:schemeClr val="tx1"/>
        </a:solidFill>
        <a:latin typeface="Candara" charset="0"/>
        <a:ea typeface="ＭＳ Ｐゴシック" charset="0"/>
        <a:cs typeface="ＭＳ Ｐゴシック" charset="0"/>
      </a:defRPr>
    </a:lvl1pPr>
    <a:lvl2pPr marL="457200" algn="ctr" rtl="0" eaLnBrk="0" fontAlgn="base" hangingPunct="0">
      <a:spcBef>
        <a:spcPct val="0"/>
      </a:spcBef>
      <a:spcAft>
        <a:spcPct val="0"/>
      </a:spcAft>
      <a:defRPr sz="1200" kern="1200">
        <a:solidFill>
          <a:schemeClr val="tx1"/>
        </a:solidFill>
        <a:latin typeface="Candara" charset="0"/>
        <a:ea typeface="ＭＳ Ｐゴシック" charset="0"/>
        <a:cs typeface="ＭＳ Ｐゴシック" charset="0"/>
      </a:defRPr>
    </a:lvl2pPr>
    <a:lvl3pPr marL="914400" algn="ctr" rtl="0" eaLnBrk="0" fontAlgn="base" hangingPunct="0">
      <a:spcBef>
        <a:spcPct val="0"/>
      </a:spcBef>
      <a:spcAft>
        <a:spcPct val="0"/>
      </a:spcAft>
      <a:defRPr sz="1200" kern="1200">
        <a:solidFill>
          <a:schemeClr val="tx1"/>
        </a:solidFill>
        <a:latin typeface="Candara" charset="0"/>
        <a:ea typeface="ＭＳ Ｐゴシック" charset="0"/>
        <a:cs typeface="ＭＳ Ｐゴシック" charset="0"/>
      </a:defRPr>
    </a:lvl3pPr>
    <a:lvl4pPr marL="1371600" algn="ctr" rtl="0" eaLnBrk="0" fontAlgn="base" hangingPunct="0">
      <a:spcBef>
        <a:spcPct val="0"/>
      </a:spcBef>
      <a:spcAft>
        <a:spcPct val="0"/>
      </a:spcAft>
      <a:defRPr sz="1200" kern="1200">
        <a:solidFill>
          <a:schemeClr val="tx1"/>
        </a:solidFill>
        <a:latin typeface="Candara" charset="0"/>
        <a:ea typeface="ＭＳ Ｐゴシック" charset="0"/>
        <a:cs typeface="ＭＳ Ｐゴシック" charset="0"/>
      </a:defRPr>
    </a:lvl4pPr>
    <a:lvl5pPr marL="1828800" algn="ctr" rtl="0" eaLnBrk="0" fontAlgn="base" hangingPunct="0">
      <a:spcBef>
        <a:spcPct val="0"/>
      </a:spcBef>
      <a:spcAft>
        <a:spcPct val="0"/>
      </a:spcAft>
      <a:defRPr sz="1200" kern="1200">
        <a:solidFill>
          <a:schemeClr val="tx1"/>
        </a:solidFill>
        <a:latin typeface="Candara" charset="0"/>
        <a:ea typeface="ＭＳ Ｐゴシック" charset="0"/>
        <a:cs typeface="ＭＳ Ｐゴシック" charset="0"/>
      </a:defRPr>
    </a:lvl5pPr>
    <a:lvl6pPr marL="2286000" algn="l" defTabSz="457200" rtl="0" eaLnBrk="1" latinLnBrk="0" hangingPunct="1">
      <a:defRPr sz="1200" kern="1200">
        <a:solidFill>
          <a:schemeClr val="tx1"/>
        </a:solidFill>
        <a:latin typeface="Candara" charset="0"/>
        <a:ea typeface="ＭＳ Ｐゴシック" charset="0"/>
        <a:cs typeface="ＭＳ Ｐゴシック" charset="0"/>
      </a:defRPr>
    </a:lvl6pPr>
    <a:lvl7pPr marL="2743200" algn="l" defTabSz="457200" rtl="0" eaLnBrk="1" latinLnBrk="0" hangingPunct="1">
      <a:defRPr sz="1200" kern="1200">
        <a:solidFill>
          <a:schemeClr val="tx1"/>
        </a:solidFill>
        <a:latin typeface="Candara" charset="0"/>
        <a:ea typeface="ＭＳ Ｐゴシック" charset="0"/>
        <a:cs typeface="ＭＳ Ｐゴシック" charset="0"/>
      </a:defRPr>
    </a:lvl7pPr>
    <a:lvl8pPr marL="3200400" algn="l" defTabSz="457200" rtl="0" eaLnBrk="1" latinLnBrk="0" hangingPunct="1">
      <a:defRPr sz="1200" kern="1200">
        <a:solidFill>
          <a:schemeClr val="tx1"/>
        </a:solidFill>
        <a:latin typeface="Candara" charset="0"/>
        <a:ea typeface="ＭＳ Ｐゴシック" charset="0"/>
        <a:cs typeface="ＭＳ Ｐゴシック" charset="0"/>
      </a:defRPr>
    </a:lvl8pPr>
    <a:lvl9pPr marL="3657600" algn="l" defTabSz="457200" rtl="0" eaLnBrk="1" latinLnBrk="0" hangingPunct="1">
      <a:defRPr sz="1200" kern="1200">
        <a:solidFill>
          <a:schemeClr val="tx1"/>
        </a:solidFill>
        <a:latin typeface="Candara"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1100"/>
    <a:srgbClr val="FFD6A9"/>
    <a:srgbClr val="99FFFF"/>
    <a:srgbClr val="804000"/>
    <a:srgbClr val="FFD579"/>
    <a:srgbClr val="A8D7FF"/>
    <a:srgbClr val="8EBCE2"/>
    <a:srgbClr val="D5FC79"/>
    <a:srgbClr val="FFAA79"/>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202" autoAdjust="0"/>
    <p:restoredTop sz="94717"/>
  </p:normalViewPr>
  <p:slideViewPr>
    <p:cSldViewPr snapToGrid="0" snapToObjects="1" showGuides="1">
      <p:cViewPr varScale="1">
        <p:scale>
          <a:sx n="82" d="100"/>
          <a:sy n="82" d="100"/>
        </p:scale>
        <p:origin x="120" y="612"/>
      </p:cViewPr>
      <p:guideLst>
        <p:guide orient="horz" pos="2184"/>
        <p:guide pos="3840"/>
      </p:guideLst>
    </p:cSldViewPr>
  </p:slideViewPr>
  <p:notesTextViewPr>
    <p:cViewPr>
      <p:scale>
        <a:sx n="100" d="100"/>
        <a:sy n="100" d="100"/>
      </p:scale>
      <p:origin x="0" y="0"/>
    </p:cViewPr>
  </p:notesTextViewPr>
  <p:sorterViewPr>
    <p:cViewPr varScale="1">
      <p:scale>
        <a:sx n="1" d="1"/>
        <a:sy n="1" d="1"/>
      </p:scale>
      <p:origin x="0" y="35680"/>
    </p:cViewPr>
  </p:sorterViewPr>
  <p:notesViewPr>
    <p:cSldViewPr snapToGrid="0" snapToObjects="1" showGuides="1">
      <p:cViewPr varScale="1">
        <p:scale>
          <a:sx n="97" d="100"/>
          <a:sy n="97" d="100"/>
        </p:scale>
        <p:origin x="3120" y="20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52DFDAC-72C1-A24F-8AC9-CCBE2CC15BD9}"/>
              </a:ext>
            </a:extLst>
          </p:cNvPr>
          <p:cNvSpPr/>
          <p:nvPr/>
        </p:nvSpPr>
        <p:spPr>
          <a:xfrm>
            <a:off x="0" y="0"/>
            <a:ext cx="6858000" cy="1107996"/>
          </a:xfrm>
          <a:prstGeom prst="rect">
            <a:avLst/>
          </a:prstGeom>
        </p:spPr>
        <p:txBody>
          <a:bodyPr wrap="square">
            <a:spAutoFit/>
          </a:bodyPr>
          <a:lstStyle/>
          <a:p>
            <a:r>
              <a:rPr lang="en-US" sz="1800" b="1" spc="100" dirty="0">
                <a:solidFill>
                  <a:srgbClr val="941100"/>
                </a:solidFill>
                <a:effectLst/>
                <a:latin typeface="+mn-lt"/>
              </a:rPr>
              <a:t>Place-based geoscience education:</a:t>
            </a:r>
            <a:br>
              <a:rPr lang="en-US" sz="1800" b="1" spc="100" dirty="0">
                <a:solidFill>
                  <a:srgbClr val="941100"/>
                </a:solidFill>
                <a:effectLst/>
                <a:latin typeface="+mn-lt"/>
              </a:rPr>
            </a:br>
            <a:r>
              <a:rPr lang="en-US" b="1" i="1" spc="100" dirty="0">
                <a:solidFill>
                  <a:srgbClr val="941100"/>
                </a:solidFill>
                <a:effectLst/>
                <a:latin typeface="+mn-lt"/>
              </a:rPr>
              <a:t>theory, practice, research, and assessment</a:t>
            </a:r>
            <a:br>
              <a:rPr lang="en-US" b="1" i="1" spc="100" dirty="0">
                <a:solidFill>
                  <a:srgbClr val="941100"/>
                </a:solidFill>
                <a:effectLst/>
                <a:latin typeface="+mn-lt"/>
              </a:rPr>
            </a:br>
            <a:r>
              <a:rPr lang="en-US" b="1" spc="300" dirty="0">
                <a:solidFill>
                  <a:srgbClr val="941100"/>
                </a:solidFill>
                <a:effectLst/>
                <a:latin typeface="+mn-lt"/>
              </a:rPr>
              <a:t>Steven </a:t>
            </a:r>
            <a:r>
              <a:rPr lang="en-US" b="1" spc="300" dirty="0" err="1">
                <a:solidFill>
                  <a:srgbClr val="941100"/>
                </a:solidFill>
                <a:effectLst/>
                <a:latin typeface="+mn-lt"/>
              </a:rPr>
              <a:t>Semken</a:t>
            </a:r>
            <a:r>
              <a:rPr lang="en-US" b="1" spc="300" dirty="0">
                <a:solidFill>
                  <a:srgbClr val="941100"/>
                </a:solidFill>
                <a:effectLst/>
                <a:latin typeface="+mn-lt"/>
              </a:rPr>
              <a:t> • </a:t>
            </a:r>
            <a:r>
              <a:rPr lang="en-US" b="1" spc="300" dirty="0" err="1">
                <a:solidFill>
                  <a:srgbClr val="941100"/>
                </a:solidFill>
                <a:effectLst/>
                <a:latin typeface="+mn-lt"/>
              </a:rPr>
              <a:t>InSciEdOut</a:t>
            </a:r>
            <a:r>
              <a:rPr lang="en-US" b="1" spc="300" dirty="0">
                <a:solidFill>
                  <a:srgbClr val="941100"/>
                </a:solidFill>
                <a:effectLst/>
                <a:latin typeface="+mn-lt"/>
              </a:rPr>
              <a:t> • 26 February 2019</a:t>
            </a:r>
          </a:p>
          <a:p>
            <a:r>
              <a:rPr lang="en-US" b="1" i="1" spc="300" dirty="0" err="1">
                <a:solidFill>
                  <a:srgbClr val="941100"/>
                </a:solidFill>
                <a:latin typeface="+mn-lt"/>
              </a:rPr>
              <a:t>semken.asu.edu</a:t>
            </a:r>
            <a:r>
              <a:rPr lang="en-US" b="1" dirty="0">
                <a:solidFill>
                  <a:srgbClr val="941100"/>
                </a:solidFill>
                <a:effectLst/>
                <a:latin typeface="+mn-lt"/>
              </a:rPr>
              <a:t/>
            </a:r>
            <a:br>
              <a:rPr lang="en-US" b="1" dirty="0">
                <a:solidFill>
                  <a:srgbClr val="941100"/>
                </a:solidFill>
                <a:effectLst/>
                <a:latin typeface="+mn-lt"/>
              </a:rPr>
            </a:br>
            <a:endParaRPr lang="en-US" b="1" dirty="0">
              <a:solidFill>
                <a:srgbClr val="941100"/>
              </a:solidFill>
              <a:effectLst/>
              <a:latin typeface="+mn-lt"/>
            </a:endParaRPr>
          </a:p>
        </p:txBody>
      </p:sp>
    </p:spTree>
    <p:extLst>
      <p:ext uri="{BB962C8B-B14F-4D97-AF65-F5344CB8AC3E}">
        <p14:creationId xmlns:p14="http://schemas.microsoft.com/office/powerpoint/2010/main" val="20966647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DC9073-728D-0041-9432-2CEE860A032F}" type="datetimeFigureOut">
              <a:t>11/16/2020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92ADBB-CF4F-BB40-8695-DAD3230DEBF6}" type="slidenum">
              <a:t>‹#›</a:t>
            </a:fld>
            <a:endParaRPr lang="en-US"/>
          </a:p>
        </p:txBody>
      </p:sp>
    </p:spTree>
    <p:extLst>
      <p:ext uri="{BB962C8B-B14F-4D97-AF65-F5344CB8AC3E}">
        <p14:creationId xmlns:p14="http://schemas.microsoft.com/office/powerpoint/2010/main" val="178161379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7378" name="AutoShap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2" name="Notes Placeholder 1"/>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4082680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88165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92ADBB-CF4F-BB40-8695-DAD3230DEBF6}" type="slidenum">
              <a:rPr lang="en-US" smtClean="0"/>
              <a:t>4</a:t>
            </a:fld>
            <a:endParaRPr lang="en-US"/>
          </a:p>
        </p:txBody>
      </p:sp>
    </p:spTree>
    <p:extLst>
      <p:ext uri="{BB962C8B-B14F-4D97-AF65-F5344CB8AC3E}">
        <p14:creationId xmlns:p14="http://schemas.microsoft.com/office/powerpoint/2010/main" val="3234285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59508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
Poll Title: Think of a place that is meaningful to you. Why is it meaningful? How do you feel when you think about this place?
https://www.polleverywhere.com/free_text_polls/GCvbwOmWDDfCOQOxn9Ssz</a:t>
            </a:r>
            <a:endParaRPr lang="en-US"/>
          </a:p>
        </p:txBody>
      </p:sp>
      <p:sp>
        <p:nvSpPr>
          <p:cNvPr id="4" name="Slide Number Placeholder 3"/>
          <p:cNvSpPr>
            <a:spLocks noGrp="1"/>
          </p:cNvSpPr>
          <p:nvPr>
            <p:ph type="sldNum" sz="quarter" idx="10"/>
          </p:nvPr>
        </p:nvSpPr>
        <p:spPr/>
        <p:txBody>
          <a:bodyPr/>
          <a:lstStyle/>
          <a:p>
            <a:fld id="{8992ADBB-CF4F-BB40-8695-DAD3230DEBF6}" type="slidenum">
              <a:rPr lang="en-US" smtClean="0"/>
              <a:t>6</a:t>
            </a:fld>
            <a:endParaRPr lang="en-US"/>
          </a:p>
        </p:txBody>
      </p:sp>
      <p:sp>
        <p:nvSpPr>
          <p:cNvPr id="5" name="TextBox 4"/>
          <p:cNvSpPr txBox="1"/>
          <p:nvPr/>
        </p:nvSpPr>
        <p:spPr>
          <a:xfrm>
            <a:off x="0" y="0"/>
            <a:ext cx="3810000" cy="1270000"/>
          </a:xfrm>
          <a:prstGeom prst="rect">
            <a:avLst/>
          </a:prstGeom>
          <a:noFill/>
        </p:spPr>
        <p:txBody>
          <a:bodyPr vert="horz" rtlCol="0">
            <a:spAutoFit/>
          </a:bodyPr>
          <a:lstStyle/>
          <a:p>
            <a:endParaRPr lang="en-US"/>
          </a:p>
        </p:txBody>
      </p:sp>
    </p:spTree>
    <p:extLst>
      <p:ext uri="{BB962C8B-B14F-4D97-AF65-F5344CB8AC3E}">
        <p14:creationId xmlns:p14="http://schemas.microsoft.com/office/powerpoint/2010/main" val="415901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92ADBB-CF4F-BB40-8695-DAD3230DEBF6}" type="slidenum">
              <a:rPr lang="uk-UA"/>
              <a:t>7</a:t>
            </a:fld>
            <a:endParaRPr lang="uk-UA"/>
          </a:p>
        </p:txBody>
      </p:sp>
    </p:spTree>
    <p:extLst>
      <p:ext uri="{BB962C8B-B14F-4D97-AF65-F5344CB8AC3E}">
        <p14:creationId xmlns:p14="http://schemas.microsoft.com/office/powerpoint/2010/main" val="29240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92ADBB-CF4F-BB40-8695-DAD3230DEBF6}" type="slidenum">
              <a:rPr lang="en-US" smtClean="0"/>
              <a:t>8</a:t>
            </a:fld>
            <a:endParaRPr lang="en-US"/>
          </a:p>
        </p:txBody>
      </p:sp>
    </p:spTree>
    <p:extLst>
      <p:ext uri="{BB962C8B-B14F-4D97-AF65-F5344CB8AC3E}">
        <p14:creationId xmlns:p14="http://schemas.microsoft.com/office/powerpoint/2010/main" val="136132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92ADBB-CF4F-BB40-8695-DAD3230DEBF6}" type="slidenum">
              <a:rPr lang="uk-UA"/>
              <a:t>11</a:t>
            </a:fld>
            <a:endParaRPr lang="uk-UA"/>
          </a:p>
        </p:txBody>
      </p:sp>
    </p:spTree>
    <p:extLst>
      <p:ext uri="{BB962C8B-B14F-4D97-AF65-F5344CB8AC3E}">
        <p14:creationId xmlns:p14="http://schemas.microsoft.com/office/powerpoint/2010/main" val="4269919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92ADBB-CF4F-BB40-8695-DAD3230DEBF6}" type="slidenum">
              <a:rPr lang="en-US" smtClean="0"/>
              <a:t>12</a:t>
            </a:fld>
            <a:endParaRPr lang="en-US"/>
          </a:p>
        </p:txBody>
      </p:sp>
    </p:spTree>
    <p:extLst>
      <p:ext uri="{BB962C8B-B14F-4D97-AF65-F5344CB8AC3E}">
        <p14:creationId xmlns:p14="http://schemas.microsoft.com/office/powerpoint/2010/main" val="856873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92ADBB-CF4F-BB40-8695-DAD3230DEBF6}" type="slidenum">
              <a:rPr lang="uk-UA"/>
              <a:t>15</a:t>
            </a:fld>
            <a:endParaRPr lang="uk-UA"/>
          </a:p>
        </p:txBody>
      </p:sp>
    </p:spTree>
    <p:extLst>
      <p:ext uri="{BB962C8B-B14F-4D97-AF65-F5344CB8AC3E}">
        <p14:creationId xmlns:p14="http://schemas.microsoft.com/office/powerpoint/2010/main" val="72826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
Poll Title: What comes to your mind when you think of New Jersey?
https://www.polleverywhere.com/free_text_polls/VPcEkyjKkrlyosfnGgAvL</a:t>
            </a:r>
            <a:endParaRPr lang="en-US"/>
          </a:p>
        </p:txBody>
      </p:sp>
      <p:sp>
        <p:nvSpPr>
          <p:cNvPr id="4" name="Slide Number Placeholder 3"/>
          <p:cNvSpPr>
            <a:spLocks noGrp="1"/>
          </p:cNvSpPr>
          <p:nvPr>
            <p:ph type="sldNum" sz="quarter" idx="10"/>
          </p:nvPr>
        </p:nvSpPr>
        <p:spPr/>
        <p:txBody>
          <a:bodyPr/>
          <a:lstStyle/>
          <a:p>
            <a:fld id="{8992ADBB-CF4F-BB40-8695-DAD3230DEBF6}" type="slidenum">
              <a:rPr lang="en-US" smtClean="0"/>
              <a:t>20</a:t>
            </a:fld>
            <a:endParaRPr lang="en-US"/>
          </a:p>
        </p:txBody>
      </p:sp>
      <p:sp>
        <p:nvSpPr>
          <p:cNvPr id="5" name="TextBox 4"/>
          <p:cNvSpPr txBox="1"/>
          <p:nvPr/>
        </p:nvSpPr>
        <p:spPr>
          <a:xfrm>
            <a:off x="0" y="0"/>
            <a:ext cx="3810000" cy="1270000"/>
          </a:xfrm>
          <a:prstGeom prst="rect">
            <a:avLst/>
          </a:prstGeom>
          <a:noFill/>
        </p:spPr>
        <p:txBody>
          <a:bodyPr vert="horz" rtlCol="0">
            <a:spAutoFit/>
          </a:bodyPr>
          <a:lstStyle/>
          <a:p>
            <a:endParaRPr lang="en-US"/>
          </a:p>
        </p:txBody>
      </p:sp>
    </p:spTree>
    <p:extLst>
      <p:ext uri="{BB962C8B-B14F-4D97-AF65-F5344CB8AC3E}">
        <p14:creationId xmlns:p14="http://schemas.microsoft.com/office/powerpoint/2010/main" val="3269522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Leveraging work from previous students so that it’s the students sharing with other students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7626034-73B5-034C-B7E6-A54AB1285A6D}" type="slidenum">
              <a:rPr kumimoji="0" lang="en-US" sz="1200" b="0" i="0" u="none" strike="noStrike" kern="1200" cap="none" spc="0" normalizeH="0" baseline="0" noProof="0" smtClean="0">
                <a:ln>
                  <a:noFill/>
                </a:ln>
                <a:solidFill>
                  <a:prstClr val="black"/>
                </a:solidFill>
                <a:effectLst/>
                <a:uLnTx/>
                <a:uFillTx/>
                <a:latin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rial" charset="0"/>
            </a:endParaRPr>
          </a:p>
        </p:txBody>
      </p:sp>
    </p:spTree>
    <p:extLst>
      <p:ext uri="{BB962C8B-B14F-4D97-AF65-F5344CB8AC3E}">
        <p14:creationId xmlns:p14="http://schemas.microsoft.com/office/powerpoint/2010/main" val="3249952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Scaffolded to data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7626034-73B5-034C-B7E6-A54AB1285A6D}" type="slidenum">
              <a:rPr kumimoji="0" lang="en-US" sz="1200" b="0" i="0" u="none" strike="noStrike" kern="1200" cap="none" spc="0" normalizeH="0" baseline="0" noProof="0" smtClean="0">
                <a:ln>
                  <a:noFill/>
                </a:ln>
                <a:solidFill>
                  <a:prstClr val="black"/>
                </a:solidFill>
                <a:effectLst/>
                <a:uLnTx/>
                <a:uFillTx/>
                <a:latin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rial" charset="0"/>
            </a:endParaRPr>
          </a:p>
        </p:txBody>
      </p:sp>
    </p:spTree>
    <p:extLst>
      <p:ext uri="{BB962C8B-B14F-4D97-AF65-F5344CB8AC3E}">
        <p14:creationId xmlns:p14="http://schemas.microsoft.com/office/powerpoint/2010/main" val="15663361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location of a problem defines the groups whose partnership should solve it. &amp; A transdisciplinary project must incorporate multiple knowledge streams and value systems. C2R2 complements disciplinary training by providing opportunities and expertise necessary to foster dispositional, knowledge, and skill-based outcomes that lead to whole-system, transdisciplinary coastal climate risk solutions. In doing so, we hope to prepare the future workforce</a:t>
            </a:r>
            <a:r>
              <a:rPr lang="en-US" sz="1200" kern="1200" baseline="0" dirty="0">
                <a:solidFill>
                  <a:schemeClr val="tx1"/>
                </a:solidFill>
                <a:effectLst/>
                <a:latin typeface="+mn-lt"/>
                <a:ea typeface="+mn-ea"/>
                <a:cs typeface="+mn-cs"/>
              </a:rPr>
              <a:t> of leaders </a:t>
            </a:r>
            <a:r>
              <a:rPr lang="en-US" sz="1200" kern="1200" dirty="0">
                <a:solidFill>
                  <a:schemeClr val="tx1"/>
                </a:solidFill>
                <a:effectLst/>
                <a:latin typeface="+mn-lt"/>
                <a:ea typeface="+mn-ea"/>
                <a:cs typeface="+mn-cs"/>
              </a:rPr>
              <a:t>in transdisciplinary research and stakeholder engagement who possess the…</a:t>
            </a:r>
            <a:r>
              <a:rPr lang="en-US" sz="1200" kern="1200" baseline="0" dirty="0">
                <a:solidFill>
                  <a:schemeClr val="tx1"/>
                </a:solidFill>
                <a:effectLst/>
                <a:latin typeface="+mn-lt"/>
                <a:ea typeface="+mn-ea"/>
                <a:cs typeface="+mn-cs"/>
              </a:rPr>
              <a:t> to</a:t>
            </a:r>
            <a:r>
              <a:rPr lang="en-US" sz="1200" kern="1200" dirty="0">
                <a:solidFill>
                  <a:schemeClr val="tx1"/>
                </a:solidFill>
                <a:effectLst/>
                <a:latin typeface="+mn-lt"/>
                <a:ea typeface="+mn-ea"/>
                <a:cs typeface="+mn-cs"/>
              </a:rPr>
              <a:t> advance innovative, science-based approaches in collaboration</a:t>
            </a:r>
            <a:r>
              <a:rPr lang="en-US" sz="1200" kern="1200" baseline="0" dirty="0">
                <a:solidFill>
                  <a:schemeClr val="tx1"/>
                </a:solidFill>
                <a:effectLst/>
                <a:latin typeface="+mn-lt"/>
                <a:ea typeface="+mn-ea"/>
                <a:cs typeface="+mn-cs"/>
              </a:rPr>
              <a:t> with </a:t>
            </a:r>
            <a:r>
              <a:rPr lang="en-US" sz="1200" kern="1200" dirty="0">
                <a:solidFill>
                  <a:schemeClr val="tx1"/>
                </a:solidFill>
                <a:effectLst/>
                <a:latin typeface="+mn-lt"/>
                <a:ea typeface="+mn-ea"/>
                <a:cs typeface="+mn-cs"/>
              </a:rPr>
              <a:t>decision-makers</a:t>
            </a:r>
            <a:r>
              <a:rPr lang="en-US" sz="1200" kern="1200" baseline="0" dirty="0">
                <a:solidFill>
                  <a:schemeClr val="tx1"/>
                </a:solidFill>
                <a:effectLst/>
                <a:latin typeface="+mn-lt"/>
                <a:ea typeface="+mn-ea"/>
                <a:cs typeface="+mn-cs"/>
              </a:rPr>
              <a:t> and </a:t>
            </a:r>
            <a:r>
              <a:rPr lang="en-US" sz="1200" kern="1200" dirty="0">
                <a:solidFill>
                  <a:schemeClr val="tx1"/>
                </a:solidFill>
                <a:effectLst/>
                <a:latin typeface="+mn-lt"/>
                <a:ea typeface="+mn-ea"/>
                <a:cs typeface="+mn-cs"/>
              </a:rPr>
              <a:t>stakeholders</a:t>
            </a:r>
            <a:r>
              <a:rPr lang="en-US" sz="1200" kern="1200" baseline="0" dirty="0">
                <a:solidFill>
                  <a:schemeClr val="tx1"/>
                </a:solidFill>
                <a:effectLst/>
                <a:latin typeface="+mn-lt"/>
                <a:ea typeface="+mn-ea"/>
                <a:cs typeface="+mn-cs"/>
              </a:rPr>
              <a:t> beyond short term </a:t>
            </a:r>
            <a:r>
              <a:rPr lang="en-US" sz="1200" kern="1200" dirty="0">
                <a:solidFill>
                  <a:schemeClr val="tx1"/>
                </a:solidFill>
                <a:effectLst/>
                <a:latin typeface="+mn-lt"/>
                <a:ea typeface="+mn-ea"/>
                <a:cs typeface="+mn-cs"/>
              </a:rPr>
              <a:t>problems and political discourse towards forward-looking, integrated solution-oriented frameworks.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7626034-73B5-034C-B7E6-A54AB1285A6D}" type="slidenum">
              <a:rPr kumimoji="0" lang="en-US" sz="1200" b="0" i="0" u="none" strike="noStrike" kern="1200" cap="none" spc="0" normalizeH="0" baseline="0" noProof="0" smtClean="0">
                <a:ln>
                  <a:noFill/>
                </a:ln>
                <a:solidFill>
                  <a:prstClr val="black"/>
                </a:solidFill>
                <a:effectLst/>
                <a:uLnTx/>
                <a:uFillTx/>
                <a:latin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rial" charset="0"/>
            </a:endParaRPr>
          </a:p>
        </p:txBody>
      </p:sp>
    </p:spTree>
    <p:extLst>
      <p:ext uri="{BB962C8B-B14F-4D97-AF65-F5344CB8AC3E}">
        <p14:creationId xmlns:p14="http://schemas.microsoft.com/office/powerpoint/2010/main" val="41604972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Collective Sense of Place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7626034-73B5-034C-B7E6-A54AB1285A6D}" type="slidenum">
              <a:rPr kumimoji="0" lang="en-US" sz="1200" b="0" i="0" u="none" strike="noStrike" kern="1200" cap="none" spc="0" normalizeH="0" baseline="0" noProof="0" smtClean="0">
                <a:ln>
                  <a:noFill/>
                </a:ln>
                <a:solidFill>
                  <a:prstClr val="black"/>
                </a:solidFill>
                <a:effectLst/>
                <a:uLnTx/>
                <a:uFillTx/>
                <a:latin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rial" charset="0"/>
            </a:endParaRPr>
          </a:p>
        </p:txBody>
      </p:sp>
    </p:spTree>
    <p:extLst>
      <p:ext uri="{BB962C8B-B14F-4D97-AF65-F5344CB8AC3E}">
        <p14:creationId xmlns:p14="http://schemas.microsoft.com/office/powerpoint/2010/main" val="23870937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Resilience occurs within complex socio-ecological systems. C2R2 students are trained to interact with models in ways that help facilitate learning as well as interdisciplinary discussion and community engagement. Students’ mental models, as they are made visible through concept mapping software called</a:t>
            </a:r>
            <a:r>
              <a:rPr lang="en-US" sz="1200" kern="1200" baseline="0" dirty="0">
                <a:solidFill>
                  <a:schemeClr val="tx1"/>
                </a:solidFill>
                <a:effectLst/>
                <a:latin typeface="+mn-lt"/>
                <a:ea typeface="+mn-ea"/>
                <a:cs typeface="+mn-cs"/>
              </a:rPr>
              <a:t> </a:t>
            </a:r>
            <a:r>
              <a:rPr lang="en-US" sz="1200" kern="1200" baseline="0" dirty="0" err="1">
                <a:solidFill>
                  <a:schemeClr val="tx1"/>
                </a:solidFill>
                <a:effectLst/>
                <a:latin typeface="+mn-lt"/>
                <a:ea typeface="+mn-ea"/>
                <a:cs typeface="+mn-cs"/>
              </a:rPr>
              <a:t>mentalmodeler</a:t>
            </a:r>
            <a:r>
              <a:rPr lang="en-US" sz="1200" kern="1200" dirty="0">
                <a:solidFill>
                  <a:schemeClr val="tx1"/>
                </a:solidFill>
                <a:effectLst/>
                <a:latin typeface="+mn-lt"/>
                <a:ea typeface="+mn-ea"/>
                <a:cs typeface="+mn-cs"/>
              </a:rPr>
              <a:t>, function as a kind of boundary object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to bridging ideas across disciplines and knowledge</a:t>
            </a:r>
            <a:r>
              <a:rPr lang="en-US" sz="1200" kern="1200" baseline="0" dirty="0">
                <a:solidFill>
                  <a:schemeClr val="tx1"/>
                </a:solidFill>
                <a:effectLst/>
                <a:latin typeface="+mn-lt"/>
                <a:ea typeface="+mn-ea"/>
                <a:cs typeface="+mn-cs"/>
              </a:rPr>
              <a:t> sources</a:t>
            </a:r>
            <a:r>
              <a:rPr lang="en-US" sz="1200" kern="1200" dirty="0">
                <a:solidFill>
                  <a:schemeClr val="tx1"/>
                </a:solidFill>
                <a:effectLst/>
                <a:latin typeface="+mn-lt"/>
                <a:ea typeface="+mn-ea"/>
                <a:cs typeface="+mn-cs"/>
              </a:rPr>
              <a:t>.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7626034-73B5-034C-B7E6-A54AB1285A6D}" type="slidenum">
              <a:rPr kumimoji="0" lang="en-US" sz="1200" b="0" i="0" u="none" strike="noStrike" kern="1200" cap="none" spc="0" normalizeH="0" baseline="0" noProof="0" smtClean="0">
                <a:ln>
                  <a:noFill/>
                </a:ln>
                <a:solidFill>
                  <a:prstClr val="black"/>
                </a:solidFill>
                <a:effectLst/>
                <a:uLnTx/>
                <a:uFillTx/>
                <a:latin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rial" charset="0"/>
            </a:endParaRPr>
          </a:p>
        </p:txBody>
      </p:sp>
    </p:spTree>
    <p:extLst>
      <p:ext uri="{BB962C8B-B14F-4D97-AF65-F5344CB8AC3E}">
        <p14:creationId xmlns:p14="http://schemas.microsoft.com/office/powerpoint/2010/main" val="26023680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96377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ab38a2c55a_0_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ab38a2c55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12760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ab38a2c55a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ab38a2c55a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800">
                <a:solidFill>
                  <a:srgbClr val="595959"/>
                </a:solidFill>
              </a:rPr>
              <a:t>Focused on place meaning (intellectual/academic) </a:t>
            </a:r>
            <a:endParaRPr sz="1800">
              <a:solidFill>
                <a:srgbClr val="595959"/>
              </a:solidFill>
            </a:endParaRPr>
          </a:p>
          <a:p>
            <a:pPr marL="0" lvl="0" indent="0" algn="l" rtl="0">
              <a:spcBef>
                <a:spcPts val="1600"/>
              </a:spcBef>
              <a:spcAft>
                <a:spcPts val="0"/>
              </a:spcAft>
              <a:buNone/>
            </a:pPr>
            <a:endParaRPr/>
          </a:p>
        </p:txBody>
      </p:sp>
    </p:spTree>
    <p:extLst>
      <p:ext uri="{BB962C8B-B14F-4D97-AF65-F5344CB8AC3E}">
        <p14:creationId xmlns:p14="http://schemas.microsoft.com/office/powerpoint/2010/main" val="4009640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ab38a2c55a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ab38a2c55a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057215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ab38a2c55a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ab38a2c55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04427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ab38a2c55a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ab38a2c55a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01581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ab38a2c55a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ab38a2c55a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Stories are a valuable resource to record the connection between place attachment and place meaning</a:t>
            </a:r>
            <a:endParaRPr/>
          </a:p>
        </p:txBody>
      </p:sp>
    </p:spTree>
    <p:extLst>
      <p:ext uri="{BB962C8B-B14F-4D97-AF65-F5344CB8AC3E}">
        <p14:creationId xmlns:p14="http://schemas.microsoft.com/office/powerpoint/2010/main" val="5660069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ab38a2c55a_0_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ab38a2c55a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Stories record the connection between place attachment and place meaning - sense of place, as perceived by someone who lives here / lived through the event</a:t>
            </a:r>
            <a:endParaRPr/>
          </a:p>
        </p:txBody>
      </p:sp>
    </p:spTree>
    <p:extLst>
      <p:ext uri="{BB962C8B-B14F-4D97-AF65-F5344CB8AC3E}">
        <p14:creationId xmlns:p14="http://schemas.microsoft.com/office/powerpoint/2010/main" val="28481737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ab38a2c55a_0_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ab38a2c55a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Keep in mind that not everyone has had the same access and experience. </a:t>
            </a:r>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6453254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ab38a2c55a_0_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ab38a2c55a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38720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4164126153"/>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3pPr>
              <a:defRPr>
                <a:latin typeface="Calibri"/>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645340368"/>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404890675"/>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1" y="998539"/>
            <a:ext cx="5077883" cy="5208587"/>
          </a:xfrm>
        </p:spPr>
        <p:txBody>
          <a:bodyPr/>
          <a:lstStyle>
            <a:lvl1pPr>
              <a:defRPr sz="2800"/>
            </a:lvl1pPr>
            <a:lvl2pPr>
              <a:defRPr sz="2400"/>
            </a:lvl2pPr>
            <a:lvl3pPr>
              <a:defRPr sz="2000">
                <a:latin typeface="Calibri"/>
              </a:defRPr>
            </a:lvl3pPr>
            <a:lvl4pPr>
              <a:defRPr sz="1800">
                <a:latin typeface="Calibri"/>
              </a:defRPr>
            </a:lvl4pPr>
            <a:lvl5pPr>
              <a:defRPr sz="1800">
                <a:latin typeface="Calibri"/>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1834" y="998539"/>
            <a:ext cx="5077884" cy="5208587"/>
          </a:xfrm>
        </p:spPr>
        <p:txBody>
          <a:bodyPr/>
          <a:lstStyle>
            <a:lvl1pPr>
              <a:defRPr sz="2800"/>
            </a:lvl1pPr>
            <a:lvl2pPr>
              <a:defRPr sz="2400"/>
            </a:lvl2pPr>
            <a:lvl3pPr>
              <a:defRPr sz="2000">
                <a:latin typeface="Calibri"/>
              </a:defRPr>
            </a:lvl3pPr>
            <a:lvl4pPr>
              <a:defRPr sz="1800">
                <a:latin typeface="Calibri"/>
              </a:defRPr>
            </a:lvl4pPr>
            <a:lvl5pPr>
              <a:defRPr sz="1800">
                <a:latin typeface="Calibri"/>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7163142"/>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atin typeface="Calibri"/>
              </a:defRPr>
            </a:lvl3pPr>
            <a:lvl4pPr>
              <a:defRPr sz="1600">
                <a:latin typeface="Calibri"/>
              </a:defRPr>
            </a:lvl4pPr>
            <a:lvl5pPr>
              <a:defRPr sz="1600">
                <a:latin typeface="Calibri"/>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atin typeface="Calibri"/>
              </a:defRPr>
            </a:lvl3pPr>
            <a:lvl4pPr>
              <a:defRPr sz="1600">
                <a:latin typeface="Calibri"/>
              </a:defRPr>
            </a:lvl4pPr>
            <a:lvl5pPr>
              <a:defRPr sz="1600">
                <a:latin typeface="Calibri"/>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p:cNvSpPr>
            <a:spLocks noGrp="1"/>
          </p:cNvSpPr>
          <p:nvPr>
            <p:ph type="ftr" sz="quarter" idx="10"/>
          </p:nvPr>
        </p:nvSpPr>
        <p:spPr>
          <a:xfrm>
            <a:off x="1358900" y="6300788"/>
            <a:ext cx="2235200" cy="303212"/>
          </a:xfrm>
          <a:prstGeom prst="rect">
            <a:avLst/>
          </a:prstGeom>
        </p:spPr>
        <p:txBody>
          <a:bodyPr/>
          <a:lstStyle>
            <a:lvl1pPr>
              <a:defRPr>
                <a:latin typeface="Calibri"/>
              </a:defRPr>
            </a:lvl1pPr>
          </a:lstStyle>
          <a:p>
            <a:pPr>
              <a:defRPr/>
            </a:pPr>
            <a:endParaRPr lang="en-US"/>
          </a:p>
        </p:txBody>
      </p:sp>
    </p:spTree>
    <p:extLst>
      <p:ext uri="{BB962C8B-B14F-4D97-AF65-F5344CB8AC3E}">
        <p14:creationId xmlns:p14="http://schemas.microsoft.com/office/powerpoint/2010/main" val="338802653"/>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772288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a:xfrm>
            <a:off x="1358900" y="6300788"/>
            <a:ext cx="2235200" cy="303212"/>
          </a:xfrm>
          <a:prstGeom prst="rect">
            <a:avLst/>
          </a:prstGeom>
        </p:spPr>
        <p:txBody>
          <a:bodyPr/>
          <a:lstStyle>
            <a:lvl1pPr>
              <a:defRPr>
                <a:latin typeface="Calibri"/>
              </a:defRPr>
            </a:lvl1pPr>
          </a:lstStyle>
          <a:p>
            <a:pPr>
              <a:defRPr/>
            </a:pPr>
            <a:endParaRPr lang="en-US"/>
          </a:p>
        </p:txBody>
      </p:sp>
    </p:spTree>
    <p:extLst>
      <p:ext uri="{BB962C8B-B14F-4D97-AF65-F5344CB8AC3E}">
        <p14:creationId xmlns:p14="http://schemas.microsoft.com/office/powerpoint/2010/main" val="3728219795"/>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atin typeface="Calibri"/>
              </a:defRPr>
            </a:lvl3pPr>
            <a:lvl4pPr>
              <a:defRPr sz="2000">
                <a:latin typeface="Calibri"/>
              </a:defRPr>
            </a:lvl4pPr>
            <a:lvl5pPr>
              <a:defRPr sz="2000">
                <a:latin typeface="Calibri"/>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p:cNvSpPr>
            <a:spLocks noGrp="1"/>
          </p:cNvSpPr>
          <p:nvPr>
            <p:ph type="ftr" sz="quarter" idx="10"/>
          </p:nvPr>
        </p:nvSpPr>
        <p:spPr>
          <a:xfrm>
            <a:off x="1358900" y="6300788"/>
            <a:ext cx="2235200" cy="303212"/>
          </a:xfrm>
          <a:prstGeom prst="rect">
            <a:avLst/>
          </a:prstGeom>
        </p:spPr>
        <p:txBody>
          <a:bodyPr/>
          <a:lstStyle>
            <a:lvl1pPr>
              <a:defRPr>
                <a:latin typeface="Calibri"/>
              </a:defRPr>
            </a:lvl1pPr>
          </a:lstStyle>
          <a:p>
            <a:pPr>
              <a:defRPr/>
            </a:pPr>
            <a:endParaRPr lang="en-US"/>
          </a:p>
        </p:txBody>
      </p:sp>
    </p:spTree>
    <p:extLst>
      <p:ext uri="{BB962C8B-B14F-4D97-AF65-F5344CB8AC3E}">
        <p14:creationId xmlns:p14="http://schemas.microsoft.com/office/powerpoint/2010/main" val="1078915993"/>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p:cNvSpPr>
            <a:spLocks noGrp="1"/>
          </p:cNvSpPr>
          <p:nvPr>
            <p:ph type="ftr" sz="quarter" idx="10"/>
          </p:nvPr>
        </p:nvSpPr>
        <p:spPr>
          <a:xfrm>
            <a:off x="1358900" y="6300788"/>
            <a:ext cx="2235200" cy="303212"/>
          </a:xfrm>
          <a:prstGeom prst="rect">
            <a:avLst/>
          </a:prstGeom>
        </p:spPr>
        <p:txBody>
          <a:bodyPr/>
          <a:lstStyle>
            <a:lvl1pPr>
              <a:defRPr>
                <a:latin typeface="Calibri"/>
              </a:defRPr>
            </a:lvl1pPr>
          </a:lstStyle>
          <a:p>
            <a:pPr>
              <a:defRPr/>
            </a:pPr>
            <a:endParaRPr lang="en-US"/>
          </a:p>
        </p:txBody>
      </p:sp>
    </p:spTree>
    <p:extLst>
      <p:ext uri="{BB962C8B-B14F-4D97-AF65-F5344CB8AC3E}">
        <p14:creationId xmlns:p14="http://schemas.microsoft.com/office/powerpoint/2010/main" val="255930015"/>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3pPr>
              <a:defRPr>
                <a:latin typeface="Calibri"/>
              </a:defRPr>
            </a:lvl3pPr>
            <a:lvl4pPr>
              <a:defRPr>
                <a:latin typeface="Calibri"/>
              </a:defRPr>
            </a:lvl4pPr>
            <a:lvl5pPr>
              <a:defRPr>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p:cNvSpPr>
            <a:spLocks noGrp="1"/>
          </p:cNvSpPr>
          <p:nvPr>
            <p:ph type="ftr" sz="quarter" idx="10"/>
          </p:nvPr>
        </p:nvSpPr>
        <p:spPr>
          <a:xfrm>
            <a:off x="1358900" y="6300788"/>
            <a:ext cx="2235200" cy="303212"/>
          </a:xfrm>
          <a:prstGeom prst="rect">
            <a:avLst/>
          </a:prstGeom>
        </p:spPr>
        <p:txBody>
          <a:bodyPr/>
          <a:lstStyle>
            <a:lvl1pPr>
              <a:defRPr>
                <a:latin typeface="Calibri"/>
              </a:defRPr>
            </a:lvl1pPr>
          </a:lstStyle>
          <a:p>
            <a:pPr>
              <a:defRPr/>
            </a:pPr>
            <a:endParaRPr lang="en-US"/>
          </a:p>
        </p:txBody>
      </p:sp>
    </p:spTree>
    <p:extLst>
      <p:ext uri="{BB962C8B-B14F-4D97-AF65-F5344CB8AC3E}">
        <p14:creationId xmlns:p14="http://schemas.microsoft.com/office/powerpoint/2010/main" val="4272055941"/>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1"/>
            <a:ext cx="3048000" cy="62071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0" y="1"/>
            <a:ext cx="8940800" cy="6207125"/>
          </a:xfrm>
        </p:spPr>
        <p:txBody>
          <a:bodyPr vert="eaVert"/>
          <a:lstStyle>
            <a:lvl3pPr>
              <a:defRPr>
                <a:latin typeface="Calibri"/>
              </a:defRPr>
            </a:lvl3pPr>
            <a:lvl4pPr>
              <a:defRPr>
                <a:latin typeface="Calibri"/>
              </a:defRPr>
            </a:lvl4pPr>
            <a:lvl5pPr>
              <a:defRPr>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p:cNvSpPr>
            <a:spLocks noGrp="1"/>
          </p:cNvSpPr>
          <p:nvPr>
            <p:ph type="ftr" sz="quarter" idx="10"/>
          </p:nvPr>
        </p:nvSpPr>
        <p:spPr>
          <a:xfrm>
            <a:off x="1358900" y="6300788"/>
            <a:ext cx="2235200" cy="303212"/>
          </a:xfrm>
          <a:prstGeom prst="rect">
            <a:avLst/>
          </a:prstGeom>
        </p:spPr>
        <p:txBody>
          <a:bodyPr/>
          <a:lstStyle>
            <a:lvl1pPr>
              <a:defRPr>
                <a:latin typeface="Calibri"/>
              </a:defRPr>
            </a:lvl1pPr>
          </a:lstStyle>
          <a:p>
            <a:pPr>
              <a:defRPr/>
            </a:pPr>
            <a:endParaRPr lang="en-US"/>
          </a:p>
        </p:txBody>
      </p:sp>
    </p:spTree>
    <p:extLst>
      <p:ext uri="{BB962C8B-B14F-4D97-AF65-F5344CB8AC3E}">
        <p14:creationId xmlns:p14="http://schemas.microsoft.com/office/powerpoint/2010/main" val="1889414777"/>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1828800" y="3886200"/>
            <a:ext cx="8534400" cy="1752600"/>
          </a:xfrm>
        </p:spPr>
        <p:txBody>
          <a:bodyPr/>
          <a:lstStyle>
            <a:lvl1pPr marL="0" indent="0" algn="ctr">
              <a:buFontTx/>
              <a:buNone/>
              <a:defRPr>
                <a:solidFill>
                  <a:schemeClr val="tx1"/>
                </a:solidFill>
              </a:defRPr>
            </a:lvl1pPr>
          </a:lstStyle>
          <a:p>
            <a:r>
              <a:rPr lang="en-US"/>
              <a:t>Click to edit Master subtitle style</a:t>
            </a:r>
            <a:endParaRPr lang="en-US" dirty="0"/>
          </a:p>
        </p:txBody>
      </p:sp>
      <p:sp>
        <p:nvSpPr>
          <p:cNvPr id="4098" name="Rectangle 2"/>
          <p:cNvSpPr>
            <a:spLocks noGrp="1" noChangeArrowheads="1"/>
          </p:cNvSpPr>
          <p:nvPr>
            <p:ph type="ctrTitle"/>
          </p:nvPr>
        </p:nvSpPr>
        <p:spPr>
          <a:xfrm>
            <a:off x="914400" y="2130426"/>
            <a:ext cx="10363200" cy="1470025"/>
          </a:xfrm>
        </p:spPr>
        <p:txBody>
          <a:bodyPr/>
          <a:lstStyle>
            <a:lvl1pPr algn="ctr">
              <a:defRPr>
                <a:solidFill>
                  <a:schemeClr val="tx1"/>
                </a:solidFill>
              </a:defRPr>
            </a:lvl1pPr>
          </a:lstStyle>
          <a:p>
            <a:r>
              <a:rPr lang="en-US"/>
              <a:t>Click to edit Master title style</a:t>
            </a:r>
            <a:endParaRPr lang="en-US" dirty="0"/>
          </a:p>
        </p:txBody>
      </p:sp>
      <p:pic>
        <p:nvPicPr>
          <p:cNvPr id="6" name="Picture 5">
            <a:extLst>
              <a:ext uri="{FF2B5EF4-FFF2-40B4-BE49-F238E27FC236}">
                <a16:creationId xmlns:a16="http://schemas.microsoft.com/office/drawing/2014/main" id="{DB99228B-30A4-D246-BB5D-71354E7AA29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58803" y="381000"/>
            <a:ext cx="4782055" cy="777240"/>
          </a:xfrm>
          <a:prstGeom prst="rect">
            <a:avLst/>
          </a:prstGeom>
        </p:spPr>
      </p:pic>
    </p:spTree>
    <p:extLst>
      <p:ext uri="{BB962C8B-B14F-4D97-AF65-F5344CB8AC3E}">
        <p14:creationId xmlns:p14="http://schemas.microsoft.com/office/powerpoint/2010/main" val="2433484207"/>
      </p:ext>
    </p:extLst>
  </p:cSld>
  <p:clrMapOvr>
    <a:masterClrMapping/>
  </p:clrMapOvr>
  <p:extLst>
    <p:ext uri="{DCECCB84-F9BA-43D5-87BE-67443E8EF086}">
      <p15:sldGuideLst xmlns:p15="http://schemas.microsoft.com/office/powerpoint/2012/main">
        <p15:guide id="1" orient="horz" pos="240">
          <p15:clr>
            <a:srgbClr val="FBAE40"/>
          </p15:clr>
        </p15:guide>
        <p15:guide id="2" pos="2064">
          <p15:clr>
            <a:srgbClr val="FBAE40"/>
          </p15:clr>
        </p15:guide>
        <p15:guide id="3" pos="26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45488343-B159-074D-B355-B61FD1A20D53}" type="slidenum">
              <a:rPr lang="en-US"/>
              <a:pPr>
                <a:defRPr/>
              </a:pPr>
              <a:t>‹#›</a:t>
            </a:fld>
            <a:endParaRPr lang="en-US"/>
          </a:p>
        </p:txBody>
      </p:sp>
    </p:spTree>
    <p:extLst>
      <p:ext uri="{BB962C8B-B14F-4D97-AF65-F5344CB8AC3E}">
        <p14:creationId xmlns:p14="http://schemas.microsoft.com/office/powerpoint/2010/main" val="37127501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C5424AE8-78F8-144E-A4FE-553D35E590AD}" type="slidenum">
              <a:rPr lang="en-US"/>
              <a:pPr>
                <a:defRPr/>
              </a:pPr>
              <a:t>‹#›</a:t>
            </a:fld>
            <a:endParaRPr lang="en-US"/>
          </a:p>
        </p:txBody>
      </p:sp>
    </p:spTree>
    <p:extLst>
      <p:ext uri="{BB962C8B-B14F-4D97-AF65-F5344CB8AC3E}">
        <p14:creationId xmlns:p14="http://schemas.microsoft.com/office/powerpoint/2010/main" val="190480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524000"/>
            <a:ext cx="5384800" cy="4533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524000"/>
            <a:ext cx="5384800" cy="4533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10EDA8B8-D04C-214E-83CE-5B60915F9360}" type="slidenum">
              <a:rPr lang="en-US"/>
              <a:pPr>
                <a:defRPr/>
              </a:pPr>
              <a:t>‹#›</a:t>
            </a:fld>
            <a:endParaRPr lang="en-US"/>
          </a:p>
        </p:txBody>
      </p:sp>
    </p:spTree>
    <p:extLst>
      <p:ext uri="{BB962C8B-B14F-4D97-AF65-F5344CB8AC3E}">
        <p14:creationId xmlns:p14="http://schemas.microsoft.com/office/powerpoint/2010/main" val="328250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815261A5-F588-D34E-A84B-E514DA90C9A0}" type="slidenum">
              <a:rPr lang="en-US"/>
              <a:pPr>
                <a:defRPr/>
              </a:pPr>
              <a:t>‹#›</a:t>
            </a:fld>
            <a:endParaRPr lang="en-US"/>
          </a:p>
        </p:txBody>
      </p:sp>
    </p:spTree>
    <p:extLst>
      <p:ext uri="{BB962C8B-B14F-4D97-AF65-F5344CB8AC3E}">
        <p14:creationId xmlns:p14="http://schemas.microsoft.com/office/powerpoint/2010/main" val="20731508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47CC725B-9C86-6E43-AAF9-1A329DDB234C}" type="slidenum">
              <a:rPr lang="en-US"/>
              <a:pPr>
                <a:defRPr/>
              </a:pPr>
              <a:t>‹#›</a:t>
            </a:fld>
            <a:endParaRPr lang="en-US"/>
          </a:p>
        </p:txBody>
      </p:sp>
    </p:spTree>
    <p:extLst>
      <p:ext uri="{BB962C8B-B14F-4D97-AF65-F5344CB8AC3E}">
        <p14:creationId xmlns:p14="http://schemas.microsoft.com/office/powerpoint/2010/main" val="1449140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CB9A03EE-8AFD-D547-9E71-0BD0BE6F934E}" type="slidenum">
              <a:rPr lang="en-US"/>
              <a:pPr>
                <a:defRPr/>
              </a:pPr>
              <a:t>‹#›</a:t>
            </a:fld>
            <a:endParaRPr lang="en-US"/>
          </a:p>
        </p:txBody>
      </p:sp>
    </p:spTree>
    <p:extLst>
      <p:ext uri="{BB962C8B-B14F-4D97-AF65-F5344CB8AC3E}">
        <p14:creationId xmlns:p14="http://schemas.microsoft.com/office/powerpoint/2010/main" val="17988126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741F1C61-654F-EF4C-B7CF-635108DFC60F}" type="slidenum">
              <a:rPr lang="en-US"/>
              <a:pPr>
                <a:defRPr/>
              </a:pPr>
              <a:t>‹#›</a:t>
            </a:fld>
            <a:endParaRPr lang="en-US"/>
          </a:p>
        </p:txBody>
      </p:sp>
    </p:spTree>
    <p:extLst>
      <p:ext uri="{BB962C8B-B14F-4D97-AF65-F5344CB8AC3E}">
        <p14:creationId xmlns:p14="http://schemas.microsoft.com/office/powerpoint/2010/main" val="11640690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77A5825F-7512-8045-B403-CF218AA2013E}" type="slidenum">
              <a:rPr lang="en-US"/>
              <a:pPr>
                <a:defRPr/>
              </a:pPr>
              <a:t>‹#›</a:t>
            </a:fld>
            <a:endParaRPr lang="en-US"/>
          </a:p>
        </p:txBody>
      </p:sp>
    </p:spTree>
    <p:extLst>
      <p:ext uri="{BB962C8B-B14F-4D97-AF65-F5344CB8AC3E}">
        <p14:creationId xmlns:p14="http://schemas.microsoft.com/office/powerpoint/2010/main" val="39445315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23E23BF7-9F5A-9E42-B502-689AC6A1E537}" type="slidenum">
              <a:rPr lang="en-US"/>
              <a:pPr>
                <a:defRPr/>
              </a:pPr>
              <a:t>‹#›</a:t>
            </a:fld>
            <a:endParaRPr lang="en-US"/>
          </a:p>
        </p:txBody>
      </p:sp>
    </p:spTree>
    <p:extLst>
      <p:ext uri="{BB962C8B-B14F-4D97-AF65-F5344CB8AC3E}">
        <p14:creationId xmlns:p14="http://schemas.microsoft.com/office/powerpoint/2010/main" val="3465532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448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609600"/>
            <a:ext cx="8026400" cy="5448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xfrm>
            <a:off x="8737600" y="6245225"/>
            <a:ext cx="2844800" cy="476250"/>
          </a:xfrm>
          <a:prstGeom prst="rect">
            <a:avLst/>
          </a:prstGeom>
          <a:ln/>
        </p:spPr>
        <p:txBody>
          <a:bodyPr/>
          <a:lstStyle>
            <a:lvl1pPr>
              <a:defRPr/>
            </a:lvl1pPr>
          </a:lstStyle>
          <a:p>
            <a:pPr>
              <a:defRPr/>
            </a:pPr>
            <a:fld id="{A2FA2D79-D5B9-9E44-BC26-5C4012EF6E34}" type="slidenum">
              <a:rPr lang="en-US"/>
              <a:pPr>
                <a:defRPr/>
              </a:pPr>
              <a:t>‹#›</a:t>
            </a:fld>
            <a:endParaRPr lang="en-US"/>
          </a:p>
        </p:txBody>
      </p:sp>
    </p:spTree>
    <p:extLst>
      <p:ext uri="{BB962C8B-B14F-4D97-AF65-F5344CB8AC3E}">
        <p14:creationId xmlns:p14="http://schemas.microsoft.com/office/powerpoint/2010/main" val="19290050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2503197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8052060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94122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3" name="Google Shape;23;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4" name="Google Shape;2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9344292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5044589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30" name="Google Shape;3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1600"/>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31" name="Google Shape;3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3946617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4" name="Google Shape;3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413062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600"/>
          </a:p>
        </p:txBody>
      </p:sp>
      <p:sp>
        <p:nvSpPr>
          <p:cNvPr id="37" name="Google Shape;37;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8" name="Google Shape;38;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9" name="Google Shape;39;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40" name="Google Shape;40;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5606578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9892264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6" name="Google Shape;4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Autofit/>
          </a:bodyPr>
          <a:lstStyle>
            <a:lvl1pPr marL="609585" lvl="0" indent="-457189" algn="ctr">
              <a:spcBef>
                <a:spcPts val="0"/>
              </a:spcBef>
              <a:spcAft>
                <a:spcPts val="0"/>
              </a:spcAft>
              <a:buSzPts val="1800"/>
              <a:buChar char="●"/>
              <a:defRPr/>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a:p>
        </p:txBody>
      </p:sp>
      <p:sp>
        <p:nvSpPr>
          <p:cNvPr id="47" name="Google Shape;47;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8346582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904238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0" y="0"/>
            <a:ext cx="12192000" cy="9144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txBody>
          <a:bodyPr vert="horz" wrap="square" lIns="91418" tIns="45710" rIns="91418" bIns="4571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09600" y="998538"/>
            <a:ext cx="10972800" cy="5257800"/>
          </a:xfrm>
          <a:prstGeom prst="rect">
            <a:avLst/>
          </a:prstGeom>
          <a:noFill/>
          <a:ln w="12700">
            <a:noFill/>
            <a:miter lim="800000"/>
            <a:headEnd/>
            <a:tailEnd/>
          </a:ln>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Lst>
        </p:spPr>
        <p:txBody>
          <a:bodyPr vert="horz" wrap="square" lIns="91418" tIns="45710" rIns="91418" bIns="45710" numCol="1" anchor="t" anchorCtr="0" compatLnSpc="1">
            <a:prstTxWarp prst="textNoShape">
              <a:avLst/>
            </a:prstTxWarp>
          </a:bodyPr>
          <a:lstStyle/>
          <a:p>
            <a:pPr lvl="0"/>
            <a:r>
              <a:rPr lang="en-US"/>
              <a:t>Click to edit Master text styles</a:t>
            </a:r>
          </a:p>
          <a:p>
            <a:pPr lvl="1"/>
            <a:r>
              <a:rPr lang="en-US"/>
              <a:t>Second level</a:t>
            </a:r>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8" r:id="rId5"/>
    <p:sldLayoutId id="2147483697" r:id="rId6"/>
    <p:sldLayoutId id="2147483699" r:id="rId7"/>
    <p:sldLayoutId id="2147483700" r:id="rId8"/>
    <p:sldLayoutId id="2147483701" r:id="rId9"/>
    <p:sldLayoutId id="2147483702" r:id="rId10"/>
    <p:sldLayoutId id="2147483703" r:id="rId11"/>
  </p:sldLayoutIdLst>
  <p:transition>
    <p:fade/>
  </p:transition>
  <p:hf sldNum="0" hdr="0" ftr="0"/>
  <p:txStyles>
    <p:titleStyle>
      <a:lvl1pPr algn="ctr" rtl="0" eaLnBrk="1" fontAlgn="base" hangingPunct="1">
        <a:lnSpc>
          <a:spcPct val="100000"/>
        </a:lnSpc>
        <a:spcBef>
          <a:spcPct val="0"/>
        </a:spcBef>
        <a:spcAft>
          <a:spcPct val="0"/>
        </a:spcAft>
        <a:defRPr sz="2400" b="0" spc="100">
          <a:solidFill>
            <a:schemeClr val="tx2"/>
          </a:solidFill>
          <a:latin typeface="Calibri"/>
          <a:ea typeface="+mj-ea"/>
          <a:cs typeface="Calibri"/>
        </a:defRPr>
      </a:lvl1pPr>
      <a:lvl2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2pPr>
      <a:lvl3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3pPr>
      <a:lvl4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4pPr>
      <a:lvl5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5pPr>
      <a:lvl6pPr marL="4572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6pPr>
      <a:lvl7pPr marL="9144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7pPr>
      <a:lvl8pPr marL="13716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8pPr>
      <a:lvl9pPr marL="18288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9pPr>
    </p:titleStyle>
    <p:bodyStyle>
      <a:lvl1pPr marL="341313" indent="-341313" algn="l" rtl="0" eaLnBrk="1" fontAlgn="base" hangingPunct="1">
        <a:spcBef>
          <a:spcPct val="20000"/>
        </a:spcBef>
        <a:spcAft>
          <a:spcPct val="0"/>
        </a:spcAft>
        <a:defRPr sz="2400" b="0">
          <a:solidFill>
            <a:schemeClr val="tx1"/>
          </a:solidFill>
          <a:latin typeface="Calibri"/>
          <a:ea typeface="+mn-ea"/>
          <a:cs typeface="Calibri"/>
        </a:defRPr>
      </a:lvl1pPr>
      <a:lvl2pPr marL="742950" indent="-287338" algn="l" rtl="0" eaLnBrk="1" fontAlgn="base" hangingPunct="1">
        <a:spcBef>
          <a:spcPct val="20000"/>
        </a:spcBef>
        <a:spcAft>
          <a:spcPct val="0"/>
        </a:spcAft>
        <a:defRPr sz="2400" b="0">
          <a:solidFill>
            <a:schemeClr val="tx1"/>
          </a:solidFill>
          <a:latin typeface="Calibri"/>
          <a:ea typeface="+mn-ea"/>
          <a:cs typeface="Calibri"/>
        </a:defRPr>
      </a:lvl2pPr>
      <a:lvl3pPr marL="1143000" indent="-228600" algn="l" rtl="0" eaLnBrk="1" fontAlgn="base" hangingPunct="1">
        <a:spcBef>
          <a:spcPct val="20000"/>
        </a:spcBef>
        <a:spcAft>
          <a:spcPct val="0"/>
        </a:spcAft>
        <a:defRPr>
          <a:solidFill>
            <a:schemeClr val="tx1"/>
          </a:solidFill>
          <a:latin typeface="+mn-lt"/>
          <a:ea typeface="+mn-ea"/>
        </a:defRPr>
      </a:lvl3pPr>
      <a:lvl4pPr marL="1601788" indent="-231775" algn="l" rtl="0" eaLnBrk="1" fontAlgn="base" hangingPunct="1">
        <a:spcBef>
          <a:spcPct val="20000"/>
        </a:spcBef>
        <a:spcAft>
          <a:spcPct val="0"/>
        </a:spcAft>
        <a:defRPr>
          <a:solidFill>
            <a:schemeClr val="tx1"/>
          </a:solidFill>
          <a:latin typeface="+mn-lt"/>
          <a:ea typeface="+mn-ea"/>
        </a:defRPr>
      </a:lvl4pPr>
      <a:lvl5pPr marL="2057400" indent="-228600" algn="l" rtl="0" eaLnBrk="1" fontAlgn="base" hangingPunct="1">
        <a:spcBef>
          <a:spcPct val="20000"/>
        </a:spcBef>
        <a:spcAft>
          <a:spcPct val="0"/>
        </a:spcAft>
        <a:defRPr>
          <a:solidFill>
            <a:schemeClr val="tx1"/>
          </a:solidFill>
          <a:latin typeface="+mn-lt"/>
          <a:ea typeface="+mn-ea"/>
        </a:defRPr>
      </a:lvl5pPr>
      <a:lvl6pPr marL="2514600" indent="-228600" algn="l" rtl="0" eaLnBrk="1" fontAlgn="base" hangingPunct="1">
        <a:spcBef>
          <a:spcPct val="20000"/>
        </a:spcBef>
        <a:spcAft>
          <a:spcPct val="0"/>
        </a:spcAft>
        <a:defRPr>
          <a:solidFill>
            <a:schemeClr val="tx1"/>
          </a:solidFill>
          <a:latin typeface="+mn-lt"/>
          <a:ea typeface="+mn-ea"/>
        </a:defRPr>
      </a:lvl6pPr>
      <a:lvl7pPr marL="2971800" indent="-228600" algn="l" rtl="0" eaLnBrk="1" fontAlgn="base" hangingPunct="1">
        <a:spcBef>
          <a:spcPct val="20000"/>
        </a:spcBef>
        <a:spcAft>
          <a:spcPct val="0"/>
        </a:spcAft>
        <a:defRPr>
          <a:solidFill>
            <a:schemeClr val="tx1"/>
          </a:solidFill>
          <a:latin typeface="+mn-lt"/>
          <a:ea typeface="+mn-ea"/>
        </a:defRPr>
      </a:lvl7pPr>
      <a:lvl8pPr marL="3429000" indent="-228600" algn="l" rtl="0" eaLnBrk="1" fontAlgn="base" hangingPunct="1">
        <a:spcBef>
          <a:spcPct val="20000"/>
        </a:spcBef>
        <a:spcAft>
          <a:spcPct val="0"/>
        </a:spcAft>
        <a:defRPr>
          <a:solidFill>
            <a:schemeClr val="tx1"/>
          </a:solidFill>
          <a:latin typeface="+mn-lt"/>
          <a:ea typeface="+mn-ea"/>
        </a:defRPr>
      </a:lvl8pPr>
      <a:lvl9pPr marL="3886200" indent="-228600" algn="l" rtl="0" eaLnBrk="1" fontAlgn="base" hangingPunct="1">
        <a:spcBef>
          <a:spcPct val="20000"/>
        </a:spcBef>
        <a:spcAft>
          <a:spcPct val="0"/>
        </a:spcAft>
        <a:defRPr>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2"/>
          <p:cNvSpPr>
            <a:spLocks noGrp="1" noChangeArrowheads="1"/>
          </p:cNvSpPr>
          <p:nvPr>
            <p:ph type="title"/>
          </p:nvPr>
        </p:nvSpPr>
        <p:spPr bwMode="auto">
          <a:xfrm>
            <a:off x="609600" y="609600"/>
            <a:ext cx="10972800" cy="808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9" name="Rectangle 3"/>
          <p:cNvSpPr>
            <a:spLocks noGrp="1" noChangeArrowheads="1"/>
          </p:cNvSpPr>
          <p:nvPr>
            <p:ph type="body" idx="1"/>
          </p:nvPr>
        </p:nvSpPr>
        <p:spPr bwMode="auto">
          <a:xfrm>
            <a:off x="609600" y="1524000"/>
            <a:ext cx="10972800" cy="4533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31" name="Text Box 10"/>
          <p:cNvSpPr txBox="1">
            <a:spLocks noChangeArrowheads="1"/>
          </p:cNvSpPr>
          <p:nvPr/>
        </p:nvSpPr>
        <p:spPr bwMode="auto">
          <a:xfrm>
            <a:off x="6502400" y="98426"/>
            <a:ext cx="5588000" cy="396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Geneva" charset="0"/>
                <a:cs typeface="Geneva" charset="0"/>
              </a:defRPr>
            </a:lvl1pPr>
            <a:lvl2pPr marL="742950" indent="-285750" eaLnBrk="0" hangingPunct="0">
              <a:defRPr sz="2400">
                <a:solidFill>
                  <a:schemeClr val="tx1"/>
                </a:solidFill>
                <a:latin typeface="Arial" charset="0"/>
                <a:ea typeface="Geneva" charset="0"/>
              </a:defRPr>
            </a:lvl2pPr>
            <a:lvl3pPr marL="1143000" indent="-228600" eaLnBrk="0" hangingPunct="0">
              <a:defRPr sz="2400">
                <a:solidFill>
                  <a:schemeClr val="tx1"/>
                </a:solidFill>
                <a:latin typeface="Arial" charset="0"/>
                <a:ea typeface="Geneva" charset="0"/>
              </a:defRPr>
            </a:lvl3pPr>
            <a:lvl4pPr marL="1600200" indent="-228600" eaLnBrk="0" hangingPunct="0">
              <a:defRPr sz="2400">
                <a:solidFill>
                  <a:schemeClr val="tx1"/>
                </a:solidFill>
                <a:latin typeface="Arial" charset="0"/>
                <a:ea typeface="Geneva" charset="0"/>
              </a:defRPr>
            </a:lvl4pPr>
            <a:lvl5pPr marL="2057400" indent="-228600" eaLnBrk="0" hangingPunct="0">
              <a:defRPr sz="2400">
                <a:solidFill>
                  <a:schemeClr val="tx1"/>
                </a:solidFill>
                <a:latin typeface="Arial" charset="0"/>
                <a:ea typeface="Geneva" charset="0"/>
              </a:defRPr>
            </a:lvl5pPr>
            <a:lvl6pPr marL="2514600" indent="-228600" eaLnBrk="0" fontAlgn="base" hangingPunct="0">
              <a:spcBef>
                <a:spcPct val="0"/>
              </a:spcBef>
              <a:spcAft>
                <a:spcPct val="0"/>
              </a:spcAft>
              <a:defRPr sz="2400">
                <a:solidFill>
                  <a:schemeClr val="tx1"/>
                </a:solidFill>
                <a:latin typeface="Arial" charset="0"/>
                <a:ea typeface="Geneva" charset="0"/>
              </a:defRPr>
            </a:lvl6pPr>
            <a:lvl7pPr marL="2971800" indent="-228600" eaLnBrk="0" fontAlgn="base" hangingPunct="0">
              <a:spcBef>
                <a:spcPct val="0"/>
              </a:spcBef>
              <a:spcAft>
                <a:spcPct val="0"/>
              </a:spcAft>
              <a:defRPr sz="2400">
                <a:solidFill>
                  <a:schemeClr val="tx1"/>
                </a:solidFill>
                <a:latin typeface="Arial" charset="0"/>
                <a:ea typeface="Geneva" charset="0"/>
              </a:defRPr>
            </a:lvl7pPr>
            <a:lvl8pPr marL="3429000" indent="-228600" eaLnBrk="0" fontAlgn="base" hangingPunct="0">
              <a:spcBef>
                <a:spcPct val="0"/>
              </a:spcBef>
              <a:spcAft>
                <a:spcPct val="0"/>
              </a:spcAft>
              <a:defRPr sz="2400">
                <a:solidFill>
                  <a:schemeClr val="tx1"/>
                </a:solidFill>
                <a:latin typeface="Arial" charset="0"/>
                <a:ea typeface="Geneva" charset="0"/>
              </a:defRPr>
            </a:lvl8pPr>
            <a:lvl9pPr marL="3886200" indent="-228600" eaLnBrk="0" fontAlgn="base" hangingPunct="0">
              <a:spcBef>
                <a:spcPct val="0"/>
              </a:spcBef>
              <a:spcAft>
                <a:spcPct val="0"/>
              </a:spcAft>
              <a:defRPr sz="2400">
                <a:solidFill>
                  <a:schemeClr val="tx1"/>
                </a:solidFill>
                <a:latin typeface="Arial" charset="0"/>
                <a:ea typeface="Geneva" charset="0"/>
              </a:defRPr>
            </a:lvl9pPr>
          </a:lstStyle>
          <a:p>
            <a:pPr algn="r" eaLnBrk="1" hangingPunct="1">
              <a:spcBef>
                <a:spcPct val="50000"/>
              </a:spcBef>
              <a:defRPr/>
            </a:pPr>
            <a:endParaRPr lang="en-US" sz="2000">
              <a:solidFill>
                <a:schemeClr val="bg1"/>
              </a:solidFill>
            </a:endParaRPr>
          </a:p>
        </p:txBody>
      </p:sp>
      <p:pic>
        <p:nvPicPr>
          <p:cNvPr id="7" name="Picture 6">
            <a:extLst>
              <a:ext uri="{FF2B5EF4-FFF2-40B4-BE49-F238E27FC236}">
                <a16:creationId xmlns:a16="http://schemas.microsoft.com/office/drawing/2014/main" id="{E5AA0A5C-72ED-1049-B578-748043FF7170}"/>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374743" y="110767"/>
            <a:ext cx="1864243" cy="378386"/>
          </a:xfrm>
          <a:prstGeom prst="rect">
            <a:avLst/>
          </a:prstGeom>
        </p:spPr>
      </p:pic>
      <p:cxnSp>
        <p:nvCxnSpPr>
          <p:cNvPr id="8" name="Straight Connector 7">
            <a:extLst>
              <a:ext uri="{FF2B5EF4-FFF2-40B4-BE49-F238E27FC236}">
                <a16:creationId xmlns:a16="http://schemas.microsoft.com/office/drawing/2014/main" id="{1611EDC6-D22E-7A46-A0A6-4EA6FEB688B7}"/>
              </a:ext>
            </a:extLst>
          </p:cNvPr>
          <p:cNvCxnSpPr/>
          <p:nvPr userDrawn="1"/>
        </p:nvCxnSpPr>
        <p:spPr>
          <a:xfrm>
            <a:off x="0" y="533399"/>
            <a:ext cx="12192000" cy="6350"/>
          </a:xfrm>
          <a:prstGeom prst="line">
            <a:avLst/>
          </a:prstGeom>
          <a:ln w="317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799964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rtl="0" eaLnBrk="1" fontAlgn="base" hangingPunct="1">
        <a:spcBef>
          <a:spcPct val="0"/>
        </a:spcBef>
        <a:spcAft>
          <a:spcPct val="0"/>
        </a:spcAft>
        <a:defRPr sz="3000">
          <a:solidFill>
            <a:schemeClr val="tx2"/>
          </a:solidFill>
          <a:latin typeface="+mj-lt"/>
          <a:ea typeface="ヒラギノ角ゴ Pro W3" charset="0"/>
          <a:cs typeface="Geneva" charset="0"/>
        </a:defRPr>
      </a:lvl1pPr>
      <a:lvl2pPr algn="l" rtl="0" eaLnBrk="1" fontAlgn="base" hangingPunct="1">
        <a:spcBef>
          <a:spcPct val="0"/>
        </a:spcBef>
        <a:spcAft>
          <a:spcPct val="0"/>
        </a:spcAft>
        <a:defRPr sz="3000">
          <a:solidFill>
            <a:schemeClr val="tx2"/>
          </a:solidFill>
          <a:latin typeface="Arial" charset="0"/>
          <a:ea typeface="ヒラギノ角ゴ Pro W3" charset="0"/>
          <a:cs typeface="Geneva" charset="0"/>
        </a:defRPr>
      </a:lvl2pPr>
      <a:lvl3pPr algn="l" rtl="0" eaLnBrk="1" fontAlgn="base" hangingPunct="1">
        <a:spcBef>
          <a:spcPct val="0"/>
        </a:spcBef>
        <a:spcAft>
          <a:spcPct val="0"/>
        </a:spcAft>
        <a:defRPr sz="3000">
          <a:solidFill>
            <a:schemeClr val="tx2"/>
          </a:solidFill>
          <a:latin typeface="Arial" charset="0"/>
          <a:ea typeface="ヒラギノ角ゴ Pro W3" charset="0"/>
          <a:cs typeface="Geneva" charset="0"/>
        </a:defRPr>
      </a:lvl3pPr>
      <a:lvl4pPr algn="l" rtl="0" eaLnBrk="1" fontAlgn="base" hangingPunct="1">
        <a:spcBef>
          <a:spcPct val="0"/>
        </a:spcBef>
        <a:spcAft>
          <a:spcPct val="0"/>
        </a:spcAft>
        <a:defRPr sz="3000">
          <a:solidFill>
            <a:schemeClr val="tx2"/>
          </a:solidFill>
          <a:latin typeface="Arial" charset="0"/>
          <a:ea typeface="ヒラギノ角ゴ Pro W3" charset="0"/>
          <a:cs typeface="Geneva" charset="0"/>
        </a:defRPr>
      </a:lvl4pPr>
      <a:lvl5pPr algn="l" rtl="0" eaLnBrk="1" fontAlgn="base" hangingPunct="1">
        <a:spcBef>
          <a:spcPct val="0"/>
        </a:spcBef>
        <a:spcAft>
          <a:spcPct val="0"/>
        </a:spcAft>
        <a:defRPr sz="3000">
          <a:solidFill>
            <a:schemeClr val="tx2"/>
          </a:solidFill>
          <a:latin typeface="Arial" charset="0"/>
          <a:ea typeface="ヒラギノ角ゴ Pro W3" charset="0"/>
          <a:cs typeface="Geneva" charset="0"/>
        </a:defRPr>
      </a:lvl5pPr>
      <a:lvl6pPr marL="457200" algn="l" rtl="0" eaLnBrk="1" fontAlgn="base" hangingPunct="1">
        <a:spcBef>
          <a:spcPct val="0"/>
        </a:spcBef>
        <a:spcAft>
          <a:spcPct val="0"/>
        </a:spcAft>
        <a:defRPr sz="3000">
          <a:solidFill>
            <a:schemeClr val="tx2"/>
          </a:solidFill>
          <a:latin typeface="Arial" charset="0"/>
        </a:defRPr>
      </a:lvl6pPr>
      <a:lvl7pPr marL="914400" algn="l" rtl="0" eaLnBrk="1" fontAlgn="base" hangingPunct="1">
        <a:spcBef>
          <a:spcPct val="0"/>
        </a:spcBef>
        <a:spcAft>
          <a:spcPct val="0"/>
        </a:spcAft>
        <a:defRPr sz="3000">
          <a:solidFill>
            <a:schemeClr val="tx2"/>
          </a:solidFill>
          <a:latin typeface="Arial" charset="0"/>
        </a:defRPr>
      </a:lvl7pPr>
      <a:lvl8pPr marL="1371600" algn="l" rtl="0" eaLnBrk="1" fontAlgn="base" hangingPunct="1">
        <a:spcBef>
          <a:spcPct val="0"/>
        </a:spcBef>
        <a:spcAft>
          <a:spcPct val="0"/>
        </a:spcAft>
        <a:defRPr sz="3000">
          <a:solidFill>
            <a:schemeClr val="tx2"/>
          </a:solidFill>
          <a:latin typeface="Arial" charset="0"/>
        </a:defRPr>
      </a:lvl8pPr>
      <a:lvl9pPr marL="1828800" algn="l" rtl="0" eaLnBrk="1" fontAlgn="base" hangingPunct="1">
        <a:spcBef>
          <a:spcPct val="0"/>
        </a:spcBef>
        <a:spcAft>
          <a:spcPct val="0"/>
        </a:spcAft>
        <a:defRPr sz="3000">
          <a:solidFill>
            <a:schemeClr val="tx2"/>
          </a:solidFill>
          <a:latin typeface="Arial" charset="0"/>
        </a:defRPr>
      </a:lvl9pPr>
    </p:titleStyle>
    <p:bodyStyle>
      <a:lvl1pPr marL="342900" indent="-342900" algn="l" rtl="0" eaLnBrk="1" fontAlgn="base" hangingPunct="1">
        <a:spcBef>
          <a:spcPct val="20000"/>
        </a:spcBef>
        <a:spcAft>
          <a:spcPct val="0"/>
        </a:spcAft>
        <a:buChar char="•"/>
        <a:defRPr sz="2200">
          <a:solidFill>
            <a:schemeClr val="tx2"/>
          </a:solidFill>
          <a:latin typeface="+mn-lt"/>
          <a:ea typeface="ヒラギノ角ゴ Pro W3" charset="0"/>
          <a:cs typeface="Geneva" charset="0"/>
        </a:defRPr>
      </a:lvl1pPr>
      <a:lvl2pPr marL="742950" indent="-285750" algn="l" rtl="0" eaLnBrk="1" fontAlgn="base" hangingPunct="1">
        <a:spcBef>
          <a:spcPct val="20000"/>
        </a:spcBef>
        <a:spcAft>
          <a:spcPct val="0"/>
        </a:spcAft>
        <a:buChar char="–"/>
        <a:defRPr>
          <a:solidFill>
            <a:schemeClr val="tx2"/>
          </a:solidFill>
          <a:latin typeface="+mn-lt"/>
          <a:ea typeface="Geneva" charset="0"/>
          <a:cs typeface="Geneva" charset="0"/>
        </a:defRPr>
      </a:lvl2pPr>
      <a:lvl3pPr marL="1143000" indent="-228600" algn="l" rtl="0" eaLnBrk="1" fontAlgn="base" hangingPunct="1">
        <a:spcBef>
          <a:spcPct val="20000"/>
        </a:spcBef>
        <a:spcAft>
          <a:spcPct val="0"/>
        </a:spcAft>
        <a:buChar char="•"/>
        <a:defRPr sz="1600">
          <a:solidFill>
            <a:schemeClr val="tx2"/>
          </a:solidFill>
          <a:latin typeface="+mn-lt"/>
          <a:ea typeface="Geneva" charset="0"/>
          <a:cs typeface="Geneva" charset="0"/>
        </a:defRPr>
      </a:lvl3pPr>
      <a:lvl4pPr marL="1600200" indent="-228600" algn="l" rtl="0" eaLnBrk="1" fontAlgn="base" hangingPunct="1">
        <a:spcBef>
          <a:spcPct val="20000"/>
        </a:spcBef>
        <a:spcAft>
          <a:spcPct val="0"/>
        </a:spcAft>
        <a:buChar char="–"/>
        <a:defRPr sz="1400">
          <a:solidFill>
            <a:schemeClr val="tx2"/>
          </a:solidFill>
          <a:latin typeface="+mn-lt"/>
          <a:ea typeface="Geneva" charset="0"/>
          <a:cs typeface="Geneva" charset="0"/>
        </a:defRPr>
      </a:lvl4pPr>
      <a:lvl5pPr marL="2057400" indent="-228600" algn="l" rtl="0" eaLnBrk="1" fontAlgn="base" hangingPunct="1">
        <a:spcBef>
          <a:spcPct val="20000"/>
        </a:spcBef>
        <a:spcAft>
          <a:spcPct val="0"/>
        </a:spcAft>
        <a:buChar char="»"/>
        <a:defRPr sz="1400">
          <a:solidFill>
            <a:schemeClr val="tx2"/>
          </a:solidFill>
          <a:latin typeface="+mn-lt"/>
          <a:ea typeface="Geneva" charset="0"/>
          <a:cs typeface="Geneva" charset="0"/>
        </a:defRPr>
      </a:lvl5pPr>
      <a:lvl6pPr marL="2514600" indent="-228600" algn="l" rtl="0" eaLnBrk="1" fontAlgn="base" hangingPunct="1">
        <a:spcBef>
          <a:spcPct val="20000"/>
        </a:spcBef>
        <a:spcAft>
          <a:spcPct val="0"/>
        </a:spcAft>
        <a:buChar char="»"/>
        <a:defRPr sz="1400">
          <a:solidFill>
            <a:srgbClr val="5F5F5F"/>
          </a:solidFill>
          <a:latin typeface="+mn-lt"/>
        </a:defRPr>
      </a:lvl6pPr>
      <a:lvl7pPr marL="2971800" indent="-228600" algn="l" rtl="0" eaLnBrk="1" fontAlgn="base" hangingPunct="1">
        <a:spcBef>
          <a:spcPct val="20000"/>
        </a:spcBef>
        <a:spcAft>
          <a:spcPct val="0"/>
        </a:spcAft>
        <a:buChar char="»"/>
        <a:defRPr sz="1400">
          <a:solidFill>
            <a:srgbClr val="5F5F5F"/>
          </a:solidFill>
          <a:latin typeface="+mn-lt"/>
        </a:defRPr>
      </a:lvl7pPr>
      <a:lvl8pPr marL="3429000" indent="-228600" algn="l" rtl="0" eaLnBrk="1" fontAlgn="base" hangingPunct="1">
        <a:spcBef>
          <a:spcPct val="20000"/>
        </a:spcBef>
        <a:spcAft>
          <a:spcPct val="0"/>
        </a:spcAft>
        <a:buChar char="»"/>
        <a:defRPr sz="1400">
          <a:solidFill>
            <a:srgbClr val="5F5F5F"/>
          </a:solidFill>
          <a:latin typeface="+mn-lt"/>
        </a:defRPr>
      </a:lvl8pPr>
      <a:lvl9pPr marL="3886200" indent="-228600" algn="l" rtl="0" eaLnBrk="1" fontAlgn="base" hangingPunct="1">
        <a:spcBef>
          <a:spcPct val="20000"/>
        </a:spcBef>
        <a:spcAft>
          <a:spcPct val="0"/>
        </a:spcAft>
        <a:buChar char="»"/>
        <a:defRPr sz="1400">
          <a:solidFill>
            <a:srgbClr val="5F5F5F"/>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684824195"/>
      </p:ext>
    </p:extLst>
  </p:cSld>
  <p:clrMap bg1="lt1" tx1="dk1" bg2="dk2" tx2="lt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jpg"/><Relationship Id="rId7" Type="http://schemas.openxmlformats.org/officeDocument/2006/relationships/image" Target="../media/image12.gif"/><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4.jpg"/><Relationship Id="rId7"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tif"/><Relationship Id="rId10" Type="http://schemas.openxmlformats.org/officeDocument/2006/relationships/image" Target="../media/image20.jpg"/><Relationship Id="rId4" Type="http://schemas.openxmlformats.org/officeDocument/2006/relationships/image" Target="../media/image9.jpg"/><Relationship Id="rId9" Type="http://schemas.openxmlformats.org/officeDocument/2006/relationships/image" Target="../media/image19.jpg"/></Relationships>
</file>

<file path=ppt/slides/_rels/slide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28.jpg"/><Relationship Id="rId7" Type="http://schemas.openxmlformats.org/officeDocument/2006/relationships/image" Target="../media/image31.jp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30.emf"/><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7.07_TrenchesCover"/></Relationships>
</file>

<file path=ppt/slides/_rels/slide1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45.jpg"/><Relationship Id="rId3" Type="http://schemas.openxmlformats.org/officeDocument/2006/relationships/image" Target="../media/image40.jpg"/><Relationship Id="rId7" Type="http://schemas.openxmlformats.org/officeDocument/2006/relationships/image" Target="../media/image44.jpg"/><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jpg"/><Relationship Id="rId4" Type="http://schemas.openxmlformats.org/officeDocument/2006/relationships/image" Target="../media/image4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image" Target="../media/image51.jpg"/><Relationship Id="rId3" Type="http://schemas.openxmlformats.org/officeDocument/2006/relationships/image" Target="../media/image46.jpg"/><Relationship Id="rId7" Type="http://schemas.openxmlformats.org/officeDocument/2006/relationships/image" Target="../media/image50.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49.png"/><Relationship Id="rId5" Type="http://schemas.openxmlformats.org/officeDocument/2006/relationships/image" Target="../media/image48.jpg"/><Relationship Id="rId4" Type="http://schemas.openxmlformats.org/officeDocument/2006/relationships/image" Target="../media/image47.png"/><Relationship Id="rId9" Type="http://schemas.openxmlformats.org/officeDocument/2006/relationships/image" Target="../media/image52.jpg"/></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jpg"/></Relationships>
</file>

<file path=ppt/slides/_rels/slide18.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tags" Target="../tags/tag2.xml"/><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59.png"/><Relationship Id="rId4" Type="http://schemas.openxmlformats.org/officeDocument/2006/relationships/notesSlide" Target="../notesSlides/notesSlide12.xml"/></Relationships>
</file>

<file path=ppt/slides/_rels/slide24.xml.rels><?xml version="1.0" encoding="UTF-8" standalone="yes"?>
<Relationships xmlns="http://schemas.openxmlformats.org/package/2006/relationships"><Relationship Id="rId3" Type="http://schemas.openxmlformats.org/officeDocument/2006/relationships/hyperlink" Target="http://rutgers.maps.arcgis.com/apps/MapJournal/index.html?appid=5c00adc539364753ba550655054178aa"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60.tiff"/></Relationships>
</file>

<file path=ppt/slides/_rels/slide25.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63.JPG"/></Relationships>
</file>

<file path=ppt/slides/_rels/slide2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image" Target="../media/image66.png"/><Relationship Id="rId5" Type="http://schemas.openxmlformats.org/officeDocument/2006/relationships/image" Target="../media/image65.tiff"/><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6.xml"/><Relationship Id="rId1" Type="http://schemas.openxmlformats.org/officeDocument/2006/relationships/slideLayout" Target="../slideLayouts/slideLayout17.xml"/><Relationship Id="rId4" Type="http://schemas.openxmlformats.org/officeDocument/2006/relationships/image" Target="../media/image68.png"/></Relationships>
</file>

<file path=ppt/slides/_rels/slide2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G"/><Relationship Id="rId1" Type="http://schemas.openxmlformats.org/officeDocument/2006/relationships/slideLayout" Target="../slideLayouts/slideLayout15.xml"/><Relationship Id="rId4" Type="http://schemas.openxmlformats.org/officeDocument/2006/relationships/image" Target="../media/image71.png"/></Relationships>
</file>

<file path=ppt/slides/_rels/slide3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8.xml"/><Relationship Id="rId1" Type="http://schemas.openxmlformats.org/officeDocument/2006/relationships/slideLayout" Target="../slideLayouts/slideLayout25.xml"/><Relationship Id="rId4" Type="http://schemas.openxmlformats.org/officeDocument/2006/relationships/image" Target="../media/image74.png"/></Relationships>
</file>

<file path=ppt/slides/_rels/slide32.xml.rels><?xml version="1.0" encoding="UTF-8" standalone="yes"?>
<Relationships xmlns="http://schemas.openxmlformats.org/package/2006/relationships"><Relationship Id="rId3" Type="http://schemas.openxmlformats.org/officeDocument/2006/relationships/hyperlink" Target="http://www.sofeeproject.org/" TargetMode="External"/><Relationship Id="rId2" Type="http://schemas.openxmlformats.org/officeDocument/2006/relationships/notesSlide" Target="../notesSlides/notesSlide19.xml"/><Relationship Id="rId1" Type="http://schemas.openxmlformats.org/officeDocument/2006/relationships/slideLayout" Target="../slideLayouts/slideLayout25.xml"/><Relationship Id="rId5" Type="http://schemas.openxmlformats.org/officeDocument/2006/relationships/image" Target="../media/image73.png"/><Relationship Id="rId4" Type="http://schemas.openxmlformats.org/officeDocument/2006/relationships/image" Target="../media/image75.png"/></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0.xml"/><Relationship Id="rId1" Type="http://schemas.openxmlformats.org/officeDocument/2006/relationships/slideLayout" Target="../slideLayouts/slideLayout25.xml"/><Relationship Id="rId4" Type="http://schemas.openxmlformats.org/officeDocument/2006/relationships/image" Target="../media/image73.png"/></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25.xml"/><Relationship Id="rId4" Type="http://schemas.openxmlformats.org/officeDocument/2006/relationships/image" Target="../media/image73.png"/></Relationships>
</file>

<file path=ppt/slides/_rels/slide3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6.xml"/><Relationship Id="rId1" Type="http://schemas.openxmlformats.org/officeDocument/2006/relationships/slideLayout" Target="../slideLayouts/slideLayout25.xml"/><Relationship Id="rId5" Type="http://schemas.openxmlformats.org/officeDocument/2006/relationships/image" Target="../media/image78.jpg"/><Relationship Id="rId4" Type="http://schemas.openxmlformats.org/officeDocument/2006/relationships/hyperlink" Target="mailto:tara@landconserv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64545-4D1F-2C41-BACE-EAD64F3DA4E3}"/>
              </a:ext>
            </a:extLst>
          </p:cNvPr>
          <p:cNvSpPr>
            <a:spLocks noGrp="1"/>
          </p:cNvSpPr>
          <p:nvPr>
            <p:ph type="ctrTitle"/>
          </p:nvPr>
        </p:nvSpPr>
        <p:spPr>
          <a:xfrm>
            <a:off x="0" y="0"/>
            <a:ext cx="12192000" cy="1470025"/>
          </a:xfrm>
        </p:spPr>
        <p:txBody>
          <a:bodyPr/>
          <a:lstStyle/>
          <a:p>
            <a:r>
              <a:rPr lang="en-US" sz="4400" spc="200" dirty="0">
                <a:solidFill>
                  <a:srgbClr val="941100"/>
                </a:solidFill>
              </a:rPr>
              <a:t>Sense of place</a:t>
            </a:r>
            <a:br>
              <a:rPr lang="en-US" sz="4400" spc="200" dirty="0">
                <a:solidFill>
                  <a:srgbClr val="941100"/>
                </a:solidFill>
              </a:rPr>
            </a:br>
            <a:r>
              <a:rPr lang="en-US" sz="3200" spc="200" dirty="0">
                <a:solidFill>
                  <a:srgbClr val="941100"/>
                </a:solidFill>
              </a:rPr>
              <a:t>for place-based geoscience teaching and learning: a primer</a:t>
            </a:r>
            <a:endParaRPr lang="en-US" sz="4400" spc="200" dirty="0">
              <a:solidFill>
                <a:srgbClr val="941100"/>
              </a:solidFill>
            </a:endParaRPr>
          </a:p>
        </p:txBody>
      </p:sp>
      <p:sp>
        <p:nvSpPr>
          <p:cNvPr id="25" name="Subtitle 24">
            <a:extLst>
              <a:ext uri="{FF2B5EF4-FFF2-40B4-BE49-F238E27FC236}">
                <a16:creationId xmlns:a16="http://schemas.microsoft.com/office/drawing/2014/main" id="{5B7AC84C-E211-104E-9905-BCA3015EB93E}"/>
              </a:ext>
            </a:extLst>
          </p:cNvPr>
          <p:cNvSpPr>
            <a:spLocks noGrp="1"/>
          </p:cNvSpPr>
          <p:nvPr>
            <p:ph type="subTitle" idx="1"/>
          </p:nvPr>
        </p:nvSpPr>
        <p:spPr>
          <a:xfrm>
            <a:off x="1784732" y="4139587"/>
            <a:ext cx="8637224" cy="2448499"/>
          </a:xfrm>
        </p:spPr>
        <p:txBody>
          <a:bodyPr/>
          <a:lstStyle/>
          <a:p>
            <a:r>
              <a:rPr lang="en-US" sz="3200" spc="200" dirty="0"/>
              <a:t>Steven </a:t>
            </a:r>
            <a:r>
              <a:rPr lang="en-US" sz="3200" spc="200" dirty="0" err="1"/>
              <a:t>Semken</a:t>
            </a:r>
            <a:endParaRPr lang="en-US" sz="3200" spc="200" dirty="0"/>
          </a:p>
          <a:p>
            <a:endParaRPr lang="en-US" sz="3200" spc="200" dirty="0"/>
          </a:p>
          <a:p>
            <a:endParaRPr lang="en-US" sz="3200" spc="200" dirty="0"/>
          </a:p>
          <a:p>
            <a:r>
              <a:rPr lang="en-US" sz="3200" spc="300" dirty="0" err="1">
                <a:solidFill>
                  <a:srgbClr val="941100"/>
                </a:solidFill>
              </a:rPr>
              <a:t>semken.asu.edu</a:t>
            </a:r>
            <a:endParaRPr lang="en-US" sz="3200" spc="300" dirty="0">
              <a:solidFill>
                <a:srgbClr val="941100"/>
              </a:solidFill>
            </a:endParaRPr>
          </a:p>
        </p:txBody>
      </p:sp>
      <p:grpSp>
        <p:nvGrpSpPr>
          <p:cNvPr id="24" name="Group 23">
            <a:extLst>
              <a:ext uri="{FF2B5EF4-FFF2-40B4-BE49-F238E27FC236}">
                <a16:creationId xmlns:a16="http://schemas.microsoft.com/office/drawing/2014/main" id="{3C7C13CD-FC06-534D-8A05-EEC34268C69F}"/>
              </a:ext>
            </a:extLst>
          </p:cNvPr>
          <p:cNvGrpSpPr/>
          <p:nvPr/>
        </p:nvGrpSpPr>
        <p:grpSpPr>
          <a:xfrm>
            <a:off x="458950" y="1806384"/>
            <a:ext cx="11342305" cy="2446126"/>
            <a:chOff x="434726" y="1806384"/>
            <a:chExt cx="11342305" cy="2446126"/>
          </a:xfrm>
        </p:grpSpPr>
        <p:grpSp>
          <p:nvGrpSpPr>
            <p:cNvPr id="15" name="Group 14">
              <a:extLst>
                <a:ext uri="{FF2B5EF4-FFF2-40B4-BE49-F238E27FC236}">
                  <a16:creationId xmlns:a16="http://schemas.microsoft.com/office/drawing/2014/main" id="{9FC48629-4CD1-0743-9EB2-A84FA2F26678}"/>
                </a:ext>
              </a:extLst>
            </p:cNvPr>
            <p:cNvGrpSpPr/>
            <p:nvPr/>
          </p:nvGrpSpPr>
          <p:grpSpPr>
            <a:xfrm>
              <a:off x="434726" y="1806384"/>
              <a:ext cx="3657600" cy="1947333"/>
              <a:chOff x="582058" y="2588582"/>
              <a:chExt cx="3657600" cy="1947333"/>
            </a:xfrm>
          </p:grpSpPr>
          <p:pic>
            <p:nvPicPr>
              <p:cNvPr id="8" name="Picture 7">
                <a:extLst>
                  <a:ext uri="{FF2B5EF4-FFF2-40B4-BE49-F238E27FC236}">
                    <a16:creationId xmlns:a16="http://schemas.microsoft.com/office/drawing/2014/main" id="{D4050A9D-1E67-9E44-A3FC-2CE024D61E1A}"/>
                  </a:ext>
                </a:extLst>
              </p:cNvPr>
              <p:cNvPicPr>
                <a:picLocks noChangeAspect="1"/>
              </p:cNvPicPr>
              <p:nvPr/>
            </p:nvPicPr>
            <p:blipFill>
              <a:blip r:embed="rId2"/>
              <a:stretch>
                <a:fillRect/>
              </a:stretch>
            </p:blipFill>
            <p:spPr>
              <a:xfrm>
                <a:off x="582058" y="2588582"/>
                <a:ext cx="3657600" cy="1947333"/>
              </a:xfrm>
              <a:prstGeom prst="rect">
                <a:avLst/>
              </a:prstGeom>
            </p:spPr>
          </p:pic>
          <p:sp>
            <p:nvSpPr>
              <p:cNvPr id="6" name="TextBox 5">
                <a:extLst>
                  <a:ext uri="{FF2B5EF4-FFF2-40B4-BE49-F238E27FC236}">
                    <a16:creationId xmlns:a16="http://schemas.microsoft.com/office/drawing/2014/main" id="{2EC31E19-59F7-DD44-83DE-3E63529997B4}"/>
                  </a:ext>
                </a:extLst>
              </p:cNvPr>
              <p:cNvSpPr txBox="1"/>
              <p:nvPr/>
            </p:nvSpPr>
            <p:spPr>
              <a:xfrm>
                <a:off x="589090" y="4258916"/>
                <a:ext cx="1785361" cy="276999"/>
              </a:xfrm>
              <a:prstGeom prst="rect">
                <a:avLst/>
              </a:prstGeom>
              <a:noFill/>
            </p:spPr>
            <p:txBody>
              <a:bodyPr wrap="none" rtlCol="0" anchor="ctr">
                <a:spAutoFit/>
              </a:bodyPr>
              <a:lstStyle/>
              <a:p>
                <a:pPr algn="l"/>
                <a:r>
                  <a:rPr lang="en-US" spc="100" dirty="0">
                    <a:solidFill>
                      <a:schemeClr val="bg1"/>
                    </a:solidFill>
                    <a:latin typeface="Calibri" panose="020F0502020204030204" pitchFamily="34" charset="0"/>
                    <a:cs typeface="Calibri" panose="020F0502020204030204" pitchFamily="34" charset="0"/>
                  </a:rPr>
                  <a:t>A. Hsieh, NPR (2019).</a:t>
                </a:r>
              </a:p>
            </p:txBody>
          </p:sp>
        </p:grpSp>
        <p:grpSp>
          <p:nvGrpSpPr>
            <p:cNvPr id="18" name="Group 17">
              <a:extLst>
                <a:ext uri="{FF2B5EF4-FFF2-40B4-BE49-F238E27FC236}">
                  <a16:creationId xmlns:a16="http://schemas.microsoft.com/office/drawing/2014/main" id="{AD171A9F-C111-184F-AE02-D9369B5D8EB2}"/>
                </a:ext>
              </a:extLst>
            </p:cNvPr>
            <p:cNvGrpSpPr/>
            <p:nvPr/>
          </p:nvGrpSpPr>
          <p:grpSpPr>
            <a:xfrm>
              <a:off x="7921127" y="1806384"/>
              <a:ext cx="3855904" cy="2446126"/>
              <a:chOff x="7965195" y="1806385"/>
              <a:chExt cx="3855904" cy="2446126"/>
            </a:xfrm>
          </p:grpSpPr>
          <p:grpSp>
            <p:nvGrpSpPr>
              <p:cNvPr id="14" name="Group 13">
                <a:extLst>
                  <a:ext uri="{FF2B5EF4-FFF2-40B4-BE49-F238E27FC236}">
                    <a16:creationId xmlns:a16="http://schemas.microsoft.com/office/drawing/2014/main" id="{7FA04456-BCB2-5C45-AC38-10814D56B9D1}"/>
                  </a:ext>
                </a:extLst>
              </p:cNvPr>
              <p:cNvGrpSpPr/>
              <p:nvPr/>
            </p:nvGrpSpPr>
            <p:grpSpPr>
              <a:xfrm>
                <a:off x="8001440" y="1806385"/>
                <a:ext cx="3657600" cy="2439630"/>
                <a:chOff x="8104704" y="2588582"/>
                <a:chExt cx="3657600" cy="2439630"/>
              </a:xfrm>
            </p:grpSpPr>
            <p:pic>
              <p:nvPicPr>
                <p:cNvPr id="11" name="Picture 10">
                  <a:extLst>
                    <a:ext uri="{FF2B5EF4-FFF2-40B4-BE49-F238E27FC236}">
                      <a16:creationId xmlns:a16="http://schemas.microsoft.com/office/drawing/2014/main" id="{C035F45C-1E49-C04A-85C3-F5C6662599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4704" y="2588582"/>
                  <a:ext cx="3657600" cy="2439630"/>
                </a:xfrm>
                <a:prstGeom prst="rect">
                  <a:avLst/>
                </a:prstGeom>
                <a:ln w="28575">
                  <a:noFill/>
                </a:ln>
              </p:spPr>
            </p:pic>
            <p:sp>
              <p:nvSpPr>
                <p:cNvPr id="13" name="TextBox 12">
                  <a:extLst>
                    <a:ext uri="{FF2B5EF4-FFF2-40B4-BE49-F238E27FC236}">
                      <a16:creationId xmlns:a16="http://schemas.microsoft.com/office/drawing/2014/main" id="{D74DB6AB-0C16-9649-B05E-E0A20CFBC1F8}"/>
                    </a:ext>
                  </a:extLst>
                </p:cNvPr>
                <p:cNvSpPr txBox="1"/>
                <p:nvPr/>
              </p:nvSpPr>
              <p:spPr>
                <a:xfrm>
                  <a:off x="10227012" y="4258916"/>
                  <a:ext cx="1535292" cy="276999"/>
                </a:xfrm>
                <a:prstGeom prst="rect">
                  <a:avLst/>
                </a:prstGeom>
                <a:noFill/>
              </p:spPr>
              <p:txBody>
                <a:bodyPr wrap="none" rtlCol="0" anchor="ctr">
                  <a:spAutoFit/>
                </a:bodyPr>
                <a:lstStyle/>
                <a:p>
                  <a:pPr algn="r"/>
                  <a:r>
                    <a:rPr lang="en-US" spc="100" dirty="0">
                      <a:solidFill>
                        <a:schemeClr val="bg1"/>
                      </a:solidFill>
                      <a:latin typeface="Calibri" panose="020F0502020204030204" pitchFamily="34" charset="0"/>
                      <a:cs typeface="Calibri" panose="020F0502020204030204" pitchFamily="34" charset="0"/>
                    </a:rPr>
                    <a:t>T. </a:t>
                  </a:r>
                  <a:r>
                    <a:rPr lang="en-US" spc="100" dirty="0" err="1">
                      <a:solidFill>
                        <a:schemeClr val="bg1"/>
                      </a:solidFill>
                      <a:latin typeface="Calibri" panose="020F0502020204030204" pitchFamily="34" charset="0"/>
                      <a:cs typeface="Calibri" panose="020F0502020204030204" pitchFamily="34" charset="0"/>
                    </a:rPr>
                    <a:t>Ruberto</a:t>
                  </a:r>
                  <a:r>
                    <a:rPr lang="en-US" spc="100" dirty="0">
                      <a:solidFill>
                        <a:schemeClr val="bg1"/>
                      </a:solidFill>
                      <a:latin typeface="Calibri" panose="020F0502020204030204" pitchFamily="34" charset="0"/>
                      <a:cs typeface="Calibri" panose="020F0502020204030204" pitchFamily="34" charset="0"/>
                    </a:rPr>
                    <a:t> (2018).</a:t>
                  </a:r>
                </a:p>
              </p:txBody>
            </p:sp>
          </p:grpSp>
          <p:sp>
            <p:nvSpPr>
              <p:cNvPr id="12" name="Rectangle 11">
                <a:extLst>
                  <a:ext uri="{FF2B5EF4-FFF2-40B4-BE49-F238E27FC236}">
                    <a16:creationId xmlns:a16="http://schemas.microsoft.com/office/drawing/2014/main" id="{8235698A-6569-0F4B-8DA6-2394A4E673FB}"/>
                  </a:ext>
                </a:extLst>
              </p:cNvPr>
              <p:cNvSpPr/>
              <p:nvPr/>
            </p:nvSpPr>
            <p:spPr bwMode="auto">
              <a:xfrm>
                <a:off x="7965195" y="3767768"/>
                <a:ext cx="3855904" cy="484743"/>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300" b="0" i="0" u="none" strike="noStrike" cap="none" normalizeH="0" baseline="0">
                  <a:ln>
                    <a:noFill/>
                  </a:ln>
                  <a:solidFill>
                    <a:srgbClr val="000000"/>
                  </a:solidFill>
                  <a:effectLst/>
                  <a:latin typeface="Candara" charset="0"/>
                  <a:ea typeface="ＭＳ Ｐゴシック" charset="0"/>
                  <a:cs typeface="ＭＳ Ｐゴシック" charset="0"/>
                </a:endParaRPr>
              </a:p>
            </p:txBody>
          </p:sp>
        </p:grpSp>
        <p:pic>
          <p:nvPicPr>
            <p:cNvPr id="23" name="Picture 22">
              <a:extLst>
                <a:ext uri="{FF2B5EF4-FFF2-40B4-BE49-F238E27FC236}">
                  <a16:creationId xmlns:a16="http://schemas.microsoft.com/office/drawing/2014/main" id="{25808356-60A0-3B48-BE61-2632B29E2BCD}"/>
                </a:ext>
              </a:extLst>
            </p:cNvPr>
            <p:cNvPicPr>
              <a:picLocks noChangeAspect="1"/>
            </p:cNvPicPr>
            <p:nvPr/>
          </p:nvPicPr>
          <p:blipFill>
            <a:blip r:embed="rId4"/>
            <a:stretch>
              <a:fillRect/>
            </a:stretch>
          </p:blipFill>
          <p:spPr>
            <a:xfrm>
              <a:off x="4177926" y="1806384"/>
              <a:ext cx="3657600" cy="1947333"/>
            </a:xfrm>
            <a:prstGeom prst="rect">
              <a:avLst/>
            </a:prstGeom>
          </p:spPr>
        </p:pic>
      </p:grpSp>
      <p:pic>
        <p:nvPicPr>
          <p:cNvPr id="27" name="Picture 26">
            <a:extLst>
              <a:ext uri="{FF2B5EF4-FFF2-40B4-BE49-F238E27FC236}">
                <a16:creationId xmlns:a16="http://schemas.microsoft.com/office/drawing/2014/main" id="{EE00317F-AA81-BD46-9C11-4438194BD71E}"/>
              </a:ext>
            </a:extLst>
          </p:cNvPr>
          <p:cNvPicPr>
            <a:picLocks noChangeAspect="1"/>
          </p:cNvPicPr>
          <p:nvPr/>
        </p:nvPicPr>
        <p:blipFill>
          <a:blip r:embed="rId5"/>
          <a:stretch>
            <a:fillRect/>
          </a:stretch>
        </p:blipFill>
        <p:spPr>
          <a:xfrm>
            <a:off x="4311268" y="4584471"/>
            <a:ext cx="3657600" cy="1081716"/>
          </a:xfrm>
          <a:prstGeom prst="rect">
            <a:avLst/>
          </a:prstGeom>
        </p:spPr>
      </p:pic>
    </p:spTree>
    <p:extLst>
      <p:ext uri="{BB962C8B-B14F-4D97-AF65-F5344CB8AC3E}">
        <p14:creationId xmlns:p14="http://schemas.microsoft.com/office/powerpoint/2010/main" val="31102081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8DD47753-69B0-1441-8FBF-B7B87A718D30}"/>
              </a:ext>
            </a:extLst>
          </p:cNvPr>
          <p:cNvPicPr>
            <a:picLocks noChangeAspect="1"/>
          </p:cNvPicPr>
          <p:nvPr/>
        </p:nvPicPr>
        <p:blipFill>
          <a:blip r:embed="rId3"/>
          <a:stretch>
            <a:fillRect/>
          </a:stretch>
        </p:blipFill>
        <p:spPr>
          <a:xfrm>
            <a:off x="4455341" y="2560865"/>
            <a:ext cx="2926080" cy="4202614"/>
          </a:xfrm>
          <a:prstGeom prst="rect">
            <a:avLst/>
          </a:prstGeom>
        </p:spPr>
      </p:pic>
      <p:pic>
        <p:nvPicPr>
          <p:cNvPr id="3" name="Picture 2">
            <a:extLst>
              <a:ext uri="{FF2B5EF4-FFF2-40B4-BE49-F238E27FC236}">
                <a16:creationId xmlns:a16="http://schemas.microsoft.com/office/drawing/2014/main" id="{06D69DC9-8D67-8E47-814F-6C556E9C8163}"/>
              </a:ext>
            </a:extLst>
          </p:cNvPr>
          <p:cNvPicPr>
            <a:picLocks noChangeAspect="1"/>
          </p:cNvPicPr>
          <p:nvPr/>
        </p:nvPicPr>
        <p:blipFill>
          <a:blip r:embed="rId4"/>
          <a:stretch>
            <a:fillRect/>
          </a:stretch>
        </p:blipFill>
        <p:spPr>
          <a:xfrm>
            <a:off x="110836" y="235527"/>
            <a:ext cx="4632960" cy="3474720"/>
          </a:xfrm>
          <a:prstGeom prst="rect">
            <a:avLst/>
          </a:prstGeom>
          <a:ln w="28575">
            <a:solidFill>
              <a:schemeClr val="bg1"/>
            </a:solidFill>
          </a:ln>
        </p:spPr>
      </p:pic>
      <p:grpSp>
        <p:nvGrpSpPr>
          <p:cNvPr id="10" name="Group 9">
            <a:extLst>
              <a:ext uri="{FF2B5EF4-FFF2-40B4-BE49-F238E27FC236}">
                <a16:creationId xmlns:a16="http://schemas.microsoft.com/office/drawing/2014/main" id="{DE4038C1-D19C-0640-AF67-F5279BB94473}"/>
              </a:ext>
            </a:extLst>
          </p:cNvPr>
          <p:cNvGrpSpPr/>
          <p:nvPr/>
        </p:nvGrpSpPr>
        <p:grpSpPr>
          <a:xfrm>
            <a:off x="7506789" y="702150"/>
            <a:ext cx="4572000" cy="2452530"/>
            <a:chOff x="4474029" y="1322615"/>
            <a:chExt cx="4572000" cy="2452530"/>
          </a:xfrm>
        </p:grpSpPr>
        <p:pic>
          <p:nvPicPr>
            <p:cNvPr id="11" name="Picture 10">
              <a:extLst>
                <a:ext uri="{FF2B5EF4-FFF2-40B4-BE49-F238E27FC236}">
                  <a16:creationId xmlns:a16="http://schemas.microsoft.com/office/drawing/2014/main" id="{E83B5150-6901-C64A-AA92-07C80666B0DD}"/>
                </a:ext>
              </a:extLst>
            </p:cNvPr>
            <p:cNvPicPr>
              <a:picLocks noChangeAspect="1"/>
            </p:cNvPicPr>
            <p:nvPr/>
          </p:nvPicPr>
          <p:blipFill>
            <a:blip r:embed="rId5"/>
            <a:stretch>
              <a:fillRect/>
            </a:stretch>
          </p:blipFill>
          <p:spPr>
            <a:xfrm>
              <a:off x="4474029" y="1322615"/>
              <a:ext cx="4572000" cy="2452530"/>
            </a:xfrm>
            <a:prstGeom prst="rect">
              <a:avLst/>
            </a:prstGeom>
          </p:spPr>
        </p:pic>
        <p:sp>
          <p:nvSpPr>
            <p:cNvPr id="12" name="TextBox 11">
              <a:extLst>
                <a:ext uri="{FF2B5EF4-FFF2-40B4-BE49-F238E27FC236}">
                  <a16:creationId xmlns:a16="http://schemas.microsoft.com/office/drawing/2014/main" id="{AD18B903-7457-824D-A75A-042992B785C5}"/>
                </a:ext>
              </a:extLst>
            </p:cNvPr>
            <p:cNvSpPr txBox="1"/>
            <p:nvPr/>
          </p:nvSpPr>
          <p:spPr>
            <a:xfrm>
              <a:off x="6324600" y="3005704"/>
              <a:ext cx="2721429" cy="769441"/>
            </a:xfrm>
            <a:prstGeom prst="rect">
              <a:avLst/>
            </a:prstGeom>
            <a:noFill/>
            <a:ln>
              <a:noFill/>
            </a:ln>
            <a:effectLst/>
          </p:spPr>
          <p:txBody>
            <a:bodyPr wrap="square" anchor="ctr">
              <a:spAutoFit/>
            </a:bodyPr>
            <a:lstStyle>
              <a:defPPr>
                <a:defRPr lang="en-US"/>
              </a:defPPr>
              <a:lvl1pPr>
                <a:defRPr sz="1600" b="0" spc="100">
                  <a:solidFill>
                    <a:srgbClr val="FFFF00"/>
                  </a:solidFill>
                  <a:latin typeface="Calibri"/>
                  <a:cs typeface="Calibri"/>
                </a:defRPr>
              </a:lvl1pPr>
            </a:lstStyle>
            <a:p>
              <a:pPr algn="r"/>
              <a:r>
                <a:rPr lang="en-US" dirty="0"/>
                <a:t>Curiosity Rover traverse </a:t>
              </a:r>
            </a:p>
            <a:p>
              <a:pPr algn="r"/>
              <a:r>
                <a:rPr lang="en-US" dirty="0"/>
                <a:t>of the Pahrump Hills, Mars</a:t>
              </a:r>
            </a:p>
            <a:p>
              <a:pPr algn="r"/>
              <a:r>
                <a:rPr lang="en-US" sz="1200" dirty="0"/>
                <a:t>(NASA/JPL-Caltech/MSSS, 2014)</a:t>
              </a:r>
            </a:p>
          </p:txBody>
        </p:sp>
      </p:grpSp>
      <p:pic>
        <p:nvPicPr>
          <p:cNvPr id="14" name="Picture 13" descr="A canyon that has a sign on the side of a mountain&#10;&#10;Description automatically generated">
            <a:extLst>
              <a:ext uri="{FF2B5EF4-FFF2-40B4-BE49-F238E27FC236}">
                <a16:creationId xmlns:a16="http://schemas.microsoft.com/office/drawing/2014/main" id="{73376A47-46EB-0B41-AC90-C3460A0D3DB9}"/>
              </a:ext>
            </a:extLst>
          </p:cNvPr>
          <p:cNvPicPr>
            <a:picLocks noChangeAspect="1"/>
          </p:cNvPicPr>
          <p:nvPr/>
        </p:nvPicPr>
        <p:blipFill>
          <a:blip r:embed="rId6"/>
          <a:stretch>
            <a:fillRect/>
          </a:stretch>
        </p:blipFill>
        <p:spPr>
          <a:xfrm>
            <a:off x="7545978" y="3285309"/>
            <a:ext cx="4472707" cy="3164962"/>
          </a:xfrm>
          <a:prstGeom prst="rect">
            <a:avLst/>
          </a:prstGeom>
          <a:ln w="76200">
            <a:solidFill>
              <a:srgbClr val="FFC000"/>
            </a:solidFill>
          </a:ln>
        </p:spPr>
      </p:pic>
      <p:sp>
        <p:nvSpPr>
          <p:cNvPr id="15" name="TextBox 14">
            <a:extLst>
              <a:ext uri="{FF2B5EF4-FFF2-40B4-BE49-F238E27FC236}">
                <a16:creationId xmlns:a16="http://schemas.microsoft.com/office/drawing/2014/main" id="{D7648147-EA5D-8440-B27F-87B132E2BC2D}"/>
              </a:ext>
            </a:extLst>
          </p:cNvPr>
          <p:cNvSpPr txBox="1"/>
          <p:nvPr/>
        </p:nvSpPr>
        <p:spPr>
          <a:xfrm>
            <a:off x="9651852" y="6480257"/>
            <a:ext cx="2384756" cy="338554"/>
          </a:xfrm>
          <a:prstGeom prst="rect">
            <a:avLst/>
          </a:prstGeom>
          <a:noFill/>
          <a:ln>
            <a:noFill/>
          </a:ln>
          <a:effectLst/>
        </p:spPr>
        <p:txBody>
          <a:bodyPr wrap="square" anchor="ctr">
            <a:spAutoFit/>
          </a:bodyPr>
          <a:lstStyle>
            <a:defPPr>
              <a:defRPr lang="en-US"/>
            </a:defPPr>
            <a:lvl1pPr algn="r">
              <a:defRPr sz="1600" b="0" spc="100">
                <a:solidFill>
                  <a:srgbClr val="FFFF00"/>
                </a:solidFill>
                <a:latin typeface="Calibri"/>
                <a:cs typeface="Calibri"/>
              </a:defRPr>
            </a:lvl1pPr>
          </a:lstStyle>
          <a:p>
            <a:r>
              <a:rPr lang="en-US" dirty="0">
                <a:solidFill>
                  <a:srgbClr val="941100"/>
                </a:solidFill>
              </a:rPr>
              <a:t>ETX Grand Canyon </a:t>
            </a:r>
            <a:r>
              <a:rPr lang="en-US" dirty="0" err="1">
                <a:solidFill>
                  <a:srgbClr val="941100"/>
                </a:solidFill>
              </a:rPr>
              <a:t>iVFT</a:t>
            </a:r>
            <a:endParaRPr lang="en-US" dirty="0">
              <a:solidFill>
                <a:srgbClr val="941100"/>
              </a:solidFill>
            </a:endParaRPr>
          </a:p>
        </p:txBody>
      </p:sp>
      <p:sp>
        <p:nvSpPr>
          <p:cNvPr id="7" name="TextBox 6">
            <a:extLst>
              <a:ext uri="{FF2B5EF4-FFF2-40B4-BE49-F238E27FC236}">
                <a16:creationId xmlns:a16="http://schemas.microsoft.com/office/drawing/2014/main" id="{AFC7EDB9-51B6-8F48-A3AE-9BBAA46D3CC9}"/>
              </a:ext>
            </a:extLst>
          </p:cNvPr>
          <p:cNvSpPr txBox="1"/>
          <p:nvPr/>
        </p:nvSpPr>
        <p:spPr>
          <a:xfrm>
            <a:off x="3061855" y="1293563"/>
            <a:ext cx="1717963" cy="584775"/>
          </a:xfrm>
          <a:prstGeom prst="rect">
            <a:avLst/>
          </a:prstGeom>
          <a:noFill/>
          <a:ln>
            <a:noFill/>
          </a:ln>
          <a:effectLst/>
        </p:spPr>
        <p:txBody>
          <a:bodyPr wrap="square" anchor="ctr">
            <a:spAutoFit/>
          </a:bodyPr>
          <a:lstStyle>
            <a:defPPr>
              <a:defRPr lang="en-US"/>
            </a:defPPr>
            <a:lvl1pPr algn="r">
              <a:defRPr sz="1600" b="0" spc="100">
                <a:solidFill>
                  <a:srgbClr val="941100"/>
                </a:solidFill>
                <a:latin typeface="Calibri"/>
                <a:cs typeface="Calibri"/>
              </a:defRPr>
            </a:lvl1pPr>
          </a:lstStyle>
          <a:p>
            <a:pPr algn="l"/>
            <a:r>
              <a:rPr lang="en-US" dirty="0">
                <a:solidFill>
                  <a:schemeClr val="tx1"/>
                </a:solidFill>
              </a:rPr>
              <a:t>Grand Canyon National Park</a:t>
            </a:r>
          </a:p>
        </p:txBody>
      </p:sp>
      <p:pic>
        <p:nvPicPr>
          <p:cNvPr id="17" name="Picture 16">
            <a:extLst>
              <a:ext uri="{FF2B5EF4-FFF2-40B4-BE49-F238E27FC236}">
                <a16:creationId xmlns:a16="http://schemas.microsoft.com/office/drawing/2014/main" id="{EF93DFD3-DDF7-0A43-AF67-0E19B0775960}"/>
              </a:ext>
            </a:extLst>
          </p:cNvPr>
          <p:cNvPicPr>
            <a:picLocks noChangeAspect="1"/>
          </p:cNvPicPr>
          <p:nvPr/>
        </p:nvPicPr>
        <p:blipFill>
          <a:blip r:embed="rId7"/>
          <a:stretch>
            <a:fillRect/>
          </a:stretch>
        </p:blipFill>
        <p:spPr>
          <a:xfrm>
            <a:off x="132807" y="3811812"/>
            <a:ext cx="4187025" cy="2419169"/>
          </a:xfrm>
          <a:prstGeom prst="rect">
            <a:avLst/>
          </a:prstGeom>
        </p:spPr>
      </p:pic>
      <p:sp>
        <p:nvSpPr>
          <p:cNvPr id="18" name="TextBox 17">
            <a:extLst>
              <a:ext uri="{FF2B5EF4-FFF2-40B4-BE49-F238E27FC236}">
                <a16:creationId xmlns:a16="http://schemas.microsoft.com/office/drawing/2014/main" id="{CEDB0B9D-530C-A545-B57F-D5D72E297060}"/>
              </a:ext>
            </a:extLst>
          </p:cNvPr>
          <p:cNvSpPr txBox="1"/>
          <p:nvPr/>
        </p:nvSpPr>
        <p:spPr>
          <a:xfrm>
            <a:off x="132804" y="6247099"/>
            <a:ext cx="2819402" cy="584775"/>
          </a:xfrm>
          <a:prstGeom prst="rect">
            <a:avLst/>
          </a:prstGeom>
          <a:noFill/>
          <a:ln>
            <a:noFill/>
          </a:ln>
          <a:effectLst/>
        </p:spPr>
        <p:txBody>
          <a:bodyPr wrap="square" anchor="ctr">
            <a:spAutoFit/>
          </a:bodyPr>
          <a:lstStyle>
            <a:defPPr>
              <a:defRPr lang="en-US"/>
            </a:defPPr>
            <a:lvl1pPr algn="r">
              <a:defRPr sz="1600" b="0" spc="100">
                <a:solidFill>
                  <a:srgbClr val="FFFF00"/>
                </a:solidFill>
                <a:latin typeface="Calibri"/>
                <a:cs typeface="Calibri"/>
              </a:defRPr>
            </a:lvl1pPr>
          </a:lstStyle>
          <a:p>
            <a:pPr algn="l"/>
            <a:r>
              <a:rPr lang="en-US" dirty="0">
                <a:solidFill>
                  <a:srgbClr val="941100"/>
                </a:solidFill>
              </a:rPr>
              <a:t>Land of Westeros, </a:t>
            </a:r>
          </a:p>
          <a:p>
            <a:pPr algn="l"/>
            <a:r>
              <a:rPr lang="en-US" dirty="0">
                <a:solidFill>
                  <a:srgbClr val="941100"/>
                </a:solidFill>
              </a:rPr>
              <a:t>“Game of Thrones” (HBO)</a:t>
            </a:r>
          </a:p>
        </p:txBody>
      </p:sp>
      <p:sp>
        <p:nvSpPr>
          <p:cNvPr id="19" name="TextBox 18">
            <a:extLst>
              <a:ext uri="{FF2B5EF4-FFF2-40B4-BE49-F238E27FC236}">
                <a16:creationId xmlns:a16="http://schemas.microsoft.com/office/drawing/2014/main" id="{168BF11F-8D9C-AE4C-94EF-176FCD4C90D9}"/>
              </a:ext>
            </a:extLst>
          </p:cNvPr>
          <p:cNvSpPr txBox="1"/>
          <p:nvPr/>
        </p:nvSpPr>
        <p:spPr>
          <a:xfrm>
            <a:off x="4531226" y="3730433"/>
            <a:ext cx="2067893" cy="584775"/>
          </a:xfrm>
          <a:prstGeom prst="rect">
            <a:avLst/>
          </a:prstGeom>
          <a:noFill/>
          <a:ln>
            <a:noFill/>
          </a:ln>
          <a:effectLst/>
        </p:spPr>
        <p:txBody>
          <a:bodyPr wrap="square" anchor="ctr">
            <a:spAutoFit/>
          </a:bodyPr>
          <a:lstStyle>
            <a:defPPr>
              <a:defRPr lang="en-US"/>
            </a:defPPr>
            <a:lvl1pPr algn="l">
              <a:defRPr sz="1600" b="0" spc="100">
                <a:solidFill>
                  <a:srgbClr val="941100"/>
                </a:solidFill>
                <a:latin typeface="Calibri"/>
                <a:cs typeface="Calibri"/>
              </a:defRPr>
            </a:lvl1pPr>
          </a:lstStyle>
          <a:p>
            <a:r>
              <a:rPr lang="en-US" dirty="0">
                <a:solidFill>
                  <a:schemeClr val="bg1"/>
                </a:solidFill>
              </a:rPr>
              <a:t>Exoplanet</a:t>
            </a:r>
          </a:p>
          <a:p>
            <a:r>
              <a:rPr lang="en-US" dirty="0">
                <a:solidFill>
                  <a:schemeClr val="bg1"/>
                </a:solidFill>
              </a:rPr>
              <a:t>(NASA)</a:t>
            </a:r>
          </a:p>
        </p:txBody>
      </p:sp>
      <p:pic>
        <p:nvPicPr>
          <p:cNvPr id="20" name="Picture 19">
            <a:extLst>
              <a:ext uri="{FF2B5EF4-FFF2-40B4-BE49-F238E27FC236}">
                <a16:creationId xmlns:a16="http://schemas.microsoft.com/office/drawing/2014/main" id="{6F37BD17-609E-524E-8A64-8593574BAAD5}"/>
              </a:ext>
            </a:extLst>
          </p:cNvPr>
          <p:cNvPicPr>
            <a:picLocks noChangeAspect="1"/>
          </p:cNvPicPr>
          <p:nvPr/>
        </p:nvPicPr>
        <p:blipFill>
          <a:blip r:embed="rId8"/>
          <a:stretch>
            <a:fillRect/>
          </a:stretch>
        </p:blipFill>
        <p:spPr>
          <a:xfrm>
            <a:off x="4849385" y="742811"/>
            <a:ext cx="2520940" cy="2477224"/>
          </a:xfrm>
          <a:prstGeom prst="rect">
            <a:avLst/>
          </a:prstGeom>
          <a:ln w="28575">
            <a:solidFill>
              <a:schemeClr val="bg1"/>
            </a:solidFill>
          </a:ln>
        </p:spPr>
      </p:pic>
      <p:sp>
        <p:nvSpPr>
          <p:cNvPr id="4" name="TextBox 3">
            <a:extLst>
              <a:ext uri="{FF2B5EF4-FFF2-40B4-BE49-F238E27FC236}">
                <a16:creationId xmlns:a16="http://schemas.microsoft.com/office/drawing/2014/main" id="{D25B3F18-871A-C249-87E8-1D3B2EB37B54}"/>
              </a:ext>
            </a:extLst>
          </p:cNvPr>
          <p:cNvSpPr txBox="1"/>
          <p:nvPr/>
        </p:nvSpPr>
        <p:spPr>
          <a:xfrm>
            <a:off x="6005627" y="1343891"/>
            <a:ext cx="1344535" cy="307777"/>
          </a:xfrm>
          <a:prstGeom prst="rect">
            <a:avLst/>
          </a:prstGeom>
          <a:noFill/>
        </p:spPr>
        <p:txBody>
          <a:bodyPr wrap="none" rtlCol="0">
            <a:spAutoFit/>
          </a:bodyPr>
          <a:lstStyle/>
          <a:p>
            <a:r>
              <a:rPr lang="en-US" sz="1400" spc="100">
                <a:solidFill>
                  <a:schemeClr val="bg1"/>
                </a:solidFill>
                <a:latin typeface="Calibri" panose="020F0502020204030204" pitchFamily="34" charset="0"/>
                <a:cs typeface="Calibri" panose="020F0502020204030204" pitchFamily="34" charset="0"/>
              </a:rPr>
              <a:t>Salisbury, MD</a:t>
            </a:r>
          </a:p>
        </p:txBody>
      </p:sp>
      <p:sp>
        <p:nvSpPr>
          <p:cNvPr id="9" name="Title 3">
            <a:extLst>
              <a:ext uri="{FF2B5EF4-FFF2-40B4-BE49-F238E27FC236}">
                <a16:creationId xmlns:a16="http://schemas.microsoft.com/office/drawing/2014/main" id="{47AA91D5-9733-2D49-B601-678202740137}"/>
              </a:ext>
            </a:extLst>
          </p:cNvPr>
          <p:cNvSpPr>
            <a:spLocks noGrp="1"/>
          </p:cNvSpPr>
          <p:nvPr>
            <p:ph type="title"/>
          </p:nvPr>
        </p:nvSpPr>
        <p:spPr>
          <a:xfrm>
            <a:off x="0" y="0"/>
            <a:ext cx="12192000" cy="731520"/>
          </a:xfrm>
          <a:solidFill>
            <a:schemeClr val="bg1"/>
          </a:solidFill>
        </p:spPr>
        <p:txBody>
          <a:bodyPr/>
          <a:lstStyle/>
          <a:p>
            <a:pPr>
              <a:spcAft>
                <a:spcPts val="0"/>
              </a:spcAft>
            </a:pPr>
            <a:r>
              <a:rPr lang="en-US" spc="150" dirty="0">
                <a:solidFill>
                  <a:schemeClr val="tx1"/>
                </a:solidFill>
                <a:effectLst/>
              </a:rPr>
              <a:t>A </a:t>
            </a:r>
            <a:r>
              <a:rPr lang="en-US" i="1" spc="150" dirty="0">
                <a:solidFill>
                  <a:srgbClr val="941100"/>
                </a:solidFill>
                <a:effectLst/>
              </a:rPr>
              <a:t>place</a:t>
            </a:r>
            <a:r>
              <a:rPr lang="en-US" spc="150" dirty="0">
                <a:solidFill>
                  <a:schemeClr val="tx1"/>
                </a:solidFill>
                <a:effectLst/>
              </a:rPr>
              <a:t> is any real, virtual, or imaginary locality that </a:t>
            </a:r>
            <a:r>
              <a:rPr lang="en-US" spc="150" dirty="0">
                <a:solidFill>
                  <a:srgbClr val="941100"/>
                </a:solidFill>
                <a:effectLst/>
              </a:rPr>
              <a:t>people</a:t>
            </a:r>
            <a:r>
              <a:rPr lang="en-US" spc="150" dirty="0">
                <a:solidFill>
                  <a:schemeClr val="tx1"/>
                </a:solidFill>
                <a:effectLst/>
              </a:rPr>
              <a:t> imbue with </a:t>
            </a:r>
            <a:r>
              <a:rPr lang="en-US" spc="150" dirty="0">
                <a:solidFill>
                  <a:srgbClr val="941100"/>
                </a:solidFill>
                <a:effectLst/>
              </a:rPr>
              <a:t>meaning.</a:t>
            </a:r>
            <a:endParaRPr lang="en-US" sz="2200" i="1" spc="150" dirty="0">
              <a:solidFill>
                <a:schemeClr val="tx1"/>
              </a:solidFill>
              <a:effectLst/>
            </a:endParaRPr>
          </a:p>
        </p:txBody>
      </p:sp>
    </p:spTree>
    <p:extLst>
      <p:ext uri="{BB962C8B-B14F-4D97-AF65-F5344CB8AC3E}">
        <p14:creationId xmlns:p14="http://schemas.microsoft.com/office/powerpoint/2010/main" val="387709074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lum/>
          </a:blip>
          <a:srcRect/>
          <a:stretch>
            <a:fillRect/>
          </a:stretch>
        </a:blip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A2F753C7-60F3-9942-9EA6-2D28DF6520C2}"/>
              </a:ext>
            </a:extLst>
          </p:cNvPr>
          <p:cNvSpPr/>
          <p:nvPr/>
        </p:nvSpPr>
        <p:spPr bwMode="auto">
          <a:xfrm>
            <a:off x="1527107" y="2630470"/>
            <a:ext cx="9141250" cy="4206240"/>
          </a:xfrm>
          <a:prstGeom prst="rect">
            <a:avLst/>
          </a:prstGeom>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endParaRPr lang="en-US" sz="1300">
              <a:solidFill>
                <a:srgbClr val="000000"/>
              </a:solidFill>
            </a:endParaRPr>
          </a:p>
        </p:txBody>
      </p:sp>
      <p:grpSp>
        <p:nvGrpSpPr>
          <p:cNvPr id="46" name="Group 45">
            <a:extLst>
              <a:ext uri="{FF2B5EF4-FFF2-40B4-BE49-F238E27FC236}">
                <a16:creationId xmlns:a16="http://schemas.microsoft.com/office/drawing/2014/main" id="{41FA6404-A27A-0B45-A978-4E3125DF013A}"/>
              </a:ext>
            </a:extLst>
          </p:cNvPr>
          <p:cNvGrpSpPr/>
          <p:nvPr/>
        </p:nvGrpSpPr>
        <p:grpSpPr>
          <a:xfrm>
            <a:off x="1528370" y="2660799"/>
            <a:ext cx="9147479" cy="4014809"/>
            <a:chOff x="4369" y="2816527"/>
            <a:chExt cx="9147479" cy="4014809"/>
          </a:xfrm>
        </p:grpSpPr>
        <p:sp>
          <p:nvSpPr>
            <p:cNvPr id="10" name="TextBox 9"/>
            <p:cNvSpPr txBox="1"/>
            <p:nvPr/>
          </p:nvSpPr>
          <p:spPr>
            <a:xfrm>
              <a:off x="4710573" y="2863718"/>
              <a:ext cx="453031" cy="230832"/>
            </a:xfrm>
            <a:prstGeom prst="rect">
              <a:avLst/>
            </a:prstGeom>
            <a:noFill/>
          </p:spPr>
          <p:txBody>
            <a:bodyPr wrap="none" rtlCol="0">
              <a:spAutoFit/>
            </a:bodyPr>
            <a:lstStyle/>
            <a:p>
              <a:pPr algn="l"/>
              <a:r>
                <a:rPr lang="en-US" sz="900" b="1"/>
                <a:t>USGS</a:t>
              </a:r>
            </a:p>
          </p:txBody>
        </p:sp>
        <p:grpSp>
          <p:nvGrpSpPr>
            <p:cNvPr id="30" name="Group 29">
              <a:extLst>
                <a:ext uri="{FF2B5EF4-FFF2-40B4-BE49-F238E27FC236}">
                  <a16:creationId xmlns:a16="http://schemas.microsoft.com/office/drawing/2014/main" id="{AD373F66-FA3A-874E-9CF4-46FAB74D5996}"/>
                </a:ext>
              </a:extLst>
            </p:cNvPr>
            <p:cNvGrpSpPr/>
            <p:nvPr/>
          </p:nvGrpSpPr>
          <p:grpSpPr>
            <a:xfrm>
              <a:off x="4369" y="2816527"/>
              <a:ext cx="2286000" cy="1828800"/>
              <a:chOff x="10995" y="2816527"/>
              <a:chExt cx="2286000" cy="1828800"/>
            </a:xfrm>
          </p:grpSpPr>
          <p:grpSp>
            <p:nvGrpSpPr>
              <p:cNvPr id="18" name="Group 17">
                <a:extLst>
                  <a:ext uri="{FF2B5EF4-FFF2-40B4-BE49-F238E27FC236}">
                    <a16:creationId xmlns:a16="http://schemas.microsoft.com/office/drawing/2014/main" id="{EC8655D6-8CBF-544D-9AB7-6D1C970D7223}"/>
                  </a:ext>
                </a:extLst>
              </p:cNvPr>
              <p:cNvGrpSpPr/>
              <p:nvPr/>
            </p:nvGrpSpPr>
            <p:grpSpPr>
              <a:xfrm>
                <a:off x="10995" y="2816527"/>
                <a:ext cx="2286000" cy="1828800"/>
                <a:chOff x="10995" y="2816527"/>
                <a:chExt cx="2286000" cy="1828800"/>
              </a:xfrm>
            </p:grpSpPr>
            <p:pic>
              <p:nvPicPr>
                <p:cNvPr id="7" name="Picture 6"/>
                <p:cNvPicPr>
                  <a:picLocks/>
                </p:cNvPicPr>
                <p:nvPr/>
              </p:nvPicPr>
              <p:blipFill>
                <a:blip r:embed="rId4">
                  <a:extLst>
                    <a:ext uri="{28A0092B-C50C-407E-A947-70E740481C1C}">
                      <a14:useLocalDpi xmlns:a14="http://schemas.microsoft.com/office/drawing/2010/main" val="0"/>
                    </a:ext>
                  </a:extLst>
                </a:blip>
                <a:stretch>
                  <a:fillRect/>
                </a:stretch>
              </p:blipFill>
              <p:spPr>
                <a:xfrm>
                  <a:off x="10995" y="2816527"/>
                  <a:ext cx="2286000" cy="1828800"/>
                </a:xfrm>
                <a:prstGeom prst="rect">
                  <a:avLst/>
                </a:prstGeom>
              </p:spPr>
            </p:pic>
            <p:sp>
              <p:nvSpPr>
                <p:cNvPr id="34" name="TextBox 33"/>
                <p:cNvSpPr txBox="1"/>
                <p:nvPr/>
              </p:nvSpPr>
              <p:spPr>
                <a:xfrm>
                  <a:off x="107854" y="2856072"/>
                  <a:ext cx="2118785" cy="338554"/>
                </a:xfrm>
                <a:prstGeom prst="rect">
                  <a:avLst/>
                </a:prstGeom>
                <a:noFill/>
              </p:spPr>
              <p:txBody>
                <a:bodyPr wrap="none" rtlCol="0">
                  <a:spAutoFit/>
                </a:bodyPr>
                <a:lstStyle/>
                <a:p>
                  <a:pPr algn="ctr"/>
                  <a:r>
                    <a:rPr lang="en-US" sz="1600" b="1" spc="200" dirty="0">
                      <a:solidFill>
                        <a:schemeClr val="bg1"/>
                      </a:solidFill>
                      <a:effectLst>
                        <a:glow rad="101600">
                          <a:schemeClr val="tx1">
                            <a:alpha val="80000"/>
                          </a:schemeClr>
                        </a:glow>
                      </a:effectLst>
                      <a:latin typeface="Calibri" charset="0"/>
                      <a:ea typeface="Calibri" charset="0"/>
                      <a:cs typeface="Calibri" charset="0"/>
                    </a:rPr>
                    <a:t>Beauty and allure</a:t>
                  </a:r>
                </a:p>
              </p:txBody>
            </p:sp>
          </p:grpSp>
          <p:sp>
            <p:nvSpPr>
              <p:cNvPr id="15" name="TextBox 14">
                <a:extLst>
                  <a:ext uri="{FF2B5EF4-FFF2-40B4-BE49-F238E27FC236}">
                    <a16:creationId xmlns:a16="http://schemas.microsoft.com/office/drawing/2014/main" id="{2FEE544D-D7D4-1749-8E9A-FB96A0789897}"/>
                  </a:ext>
                </a:extLst>
              </p:cNvPr>
              <p:cNvSpPr txBox="1"/>
              <p:nvPr/>
            </p:nvSpPr>
            <p:spPr>
              <a:xfrm>
                <a:off x="39425" y="4419654"/>
                <a:ext cx="599843" cy="215444"/>
              </a:xfrm>
              <a:prstGeom prst="rect">
                <a:avLst/>
              </a:prstGeom>
              <a:noFill/>
            </p:spPr>
            <p:txBody>
              <a:bodyPr wrap="none" rtlCol="0">
                <a:spAutoFit/>
              </a:bodyPr>
              <a:lstStyle/>
              <a:p>
                <a:r>
                  <a:rPr lang="en-US" sz="800" b="1" spc="100" dirty="0" err="1">
                    <a:solidFill>
                      <a:srgbClr val="FFD6A9"/>
                    </a:solidFill>
                    <a:latin typeface="Calibri" panose="020F0502020204030204" pitchFamily="34" charset="0"/>
                    <a:cs typeface="Calibri" panose="020F0502020204030204" pitchFamily="34" charset="0"/>
                  </a:rPr>
                  <a:t>Semken</a:t>
                </a:r>
                <a:endParaRPr lang="en-US" sz="800" b="1" spc="100" dirty="0">
                  <a:solidFill>
                    <a:srgbClr val="FFD6A9"/>
                  </a:solidFill>
                  <a:latin typeface="Calibri" panose="020F0502020204030204" pitchFamily="34" charset="0"/>
                  <a:cs typeface="Calibri" panose="020F0502020204030204" pitchFamily="34" charset="0"/>
                </a:endParaRPr>
              </a:p>
            </p:txBody>
          </p:sp>
        </p:grpSp>
        <p:grpSp>
          <p:nvGrpSpPr>
            <p:cNvPr id="36" name="Group 35">
              <a:extLst>
                <a:ext uri="{FF2B5EF4-FFF2-40B4-BE49-F238E27FC236}">
                  <a16:creationId xmlns:a16="http://schemas.microsoft.com/office/drawing/2014/main" id="{8ECEE1AA-ED69-BB48-B213-A5C8620C5945}"/>
                </a:ext>
              </a:extLst>
            </p:cNvPr>
            <p:cNvGrpSpPr/>
            <p:nvPr/>
          </p:nvGrpSpPr>
          <p:grpSpPr>
            <a:xfrm>
              <a:off x="1999239" y="2816527"/>
              <a:ext cx="2652032" cy="1828800"/>
              <a:chOff x="2013194" y="2816527"/>
              <a:chExt cx="2652032" cy="1828800"/>
            </a:xfrm>
          </p:grpSpPr>
          <p:grpSp>
            <p:nvGrpSpPr>
              <p:cNvPr id="16" name="Group 15">
                <a:extLst>
                  <a:ext uri="{FF2B5EF4-FFF2-40B4-BE49-F238E27FC236}">
                    <a16:creationId xmlns:a16="http://schemas.microsoft.com/office/drawing/2014/main" id="{64DA36A5-24FD-4145-93F2-A56AE172E51E}"/>
                  </a:ext>
                </a:extLst>
              </p:cNvPr>
              <p:cNvGrpSpPr/>
              <p:nvPr/>
            </p:nvGrpSpPr>
            <p:grpSpPr>
              <a:xfrm>
                <a:off x="2013194" y="2816527"/>
                <a:ext cx="2652032" cy="1828800"/>
                <a:chOff x="1947273" y="2823593"/>
                <a:chExt cx="2652032" cy="1828800"/>
              </a:xfrm>
            </p:grpSpPr>
            <p:pic>
              <p:nvPicPr>
                <p:cNvPr id="4" name="Picture 3" descr="OFFERING.tif"/>
                <p:cNvPicPr>
                  <a:picLocks/>
                </p:cNvPicPr>
                <p:nvPr/>
              </p:nvPicPr>
              <p:blipFill>
                <a:blip r:embed="rId5">
                  <a:extLst>
                    <a:ext uri="{28A0092B-C50C-407E-A947-70E740481C1C}">
                      <a14:useLocalDpi xmlns:a14="http://schemas.microsoft.com/office/drawing/2010/main" val="0"/>
                    </a:ext>
                  </a:extLst>
                </a:blip>
                <a:stretch>
                  <a:fillRect/>
                </a:stretch>
              </p:blipFill>
              <p:spPr>
                <a:xfrm flipH="1">
                  <a:off x="2313305" y="2823593"/>
                  <a:ext cx="2286000" cy="1828800"/>
                </a:xfrm>
                <a:prstGeom prst="rect">
                  <a:avLst/>
                </a:prstGeom>
              </p:spPr>
            </p:pic>
            <p:sp>
              <p:nvSpPr>
                <p:cNvPr id="29" name="TextBox 28"/>
                <p:cNvSpPr txBox="1"/>
                <p:nvPr/>
              </p:nvSpPr>
              <p:spPr>
                <a:xfrm>
                  <a:off x="1947273" y="3572633"/>
                  <a:ext cx="2652032" cy="1077218"/>
                </a:xfrm>
                <a:prstGeom prst="rect">
                  <a:avLst/>
                </a:prstGeom>
                <a:noFill/>
              </p:spPr>
              <p:txBody>
                <a:bodyPr wrap="square" rtlCol="0">
                  <a:spAutoFit/>
                </a:bodyPr>
                <a:lstStyle/>
                <a:p>
                  <a:pPr algn="r"/>
                  <a:r>
                    <a:rPr lang="en-US" sz="1600" b="1" spc="200" dirty="0">
                      <a:solidFill>
                        <a:schemeClr val="bg1"/>
                      </a:solidFill>
                      <a:effectLst>
                        <a:glow rad="101600">
                          <a:schemeClr val="tx1">
                            <a:alpha val="80000"/>
                          </a:schemeClr>
                        </a:glow>
                      </a:effectLst>
                      <a:latin typeface="Calibri" charset="0"/>
                      <a:ea typeface="Calibri" charset="0"/>
                      <a:cs typeface="Calibri" charset="0"/>
                    </a:rPr>
                    <a:t>Indigenous</a:t>
                  </a:r>
                </a:p>
                <a:p>
                  <a:pPr algn="r"/>
                  <a:r>
                    <a:rPr lang="en-US" sz="1600" b="1" spc="200" dirty="0">
                      <a:solidFill>
                        <a:schemeClr val="bg1"/>
                      </a:solidFill>
                      <a:effectLst>
                        <a:glow rad="101600">
                          <a:schemeClr val="tx1">
                            <a:alpha val="80000"/>
                          </a:schemeClr>
                        </a:glow>
                      </a:effectLst>
                      <a:latin typeface="Calibri" charset="0"/>
                      <a:ea typeface="Calibri" charset="0"/>
                      <a:cs typeface="Calibri" charset="0"/>
                    </a:rPr>
                    <a:t>Homeland;</a:t>
                  </a:r>
                </a:p>
                <a:p>
                  <a:pPr algn="r"/>
                  <a:r>
                    <a:rPr lang="en-US" sz="1600" b="1" spc="200" dirty="0">
                      <a:solidFill>
                        <a:schemeClr val="bg1"/>
                      </a:solidFill>
                      <a:effectLst>
                        <a:glow rad="101600">
                          <a:schemeClr val="tx1">
                            <a:alpha val="80000"/>
                          </a:schemeClr>
                        </a:glow>
                      </a:effectLst>
                      <a:latin typeface="Calibri" charset="0"/>
                      <a:ea typeface="Calibri" charset="0"/>
                      <a:cs typeface="Calibri" charset="0"/>
                    </a:rPr>
                    <a:t>still culturally important</a:t>
                  </a:r>
                </a:p>
              </p:txBody>
            </p:sp>
          </p:grpSp>
          <p:sp>
            <p:nvSpPr>
              <p:cNvPr id="35" name="TextBox 34">
                <a:extLst>
                  <a:ext uri="{FF2B5EF4-FFF2-40B4-BE49-F238E27FC236}">
                    <a16:creationId xmlns:a16="http://schemas.microsoft.com/office/drawing/2014/main" id="{DEAE2324-4B97-934B-9A71-43834D24076F}"/>
                  </a:ext>
                </a:extLst>
              </p:cNvPr>
              <p:cNvSpPr txBox="1"/>
              <p:nvPr/>
            </p:nvSpPr>
            <p:spPr>
              <a:xfrm>
                <a:off x="2383025" y="4419668"/>
                <a:ext cx="431529" cy="215444"/>
              </a:xfrm>
              <a:prstGeom prst="rect">
                <a:avLst/>
              </a:prstGeom>
              <a:noFill/>
            </p:spPr>
            <p:txBody>
              <a:bodyPr wrap="none" rtlCol="0">
                <a:spAutoFit/>
              </a:bodyPr>
              <a:lstStyle/>
              <a:p>
                <a:r>
                  <a:rPr lang="en-US" sz="800" b="1" spc="100" dirty="0" err="1">
                    <a:solidFill>
                      <a:srgbClr val="FFD6A9"/>
                    </a:solidFill>
                    <a:latin typeface="Calibri" panose="020F0502020204030204" pitchFamily="34" charset="0"/>
                    <a:cs typeface="Calibri" panose="020F0502020204030204" pitchFamily="34" charset="0"/>
                  </a:rPr>
                  <a:t>Tasa</a:t>
                </a:r>
                <a:endParaRPr lang="en-US" sz="800" b="1" spc="100" dirty="0">
                  <a:solidFill>
                    <a:srgbClr val="FFD6A9"/>
                  </a:solidFill>
                  <a:latin typeface="Calibri" panose="020F0502020204030204" pitchFamily="34" charset="0"/>
                  <a:cs typeface="Calibri" panose="020F0502020204030204" pitchFamily="34" charset="0"/>
                </a:endParaRPr>
              </a:p>
            </p:txBody>
          </p:sp>
        </p:grpSp>
        <p:grpSp>
          <p:nvGrpSpPr>
            <p:cNvPr id="45" name="Group 44">
              <a:extLst>
                <a:ext uri="{FF2B5EF4-FFF2-40B4-BE49-F238E27FC236}">
                  <a16:creationId xmlns:a16="http://schemas.microsoft.com/office/drawing/2014/main" id="{A50CA2C7-199A-C746-9E46-C884EB5FDA50}"/>
                </a:ext>
              </a:extLst>
            </p:cNvPr>
            <p:cNvGrpSpPr/>
            <p:nvPr/>
          </p:nvGrpSpPr>
          <p:grpSpPr>
            <a:xfrm>
              <a:off x="2028379" y="2816527"/>
              <a:ext cx="7123469" cy="4014809"/>
              <a:chOff x="2021753" y="2819661"/>
              <a:chExt cx="7123469" cy="4014809"/>
            </a:xfrm>
          </p:grpSpPr>
          <p:grpSp>
            <p:nvGrpSpPr>
              <p:cNvPr id="44" name="Group 43">
                <a:extLst>
                  <a:ext uri="{FF2B5EF4-FFF2-40B4-BE49-F238E27FC236}">
                    <a16:creationId xmlns:a16="http://schemas.microsoft.com/office/drawing/2014/main" id="{2AB1619B-5E39-8940-8182-5665D73CC42A}"/>
                  </a:ext>
                </a:extLst>
              </p:cNvPr>
              <p:cNvGrpSpPr/>
              <p:nvPr/>
            </p:nvGrpSpPr>
            <p:grpSpPr>
              <a:xfrm>
                <a:off x="4712922" y="2821491"/>
                <a:ext cx="4432300" cy="1828800"/>
                <a:chOff x="4712922" y="2821491"/>
                <a:chExt cx="4432300" cy="1828800"/>
              </a:xfrm>
            </p:grpSpPr>
            <p:pic>
              <p:nvPicPr>
                <p:cNvPr id="43" name="Picture 42">
                  <a:extLst>
                    <a:ext uri="{FF2B5EF4-FFF2-40B4-BE49-F238E27FC236}">
                      <a16:creationId xmlns:a16="http://schemas.microsoft.com/office/drawing/2014/main" id="{EE6EFCF5-18A3-3540-A8B7-1E9A635E3797}"/>
                    </a:ext>
                  </a:extLst>
                </p:cNvPr>
                <p:cNvPicPr>
                  <a:picLocks noChangeAspect="1"/>
                </p:cNvPicPr>
                <p:nvPr/>
              </p:nvPicPr>
              <p:blipFill>
                <a:blip r:embed="rId6"/>
                <a:stretch>
                  <a:fillRect/>
                </a:stretch>
              </p:blipFill>
              <p:spPr>
                <a:xfrm>
                  <a:off x="4712922" y="2821491"/>
                  <a:ext cx="4432300" cy="1828800"/>
                </a:xfrm>
                <a:prstGeom prst="rect">
                  <a:avLst/>
                </a:prstGeom>
              </p:spPr>
            </p:pic>
            <p:sp>
              <p:nvSpPr>
                <p:cNvPr id="2" name="TextBox 1"/>
                <p:cNvSpPr txBox="1"/>
                <p:nvPr/>
              </p:nvSpPr>
              <p:spPr>
                <a:xfrm>
                  <a:off x="5639264" y="2946698"/>
                  <a:ext cx="2579617" cy="584775"/>
                </a:xfrm>
                <a:prstGeom prst="rect">
                  <a:avLst/>
                </a:prstGeom>
                <a:noFill/>
              </p:spPr>
              <p:txBody>
                <a:bodyPr wrap="none" rtlCol="0">
                  <a:spAutoFit/>
                </a:bodyPr>
                <a:lstStyle/>
                <a:p>
                  <a:r>
                    <a:rPr lang="en-US" sz="1600" b="1" spc="200" dirty="0">
                      <a:solidFill>
                        <a:schemeClr val="bg1"/>
                      </a:solidFill>
                      <a:effectLst>
                        <a:glow rad="101600">
                          <a:schemeClr val="tx1">
                            <a:alpha val="80000"/>
                          </a:schemeClr>
                        </a:glow>
                      </a:effectLst>
                      <a:latin typeface="Calibri" charset="0"/>
                      <a:ea typeface="Calibri" charset="0"/>
                      <a:cs typeface="Calibri" charset="0"/>
                    </a:rPr>
                    <a:t>Scientific significance</a:t>
                  </a:r>
                </a:p>
                <a:p>
                  <a:r>
                    <a:rPr lang="en-US" sz="1600" b="1" spc="200" dirty="0">
                      <a:solidFill>
                        <a:schemeClr val="bg1"/>
                      </a:solidFill>
                      <a:effectLst>
                        <a:glow rad="101600">
                          <a:schemeClr val="tx1">
                            <a:alpha val="80000"/>
                          </a:schemeClr>
                        </a:glow>
                      </a:effectLst>
                      <a:latin typeface="Calibri" charset="0"/>
                      <a:ea typeface="Calibri" charset="0"/>
                      <a:cs typeface="Calibri" charset="0"/>
                    </a:rPr>
                    <a:t>and interpretation</a:t>
                  </a:r>
                </a:p>
              </p:txBody>
            </p:sp>
          </p:grpSp>
          <p:sp>
            <p:nvSpPr>
              <p:cNvPr id="12" name="TextBox 11"/>
              <p:cNvSpPr txBox="1"/>
              <p:nvPr/>
            </p:nvSpPr>
            <p:spPr>
              <a:xfrm>
                <a:off x="4720953" y="2819661"/>
                <a:ext cx="548640" cy="215444"/>
              </a:xfrm>
              <a:prstGeom prst="rect">
                <a:avLst/>
              </a:prstGeom>
              <a:noFill/>
            </p:spPr>
            <p:txBody>
              <a:bodyPr wrap="square" rtlCol="0">
                <a:spAutoFit/>
              </a:bodyPr>
              <a:lstStyle/>
              <a:p>
                <a:pPr algn="l"/>
                <a:r>
                  <a:rPr lang="en-US" sz="800" b="1" spc="100" dirty="0"/>
                  <a:t>USGS</a:t>
                </a:r>
                <a:endParaRPr lang="en-US" sz="1000" b="1" spc="100" dirty="0"/>
              </a:p>
            </p:txBody>
          </p:sp>
          <p:sp>
            <p:nvSpPr>
              <p:cNvPr id="72" name="TextBox 71">
                <a:extLst>
                  <a:ext uri="{FF2B5EF4-FFF2-40B4-BE49-F238E27FC236}">
                    <a16:creationId xmlns:a16="http://schemas.microsoft.com/office/drawing/2014/main" id="{210BAA16-65C7-614B-AD68-FFBA5F268766}"/>
                  </a:ext>
                </a:extLst>
              </p:cNvPr>
              <p:cNvSpPr txBox="1"/>
              <p:nvPr/>
            </p:nvSpPr>
            <p:spPr>
              <a:xfrm>
                <a:off x="2021753" y="6619026"/>
                <a:ext cx="548640" cy="215444"/>
              </a:xfrm>
              <a:prstGeom prst="rect">
                <a:avLst/>
              </a:prstGeom>
              <a:noFill/>
            </p:spPr>
            <p:txBody>
              <a:bodyPr wrap="square" rtlCol="0">
                <a:spAutoFit/>
              </a:bodyPr>
              <a:lstStyle/>
              <a:p>
                <a:pPr algn="l"/>
                <a:r>
                  <a:rPr lang="en-US" sz="800" b="1" spc="100" dirty="0"/>
                  <a:t>USGS</a:t>
                </a:r>
                <a:endParaRPr lang="en-US" sz="1000" b="1" spc="100" dirty="0"/>
              </a:p>
            </p:txBody>
          </p:sp>
        </p:grpSp>
      </p:grpSp>
      <p:grpSp>
        <p:nvGrpSpPr>
          <p:cNvPr id="81" name="Group 80">
            <a:extLst>
              <a:ext uri="{FF2B5EF4-FFF2-40B4-BE49-F238E27FC236}">
                <a16:creationId xmlns:a16="http://schemas.microsoft.com/office/drawing/2014/main" id="{5274F39C-E010-B84B-ACD6-D34AABD04136}"/>
              </a:ext>
            </a:extLst>
          </p:cNvPr>
          <p:cNvGrpSpPr/>
          <p:nvPr/>
        </p:nvGrpSpPr>
        <p:grpSpPr>
          <a:xfrm>
            <a:off x="1532164" y="4547954"/>
            <a:ext cx="9134344" cy="2198493"/>
            <a:chOff x="8164" y="4652883"/>
            <a:chExt cx="9134344" cy="2198493"/>
          </a:xfrm>
        </p:grpSpPr>
        <p:grpSp>
          <p:nvGrpSpPr>
            <p:cNvPr id="80" name="Group 79">
              <a:extLst>
                <a:ext uri="{FF2B5EF4-FFF2-40B4-BE49-F238E27FC236}">
                  <a16:creationId xmlns:a16="http://schemas.microsoft.com/office/drawing/2014/main" id="{7C9EF228-9A9B-F547-9A0E-5E6BBB1523A9}"/>
                </a:ext>
              </a:extLst>
            </p:cNvPr>
            <p:cNvGrpSpPr/>
            <p:nvPr/>
          </p:nvGrpSpPr>
          <p:grpSpPr>
            <a:xfrm>
              <a:off x="8164" y="4656816"/>
              <a:ext cx="2560320" cy="2194560"/>
              <a:chOff x="8164" y="4651829"/>
              <a:chExt cx="2560320" cy="2194560"/>
            </a:xfrm>
          </p:grpSpPr>
          <p:pic>
            <p:nvPicPr>
              <p:cNvPr id="79" name="Picture 78">
                <a:extLst>
                  <a:ext uri="{FF2B5EF4-FFF2-40B4-BE49-F238E27FC236}">
                    <a16:creationId xmlns:a16="http://schemas.microsoft.com/office/drawing/2014/main" id="{7190DE16-682A-A64B-B9E1-24489D3C746A}"/>
                  </a:ext>
                </a:extLst>
              </p:cNvPr>
              <p:cNvPicPr>
                <a:picLocks/>
              </p:cNvPicPr>
              <p:nvPr/>
            </p:nvPicPr>
            <p:blipFill>
              <a:blip r:embed="rId7"/>
              <a:stretch>
                <a:fillRect/>
              </a:stretch>
            </p:blipFill>
            <p:spPr>
              <a:xfrm>
                <a:off x="8164" y="4651829"/>
                <a:ext cx="2560320" cy="2194560"/>
              </a:xfrm>
              <a:prstGeom prst="rect">
                <a:avLst/>
              </a:prstGeom>
            </p:spPr>
          </p:pic>
          <p:sp>
            <p:nvSpPr>
              <p:cNvPr id="31" name="TextBox 30"/>
              <p:cNvSpPr txBox="1"/>
              <p:nvPr/>
            </p:nvSpPr>
            <p:spPr>
              <a:xfrm>
                <a:off x="1075309" y="4651829"/>
                <a:ext cx="1493175" cy="584775"/>
              </a:xfrm>
              <a:prstGeom prst="rect">
                <a:avLst/>
              </a:prstGeom>
              <a:noFill/>
            </p:spPr>
            <p:txBody>
              <a:bodyPr wrap="square" rtlCol="0">
                <a:spAutoFit/>
              </a:bodyPr>
              <a:lstStyle/>
              <a:p>
                <a:pPr algn="r"/>
                <a:r>
                  <a:rPr lang="en-US" sz="1600" b="1" spc="200" dirty="0">
                    <a:solidFill>
                      <a:schemeClr val="bg1"/>
                    </a:solidFill>
                    <a:effectLst>
                      <a:glow rad="101600">
                        <a:schemeClr val="tx1">
                          <a:alpha val="80000"/>
                        </a:schemeClr>
                      </a:glow>
                    </a:effectLst>
                    <a:latin typeface="Calibri" charset="0"/>
                    <a:ea typeface="Calibri" charset="0"/>
                    <a:cs typeface="Calibri" charset="0"/>
                  </a:rPr>
                  <a:t>Historical</a:t>
                </a:r>
              </a:p>
              <a:p>
                <a:pPr algn="r"/>
                <a:r>
                  <a:rPr lang="en-US" sz="1600" b="1" spc="200" dirty="0">
                    <a:solidFill>
                      <a:schemeClr val="bg1"/>
                    </a:solidFill>
                    <a:effectLst>
                      <a:glow rad="101600">
                        <a:schemeClr val="tx1">
                          <a:alpha val="80000"/>
                        </a:schemeClr>
                      </a:glow>
                    </a:effectLst>
                    <a:latin typeface="Calibri" charset="0"/>
                    <a:ea typeface="Calibri" charset="0"/>
                    <a:cs typeface="Calibri" charset="0"/>
                  </a:rPr>
                  <a:t>significance</a:t>
                </a:r>
              </a:p>
            </p:txBody>
          </p:sp>
        </p:grpSp>
        <p:grpSp>
          <p:nvGrpSpPr>
            <p:cNvPr id="76" name="Group 75">
              <a:extLst>
                <a:ext uri="{FF2B5EF4-FFF2-40B4-BE49-F238E27FC236}">
                  <a16:creationId xmlns:a16="http://schemas.microsoft.com/office/drawing/2014/main" id="{DEC00D89-394F-5B4C-B170-092FE30797D1}"/>
                </a:ext>
              </a:extLst>
            </p:cNvPr>
            <p:cNvGrpSpPr/>
            <p:nvPr/>
          </p:nvGrpSpPr>
          <p:grpSpPr>
            <a:xfrm>
              <a:off x="2626225" y="4652883"/>
              <a:ext cx="2377440" cy="2198493"/>
              <a:chOff x="2852581" y="4645327"/>
              <a:chExt cx="2377440" cy="2198493"/>
            </a:xfrm>
          </p:grpSpPr>
          <p:grpSp>
            <p:nvGrpSpPr>
              <p:cNvPr id="75" name="Group 74">
                <a:extLst>
                  <a:ext uri="{FF2B5EF4-FFF2-40B4-BE49-F238E27FC236}">
                    <a16:creationId xmlns:a16="http://schemas.microsoft.com/office/drawing/2014/main" id="{3D9B4EFD-B346-6C47-AB41-6A39C75465CD}"/>
                  </a:ext>
                </a:extLst>
              </p:cNvPr>
              <p:cNvGrpSpPr/>
              <p:nvPr/>
            </p:nvGrpSpPr>
            <p:grpSpPr>
              <a:xfrm>
                <a:off x="2852581" y="4645327"/>
                <a:ext cx="2377440" cy="2198493"/>
                <a:chOff x="2852581" y="4645327"/>
                <a:chExt cx="2377440" cy="2198493"/>
              </a:xfrm>
            </p:grpSpPr>
            <p:pic>
              <p:nvPicPr>
                <p:cNvPr id="74" name="Picture 73">
                  <a:extLst>
                    <a:ext uri="{FF2B5EF4-FFF2-40B4-BE49-F238E27FC236}">
                      <a16:creationId xmlns:a16="http://schemas.microsoft.com/office/drawing/2014/main" id="{B5A43A67-AC29-854D-AC1E-581F0F51DB6E}"/>
                    </a:ext>
                  </a:extLst>
                </p:cNvPr>
                <p:cNvPicPr>
                  <a:picLocks noChangeAspect="1"/>
                </p:cNvPicPr>
                <p:nvPr/>
              </p:nvPicPr>
              <p:blipFill>
                <a:blip r:embed="rId8"/>
                <a:stretch>
                  <a:fillRect/>
                </a:stretch>
              </p:blipFill>
              <p:spPr>
                <a:xfrm>
                  <a:off x="2852581" y="4645327"/>
                  <a:ext cx="2377440" cy="2198493"/>
                </a:xfrm>
                <a:prstGeom prst="rect">
                  <a:avLst/>
                </a:prstGeom>
              </p:spPr>
            </p:pic>
            <p:sp>
              <p:nvSpPr>
                <p:cNvPr id="28" name="TextBox 27"/>
                <p:cNvSpPr txBox="1"/>
                <p:nvPr/>
              </p:nvSpPr>
              <p:spPr>
                <a:xfrm>
                  <a:off x="2981331" y="4769084"/>
                  <a:ext cx="2119940" cy="338554"/>
                </a:xfrm>
                <a:prstGeom prst="rect">
                  <a:avLst/>
                </a:prstGeom>
                <a:noFill/>
              </p:spPr>
              <p:txBody>
                <a:bodyPr wrap="none" rtlCol="0">
                  <a:spAutoFit/>
                </a:bodyPr>
                <a:lstStyle/>
                <a:p>
                  <a:r>
                    <a:rPr lang="en-US" sz="1600" b="1" spc="200" dirty="0">
                      <a:solidFill>
                        <a:schemeClr val="bg1"/>
                      </a:solidFill>
                      <a:effectLst>
                        <a:glow rad="101600">
                          <a:schemeClr val="tx1">
                            <a:alpha val="80000"/>
                          </a:schemeClr>
                        </a:glow>
                      </a:effectLst>
                      <a:latin typeface="Calibri" charset="0"/>
                      <a:ea typeface="Calibri" charset="0"/>
                      <a:cs typeface="Calibri" charset="0"/>
                    </a:rPr>
                    <a:t>Educational value</a:t>
                  </a:r>
                </a:p>
              </p:txBody>
            </p:sp>
          </p:grpSp>
          <p:sp>
            <p:nvSpPr>
              <p:cNvPr id="20" name="TextBox 19"/>
              <p:cNvSpPr txBox="1"/>
              <p:nvPr/>
            </p:nvSpPr>
            <p:spPr>
              <a:xfrm>
                <a:off x="3682802" y="6612988"/>
                <a:ext cx="1547219" cy="230832"/>
              </a:xfrm>
              <a:prstGeom prst="rect">
                <a:avLst/>
              </a:prstGeom>
              <a:noFill/>
            </p:spPr>
            <p:txBody>
              <a:bodyPr wrap="none" rtlCol="0">
                <a:spAutoFit/>
              </a:bodyPr>
              <a:lstStyle/>
              <a:p>
                <a:r>
                  <a:rPr lang="en-US" sz="900" b="1" spc="100" dirty="0">
                    <a:solidFill>
                      <a:schemeClr val="bg1"/>
                    </a:solidFill>
                  </a:rPr>
                  <a:t>National Park Service</a:t>
                </a:r>
              </a:p>
            </p:txBody>
          </p:sp>
        </p:grpSp>
        <p:grpSp>
          <p:nvGrpSpPr>
            <p:cNvPr id="60" name="Group 59">
              <a:extLst>
                <a:ext uri="{FF2B5EF4-FFF2-40B4-BE49-F238E27FC236}">
                  <a16:creationId xmlns:a16="http://schemas.microsoft.com/office/drawing/2014/main" id="{2B4B4C95-3857-0E40-A7EB-AB7E16CFD1BB}"/>
                </a:ext>
              </a:extLst>
            </p:cNvPr>
            <p:cNvGrpSpPr/>
            <p:nvPr/>
          </p:nvGrpSpPr>
          <p:grpSpPr>
            <a:xfrm>
              <a:off x="7405148" y="4656816"/>
              <a:ext cx="1737360" cy="2194560"/>
              <a:chOff x="6397625" y="4663440"/>
              <a:chExt cx="1737360" cy="2194560"/>
            </a:xfrm>
          </p:grpSpPr>
          <p:pic>
            <p:nvPicPr>
              <p:cNvPr id="59" name="Picture 58">
                <a:extLst>
                  <a:ext uri="{FF2B5EF4-FFF2-40B4-BE49-F238E27FC236}">
                    <a16:creationId xmlns:a16="http://schemas.microsoft.com/office/drawing/2014/main" id="{ED1C8B3B-F64F-F042-BB59-E6B12A950972}"/>
                  </a:ext>
                </a:extLst>
              </p:cNvPr>
              <p:cNvPicPr>
                <a:picLocks/>
              </p:cNvPicPr>
              <p:nvPr/>
            </p:nvPicPr>
            <p:blipFill>
              <a:blip r:embed="rId9"/>
              <a:stretch>
                <a:fillRect/>
              </a:stretch>
            </p:blipFill>
            <p:spPr>
              <a:xfrm>
                <a:off x="6397625" y="4663440"/>
                <a:ext cx="1737360" cy="2194560"/>
              </a:xfrm>
              <a:prstGeom prst="rect">
                <a:avLst/>
              </a:prstGeom>
            </p:spPr>
          </p:pic>
          <p:sp>
            <p:nvSpPr>
              <p:cNvPr id="33" name="TextBox 32"/>
              <p:cNvSpPr txBox="1"/>
              <p:nvPr/>
            </p:nvSpPr>
            <p:spPr>
              <a:xfrm>
                <a:off x="6465268" y="5780782"/>
                <a:ext cx="1602074" cy="1077218"/>
              </a:xfrm>
              <a:prstGeom prst="rect">
                <a:avLst/>
              </a:prstGeom>
              <a:noFill/>
            </p:spPr>
            <p:txBody>
              <a:bodyPr wrap="square" rtlCol="0">
                <a:spAutoFit/>
              </a:bodyPr>
              <a:lstStyle/>
              <a:p>
                <a:r>
                  <a:rPr lang="en-US" sz="1600" b="1" spc="200" dirty="0">
                    <a:solidFill>
                      <a:schemeClr val="bg1"/>
                    </a:solidFill>
                    <a:effectLst>
                      <a:glow rad="101600">
                        <a:schemeClr val="tx1">
                          <a:alpha val="80000"/>
                        </a:schemeClr>
                      </a:glow>
                    </a:effectLst>
                    <a:latin typeface="Calibri" charset="0"/>
                    <a:ea typeface="Calibri" charset="0"/>
                    <a:cs typeface="Calibri" charset="0"/>
                  </a:rPr>
                  <a:t>Disputes</a:t>
                </a:r>
              </a:p>
              <a:p>
                <a:r>
                  <a:rPr lang="en-US" sz="1600" b="1" spc="200" dirty="0">
                    <a:solidFill>
                      <a:schemeClr val="bg1"/>
                    </a:solidFill>
                    <a:effectLst>
                      <a:glow rad="101600">
                        <a:schemeClr val="tx1">
                          <a:alpha val="80000"/>
                        </a:schemeClr>
                      </a:glow>
                    </a:effectLst>
                    <a:latin typeface="Calibri" charset="0"/>
                    <a:ea typeface="Calibri" charset="0"/>
                    <a:cs typeface="Calibri" charset="0"/>
                  </a:rPr>
                  <a:t>over land and</a:t>
                </a:r>
              </a:p>
              <a:p>
                <a:r>
                  <a:rPr lang="en-US" sz="1600" b="1" spc="200" dirty="0">
                    <a:solidFill>
                      <a:schemeClr val="bg1"/>
                    </a:solidFill>
                    <a:effectLst>
                      <a:glow rad="101600">
                        <a:schemeClr val="tx1">
                          <a:alpha val="80000"/>
                        </a:schemeClr>
                      </a:glow>
                    </a:effectLst>
                    <a:latin typeface="Calibri" charset="0"/>
                    <a:ea typeface="Calibri" charset="0"/>
                    <a:cs typeface="Calibri" charset="0"/>
                  </a:rPr>
                  <a:t>resource use</a:t>
                </a:r>
              </a:p>
            </p:txBody>
          </p:sp>
        </p:grpSp>
        <p:grpSp>
          <p:nvGrpSpPr>
            <p:cNvPr id="77" name="Group 76">
              <a:extLst>
                <a:ext uri="{FF2B5EF4-FFF2-40B4-BE49-F238E27FC236}">
                  <a16:creationId xmlns:a16="http://schemas.microsoft.com/office/drawing/2014/main" id="{AA461544-56CB-7547-B82E-E3D091231EDF}"/>
                </a:ext>
              </a:extLst>
            </p:cNvPr>
            <p:cNvGrpSpPr/>
            <p:nvPr/>
          </p:nvGrpSpPr>
          <p:grpSpPr>
            <a:xfrm>
              <a:off x="5061406" y="4666976"/>
              <a:ext cx="2286000" cy="2184400"/>
              <a:chOff x="5670713" y="4690625"/>
              <a:chExt cx="2286000" cy="2184400"/>
            </a:xfrm>
          </p:grpSpPr>
          <p:grpSp>
            <p:nvGrpSpPr>
              <p:cNvPr id="54" name="Group 53">
                <a:extLst>
                  <a:ext uri="{FF2B5EF4-FFF2-40B4-BE49-F238E27FC236}">
                    <a16:creationId xmlns:a16="http://schemas.microsoft.com/office/drawing/2014/main" id="{C8ACB179-58CD-2142-87BC-DC9F32C3562A}"/>
                  </a:ext>
                </a:extLst>
              </p:cNvPr>
              <p:cNvGrpSpPr/>
              <p:nvPr/>
            </p:nvGrpSpPr>
            <p:grpSpPr>
              <a:xfrm>
                <a:off x="5670713" y="4690625"/>
                <a:ext cx="2286000" cy="2184400"/>
                <a:chOff x="4066315" y="4671152"/>
                <a:chExt cx="2286000" cy="2184400"/>
              </a:xfrm>
            </p:grpSpPr>
            <p:pic>
              <p:nvPicPr>
                <p:cNvPr id="52" name="Picture 51">
                  <a:extLst>
                    <a:ext uri="{FF2B5EF4-FFF2-40B4-BE49-F238E27FC236}">
                      <a16:creationId xmlns:a16="http://schemas.microsoft.com/office/drawing/2014/main" id="{D5B68C29-43F1-9F46-B336-CB39DB248FE9}"/>
                    </a:ext>
                  </a:extLst>
                </p:cNvPr>
                <p:cNvPicPr>
                  <a:picLocks noChangeAspect="1"/>
                </p:cNvPicPr>
                <p:nvPr/>
              </p:nvPicPr>
              <p:blipFill>
                <a:blip r:embed="rId10"/>
                <a:stretch>
                  <a:fillRect/>
                </a:stretch>
              </p:blipFill>
              <p:spPr>
                <a:xfrm>
                  <a:off x="4066315" y="4671152"/>
                  <a:ext cx="2286000" cy="2184400"/>
                </a:xfrm>
                <a:prstGeom prst="rect">
                  <a:avLst/>
                </a:prstGeom>
              </p:spPr>
            </p:pic>
            <p:sp>
              <p:nvSpPr>
                <p:cNvPr id="32" name="TextBox 31"/>
                <p:cNvSpPr txBox="1"/>
                <p:nvPr/>
              </p:nvSpPr>
              <p:spPr>
                <a:xfrm>
                  <a:off x="4123256" y="4690688"/>
                  <a:ext cx="1602074" cy="584775"/>
                </a:xfrm>
                <a:prstGeom prst="rect">
                  <a:avLst/>
                </a:prstGeom>
                <a:noFill/>
              </p:spPr>
              <p:txBody>
                <a:bodyPr wrap="square" rtlCol="0">
                  <a:spAutoFit/>
                </a:bodyPr>
                <a:lstStyle/>
                <a:p>
                  <a:r>
                    <a:rPr lang="en-US" sz="1600" b="1" spc="200" dirty="0">
                      <a:solidFill>
                        <a:schemeClr val="bg1"/>
                      </a:solidFill>
                      <a:effectLst>
                        <a:glow rad="101600">
                          <a:schemeClr val="tx1">
                            <a:alpha val="80000"/>
                          </a:schemeClr>
                        </a:glow>
                      </a:effectLst>
                      <a:latin typeface="Calibri" charset="0"/>
                      <a:ea typeface="Calibri" charset="0"/>
                      <a:cs typeface="Calibri" charset="0"/>
                    </a:rPr>
                    <a:t>Recreational</a:t>
                  </a:r>
                </a:p>
                <a:p>
                  <a:r>
                    <a:rPr lang="en-US" sz="1600" b="1" spc="200" dirty="0">
                      <a:solidFill>
                        <a:schemeClr val="bg1"/>
                      </a:solidFill>
                      <a:effectLst>
                        <a:glow rad="101600">
                          <a:schemeClr val="tx1">
                            <a:alpha val="80000"/>
                          </a:schemeClr>
                        </a:glow>
                      </a:effectLst>
                      <a:latin typeface="Calibri" charset="0"/>
                      <a:ea typeface="Calibri" charset="0"/>
                      <a:cs typeface="Calibri" charset="0"/>
                    </a:rPr>
                    <a:t>value</a:t>
                  </a:r>
                </a:p>
              </p:txBody>
            </p:sp>
          </p:grpSp>
          <p:sp>
            <p:nvSpPr>
              <p:cNvPr id="64" name="TextBox 63">
                <a:extLst>
                  <a:ext uri="{FF2B5EF4-FFF2-40B4-BE49-F238E27FC236}">
                    <a16:creationId xmlns:a16="http://schemas.microsoft.com/office/drawing/2014/main" id="{63888912-7B37-AB40-8519-AEA751CE387A}"/>
                  </a:ext>
                </a:extLst>
              </p:cNvPr>
              <p:cNvSpPr txBox="1"/>
              <p:nvPr/>
            </p:nvSpPr>
            <p:spPr>
              <a:xfrm>
                <a:off x="6409494" y="6644193"/>
                <a:ext cx="1547219" cy="230832"/>
              </a:xfrm>
              <a:prstGeom prst="rect">
                <a:avLst/>
              </a:prstGeom>
              <a:noFill/>
            </p:spPr>
            <p:txBody>
              <a:bodyPr wrap="none" rtlCol="0">
                <a:spAutoFit/>
              </a:bodyPr>
              <a:lstStyle/>
              <a:p>
                <a:r>
                  <a:rPr lang="en-US" sz="900" b="1" spc="100" dirty="0">
                    <a:solidFill>
                      <a:schemeClr val="bg1"/>
                    </a:solidFill>
                  </a:rPr>
                  <a:t>National Park Service</a:t>
                </a:r>
              </a:p>
            </p:txBody>
          </p:sp>
        </p:grpSp>
      </p:grpSp>
      <p:sp>
        <p:nvSpPr>
          <p:cNvPr id="8" name="TextBox 7">
            <a:extLst>
              <a:ext uri="{FF2B5EF4-FFF2-40B4-BE49-F238E27FC236}">
                <a16:creationId xmlns:a16="http://schemas.microsoft.com/office/drawing/2014/main" id="{7EB82EDC-A099-E946-98CF-321F61580533}"/>
              </a:ext>
            </a:extLst>
          </p:cNvPr>
          <p:cNvSpPr txBox="1"/>
          <p:nvPr/>
        </p:nvSpPr>
        <p:spPr>
          <a:xfrm>
            <a:off x="11300454" y="6279360"/>
            <a:ext cx="836126" cy="523220"/>
          </a:xfrm>
          <a:prstGeom prst="rect">
            <a:avLst/>
          </a:prstGeom>
          <a:noFill/>
        </p:spPr>
        <p:txBody>
          <a:bodyPr wrap="none" rtlCol="0">
            <a:spAutoFit/>
          </a:bodyPr>
          <a:lstStyle/>
          <a:p>
            <a:r>
              <a:rPr lang="en-US" sz="1400" spc="100">
                <a:solidFill>
                  <a:srgbClr val="FFD6A9"/>
                </a:solidFill>
                <a:latin typeface="Calibri" panose="020F0502020204030204" pitchFamily="34" charset="0"/>
                <a:cs typeface="Calibri" panose="020F0502020204030204" pitchFamily="34" charset="0"/>
              </a:rPr>
              <a:t>Semken</a:t>
            </a:r>
          </a:p>
          <a:p>
            <a:r>
              <a:rPr lang="en-US" sz="1400" spc="100">
                <a:solidFill>
                  <a:srgbClr val="FFD6A9"/>
                </a:solidFill>
                <a:latin typeface="Calibri" panose="020F0502020204030204" pitchFamily="34" charset="0"/>
                <a:cs typeface="Calibri" panose="020F0502020204030204" pitchFamily="34" charset="0"/>
              </a:rPr>
              <a:t>(2010).</a:t>
            </a:r>
          </a:p>
        </p:txBody>
      </p:sp>
      <p:sp>
        <p:nvSpPr>
          <p:cNvPr id="42" name="Title 3">
            <a:extLst>
              <a:ext uri="{FF2B5EF4-FFF2-40B4-BE49-F238E27FC236}">
                <a16:creationId xmlns:a16="http://schemas.microsoft.com/office/drawing/2014/main" id="{D58B4620-2705-2249-A45A-CB9421F772F5}"/>
              </a:ext>
            </a:extLst>
          </p:cNvPr>
          <p:cNvSpPr>
            <a:spLocks noGrp="1"/>
          </p:cNvSpPr>
          <p:nvPr>
            <p:ph type="title"/>
          </p:nvPr>
        </p:nvSpPr>
        <p:spPr>
          <a:xfrm>
            <a:off x="0" y="0"/>
            <a:ext cx="12192000" cy="914400"/>
          </a:xfrm>
        </p:spPr>
        <p:txBody>
          <a:bodyPr>
            <a:normAutofit fontScale="90000"/>
          </a:bodyPr>
          <a:lstStyle/>
          <a:p>
            <a:pPr>
              <a:spcAft>
                <a:spcPts val="0"/>
              </a:spcAft>
              <a:tabLst>
                <a:tab pos="3654425" algn="l"/>
              </a:tabLst>
            </a:pPr>
            <a:r>
              <a:rPr lang="en-US" sz="2800" dirty="0"/>
              <a:t>We imbue places with an evolving </a:t>
            </a:r>
            <a:r>
              <a:rPr lang="en-US" sz="2800" dirty="0">
                <a:solidFill>
                  <a:srgbClr val="941100"/>
                </a:solidFill>
              </a:rPr>
              <a:t>myriad of meanings</a:t>
            </a:r>
            <a:br>
              <a:rPr lang="en-US" sz="2800" dirty="0">
                <a:solidFill>
                  <a:srgbClr val="941100"/>
                </a:solidFill>
              </a:rPr>
            </a:br>
            <a:r>
              <a:rPr lang="en-US" sz="2800" dirty="0">
                <a:solidFill>
                  <a:schemeClr val="tx1"/>
                </a:solidFill>
              </a:rPr>
              <a:t>(negotiated through time).</a:t>
            </a:r>
            <a:endParaRPr lang="en-US" sz="2800" spc="200" dirty="0">
              <a:solidFill>
                <a:schemeClr val="tx1"/>
              </a:solidFill>
            </a:endParaRPr>
          </a:p>
        </p:txBody>
      </p:sp>
      <p:sp>
        <p:nvSpPr>
          <p:cNvPr id="47" name="TextBox 46">
            <a:extLst>
              <a:ext uri="{FF2B5EF4-FFF2-40B4-BE49-F238E27FC236}">
                <a16:creationId xmlns:a16="http://schemas.microsoft.com/office/drawing/2014/main" id="{A955E19F-108D-644E-8FFD-D07CEAAC2F02}"/>
              </a:ext>
            </a:extLst>
          </p:cNvPr>
          <p:cNvSpPr txBox="1"/>
          <p:nvPr/>
        </p:nvSpPr>
        <p:spPr>
          <a:xfrm>
            <a:off x="9337500" y="1038387"/>
            <a:ext cx="2854500" cy="338554"/>
          </a:xfrm>
          <a:prstGeom prst="rect">
            <a:avLst/>
          </a:prstGeom>
          <a:noFill/>
        </p:spPr>
        <p:txBody>
          <a:bodyPr wrap="none" rtlCol="0">
            <a:spAutoFit/>
          </a:bodyPr>
          <a:lstStyle/>
          <a:p>
            <a:r>
              <a:rPr lang="en-US" sz="1600" spc="100">
                <a:latin typeface="Calibri" panose="020F0502020204030204" pitchFamily="34" charset="0"/>
                <a:cs typeface="Calibri" panose="020F0502020204030204" pitchFamily="34" charset="0"/>
              </a:rPr>
              <a:t>Grand Canyon National Park</a:t>
            </a:r>
          </a:p>
        </p:txBody>
      </p:sp>
    </p:spTree>
    <p:extLst>
      <p:ext uri="{BB962C8B-B14F-4D97-AF65-F5344CB8AC3E}">
        <p14:creationId xmlns:p14="http://schemas.microsoft.com/office/powerpoint/2010/main" val="121889852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0FBC1-8586-E142-AA27-DB48E8169C4B}"/>
              </a:ext>
            </a:extLst>
          </p:cNvPr>
          <p:cNvSpPr>
            <a:spLocks noGrp="1"/>
          </p:cNvSpPr>
          <p:nvPr>
            <p:ph type="title"/>
          </p:nvPr>
        </p:nvSpPr>
        <p:spPr>
          <a:xfrm>
            <a:off x="0" y="0"/>
            <a:ext cx="12192000" cy="1005840"/>
          </a:xfrm>
          <a:solidFill>
            <a:schemeClr val="bg1"/>
          </a:solidFill>
        </p:spPr>
        <p:txBody>
          <a:bodyPr anchor="ctr"/>
          <a:lstStyle/>
          <a:p>
            <a:pPr>
              <a:tabLst>
                <a:tab pos="4968875" algn="l"/>
              </a:tabLst>
            </a:pPr>
            <a:r>
              <a:rPr lang="en-US" sz="2800" dirty="0"/>
              <a:t>Real places populate a </a:t>
            </a:r>
            <a:r>
              <a:rPr lang="en-US" sz="2800" dirty="0">
                <a:solidFill>
                  <a:srgbClr val="941100"/>
                </a:solidFill>
              </a:rPr>
              <a:t>cultural landscape </a:t>
            </a:r>
            <a:br>
              <a:rPr lang="en-US" sz="2800" dirty="0">
                <a:solidFill>
                  <a:srgbClr val="941100"/>
                </a:solidFill>
              </a:rPr>
            </a:br>
            <a:r>
              <a:rPr lang="en-US" sz="2800" dirty="0"/>
              <a:t>interwoven with the </a:t>
            </a:r>
            <a:r>
              <a:rPr lang="en-US" sz="2800" dirty="0">
                <a:solidFill>
                  <a:srgbClr val="941100"/>
                </a:solidFill>
              </a:rPr>
              <a:t>natural landscape</a:t>
            </a:r>
            <a:r>
              <a:rPr lang="en-US" sz="2800" dirty="0"/>
              <a:t>.</a:t>
            </a:r>
          </a:p>
        </p:txBody>
      </p:sp>
      <p:pic>
        <p:nvPicPr>
          <p:cNvPr id="4" name="Picture 3">
            <a:extLst>
              <a:ext uri="{FF2B5EF4-FFF2-40B4-BE49-F238E27FC236}">
                <a16:creationId xmlns:a16="http://schemas.microsoft.com/office/drawing/2014/main" id="{8663CCC0-2AB9-CB45-AA70-423A7E9FEAF7}"/>
              </a:ext>
            </a:extLst>
          </p:cNvPr>
          <p:cNvPicPr>
            <a:picLocks noChangeAspect="1"/>
          </p:cNvPicPr>
          <p:nvPr/>
        </p:nvPicPr>
        <p:blipFill>
          <a:blip r:embed="rId3"/>
          <a:stretch>
            <a:fillRect/>
          </a:stretch>
        </p:blipFill>
        <p:spPr>
          <a:xfrm>
            <a:off x="6096000" y="1845695"/>
            <a:ext cx="6035040" cy="4526280"/>
          </a:xfrm>
          <a:prstGeom prst="rect">
            <a:avLst/>
          </a:prstGeom>
        </p:spPr>
      </p:pic>
      <p:sp>
        <p:nvSpPr>
          <p:cNvPr id="19" name="TextBox 18">
            <a:extLst>
              <a:ext uri="{FF2B5EF4-FFF2-40B4-BE49-F238E27FC236}">
                <a16:creationId xmlns:a16="http://schemas.microsoft.com/office/drawing/2014/main" id="{C631DE99-A438-9544-BCC5-17E306C1D413}"/>
              </a:ext>
            </a:extLst>
          </p:cNvPr>
          <p:cNvSpPr txBox="1"/>
          <p:nvPr/>
        </p:nvSpPr>
        <p:spPr>
          <a:xfrm>
            <a:off x="10941758" y="6403793"/>
            <a:ext cx="1176925" cy="338554"/>
          </a:xfrm>
          <a:prstGeom prst="rect">
            <a:avLst/>
          </a:prstGeom>
          <a:noFill/>
          <a:ln>
            <a:noFill/>
          </a:ln>
          <a:effectLst/>
        </p:spPr>
        <p:txBody>
          <a:bodyPr wrap="square" anchor="ctr">
            <a:spAutoFit/>
          </a:bodyPr>
          <a:lstStyle>
            <a:defPPr>
              <a:defRPr lang="en-US"/>
            </a:defPPr>
            <a:lvl1pPr algn="l">
              <a:defRPr sz="1600" b="0" spc="100">
                <a:latin typeface="Calibri"/>
                <a:cs typeface="Calibri"/>
              </a:defRPr>
            </a:lvl1pPr>
          </a:lstStyle>
          <a:p>
            <a:pPr algn="r"/>
            <a:r>
              <a:rPr lang="en-US" dirty="0"/>
              <a:t>L. </a:t>
            </a:r>
            <a:r>
              <a:rPr lang="en-US" dirty="0" err="1"/>
              <a:t>Balbierz</a:t>
            </a:r>
            <a:endParaRPr lang="en-US" dirty="0"/>
          </a:p>
        </p:txBody>
      </p:sp>
      <p:pic>
        <p:nvPicPr>
          <p:cNvPr id="15" name="Picture 14">
            <a:extLst>
              <a:ext uri="{FF2B5EF4-FFF2-40B4-BE49-F238E27FC236}">
                <a16:creationId xmlns:a16="http://schemas.microsoft.com/office/drawing/2014/main" id="{DD03ABB8-07F0-164A-B7D9-75A1B935AFAB}"/>
              </a:ext>
            </a:extLst>
          </p:cNvPr>
          <p:cNvPicPr>
            <a:picLocks noChangeAspect="1"/>
          </p:cNvPicPr>
          <p:nvPr/>
        </p:nvPicPr>
        <p:blipFill>
          <a:blip r:embed="rId4"/>
          <a:stretch>
            <a:fillRect/>
          </a:stretch>
        </p:blipFill>
        <p:spPr>
          <a:xfrm>
            <a:off x="37071" y="1926014"/>
            <a:ext cx="6035040" cy="4450842"/>
          </a:xfrm>
          <a:prstGeom prst="rect">
            <a:avLst/>
          </a:prstGeom>
        </p:spPr>
      </p:pic>
      <p:sp>
        <p:nvSpPr>
          <p:cNvPr id="23" name="TextBox 22">
            <a:extLst>
              <a:ext uri="{FF2B5EF4-FFF2-40B4-BE49-F238E27FC236}">
                <a16:creationId xmlns:a16="http://schemas.microsoft.com/office/drawing/2014/main" id="{FF3B39B8-FCE2-F74B-A4B3-4E0252F5BA3B}"/>
              </a:ext>
            </a:extLst>
          </p:cNvPr>
          <p:cNvSpPr txBox="1"/>
          <p:nvPr/>
        </p:nvSpPr>
        <p:spPr>
          <a:xfrm>
            <a:off x="61785" y="6403793"/>
            <a:ext cx="1536357" cy="338554"/>
          </a:xfrm>
          <a:prstGeom prst="rect">
            <a:avLst/>
          </a:prstGeom>
          <a:noFill/>
          <a:ln>
            <a:noFill/>
          </a:ln>
          <a:effectLst/>
        </p:spPr>
        <p:txBody>
          <a:bodyPr wrap="square" anchor="ctr">
            <a:spAutoFit/>
          </a:bodyPr>
          <a:lstStyle>
            <a:defPPr>
              <a:defRPr lang="en-US"/>
            </a:defPPr>
            <a:lvl1pPr algn="l">
              <a:defRPr sz="1600" b="0" spc="100">
                <a:latin typeface="Calibri"/>
                <a:cs typeface="Calibri"/>
              </a:defRPr>
            </a:lvl1pPr>
          </a:lstStyle>
          <a:p>
            <a:r>
              <a:rPr lang="en-US" dirty="0"/>
              <a:t>Google Earth</a:t>
            </a:r>
          </a:p>
        </p:txBody>
      </p:sp>
      <p:sp>
        <p:nvSpPr>
          <p:cNvPr id="7" name="Content Placeholder 1">
            <a:extLst>
              <a:ext uri="{FF2B5EF4-FFF2-40B4-BE49-F238E27FC236}">
                <a16:creationId xmlns:a16="http://schemas.microsoft.com/office/drawing/2014/main" id="{EEDEB8C1-6455-3A4B-AA8D-3D7648D6D190}"/>
              </a:ext>
            </a:extLst>
          </p:cNvPr>
          <p:cNvSpPr txBox="1">
            <a:spLocks/>
          </p:cNvSpPr>
          <p:nvPr/>
        </p:nvSpPr>
        <p:spPr bwMode="auto">
          <a:xfrm>
            <a:off x="138545" y="1025311"/>
            <a:ext cx="11942618" cy="5049838"/>
          </a:xfrm>
          <a:prstGeom prst="rect">
            <a:avLst/>
          </a:prstGeom>
          <a:noFill/>
          <a:ln w="12700">
            <a:noFill/>
            <a:miter lim="800000"/>
            <a:headEnd/>
            <a:tailEnd/>
          </a:ln>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Lst>
        </p:spPr>
        <p:txBody>
          <a:bodyPr vert="horz" wrap="square" lIns="91418" tIns="45710" rIns="91418" bIns="45710" numCol="1" anchor="t" anchorCtr="0" compatLnSpc="1">
            <a:prstTxWarp prst="textNoShape">
              <a:avLst/>
            </a:prstTxWarp>
          </a:bodyPr>
          <a:lstStyle>
            <a:lvl1pPr marL="341313" indent="-341313" algn="l" rtl="0" eaLnBrk="1" fontAlgn="base" hangingPunct="1">
              <a:spcBef>
                <a:spcPct val="20000"/>
              </a:spcBef>
              <a:spcAft>
                <a:spcPct val="0"/>
              </a:spcAft>
              <a:defRPr sz="2400" b="0">
                <a:solidFill>
                  <a:schemeClr val="tx1"/>
                </a:solidFill>
                <a:latin typeface="Calibri"/>
                <a:ea typeface="+mn-ea"/>
                <a:cs typeface="Calibri"/>
              </a:defRPr>
            </a:lvl1pPr>
            <a:lvl2pPr marL="742950" indent="-287338" algn="l" rtl="0" eaLnBrk="1" fontAlgn="base" hangingPunct="1">
              <a:spcBef>
                <a:spcPct val="20000"/>
              </a:spcBef>
              <a:spcAft>
                <a:spcPct val="0"/>
              </a:spcAft>
              <a:defRPr sz="2400" b="0">
                <a:solidFill>
                  <a:schemeClr val="tx1"/>
                </a:solidFill>
                <a:latin typeface="Calibri"/>
                <a:ea typeface="+mn-ea"/>
                <a:cs typeface="Calibri"/>
              </a:defRPr>
            </a:lvl2pPr>
            <a:lvl3pPr marL="1143000" indent="-228600" algn="l" rtl="0" eaLnBrk="1" fontAlgn="base" hangingPunct="1">
              <a:spcBef>
                <a:spcPct val="20000"/>
              </a:spcBef>
              <a:spcAft>
                <a:spcPct val="0"/>
              </a:spcAft>
              <a:defRPr>
                <a:solidFill>
                  <a:schemeClr val="tx1"/>
                </a:solidFill>
                <a:latin typeface="+mn-lt"/>
                <a:ea typeface="+mn-ea"/>
              </a:defRPr>
            </a:lvl3pPr>
            <a:lvl4pPr marL="1601788" indent="-231775" algn="l" rtl="0" eaLnBrk="1" fontAlgn="base" hangingPunct="1">
              <a:spcBef>
                <a:spcPct val="20000"/>
              </a:spcBef>
              <a:spcAft>
                <a:spcPct val="0"/>
              </a:spcAft>
              <a:defRPr>
                <a:solidFill>
                  <a:schemeClr val="tx1"/>
                </a:solidFill>
                <a:latin typeface="+mn-lt"/>
                <a:ea typeface="+mn-ea"/>
              </a:defRPr>
            </a:lvl4pPr>
            <a:lvl5pPr marL="2057400" indent="-228600" algn="l" rtl="0" eaLnBrk="1" fontAlgn="base" hangingPunct="1">
              <a:spcBef>
                <a:spcPct val="20000"/>
              </a:spcBef>
              <a:spcAft>
                <a:spcPct val="0"/>
              </a:spcAft>
              <a:defRPr>
                <a:solidFill>
                  <a:schemeClr val="tx1"/>
                </a:solidFill>
                <a:latin typeface="+mn-lt"/>
                <a:ea typeface="+mn-ea"/>
              </a:defRPr>
            </a:lvl5pPr>
            <a:lvl6pPr marL="2514600" indent="-228600" algn="l" rtl="0" eaLnBrk="1" fontAlgn="base" hangingPunct="1">
              <a:spcBef>
                <a:spcPct val="20000"/>
              </a:spcBef>
              <a:spcAft>
                <a:spcPct val="0"/>
              </a:spcAft>
              <a:defRPr>
                <a:solidFill>
                  <a:schemeClr val="tx1"/>
                </a:solidFill>
                <a:latin typeface="+mn-lt"/>
                <a:ea typeface="+mn-ea"/>
              </a:defRPr>
            </a:lvl6pPr>
            <a:lvl7pPr marL="2971800" indent="-228600" algn="l" rtl="0" eaLnBrk="1" fontAlgn="base" hangingPunct="1">
              <a:spcBef>
                <a:spcPct val="20000"/>
              </a:spcBef>
              <a:spcAft>
                <a:spcPct val="0"/>
              </a:spcAft>
              <a:defRPr>
                <a:solidFill>
                  <a:schemeClr val="tx1"/>
                </a:solidFill>
                <a:latin typeface="+mn-lt"/>
                <a:ea typeface="+mn-ea"/>
              </a:defRPr>
            </a:lvl7pPr>
            <a:lvl8pPr marL="3429000" indent="-228600" algn="l" rtl="0" eaLnBrk="1" fontAlgn="base" hangingPunct="1">
              <a:spcBef>
                <a:spcPct val="20000"/>
              </a:spcBef>
              <a:spcAft>
                <a:spcPct val="0"/>
              </a:spcAft>
              <a:defRPr>
                <a:solidFill>
                  <a:schemeClr val="tx1"/>
                </a:solidFill>
                <a:latin typeface="+mn-lt"/>
                <a:ea typeface="+mn-ea"/>
              </a:defRPr>
            </a:lvl8pPr>
            <a:lvl9pPr marL="3886200" indent="-228600" algn="l" rtl="0" eaLnBrk="1" fontAlgn="base" hangingPunct="1">
              <a:spcBef>
                <a:spcPct val="20000"/>
              </a:spcBef>
              <a:spcAft>
                <a:spcPct val="0"/>
              </a:spcAft>
              <a:defRPr>
                <a:solidFill>
                  <a:schemeClr val="tx1"/>
                </a:solidFill>
                <a:latin typeface="+mn-lt"/>
                <a:ea typeface="+mn-ea"/>
              </a:defRPr>
            </a:lvl9pPr>
          </a:lstStyle>
          <a:p>
            <a:pPr marL="0" indent="0" algn="ctr">
              <a:tabLst>
                <a:tab pos="7653338" algn="r"/>
              </a:tabLst>
            </a:pPr>
            <a:r>
              <a:rPr lang="en-US" i="1" kern="0" spc="100" dirty="0"/>
              <a:t>“[Landscape] may be defined as an area made up of a distinct association of forms, both physical and cultural.”  </a:t>
            </a:r>
            <a:r>
              <a:rPr lang="en-US" kern="0" spc="100" dirty="0"/>
              <a:t>	</a:t>
            </a:r>
            <a:r>
              <a:rPr lang="en-US" kern="0" spc="100" dirty="0">
                <a:solidFill>
                  <a:srgbClr val="941100"/>
                </a:solidFill>
              </a:rPr>
              <a:t>Carl Sauer, </a:t>
            </a:r>
            <a:r>
              <a:rPr lang="en-US" i="1" kern="0" spc="100" dirty="0">
                <a:solidFill>
                  <a:srgbClr val="941100"/>
                </a:solidFill>
              </a:rPr>
              <a:t>The Morphology of Landscape </a:t>
            </a:r>
            <a:r>
              <a:rPr lang="en-US" kern="0" spc="100" dirty="0">
                <a:solidFill>
                  <a:srgbClr val="941100"/>
                </a:solidFill>
              </a:rPr>
              <a:t>(1925)</a:t>
            </a:r>
          </a:p>
        </p:txBody>
      </p:sp>
    </p:spTree>
    <p:extLst>
      <p:ext uri="{BB962C8B-B14F-4D97-AF65-F5344CB8AC3E}">
        <p14:creationId xmlns:p14="http://schemas.microsoft.com/office/powerpoint/2010/main" val="31085938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E69F1C0-EA00-874D-AABD-F64FF902C8E2}"/>
              </a:ext>
            </a:extLst>
          </p:cNvPr>
          <p:cNvCxnSpPr>
            <a:cxnSpLocks/>
          </p:cNvCxnSpPr>
          <p:nvPr/>
        </p:nvCxnSpPr>
        <p:spPr bwMode="auto">
          <a:xfrm>
            <a:off x="5373188" y="1891165"/>
            <a:ext cx="5421086" cy="0"/>
          </a:xfrm>
          <a:prstGeom prst="line">
            <a:avLst/>
          </a:prstGeom>
          <a:solidFill>
            <a:schemeClr val="accent1"/>
          </a:solidFill>
          <a:ln w="76200"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24" name="Straight Connector 23">
            <a:extLst>
              <a:ext uri="{FF2B5EF4-FFF2-40B4-BE49-F238E27FC236}">
                <a16:creationId xmlns:a16="http://schemas.microsoft.com/office/drawing/2014/main" id="{18036DE5-F3BE-3D49-B210-9D70F8544AF7}"/>
              </a:ext>
            </a:extLst>
          </p:cNvPr>
          <p:cNvCxnSpPr>
            <a:cxnSpLocks/>
          </p:cNvCxnSpPr>
          <p:nvPr/>
        </p:nvCxnSpPr>
        <p:spPr bwMode="auto">
          <a:xfrm>
            <a:off x="5373188" y="3793988"/>
            <a:ext cx="3017520" cy="0"/>
          </a:xfrm>
          <a:prstGeom prst="line">
            <a:avLst/>
          </a:prstGeom>
          <a:solidFill>
            <a:schemeClr val="accent1"/>
          </a:solidFill>
          <a:ln w="76200"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25" name="Straight Connector 24">
            <a:extLst>
              <a:ext uri="{FF2B5EF4-FFF2-40B4-BE49-F238E27FC236}">
                <a16:creationId xmlns:a16="http://schemas.microsoft.com/office/drawing/2014/main" id="{ADB6BB1D-68E2-314C-94A6-305BFB01BAAA}"/>
              </a:ext>
            </a:extLst>
          </p:cNvPr>
          <p:cNvCxnSpPr>
            <a:cxnSpLocks/>
          </p:cNvCxnSpPr>
          <p:nvPr/>
        </p:nvCxnSpPr>
        <p:spPr bwMode="auto">
          <a:xfrm>
            <a:off x="5373188" y="5696811"/>
            <a:ext cx="5421086" cy="0"/>
          </a:xfrm>
          <a:prstGeom prst="line">
            <a:avLst/>
          </a:prstGeom>
          <a:solidFill>
            <a:schemeClr val="accent1"/>
          </a:solidFill>
          <a:ln w="76200"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26" name="Title 3"/>
          <p:cNvSpPr>
            <a:spLocks noGrp="1"/>
          </p:cNvSpPr>
          <p:nvPr>
            <p:ph type="title"/>
          </p:nvPr>
        </p:nvSpPr>
        <p:spPr>
          <a:solidFill>
            <a:schemeClr val="bg1"/>
          </a:solidFill>
        </p:spPr>
        <p:txBody>
          <a:bodyPr/>
          <a:lstStyle/>
          <a:p>
            <a:pPr>
              <a:spcAft>
                <a:spcPts val="0"/>
              </a:spcAft>
            </a:pPr>
            <a:r>
              <a:rPr lang="en-US" spc="150" dirty="0">
                <a:solidFill>
                  <a:srgbClr val="941100"/>
                </a:solidFill>
                <a:effectLst/>
              </a:rPr>
              <a:t>Place-making is innately human, and inseparable from research and education in natural and social sciences.</a:t>
            </a:r>
            <a:endParaRPr lang="en-US" sz="2000" i="1" spc="150" dirty="0">
              <a:solidFill>
                <a:srgbClr val="941100"/>
              </a:solidFill>
              <a:effectLst/>
            </a:endParaRPr>
          </a:p>
        </p:txBody>
      </p:sp>
      <p:pic>
        <p:nvPicPr>
          <p:cNvPr id="18" name="Picture 17">
            <a:extLst>
              <a:ext uri="{FF2B5EF4-FFF2-40B4-BE49-F238E27FC236}">
                <a16:creationId xmlns:a16="http://schemas.microsoft.com/office/drawing/2014/main" id="{DBC4583E-46A5-444E-9DF6-811FA6FA43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9498" y="4566120"/>
            <a:ext cx="2743200" cy="21255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1236CE3F-7BD4-B541-84E9-74A1CF99D164}"/>
              </a:ext>
            </a:extLst>
          </p:cNvPr>
          <p:cNvSpPr txBox="1"/>
          <p:nvPr/>
        </p:nvSpPr>
        <p:spPr>
          <a:xfrm>
            <a:off x="9052855" y="4663440"/>
            <a:ext cx="2616487" cy="307777"/>
          </a:xfrm>
          <a:prstGeom prst="rect">
            <a:avLst/>
          </a:prstGeom>
          <a:noFill/>
        </p:spPr>
        <p:txBody>
          <a:bodyPr wrap="none" rtlCol="0">
            <a:spAutoFit/>
          </a:bodyPr>
          <a:lstStyle/>
          <a:p>
            <a:r>
              <a:rPr lang="en-US" sz="1400" spc="100" dirty="0">
                <a:latin typeface="Calibri" panose="020F0502020204030204" pitchFamily="34" charset="0"/>
                <a:cs typeface="Calibri" panose="020F0502020204030204" pitchFamily="34" charset="0"/>
              </a:rPr>
              <a:t>Native Hawaiian field course</a:t>
            </a:r>
          </a:p>
        </p:txBody>
      </p:sp>
      <p:sp>
        <p:nvSpPr>
          <p:cNvPr id="3" name="Content Placeholder 2">
            <a:extLst>
              <a:ext uri="{FF2B5EF4-FFF2-40B4-BE49-F238E27FC236}">
                <a16:creationId xmlns:a16="http://schemas.microsoft.com/office/drawing/2014/main" id="{EEE199F9-0A7D-CA41-A82E-503183CE853F}"/>
              </a:ext>
            </a:extLst>
          </p:cNvPr>
          <p:cNvSpPr>
            <a:spLocks noGrp="1"/>
          </p:cNvSpPr>
          <p:nvPr>
            <p:ph idx="1"/>
          </p:nvPr>
        </p:nvSpPr>
        <p:spPr>
          <a:xfrm>
            <a:off x="222068" y="1037725"/>
            <a:ext cx="5159827" cy="5486400"/>
          </a:xfrm>
          <a:solidFill>
            <a:schemeClr val="bg1"/>
          </a:solidFill>
        </p:spPr>
        <p:txBody>
          <a:bodyPr anchor="ctr"/>
          <a:lstStyle/>
          <a:p>
            <a:pPr marL="12700" indent="-12700" algn="r">
              <a:spcBef>
                <a:spcPts val="0"/>
              </a:spcBef>
            </a:pPr>
            <a:r>
              <a:rPr lang="en-US" spc="100" dirty="0"/>
              <a:t>We study and teach about nature </a:t>
            </a:r>
          </a:p>
          <a:p>
            <a:pPr marL="12700" indent="-12700" algn="r">
              <a:spcBef>
                <a:spcPts val="0"/>
              </a:spcBef>
            </a:pPr>
            <a:r>
              <a:rPr lang="en-US" spc="100" dirty="0">
                <a:solidFill>
                  <a:srgbClr val="941100"/>
                </a:solidFill>
              </a:rPr>
              <a:t>in and by means of places</a:t>
            </a:r>
            <a:r>
              <a:rPr lang="en-US" spc="100" dirty="0"/>
              <a:t>.</a:t>
            </a:r>
          </a:p>
          <a:p>
            <a:pPr marL="12700" lvl="1" indent="-12700" algn="r">
              <a:spcBef>
                <a:spcPts val="0"/>
              </a:spcBef>
              <a:spcAft>
                <a:spcPts val="0"/>
              </a:spcAft>
              <a:defRPr/>
            </a:pPr>
            <a:r>
              <a:rPr lang="en-US" sz="2000" i="1" spc="100" dirty="0">
                <a:solidFill>
                  <a:srgbClr val="002060"/>
                </a:solidFill>
              </a:rPr>
              <a:t>“Our access to space and time is how </a:t>
            </a:r>
          </a:p>
          <a:p>
            <a:pPr marL="12700" lvl="1" indent="-12700" algn="r">
              <a:spcBef>
                <a:spcPts val="0"/>
              </a:spcBef>
              <a:spcAft>
                <a:spcPts val="0"/>
              </a:spcAft>
              <a:defRPr/>
            </a:pPr>
            <a:r>
              <a:rPr lang="en-US" sz="2000" i="1" spc="100" dirty="0">
                <a:solidFill>
                  <a:srgbClr val="002060"/>
                </a:solidFill>
              </a:rPr>
              <a:t>they happen in a given place.” 	</a:t>
            </a:r>
          </a:p>
          <a:p>
            <a:pPr marL="12700" lvl="1" indent="-12700" algn="r">
              <a:spcBef>
                <a:spcPts val="0"/>
              </a:spcBef>
              <a:spcAft>
                <a:spcPts val="2800"/>
              </a:spcAft>
              <a:defRPr/>
            </a:pPr>
            <a:r>
              <a:rPr lang="en-US" sz="2000" spc="100" dirty="0">
                <a:solidFill>
                  <a:srgbClr val="002060"/>
                </a:solidFill>
              </a:rPr>
              <a:t>Edward Casey, philosopher, Stony Brook U</a:t>
            </a:r>
            <a:r>
              <a:rPr lang="en-US" sz="2000" spc="100" dirty="0"/>
              <a:t>.</a:t>
            </a:r>
            <a:endParaRPr lang="en-US" spc="100" dirty="0"/>
          </a:p>
          <a:p>
            <a:pPr marL="12700" indent="-12700" algn="r">
              <a:spcBef>
                <a:spcPts val="0"/>
              </a:spcBef>
              <a:spcAft>
                <a:spcPts val="2800"/>
              </a:spcAft>
            </a:pPr>
            <a:r>
              <a:rPr lang="en-US" spc="100" dirty="0"/>
              <a:t>Scientific knowledge becomes part of the </a:t>
            </a:r>
            <a:r>
              <a:rPr lang="en-US" spc="100" dirty="0">
                <a:solidFill>
                  <a:srgbClr val="941100"/>
                </a:solidFill>
              </a:rPr>
              <a:t>meanings that accrue to places</a:t>
            </a:r>
            <a:r>
              <a:rPr lang="en-US" spc="100" dirty="0"/>
              <a:t>, and the scientific enterprise contributes to place-making.</a:t>
            </a:r>
          </a:p>
          <a:p>
            <a:pPr marL="12700" indent="-12700" algn="r">
              <a:spcBef>
                <a:spcPts val="0"/>
              </a:spcBef>
              <a:spcAft>
                <a:spcPts val="4800"/>
              </a:spcAft>
            </a:pPr>
            <a:r>
              <a:rPr lang="en-US" spc="100" dirty="0"/>
              <a:t>Our </a:t>
            </a:r>
            <a:r>
              <a:rPr lang="en-US" spc="100" dirty="0">
                <a:solidFill>
                  <a:srgbClr val="941100"/>
                </a:solidFill>
              </a:rPr>
              <a:t>relationship to place </a:t>
            </a:r>
            <a:r>
              <a:rPr lang="en-US" spc="100" dirty="0"/>
              <a:t>influences how we interrogate places, learn from them, understand them, 	and </a:t>
            </a:r>
            <a:r>
              <a:rPr lang="en-US" spc="100" dirty="0">
                <a:solidFill>
                  <a:srgbClr val="941100"/>
                </a:solidFill>
              </a:rPr>
              <a:t>teach</a:t>
            </a:r>
            <a:r>
              <a:rPr lang="en-US" spc="100" dirty="0"/>
              <a:t> in and about them.</a:t>
            </a:r>
          </a:p>
        </p:txBody>
      </p:sp>
      <p:grpSp>
        <p:nvGrpSpPr>
          <p:cNvPr id="20" name="Group 19">
            <a:extLst>
              <a:ext uri="{FF2B5EF4-FFF2-40B4-BE49-F238E27FC236}">
                <a16:creationId xmlns:a16="http://schemas.microsoft.com/office/drawing/2014/main" id="{0320EEF8-4E34-5B4B-94B9-6A030D20FC3A}"/>
              </a:ext>
            </a:extLst>
          </p:cNvPr>
          <p:cNvGrpSpPr/>
          <p:nvPr/>
        </p:nvGrpSpPr>
        <p:grpSpPr>
          <a:xfrm>
            <a:off x="5730598" y="2697162"/>
            <a:ext cx="2853532" cy="2365495"/>
            <a:chOff x="5822039" y="2762477"/>
            <a:chExt cx="2853532" cy="2365495"/>
          </a:xfrm>
        </p:grpSpPr>
        <p:pic>
          <p:nvPicPr>
            <p:cNvPr id="5" name="Picture 4">
              <a:extLst>
                <a:ext uri="{FF2B5EF4-FFF2-40B4-BE49-F238E27FC236}">
                  <a16:creationId xmlns:a16="http://schemas.microsoft.com/office/drawing/2014/main" id="{3E363CE7-EC4F-6B44-94FE-FF00ADC2DB9E}"/>
                </a:ext>
              </a:extLst>
            </p:cNvPr>
            <p:cNvPicPr>
              <a:picLocks noChangeAspect="1"/>
            </p:cNvPicPr>
            <p:nvPr/>
          </p:nvPicPr>
          <p:blipFill>
            <a:blip r:embed="rId4"/>
            <a:stretch>
              <a:fillRect/>
            </a:stretch>
          </p:blipFill>
          <p:spPr>
            <a:xfrm>
              <a:off x="5822039" y="2762477"/>
              <a:ext cx="2853532" cy="2103120"/>
            </a:xfrm>
            <a:prstGeom prst="rect">
              <a:avLst/>
            </a:prstGeom>
          </p:spPr>
        </p:pic>
        <p:sp>
          <p:nvSpPr>
            <p:cNvPr id="12" name="TextBox 11">
              <a:extLst>
                <a:ext uri="{FF2B5EF4-FFF2-40B4-BE49-F238E27FC236}">
                  <a16:creationId xmlns:a16="http://schemas.microsoft.com/office/drawing/2014/main" id="{1B5B692C-2847-C243-92F8-C555E31E7C65}"/>
                </a:ext>
              </a:extLst>
            </p:cNvPr>
            <p:cNvSpPr txBox="1"/>
            <p:nvPr/>
          </p:nvSpPr>
          <p:spPr>
            <a:xfrm>
              <a:off x="6174826" y="4820195"/>
              <a:ext cx="2147959" cy="307777"/>
            </a:xfrm>
            <a:prstGeom prst="rect">
              <a:avLst/>
            </a:prstGeom>
            <a:noFill/>
          </p:spPr>
          <p:txBody>
            <a:bodyPr wrap="none" rtlCol="0">
              <a:spAutoFit/>
            </a:bodyPr>
            <a:lstStyle>
              <a:defPPr>
                <a:defRPr lang="en-US"/>
              </a:defPPr>
              <a:lvl1pPr>
                <a:defRPr sz="1400" spc="100">
                  <a:latin typeface="Calibri" panose="020F0502020204030204" pitchFamily="34" charset="0"/>
                  <a:cs typeface="Calibri" panose="020F0502020204030204" pitchFamily="34" charset="0"/>
                </a:defRPr>
              </a:lvl1pPr>
            </a:lstStyle>
            <a:p>
              <a:r>
                <a:rPr lang="en-US" dirty="0"/>
                <a:t>Tranquility Base, Moon</a:t>
              </a:r>
            </a:p>
          </p:txBody>
        </p:sp>
      </p:grpSp>
      <p:pic>
        <p:nvPicPr>
          <p:cNvPr id="16" name="Picture 15">
            <a:extLst>
              <a:ext uri="{FF2B5EF4-FFF2-40B4-BE49-F238E27FC236}">
                <a16:creationId xmlns:a16="http://schemas.microsoft.com/office/drawing/2014/main" id="{6CEAA67D-A928-2641-B2A6-17C96F90CF6E}"/>
              </a:ext>
            </a:extLst>
          </p:cNvPr>
          <p:cNvPicPr>
            <a:picLocks noChangeAspect="1"/>
          </p:cNvPicPr>
          <p:nvPr/>
        </p:nvPicPr>
        <p:blipFill>
          <a:blip r:embed="rId5"/>
          <a:stretch>
            <a:fillRect/>
          </a:stretch>
        </p:blipFill>
        <p:spPr>
          <a:xfrm>
            <a:off x="8666522" y="875211"/>
            <a:ext cx="2743200" cy="20561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TextBox 16">
            <a:extLst>
              <a:ext uri="{FF2B5EF4-FFF2-40B4-BE49-F238E27FC236}">
                <a16:creationId xmlns:a16="http://schemas.microsoft.com/office/drawing/2014/main" id="{0CC325A7-A615-FD45-B700-DDDB4EE3BC79}"/>
              </a:ext>
            </a:extLst>
          </p:cNvPr>
          <p:cNvSpPr txBox="1"/>
          <p:nvPr/>
        </p:nvSpPr>
        <p:spPr>
          <a:xfrm>
            <a:off x="8641623" y="953588"/>
            <a:ext cx="2607958" cy="307777"/>
          </a:xfrm>
          <a:prstGeom prst="rect">
            <a:avLst/>
          </a:prstGeom>
          <a:noFill/>
        </p:spPr>
        <p:txBody>
          <a:bodyPr wrap="none" rtlCol="0">
            <a:spAutoFit/>
          </a:bodyPr>
          <a:lstStyle>
            <a:defPPr>
              <a:defRPr lang="en-US"/>
            </a:defPPr>
            <a:lvl1pPr>
              <a:defRPr sz="1400" spc="100">
                <a:latin typeface="Calibri" panose="020F0502020204030204" pitchFamily="34" charset="0"/>
                <a:cs typeface="Calibri" panose="020F0502020204030204" pitchFamily="34" charset="0"/>
              </a:defRPr>
            </a:lvl1pPr>
          </a:lstStyle>
          <a:p>
            <a:r>
              <a:rPr lang="en-US" dirty="0"/>
              <a:t>Geology students in Phoenix</a:t>
            </a:r>
          </a:p>
        </p:txBody>
      </p:sp>
    </p:spTree>
    <p:extLst>
      <p:ext uri="{BB962C8B-B14F-4D97-AF65-F5344CB8AC3E}">
        <p14:creationId xmlns:p14="http://schemas.microsoft.com/office/powerpoint/2010/main" val="1143719414"/>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97871517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2E5AF01-BAE5-7145-B4AF-A4213847037B}"/>
              </a:ext>
            </a:extLst>
          </p:cNvPr>
          <p:cNvPicPr>
            <a:picLocks noChangeAspect="1"/>
          </p:cNvPicPr>
          <p:nvPr/>
        </p:nvPicPr>
        <p:blipFill>
          <a:blip r:embed="rId3"/>
          <a:stretch>
            <a:fillRect/>
          </a:stretch>
        </p:blipFill>
        <p:spPr>
          <a:xfrm>
            <a:off x="3352800" y="416358"/>
            <a:ext cx="5486400" cy="3645568"/>
          </a:xfrm>
          <a:prstGeom prst="rect">
            <a:avLst/>
          </a:prstGeom>
        </p:spPr>
      </p:pic>
      <p:sp>
        <p:nvSpPr>
          <p:cNvPr id="3" name="Rounded Rectangle 2"/>
          <p:cNvSpPr>
            <a:spLocks noChangeAspect="1"/>
          </p:cNvSpPr>
          <p:nvPr/>
        </p:nvSpPr>
        <p:spPr bwMode="auto">
          <a:xfrm>
            <a:off x="2422358" y="3864752"/>
            <a:ext cx="3200400" cy="1304125"/>
          </a:xfrm>
          <a:prstGeom prst="roundRect">
            <a:avLst/>
          </a:prstGeom>
          <a:solidFill>
            <a:schemeClr val="bg1"/>
          </a:solidFill>
          <a:ln w="38100" cap="flat" cmpd="sng" algn="ctr">
            <a:solidFill>
              <a:srgbClr val="3366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1300">
              <a:latin typeface="Calibri"/>
              <a:cs typeface="Calibri"/>
            </a:endParaRPr>
          </a:p>
        </p:txBody>
      </p:sp>
      <p:sp>
        <p:nvSpPr>
          <p:cNvPr id="4" name="TextBox 3"/>
          <p:cNvSpPr txBox="1"/>
          <p:nvPr/>
        </p:nvSpPr>
        <p:spPr>
          <a:xfrm>
            <a:off x="2508125" y="3923762"/>
            <a:ext cx="3134063" cy="1200329"/>
          </a:xfrm>
          <a:prstGeom prst="rect">
            <a:avLst/>
          </a:prstGeom>
          <a:noFill/>
          <a:ln>
            <a:noFill/>
          </a:ln>
        </p:spPr>
        <p:txBody>
          <a:bodyPr wrap="none" rtlCol="0">
            <a:spAutoFit/>
          </a:bodyPr>
          <a:lstStyle/>
          <a:p>
            <a:r>
              <a:rPr lang="en-US" sz="2400" spc="100">
                <a:latin typeface="Calibri"/>
                <a:cs typeface="Calibri"/>
              </a:rPr>
              <a:t>People imbue places </a:t>
            </a:r>
          </a:p>
          <a:p>
            <a:r>
              <a:rPr lang="en-US" sz="2400" spc="100">
                <a:latin typeface="Calibri"/>
                <a:cs typeface="Calibri"/>
              </a:rPr>
              <a:t>with diverse </a:t>
            </a:r>
          </a:p>
          <a:p>
            <a:r>
              <a:rPr lang="en-US" sz="2400" spc="100">
                <a:solidFill>
                  <a:srgbClr val="3366FF"/>
                </a:solidFill>
                <a:latin typeface="Calibri"/>
                <a:cs typeface="Calibri"/>
              </a:rPr>
              <a:t>meanings </a:t>
            </a:r>
          </a:p>
        </p:txBody>
      </p:sp>
      <p:sp>
        <p:nvSpPr>
          <p:cNvPr id="13" name="Rounded Rectangle 12"/>
          <p:cNvSpPr>
            <a:spLocks noChangeAspect="1"/>
          </p:cNvSpPr>
          <p:nvPr/>
        </p:nvSpPr>
        <p:spPr bwMode="auto">
          <a:xfrm>
            <a:off x="6535950" y="3864752"/>
            <a:ext cx="3200400" cy="1322555"/>
          </a:xfrm>
          <a:prstGeom prst="roundRect">
            <a:avLst/>
          </a:prstGeom>
          <a:solidFill>
            <a:schemeClr val="bg1"/>
          </a:solidFill>
          <a:ln w="28575"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1300">
              <a:latin typeface="Calibri"/>
              <a:cs typeface="Calibri"/>
            </a:endParaRPr>
          </a:p>
        </p:txBody>
      </p:sp>
      <p:sp>
        <p:nvSpPr>
          <p:cNvPr id="6" name="TextBox 5"/>
          <p:cNvSpPr txBox="1"/>
          <p:nvPr/>
        </p:nvSpPr>
        <p:spPr>
          <a:xfrm flipH="1">
            <a:off x="6585945" y="3923762"/>
            <a:ext cx="3177922" cy="1200329"/>
          </a:xfrm>
          <a:prstGeom prst="rect">
            <a:avLst/>
          </a:prstGeom>
          <a:noFill/>
          <a:ln>
            <a:noFill/>
          </a:ln>
        </p:spPr>
        <p:txBody>
          <a:bodyPr wrap="none" rtlCol="0">
            <a:spAutoFit/>
          </a:bodyPr>
          <a:lstStyle>
            <a:defPPr>
              <a:defRPr lang="en-US"/>
            </a:defPPr>
            <a:lvl1pPr>
              <a:defRPr sz="2000">
                <a:solidFill>
                  <a:schemeClr val="bg1"/>
                </a:solidFill>
                <a:effectLst>
                  <a:outerShdw blurRad="50800" dist="38100" dir="2700000" algn="tl" rotWithShape="0">
                    <a:srgbClr val="000000">
                      <a:alpha val="43000"/>
                    </a:srgbClr>
                  </a:outerShdw>
                </a:effectLst>
              </a:defRPr>
            </a:lvl1pPr>
          </a:lstStyle>
          <a:p>
            <a:r>
              <a:rPr lang="en-US" sz="2400" spc="100" dirty="0">
                <a:solidFill>
                  <a:schemeClr val="tx1"/>
                </a:solidFill>
                <a:effectLst/>
                <a:latin typeface="Calibri"/>
                <a:cs typeface="Calibri"/>
              </a:rPr>
              <a:t>People form</a:t>
            </a:r>
          </a:p>
          <a:p>
            <a:r>
              <a:rPr lang="en-US" sz="2400" spc="100" dirty="0">
                <a:solidFill>
                  <a:srgbClr val="800000"/>
                </a:solidFill>
                <a:effectLst/>
                <a:latin typeface="Calibri"/>
                <a:cs typeface="Calibri"/>
              </a:rPr>
              <a:t>attachments</a:t>
            </a:r>
          </a:p>
          <a:p>
            <a:r>
              <a:rPr lang="en-US" sz="2400" spc="100" dirty="0">
                <a:solidFill>
                  <a:schemeClr val="tx1"/>
                </a:solidFill>
                <a:effectLst/>
                <a:latin typeface="Calibri"/>
                <a:cs typeface="Calibri"/>
              </a:rPr>
              <a:t>to meaningful places </a:t>
            </a:r>
          </a:p>
        </p:txBody>
      </p:sp>
      <p:sp>
        <p:nvSpPr>
          <p:cNvPr id="37" name="TextBox 36"/>
          <p:cNvSpPr txBox="1"/>
          <p:nvPr/>
        </p:nvSpPr>
        <p:spPr>
          <a:xfrm>
            <a:off x="4291051" y="6502450"/>
            <a:ext cx="3624710" cy="338554"/>
          </a:xfrm>
          <a:prstGeom prst="rect">
            <a:avLst/>
          </a:prstGeom>
          <a:noFill/>
        </p:spPr>
        <p:txBody>
          <a:bodyPr wrap="none" rtlCol="0">
            <a:spAutoFit/>
          </a:bodyPr>
          <a:lstStyle/>
          <a:p>
            <a:r>
              <a:rPr lang="en-US" sz="1600" spc="100" dirty="0">
                <a:solidFill>
                  <a:srgbClr val="400080"/>
                </a:solidFill>
                <a:latin typeface="Calibri"/>
                <a:cs typeface="Calibri"/>
              </a:rPr>
              <a:t>(e.g., Brandenburg &amp; Carroll, 1995)</a:t>
            </a:r>
          </a:p>
        </p:txBody>
      </p:sp>
      <p:grpSp>
        <p:nvGrpSpPr>
          <p:cNvPr id="9" name="Group 8"/>
          <p:cNvGrpSpPr/>
          <p:nvPr/>
        </p:nvGrpSpPr>
        <p:grpSpPr>
          <a:xfrm>
            <a:off x="1717478" y="5432128"/>
            <a:ext cx="8757045" cy="977900"/>
            <a:chOff x="193477" y="4781883"/>
            <a:chExt cx="8757045" cy="977900"/>
          </a:xfrm>
        </p:grpSpPr>
        <p:sp>
          <p:nvSpPr>
            <p:cNvPr id="7" name="Rounded Rectangle 6"/>
            <p:cNvSpPr>
              <a:spLocks/>
            </p:cNvSpPr>
            <p:nvPr/>
          </p:nvSpPr>
          <p:spPr bwMode="auto">
            <a:xfrm>
              <a:off x="344905" y="4781883"/>
              <a:ext cx="8454190" cy="977900"/>
            </a:xfrm>
            <a:prstGeom prst="roundRect">
              <a:avLst/>
            </a:prstGeom>
            <a:solidFill>
              <a:schemeClr val="bg1"/>
            </a:solidFill>
            <a:ln w="57150" cap="flat" cmpd="sng" algn="ctr">
              <a:solidFill>
                <a:srgbClr val="40008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2400">
                <a:latin typeface="Calibri"/>
                <a:cs typeface="Calibri"/>
              </a:endParaRPr>
            </a:p>
          </p:txBody>
        </p:sp>
        <p:sp>
          <p:nvSpPr>
            <p:cNvPr id="8" name="TextBox 7"/>
            <p:cNvSpPr txBox="1"/>
            <p:nvPr/>
          </p:nvSpPr>
          <p:spPr>
            <a:xfrm>
              <a:off x="193477" y="4855335"/>
              <a:ext cx="8757045" cy="892552"/>
            </a:xfrm>
            <a:prstGeom prst="rect">
              <a:avLst/>
            </a:prstGeom>
            <a:noFill/>
            <a:ln>
              <a:noFill/>
            </a:ln>
          </p:spPr>
          <p:txBody>
            <a:bodyPr wrap="square" rtlCol="0">
              <a:spAutoFit/>
            </a:bodyPr>
            <a:lstStyle/>
            <a:p>
              <a:r>
                <a:rPr lang="en-US" sz="2400" spc="100" dirty="0">
                  <a:solidFill>
                    <a:srgbClr val="400080"/>
                  </a:solidFill>
                  <a:latin typeface="Calibri"/>
                  <a:cs typeface="Calibri"/>
                </a:rPr>
                <a:t> </a:t>
              </a:r>
              <a:r>
                <a:rPr lang="en-US" sz="2800" spc="100" dirty="0">
                  <a:solidFill>
                    <a:srgbClr val="400080"/>
                  </a:solidFill>
                  <a:latin typeface="Calibri"/>
                  <a:cs typeface="Calibri"/>
                </a:rPr>
                <a:t>Sense of place</a:t>
              </a:r>
              <a:r>
                <a:rPr lang="en-US" sz="2800" i="1" spc="100" dirty="0">
                  <a:latin typeface="Calibri"/>
                  <a:cs typeface="Calibri"/>
                </a:rPr>
                <a:t> </a:t>
              </a:r>
              <a:r>
                <a:rPr lang="en-US" sz="2400" spc="100" dirty="0">
                  <a:latin typeface="Calibri"/>
                  <a:cs typeface="Calibri"/>
                </a:rPr>
                <a:t>is the set of all </a:t>
              </a:r>
              <a:r>
                <a:rPr lang="en-US" sz="2400" spc="100" dirty="0">
                  <a:solidFill>
                    <a:srgbClr val="3366FF"/>
                  </a:solidFill>
                  <a:latin typeface="Calibri"/>
                  <a:cs typeface="Calibri"/>
                </a:rPr>
                <a:t>meanings</a:t>
              </a:r>
              <a:r>
                <a:rPr lang="en-US" sz="2400" spc="100" dirty="0">
                  <a:latin typeface="Calibri"/>
                  <a:cs typeface="Calibri"/>
                </a:rPr>
                <a:t> and </a:t>
              </a:r>
              <a:r>
                <a:rPr lang="en-US" sz="2400" spc="100" dirty="0">
                  <a:solidFill>
                    <a:srgbClr val="800000"/>
                  </a:solidFill>
                  <a:latin typeface="Calibri"/>
                  <a:cs typeface="Calibri"/>
                </a:rPr>
                <a:t>attachments</a:t>
              </a:r>
              <a:r>
                <a:rPr lang="en-US" sz="2400" spc="100" dirty="0">
                  <a:latin typeface="Calibri"/>
                  <a:cs typeface="Calibri"/>
                </a:rPr>
                <a:t> </a:t>
              </a:r>
            </a:p>
            <a:p>
              <a:r>
                <a:rPr lang="en-US" sz="2400" spc="100" dirty="0">
                  <a:latin typeface="Calibri"/>
                  <a:cs typeface="Calibri"/>
                </a:rPr>
                <a:t>held by an individual or a group for any given place.</a:t>
              </a:r>
            </a:p>
          </p:txBody>
        </p:sp>
      </p:grpSp>
      <p:sp>
        <p:nvSpPr>
          <p:cNvPr id="23" name="Title 1"/>
          <p:cNvSpPr txBox="1">
            <a:spLocks/>
          </p:cNvSpPr>
          <p:nvPr/>
        </p:nvSpPr>
        <p:spPr bwMode="auto">
          <a:xfrm>
            <a:off x="1531406" y="14082"/>
            <a:ext cx="9144000" cy="118872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txBody>
          <a:bodyPr vert="horz" wrap="square" lIns="91418" tIns="45710" rIns="91418" bIns="45710" numCol="1" anchor="ctr" anchorCtr="0" compatLnSpc="1">
            <a:prstTxWarp prst="textNoShape">
              <a:avLst/>
            </a:prstTxWarp>
          </a:bodyPr>
          <a:lstStyle>
            <a:lvl1pPr algn="ctr" rtl="0" eaLnBrk="1" fontAlgn="base" hangingPunct="1">
              <a:lnSpc>
                <a:spcPct val="100000"/>
              </a:lnSpc>
              <a:spcBef>
                <a:spcPct val="0"/>
              </a:spcBef>
              <a:spcAft>
                <a:spcPct val="0"/>
              </a:spcAft>
              <a:defRPr sz="2400" b="1" spc="100">
                <a:solidFill>
                  <a:schemeClr val="tx2"/>
                </a:solidFill>
                <a:latin typeface="Calibri"/>
                <a:ea typeface="+mj-ea"/>
                <a:cs typeface="Calibri"/>
              </a:defRPr>
            </a:lvl1pPr>
            <a:lvl2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2pPr>
            <a:lvl3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3pPr>
            <a:lvl4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4pPr>
            <a:lvl5pPr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5pPr>
            <a:lvl6pPr marL="4572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6pPr>
            <a:lvl7pPr marL="9144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7pPr>
            <a:lvl8pPr marL="13716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8pPr>
            <a:lvl9pPr marL="1828800" algn="ctr" rtl="0" eaLnBrk="1" fontAlgn="base" hangingPunct="1">
              <a:spcBef>
                <a:spcPct val="0"/>
              </a:spcBef>
              <a:spcAft>
                <a:spcPct val="0"/>
              </a:spcAft>
              <a:defRPr sz="2000">
                <a:solidFill>
                  <a:schemeClr val="tx2"/>
                </a:solidFill>
                <a:latin typeface="Candara" charset="0"/>
                <a:ea typeface="ＭＳ Ｐゴシック" charset="0"/>
                <a:cs typeface="ＭＳ Ｐゴシック" charset="0"/>
              </a:defRPr>
            </a:lvl9pPr>
          </a:lstStyle>
          <a:p>
            <a:pPr>
              <a:spcAft>
                <a:spcPts val="1600"/>
              </a:spcAft>
            </a:pPr>
            <a:endParaRPr lang="en-US" sz="2600" b="0" kern="0" dirty="0">
              <a:solidFill>
                <a:schemeClr val="bg1"/>
              </a:solidFill>
              <a:effectLst>
                <a:glow rad="101600">
                  <a:schemeClr val="tx1">
                    <a:alpha val="75000"/>
                  </a:schemeClr>
                </a:glow>
              </a:effectLst>
            </a:endParaRPr>
          </a:p>
        </p:txBody>
      </p:sp>
      <p:cxnSp>
        <p:nvCxnSpPr>
          <p:cNvPr id="10" name="Straight Connector 9">
            <a:extLst>
              <a:ext uri="{FF2B5EF4-FFF2-40B4-BE49-F238E27FC236}">
                <a16:creationId xmlns:a16="http://schemas.microsoft.com/office/drawing/2014/main" id="{62F1979D-02B2-894F-B3EF-18FD1129C103}"/>
              </a:ext>
            </a:extLst>
          </p:cNvPr>
          <p:cNvCxnSpPr>
            <a:stCxn id="4" idx="3"/>
            <a:endCxn id="13" idx="1"/>
          </p:cNvCxnSpPr>
          <p:nvPr/>
        </p:nvCxnSpPr>
        <p:spPr bwMode="auto">
          <a:xfrm>
            <a:off x="5642189" y="4523927"/>
            <a:ext cx="893761" cy="2103"/>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2" name="Straight Arrow Connector 11">
            <a:extLst>
              <a:ext uri="{FF2B5EF4-FFF2-40B4-BE49-F238E27FC236}">
                <a16:creationId xmlns:a16="http://schemas.microsoft.com/office/drawing/2014/main" id="{F7A274BC-7E03-AA4B-84B8-AE0C512C3D87}"/>
              </a:ext>
            </a:extLst>
          </p:cNvPr>
          <p:cNvCxnSpPr/>
          <p:nvPr/>
        </p:nvCxnSpPr>
        <p:spPr bwMode="auto">
          <a:xfrm>
            <a:off x="6096000" y="4523926"/>
            <a:ext cx="0" cy="914400"/>
          </a:xfrm>
          <a:prstGeom prst="straightConnector1">
            <a:avLst/>
          </a:prstGeom>
          <a:solidFill>
            <a:schemeClr val="accent1"/>
          </a:solidFill>
          <a:ln w="38100" cap="flat" cmpd="sng" algn="ctr">
            <a:solidFill>
              <a:schemeClr val="tx1"/>
            </a:solidFill>
            <a:prstDash val="solid"/>
            <a:round/>
            <a:headEnd type="none" w="med" len="med"/>
            <a:tailEnd type="triangle"/>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5" name="Title 4">
            <a:extLst>
              <a:ext uri="{FF2B5EF4-FFF2-40B4-BE49-F238E27FC236}">
                <a16:creationId xmlns:a16="http://schemas.microsoft.com/office/drawing/2014/main" id="{38229130-A083-7144-A9CE-F2CD7A6122EE}"/>
              </a:ext>
            </a:extLst>
          </p:cNvPr>
          <p:cNvSpPr>
            <a:spLocks noGrp="1"/>
          </p:cNvSpPr>
          <p:nvPr>
            <p:ph type="title"/>
          </p:nvPr>
        </p:nvSpPr>
        <p:spPr>
          <a:xfrm>
            <a:off x="0" y="0"/>
            <a:ext cx="12192000" cy="1005840"/>
          </a:xfrm>
          <a:solidFill>
            <a:schemeClr val="bg1"/>
          </a:solidFill>
        </p:spPr>
        <p:txBody>
          <a:bodyPr/>
          <a:lstStyle/>
          <a:p>
            <a:r>
              <a:rPr lang="en-US" sz="2800" dirty="0"/>
              <a:t>We make </a:t>
            </a:r>
            <a:r>
              <a:rPr lang="en-US" sz="2800" dirty="0">
                <a:solidFill>
                  <a:srgbClr val="0070C0"/>
                </a:solidFill>
              </a:rPr>
              <a:t>intellectual</a:t>
            </a:r>
            <a:r>
              <a:rPr lang="en-US" sz="2800" dirty="0">
                <a:solidFill>
                  <a:srgbClr val="941100"/>
                </a:solidFill>
              </a:rPr>
              <a:t> </a:t>
            </a:r>
            <a:r>
              <a:rPr lang="en-US" sz="2800" dirty="0"/>
              <a:t>and </a:t>
            </a:r>
            <a:r>
              <a:rPr lang="en-US" sz="2800" dirty="0">
                <a:solidFill>
                  <a:srgbClr val="941100"/>
                </a:solidFill>
              </a:rPr>
              <a:t>emotional</a:t>
            </a:r>
            <a:r>
              <a:rPr lang="en-US" sz="2800" dirty="0"/>
              <a:t> connections to places. </a:t>
            </a:r>
            <a:br>
              <a:rPr lang="en-US" sz="2800" dirty="0"/>
            </a:br>
            <a:r>
              <a:rPr lang="en-US" sz="2800" dirty="0"/>
              <a:t>Our </a:t>
            </a:r>
            <a:r>
              <a:rPr lang="en-US" sz="2800" i="1" dirty="0">
                <a:solidFill>
                  <a:srgbClr val="7030A0"/>
                </a:solidFill>
              </a:rPr>
              <a:t>sense of place </a:t>
            </a:r>
            <a:r>
              <a:rPr lang="en-US" sz="2800" dirty="0"/>
              <a:t>renders these connections tangible. </a:t>
            </a:r>
          </a:p>
        </p:txBody>
      </p:sp>
      <p:sp>
        <p:nvSpPr>
          <p:cNvPr id="21" name="TextBox 20">
            <a:extLst>
              <a:ext uri="{FF2B5EF4-FFF2-40B4-BE49-F238E27FC236}">
                <a16:creationId xmlns:a16="http://schemas.microsoft.com/office/drawing/2014/main" id="{84BA70F5-49D8-174D-8EA0-37C31DBBA3CF}"/>
              </a:ext>
            </a:extLst>
          </p:cNvPr>
          <p:cNvSpPr txBox="1"/>
          <p:nvPr/>
        </p:nvSpPr>
        <p:spPr>
          <a:xfrm>
            <a:off x="6381227" y="3521675"/>
            <a:ext cx="2449710" cy="338554"/>
          </a:xfrm>
          <a:prstGeom prst="rect">
            <a:avLst/>
          </a:prstGeom>
          <a:noFill/>
          <a:ln>
            <a:noFill/>
          </a:ln>
          <a:effectLst/>
        </p:spPr>
        <p:txBody>
          <a:bodyPr wrap="square" anchor="ctr">
            <a:spAutoFit/>
          </a:bodyPr>
          <a:lstStyle>
            <a:defPPr>
              <a:defRPr lang="en-US"/>
            </a:defPPr>
            <a:lvl1pPr algn="l">
              <a:defRPr sz="1600" b="0" spc="100">
                <a:latin typeface="Calibri"/>
                <a:cs typeface="Calibri"/>
              </a:defRPr>
            </a:lvl1pPr>
          </a:lstStyle>
          <a:p>
            <a:r>
              <a:rPr lang="en-US" dirty="0"/>
              <a:t>Oregon Coast Aquarium</a:t>
            </a:r>
          </a:p>
        </p:txBody>
      </p:sp>
    </p:spTree>
    <p:extLst>
      <p:ext uri="{BB962C8B-B14F-4D97-AF65-F5344CB8AC3E}">
        <p14:creationId xmlns:p14="http://schemas.microsoft.com/office/powerpoint/2010/main" val="16928941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16FEB744-8E2A-984D-AE60-0D46E82EFF89}"/>
              </a:ext>
            </a:extLst>
          </p:cNvPr>
          <p:cNvPicPr>
            <a:picLocks noChangeAspect="1"/>
          </p:cNvPicPr>
          <p:nvPr/>
        </p:nvPicPr>
        <p:blipFill>
          <a:blip r:embed="rId3"/>
          <a:stretch>
            <a:fillRect/>
          </a:stretch>
        </p:blipFill>
        <p:spPr>
          <a:xfrm>
            <a:off x="4667542" y="1553193"/>
            <a:ext cx="5629166" cy="2103120"/>
          </a:xfrm>
          <a:prstGeom prst="rect">
            <a:avLst/>
          </a:prstGeom>
          <a:ln w="28575">
            <a:solidFill>
              <a:schemeClr val="bg1"/>
            </a:solidFill>
          </a:ln>
        </p:spPr>
      </p:pic>
      <p:sp>
        <p:nvSpPr>
          <p:cNvPr id="2" name="Title 1">
            <a:extLst>
              <a:ext uri="{FF2B5EF4-FFF2-40B4-BE49-F238E27FC236}">
                <a16:creationId xmlns:a16="http://schemas.microsoft.com/office/drawing/2014/main" id="{991371C7-A159-6548-A5DA-08EEDEE36104}"/>
              </a:ext>
            </a:extLst>
          </p:cNvPr>
          <p:cNvSpPr>
            <a:spLocks noGrp="1"/>
          </p:cNvSpPr>
          <p:nvPr>
            <p:ph type="title"/>
          </p:nvPr>
        </p:nvSpPr>
        <p:spPr>
          <a:xfrm>
            <a:off x="0" y="0"/>
            <a:ext cx="12192000" cy="1005840"/>
          </a:xfrm>
        </p:spPr>
        <p:txBody>
          <a:bodyPr/>
          <a:lstStyle/>
          <a:p>
            <a:r>
              <a:rPr lang="en-US" dirty="0"/>
              <a:t>Sense of place is grounded in theory and in practice: we can </a:t>
            </a:r>
            <a:r>
              <a:rPr lang="en-US" dirty="0">
                <a:solidFill>
                  <a:srgbClr val="941100"/>
                </a:solidFill>
              </a:rPr>
              <a:t>identify</a:t>
            </a:r>
            <a:r>
              <a:rPr lang="en-US" dirty="0"/>
              <a:t> </a:t>
            </a:r>
            <a:r>
              <a:rPr lang="en-US" dirty="0">
                <a:solidFill>
                  <a:srgbClr val="941100"/>
                </a:solidFill>
              </a:rPr>
              <a:t>and measure</a:t>
            </a:r>
            <a:r>
              <a:rPr lang="en-US" baseline="0" dirty="0">
                <a:solidFill>
                  <a:srgbClr val="941100"/>
                </a:solidFill>
              </a:rPr>
              <a:t> people’s sense of place </a:t>
            </a:r>
            <a:r>
              <a:rPr lang="en-US" baseline="0" dirty="0"/>
              <a:t>using quantitative and qualitative research methods.</a:t>
            </a:r>
            <a:endParaRPr lang="en-US" dirty="0"/>
          </a:p>
        </p:txBody>
      </p:sp>
      <p:graphicFrame>
        <p:nvGraphicFramePr>
          <p:cNvPr id="3" name="Group 87">
            <a:extLst>
              <a:ext uri="{FF2B5EF4-FFF2-40B4-BE49-F238E27FC236}">
                <a16:creationId xmlns:a16="http://schemas.microsoft.com/office/drawing/2014/main" id="{5C336CEC-DFDE-9E44-B7A6-65576A4D65C5}"/>
              </a:ext>
            </a:extLst>
          </p:cNvPr>
          <p:cNvGraphicFramePr>
            <a:graphicFrameLocks noGrp="1"/>
          </p:cNvGraphicFramePr>
          <p:nvPr/>
        </p:nvGraphicFramePr>
        <p:xfrm>
          <a:off x="378554" y="1854069"/>
          <a:ext cx="3108960" cy="3790003"/>
        </p:xfrm>
        <a:graphic>
          <a:graphicData uri="http://schemas.openxmlformats.org/drawingml/2006/table">
            <a:tbl>
              <a:tblPr/>
              <a:tblGrid>
                <a:gridCol w="3108960">
                  <a:extLst>
                    <a:ext uri="{9D8B030D-6E8A-4147-A177-3AD203B41FA5}">
                      <a16:colId xmlns:a16="http://schemas.microsoft.com/office/drawing/2014/main" val="20000"/>
                    </a:ext>
                  </a:extLst>
                </a:gridCol>
              </a:tblGrid>
              <a:tr h="265113">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This place is a part of me.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0"/>
                  </a:ext>
                </a:extLst>
              </a:tr>
              <a:tr h="234950">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This place is the best place for what I like to do.</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66"/>
                    </a:solidFill>
                  </a:tcPr>
                </a:tc>
                <a:extLst>
                  <a:ext uri="{0D108BD9-81ED-4DB2-BD59-A6C34878D82A}">
                    <a16:rowId xmlns:a16="http://schemas.microsoft.com/office/drawing/2014/main" val="10001"/>
                  </a:ext>
                </a:extLst>
              </a:tr>
              <a:tr h="236538">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This place is very special to me.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2"/>
                  </a:ext>
                </a:extLst>
              </a:tr>
              <a:tr h="239713">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No other place can compare to this place.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66"/>
                    </a:solidFill>
                  </a:tcPr>
                </a:tc>
                <a:extLst>
                  <a:ext uri="{0D108BD9-81ED-4DB2-BD59-A6C34878D82A}">
                    <a16:rowId xmlns:a16="http://schemas.microsoft.com/office/drawing/2014/main" val="10003"/>
                  </a:ext>
                </a:extLst>
              </a:tr>
              <a:tr h="250825">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I identify strongly with this place.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4"/>
                  </a:ext>
                </a:extLst>
              </a:tr>
              <a:tr h="458788">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dirty="0">
                          <a:ln>
                            <a:noFill/>
                          </a:ln>
                          <a:solidFill>
                            <a:schemeClr val="tx1"/>
                          </a:solidFill>
                          <a:effectLst/>
                          <a:latin typeface="Arial" charset="0"/>
                          <a:ea typeface="ＭＳ Ｐゴシック" charset="0"/>
                          <a:cs typeface="ＭＳ Ｐゴシック" charset="0"/>
                        </a:rPr>
                        <a:t>I get more satisfaction out of being at this </a:t>
                      </a:r>
                    </a:p>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dirty="0">
                          <a:ln>
                            <a:noFill/>
                          </a:ln>
                          <a:solidFill>
                            <a:schemeClr val="tx1"/>
                          </a:solidFill>
                          <a:effectLst/>
                          <a:latin typeface="Arial" charset="0"/>
                          <a:ea typeface="ＭＳ Ｐゴシック" charset="0"/>
                          <a:cs typeface="ＭＳ Ｐゴシック" charset="0"/>
                        </a:rPr>
                        <a:t>place than at any other.</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66"/>
                    </a:solidFill>
                  </a:tcPr>
                </a:tc>
                <a:extLst>
                  <a:ext uri="{0D108BD9-81ED-4DB2-BD59-A6C34878D82A}">
                    <a16:rowId xmlns:a16="http://schemas.microsoft.com/office/drawing/2014/main" val="10005"/>
                  </a:ext>
                </a:extLst>
              </a:tr>
              <a:tr h="265113">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I am very attached to this place.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6"/>
                  </a:ext>
                </a:extLst>
              </a:tr>
              <a:tr h="252413">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Doing what I do at this place is more important</a:t>
                      </a:r>
                    </a:p>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to me than doing it in any other place.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66"/>
                    </a:solidFill>
                  </a:tcPr>
                </a:tc>
                <a:extLst>
                  <a:ext uri="{0D108BD9-81ED-4DB2-BD59-A6C34878D82A}">
                    <a16:rowId xmlns:a16="http://schemas.microsoft.com/office/drawing/2014/main" val="10007"/>
                  </a:ext>
                </a:extLst>
              </a:tr>
              <a:tr h="255588">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Being at this place says a lot about who I am.</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8"/>
                  </a:ext>
                </a:extLst>
              </a:tr>
              <a:tr h="361950">
                <a:tc>
                  <a:txBody>
                    <a:bodyPr/>
                    <a:lstStyle/>
                    <a:p>
                      <a:pPr marL="0" marR="0" lvl="0" indent="0" algn="l" defTabSz="914400" rtl="0" eaLnBrk="0" fontAlgn="base" latinLnBrk="0" hangingPunct="0">
                        <a:lnSpc>
                          <a:spcPct val="12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I wouldn</a:t>
                      </a:r>
                      <a:r>
                        <a:rPr kumimoji="0" lang="ja-JP" altLang="en-US" sz="1000" b="1" i="0" u="none" strike="noStrike" cap="none" normalizeH="0" baseline="0">
                          <a:ln>
                            <a:noFill/>
                          </a:ln>
                          <a:solidFill>
                            <a:schemeClr val="tx1"/>
                          </a:solidFill>
                          <a:effectLst/>
                          <a:latin typeface="Arial" charset="0"/>
                          <a:ea typeface="ＭＳ Ｐゴシック" charset="0"/>
                          <a:cs typeface="ＭＳ Ｐゴシック" charset="0"/>
                        </a:rPr>
                        <a:t>’</a:t>
                      </a: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t substitute any area for doing the types of things I do at this place.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CC66"/>
                    </a:solidFill>
                  </a:tcPr>
                </a:tc>
                <a:extLst>
                  <a:ext uri="{0D108BD9-81ED-4DB2-BD59-A6C34878D82A}">
                    <a16:rowId xmlns:a16="http://schemas.microsoft.com/office/drawing/2014/main" val="10009"/>
                  </a:ext>
                </a:extLst>
              </a:tr>
              <a:tr h="261938">
                <a:tc>
                  <a:txBody>
                    <a:bodyPr/>
                    <a:lstStyle/>
                    <a:p>
                      <a:pPr marL="0" marR="0" lvl="0" indent="0" algn="l" defTabSz="914400" rtl="0" eaLnBrk="0" fontAlgn="base" latinLnBrk="0" hangingPunct="0">
                        <a:lnSpc>
                          <a:spcPct val="11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charset="0"/>
                          <a:ea typeface="ＭＳ Ｐゴシック" charset="0"/>
                          <a:cs typeface="ＭＳ Ｐゴシック" charset="0"/>
                        </a:rPr>
                        <a:t>This place means a lot to me.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10"/>
                  </a:ext>
                </a:extLst>
              </a:tr>
              <a:tr h="361950">
                <a:tc>
                  <a:txBody>
                    <a:bodyPr/>
                    <a:lstStyle/>
                    <a:p>
                      <a:pPr marL="0" marR="0" lvl="0" indent="0" algn="l" defTabSz="914400" rtl="0" eaLnBrk="0" fontAlgn="base" latinLnBrk="0" hangingPunct="0">
                        <a:lnSpc>
                          <a:spcPct val="120000"/>
                        </a:lnSpc>
                        <a:spcBef>
                          <a:spcPct val="0"/>
                        </a:spcBef>
                        <a:spcAft>
                          <a:spcPct val="0"/>
                        </a:spcAft>
                        <a:buClrTx/>
                        <a:buSzTx/>
                        <a:buFontTx/>
                        <a:buNone/>
                        <a:tabLst/>
                      </a:pPr>
                      <a:r>
                        <a:rPr kumimoji="0" lang="en-US" sz="1000" b="1" i="0" u="none" strike="noStrike" cap="none" normalizeH="0" baseline="0" dirty="0">
                          <a:ln>
                            <a:noFill/>
                          </a:ln>
                          <a:solidFill>
                            <a:schemeClr val="tx1"/>
                          </a:solidFill>
                          <a:effectLst/>
                          <a:latin typeface="Arial" charset="0"/>
                          <a:ea typeface="ＭＳ Ｐゴシック" charset="0"/>
                          <a:cs typeface="ＭＳ Ｐゴシック" charset="0"/>
                        </a:rPr>
                        <a:t>The things I do at this place I would enjoy doing just as much at a similar site (reverse scored).</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CC66"/>
                    </a:solidFill>
                  </a:tcPr>
                </a:tc>
                <a:extLst>
                  <a:ext uri="{0D108BD9-81ED-4DB2-BD59-A6C34878D82A}">
                    <a16:rowId xmlns:a16="http://schemas.microsoft.com/office/drawing/2014/main" val="10011"/>
                  </a:ext>
                </a:extLst>
              </a:tr>
            </a:tbl>
          </a:graphicData>
        </a:graphic>
      </p:graphicFrame>
      <p:sp>
        <p:nvSpPr>
          <p:cNvPr id="4" name="TextBox 3">
            <a:extLst>
              <a:ext uri="{FF2B5EF4-FFF2-40B4-BE49-F238E27FC236}">
                <a16:creationId xmlns:a16="http://schemas.microsoft.com/office/drawing/2014/main" id="{7A44E2EA-502F-9740-895E-E5713844E8AE}"/>
              </a:ext>
            </a:extLst>
          </p:cNvPr>
          <p:cNvSpPr txBox="1"/>
          <p:nvPr/>
        </p:nvSpPr>
        <p:spPr>
          <a:xfrm>
            <a:off x="303603" y="1138264"/>
            <a:ext cx="3108960" cy="646331"/>
          </a:xfrm>
          <a:prstGeom prst="rect">
            <a:avLst/>
          </a:prstGeom>
          <a:noFill/>
        </p:spPr>
        <p:txBody>
          <a:bodyPr wrap="square" rtlCol="0">
            <a:spAutoFit/>
          </a:bodyPr>
          <a:lstStyle/>
          <a:p>
            <a:pPr>
              <a:lnSpc>
                <a:spcPct val="90000"/>
              </a:lnSpc>
            </a:pPr>
            <a:r>
              <a:rPr lang="en-US" sz="2000" spc="100" dirty="0">
                <a:latin typeface="Calibri" charset="0"/>
                <a:ea typeface="Calibri" charset="0"/>
                <a:cs typeface="Calibri" charset="0"/>
              </a:rPr>
              <a:t>Quantitative, valid</a:t>
            </a:r>
          </a:p>
          <a:p>
            <a:pPr>
              <a:lnSpc>
                <a:spcPct val="90000"/>
              </a:lnSpc>
            </a:pPr>
            <a:r>
              <a:rPr lang="en-US" sz="2000" spc="100" dirty="0">
                <a:solidFill>
                  <a:srgbClr val="941100"/>
                </a:solidFill>
                <a:latin typeface="Calibri" charset="0"/>
                <a:ea typeface="Calibri" charset="0"/>
                <a:cs typeface="Calibri" charset="0"/>
              </a:rPr>
              <a:t>surveys </a:t>
            </a:r>
            <a:r>
              <a:rPr lang="en-US" sz="2000" spc="100" dirty="0">
                <a:latin typeface="Calibri" charset="0"/>
                <a:ea typeface="Calibri" charset="0"/>
                <a:cs typeface="Calibri" charset="0"/>
              </a:rPr>
              <a:t>of sense of place</a:t>
            </a:r>
          </a:p>
        </p:txBody>
      </p:sp>
      <p:sp>
        <p:nvSpPr>
          <p:cNvPr id="8" name="TextBox 7">
            <a:extLst>
              <a:ext uri="{FF2B5EF4-FFF2-40B4-BE49-F238E27FC236}">
                <a16:creationId xmlns:a16="http://schemas.microsoft.com/office/drawing/2014/main" id="{3C99C1CB-55B8-8F42-B508-B992A7DF8533}"/>
              </a:ext>
            </a:extLst>
          </p:cNvPr>
          <p:cNvSpPr txBox="1"/>
          <p:nvPr/>
        </p:nvSpPr>
        <p:spPr>
          <a:xfrm>
            <a:off x="4038600" y="1034040"/>
            <a:ext cx="7219013" cy="369332"/>
          </a:xfrm>
          <a:prstGeom prst="rect">
            <a:avLst/>
          </a:prstGeom>
          <a:noFill/>
        </p:spPr>
        <p:txBody>
          <a:bodyPr wrap="square" rtlCol="0">
            <a:spAutoFit/>
          </a:bodyPr>
          <a:lstStyle>
            <a:defPPr>
              <a:defRPr lang="en-US"/>
            </a:defPPr>
            <a:lvl1pPr>
              <a:lnSpc>
                <a:spcPct val="90000"/>
              </a:lnSpc>
              <a:defRPr sz="2000" b="1" spc="100">
                <a:latin typeface="Calibri" charset="0"/>
                <a:ea typeface="Calibri" charset="0"/>
                <a:cs typeface="Calibri" charset="0"/>
              </a:defRPr>
            </a:lvl1pPr>
          </a:lstStyle>
          <a:p>
            <a:r>
              <a:rPr lang="en-US" b="0" dirty="0">
                <a:solidFill>
                  <a:srgbClr val="941100"/>
                </a:solidFill>
              </a:rPr>
              <a:t>Direct observation of </a:t>
            </a:r>
            <a:r>
              <a:rPr lang="en-US" b="0" dirty="0"/>
              <a:t>ways that people interact with place</a:t>
            </a:r>
          </a:p>
        </p:txBody>
      </p:sp>
      <p:grpSp>
        <p:nvGrpSpPr>
          <p:cNvPr id="9" name="Group 8">
            <a:extLst>
              <a:ext uri="{FF2B5EF4-FFF2-40B4-BE49-F238E27FC236}">
                <a16:creationId xmlns:a16="http://schemas.microsoft.com/office/drawing/2014/main" id="{A0EF91CA-6F24-DC4A-9838-0CF36F3270E5}"/>
              </a:ext>
            </a:extLst>
          </p:cNvPr>
          <p:cNvGrpSpPr/>
          <p:nvPr/>
        </p:nvGrpSpPr>
        <p:grpSpPr>
          <a:xfrm>
            <a:off x="6654102" y="3957277"/>
            <a:ext cx="5209948" cy="2779809"/>
            <a:chOff x="6861605" y="3972268"/>
            <a:chExt cx="5209948" cy="2779809"/>
          </a:xfrm>
        </p:grpSpPr>
        <p:pic>
          <p:nvPicPr>
            <p:cNvPr id="10" name="Picture 4" descr="conceptsketch_sm">
              <a:extLst>
                <a:ext uri="{FF2B5EF4-FFF2-40B4-BE49-F238E27FC236}">
                  <a16:creationId xmlns:a16="http://schemas.microsoft.com/office/drawing/2014/main" id="{D6C94DB6-4BB5-E940-9A0D-C0849A681940}"/>
                </a:ext>
              </a:extLst>
            </p:cNvPr>
            <p:cNvPicPr>
              <a:picLocks noChangeAspect="1" noChangeArrowheads="1"/>
            </p:cNvPicPr>
            <p:nvPr/>
          </p:nvPicPr>
          <p:blipFill>
            <a:blip r:embed="rId4">
              <a:lum bright="-6000" contrast="6000"/>
              <a:extLst>
                <a:ext uri="{28A0092B-C50C-407E-A947-70E740481C1C}">
                  <a14:useLocalDpi xmlns:a14="http://schemas.microsoft.com/office/drawing/2010/main" val="0"/>
                </a:ext>
              </a:extLst>
            </a:blip>
            <a:srcRect/>
            <a:stretch>
              <a:fillRect/>
            </a:stretch>
          </p:blipFill>
          <p:spPr bwMode="auto">
            <a:xfrm>
              <a:off x="6861605" y="3972268"/>
              <a:ext cx="2165576" cy="2777466"/>
            </a:xfrm>
            <a:prstGeom prst="rect">
              <a:avLst/>
            </a:prstGeom>
            <a:noFill/>
            <a:ln w="3175">
              <a:solidFill>
                <a:srgbClr val="CCCCCC"/>
              </a:solidFill>
              <a:miter lim="800000"/>
              <a:headEnd/>
              <a:tailEnd/>
            </a:ln>
            <a:effectLst>
              <a:outerShdw blurRad="50800" dist="38100" dir="2700000" algn="tl" rotWithShape="0">
                <a:srgbClr val="000000">
                  <a:alpha val="43000"/>
                </a:srgbClr>
              </a:outerShdw>
            </a:effectLst>
            <a:extLst>
              <a:ext uri="{909E8E84-426E-40dd-AFC4-6F175D3DCCD1}">
                <a14:hiddenFill xmlns=""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5E61E73-B27B-3B4B-AFC2-19025CEE2EFE}"/>
                </a:ext>
              </a:extLst>
            </p:cNvPr>
            <p:cNvSpPr txBox="1"/>
            <p:nvPr/>
          </p:nvSpPr>
          <p:spPr>
            <a:xfrm>
              <a:off x="9130922" y="5274749"/>
              <a:ext cx="2940631" cy="1477328"/>
            </a:xfrm>
            <a:prstGeom prst="rect">
              <a:avLst/>
            </a:prstGeom>
            <a:noFill/>
          </p:spPr>
          <p:txBody>
            <a:bodyPr wrap="square" rtlCol="0">
              <a:spAutoFit/>
            </a:bodyPr>
            <a:lstStyle>
              <a:defPPr>
                <a:defRPr lang="en-US"/>
              </a:defPPr>
              <a:lvl1pPr>
                <a:lnSpc>
                  <a:spcPct val="90000"/>
                </a:lnSpc>
                <a:defRPr sz="2000" b="1" spc="100">
                  <a:solidFill>
                    <a:srgbClr val="941100"/>
                  </a:solidFill>
                  <a:latin typeface="Calibri" charset="0"/>
                  <a:ea typeface="Calibri" charset="0"/>
                  <a:cs typeface="Calibri" charset="0"/>
                </a:defRPr>
              </a:lvl1pPr>
            </a:lstStyle>
            <a:p>
              <a:pPr algn="l"/>
              <a:r>
                <a:rPr lang="en-US" b="0" dirty="0"/>
                <a:t>Analysis of things</a:t>
              </a:r>
              <a:r>
                <a:rPr lang="en-US" b="0" dirty="0">
                  <a:solidFill>
                    <a:schemeClr val="tx1"/>
                  </a:solidFill>
                </a:rPr>
                <a:t> </a:t>
              </a:r>
              <a:r>
                <a:rPr lang="en-US" b="0" dirty="0"/>
                <a:t>people are inspired or tasked to create, </a:t>
              </a:r>
              <a:r>
                <a:rPr lang="en-US" b="0" dirty="0">
                  <a:solidFill>
                    <a:schemeClr val="tx1"/>
                  </a:solidFill>
                </a:rPr>
                <a:t>such as sketches, letters, and class work.</a:t>
              </a:r>
            </a:p>
          </p:txBody>
        </p:sp>
      </p:grpSp>
      <p:sp>
        <p:nvSpPr>
          <p:cNvPr id="12" name="Rectangle 11">
            <a:extLst>
              <a:ext uri="{FF2B5EF4-FFF2-40B4-BE49-F238E27FC236}">
                <a16:creationId xmlns:a16="http://schemas.microsoft.com/office/drawing/2014/main" id="{0854D91F-4928-AE43-9829-A4826D29A99A}"/>
              </a:ext>
            </a:extLst>
          </p:cNvPr>
          <p:cNvSpPr/>
          <p:nvPr/>
        </p:nvSpPr>
        <p:spPr>
          <a:xfrm>
            <a:off x="322947" y="5807280"/>
            <a:ext cx="4548587" cy="830997"/>
          </a:xfrm>
          <a:prstGeom prst="rect">
            <a:avLst/>
          </a:prstGeom>
        </p:spPr>
        <p:txBody>
          <a:bodyPr wrap="square">
            <a:spAutoFit/>
          </a:bodyPr>
          <a:lstStyle/>
          <a:p>
            <a:pPr algn="l"/>
            <a:r>
              <a:rPr lang="en-US" spc="100" dirty="0">
                <a:latin typeface="Calibri"/>
                <a:cs typeface="Calibri"/>
              </a:rPr>
              <a:t>(Clary &amp; </a:t>
            </a:r>
            <a:r>
              <a:rPr lang="en-US" spc="100" dirty="0" err="1">
                <a:latin typeface="Calibri"/>
                <a:cs typeface="Calibri"/>
              </a:rPr>
              <a:t>Wandersee</a:t>
            </a:r>
            <a:r>
              <a:rPr lang="en-US" spc="100" dirty="0">
                <a:latin typeface="Calibri"/>
                <a:cs typeface="Calibri"/>
              </a:rPr>
              <a:t>, 2006; </a:t>
            </a:r>
            <a:r>
              <a:rPr lang="en-US" spc="100" dirty="0" err="1">
                <a:latin typeface="Calibri"/>
                <a:cs typeface="Calibri"/>
              </a:rPr>
              <a:t>Semken</a:t>
            </a:r>
            <a:r>
              <a:rPr lang="en-US" spc="100" dirty="0">
                <a:latin typeface="Calibri"/>
                <a:cs typeface="Calibri"/>
              </a:rPr>
              <a:t> &amp; Butler Freeman, 2008; Williams &amp; </a:t>
            </a:r>
            <a:r>
              <a:rPr lang="en-US" spc="100" dirty="0" err="1">
                <a:latin typeface="Calibri"/>
                <a:cs typeface="Calibri"/>
              </a:rPr>
              <a:t>Semken</a:t>
            </a:r>
            <a:r>
              <a:rPr lang="en-US" spc="100" dirty="0">
                <a:latin typeface="Calibri"/>
                <a:cs typeface="Calibri"/>
              </a:rPr>
              <a:t>, 2011; </a:t>
            </a:r>
            <a:r>
              <a:rPr lang="en-US" spc="100" dirty="0" err="1">
                <a:latin typeface="Calibri"/>
                <a:cs typeface="Calibri"/>
              </a:rPr>
              <a:t>Kudryavtsev</a:t>
            </a:r>
            <a:r>
              <a:rPr lang="en-US" spc="100" dirty="0">
                <a:latin typeface="Calibri"/>
                <a:cs typeface="Calibri"/>
              </a:rPr>
              <a:t> et al., 2012; </a:t>
            </a:r>
            <a:r>
              <a:rPr lang="en-US" spc="100" dirty="0" err="1">
                <a:latin typeface="Calibri"/>
                <a:cs typeface="Calibri"/>
              </a:rPr>
              <a:t>Kuwahara</a:t>
            </a:r>
            <a:r>
              <a:rPr lang="en-US" spc="100" dirty="0">
                <a:latin typeface="Calibri"/>
                <a:cs typeface="Calibri"/>
              </a:rPr>
              <a:t>, 2013; </a:t>
            </a:r>
            <a:r>
              <a:rPr lang="en-US" spc="100" dirty="0" err="1">
                <a:latin typeface="Calibri"/>
                <a:cs typeface="Calibri"/>
              </a:rPr>
              <a:t>Seraphin</a:t>
            </a:r>
            <a:r>
              <a:rPr lang="en-US" spc="100" dirty="0">
                <a:latin typeface="Calibri"/>
                <a:cs typeface="Calibri"/>
              </a:rPr>
              <a:t>, 2014; Ward et al., 2014; Lee &amp; Chiang, 2016; </a:t>
            </a:r>
            <a:r>
              <a:rPr lang="en-US" spc="100" dirty="0" err="1">
                <a:latin typeface="Calibri"/>
                <a:cs typeface="Calibri"/>
              </a:rPr>
              <a:t>Semken</a:t>
            </a:r>
            <a:r>
              <a:rPr lang="en-US" spc="100" dirty="0">
                <a:latin typeface="Calibri"/>
                <a:cs typeface="Calibri"/>
              </a:rPr>
              <a:t> et al., 2017; Jolley et al., 2018)</a:t>
            </a:r>
            <a:endParaRPr lang="en-US" dirty="0"/>
          </a:p>
        </p:txBody>
      </p:sp>
      <p:grpSp>
        <p:nvGrpSpPr>
          <p:cNvPr id="13" name="Group 12">
            <a:extLst>
              <a:ext uri="{FF2B5EF4-FFF2-40B4-BE49-F238E27FC236}">
                <a16:creationId xmlns:a16="http://schemas.microsoft.com/office/drawing/2014/main" id="{E920FF95-380C-1F48-8540-11B488B1E795}"/>
              </a:ext>
            </a:extLst>
          </p:cNvPr>
          <p:cNvGrpSpPr/>
          <p:nvPr/>
        </p:nvGrpSpPr>
        <p:grpSpPr>
          <a:xfrm>
            <a:off x="3587933" y="3946441"/>
            <a:ext cx="3297759" cy="2632735"/>
            <a:chOff x="3600564" y="3736579"/>
            <a:chExt cx="3297759" cy="2632735"/>
          </a:xfrm>
        </p:grpSpPr>
        <p:pic>
          <p:nvPicPr>
            <p:cNvPr id="14" name="Picture 11">
              <a:extLst>
                <a:ext uri="{FF2B5EF4-FFF2-40B4-BE49-F238E27FC236}">
                  <a16:creationId xmlns:a16="http://schemas.microsoft.com/office/drawing/2014/main" id="{2D4E4F64-3D4C-7647-BB49-6B025EFD97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00564" y="3736579"/>
              <a:ext cx="1995016" cy="1823272"/>
            </a:xfrm>
            <a:prstGeom prst="rect">
              <a:avLst/>
            </a:prstGeom>
            <a:noFill/>
            <a:extLst>
              <a:ext uri="{909E8E84-426E-40dd-AFC4-6F175D3DCCD1}">
                <a14:hiddenFill xmlns=""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B614BC8-41E8-6349-9B6D-BFE5415591AE}"/>
                </a:ext>
              </a:extLst>
            </p:cNvPr>
            <p:cNvSpPr txBox="1"/>
            <p:nvPr/>
          </p:nvSpPr>
          <p:spPr>
            <a:xfrm>
              <a:off x="5038239" y="5445984"/>
              <a:ext cx="1860084" cy="923330"/>
            </a:xfrm>
            <a:prstGeom prst="rect">
              <a:avLst/>
            </a:prstGeom>
            <a:noFill/>
          </p:spPr>
          <p:txBody>
            <a:bodyPr wrap="square" rtlCol="0">
              <a:spAutoFit/>
            </a:bodyPr>
            <a:lstStyle>
              <a:defPPr>
                <a:defRPr lang="en-US"/>
              </a:defPPr>
              <a:lvl1pPr algn="r">
                <a:lnSpc>
                  <a:spcPct val="90000"/>
                </a:lnSpc>
                <a:defRPr sz="2000" b="1" spc="100">
                  <a:solidFill>
                    <a:srgbClr val="941100"/>
                  </a:solidFill>
                  <a:latin typeface="Calibri" charset="0"/>
                  <a:ea typeface="Calibri" charset="0"/>
                  <a:cs typeface="Calibri" charset="0"/>
                </a:defRPr>
              </a:lvl1pPr>
            </a:lstStyle>
            <a:p>
              <a:pPr algn="l"/>
              <a:r>
                <a:rPr lang="en-US" b="0" dirty="0"/>
                <a:t>Interviews</a:t>
              </a:r>
              <a:r>
                <a:rPr lang="en-US" b="0" dirty="0">
                  <a:solidFill>
                    <a:schemeClr val="tx1"/>
                  </a:solidFill>
                </a:rPr>
                <a:t> and </a:t>
              </a:r>
              <a:r>
                <a:rPr lang="en-US" b="0" dirty="0"/>
                <a:t>focus groups</a:t>
              </a:r>
            </a:p>
          </p:txBody>
        </p:sp>
      </p:grpSp>
      <p:pic>
        <p:nvPicPr>
          <p:cNvPr id="16" name="Picture 15">
            <a:extLst>
              <a:ext uri="{FF2B5EF4-FFF2-40B4-BE49-F238E27FC236}">
                <a16:creationId xmlns:a16="http://schemas.microsoft.com/office/drawing/2014/main" id="{EAB4CB4C-89F1-F642-B2F5-AFD19E8DCC0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83643" y="1374175"/>
            <a:ext cx="2468880" cy="1646750"/>
          </a:xfrm>
          <a:prstGeom prst="rect">
            <a:avLst/>
          </a:prstGeom>
          <a:ln w="28575">
            <a:solidFill>
              <a:schemeClr val="bg1"/>
            </a:solidFill>
          </a:ln>
        </p:spPr>
      </p:pic>
      <p:pic>
        <p:nvPicPr>
          <p:cNvPr id="17" name="Picture 16">
            <a:extLst>
              <a:ext uri="{FF2B5EF4-FFF2-40B4-BE49-F238E27FC236}">
                <a16:creationId xmlns:a16="http://schemas.microsoft.com/office/drawing/2014/main" id="{A1A61D5C-BA51-4248-8EFB-19E30FB53479}"/>
              </a:ext>
            </a:extLst>
          </p:cNvPr>
          <p:cNvPicPr>
            <a:picLocks noChangeAspect="1"/>
          </p:cNvPicPr>
          <p:nvPr/>
        </p:nvPicPr>
        <p:blipFill>
          <a:blip r:embed="rId7"/>
          <a:stretch>
            <a:fillRect/>
          </a:stretch>
        </p:blipFill>
        <p:spPr>
          <a:xfrm>
            <a:off x="9043533" y="3130775"/>
            <a:ext cx="2743200" cy="2057400"/>
          </a:xfrm>
          <a:prstGeom prst="rect">
            <a:avLst/>
          </a:prstGeom>
          <a:ln w="28575">
            <a:solidFill>
              <a:schemeClr val="bg1"/>
            </a:solidFill>
          </a:ln>
        </p:spPr>
      </p:pic>
      <p:pic>
        <p:nvPicPr>
          <p:cNvPr id="19" name="Picture 18">
            <a:extLst>
              <a:ext uri="{FF2B5EF4-FFF2-40B4-BE49-F238E27FC236}">
                <a16:creationId xmlns:a16="http://schemas.microsoft.com/office/drawing/2014/main" id="{A04756EB-4A7E-9746-810B-4FEC97E1BFBA}"/>
              </a:ext>
            </a:extLst>
          </p:cNvPr>
          <p:cNvPicPr>
            <a:picLocks noChangeAspect="1"/>
          </p:cNvPicPr>
          <p:nvPr/>
        </p:nvPicPr>
        <p:blipFill>
          <a:blip r:embed="rId8"/>
          <a:stretch>
            <a:fillRect/>
          </a:stretch>
        </p:blipFill>
        <p:spPr>
          <a:xfrm>
            <a:off x="3834584" y="1394085"/>
            <a:ext cx="2688397" cy="2377440"/>
          </a:xfrm>
          <a:prstGeom prst="rect">
            <a:avLst/>
          </a:prstGeom>
          <a:ln w="28575">
            <a:solidFill>
              <a:schemeClr val="bg1"/>
            </a:solidFill>
          </a:ln>
        </p:spPr>
      </p:pic>
    </p:spTree>
    <p:extLst>
      <p:ext uri="{BB962C8B-B14F-4D97-AF65-F5344CB8AC3E}">
        <p14:creationId xmlns:p14="http://schemas.microsoft.com/office/powerpoint/2010/main" val="3826372822"/>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CF0B1B-833D-D542-BC05-672F9BE43450}"/>
              </a:ext>
            </a:extLst>
          </p:cNvPr>
          <p:cNvSpPr txBox="1"/>
          <p:nvPr/>
        </p:nvSpPr>
        <p:spPr>
          <a:xfrm>
            <a:off x="1390439" y="6313714"/>
            <a:ext cx="9440149" cy="400110"/>
          </a:xfrm>
          <a:prstGeom prst="rect">
            <a:avLst/>
          </a:prstGeom>
          <a:noFill/>
        </p:spPr>
        <p:txBody>
          <a:bodyPr wrap="none" rtlCol="0">
            <a:spAutoFit/>
          </a:bodyPr>
          <a:lstStyle/>
          <a:p>
            <a:r>
              <a:rPr lang="en-US" sz="2000" spc="200">
                <a:solidFill>
                  <a:srgbClr val="FFC000"/>
                </a:solidFill>
                <a:effectLst>
                  <a:glow rad="127000">
                    <a:schemeClr val="tx1"/>
                  </a:glow>
                </a:effectLst>
                <a:latin typeface="Calibri" panose="020F0502020204030204" pitchFamily="34" charset="0"/>
                <a:cs typeface="Calibri" panose="020F0502020204030204" pitchFamily="34" charset="0"/>
              </a:rPr>
              <a:t>Place-based field geoscience course for teachers, Navajo Nation, UT-AZ.</a:t>
            </a:r>
          </a:p>
        </p:txBody>
      </p:sp>
      <p:sp>
        <p:nvSpPr>
          <p:cNvPr id="6" name="Title 1">
            <a:extLst>
              <a:ext uri="{FF2B5EF4-FFF2-40B4-BE49-F238E27FC236}">
                <a16:creationId xmlns:a16="http://schemas.microsoft.com/office/drawing/2014/main" id="{F039BCD0-F896-F84F-850A-6ED1CACADA4D}"/>
              </a:ext>
            </a:extLst>
          </p:cNvPr>
          <p:cNvSpPr>
            <a:spLocks noGrp="1"/>
          </p:cNvSpPr>
          <p:nvPr>
            <p:ph type="title"/>
          </p:nvPr>
        </p:nvSpPr>
        <p:spPr>
          <a:xfrm>
            <a:off x="2108263" y="0"/>
            <a:ext cx="9913256" cy="2572719"/>
          </a:xfrm>
        </p:spPr>
        <p:txBody>
          <a:bodyPr/>
          <a:lstStyle/>
          <a:p>
            <a:pPr algn="l">
              <a:spcAft>
                <a:spcPts val="1200"/>
              </a:spcAft>
              <a:tabLst>
                <a:tab pos="3762375" algn="l"/>
                <a:tab pos="5656263" algn="l"/>
              </a:tabLst>
            </a:pPr>
            <a:r>
              <a:rPr lang="en-US" sz="2800" spc="200">
                <a:solidFill>
                  <a:srgbClr val="FFC000"/>
                </a:solidFill>
                <a:effectLst>
                  <a:glow rad="127000">
                    <a:schemeClr val="tx1"/>
                  </a:glow>
                </a:effectLst>
              </a:rPr>
              <a:t>Sense of place is at the heart of </a:t>
            </a:r>
            <a:r>
              <a:rPr lang="en-US" sz="2800" i="1" spc="200">
                <a:solidFill>
                  <a:schemeClr val="bg1"/>
                </a:solidFill>
                <a:effectLst>
                  <a:glow rad="127000">
                    <a:schemeClr val="tx1"/>
                  </a:glow>
                </a:effectLst>
              </a:rPr>
              <a:t>place-based</a:t>
            </a:r>
            <a:r>
              <a:rPr lang="en-US" sz="2800" spc="200">
                <a:solidFill>
                  <a:srgbClr val="FFC000"/>
                </a:solidFill>
                <a:effectLst>
                  <a:glow rad="127000">
                    <a:schemeClr val="tx1"/>
                  </a:glow>
                </a:effectLst>
              </a:rPr>
              <a:t> teaching:</a:t>
            </a:r>
            <a:br>
              <a:rPr lang="en-US" sz="2800" spc="200">
                <a:solidFill>
                  <a:srgbClr val="FFC000"/>
                </a:solidFill>
                <a:effectLst>
                  <a:glow rad="127000">
                    <a:schemeClr val="tx1"/>
                  </a:glow>
                </a:effectLst>
              </a:rPr>
            </a:br>
            <a:r>
              <a:rPr lang="en-US" sz="1000" spc="200">
                <a:solidFill>
                  <a:srgbClr val="FFC000"/>
                </a:solidFill>
                <a:effectLst>
                  <a:glow rad="127000">
                    <a:schemeClr val="tx1"/>
                  </a:glow>
                </a:effectLst>
              </a:rPr>
              <a:t/>
            </a:r>
            <a:br>
              <a:rPr lang="en-US" sz="1000" spc="200">
                <a:solidFill>
                  <a:srgbClr val="FFC000"/>
                </a:solidFill>
                <a:effectLst>
                  <a:glow rad="127000">
                    <a:schemeClr val="tx1"/>
                  </a:glow>
                </a:effectLst>
              </a:rPr>
            </a:br>
            <a:r>
              <a:rPr lang="en-US" spc="200">
                <a:solidFill>
                  <a:srgbClr val="FFC000"/>
                </a:solidFill>
                <a:effectLst>
                  <a:glow rad="127000">
                    <a:schemeClr val="tx1"/>
                  </a:glow>
                </a:effectLst>
              </a:rPr>
              <a:t>	which </a:t>
            </a:r>
            <a:r>
              <a:rPr lang="en-US" spc="200">
                <a:solidFill>
                  <a:schemeClr val="bg1"/>
                </a:solidFill>
                <a:effectLst>
                  <a:glow rad="127000">
                    <a:schemeClr val="tx1"/>
                  </a:glow>
                </a:effectLst>
              </a:rPr>
              <a:t>situates</a:t>
            </a:r>
            <a:r>
              <a:rPr lang="en-US" spc="200">
                <a:solidFill>
                  <a:srgbClr val="FFC000"/>
                </a:solidFill>
                <a:effectLst>
                  <a:glow rad="127000">
                    <a:schemeClr val="tx1"/>
                  </a:glow>
                </a:effectLst>
              </a:rPr>
              <a:t> exploration and inquiry 	in specific place(s)</a:t>
            </a:r>
            <a:br>
              <a:rPr lang="en-US" spc="200">
                <a:solidFill>
                  <a:srgbClr val="FFC000"/>
                </a:solidFill>
                <a:effectLst>
                  <a:glow rad="127000">
                    <a:schemeClr val="tx1"/>
                  </a:glow>
                </a:effectLst>
              </a:rPr>
            </a:br>
            <a:r>
              <a:rPr lang="en-US" spc="200">
                <a:solidFill>
                  <a:srgbClr val="FFC000"/>
                </a:solidFill>
                <a:effectLst>
                  <a:glow rad="127000">
                    <a:schemeClr val="tx1"/>
                  </a:glow>
                </a:effectLst>
              </a:rPr>
              <a:t>	and interweaves elements of </a:t>
            </a:r>
            <a:r>
              <a:rPr lang="en-US" spc="200">
                <a:solidFill>
                  <a:schemeClr val="bg1"/>
                </a:solidFill>
                <a:effectLst>
                  <a:glow rad="127000">
                    <a:schemeClr val="tx1"/>
                  </a:glow>
                </a:effectLst>
              </a:rPr>
              <a:t>natural</a:t>
            </a:r>
            <a:r>
              <a:rPr lang="en-US" spc="200">
                <a:solidFill>
                  <a:srgbClr val="FFC000"/>
                </a:solidFill>
                <a:effectLst>
                  <a:glow rad="127000">
                    <a:schemeClr val="tx1"/>
                  </a:glow>
                </a:effectLst>
              </a:rPr>
              <a:t> 	</a:t>
            </a:r>
            <a:r>
              <a:rPr lang="en-US" i="1" spc="200">
                <a:solidFill>
                  <a:srgbClr val="FFC000"/>
                </a:solidFill>
                <a:effectLst>
                  <a:glow rad="127000">
                    <a:schemeClr val="tx1"/>
                  </a:glow>
                </a:effectLst>
              </a:rPr>
              <a:t>and</a:t>
            </a:r>
            <a:r>
              <a:rPr lang="en-US" spc="200">
                <a:solidFill>
                  <a:srgbClr val="FFC000"/>
                </a:solidFill>
                <a:effectLst>
                  <a:glow rad="127000">
                    <a:schemeClr val="tx1"/>
                  </a:glow>
                </a:effectLst>
              </a:rPr>
              <a:t> </a:t>
            </a:r>
            <a:r>
              <a:rPr lang="en-US" spc="200">
                <a:solidFill>
                  <a:schemeClr val="bg1"/>
                </a:solidFill>
                <a:effectLst>
                  <a:glow rad="127000">
                    <a:schemeClr val="tx1"/>
                  </a:glow>
                </a:effectLst>
              </a:rPr>
              <a:t>cultural</a:t>
            </a:r>
            <a:r>
              <a:rPr lang="en-US" spc="200">
                <a:solidFill>
                  <a:srgbClr val="FFC000"/>
                </a:solidFill>
                <a:effectLst>
                  <a:glow rad="127000">
                    <a:schemeClr val="tx1"/>
                  </a:glow>
                </a:effectLst>
              </a:rPr>
              <a:t> landscapes in teaching.</a:t>
            </a:r>
          </a:p>
        </p:txBody>
      </p:sp>
    </p:spTree>
    <p:extLst>
      <p:ext uri="{BB962C8B-B14F-4D97-AF65-F5344CB8AC3E}">
        <p14:creationId xmlns:p14="http://schemas.microsoft.com/office/powerpoint/2010/main" val="3337178317"/>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005840"/>
          </a:xfrm>
          <a:noFill/>
        </p:spPr>
        <p:txBody>
          <a:bodyPr/>
          <a:lstStyle/>
          <a:p>
            <a:pPr>
              <a:tabLst>
                <a:tab pos="2051050" algn="l"/>
              </a:tabLst>
            </a:pPr>
            <a:r>
              <a:rPr lang="en-US" dirty="0"/>
              <a:t>Sense of place is a measurable </a:t>
            </a:r>
            <a:r>
              <a:rPr lang="en-US" dirty="0">
                <a:solidFill>
                  <a:srgbClr val="941100"/>
                </a:solidFill>
              </a:rPr>
              <a:t>learning outcome </a:t>
            </a:r>
            <a:r>
              <a:rPr lang="en-US" dirty="0"/>
              <a:t>for place-based geoscience teaching.</a:t>
            </a:r>
            <a:br>
              <a:rPr lang="en-US" dirty="0"/>
            </a:br>
            <a:r>
              <a:rPr lang="en-US" sz="1800" i="1" dirty="0"/>
              <a:t>(summarized from a recent review by </a:t>
            </a:r>
            <a:r>
              <a:rPr lang="en-US" sz="1800" i="1" dirty="0" err="1"/>
              <a:t>Semken, Ward, Moosavi, &amp; Chinn, </a:t>
            </a:r>
            <a:r>
              <a:rPr lang="en-US" sz="1800" i="1" u="sng" dirty="0" err="1"/>
              <a:t>JGE</a:t>
            </a:r>
            <a:r>
              <a:rPr lang="en-US" sz="1800" i="1" dirty="0" err="1"/>
              <a:t>, </a:t>
            </a:r>
            <a:r>
              <a:rPr lang="en-US" sz="1800" i="1" dirty="0"/>
              <a:t>2017)</a:t>
            </a:r>
          </a:p>
        </p:txBody>
      </p:sp>
      <p:sp>
        <p:nvSpPr>
          <p:cNvPr id="4" name="Content Placeholder 3"/>
          <p:cNvSpPr>
            <a:spLocks noGrp="1"/>
          </p:cNvSpPr>
          <p:nvPr>
            <p:ph idx="1"/>
          </p:nvPr>
        </p:nvSpPr>
        <p:spPr>
          <a:xfrm>
            <a:off x="117566" y="1023939"/>
            <a:ext cx="11965577" cy="3383280"/>
          </a:xfrm>
        </p:spPr>
        <p:txBody>
          <a:bodyPr/>
          <a:lstStyle/>
          <a:p>
            <a:pPr marL="177800" indent="-177800">
              <a:spcBef>
                <a:spcPts val="0"/>
              </a:spcBef>
              <a:spcAft>
                <a:spcPts val="1200"/>
              </a:spcAft>
              <a:buFont typeface="Arial" charset="0"/>
              <a:buChar char="•"/>
            </a:pPr>
            <a:r>
              <a:rPr lang="en-US" sz="1800" spc="100" dirty="0"/>
              <a:t>Significant </a:t>
            </a:r>
            <a:r>
              <a:rPr lang="en-US" sz="1800" spc="100" dirty="0">
                <a:solidFill>
                  <a:srgbClr val="941100"/>
                </a:solidFill>
              </a:rPr>
              <a:t>pre/post gains in sense of place </a:t>
            </a:r>
            <a:r>
              <a:rPr lang="en-US" sz="1800" spc="100" dirty="0"/>
              <a:t>in K-16 students with place-based geoscience courses         </a:t>
            </a:r>
            <a:r>
              <a:rPr lang="en-US" sz="1600" spc="100" dirty="0"/>
              <a:t>(</a:t>
            </a:r>
            <a:r>
              <a:rPr lang="en-US" sz="1600" spc="100" dirty="0" err="1"/>
              <a:t>Semken</a:t>
            </a:r>
            <a:r>
              <a:rPr lang="en-US" sz="1600" spc="100" dirty="0"/>
              <a:t> &amp; Butler Freeman, 2008; </a:t>
            </a:r>
            <a:r>
              <a:rPr lang="en-US" sz="1600" spc="100" dirty="0" err="1"/>
              <a:t>Kudryavtsev</a:t>
            </a:r>
            <a:r>
              <a:rPr lang="en-US" sz="1600" spc="100" dirty="0"/>
              <a:t>, Krasny, &amp; Stedman, 2012).</a:t>
            </a:r>
            <a:endParaRPr lang="en-US" sz="1800" spc="100" dirty="0"/>
          </a:p>
          <a:p>
            <a:pPr marL="177800" indent="-177800">
              <a:spcBef>
                <a:spcPts val="0"/>
              </a:spcBef>
              <a:spcAft>
                <a:spcPts val="1200"/>
              </a:spcAft>
              <a:buFont typeface="Arial" charset="0"/>
              <a:buChar char="•"/>
            </a:pPr>
            <a:r>
              <a:rPr lang="en-US" sz="1800" spc="100" dirty="0"/>
              <a:t>Pre-course reflection on sense of place </a:t>
            </a:r>
            <a:r>
              <a:rPr lang="en-US" sz="1800" spc="100" dirty="0">
                <a:solidFill>
                  <a:srgbClr val="941100"/>
                </a:solidFill>
              </a:rPr>
              <a:t>motivated geoscience learning </a:t>
            </a:r>
            <a:r>
              <a:rPr lang="en-US" sz="1400" spc="100" dirty="0"/>
              <a:t>(</a:t>
            </a:r>
            <a:r>
              <a:rPr lang="en-US" sz="1600" spc="100" dirty="0"/>
              <a:t>Clary &amp; </a:t>
            </a:r>
            <a:r>
              <a:rPr lang="en-US" sz="1600" spc="100" dirty="0" err="1"/>
              <a:t>Wandersee</a:t>
            </a:r>
            <a:r>
              <a:rPr lang="en-US" sz="1600" spc="100" dirty="0"/>
              <a:t>, 2006</a:t>
            </a:r>
            <a:r>
              <a:rPr lang="en-US" sz="2000" spc="100" dirty="0"/>
              <a:t>)</a:t>
            </a:r>
            <a:r>
              <a:rPr lang="en-US" sz="1800" spc="100" dirty="0"/>
              <a:t>.</a:t>
            </a:r>
          </a:p>
          <a:p>
            <a:pPr marL="177800" indent="-177800">
              <a:spcBef>
                <a:spcPts val="0"/>
              </a:spcBef>
              <a:spcAft>
                <a:spcPts val="1200"/>
              </a:spcAft>
              <a:buFont typeface="Arial" charset="0"/>
              <a:buChar char="•"/>
            </a:pPr>
            <a:r>
              <a:rPr lang="en-US" sz="1800" spc="100" dirty="0"/>
              <a:t>Student senses of place </a:t>
            </a:r>
            <a:r>
              <a:rPr lang="en-US" sz="1800" spc="100" dirty="0">
                <a:solidFill>
                  <a:srgbClr val="941100"/>
                </a:solidFill>
              </a:rPr>
              <a:t>increased more </a:t>
            </a:r>
            <a:r>
              <a:rPr lang="en-US" sz="1800" spc="100" dirty="0"/>
              <a:t>in a place-based course than in a conventional course with the same subject matter </a:t>
            </a:r>
            <a:r>
              <a:rPr lang="en-US" sz="1600" spc="100" dirty="0"/>
              <a:t>(Lee &amp; Chiang, 2016).</a:t>
            </a:r>
          </a:p>
          <a:p>
            <a:pPr marL="177800" indent="-177800">
              <a:spcBef>
                <a:spcPts val="0"/>
              </a:spcBef>
              <a:spcAft>
                <a:spcPts val="1200"/>
              </a:spcAft>
              <a:buFont typeface="Arial" charset="0"/>
              <a:buChar char="•"/>
            </a:pPr>
            <a:r>
              <a:rPr lang="en-US" sz="1800" spc="100" dirty="0"/>
              <a:t>K-12 teachers’ </a:t>
            </a:r>
            <a:r>
              <a:rPr lang="en-US" sz="1800" spc="100" dirty="0">
                <a:solidFill>
                  <a:srgbClr val="941100"/>
                </a:solidFill>
              </a:rPr>
              <a:t>sense of place and preference for using place-based methods increased</a:t>
            </a:r>
            <a:r>
              <a:rPr lang="en-US" sz="1800" spc="100" dirty="0"/>
              <a:t> after place-based professional development in geoscience and reflection on sense of place </a:t>
            </a:r>
            <a:r>
              <a:rPr lang="en-US" sz="1600" spc="100" dirty="0"/>
              <a:t>(Chinn, 2007; Williams &amp; </a:t>
            </a:r>
            <a:r>
              <a:rPr lang="en-US" sz="1600" spc="100" dirty="0" err="1"/>
              <a:t>Semken</a:t>
            </a:r>
            <a:r>
              <a:rPr lang="en-US" sz="1600" spc="100" dirty="0"/>
              <a:t>, 2011).</a:t>
            </a:r>
            <a:endParaRPr lang="en-US" sz="1800" spc="100" dirty="0"/>
          </a:p>
          <a:p>
            <a:pPr marL="177800" indent="-177800">
              <a:spcBef>
                <a:spcPts val="0"/>
              </a:spcBef>
              <a:spcAft>
                <a:spcPts val="1200"/>
              </a:spcAft>
              <a:buFont typeface="Arial" charset="0"/>
              <a:buChar char="•"/>
            </a:pPr>
            <a:r>
              <a:rPr lang="en-US" sz="1800" spc="100" dirty="0"/>
              <a:t>Geoscience assessments that leverage sense of place (shared by cultural experts) are </a:t>
            </a:r>
            <a:r>
              <a:rPr lang="en-US" sz="1800" spc="100" dirty="0">
                <a:solidFill>
                  <a:srgbClr val="941100"/>
                </a:solidFill>
              </a:rPr>
              <a:t>more relevant to minority geoscience students </a:t>
            </a:r>
            <a:r>
              <a:rPr lang="en-US" sz="1800" spc="100" dirty="0"/>
              <a:t>such as Native Americans </a:t>
            </a:r>
            <a:r>
              <a:rPr lang="en-US" sz="1600" spc="100" dirty="0"/>
              <a:t>(Ward, </a:t>
            </a:r>
            <a:r>
              <a:rPr lang="en-US" sz="1600" spc="100" dirty="0" err="1"/>
              <a:t>Semken</a:t>
            </a:r>
            <a:r>
              <a:rPr lang="en-US" sz="1600" spc="100" dirty="0"/>
              <a:t>, &amp; </a:t>
            </a:r>
            <a:r>
              <a:rPr lang="en-US" sz="1600" spc="100" dirty="0" err="1"/>
              <a:t>Libarkin</a:t>
            </a:r>
            <a:r>
              <a:rPr lang="en-US" sz="1600" spc="100" dirty="0"/>
              <a:t>, 2014).</a:t>
            </a:r>
            <a:endParaRPr lang="en-US" sz="1800" spc="100" dirty="0"/>
          </a:p>
        </p:txBody>
      </p:sp>
      <p:grpSp>
        <p:nvGrpSpPr>
          <p:cNvPr id="8" name="Group 7"/>
          <p:cNvGrpSpPr/>
          <p:nvPr/>
        </p:nvGrpSpPr>
        <p:grpSpPr>
          <a:xfrm>
            <a:off x="1817918" y="4429505"/>
            <a:ext cx="8402899" cy="2288560"/>
            <a:chOff x="239487" y="4429505"/>
            <a:chExt cx="8402899" cy="228856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487" y="4429505"/>
              <a:ext cx="4049602" cy="2286000"/>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5914" y="4429505"/>
              <a:ext cx="3776472" cy="2288560"/>
            </a:xfrm>
            <a:prstGeom prst="rect">
              <a:avLst/>
            </a:prstGeom>
          </p:spPr>
        </p:pic>
      </p:grpSp>
    </p:spTree>
    <p:extLst>
      <p:ext uri="{BB962C8B-B14F-4D97-AF65-F5344CB8AC3E}">
        <p14:creationId xmlns:p14="http://schemas.microsoft.com/office/powerpoint/2010/main" val="222739054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1524000" y="8021"/>
            <a:ext cx="9144000" cy="1097280"/>
          </a:xfrm>
          <a:noFill/>
        </p:spPr>
        <p:txBody>
          <a:bodyPr/>
          <a:lstStyle/>
          <a:p>
            <a:r>
              <a:rPr lang="en-US" dirty="0"/>
              <a:t>Sense of place is also </a:t>
            </a:r>
            <a:r>
              <a:rPr lang="en-US" dirty="0">
                <a:solidFill>
                  <a:srgbClr val="941100"/>
                </a:solidFill>
              </a:rPr>
              <a:t>synergistic</a:t>
            </a:r>
            <a:r>
              <a:rPr lang="en-US" dirty="0"/>
              <a:t> with other factors relevant to natural science learning </a:t>
            </a:r>
            <a:r>
              <a:rPr lang="en-US" sz="2000" i="1" dirty="0"/>
              <a:t>(see review by </a:t>
            </a:r>
            <a:r>
              <a:rPr lang="en-US" sz="2000" i="1" dirty="0" err="1"/>
              <a:t>Semken</a:t>
            </a:r>
            <a:r>
              <a:rPr lang="en-US" sz="2000" i="1" dirty="0"/>
              <a:t> et al., </a:t>
            </a:r>
            <a:r>
              <a:rPr lang="en-US" sz="2000" i="1" u="sng" dirty="0"/>
              <a:t>JGE</a:t>
            </a:r>
            <a:r>
              <a:rPr lang="en-US" sz="2000" i="1" dirty="0"/>
              <a:t>, 2017).</a:t>
            </a:r>
            <a:endParaRPr lang="en-US" sz="2200" dirty="0"/>
          </a:p>
        </p:txBody>
      </p:sp>
      <p:sp>
        <p:nvSpPr>
          <p:cNvPr id="4" name="Content Placeholder 3"/>
          <p:cNvSpPr>
            <a:spLocks noGrp="1"/>
          </p:cNvSpPr>
          <p:nvPr>
            <p:ph idx="1"/>
          </p:nvPr>
        </p:nvSpPr>
        <p:spPr>
          <a:xfrm>
            <a:off x="3362165" y="1289091"/>
            <a:ext cx="5308465" cy="5120640"/>
          </a:xfrm>
        </p:spPr>
        <p:txBody>
          <a:bodyPr/>
          <a:lstStyle/>
          <a:p>
            <a:pPr marL="122238" indent="-122238">
              <a:spcBef>
                <a:spcPts val="0"/>
              </a:spcBef>
              <a:spcAft>
                <a:spcPts val="1200"/>
              </a:spcAft>
              <a:tabLst>
                <a:tab pos="341313" algn="l"/>
              </a:tabLst>
            </a:pPr>
            <a:r>
              <a:rPr lang="en-US" sz="2000" spc="100" dirty="0"/>
              <a:t>Local context </a:t>
            </a:r>
            <a:r>
              <a:rPr lang="en-US" sz="2000" spc="100" dirty="0">
                <a:solidFill>
                  <a:srgbClr val="941100"/>
                </a:solidFill>
              </a:rPr>
              <a:t>engages STEM learners    </a:t>
            </a:r>
            <a:r>
              <a:rPr lang="en-US" sz="1600" spc="100" dirty="0"/>
              <a:t>(</a:t>
            </a:r>
            <a:r>
              <a:rPr lang="en-US" sz="1600" spc="100" dirty="0" err="1"/>
              <a:t>Barab</a:t>
            </a:r>
            <a:r>
              <a:rPr lang="en-US" sz="1600" spc="100" dirty="0"/>
              <a:t> &amp; Roth, 2006; </a:t>
            </a:r>
            <a:r>
              <a:rPr lang="en-US" sz="1600" spc="100" dirty="0" err="1"/>
              <a:t>Fensham</a:t>
            </a:r>
            <a:r>
              <a:rPr lang="en-US" sz="1600" spc="100" dirty="0"/>
              <a:t>, 2009).</a:t>
            </a:r>
          </a:p>
          <a:p>
            <a:pPr marL="122238" indent="-122238">
              <a:spcBef>
                <a:spcPts val="1000"/>
              </a:spcBef>
              <a:spcAft>
                <a:spcPts val="1200"/>
              </a:spcAft>
              <a:tabLst>
                <a:tab pos="341313" algn="l"/>
              </a:tabLst>
            </a:pPr>
            <a:r>
              <a:rPr lang="en-US" sz="2000" spc="100" dirty="0">
                <a:solidFill>
                  <a:srgbClr val="941100"/>
                </a:solidFill>
              </a:rPr>
              <a:t>Physical environment shapes </a:t>
            </a:r>
            <a:r>
              <a:rPr lang="en-US" sz="2000" spc="100" dirty="0"/>
              <a:t>sense of place </a:t>
            </a:r>
            <a:r>
              <a:rPr lang="en-US" sz="1600" spc="100" dirty="0"/>
              <a:t>(</a:t>
            </a:r>
            <a:r>
              <a:rPr lang="en-US" sz="1600" spc="100" dirty="0" err="1"/>
              <a:t>Ryden</a:t>
            </a:r>
            <a:r>
              <a:rPr lang="en-US" sz="1600" spc="100" dirty="0"/>
              <a:t>, 1993; Stedman, 2003; </a:t>
            </a:r>
            <a:r>
              <a:rPr lang="en-US" sz="1600" spc="100" dirty="0" err="1"/>
              <a:t>Ardoin</a:t>
            </a:r>
            <a:r>
              <a:rPr lang="en-US" sz="1600" spc="100" dirty="0"/>
              <a:t>, 2006).</a:t>
            </a:r>
            <a:endParaRPr lang="en-US" sz="1800" spc="100" dirty="0"/>
          </a:p>
          <a:p>
            <a:pPr marL="122238" indent="-122238">
              <a:spcBef>
                <a:spcPts val="1000"/>
              </a:spcBef>
              <a:spcAft>
                <a:spcPts val="1200"/>
              </a:spcAft>
              <a:tabLst>
                <a:tab pos="341313" algn="l"/>
              </a:tabLst>
            </a:pPr>
            <a:r>
              <a:rPr lang="en-US" sz="2000" spc="100" dirty="0"/>
              <a:t>Sense of place influences how we </a:t>
            </a:r>
            <a:r>
              <a:rPr lang="en-US" sz="2000" spc="100" dirty="0">
                <a:solidFill>
                  <a:srgbClr val="941100"/>
                </a:solidFill>
              </a:rPr>
              <a:t>interpret natural phenomena                           </a:t>
            </a:r>
            <a:r>
              <a:rPr lang="en-US" sz="1600" spc="100" dirty="0"/>
              <a:t>(</a:t>
            </a:r>
            <a:r>
              <a:rPr lang="en-US" sz="1600" spc="100" dirty="0" err="1"/>
              <a:t>Aikenhead</a:t>
            </a:r>
            <a:r>
              <a:rPr lang="en-US" sz="1600" spc="100" dirty="0"/>
              <a:t> &amp; Michell, 2011; Ward et al., 2014).</a:t>
            </a:r>
            <a:endParaRPr lang="en-US" sz="1800" spc="100" dirty="0"/>
          </a:p>
          <a:p>
            <a:pPr marL="122238" indent="-122238">
              <a:spcBef>
                <a:spcPts val="1000"/>
              </a:spcBef>
              <a:spcAft>
                <a:spcPts val="1200"/>
              </a:spcAft>
              <a:tabLst>
                <a:tab pos="341313" algn="l"/>
              </a:tabLst>
            </a:pPr>
            <a:r>
              <a:rPr lang="en-US" sz="2000" spc="100" dirty="0"/>
              <a:t>Sense of place correlates with student       </a:t>
            </a:r>
            <a:r>
              <a:rPr lang="en-US" sz="2000" spc="100" dirty="0">
                <a:solidFill>
                  <a:srgbClr val="941100"/>
                </a:solidFill>
              </a:rPr>
              <a:t>pro-environmental attitudes and behaviors </a:t>
            </a:r>
            <a:r>
              <a:rPr lang="en-US" sz="1600" spc="100" dirty="0"/>
              <a:t>(Stedman, 2002; </a:t>
            </a:r>
            <a:r>
              <a:rPr lang="en-US" sz="1600" spc="100" dirty="0" err="1"/>
              <a:t>Brehm</a:t>
            </a:r>
            <a:r>
              <a:rPr lang="en-US" sz="1600" spc="100" dirty="0"/>
              <a:t> et al., 2006;                 </a:t>
            </a:r>
            <a:r>
              <a:rPr lang="en-US" sz="1600" spc="100" dirty="0" err="1"/>
              <a:t>Scannell</a:t>
            </a:r>
            <a:r>
              <a:rPr lang="en-US" sz="1600" spc="100" dirty="0"/>
              <a:t> &amp; Gifford, 2010). </a:t>
            </a:r>
            <a:endParaRPr lang="en-US" sz="2000" spc="100" dirty="0"/>
          </a:p>
          <a:p>
            <a:pPr marL="122238" indent="-114300">
              <a:spcBef>
                <a:spcPts val="1000"/>
              </a:spcBef>
              <a:spcAft>
                <a:spcPts val="1200"/>
              </a:spcAft>
              <a:tabLst>
                <a:tab pos="341313" algn="l"/>
              </a:tabLst>
            </a:pPr>
            <a:r>
              <a:rPr lang="en-US" sz="2000" spc="100" dirty="0">
                <a:solidFill>
                  <a:srgbClr val="941100"/>
                </a:solidFill>
              </a:rPr>
              <a:t>Connections with Earth </a:t>
            </a:r>
            <a:r>
              <a:rPr lang="en-US" sz="2000" spc="100" dirty="0"/>
              <a:t>manifested</a:t>
            </a:r>
            <a:r>
              <a:rPr lang="en-US" sz="2000" spc="100" dirty="0">
                <a:solidFill>
                  <a:srgbClr val="941100"/>
                </a:solidFill>
              </a:rPr>
              <a:t> </a:t>
            </a:r>
            <a:r>
              <a:rPr lang="en-US" sz="2000" spc="100" dirty="0"/>
              <a:t>in places may </a:t>
            </a:r>
            <a:r>
              <a:rPr lang="en-US" sz="2000" spc="100" dirty="0">
                <a:solidFill>
                  <a:srgbClr val="941100"/>
                </a:solidFill>
              </a:rPr>
              <a:t>motivate </a:t>
            </a:r>
            <a:r>
              <a:rPr lang="en-US" sz="2000" spc="100" dirty="0"/>
              <a:t>geoscience learning </a:t>
            </a:r>
            <a:r>
              <a:rPr lang="en-US" sz="1600" spc="100" dirty="0"/>
              <a:t>(van der </a:t>
            </a:r>
            <a:r>
              <a:rPr lang="en-US" sz="1600" spc="100" dirty="0" err="1"/>
              <a:t>Hoeven</a:t>
            </a:r>
            <a:r>
              <a:rPr lang="en-US" sz="1600" spc="100" dirty="0"/>
              <a:t> Kraft et al., 2011).</a:t>
            </a:r>
            <a:endParaRPr lang="en-US" sz="1800" spc="100" dirty="0"/>
          </a:p>
        </p:txBody>
      </p:sp>
      <p:grpSp>
        <p:nvGrpSpPr>
          <p:cNvPr id="11" name="Group 10">
            <a:extLst>
              <a:ext uri="{FF2B5EF4-FFF2-40B4-BE49-F238E27FC236}">
                <a16:creationId xmlns:a16="http://schemas.microsoft.com/office/drawing/2014/main" id="{1DAA5E52-A79B-894F-B161-FD18186D812C}"/>
              </a:ext>
            </a:extLst>
          </p:cNvPr>
          <p:cNvGrpSpPr/>
          <p:nvPr/>
        </p:nvGrpSpPr>
        <p:grpSpPr>
          <a:xfrm>
            <a:off x="158569" y="1371651"/>
            <a:ext cx="3200400" cy="4955520"/>
            <a:chOff x="105815" y="1489288"/>
            <a:chExt cx="3200400" cy="4955520"/>
          </a:xfrm>
        </p:grpSpPr>
        <p:pic>
          <p:nvPicPr>
            <p:cNvPr id="9" name="Picture 8">
              <a:extLst>
                <a:ext uri="{FF2B5EF4-FFF2-40B4-BE49-F238E27FC236}">
                  <a16:creationId xmlns:a16="http://schemas.microsoft.com/office/drawing/2014/main" id="{C4FAACC7-F80B-D448-9446-F7A7E60A73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15" y="1489288"/>
              <a:ext cx="3200400" cy="4632507"/>
            </a:xfrm>
            <a:prstGeom prst="rect">
              <a:avLst/>
            </a:prstGeom>
          </p:spPr>
        </p:pic>
        <p:sp>
          <p:nvSpPr>
            <p:cNvPr id="10" name="TextBox 9">
              <a:extLst>
                <a:ext uri="{FF2B5EF4-FFF2-40B4-BE49-F238E27FC236}">
                  <a16:creationId xmlns:a16="http://schemas.microsoft.com/office/drawing/2014/main" id="{8B83BB3C-A650-B344-A127-CB83F6F9F9F6}"/>
                </a:ext>
              </a:extLst>
            </p:cNvPr>
            <p:cNvSpPr txBox="1"/>
            <p:nvPr/>
          </p:nvSpPr>
          <p:spPr>
            <a:xfrm>
              <a:off x="395143" y="6137031"/>
              <a:ext cx="2621744" cy="307777"/>
            </a:xfrm>
            <a:prstGeom prst="rect">
              <a:avLst/>
            </a:prstGeom>
            <a:noFill/>
          </p:spPr>
          <p:txBody>
            <a:bodyPr wrap="none" rtlCol="0">
              <a:spAutoFit/>
            </a:bodyPr>
            <a:lstStyle/>
            <a:p>
              <a:r>
                <a:rPr lang="en-US" sz="1400" spc="100">
                  <a:latin typeface="Calibri" panose="020F0502020204030204" pitchFamily="34" charset="0"/>
                  <a:cs typeface="Calibri" panose="020F0502020204030204" pitchFamily="34" charset="0"/>
                </a:rPr>
                <a:t>Students in Ouray, Colorado.</a:t>
              </a:r>
            </a:p>
          </p:txBody>
        </p:sp>
      </p:grpSp>
      <p:grpSp>
        <p:nvGrpSpPr>
          <p:cNvPr id="13" name="Group 12">
            <a:extLst>
              <a:ext uri="{FF2B5EF4-FFF2-40B4-BE49-F238E27FC236}">
                <a16:creationId xmlns:a16="http://schemas.microsoft.com/office/drawing/2014/main" id="{1445B275-5AC9-9C4A-803A-3C50774E04D2}"/>
              </a:ext>
            </a:extLst>
          </p:cNvPr>
          <p:cNvGrpSpPr/>
          <p:nvPr/>
        </p:nvGrpSpPr>
        <p:grpSpPr>
          <a:xfrm>
            <a:off x="8585907" y="1404363"/>
            <a:ext cx="3486970" cy="4890097"/>
            <a:chOff x="8585907" y="1519541"/>
            <a:chExt cx="3486970" cy="4890097"/>
          </a:xfrm>
        </p:grpSpPr>
        <p:pic>
          <p:nvPicPr>
            <p:cNvPr id="5" name="Picture 4" descr="2011.07_TrenchesCover">
              <a:extLst>
                <a:ext uri="{FF2B5EF4-FFF2-40B4-BE49-F238E27FC236}">
                  <a16:creationId xmlns:a16="http://schemas.microsoft.com/office/drawing/2014/main" id="{78F2CA5A-08F9-2D4A-B92F-9952285372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85907" y="1519541"/>
              <a:ext cx="3486970" cy="4572000"/>
            </a:xfrm>
            <a:prstGeom prst="rect">
              <a:avLst/>
            </a:prstGeom>
          </p:spPr>
        </p:pic>
        <p:sp>
          <p:nvSpPr>
            <p:cNvPr id="12" name="TextBox 11">
              <a:extLst>
                <a:ext uri="{FF2B5EF4-FFF2-40B4-BE49-F238E27FC236}">
                  <a16:creationId xmlns:a16="http://schemas.microsoft.com/office/drawing/2014/main" id="{DCB5AC23-E5DF-FF49-A7E0-B7426DC74033}"/>
                </a:ext>
              </a:extLst>
            </p:cNvPr>
            <p:cNvSpPr txBox="1"/>
            <p:nvPr/>
          </p:nvSpPr>
          <p:spPr>
            <a:xfrm>
              <a:off x="8660666" y="6101861"/>
              <a:ext cx="3337452" cy="307777"/>
            </a:xfrm>
            <a:prstGeom prst="rect">
              <a:avLst/>
            </a:prstGeom>
            <a:noFill/>
          </p:spPr>
          <p:txBody>
            <a:bodyPr wrap="none" rtlCol="0">
              <a:spAutoFit/>
            </a:bodyPr>
            <a:lstStyle/>
            <a:p>
              <a:r>
                <a:rPr lang="en-US" sz="1400" spc="100">
                  <a:latin typeface="Calibri" panose="020F0502020204030204" pitchFamily="34" charset="0"/>
                  <a:cs typeface="Calibri" panose="020F0502020204030204" pitchFamily="34" charset="0"/>
                </a:rPr>
                <a:t>Place-based teaching in urban places</a:t>
              </a:r>
            </a:p>
          </p:txBody>
        </p:sp>
      </p:grpSp>
    </p:spTree>
    <p:extLst>
      <p:ext uri="{BB962C8B-B14F-4D97-AF65-F5344CB8AC3E}">
        <p14:creationId xmlns:p14="http://schemas.microsoft.com/office/powerpoint/2010/main" val="404559388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E4973DB-3E17-2649-930B-C17D751EE80C}"/>
              </a:ext>
            </a:extLst>
          </p:cNvPr>
          <p:cNvSpPr>
            <a:spLocks noGrp="1"/>
          </p:cNvSpPr>
          <p:nvPr>
            <p:ph type="title"/>
          </p:nvPr>
        </p:nvSpPr>
        <p:spPr>
          <a:xfrm>
            <a:off x="1524000" y="0"/>
            <a:ext cx="9144000" cy="731520"/>
          </a:xfrm>
        </p:spPr>
        <p:txBody>
          <a:bodyPr/>
          <a:lstStyle/>
          <a:p>
            <a:r>
              <a:rPr lang="en-US" sz="2800" spc="200" dirty="0">
                <a:solidFill>
                  <a:schemeClr val="bg1"/>
                </a:solidFill>
                <a:effectLst>
                  <a:glow rad="101600">
                    <a:srgbClr val="941100">
                      <a:alpha val="75000"/>
                    </a:srgbClr>
                  </a:glow>
                </a:effectLst>
              </a:rPr>
              <a:t>Design elements for place-based teaching</a:t>
            </a:r>
          </a:p>
        </p:txBody>
      </p:sp>
      <p:sp>
        <p:nvSpPr>
          <p:cNvPr id="11" name="TextBox 10">
            <a:extLst>
              <a:ext uri="{FF2B5EF4-FFF2-40B4-BE49-F238E27FC236}">
                <a16:creationId xmlns:a16="http://schemas.microsoft.com/office/drawing/2014/main" id="{85C9A1BE-F456-3F45-BEA6-A5C6607BD333}"/>
              </a:ext>
            </a:extLst>
          </p:cNvPr>
          <p:cNvSpPr txBox="1"/>
          <p:nvPr/>
        </p:nvSpPr>
        <p:spPr>
          <a:xfrm>
            <a:off x="404949" y="3467100"/>
            <a:ext cx="3367051" cy="1107996"/>
          </a:xfrm>
          <a:prstGeom prst="rect">
            <a:avLst/>
          </a:prstGeom>
          <a:noFill/>
        </p:spPr>
        <p:txBody>
          <a:bodyPr wrap="square" rtlCol="0">
            <a:spAutoFit/>
          </a:bodyPr>
          <a:lstStyle/>
          <a:p>
            <a:pPr algn="r"/>
            <a:r>
              <a:rPr lang="en-US" sz="2200" spc="100" dirty="0">
                <a:solidFill>
                  <a:schemeClr val="bg1"/>
                </a:solidFill>
                <a:effectLst>
                  <a:glow rad="101600">
                    <a:srgbClr val="941100">
                      <a:alpha val="75000"/>
                    </a:srgbClr>
                  </a:glow>
                </a:effectLst>
              </a:rPr>
              <a:t>Focus </a:t>
            </a:r>
            <a:r>
              <a:rPr lang="en-US" sz="2200" i="1" spc="100" dirty="0">
                <a:solidFill>
                  <a:schemeClr val="bg1"/>
                </a:solidFill>
                <a:effectLst>
                  <a:glow rad="101600">
                    <a:srgbClr val="941100">
                      <a:alpha val="75000"/>
                    </a:srgbClr>
                  </a:glow>
                </a:effectLst>
              </a:rPr>
              <a:t>content</a:t>
            </a:r>
            <a:r>
              <a:rPr lang="en-US" sz="2200" spc="100" dirty="0">
                <a:solidFill>
                  <a:schemeClr val="bg1"/>
                </a:solidFill>
                <a:effectLst>
                  <a:glow rad="101600">
                    <a:srgbClr val="941100">
                      <a:alpha val="75000"/>
                    </a:srgbClr>
                  </a:glow>
                </a:effectLst>
              </a:rPr>
              <a:t> on the </a:t>
            </a:r>
            <a:r>
              <a:rPr lang="en-US" sz="2200" spc="100" dirty="0">
                <a:solidFill>
                  <a:srgbClr val="FFC000"/>
                </a:solidFill>
                <a:effectLst>
                  <a:glow rad="101600">
                    <a:srgbClr val="941100">
                      <a:alpha val="75000"/>
                    </a:srgbClr>
                  </a:glow>
                </a:effectLst>
              </a:rPr>
              <a:t>natural attributes </a:t>
            </a:r>
            <a:r>
              <a:rPr lang="en-US" sz="2200" spc="100" dirty="0">
                <a:solidFill>
                  <a:schemeClr val="bg1"/>
                </a:solidFill>
                <a:effectLst>
                  <a:glow rad="101600">
                    <a:srgbClr val="941100">
                      <a:alpha val="75000"/>
                    </a:srgbClr>
                  </a:glow>
                </a:effectLst>
              </a:rPr>
              <a:t>of the place under study.</a:t>
            </a:r>
          </a:p>
        </p:txBody>
      </p:sp>
      <p:sp>
        <p:nvSpPr>
          <p:cNvPr id="12" name="TextBox 11">
            <a:extLst>
              <a:ext uri="{FF2B5EF4-FFF2-40B4-BE49-F238E27FC236}">
                <a16:creationId xmlns:a16="http://schemas.microsoft.com/office/drawing/2014/main" id="{5006B2A1-06EC-B149-9E2E-E1A8BAE24325}"/>
              </a:ext>
            </a:extLst>
          </p:cNvPr>
          <p:cNvSpPr txBox="1"/>
          <p:nvPr/>
        </p:nvSpPr>
        <p:spPr>
          <a:xfrm>
            <a:off x="156753" y="1492491"/>
            <a:ext cx="4641280" cy="1446550"/>
          </a:xfrm>
          <a:prstGeom prst="rect">
            <a:avLst/>
          </a:prstGeom>
          <a:noFill/>
        </p:spPr>
        <p:txBody>
          <a:bodyPr wrap="square" rtlCol="0">
            <a:spAutoFit/>
          </a:bodyPr>
          <a:lstStyle>
            <a:defPPr>
              <a:defRPr lang="en-US"/>
            </a:defPPr>
            <a:lvl1pPr algn="l">
              <a:defRPr sz="1800" b="1" spc="100">
                <a:solidFill>
                  <a:schemeClr val="bg1"/>
                </a:solidFill>
              </a:defRPr>
            </a:lvl1pPr>
          </a:lstStyle>
          <a:p>
            <a:pPr algn="r"/>
            <a:r>
              <a:rPr lang="en-US" sz="2200" b="0" dirty="0">
                <a:effectLst>
                  <a:glow rad="101600">
                    <a:srgbClr val="941100">
                      <a:alpha val="75000"/>
                    </a:srgbClr>
                  </a:glow>
                </a:effectLst>
              </a:rPr>
              <a:t>Meaningfully integrate </a:t>
            </a:r>
            <a:r>
              <a:rPr lang="en-US" sz="2200" b="0" dirty="0">
                <a:solidFill>
                  <a:srgbClr val="FFC000"/>
                </a:solidFill>
                <a:effectLst>
                  <a:glow rad="101600">
                    <a:srgbClr val="941100">
                      <a:alpha val="75000"/>
                    </a:srgbClr>
                  </a:glow>
                </a:effectLst>
              </a:rPr>
              <a:t>cultural attributes </a:t>
            </a:r>
            <a:r>
              <a:rPr lang="en-US" sz="2200" b="0" dirty="0">
                <a:effectLst>
                  <a:glow rad="101600">
                    <a:srgbClr val="941100">
                      <a:alpha val="75000"/>
                    </a:srgbClr>
                  </a:glow>
                </a:effectLst>
              </a:rPr>
              <a:t>of the place under study in appropriate ways, to add </a:t>
            </a:r>
            <a:r>
              <a:rPr lang="en-US" sz="2200" b="0" i="1" dirty="0">
                <a:effectLst>
                  <a:glow rad="101600">
                    <a:srgbClr val="941100">
                      <a:alpha val="75000"/>
                    </a:srgbClr>
                  </a:glow>
                </a:effectLst>
              </a:rPr>
              <a:t>context</a:t>
            </a:r>
            <a:r>
              <a:rPr lang="en-US" sz="2200" b="0" dirty="0">
                <a:effectLst>
                  <a:glow rad="101600">
                    <a:srgbClr val="941100">
                      <a:alpha val="75000"/>
                    </a:srgbClr>
                  </a:glow>
                </a:effectLst>
              </a:rPr>
              <a:t> and relevance.</a:t>
            </a:r>
          </a:p>
        </p:txBody>
      </p:sp>
      <p:sp>
        <p:nvSpPr>
          <p:cNvPr id="13" name="TextBox 12">
            <a:extLst>
              <a:ext uri="{FF2B5EF4-FFF2-40B4-BE49-F238E27FC236}">
                <a16:creationId xmlns:a16="http://schemas.microsoft.com/office/drawing/2014/main" id="{D833C435-622A-D64B-BC6E-6743DEDE41F5}"/>
              </a:ext>
            </a:extLst>
          </p:cNvPr>
          <p:cNvSpPr txBox="1"/>
          <p:nvPr/>
        </p:nvSpPr>
        <p:spPr>
          <a:xfrm>
            <a:off x="4703027" y="763702"/>
            <a:ext cx="3892334" cy="1446550"/>
          </a:xfrm>
          <a:prstGeom prst="rect">
            <a:avLst/>
          </a:prstGeom>
          <a:noFill/>
        </p:spPr>
        <p:txBody>
          <a:bodyPr wrap="square" rtlCol="0">
            <a:spAutoFit/>
          </a:bodyPr>
          <a:lstStyle>
            <a:defPPr>
              <a:defRPr lang="en-US"/>
            </a:defPPr>
            <a:lvl1pPr>
              <a:defRPr sz="1800" b="1" spc="100">
                <a:solidFill>
                  <a:schemeClr val="bg1"/>
                </a:solidFill>
              </a:defRPr>
            </a:lvl1pPr>
          </a:lstStyle>
          <a:p>
            <a:r>
              <a:rPr lang="en-US" sz="2200" b="0" dirty="0">
                <a:effectLst>
                  <a:glow rad="101600">
                    <a:srgbClr val="941100">
                      <a:alpha val="75000"/>
                    </a:srgbClr>
                  </a:glow>
                </a:effectLst>
              </a:rPr>
              <a:t>Teach with </a:t>
            </a:r>
            <a:r>
              <a:rPr lang="en-US" sz="2200" b="0" i="1" dirty="0">
                <a:effectLst>
                  <a:glow rad="101600">
                    <a:srgbClr val="941100">
                      <a:alpha val="75000"/>
                    </a:srgbClr>
                  </a:glow>
                </a:effectLst>
              </a:rPr>
              <a:t>authentic</a:t>
            </a:r>
            <a:r>
              <a:rPr lang="en-US" sz="2200" b="0" dirty="0">
                <a:solidFill>
                  <a:srgbClr val="FFC000"/>
                </a:solidFill>
                <a:effectLst>
                  <a:glow rad="101600">
                    <a:srgbClr val="941100">
                      <a:alpha val="75000"/>
                    </a:srgbClr>
                  </a:glow>
                </a:effectLst>
              </a:rPr>
              <a:t> </a:t>
            </a:r>
            <a:r>
              <a:rPr lang="en-US" sz="2200" b="0" i="1" dirty="0">
                <a:effectLst>
                  <a:glow rad="101600">
                    <a:srgbClr val="941100">
                      <a:alpha val="75000"/>
                    </a:srgbClr>
                  </a:glow>
                </a:effectLst>
              </a:rPr>
              <a:t>experiences</a:t>
            </a:r>
            <a:r>
              <a:rPr lang="en-US" sz="2200" b="0" dirty="0">
                <a:solidFill>
                  <a:srgbClr val="FFC000"/>
                </a:solidFill>
                <a:effectLst>
                  <a:glow rad="101600">
                    <a:srgbClr val="941100">
                      <a:alpha val="75000"/>
                    </a:srgbClr>
                  </a:glow>
                </a:effectLst>
              </a:rPr>
              <a:t> in that place </a:t>
            </a:r>
            <a:r>
              <a:rPr lang="en-US" sz="2200" b="0" dirty="0">
                <a:effectLst>
                  <a:glow rad="101600">
                    <a:srgbClr val="941100">
                      <a:alpha val="75000"/>
                    </a:srgbClr>
                  </a:glow>
                </a:effectLst>
              </a:rPr>
              <a:t>or in an environment that </a:t>
            </a:r>
            <a:r>
              <a:rPr lang="en-US" sz="2200" b="0" dirty="0">
                <a:solidFill>
                  <a:srgbClr val="FFC000"/>
                </a:solidFill>
                <a:effectLst>
                  <a:glow rad="101600">
                    <a:srgbClr val="941100">
                      <a:alpha val="75000"/>
                    </a:srgbClr>
                  </a:glow>
                </a:effectLst>
              </a:rPr>
              <a:t>evokes</a:t>
            </a:r>
            <a:r>
              <a:rPr lang="en-US" sz="2200" b="0" dirty="0">
                <a:effectLst>
                  <a:glow rad="101600">
                    <a:srgbClr val="941100">
                      <a:alpha val="75000"/>
                    </a:srgbClr>
                  </a:glow>
                </a:effectLst>
              </a:rPr>
              <a:t> that place.</a:t>
            </a:r>
          </a:p>
        </p:txBody>
      </p:sp>
      <p:sp>
        <p:nvSpPr>
          <p:cNvPr id="14" name="TextBox 13">
            <a:extLst>
              <a:ext uri="{FF2B5EF4-FFF2-40B4-BE49-F238E27FC236}">
                <a16:creationId xmlns:a16="http://schemas.microsoft.com/office/drawing/2014/main" id="{CF733F38-12AB-7944-9639-CDB883376125}"/>
              </a:ext>
            </a:extLst>
          </p:cNvPr>
          <p:cNvSpPr txBox="1"/>
          <p:nvPr/>
        </p:nvSpPr>
        <p:spPr>
          <a:xfrm>
            <a:off x="8023345" y="1925052"/>
            <a:ext cx="3883106" cy="1785104"/>
          </a:xfrm>
          <a:prstGeom prst="rect">
            <a:avLst/>
          </a:prstGeom>
          <a:noFill/>
        </p:spPr>
        <p:txBody>
          <a:bodyPr wrap="square" rtlCol="0">
            <a:spAutoFit/>
          </a:bodyPr>
          <a:lstStyle>
            <a:defPPr>
              <a:defRPr lang="en-US"/>
            </a:defPPr>
            <a:lvl1pPr>
              <a:defRPr sz="1800" b="1" spc="100">
                <a:solidFill>
                  <a:schemeClr val="bg1"/>
                </a:solidFill>
              </a:defRPr>
            </a:lvl1pPr>
          </a:lstStyle>
          <a:p>
            <a:pPr algn="l"/>
            <a:r>
              <a:rPr lang="en-US" sz="2200" b="0" dirty="0">
                <a:effectLst>
                  <a:glow rad="101600">
                    <a:srgbClr val="941100">
                      <a:alpha val="75000"/>
                    </a:srgbClr>
                  </a:glow>
                </a:effectLst>
              </a:rPr>
              <a:t>Teach ideas and practices for </a:t>
            </a:r>
            <a:r>
              <a:rPr lang="en-US" sz="2200" b="0" dirty="0">
                <a:solidFill>
                  <a:srgbClr val="FFC000"/>
                </a:solidFill>
                <a:effectLst>
                  <a:glow rad="101600">
                    <a:srgbClr val="941100">
                      <a:alpha val="75000"/>
                    </a:srgbClr>
                  </a:glow>
                </a:effectLst>
              </a:rPr>
              <a:t>environmental </a:t>
            </a:r>
            <a:r>
              <a:rPr lang="en-US" sz="2200" b="0" dirty="0">
                <a:effectLst>
                  <a:glow rad="101600">
                    <a:srgbClr val="941100">
                      <a:alpha val="75000"/>
                    </a:srgbClr>
                  </a:glow>
                </a:effectLst>
              </a:rPr>
              <a:t>and</a:t>
            </a:r>
            <a:r>
              <a:rPr lang="en-US" sz="2200" b="0" dirty="0">
                <a:solidFill>
                  <a:srgbClr val="FFC000"/>
                </a:solidFill>
                <a:effectLst>
                  <a:glow rad="101600">
                    <a:srgbClr val="941100">
                      <a:alpha val="75000"/>
                    </a:srgbClr>
                  </a:glow>
                </a:effectLst>
              </a:rPr>
              <a:t> cultural resilience and sustainability </a:t>
            </a:r>
            <a:r>
              <a:rPr lang="en-US" sz="2200" b="0" dirty="0">
                <a:effectLst>
                  <a:glow rad="101600">
                    <a:srgbClr val="941100">
                      <a:alpha val="75000"/>
                    </a:srgbClr>
                  </a:glow>
                </a:effectLst>
              </a:rPr>
              <a:t>in the place under study.</a:t>
            </a:r>
          </a:p>
        </p:txBody>
      </p:sp>
      <p:sp>
        <p:nvSpPr>
          <p:cNvPr id="15" name="TextBox 14">
            <a:extLst>
              <a:ext uri="{FF2B5EF4-FFF2-40B4-BE49-F238E27FC236}">
                <a16:creationId xmlns:a16="http://schemas.microsoft.com/office/drawing/2014/main" id="{CF4C42A3-9561-474D-A5A9-8D88F993EBC8}"/>
              </a:ext>
            </a:extLst>
          </p:cNvPr>
          <p:cNvSpPr txBox="1"/>
          <p:nvPr/>
        </p:nvSpPr>
        <p:spPr>
          <a:xfrm>
            <a:off x="8804365" y="3840131"/>
            <a:ext cx="3174275" cy="2123658"/>
          </a:xfrm>
          <a:prstGeom prst="rect">
            <a:avLst/>
          </a:prstGeom>
          <a:noFill/>
        </p:spPr>
        <p:txBody>
          <a:bodyPr wrap="square" rtlCol="0">
            <a:spAutoFit/>
          </a:bodyPr>
          <a:lstStyle>
            <a:defPPr>
              <a:defRPr lang="en-US"/>
            </a:defPPr>
            <a:lvl1pPr>
              <a:defRPr sz="2000" b="1" spc="100">
                <a:solidFill>
                  <a:schemeClr val="bg1"/>
                </a:solidFill>
              </a:defRPr>
            </a:lvl1pPr>
          </a:lstStyle>
          <a:p>
            <a:pPr algn="l"/>
            <a:r>
              <a:rPr lang="en-US" sz="2200" b="0" dirty="0">
                <a:effectLst>
                  <a:glow rad="101600">
                    <a:srgbClr val="941100">
                      <a:alpha val="75000"/>
                    </a:srgbClr>
                  </a:glow>
                </a:effectLst>
              </a:rPr>
              <a:t>Encourage students to form their own </a:t>
            </a:r>
            <a:r>
              <a:rPr lang="en-US" sz="2200" b="0" dirty="0">
                <a:solidFill>
                  <a:srgbClr val="FFC000"/>
                </a:solidFill>
                <a:effectLst>
                  <a:glow rad="101600">
                    <a:srgbClr val="941100">
                      <a:alpha val="75000"/>
                    </a:srgbClr>
                  </a:glow>
                </a:effectLst>
              </a:rPr>
              <a:t>intellectual </a:t>
            </a:r>
            <a:r>
              <a:rPr lang="en-US" sz="2200" b="0" dirty="0">
                <a:effectLst>
                  <a:glow rad="101600">
                    <a:srgbClr val="941100">
                      <a:alpha val="75000"/>
                    </a:srgbClr>
                  </a:glow>
                </a:effectLst>
              </a:rPr>
              <a:t>and</a:t>
            </a:r>
            <a:r>
              <a:rPr lang="en-US" sz="2200" b="0" dirty="0">
                <a:solidFill>
                  <a:srgbClr val="FFC000"/>
                </a:solidFill>
                <a:effectLst>
                  <a:glow rad="101600">
                    <a:srgbClr val="941100">
                      <a:alpha val="75000"/>
                    </a:srgbClr>
                  </a:glow>
                </a:effectLst>
              </a:rPr>
              <a:t> emotional </a:t>
            </a:r>
            <a:r>
              <a:rPr lang="en-US" sz="2200" b="0" dirty="0">
                <a:effectLst>
                  <a:glow rad="101600">
                    <a:srgbClr val="941100">
                      <a:alpha val="75000"/>
                    </a:srgbClr>
                  </a:glow>
                </a:effectLst>
              </a:rPr>
              <a:t>connections</a:t>
            </a:r>
            <a:r>
              <a:rPr lang="en-US" sz="2200" b="0" dirty="0">
                <a:solidFill>
                  <a:srgbClr val="FFC000"/>
                </a:solidFill>
                <a:effectLst>
                  <a:glow rad="101600">
                    <a:srgbClr val="941100">
                      <a:alpha val="75000"/>
                    </a:srgbClr>
                  </a:glow>
                </a:effectLst>
              </a:rPr>
              <a:t> </a:t>
            </a:r>
            <a:r>
              <a:rPr lang="en-US" sz="2200" b="0" dirty="0">
                <a:effectLst>
                  <a:glow rad="101600">
                    <a:srgbClr val="941100">
                      <a:alpha val="75000"/>
                    </a:srgbClr>
                  </a:glow>
                </a:effectLst>
              </a:rPr>
              <a:t>to place (enrich their </a:t>
            </a:r>
            <a:r>
              <a:rPr lang="en-US" sz="2200" b="0" i="1" dirty="0">
                <a:solidFill>
                  <a:srgbClr val="FFC000"/>
                </a:solidFill>
                <a:effectLst>
                  <a:glow rad="101600">
                    <a:srgbClr val="941100">
                      <a:alpha val="75000"/>
                    </a:srgbClr>
                  </a:glow>
                </a:effectLst>
              </a:rPr>
              <a:t>senses of place</a:t>
            </a:r>
            <a:r>
              <a:rPr lang="en-US" sz="2200" b="0" dirty="0">
                <a:effectLst>
                  <a:glow rad="101600">
                    <a:srgbClr val="941100">
                      <a:alpha val="75000"/>
                    </a:srgbClr>
                  </a:glow>
                </a:effectLst>
              </a:rPr>
              <a:t>).</a:t>
            </a:r>
          </a:p>
        </p:txBody>
      </p:sp>
      <p:sp>
        <p:nvSpPr>
          <p:cNvPr id="16" name="Rectangle 15">
            <a:extLst>
              <a:ext uri="{FF2B5EF4-FFF2-40B4-BE49-F238E27FC236}">
                <a16:creationId xmlns:a16="http://schemas.microsoft.com/office/drawing/2014/main" id="{7500BF83-B8E5-CC45-B2FE-C1323B1FAB1D}"/>
              </a:ext>
            </a:extLst>
          </p:cNvPr>
          <p:cNvSpPr/>
          <p:nvPr/>
        </p:nvSpPr>
        <p:spPr>
          <a:xfrm>
            <a:off x="1524000" y="6328256"/>
            <a:ext cx="9144000" cy="400110"/>
          </a:xfrm>
          <a:prstGeom prst="rect">
            <a:avLst/>
          </a:prstGeom>
        </p:spPr>
        <p:txBody>
          <a:bodyPr wrap="square">
            <a:spAutoFit/>
          </a:bodyPr>
          <a:lstStyle/>
          <a:p>
            <a:pPr>
              <a:spcBef>
                <a:spcPts val="0"/>
              </a:spcBef>
              <a:spcAft>
                <a:spcPts val="1200"/>
              </a:spcAft>
              <a:buSzPct val="90000"/>
            </a:pPr>
            <a:r>
              <a:rPr lang="en-US" sz="2000" spc="100" dirty="0">
                <a:solidFill>
                  <a:schemeClr val="bg1"/>
                </a:solidFill>
                <a:effectLst>
                  <a:glow rad="101600">
                    <a:srgbClr val="941100">
                      <a:alpha val="75000"/>
                    </a:srgbClr>
                  </a:glow>
                </a:effectLst>
                <a:latin typeface="Calibri" panose="020F0502020204030204" pitchFamily="34" charset="0"/>
                <a:cs typeface="Calibri" panose="020F0502020204030204" pitchFamily="34" charset="0"/>
              </a:rPr>
              <a:t>(</a:t>
            </a:r>
            <a:r>
              <a:rPr lang="en-US" sz="2000" spc="100" dirty="0" err="1">
                <a:solidFill>
                  <a:schemeClr val="bg1"/>
                </a:solidFill>
                <a:effectLst>
                  <a:glow rad="101600">
                    <a:srgbClr val="941100">
                      <a:alpha val="75000"/>
                    </a:srgbClr>
                  </a:glow>
                </a:effectLst>
                <a:latin typeface="Calibri" panose="020F0502020204030204" pitchFamily="34" charset="0"/>
                <a:cs typeface="Calibri" panose="020F0502020204030204" pitchFamily="34" charset="0"/>
              </a:rPr>
              <a:t>Semken</a:t>
            </a:r>
            <a:r>
              <a:rPr lang="en-US" sz="2000" spc="100" dirty="0">
                <a:solidFill>
                  <a:schemeClr val="bg1"/>
                </a:solidFill>
                <a:effectLst>
                  <a:glow rad="101600">
                    <a:srgbClr val="941100">
                      <a:alpha val="75000"/>
                    </a:srgbClr>
                  </a:glow>
                </a:effectLst>
                <a:latin typeface="Calibri" panose="020F0502020204030204" pitchFamily="34" charset="0"/>
                <a:cs typeface="Calibri" panose="020F0502020204030204" pitchFamily="34" charset="0"/>
              </a:rPr>
              <a:t>, Ward, </a:t>
            </a:r>
            <a:r>
              <a:rPr lang="en-US" sz="2000" spc="100" dirty="0" err="1">
                <a:solidFill>
                  <a:schemeClr val="bg1"/>
                </a:solidFill>
                <a:effectLst>
                  <a:glow rad="101600">
                    <a:srgbClr val="941100">
                      <a:alpha val="75000"/>
                    </a:srgbClr>
                  </a:glow>
                </a:effectLst>
                <a:latin typeface="Calibri" panose="020F0502020204030204" pitchFamily="34" charset="0"/>
                <a:cs typeface="Calibri" panose="020F0502020204030204" pitchFamily="34" charset="0"/>
              </a:rPr>
              <a:t>Moosavi</a:t>
            </a:r>
            <a:r>
              <a:rPr lang="en-US" sz="2000" spc="100" dirty="0">
                <a:solidFill>
                  <a:schemeClr val="bg1"/>
                </a:solidFill>
                <a:effectLst>
                  <a:glow rad="101600">
                    <a:srgbClr val="941100">
                      <a:alpha val="75000"/>
                    </a:srgbClr>
                  </a:glow>
                </a:effectLst>
                <a:latin typeface="Calibri" panose="020F0502020204030204" pitchFamily="34" charset="0"/>
                <a:cs typeface="Calibri" panose="020F0502020204030204" pitchFamily="34" charset="0"/>
              </a:rPr>
              <a:t>, &amp; Chinn, 2017)</a:t>
            </a:r>
          </a:p>
        </p:txBody>
      </p:sp>
    </p:spTree>
    <p:extLst>
      <p:ext uri="{BB962C8B-B14F-4D97-AF65-F5344CB8AC3E}">
        <p14:creationId xmlns:p14="http://schemas.microsoft.com/office/powerpoint/2010/main" val="24123496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002060"/>
            </a:gs>
            <a:gs pos="99000">
              <a:srgbClr val="FFFF00"/>
            </a:gs>
          </a:gsLst>
          <a:lin ang="5400000" scaled="1"/>
        </a:grad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C773A51E-20FD-B341-8D35-83726F7B2F93}"/>
              </a:ext>
            </a:extLst>
          </p:cNvPr>
          <p:cNvPicPr>
            <a:picLocks noChangeAspect="1"/>
          </p:cNvPicPr>
          <p:nvPr/>
        </p:nvPicPr>
        <p:blipFill>
          <a:blip r:embed="rId2"/>
          <a:stretch>
            <a:fillRect/>
          </a:stretch>
        </p:blipFill>
        <p:spPr>
          <a:xfrm>
            <a:off x="0" y="4535629"/>
            <a:ext cx="12192000" cy="2374900"/>
          </a:xfrm>
          <a:prstGeom prst="rect">
            <a:avLst/>
          </a:prstGeom>
          <a:noFill/>
          <a:ln>
            <a:noFill/>
          </a:ln>
        </p:spPr>
      </p:pic>
      <p:sp>
        <p:nvSpPr>
          <p:cNvPr id="4" name="Title 3"/>
          <p:cNvSpPr>
            <a:spLocks noGrp="1"/>
          </p:cNvSpPr>
          <p:nvPr>
            <p:ph type="title"/>
          </p:nvPr>
        </p:nvSpPr>
        <p:spPr>
          <a:xfrm>
            <a:off x="1524000" y="0"/>
            <a:ext cx="9144000" cy="914400"/>
          </a:xfrm>
        </p:spPr>
        <p:txBody>
          <a:bodyPr/>
          <a:lstStyle/>
          <a:p>
            <a:r>
              <a:rPr lang="en-US" sz="3000" spc="200" dirty="0">
                <a:solidFill>
                  <a:schemeClr val="bg1"/>
                </a:solidFill>
                <a:effectLst>
                  <a:glow rad="76200">
                    <a:schemeClr val="tx1">
                      <a:alpha val="75000"/>
                    </a:schemeClr>
                  </a:glow>
                </a:effectLst>
              </a:rPr>
              <a:t>Place-based teaching is a continuum.</a:t>
            </a:r>
          </a:p>
        </p:txBody>
      </p:sp>
      <p:pic>
        <p:nvPicPr>
          <p:cNvPr id="26" name="Picture 25" descr="DevilsTower_wikimedia.jpg">
            <a:extLst>
              <a:ext uri="{FF2B5EF4-FFF2-40B4-BE49-F238E27FC236}">
                <a16:creationId xmlns:a16="http://schemas.microsoft.com/office/drawing/2014/main" id="{2B4C44D6-EA26-684E-87F6-1F8ADB8B7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7262" y="2860925"/>
            <a:ext cx="2926080" cy="1950720"/>
          </a:xfrm>
          <a:prstGeom prst="rect">
            <a:avLst/>
          </a:prstGeom>
          <a:ln w="3175">
            <a:solidFill>
              <a:schemeClr val="bg1"/>
            </a:solidFill>
          </a:ln>
        </p:spPr>
      </p:pic>
      <p:sp>
        <p:nvSpPr>
          <p:cNvPr id="42" name="TextBox 41">
            <a:extLst>
              <a:ext uri="{FF2B5EF4-FFF2-40B4-BE49-F238E27FC236}">
                <a16:creationId xmlns:a16="http://schemas.microsoft.com/office/drawing/2014/main" id="{7A9263A0-25EE-2A46-8739-0D1BBF0058A5}"/>
              </a:ext>
            </a:extLst>
          </p:cNvPr>
          <p:cNvSpPr txBox="1"/>
          <p:nvPr/>
        </p:nvSpPr>
        <p:spPr>
          <a:xfrm>
            <a:off x="4884718" y="841786"/>
            <a:ext cx="5693406" cy="1006429"/>
          </a:xfrm>
          <a:prstGeom prst="rect">
            <a:avLst/>
          </a:prstGeom>
          <a:noFill/>
        </p:spPr>
        <p:txBody>
          <a:bodyPr wrap="square" rtlCol="0">
            <a:spAutoFit/>
          </a:bodyPr>
          <a:lstStyle>
            <a:defPPr>
              <a:defRPr lang="en-US"/>
            </a:defPPr>
            <a:lvl1pPr algn="l">
              <a:lnSpc>
                <a:spcPct val="90000"/>
              </a:lnSpc>
              <a:defRPr sz="2000" b="1" spc="100">
                <a:latin typeface="Calibri"/>
                <a:cs typeface="Calibri"/>
              </a:defRPr>
            </a:lvl1pPr>
          </a:lstStyle>
          <a:p>
            <a:pPr algn="r"/>
            <a:r>
              <a:rPr lang="en-US" sz="2200" b="0" dirty="0">
                <a:solidFill>
                  <a:srgbClr val="FFFF00"/>
                </a:solidFill>
                <a:effectLst>
                  <a:glow rad="76200">
                    <a:schemeClr val="tx1">
                      <a:alpha val="75000"/>
                    </a:schemeClr>
                  </a:glow>
                </a:effectLst>
              </a:rPr>
              <a:t>Place itself </a:t>
            </a:r>
            <a:r>
              <a:rPr lang="en-US" sz="2200" b="0" dirty="0">
                <a:solidFill>
                  <a:schemeClr val="bg1"/>
                </a:solidFill>
                <a:effectLst>
                  <a:glow rad="76200">
                    <a:schemeClr val="tx1">
                      <a:alpha val="75000"/>
                    </a:schemeClr>
                  </a:glow>
                </a:effectLst>
              </a:rPr>
              <a:t>becomes the subject, and</a:t>
            </a:r>
          </a:p>
          <a:p>
            <a:pPr algn="r"/>
            <a:r>
              <a:rPr lang="en-US" sz="2200" b="0" dirty="0">
                <a:solidFill>
                  <a:schemeClr val="bg1"/>
                </a:solidFill>
                <a:effectLst>
                  <a:glow rad="76200">
                    <a:schemeClr val="tx1">
                      <a:alpha val="75000"/>
                    </a:schemeClr>
                  </a:glow>
                </a:effectLst>
              </a:rPr>
              <a:t>knowledge and skills from many diverse</a:t>
            </a:r>
          </a:p>
          <a:p>
            <a:pPr algn="r"/>
            <a:r>
              <a:rPr lang="en-US" sz="2200" b="0" dirty="0">
                <a:solidFill>
                  <a:schemeClr val="bg1"/>
                </a:solidFill>
                <a:effectLst>
                  <a:glow rad="76200">
                    <a:schemeClr val="tx1">
                      <a:alpha val="75000"/>
                    </a:schemeClr>
                  </a:glow>
                </a:effectLst>
              </a:rPr>
              <a:t>disciplines are merged to know it better.</a:t>
            </a:r>
          </a:p>
        </p:txBody>
      </p:sp>
      <p:sp>
        <p:nvSpPr>
          <p:cNvPr id="43" name="TextBox 42">
            <a:extLst>
              <a:ext uri="{FF2B5EF4-FFF2-40B4-BE49-F238E27FC236}">
                <a16:creationId xmlns:a16="http://schemas.microsoft.com/office/drawing/2014/main" id="{6D75C131-5F84-AD42-A640-2841C308F956}"/>
              </a:ext>
            </a:extLst>
          </p:cNvPr>
          <p:cNvSpPr txBox="1"/>
          <p:nvPr/>
        </p:nvSpPr>
        <p:spPr>
          <a:xfrm>
            <a:off x="1597498" y="1838358"/>
            <a:ext cx="3940096" cy="1006429"/>
          </a:xfrm>
          <a:prstGeom prst="rect">
            <a:avLst/>
          </a:prstGeom>
          <a:noFill/>
        </p:spPr>
        <p:txBody>
          <a:bodyPr wrap="square" rtlCol="0">
            <a:spAutoFit/>
          </a:bodyPr>
          <a:lstStyle>
            <a:defPPr>
              <a:defRPr lang="en-US"/>
            </a:defPPr>
            <a:lvl1pPr algn="r">
              <a:lnSpc>
                <a:spcPct val="90000"/>
              </a:lnSpc>
              <a:defRPr sz="2000" b="1" spc="100">
                <a:solidFill>
                  <a:srgbClr val="FFFF00"/>
                </a:solidFill>
                <a:effectLst>
                  <a:glow rad="76200">
                    <a:schemeClr val="tx1">
                      <a:alpha val="75000"/>
                    </a:schemeClr>
                  </a:glow>
                </a:effectLst>
                <a:latin typeface="Calibri"/>
                <a:cs typeface="Calibri"/>
              </a:defRPr>
            </a:lvl1pPr>
          </a:lstStyle>
          <a:p>
            <a:pPr algn="l"/>
            <a:r>
              <a:rPr lang="en-US" sz="2200" b="0" dirty="0">
                <a:solidFill>
                  <a:schemeClr val="bg1"/>
                </a:solidFill>
              </a:rPr>
              <a:t>Use of </a:t>
            </a:r>
            <a:r>
              <a:rPr lang="en-US" sz="2200" b="0" dirty="0"/>
              <a:t>“textbook examples” </a:t>
            </a:r>
            <a:r>
              <a:rPr lang="en-US" sz="2200" b="0" dirty="0">
                <a:solidFill>
                  <a:schemeClr val="bg1"/>
                </a:solidFill>
              </a:rPr>
              <a:t>from instructive places to teach knowledge and skills.</a:t>
            </a:r>
          </a:p>
        </p:txBody>
      </p:sp>
      <p:sp>
        <p:nvSpPr>
          <p:cNvPr id="44" name="TextBox 43">
            <a:extLst>
              <a:ext uri="{FF2B5EF4-FFF2-40B4-BE49-F238E27FC236}">
                <a16:creationId xmlns:a16="http://schemas.microsoft.com/office/drawing/2014/main" id="{98785CAF-2E2A-0D43-B48D-D59B8A47E093}"/>
              </a:ext>
            </a:extLst>
          </p:cNvPr>
          <p:cNvSpPr txBox="1"/>
          <p:nvPr/>
        </p:nvSpPr>
        <p:spPr>
          <a:xfrm>
            <a:off x="3626673" y="6485558"/>
            <a:ext cx="4957832" cy="313932"/>
          </a:xfrm>
          <a:prstGeom prst="rect">
            <a:avLst/>
          </a:prstGeom>
          <a:noFill/>
        </p:spPr>
        <p:txBody>
          <a:bodyPr wrap="square" rtlCol="0">
            <a:spAutoFit/>
          </a:bodyPr>
          <a:lstStyle>
            <a:defPPr>
              <a:defRPr lang="en-US"/>
            </a:defPPr>
            <a:lvl1pPr algn="r">
              <a:lnSpc>
                <a:spcPct val="90000"/>
              </a:lnSpc>
              <a:defRPr sz="2000" b="1" spc="100">
                <a:solidFill>
                  <a:srgbClr val="FFFF00"/>
                </a:solidFill>
                <a:effectLst>
                  <a:glow rad="76200">
                    <a:schemeClr val="tx1">
                      <a:alpha val="75000"/>
                    </a:schemeClr>
                  </a:glow>
                </a:effectLst>
                <a:latin typeface="Calibri"/>
                <a:cs typeface="Calibri"/>
              </a:defRPr>
            </a:lvl1pPr>
          </a:lstStyle>
          <a:p>
            <a:pPr algn="ctr"/>
            <a:r>
              <a:rPr lang="en-US" sz="1600" b="0" i="1" dirty="0">
                <a:solidFill>
                  <a:schemeClr val="bg1"/>
                </a:solidFill>
              </a:rPr>
              <a:t>(Chinn, 2007; Ault, 2008; </a:t>
            </a:r>
            <a:r>
              <a:rPr lang="en-US" sz="1600" b="0" i="1" dirty="0" err="1">
                <a:solidFill>
                  <a:schemeClr val="bg1"/>
                </a:solidFill>
              </a:rPr>
              <a:t>Endreny</a:t>
            </a:r>
            <a:r>
              <a:rPr lang="en-US" sz="1600" b="0" i="1" dirty="0">
                <a:solidFill>
                  <a:schemeClr val="bg1"/>
                </a:solidFill>
              </a:rPr>
              <a:t>, 2010)</a:t>
            </a:r>
          </a:p>
        </p:txBody>
      </p:sp>
      <p:grpSp>
        <p:nvGrpSpPr>
          <p:cNvPr id="6" name="Group 5">
            <a:extLst>
              <a:ext uri="{FF2B5EF4-FFF2-40B4-BE49-F238E27FC236}">
                <a16:creationId xmlns:a16="http://schemas.microsoft.com/office/drawing/2014/main" id="{0EA184A9-465D-104E-B3BB-85EEEFA0E93D}"/>
              </a:ext>
            </a:extLst>
          </p:cNvPr>
          <p:cNvGrpSpPr/>
          <p:nvPr/>
        </p:nvGrpSpPr>
        <p:grpSpPr>
          <a:xfrm>
            <a:off x="6105590" y="1770388"/>
            <a:ext cx="4499313" cy="3193347"/>
            <a:chOff x="4581589" y="1901016"/>
            <a:chExt cx="4499313" cy="3193347"/>
          </a:xfrm>
        </p:grpSpPr>
        <p:pic>
          <p:nvPicPr>
            <p:cNvPr id="28" name="Picture 27" descr="0101-2102capcanal.jpg">
              <a:extLst>
                <a:ext uri="{FF2B5EF4-FFF2-40B4-BE49-F238E27FC236}">
                  <a16:creationId xmlns:a16="http://schemas.microsoft.com/office/drawing/2014/main" id="{1DD05C6C-6A47-3F46-B2D7-F25E8CDAC9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99971" y="2077207"/>
              <a:ext cx="2846785" cy="914134"/>
            </a:xfrm>
            <a:prstGeom prst="rect">
              <a:avLst/>
            </a:prstGeom>
          </p:spPr>
        </p:pic>
        <p:pic>
          <p:nvPicPr>
            <p:cNvPr id="29" name="Picture 28" descr="course diagram.jpg">
              <a:extLst>
                <a:ext uri="{FF2B5EF4-FFF2-40B4-BE49-F238E27FC236}">
                  <a16:creationId xmlns:a16="http://schemas.microsoft.com/office/drawing/2014/main" id="{53C9DFCB-667F-D04D-9B74-840BA8F05E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93673" y="3265563"/>
              <a:ext cx="4477963" cy="1828800"/>
            </a:xfrm>
            <a:prstGeom prst="rect">
              <a:avLst/>
            </a:prstGeom>
          </p:spPr>
        </p:pic>
        <p:pic>
          <p:nvPicPr>
            <p:cNvPr id="30" name="Picture 14" descr="cieloytierra">
              <a:extLst>
                <a:ext uri="{FF2B5EF4-FFF2-40B4-BE49-F238E27FC236}">
                  <a16:creationId xmlns:a16="http://schemas.microsoft.com/office/drawing/2014/main" id="{8FB20F33-BA79-E64C-863E-60EC82AA08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09486" y="2941598"/>
              <a:ext cx="1920240" cy="326336"/>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pic>
          <p:nvPicPr>
            <p:cNvPr id="31" name="Picture 30" descr="Lomaki.jpg">
              <a:extLst>
                <a:ext uri="{FF2B5EF4-FFF2-40B4-BE49-F238E27FC236}">
                  <a16:creationId xmlns:a16="http://schemas.microsoft.com/office/drawing/2014/main" id="{5F2B01F6-0022-B04D-87E9-3FB758D3408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60552" y="2077206"/>
              <a:ext cx="2411084" cy="1188357"/>
            </a:xfrm>
            <a:prstGeom prst="rect">
              <a:avLst/>
            </a:prstGeom>
          </p:spPr>
        </p:pic>
        <p:sp>
          <p:nvSpPr>
            <p:cNvPr id="32" name="TextBox 31">
              <a:extLst>
                <a:ext uri="{FF2B5EF4-FFF2-40B4-BE49-F238E27FC236}">
                  <a16:creationId xmlns:a16="http://schemas.microsoft.com/office/drawing/2014/main" id="{9BD8971A-3D45-AC4A-A6E1-DC19DC75A2DC}"/>
                </a:ext>
              </a:extLst>
            </p:cNvPr>
            <p:cNvSpPr txBox="1"/>
            <p:nvPr/>
          </p:nvSpPr>
          <p:spPr>
            <a:xfrm>
              <a:off x="4600406" y="2065255"/>
              <a:ext cx="1262525" cy="646331"/>
            </a:xfrm>
            <a:prstGeom prst="rect">
              <a:avLst/>
            </a:prstGeom>
            <a:noFill/>
          </p:spPr>
          <p:txBody>
            <a:bodyPr wrap="none" rtlCol="0">
              <a:spAutoFit/>
            </a:bodyPr>
            <a:lstStyle/>
            <a:p>
              <a:r>
                <a:rPr lang="en-US" spc="120" dirty="0">
                  <a:solidFill>
                    <a:schemeClr val="bg1"/>
                  </a:solidFill>
                  <a:effectLst>
                    <a:glow rad="127000">
                      <a:schemeClr val="tx1"/>
                    </a:glow>
                  </a:effectLst>
                  <a:latin typeface="Calibri" charset="0"/>
                  <a:ea typeface="Calibri" charset="0"/>
                  <a:cs typeface="Calibri" charset="0"/>
                </a:rPr>
                <a:t>Sustainability</a:t>
              </a:r>
            </a:p>
            <a:p>
              <a:endParaRPr lang="en-US" spc="120" dirty="0">
                <a:solidFill>
                  <a:schemeClr val="bg1"/>
                </a:solidFill>
                <a:effectLst>
                  <a:glow rad="127000">
                    <a:schemeClr val="tx1"/>
                  </a:glow>
                </a:effectLst>
                <a:latin typeface="Calibri" charset="0"/>
                <a:ea typeface="Calibri" charset="0"/>
                <a:cs typeface="Calibri" charset="0"/>
              </a:endParaRPr>
            </a:p>
            <a:p>
              <a:r>
                <a:rPr lang="en-US" spc="120" dirty="0">
                  <a:solidFill>
                    <a:schemeClr val="bg1"/>
                  </a:solidFill>
                  <a:effectLst>
                    <a:glow rad="127000">
                      <a:schemeClr val="tx1"/>
                    </a:glow>
                  </a:effectLst>
                  <a:latin typeface="Calibri" charset="0"/>
                  <a:ea typeface="Calibri" charset="0"/>
                  <a:cs typeface="Calibri" charset="0"/>
                </a:rPr>
                <a:t>Engineering</a:t>
              </a:r>
            </a:p>
          </p:txBody>
        </p:sp>
        <p:sp>
          <p:nvSpPr>
            <p:cNvPr id="33" name="TextBox 32">
              <a:extLst>
                <a:ext uri="{FF2B5EF4-FFF2-40B4-BE49-F238E27FC236}">
                  <a16:creationId xmlns:a16="http://schemas.microsoft.com/office/drawing/2014/main" id="{D32DFE3B-AD62-374F-84ED-16D168FF47B7}"/>
                </a:ext>
              </a:extLst>
            </p:cNvPr>
            <p:cNvSpPr txBox="1"/>
            <p:nvPr/>
          </p:nvSpPr>
          <p:spPr>
            <a:xfrm>
              <a:off x="7458401" y="2077130"/>
              <a:ext cx="1605311" cy="646331"/>
            </a:xfrm>
            <a:prstGeom prst="rect">
              <a:avLst/>
            </a:prstGeom>
            <a:noFill/>
          </p:spPr>
          <p:txBody>
            <a:bodyPr wrap="none" rtlCol="0">
              <a:spAutoFit/>
            </a:bodyPr>
            <a:lstStyle/>
            <a:p>
              <a:pPr algn="r"/>
              <a:r>
                <a:rPr lang="en-US" spc="120" dirty="0">
                  <a:solidFill>
                    <a:schemeClr val="bg1"/>
                  </a:solidFill>
                  <a:effectLst>
                    <a:glow rad="127000">
                      <a:schemeClr val="tx1"/>
                    </a:glow>
                  </a:effectLst>
                  <a:latin typeface="Calibri" charset="0"/>
                  <a:ea typeface="Calibri" charset="0"/>
                  <a:cs typeface="Calibri" charset="0"/>
                </a:rPr>
                <a:t>Social sciences</a:t>
              </a:r>
            </a:p>
            <a:p>
              <a:pPr algn="r"/>
              <a:endParaRPr lang="en-US" spc="120" dirty="0">
                <a:solidFill>
                  <a:schemeClr val="bg1"/>
                </a:solidFill>
                <a:effectLst>
                  <a:glow rad="127000">
                    <a:schemeClr val="tx1"/>
                  </a:glow>
                </a:effectLst>
                <a:latin typeface="Calibri" charset="0"/>
                <a:ea typeface="Calibri" charset="0"/>
                <a:cs typeface="Calibri" charset="0"/>
              </a:endParaRPr>
            </a:p>
            <a:p>
              <a:pPr algn="r"/>
              <a:r>
                <a:rPr lang="en-US" spc="120" dirty="0">
                  <a:solidFill>
                    <a:schemeClr val="bg1"/>
                  </a:solidFill>
                  <a:effectLst>
                    <a:glow rad="127000">
                      <a:schemeClr val="tx1"/>
                    </a:glow>
                  </a:effectLst>
                  <a:latin typeface="Calibri" charset="0"/>
                  <a:ea typeface="Calibri" charset="0"/>
                  <a:cs typeface="Calibri" charset="0"/>
                </a:rPr>
                <a:t>Arts &amp; humanities</a:t>
              </a:r>
            </a:p>
          </p:txBody>
        </p:sp>
        <p:sp>
          <p:nvSpPr>
            <p:cNvPr id="34" name="TextBox 33">
              <a:extLst>
                <a:ext uri="{FF2B5EF4-FFF2-40B4-BE49-F238E27FC236}">
                  <a16:creationId xmlns:a16="http://schemas.microsoft.com/office/drawing/2014/main" id="{C0E90633-2735-C742-AF3B-65246DE2881A}"/>
                </a:ext>
              </a:extLst>
            </p:cNvPr>
            <p:cNvSpPr txBox="1"/>
            <p:nvPr/>
          </p:nvSpPr>
          <p:spPr>
            <a:xfrm>
              <a:off x="4581589" y="4434845"/>
              <a:ext cx="769763" cy="646331"/>
            </a:xfrm>
            <a:prstGeom prst="rect">
              <a:avLst/>
            </a:prstGeom>
            <a:noFill/>
          </p:spPr>
          <p:txBody>
            <a:bodyPr wrap="none" rtlCol="0">
              <a:spAutoFit/>
            </a:bodyPr>
            <a:lstStyle/>
            <a:p>
              <a:pPr algn="l"/>
              <a:r>
                <a:rPr lang="en-US" spc="120">
                  <a:solidFill>
                    <a:schemeClr val="bg1"/>
                  </a:solidFill>
                  <a:effectLst>
                    <a:glow rad="127000">
                      <a:schemeClr val="tx1"/>
                    </a:glow>
                  </a:effectLst>
                  <a:latin typeface="Calibri" charset="0"/>
                  <a:ea typeface="Calibri" charset="0"/>
                  <a:cs typeface="Calibri" charset="0"/>
                </a:rPr>
                <a:t>Earth </a:t>
              </a:r>
            </a:p>
            <a:p>
              <a:pPr algn="l"/>
              <a:r>
                <a:rPr lang="en-US" spc="120">
                  <a:solidFill>
                    <a:schemeClr val="bg1"/>
                  </a:solidFill>
                  <a:effectLst>
                    <a:glow rad="127000">
                      <a:schemeClr val="tx1"/>
                    </a:glow>
                  </a:effectLst>
                  <a:latin typeface="Calibri" charset="0"/>
                  <a:ea typeface="Calibri" charset="0"/>
                  <a:cs typeface="Calibri" charset="0"/>
                </a:rPr>
                <a:t>system </a:t>
              </a:r>
            </a:p>
            <a:p>
              <a:pPr algn="l"/>
              <a:r>
                <a:rPr lang="en-US" spc="120">
                  <a:solidFill>
                    <a:schemeClr val="bg1"/>
                  </a:solidFill>
                  <a:effectLst>
                    <a:glow rad="127000">
                      <a:schemeClr val="tx1"/>
                    </a:glow>
                  </a:effectLst>
                  <a:latin typeface="Calibri" charset="0"/>
                  <a:ea typeface="Calibri" charset="0"/>
                  <a:cs typeface="Calibri" charset="0"/>
                </a:rPr>
                <a:t>science</a:t>
              </a:r>
            </a:p>
          </p:txBody>
        </p:sp>
        <p:sp>
          <p:nvSpPr>
            <p:cNvPr id="36" name="TextBox 35">
              <a:extLst>
                <a:ext uri="{FF2B5EF4-FFF2-40B4-BE49-F238E27FC236}">
                  <a16:creationId xmlns:a16="http://schemas.microsoft.com/office/drawing/2014/main" id="{CA53C7E8-4C32-1145-B388-D0074F8C9DFE}"/>
                </a:ext>
              </a:extLst>
            </p:cNvPr>
            <p:cNvSpPr txBox="1"/>
            <p:nvPr/>
          </p:nvSpPr>
          <p:spPr>
            <a:xfrm>
              <a:off x="8045997" y="3103227"/>
              <a:ext cx="1017715" cy="276999"/>
            </a:xfrm>
            <a:prstGeom prst="rect">
              <a:avLst/>
            </a:prstGeom>
            <a:noFill/>
          </p:spPr>
          <p:txBody>
            <a:bodyPr wrap="none" rtlCol="0">
              <a:spAutoFit/>
            </a:bodyPr>
            <a:lstStyle/>
            <a:p>
              <a:pPr algn="r"/>
              <a:r>
                <a:rPr lang="en-US" spc="120" dirty="0">
                  <a:solidFill>
                    <a:schemeClr val="bg1"/>
                  </a:solidFill>
                  <a:effectLst>
                    <a:glow rad="127000">
                      <a:schemeClr val="tx1"/>
                    </a:glow>
                  </a:effectLst>
                  <a:latin typeface="Calibri" charset="0"/>
                  <a:ea typeface="Calibri" charset="0"/>
                  <a:cs typeface="Calibri" charset="0"/>
                </a:rPr>
                <a:t>Geography</a:t>
              </a:r>
            </a:p>
          </p:txBody>
        </p:sp>
        <p:sp>
          <p:nvSpPr>
            <p:cNvPr id="38" name="Rectangle 37">
              <a:extLst>
                <a:ext uri="{FF2B5EF4-FFF2-40B4-BE49-F238E27FC236}">
                  <a16:creationId xmlns:a16="http://schemas.microsoft.com/office/drawing/2014/main" id="{22A902E8-C92F-7043-8CD1-91DFC56F49AD}"/>
                </a:ext>
              </a:extLst>
            </p:cNvPr>
            <p:cNvSpPr/>
            <p:nvPr/>
          </p:nvSpPr>
          <p:spPr bwMode="auto">
            <a:xfrm>
              <a:off x="4600342" y="2077130"/>
              <a:ext cx="4480560" cy="3017233"/>
            </a:xfrm>
            <a:prstGeom prst="rect">
              <a:avLst/>
            </a:prstGeom>
            <a:no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endParaRPr lang="en-US" sz="1300">
                <a:solidFill>
                  <a:srgbClr val="000000"/>
                </a:solidFill>
              </a:endParaRPr>
            </a:p>
          </p:txBody>
        </p:sp>
        <p:pic>
          <p:nvPicPr>
            <p:cNvPr id="5" name="Picture 4">
              <a:extLst>
                <a:ext uri="{FF2B5EF4-FFF2-40B4-BE49-F238E27FC236}">
                  <a16:creationId xmlns:a16="http://schemas.microsoft.com/office/drawing/2014/main" id="{39EC0B1C-262F-4841-BB4F-1026B559A301}"/>
                </a:ext>
              </a:extLst>
            </p:cNvPr>
            <p:cNvPicPr>
              <a:picLocks noChangeAspect="1"/>
            </p:cNvPicPr>
            <p:nvPr/>
          </p:nvPicPr>
          <p:blipFill>
            <a:blip r:embed="rId8"/>
            <a:stretch>
              <a:fillRect/>
            </a:stretch>
          </p:blipFill>
          <p:spPr>
            <a:xfrm>
              <a:off x="6494302" y="2533448"/>
              <a:ext cx="731520" cy="731520"/>
            </a:xfrm>
            <a:prstGeom prst="rect">
              <a:avLst/>
            </a:prstGeom>
          </p:spPr>
        </p:pic>
        <p:sp>
          <p:nvSpPr>
            <p:cNvPr id="2" name="TextBox 1">
              <a:extLst>
                <a:ext uri="{FF2B5EF4-FFF2-40B4-BE49-F238E27FC236}">
                  <a16:creationId xmlns:a16="http://schemas.microsoft.com/office/drawing/2014/main" id="{5CEEFC87-5F0E-E844-B103-B281449BB3F8}"/>
                </a:ext>
              </a:extLst>
            </p:cNvPr>
            <p:cNvSpPr txBox="1"/>
            <p:nvPr/>
          </p:nvSpPr>
          <p:spPr>
            <a:xfrm>
              <a:off x="6336842" y="1901016"/>
              <a:ext cx="1077666" cy="646331"/>
            </a:xfrm>
            <a:prstGeom prst="rect">
              <a:avLst/>
            </a:prstGeom>
            <a:noFill/>
          </p:spPr>
          <p:txBody>
            <a:bodyPr wrap="none" rtlCol="0">
              <a:spAutoFit/>
            </a:bodyPr>
            <a:lstStyle/>
            <a:p>
              <a:r>
                <a:rPr lang="en-US" spc="120" dirty="0">
                  <a:solidFill>
                    <a:schemeClr val="bg1"/>
                  </a:solidFill>
                  <a:effectLst>
                    <a:glow rad="127000">
                      <a:schemeClr val="tx1"/>
                    </a:glow>
                  </a:effectLst>
                  <a:latin typeface="Calibri" charset="0"/>
                  <a:cs typeface="Calibri" charset="0"/>
                </a:rPr>
                <a:t>Local and </a:t>
              </a:r>
            </a:p>
            <a:p>
              <a:r>
                <a:rPr lang="en-US" spc="120" dirty="0">
                  <a:solidFill>
                    <a:schemeClr val="bg1"/>
                  </a:solidFill>
                  <a:effectLst>
                    <a:glow rad="127000">
                      <a:schemeClr val="tx1"/>
                    </a:glow>
                  </a:effectLst>
                  <a:latin typeface="Calibri" charset="0"/>
                  <a:cs typeface="Calibri" charset="0"/>
                </a:rPr>
                <a:t>traditional </a:t>
              </a:r>
            </a:p>
            <a:p>
              <a:r>
                <a:rPr lang="en-US" spc="120" dirty="0">
                  <a:solidFill>
                    <a:schemeClr val="bg1"/>
                  </a:solidFill>
                  <a:effectLst>
                    <a:glow rad="127000">
                      <a:schemeClr val="tx1"/>
                    </a:glow>
                  </a:effectLst>
                  <a:latin typeface="Calibri" charset="0"/>
                  <a:cs typeface="Calibri" charset="0"/>
                </a:rPr>
                <a:t>knowledge</a:t>
              </a:r>
            </a:p>
          </p:txBody>
        </p:sp>
      </p:grpSp>
      <p:sp>
        <p:nvSpPr>
          <p:cNvPr id="7" name="TextBox 6">
            <a:extLst>
              <a:ext uri="{FF2B5EF4-FFF2-40B4-BE49-F238E27FC236}">
                <a16:creationId xmlns:a16="http://schemas.microsoft.com/office/drawing/2014/main" id="{7D4BE22C-4EDE-0344-8F05-CE4266BE8380}"/>
              </a:ext>
            </a:extLst>
          </p:cNvPr>
          <p:cNvSpPr txBox="1"/>
          <p:nvPr/>
        </p:nvSpPr>
        <p:spPr>
          <a:xfrm>
            <a:off x="6152468" y="5083480"/>
            <a:ext cx="4214599" cy="701731"/>
          </a:xfrm>
          <a:prstGeom prst="rect">
            <a:avLst/>
          </a:prstGeom>
          <a:noFill/>
        </p:spPr>
        <p:txBody>
          <a:bodyPr wrap="square" rtlCol="0">
            <a:spAutoFit/>
          </a:bodyPr>
          <a:lstStyle>
            <a:defPPr>
              <a:defRPr lang="en-US"/>
            </a:defPPr>
            <a:lvl1pPr algn="r">
              <a:lnSpc>
                <a:spcPct val="90000"/>
              </a:lnSpc>
              <a:defRPr sz="2200" b="1" spc="100">
                <a:solidFill>
                  <a:srgbClr val="FFFF00"/>
                </a:solidFill>
                <a:effectLst>
                  <a:glow rad="76200">
                    <a:schemeClr val="tx1">
                      <a:alpha val="75000"/>
                    </a:schemeClr>
                  </a:glow>
                </a:effectLst>
                <a:latin typeface="Calibri"/>
                <a:cs typeface="Calibri"/>
              </a:defRPr>
            </a:lvl1pPr>
          </a:lstStyle>
          <a:p>
            <a:pPr algn="ctr"/>
            <a:r>
              <a:rPr lang="en-US" b="0" dirty="0"/>
              <a:t>Sense of place </a:t>
            </a:r>
            <a:r>
              <a:rPr lang="en-US" b="0" dirty="0">
                <a:solidFill>
                  <a:schemeClr val="bg1"/>
                </a:solidFill>
              </a:rPr>
              <a:t>becomes an authentic learning objective.</a:t>
            </a:r>
          </a:p>
        </p:txBody>
      </p:sp>
    </p:spTree>
    <p:extLst>
      <p:ext uri="{BB962C8B-B14F-4D97-AF65-F5344CB8AC3E}">
        <p14:creationId xmlns:p14="http://schemas.microsoft.com/office/powerpoint/2010/main" val="3820814181"/>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7CF59A-5C19-D146-B036-8AD374743516}"/>
              </a:ext>
            </a:extLst>
          </p:cNvPr>
          <p:cNvSpPr>
            <a:spLocks noGrp="1"/>
          </p:cNvSpPr>
          <p:nvPr>
            <p:ph type="title"/>
          </p:nvPr>
        </p:nvSpPr>
        <p:spPr/>
        <p:txBody>
          <a:bodyPr/>
          <a:lstStyle/>
          <a:p>
            <a:r>
              <a:rPr lang="en-US" sz="2800" dirty="0"/>
              <a:t>Building sense of place in teaching </a:t>
            </a:r>
            <a:r>
              <a:rPr lang="en-US" sz="2800" dirty="0">
                <a:solidFill>
                  <a:srgbClr val="7030A0"/>
                </a:solidFill>
              </a:rPr>
              <a:t>in </a:t>
            </a:r>
            <a:r>
              <a:rPr lang="en-US" sz="2800" i="1" dirty="0">
                <a:solidFill>
                  <a:srgbClr val="7030A0"/>
                </a:solidFill>
              </a:rPr>
              <a:t>all</a:t>
            </a:r>
            <a:r>
              <a:rPr lang="en-US" sz="2800" dirty="0">
                <a:solidFill>
                  <a:srgbClr val="7030A0"/>
                </a:solidFill>
              </a:rPr>
              <a:t> modalities</a:t>
            </a:r>
          </a:p>
        </p:txBody>
      </p:sp>
      <p:graphicFrame>
        <p:nvGraphicFramePr>
          <p:cNvPr id="5" name="Table 4">
            <a:extLst>
              <a:ext uri="{FF2B5EF4-FFF2-40B4-BE49-F238E27FC236}">
                <a16:creationId xmlns:a16="http://schemas.microsoft.com/office/drawing/2014/main" id="{44658C37-4E2B-7744-926A-9773EBFC0B26}"/>
              </a:ext>
            </a:extLst>
          </p:cNvPr>
          <p:cNvGraphicFramePr>
            <a:graphicFrameLocks noGrp="1"/>
          </p:cNvGraphicFramePr>
          <p:nvPr>
            <p:extLst>
              <p:ext uri="{D42A27DB-BD31-4B8C-83A1-F6EECF244321}">
                <p14:modId xmlns:p14="http://schemas.microsoft.com/office/powerpoint/2010/main" val="3306251769"/>
              </p:ext>
            </p:extLst>
          </p:nvPr>
        </p:nvGraphicFramePr>
        <p:xfrm>
          <a:off x="296091" y="1073320"/>
          <a:ext cx="11602259" cy="4561592"/>
        </p:xfrm>
        <a:graphic>
          <a:graphicData uri="http://schemas.openxmlformats.org/drawingml/2006/table">
            <a:tbl>
              <a:tblPr firstRow="1" bandRow="1">
                <a:tableStyleId>{F5AB1C69-6EDB-4FF4-983F-18BD219EF322}</a:tableStyleId>
              </a:tblPr>
              <a:tblGrid>
                <a:gridCol w="2184703">
                  <a:extLst>
                    <a:ext uri="{9D8B030D-6E8A-4147-A177-3AD203B41FA5}">
                      <a16:colId xmlns:a16="http://schemas.microsoft.com/office/drawing/2014/main" val="2748142341"/>
                    </a:ext>
                  </a:extLst>
                </a:gridCol>
                <a:gridCol w="4708778">
                  <a:extLst>
                    <a:ext uri="{9D8B030D-6E8A-4147-A177-3AD203B41FA5}">
                      <a16:colId xmlns:a16="http://schemas.microsoft.com/office/drawing/2014/main" val="927022399"/>
                    </a:ext>
                  </a:extLst>
                </a:gridCol>
                <a:gridCol w="4708778">
                  <a:extLst>
                    <a:ext uri="{9D8B030D-6E8A-4147-A177-3AD203B41FA5}">
                      <a16:colId xmlns:a16="http://schemas.microsoft.com/office/drawing/2014/main" val="135504897"/>
                    </a:ext>
                  </a:extLst>
                </a:gridCol>
              </a:tblGrid>
              <a:tr h="699726">
                <a:tc>
                  <a:txBody>
                    <a:bodyPr/>
                    <a:lstStyle/>
                    <a:p>
                      <a:endParaRPr lang="en-US" b="0" spc="100" baseline="0" dirty="0">
                        <a:solidFill>
                          <a:schemeClr val="tx1"/>
                        </a:solidFill>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r>
                        <a:rPr lang="en-US" sz="2000" b="0" i="1" spc="100" baseline="0" dirty="0">
                          <a:solidFill>
                            <a:schemeClr val="tx1"/>
                          </a:solidFill>
                          <a:latin typeface="Calibri" panose="020F0502020204030204" pitchFamily="34" charset="0"/>
                          <a:cs typeface="Calibri" panose="020F0502020204030204" pitchFamily="34" charset="0"/>
                        </a:rPr>
                        <a:t>On-ground/in-person learning environments </a:t>
                      </a:r>
                    </a:p>
                    <a:p>
                      <a:r>
                        <a:rPr lang="en-US" b="0" spc="100" baseline="0" dirty="0">
                          <a:solidFill>
                            <a:schemeClr val="tx1"/>
                          </a:solidFill>
                          <a:latin typeface="Calibri" panose="020F0502020204030204" pitchFamily="34" charset="0"/>
                          <a:cs typeface="Calibri" panose="020F0502020204030204" pitchFamily="34" charset="0"/>
                        </a:rPr>
                        <a:t>(</a:t>
                      </a:r>
                      <a:r>
                        <a:rPr lang="en-US" b="0" spc="100" baseline="0" dirty="0" err="1">
                          <a:solidFill>
                            <a:schemeClr val="tx1"/>
                          </a:solidFill>
                          <a:latin typeface="Calibri" panose="020F0502020204030204" pitchFamily="34" charset="0"/>
                          <a:cs typeface="Calibri" panose="020F0502020204030204" pitchFamily="34" charset="0"/>
                        </a:rPr>
                        <a:t>Semken</a:t>
                      </a:r>
                      <a:r>
                        <a:rPr lang="en-US" b="0" spc="100" baseline="0" dirty="0">
                          <a:solidFill>
                            <a:schemeClr val="tx1"/>
                          </a:solidFill>
                          <a:latin typeface="Calibri" panose="020F0502020204030204" pitchFamily="34" charset="0"/>
                          <a:cs typeface="Calibri" panose="020F0502020204030204" pitchFamily="34" charset="0"/>
                        </a:rPr>
                        <a:t> et al. 2017)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FD6A9"/>
                    </a:solidFill>
                  </a:tcPr>
                </a:tc>
                <a:tc>
                  <a:txBody>
                    <a:bodyPr/>
                    <a:lstStyle/>
                    <a:p>
                      <a:r>
                        <a:rPr lang="en-US" sz="2000" b="0" i="1" spc="100" baseline="0" dirty="0">
                          <a:solidFill>
                            <a:schemeClr val="tx1"/>
                          </a:solidFill>
                          <a:latin typeface="Calibri" panose="020F0502020204030204" pitchFamily="34" charset="0"/>
                          <a:cs typeface="Calibri" panose="020F0502020204030204" pitchFamily="34" charset="0"/>
                        </a:rPr>
                        <a:t>Virtual learning environments</a:t>
                      </a:r>
                    </a:p>
                    <a:p>
                      <a:endParaRPr lang="en-US" b="0" i="0" spc="100" baseline="0" dirty="0">
                        <a:solidFill>
                          <a:schemeClr val="tx1"/>
                        </a:solidFill>
                        <a:latin typeface="Calibri" panose="020F0502020204030204" pitchFamily="34" charset="0"/>
                        <a:cs typeface="Calibri" panose="020F0502020204030204" pitchFamily="34" charset="0"/>
                      </a:endParaRPr>
                    </a:p>
                    <a:p>
                      <a:r>
                        <a:rPr lang="en-US" b="0" i="0" spc="100" baseline="0" dirty="0">
                          <a:solidFill>
                            <a:schemeClr val="tx1"/>
                          </a:solidFill>
                          <a:latin typeface="Calibri" panose="020F0502020204030204" pitchFamily="34" charset="0"/>
                          <a:cs typeface="Calibri" panose="020F0502020204030204" pitchFamily="34" charset="0"/>
                        </a:rPr>
                        <a:t>(Arora &amp; </a:t>
                      </a:r>
                      <a:r>
                        <a:rPr lang="en-US" b="0" i="0" spc="100" baseline="0" dirty="0" err="1">
                          <a:solidFill>
                            <a:schemeClr val="tx1"/>
                          </a:solidFill>
                          <a:latin typeface="Calibri" panose="020F0502020204030204" pitchFamily="34" charset="0"/>
                          <a:cs typeface="Calibri" panose="020F0502020204030204" pitchFamily="34" charset="0"/>
                        </a:rPr>
                        <a:t>Khazanchi</a:t>
                      </a:r>
                      <a:r>
                        <a:rPr lang="en-US" b="0" i="0" spc="100" baseline="0" dirty="0">
                          <a:solidFill>
                            <a:schemeClr val="tx1"/>
                          </a:solidFill>
                          <a:latin typeface="Calibri" panose="020F0502020204030204" pitchFamily="34" charset="0"/>
                          <a:cs typeface="Calibri" panose="020F0502020204030204" pitchFamily="34" charset="0"/>
                        </a:rPr>
                        <a:t> 2014)</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062899614"/>
                  </a:ext>
                </a:extLst>
              </a:tr>
              <a:tr h="1281165">
                <a:tc rowSpan="2">
                  <a:txBody>
                    <a:bodyPr/>
                    <a:lstStyle/>
                    <a:p>
                      <a:pPr algn="ctr"/>
                      <a:r>
                        <a:rPr lang="en-US" sz="2200" b="0" spc="100" baseline="0" dirty="0">
                          <a:solidFill>
                            <a:srgbClr val="941100"/>
                          </a:solidFill>
                          <a:latin typeface="Calibri" panose="020F0502020204030204" pitchFamily="34" charset="0"/>
                          <a:cs typeface="Calibri" panose="020F0502020204030204" pitchFamily="34" charset="0"/>
                        </a:rPr>
                        <a:t>Place attachment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lgn="l" defTabSz="457200" rtl="0" eaLnBrk="1" latinLnBrk="0" hangingPunct="1">
                        <a:buFont typeface="Arial" panose="020B0604020202020204" pitchFamily="34" charset="0"/>
                        <a:buChar char="•"/>
                        <a:tabLst/>
                      </a:pPr>
                      <a:r>
                        <a:rPr lang="en-US" sz="1800" b="0" kern="1200" spc="100" baseline="0" dirty="0">
                          <a:solidFill>
                            <a:schemeClr val="tx1"/>
                          </a:solidFill>
                          <a:latin typeface="Calibri" panose="020F0502020204030204" pitchFamily="34" charset="0"/>
                          <a:ea typeface="+mn-ea"/>
                          <a:cs typeface="Calibri" panose="020F0502020204030204" pitchFamily="34" charset="0"/>
                        </a:rPr>
                        <a:t>Teach with </a:t>
                      </a:r>
                      <a:r>
                        <a:rPr lang="en-US" sz="1800" b="0" kern="1200" spc="100" baseline="0" dirty="0">
                          <a:solidFill>
                            <a:srgbClr val="7030A0"/>
                          </a:solidFill>
                          <a:latin typeface="Calibri" panose="020F0502020204030204" pitchFamily="34" charset="0"/>
                          <a:ea typeface="+mn-ea"/>
                          <a:cs typeface="Calibri" panose="020F0502020204030204" pitchFamily="34" charset="0"/>
                        </a:rPr>
                        <a:t>authentic experiences </a:t>
                      </a:r>
                      <a:r>
                        <a:rPr lang="en-US" sz="1800" b="0" kern="1200" spc="100" baseline="0" dirty="0">
                          <a:solidFill>
                            <a:schemeClr val="tx1"/>
                          </a:solidFill>
                          <a:latin typeface="Calibri" panose="020F0502020204030204" pitchFamily="34" charset="0"/>
                          <a:ea typeface="+mn-ea"/>
                          <a:cs typeface="Calibri" panose="020F0502020204030204" pitchFamily="34" charset="0"/>
                        </a:rPr>
                        <a:t>in that place or a setting that evokes that place as richly as possible.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6A9"/>
                    </a:solidFill>
                  </a:tcPr>
                </a:tc>
                <a:tc>
                  <a:txBody>
                    <a:bodyPr/>
                    <a:lstStyle/>
                    <a:p>
                      <a:pPr marL="285750" indent="-285750" algn="l" defTabSz="457200" rtl="0" eaLnBrk="1" latinLnBrk="0" hangingPunct="1">
                        <a:buFont typeface="Arial" panose="020B0604020202020204" pitchFamily="34" charset="0"/>
                        <a:buChar char="•"/>
                        <a:tabLst/>
                      </a:pPr>
                      <a:r>
                        <a:rPr lang="en-US" sz="1800" b="0" kern="1200" spc="100" baseline="0" dirty="0">
                          <a:solidFill>
                            <a:srgbClr val="7030A0"/>
                          </a:solidFill>
                          <a:latin typeface="Calibri" panose="020F0502020204030204" pitchFamily="34" charset="0"/>
                          <a:ea typeface="+mn-ea"/>
                          <a:cs typeface="Calibri" panose="020F0502020204030204" pitchFamily="34" charset="0"/>
                        </a:rPr>
                        <a:t>Mimic familiar settings </a:t>
                      </a:r>
                      <a:r>
                        <a:rPr lang="en-US" sz="1800" b="0" kern="1200" spc="100" baseline="0" dirty="0">
                          <a:solidFill>
                            <a:schemeClr val="tx1"/>
                          </a:solidFill>
                          <a:latin typeface="Calibri" panose="020F0502020204030204" pitchFamily="34" charset="0"/>
                          <a:ea typeface="+mn-ea"/>
                          <a:cs typeface="Calibri" panose="020F0502020204030204" pitchFamily="34" charset="0"/>
                        </a:rPr>
                        <a:t>as closely as possible in the virtual environment.</a:t>
                      </a:r>
                    </a:p>
                    <a:p>
                      <a:pPr marL="285750" indent="-285750" algn="l" defTabSz="457200" rtl="0" eaLnBrk="1" latinLnBrk="0" hangingPunct="1">
                        <a:buFont typeface="Arial" panose="020B0604020202020204" pitchFamily="34" charset="0"/>
                        <a:buChar char="•"/>
                        <a:tabLst/>
                      </a:pPr>
                      <a:r>
                        <a:rPr lang="en-US" sz="1800" b="0" kern="1200" spc="100" baseline="0" dirty="0">
                          <a:solidFill>
                            <a:schemeClr val="tx1"/>
                          </a:solidFill>
                          <a:latin typeface="Calibri" panose="020F0502020204030204" pitchFamily="34" charset="0"/>
                          <a:ea typeface="+mn-ea"/>
                          <a:cs typeface="Calibri" panose="020F0502020204030204" pitchFamily="34" charset="0"/>
                        </a:rPr>
                        <a:t>Use a </a:t>
                      </a:r>
                      <a:r>
                        <a:rPr lang="en-US" sz="1800" b="0" kern="1200" spc="100" baseline="0" dirty="0">
                          <a:solidFill>
                            <a:srgbClr val="7030A0"/>
                          </a:solidFill>
                          <a:latin typeface="Calibri" panose="020F0502020204030204" pitchFamily="34" charset="0"/>
                          <a:ea typeface="+mn-ea"/>
                          <a:cs typeface="Calibri" panose="020F0502020204030204" pitchFamily="34" charset="0"/>
                        </a:rPr>
                        <a:t>variety of teaching technologies </a:t>
                      </a:r>
                      <a:r>
                        <a:rPr lang="en-US" sz="1800" b="0" kern="1200" spc="100" baseline="0" dirty="0">
                          <a:solidFill>
                            <a:schemeClr val="tx1"/>
                          </a:solidFill>
                          <a:latin typeface="Calibri" panose="020F0502020204030204" pitchFamily="34" charset="0"/>
                          <a:ea typeface="+mn-ea"/>
                          <a:cs typeface="Calibri" panose="020F0502020204030204" pitchFamily="34" charset="0"/>
                        </a:rPr>
                        <a:t>if possible.</a:t>
                      </a:r>
                    </a:p>
                    <a:p>
                      <a:pPr marL="285750" indent="-285750" algn="l" defTabSz="457200" rtl="0" eaLnBrk="1" latinLnBrk="0" hangingPunct="1">
                        <a:buFont typeface="Arial" panose="020B0604020202020204" pitchFamily="34" charset="0"/>
                        <a:buChar char="•"/>
                        <a:tabLst/>
                      </a:pPr>
                      <a:r>
                        <a:rPr lang="en-US" sz="1800" b="0" kern="1200" spc="100" baseline="0" dirty="0">
                          <a:solidFill>
                            <a:srgbClr val="7030A0"/>
                          </a:solidFill>
                          <a:latin typeface="Calibri" panose="020F0502020204030204" pitchFamily="34" charset="0"/>
                          <a:ea typeface="+mn-ea"/>
                          <a:cs typeface="Calibri" panose="020F0502020204030204" pitchFamily="34" charset="0"/>
                        </a:rPr>
                        <a:t>Diversify learning activities</a:t>
                      </a:r>
                      <a:r>
                        <a:rPr lang="en-US" sz="1800" b="0" kern="1200" spc="100" baseline="0" dirty="0">
                          <a:solidFill>
                            <a:schemeClr val="tx1"/>
                          </a:solidFill>
                          <a:latin typeface="Calibri" panose="020F0502020204030204" pitchFamily="34" charset="0"/>
                          <a:ea typeface="+mn-ea"/>
                          <a:cs typeface="Calibri" panose="020F0502020204030204" pitchFamily="34" charset="0"/>
                        </a:rPr>
                        <a:t>.</a:t>
                      </a:r>
                    </a:p>
                    <a:p>
                      <a:pPr marL="285750" indent="-285750" algn="l" defTabSz="457200" rtl="0" eaLnBrk="1" latinLnBrk="0" hangingPunct="1">
                        <a:buFont typeface="Arial" panose="020B0604020202020204" pitchFamily="34" charset="0"/>
                        <a:buChar char="•"/>
                        <a:tabLst/>
                      </a:pPr>
                      <a:r>
                        <a:rPr lang="en-US" sz="1800" b="0" kern="1200" spc="100" baseline="0" dirty="0">
                          <a:solidFill>
                            <a:schemeClr val="tx1"/>
                          </a:solidFill>
                          <a:latin typeface="Calibri" panose="020F0502020204030204" pitchFamily="34" charset="0"/>
                          <a:ea typeface="+mn-ea"/>
                          <a:cs typeface="Calibri" panose="020F0502020204030204" pitchFamily="34" charset="0"/>
                        </a:rPr>
                        <a:t>Be sure that at least some tasks require students to </a:t>
                      </a:r>
                      <a:r>
                        <a:rPr lang="en-US" sz="1800" b="0" kern="1200" spc="100" baseline="0" dirty="0">
                          <a:solidFill>
                            <a:srgbClr val="7030A0"/>
                          </a:solidFill>
                          <a:latin typeface="Calibri" panose="020F0502020204030204" pitchFamily="34" charset="0"/>
                          <a:ea typeface="+mn-ea"/>
                          <a:cs typeface="Calibri" panose="020F0502020204030204" pitchFamily="34" charset="0"/>
                        </a:rPr>
                        <a:t>collaborate</a:t>
                      </a:r>
                      <a:r>
                        <a:rPr lang="en-US" sz="1800" b="0" kern="1200" spc="100" baseline="0" dirty="0">
                          <a:solidFill>
                            <a:schemeClr val="tx1"/>
                          </a:solidFill>
                          <a:latin typeface="Calibri" panose="020F0502020204030204" pitchFamily="34" charset="0"/>
                          <a:ea typeface="+mn-ea"/>
                          <a:cs typeface="Calibri" panose="020F0502020204030204" pitchFamily="34" charset="0"/>
                        </a:rPr>
                        <a:t>.</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070208055"/>
                  </a:ext>
                </a:extLst>
              </a:tr>
              <a:tr h="385832">
                <a:tc vMerge="1">
                  <a:txBody>
                    <a:bodyPr/>
                    <a:lstStyle/>
                    <a:p>
                      <a:endParaRPr lang="en-US" b="0" dirty="0">
                        <a:solidFill>
                          <a:schemeClr val="tx1"/>
                        </a:solidFill>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marL="285750" indent="-285750" algn="l" defTabSz="457200" rtl="0" eaLnBrk="1" latinLnBrk="0" hangingPunct="1">
                        <a:buFont typeface="Arial" panose="020B0604020202020204" pitchFamily="34" charset="0"/>
                        <a:buChar char="•"/>
                        <a:tabLst>
                          <a:tab pos="568325" algn="l"/>
                        </a:tabLst>
                      </a:pPr>
                      <a:r>
                        <a:rPr lang="en-US" sz="1800" b="0" kern="1200" spc="100" baseline="0" dirty="0">
                          <a:solidFill>
                            <a:srgbClr val="7030A0"/>
                          </a:solidFill>
                          <a:latin typeface="Calibri" panose="020F0502020204030204" pitchFamily="34" charset="0"/>
                          <a:ea typeface="+mn-ea"/>
                          <a:cs typeface="Calibri" panose="020F0502020204030204" pitchFamily="34" charset="0"/>
                        </a:rPr>
                        <a:t>Model strong place attachment </a:t>
                      </a:r>
                      <a:r>
                        <a:rPr lang="en-US" sz="1800" b="0" kern="1200" spc="100" baseline="0" dirty="0">
                          <a:solidFill>
                            <a:schemeClr val="tx1"/>
                          </a:solidFill>
                          <a:latin typeface="Calibri" panose="020F0502020204030204" pitchFamily="34" charset="0"/>
                          <a:ea typeface="+mn-ea"/>
                          <a:cs typeface="Calibri" panose="020F0502020204030204" pitchFamily="34" charset="0"/>
                        </a:rPr>
                        <a:t>for your students: show passion and identity.</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6A9"/>
                    </a:solidFill>
                  </a:tcPr>
                </a:tc>
                <a:tc hMerge="1">
                  <a:txBody>
                    <a:bodyPr/>
                    <a:lstStyle/>
                    <a:p>
                      <a:pPr marL="285750" indent="-285750" algn="l" defTabSz="457200" rtl="0" eaLnBrk="1" latinLnBrk="0" hangingPunct="1">
                        <a:buFont typeface="Arial" panose="020B0604020202020204" pitchFamily="34" charset="0"/>
                        <a:buChar char="•"/>
                        <a:tabLst/>
                      </a:pPr>
                      <a:endParaRPr lang="en-US" sz="1800" b="0" kern="1200" dirty="0">
                        <a:solidFill>
                          <a:schemeClr val="tx1"/>
                        </a:solidFill>
                        <a:latin typeface="Calibri" panose="020F0502020204030204" pitchFamily="34" charset="0"/>
                        <a:ea typeface="+mn-ea"/>
                        <a:cs typeface="Calibri" panose="020F0502020204030204" pitchFamily="34" charset="0"/>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41675787"/>
                  </a:ext>
                </a:extLst>
              </a:tr>
              <a:tr h="469975">
                <a:tc>
                  <a:txBody>
                    <a:bodyPr/>
                    <a:lstStyle/>
                    <a:p>
                      <a:pPr algn="ctr"/>
                      <a:r>
                        <a:rPr lang="en-US" sz="2200" b="0" spc="100" baseline="0" dirty="0">
                          <a:solidFill>
                            <a:srgbClr val="0070C0"/>
                          </a:solidFill>
                          <a:latin typeface="Calibri" panose="020F0502020204030204" pitchFamily="34" charset="0"/>
                          <a:cs typeface="Calibri" panose="020F0502020204030204" pitchFamily="34" charset="0"/>
                        </a:rPr>
                        <a:t>Place </a:t>
                      </a:r>
                    </a:p>
                    <a:p>
                      <a:pPr algn="ctr"/>
                      <a:r>
                        <a:rPr lang="en-US" sz="2200" b="0" spc="100" baseline="0" dirty="0">
                          <a:solidFill>
                            <a:srgbClr val="0070C0"/>
                          </a:solidFill>
                          <a:latin typeface="Calibri" panose="020F0502020204030204" pitchFamily="34" charset="0"/>
                          <a:cs typeface="Calibri" panose="020F0502020204030204" pitchFamily="34" charset="0"/>
                        </a:rPr>
                        <a:t>meaning</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marL="285750" indent="-285750">
                        <a:buFont typeface="Arial" panose="020B0604020202020204" pitchFamily="34" charset="0"/>
                        <a:buChar char="•"/>
                        <a:tabLst/>
                      </a:pPr>
                      <a:r>
                        <a:rPr lang="en-US" b="0" spc="100" baseline="0" dirty="0">
                          <a:solidFill>
                            <a:schemeClr val="tx1"/>
                          </a:solidFill>
                          <a:latin typeface="Calibri" panose="020F0502020204030204" pitchFamily="34" charset="0"/>
                          <a:cs typeface="Calibri" panose="020F0502020204030204" pitchFamily="34" charset="0"/>
                        </a:rPr>
                        <a:t>Integrate inquiry into both the </a:t>
                      </a:r>
                      <a:r>
                        <a:rPr lang="en-US" b="0" spc="100" baseline="0" dirty="0">
                          <a:solidFill>
                            <a:srgbClr val="7030A0"/>
                          </a:solidFill>
                          <a:latin typeface="Calibri" panose="020F0502020204030204" pitchFamily="34" charset="0"/>
                          <a:cs typeface="Calibri" panose="020F0502020204030204" pitchFamily="34" charset="0"/>
                        </a:rPr>
                        <a:t>natural and cultural attributes </a:t>
                      </a:r>
                      <a:r>
                        <a:rPr lang="en-US" b="0" spc="100" baseline="0" dirty="0">
                          <a:solidFill>
                            <a:schemeClr val="tx1"/>
                          </a:solidFill>
                          <a:latin typeface="Calibri" panose="020F0502020204030204" pitchFamily="34" charset="0"/>
                          <a:cs typeface="Calibri" panose="020F0502020204030204" pitchFamily="34" charset="0"/>
                        </a:rPr>
                        <a:t>(meanings) of the place under study.</a:t>
                      </a:r>
                    </a:p>
                    <a:p>
                      <a:pPr marL="285750" indent="-285750">
                        <a:buFont typeface="Arial" panose="020B0604020202020204" pitchFamily="34" charset="0"/>
                        <a:buChar char="•"/>
                        <a:tabLst/>
                      </a:pPr>
                      <a:r>
                        <a:rPr lang="en-US" b="0" spc="100" baseline="0" dirty="0">
                          <a:solidFill>
                            <a:schemeClr val="tx1"/>
                          </a:solidFill>
                          <a:latin typeface="Calibri" panose="020F0502020204030204" pitchFamily="34" charset="0"/>
                          <a:cs typeface="Calibri" panose="020F0502020204030204" pitchFamily="34" charset="0"/>
                        </a:rPr>
                        <a:t>Teach ideas and practices for </a:t>
                      </a:r>
                      <a:r>
                        <a:rPr lang="en-US" b="0" spc="100" baseline="0" dirty="0">
                          <a:solidFill>
                            <a:srgbClr val="7030A0"/>
                          </a:solidFill>
                          <a:latin typeface="Calibri" panose="020F0502020204030204" pitchFamily="34" charset="0"/>
                          <a:cs typeface="Calibri" panose="020F0502020204030204" pitchFamily="34" charset="0"/>
                        </a:rPr>
                        <a:t>natural and cultural resilience and sustainability </a:t>
                      </a:r>
                      <a:r>
                        <a:rPr lang="en-US" b="0" spc="100" baseline="0" dirty="0">
                          <a:solidFill>
                            <a:schemeClr val="tx1"/>
                          </a:solidFill>
                          <a:latin typeface="Calibri" panose="020F0502020204030204" pitchFamily="34" charset="0"/>
                          <a:cs typeface="Calibri" panose="020F0502020204030204" pitchFamily="34" charset="0"/>
                        </a:rPr>
                        <a:t>in the place under study.</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6A9"/>
                    </a:solidFill>
                  </a:tcPr>
                </a:tc>
                <a:tc hMerge="1">
                  <a:txBody>
                    <a:bodyPr/>
                    <a:lstStyle/>
                    <a:p>
                      <a:endParaRPr lang="en-US" b="0" spc="100" baseline="0" dirty="0">
                        <a:solidFill>
                          <a:schemeClr val="tx1"/>
                        </a:solidFill>
                        <a:latin typeface="Calibri" panose="020F0502020204030204" pitchFamily="34" charset="0"/>
                        <a:cs typeface="Calibri" panose="020F0502020204030204" pitchFamily="34" charset="0"/>
                      </a:endParaRPr>
                    </a:p>
                  </a:txBody>
                  <a:tcPr>
                    <a:lnL w="12700" cap="flat" cmpd="sng" algn="ctr">
                      <a:no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60430339"/>
                  </a:ext>
                </a:extLst>
              </a:tr>
            </a:tbl>
          </a:graphicData>
        </a:graphic>
      </p:graphicFrame>
      <p:sp>
        <p:nvSpPr>
          <p:cNvPr id="6" name="TextBox 5">
            <a:extLst>
              <a:ext uri="{FF2B5EF4-FFF2-40B4-BE49-F238E27FC236}">
                <a16:creationId xmlns:a16="http://schemas.microsoft.com/office/drawing/2014/main" id="{124A379D-1AAF-9F46-8308-F59739F67B09}"/>
              </a:ext>
            </a:extLst>
          </p:cNvPr>
          <p:cNvSpPr txBox="1"/>
          <p:nvPr/>
        </p:nvSpPr>
        <p:spPr>
          <a:xfrm>
            <a:off x="3788752" y="6268452"/>
            <a:ext cx="4662623" cy="369332"/>
          </a:xfrm>
          <a:prstGeom prst="rect">
            <a:avLst/>
          </a:prstGeom>
          <a:noFill/>
        </p:spPr>
        <p:txBody>
          <a:bodyPr wrap="none" rtlCol="0">
            <a:spAutoFit/>
          </a:bodyPr>
          <a:lstStyle/>
          <a:p>
            <a:r>
              <a:rPr lang="en-US" sz="1800" spc="100" dirty="0">
                <a:latin typeface="Calibri" panose="020F0502020204030204" pitchFamily="34" charset="0"/>
                <a:ea typeface="+mn-ea"/>
                <a:cs typeface="Calibri" panose="020F0502020204030204" pitchFamily="34" charset="0"/>
              </a:rPr>
              <a:t>(Hoke, O’Connell, </a:t>
            </a:r>
            <a:r>
              <a:rPr lang="en-US" sz="1800" spc="100" dirty="0" err="1">
                <a:latin typeface="Calibri" panose="020F0502020204030204" pitchFamily="34" charset="0"/>
                <a:ea typeface="+mn-ea"/>
                <a:cs typeface="Calibri" panose="020F0502020204030204" pitchFamily="34" charset="0"/>
              </a:rPr>
              <a:t>Semken</a:t>
            </a:r>
            <a:r>
              <a:rPr lang="en-US" sz="1800" spc="100" dirty="0">
                <a:latin typeface="Calibri" panose="020F0502020204030204" pitchFamily="34" charset="0"/>
                <a:ea typeface="+mn-ea"/>
                <a:cs typeface="Calibri" panose="020F0502020204030204" pitchFamily="34" charset="0"/>
              </a:rPr>
              <a:t>, &amp; Arora, 2020)</a:t>
            </a:r>
          </a:p>
        </p:txBody>
      </p:sp>
    </p:spTree>
    <p:extLst>
      <p:ext uri="{BB962C8B-B14F-4D97-AF65-F5344CB8AC3E}">
        <p14:creationId xmlns:p14="http://schemas.microsoft.com/office/powerpoint/2010/main" val="1507586928"/>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B3E42BC-D584-AA45-8730-5537A1108142}"/>
              </a:ext>
            </a:extLst>
          </p:cNvPr>
          <p:cNvPicPr>
            <a:picLocks noChangeAspect="1"/>
          </p:cNvPicPr>
          <p:nvPr/>
        </p:nvPicPr>
        <p:blipFill>
          <a:blip r:embed="rId3"/>
          <a:stretch>
            <a:fillRect/>
          </a:stretch>
        </p:blipFill>
        <p:spPr>
          <a:xfrm>
            <a:off x="572148" y="2362066"/>
            <a:ext cx="3200400" cy="2133867"/>
          </a:xfrm>
          <a:prstGeom prst="rect">
            <a:avLst/>
          </a:prstGeom>
          <a:ln w="3175">
            <a:solidFill>
              <a:schemeClr val="tx1"/>
            </a:solidFill>
          </a:ln>
        </p:spPr>
      </p:pic>
      <p:pic>
        <p:nvPicPr>
          <p:cNvPr id="9" name="Picture 8">
            <a:extLst>
              <a:ext uri="{FF2B5EF4-FFF2-40B4-BE49-F238E27FC236}">
                <a16:creationId xmlns:a16="http://schemas.microsoft.com/office/drawing/2014/main" id="{3F52034D-E5DD-DA4D-A245-6C81B3B58CF1}"/>
              </a:ext>
            </a:extLst>
          </p:cNvPr>
          <p:cNvPicPr>
            <a:picLocks noChangeAspect="1"/>
          </p:cNvPicPr>
          <p:nvPr/>
        </p:nvPicPr>
        <p:blipFill>
          <a:blip r:embed="rId4"/>
          <a:stretch>
            <a:fillRect/>
          </a:stretch>
        </p:blipFill>
        <p:spPr>
          <a:xfrm>
            <a:off x="6187568" y="2213889"/>
            <a:ext cx="3657600" cy="2256052"/>
          </a:xfrm>
          <a:prstGeom prst="rect">
            <a:avLst/>
          </a:prstGeom>
          <a:ln w="3175">
            <a:solidFill>
              <a:schemeClr val="tx1"/>
            </a:solidFill>
          </a:ln>
        </p:spPr>
      </p:pic>
      <p:pic>
        <p:nvPicPr>
          <p:cNvPr id="10" name="Picture 9">
            <a:extLst>
              <a:ext uri="{FF2B5EF4-FFF2-40B4-BE49-F238E27FC236}">
                <a16:creationId xmlns:a16="http://schemas.microsoft.com/office/drawing/2014/main" id="{EE2116C6-4DB5-5246-A885-2284BEAA92DA}"/>
              </a:ext>
            </a:extLst>
          </p:cNvPr>
          <p:cNvPicPr>
            <a:picLocks noChangeAspect="1"/>
          </p:cNvPicPr>
          <p:nvPr/>
        </p:nvPicPr>
        <p:blipFill>
          <a:blip r:embed="rId5"/>
          <a:stretch>
            <a:fillRect/>
          </a:stretch>
        </p:blipFill>
        <p:spPr>
          <a:xfrm>
            <a:off x="2727218" y="4180113"/>
            <a:ext cx="3200400" cy="2450073"/>
          </a:xfrm>
          <a:prstGeom prst="rect">
            <a:avLst/>
          </a:prstGeom>
          <a:ln w="3175">
            <a:solidFill>
              <a:schemeClr val="tx1"/>
            </a:solidFill>
          </a:ln>
        </p:spPr>
      </p:pic>
      <p:pic>
        <p:nvPicPr>
          <p:cNvPr id="11" name="Picture 10">
            <a:extLst>
              <a:ext uri="{FF2B5EF4-FFF2-40B4-BE49-F238E27FC236}">
                <a16:creationId xmlns:a16="http://schemas.microsoft.com/office/drawing/2014/main" id="{A72E8303-3FA1-BB4D-8568-75BBDC5620CC}"/>
              </a:ext>
            </a:extLst>
          </p:cNvPr>
          <p:cNvPicPr>
            <a:picLocks noChangeAspect="1"/>
          </p:cNvPicPr>
          <p:nvPr/>
        </p:nvPicPr>
        <p:blipFill>
          <a:blip r:embed="rId6"/>
          <a:stretch>
            <a:fillRect/>
          </a:stretch>
        </p:blipFill>
        <p:spPr>
          <a:xfrm>
            <a:off x="6187568" y="4680858"/>
            <a:ext cx="2743200" cy="2079241"/>
          </a:xfrm>
          <a:prstGeom prst="rect">
            <a:avLst/>
          </a:prstGeom>
          <a:ln w="3175">
            <a:solidFill>
              <a:schemeClr val="tx1"/>
            </a:solidFill>
          </a:ln>
        </p:spPr>
      </p:pic>
      <p:pic>
        <p:nvPicPr>
          <p:cNvPr id="12" name="Picture 11">
            <a:extLst>
              <a:ext uri="{FF2B5EF4-FFF2-40B4-BE49-F238E27FC236}">
                <a16:creationId xmlns:a16="http://schemas.microsoft.com/office/drawing/2014/main" id="{292AE406-52A3-794C-8304-BD1E51302943}"/>
              </a:ext>
            </a:extLst>
          </p:cNvPr>
          <p:cNvPicPr>
            <a:picLocks noChangeAspect="1"/>
          </p:cNvPicPr>
          <p:nvPr/>
        </p:nvPicPr>
        <p:blipFill>
          <a:blip r:embed="rId7"/>
          <a:stretch>
            <a:fillRect/>
          </a:stretch>
        </p:blipFill>
        <p:spPr>
          <a:xfrm>
            <a:off x="8621946" y="3429000"/>
            <a:ext cx="3461350" cy="2286000"/>
          </a:xfrm>
          <a:prstGeom prst="rect">
            <a:avLst/>
          </a:prstGeom>
          <a:ln w="3175">
            <a:solidFill>
              <a:schemeClr val="tx1"/>
            </a:solidFill>
          </a:ln>
        </p:spPr>
      </p:pic>
      <p:pic>
        <p:nvPicPr>
          <p:cNvPr id="14" name="Picture 13">
            <a:extLst>
              <a:ext uri="{FF2B5EF4-FFF2-40B4-BE49-F238E27FC236}">
                <a16:creationId xmlns:a16="http://schemas.microsoft.com/office/drawing/2014/main" id="{F9EF5475-1DD8-EA4F-954F-CDBCD907357D}"/>
              </a:ext>
            </a:extLst>
          </p:cNvPr>
          <p:cNvPicPr>
            <a:picLocks noChangeAspect="1"/>
          </p:cNvPicPr>
          <p:nvPr/>
        </p:nvPicPr>
        <p:blipFill>
          <a:blip r:embed="rId8"/>
          <a:stretch>
            <a:fillRect/>
          </a:stretch>
        </p:blipFill>
        <p:spPr>
          <a:xfrm>
            <a:off x="4336393" y="2242456"/>
            <a:ext cx="1161288" cy="1832295"/>
          </a:xfrm>
          <a:prstGeom prst="rect">
            <a:avLst/>
          </a:prstGeom>
          <a:ln w="3175">
            <a:solidFill>
              <a:schemeClr val="tx1"/>
            </a:solidFill>
          </a:ln>
        </p:spPr>
      </p:pic>
      <p:pic>
        <p:nvPicPr>
          <p:cNvPr id="15" name="Picture 14">
            <a:extLst>
              <a:ext uri="{FF2B5EF4-FFF2-40B4-BE49-F238E27FC236}">
                <a16:creationId xmlns:a16="http://schemas.microsoft.com/office/drawing/2014/main" id="{2E77CF2A-33C2-624C-8879-42F624DCE281}"/>
              </a:ext>
            </a:extLst>
          </p:cNvPr>
          <p:cNvPicPr>
            <a:picLocks noChangeAspect="1"/>
          </p:cNvPicPr>
          <p:nvPr/>
        </p:nvPicPr>
        <p:blipFill>
          <a:blip r:embed="rId9"/>
          <a:stretch>
            <a:fillRect/>
          </a:stretch>
        </p:blipFill>
        <p:spPr>
          <a:xfrm>
            <a:off x="576942" y="4767942"/>
            <a:ext cx="2011680" cy="1849190"/>
          </a:xfrm>
          <a:prstGeom prst="rect">
            <a:avLst/>
          </a:prstGeom>
          <a:ln w="3175">
            <a:solidFill>
              <a:schemeClr val="tx1"/>
            </a:solidFill>
          </a:ln>
        </p:spPr>
      </p:pic>
      <p:sp>
        <p:nvSpPr>
          <p:cNvPr id="5" name="Title 4">
            <a:extLst>
              <a:ext uri="{FF2B5EF4-FFF2-40B4-BE49-F238E27FC236}">
                <a16:creationId xmlns:a16="http://schemas.microsoft.com/office/drawing/2014/main" id="{26697C4C-B8C4-7A4D-BC0F-45B3C74DB3A1}"/>
              </a:ext>
            </a:extLst>
          </p:cNvPr>
          <p:cNvSpPr>
            <a:spLocks noGrp="1"/>
          </p:cNvSpPr>
          <p:nvPr>
            <p:ph type="title"/>
          </p:nvPr>
        </p:nvSpPr>
        <p:spPr>
          <a:xfrm>
            <a:off x="0" y="0"/>
            <a:ext cx="12192000" cy="1869440"/>
          </a:xfrm>
        </p:spPr>
        <p:txBody>
          <a:bodyPr/>
          <a:lstStyle/>
          <a:p>
            <a:r>
              <a:rPr lang="en-US" dirty="0">
                <a:latin typeface="Calibri" panose="020F0502020204030204" pitchFamily="34" charset="0"/>
                <a:cs typeface="Calibri" panose="020F0502020204030204" pitchFamily="34" charset="0"/>
              </a:rPr>
              <a:t>The next advance is </a:t>
            </a:r>
            <a:r>
              <a:rPr lang="en-US" dirty="0">
                <a:solidFill>
                  <a:srgbClr val="941100"/>
                </a:solidFill>
                <a:latin typeface="Calibri" panose="020F0502020204030204" pitchFamily="34" charset="0"/>
                <a:cs typeface="Calibri" panose="020F0502020204030204" pitchFamily="34" charset="0"/>
              </a:rPr>
              <a:t>production of basic place-based VFTs by teachers and learners themselves </a:t>
            </a:r>
            <a:r>
              <a:rPr lang="en-US" dirty="0">
                <a:latin typeface="Calibri" panose="020F0502020204030204" pitchFamily="34" charset="0"/>
                <a:cs typeface="Calibri" panose="020F0502020204030204" pitchFamily="34" charset="0"/>
              </a:rPr>
              <a:t>using increasingly economical audiovisual-capture tools and </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open-source platforms on which VFEs can be built.</a:t>
            </a:r>
            <a:r>
              <a:rPr lang="en-US">
                <a:latin typeface="Calibri" panose="020F0502020204030204" pitchFamily="34" charset="0"/>
                <a:cs typeface="Calibri" panose="020F0502020204030204" pitchFamily="34" charset="0"/>
              </a:rPr>
              <a:t/>
            </a:r>
            <a:br>
              <a:rPr lang="en-US">
                <a:latin typeface="Calibri" panose="020F0502020204030204" pitchFamily="34" charset="0"/>
                <a:cs typeface="Calibri" panose="020F0502020204030204" pitchFamily="34" charset="0"/>
              </a:rPr>
            </a:br>
            <a:endParaRPr lang="en-US"/>
          </a:p>
        </p:txBody>
      </p:sp>
    </p:spTree>
    <p:extLst>
      <p:ext uri="{BB962C8B-B14F-4D97-AF65-F5344CB8AC3E}">
        <p14:creationId xmlns:p14="http://schemas.microsoft.com/office/powerpoint/2010/main" val="140144164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15BC-22C1-AB46-B9D9-92FDAA1298D9}"/>
              </a:ext>
            </a:extLst>
          </p:cNvPr>
          <p:cNvSpPr>
            <a:spLocks noGrp="1"/>
          </p:cNvSpPr>
          <p:nvPr>
            <p:ph type="title"/>
          </p:nvPr>
        </p:nvSpPr>
        <p:spPr/>
        <p:txBody>
          <a:bodyPr/>
          <a:lstStyle/>
          <a:p>
            <a:r>
              <a:rPr lang="en-US" spc="50" dirty="0"/>
              <a:t>Recent findings on sense of place in </a:t>
            </a:r>
            <a:r>
              <a:rPr lang="en-US" spc="50" dirty="0">
                <a:solidFill>
                  <a:srgbClr val="7030A0"/>
                </a:solidFill>
              </a:rPr>
              <a:t>virtual geoscience teaching and learning </a:t>
            </a:r>
            <a:r>
              <a:rPr lang="en-US" spc="0" dirty="0">
                <a:solidFill>
                  <a:srgbClr val="7030A0"/>
                </a:solidFill>
              </a:rPr>
              <a:t/>
            </a:r>
            <a:br>
              <a:rPr lang="en-US" spc="0" dirty="0">
                <a:solidFill>
                  <a:srgbClr val="7030A0"/>
                </a:solidFill>
              </a:rPr>
            </a:br>
            <a:r>
              <a:rPr lang="en-US" sz="2000" dirty="0"/>
              <a:t>(</a:t>
            </a:r>
            <a:r>
              <a:rPr lang="en-US" sz="2000" dirty="0" err="1"/>
              <a:t>Ruberto</a:t>
            </a:r>
            <a:r>
              <a:rPr lang="en-US" sz="2000" dirty="0"/>
              <a:t>, 2018; Mead et al., </a:t>
            </a:r>
            <a:r>
              <a:rPr lang="en-US" sz="2000" i="1" dirty="0"/>
              <a:t>JGE</a:t>
            </a:r>
            <a:r>
              <a:rPr lang="en-US" sz="2000" dirty="0"/>
              <a:t>, 2019; Ruberto et al., in prep.)</a:t>
            </a:r>
            <a:endParaRPr lang="en-US" dirty="0"/>
          </a:p>
        </p:txBody>
      </p:sp>
      <p:sp>
        <p:nvSpPr>
          <p:cNvPr id="3" name="Content Placeholder 2">
            <a:extLst>
              <a:ext uri="{FF2B5EF4-FFF2-40B4-BE49-F238E27FC236}">
                <a16:creationId xmlns:a16="http://schemas.microsoft.com/office/drawing/2014/main" id="{A32DD103-FCA2-0D49-9231-60B21F7135EF}"/>
              </a:ext>
            </a:extLst>
          </p:cNvPr>
          <p:cNvSpPr>
            <a:spLocks noGrp="1"/>
          </p:cNvSpPr>
          <p:nvPr>
            <p:ph idx="1"/>
          </p:nvPr>
        </p:nvSpPr>
        <p:spPr>
          <a:xfrm>
            <a:off x="265422" y="1061769"/>
            <a:ext cx="11612880" cy="5394960"/>
          </a:xfrm>
        </p:spPr>
        <p:txBody>
          <a:bodyPr/>
          <a:lstStyle/>
          <a:p>
            <a:pPr>
              <a:spcBef>
                <a:spcPts val="0"/>
              </a:spcBef>
              <a:spcAft>
                <a:spcPts val="1200"/>
              </a:spcAft>
            </a:pPr>
            <a:r>
              <a:rPr lang="en-US" sz="2200" spc="100" dirty="0"/>
              <a:t>VFEs (virtual field experiences) can </a:t>
            </a:r>
            <a:r>
              <a:rPr lang="en-US" sz="2200" spc="100" dirty="0">
                <a:solidFill>
                  <a:srgbClr val="941100"/>
                </a:solidFill>
              </a:rPr>
              <a:t>complement</a:t>
            </a:r>
            <a:r>
              <a:rPr lang="en-US" sz="2200" spc="100" dirty="0"/>
              <a:t> and even </a:t>
            </a:r>
            <a:r>
              <a:rPr lang="en-US" sz="2200" spc="100" dirty="0">
                <a:solidFill>
                  <a:srgbClr val="941100"/>
                </a:solidFill>
              </a:rPr>
              <a:t>promote</a:t>
            </a:r>
            <a:r>
              <a:rPr lang="en-US" sz="2200" spc="100" dirty="0"/>
              <a:t> on-ground trips.</a:t>
            </a:r>
          </a:p>
          <a:p>
            <a:pPr>
              <a:spcBef>
                <a:spcPts val="0"/>
              </a:spcBef>
              <a:spcAft>
                <a:spcPts val="1200"/>
              </a:spcAft>
            </a:pPr>
            <a:r>
              <a:rPr lang="en-US" sz="2200" spc="100" dirty="0"/>
              <a:t>	(They make remote and challenging localities globally </a:t>
            </a:r>
            <a:r>
              <a:rPr lang="en-US" sz="2200" spc="100" dirty="0">
                <a:solidFill>
                  <a:srgbClr val="941100"/>
                </a:solidFill>
              </a:rPr>
              <a:t>accessible.</a:t>
            </a:r>
            <a:r>
              <a:rPr lang="en-US" sz="2200" spc="100" dirty="0"/>
              <a:t>) 	</a:t>
            </a:r>
          </a:p>
          <a:p>
            <a:pPr>
              <a:spcBef>
                <a:spcPts val="0"/>
              </a:spcBef>
              <a:spcAft>
                <a:spcPts val="1200"/>
              </a:spcAft>
            </a:pPr>
            <a:r>
              <a:rPr lang="en-US" sz="2200" spc="100" dirty="0"/>
              <a:t>	They can assuage preoccupations with access, safety, and physical comfort (i.e., “novelty space” of Orion and </a:t>
            </a:r>
            <a:r>
              <a:rPr lang="en-US" sz="2200" spc="100" dirty="0" err="1"/>
              <a:t>Hofstein</a:t>
            </a:r>
            <a:r>
              <a:rPr lang="en-US" sz="2200" spc="100" dirty="0"/>
              <a:t> 1994).</a:t>
            </a:r>
          </a:p>
          <a:p>
            <a:pPr>
              <a:spcBef>
                <a:spcPts val="0"/>
              </a:spcBef>
              <a:spcAft>
                <a:spcPts val="1200"/>
              </a:spcAft>
            </a:pPr>
            <a:r>
              <a:rPr lang="en-US" sz="2200" spc="100" dirty="0"/>
              <a:t>For many users a narrated or guided VFE </a:t>
            </a:r>
            <a:r>
              <a:rPr lang="en-US" sz="2200" spc="100" dirty="0">
                <a:solidFill>
                  <a:srgbClr val="941100"/>
                </a:solidFill>
              </a:rPr>
              <a:t>feels more individualized and intimate </a:t>
            </a:r>
            <a:r>
              <a:rPr lang="en-US" sz="2200" spc="100" dirty="0"/>
              <a:t>than an on-ground trip experienced as part of a large group.</a:t>
            </a:r>
          </a:p>
          <a:p>
            <a:pPr>
              <a:spcBef>
                <a:spcPts val="0"/>
              </a:spcBef>
              <a:spcAft>
                <a:spcPts val="1200"/>
              </a:spcAft>
            </a:pPr>
            <a:r>
              <a:rPr lang="en-US" sz="2200" spc="100" dirty="0"/>
              <a:t>Student evaluations and interviews indicate that producing VFEs deepens their </a:t>
            </a:r>
            <a:r>
              <a:rPr lang="en-US" sz="2200" spc="100" dirty="0">
                <a:solidFill>
                  <a:srgbClr val="941100"/>
                </a:solidFill>
              </a:rPr>
              <a:t>senses of place </a:t>
            </a:r>
            <a:r>
              <a:rPr lang="en-US" sz="2200" spc="100" dirty="0"/>
              <a:t>as well as their </a:t>
            </a:r>
            <a:r>
              <a:rPr lang="en-US" sz="2200" spc="100" dirty="0">
                <a:solidFill>
                  <a:srgbClr val="941100"/>
                </a:solidFill>
              </a:rPr>
              <a:t>pro-social/pro-environmental </a:t>
            </a:r>
            <a:r>
              <a:rPr lang="en-US" sz="2200" spc="100" dirty="0"/>
              <a:t>dispositions and actions toward the places they documented.</a:t>
            </a:r>
          </a:p>
        </p:txBody>
      </p:sp>
      <p:pic>
        <p:nvPicPr>
          <p:cNvPr id="4" name="Picture 3">
            <a:extLst>
              <a:ext uri="{FF2B5EF4-FFF2-40B4-BE49-F238E27FC236}">
                <a16:creationId xmlns:a16="http://schemas.microsoft.com/office/drawing/2014/main" id="{DDA14A52-1F4F-0B44-BD8E-982C5F34EED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11980" y="4483133"/>
            <a:ext cx="3291840" cy="2195668"/>
          </a:xfrm>
          <a:prstGeom prst="rect">
            <a:avLst/>
          </a:prstGeom>
          <a:ln w="28575">
            <a:solidFill>
              <a:schemeClr val="bg1"/>
            </a:solidFill>
          </a:ln>
        </p:spPr>
      </p:pic>
    </p:spTree>
    <p:extLst>
      <p:ext uri="{BB962C8B-B14F-4D97-AF65-F5344CB8AC3E}">
        <p14:creationId xmlns:p14="http://schemas.microsoft.com/office/powerpoint/2010/main" val="2822008832"/>
      </p:ext>
    </p:extLst>
  </p:cSld>
  <p:clrMapOvr>
    <a:masterClrMapping/>
  </p:clrMapOvr>
  <p:transition advTm="86280">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64545-4D1F-2C41-BACE-EAD64F3DA4E3}"/>
              </a:ext>
            </a:extLst>
          </p:cNvPr>
          <p:cNvSpPr>
            <a:spLocks noGrp="1"/>
          </p:cNvSpPr>
          <p:nvPr>
            <p:ph type="ctrTitle"/>
          </p:nvPr>
        </p:nvSpPr>
        <p:spPr>
          <a:xfrm>
            <a:off x="0" y="0"/>
            <a:ext cx="12192000" cy="1470025"/>
          </a:xfrm>
        </p:spPr>
        <p:txBody>
          <a:bodyPr/>
          <a:lstStyle/>
          <a:p>
            <a:r>
              <a:rPr lang="en-US" sz="4400" spc="200" dirty="0">
                <a:solidFill>
                  <a:srgbClr val="941100"/>
                </a:solidFill>
              </a:rPr>
              <a:t>Thank you!</a:t>
            </a:r>
          </a:p>
        </p:txBody>
      </p:sp>
      <p:sp>
        <p:nvSpPr>
          <p:cNvPr id="25" name="Subtitle 24">
            <a:extLst>
              <a:ext uri="{FF2B5EF4-FFF2-40B4-BE49-F238E27FC236}">
                <a16:creationId xmlns:a16="http://schemas.microsoft.com/office/drawing/2014/main" id="{5B7AC84C-E211-104E-9905-BCA3015EB93E}"/>
              </a:ext>
            </a:extLst>
          </p:cNvPr>
          <p:cNvSpPr>
            <a:spLocks noGrp="1"/>
          </p:cNvSpPr>
          <p:nvPr>
            <p:ph type="subTitle" idx="1"/>
          </p:nvPr>
        </p:nvSpPr>
        <p:spPr>
          <a:xfrm>
            <a:off x="1784732" y="4139587"/>
            <a:ext cx="8637224" cy="2448499"/>
          </a:xfrm>
        </p:spPr>
        <p:txBody>
          <a:bodyPr/>
          <a:lstStyle/>
          <a:p>
            <a:endParaRPr lang="en-US" sz="3200" spc="200" dirty="0"/>
          </a:p>
          <a:p>
            <a:endParaRPr lang="en-US" sz="3200" spc="200" dirty="0"/>
          </a:p>
          <a:p>
            <a:r>
              <a:rPr lang="en-US" sz="3200" spc="300" dirty="0" err="1">
                <a:solidFill>
                  <a:srgbClr val="941100"/>
                </a:solidFill>
              </a:rPr>
              <a:t>semken.asu.edu</a:t>
            </a:r>
            <a:endParaRPr lang="en-US" sz="3200" spc="300" dirty="0">
              <a:solidFill>
                <a:srgbClr val="941100"/>
              </a:solidFill>
            </a:endParaRPr>
          </a:p>
        </p:txBody>
      </p:sp>
      <p:grpSp>
        <p:nvGrpSpPr>
          <p:cNvPr id="24" name="Group 23">
            <a:extLst>
              <a:ext uri="{FF2B5EF4-FFF2-40B4-BE49-F238E27FC236}">
                <a16:creationId xmlns:a16="http://schemas.microsoft.com/office/drawing/2014/main" id="{3C7C13CD-FC06-534D-8A05-EEC34268C69F}"/>
              </a:ext>
            </a:extLst>
          </p:cNvPr>
          <p:cNvGrpSpPr/>
          <p:nvPr/>
        </p:nvGrpSpPr>
        <p:grpSpPr>
          <a:xfrm>
            <a:off x="458950" y="1806384"/>
            <a:ext cx="11342305" cy="2446126"/>
            <a:chOff x="434726" y="1806384"/>
            <a:chExt cx="11342305" cy="2446126"/>
          </a:xfrm>
        </p:grpSpPr>
        <p:grpSp>
          <p:nvGrpSpPr>
            <p:cNvPr id="15" name="Group 14">
              <a:extLst>
                <a:ext uri="{FF2B5EF4-FFF2-40B4-BE49-F238E27FC236}">
                  <a16:creationId xmlns:a16="http://schemas.microsoft.com/office/drawing/2014/main" id="{9FC48629-4CD1-0743-9EB2-A84FA2F26678}"/>
                </a:ext>
              </a:extLst>
            </p:cNvPr>
            <p:cNvGrpSpPr/>
            <p:nvPr/>
          </p:nvGrpSpPr>
          <p:grpSpPr>
            <a:xfrm>
              <a:off x="434726" y="1806384"/>
              <a:ext cx="3657600" cy="1947333"/>
              <a:chOff x="582058" y="2588582"/>
              <a:chExt cx="3657600" cy="1947333"/>
            </a:xfrm>
          </p:grpSpPr>
          <p:pic>
            <p:nvPicPr>
              <p:cNvPr id="8" name="Picture 7">
                <a:extLst>
                  <a:ext uri="{FF2B5EF4-FFF2-40B4-BE49-F238E27FC236}">
                    <a16:creationId xmlns:a16="http://schemas.microsoft.com/office/drawing/2014/main" id="{D4050A9D-1E67-9E44-A3FC-2CE024D61E1A}"/>
                  </a:ext>
                </a:extLst>
              </p:cNvPr>
              <p:cNvPicPr>
                <a:picLocks noChangeAspect="1"/>
              </p:cNvPicPr>
              <p:nvPr/>
            </p:nvPicPr>
            <p:blipFill>
              <a:blip r:embed="rId2"/>
              <a:stretch>
                <a:fillRect/>
              </a:stretch>
            </p:blipFill>
            <p:spPr>
              <a:xfrm>
                <a:off x="582058" y="2588582"/>
                <a:ext cx="3657600" cy="1947333"/>
              </a:xfrm>
              <a:prstGeom prst="rect">
                <a:avLst/>
              </a:prstGeom>
            </p:spPr>
          </p:pic>
          <p:sp>
            <p:nvSpPr>
              <p:cNvPr id="6" name="TextBox 5">
                <a:extLst>
                  <a:ext uri="{FF2B5EF4-FFF2-40B4-BE49-F238E27FC236}">
                    <a16:creationId xmlns:a16="http://schemas.microsoft.com/office/drawing/2014/main" id="{2EC31E19-59F7-DD44-83DE-3E63529997B4}"/>
                  </a:ext>
                </a:extLst>
              </p:cNvPr>
              <p:cNvSpPr txBox="1"/>
              <p:nvPr/>
            </p:nvSpPr>
            <p:spPr>
              <a:xfrm>
                <a:off x="589090" y="4258916"/>
                <a:ext cx="1785361" cy="276999"/>
              </a:xfrm>
              <a:prstGeom prst="rect">
                <a:avLst/>
              </a:prstGeom>
              <a:noFill/>
            </p:spPr>
            <p:txBody>
              <a:bodyPr wrap="none" rtlCol="0" anchor="ctr">
                <a:spAutoFit/>
              </a:bodyPr>
              <a:lstStyle/>
              <a:p>
                <a:pPr algn="l"/>
                <a:r>
                  <a:rPr lang="en-US" spc="100" dirty="0">
                    <a:solidFill>
                      <a:schemeClr val="bg1"/>
                    </a:solidFill>
                    <a:latin typeface="Calibri" panose="020F0502020204030204" pitchFamily="34" charset="0"/>
                    <a:cs typeface="Calibri" panose="020F0502020204030204" pitchFamily="34" charset="0"/>
                  </a:rPr>
                  <a:t>A. Hsieh, NPR (2019).</a:t>
                </a:r>
              </a:p>
            </p:txBody>
          </p:sp>
        </p:grpSp>
        <p:grpSp>
          <p:nvGrpSpPr>
            <p:cNvPr id="18" name="Group 17">
              <a:extLst>
                <a:ext uri="{FF2B5EF4-FFF2-40B4-BE49-F238E27FC236}">
                  <a16:creationId xmlns:a16="http://schemas.microsoft.com/office/drawing/2014/main" id="{AD171A9F-C111-184F-AE02-D9369B5D8EB2}"/>
                </a:ext>
              </a:extLst>
            </p:cNvPr>
            <p:cNvGrpSpPr/>
            <p:nvPr/>
          </p:nvGrpSpPr>
          <p:grpSpPr>
            <a:xfrm>
              <a:off x="7921127" y="1806384"/>
              <a:ext cx="3855904" cy="2446126"/>
              <a:chOff x="7965195" y="1806385"/>
              <a:chExt cx="3855904" cy="2446126"/>
            </a:xfrm>
          </p:grpSpPr>
          <p:grpSp>
            <p:nvGrpSpPr>
              <p:cNvPr id="14" name="Group 13">
                <a:extLst>
                  <a:ext uri="{FF2B5EF4-FFF2-40B4-BE49-F238E27FC236}">
                    <a16:creationId xmlns:a16="http://schemas.microsoft.com/office/drawing/2014/main" id="{7FA04456-BCB2-5C45-AC38-10814D56B9D1}"/>
                  </a:ext>
                </a:extLst>
              </p:cNvPr>
              <p:cNvGrpSpPr/>
              <p:nvPr/>
            </p:nvGrpSpPr>
            <p:grpSpPr>
              <a:xfrm>
                <a:off x="8001440" y="1806385"/>
                <a:ext cx="3657600" cy="2439630"/>
                <a:chOff x="8104704" y="2588582"/>
                <a:chExt cx="3657600" cy="2439630"/>
              </a:xfrm>
            </p:grpSpPr>
            <p:pic>
              <p:nvPicPr>
                <p:cNvPr id="11" name="Picture 10">
                  <a:extLst>
                    <a:ext uri="{FF2B5EF4-FFF2-40B4-BE49-F238E27FC236}">
                      <a16:creationId xmlns:a16="http://schemas.microsoft.com/office/drawing/2014/main" id="{C035F45C-1E49-C04A-85C3-F5C6662599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4704" y="2588582"/>
                  <a:ext cx="3657600" cy="2439630"/>
                </a:xfrm>
                <a:prstGeom prst="rect">
                  <a:avLst/>
                </a:prstGeom>
                <a:ln w="28575">
                  <a:noFill/>
                </a:ln>
              </p:spPr>
            </p:pic>
            <p:sp>
              <p:nvSpPr>
                <p:cNvPr id="13" name="TextBox 12">
                  <a:extLst>
                    <a:ext uri="{FF2B5EF4-FFF2-40B4-BE49-F238E27FC236}">
                      <a16:creationId xmlns:a16="http://schemas.microsoft.com/office/drawing/2014/main" id="{D74DB6AB-0C16-9649-B05E-E0A20CFBC1F8}"/>
                    </a:ext>
                  </a:extLst>
                </p:cNvPr>
                <p:cNvSpPr txBox="1"/>
                <p:nvPr/>
              </p:nvSpPr>
              <p:spPr>
                <a:xfrm>
                  <a:off x="10227012" y="4258916"/>
                  <a:ext cx="1535292" cy="276999"/>
                </a:xfrm>
                <a:prstGeom prst="rect">
                  <a:avLst/>
                </a:prstGeom>
                <a:noFill/>
              </p:spPr>
              <p:txBody>
                <a:bodyPr wrap="none" rtlCol="0" anchor="ctr">
                  <a:spAutoFit/>
                </a:bodyPr>
                <a:lstStyle/>
                <a:p>
                  <a:pPr algn="r"/>
                  <a:r>
                    <a:rPr lang="en-US" spc="100" dirty="0">
                      <a:solidFill>
                        <a:schemeClr val="bg1"/>
                      </a:solidFill>
                      <a:latin typeface="Calibri" panose="020F0502020204030204" pitchFamily="34" charset="0"/>
                      <a:cs typeface="Calibri" panose="020F0502020204030204" pitchFamily="34" charset="0"/>
                    </a:rPr>
                    <a:t>T. </a:t>
                  </a:r>
                  <a:r>
                    <a:rPr lang="en-US" spc="100" dirty="0" err="1">
                      <a:solidFill>
                        <a:schemeClr val="bg1"/>
                      </a:solidFill>
                      <a:latin typeface="Calibri" panose="020F0502020204030204" pitchFamily="34" charset="0"/>
                      <a:cs typeface="Calibri" panose="020F0502020204030204" pitchFamily="34" charset="0"/>
                    </a:rPr>
                    <a:t>Ruberto</a:t>
                  </a:r>
                  <a:r>
                    <a:rPr lang="en-US" spc="100" dirty="0">
                      <a:solidFill>
                        <a:schemeClr val="bg1"/>
                      </a:solidFill>
                      <a:latin typeface="Calibri" panose="020F0502020204030204" pitchFamily="34" charset="0"/>
                      <a:cs typeface="Calibri" panose="020F0502020204030204" pitchFamily="34" charset="0"/>
                    </a:rPr>
                    <a:t> (2018).</a:t>
                  </a:r>
                </a:p>
              </p:txBody>
            </p:sp>
          </p:grpSp>
          <p:sp>
            <p:nvSpPr>
              <p:cNvPr id="12" name="Rectangle 11">
                <a:extLst>
                  <a:ext uri="{FF2B5EF4-FFF2-40B4-BE49-F238E27FC236}">
                    <a16:creationId xmlns:a16="http://schemas.microsoft.com/office/drawing/2014/main" id="{8235698A-6569-0F4B-8DA6-2394A4E673FB}"/>
                  </a:ext>
                </a:extLst>
              </p:cNvPr>
              <p:cNvSpPr/>
              <p:nvPr/>
            </p:nvSpPr>
            <p:spPr bwMode="auto">
              <a:xfrm>
                <a:off x="7965195" y="3767768"/>
                <a:ext cx="3855904" cy="484743"/>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300" b="0" i="0" u="none" strike="noStrike" cap="none" normalizeH="0" baseline="0">
                  <a:ln>
                    <a:noFill/>
                  </a:ln>
                  <a:solidFill>
                    <a:srgbClr val="000000"/>
                  </a:solidFill>
                  <a:effectLst/>
                  <a:latin typeface="Candara" charset="0"/>
                  <a:ea typeface="ＭＳ Ｐゴシック" charset="0"/>
                  <a:cs typeface="ＭＳ Ｐゴシック" charset="0"/>
                </a:endParaRPr>
              </a:p>
            </p:txBody>
          </p:sp>
        </p:grpSp>
        <p:pic>
          <p:nvPicPr>
            <p:cNvPr id="23" name="Picture 22">
              <a:extLst>
                <a:ext uri="{FF2B5EF4-FFF2-40B4-BE49-F238E27FC236}">
                  <a16:creationId xmlns:a16="http://schemas.microsoft.com/office/drawing/2014/main" id="{25808356-60A0-3B48-BE61-2632B29E2BCD}"/>
                </a:ext>
              </a:extLst>
            </p:cNvPr>
            <p:cNvPicPr>
              <a:picLocks noChangeAspect="1"/>
            </p:cNvPicPr>
            <p:nvPr/>
          </p:nvPicPr>
          <p:blipFill>
            <a:blip r:embed="rId4"/>
            <a:stretch>
              <a:fillRect/>
            </a:stretch>
          </p:blipFill>
          <p:spPr>
            <a:xfrm>
              <a:off x="4177926" y="1806384"/>
              <a:ext cx="3657600" cy="1947333"/>
            </a:xfrm>
            <a:prstGeom prst="rect">
              <a:avLst/>
            </a:prstGeom>
          </p:spPr>
        </p:pic>
      </p:grpSp>
      <p:pic>
        <p:nvPicPr>
          <p:cNvPr id="27" name="Picture 26">
            <a:extLst>
              <a:ext uri="{FF2B5EF4-FFF2-40B4-BE49-F238E27FC236}">
                <a16:creationId xmlns:a16="http://schemas.microsoft.com/office/drawing/2014/main" id="{EE00317F-AA81-BD46-9C11-4438194BD71E}"/>
              </a:ext>
            </a:extLst>
          </p:cNvPr>
          <p:cNvPicPr>
            <a:picLocks noChangeAspect="1"/>
          </p:cNvPicPr>
          <p:nvPr/>
        </p:nvPicPr>
        <p:blipFill>
          <a:blip r:embed="rId5"/>
          <a:stretch>
            <a:fillRect/>
          </a:stretch>
        </p:blipFill>
        <p:spPr>
          <a:xfrm>
            <a:off x="4264774" y="4274506"/>
            <a:ext cx="3657600" cy="1081716"/>
          </a:xfrm>
          <a:prstGeom prst="rect">
            <a:avLst/>
          </a:prstGeom>
        </p:spPr>
      </p:pic>
    </p:spTree>
    <p:extLst>
      <p:ext uri="{BB962C8B-B14F-4D97-AF65-F5344CB8AC3E}">
        <p14:creationId xmlns:p14="http://schemas.microsoft.com/office/powerpoint/2010/main" val="6288092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068A87-6974-A146-BB1C-13CB0A121EAE}"/>
              </a:ext>
            </a:extLst>
          </p:cNvPr>
          <p:cNvPicPr>
            <a:picLocks noChangeAspect="1"/>
          </p:cNvPicPr>
          <p:nvPr/>
        </p:nvPicPr>
        <p:blipFill>
          <a:blip r:embed="rId2"/>
          <a:stretch>
            <a:fillRect/>
          </a:stretch>
        </p:blipFill>
        <p:spPr>
          <a:xfrm>
            <a:off x="951502" y="0"/>
            <a:ext cx="10288995" cy="6858000"/>
          </a:xfrm>
          <a:prstGeom prst="rect">
            <a:avLst/>
          </a:prstGeom>
        </p:spPr>
      </p:pic>
    </p:spTree>
    <p:extLst>
      <p:ext uri="{BB962C8B-B14F-4D97-AF65-F5344CB8AC3E}">
        <p14:creationId xmlns:p14="http://schemas.microsoft.com/office/powerpoint/2010/main" val="101923233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9AC07AF-89B2-824A-AA51-B8D3B2287C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8122" y="1494692"/>
            <a:ext cx="8815756" cy="4958863"/>
          </a:xfrm>
          <a:prstGeom prst="rect">
            <a:avLst/>
          </a:prstGeom>
        </p:spPr>
      </p:pic>
    </p:spTree>
    <p:extLst>
      <p:ext uri="{BB962C8B-B14F-4D97-AF65-F5344CB8AC3E}">
        <p14:creationId xmlns:p14="http://schemas.microsoft.com/office/powerpoint/2010/main" val="874511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552541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C94E-5220-FA47-9CA1-9D895C24CD0F}"/>
              </a:ext>
            </a:extLst>
          </p:cNvPr>
          <p:cNvSpPr>
            <a:spLocks noGrp="1"/>
          </p:cNvSpPr>
          <p:nvPr>
            <p:ph type="title"/>
          </p:nvPr>
        </p:nvSpPr>
        <p:spPr/>
        <p:txBody>
          <a:bodyPr/>
          <a:lstStyle/>
          <a:p>
            <a:r>
              <a:rPr lang="en-US" dirty="0"/>
              <a:t>How can we foster a sense of place?</a:t>
            </a:r>
          </a:p>
        </p:txBody>
      </p:sp>
      <p:pic>
        <p:nvPicPr>
          <p:cNvPr id="5" name="Content Placeholder 4">
            <a:extLst>
              <a:ext uri="{FF2B5EF4-FFF2-40B4-BE49-F238E27FC236}">
                <a16:creationId xmlns:a16="http://schemas.microsoft.com/office/drawing/2014/main" id="{19BB14EF-A24E-0A47-A7DB-45788F4006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81200" y="1556161"/>
            <a:ext cx="3621418" cy="3165453"/>
          </a:xfrm>
          <a:prstGeom prst="rect">
            <a:avLst/>
          </a:prstGeom>
          <a:ln>
            <a:noFill/>
          </a:ln>
          <a:effectLst>
            <a:outerShdw blurRad="292100" dist="139700" dir="2700000" algn="tl" rotWithShape="0">
              <a:srgbClr val="333333">
                <a:alpha val="65000"/>
              </a:srgbClr>
            </a:outerShdw>
          </a:effectLst>
        </p:spPr>
      </p:pic>
      <p:pic>
        <p:nvPicPr>
          <p:cNvPr id="4" name="Content Placeholder 4">
            <a:extLst>
              <a:ext uri="{FF2B5EF4-FFF2-40B4-BE49-F238E27FC236}">
                <a16:creationId xmlns:a16="http://schemas.microsoft.com/office/drawing/2014/main" id="{1ACE581B-B229-4746-BC0A-146F440F23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896768" y="3429001"/>
            <a:ext cx="4424868" cy="2825177"/>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sp>
        <p:nvSpPr>
          <p:cNvPr id="6" name="TextBox 5">
            <a:extLst>
              <a:ext uri="{FF2B5EF4-FFF2-40B4-BE49-F238E27FC236}">
                <a16:creationId xmlns:a16="http://schemas.microsoft.com/office/drawing/2014/main" id="{BF538E09-70A6-6846-9F0C-DC704087E330}"/>
              </a:ext>
            </a:extLst>
          </p:cNvPr>
          <p:cNvSpPr txBox="1"/>
          <p:nvPr/>
        </p:nvSpPr>
        <p:spPr>
          <a:xfrm>
            <a:off x="6007824" y="3969837"/>
            <a:ext cx="1418300" cy="461665"/>
          </a:xfrm>
          <a:prstGeom prst="rect">
            <a:avLst/>
          </a:prstGeom>
          <a:noFill/>
        </p:spPr>
        <p:txBody>
          <a:bodyPr wrap="square" rtlCol="0">
            <a:spAutoFit/>
          </a:bodyPr>
          <a:lstStyle/>
          <a:p>
            <a:pPr algn="l" eaLnBrk="1" hangingPunct="1"/>
            <a:r>
              <a:rPr lang="en-US" sz="2400" dirty="0">
                <a:solidFill>
                  <a:srgbClr val="000000"/>
                </a:solidFill>
                <a:latin typeface="Arial" charset="0"/>
              </a:rPr>
              <a:t>Campus</a:t>
            </a:r>
          </a:p>
        </p:txBody>
      </p:sp>
      <p:sp>
        <p:nvSpPr>
          <p:cNvPr id="7" name="TextBox 6">
            <a:extLst>
              <a:ext uri="{FF2B5EF4-FFF2-40B4-BE49-F238E27FC236}">
                <a16:creationId xmlns:a16="http://schemas.microsoft.com/office/drawing/2014/main" id="{F0A3847F-7F1C-A141-918D-BBE22A5A85ED}"/>
              </a:ext>
            </a:extLst>
          </p:cNvPr>
          <p:cNvSpPr txBox="1"/>
          <p:nvPr/>
        </p:nvSpPr>
        <p:spPr>
          <a:xfrm>
            <a:off x="8109202" y="3411237"/>
            <a:ext cx="1728306" cy="830997"/>
          </a:xfrm>
          <a:prstGeom prst="rect">
            <a:avLst/>
          </a:prstGeom>
          <a:noFill/>
        </p:spPr>
        <p:txBody>
          <a:bodyPr wrap="square" rtlCol="0">
            <a:spAutoFit/>
          </a:bodyPr>
          <a:lstStyle/>
          <a:p>
            <a:pPr algn="l" eaLnBrk="1" hangingPunct="1"/>
            <a:r>
              <a:rPr lang="en-US" sz="2400" dirty="0">
                <a:solidFill>
                  <a:srgbClr val="000000"/>
                </a:solidFill>
                <a:latin typeface="Arial" charset="0"/>
              </a:rPr>
              <a:t>Raritan River ➔</a:t>
            </a:r>
          </a:p>
        </p:txBody>
      </p:sp>
    </p:spTree>
    <p:extLst>
      <p:ext uri="{BB962C8B-B14F-4D97-AF65-F5344CB8AC3E}">
        <p14:creationId xmlns:p14="http://schemas.microsoft.com/office/powerpoint/2010/main" val="3614740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05DB19-C09E-5D42-A847-4053358DC9E8}"/>
              </a:ext>
            </a:extLst>
          </p:cNvPr>
          <p:cNvPicPr>
            <a:picLocks noChangeAspect="1"/>
          </p:cNvPicPr>
          <p:nvPr/>
        </p:nvPicPr>
        <p:blipFill rotWithShape="1">
          <a:blip r:embed="rId2"/>
          <a:srcRect t="1" b="1988"/>
          <a:stretch/>
        </p:blipFill>
        <p:spPr>
          <a:xfrm>
            <a:off x="1761067" y="1039091"/>
            <a:ext cx="8669867" cy="477981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TextBox 3">
            <a:extLst>
              <a:ext uri="{FF2B5EF4-FFF2-40B4-BE49-F238E27FC236}">
                <a16:creationId xmlns:a16="http://schemas.microsoft.com/office/drawing/2014/main" id="{DEA2CA07-FC98-D748-A7E3-CDB8709B309B}"/>
              </a:ext>
            </a:extLst>
          </p:cNvPr>
          <p:cNvSpPr txBox="1"/>
          <p:nvPr/>
        </p:nvSpPr>
        <p:spPr>
          <a:xfrm>
            <a:off x="7038109" y="6234546"/>
            <a:ext cx="3539752" cy="461665"/>
          </a:xfrm>
          <a:prstGeom prst="rect">
            <a:avLst/>
          </a:prstGeom>
          <a:noFill/>
        </p:spPr>
        <p:txBody>
          <a:bodyPr wrap="none" rtlCol="0">
            <a:spAutoFit/>
          </a:bodyPr>
          <a:lstStyle/>
          <a:p>
            <a:pPr algn="l" eaLnBrk="1" hangingPunct="1"/>
            <a:r>
              <a:rPr lang="en-US" sz="2400" dirty="0">
                <a:solidFill>
                  <a:srgbClr val="000000"/>
                </a:solidFill>
                <a:latin typeface="Arial" charset="0"/>
              </a:rPr>
              <a:t>Slide by Steven </a:t>
            </a:r>
            <a:r>
              <a:rPr lang="en-US" sz="2400" dirty="0" err="1">
                <a:solidFill>
                  <a:srgbClr val="000000"/>
                </a:solidFill>
                <a:latin typeface="Arial" charset="0"/>
              </a:rPr>
              <a:t>Semken</a:t>
            </a:r>
            <a:endParaRPr lang="en-US" sz="2400" dirty="0">
              <a:solidFill>
                <a:srgbClr val="000000"/>
              </a:solidFill>
              <a:latin typeface="Arial" charset="0"/>
            </a:endParaRPr>
          </a:p>
        </p:txBody>
      </p:sp>
    </p:spTree>
    <p:extLst>
      <p:ext uri="{BB962C8B-B14F-4D97-AF65-F5344CB8AC3E}">
        <p14:creationId xmlns:p14="http://schemas.microsoft.com/office/powerpoint/2010/main" val="912100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7F36-A978-9D43-A081-F128069A64F2}"/>
              </a:ext>
            </a:extLst>
          </p:cNvPr>
          <p:cNvSpPr>
            <a:spLocks noGrp="1"/>
          </p:cNvSpPr>
          <p:nvPr>
            <p:ph type="title"/>
          </p:nvPr>
        </p:nvSpPr>
        <p:spPr/>
        <p:txBody>
          <a:bodyPr/>
          <a:lstStyle/>
          <a:p>
            <a:r>
              <a:rPr lang="en-US" dirty="0"/>
              <a:t>Place Attachment – Raritan River</a:t>
            </a:r>
          </a:p>
        </p:txBody>
      </p:sp>
      <p:pic>
        <p:nvPicPr>
          <p:cNvPr id="7" name="Video from Nirav" descr="Video from Nirav">
            <a:hlinkClick r:id="" action="ppaction://media"/>
            <a:extLst>
              <a:ext uri="{FF2B5EF4-FFF2-40B4-BE49-F238E27FC236}">
                <a16:creationId xmlns:a16="http://schemas.microsoft.com/office/drawing/2014/main" id="{2ED77AAB-2938-CD47-BED9-A54DC28599EE}"/>
              </a:ext>
            </a:extLst>
          </p:cNvPr>
          <p:cNvPicPr>
            <a:picLocks noGrp="1" noChangeAspect="1"/>
          </p:cNvPicPr>
          <p:nvPr>
            <p:ph idx="1"/>
            <a:videoFile r:link="rId1"/>
            <p:extLst>
              <p:ext uri="{DAA4B4D4-6D71-4841-9C94-3DE7FCFB9230}">
                <p14:media xmlns:p14="http://schemas.microsoft.com/office/powerpoint/2010/main" r:embed="rId2">
                  <p14:trim st="3057.3765" end="35073.447"/>
                </p14:media>
              </p:ext>
            </p:extLst>
          </p:nvPr>
        </p:nvPicPr>
        <p:blipFill>
          <a:blip r:embed="rId5"/>
          <a:stretch>
            <a:fillRect/>
          </a:stretch>
        </p:blipFill>
        <p:spPr>
          <a:xfrm>
            <a:off x="2065339" y="1524000"/>
            <a:ext cx="8059737" cy="4533900"/>
          </a:xfrm>
        </p:spPr>
      </p:pic>
      <p:sp>
        <p:nvSpPr>
          <p:cNvPr id="4" name="TextBox 3">
            <a:extLst>
              <a:ext uri="{FF2B5EF4-FFF2-40B4-BE49-F238E27FC236}">
                <a16:creationId xmlns:a16="http://schemas.microsoft.com/office/drawing/2014/main" id="{F0E3A1DE-2E4D-4748-8FD3-B8D00FF5D309}"/>
              </a:ext>
            </a:extLst>
          </p:cNvPr>
          <p:cNvSpPr txBox="1"/>
          <p:nvPr/>
        </p:nvSpPr>
        <p:spPr>
          <a:xfrm>
            <a:off x="4417926" y="6185504"/>
            <a:ext cx="6104932" cy="426357"/>
          </a:xfrm>
          <a:prstGeom prst="rect">
            <a:avLst/>
          </a:prstGeom>
        </p:spPr>
        <p:txBody>
          <a:bodyPr/>
          <a:lstStyle/>
          <a:p>
            <a:pPr algn="r" eaLnBrk="1" hangingPunct="1"/>
            <a:endParaRPr lang="en-US" sz="1600" dirty="0">
              <a:solidFill>
                <a:srgbClr val="FF0000"/>
              </a:solidFill>
              <a:latin typeface="Arial" charset="0"/>
            </a:endParaRPr>
          </a:p>
        </p:txBody>
      </p:sp>
      <p:sp>
        <p:nvSpPr>
          <p:cNvPr id="5" name="TextBox 4">
            <a:extLst>
              <a:ext uri="{FF2B5EF4-FFF2-40B4-BE49-F238E27FC236}">
                <a16:creationId xmlns:a16="http://schemas.microsoft.com/office/drawing/2014/main" id="{F744B60A-2E39-1C4E-B194-C21D51E4581B}"/>
              </a:ext>
            </a:extLst>
          </p:cNvPr>
          <p:cNvSpPr txBox="1"/>
          <p:nvPr/>
        </p:nvSpPr>
        <p:spPr>
          <a:xfrm>
            <a:off x="4417926" y="6410296"/>
            <a:ext cx="6104932" cy="426357"/>
          </a:xfrm>
          <a:prstGeom prst="rect">
            <a:avLst/>
          </a:prstGeom>
        </p:spPr>
        <p:txBody>
          <a:bodyPr/>
          <a:lstStyle/>
          <a:p>
            <a:pPr algn="r" eaLnBrk="1" hangingPunct="1"/>
            <a:r>
              <a:rPr lang="en-US" sz="1600" dirty="0">
                <a:solidFill>
                  <a:srgbClr val="FF0000"/>
                </a:solidFill>
                <a:latin typeface="Arial" charset="0"/>
              </a:rPr>
              <a:t>http://</a:t>
            </a:r>
            <a:r>
              <a:rPr lang="en-US" sz="1600" dirty="0" err="1">
                <a:solidFill>
                  <a:srgbClr val="FF0000"/>
                </a:solidFill>
                <a:latin typeface="Arial" charset="0"/>
              </a:rPr>
              <a:t>raritan.rutgers.edu</a:t>
            </a:r>
            <a:endParaRPr lang="en-US" sz="1600" dirty="0">
              <a:solidFill>
                <a:srgbClr val="FF0000"/>
              </a:solidFill>
              <a:latin typeface="Arial" charset="0"/>
            </a:endParaRPr>
          </a:p>
        </p:txBody>
      </p:sp>
    </p:spTree>
    <p:extLst>
      <p:ext uri="{BB962C8B-B14F-4D97-AF65-F5344CB8AC3E}">
        <p14:creationId xmlns:p14="http://schemas.microsoft.com/office/powerpoint/2010/main" val="142273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6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7F36-A978-9D43-A081-F128069A64F2}"/>
              </a:ext>
            </a:extLst>
          </p:cNvPr>
          <p:cNvSpPr>
            <a:spLocks noGrp="1"/>
          </p:cNvSpPr>
          <p:nvPr>
            <p:ph type="title"/>
          </p:nvPr>
        </p:nvSpPr>
        <p:spPr/>
        <p:txBody>
          <a:bodyPr/>
          <a:lstStyle/>
          <a:p>
            <a:r>
              <a:rPr lang="en-US" dirty="0"/>
              <a:t>Place Attachment – Raritan River</a:t>
            </a:r>
          </a:p>
        </p:txBody>
      </p:sp>
      <p:sp>
        <p:nvSpPr>
          <p:cNvPr id="4" name="Content Placeholder 3">
            <a:extLst>
              <a:ext uri="{FF2B5EF4-FFF2-40B4-BE49-F238E27FC236}">
                <a16:creationId xmlns:a16="http://schemas.microsoft.com/office/drawing/2014/main" id="{0DAC298F-1816-5D48-B4F0-507F0DA3835B}"/>
              </a:ext>
            </a:extLst>
          </p:cNvPr>
          <p:cNvSpPr>
            <a:spLocks noGrp="1"/>
          </p:cNvSpPr>
          <p:nvPr>
            <p:ph idx="1"/>
          </p:nvPr>
        </p:nvSpPr>
        <p:spPr/>
        <p:txBody>
          <a:bodyPr/>
          <a:lstStyle/>
          <a:p>
            <a:endParaRPr lang="en-US" dirty="0"/>
          </a:p>
        </p:txBody>
      </p:sp>
      <p:pic>
        <p:nvPicPr>
          <p:cNvPr id="6" name="Picture 5">
            <a:hlinkClick r:id="rId3"/>
            <a:extLst>
              <a:ext uri="{FF2B5EF4-FFF2-40B4-BE49-F238E27FC236}">
                <a16:creationId xmlns:a16="http://schemas.microsoft.com/office/drawing/2014/main" id="{0EF9A83C-19BD-FF4E-8EC2-84D960A2281C}"/>
              </a:ext>
            </a:extLst>
          </p:cNvPr>
          <p:cNvPicPr>
            <a:picLocks noChangeAspect="1"/>
          </p:cNvPicPr>
          <p:nvPr/>
        </p:nvPicPr>
        <p:blipFill>
          <a:blip r:embed="rId4"/>
          <a:stretch>
            <a:fillRect/>
          </a:stretch>
        </p:blipFill>
        <p:spPr>
          <a:xfrm>
            <a:off x="1930400" y="1524000"/>
            <a:ext cx="8280400" cy="4406900"/>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9FEE6AC6-4A42-8147-8F4F-CB21B2995B2B}"/>
              </a:ext>
            </a:extLst>
          </p:cNvPr>
          <p:cNvSpPr txBox="1"/>
          <p:nvPr/>
        </p:nvSpPr>
        <p:spPr>
          <a:xfrm>
            <a:off x="4417926" y="6410296"/>
            <a:ext cx="6104932" cy="426357"/>
          </a:xfrm>
          <a:prstGeom prst="rect">
            <a:avLst/>
          </a:prstGeom>
        </p:spPr>
        <p:txBody>
          <a:bodyPr/>
          <a:lstStyle/>
          <a:p>
            <a:pPr algn="r" eaLnBrk="1" hangingPunct="1"/>
            <a:r>
              <a:rPr lang="en-US" sz="1600" dirty="0">
                <a:solidFill>
                  <a:srgbClr val="FF0000"/>
                </a:solidFill>
                <a:latin typeface="Arial" charset="0"/>
              </a:rPr>
              <a:t>http://</a:t>
            </a:r>
            <a:r>
              <a:rPr lang="en-US" sz="1600" dirty="0" err="1">
                <a:solidFill>
                  <a:srgbClr val="FF0000"/>
                </a:solidFill>
                <a:latin typeface="Arial" charset="0"/>
              </a:rPr>
              <a:t>raritan.rutgers.edu</a:t>
            </a:r>
            <a:endParaRPr lang="en-US" sz="1600" dirty="0">
              <a:solidFill>
                <a:srgbClr val="FF0000"/>
              </a:solidFill>
              <a:latin typeface="Arial" charset="0"/>
            </a:endParaRPr>
          </a:p>
        </p:txBody>
      </p:sp>
    </p:spTree>
    <p:extLst>
      <p:ext uri="{BB962C8B-B14F-4D97-AF65-F5344CB8AC3E}">
        <p14:creationId xmlns:p14="http://schemas.microsoft.com/office/powerpoint/2010/main" val="34573902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7F36-A978-9D43-A081-F128069A64F2}"/>
              </a:ext>
            </a:extLst>
          </p:cNvPr>
          <p:cNvSpPr>
            <a:spLocks noGrp="1"/>
          </p:cNvSpPr>
          <p:nvPr>
            <p:ph type="title"/>
          </p:nvPr>
        </p:nvSpPr>
        <p:spPr/>
        <p:txBody>
          <a:bodyPr/>
          <a:lstStyle/>
          <a:p>
            <a:r>
              <a:rPr lang="en-US" dirty="0"/>
              <a:t>Place Attachment – Raritan River</a:t>
            </a:r>
          </a:p>
        </p:txBody>
      </p:sp>
      <p:sp>
        <p:nvSpPr>
          <p:cNvPr id="11" name="Content Placeholder 10">
            <a:extLst>
              <a:ext uri="{FF2B5EF4-FFF2-40B4-BE49-F238E27FC236}">
                <a16:creationId xmlns:a16="http://schemas.microsoft.com/office/drawing/2014/main" id="{0968A06E-18B8-A34C-A69E-DF3DC0551814}"/>
              </a:ext>
            </a:extLst>
          </p:cNvPr>
          <p:cNvSpPr>
            <a:spLocks noGrp="1"/>
          </p:cNvSpPr>
          <p:nvPr>
            <p:ph idx="1"/>
          </p:nvPr>
        </p:nvSpPr>
        <p:spPr/>
        <p:txBody>
          <a:bodyPr/>
          <a:lstStyle/>
          <a:p>
            <a:endParaRPr lang="en-US"/>
          </a:p>
        </p:txBody>
      </p:sp>
      <p:pic>
        <p:nvPicPr>
          <p:cNvPr id="12" name="Picture 11">
            <a:extLst>
              <a:ext uri="{FF2B5EF4-FFF2-40B4-BE49-F238E27FC236}">
                <a16:creationId xmlns:a16="http://schemas.microsoft.com/office/drawing/2014/main" id="{B40C385C-CFFA-144E-9202-9800B4DB36FD}"/>
              </a:ext>
            </a:extLst>
          </p:cNvPr>
          <p:cNvPicPr>
            <a:picLocks noChangeAspect="1"/>
          </p:cNvPicPr>
          <p:nvPr/>
        </p:nvPicPr>
        <p:blipFill>
          <a:blip r:embed="rId2"/>
          <a:stretch>
            <a:fillRect/>
          </a:stretch>
        </p:blipFill>
        <p:spPr>
          <a:xfrm>
            <a:off x="1980949" y="1504949"/>
            <a:ext cx="8229851" cy="4533900"/>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B980EA04-8889-5147-94F7-D061088E3176}"/>
              </a:ext>
            </a:extLst>
          </p:cNvPr>
          <p:cNvSpPr txBox="1"/>
          <p:nvPr/>
        </p:nvSpPr>
        <p:spPr>
          <a:xfrm>
            <a:off x="4417926" y="6410296"/>
            <a:ext cx="6104932" cy="426357"/>
          </a:xfrm>
          <a:prstGeom prst="rect">
            <a:avLst/>
          </a:prstGeom>
        </p:spPr>
        <p:txBody>
          <a:bodyPr/>
          <a:lstStyle/>
          <a:p>
            <a:pPr algn="r" eaLnBrk="1" hangingPunct="1"/>
            <a:r>
              <a:rPr lang="en-US" sz="1600" dirty="0">
                <a:solidFill>
                  <a:srgbClr val="FF0000"/>
                </a:solidFill>
                <a:latin typeface="Arial" charset="0"/>
              </a:rPr>
              <a:t>http://</a:t>
            </a:r>
            <a:r>
              <a:rPr lang="en-US" sz="1600" dirty="0" err="1">
                <a:solidFill>
                  <a:srgbClr val="FF0000"/>
                </a:solidFill>
                <a:latin typeface="Arial" charset="0"/>
              </a:rPr>
              <a:t>raritan.rutgers.edu</a:t>
            </a:r>
            <a:endParaRPr lang="en-US" sz="1600" dirty="0">
              <a:solidFill>
                <a:srgbClr val="FF0000"/>
              </a:solidFill>
              <a:latin typeface="Arial" charset="0"/>
            </a:endParaRPr>
          </a:p>
        </p:txBody>
      </p:sp>
    </p:spTree>
    <p:extLst>
      <p:ext uri="{BB962C8B-B14F-4D97-AF65-F5344CB8AC3E}">
        <p14:creationId xmlns:p14="http://schemas.microsoft.com/office/powerpoint/2010/main" val="1652453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7F36-A978-9D43-A081-F128069A64F2}"/>
              </a:ext>
            </a:extLst>
          </p:cNvPr>
          <p:cNvSpPr>
            <a:spLocks noGrp="1"/>
          </p:cNvSpPr>
          <p:nvPr>
            <p:ph type="title"/>
          </p:nvPr>
        </p:nvSpPr>
        <p:spPr/>
        <p:txBody>
          <a:bodyPr/>
          <a:lstStyle/>
          <a:p>
            <a:r>
              <a:rPr lang="en-US" sz="2800" dirty="0"/>
              <a:t>Place Meaning – </a:t>
            </a:r>
            <a:br>
              <a:rPr lang="en-US" sz="2800" dirty="0"/>
            </a:br>
            <a:r>
              <a:rPr lang="en-US" sz="2800" dirty="0"/>
              <a:t>Coastal Climate Risk &amp; Resilience Initiative</a:t>
            </a:r>
          </a:p>
        </p:txBody>
      </p:sp>
      <p:sp>
        <p:nvSpPr>
          <p:cNvPr id="9" name="Rectangle 8">
            <a:extLst>
              <a:ext uri="{FF2B5EF4-FFF2-40B4-BE49-F238E27FC236}">
                <a16:creationId xmlns:a16="http://schemas.microsoft.com/office/drawing/2014/main" id="{47578047-EFAD-A84C-93F1-96C1C0483C14}"/>
              </a:ext>
            </a:extLst>
          </p:cNvPr>
          <p:cNvSpPr/>
          <p:nvPr/>
        </p:nvSpPr>
        <p:spPr>
          <a:xfrm>
            <a:off x="5624514" y="1783991"/>
            <a:ext cx="4814886" cy="4539704"/>
          </a:xfrm>
          <a:prstGeom prst="rect">
            <a:avLst/>
          </a:prstGeom>
        </p:spPr>
        <p:txBody>
          <a:bodyPr wrap="square">
            <a:spAutoFit/>
          </a:bodyPr>
          <a:lstStyle/>
          <a:p>
            <a:pPr marL="457200" indent="-457200" algn="l" eaLnBrk="1" hangingPunct="1">
              <a:buFont typeface="Wingdings" charset="2"/>
              <a:buChar char="ü"/>
            </a:pPr>
            <a:r>
              <a:rPr lang="en-US" sz="2400" dirty="0">
                <a:solidFill>
                  <a:srgbClr val="000000"/>
                </a:solidFill>
                <a:latin typeface="Arial" charset="0"/>
              </a:rPr>
              <a:t>Cognitive skills </a:t>
            </a:r>
          </a:p>
          <a:p>
            <a:pPr marL="450850" algn="l" eaLnBrk="1" hangingPunct="1"/>
            <a:r>
              <a:rPr lang="en-US" sz="2400" i="1" dirty="0">
                <a:solidFill>
                  <a:srgbClr val="000000"/>
                </a:solidFill>
                <a:latin typeface="Arial" charset="0"/>
              </a:rPr>
              <a:t>to integrate the interconnected elements of coastal systems</a:t>
            </a:r>
          </a:p>
          <a:p>
            <a:pPr marL="450850" algn="l" eaLnBrk="1" hangingPunct="1"/>
            <a:endParaRPr lang="en-US" sz="2400" i="1" dirty="0">
              <a:solidFill>
                <a:srgbClr val="000000"/>
              </a:solidFill>
              <a:latin typeface="Arial" charset="0"/>
            </a:endParaRPr>
          </a:p>
          <a:p>
            <a:pPr marL="450850" algn="l" eaLnBrk="1" hangingPunct="1"/>
            <a:endParaRPr lang="en-US" sz="2400" i="1" dirty="0">
              <a:solidFill>
                <a:srgbClr val="000000"/>
              </a:solidFill>
              <a:latin typeface="Arial" charset="0"/>
            </a:endParaRPr>
          </a:p>
          <a:p>
            <a:pPr marL="450850" algn="l" eaLnBrk="1" hangingPunct="1"/>
            <a:endParaRPr lang="en-US" sz="2400" i="1" dirty="0">
              <a:solidFill>
                <a:srgbClr val="000000"/>
              </a:solidFill>
              <a:latin typeface="Arial" charset="0"/>
            </a:endParaRPr>
          </a:p>
          <a:p>
            <a:pPr marL="457200" indent="-457200" algn="l" eaLnBrk="1" hangingPunct="1">
              <a:buFont typeface="Wingdings" charset="2"/>
              <a:buChar char="ü"/>
            </a:pPr>
            <a:r>
              <a:rPr lang="en-US" sz="2400" dirty="0">
                <a:solidFill>
                  <a:srgbClr val="000000"/>
                </a:solidFill>
                <a:latin typeface="Arial" charset="0"/>
              </a:rPr>
              <a:t>Social &amp; communication skills </a:t>
            </a:r>
          </a:p>
          <a:p>
            <a:pPr marL="450850" algn="l" eaLnBrk="1" hangingPunct="1">
              <a:spcAft>
                <a:spcPts val="3000"/>
              </a:spcAft>
            </a:pPr>
            <a:r>
              <a:rPr lang="en-US" sz="2400" i="1" dirty="0">
                <a:solidFill>
                  <a:srgbClr val="000000"/>
                </a:solidFill>
                <a:latin typeface="Arial" charset="0"/>
              </a:rPr>
              <a:t>for the exchange between disciplinary researchers and stakeholders</a:t>
            </a:r>
          </a:p>
          <a:p>
            <a:pPr marL="450850" algn="l" eaLnBrk="1" hangingPunct="1"/>
            <a:endParaRPr lang="en-US" sz="2400" i="1" dirty="0">
              <a:solidFill>
                <a:srgbClr val="000000"/>
              </a:solidFill>
              <a:latin typeface="Arial" charset="0"/>
            </a:endParaRPr>
          </a:p>
        </p:txBody>
      </p:sp>
      <p:pic>
        <p:nvPicPr>
          <p:cNvPr id="10" name="Picture 9" descr="Macintosh HD:Users:ferraro:Desktop:C2R2:Flyers and Posters:working on models.jpg">
            <a:extLst>
              <a:ext uri="{FF2B5EF4-FFF2-40B4-BE49-F238E27FC236}">
                <a16:creationId xmlns:a16="http://schemas.microsoft.com/office/drawing/2014/main" id="{E1CAE1F3-D863-9F41-92BD-4F4105C31B9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579586"/>
            <a:ext cx="3576918" cy="2126971"/>
          </a:xfrm>
          <a:prstGeom prst="rect">
            <a:avLst/>
          </a:prstGeom>
          <a:ln>
            <a:noFill/>
          </a:ln>
          <a:effectLst>
            <a:softEdge rad="112500"/>
          </a:effectLst>
        </p:spPr>
      </p:pic>
      <p:sp>
        <p:nvSpPr>
          <p:cNvPr id="11" name="TextBox 10">
            <a:extLst>
              <a:ext uri="{FF2B5EF4-FFF2-40B4-BE49-F238E27FC236}">
                <a16:creationId xmlns:a16="http://schemas.microsoft.com/office/drawing/2014/main" id="{AAD0F704-79B0-FD4C-A6C4-E9F8A8742874}"/>
              </a:ext>
            </a:extLst>
          </p:cNvPr>
          <p:cNvSpPr txBox="1"/>
          <p:nvPr/>
        </p:nvSpPr>
        <p:spPr>
          <a:xfrm>
            <a:off x="1365460" y="6398682"/>
            <a:ext cx="6104932" cy="426357"/>
          </a:xfrm>
          <a:prstGeom prst="rect">
            <a:avLst/>
          </a:prstGeom>
        </p:spPr>
        <p:txBody>
          <a:bodyPr/>
          <a:lstStyle/>
          <a:p>
            <a:pPr algn="r" eaLnBrk="1" hangingPunct="1"/>
            <a:r>
              <a:rPr lang="en-US" sz="1600" dirty="0" err="1">
                <a:solidFill>
                  <a:srgbClr val="000000"/>
                </a:solidFill>
                <a:latin typeface="Arial" charset="0"/>
              </a:rPr>
              <a:t>Haddorn</a:t>
            </a:r>
            <a:r>
              <a:rPr lang="en-US" sz="1600" dirty="0">
                <a:solidFill>
                  <a:srgbClr val="000000"/>
                </a:solidFill>
                <a:latin typeface="Arial" charset="0"/>
              </a:rPr>
              <a:t> et al. (2008); </a:t>
            </a:r>
            <a:r>
              <a:rPr lang="en-US" sz="1600" dirty="0" err="1">
                <a:solidFill>
                  <a:srgbClr val="000000"/>
                </a:solidFill>
                <a:latin typeface="Arial" charset="0"/>
              </a:rPr>
              <a:t>Hollaender</a:t>
            </a:r>
            <a:r>
              <a:rPr lang="en-US" sz="1600" dirty="0">
                <a:solidFill>
                  <a:srgbClr val="000000"/>
                </a:solidFill>
                <a:latin typeface="Arial" charset="0"/>
              </a:rPr>
              <a:t> et al. (2008); Klein (2008)</a:t>
            </a:r>
          </a:p>
        </p:txBody>
      </p:sp>
      <p:pic>
        <p:nvPicPr>
          <p:cNvPr id="12" name="Picture 11">
            <a:extLst>
              <a:ext uri="{FF2B5EF4-FFF2-40B4-BE49-F238E27FC236}">
                <a16:creationId xmlns:a16="http://schemas.microsoft.com/office/drawing/2014/main" id="{8BB57631-068A-4141-844E-387E53517E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1200" y="3718774"/>
            <a:ext cx="3576918" cy="2380129"/>
          </a:xfrm>
          <a:prstGeom prst="rect">
            <a:avLst/>
          </a:prstGeom>
          <a:ln>
            <a:noFill/>
          </a:ln>
          <a:effectLst>
            <a:softEdge rad="112500"/>
          </a:effectLst>
        </p:spPr>
      </p:pic>
      <p:sp>
        <p:nvSpPr>
          <p:cNvPr id="13" name="TextBox 12">
            <a:extLst>
              <a:ext uri="{FF2B5EF4-FFF2-40B4-BE49-F238E27FC236}">
                <a16:creationId xmlns:a16="http://schemas.microsoft.com/office/drawing/2014/main" id="{CADD644D-E493-3D4B-BC48-38C3F6D23F9A}"/>
              </a:ext>
            </a:extLst>
          </p:cNvPr>
          <p:cNvSpPr txBox="1"/>
          <p:nvPr/>
        </p:nvSpPr>
        <p:spPr>
          <a:xfrm>
            <a:off x="4417926" y="6410296"/>
            <a:ext cx="6104932" cy="426357"/>
          </a:xfrm>
          <a:prstGeom prst="rect">
            <a:avLst/>
          </a:prstGeom>
        </p:spPr>
        <p:txBody>
          <a:bodyPr/>
          <a:lstStyle/>
          <a:p>
            <a:pPr algn="r" eaLnBrk="1" hangingPunct="1"/>
            <a:r>
              <a:rPr lang="en-US" sz="1600" dirty="0">
                <a:solidFill>
                  <a:srgbClr val="FF0000"/>
                </a:solidFill>
                <a:latin typeface="Arial" charset="0"/>
              </a:rPr>
              <a:t>http://c2r2.rutgers.edu</a:t>
            </a:r>
          </a:p>
        </p:txBody>
      </p:sp>
    </p:spTree>
    <p:extLst>
      <p:ext uri="{BB962C8B-B14F-4D97-AF65-F5344CB8AC3E}">
        <p14:creationId xmlns:p14="http://schemas.microsoft.com/office/powerpoint/2010/main" val="1449201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B5EDB-C18D-5E47-B1D0-1E5B52446AC6}"/>
              </a:ext>
            </a:extLst>
          </p:cNvPr>
          <p:cNvSpPr>
            <a:spLocks noGrp="1"/>
          </p:cNvSpPr>
          <p:nvPr>
            <p:ph type="title"/>
          </p:nvPr>
        </p:nvSpPr>
        <p:spPr/>
        <p:txBody>
          <a:bodyPr/>
          <a:lstStyle/>
          <a:p>
            <a:r>
              <a:rPr lang="en-US" sz="3200" dirty="0"/>
              <a:t>Place Meaning – </a:t>
            </a:r>
            <a:br>
              <a:rPr lang="en-US" sz="3200" dirty="0"/>
            </a:br>
            <a:r>
              <a:rPr lang="en-US" sz="3200" dirty="0"/>
              <a:t>Coastal Climate Risk &amp; Resilience Initiative</a:t>
            </a:r>
            <a:endParaRPr lang="en-US" dirty="0"/>
          </a:p>
        </p:txBody>
      </p:sp>
      <p:pic>
        <p:nvPicPr>
          <p:cNvPr id="8" name="Picture 7">
            <a:extLst>
              <a:ext uri="{FF2B5EF4-FFF2-40B4-BE49-F238E27FC236}">
                <a16:creationId xmlns:a16="http://schemas.microsoft.com/office/drawing/2014/main" id="{046E5F1F-921E-3341-B43D-A5D36B12CBD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colorTemperature colorTemp="11200"/>
                    </a14:imgEffect>
                  </a14:imgLayer>
                </a14:imgProps>
              </a:ext>
            </a:extLst>
          </a:blip>
          <a:stretch>
            <a:fillRect/>
          </a:stretch>
        </p:blipFill>
        <p:spPr>
          <a:xfrm>
            <a:off x="1828802" y="1677681"/>
            <a:ext cx="3098800" cy="32766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95034BED-80EC-D043-8E42-E0AAD1AE5591}"/>
              </a:ext>
            </a:extLst>
          </p:cNvPr>
          <p:cNvPicPr>
            <a:picLocks noChangeAspect="1"/>
          </p:cNvPicPr>
          <p:nvPr/>
        </p:nvPicPr>
        <p:blipFill>
          <a:blip r:embed="rId5"/>
          <a:stretch>
            <a:fillRect/>
          </a:stretch>
        </p:blipFill>
        <p:spPr>
          <a:xfrm>
            <a:off x="7264398" y="1571318"/>
            <a:ext cx="3098800" cy="3276600"/>
          </a:xfrm>
          <a:prstGeom prst="rect">
            <a:avLst/>
          </a:prstGeom>
          <a:ln>
            <a:noFill/>
          </a:ln>
          <a:effectLst>
            <a:outerShdw blurRad="292100" dist="139700" dir="2700000" algn="tl" rotWithShape="0">
              <a:srgbClr val="333333">
                <a:alpha val="65000"/>
              </a:srgbClr>
            </a:outerShdw>
          </a:effectLst>
        </p:spPr>
      </p:pic>
      <p:pic>
        <p:nvPicPr>
          <p:cNvPr id="7" name="Content Placeholder 6">
            <a:extLst>
              <a:ext uri="{FF2B5EF4-FFF2-40B4-BE49-F238E27FC236}">
                <a16:creationId xmlns:a16="http://schemas.microsoft.com/office/drawing/2014/main" id="{36E8FF65-9076-1D48-B17C-5D012F8411B7}"/>
              </a:ext>
            </a:extLst>
          </p:cNvPr>
          <p:cNvPicPr>
            <a:picLocks noGrp="1" noChangeAspect="1"/>
          </p:cNvPicPr>
          <p:nvPr>
            <p:ph sz="half" idx="1"/>
          </p:nvPr>
        </p:nvPicPr>
        <p:blipFill>
          <a:blip r:embed="rId6">
            <a:extLst>
              <a:ext uri="{28A0092B-C50C-407E-A947-70E740481C1C}">
                <a14:useLocalDpi xmlns:a14="http://schemas.microsoft.com/office/drawing/2010/main" val="0"/>
              </a:ext>
            </a:extLst>
          </a:blip>
          <a:stretch>
            <a:fillRect/>
          </a:stretch>
        </p:blipFill>
        <p:spPr>
          <a:xfrm>
            <a:off x="4076700" y="2997509"/>
            <a:ext cx="4038600" cy="3034314"/>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0691CB80-FD65-6B4D-AF97-1F3E8D3EE970}"/>
              </a:ext>
            </a:extLst>
          </p:cNvPr>
          <p:cNvSpPr txBox="1"/>
          <p:nvPr/>
        </p:nvSpPr>
        <p:spPr>
          <a:xfrm>
            <a:off x="4417926" y="6410296"/>
            <a:ext cx="6104932" cy="426357"/>
          </a:xfrm>
          <a:prstGeom prst="rect">
            <a:avLst/>
          </a:prstGeom>
        </p:spPr>
        <p:txBody>
          <a:bodyPr/>
          <a:lstStyle/>
          <a:p>
            <a:pPr algn="r" eaLnBrk="1" hangingPunct="1"/>
            <a:r>
              <a:rPr lang="en-US" sz="1600" dirty="0">
                <a:solidFill>
                  <a:srgbClr val="FF0000"/>
                </a:solidFill>
                <a:latin typeface="Arial" charset="0"/>
              </a:rPr>
              <a:t>http://c2r2.rutgers.edu</a:t>
            </a:r>
          </a:p>
        </p:txBody>
      </p:sp>
    </p:spTree>
    <p:extLst>
      <p:ext uri="{BB962C8B-B14F-4D97-AF65-F5344CB8AC3E}">
        <p14:creationId xmlns:p14="http://schemas.microsoft.com/office/powerpoint/2010/main" val="1900534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7F36-A978-9D43-A081-F128069A64F2}"/>
              </a:ext>
            </a:extLst>
          </p:cNvPr>
          <p:cNvSpPr>
            <a:spLocks noGrp="1"/>
          </p:cNvSpPr>
          <p:nvPr>
            <p:ph type="title"/>
          </p:nvPr>
        </p:nvSpPr>
        <p:spPr/>
        <p:txBody>
          <a:bodyPr/>
          <a:lstStyle/>
          <a:p>
            <a:r>
              <a:rPr lang="en-US" sz="2800" dirty="0"/>
              <a:t>Place Meaning – </a:t>
            </a:r>
            <a:br>
              <a:rPr lang="en-US" sz="2800" dirty="0"/>
            </a:br>
            <a:r>
              <a:rPr lang="en-US" sz="2800" dirty="0"/>
              <a:t>Coastal Climate Risk &amp; Resilience Initiative</a:t>
            </a:r>
          </a:p>
        </p:txBody>
      </p:sp>
      <p:grpSp>
        <p:nvGrpSpPr>
          <p:cNvPr id="8" name="Group 7">
            <a:extLst>
              <a:ext uri="{FF2B5EF4-FFF2-40B4-BE49-F238E27FC236}">
                <a16:creationId xmlns:a16="http://schemas.microsoft.com/office/drawing/2014/main" id="{D58CB26A-E10A-844D-A3C7-E7B127B782C1}"/>
              </a:ext>
            </a:extLst>
          </p:cNvPr>
          <p:cNvGrpSpPr/>
          <p:nvPr/>
        </p:nvGrpSpPr>
        <p:grpSpPr>
          <a:xfrm>
            <a:off x="1669143" y="1588344"/>
            <a:ext cx="4025149" cy="2532104"/>
            <a:chOff x="242663" y="1610623"/>
            <a:chExt cx="4056754" cy="2616238"/>
          </a:xfrm>
        </p:grpSpPr>
        <p:pic>
          <p:nvPicPr>
            <p:cNvPr id="14" name="Content Placeholder 4">
              <a:extLst>
                <a:ext uri="{FF2B5EF4-FFF2-40B4-BE49-F238E27FC236}">
                  <a16:creationId xmlns:a16="http://schemas.microsoft.com/office/drawing/2014/main" id="{BD20D062-E1EF-BA4F-A22A-AD64A31B83E7}"/>
                </a:ext>
              </a:extLst>
            </p:cNvPr>
            <p:cNvPicPr>
              <a:picLocks noChangeAspect="1"/>
            </p:cNvPicPr>
            <p:nvPr/>
          </p:nvPicPr>
          <p:blipFill>
            <a:blip r:embed="rId3"/>
            <a:stretch>
              <a:fillRect/>
            </a:stretch>
          </p:blipFill>
          <p:spPr bwMode="auto">
            <a:xfrm>
              <a:off x="242663" y="1610623"/>
              <a:ext cx="4056754" cy="2616238"/>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43ADE418-CD99-C64F-9E06-7E9147FB5F76}"/>
                </a:ext>
              </a:extLst>
            </p:cNvPr>
            <p:cNvSpPr/>
            <p:nvPr/>
          </p:nvSpPr>
          <p:spPr>
            <a:xfrm>
              <a:off x="242663" y="3773601"/>
              <a:ext cx="4056754" cy="318003"/>
            </a:xfrm>
            <a:prstGeom prst="rect">
              <a:avLst/>
            </a:prstGeom>
          </p:spPr>
          <p:txBody>
            <a:bodyPr wrap="square">
              <a:spAutoFit/>
            </a:bodyPr>
            <a:lstStyle/>
            <a:p>
              <a:pPr algn="l" eaLnBrk="1" hangingPunct="1"/>
              <a:r>
                <a:rPr lang="en-US" sz="1400" b="1" dirty="0">
                  <a:solidFill>
                    <a:srgbClr val="000000"/>
                  </a:solidFill>
                  <a:latin typeface="Arial" charset="0"/>
                </a:rPr>
                <a:t>We need to make our mental models explicit</a:t>
              </a:r>
            </a:p>
          </p:txBody>
        </p:sp>
      </p:grpSp>
      <p:sp>
        <p:nvSpPr>
          <p:cNvPr id="16" name="TextBox 15">
            <a:extLst>
              <a:ext uri="{FF2B5EF4-FFF2-40B4-BE49-F238E27FC236}">
                <a16:creationId xmlns:a16="http://schemas.microsoft.com/office/drawing/2014/main" id="{DDDF84D8-6420-C34C-8966-E8CB81E9C83C}"/>
              </a:ext>
            </a:extLst>
          </p:cNvPr>
          <p:cNvSpPr txBox="1"/>
          <p:nvPr/>
        </p:nvSpPr>
        <p:spPr>
          <a:xfrm>
            <a:off x="1524000" y="6581002"/>
            <a:ext cx="5389424" cy="276999"/>
          </a:xfrm>
          <a:prstGeom prst="rect">
            <a:avLst/>
          </a:prstGeom>
          <a:noFill/>
        </p:spPr>
        <p:txBody>
          <a:bodyPr wrap="none" rtlCol="0">
            <a:spAutoFit/>
          </a:bodyPr>
          <a:lstStyle/>
          <a:p>
            <a:pPr algn="l" eaLnBrk="1" hangingPunct="1"/>
            <a:r>
              <a:rPr lang="en-US" dirty="0">
                <a:solidFill>
                  <a:srgbClr val="000000"/>
                </a:solidFill>
                <a:latin typeface="Arial" charset="0"/>
              </a:rPr>
              <a:t>Images: </a:t>
            </a:r>
            <a:r>
              <a:rPr lang="en-US" dirty="0" err="1">
                <a:solidFill>
                  <a:srgbClr val="000000"/>
                </a:solidFill>
                <a:latin typeface="Arial" charset="0"/>
              </a:rPr>
              <a:t>oha.org.nz</a:t>
            </a:r>
            <a:r>
              <a:rPr lang="en-US" dirty="0">
                <a:solidFill>
                  <a:srgbClr val="000000"/>
                </a:solidFill>
                <a:latin typeface="Arial" charset="0"/>
              </a:rPr>
              <a:t> and https://</a:t>
            </a:r>
            <a:r>
              <a:rPr lang="en-US" dirty="0" err="1">
                <a:solidFill>
                  <a:srgbClr val="000000"/>
                </a:solidFill>
                <a:latin typeface="Arial" charset="0"/>
              </a:rPr>
              <a:t>sustfoodfarm.org</a:t>
            </a:r>
            <a:r>
              <a:rPr lang="en-US" dirty="0">
                <a:solidFill>
                  <a:srgbClr val="000000"/>
                </a:solidFill>
                <a:latin typeface="Arial" charset="0"/>
              </a:rPr>
              <a:t>/2016/07/11/mental-models/ </a:t>
            </a:r>
          </a:p>
        </p:txBody>
      </p:sp>
      <p:pic>
        <p:nvPicPr>
          <p:cNvPr id="17" name="Picture 16">
            <a:extLst>
              <a:ext uri="{FF2B5EF4-FFF2-40B4-BE49-F238E27FC236}">
                <a16:creationId xmlns:a16="http://schemas.microsoft.com/office/drawing/2014/main" id="{F1F6782A-E5F6-A84E-BA57-3B72A3C85A9D}"/>
              </a:ext>
            </a:extLst>
          </p:cNvPr>
          <p:cNvPicPr>
            <a:picLocks noChangeAspect="1"/>
          </p:cNvPicPr>
          <p:nvPr/>
        </p:nvPicPr>
        <p:blipFill>
          <a:blip r:embed="rId4"/>
          <a:stretch>
            <a:fillRect/>
          </a:stretch>
        </p:blipFill>
        <p:spPr>
          <a:xfrm>
            <a:off x="5832232" y="3429001"/>
            <a:ext cx="4690627" cy="2532103"/>
          </a:xfrm>
          <a:prstGeom prst="rect">
            <a:avLst/>
          </a:prstGeom>
          <a:ln>
            <a:noFill/>
          </a:ln>
          <a:effectLst>
            <a:outerShdw blurRad="292100" dist="139700" dir="2700000" algn="tl" rotWithShape="0">
              <a:srgbClr val="333333">
                <a:alpha val="65000"/>
              </a:srgbClr>
            </a:outerShdw>
          </a:effectLst>
        </p:spPr>
      </p:pic>
      <p:sp>
        <p:nvSpPr>
          <p:cNvPr id="18" name="TextBox 17">
            <a:extLst>
              <a:ext uri="{FF2B5EF4-FFF2-40B4-BE49-F238E27FC236}">
                <a16:creationId xmlns:a16="http://schemas.microsoft.com/office/drawing/2014/main" id="{D60CC08F-7477-884A-8EF5-C8F41C482ACE}"/>
              </a:ext>
            </a:extLst>
          </p:cNvPr>
          <p:cNvSpPr txBox="1"/>
          <p:nvPr/>
        </p:nvSpPr>
        <p:spPr>
          <a:xfrm>
            <a:off x="4417926" y="6410296"/>
            <a:ext cx="6104932" cy="426357"/>
          </a:xfrm>
          <a:prstGeom prst="rect">
            <a:avLst/>
          </a:prstGeom>
        </p:spPr>
        <p:txBody>
          <a:bodyPr/>
          <a:lstStyle/>
          <a:p>
            <a:pPr algn="r" eaLnBrk="1" hangingPunct="1"/>
            <a:r>
              <a:rPr lang="en-US" sz="1600" dirty="0">
                <a:solidFill>
                  <a:srgbClr val="FF0000"/>
                </a:solidFill>
                <a:latin typeface="Arial" charset="0"/>
              </a:rPr>
              <a:t>http://c2r2.rutgers.edu</a:t>
            </a:r>
          </a:p>
        </p:txBody>
      </p:sp>
    </p:spTree>
    <p:extLst>
      <p:ext uri="{BB962C8B-B14F-4D97-AF65-F5344CB8AC3E}">
        <p14:creationId xmlns:p14="http://schemas.microsoft.com/office/powerpoint/2010/main" val="38228386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B5EDB-C18D-5E47-B1D0-1E5B52446AC6}"/>
              </a:ext>
            </a:extLst>
          </p:cNvPr>
          <p:cNvSpPr>
            <a:spLocks noGrp="1"/>
          </p:cNvSpPr>
          <p:nvPr>
            <p:ph type="title"/>
          </p:nvPr>
        </p:nvSpPr>
        <p:spPr/>
        <p:txBody>
          <a:bodyPr/>
          <a:lstStyle/>
          <a:p>
            <a:r>
              <a:rPr lang="en-US" dirty="0"/>
              <a:t>Thank You!</a:t>
            </a:r>
          </a:p>
        </p:txBody>
      </p:sp>
      <p:sp>
        <p:nvSpPr>
          <p:cNvPr id="11" name="Rectangle 10">
            <a:extLst>
              <a:ext uri="{FF2B5EF4-FFF2-40B4-BE49-F238E27FC236}">
                <a16:creationId xmlns:a16="http://schemas.microsoft.com/office/drawing/2014/main" id="{670275B4-5A30-FC4C-8E31-8EBC1623C063}"/>
              </a:ext>
            </a:extLst>
          </p:cNvPr>
          <p:cNvSpPr/>
          <p:nvPr/>
        </p:nvSpPr>
        <p:spPr>
          <a:xfrm>
            <a:off x="1981201" y="1524001"/>
            <a:ext cx="3916739" cy="4893647"/>
          </a:xfrm>
          <a:prstGeom prst="rect">
            <a:avLst/>
          </a:prstGeom>
        </p:spPr>
        <p:txBody>
          <a:bodyPr wrap="square">
            <a:spAutoFit/>
          </a:bodyPr>
          <a:lstStyle/>
          <a:p>
            <a:pPr marL="457200" indent="-457200" algn="l" eaLnBrk="1" hangingPunct="1">
              <a:buFont typeface="Wingdings" charset="2"/>
              <a:buChar char="ü"/>
            </a:pPr>
            <a:r>
              <a:rPr lang="en-US" sz="2400" dirty="0">
                <a:solidFill>
                  <a:srgbClr val="000000"/>
                </a:solidFill>
                <a:latin typeface="Arial" charset="0"/>
              </a:rPr>
              <a:t>Richard Lathrop</a:t>
            </a:r>
          </a:p>
          <a:p>
            <a:pPr marL="457200" indent="-457200" algn="l" eaLnBrk="1" hangingPunct="1">
              <a:buFont typeface="Wingdings" charset="2"/>
              <a:buChar char="ü"/>
            </a:pPr>
            <a:r>
              <a:rPr lang="en-US" sz="2400" dirty="0">
                <a:solidFill>
                  <a:srgbClr val="000000"/>
                </a:solidFill>
                <a:latin typeface="Arial" charset="0"/>
              </a:rPr>
              <a:t>Sara Malone</a:t>
            </a:r>
          </a:p>
          <a:p>
            <a:pPr marL="457200" indent="-457200" algn="l" eaLnBrk="1" hangingPunct="1">
              <a:buFont typeface="Wingdings" charset="2"/>
              <a:buChar char="ü"/>
            </a:pPr>
            <a:r>
              <a:rPr lang="en-US" sz="2400" dirty="0">
                <a:solidFill>
                  <a:srgbClr val="000000"/>
                </a:solidFill>
                <a:latin typeface="Arial" charset="0"/>
              </a:rPr>
              <a:t>Jeanne Herb</a:t>
            </a:r>
          </a:p>
          <a:p>
            <a:pPr marL="457200" indent="-457200" algn="l" eaLnBrk="1" hangingPunct="1">
              <a:buFont typeface="Wingdings" charset="2"/>
              <a:buChar char="ü"/>
            </a:pPr>
            <a:r>
              <a:rPr lang="en-US" sz="2400" dirty="0">
                <a:solidFill>
                  <a:srgbClr val="000000"/>
                </a:solidFill>
                <a:latin typeface="Arial" charset="0"/>
              </a:rPr>
              <a:t>Robert Kopp </a:t>
            </a:r>
          </a:p>
          <a:p>
            <a:pPr marL="457200" indent="-457200" algn="l" eaLnBrk="1" hangingPunct="1">
              <a:buFont typeface="Wingdings" charset="2"/>
              <a:buChar char="ü"/>
            </a:pPr>
            <a:r>
              <a:rPr lang="en-US" sz="2400" dirty="0">
                <a:solidFill>
                  <a:srgbClr val="000000"/>
                </a:solidFill>
                <a:latin typeface="Arial" charset="0"/>
              </a:rPr>
              <a:t>Rebecca Jordan</a:t>
            </a:r>
          </a:p>
          <a:p>
            <a:pPr marL="457200" indent="-457200" algn="l" eaLnBrk="1" hangingPunct="1">
              <a:buFont typeface="Wingdings" charset="2"/>
              <a:buChar char="ü"/>
            </a:pPr>
            <a:r>
              <a:rPr lang="en-US" sz="2400" dirty="0">
                <a:solidFill>
                  <a:srgbClr val="000000"/>
                </a:solidFill>
                <a:latin typeface="Arial" charset="0"/>
              </a:rPr>
              <a:t>Clinton Andrews</a:t>
            </a:r>
          </a:p>
          <a:p>
            <a:pPr marL="457200" indent="-457200" algn="l" eaLnBrk="1" hangingPunct="1">
              <a:buFont typeface="Wingdings" charset="2"/>
              <a:buChar char="ü"/>
            </a:pPr>
            <a:r>
              <a:rPr lang="en-US" sz="2400" dirty="0" err="1">
                <a:solidFill>
                  <a:srgbClr val="000000"/>
                </a:solidFill>
                <a:latin typeface="Arial" charset="0"/>
              </a:rPr>
              <a:t>Jie</a:t>
            </a:r>
            <a:r>
              <a:rPr lang="en-US" sz="2400" dirty="0">
                <a:solidFill>
                  <a:srgbClr val="000000"/>
                </a:solidFill>
                <a:latin typeface="Arial" charset="0"/>
              </a:rPr>
              <a:t> Gong</a:t>
            </a:r>
          </a:p>
          <a:p>
            <a:pPr marL="457200" indent="-457200" algn="l" eaLnBrk="1" hangingPunct="1">
              <a:buFont typeface="Wingdings" charset="2"/>
              <a:buChar char="ü"/>
            </a:pPr>
            <a:r>
              <a:rPr lang="en-US" sz="2400" dirty="0">
                <a:solidFill>
                  <a:srgbClr val="000000"/>
                </a:solidFill>
                <a:latin typeface="Arial" charset="0"/>
              </a:rPr>
              <a:t>Lisa </a:t>
            </a:r>
            <a:r>
              <a:rPr lang="en-US" sz="2400" dirty="0" err="1">
                <a:solidFill>
                  <a:srgbClr val="000000"/>
                </a:solidFill>
                <a:latin typeface="Arial" charset="0"/>
              </a:rPr>
              <a:t>Auermuller</a:t>
            </a:r>
            <a:endParaRPr lang="en-US" sz="2400" dirty="0">
              <a:solidFill>
                <a:srgbClr val="000000"/>
              </a:solidFill>
              <a:latin typeface="Arial" charset="0"/>
            </a:endParaRPr>
          </a:p>
          <a:p>
            <a:pPr marL="457200" indent="-457200" algn="l" eaLnBrk="1" hangingPunct="1">
              <a:buFont typeface="Wingdings" charset="2"/>
              <a:buChar char="ü"/>
            </a:pPr>
            <a:r>
              <a:rPr lang="en-US" sz="2400" dirty="0">
                <a:solidFill>
                  <a:srgbClr val="000000"/>
                </a:solidFill>
                <a:latin typeface="Arial" charset="0"/>
              </a:rPr>
              <a:t>Janice McDonnell</a:t>
            </a:r>
          </a:p>
          <a:p>
            <a:pPr marL="457200" indent="-457200" algn="l" eaLnBrk="1" hangingPunct="1">
              <a:buFont typeface="Wingdings" charset="2"/>
              <a:buChar char="ü"/>
            </a:pPr>
            <a:r>
              <a:rPr lang="en-US" sz="2400" dirty="0">
                <a:solidFill>
                  <a:srgbClr val="000000"/>
                </a:solidFill>
                <a:latin typeface="Arial" charset="0"/>
              </a:rPr>
              <a:t>Sally Bond</a:t>
            </a:r>
          </a:p>
          <a:p>
            <a:pPr marL="457200" indent="-457200" algn="l" eaLnBrk="1" hangingPunct="1">
              <a:buFont typeface="Wingdings" charset="2"/>
              <a:buChar char="ü"/>
            </a:pPr>
            <a:r>
              <a:rPr lang="en-US" sz="2400" dirty="0">
                <a:solidFill>
                  <a:srgbClr val="000000"/>
                </a:solidFill>
                <a:latin typeface="Arial" charset="0"/>
              </a:rPr>
              <a:t>Chip Haldeman</a:t>
            </a:r>
          </a:p>
          <a:p>
            <a:pPr marL="457200" indent="-457200" algn="l" eaLnBrk="1" hangingPunct="1">
              <a:buFont typeface="Wingdings" charset="2"/>
              <a:buChar char="ü"/>
            </a:pPr>
            <a:r>
              <a:rPr lang="en-US" sz="2400" dirty="0">
                <a:solidFill>
                  <a:srgbClr val="000000"/>
                </a:solidFill>
                <a:latin typeface="Arial" charset="0"/>
              </a:rPr>
              <a:t>Nirav Patel</a:t>
            </a:r>
          </a:p>
          <a:p>
            <a:pPr algn="l" eaLnBrk="1" hangingPunct="1"/>
            <a:endParaRPr lang="en-US" sz="2400" dirty="0">
              <a:solidFill>
                <a:srgbClr val="000000"/>
              </a:solidFill>
              <a:latin typeface="Arial" charset="0"/>
            </a:endParaRPr>
          </a:p>
        </p:txBody>
      </p:sp>
      <p:sp>
        <p:nvSpPr>
          <p:cNvPr id="5" name="Rectangle 4">
            <a:extLst>
              <a:ext uri="{FF2B5EF4-FFF2-40B4-BE49-F238E27FC236}">
                <a16:creationId xmlns:a16="http://schemas.microsoft.com/office/drawing/2014/main" id="{CF8E9C76-8ABB-C14C-B1B3-F598EA12210E}"/>
              </a:ext>
            </a:extLst>
          </p:cNvPr>
          <p:cNvSpPr/>
          <p:nvPr/>
        </p:nvSpPr>
        <p:spPr>
          <a:xfrm>
            <a:off x="2790092" y="6303778"/>
            <a:ext cx="7649308" cy="461665"/>
          </a:xfrm>
          <a:prstGeom prst="rect">
            <a:avLst/>
          </a:prstGeom>
        </p:spPr>
        <p:txBody>
          <a:bodyPr wrap="square">
            <a:spAutoFit/>
          </a:bodyPr>
          <a:lstStyle/>
          <a:p>
            <a:pPr algn="l" eaLnBrk="1" hangingPunct="1"/>
            <a:r>
              <a:rPr lang="en-US" sz="2400" dirty="0">
                <a:solidFill>
                  <a:srgbClr val="000000"/>
                </a:solidFill>
                <a:latin typeface="Arial" charset="0"/>
              </a:rPr>
              <a:t>Carrie Ferraro - </a:t>
            </a:r>
            <a:r>
              <a:rPr lang="en-US" sz="2400" dirty="0" err="1">
                <a:solidFill>
                  <a:srgbClr val="000000"/>
                </a:solidFill>
                <a:latin typeface="Arial" charset="0"/>
              </a:rPr>
              <a:t>ferraro@marine.rutgers.edu</a:t>
            </a:r>
            <a:endParaRPr lang="en-US" sz="2400" dirty="0">
              <a:solidFill>
                <a:srgbClr val="000000"/>
              </a:solidFill>
              <a:latin typeface="Arial" charset="0"/>
            </a:endParaRPr>
          </a:p>
        </p:txBody>
      </p:sp>
      <p:pic>
        <p:nvPicPr>
          <p:cNvPr id="13" name="Picture 12">
            <a:extLst>
              <a:ext uri="{FF2B5EF4-FFF2-40B4-BE49-F238E27FC236}">
                <a16:creationId xmlns:a16="http://schemas.microsoft.com/office/drawing/2014/main" id="{0BA87307-39C3-EC4C-A9B9-2BE1687994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396" y="1417638"/>
            <a:ext cx="4458467" cy="3343850"/>
          </a:xfrm>
          <a:prstGeom prst="rect">
            <a:avLst/>
          </a:prstGeom>
          <a:ln>
            <a:noFill/>
          </a:ln>
          <a:effectLst>
            <a:softEdge rad="112500"/>
          </a:effectLst>
        </p:spPr>
      </p:pic>
      <p:pic>
        <p:nvPicPr>
          <p:cNvPr id="14" name="Picture 13">
            <a:extLst>
              <a:ext uri="{FF2B5EF4-FFF2-40B4-BE49-F238E27FC236}">
                <a16:creationId xmlns:a16="http://schemas.microsoft.com/office/drawing/2014/main" id="{BAD30E94-5ED9-5540-9E46-ACBEAFD60AD6}"/>
              </a:ext>
            </a:extLst>
          </p:cNvPr>
          <p:cNvPicPr>
            <a:picLocks noChangeAspect="1"/>
          </p:cNvPicPr>
          <p:nvPr/>
        </p:nvPicPr>
        <p:blipFill>
          <a:blip r:embed="rId3"/>
          <a:stretch>
            <a:fillRect/>
          </a:stretch>
        </p:blipFill>
        <p:spPr>
          <a:xfrm>
            <a:off x="8528739" y="4708467"/>
            <a:ext cx="1207614" cy="1213224"/>
          </a:xfrm>
          <a:prstGeom prst="rect">
            <a:avLst/>
          </a:prstGeom>
        </p:spPr>
      </p:pic>
      <p:sp>
        <p:nvSpPr>
          <p:cNvPr id="15" name="TextBox 14">
            <a:extLst>
              <a:ext uri="{FF2B5EF4-FFF2-40B4-BE49-F238E27FC236}">
                <a16:creationId xmlns:a16="http://schemas.microsoft.com/office/drawing/2014/main" id="{B3C6B856-684B-2449-86B4-DE396A958829}"/>
              </a:ext>
            </a:extLst>
          </p:cNvPr>
          <p:cNvSpPr txBox="1"/>
          <p:nvPr/>
        </p:nvSpPr>
        <p:spPr>
          <a:xfrm>
            <a:off x="8365381" y="5901143"/>
            <a:ext cx="1534331" cy="523220"/>
          </a:xfrm>
          <a:prstGeom prst="rect">
            <a:avLst/>
          </a:prstGeom>
          <a:noFill/>
        </p:spPr>
        <p:txBody>
          <a:bodyPr wrap="none" rtlCol="0">
            <a:spAutoFit/>
          </a:bodyPr>
          <a:lstStyle/>
          <a:p>
            <a:pPr algn="l" eaLnBrk="1" hangingPunct="1"/>
            <a:r>
              <a:rPr lang="en-US" sz="1400" i="1" dirty="0">
                <a:solidFill>
                  <a:srgbClr val="000000"/>
                </a:solidFill>
                <a:latin typeface="Arial" charset="0"/>
              </a:rPr>
              <a:t>Award #</a:t>
            </a:r>
            <a:r>
              <a:rPr lang="is-IS" sz="1400" dirty="0">
                <a:solidFill>
                  <a:srgbClr val="000000"/>
                </a:solidFill>
                <a:latin typeface="Arial" charset="0"/>
              </a:rPr>
              <a:t>1633557</a:t>
            </a:r>
            <a:endParaRPr lang="en-US" sz="1400" i="1" dirty="0">
              <a:solidFill>
                <a:srgbClr val="000000"/>
              </a:solidFill>
              <a:latin typeface="Arial" charset="0"/>
            </a:endParaRPr>
          </a:p>
          <a:p>
            <a:pPr algn="l" eaLnBrk="1" hangingPunct="1"/>
            <a:endParaRPr lang="en-US" sz="1400" dirty="0">
              <a:solidFill>
                <a:srgbClr val="000000"/>
              </a:solidFill>
              <a:latin typeface="Arial" charset="0"/>
            </a:endParaRPr>
          </a:p>
        </p:txBody>
      </p:sp>
      <p:pic>
        <p:nvPicPr>
          <p:cNvPr id="16" name="Picture 15">
            <a:extLst>
              <a:ext uri="{FF2B5EF4-FFF2-40B4-BE49-F238E27FC236}">
                <a16:creationId xmlns:a16="http://schemas.microsoft.com/office/drawing/2014/main" id="{77199EA9-91A8-DF4F-8B45-A963C3122331}"/>
              </a:ext>
            </a:extLst>
          </p:cNvPr>
          <p:cNvPicPr>
            <a:picLocks noChangeAspect="1"/>
          </p:cNvPicPr>
          <p:nvPr/>
        </p:nvPicPr>
        <p:blipFill>
          <a:blip r:embed="rId4"/>
          <a:stretch>
            <a:fillRect/>
          </a:stretch>
        </p:blipFill>
        <p:spPr>
          <a:xfrm>
            <a:off x="6402460" y="5025281"/>
            <a:ext cx="1928698" cy="589197"/>
          </a:xfrm>
          <a:prstGeom prst="rect">
            <a:avLst/>
          </a:prstGeom>
        </p:spPr>
      </p:pic>
    </p:spTree>
    <p:extLst>
      <p:ext uri="{BB962C8B-B14F-4D97-AF65-F5344CB8AC3E}">
        <p14:creationId xmlns:p14="http://schemas.microsoft.com/office/powerpoint/2010/main" val="3671724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406400" y="4752467"/>
            <a:ext cx="11785603" cy="1531060"/>
          </a:xfrm>
          <a:prstGeom prst="rect">
            <a:avLst/>
          </a:prstGeom>
          <a:noFill/>
          <a:ln>
            <a:noFill/>
          </a:ln>
        </p:spPr>
      </p:pic>
      <p:sp>
        <p:nvSpPr>
          <p:cNvPr id="55" name="Google Shape;55;p13"/>
          <p:cNvSpPr txBox="1"/>
          <p:nvPr/>
        </p:nvSpPr>
        <p:spPr>
          <a:xfrm>
            <a:off x="952400" y="583667"/>
            <a:ext cx="10287200" cy="3399600"/>
          </a:xfrm>
          <a:prstGeom prst="rect">
            <a:avLst/>
          </a:prstGeom>
          <a:noFill/>
          <a:ln>
            <a:noFill/>
          </a:ln>
        </p:spPr>
        <p:txBody>
          <a:bodyPr spcFirstLastPara="1" wrap="square" lIns="121900" tIns="121900" rIns="121900" bIns="121900" anchor="t" anchorCtr="0">
            <a:noAutofit/>
          </a:bodyPr>
          <a:lstStyle/>
          <a:p>
            <a:pPr defTabSz="1219170" eaLnBrk="1" fontAlgn="auto" hangingPunct="1">
              <a:spcBef>
                <a:spcPts val="0"/>
              </a:spcBef>
              <a:spcAft>
                <a:spcPts val="0"/>
              </a:spcAft>
              <a:buClr>
                <a:srgbClr val="000000"/>
              </a:buClr>
            </a:pPr>
            <a:r>
              <a:rPr lang="en" sz="6267" kern="0">
                <a:solidFill>
                  <a:srgbClr val="000000"/>
                </a:solidFill>
                <a:latin typeface="Georgia"/>
                <a:ea typeface="Georgia"/>
                <a:cs typeface="Georgia"/>
                <a:sym typeface="Georgia"/>
              </a:rPr>
              <a:t>Using Shared Experiences</a:t>
            </a:r>
            <a:endParaRPr sz="6267" kern="0">
              <a:solidFill>
                <a:srgbClr val="000000"/>
              </a:solidFill>
              <a:latin typeface="Georgia"/>
              <a:ea typeface="Georgia"/>
              <a:cs typeface="Georgia"/>
              <a:sym typeface="Georgia"/>
            </a:endParaRPr>
          </a:p>
          <a:p>
            <a:pPr defTabSz="1219170" eaLnBrk="1" fontAlgn="auto" hangingPunct="1">
              <a:spcBef>
                <a:spcPts val="0"/>
              </a:spcBef>
              <a:spcAft>
                <a:spcPts val="0"/>
              </a:spcAft>
              <a:buClr>
                <a:srgbClr val="000000"/>
              </a:buClr>
            </a:pPr>
            <a:r>
              <a:rPr lang="en" sz="6267" kern="0">
                <a:solidFill>
                  <a:srgbClr val="000000"/>
                </a:solidFill>
                <a:latin typeface="Georgia"/>
                <a:ea typeface="Georgia"/>
                <a:cs typeface="Georgia"/>
                <a:sym typeface="Georgia"/>
              </a:rPr>
              <a:t>to Build Sense of Place</a:t>
            </a:r>
            <a:endParaRPr sz="6267" kern="0">
              <a:solidFill>
                <a:srgbClr val="000000"/>
              </a:solidFill>
              <a:latin typeface="Georgia"/>
              <a:ea typeface="Georgia"/>
              <a:cs typeface="Georgia"/>
              <a:sym typeface="Georgia"/>
            </a:endParaRPr>
          </a:p>
          <a:p>
            <a:pPr defTabSz="1219170" eaLnBrk="1" fontAlgn="auto" hangingPunct="1">
              <a:spcBef>
                <a:spcPts val="0"/>
              </a:spcBef>
              <a:spcAft>
                <a:spcPts val="0"/>
              </a:spcAft>
              <a:buClr>
                <a:srgbClr val="000000"/>
              </a:buClr>
            </a:pPr>
            <a:endParaRPr sz="3200" kern="0">
              <a:solidFill>
                <a:srgbClr val="000000"/>
              </a:solidFill>
              <a:latin typeface="Arial"/>
              <a:cs typeface="Arial"/>
              <a:sym typeface="Arial"/>
            </a:endParaRPr>
          </a:p>
          <a:p>
            <a:pPr defTabSz="1219170" eaLnBrk="1" fontAlgn="auto" hangingPunct="1">
              <a:spcBef>
                <a:spcPts val="0"/>
              </a:spcBef>
              <a:spcAft>
                <a:spcPts val="0"/>
              </a:spcAft>
              <a:buClr>
                <a:srgbClr val="000000"/>
              </a:buClr>
            </a:pPr>
            <a:r>
              <a:rPr lang="en" sz="4133" kern="0">
                <a:solidFill>
                  <a:srgbClr val="000000"/>
                </a:solidFill>
                <a:latin typeface="Georgia"/>
                <a:ea typeface="Georgia"/>
                <a:cs typeface="Georgia"/>
                <a:sym typeface="Georgia"/>
              </a:rPr>
              <a:t>Tara Laidlaw</a:t>
            </a:r>
            <a:endParaRPr sz="4133" kern="0">
              <a:solidFill>
                <a:srgbClr val="000000"/>
              </a:solidFill>
              <a:latin typeface="Georgia"/>
              <a:ea typeface="Georgia"/>
              <a:cs typeface="Georgia"/>
              <a:sym typeface="Georgia"/>
            </a:endParaRPr>
          </a:p>
        </p:txBody>
      </p:sp>
    </p:spTree>
    <p:extLst>
      <p:ext uri="{BB962C8B-B14F-4D97-AF65-F5344CB8AC3E}">
        <p14:creationId xmlns:p14="http://schemas.microsoft.com/office/powerpoint/2010/main" val="1521015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5502067" y="890100"/>
            <a:ext cx="6362800" cy="1638800"/>
          </a:xfrm>
          <a:prstGeom prst="rect">
            <a:avLst/>
          </a:prstGeom>
        </p:spPr>
        <p:txBody>
          <a:bodyPr spcFirstLastPara="1" wrap="square" lIns="121900" tIns="121900" rIns="121900" bIns="121900" anchor="t" anchorCtr="0">
            <a:noAutofit/>
          </a:bodyPr>
          <a:lstStyle/>
          <a:p>
            <a:r>
              <a:rPr lang="en">
                <a:latin typeface="Georgia"/>
                <a:ea typeface="Georgia"/>
                <a:cs typeface="Georgia"/>
                <a:sym typeface="Georgia"/>
              </a:rPr>
              <a:t>Education Program Manager</a:t>
            </a:r>
            <a:endParaRPr>
              <a:latin typeface="Georgia"/>
              <a:ea typeface="Georgia"/>
              <a:cs typeface="Georgia"/>
              <a:sym typeface="Georgia"/>
            </a:endParaRPr>
          </a:p>
          <a:p>
            <a:r>
              <a:rPr lang="en">
                <a:latin typeface="Georgia"/>
                <a:ea typeface="Georgia"/>
                <a:cs typeface="Georgia"/>
                <a:sym typeface="Georgia"/>
              </a:rPr>
              <a:t>with a regional land trust</a:t>
            </a:r>
            <a:endParaRPr>
              <a:latin typeface="Georgia"/>
              <a:ea typeface="Georgia"/>
              <a:cs typeface="Georgia"/>
              <a:sym typeface="Georgia"/>
            </a:endParaRPr>
          </a:p>
        </p:txBody>
      </p:sp>
      <p:sp>
        <p:nvSpPr>
          <p:cNvPr id="61" name="Google Shape;61;p14"/>
          <p:cNvSpPr txBox="1">
            <a:spLocks noGrp="1"/>
          </p:cNvSpPr>
          <p:nvPr>
            <p:ph type="body" idx="1"/>
          </p:nvPr>
        </p:nvSpPr>
        <p:spPr>
          <a:xfrm>
            <a:off x="5502067" y="2609600"/>
            <a:ext cx="5771200" cy="1638800"/>
          </a:xfrm>
          <a:prstGeom prst="rect">
            <a:avLst/>
          </a:prstGeom>
        </p:spPr>
        <p:txBody>
          <a:bodyPr spcFirstLastPara="1" wrap="square" lIns="121900" tIns="121900" rIns="121900" bIns="121900" anchor="t" anchorCtr="0">
            <a:noAutofit/>
          </a:bodyPr>
          <a:lstStyle/>
          <a:p>
            <a:pPr>
              <a:buFont typeface="Georgia"/>
              <a:buChar char="-"/>
            </a:pPr>
            <a:r>
              <a:rPr lang="en">
                <a:latin typeface="Georgia"/>
                <a:ea typeface="Georgia"/>
                <a:cs typeface="Georgia"/>
                <a:sym typeface="Georgia"/>
              </a:rPr>
              <a:t>K-12 students and their teachers</a:t>
            </a:r>
            <a:endParaRPr>
              <a:latin typeface="Georgia"/>
              <a:ea typeface="Georgia"/>
              <a:cs typeface="Georgia"/>
              <a:sym typeface="Georgia"/>
            </a:endParaRPr>
          </a:p>
          <a:p>
            <a:pPr>
              <a:buFont typeface="Georgia"/>
              <a:buChar char="-"/>
            </a:pPr>
            <a:r>
              <a:rPr lang="en">
                <a:latin typeface="Georgia"/>
                <a:ea typeface="Georgia"/>
                <a:cs typeface="Georgia"/>
                <a:sym typeface="Georgia"/>
              </a:rPr>
              <a:t>Classroom and informal settings</a:t>
            </a:r>
            <a:endParaRPr>
              <a:latin typeface="Georgia"/>
              <a:ea typeface="Georgia"/>
              <a:cs typeface="Georgia"/>
              <a:sym typeface="Georgia"/>
            </a:endParaRPr>
          </a:p>
          <a:p>
            <a:pPr>
              <a:buFont typeface="Georgia"/>
              <a:buChar char="-"/>
            </a:pPr>
            <a:r>
              <a:rPr lang="en">
                <a:latin typeface="Georgia"/>
                <a:ea typeface="Georgia"/>
                <a:cs typeface="Georgia"/>
                <a:sym typeface="Georgia"/>
              </a:rPr>
              <a:t>Work with students where they live</a:t>
            </a:r>
            <a:endParaRPr/>
          </a:p>
        </p:txBody>
      </p:sp>
      <p:pic>
        <p:nvPicPr>
          <p:cNvPr id="62" name="Google Shape;62;p14"/>
          <p:cNvPicPr preferRelativeResize="0"/>
          <p:nvPr/>
        </p:nvPicPr>
        <p:blipFill>
          <a:blip r:embed="rId3">
            <a:alphaModFix/>
          </a:blip>
          <a:stretch>
            <a:fillRect/>
          </a:stretch>
        </p:blipFill>
        <p:spPr>
          <a:xfrm>
            <a:off x="-131867" y="6259733"/>
            <a:ext cx="12359000" cy="410600"/>
          </a:xfrm>
          <a:prstGeom prst="rect">
            <a:avLst/>
          </a:prstGeom>
          <a:noFill/>
          <a:ln>
            <a:noFill/>
          </a:ln>
        </p:spPr>
      </p:pic>
      <p:pic>
        <p:nvPicPr>
          <p:cNvPr id="63" name="Google Shape;63;p14"/>
          <p:cNvPicPr preferRelativeResize="0"/>
          <p:nvPr/>
        </p:nvPicPr>
        <p:blipFill rotWithShape="1">
          <a:blip r:embed="rId4">
            <a:alphaModFix/>
          </a:blip>
          <a:srcRect l="12262" r="19192"/>
          <a:stretch/>
        </p:blipFill>
        <p:spPr>
          <a:xfrm>
            <a:off x="343333" y="598267"/>
            <a:ext cx="4998200" cy="4770133"/>
          </a:xfrm>
          <a:prstGeom prst="rect">
            <a:avLst/>
          </a:prstGeom>
          <a:noFill/>
          <a:ln>
            <a:noFill/>
          </a:ln>
        </p:spPr>
      </p:pic>
    </p:spTree>
    <p:extLst>
      <p:ext uri="{BB962C8B-B14F-4D97-AF65-F5344CB8AC3E}">
        <p14:creationId xmlns:p14="http://schemas.microsoft.com/office/powerpoint/2010/main" val="9992155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415600" y="462167"/>
            <a:ext cx="11360800" cy="1288800"/>
          </a:xfrm>
          <a:prstGeom prst="rect">
            <a:avLst/>
          </a:prstGeom>
        </p:spPr>
        <p:txBody>
          <a:bodyPr spcFirstLastPara="1" wrap="square" lIns="121900" tIns="121900" rIns="121900" bIns="121900" anchor="t" anchorCtr="0">
            <a:noAutofit/>
          </a:bodyPr>
          <a:lstStyle/>
          <a:p>
            <a:r>
              <a:rPr lang="en">
                <a:latin typeface="Georgia"/>
                <a:ea typeface="Georgia"/>
                <a:cs typeface="Georgia"/>
                <a:sym typeface="Georgia"/>
              </a:rPr>
              <a:t>Southern Oregon Fire Ecology Education (SOFEE)</a:t>
            </a:r>
            <a:endParaRPr>
              <a:latin typeface="Georgia"/>
              <a:ea typeface="Georgia"/>
              <a:cs typeface="Georgia"/>
              <a:sym typeface="Georgia"/>
            </a:endParaRPr>
          </a:p>
          <a:p>
            <a:pPr>
              <a:lnSpc>
                <a:spcPct val="115000"/>
              </a:lnSpc>
              <a:spcAft>
                <a:spcPts val="2133"/>
              </a:spcAft>
              <a:buSzPts val="1100"/>
            </a:pPr>
            <a:r>
              <a:rPr lang="en" sz="2933" u="sng">
                <a:solidFill>
                  <a:schemeClr val="accent5"/>
                </a:solidFill>
                <a:latin typeface="Georgia"/>
                <a:ea typeface="Georgia"/>
                <a:cs typeface="Georgia"/>
                <a:sym typeface="Georgia"/>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www.sofeeproject.org</a:t>
            </a:r>
            <a:endParaRPr sz="4267">
              <a:latin typeface="Georgia"/>
              <a:ea typeface="Georgia"/>
              <a:cs typeface="Georgia"/>
              <a:sym typeface="Georgia"/>
            </a:endParaRPr>
          </a:p>
        </p:txBody>
      </p:sp>
      <p:sp>
        <p:nvSpPr>
          <p:cNvPr id="69" name="Google Shape;69;p15"/>
          <p:cNvSpPr txBox="1">
            <a:spLocks noGrp="1"/>
          </p:cNvSpPr>
          <p:nvPr>
            <p:ph type="body" idx="1"/>
          </p:nvPr>
        </p:nvSpPr>
        <p:spPr>
          <a:xfrm>
            <a:off x="415600" y="2101133"/>
            <a:ext cx="8149600" cy="3392400"/>
          </a:xfrm>
          <a:prstGeom prst="rect">
            <a:avLst/>
          </a:prstGeom>
        </p:spPr>
        <p:txBody>
          <a:bodyPr spcFirstLastPara="1" wrap="square" lIns="121900" tIns="121900" rIns="121900" bIns="121900" anchor="t" anchorCtr="0">
            <a:noAutofit/>
          </a:bodyPr>
          <a:lstStyle/>
          <a:p>
            <a:pPr marL="0" indent="0">
              <a:buNone/>
            </a:pPr>
            <a:r>
              <a:rPr lang="en">
                <a:latin typeface="Georgia"/>
                <a:ea typeface="Georgia"/>
                <a:cs typeface="Georgia"/>
                <a:sym typeface="Georgia"/>
              </a:rPr>
              <a:t>Original intent behind the initiative was to:</a:t>
            </a:r>
            <a:endParaRPr>
              <a:latin typeface="Georgia"/>
              <a:ea typeface="Georgia"/>
              <a:cs typeface="Georgia"/>
              <a:sym typeface="Georgia"/>
            </a:endParaRPr>
          </a:p>
          <a:p>
            <a:pPr>
              <a:spcBef>
                <a:spcPts val="2133"/>
              </a:spcBef>
              <a:buFont typeface="Georgia"/>
              <a:buChar char="-"/>
            </a:pPr>
            <a:r>
              <a:rPr lang="en">
                <a:latin typeface="Georgia"/>
                <a:ea typeface="Georgia"/>
                <a:cs typeface="Georgia"/>
                <a:sym typeface="Georgia"/>
              </a:rPr>
              <a:t>Adapt an existing K-12 curriculum to reflect regional fire-adapted ecosystems</a:t>
            </a:r>
            <a:endParaRPr>
              <a:latin typeface="Georgia"/>
              <a:ea typeface="Georgia"/>
              <a:cs typeface="Georgia"/>
              <a:sym typeface="Georgia"/>
            </a:endParaRPr>
          </a:p>
          <a:p>
            <a:pPr>
              <a:buFont typeface="Georgia"/>
              <a:buChar char="-"/>
            </a:pPr>
            <a:r>
              <a:rPr lang="en">
                <a:latin typeface="Georgia"/>
                <a:ea typeface="Georgia"/>
                <a:cs typeface="Georgia"/>
                <a:sym typeface="Georgia"/>
              </a:rPr>
              <a:t>Support teachers in using fire as an integrating context for learning</a:t>
            </a:r>
            <a:endParaRPr>
              <a:latin typeface="Georgia"/>
              <a:ea typeface="Georgia"/>
              <a:cs typeface="Georgia"/>
              <a:sym typeface="Georgia"/>
            </a:endParaRPr>
          </a:p>
          <a:p>
            <a:pPr>
              <a:buFont typeface="Georgia"/>
              <a:buChar char="-"/>
            </a:pPr>
            <a:r>
              <a:rPr lang="en">
                <a:latin typeface="Georgia"/>
                <a:ea typeface="Georgia"/>
                <a:cs typeface="Georgia"/>
                <a:sym typeface="Georgia"/>
              </a:rPr>
              <a:t>Teach students content about fire science, ecology, land management, and career pathways</a:t>
            </a:r>
            <a:endParaRPr>
              <a:latin typeface="Georgia"/>
              <a:ea typeface="Georgia"/>
              <a:cs typeface="Georgia"/>
              <a:sym typeface="Georgia"/>
            </a:endParaRPr>
          </a:p>
          <a:p>
            <a:pPr marL="0" indent="0">
              <a:spcBef>
                <a:spcPts val="2133"/>
              </a:spcBef>
              <a:spcAft>
                <a:spcPts val="2133"/>
              </a:spcAft>
              <a:buNone/>
            </a:pPr>
            <a:endParaRPr/>
          </a:p>
        </p:txBody>
      </p:sp>
      <p:pic>
        <p:nvPicPr>
          <p:cNvPr id="70" name="Google Shape;70;p15"/>
          <p:cNvPicPr preferRelativeResize="0"/>
          <p:nvPr/>
        </p:nvPicPr>
        <p:blipFill>
          <a:blip r:embed="rId4">
            <a:alphaModFix/>
          </a:blip>
          <a:stretch>
            <a:fillRect/>
          </a:stretch>
        </p:blipFill>
        <p:spPr>
          <a:xfrm>
            <a:off x="8362238" y="1750968"/>
            <a:ext cx="3414167" cy="3952633"/>
          </a:xfrm>
          <a:prstGeom prst="rect">
            <a:avLst/>
          </a:prstGeom>
          <a:noFill/>
          <a:ln>
            <a:noFill/>
          </a:ln>
        </p:spPr>
      </p:pic>
      <p:pic>
        <p:nvPicPr>
          <p:cNvPr id="71" name="Google Shape;71;p15"/>
          <p:cNvPicPr preferRelativeResize="0"/>
          <p:nvPr/>
        </p:nvPicPr>
        <p:blipFill>
          <a:blip r:embed="rId5">
            <a:alphaModFix/>
          </a:blip>
          <a:stretch>
            <a:fillRect/>
          </a:stretch>
        </p:blipFill>
        <p:spPr>
          <a:xfrm>
            <a:off x="-131867" y="6259733"/>
            <a:ext cx="12359000" cy="410600"/>
          </a:xfrm>
          <a:prstGeom prst="rect">
            <a:avLst/>
          </a:prstGeom>
          <a:noFill/>
          <a:ln>
            <a:noFill/>
          </a:ln>
        </p:spPr>
      </p:pic>
    </p:spTree>
    <p:extLst>
      <p:ext uri="{BB962C8B-B14F-4D97-AF65-F5344CB8AC3E}">
        <p14:creationId xmlns:p14="http://schemas.microsoft.com/office/powerpoint/2010/main" val="203829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pic>
        <p:nvPicPr>
          <p:cNvPr id="76" name="Google Shape;76;p16"/>
          <p:cNvPicPr preferRelativeResize="0"/>
          <p:nvPr/>
        </p:nvPicPr>
        <p:blipFill>
          <a:blip r:embed="rId3">
            <a:alphaModFix/>
          </a:blip>
          <a:stretch>
            <a:fillRect/>
          </a:stretch>
        </p:blipFill>
        <p:spPr>
          <a:xfrm>
            <a:off x="1" y="0"/>
            <a:ext cx="12192001" cy="6857995"/>
          </a:xfrm>
          <a:prstGeom prst="rect">
            <a:avLst/>
          </a:prstGeom>
          <a:noFill/>
          <a:ln>
            <a:noFill/>
          </a:ln>
        </p:spPr>
      </p:pic>
      <p:pic>
        <p:nvPicPr>
          <p:cNvPr id="77" name="Google Shape;77;p16"/>
          <p:cNvPicPr preferRelativeResize="0"/>
          <p:nvPr/>
        </p:nvPicPr>
        <p:blipFill>
          <a:blip r:embed="rId4">
            <a:alphaModFix/>
          </a:blip>
          <a:stretch>
            <a:fillRect/>
          </a:stretch>
        </p:blipFill>
        <p:spPr>
          <a:xfrm>
            <a:off x="-131867" y="6259733"/>
            <a:ext cx="12359000" cy="410600"/>
          </a:xfrm>
          <a:prstGeom prst="rect">
            <a:avLst/>
          </a:prstGeom>
          <a:noFill/>
          <a:ln>
            <a:noFill/>
          </a:ln>
        </p:spPr>
      </p:pic>
      <p:sp>
        <p:nvSpPr>
          <p:cNvPr id="78" name="Google Shape;78;p16"/>
          <p:cNvSpPr txBox="1"/>
          <p:nvPr/>
        </p:nvSpPr>
        <p:spPr>
          <a:xfrm>
            <a:off x="11074933" y="6553733"/>
            <a:ext cx="1715200" cy="410400"/>
          </a:xfrm>
          <a:prstGeom prst="rect">
            <a:avLst/>
          </a:prstGeom>
          <a:noFill/>
          <a:ln>
            <a:noFill/>
          </a:ln>
        </p:spPr>
        <p:txBody>
          <a:bodyPr spcFirstLastPara="1" wrap="square" lIns="121900" tIns="121900" rIns="121900" bIns="121900" anchor="t" anchorCtr="0">
            <a:noAutofit/>
          </a:bodyPr>
          <a:lstStyle/>
          <a:p>
            <a:pPr algn="l" defTabSz="1219170" eaLnBrk="1" fontAlgn="auto" hangingPunct="1">
              <a:spcBef>
                <a:spcPts val="0"/>
              </a:spcBef>
              <a:spcAft>
                <a:spcPts val="0"/>
              </a:spcAft>
              <a:buClr>
                <a:srgbClr val="000000"/>
              </a:buClr>
            </a:pPr>
            <a:r>
              <a:rPr lang="en" kern="0">
                <a:solidFill>
                  <a:srgbClr val="FFFFFF"/>
                </a:solidFill>
                <a:latin typeface="Arial"/>
                <a:cs typeface="Arial"/>
                <a:sym typeface="Arial"/>
              </a:rPr>
              <a:t>ABC News</a:t>
            </a:r>
            <a:endParaRPr kern="0">
              <a:solidFill>
                <a:srgbClr val="FFFFFF"/>
              </a:solidFill>
              <a:latin typeface="Arial"/>
              <a:cs typeface="Arial"/>
              <a:sym typeface="Arial"/>
            </a:endParaRPr>
          </a:p>
        </p:txBody>
      </p:sp>
    </p:spTree>
    <p:extLst>
      <p:ext uri="{BB962C8B-B14F-4D97-AF65-F5344CB8AC3E}">
        <p14:creationId xmlns:p14="http://schemas.microsoft.com/office/powerpoint/2010/main" val="26500498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pic>
        <p:nvPicPr>
          <p:cNvPr id="83" name="Google Shape;83;p17"/>
          <p:cNvPicPr preferRelativeResize="0"/>
          <p:nvPr/>
        </p:nvPicPr>
        <p:blipFill>
          <a:blip r:embed="rId3">
            <a:alphaModFix/>
          </a:blip>
          <a:stretch>
            <a:fillRect/>
          </a:stretch>
        </p:blipFill>
        <p:spPr>
          <a:xfrm>
            <a:off x="-712533" y="0"/>
            <a:ext cx="12984455" cy="6959600"/>
          </a:xfrm>
          <a:prstGeom prst="rect">
            <a:avLst/>
          </a:prstGeom>
          <a:noFill/>
          <a:ln>
            <a:noFill/>
          </a:ln>
        </p:spPr>
      </p:pic>
      <p:pic>
        <p:nvPicPr>
          <p:cNvPr id="84" name="Google Shape;84;p17"/>
          <p:cNvPicPr preferRelativeResize="0"/>
          <p:nvPr/>
        </p:nvPicPr>
        <p:blipFill>
          <a:blip r:embed="rId4">
            <a:alphaModFix/>
          </a:blip>
          <a:stretch>
            <a:fillRect/>
          </a:stretch>
        </p:blipFill>
        <p:spPr>
          <a:xfrm>
            <a:off x="-131867" y="6259733"/>
            <a:ext cx="12359000" cy="410600"/>
          </a:xfrm>
          <a:prstGeom prst="rect">
            <a:avLst/>
          </a:prstGeom>
          <a:noFill/>
          <a:ln>
            <a:noFill/>
          </a:ln>
        </p:spPr>
      </p:pic>
    </p:spTree>
    <p:extLst>
      <p:ext uri="{BB962C8B-B14F-4D97-AF65-F5344CB8AC3E}">
        <p14:creationId xmlns:p14="http://schemas.microsoft.com/office/powerpoint/2010/main" val="826381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89" name="Google Shape;89;p18"/>
          <p:cNvPicPr preferRelativeResize="0"/>
          <p:nvPr/>
        </p:nvPicPr>
        <p:blipFill>
          <a:blip r:embed="rId3">
            <a:alphaModFix/>
          </a:blip>
          <a:stretch>
            <a:fillRect/>
          </a:stretch>
        </p:blipFill>
        <p:spPr>
          <a:xfrm>
            <a:off x="-131867" y="6259733"/>
            <a:ext cx="12359000" cy="410600"/>
          </a:xfrm>
          <a:prstGeom prst="rect">
            <a:avLst/>
          </a:prstGeom>
          <a:noFill/>
          <a:ln>
            <a:noFill/>
          </a:ln>
        </p:spPr>
      </p:pic>
      <p:sp>
        <p:nvSpPr>
          <p:cNvPr id="90" name="Google Shape;90;p18"/>
          <p:cNvSpPr txBox="1">
            <a:spLocks noGrp="1"/>
          </p:cNvSpPr>
          <p:nvPr>
            <p:ph type="title"/>
          </p:nvPr>
        </p:nvSpPr>
        <p:spPr>
          <a:xfrm>
            <a:off x="415600" y="577667"/>
            <a:ext cx="11360800" cy="763600"/>
          </a:xfrm>
          <a:prstGeom prst="rect">
            <a:avLst/>
          </a:prstGeom>
        </p:spPr>
        <p:txBody>
          <a:bodyPr spcFirstLastPara="1" wrap="square" lIns="121900" tIns="121900" rIns="121900" bIns="121900" anchor="t" anchorCtr="0">
            <a:noAutofit/>
          </a:bodyPr>
          <a:lstStyle/>
          <a:p>
            <a:pPr algn="ctr"/>
            <a:r>
              <a:rPr lang="en">
                <a:latin typeface="Georgia"/>
                <a:ea typeface="Georgia"/>
                <a:cs typeface="Georgia"/>
                <a:sym typeface="Georgia"/>
              </a:rPr>
              <a:t>Teaching about fire after catastrophic fire</a:t>
            </a:r>
            <a:endParaRPr>
              <a:latin typeface="Georgia"/>
              <a:ea typeface="Georgia"/>
              <a:cs typeface="Georgia"/>
              <a:sym typeface="Georgia"/>
            </a:endParaRPr>
          </a:p>
        </p:txBody>
      </p:sp>
      <p:sp>
        <p:nvSpPr>
          <p:cNvPr id="91" name="Google Shape;91;p18"/>
          <p:cNvSpPr txBox="1">
            <a:spLocks noGrp="1"/>
          </p:cNvSpPr>
          <p:nvPr>
            <p:ph type="body" idx="1"/>
          </p:nvPr>
        </p:nvSpPr>
        <p:spPr>
          <a:xfrm>
            <a:off x="768000" y="1823933"/>
            <a:ext cx="10656000" cy="4186800"/>
          </a:xfrm>
          <a:prstGeom prst="rect">
            <a:avLst/>
          </a:prstGeom>
        </p:spPr>
        <p:txBody>
          <a:bodyPr spcFirstLastPara="1" wrap="square" lIns="121900" tIns="121900" rIns="121900" bIns="121900" anchor="t" anchorCtr="0">
            <a:noAutofit/>
          </a:bodyPr>
          <a:lstStyle/>
          <a:p>
            <a:pPr marL="0" indent="0">
              <a:buNone/>
            </a:pPr>
            <a:r>
              <a:rPr lang="en">
                <a:latin typeface="Georgia"/>
                <a:ea typeface="Georgia"/>
                <a:cs typeface="Georgia"/>
                <a:sym typeface="Georgia"/>
              </a:rPr>
              <a:t>How to balance:</a:t>
            </a:r>
            <a:endParaRPr>
              <a:latin typeface="Georgia"/>
              <a:ea typeface="Georgia"/>
              <a:cs typeface="Georgia"/>
              <a:sym typeface="Georgia"/>
            </a:endParaRPr>
          </a:p>
          <a:p>
            <a:pPr>
              <a:spcBef>
                <a:spcPts val="2133"/>
              </a:spcBef>
              <a:buFont typeface="Georgia"/>
              <a:buChar char="-"/>
            </a:pPr>
            <a:r>
              <a:rPr lang="en">
                <a:latin typeface="Georgia"/>
                <a:ea typeface="Georgia"/>
                <a:cs typeface="Georgia"/>
                <a:sym typeface="Georgia"/>
              </a:rPr>
              <a:t>Major shifts in emotional reactions / place attachment </a:t>
            </a:r>
            <a:endParaRPr>
              <a:latin typeface="Georgia"/>
              <a:ea typeface="Georgia"/>
              <a:cs typeface="Georgia"/>
              <a:sym typeface="Georgia"/>
            </a:endParaRPr>
          </a:p>
          <a:p>
            <a:pPr>
              <a:buFont typeface="Georgia"/>
              <a:buChar char="-"/>
            </a:pPr>
            <a:r>
              <a:rPr lang="en">
                <a:latin typeface="Georgia"/>
                <a:ea typeface="Georgia"/>
                <a:cs typeface="Georgia"/>
                <a:sym typeface="Georgia"/>
              </a:rPr>
              <a:t>Teaching students about fire ecology, behavior, and management with the reality of widespread fire-related trauma</a:t>
            </a:r>
            <a:endParaRPr>
              <a:latin typeface="Georgia"/>
              <a:ea typeface="Georgia"/>
              <a:cs typeface="Georgia"/>
              <a:sym typeface="Georgia"/>
            </a:endParaRPr>
          </a:p>
          <a:p>
            <a:pPr marL="0" indent="0">
              <a:spcBef>
                <a:spcPts val="2133"/>
              </a:spcBef>
              <a:spcAft>
                <a:spcPts val="2133"/>
              </a:spcAft>
              <a:buNone/>
            </a:pPr>
            <a:r>
              <a:rPr lang="en">
                <a:latin typeface="Georgia"/>
                <a:ea typeface="Georgia"/>
                <a:cs typeface="Georgia"/>
                <a:sym typeface="Georgia"/>
              </a:rPr>
              <a:t>SOFEE wants to integrate opportunities for students to explore emotional place attachment in conversation with intellectual place meaning -- we want students to have a positive sense of place about their home.</a:t>
            </a:r>
            <a:endParaRPr i="1">
              <a:latin typeface="Georgia"/>
              <a:ea typeface="Georgia"/>
              <a:cs typeface="Georgia"/>
              <a:sym typeface="Georgia"/>
            </a:endParaRPr>
          </a:p>
        </p:txBody>
      </p:sp>
    </p:spTree>
    <p:extLst>
      <p:ext uri="{BB962C8B-B14F-4D97-AF65-F5344CB8AC3E}">
        <p14:creationId xmlns:p14="http://schemas.microsoft.com/office/powerpoint/2010/main" val="20558410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96" name="Google Shape;96;p19"/>
          <p:cNvPicPr preferRelativeResize="0"/>
          <p:nvPr/>
        </p:nvPicPr>
        <p:blipFill>
          <a:blip r:embed="rId3">
            <a:alphaModFix/>
          </a:blip>
          <a:stretch>
            <a:fillRect/>
          </a:stretch>
        </p:blipFill>
        <p:spPr>
          <a:xfrm>
            <a:off x="-131867" y="6259733"/>
            <a:ext cx="12359000" cy="410600"/>
          </a:xfrm>
          <a:prstGeom prst="rect">
            <a:avLst/>
          </a:prstGeom>
          <a:noFill/>
          <a:ln>
            <a:noFill/>
          </a:ln>
        </p:spPr>
      </p:pic>
      <p:sp>
        <p:nvSpPr>
          <p:cNvPr id="97" name="Google Shape;97;p19"/>
          <p:cNvSpPr txBox="1">
            <a:spLocks noGrp="1"/>
          </p:cNvSpPr>
          <p:nvPr>
            <p:ph type="title"/>
          </p:nvPr>
        </p:nvSpPr>
        <p:spPr>
          <a:xfrm>
            <a:off x="415600" y="643967"/>
            <a:ext cx="11360800" cy="763600"/>
          </a:xfrm>
          <a:prstGeom prst="rect">
            <a:avLst/>
          </a:prstGeom>
        </p:spPr>
        <p:txBody>
          <a:bodyPr spcFirstLastPara="1" wrap="square" lIns="121900" tIns="121900" rIns="121900" bIns="121900" anchor="t" anchorCtr="0">
            <a:noAutofit/>
          </a:bodyPr>
          <a:lstStyle/>
          <a:p>
            <a:pPr algn="ctr"/>
            <a:r>
              <a:rPr lang="en">
                <a:latin typeface="Georgia"/>
                <a:ea typeface="Georgia"/>
                <a:cs typeface="Georgia"/>
                <a:sym typeface="Georgia"/>
              </a:rPr>
              <a:t>Storytelling</a:t>
            </a:r>
            <a:endParaRPr>
              <a:latin typeface="Georgia"/>
              <a:ea typeface="Georgia"/>
              <a:cs typeface="Georgia"/>
              <a:sym typeface="Georgia"/>
            </a:endParaRPr>
          </a:p>
        </p:txBody>
      </p:sp>
      <p:sp>
        <p:nvSpPr>
          <p:cNvPr id="98" name="Google Shape;98;p19"/>
          <p:cNvSpPr txBox="1">
            <a:spLocks noGrp="1"/>
          </p:cNvSpPr>
          <p:nvPr>
            <p:ph type="body" idx="1"/>
          </p:nvPr>
        </p:nvSpPr>
        <p:spPr>
          <a:xfrm>
            <a:off x="1501033" y="1827584"/>
            <a:ext cx="9093200" cy="4419600"/>
          </a:xfrm>
          <a:prstGeom prst="rect">
            <a:avLst/>
          </a:prstGeom>
        </p:spPr>
        <p:txBody>
          <a:bodyPr spcFirstLastPara="1" wrap="square" lIns="121900" tIns="121900" rIns="121900" bIns="121900" anchor="t" anchorCtr="0">
            <a:noAutofit/>
          </a:bodyPr>
          <a:lstStyle/>
          <a:p>
            <a:pPr marL="0" indent="0">
              <a:buNone/>
            </a:pPr>
            <a:r>
              <a:rPr lang="en">
                <a:latin typeface="Georgia"/>
                <a:ea typeface="Georgia"/>
                <a:cs typeface="Georgia"/>
                <a:sym typeface="Georgia"/>
              </a:rPr>
              <a:t>Prompts can encourage students to consider and articulate both emotional place attachment and intellectual place meaning.</a:t>
            </a:r>
            <a:endParaRPr>
              <a:latin typeface="Georgia"/>
              <a:ea typeface="Georgia"/>
              <a:cs typeface="Georgia"/>
              <a:sym typeface="Georgia"/>
            </a:endParaRPr>
          </a:p>
          <a:p>
            <a:pPr marL="0" indent="0">
              <a:spcBef>
                <a:spcPts val="2133"/>
              </a:spcBef>
              <a:buNone/>
            </a:pPr>
            <a:r>
              <a:rPr lang="en">
                <a:latin typeface="Georgia"/>
                <a:ea typeface="Georgia"/>
                <a:cs typeface="Georgia"/>
                <a:sym typeface="Georgia"/>
              </a:rPr>
              <a:t>Storytelling is equitable because it allows students to share:</a:t>
            </a:r>
            <a:endParaRPr>
              <a:latin typeface="Georgia"/>
              <a:ea typeface="Georgia"/>
              <a:cs typeface="Georgia"/>
              <a:sym typeface="Georgia"/>
            </a:endParaRPr>
          </a:p>
          <a:p>
            <a:pPr>
              <a:spcBef>
                <a:spcPts val="2133"/>
              </a:spcBef>
              <a:buFont typeface="Georgia"/>
              <a:buChar char="-"/>
            </a:pPr>
            <a:r>
              <a:rPr lang="en">
                <a:latin typeface="Georgia"/>
                <a:ea typeface="Georgia"/>
                <a:cs typeface="Georgia"/>
                <a:sym typeface="Georgia"/>
              </a:rPr>
              <a:t>in any language</a:t>
            </a:r>
            <a:endParaRPr>
              <a:latin typeface="Georgia"/>
              <a:ea typeface="Georgia"/>
              <a:cs typeface="Georgia"/>
              <a:sym typeface="Georgia"/>
            </a:endParaRPr>
          </a:p>
          <a:p>
            <a:pPr>
              <a:buFont typeface="Georgia"/>
              <a:buChar char="-"/>
            </a:pPr>
            <a:r>
              <a:rPr lang="en">
                <a:latin typeface="Georgia"/>
                <a:ea typeface="Georgia"/>
                <a:cs typeface="Georgia"/>
                <a:sym typeface="Georgia"/>
              </a:rPr>
              <a:t>in any format (written, spoken, photos, drawings, video)</a:t>
            </a:r>
            <a:endParaRPr>
              <a:latin typeface="Georgia"/>
              <a:ea typeface="Georgia"/>
              <a:cs typeface="Georgia"/>
              <a:sym typeface="Georgia"/>
            </a:endParaRPr>
          </a:p>
          <a:p>
            <a:pPr>
              <a:buFont typeface="Georgia"/>
              <a:buChar char="-"/>
            </a:pPr>
            <a:r>
              <a:rPr lang="en">
                <a:latin typeface="Georgia"/>
                <a:ea typeface="Georgia"/>
                <a:cs typeface="Georgia"/>
                <a:sym typeface="Georgia"/>
              </a:rPr>
              <a:t>their own unique lived experience</a:t>
            </a:r>
            <a:endParaRPr>
              <a:latin typeface="Georgia"/>
              <a:ea typeface="Georgia"/>
              <a:cs typeface="Georgia"/>
              <a:sym typeface="Georgia"/>
            </a:endParaRPr>
          </a:p>
          <a:p>
            <a:pPr>
              <a:buFont typeface="Georgia"/>
              <a:buChar char="-"/>
            </a:pPr>
            <a:r>
              <a:rPr lang="en">
                <a:latin typeface="Georgia"/>
                <a:ea typeface="Georgia"/>
                <a:cs typeface="Georgia"/>
                <a:sym typeface="Georgia"/>
              </a:rPr>
              <a:t>as much or as little as they feel comfortable with</a:t>
            </a:r>
            <a:endParaRPr>
              <a:latin typeface="Georgia"/>
              <a:ea typeface="Georgia"/>
              <a:cs typeface="Georgia"/>
              <a:sym typeface="Georgia"/>
            </a:endParaRPr>
          </a:p>
          <a:p>
            <a:pPr marL="0" indent="0">
              <a:spcBef>
                <a:spcPts val="2133"/>
              </a:spcBef>
              <a:spcAft>
                <a:spcPts val="2133"/>
              </a:spcAft>
              <a:buNone/>
            </a:pPr>
            <a:endParaRPr>
              <a:latin typeface="Georgia"/>
              <a:ea typeface="Georgia"/>
              <a:cs typeface="Georgia"/>
              <a:sym typeface="Georgia"/>
            </a:endParaRPr>
          </a:p>
        </p:txBody>
      </p:sp>
    </p:spTree>
    <p:extLst>
      <p:ext uri="{BB962C8B-B14F-4D97-AF65-F5344CB8AC3E}">
        <p14:creationId xmlns:p14="http://schemas.microsoft.com/office/powerpoint/2010/main" val="3430810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pic>
        <p:nvPicPr>
          <p:cNvPr id="103" name="Google Shape;103;p20"/>
          <p:cNvPicPr preferRelativeResize="0"/>
          <p:nvPr/>
        </p:nvPicPr>
        <p:blipFill>
          <a:blip r:embed="rId3">
            <a:alphaModFix/>
          </a:blip>
          <a:stretch>
            <a:fillRect/>
          </a:stretch>
        </p:blipFill>
        <p:spPr>
          <a:xfrm>
            <a:off x="-131867" y="6259733"/>
            <a:ext cx="12359000" cy="410600"/>
          </a:xfrm>
          <a:prstGeom prst="rect">
            <a:avLst/>
          </a:prstGeom>
          <a:noFill/>
          <a:ln>
            <a:noFill/>
          </a:ln>
        </p:spPr>
      </p:pic>
      <p:sp>
        <p:nvSpPr>
          <p:cNvPr id="104" name="Google Shape;104;p20"/>
          <p:cNvSpPr txBox="1">
            <a:spLocks noGrp="1"/>
          </p:cNvSpPr>
          <p:nvPr>
            <p:ph type="title"/>
          </p:nvPr>
        </p:nvSpPr>
        <p:spPr>
          <a:xfrm>
            <a:off x="415600" y="460933"/>
            <a:ext cx="11360800" cy="763600"/>
          </a:xfrm>
          <a:prstGeom prst="rect">
            <a:avLst/>
          </a:prstGeom>
        </p:spPr>
        <p:txBody>
          <a:bodyPr spcFirstLastPara="1" wrap="square" lIns="121900" tIns="121900" rIns="121900" bIns="121900" anchor="t" anchorCtr="0">
            <a:noAutofit/>
          </a:bodyPr>
          <a:lstStyle/>
          <a:p>
            <a:pPr algn="ctr"/>
            <a:r>
              <a:rPr lang="en">
                <a:latin typeface="Georgia"/>
                <a:ea typeface="Georgia"/>
                <a:cs typeface="Georgia"/>
                <a:sym typeface="Georgia"/>
              </a:rPr>
              <a:t>Impacts of Storytelling</a:t>
            </a:r>
            <a:endParaRPr>
              <a:latin typeface="Georgia"/>
              <a:ea typeface="Georgia"/>
              <a:cs typeface="Georgia"/>
              <a:sym typeface="Georgia"/>
            </a:endParaRPr>
          </a:p>
        </p:txBody>
      </p:sp>
      <p:sp>
        <p:nvSpPr>
          <p:cNvPr id="105" name="Google Shape;105;p20"/>
          <p:cNvSpPr txBox="1">
            <a:spLocks noGrp="1"/>
          </p:cNvSpPr>
          <p:nvPr>
            <p:ph type="body" idx="1"/>
          </p:nvPr>
        </p:nvSpPr>
        <p:spPr>
          <a:xfrm>
            <a:off x="828400" y="1291333"/>
            <a:ext cx="10535200" cy="5003200"/>
          </a:xfrm>
          <a:prstGeom prst="rect">
            <a:avLst/>
          </a:prstGeom>
        </p:spPr>
        <p:txBody>
          <a:bodyPr spcFirstLastPara="1" wrap="square" lIns="121900" tIns="121900" rIns="121900" bIns="121900" anchor="t" anchorCtr="0">
            <a:noAutofit/>
          </a:bodyPr>
          <a:lstStyle/>
          <a:p>
            <a:pPr marL="0" indent="0">
              <a:buNone/>
            </a:pPr>
            <a:r>
              <a:rPr lang="en">
                <a:latin typeface="Georgia"/>
                <a:ea typeface="Georgia"/>
                <a:cs typeface="Georgia"/>
                <a:sym typeface="Georgia"/>
              </a:rPr>
              <a:t>Storytelling helps:</a:t>
            </a:r>
            <a:endParaRPr>
              <a:latin typeface="Georgia"/>
              <a:ea typeface="Georgia"/>
              <a:cs typeface="Georgia"/>
              <a:sym typeface="Georgia"/>
            </a:endParaRPr>
          </a:p>
          <a:p>
            <a:pPr>
              <a:spcBef>
                <a:spcPts val="2133"/>
              </a:spcBef>
              <a:buFont typeface="Georgia"/>
              <a:buChar char="-"/>
            </a:pPr>
            <a:r>
              <a:rPr lang="en">
                <a:latin typeface="Georgia"/>
                <a:ea typeface="Georgia"/>
                <a:cs typeface="Georgia"/>
                <a:sym typeface="Georgia"/>
              </a:rPr>
              <a:t>those who experienced the event to process what happened</a:t>
            </a:r>
            <a:endParaRPr>
              <a:latin typeface="Georgia"/>
              <a:ea typeface="Georgia"/>
              <a:cs typeface="Georgia"/>
              <a:sym typeface="Georgia"/>
            </a:endParaRPr>
          </a:p>
          <a:p>
            <a:pPr>
              <a:buFont typeface="Georgia"/>
              <a:buChar char="-"/>
            </a:pPr>
            <a:r>
              <a:rPr lang="en">
                <a:latin typeface="Georgia"/>
                <a:ea typeface="Georgia"/>
                <a:cs typeface="Georgia"/>
                <a:sym typeface="Georgia"/>
              </a:rPr>
              <a:t>officials to understand why individuals reacted the way they did</a:t>
            </a:r>
            <a:endParaRPr>
              <a:latin typeface="Georgia"/>
              <a:ea typeface="Georgia"/>
              <a:cs typeface="Georgia"/>
              <a:sym typeface="Georgia"/>
            </a:endParaRPr>
          </a:p>
          <a:p>
            <a:pPr>
              <a:buFont typeface="Georgia"/>
              <a:buChar char="-"/>
            </a:pPr>
            <a:r>
              <a:rPr lang="en">
                <a:latin typeface="Georgia"/>
                <a:ea typeface="Georgia"/>
                <a:cs typeface="Georgia"/>
                <a:sym typeface="Georgia"/>
              </a:rPr>
              <a:t>future residents to understand the emotional impact of the event</a:t>
            </a:r>
            <a:endParaRPr>
              <a:latin typeface="Georgia"/>
              <a:ea typeface="Georgia"/>
              <a:cs typeface="Georgia"/>
              <a:sym typeface="Georgia"/>
            </a:endParaRPr>
          </a:p>
          <a:p>
            <a:pPr marL="0" indent="0">
              <a:spcBef>
                <a:spcPts val="2133"/>
              </a:spcBef>
              <a:buClr>
                <a:schemeClr val="dk1"/>
              </a:buClr>
              <a:buSzPts val="1100"/>
              <a:buNone/>
            </a:pPr>
            <a:r>
              <a:rPr lang="en">
                <a:latin typeface="Georgia"/>
                <a:ea typeface="Georgia"/>
                <a:cs typeface="Georgia"/>
                <a:sym typeface="Georgia"/>
              </a:rPr>
              <a:t>Stories that are recorded (with students’ permission) will be used as primary sources for students who study the Almeda fire in the future. The fire will be part of this valley’s culture indefinitely, and these stories will serve as a window into the emotional impact of the event to go with the observable / measurable physical, economic, and environmental impacts of the event.</a:t>
            </a:r>
            <a:endParaRPr>
              <a:latin typeface="Georgia"/>
              <a:ea typeface="Georgia"/>
              <a:cs typeface="Georgia"/>
              <a:sym typeface="Georgia"/>
            </a:endParaRPr>
          </a:p>
          <a:p>
            <a:pPr marL="0" indent="0">
              <a:spcBef>
                <a:spcPts val="2133"/>
              </a:spcBef>
              <a:spcAft>
                <a:spcPts val="2133"/>
              </a:spcAft>
              <a:buNone/>
            </a:pPr>
            <a:endParaRPr>
              <a:latin typeface="Georgia"/>
              <a:ea typeface="Georgia"/>
              <a:cs typeface="Georgia"/>
              <a:sym typeface="Georgia"/>
            </a:endParaRPr>
          </a:p>
        </p:txBody>
      </p:sp>
    </p:spTree>
    <p:extLst>
      <p:ext uri="{BB962C8B-B14F-4D97-AF65-F5344CB8AC3E}">
        <p14:creationId xmlns:p14="http://schemas.microsoft.com/office/powerpoint/2010/main" val="14639048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pic>
        <p:nvPicPr>
          <p:cNvPr id="110" name="Google Shape;110;p21"/>
          <p:cNvPicPr preferRelativeResize="0"/>
          <p:nvPr/>
        </p:nvPicPr>
        <p:blipFill>
          <a:blip r:embed="rId3">
            <a:alphaModFix/>
          </a:blip>
          <a:stretch>
            <a:fillRect/>
          </a:stretch>
        </p:blipFill>
        <p:spPr>
          <a:xfrm>
            <a:off x="-131867" y="6259733"/>
            <a:ext cx="12359000" cy="410600"/>
          </a:xfrm>
          <a:prstGeom prst="rect">
            <a:avLst/>
          </a:prstGeom>
          <a:noFill/>
          <a:ln>
            <a:noFill/>
          </a:ln>
        </p:spPr>
      </p:pic>
      <p:sp>
        <p:nvSpPr>
          <p:cNvPr id="111" name="Google Shape;111;p21"/>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Autofit/>
          </a:bodyPr>
          <a:lstStyle/>
          <a:p>
            <a:pPr algn="ctr"/>
            <a:r>
              <a:rPr lang="en">
                <a:latin typeface="Georgia"/>
                <a:ea typeface="Georgia"/>
                <a:cs typeface="Georgia"/>
                <a:sym typeface="Georgia"/>
              </a:rPr>
              <a:t>Other Shared Experiences</a:t>
            </a:r>
            <a:endParaRPr>
              <a:latin typeface="Georgia"/>
              <a:ea typeface="Georgia"/>
              <a:cs typeface="Georgia"/>
              <a:sym typeface="Georgia"/>
            </a:endParaRPr>
          </a:p>
        </p:txBody>
      </p:sp>
      <p:sp>
        <p:nvSpPr>
          <p:cNvPr id="112" name="Google Shape;112;p21"/>
          <p:cNvSpPr txBox="1">
            <a:spLocks noGrp="1"/>
          </p:cNvSpPr>
          <p:nvPr>
            <p:ph type="body" idx="1"/>
          </p:nvPr>
        </p:nvSpPr>
        <p:spPr>
          <a:xfrm>
            <a:off x="663433" y="1808833"/>
            <a:ext cx="10768400" cy="3704000"/>
          </a:xfrm>
          <a:prstGeom prst="rect">
            <a:avLst/>
          </a:prstGeom>
        </p:spPr>
        <p:txBody>
          <a:bodyPr spcFirstLastPara="1" wrap="square" lIns="121900" tIns="121900" rIns="121900" bIns="121900" anchor="t" anchorCtr="0">
            <a:noAutofit/>
          </a:bodyPr>
          <a:lstStyle/>
          <a:p>
            <a:pPr marL="0" indent="0">
              <a:buNone/>
            </a:pPr>
            <a:r>
              <a:rPr lang="en">
                <a:latin typeface="Georgia"/>
                <a:ea typeface="Georgia"/>
                <a:cs typeface="Georgia"/>
                <a:sym typeface="Georgia"/>
              </a:rPr>
              <a:t>It doesn’t have to be a traumatic shared experience!</a:t>
            </a:r>
            <a:endParaRPr>
              <a:latin typeface="Georgia"/>
              <a:ea typeface="Georgia"/>
              <a:cs typeface="Georgia"/>
              <a:sym typeface="Georgia"/>
            </a:endParaRPr>
          </a:p>
          <a:p>
            <a:pPr marL="0" indent="0">
              <a:spcBef>
                <a:spcPts val="2133"/>
              </a:spcBef>
              <a:buNone/>
            </a:pPr>
            <a:r>
              <a:rPr lang="en">
                <a:latin typeface="Georgia"/>
                <a:ea typeface="Georgia"/>
                <a:cs typeface="Georgia"/>
                <a:sym typeface="Georgia"/>
              </a:rPr>
              <a:t>Could be a big weather event, a local tradition, a natural or built feature (like a river or highway) -- anything that </a:t>
            </a:r>
            <a:r>
              <a:rPr lang="en" i="1">
                <a:latin typeface="Georgia"/>
                <a:ea typeface="Georgia"/>
                <a:cs typeface="Georgia"/>
                <a:sym typeface="Georgia"/>
              </a:rPr>
              <a:t>all</a:t>
            </a:r>
            <a:r>
              <a:rPr lang="en">
                <a:latin typeface="Georgia"/>
                <a:ea typeface="Georgia"/>
                <a:cs typeface="Georgia"/>
                <a:sym typeface="Georgia"/>
              </a:rPr>
              <a:t> of your students will have some familiarity with. </a:t>
            </a:r>
            <a:endParaRPr>
              <a:latin typeface="Georgia"/>
              <a:ea typeface="Georgia"/>
              <a:cs typeface="Georgia"/>
              <a:sym typeface="Georgia"/>
            </a:endParaRPr>
          </a:p>
          <a:p>
            <a:pPr marL="0" indent="0">
              <a:spcBef>
                <a:spcPts val="2133"/>
              </a:spcBef>
              <a:spcAft>
                <a:spcPts val="2133"/>
              </a:spcAft>
              <a:buNone/>
            </a:pPr>
            <a:r>
              <a:rPr lang="en" b="1">
                <a:latin typeface="Georgia"/>
                <a:ea typeface="Georgia"/>
                <a:cs typeface="Georgia"/>
                <a:sym typeface="Georgia"/>
              </a:rPr>
              <a:t>What shared experience might you select as a storytelling prompt for your class to explore both place meaning and place attachment?</a:t>
            </a:r>
            <a:endParaRPr b="1">
              <a:latin typeface="Georgia"/>
              <a:ea typeface="Georgia"/>
              <a:cs typeface="Georgia"/>
              <a:sym typeface="Georgia"/>
            </a:endParaRPr>
          </a:p>
        </p:txBody>
      </p:sp>
    </p:spTree>
    <p:extLst>
      <p:ext uri="{BB962C8B-B14F-4D97-AF65-F5344CB8AC3E}">
        <p14:creationId xmlns:p14="http://schemas.microsoft.com/office/powerpoint/2010/main" val="687678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pic>
        <p:nvPicPr>
          <p:cNvPr id="117" name="Google Shape;117;p22"/>
          <p:cNvPicPr preferRelativeResize="0"/>
          <p:nvPr/>
        </p:nvPicPr>
        <p:blipFill>
          <a:blip r:embed="rId3">
            <a:alphaModFix/>
          </a:blip>
          <a:stretch>
            <a:fillRect/>
          </a:stretch>
        </p:blipFill>
        <p:spPr>
          <a:xfrm>
            <a:off x="-131867" y="6259733"/>
            <a:ext cx="12359000" cy="410600"/>
          </a:xfrm>
          <a:prstGeom prst="rect">
            <a:avLst/>
          </a:prstGeom>
          <a:noFill/>
          <a:ln>
            <a:noFill/>
          </a:ln>
        </p:spPr>
      </p:pic>
      <p:sp>
        <p:nvSpPr>
          <p:cNvPr id="118" name="Google Shape;118;p22"/>
          <p:cNvSpPr txBox="1">
            <a:spLocks noGrp="1"/>
          </p:cNvSpPr>
          <p:nvPr>
            <p:ph type="title"/>
          </p:nvPr>
        </p:nvSpPr>
        <p:spPr>
          <a:xfrm>
            <a:off x="1134267" y="1614184"/>
            <a:ext cx="5429200" cy="2930400"/>
          </a:xfrm>
          <a:prstGeom prst="rect">
            <a:avLst/>
          </a:prstGeom>
        </p:spPr>
        <p:txBody>
          <a:bodyPr spcFirstLastPara="1" wrap="square" lIns="121900" tIns="121900" rIns="121900" bIns="121900" anchor="t" anchorCtr="0">
            <a:noAutofit/>
          </a:bodyPr>
          <a:lstStyle/>
          <a:p>
            <a:pPr algn="r"/>
            <a:r>
              <a:rPr lang="en">
                <a:latin typeface="Georgia"/>
                <a:ea typeface="Georgia"/>
                <a:cs typeface="Georgia"/>
                <a:sym typeface="Georgia"/>
              </a:rPr>
              <a:t>Tara Laidlaw</a:t>
            </a:r>
            <a:endParaRPr>
              <a:latin typeface="Georgia"/>
              <a:ea typeface="Georgia"/>
              <a:cs typeface="Georgia"/>
              <a:sym typeface="Georgia"/>
            </a:endParaRPr>
          </a:p>
          <a:p>
            <a:pPr algn="r"/>
            <a:r>
              <a:rPr lang="en" sz="2400">
                <a:latin typeface="Georgia"/>
                <a:ea typeface="Georgia"/>
                <a:cs typeface="Georgia"/>
                <a:sym typeface="Georgia"/>
              </a:rPr>
              <a:t>Education Program Manager,</a:t>
            </a:r>
            <a:endParaRPr sz="2400">
              <a:latin typeface="Georgia"/>
              <a:ea typeface="Georgia"/>
              <a:cs typeface="Georgia"/>
              <a:sym typeface="Georgia"/>
            </a:endParaRPr>
          </a:p>
          <a:p>
            <a:pPr algn="r"/>
            <a:r>
              <a:rPr lang="en" sz="2400">
                <a:latin typeface="Georgia"/>
                <a:ea typeface="Georgia"/>
                <a:cs typeface="Georgia"/>
                <a:sym typeface="Georgia"/>
              </a:rPr>
              <a:t>Southern Oregon Land Conservancy</a:t>
            </a:r>
            <a:endParaRPr sz="2400">
              <a:latin typeface="Georgia"/>
              <a:ea typeface="Georgia"/>
              <a:cs typeface="Georgia"/>
              <a:sym typeface="Georgia"/>
            </a:endParaRPr>
          </a:p>
          <a:p>
            <a:pPr algn="r"/>
            <a:endParaRPr>
              <a:latin typeface="Georgia"/>
              <a:ea typeface="Georgia"/>
              <a:cs typeface="Georgia"/>
              <a:sym typeface="Georgia"/>
            </a:endParaRPr>
          </a:p>
          <a:p>
            <a:pPr algn="r"/>
            <a:r>
              <a:rPr lang="en" u="sng">
                <a:solidFill>
                  <a:srgbClr val="000000"/>
                </a:solidFill>
                <a:latin typeface="Georgia"/>
                <a:ea typeface="Georgia"/>
                <a:cs typeface="Georgia"/>
                <a:sym typeface="Georgia"/>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tara@landconserve.org</a:t>
            </a:r>
            <a:r>
              <a:rPr lang="en" u="sng">
                <a:solidFill>
                  <a:srgbClr val="000000"/>
                </a:solidFill>
                <a:latin typeface="Georgia"/>
                <a:ea typeface="Georgia"/>
                <a:cs typeface="Georgia"/>
                <a:sym typeface="Georgia"/>
              </a:rPr>
              <a:t> </a:t>
            </a:r>
            <a:endParaRPr u="sng">
              <a:solidFill>
                <a:srgbClr val="000000"/>
              </a:solidFill>
              <a:latin typeface="Georgia"/>
              <a:ea typeface="Georgia"/>
              <a:cs typeface="Georgia"/>
              <a:sym typeface="Georgia"/>
            </a:endParaRPr>
          </a:p>
        </p:txBody>
      </p:sp>
      <p:pic>
        <p:nvPicPr>
          <p:cNvPr id="119" name="Google Shape;119;p22"/>
          <p:cNvPicPr preferRelativeResize="0"/>
          <p:nvPr/>
        </p:nvPicPr>
        <p:blipFill>
          <a:blip r:embed="rId5">
            <a:alphaModFix/>
          </a:blip>
          <a:stretch>
            <a:fillRect/>
          </a:stretch>
        </p:blipFill>
        <p:spPr>
          <a:xfrm>
            <a:off x="6934101" y="1614251"/>
            <a:ext cx="2930300" cy="2930300"/>
          </a:xfrm>
          <a:prstGeom prst="rect">
            <a:avLst/>
          </a:prstGeom>
          <a:noFill/>
          <a:ln>
            <a:noFill/>
          </a:ln>
        </p:spPr>
      </p:pic>
    </p:spTree>
    <p:extLst>
      <p:ext uri="{BB962C8B-B14F-4D97-AF65-F5344CB8AC3E}">
        <p14:creationId xmlns:p14="http://schemas.microsoft.com/office/powerpoint/2010/main" val="20031150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00079f26-413f-4458-bc64-c95e36db74ec"/>
</p:tagLst>
</file>

<file path=ppt/tags/tag2.xml><?xml version="1.0" encoding="utf-8"?>
<p:tagLst xmlns:a="http://schemas.openxmlformats.org/drawingml/2006/main" xmlns:r="http://schemas.openxmlformats.org/officeDocument/2006/relationships" xmlns:p="http://schemas.openxmlformats.org/presentationml/2006/main">
  <p:tag name="__PE_POLL_EMBED_ID" val="8565616b-a1e7-4ed0-a804-d0045b78476e"/>
</p:tagLst>
</file>

<file path=ppt/theme/theme1.xml><?xml version="1.0" encoding="utf-8"?>
<a:theme xmlns:a="http://schemas.openxmlformats.org/drawingml/2006/main" name="Default Theme">
  <a:themeElements>
    <a:clrScheme name="esas01_SenseSw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sas01_SenseSw">
      <a:majorFont>
        <a:latin typeface="Candara"/>
        <a:ea typeface="ＭＳ Ｐゴシック"/>
        <a:cs typeface="ＭＳ Ｐゴシック"/>
      </a:majorFont>
      <a:minorFont>
        <a:latin typeface="Candara"/>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300" b="0" i="0" u="none" strike="noStrike" cap="none" normalizeH="0" baseline="0">
            <a:ln>
              <a:noFill/>
            </a:ln>
            <a:solidFill>
              <a:srgbClr val="000000"/>
            </a:solidFill>
            <a:effectLst/>
            <a:latin typeface="Candara"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300" b="0" i="0" u="none" strike="noStrike" cap="none" normalizeH="0" baseline="0">
            <a:ln>
              <a:noFill/>
            </a:ln>
            <a:solidFill>
              <a:srgbClr val="000000"/>
            </a:solidFill>
            <a:effectLst/>
            <a:latin typeface="Candara" charset="0"/>
            <a:ea typeface="ＭＳ Ｐゴシック" charset="0"/>
            <a:cs typeface="ＭＳ Ｐゴシック" charset="0"/>
          </a:defRPr>
        </a:defPPr>
      </a:lstStyle>
    </a:lnDef>
  </a:objectDefaults>
  <a:extraClrSchemeLst>
    <a:extraClrScheme>
      <a:clrScheme name="esas01_SenseSw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sas01_SenseSw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sas01_SenseSw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sas01_SenseSw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sas01_SenseSw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sas01_SenseSw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sas01_SenseSw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sas01_SenseSw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sas01_SenseSw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sas01_SenseSw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sas01_SenseSw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sas01_SenseSw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RU_template_FASN_4x3 standard">
  <a:themeElements>
    <a:clrScheme name="RU_Template_Verdana_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RU_Template_Verdana_G">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U_Template_Verdana_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RU_Template_Verdana_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RU_Template_Verdana_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RU_Template_Verdana_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RU_Template_Verdana_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RU_Template_Verdana_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RU_Template_Verdana_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RU_Template_Verdana_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RU_Template_Verdana_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RU_Template_Verdana_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RU_Template_Verdana_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RU_Template_Verdana_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Theme.thmx</Template>
  <TotalTime>4075</TotalTime>
  <Words>2431</Words>
  <Application>Microsoft Office PowerPoint</Application>
  <PresentationFormat>Widescreen</PresentationFormat>
  <Paragraphs>272</Paragraphs>
  <Slides>39</Slides>
  <Notes>26</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39</vt:i4>
      </vt:variant>
    </vt:vector>
  </HeadingPairs>
  <TitlesOfParts>
    <vt:vector size="50" baseType="lpstr">
      <vt:lpstr>ＭＳ Ｐゴシック</vt:lpstr>
      <vt:lpstr>Arial</vt:lpstr>
      <vt:lpstr>Calibri</vt:lpstr>
      <vt:lpstr>Candara</vt:lpstr>
      <vt:lpstr>Geneva</vt:lpstr>
      <vt:lpstr>Georgia</vt:lpstr>
      <vt:lpstr>Wingdings</vt:lpstr>
      <vt:lpstr>ヒラギノ角ゴ Pro W3</vt:lpstr>
      <vt:lpstr>Default Theme</vt:lpstr>
      <vt:lpstr>RU_template_FASN_4x3 standard</vt:lpstr>
      <vt:lpstr>Simple Light</vt:lpstr>
      <vt:lpstr>Sense of place for place-based geoscience teaching and learning: a primer</vt:lpstr>
      <vt:lpstr>A place is any real, virtual, or imaginary locality that people imbue with meaning.</vt:lpstr>
      <vt:lpstr>We imbue places with an evolving myriad of meanings (negotiated through time).</vt:lpstr>
      <vt:lpstr>Real places populate a cultural landscape  interwoven with the natural landscape.</vt:lpstr>
      <vt:lpstr>Place-making is innately human, and inseparable from research and education in natural and social sciences.</vt:lpstr>
      <vt:lpstr>PowerPoint Presentation</vt:lpstr>
      <vt:lpstr>We make intellectual and emotional connections to places.  Our sense of place renders these connections tangible. </vt:lpstr>
      <vt:lpstr>Sense of place is grounded in theory and in practice: we can identify and measure people’s sense of place using quantitative and qualitative research methods.</vt:lpstr>
      <vt:lpstr>Sense of place is at the heart of place-based teaching:   which situates exploration and inquiry  in specific place(s)  and interweaves elements of natural  and cultural landscapes in teaching.</vt:lpstr>
      <vt:lpstr>Sense of place is a measurable learning outcome for place-based geoscience teaching. (summarized from a recent review by Semken, Ward, Moosavi, &amp; Chinn, JGE, 2017)</vt:lpstr>
      <vt:lpstr>Sense of place is also synergistic with other factors relevant to natural science learning (see review by Semken et al., JGE, 2017).</vt:lpstr>
      <vt:lpstr>Design elements for place-based teaching</vt:lpstr>
      <vt:lpstr>Place-based teaching is a continuum.</vt:lpstr>
      <vt:lpstr>Building sense of place in teaching in all modalities</vt:lpstr>
      <vt:lpstr>The next advance is production of basic place-based VFTs by teachers and learners themselves using increasingly economical audiovisual-capture tools and  open-source platforms on which VFEs can be built. </vt:lpstr>
      <vt:lpstr>Recent findings on sense of place in virtual geoscience teaching and learning  (Ruberto, 2018; Mead et al., JGE, 2019; Ruberto et al., in prep.)</vt:lpstr>
      <vt:lpstr>Thank you!</vt:lpstr>
      <vt:lpstr>PowerPoint Presentation</vt:lpstr>
      <vt:lpstr>PowerPoint Presentation</vt:lpstr>
      <vt:lpstr>PowerPoint Presentation</vt:lpstr>
      <vt:lpstr>How can we foster a sense of place?</vt:lpstr>
      <vt:lpstr>PowerPoint Presentation</vt:lpstr>
      <vt:lpstr>Place Attachment – Raritan River</vt:lpstr>
      <vt:lpstr>Place Attachment – Raritan River</vt:lpstr>
      <vt:lpstr>Place Attachment – Raritan River</vt:lpstr>
      <vt:lpstr>Place Meaning –  Coastal Climate Risk &amp; Resilience Initiative</vt:lpstr>
      <vt:lpstr>Place Meaning –  Coastal Climate Risk &amp; Resilience Initiative</vt:lpstr>
      <vt:lpstr>Place Meaning –  Coastal Climate Risk &amp; Resilience Initiative</vt:lpstr>
      <vt:lpstr>Thank You!</vt:lpstr>
      <vt:lpstr>PowerPoint Presentation</vt:lpstr>
      <vt:lpstr>Education Program Manager with a regional land trust</vt:lpstr>
      <vt:lpstr>Southern Oregon Fire Ecology Education (SOFEE) www.sofeeproject.org</vt:lpstr>
      <vt:lpstr>PowerPoint Presentation</vt:lpstr>
      <vt:lpstr>PowerPoint Presentation</vt:lpstr>
      <vt:lpstr>Teaching about fire after catastrophic fire</vt:lpstr>
      <vt:lpstr>Storytelling</vt:lpstr>
      <vt:lpstr>Impacts of Storytelling</vt:lpstr>
      <vt:lpstr>Other Shared Experiences</vt:lpstr>
      <vt:lpstr>Tara Laidlaw Education Program Manager, Southern Oregon Land Conservancy  tara@landconserve.org </vt:lpstr>
    </vt:vector>
  </TitlesOfParts>
  <Company>Arizona State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Steven Semken</dc:creator>
  <cp:lastModifiedBy>Bhattacharyya, Juk</cp:lastModifiedBy>
  <cp:revision>530</cp:revision>
  <cp:lastPrinted>2016-07-20T16:00:44Z</cp:lastPrinted>
  <dcterms:created xsi:type="dcterms:W3CDTF">2015-06-08T16:27:15Z</dcterms:created>
  <dcterms:modified xsi:type="dcterms:W3CDTF">2020-11-17T00:36:20Z</dcterms:modified>
</cp:coreProperties>
</file>