
<file path=[Content_Types].xml><?xml version="1.0" encoding="utf-8"?>
<Types xmlns="http://schemas.openxmlformats.org/package/2006/content-types">
  <Default Extension="jpeg" ContentType="image/jpeg"/>
  <Default Extension="jp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7"/>
  </p:notesMasterIdLst>
  <p:sldIdLst>
    <p:sldId id="256" r:id="rId2"/>
    <p:sldId id="257" r:id="rId3"/>
    <p:sldId id="258" r:id="rId4"/>
    <p:sldId id="259" r:id="rId5"/>
    <p:sldId id="260" r:id="rId6"/>
    <p:sldId id="261" r:id="rId7"/>
    <p:sldId id="834" r:id="rId8"/>
    <p:sldId id="791" r:id="rId9"/>
    <p:sldId id="823" r:id="rId10"/>
    <p:sldId id="824" r:id="rId11"/>
    <p:sldId id="825" r:id="rId12"/>
    <p:sldId id="826" r:id="rId13"/>
    <p:sldId id="821" r:id="rId14"/>
    <p:sldId id="814" r:id="rId15"/>
    <p:sldId id="837" r:id="rId16"/>
    <p:sldId id="827" r:id="rId17"/>
    <p:sldId id="828" r:id="rId18"/>
    <p:sldId id="829" r:id="rId19"/>
    <p:sldId id="830" r:id="rId20"/>
    <p:sldId id="831" r:id="rId21"/>
    <p:sldId id="832" r:id="rId22"/>
    <p:sldId id="262" r:id="rId23"/>
    <p:sldId id="835" r:id="rId24"/>
    <p:sldId id="836" r:id="rId25"/>
    <p:sldId id="838"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803"/>
    <p:restoredTop sz="96327"/>
  </p:normalViewPr>
  <p:slideViewPr>
    <p:cSldViewPr snapToGrid="0" snapToObjects="1">
      <p:cViewPr varScale="1">
        <p:scale>
          <a:sx n="114" d="100"/>
          <a:sy n="114" d="100"/>
        </p:scale>
        <p:origin x="184" y="12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EC00C3-DF4B-DC4C-BD74-64B3A92D6406}" type="datetimeFigureOut">
              <a:rPr lang="en-US" smtClean="0"/>
              <a:t>4/1/24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CA0480-1EF0-EA4F-808F-5AC1F5714EE1}" type="slidenum">
              <a:rPr lang="en-US" smtClean="0"/>
              <a:t>‹#›</a:t>
            </a:fld>
            <a:endParaRPr lang="en-US"/>
          </a:p>
        </p:txBody>
      </p:sp>
    </p:spTree>
    <p:extLst>
      <p:ext uri="{BB962C8B-B14F-4D97-AF65-F5344CB8AC3E}">
        <p14:creationId xmlns:p14="http://schemas.microsoft.com/office/powerpoint/2010/main" val="2452220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Introduce myself, particularly with experience teaching future teachers</a:t>
            </a:r>
          </a:p>
          <a:p>
            <a:r>
              <a:rPr lang="en-US" dirty="0"/>
              <a:t>Natalie and Angela</a:t>
            </a:r>
          </a:p>
          <a:p>
            <a:r>
              <a:rPr lang="en-US" dirty="0"/>
              <a:t>Who are you? Some </a:t>
            </a:r>
            <a:r>
              <a:rPr lang="en-US"/>
              <a:t>poll questions.</a:t>
            </a:r>
            <a:endParaRPr lang="en-US" dirty="0"/>
          </a:p>
          <a:p>
            <a:endParaRPr lang="en-US" dirty="0"/>
          </a:p>
        </p:txBody>
      </p:sp>
      <p:sp>
        <p:nvSpPr>
          <p:cNvPr id="4" name="Slide Number Placeholder 3"/>
          <p:cNvSpPr>
            <a:spLocks noGrp="1"/>
          </p:cNvSpPr>
          <p:nvPr>
            <p:ph type="sldNum" sz="quarter" idx="5"/>
          </p:nvPr>
        </p:nvSpPr>
        <p:spPr/>
        <p:txBody>
          <a:bodyPr/>
          <a:lstStyle/>
          <a:p>
            <a:fld id="{6372BAFC-A03C-4440-A882-DAFD8F4C3CE9}" type="slidenum">
              <a:rPr lang="en-US" smtClean="0"/>
              <a:t>2</a:t>
            </a:fld>
            <a:endParaRPr lang="en-US"/>
          </a:p>
        </p:txBody>
      </p:sp>
    </p:spTree>
    <p:extLst>
      <p:ext uri="{BB962C8B-B14F-4D97-AF65-F5344CB8AC3E}">
        <p14:creationId xmlns:p14="http://schemas.microsoft.com/office/powerpoint/2010/main" val="1926052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Major goals – engage faculty in developing new materials</a:t>
            </a:r>
          </a:p>
          <a:p>
            <a:r>
              <a:rPr lang="en-US" dirty="0"/>
              <a:t>Conduct research on the impact</a:t>
            </a:r>
          </a:p>
        </p:txBody>
      </p:sp>
      <p:sp>
        <p:nvSpPr>
          <p:cNvPr id="4" name="Slide Number Placeholder 3"/>
          <p:cNvSpPr>
            <a:spLocks noGrp="1"/>
          </p:cNvSpPr>
          <p:nvPr>
            <p:ph type="sldNum" sz="quarter" idx="5"/>
          </p:nvPr>
        </p:nvSpPr>
        <p:spPr/>
        <p:txBody>
          <a:bodyPr/>
          <a:lstStyle/>
          <a:p>
            <a:fld id="{6372BAFC-A03C-4440-A882-DAFD8F4C3CE9}" type="slidenum">
              <a:rPr lang="en-US" smtClean="0"/>
              <a:t>3</a:t>
            </a:fld>
            <a:endParaRPr lang="en-US"/>
          </a:p>
        </p:txBody>
      </p:sp>
    </p:spTree>
    <p:extLst>
      <p:ext uri="{BB962C8B-B14F-4D97-AF65-F5344CB8AC3E}">
        <p14:creationId xmlns:p14="http://schemas.microsoft.com/office/powerpoint/2010/main" val="16822640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Developed and tested new materials</a:t>
            </a:r>
          </a:p>
          <a:p>
            <a:r>
              <a:rPr lang="en-US" dirty="0"/>
              <a:t>Promote their use</a:t>
            </a:r>
          </a:p>
        </p:txBody>
      </p:sp>
      <p:sp>
        <p:nvSpPr>
          <p:cNvPr id="4" name="Slide Number Placeholder 3"/>
          <p:cNvSpPr>
            <a:spLocks noGrp="1"/>
          </p:cNvSpPr>
          <p:nvPr>
            <p:ph type="sldNum" sz="quarter" idx="5"/>
          </p:nvPr>
        </p:nvSpPr>
        <p:spPr/>
        <p:txBody>
          <a:bodyPr/>
          <a:lstStyle/>
          <a:p>
            <a:fld id="{6372BAFC-A03C-4440-A882-DAFD8F4C3CE9}" type="slidenum">
              <a:rPr lang="en-US" smtClean="0"/>
              <a:t>5</a:t>
            </a:fld>
            <a:endParaRPr lang="en-US"/>
          </a:p>
        </p:txBody>
      </p:sp>
    </p:spTree>
    <p:extLst>
      <p:ext uri="{BB962C8B-B14F-4D97-AF65-F5344CB8AC3E}">
        <p14:creationId xmlns:p14="http://schemas.microsoft.com/office/powerpoint/2010/main" val="2790271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A bit about </a:t>
            </a:r>
            <a:r>
              <a:rPr lang="en-US"/>
              <a:t>the research</a:t>
            </a:r>
          </a:p>
        </p:txBody>
      </p:sp>
      <p:sp>
        <p:nvSpPr>
          <p:cNvPr id="4" name="Slide Number Placeholder 3"/>
          <p:cNvSpPr>
            <a:spLocks noGrp="1"/>
          </p:cNvSpPr>
          <p:nvPr>
            <p:ph type="sldNum" sz="quarter" idx="5"/>
          </p:nvPr>
        </p:nvSpPr>
        <p:spPr/>
        <p:txBody>
          <a:bodyPr/>
          <a:lstStyle/>
          <a:p>
            <a:fld id="{6372BAFC-A03C-4440-A882-DAFD8F4C3CE9}" type="slidenum">
              <a:rPr lang="en-US" smtClean="0"/>
              <a:t>6</a:t>
            </a:fld>
            <a:endParaRPr lang="en-US"/>
          </a:p>
        </p:txBody>
      </p:sp>
    </p:spTree>
    <p:extLst>
      <p:ext uri="{BB962C8B-B14F-4D97-AF65-F5344CB8AC3E}">
        <p14:creationId xmlns:p14="http://schemas.microsoft.com/office/powerpoint/2010/main" val="19121621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Introduce myself, particularly with experience teaching future teachers</a:t>
            </a:r>
          </a:p>
          <a:p>
            <a:r>
              <a:rPr lang="en-US" dirty="0"/>
              <a:t>Natalie and Angela</a:t>
            </a:r>
          </a:p>
          <a:p>
            <a:r>
              <a:rPr lang="en-US" dirty="0"/>
              <a:t>Who are you? Some </a:t>
            </a:r>
            <a:r>
              <a:rPr lang="en-US"/>
              <a:t>poll questions.</a:t>
            </a:r>
            <a:endParaRPr lang="en-US" dirty="0"/>
          </a:p>
          <a:p>
            <a:endParaRPr lang="en-US" dirty="0"/>
          </a:p>
        </p:txBody>
      </p:sp>
      <p:sp>
        <p:nvSpPr>
          <p:cNvPr id="4" name="Slide Number Placeholder 3"/>
          <p:cNvSpPr>
            <a:spLocks noGrp="1"/>
          </p:cNvSpPr>
          <p:nvPr>
            <p:ph type="sldNum" sz="quarter" idx="5"/>
          </p:nvPr>
        </p:nvSpPr>
        <p:spPr/>
        <p:txBody>
          <a:bodyPr/>
          <a:lstStyle/>
          <a:p>
            <a:fld id="{6372BAFC-A03C-4440-A882-DAFD8F4C3CE9}" type="slidenum">
              <a:rPr lang="en-US" smtClean="0"/>
              <a:t>7</a:t>
            </a:fld>
            <a:endParaRPr lang="en-US"/>
          </a:p>
        </p:txBody>
      </p:sp>
    </p:spTree>
    <p:extLst>
      <p:ext uri="{BB962C8B-B14F-4D97-AF65-F5344CB8AC3E}">
        <p14:creationId xmlns:p14="http://schemas.microsoft.com/office/powerpoint/2010/main" val="29701422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Just a reminder, especially with email.</a:t>
            </a:r>
          </a:p>
        </p:txBody>
      </p:sp>
      <p:sp>
        <p:nvSpPr>
          <p:cNvPr id="4" name="Slide Number Placeholder 3"/>
          <p:cNvSpPr>
            <a:spLocks noGrp="1"/>
          </p:cNvSpPr>
          <p:nvPr>
            <p:ph type="sldNum" sz="quarter" idx="5"/>
          </p:nvPr>
        </p:nvSpPr>
        <p:spPr/>
        <p:txBody>
          <a:bodyPr/>
          <a:lstStyle/>
          <a:p>
            <a:fld id="{7D9D4B2B-9815-6E4A-86B1-1D56E4C8F020}" type="slidenum">
              <a:rPr lang="en-US" smtClean="0"/>
              <a:t>8</a:t>
            </a:fld>
            <a:endParaRPr lang="en-US"/>
          </a:p>
        </p:txBody>
      </p:sp>
    </p:spTree>
    <p:extLst>
      <p:ext uri="{BB962C8B-B14F-4D97-AF65-F5344CB8AC3E}">
        <p14:creationId xmlns:p14="http://schemas.microsoft.com/office/powerpoint/2010/main" val="40308108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Ocean circulation image from: https://ocean-climate.org/en/awareness/ocean-circulation/#:~:text=Ocean%20circulation%20can%20be%20conceptually,by%20far%20the%20most%20dynamic.</a:t>
            </a:r>
          </a:p>
        </p:txBody>
      </p:sp>
      <p:sp>
        <p:nvSpPr>
          <p:cNvPr id="4" name="Slide Number Placeholder 3"/>
          <p:cNvSpPr>
            <a:spLocks noGrp="1"/>
          </p:cNvSpPr>
          <p:nvPr>
            <p:ph type="sldNum" sz="quarter" idx="5"/>
          </p:nvPr>
        </p:nvSpPr>
        <p:spPr/>
        <p:txBody>
          <a:bodyPr/>
          <a:lstStyle/>
          <a:p>
            <a:fld id="{7D9D4B2B-9815-6E4A-86B1-1D56E4C8F020}" type="slidenum">
              <a:rPr lang="en-US" smtClean="0"/>
              <a:t>9</a:t>
            </a:fld>
            <a:endParaRPr lang="en-US"/>
          </a:p>
        </p:txBody>
      </p:sp>
    </p:spTree>
    <p:extLst>
      <p:ext uri="{BB962C8B-B14F-4D97-AF65-F5344CB8AC3E}">
        <p14:creationId xmlns:p14="http://schemas.microsoft.com/office/powerpoint/2010/main" val="31436576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9D4B2B-9815-6E4A-86B1-1D56E4C8F020}" type="slidenum">
              <a:rPr lang="en-US" smtClean="0"/>
              <a:t>10</a:t>
            </a:fld>
            <a:endParaRPr lang="en-US"/>
          </a:p>
        </p:txBody>
      </p:sp>
    </p:spTree>
    <p:extLst>
      <p:ext uri="{BB962C8B-B14F-4D97-AF65-F5344CB8AC3E}">
        <p14:creationId xmlns:p14="http://schemas.microsoft.com/office/powerpoint/2010/main" val="21990602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https://argo.ucsd.edu/how-do-floats-work/</a:t>
            </a:r>
            <a:endParaRPr lang="en-US" dirty="0"/>
          </a:p>
        </p:txBody>
      </p:sp>
      <p:sp>
        <p:nvSpPr>
          <p:cNvPr id="4" name="Slide Number Placeholder 3"/>
          <p:cNvSpPr>
            <a:spLocks noGrp="1"/>
          </p:cNvSpPr>
          <p:nvPr>
            <p:ph type="sldNum" sz="quarter" idx="5"/>
          </p:nvPr>
        </p:nvSpPr>
        <p:spPr/>
        <p:txBody>
          <a:bodyPr/>
          <a:lstStyle/>
          <a:p>
            <a:fld id="{7D9D4B2B-9815-6E4A-86B1-1D56E4C8F020}" type="slidenum">
              <a:rPr lang="en-US" smtClean="0"/>
              <a:t>11</a:t>
            </a:fld>
            <a:endParaRPr lang="en-US"/>
          </a:p>
        </p:txBody>
      </p:sp>
    </p:spTree>
    <p:extLst>
      <p:ext uri="{BB962C8B-B14F-4D97-AF65-F5344CB8AC3E}">
        <p14:creationId xmlns:p14="http://schemas.microsoft.com/office/powerpoint/2010/main" val="34959562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https://argo.ucsd.edu/how-do-floats-work/</a:t>
            </a:r>
            <a:endParaRPr lang="en-US" dirty="0"/>
          </a:p>
        </p:txBody>
      </p:sp>
      <p:sp>
        <p:nvSpPr>
          <p:cNvPr id="4" name="Slide Number Placeholder 3"/>
          <p:cNvSpPr>
            <a:spLocks noGrp="1"/>
          </p:cNvSpPr>
          <p:nvPr>
            <p:ph type="sldNum" sz="quarter" idx="5"/>
          </p:nvPr>
        </p:nvSpPr>
        <p:spPr/>
        <p:txBody>
          <a:bodyPr/>
          <a:lstStyle/>
          <a:p>
            <a:fld id="{7D9D4B2B-9815-6E4A-86B1-1D56E4C8F020}" type="slidenum">
              <a:rPr lang="en-US" smtClean="0"/>
              <a:t>12</a:t>
            </a:fld>
            <a:endParaRPr lang="en-US"/>
          </a:p>
        </p:txBody>
      </p:sp>
    </p:spTree>
    <p:extLst>
      <p:ext uri="{BB962C8B-B14F-4D97-AF65-F5344CB8AC3E}">
        <p14:creationId xmlns:p14="http://schemas.microsoft.com/office/powerpoint/2010/main" val="15389122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2c6b1befd48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2c6b1befd48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Prior Approach: basically a frankenstein of things I’ve found on the internet interbedded with what was passed down from previous instructors of the course and my physical geology course. There was active learning but there was no flow to the material or the course as a whole. Very “choppy”. Only did this for 3 weeks before COVID changed everything. When we went online, I defaulted to lecturing on Zoom and using the lab manual as a crutch because most of it was accessible online. I scoured the internet for “virtual” models, used break out rooms and gave each group a different topic to report out on for lecture. </a:t>
            </a:r>
            <a:endParaRPr/>
          </a:p>
          <a:p>
            <a:pPr marL="0" lvl="0" indent="0" algn="l" rtl="0">
              <a:spcBef>
                <a:spcPts val="0"/>
              </a:spcBef>
              <a:spcAft>
                <a:spcPts val="0"/>
              </a:spcAft>
              <a:buNone/>
            </a:pPr>
            <a:endParaRPr>
              <a:solidFill>
                <a:schemeClr val="dk1"/>
              </a:solidFill>
            </a:endParaRPr>
          </a:p>
          <a:p>
            <a:pPr marL="0" lvl="0" indent="0" algn="l" rtl="0">
              <a:spcBef>
                <a:spcPts val="0"/>
              </a:spcBef>
              <a:spcAft>
                <a:spcPts val="0"/>
              </a:spcAft>
              <a:buNone/>
            </a:pPr>
            <a:r>
              <a:rPr lang="en">
                <a:solidFill>
                  <a:schemeClr val="dk1"/>
                </a:solidFill>
              </a:rPr>
              <a:t>Needless to say, I was looking to create a more fluid, scaffolded course that was geared towards future teachers as we transitioned back to in person teaching. Enter TIDeS Project.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g2c6b1befd48_0_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 name="Google Shape;60;g2c6b1befd48_0_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sz="1200"/>
              <a:t>Skill Building- Making Observations/Analyzing and Interpreting Data, Using Spreadsheets, Graphing, Communicating Information, Evaluating Engineering Designs</a:t>
            </a:r>
            <a:endParaRPr sz="1200"/>
          </a:p>
          <a:p>
            <a:pPr marL="0" lvl="0" indent="0" algn="l" rtl="0">
              <a:lnSpc>
                <a:spcPct val="115000"/>
              </a:lnSpc>
              <a:spcBef>
                <a:spcPts val="1200"/>
              </a:spcBef>
              <a:spcAft>
                <a:spcPts val="0"/>
              </a:spcAft>
              <a:buNone/>
            </a:pPr>
            <a:r>
              <a:rPr lang="en" sz="1200"/>
              <a:t>Topics- driven by “motivating questions”</a:t>
            </a:r>
            <a:endParaRPr sz="1200"/>
          </a:p>
          <a:p>
            <a:pPr marL="0" lvl="0" indent="0" algn="l" rtl="0">
              <a:lnSpc>
                <a:spcPct val="115000"/>
              </a:lnSpc>
              <a:spcBef>
                <a:spcPts val="1200"/>
              </a:spcBef>
              <a:spcAft>
                <a:spcPts val="1200"/>
              </a:spcAft>
              <a:buClr>
                <a:schemeClr val="dk1"/>
              </a:buClr>
              <a:buSzPts val="1100"/>
              <a:buFont typeface="Arial"/>
              <a:buNone/>
            </a:pPr>
            <a:r>
              <a:rPr lang="en" sz="1200">
                <a:solidFill>
                  <a:schemeClr val="dk1"/>
                </a:solidFill>
              </a:rPr>
              <a:t>Recurring Themes-</a:t>
            </a:r>
            <a:endParaRPr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g2c6b1befd48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 name="Google Shape;67;g2c6b1befd48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1200"/>
              </a:spcAft>
              <a:buNone/>
            </a:pPr>
            <a:endParaRPr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g2c6b1befd48_0_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 name="Google Shape;80;g2c6b1befd48_0_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l" rtl="0">
              <a:lnSpc>
                <a:spcPct val="115000"/>
              </a:lnSpc>
              <a:spcBef>
                <a:spcPts val="0"/>
              </a:spcBef>
              <a:spcAft>
                <a:spcPts val="0"/>
              </a:spcAft>
              <a:buClr>
                <a:srgbClr val="595959"/>
              </a:buClr>
              <a:buSzPts val="1200"/>
              <a:buFont typeface="Lexend Deca"/>
              <a:buChar char="●"/>
            </a:pPr>
            <a:r>
              <a:rPr lang="en" sz="1200">
                <a:solidFill>
                  <a:srgbClr val="595959"/>
                </a:solidFill>
                <a:latin typeface="Lexend Deca"/>
                <a:ea typeface="Lexend Deca"/>
                <a:cs typeface="Lexend Deca"/>
                <a:sym typeface="Lexend Deca"/>
              </a:rPr>
              <a:t>To complete tasks: creating a new society, explore a new planet</a:t>
            </a:r>
            <a:endParaRPr sz="1200">
              <a:solidFill>
                <a:srgbClr val="595959"/>
              </a:solidFill>
              <a:latin typeface="Lexend Deca"/>
              <a:ea typeface="Lexend Deca"/>
              <a:cs typeface="Lexend Deca"/>
              <a:sym typeface="Lexend Deca"/>
            </a:endParaRPr>
          </a:p>
          <a:p>
            <a:pPr marL="457200" lvl="0" indent="-304800" algn="l" rtl="0">
              <a:lnSpc>
                <a:spcPct val="115000"/>
              </a:lnSpc>
              <a:spcBef>
                <a:spcPts val="0"/>
              </a:spcBef>
              <a:spcAft>
                <a:spcPts val="0"/>
              </a:spcAft>
              <a:buClr>
                <a:srgbClr val="595959"/>
              </a:buClr>
              <a:buSzPts val="1200"/>
              <a:buFont typeface="Lexend Deca"/>
              <a:buChar char="●"/>
            </a:pPr>
            <a:r>
              <a:rPr lang="en" sz="1200">
                <a:solidFill>
                  <a:srgbClr val="595959"/>
                </a:solidFill>
                <a:latin typeface="Lexend Deca"/>
                <a:ea typeface="Lexend Deca"/>
                <a:cs typeface="Lexend Deca"/>
                <a:sym typeface="Lexend Deca"/>
              </a:rPr>
              <a:t>To evaluate previous engineering designs:  past rover missions</a:t>
            </a:r>
            <a:endParaRPr sz="1200">
              <a:solidFill>
                <a:srgbClr val="595959"/>
              </a:solidFill>
              <a:latin typeface="Lexend Deca"/>
              <a:ea typeface="Lexend Deca"/>
              <a:cs typeface="Lexend Deca"/>
              <a:sym typeface="Lexend Deca"/>
            </a:endParaRPr>
          </a:p>
          <a:p>
            <a:pPr marL="457200" lvl="0" indent="-304800" algn="l" rtl="0">
              <a:lnSpc>
                <a:spcPct val="115000"/>
              </a:lnSpc>
              <a:spcBef>
                <a:spcPts val="0"/>
              </a:spcBef>
              <a:spcAft>
                <a:spcPts val="0"/>
              </a:spcAft>
              <a:buClr>
                <a:srgbClr val="595959"/>
              </a:buClr>
              <a:buSzPts val="1200"/>
              <a:buFont typeface="Lexend Deca"/>
              <a:buChar char="●"/>
            </a:pPr>
            <a:r>
              <a:rPr lang="en" sz="1200">
                <a:solidFill>
                  <a:srgbClr val="595959"/>
                </a:solidFill>
                <a:latin typeface="Lexend Deca"/>
                <a:ea typeface="Lexend Deca"/>
                <a:cs typeface="Lexend Deca"/>
                <a:sym typeface="Lexend Deca"/>
              </a:rPr>
              <a:t>To make predictions: where will the continents be in the future?</a:t>
            </a:r>
            <a:endParaRPr sz="1200">
              <a:solidFill>
                <a:srgbClr val="595959"/>
              </a:solidFill>
              <a:latin typeface="Lexend Deca"/>
              <a:ea typeface="Lexend Deca"/>
              <a:cs typeface="Lexend Deca"/>
              <a:sym typeface="Lexend Deca"/>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2c6b1befd48_0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2c6b1befd48_0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1200"/>
              </a:spcAft>
              <a:buNone/>
            </a:pPr>
            <a:endParaRPr sz="120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2c79774e9a9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2c79774e9a9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lnSpc>
                <a:spcPct val="115000"/>
              </a:lnSpc>
              <a:spcBef>
                <a:spcPts val="0"/>
              </a:spcBef>
              <a:spcAft>
                <a:spcPts val="0"/>
              </a:spcAft>
              <a:buClr>
                <a:schemeClr val="dk1"/>
              </a:buClr>
              <a:buSzPts val="1100"/>
              <a:buAutoNum type="alphaUcPeriod"/>
            </a:pPr>
            <a:r>
              <a:rPr lang="en">
                <a:solidFill>
                  <a:schemeClr val="dk1"/>
                </a:solidFill>
              </a:rPr>
              <a:t>Which of the Nyman and St. Clair web model of Science and Engineering Practices do you feel the most confident in? Did completing this Unit increase your confidence in the practice?</a:t>
            </a:r>
            <a:endParaRPr>
              <a:solidFill>
                <a:schemeClr val="dk1"/>
              </a:solidFill>
            </a:endParaRPr>
          </a:p>
          <a:p>
            <a:pPr marL="457200" lvl="0" indent="-298450" algn="l" rtl="0">
              <a:lnSpc>
                <a:spcPct val="115000"/>
              </a:lnSpc>
              <a:spcBef>
                <a:spcPts val="1000"/>
              </a:spcBef>
              <a:spcAft>
                <a:spcPts val="0"/>
              </a:spcAft>
              <a:buClr>
                <a:schemeClr val="dk1"/>
              </a:buClr>
              <a:buSzPts val="1100"/>
              <a:buAutoNum type="alphaUcPeriod"/>
            </a:pPr>
            <a:r>
              <a:rPr lang="en">
                <a:solidFill>
                  <a:schemeClr val="dk1"/>
                </a:solidFill>
              </a:rPr>
              <a:t>Which of the Nyman and St. Clair web model of Science and Engineering Practices do you feel the least confident in? Through which types of projects can your confidence be increased for this practice?</a:t>
            </a:r>
            <a:endParaRPr>
              <a:solidFill>
                <a:schemeClr val="dk1"/>
              </a:solidFill>
            </a:endParaRPr>
          </a:p>
          <a:p>
            <a:pPr marL="457200" lvl="0" indent="-298450" algn="l" rtl="0">
              <a:lnSpc>
                <a:spcPct val="115000"/>
              </a:lnSpc>
              <a:spcBef>
                <a:spcPts val="1000"/>
              </a:spcBef>
              <a:spcAft>
                <a:spcPts val="0"/>
              </a:spcAft>
              <a:buClr>
                <a:schemeClr val="dk1"/>
              </a:buClr>
              <a:buSzPts val="1100"/>
              <a:buAutoNum type="alphaUcPeriod"/>
            </a:pPr>
            <a:r>
              <a:rPr lang="en">
                <a:solidFill>
                  <a:schemeClr val="dk1"/>
                </a:solidFill>
              </a:rPr>
              <a:t>Which of the Nyman and St. Clair web model of Science and Engineering Practices do you feel you are making the most progress? Briefly explain how you are progressing in this practice.</a:t>
            </a:r>
            <a:endParaRPr>
              <a:solidFill>
                <a:schemeClr val="dk1"/>
              </a:solidFill>
            </a:endParaRPr>
          </a:p>
          <a:p>
            <a:pPr marL="457200" lvl="0" indent="-298450" algn="l" rtl="0">
              <a:lnSpc>
                <a:spcPct val="115000"/>
              </a:lnSpc>
              <a:spcBef>
                <a:spcPts val="1000"/>
              </a:spcBef>
              <a:spcAft>
                <a:spcPts val="0"/>
              </a:spcAft>
              <a:buClr>
                <a:schemeClr val="dk1"/>
              </a:buClr>
              <a:buSzPts val="1100"/>
              <a:buAutoNum type="alphaUcPeriod"/>
            </a:pPr>
            <a:r>
              <a:rPr lang="en">
                <a:solidFill>
                  <a:schemeClr val="dk1"/>
                </a:solidFill>
              </a:rPr>
              <a:t>Which science and engineering practices (refer to the circle figure from Nyman &amp; St. Clair) do you think you have used in your everyday life?</a:t>
            </a:r>
            <a:endParaRPr>
              <a:solidFill>
                <a:schemeClr val="dk1"/>
              </a:solidFill>
            </a:endParaRPr>
          </a:p>
          <a:p>
            <a:pPr marL="457200" lvl="0" indent="-298450" algn="l" rtl="0">
              <a:lnSpc>
                <a:spcPct val="115000"/>
              </a:lnSpc>
              <a:spcBef>
                <a:spcPts val="1000"/>
              </a:spcBef>
              <a:spcAft>
                <a:spcPts val="0"/>
              </a:spcAft>
              <a:buClr>
                <a:schemeClr val="dk1"/>
              </a:buClr>
              <a:buSzPts val="1100"/>
              <a:buAutoNum type="alphaUcPeriod"/>
            </a:pPr>
            <a:r>
              <a:rPr lang="en">
                <a:solidFill>
                  <a:schemeClr val="dk1"/>
                </a:solidFill>
              </a:rPr>
              <a:t>Can you describe a specific time when you used one or more of the science and engineering practices to investigate or understand something in your everyday life?</a:t>
            </a:r>
            <a:endParaRPr>
              <a:solidFill>
                <a:schemeClr val="dk1"/>
              </a:solidFill>
            </a:endParaRPr>
          </a:p>
          <a:p>
            <a:pPr marL="457200" lvl="0" indent="-298450" algn="l" rtl="0">
              <a:lnSpc>
                <a:spcPct val="115000"/>
              </a:lnSpc>
              <a:spcBef>
                <a:spcPts val="1000"/>
              </a:spcBef>
              <a:spcAft>
                <a:spcPts val="0"/>
              </a:spcAft>
              <a:buClr>
                <a:schemeClr val="dk1"/>
              </a:buClr>
              <a:buSzPts val="1100"/>
              <a:buAutoNum type="alphaUcPeriod"/>
            </a:pPr>
            <a:r>
              <a:rPr lang="en">
                <a:solidFill>
                  <a:schemeClr val="dk1"/>
                </a:solidFill>
              </a:rPr>
              <a:t>Which of the science and engineering practices have you found challenging to use or understand?</a:t>
            </a:r>
            <a:endParaRPr>
              <a:solidFill>
                <a:schemeClr val="dk1"/>
              </a:solidFill>
            </a:endParaRPr>
          </a:p>
          <a:p>
            <a:pPr marL="457200" lvl="0" indent="-298450" algn="l" rtl="0">
              <a:lnSpc>
                <a:spcPct val="115000"/>
              </a:lnSpc>
              <a:spcBef>
                <a:spcPts val="1000"/>
              </a:spcBef>
              <a:spcAft>
                <a:spcPts val="0"/>
              </a:spcAft>
              <a:buClr>
                <a:schemeClr val="dk1"/>
              </a:buClr>
              <a:buSzPts val="1100"/>
              <a:buAutoNum type="alphaUcPeriod"/>
            </a:pPr>
            <a:r>
              <a:rPr lang="en">
                <a:solidFill>
                  <a:schemeClr val="dk1"/>
                </a:solidFill>
              </a:rPr>
              <a:t>Which of the science and engineering practices would you like to learn more about or improve your skills in using them?</a:t>
            </a:r>
            <a:endParaRPr>
              <a:solidFill>
                <a:schemeClr val="dk1"/>
              </a:solidFill>
            </a:endParaRPr>
          </a:p>
          <a:p>
            <a:pPr marL="457200" lvl="0" indent="-298450" algn="l" rtl="0">
              <a:lnSpc>
                <a:spcPct val="115000"/>
              </a:lnSpc>
              <a:spcBef>
                <a:spcPts val="1000"/>
              </a:spcBef>
              <a:spcAft>
                <a:spcPts val="0"/>
              </a:spcAft>
              <a:buClr>
                <a:schemeClr val="dk1"/>
              </a:buClr>
              <a:buSzPts val="1100"/>
              <a:buAutoNum type="alphaUcPeriod"/>
            </a:pPr>
            <a:r>
              <a:rPr lang="en">
                <a:solidFill>
                  <a:schemeClr val="dk1"/>
                </a:solidFill>
              </a:rPr>
              <a:t>How has your thinking about the process of science changed (or not) since the beginning of the course? </a:t>
            </a:r>
            <a:endParaRPr>
              <a:solidFill>
                <a:schemeClr val="dk1"/>
              </a:solidFill>
            </a:endParaRPr>
          </a:p>
          <a:p>
            <a:pPr marL="0" lvl="0" indent="0" algn="l" rtl="0">
              <a:lnSpc>
                <a:spcPct val="115000"/>
              </a:lnSpc>
              <a:spcBef>
                <a:spcPts val="1000"/>
              </a:spcBef>
              <a:spcAft>
                <a:spcPts val="1200"/>
              </a:spcAft>
              <a:buNone/>
            </a:pPr>
            <a:endParaRPr sz="120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2c79774e9a9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2c79774e9a9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1200"/>
              </a:spcAft>
              <a:buNone/>
            </a:pPr>
            <a:r>
              <a:rPr lang="en" sz="1200"/>
              <a:t>If a friend asked you about this class, how would you describe it?</a:t>
            </a:r>
            <a:endParaRPr sz="120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A bit about </a:t>
            </a:r>
            <a:r>
              <a:rPr lang="en-US"/>
              <a:t>the research</a:t>
            </a:r>
          </a:p>
        </p:txBody>
      </p:sp>
      <p:sp>
        <p:nvSpPr>
          <p:cNvPr id="4" name="Slide Number Placeholder 3"/>
          <p:cNvSpPr>
            <a:spLocks noGrp="1"/>
          </p:cNvSpPr>
          <p:nvPr>
            <p:ph type="sldNum" sz="quarter" idx="5"/>
          </p:nvPr>
        </p:nvSpPr>
        <p:spPr/>
        <p:txBody>
          <a:bodyPr/>
          <a:lstStyle/>
          <a:p>
            <a:fld id="{6372BAFC-A03C-4440-A882-DAFD8F4C3CE9}" type="slidenum">
              <a:rPr lang="en-US" smtClean="0"/>
              <a:t>23</a:t>
            </a:fld>
            <a:endParaRPr lang="en-US"/>
          </a:p>
        </p:txBody>
      </p:sp>
    </p:spTree>
    <p:extLst>
      <p:ext uri="{BB962C8B-B14F-4D97-AF65-F5344CB8AC3E}">
        <p14:creationId xmlns:p14="http://schemas.microsoft.com/office/powerpoint/2010/main" val="16910231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A bit about </a:t>
            </a:r>
            <a:r>
              <a:rPr lang="en-US"/>
              <a:t>the research</a:t>
            </a:r>
          </a:p>
        </p:txBody>
      </p:sp>
      <p:sp>
        <p:nvSpPr>
          <p:cNvPr id="4" name="Slide Number Placeholder 3"/>
          <p:cNvSpPr>
            <a:spLocks noGrp="1"/>
          </p:cNvSpPr>
          <p:nvPr>
            <p:ph type="sldNum" sz="quarter" idx="5"/>
          </p:nvPr>
        </p:nvSpPr>
        <p:spPr/>
        <p:txBody>
          <a:bodyPr/>
          <a:lstStyle/>
          <a:p>
            <a:fld id="{6372BAFC-A03C-4440-A882-DAFD8F4C3CE9}" type="slidenum">
              <a:rPr lang="en-US" smtClean="0"/>
              <a:t>24</a:t>
            </a:fld>
            <a:endParaRPr lang="en-US"/>
          </a:p>
        </p:txBody>
      </p:sp>
    </p:spTree>
    <p:extLst>
      <p:ext uri="{BB962C8B-B14F-4D97-AF65-F5344CB8AC3E}">
        <p14:creationId xmlns:p14="http://schemas.microsoft.com/office/powerpoint/2010/main" val="12648161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A bit about </a:t>
            </a:r>
            <a:r>
              <a:rPr lang="en-US"/>
              <a:t>the research</a:t>
            </a:r>
          </a:p>
        </p:txBody>
      </p:sp>
      <p:sp>
        <p:nvSpPr>
          <p:cNvPr id="4" name="Slide Number Placeholder 3"/>
          <p:cNvSpPr>
            <a:spLocks noGrp="1"/>
          </p:cNvSpPr>
          <p:nvPr>
            <p:ph type="sldNum" sz="quarter" idx="5"/>
          </p:nvPr>
        </p:nvSpPr>
        <p:spPr/>
        <p:txBody>
          <a:bodyPr/>
          <a:lstStyle/>
          <a:p>
            <a:fld id="{6372BAFC-A03C-4440-A882-DAFD8F4C3CE9}" type="slidenum">
              <a:rPr lang="en-US" smtClean="0"/>
              <a:t>25</a:t>
            </a:fld>
            <a:endParaRPr lang="en-US"/>
          </a:p>
        </p:txBody>
      </p:sp>
    </p:spTree>
    <p:extLst>
      <p:ext uri="{BB962C8B-B14F-4D97-AF65-F5344CB8AC3E}">
        <p14:creationId xmlns:p14="http://schemas.microsoft.com/office/powerpoint/2010/main" val="190196697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5774D-FB6C-2E49-41F0-9B07BE8983A1}"/>
              </a:ext>
            </a:extLst>
          </p:cNvPr>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C21DD661-CA2F-4E82-2D7C-B2F59BE9192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9" name="Picture 8" descr="Logo&#10;&#10;Description automatically generated">
            <a:extLst>
              <a:ext uri="{FF2B5EF4-FFF2-40B4-BE49-F238E27FC236}">
                <a16:creationId xmlns:a16="http://schemas.microsoft.com/office/drawing/2014/main" id="{F65B70E2-FF8C-B4C3-3A83-D42F8FE35F64}"/>
              </a:ext>
            </a:extLst>
          </p:cNvPr>
          <p:cNvPicPr>
            <a:picLocks noChangeAspect="1"/>
          </p:cNvPicPr>
          <p:nvPr userDrawn="1"/>
        </p:nvPicPr>
        <p:blipFill>
          <a:blip r:embed="rId2"/>
          <a:stretch>
            <a:fillRect/>
          </a:stretch>
        </p:blipFill>
        <p:spPr>
          <a:xfrm>
            <a:off x="11247813" y="5959718"/>
            <a:ext cx="793223" cy="800568"/>
          </a:xfrm>
          <a:prstGeom prst="rect">
            <a:avLst/>
          </a:prstGeom>
        </p:spPr>
      </p:pic>
      <p:sp>
        <p:nvSpPr>
          <p:cNvPr id="4" name="Rectangle 3">
            <a:extLst>
              <a:ext uri="{FF2B5EF4-FFF2-40B4-BE49-F238E27FC236}">
                <a16:creationId xmlns:a16="http://schemas.microsoft.com/office/drawing/2014/main" id="{351E46CA-1603-2ABB-CCE5-ADA666CD5E6F}"/>
              </a:ext>
            </a:extLst>
          </p:cNvPr>
          <p:cNvSpPr/>
          <p:nvPr userDrawn="1"/>
        </p:nvSpPr>
        <p:spPr>
          <a:xfrm>
            <a:off x="1852424" y="6329399"/>
            <a:ext cx="8487152" cy="430887"/>
          </a:xfrm>
          <a:prstGeom prst="rect">
            <a:avLst/>
          </a:prstGeom>
        </p:spPr>
        <p:txBody>
          <a:bodyPr wrap="square">
            <a:spAutoFit/>
          </a:bodyPr>
          <a:lstStyle/>
          <a:p>
            <a:r>
              <a:rPr lang="en-US" sz="1100" dirty="0"/>
              <a:t>This work was funded by the National Science Foundation through grant #2013338, Teaching with Investigation and Design in Science (</a:t>
            </a:r>
            <a:r>
              <a:rPr lang="en-US" sz="1100" dirty="0" err="1"/>
              <a:t>TIDeS</a:t>
            </a:r>
            <a:r>
              <a:rPr lang="en-US" sz="1100" dirty="0"/>
              <a:t>). The opinions, findings, conclusions, and recommendations expressed are those of the authors and do not necessarily reflect the views of the NSF. </a:t>
            </a:r>
          </a:p>
        </p:txBody>
      </p:sp>
      <p:pic>
        <p:nvPicPr>
          <p:cNvPr id="5" name="Content Placeholder 4" descr="A picture containing text&#10;&#10;Description automatically generated">
            <a:extLst>
              <a:ext uri="{FF2B5EF4-FFF2-40B4-BE49-F238E27FC236}">
                <a16:creationId xmlns:a16="http://schemas.microsoft.com/office/drawing/2014/main" id="{7AC5399D-411B-5E51-33ED-225F8DFC8BF5}"/>
              </a:ext>
            </a:extLst>
          </p:cNvPr>
          <p:cNvPicPr>
            <a:picLocks noChangeAspect="1"/>
          </p:cNvPicPr>
          <p:nvPr userDrawn="1"/>
        </p:nvPicPr>
        <p:blipFill rotWithShape="1">
          <a:blip r:embed="rId3"/>
          <a:srcRect r="68331"/>
          <a:stretch/>
        </p:blipFill>
        <p:spPr>
          <a:xfrm>
            <a:off x="150964" y="5977264"/>
            <a:ext cx="793223" cy="828094"/>
          </a:xfrm>
          <a:prstGeom prst="rect">
            <a:avLst/>
          </a:prstGeom>
        </p:spPr>
      </p:pic>
    </p:spTree>
    <p:extLst>
      <p:ext uri="{BB962C8B-B14F-4D97-AF65-F5344CB8AC3E}">
        <p14:creationId xmlns:p14="http://schemas.microsoft.com/office/powerpoint/2010/main" val="12111187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FE5ED-A991-0F1B-93DF-7E977A3A831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91AE424-B7E3-7378-DA57-691CE9E278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1654E34-F246-01E0-1A79-6BDB388E4E9D}"/>
              </a:ext>
            </a:extLst>
          </p:cNvPr>
          <p:cNvSpPr>
            <a:spLocks noGrp="1"/>
          </p:cNvSpPr>
          <p:nvPr>
            <p:ph type="dt" sz="half" idx="10"/>
          </p:nvPr>
        </p:nvSpPr>
        <p:spPr/>
        <p:txBody>
          <a:bodyPr/>
          <a:lstStyle/>
          <a:p>
            <a:fld id="{A8F9ACA4-B12A-C34F-B13E-2D834CB13853}" type="datetimeFigureOut">
              <a:rPr lang="en-US" smtClean="0"/>
              <a:t>4/1/24</a:t>
            </a:fld>
            <a:endParaRPr lang="en-US"/>
          </a:p>
        </p:txBody>
      </p:sp>
      <p:sp>
        <p:nvSpPr>
          <p:cNvPr id="5" name="Footer Placeholder 4">
            <a:extLst>
              <a:ext uri="{FF2B5EF4-FFF2-40B4-BE49-F238E27FC236}">
                <a16:creationId xmlns:a16="http://schemas.microsoft.com/office/drawing/2014/main" id="{7E4A3300-AEEF-C677-35BE-328B88E2DE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70908D-BA0E-BF55-ABD5-D2441DF1B65C}"/>
              </a:ext>
            </a:extLst>
          </p:cNvPr>
          <p:cNvSpPr>
            <a:spLocks noGrp="1"/>
          </p:cNvSpPr>
          <p:nvPr>
            <p:ph type="sldNum" sz="quarter" idx="12"/>
          </p:nvPr>
        </p:nvSpPr>
        <p:spPr/>
        <p:txBody>
          <a:bodyPr/>
          <a:lstStyle/>
          <a:p>
            <a:fld id="{D0CB1107-B912-7848-96EB-B0E9BE4C6847}" type="slidenum">
              <a:rPr lang="en-US" smtClean="0"/>
              <a:t>‹#›</a:t>
            </a:fld>
            <a:endParaRPr lang="en-US"/>
          </a:p>
        </p:txBody>
      </p:sp>
      <p:pic>
        <p:nvPicPr>
          <p:cNvPr id="7" name="Content Placeholder 4" descr="A picture containing text&#10;&#10;Description automatically generated">
            <a:extLst>
              <a:ext uri="{FF2B5EF4-FFF2-40B4-BE49-F238E27FC236}">
                <a16:creationId xmlns:a16="http://schemas.microsoft.com/office/drawing/2014/main" id="{1B881F81-CB8C-C54C-21DB-D73023E74AC9}"/>
              </a:ext>
            </a:extLst>
          </p:cNvPr>
          <p:cNvPicPr>
            <a:picLocks noChangeAspect="1"/>
          </p:cNvPicPr>
          <p:nvPr userDrawn="1"/>
        </p:nvPicPr>
        <p:blipFill rotWithShape="1">
          <a:blip r:embed="rId2"/>
          <a:srcRect r="68331"/>
          <a:stretch/>
        </p:blipFill>
        <p:spPr>
          <a:xfrm>
            <a:off x="79681" y="6146490"/>
            <a:ext cx="625400" cy="652893"/>
          </a:xfrm>
          <a:prstGeom prst="rect">
            <a:avLst/>
          </a:prstGeom>
        </p:spPr>
      </p:pic>
    </p:spTree>
    <p:extLst>
      <p:ext uri="{BB962C8B-B14F-4D97-AF65-F5344CB8AC3E}">
        <p14:creationId xmlns:p14="http://schemas.microsoft.com/office/powerpoint/2010/main" val="31438078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A688D-C11F-7B45-8A59-E46200E8CA6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2D6818F-420B-E65B-5A81-C89DD3EB0C6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72B1D19-F0F8-5B24-61A6-0A065BAE6CE5}"/>
              </a:ext>
            </a:extLst>
          </p:cNvPr>
          <p:cNvSpPr>
            <a:spLocks noGrp="1"/>
          </p:cNvSpPr>
          <p:nvPr>
            <p:ph type="dt" sz="half" idx="10"/>
          </p:nvPr>
        </p:nvSpPr>
        <p:spPr/>
        <p:txBody>
          <a:bodyPr/>
          <a:lstStyle/>
          <a:p>
            <a:fld id="{A8F9ACA4-B12A-C34F-B13E-2D834CB13853}" type="datetimeFigureOut">
              <a:rPr lang="en-US" smtClean="0"/>
              <a:t>4/1/24</a:t>
            </a:fld>
            <a:endParaRPr lang="en-US"/>
          </a:p>
        </p:txBody>
      </p:sp>
      <p:sp>
        <p:nvSpPr>
          <p:cNvPr id="5" name="Footer Placeholder 4">
            <a:extLst>
              <a:ext uri="{FF2B5EF4-FFF2-40B4-BE49-F238E27FC236}">
                <a16:creationId xmlns:a16="http://schemas.microsoft.com/office/drawing/2014/main" id="{7F48B144-7C16-3528-D8F1-F376FC6A31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A32631-E811-2083-DED3-7CAB700E3253}"/>
              </a:ext>
            </a:extLst>
          </p:cNvPr>
          <p:cNvSpPr>
            <a:spLocks noGrp="1"/>
          </p:cNvSpPr>
          <p:nvPr>
            <p:ph type="sldNum" sz="quarter" idx="12"/>
          </p:nvPr>
        </p:nvSpPr>
        <p:spPr/>
        <p:txBody>
          <a:bodyPr/>
          <a:lstStyle/>
          <a:p>
            <a:fld id="{D0CB1107-B912-7848-96EB-B0E9BE4C6847}" type="slidenum">
              <a:rPr lang="en-US" smtClean="0"/>
              <a:t>‹#›</a:t>
            </a:fld>
            <a:endParaRPr lang="en-US"/>
          </a:p>
        </p:txBody>
      </p:sp>
      <p:pic>
        <p:nvPicPr>
          <p:cNvPr id="8" name="Content Placeholder 4" descr="A picture containing text&#10;&#10;Description automatically generated">
            <a:extLst>
              <a:ext uri="{FF2B5EF4-FFF2-40B4-BE49-F238E27FC236}">
                <a16:creationId xmlns:a16="http://schemas.microsoft.com/office/drawing/2014/main" id="{3E3829E8-E595-8950-EC72-4416E7D7F98B}"/>
              </a:ext>
            </a:extLst>
          </p:cNvPr>
          <p:cNvPicPr>
            <a:picLocks noChangeAspect="1"/>
          </p:cNvPicPr>
          <p:nvPr userDrawn="1"/>
        </p:nvPicPr>
        <p:blipFill rotWithShape="1">
          <a:blip r:embed="rId2"/>
          <a:srcRect r="68331"/>
          <a:stretch/>
        </p:blipFill>
        <p:spPr>
          <a:xfrm>
            <a:off x="79681" y="6146490"/>
            <a:ext cx="625400" cy="652893"/>
          </a:xfrm>
          <a:prstGeom prst="rect">
            <a:avLst/>
          </a:prstGeom>
        </p:spPr>
      </p:pic>
    </p:spTree>
    <p:extLst>
      <p:ext uri="{BB962C8B-B14F-4D97-AF65-F5344CB8AC3E}">
        <p14:creationId xmlns:p14="http://schemas.microsoft.com/office/powerpoint/2010/main" val="24060050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B7615-4C92-8D9E-B722-2012BE012E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550B22-D41A-B657-DC22-130B01E42B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0C718-EA77-1B36-7694-C238B51EE54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B06B97-B535-9E7E-9476-5BAE449C51A7}"/>
              </a:ext>
            </a:extLst>
          </p:cNvPr>
          <p:cNvSpPr>
            <a:spLocks noGrp="1"/>
          </p:cNvSpPr>
          <p:nvPr>
            <p:ph type="dt" sz="half" idx="10"/>
          </p:nvPr>
        </p:nvSpPr>
        <p:spPr/>
        <p:txBody>
          <a:bodyPr/>
          <a:lstStyle/>
          <a:p>
            <a:fld id="{A8F9ACA4-B12A-C34F-B13E-2D834CB13853}" type="datetimeFigureOut">
              <a:rPr lang="en-US" smtClean="0"/>
              <a:t>4/1/24</a:t>
            </a:fld>
            <a:endParaRPr lang="en-US"/>
          </a:p>
        </p:txBody>
      </p:sp>
      <p:sp>
        <p:nvSpPr>
          <p:cNvPr id="6" name="Footer Placeholder 5">
            <a:extLst>
              <a:ext uri="{FF2B5EF4-FFF2-40B4-BE49-F238E27FC236}">
                <a16:creationId xmlns:a16="http://schemas.microsoft.com/office/drawing/2014/main" id="{B78ABE12-28AA-57F2-CA38-DF152304A3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343C50-5C54-AB62-4DF0-721592D2CF79}"/>
              </a:ext>
            </a:extLst>
          </p:cNvPr>
          <p:cNvSpPr>
            <a:spLocks noGrp="1"/>
          </p:cNvSpPr>
          <p:nvPr>
            <p:ph type="sldNum" sz="quarter" idx="12"/>
          </p:nvPr>
        </p:nvSpPr>
        <p:spPr/>
        <p:txBody>
          <a:bodyPr/>
          <a:lstStyle/>
          <a:p>
            <a:fld id="{D0CB1107-B912-7848-96EB-B0E9BE4C6847}" type="slidenum">
              <a:rPr lang="en-US" smtClean="0"/>
              <a:t>‹#›</a:t>
            </a:fld>
            <a:endParaRPr lang="en-US"/>
          </a:p>
        </p:txBody>
      </p:sp>
      <p:pic>
        <p:nvPicPr>
          <p:cNvPr id="9" name="Content Placeholder 4" descr="A picture containing text&#10;&#10;Description automatically generated">
            <a:extLst>
              <a:ext uri="{FF2B5EF4-FFF2-40B4-BE49-F238E27FC236}">
                <a16:creationId xmlns:a16="http://schemas.microsoft.com/office/drawing/2014/main" id="{82600084-690B-759C-E384-4EAFB8124C7B}"/>
              </a:ext>
            </a:extLst>
          </p:cNvPr>
          <p:cNvPicPr>
            <a:picLocks noChangeAspect="1"/>
          </p:cNvPicPr>
          <p:nvPr userDrawn="1"/>
        </p:nvPicPr>
        <p:blipFill rotWithShape="1">
          <a:blip r:embed="rId2"/>
          <a:srcRect r="68331"/>
          <a:stretch/>
        </p:blipFill>
        <p:spPr>
          <a:xfrm>
            <a:off x="79681" y="6146490"/>
            <a:ext cx="625400" cy="652893"/>
          </a:xfrm>
          <a:prstGeom prst="rect">
            <a:avLst/>
          </a:prstGeom>
        </p:spPr>
      </p:pic>
    </p:spTree>
    <p:extLst>
      <p:ext uri="{BB962C8B-B14F-4D97-AF65-F5344CB8AC3E}">
        <p14:creationId xmlns:p14="http://schemas.microsoft.com/office/powerpoint/2010/main" val="2072516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884A4-29E4-BF6D-B4F9-74AEE03CF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70AA889-93D5-E5B4-153A-79C052F1CD2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C16DFC-FAA3-7FB0-FE34-69BA646D759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E778B28-8523-B3F6-AFFE-221E3D9C66C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E4624B-FBF3-6508-8692-4BA8956061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C506324-EE28-5140-7803-1AFE9B47CCDA}"/>
              </a:ext>
            </a:extLst>
          </p:cNvPr>
          <p:cNvSpPr>
            <a:spLocks noGrp="1"/>
          </p:cNvSpPr>
          <p:nvPr>
            <p:ph type="dt" sz="half" idx="10"/>
          </p:nvPr>
        </p:nvSpPr>
        <p:spPr/>
        <p:txBody>
          <a:bodyPr/>
          <a:lstStyle/>
          <a:p>
            <a:fld id="{A8F9ACA4-B12A-C34F-B13E-2D834CB13853}" type="datetimeFigureOut">
              <a:rPr lang="en-US" smtClean="0"/>
              <a:t>4/1/24</a:t>
            </a:fld>
            <a:endParaRPr lang="en-US"/>
          </a:p>
        </p:txBody>
      </p:sp>
      <p:sp>
        <p:nvSpPr>
          <p:cNvPr id="8" name="Footer Placeholder 7">
            <a:extLst>
              <a:ext uri="{FF2B5EF4-FFF2-40B4-BE49-F238E27FC236}">
                <a16:creationId xmlns:a16="http://schemas.microsoft.com/office/drawing/2014/main" id="{E9F318E0-3F05-214A-6FE9-12742CE78AC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CF9FB6C-00EC-8708-6838-F0FB277A183C}"/>
              </a:ext>
            </a:extLst>
          </p:cNvPr>
          <p:cNvSpPr>
            <a:spLocks noGrp="1"/>
          </p:cNvSpPr>
          <p:nvPr>
            <p:ph type="sldNum" sz="quarter" idx="12"/>
          </p:nvPr>
        </p:nvSpPr>
        <p:spPr/>
        <p:txBody>
          <a:bodyPr/>
          <a:lstStyle/>
          <a:p>
            <a:fld id="{D0CB1107-B912-7848-96EB-B0E9BE4C6847}" type="slidenum">
              <a:rPr lang="en-US" smtClean="0"/>
              <a:t>‹#›</a:t>
            </a:fld>
            <a:endParaRPr lang="en-US"/>
          </a:p>
        </p:txBody>
      </p:sp>
      <p:pic>
        <p:nvPicPr>
          <p:cNvPr id="11" name="Content Placeholder 4" descr="A picture containing text&#10;&#10;Description automatically generated">
            <a:extLst>
              <a:ext uri="{FF2B5EF4-FFF2-40B4-BE49-F238E27FC236}">
                <a16:creationId xmlns:a16="http://schemas.microsoft.com/office/drawing/2014/main" id="{C90552EF-CC0C-9104-FA32-F4CD0B98CEB9}"/>
              </a:ext>
            </a:extLst>
          </p:cNvPr>
          <p:cNvPicPr>
            <a:picLocks noChangeAspect="1"/>
          </p:cNvPicPr>
          <p:nvPr userDrawn="1"/>
        </p:nvPicPr>
        <p:blipFill rotWithShape="1">
          <a:blip r:embed="rId2"/>
          <a:srcRect r="68331"/>
          <a:stretch/>
        </p:blipFill>
        <p:spPr>
          <a:xfrm>
            <a:off x="79681" y="6146490"/>
            <a:ext cx="625400" cy="652893"/>
          </a:xfrm>
          <a:prstGeom prst="rect">
            <a:avLst/>
          </a:prstGeom>
        </p:spPr>
      </p:pic>
    </p:spTree>
    <p:extLst>
      <p:ext uri="{BB962C8B-B14F-4D97-AF65-F5344CB8AC3E}">
        <p14:creationId xmlns:p14="http://schemas.microsoft.com/office/powerpoint/2010/main" val="34083791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0BFDA-94D5-201D-F773-C3E5BAE2FBD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726B3DD-A098-0D48-B7B8-3B39E057295D}"/>
              </a:ext>
            </a:extLst>
          </p:cNvPr>
          <p:cNvSpPr>
            <a:spLocks noGrp="1"/>
          </p:cNvSpPr>
          <p:nvPr>
            <p:ph type="dt" sz="half" idx="10"/>
          </p:nvPr>
        </p:nvSpPr>
        <p:spPr/>
        <p:txBody>
          <a:bodyPr/>
          <a:lstStyle/>
          <a:p>
            <a:fld id="{A8F9ACA4-B12A-C34F-B13E-2D834CB13853}" type="datetimeFigureOut">
              <a:rPr lang="en-US" smtClean="0"/>
              <a:t>4/1/24</a:t>
            </a:fld>
            <a:endParaRPr lang="en-US"/>
          </a:p>
        </p:txBody>
      </p:sp>
      <p:sp>
        <p:nvSpPr>
          <p:cNvPr id="4" name="Footer Placeholder 3">
            <a:extLst>
              <a:ext uri="{FF2B5EF4-FFF2-40B4-BE49-F238E27FC236}">
                <a16:creationId xmlns:a16="http://schemas.microsoft.com/office/drawing/2014/main" id="{AC256FA3-465A-3670-C0AB-CA485B2BB5E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F29A455-CC6E-1C28-A19B-FF5148E0CC9E}"/>
              </a:ext>
            </a:extLst>
          </p:cNvPr>
          <p:cNvSpPr>
            <a:spLocks noGrp="1"/>
          </p:cNvSpPr>
          <p:nvPr>
            <p:ph type="sldNum" sz="quarter" idx="12"/>
          </p:nvPr>
        </p:nvSpPr>
        <p:spPr/>
        <p:txBody>
          <a:bodyPr/>
          <a:lstStyle/>
          <a:p>
            <a:fld id="{D0CB1107-B912-7848-96EB-B0E9BE4C6847}" type="slidenum">
              <a:rPr lang="en-US" smtClean="0"/>
              <a:t>‹#›</a:t>
            </a:fld>
            <a:endParaRPr lang="en-US"/>
          </a:p>
        </p:txBody>
      </p:sp>
      <p:pic>
        <p:nvPicPr>
          <p:cNvPr id="7" name="Content Placeholder 4" descr="A picture containing text&#10;&#10;Description automatically generated">
            <a:extLst>
              <a:ext uri="{FF2B5EF4-FFF2-40B4-BE49-F238E27FC236}">
                <a16:creationId xmlns:a16="http://schemas.microsoft.com/office/drawing/2014/main" id="{10FB814B-AA02-ACB1-0F62-058AAC5DFE90}"/>
              </a:ext>
            </a:extLst>
          </p:cNvPr>
          <p:cNvPicPr>
            <a:picLocks noChangeAspect="1"/>
          </p:cNvPicPr>
          <p:nvPr userDrawn="1"/>
        </p:nvPicPr>
        <p:blipFill rotWithShape="1">
          <a:blip r:embed="rId2"/>
          <a:srcRect r="68331"/>
          <a:stretch/>
        </p:blipFill>
        <p:spPr>
          <a:xfrm>
            <a:off x="79681" y="6146490"/>
            <a:ext cx="625400" cy="652893"/>
          </a:xfrm>
          <a:prstGeom prst="rect">
            <a:avLst/>
          </a:prstGeom>
        </p:spPr>
      </p:pic>
    </p:spTree>
    <p:extLst>
      <p:ext uri="{BB962C8B-B14F-4D97-AF65-F5344CB8AC3E}">
        <p14:creationId xmlns:p14="http://schemas.microsoft.com/office/powerpoint/2010/main" val="419166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51106C-7999-D8E5-65A4-D2694F6AB3D5}"/>
              </a:ext>
            </a:extLst>
          </p:cNvPr>
          <p:cNvSpPr>
            <a:spLocks noGrp="1"/>
          </p:cNvSpPr>
          <p:nvPr>
            <p:ph type="dt" sz="half" idx="10"/>
          </p:nvPr>
        </p:nvSpPr>
        <p:spPr/>
        <p:txBody>
          <a:bodyPr/>
          <a:lstStyle/>
          <a:p>
            <a:fld id="{A8F9ACA4-B12A-C34F-B13E-2D834CB13853}" type="datetimeFigureOut">
              <a:rPr lang="en-US" smtClean="0"/>
              <a:t>4/1/24</a:t>
            </a:fld>
            <a:endParaRPr lang="en-US"/>
          </a:p>
        </p:txBody>
      </p:sp>
      <p:sp>
        <p:nvSpPr>
          <p:cNvPr id="3" name="Footer Placeholder 2">
            <a:extLst>
              <a:ext uri="{FF2B5EF4-FFF2-40B4-BE49-F238E27FC236}">
                <a16:creationId xmlns:a16="http://schemas.microsoft.com/office/drawing/2014/main" id="{F8C95C21-D7F6-4C18-869C-80CFC6D40DF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3A6193B-B498-A9F8-A4B2-3C0D09E5583B}"/>
              </a:ext>
            </a:extLst>
          </p:cNvPr>
          <p:cNvSpPr>
            <a:spLocks noGrp="1"/>
          </p:cNvSpPr>
          <p:nvPr>
            <p:ph type="sldNum" sz="quarter" idx="12"/>
          </p:nvPr>
        </p:nvSpPr>
        <p:spPr/>
        <p:txBody>
          <a:bodyPr/>
          <a:lstStyle/>
          <a:p>
            <a:fld id="{D0CB1107-B912-7848-96EB-B0E9BE4C6847}" type="slidenum">
              <a:rPr lang="en-US" smtClean="0"/>
              <a:t>‹#›</a:t>
            </a:fld>
            <a:endParaRPr lang="en-US"/>
          </a:p>
        </p:txBody>
      </p:sp>
      <p:pic>
        <p:nvPicPr>
          <p:cNvPr id="6" name="Content Placeholder 4" descr="A picture containing text&#10;&#10;Description automatically generated">
            <a:extLst>
              <a:ext uri="{FF2B5EF4-FFF2-40B4-BE49-F238E27FC236}">
                <a16:creationId xmlns:a16="http://schemas.microsoft.com/office/drawing/2014/main" id="{DF162663-79F5-72C9-D442-CFA83FE630C9}"/>
              </a:ext>
            </a:extLst>
          </p:cNvPr>
          <p:cNvPicPr>
            <a:picLocks noChangeAspect="1"/>
          </p:cNvPicPr>
          <p:nvPr userDrawn="1"/>
        </p:nvPicPr>
        <p:blipFill rotWithShape="1">
          <a:blip r:embed="rId2"/>
          <a:srcRect r="68331"/>
          <a:stretch/>
        </p:blipFill>
        <p:spPr>
          <a:xfrm>
            <a:off x="79681" y="6146490"/>
            <a:ext cx="625400" cy="652893"/>
          </a:xfrm>
          <a:prstGeom prst="rect">
            <a:avLst/>
          </a:prstGeom>
        </p:spPr>
      </p:pic>
    </p:spTree>
    <p:extLst>
      <p:ext uri="{BB962C8B-B14F-4D97-AF65-F5344CB8AC3E}">
        <p14:creationId xmlns:p14="http://schemas.microsoft.com/office/powerpoint/2010/main" val="35979449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3F6D5-824A-5F34-6065-D491002AA6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701C556-C31A-ED07-C6E8-F40D6A76886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6BBDABD-09FB-895D-8A03-7BA8AC0552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664B2F-D8E3-9455-F798-0A94BCC6BF41}"/>
              </a:ext>
            </a:extLst>
          </p:cNvPr>
          <p:cNvSpPr>
            <a:spLocks noGrp="1"/>
          </p:cNvSpPr>
          <p:nvPr>
            <p:ph type="dt" sz="half" idx="10"/>
          </p:nvPr>
        </p:nvSpPr>
        <p:spPr/>
        <p:txBody>
          <a:bodyPr/>
          <a:lstStyle/>
          <a:p>
            <a:fld id="{A8F9ACA4-B12A-C34F-B13E-2D834CB13853}" type="datetimeFigureOut">
              <a:rPr lang="en-US" smtClean="0"/>
              <a:t>4/1/24</a:t>
            </a:fld>
            <a:endParaRPr lang="en-US"/>
          </a:p>
        </p:txBody>
      </p:sp>
      <p:sp>
        <p:nvSpPr>
          <p:cNvPr id="6" name="Footer Placeholder 5">
            <a:extLst>
              <a:ext uri="{FF2B5EF4-FFF2-40B4-BE49-F238E27FC236}">
                <a16:creationId xmlns:a16="http://schemas.microsoft.com/office/drawing/2014/main" id="{08B5E458-B2EE-3386-99A8-A3A7581FBC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DC8A27-051B-0E05-EEC0-777E999A5942}"/>
              </a:ext>
            </a:extLst>
          </p:cNvPr>
          <p:cNvSpPr>
            <a:spLocks noGrp="1"/>
          </p:cNvSpPr>
          <p:nvPr>
            <p:ph type="sldNum" sz="quarter" idx="12"/>
          </p:nvPr>
        </p:nvSpPr>
        <p:spPr/>
        <p:txBody>
          <a:bodyPr/>
          <a:lstStyle/>
          <a:p>
            <a:fld id="{D0CB1107-B912-7848-96EB-B0E9BE4C6847}" type="slidenum">
              <a:rPr lang="en-US" smtClean="0"/>
              <a:t>‹#›</a:t>
            </a:fld>
            <a:endParaRPr lang="en-US"/>
          </a:p>
        </p:txBody>
      </p:sp>
      <p:pic>
        <p:nvPicPr>
          <p:cNvPr id="9" name="Content Placeholder 4" descr="A picture containing text&#10;&#10;Description automatically generated">
            <a:extLst>
              <a:ext uri="{FF2B5EF4-FFF2-40B4-BE49-F238E27FC236}">
                <a16:creationId xmlns:a16="http://schemas.microsoft.com/office/drawing/2014/main" id="{CC859FCC-502E-D77C-9390-96321451BC0A}"/>
              </a:ext>
            </a:extLst>
          </p:cNvPr>
          <p:cNvPicPr>
            <a:picLocks noChangeAspect="1"/>
          </p:cNvPicPr>
          <p:nvPr userDrawn="1"/>
        </p:nvPicPr>
        <p:blipFill rotWithShape="1">
          <a:blip r:embed="rId2"/>
          <a:srcRect r="68331"/>
          <a:stretch/>
        </p:blipFill>
        <p:spPr>
          <a:xfrm>
            <a:off x="79681" y="6146490"/>
            <a:ext cx="625400" cy="652893"/>
          </a:xfrm>
          <a:prstGeom prst="rect">
            <a:avLst/>
          </a:prstGeom>
        </p:spPr>
      </p:pic>
    </p:spTree>
    <p:extLst>
      <p:ext uri="{BB962C8B-B14F-4D97-AF65-F5344CB8AC3E}">
        <p14:creationId xmlns:p14="http://schemas.microsoft.com/office/powerpoint/2010/main" val="445933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B93AF-E53D-F7E4-509A-EAE39A07E6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CD4E96D-A1D7-6469-1200-0A1817EE49D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AE7E25D-5309-965B-BBAF-45AD3513F1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3D981E-B7C9-A2EE-B248-4D3CF99F579C}"/>
              </a:ext>
            </a:extLst>
          </p:cNvPr>
          <p:cNvSpPr>
            <a:spLocks noGrp="1"/>
          </p:cNvSpPr>
          <p:nvPr>
            <p:ph type="dt" sz="half" idx="10"/>
          </p:nvPr>
        </p:nvSpPr>
        <p:spPr/>
        <p:txBody>
          <a:bodyPr/>
          <a:lstStyle/>
          <a:p>
            <a:fld id="{A8F9ACA4-B12A-C34F-B13E-2D834CB13853}" type="datetimeFigureOut">
              <a:rPr lang="en-US" smtClean="0"/>
              <a:t>4/1/24</a:t>
            </a:fld>
            <a:endParaRPr lang="en-US"/>
          </a:p>
        </p:txBody>
      </p:sp>
      <p:sp>
        <p:nvSpPr>
          <p:cNvPr id="6" name="Footer Placeholder 5">
            <a:extLst>
              <a:ext uri="{FF2B5EF4-FFF2-40B4-BE49-F238E27FC236}">
                <a16:creationId xmlns:a16="http://schemas.microsoft.com/office/drawing/2014/main" id="{69BD6B60-2659-12CC-236F-F95222E7B7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DBFEA5-2B58-D507-2054-16BD7F955BFE}"/>
              </a:ext>
            </a:extLst>
          </p:cNvPr>
          <p:cNvSpPr>
            <a:spLocks noGrp="1"/>
          </p:cNvSpPr>
          <p:nvPr>
            <p:ph type="sldNum" sz="quarter" idx="12"/>
          </p:nvPr>
        </p:nvSpPr>
        <p:spPr/>
        <p:txBody>
          <a:bodyPr/>
          <a:lstStyle/>
          <a:p>
            <a:fld id="{D0CB1107-B912-7848-96EB-B0E9BE4C6847}" type="slidenum">
              <a:rPr lang="en-US" smtClean="0"/>
              <a:t>‹#›</a:t>
            </a:fld>
            <a:endParaRPr lang="en-US"/>
          </a:p>
        </p:txBody>
      </p:sp>
      <p:pic>
        <p:nvPicPr>
          <p:cNvPr id="9" name="Content Placeholder 4" descr="A picture containing text&#10;&#10;Description automatically generated">
            <a:extLst>
              <a:ext uri="{FF2B5EF4-FFF2-40B4-BE49-F238E27FC236}">
                <a16:creationId xmlns:a16="http://schemas.microsoft.com/office/drawing/2014/main" id="{7DADC9B8-5C39-00B9-49DB-019F7A473612}"/>
              </a:ext>
            </a:extLst>
          </p:cNvPr>
          <p:cNvPicPr>
            <a:picLocks noChangeAspect="1"/>
          </p:cNvPicPr>
          <p:nvPr userDrawn="1"/>
        </p:nvPicPr>
        <p:blipFill rotWithShape="1">
          <a:blip r:embed="rId2"/>
          <a:srcRect r="68331"/>
          <a:stretch/>
        </p:blipFill>
        <p:spPr>
          <a:xfrm>
            <a:off x="79681" y="6146490"/>
            <a:ext cx="625400" cy="652893"/>
          </a:xfrm>
          <a:prstGeom prst="rect">
            <a:avLst/>
          </a:prstGeom>
        </p:spPr>
      </p:pic>
    </p:spTree>
    <p:extLst>
      <p:ext uri="{BB962C8B-B14F-4D97-AF65-F5344CB8AC3E}">
        <p14:creationId xmlns:p14="http://schemas.microsoft.com/office/powerpoint/2010/main" val="2770516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B648B-A88F-4C71-786E-AAA6749934B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BF0B51B-2B04-42B7-D80D-C803C6E6D56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5E3C3A7-D718-BF07-5BC7-84338890AAE4}"/>
              </a:ext>
            </a:extLst>
          </p:cNvPr>
          <p:cNvSpPr>
            <a:spLocks noGrp="1"/>
          </p:cNvSpPr>
          <p:nvPr>
            <p:ph type="dt" sz="half" idx="10"/>
          </p:nvPr>
        </p:nvSpPr>
        <p:spPr/>
        <p:txBody>
          <a:bodyPr/>
          <a:lstStyle/>
          <a:p>
            <a:fld id="{A8F9ACA4-B12A-C34F-B13E-2D834CB13853}" type="datetimeFigureOut">
              <a:rPr lang="en-US" smtClean="0"/>
              <a:t>4/1/24</a:t>
            </a:fld>
            <a:endParaRPr lang="en-US"/>
          </a:p>
        </p:txBody>
      </p:sp>
      <p:sp>
        <p:nvSpPr>
          <p:cNvPr id="5" name="Footer Placeholder 4">
            <a:extLst>
              <a:ext uri="{FF2B5EF4-FFF2-40B4-BE49-F238E27FC236}">
                <a16:creationId xmlns:a16="http://schemas.microsoft.com/office/drawing/2014/main" id="{6E662A32-C293-74FF-74A0-5521F91703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CB3749-F1BF-0130-1D45-2C3BFD7051FC}"/>
              </a:ext>
            </a:extLst>
          </p:cNvPr>
          <p:cNvSpPr>
            <a:spLocks noGrp="1"/>
          </p:cNvSpPr>
          <p:nvPr>
            <p:ph type="sldNum" sz="quarter" idx="12"/>
          </p:nvPr>
        </p:nvSpPr>
        <p:spPr/>
        <p:txBody>
          <a:bodyPr/>
          <a:lstStyle/>
          <a:p>
            <a:fld id="{D0CB1107-B912-7848-96EB-B0E9BE4C6847}" type="slidenum">
              <a:rPr lang="en-US" smtClean="0"/>
              <a:t>‹#›</a:t>
            </a:fld>
            <a:endParaRPr lang="en-US"/>
          </a:p>
        </p:txBody>
      </p:sp>
      <p:pic>
        <p:nvPicPr>
          <p:cNvPr id="8" name="Content Placeholder 4" descr="A picture containing text&#10;&#10;Description automatically generated">
            <a:extLst>
              <a:ext uri="{FF2B5EF4-FFF2-40B4-BE49-F238E27FC236}">
                <a16:creationId xmlns:a16="http://schemas.microsoft.com/office/drawing/2014/main" id="{F95FC9A4-5C1E-31DF-1A79-3BE67A6E8DF2}"/>
              </a:ext>
            </a:extLst>
          </p:cNvPr>
          <p:cNvPicPr>
            <a:picLocks noChangeAspect="1"/>
          </p:cNvPicPr>
          <p:nvPr userDrawn="1"/>
        </p:nvPicPr>
        <p:blipFill rotWithShape="1">
          <a:blip r:embed="rId2"/>
          <a:srcRect r="68331"/>
          <a:stretch/>
        </p:blipFill>
        <p:spPr>
          <a:xfrm>
            <a:off x="79681" y="6146490"/>
            <a:ext cx="625400" cy="652893"/>
          </a:xfrm>
          <a:prstGeom prst="rect">
            <a:avLst/>
          </a:prstGeom>
        </p:spPr>
      </p:pic>
    </p:spTree>
    <p:extLst>
      <p:ext uri="{BB962C8B-B14F-4D97-AF65-F5344CB8AC3E}">
        <p14:creationId xmlns:p14="http://schemas.microsoft.com/office/powerpoint/2010/main" val="7530485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67CE63-E4F1-738B-B7C9-B1749A048C3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A7D5169-4E13-6E51-2B2E-1907F3B257D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F84EA4-8CD9-FBAE-037C-E69C2C21DFBC}"/>
              </a:ext>
            </a:extLst>
          </p:cNvPr>
          <p:cNvSpPr>
            <a:spLocks noGrp="1"/>
          </p:cNvSpPr>
          <p:nvPr>
            <p:ph type="dt" sz="half" idx="10"/>
          </p:nvPr>
        </p:nvSpPr>
        <p:spPr/>
        <p:txBody>
          <a:bodyPr/>
          <a:lstStyle/>
          <a:p>
            <a:fld id="{A8F9ACA4-B12A-C34F-B13E-2D834CB13853}" type="datetimeFigureOut">
              <a:rPr lang="en-US" smtClean="0"/>
              <a:t>4/1/24</a:t>
            </a:fld>
            <a:endParaRPr lang="en-US"/>
          </a:p>
        </p:txBody>
      </p:sp>
      <p:sp>
        <p:nvSpPr>
          <p:cNvPr id="5" name="Footer Placeholder 4">
            <a:extLst>
              <a:ext uri="{FF2B5EF4-FFF2-40B4-BE49-F238E27FC236}">
                <a16:creationId xmlns:a16="http://schemas.microsoft.com/office/drawing/2014/main" id="{009A18D9-5917-DAF6-B359-F31A85A672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B4C1386-15A7-CFA0-0D6A-E5A915C0F7DC}"/>
              </a:ext>
            </a:extLst>
          </p:cNvPr>
          <p:cNvSpPr>
            <a:spLocks noGrp="1"/>
          </p:cNvSpPr>
          <p:nvPr>
            <p:ph type="sldNum" sz="quarter" idx="12"/>
          </p:nvPr>
        </p:nvSpPr>
        <p:spPr/>
        <p:txBody>
          <a:bodyPr/>
          <a:lstStyle/>
          <a:p>
            <a:fld id="{D0CB1107-B912-7848-96EB-B0E9BE4C6847}" type="slidenum">
              <a:rPr lang="en-US" smtClean="0"/>
              <a:t>‹#›</a:t>
            </a:fld>
            <a:endParaRPr lang="en-US"/>
          </a:p>
        </p:txBody>
      </p:sp>
      <p:pic>
        <p:nvPicPr>
          <p:cNvPr id="8" name="Content Placeholder 4" descr="A picture containing text&#10;&#10;Description automatically generated">
            <a:extLst>
              <a:ext uri="{FF2B5EF4-FFF2-40B4-BE49-F238E27FC236}">
                <a16:creationId xmlns:a16="http://schemas.microsoft.com/office/drawing/2014/main" id="{64102163-4E3C-1672-66A1-ABD6C6BF79AF}"/>
              </a:ext>
            </a:extLst>
          </p:cNvPr>
          <p:cNvPicPr>
            <a:picLocks noChangeAspect="1"/>
          </p:cNvPicPr>
          <p:nvPr userDrawn="1"/>
        </p:nvPicPr>
        <p:blipFill rotWithShape="1">
          <a:blip r:embed="rId2"/>
          <a:srcRect r="68331"/>
          <a:stretch/>
        </p:blipFill>
        <p:spPr>
          <a:xfrm>
            <a:off x="79681" y="6146490"/>
            <a:ext cx="625400" cy="652893"/>
          </a:xfrm>
          <a:prstGeom prst="rect">
            <a:avLst/>
          </a:prstGeom>
        </p:spPr>
      </p:pic>
    </p:spTree>
    <p:extLst>
      <p:ext uri="{BB962C8B-B14F-4D97-AF65-F5344CB8AC3E}">
        <p14:creationId xmlns:p14="http://schemas.microsoft.com/office/powerpoint/2010/main" val="10960383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415600" y="1536633"/>
            <a:ext cx="11360800" cy="4555200"/>
          </a:xfrm>
          <a:prstGeom prst="rect">
            <a:avLst/>
          </a:prstGeom>
        </p:spPr>
        <p:txBody>
          <a:bodyPr spcFirstLastPara="1" wrap="square" lIns="91425" tIns="91425" rIns="91425" bIns="91425" anchor="t" anchorCtr="0">
            <a:normAutofit/>
          </a:bodyPr>
          <a:lstStyle>
            <a:lvl1pPr marL="609585" lvl="0" indent="-457189">
              <a:spcBef>
                <a:spcPts val="0"/>
              </a:spcBef>
              <a:spcAft>
                <a:spcPts val="0"/>
              </a:spcAft>
              <a:buSzPts val="18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9277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770DB2C-D457-B6B7-EA95-87C5F19E1F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3BE3556-F808-0C82-67D6-BD2A453625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251C10D-1403-A1EB-86E2-0B26838DF5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F9ACA4-B12A-C34F-B13E-2D834CB13853}" type="datetimeFigureOut">
              <a:rPr lang="en-US" smtClean="0"/>
              <a:t>4/1/24</a:t>
            </a:fld>
            <a:endParaRPr lang="en-US"/>
          </a:p>
        </p:txBody>
      </p:sp>
      <p:sp>
        <p:nvSpPr>
          <p:cNvPr id="5" name="Footer Placeholder 4">
            <a:extLst>
              <a:ext uri="{FF2B5EF4-FFF2-40B4-BE49-F238E27FC236}">
                <a16:creationId xmlns:a16="http://schemas.microsoft.com/office/drawing/2014/main" id="{18A9741C-A6A7-F0CC-3869-040249A0447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7BA0419-D801-BD6B-02F4-6B6911F0B8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CB1107-B912-7848-96EB-B0E9BE4C6847}" type="slidenum">
              <a:rPr lang="en-US" smtClean="0"/>
              <a:t>‹#›</a:t>
            </a:fld>
            <a:endParaRPr lang="en-US"/>
          </a:p>
        </p:txBody>
      </p:sp>
    </p:spTree>
    <p:extLst>
      <p:ext uri="{BB962C8B-B14F-4D97-AF65-F5344CB8AC3E}">
        <p14:creationId xmlns:p14="http://schemas.microsoft.com/office/powerpoint/2010/main" val="653734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5.jp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hyperlink" Target="https://serc.carleton.edu/tides/index.html"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serc.carleton.edu/tides/research/tides_rubric.htm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serc.carleton.edu/tides/research/index.htm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8" Type="http://schemas.openxmlformats.org/officeDocument/2006/relationships/image" Target="../media/image14.png"/><Relationship Id="rId3" Type="http://schemas.microsoft.com/office/2007/relationships/media" Target="../media/media2.mov"/><Relationship Id="rId7" Type="http://schemas.openxmlformats.org/officeDocument/2006/relationships/image" Target="../media/image13.png"/><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notesSlide" Target="../notesSlides/notesSlide7.xml"/><Relationship Id="rId5" Type="http://schemas.openxmlformats.org/officeDocument/2006/relationships/slideLayout" Target="../slideLayouts/slideLayout2.xml"/><Relationship Id="rId4" Type="http://schemas.openxmlformats.org/officeDocument/2006/relationships/video" Target="../media/media2.mov"/><Relationship Id="rId9"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slideLayout" Target="../slideLayouts/slideLayout2.xml"/><Relationship Id="rId7" Type="http://schemas.openxmlformats.org/officeDocument/2006/relationships/image" Target="../media/image19.jpeg"/><Relationship Id="rId2" Type="http://schemas.openxmlformats.org/officeDocument/2006/relationships/video" Target="../media/media3.mov"/><Relationship Id="rId1" Type="http://schemas.microsoft.com/office/2007/relationships/media" Target="../media/media3.mov"/><Relationship Id="rId6" Type="http://schemas.openxmlformats.org/officeDocument/2006/relationships/image" Target="../media/image18.jpeg"/><Relationship Id="rId5" Type="http://schemas.openxmlformats.org/officeDocument/2006/relationships/image" Target="../media/image10.jpe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 Id="rId9" Type="http://schemas.openxmlformats.org/officeDocument/2006/relationships/image" Target="../media/image36.png"/></Relationships>
</file>

<file path=ppt/slides/_rels/slide1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39.jpg"/><Relationship Id="rId4" Type="http://schemas.openxmlformats.org/officeDocument/2006/relationships/image" Target="../media/image38.jpg"/></Relationships>
</file>

<file path=ppt/slides/_rels/slide2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2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mailto:Anne.Egger@cwu.edu"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3F588-EE72-96AA-0550-8A4343DDD492}"/>
              </a:ext>
            </a:extLst>
          </p:cNvPr>
          <p:cNvSpPr>
            <a:spLocks noGrp="1"/>
          </p:cNvSpPr>
          <p:nvPr>
            <p:ph type="ctrTitle"/>
          </p:nvPr>
        </p:nvSpPr>
        <p:spPr/>
        <p:txBody>
          <a:bodyPr>
            <a:normAutofit fontScale="90000"/>
          </a:bodyPr>
          <a:lstStyle/>
          <a:p>
            <a:r>
              <a:rPr kumimoji="0" lang="en-US" sz="4400" b="1" i="1" u="none" strike="noStrike" kern="1200" cap="none" spc="0" normalizeH="0" baseline="0" noProof="0" dirty="0">
                <a:ln>
                  <a:noFill/>
                </a:ln>
                <a:solidFill>
                  <a:prstClr val="black"/>
                </a:solidFill>
                <a:effectLst/>
                <a:uLnTx/>
                <a:uFillTx/>
                <a:latin typeface="Calibri Light" panose="020F0302020204030204"/>
                <a:ea typeface="+mj-ea"/>
                <a:cs typeface="+mj-cs"/>
              </a:rPr>
              <a:t>Teaching with Investigation and Design: </a:t>
            </a:r>
            <a:br>
              <a:rPr kumimoji="0" lang="en-US" sz="6000" b="0" i="0" u="none" strike="noStrike" kern="1200" cap="none" spc="0" normalizeH="0" baseline="0" noProof="0" dirty="0">
                <a:ln>
                  <a:noFill/>
                </a:ln>
                <a:solidFill>
                  <a:prstClr val="black"/>
                </a:solidFill>
                <a:effectLst/>
                <a:uLnTx/>
                <a:uFillTx/>
                <a:latin typeface="Calibri Light" panose="020F0302020204030204"/>
                <a:ea typeface="+mj-ea"/>
                <a:cs typeface="+mj-cs"/>
              </a:rPr>
            </a:br>
            <a:r>
              <a:rPr kumimoji="0" lang="en-US" sz="5300" b="0" i="0" u="none" strike="noStrike" kern="1200" cap="none" spc="0" normalizeH="0" baseline="0" noProof="0" dirty="0">
                <a:ln>
                  <a:noFill/>
                </a:ln>
                <a:solidFill>
                  <a:prstClr val="black"/>
                </a:solidFill>
                <a:effectLst/>
                <a:uLnTx/>
                <a:uFillTx/>
                <a:latin typeface="Calibri Light" panose="020F0302020204030204"/>
                <a:ea typeface="+mj-ea"/>
                <a:cs typeface="+mj-cs"/>
              </a:rPr>
              <a:t>An Opportunity to </a:t>
            </a:r>
            <a:r>
              <a:rPr kumimoji="0" lang="en-US" sz="5300" b="1" i="0" u="none" strike="noStrike" kern="1200" cap="none" spc="0" normalizeH="0" baseline="0" noProof="0" dirty="0">
                <a:ln>
                  <a:noFill/>
                </a:ln>
                <a:solidFill>
                  <a:srgbClr val="3AD6B6"/>
                </a:solidFill>
                <a:effectLst/>
                <a:uLnTx/>
                <a:uFillTx/>
                <a:latin typeface="Calibri Light" panose="020F0302020204030204"/>
                <a:ea typeface="+mj-ea"/>
                <a:cs typeface="+mj-cs"/>
              </a:rPr>
              <a:t>Transform</a:t>
            </a:r>
            <a:r>
              <a:rPr kumimoji="0" lang="en-US" sz="5300" b="0" i="0" u="none" strike="noStrike" kern="1200" cap="none" spc="0" normalizeH="0" baseline="0" noProof="0" dirty="0">
                <a:ln>
                  <a:noFill/>
                </a:ln>
                <a:solidFill>
                  <a:prstClr val="black"/>
                </a:solidFill>
                <a:effectLst/>
                <a:uLnTx/>
                <a:uFillTx/>
                <a:latin typeface="Calibri Light" panose="020F0302020204030204"/>
                <a:ea typeface="+mj-ea"/>
                <a:cs typeface="+mj-cs"/>
              </a:rPr>
              <a:t> your Introductory Undergraduate Science Classroom</a:t>
            </a:r>
            <a:endParaRPr lang="en-US" dirty="0"/>
          </a:p>
        </p:txBody>
      </p:sp>
      <p:sp>
        <p:nvSpPr>
          <p:cNvPr id="3" name="Subtitle 2">
            <a:extLst>
              <a:ext uri="{FF2B5EF4-FFF2-40B4-BE49-F238E27FC236}">
                <a16:creationId xmlns:a16="http://schemas.microsoft.com/office/drawing/2014/main" id="{2BA6A706-5067-897D-F98A-78CFF989B21C}"/>
              </a:ext>
            </a:extLst>
          </p:cNvPr>
          <p:cNvSpPr>
            <a:spLocks noGrp="1"/>
          </p:cNvSpPr>
          <p:nvPr>
            <p:ph type="subTitle" idx="1"/>
          </p:nvPr>
        </p:nvSpPr>
        <p:spPr/>
        <p:txBody>
          <a:bodyPr/>
          <a:lstStyle/>
          <a:p>
            <a:r>
              <a:rPr lang="en-US" b="1" dirty="0"/>
              <a:t>A Pre-Earth Educators’ Rendezvous webinar</a:t>
            </a:r>
          </a:p>
          <a:p>
            <a:r>
              <a:rPr lang="en-US" i="1" dirty="0"/>
              <a:t>April 1, 2024</a:t>
            </a:r>
          </a:p>
          <a:p>
            <a:r>
              <a:rPr lang="en-US" b="1" i="1" dirty="0"/>
              <a:t>No fooling!</a:t>
            </a:r>
          </a:p>
        </p:txBody>
      </p:sp>
    </p:spTree>
    <p:extLst>
      <p:ext uri="{BB962C8B-B14F-4D97-AF65-F5344CB8AC3E}">
        <p14:creationId xmlns:p14="http://schemas.microsoft.com/office/powerpoint/2010/main" val="41105569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4E87-60BD-B2C8-9036-A41B0804DDD4}"/>
              </a:ext>
            </a:extLst>
          </p:cNvPr>
          <p:cNvSpPr>
            <a:spLocks noGrp="1"/>
          </p:cNvSpPr>
          <p:nvPr>
            <p:ph type="title"/>
          </p:nvPr>
        </p:nvSpPr>
        <p:spPr>
          <a:xfrm>
            <a:off x="390757" y="348970"/>
            <a:ext cx="7886700" cy="664133"/>
          </a:xfrm>
        </p:spPr>
        <p:txBody>
          <a:bodyPr>
            <a:normAutofit fontScale="90000"/>
          </a:bodyPr>
          <a:lstStyle/>
          <a:p>
            <a:r>
              <a:rPr lang="en-US" dirty="0"/>
              <a:t>Introductions</a:t>
            </a:r>
          </a:p>
        </p:txBody>
      </p:sp>
      <p:sp>
        <p:nvSpPr>
          <p:cNvPr id="3" name="Content Placeholder 2">
            <a:extLst>
              <a:ext uri="{FF2B5EF4-FFF2-40B4-BE49-F238E27FC236}">
                <a16:creationId xmlns:a16="http://schemas.microsoft.com/office/drawing/2014/main" id="{C96C408B-43FA-B987-A0C0-A77D1D83CE13}"/>
              </a:ext>
            </a:extLst>
          </p:cNvPr>
          <p:cNvSpPr>
            <a:spLocks noGrp="1"/>
          </p:cNvSpPr>
          <p:nvPr>
            <p:ph idx="1"/>
          </p:nvPr>
        </p:nvSpPr>
        <p:spPr>
          <a:xfrm>
            <a:off x="643680" y="1261592"/>
            <a:ext cx="3701698" cy="4965680"/>
          </a:xfrm>
        </p:spPr>
        <p:txBody>
          <a:bodyPr/>
          <a:lstStyle/>
          <a:p>
            <a:r>
              <a:rPr lang="en-US" dirty="0"/>
              <a:t>Webinar leaders and why we are here: </a:t>
            </a:r>
          </a:p>
          <a:p>
            <a:pPr lvl="1"/>
            <a:r>
              <a:rPr lang="en-US" dirty="0"/>
              <a:t>Anne Egger</a:t>
            </a:r>
          </a:p>
          <a:p>
            <a:pPr lvl="1"/>
            <a:r>
              <a:rPr lang="en-US" dirty="0"/>
              <a:t>Natalie </a:t>
            </a:r>
            <a:r>
              <a:rPr lang="en-US" dirty="0" err="1"/>
              <a:t>Bursztyn</a:t>
            </a:r>
            <a:endParaRPr lang="en-US" dirty="0"/>
          </a:p>
          <a:p>
            <a:pPr lvl="1"/>
            <a:r>
              <a:rPr lang="en-US" dirty="0"/>
              <a:t>Angela </a:t>
            </a:r>
            <a:r>
              <a:rPr lang="en-US" dirty="0" err="1"/>
              <a:t>Daneshmand</a:t>
            </a:r>
            <a:endParaRPr lang="en-US" dirty="0"/>
          </a:p>
          <a:p>
            <a:r>
              <a:rPr lang="en-US" dirty="0"/>
              <a:t>Who you are and why you are here: </a:t>
            </a:r>
          </a:p>
          <a:p>
            <a:pPr lvl="1"/>
            <a:r>
              <a:rPr lang="en-US" dirty="0"/>
              <a:t>Poll questions!</a:t>
            </a:r>
          </a:p>
        </p:txBody>
      </p:sp>
      <p:pic>
        <p:nvPicPr>
          <p:cNvPr id="7" name="Picture 6">
            <a:extLst>
              <a:ext uri="{FF2B5EF4-FFF2-40B4-BE49-F238E27FC236}">
                <a16:creationId xmlns:a16="http://schemas.microsoft.com/office/drawing/2014/main" id="{B18E22EB-1D0E-8EDA-1C7C-43803578EAAE}"/>
              </a:ext>
            </a:extLst>
          </p:cNvPr>
          <p:cNvPicPr>
            <a:picLocks noChangeAspect="1"/>
          </p:cNvPicPr>
          <p:nvPr/>
        </p:nvPicPr>
        <p:blipFill>
          <a:blip r:embed="rId3"/>
          <a:stretch>
            <a:fillRect/>
          </a:stretch>
        </p:blipFill>
        <p:spPr>
          <a:xfrm>
            <a:off x="4881185" y="1475015"/>
            <a:ext cx="2868633" cy="3824844"/>
          </a:xfrm>
          <a:prstGeom prst="rect">
            <a:avLst/>
          </a:prstGeom>
          <a:ln>
            <a:noFill/>
          </a:ln>
          <a:effectLst>
            <a:outerShdw blurRad="292100" dist="139700" dir="2700000" algn="tl" rotWithShape="0">
              <a:srgbClr val="333333">
                <a:alpha val="65000"/>
              </a:srgbClr>
            </a:outerShdw>
          </a:effectLst>
        </p:spPr>
      </p:pic>
      <p:pic>
        <p:nvPicPr>
          <p:cNvPr id="5" name="Picture 4">
            <a:extLst>
              <a:ext uri="{FF2B5EF4-FFF2-40B4-BE49-F238E27FC236}">
                <a16:creationId xmlns:a16="http://schemas.microsoft.com/office/drawing/2014/main" id="{5F6711B4-CC7D-CC8E-2CE3-3539B1B6EFF4}"/>
              </a:ext>
            </a:extLst>
          </p:cNvPr>
          <p:cNvPicPr>
            <a:picLocks noChangeAspect="1"/>
          </p:cNvPicPr>
          <p:nvPr/>
        </p:nvPicPr>
        <p:blipFill>
          <a:blip r:embed="rId4"/>
          <a:stretch>
            <a:fillRect/>
          </a:stretch>
        </p:blipFill>
        <p:spPr>
          <a:xfrm>
            <a:off x="8377607" y="3527549"/>
            <a:ext cx="2985485" cy="2985485"/>
          </a:xfrm>
          <a:prstGeom prst="rect">
            <a:avLst/>
          </a:prstGeom>
          <a:ln>
            <a:noFill/>
          </a:ln>
          <a:effectLst>
            <a:outerShdw blurRad="292100" dist="139700" dir="2700000" algn="tl" rotWithShape="0">
              <a:srgbClr val="333333">
                <a:alpha val="65000"/>
              </a:srgbClr>
            </a:outerShdw>
          </a:effectLst>
        </p:spPr>
      </p:pic>
      <p:pic>
        <p:nvPicPr>
          <p:cNvPr id="9" name="Picture 8">
            <a:extLst>
              <a:ext uri="{FF2B5EF4-FFF2-40B4-BE49-F238E27FC236}">
                <a16:creationId xmlns:a16="http://schemas.microsoft.com/office/drawing/2014/main" id="{543A0495-5D84-7531-72A1-CF4F3D3C32D9}"/>
              </a:ext>
            </a:extLst>
          </p:cNvPr>
          <p:cNvPicPr>
            <a:picLocks noChangeAspect="1"/>
          </p:cNvPicPr>
          <p:nvPr/>
        </p:nvPicPr>
        <p:blipFill rotWithShape="1">
          <a:blip r:embed="rId5"/>
          <a:srcRect l="33461" r="25745" b="43656"/>
          <a:stretch/>
        </p:blipFill>
        <p:spPr>
          <a:xfrm>
            <a:off x="8377608" y="467074"/>
            <a:ext cx="3170712" cy="259574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450575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ECB56-2A62-CB2E-F5A6-B42835FB9F0E}"/>
              </a:ext>
            </a:extLst>
          </p:cNvPr>
          <p:cNvSpPr>
            <a:spLocks noGrp="1"/>
          </p:cNvSpPr>
          <p:nvPr>
            <p:ph type="title"/>
          </p:nvPr>
        </p:nvSpPr>
        <p:spPr>
          <a:xfrm>
            <a:off x="258337" y="294502"/>
            <a:ext cx="10515600" cy="1103994"/>
          </a:xfrm>
        </p:spPr>
        <p:txBody>
          <a:bodyPr/>
          <a:lstStyle/>
          <a:p>
            <a:r>
              <a:rPr lang="en-US" dirty="0"/>
              <a:t>What is </a:t>
            </a:r>
            <a:r>
              <a:rPr lang="en-US" dirty="0" err="1"/>
              <a:t>TIDeS</a:t>
            </a:r>
            <a:r>
              <a:rPr lang="en-US" dirty="0"/>
              <a:t>?</a:t>
            </a:r>
          </a:p>
        </p:txBody>
      </p:sp>
      <p:sp>
        <p:nvSpPr>
          <p:cNvPr id="3" name="TextBox 2">
            <a:extLst>
              <a:ext uri="{FF2B5EF4-FFF2-40B4-BE49-F238E27FC236}">
                <a16:creationId xmlns:a16="http://schemas.microsoft.com/office/drawing/2014/main" id="{41CD9EDB-4E90-0A59-D5F7-A0AFDA0BC8AB}"/>
              </a:ext>
            </a:extLst>
          </p:cNvPr>
          <p:cNvSpPr txBox="1"/>
          <p:nvPr/>
        </p:nvSpPr>
        <p:spPr>
          <a:xfrm>
            <a:off x="423746" y="1398495"/>
            <a:ext cx="11262732" cy="954107"/>
          </a:xfrm>
          <a:prstGeom prst="rect">
            <a:avLst/>
          </a:prstGeom>
          <a:gradFill>
            <a:gsLst>
              <a:gs pos="0">
                <a:srgbClr val="4DCCF3"/>
              </a:gs>
              <a:gs pos="63000">
                <a:srgbClr val="3AD6B6"/>
              </a:gs>
              <a:gs pos="100000">
                <a:srgbClr val="ACE248"/>
              </a:gs>
            </a:gsLst>
            <a:lin ang="5400000" scaled="0"/>
          </a:gradFill>
          <a:ln>
            <a:noFill/>
          </a:ln>
          <a:effectLst>
            <a:outerShdw blurRad="50800" dist="38100" dir="2700000" algn="tl" rotWithShape="0">
              <a:prstClr val="black">
                <a:alpha val="40000"/>
              </a:prstClr>
            </a:outerShdw>
          </a:effectLst>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US" sz="2800" b="1" dirty="0"/>
              <a:t>Our vision is that future teachers will </a:t>
            </a:r>
            <a:r>
              <a:rPr lang="en-US" sz="2800" b="1" i="1" dirty="0"/>
              <a:t>learn</a:t>
            </a:r>
            <a:r>
              <a:rPr lang="en-US" sz="2800" b="1" dirty="0"/>
              <a:t> science as undergraduates the way they are expected to </a:t>
            </a:r>
            <a:r>
              <a:rPr lang="en-US" sz="2800" b="1" i="1" dirty="0"/>
              <a:t>teach</a:t>
            </a:r>
            <a:r>
              <a:rPr lang="en-US" sz="2800" b="1" dirty="0"/>
              <a:t> science in the K-12 classroom.</a:t>
            </a:r>
          </a:p>
        </p:txBody>
      </p:sp>
      <p:sp>
        <p:nvSpPr>
          <p:cNvPr id="4" name="TextBox 3">
            <a:extLst>
              <a:ext uri="{FF2B5EF4-FFF2-40B4-BE49-F238E27FC236}">
                <a16:creationId xmlns:a16="http://schemas.microsoft.com/office/drawing/2014/main" id="{96456742-3CD6-0CA8-E1D8-9B1AB4BA2BB8}"/>
              </a:ext>
            </a:extLst>
          </p:cNvPr>
          <p:cNvSpPr txBox="1"/>
          <p:nvPr/>
        </p:nvSpPr>
        <p:spPr>
          <a:xfrm>
            <a:off x="2293723" y="2812627"/>
            <a:ext cx="7779080" cy="3600986"/>
          </a:xfrm>
          <a:prstGeom prst="rect">
            <a:avLst/>
          </a:prstGeom>
          <a:noFill/>
        </p:spPr>
        <p:txBody>
          <a:bodyPr wrap="square" rtlCol="0">
            <a:spAutoFit/>
          </a:bodyPr>
          <a:lstStyle/>
          <a:p>
            <a:pPr>
              <a:spcBef>
                <a:spcPts val="600"/>
              </a:spcBef>
              <a:spcAft>
                <a:spcPts val="600"/>
              </a:spcAft>
            </a:pPr>
            <a:r>
              <a:rPr lang="en-US" sz="2600" b="1" dirty="0"/>
              <a:t>Goal 1:</a:t>
            </a:r>
            <a:r>
              <a:rPr lang="en-US" sz="2600" dirty="0"/>
              <a:t> Engage and support undergraduate faculty in developing, testing, and implementing high-quality instructional materials that put investigation and design at the center of introductory science courses.</a:t>
            </a:r>
          </a:p>
          <a:p>
            <a:pPr>
              <a:spcBef>
                <a:spcPts val="600"/>
              </a:spcBef>
              <a:spcAft>
                <a:spcPts val="600"/>
              </a:spcAft>
            </a:pPr>
            <a:r>
              <a:rPr lang="en-US" sz="2600" b="1" dirty="0"/>
              <a:t>Goal 2:</a:t>
            </a:r>
            <a:r>
              <a:rPr lang="en-US" sz="2600" dirty="0"/>
              <a:t> Assess the impact of the use of the materials and the development process.</a:t>
            </a:r>
          </a:p>
          <a:p>
            <a:pPr algn="ctr">
              <a:spcBef>
                <a:spcPts val="600"/>
              </a:spcBef>
              <a:spcAft>
                <a:spcPts val="600"/>
              </a:spcAft>
            </a:pPr>
            <a:r>
              <a:rPr lang="en-US" sz="2600" i="1" dirty="0"/>
              <a:t>Learn more about the project: </a:t>
            </a:r>
            <a:r>
              <a:rPr lang="en-US" sz="2600" dirty="0">
                <a:hlinkClick r:id="rId3"/>
              </a:rPr>
              <a:t>https://serc.carleton.edu/tides/index.html</a:t>
            </a:r>
            <a:r>
              <a:rPr lang="en-US" sz="2600" dirty="0"/>
              <a:t> </a:t>
            </a:r>
          </a:p>
        </p:txBody>
      </p:sp>
      <p:sp>
        <p:nvSpPr>
          <p:cNvPr id="5" name="Rectangle 4">
            <a:extLst>
              <a:ext uri="{FF2B5EF4-FFF2-40B4-BE49-F238E27FC236}">
                <a16:creationId xmlns:a16="http://schemas.microsoft.com/office/drawing/2014/main" id="{A99DF022-5140-2EC1-5C0E-0188AFB260D3}"/>
              </a:ext>
            </a:extLst>
          </p:cNvPr>
          <p:cNvSpPr/>
          <p:nvPr/>
        </p:nvSpPr>
        <p:spPr>
          <a:xfrm>
            <a:off x="2293722" y="2712962"/>
            <a:ext cx="7779081" cy="1840676"/>
          </a:xfrm>
          <a:prstGeom prst="rect">
            <a:avLst/>
          </a:prstGeom>
          <a:noFill/>
          <a:ln w="285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74977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wipe(down)">
                                      <p:cBhvr>
                                        <p:cTn id="2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build="p"/>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18EB41D-BC53-FB46-8DEE-FE1C9C242017}"/>
              </a:ext>
            </a:extLst>
          </p:cNvPr>
          <p:cNvSpPr>
            <a:spLocks noGrp="1"/>
          </p:cNvSpPr>
          <p:nvPr>
            <p:ph type="title"/>
          </p:nvPr>
        </p:nvSpPr>
        <p:spPr/>
        <p:txBody>
          <a:bodyPr/>
          <a:lstStyle/>
          <a:p>
            <a:r>
              <a:rPr lang="en-US" dirty="0"/>
              <a:t>Our guiding principles</a:t>
            </a:r>
          </a:p>
        </p:txBody>
      </p:sp>
      <p:sp>
        <p:nvSpPr>
          <p:cNvPr id="4" name="Content Placeholder 3">
            <a:extLst>
              <a:ext uri="{FF2B5EF4-FFF2-40B4-BE49-F238E27FC236}">
                <a16:creationId xmlns:a16="http://schemas.microsoft.com/office/drawing/2014/main" id="{4E5B80B2-D0F8-D249-6B36-ED8D9C9AF62A}"/>
              </a:ext>
            </a:extLst>
          </p:cNvPr>
          <p:cNvSpPr>
            <a:spLocks noGrp="1"/>
          </p:cNvSpPr>
          <p:nvPr>
            <p:ph idx="1"/>
          </p:nvPr>
        </p:nvSpPr>
        <p:spPr>
          <a:xfrm>
            <a:off x="1538869" y="1496291"/>
            <a:ext cx="9534292" cy="4680672"/>
          </a:xfrm>
        </p:spPr>
        <p:txBody>
          <a:bodyPr>
            <a:normAutofit/>
          </a:bodyPr>
          <a:lstStyle/>
          <a:p>
            <a:pPr fontAlgn="base"/>
            <a:r>
              <a:rPr lang="en-US" dirty="0"/>
              <a:t>Students will </a:t>
            </a:r>
            <a:r>
              <a:rPr lang="en-US" i="1" dirty="0"/>
              <a:t>engage in scientific investigation and engineering design</a:t>
            </a:r>
            <a:r>
              <a:rPr lang="en-US" dirty="0"/>
              <a:t> to deepen their understanding of core ideas.</a:t>
            </a:r>
          </a:p>
          <a:p>
            <a:pPr fontAlgn="base"/>
            <a:r>
              <a:rPr lang="en-US" dirty="0"/>
              <a:t>Faculty and the curricular materials they use will cultivate a learning environment where </a:t>
            </a:r>
            <a:r>
              <a:rPr lang="en-US" i="1" dirty="0"/>
              <a:t>all students </a:t>
            </a:r>
            <a:r>
              <a:rPr lang="en-US" dirty="0"/>
              <a:t>have equal access to learning and feel valued and supported in their learning.</a:t>
            </a:r>
          </a:p>
          <a:p>
            <a:pPr fontAlgn="base"/>
            <a:r>
              <a:rPr lang="en-US" dirty="0"/>
              <a:t>Students will </a:t>
            </a:r>
            <a:r>
              <a:rPr lang="en-US" i="1" dirty="0"/>
              <a:t>engage in addressing questions and solving problems</a:t>
            </a:r>
            <a:r>
              <a:rPr lang="en-US" dirty="0"/>
              <a:t> that are </a:t>
            </a:r>
            <a:r>
              <a:rPr lang="en-US" i="1" dirty="0"/>
              <a:t>relevant</a:t>
            </a:r>
            <a:r>
              <a:rPr lang="en-US" dirty="0"/>
              <a:t> to their lives.</a:t>
            </a:r>
          </a:p>
          <a:p>
            <a:r>
              <a:rPr lang="en-US" dirty="0"/>
              <a:t>Students will </a:t>
            </a:r>
            <a:r>
              <a:rPr lang="en-US" i="1" dirty="0"/>
              <a:t>engage in authentic and meaningful scenarios</a:t>
            </a:r>
            <a:r>
              <a:rPr lang="en-US" dirty="0"/>
              <a:t> that make </a:t>
            </a:r>
            <a:r>
              <a:rPr lang="en-US" i="1" dirty="0"/>
              <a:t>use of real data and models </a:t>
            </a:r>
            <a:r>
              <a:rPr lang="en-US" dirty="0"/>
              <a:t>and reflect the actual practice of science and engineering.</a:t>
            </a:r>
            <a:endParaRPr lang="en-US" sz="2400" dirty="0"/>
          </a:p>
        </p:txBody>
      </p:sp>
    </p:spTree>
    <p:extLst>
      <p:ext uri="{BB962C8B-B14F-4D97-AF65-F5344CB8AC3E}">
        <p14:creationId xmlns:p14="http://schemas.microsoft.com/office/powerpoint/2010/main" val="3541047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D0B0A-44FF-7C82-182A-A9737EC8A1E4}"/>
              </a:ext>
            </a:extLst>
          </p:cNvPr>
          <p:cNvSpPr>
            <a:spLocks noGrp="1"/>
          </p:cNvSpPr>
          <p:nvPr>
            <p:ph type="title"/>
          </p:nvPr>
        </p:nvSpPr>
        <p:spPr>
          <a:xfrm>
            <a:off x="491117" y="365126"/>
            <a:ext cx="10381321" cy="679903"/>
          </a:xfrm>
        </p:spPr>
        <p:txBody>
          <a:bodyPr>
            <a:normAutofit fontScale="90000"/>
          </a:bodyPr>
          <a:lstStyle/>
          <a:p>
            <a:r>
              <a:rPr lang="en-US" sz="3600" dirty="0"/>
              <a:t>How do we put those principles in action in the classroom? </a:t>
            </a:r>
          </a:p>
        </p:txBody>
      </p:sp>
      <p:sp>
        <p:nvSpPr>
          <p:cNvPr id="3" name="Content Placeholder 2">
            <a:extLst>
              <a:ext uri="{FF2B5EF4-FFF2-40B4-BE49-F238E27FC236}">
                <a16:creationId xmlns:a16="http://schemas.microsoft.com/office/drawing/2014/main" id="{A4A888AE-373F-5B8B-2669-CB533F574A8D}"/>
              </a:ext>
            </a:extLst>
          </p:cNvPr>
          <p:cNvSpPr>
            <a:spLocks noGrp="1"/>
          </p:cNvSpPr>
          <p:nvPr>
            <p:ph idx="1"/>
          </p:nvPr>
        </p:nvSpPr>
        <p:spPr>
          <a:xfrm>
            <a:off x="1081668" y="1045029"/>
            <a:ext cx="2854712" cy="5131934"/>
          </a:xfrm>
        </p:spPr>
        <p:txBody>
          <a:bodyPr/>
          <a:lstStyle/>
          <a:p>
            <a:r>
              <a:rPr lang="en-US" dirty="0"/>
              <a:t>Rigorous development and testing of new materials</a:t>
            </a:r>
          </a:p>
          <a:p>
            <a:r>
              <a:rPr lang="en-US" dirty="0"/>
              <a:t>Promotion of their use beyond the developers</a:t>
            </a:r>
          </a:p>
        </p:txBody>
      </p:sp>
      <p:pic>
        <p:nvPicPr>
          <p:cNvPr id="5" name="Picture 4">
            <a:extLst>
              <a:ext uri="{FF2B5EF4-FFF2-40B4-BE49-F238E27FC236}">
                <a16:creationId xmlns:a16="http://schemas.microsoft.com/office/drawing/2014/main" id="{805B9F92-F5BA-AB85-4E08-FA6D2A9429E0}"/>
              </a:ext>
            </a:extLst>
          </p:cNvPr>
          <p:cNvPicPr>
            <a:picLocks noChangeAspect="1"/>
          </p:cNvPicPr>
          <p:nvPr/>
        </p:nvPicPr>
        <p:blipFill rotWithShape="1">
          <a:blip r:embed="rId3"/>
          <a:srcRect b="22918"/>
          <a:stretch/>
        </p:blipFill>
        <p:spPr>
          <a:xfrm>
            <a:off x="4038599" y="1241585"/>
            <a:ext cx="7772400" cy="4935378"/>
          </a:xfrm>
          <a:prstGeom prst="rect">
            <a:avLst/>
          </a:prstGeom>
        </p:spPr>
      </p:pic>
      <p:sp>
        <p:nvSpPr>
          <p:cNvPr id="6" name="TextBox 5">
            <a:extLst>
              <a:ext uri="{FF2B5EF4-FFF2-40B4-BE49-F238E27FC236}">
                <a16:creationId xmlns:a16="http://schemas.microsoft.com/office/drawing/2014/main" id="{90DF63F0-DF3A-E29A-2BCF-B6F9F988C6E4}"/>
              </a:ext>
            </a:extLst>
          </p:cNvPr>
          <p:cNvSpPr txBox="1"/>
          <p:nvPr/>
        </p:nvSpPr>
        <p:spPr>
          <a:xfrm>
            <a:off x="858644" y="6143510"/>
            <a:ext cx="5642517" cy="646331"/>
          </a:xfrm>
          <a:prstGeom prst="rect">
            <a:avLst/>
          </a:prstGeom>
          <a:noFill/>
        </p:spPr>
        <p:txBody>
          <a:bodyPr wrap="square" rtlCol="0">
            <a:spAutoFit/>
          </a:bodyPr>
          <a:lstStyle/>
          <a:p>
            <a:r>
              <a:rPr lang="en-US" dirty="0"/>
              <a:t>Learn more about the rubric: </a:t>
            </a:r>
            <a:r>
              <a:rPr lang="en-US" dirty="0">
                <a:hlinkClick r:id="rId4"/>
              </a:rPr>
              <a:t>https://serc.carleton.edu/tides/research/tides_rubric.html</a:t>
            </a:r>
            <a:r>
              <a:rPr lang="en-US" dirty="0"/>
              <a:t> </a:t>
            </a:r>
          </a:p>
        </p:txBody>
      </p:sp>
    </p:spTree>
    <p:extLst>
      <p:ext uri="{BB962C8B-B14F-4D97-AF65-F5344CB8AC3E}">
        <p14:creationId xmlns:p14="http://schemas.microsoft.com/office/powerpoint/2010/main" val="1241848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55EC7-7C17-1370-F4E6-8FAC3266192E}"/>
              </a:ext>
            </a:extLst>
          </p:cNvPr>
          <p:cNvSpPr>
            <a:spLocks noGrp="1"/>
          </p:cNvSpPr>
          <p:nvPr>
            <p:ph type="title"/>
          </p:nvPr>
        </p:nvSpPr>
        <p:spPr/>
        <p:txBody>
          <a:bodyPr/>
          <a:lstStyle/>
          <a:p>
            <a:r>
              <a:rPr lang="en-US" dirty="0"/>
              <a:t>What does that testing tell us? </a:t>
            </a:r>
          </a:p>
        </p:txBody>
      </p:sp>
      <p:sp>
        <p:nvSpPr>
          <p:cNvPr id="3" name="Content Placeholder 2">
            <a:extLst>
              <a:ext uri="{FF2B5EF4-FFF2-40B4-BE49-F238E27FC236}">
                <a16:creationId xmlns:a16="http://schemas.microsoft.com/office/drawing/2014/main" id="{B5C08387-7744-0BBC-0846-E99656136B52}"/>
              </a:ext>
            </a:extLst>
          </p:cNvPr>
          <p:cNvSpPr>
            <a:spLocks noGrp="1"/>
          </p:cNvSpPr>
          <p:nvPr>
            <p:ph idx="1"/>
          </p:nvPr>
        </p:nvSpPr>
        <p:spPr>
          <a:xfrm>
            <a:off x="838200" y="1825625"/>
            <a:ext cx="5142571" cy="4351338"/>
          </a:xfrm>
        </p:spPr>
        <p:txBody>
          <a:bodyPr/>
          <a:lstStyle/>
          <a:p>
            <a:r>
              <a:rPr lang="en-US" dirty="0"/>
              <a:t>Students gain confidence in their ability to do science—regardless of the discipline</a:t>
            </a:r>
          </a:p>
          <a:p>
            <a:r>
              <a:rPr lang="en-US" dirty="0"/>
              <a:t>Students and instructors engage in more productive discourse</a:t>
            </a:r>
          </a:p>
          <a:p>
            <a:r>
              <a:rPr lang="en-US" dirty="0"/>
              <a:t>Instructors’ practices become more aligned with their beliefs</a:t>
            </a:r>
          </a:p>
          <a:p>
            <a:r>
              <a:rPr lang="en-US" dirty="0"/>
              <a:t>Instructors and students are more satisfied</a:t>
            </a:r>
          </a:p>
        </p:txBody>
      </p:sp>
      <p:pic>
        <p:nvPicPr>
          <p:cNvPr id="5" name="Picture 4">
            <a:extLst>
              <a:ext uri="{FF2B5EF4-FFF2-40B4-BE49-F238E27FC236}">
                <a16:creationId xmlns:a16="http://schemas.microsoft.com/office/drawing/2014/main" id="{C5EBAD1F-DC9E-1EB0-46D3-6EA36DFC33E6}"/>
              </a:ext>
            </a:extLst>
          </p:cNvPr>
          <p:cNvPicPr>
            <a:picLocks noChangeAspect="1"/>
          </p:cNvPicPr>
          <p:nvPr/>
        </p:nvPicPr>
        <p:blipFill rotWithShape="1">
          <a:blip r:embed="rId3"/>
          <a:srcRect l="3863" r="16224"/>
          <a:stretch/>
        </p:blipFill>
        <p:spPr>
          <a:xfrm>
            <a:off x="5980771" y="1343302"/>
            <a:ext cx="6211229" cy="5315984"/>
          </a:xfrm>
          <a:prstGeom prst="rect">
            <a:avLst/>
          </a:prstGeom>
        </p:spPr>
      </p:pic>
      <p:sp>
        <p:nvSpPr>
          <p:cNvPr id="6" name="TextBox 5">
            <a:extLst>
              <a:ext uri="{FF2B5EF4-FFF2-40B4-BE49-F238E27FC236}">
                <a16:creationId xmlns:a16="http://schemas.microsoft.com/office/drawing/2014/main" id="{4B71F169-5C00-3627-2794-273810A8F87E}"/>
              </a:ext>
            </a:extLst>
          </p:cNvPr>
          <p:cNvSpPr txBox="1"/>
          <p:nvPr/>
        </p:nvSpPr>
        <p:spPr>
          <a:xfrm>
            <a:off x="838200" y="6147892"/>
            <a:ext cx="7012259" cy="646331"/>
          </a:xfrm>
          <a:prstGeom prst="rect">
            <a:avLst/>
          </a:prstGeom>
          <a:noFill/>
        </p:spPr>
        <p:txBody>
          <a:bodyPr wrap="square" rtlCol="0">
            <a:spAutoFit/>
          </a:bodyPr>
          <a:lstStyle/>
          <a:p>
            <a:r>
              <a:rPr lang="en-US" dirty="0"/>
              <a:t>Learn more about the research: </a:t>
            </a:r>
            <a:r>
              <a:rPr lang="en-US" dirty="0">
                <a:hlinkClick r:id="rId4"/>
              </a:rPr>
              <a:t>https://serc.carleton.edu/tides/research/index.html</a:t>
            </a:r>
            <a:r>
              <a:rPr lang="en-US" dirty="0"/>
              <a:t> </a:t>
            </a:r>
          </a:p>
        </p:txBody>
      </p:sp>
    </p:spTree>
    <p:extLst>
      <p:ext uri="{BB962C8B-B14F-4D97-AF65-F5344CB8AC3E}">
        <p14:creationId xmlns:p14="http://schemas.microsoft.com/office/powerpoint/2010/main" val="9019747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4E87-60BD-B2C8-9036-A41B0804DDD4}"/>
              </a:ext>
            </a:extLst>
          </p:cNvPr>
          <p:cNvSpPr>
            <a:spLocks noGrp="1"/>
          </p:cNvSpPr>
          <p:nvPr>
            <p:ph type="title"/>
          </p:nvPr>
        </p:nvSpPr>
        <p:spPr>
          <a:xfrm>
            <a:off x="390757" y="348970"/>
            <a:ext cx="7886700" cy="664133"/>
          </a:xfrm>
        </p:spPr>
        <p:txBody>
          <a:bodyPr>
            <a:normAutofit fontScale="90000"/>
          </a:bodyPr>
          <a:lstStyle/>
          <a:p>
            <a:r>
              <a:rPr lang="en-US" dirty="0"/>
              <a:t>Our goal today</a:t>
            </a:r>
          </a:p>
        </p:txBody>
      </p:sp>
      <p:sp>
        <p:nvSpPr>
          <p:cNvPr id="3" name="Content Placeholder 2">
            <a:extLst>
              <a:ext uri="{FF2B5EF4-FFF2-40B4-BE49-F238E27FC236}">
                <a16:creationId xmlns:a16="http://schemas.microsoft.com/office/drawing/2014/main" id="{C96C408B-43FA-B987-A0C0-A77D1D83CE13}"/>
              </a:ext>
            </a:extLst>
          </p:cNvPr>
          <p:cNvSpPr>
            <a:spLocks noGrp="1"/>
          </p:cNvSpPr>
          <p:nvPr>
            <p:ph idx="1"/>
          </p:nvPr>
        </p:nvSpPr>
        <p:spPr>
          <a:xfrm>
            <a:off x="643679" y="1261592"/>
            <a:ext cx="5968993" cy="4965680"/>
          </a:xfrm>
        </p:spPr>
        <p:txBody>
          <a:bodyPr/>
          <a:lstStyle/>
          <a:p>
            <a:r>
              <a:rPr lang="en-US" b="1" dirty="0"/>
              <a:t>Whet your appetite for </a:t>
            </a:r>
            <a:r>
              <a:rPr lang="en-US" b="1" dirty="0" err="1"/>
              <a:t>TIDeS</a:t>
            </a:r>
            <a:endParaRPr lang="en-US" b="1" dirty="0"/>
          </a:p>
          <a:p>
            <a:r>
              <a:rPr lang="en-US" b="1" dirty="0"/>
              <a:t>Natalie:</a:t>
            </a:r>
            <a:r>
              <a:rPr lang="en-US" dirty="0"/>
              <a:t> her experience and thinking about the cycle of investigation</a:t>
            </a:r>
          </a:p>
          <a:p>
            <a:r>
              <a:rPr lang="en-US" b="1" dirty="0"/>
              <a:t>Angela:</a:t>
            </a:r>
            <a:r>
              <a:rPr lang="en-US" dirty="0"/>
              <a:t> her experience and thinking about what a particular class looks like</a:t>
            </a:r>
          </a:p>
          <a:p>
            <a:r>
              <a:rPr lang="en-US" dirty="0"/>
              <a:t>The summer workshop and stipend application</a:t>
            </a:r>
          </a:p>
        </p:txBody>
      </p:sp>
      <p:pic>
        <p:nvPicPr>
          <p:cNvPr id="7" name="Picture 6">
            <a:extLst>
              <a:ext uri="{FF2B5EF4-FFF2-40B4-BE49-F238E27FC236}">
                <a16:creationId xmlns:a16="http://schemas.microsoft.com/office/drawing/2014/main" id="{B18E22EB-1D0E-8EDA-1C7C-43803578EAAE}"/>
              </a:ext>
            </a:extLst>
          </p:cNvPr>
          <p:cNvPicPr>
            <a:picLocks noChangeAspect="1"/>
          </p:cNvPicPr>
          <p:nvPr/>
        </p:nvPicPr>
        <p:blipFill>
          <a:blip r:embed="rId3"/>
          <a:stretch>
            <a:fillRect/>
          </a:stretch>
        </p:blipFill>
        <p:spPr>
          <a:xfrm>
            <a:off x="7167185" y="348970"/>
            <a:ext cx="2868633" cy="3824844"/>
          </a:xfrm>
          <a:prstGeom prst="rect">
            <a:avLst/>
          </a:prstGeom>
          <a:ln>
            <a:noFill/>
          </a:ln>
          <a:effectLst>
            <a:outerShdw blurRad="292100" dist="139700" dir="2700000" algn="tl" rotWithShape="0">
              <a:srgbClr val="333333">
                <a:alpha val="65000"/>
              </a:srgbClr>
            </a:outerShdw>
          </a:effectLst>
        </p:spPr>
      </p:pic>
      <p:pic>
        <p:nvPicPr>
          <p:cNvPr id="5" name="Picture 4">
            <a:extLst>
              <a:ext uri="{FF2B5EF4-FFF2-40B4-BE49-F238E27FC236}">
                <a16:creationId xmlns:a16="http://schemas.microsoft.com/office/drawing/2014/main" id="{5F6711B4-CC7D-CC8E-2CE3-3539B1B6EFF4}"/>
              </a:ext>
            </a:extLst>
          </p:cNvPr>
          <p:cNvPicPr>
            <a:picLocks noChangeAspect="1"/>
          </p:cNvPicPr>
          <p:nvPr/>
        </p:nvPicPr>
        <p:blipFill>
          <a:blip r:embed="rId4"/>
          <a:stretch>
            <a:fillRect/>
          </a:stretch>
        </p:blipFill>
        <p:spPr>
          <a:xfrm>
            <a:off x="8901715" y="3594456"/>
            <a:ext cx="2985485" cy="298548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93849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23939-53EC-6249-8807-E2E2F72FEE4F}"/>
              </a:ext>
            </a:extLst>
          </p:cNvPr>
          <p:cNvSpPr>
            <a:spLocks noGrp="1"/>
          </p:cNvSpPr>
          <p:nvPr>
            <p:ph type="title"/>
          </p:nvPr>
        </p:nvSpPr>
        <p:spPr>
          <a:xfrm>
            <a:off x="0" y="-8485"/>
            <a:ext cx="12192000" cy="1246736"/>
          </a:xfrm>
        </p:spPr>
        <p:txBody>
          <a:bodyPr>
            <a:noAutofit/>
          </a:bodyPr>
          <a:lstStyle/>
          <a:p>
            <a:pPr algn="ctr"/>
            <a:r>
              <a:rPr lang="en-US" sz="3600" dirty="0"/>
              <a:t>Cycles of Investigation in Geo 224</a:t>
            </a:r>
          </a:p>
        </p:txBody>
      </p:sp>
      <p:sp>
        <p:nvSpPr>
          <p:cNvPr id="14" name="Circular Arrow 13">
            <a:extLst>
              <a:ext uri="{FF2B5EF4-FFF2-40B4-BE49-F238E27FC236}">
                <a16:creationId xmlns:a16="http://schemas.microsoft.com/office/drawing/2014/main" id="{01839E00-BC08-F34B-9386-827818297C08}"/>
              </a:ext>
            </a:extLst>
          </p:cNvPr>
          <p:cNvSpPr/>
          <p:nvPr/>
        </p:nvSpPr>
        <p:spPr>
          <a:xfrm>
            <a:off x="-106944" y="1293429"/>
            <a:ext cx="2914118" cy="2670975"/>
          </a:xfrm>
          <a:prstGeom prst="circularArrow">
            <a:avLst/>
          </a:prstGeom>
          <a:gradFill>
            <a:gsLst>
              <a:gs pos="0">
                <a:schemeClr val="accent1">
                  <a:lumMod val="5000"/>
                  <a:lumOff val="95000"/>
                </a:schemeClr>
              </a:gs>
              <a:gs pos="0">
                <a:schemeClr val="accent1">
                  <a:lumMod val="45000"/>
                  <a:lumOff val="55000"/>
                </a:schemeClr>
              </a:gs>
              <a:gs pos="44000">
                <a:schemeClr val="accent6">
                  <a:lumMod val="40000"/>
                  <a:lumOff val="60000"/>
                </a:schemeClr>
              </a:gs>
              <a:gs pos="100000">
                <a:schemeClr val="accent2">
                  <a:lumMod val="40000"/>
                  <a:lumOff val="6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TextBox 14">
            <a:extLst>
              <a:ext uri="{FF2B5EF4-FFF2-40B4-BE49-F238E27FC236}">
                <a16:creationId xmlns:a16="http://schemas.microsoft.com/office/drawing/2014/main" id="{60B95ECE-408A-5F41-B9EA-220BF65A0696}"/>
              </a:ext>
            </a:extLst>
          </p:cNvPr>
          <p:cNvSpPr txBox="1"/>
          <p:nvPr/>
        </p:nvSpPr>
        <p:spPr>
          <a:xfrm>
            <a:off x="204900" y="5241407"/>
            <a:ext cx="2288606" cy="1200329"/>
          </a:xfrm>
          <a:prstGeom prst="rect">
            <a:avLst/>
          </a:prstGeom>
          <a:noFill/>
        </p:spPr>
        <p:txBody>
          <a:bodyPr wrap="square" rtlCol="0">
            <a:spAutoFit/>
          </a:bodyPr>
          <a:lstStyle/>
          <a:p>
            <a:pPr marL="285750" indent="-285750">
              <a:buFont typeface="Arial" panose="020B0604020202020204" pitchFamily="34" charset="0"/>
              <a:buChar char="•"/>
            </a:pPr>
            <a:r>
              <a:rPr lang="en-US" dirty="0"/>
              <a:t>Strongly scaffolded</a:t>
            </a:r>
          </a:p>
          <a:p>
            <a:pPr marL="285750" indent="-285750">
              <a:buFont typeface="Arial" panose="020B0604020202020204" pitchFamily="34" charset="0"/>
              <a:buChar char="•"/>
            </a:pPr>
            <a:r>
              <a:rPr lang="en-US" dirty="0"/>
              <a:t>Personal relevance</a:t>
            </a:r>
          </a:p>
          <a:p>
            <a:pPr marL="285750" indent="-285750">
              <a:buFont typeface="Arial" panose="020B0604020202020204" pitchFamily="34" charset="0"/>
              <a:buChar char="•"/>
            </a:pPr>
            <a:r>
              <a:rPr lang="en-US" dirty="0"/>
              <a:t>Explicit reference to practices</a:t>
            </a:r>
          </a:p>
        </p:txBody>
      </p:sp>
      <p:sp>
        <p:nvSpPr>
          <p:cNvPr id="16" name="TextBox 15">
            <a:extLst>
              <a:ext uri="{FF2B5EF4-FFF2-40B4-BE49-F238E27FC236}">
                <a16:creationId xmlns:a16="http://schemas.microsoft.com/office/drawing/2014/main" id="{6B31B61B-A1FC-ED49-BE07-3C80D032BC3C}"/>
              </a:ext>
            </a:extLst>
          </p:cNvPr>
          <p:cNvSpPr txBox="1"/>
          <p:nvPr/>
        </p:nvSpPr>
        <p:spPr>
          <a:xfrm>
            <a:off x="178879" y="1993120"/>
            <a:ext cx="2288606" cy="646331"/>
          </a:xfrm>
          <a:prstGeom prst="rect">
            <a:avLst/>
          </a:prstGeom>
          <a:noFill/>
        </p:spPr>
        <p:txBody>
          <a:bodyPr wrap="square" rtlCol="0">
            <a:spAutoFit/>
          </a:bodyPr>
          <a:lstStyle/>
          <a:p>
            <a:pPr algn="ctr"/>
            <a:r>
              <a:rPr lang="en-US" sz="3600" i="1" dirty="0"/>
              <a:t>Cycle 1</a:t>
            </a:r>
          </a:p>
        </p:txBody>
      </p:sp>
      <p:sp>
        <p:nvSpPr>
          <p:cNvPr id="7" name="TextBox 6">
            <a:extLst>
              <a:ext uri="{FF2B5EF4-FFF2-40B4-BE49-F238E27FC236}">
                <a16:creationId xmlns:a16="http://schemas.microsoft.com/office/drawing/2014/main" id="{7871F6CC-4C15-F702-9687-442218E8D6A8}"/>
              </a:ext>
            </a:extLst>
          </p:cNvPr>
          <p:cNvSpPr txBox="1"/>
          <p:nvPr/>
        </p:nvSpPr>
        <p:spPr>
          <a:xfrm>
            <a:off x="178879" y="2941497"/>
            <a:ext cx="2383991" cy="646331"/>
          </a:xfrm>
          <a:prstGeom prst="rect">
            <a:avLst/>
          </a:prstGeom>
          <a:noFill/>
        </p:spPr>
        <p:txBody>
          <a:bodyPr wrap="square" rtlCol="0">
            <a:spAutoFit/>
          </a:bodyPr>
          <a:lstStyle/>
          <a:p>
            <a:r>
              <a:rPr lang="en-US" dirty="0"/>
              <a:t>What is science? What makes a “scientist”?</a:t>
            </a:r>
          </a:p>
        </p:txBody>
      </p:sp>
      <p:pic>
        <p:nvPicPr>
          <p:cNvPr id="26" name="Picture 25">
            <a:extLst>
              <a:ext uri="{FF2B5EF4-FFF2-40B4-BE49-F238E27FC236}">
                <a16:creationId xmlns:a16="http://schemas.microsoft.com/office/drawing/2014/main" id="{DE1E6C69-6E47-299D-DE5F-32C1A924D975}"/>
              </a:ext>
            </a:extLst>
          </p:cNvPr>
          <p:cNvPicPr>
            <a:picLocks noChangeAspect="1"/>
          </p:cNvPicPr>
          <p:nvPr/>
        </p:nvPicPr>
        <p:blipFill rotWithShape="1">
          <a:blip r:embed="rId3"/>
          <a:srcRect b="30798"/>
          <a:stretch/>
        </p:blipFill>
        <p:spPr>
          <a:xfrm>
            <a:off x="504073" y="3659118"/>
            <a:ext cx="1499039" cy="1452324"/>
          </a:xfrm>
          <a:prstGeom prst="rect">
            <a:avLst/>
          </a:prstGeom>
        </p:spPr>
      </p:pic>
      <p:grpSp>
        <p:nvGrpSpPr>
          <p:cNvPr id="27" name="Group 26">
            <a:extLst>
              <a:ext uri="{FF2B5EF4-FFF2-40B4-BE49-F238E27FC236}">
                <a16:creationId xmlns:a16="http://schemas.microsoft.com/office/drawing/2014/main" id="{0EA62362-E131-2BCD-8CF0-9A86092F7159}"/>
              </a:ext>
            </a:extLst>
          </p:cNvPr>
          <p:cNvGrpSpPr/>
          <p:nvPr/>
        </p:nvGrpSpPr>
        <p:grpSpPr>
          <a:xfrm>
            <a:off x="2930497" y="1293429"/>
            <a:ext cx="2932587" cy="5173218"/>
            <a:chOff x="3171132" y="1293429"/>
            <a:chExt cx="2932587" cy="5173218"/>
          </a:xfrm>
        </p:grpSpPr>
        <p:sp>
          <p:nvSpPr>
            <p:cNvPr id="17" name="Circular Arrow 16">
              <a:extLst>
                <a:ext uri="{FF2B5EF4-FFF2-40B4-BE49-F238E27FC236}">
                  <a16:creationId xmlns:a16="http://schemas.microsoft.com/office/drawing/2014/main" id="{2C302101-EF7D-CE44-8755-40ABDABD890E}"/>
                </a:ext>
              </a:extLst>
            </p:cNvPr>
            <p:cNvSpPr/>
            <p:nvPr/>
          </p:nvSpPr>
          <p:spPr>
            <a:xfrm>
              <a:off x="3171132" y="1293429"/>
              <a:ext cx="2914118" cy="2670975"/>
            </a:xfrm>
            <a:prstGeom prst="circularArrow">
              <a:avLst/>
            </a:prstGeom>
            <a:gradFill>
              <a:gsLst>
                <a:gs pos="0">
                  <a:schemeClr val="accent1">
                    <a:lumMod val="5000"/>
                    <a:lumOff val="95000"/>
                  </a:schemeClr>
                </a:gs>
                <a:gs pos="0">
                  <a:schemeClr val="accent1">
                    <a:lumMod val="45000"/>
                    <a:lumOff val="55000"/>
                  </a:schemeClr>
                </a:gs>
                <a:gs pos="44000">
                  <a:schemeClr val="accent6">
                    <a:lumMod val="40000"/>
                    <a:lumOff val="60000"/>
                  </a:schemeClr>
                </a:gs>
                <a:gs pos="100000">
                  <a:schemeClr val="accent2">
                    <a:lumMod val="40000"/>
                    <a:lumOff val="6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TextBox 17">
              <a:extLst>
                <a:ext uri="{FF2B5EF4-FFF2-40B4-BE49-F238E27FC236}">
                  <a16:creationId xmlns:a16="http://schemas.microsoft.com/office/drawing/2014/main" id="{D300D4DA-B7F2-134C-BB0A-FA9E2755C7D9}"/>
                </a:ext>
              </a:extLst>
            </p:cNvPr>
            <p:cNvSpPr txBox="1"/>
            <p:nvPr/>
          </p:nvSpPr>
          <p:spPr>
            <a:xfrm>
              <a:off x="3278292" y="5266318"/>
              <a:ext cx="2552505" cy="1200329"/>
            </a:xfrm>
            <a:prstGeom prst="rect">
              <a:avLst/>
            </a:prstGeom>
            <a:noFill/>
          </p:spPr>
          <p:txBody>
            <a:bodyPr wrap="square" rtlCol="0">
              <a:spAutoFit/>
            </a:bodyPr>
            <a:lstStyle/>
            <a:p>
              <a:pPr marL="285750" indent="-285750">
                <a:buFont typeface="Arial" panose="020B0604020202020204" pitchFamily="34" charset="0"/>
                <a:buChar char="•"/>
              </a:pPr>
              <a:r>
                <a:rPr lang="en-US" dirty="0"/>
                <a:t>Strongly scaffolded, specific focus</a:t>
              </a:r>
            </a:p>
            <a:p>
              <a:pPr marL="285750" indent="-285750">
                <a:buFont typeface="Arial" panose="020B0604020202020204" pitchFamily="34" charset="0"/>
                <a:buChar char="•"/>
              </a:pPr>
              <a:r>
                <a:rPr lang="en-US" dirty="0"/>
                <a:t>Personal to societal relevance</a:t>
              </a:r>
            </a:p>
          </p:txBody>
        </p:sp>
        <p:sp>
          <p:nvSpPr>
            <p:cNvPr id="19" name="TextBox 18">
              <a:extLst>
                <a:ext uri="{FF2B5EF4-FFF2-40B4-BE49-F238E27FC236}">
                  <a16:creationId xmlns:a16="http://schemas.microsoft.com/office/drawing/2014/main" id="{2EC5CD15-49B1-5141-B285-82F98D3BC161}"/>
                </a:ext>
              </a:extLst>
            </p:cNvPr>
            <p:cNvSpPr txBox="1"/>
            <p:nvPr/>
          </p:nvSpPr>
          <p:spPr>
            <a:xfrm>
              <a:off x="3456955" y="1993120"/>
              <a:ext cx="2288606" cy="646331"/>
            </a:xfrm>
            <a:prstGeom prst="rect">
              <a:avLst/>
            </a:prstGeom>
            <a:noFill/>
          </p:spPr>
          <p:txBody>
            <a:bodyPr wrap="square" rtlCol="0">
              <a:spAutoFit/>
            </a:bodyPr>
            <a:lstStyle/>
            <a:p>
              <a:pPr algn="ctr"/>
              <a:r>
                <a:rPr lang="en-US" sz="3600" i="1" dirty="0"/>
                <a:t>Cycle 2</a:t>
              </a:r>
            </a:p>
          </p:txBody>
        </p:sp>
        <p:sp>
          <p:nvSpPr>
            <p:cNvPr id="12" name="TextBox 11">
              <a:extLst>
                <a:ext uri="{FF2B5EF4-FFF2-40B4-BE49-F238E27FC236}">
                  <a16:creationId xmlns:a16="http://schemas.microsoft.com/office/drawing/2014/main" id="{9383E821-B959-3564-0FDC-47EA214034CE}"/>
                </a:ext>
              </a:extLst>
            </p:cNvPr>
            <p:cNvSpPr txBox="1"/>
            <p:nvPr/>
          </p:nvSpPr>
          <p:spPr>
            <a:xfrm>
              <a:off x="3432379" y="2941497"/>
              <a:ext cx="2671340" cy="646331"/>
            </a:xfrm>
            <a:prstGeom prst="rect">
              <a:avLst/>
            </a:prstGeom>
            <a:noFill/>
          </p:spPr>
          <p:txBody>
            <a:bodyPr wrap="square" rtlCol="0">
              <a:spAutoFit/>
            </a:bodyPr>
            <a:lstStyle/>
            <a:p>
              <a:r>
                <a:rPr lang="en-US" dirty="0"/>
                <a:t>How can a volcanic eruption shake the world?</a:t>
              </a:r>
            </a:p>
          </p:txBody>
        </p:sp>
        <p:pic>
          <p:nvPicPr>
            <p:cNvPr id="6146" name="Picture 2" descr="Giant Eruption Plume from Tonga's Volcano Produced Most Intense Lightning  Rates Ever Detected | Sci.News">
              <a:extLst>
                <a:ext uri="{FF2B5EF4-FFF2-40B4-BE49-F238E27FC236}">
                  <a16:creationId xmlns:a16="http://schemas.microsoft.com/office/drawing/2014/main" id="{80AA117A-C301-1B78-2CEA-5DF85FE631C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35036" y="3742704"/>
              <a:ext cx="2601957" cy="1368738"/>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8" name="Group 27">
            <a:extLst>
              <a:ext uri="{FF2B5EF4-FFF2-40B4-BE49-F238E27FC236}">
                <a16:creationId xmlns:a16="http://schemas.microsoft.com/office/drawing/2014/main" id="{42193E37-9BDB-0A11-32F1-7BC58BE49290}"/>
              </a:ext>
            </a:extLst>
          </p:cNvPr>
          <p:cNvGrpSpPr/>
          <p:nvPr/>
        </p:nvGrpSpPr>
        <p:grpSpPr>
          <a:xfrm>
            <a:off x="5766712" y="1293429"/>
            <a:ext cx="3436885" cy="5438364"/>
            <a:chOff x="5959220" y="1293429"/>
            <a:chExt cx="3436885" cy="5438364"/>
          </a:xfrm>
        </p:grpSpPr>
        <p:sp>
          <p:nvSpPr>
            <p:cNvPr id="20" name="Circular Arrow 19">
              <a:extLst>
                <a:ext uri="{FF2B5EF4-FFF2-40B4-BE49-F238E27FC236}">
                  <a16:creationId xmlns:a16="http://schemas.microsoft.com/office/drawing/2014/main" id="{15981646-AF14-1247-AF64-9FABFF25A453}"/>
                </a:ext>
              </a:extLst>
            </p:cNvPr>
            <p:cNvSpPr/>
            <p:nvPr/>
          </p:nvSpPr>
          <p:spPr>
            <a:xfrm>
              <a:off x="6220604" y="1293429"/>
              <a:ext cx="2914118" cy="2670975"/>
            </a:xfrm>
            <a:prstGeom prst="circularArrow">
              <a:avLst/>
            </a:prstGeom>
            <a:gradFill>
              <a:gsLst>
                <a:gs pos="0">
                  <a:schemeClr val="accent1">
                    <a:lumMod val="5000"/>
                    <a:lumOff val="95000"/>
                  </a:schemeClr>
                </a:gs>
                <a:gs pos="0">
                  <a:schemeClr val="accent1">
                    <a:lumMod val="45000"/>
                    <a:lumOff val="55000"/>
                  </a:schemeClr>
                </a:gs>
                <a:gs pos="44000">
                  <a:schemeClr val="accent6">
                    <a:lumMod val="40000"/>
                    <a:lumOff val="60000"/>
                  </a:schemeClr>
                </a:gs>
                <a:gs pos="100000">
                  <a:schemeClr val="accent2">
                    <a:lumMod val="40000"/>
                    <a:lumOff val="6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TextBox 20">
              <a:extLst>
                <a:ext uri="{FF2B5EF4-FFF2-40B4-BE49-F238E27FC236}">
                  <a16:creationId xmlns:a16="http://schemas.microsoft.com/office/drawing/2014/main" id="{5199767C-9A17-074B-B039-FB207B8DC73A}"/>
                </a:ext>
              </a:extLst>
            </p:cNvPr>
            <p:cNvSpPr txBox="1"/>
            <p:nvPr/>
          </p:nvSpPr>
          <p:spPr>
            <a:xfrm>
              <a:off x="5959220" y="5808463"/>
              <a:ext cx="3436885" cy="923330"/>
            </a:xfrm>
            <a:prstGeom prst="rect">
              <a:avLst/>
            </a:prstGeom>
            <a:noFill/>
          </p:spPr>
          <p:txBody>
            <a:bodyPr wrap="square" rtlCol="0">
              <a:spAutoFit/>
            </a:bodyPr>
            <a:lstStyle/>
            <a:p>
              <a:pPr marL="285750" indent="-285750">
                <a:buFont typeface="Arial" panose="020B0604020202020204" pitchFamily="34" charset="0"/>
                <a:buChar char="•"/>
              </a:pPr>
              <a:r>
                <a:rPr lang="en-US" dirty="0"/>
                <a:t>Some scaffolding removed</a:t>
              </a:r>
            </a:p>
            <a:p>
              <a:pPr marL="285750" indent="-285750">
                <a:buFont typeface="Arial" panose="020B0604020202020204" pitchFamily="34" charset="0"/>
                <a:buChar char="•"/>
              </a:pPr>
              <a:r>
                <a:rPr lang="en-US" dirty="0"/>
                <a:t>Curiosity &amp; scientific relevance</a:t>
              </a:r>
            </a:p>
            <a:p>
              <a:pPr marL="285750" indent="-285750">
                <a:buFont typeface="Arial" panose="020B0604020202020204" pitchFamily="34" charset="0"/>
                <a:buChar char="•"/>
              </a:pPr>
              <a:r>
                <a:rPr lang="en-US" dirty="0"/>
                <a:t>Reflection on skills</a:t>
              </a:r>
            </a:p>
          </p:txBody>
        </p:sp>
        <p:sp>
          <p:nvSpPr>
            <p:cNvPr id="22" name="TextBox 21">
              <a:extLst>
                <a:ext uri="{FF2B5EF4-FFF2-40B4-BE49-F238E27FC236}">
                  <a16:creationId xmlns:a16="http://schemas.microsoft.com/office/drawing/2014/main" id="{D462FE65-7CDF-2647-8641-2333CED868AB}"/>
                </a:ext>
              </a:extLst>
            </p:cNvPr>
            <p:cNvSpPr txBox="1"/>
            <p:nvPr/>
          </p:nvSpPr>
          <p:spPr>
            <a:xfrm>
              <a:off x="6506427" y="1993120"/>
              <a:ext cx="2288606" cy="646331"/>
            </a:xfrm>
            <a:prstGeom prst="rect">
              <a:avLst/>
            </a:prstGeom>
            <a:noFill/>
          </p:spPr>
          <p:txBody>
            <a:bodyPr wrap="square" rtlCol="0">
              <a:spAutoFit/>
            </a:bodyPr>
            <a:lstStyle/>
            <a:p>
              <a:pPr algn="ctr"/>
              <a:r>
                <a:rPr lang="en-US" sz="3600" i="1" dirty="0"/>
                <a:t>Cycle 3</a:t>
              </a:r>
            </a:p>
          </p:txBody>
        </p:sp>
        <p:sp>
          <p:nvSpPr>
            <p:cNvPr id="23" name="TextBox 22">
              <a:extLst>
                <a:ext uri="{FF2B5EF4-FFF2-40B4-BE49-F238E27FC236}">
                  <a16:creationId xmlns:a16="http://schemas.microsoft.com/office/drawing/2014/main" id="{1FEDB7C0-060E-CA28-2D82-72B0F65EB452}"/>
                </a:ext>
              </a:extLst>
            </p:cNvPr>
            <p:cNvSpPr txBox="1"/>
            <p:nvPr/>
          </p:nvSpPr>
          <p:spPr>
            <a:xfrm>
              <a:off x="6326384" y="2923889"/>
              <a:ext cx="2903485" cy="923330"/>
            </a:xfrm>
            <a:prstGeom prst="rect">
              <a:avLst/>
            </a:prstGeom>
            <a:noFill/>
          </p:spPr>
          <p:txBody>
            <a:bodyPr wrap="square" rtlCol="0">
              <a:spAutoFit/>
            </a:bodyPr>
            <a:lstStyle/>
            <a:p>
              <a:r>
                <a:rPr lang="en-US" dirty="0"/>
                <a:t>How can observing patterns in Earth’s structure help us understand it’s processes?</a:t>
              </a:r>
            </a:p>
          </p:txBody>
        </p:sp>
        <p:pic>
          <p:nvPicPr>
            <p:cNvPr id="6148" name="Picture 4" descr="Click the Layers of Earth &amp; Atmosphere Quiz">
              <a:extLst>
                <a:ext uri="{FF2B5EF4-FFF2-40B4-BE49-F238E27FC236}">
                  <a16:creationId xmlns:a16="http://schemas.microsoft.com/office/drawing/2014/main" id="{3EDF15DA-FF2B-0908-D72A-6A36A0E0D7B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41432" y="3889535"/>
              <a:ext cx="2067361" cy="1913239"/>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9" name="Group 28">
            <a:extLst>
              <a:ext uri="{FF2B5EF4-FFF2-40B4-BE49-F238E27FC236}">
                <a16:creationId xmlns:a16="http://schemas.microsoft.com/office/drawing/2014/main" id="{7684B1EE-0006-BD41-5BF7-D2CA55BDA1A5}"/>
              </a:ext>
            </a:extLst>
          </p:cNvPr>
          <p:cNvGrpSpPr/>
          <p:nvPr/>
        </p:nvGrpSpPr>
        <p:grpSpPr>
          <a:xfrm>
            <a:off x="9061964" y="1238251"/>
            <a:ext cx="3237460" cy="5492353"/>
            <a:chOff x="9061964" y="1238251"/>
            <a:chExt cx="3237460" cy="5492353"/>
          </a:xfrm>
        </p:grpSpPr>
        <p:sp>
          <p:nvSpPr>
            <p:cNvPr id="5" name="Circular Arrow 4">
              <a:extLst>
                <a:ext uri="{FF2B5EF4-FFF2-40B4-BE49-F238E27FC236}">
                  <a16:creationId xmlns:a16="http://schemas.microsoft.com/office/drawing/2014/main" id="{35471210-BC02-68E1-D04A-F712CF192533}"/>
                </a:ext>
              </a:extLst>
            </p:cNvPr>
            <p:cNvSpPr/>
            <p:nvPr/>
          </p:nvSpPr>
          <p:spPr>
            <a:xfrm>
              <a:off x="9153191" y="1238251"/>
              <a:ext cx="2914118" cy="2670975"/>
            </a:xfrm>
            <a:prstGeom prst="circularArrow">
              <a:avLst/>
            </a:prstGeom>
            <a:gradFill>
              <a:gsLst>
                <a:gs pos="0">
                  <a:schemeClr val="accent1">
                    <a:lumMod val="5000"/>
                    <a:lumOff val="95000"/>
                  </a:schemeClr>
                </a:gs>
                <a:gs pos="0">
                  <a:schemeClr val="accent1">
                    <a:lumMod val="45000"/>
                    <a:lumOff val="55000"/>
                  </a:schemeClr>
                </a:gs>
                <a:gs pos="44000">
                  <a:schemeClr val="accent6">
                    <a:lumMod val="40000"/>
                    <a:lumOff val="60000"/>
                  </a:schemeClr>
                </a:gs>
                <a:gs pos="100000">
                  <a:schemeClr val="accent2">
                    <a:lumMod val="40000"/>
                    <a:lumOff val="6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TextBox 5">
              <a:extLst>
                <a:ext uri="{FF2B5EF4-FFF2-40B4-BE49-F238E27FC236}">
                  <a16:creationId xmlns:a16="http://schemas.microsoft.com/office/drawing/2014/main" id="{7501B0B5-16DC-7515-7B74-E515D4866627}"/>
                </a:ext>
              </a:extLst>
            </p:cNvPr>
            <p:cNvSpPr txBox="1"/>
            <p:nvPr/>
          </p:nvSpPr>
          <p:spPr>
            <a:xfrm>
              <a:off x="9210354" y="6084273"/>
              <a:ext cx="3089070" cy="646331"/>
            </a:xfrm>
            <a:prstGeom prst="rect">
              <a:avLst/>
            </a:prstGeom>
            <a:noFill/>
          </p:spPr>
          <p:txBody>
            <a:bodyPr wrap="square" rtlCol="0">
              <a:spAutoFit/>
            </a:bodyPr>
            <a:lstStyle/>
            <a:p>
              <a:pPr marL="285750" indent="-285750">
                <a:buFont typeface="Arial" panose="020B0604020202020204" pitchFamily="34" charset="0"/>
                <a:buChar char="•"/>
              </a:pPr>
              <a:r>
                <a:rPr lang="en-US" dirty="0"/>
                <a:t>Most scaffolding removed</a:t>
              </a:r>
            </a:p>
            <a:p>
              <a:pPr marL="285750" indent="-285750">
                <a:buFont typeface="Arial" panose="020B0604020202020204" pitchFamily="34" charset="0"/>
                <a:buChar char="•"/>
              </a:pPr>
              <a:r>
                <a:rPr lang="en-US" dirty="0"/>
                <a:t>Substantial student choice</a:t>
              </a:r>
            </a:p>
          </p:txBody>
        </p:sp>
        <p:sp>
          <p:nvSpPr>
            <p:cNvPr id="9" name="TextBox 8">
              <a:extLst>
                <a:ext uri="{FF2B5EF4-FFF2-40B4-BE49-F238E27FC236}">
                  <a16:creationId xmlns:a16="http://schemas.microsoft.com/office/drawing/2014/main" id="{0F0D13EC-7048-6041-E110-6ED65B2ED509}"/>
                </a:ext>
              </a:extLst>
            </p:cNvPr>
            <p:cNvSpPr txBox="1"/>
            <p:nvPr/>
          </p:nvSpPr>
          <p:spPr>
            <a:xfrm>
              <a:off x="9463689" y="2007072"/>
              <a:ext cx="2288606" cy="646331"/>
            </a:xfrm>
            <a:prstGeom prst="rect">
              <a:avLst/>
            </a:prstGeom>
            <a:noFill/>
          </p:spPr>
          <p:txBody>
            <a:bodyPr wrap="square" rtlCol="0">
              <a:spAutoFit/>
            </a:bodyPr>
            <a:lstStyle/>
            <a:p>
              <a:pPr algn="ctr"/>
              <a:r>
                <a:rPr lang="en-US" sz="3600" i="1" dirty="0"/>
                <a:t>Cycle 4</a:t>
              </a:r>
            </a:p>
          </p:txBody>
        </p:sp>
        <p:sp>
          <p:nvSpPr>
            <p:cNvPr id="24" name="TextBox 23">
              <a:extLst>
                <a:ext uri="{FF2B5EF4-FFF2-40B4-BE49-F238E27FC236}">
                  <a16:creationId xmlns:a16="http://schemas.microsoft.com/office/drawing/2014/main" id="{15AED2CE-5AF3-9742-1906-44F4BCC40751}"/>
                </a:ext>
              </a:extLst>
            </p:cNvPr>
            <p:cNvSpPr txBox="1"/>
            <p:nvPr/>
          </p:nvSpPr>
          <p:spPr>
            <a:xfrm>
              <a:off x="9463689" y="2941497"/>
              <a:ext cx="2611709" cy="646331"/>
            </a:xfrm>
            <a:prstGeom prst="rect">
              <a:avLst/>
            </a:prstGeom>
            <a:noFill/>
          </p:spPr>
          <p:txBody>
            <a:bodyPr wrap="square" rtlCol="0">
              <a:spAutoFit/>
            </a:bodyPr>
            <a:lstStyle/>
            <a:p>
              <a:r>
                <a:rPr lang="en-US" dirty="0"/>
                <a:t>How do forces work in nature and machines?</a:t>
              </a:r>
            </a:p>
          </p:txBody>
        </p:sp>
        <p:pic>
          <p:nvPicPr>
            <p:cNvPr id="6150" name="Picture 6" descr="Plate Tectonic Theory - Geographic Book">
              <a:extLst>
                <a:ext uri="{FF2B5EF4-FFF2-40B4-BE49-F238E27FC236}">
                  <a16:creationId xmlns:a16="http://schemas.microsoft.com/office/drawing/2014/main" id="{44E0F3E6-67FE-8847-CD03-9B5E1B46DFA5}"/>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45958"/>
            <a:stretch/>
          </p:blipFill>
          <p:spPr bwMode="auto">
            <a:xfrm>
              <a:off x="9061964" y="3704327"/>
              <a:ext cx="3130036" cy="1182230"/>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descr="Systems Engineering: Rube Goldberg Machine (RGM) - All Together">
              <a:extLst>
                <a:ext uri="{FF2B5EF4-FFF2-40B4-BE49-F238E27FC236}">
                  <a16:creationId xmlns:a16="http://schemas.microsoft.com/office/drawing/2014/main" id="{71E42B92-C039-DC0B-CE96-4D70AC6B5EB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28501" b="5811"/>
            <a:stretch/>
          </p:blipFill>
          <p:spPr bwMode="auto">
            <a:xfrm>
              <a:off x="9140290" y="4960150"/>
              <a:ext cx="2973383" cy="1025396"/>
            </a:xfrm>
            <a:prstGeom prst="rect">
              <a:avLst/>
            </a:prstGeom>
            <a:noFill/>
            <a:extLst>
              <a:ext uri="{909E8E84-426E-40DD-AFC4-6F175D3DCCD1}">
                <a14:hiddenFill xmlns:a14="http://schemas.microsoft.com/office/drawing/2010/main">
                  <a:solidFill>
                    <a:srgbClr val="FFFFFF"/>
                  </a:solidFill>
                </a14:hiddenFill>
              </a:ext>
            </a:extLst>
          </p:spPr>
        </p:pic>
      </p:grpSp>
      <p:sp>
        <p:nvSpPr>
          <p:cNvPr id="3" name="Rectangle 2">
            <a:extLst>
              <a:ext uri="{FF2B5EF4-FFF2-40B4-BE49-F238E27FC236}">
                <a16:creationId xmlns:a16="http://schemas.microsoft.com/office/drawing/2014/main" id="{CBE7AB29-E750-4565-83C8-561CA095399A}"/>
              </a:ext>
            </a:extLst>
          </p:cNvPr>
          <p:cNvSpPr/>
          <p:nvPr/>
        </p:nvSpPr>
        <p:spPr>
          <a:xfrm>
            <a:off x="5766712" y="993913"/>
            <a:ext cx="3373578" cy="5864087"/>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96907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23939-53EC-6249-8807-E2E2F72FEE4F}"/>
              </a:ext>
            </a:extLst>
          </p:cNvPr>
          <p:cNvSpPr>
            <a:spLocks noGrp="1"/>
          </p:cNvSpPr>
          <p:nvPr>
            <p:ph type="title"/>
          </p:nvPr>
        </p:nvSpPr>
        <p:spPr>
          <a:xfrm>
            <a:off x="211582" y="236025"/>
            <a:ext cx="4768024" cy="1050924"/>
          </a:xfrm>
        </p:spPr>
        <p:txBody>
          <a:bodyPr>
            <a:noAutofit/>
          </a:bodyPr>
          <a:lstStyle/>
          <a:p>
            <a:r>
              <a:rPr lang="en-US" sz="3600" dirty="0"/>
              <a:t>Physical Science Unit 3: Density &amp; Buoyancy</a:t>
            </a:r>
          </a:p>
        </p:txBody>
      </p:sp>
      <p:sp>
        <p:nvSpPr>
          <p:cNvPr id="4" name="TextBox 3">
            <a:extLst>
              <a:ext uri="{FF2B5EF4-FFF2-40B4-BE49-F238E27FC236}">
                <a16:creationId xmlns:a16="http://schemas.microsoft.com/office/drawing/2014/main" id="{7244E7A4-35A6-4385-9B4F-52C2164AB055}"/>
              </a:ext>
            </a:extLst>
          </p:cNvPr>
          <p:cNvSpPr txBox="1"/>
          <p:nvPr/>
        </p:nvSpPr>
        <p:spPr>
          <a:xfrm>
            <a:off x="171551" y="1459859"/>
            <a:ext cx="6389649" cy="2308324"/>
          </a:xfrm>
          <a:prstGeom prst="rect">
            <a:avLst/>
          </a:prstGeom>
          <a:noFill/>
        </p:spPr>
        <p:txBody>
          <a:bodyPr wrap="square" rtlCol="0">
            <a:spAutoFit/>
          </a:bodyPr>
          <a:lstStyle/>
          <a:p>
            <a:r>
              <a:rPr lang="en-US" sz="2400" dirty="0"/>
              <a:t>Prior approach: topical “unit” on the ocean (1 </a:t>
            </a:r>
            <a:r>
              <a:rPr lang="en-US" sz="2400" dirty="0" err="1"/>
              <a:t>wk</a:t>
            </a:r>
            <a:r>
              <a:rPr lang="en-US" sz="2400" dirty="0"/>
              <a:t>)</a:t>
            </a:r>
          </a:p>
          <a:p>
            <a:endParaRPr lang="en-US" sz="2400" dirty="0"/>
          </a:p>
          <a:p>
            <a:pPr marL="342900" indent="-342900">
              <a:buFont typeface="Arial" panose="020B0604020202020204" pitchFamily="34" charset="0"/>
              <a:buChar char="•"/>
            </a:pPr>
            <a:r>
              <a:rPr lang="en-US" sz="2400" dirty="0"/>
              <a:t>Explain ocean layers and circulation</a:t>
            </a:r>
          </a:p>
          <a:p>
            <a:pPr marL="342900" indent="-342900">
              <a:buFont typeface="Arial" panose="020B0604020202020204" pitchFamily="34" charset="0"/>
              <a:buChar char="•"/>
            </a:pPr>
            <a:r>
              <a:rPr lang="en-US" sz="2400" dirty="0"/>
              <a:t>Explain El Nino and La Nina events</a:t>
            </a:r>
          </a:p>
          <a:p>
            <a:pPr marL="342900" indent="-342900">
              <a:buFont typeface="Arial" panose="020B0604020202020204" pitchFamily="34" charset="0"/>
              <a:buChar char="•"/>
            </a:pPr>
            <a:r>
              <a:rPr lang="en-US" sz="2400" dirty="0"/>
              <a:t>Provide model for students to use to investigate how upwelling works</a:t>
            </a:r>
          </a:p>
        </p:txBody>
      </p:sp>
      <p:pic>
        <p:nvPicPr>
          <p:cNvPr id="10" name="ocean model 2">
            <a:hlinkClick r:id="" action="ppaction://media"/>
            <a:extLst>
              <a:ext uri="{FF2B5EF4-FFF2-40B4-BE49-F238E27FC236}">
                <a16:creationId xmlns:a16="http://schemas.microsoft.com/office/drawing/2014/main" id="{0AC808C4-7CA8-45BF-926A-11DF9C9FA60B}"/>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1902831" y="3871519"/>
            <a:ext cx="4386890" cy="2467626"/>
          </a:xfrm>
          <a:prstGeom prst="rect">
            <a:avLst/>
          </a:prstGeom>
        </p:spPr>
      </p:pic>
      <p:pic>
        <p:nvPicPr>
          <p:cNvPr id="11" name="ocean model">
            <a:hlinkClick r:id="" action="ppaction://media"/>
            <a:extLst>
              <a:ext uri="{FF2B5EF4-FFF2-40B4-BE49-F238E27FC236}">
                <a16:creationId xmlns:a16="http://schemas.microsoft.com/office/drawing/2014/main" id="{A2031B2A-33AB-4B7F-AA44-33C835CC0737}"/>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882501" y="3871519"/>
            <a:ext cx="4386891" cy="2467626"/>
          </a:xfrm>
          <a:prstGeom prst="rect">
            <a:avLst/>
          </a:prstGeom>
        </p:spPr>
      </p:pic>
      <p:pic>
        <p:nvPicPr>
          <p:cNvPr id="1026" name="Picture 2">
            <a:extLst>
              <a:ext uri="{FF2B5EF4-FFF2-40B4-BE49-F238E27FC236}">
                <a16:creationId xmlns:a16="http://schemas.microsoft.com/office/drawing/2014/main" id="{EFAF5231-2D6A-4C96-AC1E-84F62F42DF0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777037" y="0"/>
            <a:ext cx="541496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4972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485"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6373"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10"/>
                </p:tgtEl>
              </p:cMediaNode>
            </p:video>
            <p:seq concurrent="1" nextAc="seek">
              <p:cTn id="16" restart="whenNotActive" fill="hold" evtFilter="cancelBubble" nodeType="interactiveSeq">
                <p:stCondLst>
                  <p:cond evt="onClick" delay="0">
                    <p:tgtEl>
                      <p:spTgt spid="10"/>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10"/>
                                        </p:tgtEl>
                                      </p:cBhvr>
                                    </p:cmd>
                                  </p:childTnLst>
                                </p:cTn>
                              </p:par>
                            </p:childTnLst>
                          </p:cTn>
                        </p:par>
                      </p:childTnLst>
                    </p:cTn>
                  </p:par>
                </p:childTnLst>
              </p:cTn>
              <p:nextCondLst>
                <p:cond evt="onClick" delay="0">
                  <p:tgtEl>
                    <p:spTgt spid="10"/>
                  </p:tgtEl>
                </p:cond>
              </p:nextCondLst>
            </p:seq>
            <p:video>
              <p:cMediaNode vol="80000">
                <p:cTn id="21" fill="hold" display="0">
                  <p:stCondLst>
                    <p:cond delay="indefinite"/>
                  </p:stCondLst>
                </p:cTn>
                <p:tgtEl>
                  <p:spTgt spid="11"/>
                </p:tgtEl>
              </p:cMediaNode>
            </p:video>
            <p:seq concurrent="1" nextAc="seek">
              <p:cTn id="22" restart="whenNotActive" fill="hold" evtFilter="cancelBubble" nodeType="interactiveSeq">
                <p:stCondLst>
                  <p:cond evt="onClick" delay="0">
                    <p:tgtEl>
                      <p:spTgt spid="11"/>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23939-53EC-6249-8807-E2E2F72FEE4F}"/>
              </a:ext>
            </a:extLst>
          </p:cNvPr>
          <p:cNvSpPr>
            <a:spLocks noGrp="1"/>
          </p:cNvSpPr>
          <p:nvPr>
            <p:ph type="title"/>
          </p:nvPr>
        </p:nvSpPr>
        <p:spPr>
          <a:xfrm>
            <a:off x="0" y="1"/>
            <a:ext cx="12192000" cy="1272270"/>
          </a:xfrm>
        </p:spPr>
        <p:txBody>
          <a:bodyPr>
            <a:noAutofit/>
          </a:bodyPr>
          <a:lstStyle/>
          <a:p>
            <a:pPr algn="ctr"/>
            <a:r>
              <a:rPr lang="en-US" sz="3600" dirty="0"/>
              <a:t>Physical Science Unit 3: Density &amp; Buoyancy</a:t>
            </a:r>
          </a:p>
        </p:txBody>
      </p:sp>
      <p:grpSp>
        <p:nvGrpSpPr>
          <p:cNvPr id="28" name="Group 27">
            <a:extLst>
              <a:ext uri="{FF2B5EF4-FFF2-40B4-BE49-F238E27FC236}">
                <a16:creationId xmlns:a16="http://schemas.microsoft.com/office/drawing/2014/main" id="{42193E37-9BDB-0A11-32F1-7BC58BE49290}"/>
              </a:ext>
            </a:extLst>
          </p:cNvPr>
          <p:cNvGrpSpPr/>
          <p:nvPr/>
        </p:nvGrpSpPr>
        <p:grpSpPr>
          <a:xfrm>
            <a:off x="876675" y="1253673"/>
            <a:ext cx="3436885" cy="5438364"/>
            <a:chOff x="6933254" y="1293429"/>
            <a:chExt cx="3436885" cy="5438364"/>
          </a:xfrm>
        </p:grpSpPr>
        <p:sp>
          <p:nvSpPr>
            <p:cNvPr id="20" name="Circular Arrow 19">
              <a:extLst>
                <a:ext uri="{FF2B5EF4-FFF2-40B4-BE49-F238E27FC236}">
                  <a16:creationId xmlns:a16="http://schemas.microsoft.com/office/drawing/2014/main" id="{15981646-AF14-1247-AF64-9FABFF25A453}"/>
                </a:ext>
              </a:extLst>
            </p:cNvPr>
            <p:cNvSpPr/>
            <p:nvPr/>
          </p:nvSpPr>
          <p:spPr>
            <a:xfrm>
              <a:off x="7194638" y="1293429"/>
              <a:ext cx="2914118" cy="2670975"/>
            </a:xfrm>
            <a:prstGeom prst="circularArrow">
              <a:avLst/>
            </a:prstGeom>
            <a:gradFill>
              <a:gsLst>
                <a:gs pos="0">
                  <a:schemeClr val="accent1">
                    <a:lumMod val="5000"/>
                    <a:lumOff val="95000"/>
                  </a:schemeClr>
                </a:gs>
                <a:gs pos="0">
                  <a:schemeClr val="accent1">
                    <a:lumMod val="45000"/>
                    <a:lumOff val="55000"/>
                  </a:schemeClr>
                </a:gs>
                <a:gs pos="44000">
                  <a:schemeClr val="accent6">
                    <a:lumMod val="40000"/>
                    <a:lumOff val="60000"/>
                  </a:schemeClr>
                </a:gs>
                <a:gs pos="100000">
                  <a:schemeClr val="accent2">
                    <a:lumMod val="40000"/>
                    <a:lumOff val="6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TextBox 20">
              <a:extLst>
                <a:ext uri="{FF2B5EF4-FFF2-40B4-BE49-F238E27FC236}">
                  <a16:creationId xmlns:a16="http://schemas.microsoft.com/office/drawing/2014/main" id="{5199767C-9A17-074B-B039-FB207B8DC73A}"/>
                </a:ext>
              </a:extLst>
            </p:cNvPr>
            <p:cNvSpPr txBox="1"/>
            <p:nvPr/>
          </p:nvSpPr>
          <p:spPr>
            <a:xfrm>
              <a:off x="6933254" y="5808463"/>
              <a:ext cx="3436885" cy="923330"/>
            </a:xfrm>
            <a:prstGeom prst="rect">
              <a:avLst/>
            </a:prstGeom>
            <a:noFill/>
          </p:spPr>
          <p:txBody>
            <a:bodyPr wrap="square" rtlCol="0">
              <a:spAutoFit/>
            </a:bodyPr>
            <a:lstStyle/>
            <a:p>
              <a:pPr marL="285750" indent="-285750">
                <a:buFont typeface="Arial" panose="020B0604020202020204" pitchFamily="34" charset="0"/>
                <a:buChar char="•"/>
              </a:pPr>
              <a:r>
                <a:rPr lang="en-US" dirty="0"/>
                <a:t>Some scaffolding removed</a:t>
              </a:r>
            </a:p>
            <a:p>
              <a:pPr marL="285750" indent="-285750">
                <a:buFont typeface="Arial" panose="020B0604020202020204" pitchFamily="34" charset="0"/>
                <a:buChar char="•"/>
              </a:pPr>
              <a:r>
                <a:rPr lang="en-US" dirty="0"/>
                <a:t>Curiosity &amp; scientific relevance</a:t>
              </a:r>
            </a:p>
            <a:p>
              <a:pPr marL="285750" indent="-285750">
                <a:buFont typeface="Arial" panose="020B0604020202020204" pitchFamily="34" charset="0"/>
                <a:buChar char="•"/>
              </a:pPr>
              <a:r>
                <a:rPr lang="en-US" dirty="0"/>
                <a:t>Reflection on skills</a:t>
              </a:r>
            </a:p>
          </p:txBody>
        </p:sp>
        <p:sp>
          <p:nvSpPr>
            <p:cNvPr id="22" name="TextBox 21">
              <a:extLst>
                <a:ext uri="{FF2B5EF4-FFF2-40B4-BE49-F238E27FC236}">
                  <a16:creationId xmlns:a16="http://schemas.microsoft.com/office/drawing/2014/main" id="{D462FE65-7CDF-2647-8641-2333CED868AB}"/>
                </a:ext>
              </a:extLst>
            </p:cNvPr>
            <p:cNvSpPr txBox="1"/>
            <p:nvPr/>
          </p:nvSpPr>
          <p:spPr>
            <a:xfrm>
              <a:off x="7480461" y="1993120"/>
              <a:ext cx="2288606" cy="646331"/>
            </a:xfrm>
            <a:prstGeom prst="rect">
              <a:avLst/>
            </a:prstGeom>
            <a:noFill/>
          </p:spPr>
          <p:txBody>
            <a:bodyPr wrap="square" rtlCol="0">
              <a:spAutoFit/>
            </a:bodyPr>
            <a:lstStyle/>
            <a:p>
              <a:pPr algn="ctr"/>
              <a:r>
                <a:rPr lang="en-US" sz="3600" i="1" dirty="0"/>
                <a:t>Cycle 3</a:t>
              </a:r>
            </a:p>
          </p:txBody>
        </p:sp>
        <p:sp>
          <p:nvSpPr>
            <p:cNvPr id="23" name="TextBox 22">
              <a:extLst>
                <a:ext uri="{FF2B5EF4-FFF2-40B4-BE49-F238E27FC236}">
                  <a16:creationId xmlns:a16="http://schemas.microsoft.com/office/drawing/2014/main" id="{1FEDB7C0-060E-CA28-2D82-72B0F65EB452}"/>
                </a:ext>
              </a:extLst>
            </p:cNvPr>
            <p:cNvSpPr txBox="1"/>
            <p:nvPr/>
          </p:nvSpPr>
          <p:spPr>
            <a:xfrm>
              <a:off x="7300418" y="2923889"/>
              <a:ext cx="2903485" cy="923330"/>
            </a:xfrm>
            <a:prstGeom prst="rect">
              <a:avLst/>
            </a:prstGeom>
            <a:noFill/>
          </p:spPr>
          <p:txBody>
            <a:bodyPr wrap="square" rtlCol="0">
              <a:spAutoFit/>
            </a:bodyPr>
            <a:lstStyle/>
            <a:p>
              <a:r>
                <a:rPr lang="en-US" dirty="0"/>
                <a:t>How can observing patterns in Earth’s structure help us understand it’s processes?</a:t>
              </a:r>
            </a:p>
          </p:txBody>
        </p:sp>
        <p:pic>
          <p:nvPicPr>
            <p:cNvPr id="6148" name="Picture 4" descr="Click the Layers of Earth &amp; Atmosphere Quiz">
              <a:extLst>
                <a:ext uri="{FF2B5EF4-FFF2-40B4-BE49-F238E27FC236}">
                  <a16:creationId xmlns:a16="http://schemas.microsoft.com/office/drawing/2014/main" id="{3EDF15DA-FF2B-0908-D72A-6A36A0E0D7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5466" y="3889535"/>
              <a:ext cx="2067361" cy="1913239"/>
            </a:xfrm>
            <a:prstGeom prst="rect">
              <a:avLst/>
            </a:prstGeom>
            <a:noFill/>
            <a:extLst>
              <a:ext uri="{909E8E84-426E-40DD-AFC4-6F175D3DCCD1}">
                <a14:hiddenFill xmlns:a14="http://schemas.microsoft.com/office/drawing/2010/main">
                  <a:solidFill>
                    <a:srgbClr val="FFFFFF"/>
                  </a:solidFill>
                </a14:hiddenFill>
              </a:ext>
            </a:extLst>
          </p:spPr>
        </p:pic>
      </p:grpSp>
      <p:sp>
        <p:nvSpPr>
          <p:cNvPr id="3" name="TextBox 2">
            <a:extLst>
              <a:ext uri="{FF2B5EF4-FFF2-40B4-BE49-F238E27FC236}">
                <a16:creationId xmlns:a16="http://schemas.microsoft.com/office/drawing/2014/main" id="{6B8C7D49-1E2E-4748-908B-A32B731F8698}"/>
              </a:ext>
            </a:extLst>
          </p:cNvPr>
          <p:cNvSpPr txBox="1"/>
          <p:nvPr/>
        </p:nvSpPr>
        <p:spPr>
          <a:xfrm>
            <a:off x="4959625" y="1238251"/>
            <a:ext cx="7166113" cy="3046988"/>
          </a:xfrm>
          <a:prstGeom prst="rect">
            <a:avLst/>
          </a:prstGeom>
          <a:noFill/>
        </p:spPr>
        <p:txBody>
          <a:bodyPr wrap="square" rtlCol="0">
            <a:spAutoFit/>
          </a:bodyPr>
          <a:lstStyle/>
          <a:p>
            <a:r>
              <a:rPr lang="en-US" sz="2400" dirty="0" err="1"/>
              <a:t>TIDeS</a:t>
            </a:r>
            <a:r>
              <a:rPr lang="en-US" sz="2400" dirty="0"/>
              <a:t> approach (~1 month)</a:t>
            </a:r>
          </a:p>
          <a:p>
            <a:endParaRPr lang="en-US" sz="2400" dirty="0"/>
          </a:p>
          <a:p>
            <a:pPr marL="342900" indent="-342900">
              <a:buFont typeface="Arial" panose="020B0604020202020204" pitchFamily="34" charset="0"/>
              <a:buChar char="•"/>
            </a:pPr>
            <a:r>
              <a:rPr lang="en-US" sz="2400" dirty="0"/>
              <a:t>Investigate how to make observations about density and pressure on something we cannot see (air)</a:t>
            </a:r>
          </a:p>
          <a:p>
            <a:pPr marL="342900" indent="-342900">
              <a:buFont typeface="Arial" panose="020B0604020202020204" pitchFamily="34" charset="0"/>
              <a:buChar char="•"/>
            </a:pPr>
            <a:r>
              <a:rPr lang="en-US" sz="2400" dirty="0"/>
              <a:t>Develop explanations for observations (hypothesize!)</a:t>
            </a:r>
          </a:p>
          <a:p>
            <a:pPr marL="342900" indent="-342900">
              <a:buFont typeface="Arial" panose="020B0604020202020204" pitchFamily="34" charset="0"/>
              <a:buChar char="•"/>
            </a:pPr>
            <a:r>
              <a:rPr lang="en-US" sz="2400" dirty="0"/>
              <a:t>Apply to other systems (make predictions about ocean layers)</a:t>
            </a:r>
          </a:p>
          <a:p>
            <a:pPr marL="342900" indent="-342900">
              <a:buFont typeface="Arial" panose="020B0604020202020204" pitchFamily="34" charset="0"/>
              <a:buChar char="•"/>
            </a:pPr>
            <a:endParaRPr lang="en-US" sz="2400" dirty="0"/>
          </a:p>
        </p:txBody>
      </p:sp>
      <p:pic>
        <p:nvPicPr>
          <p:cNvPr id="2050" name="Picture 2">
            <a:extLst>
              <a:ext uri="{FF2B5EF4-FFF2-40B4-BE49-F238E27FC236}">
                <a16:creationId xmlns:a16="http://schemas.microsoft.com/office/drawing/2014/main" id="{902F682A-03D5-49BE-83DB-4165EBC60C5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98885" y="4111970"/>
            <a:ext cx="3924828" cy="2619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5101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23939-53EC-6249-8807-E2E2F72FEE4F}"/>
              </a:ext>
            </a:extLst>
          </p:cNvPr>
          <p:cNvSpPr>
            <a:spLocks noGrp="1"/>
          </p:cNvSpPr>
          <p:nvPr>
            <p:ph type="title"/>
          </p:nvPr>
        </p:nvSpPr>
        <p:spPr>
          <a:xfrm>
            <a:off x="0" y="0"/>
            <a:ext cx="12192000" cy="1238251"/>
          </a:xfrm>
        </p:spPr>
        <p:txBody>
          <a:bodyPr>
            <a:noAutofit/>
          </a:bodyPr>
          <a:lstStyle/>
          <a:p>
            <a:pPr algn="ctr"/>
            <a:r>
              <a:rPr lang="en-US" sz="3600" dirty="0"/>
              <a:t>Physical Science Unit 3: Density &amp; Buoyancy</a:t>
            </a:r>
          </a:p>
        </p:txBody>
      </p:sp>
      <p:grpSp>
        <p:nvGrpSpPr>
          <p:cNvPr id="28" name="Group 27">
            <a:extLst>
              <a:ext uri="{FF2B5EF4-FFF2-40B4-BE49-F238E27FC236}">
                <a16:creationId xmlns:a16="http://schemas.microsoft.com/office/drawing/2014/main" id="{42193E37-9BDB-0A11-32F1-7BC58BE49290}"/>
              </a:ext>
            </a:extLst>
          </p:cNvPr>
          <p:cNvGrpSpPr/>
          <p:nvPr/>
        </p:nvGrpSpPr>
        <p:grpSpPr>
          <a:xfrm>
            <a:off x="886614" y="1248190"/>
            <a:ext cx="3436885" cy="5438364"/>
            <a:chOff x="6535690" y="1293429"/>
            <a:chExt cx="3436885" cy="5438364"/>
          </a:xfrm>
        </p:grpSpPr>
        <p:sp>
          <p:nvSpPr>
            <p:cNvPr id="20" name="Circular Arrow 19">
              <a:extLst>
                <a:ext uri="{FF2B5EF4-FFF2-40B4-BE49-F238E27FC236}">
                  <a16:creationId xmlns:a16="http://schemas.microsoft.com/office/drawing/2014/main" id="{15981646-AF14-1247-AF64-9FABFF25A453}"/>
                </a:ext>
              </a:extLst>
            </p:cNvPr>
            <p:cNvSpPr/>
            <p:nvPr/>
          </p:nvSpPr>
          <p:spPr>
            <a:xfrm>
              <a:off x="6797074" y="1293429"/>
              <a:ext cx="2914118" cy="2670975"/>
            </a:xfrm>
            <a:prstGeom prst="circularArrow">
              <a:avLst/>
            </a:prstGeom>
            <a:gradFill>
              <a:gsLst>
                <a:gs pos="0">
                  <a:schemeClr val="accent1">
                    <a:lumMod val="5000"/>
                    <a:lumOff val="95000"/>
                  </a:schemeClr>
                </a:gs>
                <a:gs pos="0">
                  <a:schemeClr val="accent1">
                    <a:lumMod val="45000"/>
                    <a:lumOff val="55000"/>
                  </a:schemeClr>
                </a:gs>
                <a:gs pos="44000">
                  <a:schemeClr val="accent6">
                    <a:lumMod val="40000"/>
                    <a:lumOff val="60000"/>
                  </a:schemeClr>
                </a:gs>
                <a:gs pos="100000">
                  <a:schemeClr val="accent2">
                    <a:lumMod val="40000"/>
                    <a:lumOff val="6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TextBox 20">
              <a:extLst>
                <a:ext uri="{FF2B5EF4-FFF2-40B4-BE49-F238E27FC236}">
                  <a16:creationId xmlns:a16="http://schemas.microsoft.com/office/drawing/2014/main" id="{5199767C-9A17-074B-B039-FB207B8DC73A}"/>
                </a:ext>
              </a:extLst>
            </p:cNvPr>
            <p:cNvSpPr txBox="1"/>
            <p:nvPr/>
          </p:nvSpPr>
          <p:spPr>
            <a:xfrm>
              <a:off x="6535690" y="5808463"/>
              <a:ext cx="3436885" cy="923330"/>
            </a:xfrm>
            <a:prstGeom prst="rect">
              <a:avLst/>
            </a:prstGeom>
            <a:noFill/>
          </p:spPr>
          <p:txBody>
            <a:bodyPr wrap="square" rtlCol="0">
              <a:spAutoFit/>
            </a:bodyPr>
            <a:lstStyle/>
            <a:p>
              <a:pPr marL="285750" indent="-285750">
                <a:buFont typeface="Arial" panose="020B0604020202020204" pitchFamily="34" charset="0"/>
                <a:buChar char="•"/>
              </a:pPr>
              <a:r>
                <a:rPr lang="en-US" dirty="0"/>
                <a:t>Some scaffolding removed</a:t>
              </a:r>
            </a:p>
            <a:p>
              <a:pPr marL="285750" indent="-285750">
                <a:buFont typeface="Arial" panose="020B0604020202020204" pitchFamily="34" charset="0"/>
                <a:buChar char="•"/>
              </a:pPr>
              <a:r>
                <a:rPr lang="en-US" dirty="0"/>
                <a:t>Curiosity &amp; scientific relevance</a:t>
              </a:r>
            </a:p>
            <a:p>
              <a:pPr marL="285750" indent="-285750">
                <a:buFont typeface="Arial" panose="020B0604020202020204" pitchFamily="34" charset="0"/>
                <a:buChar char="•"/>
              </a:pPr>
              <a:r>
                <a:rPr lang="en-US" dirty="0"/>
                <a:t>Reflection on skills</a:t>
              </a:r>
            </a:p>
          </p:txBody>
        </p:sp>
        <p:sp>
          <p:nvSpPr>
            <p:cNvPr id="22" name="TextBox 21">
              <a:extLst>
                <a:ext uri="{FF2B5EF4-FFF2-40B4-BE49-F238E27FC236}">
                  <a16:creationId xmlns:a16="http://schemas.microsoft.com/office/drawing/2014/main" id="{D462FE65-7CDF-2647-8641-2333CED868AB}"/>
                </a:ext>
              </a:extLst>
            </p:cNvPr>
            <p:cNvSpPr txBox="1"/>
            <p:nvPr/>
          </p:nvSpPr>
          <p:spPr>
            <a:xfrm>
              <a:off x="7082897" y="1993120"/>
              <a:ext cx="2288606" cy="646331"/>
            </a:xfrm>
            <a:prstGeom prst="rect">
              <a:avLst/>
            </a:prstGeom>
            <a:noFill/>
          </p:spPr>
          <p:txBody>
            <a:bodyPr wrap="square" rtlCol="0">
              <a:spAutoFit/>
            </a:bodyPr>
            <a:lstStyle/>
            <a:p>
              <a:pPr algn="ctr"/>
              <a:r>
                <a:rPr lang="en-US" sz="3600" i="1" dirty="0"/>
                <a:t>Cycle 3</a:t>
              </a:r>
            </a:p>
          </p:txBody>
        </p:sp>
        <p:sp>
          <p:nvSpPr>
            <p:cNvPr id="23" name="TextBox 22">
              <a:extLst>
                <a:ext uri="{FF2B5EF4-FFF2-40B4-BE49-F238E27FC236}">
                  <a16:creationId xmlns:a16="http://schemas.microsoft.com/office/drawing/2014/main" id="{1FEDB7C0-060E-CA28-2D82-72B0F65EB452}"/>
                </a:ext>
              </a:extLst>
            </p:cNvPr>
            <p:cNvSpPr txBox="1"/>
            <p:nvPr/>
          </p:nvSpPr>
          <p:spPr>
            <a:xfrm>
              <a:off x="6902854" y="2923889"/>
              <a:ext cx="2903485" cy="923330"/>
            </a:xfrm>
            <a:prstGeom prst="rect">
              <a:avLst/>
            </a:prstGeom>
            <a:noFill/>
          </p:spPr>
          <p:txBody>
            <a:bodyPr wrap="square" rtlCol="0">
              <a:spAutoFit/>
            </a:bodyPr>
            <a:lstStyle/>
            <a:p>
              <a:r>
                <a:rPr lang="en-US" dirty="0"/>
                <a:t>How can observing patterns in Earth’s structure help us understand it’s processes?</a:t>
              </a:r>
            </a:p>
          </p:txBody>
        </p:sp>
        <p:pic>
          <p:nvPicPr>
            <p:cNvPr id="6148" name="Picture 4" descr="Click the Layers of Earth &amp; Atmosphere Quiz">
              <a:extLst>
                <a:ext uri="{FF2B5EF4-FFF2-40B4-BE49-F238E27FC236}">
                  <a16:creationId xmlns:a16="http://schemas.microsoft.com/office/drawing/2014/main" id="{3EDF15DA-FF2B-0908-D72A-6A36A0E0D7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17902" y="3889535"/>
              <a:ext cx="2067361" cy="1913239"/>
            </a:xfrm>
            <a:prstGeom prst="rect">
              <a:avLst/>
            </a:prstGeom>
            <a:noFill/>
            <a:extLst>
              <a:ext uri="{909E8E84-426E-40DD-AFC4-6F175D3DCCD1}">
                <a14:hiddenFill xmlns:a14="http://schemas.microsoft.com/office/drawing/2010/main">
                  <a:solidFill>
                    <a:srgbClr val="FFFFFF"/>
                  </a:solidFill>
                </a14:hiddenFill>
              </a:ext>
            </a:extLst>
          </p:spPr>
        </p:pic>
      </p:grpSp>
      <p:sp>
        <p:nvSpPr>
          <p:cNvPr id="3" name="TextBox 2">
            <a:extLst>
              <a:ext uri="{FF2B5EF4-FFF2-40B4-BE49-F238E27FC236}">
                <a16:creationId xmlns:a16="http://schemas.microsoft.com/office/drawing/2014/main" id="{6B8C7D49-1E2E-4748-908B-A32B731F8698}"/>
              </a:ext>
            </a:extLst>
          </p:cNvPr>
          <p:cNvSpPr txBox="1"/>
          <p:nvPr/>
        </p:nvSpPr>
        <p:spPr>
          <a:xfrm>
            <a:off x="5277677" y="1429515"/>
            <a:ext cx="6411937" cy="2308324"/>
          </a:xfrm>
          <a:prstGeom prst="rect">
            <a:avLst/>
          </a:prstGeom>
          <a:noFill/>
        </p:spPr>
        <p:txBody>
          <a:bodyPr wrap="square" rtlCol="0">
            <a:spAutoFit/>
          </a:bodyPr>
          <a:lstStyle/>
          <a:p>
            <a:r>
              <a:rPr lang="en-US" sz="2400" dirty="0" err="1"/>
              <a:t>TIDeS</a:t>
            </a:r>
            <a:r>
              <a:rPr lang="en-US" sz="2400" dirty="0"/>
              <a:t> approach (~1 month)</a:t>
            </a:r>
          </a:p>
          <a:p>
            <a:endParaRPr lang="en-US" sz="2400" dirty="0"/>
          </a:p>
          <a:p>
            <a:pPr marL="342900" indent="-342900">
              <a:buFont typeface="Arial" panose="020B0604020202020204" pitchFamily="34" charset="0"/>
              <a:buChar char="•"/>
            </a:pPr>
            <a:r>
              <a:rPr lang="en-US" sz="2400" dirty="0"/>
              <a:t>Apply to other systems (make predictions about ocean layers)</a:t>
            </a:r>
          </a:p>
          <a:p>
            <a:pPr marL="342900" indent="-342900">
              <a:buFont typeface="Arial" panose="020B0604020202020204" pitchFamily="34" charset="0"/>
              <a:buChar char="•"/>
            </a:pPr>
            <a:r>
              <a:rPr lang="en-US" sz="2400" dirty="0"/>
              <a:t>Test predictions (ARGO buoy data)</a:t>
            </a:r>
          </a:p>
          <a:p>
            <a:pPr marL="342900" indent="-342900">
              <a:buFont typeface="Arial" panose="020B0604020202020204" pitchFamily="34" charset="0"/>
              <a:buChar char="•"/>
            </a:pPr>
            <a:endParaRPr lang="en-US" sz="2400" dirty="0"/>
          </a:p>
        </p:txBody>
      </p:sp>
      <p:pic>
        <p:nvPicPr>
          <p:cNvPr id="2052" name="Picture 4">
            <a:extLst>
              <a:ext uri="{FF2B5EF4-FFF2-40B4-BE49-F238E27FC236}">
                <a16:creationId xmlns:a16="http://schemas.microsoft.com/office/drawing/2014/main" id="{4BE97DC3-FBC9-406C-9501-B6A4F2546D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48871" y="3613836"/>
            <a:ext cx="5873450" cy="32441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4125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23939-53EC-6249-8807-E2E2F72FEE4F}"/>
              </a:ext>
            </a:extLst>
          </p:cNvPr>
          <p:cNvSpPr>
            <a:spLocks noGrp="1"/>
          </p:cNvSpPr>
          <p:nvPr>
            <p:ph type="title"/>
          </p:nvPr>
        </p:nvSpPr>
        <p:spPr>
          <a:xfrm>
            <a:off x="0" y="0"/>
            <a:ext cx="12192000" cy="1238251"/>
          </a:xfrm>
        </p:spPr>
        <p:txBody>
          <a:bodyPr>
            <a:noAutofit/>
          </a:bodyPr>
          <a:lstStyle/>
          <a:p>
            <a:pPr algn="ctr"/>
            <a:r>
              <a:rPr lang="en-US" sz="3600" dirty="0"/>
              <a:t>Physical Science Unit 3: Density &amp; Buoyancy</a:t>
            </a:r>
          </a:p>
        </p:txBody>
      </p:sp>
      <p:grpSp>
        <p:nvGrpSpPr>
          <p:cNvPr id="28" name="Group 27">
            <a:extLst>
              <a:ext uri="{FF2B5EF4-FFF2-40B4-BE49-F238E27FC236}">
                <a16:creationId xmlns:a16="http://schemas.microsoft.com/office/drawing/2014/main" id="{42193E37-9BDB-0A11-32F1-7BC58BE49290}"/>
              </a:ext>
            </a:extLst>
          </p:cNvPr>
          <p:cNvGrpSpPr/>
          <p:nvPr/>
        </p:nvGrpSpPr>
        <p:grpSpPr>
          <a:xfrm>
            <a:off x="878179" y="1248190"/>
            <a:ext cx="3436885" cy="5438364"/>
            <a:chOff x="5959220" y="1293429"/>
            <a:chExt cx="3436885" cy="5438364"/>
          </a:xfrm>
        </p:grpSpPr>
        <p:sp>
          <p:nvSpPr>
            <p:cNvPr id="20" name="Circular Arrow 19">
              <a:extLst>
                <a:ext uri="{FF2B5EF4-FFF2-40B4-BE49-F238E27FC236}">
                  <a16:creationId xmlns:a16="http://schemas.microsoft.com/office/drawing/2014/main" id="{15981646-AF14-1247-AF64-9FABFF25A453}"/>
                </a:ext>
              </a:extLst>
            </p:cNvPr>
            <p:cNvSpPr/>
            <p:nvPr/>
          </p:nvSpPr>
          <p:spPr>
            <a:xfrm>
              <a:off x="6220604" y="1293429"/>
              <a:ext cx="2914118" cy="2670975"/>
            </a:xfrm>
            <a:prstGeom prst="circularArrow">
              <a:avLst/>
            </a:prstGeom>
            <a:gradFill>
              <a:gsLst>
                <a:gs pos="0">
                  <a:schemeClr val="accent1">
                    <a:lumMod val="5000"/>
                    <a:lumOff val="95000"/>
                  </a:schemeClr>
                </a:gs>
                <a:gs pos="0">
                  <a:schemeClr val="accent1">
                    <a:lumMod val="45000"/>
                    <a:lumOff val="55000"/>
                  </a:schemeClr>
                </a:gs>
                <a:gs pos="44000">
                  <a:schemeClr val="accent6">
                    <a:lumMod val="40000"/>
                    <a:lumOff val="60000"/>
                  </a:schemeClr>
                </a:gs>
                <a:gs pos="100000">
                  <a:schemeClr val="accent2">
                    <a:lumMod val="40000"/>
                    <a:lumOff val="6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TextBox 20">
              <a:extLst>
                <a:ext uri="{FF2B5EF4-FFF2-40B4-BE49-F238E27FC236}">
                  <a16:creationId xmlns:a16="http://schemas.microsoft.com/office/drawing/2014/main" id="{5199767C-9A17-074B-B039-FB207B8DC73A}"/>
                </a:ext>
              </a:extLst>
            </p:cNvPr>
            <p:cNvSpPr txBox="1"/>
            <p:nvPr/>
          </p:nvSpPr>
          <p:spPr>
            <a:xfrm>
              <a:off x="5959220" y="5808463"/>
              <a:ext cx="3436885" cy="923330"/>
            </a:xfrm>
            <a:prstGeom prst="rect">
              <a:avLst/>
            </a:prstGeom>
            <a:noFill/>
          </p:spPr>
          <p:txBody>
            <a:bodyPr wrap="square" rtlCol="0">
              <a:spAutoFit/>
            </a:bodyPr>
            <a:lstStyle/>
            <a:p>
              <a:pPr marL="285750" indent="-285750">
                <a:buFont typeface="Arial" panose="020B0604020202020204" pitchFamily="34" charset="0"/>
                <a:buChar char="•"/>
              </a:pPr>
              <a:r>
                <a:rPr lang="en-US" dirty="0"/>
                <a:t>Some scaffolding removed</a:t>
              </a:r>
            </a:p>
            <a:p>
              <a:pPr marL="285750" indent="-285750">
                <a:buFont typeface="Arial" panose="020B0604020202020204" pitchFamily="34" charset="0"/>
                <a:buChar char="•"/>
              </a:pPr>
              <a:r>
                <a:rPr lang="en-US" dirty="0"/>
                <a:t>Curiosity &amp; scientific relevance</a:t>
              </a:r>
            </a:p>
            <a:p>
              <a:pPr marL="285750" indent="-285750">
                <a:buFont typeface="Arial" panose="020B0604020202020204" pitchFamily="34" charset="0"/>
                <a:buChar char="•"/>
              </a:pPr>
              <a:r>
                <a:rPr lang="en-US" dirty="0"/>
                <a:t>Reflection on skills</a:t>
              </a:r>
            </a:p>
          </p:txBody>
        </p:sp>
        <p:sp>
          <p:nvSpPr>
            <p:cNvPr id="22" name="TextBox 21">
              <a:extLst>
                <a:ext uri="{FF2B5EF4-FFF2-40B4-BE49-F238E27FC236}">
                  <a16:creationId xmlns:a16="http://schemas.microsoft.com/office/drawing/2014/main" id="{D462FE65-7CDF-2647-8641-2333CED868AB}"/>
                </a:ext>
              </a:extLst>
            </p:cNvPr>
            <p:cNvSpPr txBox="1"/>
            <p:nvPr/>
          </p:nvSpPr>
          <p:spPr>
            <a:xfrm>
              <a:off x="6506427" y="1993120"/>
              <a:ext cx="2288606" cy="646331"/>
            </a:xfrm>
            <a:prstGeom prst="rect">
              <a:avLst/>
            </a:prstGeom>
            <a:noFill/>
          </p:spPr>
          <p:txBody>
            <a:bodyPr wrap="square" rtlCol="0">
              <a:spAutoFit/>
            </a:bodyPr>
            <a:lstStyle/>
            <a:p>
              <a:pPr algn="ctr"/>
              <a:r>
                <a:rPr lang="en-US" sz="3600" i="1" dirty="0"/>
                <a:t>Cycle 3</a:t>
              </a:r>
            </a:p>
          </p:txBody>
        </p:sp>
        <p:sp>
          <p:nvSpPr>
            <p:cNvPr id="23" name="TextBox 22">
              <a:extLst>
                <a:ext uri="{FF2B5EF4-FFF2-40B4-BE49-F238E27FC236}">
                  <a16:creationId xmlns:a16="http://schemas.microsoft.com/office/drawing/2014/main" id="{1FEDB7C0-060E-CA28-2D82-72B0F65EB452}"/>
                </a:ext>
              </a:extLst>
            </p:cNvPr>
            <p:cNvSpPr txBox="1"/>
            <p:nvPr/>
          </p:nvSpPr>
          <p:spPr>
            <a:xfrm>
              <a:off x="6326384" y="2923889"/>
              <a:ext cx="2903485" cy="923330"/>
            </a:xfrm>
            <a:prstGeom prst="rect">
              <a:avLst/>
            </a:prstGeom>
            <a:noFill/>
          </p:spPr>
          <p:txBody>
            <a:bodyPr wrap="square" rtlCol="0">
              <a:spAutoFit/>
            </a:bodyPr>
            <a:lstStyle/>
            <a:p>
              <a:r>
                <a:rPr lang="en-US" dirty="0"/>
                <a:t>How can observing patterns in Earth’s structure help us understand it’s processes?</a:t>
              </a:r>
            </a:p>
          </p:txBody>
        </p:sp>
        <p:pic>
          <p:nvPicPr>
            <p:cNvPr id="6148" name="Picture 4" descr="Click the Layers of Earth &amp; Atmosphere Quiz">
              <a:extLst>
                <a:ext uri="{FF2B5EF4-FFF2-40B4-BE49-F238E27FC236}">
                  <a16:creationId xmlns:a16="http://schemas.microsoft.com/office/drawing/2014/main" id="{3EDF15DA-FF2B-0908-D72A-6A36A0E0D7B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41432" y="3889535"/>
              <a:ext cx="2067361" cy="1913239"/>
            </a:xfrm>
            <a:prstGeom prst="rect">
              <a:avLst/>
            </a:prstGeom>
            <a:noFill/>
            <a:extLst>
              <a:ext uri="{909E8E84-426E-40DD-AFC4-6F175D3DCCD1}">
                <a14:hiddenFill xmlns:a14="http://schemas.microsoft.com/office/drawing/2010/main">
                  <a:solidFill>
                    <a:srgbClr val="FFFFFF"/>
                  </a:solidFill>
                </a14:hiddenFill>
              </a:ext>
            </a:extLst>
          </p:spPr>
        </p:pic>
      </p:grpSp>
      <p:sp>
        <p:nvSpPr>
          <p:cNvPr id="3" name="TextBox 2">
            <a:extLst>
              <a:ext uri="{FF2B5EF4-FFF2-40B4-BE49-F238E27FC236}">
                <a16:creationId xmlns:a16="http://schemas.microsoft.com/office/drawing/2014/main" id="{6B8C7D49-1E2E-4748-908B-A32B731F8698}"/>
              </a:ext>
            </a:extLst>
          </p:cNvPr>
          <p:cNvSpPr txBox="1"/>
          <p:nvPr/>
        </p:nvSpPr>
        <p:spPr>
          <a:xfrm>
            <a:off x="4596465" y="1248190"/>
            <a:ext cx="4339341" cy="2308324"/>
          </a:xfrm>
          <a:prstGeom prst="rect">
            <a:avLst/>
          </a:prstGeom>
          <a:noFill/>
        </p:spPr>
        <p:txBody>
          <a:bodyPr wrap="square" rtlCol="0">
            <a:spAutoFit/>
          </a:bodyPr>
          <a:lstStyle/>
          <a:p>
            <a:r>
              <a:rPr lang="en-US" sz="2400" dirty="0" err="1"/>
              <a:t>TIDeS</a:t>
            </a:r>
            <a:r>
              <a:rPr lang="en-US" sz="2400" dirty="0"/>
              <a:t> approach (~1 month)</a:t>
            </a:r>
          </a:p>
          <a:p>
            <a:endParaRPr lang="en-US" sz="2400" dirty="0"/>
          </a:p>
          <a:p>
            <a:pPr marL="342900" indent="-342900">
              <a:buFont typeface="Arial" panose="020B0604020202020204" pitchFamily="34" charset="0"/>
              <a:buChar char="•"/>
            </a:pPr>
            <a:r>
              <a:rPr lang="en-US" sz="2400" dirty="0"/>
              <a:t>Design a model for further experimentation and investigation</a:t>
            </a:r>
          </a:p>
          <a:p>
            <a:pPr marL="342900" indent="-342900">
              <a:buFont typeface="Arial" panose="020B0604020202020204" pitchFamily="34" charset="0"/>
              <a:buChar char="•"/>
            </a:pPr>
            <a:r>
              <a:rPr lang="en-US" sz="2400" dirty="0"/>
              <a:t>Apply to current events</a:t>
            </a:r>
          </a:p>
        </p:txBody>
      </p:sp>
      <p:pic>
        <p:nvPicPr>
          <p:cNvPr id="5" name="Picture 4">
            <a:extLst>
              <a:ext uri="{FF2B5EF4-FFF2-40B4-BE49-F238E27FC236}">
                <a16:creationId xmlns:a16="http://schemas.microsoft.com/office/drawing/2014/main" id="{D8C7FD5A-8222-48DB-9D9B-437331297BAF}"/>
              </a:ext>
            </a:extLst>
          </p:cNvPr>
          <p:cNvPicPr>
            <a:picLocks noChangeAspect="1"/>
          </p:cNvPicPr>
          <p:nvPr/>
        </p:nvPicPr>
        <p:blipFill rotWithShape="1">
          <a:blip r:embed="rId6">
            <a:extLst>
              <a:ext uri="{28A0092B-C50C-407E-A947-70E740481C1C}">
                <a14:useLocalDpi xmlns:a14="http://schemas.microsoft.com/office/drawing/2010/main" val="0"/>
              </a:ext>
            </a:extLst>
          </a:blip>
          <a:srcRect t="13036" b="9409"/>
          <a:stretch/>
        </p:blipFill>
        <p:spPr>
          <a:xfrm>
            <a:off x="8921439" y="3114806"/>
            <a:ext cx="2972866" cy="1729203"/>
          </a:xfrm>
          <a:prstGeom prst="rect">
            <a:avLst/>
          </a:prstGeom>
        </p:spPr>
      </p:pic>
      <p:pic>
        <p:nvPicPr>
          <p:cNvPr id="7" name="Picture 6">
            <a:extLst>
              <a:ext uri="{FF2B5EF4-FFF2-40B4-BE49-F238E27FC236}">
                <a16:creationId xmlns:a16="http://schemas.microsoft.com/office/drawing/2014/main" id="{93562121-ACF9-4457-9DEC-DAD5F606CBB1}"/>
              </a:ext>
            </a:extLst>
          </p:cNvPr>
          <p:cNvPicPr>
            <a:picLocks noChangeAspect="1"/>
          </p:cNvPicPr>
          <p:nvPr/>
        </p:nvPicPr>
        <p:blipFill rotWithShape="1">
          <a:blip r:embed="rId7">
            <a:extLst>
              <a:ext uri="{28A0092B-C50C-407E-A947-70E740481C1C}">
                <a14:useLocalDpi xmlns:a14="http://schemas.microsoft.com/office/drawing/2010/main" val="0"/>
              </a:ext>
            </a:extLst>
          </a:blip>
          <a:srcRect t="12842" b="20066"/>
          <a:stretch/>
        </p:blipFill>
        <p:spPr>
          <a:xfrm>
            <a:off x="8935806" y="1296433"/>
            <a:ext cx="3105347" cy="1562580"/>
          </a:xfrm>
          <a:prstGeom prst="rect">
            <a:avLst/>
          </a:prstGeom>
        </p:spPr>
      </p:pic>
      <p:pic>
        <p:nvPicPr>
          <p:cNvPr id="9" name="IMG_6425">
            <a:hlinkClick r:id="" action="ppaction://media"/>
            <a:extLst>
              <a:ext uri="{FF2B5EF4-FFF2-40B4-BE49-F238E27FC236}">
                <a16:creationId xmlns:a16="http://schemas.microsoft.com/office/drawing/2014/main" id="{449EF78B-B802-4042-BE20-2EE112CFAB83}"/>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4597130" y="4243427"/>
            <a:ext cx="4868004" cy="2059394"/>
          </a:xfrm>
          <a:prstGeom prst="rect">
            <a:avLst/>
          </a:prstGeom>
        </p:spPr>
      </p:pic>
    </p:spTree>
    <p:extLst>
      <p:ext uri="{BB962C8B-B14F-4D97-AF65-F5344CB8AC3E}">
        <p14:creationId xmlns:p14="http://schemas.microsoft.com/office/powerpoint/2010/main" val="1149610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7618"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9"/>
                </p:tgtEl>
              </p:cMediaNode>
            </p:video>
            <p:seq concurrent="1" nextAc="seek">
              <p:cTn id="12" restart="whenNotActive" fill="hold" evtFilter="cancelBubble" nodeType="interactiveSeq">
                <p:stCondLst>
                  <p:cond evt="onClick" delay="0">
                    <p:tgtEl>
                      <p:spTgt spid="9"/>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A191C05-3E4F-0FD4-A511-20BC607B6A34}"/>
              </a:ext>
            </a:extLst>
          </p:cNvPr>
          <p:cNvPicPr>
            <a:picLocks noChangeAspect="1"/>
          </p:cNvPicPr>
          <p:nvPr/>
        </p:nvPicPr>
        <p:blipFill>
          <a:blip r:embed="rId2"/>
          <a:stretch>
            <a:fillRect/>
          </a:stretch>
        </p:blipFill>
        <p:spPr>
          <a:xfrm>
            <a:off x="0" y="4275066"/>
            <a:ext cx="6479732" cy="2582934"/>
          </a:xfrm>
          <a:prstGeom prst="rect">
            <a:avLst/>
          </a:prstGeom>
        </p:spPr>
      </p:pic>
      <p:sp>
        <p:nvSpPr>
          <p:cNvPr id="2" name="Title 1">
            <a:extLst>
              <a:ext uri="{FF2B5EF4-FFF2-40B4-BE49-F238E27FC236}">
                <a16:creationId xmlns:a16="http://schemas.microsoft.com/office/drawing/2014/main" id="{C11EC3E6-120F-B6C1-9723-51E9FC67952C}"/>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44B9ECE3-A199-7592-19E2-64931E75EFE1}"/>
              </a:ext>
            </a:extLst>
          </p:cNvPr>
          <p:cNvPicPr>
            <a:picLocks noGrp="1" noChangeAspect="1"/>
          </p:cNvPicPr>
          <p:nvPr>
            <p:ph idx="1"/>
          </p:nvPr>
        </p:nvPicPr>
        <p:blipFill>
          <a:blip r:embed="rId3"/>
          <a:stretch>
            <a:fillRect/>
          </a:stretch>
        </p:blipFill>
        <p:spPr>
          <a:xfrm>
            <a:off x="72342" y="95303"/>
            <a:ext cx="6889960" cy="1855610"/>
          </a:xfrm>
        </p:spPr>
      </p:pic>
      <p:grpSp>
        <p:nvGrpSpPr>
          <p:cNvPr id="10" name="Group 9">
            <a:extLst>
              <a:ext uri="{FF2B5EF4-FFF2-40B4-BE49-F238E27FC236}">
                <a16:creationId xmlns:a16="http://schemas.microsoft.com/office/drawing/2014/main" id="{EF9FB189-B929-4E5C-B7FE-32FF35AC5E22}"/>
              </a:ext>
            </a:extLst>
          </p:cNvPr>
          <p:cNvGrpSpPr/>
          <p:nvPr/>
        </p:nvGrpSpPr>
        <p:grpSpPr>
          <a:xfrm>
            <a:off x="6239850" y="917086"/>
            <a:ext cx="6083462" cy="5940914"/>
            <a:chOff x="-1344518" y="-107073"/>
            <a:chExt cx="8234943" cy="8895611"/>
          </a:xfrm>
        </p:grpSpPr>
        <p:pic>
          <p:nvPicPr>
            <p:cNvPr id="7" name="Picture 6">
              <a:extLst>
                <a:ext uri="{FF2B5EF4-FFF2-40B4-BE49-F238E27FC236}">
                  <a16:creationId xmlns:a16="http://schemas.microsoft.com/office/drawing/2014/main" id="{67C38BE7-F138-9457-85BE-7E1BB68D70F2}"/>
                </a:ext>
              </a:extLst>
            </p:cNvPr>
            <p:cNvPicPr>
              <a:picLocks noChangeAspect="1"/>
            </p:cNvPicPr>
            <p:nvPr/>
          </p:nvPicPr>
          <p:blipFill>
            <a:blip r:embed="rId4"/>
            <a:stretch>
              <a:fillRect/>
            </a:stretch>
          </p:blipFill>
          <p:spPr>
            <a:xfrm>
              <a:off x="-1344518" y="-107073"/>
              <a:ext cx="7772400" cy="5094367"/>
            </a:xfrm>
            <a:prstGeom prst="rect">
              <a:avLst/>
            </a:prstGeom>
          </p:spPr>
        </p:pic>
        <p:pic>
          <p:nvPicPr>
            <p:cNvPr id="9" name="Picture 8">
              <a:extLst>
                <a:ext uri="{FF2B5EF4-FFF2-40B4-BE49-F238E27FC236}">
                  <a16:creationId xmlns:a16="http://schemas.microsoft.com/office/drawing/2014/main" id="{AD991B1A-EF29-81B9-3836-A3892B506037}"/>
                </a:ext>
              </a:extLst>
            </p:cNvPr>
            <p:cNvPicPr>
              <a:picLocks noChangeAspect="1"/>
            </p:cNvPicPr>
            <p:nvPr/>
          </p:nvPicPr>
          <p:blipFill rotWithShape="1">
            <a:blip r:embed="rId5"/>
            <a:srcRect t="2393"/>
            <a:stretch/>
          </p:blipFill>
          <p:spPr>
            <a:xfrm>
              <a:off x="-1303420" y="4232954"/>
              <a:ext cx="8193845" cy="4555584"/>
            </a:xfrm>
            <a:prstGeom prst="rect">
              <a:avLst/>
            </a:prstGeom>
          </p:spPr>
        </p:pic>
      </p:grpSp>
      <p:pic>
        <p:nvPicPr>
          <p:cNvPr id="14" name="Picture 13">
            <a:extLst>
              <a:ext uri="{FF2B5EF4-FFF2-40B4-BE49-F238E27FC236}">
                <a16:creationId xmlns:a16="http://schemas.microsoft.com/office/drawing/2014/main" id="{9946F73B-589D-88EB-3D5E-6E61B4919E33}"/>
              </a:ext>
            </a:extLst>
          </p:cNvPr>
          <p:cNvPicPr>
            <a:picLocks noChangeAspect="1"/>
          </p:cNvPicPr>
          <p:nvPr/>
        </p:nvPicPr>
        <p:blipFill>
          <a:blip r:embed="rId6"/>
          <a:stretch>
            <a:fillRect/>
          </a:stretch>
        </p:blipFill>
        <p:spPr>
          <a:xfrm>
            <a:off x="271915" y="2129795"/>
            <a:ext cx="3799627" cy="2189553"/>
          </a:xfrm>
          <a:prstGeom prst="rect">
            <a:avLst/>
          </a:prstGeom>
        </p:spPr>
      </p:pic>
    </p:spTree>
    <p:extLst>
      <p:ext uri="{BB962C8B-B14F-4D97-AF65-F5344CB8AC3E}">
        <p14:creationId xmlns:p14="http://schemas.microsoft.com/office/powerpoint/2010/main" val="802665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1123A-311F-4FB9-AF75-D42ED6713742}"/>
              </a:ext>
            </a:extLst>
          </p:cNvPr>
          <p:cNvSpPr>
            <a:spLocks noGrp="1"/>
          </p:cNvSpPr>
          <p:nvPr>
            <p:ph type="title"/>
          </p:nvPr>
        </p:nvSpPr>
        <p:spPr>
          <a:xfrm>
            <a:off x="0" y="1"/>
            <a:ext cx="12192000" cy="1690688"/>
          </a:xfrm>
        </p:spPr>
        <p:txBody>
          <a:bodyPr/>
          <a:lstStyle/>
          <a:p>
            <a:r>
              <a:rPr lang="en-US" dirty="0"/>
              <a:t>Natalie’s Takeaways Pre-Post </a:t>
            </a:r>
            <a:r>
              <a:rPr lang="en-US" dirty="0" err="1"/>
              <a:t>TIDeS</a:t>
            </a:r>
            <a:endParaRPr lang="en-US" dirty="0"/>
          </a:p>
        </p:txBody>
      </p:sp>
      <p:sp>
        <p:nvSpPr>
          <p:cNvPr id="4" name="Content Placeholder 3">
            <a:extLst>
              <a:ext uri="{FF2B5EF4-FFF2-40B4-BE49-F238E27FC236}">
                <a16:creationId xmlns:a16="http://schemas.microsoft.com/office/drawing/2014/main" id="{6DED8BF9-6499-4205-BF3F-29ABB8C5648C}"/>
              </a:ext>
            </a:extLst>
          </p:cNvPr>
          <p:cNvSpPr>
            <a:spLocks noGrp="1"/>
          </p:cNvSpPr>
          <p:nvPr>
            <p:ph idx="1"/>
          </p:nvPr>
        </p:nvSpPr>
        <p:spPr>
          <a:xfrm>
            <a:off x="838200" y="1690688"/>
            <a:ext cx="10515600" cy="4486275"/>
          </a:xfrm>
        </p:spPr>
        <p:txBody>
          <a:bodyPr/>
          <a:lstStyle/>
          <a:p>
            <a:r>
              <a:rPr lang="en-US" dirty="0" err="1"/>
              <a:t>TIDeS</a:t>
            </a:r>
            <a:r>
              <a:rPr lang="en-US" dirty="0"/>
              <a:t> facilitated greater emphasis on the </a:t>
            </a:r>
            <a:r>
              <a:rPr lang="en-US" b="1" i="1" dirty="0"/>
              <a:t>practice</a:t>
            </a:r>
            <a:r>
              <a:rPr lang="en-US" dirty="0"/>
              <a:t> of science</a:t>
            </a:r>
          </a:p>
          <a:p>
            <a:pPr lvl="1"/>
            <a:r>
              <a:rPr lang="en-US" dirty="0"/>
              <a:t>Observe</a:t>
            </a:r>
          </a:p>
          <a:p>
            <a:pPr lvl="1"/>
            <a:r>
              <a:rPr lang="en-US" dirty="0"/>
              <a:t>Measure</a:t>
            </a:r>
          </a:p>
          <a:p>
            <a:pPr lvl="1"/>
            <a:r>
              <a:rPr lang="en-US" dirty="0"/>
              <a:t>Graph</a:t>
            </a:r>
          </a:p>
          <a:p>
            <a:pPr lvl="1"/>
            <a:r>
              <a:rPr lang="en-US" dirty="0"/>
              <a:t>Interpret</a:t>
            </a:r>
          </a:p>
          <a:p>
            <a:pPr lvl="1"/>
            <a:r>
              <a:rPr lang="en-US" dirty="0"/>
              <a:t>Hypothesize</a:t>
            </a:r>
          </a:p>
          <a:p>
            <a:pPr lvl="1"/>
            <a:r>
              <a:rPr lang="en-US" dirty="0"/>
              <a:t>Experiment</a:t>
            </a:r>
          </a:p>
          <a:p>
            <a:pPr lvl="1"/>
            <a:r>
              <a:rPr lang="en-US" dirty="0"/>
              <a:t>Model</a:t>
            </a:r>
          </a:p>
          <a:p>
            <a:pPr lvl="1"/>
            <a:r>
              <a:rPr lang="en-US" b="1" i="1" dirty="0"/>
              <a:t>FAIL</a:t>
            </a:r>
          </a:p>
        </p:txBody>
      </p:sp>
      <p:pic>
        <p:nvPicPr>
          <p:cNvPr id="8" name="Picture 7">
            <a:extLst>
              <a:ext uri="{FF2B5EF4-FFF2-40B4-BE49-F238E27FC236}">
                <a16:creationId xmlns:a16="http://schemas.microsoft.com/office/drawing/2014/main" id="{500F05E6-F5E6-4DB6-BE20-382C949702EF}"/>
              </a:ext>
            </a:extLst>
          </p:cNvPr>
          <p:cNvPicPr>
            <a:picLocks noChangeAspect="1"/>
          </p:cNvPicPr>
          <p:nvPr/>
        </p:nvPicPr>
        <p:blipFill>
          <a:blip r:embed="rId2"/>
          <a:stretch>
            <a:fillRect/>
          </a:stretch>
        </p:blipFill>
        <p:spPr>
          <a:xfrm>
            <a:off x="3541008" y="2574961"/>
            <a:ext cx="8503781" cy="3795008"/>
          </a:xfrm>
          <a:prstGeom prst="rect">
            <a:avLst/>
          </a:prstGeom>
        </p:spPr>
      </p:pic>
      <p:sp>
        <p:nvSpPr>
          <p:cNvPr id="9" name="TextBox 8">
            <a:extLst>
              <a:ext uri="{FF2B5EF4-FFF2-40B4-BE49-F238E27FC236}">
                <a16:creationId xmlns:a16="http://schemas.microsoft.com/office/drawing/2014/main" id="{84D46EC2-963F-451D-9C54-5EADCD689056}"/>
              </a:ext>
            </a:extLst>
          </p:cNvPr>
          <p:cNvSpPr txBox="1"/>
          <p:nvPr/>
        </p:nvSpPr>
        <p:spPr>
          <a:xfrm>
            <a:off x="3432727" y="2505765"/>
            <a:ext cx="8612062" cy="4154984"/>
          </a:xfrm>
          <a:prstGeom prst="rect">
            <a:avLst/>
          </a:prstGeom>
          <a:solidFill>
            <a:schemeClr val="bg1"/>
          </a:solidFill>
          <a:ln w="38100">
            <a:solidFill>
              <a:srgbClr val="7030A0"/>
            </a:solidFill>
          </a:ln>
        </p:spPr>
        <p:txBody>
          <a:bodyPr wrap="square" rtlCol="0">
            <a:spAutoFit/>
          </a:bodyPr>
          <a:lstStyle/>
          <a:p>
            <a:r>
              <a:rPr lang="en-US" sz="2400" dirty="0"/>
              <a:t>A safe space to fail &amp; a growth mindset </a:t>
            </a:r>
            <a:r>
              <a:rPr lang="en-US" sz="2400" dirty="0">
                <a:sym typeface="Wingdings" panose="05000000000000000000" pitchFamily="2" charset="2"/>
              </a:rPr>
              <a:t>+ </a:t>
            </a:r>
          </a:p>
          <a:p>
            <a:r>
              <a:rPr lang="en-US" sz="2400" dirty="0">
                <a:sym typeface="Wingdings" panose="05000000000000000000" pitchFamily="2" charset="2"/>
              </a:rPr>
              <a:t>R</a:t>
            </a:r>
            <a:r>
              <a:rPr lang="en-US" sz="2400" dirty="0"/>
              <a:t>ewards for revision or planning a revision </a:t>
            </a:r>
            <a:r>
              <a:rPr lang="en-US" sz="2400" dirty="0">
                <a:sym typeface="Wingdings" panose="05000000000000000000" pitchFamily="2" charset="2"/>
              </a:rPr>
              <a:t> </a:t>
            </a:r>
            <a:endParaRPr lang="en-US" sz="2400" dirty="0"/>
          </a:p>
          <a:p>
            <a:r>
              <a:rPr lang="en-US" sz="2400" dirty="0"/>
              <a:t>Curiosity &amp; collaboration: e.g. ‘what if we tried…next time?’ </a:t>
            </a:r>
          </a:p>
          <a:p>
            <a:endParaRPr lang="en-US" sz="2400" dirty="0"/>
          </a:p>
          <a:p>
            <a:r>
              <a:rPr lang="en-US" sz="2400" b="0" i="1" dirty="0">
                <a:effectLst/>
              </a:rPr>
              <a:t> “When building, creating, as well as calculating, I experienced outcomes that did not make sense and that I had to go back and redo as well as reevaluate, which allowed me to grow from my own mistakes and having a growth mindset. I believe that NGSS helped to facilitate teaching science with a growth mindset because you were focused on the skills that you were practicing verse trying to get a specific answer.”</a:t>
            </a:r>
            <a:endParaRPr lang="en-US" sz="2400" i="1" dirty="0"/>
          </a:p>
        </p:txBody>
      </p:sp>
    </p:spTree>
    <p:extLst>
      <p:ext uri="{BB962C8B-B14F-4D97-AF65-F5344CB8AC3E}">
        <p14:creationId xmlns:p14="http://schemas.microsoft.com/office/powerpoint/2010/main" val="1727616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E218E-083F-A43F-7E37-FEE856EED17E}"/>
              </a:ext>
            </a:extLst>
          </p:cNvPr>
          <p:cNvSpPr>
            <a:spLocks noGrp="1"/>
          </p:cNvSpPr>
          <p:nvPr>
            <p:ph type="title"/>
          </p:nvPr>
        </p:nvSpPr>
        <p:spPr/>
        <p:txBody>
          <a:bodyPr/>
          <a:lstStyle/>
          <a:p>
            <a:r>
              <a:rPr lang="en-US" dirty="0"/>
              <a:t>A few more questions about your current teaching</a:t>
            </a:r>
          </a:p>
        </p:txBody>
      </p:sp>
      <p:sp>
        <p:nvSpPr>
          <p:cNvPr id="4" name="Text Placeholder 3">
            <a:extLst>
              <a:ext uri="{FF2B5EF4-FFF2-40B4-BE49-F238E27FC236}">
                <a16:creationId xmlns:a16="http://schemas.microsoft.com/office/drawing/2014/main" id="{C2291CF8-5EAF-F79C-FB2A-628136F5AAD7}"/>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16057407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title"/>
          </p:nvPr>
        </p:nvSpPr>
        <p:spPr>
          <a:prstGeom prst="rect">
            <a:avLst/>
          </a:prstGeom>
        </p:spPr>
        <p:txBody>
          <a:bodyPr spcFirstLastPara="1" vert="horz" wrap="square" lIns="121900" tIns="121900" rIns="121900" bIns="121900" rtlCol="0" anchor="t" anchorCtr="0">
            <a:normAutofit fontScale="90000"/>
          </a:bodyPr>
          <a:lstStyle/>
          <a:p>
            <a:r>
              <a:rPr lang="en">
                <a:latin typeface="Lexend Deca"/>
                <a:ea typeface="Lexend Deca"/>
                <a:cs typeface="Lexend Deca"/>
                <a:sym typeface="Lexend Deca"/>
              </a:rPr>
              <a:t>Earth Science for Educators (Lecture/Lab Combo)</a:t>
            </a:r>
            <a:endParaRPr>
              <a:latin typeface="Lexend Deca"/>
              <a:ea typeface="Lexend Deca"/>
              <a:cs typeface="Lexend Deca"/>
              <a:sym typeface="Lexend Deca"/>
            </a:endParaRPr>
          </a:p>
        </p:txBody>
      </p:sp>
      <p:sp>
        <p:nvSpPr>
          <p:cNvPr id="55" name="Google Shape;55;p13"/>
          <p:cNvSpPr txBox="1">
            <a:spLocks noGrp="1"/>
          </p:cNvSpPr>
          <p:nvPr>
            <p:ph idx="1"/>
          </p:nvPr>
        </p:nvSpPr>
        <p:spPr>
          <a:xfrm>
            <a:off x="826439" y="1253330"/>
            <a:ext cx="6404629" cy="4980201"/>
          </a:xfrm>
          <a:prstGeom prst="rect">
            <a:avLst/>
          </a:prstGeom>
        </p:spPr>
        <p:txBody>
          <a:bodyPr spcFirstLastPara="1" vert="horz" wrap="square" lIns="121900" tIns="121900" rIns="121900" bIns="121900" rtlCol="0" anchor="t" anchorCtr="0">
            <a:normAutofit lnSpcReduction="10000"/>
          </a:bodyPr>
          <a:lstStyle/>
          <a:p>
            <a:pPr marL="0" indent="0">
              <a:buNone/>
            </a:pPr>
            <a:r>
              <a:rPr lang="en" dirty="0">
                <a:latin typeface="Lexend Deca"/>
                <a:ea typeface="Lexend Deca"/>
                <a:cs typeface="Lexend Deca"/>
                <a:sym typeface="Lexend Deca"/>
              </a:rPr>
              <a:t>Prior Approach for Lecture:</a:t>
            </a:r>
            <a:endParaRPr dirty="0">
              <a:latin typeface="Lexend Deca"/>
              <a:ea typeface="Lexend Deca"/>
              <a:cs typeface="Lexend Deca"/>
              <a:sym typeface="Lexend Deca"/>
            </a:endParaRPr>
          </a:p>
          <a:p>
            <a:pPr indent="-440256">
              <a:spcBef>
                <a:spcPts val="1600"/>
              </a:spcBef>
              <a:buSzPts val="1600"/>
              <a:buFont typeface="Lexend Deca"/>
              <a:buChar char="●"/>
            </a:pPr>
            <a:r>
              <a:rPr lang="en" sz="2133" dirty="0">
                <a:latin typeface="Lexend Deca"/>
                <a:ea typeface="Lexend Deca"/>
                <a:cs typeface="Lexend Deca"/>
                <a:sym typeface="Lexend Deca"/>
              </a:rPr>
              <a:t>Heavy focus on Geology, 1 or 2 days of Astronomy, Oceanography, Meteorology</a:t>
            </a:r>
            <a:endParaRPr sz="2133" dirty="0">
              <a:latin typeface="Lexend Deca"/>
              <a:ea typeface="Lexend Deca"/>
              <a:cs typeface="Lexend Deca"/>
              <a:sym typeface="Lexend Deca"/>
            </a:endParaRPr>
          </a:p>
          <a:p>
            <a:pPr indent="-440256">
              <a:buSzPts val="1600"/>
              <a:buFont typeface="Lexend Deca"/>
              <a:buChar char="●"/>
            </a:pPr>
            <a:r>
              <a:rPr lang="en" sz="2133" dirty="0">
                <a:latin typeface="Lexend Deca"/>
                <a:ea typeface="Lexend Deca"/>
                <a:cs typeface="Lexend Deca"/>
                <a:sym typeface="Lexend Deca"/>
              </a:rPr>
              <a:t>Lecture slides with some active learning activities incorporated</a:t>
            </a:r>
            <a:endParaRPr sz="2133" dirty="0">
              <a:latin typeface="Lexend Deca"/>
              <a:ea typeface="Lexend Deca"/>
              <a:cs typeface="Lexend Deca"/>
              <a:sym typeface="Lexend Deca"/>
            </a:endParaRPr>
          </a:p>
          <a:p>
            <a:pPr indent="-440256">
              <a:buSzPts val="1600"/>
              <a:buFont typeface="Lexend Deca"/>
              <a:buChar char="●"/>
            </a:pPr>
            <a:r>
              <a:rPr lang="en" sz="2133" dirty="0">
                <a:latin typeface="Lexend Deca"/>
                <a:ea typeface="Lexend Deca"/>
                <a:cs typeface="Lexend Deca"/>
                <a:sym typeface="Lexend Deca"/>
              </a:rPr>
              <a:t>Lacked holistic view, scaffolding, motivating question</a:t>
            </a:r>
            <a:endParaRPr sz="2133" dirty="0">
              <a:latin typeface="Lexend Deca"/>
              <a:ea typeface="Lexend Deca"/>
              <a:cs typeface="Lexend Deca"/>
              <a:sym typeface="Lexend Deca"/>
            </a:endParaRPr>
          </a:p>
          <a:p>
            <a:pPr marL="0" indent="0">
              <a:spcBef>
                <a:spcPts val="1600"/>
              </a:spcBef>
              <a:buNone/>
            </a:pPr>
            <a:r>
              <a:rPr lang="en" dirty="0">
                <a:latin typeface="Lexend Deca"/>
                <a:ea typeface="Lexend Deca"/>
                <a:cs typeface="Lexend Deca"/>
                <a:sym typeface="Lexend Deca"/>
              </a:rPr>
              <a:t>Prior Approach for Lab: </a:t>
            </a:r>
            <a:endParaRPr dirty="0">
              <a:latin typeface="Lexend Deca"/>
              <a:ea typeface="Lexend Deca"/>
              <a:cs typeface="Lexend Deca"/>
              <a:sym typeface="Lexend Deca"/>
            </a:endParaRPr>
          </a:p>
          <a:p>
            <a:pPr indent="-440256">
              <a:spcBef>
                <a:spcPts val="1600"/>
              </a:spcBef>
              <a:buSzPts val="1600"/>
              <a:buFont typeface="Lexend Deca"/>
              <a:buChar char="●"/>
            </a:pPr>
            <a:r>
              <a:rPr lang="en" sz="2133" dirty="0">
                <a:latin typeface="Lexend Deca"/>
                <a:ea typeface="Lexend Deca"/>
                <a:cs typeface="Lexend Deca"/>
                <a:sym typeface="Lexend Deca"/>
              </a:rPr>
              <a:t>Complete Pre Lab Video Quizzes online before class</a:t>
            </a:r>
            <a:endParaRPr sz="2133" dirty="0">
              <a:latin typeface="Lexend Deca"/>
              <a:ea typeface="Lexend Deca"/>
              <a:cs typeface="Lexend Deca"/>
              <a:sym typeface="Lexend Deca"/>
            </a:endParaRPr>
          </a:p>
          <a:p>
            <a:pPr indent="-440256">
              <a:buSzPts val="1600"/>
              <a:buFont typeface="Lexend Deca"/>
              <a:buChar char="●"/>
            </a:pPr>
            <a:r>
              <a:rPr lang="en" sz="2133" dirty="0">
                <a:latin typeface="Lexend Deca"/>
                <a:ea typeface="Lexend Deca"/>
                <a:cs typeface="Lexend Deca"/>
                <a:sym typeface="Lexend Deca"/>
              </a:rPr>
              <a:t>Complete lab activities from Pearson Earth Science lab manual</a:t>
            </a:r>
            <a:endParaRPr sz="2133" dirty="0">
              <a:latin typeface="Lexend Deca"/>
              <a:ea typeface="Lexend Deca"/>
              <a:cs typeface="Lexend Deca"/>
              <a:sym typeface="Lexend Deca"/>
            </a:endParaRPr>
          </a:p>
          <a:p>
            <a:pPr indent="-440256">
              <a:buSzPts val="1600"/>
              <a:buFont typeface="Lexend Deca"/>
              <a:buChar char="●"/>
            </a:pPr>
            <a:r>
              <a:rPr lang="en" sz="2133" dirty="0">
                <a:latin typeface="Lexend Deca"/>
                <a:ea typeface="Lexend Deca"/>
                <a:cs typeface="Lexend Deca"/>
                <a:sym typeface="Lexend Deca"/>
              </a:rPr>
              <a:t>Submit Lab Report in class</a:t>
            </a:r>
            <a:endParaRPr sz="2133" dirty="0">
              <a:latin typeface="Lexend Deca"/>
              <a:ea typeface="Lexend Deca"/>
              <a:cs typeface="Lexend Deca"/>
              <a:sym typeface="Lexend Deca"/>
            </a:endParaRPr>
          </a:p>
        </p:txBody>
      </p:sp>
      <p:pic>
        <p:nvPicPr>
          <p:cNvPr id="56" name="Google Shape;56;p13"/>
          <p:cNvPicPr preferRelativeResize="0"/>
          <p:nvPr/>
        </p:nvPicPr>
        <p:blipFill>
          <a:blip r:embed="rId3">
            <a:alphaModFix/>
          </a:blip>
          <a:stretch>
            <a:fillRect/>
          </a:stretch>
        </p:blipFill>
        <p:spPr>
          <a:xfrm>
            <a:off x="9296300" y="3377101"/>
            <a:ext cx="2722032" cy="3480900"/>
          </a:xfrm>
          <a:prstGeom prst="rect">
            <a:avLst/>
          </a:prstGeom>
          <a:noFill/>
          <a:ln>
            <a:noFill/>
          </a:ln>
        </p:spPr>
      </p:pic>
      <p:pic>
        <p:nvPicPr>
          <p:cNvPr id="57" name="Google Shape;57;p13"/>
          <p:cNvPicPr preferRelativeResize="0"/>
          <p:nvPr/>
        </p:nvPicPr>
        <p:blipFill>
          <a:blip r:embed="rId4">
            <a:alphaModFix/>
          </a:blip>
          <a:stretch>
            <a:fillRect/>
          </a:stretch>
        </p:blipFill>
        <p:spPr>
          <a:xfrm>
            <a:off x="7231068" y="1084234"/>
            <a:ext cx="2804633" cy="2804633"/>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61"/>
        <p:cNvGrpSpPr/>
        <p:nvPr/>
      </p:nvGrpSpPr>
      <p:grpSpPr>
        <a:xfrm>
          <a:off x="0" y="0"/>
          <a:ext cx="0" cy="0"/>
          <a:chOff x="0" y="0"/>
          <a:chExt cx="0" cy="0"/>
        </a:xfrm>
      </p:grpSpPr>
      <p:pic>
        <p:nvPicPr>
          <p:cNvPr id="62" name="Google Shape;62;p14"/>
          <p:cNvPicPr preferRelativeResize="0"/>
          <p:nvPr/>
        </p:nvPicPr>
        <p:blipFill>
          <a:blip r:embed="rId3">
            <a:alphaModFix/>
          </a:blip>
          <a:stretch>
            <a:fillRect/>
          </a:stretch>
        </p:blipFill>
        <p:spPr>
          <a:xfrm>
            <a:off x="227968" y="1567318"/>
            <a:ext cx="7042667" cy="4073700"/>
          </a:xfrm>
          <a:prstGeom prst="rect">
            <a:avLst/>
          </a:prstGeom>
          <a:noFill/>
          <a:ln>
            <a:noFill/>
          </a:ln>
        </p:spPr>
      </p:pic>
      <p:sp>
        <p:nvSpPr>
          <p:cNvPr id="63" name="Google Shape;63;p14"/>
          <p:cNvSpPr txBox="1">
            <a:spLocks noGrp="1"/>
          </p:cNvSpPr>
          <p:nvPr>
            <p:ph type="title" idx="4294967295"/>
          </p:nvPr>
        </p:nvSpPr>
        <p:spPr>
          <a:xfrm>
            <a:off x="0" y="85725"/>
            <a:ext cx="11360150" cy="763588"/>
          </a:xfrm>
          <a:prstGeom prst="rect">
            <a:avLst/>
          </a:prstGeom>
        </p:spPr>
        <p:txBody>
          <a:bodyPr spcFirstLastPara="1" vert="horz" wrap="square" lIns="121900" tIns="121900" rIns="121900" bIns="121900" rtlCol="0" anchor="t" anchorCtr="0">
            <a:normAutofit fontScale="90000"/>
          </a:bodyPr>
          <a:lstStyle/>
          <a:p>
            <a:r>
              <a:rPr lang="en">
                <a:latin typeface="Lexend Deca"/>
                <a:ea typeface="Lexend Deca"/>
                <a:cs typeface="Lexend Deca"/>
                <a:sym typeface="Lexend Deca"/>
              </a:rPr>
              <a:t>TIDeS Approach: </a:t>
            </a:r>
            <a:endParaRPr>
              <a:latin typeface="Lexend Deca"/>
              <a:ea typeface="Lexend Deca"/>
              <a:cs typeface="Lexend Deca"/>
              <a:sym typeface="Lexend Deca"/>
            </a:endParaRPr>
          </a:p>
        </p:txBody>
      </p:sp>
      <p:sp>
        <p:nvSpPr>
          <p:cNvPr id="64" name="Google Shape;64;p14"/>
          <p:cNvSpPr txBox="1">
            <a:spLocks noGrp="1"/>
          </p:cNvSpPr>
          <p:nvPr>
            <p:ph type="body" idx="4294967295"/>
          </p:nvPr>
        </p:nvSpPr>
        <p:spPr>
          <a:xfrm>
            <a:off x="6977063" y="849313"/>
            <a:ext cx="5214937" cy="5510212"/>
          </a:xfrm>
          <a:prstGeom prst="rect">
            <a:avLst/>
          </a:prstGeom>
        </p:spPr>
        <p:txBody>
          <a:bodyPr spcFirstLastPara="1" vert="horz" wrap="square" lIns="121900" tIns="121900" rIns="121900" bIns="121900" rtlCol="0" anchor="t" anchorCtr="0">
            <a:noAutofit/>
          </a:bodyPr>
          <a:lstStyle/>
          <a:p>
            <a:pPr indent="-440256">
              <a:lnSpc>
                <a:spcPct val="115000"/>
              </a:lnSpc>
              <a:buSzPts val="1600"/>
              <a:buFont typeface="Lexend Deca"/>
              <a:buChar char="●"/>
            </a:pPr>
            <a:r>
              <a:rPr lang="en" sz="2133">
                <a:latin typeface="Lexend Deca"/>
                <a:ea typeface="Lexend Deca"/>
                <a:cs typeface="Lexend Deca"/>
                <a:sym typeface="Lexend Deca"/>
              </a:rPr>
              <a:t>Focuses on the Process of Science</a:t>
            </a:r>
            <a:endParaRPr sz="2133">
              <a:latin typeface="Lexend Deca"/>
              <a:ea typeface="Lexend Deca"/>
              <a:cs typeface="Lexend Deca"/>
              <a:sym typeface="Lexend Deca"/>
            </a:endParaRPr>
          </a:p>
          <a:p>
            <a:pPr indent="-440256">
              <a:lnSpc>
                <a:spcPct val="115000"/>
              </a:lnSpc>
              <a:spcBef>
                <a:spcPts val="667"/>
              </a:spcBef>
              <a:buSzPts val="1600"/>
              <a:buFont typeface="Lexend Deca"/>
              <a:buChar char="●"/>
            </a:pPr>
            <a:r>
              <a:rPr lang="en" sz="2133">
                <a:latin typeface="Lexend Deca"/>
                <a:ea typeface="Lexend Deca"/>
                <a:cs typeface="Lexend Deca"/>
                <a:sym typeface="Lexend Deca"/>
              </a:rPr>
              <a:t>Topics in Geology, Astronomy, Meteorology, and Oceanography</a:t>
            </a:r>
            <a:endParaRPr sz="2133">
              <a:latin typeface="Lexend Deca"/>
              <a:ea typeface="Lexend Deca"/>
              <a:cs typeface="Lexend Deca"/>
              <a:sym typeface="Lexend Deca"/>
            </a:endParaRPr>
          </a:p>
          <a:p>
            <a:pPr indent="-440256">
              <a:lnSpc>
                <a:spcPct val="115000"/>
              </a:lnSpc>
              <a:spcBef>
                <a:spcPts val="667"/>
              </a:spcBef>
              <a:buSzPts val="1600"/>
              <a:buFont typeface="Lexend Deca"/>
              <a:buChar char="●"/>
            </a:pPr>
            <a:r>
              <a:rPr lang="en" sz="2133">
                <a:latin typeface="Lexend Deca"/>
                <a:ea typeface="Lexend Deca"/>
                <a:cs typeface="Lexend Deca"/>
                <a:sym typeface="Lexend Deca"/>
              </a:rPr>
              <a:t>Scaffolded Topics and Skill Building</a:t>
            </a:r>
            <a:endParaRPr sz="2133">
              <a:latin typeface="Lexend Deca"/>
              <a:ea typeface="Lexend Deca"/>
              <a:cs typeface="Lexend Deca"/>
              <a:sym typeface="Lexend Deca"/>
            </a:endParaRPr>
          </a:p>
          <a:p>
            <a:pPr indent="-440256">
              <a:lnSpc>
                <a:spcPct val="115000"/>
              </a:lnSpc>
              <a:spcBef>
                <a:spcPts val="667"/>
              </a:spcBef>
              <a:buSzPts val="1600"/>
              <a:buFont typeface="Lexend Deca"/>
              <a:buChar char="●"/>
            </a:pPr>
            <a:r>
              <a:rPr lang="en" sz="2133">
                <a:latin typeface="Lexend Deca"/>
                <a:ea typeface="Lexend Deca"/>
                <a:cs typeface="Lexend Deca"/>
                <a:sym typeface="Lexend Deca"/>
              </a:rPr>
              <a:t>Recurring Themes/Concepts</a:t>
            </a:r>
            <a:endParaRPr sz="2133">
              <a:latin typeface="Lexend Deca"/>
              <a:ea typeface="Lexend Deca"/>
              <a:cs typeface="Lexend Deca"/>
              <a:sym typeface="Lexend Deca"/>
            </a:endParaRPr>
          </a:p>
          <a:p>
            <a:pPr lvl="1" indent="-440256">
              <a:lnSpc>
                <a:spcPct val="115000"/>
              </a:lnSpc>
              <a:spcBef>
                <a:spcPts val="667"/>
              </a:spcBef>
              <a:buSzPts val="1600"/>
              <a:buFont typeface="Lexend Deca"/>
              <a:buChar char="○"/>
            </a:pPr>
            <a:r>
              <a:rPr lang="en" sz="2133">
                <a:latin typeface="Lexend Deca"/>
                <a:ea typeface="Lexend Deca"/>
                <a:cs typeface="Lexend Deca"/>
                <a:sym typeface="Lexend Deca"/>
              </a:rPr>
              <a:t>Science and Engineering Practices Web Model Analysis and Reflections</a:t>
            </a:r>
            <a:endParaRPr sz="2133">
              <a:latin typeface="Lexend Deca"/>
              <a:ea typeface="Lexend Deca"/>
              <a:cs typeface="Lexend Deca"/>
              <a:sym typeface="Lexend Deca"/>
            </a:endParaRPr>
          </a:p>
          <a:p>
            <a:pPr lvl="1" indent="-440256">
              <a:lnSpc>
                <a:spcPct val="115000"/>
              </a:lnSpc>
              <a:spcBef>
                <a:spcPts val="667"/>
              </a:spcBef>
              <a:buSzPts val="1600"/>
              <a:buFont typeface="Lexend Deca"/>
              <a:buChar char="○"/>
            </a:pPr>
            <a:r>
              <a:rPr lang="en" sz="2133">
                <a:latin typeface="Lexend Deca"/>
                <a:ea typeface="Lexend Deca"/>
                <a:cs typeface="Lexend Deca"/>
                <a:sym typeface="Lexend Deca"/>
              </a:rPr>
              <a:t>Scientist Spotlights</a:t>
            </a:r>
            <a:endParaRPr sz="2133">
              <a:latin typeface="Lexend Deca"/>
              <a:ea typeface="Lexend Deca"/>
              <a:cs typeface="Lexend Deca"/>
              <a:sym typeface="Lexend Deca"/>
            </a:endParaRPr>
          </a:p>
          <a:p>
            <a:pPr lvl="1" indent="-440256">
              <a:lnSpc>
                <a:spcPct val="115000"/>
              </a:lnSpc>
              <a:spcBef>
                <a:spcPts val="667"/>
              </a:spcBef>
              <a:spcAft>
                <a:spcPts val="667"/>
              </a:spcAft>
              <a:buSzPts val="1600"/>
              <a:buFont typeface="Lexend Deca"/>
              <a:buChar char="○"/>
            </a:pPr>
            <a:r>
              <a:rPr lang="en" sz="2133">
                <a:latin typeface="Lexend Deca"/>
                <a:ea typeface="Lexend Deca"/>
                <a:cs typeface="Lexend Deca"/>
                <a:sym typeface="Lexend Deca"/>
              </a:rPr>
              <a:t>TILT (Transparency in Learning and Teaching) model and template</a:t>
            </a:r>
            <a:endParaRPr sz="2133">
              <a:latin typeface="Lexend Deca"/>
              <a:ea typeface="Lexend Deca"/>
              <a:cs typeface="Lexend Deca"/>
              <a:sym typeface="Lexend Deca"/>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68"/>
        <p:cNvGrpSpPr/>
        <p:nvPr/>
      </p:nvGrpSpPr>
      <p:grpSpPr>
        <a:xfrm>
          <a:off x="0" y="0"/>
          <a:ext cx="0" cy="0"/>
          <a:chOff x="0" y="0"/>
          <a:chExt cx="0" cy="0"/>
        </a:xfrm>
      </p:grpSpPr>
      <p:pic>
        <p:nvPicPr>
          <p:cNvPr id="69" name="Google Shape;69;p15"/>
          <p:cNvPicPr preferRelativeResize="0"/>
          <p:nvPr/>
        </p:nvPicPr>
        <p:blipFill>
          <a:blip r:embed="rId3">
            <a:alphaModFix/>
          </a:blip>
          <a:stretch>
            <a:fillRect/>
          </a:stretch>
        </p:blipFill>
        <p:spPr>
          <a:xfrm>
            <a:off x="6397401" y="178469"/>
            <a:ext cx="5281300" cy="2859833"/>
          </a:xfrm>
          <a:prstGeom prst="rect">
            <a:avLst/>
          </a:prstGeom>
          <a:noFill/>
          <a:ln>
            <a:noFill/>
          </a:ln>
        </p:spPr>
      </p:pic>
      <p:pic>
        <p:nvPicPr>
          <p:cNvPr id="70" name="Google Shape;70;p15"/>
          <p:cNvPicPr preferRelativeResize="0"/>
          <p:nvPr/>
        </p:nvPicPr>
        <p:blipFill>
          <a:blip r:embed="rId4">
            <a:alphaModFix/>
          </a:blip>
          <a:stretch>
            <a:fillRect/>
          </a:stretch>
        </p:blipFill>
        <p:spPr>
          <a:xfrm>
            <a:off x="-3" y="2096234"/>
            <a:ext cx="4820336" cy="2930332"/>
          </a:xfrm>
          <a:prstGeom prst="rect">
            <a:avLst/>
          </a:prstGeom>
          <a:noFill/>
          <a:ln>
            <a:noFill/>
          </a:ln>
        </p:spPr>
      </p:pic>
      <p:pic>
        <p:nvPicPr>
          <p:cNvPr id="71" name="Google Shape;71;p15"/>
          <p:cNvPicPr preferRelativeResize="0"/>
          <p:nvPr/>
        </p:nvPicPr>
        <p:blipFill>
          <a:blip r:embed="rId5">
            <a:alphaModFix/>
          </a:blip>
          <a:stretch>
            <a:fillRect/>
          </a:stretch>
        </p:blipFill>
        <p:spPr>
          <a:xfrm>
            <a:off x="638485" y="4463867"/>
            <a:ext cx="4392368" cy="2280235"/>
          </a:xfrm>
          <a:prstGeom prst="rect">
            <a:avLst/>
          </a:prstGeom>
          <a:noFill/>
          <a:ln>
            <a:noFill/>
          </a:ln>
        </p:spPr>
      </p:pic>
      <p:pic>
        <p:nvPicPr>
          <p:cNvPr id="72" name="Google Shape;72;p15"/>
          <p:cNvPicPr preferRelativeResize="0"/>
          <p:nvPr/>
        </p:nvPicPr>
        <p:blipFill>
          <a:blip r:embed="rId6">
            <a:alphaModFix/>
          </a:blip>
          <a:stretch>
            <a:fillRect/>
          </a:stretch>
        </p:blipFill>
        <p:spPr>
          <a:xfrm>
            <a:off x="4137934" y="2384318"/>
            <a:ext cx="4437053" cy="2859833"/>
          </a:xfrm>
          <a:prstGeom prst="rect">
            <a:avLst/>
          </a:prstGeom>
          <a:noFill/>
          <a:ln>
            <a:noFill/>
          </a:ln>
        </p:spPr>
      </p:pic>
      <p:pic>
        <p:nvPicPr>
          <p:cNvPr id="73" name="Google Shape;73;p15"/>
          <p:cNvPicPr preferRelativeResize="0"/>
          <p:nvPr/>
        </p:nvPicPr>
        <p:blipFill>
          <a:blip r:embed="rId7">
            <a:alphaModFix/>
          </a:blip>
          <a:stretch>
            <a:fillRect/>
          </a:stretch>
        </p:blipFill>
        <p:spPr>
          <a:xfrm>
            <a:off x="8062701" y="5501033"/>
            <a:ext cx="3997668" cy="1243067"/>
          </a:xfrm>
          <a:prstGeom prst="rect">
            <a:avLst/>
          </a:prstGeom>
          <a:noFill/>
          <a:ln>
            <a:noFill/>
          </a:ln>
        </p:spPr>
      </p:pic>
      <p:pic>
        <p:nvPicPr>
          <p:cNvPr id="74" name="Google Shape;74;p15"/>
          <p:cNvPicPr preferRelativeResize="0"/>
          <p:nvPr/>
        </p:nvPicPr>
        <p:blipFill>
          <a:blip r:embed="rId8">
            <a:alphaModFix/>
          </a:blip>
          <a:stretch>
            <a:fillRect/>
          </a:stretch>
        </p:blipFill>
        <p:spPr>
          <a:xfrm>
            <a:off x="9160767" y="2899685"/>
            <a:ext cx="3031232" cy="2601347"/>
          </a:xfrm>
          <a:prstGeom prst="rect">
            <a:avLst/>
          </a:prstGeom>
          <a:noFill/>
          <a:ln>
            <a:noFill/>
          </a:ln>
        </p:spPr>
      </p:pic>
      <p:pic>
        <p:nvPicPr>
          <p:cNvPr id="75" name="Google Shape;75;p15"/>
          <p:cNvPicPr preferRelativeResize="0"/>
          <p:nvPr/>
        </p:nvPicPr>
        <p:blipFill>
          <a:blip r:embed="rId9">
            <a:alphaModFix/>
          </a:blip>
          <a:stretch>
            <a:fillRect/>
          </a:stretch>
        </p:blipFill>
        <p:spPr>
          <a:xfrm>
            <a:off x="4925900" y="4828004"/>
            <a:ext cx="3031219" cy="2930331"/>
          </a:xfrm>
          <a:prstGeom prst="rect">
            <a:avLst/>
          </a:prstGeom>
          <a:noFill/>
          <a:ln>
            <a:noFill/>
          </a:ln>
        </p:spPr>
      </p:pic>
      <p:sp>
        <p:nvSpPr>
          <p:cNvPr id="77" name="Google Shape;77;p15"/>
          <p:cNvSpPr txBox="1">
            <a:spLocks noGrp="1"/>
          </p:cNvSpPr>
          <p:nvPr>
            <p:ph type="title" idx="4294967295"/>
          </p:nvPr>
        </p:nvSpPr>
        <p:spPr>
          <a:xfrm>
            <a:off x="0" y="85725"/>
            <a:ext cx="11360150" cy="763588"/>
          </a:xfrm>
          <a:prstGeom prst="rect">
            <a:avLst/>
          </a:prstGeom>
        </p:spPr>
        <p:txBody>
          <a:bodyPr spcFirstLastPara="1" vert="horz" wrap="square" lIns="121900" tIns="121900" rIns="121900" bIns="121900" rtlCol="0" anchor="t" anchorCtr="0">
            <a:normAutofit fontScale="90000"/>
          </a:bodyPr>
          <a:lstStyle/>
          <a:p>
            <a:r>
              <a:rPr lang="en">
                <a:latin typeface="Lexend Deca"/>
                <a:ea typeface="Lexend Deca"/>
                <a:cs typeface="Lexend Deca"/>
                <a:sym typeface="Lexend Deca"/>
              </a:rPr>
              <a:t>TIDeS Approach: </a:t>
            </a:r>
            <a:endParaRPr>
              <a:latin typeface="Lexend Deca"/>
              <a:ea typeface="Lexend Deca"/>
              <a:cs typeface="Lexend Deca"/>
              <a:sym typeface="Lexend Deca"/>
            </a:endParaRPr>
          </a:p>
        </p:txBody>
      </p:sp>
      <p:sp>
        <p:nvSpPr>
          <p:cNvPr id="76" name="Google Shape;76;p15"/>
          <p:cNvSpPr txBox="1">
            <a:spLocks noGrp="1"/>
          </p:cNvSpPr>
          <p:nvPr>
            <p:ph type="body" idx="4294967295"/>
          </p:nvPr>
        </p:nvSpPr>
        <p:spPr>
          <a:xfrm>
            <a:off x="0" y="849313"/>
            <a:ext cx="5851525" cy="1243012"/>
          </a:xfrm>
          <a:prstGeom prst="rect">
            <a:avLst/>
          </a:prstGeom>
        </p:spPr>
        <p:txBody>
          <a:bodyPr spcFirstLastPara="1" vert="horz" wrap="square" lIns="121900" tIns="121900" rIns="121900" bIns="121900" rtlCol="0" anchor="t" anchorCtr="0">
            <a:normAutofit/>
          </a:bodyPr>
          <a:lstStyle/>
          <a:p>
            <a:pPr marL="0" indent="0" algn="ctr">
              <a:lnSpc>
                <a:spcPct val="100000"/>
              </a:lnSpc>
              <a:buNone/>
            </a:pPr>
            <a:r>
              <a:rPr lang="en" sz="2133">
                <a:latin typeface="Lexend Deca"/>
                <a:ea typeface="Lexend Deca"/>
                <a:cs typeface="Lexend Deca"/>
                <a:sym typeface="Lexend Deca"/>
              </a:rPr>
              <a:t>Students Use Real Data from </a:t>
            </a:r>
            <a:endParaRPr sz="2133">
              <a:latin typeface="Lexend Deca"/>
              <a:ea typeface="Lexend Deca"/>
              <a:cs typeface="Lexend Deca"/>
              <a:sym typeface="Lexend Deca"/>
            </a:endParaRPr>
          </a:p>
          <a:p>
            <a:pPr marL="0" indent="0" algn="ctr">
              <a:lnSpc>
                <a:spcPct val="100000"/>
              </a:lnSpc>
              <a:buNone/>
            </a:pPr>
            <a:r>
              <a:rPr lang="en" sz="2133">
                <a:latin typeface="Lexend Deca"/>
                <a:ea typeface="Lexend Deca"/>
                <a:cs typeface="Lexend Deca"/>
                <a:sym typeface="Lexend Deca"/>
              </a:rPr>
              <a:t>Online Databanks</a:t>
            </a:r>
            <a:endParaRPr sz="2133">
              <a:latin typeface="Lexend Deca"/>
              <a:ea typeface="Lexend Deca"/>
              <a:cs typeface="Lexend Deca"/>
              <a:sym typeface="Lexend Deca"/>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82" name="Google Shape;82;p16"/>
          <p:cNvSpPr txBox="1">
            <a:spLocks noGrp="1"/>
          </p:cNvSpPr>
          <p:nvPr>
            <p:ph type="title" idx="4294967295"/>
          </p:nvPr>
        </p:nvSpPr>
        <p:spPr>
          <a:xfrm>
            <a:off x="0" y="85725"/>
            <a:ext cx="11360150" cy="763588"/>
          </a:xfrm>
          <a:prstGeom prst="rect">
            <a:avLst/>
          </a:prstGeom>
        </p:spPr>
        <p:txBody>
          <a:bodyPr spcFirstLastPara="1" vert="horz" wrap="square" lIns="121900" tIns="121900" rIns="121900" bIns="121900" rtlCol="0" anchor="t" anchorCtr="0">
            <a:normAutofit fontScale="90000"/>
          </a:bodyPr>
          <a:lstStyle/>
          <a:p>
            <a:r>
              <a:rPr lang="en">
                <a:latin typeface="Lexend Deca"/>
                <a:ea typeface="Lexend Deca"/>
                <a:cs typeface="Lexend Deca"/>
                <a:sym typeface="Lexend Deca"/>
              </a:rPr>
              <a:t>TIDeS Approach: </a:t>
            </a:r>
            <a:endParaRPr>
              <a:latin typeface="Lexend Deca"/>
              <a:ea typeface="Lexend Deca"/>
              <a:cs typeface="Lexend Deca"/>
              <a:sym typeface="Lexend Deca"/>
            </a:endParaRPr>
          </a:p>
        </p:txBody>
      </p:sp>
      <p:sp>
        <p:nvSpPr>
          <p:cNvPr id="84" name="Google Shape;84;p16"/>
          <p:cNvSpPr txBox="1">
            <a:spLocks noGrp="1"/>
          </p:cNvSpPr>
          <p:nvPr>
            <p:ph type="body" idx="4294967295"/>
          </p:nvPr>
        </p:nvSpPr>
        <p:spPr>
          <a:xfrm>
            <a:off x="0" y="849313"/>
            <a:ext cx="5851525" cy="1243012"/>
          </a:xfrm>
          <a:prstGeom prst="rect">
            <a:avLst/>
          </a:prstGeom>
        </p:spPr>
        <p:txBody>
          <a:bodyPr spcFirstLastPara="1" vert="horz" wrap="square" lIns="121900" tIns="121900" rIns="121900" bIns="121900" rtlCol="0" anchor="t" anchorCtr="0">
            <a:normAutofit/>
          </a:bodyPr>
          <a:lstStyle/>
          <a:p>
            <a:pPr marL="0" indent="0" algn="ctr">
              <a:lnSpc>
                <a:spcPct val="100000"/>
              </a:lnSpc>
              <a:buNone/>
            </a:pPr>
            <a:r>
              <a:rPr lang="en" sz="2133">
                <a:latin typeface="Lexend Deca"/>
                <a:ea typeface="Lexend Deca"/>
                <a:cs typeface="Lexend Deca"/>
                <a:sym typeface="Lexend Deca"/>
              </a:rPr>
              <a:t>Students work in teams</a:t>
            </a:r>
            <a:endParaRPr sz="2133">
              <a:latin typeface="Lexend Deca"/>
              <a:ea typeface="Lexend Deca"/>
              <a:cs typeface="Lexend Deca"/>
              <a:sym typeface="Lexend Deca"/>
            </a:endParaRPr>
          </a:p>
        </p:txBody>
      </p:sp>
      <p:pic>
        <p:nvPicPr>
          <p:cNvPr id="83" name="Google Shape;83;p16"/>
          <p:cNvPicPr preferRelativeResize="0"/>
          <p:nvPr/>
        </p:nvPicPr>
        <p:blipFill>
          <a:blip r:embed="rId3">
            <a:alphaModFix/>
          </a:blip>
          <a:stretch>
            <a:fillRect/>
          </a:stretch>
        </p:blipFill>
        <p:spPr>
          <a:xfrm>
            <a:off x="5691402" y="0"/>
            <a:ext cx="6500601" cy="3815267"/>
          </a:xfrm>
          <a:prstGeom prst="rect">
            <a:avLst/>
          </a:prstGeom>
          <a:noFill/>
          <a:ln>
            <a:noFill/>
          </a:ln>
        </p:spPr>
      </p:pic>
      <p:pic>
        <p:nvPicPr>
          <p:cNvPr id="85" name="Google Shape;85;p16"/>
          <p:cNvPicPr preferRelativeResize="0"/>
          <p:nvPr/>
        </p:nvPicPr>
        <p:blipFill rotWithShape="1">
          <a:blip r:embed="rId4">
            <a:alphaModFix/>
          </a:blip>
          <a:srcRect t="19860" b="7258"/>
          <a:stretch/>
        </p:blipFill>
        <p:spPr>
          <a:xfrm>
            <a:off x="8220101" y="3135667"/>
            <a:ext cx="3830703" cy="3722336"/>
          </a:xfrm>
          <a:prstGeom prst="rect">
            <a:avLst/>
          </a:prstGeom>
          <a:noFill/>
          <a:ln>
            <a:noFill/>
          </a:ln>
        </p:spPr>
      </p:pic>
      <p:pic>
        <p:nvPicPr>
          <p:cNvPr id="86" name="Google Shape;86;p16"/>
          <p:cNvPicPr preferRelativeResize="0"/>
          <p:nvPr/>
        </p:nvPicPr>
        <p:blipFill rotWithShape="1">
          <a:blip r:embed="rId5">
            <a:alphaModFix/>
          </a:blip>
          <a:srcRect l="2326" t="2854" r="1519" b="3230"/>
          <a:stretch/>
        </p:blipFill>
        <p:spPr>
          <a:xfrm rot="1078016">
            <a:off x="211033" y="2351862"/>
            <a:ext cx="7567968" cy="4848279"/>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4" name="Google Shape;94;p17"/>
          <p:cNvSpPr txBox="1">
            <a:spLocks noGrp="1"/>
          </p:cNvSpPr>
          <p:nvPr>
            <p:ph type="title" idx="4294967295"/>
          </p:nvPr>
        </p:nvSpPr>
        <p:spPr>
          <a:xfrm>
            <a:off x="0" y="85725"/>
            <a:ext cx="11360150" cy="763588"/>
          </a:xfrm>
          <a:prstGeom prst="rect">
            <a:avLst/>
          </a:prstGeom>
        </p:spPr>
        <p:txBody>
          <a:bodyPr spcFirstLastPara="1" vert="horz" wrap="square" lIns="121900" tIns="121900" rIns="121900" bIns="121900" rtlCol="0" anchor="t" anchorCtr="0">
            <a:normAutofit fontScale="90000"/>
          </a:bodyPr>
          <a:lstStyle/>
          <a:p>
            <a:r>
              <a:rPr lang="en">
                <a:latin typeface="Lexend Deca"/>
                <a:ea typeface="Lexend Deca"/>
                <a:cs typeface="Lexend Deca"/>
                <a:sym typeface="Lexend Deca"/>
              </a:rPr>
              <a:t>TIDeS Approach: </a:t>
            </a:r>
            <a:endParaRPr>
              <a:latin typeface="Lexend Deca"/>
              <a:ea typeface="Lexend Deca"/>
              <a:cs typeface="Lexend Deca"/>
              <a:sym typeface="Lexend Deca"/>
            </a:endParaRPr>
          </a:p>
        </p:txBody>
      </p:sp>
      <p:sp>
        <p:nvSpPr>
          <p:cNvPr id="91" name="Google Shape;91;p17"/>
          <p:cNvSpPr txBox="1">
            <a:spLocks noGrp="1"/>
          </p:cNvSpPr>
          <p:nvPr>
            <p:ph type="body" idx="4294967295"/>
          </p:nvPr>
        </p:nvSpPr>
        <p:spPr>
          <a:xfrm>
            <a:off x="4930609" y="642895"/>
            <a:ext cx="1801813" cy="2152650"/>
          </a:xfrm>
          <a:prstGeom prst="rect">
            <a:avLst/>
          </a:prstGeom>
        </p:spPr>
        <p:txBody>
          <a:bodyPr spcFirstLastPara="1" vert="horz" wrap="square" lIns="121900" tIns="121900" rIns="121900" bIns="121900" rtlCol="0" anchor="t" anchorCtr="0">
            <a:normAutofit fontScale="77500" lnSpcReduction="20000"/>
          </a:bodyPr>
          <a:lstStyle/>
          <a:p>
            <a:pPr marL="0" indent="0" algn="ctr">
              <a:lnSpc>
                <a:spcPct val="115000"/>
              </a:lnSpc>
              <a:buNone/>
            </a:pPr>
            <a:r>
              <a:rPr lang="en" sz="2133" dirty="0">
                <a:latin typeface="Lexend Deca"/>
                <a:ea typeface="Lexend Deca"/>
                <a:cs typeface="Lexend Deca"/>
                <a:sym typeface="Lexend Deca"/>
              </a:rPr>
              <a:t>Students </a:t>
            </a:r>
            <a:endParaRPr sz="2133" dirty="0">
              <a:latin typeface="Lexend Deca"/>
              <a:ea typeface="Lexend Deca"/>
              <a:cs typeface="Lexend Deca"/>
              <a:sym typeface="Lexend Deca"/>
            </a:endParaRPr>
          </a:p>
          <a:p>
            <a:pPr marL="0" indent="0" algn="ctr">
              <a:lnSpc>
                <a:spcPct val="115000"/>
              </a:lnSpc>
              <a:buNone/>
            </a:pPr>
            <a:r>
              <a:rPr lang="en" sz="2133" dirty="0">
                <a:latin typeface="Lexend Deca"/>
                <a:ea typeface="Lexend Deca"/>
                <a:cs typeface="Lexend Deca"/>
                <a:sym typeface="Lexend Deca"/>
              </a:rPr>
              <a:t>envision </a:t>
            </a:r>
            <a:endParaRPr sz="2133" dirty="0">
              <a:latin typeface="Lexend Deca"/>
              <a:ea typeface="Lexend Deca"/>
              <a:cs typeface="Lexend Deca"/>
              <a:sym typeface="Lexend Deca"/>
            </a:endParaRPr>
          </a:p>
          <a:p>
            <a:pPr marL="0" indent="0" algn="ctr">
              <a:lnSpc>
                <a:spcPct val="115000"/>
              </a:lnSpc>
              <a:buNone/>
            </a:pPr>
            <a:r>
              <a:rPr lang="en" sz="2133" dirty="0">
                <a:latin typeface="Lexend Deca"/>
                <a:ea typeface="Lexend Deca"/>
                <a:cs typeface="Lexend Deca"/>
                <a:sym typeface="Lexend Deca"/>
              </a:rPr>
              <a:t>themselves </a:t>
            </a:r>
            <a:endParaRPr sz="2133" dirty="0">
              <a:latin typeface="Lexend Deca"/>
              <a:ea typeface="Lexend Deca"/>
              <a:cs typeface="Lexend Deca"/>
              <a:sym typeface="Lexend Deca"/>
            </a:endParaRPr>
          </a:p>
          <a:p>
            <a:pPr marL="0" indent="0" algn="ctr">
              <a:lnSpc>
                <a:spcPct val="115000"/>
              </a:lnSpc>
              <a:buNone/>
            </a:pPr>
            <a:r>
              <a:rPr lang="en" sz="2133" dirty="0">
                <a:latin typeface="Lexend Deca"/>
                <a:ea typeface="Lexend Deca"/>
                <a:cs typeface="Lexend Deca"/>
                <a:sym typeface="Lexend Deca"/>
              </a:rPr>
              <a:t>as </a:t>
            </a:r>
            <a:endParaRPr sz="2133" dirty="0">
              <a:latin typeface="Lexend Deca"/>
              <a:ea typeface="Lexend Deca"/>
              <a:cs typeface="Lexend Deca"/>
              <a:sym typeface="Lexend Deca"/>
            </a:endParaRPr>
          </a:p>
          <a:p>
            <a:pPr marL="0" indent="0" algn="ctr">
              <a:lnSpc>
                <a:spcPct val="115000"/>
              </a:lnSpc>
              <a:buNone/>
            </a:pPr>
            <a:r>
              <a:rPr lang="en" sz="2133" dirty="0">
                <a:latin typeface="Lexend Deca"/>
                <a:ea typeface="Lexend Deca"/>
                <a:cs typeface="Lexend Deca"/>
                <a:sym typeface="Lexend Deca"/>
              </a:rPr>
              <a:t>scientists!</a:t>
            </a:r>
            <a:endParaRPr sz="2133" dirty="0">
              <a:latin typeface="Lexend Deca"/>
              <a:ea typeface="Lexend Deca"/>
              <a:cs typeface="Lexend Deca"/>
              <a:sym typeface="Lexend Deca"/>
            </a:endParaRPr>
          </a:p>
        </p:txBody>
      </p:sp>
      <p:pic>
        <p:nvPicPr>
          <p:cNvPr id="92" name="Google Shape;92;p17"/>
          <p:cNvPicPr preferRelativeResize="0"/>
          <p:nvPr/>
        </p:nvPicPr>
        <p:blipFill>
          <a:blip r:embed="rId3">
            <a:alphaModFix/>
          </a:blip>
          <a:stretch>
            <a:fillRect/>
          </a:stretch>
        </p:blipFill>
        <p:spPr>
          <a:xfrm>
            <a:off x="7266800" y="239765"/>
            <a:ext cx="4509600" cy="6378487"/>
          </a:xfrm>
          <a:prstGeom prst="rect">
            <a:avLst/>
          </a:prstGeom>
          <a:noFill/>
          <a:ln>
            <a:noFill/>
          </a:ln>
        </p:spPr>
      </p:pic>
      <p:pic>
        <p:nvPicPr>
          <p:cNvPr id="93" name="Google Shape;93;p17"/>
          <p:cNvPicPr preferRelativeResize="0"/>
          <p:nvPr/>
        </p:nvPicPr>
        <p:blipFill>
          <a:blip r:embed="rId4">
            <a:alphaModFix/>
          </a:blip>
          <a:stretch>
            <a:fillRect/>
          </a:stretch>
        </p:blipFill>
        <p:spPr>
          <a:xfrm rot="-899987">
            <a:off x="726765" y="1103947"/>
            <a:ext cx="4378004" cy="6192308"/>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100" name="Google Shape;100;p18"/>
          <p:cNvSpPr txBox="1">
            <a:spLocks noGrp="1"/>
          </p:cNvSpPr>
          <p:nvPr>
            <p:ph type="title" idx="4294967295"/>
          </p:nvPr>
        </p:nvSpPr>
        <p:spPr>
          <a:xfrm>
            <a:off x="0" y="85725"/>
            <a:ext cx="11360150" cy="763588"/>
          </a:xfrm>
          <a:prstGeom prst="rect">
            <a:avLst/>
          </a:prstGeom>
        </p:spPr>
        <p:txBody>
          <a:bodyPr spcFirstLastPara="1" vert="horz" wrap="square" lIns="121900" tIns="121900" rIns="121900" bIns="121900" rtlCol="0" anchor="t" anchorCtr="0">
            <a:normAutofit fontScale="90000"/>
          </a:bodyPr>
          <a:lstStyle/>
          <a:p>
            <a:r>
              <a:rPr lang="en" dirty="0" err="1">
                <a:latin typeface="Lexend Deca"/>
                <a:ea typeface="Lexend Deca"/>
                <a:cs typeface="Lexend Deca"/>
                <a:sym typeface="Lexend Deca"/>
              </a:rPr>
              <a:t>TIDeS</a:t>
            </a:r>
            <a:r>
              <a:rPr lang="en" dirty="0">
                <a:latin typeface="Lexend Deca"/>
                <a:ea typeface="Lexend Deca"/>
                <a:cs typeface="Lexend Deca"/>
                <a:sym typeface="Lexend Deca"/>
              </a:rPr>
              <a:t> Approach: </a:t>
            </a:r>
            <a:endParaRPr dirty="0">
              <a:latin typeface="Lexend Deca"/>
              <a:ea typeface="Lexend Deca"/>
              <a:cs typeface="Lexend Deca"/>
              <a:sym typeface="Lexend Deca"/>
            </a:endParaRPr>
          </a:p>
        </p:txBody>
      </p:sp>
      <p:sp>
        <p:nvSpPr>
          <p:cNvPr id="99" name="Google Shape;99;p18"/>
          <p:cNvSpPr txBox="1">
            <a:spLocks noGrp="1"/>
          </p:cNvSpPr>
          <p:nvPr>
            <p:ph type="body" idx="4294967295"/>
          </p:nvPr>
        </p:nvSpPr>
        <p:spPr>
          <a:xfrm>
            <a:off x="289202" y="1276350"/>
            <a:ext cx="5876693" cy="2152650"/>
          </a:xfrm>
          <a:prstGeom prst="rect">
            <a:avLst/>
          </a:prstGeom>
        </p:spPr>
        <p:txBody>
          <a:bodyPr spcFirstLastPara="1" vert="horz" wrap="square" lIns="121900" tIns="121900" rIns="121900" bIns="121900" rtlCol="0" anchor="t" anchorCtr="0">
            <a:noAutofit/>
          </a:bodyPr>
          <a:lstStyle/>
          <a:p>
            <a:pPr marL="0" indent="0" algn="ctr">
              <a:lnSpc>
                <a:spcPct val="115000"/>
              </a:lnSpc>
              <a:buNone/>
            </a:pPr>
            <a:r>
              <a:rPr lang="en" sz="2133" dirty="0">
                <a:latin typeface="Lexend Deca"/>
                <a:ea typeface="Lexend Deca"/>
                <a:cs typeface="Lexend Deca"/>
                <a:sym typeface="Lexend Deca"/>
              </a:rPr>
              <a:t>Students reflect on what they have learned and connect it back to the process of science</a:t>
            </a:r>
            <a:endParaRPr sz="2133" dirty="0">
              <a:latin typeface="Lexend Deca"/>
              <a:ea typeface="Lexend Deca"/>
              <a:cs typeface="Lexend Deca"/>
              <a:sym typeface="Lexend Deca"/>
            </a:endParaRPr>
          </a:p>
        </p:txBody>
      </p:sp>
      <p:pic>
        <p:nvPicPr>
          <p:cNvPr id="101" name="Google Shape;101;p18"/>
          <p:cNvPicPr preferRelativeResize="0"/>
          <p:nvPr/>
        </p:nvPicPr>
        <p:blipFill>
          <a:blip r:embed="rId3">
            <a:alphaModFix/>
          </a:blip>
          <a:stretch>
            <a:fillRect/>
          </a:stretch>
        </p:blipFill>
        <p:spPr>
          <a:xfrm>
            <a:off x="6455101" y="848967"/>
            <a:ext cx="5321300" cy="3644900"/>
          </a:xfrm>
          <a:prstGeom prst="rect">
            <a:avLst/>
          </a:prstGeom>
          <a:noFill/>
          <a:ln>
            <a:noFill/>
          </a:ln>
        </p:spPr>
      </p:pic>
      <p:pic>
        <p:nvPicPr>
          <p:cNvPr id="102" name="Google Shape;102;p18"/>
          <p:cNvPicPr preferRelativeResize="0"/>
          <p:nvPr/>
        </p:nvPicPr>
        <p:blipFill>
          <a:blip r:embed="rId4">
            <a:alphaModFix/>
          </a:blip>
          <a:stretch>
            <a:fillRect/>
          </a:stretch>
        </p:blipFill>
        <p:spPr>
          <a:xfrm>
            <a:off x="203200" y="3324633"/>
            <a:ext cx="6048699" cy="2904904"/>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8" name="Google Shape;108;p19"/>
          <p:cNvSpPr txBox="1">
            <a:spLocks noGrp="1"/>
          </p:cNvSpPr>
          <p:nvPr>
            <p:ph type="title" idx="4294967295"/>
          </p:nvPr>
        </p:nvSpPr>
        <p:spPr>
          <a:xfrm>
            <a:off x="0" y="85725"/>
            <a:ext cx="11360150" cy="763588"/>
          </a:xfrm>
          <a:prstGeom prst="rect">
            <a:avLst/>
          </a:prstGeom>
        </p:spPr>
        <p:txBody>
          <a:bodyPr spcFirstLastPara="1" vert="horz" wrap="square" lIns="121900" tIns="121900" rIns="121900" bIns="121900" rtlCol="0" anchor="t" anchorCtr="0">
            <a:normAutofit fontScale="90000"/>
          </a:bodyPr>
          <a:lstStyle/>
          <a:p>
            <a:r>
              <a:rPr lang="en">
                <a:latin typeface="Lexend Deca"/>
                <a:ea typeface="Lexend Deca"/>
                <a:cs typeface="Lexend Deca"/>
                <a:sym typeface="Lexend Deca"/>
              </a:rPr>
              <a:t>Student Feedback:</a:t>
            </a:r>
            <a:endParaRPr>
              <a:latin typeface="Lexend Deca"/>
              <a:ea typeface="Lexend Deca"/>
              <a:cs typeface="Lexend Deca"/>
              <a:sym typeface="Lexend Deca"/>
            </a:endParaRPr>
          </a:p>
        </p:txBody>
      </p:sp>
      <p:sp>
        <p:nvSpPr>
          <p:cNvPr id="107" name="Google Shape;107;p19"/>
          <p:cNvSpPr txBox="1">
            <a:spLocks noGrp="1"/>
          </p:cNvSpPr>
          <p:nvPr>
            <p:ph type="body" idx="4294967295"/>
          </p:nvPr>
        </p:nvSpPr>
        <p:spPr>
          <a:xfrm>
            <a:off x="1828800" y="4568747"/>
            <a:ext cx="7959725" cy="1552575"/>
          </a:xfrm>
          <a:prstGeom prst="rect">
            <a:avLst/>
          </a:prstGeom>
        </p:spPr>
        <p:txBody>
          <a:bodyPr spcFirstLastPara="1" vert="horz" wrap="square" lIns="121900" tIns="121900" rIns="121900" bIns="121900" rtlCol="0" anchor="t" anchorCtr="0">
            <a:noAutofit/>
          </a:bodyPr>
          <a:lstStyle/>
          <a:p>
            <a:pPr marL="0" indent="0" algn="ctr">
              <a:lnSpc>
                <a:spcPct val="115000"/>
              </a:lnSpc>
              <a:buNone/>
            </a:pPr>
            <a:r>
              <a:rPr lang="en" sz="2133" dirty="0">
                <a:latin typeface="Lexend Deca"/>
                <a:ea typeface="Lexend Deca"/>
                <a:cs typeface="Lexend Deca"/>
                <a:sym typeface="Lexend Deca"/>
              </a:rPr>
              <a:t>“You get to work on many group projects that you can enjoy learning from them as well as working on your communication skills with others in the class to work together.”</a:t>
            </a:r>
            <a:endParaRPr sz="2133" dirty="0">
              <a:latin typeface="Lexend Deca"/>
              <a:ea typeface="Lexend Deca"/>
              <a:cs typeface="Lexend Deca"/>
              <a:sym typeface="Lexend Deca"/>
            </a:endParaRPr>
          </a:p>
        </p:txBody>
      </p:sp>
      <p:sp>
        <p:nvSpPr>
          <p:cNvPr id="109" name="Google Shape;109;p19"/>
          <p:cNvSpPr txBox="1">
            <a:spLocks noGrp="1"/>
          </p:cNvSpPr>
          <p:nvPr>
            <p:ph type="body" idx="4294967295"/>
          </p:nvPr>
        </p:nvSpPr>
        <p:spPr>
          <a:xfrm>
            <a:off x="546410" y="1012825"/>
            <a:ext cx="5014913" cy="2152650"/>
          </a:xfrm>
          <a:prstGeom prst="rect">
            <a:avLst/>
          </a:prstGeom>
        </p:spPr>
        <p:txBody>
          <a:bodyPr spcFirstLastPara="1" vert="horz" wrap="square" lIns="121900" tIns="121900" rIns="121900" bIns="121900" rtlCol="0" anchor="t" anchorCtr="0">
            <a:noAutofit/>
          </a:bodyPr>
          <a:lstStyle/>
          <a:p>
            <a:pPr marL="0" indent="0" algn="ctr">
              <a:lnSpc>
                <a:spcPct val="115000"/>
              </a:lnSpc>
              <a:buNone/>
            </a:pPr>
            <a:r>
              <a:rPr lang="en" sz="2133" dirty="0">
                <a:latin typeface="Lexend Deca"/>
                <a:ea typeface="Lexend Deca"/>
                <a:cs typeface="Lexend Deca"/>
                <a:sym typeface="Lexend Deca"/>
              </a:rPr>
              <a:t>“The class models what elementary science should be more like as it has an emphasis on discovery, exploration, and the idea that everyone can be a scientist. It is applied to the real world. Overall great for someone looking to teach science/multi subject.”</a:t>
            </a:r>
            <a:endParaRPr sz="2133" dirty="0">
              <a:latin typeface="Lexend Deca"/>
              <a:ea typeface="Lexend Deca"/>
              <a:cs typeface="Lexend Deca"/>
              <a:sym typeface="Lexend Deca"/>
            </a:endParaRPr>
          </a:p>
        </p:txBody>
      </p:sp>
      <p:sp>
        <p:nvSpPr>
          <p:cNvPr id="110" name="Google Shape;110;p19"/>
          <p:cNvSpPr txBox="1">
            <a:spLocks noGrp="1"/>
          </p:cNvSpPr>
          <p:nvPr>
            <p:ph type="body" idx="4294967295"/>
          </p:nvPr>
        </p:nvSpPr>
        <p:spPr>
          <a:xfrm>
            <a:off x="6958670" y="1012825"/>
            <a:ext cx="4508500" cy="2152650"/>
          </a:xfrm>
          <a:prstGeom prst="rect">
            <a:avLst/>
          </a:prstGeom>
        </p:spPr>
        <p:txBody>
          <a:bodyPr spcFirstLastPara="1" vert="horz" wrap="square" lIns="121900" tIns="121900" rIns="121900" bIns="121900" rtlCol="0" anchor="t" anchorCtr="0">
            <a:noAutofit/>
          </a:bodyPr>
          <a:lstStyle/>
          <a:p>
            <a:pPr marL="0" indent="0" algn="ctr">
              <a:lnSpc>
                <a:spcPct val="115000"/>
              </a:lnSpc>
              <a:buNone/>
            </a:pPr>
            <a:r>
              <a:rPr lang="en" sz="2133" dirty="0">
                <a:latin typeface="Lexend Deca"/>
                <a:ea typeface="Lexend Deca"/>
                <a:cs typeface="Lexend Deca"/>
                <a:sym typeface="Lexend Deca"/>
              </a:rPr>
              <a:t>“A fun, interactive class where you will learn to work in groups and have plenty of practice with presentations. It is a good way to get used to speaking in front of others and the style of the class makes learning science fun.”</a:t>
            </a:r>
            <a:endParaRPr sz="2133" dirty="0">
              <a:latin typeface="Lexend Deca"/>
              <a:ea typeface="Lexend Deca"/>
              <a:cs typeface="Lexend Deca"/>
              <a:sym typeface="Lexend Deca"/>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55EC7-7C17-1370-F4E6-8FAC3266192E}"/>
              </a:ext>
            </a:extLst>
          </p:cNvPr>
          <p:cNvSpPr>
            <a:spLocks noGrp="1"/>
          </p:cNvSpPr>
          <p:nvPr>
            <p:ph type="title"/>
          </p:nvPr>
        </p:nvSpPr>
        <p:spPr>
          <a:xfrm>
            <a:off x="838199" y="365125"/>
            <a:ext cx="11060151" cy="779463"/>
          </a:xfrm>
        </p:spPr>
        <p:txBody>
          <a:bodyPr/>
          <a:lstStyle/>
          <a:p>
            <a:r>
              <a:rPr lang="en-US" dirty="0"/>
              <a:t>You can be supported in making these changes! </a:t>
            </a:r>
          </a:p>
        </p:txBody>
      </p:sp>
      <p:sp>
        <p:nvSpPr>
          <p:cNvPr id="3" name="Content Placeholder 2">
            <a:extLst>
              <a:ext uri="{FF2B5EF4-FFF2-40B4-BE49-F238E27FC236}">
                <a16:creationId xmlns:a16="http://schemas.microsoft.com/office/drawing/2014/main" id="{6BEDE651-3ADD-2A7E-1B51-E06C4A4E920C}"/>
              </a:ext>
            </a:extLst>
          </p:cNvPr>
          <p:cNvSpPr>
            <a:spLocks noGrp="1"/>
          </p:cNvSpPr>
          <p:nvPr>
            <p:ph idx="1"/>
          </p:nvPr>
        </p:nvSpPr>
        <p:spPr>
          <a:xfrm>
            <a:off x="838200" y="1237785"/>
            <a:ext cx="10515600" cy="4939178"/>
          </a:xfrm>
        </p:spPr>
        <p:txBody>
          <a:bodyPr/>
          <a:lstStyle/>
          <a:p>
            <a:r>
              <a:rPr lang="en-US" dirty="0"/>
              <a:t>3-day workshop this summer at the Earth Educators’ Rendezvous: </a:t>
            </a:r>
            <a:r>
              <a:rPr lang="en-US" b="1" dirty="0"/>
              <a:t>May 1</a:t>
            </a:r>
            <a:r>
              <a:rPr lang="en-US" dirty="0"/>
              <a:t> early bird registration deadline</a:t>
            </a:r>
          </a:p>
          <a:p>
            <a:r>
              <a:rPr lang="en-US" dirty="0"/>
              <a:t>Stipends available by application: </a:t>
            </a:r>
            <a:r>
              <a:rPr lang="en-US" b="1" dirty="0"/>
              <a:t>April 17 deadline</a:t>
            </a:r>
          </a:p>
        </p:txBody>
      </p:sp>
      <p:pic>
        <p:nvPicPr>
          <p:cNvPr id="5" name="Picture 4">
            <a:extLst>
              <a:ext uri="{FF2B5EF4-FFF2-40B4-BE49-F238E27FC236}">
                <a16:creationId xmlns:a16="http://schemas.microsoft.com/office/drawing/2014/main" id="{7BEDC0A3-1477-AF13-C58F-92348399D31F}"/>
              </a:ext>
            </a:extLst>
          </p:cNvPr>
          <p:cNvPicPr>
            <a:picLocks noChangeAspect="1"/>
          </p:cNvPicPr>
          <p:nvPr/>
        </p:nvPicPr>
        <p:blipFill>
          <a:blip r:embed="rId3"/>
          <a:stretch>
            <a:fillRect/>
          </a:stretch>
        </p:blipFill>
        <p:spPr>
          <a:xfrm>
            <a:off x="2533026" y="2635473"/>
            <a:ext cx="7125948" cy="4032956"/>
          </a:xfrm>
          <a:prstGeom prst="rect">
            <a:avLst/>
          </a:prstGeom>
        </p:spPr>
      </p:pic>
    </p:spTree>
    <p:extLst>
      <p:ext uri="{BB962C8B-B14F-4D97-AF65-F5344CB8AC3E}">
        <p14:creationId xmlns:p14="http://schemas.microsoft.com/office/powerpoint/2010/main" val="11483720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55EC7-7C17-1370-F4E6-8FAC3266192E}"/>
              </a:ext>
            </a:extLst>
          </p:cNvPr>
          <p:cNvSpPr>
            <a:spLocks noGrp="1"/>
          </p:cNvSpPr>
          <p:nvPr>
            <p:ph type="title"/>
          </p:nvPr>
        </p:nvSpPr>
        <p:spPr/>
        <p:txBody>
          <a:bodyPr/>
          <a:lstStyle/>
          <a:p>
            <a:r>
              <a:rPr lang="en-US" dirty="0"/>
              <a:t>Questions</a:t>
            </a:r>
          </a:p>
        </p:txBody>
      </p:sp>
      <p:sp>
        <p:nvSpPr>
          <p:cNvPr id="3" name="Content Placeholder 2">
            <a:extLst>
              <a:ext uri="{FF2B5EF4-FFF2-40B4-BE49-F238E27FC236}">
                <a16:creationId xmlns:a16="http://schemas.microsoft.com/office/drawing/2014/main" id="{E49274F8-6EFA-8FA1-658B-F57C1F1F4C93}"/>
              </a:ext>
            </a:extLst>
          </p:cNvPr>
          <p:cNvSpPr>
            <a:spLocks noGrp="1"/>
          </p:cNvSpPr>
          <p:nvPr>
            <p:ph idx="1"/>
          </p:nvPr>
        </p:nvSpPr>
        <p:spPr/>
        <p:txBody>
          <a:bodyPr/>
          <a:lstStyle/>
          <a:p>
            <a:r>
              <a:rPr lang="en-US" dirty="0"/>
              <a:t>For you: </a:t>
            </a:r>
          </a:p>
          <a:p>
            <a:pPr lvl="1"/>
            <a:r>
              <a:rPr lang="en-US" dirty="0"/>
              <a:t>What is one thing that you are excited about related to trying strategies for  engaging students in investigations? </a:t>
            </a:r>
          </a:p>
          <a:p>
            <a:pPr lvl="1"/>
            <a:r>
              <a:rPr lang="en-US" dirty="0"/>
              <a:t>What is one challenge you see in trying strategies for engaging students in investigations?</a:t>
            </a:r>
          </a:p>
          <a:p>
            <a:r>
              <a:rPr lang="en-US" dirty="0"/>
              <a:t>For us: What questions do you have? </a:t>
            </a:r>
          </a:p>
        </p:txBody>
      </p:sp>
    </p:spTree>
    <p:extLst>
      <p:ext uri="{BB962C8B-B14F-4D97-AF65-F5344CB8AC3E}">
        <p14:creationId xmlns:p14="http://schemas.microsoft.com/office/powerpoint/2010/main" val="4240219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55EC7-7C17-1370-F4E6-8FAC3266192E}"/>
              </a:ext>
            </a:extLst>
          </p:cNvPr>
          <p:cNvSpPr>
            <a:spLocks noGrp="1"/>
          </p:cNvSpPr>
          <p:nvPr>
            <p:ph type="title"/>
          </p:nvPr>
        </p:nvSpPr>
        <p:spPr>
          <a:xfrm>
            <a:off x="838199" y="365125"/>
            <a:ext cx="11060151" cy="779463"/>
          </a:xfrm>
        </p:spPr>
        <p:txBody>
          <a:bodyPr/>
          <a:lstStyle/>
          <a:p>
            <a:r>
              <a:rPr lang="en-US" dirty="0"/>
              <a:t>We hope to see you at the Rendezvous!</a:t>
            </a:r>
          </a:p>
        </p:txBody>
      </p:sp>
      <p:sp>
        <p:nvSpPr>
          <p:cNvPr id="3" name="Content Placeholder 2">
            <a:extLst>
              <a:ext uri="{FF2B5EF4-FFF2-40B4-BE49-F238E27FC236}">
                <a16:creationId xmlns:a16="http://schemas.microsoft.com/office/drawing/2014/main" id="{6BEDE651-3ADD-2A7E-1B51-E06C4A4E920C}"/>
              </a:ext>
            </a:extLst>
          </p:cNvPr>
          <p:cNvSpPr>
            <a:spLocks noGrp="1"/>
          </p:cNvSpPr>
          <p:nvPr>
            <p:ph idx="1"/>
          </p:nvPr>
        </p:nvSpPr>
        <p:spPr>
          <a:xfrm>
            <a:off x="838200" y="1237785"/>
            <a:ext cx="10515600" cy="4939178"/>
          </a:xfrm>
        </p:spPr>
        <p:txBody>
          <a:bodyPr>
            <a:normAutofit/>
          </a:bodyPr>
          <a:lstStyle/>
          <a:p>
            <a:r>
              <a:rPr lang="en-US" sz="3200" b="1" dirty="0"/>
              <a:t>Questions?</a:t>
            </a:r>
            <a:r>
              <a:rPr lang="en-US" sz="3200" dirty="0"/>
              <a:t> Get in touch with Anne Egger (</a:t>
            </a:r>
            <a:r>
              <a:rPr lang="en-US" sz="3200" dirty="0">
                <a:hlinkClick r:id="rId3"/>
              </a:rPr>
              <a:t>Anne.Egger@cwu.edu</a:t>
            </a:r>
            <a:r>
              <a:rPr lang="en-US" sz="3200" dirty="0"/>
              <a:t>) </a:t>
            </a:r>
          </a:p>
          <a:p>
            <a:r>
              <a:rPr lang="en-US" sz="3200" dirty="0"/>
              <a:t>Don’t forget: </a:t>
            </a:r>
          </a:p>
          <a:p>
            <a:pPr lvl="1"/>
            <a:r>
              <a:rPr lang="en-US" sz="2800" b="1" dirty="0"/>
              <a:t>April 17: </a:t>
            </a:r>
            <a:r>
              <a:rPr lang="en-US" sz="2800" dirty="0"/>
              <a:t>Deadline to apply for a stipend</a:t>
            </a:r>
          </a:p>
          <a:p>
            <a:pPr lvl="1"/>
            <a:r>
              <a:rPr lang="en-US" sz="2800" b="1" dirty="0"/>
              <a:t>May 1: </a:t>
            </a:r>
            <a:r>
              <a:rPr lang="en-US" sz="2800" dirty="0"/>
              <a:t>Early bird registration deadline</a:t>
            </a:r>
          </a:p>
          <a:p>
            <a:r>
              <a:rPr lang="en-US" sz="3200" dirty="0"/>
              <a:t>Thanks for joining us today!</a:t>
            </a:r>
          </a:p>
        </p:txBody>
      </p:sp>
    </p:spTree>
    <p:extLst>
      <p:ext uri="{BB962C8B-B14F-4D97-AF65-F5344CB8AC3E}">
        <p14:creationId xmlns:p14="http://schemas.microsoft.com/office/powerpoint/2010/main" val="3985090662"/>
      </p:ext>
    </p:extLst>
  </p:cSld>
  <p:clrMapOvr>
    <a:masterClrMapping/>
  </p:clrMapOvr>
</p:sld>
</file>

<file path=ppt/theme/theme1.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BA8700CA-D2BD-6543-9270-96BFB214A2CD}" vid="{5F263A0B-6934-2C4B-8D93-D4AAD2395B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1331</TotalTime>
  <Words>1906</Words>
  <Application>Microsoft Macintosh PowerPoint</Application>
  <PresentationFormat>Widescreen</PresentationFormat>
  <Paragraphs>205</Paragraphs>
  <Slides>25</Slides>
  <Notes>20</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Calibri Light</vt:lpstr>
      <vt:lpstr>Lexend Deca</vt:lpstr>
      <vt:lpstr>Office Theme</vt:lpstr>
      <vt:lpstr>Teaching with Investigation and Design:  An Opportunity to Transform your Introductory Undergraduate Science Classroom</vt:lpstr>
      <vt:lpstr>Introductions</vt:lpstr>
      <vt:lpstr>What is TIDeS?</vt:lpstr>
      <vt:lpstr>Our guiding principles</vt:lpstr>
      <vt:lpstr>How do we put those principles in action in the classroom? </vt:lpstr>
      <vt:lpstr>What does that testing tell us? </vt:lpstr>
      <vt:lpstr>Our goal today</vt:lpstr>
      <vt:lpstr>Cycles of Investigation in Geo 224</vt:lpstr>
      <vt:lpstr>Physical Science Unit 3: Density &amp; Buoyancy</vt:lpstr>
      <vt:lpstr>Physical Science Unit 3: Density &amp; Buoyancy</vt:lpstr>
      <vt:lpstr>Physical Science Unit 3: Density &amp; Buoyancy</vt:lpstr>
      <vt:lpstr>Physical Science Unit 3: Density &amp; Buoyancy</vt:lpstr>
      <vt:lpstr>PowerPoint Presentation</vt:lpstr>
      <vt:lpstr>Natalie’s Takeaways Pre-Post TIDeS</vt:lpstr>
      <vt:lpstr>A few more questions about your current teaching</vt:lpstr>
      <vt:lpstr>Earth Science for Educators (Lecture/Lab Combo)</vt:lpstr>
      <vt:lpstr>TIDeS Approach: </vt:lpstr>
      <vt:lpstr>TIDeS Approach: </vt:lpstr>
      <vt:lpstr>TIDeS Approach: </vt:lpstr>
      <vt:lpstr>TIDeS Approach: </vt:lpstr>
      <vt:lpstr>TIDeS Approach: </vt:lpstr>
      <vt:lpstr>Student Feedback:</vt:lpstr>
      <vt:lpstr>You can be supported in making these changes! </vt:lpstr>
      <vt:lpstr>Questions</vt:lpstr>
      <vt:lpstr>We hope to see you at the Rendezvous!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Anne Egger</dc:creator>
  <cp:lastModifiedBy>Anne Egger</cp:lastModifiedBy>
  <cp:revision>21</cp:revision>
  <dcterms:created xsi:type="dcterms:W3CDTF">2022-04-21T23:44:13Z</dcterms:created>
  <dcterms:modified xsi:type="dcterms:W3CDTF">2024-04-01T13:20:42Z</dcterms:modified>
</cp:coreProperties>
</file>