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tiff" ContentType="image/tiff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8" r:id="rId1"/>
  </p:sldMasterIdLst>
  <p:notesMasterIdLst>
    <p:notesMasterId r:id="rId32"/>
  </p:notesMasterIdLst>
  <p:sldIdLst>
    <p:sldId id="286" r:id="rId2"/>
    <p:sldId id="256" r:id="rId3"/>
    <p:sldId id="259" r:id="rId4"/>
    <p:sldId id="285" r:id="rId5"/>
    <p:sldId id="323" r:id="rId6"/>
    <p:sldId id="329" r:id="rId7"/>
    <p:sldId id="295" r:id="rId8"/>
    <p:sldId id="330" r:id="rId9"/>
    <p:sldId id="319" r:id="rId10"/>
    <p:sldId id="331" r:id="rId11"/>
    <p:sldId id="293" r:id="rId12"/>
    <p:sldId id="283" r:id="rId13"/>
    <p:sldId id="307" r:id="rId14"/>
    <p:sldId id="318" r:id="rId15"/>
    <p:sldId id="322" r:id="rId16"/>
    <p:sldId id="314" r:id="rId17"/>
    <p:sldId id="339" r:id="rId18"/>
    <p:sldId id="356" r:id="rId19"/>
    <p:sldId id="317" r:id="rId20"/>
    <p:sldId id="343" r:id="rId21"/>
    <p:sldId id="350" r:id="rId22"/>
    <p:sldId id="345" r:id="rId23"/>
    <p:sldId id="353" r:id="rId24"/>
    <p:sldId id="352" r:id="rId25"/>
    <p:sldId id="351" r:id="rId26"/>
    <p:sldId id="347" r:id="rId27"/>
    <p:sldId id="355" r:id="rId28"/>
    <p:sldId id="358" r:id="rId29"/>
    <p:sldId id="359" r:id="rId30"/>
    <p:sldId id="357" r:id="rId31"/>
  </p:sldIdLst>
  <p:sldSz cx="9144000" cy="6858000" type="screen4x3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ingerling, Sheryl" initials="SS" lastIdx="1" clrIdx="0">
    <p:extLst>
      <p:ext uri="{19B8F6BF-5375-455C-9EA6-DF929625EA0E}">
        <p15:presenceInfo xmlns:p15="http://schemas.microsoft.com/office/powerpoint/2012/main" userId="S-1-5-21-1824200278-923733676-1501187911-147457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4BF41"/>
    <a:srgbClr val="F3F3F3"/>
    <a:srgbClr val="FFFFFF"/>
    <a:srgbClr val="F97020"/>
    <a:srgbClr val="B8E296"/>
    <a:srgbClr val="009D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C36B7C1D-BC4A-4AA5-BCEB-39BF3AF0DBAD}">
  <a:tblStyle styleId="{C36B7C1D-BC4A-4AA5-BCEB-39BF3AF0DBAD}" styleName="Table_0">
    <a:wholeTbl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insideV>
        </a:tcBdr>
      </a:tcStyle>
    </a:wholeTbl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3623" autoAdjust="0"/>
  </p:normalViewPr>
  <p:slideViewPr>
    <p:cSldViewPr snapToGrid="0" snapToObjects="1">
      <p:cViewPr varScale="1">
        <p:scale>
          <a:sx n="154" d="100"/>
          <a:sy n="154" d="100"/>
        </p:scale>
        <p:origin x="2004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3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4" name="Shape 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lvl="0">
              <a:spcBef>
                <a:spcPts val="0"/>
              </a:spcBef>
              <a:defRPr sz="1100"/>
            </a:lvl1pPr>
            <a:lvl2pPr lvl="1">
              <a:spcBef>
                <a:spcPts val="0"/>
              </a:spcBef>
              <a:defRPr sz="1100"/>
            </a:lvl2pPr>
            <a:lvl3pPr lvl="2">
              <a:spcBef>
                <a:spcPts val="0"/>
              </a:spcBef>
              <a:defRPr sz="1100"/>
            </a:lvl3pPr>
            <a:lvl4pPr lvl="3">
              <a:spcBef>
                <a:spcPts val="0"/>
              </a:spcBef>
              <a:defRPr sz="1100"/>
            </a:lvl4pPr>
            <a:lvl5pPr lvl="4">
              <a:spcBef>
                <a:spcPts val="0"/>
              </a:spcBef>
              <a:defRPr sz="1100"/>
            </a:lvl5pPr>
            <a:lvl6pPr lvl="5">
              <a:spcBef>
                <a:spcPts val="0"/>
              </a:spcBef>
              <a:defRPr sz="1100"/>
            </a:lvl6pPr>
            <a:lvl7pPr lvl="6">
              <a:spcBef>
                <a:spcPts val="0"/>
              </a:spcBef>
              <a:defRPr sz="1100"/>
            </a:lvl7pPr>
            <a:lvl8pPr lvl="7">
              <a:spcBef>
                <a:spcPts val="0"/>
              </a:spcBef>
              <a:defRPr sz="1100"/>
            </a:lvl8pPr>
            <a:lvl9pPr lvl="8">
              <a:spcBef>
                <a:spcPts val="0"/>
              </a:spcBef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369521907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Shape 58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" name="Shape 5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249624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Shape 80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" name="Shape 8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6820490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Shape 125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Shape 12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2893189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Shape 125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Shape 12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9245789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Shape 125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Shape 12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8743721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Shape 125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Shape 12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2180135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Shape 125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Shape 12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0143338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Shape 125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Shape 12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17647688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Shape 125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Shape 12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07300074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Shape 125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Shape 12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11645100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Shape 80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" name="Shape 8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10390628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Shape 125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Shape 12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63350121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Shape 125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Shape 12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25985215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Shape 125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Shape 12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23521680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Shape 80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" name="Shape 8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69077521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Shape 125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Shape 12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34637849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Shape 125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Shape 12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97931092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Shape 125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Shape 12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58298802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Shape 125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Shape 12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61239185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Shape 125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Shape 12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9193864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Shape 125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Shape 12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48196587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Shape 125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Shape 12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02264981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Shape 125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Shape 12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40909264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Shape 125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Shape 12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4118523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Shape 125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Shape 12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82015531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Shape 125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Shape 12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28483924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Shape 125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Shape 12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08165309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Shape 125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Shape 12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9566873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hape 9"/>
          <p:cNvSpPr txBox="1">
            <a:spLocks noGrp="1"/>
          </p:cNvSpPr>
          <p:nvPr>
            <p:ph type="ctrTitle"/>
          </p:nvPr>
        </p:nvSpPr>
        <p:spPr>
          <a:xfrm>
            <a:off x="1319175" y="2876425"/>
            <a:ext cx="6680399" cy="15465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 lvl="0">
              <a:spcBef>
                <a:spcPts val="0"/>
              </a:spcBef>
              <a:buSzPct val="100000"/>
              <a:defRPr sz="6000">
                <a:solidFill>
                  <a:schemeClr val="bg1"/>
                </a:solidFill>
              </a:defRPr>
            </a:lvl1pPr>
            <a:lvl2pPr lvl="1">
              <a:spcBef>
                <a:spcPts val="0"/>
              </a:spcBef>
              <a:buSzPct val="100000"/>
              <a:defRPr sz="6000"/>
            </a:lvl2pPr>
            <a:lvl3pPr lvl="2">
              <a:spcBef>
                <a:spcPts val="0"/>
              </a:spcBef>
              <a:buSzPct val="100000"/>
              <a:defRPr sz="6000"/>
            </a:lvl3pPr>
            <a:lvl4pPr lvl="3">
              <a:spcBef>
                <a:spcPts val="0"/>
              </a:spcBef>
              <a:buSzPct val="100000"/>
              <a:defRPr sz="6000"/>
            </a:lvl4pPr>
            <a:lvl5pPr lvl="4">
              <a:spcBef>
                <a:spcPts val="0"/>
              </a:spcBef>
              <a:buSzPct val="100000"/>
              <a:defRPr sz="6000"/>
            </a:lvl5pPr>
            <a:lvl6pPr lvl="5">
              <a:spcBef>
                <a:spcPts val="0"/>
              </a:spcBef>
              <a:buSzPct val="100000"/>
              <a:defRPr sz="6000"/>
            </a:lvl6pPr>
            <a:lvl7pPr lvl="6">
              <a:spcBef>
                <a:spcPts val="0"/>
              </a:spcBef>
              <a:buSzPct val="100000"/>
              <a:defRPr sz="6000"/>
            </a:lvl7pPr>
            <a:lvl8pPr lvl="7">
              <a:spcBef>
                <a:spcPts val="0"/>
              </a:spcBef>
              <a:buSzPct val="100000"/>
              <a:defRPr sz="6000"/>
            </a:lvl8pPr>
            <a:lvl9pPr lvl="8">
              <a:spcBef>
                <a:spcPts val="0"/>
              </a:spcBef>
              <a:buSzPct val="100000"/>
              <a:defRPr sz="6000"/>
            </a:lvl9pPr>
          </a:lstStyle>
          <a:p>
            <a:endParaRPr/>
          </a:p>
        </p:txBody>
      </p:sp>
      <p:cxnSp>
        <p:nvCxnSpPr>
          <p:cNvPr id="10" name="Shape 10"/>
          <p:cNvCxnSpPr>
            <a:stCxn id="11" idx="4"/>
          </p:cNvCxnSpPr>
          <p:nvPr/>
        </p:nvCxnSpPr>
        <p:spPr>
          <a:xfrm>
            <a:off x="903750" y="3563700"/>
            <a:ext cx="0" cy="3294300"/>
          </a:xfrm>
          <a:prstGeom prst="straightConnector1">
            <a:avLst/>
          </a:prstGeom>
          <a:noFill/>
          <a:ln w="9525" cap="flat" cmpd="sng">
            <a:solidFill>
              <a:schemeClr val="bg1"/>
            </a:solidFill>
            <a:prstDash val="solid"/>
            <a:round/>
            <a:headEnd type="none" w="lg" len="lg"/>
            <a:tailEnd type="none" w="lg" len="lg"/>
          </a:ln>
        </p:spPr>
      </p:cxnSp>
      <p:sp>
        <p:nvSpPr>
          <p:cNvPr id="11" name="Shape 11"/>
          <p:cNvSpPr/>
          <p:nvPr/>
        </p:nvSpPr>
        <p:spPr>
          <a:xfrm>
            <a:off x="769050" y="3294300"/>
            <a:ext cx="269400" cy="269400"/>
          </a:xfrm>
          <a:prstGeom prst="ellipse">
            <a:avLst/>
          </a:prstGeom>
          <a:solidFill>
            <a:srgbClr val="84BF41"/>
          </a:solidFill>
          <a:ln w="28575" cap="flat" cmpd="sng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25" tIns="91425" rIns="91425" bIns="914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>
              <a:solidFill>
                <a:schemeClr val="bg1"/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ubtitle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13"/>
          <p:cNvSpPr txBox="1">
            <a:spLocks noGrp="1"/>
          </p:cNvSpPr>
          <p:nvPr>
            <p:ph type="ctrTitle"/>
          </p:nvPr>
        </p:nvSpPr>
        <p:spPr>
          <a:xfrm>
            <a:off x="1530175" y="3077050"/>
            <a:ext cx="6767100" cy="709799"/>
          </a:xfrm>
          <a:prstGeom prst="rect">
            <a:avLst/>
          </a:prstGeom>
        </p:spPr>
        <p:txBody>
          <a:bodyPr lIns="91425" tIns="91425" rIns="91425" bIns="91425" anchor="ctr" anchorCtr="0"/>
          <a:lstStyle>
            <a:lvl1pPr lvl="0" rtl="0">
              <a:spcBef>
                <a:spcPts val="0"/>
              </a:spcBef>
              <a:buSzPct val="100000"/>
              <a:defRPr sz="3000">
                <a:solidFill>
                  <a:schemeClr val="bg1"/>
                </a:solidFill>
              </a:defRPr>
            </a:lvl1pPr>
            <a:lvl2pPr lvl="1" rtl="0">
              <a:spcBef>
                <a:spcPts val="0"/>
              </a:spcBef>
              <a:buSzPct val="100000"/>
              <a:defRPr sz="3000"/>
            </a:lvl2pPr>
            <a:lvl3pPr lvl="2" rtl="0">
              <a:spcBef>
                <a:spcPts val="0"/>
              </a:spcBef>
              <a:buSzPct val="100000"/>
              <a:defRPr sz="3000"/>
            </a:lvl3pPr>
            <a:lvl4pPr lvl="3" rtl="0">
              <a:spcBef>
                <a:spcPts val="0"/>
              </a:spcBef>
              <a:buSzPct val="100000"/>
              <a:defRPr sz="3000"/>
            </a:lvl4pPr>
            <a:lvl5pPr lvl="4" rtl="0">
              <a:spcBef>
                <a:spcPts val="0"/>
              </a:spcBef>
              <a:buSzPct val="100000"/>
              <a:defRPr sz="3000"/>
            </a:lvl5pPr>
            <a:lvl6pPr lvl="5" rtl="0">
              <a:spcBef>
                <a:spcPts val="0"/>
              </a:spcBef>
              <a:buSzPct val="100000"/>
              <a:defRPr sz="3000"/>
            </a:lvl6pPr>
            <a:lvl7pPr lvl="6" rtl="0">
              <a:spcBef>
                <a:spcPts val="0"/>
              </a:spcBef>
              <a:buSzPct val="100000"/>
              <a:defRPr sz="3000"/>
            </a:lvl7pPr>
            <a:lvl8pPr lvl="7" rtl="0">
              <a:spcBef>
                <a:spcPts val="0"/>
              </a:spcBef>
              <a:buSzPct val="100000"/>
              <a:defRPr sz="3000"/>
            </a:lvl8pPr>
            <a:lvl9pPr lvl="8" rtl="0">
              <a:spcBef>
                <a:spcPts val="0"/>
              </a:spcBef>
              <a:buSzPct val="100000"/>
              <a:defRPr sz="3000"/>
            </a:lvl9pPr>
          </a:lstStyle>
          <a:p>
            <a:endParaRPr/>
          </a:p>
        </p:txBody>
      </p:sp>
      <p:sp>
        <p:nvSpPr>
          <p:cNvPr id="14" name="Shape 14"/>
          <p:cNvSpPr txBox="1">
            <a:spLocks noGrp="1"/>
          </p:cNvSpPr>
          <p:nvPr>
            <p:ph type="subTitle" idx="1"/>
          </p:nvPr>
        </p:nvSpPr>
        <p:spPr>
          <a:xfrm>
            <a:off x="1530175" y="3710550"/>
            <a:ext cx="6927899" cy="4707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 lvl="0" rtl="0">
              <a:spcBef>
                <a:spcPts val="0"/>
              </a:spcBef>
              <a:buSzPct val="100000"/>
              <a:buNone/>
              <a:defRPr sz="1800"/>
            </a:lvl1pPr>
            <a:lvl2pPr lvl="1" rtl="0">
              <a:spcBef>
                <a:spcPts val="0"/>
              </a:spcBef>
              <a:buSzPct val="100000"/>
              <a:buNone/>
              <a:defRPr sz="1800"/>
            </a:lvl2pPr>
            <a:lvl3pPr lvl="2" rtl="0">
              <a:spcBef>
                <a:spcPts val="0"/>
              </a:spcBef>
              <a:buSzPct val="100000"/>
              <a:buNone/>
              <a:defRPr sz="1800"/>
            </a:lvl3pPr>
            <a:lvl4pPr lvl="3" rtl="0">
              <a:spcBef>
                <a:spcPts val="0"/>
              </a:spcBef>
              <a:buNone/>
              <a:defRPr/>
            </a:lvl4pPr>
            <a:lvl5pPr lvl="4" rtl="0">
              <a:spcBef>
                <a:spcPts val="0"/>
              </a:spcBef>
              <a:buNone/>
              <a:defRPr/>
            </a:lvl5pPr>
            <a:lvl6pPr lvl="5" rtl="0">
              <a:spcBef>
                <a:spcPts val="0"/>
              </a:spcBef>
              <a:buNone/>
              <a:defRPr/>
            </a:lvl6pPr>
            <a:lvl7pPr lvl="6" rtl="0">
              <a:spcBef>
                <a:spcPts val="0"/>
              </a:spcBef>
              <a:buNone/>
              <a:defRPr/>
            </a:lvl7pPr>
            <a:lvl8pPr lvl="7" rtl="0">
              <a:spcBef>
                <a:spcPts val="0"/>
              </a:spcBef>
              <a:buNone/>
              <a:defRPr/>
            </a:lvl8pPr>
            <a:lvl9pPr lvl="8" rtl="0">
              <a:spcBef>
                <a:spcPts val="0"/>
              </a:spcBef>
              <a:buNone/>
              <a:defRPr/>
            </a:lvl9pPr>
          </a:lstStyle>
          <a:p>
            <a:endParaRPr/>
          </a:p>
        </p:txBody>
      </p:sp>
      <p:cxnSp>
        <p:nvCxnSpPr>
          <p:cNvPr id="15" name="Shape 15"/>
          <p:cNvCxnSpPr/>
          <p:nvPr/>
        </p:nvCxnSpPr>
        <p:spPr>
          <a:xfrm>
            <a:off x="903825" y="-7925"/>
            <a:ext cx="0" cy="6866100"/>
          </a:xfrm>
          <a:prstGeom prst="straightConnector1">
            <a:avLst/>
          </a:prstGeom>
          <a:noFill/>
          <a:ln w="9525" cap="flat" cmpd="sng">
            <a:solidFill>
              <a:schemeClr val="bg1"/>
            </a:solidFill>
            <a:prstDash val="solid"/>
            <a:round/>
            <a:headEnd type="none" w="lg" len="lg"/>
            <a:tailEnd type="none" w="lg" len="lg"/>
          </a:ln>
        </p:spPr>
      </p:cxnSp>
      <p:sp>
        <p:nvSpPr>
          <p:cNvPr id="16" name="Shape 16"/>
          <p:cNvSpPr/>
          <p:nvPr/>
        </p:nvSpPr>
        <p:spPr>
          <a:xfrm>
            <a:off x="493600" y="3018850"/>
            <a:ext cx="820200" cy="820200"/>
          </a:xfrm>
          <a:prstGeom prst="ellipse">
            <a:avLst/>
          </a:prstGeom>
          <a:solidFill>
            <a:srgbClr val="84BF41"/>
          </a:solidFill>
          <a:ln w="28575" cap="flat" cmpd="sng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25" tIns="91425" rIns="91425" bIns="914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+ 1 column">
    <p:spTree>
      <p:nvGrpSpPr>
        <p:cNvPr id="1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3" name="Shape 23"/>
          <p:cNvCxnSpPr/>
          <p:nvPr/>
        </p:nvCxnSpPr>
        <p:spPr>
          <a:xfrm>
            <a:off x="903825" y="-7925"/>
            <a:ext cx="0" cy="6866100"/>
          </a:xfrm>
          <a:prstGeom prst="straightConnector1">
            <a:avLst/>
          </a:prstGeom>
          <a:noFill/>
          <a:ln w="9525" cap="flat" cmpd="sng">
            <a:solidFill>
              <a:schemeClr val="bg1"/>
            </a:solidFill>
            <a:prstDash val="solid"/>
            <a:round/>
            <a:headEnd type="none" w="lg" len="lg"/>
            <a:tailEnd type="none" w="lg" len="lg"/>
          </a:ln>
        </p:spPr>
      </p:cxnSp>
      <p:sp>
        <p:nvSpPr>
          <p:cNvPr id="24" name="Shape 24"/>
          <p:cNvSpPr/>
          <p:nvPr/>
        </p:nvSpPr>
        <p:spPr>
          <a:xfrm>
            <a:off x="808725" y="800750"/>
            <a:ext cx="190200" cy="190200"/>
          </a:xfrm>
          <a:prstGeom prst="ellipse">
            <a:avLst/>
          </a:prstGeom>
          <a:solidFill>
            <a:srgbClr val="84BF41"/>
          </a:solidFill>
          <a:ln w="28575" cap="flat" cmpd="sng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25" tIns="91425" rIns="91425" bIns="914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25" name="Shape 25"/>
          <p:cNvSpPr/>
          <p:nvPr/>
        </p:nvSpPr>
        <p:spPr>
          <a:xfrm>
            <a:off x="769050" y="1861900"/>
            <a:ext cx="269400" cy="269400"/>
          </a:xfrm>
          <a:prstGeom prst="ellipse">
            <a:avLst/>
          </a:prstGeom>
          <a:solidFill>
            <a:schemeClr val="bg1"/>
          </a:solidFill>
          <a:ln w="9525" cap="flat" cmpd="sng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25" tIns="91425" rIns="91425" bIns="914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26" name="Shape 26"/>
          <p:cNvSpPr txBox="1">
            <a:spLocks noGrp="1"/>
          </p:cNvSpPr>
          <p:nvPr>
            <p:ph type="title"/>
          </p:nvPr>
        </p:nvSpPr>
        <p:spPr>
          <a:xfrm>
            <a:off x="1165475" y="665975"/>
            <a:ext cx="6858000" cy="459900"/>
          </a:xfrm>
          <a:prstGeom prst="rect">
            <a:avLst/>
          </a:prstGeom>
        </p:spPr>
        <p:txBody>
          <a:bodyPr lIns="91425" tIns="91425" rIns="91425" bIns="91425" anchor="b" anchorCtr="0"/>
          <a:lstStyle>
            <a:lvl1pPr lvl="0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chemeClr val="bg1"/>
                </a:solidFill>
                <a:latin typeface="Quicksand"/>
                <a:ea typeface="Quicksand"/>
                <a:cs typeface="Quicksand"/>
                <a:sym typeface="Quicksand"/>
              </a:defRPr>
            </a:lvl1pPr>
            <a:lvl2pPr lvl="1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2pPr>
            <a:lvl3pPr lvl="2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3pPr>
            <a:lvl4pPr lvl="3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4pPr>
            <a:lvl5pPr lvl="4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5pPr>
            <a:lvl6pPr lvl="5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6pPr>
            <a:lvl7pPr lvl="6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7pPr>
            <a:lvl8pPr lvl="7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8pPr>
            <a:lvl9pPr lvl="8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9pPr>
          </a:lstStyle>
          <a:p>
            <a:endParaRPr/>
          </a:p>
        </p:txBody>
      </p:sp>
      <p:sp>
        <p:nvSpPr>
          <p:cNvPr id="27" name="Shape 27"/>
          <p:cNvSpPr txBox="1">
            <a:spLocks noGrp="1"/>
          </p:cNvSpPr>
          <p:nvPr>
            <p:ph type="body" idx="1"/>
          </p:nvPr>
        </p:nvSpPr>
        <p:spPr>
          <a:xfrm>
            <a:off x="1165497" y="1600200"/>
            <a:ext cx="6858000" cy="49677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 lvl="0" rtl="0">
              <a:spcBef>
                <a:spcPts val="600"/>
              </a:spcBef>
              <a:buClr>
                <a:srgbClr val="F3F3F3"/>
              </a:buClr>
              <a:buSzPct val="100000"/>
              <a:buFont typeface="Quicksand"/>
              <a:buChar char="◦"/>
              <a:defRPr sz="3000">
                <a:solidFill>
                  <a:srgbClr val="F3F3F3"/>
                </a:solidFill>
                <a:latin typeface="Quicksand"/>
                <a:ea typeface="Quicksand"/>
                <a:cs typeface="Quicksand"/>
                <a:sym typeface="Quicksand"/>
              </a:defRPr>
            </a:lvl1pPr>
            <a:lvl2pPr lvl="1" rtl="0">
              <a:spcBef>
                <a:spcPts val="480"/>
              </a:spcBef>
              <a:buClr>
                <a:srgbClr val="F3F3F3"/>
              </a:buClr>
              <a:buSzPct val="100000"/>
              <a:buFont typeface="Quicksand"/>
              <a:buChar char="▫"/>
              <a:defRPr sz="2400">
                <a:solidFill>
                  <a:srgbClr val="F3F3F3"/>
                </a:solidFill>
                <a:latin typeface="Quicksand"/>
                <a:ea typeface="Quicksand"/>
                <a:cs typeface="Quicksand"/>
                <a:sym typeface="Quicksand"/>
              </a:defRPr>
            </a:lvl2pPr>
            <a:lvl3pPr lvl="2" rtl="0">
              <a:spcBef>
                <a:spcPts val="480"/>
              </a:spcBef>
              <a:buClr>
                <a:srgbClr val="F3F3F3"/>
              </a:buClr>
              <a:buSzPct val="100000"/>
              <a:buFont typeface="Quicksand"/>
              <a:defRPr sz="2400">
                <a:solidFill>
                  <a:srgbClr val="F3F3F3"/>
                </a:solidFill>
                <a:latin typeface="Quicksand"/>
                <a:ea typeface="Quicksand"/>
                <a:cs typeface="Quicksand"/>
                <a:sym typeface="Quicksand"/>
              </a:defRPr>
            </a:lvl3pPr>
            <a:lvl4pPr lvl="3" rtl="0">
              <a:spcBef>
                <a:spcPts val="360"/>
              </a:spcBef>
              <a:buClr>
                <a:srgbClr val="F3F3F3"/>
              </a:buClr>
              <a:buSzPct val="100000"/>
              <a:buFont typeface="Quicksand"/>
              <a:defRPr sz="1800">
                <a:solidFill>
                  <a:srgbClr val="F3F3F3"/>
                </a:solidFill>
                <a:latin typeface="Quicksand"/>
                <a:ea typeface="Quicksand"/>
                <a:cs typeface="Quicksand"/>
                <a:sym typeface="Quicksand"/>
              </a:defRPr>
            </a:lvl4pPr>
            <a:lvl5pPr lvl="4" rtl="0">
              <a:spcBef>
                <a:spcPts val="360"/>
              </a:spcBef>
              <a:buClr>
                <a:srgbClr val="F3F3F3"/>
              </a:buClr>
              <a:buSzPct val="100000"/>
              <a:buFont typeface="Quicksand"/>
              <a:defRPr sz="1800">
                <a:solidFill>
                  <a:srgbClr val="F3F3F3"/>
                </a:solidFill>
                <a:latin typeface="Quicksand"/>
                <a:ea typeface="Quicksand"/>
                <a:cs typeface="Quicksand"/>
                <a:sym typeface="Quicksand"/>
              </a:defRPr>
            </a:lvl5pPr>
            <a:lvl6pPr lvl="5" rtl="0">
              <a:spcBef>
                <a:spcPts val="360"/>
              </a:spcBef>
              <a:buClr>
                <a:srgbClr val="F3F3F3"/>
              </a:buClr>
              <a:buSzPct val="100000"/>
              <a:buFont typeface="Quicksand"/>
              <a:defRPr sz="1800">
                <a:solidFill>
                  <a:srgbClr val="F3F3F3"/>
                </a:solidFill>
                <a:latin typeface="Quicksand"/>
                <a:ea typeface="Quicksand"/>
                <a:cs typeface="Quicksand"/>
                <a:sym typeface="Quicksand"/>
              </a:defRPr>
            </a:lvl6pPr>
            <a:lvl7pPr lvl="6" rtl="0">
              <a:spcBef>
                <a:spcPts val="360"/>
              </a:spcBef>
              <a:buClr>
                <a:srgbClr val="F3F3F3"/>
              </a:buClr>
              <a:buSzPct val="100000"/>
              <a:buFont typeface="Quicksand"/>
              <a:defRPr sz="1800">
                <a:solidFill>
                  <a:srgbClr val="F3F3F3"/>
                </a:solidFill>
                <a:latin typeface="Quicksand"/>
                <a:ea typeface="Quicksand"/>
                <a:cs typeface="Quicksand"/>
                <a:sym typeface="Quicksand"/>
              </a:defRPr>
            </a:lvl7pPr>
            <a:lvl8pPr lvl="7" rtl="0">
              <a:spcBef>
                <a:spcPts val="360"/>
              </a:spcBef>
              <a:buClr>
                <a:srgbClr val="F3F3F3"/>
              </a:buClr>
              <a:buSzPct val="100000"/>
              <a:buFont typeface="Quicksand"/>
              <a:defRPr sz="1800">
                <a:solidFill>
                  <a:srgbClr val="F3F3F3"/>
                </a:solidFill>
                <a:latin typeface="Quicksand"/>
                <a:ea typeface="Quicksand"/>
                <a:cs typeface="Quicksand"/>
                <a:sym typeface="Quicksand"/>
              </a:defRPr>
            </a:lvl8pPr>
            <a:lvl9pPr lvl="8" rtl="0">
              <a:spcBef>
                <a:spcPts val="360"/>
              </a:spcBef>
              <a:buClr>
                <a:srgbClr val="F3F3F3"/>
              </a:buClr>
              <a:buSzPct val="100000"/>
              <a:buFont typeface="Quicksand"/>
              <a:defRPr sz="1800">
                <a:solidFill>
                  <a:srgbClr val="F3F3F3"/>
                </a:solidFill>
                <a:latin typeface="Quicksand"/>
                <a:ea typeface="Quicksand"/>
                <a:cs typeface="Quicksand"/>
                <a:sym typeface="Quicksand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551906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4BB0CF"/>
            </a:gs>
            <a:gs pos="94000">
              <a:srgbClr val="0079A1"/>
            </a:gs>
          </a:gsLst>
          <a:lin ang="5400000" scaled="1"/>
        </a:gra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6"/>
          <p:cNvSpPr txBox="1">
            <a:spLocks noGrp="1"/>
          </p:cNvSpPr>
          <p:nvPr>
            <p:ph type="title"/>
          </p:nvPr>
        </p:nvSpPr>
        <p:spPr>
          <a:xfrm>
            <a:off x="1165475" y="665975"/>
            <a:ext cx="6858000" cy="4599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lv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1pPr>
            <a:lvl2pPr lvl="1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2pPr>
            <a:lvl3pPr lvl="2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3pPr>
            <a:lvl4pPr lvl="3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4pPr>
            <a:lvl5pPr lvl="4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5pPr>
            <a:lvl6pPr lvl="5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6pPr>
            <a:lvl7pPr lvl="6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7pPr>
            <a:lvl8pPr lvl="7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8pPr>
            <a:lvl9pPr lvl="8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9pPr>
          </a:lstStyle>
          <a:p>
            <a:endParaRPr/>
          </a:p>
        </p:txBody>
      </p:sp>
      <p:sp>
        <p:nvSpPr>
          <p:cNvPr id="7" name="Shape 7"/>
          <p:cNvSpPr txBox="1">
            <a:spLocks noGrp="1"/>
          </p:cNvSpPr>
          <p:nvPr>
            <p:ph type="body" idx="1"/>
          </p:nvPr>
        </p:nvSpPr>
        <p:spPr>
          <a:xfrm>
            <a:off x="1165497" y="1600200"/>
            <a:ext cx="68580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lvl="0">
              <a:spcBef>
                <a:spcPts val="600"/>
              </a:spcBef>
              <a:buClr>
                <a:srgbClr val="F3F3F3"/>
              </a:buClr>
              <a:buSzPct val="100000"/>
              <a:buFont typeface="Quicksand"/>
              <a:buChar char="◦"/>
              <a:defRPr sz="3000">
                <a:solidFill>
                  <a:srgbClr val="F3F3F3"/>
                </a:solidFill>
                <a:latin typeface="Quicksand"/>
                <a:ea typeface="Quicksand"/>
                <a:cs typeface="Quicksand"/>
                <a:sym typeface="Quicksand"/>
              </a:defRPr>
            </a:lvl1pPr>
            <a:lvl2pPr lvl="1">
              <a:spcBef>
                <a:spcPts val="480"/>
              </a:spcBef>
              <a:buClr>
                <a:srgbClr val="F3F3F3"/>
              </a:buClr>
              <a:buSzPct val="100000"/>
              <a:buFont typeface="Quicksand"/>
              <a:buChar char="▫"/>
              <a:defRPr sz="2400">
                <a:solidFill>
                  <a:srgbClr val="F3F3F3"/>
                </a:solidFill>
                <a:latin typeface="Quicksand"/>
                <a:ea typeface="Quicksand"/>
                <a:cs typeface="Quicksand"/>
                <a:sym typeface="Quicksand"/>
              </a:defRPr>
            </a:lvl2pPr>
            <a:lvl3pPr lvl="2">
              <a:spcBef>
                <a:spcPts val="480"/>
              </a:spcBef>
              <a:buClr>
                <a:srgbClr val="F3F3F3"/>
              </a:buClr>
              <a:buSzPct val="100000"/>
              <a:buFont typeface="Quicksand"/>
              <a:defRPr sz="2400">
                <a:solidFill>
                  <a:srgbClr val="F3F3F3"/>
                </a:solidFill>
                <a:latin typeface="Quicksand"/>
                <a:ea typeface="Quicksand"/>
                <a:cs typeface="Quicksand"/>
                <a:sym typeface="Quicksand"/>
              </a:defRPr>
            </a:lvl3pPr>
            <a:lvl4pPr lvl="3">
              <a:spcBef>
                <a:spcPts val="360"/>
              </a:spcBef>
              <a:buClr>
                <a:srgbClr val="F3F3F3"/>
              </a:buClr>
              <a:buSzPct val="100000"/>
              <a:buFont typeface="Quicksand"/>
              <a:defRPr sz="1800">
                <a:solidFill>
                  <a:srgbClr val="F3F3F3"/>
                </a:solidFill>
                <a:latin typeface="Quicksand"/>
                <a:ea typeface="Quicksand"/>
                <a:cs typeface="Quicksand"/>
                <a:sym typeface="Quicksand"/>
              </a:defRPr>
            </a:lvl4pPr>
            <a:lvl5pPr lvl="4">
              <a:spcBef>
                <a:spcPts val="360"/>
              </a:spcBef>
              <a:buClr>
                <a:srgbClr val="F3F3F3"/>
              </a:buClr>
              <a:buSzPct val="100000"/>
              <a:buFont typeface="Quicksand"/>
              <a:defRPr sz="1800">
                <a:solidFill>
                  <a:srgbClr val="F3F3F3"/>
                </a:solidFill>
                <a:latin typeface="Quicksand"/>
                <a:ea typeface="Quicksand"/>
                <a:cs typeface="Quicksand"/>
                <a:sym typeface="Quicksand"/>
              </a:defRPr>
            </a:lvl5pPr>
            <a:lvl6pPr lvl="5">
              <a:spcBef>
                <a:spcPts val="360"/>
              </a:spcBef>
              <a:buClr>
                <a:srgbClr val="F3F3F3"/>
              </a:buClr>
              <a:buSzPct val="100000"/>
              <a:buFont typeface="Quicksand"/>
              <a:defRPr sz="1800">
                <a:solidFill>
                  <a:srgbClr val="F3F3F3"/>
                </a:solidFill>
                <a:latin typeface="Quicksand"/>
                <a:ea typeface="Quicksand"/>
                <a:cs typeface="Quicksand"/>
                <a:sym typeface="Quicksand"/>
              </a:defRPr>
            </a:lvl6pPr>
            <a:lvl7pPr lvl="6">
              <a:spcBef>
                <a:spcPts val="360"/>
              </a:spcBef>
              <a:buClr>
                <a:srgbClr val="F3F3F3"/>
              </a:buClr>
              <a:buSzPct val="100000"/>
              <a:buFont typeface="Quicksand"/>
              <a:defRPr sz="1800">
                <a:solidFill>
                  <a:srgbClr val="F3F3F3"/>
                </a:solidFill>
                <a:latin typeface="Quicksand"/>
                <a:ea typeface="Quicksand"/>
                <a:cs typeface="Quicksand"/>
                <a:sym typeface="Quicksand"/>
              </a:defRPr>
            </a:lvl7pPr>
            <a:lvl8pPr lvl="7">
              <a:spcBef>
                <a:spcPts val="360"/>
              </a:spcBef>
              <a:buClr>
                <a:srgbClr val="F3F3F3"/>
              </a:buClr>
              <a:buSzPct val="100000"/>
              <a:buFont typeface="Quicksand"/>
              <a:defRPr sz="1800">
                <a:solidFill>
                  <a:srgbClr val="F3F3F3"/>
                </a:solidFill>
                <a:latin typeface="Quicksand"/>
                <a:ea typeface="Quicksand"/>
                <a:cs typeface="Quicksand"/>
                <a:sym typeface="Quicksand"/>
              </a:defRPr>
            </a:lvl8pPr>
            <a:lvl9pPr lvl="8">
              <a:spcBef>
                <a:spcPts val="360"/>
              </a:spcBef>
              <a:buClr>
                <a:srgbClr val="F3F3F3"/>
              </a:buClr>
              <a:buSzPct val="100000"/>
              <a:buFont typeface="Quicksand"/>
              <a:defRPr sz="1800">
                <a:solidFill>
                  <a:srgbClr val="F3F3F3"/>
                </a:solidFill>
                <a:latin typeface="Quicksand"/>
                <a:ea typeface="Quicksand"/>
                <a:cs typeface="Quicksand"/>
                <a:sym typeface="Quicksand"/>
              </a:defRPr>
            </a:lvl9pPr>
          </a:lstStyle>
          <a:p>
            <a:endParaRPr/>
          </a:p>
        </p:txBody>
      </p:sp>
      <p:grpSp>
        <p:nvGrpSpPr>
          <p:cNvPr id="4" name="Group 3"/>
          <p:cNvGrpSpPr/>
          <p:nvPr userDrawn="1"/>
        </p:nvGrpSpPr>
        <p:grpSpPr>
          <a:xfrm>
            <a:off x="7030122" y="6115722"/>
            <a:ext cx="2113879" cy="742278"/>
            <a:chOff x="7030122" y="6115722"/>
            <a:chExt cx="2113879" cy="742278"/>
          </a:xfrm>
        </p:grpSpPr>
        <p:sp>
          <p:nvSpPr>
            <p:cNvPr id="5" name="Oval 4"/>
            <p:cNvSpPr/>
            <p:nvPr/>
          </p:nvSpPr>
          <p:spPr>
            <a:xfrm>
              <a:off x="7030122" y="6115722"/>
              <a:ext cx="742278" cy="742278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Rectangle 7"/>
            <p:cNvSpPr/>
            <p:nvPr/>
          </p:nvSpPr>
          <p:spPr>
            <a:xfrm>
              <a:off x="7390504" y="6115722"/>
              <a:ext cx="1753497" cy="74227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049035" y="6228678"/>
              <a:ext cx="2094966" cy="513498"/>
            </a:xfrm>
            <a:prstGeom prst="rect">
              <a:avLst/>
            </a:prstGeom>
          </p:spPr>
        </p:pic>
      </p:grp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1" r:id="rId3"/>
    <p:sldLayoutId id="2147483659" r:id="rId4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84BF41"/>
          </a:solidFill>
          <a:latin typeface="Arial"/>
          <a:ea typeface="Arial"/>
          <a:cs typeface="Arial"/>
          <a:sym typeface="Arial"/>
        </a:defRPr>
      </a:lvl1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jp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2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5.tif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5.tiff"/><Relationship Id="rId4" Type="http://schemas.openxmlformats.org/officeDocument/2006/relationships/image" Target="../media/image14.tif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if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8.tif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8.tiff"/><Relationship Id="rId4" Type="http://schemas.openxmlformats.org/officeDocument/2006/relationships/image" Target="../media/image17.tif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7.png"/><Relationship Id="rId4" Type="http://schemas.openxmlformats.org/officeDocument/2006/relationships/notesSlide" Target="../notesSlides/notesSlide1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tiff"/><Relationship Id="rId3" Type="http://schemas.openxmlformats.org/officeDocument/2006/relationships/image" Target="../media/image28.png"/><Relationship Id="rId7" Type="http://schemas.microsoft.com/office/2007/relationships/hdphoto" Target="../media/hdphoto2.wdp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0.png"/><Relationship Id="rId5" Type="http://schemas.openxmlformats.org/officeDocument/2006/relationships/image" Target="../media/image29.jpeg"/><Relationship Id="rId4" Type="http://schemas.microsoft.com/office/2007/relationships/hdphoto" Target="../media/hdphoto1.wdp"/><Relationship Id="rId9" Type="http://schemas.openxmlformats.org/officeDocument/2006/relationships/image" Target="../media/image32.jpe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tiff"/><Relationship Id="rId3" Type="http://schemas.openxmlformats.org/officeDocument/2006/relationships/image" Target="../media/image28.png"/><Relationship Id="rId7" Type="http://schemas.microsoft.com/office/2007/relationships/hdphoto" Target="../media/hdphoto2.wdp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0.png"/><Relationship Id="rId5" Type="http://schemas.openxmlformats.org/officeDocument/2006/relationships/image" Target="../media/image29.jpeg"/><Relationship Id="rId4" Type="http://schemas.microsoft.com/office/2007/relationships/hdphoto" Target="../media/hdphoto1.wdp"/><Relationship Id="rId9" Type="http://schemas.openxmlformats.org/officeDocument/2006/relationships/image" Target="../media/image32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5.tiff"/><Relationship Id="rId5" Type="http://schemas.openxmlformats.org/officeDocument/2006/relationships/image" Target="../media/image34.jpeg"/><Relationship Id="rId4" Type="http://schemas.microsoft.com/office/2007/relationships/hdphoto" Target="../media/hdphoto3.wdp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33.png"/><Relationship Id="rId7" Type="http://schemas.openxmlformats.org/officeDocument/2006/relationships/image" Target="../media/image34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.xml"/><Relationship Id="rId6" Type="http://schemas.microsoft.com/office/2007/relationships/hdphoto" Target="../media/hdphoto4.wdp"/><Relationship Id="rId5" Type="http://schemas.openxmlformats.org/officeDocument/2006/relationships/image" Target="../media/image36.png"/><Relationship Id="rId10" Type="http://schemas.openxmlformats.org/officeDocument/2006/relationships/image" Target="../media/image35.tiff"/><Relationship Id="rId4" Type="http://schemas.microsoft.com/office/2007/relationships/hdphoto" Target="../media/hdphoto3.wdp"/><Relationship Id="rId9" Type="http://schemas.microsoft.com/office/2007/relationships/hdphoto" Target="../media/hdphoto5.wdp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33.png"/><Relationship Id="rId7" Type="http://schemas.openxmlformats.org/officeDocument/2006/relationships/image" Target="../media/image34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.xml"/><Relationship Id="rId6" Type="http://schemas.microsoft.com/office/2007/relationships/hdphoto" Target="../media/hdphoto4.wdp"/><Relationship Id="rId5" Type="http://schemas.openxmlformats.org/officeDocument/2006/relationships/image" Target="../media/image36.png"/><Relationship Id="rId10" Type="http://schemas.openxmlformats.org/officeDocument/2006/relationships/image" Target="../media/image35.tiff"/><Relationship Id="rId4" Type="http://schemas.microsoft.com/office/2007/relationships/hdphoto" Target="../media/hdphoto3.wdp"/><Relationship Id="rId9" Type="http://schemas.microsoft.com/office/2007/relationships/hdphoto" Target="../media/hdphoto5.wdp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tiff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9.tiff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3" Type="http://schemas.openxmlformats.org/officeDocument/2006/relationships/image" Target="../media/image38.tiff"/><Relationship Id="rId7" Type="http://schemas.openxmlformats.org/officeDocument/2006/relationships/image" Target="../media/image39.tiff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image" Target="../media/image40.png"/><Relationship Id="rId9" Type="http://schemas.microsoft.com/office/2007/relationships/hdphoto" Target="../media/hdphoto6.wdp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3" Type="http://schemas.openxmlformats.org/officeDocument/2006/relationships/image" Target="../media/image38.tiff"/><Relationship Id="rId7" Type="http://schemas.openxmlformats.org/officeDocument/2006/relationships/image" Target="../media/image39.tiff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image" Target="../media/image40.png"/><Relationship Id="rId9" Type="http://schemas.microsoft.com/office/2007/relationships/hdphoto" Target="../media/hdphoto6.wdp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3" Type="http://schemas.openxmlformats.org/officeDocument/2006/relationships/image" Target="../media/image38.tiff"/><Relationship Id="rId7" Type="http://schemas.openxmlformats.org/officeDocument/2006/relationships/image" Target="../media/image39.tiff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image" Target="../media/image40.png"/><Relationship Id="rId9" Type="http://schemas.microsoft.com/office/2007/relationships/hdphoto" Target="../media/hdphoto6.wdp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tiff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5.tiff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jp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>
            <a:extLst>
              <a:ext uri="{FF2B5EF4-FFF2-40B4-BE49-F238E27FC236}">
                <a16:creationId xmlns:a16="http://schemas.microsoft.com/office/drawing/2014/main" xmlns="" id="{5B400636-C915-4BB8-B36B-73A07F59310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500" r="12500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xmlns="" id="{DCBF54AC-2489-4B25-A372-65EADDDF1A12}"/>
              </a:ext>
            </a:extLst>
          </p:cNvPr>
          <p:cNvGrpSpPr/>
          <p:nvPr/>
        </p:nvGrpSpPr>
        <p:grpSpPr>
          <a:xfrm>
            <a:off x="95250" y="1883440"/>
            <a:ext cx="8953500" cy="3483009"/>
            <a:chOff x="-1350098" y="1474051"/>
            <a:chExt cx="11853631" cy="4611191"/>
          </a:xfrm>
        </p:grpSpPr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xmlns="" id="{FE6F1C20-7D8C-4441-A75A-5BA832FB7DD1}"/>
                </a:ext>
              </a:extLst>
            </p:cNvPr>
            <p:cNvGrpSpPr/>
            <p:nvPr/>
          </p:nvGrpSpPr>
          <p:grpSpPr>
            <a:xfrm>
              <a:off x="-1350098" y="1474051"/>
              <a:ext cx="8196419" cy="4611190"/>
              <a:chOff x="361404" y="1467396"/>
              <a:chExt cx="8196419" cy="461119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xmlns="" id="{540435E6-3B09-49D2-9F00-E3A150780B8C}"/>
                  </a:ext>
                </a:extLst>
              </p:cNvPr>
              <p:cNvSpPr/>
              <p:nvPr/>
            </p:nvSpPr>
            <p:spPr>
              <a:xfrm>
                <a:off x="361404" y="1467396"/>
                <a:ext cx="8097027" cy="4611190"/>
              </a:xfrm>
              <a:prstGeom prst="rect">
                <a:avLst/>
              </a:prstGeom>
              <a:solidFill>
                <a:schemeClr val="bg1">
                  <a:lumMod val="95000"/>
                  <a:alpha val="70000"/>
                </a:schemeClr>
              </a:solidFill>
              <a:ln w="12700">
                <a:solidFill>
                  <a:schemeClr val="bg1">
                    <a:lumMod val="75000"/>
                  </a:schemeClr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" name="TextBox 6"/>
              <p:cNvSpPr txBox="1"/>
              <p:nvPr/>
            </p:nvSpPr>
            <p:spPr>
              <a:xfrm>
                <a:off x="460797" y="1496390"/>
                <a:ext cx="8097026" cy="44821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4400" b="1" dirty="0">
                    <a:solidFill>
                      <a:schemeClr val="tx1"/>
                    </a:solidFill>
                    <a:latin typeface="Segoe UI Semilight" panose="020B0402040204020203" pitchFamily="34" charset="0"/>
                    <a:ea typeface="Segoe UI" panose="020B0502040204020203" pitchFamily="34" charset="0"/>
                    <a:cs typeface="Segoe UI Semilight" panose="020B0402040204020203" pitchFamily="34" charset="0"/>
                  </a:rPr>
                  <a:t>Nanoscience in the Earth and Environmental Sciences Research Community</a:t>
                </a:r>
              </a:p>
              <a:p>
                <a:pPr>
                  <a:spcBef>
                    <a:spcPts val="1200"/>
                  </a:spcBef>
                </a:pPr>
                <a:r>
                  <a:rPr lang="en-US" sz="2400" b="1" dirty="0">
                    <a:solidFill>
                      <a:schemeClr val="tx1"/>
                    </a:solidFill>
                    <a:latin typeface="Segoe UI Semilight" panose="020B0402040204020203" pitchFamily="34" charset="0"/>
                    <a:ea typeface="Segoe UI" panose="020B0502040204020203" pitchFamily="34" charset="0"/>
                    <a:cs typeface="Segoe UI Semilight" panose="020B0402040204020203" pitchFamily="34" charset="0"/>
                  </a:rPr>
                  <a:t>Virtual Workshop, May 16–18, 2022</a:t>
                </a:r>
              </a:p>
            </p:txBody>
          </p:sp>
        </p:grpSp>
        <p:pic>
          <p:nvPicPr>
            <p:cNvPr id="23" name="Picture 22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821795" y="1487114"/>
              <a:ext cx="3681738" cy="2945391"/>
            </a:xfrm>
            <a:prstGeom prst="rect">
              <a:avLst/>
            </a:prstGeom>
            <a:ln>
              <a:solidFill>
                <a:schemeClr val="bg1">
                  <a:lumMod val="95000"/>
                </a:schemeClr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xmlns="" id="{42D477FC-4B66-4B64-B0D0-E1B15CCF1E54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818501" y="4493625"/>
              <a:ext cx="3685032" cy="1591617"/>
              <a:chOff x="10212726" y="2779545"/>
              <a:chExt cx="3175631" cy="1371600"/>
            </a:xfrm>
          </p:grpSpPr>
          <p:pic>
            <p:nvPicPr>
              <p:cNvPr id="22" name="Picture 21"/>
              <p:cNvPicPr>
                <a:picLocks noChangeAspect="1"/>
              </p:cNvPicPr>
              <p:nvPr/>
            </p:nvPicPr>
            <p:blipFill rotWithShape="1"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247" r="51212" b="1"/>
              <a:stretch/>
            </p:blipFill>
            <p:spPr>
              <a:xfrm>
                <a:off x="10212726" y="2779545"/>
                <a:ext cx="1592501" cy="1371600"/>
              </a:xfrm>
              <a:prstGeom prst="rect">
                <a:avLst/>
              </a:prstGeom>
              <a:ln>
                <a:solidFill>
                  <a:schemeClr val="bg1">
                    <a:lumMod val="95000"/>
                  </a:schemeClr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</p:pic>
          <p:pic>
            <p:nvPicPr>
              <p:cNvPr id="25" name="Picture 24"/>
              <p:cNvPicPr>
                <a:picLocks noChangeAspect="1"/>
              </p:cNvPicPr>
              <p:nvPr/>
            </p:nvPicPr>
            <p:blipFill rotWithShape="1"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49990" t="528" r="1185" b="1"/>
              <a:stretch/>
            </p:blipFill>
            <p:spPr>
              <a:xfrm>
                <a:off x="11806161" y="2779545"/>
                <a:ext cx="1582196" cy="1371600"/>
              </a:xfrm>
              <a:prstGeom prst="rect">
                <a:avLst/>
              </a:prstGeom>
              <a:ln>
                <a:solidFill>
                  <a:schemeClr val="bg1">
                    <a:lumMod val="95000"/>
                  </a:schemeClr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</p:pic>
        </p:grp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xmlns="" id="{00EE741D-6692-4AAC-B893-25579FB2FB8A}"/>
              </a:ext>
            </a:extLst>
          </p:cNvPr>
          <p:cNvGrpSpPr/>
          <p:nvPr/>
        </p:nvGrpSpPr>
        <p:grpSpPr>
          <a:xfrm>
            <a:off x="-1" y="0"/>
            <a:ext cx="9144001" cy="685800"/>
            <a:chOff x="-1" y="0"/>
            <a:chExt cx="9144001" cy="685800"/>
          </a:xfrm>
        </p:grpSpPr>
        <p:sp>
          <p:nvSpPr>
            <p:cNvPr id="18" name="Rectangle 17"/>
            <p:cNvSpPr/>
            <p:nvPr/>
          </p:nvSpPr>
          <p:spPr>
            <a:xfrm>
              <a:off x="-1" y="0"/>
              <a:ext cx="9144001" cy="685800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bg1">
                  <a:lumMod val="75000"/>
                </a:schemeClr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4" name="Picture 13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50843" y="69451"/>
              <a:ext cx="538640" cy="541455"/>
            </a:xfrm>
            <a:prstGeom prst="rect">
              <a:avLst/>
            </a:prstGeom>
          </p:spPr>
        </p:pic>
        <p:pic>
          <p:nvPicPr>
            <p:cNvPr id="30" name="Picture 29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651524" y="62150"/>
              <a:ext cx="1112115" cy="556056"/>
            </a:xfrm>
            <a:prstGeom prst="rect">
              <a:avLst/>
            </a:prstGeom>
          </p:spPr>
        </p:pic>
        <p:pic>
          <p:nvPicPr>
            <p:cNvPr id="31" name="Picture 30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185560" y="181305"/>
              <a:ext cx="1803429" cy="317746"/>
            </a:xfrm>
            <a:prstGeom prst="rect">
              <a:avLst/>
            </a:prstGeom>
          </p:spPr>
        </p:pic>
        <p:pic>
          <p:nvPicPr>
            <p:cNvPr id="32" name="Picture 31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983763" y="101868"/>
              <a:ext cx="981673" cy="476620"/>
            </a:xfrm>
            <a:prstGeom prst="rect">
              <a:avLst/>
            </a:prstGeom>
          </p:spPr>
        </p:pic>
        <p:pic>
          <p:nvPicPr>
            <p:cNvPr id="33" name="Picture 32"/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074" y="43543"/>
              <a:ext cx="2420427" cy="593271"/>
            </a:xfrm>
            <a:prstGeom prst="rect">
              <a:avLst/>
            </a:prstGeom>
          </p:spPr>
        </p:pic>
        <p:pic>
          <p:nvPicPr>
            <p:cNvPr id="2" name="Picture 1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209113" y="90007"/>
              <a:ext cx="1165149" cy="50034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56505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Shape 61"/>
          <p:cNvSpPr txBox="1">
            <a:spLocks noGrp="1"/>
          </p:cNvSpPr>
          <p:nvPr>
            <p:ph type="ctrTitle"/>
          </p:nvPr>
        </p:nvSpPr>
        <p:spPr>
          <a:xfrm>
            <a:off x="1319175" y="1305196"/>
            <a:ext cx="7397313" cy="3010396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spcAft>
                <a:spcPts val="2400"/>
              </a:spcAft>
              <a:buNone/>
            </a:pPr>
            <a:r>
              <a:rPr lang="en-US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Day 2—</a:t>
            </a:r>
            <a:r>
              <a:rPr lang="en-US" sz="4000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Earth Material</a:t>
            </a:r>
            <a:br>
              <a:rPr lang="en-US" sz="4000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</a:br>
            <a:r>
              <a:rPr lang="en-US" sz="2400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/>
            </a:r>
            <a:br>
              <a:rPr lang="en-US" sz="2400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</a:br>
            <a:r>
              <a:rPr lang="en-US" sz="4800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Scanning Electron Microscope (SEM) Demo</a:t>
            </a:r>
            <a:endParaRPr lang="en" dirty="0">
              <a:solidFill>
                <a:schemeClr val="bg1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grpSp>
        <p:nvGrpSpPr>
          <p:cNvPr id="6" name="Group 5"/>
          <p:cNvGrpSpPr/>
          <p:nvPr/>
        </p:nvGrpSpPr>
        <p:grpSpPr>
          <a:xfrm>
            <a:off x="7030122" y="6115722"/>
            <a:ext cx="2113879" cy="742278"/>
            <a:chOff x="7030122" y="6115722"/>
            <a:chExt cx="2113879" cy="742278"/>
          </a:xfrm>
        </p:grpSpPr>
        <p:sp>
          <p:nvSpPr>
            <p:cNvPr id="4" name="Oval 3"/>
            <p:cNvSpPr/>
            <p:nvPr/>
          </p:nvSpPr>
          <p:spPr>
            <a:xfrm>
              <a:off x="7030122" y="6115722"/>
              <a:ext cx="742278" cy="742278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" name="Rectangle 4"/>
            <p:cNvSpPr/>
            <p:nvPr/>
          </p:nvSpPr>
          <p:spPr>
            <a:xfrm>
              <a:off x="7390504" y="6115722"/>
              <a:ext cx="1753497" cy="74227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049035" y="6228678"/>
              <a:ext cx="2094966" cy="513498"/>
            </a:xfrm>
            <a:prstGeom prst="rect">
              <a:avLst/>
            </a:prstGeom>
          </p:spPr>
        </p:pic>
      </p:grp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1139AD7D-34B5-4E48-822D-79104E1A8DD3}"/>
              </a:ext>
            </a:extLst>
          </p:cNvPr>
          <p:cNvSpPr/>
          <p:nvPr/>
        </p:nvSpPr>
        <p:spPr>
          <a:xfrm>
            <a:off x="1319175" y="5116144"/>
            <a:ext cx="4572000" cy="95410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Sheri Singerling</a:t>
            </a:r>
            <a:br>
              <a:rPr lang="en-US" sz="3200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</a:br>
            <a:r>
              <a:rPr lang="en-US" sz="2400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Instrument Specialist</a:t>
            </a:r>
            <a:endParaRPr lang="en-US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Shape 83"/>
          <p:cNvSpPr txBox="1">
            <a:spLocks noGrp="1"/>
          </p:cNvSpPr>
          <p:nvPr>
            <p:ph type="ctrTitle"/>
          </p:nvPr>
        </p:nvSpPr>
        <p:spPr>
          <a:xfrm>
            <a:off x="1530175" y="3077050"/>
            <a:ext cx="6767100" cy="709799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en-US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SEM BACKGROUND</a:t>
            </a:r>
            <a:endParaRPr lang="en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84" name="Shape 84"/>
          <p:cNvSpPr txBox="1">
            <a:spLocks noGrp="1"/>
          </p:cNvSpPr>
          <p:nvPr>
            <p:ph type="subTitle" idx="1"/>
          </p:nvPr>
        </p:nvSpPr>
        <p:spPr>
          <a:xfrm>
            <a:off x="1530175" y="3710550"/>
            <a:ext cx="6927899" cy="470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en-US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Some fundamentals on the SEM</a:t>
            </a:r>
            <a:endParaRPr lang="en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85" name="Shape 85"/>
          <p:cNvSpPr txBox="1"/>
          <p:nvPr/>
        </p:nvSpPr>
        <p:spPr>
          <a:xfrm>
            <a:off x="502600" y="3039900"/>
            <a:ext cx="802500" cy="7863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>
            <a:noAutofit/>
          </a:bodyPr>
          <a:lstStyle/>
          <a:p>
            <a:pPr lvl="0" algn="ctr">
              <a:spcBef>
                <a:spcPts val="0"/>
              </a:spcBef>
              <a:buNone/>
            </a:pPr>
            <a:r>
              <a:rPr lang="en" sz="3000">
                <a:solidFill>
                  <a:schemeClr val="bg1"/>
                </a:solidFill>
                <a:latin typeface="Segoe UI Semilight" panose="020B0402040204020203" pitchFamily="34" charset="0"/>
                <a:ea typeface="Quicksand"/>
                <a:cs typeface="Segoe UI Semilight" panose="020B0402040204020203" pitchFamily="34" charset="0"/>
                <a:sym typeface="Quicksand"/>
              </a:rPr>
              <a:t>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Shape 130"/>
          <p:cNvSpPr txBox="1">
            <a:spLocks noGrp="1"/>
          </p:cNvSpPr>
          <p:nvPr>
            <p:ph type="body" idx="1"/>
          </p:nvPr>
        </p:nvSpPr>
        <p:spPr>
          <a:xfrm>
            <a:off x="981530" y="2828521"/>
            <a:ext cx="4172361" cy="2401799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spcAft>
                <a:spcPts val="1800"/>
              </a:spcAft>
              <a:buNone/>
            </a:pPr>
            <a:r>
              <a:rPr lang="en-US" sz="24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Scanning </a:t>
            </a:r>
            <a:r>
              <a:rPr lang="en-US" sz="2400" i="1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electron</a:t>
            </a:r>
            <a:r>
              <a:rPr lang="en-US" sz="24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  microscope (SEM)</a:t>
            </a:r>
            <a:endParaRPr lang="en-US" sz="18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Uses </a:t>
            </a:r>
            <a:r>
              <a:rPr lang="en-US" sz="1800" i="1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electrons </a:t>
            </a:r>
            <a:r>
              <a:rPr lang="en-US" sz="18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that are scattered off   of a material</a:t>
            </a: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800" i="1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Magnetic </a:t>
            </a:r>
            <a:r>
              <a:rPr lang="en-US" sz="18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lenses magnify the sample</a:t>
            </a: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Maximum magnification = &gt;</a:t>
            </a:r>
            <a:r>
              <a:rPr lang="en-US" sz="1800" i="1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1,000,000x</a:t>
            </a:r>
            <a:endParaRPr lang="en" sz="1800" i="1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lvl="0">
              <a:spcBef>
                <a:spcPts val="0"/>
              </a:spcBef>
              <a:buNone/>
            </a:pPr>
            <a:endParaRPr sz="18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12" name="Shape 129">
            <a:extLst>
              <a:ext uri="{FF2B5EF4-FFF2-40B4-BE49-F238E27FC236}">
                <a16:creationId xmlns:a16="http://schemas.microsoft.com/office/drawing/2014/main" xmlns="" id="{BF8CE0F7-B34D-42AA-8814-B6F102C5B21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65474" y="665975"/>
            <a:ext cx="6416921" cy="4599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rPr lang="en-US" sz="28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How Does Electron Microscopy Work?</a:t>
            </a:r>
            <a:endParaRPr lang="en" sz="28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xmlns="" id="{E4789783-BE07-47F8-972C-2473F950499D}"/>
              </a:ext>
            </a:extLst>
          </p:cNvPr>
          <p:cNvGrpSpPr/>
          <p:nvPr/>
        </p:nvGrpSpPr>
        <p:grpSpPr>
          <a:xfrm>
            <a:off x="4957810" y="1432911"/>
            <a:ext cx="4846320" cy="4846320"/>
            <a:chOff x="4957810" y="1432911"/>
            <a:chExt cx="4846320" cy="4846320"/>
          </a:xfrm>
        </p:grpSpPr>
        <p:sp>
          <p:nvSpPr>
            <p:cNvPr id="6" name="Oval 5">
              <a:extLst>
                <a:ext uri="{FF2B5EF4-FFF2-40B4-BE49-F238E27FC236}">
                  <a16:creationId xmlns:a16="http://schemas.microsoft.com/office/drawing/2014/main" xmlns="" id="{11F34824-3321-4F4B-9800-C2431473328B}"/>
                </a:ext>
              </a:extLst>
            </p:cNvPr>
            <p:cNvSpPr/>
            <p:nvPr/>
          </p:nvSpPr>
          <p:spPr>
            <a:xfrm>
              <a:off x="4957810" y="1432911"/>
              <a:ext cx="4846320" cy="484632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4" name="Picture 3" descr="A picture containing microscope&#10;&#10;Description automatically generated">
              <a:extLst>
                <a:ext uri="{FF2B5EF4-FFF2-40B4-BE49-F238E27FC236}">
                  <a16:creationId xmlns:a16="http://schemas.microsoft.com/office/drawing/2014/main" xmlns="" id="{629EEDA7-45F0-4101-9857-4843BFC521A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-9673" t="-5682" r="-9673" b="-5682"/>
            <a:stretch/>
          </p:blipFill>
          <p:spPr>
            <a:xfrm>
              <a:off x="4957810" y="1432911"/>
              <a:ext cx="4846320" cy="4846320"/>
            </a:xfrm>
            <a:prstGeom prst="ellipse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278774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Shape 129"/>
          <p:cNvSpPr txBox="1">
            <a:spLocks noGrp="1"/>
          </p:cNvSpPr>
          <p:nvPr>
            <p:ph type="title"/>
          </p:nvPr>
        </p:nvSpPr>
        <p:spPr>
          <a:xfrm>
            <a:off x="1165475" y="665975"/>
            <a:ext cx="6858000" cy="4599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rPr lang="en-US" sz="28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SEM Anatomy</a:t>
            </a:r>
            <a:endParaRPr lang="en" sz="28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7" name="Shape 129">
            <a:extLst>
              <a:ext uri="{FF2B5EF4-FFF2-40B4-BE49-F238E27FC236}">
                <a16:creationId xmlns:a16="http://schemas.microsoft.com/office/drawing/2014/main" xmlns="" id="{F3B4DC47-E703-4C6C-89EE-E35C0D6FDFEC}"/>
              </a:ext>
            </a:extLst>
          </p:cNvPr>
          <p:cNvSpPr txBox="1">
            <a:spLocks/>
          </p:cNvSpPr>
          <p:nvPr/>
        </p:nvSpPr>
        <p:spPr>
          <a:xfrm>
            <a:off x="1165475" y="1048325"/>
            <a:ext cx="6858000" cy="4599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ct val="100000"/>
              <a:buFont typeface="Quicksand"/>
              <a:buNone/>
              <a:defRPr sz="1800" b="0" i="0" u="none" strike="noStrike" cap="none">
                <a:solidFill>
                  <a:schemeClr val="bg1"/>
                </a:solidFill>
                <a:latin typeface="Quicksand"/>
                <a:ea typeface="Quicksand"/>
                <a:cs typeface="Quicksand"/>
                <a:sym typeface="Quicksand"/>
              </a:defRPr>
            </a:lvl1pPr>
            <a:lvl2pPr lvl="1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2pPr>
            <a:lvl3pPr lvl="2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3pPr>
            <a:lvl4pPr lvl="3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4pPr>
            <a:lvl5pPr lvl="4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5pPr>
            <a:lvl6pPr lvl="5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6pPr>
            <a:lvl7pPr lvl="6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7pPr>
            <a:lvl8pPr lvl="7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8pPr>
            <a:lvl9pPr lvl="8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9pPr>
          </a:lstStyle>
          <a:p>
            <a:r>
              <a:rPr lang="en-US" sz="20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The Microscope</a:t>
            </a:r>
            <a:endParaRPr lang="en" sz="20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xmlns="" id="{DC8C7EA1-93A5-4D3D-B8CE-96D9CF35A8EC}"/>
              </a:ext>
            </a:extLst>
          </p:cNvPr>
          <p:cNvGrpSpPr/>
          <p:nvPr/>
        </p:nvGrpSpPr>
        <p:grpSpPr>
          <a:xfrm>
            <a:off x="4571999" y="1864229"/>
            <a:ext cx="4312569" cy="3861655"/>
            <a:chOff x="4571999" y="1864229"/>
            <a:chExt cx="4312569" cy="3861655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xmlns="" id="{D3BA5610-1DCA-4B66-BEBB-DD09AA09817A}"/>
                </a:ext>
              </a:extLst>
            </p:cNvPr>
            <p:cNvSpPr/>
            <p:nvPr/>
          </p:nvSpPr>
          <p:spPr>
            <a:xfrm>
              <a:off x="4571999" y="1864229"/>
              <a:ext cx="4312569" cy="3861655"/>
            </a:xfrm>
            <a:prstGeom prst="rect">
              <a:avLst/>
            </a:prstGeom>
            <a:solidFill>
              <a:schemeClr val="bg1"/>
            </a:solidFill>
            <a:ln>
              <a:solidFill>
                <a:srgbClr val="F3F3F3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xmlns="" id="{C97283E2-E231-48F4-AD91-8B7FBDA29C3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642012" y="1989236"/>
              <a:ext cx="4187777" cy="365693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072977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Shape 129"/>
          <p:cNvSpPr txBox="1">
            <a:spLocks noGrp="1"/>
          </p:cNvSpPr>
          <p:nvPr>
            <p:ph type="title"/>
          </p:nvPr>
        </p:nvSpPr>
        <p:spPr>
          <a:xfrm>
            <a:off x="1165475" y="665975"/>
            <a:ext cx="6858000" cy="4599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rPr lang="en-US" sz="28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SEM Anatomy</a:t>
            </a:r>
            <a:endParaRPr lang="en" sz="28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7" name="Shape 129">
            <a:extLst>
              <a:ext uri="{FF2B5EF4-FFF2-40B4-BE49-F238E27FC236}">
                <a16:creationId xmlns:a16="http://schemas.microsoft.com/office/drawing/2014/main" xmlns="" id="{F3B4DC47-E703-4C6C-89EE-E35C0D6FDFEC}"/>
              </a:ext>
            </a:extLst>
          </p:cNvPr>
          <p:cNvSpPr txBox="1">
            <a:spLocks/>
          </p:cNvSpPr>
          <p:nvPr/>
        </p:nvSpPr>
        <p:spPr>
          <a:xfrm>
            <a:off x="1165475" y="1048325"/>
            <a:ext cx="6858000" cy="4599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ct val="100000"/>
              <a:buFont typeface="Quicksand"/>
              <a:buNone/>
              <a:defRPr sz="1800" b="0" i="0" u="none" strike="noStrike" cap="none">
                <a:solidFill>
                  <a:schemeClr val="bg1"/>
                </a:solidFill>
                <a:latin typeface="Quicksand"/>
                <a:ea typeface="Quicksand"/>
                <a:cs typeface="Quicksand"/>
                <a:sym typeface="Quicksand"/>
              </a:defRPr>
            </a:lvl1pPr>
            <a:lvl2pPr lvl="1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2pPr>
            <a:lvl3pPr lvl="2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3pPr>
            <a:lvl4pPr lvl="3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4pPr>
            <a:lvl5pPr lvl="4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5pPr>
            <a:lvl6pPr lvl="5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6pPr>
            <a:lvl7pPr lvl="6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7pPr>
            <a:lvl8pPr lvl="7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8pPr>
            <a:lvl9pPr lvl="8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9pPr>
          </a:lstStyle>
          <a:p>
            <a:r>
              <a:rPr lang="en-US" sz="20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The Microscope</a:t>
            </a:r>
            <a:endParaRPr lang="en" sz="20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xmlns="" id="{DC8C7EA1-93A5-4D3D-B8CE-96D9CF35A8EC}"/>
              </a:ext>
            </a:extLst>
          </p:cNvPr>
          <p:cNvGrpSpPr/>
          <p:nvPr/>
        </p:nvGrpSpPr>
        <p:grpSpPr>
          <a:xfrm>
            <a:off x="259431" y="1864229"/>
            <a:ext cx="8625138" cy="3868206"/>
            <a:chOff x="259431" y="1864229"/>
            <a:chExt cx="8625138" cy="3868206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xmlns="" id="{D3BA5610-1DCA-4B66-BEBB-DD09AA09817A}"/>
                </a:ext>
              </a:extLst>
            </p:cNvPr>
            <p:cNvSpPr/>
            <p:nvPr/>
          </p:nvSpPr>
          <p:spPr>
            <a:xfrm>
              <a:off x="259431" y="1864229"/>
              <a:ext cx="8625138" cy="3861655"/>
            </a:xfrm>
            <a:prstGeom prst="rect">
              <a:avLst/>
            </a:prstGeom>
            <a:solidFill>
              <a:schemeClr val="bg1"/>
            </a:solidFill>
            <a:ln>
              <a:solidFill>
                <a:srgbClr val="F3F3F3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xmlns="" id="{51CD427E-32B9-4D93-80D4-C265FB3EB29B}"/>
                </a:ext>
              </a:extLst>
            </p:cNvPr>
            <p:cNvSpPr txBox="1"/>
            <p:nvPr/>
          </p:nvSpPr>
          <p:spPr>
            <a:xfrm>
              <a:off x="314210" y="4993771"/>
              <a:ext cx="4528201" cy="7386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i="1" dirty="0"/>
                <a:t>https://www.technoorg.hu/news-and-events/articles/high-resolution-scanning-electron-microscopy-1/</a:t>
              </a:r>
            </a:p>
          </p:txBody>
        </p:sp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xmlns="" id="{299FF650-9A1F-4744-B136-C6E76C3CD2C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37979" y="2246579"/>
              <a:ext cx="4280264" cy="2193635"/>
            </a:xfrm>
            <a:prstGeom prst="rect">
              <a:avLst/>
            </a:prstGeom>
          </p:spPr>
        </p:pic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xmlns="" id="{C97283E2-E231-48F4-AD91-8B7FBDA29C3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642012" y="1989236"/>
              <a:ext cx="4187777" cy="365693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927792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Shape 129"/>
          <p:cNvSpPr txBox="1">
            <a:spLocks noGrp="1"/>
          </p:cNvSpPr>
          <p:nvPr>
            <p:ph type="title"/>
          </p:nvPr>
        </p:nvSpPr>
        <p:spPr>
          <a:xfrm>
            <a:off x="1165475" y="665975"/>
            <a:ext cx="6858000" cy="4599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rPr lang="en-US" sz="28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SEM Operations</a:t>
            </a:r>
            <a:endParaRPr lang="en" sz="28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7" name="Shape 129">
            <a:extLst>
              <a:ext uri="{FF2B5EF4-FFF2-40B4-BE49-F238E27FC236}">
                <a16:creationId xmlns:a16="http://schemas.microsoft.com/office/drawing/2014/main" xmlns="" id="{F3B4DC47-E703-4C6C-89EE-E35C0D6FDFEC}"/>
              </a:ext>
            </a:extLst>
          </p:cNvPr>
          <p:cNvSpPr txBox="1">
            <a:spLocks/>
          </p:cNvSpPr>
          <p:nvPr/>
        </p:nvSpPr>
        <p:spPr>
          <a:xfrm>
            <a:off x="1165475" y="1048325"/>
            <a:ext cx="4400824" cy="4599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ct val="100000"/>
              <a:buFont typeface="Quicksand"/>
              <a:buNone/>
              <a:defRPr sz="1800" b="0" i="0" u="none" strike="noStrike" cap="none">
                <a:solidFill>
                  <a:schemeClr val="bg1"/>
                </a:solidFill>
                <a:latin typeface="Quicksand"/>
                <a:ea typeface="Quicksand"/>
                <a:cs typeface="Quicksand"/>
                <a:sym typeface="Quicksand"/>
              </a:defRPr>
            </a:lvl1pPr>
            <a:lvl2pPr lvl="1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2pPr>
            <a:lvl3pPr lvl="2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3pPr>
            <a:lvl4pPr lvl="3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4pPr>
            <a:lvl5pPr lvl="4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5pPr>
            <a:lvl6pPr lvl="5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6pPr>
            <a:lvl7pPr lvl="6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7pPr>
            <a:lvl8pPr lvl="7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8pPr>
            <a:lvl9pPr lvl="8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9pPr>
          </a:lstStyle>
          <a:p>
            <a:r>
              <a:rPr lang="en-US" sz="20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Imaging—SE vs BSE</a:t>
            </a:r>
            <a:endParaRPr lang="en" sz="20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29" name="Shape 129">
            <a:extLst>
              <a:ext uri="{FF2B5EF4-FFF2-40B4-BE49-F238E27FC236}">
                <a16:creationId xmlns:a16="http://schemas.microsoft.com/office/drawing/2014/main" xmlns="" id="{2B7F39DE-676E-4846-8170-264C55AC590D}"/>
              </a:ext>
            </a:extLst>
          </p:cNvPr>
          <p:cNvSpPr txBox="1">
            <a:spLocks/>
          </p:cNvSpPr>
          <p:nvPr/>
        </p:nvSpPr>
        <p:spPr>
          <a:xfrm>
            <a:off x="1185376" y="1973624"/>
            <a:ext cx="3381895" cy="4599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ct val="100000"/>
              <a:buFont typeface="Quicksand"/>
              <a:buNone/>
              <a:defRPr sz="1800" b="0" i="0" u="none" strike="noStrike" cap="none">
                <a:solidFill>
                  <a:schemeClr val="bg1"/>
                </a:solidFill>
                <a:latin typeface="Quicksand"/>
                <a:ea typeface="Quicksand"/>
                <a:cs typeface="Quicksand"/>
                <a:sym typeface="Quicksand"/>
              </a:defRPr>
            </a:lvl1pPr>
            <a:lvl2pPr lvl="1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2pPr>
            <a:lvl3pPr lvl="2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3pPr>
            <a:lvl4pPr lvl="3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4pPr>
            <a:lvl5pPr lvl="4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5pPr>
            <a:lvl6pPr lvl="5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6pPr>
            <a:lvl7pPr lvl="6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7pPr>
            <a:lvl8pPr lvl="7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8pPr>
            <a:lvl9pPr lvl="8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9pPr>
          </a:lstStyle>
          <a:p>
            <a:pPr algn="r"/>
            <a:r>
              <a:rPr lang="en-US" sz="16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Secondary Electron (SE)</a:t>
            </a:r>
            <a:endParaRPr lang="en" sz="16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30" name="Shape 129">
            <a:extLst>
              <a:ext uri="{FF2B5EF4-FFF2-40B4-BE49-F238E27FC236}">
                <a16:creationId xmlns:a16="http://schemas.microsoft.com/office/drawing/2014/main" xmlns="" id="{F68A9C52-250D-40C3-9446-7438D5CEE482}"/>
              </a:ext>
            </a:extLst>
          </p:cNvPr>
          <p:cNvSpPr txBox="1">
            <a:spLocks/>
          </p:cNvSpPr>
          <p:nvPr/>
        </p:nvSpPr>
        <p:spPr>
          <a:xfrm>
            <a:off x="6313700" y="1973624"/>
            <a:ext cx="2711929" cy="4599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ct val="100000"/>
              <a:buFont typeface="Quicksand"/>
              <a:buNone/>
              <a:defRPr sz="1800" b="0" i="0" u="none" strike="noStrike" cap="none">
                <a:solidFill>
                  <a:schemeClr val="bg1"/>
                </a:solidFill>
                <a:latin typeface="Quicksand"/>
                <a:ea typeface="Quicksand"/>
                <a:cs typeface="Quicksand"/>
                <a:sym typeface="Quicksand"/>
              </a:defRPr>
            </a:lvl1pPr>
            <a:lvl2pPr lvl="1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2pPr>
            <a:lvl3pPr lvl="2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3pPr>
            <a:lvl4pPr lvl="3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4pPr>
            <a:lvl5pPr lvl="4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5pPr>
            <a:lvl6pPr lvl="5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6pPr>
            <a:lvl7pPr lvl="6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7pPr>
            <a:lvl8pPr lvl="7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8pPr>
            <a:lvl9pPr lvl="8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9pPr>
          </a:lstStyle>
          <a:p>
            <a:pPr algn="r"/>
            <a:r>
              <a:rPr lang="en-US" sz="16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Backscattered Electron (BSE)</a:t>
            </a:r>
            <a:endParaRPr lang="en" sz="16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xmlns="" id="{B23624A3-AAF4-40F6-9647-C58C316232B6}"/>
              </a:ext>
            </a:extLst>
          </p:cNvPr>
          <p:cNvGrpSpPr/>
          <p:nvPr/>
        </p:nvGrpSpPr>
        <p:grpSpPr>
          <a:xfrm>
            <a:off x="178712" y="2356981"/>
            <a:ext cx="4286250" cy="3429000"/>
            <a:chOff x="178712" y="2356981"/>
            <a:chExt cx="4286250" cy="3429000"/>
          </a:xfrm>
        </p:grpSpPr>
        <p:pic>
          <p:nvPicPr>
            <p:cNvPr id="8" name="Picture 7" descr="A satellite image of a hurricane&#10;&#10;Description automatically generated with low confidence">
              <a:extLst>
                <a:ext uri="{FF2B5EF4-FFF2-40B4-BE49-F238E27FC236}">
                  <a16:creationId xmlns:a16="http://schemas.microsoft.com/office/drawing/2014/main" xmlns="" id="{B8CBC639-DA90-4E14-A100-B7D40B59A67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78712" y="2356981"/>
              <a:ext cx="4286250" cy="3429000"/>
            </a:xfrm>
            <a:prstGeom prst="rect">
              <a:avLst/>
            </a:prstGeom>
            <a:ln>
              <a:solidFill>
                <a:srgbClr val="F3F3F3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7" name="Shape 129">
              <a:extLst>
                <a:ext uri="{FF2B5EF4-FFF2-40B4-BE49-F238E27FC236}">
                  <a16:creationId xmlns:a16="http://schemas.microsoft.com/office/drawing/2014/main" xmlns="" id="{9CD90E42-967A-476F-9AF8-81BC35E010A4}"/>
                </a:ext>
              </a:extLst>
            </p:cNvPr>
            <p:cNvSpPr txBox="1">
              <a:spLocks/>
            </p:cNvSpPr>
            <p:nvPr/>
          </p:nvSpPr>
          <p:spPr>
            <a:xfrm>
              <a:off x="4154031" y="2433524"/>
              <a:ext cx="241378" cy="22014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lIns="9144" tIns="9144" rIns="9144" bIns="9144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9C0BA"/>
                </a:buClr>
                <a:buSzPct val="100000"/>
                <a:buFont typeface="Quicksand"/>
                <a:buNone/>
                <a:defRPr sz="1800" b="0" i="0" u="none" strike="noStrike" cap="none">
                  <a:solidFill>
                    <a:schemeClr val="bg1"/>
                  </a:solidFill>
                  <a:latin typeface="Quicksand"/>
                  <a:ea typeface="Quicksand"/>
                  <a:cs typeface="Quicksand"/>
                  <a:sym typeface="Quicksand"/>
                </a:defRPr>
              </a:lvl1pPr>
              <a:lvl2pPr lvl="1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2pPr>
              <a:lvl3pPr lvl="2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3pPr>
              <a:lvl4pPr lvl="3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4pPr>
              <a:lvl5pPr lvl="4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5pPr>
              <a:lvl6pPr lvl="5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6pPr>
              <a:lvl7pPr lvl="6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7pPr>
              <a:lvl8pPr lvl="7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8pPr>
              <a:lvl9pPr lvl="8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9pPr>
            </a:lstStyle>
            <a:p>
              <a:pPr algn="ctr"/>
              <a:r>
                <a:rPr lang="en-US" sz="1600" b="1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SE</a:t>
              </a:r>
              <a:endParaRPr lang="en" sz="1600" b="1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xmlns="" id="{C689510C-8AEC-4BEC-86CC-0CE476459711}"/>
              </a:ext>
            </a:extLst>
          </p:cNvPr>
          <p:cNvGrpSpPr/>
          <p:nvPr/>
        </p:nvGrpSpPr>
        <p:grpSpPr>
          <a:xfrm>
            <a:off x="4679039" y="2356981"/>
            <a:ext cx="4286250" cy="3429000"/>
            <a:chOff x="4679039" y="2356981"/>
            <a:chExt cx="4286250" cy="3429000"/>
          </a:xfrm>
        </p:grpSpPr>
        <p:pic>
          <p:nvPicPr>
            <p:cNvPr id="13" name="Picture 12" descr="A close-up of a road&#10;&#10;Description automatically generated with low confidence">
              <a:extLst>
                <a:ext uri="{FF2B5EF4-FFF2-40B4-BE49-F238E27FC236}">
                  <a16:creationId xmlns:a16="http://schemas.microsoft.com/office/drawing/2014/main" xmlns="" id="{91AA008E-3B8F-4B5C-BB5E-781CC6117C0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679039" y="2356981"/>
              <a:ext cx="4286250" cy="3429000"/>
            </a:xfrm>
            <a:prstGeom prst="rect">
              <a:avLst/>
            </a:prstGeom>
            <a:ln>
              <a:solidFill>
                <a:srgbClr val="F3F3F3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3" name="Shape 129">
              <a:extLst>
                <a:ext uri="{FF2B5EF4-FFF2-40B4-BE49-F238E27FC236}">
                  <a16:creationId xmlns:a16="http://schemas.microsoft.com/office/drawing/2014/main" xmlns="" id="{BFB8B32E-4ED0-45BC-BC8F-6166442EC9A6}"/>
                </a:ext>
              </a:extLst>
            </p:cNvPr>
            <p:cNvSpPr txBox="1">
              <a:spLocks/>
            </p:cNvSpPr>
            <p:nvPr/>
          </p:nvSpPr>
          <p:spPr>
            <a:xfrm>
              <a:off x="8554819" y="2420083"/>
              <a:ext cx="347903" cy="22014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lIns="9144" tIns="9144" rIns="9144" bIns="9144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9C0BA"/>
                </a:buClr>
                <a:buSzPct val="100000"/>
                <a:buFont typeface="Quicksand"/>
                <a:buNone/>
                <a:defRPr sz="1800" b="0" i="0" u="none" strike="noStrike" cap="none">
                  <a:solidFill>
                    <a:schemeClr val="bg1"/>
                  </a:solidFill>
                  <a:latin typeface="Quicksand"/>
                  <a:ea typeface="Quicksand"/>
                  <a:cs typeface="Quicksand"/>
                  <a:sym typeface="Quicksand"/>
                </a:defRPr>
              </a:lvl1pPr>
              <a:lvl2pPr lvl="1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2pPr>
              <a:lvl3pPr lvl="2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3pPr>
              <a:lvl4pPr lvl="3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4pPr>
              <a:lvl5pPr lvl="4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5pPr>
              <a:lvl6pPr lvl="5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6pPr>
              <a:lvl7pPr lvl="6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7pPr>
              <a:lvl8pPr lvl="7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8pPr>
              <a:lvl9pPr lvl="8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9pPr>
            </a:lstStyle>
            <a:p>
              <a:pPr algn="ctr"/>
              <a:r>
                <a:rPr lang="en-US" sz="1600" b="1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BSE</a:t>
              </a:r>
              <a:endParaRPr lang="en" sz="1600" b="1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517949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Shape 129"/>
          <p:cNvSpPr txBox="1">
            <a:spLocks noGrp="1"/>
          </p:cNvSpPr>
          <p:nvPr>
            <p:ph type="title"/>
          </p:nvPr>
        </p:nvSpPr>
        <p:spPr>
          <a:xfrm>
            <a:off x="1165475" y="665975"/>
            <a:ext cx="6858000" cy="4599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rPr lang="en-US" sz="28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SEM Operations</a:t>
            </a:r>
            <a:endParaRPr lang="en" sz="28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7" name="Shape 129">
            <a:extLst>
              <a:ext uri="{FF2B5EF4-FFF2-40B4-BE49-F238E27FC236}">
                <a16:creationId xmlns:a16="http://schemas.microsoft.com/office/drawing/2014/main" xmlns="" id="{F3B4DC47-E703-4C6C-89EE-E35C0D6FDFEC}"/>
              </a:ext>
            </a:extLst>
          </p:cNvPr>
          <p:cNvSpPr txBox="1">
            <a:spLocks/>
          </p:cNvSpPr>
          <p:nvPr/>
        </p:nvSpPr>
        <p:spPr>
          <a:xfrm>
            <a:off x="1165475" y="1048325"/>
            <a:ext cx="4400824" cy="4599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ct val="100000"/>
              <a:buFont typeface="Quicksand"/>
              <a:buNone/>
              <a:defRPr sz="1800" b="0" i="0" u="none" strike="noStrike" cap="none">
                <a:solidFill>
                  <a:schemeClr val="bg1"/>
                </a:solidFill>
                <a:latin typeface="Quicksand"/>
                <a:ea typeface="Quicksand"/>
                <a:cs typeface="Quicksand"/>
                <a:sym typeface="Quicksand"/>
              </a:defRPr>
            </a:lvl1pPr>
            <a:lvl2pPr lvl="1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2pPr>
            <a:lvl3pPr lvl="2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3pPr>
            <a:lvl4pPr lvl="3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4pPr>
            <a:lvl5pPr lvl="4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5pPr>
            <a:lvl6pPr lvl="5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6pPr>
            <a:lvl7pPr lvl="6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7pPr>
            <a:lvl8pPr lvl="7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8pPr>
            <a:lvl9pPr lvl="8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9pPr>
          </a:lstStyle>
          <a:p>
            <a:r>
              <a:rPr lang="en-US" sz="20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Imaging—SE vs BSE</a:t>
            </a:r>
            <a:endParaRPr lang="en" sz="20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xmlns="" id="{71F2670A-1EC3-4D62-82FB-531C58404459}"/>
              </a:ext>
            </a:extLst>
          </p:cNvPr>
          <p:cNvGrpSpPr>
            <a:grpSpLocks noChangeAspect="1"/>
          </p:cNvGrpSpPr>
          <p:nvPr/>
        </p:nvGrpSpPr>
        <p:grpSpPr>
          <a:xfrm>
            <a:off x="7274550" y="78625"/>
            <a:ext cx="1772681" cy="1828800"/>
            <a:chOff x="6767513" y="111944"/>
            <a:chExt cx="1762654" cy="1818456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xmlns="" id="{9AB2B2E7-5BA0-421F-AAC0-0D9251145FB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6767513" y="111944"/>
              <a:ext cx="1762654" cy="1818456"/>
            </a:xfrm>
            <a:prstGeom prst="rect">
              <a:avLst/>
            </a:prstGeom>
            <a:ln>
              <a:solidFill>
                <a:srgbClr val="F3F3F3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xmlns="" id="{471EDD75-DEE9-4A6F-BD78-D38041D9E191}"/>
                </a:ext>
              </a:extLst>
            </p:cNvPr>
            <p:cNvSpPr/>
            <p:nvPr/>
          </p:nvSpPr>
          <p:spPr>
            <a:xfrm>
              <a:off x="7494765" y="113532"/>
              <a:ext cx="931686" cy="11348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xmlns="" id="{5AEC117B-D703-4B5F-A47B-01D53D5A92B5}"/>
                </a:ext>
              </a:extLst>
            </p:cNvPr>
            <p:cNvSpPr/>
            <p:nvPr/>
          </p:nvSpPr>
          <p:spPr>
            <a:xfrm>
              <a:off x="7978525" y="900368"/>
              <a:ext cx="551642" cy="915732"/>
            </a:xfrm>
            <a:prstGeom prst="rect">
              <a:avLst/>
            </a:prstGeom>
            <a:solidFill>
              <a:srgbClr val="B8E29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xmlns="" id="{9B2D0CFF-9520-4486-95FF-618FBEB9B726}"/>
                </a:ext>
              </a:extLst>
            </p:cNvPr>
            <p:cNvSpPr txBox="1"/>
            <p:nvPr/>
          </p:nvSpPr>
          <p:spPr>
            <a:xfrm>
              <a:off x="7664199" y="256153"/>
              <a:ext cx="865967" cy="122415"/>
            </a:xfrm>
            <a:prstGeom prst="rect">
              <a:avLst/>
            </a:prstGeom>
            <a:solidFill>
              <a:srgbClr val="B8E296"/>
            </a:solidFill>
          </p:spPr>
          <p:txBody>
            <a:bodyPr wrap="square" lIns="0" tIns="0" rIns="0" bIns="0" rtlCol="0">
              <a:spAutoFit/>
            </a:bodyPr>
            <a:lstStyle/>
            <a:p>
              <a:r>
                <a:rPr lang="en-US" sz="800" dirty="0">
                  <a:latin typeface="Arial Narrow" panose="020B0606020202030204" pitchFamily="34" charset="0"/>
                </a:rPr>
                <a:t>Secondary electrons</a:t>
              </a: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xmlns="" id="{D2A77596-80A6-4C76-9E7B-F39CEF919F54}"/>
                </a:ext>
              </a:extLst>
            </p:cNvPr>
            <p:cNvSpPr txBox="1"/>
            <p:nvPr/>
          </p:nvSpPr>
          <p:spPr>
            <a:xfrm>
              <a:off x="7930900" y="502374"/>
              <a:ext cx="584450" cy="246221"/>
            </a:xfrm>
            <a:prstGeom prst="rect">
              <a:avLst/>
            </a:prstGeom>
            <a:solidFill>
              <a:srgbClr val="B8E296"/>
            </a:solidFill>
          </p:spPr>
          <p:txBody>
            <a:bodyPr wrap="square" lIns="0" tIns="0" rIns="0" bIns="0" rtlCol="0">
              <a:spAutoFit/>
            </a:bodyPr>
            <a:lstStyle/>
            <a:p>
              <a:r>
                <a:rPr lang="en-US" sz="800" dirty="0">
                  <a:latin typeface="Arial Narrow" panose="020B0606020202030204" pitchFamily="34" charset="0"/>
                </a:rPr>
                <a:t>Backscattered electrons</a:t>
              </a:r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xmlns="" id="{7384B599-5304-44FE-9C13-5FAB3613276C}"/>
                </a:ext>
              </a:extLst>
            </p:cNvPr>
            <p:cNvSpPr/>
            <p:nvPr/>
          </p:nvSpPr>
          <p:spPr>
            <a:xfrm>
              <a:off x="6806609" y="283996"/>
              <a:ext cx="332379" cy="155742"/>
            </a:xfrm>
            <a:prstGeom prst="rect">
              <a:avLst/>
            </a:prstGeom>
            <a:solidFill>
              <a:srgbClr val="B8E29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xmlns="" id="{4D164100-7533-48FD-90E4-06F1F55AFA4F}"/>
                </a:ext>
              </a:extLst>
            </p:cNvPr>
            <p:cNvSpPr/>
            <p:nvPr/>
          </p:nvSpPr>
          <p:spPr>
            <a:xfrm>
              <a:off x="7084000" y="1059983"/>
              <a:ext cx="616963" cy="265580"/>
            </a:xfrm>
            <a:prstGeom prst="rect">
              <a:avLst/>
            </a:prstGeom>
            <a:solidFill>
              <a:srgbClr val="F9702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9" name="Shape 129">
            <a:extLst>
              <a:ext uri="{FF2B5EF4-FFF2-40B4-BE49-F238E27FC236}">
                <a16:creationId xmlns:a16="http://schemas.microsoft.com/office/drawing/2014/main" xmlns="" id="{2B7F39DE-676E-4846-8170-264C55AC590D}"/>
              </a:ext>
            </a:extLst>
          </p:cNvPr>
          <p:cNvSpPr txBox="1">
            <a:spLocks/>
          </p:cNvSpPr>
          <p:nvPr/>
        </p:nvSpPr>
        <p:spPr>
          <a:xfrm>
            <a:off x="1185376" y="1973624"/>
            <a:ext cx="3381895" cy="4599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ct val="100000"/>
              <a:buFont typeface="Quicksand"/>
              <a:buNone/>
              <a:defRPr sz="1800" b="0" i="0" u="none" strike="noStrike" cap="none">
                <a:solidFill>
                  <a:schemeClr val="bg1"/>
                </a:solidFill>
                <a:latin typeface="Quicksand"/>
                <a:ea typeface="Quicksand"/>
                <a:cs typeface="Quicksand"/>
                <a:sym typeface="Quicksand"/>
              </a:defRPr>
            </a:lvl1pPr>
            <a:lvl2pPr lvl="1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2pPr>
            <a:lvl3pPr lvl="2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3pPr>
            <a:lvl4pPr lvl="3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4pPr>
            <a:lvl5pPr lvl="4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5pPr>
            <a:lvl6pPr lvl="5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6pPr>
            <a:lvl7pPr lvl="6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7pPr>
            <a:lvl8pPr lvl="7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8pPr>
            <a:lvl9pPr lvl="8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9pPr>
          </a:lstStyle>
          <a:p>
            <a:pPr algn="r"/>
            <a:r>
              <a:rPr lang="en-US" sz="16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Secondary Electron (SE)</a:t>
            </a:r>
            <a:endParaRPr lang="en" sz="16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30" name="Shape 129">
            <a:extLst>
              <a:ext uri="{FF2B5EF4-FFF2-40B4-BE49-F238E27FC236}">
                <a16:creationId xmlns:a16="http://schemas.microsoft.com/office/drawing/2014/main" xmlns="" id="{F68A9C52-250D-40C3-9446-7438D5CEE482}"/>
              </a:ext>
            </a:extLst>
          </p:cNvPr>
          <p:cNvSpPr txBox="1">
            <a:spLocks/>
          </p:cNvSpPr>
          <p:nvPr/>
        </p:nvSpPr>
        <p:spPr>
          <a:xfrm>
            <a:off x="6313700" y="1973624"/>
            <a:ext cx="2711929" cy="4599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ct val="100000"/>
              <a:buFont typeface="Quicksand"/>
              <a:buNone/>
              <a:defRPr sz="1800" b="0" i="0" u="none" strike="noStrike" cap="none">
                <a:solidFill>
                  <a:schemeClr val="bg1"/>
                </a:solidFill>
                <a:latin typeface="Quicksand"/>
                <a:ea typeface="Quicksand"/>
                <a:cs typeface="Quicksand"/>
                <a:sym typeface="Quicksand"/>
              </a:defRPr>
            </a:lvl1pPr>
            <a:lvl2pPr lvl="1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2pPr>
            <a:lvl3pPr lvl="2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3pPr>
            <a:lvl4pPr lvl="3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4pPr>
            <a:lvl5pPr lvl="4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5pPr>
            <a:lvl6pPr lvl="5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6pPr>
            <a:lvl7pPr lvl="6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7pPr>
            <a:lvl8pPr lvl="7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8pPr>
            <a:lvl9pPr lvl="8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9pPr>
          </a:lstStyle>
          <a:p>
            <a:pPr algn="r"/>
            <a:r>
              <a:rPr lang="en-US" sz="16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Backscattered Electron (BSE)</a:t>
            </a:r>
            <a:endParaRPr lang="en" sz="16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xmlns="" id="{B23624A3-AAF4-40F6-9647-C58C316232B6}"/>
              </a:ext>
            </a:extLst>
          </p:cNvPr>
          <p:cNvGrpSpPr/>
          <p:nvPr/>
        </p:nvGrpSpPr>
        <p:grpSpPr>
          <a:xfrm>
            <a:off x="178712" y="2356981"/>
            <a:ext cx="4286250" cy="3429000"/>
            <a:chOff x="178712" y="2356981"/>
            <a:chExt cx="4286250" cy="3429000"/>
          </a:xfrm>
        </p:grpSpPr>
        <p:pic>
          <p:nvPicPr>
            <p:cNvPr id="8" name="Picture 7" descr="A satellite image of a hurricane&#10;&#10;Description automatically generated with low confidence">
              <a:extLst>
                <a:ext uri="{FF2B5EF4-FFF2-40B4-BE49-F238E27FC236}">
                  <a16:creationId xmlns:a16="http://schemas.microsoft.com/office/drawing/2014/main" xmlns="" id="{B8CBC639-DA90-4E14-A100-B7D40B59A67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78712" y="2356981"/>
              <a:ext cx="4286250" cy="3429000"/>
            </a:xfrm>
            <a:prstGeom prst="rect">
              <a:avLst/>
            </a:prstGeom>
            <a:ln>
              <a:solidFill>
                <a:srgbClr val="F3F3F3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7" name="Shape 129">
              <a:extLst>
                <a:ext uri="{FF2B5EF4-FFF2-40B4-BE49-F238E27FC236}">
                  <a16:creationId xmlns:a16="http://schemas.microsoft.com/office/drawing/2014/main" xmlns="" id="{9CD90E42-967A-476F-9AF8-81BC35E010A4}"/>
                </a:ext>
              </a:extLst>
            </p:cNvPr>
            <p:cNvSpPr txBox="1">
              <a:spLocks/>
            </p:cNvSpPr>
            <p:nvPr/>
          </p:nvSpPr>
          <p:spPr>
            <a:xfrm>
              <a:off x="4154031" y="2433524"/>
              <a:ext cx="241378" cy="22014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lIns="9144" tIns="9144" rIns="9144" bIns="9144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9C0BA"/>
                </a:buClr>
                <a:buSzPct val="100000"/>
                <a:buFont typeface="Quicksand"/>
                <a:buNone/>
                <a:defRPr sz="1800" b="0" i="0" u="none" strike="noStrike" cap="none">
                  <a:solidFill>
                    <a:schemeClr val="bg1"/>
                  </a:solidFill>
                  <a:latin typeface="Quicksand"/>
                  <a:ea typeface="Quicksand"/>
                  <a:cs typeface="Quicksand"/>
                  <a:sym typeface="Quicksand"/>
                </a:defRPr>
              </a:lvl1pPr>
              <a:lvl2pPr lvl="1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2pPr>
              <a:lvl3pPr lvl="2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3pPr>
              <a:lvl4pPr lvl="3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4pPr>
              <a:lvl5pPr lvl="4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5pPr>
              <a:lvl6pPr lvl="5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6pPr>
              <a:lvl7pPr lvl="6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7pPr>
              <a:lvl8pPr lvl="7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8pPr>
              <a:lvl9pPr lvl="8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9pPr>
            </a:lstStyle>
            <a:p>
              <a:pPr algn="ctr"/>
              <a:r>
                <a:rPr lang="en-US" sz="1600" b="1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SE</a:t>
              </a:r>
              <a:endParaRPr lang="en" sz="1600" b="1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xmlns="" id="{C689510C-8AEC-4BEC-86CC-0CE476459711}"/>
              </a:ext>
            </a:extLst>
          </p:cNvPr>
          <p:cNvGrpSpPr/>
          <p:nvPr/>
        </p:nvGrpSpPr>
        <p:grpSpPr>
          <a:xfrm>
            <a:off x="4679039" y="2356981"/>
            <a:ext cx="4286250" cy="3429000"/>
            <a:chOff x="4679039" y="2356981"/>
            <a:chExt cx="4286250" cy="3429000"/>
          </a:xfrm>
        </p:grpSpPr>
        <p:pic>
          <p:nvPicPr>
            <p:cNvPr id="13" name="Picture 12" descr="A close-up of a road&#10;&#10;Description automatically generated with low confidence">
              <a:extLst>
                <a:ext uri="{FF2B5EF4-FFF2-40B4-BE49-F238E27FC236}">
                  <a16:creationId xmlns:a16="http://schemas.microsoft.com/office/drawing/2014/main" xmlns="" id="{91AA008E-3B8F-4B5C-BB5E-781CC6117C0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679039" y="2356981"/>
              <a:ext cx="4286250" cy="3429000"/>
            </a:xfrm>
            <a:prstGeom prst="rect">
              <a:avLst/>
            </a:prstGeom>
            <a:ln>
              <a:solidFill>
                <a:srgbClr val="F3F3F3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3" name="Shape 129">
              <a:extLst>
                <a:ext uri="{FF2B5EF4-FFF2-40B4-BE49-F238E27FC236}">
                  <a16:creationId xmlns:a16="http://schemas.microsoft.com/office/drawing/2014/main" xmlns="" id="{BFB8B32E-4ED0-45BC-BC8F-6166442EC9A6}"/>
                </a:ext>
              </a:extLst>
            </p:cNvPr>
            <p:cNvSpPr txBox="1">
              <a:spLocks/>
            </p:cNvSpPr>
            <p:nvPr/>
          </p:nvSpPr>
          <p:spPr>
            <a:xfrm>
              <a:off x="8554819" y="2420083"/>
              <a:ext cx="347903" cy="22014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lIns="9144" tIns="9144" rIns="9144" bIns="9144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9C0BA"/>
                </a:buClr>
                <a:buSzPct val="100000"/>
                <a:buFont typeface="Quicksand"/>
                <a:buNone/>
                <a:defRPr sz="1800" b="0" i="0" u="none" strike="noStrike" cap="none">
                  <a:solidFill>
                    <a:schemeClr val="bg1"/>
                  </a:solidFill>
                  <a:latin typeface="Quicksand"/>
                  <a:ea typeface="Quicksand"/>
                  <a:cs typeface="Quicksand"/>
                  <a:sym typeface="Quicksand"/>
                </a:defRPr>
              </a:lvl1pPr>
              <a:lvl2pPr lvl="1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2pPr>
              <a:lvl3pPr lvl="2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3pPr>
              <a:lvl4pPr lvl="3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4pPr>
              <a:lvl5pPr lvl="4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5pPr>
              <a:lvl6pPr lvl="5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6pPr>
              <a:lvl7pPr lvl="6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7pPr>
              <a:lvl8pPr lvl="7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8pPr>
              <a:lvl9pPr lvl="8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9pPr>
            </a:lstStyle>
            <a:p>
              <a:pPr algn="ctr"/>
              <a:r>
                <a:rPr lang="en-US" sz="1600" b="1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BSE</a:t>
              </a:r>
              <a:endParaRPr lang="en" sz="1600" b="1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32453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129">
            <a:extLst>
              <a:ext uri="{FF2B5EF4-FFF2-40B4-BE49-F238E27FC236}">
                <a16:creationId xmlns:a16="http://schemas.microsoft.com/office/drawing/2014/main" xmlns="" id="{8CB042E1-049E-4D9B-B720-419AC35FC555}"/>
              </a:ext>
            </a:extLst>
          </p:cNvPr>
          <p:cNvSpPr txBox="1">
            <a:spLocks/>
          </p:cNvSpPr>
          <p:nvPr/>
        </p:nvSpPr>
        <p:spPr>
          <a:xfrm>
            <a:off x="1122388" y="1962090"/>
            <a:ext cx="3381895" cy="4599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ct val="100000"/>
              <a:buFont typeface="Quicksand"/>
              <a:buNone/>
              <a:defRPr sz="1800" b="0" i="0" u="none" strike="noStrike" cap="none">
                <a:solidFill>
                  <a:schemeClr val="bg1"/>
                </a:solidFill>
                <a:latin typeface="Quicksand"/>
                <a:ea typeface="Quicksand"/>
                <a:cs typeface="Quicksand"/>
                <a:sym typeface="Quicksand"/>
              </a:defRPr>
            </a:lvl1pPr>
            <a:lvl2pPr lvl="1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2pPr>
            <a:lvl3pPr lvl="2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3pPr>
            <a:lvl4pPr lvl="3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4pPr>
            <a:lvl5pPr lvl="4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5pPr>
            <a:lvl6pPr lvl="5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6pPr>
            <a:lvl7pPr lvl="6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7pPr>
            <a:lvl8pPr lvl="7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8pPr>
            <a:lvl9pPr lvl="8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9pPr>
          </a:lstStyle>
          <a:p>
            <a:pPr algn="r"/>
            <a:r>
              <a:rPr lang="en-US" sz="16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10 kV</a:t>
            </a:r>
            <a:endParaRPr lang="en" sz="16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9" name="Shape 129">
            <a:extLst>
              <a:ext uri="{FF2B5EF4-FFF2-40B4-BE49-F238E27FC236}">
                <a16:creationId xmlns:a16="http://schemas.microsoft.com/office/drawing/2014/main" xmlns="" id="{024F76C4-64E6-4906-9B96-389494C8A6E0}"/>
              </a:ext>
            </a:extLst>
          </p:cNvPr>
          <p:cNvSpPr txBox="1">
            <a:spLocks/>
          </p:cNvSpPr>
          <p:nvPr/>
        </p:nvSpPr>
        <p:spPr>
          <a:xfrm>
            <a:off x="6257375" y="1966310"/>
            <a:ext cx="2711929" cy="4599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ct val="100000"/>
              <a:buFont typeface="Quicksand"/>
              <a:buNone/>
              <a:defRPr sz="1800" b="0" i="0" u="none" strike="noStrike" cap="none">
                <a:solidFill>
                  <a:schemeClr val="bg1"/>
                </a:solidFill>
                <a:latin typeface="Quicksand"/>
                <a:ea typeface="Quicksand"/>
                <a:cs typeface="Quicksand"/>
                <a:sym typeface="Quicksand"/>
              </a:defRPr>
            </a:lvl1pPr>
            <a:lvl2pPr lvl="1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2pPr>
            <a:lvl3pPr lvl="2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3pPr>
            <a:lvl4pPr lvl="3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4pPr>
            <a:lvl5pPr lvl="4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5pPr>
            <a:lvl6pPr lvl="5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6pPr>
            <a:lvl7pPr lvl="6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7pPr>
            <a:lvl8pPr lvl="7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8pPr>
            <a:lvl9pPr lvl="8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9pPr>
          </a:lstStyle>
          <a:p>
            <a:pPr algn="r"/>
            <a:r>
              <a:rPr lang="en-US" sz="16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20 kV</a:t>
            </a:r>
            <a:endParaRPr lang="en" sz="16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129" name="Shape 129"/>
          <p:cNvSpPr txBox="1">
            <a:spLocks noGrp="1"/>
          </p:cNvSpPr>
          <p:nvPr>
            <p:ph type="title"/>
          </p:nvPr>
        </p:nvSpPr>
        <p:spPr>
          <a:xfrm>
            <a:off x="1165475" y="665975"/>
            <a:ext cx="6858000" cy="4599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rPr lang="en-US" sz="28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SEM Operations</a:t>
            </a:r>
            <a:endParaRPr lang="en" sz="28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7" name="Shape 129">
            <a:extLst>
              <a:ext uri="{FF2B5EF4-FFF2-40B4-BE49-F238E27FC236}">
                <a16:creationId xmlns:a16="http://schemas.microsoft.com/office/drawing/2014/main" xmlns="" id="{F3B4DC47-E703-4C6C-89EE-E35C0D6FDFEC}"/>
              </a:ext>
            </a:extLst>
          </p:cNvPr>
          <p:cNvSpPr txBox="1">
            <a:spLocks/>
          </p:cNvSpPr>
          <p:nvPr/>
        </p:nvSpPr>
        <p:spPr>
          <a:xfrm>
            <a:off x="1165474" y="1048325"/>
            <a:ext cx="5157319" cy="4599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ct val="100000"/>
              <a:buFont typeface="Quicksand"/>
              <a:buNone/>
              <a:defRPr sz="1800" b="0" i="0" u="none" strike="noStrike" cap="none">
                <a:solidFill>
                  <a:schemeClr val="bg1"/>
                </a:solidFill>
                <a:latin typeface="Quicksand"/>
                <a:ea typeface="Quicksand"/>
                <a:cs typeface="Quicksand"/>
                <a:sym typeface="Quicksand"/>
              </a:defRPr>
            </a:lvl1pPr>
            <a:lvl2pPr lvl="1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2pPr>
            <a:lvl3pPr lvl="2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3pPr>
            <a:lvl4pPr lvl="3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4pPr>
            <a:lvl5pPr lvl="4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5pPr>
            <a:lvl6pPr lvl="5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6pPr>
            <a:lvl7pPr lvl="6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7pPr>
            <a:lvl8pPr lvl="7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8pPr>
            <a:lvl9pPr lvl="8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9pPr>
          </a:lstStyle>
          <a:p>
            <a:r>
              <a:rPr lang="en-US" sz="20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Imaging—Accelerating Voltage </a:t>
            </a:r>
            <a:r>
              <a:rPr lang="en-US" sz="14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(potential energy)</a:t>
            </a:r>
            <a:endParaRPr lang="en" sz="14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xmlns="" id="{715C3FEC-C5E2-43C2-8FE5-591DF0A21547}"/>
              </a:ext>
            </a:extLst>
          </p:cNvPr>
          <p:cNvGrpSpPr/>
          <p:nvPr/>
        </p:nvGrpSpPr>
        <p:grpSpPr>
          <a:xfrm>
            <a:off x="174696" y="2356981"/>
            <a:ext cx="4286250" cy="3429000"/>
            <a:chOff x="174696" y="2356981"/>
            <a:chExt cx="4286250" cy="3429000"/>
          </a:xfrm>
        </p:grpSpPr>
        <p:pic>
          <p:nvPicPr>
            <p:cNvPr id="14" name="Picture 13" descr="A picture containing text, old, outdoor object&#10;&#10;Description automatically generated">
              <a:extLst>
                <a:ext uri="{FF2B5EF4-FFF2-40B4-BE49-F238E27FC236}">
                  <a16:creationId xmlns:a16="http://schemas.microsoft.com/office/drawing/2014/main" xmlns="" id="{C6B73499-9CA3-4DF8-B4B7-97C99CC86F6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74696" y="2356981"/>
              <a:ext cx="4286250" cy="3429000"/>
            </a:xfrm>
            <a:prstGeom prst="rect">
              <a:avLst/>
            </a:prstGeom>
            <a:ln>
              <a:solidFill>
                <a:srgbClr val="F3F3F3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0" name="Shape 129">
              <a:extLst>
                <a:ext uri="{FF2B5EF4-FFF2-40B4-BE49-F238E27FC236}">
                  <a16:creationId xmlns:a16="http://schemas.microsoft.com/office/drawing/2014/main" xmlns="" id="{7F33052A-8A1D-4821-A75C-91EAAAA22539}"/>
                </a:ext>
              </a:extLst>
            </p:cNvPr>
            <p:cNvSpPr txBox="1">
              <a:spLocks/>
            </p:cNvSpPr>
            <p:nvPr/>
          </p:nvSpPr>
          <p:spPr>
            <a:xfrm>
              <a:off x="4085774" y="2385651"/>
              <a:ext cx="347903" cy="22014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lIns="9144" tIns="9144" rIns="9144" bIns="9144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9C0BA"/>
                </a:buClr>
                <a:buSzPct val="100000"/>
                <a:buFont typeface="Quicksand"/>
                <a:buNone/>
                <a:defRPr sz="1800" b="0" i="0" u="none" strike="noStrike" cap="none">
                  <a:solidFill>
                    <a:schemeClr val="bg1"/>
                  </a:solidFill>
                  <a:latin typeface="Quicksand"/>
                  <a:ea typeface="Quicksand"/>
                  <a:cs typeface="Quicksand"/>
                  <a:sym typeface="Quicksand"/>
                </a:defRPr>
              </a:lvl1pPr>
              <a:lvl2pPr lvl="1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2pPr>
              <a:lvl3pPr lvl="2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3pPr>
              <a:lvl4pPr lvl="3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4pPr>
              <a:lvl5pPr lvl="4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5pPr>
              <a:lvl6pPr lvl="5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6pPr>
              <a:lvl7pPr lvl="6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7pPr>
              <a:lvl8pPr lvl="7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8pPr>
              <a:lvl9pPr lvl="8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9pPr>
            </a:lstStyle>
            <a:p>
              <a:pPr algn="ctr"/>
              <a:r>
                <a:rPr lang="en-US" sz="1600" b="1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BSE</a:t>
              </a:r>
              <a:endParaRPr lang="en" sz="1600" b="1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xmlns="" id="{0D3810CF-5E11-4549-9D8C-9A9DB7CA0513}"/>
              </a:ext>
            </a:extLst>
          </p:cNvPr>
          <p:cNvGrpSpPr/>
          <p:nvPr/>
        </p:nvGrpSpPr>
        <p:grpSpPr>
          <a:xfrm>
            <a:off x="4679039" y="2356981"/>
            <a:ext cx="4286250" cy="3429000"/>
            <a:chOff x="4679039" y="2356981"/>
            <a:chExt cx="4286250" cy="3429000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xmlns="" id="{EBB7FDBB-F4A6-4947-AC3E-0285CF9D422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679039" y="2356981"/>
              <a:ext cx="4286250" cy="3429000"/>
            </a:xfrm>
            <a:prstGeom prst="rect">
              <a:avLst/>
            </a:prstGeom>
            <a:ln>
              <a:solidFill>
                <a:srgbClr val="F3F3F3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1" name="Shape 129">
              <a:extLst>
                <a:ext uri="{FF2B5EF4-FFF2-40B4-BE49-F238E27FC236}">
                  <a16:creationId xmlns:a16="http://schemas.microsoft.com/office/drawing/2014/main" xmlns="" id="{E1275F29-BA7E-43FE-A10E-0509CA4AB317}"/>
                </a:ext>
              </a:extLst>
            </p:cNvPr>
            <p:cNvSpPr txBox="1">
              <a:spLocks/>
            </p:cNvSpPr>
            <p:nvPr/>
          </p:nvSpPr>
          <p:spPr>
            <a:xfrm>
              <a:off x="8590479" y="2385651"/>
              <a:ext cx="347903" cy="22014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lIns="9144" tIns="9144" rIns="9144" bIns="9144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9C0BA"/>
                </a:buClr>
                <a:buSzPct val="100000"/>
                <a:buFont typeface="Quicksand"/>
                <a:buNone/>
                <a:defRPr sz="1800" b="0" i="0" u="none" strike="noStrike" cap="none">
                  <a:solidFill>
                    <a:schemeClr val="bg1"/>
                  </a:solidFill>
                  <a:latin typeface="Quicksand"/>
                  <a:ea typeface="Quicksand"/>
                  <a:cs typeface="Quicksand"/>
                  <a:sym typeface="Quicksand"/>
                </a:defRPr>
              </a:lvl1pPr>
              <a:lvl2pPr lvl="1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2pPr>
              <a:lvl3pPr lvl="2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3pPr>
              <a:lvl4pPr lvl="3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4pPr>
              <a:lvl5pPr lvl="4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5pPr>
              <a:lvl6pPr lvl="5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6pPr>
              <a:lvl7pPr lvl="6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7pPr>
              <a:lvl8pPr lvl="7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8pPr>
              <a:lvl9pPr lvl="8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9pPr>
            </a:lstStyle>
            <a:p>
              <a:pPr algn="ctr"/>
              <a:r>
                <a:rPr lang="en-US" sz="1600" b="1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BSE</a:t>
              </a:r>
              <a:endParaRPr lang="en" sz="1600" b="1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853640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129">
            <a:extLst>
              <a:ext uri="{FF2B5EF4-FFF2-40B4-BE49-F238E27FC236}">
                <a16:creationId xmlns:a16="http://schemas.microsoft.com/office/drawing/2014/main" xmlns="" id="{8CB042E1-049E-4D9B-B720-419AC35FC555}"/>
              </a:ext>
            </a:extLst>
          </p:cNvPr>
          <p:cNvSpPr txBox="1">
            <a:spLocks/>
          </p:cNvSpPr>
          <p:nvPr/>
        </p:nvSpPr>
        <p:spPr>
          <a:xfrm>
            <a:off x="1122388" y="1962090"/>
            <a:ext cx="3381895" cy="4599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ct val="100000"/>
              <a:buFont typeface="Quicksand"/>
              <a:buNone/>
              <a:defRPr sz="1800" b="0" i="0" u="none" strike="noStrike" cap="none">
                <a:solidFill>
                  <a:schemeClr val="bg1"/>
                </a:solidFill>
                <a:latin typeface="Quicksand"/>
                <a:ea typeface="Quicksand"/>
                <a:cs typeface="Quicksand"/>
                <a:sym typeface="Quicksand"/>
              </a:defRPr>
            </a:lvl1pPr>
            <a:lvl2pPr lvl="1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2pPr>
            <a:lvl3pPr lvl="2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3pPr>
            <a:lvl4pPr lvl="3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4pPr>
            <a:lvl5pPr lvl="4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5pPr>
            <a:lvl6pPr lvl="5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6pPr>
            <a:lvl7pPr lvl="6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7pPr>
            <a:lvl8pPr lvl="7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8pPr>
            <a:lvl9pPr lvl="8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9pPr>
          </a:lstStyle>
          <a:p>
            <a:pPr algn="r"/>
            <a:r>
              <a:rPr lang="en-US" sz="16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10 kV</a:t>
            </a:r>
            <a:endParaRPr lang="en" sz="16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9" name="Shape 129">
            <a:extLst>
              <a:ext uri="{FF2B5EF4-FFF2-40B4-BE49-F238E27FC236}">
                <a16:creationId xmlns:a16="http://schemas.microsoft.com/office/drawing/2014/main" xmlns="" id="{024F76C4-64E6-4906-9B96-389494C8A6E0}"/>
              </a:ext>
            </a:extLst>
          </p:cNvPr>
          <p:cNvSpPr txBox="1">
            <a:spLocks/>
          </p:cNvSpPr>
          <p:nvPr/>
        </p:nvSpPr>
        <p:spPr>
          <a:xfrm>
            <a:off x="6257375" y="1966310"/>
            <a:ext cx="2711929" cy="4599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ct val="100000"/>
              <a:buFont typeface="Quicksand"/>
              <a:buNone/>
              <a:defRPr sz="1800" b="0" i="0" u="none" strike="noStrike" cap="none">
                <a:solidFill>
                  <a:schemeClr val="bg1"/>
                </a:solidFill>
                <a:latin typeface="Quicksand"/>
                <a:ea typeface="Quicksand"/>
                <a:cs typeface="Quicksand"/>
                <a:sym typeface="Quicksand"/>
              </a:defRPr>
            </a:lvl1pPr>
            <a:lvl2pPr lvl="1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2pPr>
            <a:lvl3pPr lvl="2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3pPr>
            <a:lvl4pPr lvl="3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4pPr>
            <a:lvl5pPr lvl="4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5pPr>
            <a:lvl6pPr lvl="5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6pPr>
            <a:lvl7pPr lvl="6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7pPr>
            <a:lvl8pPr lvl="7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8pPr>
            <a:lvl9pPr lvl="8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9pPr>
          </a:lstStyle>
          <a:p>
            <a:pPr algn="r"/>
            <a:r>
              <a:rPr lang="en-US" sz="16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20 kV</a:t>
            </a:r>
            <a:endParaRPr lang="en" sz="16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129" name="Shape 129"/>
          <p:cNvSpPr txBox="1">
            <a:spLocks noGrp="1"/>
          </p:cNvSpPr>
          <p:nvPr>
            <p:ph type="title"/>
          </p:nvPr>
        </p:nvSpPr>
        <p:spPr>
          <a:xfrm>
            <a:off x="1165475" y="665975"/>
            <a:ext cx="6858000" cy="4599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rPr lang="en-US" sz="28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SEM Operations</a:t>
            </a:r>
            <a:endParaRPr lang="en" sz="28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7" name="Shape 129">
            <a:extLst>
              <a:ext uri="{FF2B5EF4-FFF2-40B4-BE49-F238E27FC236}">
                <a16:creationId xmlns:a16="http://schemas.microsoft.com/office/drawing/2014/main" xmlns="" id="{F3B4DC47-E703-4C6C-89EE-E35C0D6FDFEC}"/>
              </a:ext>
            </a:extLst>
          </p:cNvPr>
          <p:cNvSpPr txBox="1">
            <a:spLocks/>
          </p:cNvSpPr>
          <p:nvPr/>
        </p:nvSpPr>
        <p:spPr>
          <a:xfrm>
            <a:off x="1165474" y="1048325"/>
            <a:ext cx="5157319" cy="4599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ct val="100000"/>
              <a:buFont typeface="Quicksand"/>
              <a:buNone/>
              <a:defRPr sz="1800" b="0" i="0" u="none" strike="noStrike" cap="none">
                <a:solidFill>
                  <a:schemeClr val="bg1"/>
                </a:solidFill>
                <a:latin typeface="Quicksand"/>
                <a:ea typeface="Quicksand"/>
                <a:cs typeface="Quicksand"/>
                <a:sym typeface="Quicksand"/>
              </a:defRPr>
            </a:lvl1pPr>
            <a:lvl2pPr lvl="1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2pPr>
            <a:lvl3pPr lvl="2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3pPr>
            <a:lvl4pPr lvl="3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4pPr>
            <a:lvl5pPr lvl="4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5pPr>
            <a:lvl6pPr lvl="5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6pPr>
            <a:lvl7pPr lvl="6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7pPr>
            <a:lvl8pPr lvl="7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8pPr>
            <a:lvl9pPr lvl="8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9pPr>
          </a:lstStyle>
          <a:p>
            <a:r>
              <a:rPr lang="en-US" sz="20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Imaging—Accelerating Voltage </a:t>
            </a:r>
            <a:r>
              <a:rPr lang="en-US" sz="14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(potential energy)</a:t>
            </a:r>
            <a:endParaRPr lang="en" sz="14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CB2F1C4F-8F9E-4EE5-A625-67CB3CF341C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91741" y="79874"/>
            <a:ext cx="2364059" cy="1828800"/>
          </a:xfrm>
          <a:prstGeom prst="rect">
            <a:avLst/>
          </a:prstGeom>
          <a:ln>
            <a:solidFill>
              <a:srgbClr val="F3F3F3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xmlns="" id="{715C3FEC-C5E2-43C2-8FE5-591DF0A21547}"/>
              </a:ext>
            </a:extLst>
          </p:cNvPr>
          <p:cNvGrpSpPr/>
          <p:nvPr/>
        </p:nvGrpSpPr>
        <p:grpSpPr>
          <a:xfrm>
            <a:off x="174696" y="2356981"/>
            <a:ext cx="4286250" cy="3429000"/>
            <a:chOff x="174696" y="2356981"/>
            <a:chExt cx="4286250" cy="3429000"/>
          </a:xfrm>
        </p:grpSpPr>
        <p:pic>
          <p:nvPicPr>
            <p:cNvPr id="14" name="Picture 13" descr="A picture containing text, old, outdoor object&#10;&#10;Description automatically generated">
              <a:extLst>
                <a:ext uri="{FF2B5EF4-FFF2-40B4-BE49-F238E27FC236}">
                  <a16:creationId xmlns:a16="http://schemas.microsoft.com/office/drawing/2014/main" xmlns="" id="{C6B73499-9CA3-4DF8-B4B7-97C99CC86F6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74696" y="2356981"/>
              <a:ext cx="4286250" cy="3429000"/>
            </a:xfrm>
            <a:prstGeom prst="rect">
              <a:avLst/>
            </a:prstGeom>
            <a:ln>
              <a:solidFill>
                <a:srgbClr val="F3F3F3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0" name="Shape 129">
              <a:extLst>
                <a:ext uri="{FF2B5EF4-FFF2-40B4-BE49-F238E27FC236}">
                  <a16:creationId xmlns:a16="http://schemas.microsoft.com/office/drawing/2014/main" xmlns="" id="{7F33052A-8A1D-4821-A75C-91EAAAA22539}"/>
                </a:ext>
              </a:extLst>
            </p:cNvPr>
            <p:cNvSpPr txBox="1">
              <a:spLocks/>
            </p:cNvSpPr>
            <p:nvPr/>
          </p:nvSpPr>
          <p:spPr>
            <a:xfrm>
              <a:off x="4085774" y="2385651"/>
              <a:ext cx="347903" cy="22014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lIns="9144" tIns="9144" rIns="9144" bIns="9144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9C0BA"/>
                </a:buClr>
                <a:buSzPct val="100000"/>
                <a:buFont typeface="Quicksand"/>
                <a:buNone/>
                <a:defRPr sz="1800" b="0" i="0" u="none" strike="noStrike" cap="none">
                  <a:solidFill>
                    <a:schemeClr val="bg1"/>
                  </a:solidFill>
                  <a:latin typeface="Quicksand"/>
                  <a:ea typeface="Quicksand"/>
                  <a:cs typeface="Quicksand"/>
                  <a:sym typeface="Quicksand"/>
                </a:defRPr>
              </a:lvl1pPr>
              <a:lvl2pPr lvl="1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2pPr>
              <a:lvl3pPr lvl="2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3pPr>
              <a:lvl4pPr lvl="3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4pPr>
              <a:lvl5pPr lvl="4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5pPr>
              <a:lvl6pPr lvl="5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6pPr>
              <a:lvl7pPr lvl="6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7pPr>
              <a:lvl8pPr lvl="7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8pPr>
              <a:lvl9pPr lvl="8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9pPr>
            </a:lstStyle>
            <a:p>
              <a:pPr algn="ctr"/>
              <a:r>
                <a:rPr lang="en-US" sz="1600" b="1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BSE</a:t>
              </a:r>
              <a:endParaRPr lang="en" sz="1600" b="1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xmlns="" id="{0D3810CF-5E11-4549-9D8C-9A9DB7CA0513}"/>
              </a:ext>
            </a:extLst>
          </p:cNvPr>
          <p:cNvGrpSpPr/>
          <p:nvPr/>
        </p:nvGrpSpPr>
        <p:grpSpPr>
          <a:xfrm>
            <a:off x="4679039" y="2356981"/>
            <a:ext cx="4286250" cy="3429000"/>
            <a:chOff x="4679039" y="2356981"/>
            <a:chExt cx="4286250" cy="3429000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xmlns="" id="{EBB7FDBB-F4A6-4947-AC3E-0285CF9D4224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679039" y="2356981"/>
              <a:ext cx="4286250" cy="3429000"/>
            </a:xfrm>
            <a:prstGeom prst="rect">
              <a:avLst/>
            </a:prstGeom>
            <a:ln>
              <a:solidFill>
                <a:srgbClr val="F3F3F3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1" name="Shape 129">
              <a:extLst>
                <a:ext uri="{FF2B5EF4-FFF2-40B4-BE49-F238E27FC236}">
                  <a16:creationId xmlns:a16="http://schemas.microsoft.com/office/drawing/2014/main" xmlns="" id="{E1275F29-BA7E-43FE-A10E-0509CA4AB317}"/>
                </a:ext>
              </a:extLst>
            </p:cNvPr>
            <p:cNvSpPr txBox="1">
              <a:spLocks/>
            </p:cNvSpPr>
            <p:nvPr/>
          </p:nvSpPr>
          <p:spPr>
            <a:xfrm>
              <a:off x="8590479" y="2385651"/>
              <a:ext cx="347903" cy="22014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lIns="9144" tIns="9144" rIns="9144" bIns="9144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9C0BA"/>
                </a:buClr>
                <a:buSzPct val="100000"/>
                <a:buFont typeface="Quicksand"/>
                <a:buNone/>
                <a:defRPr sz="1800" b="0" i="0" u="none" strike="noStrike" cap="none">
                  <a:solidFill>
                    <a:schemeClr val="bg1"/>
                  </a:solidFill>
                  <a:latin typeface="Quicksand"/>
                  <a:ea typeface="Quicksand"/>
                  <a:cs typeface="Quicksand"/>
                  <a:sym typeface="Quicksand"/>
                </a:defRPr>
              </a:lvl1pPr>
              <a:lvl2pPr lvl="1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2pPr>
              <a:lvl3pPr lvl="2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3pPr>
              <a:lvl4pPr lvl="3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4pPr>
              <a:lvl5pPr lvl="4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5pPr>
              <a:lvl6pPr lvl="5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6pPr>
              <a:lvl7pPr lvl="6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7pPr>
              <a:lvl8pPr lvl="7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8pPr>
              <a:lvl9pPr lvl="8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9pPr>
            </a:lstStyle>
            <a:p>
              <a:pPr algn="ctr"/>
              <a:r>
                <a:rPr lang="en-US" sz="1600" b="1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BSE</a:t>
              </a:r>
              <a:endParaRPr lang="en" sz="1600" b="1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626735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Shape 129"/>
          <p:cNvSpPr txBox="1">
            <a:spLocks noGrp="1"/>
          </p:cNvSpPr>
          <p:nvPr>
            <p:ph type="title"/>
          </p:nvPr>
        </p:nvSpPr>
        <p:spPr>
          <a:xfrm>
            <a:off x="1165475" y="665975"/>
            <a:ext cx="6858000" cy="4599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rPr lang="en-US" sz="28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SEM Operations</a:t>
            </a:r>
            <a:endParaRPr lang="en" sz="28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7" name="Shape 129">
            <a:extLst>
              <a:ext uri="{FF2B5EF4-FFF2-40B4-BE49-F238E27FC236}">
                <a16:creationId xmlns:a16="http://schemas.microsoft.com/office/drawing/2014/main" xmlns="" id="{F3B4DC47-E703-4C6C-89EE-E35C0D6FDFEC}"/>
              </a:ext>
            </a:extLst>
          </p:cNvPr>
          <p:cNvSpPr txBox="1">
            <a:spLocks/>
          </p:cNvSpPr>
          <p:nvPr/>
        </p:nvSpPr>
        <p:spPr>
          <a:xfrm>
            <a:off x="1165475" y="1048325"/>
            <a:ext cx="4400824" cy="4599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ct val="100000"/>
              <a:buFont typeface="Quicksand"/>
              <a:buNone/>
              <a:defRPr sz="1800" b="0" i="0" u="none" strike="noStrike" cap="none">
                <a:solidFill>
                  <a:schemeClr val="bg1"/>
                </a:solidFill>
                <a:latin typeface="Quicksand"/>
                <a:ea typeface="Quicksand"/>
                <a:cs typeface="Quicksand"/>
                <a:sym typeface="Quicksand"/>
              </a:defRPr>
            </a:lvl1pPr>
            <a:lvl2pPr lvl="1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2pPr>
            <a:lvl3pPr lvl="2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3pPr>
            <a:lvl4pPr lvl="3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4pPr>
            <a:lvl5pPr lvl="4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5pPr>
            <a:lvl6pPr lvl="5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6pPr>
            <a:lvl7pPr lvl="6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7pPr>
            <a:lvl8pPr lvl="7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8pPr>
            <a:lvl9pPr lvl="8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9pPr>
          </a:lstStyle>
          <a:p>
            <a:r>
              <a:rPr lang="en-US" sz="20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Energy Dispersive Spectroscopy (EDS)</a:t>
            </a:r>
            <a:endParaRPr lang="en" sz="20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96FF3093-CB33-44A1-9AD6-F6B61B2160A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0079" y="2337064"/>
            <a:ext cx="4511467" cy="3605317"/>
          </a:xfrm>
          <a:prstGeom prst="rect">
            <a:avLst/>
          </a:prstGeom>
          <a:ln>
            <a:solidFill>
              <a:srgbClr val="F3F3F3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59C1A284-CB6D-4220-AF08-0963DB7C713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91587" y="3533008"/>
            <a:ext cx="3813216" cy="2782795"/>
          </a:xfrm>
          <a:prstGeom prst="rect">
            <a:avLst/>
          </a:prstGeom>
          <a:ln>
            <a:solidFill>
              <a:srgbClr val="F3F3F3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xmlns="" id="{4F949931-9B9F-46FD-8433-A2BD01A59F66}"/>
              </a:ext>
            </a:extLst>
          </p:cNvPr>
          <p:cNvGrpSpPr/>
          <p:nvPr/>
        </p:nvGrpSpPr>
        <p:grpSpPr>
          <a:xfrm>
            <a:off x="6396983" y="1858500"/>
            <a:ext cx="2301168" cy="2374018"/>
            <a:chOff x="6667869" y="1769194"/>
            <a:chExt cx="2301168" cy="2374018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xmlns="" id="{11F79012-7F5D-49F9-A1EB-F2FAAD84869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6667869" y="1769194"/>
              <a:ext cx="2301168" cy="2374018"/>
            </a:xfrm>
            <a:prstGeom prst="rect">
              <a:avLst/>
            </a:prstGeom>
            <a:ln>
              <a:solidFill>
                <a:srgbClr val="F3F3F3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xmlns="" id="{F01254E3-FEC2-4AAD-AF5D-4BC7725051C9}"/>
                </a:ext>
              </a:extLst>
            </p:cNvPr>
            <p:cNvSpPr/>
            <p:nvPr/>
          </p:nvSpPr>
          <p:spPr>
            <a:xfrm>
              <a:off x="7617306" y="1771267"/>
              <a:ext cx="1216328" cy="14815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xmlns="" id="{BB293B3C-FC37-471F-9A72-0406D64AFA3B}"/>
                </a:ext>
              </a:extLst>
            </p:cNvPr>
            <p:cNvSpPr/>
            <p:nvPr/>
          </p:nvSpPr>
          <p:spPr>
            <a:xfrm>
              <a:off x="8248861" y="2798492"/>
              <a:ext cx="720176" cy="1195500"/>
            </a:xfrm>
            <a:prstGeom prst="rect">
              <a:avLst/>
            </a:prstGeom>
            <a:solidFill>
              <a:srgbClr val="B8E29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xmlns="" id="{4D97B9C3-926B-476A-8B08-CA0494D399A6}"/>
                </a:ext>
              </a:extLst>
            </p:cNvPr>
            <p:cNvSpPr txBox="1"/>
            <p:nvPr/>
          </p:nvSpPr>
          <p:spPr>
            <a:xfrm>
              <a:off x="7838504" y="1957461"/>
              <a:ext cx="1130531" cy="307777"/>
            </a:xfrm>
            <a:prstGeom prst="rect">
              <a:avLst/>
            </a:prstGeom>
            <a:solidFill>
              <a:srgbClr val="B8E296"/>
            </a:solidFill>
          </p:spPr>
          <p:txBody>
            <a:bodyPr wrap="square" lIns="0" tIns="0" rIns="0" bIns="0" rtlCol="0">
              <a:spAutoFit/>
            </a:bodyPr>
            <a:lstStyle/>
            <a:p>
              <a:r>
                <a:rPr lang="en-US" sz="1000" dirty="0">
                  <a:latin typeface="Arial Narrow" panose="020B0606020202030204" pitchFamily="34" charset="0"/>
                </a:rPr>
                <a:t>Secondary electrons</a:t>
              </a:r>
            </a:p>
            <a:p>
              <a:endParaRPr lang="en-US" sz="1000" dirty="0">
                <a:latin typeface="Arial Narrow" panose="020B0606020202030204" pitchFamily="34" charset="0"/>
              </a:endParaRP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xmlns="" id="{8D974596-ED7A-4060-8365-0E04B277C830}"/>
                </a:ext>
              </a:extLst>
            </p:cNvPr>
            <p:cNvSpPr txBox="1"/>
            <p:nvPr/>
          </p:nvSpPr>
          <p:spPr>
            <a:xfrm>
              <a:off x="8186686" y="2278905"/>
              <a:ext cx="763007" cy="307777"/>
            </a:xfrm>
            <a:prstGeom prst="rect">
              <a:avLst/>
            </a:prstGeom>
            <a:solidFill>
              <a:srgbClr val="B8E296"/>
            </a:solidFill>
          </p:spPr>
          <p:txBody>
            <a:bodyPr wrap="square" lIns="0" tIns="0" rIns="0" bIns="0" rtlCol="0">
              <a:spAutoFit/>
            </a:bodyPr>
            <a:lstStyle/>
            <a:p>
              <a:r>
                <a:rPr lang="en-US" sz="1000" dirty="0">
                  <a:latin typeface="Arial Narrow" panose="020B0606020202030204" pitchFamily="34" charset="0"/>
                </a:rPr>
                <a:t>Backscattered electrons</a:t>
              </a:r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xmlns="" id="{63A7AD43-5AF7-4118-9B1A-11FD6083929F}"/>
                </a:ext>
              </a:extLst>
            </p:cNvPr>
            <p:cNvSpPr/>
            <p:nvPr/>
          </p:nvSpPr>
          <p:spPr>
            <a:xfrm>
              <a:off x="6718909" y="1993810"/>
              <a:ext cx="433925" cy="203323"/>
            </a:xfrm>
            <a:prstGeom prst="rect">
              <a:avLst/>
            </a:prstGeom>
            <a:solidFill>
              <a:srgbClr val="B8E29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xmlns="" id="{DBCE98F9-D218-496A-ADE4-507DB84480C5}"/>
                </a:ext>
              </a:extLst>
            </p:cNvPr>
            <p:cNvSpPr txBox="1"/>
            <p:nvPr/>
          </p:nvSpPr>
          <p:spPr>
            <a:xfrm>
              <a:off x="7096946" y="3011981"/>
              <a:ext cx="763007" cy="461665"/>
            </a:xfrm>
            <a:prstGeom prst="rect">
              <a:avLst/>
            </a:prstGeom>
            <a:solidFill>
              <a:srgbClr val="F97020"/>
            </a:solidFill>
          </p:spPr>
          <p:txBody>
            <a:bodyPr wrap="square" lIns="0" tIns="0" rIns="0" bIns="0" rtlCol="0">
              <a:spAutoFit/>
            </a:bodyPr>
            <a:lstStyle/>
            <a:p>
              <a:pPr algn="ctr"/>
              <a:r>
                <a:rPr lang="en-US" sz="1000" dirty="0">
                  <a:latin typeface="Arial Narrow" panose="020B0606020202030204" pitchFamily="34" charset="0"/>
                </a:rPr>
                <a:t>Characteristic </a:t>
              </a:r>
            </a:p>
            <a:p>
              <a:pPr algn="ctr"/>
              <a:r>
                <a:rPr lang="en-US" sz="1000" dirty="0">
                  <a:latin typeface="Arial Narrow" panose="020B0606020202030204" pitchFamily="34" charset="0"/>
                </a:rPr>
                <a:t>X-rays</a:t>
              </a:r>
            </a:p>
            <a:p>
              <a:pPr algn="ctr"/>
              <a:endParaRPr lang="en-US" sz="1000" dirty="0">
                <a:latin typeface="Arial Narrow" panose="020B060602020203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253262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Shape 83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en-US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SEM DEMO</a:t>
            </a:r>
            <a:endParaRPr lang="en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84" name="Shape 84"/>
          <p:cNvSpPr txBox="1">
            <a:spLocks noGrp="1"/>
          </p:cNvSpPr>
          <p:nvPr>
            <p:ph type="subTitle" idx="1"/>
          </p:nvPr>
        </p:nvSpPr>
        <p:spPr>
          <a:xfrm>
            <a:off x="1530175" y="3710550"/>
            <a:ext cx="6927899" cy="439876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en-US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Sample prep, basic operations, and data processing</a:t>
            </a:r>
          </a:p>
        </p:txBody>
      </p:sp>
      <p:sp>
        <p:nvSpPr>
          <p:cNvPr id="85" name="Shape 85"/>
          <p:cNvSpPr txBox="1"/>
          <p:nvPr/>
        </p:nvSpPr>
        <p:spPr>
          <a:xfrm>
            <a:off x="502600" y="3039900"/>
            <a:ext cx="802500" cy="7863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>
            <a:noAutofit/>
          </a:bodyPr>
          <a:lstStyle/>
          <a:p>
            <a:pPr lvl="0" algn="ctr">
              <a:spcBef>
                <a:spcPts val="0"/>
              </a:spcBef>
              <a:buNone/>
            </a:pPr>
            <a:r>
              <a:rPr lang="en" sz="3000" dirty="0">
                <a:solidFill>
                  <a:schemeClr val="bg1"/>
                </a:solidFill>
                <a:latin typeface="Segoe UI Semilight" panose="020B0402040204020203" pitchFamily="34" charset="0"/>
                <a:ea typeface="Quicksand"/>
                <a:cs typeface="Segoe UI Semilight" panose="020B0402040204020203" pitchFamily="34" charset="0"/>
                <a:sym typeface="Quicksand"/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3233272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xmlns="" id="{046ECCD0-6CD7-4F79-A8F2-A7493E8E02E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4576131" y="1497122"/>
            <a:ext cx="4846320" cy="4846320"/>
          </a:xfrm>
          <a:prstGeom prst="ellipse">
            <a:avLst/>
          </a:prstGeom>
          <a:ln w="19050">
            <a:solidFill>
              <a:srgbClr val="F3F3F3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6E154F35-D198-443A-8455-E5C9EAA84C2E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-274320" y="1562859"/>
            <a:ext cx="4846320" cy="4846320"/>
          </a:xfrm>
          <a:prstGeom prst="ellipse">
            <a:avLst/>
          </a:prstGeom>
          <a:ln w="19050">
            <a:solidFill>
              <a:srgbClr val="F3F3F3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Shape 129">
            <a:extLst>
              <a:ext uri="{FF2B5EF4-FFF2-40B4-BE49-F238E27FC236}">
                <a16:creationId xmlns:a16="http://schemas.microsoft.com/office/drawing/2014/main" xmlns="" id="{8F6B11E7-8195-4D44-B7DE-6BB9CEDBFCE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65475" y="665975"/>
            <a:ext cx="6858000" cy="4599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rPr lang="en-US" sz="28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Sample Preparation</a:t>
            </a:r>
            <a:endParaRPr lang="en" sz="28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8" name="Shape 129">
            <a:extLst>
              <a:ext uri="{FF2B5EF4-FFF2-40B4-BE49-F238E27FC236}">
                <a16:creationId xmlns:a16="http://schemas.microsoft.com/office/drawing/2014/main" xmlns="" id="{CA5A6227-5961-4944-9BD5-AFEA27E180F7}"/>
              </a:ext>
            </a:extLst>
          </p:cNvPr>
          <p:cNvSpPr txBox="1">
            <a:spLocks/>
          </p:cNvSpPr>
          <p:nvPr/>
        </p:nvSpPr>
        <p:spPr>
          <a:xfrm>
            <a:off x="1165475" y="1048325"/>
            <a:ext cx="4400824" cy="4599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ct val="100000"/>
              <a:buFont typeface="Quicksand"/>
              <a:buNone/>
              <a:defRPr sz="1800" b="0" i="0" u="none" strike="noStrike" cap="none">
                <a:solidFill>
                  <a:schemeClr val="bg1"/>
                </a:solidFill>
                <a:latin typeface="Quicksand"/>
                <a:ea typeface="Quicksand"/>
                <a:cs typeface="Quicksand"/>
                <a:sym typeface="Quicksand"/>
              </a:defRPr>
            </a:lvl1pPr>
            <a:lvl2pPr lvl="1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2pPr>
            <a:lvl3pPr lvl="2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3pPr>
            <a:lvl4pPr lvl="3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4pPr>
            <a:lvl5pPr lvl="4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5pPr>
            <a:lvl6pPr lvl="5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6pPr>
            <a:lvl7pPr lvl="6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7pPr>
            <a:lvl8pPr lvl="7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8pPr>
            <a:lvl9pPr lvl="8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9pPr>
          </a:lstStyle>
          <a:p>
            <a:r>
              <a:rPr lang="en-US" sz="20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Polished thin section</a:t>
            </a:r>
            <a:endParaRPr lang="en" sz="20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pic>
        <p:nvPicPr>
          <p:cNvPr id="10" name="Picture 9" descr="A person walking on a snowy mountain&#10;&#10;Description automatically generated with low confidence">
            <a:extLst>
              <a:ext uri="{FF2B5EF4-FFF2-40B4-BE49-F238E27FC236}">
                <a16:creationId xmlns:a16="http://schemas.microsoft.com/office/drawing/2014/main" xmlns="" id="{D667FAA9-5B8B-402A-955B-4EC2FE8B0D64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22468" y="73672"/>
            <a:ext cx="2643525" cy="1744275"/>
          </a:xfrm>
          <a:prstGeom prst="rect">
            <a:avLst/>
          </a:prstGeom>
          <a:ln>
            <a:solidFill>
              <a:srgbClr val="F3F3F3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62345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129">
            <a:extLst>
              <a:ext uri="{FF2B5EF4-FFF2-40B4-BE49-F238E27FC236}">
                <a16:creationId xmlns:a16="http://schemas.microsoft.com/office/drawing/2014/main" xmlns="" id="{42110D65-2175-43D6-A88E-12DE96DEC2C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65475" y="665975"/>
            <a:ext cx="6858000" cy="4599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rPr lang="en-US" sz="28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Sample Preparation</a:t>
            </a:r>
            <a:endParaRPr lang="en" sz="28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xmlns="" id="{BA5C61FA-01E2-4075-85E5-8FB748EBF0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4590" y="2060617"/>
            <a:ext cx="7854820" cy="4147345"/>
          </a:xfrm>
          <a:prstGeom prst="rect">
            <a:avLst/>
          </a:prstGeom>
          <a:ln>
            <a:solidFill>
              <a:srgbClr val="F3F3F3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9" name="Shape 129">
            <a:extLst>
              <a:ext uri="{FF2B5EF4-FFF2-40B4-BE49-F238E27FC236}">
                <a16:creationId xmlns:a16="http://schemas.microsoft.com/office/drawing/2014/main" xmlns="" id="{37D063D7-05CC-4FFA-A603-D628B673C96C}"/>
              </a:ext>
            </a:extLst>
          </p:cNvPr>
          <p:cNvSpPr txBox="1">
            <a:spLocks/>
          </p:cNvSpPr>
          <p:nvPr/>
        </p:nvSpPr>
        <p:spPr>
          <a:xfrm>
            <a:off x="1165475" y="1048325"/>
            <a:ext cx="4400824" cy="4599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ct val="100000"/>
              <a:buFont typeface="Quicksand"/>
              <a:buNone/>
              <a:defRPr sz="1800" b="0" i="0" u="none" strike="noStrike" cap="none">
                <a:solidFill>
                  <a:schemeClr val="bg1"/>
                </a:solidFill>
                <a:latin typeface="Quicksand"/>
                <a:ea typeface="Quicksand"/>
                <a:cs typeface="Quicksand"/>
                <a:sym typeface="Quicksand"/>
              </a:defRPr>
            </a:lvl1pPr>
            <a:lvl2pPr lvl="1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2pPr>
            <a:lvl3pPr lvl="2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3pPr>
            <a:lvl4pPr lvl="3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4pPr>
            <a:lvl5pPr lvl="4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5pPr>
            <a:lvl6pPr lvl="5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6pPr>
            <a:lvl7pPr lvl="6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7pPr>
            <a:lvl8pPr lvl="7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8pPr>
            <a:lvl9pPr lvl="8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9pPr>
          </a:lstStyle>
          <a:p>
            <a:r>
              <a:rPr lang="en-US" sz="20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Conductive coat</a:t>
            </a:r>
            <a:endParaRPr lang="en" sz="20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10" name="Shape 129">
            <a:extLst>
              <a:ext uri="{FF2B5EF4-FFF2-40B4-BE49-F238E27FC236}">
                <a16:creationId xmlns:a16="http://schemas.microsoft.com/office/drawing/2014/main" xmlns="" id="{B18D000C-20E5-46BC-9503-1FF0CC70005C}"/>
              </a:ext>
            </a:extLst>
          </p:cNvPr>
          <p:cNvSpPr txBox="1">
            <a:spLocks/>
          </p:cNvSpPr>
          <p:nvPr/>
        </p:nvSpPr>
        <p:spPr>
          <a:xfrm>
            <a:off x="1231258" y="1631074"/>
            <a:ext cx="3381895" cy="4599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ct val="100000"/>
              <a:buFont typeface="Quicksand"/>
              <a:buNone/>
              <a:defRPr sz="1800" b="0" i="0" u="none" strike="noStrike" cap="none">
                <a:solidFill>
                  <a:schemeClr val="bg1"/>
                </a:solidFill>
                <a:latin typeface="Quicksand"/>
                <a:ea typeface="Quicksand"/>
                <a:cs typeface="Quicksand"/>
                <a:sym typeface="Quicksand"/>
              </a:defRPr>
            </a:lvl1pPr>
            <a:lvl2pPr lvl="1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2pPr>
            <a:lvl3pPr lvl="2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3pPr>
            <a:lvl4pPr lvl="3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4pPr>
            <a:lvl5pPr lvl="4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5pPr>
            <a:lvl6pPr lvl="5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6pPr>
            <a:lvl7pPr lvl="6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7pPr>
            <a:lvl8pPr lvl="7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8pPr>
            <a:lvl9pPr lvl="8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9pPr>
          </a:lstStyle>
          <a:p>
            <a:pPr algn="r"/>
            <a:r>
              <a:rPr lang="en-US" sz="16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No coating → charging</a:t>
            </a:r>
            <a:endParaRPr lang="en" sz="16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11" name="Shape 129">
            <a:extLst>
              <a:ext uri="{FF2B5EF4-FFF2-40B4-BE49-F238E27FC236}">
                <a16:creationId xmlns:a16="http://schemas.microsoft.com/office/drawing/2014/main" xmlns="" id="{65D5128D-4137-41A8-83E8-CEF2E9B3BC66}"/>
              </a:ext>
            </a:extLst>
          </p:cNvPr>
          <p:cNvSpPr txBox="1">
            <a:spLocks/>
          </p:cNvSpPr>
          <p:nvPr/>
        </p:nvSpPr>
        <p:spPr>
          <a:xfrm>
            <a:off x="5883868" y="1631074"/>
            <a:ext cx="2711929" cy="4599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ct val="100000"/>
              <a:buFont typeface="Quicksand"/>
              <a:buNone/>
              <a:defRPr sz="1800" b="0" i="0" u="none" strike="noStrike" cap="none">
                <a:solidFill>
                  <a:schemeClr val="bg1"/>
                </a:solidFill>
                <a:latin typeface="Quicksand"/>
                <a:ea typeface="Quicksand"/>
                <a:cs typeface="Quicksand"/>
                <a:sym typeface="Quicksand"/>
              </a:defRPr>
            </a:lvl1pPr>
            <a:lvl2pPr lvl="1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2pPr>
            <a:lvl3pPr lvl="2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3pPr>
            <a:lvl4pPr lvl="3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4pPr>
            <a:lvl5pPr lvl="4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5pPr>
            <a:lvl6pPr lvl="5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6pPr>
            <a:lvl7pPr lvl="6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7pPr>
            <a:lvl8pPr lvl="7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8pPr>
            <a:lvl9pPr lvl="8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9pPr>
          </a:lstStyle>
          <a:p>
            <a:pPr algn="r"/>
            <a:r>
              <a:rPr lang="en-US" sz="16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Coating → no charging</a:t>
            </a:r>
            <a:endParaRPr lang="en" sz="16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1344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4F59D0E6-6706-494D-B847-19DBB566E53C}"/>
              </a:ext>
            </a:extLst>
          </p:cNvPr>
          <p:cNvSpPr/>
          <p:nvPr/>
        </p:nvSpPr>
        <p:spPr>
          <a:xfrm>
            <a:off x="6565479" y="6301126"/>
            <a:ext cx="2578521" cy="556874"/>
          </a:xfrm>
          <a:prstGeom prst="rect">
            <a:avLst/>
          </a:prstGeom>
          <a:solidFill>
            <a:srgbClr val="0079A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Shape 129">
            <a:extLst>
              <a:ext uri="{FF2B5EF4-FFF2-40B4-BE49-F238E27FC236}">
                <a16:creationId xmlns:a16="http://schemas.microsoft.com/office/drawing/2014/main" xmlns="" id="{42110D65-2175-43D6-A88E-12DE96DEC2C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65475" y="665975"/>
            <a:ext cx="7592830" cy="4599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rPr lang="en-US" sz="28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Sample Prep, Operations, and Data Processing</a:t>
            </a:r>
            <a:endParaRPr lang="en" sz="28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pic>
        <p:nvPicPr>
          <p:cNvPr id="2" name="SEM bulk">
            <a:hlinkClick r:id="" action="ppaction://media"/>
            <a:extLst>
              <a:ext uri="{FF2B5EF4-FFF2-40B4-BE49-F238E27FC236}">
                <a16:creationId xmlns:a16="http://schemas.microsoft.com/office/drawing/2014/main" xmlns="" id="{5908DB61-1AEA-E7DA-7B8C-62A2D8B3624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123444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0796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5942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Shape 83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en-US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SEM DATA INTERPRETATIONS</a:t>
            </a:r>
            <a:endParaRPr lang="en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84" name="Shape 84"/>
          <p:cNvSpPr txBox="1">
            <a:spLocks noGrp="1"/>
          </p:cNvSpPr>
          <p:nvPr>
            <p:ph type="subTitle" idx="1"/>
          </p:nvPr>
        </p:nvSpPr>
        <p:spPr>
          <a:xfrm>
            <a:off x="1530175" y="3710550"/>
            <a:ext cx="6927899" cy="439876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en-US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What did we learn from our SEM analyses?</a:t>
            </a:r>
          </a:p>
        </p:txBody>
      </p:sp>
      <p:sp>
        <p:nvSpPr>
          <p:cNvPr id="85" name="Shape 85"/>
          <p:cNvSpPr txBox="1"/>
          <p:nvPr/>
        </p:nvSpPr>
        <p:spPr>
          <a:xfrm>
            <a:off x="502600" y="3039900"/>
            <a:ext cx="802500" cy="7863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>
            <a:noAutofit/>
          </a:bodyPr>
          <a:lstStyle/>
          <a:p>
            <a:pPr lvl="0" algn="ctr">
              <a:spcBef>
                <a:spcPts val="0"/>
              </a:spcBef>
              <a:buNone/>
            </a:pPr>
            <a:r>
              <a:rPr lang="en" sz="3000" dirty="0">
                <a:solidFill>
                  <a:schemeClr val="bg1"/>
                </a:solidFill>
                <a:latin typeface="Segoe UI Semilight" panose="020B0402040204020203" pitchFamily="34" charset="0"/>
                <a:ea typeface="Quicksand"/>
                <a:cs typeface="Segoe UI Semilight" panose="020B0402040204020203" pitchFamily="34" charset="0"/>
                <a:sym typeface="Quicksand"/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4030487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xmlns="" id="{813D929C-256E-4DFA-AA3A-FB536191C530}"/>
              </a:ext>
            </a:extLst>
          </p:cNvPr>
          <p:cNvGrpSpPr/>
          <p:nvPr/>
        </p:nvGrpSpPr>
        <p:grpSpPr>
          <a:xfrm>
            <a:off x="3200401" y="4051517"/>
            <a:ext cx="2743201" cy="2526210"/>
            <a:chOff x="3200401" y="4051517"/>
            <a:chExt cx="2743201" cy="2526210"/>
          </a:xfrm>
        </p:grpSpPr>
        <p:pic>
          <p:nvPicPr>
            <p:cNvPr id="25" name="Picture 24">
              <a:extLst>
                <a:ext uri="{FF2B5EF4-FFF2-40B4-BE49-F238E27FC236}">
                  <a16:creationId xmlns:a16="http://schemas.microsoft.com/office/drawing/2014/main" xmlns="" id="{0710AC8A-116A-4B05-A1A2-5943F20F0BD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screen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200401" y="4051517"/>
              <a:ext cx="2743201" cy="2526210"/>
            </a:xfrm>
            <a:prstGeom prst="rect">
              <a:avLst/>
            </a:prstGeom>
            <a:ln>
              <a:solidFill>
                <a:srgbClr val="F3F3F3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xmlns="" id="{977F7E86-98F7-43A7-8FB9-E15F38A9AAD5}"/>
                </a:ext>
              </a:extLst>
            </p:cNvPr>
            <p:cNvSpPr txBox="1"/>
            <p:nvPr/>
          </p:nvSpPr>
          <p:spPr>
            <a:xfrm>
              <a:off x="4200428" y="4846234"/>
              <a:ext cx="42030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km</a:t>
              </a: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xmlns="" id="{FD5B36AA-E8AF-4355-8C85-2AC935D0FE70}"/>
                </a:ext>
              </a:extLst>
            </p:cNvPr>
            <p:cNvSpPr txBox="1"/>
            <p:nvPr/>
          </p:nvSpPr>
          <p:spPr>
            <a:xfrm>
              <a:off x="3923734" y="5694379"/>
              <a:ext cx="389850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po</a:t>
              </a: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xmlns="" id="{FFDED55D-C040-46AE-BF65-5EFD33209C4F}"/>
                </a:ext>
              </a:extLst>
            </p:cNvPr>
            <p:cNvSpPr txBox="1"/>
            <p:nvPr/>
          </p:nvSpPr>
          <p:spPr>
            <a:xfrm>
              <a:off x="3379182" y="4397196"/>
              <a:ext cx="386644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 err="1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pn</a:t>
              </a:r>
              <a:endParaRPr lang="en-US" sz="1400" b="1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xmlns="" id="{2D92C010-9AD4-49CF-B268-625193786D48}"/>
                </a:ext>
              </a:extLst>
            </p:cNvPr>
            <p:cNvCxnSpPr>
              <a:cxnSpLocks/>
            </p:cNvCxnSpPr>
            <p:nvPr/>
          </p:nvCxnSpPr>
          <p:spPr>
            <a:xfrm>
              <a:off x="3675275" y="4635270"/>
              <a:ext cx="81811" cy="106546"/>
            </a:xfrm>
            <a:prstGeom prst="straightConnector1">
              <a:avLst/>
            </a:prstGeom>
            <a:ln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xmlns="" id="{A00D190C-C43C-44B3-87A2-4FCDABA851B4}"/>
                </a:ext>
              </a:extLst>
            </p:cNvPr>
            <p:cNvSpPr txBox="1"/>
            <p:nvPr/>
          </p:nvSpPr>
          <p:spPr>
            <a:xfrm>
              <a:off x="4065759" y="5307368"/>
              <a:ext cx="49564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mgt</a:t>
              </a:r>
            </a:p>
          </p:txBody>
        </p:sp>
        <p:sp>
          <p:nvSpPr>
            <p:cNvPr id="28" name="Shape 129">
              <a:extLst>
                <a:ext uri="{FF2B5EF4-FFF2-40B4-BE49-F238E27FC236}">
                  <a16:creationId xmlns:a16="http://schemas.microsoft.com/office/drawing/2014/main" xmlns="" id="{36A9589C-8CE4-4DC2-9442-07D777A2704D}"/>
                </a:ext>
              </a:extLst>
            </p:cNvPr>
            <p:cNvSpPr txBox="1">
              <a:spLocks/>
            </p:cNvSpPr>
            <p:nvPr/>
          </p:nvSpPr>
          <p:spPr>
            <a:xfrm>
              <a:off x="5554578" y="4200476"/>
              <a:ext cx="364252" cy="20638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lIns="9144" tIns="9144" rIns="9144" bIns="9144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9C0BA"/>
                </a:buClr>
                <a:buSzPct val="100000"/>
                <a:buFont typeface="Quicksand"/>
                <a:buNone/>
                <a:defRPr sz="1800" b="0" i="0" u="none" strike="noStrike" cap="none">
                  <a:solidFill>
                    <a:schemeClr val="bg1"/>
                  </a:solidFill>
                  <a:latin typeface="Quicksand"/>
                  <a:ea typeface="Quicksand"/>
                  <a:cs typeface="Quicksand"/>
                  <a:sym typeface="Quicksand"/>
                </a:defRPr>
              </a:lvl1pPr>
              <a:lvl2pPr lvl="1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2pPr>
              <a:lvl3pPr lvl="2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3pPr>
              <a:lvl4pPr lvl="3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4pPr>
              <a:lvl5pPr lvl="4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5pPr>
              <a:lvl6pPr lvl="5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6pPr>
              <a:lvl7pPr lvl="6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7pPr>
              <a:lvl8pPr lvl="7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8pPr>
              <a:lvl9pPr lvl="8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9pPr>
            </a:lstStyle>
            <a:p>
              <a:pPr algn="ctr"/>
              <a:r>
                <a:rPr lang="en-US" sz="1600" b="1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BSE</a:t>
              </a:r>
              <a:endParaRPr lang="en" sz="1600" b="1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xmlns="" id="{F6B82394-F166-47F6-AFD1-3EFA99C722E4}"/>
              </a:ext>
            </a:extLst>
          </p:cNvPr>
          <p:cNvGrpSpPr/>
          <p:nvPr/>
        </p:nvGrpSpPr>
        <p:grpSpPr>
          <a:xfrm>
            <a:off x="369254" y="4051517"/>
            <a:ext cx="2743200" cy="2524272"/>
            <a:chOff x="369254" y="4051517"/>
            <a:chExt cx="2743200" cy="2524272"/>
          </a:xfrm>
        </p:grpSpPr>
        <p:pic>
          <p:nvPicPr>
            <p:cNvPr id="27" name="Picture 26">
              <a:extLst>
                <a:ext uri="{FF2B5EF4-FFF2-40B4-BE49-F238E27FC236}">
                  <a16:creationId xmlns:a16="http://schemas.microsoft.com/office/drawing/2014/main" xmlns="" id="{9B7DA12F-AD44-4F85-B571-7785976C841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-76"/>
            <a:stretch/>
          </p:blipFill>
          <p:spPr>
            <a:xfrm>
              <a:off x="369254" y="4051517"/>
              <a:ext cx="2743200" cy="2524272"/>
            </a:xfrm>
            <a:prstGeom prst="rect">
              <a:avLst/>
            </a:prstGeom>
            <a:ln>
              <a:solidFill>
                <a:srgbClr val="F3F3F3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3" name="Shape 129">
              <a:extLst>
                <a:ext uri="{FF2B5EF4-FFF2-40B4-BE49-F238E27FC236}">
                  <a16:creationId xmlns:a16="http://schemas.microsoft.com/office/drawing/2014/main" xmlns="" id="{0AC1BC3E-2A4F-45D1-8117-326E0BD2F94E}"/>
                </a:ext>
              </a:extLst>
            </p:cNvPr>
            <p:cNvSpPr txBox="1">
              <a:spLocks/>
            </p:cNvSpPr>
            <p:nvPr/>
          </p:nvSpPr>
          <p:spPr>
            <a:xfrm>
              <a:off x="2716375" y="4200476"/>
              <a:ext cx="364252" cy="20638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lIns="9144" tIns="9144" rIns="9144" bIns="9144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9C0BA"/>
                </a:buClr>
                <a:buSzPct val="100000"/>
                <a:buFont typeface="Quicksand"/>
                <a:buNone/>
                <a:defRPr sz="1800" b="0" i="0" u="none" strike="noStrike" cap="none">
                  <a:solidFill>
                    <a:schemeClr val="bg1"/>
                  </a:solidFill>
                  <a:latin typeface="Quicksand"/>
                  <a:ea typeface="Quicksand"/>
                  <a:cs typeface="Quicksand"/>
                  <a:sym typeface="Quicksand"/>
                </a:defRPr>
              </a:lvl1pPr>
              <a:lvl2pPr lvl="1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2pPr>
              <a:lvl3pPr lvl="2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3pPr>
              <a:lvl4pPr lvl="3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4pPr>
              <a:lvl5pPr lvl="4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5pPr>
              <a:lvl6pPr lvl="5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6pPr>
              <a:lvl7pPr lvl="6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7pPr>
              <a:lvl8pPr lvl="7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8pPr>
              <a:lvl9pPr lvl="8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9pPr>
            </a:lstStyle>
            <a:p>
              <a:pPr algn="ctr"/>
              <a:r>
                <a:rPr lang="en-US" sz="1600" b="1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BSE</a:t>
              </a:r>
              <a:endParaRPr lang="en" sz="1600" b="1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xmlns="" id="{34AC07C7-E43C-4C8F-8F8A-B0E5AB00F8D7}"/>
                </a:ext>
              </a:extLst>
            </p:cNvPr>
            <p:cNvSpPr/>
            <p:nvPr/>
          </p:nvSpPr>
          <p:spPr>
            <a:xfrm>
              <a:off x="1232808" y="5867943"/>
              <a:ext cx="214993" cy="176518"/>
            </a:xfrm>
            <a:prstGeom prst="rect">
              <a:avLst/>
            </a:prstGeom>
            <a:noFill/>
            <a:ln>
              <a:solidFill>
                <a:srgbClr val="84BF4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xmlns="" id="{74217D92-5209-486B-B791-A995DB4BCB3F}"/>
              </a:ext>
            </a:extLst>
          </p:cNvPr>
          <p:cNvGrpSpPr/>
          <p:nvPr/>
        </p:nvGrpSpPr>
        <p:grpSpPr>
          <a:xfrm>
            <a:off x="6028219" y="1273646"/>
            <a:ext cx="2743200" cy="2526208"/>
            <a:chOff x="6028219" y="1273646"/>
            <a:chExt cx="2743200" cy="2526208"/>
          </a:xfrm>
        </p:grpSpPr>
        <p:pic>
          <p:nvPicPr>
            <p:cNvPr id="36" name="Picture 35">
              <a:extLst>
                <a:ext uri="{FF2B5EF4-FFF2-40B4-BE49-F238E27FC236}">
                  <a16:creationId xmlns:a16="http://schemas.microsoft.com/office/drawing/2014/main" xmlns="" id="{3CE69927-5BEE-4CB7-B46A-5075A6875BEC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screen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rightnessContrast bright="-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028219" y="1273646"/>
              <a:ext cx="2743200" cy="2526208"/>
            </a:xfrm>
            <a:prstGeom prst="rect">
              <a:avLst/>
            </a:prstGeom>
            <a:ln>
              <a:solidFill>
                <a:srgbClr val="F3F3F3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xmlns="" id="{7513B7D0-54D5-4F4D-8FF5-7FE5AE623949}"/>
                </a:ext>
              </a:extLst>
            </p:cNvPr>
            <p:cNvSpPr txBox="1"/>
            <p:nvPr/>
          </p:nvSpPr>
          <p:spPr>
            <a:xfrm>
              <a:off x="6155055" y="2347303"/>
              <a:ext cx="42030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km</a:t>
              </a: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xmlns="" id="{780DF550-B55D-4654-A75B-383666E1B6E5}"/>
                </a:ext>
              </a:extLst>
            </p:cNvPr>
            <p:cNvSpPr txBox="1"/>
            <p:nvPr/>
          </p:nvSpPr>
          <p:spPr>
            <a:xfrm>
              <a:off x="7702806" y="1981445"/>
              <a:ext cx="389850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po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xmlns="" id="{6ED2AABC-4885-47D6-8A79-F38934B18ACD}"/>
                </a:ext>
              </a:extLst>
            </p:cNvPr>
            <p:cNvSpPr txBox="1"/>
            <p:nvPr/>
          </p:nvSpPr>
          <p:spPr>
            <a:xfrm>
              <a:off x="7567558" y="2409489"/>
              <a:ext cx="386644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 err="1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pn</a:t>
              </a:r>
              <a:endParaRPr lang="en-US" sz="1400" b="1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  <p:cxnSp>
          <p:nvCxnSpPr>
            <p:cNvPr id="14" name="Straight Arrow Connector 13">
              <a:extLst>
                <a:ext uri="{FF2B5EF4-FFF2-40B4-BE49-F238E27FC236}">
                  <a16:creationId xmlns:a16="http://schemas.microsoft.com/office/drawing/2014/main" xmlns="" id="{A1F0B536-D8B6-4A02-BA52-10EFCE3EA9E2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514779" y="2577894"/>
              <a:ext cx="134590" cy="0"/>
            </a:xfrm>
            <a:prstGeom prst="straightConnector1">
              <a:avLst/>
            </a:prstGeom>
            <a:ln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Shape 129">
              <a:extLst>
                <a:ext uri="{FF2B5EF4-FFF2-40B4-BE49-F238E27FC236}">
                  <a16:creationId xmlns:a16="http://schemas.microsoft.com/office/drawing/2014/main" xmlns="" id="{EE9A8923-7055-43D7-8C6D-86A41F1EF50B}"/>
                </a:ext>
              </a:extLst>
            </p:cNvPr>
            <p:cNvSpPr txBox="1">
              <a:spLocks/>
            </p:cNvSpPr>
            <p:nvPr/>
          </p:nvSpPr>
          <p:spPr>
            <a:xfrm>
              <a:off x="8384866" y="1506940"/>
              <a:ext cx="364252" cy="20638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lIns="9144" tIns="9144" rIns="9144" bIns="9144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9C0BA"/>
                </a:buClr>
                <a:buSzPct val="100000"/>
                <a:buFont typeface="Quicksand"/>
                <a:buNone/>
                <a:defRPr sz="1800" b="0" i="0" u="none" strike="noStrike" cap="none">
                  <a:solidFill>
                    <a:schemeClr val="bg1"/>
                  </a:solidFill>
                  <a:latin typeface="Quicksand"/>
                  <a:ea typeface="Quicksand"/>
                  <a:cs typeface="Quicksand"/>
                  <a:sym typeface="Quicksand"/>
                </a:defRPr>
              </a:lvl1pPr>
              <a:lvl2pPr lvl="1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2pPr>
              <a:lvl3pPr lvl="2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3pPr>
              <a:lvl4pPr lvl="3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4pPr>
              <a:lvl5pPr lvl="4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5pPr>
              <a:lvl6pPr lvl="5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6pPr>
              <a:lvl7pPr lvl="6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7pPr>
              <a:lvl8pPr lvl="7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8pPr>
              <a:lvl9pPr lvl="8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9pPr>
            </a:lstStyle>
            <a:p>
              <a:pPr algn="ctr"/>
              <a:r>
                <a:rPr lang="en-US" sz="1600" b="1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BSE</a:t>
              </a:r>
              <a:endParaRPr lang="en" sz="1600" b="1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xmlns="" id="{2A605DE5-20CF-43BE-BA78-C701B1E865BE}"/>
              </a:ext>
            </a:extLst>
          </p:cNvPr>
          <p:cNvGrpSpPr/>
          <p:nvPr/>
        </p:nvGrpSpPr>
        <p:grpSpPr>
          <a:xfrm>
            <a:off x="3200401" y="1273646"/>
            <a:ext cx="2743200" cy="2526209"/>
            <a:chOff x="3200401" y="1273646"/>
            <a:chExt cx="2743200" cy="2526209"/>
          </a:xfrm>
        </p:grpSpPr>
        <p:pic>
          <p:nvPicPr>
            <p:cNvPr id="35" name="Picture 3" descr="Q:\Sheri Singerling\CRs\EET92042,35\BSEImages\chondrule3_sulfide1.tif">
              <a:extLst>
                <a:ext uri="{FF2B5EF4-FFF2-40B4-BE49-F238E27FC236}">
                  <a16:creationId xmlns:a16="http://schemas.microsoft.com/office/drawing/2014/main" xmlns="" id="{4DF60BFC-0A46-4020-869D-7414FEB6689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00401" y="1273646"/>
              <a:ext cx="2743200" cy="2526209"/>
            </a:xfrm>
            <a:prstGeom prst="rect">
              <a:avLst/>
            </a:prstGeom>
            <a:noFill/>
            <a:ln>
              <a:solidFill>
                <a:srgbClr val="F3F3F3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4" name="Shape 129">
              <a:extLst>
                <a:ext uri="{FF2B5EF4-FFF2-40B4-BE49-F238E27FC236}">
                  <a16:creationId xmlns:a16="http://schemas.microsoft.com/office/drawing/2014/main" xmlns="" id="{A3394A24-2661-47EE-92D3-A2A963BC172F}"/>
                </a:ext>
              </a:extLst>
            </p:cNvPr>
            <p:cNvSpPr txBox="1">
              <a:spLocks/>
            </p:cNvSpPr>
            <p:nvPr/>
          </p:nvSpPr>
          <p:spPr>
            <a:xfrm>
              <a:off x="5554578" y="1506940"/>
              <a:ext cx="364252" cy="20638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lIns="9144" tIns="9144" rIns="9144" bIns="9144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9C0BA"/>
                </a:buClr>
                <a:buSzPct val="100000"/>
                <a:buFont typeface="Quicksand"/>
                <a:buNone/>
                <a:defRPr sz="1800" b="0" i="0" u="none" strike="noStrike" cap="none">
                  <a:solidFill>
                    <a:schemeClr val="bg1"/>
                  </a:solidFill>
                  <a:latin typeface="Quicksand"/>
                  <a:ea typeface="Quicksand"/>
                  <a:cs typeface="Quicksand"/>
                  <a:sym typeface="Quicksand"/>
                </a:defRPr>
              </a:lvl1pPr>
              <a:lvl2pPr lvl="1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2pPr>
              <a:lvl3pPr lvl="2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3pPr>
              <a:lvl4pPr lvl="3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4pPr>
              <a:lvl5pPr lvl="4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5pPr>
              <a:lvl6pPr lvl="5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6pPr>
              <a:lvl7pPr lvl="6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7pPr>
              <a:lvl8pPr lvl="7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8pPr>
              <a:lvl9pPr lvl="8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9pPr>
            </a:lstStyle>
            <a:p>
              <a:pPr algn="ctr"/>
              <a:r>
                <a:rPr lang="en-US" sz="1600" b="1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BSE</a:t>
              </a:r>
              <a:endParaRPr lang="en" sz="1600" b="1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xmlns="" id="{A429B89F-ACA7-4EC0-8FD5-050390994EDC}"/>
                </a:ext>
              </a:extLst>
            </p:cNvPr>
            <p:cNvSpPr/>
            <p:nvPr/>
          </p:nvSpPr>
          <p:spPr>
            <a:xfrm rot="2023099">
              <a:off x="5417755" y="2536201"/>
              <a:ext cx="247872" cy="220956"/>
            </a:xfrm>
            <a:prstGeom prst="rect">
              <a:avLst/>
            </a:prstGeom>
            <a:noFill/>
            <a:ln>
              <a:solidFill>
                <a:srgbClr val="84BF4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xmlns="" id="{37B750D9-3D0A-450B-911D-3C266B027DF9}"/>
              </a:ext>
            </a:extLst>
          </p:cNvPr>
          <p:cNvGrpSpPr/>
          <p:nvPr/>
        </p:nvGrpSpPr>
        <p:grpSpPr>
          <a:xfrm>
            <a:off x="369254" y="1273646"/>
            <a:ext cx="2743200" cy="2526209"/>
            <a:chOff x="369254" y="1273646"/>
            <a:chExt cx="2743200" cy="2526209"/>
          </a:xfrm>
        </p:grpSpPr>
        <p:pic>
          <p:nvPicPr>
            <p:cNvPr id="34" name="Picture 2" descr="Q:\Sheri Singerling\CRs\EET92042,35\BSEImages\chondrule3_medMag.tif">
              <a:extLst>
                <a:ext uri="{FF2B5EF4-FFF2-40B4-BE49-F238E27FC236}">
                  <a16:creationId xmlns:a16="http://schemas.microsoft.com/office/drawing/2014/main" xmlns="" id="{9EF51DD6-D44B-4EEE-BE13-46B6A294E61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9254" y="1273646"/>
              <a:ext cx="2743200" cy="2526209"/>
            </a:xfrm>
            <a:prstGeom prst="rect">
              <a:avLst/>
            </a:prstGeom>
            <a:noFill/>
            <a:ln>
              <a:solidFill>
                <a:srgbClr val="F3F3F3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2" name="Shape 129">
              <a:extLst>
                <a:ext uri="{FF2B5EF4-FFF2-40B4-BE49-F238E27FC236}">
                  <a16:creationId xmlns:a16="http://schemas.microsoft.com/office/drawing/2014/main" xmlns="" id="{497F2DC5-2809-4F4B-BAB4-79797D8F9FA3}"/>
                </a:ext>
              </a:extLst>
            </p:cNvPr>
            <p:cNvSpPr txBox="1">
              <a:spLocks/>
            </p:cNvSpPr>
            <p:nvPr/>
          </p:nvSpPr>
          <p:spPr>
            <a:xfrm>
              <a:off x="2716375" y="1506940"/>
              <a:ext cx="364252" cy="20638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lIns="9144" tIns="9144" rIns="9144" bIns="9144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9C0BA"/>
                </a:buClr>
                <a:buSzPct val="100000"/>
                <a:buFont typeface="Quicksand"/>
                <a:buNone/>
                <a:defRPr sz="1800" b="0" i="0" u="none" strike="noStrike" cap="none">
                  <a:solidFill>
                    <a:schemeClr val="bg1"/>
                  </a:solidFill>
                  <a:latin typeface="Quicksand"/>
                  <a:ea typeface="Quicksand"/>
                  <a:cs typeface="Quicksand"/>
                  <a:sym typeface="Quicksand"/>
                </a:defRPr>
              </a:lvl1pPr>
              <a:lvl2pPr lvl="1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2pPr>
              <a:lvl3pPr lvl="2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3pPr>
              <a:lvl4pPr lvl="3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4pPr>
              <a:lvl5pPr lvl="4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5pPr>
              <a:lvl6pPr lvl="5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6pPr>
              <a:lvl7pPr lvl="6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7pPr>
              <a:lvl8pPr lvl="7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8pPr>
              <a:lvl9pPr lvl="8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9pPr>
            </a:lstStyle>
            <a:p>
              <a:pPr algn="ctr"/>
              <a:r>
                <a:rPr lang="en-US" sz="1600" b="1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BSE</a:t>
              </a:r>
              <a:endParaRPr lang="en" sz="1600" b="1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xmlns="" id="{33499E6A-4D18-4CD7-B668-0D652141CA24}"/>
                </a:ext>
              </a:extLst>
            </p:cNvPr>
            <p:cNvSpPr/>
            <p:nvPr/>
          </p:nvSpPr>
          <p:spPr>
            <a:xfrm>
              <a:off x="1362082" y="1517826"/>
              <a:ext cx="444946" cy="395883"/>
            </a:xfrm>
            <a:prstGeom prst="rect">
              <a:avLst/>
            </a:prstGeom>
            <a:noFill/>
            <a:ln>
              <a:solidFill>
                <a:srgbClr val="84BF4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29" name="Shape 129"/>
          <p:cNvSpPr txBox="1">
            <a:spLocks noGrp="1"/>
          </p:cNvSpPr>
          <p:nvPr>
            <p:ph type="title"/>
          </p:nvPr>
        </p:nvSpPr>
        <p:spPr>
          <a:xfrm>
            <a:off x="1165475" y="665975"/>
            <a:ext cx="7432260" cy="4599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/>
            <a:r>
              <a:rPr lang="en-US" sz="28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Sulfide-Metal Assemblages in CR2 Chondrites</a:t>
            </a:r>
            <a:endParaRPr lang="en" sz="28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4" name="Rectangle: Diagonal Corners Snipped 3">
            <a:extLst>
              <a:ext uri="{FF2B5EF4-FFF2-40B4-BE49-F238E27FC236}">
                <a16:creationId xmlns:a16="http://schemas.microsoft.com/office/drawing/2014/main" xmlns="" id="{FAAD2F8F-E713-4CE6-95D9-2295F34CEA14}"/>
              </a:ext>
            </a:extLst>
          </p:cNvPr>
          <p:cNvSpPr/>
          <p:nvPr/>
        </p:nvSpPr>
        <p:spPr>
          <a:xfrm>
            <a:off x="194219" y="1176686"/>
            <a:ext cx="9281795" cy="296473"/>
          </a:xfrm>
          <a:prstGeom prst="snip2DiagRect">
            <a:avLst/>
          </a:prstGeom>
          <a:solidFill>
            <a:srgbClr val="F3F3F3"/>
          </a:solidFill>
          <a:ln>
            <a:solidFill>
              <a:srgbClr val="84BF4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600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CR2 EET 92042</a:t>
            </a:r>
          </a:p>
        </p:txBody>
      </p:sp>
      <p:sp>
        <p:nvSpPr>
          <p:cNvPr id="38" name="Rectangle: Diagonal Corners Snipped 37">
            <a:extLst>
              <a:ext uri="{FF2B5EF4-FFF2-40B4-BE49-F238E27FC236}">
                <a16:creationId xmlns:a16="http://schemas.microsoft.com/office/drawing/2014/main" xmlns="" id="{FF679EB6-6A92-4F77-828F-BEC248D09461}"/>
              </a:ext>
            </a:extLst>
          </p:cNvPr>
          <p:cNvSpPr/>
          <p:nvPr/>
        </p:nvSpPr>
        <p:spPr>
          <a:xfrm>
            <a:off x="194219" y="3863805"/>
            <a:ext cx="9281795" cy="296473"/>
          </a:xfrm>
          <a:prstGeom prst="snip2DiagRect">
            <a:avLst/>
          </a:prstGeom>
          <a:solidFill>
            <a:srgbClr val="F3F3F3"/>
          </a:solidFill>
          <a:ln>
            <a:solidFill>
              <a:srgbClr val="84BF4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600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CR2 QUE 99177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D406F4E3-7323-48D1-90F8-FAB235777EA8}"/>
              </a:ext>
            </a:extLst>
          </p:cNvPr>
          <p:cNvSpPr txBox="1"/>
          <p:nvPr/>
        </p:nvSpPr>
        <p:spPr>
          <a:xfrm>
            <a:off x="896982" y="6577727"/>
            <a:ext cx="596101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km = </a:t>
            </a:r>
            <a:r>
              <a:rPr lang="en-US" sz="1200" dirty="0" err="1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kamacite</a:t>
            </a:r>
            <a:r>
              <a:rPr lang="en-US" sz="1200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, po = pyrrhotite, </a:t>
            </a:r>
            <a:r>
              <a:rPr lang="en-US" sz="1200" dirty="0" err="1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pn</a:t>
            </a:r>
            <a:r>
              <a:rPr lang="en-US" sz="1200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= pentlandite, mgt = magnetite</a:t>
            </a:r>
          </a:p>
        </p:txBody>
      </p:sp>
    </p:spTree>
    <p:extLst>
      <p:ext uri="{BB962C8B-B14F-4D97-AF65-F5344CB8AC3E}">
        <p14:creationId xmlns:p14="http://schemas.microsoft.com/office/powerpoint/2010/main" val="930688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xmlns="" id="{813D929C-256E-4DFA-AA3A-FB536191C530}"/>
              </a:ext>
            </a:extLst>
          </p:cNvPr>
          <p:cNvGrpSpPr/>
          <p:nvPr/>
        </p:nvGrpSpPr>
        <p:grpSpPr>
          <a:xfrm>
            <a:off x="3200401" y="4051517"/>
            <a:ext cx="2743201" cy="2526210"/>
            <a:chOff x="3200401" y="4051517"/>
            <a:chExt cx="2743201" cy="2526210"/>
          </a:xfrm>
        </p:grpSpPr>
        <p:pic>
          <p:nvPicPr>
            <p:cNvPr id="25" name="Picture 24">
              <a:extLst>
                <a:ext uri="{FF2B5EF4-FFF2-40B4-BE49-F238E27FC236}">
                  <a16:creationId xmlns:a16="http://schemas.microsoft.com/office/drawing/2014/main" xmlns="" id="{0710AC8A-116A-4B05-A1A2-5943F20F0BD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screen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200401" y="4051517"/>
              <a:ext cx="2743201" cy="2526210"/>
            </a:xfrm>
            <a:prstGeom prst="rect">
              <a:avLst/>
            </a:prstGeom>
            <a:ln>
              <a:solidFill>
                <a:srgbClr val="F3F3F3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xmlns="" id="{977F7E86-98F7-43A7-8FB9-E15F38A9AAD5}"/>
                </a:ext>
              </a:extLst>
            </p:cNvPr>
            <p:cNvSpPr txBox="1"/>
            <p:nvPr/>
          </p:nvSpPr>
          <p:spPr>
            <a:xfrm>
              <a:off x="4200428" y="4846234"/>
              <a:ext cx="42030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km</a:t>
              </a: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xmlns="" id="{FD5B36AA-E8AF-4355-8C85-2AC935D0FE70}"/>
                </a:ext>
              </a:extLst>
            </p:cNvPr>
            <p:cNvSpPr txBox="1"/>
            <p:nvPr/>
          </p:nvSpPr>
          <p:spPr>
            <a:xfrm>
              <a:off x="3923734" y="5694379"/>
              <a:ext cx="389850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po</a:t>
              </a: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xmlns="" id="{FFDED55D-C040-46AE-BF65-5EFD33209C4F}"/>
                </a:ext>
              </a:extLst>
            </p:cNvPr>
            <p:cNvSpPr txBox="1"/>
            <p:nvPr/>
          </p:nvSpPr>
          <p:spPr>
            <a:xfrm>
              <a:off x="3379182" y="4397196"/>
              <a:ext cx="386644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 err="1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pn</a:t>
              </a:r>
              <a:endParaRPr lang="en-US" sz="1400" b="1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xmlns="" id="{2D92C010-9AD4-49CF-B268-625193786D48}"/>
                </a:ext>
              </a:extLst>
            </p:cNvPr>
            <p:cNvCxnSpPr>
              <a:cxnSpLocks/>
            </p:cNvCxnSpPr>
            <p:nvPr/>
          </p:nvCxnSpPr>
          <p:spPr>
            <a:xfrm>
              <a:off x="3675275" y="4635270"/>
              <a:ext cx="81811" cy="106546"/>
            </a:xfrm>
            <a:prstGeom prst="straightConnector1">
              <a:avLst/>
            </a:prstGeom>
            <a:ln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xmlns="" id="{A00D190C-C43C-44B3-87A2-4FCDABA851B4}"/>
                </a:ext>
              </a:extLst>
            </p:cNvPr>
            <p:cNvSpPr txBox="1"/>
            <p:nvPr/>
          </p:nvSpPr>
          <p:spPr>
            <a:xfrm>
              <a:off x="4065759" y="5307368"/>
              <a:ext cx="49564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mgt</a:t>
              </a:r>
            </a:p>
          </p:txBody>
        </p:sp>
        <p:sp>
          <p:nvSpPr>
            <p:cNvPr id="28" name="Shape 129">
              <a:extLst>
                <a:ext uri="{FF2B5EF4-FFF2-40B4-BE49-F238E27FC236}">
                  <a16:creationId xmlns:a16="http://schemas.microsoft.com/office/drawing/2014/main" xmlns="" id="{36A9589C-8CE4-4DC2-9442-07D777A2704D}"/>
                </a:ext>
              </a:extLst>
            </p:cNvPr>
            <p:cNvSpPr txBox="1">
              <a:spLocks/>
            </p:cNvSpPr>
            <p:nvPr/>
          </p:nvSpPr>
          <p:spPr>
            <a:xfrm>
              <a:off x="5554578" y="4200476"/>
              <a:ext cx="364252" cy="20638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lIns="9144" tIns="9144" rIns="9144" bIns="9144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9C0BA"/>
                </a:buClr>
                <a:buSzPct val="100000"/>
                <a:buFont typeface="Quicksand"/>
                <a:buNone/>
                <a:defRPr sz="1800" b="0" i="0" u="none" strike="noStrike" cap="none">
                  <a:solidFill>
                    <a:schemeClr val="bg1"/>
                  </a:solidFill>
                  <a:latin typeface="Quicksand"/>
                  <a:ea typeface="Quicksand"/>
                  <a:cs typeface="Quicksand"/>
                  <a:sym typeface="Quicksand"/>
                </a:defRPr>
              </a:lvl1pPr>
              <a:lvl2pPr lvl="1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2pPr>
              <a:lvl3pPr lvl="2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3pPr>
              <a:lvl4pPr lvl="3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4pPr>
              <a:lvl5pPr lvl="4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5pPr>
              <a:lvl6pPr lvl="5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6pPr>
              <a:lvl7pPr lvl="6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7pPr>
              <a:lvl8pPr lvl="7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8pPr>
              <a:lvl9pPr lvl="8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9pPr>
            </a:lstStyle>
            <a:p>
              <a:pPr algn="ctr"/>
              <a:r>
                <a:rPr lang="en-US" sz="1600" b="1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BSE</a:t>
              </a:r>
              <a:endParaRPr lang="en" sz="1600" b="1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xmlns="" id="{F6B82394-F166-47F6-AFD1-3EFA99C722E4}"/>
              </a:ext>
            </a:extLst>
          </p:cNvPr>
          <p:cNvGrpSpPr/>
          <p:nvPr/>
        </p:nvGrpSpPr>
        <p:grpSpPr>
          <a:xfrm>
            <a:off x="369254" y="4051517"/>
            <a:ext cx="2743200" cy="2524272"/>
            <a:chOff x="369254" y="4051517"/>
            <a:chExt cx="2743200" cy="2524272"/>
          </a:xfrm>
        </p:grpSpPr>
        <p:pic>
          <p:nvPicPr>
            <p:cNvPr id="27" name="Picture 26">
              <a:extLst>
                <a:ext uri="{FF2B5EF4-FFF2-40B4-BE49-F238E27FC236}">
                  <a16:creationId xmlns:a16="http://schemas.microsoft.com/office/drawing/2014/main" xmlns="" id="{9B7DA12F-AD44-4F85-B571-7785976C841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-76"/>
            <a:stretch/>
          </p:blipFill>
          <p:spPr>
            <a:xfrm>
              <a:off x="369254" y="4051517"/>
              <a:ext cx="2743200" cy="2524272"/>
            </a:xfrm>
            <a:prstGeom prst="rect">
              <a:avLst/>
            </a:prstGeom>
            <a:ln>
              <a:solidFill>
                <a:srgbClr val="F3F3F3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3" name="Shape 129">
              <a:extLst>
                <a:ext uri="{FF2B5EF4-FFF2-40B4-BE49-F238E27FC236}">
                  <a16:creationId xmlns:a16="http://schemas.microsoft.com/office/drawing/2014/main" xmlns="" id="{0AC1BC3E-2A4F-45D1-8117-326E0BD2F94E}"/>
                </a:ext>
              </a:extLst>
            </p:cNvPr>
            <p:cNvSpPr txBox="1">
              <a:spLocks/>
            </p:cNvSpPr>
            <p:nvPr/>
          </p:nvSpPr>
          <p:spPr>
            <a:xfrm>
              <a:off x="2716375" y="4200476"/>
              <a:ext cx="364252" cy="20638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lIns="9144" tIns="9144" rIns="9144" bIns="9144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9C0BA"/>
                </a:buClr>
                <a:buSzPct val="100000"/>
                <a:buFont typeface="Quicksand"/>
                <a:buNone/>
                <a:defRPr sz="1800" b="0" i="0" u="none" strike="noStrike" cap="none">
                  <a:solidFill>
                    <a:schemeClr val="bg1"/>
                  </a:solidFill>
                  <a:latin typeface="Quicksand"/>
                  <a:ea typeface="Quicksand"/>
                  <a:cs typeface="Quicksand"/>
                  <a:sym typeface="Quicksand"/>
                </a:defRPr>
              </a:lvl1pPr>
              <a:lvl2pPr lvl="1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2pPr>
              <a:lvl3pPr lvl="2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3pPr>
              <a:lvl4pPr lvl="3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4pPr>
              <a:lvl5pPr lvl="4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5pPr>
              <a:lvl6pPr lvl="5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6pPr>
              <a:lvl7pPr lvl="6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7pPr>
              <a:lvl8pPr lvl="7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8pPr>
              <a:lvl9pPr lvl="8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9pPr>
            </a:lstStyle>
            <a:p>
              <a:pPr algn="ctr"/>
              <a:r>
                <a:rPr lang="en-US" sz="1600" b="1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BSE</a:t>
              </a:r>
              <a:endParaRPr lang="en" sz="1600" b="1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xmlns="" id="{34AC07C7-E43C-4C8F-8F8A-B0E5AB00F8D7}"/>
                </a:ext>
              </a:extLst>
            </p:cNvPr>
            <p:cNvSpPr/>
            <p:nvPr/>
          </p:nvSpPr>
          <p:spPr>
            <a:xfrm>
              <a:off x="1232808" y="5867943"/>
              <a:ext cx="214993" cy="176518"/>
            </a:xfrm>
            <a:prstGeom prst="rect">
              <a:avLst/>
            </a:prstGeom>
            <a:noFill/>
            <a:ln>
              <a:solidFill>
                <a:srgbClr val="84BF4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xmlns="" id="{74217D92-5209-486B-B791-A995DB4BCB3F}"/>
              </a:ext>
            </a:extLst>
          </p:cNvPr>
          <p:cNvGrpSpPr/>
          <p:nvPr/>
        </p:nvGrpSpPr>
        <p:grpSpPr>
          <a:xfrm>
            <a:off x="6028219" y="1273646"/>
            <a:ext cx="2743200" cy="2526208"/>
            <a:chOff x="6028219" y="1273646"/>
            <a:chExt cx="2743200" cy="2526208"/>
          </a:xfrm>
        </p:grpSpPr>
        <p:pic>
          <p:nvPicPr>
            <p:cNvPr id="36" name="Picture 35">
              <a:extLst>
                <a:ext uri="{FF2B5EF4-FFF2-40B4-BE49-F238E27FC236}">
                  <a16:creationId xmlns:a16="http://schemas.microsoft.com/office/drawing/2014/main" xmlns="" id="{3CE69927-5BEE-4CB7-B46A-5075A6875BEC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screen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rightnessContrast bright="-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028219" y="1273646"/>
              <a:ext cx="2743200" cy="2526208"/>
            </a:xfrm>
            <a:prstGeom prst="rect">
              <a:avLst/>
            </a:prstGeom>
            <a:ln>
              <a:solidFill>
                <a:srgbClr val="F3F3F3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xmlns="" id="{7513B7D0-54D5-4F4D-8FF5-7FE5AE623949}"/>
                </a:ext>
              </a:extLst>
            </p:cNvPr>
            <p:cNvSpPr txBox="1"/>
            <p:nvPr/>
          </p:nvSpPr>
          <p:spPr>
            <a:xfrm>
              <a:off x="6155055" y="2347303"/>
              <a:ext cx="42030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km</a:t>
              </a: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xmlns="" id="{780DF550-B55D-4654-A75B-383666E1B6E5}"/>
                </a:ext>
              </a:extLst>
            </p:cNvPr>
            <p:cNvSpPr txBox="1"/>
            <p:nvPr/>
          </p:nvSpPr>
          <p:spPr>
            <a:xfrm>
              <a:off x="7702806" y="1981445"/>
              <a:ext cx="389850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po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xmlns="" id="{6ED2AABC-4885-47D6-8A79-F38934B18ACD}"/>
                </a:ext>
              </a:extLst>
            </p:cNvPr>
            <p:cNvSpPr txBox="1"/>
            <p:nvPr/>
          </p:nvSpPr>
          <p:spPr>
            <a:xfrm>
              <a:off x="7567558" y="2409489"/>
              <a:ext cx="386644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 err="1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pn</a:t>
              </a:r>
              <a:endParaRPr lang="en-US" sz="1400" b="1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  <p:cxnSp>
          <p:nvCxnSpPr>
            <p:cNvPr id="14" name="Straight Arrow Connector 13">
              <a:extLst>
                <a:ext uri="{FF2B5EF4-FFF2-40B4-BE49-F238E27FC236}">
                  <a16:creationId xmlns:a16="http://schemas.microsoft.com/office/drawing/2014/main" xmlns="" id="{A1F0B536-D8B6-4A02-BA52-10EFCE3EA9E2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514779" y="2577894"/>
              <a:ext cx="134590" cy="0"/>
            </a:xfrm>
            <a:prstGeom prst="straightConnector1">
              <a:avLst/>
            </a:prstGeom>
            <a:ln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Shape 129">
              <a:extLst>
                <a:ext uri="{FF2B5EF4-FFF2-40B4-BE49-F238E27FC236}">
                  <a16:creationId xmlns:a16="http://schemas.microsoft.com/office/drawing/2014/main" xmlns="" id="{EE9A8923-7055-43D7-8C6D-86A41F1EF50B}"/>
                </a:ext>
              </a:extLst>
            </p:cNvPr>
            <p:cNvSpPr txBox="1">
              <a:spLocks/>
            </p:cNvSpPr>
            <p:nvPr/>
          </p:nvSpPr>
          <p:spPr>
            <a:xfrm>
              <a:off x="8384866" y="1506940"/>
              <a:ext cx="364252" cy="20638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lIns="9144" tIns="9144" rIns="9144" bIns="9144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9C0BA"/>
                </a:buClr>
                <a:buSzPct val="100000"/>
                <a:buFont typeface="Quicksand"/>
                <a:buNone/>
                <a:defRPr sz="1800" b="0" i="0" u="none" strike="noStrike" cap="none">
                  <a:solidFill>
                    <a:schemeClr val="bg1"/>
                  </a:solidFill>
                  <a:latin typeface="Quicksand"/>
                  <a:ea typeface="Quicksand"/>
                  <a:cs typeface="Quicksand"/>
                  <a:sym typeface="Quicksand"/>
                </a:defRPr>
              </a:lvl1pPr>
              <a:lvl2pPr lvl="1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2pPr>
              <a:lvl3pPr lvl="2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3pPr>
              <a:lvl4pPr lvl="3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4pPr>
              <a:lvl5pPr lvl="4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5pPr>
              <a:lvl6pPr lvl="5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6pPr>
              <a:lvl7pPr lvl="6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7pPr>
              <a:lvl8pPr lvl="7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8pPr>
              <a:lvl9pPr lvl="8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9pPr>
            </a:lstStyle>
            <a:p>
              <a:pPr algn="ctr"/>
              <a:r>
                <a:rPr lang="en-US" sz="1600" b="1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BSE</a:t>
              </a:r>
              <a:endParaRPr lang="en" sz="1600" b="1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xmlns="" id="{2A605DE5-20CF-43BE-BA78-C701B1E865BE}"/>
              </a:ext>
            </a:extLst>
          </p:cNvPr>
          <p:cNvGrpSpPr/>
          <p:nvPr/>
        </p:nvGrpSpPr>
        <p:grpSpPr>
          <a:xfrm>
            <a:off x="3200401" y="1273646"/>
            <a:ext cx="2743200" cy="2526209"/>
            <a:chOff x="3200401" y="1273646"/>
            <a:chExt cx="2743200" cy="2526209"/>
          </a:xfrm>
        </p:grpSpPr>
        <p:pic>
          <p:nvPicPr>
            <p:cNvPr id="35" name="Picture 3" descr="Q:\Sheri Singerling\CRs\EET92042,35\BSEImages\chondrule3_sulfide1.tif">
              <a:extLst>
                <a:ext uri="{FF2B5EF4-FFF2-40B4-BE49-F238E27FC236}">
                  <a16:creationId xmlns:a16="http://schemas.microsoft.com/office/drawing/2014/main" xmlns="" id="{4DF60BFC-0A46-4020-869D-7414FEB6689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00401" y="1273646"/>
              <a:ext cx="2743200" cy="2526209"/>
            </a:xfrm>
            <a:prstGeom prst="rect">
              <a:avLst/>
            </a:prstGeom>
            <a:noFill/>
            <a:ln>
              <a:solidFill>
                <a:srgbClr val="F3F3F3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4" name="Shape 129">
              <a:extLst>
                <a:ext uri="{FF2B5EF4-FFF2-40B4-BE49-F238E27FC236}">
                  <a16:creationId xmlns:a16="http://schemas.microsoft.com/office/drawing/2014/main" xmlns="" id="{A3394A24-2661-47EE-92D3-A2A963BC172F}"/>
                </a:ext>
              </a:extLst>
            </p:cNvPr>
            <p:cNvSpPr txBox="1">
              <a:spLocks/>
            </p:cNvSpPr>
            <p:nvPr/>
          </p:nvSpPr>
          <p:spPr>
            <a:xfrm>
              <a:off x="5554578" y="1506940"/>
              <a:ext cx="364252" cy="20638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lIns="9144" tIns="9144" rIns="9144" bIns="9144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9C0BA"/>
                </a:buClr>
                <a:buSzPct val="100000"/>
                <a:buFont typeface="Quicksand"/>
                <a:buNone/>
                <a:defRPr sz="1800" b="0" i="0" u="none" strike="noStrike" cap="none">
                  <a:solidFill>
                    <a:schemeClr val="bg1"/>
                  </a:solidFill>
                  <a:latin typeface="Quicksand"/>
                  <a:ea typeface="Quicksand"/>
                  <a:cs typeface="Quicksand"/>
                  <a:sym typeface="Quicksand"/>
                </a:defRPr>
              </a:lvl1pPr>
              <a:lvl2pPr lvl="1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2pPr>
              <a:lvl3pPr lvl="2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3pPr>
              <a:lvl4pPr lvl="3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4pPr>
              <a:lvl5pPr lvl="4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5pPr>
              <a:lvl6pPr lvl="5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6pPr>
              <a:lvl7pPr lvl="6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7pPr>
              <a:lvl8pPr lvl="7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8pPr>
              <a:lvl9pPr lvl="8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9pPr>
            </a:lstStyle>
            <a:p>
              <a:pPr algn="ctr"/>
              <a:r>
                <a:rPr lang="en-US" sz="1600" b="1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BSE</a:t>
              </a:r>
              <a:endParaRPr lang="en" sz="1600" b="1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xmlns="" id="{A429B89F-ACA7-4EC0-8FD5-050390994EDC}"/>
                </a:ext>
              </a:extLst>
            </p:cNvPr>
            <p:cNvSpPr/>
            <p:nvPr/>
          </p:nvSpPr>
          <p:spPr>
            <a:xfrm rot="2023099">
              <a:off x="5417755" y="2536201"/>
              <a:ext cx="247872" cy="220956"/>
            </a:xfrm>
            <a:prstGeom prst="rect">
              <a:avLst/>
            </a:prstGeom>
            <a:noFill/>
            <a:ln>
              <a:solidFill>
                <a:srgbClr val="84BF4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xmlns="" id="{37B750D9-3D0A-450B-911D-3C266B027DF9}"/>
              </a:ext>
            </a:extLst>
          </p:cNvPr>
          <p:cNvGrpSpPr/>
          <p:nvPr/>
        </p:nvGrpSpPr>
        <p:grpSpPr>
          <a:xfrm>
            <a:off x="369254" y="1273646"/>
            <a:ext cx="2743200" cy="2526209"/>
            <a:chOff x="369254" y="1273646"/>
            <a:chExt cx="2743200" cy="2526209"/>
          </a:xfrm>
        </p:grpSpPr>
        <p:pic>
          <p:nvPicPr>
            <p:cNvPr id="34" name="Picture 2" descr="Q:\Sheri Singerling\CRs\EET92042,35\BSEImages\chondrule3_medMag.tif">
              <a:extLst>
                <a:ext uri="{FF2B5EF4-FFF2-40B4-BE49-F238E27FC236}">
                  <a16:creationId xmlns:a16="http://schemas.microsoft.com/office/drawing/2014/main" xmlns="" id="{9EF51DD6-D44B-4EEE-BE13-46B6A294E61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9254" y="1273646"/>
              <a:ext cx="2743200" cy="2526209"/>
            </a:xfrm>
            <a:prstGeom prst="rect">
              <a:avLst/>
            </a:prstGeom>
            <a:noFill/>
            <a:ln>
              <a:solidFill>
                <a:srgbClr val="F3F3F3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2" name="Shape 129">
              <a:extLst>
                <a:ext uri="{FF2B5EF4-FFF2-40B4-BE49-F238E27FC236}">
                  <a16:creationId xmlns:a16="http://schemas.microsoft.com/office/drawing/2014/main" xmlns="" id="{497F2DC5-2809-4F4B-BAB4-79797D8F9FA3}"/>
                </a:ext>
              </a:extLst>
            </p:cNvPr>
            <p:cNvSpPr txBox="1">
              <a:spLocks/>
            </p:cNvSpPr>
            <p:nvPr/>
          </p:nvSpPr>
          <p:spPr>
            <a:xfrm>
              <a:off x="2716375" y="1506940"/>
              <a:ext cx="364252" cy="20638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lIns="9144" tIns="9144" rIns="9144" bIns="9144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9C0BA"/>
                </a:buClr>
                <a:buSzPct val="100000"/>
                <a:buFont typeface="Quicksand"/>
                <a:buNone/>
                <a:defRPr sz="1800" b="0" i="0" u="none" strike="noStrike" cap="none">
                  <a:solidFill>
                    <a:schemeClr val="bg1"/>
                  </a:solidFill>
                  <a:latin typeface="Quicksand"/>
                  <a:ea typeface="Quicksand"/>
                  <a:cs typeface="Quicksand"/>
                  <a:sym typeface="Quicksand"/>
                </a:defRPr>
              </a:lvl1pPr>
              <a:lvl2pPr lvl="1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2pPr>
              <a:lvl3pPr lvl="2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3pPr>
              <a:lvl4pPr lvl="3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4pPr>
              <a:lvl5pPr lvl="4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5pPr>
              <a:lvl6pPr lvl="5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6pPr>
              <a:lvl7pPr lvl="6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7pPr>
              <a:lvl8pPr lvl="7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8pPr>
              <a:lvl9pPr lvl="8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9pPr>
            </a:lstStyle>
            <a:p>
              <a:pPr algn="ctr"/>
              <a:r>
                <a:rPr lang="en-US" sz="1600" b="1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BSE</a:t>
              </a:r>
              <a:endParaRPr lang="en" sz="1600" b="1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xmlns="" id="{33499E6A-4D18-4CD7-B668-0D652141CA24}"/>
                </a:ext>
              </a:extLst>
            </p:cNvPr>
            <p:cNvSpPr/>
            <p:nvPr/>
          </p:nvSpPr>
          <p:spPr>
            <a:xfrm>
              <a:off x="1362082" y="1517826"/>
              <a:ext cx="444946" cy="395883"/>
            </a:xfrm>
            <a:prstGeom prst="rect">
              <a:avLst/>
            </a:prstGeom>
            <a:noFill/>
            <a:ln>
              <a:solidFill>
                <a:srgbClr val="84BF4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29" name="Shape 129"/>
          <p:cNvSpPr txBox="1">
            <a:spLocks noGrp="1"/>
          </p:cNvSpPr>
          <p:nvPr>
            <p:ph type="title"/>
          </p:nvPr>
        </p:nvSpPr>
        <p:spPr>
          <a:xfrm>
            <a:off x="1165475" y="665975"/>
            <a:ext cx="7432260" cy="4599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/>
            <a:r>
              <a:rPr lang="en-US" sz="28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Sulfide-Metal Assemblages in CR2 Chondrites</a:t>
            </a:r>
            <a:endParaRPr lang="en" sz="28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4" name="Rectangle: Diagonal Corners Snipped 3">
            <a:extLst>
              <a:ext uri="{FF2B5EF4-FFF2-40B4-BE49-F238E27FC236}">
                <a16:creationId xmlns:a16="http://schemas.microsoft.com/office/drawing/2014/main" xmlns="" id="{FAAD2F8F-E713-4CE6-95D9-2295F34CEA14}"/>
              </a:ext>
            </a:extLst>
          </p:cNvPr>
          <p:cNvSpPr/>
          <p:nvPr/>
        </p:nvSpPr>
        <p:spPr>
          <a:xfrm>
            <a:off x="194219" y="1176686"/>
            <a:ext cx="9281795" cy="296473"/>
          </a:xfrm>
          <a:prstGeom prst="snip2DiagRect">
            <a:avLst/>
          </a:prstGeom>
          <a:solidFill>
            <a:srgbClr val="F3F3F3"/>
          </a:solidFill>
          <a:ln>
            <a:solidFill>
              <a:srgbClr val="84BF4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600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CR2 EET 92042</a:t>
            </a:r>
          </a:p>
        </p:txBody>
      </p:sp>
      <p:sp>
        <p:nvSpPr>
          <p:cNvPr id="38" name="Rectangle: Diagonal Corners Snipped 37">
            <a:extLst>
              <a:ext uri="{FF2B5EF4-FFF2-40B4-BE49-F238E27FC236}">
                <a16:creationId xmlns:a16="http://schemas.microsoft.com/office/drawing/2014/main" xmlns="" id="{FF679EB6-6A92-4F77-828F-BEC248D09461}"/>
              </a:ext>
            </a:extLst>
          </p:cNvPr>
          <p:cNvSpPr/>
          <p:nvPr/>
        </p:nvSpPr>
        <p:spPr>
          <a:xfrm>
            <a:off x="194219" y="3863805"/>
            <a:ext cx="9281795" cy="296473"/>
          </a:xfrm>
          <a:prstGeom prst="snip2DiagRect">
            <a:avLst/>
          </a:prstGeom>
          <a:solidFill>
            <a:srgbClr val="F3F3F3"/>
          </a:solidFill>
          <a:ln>
            <a:solidFill>
              <a:srgbClr val="84BF4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600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CR2 QUE 99177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D406F4E3-7323-48D1-90F8-FAB235777EA8}"/>
              </a:ext>
            </a:extLst>
          </p:cNvPr>
          <p:cNvSpPr txBox="1"/>
          <p:nvPr/>
        </p:nvSpPr>
        <p:spPr>
          <a:xfrm>
            <a:off x="896982" y="6577727"/>
            <a:ext cx="596101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km = </a:t>
            </a:r>
            <a:r>
              <a:rPr lang="en-US" sz="1200" dirty="0" err="1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kamacite</a:t>
            </a:r>
            <a:r>
              <a:rPr lang="en-US" sz="1200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, po = pyrrhotite, </a:t>
            </a:r>
            <a:r>
              <a:rPr lang="en-US" sz="1200" dirty="0" err="1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pn</a:t>
            </a:r>
            <a:r>
              <a:rPr lang="en-US" sz="1200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= pentlandite, mgt = magnetite</a:t>
            </a:r>
          </a:p>
        </p:txBody>
      </p:sp>
      <p:sp>
        <p:nvSpPr>
          <p:cNvPr id="37" name="Rectangle: Diagonal Corners Snipped 36">
            <a:extLst>
              <a:ext uri="{FF2B5EF4-FFF2-40B4-BE49-F238E27FC236}">
                <a16:creationId xmlns:a16="http://schemas.microsoft.com/office/drawing/2014/main" xmlns="" id="{CADFA79C-27ED-41E1-8AD3-D0E4FF97B465}"/>
              </a:ext>
            </a:extLst>
          </p:cNvPr>
          <p:cNvSpPr/>
          <p:nvPr/>
        </p:nvSpPr>
        <p:spPr>
          <a:xfrm>
            <a:off x="6499209" y="4473762"/>
            <a:ext cx="1904564" cy="1716738"/>
          </a:xfrm>
          <a:prstGeom prst="snip2DiagRect">
            <a:avLst/>
          </a:prstGeom>
          <a:solidFill>
            <a:srgbClr val="F3F3F3"/>
          </a:solidFill>
          <a:ln>
            <a:solidFill>
              <a:srgbClr val="84BF4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" rIns="9144" rtlCol="0" anchor="ctr" anchorCtr="1"/>
          <a:lstStyle/>
          <a:p>
            <a:r>
              <a:rPr lang="en-US" sz="1600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Sulfide-metal assemblages are present in other CR chondrites too</a:t>
            </a:r>
            <a:endParaRPr lang="en-US" sz="600" dirty="0">
              <a:solidFill>
                <a:schemeClr val="tx1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0797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Shape 129"/>
          <p:cNvSpPr txBox="1">
            <a:spLocks noGrp="1"/>
          </p:cNvSpPr>
          <p:nvPr>
            <p:ph type="title"/>
          </p:nvPr>
        </p:nvSpPr>
        <p:spPr>
          <a:xfrm>
            <a:off x="1165475" y="665975"/>
            <a:ext cx="7432260" cy="4599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/>
            <a:r>
              <a:rPr lang="en-US" sz="28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Sulfide-Metal Assemblages in CR2 </a:t>
            </a:r>
            <a:r>
              <a:rPr lang="en-US" sz="2800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Renazzo</a:t>
            </a:r>
            <a:endParaRPr lang="en" sz="28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xmlns="" id="{09C2784C-8B8E-4885-B46D-34178E971A5F}"/>
              </a:ext>
            </a:extLst>
          </p:cNvPr>
          <p:cNvSpPr txBox="1"/>
          <p:nvPr/>
        </p:nvSpPr>
        <p:spPr>
          <a:xfrm>
            <a:off x="896982" y="6577727"/>
            <a:ext cx="596101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km = </a:t>
            </a:r>
            <a:r>
              <a:rPr lang="en-US" sz="1200" dirty="0" err="1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kamacite</a:t>
            </a:r>
            <a:r>
              <a:rPr lang="en-US" sz="1200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, po = pyrrhotite, </a:t>
            </a:r>
            <a:r>
              <a:rPr lang="en-US" sz="1200" dirty="0" err="1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pn</a:t>
            </a:r>
            <a:r>
              <a:rPr lang="en-US" sz="1200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= pentlandite, mgt = magnetite, ? = low Z material</a:t>
            </a:r>
          </a:p>
        </p:txBody>
      </p:sp>
      <p:sp>
        <p:nvSpPr>
          <p:cNvPr id="16" name="Shape 129">
            <a:extLst>
              <a:ext uri="{FF2B5EF4-FFF2-40B4-BE49-F238E27FC236}">
                <a16:creationId xmlns:a16="http://schemas.microsoft.com/office/drawing/2014/main" xmlns="" id="{E44F2D50-03C6-41F0-AD1B-7F17C1A3F09F}"/>
              </a:ext>
            </a:extLst>
          </p:cNvPr>
          <p:cNvSpPr txBox="1">
            <a:spLocks/>
          </p:cNvSpPr>
          <p:nvPr/>
        </p:nvSpPr>
        <p:spPr>
          <a:xfrm>
            <a:off x="1165475" y="1048325"/>
            <a:ext cx="4400824" cy="4599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ct val="100000"/>
              <a:buFont typeface="Quicksand"/>
              <a:buNone/>
              <a:defRPr sz="1800" b="0" i="0" u="none" strike="noStrike" cap="none">
                <a:solidFill>
                  <a:schemeClr val="bg1"/>
                </a:solidFill>
                <a:latin typeface="Quicksand"/>
                <a:ea typeface="Quicksand"/>
                <a:cs typeface="Quicksand"/>
                <a:sym typeface="Quicksand"/>
              </a:defRPr>
            </a:lvl1pPr>
            <a:lvl2pPr lvl="1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2pPr>
            <a:lvl3pPr lvl="2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3pPr>
            <a:lvl4pPr lvl="3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4pPr>
            <a:lvl5pPr lvl="4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5pPr>
            <a:lvl6pPr lvl="5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6pPr>
            <a:lvl7pPr lvl="6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7pPr>
            <a:lvl8pPr lvl="7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8pPr>
            <a:lvl9pPr lvl="8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9pPr>
          </a:lstStyle>
          <a:p>
            <a:r>
              <a:rPr lang="en-US" sz="20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CR2 </a:t>
            </a:r>
            <a:r>
              <a:rPr lang="en-US" sz="2000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Renazzo</a:t>
            </a:r>
            <a:r>
              <a:rPr lang="en-US" sz="20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C10S3</a:t>
            </a:r>
            <a:endParaRPr lang="en" sz="20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xmlns="" id="{4CF048D5-FECB-4E56-B01A-12E0D8F553FC}"/>
              </a:ext>
            </a:extLst>
          </p:cNvPr>
          <p:cNvGrpSpPr/>
          <p:nvPr/>
        </p:nvGrpSpPr>
        <p:grpSpPr>
          <a:xfrm>
            <a:off x="2834640" y="4029270"/>
            <a:ext cx="3108960" cy="2324223"/>
            <a:chOff x="2834640" y="4029270"/>
            <a:chExt cx="3108960" cy="2324223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xmlns="" id="{2AE14CF4-88CF-44CF-A3F3-BD4CDD4A16B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screen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2834640" y="4029270"/>
              <a:ext cx="3108960" cy="2324223"/>
            </a:xfrm>
            <a:prstGeom prst="rect">
              <a:avLst/>
            </a:prstGeom>
            <a:ln>
              <a:solidFill>
                <a:srgbClr val="F3F3F3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xmlns="" id="{172BD312-2D4D-4AA3-9EE2-86C9F681126C}"/>
                </a:ext>
              </a:extLst>
            </p:cNvPr>
            <p:cNvSpPr txBox="1"/>
            <p:nvPr/>
          </p:nvSpPr>
          <p:spPr>
            <a:xfrm>
              <a:off x="5404824" y="4061483"/>
              <a:ext cx="508311" cy="215444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lIns="0" tIns="0" rIns="0" bIns="0" rtlCol="0">
              <a:spAutoFit/>
            </a:bodyPr>
            <a:lstStyle/>
            <a:p>
              <a:pPr algn="ctr"/>
              <a:r>
                <a:rPr lang="en-US" b="1" dirty="0" err="1">
                  <a:solidFill>
                    <a:srgbClr val="FF0000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Ni</a:t>
              </a:r>
              <a:r>
                <a:rPr lang="en-US" b="1" dirty="0" err="1">
                  <a:solidFill>
                    <a:srgbClr val="00B050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Fe</a:t>
              </a:r>
              <a:r>
                <a:rPr lang="en-US" b="1" dirty="0" err="1">
                  <a:solidFill>
                    <a:srgbClr val="0000FF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O</a:t>
              </a:r>
              <a:endParaRPr lang="en-US" b="1" dirty="0">
                <a:solidFill>
                  <a:srgbClr val="0000FF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</p:grpSp>
      <p:grpSp>
        <p:nvGrpSpPr>
          <p:cNvPr id="48" name="Group 47">
            <a:extLst>
              <a:ext uri="{FF2B5EF4-FFF2-40B4-BE49-F238E27FC236}">
                <a16:creationId xmlns:a16="http://schemas.microsoft.com/office/drawing/2014/main" xmlns="" id="{FAB39870-A1A4-4700-A955-07FFDA4F3790}"/>
              </a:ext>
            </a:extLst>
          </p:cNvPr>
          <p:cNvGrpSpPr/>
          <p:nvPr/>
        </p:nvGrpSpPr>
        <p:grpSpPr>
          <a:xfrm>
            <a:off x="49228" y="1498652"/>
            <a:ext cx="2743200" cy="2683615"/>
            <a:chOff x="49228" y="1498652"/>
            <a:chExt cx="2743200" cy="2683615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xmlns="" id="{616A813F-E6DA-4CCD-AEA4-8B68852783F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9228" y="1498652"/>
              <a:ext cx="2743200" cy="2683615"/>
            </a:xfrm>
            <a:prstGeom prst="rect">
              <a:avLst/>
            </a:prstGeom>
            <a:ln>
              <a:solidFill>
                <a:srgbClr val="F3F3F3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0" name="Shape 129">
              <a:extLst>
                <a:ext uri="{FF2B5EF4-FFF2-40B4-BE49-F238E27FC236}">
                  <a16:creationId xmlns:a16="http://schemas.microsoft.com/office/drawing/2014/main" xmlns="" id="{5A1BAAFB-7629-43BD-BF56-E1E4D4BE3871}"/>
                </a:ext>
              </a:extLst>
            </p:cNvPr>
            <p:cNvSpPr txBox="1">
              <a:spLocks/>
            </p:cNvSpPr>
            <p:nvPr/>
          </p:nvSpPr>
          <p:spPr>
            <a:xfrm>
              <a:off x="2399626" y="1525641"/>
              <a:ext cx="364252" cy="20638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lIns="9144" tIns="9144" rIns="9144" bIns="9144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9C0BA"/>
                </a:buClr>
                <a:buSzPct val="100000"/>
                <a:buFont typeface="Quicksand"/>
                <a:buNone/>
                <a:defRPr sz="1800" b="0" i="0" u="none" strike="noStrike" cap="none">
                  <a:solidFill>
                    <a:schemeClr val="bg1"/>
                  </a:solidFill>
                  <a:latin typeface="Quicksand"/>
                  <a:ea typeface="Quicksand"/>
                  <a:cs typeface="Quicksand"/>
                  <a:sym typeface="Quicksand"/>
                </a:defRPr>
              </a:lvl1pPr>
              <a:lvl2pPr lvl="1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2pPr>
              <a:lvl3pPr lvl="2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3pPr>
              <a:lvl4pPr lvl="3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4pPr>
              <a:lvl5pPr lvl="4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5pPr>
              <a:lvl6pPr lvl="5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6pPr>
              <a:lvl7pPr lvl="6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7pPr>
              <a:lvl8pPr lvl="7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8pPr>
              <a:lvl9pPr lvl="8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9pPr>
            </a:lstStyle>
            <a:p>
              <a:pPr algn="ctr"/>
              <a:r>
                <a:rPr lang="en-US" sz="1600" b="1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BSE</a:t>
              </a:r>
              <a:endParaRPr lang="en" sz="1600" b="1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xmlns="" id="{75573882-94CC-454D-8570-BED292982F68}"/>
                </a:ext>
              </a:extLst>
            </p:cNvPr>
            <p:cNvSpPr/>
            <p:nvPr/>
          </p:nvSpPr>
          <p:spPr>
            <a:xfrm rot="17038949">
              <a:off x="1210459" y="3637842"/>
              <a:ext cx="184678" cy="145949"/>
            </a:xfrm>
            <a:prstGeom prst="rect">
              <a:avLst/>
            </a:prstGeom>
            <a:noFill/>
            <a:ln>
              <a:solidFill>
                <a:srgbClr val="84BF4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9" name="Group 48">
            <a:extLst>
              <a:ext uri="{FF2B5EF4-FFF2-40B4-BE49-F238E27FC236}">
                <a16:creationId xmlns:a16="http://schemas.microsoft.com/office/drawing/2014/main" xmlns="" id="{3B49C527-AB16-4FA1-85DB-541FA37653A6}"/>
              </a:ext>
            </a:extLst>
          </p:cNvPr>
          <p:cNvGrpSpPr/>
          <p:nvPr/>
        </p:nvGrpSpPr>
        <p:grpSpPr>
          <a:xfrm>
            <a:off x="2834640" y="1498652"/>
            <a:ext cx="3108960" cy="2487168"/>
            <a:chOff x="2834640" y="1498652"/>
            <a:chExt cx="3108960" cy="2487168"/>
          </a:xfrm>
        </p:grpSpPr>
        <p:pic>
          <p:nvPicPr>
            <p:cNvPr id="15" name="Picture 14" descr="A picture containing text, mountain&#10;&#10;Description automatically generated">
              <a:extLst>
                <a:ext uri="{FF2B5EF4-FFF2-40B4-BE49-F238E27FC236}">
                  <a16:creationId xmlns:a16="http://schemas.microsoft.com/office/drawing/2014/main" xmlns="" id="{301A801E-4C82-4623-A8FB-D81C4A5F5EC4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2834640" y="1498652"/>
              <a:ext cx="3108960" cy="2487168"/>
            </a:xfrm>
            <a:prstGeom prst="rect">
              <a:avLst/>
            </a:prstGeom>
            <a:ln>
              <a:solidFill>
                <a:srgbClr val="F3F3F3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2" name="Shape 129">
              <a:extLst>
                <a:ext uri="{FF2B5EF4-FFF2-40B4-BE49-F238E27FC236}">
                  <a16:creationId xmlns:a16="http://schemas.microsoft.com/office/drawing/2014/main" xmlns="" id="{6B6390B0-D986-4C49-8575-1A5C4D102010}"/>
                </a:ext>
              </a:extLst>
            </p:cNvPr>
            <p:cNvSpPr txBox="1">
              <a:spLocks/>
            </p:cNvSpPr>
            <p:nvPr/>
          </p:nvSpPr>
          <p:spPr>
            <a:xfrm>
              <a:off x="5548883" y="1525641"/>
              <a:ext cx="364252" cy="20638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lIns="9144" tIns="9144" rIns="9144" bIns="9144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9C0BA"/>
                </a:buClr>
                <a:buSzPct val="100000"/>
                <a:buFont typeface="Quicksand"/>
                <a:buNone/>
                <a:defRPr sz="1800" b="0" i="0" u="none" strike="noStrike" cap="none">
                  <a:solidFill>
                    <a:schemeClr val="bg1"/>
                  </a:solidFill>
                  <a:latin typeface="Quicksand"/>
                  <a:ea typeface="Quicksand"/>
                  <a:cs typeface="Quicksand"/>
                  <a:sym typeface="Quicksand"/>
                </a:defRPr>
              </a:lvl1pPr>
              <a:lvl2pPr lvl="1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2pPr>
              <a:lvl3pPr lvl="2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3pPr>
              <a:lvl4pPr lvl="3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4pPr>
              <a:lvl5pPr lvl="4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5pPr>
              <a:lvl6pPr lvl="5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6pPr>
              <a:lvl7pPr lvl="6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7pPr>
              <a:lvl8pPr lvl="7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8pPr>
              <a:lvl9pPr lvl="8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9pPr>
            </a:lstStyle>
            <a:p>
              <a:pPr algn="ctr"/>
              <a:r>
                <a:rPr lang="en-US" sz="1600" b="1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BSE</a:t>
              </a:r>
              <a:endParaRPr lang="en" sz="1600" b="1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xmlns="" id="{0BBA649B-F708-4BE4-AFFC-27EEDE352BEA}"/>
                </a:ext>
              </a:extLst>
            </p:cNvPr>
            <p:cNvSpPr txBox="1"/>
            <p:nvPr/>
          </p:nvSpPr>
          <p:spPr>
            <a:xfrm>
              <a:off x="4391569" y="1585392"/>
              <a:ext cx="42030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km</a:t>
              </a:r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xmlns="" id="{965562E5-DF06-4B60-ADDD-0050FA41F195}"/>
                </a:ext>
              </a:extLst>
            </p:cNvPr>
            <p:cNvSpPr txBox="1"/>
            <p:nvPr/>
          </p:nvSpPr>
          <p:spPr>
            <a:xfrm>
              <a:off x="4235853" y="2795789"/>
              <a:ext cx="389850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po</a:t>
              </a:r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xmlns="" id="{0B71A23C-C200-456F-8A00-15E2EABBBF08}"/>
                </a:ext>
              </a:extLst>
            </p:cNvPr>
            <p:cNvSpPr txBox="1"/>
            <p:nvPr/>
          </p:nvSpPr>
          <p:spPr>
            <a:xfrm>
              <a:off x="3365887" y="2982878"/>
              <a:ext cx="49564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mgt</a:t>
              </a: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xmlns="" id="{42EA7FA2-C829-416F-882C-3E7C70EECACD}"/>
                </a:ext>
              </a:extLst>
            </p:cNvPr>
            <p:cNvSpPr txBox="1"/>
            <p:nvPr/>
          </p:nvSpPr>
          <p:spPr>
            <a:xfrm>
              <a:off x="3020092" y="2481536"/>
              <a:ext cx="49564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mgt</a:t>
              </a:r>
            </a:p>
          </p:txBody>
        </p:sp>
        <p:cxnSp>
          <p:nvCxnSpPr>
            <p:cNvPr id="30" name="Straight Arrow Connector 29">
              <a:extLst>
                <a:ext uri="{FF2B5EF4-FFF2-40B4-BE49-F238E27FC236}">
                  <a16:creationId xmlns:a16="http://schemas.microsoft.com/office/drawing/2014/main" xmlns="" id="{4588FE76-82FE-43CC-BC6E-A5238B95436C}"/>
                </a:ext>
              </a:extLst>
            </p:cNvPr>
            <p:cNvCxnSpPr/>
            <p:nvPr/>
          </p:nvCxnSpPr>
          <p:spPr>
            <a:xfrm flipV="1">
              <a:off x="3775600" y="3037210"/>
              <a:ext cx="76200" cy="63342"/>
            </a:xfrm>
            <a:prstGeom prst="straightConnector1">
              <a:avLst/>
            </a:prstGeom>
            <a:ln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Arrow Connector 30">
              <a:extLst>
                <a:ext uri="{FF2B5EF4-FFF2-40B4-BE49-F238E27FC236}">
                  <a16:creationId xmlns:a16="http://schemas.microsoft.com/office/drawing/2014/main" xmlns="" id="{24E6E7F2-44A4-4BDE-8BF8-220DD1EFEFD0}"/>
                </a:ext>
              </a:extLst>
            </p:cNvPr>
            <p:cNvCxnSpPr/>
            <p:nvPr/>
          </p:nvCxnSpPr>
          <p:spPr>
            <a:xfrm flipV="1">
              <a:off x="3430886" y="2531482"/>
              <a:ext cx="76200" cy="63342"/>
            </a:xfrm>
            <a:prstGeom prst="straightConnector1">
              <a:avLst/>
            </a:prstGeom>
            <a:ln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Arrow Connector 31">
              <a:extLst>
                <a:ext uri="{FF2B5EF4-FFF2-40B4-BE49-F238E27FC236}">
                  <a16:creationId xmlns:a16="http://schemas.microsoft.com/office/drawing/2014/main" xmlns="" id="{CC88930E-8946-45F0-9D5B-A1DDAA44DDBB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4392678" y="1796110"/>
              <a:ext cx="76200" cy="63342"/>
            </a:xfrm>
            <a:prstGeom prst="straightConnector1">
              <a:avLst/>
            </a:prstGeom>
            <a:ln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xmlns="" id="{F9C496DA-F68B-4AE5-8530-2BDEDDA39E3B}"/>
                </a:ext>
              </a:extLst>
            </p:cNvPr>
            <p:cNvSpPr txBox="1"/>
            <p:nvPr/>
          </p:nvSpPr>
          <p:spPr>
            <a:xfrm>
              <a:off x="4024395" y="2182080"/>
              <a:ext cx="263214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?</a:t>
              </a:r>
              <a:endParaRPr lang="en-US" sz="1400" b="1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  <p:sp>
          <p:nvSpPr>
            <p:cNvPr id="51" name="TextBox 50">
              <a:extLst>
                <a:ext uri="{FF2B5EF4-FFF2-40B4-BE49-F238E27FC236}">
                  <a16:creationId xmlns:a16="http://schemas.microsoft.com/office/drawing/2014/main" xmlns="" id="{A525A950-F539-47E0-958A-706DBC632AF2}"/>
                </a:ext>
              </a:extLst>
            </p:cNvPr>
            <p:cNvSpPr txBox="1"/>
            <p:nvPr/>
          </p:nvSpPr>
          <p:spPr>
            <a:xfrm>
              <a:off x="4843824" y="2804559"/>
              <a:ext cx="77617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Pt strap</a:t>
              </a:r>
            </a:p>
          </p:txBody>
        </p:sp>
        <p:cxnSp>
          <p:nvCxnSpPr>
            <p:cNvPr id="52" name="Straight Arrow Connector 51">
              <a:extLst>
                <a:ext uri="{FF2B5EF4-FFF2-40B4-BE49-F238E27FC236}">
                  <a16:creationId xmlns:a16="http://schemas.microsoft.com/office/drawing/2014/main" xmlns="" id="{EB2B85DD-2D4F-46A5-A866-53E236547339}"/>
                </a:ext>
              </a:extLst>
            </p:cNvPr>
            <p:cNvCxnSpPr/>
            <p:nvPr/>
          </p:nvCxnSpPr>
          <p:spPr>
            <a:xfrm flipV="1">
              <a:off x="5522822" y="2859826"/>
              <a:ext cx="76200" cy="63342"/>
            </a:xfrm>
            <a:prstGeom prst="straightConnector1">
              <a:avLst/>
            </a:prstGeom>
            <a:ln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920795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Shape 129"/>
          <p:cNvSpPr txBox="1">
            <a:spLocks noGrp="1"/>
          </p:cNvSpPr>
          <p:nvPr>
            <p:ph type="title"/>
          </p:nvPr>
        </p:nvSpPr>
        <p:spPr>
          <a:xfrm>
            <a:off x="1165475" y="665975"/>
            <a:ext cx="7432260" cy="4599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/>
            <a:r>
              <a:rPr lang="en-US" sz="28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Sulfide-Metal Assemblages in CR2 </a:t>
            </a:r>
            <a:r>
              <a:rPr lang="en-US" sz="2800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Renazzo</a:t>
            </a:r>
            <a:endParaRPr lang="en" sz="28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xmlns="" id="{09C2784C-8B8E-4885-B46D-34178E971A5F}"/>
              </a:ext>
            </a:extLst>
          </p:cNvPr>
          <p:cNvSpPr txBox="1"/>
          <p:nvPr/>
        </p:nvSpPr>
        <p:spPr>
          <a:xfrm>
            <a:off x="896982" y="6577727"/>
            <a:ext cx="596101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km = </a:t>
            </a:r>
            <a:r>
              <a:rPr lang="en-US" sz="1200" dirty="0" err="1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kamacite</a:t>
            </a:r>
            <a:r>
              <a:rPr lang="en-US" sz="1200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, po = pyrrhotite, </a:t>
            </a:r>
            <a:r>
              <a:rPr lang="en-US" sz="1200" dirty="0" err="1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pn</a:t>
            </a:r>
            <a:r>
              <a:rPr lang="en-US" sz="1200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= pentlandite, mgt = magnetite, ? = low Z material</a:t>
            </a:r>
          </a:p>
        </p:txBody>
      </p:sp>
      <p:sp>
        <p:nvSpPr>
          <p:cNvPr id="16" name="Shape 129">
            <a:extLst>
              <a:ext uri="{FF2B5EF4-FFF2-40B4-BE49-F238E27FC236}">
                <a16:creationId xmlns:a16="http://schemas.microsoft.com/office/drawing/2014/main" xmlns="" id="{E44F2D50-03C6-41F0-AD1B-7F17C1A3F09F}"/>
              </a:ext>
            </a:extLst>
          </p:cNvPr>
          <p:cNvSpPr txBox="1">
            <a:spLocks/>
          </p:cNvSpPr>
          <p:nvPr/>
        </p:nvSpPr>
        <p:spPr>
          <a:xfrm>
            <a:off x="1165475" y="1048325"/>
            <a:ext cx="4400824" cy="4599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ct val="100000"/>
              <a:buFont typeface="Quicksand"/>
              <a:buNone/>
              <a:defRPr sz="1800" b="0" i="0" u="none" strike="noStrike" cap="none">
                <a:solidFill>
                  <a:schemeClr val="bg1"/>
                </a:solidFill>
                <a:latin typeface="Quicksand"/>
                <a:ea typeface="Quicksand"/>
                <a:cs typeface="Quicksand"/>
                <a:sym typeface="Quicksand"/>
              </a:defRPr>
            </a:lvl1pPr>
            <a:lvl2pPr lvl="1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2pPr>
            <a:lvl3pPr lvl="2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3pPr>
            <a:lvl4pPr lvl="3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4pPr>
            <a:lvl5pPr lvl="4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5pPr>
            <a:lvl6pPr lvl="5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6pPr>
            <a:lvl7pPr lvl="6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7pPr>
            <a:lvl8pPr lvl="7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8pPr>
            <a:lvl9pPr lvl="8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9pPr>
          </a:lstStyle>
          <a:p>
            <a:r>
              <a:rPr lang="en-US" sz="20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CR2 </a:t>
            </a:r>
            <a:r>
              <a:rPr lang="en-US" sz="2000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Renazzo</a:t>
            </a:r>
            <a:r>
              <a:rPr lang="en-US" sz="20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C10S3</a:t>
            </a:r>
            <a:endParaRPr lang="en" sz="20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xmlns="" id="{4CF048D5-FECB-4E56-B01A-12E0D8F553FC}"/>
              </a:ext>
            </a:extLst>
          </p:cNvPr>
          <p:cNvGrpSpPr/>
          <p:nvPr/>
        </p:nvGrpSpPr>
        <p:grpSpPr>
          <a:xfrm>
            <a:off x="2834640" y="4029270"/>
            <a:ext cx="3108960" cy="2324223"/>
            <a:chOff x="2834640" y="4029270"/>
            <a:chExt cx="3108960" cy="2324223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xmlns="" id="{2AE14CF4-88CF-44CF-A3F3-BD4CDD4A16B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screen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2834640" y="4029270"/>
              <a:ext cx="3108960" cy="2324223"/>
            </a:xfrm>
            <a:prstGeom prst="rect">
              <a:avLst/>
            </a:prstGeom>
            <a:ln>
              <a:solidFill>
                <a:srgbClr val="F3F3F3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xmlns="" id="{172BD312-2D4D-4AA3-9EE2-86C9F681126C}"/>
                </a:ext>
              </a:extLst>
            </p:cNvPr>
            <p:cNvSpPr txBox="1"/>
            <p:nvPr/>
          </p:nvSpPr>
          <p:spPr>
            <a:xfrm>
              <a:off x="5404824" y="4061483"/>
              <a:ext cx="508311" cy="215444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lIns="0" tIns="0" rIns="0" bIns="0" rtlCol="0">
              <a:spAutoFit/>
            </a:bodyPr>
            <a:lstStyle/>
            <a:p>
              <a:pPr algn="ctr"/>
              <a:r>
                <a:rPr lang="en-US" b="1" dirty="0" err="1">
                  <a:solidFill>
                    <a:srgbClr val="FF0000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Ni</a:t>
              </a:r>
              <a:r>
                <a:rPr lang="en-US" b="1" dirty="0" err="1">
                  <a:solidFill>
                    <a:srgbClr val="00B050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Fe</a:t>
              </a:r>
              <a:r>
                <a:rPr lang="en-US" b="1" dirty="0" err="1">
                  <a:solidFill>
                    <a:srgbClr val="0000FF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O</a:t>
              </a:r>
              <a:endParaRPr lang="en-US" b="1" dirty="0">
                <a:solidFill>
                  <a:srgbClr val="0000FF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xmlns="" id="{C85186C9-7EFB-449A-8350-AB9CCE973F52}"/>
              </a:ext>
            </a:extLst>
          </p:cNvPr>
          <p:cNvGrpSpPr/>
          <p:nvPr/>
        </p:nvGrpSpPr>
        <p:grpSpPr>
          <a:xfrm>
            <a:off x="5985812" y="4029270"/>
            <a:ext cx="3108960" cy="2324223"/>
            <a:chOff x="5985812" y="4029270"/>
            <a:chExt cx="3108960" cy="2324223"/>
          </a:xfrm>
        </p:grpSpPr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xmlns="" id="{C15C96AB-8B5D-48D3-B006-01C3ECB7D39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screen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985812" y="4029270"/>
              <a:ext cx="3108960" cy="2324223"/>
            </a:xfrm>
            <a:prstGeom prst="rect">
              <a:avLst/>
            </a:prstGeom>
            <a:ln>
              <a:solidFill>
                <a:srgbClr val="F3F3F3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xmlns="" id="{F5608887-46C7-4C95-8F03-05C08C6F4DD1}"/>
                </a:ext>
              </a:extLst>
            </p:cNvPr>
            <p:cNvSpPr txBox="1"/>
            <p:nvPr/>
          </p:nvSpPr>
          <p:spPr>
            <a:xfrm>
              <a:off x="8560351" y="4061483"/>
              <a:ext cx="508311" cy="215444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lIns="0" tIns="0" rIns="0" bIns="0" rtlCol="0">
              <a:spAutoFit/>
            </a:bodyPr>
            <a:lstStyle/>
            <a:p>
              <a:pPr algn="ctr"/>
              <a:r>
                <a:rPr lang="en-US" b="1" dirty="0" err="1">
                  <a:solidFill>
                    <a:srgbClr val="FF0000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Ni</a:t>
              </a:r>
              <a:r>
                <a:rPr lang="en-US" b="1" dirty="0" err="1">
                  <a:solidFill>
                    <a:srgbClr val="00B050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Fe</a:t>
              </a:r>
              <a:r>
                <a:rPr lang="en-US" b="1" dirty="0" err="1">
                  <a:solidFill>
                    <a:srgbClr val="0000FF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O</a:t>
              </a:r>
              <a:endParaRPr lang="en-US" b="1" dirty="0">
                <a:solidFill>
                  <a:srgbClr val="0000FF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</p:grpSp>
      <p:grpSp>
        <p:nvGrpSpPr>
          <p:cNvPr id="48" name="Group 47">
            <a:extLst>
              <a:ext uri="{FF2B5EF4-FFF2-40B4-BE49-F238E27FC236}">
                <a16:creationId xmlns:a16="http://schemas.microsoft.com/office/drawing/2014/main" xmlns="" id="{FAB39870-A1A4-4700-A955-07FFDA4F3790}"/>
              </a:ext>
            </a:extLst>
          </p:cNvPr>
          <p:cNvGrpSpPr/>
          <p:nvPr/>
        </p:nvGrpSpPr>
        <p:grpSpPr>
          <a:xfrm>
            <a:off x="49228" y="1498652"/>
            <a:ext cx="2743200" cy="2683615"/>
            <a:chOff x="49228" y="1498652"/>
            <a:chExt cx="2743200" cy="2683615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xmlns="" id="{616A813F-E6DA-4CCD-AEA4-8B68852783F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9228" y="1498652"/>
              <a:ext cx="2743200" cy="2683615"/>
            </a:xfrm>
            <a:prstGeom prst="rect">
              <a:avLst/>
            </a:prstGeom>
            <a:ln>
              <a:solidFill>
                <a:srgbClr val="F3F3F3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0" name="Shape 129">
              <a:extLst>
                <a:ext uri="{FF2B5EF4-FFF2-40B4-BE49-F238E27FC236}">
                  <a16:creationId xmlns:a16="http://schemas.microsoft.com/office/drawing/2014/main" xmlns="" id="{5A1BAAFB-7629-43BD-BF56-E1E4D4BE3871}"/>
                </a:ext>
              </a:extLst>
            </p:cNvPr>
            <p:cNvSpPr txBox="1">
              <a:spLocks/>
            </p:cNvSpPr>
            <p:nvPr/>
          </p:nvSpPr>
          <p:spPr>
            <a:xfrm>
              <a:off x="2399626" y="1525641"/>
              <a:ext cx="364252" cy="20638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lIns="9144" tIns="9144" rIns="9144" bIns="9144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9C0BA"/>
                </a:buClr>
                <a:buSzPct val="100000"/>
                <a:buFont typeface="Quicksand"/>
                <a:buNone/>
                <a:defRPr sz="1800" b="0" i="0" u="none" strike="noStrike" cap="none">
                  <a:solidFill>
                    <a:schemeClr val="bg1"/>
                  </a:solidFill>
                  <a:latin typeface="Quicksand"/>
                  <a:ea typeface="Quicksand"/>
                  <a:cs typeface="Quicksand"/>
                  <a:sym typeface="Quicksand"/>
                </a:defRPr>
              </a:lvl1pPr>
              <a:lvl2pPr lvl="1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2pPr>
              <a:lvl3pPr lvl="2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3pPr>
              <a:lvl4pPr lvl="3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4pPr>
              <a:lvl5pPr lvl="4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5pPr>
              <a:lvl6pPr lvl="5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6pPr>
              <a:lvl7pPr lvl="6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7pPr>
              <a:lvl8pPr lvl="7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8pPr>
              <a:lvl9pPr lvl="8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9pPr>
            </a:lstStyle>
            <a:p>
              <a:pPr algn="ctr"/>
              <a:r>
                <a:rPr lang="en-US" sz="1600" b="1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BSE</a:t>
              </a:r>
              <a:endParaRPr lang="en" sz="1600" b="1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xmlns="" id="{75573882-94CC-454D-8570-BED292982F68}"/>
                </a:ext>
              </a:extLst>
            </p:cNvPr>
            <p:cNvSpPr/>
            <p:nvPr/>
          </p:nvSpPr>
          <p:spPr>
            <a:xfrm rot="17038949">
              <a:off x="1210459" y="3637842"/>
              <a:ext cx="184678" cy="145949"/>
            </a:xfrm>
            <a:prstGeom prst="rect">
              <a:avLst/>
            </a:prstGeom>
            <a:noFill/>
            <a:ln>
              <a:solidFill>
                <a:srgbClr val="84BF4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xmlns="" id="{BF2F4B9E-1CE5-4034-B8BA-88BED1AB3212}"/>
              </a:ext>
            </a:extLst>
          </p:cNvPr>
          <p:cNvGrpSpPr/>
          <p:nvPr/>
        </p:nvGrpSpPr>
        <p:grpSpPr>
          <a:xfrm>
            <a:off x="5985812" y="1498652"/>
            <a:ext cx="3108960" cy="2487168"/>
            <a:chOff x="5985812" y="1498652"/>
            <a:chExt cx="3108960" cy="2487168"/>
          </a:xfrm>
        </p:grpSpPr>
        <p:pic>
          <p:nvPicPr>
            <p:cNvPr id="17" name="Picture 16" descr="A picture containing text, ground, outdoor&#10;&#10;Description automatically generated">
              <a:extLst>
                <a:ext uri="{FF2B5EF4-FFF2-40B4-BE49-F238E27FC236}">
                  <a16:creationId xmlns:a16="http://schemas.microsoft.com/office/drawing/2014/main" xmlns="" id="{97CF2221-AED8-4916-BD55-BF67A39175D8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screen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rightnessContrast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5985812" y="1498652"/>
              <a:ext cx="3108960" cy="2487168"/>
            </a:xfrm>
            <a:prstGeom prst="rect">
              <a:avLst/>
            </a:prstGeom>
            <a:ln>
              <a:solidFill>
                <a:srgbClr val="F3F3F3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3" name="Shape 129">
              <a:extLst>
                <a:ext uri="{FF2B5EF4-FFF2-40B4-BE49-F238E27FC236}">
                  <a16:creationId xmlns:a16="http://schemas.microsoft.com/office/drawing/2014/main" xmlns="" id="{F8697C3D-95DA-4B1B-B293-8A34A2860B0F}"/>
                </a:ext>
              </a:extLst>
            </p:cNvPr>
            <p:cNvSpPr txBox="1">
              <a:spLocks/>
            </p:cNvSpPr>
            <p:nvPr/>
          </p:nvSpPr>
          <p:spPr>
            <a:xfrm>
              <a:off x="8704410" y="1525641"/>
              <a:ext cx="364252" cy="20638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lIns="9144" tIns="9144" rIns="9144" bIns="9144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9C0BA"/>
                </a:buClr>
                <a:buSzPct val="100000"/>
                <a:buFont typeface="Quicksand"/>
                <a:buNone/>
                <a:defRPr sz="1800" b="0" i="0" u="none" strike="noStrike" cap="none">
                  <a:solidFill>
                    <a:schemeClr val="bg1"/>
                  </a:solidFill>
                  <a:latin typeface="Quicksand"/>
                  <a:ea typeface="Quicksand"/>
                  <a:cs typeface="Quicksand"/>
                  <a:sym typeface="Quicksand"/>
                </a:defRPr>
              </a:lvl1pPr>
              <a:lvl2pPr lvl="1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2pPr>
              <a:lvl3pPr lvl="2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3pPr>
              <a:lvl4pPr lvl="3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4pPr>
              <a:lvl5pPr lvl="4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5pPr>
              <a:lvl6pPr lvl="5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6pPr>
              <a:lvl7pPr lvl="6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7pPr>
              <a:lvl8pPr lvl="7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8pPr>
              <a:lvl9pPr lvl="8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9pPr>
            </a:lstStyle>
            <a:p>
              <a:pPr algn="ctr"/>
              <a:r>
                <a:rPr lang="en-US" sz="1600" b="1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BSE</a:t>
              </a:r>
              <a:endParaRPr lang="en" sz="1600" b="1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xmlns="" id="{153076A6-FEA7-4E2A-9EF6-E34CD996F039}"/>
                </a:ext>
              </a:extLst>
            </p:cNvPr>
            <p:cNvSpPr txBox="1"/>
            <p:nvPr/>
          </p:nvSpPr>
          <p:spPr>
            <a:xfrm>
              <a:off x="7861338" y="2440935"/>
              <a:ext cx="42030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km</a:t>
              </a:r>
            </a:p>
          </p:txBody>
        </p:sp>
        <p:sp>
          <p:nvSpPr>
            <p:cNvPr id="37" name="TextBox 36">
              <a:extLst>
                <a:ext uri="{FF2B5EF4-FFF2-40B4-BE49-F238E27FC236}">
                  <a16:creationId xmlns:a16="http://schemas.microsoft.com/office/drawing/2014/main" xmlns="" id="{A6EC56EE-22D2-491B-AF4B-5719D8AA595F}"/>
                </a:ext>
              </a:extLst>
            </p:cNvPr>
            <p:cNvSpPr txBox="1"/>
            <p:nvPr/>
          </p:nvSpPr>
          <p:spPr>
            <a:xfrm>
              <a:off x="7569550" y="3364195"/>
              <a:ext cx="389850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po</a:t>
              </a:r>
            </a:p>
          </p:txBody>
        </p: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xmlns="" id="{DDB8DAFB-A780-4573-9C84-7B6FE6404CA7}"/>
                </a:ext>
              </a:extLst>
            </p:cNvPr>
            <p:cNvSpPr txBox="1"/>
            <p:nvPr/>
          </p:nvSpPr>
          <p:spPr>
            <a:xfrm>
              <a:off x="6360314" y="3304874"/>
              <a:ext cx="49564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mgt</a:t>
              </a:r>
            </a:p>
          </p:txBody>
        </p:sp>
        <p:sp>
          <p:nvSpPr>
            <p:cNvPr id="39" name="TextBox 38">
              <a:extLst>
                <a:ext uri="{FF2B5EF4-FFF2-40B4-BE49-F238E27FC236}">
                  <a16:creationId xmlns:a16="http://schemas.microsoft.com/office/drawing/2014/main" xmlns="" id="{5304AD02-B657-450B-9278-9917C61EAECA}"/>
                </a:ext>
              </a:extLst>
            </p:cNvPr>
            <p:cNvSpPr txBox="1"/>
            <p:nvPr/>
          </p:nvSpPr>
          <p:spPr>
            <a:xfrm>
              <a:off x="6157846" y="2578832"/>
              <a:ext cx="49564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mgt</a:t>
              </a:r>
            </a:p>
          </p:txBody>
        </p:sp>
        <p:cxnSp>
          <p:nvCxnSpPr>
            <p:cNvPr id="41" name="Straight Arrow Connector 40">
              <a:extLst>
                <a:ext uri="{FF2B5EF4-FFF2-40B4-BE49-F238E27FC236}">
                  <a16:creationId xmlns:a16="http://schemas.microsoft.com/office/drawing/2014/main" xmlns="" id="{CB3F88CD-A758-4309-B162-05382C369B63}"/>
                </a:ext>
              </a:extLst>
            </p:cNvPr>
            <p:cNvCxnSpPr/>
            <p:nvPr/>
          </p:nvCxnSpPr>
          <p:spPr>
            <a:xfrm flipV="1">
              <a:off x="6568640" y="2628778"/>
              <a:ext cx="76200" cy="63342"/>
            </a:xfrm>
            <a:prstGeom prst="straightConnector1">
              <a:avLst/>
            </a:prstGeom>
            <a:ln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Arrow Connector 41">
              <a:extLst>
                <a:ext uri="{FF2B5EF4-FFF2-40B4-BE49-F238E27FC236}">
                  <a16:creationId xmlns:a16="http://schemas.microsoft.com/office/drawing/2014/main" xmlns="" id="{14D0D0AF-E2AD-42C4-9AFB-FC8A9BC0A319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862447" y="2651653"/>
              <a:ext cx="76200" cy="63342"/>
            </a:xfrm>
            <a:prstGeom prst="straightConnector1">
              <a:avLst/>
            </a:prstGeom>
            <a:ln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3" name="TextBox 42">
              <a:extLst>
                <a:ext uri="{FF2B5EF4-FFF2-40B4-BE49-F238E27FC236}">
                  <a16:creationId xmlns:a16="http://schemas.microsoft.com/office/drawing/2014/main" xmlns="" id="{00E5C6B6-497B-4325-820F-548D5011B097}"/>
                </a:ext>
              </a:extLst>
            </p:cNvPr>
            <p:cNvSpPr txBox="1"/>
            <p:nvPr/>
          </p:nvSpPr>
          <p:spPr>
            <a:xfrm>
              <a:off x="7042543" y="2030637"/>
              <a:ext cx="263214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?</a:t>
              </a:r>
              <a:endParaRPr lang="en-US" sz="1400" b="1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  <p:cxnSp>
          <p:nvCxnSpPr>
            <p:cNvPr id="45" name="Straight Arrow Connector 44">
              <a:extLst>
                <a:ext uri="{FF2B5EF4-FFF2-40B4-BE49-F238E27FC236}">
                  <a16:creationId xmlns:a16="http://schemas.microsoft.com/office/drawing/2014/main" xmlns="" id="{BC66A1C0-CAC9-41DC-93D2-3B2F4D896FCF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367570" y="3523784"/>
              <a:ext cx="76200" cy="63342"/>
            </a:xfrm>
            <a:prstGeom prst="straightConnector1">
              <a:avLst/>
            </a:prstGeom>
            <a:ln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Arrow Connector 45">
              <a:extLst>
                <a:ext uri="{FF2B5EF4-FFF2-40B4-BE49-F238E27FC236}">
                  <a16:creationId xmlns:a16="http://schemas.microsoft.com/office/drawing/2014/main" xmlns="" id="{98271994-DDDB-465D-83EB-1AB3591D693C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924555" y="3303370"/>
              <a:ext cx="76200" cy="63342"/>
            </a:xfrm>
            <a:prstGeom prst="straightConnector1">
              <a:avLst/>
            </a:prstGeom>
            <a:ln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xmlns="" id="{C5E12C4A-9096-4D75-9215-5DE649CAF152}"/>
                </a:ext>
              </a:extLst>
            </p:cNvPr>
            <p:cNvSpPr txBox="1"/>
            <p:nvPr/>
          </p:nvSpPr>
          <p:spPr>
            <a:xfrm>
              <a:off x="6919113" y="3112336"/>
              <a:ext cx="386644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 err="1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pn</a:t>
              </a:r>
              <a:endParaRPr lang="en-US" sz="1400" b="1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</p:grpSp>
      <p:grpSp>
        <p:nvGrpSpPr>
          <p:cNvPr id="49" name="Group 48">
            <a:extLst>
              <a:ext uri="{FF2B5EF4-FFF2-40B4-BE49-F238E27FC236}">
                <a16:creationId xmlns:a16="http://schemas.microsoft.com/office/drawing/2014/main" xmlns="" id="{3B49C527-AB16-4FA1-85DB-541FA37653A6}"/>
              </a:ext>
            </a:extLst>
          </p:cNvPr>
          <p:cNvGrpSpPr/>
          <p:nvPr/>
        </p:nvGrpSpPr>
        <p:grpSpPr>
          <a:xfrm>
            <a:off x="2834640" y="1498652"/>
            <a:ext cx="3108960" cy="2487168"/>
            <a:chOff x="2834640" y="1498652"/>
            <a:chExt cx="3108960" cy="2487168"/>
          </a:xfrm>
        </p:grpSpPr>
        <p:pic>
          <p:nvPicPr>
            <p:cNvPr id="15" name="Picture 14" descr="A picture containing text, mountain&#10;&#10;Description automatically generated">
              <a:extLst>
                <a:ext uri="{FF2B5EF4-FFF2-40B4-BE49-F238E27FC236}">
                  <a16:creationId xmlns:a16="http://schemas.microsoft.com/office/drawing/2014/main" xmlns="" id="{301A801E-4C82-4623-A8FB-D81C4A5F5EC4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2834640" y="1498652"/>
              <a:ext cx="3108960" cy="2487168"/>
            </a:xfrm>
            <a:prstGeom prst="rect">
              <a:avLst/>
            </a:prstGeom>
            <a:ln>
              <a:solidFill>
                <a:srgbClr val="F3F3F3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2" name="Shape 129">
              <a:extLst>
                <a:ext uri="{FF2B5EF4-FFF2-40B4-BE49-F238E27FC236}">
                  <a16:creationId xmlns:a16="http://schemas.microsoft.com/office/drawing/2014/main" xmlns="" id="{6B6390B0-D986-4C49-8575-1A5C4D102010}"/>
                </a:ext>
              </a:extLst>
            </p:cNvPr>
            <p:cNvSpPr txBox="1">
              <a:spLocks/>
            </p:cNvSpPr>
            <p:nvPr/>
          </p:nvSpPr>
          <p:spPr>
            <a:xfrm>
              <a:off x="5548883" y="1525641"/>
              <a:ext cx="364252" cy="20638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lIns="9144" tIns="9144" rIns="9144" bIns="9144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9C0BA"/>
                </a:buClr>
                <a:buSzPct val="100000"/>
                <a:buFont typeface="Quicksand"/>
                <a:buNone/>
                <a:defRPr sz="1800" b="0" i="0" u="none" strike="noStrike" cap="none">
                  <a:solidFill>
                    <a:schemeClr val="bg1"/>
                  </a:solidFill>
                  <a:latin typeface="Quicksand"/>
                  <a:ea typeface="Quicksand"/>
                  <a:cs typeface="Quicksand"/>
                  <a:sym typeface="Quicksand"/>
                </a:defRPr>
              </a:lvl1pPr>
              <a:lvl2pPr lvl="1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2pPr>
              <a:lvl3pPr lvl="2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3pPr>
              <a:lvl4pPr lvl="3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4pPr>
              <a:lvl5pPr lvl="4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5pPr>
              <a:lvl6pPr lvl="5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6pPr>
              <a:lvl7pPr lvl="6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7pPr>
              <a:lvl8pPr lvl="7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8pPr>
              <a:lvl9pPr lvl="8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9pPr>
            </a:lstStyle>
            <a:p>
              <a:pPr algn="ctr"/>
              <a:r>
                <a:rPr lang="en-US" sz="1600" b="1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BSE</a:t>
              </a:r>
              <a:endParaRPr lang="en" sz="1600" b="1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xmlns="" id="{0BBA649B-F708-4BE4-AFFC-27EEDE352BEA}"/>
                </a:ext>
              </a:extLst>
            </p:cNvPr>
            <p:cNvSpPr txBox="1"/>
            <p:nvPr/>
          </p:nvSpPr>
          <p:spPr>
            <a:xfrm>
              <a:off x="4391569" y="1585392"/>
              <a:ext cx="42030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km</a:t>
              </a:r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xmlns="" id="{965562E5-DF06-4B60-ADDD-0050FA41F195}"/>
                </a:ext>
              </a:extLst>
            </p:cNvPr>
            <p:cNvSpPr txBox="1"/>
            <p:nvPr/>
          </p:nvSpPr>
          <p:spPr>
            <a:xfrm>
              <a:off x="4235853" y="2795789"/>
              <a:ext cx="389850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po</a:t>
              </a:r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xmlns="" id="{0B71A23C-C200-456F-8A00-15E2EABBBF08}"/>
                </a:ext>
              </a:extLst>
            </p:cNvPr>
            <p:cNvSpPr txBox="1"/>
            <p:nvPr/>
          </p:nvSpPr>
          <p:spPr>
            <a:xfrm>
              <a:off x="3365887" y="2982878"/>
              <a:ext cx="49564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mgt</a:t>
              </a: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xmlns="" id="{42EA7FA2-C829-416F-882C-3E7C70EECACD}"/>
                </a:ext>
              </a:extLst>
            </p:cNvPr>
            <p:cNvSpPr txBox="1"/>
            <p:nvPr/>
          </p:nvSpPr>
          <p:spPr>
            <a:xfrm>
              <a:off x="3020092" y="2481536"/>
              <a:ext cx="49564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mgt</a:t>
              </a:r>
            </a:p>
          </p:txBody>
        </p:sp>
        <p:cxnSp>
          <p:nvCxnSpPr>
            <p:cNvPr id="30" name="Straight Arrow Connector 29">
              <a:extLst>
                <a:ext uri="{FF2B5EF4-FFF2-40B4-BE49-F238E27FC236}">
                  <a16:creationId xmlns:a16="http://schemas.microsoft.com/office/drawing/2014/main" xmlns="" id="{4588FE76-82FE-43CC-BC6E-A5238B95436C}"/>
                </a:ext>
              </a:extLst>
            </p:cNvPr>
            <p:cNvCxnSpPr/>
            <p:nvPr/>
          </p:nvCxnSpPr>
          <p:spPr>
            <a:xfrm flipV="1">
              <a:off x="3775600" y="3037210"/>
              <a:ext cx="76200" cy="63342"/>
            </a:xfrm>
            <a:prstGeom prst="straightConnector1">
              <a:avLst/>
            </a:prstGeom>
            <a:ln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Arrow Connector 30">
              <a:extLst>
                <a:ext uri="{FF2B5EF4-FFF2-40B4-BE49-F238E27FC236}">
                  <a16:creationId xmlns:a16="http://schemas.microsoft.com/office/drawing/2014/main" xmlns="" id="{24E6E7F2-44A4-4BDE-8BF8-220DD1EFEFD0}"/>
                </a:ext>
              </a:extLst>
            </p:cNvPr>
            <p:cNvCxnSpPr/>
            <p:nvPr/>
          </p:nvCxnSpPr>
          <p:spPr>
            <a:xfrm flipV="1">
              <a:off x="3430886" y="2531482"/>
              <a:ext cx="76200" cy="63342"/>
            </a:xfrm>
            <a:prstGeom prst="straightConnector1">
              <a:avLst/>
            </a:prstGeom>
            <a:ln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Arrow Connector 31">
              <a:extLst>
                <a:ext uri="{FF2B5EF4-FFF2-40B4-BE49-F238E27FC236}">
                  <a16:creationId xmlns:a16="http://schemas.microsoft.com/office/drawing/2014/main" xmlns="" id="{CC88930E-8946-45F0-9D5B-A1DDAA44DDBB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4392678" y="1796110"/>
              <a:ext cx="76200" cy="63342"/>
            </a:xfrm>
            <a:prstGeom prst="straightConnector1">
              <a:avLst/>
            </a:prstGeom>
            <a:ln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xmlns="" id="{F9C496DA-F68B-4AE5-8530-2BDEDDA39E3B}"/>
                </a:ext>
              </a:extLst>
            </p:cNvPr>
            <p:cNvSpPr txBox="1"/>
            <p:nvPr/>
          </p:nvSpPr>
          <p:spPr>
            <a:xfrm>
              <a:off x="4024395" y="2182080"/>
              <a:ext cx="263214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?</a:t>
              </a:r>
              <a:endParaRPr lang="en-US" sz="1400" b="1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xmlns="" id="{A72385A1-CAF6-4435-A1C2-4253619F0692}"/>
                </a:ext>
              </a:extLst>
            </p:cNvPr>
            <p:cNvSpPr/>
            <p:nvPr/>
          </p:nvSpPr>
          <p:spPr>
            <a:xfrm>
              <a:off x="3799113" y="2212521"/>
              <a:ext cx="976993" cy="851808"/>
            </a:xfrm>
            <a:prstGeom prst="rect">
              <a:avLst/>
            </a:prstGeom>
            <a:noFill/>
            <a:ln>
              <a:solidFill>
                <a:srgbClr val="84BF4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TextBox 50">
              <a:extLst>
                <a:ext uri="{FF2B5EF4-FFF2-40B4-BE49-F238E27FC236}">
                  <a16:creationId xmlns:a16="http://schemas.microsoft.com/office/drawing/2014/main" xmlns="" id="{A525A950-F539-47E0-958A-706DBC632AF2}"/>
                </a:ext>
              </a:extLst>
            </p:cNvPr>
            <p:cNvSpPr txBox="1"/>
            <p:nvPr/>
          </p:nvSpPr>
          <p:spPr>
            <a:xfrm>
              <a:off x="4843824" y="2804559"/>
              <a:ext cx="77617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Pt strap</a:t>
              </a:r>
            </a:p>
          </p:txBody>
        </p:sp>
        <p:cxnSp>
          <p:nvCxnSpPr>
            <p:cNvPr id="52" name="Straight Arrow Connector 51">
              <a:extLst>
                <a:ext uri="{FF2B5EF4-FFF2-40B4-BE49-F238E27FC236}">
                  <a16:creationId xmlns:a16="http://schemas.microsoft.com/office/drawing/2014/main" xmlns="" id="{EB2B85DD-2D4F-46A5-A866-53E236547339}"/>
                </a:ext>
              </a:extLst>
            </p:cNvPr>
            <p:cNvCxnSpPr/>
            <p:nvPr/>
          </p:nvCxnSpPr>
          <p:spPr>
            <a:xfrm flipV="1">
              <a:off x="5522822" y="2859826"/>
              <a:ext cx="76200" cy="63342"/>
            </a:xfrm>
            <a:prstGeom prst="straightConnector1">
              <a:avLst/>
            </a:prstGeom>
            <a:ln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811856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Shape 129"/>
          <p:cNvSpPr txBox="1">
            <a:spLocks noGrp="1"/>
          </p:cNvSpPr>
          <p:nvPr>
            <p:ph type="title"/>
          </p:nvPr>
        </p:nvSpPr>
        <p:spPr>
          <a:xfrm>
            <a:off x="1165475" y="665975"/>
            <a:ext cx="7432260" cy="4599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/>
            <a:r>
              <a:rPr lang="en-US" sz="28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Sulfide-Metal Assemblages in CR2 </a:t>
            </a:r>
            <a:r>
              <a:rPr lang="en-US" sz="2800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Renazzo</a:t>
            </a:r>
            <a:endParaRPr lang="en" sz="28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xmlns="" id="{09C2784C-8B8E-4885-B46D-34178E971A5F}"/>
              </a:ext>
            </a:extLst>
          </p:cNvPr>
          <p:cNvSpPr txBox="1"/>
          <p:nvPr/>
        </p:nvSpPr>
        <p:spPr>
          <a:xfrm>
            <a:off x="896982" y="6577727"/>
            <a:ext cx="596101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km = </a:t>
            </a:r>
            <a:r>
              <a:rPr lang="en-US" sz="1200" dirty="0" err="1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kamacite</a:t>
            </a:r>
            <a:r>
              <a:rPr lang="en-US" sz="1200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, po = pyrrhotite, </a:t>
            </a:r>
            <a:r>
              <a:rPr lang="en-US" sz="1200" dirty="0" err="1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pn</a:t>
            </a:r>
            <a:r>
              <a:rPr lang="en-US" sz="1200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= pentlandite, mgt = magnetite, ? = low Z material</a:t>
            </a:r>
          </a:p>
        </p:txBody>
      </p:sp>
      <p:sp>
        <p:nvSpPr>
          <p:cNvPr id="16" name="Shape 129">
            <a:extLst>
              <a:ext uri="{FF2B5EF4-FFF2-40B4-BE49-F238E27FC236}">
                <a16:creationId xmlns:a16="http://schemas.microsoft.com/office/drawing/2014/main" xmlns="" id="{E44F2D50-03C6-41F0-AD1B-7F17C1A3F09F}"/>
              </a:ext>
            </a:extLst>
          </p:cNvPr>
          <p:cNvSpPr txBox="1">
            <a:spLocks/>
          </p:cNvSpPr>
          <p:nvPr/>
        </p:nvSpPr>
        <p:spPr>
          <a:xfrm>
            <a:off x="1165475" y="1048325"/>
            <a:ext cx="4400824" cy="4599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ct val="100000"/>
              <a:buFont typeface="Quicksand"/>
              <a:buNone/>
              <a:defRPr sz="1800" b="0" i="0" u="none" strike="noStrike" cap="none">
                <a:solidFill>
                  <a:schemeClr val="bg1"/>
                </a:solidFill>
                <a:latin typeface="Quicksand"/>
                <a:ea typeface="Quicksand"/>
                <a:cs typeface="Quicksand"/>
                <a:sym typeface="Quicksand"/>
              </a:defRPr>
            </a:lvl1pPr>
            <a:lvl2pPr lvl="1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2pPr>
            <a:lvl3pPr lvl="2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3pPr>
            <a:lvl4pPr lvl="3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4pPr>
            <a:lvl5pPr lvl="4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5pPr>
            <a:lvl6pPr lvl="5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6pPr>
            <a:lvl7pPr lvl="6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7pPr>
            <a:lvl8pPr lvl="7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8pPr>
            <a:lvl9pPr lvl="8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9pPr>
          </a:lstStyle>
          <a:p>
            <a:r>
              <a:rPr lang="en-US" sz="20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CR2 </a:t>
            </a:r>
            <a:r>
              <a:rPr lang="en-US" sz="2000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Renazzo</a:t>
            </a:r>
            <a:r>
              <a:rPr lang="en-US" sz="20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C10S3</a:t>
            </a:r>
            <a:endParaRPr lang="en" sz="20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xmlns="" id="{4CF048D5-FECB-4E56-B01A-12E0D8F553FC}"/>
              </a:ext>
            </a:extLst>
          </p:cNvPr>
          <p:cNvGrpSpPr/>
          <p:nvPr/>
        </p:nvGrpSpPr>
        <p:grpSpPr>
          <a:xfrm>
            <a:off x="2834640" y="4029270"/>
            <a:ext cx="3108960" cy="2324223"/>
            <a:chOff x="2834640" y="4029270"/>
            <a:chExt cx="3108960" cy="2324223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xmlns="" id="{2AE14CF4-88CF-44CF-A3F3-BD4CDD4A16B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screen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2834640" y="4029270"/>
              <a:ext cx="3108960" cy="2324223"/>
            </a:xfrm>
            <a:prstGeom prst="rect">
              <a:avLst/>
            </a:prstGeom>
            <a:ln>
              <a:solidFill>
                <a:srgbClr val="F3F3F3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xmlns="" id="{172BD312-2D4D-4AA3-9EE2-86C9F681126C}"/>
                </a:ext>
              </a:extLst>
            </p:cNvPr>
            <p:cNvSpPr txBox="1"/>
            <p:nvPr/>
          </p:nvSpPr>
          <p:spPr>
            <a:xfrm>
              <a:off x="5404824" y="4061483"/>
              <a:ext cx="508311" cy="215444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lIns="0" tIns="0" rIns="0" bIns="0" rtlCol="0">
              <a:spAutoFit/>
            </a:bodyPr>
            <a:lstStyle/>
            <a:p>
              <a:pPr algn="ctr"/>
              <a:r>
                <a:rPr lang="en-US" b="1" dirty="0" err="1">
                  <a:solidFill>
                    <a:srgbClr val="FF0000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Ni</a:t>
              </a:r>
              <a:r>
                <a:rPr lang="en-US" b="1" dirty="0" err="1">
                  <a:solidFill>
                    <a:srgbClr val="00B050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Fe</a:t>
              </a:r>
              <a:r>
                <a:rPr lang="en-US" b="1" dirty="0" err="1">
                  <a:solidFill>
                    <a:srgbClr val="0000FF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O</a:t>
              </a:r>
              <a:endParaRPr lang="en-US" b="1" dirty="0">
                <a:solidFill>
                  <a:srgbClr val="0000FF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xmlns="" id="{C85186C9-7EFB-449A-8350-AB9CCE973F52}"/>
              </a:ext>
            </a:extLst>
          </p:cNvPr>
          <p:cNvGrpSpPr/>
          <p:nvPr/>
        </p:nvGrpSpPr>
        <p:grpSpPr>
          <a:xfrm>
            <a:off x="5985812" y="4029270"/>
            <a:ext cx="3108960" cy="2324223"/>
            <a:chOff x="5985812" y="4029270"/>
            <a:chExt cx="3108960" cy="2324223"/>
          </a:xfrm>
        </p:grpSpPr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xmlns="" id="{C15C96AB-8B5D-48D3-B006-01C3ECB7D39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screen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985812" y="4029270"/>
              <a:ext cx="3108960" cy="2324223"/>
            </a:xfrm>
            <a:prstGeom prst="rect">
              <a:avLst/>
            </a:prstGeom>
            <a:ln>
              <a:solidFill>
                <a:srgbClr val="F3F3F3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xmlns="" id="{F5608887-46C7-4C95-8F03-05C08C6F4DD1}"/>
                </a:ext>
              </a:extLst>
            </p:cNvPr>
            <p:cNvSpPr txBox="1"/>
            <p:nvPr/>
          </p:nvSpPr>
          <p:spPr>
            <a:xfrm>
              <a:off x="8560351" y="4061483"/>
              <a:ext cx="508311" cy="215444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lIns="0" tIns="0" rIns="0" bIns="0" rtlCol="0">
              <a:spAutoFit/>
            </a:bodyPr>
            <a:lstStyle/>
            <a:p>
              <a:pPr algn="ctr"/>
              <a:r>
                <a:rPr lang="en-US" b="1" dirty="0" err="1">
                  <a:solidFill>
                    <a:srgbClr val="FF0000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Ni</a:t>
              </a:r>
              <a:r>
                <a:rPr lang="en-US" b="1" dirty="0" err="1">
                  <a:solidFill>
                    <a:srgbClr val="00B050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Fe</a:t>
              </a:r>
              <a:r>
                <a:rPr lang="en-US" b="1" dirty="0" err="1">
                  <a:solidFill>
                    <a:srgbClr val="0000FF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O</a:t>
              </a:r>
              <a:endParaRPr lang="en-US" b="1" dirty="0">
                <a:solidFill>
                  <a:srgbClr val="0000FF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</p:grpSp>
      <p:grpSp>
        <p:nvGrpSpPr>
          <p:cNvPr id="48" name="Group 47">
            <a:extLst>
              <a:ext uri="{FF2B5EF4-FFF2-40B4-BE49-F238E27FC236}">
                <a16:creationId xmlns:a16="http://schemas.microsoft.com/office/drawing/2014/main" xmlns="" id="{FAB39870-A1A4-4700-A955-07FFDA4F3790}"/>
              </a:ext>
            </a:extLst>
          </p:cNvPr>
          <p:cNvGrpSpPr/>
          <p:nvPr/>
        </p:nvGrpSpPr>
        <p:grpSpPr>
          <a:xfrm>
            <a:off x="49228" y="1498652"/>
            <a:ext cx="2743200" cy="2683615"/>
            <a:chOff x="49228" y="1498652"/>
            <a:chExt cx="2743200" cy="2683615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xmlns="" id="{616A813F-E6DA-4CCD-AEA4-8B68852783F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9228" y="1498652"/>
              <a:ext cx="2743200" cy="2683615"/>
            </a:xfrm>
            <a:prstGeom prst="rect">
              <a:avLst/>
            </a:prstGeom>
            <a:ln>
              <a:solidFill>
                <a:srgbClr val="F3F3F3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0" name="Shape 129">
              <a:extLst>
                <a:ext uri="{FF2B5EF4-FFF2-40B4-BE49-F238E27FC236}">
                  <a16:creationId xmlns:a16="http://schemas.microsoft.com/office/drawing/2014/main" xmlns="" id="{5A1BAAFB-7629-43BD-BF56-E1E4D4BE3871}"/>
                </a:ext>
              </a:extLst>
            </p:cNvPr>
            <p:cNvSpPr txBox="1">
              <a:spLocks/>
            </p:cNvSpPr>
            <p:nvPr/>
          </p:nvSpPr>
          <p:spPr>
            <a:xfrm>
              <a:off x="2399626" y="1525641"/>
              <a:ext cx="364252" cy="20638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lIns="9144" tIns="9144" rIns="9144" bIns="9144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9C0BA"/>
                </a:buClr>
                <a:buSzPct val="100000"/>
                <a:buFont typeface="Quicksand"/>
                <a:buNone/>
                <a:defRPr sz="1800" b="0" i="0" u="none" strike="noStrike" cap="none">
                  <a:solidFill>
                    <a:schemeClr val="bg1"/>
                  </a:solidFill>
                  <a:latin typeface="Quicksand"/>
                  <a:ea typeface="Quicksand"/>
                  <a:cs typeface="Quicksand"/>
                  <a:sym typeface="Quicksand"/>
                </a:defRPr>
              </a:lvl1pPr>
              <a:lvl2pPr lvl="1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2pPr>
              <a:lvl3pPr lvl="2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3pPr>
              <a:lvl4pPr lvl="3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4pPr>
              <a:lvl5pPr lvl="4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5pPr>
              <a:lvl6pPr lvl="5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6pPr>
              <a:lvl7pPr lvl="6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7pPr>
              <a:lvl8pPr lvl="7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8pPr>
              <a:lvl9pPr lvl="8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9pPr>
            </a:lstStyle>
            <a:p>
              <a:pPr algn="ctr"/>
              <a:r>
                <a:rPr lang="en-US" sz="1600" b="1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BSE</a:t>
              </a:r>
              <a:endParaRPr lang="en" sz="1600" b="1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xmlns="" id="{75573882-94CC-454D-8570-BED292982F68}"/>
                </a:ext>
              </a:extLst>
            </p:cNvPr>
            <p:cNvSpPr/>
            <p:nvPr/>
          </p:nvSpPr>
          <p:spPr>
            <a:xfrm rot="17038949">
              <a:off x="1210459" y="3637842"/>
              <a:ext cx="184678" cy="145949"/>
            </a:xfrm>
            <a:prstGeom prst="rect">
              <a:avLst/>
            </a:prstGeom>
            <a:noFill/>
            <a:ln>
              <a:solidFill>
                <a:srgbClr val="84BF4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xmlns="" id="{BF2F4B9E-1CE5-4034-B8BA-88BED1AB3212}"/>
              </a:ext>
            </a:extLst>
          </p:cNvPr>
          <p:cNvGrpSpPr/>
          <p:nvPr/>
        </p:nvGrpSpPr>
        <p:grpSpPr>
          <a:xfrm>
            <a:off x="5985812" y="1498652"/>
            <a:ext cx="3108960" cy="2487168"/>
            <a:chOff x="5985812" y="1498652"/>
            <a:chExt cx="3108960" cy="2487168"/>
          </a:xfrm>
        </p:grpSpPr>
        <p:pic>
          <p:nvPicPr>
            <p:cNvPr id="17" name="Picture 16" descr="A picture containing text, ground, outdoor&#10;&#10;Description automatically generated">
              <a:extLst>
                <a:ext uri="{FF2B5EF4-FFF2-40B4-BE49-F238E27FC236}">
                  <a16:creationId xmlns:a16="http://schemas.microsoft.com/office/drawing/2014/main" xmlns="" id="{97CF2221-AED8-4916-BD55-BF67A39175D8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screen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rightnessContrast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5985812" y="1498652"/>
              <a:ext cx="3108960" cy="2487168"/>
            </a:xfrm>
            <a:prstGeom prst="rect">
              <a:avLst/>
            </a:prstGeom>
            <a:ln>
              <a:solidFill>
                <a:srgbClr val="F3F3F3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3" name="Shape 129">
              <a:extLst>
                <a:ext uri="{FF2B5EF4-FFF2-40B4-BE49-F238E27FC236}">
                  <a16:creationId xmlns:a16="http://schemas.microsoft.com/office/drawing/2014/main" xmlns="" id="{F8697C3D-95DA-4B1B-B293-8A34A2860B0F}"/>
                </a:ext>
              </a:extLst>
            </p:cNvPr>
            <p:cNvSpPr txBox="1">
              <a:spLocks/>
            </p:cNvSpPr>
            <p:nvPr/>
          </p:nvSpPr>
          <p:spPr>
            <a:xfrm>
              <a:off x="8704410" y="1525641"/>
              <a:ext cx="364252" cy="20638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lIns="9144" tIns="9144" rIns="9144" bIns="9144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9C0BA"/>
                </a:buClr>
                <a:buSzPct val="100000"/>
                <a:buFont typeface="Quicksand"/>
                <a:buNone/>
                <a:defRPr sz="1800" b="0" i="0" u="none" strike="noStrike" cap="none">
                  <a:solidFill>
                    <a:schemeClr val="bg1"/>
                  </a:solidFill>
                  <a:latin typeface="Quicksand"/>
                  <a:ea typeface="Quicksand"/>
                  <a:cs typeface="Quicksand"/>
                  <a:sym typeface="Quicksand"/>
                </a:defRPr>
              </a:lvl1pPr>
              <a:lvl2pPr lvl="1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2pPr>
              <a:lvl3pPr lvl="2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3pPr>
              <a:lvl4pPr lvl="3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4pPr>
              <a:lvl5pPr lvl="4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5pPr>
              <a:lvl6pPr lvl="5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6pPr>
              <a:lvl7pPr lvl="6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7pPr>
              <a:lvl8pPr lvl="7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8pPr>
              <a:lvl9pPr lvl="8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9pPr>
            </a:lstStyle>
            <a:p>
              <a:pPr algn="ctr"/>
              <a:r>
                <a:rPr lang="en-US" sz="1600" b="1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BSE</a:t>
              </a:r>
              <a:endParaRPr lang="en" sz="1600" b="1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xmlns="" id="{153076A6-FEA7-4E2A-9EF6-E34CD996F039}"/>
                </a:ext>
              </a:extLst>
            </p:cNvPr>
            <p:cNvSpPr txBox="1"/>
            <p:nvPr/>
          </p:nvSpPr>
          <p:spPr>
            <a:xfrm>
              <a:off x="7861338" y="2440935"/>
              <a:ext cx="42030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km</a:t>
              </a:r>
            </a:p>
          </p:txBody>
        </p:sp>
        <p:sp>
          <p:nvSpPr>
            <p:cNvPr id="37" name="TextBox 36">
              <a:extLst>
                <a:ext uri="{FF2B5EF4-FFF2-40B4-BE49-F238E27FC236}">
                  <a16:creationId xmlns:a16="http://schemas.microsoft.com/office/drawing/2014/main" xmlns="" id="{A6EC56EE-22D2-491B-AF4B-5719D8AA595F}"/>
                </a:ext>
              </a:extLst>
            </p:cNvPr>
            <p:cNvSpPr txBox="1"/>
            <p:nvPr/>
          </p:nvSpPr>
          <p:spPr>
            <a:xfrm>
              <a:off x="7569550" y="3364195"/>
              <a:ext cx="389850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po</a:t>
              </a:r>
            </a:p>
          </p:txBody>
        </p: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xmlns="" id="{DDB8DAFB-A780-4573-9C84-7B6FE6404CA7}"/>
                </a:ext>
              </a:extLst>
            </p:cNvPr>
            <p:cNvSpPr txBox="1"/>
            <p:nvPr/>
          </p:nvSpPr>
          <p:spPr>
            <a:xfrm>
              <a:off x="6360314" y="3304874"/>
              <a:ext cx="49564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mgt</a:t>
              </a:r>
            </a:p>
          </p:txBody>
        </p:sp>
        <p:sp>
          <p:nvSpPr>
            <p:cNvPr id="39" name="TextBox 38">
              <a:extLst>
                <a:ext uri="{FF2B5EF4-FFF2-40B4-BE49-F238E27FC236}">
                  <a16:creationId xmlns:a16="http://schemas.microsoft.com/office/drawing/2014/main" xmlns="" id="{5304AD02-B657-450B-9278-9917C61EAECA}"/>
                </a:ext>
              </a:extLst>
            </p:cNvPr>
            <p:cNvSpPr txBox="1"/>
            <p:nvPr/>
          </p:nvSpPr>
          <p:spPr>
            <a:xfrm>
              <a:off x="6157846" y="2578832"/>
              <a:ext cx="49564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mgt</a:t>
              </a:r>
            </a:p>
          </p:txBody>
        </p:sp>
        <p:cxnSp>
          <p:nvCxnSpPr>
            <p:cNvPr id="41" name="Straight Arrow Connector 40">
              <a:extLst>
                <a:ext uri="{FF2B5EF4-FFF2-40B4-BE49-F238E27FC236}">
                  <a16:creationId xmlns:a16="http://schemas.microsoft.com/office/drawing/2014/main" xmlns="" id="{CB3F88CD-A758-4309-B162-05382C369B63}"/>
                </a:ext>
              </a:extLst>
            </p:cNvPr>
            <p:cNvCxnSpPr/>
            <p:nvPr/>
          </p:nvCxnSpPr>
          <p:spPr>
            <a:xfrm flipV="1">
              <a:off x="6568640" y="2628778"/>
              <a:ext cx="76200" cy="63342"/>
            </a:xfrm>
            <a:prstGeom prst="straightConnector1">
              <a:avLst/>
            </a:prstGeom>
            <a:ln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Arrow Connector 41">
              <a:extLst>
                <a:ext uri="{FF2B5EF4-FFF2-40B4-BE49-F238E27FC236}">
                  <a16:creationId xmlns:a16="http://schemas.microsoft.com/office/drawing/2014/main" xmlns="" id="{14D0D0AF-E2AD-42C4-9AFB-FC8A9BC0A319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862447" y="2651653"/>
              <a:ext cx="76200" cy="63342"/>
            </a:xfrm>
            <a:prstGeom prst="straightConnector1">
              <a:avLst/>
            </a:prstGeom>
            <a:ln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3" name="TextBox 42">
              <a:extLst>
                <a:ext uri="{FF2B5EF4-FFF2-40B4-BE49-F238E27FC236}">
                  <a16:creationId xmlns:a16="http://schemas.microsoft.com/office/drawing/2014/main" xmlns="" id="{00E5C6B6-497B-4325-820F-548D5011B097}"/>
                </a:ext>
              </a:extLst>
            </p:cNvPr>
            <p:cNvSpPr txBox="1"/>
            <p:nvPr/>
          </p:nvSpPr>
          <p:spPr>
            <a:xfrm>
              <a:off x="7042543" y="2030637"/>
              <a:ext cx="263214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?</a:t>
              </a:r>
              <a:endParaRPr lang="en-US" sz="1400" b="1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  <p:cxnSp>
          <p:nvCxnSpPr>
            <p:cNvPr id="45" name="Straight Arrow Connector 44">
              <a:extLst>
                <a:ext uri="{FF2B5EF4-FFF2-40B4-BE49-F238E27FC236}">
                  <a16:creationId xmlns:a16="http://schemas.microsoft.com/office/drawing/2014/main" xmlns="" id="{BC66A1C0-CAC9-41DC-93D2-3B2F4D896FCF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367570" y="3523784"/>
              <a:ext cx="76200" cy="63342"/>
            </a:xfrm>
            <a:prstGeom prst="straightConnector1">
              <a:avLst/>
            </a:prstGeom>
            <a:ln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Arrow Connector 45">
              <a:extLst>
                <a:ext uri="{FF2B5EF4-FFF2-40B4-BE49-F238E27FC236}">
                  <a16:creationId xmlns:a16="http://schemas.microsoft.com/office/drawing/2014/main" xmlns="" id="{98271994-DDDB-465D-83EB-1AB3591D693C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924555" y="3303370"/>
              <a:ext cx="76200" cy="63342"/>
            </a:xfrm>
            <a:prstGeom prst="straightConnector1">
              <a:avLst/>
            </a:prstGeom>
            <a:ln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xmlns="" id="{C5E12C4A-9096-4D75-9215-5DE649CAF152}"/>
                </a:ext>
              </a:extLst>
            </p:cNvPr>
            <p:cNvSpPr txBox="1"/>
            <p:nvPr/>
          </p:nvSpPr>
          <p:spPr>
            <a:xfrm>
              <a:off x="6919113" y="3112336"/>
              <a:ext cx="386644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 err="1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pn</a:t>
              </a:r>
              <a:endParaRPr lang="en-US" sz="1400" b="1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</p:grpSp>
      <p:grpSp>
        <p:nvGrpSpPr>
          <p:cNvPr id="49" name="Group 48">
            <a:extLst>
              <a:ext uri="{FF2B5EF4-FFF2-40B4-BE49-F238E27FC236}">
                <a16:creationId xmlns:a16="http://schemas.microsoft.com/office/drawing/2014/main" xmlns="" id="{3B49C527-AB16-4FA1-85DB-541FA37653A6}"/>
              </a:ext>
            </a:extLst>
          </p:cNvPr>
          <p:cNvGrpSpPr/>
          <p:nvPr/>
        </p:nvGrpSpPr>
        <p:grpSpPr>
          <a:xfrm>
            <a:off x="2834640" y="1498652"/>
            <a:ext cx="3108960" cy="2487168"/>
            <a:chOff x="2834640" y="1498652"/>
            <a:chExt cx="3108960" cy="2487168"/>
          </a:xfrm>
        </p:grpSpPr>
        <p:pic>
          <p:nvPicPr>
            <p:cNvPr id="15" name="Picture 14" descr="A picture containing text, mountain&#10;&#10;Description automatically generated">
              <a:extLst>
                <a:ext uri="{FF2B5EF4-FFF2-40B4-BE49-F238E27FC236}">
                  <a16:creationId xmlns:a16="http://schemas.microsoft.com/office/drawing/2014/main" xmlns="" id="{301A801E-4C82-4623-A8FB-D81C4A5F5EC4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2834640" y="1498652"/>
              <a:ext cx="3108960" cy="2487168"/>
            </a:xfrm>
            <a:prstGeom prst="rect">
              <a:avLst/>
            </a:prstGeom>
            <a:ln>
              <a:solidFill>
                <a:srgbClr val="F3F3F3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2" name="Shape 129">
              <a:extLst>
                <a:ext uri="{FF2B5EF4-FFF2-40B4-BE49-F238E27FC236}">
                  <a16:creationId xmlns:a16="http://schemas.microsoft.com/office/drawing/2014/main" xmlns="" id="{6B6390B0-D986-4C49-8575-1A5C4D102010}"/>
                </a:ext>
              </a:extLst>
            </p:cNvPr>
            <p:cNvSpPr txBox="1">
              <a:spLocks/>
            </p:cNvSpPr>
            <p:nvPr/>
          </p:nvSpPr>
          <p:spPr>
            <a:xfrm>
              <a:off x="5548883" y="1525641"/>
              <a:ext cx="364252" cy="20638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lIns="9144" tIns="9144" rIns="9144" bIns="9144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9C0BA"/>
                </a:buClr>
                <a:buSzPct val="100000"/>
                <a:buFont typeface="Quicksand"/>
                <a:buNone/>
                <a:defRPr sz="1800" b="0" i="0" u="none" strike="noStrike" cap="none">
                  <a:solidFill>
                    <a:schemeClr val="bg1"/>
                  </a:solidFill>
                  <a:latin typeface="Quicksand"/>
                  <a:ea typeface="Quicksand"/>
                  <a:cs typeface="Quicksand"/>
                  <a:sym typeface="Quicksand"/>
                </a:defRPr>
              </a:lvl1pPr>
              <a:lvl2pPr lvl="1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2pPr>
              <a:lvl3pPr lvl="2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3pPr>
              <a:lvl4pPr lvl="3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4pPr>
              <a:lvl5pPr lvl="4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5pPr>
              <a:lvl6pPr lvl="5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6pPr>
              <a:lvl7pPr lvl="6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7pPr>
              <a:lvl8pPr lvl="7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8pPr>
              <a:lvl9pPr lvl="8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9pPr>
            </a:lstStyle>
            <a:p>
              <a:pPr algn="ctr"/>
              <a:r>
                <a:rPr lang="en-US" sz="1600" b="1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BSE</a:t>
              </a:r>
              <a:endParaRPr lang="en" sz="1600" b="1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xmlns="" id="{0BBA649B-F708-4BE4-AFFC-27EEDE352BEA}"/>
                </a:ext>
              </a:extLst>
            </p:cNvPr>
            <p:cNvSpPr txBox="1"/>
            <p:nvPr/>
          </p:nvSpPr>
          <p:spPr>
            <a:xfrm>
              <a:off x="4391569" y="1585392"/>
              <a:ext cx="42030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km</a:t>
              </a:r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xmlns="" id="{965562E5-DF06-4B60-ADDD-0050FA41F195}"/>
                </a:ext>
              </a:extLst>
            </p:cNvPr>
            <p:cNvSpPr txBox="1"/>
            <p:nvPr/>
          </p:nvSpPr>
          <p:spPr>
            <a:xfrm>
              <a:off x="4235853" y="2795789"/>
              <a:ext cx="389850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po</a:t>
              </a:r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xmlns="" id="{0B71A23C-C200-456F-8A00-15E2EABBBF08}"/>
                </a:ext>
              </a:extLst>
            </p:cNvPr>
            <p:cNvSpPr txBox="1"/>
            <p:nvPr/>
          </p:nvSpPr>
          <p:spPr>
            <a:xfrm>
              <a:off x="3365887" y="2982878"/>
              <a:ext cx="49564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mgt</a:t>
              </a: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xmlns="" id="{42EA7FA2-C829-416F-882C-3E7C70EECACD}"/>
                </a:ext>
              </a:extLst>
            </p:cNvPr>
            <p:cNvSpPr txBox="1"/>
            <p:nvPr/>
          </p:nvSpPr>
          <p:spPr>
            <a:xfrm>
              <a:off x="3020092" y="2481536"/>
              <a:ext cx="49564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mgt</a:t>
              </a:r>
            </a:p>
          </p:txBody>
        </p:sp>
        <p:cxnSp>
          <p:nvCxnSpPr>
            <p:cNvPr id="30" name="Straight Arrow Connector 29">
              <a:extLst>
                <a:ext uri="{FF2B5EF4-FFF2-40B4-BE49-F238E27FC236}">
                  <a16:creationId xmlns:a16="http://schemas.microsoft.com/office/drawing/2014/main" xmlns="" id="{4588FE76-82FE-43CC-BC6E-A5238B95436C}"/>
                </a:ext>
              </a:extLst>
            </p:cNvPr>
            <p:cNvCxnSpPr/>
            <p:nvPr/>
          </p:nvCxnSpPr>
          <p:spPr>
            <a:xfrm flipV="1">
              <a:off x="3775600" y="3037210"/>
              <a:ext cx="76200" cy="63342"/>
            </a:xfrm>
            <a:prstGeom prst="straightConnector1">
              <a:avLst/>
            </a:prstGeom>
            <a:ln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Arrow Connector 30">
              <a:extLst>
                <a:ext uri="{FF2B5EF4-FFF2-40B4-BE49-F238E27FC236}">
                  <a16:creationId xmlns:a16="http://schemas.microsoft.com/office/drawing/2014/main" xmlns="" id="{24E6E7F2-44A4-4BDE-8BF8-220DD1EFEFD0}"/>
                </a:ext>
              </a:extLst>
            </p:cNvPr>
            <p:cNvCxnSpPr/>
            <p:nvPr/>
          </p:nvCxnSpPr>
          <p:spPr>
            <a:xfrm flipV="1">
              <a:off x="3430886" y="2531482"/>
              <a:ext cx="76200" cy="63342"/>
            </a:xfrm>
            <a:prstGeom prst="straightConnector1">
              <a:avLst/>
            </a:prstGeom>
            <a:ln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Arrow Connector 31">
              <a:extLst>
                <a:ext uri="{FF2B5EF4-FFF2-40B4-BE49-F238E27FC236}">
                  <a16:creationId xmlns:a16="http://schemas.microsoft.com/office/drawing/2014/main" xmlns="" id="{CC88930E-8946-45F0-9D5B-A1DDAA44DDBB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4392678" y="1796110"/>
              <a:ext cx="76200" cy="63342"/>
            </a:xfrm>
            <a:prstGeom prst="straightConnector1">
              <a:avLst/>
            </a:prstGeom>
            <a:ln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xmlns="" id="{F9C496DA-F68B-4AE5-8530-2BDEDDA39E3B}"/>
                </a:ext>
              </a:extLst>
            </p:cNvPr>
            <p:cNvSpPr txBox="1"/>
            <p:nvPr/>
          </p:nvSpPr>
          <p:spPr>
            <a:xfrm>
              <a:off x="4024395" y="2182080"/>
              <a:ext cx="263214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?</a:t>
              </a:r>
              <a:endParaRPr lang="en-US" sz="1400" b="1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xmlns="" id="{A72385A1-CAF6-4435-A1C2-4253619F0692}"/>
                </a:ext>
              </a:extLst>
            </p:cNvPr>
            <p:cNvSpPr/>
            <p:nvPr/>
          </p:nvSpPr>
          <p:spPr>
            <a:xfrm>
              <a:off x="3799113" y="2212521"/>
              <a:ext cx="976993" cy="851808"/>
            </a:xfrm>
            <a:prstGeom prst="rect">
              <a:avLst/>
            </a:prstGeom>
            <a:noFill/>
            <a:ln>
              <a:solidFill>
                <a:srgbClr val="84BF4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TextBox 50">
              <a:extLst>
                <a:ext uri="{FF2B5EF4-FFF2-40B4-BE49-F238E27FC236}">
                  <a16:creationId xmlns:a16="http://schemas.microsoft.com/office/drawing/2014/main" xmlns="" id="{A525A950-F539-47E0-958A-706DBC632AF2}"/>
                </a:ext>
              </a:extLst>
            </p:cNvPr>
            <p:cNvSpPr txBox="1"/>
            <p:nvPr/>
          </p:nvSpPr>
          <p:spPr>
            <a:xfrm>
              <a:off x="4843824" y="2804559"/>
              <a:ext cx="77617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Pt strap</a:t>
              </a:r>
            </a:p>
          </p:txBody>
        </p:sp>
        <p:cxnSp>
          <p:nvCxnSpPr>
            <p:cNvPr id="52" name="Straight Arrow Connector 51">
              <a:extLst>
                <a:ext uri="{FF2B5EF4-FFF2-40B4-BE49-F238E27FC236}">
                  <a16:creationId xmlns:a16="http://schemas.microsoft.com/office/drawing/2014/main" xmlns="" id="{EB2B85DD-2D4F-46A5-A866-53E236547339}"/>
                </a:ext>
              </a:extLst>
            </p:cNvPr>
            <p:cNvCxnSpPr/>
            <p:nvPr/>
          </p:nvCxnSpPr>
          <p:spPr>
            <a:xfrm flipV="1">
              <a:off x="5522822" y="2859826"/>
              <a:ext cx="76200" cy="63342"/>
            </a:xfrm>
            <a:prstGeom prst="straightConnector1">
              <a:avLst/>
            </a:prstGeom>
            <a:ln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0" name="Rectangle: Diagonal Corners Snipped 49">
            <a:extLst>
              <a:ext uri="{FF2B5EF4-FFF2-40B4-BE49-F238E27FC236}">
                <a16:creationId xmlns:a16="http://schemas.microsoft.com/office/drawing/2014/main" xmlns="" id="{5E22109A-5DB5-4C61-878A-A337C621A789}"/>
              </a:ext>
            </a:extLst>
          </p:cNvPr>
          <p:cNvSpPr/>
          <p:nvPr/>
        </p:nvSpPr>
        <p:spPr>
          <a:xfrm>
            <a:off x="231502" y="4366430"/>
            <a:ext cx="2660140" cy="1716738"/>
          </a:xfrm>
          <a:prstGeom prst="snip2DiagRect">
            <a:avLst/>
          </a:prstGeom>
          <a:solidFill>
            <a:srgbClr val="F3F3F3"/>
          </a:solidFill>
          <a:ln>
            <a:solidFill>
              <a:srgbClr val="84BF4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" rIns="9144" rtlCol="0" anchor="ctr" anchorCtr="1"/>
          <a:lstStyle/>
          <a:p>
            <a:r>
              <a:rPr lang="en-US" sz="1600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Mineral assemblage:</a:t>
            </a:r>
          </a:p>
          <a:p>
            <a:pPr marL="640080" lvl="2" indent="-285750">
              <a:buFont typeface="Arial" panose="020B0604020202020204" pitchFamily="34" charset="0"/>
              <a:buChar char="•"/>
            </a:pPr>
            <a:r>
              <a:rPr lang="en-US" dirty="0" err="1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Kamacite</a:t>
            </a:r>
            <a:r>
              <a:rPr lang="en-US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—</a:t>
            </a:r>
            <a:r>
              <a:rPr lang="en-US" sz="1100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Fe</a:t>
            </a:r>
          </a:p>
          <a:p>
            <a:pPr marL="640080" lvl="2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Pyrrhotite—</a:t>
            </a:r>
            <a:r>
              <a:rPr lang="en-US" sz="1100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Fe</a:t>
            </a:r>
            <a:r>
              <a:rPr lang="en-US" sz="1100" baseline="-25000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1-x</a:t>
            </a:r>
            <a:r>
              <a:rPr lang="en-US" sz="1100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</a:t>
            </a:r>
          </a:p>
          <a:p>
            <a:pPr marL="640080" lvl="2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Pentlandite—</a:t>
            </a:r>
            <a:r>
              <a:rPr lang="en-US" sz="1100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(</a:t>
            </a:r>
            <a:r>
              <a:rPr lang="en-US" sz="1100" dirty="0" err="1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Fe,Ni</a:t>
            </a:r>
            <a:r>
              <a:rPr lang="en-US" sz="1100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)</a:t>
            </a:r>
            <a:r>
              <a:rPr lang="en-US" sz="1100" baseline="-25000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9</a:t>
            </a:r>
            <a:r>
              <a:rPr lang="en-US" sz="1100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</a:t>
            </a:r>
            <a:r>
              <a:rPr lang="en-US" sz="1100" baseline="-25000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8</a:t>
            </a:r>
          </a:p>
          <a:p>
            <a:pPr marL="640080" lvl="2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Magnetite (x2)—</a:t>
            </a:r>
            <a:r>
              <a:rPr lang="en-US" sz="1100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Fe</a:t>
            </a:r>
            <a:r>
              <a:rPr lang="en-US" sz="1100" baseline="-25000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3</a:t>
            </a:r>
            <a:r>
              <a:rPr lang="en-US" sz="1100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O</a:t>
            </a:r>
            <a:r>
              <a:rPr lang="en-US" sz="1100" baseline="-25000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4</a:t>
            </a:r>
          </a:p>
          <a:p>
            <a:pPr marL="640080" lvl="2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Low Z material</a:t>
            </a:r>
            <a:endParaRPr lang="en-US" sz="600" dirty="0">
              <a:solidFill>
                <a:schemeClr val="tx1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6138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xmlns="" id="{4A0ED06D-5658-4469-9333-A30354C351AA}"/>
              </a:ext>
            </a:extLst>
          </p:cNvPr>
          <p:cNvGrpSpPr/>
          <p:nvPr/>
        </p:nvGrpSpPr>
        <p:grpSpPr>
          <a:xfrm>
            <a:off x="1299064" y="1508225"/>
            <a:ext cx="3445735" cy="2756587"/>
            <a:chOff x="1299064" y="1508225"/>
            <a:chExt cx="3445735" cy="2756587"/>
          </a:xfrm>
        </p:grpSpPr>
        <p:pic>
          <p:nvPicPr>
            <p:cNvPr id="15" name="Picture 14" descr="A picture containing text, mountain&#10;&#10;Description automatically generated">
              <a:extLst>
                <a:ext uri="{FF2B5EF4-FFF2-40B4-BE49-F238E27FC236}">
                  <a16:creationId xmlns:a16="http://schemas.microsoft.com/office/drawing/2014/main" xmlns="" id="{0CEFBE5E-8F57-471F-A231-8E616842D00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299064" y="1508225"/>
              <a:ext cx="3445735" cy="2756587"/>
            </a:xfrm>
            <a:prstGeom prst="rect">
              <a:avLst/>
            </a:prstGeom>
            <a:ln>
              <a:solidFill>
                <a:srgbClr val="F3F3F3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30" name="Shape 129">
              <a:extLst>
                <a:ext uri="{FF2B5EF4-FFF2-40B4-BE49-F238E27FC236}">
                  <a16:creationId xmlns:a16="http://schemas.microsoft.com/office/drawing/2014/main" xmlns="" id="{BC67F5A8-CF3E-4143-BFF9-A0DD9D9DFF78}"/>
                </a:ext>
              </a:extLst>
            </p:cNvPr>
            <p:cNvSpPr txBox="1">
              <a:spLocks/>
            </p:cNvSpPr>
            <p:nvPr/>
          </p:nvSpPr>
          <p:spPr>
            <a:xfrm>
              <a:off x="4350066" y="1535026"/>
              <a:ext cx="364252" cy="20638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lIns="9144" tIns="9144" rIns="9144" bIns="9144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9C0BA"/>
                </a:buClr>
                <a:buSzPct val="100000"/>
                <a:buFont typeface="Quicksand"/>
                <a:buNone/>
                <a:defRPr sz="1800" b="0" i="0" u="none" strike="noStrike" cap="none">
                  <a:solidFill>
                    <a:schemeClr val="bg1"/>
                  </a:solidFill>
                  <a:latin typeface="Quicksand"/>
                  <a:ea typeface="Quicksand"/>
                  <a:cs typeface="Quicksand"/>
                  <a:sym typeface="Quicksand"/>
                </a:defRPr>
              </a:lvl1pPr>
              <a:lvl2pPr lvl="1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2pPr>
              <a:lvl3pPr lvl="2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3pPr>
              <a:lvl4pPr lvl="3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4pPr>
              <a:lvl5pPr lvl="4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5pPr>
              <a:lvl6pPr lvl="5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6pPr>
              <a:lvl7pPr lvl="6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7pPr>
              <a:lvl8pPr lvl="7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8pPr>
              <a:lvl9pPr lvl="8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9pPr>
            </a:lstStyle>
            <a:p>
              <a:pPr algn="ctr"/>
              <a:r>
                <a:rPr lang="en-US" sz="1600" b="1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BSE</a:t>
              </a:r>
              <a:endParaRPr lang="en" sz="1600" b="1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xmlns="" id="{FAB6A6CD-A5F3-4ACE-AFCD-0890E610B29B}"/>
                </a:ext>
              </a:extLst>
            </p:cNvPr>
            <p:cNvSpPr txBox="1"/>
            <p:nvPr/>
          </p:nvSpPr>
          <p:spPr>
            <a:xfrm>
              <a:off x="3799087" y="2013222"/>
              <a:ext cx="42030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km</a:t>
              </a:r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xmlns="" id="{0F30CD18-A839-4AE7-A551-991C0AA06684}"/>
                </a:ext>
              </a:extLst>
            </p:cNvPr>
            <p:cNvSpPr txBox="1"/>
            <p:nvPr/>
          </p:nvSpPr>
          <p:spPr>
            <a:xfrm>
              <a:off x="2854157" y="2983869"/>
              <a:ext cx="389850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po</a:t>
              </a:r>
            </a:p>
          </p:txBody>
        </p: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xmlns="" id="{655AAF01-40A8-48BD-8C15-9E6A6455B5AD}"/>
                </a:ext>
              </a:extLst>
            </p:cNvPr>
            <p:cNvSpPr txBox="1"/>
            <p:nvPr/>
          </p:nvSpPr>
          <p:spPr>
            <a:xfrm>
              <a:off x="1984191" y="3133774"/>
              <a:ext cx="49564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mgt</a:t>
              </a:r>
            </a:p>
          </p:txBody>
        </p: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xmlns="" id="{1E973C20-B0F0-466B-9691-3B5C5E4105B8}"/>
                </a:ext>
              </a:extLst>
            </p:cNvPr>
            <p:cNvSpPr txBox="1"/>
            <p:nvPr/>
          </p:nvSpPr>
          <p:spPr>
            <a:xfrm>
              <a:off x="1638396" y="2607941"/>
              <a:ext cx="49564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mgt</a:t>
              </a:r>
            </a:p>
          </p:txBody>
        </p:sp>
        <p:cxnSp>
          <p:nvCxnSpPr>
            <p:cNvPr id="35" name="Straight Arrow Connector 34">
              <a:extLst>
                <a:ext uri="{FF2B5EF4-FFF2-40B4-BE49-F238E27FC236}">
                  <a16:creationId xmlns:a16="http://schemas.microsoft.com/office/drawing/2014/main" xmlns="" id="{89FC9535-D2DC-4236-97AC-502FDDAEE689}"/>
                </a:ext>
              </a:extLst>
            </p:cNvPr>
            <p:cNvCxnSpPr/>
            <p:nvPr/>
          </p:nvCxnSpPr>
          <p:spPr>
            <a:xfrm flipV="1">
              <a:off x="2393904" y="3188106"/>
              <a:ext cx="76200" cy="63342"/>
            </a:xfrm>
            <a:prstGeom prst="straightConnector1">
              <a:avLst/>
            </a:prstGeom>
            <a:ln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Arrow Connector 35">
              <a:extLst>
                <a:ext uri="{FF2B5EF4-FFF2-40B4-BE49-F238E27FC236}">
                  <a16:creationId xmlns:a16="http://schemas.microsoft.com/office/drawing/2014/main" xmlns="" id="{603B95EE-198B-47FC-A75B-32FB67807FB8}"/>
                </a:ext>
              </a:extLst>
            </p:cNvPr>
            <p:cNvCxnSpPr/>
            <p:nvPr/>
          </p:nvCxnSpPr>
          <p:spPr>
            <a:xfrm flipV="1">
              <a:off x="2049190" y="2657887"/>
              <a:ext cx="76200" cy="63342"/>
            </a:xfrm>
            <a:prstGeom prst="straightConnector1">
              <a:avLst/>
            </a:prstGeom>
            <a:ln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Arrow Connector 36">
              <a:extLst>
                <a:ext uri="{FF2B5EF4-FFF2-40B4-BE49-F238E27FC236}">
                  <a16:creationId xmlns:a16="http://schemas.microsoft.com/office/drawing/2014/main" xmlns="" id="{8CB9E328-BBB8-4105-AC20-52A9C07EFE69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800196" y="2223940"/>
              <a:ext cx="76200" cy="63342"/>
            </a:xfrm>
            <a:prstGeom prst="straightConnector1">
              <a:avLst/>
            </a:prstGeom>
            <a:ln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xmlns="" id="{161D3992-201B-4495-AA27-7DC6EED08010}"/>
                </a:ext>
              </a:extLst>
            </p:cNvPr>
            <p:cNvSpPr txBox="1"/>
            <p:nvPr/>
          </p:nvSpPr>
          <p:spPr>
            <a:xfrm>
              <a:off x="3388777" y="2452919"/>
              <a:ext cx="263214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?</a:t>
              </a:r>
              <a:endParaRPr lang="en-US" sz="1400" b="1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  <p:sp>
          <p:nvSpPr>
            <p:cNvPr id="44" name="Shape 129">
              <a:extLst>
                <a:ext uri="{FF2B5EF4-FFF2-40B4-BE49-F238E27FC236}">
                  <a16:creationId xmlns:a16="http://schemas.microsoft.com/office/drawing/2014/main" xmlns="" id="{8BA1B906-4642-4EA7-8FCC-FBBB1AAB77C6}"/>
                </a:ext>
              </a:extLst>
            </p:cNvPr>
            <p:cNvSpPr txBox="1">
              <a:spLocks/>
            </p:cNvSpPr>
            <p:nvPr/>
          </p:nvSpPr>
          <p:spPr>
            <a:xfrm>
              <a:off x="1326287" y="1535167"/>
              <a:ext cx="535442" cy="20638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lIns="9144" tIns="9144" rIns="9144" bIns="9144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9C0BA"/>
                </a:buClr>
                <a:buSzPct val="100000"/>
                <a:buFont typeface="Quicksand"/>
                <a:buNone/>
                <a:defRPr sz="1800" b="0" i="0" u="none" strike="noStrike" cap="none">
                  <a:solidFill>
                    <a:schemeClr val="bg1"/>
                  </a:solidFill>
                  <a:latin typeface="Quicksand"/>
                  <a:ea typeface="Quicksand"/>
                  <a:cs typeface="Quicksand"/>
                  <a:sym typeface="Quicksand"/>
                </a:defRPr>
              </a:lvl1pPr>
              <a:lvl2pPr lvl="1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2pPr>
              <a:lvl3pPr lvl="2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3pPr>
              <a:lvl4pPr lvl="3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4pPr>
              <a:lvl5pPr lvl="4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5pPr>
              <a:lvl6pPr lvl="5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6pPr>
              <a:lvl7pPr lvl="6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7pPr>
              <a:lvl8pPr lvl="7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8pPr>
              <a:lvl9pPr lvl="8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9pPr>
            </a:lstStyle>
            <a:p>
              <a:pPr algn="ctr"/>
              <a:r>
                <a:rPr lang="en-US" sz="1600" b="1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10 kV</a:t>
              </a:r>
              <a:endParaRPr lang="en" sz="1600" b="1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  <p:sp>
          <p:nvSpPr>
            <p:cNvPr id="45" name="TextBox 44">
              <a:extLst>
                <a:ext uri="{FF2B5EF4-FFF2-40B4-BE49-F238E27FC236}">
                  <a16:creationId xmlns:a16="http://schemas.microsoft.com/office/drawing/2014/main" xmlns="" id="{BC4F5AA6-B275-4673-AA37-8A8DBC266C5D}"/>
                </a:ext>
              </a:extLst>
            </p:cNvPr>
            <p:cNvSpPr txBox="1"/>
            <p:nvPr/>
          </p:nvSpPr>
          <p:spPr>
            <a:xfrm>
              <a:off x="3618324" y="2966912"/>
              <a:ext cx="77617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Pt strap</a:t>
              </a:r>
            </a:p>
          </p:txBody>
        </p:sp>
        <p:cxnSp>
          <p:nvCxnSpPr>
            <p:cNvPr id="46" name="Straight Arrow Connector 45">
              <a:extLst>
                <a:ext uri="{FF2B5EF4-FFF2-40B4-BE49-F238E27FC236}">
                  <a16:creationId xmlns:a16="http://schemas.microsoft.com/office/drawing/2014/main" xmlns="" id="{C76628EF-4EBB-4BEC-891D-E644090567FC}"/>
                </a:ext>
              </a:extLst>
            </p:cNvPr>
            <p:cNvCxnSpPr/>
            <p:nvPr/>
          </p:nvCxnSpPr>
          <p:spPr>
            <a:xfrm flipV="1">
              <a:off x="4297322" y="3022179"/>
              <a:ext cx="76200" cy="63342"/>
            </a:xfrm>
            <a:prstGeom prst="straightConnector1">
              <a:avLst/>
            </a:prstGeom>
            <a:ln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9" name="Shape 129"/>
          <p:cNvSpPr txBox="1">
            <a:spLocks noGrp="1"/>
          </p:cNvSpPr>
          <p:nvPr>
            <p:ph type="title"/>
          </p:nvPr>
        </p:nvSpPr>
        <p:spPr>
          <a:xfrm>
            <a:off x="1165475" y="665975"/>
            <a:ext cx="7432260" cy="4599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/>
            <a:r>
              <a:rPr lang="en-US" sz="28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Sulfide-Metal Assemblages in CR2 </a:t>
            </a:r>
            <a:r>
              <a:rPr lang="en-US" sz="2800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Renazzo</a:t>
            </a:r>
            <a:endParaRPr lang="en" sz="28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18" name="Shape 129">
            <a:extLst>
              <a:ext uri="{FF2B5EF4-FFF2-40B4-BE49-F238E27FC236}">
                <a16:creationId xmlns:a16="http://schemas.microsoft.com/office/drawing/2014/main" xmlns="" id="{0787C088-CED8-430A-965E-58D74D15B6FB}"/>
              </a:ext>
            </a:extLst>
          </p:cNvPr>
          <p:cNvSpPr txBox="1">
            <a:spLocks/>
          </p:cNvSpPr>
          <p:nvPr/>
        </p:nvSpPr>
        <p:spPr>
          <a:xfrm>
            <a:off x="1165475" y="1048325"/>
            <a:ext cx="4400824" cy="4599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ct val="100000"/>
              <a:buFont typeface="Quicksand"/>
              <a:buNone/>
              <a:defRPr sz="1800" b="0" i="0" u="none" strike="noStrike" cap="none">
                <a:solidFill>
                  <a:schemeClr val="bg1"/>
                </a:solidFill>
                <a:latin typeface="Quicksand"/>
                <a:ea typeface="Quicksand"/>
                <a:cs typeface="Quicksand"/>
                <a:sym typeface="Quicksand"/>
              </a:defRPr>
            </a:lvl1pPr>
            <a:lvl2pPr lvl="1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2pPr>
            <a:lvl3pPr lvl="2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3pPr>
            <a:lvl4pPr lvl="3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4pPr>
            <a:lvl5pPr lvl="4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5pPr>
            <a:lvl6pPr lvl="5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6pPr>
            <a:lvl7pPr lvl="6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7pPr>
            <a:lvl8pPr lvl="7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8pPr>
            <a:lvl9pPr lvl="8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9pPr>
          </a:lstStyle>
          <a:p>
            <a:r>
              <a:rPr lang="en-US" sz="20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Low Z Material</a:t>
            </a:r>
            <a:endParaRPr lang="en" sz="20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xmlns="" id="{355531D7-CB63-4972-91D4-D806FFF2B4D8}"/>
              </a:ext>
            </a:extLst>
          </p:cNvPr>
          <p:cNvSpPr txBox="1"/>
          <p:nvPr/>
        </p:nvSpPr>
        <p:spPr>
          <a:xfrm>
            <a:off x="896982" y="6577727"/>
            <a:ext cx="596101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km = </a:t>
            </a:r>
            <a:r>
              <a:rPr lang="en-US" sz="1200" dirty="0" err="1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kamacite</a:t>
            </a:r>
            <a:r>
              <a:rPr lang="en-US" sz="1200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, po = pyrrhotite, mgt = magnetite, ? = low Z material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xmlns="" id="{73787621-8C01-4058-8F9D-FC8A8C6592A7}"/>
              </a:ext>
            </a:extLst>
          </p:cNvPr>
          <p:cNvGrpSpPr/>
          <p:nvPr/>
        </p:nvGrpSpPr>
        <p:grpSpPr>
          <a:xfrm>
            <a:off x="4815512" y="1508225"/>
            <a:ext cx="3155055" cy="2524044"/>
            <a:chOff x="4815512" y="1508225"/>
            <a:chExt cx="3155055" cy="2524044"/>
          </a:xfrm>
        </p:grpSpPr>
        <p:pic>
          <p:nvPicPr>
            <p:cNvPr id="16" name="Picture 15" descr="A satellite image of the earth&#10;&#10;Description automatically generated with medium confidence">
              <a:extLst>
                <a:ext uri="{FF2B5EF4-FFF2-40B4-BE49-F238E27FC236}">
                  <a16:creationId xmlns:a16="http://schemas.microsoft.com/office/drawing/2014/main" xmlns="" id="{4DDA3246-22AF-439B-8A18-1CFA1320FDE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815512" y="1508225"/>
              <a:ext cx="3155055" cy="2524044"/>
            </a:xfrm>
            <a:prstGeom prst="rect">
              <a:avLst/>
            </a:prstGeom>
            <a:ln>
              <a:solidFill>
                <a:srgbClr val="F3F3F3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42" name="Shape 129">
              <a:extLst>
                <a:ext uri="{FF2B5EF4-FFF2-40B4-BE49-F238E27FC236}">
                  <a16:creationId xmlns:a16="http://schemas.microsoft.com/office/drawing/2014/main" xmlns="" id="{D177ED40-B69E-4B29-B229-AEDB88AF0BBA}"/>
                </a:ext>
              </a:extLst>
            </p:cNvPr>
            <p:cNvSpPr txBox="1">
              <a:spLocks/>
            </p:cNvSpPr>
            <p:nvPr/>
          </p:nvSpPr>
          <p:spPr>
            <a:xfrm>
              <a:off x="7580944" y="1535026"/>
              <a:ext cx="364252" cy="20638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lIns="9144" tIns="9144" rIns="9144" bIns="9144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9C0BA"/>
                </a:buClr>
                <a:buSzPct val="100000"/>
                <a:buFont typeface="Quicksand"/>
                <a:buNone/>
                <a:defRPr sz="1800" b="0" i="0" u="none" strike="noStrike" cap="none">
                  <a:solidFill>
                    <a:schemeClr val="bg1"/>
                  </a:solidFill>
                  <a:latin typeface="Quicksand"/>
                  <a:ea typeface="Quicksand"/>
                  <a:cs typeface="Quicksand"/>
                  <a:sym typeface="Quicksand"/>
                </a:defRPr>
              </a:lvl1pPr>
              <a:lvl2pPr lvl="1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2pPr>
              <a:lvl3pPr lvl="2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3pPr>
              <a:lvl4pPr lvl="3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4pPr>
              <a:lvl5pPr lvl="4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5pPr>
              <a:lvl6pPr lvl="5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6pPr>
              <a:lvl7pPr lvl="6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7pPr>
              <a:lvl8pPr lvl="7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8pPr>
              <a:lvl9pPr lvl="8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9pPr>
            </a:lstStyle>
            <a:p>
              <a:pPr algn="ctr"/>
              <a:r>
                <a:rPr lang="en-US" sz="1600" b="1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BSE</a:t>
              </a:r>
              <a:endParaRPr lang="en" sz="1600" b="1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  <p:sp>
          <p:nvSpPr>
            <p:cNvPr id="43" name="Shape 129">
              <a:extLst>
                <a:ext uri="{FF2B5EF4-FFF2-40B4-BE49-F238E27FC236}">
                  <a16:creationId xmlns:a16="http://schemas.microsoft.com/office/drawing/2014/main" xmlns="" id="{3994F584-1813-4910-A163-7FB56A4DBE97}"/>
                </a:ext>
              </a:extLst>
            </p:cNvPr>
            <p:cNvSpPr txBox="1">
              <a:spLocks/>
            </p:cNvSpPr>
            <p:nvPr/>
          </p:nvSpPr>
          <p:spPr>
            <a:xfrm>
              <a:off x="4844824" y="1535026"/>
              <a:ext cx="535442" cy="20638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lIns="9144" tIns="9144" rIns="9144" bIns="9144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9C0BA"/>
                </a:buClr>
                <a:buSzPct val="100000"/>
                <a:buFont typeface="Quicksand"/>
                <a:buNone/>
                <a:defRPr sz="1800" b="0" i="0" u="none" strike="noStrike" cap="none">
                  <a:solidFill>
                    <a:schemeClr val="bg1"/>
                  </a:solidFill>
                  <a:latin typeface="Quicksand"/>
                  <a:ea typeface="Quicksand"/>
                  <a:cs typeface="Quicksand"/>
                  <a:sym typeface="Quicksand"/>
                </a:defRPr>
              </a:lvl1pPr>
              <a:lvl2pPr lvl="1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2pPr>
              <a:lvl3pPr lvl="2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3pPr>
              <a:lvl4pPr lvl="3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4pPr>
              <a:lvl5pPr lvl="4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5pPr>
              <a:lvl6pPr lvl="5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6pPr>
              <a:lvl7pPr lvl="6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7pPr>
              <a:lvl8pPr lvl="7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8pPr>
              <a:lvl9pPr lvl="8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9pPr>
            </a:lstStyle>
            <a:p>
              <a:pPr algn="ctr"/>
              <a:r>
                <a:rPr lang="en-US" sz="1600" b="1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20 kV</a:t>
              </a:r>
              <a:endParaRPr lang="en" sz="1600" b="1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68452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xmlns="" id="{4A0ED06D-5658-4469-9333-A30354C351AA}"/>
              </a:ext>
            </a:extLst>
          </p:cNvPr>
          <p:cNvGrpSpPr/>
          <p:nvPr/>
        </p:nvGrpSpPr>
        <p:grpSpPr>
          <a:xfrm>
            <a:off x="1299064" y="1508225"/>
            <a:ext cx="3445735" cy="2756587"/>
            <a:chOff x="1299064" y="1508225"/>
            <a:chExt cx="3445735" cy="2756587"/>
          </a:xfrm>
        </p:grpSpPr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xmlns="" id="{1B4997E4-CD72-4A4B-BBFC-8E298BDA506B}"/>
                </a:ext>
              </a:extLst>
            </p:cNvPr>
            <p:cNvGrpSpPr/>
            <p:nvPr/>
          </p:nvGrpSpPr>
          <p:grpSpPr>
            <a:xfrm>
              <a:off x="1299064" y="1508225"/>
              <a:ext cx="3445735" cy="2756587"/>
              <a:chOff x="1036805" y="1607085"/>
              <a:chExt cx="2817147" cy="2253715"/>
            </a:xfrm>
          </p:grpSpPr>
          <p:pic>
            <p:nvPicPr>
              <p:cNvPr id="15" name="Picture 14" descr="A picture containing text, mountain&#10;&#10;Description automatically generated">
                <a:extLst>
                  <a:ext uri="{FF2B5EF4-FFF2-40B4-BE49-F238E27FC236}">
                    <a16:creationId xmlns:a16="http://schemas.microsoft.com/office/drawing/2014/main" xmlns="" id="{0CEFBE5E-8F57-471F-A231-8E616842D00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1036805" y="1607085"/>
                <a:ext cx="2817147" cy="2253715"/>
              </a:xfrm>
              <a:prstGeom prst="rect">
                <a:avLst/>
              </a:prstGeom>
              <a:ln>
                <a:solidFill>
                  <a:srgbClr val="F3F3F3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</p:pic>
          <p:grpSp>
            <p:nvGrpSpPr>
              <p:cNvPr id="24" name="Group 23">
                <a:extLst>
                  <a:ext uri="{FF2B5EF4-FFF2-40B4-BE49-F238E27FC236}">
                    <a16:creationId xmlns:a16="http://schemas.microsoft.com/office/drawing/2014/main" xmlns="" id="{DF5E1D86-F032-4D10-AD10-EE823C859CD1}"/>
                  </a:ext>
                </a:extLst>
              </p:cNvPr>
              <p:cNvGrpSpPr/>
              <p:nvPr/>
            </p:nvGrpSpPr>
            <p:grpSpPr>
              <a:xfrm>
                <a:off x="2912384" y="2207553"/>
                <a:ext cx="193211" cy="413162"/>
                <a:chOff x="5833583" y="2207553"/>
                <a:chExt cx="193211" cy="413162"/>
              </a:xfrm>
            </p:grpSpPr>
            <p:sp>
              <p:nvSpPr>
                <p:cNvPr id="26" name="Rectangle 25">
                  <a:extLst>
                    <a:ext uri="{FF2B5EF4-FFF2-40B4-BE49-F238E27FC236}">
                      <a16:creationId xmlns:a16="http://schemas.microsoft.com/office/drawing/2014/main" xmlns="" id="{F0D24A8F-89A2-4ADE-B66B-176A6FD32A29}"/>
                    </a:ext>
                  </a:extLst>
                </p:cNvPr>
                <p:cNvSpPr/>
                <p:nvPr/>
              </p:nvSpPr>
              <p:spPr>
                <a:xfrm>
                  <a:off x="5961890" y="2207553"/>
                  <a:ext cx="64904" cy="76623"/>
                </a:xfrm>
                <a:prstGeom prst="rect">
                  <a:avLst/>
                </a:prstGeom>
                <a:noFill/>
                <a:ln>
                  <a:solidFill>
                    <a:srgbClr val="FFFF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27" name="Rectangle 26">
                  <a:extLst>
                    <a:ext uri="{FF2B5EF4-FFF2-40B4-BE49-F238E27FC236}">
                      <a16:creationId xmlns:a16="http://schemas.microsoft.com/office/drawing/2014/main" xmlns="" id="{514C6883-D370-46CF-94D2-8CC0FD758E69}"/>
                    </a:ext>
                  </a:extLst>
                </p:cNvPr>
                <p:cNvSpPr/>
                <p:nvPr/>
              </p:nvSpPr>
              <p:spPr>
                <a:xfrm>
                  <a:off x="5833583" y="2493588"/>
                  <a:ext cx="126804" cy="127127"/>
                </a:xfrm>
                <a:prstGeom prst="rect">
                  <a:avLst/>
                </a:prstGeom>
                <a:noFill/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</p:grpSp>
        <p:sp>
          <p:nvSpPr>
            <p:cNvPr id="30" name="Shape 129">
              <a:extLst>
                <a:ext uri="{FF2B5EF4-FFF2-40B4-BE49-F238E27FC236}">
                  <a16:creationId xmlns:a16="http://schemas.microsoft.com/office/drawing/2014/main" xmlns="" id="{BC67F5A8-CF3E-4143-BFF9-A0DD9D9DFF78}"/>
                </a:ext>
              </a:extLst>
            </p:cNvPr>
            <p:cNvSpPr txBox="1">
              <a:spLocks/>
            </p:cNvSpPr>
            <p:nvPr/>
          </p:nvSpPr>
          <p:spPr>
            <a:xfrm>
              <a:off x="4350066" y="1535026"/>
              <a:ext cx="364252" cy="20638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lIns="9144" tIns="9144" rIns="9144" bIns="9144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9C0BA"/>
                </a:buClr>
                <a:buSzPct val="100000"/>
                <a:buFont typeface="Quicksand"/>
                <a:buNone/>
                <a:defRPr sz="1800" b="0" i="0" u="none" strike="noStrike" cap="none">
                  <a:solidFill>
                    <a:schemeClr val="bg1"/>
                  </a:solidFill>
                  <a:latin typeface="Quicksand"/>
                  <a:ea typeface="Quicksand"/>
                  <a:cs typeface="Quicksand"/>
                  <a:sym typeface="Quicksand"/>
                </a:defRPr>
              </a:lvl1pPr>
              <a:lvl2pPr lvl="1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2pPr>
              <a:lvl3pPr lvl="2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3pPr>
              <a:lvl4pPr lvl="3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4pPr>
              <a:lvl5pPr lvl="4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5pPr>
              <a:lvl6pPr lvl="5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6pPr>
              <a:lvl7pPr lvl="6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7pPr>
              <a:lvl8pPr lvl="7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8pPr>
              <a:lvl9pPr lvl="8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9pPr>
            </a:lstStyle>
            <a:p>
              <a:pPr algn="ctr"/>
              <a:r>
                <a:rPr lang="en-US" sz="1600" b="1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BSE</a:t>
              </a:r>
              <a:endParaRPr lang="en" sz="1600" b="1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xmlns="" id="{FAB6A6CD-A5F3-4ACE-AFCD-0890E610B29B}"/>
                </a:ext>
              </a:extLst>
            </p:cNvPr>
            <p:cNvSpPr txBox="1"/>
            <p:nvPr/>
          </p:nvSpPr>
          <p:spPr>
            <a:xfrm>
              <a:off x="3799087" y="2013222"/>
              <a:ext cx="42030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km</a:t>
              </a:r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xmlns="" id="{0F30CD18-A839-4AE7-A551-991C0AA06684}"/>
                </a:ext>
              </a:extLst>
            </p:cNvPr>
            <p:cNvSpPr txBox="1"/>
            <p:nvPr/>
          </p:nvSpPr>
          <p:spPr>
            <a:xfrm>
              <a:off x="2854157" y="2983869"/>
              <a:ext cx="389850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po</a:t>
              </a:r>
            </a:p>
          </p:txBody>
        </p: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xmlns="" id="{655AAF01-40A8-48BD-8C15-9E6A6455B5AD}"/>
                </a:ext>
              </a:extLst>
            </p:cNvPr>
            <p:cNvSpPr txBox="1"/>
            <p:nvPr/>
          </p:nvSpPr>
          <p:spPr>
            <a:xfrm>
              <a:off x="1984191" y="3133774"/>
              <a:ext cx="49564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mgt</a:t>
              </a:r>
            </a:p>
          </p:txBody>
        </p: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xmlns="" id="{1E973C20-B0F0-466B-9691-3B5C5E4105B8}"/>
                </a:ext>
              </a:extLst>
            </p:cNvPr>
            <p:cNvSpPr txBox="1"/>
            <p:nvPr/>
          </p:nvSpPr>
          <p:spPr>
            <a:xfrm>
              <a:off x="1638396" y="2607941"/>
              <a:ext cx="49564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mgt</a:t>
              </a:r>
            </a:p>
          </p:txBody>
        </p:sp>
        <p:cxnSp>
          <p:nvCxnSpPr>
            <p:cNvPr id="35" name="Straight Arrow Connector 34">
              <a:extLst>
                <a:ext uri="{FF2B5EF4-FFF2-40B4-BE49-F238E27FC236}">
                  <a16:creationId xmlns:a16="http://schemas.microsoft.com/office/drawing/2014/main" xmlns="" id="{89FC9535-D2DC-4236-97AC-502FDDAEE689}"/>
                </a:ext>
              </a:extLst>
            </p:cNvPr>
            <p:cNvCxnSpPr/>
            <p:nvPr/>
          </p:nvCxnSpPr>
          <p:spPr>
            <a:xfrm flipV="1">
              <a:off x="2393904" y="3188106"/>
              <a:ext cx="76200" cy="63342"/>
            </a:xfrm>
            <a:prstGeom prst="straightConnector1">
              <a:avLst/>
            </a:prstGeom>
            <a:ln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Arrow Connector 35">
              <a:extLst>
                <a:ext uri="{FF2B5EF4-FFF2-40B4-BE49-F238E27FC236}">
                  <a16:creationId xmlns:a16="http://schemas.microsoft.com/office/drawing/2014/main" xmlns="" id="{603B95EE-198B-47FC-A75B-32FB67807FB8}"/>
                </a:ext>
              </a:extLst>
            </p:cNvPr>
            <p:cNvCxnSpPr/>
            <p:nvPr/>
          </p:nvCxnSpPr>
          <p:spPr>
            <a:xfrm flipV="1">
              <a:off x="2049190" y="2657887"/>
              <a:ext cx="76200" cy="63342"/>
            </a:xfrm>
            <a:prstGeom prst="straightConnector1">
              <a:avLst/>
            </a:prstGeom>
            <a:ln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Arrow Connector 36">
              <a:extLst>
                <a:ext uri="{FF2B5EF4-FFF2-40B4-BE49-F238E27FC236}">
                  <a16:creationId xmlns:a16="http://schemas.microsoft.com/office/drawing/2014/main" xmlns="" id="{8CB9E328-BBB8-4105-AC20-52A9C07EFE69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800196" y="2223940"/>
              <a:ext cx="76200" cy="63342"/>
            </a:xfrm>
            <a:prstGeom prst="straightConnector1">
              <a:avLst/>
            </a:prstGeom>
            <a:ln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xmlns="" id="{161D3992-201B-4495-AA27-7DC6EED08010}"/>
                </a:ext>
              </a:extLst>
            </p:cNvPr>
            <p:cNvSpPr txBox="1"/>
            <p:nvPr/>
          </p:nvSpPr>
          <p:spPr>
            <a:xfrm>
              <a:off x="3388777" y="2452919"/>
              <a:ext cx="263214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?</a:t>
              </a:r>
              <a:endParaRPr lang="en-US" sz="1400" b="1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  <p:sp>
          <p:nvSpPr>
            <p:cNvPr id="44" name="Shape 129">
              <a:extLst>
                <a:ext uri="{FF2B5EF4-FFF2-40B4-BE49-F238E27FC236}">
                  <a16:creationId xmlns:a16="http://schemas.microsoft.com/office/drawing/2014/main" xmlns="" id="{8BA1B906-4642-4EA7-8FCC-FBBB1AAB77C6}"/>
                </a:ext>
              </a:extLst>
            </p:cNvPr>
            <p:cNvSpPr txBox="1">
              <a:spLocks/>
            </p:cNvSpPr>
            <p:nvPr/>
          </p:nvSpPr>
          <p:spPr>
            <a:xfrm>
              <a:off x="1326287" y="1535167"/>
              <a:ext cx="535442" cy="20638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lIns="9144" tIns="9144" rIns="9144" bIns="9144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9C0BA"/>
                </a:buClr>
                <a:buSzPct val="100000"/>
                <a:buFont typeface="Quicksand"/>
                <a:buNone/>
                <a:defRPr sz="1800" b="0" i="0" u="none" strike="noStrike" cap="none">
                  <a:solidFill>
                    <a:schemeClr val="bg1"/>
                  </a:solidFill>
                  <a:latin typeface="Quicksand"/>
                  <a:ea typeface="Quicksand"/>
                  <a:cs typeface="Quicksand"/>
                  <a:sym typeface="Quicksand"/>
                </a:defRPr>
              </a:lvl1pPr>
              <a:lvl2pPr lvl="1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2pPr>
              <a:lvl3pPr lvl="2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3pPr>
              <a:lvl4pPr lvl="3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4pPr>
              <a:lvl5pPr lvl="4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5pPr>
              <a:lvl6pPr lvl="5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6pPr>
              <a:lvl7pPr lvl="6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7pPr>
              <a:lvl8pPr lvl="7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8pPr>
              <a:lvl9pPr lvl="8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9pPr>
            </a:lstStyle>
            <a:p>
              <a:pPr algn="ctr"/>
              <a:r>
                <a:rPr lang="en-US" sz="1600" b="1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10 kV</a:t>
              </a:r>
              <a:endParaRPr lang="en" sz="1600" b="1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  <p:sp>
          <p:nvSpPr>
            <p:cNvPr id="45" name="TextBox 44">
              <a:extLst>
                <a:ext uri="{FF2B5EF4-FFF2-40B4-BE49-F238E27FC236}">
                  <a16:creationId xmlns:a16="http://schemas.microsoft.com/office/drawing/2014/main" xmlns="" id="{BC4F5AA6-B275-4673-AA37-8A8DBC266C5D}"/>
                </a:ext>
              </a:extLst>
            </p:cNvPr>
            <p:cNvSpPr txBox="1"/>
            <p:nvPr/>
          </p:nvSpPr>
          <p:spPr>
            <a:xfrm>
              <a:off x="3618324" y="2966912"/>
              <a:ext cx="77617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Pt strap</a:t>
              </a:r>
            </a:p>
          </p:txBody>
        </p:sp>
        <p:cxnSp>
          <p:nvCxnSpPr>
            <p:cNvPr id="46" name="Straight Arrow Connector 45">
              <a:extLst>
                <a:ext uri="{FF2B5EF4-FFF2-40B4-BE49-F238E27FC236}">
                  <a16:creationId xmlns:a16="http://schemas.microsoft.com/office/drawing/2014/main" xmlns="" id="{C76628EF-4EBB-4BEC-891D-E644090567FC}"/>
                </a:ext>
              </a:extLst>
            </p:cNvPr>
            <p:cNvCxnSpPr/>
            <p:nvPr/>
          </p:nvCxnSpPr>
          <p:spPr>
            <a:xfrm flipV="1">
              <a:off x="4297322" y="3022179"/>
              <a:ext cx="76200" cy="63342"/>
            </a:xfrm>
            <a:prstGeom prst="straightConnector1">
              <a:avLst/>
            </a:prstGeom>
            <a:ln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9" name="Shape 129"/>
          <p:cNvSpPr txBox="1">
            <a:spLocks noGrp="1"/>
          </p:cNvSpPr>
          <p:nvPr>
            <p:ph type="title"/>
          </p:nvPr>
        </p:nvSpPr>
        <p:spPr>
          <a:xfrm>
            <a:off x="1165475" y="665975"/>
            <a:ext cx="7432260" cy="4599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/>
            <a:r>
              <a:rPr lang="en-US" sz="28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Sulfide-Metal Assemblages in CR2 </a:t>
            </a:r>
            <a:r>
              <a:rPr lang="en-US" sz="2800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Renazzo</a:t>
            </a:r>
            <a:endParaRPr lang="en" sz="28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18" name="Shape 129">
            <a:extLst>
              <a:ext uri="{FF2B5EF4-FFF2-40B4-BE49-F238E27FC236}">
                <a16:creationId xmlns:a16="http://schemas.microsoft.com/office/drawing/2014/main" xmlns="" id="{0787C088-CED8-430A-965E-58D74D15B6FB}"/>
              </a:ext>
            </a:extLst>
          </p:cNvPr>
          <p:cNvSpPr txBox="1">
            <a:spLocks/>
          </p:cNvSpPr>
          <p:nvPr/>
        </p:nvSpPr>
        <p:spPr>
          <a:xfrm>
            <a:off x="1165475" y="1048325"/>
            <a:ext cx="4400824" cy="4599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ct val="100000"/>
              <a:buFont typeface="Quicksand"/>
              <a:buNone/>
              <a:defRPr sz="1800" b="0" i="0" u="none" strike="noStrike" cap="none">
                <a:solidFill>
                  <a:schemeClr val="bg1"/>
                </a:solidFill>
                <a:latin typeface="Quicksand"/>
                <a:ea typeface="Quicksand"/>
                <a:cs typeface="Quicksand"/>
                <a:sym typeface="Quicksand"/>
              </a:defRPr>
            </a:lvl1pPr>
            <a:lvl2pPr lvl="1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2pPr>
            <a:lvl3pPr lvl="2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3pPr>
            <a:lvl4pPr lvl="3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4pPr>
            <a:lvl5pPr lvl="4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5pPr>
            <a:lvl6pPr lvl="5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6pPr>
            <a:lvl7pPr lvl="6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7pPr>
            <a:lvl8pPr lvl="7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8pPr>
            <a:lvl9pPr lvl="8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9pPr>
          </a:lstStyle>
          <a:p>
            <a:r>
              <a:rPr lang="en-US" sz="20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Low Z Material</a:t>
            </a:r>
            <a:endParaRPr lang="en" sz="20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xmlns="" id="{BA3581B8-EA57-4031-A28C-E1451174781F}"/>
              </a:ext>
            </a:extLst>
          </p:cNvPr>
          <p:cNvGrpSpPr/>
          <p:nvPr/>
        </p:nvGrpSpPr>
        <p:grpSpPr>
          <a:xfrm>
            <a:off x="2145281" y="3865357"/>
            <a:ext cx="2604032" cy="2506154"/>
            <a:chOff x="1036804" y="4074677"/>
            <a:chExt cx="2604032" cy="2506154"/>
          </a:xfrm>
        </p:grpSpPr>
        <p:grpSp>
          <p:nvGrpSpPr>
            <p:cNvPr id="2" name="Group 1">
              <a:extLst>
                <a:ext uri="{FF2B5EF4-FFF2-40B4-BE49-F238E27FC236}">
                  <a16:creationId xmlns:a16="http://schemas.microsoft.com/office/drawing/2014/main" xmlns="" id="{168333CA-55E7-474E-A78F-E840AC83A401}"/>
                </a:ext>
              </a:extLst>
            </p:cNvPr>
            <p:cNvGrpSpPr/>
            <p:nvPr/>
          </p:nvGrpSpPr>
          <p:grpSpPr>
            <a:xfrm>
              <a:off x="1036804" y="4759290"/>
              <a:ext cx="2473401" cy="1821541"/>
              <a:chOff x="348176" y="2983201"/>
              <a:chExt cx="2473401" cy="1821541"/>
            </a:xfrm>
          </p:grpSpPr>
          <p:pic>
            <p:nvPicPr>
              <p:cNvPr id="19" name="Picture 18">
                <a:extLst>
                  <a:ext uri="{FF2B5EF4-FFF2-40B4-BE49-F238E27FC236}">
                    <a16:creationId xmlns:a16="http://schemas.microsoft.com/office/drawing/2014/main" xmlns="" id="{5EF8D9A5-F553-4443-8CAE-6408B9AD2B15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348176" y="2983201"/>
                <a:ext cx="2473401" cy="1821541"/>
              </a:xfrm>
              <a:prstGeom prst="rect">
                <a:avLst/>
              </a:prstGeom>
              <a:ln>
                <a:solidFill>
                  <a:srgbClr val="F3F3F3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</p:pic>
          <p:pic>
            <p:nvPicPr>
              <p:cNvPr id="20" name="Picture 19">
                <a:extLst>
                  <a:ext uri="{FF2B5EF4-FFF2-40B4-BE49-F238E27FC236}">
                    <a16:creationId xmlns:a16="http://schemas.microsoft.com/office/drawing/2014/main" xmlns="" id="{F777209B-0042-4D3E-9DA5-5E84BD88710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696758" y="3207565"/>
                <a:ext cx="937433" cy="855499"/>
              </a:xfrm>
              <a:prstGeom prst="rect">
                <a:avLst/>
              </a:prstGeom>
            </p:spPr>
          </p:pic>
        </p:grpSp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xmlns="" id="{055270F8-E743-4959-9CD4-240391923C6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1541166" y="4074677"/>
              <a:ext cx="2099670" cy="813525"/>
            </a:xfrm>
            <a:prstGeom prst="rect">
              <a:avLst/>
            </a:prstGeom>
            <a:ln>
              <a:solidFill>
                <a:srgbClr val="F3F3F3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  <p:sp>
        <p:nvSpPr>
          <p:cNvPr id="23" name="TextBox 22">
            <a:extLst>
              <a:ext uri="{FF2B5EF4-FFF2-40B4-BE49-F238E27FC236}">
                <a16:creationId xmlns:a16="http://schemas.microsoft.com/office/drawing/2014/main" xmlns="" id="{355531D7-CB63-4972-91D4-D806FFF2B4D8}"/>
              </a:ext>
            </a:extLst>
          </p:cNvPr>
          <p:cNvSpPr txBox="1"/>
          <p:nvPr/>
        </p:nvSpPr>
        <p:spPr>
          <a:xfrm>
            <a:off x="896982" y="6577727"/>
            <a:ext cx="596101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km = </a:t>
            </a:r>
            <a:r>
              <a:rPr lang="en-US" sz="1200" dirty="0" err="1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kamacite</a:t>
            </a:r>
            <a:r>
              <a:rPr lang="en-US" sz="1200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, po = pyrrhotite, mgt = magnetite, ? = low Z material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xmlns="" id="{73787621-8C01-4058-8F9D-FC8A8C6592A7}"/>
              </a:ext>
            </a:extLst>
          </p:cNvPr>
          <p:cNvGrpSpPr/>
          <p:nvPr/>
        </p:nvGrpSpPr>
        <p:grpSpPr>
          <a:xfrm>
            <a:off x="4815512" y="1508225"/>
            <a:ext cx="3155055" cy="2524044"/>
            <a:chOff x="4815512" y="1508225"/>
            <a:chExt cx="3155055" cy="2524044"/>
          </a:xfrm>
        </p:grpSpPr>
        <p:pic>
          <p:nvPicPr>
            <p:cNvPr id="16" name="Picture 15" descr="A satellite image of the earth&#10;&#10;Description automatically generated with medium confidence">
              <a:extLst>
                <a:ext uri="{FF2B5EF4-FFF2-40B4-BE49-F238E27FC236}">
                  <a16:creationId xmlns:a16="http://schemas.microsoft.com/office/drawing/2014/main" xmlns="" id="{4DDA3246-22AF-439B-8A18-1CFA1320FDEE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815512" y="1508225"/>
              <a:ext cx="3155055" cy="2524044"/>
            </a:xfrm>
            <a:prstGeom prst="rect">
              <a:avLst/>
            </a:prstGeom>
            <a:ln>
              <a:solidFill>
                <a:srgbClr val="F3F3F3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42" name="Shape 129">
              <a:extLst>
                <a:ext uri="{FF2B5EF4-FFF2-40B4-BE49-F238E27FC236}">
                  <a16:creationId xmlns:a16="http://schemas.microsoft.com/office/drawing/2014/main" xmlns="" id="{D177ED40-B69E-4B29-B229-AEDB88AF0BBA}"/>
                </a:ext>
              </a:extLst>
            </p:cNvPr>
            <p:cNvSpPr txBox="1">
              <a:spLocks/>
            </p:cNvSpPr>
            <p:nvPr/>
          </p:nvSpPr>
          <p:spPr>
            <a:xfrm>
              <a:off x="7580944" y="1535026"/>
              <a:ext cx="364252" cy="20638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lIns="9144" tIns="9144" rIns="9144" bIns="9144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9C0BA"/>
                </a:buClr>
                <a:buSzPct val="100000"/>
                <a:buFont typeface="Quicksand"/>
                <a:buNone/>
                <a:defRPr sz="1800" b="0" i="0" u="none" strike="noStrike" cap="none">
                  <a:solidFill>
                    <a:schemeClr val="bg1"/>
                  </a:solidFill>
                  <a:latin typeface="Quicksand"/>
                  <a:ea typeface="Quicksand"/>
                  <a:cs typeface="Quicksand"/>
                  <a:sym typeface="Quicksand"/>
                </a:defRPr>
              </a:lvl1pPr>
              <a:lvl2pPr lvl="1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2pPr>
              <a:lvl3pPr lvl="2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3pPr>
              <a:lvl4pPr lvl="3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4pPr>
              <a:lvl5pPr lvl="4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5pPr>
              <a:lvl6pPr lvl="5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6pPr>
              <a:lvl7pPr lvl="6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7pPr>
              <a:lvl8pPr lvl="7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8pPr>
              <a:lvl9pPr lvl="8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9pPr>
            </a:lstStyle>
            <a:p>
              <a:pPr algn="ctr"/>
              <a:r>
                <a:rPr lang="en-US" sz="1600" b="1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BSE</a:t>
              </a:r>
              <a:endParaRPr lang="en" sz="1600" b="1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  <p:sp>
          <p:nvSpPr>
            <p:cNvPr id="43" name="Shape 129">
              <a:extLst>
                <a:ext uri="{FF2B5EF4-FFF2-40B4-BE49-F238E27FC236}">
                  <a16:creationId xmlns:a16="http://schemas.microsoft.com/office/drawing/2014/main" xmlns="" id="{3994F584-1813-4910-A163-7FB56A4DBE97}"/>
                </a:ext>
              </a:extLst>
            </p:cNvPr>
            <p:cNvSpPr txBox="1">
              <a:spLocks/>
            </p:cNvSpPr>
            <p:nvPr/>
          </p:nvSpPr>
          <p:spPr>
            <a:xfrm>
              <a:off x="4844824" y="1535026"/>
              <a:ext cx="535442" cy="20638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lIns="9144" tIns="9144" rIns="9144" bIns="9144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9C0BA"/>
                </a:buClr>
                <a:buSzPct val="100000"/>
                <a:buFont typeface="Quicksand"/>
                <a:buNone/>
                <a:defRPr sz="1800" b="0" i="0" u="none" strike="noStrike" cap="none">
                  <a:solidFill>
                    <a:schemeClr val="bg1"/>
                  </a:solidFill>
                  <a:latin typeface="Quicksand"/>
                  <a:ea typeface="Quicksand"/>
                  <a:cs typeface="Quicksand"/>
                  <a:sym typeface="Quicksand"/>
                </a:defRPr>
              </a:lvl1pPr>
              <a:lvl2pPr lvl="1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2pPr>
              <a:lvl3pPr lvl="2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3pPr>
              <a:lvl4pPr lvl="3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4pPr>
              <a:lvl5pPr lvl="4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5pPr>
              <a:lvl6pPr lvl="5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6pPr>
              <a:lvl7pPr lvl="6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7pPr>
              <a:lvl8pPr lvl="7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8pPr>
              <a:lvl9pPr lvl="8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9pPr>
            </a:lstStyle>
            <a:p>
              <a:pPr algn="ctr"/>
              <a:r>
                <a:rPr lang="en-US" sz="1600" b="1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20 kV</a:t>
              </a:r>
              <a:endParaRPr lang="en" sz="1600" b="1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xmlns="" id="{672A34F9-98EE-4763-9F43-81BE0CDDED5F}"/>
              </a:ext>
            </a:extLst>
          </p:cNvPr>
          <p:cNvGrpSpPr/>
          <p:nvPr/>
        </p:nvGrpSpPr>
        <p:grpSpPr>
          <a:xfrm>
            <a:off x="4815513" y="4101328"/>
            <a:ext cx="3163012" cy="2358167"/>
            <a:chOff x="4815513" y="4101328"/>
            <a:chExt cx="3163012" cy="2358167"/>
          </a:xfrm>
        </p:grpSpPr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xmlns="" id="{1F09D81E-C5DB-4BC8-B4CF-E13C0E9FCC5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 cstate="screen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rightnessContrast brigh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815513" y="4101328"/>
              <a:ext cx="3163012" cy="2358167"/>
            </a:xfrm>
            <a:prstGeom prst="rect">
              <a:avLst/>
            </a:prstGeom>
            <a:ln>
              <a:solidFill>
                <a:srgbClr val="F3F3F3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xmlns="" id="{0CDC9058-24DE-4BB7-B90A-D4D8C21D45B3}"/>
                </a:ext>
              </a:extLst>
            </p:cNvPr>
            <p:cNvSpPr txBox="1"/>
            <p:nvPr/>
          </p:nvSpPr>
          <p:spPr>
            <a:xfrm>
              <a:off x="7493000" y="4129832"/>
              <a:ext cx="452196" cy="215444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lIns="0" tIns="0" rIns="0" bIns="0" rtlCol="0">
              <a:spAutoFit/>
            </a:bodyPr>
            <a:lstStyle/>
            <a:p>
              <a:pPr algn="ctr"/>
              <a:r>
                <a:rPr lang="en-US" b="1" dirty="0" err="1">
                  <a:solidFill>
                    <a:srgbClr val="FF0000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Fe</a:t>
              </a:r>
              <a:r>
                <a:rPr lang="en-US" b="1" dirty="0" err="1">
                  <a:solidFill>
                    <a:srgbClr val="00B050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C</a:t>
              </a:r>
              <a:r>
                <a:rPr lang="en-US" b="1" dirty="0" err="1">
                  <a:solidFill>
                    <a:srgbClr val="0000FF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O</a:t>
              </a:r>
              <a:endParaRPr lang="en-US" b="1" dirty="0">
                <a:solidFill>
                  <a:srgbClr val="0000FF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76457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xmlns="" id="{4A0ED06D-5658-4469-9333-A30354C351AA}"/>
              </a:ext>
            </a:extLst>
          </p:cNvPr>
          <p:cNvGrpSpPr/>
          <p:nvPr/>
        </p:nvGrpSpPr>
        <p:grpSpPr>
          <a:xfrm>
            <a:off x="1299064" y="1508225"/>
            <a:ext cx="3445735" cy="2756587"/>
            <a:chOff x="1299064" y="1508225"/>
            <a:chExt cx="3445735" cy="2756587"/>
          </a:xfrm>
        </p:grpSpPr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xmlns="" id="{1B4997E4-CD72-4A4B-BBFC-8E298BDA506B}"/>
                </a:ext>
              </a:extLst>
            </p:cNvPr>
            <p:cNvGrpSpPr/>
            <p:nvPr/>
          </p:nvGrpSpPr>
          <p:grpSpPr>
            <a:xfrm>
              <a:off x="1299064" y="1508225"/>
              <a:ext cx="3445735" cy="2756587"/>
              <a:chOff x="1036805" y="1607085"/>
              <a:chExt cx="2817147" cy="2253715"/>
            </a:xfrm>
          </p:grpSpPr>
          <p:pic>
            <p:nvPicPr>
              <p:cNvPr id="15" name="Picture 14" descr="A picture containing text, mountain&#10;&#10;Description automatically generated">
                <a:extLst>
                  <a:ext uri="{FF2B5EF4-FFF2-40B4-BE49-F238E27FC236}">
                    <a16:creationId xmlns:a16="http://schemas.microsoft.com/office/drawing/2014/main" xmlns="" id="{0CEFBE5E-8F57-471F-A231-8E616842D00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1036805" y="1607085"/>
                <a:ext cx="2817147" cy="2253715"/>
              </a:xfrm>
              <a:prstGeom prst="rect">
                <a:avLst/>
              </a:prstGeom>
              <a:ln>
                <a:solidFill>
                  <a:srgbClr val="F3F3F3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</p:pic>
          <p:grpSp>
            <p:nvGrpSpPr>
              <p:cNvPr id="24" name="Group 23">
                <a:extLst>
                  <a:ext uri="{FF2B5EF4-FFF2-40B4-BE49-F238E27FC236}">
                    <a16:creationId xmlns:a16="http://schemas.microsoft.com/office/drawing/2014/main" xmlns="" id="{DF5E1D86-F032-4D10-AD10-EE823C859CD1}"/>
                  </a:ext>
                </a:extLst>
              </p:cNvPr>
              <p:cNvGrpSpPr/>
              <p:nvPr/>
            </p:nvGrpSpPr>
            <p:grpSpPr>
              <a:xfrm>
                <a:off x="2912384" y="2207553"/>
                <a:ext cx="193211" cy="413162"/>
                <a:chOff x="5833583" y="2207553"/>
                <a:chExt cx="193211" cy="413162"/>
              </a:xfrm>
            </p:grpSpPr>
            <p:sp>
              <p:nvSpPr>
                <p:cNvPr id="26" name="Rectangle 25">
                  <a:extLst>
                    <a:ext uri="{FF2B5EF4-FFF2-40B4-BE49-F238E27FC236}">
                      <a16:creationId xmlns:a16="http://schemas.microsoft.com/office/drawing/2014/main" xmlns="" id="{F0D24A8F-89A2-4ADE-B66B-176A6FD32A29}"/>
                    </a:ext>
                  </a:extLst>
                </p:cNvPr>
                <p:cNvSpPr/>
                <p:nvPr/>
              </p:nvSpPr>
              <p:spPr>
                <a:xfrm>
                  <a:off x="5961890" y="2207553"/>
                  <a:ext cx="64904" cy="76623"/>
                </a:xfrm>
                <a:prstGeom prst="rect">
                  <a:avLst/>
                </a:prstGeom>
                <a:noFill/>
                <a:ln>
                  <a:solidFill>
                    <a:srgbClr val="FFFF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27" name="Rectangle 26">
                  <a:extLst>
                    <a:ext uri="{FF2B5EF4-FFF2-40B4-BE49-F238E27FC236}">
                      <a16:creationId xmlns:a16="http://schemas.microsoft.com/office/drawing/2014/main" xmlns="" id="{514C6883-D370-46CF-94D2-8CC0FD758E69}"/>
                    </a:ext>
                  </a:extLst>
                </p:cNvPr>
                <p:cNvSpPr/>
                <p:nvPr/>
              </p:nvSpPr>
              <p:spPr>
                <a:xfrm>
                  <a:off x="5833583" y="2493588"/>
                  <a:ext cx="126804" cy="127127"/>
                </a:xfrm>
                <a:prstGeom prst="rect">
                  <a:avLst/>
                </a:prstGeom>
                <a:noFill/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</p:grpSp>
        <p:sp>
          <p:nvSpPr>
            <p:cNvPr id="30" name="Shape 129">
              <a:extLst>
                <a:ext uri="{FF2B5EF4-FFF2-40B4-BE49-F238E27FC236}">
                  <a16:creationId xmlns:a16="http://schemas.microsoft.com/office/drawing/2014/main" xmlns="" id="{BC67F5A8-CF3E-4143-BFF9-A0DD9D9DFF78}"/>
                </a:ext>
              </a:extLst>
            </p:cNvPr>
            <p:cNvSpPr txBox="1">
              <a:spLocks/>
            </p:cNvSpPr>
            <p:nvPr/>
          </p:nvSpPr>
          <p:spPr>
            <a:xfrm>
              <a:off x="4350066" y="1535026"/>
              <a:ext cx="364252" cy="20638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lIns="9144" tIns="9144" rIns="9144" bIns="9144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9C0BA"/>
                </a:buClr>
                <a:buSzPct val="100000"/>
                <a:buFont typeface="Quicksand"/>
                <a:buNone/>
                <a:defRPr sz="1800" b="0" i="0" u="none" strike="noStrike" cap="none">
                  <a:solidFill>
                    <a:schemeClr val="bg1"/>
                  </a:solidFill>
                  <a:latin typeface="Quicksand"/>
                  <a:ea typeface="Quicksand"/>
                  <a:cs typeface="Quicksand"/>
                  <a:sym typeface="Quicksand"/>
                </a:defRPr>
              </a:lvl1pPr>
              <a:lvl2pPr lvl="1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2pPr>
              <a:lvl3pPr lvl="2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3pPr>
              <a:lvl4pPr lvl="3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4pPr>
              <a:lvl5pPr lvl="4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5pPr>
              <a:lvl6pPr lvl="5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6pPr>
              <a:lvl7pPr lvl="6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7pPr>
              <a:lvl8pPr lvl="7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8pPr>
              <a:lvl9pPr lvl="8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9pPr>
            </a:lstStyle>
            <a:p>
              <a:pPr algn="ctr"/>
              <a:r>
                <a:rPr lang="en-US" sz="1600" b="1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BSE</a:t>
              </a:r>
              <a:endParaRPr lang="en" sz="1600" b="1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xmlns="" id="{FAB6A6CD-A5F3-4ACE-AFCD-0890E610B29B}"/>
                </a:ext>
              </a:extLst>
            </p:cNvPr>
            <p:cNvSpPr txBox="1"/>
            <p:nvPr/>
          </p:nvSpPr>
          <p:spPr>
            <a:xfrm>
              <a:off x="3799087" y="2013222"/>
              <a:ext cx="42030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km</a:t>
              </a:r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xmlns="" id="{0F30CD18-A839-4AE7-A551-991C0AA06684}"/>
                </a:ext>
              </a:extLst>
            </p:cNvPr>
            <p:cNvSpPr txBox="1"/>
            <p:nvPr/>
          </p:nvSpPr>
          <p:spPr>
            <a:xfrm>
              <a:off x="2854157" y="2983869"/>
              <a:ext cx="389850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po</a:t>
              </a:r>
            </a:p>
          </p:txBody>
        </p: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xmlns="" id="{655AAF01-40A8-48BD-8C15-9E6A6455B5AD}"/>
                </a:ext>
              </a:extLst>
            </p:cNvPr>
            <p:cNvSpPr txBox="1"/>
            <p:nvPr/>
          </p:nvSpPr>
          <p:spPr>
            <a:xfrm>
              <a:off x="1984191" y="3133774"/>
              <a:ext cx="49564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mgt</a:t>
              </a:r>
            </a:p>
          </p:txBody>
        </p: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xmlns="" id="{1E973C20-B0F0-466B-9691-3B5C5E4105B8}"/>
                </a:ext>
              </a:extLst>
            </p:cNvPr>
            <p:cNvSpPr txBox="1"/>
            <p:nvPr/>
          </p:nvSpPr>
          <p:spPr>
            <a:xfrm>
              <a:off x="1638396" y="2607941"/>
              <a:ext cx="49564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mgt</a:t>
              </a:r>
            </a:p>
          </p:txBody>
        </p:sp>
        <p:cxnSp>
          <p:nvCxnSpPr>
            <p:cNvPr id="35" name="Straight Arrow Connector 34">
              <a:extLst>
                <a:ext uri="{FF2B5EF4-FFF2-40B4-BE49-F238E27FC236}">
                  <a16:creationId xmlns:a16="http://schemas.microsoft.com/office/drawing/2014/main" xmlns="" id="{89FC9535-D2DC-4236-97AC-502FDDAEE689}"/>
                </a:ext>
              </a:extLst>
            </p:cNvPr>
            <p:cNvCxnSpPr/>
            <p:nvPr/>
          </p:nvCxnSpPr>
          <p:spPr>
            <a:xfrm flipV="1">
              <a:off x="2393904" y="3188106"/>
              <a:ext cx="76200" cy="63342"/>
            </a:xfrm>
            <a:prstGeom prst="straightConnector1">
              <a:avLst/>
            </a:prstGeom>
            <a:ln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Arrow Connector 35">
              <a:extLst>
                <a:ext uri="{FF2B5EF4-FFF2-40B4-BE49-F238E27FC236}">
                  <a16:creationId xmlns:a16="http://schemas.microsoft.com/office/drawing/2014/main" xmlns="" id="{603B95EE-198B-47FC-A75B-32FB67807FB8}"/>
                </a:ext>
              </a:extLst>
            </p:cNvPr>
            <p:cNvCxnSpPr/>
            <p:nvPr/>
          </p:nvCxnSpPr>
          <p:spPr>
            <a:xfrm flipV="1">
              <a:off x="2049190" y="2657887"/>
              <a:ext cx="76200" cy="63342"/>
            </a:xfrm>
            <a:prstGeom prst="straightConnector1">
              <a:avLst/>
            </a:prstGeom>
            <a:ln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Arrow Connector 36">
              <a:extLst>
                <a:ext uri="{FF2B5EF4-FFF2-40B4-BE49-F238E27FC236}">
                  <a16:creationId xmlns:a16="http://schemas.microsoft.com/office/drawing/2014/main" xmlns="" id="{8CB9E328-BBB8-4105-AC20-52A9C07EFE69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800196" y="2223940"/>
              <a:ext cx="76200" cy="63342"/>
            </a:xfrm>
            <a:prstGeom prst="straightConnector1">
              <a:avLst/>
            </a:prstGeom>
            <a:ln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xmlns="" id="{161D3992-201B-4495-AA27-7DC6EED08010}"/>
                </a:ext>
              </a:extLst>
            </p:cNvPr>
            <p:cNvSpPr txBox="1"/>
            <p:nvPr/>
          </p:nvSpPr>
          <p:spPr>
            <a:xfrm>
              <a:off x="3388777" y="2452919"/>
              <a:ext cx="263214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?</a:t>
              </a:r>
              <a:endParaRPr lang="en-US" sz="1400" b="1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  <p:sp>
          <p:nvSpPr>
            <p:cNvPr id="44" name="Shape 129">
              <a:extLst>
                <a:ext uri="{FF2B5EF4-FFF2-40B4-BE49-F238E27FC236}">
                  <a16:creationId xmlns:a16="http://schemas.microsoft.com/office/drawing/2014/main" xmlns="" id="{8BA1B906-4642-4EA7-8FCC-FBBB1AAB77C6}"/>
                </a:ext>
              </a:extLst>
            </p:cNvPr>
            <p:cNvSpPr txBox="1">
              <a:spLocks/>
            </p:cNvSpPr>
            <p:nvPr/>
          </p:nvSpPr>
          <p:spPr>
            <a:xfrm>
              <a:off x="1326287" y="1535167"/>
              <a:ext cx="535442" cy="20638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lIns="9144" tIns="9144" rIns="9144" bIns="9144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9C0BA"/>
                </a:buClr>
                <a:buSzPct val="100000"/>
                <a:buFont typeface="Quicksand"/>
                <a:buNone/>
                <a:defRPr sz="1800" b="0" i="0" u="none" strike="noStrike" cap="none">
                  <a:solidFill>
                    <a:schemeClr val="bg1"/>
                  </a:solidFill>
                  <a:latin typeface="Quicksand"/>
                  <a:ea typeface="Quicksand"/>
                  <a:cs typeface="Quicksand"/>
                  <a:sym typeface="Quicksand"/>
                </a:defRPr>
              </a:lvl1pPr>
              <a:lvl2pPr lvl="1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2pPr>
              <a:lvl3pPr lvl="2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3pPr>
              <a:lvl4pPr lvl="3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4pPr>
              <a:lvl5pPr lvl="4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5pPr>
              <a:lvl6pPr lvl="5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6pPr>
              <a:lvl7pPr lvl="6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7pPr>
              <a:lvl8pPr lvl="7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8pPr>
              <a:lvl9pPr lvl="8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9pPr>
            </a:lstStyle>
            <a:p>
              <a:pPr algn="ctr"/>
              <a:r>
                <a:rPr lang="en-US" sz="1600" b="1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10 kV</a:t>
              </a:r>
              <a:endParaRPr lang="en" sz="1600" b="1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  <p:sp>
          <p:nvSpPr>
            <p:cNvPr id="45" name="TextBox 44">
              <a:extLst>
                <a:ext uri="{FF2B5EF4-FFF2-40B4-BE49-F238E27FC236}">
                  <a16:creationId xmlns:a16="http://schemas.microsoft.com/office/drawing/2014/main" xmlns="" id="{BC4F5AA6-B275-4673-AA37-8A8DBC266C5D}"/>
                </a:ext>
              </a:extLst>
            </p:cNvPr>
            <p:cNvSpPr txBox="1"/>
            <p:nvPr/>
          </p:nvSpPr>
          <p:spPr>
            <a:xfrm>
              <a:off x="3618324" y="2966912"/>
              <a:ext cx="77617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Pt strap</a:t>
              </a:r>
            </a:p>
          </p:txBody>
        </p:sp>
        <p:cxnSp>
          <p:nvCxnSpPr>
            <p:cNvPr id="46" name="Straight Arrow Connector 45">
              <a:extLst>
                <a:ext uri="{FF2B5EF4-FFF2-40B4-BE49-F238E27FC236}">
                  <a16:creationId xmlns:a16="http://schemas.microsoft.com/office/drawing/2014/main" xmlns="" id="{C76628EF-4EBB-4BEC-891D-E644090567FC}"/>
                </a:ext>
              </a:extLst>
            </p:cNvPr>
            <p:cNvCxnSpPr/>
            <p:nvPr/>
          </p:nvCxnSpPr>
          <p:spPr>
            <a:xfrm flipV="1">
              <a:off x="4297322" y="3022179"/>
              <a:ext cx="76200" cy="63342"/>
            </a:xfrm>
            <a:prstGeom prst="straightConnector1">
              <a:avLst/>
            </a:prstGeom>
            <a:ln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9" name="Shape 129"/>
          <p:cNvSpPr txBox="1">
            <a:spLocks noGrp="1"/>
          </p:cNvSpPr>
          <p:nvPr>
            <p:ph type="title"/>
          </p:nvPr>
        </p:nvSpPr>
        <p:spPr>
          <a:xfrm>
            <a:off x="1165475" y="665975"/>
            <a:ext cx="7432260" cy="4599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/>
            <a:r>
              <a:rPr lang="en-US" sz="28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Sulfide-Metal Assemblages in CR2 </a:t>
            </a:r>
            <a:r>
              <a:rPr lang="en-US" sz="2800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Renazzo</a:t>
            </a:r>
            <a:endParaRPr lang="en" sz="28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18" name="Shape 129">
            <a:extLst>
              <a:ext uri="{FF2B5EF4-FFF2-40B4-BE49-F238E27FC236}">
                <a16:creationId xmlns:a16="http://schemas.microsoft.com/office/drawing/2014/main" xmlns="" id="{0787C088-CED8-430A-965E-58D74D15B6FB}"/>
              </a:ext>
            </a:extLst>
          </p:cNvPr>
          <p:cNvSpPr txBox="1">
            <a:spLocks/>
          </p:cNvSpPr>
          <p:nvPr/>
        </p:nvSpPr>
        <p:spPr>
          <a:xfrm>
            <a:off x="1165475" y="1048325"/>
            <a:ext cx="4400824" cy="4599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ct val="100000"/>
              <a:buFont typeface="Quicksand"/>
              <a:buNone/>
              <a:defRPr sz="1800" b="0" i="0" u="none" strike="noStrike" cap="none">
                <a:solidFill>
                  <a:schemeClr val="bg1"/>
                </a:solidFill>
                <a:latin typeface="Quicksand"/>
                <a:ea typeface="Quicksand"/>
                <a:cs typeface="Quicksand"/>
                <a:sym typeface="Quicksand"/>
              </a:defRPr>
            </a:lvl1pPr>
            <a:lvl2pPr lvl="1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2pPr>
            <a:lvl3pPr lvl="2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3pPr>
            <a:lvl4pPr lvl="3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4pPr>
            <a:lvl5pPr lvl="4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5pPr>
            <a:lvl6pPr lvl="5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6pPr>
            <a:lvl7pPr lvl="6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7pPr>
            <a:lvl8pPr lvl="7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8pPr>
            <a:lvl9pPr lvl="8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9pPr>
          </a:lstStyle>
          <a:p>
            <a:r>
              <a:rPr lang="en-US" sz="20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Low Z Material</a:t>
            </a:r>
            <a:endParaRPr lang="en" sz="20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xmlns="" id="{BA3581B8-EA57-4031-A28C-E1451174781F}"/>
              </a:ext>
            </a:extLst>
          </p:cNvPr>
          <p:cNvGrpSpPr/>
          <p:nvPr/>
        </p:nvGrpSpPr>
        <p:grpSpPr>
          <a:xfrm>
            <a:off x="2145281" y="3865357"/>
            <a:ext cx="2604032" cy="2506154"/>
            <a:chOff x="1036804" y="4074677"/>
            <a:chExt cx="2604032" cy="2506154"/>
          </a:xfrm>
        </p:grpSpPr>
        <p:grpSp>
          <p:nvGrpSpPr>
            <p:cNvPr id="2" name="Group 1">
              <a:extLst>
                <a:ext uri="{FF2B5EF4-FFF2-40B4-BE49-F238E27FC236}">
                  <a16:creationId xmlns:a16="http://schemas.microsoft.com/office/drawing/2014/main" xmlns="" id="{168333CA-55E7-474E-A78F-E840AC83A401}"/>
                </a:ext>
              </a:extLst>
            </p:cNvPr>
            <p:cNvGrpSpPr/>
            <p:nvPr/>
          </p:nvGrpSpPr>
          <p:grpSpPr>
            <a:xfrm>
              <a:off x="1036804" y="4759290"/>
              <a:ext cx="2473401" cy="1821541"/>
              <a:chOff x="348176" y="2983201"/>
              <a:chExt cx="2473401" cy="1821541"/>
            </a:xfrm>
          </p:grpSpPr>
          <p:pic>
            <p:nvPicPr>
              <p:cNvPr id="19" name="Picture 18">
                <a:extLst>
                  <a:ext uri="{FF2B5EF4-FFF2-40B4-BE49-F238E27FC236}">
                    <a16:creationId xmlns:a16="http://schemas.microsoft.com/office/drawing/2014/main" xmlns="" id="{5EF8D9A5-F553-4443-8CAE-6408B9AD2B15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348176" y="2983201"/>
                <a:ext cx="2473401" cy="1821541"/>
              </a:xfrm>
              <a:prstGeom prst="rect">
                <a:avLst/>
              </a:prstGeom>
              <a:ln>
                <a:solidFill>
                  <a:srgbClr val="F3F3F3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</p:pic>
          <p:pic>
            <p:nvPicPr>
              <p:cNvPr id="20" name="Picture 19">
                <a:extLst>
                  <a:ext uri="{FF2B5EF4-FFF2-40B4-BE49-F238E27FC236}">
                    <a16:creationId xmlns:a16="http://schemas.microsoft.com/office/drawing/2014/main" xmlns="" id="{F777209B-0042-4D3E-9DA5-5E84BD88710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696758" y="3207565"/>
                <a:ext cx="937433" cy="855499"/>
              </a:xfrm>
              <a:prstGeom prst="rect">
                <a:avLst/>
              </a:prstGeom>
            </p:spPr>
          </p:pic>
        </p:grpSp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xmlns="" id="{055270F8-E743-4959-9CD4-240391923C6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1541166" y="4074677"/>
              <a:ext cx="2099670" cy="813525"/>
            </a:xfrm>
            <a:prstGeom prst="rect">
              <a:avLst/>
            </a:prstGeom>
            <a:ln>
              <a:solidFill>
                <a:srgbClr val="F3F3F3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  <p:sp>
        <p:nvSpPr>
          <p:cNvPr id="23" name="TextBox 22">
            <a:extLst>
              <a:ext uri="{FF2B5EF4-FFF2-40B4-BE49-F238E27FC236}">
                <a16:creationId xmlns:a16="http://schemas.microsoft.com/office/drawing/2014/main" xmlns="" id="{355531D7-CB63-4972-91D4-D806FFF2B4D8}"/>
              </a:ext>
            </a:extLst>
          </p:cNvPr>
          <p:cNvSpPr txBox="1"/>
          <p:nvPr/>
        </p:nvSpPr>
        <p:spPr>
          <a:xfrm>
            <a:off x="896982" y="6577727"/>
            <a:ext cx="596101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km = </a:t>
            </a:r>
            <a:r>
              <a:rPr lang="en-US" sz="1200" dirty="0" err="1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kamacite</a:t>
            </a:r>
            <a:r>
              <a:rPr lang="en-US" sz="1200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, po = pyrrhotite, mgt = magnetite, ? = low Z material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xmlns="" id="{73787621-8C01-4058-8F9D-FC8A8C6592A7}"/>
              </a:ext>
            </a:extLst>
          </p:cNvPr>
          <p:cNvGrpSpPr/>
          <p:nvPr/>
        </p:nvGrpSpPr>
        <p:grpSpPr>
          <a:xfrm>
            <a:off x="4815512" y="1508225"/>
            <a:ext cx="3155055" cy="2524044"/>
            <a:chOff x="4815512" y="1508225"/>
            <a:chExt cx="3155055" cy="2524044"/>
          </a:xfrm>
        </p:grpSpPr>
        <p:pic>
          <p:nvPicPr>
            <p:cNvPr id="16" name="Picture 15" descr="A satellite image of the earth&#10;&#10;Description automatically generated with medium confidence">
              <a:extLst>
                <a:ext uri="{FF2B5EF4-FFF2-40B4-BE49-F238E27FC236}">
                  <a16:creationId xmlns:a16="http://schemas.microsoft.com/office/drawing/2014/main" xmlns="" id="{4DDA3246-22AF-439B-8A18-1CFA1320FDEE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815512" y="1508225"/>
              <a:ext cx="3155055" cy="2524044"/>
            </a:xfrm>
            <a:prstGeom prst="rect">
              <a:avLst/>
            </a:prstGeom>
            <a:ln>
              <a:solidFill>
                <a:srgbClr val="F3F3F3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42" name="Shape 129">
              <a:extLst>
                <a:ext uri="{FF2B5EF4-FFF2-40B4-BE49-F238E27FC236}">
                  <a16:creationId xmlns:a16="http://schemas.microsoft.com/office/drawing/2014/main" xmlns="" id="{D177ED40-B69E-4B29-B229-AEDB88AF0BBA}"/>
                </a:ext>
              </a:extLst>
            </p:cNvPr>
            <p:cNvSpPr txBox="1">
              <a:spLocks/>
            </p:cNvSpPr>
            <p:nvPr/>
          </p:nvSpPr>
          <p:spPr>
            <a:xfrm>
              <a:off x="7580944" y="1535026"/>
              <a:ext cx="364252" cy="20638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lIns="9144" tIns="9144" rIns="9144" bIns="9144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9C0BA"/>
                </a:buClr>
                <a:buSzPct val="100000"/>
                <a:buFont typeface="Quicksand"/>
                <a:buNone/>
                <a:defRPr sz="1800" b="0" i="0" u="none" strike="noStrike" cap="none">
                  <a:solidFill>
                    <a:schemeClr val="bg1"/>
                  </a:solidFill>
                  <a:latin typeface="Quicksand"/>
                  <a:ea typeface="Quicksand"/>
                  <a:cs typeface="Quicksand"/>
                  <a:sym typeface="Quicksand"/>
                </a:defRPr>
              </a:lvl1pPr>
              <a:lvl2pPr lvl="1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2pPr>
              <a:lvl3pPr lvl="2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3pPr>
              <a:lvl4pPr lvl="3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4pPr>
              <a:lvl5pPr lvl="4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5pPr>
              <a:lvl6pPr lvl="5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6pPr>
              <a:lvl7pPr lvl="6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7pPr>
              <a:lvl8pPr lvl="7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8pPr>
              <a:lvl9pPr lvl="8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9pPr>
            </a:lstStyle>
            <a:p>
              <a:pPr algn="ctr"/>
              <a:r>
                <a:rPr lang="en-US" sz="1600" b="1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BSE</a:t>
              </a:r>
              <a:endParaRPr lang="en" sz="1600" b="1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  <p:sp>
          <p:nvSpPr>
            <p:cNvPr id="43" name="Shape 129">
              <a:extLst>
                <a:ext uri="{FF2B5EF4-FFF2-40B4-BE49-F238E27FC236}">
                  <a16:creationId xmlns:a16="http://schemas.microsoft.com/office/drawing/2014/main" xmlns="" id="{3994F584-1813-4910-A163-7FB56A4DBE97}"/>
                </a:ext>
              </a:extLst>
            </p:cNvPr>
            <p:cNvSpPr txBox="1">
              <a:spLocks/>
            </p:cNvSpPr>
            <p:nvPr/>
          </p:nvSpPr>
          <p:spPr>
            <a:xfrm>
              <a:off x="4844824" y="1535026"/>
              <a:ext cx="535442" cy="20638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lIns="9144" tIns="9144" rIns="9144" bIns="9144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9C0BA"/>
                </a:buClr>
                <a:buSzPct val="100000"/>
                <a:buFont typeface="Quicksand"/>
                <a:buNone/>
                <a:defRPr sz="1800" b="0" i="0" u="none" strike="noStrike" cap="none">
                  <a:solidFill>
                    <a:schemeClr val="bg1"/>
                  </a:solidFill>
                  <a:latin typeface="Quicksand"/>
                  <a:ea typeface="Quicksand"/>
                  <a:cs typeface="Quicksand"/>
                  <a:sym typeface="Quicksand"/>
                </a:defRPr>
              </a:lvl1pPr>
              <a:lvl2pPr lvl="1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2pPr>
              <a:lvl3pPr lvl="2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3pPr>
              <a:lvl4pPr lvl="3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4pPr>
              <a:lvl5pPr lvl="4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5pPr>
              <a:lvl6pPr lvl="5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6pPr>
              <a:lvl7pPr lvl="6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7pPr>
              <a:lvl8pPr lvl="7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8pPr>
              <a:lvl9pPr lvl="8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9pPr>
            </a:lstStyle>
            <a:p>
              <a:pPr algn="ctr"/>
              <a:r>
                <a:rPr lang="en-US" sz="1600" b="1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20 kV</a:t>
              </a:r>
              <a:endParaRPr lang="en" sz="1600" b="1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xmlns="" id="{672A34F9-98EE-4763-9F43-81BE0CDDED5F}"/>
              </a:ext>
            </a:extLst>
          </p:cNvPr>
          <p:cNvGrpSpPr/>
          <p:nvPr/>
        </p:nvGrpSpPr>
        <p:grpSpPr>
          <a:xfrm>
            <a:off x="4815513" y="4101328"/>
            <a:ext cx="3163012" cy="2358167"/>
            <a:chOff x="4815513" y="4101328"/>
            <a:chExt cx="3163012" cy="2358167"/>
          </a:xfrm>
        </p:grpSpPr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xmlns="" id="{1F09D81E-C5DB-4BC8-B4CF-E13C0E9FCC5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 cstate="screen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rightnessContrast brigh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815513" y="4101328"/>
              <a:ext cx="3163012" cy="2358167"/>
            </a:xfrm>
            <a:prstGeom prst="rect">
              <a:avLst/>
            </a:prstGeom>
            <a:ln>
              <a:solidFill>
                <a:srgbClr val="F3F3F3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xmlns="" id="{0CDC9058-24DE-4BB7-B90A-D4D8C21D45B3}"/>
                </a:ext>
              </a:extLst>
            </p:cNvPr>
            <p:cNvSpPr txBox="1"/>
            <p:nvPr/>
          </p:nvSpPr>
          <p:spPr>
            <a:xfrm>
              <a:off x="7493000" y="4129832"/>
              <a:ext cx="452196" cy="215444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lIns="0" tIns="0" rIns="0" bIns="0" rtlCol="0">
              <a:spAutoFit/>
            </a:bodyPr>
            <a:lstStyle/>
            <a:p>
              <a:pPr algn="ctr"/>
              <a:r>
                <a:rPr lang="en-US" b="1" dirty="0" err="1">
                  <a:solidFill>
                    <a:srgbClr val="FF0000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Fe</a:t>
              </a:r>
              <a:r>
                <a:rPr lang="en-US" b="1" dirty="0" err="1">
                  <a:solidFill>
                    <a:srgbClr val="00B050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C</a:t>
              </a:r>
              <a:r>
                <a:rPr lang="en-US" b="1" dirty="0" err="1">
                  <a:solidFill>
                    <a:srgbClr val="0000FF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O</a:t>
              </a:r>
              <a:endParaRPr lang="en-US" b="1" dirty="0">
                <a:solidFill>
                  <a:srgbClr val="0000FF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</p:grpSp>
      <p:sp>
        <p:nvSpPr>
          <p:cNvPr id="39" name="Rectangle: Diagonal Corners Snipped 38">
            <a:extLst>
              <a:ext uri="{FF2B5EF4-FFF2-40B4-BE49-F238E27FC236}">
                <a16:creationId xmlns:a16="http://schemas.microsoft.com/office/drawing/2014/main" xmlns="" id="{012CCC24-5F7C-45B4-9826-8C7A29F42733}"/>
              </a:ext>
            </a:extLst>
          </p:cNvPr>
          <p:cNvSpPr/>
          <p:nvPr/>
        </p:nvSpPr>
        <p:spPr>
          <a:xfrm>
            <a:off x="4719974" y="3821140"/>
            <a:ext cx="2161258" cy="1042109"/>
          </a:xfrm>
          <a:prstGeom prst="snip2DiagRect">
            <a:avLst/>
          </a:prstGeom>
          <a:solidFill>
            <a:srgbClr val="F3F3F3"/>
          </a:solidFill>
          <a:ln>
            <a:solidFill>
              <a:srgbClr val="84BF4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" rIns="9144" rtlCol="0" anchor="ctr" anchorCtr="1"/>
          <a:lstStyle/>
          <a:p>
            <a:r>
              <a:rPr lang="en-US" sz="1600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Low Z material is C-rich and </a:t>
            </a:r>
            <a:r>
              <a:rPr lang="en-US" sz="1600" dirty="0" smtClean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surficial</a:t>
            </a:r>
            <a:endParaRPr lang="en-US" sz="1600" dirty="0">
              <a:solidFill>
                <a:schemeClr val="tx1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8221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xmlns="" id="{4A0ED06D-5658-4469-9333-A30354C351AA}"/>
              </a:ext>
            </a:extLst>
          </p:cNvPr>
          <p:cNvGrpSpPr/>
          <p:nvPr/>
        </p:nvGrpSpPr>
        <p:grpSpPr>
          <a:xfrm>
            <a:off x="1299064" y="1508225"/>
            <a:ext cx="3445735" cy="2756587"/>
            <a:chOff x="1299064" y="1508225"/>
            <a:chExt cx="3445735" cy="2756587"/>
          </a:xfrm>
        </p:grpSpPr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xmlns="" id="{1B4997E4-CD72-4A4B-BBFC-8E298BDA506B}"/>
                </a:ext>
              </a:extLst>
            </p:cNvPr>
            <p:cNvGrpSpPr/>
            <p:nvPr/>
          </p:nvGrpSpPr>
          <p:grpSpPr>
            <a:xfrm>
              <a:off x="1299064" y="1508225"/>
              <a:ext cx="3445735" cy="2756587"/>
              <a:chOff x="1036805" y="1607085"/>
              <a:chExt cx="2817147" cy="2253715"/>
            </a:xfrm>
          </p:grpSpPr>
          <p:pic>
            <p:nvPicPr>
              <p:cNvPr id="15" name="Picture 14" descr="A picture containing text, mountain&#10;&#10;Description automatically generated">
                <a:extLst>
                  <a:ext uri="{FF2B5EF4-FFF2-40B4-BE49-F238E27FC236}">
                    <a16:creationId xmlns:a16="http://schemas.microsoft.com/office/drawing/2014/main" xmlns="" id="{0CEFBE5E-8F57-471F-A231-8E616842D00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1036805" y="1607085"/>
                <a:ext cx="2817147" cy="2253715"/>
              </a:xfrm>
              <a:prstGeom prst="rect">
                <a:avLst/>
              </a:prstGeom>
              <a:ln>
                <a:solidFill>
                  <a:srgbClr val="F3F3F3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</p:pic>
          <p:grpSp>
            <p:nvGrpSpPr>
              <p:cNvPr id="24" name="Group 23">
                <a:extLst>
                  <a:ext uri="{FF2B5EF4-FFF2-40B4-BE49-F238E27FC236}">
                    <a16:creationId xmlns:a16="http://schemas.microsoft.com/office/drawing/2014/main" xmlns="" id="{DF5E1D86-F032-4D10-AD10-EE823C859CD1}"/>
                  </a:ext>
                </a:extLst>
              </p:cNvPr>
              <p:cNvGrpSpPr/>
              <p:nvPr/>
            </p:nvGrpSpPr>
            <p:grpSpPr>
              <a:xfrm>
                <a:off x="2912384" y="2207553"/>
                <a:ext cx="193211" cy="413162"/>
                <a:chOff x="5833583" y="2207553"/>
                <a:chExt cx="193211" cy="413162"/>
              </a:xfrm>
            </p:grpSpPr>
            <p:sp>
              <p:nvSpPr>
                <p:cNvPr id="26" name="Rectangle 25">
                  <a:extLst>
                    <a:ext uri="{FF2B5EF4-FFF2-40B4-BE49-F238E27FC236}">
                      <a16:creationId xmlns:a16="http://schemas.microsoft.com/office/drawing/2014/main" xmlns="" id="{F0D24A8F-89A2-4ADE-B66B-176A6FD32A29}"/>
                    </a:ext>
                  </a:extLst>
                </p:cNvPr>
                <p:cNvSpPr/>
                <p:nvPr/>
              </p:nvSpPr>
              <p:spPr>
                <a:xfrm>
                  <a:off x="5961890" y="2207553"/>
                  <a:ext cx="64904" cy="76623"/>
                </a:xfrm>
                <a:prstGeom prst="rect">
                  <a:avLst/>
                </a:prstGeom>
                <a:noFill/>
                <a:ln>
                  <a:solidFill>
                    <a:srgbClr val="FFFF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27" name="Rectangle 26">
                  <a:extLst>
                    <a:ext uri="{FF2B5EF4-FFF2-40B4-BE49-F238E27FC236}">
                      <a16:creationId xmlns:a16="http://schemas.microsoft.com/office/drawing/2014/main" xmlns="" id="{514C6883-D370-46CF-94D2-8CC0FD758E69}"/>
                    </a:ext>
                  </a:extLst>
                </p:cNvPr>
                <p:cNvSpPr/>
                <p:nvPr/>
              </p:nvSpPr>
              <p:spPr>
                <a:xfrm>
                  <a:off x="5833583" y="2493588"/>
                  <a:ext cx="126804" cy="127127"/>
                </a:xfrm>
                <a:prstGeom prst="rect">
                  <a:avLst/>
                </a:prstGeom>
                <a:noFill/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</p:grpSp>
        <p:sp>
          <p:nvSpPr>
            <p:cNvPr id="30" name="Shape 129">
              <a:extLst>
                <a:ext uri="{FF2B5EF4-FFF2-40B4-BE49-F238E27FC236}">
                  <a16:creationId xmlns:a16="http://schemas.microsoft.com/office/drawing/2014/main" xmlns="" id="{BC67F5A8-CF3E-4143-BFF9-A0DD9D9DFF78}"/>
                </a:ext>
              </a:extLst>
            </p:cNvPr>
            <p:cNvSpPr txBox="1">
              <a:spLocks/>
            </p:cNvSpPr>
            <p:nvPr/>
          </p:nvSpPr>
          <p:spPr>
            <a:xfrm>
              <a:off x="4350066" y="1535026"/>
              <a:ext cx="364252" cy="20638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lIns="9144" tIns="9144" rIns="9144" bIns="9144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9C0BA"/>
                </a:buClr>
                <a:buSzPct val="100000"/>
                <a:buFont typeface="Quicksand"/>
                <a:buNone/>
                <a:defRPr sz="1800" b="0" i="0" u="none" strike="noStrike" cap="none">
                  <a:solidFill>
                    <a:schemeClr val="bg1"/>
                  </a:solidFill>
                  <a:latin typeface="Quicksand"/>
                  <a:ea typeface="Quicksand"/>
                  <a:cs typeface="Quicksand"/>
                  <a:sym typeface="Quicksand"/>
                </a:defRPr>
              </a:lvl1pPr>
              <a:lvl2pPr lvl="1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2pPr>
              <a:lvl3pPr lvl="2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3pPr>
              <a:lvl4pPr lvl="3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4pPr>
              <a:lvl5pPr lvl="4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5pPr>
              <a:lvl6pPr lvl="5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6pPr>
              <a:lvl7pPr lvl="6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7pPr>
              <a:lvl8pPr lvl="7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8pPr>
              <a:lvl9pPr lvl="8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9pPr>
            </a:lstStyle>
            <a:p>
              <a:pPr algn="ctr"/>
              <a:r>
                <a:rPr lang="en-US" sz="1600" b="1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BSE</a:t>
              </a:r>
              <a:endParaRPr lang="en" sz="1600" b="1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xmlns="" id="{FAB6A6CD-A5F3-4ACE-AFCD-0890E610B29B}"/>
                </a:ext>
              </a:extLst>
            </p:cNvPr>
            <p:cNvSpPr txBox="1"/>
            <p:nvPr/>
          </p:nvSpPr>
          <p:spPr>
            <a:xfrm>
              <a:off x="3799087" y="2013222"/>
              <a:ext cx="42030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km</a:t>
              </a:r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xmlns="" id="{0F30CD18-A839-4AE7-A551-991C0AA06684}"/>
                </a:ext>
              </a:extLst>
            </p:cNvPr>
            <p:cNvSpPr txBox="1"/>
            <p:nvPr/>
          </p:nvSpPr>
          <p:spPr>
            <a:xfrm>
              <a:off x="2854157" y="2983869"/>
              <a:ext cx="389850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po</a:t>
              </a:r>
            </a:p>
          </p:txBody>
        </p: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xmlns="" id="{655AAF01-40A8-48BD-8C15-9E6A6455B5AD}"/>
                </a:ext>
              </a:extLst>
            </p:cNvPr>
            <p:cNvSpPr txBox="1"/>
            <p:nvPr/>
          </p:nvSpPr>
          <p:spPr>
            <a:xfrm>
              <a:off x="1984191" y="3133774"/>
              <a:ext cx="49564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mgt</a:t>
              </a:r>
            </a:p>
          </p:txBody>
        </p: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xmlns="" id="{1E973C20-B0F0-466B-9691-3B5C5E4105B8}"/>
                </a:ext>
              </a:extLst>
            </p:cNvPr>
            <p:cNvSpPr txBox="1"/>
            <p:nvPr/>
          </p:nvSpPr>
          <p:spPr>
            <a:xfrm>
              <a:off x="1638396" y="2607941"/>
              <a:ext cx="49564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mgt</a:t>
              </a:r>
            </a:p>
          </p:txBody>
        </p:sp>
        <p:cxnSp>
          <p:nvCxnSpPr>
            <p:cNvPr id="35" name="Straight Arrow Connector 34">
              <a:extLst>
                <a:ext uri="{FF2B5EF4-FFF2-40B4-BE49-F238E27FC236}">
                  <a16:creationId xmlns:a16="http://schemas.microsoft.com/office/drawing/2014/main" xmlns="" id="{89FC9535-D2DC-4236-97AC-502FDDAEE689}"/>
                </a:ext>
              </a:extLst>
            </p:cNvPr>
            <p:cNvCxnSpPr/>
            <p:nvPr/>
          </p:nvCxnSpPr>
          <p:spPr>
            <a:xfrm flipV="1">
              <a:off x="2393904" y="3188106"/>
              <a:ext cx="76200" cy="63342"/>
            </a:xfrm>
            <a:prstGeom prst="straightConnector1">
              <a:avLst/>
            </a:prstGeom>
            <a:ln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Arrow Connector 35">
              <a:extLst>
                <a:ext uri="{FF2B5EF4-FFF2-40B4-BE49-F238E27FC236}">
                  <a16:creationId xmlns:a16="http://schemas.microsoft.com/office/drawing/2014/main" xmlns="" id="{603B95EE-198B-47FC-A75B-32FB67807FB8}"/>
                </a:ext>
              </a:extLst>
            </p:cNvPr>
            <p:cNvCxnSpPr/>
            <p:nvPr/>
          </p:nvCxnSpPr>
          <p:spPr>
            <a:xfrm flipV="1">
              <a:off x="2049190" y="2657887"/>
              <a:ext cx="76200" cy="63342"/>
            </a:xfrm>
            <a:prstGeom prst="straightConnector1">
              <a:avLst/>
            </a:prstGeom>
            <a:ln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Arrow Connector 36">
              <a:extLst>
                <a:ext uri="{FF2B5EF4-FFF2-40B4-BE49-F238E27FC236}">
                  <a16:creationId xmlns:a16="http://schemas.microsoft.com/office/drawing/2014/main" xmlns="" id="{8CB9E328-BBB8-4105-AC20-52A9C07EFE69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800196" y="2223940"/>
              <a:ext cx="76200" cy="63342"/>
            </a:xfrm>
            <a:prstGeom prst="straightConnector1">
              <a:avLst/>
            </a:prstGeom>
            <a:ln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xmlns="" id="{161D3992-201B-4495-AA27-7DC6EED08010}"/>
                </a:ext>
              </a:extLst>
            </p:cNvPr>
            <p:cNvSpPr txBox="1"/>
            <p:nvPr/>
          </p:nvSpPr>
          <p:spPr>
            <a:xfrm>
              <a:off x="3388777" y="2452919"/>
              <a:ext cx="263214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?</a:t>
              </a:r>
              <a:endParaRPr lang="en-US" sz="1400" b="1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  <p:sp>
          <p:nvSpPr>
            <p:cNvPr id="44" name="Shape 129">
              <a:extLst>
                <a:ext uri="{FF2B5EF4-FFF2-40B4-BE49-F238E27FC236}">
                  <a16:creationId xmlns:a16="http://schemas.microsoft.com/office/drawing/2014/main" xmlns="" id="{8BA1B906-4642-4EA7-8FCC-FBBB1AAB77C6}"/>
                </a:ext>
              </a:extLst>
            </p:cNvPr>
            <p:cNvSpPr txBox="1">
              <a:spLocks/>
            </p:cNvSpPr>
            <p:nvPr/>
          </p:nvSpPr>
          <p:spPr>
            <a:xfrm>
              <a:off x="1326287" y="1535167"/>
              <a:ext cx="535442" cy="20638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lIns="9144" tIns="9144" rIns="9144" bIns="9144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9C0BA"/>
                </a:buClr>
                <a:buSzPct val="100000"/>
                <a:buFont typeface="Quicksand"/>
                <a:buNone/>
                <a:defRPr sz="1800" b="0" i="0" u="none" strike="noStrike" cap="none">
                  <a:solidFill>
                    <a:schemeClr val="bg1"/>
                  </a:solidFill>
                  <a:latin typeface="Quicksand"/>
                  <a:ea typeface="Quicksand"/>
                  <a:cs typeface="Quicksand"/>
                  <a:sym typeface="Quicksand"/>
                </a:defRPr>
              </a:lvl1pPr>
              <a:lvl2pPr lvl="1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2pPr>
              <a:lvl3pPr lvl="2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3pPr>
              <a:lvl4pPr lvl="3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4pPr>
              <a:lvl5pPr lvl="4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5pPr>
              <a:lvl6pPr lvl="5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6pPr>
              <a:lvl7pPr lvl="6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7pPr>
              <a:lvl8pPr lvl="7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8pPr>
              <a:lvl9pPr lvl="8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9pPr>
            </a:lstStyle>
            <a:p>
              <a:pPr algn="ctr"/>
              <a:r>
                <a:rPr lang="en-US" sz="1600" b="1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10 kV</a:t>
              </a:r>
              <a:endParaRPr lang="en" sz="1600" b="1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  <p:sp>
          <p:nvSpPr>
            <p:cNvPr id="45" name="TextBox 44">
              <a:extLst>
                <a:ext uri="{FF2B5EF4-FFF2-40B4-BE49-F238E27FC236}">
                  <a16:creationId xmlns:a16="http://schemas.microsoft.com/office/drawing/2014/main" xmlns="" id="{BC4F5AA6-B275-4673-AA37-8A8DBC266C5D}"/>
                </a:ext>
              </a:extLst>
            </p:cNvPr>
            <p:cNvSpPr txBox="1"/>
            <p:nvPr/>
          </p:nvSpPr>
          <p:spPr>
            <a:xfrm>
              <a:off x="3618324" y="2966912"/>
              <a:ext cx="77617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Pt strap</a:t>
              </a:r>
            </a:p>
          </p:txBody>
        </p:sp>
        <p:cxnSp>
          <p:nvCxnSpPr>
            <p:cNvPr id="46" name="Straight Arrow Connector 45">
              <a:extLst>
                <a:ext uri="{FF2B5EF4-FFF2-40B4-BE49-F238E27FC236}">
                  <a16:creationId xmlns:a16="http://schemas.microsoft.com/office/drawing/2014/main" xmlns="" id="{C76628EF-4EBB-4BEC-891D-E644090567FC}"/>
                </a:ext>
              </a:extLst>
            </p:cNvPr>
            <p:cNvCxnSpPr/>
            <p:nvPr/>
          </p:nvCxnSpPr>
          <p:spPr>
            <a:xfrm flipV="1">
              <a:off x="4297322" y="3022179"/>
              <a:ext cx="76200" cy="63342"/>
            </a:xfrm>
            <a:prstGeom prst="straightConnector1">
              <a:avLst/>
            </a:prstGeom>
            <a:ln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xmlns="" id="{BA3581B8-EA57-4031-A28C-E1451174781F}"/>
              </a:ext>
            </a:extLst>
          </p:cNvPr>
          <p:cNvGrpSpPr/>
          <p:nvPr/>
        </p:nvGrpSpPr>
        <p:grpSpPr>
          <a:xfrm>
            <a:off x="2145281" y="3865357"/>
            <a:ext cx="2604032" cy="2506154"/>
            <a:chOff x="1036804" y="4074677"/>
            <a:chExt cx="2604032" cy="2506154"/>
          </a:xfrm>
        </p:grpSpPr>
        <p:grpSp>
          <p:nvGrpSpPr>
            <p:cNvPr id="2" name="Group 1">
              <a:extLst>
                <a:ext uri="{FF2B5EF4-FFF2-40B4-BE49-F238E27FC236}">
                  <a16:creationId xmlns:a16="http://schemas.microsoft.com/office/drawing/2014/main" xmlns="" id="{168333CA-55E7-474E-A78F-E840AC83A401}"/>
                </a:ext>
              </a:extLst>
            </p:cNvPr>
            <p:cNvGrpSpPr/>
            <p:nvPr/>
          </p:nvGrpSpPr>
          <p:grpSpPr>
            <a:xfrm>
              <a:off x="1036804" y="4759290"/>
              <a:ext cx="2473401" cy="1821541"/>
              <a:chOff x="348176" y="2983201"/>
              <a:chExt cx="2473401" cy="1821541"/>
            </a:xfrm>
          </p:grpSpPr>
          <p:pic>
            <p:nvPicPr>
              <p:cNvPr id="19" name="Picture 18">
                <a:extLst>
                  <a:ext uri="{FF2B5EF4-FFF2-40B4-BE49-F238E27FC236}">
                    <a16:creationId xmlns:a16="http://schemas.microsoft.com/office/drawing/2014/main" xmlns="" id="{5EF8D9A5-F553-4443-8CAE-6408B9AD2B15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348176" y="2983201"/>
                <a:ext cx="2473401" cy="1821541"/>
              </a:xfrm>
              <a:prstGeom prst="rect">
                <a:avLst/>
              </a:prstGeom>
              <a:ln>
                <a:solidFill>
                  <a:srgbClr val="F3F3F3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</p:pic>
          <p:pic>
            <p:nvPicPr>
              <p:cNvPr id="20" name="Picture 19">
                <a:extLst>
                  <a:ext uri="{FF2B5EF4-FFF2-40B4-BE49-F238E27FC236}">
                    <a16:creationId xmlns:a16="http://schemas.microsoft.com/office/drawing/2014/main" xmlns="" id="{F777209B-0042-4D3E-9DA5-5E84BD88710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696758" y="3207565"/>
                <a:ext cx="937433" cy="855499"/>
              </a:xfrm>
              <a:prstGeom prst="rect">
                <a:avLst/>
              </a:prstGeom>
            </p:spPr>
          </p:pic>
        </p:grpSp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xmlns="" id="{055270F8-E743-4959-9CD4-240391923C6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1541166" y="4074677"/>
              <a:ext cx="2099670" cy="813525"/>
            </a:xfrm>
            <a:prstGeom prst="rect">
              <a:avLst/>
            </a:prstGeom>
            <a:ln>
              <a:solidFill>
                <a:srgbClr val="F3F3F3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  <p:sp>
        <p:nvSpPr>
          <p:cNvPr id="129" name="Shape 129"/>
          <p:cNvSpPr txBox="1">
            <a:spLocks noGrp="1"/>
          </p:cNvSpPr>
          <p:nvPr>
            <p:ph type="title"/>
          </p:nvPr>
        </p:nvSpPr>
        <p:spPr>
          <a:xfrm>
            <a:off x="1165475" y="665975"/>
            <a:ext cx="7432260" cy="4599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/>
            <a:r>
              <a:rPr lang="en-US" sz="28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Sulfide-Metal Assemblages in CR2 </a:t>
            </a:r>
            <a:r>
              <a:rPr lang="en-US" sz="2800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Renazzo</a:t>
            </a:r>
            <a:endParaRPr lang="en" sz="28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18" name="Shape 129">
            <a:extLst>
              <a:ext uri="{FF2B5EF4-FFF2-40B4-BE49-F238E27FC236}">
                <a16:creationId xmlns:a16="http://schemas.microsoft.com/office/drawing/2014/main" xmlns="" id="{0787C088-CED8-430A-965E-58D74D15B6FB}"/>
              </a:ext>
            </a:extLst>
          </p:cNvPr>
          <p:cNvSpPr txBox="1">
            <a:spLocks/>
          </p:cNvSpPr>
          <p:nvPr/>
        </p:nvSpPr>
        <p:spPr>
          <a:xfrm>
            <a:off x="1165475" y="1048325"/>
            <a:ext cx="4400824" cy="4599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ct val="100000"/>
              <a:buFont typeface="Quicksand"/>
              <a:buNone/>
              <a:defRPr sz="1800" b="0" i="0" u="none" strike="noStrike" cap="none">
                <a:solidFill>
                  <a:schemeClr val="bg1"/>
                </a:solidFill>
                <a:latin typeface="Quicksand"/>
                <a:ea typeface="Quicksand"/>
                <a:cs typeface="Quicksand"/>
                <a:sym typeface="Quicksand"/>
              </a:defRPr>
            </a:lvl1pPr>
            <a:lvl2pPr lvl="1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2pPr>
            <a:lvl3pPr lvl="2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3pPr>
            <a:lvl4pPr lvl="3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4pPr>
            <a:lvl5pPr lvl="4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5pPr>
            <a:lvl6pPr lvl="5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6pPr>
            <a:lvl7pPr lvl="6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7pPr>
            <a:lvl8pPr lvl="7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8pPr>
            <a:lvl9pPr lvl="8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9pPr>
          </a:lstStyle>
          <a:p>
            <a:r>
              <a:rPr lang="en-US" sz="20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Low Z Material</a:t>
            </a:r>
            <a:endParaRPr lang="en" sz="20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xmlns="" id="{355531D7-CB63-4972-91D4-D806FFF2B4D8}"/>
              </a:ext>
            </a:extLst>
          </p:cNvPr>
          <p:cNvSpPr txBox="1"/>
          <p:nvPr/>
        </p:nvSpPr>
        <p:spPr>
          <a:xfrm>
            <a:off x="896982" y="6577727"/>
            <a:ext cx="596101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km = </a:t>
            </a:r>
            <a:r>
              <a:rPr lang="en-US" sz="1200" dirty="0" err="1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kamacite</a:t>
            </a:r>
            <a:r>
              <a:rPr lang="en-US" sz="1200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, po = pyrrhotite, mgt = magnetite, ? = low Z material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xmlns="" id="{73787621-8C01-4058-8F9D-FC8A8C6592A7}"/>
              </a:ext>
            </a:extLst>
          </p:cNvPr>
          <p:cNvGrpSpPr/>
          <p:nvPr/>
        </p:nvGrpSpPr>
        <p:grpSpPr>
          <a:xfrm>
            <a:off x="4815512" y="1508225"/>
            <a:ext cx="3155055" cy="2524044"/>
            <a:chOff x="4815512" y="1508225"/>
            <a:chExt cx="3155055" cy="2524044"/>
          </a:xfrm>
        </p:grpSpPr>
        <p:pic>
          <p:nvPicPr>
            <p:cNvPr id="16" name="Picture 15" descr="A satellite image of the earth&#10;&#10;Description automatically generated with medium confidence">
              <a:extLst>
                <a:ext uri="{FF2B5EF4-FFF2-40B4-BE49-F238E27FC236}">
                  <a16:creationId xmlns:a16="http://schemas.microsoft.com/office/drawing/2014/main" xmlns="" id="{4DDA3246-22AF-439B-8A18-1CFA1320FDEE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815512" y="1508225"/>
              <a:ext cx="3155055" cy="2524044"/>
            </a:xfrm>
            <a:prstGeom prst="rect">
              <a:avLst/>
            </a:prstGeom>
            <a:ln>
              <a:solidFill>
                <a:srgbClr val="F3F3F3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42" name="Shape 129">
              <a:extLst>
                <a:ext uri="{FF2B5EF4-FFF2-40B4-BE49-F238E27FC236}">
                  <a16:creationId xmlns:a16="http://schemas.microsoft.com/office/drawing/2014/main" xmlns="" id="{D177ED40-B69E-4B29-B229-AEDB88AF0BBA}"/>
                </a:ext>
              </a:extLst>
            </p:cNvPr>
            <p:cNvSpPr txBox="1">
              <a:spLocks/>
            </p:cNvSpPr>
            <p:nvPr/>
          </p:nvSpPr>
          <p:spPr>
            <a:xfrm>
              <a:off x="7580944" y="1535026"/>
              <a:ext cx="364252" cy="20638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lIns="9144" tIns="9144" rIns="9144" bIns="9144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9C0BA"/>
                </a:buClr>
                <a:buSzPct val="100000"/>
                <a:buFont typeface="Quicksand"/>
                <a:buNone/>
                <a:defRPr sz="1800" b="0" i="0" u="none" strike="noStrike" cap="none">
                  <a:solidFill>
                    <a:schemeClr val="bg1"/>
                  </a:solidFill>
                  <a:latin typeface="Quicksand"/>
                  <a:ea typeface="Quicksand"/>
                  <a:cs typeface="Quicksand"/>
                  <a:sym typeface="Quicksand"/>
                </a:defRPr>
              </a:lvl1pPr>
              <a:lvl2pPr lvl="1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2pPr>
              <a:lvl3pPr lvl="2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3pPr>
              <a:lvl4pPr lvl="3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4pPr>
              <a:lvl5pPr lvl="4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5pPr>
              <a:lvl6pPr lvl="5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6pPr>
              <a:lvl7pPr lvl="6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7pPr>
              <a:lvl8pPr lvl="7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8pPr>
              <a:lvl9pPr lvl="8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9pPr>
            </a:lstStyle>
            <a:p>
              <a:pPr algn="ctr"/>
              <a:r>
                <a:rPr lang="en-US" sz="1600" b="1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BSE</a:t>
              </a:r>
              <a:endParaRPr lang="en" sz="1600" b="1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  <p:sp>
          <p:nvSpPr>
            <p:cNvPr id="43" name="Shape 129">
              <a:extLst>
                <a:ext uri="{FF2B5EF4-FFF2-40B4-BE49-F238E27FC236}">
                  <a16:creationId xmlns:a16="http://schemas.microsoft.com/office/drawing/2014/main" xmlns="" id="{3994F584-1813-4910-A163-7FB56A4DBE97}"/>
                </a:ext>
              </a:extLst>
            </p:cNvPr>
            <p:cNvSpPr txBox="1">
              <a:spLocks/>
            </p:cNvSpPr>
            <p:nvPr/>
          </p:nvSpPr>
          <p:spPr>
            <a:xfrm>
              <a:off x="4844824" y="1535026"/>
              <a:ext cx="535442" cy="20638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lIns="9144" tIns="9144" rIns="9144" bIns="9144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9C0BA"/>
                </a:buClr>
                <a:buSzPct val="100000"/>
                <a:buFont typeface="Quicksand"/>
                <a:buNone/>
                <a:defRPr sz="1800" b="0" i="0" u="none" strike="noStrike" cap="none">
                  <a:solidFill>
                    <a:schemeClr val="bg1"/>
                  </a:solidFill>
                  <a:latin typeface="Quicksand"/>
                  <a:ea typeface="Quicksand"/>
                  <a:cs typeface="Quicksand"/>
                  <a:sym typeface="Quicksand"/>
                </a:defRPr>
              </a:lvl1pPr>
              <a:lvl2pPr lvl="1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2pPr>
              <a:lvl3pPr lvl="2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3pPr>
              <a:lvl4pPr lvl="3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4pPr>
              <a:lvl5pPr lvl="4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5pPr>
              <a:lvl6pPr lvl="5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6pPr>
              <a:lvl7pPr lvl="6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7pPr>
              <a:lvl8pPr lvl="7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8pPr>
              <a:lvl9pPr lvl="8" rtl="0">
                <a:spcBef>
                  <a:spcPts val="0"/>
                </a:spcBef>
                <a:buClr>
                  <a:srgbClr val="39C0BA"/>
                </a:buClr>
                <a:buSzPct val="100000"/>
                <a:buFont typeface="Quicksand"/>
                <a:buNone/>
                <a:defRPr sz="1800">
                  <a:solidFill>
                    <a:srgbClr val="39C0BA"/>
                  </a:solidFill>
                  <a:latin typeface="Quicksand"/>
                  <a:ea typeface="Quicksand"/>
                  <a:cs typeface="Quicksand"/>
                  <a:sym typeface="Quicksand"/>
                </a:defRPr>
              </a:lvl9pPr>
            </a:lstStyle>
            <a:p>
              <a:pPr algn="ctr"/>
              <a:r>
                <a:rPr lang="en-US" sz="1600" b="1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20 kV</a:t>
              </a:r>
              <a:endParaRPr lang="en" sz="1600" b="1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xmlns="" id="{672A34F9-98EE-4763-9F43-81BE0CDDED5F}"/>
              </a:ext>
            </a:extLst>
          </p:cNvPr>
          <p:cNvGrpSpPr/>
          <p:nvPr/>
        </p:nvGrpSpPr>
        <p:grpSpPr>
          <a:xfrm>
            <a:off x="4815513" y="4101328"/>
            <a:ext cx="3163012" cy="2358167"/>
            <a:chOff x="4815513" y="4101328"/>
            <a:chExt cx="3163012" cy="2358167"/>
          </a:xfrm>
        </p:grpSpPr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xmlns="" id="{1F09D81E-C5DB-4BC8-B4CF-E13C0E9FCC5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 cstate="screen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rightnessContrast brigh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815513" y="4101328"/>
              <a:ext cx="3163012" cy="2358167"/>
            </a:xfrm>
            <a:prstGeom prst="rect">
              <a:avLst/>
            </a:prstGeom>
            <a:ln>
              <a:solidFill>
                <a:srgbClr val="F3F3F3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xmlns="" id="{0CDC9058-24DE-4BB7-B90A-D4D8C21D45B3}"/>
                </a:ext>
              </a:extLst>
            </p:cNvPr>
            <p:cNvSpPr txBox="1"/>
            <p:nvPr/>
          </p:nvSpPr>
          <p:spPr>
            <a:xfrm>
              <a:off x="7493000" y="4129832"/>
              <a:ext cx="452196" cy="215444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lIns="0" tIns="0" rIns="0" bIns="0" rtlCol="0">
              <a:spAutoFit/>
            </a:bodyPr>
            <a:lstStyle/>
            <a:p>
              <a:pPr algn="ctr"/>
              <a:r>
                <a:rPr lang="en-US" b="1" dirty="0" err="1">
                  <a:solidFill>
                    <a:srgbClr val="FF0000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Fe</a:t>
              </a:r>
              <a:r>
                <a:rPr lang="en-US" b="1" dirty="0" err="1">
                  <a:solidFill>
                    <a:srgbClr val="00B050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C</a:t>
              </a:r>
              <a:r>
                <a:rPr lang="en-US" b="1" dirty="0" err="1">
                  <a:solidFill>
                    <a:srgbClr val="0000FF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O</a:t>
              </a:r>
              <a:endParaRPr lang="en-US" b="1" dirty="0">
                <a:solidFill>
                  <a:srgbClr val="0000FF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</p:grpSp>
      <p:sp>
        <p:nvSpPr>
          <p:cNvPr id="48" name="Rectangle: Diagonal Corners Snipped 47">
            <a:extLst>
              <a:ext uri="{FF2B5EF4-FFF2-40B4-BE49-F238E27FC236}">
                <a16:creationId xmlns:a16="http://schemas.microsoft.com/office/drawing/2014/main" xmlns="" id="{480EB938-FBC2-4A21-9B04-4191A8326950}"/>
              </a:ext>
            </a:extLst>
          </p:cNvPr>
          <p:cNvSpPr/>
          <p:nvPr/>
        </p:nvSpPr>
        <p:spPr>
          <a:xfrm>
            <a:off x="4719974" y="3821140"/>
            <a:ext cx="2161258" cy="1042109"/>
          </a:xfrm>
          <a:prstGeom prst="snip2DiagRect">
            <a:avLst/>
          </a:prstGeom>
          <a:solidFill>
            <a:srgbClr val="F3F3F3"/>
          </a:solidFill>
          <a:ln>
            <a:solidFill>
              <a:srgbClr val="84BF4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" rIns="9144" rtlCol="0" anchor="ctr" anchorCtr="1"/>
          <a:lstStyle/>
          <a:p>
            <a:r>
              <a:rPr lang="en-US" sz="1600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Low Z material is C-rich and </a:t>
            </a:r>
            <a:r>
              <a:rPr lang="en-US" sz="1600" dirty="0" smtClean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surficial</a:t>
            </a:r>
            <a:endParaRPr lang="en-US" sz="1600" dirty="0">
              <a:solidFill>
                <a:schemeClr val="tx1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grpSp>
        <p:nvGrpSpPr>
          <p:cNvPr id="52" name="Group 51">
            <a:extLst>
              <a:ext uri="{FF2B5EF4-FFF2-40B4-BE49-F238E27FC236}">
                <a16:creationId xmlns:a16="http://schemas.microsoft.com/office/drawing/2014/main" xmlns="" id="{2773D126-4165-4531-AD53-9F3691276D0C}"/>
              </a:ext>
            </a:extLst>
          </p:cNvPr>
          <p:cNvGrpSpPr/>
          <p:nvPr/>
        </p:nvGrpSpPr>
        <p:grpSpPr>
          <a:xfrm>
            <a:off x="231502" y="4790973"/>
            <a:ext cx="2660140" cy="1716738"/>
            <a:chOff x="231502" y="4366430"/>
            <a:chExt cx="2660140" cy="1716738"/>
          </a:xfrm>
        </p:grpSpPr>
        <p:sp>
          <p:nvSpPr>
            <p:cNvPr id="53" name="Rectangle: Diagonal Corners Snipped 52">
              <a:extLst>
                <a:ext uri="{FF2B5EF4-FFF2-40B4-BE49-F238E27FC236}">
                  <a16:creationId xmlns:a16="http://schemas.microsoft.com/office/drawing/2014/main" xmlns="" id="{D2C35A2C-5294-4444-8479-AE3C8768FE66}"/>
                </a:ext>
              </a:extLst>
            </p:cNvPr>
            <p:cNvSpPr/>
            <p:nvPr/>
          </p:nvSpPr>
          <p:spPr>
            <a:xfrm>
              <a:off x="231502" y="4366430"/>
              <a:ext cx="2660140" cy="1716738"/>
            </a:xfrm>
            <a:prstGeom prst="snip2DiagRect">
              <a:avLst/>
            </a:prstGeom>
            <a:solidFill>
              <a:srgbClr val="F3F3F3"/>
            </a:solidFill>
            <a:ln>
              <a:solidFill>
                <a:srgbClr val="84BF4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" rIns="9144" rtlCol="0" anchor="ctr" anchorCtr="1"/>
            <a:lstStyle/>
            <a:p>
              <a:r>
                <a:rPr lang="en-US" sz="1600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Mineral assemblage:</a:t>
              </a:r>
            </a:p>
            <a:p>
              <a:pPr marL="640080" lvl="2" indent="-285750">
                <a:buFont typeface="Arial" panose="020B0604020202020204" pitchFamily="34" charset="0"/>
                <a:buChar char="•"/>
              </a:pPr>
              <a:r>
                <a:rPr lang="en-US" dirty="0" err="1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Kamacite</a:t>
              </a:r>
              <a:r>
                <a:rPr lang="en-US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—</a:t>
              </a:r>
              <a:r>
                <a:rPr lang="en-US" sz="1100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Fe</a:t>
              </a:r>
            </a:p>
            <a:p>
              <a:pPr marL="640080" lvl="2" indent="-285750">
                <a:buFont typeface="Arial" panose="020B0604020202020204" pitchFamily="34" charset="0"/>
                <a:buChar char="•"/>
              </a:pPr>
              <a:r>
                <a:rPr lang="en-US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Pyrrhotite—</a:t>
              </a:r>
              <a:r>
                <a:rPr lang="en-US" sz="1100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Fe</a:t>
              </a:r>
              <a:r>
                <a:rPr lang="en-US" sz="1100" baseline="-25000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1-x</a:t>
              </a:r>
              <a:r>
                <a:rPr lang="en-US" sz="1100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S</a:t>
              </a:r>
            </a:p>
            <a:p>
              <a:pPr marL="640080" lvl="2" indent="-285750">
                <a:buFont typeface="Arial" panose="020B0604020202020204" pitchFamily="34" charset="0"/>
                <a:buChar char="•"/>
              </a:pPr>
              <a:r>
                <a:rPr lang="en-US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Pentlandite—</a:t>
              </a:r>
              <a:r>
                <a:rPr lang="en-US" sz="1100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(</a:t>
              </a:r>
              <a:r>
                <a:rPr lang="en-US" sz="1100" dirty="0" err="1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Fe,Ni</a:t>
              </a:r>
              <a:r>
                <a:rPr lang="en-US" sz="1100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)</a:t>
              </a:r>
              <a:r>
                <a:rPr lang="en-US" sz="1100" baseline="-25000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9</a:t>
              </a:r>
              <a:r>
                <a:rPr lang="en-US" sz="1100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S</a:t>
              </a:r>
              <a:r>
                <a:rPr lang="en-US" sz="1100" baseline="-25000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8</a:t>
              </a:r>
            </a:p>
            <a:p>
              <a:pPr marL="640080" lvl="2" indent="-285750">
                <a:buFont typeface="Arial" panose="020B0604020202020204" pitchFamily="34" charset="0"/>
                <a:buChar char="•"/>
              </a:pPr>
              <a:r>
                <a:rPr lang="en-US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Magnetite (x2)—</a:t>
              </a:r>
              <a:r>
                <a:rPr lang="en-US" sz="1100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Fe</a:t>
              </a:r>
              <a:r>
                <a:rPr lang="en-US" sz="1100" baseline="-25000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3</a:t>
              </a:r>
              <a:r>
                <a:rPr lang="en-US" sz="1100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O</a:t>
              </a:r>
              <a:r>
                <a:rPr lang="en-US" sz="1100" baseline="-25000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4</a:t>
              </a:r>
            </a:p>
            <a:p>
              <a:pPr marL="640080" lvl="2" indent="-285750">
                <a:buFont typeface="Arial" panose="020B0604020202020204" pitchFamily="34" charset="0"/>
                <a:buChar char="•"/>
              </a:pPr>
              <a:r>
                <a:rPr lang="en-US" strike="sngStrike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Low Z material</a:t>
              </a:r>
              <a:endParaRPr lang="en-US" sz="600" strike="sngStrike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  <p:grpSp>
          <p:nvGrpSpPr>
            <p:cNvPr id="54" name="Group 53">
              <a:extLst>
                <a:ext uri="{FF2B5EF4-FFF2-40B4-BE49-F238E27FC236}">
                  <a16:creationId xmlns:a16="http://schemas.microsoft.com/office/drawing/2014/main" xmlns="" id="{27267BEB-3458-4332-8C67-2C4F6ADBDDBB}"/>
                </a:ext>
              </a:extLst>
            </p:cNvPr>
            <p:cNvGrpSpPr/>
            <p:nvPr/>
          </p:nvGrpSpPr>
          <p:grpSpPr>
            <a:xfrm>
              <a:off x="277025" y="4806947"/>
              <a:ext cx="510885" cy="1161515"/>
              <a:chOff x="389964" y="4806947"/>
              <a:chExt cx="510885" cy="1161515"/>
            </a:xfrm>
          </p:grpSpPr>
          <p:sp>
            <p:nvSpPr>
              <p:cNvPr id="55" name="Right Brace 54">
                <a:extLst>
                  <a:ext uri="{FF2B5EF4-FFF2-40B4-BE49-F238E27FC236}">
                    <a16:creationId xmlns:a16="http://schemas.microsoft.com/office/drawing/2014/main" xmlns="" id="{7DCEEF0F-4E18-41D1-A1CE-5D2B1BC4E528}"/>
                  </a:ext>
                </a:extLst>
              </p:cNvPr>
              <p:cNvSpPr/>
              <p:nvPr/>
            </p:nvSpPr>
            <p:spPr>
              <a:xfrm rot="10800000">
                <a:off x="626529" y="4912399"/>
                <a:ext cx="274320" cy="446314"/>
              </a:xfrm>
              <a:prstGeom prst="rightBrace">
                <a:avLst>
                  <a:gd name="adj1" fmla="val 77253"/>
                  <a:gd name="adj2" fmla="val 50000"/>
                </a:avLst>
              </a:prstGeom>
              <a:ln>
                <a:solidFill>
                  <a:srgbClr val="84BF4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56" name="TextBox 55">
                <a:extLst>
                  <a:ext uri="{FF2B5EF4-FFF2-40B4-BE49-F238E27FC236}">
                    <a16:creationId xmlns:a16="http://schemas.microsoft.com/office/drawing/2014/main" xmlns="" id="{BF784370-C5EC-458A-AB41-B1C4ED198787}"/>
                  </a:ext>
                </a:extLst>
              </p:cNvPr>
              <p:cNvSpPr txBox="1"/>
              <p:nvPr/>
            </p:nvSpPr>
            <p:spPr>
              <a:xfrm rot="16200000">
                <a:off x="197603" y="4999308"/>
                <a:ext cx="646331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050" dirty="0">
                    <a:latin typeface="Segoe UI Semilight" panose="020B0402040204020203" pitchFamily="34" charset="0"/>
                    <a:cs typeface="Segoe UI Semilight" panose="020B0402040204020203" pitchFamily="34" charset="0"/>
                  </a:rPr>
                  <a:t>Primary</a:t>
                </a:r>
              </a:p>
            </p:txBody>
          </p:sp>
          <p:sp>
            <p:nvSpPr>
              <p:cNvPr id="57" name="TextBox 56">
                <a:extLst>
                  <a:ext uri="{FF2B5EF4-FFF2-40B4-BE49-F238E27FC236}">
                    <a16:creationId xmlns:a16="http://schemas.microsoft.com/office/drawing/2014/main" xmlns="" id="{07BB56E6-7753-40F2-8F25-F5A5E1CBFCB8}"/>
                  </a:ext>
                </a:extLst>
              </p:cNvPr>
              <p:cNvSpPr txBox="1"/>
              <p:nvPr/>
            </p:nvSpPr>
            <p:spPr>
              <a:xfrm rot="16200000">
                <a:off x="275264" y="5429533"/>
                <a:ext cx="816249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050" dirty="0">
                    <a:latin typeface="Segoe UI Semilight" panose="020B0402040204020203" pitchFamily="34" charset="0"/>
                    <a:cs typeface="Segoe UI Semilight" panose="020B0402040204020203" pitchFamily="34" charset="0"/>
                  </a:rPr>
                  <a:t>Secondary</a:t>
                </a:r>
              </a:p>
            </p:txBody>
          </p:sp>
          <p:sp>
            <p:nvSpPr>
              <p:cNvPr id="58" name="Right Brace 57">
                <a:extLst>
                  <a:ext uri="{FF2B5EF4-FFF2-40B4-BE49-F238E27FC236}">
                    <a16:creationId xmlns:a16="http://schemas.microsoft.com/office/drawing/2014/main" xmlns="" id="{B5DDB14C-5428-4096-A63D-3B8275B47AD3}"/>
                  </a:ext>
                </a:extLst>
              </p:cNvPr>
              <p:cNvSpPr/>
              <p:nvPr/>
            </p:nvSpPr>
            <p:spPr>
              <a:xfrm rot="10800000">
                <a:off x="773703" y="5358713"/>
                <a:ext cx="114436" cy="206216"/>
              </a:xfrm>
              <a:prstGeom prst="rightBrace">
                <a:avLst>
                  <a:gd name="adj1" fmla="val 77253"/>
                  <a:gd name="adj2" fmla="val 50000"/>
                </a:avLst>
              </a:prstGeom>
              <a:ln>
                <a:solidFill>
                  <a:srgbClr val="84BF4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174805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Shape 129"/>
          <p:cNvSpPr txBox="1">
            <a:spLocks noGrp="1"/>
          </p:cNvSpPr>
          <p:nvPr>
            <p:ph type="title"/>
          </p:nvPr>
        </p:nvSpPr>
        <p:spPr>
          <a:xfrm>
            <a:off x="1165475" y="665975"/>
            <a:ext cx="7432260" cy="4599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/>
            <a:r>
              <a:rPr lang="en-US" sz="28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Sulfide-Metal Assemblages in CR2 </a:t>
            </a:r>
            <a:r>
              <a:rPr lang="en-US" sz="2800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Renazzo</a:t>
            </a:r>
            <a:endParaRPr lang="en" sz="28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16" name="Shape 129">
            <a:extLst>
              <a:ext uri="{FF2B5EF4-FFF2-40B4-BE49-F238E27FC236}">
                <a16:creationId xmlns:a16="http://schemas.microsoft.com/office/drawing/2014/main" xmlns="" id="{E44F2D50-03C6-41F0-AD1B-7F17C1A3F09F}"/>
              </a:ext>
            </a:extLst>
          </p:cNvPr>
          <p:cNvSpPr txBox="1">
            <a:spLocks/>
          </p:cNvSpPr>
          <p:nvPr/>
        </p:nvSpPr>
        <p:spPr>
          <a:xfrm>
            <a:off x="1165475" y="1048325"/>
            <a:ext cx="4400824" cy="4599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ct val="100000"/>
              <a:buFont typeface="Quicksand"/>
              <a:buNone/>
              <a:defRPr sz="1800" b="0" i="0" u="none" strike="noStrike" cap="none">
                <a:solidFill>
                  <a:schemeClr val="bg1"/>
                </a:solidFill>
                <a:latin typeface="Quicksand"/>
                <a:ea typeface="Quicksand"/>
                <a:cs typeface="Quicksand"/>
                <a:sym typeface="Quicksand"/>
              </a:defRPr>
            </a:lvl1pPr>
            <a:lvl2pPr lvl="1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2pPr>
            <a:lvl3pPr lvl="2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3pPr>
            <a:lvl4pPr lvl="3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4pPr>
            <a:lvl5pPr lvl="4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5pPr>
            <a:lvl6pPr lvl="5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6pPr>
            <a:lvl7pPr lvl="6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7pPr>
            <a:lvl8pPr lvl="7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8pPr>
            <a:lvl9pPr lvl="8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9pPr>
          </a:lstStyle>
          <a:p>
            <a:r>
              <a:rPr lang="en-US" sz="20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Formation Mechanism</a:t>
            </a:r>
            <a:endParaRPr lang="en" sz="20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xmlns="" id="{A1FA76DE-FAD9-4865-BC03-8B584F495206}"/>
              </a:ext>
            </a:extLst>
          </p:cNvPr>
          <p:cNvGrpSpPr/>
          <p:nvPr/>
        </p:nvGrpSpPr>
        <p:grpSpPr>
          <a:xfrm>
            <a:off x="163286" y="2296477"/>
            <a:ext cx="8817428" cy="3022691"/>
            <a:chOff x="209006" y="1941195"/>
            <a:chExt cx="8817428" cy="3022691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xmlns="" id="{90677051-F205-4AC1-962D-8FE19757250D}"/>
                </a:ext>
              </a:extLst>
            </p:cNvPr>
            <p:cNvSpPr/>
            <p:nvPr/>
          </p:nvSpPr>
          <p:spPr>
            <a:xfrm>
              <a:off x="209006" y="1941195"/>
              <a:ext cx="8817428" cy="3022691"/>
            </a:xfrm>
            <a:prstGeom prst="rect">
              <a:avLst/>
            </a:prstGeom>
            <a:solidFill>
              <a:schemeClr val="bg1"/>
            </a:solidFill>
            <a:ln>
              <a:solidFill>
                <a:srgbClr val="F3F3F3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50" name="Picture 49">
              <a:extLst>
                <a:ext uri="{FF2B5EF4-FFF2-40B4-BE49-F238E27FC236}">
                  <a16:creationId xmlns:a16="http://schemas.microsoft.com/office/drawing/2014/main" xmlns="" id="{780E4939-79D8-4026-A429-0E6F19438AA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269965" y="2211977"/>
              <a:ext cx="8665029" cy="2682240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xmlns="" id="{1E04F656-D2DD-4CA9-8254-BA436EE5E74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339092" y="1971677"/>
              <a:ext cx="421821" cy="635454"/>
            </a:xfrm>
            <a:prstGeom prst="rect">
              <a:avLst/>
            </a:prstGeom>
          </p:spPr>
        </p:pic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xmlns="" id="{20F17328-FF6E-4C5C-B115-97A7D50A7CAB}"/>
                </a:ext>
              </a:extLst>
            </p:cNvPr>
            <p:cNvSpPr/>
            <p:nvPr/>
          </p:nvSpPr>
          <p:spPr>
            <a:xfrm>
              <a:off x="896982" y="4341223"/>
              <a:ext cx="1079864" cy="55299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Rectangle 55">
              <a:extLst>
                <a:ext uri="{FF2B5EF4-FFF2-40B4-BE49-F238E27FC236}">
                  <a16:creationId xmlns:a16="http://schemas.microsoft.com/office/drawing/2014/main" xmlns="" id="{1D13BF31-C320-4015-82B0-3733D1A230DD}"/>
                </a:ext>
              </a:extLst>
            </p:cNvPr>
            <p:cNvSpPr/>
            <p:nvPr/>
          </p:nvSpPr>
          <p:spPr>
            <a:xfrm>
              <a:off x="2155371" y="4319451"/>
              <a:ext cx="309155" cy="28738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Rectangle 58">
              <a:extLst>
                <a:ext uri="{FF2B5EF4-FFF2-40B4-BE49-F238E27FC236}">
                  <a16:creationId xmlns:a16="http://schemas.microsoft.com/office/drawing/2014/main" xmlns="" id="{8225DABD-A141-4E7B-A85B-39E685CC9562}"/>
                </a:ext>
              </a:extLst>
            </p:cNvPr>
            <p:cNvSpPr/>
            <p:nvPr/>
          </p:nvSpPr>
          <p:spPr>
            <a:xfrm>
              <a:off x="1010897" y="3246919"/>
              <a:ext cx="565354" cy="28738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Rectangle 59">
              <a:extLst>
                <a:ext uri="{FF2B5EF4-FFF2-40B4-BE49-F238E27FC236}">
                  <a16:creationId xmlns:a16="http://schemas.microsoft.com/office/drawing/2014/main" xmlns="" id="{D382E49E-698D-4D2B-8155-4F7C9A3CED06}"/>
                </a:ext>
              </a:extLst>
            </p:cNvPr>
            <p:cNvSpPr/>
            <p:nvPr/>
          </p:nvSpPr>
          <p:spPr>
            <a:xfrm>
              <a:off x="2931137" y="4091652"/>
              <a:ext cx="1100932" cy="28738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Rectangle 60">
              <a:extLst>
                <a:ext uri="{FF2B5EF4-FFF2-40B4-BE49-F238E27FC236}">
                  <a16:creationId xmlns:a16="http://schemas.microsoft.com/office/drawing/2014/main" xmlns="" id="{B1C1E087-8F60-42EE-B32C-06A6DBB8A420}"/>
                </a:ext>
              </a:extLst>
            </p:cNvPr>
            <p:cNvSpPr/>
            <p:nvPr/>
          </p:nvSpPr>
          <p:spPr>
            <a:xfrm>
              <a:off x="7050290" y="4111489"/>
              <a:ext cx="565354" cy="26754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Rectangle 61">
              <a:extLst>
                <a:ext uri="{FF2B5EF4-FFF2-40B4-BE49-F238E27FC236}">
                  <a16:creationId xmlns:a16="http://schemas.microsoft.com/office/drawing/2014/main" xmlns="" id="{ED98CF2B-BC33-4527-B063-9C65BC07FFEB}"/>
                </a:ext>
              </a:extLst>
            </p:cNvPr>
            <p:cNvSpPr/>
            <p:nvPr/>
          </p:nvSpPr>
          <p:spPr>
            <a:xfrm>
              <a:off x="7737565" y="4238319"/>
              <a:ext cx="1136469" cy="28738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xmlns="" id="{153BBD19-86B3-46BD-9E58-95160AE7034D}"/>
              </a:ext>
            </a:extLst>
          </p:cNvPr>
          <p:cNvGrpSpPr/>
          <p:nvPr/>
        </p:nvGrpSpPr>
        <p:grpSpPr>
          <a:xfrm>
            <a:off x="7909561" y="4275909"/>
            <a:ext cx="964473" cy="815746"/>
            <a:chOff x="8020593" y="4146370"/>
            <a:chExt cx="964473" cy="815746"/>
          </a:xfrm>
        </p:grpSpPr>
        <p:cxnSp>
          <p:nvCxnSpPr>
            <p:cNvPr id="3" name="Straight Arrow Connector 2">
              <a:extLst>
                <a:ext uri="{FF2B5EF4-FFF2-40B4-BE49-F238E27FC236}">
                  <a16:creationId xmlns:a16="http://schemas.microsoft.com/office/drawing/2014/main" xmlns="" id="{3EB2435B-79D5-410D-B601-3B5D48079C34}"/>
                </a:ext>
              </a:extLst>
            </p:cNvPr>
            <p:cNvCxnSpPr>
              <a:cxnSpLocks/>
            </p:cNvCxnSpPr>
            <p:nvPr/>
          </p:nvCxnSpPr>
          <p:spPr>
            <a:xfrm>
              <a:off x="8410202" y="4146370"/>
              <a:ext cx="92627" cy="445684"/>
            </a:xfrm>
            <a:prstGeom prst="straightConnector1">
              <a:avLst/>
            </a:prstGeom>
            <a:ln w="25400" cap="flat">
              <a:solidFill>
                <a:schemeClr val="tx1"/>
              </a:solidFill>
              <a:round/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xmlns="" id="{3571D3DD-FEFF-41C4-B616-05E1DBEA45AE}"/>
                </a:ext>
              </a:extLst>
            </p:cNvPr>
            <p:cNvSpPr/>
            <p:nvPr/>
          </p:nvSpPr>
          <p:spPr>
            <a:xfrm>
              <a:off x="8020593" y="4652856"/>
              <a:ext cx="964473" cy="307777"/>
            </a:xfrm>
            <a:prstGeom prst="rect">
              <a:avLst/>
            </a:prstGeom>
            <a:solidFill>
              <a:srgbClr val="F3F3F3"/>
            </a:solidFill>
            <a:ln>
              <a:solidFill>
                <a:srgbClr val="84BF4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xmlns="" id="{29EA3795-3496-47CD-9838-BC433E3CB22C}"/>
                </a:ext>
              </a:extLst>
            </p:cNvPr>
            <p:cNvSpPr txBox="1"/>
            <p:nvPr/>
          </p:nvSpPr>
          <p:spPr>
            <a:xfrm>
              <a:off x="8042607" y="4654339"/>
              <a:ext cx="92044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/>
                <a:t>alteration</a:t>
              </a:r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xmlns="" id="{648C4D19-A401-4F01-97E5-C0F283FA9D31}"/>
              </a:ext>
            </a:extLst>
          </p:cNvPr>
          <p:cNvGrpSpPr/>
          <p:nvPr/>
        </p:nvGrpSpPr>
        <p:grpSpPr>
          <a:xfrm>
            <a:off x="231502" y="4790973"/>
            <a:ext cx="2660140" cy="1716738"/>
            <a:chOff x="231502" y="4366430"/>
            <a:chExt cx="2660140" cy="1716738"/>
          </a:xfrm>
        </p:grpSpPr>
        <p:sp>
          <p:nvSpPr>
            <p:cNvPr id="25" name="Rectangle: Diagonal Corners Snipped 24">
              <a:extLst>
                <a:ext uri="{FF2B5EF4-FFF2-40B4-BE49-F238E27FC236}">
                  <a16:creationId xmlns:a16="http://schemas.microsoft.com/office/drawing/2014/main" xmlns="" id="{C96E77D3-FB95-43B4-914D-4F69AC90F264}"/>
                </a:ext>
              </a:extLst>
            </p:cNvPr>
            <p:cNvSpPr/>
            <p:nvPr/>
          </p:nvSpPr>
          <p:spPr>
            <a:xfrm>
              <a:off x="231502" y="4366430"/>
              <a:ext cx="2660140" cy="1716738"/>
            </a:xfrm>
            <a:prstGeom prst="snip2DiagRect">
              <a:avLst/>
            </a:prstGeom>
            <a:solidFill>
              <a:srgbClr val="F3F3F3"/>
            </a:solidFill>
            <a:ln>
              <a:solidFill>
                <a:srgbClr val="84BF4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" rIns="9144" rtlCol="0" anchor="ctr" anchorCtr="1"/>
            <a:lstStyle/>
            <a:p>
              <a:r>
                <a:rPr lang="en-US" sz="1600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Mineral assemblage:</a:t>
              </a:r>
            </a:p>
            <a:p>
              <a:pPr marL="640080" lvl="2" indent="-285750">
                <a:buFont typeface="Arial" panose="020B0604020202020204" pitchFamily="34" charset="0"/>
                <a:buChar char="•"/>
              </a:pPr>
              <a:r>
                <a:rPr lang="en-US" dirty="0" err="1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Kamacite</a:t>
              </a:r>
              <a:r>
                <a:rPr lang="en-US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—</a:t>
              </a:r>
              <a:r>
                <a:rPr lang="en-US" sz="1100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Fe</a:t>
              </a:r>
            </a:p>
            <a:p>
              <a:pPr marL="640080" lvl="2" indent="-285750">
                <a:buFont typeface="Arial" panose="020B0604020202020204" pitchFamily="34" charset="0"/>
                <a:buChar char="•"/>
              </a:pPr>
              <a:r>
                <a:rPr lang="en-US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Pyrrhotite—</a:t>
              </a:r>
              <a:r>
                <a:rPr lang="en-US" sz="1100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Fe</a:t>
              </a:r>
              <a:r>
                <a:rPr lang="en-US" sz="1100" baseline="-25000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1-x</a:t>
              </a:r>
              <a:r>
                <a:rPr lang="en-US" sz="1100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S</a:t>
              </a:r>
            </a:p>
            <a:p>
              <a:pPr marL="640080" lvl="2" indent="-285750">
                <a:buFont typeface="Arial" panose="020B0604020202020204" pitchFamily="34" charset="0"/>
                <a:buChar char="•"/>
              </a:pPr>
              <a:r>
                <a:rPr lang="en-US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Pentlandite—</a:t>
              </a:r>
              <a:r>
                <a:rPr lang="en-US" sz="1100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(</a:t>
              </a:r>
              <a:r>
                <a:rPr lang="en-US" sz="1100" dirty="0" err="1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Fe,Ni</a:t>
              </a:r>
              <a:r>
                <a:rPr lang="en-US" sz="1100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)</a:t>
              </a:r>
              <a:r>
                <a:rPr lang="en-US" sz="1100" baseline="-25000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9</a:t>
              </a:r>
              <a:r>
                <a:rPr lang="en-US" sz="1100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S</a:t>
              </a:r>
              <a:r>
                <a:rPr lang="en-US" sz="1100" baseline="-25000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8</a:t>
              </a:r>
            </a:p>
            <a:p>
              <a:pPr marL="640080" lvl="2" indent="-285750">
                <a:buFont typeface="Arial" panose="020B0604020202020204" pitchFamily="34" charset="0"/>
                <a:buChar char="•"/>
              </a:pPr>
              <a:r>
                <a:rPr lang="en-US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Magnetite (x2)—</a:t>
              </a:r>
              <a:r>
                <a:rPr lang="en-US" sz="1100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Fe</a:t>
              </a:r>
              <a:r>
                <a:rPr lang="en-US" sz="1100" baseline="-25000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3</a:t>
              </a:r>
              <a:r>
                <a:rPr lang="en-US" sz="1100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O</a:t>
              </a:r>
              <a:r>
                <a:rPr lang="en-US" sz="1100" baseline="-25000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4</a:t>
              </a:r>
            </a:p>
            <a:p>
              <a:pPr marL="640080" lvl="2" indent="-285750">
                <a:buFont typeface="Arial" panose="020B0604020202020204" pitchFamily="34" charset="0"/>
                <a:buChar char="•"/>
              </a:pPr>
              <a:r>
                <a:rPr lang="en-US" strike="sngStrike" dirty="0">
                  <a:solidFill>
                    <a:schemeClr val="tx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Low Z material</a:t>
              </a:r>
              <a:endParaRPr lang="en-US" sz="600" strike="sngStrike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endParaRPr>
            </a:p>
          </p:txBody>
        </p:sp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xmlns="" id="{1727B40A-7B39-41B6-877E-422F0CB3D83A}"/>
                </a:ext>
              </a:extLst>
            </p:cNvPr>
            <p:cNvGrpSpPr/>
            <p:nvPr/>
          </p:nvGrpSpPr>
          <p:grpSpPr>
            <a:xfrm>
              <a:off x="277025" y="4806947"/>
              <a:ext cx="510885" cy="1161515"/>
              <a:chOff x="389964" y="4806947"/>
              <a:chExt cx="510885" cy="1161515"/>
            </a:xfrm>
          </p:grpSpPr>
          <p:sp>
            <p:nvSpPr>
              <p:cNvPr id="33" name="Right Brace 32">
                <a:extLst>
                  <a:ext uri="{FF2B5EF4-FFF2-40B4-BE49-F238E27FC236}">
                    <a16:creationId xmlns:a16="http://schemas.microsoft.com/office/drawing/2014/main" xmlns="" id="{521D3E0A-FBFD-4BB4-8934-6A0AB4EAAF35}"/>
                  </a:ext>
                </a:extLst>
              </p:cNvPr>
              <p:cNvSpPr/>
              <p:nvPr/>
            </p:nvSpPr>
            <p:spPr>
              <a:xfrm rot="10800000">
                <a:off x="626529" y="4912399"/>
                <a:ext cx="274320" cy="446314"/>
              </a:xfrm>
              <a:prstGeom prst="rightBrace">
                <a:avLst>
                  <a:gd name="adj1" fmla="val 77253"/>
                  <a:gd name="adj2" fmla="val 50000"/>
                </a:avLst>
              </a:prstGeom>
              <a:ln>
                <a:solidFill>
                  <a:srgbClr val="84BF4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xmlns="" id="{170F0CC6-5EEA-4651-BFF6-0B43DB5C227C}"/>
                  </a:ext>
                </a:extLst>
              </p:cNvPr>
              <p:cNvSpPr txBox="1"/>
              <p:nvPr/>
            </p:nvSpPr>
            <p:spPr>
              <a:xfrm rot="16200000">
                <a:off x="197603" y="4999308"/>
                <a:ext cx="646331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050" dirty="0">
                    <a:latin typeface="Segoe UI Semilight" panose="020B0402040204020203" pitchFamily="34" charset="0"/>
                    <a:cs typeface="Segoe UI Semilight" panose="020B0402040204020203" pitchFamily="34" charset="0"/>
                  </a:rPr>
                  <a:t>Primary</a:t>
                </a:r>
              </a:p>
            </p:txBody>
          </p:sp>
          <p:sp>
            <p:nvSpPr>
              <p:cNvPr id="35" name="TextBox 34">
                <a:extLst>
                  <a:ext uri="{FF2B5EF4-FFF2-40B4-BE49-F238E27FC236}">
                    <a16:creationId xmlns:a16="http://schemas.microsoft.com/office/drawing/2014/main" xmlns="" id="{D504E255-D26F-4511-A68A-A57C15F8225A}"/>
                  </a:ext>
                </a:extLst>
              </p:cNvPr>
              <p:cNvSpPr txBox="1"/>
              <p:nvPr/>
            </p:nvSpPr>
            <p:spPr>
              <a:xfrm rot="16200000">
                <a:off x="275264" y="5429533"/>
                <a:ext cx="816249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050" dirty="0">
                    <a:latin typeface="Segoe UI Semilight" panose="020B0402040204020203" pitchFamily="34" charset="0"/>
                    <a:cs typeface="Segoe UI Semilight" panose="020B0402040204020203" pitchFamily="34" charset="0"/>
                  </a:rPr>
                  <a:t>Secondary</a:t>
                </a:r>
              </a:p>
            </p:txBody>
          </p:sp>
          <p:sp>
            <p:nvSpPr>
              <p:cNvPr id="36" name="Right Brace 35">
                <a:extLst>
                  <a:ext uri="{FF2B5EF4-FFF2-40B4-BE49-F238E27FC236}">
                    <a16:creationId xmlns:a16="http://schemas.microsoft.com/office/drawing/2014/main" xmlns="" id="{121B5D2B-FC44-4D39-BF5E-40C7E8B76FB3}"/>
                  </a:ext>
                </a:extLst>
              </p:cNvPr>
              <p:cNvSpPr/>
              <p:nvPr/>
            </p:nvSpPr>
            <p:spPr>
              <a:xfrm rot="10800000">
                <a:off x="773703" y="5358713"/>
                <a:ext cx="114436" cy="206216"/>
              </a:xfrm>
              <a:prstGeom prst="rightBrace">
                <a:avLst>
                  <a:gd name="adj1" fmla="val 77253"/>
                  <a:gd name="adj2" fmla="val 50000"/>
                </a:avLst>
              </a:prstGeom>
              <a:ln>
                <a:solidFill>
                  <a:srgbClr val="84BF4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669062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Diagonal Corners Snipped 7">
            <a:extLst>
              <a:ext uri="{FF2B5EF4-FFF2-40B4-BE49-F238E27FC236}">
                <a16:creationId xmlns:a16="http://schemas.microsoft.com/office/drawing/2014/main" xmlns="" id="{925602E4-B99C-44D3-983F-8D7566956190}"/>
              </a:ext>
            </a:extLst>
          </p:cNvPr>
          <p:cNvSpPr/>
          <p:nvPr/>
        </p:nvSpPr>
        <p:spPr>
          <a:xfrm>
            <a:off x="538039" y="1471570"/>
            <a:ext cx="4114800" cy="2397569"/>
          </a:xfrm>
          <a:prstGeom prst="snip2DiagRect">
            <a:avLst/>
          </a:prstGeom>
          <a:solidFill>
            <a:srgbClr val="F3F3F3"/>
          </a:solidFill>
          <a:ln>
            <a:solidFill>
              <a:srgbClr val="84BF4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" rIns="9144" rtlCol="0" anchor="ctr" anchorCtr="1"/>
          <a:lstStyle/>
          <a:p>
            <a:pPr>
              <a:spcAft>
                <a:spcPts val="600"/>
              </a:spcAft>
            </a:pPr>
            <a:r>
              <a:rPr lang="en-US" sz="1600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SEM Findings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Observed: Metal core rimmed by sulfide (containing magnetite patches) and magnetite at the metal-sulfide interface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Low Z material is C-rich and likely surficial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Textures consistent with nebular formation for metal and sulfide and parent body formation for magnetite</a:t>
            </a:r>
          </a:p>
        </p:txBody>
      </p:sp>
      <p:sp>
        <p:nvSpPr>
          <p:cNvPr id="129" name="Shape 129"/>
          <p:cNvSpPr txBox="1">
            <a:spLocks noGrp="1"/>
          </p:cNvSpPr>
          <p:nvPr>
            <p:ph type="title"/>
          </p:nvPr>
        </p:nvSpPr>
        <p:spPr>
          <a:xfrm>
            <a:off x="1165475" y="665975"/>
            <a:ext cx="7432260" cy="4599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/>
            <a:r>
              <a:rPr lang="en-US" sz="28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Sulfide-Metal Assemblages from a Meteorite</a:t>
            </a:r>
            <a:endParaRPr lang="en" sz="28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4" name="Shape 129">
            <a:extLst>
              <a:ext uri="{FF2B5EF4-FFF2-40B4-BE49-F238E27FC236}">
                <a16:creationId xmlns:a16="http://schemas.microsoft.com/office/drawing/2014/main" xmlns="" id="{754475AB-05A6-4817-86D3-EEBF6909FD59}"/>
              </a:ext>
            </a:extLst>
          </p:cNvPr>
          <p:cNvSpPr txBox="1">
            <a:spLocks/>
          </p:cNvSpPr>
          <p:nvPr/>
        </p:nvSpPr>
        <p:spPr>
          <a:xfrm>
            <a:off x="1165475" y="1048325"/>
            <a:ext cx="4400824" cy="4599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ct val="100000"/>
              <a:buFont typeface="Quicksand"/>
              <a:buNone/>
              <a:defRPr sz="1800" b="0" i="0" u="none" strike="noStrike" cap="none">
                <a:solidFill>
                  <a:schemeClr val="bg1"/>
                </a:solidFill>
                <a:latin typeface="Quicksand"/>
                <a:ea typeface="Quicksand"/>
                <a:cs typeface="Quicksand"/>
                <a:sym typeface="Quicksand"/>
              </a:defRPr>
            </a:lvl1pPr>
            <a:lvl2pPr lvl="1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2pPr>
            <a:lvl3pPr lvl="2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3pPr>
            <a:lvl4pPr lvl="3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4pPr>
            <a:lvl5pPr lvl="4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5pPr>
            <a:lvl6pPr lvl="5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6pPr>
            <a:lvl7pPr lvl="6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7pPr>
            <a:lvl8pPr lvl="7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8pPr>
            <a:lvl9pPr lvl="8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9pPr>
          </a:lstStyle>
          <a:p>
            <a:r>
              <a:rPr lang="en-US" sz="20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Summary</a:t>
            </a:r>
            <a:endParaRPr lang="en" sz="20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5652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Diagonal Corners Snipped 7">
            <a:extLst>
              <a:ext uri="{FF2B5EF4-FFF2-40B4-BE49-F238E27FC236}">
                <a16:creationId xmlns:a16="http://schemas.microsoft.com/office/drawing/2014/main" xmlns="" id="{925602E4-B99C-44D3-983F-8D7566956190}"/>
              </a:ext>
            </a:extLst>
          </p:cNvPr>
          <p:cNvSpPr/>
          <p:nvPr/>
        </p:nvSpPr>
        <p:spPr>
          <a:xfrm>
            <a:off x="538039" y="1471570"/>
            <a:ext cx="4114800" cy="2397569"/>
          </a:xfrm>
          <a:prstGeom prst="snip2DiagRect">
            <a:avLst/>
          </a:prstGeom>
          <a:solidFill>
            <a:srgbClr val="F3F3F3"/>
          </a:solidFill>
          <a:ln>
            <a:solidFill>
              <a:srgbClr val="84BF4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" rIns="9144" rtlCol="0" anchor="ctr" anchorCtr="1"/>
          <a:lstStyle/>
          <a:p>
            <a:pPr>
              <a:spcAft>
                <a:spcPts val="600"/>
              </a:spcAft>
            </a:pPr>
            <a:r>
              <a:rPr lang="en-US" sz="1600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SEM Findings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Observed: Metal core rimmed by sulfide (containing magnetite patches) and magnetite at the metal-sulfide interface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Low Z material is C-rich and likely surficial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Textures consistent with nebular formation for metal and sulfide and parent body formation for magnetite</a:t>
            </a:r>
          </a:p>
        </p:txBody>
      </p:sp>
      <p:sp>
        <p:nvSpPr>
          <p:cNvPr id="129" name="Shape 129"/>
          <p:cNvSpPr txBox="1">
            <a:spLocks noGrp="1"/>
          </p:cNvSpPr>
          <p:nvPr>
            <p:ph type="title"/>
          </p:nvPr>
        </p:nvSpPr>
        <p:spPr>
          <a:xfrm>
            <a:off x="1165475" y="665975"/>
            <a:ext cx="7432260" cy="4599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/>
            <a:r>
              <a:rPr lang="en-US" sz="28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Sulfide-Metal Assemblages from a Meteorite</a:t>
            </a:r>
            <a:endParaRPr lang="en" sz="28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4" name="Shape 129">
            <a:extLst>
              <a:ext uri="{FF2B5EF4-FFF2-40B4-BE49-F238E27FC236}">
                <a16:creationId xmlns:a16="http://schemas.microsoft.com/office/drawing/2014/main" xmlns="" id="{754475AB-05A6-4817-86D3-EEBF6909FD59}"/>
              </a:ext>
            </a:extLst>
          </p:cNvPr>
          <p:cNvSpPr txBox="1">
            <a:spLocks/>
          </p:cNvSpPr>
          <p:nvPr/>
        </p:nvSpPr>
        <p:spPr>
          <a:xfrm>
            <a:off x="1165475" y="1048325"/>
            <a:ext cx="4400824" cy="4599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ct val="100000"/>
              <a:buFont typeface="Quicksand"/>
              <a:buNone/>
              <a:defRPr sz="1800" b="0" i="0" u="none" strike="noStrike" cap="none">
                <a:solidFill>
                  <a:schemeClr val="bg1"/>
                </a:solidFill>
                <a:latin typeface="Quicksand"/>
                <a:ea typeface="Quicksand"/>
                <a:cs typeface="Quicksand"/>
                <a:sym typeface="Quicksand"/>
              </a:defRPr>
            </a:lvl1pPr>
            <a:lvl2pPr lvl="1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2pPr>
            <a:lvl3pPr lvl="2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3pPr>
            <a:lvl4pPr lvl="3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4pPr>
            <a:lvl5pPr lvl="4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5pPr>
            <a:lvl6pPr lvl="5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6pPr>
            <a:lvl7pPr lvl="6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7pPr>
            <a:lvl8pPr lvl="7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8pPr>
            <a:lvl9pPr lvl="8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9pPr>
          </a:lstStyle>
          <a:p>
            <a:r>
              <a:rPr lang="en-US" sz="20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Summary</a:t>
            </a:r>
            <a:endParaRPr lang="en" sz="20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7" name="Rectangle: Diagonal Corners Snipped 6">
            <a:extLst>
              <a:ext uri="{FF2B5EF4-FFF2-40B4-BE49-F238E27FC236}">
                <a16:creationId xmlns:a16="http://schemas.microsoft.com/office/drawing/2014/main" xmlns="" id="{DAE5998F-BF2B-484B-AEF4-7E25888D270C}"/>
              </a:ext>
            </a:extLst>
          </p:cNvPr>
          <p:cNvSpPr/>
          <p:nvPr/>
        </p:nvSpPr>
        <p:spPr>
          <a:xfrm>
            <a:off x="2514600" y="3705497"/>
            <a:ext cx="4114800" cy="1504073"/>
          </a:xfrm>
          <a:prstGeom prst="snip2DiagRect">
            <a:avLst/>
          </a:prstGeom>
          <a:solidFill>
            <a:srgbClr val="F3F3F3"/>
          </a:solidFill>
          <a:ln>
            <a:solidFill>
              <a:srgbClr val="84BF4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" rIns="9144" rtlCol="0" anchor="ctr" anchorCtr="1"/>
          <a:lstStyle/>
          <a:p>
            <a:pPr>
              <a:spcAft>
                <a:spcPts val="600"/>
              </a:spcAft>
            </a:pPr>
            <a:r>
              <a:rPr lang="en-US" sz="1600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Questions for EPMA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What are the quantitative compositions of the metal and sulfides </a:t>
            </a:r>
            <a:r>
              <a:rPr lang="en-US" sz="1100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(allows for </a:t>
            </a:r>
            <a:r>
              <a:rPr lang="en-US" sz="1100" i="1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f</a:t>
            </a:r>
            <a:r>
              <a:rPr lang="en-US" sz="1100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</a:t>
            </a:r>
            <a:r>
              <a:rPr lang="en-US" sz="1100" baseline="-25000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2</a:t>
            </a:r>
            <a:r>
              <a:rPr lang="en-US" sz="1100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calculations)</a:t>
            </a:r>
            <a:r>
              <a:rPr lang="en-US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?</a:t>
            </a:r>
            <a:endParaRPr lang="en-US" sz="600" dirty="0">
              <a:solidFill>
                <a:schemeClr val="tx1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How do the C abundances compare between EDS and WDS?</a:t>
            </a:r>
            <a:r>
              <a:rPr lang="en-US" sz="600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endParaRPr lang="en-US" dirty="0">
              <a:solidFill>
                <a:schemeClr val="tx1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3649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Diagonal Corners Snipped 7">
            <a:extLst>
              <a:ext uri="{FF2B5EF4-FFF2-40B4-BE49-F238E27FC236}">
                <a16:creationId xmlns:a16="http://schemas.microsoft.com/office/drawing/2014/main" xmlns="" id="{925602E4-B99C-44D3-983F-8D7566956190}"/>
              </a:ext>
            </a:extLst>
          </p:cNvPr>
          <p:cNvSpPr/>
          <p:nvPr/>
        </p:nvSpPr>
        <p:spPr>
          <a:xfrm>
            <a:off x="538039" y="1471570"/>
            <a:ext cx="4114800" cy="2397569"/>
          </a:xfrm>
          <a:prstGeom prst="snip2DiagRect">
            <a:avLst/>
          </a:prstGeom>
          <a:solidFill>
            <a:srgbClr val="F3F3F3"/>
          </a:solidFill>
          <a:ln>
            <a:solidFill>
              <a:srgbClr val="84BF4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" rIns="9144" rtlCol="0" anchor="ctr" anchorCtr="1"/>
          <a:lstStyle/>
          <a:p>
            <a:pPr>
              <a:spcAft>
                <a:spcPts val="600"/>
              </a:spcAft>
            </a:pPr>
            <a:r>
              <a:rPr lang="en-US" sz="1600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SEM Findings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Observed: Metal core rimmed by sulfide (containing magnetite patches) and magnetite at the metal-sulfide interface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Low Z material is C-rich and likely surficial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Textures consistent with nebular formation for metal and sulfide and parent body formation for magnetite</a:t>
            </a:r>
          </a:p>
        </p:txBody>
      </p:sp>
      <p:sp>
        <p:nvSpPr>
          <p:cNvPr id="129" name="Shape 129"/>
          <p:cNvSpPr txBox="1">
            <a:spLocks noGrp="1"/>
          </p:cNvSpPr>
          <p:nvPr>
            <p:ph type="title"/>
          </p:nvPr>
        </p:nvSpPr>
        <p:spPr>
          <a:xfrm>
            <a:off x="1165475" y="665975"/>
            <a:ext cx="7432260" cy="4599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/>
            <a:r>
              <a:rPr lang="en-US" sz="28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Sulfide-Metal Assemblages from a Meteorite</a:t>
            </a:r>
            <a:endParaRPr lang="en" sz="28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4" name="Shape 129">
            <a:extLst>
              <a:ext uri="{FF2B5EF4-FFF2-40B4-BE49-F238E27FC236}">
                <a16:creationId xmlns:a16="http://schemas.microsoft.com/office/drawing/2014/main" xmlns="" id="{754475AB-05A6-4817-86D3-EEBF6909FD59}"/>
              </a:ext>
            </a:extLst>
          </p:cNvPr>
          <p:cNvSpPr txBox="1">
            <a:spLocks/>
          </p:cNvSpPr>
          <p:nvPr/>
        </p:nvSpPr>
        <p:spPr>
          <a:xfrm>
            <a:off x="1165475" y="1048325"/>
            <a:ext cx="4400824" cy="4599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ct val="100000"/>
              <a:buFont typeface="Quicksand"/>
              <a:buNone/>
              <a:defRPr sz="1800" b="0" i="0" u="none" strike="noStrike" cap="none">
                <a:solidFill>
                  <a:schemeClr val="bg1"/>
                </a:solidFill>
                <a:latin typeface="Quicksand"/>
                <a:ea typeface="Quicksand"/>
                <a:cs typeface="Quicksand"/>
                <a:sym typeface="Quicksand"/>
              </a:defRPr>
            </a:lvl1pPr>
            <a:lvl2pPr lvl="1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2pPr>
            <a:lvl3pPr lvl="2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3pPr>
            <a:lvl4pPr lvl="3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4pPr>
            <a:lvl5pPr lvl="4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5pPr>
            <a:lvl6pPr lvl="5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6pPr>
            <a:lvl7pPr lvl="6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7pPr>
            <a:lvl8pPr lvl="7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8pPr>
            <a:lvl9pPr lvl="8" rtl="0">
              <a:spcBef>
                <a:spcPts val="0"/>
              </a:spcBef>
              <a:buClr>
                <a:srgbClr val="39C0BA"/>
              </a:buClr>
              <a:buSzPct val="1000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9pPr>
          </a:lstStyle>
          <a:p>
            <a:r>
              <a:rPr lang="en-US" sz="20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Summary</a:t>
            </a:r>
            <a:endParaRPr lang="en" sz="20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7" name="Rectangle: Diagonal Corners Snipped 6">
            <a:extLst>
              <a:ext uri="{FF2B5EF4-FFF2-40B4-BE49-F238E27FC236}">
                <a16:creationId xmlns:a16="http://schemas.microsoft.com/office/drawing/2014/main" xmlns="" id="{DAE5998F-BF2B-484B-AEF4-7E25888D270C}"/>
              </a:ext>
            </a:extLst>
          </p:cNvPr>
          <p:cNvSpPr/>
          <p:nvPr/>
        </p:nvSpPr>
        <p:spPr>
          <a:xfrm>
            <a:off x="2514600" y="3705497"/>
            <a:ext cx="4114800" cy="1504073"/>
          </a:xfrm>
          <a:prstGeom prst="snip2DiagRect">
            <a:avLst/>
          </a:prstGeom>
          <a:solidFill>
            <a:srgbClr val="F3F3F3"/>
          </a:solidFill>
          <a:ln>
            <a:solidFill>
              <a:srgbClr val="84BF4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" rIns="9144" rtlCol="0" anchor="ctr" anchorCtr="1"/>
          <a:lstStyle/>
          <a:p>
            <a:pPr>
              <a:spcAft>
                <a:spcPts val="600"/>
              </a:spcAft>
            </a:pPr>
            <a:r>
              <a:rPr lang="en-US" sz="1600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Questions for EPMA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What are the quantitative compositions of the metal and sulfides </a:t>
            </a:r>
            <a:r>
              <a:rPr lang="en-US" sz="1100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(allows for </a:t>
            </a:r>
            <a:r>
              <a:rPr lang="en-US" sz="1100" i="1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f</a:t>
            </a:r>
            <a:r>
              <a:rPr lang="en-US" sz="1100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</a:t>
            </a:r>
            <a:r>
              <a:rPr lang="en-US" sz="1100" baseline="-25000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2</a:t>
            </a:r>
            <a:r>
              <a:rPr lang="en-US" sz="1100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calculations)</a:t>
            </a:r>
            <a:r>
              <a:rPr lang="en-US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?</a:t>
            </a:r>
            <a:endParaRPr lang="en-US" sz="600" dirty="0">
              <a:solidFill>
                <a:schemeClr val="tx1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How do the C abundances compare between EDS and WDS?</a:t>
            </a:r>
            <a:r>
              <a:rPr lang="en-US" sz="600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endParaRPr lang="en-US" dirty="0">
              <a:solidFill>
                <a:schemeClr val="tx1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10" name="Rectangle: Diagonal Corners Snipped 9">
            <a:extLst>
              <a:ext uri="{FF2B5EF4-FFF2-40B4-BE49-F238E27FC236}">
                <a16:creationId xmlns:a16="http://schemas.microsoft.com/office/drawing/2014/main" xmlns="" id="{5568873E-A75C-4B19-BF6F-ABD0F5A877BC}"/>
              </a:ext>
            </a:extLst>
          </p:cNvPr>
          <p:cNvSpPr/>
          <p:nvPr/>
        </p:nvSpPr>
        <p:spPr>
          <a:xfrm>
            <a:off x="4491161" y="4941523"/>
            <a:ext cx="4114800" cy="1791293"/>
          </a:xfrm>
          <a:prstGeom prst="snip2DiagRect">
            <a:avLst/>
          </a:prstGeom>
          <a:solidFill>
            <a:srgbClr val="F3F3F3"/>
          </a:solidFill>
          <a:ln>
            <a:solidFill>
              <a:srgbClr val="84BF4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" rIns="9144" rtlCol="0" anchor="ctr" anchorCtr="1"/>
          <a:lstStyle/>
          <a:p>
            <a:pPr>
              <a:spcAft>
                <a:spcPts val="600"/>
              </a:spcAft>
            </a:pPr>
            <a:r>
              <a:rPr lang="en-US" sz="1600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Questions for TEM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What do the mineral interfaces show on the nanoscale?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Are there crystallographic relationships between the phases?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Do we observe the C-rich material at depth?</a:t>
            </a:r>
          </a:p>
        </p:txBody>
      </p:sp>
    </p:spTree>
    <p:extLst>
      <p:ext uri="{BB962C8B-B14F-4D97-AF65-F5344CB8AC3E}">
        <p14:creationId xmlns:p14="http://schemas.microsoft.com/office/powerpoint/2010/main" val="2175011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>
            <a:extLst>
              <a:ext uri="{FF2B5EF4-FFF2-40B4-BE49-F238E27FC236}">
                <a16:creationId xmlns:a16="http://schemas.microsoft.com/office/drawing/2014/main" xmlns="" id="{5B400636-C915-4BB8-B36B-73A07F59310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500" r="12500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xmlns="" id="{DCBF54AC-2489-4B25-A372-65EADDDF1A12}"/>
              </a:ext>
            </a:extLst>
          </p:cNvPr>
          <p:cNvGrpSpPr/>
          <p:nvPr/>
        </p:nvGrpSpPr>
        <p:grpSpPr>
          <a:xfrm>
            <a:off x="95250" y="1883440"/>
            <a:ext cx="8953500" cy="3483009"/>
            <a:chOff x="-1350098" y="1474051"/>
            <a:chExt cx="11853631" cy="4611191"/>
          </a:xfrm>
        </p:grpSpPr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xmlns="" id="{FE6F1C20-7D8C-4441-A75A-5BA832FB7DD1}"/>
                </a:ext>
              </a:extLst>
            </p:cNvPr>
            <p:cNvGrpSpPr/>
            <p:nvPr/>
          </p:nvGrpSpPr>
          <p:grpSpPr>
            <a:xfrm>
              <a:off x="-1350098" y="1474051"/>
              <a:ext cx="8196419" cy="4611190"/>
              <a:chOff x="361404" y="1467396"/>
              <a:chExt cx="8196419" cy="461119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xmlns="" id="{540435E6-3B09-49D2-9F00-E3A150780B8C}"/>
                  </a:ext>
                </a:extLst>
              </p:cNvPr>
              <p:cNvSpPr/>
              <p:nvPr/>
            </p:nvSpPr>
            <p:spPr>
              <a:xfrm>
                <a:off x="361404" y="1467396"/>
                <a:ext cx="8097027" cy="4611190"/>
              </a:xfrm>
              <a:prstGeom prst="rect">
                <a:avLst/>
              </a:prstGeom>
              <a:solidFill>
                <a:schemeClr val="bg1">
                  <a:lumMod val="95000"/>
                  <a:alpha val="70000"/>
                </a:schemeClr>
              </a:solidFill>
              <a:ln w="12700">
                <a:solidFill>
                  <a:schemeClr val="bg1">
                    <a:lumMod val="75000"/>
                  </a:schemeClr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" name="TextBox 6"/>
              <p:cNvSpPr txBox="1"/>
              <p:nvPr/>
            </p:nvSpPr>
            <p:spPr>
              <a:xfrm>
                <a:off x="460797" y="1496390"/>
                <a:ext cx="8097026" cy="44821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4400" b="1" dirty="0">
                    <a:solidFill>
                      <a:schemeClr val="tx1"/>
                    </a:solidFill>
                    <a:latin typeface="Segoe UI Semilight" panose="020B0402040204020203" pitchFamily="34" charset="0"/>
                    <a:ea typeface="Segoe UI" panose="020B0502040204020203" pitchFamily="34" charset="0"/>
                    <a:cs typeface="Segoe UI Semilight" panose="020B0402040204020203" pitchFamily="34" charset="0"/>
                  </a:rPr>
                  <a:t>Nanoscience in the Earth and Environmental Sciences Research Community</a:t>
                </a:r>
              </a:p>
              <a:p>
                <a:pPr>
                  <a:spcBef>
                    <a:spcPts val="1200"/>
                  </a:spcBef>
                </a:pPr>
                <a:r>
                  <a:rPr lang="en-US" sz="2400" b="1" dirty="0">
                    <a:solidFill>
                      <a:schemeClr val="tx1"/>
                    </a:solidFill>
                    <a:latin typeface="Segoe UI Semilight" panose="020B0402040204020203" pitchFamily="34" charset="0"/>
                    <a:ea typeface="Segoe UI" panose="020B0502040204020203" pitchFamily="34" charset="0"/>
                    <a:cs typeface="Segoe UI Semilight" panose="020B0402040204020203" pitchFamily="34" charset="0"/>
                  </a:rPr>
                  <a:t>Virtual Workshop, May 16–18, 2022</a:t>
                </a:r>
              </a:p>
            </p:txBody>
          </p:sp>
        </p:grpSp>
        <p:pic>
          <p:nvPicPr>
            <p:cNvPr id="23" name="Picture 22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821795" y="1487114"/>
              <a:ext cx="3681738" cy="2945391"/>
            </a:xfrm>
            <a:prstGeom prst="rect">
              <a:avLst/>
            </a:prstGeom>
            <a:ln>
              <a:solidFill>
                <a:schemeClr val="bg1">
                  <a:lumMod val="95000"/>
                </a:schemeClr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xmlns="" id="{42D477FC-4B66-4B64-B0D0-E1B15CCF1E54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818501" y="4493625"/>
              <a:ext cx="3685032" cy="1591617"/>
              <a:chOff x="10212726" y="2779545"/>
              <a:chExt cx="3175631" cy="1371600"/>
            </a:xfrm>
          </p:grpSpPr>
          <p:pic>
            <p:nvPicPr>
              <p:cNvPr id="22" name="Picture 21"/>
              <p:cNvPicPr>
                <a:picLocks noChangeAspect="1"/>
              </p:cNvPicPr>
              <p:nvPr/>
            </p:nvPicPr>
            <p:blipFill rotWithShape="1"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247" r="51212" b="1"/>
              <a:stretch/>
            </p:blipFill>
            <p:spPr>
              <a:xfrm>
                <a:off x="10212726" y="2779545"/>
                <a:ext cx="1592501" cy="1371600"/>
              </a:xfrm>
              <a:prstGeom prst="rect">
                <a:avLst/>
              </a:prstGeom>
              <a:ln>
                <a:solidFill>
                  <a:schemeClr val="bg1">
                    <a:lumMod val="95000"/>
                  </a:schemeClr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</p:pic>
          <p:pic>
            <p:nvPicPr>
              <p:cNvPr id="25" name="Picture 24"/>
              <p:cNvPicPr>
                <a:picLocks noChangeAspect="1"/>
              </p:cNvPicPr>
              <p:nvPr/>
            </p:nvPicPr>
            <p:blipFill rotWithShape="1"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49990" t="528" r="1185" b="1"/>
              <a:stretch/>
            </p:blipFill>
            <p:spPr>
              <a:xfrm>
                <a:off x="11806161" y="2779545"/>
                <a:ext cx="1582196" cy="1371600"/>
              </a:xfrm>
              <a:prstGeom prst="rect">
                <a:avLst/>
              </a:prstGeom>
              <a:ln>
                <a:solidFill>
                  <a:schemeClr val="bg1">
                    <a:lumMod val="95000"/>
                  </a:schemeClr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</p:pic>
        </p:grp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xmlns="" id="{00EE741D-6692-4AAC-B893-25579FB2FB8A}"/>
              </a:ext>
            </a:extLst>
          </p:cNvPr>
          <p:cNvGrpSpPr/>
          <p:nvPr/>
        </p:nvGrpSpPr>
        <p:grpSpPr>
          <a:xfrm>
            <a:off x="-1" y="0"/>
            <a:ext cx="9144001" cy="685800"/>
            <a:chOff x="-1" y="0"/>
            <a:chExt cx="9144001" cy="685800"/>
          </a:xfrm>
        </p:grpSpPr>
        <p:sp>
          <p:nvSpPr>
            <p:cNvPr id="18" name="Rectangle 17"/>
            <p:cNvSpPr/>
            <p:nvPr/>
          </p:nvSpPr>
          <p:spPr>
            <a:xfrm>
              <a:off x="-1" y="0"/>
              <a:ext cx="9144001" cy="685800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bg1">
                  <a:lumMod val="75000"/>
                </a:schemeClr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4" name="Picture 13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50843" y="69451"/>
              <a:ext cx="538640" cy="541455"/>
            </a:xfrm>
            <a:prstGeom prst="rect">
              <a:avLst/>
            </a:prstGeom>
          </p:spPr>
        </p:pic>
        <p:pic>
          <p:nvPicPr>
            <p:cNvPr id="30" name="Picture 29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651524" y="62150"/>
              <a:ext cx="1112115" cy="556056"/>
            </a:xfrm>
            <a:prstGeom prst="rect">
              <a:avLst/>
            </a:prstGeom>
          </p:spPr>
        </p:pic>
        <p:pic>
          <p:nvPicPr>
            <p:cNvPr id="31" name="Picture 30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185560" y="181305"/>
              <a:ext cx="1803429" cy="317746"/>
            </a:xfrm>
            <a:prstGeom prst="rect">
              <a:avLst/>
            </a:prstGeom>
          </p:spPr>
        </p:pic>
        <p:pic>
          <p:nvPicPr>
            <p:cNvPr id="32" name="Picture 31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983763" y="101868"/>
              <a:ext cx="981673" cy="476620"/>
            </a:xfrm>
            <a:prstGeom prst="rect">
              <a:avLst/>
            </a:prstGeom>
          </p:spPr>
        </p:pic>
        <p:pic>
          <p:nvPicPr>
            <p:cNvPr id="33" name="Picture 32"/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074" y="43543"/>
              <a:ext cx="2420427" cy="593271"/>
            </a:xfrm>
            <a:prstGeom prst="rect">
              <a:avLst/>
            </a:prstGeom>
          </p:spPr>
        </p:pic>
        <p:pic>
          <p:nvPicPr>
            <p:cNvPr id="2" name="Picture 1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209113" y="90007"/>
              <a:ext cx="1165149" cy="50034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851831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Eleanor template">
  <a:themeElements>
    <a:clrScheme name="Custom 347">
      <a:dk1>
        <a:srgbClr val="000000"/>
      </a:dk1>
      <a:lt1>
        <a:srgbClr val="FFFFFF"/>
      </a:lt1>
      <a:dk2>
        <a:srgbClr val="666666"/>
      </a:dk2>
      <a:lt2>
        <a:srgbClr val="CCCCCC"/>
      </a:lt2>
      <a:accent1>
        <a:srgbClr val="3A81BA"/>
      </a:accent1>
      <a:accent2>
        <a:srgbClr val="D89F39"/>
      </a:accent2>
      <a:accent3>
        <a:srgbClr val="8BAB42"/>
      </a:accent3>
      <a:accent4>
        <a:srgbClr val="57A7B5"/>
      </a:accent4>
      <a:accent5>
        <a:srgbClr val="8B81D2"/>
      </a:accent5>
      <a:accent6>
        <a:srgbClr val="963334"/>
      </a:accent6>
      <a:hlink>
        <a:srgbClr val="1155CC"/>
      </a:hlink>
      <a:folHlink>
        <a:srgbClr val="6611CC"/>
      </a:folHlink>
    </a:clrScheme>
    <a:fontScheme name="Franklin Gothic">
      <a:majorFont>
        <a:latin typeface="Franklin Gothic Medium" panose="020B0603020102020204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ustom Theme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1553</TotalTime>
  <Words>902</Words>
  <Application>Microsoft Office PowerPoint</Application>
  <PresentationFormat>On-screen Show (4:3)</PresentationFormat>
  <Paragraphs>259</Paragraphs>
  <Slides>30</Slides>
  <Notes>28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7" baseType="lpstr">
      <vt:lpstr>Arial</vt:lpstr>
      <vt:lpstr>Arial Narrow</vt:lpstr>
      <vt:lpstr>Franklin Gothic Book</vt:lpstr>
      <vt:lpstr>Quicksand</vt:lpstr>
      <vt:lpstr>Segoe UI</vt:lpstr>
      <vt:lpstr>Segoe UI Semilight</vt:lpstr>
      <vt:lpstr>Eleanor template</vt:lpstr>
      <vt:lpstr>PowerPoint Presentation</vt:lpstr>
      <vt:lpstr>Day 2—Earth Material  Scanning Electron Microscope (SEM) Demo</vt:lpstr>
      <vt:lpstr>SEM BACKGROUND</vt:lpstr>
      <vt:lpstr>How Does Electron Microscopy Work?</vt:lpstr>
      <vt:lpstr>SEM Anatomy</vt:lpstr>
      <vt:lpstr>SEM Anatomy</vt:lpstr>
      <vt:lpstr>SEM Operations</vt:lpstr>
      <vt:lpstr>SEM Operations</vt:lpstr>
      <vt:lpstr>SEM Operations</vt:lpstr>
      <vt:lpstr>SEM Operations</vt:lpstr>
      <vt:lpstr>SEM Operations</vt:lpstr>
      <vt:lpstr>SEM DEMO</vt:lpstr>
      <vt:lpstr>Sample Preparation</vt:lpstr>
      <vt:lpstr>Sample Preparation</vt:lpstr>
      <vt:lpstr>Sample Prep, Operations, and Data Processing</vt:lpstr>
      <vt:lpstr>SEM DATA INTERPRETATIONS</vt:lpstr>
      <vt:lpstr>Sulfide-Metal Assemblages in CR2 Chondrites</vt:lpstr>
      <vt:lpstr>Sulfide-Metal Assemblages in CR2 Chondrites</vt:lpstr>
      <vt:lpstr>Sulfide-Metal Assemblages in CR2 Renazzo</vt:lpstr>
      <vt:lpstr>Sulfide-Metal Assemblages in CR2 Renazzo</vt:lpstr>
      <vt:lpstr>Sulfide-Metal Assemblages in CR2 Renazzo</vt:lpstr>
      <vt:lpstr>Sulfide-Metal Assemblages in CR2 Renazzo</vt:lpstr>
      <vt:lpstr>Sulfide-Metal Assemblages in CR2 Renazzo</vt:lpstr>
      <vt:lpstr>Sulfide-Metal Assemblages in CR2 Renazzo</vt:lpstr>
      <vt:lpstr>Sulfide-Metal Assemblages in CR2 Renazzo</vt:lpstr>
      <vt:lpstr>Sulfide-Metal Assemblages in CR2 Renazzo</vt:lpstr>
      <vt:lpstr>Sulfide-Metal Assemblages from a Meteorite</vt:lpstr>
      <vt:lpstr>Sulfide-Metal Assemblages from a Meteorite</vt:lpstr>
      <vt:lpstr>Sulfide-Metal Assemblages from a Meteorite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THIS IS YOUR PRESENTATION TITLE</dc:title>
  <dc:creator>Aluri</dc:creator>
  <cp:lastModifiedBy>Sheri Singerling</cp:lastModifiedBy>
  <cp:revision>108</cp:revision>
  <dcterms:modified xsi:type="dcterms:W3CDTF">2022-05-15T17:41:01Z</dcterms:modified>
</cp:coreProperties>
</file>