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notesMasterIdLst>
    <p:notesMasterId r:id="rId52"/>
  </p:notesMasterIdLst>
  <p:handoutMasterIdLst>
    <p:handoutMasterId r:id="rId53"/>
  </p:handoutMasterIdLst>
  <p:sldIdLst>
    <p:sldId id="770" r:id="rId2"/>
    <p:sldId id="841" r:id="rId3"/>
    <p:sldId id="1072" r:id="rId4"/>
    <p:sldId id="1013" r:id="rId5"/>
    <p:sldId id="1074" r:id="rId6"/>
    <p:sldId id="1073" r:id="rId7"/>
    <p:sldId id="988" r:id="rId8"/>
    <p:sldId id="908" r:id="rId9"/>
    <p:sldId id="1009" r:id="rId10"/>
    <p:sldId id="904" r:id="rId11"/>
    <p:sldId id="1086" r:id="rId12"/>
    <p:sldId id="1030" r:id="rId13"/>
    <p:sldId id="1031" r:id="rId14"/>
    <p:sldId id="1032" r:id="rId15"/>
    <p:sldId id="1033" r:id="rId16"/>
    <p:sldId id="1034" r:id="rId17"/>
    <p:sldId id="1061" r:id="rId18"/>
    <p:sldId id="1060" r:id="rId19"/>
    <p:sldId id="1075" r:id="rId20"/>
    <p:sldId id="1077" r:id="rId21"/>
    <p:sldId id="1078" r:id="rId22"/>
    <p:sldId id="1080" r:id="rId23"/>
    <p:sldId id="1084" r:id="rId24"/>
    <p:sldId id="1085" r:id="rId25"/>
    <p:sldId id="1037" r:id="rId26"/>
    <p:sldId id="1040" r:id="rId27"/>
    <p:sldId id="1043" r:id="rId28"/>
    <p:sldId id="1090" r:id="rId29"/>
    <p:sldId id="1044" r:id="rId30"/>
    <p:sldId id="1092" r:id="rId31"/>
    <p:sldId id="1093" r:id="rId32"/>
    <p:sldId id="1056" r:id="rId33"/>
    <p:sldId id="1057" r:id="rId34"/>
    <p:sldId id="1058" r:id="rId35"/>
    <p:sldId id="1101" r:id="rId36"/>
    <p:sldId id="857" r:id="rId37"/>
    <p:sldId id="822" r:id="rId38"/>
    <p:sldId id="1106" r:id="rId39"/>
    <p:sldId id="1107" r:id="rId40"/>
    <p:sldId id="1001" r:id="rId41"/>
    <p:sldId id="994" r:id="rId42"/>
    <p:sldId id="1104" r:id="rId43"/>
    <p:sldId id="1105" r:id="rId44"/>
    <p:sldId id="1094" r:id="rId45"/>
    <p:sldId id="1095" r:id="rId46"/>
    <p:sldId id="1096" r:id="rId47"/>
    <p:sldId id="1097" r:id="rId48"/>
    <p:sldId id="1098" r:id="rId49"/>
    <p:sldId id="1099" r:id="rId50"/>
    <p:sldId id="1100" r:id="rId51"/>
  </p:sldIdLst>
  <p:sldSz cx="9144000" cy="6858000" type="screen4x3"/>
  <p:notesSz cx="6797675" cy="9926638"/>
  <p:defaultTextStyle>
    <a:defPPr>
      <a:defRPr lang="en-N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A900"/>
    <a:srgbClr val="F08010"/>
    <a:srgbClr val="D16F0D"/>
    <a:srgbClr val="FF5050"/>
  </p:clrMru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48" autoAdjust="0"/>
    <p:restoredTop sz="87530" autoAdjust="0"/>
  </p:normalViewPr>
  <p:slideViewPr>
    <p:cSldViewPr>
      <p:cViewPr>
        <p:scale>
          <a:sx n="66" d="100"/>
          <a:sy n="66" d="100"/>
        </p:scale>
        <p:origin x="-1421" y="-42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FC576969-3AD5-48BD-AE2B-B3FAE644B2BA}" type="datetimeFigureOut">
              <a:rPr lang="en-US"/>
              <a:pPr/>
              <a:t>10/23/2013</a:t>
            </a:fld>
            <a:endParaRPr lang="en-US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EEFE39EE-37CA-41F4-A33C-2275A529C6B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059DA99-8E07-4F81-8081-A186CAA18B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Ask</a:t>
            </a:r>
            <a:r>
              <a:rPr lang="en-US" baseline="0" dirty="0" smtClean="0"/>
              <a:t> students what the most likely hazard that causes death?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59DA99-8E07-4F81-8081-A186CAA18BE5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Compared to weather and earthquakes,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59DA99-8E07-4F81-8081-A186CAA18BE5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711CFB-B8E0-4E0B-A2CD-4381A9167BA8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99331" name="Rectangle 7"/>
          <p:cNvSpPr txBox="1">
            <a:spLocks noGrp="1" noChangeArrowheads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1C62F77-62B3-4818-ABA1-A655B6B67E7C}" type="slidenum">
              <a:rPr lang="en-US" sz="1200">
                <a:latin typeface="Arial" charset="0"/>
              </a:rPr>
              <a:pPr algn="r"/>
              <a:t>20</a:t>
            </a:fld>
            <a:endParaRPr lang="en-US" sz="1200">
              <a:latin typeface="Arial" charset="0"/>
            </a:endParaRPr>
          </a:p>
        </p:txBody>
      </p:sp>
      <p:sp>
        <p:nvSpPr>
          <p:cNvPr id="993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711CFB-B8E0-4E0B-A2CD-4381A9167BA8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99331" name="Rectangle 7"/>
          <p:cNvSpPr txBox="1">
            <a:spLocks noGrp="1" noChangeArrowheads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1C62F77-62B3-4818-ABA1-A655B6B67E7C}" type="slidenum">
              <a:rPr lang="en-US" sz="1200">
                <a:latin typeface="Arial" charset="0"/>
              </a:rPr>
              <a:pPr algn="r"/>
              <a:t>21</a:t>
            </a:fld>
            <a:endParaRPr lang="en-US" sz="1200">
              <a:latin typeface="Arial" charset="0"/>
            </a:endParaRPr>
          </a:p>
        </p:txBody>
      </p:sp>
      <p:sp>
        <p:nvSpPr>
          <p:cNvPr id="993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711CFB-B8E0-4E0B-A2CD-4381A9167BA8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99331" name="Rectangle 7"/>
          <p:cNvSpPr txBox="1">
            <a:spLocks noGrp="1" noChangeArrowheads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1C62F77-62B3-4818-ABA1-A655B6B67E7C}" type="slidenum">
              <a:rPr lang="en-US" sz="1200">
                <a:latin typeface="Arial" charset="0"/>
              </a:rPr>
              <a:pPr algn="r"/>
              <a:t>22</a:t>
            </a:fld>
            <a:endParaRPr lang="en-US" sz="1200">
              <a:latin typeface="Arial" charset="0"/>
            </a:endParaRPr>
          </a:p>
        </p:txBody>
      </p:sp>
      <p:sp>
        <p:nvSpPr>
          <p:cNvPr id="993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711CFB-B8E0-4E0B-A2CD-4381A9167BA8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99331" name="Rectangle 7"/>
          <p:cNvSpPr txBox="1">
            <a:spLocks noGrp="1" noChangeArrowheads="1"/>
          </p:cNvSpPr>
          <p:nvPr/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1C62F77-62B3-4818-ABA1-A655B6B67E7C}" type="slidenum">
              <a:rPr lang="en-US" sz="1200">
                <a:latin typeface="Arial" charset="0"/>
              </a:rPr>
              <a:pPr algn="r"/>
              <a:t>23</a:t>
            </a:fld>
            <a:endParaRPr lang="en-US" sz="1200">
              <a:latin typeface="Arial" charset="0"/>
            </a:endParaRPr>
          </a:p>
        </p:txBody>
      </p:sp>
      <p:sp>
        <p:nvSpPr>
          <p:cNvPr id="993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NZ" dirty="0" smtClean="0"/>
              <a:t>Aircraft</a:t>
            </a:r>
            <a:r>
              <a:rPr lang="en-NZ" baseline="0" dirty="0" smtClean="0"/>
              <a:t> hangar – </a:t>
            </a:r>
            <a:r>
              <a:rPr lang="en-NZ" baseline="0" dirty="0" err="1" smtClean="0"/>
              <a:t>clark</a:t>
            </a:r>
            <a:r>
              <a:rPr lang="en-NZ" baseline="0" dirty="0" smtClean="0"/>
              <a:t> </a:t>
            </a:r>
            <a:r>
              <a:rPr lang="en-NZ" baseline="0" dirty="0" err="1" smtClean="0"/>
              <a:t>airforce</a:t>
            </a:r>
            <a:r>
              <a:rPr lang="en-NZ" baseline="0" dirty="0" smtClean="0"/>
              <a:t> base – 20 cm ash </a:t>
            </a:r>
            <a:r>
              <a:rPr lang="en-NZ" baseline="0" dirty="0" err="1" smtClean="0"/>
              <a:t>pinatubo</a:t>
            </a:r>
            <a:r>
              <a:rPr lang="en-NZ" baseline="0" dirty="0" smtClean="0"/>
              <a:t> plus typhoon – got wet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59DA99-8E07-4F81-8081-A186CAA18BE5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059DA99-8E07-4F81-8081-A186CAA18BE5}" type="slidenum">
              <a:rPr lang="en-US" smtClean="0"/>
              <a:pPr>
                <a:defRPr/>
              </a:pPr>
              <a:t>47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1BADF7-7D79-4A93-A6A4-F803E56B2A6A}" type="slidenum">
              <a:rPr lang="en-NZ" smtClean="0"/>
              <a:pPr>
                <a:defRPr/>
              </a:pPr>
              <a:t>‹#›</a:t>
            </a:fld>
            <a:endParaRPr lang="en-NZ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9078ED-3341-412B-BD68-1F89A994570B}" type="slidenum">
              <a:rPr lang="en-NZ" smtClean="0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pPr>
              <a:defRPr/>
            </a:pPr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02D6EB-809D-4EC2-AB27-2FE46AF58E66}" type="slidenum">
              <a:rPr lang="en-NZ" smtClean="0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09186E-1008-461D-86A7-1BD692ABB0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8A543A-C62E-46C6-8BEF-36F1138BAD95}" type="slidenum">
              <a:rPr lang="en-NZ" smtClean="0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51FAEB-B097-4BF7-86DA-73F831859A02}" type="slidenum">
              <a:rPr lang="en-NZ" smtClean="0"/>
              <a:pPr>
                <a:defRPr/>
              </a:pPr>
              <a:t>‹#›</a:t>
            </a:fld>
            <a:endParaRPr lang="en-N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5C81DD-C89F-4EC0-A361-F8BCF4BF03B0}" type="slidenum">
              <a:rPr lang="en-NZ" smtClean="0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BF40D8-344C-4CC4-B7B6-CB7000C90509}" type="slidenum">
              <a:rPr lang="en-NZ" smtClean="0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77E2F8-5B1F-4865-A767-205B5F25DEDE}" type="slidenum">
              <a:rPr lang="en-NZ" smtClean="0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ED0A16-1A15-4693-8AF6-A22A6A2056D9}" type="slidenum">
              <a:rPr lang="en-NZ" smtClean="0"/>
              <a:pPr>
                <a:defRPr/>
              </a:pPr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6DF933-0E16-4778-B6A8-491C4E9C86C2}" type="slidenum">
              <a:rPr lang="en-NZ" smtClean="0"/>
              <a:pPr>
                <a:defRPr/>
              </a:pPr>
              <a:t>‹#›</a:t>
            </a:fld>
            <a:endParaRPr lang="en-NZ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pPr>
              <a:defRPr/>
            </a:pPr>
            <a:endParaRPr lang="en-NZ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pPr>
              <a:defRPr/>
            </a:pPr>
            <a:fld id="{615000A1-A7F4-4A22-90C8-2F7CAF9AC0F3}" type="slidenum">
              <a:rPr lang="en-NZ" smtClean="0"/>
              <a:pPr>
                <a:defRPr/>
              </a:pPr>
              <a:t>‹#›</a:t>
            </a:fld>
            <a:endParaRPr lang="en-N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fld id="{6EAE57B2-8FFA-4EF7-9E1C-8711FB97CE62}" type="slidenum">
              <a:rPr lang="en-NZ" smtClean="0"/>
              <a:pPr>
                <a:defRPr/>
              </a:pPr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info.geonet.org.nz/display/volc/2012/11/21/Tongariro+Eruption+Footage" TargetMode="Externa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youtube.com/watch?v=ghl33n26d44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JBizzle\Desktop\talks\UBC%20Volcanic%20Hazards%20lecture\unzen%20movie.wmv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dx.doi.org/10.1016/j.jvolgeores.2013.02.012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C:\Users\JBizzle\Desktop\talks\UBC%20Volcanic%20Hazards%20lecture\front%20gros%20lahar.mpg" TargetMode="External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vhhn.org/" TargetMode="External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info.geonet.org.nz/display/volc/Monitoring+Methods" TargetMode="External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youtube.com/watch?v=2UybIbvhc7Q&amp;feature=youtube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4056" y="764704"/>
            <a:ext cx="7772400" cy="1470025"/>
          </a:xfrm>
        </p:spPr>
        <p:txBody>
          <a:bodyPr>
            <a:normAutofit/>
          </a:bodyPr>
          <a:lstStyle/>
          <a:p>
            <a:r>
              <a:rPr lang="en-NZ" sz="5400" dirty="0" smtClean="0"/>
              <a:t>Volcanic Hazards</a:t>
            </a:r>
            <a:endParaRPr lang="en-NZ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51656" y="2364440"/>
            <a:ext cx="7854696" cy="2648736"/>
          </a:xfrm>
        </p:spPr>
        <p:txBody>
          <a:bodyPr>
            <a:normAutofit fontScale="92500" lnSpcReduction="20000"/>
          </a:bodyPr>
          <a:lstStyle/>
          <a:p>
            <a:r>
              <a:rPr lang="en-NZ" sz="3600" dirty="0" smtClean="0"/>
              <a:t>Jacqueline Dohaney, University of Canterbury</a:t>
            </a:r>
          </a:p>
          <a:p>
            <a:endParaRPr lang="en-NZ" sz="3600" dirty="0" smtClean="0"/>
          </a:p>
          <a:p>
            <a:r>
              <a:rPr lang="en-NZ" sz="3600" dirty="0" smtClean="0"/>
              <a:t>Contributions by:</a:t>
            </a:r>
          </a:p>
          <a:p>
            <a:endParaRPr lang="en-NZ" dirty="0" smtClean="0"/>
          </a:p>
          <a:p>
            <a:r>
              <a:rPr lang="en-NZ" dirty="0" smtClean="0"/>
              <a:t>Tom Wilson, University of Canterbury</a:t>
            </a:r>
          </a:p>
          <a:p>
            <a:r>
              <a:rPr lang="en-NZ" dirty="0" smtClean="0"/>
              <a:t>Carol Stewart, Massey University</a:t>
            </a:r>
          </a:p>
          <a:p>
            <a:r>
              <a:rPr lang="en-NZ" dirty="0" smtClean="0"/>
              <a:t>Graham Leonard, GNS Science</a:t>
            </a:r>
          </a:p>
        </p:txBody>
      </p:sp>
      <p:pic>
        <p:nvPicPr>
          <p:cNvPr id="4" name="Picture 3" descr="UCWhitetransparent [Converted].ep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5247438"/>
            <a:ext cx="1872208" cy="1493930"/>
          </a:xfrm>
          <a:prstGeom prst="rect">
            <a:avLst/>
          </a:prstGeom>
          <a:solidFill>
            <a:schemeClr val="tx1">
              <a:alpha val="0"/>
            </a:schemeClr>
          </a:solidFill>
        </p:spPr>
      </p:pic>
      <p:pic>
        <p:nvPicPr>
          <p:cNvPr id="5" name="Picture 4" descr="GNS_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00392" y="5252545"/>
            <a:ext cx="864096" cy="1488823"/>
          </a:xfrm>
          <a:prstGeom prst="rect">
            <a:avLst/>
          </a:prstGeom>
        </p:spPr>
      </p:pic>
      <p:pic>
        <p:nvPicPr>
          <p:cNvPr id="8" name="Picture 1" descr="C:\Users\user\Pictures\Volcanic Impacts\High Res Volcano IMages\39600.tif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7504" y="5229200"/>
            <a:ext cx="5616624" cy="1596048"/>
          </a:xfrm>
          <a:prstGeom prst="rect">
            <a:avLst/>
          </a:prstGeom>
          <a:noFill/>
        </p:spPr>
      </p:pic>
      <p:pic>
        <p:nvPicPr>
          <p:cNvPr id="719875" name="Picture 3" descr="C:\Docs\Dropbox\PostDoc\GeoEd Website\logos\geoed2.jpg"/>
          <p:cNvPicPr>
            <a:picLocks noChangeAspect="1" noChangeArrowheads="1"/>
          </p:cNvPicPr>
          <p:nvPr/>
        </p:nvPicPr>
        <p:blipFill>
          <a:blip r:embed="rId5" cstate="print"/>
          <a:srcRect l="7525" t="14238" r="7814" b="18131"/>
          <a:stretch>
            <a:fillRect/>
          </a:stretch>
        </p:blipFill>
        <p:spPr bwMode="auto">
          <a:xfrm>
            <a:off x="5724128" y="3645024"/>
            <a:ext cx="3240360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4294967295"/>
          </p:nvPr>
        </p:nvSpPr>
        <p:spPr>
          <a:xfrm>
            <a:off x="251520" y="587970"/>
            <a:ext cx="6012755" cy="57213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NZ" sz="2800" dirty="0" smtClean="0"/>
              <a:t>Although fatalities are much less than other disasters; the </a:t>
            </a:r>
            <a:r>
              <a:rPr lang="en-NZ" sz="2800" b="1" dirty="0" smtClean="0"/>
              <a:t>economic</a:t>
            </a:r>
            <a:r>
              <a:rPr lang="en-NZ" sz="2800" dirty="0" smtClean="0"/>
              <a:t> and </a:t>
            </a:r>
            <a:r>
              <a:rPr lang="en-NZ" sz="2800" b="1" dirty="0" smtClean="0"/>
              <a:t>societal</a:t>
            </a:r>
            <a:r>
              <a:rPr lang="en-NZ" sz="2800" dirty="0" smtClean="0"/>
              <a:t> impact is significant!</a:t>
            </a:r>
          </a:p>
          <a:p>
            <a:pPr lvl="1"/>
            <a:r>
              <a:rPr lang="en-NZ" sz="2400" dirty="0" smtClean="0"/>
              <a:t>Pinatubo </a:t>
            </a:r>
            <a:r>
              <a:rPr lang="en-NZ" sz="2400" dirty="0" smtClean="0"/>
              <a:t>1991-93</a:t>
            </a:r>
            <a:endParaRPr lang="en-NZ" sz="2400" dirty="0" smtClean="0"/>
          </a:p>
          <a:p>
            <a:pPr lvl="2"/>
            <a:r>
              <a:rPr lang="en-NZ" sz="2000" dirty="0" smtClean="0"/>
              <a:t>10,000’s were evacuated avoiding a mega-disaster</a:t>
            </a:r>
          </a:p>
          <a:p>
            <a:pPr lvl="2"/>
            <a:r>
              <a:rPr lang="en-NZ" sz="2000" dirty="0" smtClean="0"/>
              <a:t>Several hundred deaths</a:t>
            </a:r>
          </a:p>
          <a:p>
            <a:pPr lvl="2"/>
            <a:r>
              <a:rPr lang="en-NZ" sz="2000" dirty="0" smtClean="0"/>
              <a:t>200,000 displaced </a:t>
            </a:r>
          </a:p>
          <a:p>
            <a:pPr lvl="2"/>
            <a:r>
              <a:rPr lang="en-NZ" sz="2000" dirty="0" smtClean="0"/>
              <a:t>Long term societal and economic impacts</a:t>
            </a:r>
          </a:p>
          <a:p>
            <a:pPr lvl="1"/>
            <a:r>
              <a:rPr lang="en-NZ" sz="2400" dirty="0" smtClean="0"/>
              <a:t>Montserrat 1995-present</a:t>
            </a:r>
          </a:p>
          <a:p>
            <a:pPr lvl="2"/>
            <a:r>
              <a:rPr lang="en-NZ" sz="1800" dirty="0" smtClean="0"/>
              <a:t>2/3 population left island + $1 billion is economic losses</a:t>
            </a:r>
          </a:p>
          <a:p>
            <a:pPr lvl="1"/>
            <a:r>
              <a:rPr lang="en-NZ" sz="2400" dirty="0" err="1" smtClean="0"/>
              <a:t>Eyjafjallajokull</a:t>
            </a:r>
            <a:r>
              <a:rPr lang="en-NZ" sz="2400" dirty="0" smtClean="0"/>
              <a:t> (Iceland) 2010</a:t>
            </a:r>
          </a:p>
          <a:p>
            <a:pPr lvl="2"/>
            <a:r>
              <a:rPr lang="en-NZ" sz="1800" dirty="0" smtClean="0"/>
              <a:t>Minor eruption</a:t>
            </a:r>
          </a:p>
          <a:p>
            <a:pPr lvl="2"/>
            <a:r>
              <a:rPr lang="en-NZ" sz="1800" dirty="0" smtClean="0"/>
              <a:t>$US1.7 billion in losses; millions of passengers disrupted</a:t>
            </a:r>
          </a:p>
          <a:p>
            <a:endParaRPr lang="en-NZ" sz="3600" dirty="0"/>
          </a:p>
        </p:txBody>
      </p:sp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444209" y="0"/>
            <a:ext cx="2699792" cy="4032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3042" name="Picture 2" descr="http://ivis.eps.pitt.edu/projects/domes/montserrat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444208" y="1196751"/>
            <a:ext cx="2699792" cy="4146713"/>
          </a:xfrm>
          <a:prstGeom prst="rect">
            <a:avLst/>
          </a:prstGeom>
          <a:noFill/>
        </p:spPr>
      </p:pic>
      <p:pic>
        <p:nvPicPr>
          <p:cNvPr id="343046" name="Picture 6" descr="http://static.guim.co.uk/sys-images/Politics/Pix/columnist_thumbnails/2010/4/17/1271519261818/Icelands-Eyjafjallajokull-00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465846" y="5229200"/>
            <a:ext cx="2714666" cy="16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3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3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3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3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214282" y="836712"/>
            <a:ext cx="8929718" cy="4844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20000"/>
              </a:spcBef>
            </a:pPr>
            <a:r>
              <a:rPr lang="en-NZ" sz="2800" b="1" dirty="0" smtClean="0">
                <a:solidFill>
                  <a:srgbClr val="FF0000"/>
                </a:solidFill>
                <a:latin typeface="Verdana" pitchFamily="34" charset="0"/>
              </a:rPr>
              <a:t>Volcanic Risk Management</a:t>
            </a:r>
          </a:p>
          <a:p>
            <a:pPr marL="342900" indent="-342900">
              <a:spcBef>
                <a:spcPct val="20000"/>
              </a:spcBef>
            </a:pPr>
            <a:endParaRPr lang="en-NZ" b="1" dirty="0" smtClean="0">
              <a:latin typeface="Verdana" pitchFamily="34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NZ" dirty="0" smtClean="0">
                <a:latin typeface="Verdana" pitchFamily="34" charset="0"/>
              </a:rPr>
              <a:t>Three main strategies:</a:t>
            </a:r>
            <a:endParaRPr lang="en-NZ" dirty="0" smtClean="0">
              <a:solidFill>
                <a:srgbClr val="FF0000"/>
              </a:solidFill>
              <a:latin typeface="Verdana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NZ" dirty="0" smtClean="0">
              <a:latin typeface="Verdana" pitchFamily="34" charset="0"/>
            </a:endParaRPr>
          </a:p>
          <a:p>
            <a:pPr marL="342900" indent="-342900">
              <a:spcBef>
                <a:spcPct val="20000"/>
              </a:spcBef>
              <a:buFont typeface="+mj-lt"/>
              <a:buAutoNum type="arabicPeriod"/>
            </a:pPr>
            <a:r>
              <a:rPr lang="en-NZ" b="1" dirty="0" smtClean="0">
                <a:latin typeface="Verdana" pitchFamily="34" charset="0"/>
              </a:rPr>
              <a:t>Hazard Assessment </a:t>
            </a:r>
            <a:r>
              <a:rPr lang="en-NZ" dirty="0" smtClean="0">
                <a:latin typeface="Verdana" pitchFamily="34" charset="0"/>
              </a:rPr>
              <a:t>- Mapping previous eruptive deposits to understand the style and magnitude of previous eruptions – </a:t>
            </a:r>
            <a:r>
              <a:rPr lang="en-NZ" i="1" dirty="0" smtClean="0">
                <a:latin typeface="Verdana" pitchFamily="34" charset="0"/>
              </a:rPr>
              <a:t>where will hazards impact in the future?</a:t>
            </a:r>
          </a:p>
          <a:p>
            <a:pPr marL="342900" indent="-342900">
              <a:spcBef>
                <a:spcPct val="20000"/>
              </a:spcBef>
              <a:buFont typeface="+mj-lt"/>
              <a:buAutoNum type="arabicPeriod"/>
            </a:pPr>
            <a:endParaRPr lang="en-NZ" dirty="0" smtClean="0">
              <a:latin typeface="Verdana" pitchFamily="34" charset="0"/>
            </a:endParaRPr>
          </a:p>
          <a:p>
            <a:pPr marL="342900" indent="-342900">
              <a:spcBef>
                <a:spcPct val="20000"/>
              </a:spcBef>
              <a:buFont typeface="+mj-lt"/>
              <a:buAutoNum type="arabicPeriod"/>
            </a:pPr>
            <a:r>
              <a:rPr lang="en-NZ" b="1" dirty="0" smtClean="0">
                <a:latin typeface="Verdana" pitchFamily="34" charset="0"/>
              </a:rPr>
              <a:t>Volcanic Surveillance </a:t>
            </a:r>
            <a:r>
              <a:rPr lang="en-NZ" dirty="0" smtClean="0">
                <a:latin typeface="Verdana" pitchFamily="34" charset="0"/>
              </a:rPr>
              <a:t>– monitoring geophysical and geochemical precursory signals.  </a:t>
            </a:r>
          </a:p>
          <a:p>
            <a:pPr marL="342900" indent="-342900">
              <a:spcBef>
                <a:spcPct val="20000"/>
              </a:spcBef>
              <a:buFont typeface="+mj-lt"/>
              <a:buAutoNum type="arabicPeriod"/>
            </a:pPr>
            <a:endParaRPr lang="en-NZ" b="1" dirty="0" smtClean="0">
              <a:latin typeface="Verdana" pitchFamily="34" charset="0"/>
            </a:endParaRPr>
          </a:p>
          <a:p>
            <a:pPr marL="342900" indent="-342900">
              <a:spcBef>
                <a:spcPct val="20000"/>
              </a:spcBef>
              <a:buFont typeface="+mj-lt"/>
              <a:buAutoNum type="arabicPeriod"/>
            </a:pPr>
            <a:r>
              <a:rPr lang="en-NZ" b="1" dirty="0" smtClean="0">
                <a:latin typeface="Verdana" pitchFamily="34" charset="0"/>
              </a:rPr>
              <a:t>Evaluation and mitigation of the vulnerability (i.e., Risk) of communities and the built environment exposed to potential volcanic hazards </a:t>
            </a:r>
            <a:r>
              <a:rPr lang="en-NZ" dirty="0" smtClean="0">
                <a:latin typeface="Verdana" pitchFamily="34" charset="0"/>
              </a:rPr>
              <a:t>– e.g. engineering design/citing, land use planning (long-term) and evacuations (short-term)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Ballistics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608512"/>
          </a:xfrm>
        </p:spPr>
        <p:txBody>
          <a:bodyPr>
            <a:normAutofit/>
          </a:bodyPr>
          <a:lstStyle/>
          <a:p>
            <a:r>
              <a:rPr lang="en-US" dirty="0" smtClean="0"/>
              <a:t>Proximal</a:t>
            </a:r>
          </a:p>
          <a:p>
            <a:r>
              <a:rPr lang="en-US" dirty="0" smtClean="0"/>
              <a:t>Projectiles which are omitted from many eruption styles. </a:t>
            </a:r>
          </a:p>
          <a:p>
            <a:r>
              <a:rPr lang="en-US" dirty="0" smtClean="0"/>
              <a:t>Projectiles can be juvenile (eruptive magma) or </a:t>
            </a:r>
            <a:r>
              <a:rPr lang="en-US" dirty="0" err="1" smtClean="0"/>
              <a:t>lithics</a:t>
            </a:r>
            <a:r>
              <a:rPr lang="en-US" dirty="0" smtClean="0"/>
              <a:t> (old material)</a:t>
            </a:r>
          </a:p>
          <a:p>
            <a:r>
              <a:rPr lang="en-US" dirty="0" smtClean="0"/>
              <a:t>Typically bomb/block size (&gt;64mm in size) and are ejected at significant speeds.</a:t>
            </a:r>
          </a:p>
          <a:p>
            <a:r>
              <a:rPr lang="en-US" dirty="0" smtClean="0"/>
              <a:t>Could strike people or structures.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Example: Te </a:t>
            </a:r>
            <a:r>
              <a:rPr lang="en-US" dirty="0" err="1" smtClean="0"/>
              <a:t>Maari</a:t>
            </a:r>
            <a:r>
              <a:rPr lang="en-US" dirty="0" smtClean="0"/>
              <a:t> Crater, Tongariro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0112" y="1484785"/>
            <a:ext cx="3563888" cy="4916016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Recent eruption (Nov, 2012) at Tongariro. </a:t>
            </a:r>
          </a:p>
          <a:p>
            <a:endParaRPr lang="en-US" dirty="0" smtClean="0"/>
          </a:p>
          <a:p>
            <a:r>
              <a:rPr lang="en-US" dirty="0" smtClean="0"/>
              <a:t>Small eruption – classified at </a:t>
            </a:r>
            <a:r>
              <a:rPr lang="en-US" b="1" dirty="0" err="1" smtClean="0"/>
              <a:t>phreatic</a:t>
            </a:r>
            <a:r>
              <a:rPr lang="en-US" dirty="0" smtClean="0"/>
              <a:t> (i.e., changes in hydrologic scheme, leads to explosion) </a:t>
            </a:r>
          </a:p>
          <a:p>
            <a:endParaRPr lang="en-US" dirty="0" smtClean="0"/>
          </a:p>
          <a:p>
            <a:r>
              <a:rPr lang="en-US" dirty="0" smtClean="0"/>
              <a:t>Located in National Park. </a:t>
            </a:r>
          </a:p>
        </p:txBody>
      </p:sp>
      <p:pic>
        <p:nvPicPr>
          <p:cNvPr id="843778" name="Picture 2"/>
          <p:cNvPicPr>
            <a:picLocks noChangeAspect="1" noChangeArrowheads="1"/>
          </p:cNvPicPr>
          <p:nvPr/>
        </p:nvPicPr>
        <p:blipFill>
          <a:blip r:embed="rId2" cstate="print"/>
          <a:srcRect l="13517" t="19576" r="58659" b="8355"/>
          <a:stretch>
            <a:fillRect/>
          </a:stretch>
        </p:blipFill>
        <p:spPr bwMode="auto">
          <a:xfrm>
            <a:off x="179512" y="1628800"/>
            <a:ext cx="5374148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Isosceles Triangle 4"/>
          <p:cNvSpPr/>
          <p:nvPr/>
        </p:nvSpPr>
        <p:spPr>
          <a:xfrm>
            <a:off x="3650298" y="2708920"/>
            <a:ext cx="417646" cy="360040"/>
          </a:xfrm>
          <a:prstGeom prst="triangl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91906" name="Picture 2" descr="http://sphotos-d.ak.fbcdn.net/hphotos-ak-prn1/21936_289523532405_7133258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5099459"/>
            <a:ext cx="2189212" cy="16419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7" name="Isosceles Triangle 6"/>
          <p:cNvSpPr/>
          <p:nvPr/>
        </p:nvSpPr>
        <p:spPr>
          <a:xfrm>
            <a:off x="2555776" y="4293096"/>
            <a:ext cx="417646" cy="36004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>
            <a:endCxn id="7" idx="3"/>
          </p:cNvCxnSpPr>
          <p:nvPr/>
        </p:nvCxnSpPr>
        <p:spPr>
          <a:xfrm flipV="1">
            <a:off x="1907704" y="4653136"/>
            <a:ext cx="856895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endCxn id="7" idx="3"/>
          </p:cNvCxnSpPr>
          <p:nvPr/>
        </p:nvCxnSpPr>
        <p:spPr>
          <a:xfrm flipV="1">
            <a:off x="1907704" y="4653136"/>
            <a:ext cx="856895" cy="43204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 idx="4294967295"/>
          </p:nvPr>
        </p:nvSpPr>
        <p:spPr>
          <a:xfrm>
            <a:off x="3491880" y="332656"/>
            <a:ext cx="5868144" cy="1440160"/>
          </a:xfrm>
        </p:spPr>
        <p:txBody>
          <a:bodyPr>
            <a:noAutofit/>
          </a:bodyPr>
          <a:lstStyle/>
          <a:p>
            <a:pPr algn="ctr" eaLnBrk="1" hangingPunct="1"/>
            <a:r>
              <a:rPr lang="en-NZ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 Tongariro ballistics blocks were old chunks of lava (left)</a:t>
            </a:r>
            <a:br>
              <a:rPr lang="en-NZ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NZ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Ash (below, left) was predominantly altered rock fragments</a:t>
            </a:r>
          </a:p>
        </p:txBody>
      </p:sp>
      <p:pic>
        <p:nvPicPr>
          <p:cNvPr id="21508" name="Picture 5" descr="R001532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132856"/>
            <a:ext cx="5940425" cy="445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sphotos-d.ak.fbcdn.net/hphotos-ak-ash4/198874_10151610785433664_593590081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149080"/>
            <a:ext cx="3426012" cy="227687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</p:pic>
      <p:pic>
        <p:nvPicPr>
          <p:cNvPr id="21507" name="Content Placeholder 3" descr="R0015492.JPG"/>
          <p:cNvPicPr>
            <a:picLocks noGrp="1" noChangeAspect="1"/>
          </p:cNvPicPr>
          <p:nvPr>
            <p:ph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67544" y="260648"/>
            <a:ext cx="2976563" cy="2233612"/>
          </a:xfrm>
        </p:spPr>
      </p:pic>
      <p:sp>
        <p:nvSpPr>
          <p:cNvPr id="8" name="TextBox 7"/>
          <p:cNvSpPr txBox="1"/>
          <p:nvPr/>
        </p:nvSpPr>
        <p:spPr>
          <a:xfrm>
            <a:off x="6372200" y="2671752"/>
            <a:ext cx="2592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(below) </a:t>
            </a:r>
            <a:r>
              <a:rPr lang="en-US" dirty="0" err="1" smtClean="0"/>
              <a:t>Bec</a:t>
            </a:r>
            <a:r>
              <a:rPr lang="en-US" dirty="0" smtClean="0"/>
              <a:t> Fitzgerald, </a:t>
            </a:r>
            <a:r>
              <a:rPr lang="en-US" dirty="0" err="1" smtClean="0"/>
              <a:t>MSc</a:t>
            </a:r>
            <a:r>
              <a:rPr lang="en-US" dirty="0" smtClean="0"/>
              <a:t>. Canterbury</a:t>
            </a:r>
          </a:p>
          <a:p>
            <a:r>
              <a:rPr lang="en-US" dirty="0" smtClean="0"/>
              <a:t>Ballistics research at Te </a:t>
            </a:r>
            <a:r>
              <a:rPr lang="en-US" dirty="0" err="1" smtClean="0"/>
              <a:t>Maari</a:t>
            </a:r>
            <a:r>
              <a:rPr lang="en-US" dirty="0" smtClean="0"/>
              <a:t> crater area, Tongariro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23528" y="6516052"/>
            <a:ext cx="8820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 smtClean="0">
                <a:solidFill>
                  <a:srgbClr val="FF0000"/>
                </a:solidFill>
                <a:hlinkClick r:id="rId5"/>
              </a:rPr>
              <a:t>http://info.geonet.org.nz/display/volc/2012/11/21/Tongariro+Eruption+Footage</a:t>
            </a:r>
            <a:endParaRPr lang="en-CA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777875"/>
          </a:xfrm>
        </p:spPr>
        <p:txBody>
          <a:bodyPr>
            <a:normAutofit/>
          </a:bodyPr>
          <a:lstStyle/>
          <a:p>
            <a:r>
              <a:rPr lang="en-NZ" smtClean="0"/>
              <a:t>Distribution of ballistic craters</a:t>
            </a:r>
          </a:p>
        </p:txBody>
      </p:sp>
      <p:pic>
        <p:nvPicPr>
          <p:cNvPr id="22531" name="Content Placeholder 3" descr="Crater_map_300dp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95275" y="836613"/>
            <a:ext cx="8509000" cy="6021387"/>
          </a:xfrm>
        </p:spPr>
      </p:pic>
      <p:sp>
        <p:nvSpPr>
          <p:cNvPr id="4" name="Isosceles Triangle 3"/>
          <p:cNvSpPr/>
          <p:nvPr/>
        </p:nvSpPr>
        <p:spPr>
          <a:xfrm>
            <a:off x="4283968" y="4725144"/>
            <a:ext cx="481014" cy="414667"/>
          </a:xfrm>
          <a:prstGeom prst="triangl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92262"/>
          </a:xfrm>
        </p:spPr>
        <p:txBody>
          <a:bodyPr/>
          <a:lstStyle/>
          <a:p>
            <a:pPr eaLnBrk="1" hangingPunct="1"/>
            <a:r>
              <a:rPr lang="en-NZ" sz="3600" dirty="0" smtClean="0"/>
              <a:t>5 eruption pulses- east to west unzipping</a:t>
            </a:r>
          </a:p>
        </p:txBody>
      </p:sp>
      <p:pic>
        <p:nvPicPr>
          <p:cNvPr id="23555" name="Content Placeholder 4" descr="Traje_anime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764704"/>
            <a:ext cx="8497887" cy="6002337"/>
          </a:xfrm>
        </p:spPr>
      </p:pic>
      <p:sp>
        <p:nvSpPr>
          <p:cNvPr id="4" name="Content Placeholder 3"/>
          <p:cNvSpPr txBox="1">
            <a:spLocks/>
          </p:cNvSpPr>
          <p:nvPr/>
        </p:nvSpPr>
        <p:spPr>
          <a:xfrm>
            <a:off x="755576" y="5877272"/>
            <a:ext cx="8143056" cy="83769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NZ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Fitzgerald et al. </a:t>
            </a:r>
            <a:r>
              <a:rPr kumimoji="0" lang="en-NZ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</a:t>
            </a:r>
            <a:r>
              <a:rPr kumimoji="0" lang="en-NZ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prep</a:t>
            </a:r>
            <a:r>
              <a:rPr kumimoji="0" lang="en-NZ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Ballistic Hazards from the 2012 Te </a:t>
            </a:r>
            <a:r>
              <a:rPr kumimoji="0" lang="en-NZ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Maari</a:t>
            </a:r>
            <a:r>
              <a:rPr kumimoji="0" lang="en-NZ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eruption, New Zealand. JVGR Special Issue</a:t>
            </a:r>
            <a:endParaRPr kumimoji="0" lang="en-NZ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Questions -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Who is most impacted by this hazard?</a:t>
            </a:r>
          </a:p>
          <a:p>
            <a:r>
              <a:rPr lang="en-US" dirty="0" smtClean="0"/>
              <a:t>How close to the volcano do you need to be to be effected?</a:t>
            </a:r>
          </a:p>
          <a:p>
            <a:r>
              <a:rPr lang="en-US" dirty="0" smtClean="0"/>
              <a:t>What do you think the major impact of Ballistics may be?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Impacts from Ballistics – </a:t>
            </a:r>
            <a:br>
              <a:rPr lang="en-US" dirty="0" smtClean="0"/>
            </a:br>
            <a:r>
              <a:rPr lang="en-US" dirty="0" err="1" smtClean="0"/>
              <a:t>Volcan</a:t>
            </a:r>
            <a:r>
              <a:rPr lang="en-US" dirty="0" smtClean="0"/>
              <a:t> de </a:t>
            </a:r>
            <a:r>
              <a:rPr lang="en-US" dirty="0" err="1" smtClean="0"/>
              <a:t>Pacaya</a:t>
            </a:r>
            <a:r>
              <a:rPr lang="en-US" dirty="0" smtClean="0"/>
              <a:t>, Guatemala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28800"/>
            <a:ext cx="8892480" cy="51845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NZ" dirty="0" smtClean="0"/>
              <a:t>Town: San Francisco de Sales</a:t>
            </a:r>
          </a:p>
          <a:p>
            <a:r>
              <a:rPr lang="en-NZ" dirty="0" smtClean="0"/>
              <a:t>Population ~800 live around 3 km N of vent</a:t>
            </a:r>
          </a:p>
          <a:p>
            <a:r>
              <a:rPr lang="en-NZ" dirty="0" smtClean="0"/>
              <a:t>Received incandescent ballistic blocks up to 20 cm</a:t>
            </a:r>
          </a:p>
          <a:p>
            <a:r>
              <a:rPr lang="en-NZ" dirty="0" smtClean="0"/>
              <a:t>Residents were evacuated</a:t>
            </a:r>
          </a:p>
          <a:p>
            <a:r>
              <a:rPr lang="en-NZ" dirty="0" smtClean="0"/>
              <a:t>90% of roofs in town needed to be replaced</a:t>
            </a:r>
          </a:p>
          <a:p>
            <a:r>
              <a:rPr lang="en-NZ" dirty="0" smtClean="0"/>
              <a:t>Major crop damage led to food shortages</a:t>
            </a:r>
          </a:p>
        </p:txBody>
      </p:sp>
      <p:pic>
        <p:nvPicPr>
          <p:cNvPr id="896002" name="Picture 2"/>
          <p:cNvPicPr>
            <a:picLocks noChangeAspect="1" noChangeArrowheads="1"/>
          </p:cNvPicPr>
          <p:nvPr/>
        </p:nvPicPr>
        <p:blipFill>
          <a:blip r:embed="rId2" cstate="print"/>
          <a:srcRect l="18508" t="43389" r="57080" b="26004"/>
          <a:stretch>
            <a:fillRect/>
          </a:stretch>
        </p:blipFill>
        <p:spPr bwMode="auto">
          <a:xfrm>
            <a:off x="1259632" y="3501008"/>
            <a:ext cx="6696744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6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6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NZ" dirty="0" smtClean="0"/>
              <a:t>Lava flows</a:t>
            </a:r>
            <a:endParaRPr lang="en-NZ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5580112" y="1927373"/>
            <a:ext cx="3600400" cy="4525963"/>
          </a:xfrm>
        </p:spPr>
        <p:txBody>
          <a:bodyPr/>
          <a:lstStyle/>
          <a:p>
            <a:r>
              <a:rPr lang="en-NZ" dirty="0" smtClean="0"/>
              <a:t>Proximal</a:t>
            </a:r>
          </a:p>
          <a:p>
            <a:pPr>
              <a:buNone/>
            </a:pPr>
            <a:endParaRPr lang="en-NZ" dirty="0" smtClean="0"/>
          </a:p>
          <a:p>
            <a:r>
              <a:rPr lang="en-NZ" dirty="0" smtClean="0"/>
              <a:t>Generally move very slowly </a:t>
            </a:r>
          </a:p>
          <a:p>
            <a:pPr lvl="1"/>
            <a:r>
              <a:rPr lang="en-NZ" dirty="0" smtClean="0"/>
              <a:t>Usually &lt;10 km/hr</a:t>
            </a:r>
          </a:p>
          <a:p>
            <a:endParaRPr lang="en-NZ" dirty="0" smtClean="0"/>
          </a:p>
          <a:p>
            <a:r>
              <a:rPr lang="en-NZ" dirty="0" smtClean="0"/>
              <a:t>Typically destructive rather than lethal</a:t>
            </a:r>
            <a:endParaRPr lang="en-NZ" dirty="0"/>
          </a:p>
        </p:txBody>
      </p:sp>
      <p:pic>
        <p:nvPicPr>
          <p:cNvPr id="5" name="Picture 2" descr="640px-1973_3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42875" y="3913323"/>
            <a:ext cx="4573141" cy="294467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513025" name="Picture 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332656"/>
            <a:ext cx="5307766" cy="3317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Outline of Lecture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NZ" dirty="0" smtClean="0"/>
              <a:t>Who am I?</a:t>
            </a:r>
          </a:p>
          <a:p>
            <a:pPr marL="514350" indent="-514350">
              <a:buFont typeface="+mj-lt"/>
              <a:buAutoNum type="arabicPeriod"/>
            </a:pPr>
            <a:r>
              <a:rPr lang="en-NZ" dirty="0" smtClean="0"/>
              <a:t>Why should we study volcanoes and volcanic hazards?</a:t>
            </a:r>
          </a:p>
          <a:p>
            <a:pPr marL="514350" indent="-514350">
              <a:buFont typeface="+mj-lt"/>
              <a:buAutoNum type="arabicPeriod"/>
            </a:pPr>
            <a:r>
              <a:rPr lang="en-NZ" dirty="0" smtClean="0"/>
              <a:t>Volcanic hazards</a:t>
            </a:r>
          </a:p>
          <a:p>
            <a:pPr marL="514350" indent="-514350">
              <a:buFont typeface="+mj-lt"/>
              <a:buAutoNum type="arabicPeriod"/>
            </a:pPr>
            <a:r>
              <a:rPr lang="en-NZ" dirty="0" smtClean="0"/>
              <a:t>Case studies with impacts. </a:t>
            </a:r>
          </a:p>
          <a:p>
            <a:pPr marL="806958" lvl="1" indent="-514350">
              <a:buNone/>
            </a:pPr>
            <a:endParaRPr lang="en-NZ" dirty="0" smtClean="0"/>
          </a:p>
          <a:p>
            <a:pPr marL="806958" lvl="1" indent="-514350">
              <a:buFont typeface="+mj-lt"/>
              <a:buAutoNum type="arabicPeriod"/>
            </a:pPr>
            <a:endParaRPr lang="en-N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Tom Wilson\Pictures\Iceland - 08\Jans fotos Iceland Heimaey\Postcard scans\day1 Heimaey 23Jan7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368710"/>
            <a:ext cx="9144000" cy="648929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07504" y="476672"/>
            <a:ext cx="62151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err="1" smtClean="0"/>
              <a:t>Strombolian</a:t>
            </a:r>
            <a:r>
              <a:rPr lang="en-NZ" dirty="0" smtClean="0"/>
              <a:t> Eruption from </a:t>
            </a:r>
            <a:r>
              <a:rPr lang="en-NZ" dirty="0" err="1" smtClean="0"/>
              <a:t>Eldfells</a:t>
            </a:r>
            <a:r>
              <a:rPr lang="en-NZ" dirty="0" smtClean="0"/>
              <a:t> ‘Fire Mountain’ Volcano</a:t>
            </a:r>
          </a:p>
          <a:p>
            <a:endParaRPr lang="en-NZ" b="1" dirty="0" smtClean="0"/>
          </a:p>
          <a:p>
            <a:r>
              <a:rPr lang="en-NZ" b="1" dirty="0" smtClean="0"/>
              <a:t>Day 1 – 23 Jan 1973</a:t>
            </a:r>
          </a:p>
          <a:p>
            <a:r>
              <a:rPr lang="en-NZ" dirty="0" smtClean="0"/>
              <a:t>Preceded by seismic unrest, a fissure opened with fire-</a:t>
            </a:r>
            <a:r>
              <a:rPr lang="en-NZ" dirty="0" err="1" smtClean="0"/>
              <a:t>fountaining</a:t>
            </a:r>
            <a:r>
              <a:rPr lang="en-NZ" dirty="0" smtClean="0"/>
              <a:t> of lava</a:t>
            </a:r>
            <a:endParaRPr lang="en-NZ" dirty="0"/>
          </a:p>
        </p:txBody>
      </p:sp>
      <p:sp>
        <p:nvSpPr>
          <p:cNvPr id="14" name="Rectangle 13"/>
          <p:cNvSpPr/>
          <p:nvPr/>
        </p:nvSpPr>
        <p:spPr>
          <a:xfrm>
            <a:off x="107504" y="-27384"/>
            <a:ext cx="6390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dirty="0" smtClean="0">
                <a:hlinkClick r:id="rId4"/>
              </a:rPr>
              <a:t>http://www.youtube.com/watch?v=ghl33n26d44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642" name="Picture 2" descr="C:\Users\Tom Wilson\Pictures\Iceland - 08\Jans fotos Iceland Heimaey\Postcard scans\day2 Heimaey 24Jan7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6186" y="332656"/>
            <a:ext cx="9114326" cy="6572272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57158" y="642918"/>
            <a:ext cx="6715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dirty="0" smtClean="0">
                <a:solidFill>
                  <a:schemeClr val="bg1"/>
                </a:solidFill>
              </a:rPr>
              <a:t>Day 2 – 24 Jan 1973</a:t>
            </a:r>
            <a:endParaRPr lang="en-NZ" b="1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95536" y="980728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The fissures grew to 1,600 </a:t>
            </a:r>
            <a:r>
              <a:rPr lang="en-US" dirty="0" err="1" smtClean="0">
                <a:solidFill>
                  <a:schemeClr val="bg1"/>
                </a:solidFill>
              </a:rPr>
              <a:t>metres</a:t>
            </a:r>
            <a:r>
              <a:rPr lang="en-US" dirty="0" smtClean="0">
                <a:solidFill>
                  <a:schemeClr val="bg1"/>
                </a:solidFill>
              </a:rPr>
              <a:t> in length, and soon lava began to erupt, spraying into the air.</a:t>
            </a:r>
            <a:endParaRPr lang="en-CA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38064" y="91958"/>
            <a:ext cx="9182064" cy="6577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0" y="332656"/>
            <a:ext cx="6715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smtClean="0">
                <a:solidFill>
                  <a:schemeClr val="bg1"/>
                </a:solidFill>
              </a:rPr>
              <a:t>Day 3</a:t>
            </a:r>
            <a:endParaRPr lang="en-NZ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71600" y="306522"/>
            <a:ext cx="8172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Lava accumulated forming a cinder cone. The encroaching  massive </a:t>
            </a:r>
            <a:r>
              <a:rPr lang="en-US" dirty="0" err="1" smtClean="0">
                <a:solidFill>
                  <a:schemeClr val="bg1"/>
                </a:solidFill>
              </a:rPr>
              <a:t>aa</a:t>
            </a:r>
            <a:r>
              <a:rPr lang="en-US" dirty="0" smtClean="0">
                <a:solidFill>
                  <a:schemeClr val="bg1"/>
                </a:solidFill>
              </a:rPr>
              <a:t> lava flow threatened to destroy the </a:t>
            </a:r>
            <a:r>
              <a:rPr lang="en-US" dirty="0" err="1" smtClean="0">
                <a:solidFill>
                  <a:schemeClr val="bg1"/>
                </a:solidFill>
              </a:rPr>
              <a:t>harbour</a:t>
            </a:r>
            <a:r>
              <a:rPr lang="en-US" dirty="0" smtClean="0">
                <a:solidFill>
                  <a:schemeClr val="bg1"/>
                </a:solidFill>
              </a:rPr>
              <a:t> and port.</a:t>
            </a:r>
          </a:p>
          <a:p>
            <a:endParaRPr lang="en-US" dirty="0" smtClean="0">
              <a:solidFill>
                <a:schemeClr val="bg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71600" y="2708920"/>
            <a:ext cx="7848872" cy="3672408"/>
            <a:chOff x="971600" y="2204864"/>
            <a:chExt cx="7848872" cy="3672408"/>
          </a:xfrm>
        </p:grpSpPr>
        <p:sp>
          <p:nvSpPr>
            <p:cNvPr id="4" name="Oval 3"/>
            <p:cNvSpPr/>
            <p:nvPr/>
          </p:nvSpPr>
          <p:spPr>
            <a:xfrm>
              <a:off x="3563888" y="4149080"/>
              <a:ext cx="5256584" cy="1728192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71600" y="2204864"/>
              <a:ext cx="691276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dirty="0" err="1" smtClean="0">
                  <a:solidFill>
                    <a:schemeClr val="bg1"/>
                  </a:solidFill>
                </a:rPr>
                <a:t>Heimaey</a:t>
              </a:r>
              <a:r>
                <a:rPr lang="en-CA" dirty="0" smtClean="0">
                  <a:solidFill>
                    <a:schemeClr val="bg1"/>
                  </a:solidFill>
                </a:rPr>
                <a:t> fishing was responsible for </a:t>
              </a:r>
            </a:p>
            <a:p>
              <a:r>
                <a:rPr lang="en-CA" dirty="0" smtClean="0">
                  <a:solidFill>
                    <a:schemeClr val="bg1"/>
                  </a:solidFill>
                </a:rPr>
                <a:t>~1/3 of the annual fishing catch of Iceland</a:t>
              </a:r>
              <a:endParaRPr lang="en-CA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640px-1973_3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2844" y="1153805"/>
            <a:ext cx="8858280" cy="570419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23528" y="260648"/>
            <a:ext cx="89289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Weeks – months later</a:t>
            </a:r>
            <a:r>
              <a:rPr lang="en-US" dirty="0" smtClean="0"/>
              <a:t>: They sprayed the lava with cold seawater, causing some of it to solidify and much to be diverted, thus saving the </a:t>
            </a:r>
            <a:r>
              <a:rPr lang="en-US" dirty="0" err="1" smtClean="0"/>
              <a:t>harbour</a:t>
            </a:r>
            <a:r>
              <a:rPr lang="en-US" dirty="0" smtClean="0"/>
              <a:t> from destruction. Continued till July 1973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u="sng" dirty="0" smtClean="0"/>
              <a:t>Impacts</a:t>
            </a:r>
            <a:r>
              <a:rPr lang="en-CA" dirty="0" smtClean="0"/>
              <a:t>: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4038600" cy="511256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u="sng" dirty="0" smtClean="0"/>
              <a:t>Short term impacts</a:t>
            </a:r>
            <a:r>
              <a:rPr lang="en-US" dirty="0" smtClean="0"/>
              <a:t>: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5,000 evacuated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0.5 mil m</a:t>
            </a:r>
            <a:r>
              <a:rPr lang="en-US" baseline="30000" dirty="0" smtClean="0"/>
              <a:t>3</a:t>
            </a:r>
            <a:r>
              <a:rPr lang="en-US" dirty="0" smtClean="0"/>
              <a:t> of thick ash fall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All of the animals on the island were slaughtered.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CO2 and other poisonous gases in the lava/seawater mixture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u="sng" dirty="0" smtClean="0"/>
              <a:t>Long term impacts:</a:t>
            </a:r>
          </a:p>
          <a:p>
            <a:r>
              <a:rPr lang="en-US" dirty="0" smtClean="0"/>
              <a:t>Much of their town had been destroyed (~400 homes). Long term Rebuild.</a:t>
            </a:r>
          </a:p>
          <a:p>
            <a:r>
              <a:rPr lang="en-US" dirty="0" smtClean="0"/>
              <a:t>Clean up of ash.</a:t>
            </a:r>
          </a:p>
          <a:p>
            <a:r>
              <a:rPr lang="en-US" dirty="0" smtClean="0"/>
              <a:t>Water operation cost 1.5 mil  USD</a:t>
            </a:r>
          </a:p>
          <a:p>
            <a:r>
              <a:rPr lang="en-US" dirty="0" smtClean="0"/>
              <a:t>By 1975, 80% of pop returned.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CA" dirty="0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>
          <a:xfrm>
            <a:off x="4716016" y="4725144"/>
            <a:ext cx="4427984" cy="1916832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en-US" dirty="0" smtClean="0"/>
              <a:t>The eruption increased the area of </a:t>
            </a:r>
            <a:r>
              <a:rPr lang="en-US" dirty="0" err="1" smtClean="0"/>
              <a:t>Heimaey</a:t>
            </a:r>
            <a:r>
              <a:rPr lang="en-US" dirty="0" smtClean="0"/>
              <a:t> by ~2 km</a:t>
            </a:r>
            <a:r>
              <a:rPr lang="en-US" baseline="30000" dirty="0" smtClean="0"/>
              <a:t>2</a:t>
            </a:r>
            <a:r>
              <a:rPr lang="en-US" dirty="0" smtClean="0"/>
              <a:t>.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Geothermal energy is currently extracted from lava flow for energy.</a:t>
            </a:r>
          </a:p>
          <a:p>
            <a:pPr>
              <a:buFont typeface="Wingdings" pitchFamily="2" charset="2"/>
              <a:buChar char="§"/>
            </a:pPr>
            <a:r>
              <a:rPr lang="en-US" dirty="0" smtClean="0"/>
              <a:t>Volcano tourism </a:t>
            </a:r>
            <a:endParaRPr lang="en-CA" dirty="0"/>
          </a:p>
        </p:txBody>
      </p:sp>
      <p:pic>
        <p:nvPicPr>
          <p:cNvPr id="8" name="Picture 3" descr="thor52new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572000" y="1545300"/>
            <a:ext cx="4430866" cy="296382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936962" name="Picture 2" descr="File:Eldfell eruption en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16632"/>
            <a:ext cx="4464496" cy="44869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6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6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36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NZ" dirty="0" err="1" smtClean="0"/>
              <a:t>Pyroclastic</a:t>
            </a:r>
            <a:r>
              <a:rPr lang="en-NZ" dirty="0" smtClean="0"/>
              <a:t> </a:t>
            </a:r>
            <a:br>
              <a:rPr lang="en-NZ" dirty="0" smtClean="0"/>
            </a:br>
            <a:r>
              <a:rPr lang="en-NZ" dirty="0" smtClean="0"/>
              <a:t>Density Currents</a:t>
            </a:r>
            <a:endParaRPr lang="en-NZ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0" y="1628800"/>
            <a:ext cx="3419872" cy="5040560"/>
          </a:xfrm>
        </p:spPr>
        <p:txBody>
          <a:bodyPr>
            <a:normAutofit/>
          </a:bodyPr>
          <a:lstStyle/>
          <a:p>
            <a:r>
              <a:rPr lang="en-NZ" dirty="0" smtClean="0"/>
              <a:t>Formed by collapse of eruption column</a:t>
            </a:r>
          </a:p>
          <a:p>
            <a:r>
              <a:rPr lang="en-NZ" dirty="0" smtClean="0"/>
              <a:t>Fast-moving cloud of hot gas and tephra</a:t>
            </a:r>
          </a:p>
          <a:p>
            <a:r>
              <a:rPr lang="en-NZ" dirty="0" smtClean="0"/>
              <a:t>Speeds &gt;350 km/h</a:t>
            </a:r>
          </a:p>
          <a:p>
            <a:r>
              <a:rPr lang="en-NZ" dirty="0" smtClean="0"/>
              <a:t>Lethal and destructive</a:t>
            </a:r>
          </a:p>
          <a:p>
            <a:r>
              <a:rPr lang="en-NZ" dirty="0" smtClean="0"/>
              <a:t>Proximal and distal</a:t>
            </a:r>
          </a:p>
          <a:p>
            <a:pPr>
              <a:buNone/>
            </a:pPr>
            <a:endParaRPr lang="en-NZ" dirty="0" smtClean="0"/>
          </a:p>
          <a:p>
            <a:pPr>
              <a:buNone/>
            </a:pPr>
            <a:endParaRPr lang="en-NZ" dirty="0" smtClean="0"/>
          </a:p>
        </p:txBody>
      </p:sp>
      <p:pic>
        <p:nvPicPr>
          <p:cNvPr id="6" name="unzen movie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screen"/>
          <a:stretch>
            <a:fillRect/>
          </a:stretch>
        </p:blipFill>
        <p:spPr>
          <a:xfrm>
            <a:off x="3563888" y="2132856"/>
            <a:ext cx="5412093" cy="4059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179513" y="6237312"/>
            <a:ext cx="8964488" cy="838200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en-NZ" dirty="0" smtClean="0"/>
              <a:t>S. Jenkins, J.-C. </a:t>
            </a:r>
            <a:r>
              <a:rPr lang="en-NZ" dirty="0" err="1" smtClean="0"/>
              <a:t>Komorowski</a:t>
            </a:r>
            <a:r>
              <a:rPr lang="en-NZ" dirty="0" smtClean="0"/>
              <a:t>, </a:t>
            </a:r>
            <a:r>
              <a:rPr lang="en-NZ" dirty="0" err="1" smtClean="0"/>
              <a:t>P.J.</a:t>
            </a:r>
            <a:r>
              <a:rPr lang="en-NZ" dirty="0" smtClean="0"/>
              <a:t> Baxter, R. Spence, A. </a:t>
            </a:r>
            <a:r>
              <a:rPr lang="en-NZ" dirty="0" err="1" smtClean="0"/>
              <a:t>Picquout</a:t>
            </a:r>
            <a:r>
              <a:rPr lang="en-NZ" dirty="0" smtClean="0"/>
              <a:t>, F. </a:t>
            </a:r>
            <a:r>
              <a:rPr lang="en-NZ" dirty="0" err="1" smtClean="0"/>
              <a:t>Lavigne</a:t>
            </a:r>
            <a:r>
              <a:rPr lang="en-NZ" dirty="0" smtClean="0"/>
              <a:t>, </a:t>
            </a:r>
            <a:r>
              <a:rPr lang="en-NZ" dirty="0" err="1" smtClean="0"/>
              <a:t>Surono</a:t>
            </a:r>
            <a:r>
              <a:rPr lang="en-NZ" dirty="0" smtClean="0"/>
              <a:t> .The </a:t>
            </a:r>
            <a:r>
              <a:rPr lang="en-NZ" dirty="0" err="1" smtClean="0"/>
              <a:t>Merapi</a:t>
            </a:r>
            <a:r>
              <a:rPr lang="en-NZ" dirty="0" smtClean="0"/>
              <a:t> 2010 eruption: An interdisciplinary impact assessment methodology for studying pyroclastic density current dynamics. Journal of Volcanology and Geothermal Research, Volume 261, 1 July 2013, Pages 316–329: </a:t>
            </a:r>
            <a:r>
              <a:rPr lang="en-NZ" dirty="0" smtClean="0">
                <a:hlinkClick r:id="rId2"/>
              </a:rPr>
              <a:t>http://dx.doi.org/10.1016/j.jvolgeores.2013.02.012</a:t>
            </a:r>
            <a:endParaRPr lang="en-NZ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4294967295"/>
          </p:nvPr>
        </p:nvSpPr>
        <p:spPr>
          <a:xfrm>
            <a:off x="0" y="260648"/>
            <a:ext cx="8892480" cy="29523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NZ" b="1" dirty="0" smtClean="0"/>
              <a:t>Example: </a:t>
            </a:r>
            <a:r>
              <a:rPr lang="en-NZ" dirty="0" smtClean="0"/>
              <a:t>Oct-Nov, 2010 </a:t>
            </a:r>
            <a:r>
              <a:rPr lang="en-NZ" dirty="0" err="1" smtClean="0"/>
              <a:t>Merapi</a:t>
            </a:r>
            <a:r>
              <a:rPr lang="en-NZ" dirty="0" smtClean="0"/>
              <a:t> eruptions</a:t>
            </a:r>
          </a:p>
          <a:p>
            <a:pPr>
              <a:buFont typeface="Wingdings" pitchFamily="2" charset="2"/>
              <a:buChar char="§"/>
            </a:pPr>
            <a:r>
              <a:rPr lang="en-NZ" sz="2800" dirty="0" smtClean="0"/>
              <a:t>Volcanic unrest led to several explosive eruptions 1.5-5km high eruption columns. Culminating </a:t>
            </a:r>
          </a:p>
          <a:p>
            <a:pPr>
              <a:buFont typeface="Wingdings" pitchFamily="2" charset="2"/>
              <a:buChar char="§"/>
            </a:pPr>
            <a:r>
              <a:rPr lang="en-NZ" sz="2800" dirty="0" smtClean="0"/>
              <a:t>in a 5-day long eruption in Nov.</a:t>
            </a:r>
          </a:p>
          <a:p>
            <a:pPr>
              <a:buFont typeface="Wingdings" pitchFamily="2" charset="2"/>
              <a:buChar char="§"/>
            </a:pPr>
            <a:r>
              <a:rPr lang="en-NZ" sz="2800" dirty="0" smtClean="0"/>
              <a:t>At its worst, 20km radius exclusion zone.</a:t>
            </a:r>
          </a:p>
          <a:p>
            <a:pPr>
              <a:buFont typeface="Wingdings" pitchFamily="2" charset="2"/>
              <a:buChar char="§"/>
            </a:pPr>
            <a:r>
              <a:rPr lang="en-NZ" sz="2800" dirty="0" smtClean="0"/>
              <a:t>PDC’s caused unexpected damage</a:t>
            </a:r>
          </a:p>
          <a:p>
            <a:pPr>
              <a:buNone/>
            </a:pPr>
            <a:endParaRPr lang="en-NZ" dirty="0" smtClean="0"/>
          </a:p>
        </p:txBody>
      </p:sp>
      <p:pic>
        <p:nvPicPr>
          <p:cNvPr id="558084" name="Picture 4" descr="http://freshlygroundposts.files.wordpress.com/2012/01/indonesia_map_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51520" y="3538121"/>
            <a:ext cx="3880751" cy="2771199"/>
          </a:xfrm>
          <a:prstGeom prst="rect">
            <a:avLst/>
          </a:prstGeom>
          <a:noFill/>
        </p:spPr>
      </p:pic>
      <p:pic>
        <p:nvPicPr>
          <p:cNvPr id="861185" name="Picture 1"/>
          <p:cNvPicPr>
            <a:picLocks noChangeAspect="1" noChangeArrowheads="1"/>
          </p:cNvPicPr>
          <p:nvPr/>
        </p:nvPicPr>
        <p:blipFill>
          <a:blip r:embed="rId4" cstate="print"/>
          <a:srcRect l="28007" t="15440" r="7194" b="18681"/>
          <a:stretch>
            <a:fillRect/>
          </a:stretch>
        </p:blipFill>
        <p:spPr bwMode="auto">
          <a:xfrm>
            <a:off x="4139952" y="3446252"/>
            <a:ext cx="4392488" cy="2791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Isosceles Triangle 7"/>
          <p:cNvSpPr/>
          <p:nvPr/>
        </p:nvSpPr>
        <p:spPr>
          <a:xfrm>
            <a:off x="1691680" y="5013176"/>
            <a:ext cx="216024" cy="144016"/>
          </a:xfrm>
          <a:prstGeom prst="triangle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9" name="Picture 5" descr="C:\Users\elr30_000\Documents\University\_Masters\Photos_ALL\Ben's Photos\R00138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388" y="1316149"/>
            <a:ext cx="2721124" cy="20408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7738"/>
            <a:ext cx="8229600" cy="1251062"/>
          </a:xfrm>
        </p:spPr>
        <p:txBody>
          <a:bodyPr>
            <a:normAutofit fontScale="90000"/>
          </a:bodyPr>
          <a:lstStyle/>
          <a:p>
            <a:r>
              <a:rPr lang="en-NZ" sz="4000" dirty="0" smtClean="0"/>
              <a:t>PDC’s over ran the valleys: </a:t>
            </a:r>
            <a:br>
              <a:rPr lang="en-NZ" sz="4000" dirty="0" smtClean="0"/>
            </a:br>
            <a:r>
              <a:rPr lang="en-NZ" sz="4000" dirty="0" smtClean="0"/>
              <a:t>Deaths at </a:t>
            </a:r>
            <a:r>
              <a:rPr lang="en-NZ" sz="4000" dirty="0" err="1" smtClean="0"/>
              <a:t>Bronggang</a:t>
            </a:r>
            <a:r>
              <a:rPr lang="en-NZ" sz="4000" dirty="0" smtClean="0"/>
              <a:t> village</a:t>
            </a:r>
            <a:r>
              <a:rPr lang="en-NZ" dirty="0" smtClean="0"/>
              <a:t/>
            </a:r>
            <a:br>
              <a:rPr lang="en-NZ" dirty="0" smtClean="0"/>
            </a:b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65536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95742" y="1347391"/>
            <a:ext cx="9048258" cy="5465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8"/>
          <p:cNvGrpSpPr/>
          <p:nvPr/>
        </p:nvGrpSpPr>
        <p:grpSpPr>
          <a:xfrm>
            <a:off x="539552" y="116632"/>
            <a:ext cx="6984776" cy="6606734"/>
            <a:chOff x="323528" y="116632"/>
            <a:chExt cx="6984776" cy="6606734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323528" y="116632"/>
              <a:ext cx="6984776" cy="6606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Oval 7"/>
            <p:cNvSpPr/>
            <p:nvPr/>
          </p:nvSpPr>
          <p:spPr>
            <a:xfrm>
              <a:off x="1043608" y="5229200"/>
              <a:ext cx="1368152" cy="720080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Impacts from </a:t>
            </a:r>
            <a:r>
              <a:rPr lang="en-CA" dirty="0" err="1" smtClean="0"/>
              <a:t>Merapi</a:t>
            </a:r>
            <a:r>
              <a:rPr lang="en-CA" dirty="0" smtClean="0"/>
              <a:t> Eruptions: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CA" u="sng" dirty="0" smtClean="0"/>
              <a:t>Short term impacts:</a:t>
            </a:r>
          </a:p>
          <a:p>
            <a:pPr>
              <a:buNone/>
            </a:pPr>
            <a:r>
              <a:rPr lang="en-CA" dirty="0" smtClean="0"/>
              <a:t>350,000 were displaced to emergency shelters</a:t>
            </a:r>
          </a:p>
          <a:p>
            <a:pPr>
              <a:buNone/>
            </a:pPr>
            <a:r>
              <a:rPr lang="en-CA" dirty="0" smtClean="0"/>
              <a:t>353 deaths</a:t>
            </a:r>
          </a:p>
          <a:p>
            <a:pPr>
              <a:buNone/>
            </a:pPr>
            <a:r>
              <a:rPr lang="en-CA" dirty="0" smtClean="0"/>
              <a:t>Airspace closed to </a:t>
            </a:r>
            <a:r>
              <a:rPr lang="en-CA" dirty="0" err="1" smtClean="0"/>
              <a:t>yogyakarta</a:t>
            </a:r>
            <a:r>
              <a:rPr lang="en-CA" dirty="0" smtClean="0"/>
              <a:t> and </a:t>
            </a:r>
            <a:r>
              <a:rPr lang="en-CA" dirty="0" err="1" smtClean="0"/>
              <a:t>jakarta</a:t>
            </a:r>
            <a:r>
              <a:rPr lang="en-CA" dirty="0" smtClean="0"/>
              <a:t> at great cost. </a:t>
            </a:r>
          </a:p>
          <a:p>
            <a:pPr>
              <a:buNone/>
            </a:pPr>
            <a:endParaRPr lang="en-CA" dirty="0" smtClean="0"/>
          </a:p>
          <a:p>
            <a:pPr>
              <a:buNone/>
            </a:pPr>
            <a:endParaRPr lang="en-CA" u="sn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CA" u="sng" dirty="0" smtClean="0"/>
              <a:t>Long term impacts:</a:t>
            </a:r>
          </a:p>
          <a:p>
            <a:pPr>
              <a:buNone/>
            </a:pPr>
            <a:r>
              <a:rPr lang="en-CA" dirty="0" smtClean="0"/>
              <a:t>2.5 km radius permanent exclusion zone – 9 villages abandoned (tens of thousands permanently displaced)</a:t>
            </a:r>
          </a:p>
          <a:p>
            <a:pPr>
              <a:buNone/>
            </a:pPr>
            <a:r>
              <a:rPr lang="en-CA" dirty="0" smtClean="0"/>
              <a:t>$116 million to fix Sabo dam</a:t>
            </a:r>
          </a:p>
          <a:p>
            <a:pPr>
              <a:buNone/>
            </a:pPr>
            <a:r>
              <a:rPr lang="en-CA" dirty="0" smtClean="0"/>
              <a:t>Total cost ~600 million to recover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-18256"/>
            <a:ext cx="8229600" cy="1143000"/>
          </a:xfrm>
        </p:spPr>
        <p:txBody>
          <a:bodyPr/>
          <a:lstStyle/>
          <a:p>
            <a:r>
              <a:rPr lang="en-NZ" dirty="0" smtClean="0"/>
              <a:t>Lahars</a:t>
            </a:r>
            <a:endParaRPr lang="en-NZ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5152" y="1628800"/>
            <a:ext cx="3970784" cy="5040560"/>
          </a:xfrm>
        </p:spPr>
        <p:txBody>
          <a:bodyPr>
            <a:normAutofit fontScale="92500" lnSpcReduction="20000"/>
          </a:bodyPr>
          <a:lstStyle/>
          <a:p>
            <a:r>
              <a:rPr lang="en-NZ" dirty="0" smtClean="0"/>
              <a:t>Constrained to valleys, can travel at &gt;50 km/h and run out for tens of km</a:t>
            </a:r>
          </a:p>
          <a:p>
            <a:r>
              <a:rPr lang="en-NZ" dirty="0" smtClean="0"/>
              <a:t>Flood protection measures not effective as lahars are laden with heavy debris</a:t>
            </a:r>
          </a:p>
          <a:p>
            <a:r>
              <a:rPr lang="en-NZ" dirty="0" smtClean="0"/>
              <a:t>V. Destructive</a:t>
            </a:r>
          </a:p>
          <a:p>
            <a:r>
              <a:rPr lang="en-NZ" dirty="0" smtClean="0"/>
              <a:t>Proximal and Distal</a:t>
            </a:r>
          </a:p>
          <a:p>
            <a:r>
              <a:rPr lang="en-NZ" dirty="0" smtClean="0"/>
              <a:t>Have caused many deaths</a:t>
            </a:r>
          </a:p>
          <a:p>
            <a:pPr lvl="1"/>
            <a:r>
              <a:rPr lang="en-NZ" dirty="0" smtClean="0"/>
              <a:t>1985 eruption of </a:t>
            </a:r>
            <a:r>
              <a:rPr lang="en-NZ" dirty="0" err="1" smtClean="0"/>
              <a:t>Nevado</a:t>
            </a:r>
            <a:r>
              <a:rPr lang="en-NZ" dirty="0" smtClean="0"/>
              <a:t> del Ruiz, Colombia</a:t>
            </a:r>
          </a:p>
        </p:txBody>
      </p:sp>
      <p:pic>
        <p:nvPicPr>
          <p:cNvPr id="5" name="front gros lahar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screen"/>
          <a:stretch>
            <a:fillRect/>
          </a:stretch>
        </p:blipFill>
        <p:spPr>
          <a:xfrm>
            <a:off x="4283968" y="404664"/>
            <a:ext cx="3973082" cy="2708920"/>
          </a:xfrm>
          <a:prstGeom prst="rect">
            <a:avLst/>
          </a:prstGeom>
        </p:spPr>
      </p:pic>
      <p:pic>
        <p:nvPicPr>
          <p:cNvPr id="6" name="Picture 4" descr="http://vulcan.wr.usgs.gov/Imgs/Jpg/MSH/Images/MSH80_mudflow_toutle_river_bridge_07-01-80_med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23928" y="3212976"/>
            <a:ext cx="4717195" cy="3168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4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Learning Goals: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CA" dirty="0" smtClean="0"/>
              <a:t>After this lecture, students should be able to…</a:t>
            </a:r>
          </a:p>
          <a:p>
            <a:pPr marL="633222" indent="-514350">
              <a:buAutoNum type="arabicPeriod"/>
            </a:pPr>
            <a:r>
              <a:rPr lang="en-CA" dirty="0" smtClean="0"/>
              <a:t>Compare fatalities from volcanic disasters to other natural disasters. </a:t>
            </a:r>
          </a:p>
          <a:p>
            <a:pPr marL="633222" indent="-514350">
              <a:buAutoNum type="arabicPeriod"/>
            </a:pPr>
            <a:r>
              <a:rPr lang="en-CA" dirty="0" smtClean="0"/>
              <a:t>Distinguish between proximal and distal hazards.</a:t>
            </a:r>
          </a:p>
          <a:p>
            <a:pPr marL="633222" indent="-514350">
              <a:buAutoNum type="arabicPeriod"/>
            </a:pPr>
            <a:r>
              <a:rPr lang="en-CA" dirty="0" smtClean="0"/>
              <a:t>List and explain the primary volcanic hazards.</a:t>
            </a:r>
          </a:p>
          <a:p>
            <a:pPr marL="633222" indent="-514350">
              <a:buAutoNum type="arabicPeriod"/>
            </a:pPr>
            <a:r>
              <a:rPr lang="en-CA" dirty="0" smtClean="0"/>
              <a:t>Describe the short term and long term impacts in several popular case studies.</a:t>
            </a:r>
            <a:endParaRPr lang="en-CA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Thick lahars deposition/flooding after eruptions from Pinatubo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96136" y="1628800"/>
            <a:ext cx="3275856" cy="5112568"/>
          </a:xfrm>
        </p:spPr>
        <p:txBody>
          <a:bodyPr>
            <a:normAutofit/>
          </a:bodyPr>
          <a:lstStyle/>
          <a:p>
            <a:r>
              <a:rPr lang="en-US" dirty="0" smtClean="0"/>
              <a:t>Photos from Angeles City (</a:t>
            </a:r>
            <a:r>
              <a:rPr lang="en-US" dirty="0" err="1" smtClean="0"/>
              <a:t>Pampang</a:t>
            </a:r>
            <a:r>
              <a:rPr lang="en-US" dirty="0" smtClean="0"/>
              <a:t>)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lahars have destroyed the homes of more than 100,000 people in the area surrounding Pinatubo.</a:t>
            </a:r>
            <a:endParaRPr lang="en-CA" dirty="0"/>
          </a:p>
        </p:txBody>
      </p:sp>
      <p:pic>
        <p:nvPicPr>
          <p:cNvPr id="955394" name="Picture 2" descr="C:\Users\JBizzle\Desktop\P52000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022" y="1988840"/>
            <a:ext cx="5185066" cy="4320480"/>
          </a:xfrm>
          <a:prstGeom prst="rect">
            <a:avLst/>
          </a:prstGeom>
          <a:noFill/>
        </p:spPr>
      </p:pic>
      <p:grpSp>
        <p:nvGrpSpPr>
          <p:cNvPr id="8" name="Group 7"/>
          <p:cNvGrpSpPr/>
          <p:nvPr/>
        </p:nvGrpSpPr>
        <p:grpSpPr>
          <a:xfrm>
            <a:off x="-36512" y="1340768"/>
            <a:ext cx="5512073" cy="5517232"/>
            <a:chOff x="-36512" y="1340768"/>
            <a:chExt cx="5512073" cy="5517232"/>
          </a:xfrm>
        </p:grpSpPr>
        <p:pic>
          <p:nvPicPr>
            <p:cNvPr id="955397" name="Picture 5" descr="http://2.bp.blogspot.com/-iBlbao6TqA4/TZoM4DcZ2vI/AAAAAAAAAwI/75dvhRF9wY0/s1600/Pinatubo91_ash_covered_clark_air_base_06-24-91_med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36512" y="3261116"/>
              <a:ext cx="5436096" cy="3596884"/>
            </a:xfrm>
            <a:prstGeom prst="rect">
              <a:avLst/>
            </a:prstGeom>
            <a:noFill/>
          </p:spPr>
        </p:pic>
        <p:pic>
          <p:nvPicPr>
            <p:cNvPr id="955395" name="Picture 3" descr="C:\Users\JBizzle\Desktop\P5200025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1340768"/>
              <a:ext cx="5475561" cy="2458468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7442" name="Picture 2" descr="http://pubs.usgs.gov/pinatubo/janda/fi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48" y="260648"/>
            <a:ext cx="6897216" cy="6262673"/>
          </a:xfrm>
          <a:prstGeom prst="rect">
            <a:avLst/>
          </a:prstGeom>
          <a:noFill/>
        </p:spPr>
      </p:pic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4925888" y="-531440"/>
            <a:ext cx="4038600" cy="4624387"/>
          </a:xfrm>
        </p:spPr>
        <p:txBody>
          <a:bodyPr/>
          <a:lstStyle/>
          <a:p>
            <a:pPr algn="r">
              <a:buNone/>
            </a:pPr>
            <a:endParaRPr lang="en-CA" dirty="0" smtClean="0"/>
          </a:p>
          <a:p>
            <a:pPr algn="r">
              <a:buNone/>
            </a:pPr>
            <a:endParaRPr lang="en-CA" dirty="0" smtClean="0"/>
          </a:p>
          <a:p>
            <a:pPr algn="r">
              <a:buNone/>
            </a:pPr>
            <a:r>
              <a:rPr lang="en-CA" dirty="0" smtClean="0"/>
              <a:t>Stream </a:t>
            </a:r>
          </a:p>
          <a:p>
            <a:pPr algn="r">
              <a:buNone/>
            </a:pPr>
            <a:r>
              <a:rPr lang="en-CA" dirty="0" smtClean="0"/>
              <a:t>Monitoring</a:t>
            </a:r>
          </a:p>
          <a:p>
            <a:pPr algn="r">
              <a:buNone/>
            </a:pPr>
            <a:endParaRPr lang="en-CA" dirty="0" smtClean="0"/>
          </a:p>
          <a:p>
            <a:pPr algn="r">
              <a:buNone/>
            </a:pPr>
            <a:r>
              <a:rPr lang="en-CA" dirty="0" smtClean="0"/>
              <a:t>Rain Gauges</a:t>
            </a:r>
          </a:p>
          <a:p>
            <a:pPr algn="r">
              <a:buNone/>
            </a:pPr>
            <a:endParaRPr lang="en-CA" dirty="0" smtClean="0"/>
          </a:p>
          <a:p>
            <a:pPr algn="r">
              <a:buNone/>
            </a:pPr>
            <a:r>
              <a:rPr lang="en-CA" dirty="0" smtClean="0"/>
              <a:t>Built-up </a:t>
            </a:r>
          </a:p>
          <a:p>
            <a:pPr algn="r">
              <a:buNone/>
            </a:pPr>
            <a:r>
              <a:rPr lang="en-CA" dirty="0" smtClean="0"/>
              <a:t>levees</a:t>
            </a:r>
          </a:p>
          <a:p>
            <a:pPr algn="r">
              <a:buNone/>
            </a:pPr>
            <a:endParaRPr lang="en-CA" dirty="0" smtClean="0"/>
          </a:p>
          <a:p>
            <a:pPr algn="r">
              <a:buNone/>
            </a:pPr>
            <a:endParaRPr lang="en-CA" dirty="0" smtClean="0"/>
          </a:p>
          <a:p>
            <a:pPr algn="r">
              <a:buNone/>
            </a:pPr>
            <a:endParaRPr lang="en-CA" dirty="0"/>
          </a:p>
        </p:txBody>
      </p:sp>
      <p:sp>
        <p:nvSpPr>
          <p:cNvPr id="6" name="Oval 5"/>
          <p:cNvSpPr/>
          <p:nvPr/>
        </p:nvSpPr>
        <p:spPr>
          <a:xfrm>
            <a:off x="6012160" y="3573016"/>
            <a:ext cx="720080" cy="7200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Isosceles Triangle 6"/>
          <p:cNvSpPr/>
          <p:nvPr/>
        </p:nvSpPr>
        <p:spPr>
          <a:xfrm>
            <a:off x="2987824" y="3356992"/>
            <a:ext cx="504056" cy="504056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214282" y="1412776"/>
            <a:ext cx="8929718" cy="552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NZ" sz="2800" dirty="0" smtClean="0">
                <a:latin typeface="Verdana" pitchFamily="34" charset="0"/>
              </a:rPr>
              <a:t>What mitigation measures are possible for flow hazards (pyroclastic flow, lahar, lava flow)?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NZ" sz="2800" dirty="0" smtClean="0">
                <a:latin typeface="Verdana" pitchFamily="34" charset="0"/>
              </a:rPr>
              <a:t>For people?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NZ" sz="2800" dirty="0" smtClean="0">
                <a:latin typeface="Verdana" pitchFamily="34" charset="0"/>
              </a:rPr>
              <a:t>For the built environment?</a:t>
            </a:r>
          </a:p>
          <a:p>
            <a:pPr marL="800100" lvl="1" indent="-342900">
              <a:spcBef>
                <a:spcPct val="20000"/>
              </a:spcBef>
            </a:pPr>
            <a:endParaRPr lang="en-NZ" sz="2800" dirty="0" smtClean="0">
              <a:latin typeface="Verdana" pitchFamily="34" charset="0"/>
            </a:endParaRPr>
          </a:p>
          <a:p>
            <a:pPr marL="800100" lvl="1" indent="-342900">
              <a:spcBef>
                <a:spcPct val="20000"/>
              </a:spcBef>
            </a:pPr>
            <a:r>
              <a:rPr lang="en-NZ" sz="2800" b="1" dirty="0" smtClean="0">
                <a:latin typeface="Verdana" pitchFamily="34" charset="0"/>
              </a:rPr>
              <a:t>Answer: </a:t>
            </a:r>
            <a:r>
              <a:rPr lang="en-NZ" sz="2800" dirty="0" smtClean="0"/>
              <a:t>Evacuation/relocation and land use planning = key tools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endParaRPr lang="en-NZ" sz="2800" dirty="0" smtClean="0">
              <a:latin typeface="Verdana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NZ" sz="2800" b="1" dirty="0">
              <a:latin typeface="Verdana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NZ" sz="2800" dirty="0" smtClean="0">
              <a:latin typeface="Verdana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NZ" sz="2800" b="1" dirty="0">
              <a:latin typeface="Verdana" pitchFamily="34" charset="0"/>
            </a:endParaRPr>
          </a:p>
        </p:txBody>
      </p:sp>
      <p:pic>
        <p:nvPicPr>
          <p:cNvPr id="13" name="Picture 1" descr="C:\Users\user\Pictures\Volcanic Impacts\High Res Volcano IMages\39600.tif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4835782"/>
            <a:ext cx="5857883" cy="2022218"/>
          </a:xfrm>
          <a:prstGeom prst="rect">
            <a:avLst/>
          </a:prstGeom>
          <a:noFill/>
        </p:spPr>
      </p:pic>
      <p:pic>
        <p:nvPicPr>
          <p:cNvPr id="15" name="Picture 8" descr="merapi last week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929290" y="4827213"/>
            <a:ext cx="3214710" cy="2030787"/>
          </a:xfrm>
          <a:prstGeom prst="rect">
            <a:avLst/>
          </a:prstGeom>
          <a:noFill/>
        </p:spPr>
      </p:pic>
      <p:grpSp>
        <p:nvGrpSpPr>
          <p:cNvPr id="2" name="Group 8"/>
          <p:cNvGrpSpPr/>
          <p:nvPr/>
        </p:nvGrpSpPr>
        <p:grpSpPr>
          <a:xfrm>
            <a:off x="395536" y="692696"/>
            <a:ext cx="8244408" cy="2952328"/>
            <a:chOff x="395536" y="692696"/>
            <a:chExt cx="8244408" cy="2952328"/>
          </a:xfrm>
        </p:grpSpPr>
        <p:pic>
          <p:nvPicPr>
            <p:cNvPr id="6" name="Picture 5" descr="Transelec_lahar risk(2)"/>
            <p:cNvPicPr/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4572000" y="712862"/>
              <a:ext cx="4067944" cy="2927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7"/>
            <p:cNvGrpSpPr/>
            <p:nvPr/>
          </p:nvGrpSpPr>
          <p:grpSpPr>
            <a:xfrm>
              <a:off x="395536" y="692696"/>
              <a:ext cx="8208912" cy="2952328"/>
              <a:chOff x="395536" y="692696"/>
              <a:chExt cx="8208912" cy="2952328"/>
            </a:xfrm>
          </p:grpSpPr>
          <p:pic>
            <p:nvPicPr>
              <p:cNvPr id="5" name="Picture 4" descr="Transelec_lahar risk(1)"/>
              <p:cNvPicPr/>
              <p:nvPr/>
            </p:nvPicPr>
            <p:blipFill>
              <a:blip r:embed="rId5" cstate="screen"/>
              <a:srcRect/>
              <a:stretch>
                <a:fillRect/>
              </a:stretch>
            </p:blipFill>
            <p:spPr bwMode="auto">
              <a:xfrm>
                <a:off x="395536" y="784870"/>
                <a:ext cx="4089270" cy="28601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" name="Rectangle 6"/>
              <p:cNvSpPr/>
              <p:nvPr/>
            </p:nvSpPr>
            <p:spPr>
              <a:xfrm>
                <a:off x="395536" y="692696"/>
                <a:ext cx="8208912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r>
                  <a:rPr lang="en-NZ" dirty="0" smtClean="0"/>
                  <a:t>Example: Tungurahua volcano, Ecuador Moving transmission lines</a:t>
                </a:r>
              </a:p>
            </p:txBody>
          </p:sp>
        </p:grp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NZ" dirty="0" smtClean="0"/>
              <a:t>Volcanic Ash</a:t>
            </a:r>
            <a:endParaRPr lang="en-NZ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863472"/>
            <a:ext cx="5482952" cy="4373840"/>
          </a:xfrm>
        </p:spPr>
        <p:txBody>
          <a:bodyPr>
            <a:normAutofit fontScale="92500" lnSpcReduction="20000"/>
          </a:bodyPr>
          <a:lstStyle/>
          <a:p>
            <a:r>
              <a:rPr lang="en-NZ" dirty="0" smtClean="0"/>
              <a:t>Primary distal hazard</a:t>
            </a:r>
          </a:p>
          <a:p>
            <a:r>
              <a:rPr lang="en-NZ" dirty="0" smtClean="0"/>
              <a:t>Volcanic ash not (directly) lethal</a:t>
            </a:r>
          </a:p>
          <a:p>
            <a:r>
              <a:rPr lang="en-NZ" b="1" dirty="0" smtClean="0"/>
              <a:t>Causes greatest cumulative damage and disruption to society! </a:t>
            </a:r>
          </a:p>
          <a:p>
            <a:r>
              <a:rPr lang="en-NZ" dirty="0" smtClean="0"/>
              <a:t>Can be dispersed very widely and cover very large areas</a:t>
            </a:r>
          </a:p>
          <a:p>
            <a:r>
              <a:rPr lang="en-NZ" dirty="0" smtClean="0"/>
              <a:t>Ash is produced by explosive eruptions (magma fragmentation)</a:t>
            </a:r>
          </a:p>
        </p:txBody>
      </p:sp>
      <p:pic>
        <p:nvPicPr>
          <p:cNvPr id="5" name="Picture 6" descr="ct13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64088" y="188640"/>
            <a:ext cx="3779912" cy="2390239"/>
          </a:xfrm>
          <a:prstGeom prst="rect">
            <a:avLst/>
          </a:prstGeom>
          <a:noFill/>
        </p:spPr>
      </p:pic>
      <p:pic>
        <p:nvPicPr>
          <p:cNvPr id="7" name="Picture 5" descr="etna1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156176" y="4282873"/>
            <a:ext cx="2987824" cy="2575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rushed basalt fine1000x305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5940152" y="2462406"/>
            <a:ext cx="3203848" cy="24025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Variable nature of tephra</a:t>
            </a:r>
            <a:endParaRPr lang="en-NZ" dirty="0"/>
          </a:p>
        </p:txBody>
      </p:sp>
      <p:pic>
        <p:nvPicPr>
          <p:cNvPr id="5" name="Content Placeholder 4" descr="Rhyolite ash (3).jpg"/>
          <p:cNvPicPr>
            <a:picLocks noGrp="1" noChangeAspect="1"/>
          </p:cNvPicPr>
          <p:nvPr>
            <p:ph idx="4294967295"/>
          </p:nvPr>
        </p:nvPicPr>
        <p:blipFill>
          <a:blip r:embed="rId2" cstate="screen"/>
          <a:stretch>
            <a:fillRect/>
          </a:stretch>
        </p:blipFill>
        <p:spPr>
          <a:xfrm>
            <a:off x="827584" y="1772816"/>
            <a:ext cx="2609850" cy="17287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Ruapehu ash (3)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139952" y="1772816"/>
            <a:ext cx="2520280" cy="16696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 descr="Scoria (3).jp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27584" y="4437112"/>
            <a:ext cx="2587850" cy="1712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683568" y="3573016"/>
            <a:ext cx="36724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400" dirty="0" err="1" smtClean="0"/>
              <a:t>Rhyolite</a:t>
            </a:r>
            <a:r>
              <a:rPr lang="en-NZ" sz="1400" dirty="0" smtClean="0"/>
              <a:t> ash, Chaitén volcano, Chile</a:t>
            </a:r>
            <a:endParaRPr lang="en-NZ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4067944" y="3573016"/>
            <a:ext cx="360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400" dirty="0" smtClean="0"/>
              <a:t>Andesitic ash, Ruapehu volcano, NZ</a:t>
            </a:r>
            <a:endParaRPr lang="en-NZ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755576" y="6309320"/>
            <a:ext cx="3888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400" dirty="0" smtClean="0"/>
              <a:t>Basaltic tephra, </a:t>
            </a:r>
            <a:r>
              <a:rPr lang="en-NZ" sz="1400" dirty="0" err="1" smtClean="0"/>
              <a:t>Pacaya</a:t>
            </a:r>
            <a:r>
              <a:rPr lang="en-NZ" sz="1400" dirty="0" smtClean="0"/>
              <a:t> volcano, Guatemala</a:t>
            </a:r>
            <a:endParaRPr lang="en-NZ" sz="1400" dirty="0"/>
          </a:p>
        </p:txBody>
      </p:sp>
      <p:sp>
        <p:nvSpPr>
          <p:cNvPr id="12" name="Rectangle 11"/>
          <p:cNvSpPr/>
          <p:nvPr/>
        </p:nvSpPr>
        <p:spPr>
          <a:xfrm>
            <a:off x="4572000" y="4365104"/>
            <a:ext cx="4572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NZ" sz="2200" dirty="0" smtClean="0"/>
              <a:t>Highly </a:t>
            </a:r>
            <a:r>
              <a:rPr lang="en-NZ" sz="2200" b="1" dirty="0" smtClean="0"/>
              <a:t>abrasive</a:t>
            </a:r>
            <a:r>
              <a:rPr lang="en-NZ" sz="2200" dirty="0" smtClean="0"/>
              <a:t> (hard, angular); </a:t>
            </a:r>
          </a:p>
          <a:p>
            <a:pPr>
              <a:buFont typeface="Arial" pitchFamily="34" charset="0"/>
              <a:buChar char="•"/>
            </a:pPr>
            <a:r>
              <a:rPr lang="en-NZ" sz="2200" dirty="0" smtClean="0"/>
              <a:t>Ash is variable (colour, density, surface chemistry, particle morphology ..)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How does ash impact humans?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b="1" i="1" dirty="0" smtClean="0"/>
              <a:t>Health</a:t>
            </a:r>
            <a:r>
              <a:rPr lang="en-US" sz="1800" i="1" dirty="0" smtClean="0"/>
              <a:t> (most important!)</a:t>
            </a:r>
          </a:p>
          <a:p>
            <a:pPr lvl="1"/>
            <a:r>
              <a:rPr lang="en-US" sz="1600" i="1" dirty="0" smtClean="0"/>
              <a:t>What does ash do to me….to my children?</a:t>
            </a:r>
          </a:p>
          <a:p>
            <a:pPr lvl="1"/>
            <a:r>
              <a:rPr lang="en-US" sz="1600" i="1" dirty="0" smtClean="0"/>
              <a:t>What will ash do to water supplies?</a:t>
            </a:r>
          </a:p>
          <a:p>
            <a:pPr lvl="1"/>
            <a:r>
              <a:rPr lang="en-US" sz="1600" i="1" dirty="0" smtClean="0"/>
              <a:t>What impact will it have on food?</a:t>
            </a:r>
          </a:p>
          <a:p>
            <a:pPr lvl="1"/>
            <a:endParaRPr lang="en-US" sz="400" i="1" dirty="0" smtClean="0"/>
          </a:p>
          <a:p>
            <a:r>
              <a:rPr lang="en-US" sz="1800" b="1" i="1" dirty="0" smtClean="0"/>
              <a:t>Farming</a:t>
            </a:r>
          </a:p>
          <a:p>
            <a:pPr lvl="1"/>
            <a:r>
              <a:rPr lang="en-US" sz="1600" i="1" dirty="0" smtClean="0"/>
              <a:t>What will ash do to my animals?</a:t>
            </a:r>
          </a:p>
          <a:p>
            <a:pPr lvl="1"/>
            <a:r>
              <a:rPr lang="en-US" sz="1600" i="1" dirty="0" smtClean="0"/>
              <a:t>What will ash do to my crops?</a:t>
            </a:r>
          </a:p>
          <a:p>
            <a:pPr lvl="1"/>
            <a:r>
              <a:rPr lang="en-US" sz="1600" i="1" dirty="0" smtClean="0"/>
              <a:t>How can I remediate the damage?</a:t>
            </a:r>
          </a:p>
          <a:p>
            <a:pPr lvl="1"/>
            <a:r>
              <a:rPr lang="en-US" sz="1600" i="1" dirty="0" smtClean="0"/>
              <a:t>How much Fluoride is in the ash?</a:t>
            </a:r>
          </a:p>
          <a:p>
            <a:pPr lvl="1"/>
            <a:endParaRPr lang="en-US" sz="600" i="1" dirty="0" smtClean="0"/>
          </a:p>
          <a:p>
            <a:r>
              <a:rPr lang="en-US" sz="1800" b="1" i="1" dirty="0" smtClean="0"/>
              <a:t>Infrastructure</a:t>
            </a:r>
          </a:p>
          <a:p>
            <a:pPr lvl="1"/>
            <a:r>
              <a:rPr lang="en-US" sz="1600" i="1" dirty="0" smtClean="0"/>
              <a:t>Wow – this ash stuff was hard to clean up.  </a:t>
            </a:r>
          </a:p>
          <a:p>
            <a:pPr lvl="1"/>
            <a:r>
              <a:rPr lang="en-US" sz="1600" i="1" dirty="0" smtClean="0"/>
              <a:t>More time &amp; $$ than expected</a:t>
            </a:r>
          </a:p>
          <a:p>
            <a:pPr lvl="1"/>
            <a:r>
              <a:rPr lang="en-US" sz="1600" i="1" dirty="0" smtClean="0"/>
              <a:t>Didn’t expect those impacts.  Can we mitigate?</a:t>
            </a:r>
          </a:p>
        </p:txBody>
      </p:sp>
      <p:pic>
        <p:nvPicPr>
          <p:cNvPr id="4" name="Picture 2" descr="C:\Users\Tom Wilson\Documents\University\PhD\Chaiten Eruption 2008\LEONARD BACKUP\2009 01 30 Futa municipality fotos\ERUPCION VOLCANICA DEL CHAITEN\04-05-2008\IMG_06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238135"/>
            <a:ext cx="3923928" cy="2619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ealt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5541" y="1512169"/>
            <a:ext cx="1638459" cy="2708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C:\Users\Tom Wilson\Documents\University\PhD\Chaiten Eruption 2008\LEONARD BACKUP\2009 01 30 Futa municipality fotos\DSC06794.JPG"/>
          <p:cNvPicPr>
            <a:picLocks noChangeAspect="1" noChangeArrowheads="1"/>
          </p:cNvPicPr>
          <p:nvPr/>
        </p:nvPicPr>
        <p:blipFill>
          <a:blip r:embed="rId4" cstate="print"/>
          <a:srcRect r="19846"/>
          <a:stretch>
            <a:fillRect/>
          </a:stretch>
        </p:blipFill>
        <p:spPr bwMode="auto">
          <a:xfrm>
            <a:off x="4788024" y="1700808"/>
            <a:ext cx="2571768" cy="2406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Health impacts of volcanic ash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5338936" cy="4373840"/>
          </a:xfrm>
        </p:spPr>
        <p:txBody>
          <a:bodyPr>
            <a:normAutofit/>
          </a:bodyPr>
          <a:lstStyle/>
          <a:p>
            <a:r>
              <a:rPr lang="en-NZ" sz="3200" dirty="0" smtClean="0"/>
              <a:t>What are they? (name 3)</a:t>
            </a:r>
          </a:p>
          <a:p>
            <a:endParaRPr lang="en-NZ" sz="3200" dirty="0" smtClean="0"/>
          </a:p>
          <a:p>
            <a:r>
              <a:rPr lang="en-NZ" sz="3200" b="1" dirty="0" smtClean="0"/>
              <a:t>Injury hazards </a:t>
            </a:r>
            <a:r>
              <a:rPr lang="en-NZ" sz="3200" dirty="0" smtClean="0"/>
              <a:t>(especially during cleanup)</a:t>
            </a:r>
          </a:p>
          <a:p>
            <a:r>
              <a:rPr lang="en-NZ" sz="3200" dirty="0" smtClean="0"/>
              <a:t>Effects of airborne ash </a:t>
            </a:r>
            <a:r>
              <a:rPr lang="en-NZ" dirty="0" smtClean="0"/>
              <a:t>(</a:t>
            </a:r>
            <a:r>
              <a:rPr lang="en-NZ" b="1" dirty="0" smtClean="0"/>
              <a:t>breathing it in</a:t>
            </a:r>
            <a:r>
              <a:rPr lang="en-NZ" dirty="0" smtClean="0"/>
              <a:t>)</a:t>
            </a:r>
            <a:endParaRPr lang="en-NZ" sz="3200" dirty="0" smtClean="0"/>
          </a:p>
          <a:p>
            <a:r>
              <a:rPr lang="en-NZ" sz="3200" dirty="0" smtClean="0"/>
              <a:t>Effects of ash on water supplies</a:t>
            </a:r>
          </a:p>
        </p:txBody>
      </p:sp>
      <p:pic>
        <p:nvPicPr>
          <p:cNvPr id="5" name="Picture 4" descr="health150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084168" y="1844824"/>
            <a:ext cx="2664296" cy="363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688632" y="5661248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NZ" sz="2400" dirty="0" smtClean="0"/>
              <a:t>Volcanic Health Impacts</a:t>
            </a:r>
          </a:p>
          <a:p>
            <a:pPr lvl="1"/>
            <a:r>
              <a:rPr lang="en-NZ" dirty="0" smtClean="0">
                <a:hlinkClick r:id="rId3"/>
              </a:rPr>
              <a:t>http://www.ivhhn.org/</a:t>
            </a:r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NZ" dirty="0" smtClean="0"/>
              <a:t>Infrastructure &amp; Agriculture impacts from volcanic ash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56793"/>
            <a:ext cx="3960440" cy="2160240"/>
          </a:xfrm>
        </p:spPr>
        <p:txBody>
          <a:bodyPr>
            <a:normAutofit/>
          </a:bodyPr>
          <a:lstStyle/>
          <a:p>
            <a:r>
              <a:rPr lang="en-NZ" sz="2800" dirty="0" smtClean="0"/>
              <a:t>Buildings 		</a:t>
            </a:r>
          </a:p>
          <a:p>
            <a:r>
              <a:rPr lang="en-NZ" sz="2800" dirty="0" smtClean="0"/>
              <a:t>Transport</a:t>
            </a:r>
          </a:p>
          <a:p>
            <a:r>
              <a:rPr lang="en-NZ" sz="2800" dirty="0" smtClean="0"/>
              <a:t>Municipal Clean-up</a:t>
            </a:r>
          </a:p>
          <a:p>
            <a:r>
              <a:rPr lang="en-NZ" sz="2800" dirty="0" smtClean="0"/>
              <a:t>Electricity networks</a:t>
            </a:r>
          </a:p>
          <a:p>
            <a:endParaRPr lang="en-NZ" sz="2800" dirty="0"/>
          </a:p>
        </p:txBody>
      </p:sp>
      <p:sp>
        <p:nvSpPr>
          <p:cNvPr id="4" name="Rectangle 3"/>
          <p:cNvSpPr/>
          <p:nvPr/>
        </p:nvSpPr>
        <p:spPr>
          <a:xfrm>
            <a:off x="4320480" y="1613118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NZ" sz="2800" dirty="0" smtClean="0">
                <a:latin typeface="+mn-lt"/>
              </a:rPr>
              <a:t>Water supplies</a:t>
            </a:r>
          </a:p>
          <a:p>
            <a:pPr>
              <a:buFont typeface="Arial" pitchFamily="34" charset="0"/>
              <a:buChar char="•"/>
            </a:pPr>
            <a:r>
              <a:rPr lang="en-NZ" sz="2800" dirty="0" smtClean="0">
                <a:latin typeface="+mn-lt"/>
              </a:rPr>
              <a:t>Wastewater and </a:t>
            </a:r>
            <a:r>
              <a:rPr lang="en-NZ" sz="2800" dirty="0" err="1" smtClean="0">
                <a:latin typeface="+mn-lt"/>
              </a:rPr>
              <a:t>stormwater</a:t>
            </a:r>
            <a:endParaRPr lang="en-NZ" sz="2800" dirty="0" smtClean="0">
              <a:latin typeface="+mn-lt"/>
            </a:endParaRPr>
          </a:p>
          <a:p>
            <a:pPr>
              <a:buFont typeface="Arial" pitchFamily="34" charset="0"/>
              <a:buChar char="•"/>
            </a:pPr>
            <a:r>
              <a:rPr lang="en-NZ" sz="2800" dirty="0" smtClean="0">
                <a:latin typeface="+mn-lt"/>
              </a:rPr>
              <a:t>Telecommunications and electronics</a:t>
            </a:r>
          </a:p>
        </p:txBody>
      </p:sp>
      <p:pic>
        <p:nvPicPr>
          <p:cNvPr id="5" name="Picture 2" descr="C:\Users\Tom Wilson\Documents\University\PhD\Chaiten Eruption 2008\LEONARD BACKUP\_NEW_LOCAL\Chaiten report\FOTOS VOLCAN - FUTALEUFU\FOTOS VOLCAN\DSC082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789040"/>
            <a:ext cx="2952738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media.nzherald.co.nz/webcontent/image/jpg/201124/plane-pg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508104" y="3789040"/>
            <a:ext cx="3312368" cy="1976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9858" name="Object 2"/>
          <p:cNvGraphicFramePr>
            <a:graphicFrameLocks noChangeAspect="1"/>
          </p:cNvGraphicFramePr>
          <p:nvPr/>
        </p:nvGraphicFramePr>
        <p:xfrm>
          <a:off x="0" y="0"/>
          <a:ext cx="8026004" cy="6858000"/>
        </p:xfrm>
        <a:graphic>
          <a:graphicData uri="http://schemas.openxmlformats.org/presentationml/2006/ole">
            <p:oleObj spid="_x0000_s1016834" name="Acrobat Document" r:id="rId3" imgW="11513160" imgH="9834480" progId="AcroExch.Document.11">
              <p:embed/>
            </p:oleObj>
          </a:graphicData>
        </a:graphic>
      </p:graphicFrame>
      <p:pic>
        <p:nvPicPr>
          <p:cNvPr id="3" name="Picture 6" descr="ct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4563126"/>
            <a:ext cx="3059832" cy="2294874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372200" y="188640"/>
            <a:ext cx="26642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NZ" dirty="0" smtClean="0"/>
              <a:t>Has a surface coating of </a:t>
            </a:r>
            <a:r>
              <a:rPr lang="en-NZ" b="1" dirty="0" smtClean="0"/>
              <a:t>soluble salts </a:t>
            </a:r>
            <a:r>
              <a:rPr lang="en-NZ" dirty="0" smtClean="0"/>
              <a:t>which can make it electrically conductive and corrosive.</a:t>
            </a:r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9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49725" y="142971"/>
            <a:ext cx="4111761" cy="6540468"/>
          </a:xfrm>
          <a:prstGeom prst="rect">
            <a:avLst/>
          </a:prstGeom>
        </p:spPr>
      </p:pic>
      <p:pic>
        <p:nvPicPr>
          <p:cNvPr id="5" name="Picture 4" descr="Ash-Flash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748213" y="142970"/>
            <a:ext cx="3983657" cy="65404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546087" y="6187421"/>
            <a:ext cx="23006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Clean String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06947" y="5633423"/>
            <a:ext cx="3313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Contaminated with 3mm ash</a:t>
            </a:r>
          </a:p>
        </p:txBody>
      </p:sp>
      <p:pic>
        <p:nvPicPr>
          <p:cNvPr id="8" name="Picture 15" descr="VAT Logo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699792" y="0"/>
            <a:ext cx="3528392" cy="105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am I?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0832" y="1775191"/>
            <a:ext cx="8229600" cy="4625609"/>
          </a:xfrm>
        </p:spPr>
        <p:txBody>
          <a:bodyPr>
            <a:normAutofit/>
          </a:bodyPr>
          <a:lstStyle/>
          <a:p>
            <a:r>
              <a:rPr lang="en-US" dirty="0" smtClean="0"/>
              <a:t>Did my Masters with JKR at UBC on </a:t>
            </a:r>
          </a:p>
          <a:p>
            <a:pPr>
              <a:buNone/>
            </a:pPr>
            <a:r>
              <a:rPr lang="en-US" dirty="0" smtClean="0"/>
              <a:t>mapping of basalts in the Interior.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Did my PhD at the University of Canterbury in Christchurch NZ, on Geoscience Education (interdisciplinary)</a:t>
            </a:r>
          </a:p>
          <a:p>
            <a:endParaRPr lang="en-US" dirty="0" smtClean="0"/>
          </a:p>
          <a:p>
            <a:r>
              <a:rPr lang="en-US" dirty="0" err="1" smtClean="0"/>
              <a:t>Postdoctorate</a:t>
            </a:r>
            <a:r>
              <a:rPr lang="en-US" dirty="0" smtClean="0"/>
              <a:t> in Geoscience Education and Science Communication Research</a:t>
            </a:r>
            <a:endParaRPr lang="en-US" dirty="0"/>
          </a:p>
        </p:txBody>
      </p:sp>
      <p:pic>
        <p:nvPicPr>
          <p:cNvPr id="4" name="Picture 10" descr="Jacqueli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68616" y="188640"/>
            <a:ext cx="2095872" cy="3143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C:\MRP talk\16112441-016_large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72000" y="4143375"/>
            <a:ext cx="25844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2" descr="\\canterbury.ac.nz\system\staff5homes\stb32\my documents\My Pictures\mrp pics\AriT-IMG_5511-en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29438" y="3906838"/>
            <a:ext cx="2214562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88640"/>
            <a:ext cx="4714875" cy="1428750"/>
          </a:xfrm>
        </p:spPr>
        <p:txBody>
          <a:bodyPr/>
          <a:lstStyle/>
          <a:p>
            <a:pPr algn="l" eaLnBrk="1" hangingPunct="1"/>
            <a:r>
              <a:rPr lang="en-US" sz="2400" b="1" dirty="0" smtClean="0">
                <a:latin typeface="Verdana" pitchFamily="34" charset="0"/>
              </a:rPr>
              <a:t>Ash impacts</a:t>
            </a:r>
            <a:br>
              <a:rPr lang="en-US" sz="2400" b="1" dirty="0" smtClean="0">
                <a:latin typeface="Verdana" pitchFamily="34" charset="0"/>
              </a:rPr>
            </a:br>
            <a:r>
              <a:rPr lang="en-US" sz="2400" b="1" dirty="0" smtClean="0">
                <a:latin typeface="Verdana" pitchFamily="34" charset="0"/>
              </a:rPr>
              <a:t>Loading </a:t>
            </a:r>
            <a:r>
              <a:rPr lang="en-US" sz="2400" dirty="0" smtClean="0">
                <a:latin typeface="Verdana" pitchFamily="34" charset="0"/>
              </a:rPr>
              <a:t>Thresholds:</a:t>
            </a:r>
            <a:endParaRPr lang="en-US" sz="3200" dirty="0" smtClean="0">
              <a:latin typeface="Verdana" pitchFamily="34" charset="0"/>
            </a:endParaRPr>
          </a:p>
        </p:txBody>
      </p:sp>
      <p:sp>
        <p:nvSpPr>
          <p:cNvPr id="615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14313" y="2143125"/>
            <a:ext cx="4357687" cy="45005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000" b="1" dirty="0" smtClean="0">
                <a:latin typeface="Verdana" pitchFamily="34" charset="0"/>
              </a:rPr>
              <a:t>Thin </a:t>
            </a:r>
            <a:r>
              <a:rPr lang="en-US" sz="2000" b="1" dirty="0" err="1" smtClean="0">
                <a:latin typeface="Verdana" pitchFamily="34" charset="0"/>
              </a:rPr>
              <a:t>ashfall</a:t>
            </a:r>
            <a:r>
              <a:rPr lang="en-US" sz="2000" b="1" dirty="0" smtClean="0">
                <a:latin typeface="Verdana" pitchFamily="34" charset="0"/>
              </a:rPr>
              <a:t> (mm-cm)</a:t>
            </a:r>
          </a:p>
          <a:p>
            <a:pPr eaLnBrk="1" hangingPunct="1"/>
            <a:r>
              <a:rPr lang="en-US" sz="2000" dirty="0" smtClean="0">
                <a:latin typeface="Verdana" pitchFamily="34" charset="0"/>
              </a:rPr>
              <a:t>Nuisance value – clogged gutters, possible corrosion of roofing iron</a:t>
            </a:r>
          </a:p>
          <a:p>
            <a:pPr eaLnBrk="1" hangingPunct="1">
              <a:buFontTx/>
              <a:buNone/>
            </a:pPr>
            <a:r>
              <a:rPr lang="en-US" sz="2000" b="1" dirty="0" smtClean="0">
                <a:latin typeface="Verdana" pitchFamily="34" charset="0"/>
              </a:rPr>
              <a:t>Medium </a:t>
            </a:r>
            <a:r>
              <a:rPr lang="en-US" sz="2000" b="1" dirty="0" err="1" smtClean="0">
                <a:latin typeface="Verdana" pitchFamily="34" charset="0"/>
              </a:rPr>
              <a:t>ashfall</a:t>
            </a:r>
            <a:r>
              <a:rPr lang="en-US" sz="2000" b="1" dirty="0" smtClean="0">
                <a:latin typeface="Verdana" pitchFamily="34" charset="0"/>
              </a:rPr>
              <a:t> (5 -20 cm)</a:t>
            </a:r>
          </a:p>
          <a:p>
            <a:pPr eaLnBrk="1" hangingPunct="1"/>
            <a:r>
              <a:rPr lang="en-US" sz="2000" dirty="0" smtClean="0">
                <a:latin typeface="Verdana" pitchFamily="34" charset="0"/>
              </a:rPr>
              <a:t>Collapsed gutters</a:t>
            </a:r>
          </a:p>
          <a:p>
            <a:pPr eaLnBrk="1" hangingPunct="1"/>
            <a:r>
              <a:rPr lang="en-US" sz="2000" dirty="0" smtClean="0">
                <a:latin typeface="Verdana" pitchFamily="34" charset="0"/>
              </a:rPr>
              <a:t>Damage to roofs, esp. large span</a:t>
            </a:r>
          </a:p>
          <a:p>
            <a:pPr eaLnBrk="1" hangingPunct="1">
              <a:buFontTx/>
              <a:buNone/>
            </a:pPr>
            <a:r>
              <a:rPr lang="en-US" sz="2000" b="1" dirty="0" smtClean="0">
                <a:latin typeface="Verdana" pitchFamily="34" charset="0"/>
              </a:rPr>
              <a:t>Heavy Ashfall (&gt; 20cm)</a:t>
            </a:r>
          </a:p>
          <a:p>
            <a:pPr eaLnBrk="1" hangingPunct="1"/>
            <a:r>
              <a:rPr lang="en-US" sz="2000" dirty="0" smtClean="0">
                <a:latin typeface="Verdana" pitchFamily="34" charset="0"/>
              </a:rPr>
              <a:t>Some roof/building collapse, increasing amounts as load increases. </a:t>
            </a:r>
          </a:p>
          <a:p>
            <a:pPr eaLnBrk="1" hangingPunct="1"/>
            <a:endParaRPr lang="en-US" sz="2000" dirty="0" smtClean="0">
              <a:latin typeface="Verdana" pitchFamily="34" charset="0"/>
            </a:endParaRPr>
          </a:p>
          <a:p>
            <a:pPr eaLnBrk="1" hangingPunct="1">
              <a:buFontTx/>
              <a:buNone/>
            </a:pPr>
            <a:endParaRPr lang="en-US" sz="2000" dirty="0" smtClean="0">
              <a:latin typeface="Verdana" pitchFamily="34" charset="0"/>
            </a:endParaRPr>
          </a:p>
        </p:txBody>
      </p:sp>
      <p:pic>
        <p:nvPicPr>
          <p:cNvPr id="6148" name="Picture 2" descr="C:\MRP talk\ashrofficeland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screen"/>
          <a:srcRect/>
          <a:stretch>
            <a:fillRect/>
          </a:stretch>
        </p:blipFill>
        <p:spPr>
          <a:xfrm>
            <a:off x="4560888" y="1143000"/>
            <a:ext cx="4583112" cy="3000375"/>
          </a:xfr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1251062"/>
          </a:xfrm>
        </p:spPr>
        <p:txBody>
          <a:bodyPr>
            <a:noAutofit/>
          </a:bodyPr>
          <a:lstStyle/>
          <a:p>
            <a:r>
              <a:rPr lang="en-NZ" sz="4000" dirty="0" smtClean="0"/>
              <a:t>Management approach to ash hazards to aviation = closing airspace</a:t>
            </a:r>
            <a:endParaRPr lang="en-NZ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474840" cy="4434840"/>
          </a:xfrm>
        </p:spPr>
        <p:txBody>
          <a:bodyPr/>
          <a:lstStyle/>
          <a:p>
            <a:r>
              <a:rPr lang="en-NZ" dirty="0" smtClean="0"/>
              <a:t>Effective in drastically reducing encounters</a:t>
            </a:r>
          </a:p>
          <a:p>
            <a:r>
              <a:rPr lang="en-NZ" dirty="0" smtClean="0"/>
              <a:t>Main societal disruption now is flight disruptions</a:t>
            </a:r>
          </a:p>
          <a:p>
            <a:r>
              <a:rPr lang="en-NZ" dirty="0" smtClean="0"/>
              <a:t>2010 </a:t>
            </a:r>
            <a:r>
              <a:rPr lang="en-NZ" dirty="0" err="1" smtClean="0"/>
              <a:t>Eyjafjallajokull</a:t>
            </a:r>
            <a:r>
              <a:rPr lang="en-NZ" dirty="0" smtClean="0"/>
              <a:t> eruption, Iceland:</a:t>
            </a:r>
          </a:p>
          <a:p>
            <a:pPr lvl="1"/>
            <a:r>
              <a:rPr lang="en-NZ" dirty="0" smtClean="0"/>
              <a:t>~95,000 flights grounded</a:t>
            </a:r>
          </a:p>
          <a:p>
            <a:pPr lvl="1"/>
            <a:r>
              <a:rPr lang="en-NZ" dirty="0" smtClean="0"/>
              <a:t>10 million passengers grounded</a:t>
            </a:r>
          </a:p>
          <a:p>
            <a:pPr lvl="1"/>
            <a:r>
              <a:rPr lang="en-NZ" dirty="0" smtClean="0"/>
              <a:t>Costs ~ $2 billion</a:t>
            </a:r>
          </a:p>
          <a:p>
            <a:endParaRPr lang="en-NZ" dirty="0"/>
          </a:p>
        </p:txBody>
      </p:sp>
      <p:pic>
        <p:nvPicPr>
          <p:cNvPr id="622594" name="Picture 2" descr="http://htmlimg1.scribdassets.com/4k8jubbjwgla7pk/images/10-08241c0d0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724128" y="1723024"/>
            <a:ext cx="3024336" cy="5134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Summary:</a:t>
            </a:r>
            <a:endParaRPr lang="en-CA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Which hazard(s) cause the most fatalities?</a:t>
            </a:r>
          </a:p>
          <a:p>
            <a:r>
              <a:rPr lang="en-CA" dirty="0" smtClean="0"/>
              <a:t>Which hazard(s) cause the most economic damage?</a:t>
            </a:r>
          </a:p>
          <a:p>
            <a:r>
              <a:rPr lang="en-CA" dirty="0" smtClean="0"/>
              <a:t>What can we do to mitigate the damage to our economies and societies?</a:t>
            </a:r>
          </a:p>
          <a:p>
            <a:endParaRPr lang="en-CA" dirty="0" smtClean="0"/>
          </a:p>
          <a:p>
            <a:endParaRPr lang="en-C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 End </a:t>
            </a:r>
            <a:r>
              <a:rPr lang="en-CA" dirty="0" smtClean="0">
                <a:sym typeface="Wingdings" pitchFamily="2" charset="2"/>
              </a:rPr>
              <a:t></a:t>
            </a:r>
            <a:endParaRPr lang="en-CA" dirty="0"/>
          </a:p>
        </p:txBody>
      </p:sp>
      <p:pic>
        <p:nvPicPr>
          <p:cNvPr id="4" name="Picture 3" descr="GNS_log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44208" y="3789040"/>
            <a:ext cx="1609875" cy="2773788"/>
          </a:xfrm>
          <a:prstGeom prst="rect">
            <a:avLst/>
          </a:prstGeom>
        </p:spPr>
      </p:pic>
      <p:pic>
        <p:nvPicPr>
          <p:cNvPr id="6" name="Picture 3" descr="C:\Docs\Dropbox\PostDoc\GeoEd Website\logos\geoed2.jpg"/>
          <p:cNvPicPr>
            <a:picLocks noChangeAspect="1" noChangeArrowheads="1"/>
          </p:cNvPicPr>
          <p:nvPr/>
        </p:nvPicPr>
        <p:blipFill>
          <a:blip r:embed="rId3" cstate="print"/>
          <a:srcRect l="7525" t="14238" r="7814" b="18131"/>
          <a:stretch>
            <a:fillRect/>
          </a:stretch>
        </p:blipFill>
        <p:spPr bwMode="auto">
          <a:xfrm>
            <a:off x="179512" y="1700808"/>
            <a:ext cx="4945813" cy="2088232"/>
          </a:xfrm>
          <a:prstGeom prst="rect">
            <a:avLst/>
          </a:prstGeom>
          <a:noFill/>
        </p:spPr>
      </p:pic>
      <p:pic>
        <p:nvPicPr>
          <p:cNvPr id="7" name="Picture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95536" y="4005064"/>
            <a:ext cx="2646433" cy="2282653"/>
          </a:xfrm>
          <a:prstGeom prst="rect">
            <a:avLst/>
          </a:prstGeom>
        </p:spPr>
      </p:pic>
      <p:pic>
        <p:nvPicPr>
          <p:cNvPr id="1015810" name="Picture 2" descr="C:\Users\JBizzle\Desktop\cougar logo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80941" y="3861048"/>
            <a:ext cx="2675235" cy="2552447"/>
          </a:xfrm>
          <a:prstGeom prst="rect">
            <a:avLst/>
          </a:prstGeom>
          <a:noFill/>
        </p:spPr>
      </p:pic>
      <p:pic>
        <p:nvPicPr>
          <p:cNvPr id="8" name="Picture 15" descr="VAT Logo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364088" y="2276872"/>
            <a:ext cx="3528392" cy="105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Tom Wilson\Desktop\NZ Volcanoes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528" y="1531536"/>
            <a:ext cx="4521939" cy="513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Volcanic Surveillance in NZ</a:t>
            </a:r>
            <a:endParaRPr lang="en-US" dirty="0"/>
          </a:p>
        </p:txBody>
      </p:sp>
      <p:pic>
        <p:nvPicPr>
          <p:cNvPr id="846850" name="Picture 2" descr="http://www.teara.govt.nz/files/di-8693-gn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2824" y="2204864"/>
            <a:ext cx="3609656" cy="2808312"/>
          </a:xfrm>
          <a:prstGeom prst="rect">
            <a:avLst/>
          </a:prstGeom>
          <a:noFill/>
        </p:spPr>
      </p:pic>
      <p:cxnSp>
        <p:nvCxnSpPr>
          <p:cNvPr id="6" name="Straight Arrow Connector 5"/>
          <p:cNvCxnSpPr/>
          <p:nvPr/>
        </p:nvCxnSpPr>
        <p:spPr>
          <a:xfrm>
            <a:off x="1187624" y="5157192"/>
            <a:ext cx="2304256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5220072" y="5157192"/>
            <a:ext cx="3672408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 rot="18358869">
            <a:off x="1539411" y="3958309"/>
            <a:ext cx="2182926" cy="558400"/>
          </a:xfrm>
          <a:prstGeom prst="rect">
            <a:avLst/>
          </a:prstGeom>
          <a:noFill/>
          <a:ln>
            <a:solidFill>
              <a:srgbClr val="FF0000">
                <a:alpha val="3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660232" y="2276872"/>
            <a:ext cx="1008112" cy="360040"/>
          </a:xfrm>
          <a:prstGeom prst="rect">
            <a:avLst/>
          </a:prstGeom>
          <a:noFill/>
          <a:ln>
            <a:solidFill>
              <a:srgbClr val="FF0000">
                <a:alpha val="3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Volcanic Surveillance</a:t>
            </a:r>
            <a:endParaRPr lang="en-US" dirty="0"/>
          </a:p>
        </p:txBody>
      </p:sp>
      <p:pic>
        <p:nvPicPr>
          <p:cNvPr id="773122" name="Picture 2"/>
          <p:cNvPicPr>
            <a:picLocks noChangeAspect="1" noChangeArrowheads="1"/>
          </p:cNvPicPr>
          <p:nvPr/>
        </p:nvPicPr>
        <p:blipFill>
          <a:blip r:embed="rId2" cstate="print"/>
          <a:srcRect l="10104" t="26195" r="55246" b="6884"/>
          <a:stretch>
            <a:fillRect/>
          </a:stretch>
        </p:blipFill>
        <p:spPr bwMode="auto">
          <a:xfrm>
            <a:off x="467544" y="1556792"/>
            <a:ext cx="6048672" cy="4169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67544" y="5818038"/>
            <a:ext cx="78843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Magma moves up to the surface, generates volcanic earthquakes and changes the shape of the volcanic edifice.</a:t>
            </a:r>
          </a:p>
          <a:p>
            <a:r>
              <a:rPr lang="en-US" b="1" dirty="0" smtClean="0"/>
              <a:t>From GeoNet   </a:t>
            </a:r>
            <a:r>
              <a:rPr lang="en-US" dirty="0" smtClean="0">
                <a:hlinkClick r:id="rId3"/>
              </a:rPr>
              <a:t>http://info.geonet.org.nz/display/volc/Monitoring+Methods</a:t>
            </a:r>
            <a:endParaRPr lang="en-US" b="1" dirty="0"/>
          </a:p>
        </p:txBody>
      </p:sp>
      <p:pic>
        <p:nvPicPr>
          <p:cNvPr id="5" name="Picture 4" descr="GNS_log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20272" y="260648"/>
            <a:ext cx="1609875" cy="277378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51712" y="3068960"/>
            <a:ext cx="2592288" cy="23083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/>
              <a:t>We monitor:</a:t>
            </a:r>
          </a:p>
          <a:p>
            <a:pPr algn="ctr"/>
            <a:r>
              <a:rPr lang="en-US" dirty="0" smtClean="0"/>
              <a:t>Visual changes</a:t>
            </a:r>
          </a:p>
          <a:p>
            <a:pPr algn="ctr"/>
            <a:r>
              <a:rPr lang="en-US" b="1" dirty="0" smtClean="0"/>
              <a:t>Seismic changes</a:t>
            </a:r>
          </a:p>
          <a:p>
            <a:pPr algn="ctr"/>
            <a:r>
              <a:rPr lang="en-US" b="1" dirty="0" smtClean="0"/>
              <a:t>Ground deformation</a:t>
            </a:r>
          </a:p>
          <a:p>
            <a:pPr algn="ctr"/>
            <a:r>
              <a:rPr lang="en-US" dirty="0" smtClean="0"/>
              <a:t>Gas changes</a:t>
            </a:r>
          </a:p>
          <a:p>
            <a:pPr algn="ctr"/>
            <a:r>
              <a:rPr lang="en-US" b="1" dirty="0" smtClean="0"/>
              <a:t>Chemistry</a:t>
            </a:r>
            <a:r>
              <a:rPr lang="en-US" dirty="0" smtClean="0"/>
              <a:t> of gas and lakes</a:t>
            </a:r>
          </a:p>
          <a:p>
            <a:pPr algn="ctr"/>
            <a:r>
              <a:rPr lang="en-US" dirty="0" smtClean="0"/>
              <a:t>Hydrologic changes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4147" name="Picture 3"/>
          <p:cNvPicPr>
            <a:picLocks noChangeAspect="1" noChangeArrowheads="1"/>
          </p:cNvPicPr>
          <p:nvPr/>
        </p:nvPicPr>
        <p:blipFill>
          <a:blip r:embed="rId2" cstate="print"/>
          <a:srcRect l="6692" t="18105" r="51834" b="265"/>
          <a:stretch>
            <a:fillRect/>
          </a:stretch>
        </p:blipFill>
        <p:spPr bwMode="auto">
          <a:xfrm>
            <a:off x="35496" y="1556792"/>
            <a:ext cx="7277349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Visuals – White Island Example</a:t>
            </a:r>
            <a:endParaRPr lang="en-US" dirty="0"/>
          </a:p>
        </p:txBody>
      </p:sp>
      <p:pic>
        <p:nvPicPr>
          <p:cNvPr id="774146" name="Picture 2" descr="http://sphotos-a.ak.fbcdn.net/hphotos-ak-ash4/998284_10152123325373294_1910603020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2173" y="1484784"/>
            <a:ext cx="2688299" cy="2016224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6084168" y="3501008"/>
            <a:ext cx="30598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4"/>
              </a:rPr>
              <a:t>http://www.youtube.com/watch?v=2UybIbvhc7Q&amp;feature=youtube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Seismic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52120" y="1700808"/>
            <a:ext cx="3275856" cy="5157192"/>
          </a:xfrm>
        </p:spPr>
        <p:txBody>
          <a:bodyPr>
            <a:normAutofit/>
          </a:bodyPr>
          <a:lstStyle/>
          <a:p>
            <a:r>
              <a:rPr lang="en-US" dirty="0" smtClean="0"/>
              <a:t>Seismologists look for changes in rates, locations, magnitudes, and types of earthquakes. 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847873" name="Picture 1"/>
          <p:cNvPicPr>
            <a:picLocks noChangeAspect="1" noChangeArrowheads="1"/>
          </p:cNvPicPr>
          <p:nvPr/>
        </p:nvPicPr>
        <p:blipFill>
          <a:blip r:embed="rId3" cstate="print"/>
          <a:srcRect l="72316" t="32813" r="14297" b="17180"/>
          <a:stretch>
            <a:fillRect/>
          </a:stretch>
        </p:blipFill>
        <p:spPr bwMode="auto">
          <a:xfrm>
            <a:off x="1835696" y="4221088"/>
            <a:ext cx="3456384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7874" name="Picture 2"/>
          <p:cNvPicPr>
            <a:picLocks noChangeAspect="1" noChangeArrowheads="1"/>
          </p:cNvPicPr>
          <p:nvPr/>
        </p:nvPicPr>
        <p:blipFill>
          <a:blip r:embed="rId4" cstate="print"/>
          <a:srcRect l="73103" t="46050" r="7209" b="24218"/>
          <a:stretch>
            <a:fillRect/>
          </a:stretch>
        </p:blipFill>
        <p:spPr bwMode="auto">
          <a:xfrm>
            <a:off x="0" y="1484784"/>
            <a:ext cx="507605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9512" y="4365104"/>
            <a:ext cx="1944216" cy="23083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lphaUcPeriod"/>
            </a:pPr>
            <a:r>
              <a:rPr lang="en-US" b="1" dirty="0" smtClean="0"/>
              <a:t>High Freq</a:t>
            </a:r>
          </a:p>
          <a:p>
            <a:pPr marL="342900" indent="-342900">
              <a:buAutoNum type="alphaUcPeriod"/>
            </a:pPr>
            <a:r>
              <a:rPr lang="en-US" b="1" dirty="0" smtClean="0"/>
              <a:t>Hybrid</a:t>
            </a:r>
          </a:p>
          <a:p>
            <a:pPr marL="342900" indent="-342900">
              <a:buAutoNum type="alphaUcPeriod"/>
            </a:pPr>
            <a:r>
              <a:rPr lang="en-US" b="1" dirty="0" smtClean="0"/>
              <a:t>Low Freq</a:t>
            </a:r>
          </a:p>
          <a:p>
            <a:pPr marL="342900" indent="-342900">
              <a:buAutoNum type="alphaUcPeriod"/>
            </a:pPr>
            <a:r>
              <a:rPr lang="en-US" b="1" dirty="0" smtClean="0"/>
              <a:t>Tremor</a:t>
            </a:r>
          </a:p>
          <a:p>
            <a:pPr marL="342900" indent="-342900">
              <a:buAutoNum type="alphaUcPeriod"/>
            </a:pPr>
            <a:r>
              <a:rPr lang="en-US" b="1" dirty="0" smtClean="0"/>
              <a:t>Explosion</a:t>
            </a:r>
          </a:p>
          <a:p>
            <a:pPr marL="342900" indent="-342900">
              <a:buAutoNum type="alphaUcPeriod"/>
            </a:pPr>
            <a:endParaRPr lang="en-US" b="1" dirty="0" smtClean="0"/>
          </a:p>
          <a:p>
            <a:pPr marL="342900" indent="-342900"/>
            <a:r>
              <a:rPr lang="en-US" b="1" dirty="0" smtClean="0"/>
              <a:t>Wave forms over 10 sec</a:t>
            </a:r>
          </a:p>
        </p:txBody>
      </p:sp>
      <p:sp>
        <p:nvSpPr>
          <p:cNvPr id="7" name="Rectangle 6"/>
          <p:cNvSpPr/>
          <p:nvPr/>
        </p:nvSpPr>
        <p:spPr>
          <a:xfrm>
            <a:off x="1331640" y="6858000"/>
            <a:ext cx="4968552" cy="2043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22" name="Picture 2" descr="Olivier_Fig1"/>
          <p:cNvPicPr>
            <a:picLocks noChangeAspect="1" noChangeArrowheads="1"/>
          </p:cNvPicPr>
          <p:nvPr/>
        </p:nvPicPr>
        <p:blipFill>
          <a:blip r:embed="rId2" cstate="print"/>
          <a:srcRect t="6407" r="4091" b="5501"/>
          <a:stretch>
            <a:fillRect/>
          </a:stretch>
        </p:blipFill>
        <p:spPr bwMode="auto">
          <a:xfrm>
            <a:off x="1763688" y="1772816"/>
            <a:ext cx="7344816" cy="396044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Ground Deformation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496" y="1919207"/>
            <a:ext cx="5040560" cy="4750153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dirty="0" smtClean="0"/>
              <a:t>Ground deformation is the </a:t>
            </a:r>
            <a:r>
              <a:rPr lang="en-US" b="1" dirty="0" smtClean="0"/>
              <a:t>change in shape </a:t>
            </a:r>
            <a:r>
              <a:rPr lang="en-US" dirty="0" smtClean="0"/>
              <a:t>of the volcano. 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Response to the </a:t>
            </a:r>
          </a:p>
          <a:p>
            <a:pPr>
              <a:buNone/>
            </a:pPr>
            <a:r>
              <a:rPr lang="en-US" b="1" dirty="0" smtClean="0"/>
              <a:t>influx</a:t>
            </a:r>
            <a:r>
              <a:rPr lang="en-US" dirty="0" smtClean="0"/>
              <a:t> or withdrawal </a:t>
            </a:r>
          </a:p>
          <a:p>
            <a:pPr>
              <a:buNone/>
            </a:pPr>
            <a:r>
              <a:rPr lang="en-US" dirty="0" smtClean="0"/>
              <a:t>of magma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Increases in ground </a:t>
            </a:r>
          </a:p>
          <a:p>
            <a:pPr>
              <a:buNone/>
            </a:pPr>
            <a:r>
              <a:rPr lang="en-US" dirty="0" smtClean="0"/>
              <a:t>deformation may signal the start of a new eruptive episode. 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Geochemistry of Gases and Lakes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3898776" cy="475015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en-US" dirty="0" smtClean="0"/>
              <a:t>(right) monitored values of fumaroles at Mt. St Helens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b="1" dirty="0" smtClean="0"/>
              <a:t>Crater Lakes: </a:t>
            </a:r>
          </a:p>
          <a:p>
            <a:pPr>
              <a:buNone/>
            </a:pPr>
            <a:r>
              <a:rPr lang="en-US" dirty="0" smtClean="0"/>
              <a:t>temperature, pH, conductivity, and concentrations of dissolved gases of Lakes.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At </a:t>
            </a:r>
            <a:r>
              <a:rPr lang="en-US" dirty="0" err="1" smtClean="0"/>
              <a:t>Ruapehu</a:t>
            </a:r>
            <a:r>
              <a:rPr lang="en-US" dirty="0" smtClean="0"/>
              <a:t>: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The Mg (magnesium) values increase if new/fresh rock is in contact with the crater lake waters, while the </a:t>
            </a:r>
            <a:r>
              <a:rPr lang="en-US" dirty="0" err="1" smtClean="0"/>
              <a:t>Cl</a:t>
            </a:r>
            <a:r>
              <a:rPr lang="en-US" dirty="0" smtClean="0"/>
              <a:t> (chloride) changes with steam input.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850946" name="Picture 2"/>
          <p:cNvPicPr>
            <a:picLocks noChangeAspect="1" noChangeArrowheads="1"/>
          </p:cNvPicPr>
          <p:nvPr/>
        </p:nvPicPr>
        <p:blipFill>
          <a:blip r:embed="rId2" cstate="print"/>
          <a:srcRect l="69166" t="14428" r="7209" b="7619"/>
          <a:stretch>
            <a:fillRect/>
          </a:stretch>
        </p:blipFill>
        <p:spPr bwMode="auto">
          <a:xfrm>
            <a:off x="4608512" y="1636599"/>
            <a:ext cx="4211960" cy="4960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Volcanic </a:t>
            </a:r>
            <a:r>
              <a:rPr lang="en-CA" i="1" dirty="0" smtClean="0"/>
              <a:t>Hazard</a:t>
            </a:r>
            <a:endParaRPr lang="en-CA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CA" dirty="0" smtClean="0"/>
              <a:t>A volcanic phenomena which is potentially hazardous to human life or causes significant impacts to the </a:t>
            </a:r>
            <a:r>
              <a:rPr lang="en-CA" dirty="0" smtClean="0"/>
              <a:t>economy </a:t>
            </a:r>
            <a:r>
              <a:rPr lang="en-CA" dirty="0" smtClean="0"/>
              <a:t>of a community/region. </a:t>
            </a:r>
            <a:endParaRPr lang="en-CA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1970" name="Picture 2"/>
          <p:cNvPicPr>
            <a:picLocks noChangeAspect="1" noChangeArrowheads="1"/>
          </p:cNvPicPr>
          <p:nvPr/>
        </p:nvPicPr>
        <p:blipFill>
          <a:blip r:embed="rId2" cstate="print"/>
          <a:srcRect l="73628" t="23989" r="8260" b="19385"/>
          <a:stretch>
            <a:fillRect/>
          </a:stretch>
        </p:blipFill>
        <p:spPr bwMode="auto">
          <a:xfrm>
            <a:off x="107504" y="249168"/>
            <a:ext cx="5688632" cy="6348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012160" y="1124744"/>
            <a:ext cx="305983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Assessing “Unrest”</a:t>
            </a:r>
          </a:p>
          <a:p>
            <a:endParaRPr lang="en-US" sz="2400" b="1" dirty="0" smtClean="0"/>
          </a:p>
          <a:p>
            <a:r>
              <a:rPr lang="en-US" sz="2400" b="1" dirty="0" smtClean="0"/>
              <a:t>Creating “forecast” windows. </a:t>
            </a:r>
          </a:p>
          <a:p>
            <a:endParaRPr lang="en-US" sz="2400" dirty="0" smtClean="0"/>
          </a:p>
          <a:p>
            <a:r>
              <a:rPr lang="en-US" sz="2000" dirty="0" smtClean="0"/>
              <a:t>Escalating data sets, dramatic fluctuations = increased probability that an eruption will occur.  </a:t>
            </a:r>
          </a:p>
          <a:p>
            <a:endParaRPr lang="en-US" sz="2000" dirty="0" smtClean="0"/>
          </a:p>
          <a:p>
            <a:r>
              <a:rPr lang="en-US" sz="2000" dirty="0" smtClean="0"/>
              <a:t>(Left) Changes to seismicity, visual features, deformation, and gas proportions at Mt. St. Helens.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Primary Volcanic Hazards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4606137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u="sng" dirty="0" smtClean="0"/>
              <a:t>Proximal Hazards:</a:t>
            </a:r>
            <a:r>
              <a:rPr lang="en-US" dirty="0" smtClean="0"/>
              <a:t> Hazards that occur in the vicinity of the volcano (within ~15-2okm)</a:t>
            </a:r>
            <a:endParaRPr lang="en-US" u="sng" dirty="0" smtClean="0"/>
          </a:p>
          <a:p>
            <a:r>
              <a:rPr lang="en-US" dirty="0" smtClean="0"/>
              <a:t>Ballistics</a:t>
            </a:r>
          </a:p>
          <a:p>
            <a:r>
              <a:rPr lang="en-US" dirty="0" smtClean="0"/>
              <a:t>Lava flows</a:t>
            </a:r>
          </a:p>
          <a:p>
            <a:r>
              <a:rPr lang="en-US" dirty="0" smtClean="0"/>
              <a:t>Pyroclastic Density Currents</a:t>
            </a:r>
          </a:p>
          <a:p>
            <a:r>
              <a:rPr lang="en-US" dirty="0" smtClean="0"/>
              <a:t>Lahars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u="sng" dirty="0" smtClean="0"/>
              <a:t>Distal Hazards:</a:t>
            </a:r>
            <a:r>
              <a:rPr lang="en-US" dirty="0" smtClean="0"/>
              <a:t> Hazards that occur farther away (roughly &gt;10km from vent)</a:t>
            </a:r>
            <a:endParaRPr lang="en-US" u="sng" dirty="0" smtClean="0"/>
          </a:p>
          <a:p>
            <a:r>
              <a:rPr lang="en-US" dirty="0" smtClean="0"/>
              <a:t>Ash</a:t>
            </a:r>
          </a:p>
          <a:p>
            <a:r>
              <a:rPr lang="en-US" dirty="0" smtClean="0"/>
              <a:t>Lahars + PDC’s</a:t>
            </a:r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214282" y="1673260"/>
            <a:ext cx="8929718" cy="250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NZ" sz="2800" dirty="0" smtClean="0">
                <a:latin typeface="Verdana" pitchFamily="34" charset="0"/>
              </a:rPr>
              <a:t>What do you think is the most </a:t>
            </a:r>
            <a:r>
              <a:rPr lang="en-NZ" sz="2800" b="1" dirty="0" smtClean="0">
                <a:latin typeface="Verdana" pitchFamily="34" charset="0"/>
              </a:rPr>
              <a:t>lethal</a:t>
            </a:r>
            <a:r>
              <a:rPr lang="en-NZ" sz="2800" dirty="0" smtClean="0">
                <a:latin typeface="Verdana" pitchFamily="34" charset="0"/>
              </a:rPr>
              <a:t> volcanic hazard?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NZ" sz="2800" b="1" dirty="0">
              <a:latin typeface="Verdana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NZ" sz="2800" dirty="0" smtClean="0">
              <a:latin typeface="Verdana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NZ" sz="2800" b="1" dirty="0">
              <a:latin typeface="Verdana" pitchFamily="34" charset="0"/>
            </a:endParaRPr>
          </a:p>
        </p:txBody>
      </p:sp>
      <p:pic>
        <p:nvPicPr>
          <p:cNvPr id="13" name="Picture 1" descr="C:\Users\user\Pictures\Volcanic Impacts\High Res Volcano IMages\39600.t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4835782"/>
            <a:ext cx="5857883" cy="2022218"/>
          </a:xfrm>
          <a:prstGeom prst="rect">
            <a:avLst/>
          </a:prstGeom>
          <a:noFill/>
        </p:spPr>
      </p:pic>
      <p:pic>
        <p:nvPicPr>
          <p:cNvPr id="15" name="Picture 8" descr="merapi last week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929290" y="4827213"/>
            <a:ext cx="3214710" cy="20307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02" name="Picture 2" descr="http://www.appliedvolc.com/content/figures/2191-5040-2-2-10-l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284799"/>
            <a:ext cx="6300192" cy="6573201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6300192" y="1196752"/>
            <a:ext cx="284380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lphaLcParenR"/>
            </a:pPr>
            <a:r>
              <a:rPr lang="en-NZ" b="1" dirty="0" smtClean="0"/>
              <a:t>Distribution of fatalities across fatality causes, for all fatal incidents; </a:t>
            </a:r>
          </a:p>
          <a:p>
            <a:pPr marL="342900" indent="-342900">
              <a:buAutoNum type="alphaLcParenR"/>
            </a:pPr>
            <a:r>
              <a:rPr lang="en-NZ" b="1" dirty="0" smtClean="0"/>
              <a:t>Distribution of fatalities across fatality causes, with the largest five disasters removed.</a:t>
            </a:r>
            <a:endParaRPr lang="en-NZ" dirty="0" smtClean="0"/>
          </a:p>
          <a:p>
            <a:pPr fontAlgn="b"/>
            <a:r>
              <a:rPr lang="en-NZ" dirty="0" err="1" smtClean="0"/>
              <a:t>Auker</a:t>
            </a:r>
            <a:r>
              <a:rPr lang="en-NZ" dirty="0" smtClean="0"/>
              <a:t> </a:t>
            </a:r>
            <a:r>
              <a:rPr lang="en-NZ" i="1" dirty="0" smtClean="0"/>
              <a:t>et al.</a:t>
            </a:r>
            <a:r>
              <a:rPr lang="en-NZ" dirty="0" smtClean="0"/>
              <a:t> </a:t>
            </a:r>
            <a:r>
              <a:rPr lang="en-NZ" i="1" dirty="0" smtClean="0"/>
              <a:t>Journal of Applied Volcanology</a:t>
            </a:r>
            <a:r>
              <a:rPr lang="en-NZ" dirty="0" smtClean="0"/>
              <a:t> 2013 </a:t>
            </a:r>
            <a:r>
              <a:rPr lang="en-NZ" b="1" dirty="0" smtClean="0"/>
              <a:t>2</a:t>
            </a:r>
            <a:r>
              <a:rPr lang="en-NZ" dirty="0" smtClean="0"/>
              <a:t>:2   doi:10.1186/2191-5040-2-2</a:t>
            </a:r>
            <a:endParaRPr lang="en-NZ" dirty="0"/>
          </a:p>
        </p:txBody>
      </p:sp>
      <p:sp>
        <p:nvSpPr>
          <p:cNvPr id="8" name="Rectangle 7"/>
          <p:cNvSpPr/>
          <p:nvPr/>
        </p:nvSpPr>
        <p:spPr>
          <a:xfrm>
            <a:off x="395536" y="260648"/>
            <a:ext cx="5616624" cy="2492990"/>
          </a:xfrm>
          <a:prstGeom prst="rect">
            <a:avLst/>
          </a:prstGeom>
          <a:solidFill>
            <a:srgbClr val="DEA9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NZ" sz="2600" dirty="0" smtClean="0"/>
              <a:t>PDCs, indirectly (predominantly starvation and disease), </a:t>
            </a:r>
          </a:p>
          <a:p>
            <a:pPr algn="ctr"/>
            <a:r>
              <a:rPr lang="en-NZ" sz="2600" dirty="0" smtClean="0"/>
              <a:t>waves (tsunamis)</a:t>
            </a:r>
          </a:p>
          <a:p>
            <a:pPr algn="ctr"/>
            <a:r>
              <a:rPr lang="en-NZ" sz="2600" dirty="0" smtClean="0"/>
              <a:t>primary lahars </a:t>
            </a:r>
          </a:p>
          <a:p>
            <a:pPr algn="ctr"/>
            <a:r>
              <a:rPr lang="en-NZ" sz="2600" dirty="0" smtClean="0"/>
              <a:t>–&gt; are identified as responsible for over 90% of the 274,501 fatalities</a:t>
            </a:r>
            <a:endParaRPr lang="en-NZ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-1016" y="188640"/>
            <a:ext cx="9145016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2500" dirty="0" smtClean="0"/>
              <a:t>How lethal are volcanoes compared to other natural hazards?</a:t>
            </a:r>
          </a:p>
          <a:p>
            <a:pPr algn="ctr"/>
            <a:endParaRPr lang="en-NZ" dirty="0" smtClean="0"/>
          </a:p>
          <a:p>
            <a:pPr algn="ctr"/>
            <a:r>
              <a:rPr lang="en-NZ" b="1" dirty="0" smtClean="0"/>
              <a:t>Fatalities from all disasters in the 20th Century</a:t>
            </a:r>
            <a:endParaRPr lang="en-NZ" b="1" dirty="0"/>
          </a:p>
        </p:txBody>
      </p:sp>
      <p:pic>
        <p:nvPicPr>
          <p:cNvPr id="23142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571604" y="1412776"/>
            <a:ext cx="6357982" cy="4995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1571604" y="4725144"/>
            <a:ext cx="6357982" cy="28575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15" name="TextBox 14"/>
          <p:cNvSpPr txBox="1"/>
          <p:nvPr/>
        </p:nvSpPr>
        <p:spPr>
          <a:xfrm>
            <a:off x="500034" y="6444044"/>
            <a:ext cx="8429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 smtClean="0"/>
              <a:t>Witham, 2005 – Volcanic disasters and incidents: A new database – </a:t>
            </a:r>
            <a:r>
              <a:rPr lang="en-NZ" i="1" dirty="0" smtClean="0"/>
              <a:t>JVGR </a:t>
            </a:r>
            <a:endParaRPr lang="en-NZ" i="1" dirty="0"/>
          </a:p>
        </p:txBody>
      </p:sp>
      <p:sp>
        <p:nvSpPr>
          <p:cNvPr id="6" name="Rectangle 5"/>
          <p:cNvSpPr/>
          <p:nvPr/>
        </p:nvSpPr>
        <p:spPr>
          <a:xfrm>
            <a:off x="1619672" y="1916832"/>
            <a:ext cx="6192688" cy="2880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5496" y="2350621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Weather-related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619672" y="5589240"/>
            <a:ext cx="6192688" cy="2880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619672" y="2780928"/>
            <a:ext cx="6192688" cy="8640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1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6" grpId="0" animBg="1"/>
      <p:bldP spid="8" grpId="0" animBg="1"/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13917</TotalTime>
  <Words>1915</Words>
  <Application>Microsoft Office PowerPoint</Application>
  <PresentationFormat>On-screen Show (4:3)</PresentationFormat>
  <Paragraphs>318</Paragraphs>
  <Slides>50</Slides>
  <Notes>8</Notes>
  <HiddenSlides>0</HiddenSlides>
  <MMClips>2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2" baseType="lpstr">
      <vt:lpstr>Module</vt:lpstr>
      <vt:lpstr>Acrobat Document</vt:lpstr>
      <vt:lpstr>Volcanic Hazards</vt:lpstr>
      <vt:lpstr>Outline of Lecture</vt:lpstr>
      <vt:lpstr>Learning Goals:</vt:lpstr>
      <vt:lpstr>Who am I?</vt:lpstr>
      <vt:lpstr>Volcanic Hazard</vt:lpstr>
      <vt:lpstr>Primary Volcanic Hazards</vt:lpstr>
      <vt:lpstr>Slide 7</vt:lpstr>
      <vt:lpstr>Slide 8</vt:lpstr>
      <vt:lpstr>Slide 9</vt:lpstr>
      <vt:lpstr>Slide 10</vt:lpstr>
      <vt:lpstr>Slide 11</vt:lpstr>
      <vt:lpstr>Ballistics</vt:lpstr>
      <vt:lpstr>Example: Te Maari Crater, Tongariro </vt:lpstr>
      <vt:lpstr>At Tongariro ballistics blocks were old chunks of lava (left) Ash (below, left) was predominantly altered rock fragments</vt:lpstr>
      <vt:lpstr>Distribution of ballistic craters</vt:lpstr>
      <vt:lpstr>5 eruption pulses- east to west unzipping</vt:lpstr>
      <vt:lpstr>Questions - </vt:lpstr>
      <vt:lpstr>Impacts from Ballistics –  Volcan de Pacaya, Guatemala</vt:lpstr>
      <vt:lpstr>Lava flows</vt:lpstr>
      <vt:lpstr>Slide 20</vt:lpstr>
      <vt:lpstr>Slide 21</vt:lpstr>
      <vt:lpstr>Slide 22</vt:lpstr>
      <vt:lpstr>Slide 23</vt:lpstr>
      <vt:lpstr>Impacts:</vt:lpstr>
      <vt:lpstr>Pyroclastic  Density Currents</vt:lpstr>
      <vt:lpstr>Slide 26</vt:lpstr>
      <vt:lpstr>PDC’s over ran the valleys:  Deaths at Bronggang village </vt:lpstr>
      <vt:lpstr>Impacts from Merapi Eruptions:</vt:lpstr>
      <vt:lpstr>Lahars</vt:lpstr>
      <vt:lpstr>Thick lahars deposition/flooding after eruptions from Pinatubo</vt:lpstr>
      <vt:lpstr>Slide 31</vt:lpstr>
      <vt:lpstr>Slide 32</vt:lpstr>
      <vt:lpstr>Volcanic Ash</vt:lpstr>
      <vt:lpstr>Variable nature of tephra</vt:lpstr>
      <vt:lpstr>How does ash impact humans?</vt:lpstr>
      <vt:lpstr>Health impacts of volcanic ash</vt:lpstr>
      <vt:lpstr>Infrastructure &amp; Agriculture impacts from volcanic ash</vt:lpstr>
      <vt:lpstr>Slide 38</vt:lpstr>
      <vt:lpstr>Slide 39</vt:lpstr>
      <vt:lpstr>Ash impacts Loading Thresholds:</vt:lpstr>
      <vt:lpstr>Management approach to ash hazards to aviation = closing airspace</vt:lpstr>
      <vt:lpstr>Summary:</vt:lpstr>
      <vt:lpstr>The End </vt:lpstr>
      <vt:lpstr>Volcanic Surveillance in NZ</vt:lpstr>
      <vt:lpstr>Volcanic Surveillance</vt:lpstr>
      <vt:lpstr>Visuals – White Island Example</vt:lpstr>
      <vt:lpstr>Seismic Data</vt:lpstr>
      <vt:lpstr>Ground Deformation</vt:lpstr>
      <vt:lpstr>Geochemistry of Gases and Lakes</vt:lpstr>
      <vt:lpstr>Slide 50</vt:lpstr>
    </vt:vector>
  </TitlesOfParts>
  <Company>University of Canterbury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CoS Tracey Robinson</dc:title>
  <dc:creator>Outreach Programme</dc:creator>
  <cp:lastModifiedBy>JBizzle</cp:lastModifiedBy>
  <cp:revision>909</cp:revision>
  <dcterms:created xsi:type="dcterms:W3CDTF">2005-05-31T00:27:20Z</dcterms:created>
  <dcterms:modified xsi:type="dcterms:W3CDTF">2013-10-23T07:54:32Z</dcterms:modified>
</cp:coreProperties>
</file>