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256" r:id="rId2"/>
    <p:sldId id="293" r:id="rId3"/>
    <p:sldId id="295" r:id="rId4"/>
    <p:sldId id="299" r:id="rId5"/>
    <p:sldId id="284" r:id="rId6"/>
    <p:sldId id="274" r:id="rId7"/>
    <p:sldId id="292" r:id="rId8"/>
    <p:sldId id="276" r:id="rId9"/>
    <p:sldId id="296" r:id="rId10"/>
    <p:sldId id="305" r:id="rId11"/>
    <p:sldId id="279" r:id="rId12"/>
    <p:sldId id="280" r:id="rId13"/>
    <p:sldId id="307" r:id="rId14"/>
    <p:sldId id="281" r:id="rId15"/>
    <p:sldId id="282" r:id="rId16"/>
    <p:sldId id="287" r:id="rId17"/>
    <p:sldId id="288" r:id="rId18"/>
    <p:sldId id="289" r:id="rId19"/>
    <p:sldId id="268" r:id="rId20"/>
    <p:sldId id="260" r:id="rId21"/>
    <p:sldId id="263" r:id="rId22"/>
    <p:sldId id="264" r:id="rId23"/>
    <p:sldId id="261" r:id="rId24"/>
    <p:sldId id="270" r:id="rId25"/>
    <p:sldId id="308" r:id="rId26"/>
    <p:sldId id="309" r:id="rId27"/>
    <p:sldId id="304" r:id="rId28"/>
    <p:sldId id="306" r:id="rId29"/>
    <p:sldId id="291" r:id="rId30"/>
  </p:sldIdLst>
  <p:sldSz cx="9144000" cy="6858000" type="screen4x3"/>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560" autoAdjust="0"/>
    <p:restoredTop sz="96247" autoAdjust="0"/>
  </p:normalViewPr>
  <p:slideViewPr>
    <p:cSldViewPr>
      <p:cViewPr>
        <p:scale>
          <a:sx n="66" d="100"/>
          <a:sy n="66" d="100"/>
        </p:scale>
        <p:origin x="-714" y="-88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B83B3A-E089-4B7A-9D73-D1272228FD77}" type="doc">
      <dgm:prSet loTypeId="urn:microsoft.com/office/officeart/2005/8/layout/radial1" loCatId="cycle" qsTypeId="urn:microsoft.com/office/officeart/2005/8/quickstyle/3d2" qsCatId="3D" csTypeId="urn:microsoft.com/office/officeart/2005/8/colors/colorful1#1" csCatId="colorful" phldr="1"/>
      <dgm:spPr/>
      <dgm:t>
        <a:bodyPr/>
        <a:lstStyle/>
        <a:p>
          <a:endParaRPr lang="en-US"/>
        </a:p>
      </dgm:t>
    </dgm:pt>
    <dgm:pt modelId="{89AD2976-1B46-47ED-9898-4E15F4DE74D4}">
      <dgm:prSet phldrT="[Text]" custT="1"/>
      <dgm:spPr/>
      <dgm:t>
        <a:bodyPr/>
        <a:lstStyle/>
        <a:p>
          <a:r>
            <a:rPr lang="en-US" sz="2500" b="1" dirty="0" smtClean="0">
              <a:solidFill>
                <a:schemeClr val="bg1"/>
              </a:solidFill>
              <a:effectLst>
                <a:outerShdw blurRad="38100" dist="38100" dir="2700000" algn="tl">
                  <a:srgbClr val="000000">
                    <a:alpha val="43137"/>
                  </a:srgbClr>
                </a:outerShdw>
              </a:effectLst>
            </a:rPr>
            <a:t>Communication Performance</a:t>
          </a:r>
          <a:endParaRPr lang="en-US" sz="2500" b="1" dirty="0">
            <a:solidFill>
              <a:schemeClr val="bg1"/>
            </a:solidFill>
            <a:effectLst>
              <a:outerShdw blurRad="38100" dist="38100" dir="2700000" algn="tl">
                <a:srgbClr val="000000">
                  <a:alpha val="43137"/>
                </a:srgbClr>
              </a:outerShdw>
            </a:effectLst>
          </a:endParaRPr>
        </a:p>
      </dgm:t>
    </dgm:pt>
    <dgm:pt modelId="{580F1583-5ECC-453B-A288-CF35A3C820C9}" type="parTrans" cxnId="{FEAAB931-D88E-47F8-B959-F7B0C8705EE8}">
      <dgm:prSet/>
      <dgm:spPr/>
      <dgm:t>
        <a:bodyPr/>
        <a:lstStyle/>
        <a:p>
          <a:endParaRPr lang="en-US"/>
        </a:p>
      </dgm:t>
    </dgm:pt>
    <dgm:pt modelId="{6601BD72-4B9C-4FEB-A7A8-73C73CEADA6C}" type="sibTrans" cxnId="{FEAAB931-D88E-47F8-B959-F7B0C8705EE8}">
      <dgm:prSet/>
      <dgm:spPr/>
      <dgm:t>
        <a:bodyPr/>
        <a:lstStyle/>
        <a:p>
          <a:endParaRPr lang="en-US"/>
        </a:p>
      </dgm:t>
    </dgm:pt>
    <dgm:pt modelId="{E95B98BC-4F7F-42F0-8F59-4E0412D38E4A}">
      <dgm:prSet phldrT="[Text]" custT="1"/>
      <dgm:spPr/>
      <dgm:t>
        <a:bodyPr/>
        <a:lstStyle/>
        <a:p>
          <a:r>
            <a:rPr lang="en-US" sz="1400" b="1" dirty="0" smtClean="0">
              <a:solidFill>
                <a:schemeClr val="bg1"/>
              </a:solidFill>
            </a:rPr>
            <a:t>Communication </a:t>
          </a:r>
          <a:r>
            <a:rPr lang="en-US" sz="2000" b="1" dirty="0" smtClean="0">
              <a:solidFill>
                <a:schemeClr val="bg1"/>
              </a:solidFill>
            </a:rPr>
            <a:t>Confidence</a:t>
          </a:r>
          <a:endParaRPr lang="en-US" sz="2000" b="1" dirty="0">
            <a:solidFill>
              <a:schemeClr val="bg1"/>
            </a:solidFill>
          </a:endParaRPr>
        </a:p>
      </dgm:t>
    </dgm:pt>
    <dgm:pt modelId="{92AC084C-8264-468E-AF60-49B2BFEFAE17}" type="parTrans" cxnId="{3FB7D1B9-92F5-4218-9AB5-E3E7DAF11CBA}">
      <dgm:prSet/>
      <dgm:spPr/>
      <dgm:t>
        <a:bodyPr/>
        <a:lstStyle/>
        <a:p>
          <a:endParaRPr lang="en-US">
            <a:solidFill>
              <a:srgbClr val="002060"/>
            </a:solidFill>
          </a:endParaRPr>
        </a:p>
      </dgm:t>
    </dgm:pt>
    <dgm:pt modelId="{435330F8-2236-4B38-8034-B82B9256B699}" type="sibTrans" cxnId="{3FB7D1B9-92F5-4218-9AB5-E3E7DAF11CBA}">
      <dgm:prSet/>
      <dgm:spPr/>
      <dgm:t>
        <a:bodyPr/>
        <a:lstStyle/>
        <a:p>
          <a:endParaRPr lang="en-US"/>
        </a:p>
      </dgm:t>
    </dgm:pt>
    <dgm:pt modelId="{53BC009D-FFC2-45B4-87DA-290892776268}">
      <dgm:prSet phldrT="[Text]" custT="1"/>
      <dgm:spPr/>
      <dgm:t>
        <a:bodyPr/>
        <a:lstStyle/>
        <a:p>
          <a:r>
            <a:rPr lang="en-US" sz="1400" b="1" dirty="0" smtClean="0">
              <a:solidFill>
                <a:schemeClr val="bg1"/>
              </a:solidFill>
            </a:rPr>
            <a:t>Science Communication </a:t>
          </a:r>
          <a:r>
            <a:rPr lang="en-US" sz="2000" b="1" dirty="0" smtClean="0">
              <a:solidFill>
                <a:schemeClr val="bg1"/>
              </a:solidFill>
            </a:rPr>
            <a:t>Perceptions</a:t>
          </a:r>
          <a:endParaRPr lang="en-US" sz="2000" b="1" dirty="0">
            <a:solidFill>
              <a:schemeClr val="bg1"/>
            </a:solidFill>
          </a:endParaRPr>
        </a:p>
      </dgm:t>
    </dgm:pt>
    <dgm:pt modelId="{D2F70564-53E7-478E-996F-AC00D2C528F9}" type="parTrans" cxnId="{96E59FA6-1618-4066-82A8-925308947479}">
      <dgm:prSet/>
      <dgm:spPr/>
      <dgm:t>
        <a:bodyPr/>
        <a:lstStyle/>
        <a:p>
          <a:endParaRPr lang="en-US">
            <a:solidFill>
              <a:srgbClr val="002060"/>
            </a:solidFill>
          </a:endParaRPr>
        </a:p>
      </dgm:t>
    </dgm:pt>
    <dgm:pt modelId="{A0392EED-AD4C-4326-9886-4468EDC8F4FB}" type="sibTrans" cxnId="{96E59FA6-1618-4066-82A8-925308947479}">
      <dgm:prSet/>
      <dgm:spPr/>
      <dgm:t>
        <a:bodyPr/>
        <a:lstStyle/>
        <a:p>
          <a:endParaRPr lang="en-US"/>
        </a:p>
      </dgm:t>
    </dgm:pt>
    <dgm:pt modelId="{6916CEA9-22EF-476B-A87F-FB797A1527F2}">
      <dgm:prSet custT="1"/>
      <dgm:spPr/>
      <dgm:t>
        <a:bodyPr/>
        <a:lstStyle/>
        <a:p>
          <a:r>
            <a:rPr lang="en-US" sz="2000" b="1" dirty="0" smtClean="0">
              <a:solidFill>
                <a:schemeClr val="bg1"/>
              </a:solidFill>
            </a:rPr>
            <a:t>Geology Knowledge</a:t>
          </a:r>
          <a:endParaRPr lang="en-US" sz="2000" b="1" dirty="0">
            <a:solidFill>
              <a:schemeClr val="bg1"/>
            </a:solidFill>
          </a:endParaRPr>
        </a:p>
      </dgm:t>
    </dgm:pt>
    <dgm:pt modelId="{A7D911CA-02C0-4684-A1C8-1CAE02D45F98}" type="parTrans" cxnId="{A6B1F3B1-82FB-4718-8DA1-A90F0DB6AB06}">
      <dgm:prSet/>
      <dgm:spPr/>
      <dgm:t>
        <a:bodyPr/>
        <a:lstStyle/>
        <a:p>
          <a:endParaRPr lang="en-US">
            <a:solidFill>
              <a:srgbClr val="002060"/>
            </a:solidFill>
          </a:endParaRPr>
        </a:p>
      </dgm:t>
    </dgm:pt>
    <dgm:pt modelId="{31BC730C-52E3-4F67-BF45-48EC9C94A44D}" type="sibTrans" cxnId="{A6B1F3B1-82FB-4718-8DA1-A90F0DB6AB06}">
      <dgm:prSet/>
      <dgm:spPr/>
      <dgm:t>
        <a:bodyPr/>
        <a:lstStyle/>
        <a:p>
          <a:endParaRPr lang="en-US"/>
        </a:p>
      </dgm:t>
    </dgm:pt>
    <dgm:pt modelId="{A934B559-A208-435A-A820-CE83F0C0A4F8}">
      <dgm:prSet/>
      <dgm:spPr/>
      <dgm:t>
        <a:bodyPr/>
        <a:lstStyle/>
        <a:p>
          <a:endParaRPr lang="en-CA">
            <a:solidFill>
              <a:srgbClr val="002060"/>
            </a:solidFill>
          </a:endParaRPr>
        </a:p>
      </dgm:t>
    </dgm:pt>
    <dgm:pt modelId="{BCD9FE98-CDFB-44BA-8F3F-D618A3BB7C52}" type="parTrans" cxnId="{B6B8EE29-A237-4809-956F-DA77EA1F2A93}">
      <dgm:prSet/>
      <dgm:spPr/>
      <dgm:t>
        <a:bodyPr/>
        <a:lstStyle/>
        <a:p>
          <a:endParaRPr lang="en-CA">
            <a:solidFill>
              <a:srgbClr val="002060"/>
            </a:solidFill>
          </a:endParaRPr>
        </a:p>
      </dgm:t>
    </dgm:pt>
    <dgm:pt modelId="{1CAACBF1-3F0A-4BBB-B665-2F0C276F2C71}" type="sibTrans" cxnId="{B6B8EE29-A237-4809-956F-DA77EA1F2A93}">
      <dgm:prSet/>
      <dgm:spPr/>
      <dgm:t>
        <a:bodyPr/>
        <a:lstStyle/>
        <a:p>
          <a:endParaRPr lang="en-CA"/>
        </a:p>
      </dgm:t>
    </dgm:pt>
    <dgm:pt modelId="{C0993EF3-3152-4942-8800-29F18C3F5651}">
      <dgm:prSet/>
      <dgm:spPr/>
      <dgm:t>
        <a:bodyPr/>
        <a:lstStyle/>
        <a:p>
          <a:endParaRPr lang="en-CA">
            <a:solidFill>
              <a:srgbClr val="002060"/>
            </a:solidFill>
          </a:endParaRPr>
        </a:p>
      </dgm:t>
    </dgm:pt>
    <dgm:pt modelId="{0A6EC1E2-226F-4BE5-B33C-C7B35A5BAD09}" type="parTrans" cxnId="{C7207611-6A4E-4EC0-822D-0DB4F608FA83}">
      <dgm:prSet/>
      <dgm:spPr/>
      <dgm:t>
        <a:bodyPr/>
        <a:lstStyle/>
        <a:p>
          <a:endParaRPr lang="en-CA"/>
        </a:p>
      </dgm:t>
    </dgm:pt>
    <dgm:pt modelId="{A02AD1C5-1EEE-4172-8A91-7DA9DD045699}" type="sibTrans" cxnId="{C7207611-6A4E-4EC0-822D-0DB4F608FA83}">
      <dgm:prSet/>
      <dgm:spPr/>
      <dgm:t>
        <a:bodyPr/>
        <a:lstStyle/>
        <a:p>
          <a:endParaRPr lang="en-CA"/>
        </a:p>
      </dgm:t>
    </dgm:pt>
    <dgm:pt modelId="{B6605984-10EE-4AF5-85EA-A45A85FCB404}" type="pres">
      <dgm:prSet presAssocID="{D9B83B3A-E089-4B7A-9D73-D1272228FD77}" presName="cycle" presStyleCnt="0">
        <dgm:presLayoutVars>
          <dgm:chMax val="1"/>
          <dgm:dir/>
          <dgm:animLvl val="ctr"/>
          <dgm:resizeHandles val="exact"/>
        </dgm:presLayoutVars>
      </dgm:prSet>
      <dgm:spPr/>
      <dgm:t>
        <a:bodyPr/>
        <a:lstStyle/>
        <a:p>
          <a:endParaRPr lang="en-CA"/>
        </a:p>
      </dgm:t>
    </dgm:pt>
    <dgm:pt modelId="{81B7191E-46C9-43E7-8880-364FEF4B2811}" type="pres">
      <dgm:prSet presAssocID="{89AD2976-1B46-47ED-9898-4E15F4DE74D4}" presName="centerShape" presStyleLbl="node0" presStyleIdx="0" presStyleCnt="1" custScaleX="203499" custScaleY="141169"/>
      <dgm:spPr/>
      <dgm:t>
        <a:bodyPr/>
        <a:lstStyle/>
        <a:p>
          <a:endParaRPr lang="en-CA"/>
        </a:p>
      </dgm:t>
    </dgm:pt>
    <dgm:pt modelId="{E5060F7E-3D09-4D98-A332-1CB1EC01DA2A}" type="pres">
      <dgm:prSet presAssocID="{92AC084C-8264-468E-AF60-49B2BFEFAE17}" presName="Name9" presStyleLbl="parChTrans1D2" presStyleIdx="0" presStyleCnt="4"/>
      <dgm:spPr/>
      <dgm:t>
        <a:bodyPr/>
        <a:lstStyle/>
        <a:p>
          <a:endParaRPr lang="en-CA"/>
        </a:p>
      </dgm:t>
    </dgm:pt>
    <dgm:pt modelId="{45FAC4A0-385E-4033-8918-565BC68CE405}" type="pres">
      <dgm:prSet presAssocID="{92AC084C-8264-468E-AF60-49B2BFEFAE17}" presName="connTx" presStyleLbl="parChTrans1D2" presStyleIdx="0" presStyleCnt="4"/>
      <dgm:spPr/>
      <dgm:t>
        <a:bodyPr/>
        <a:lstStyle/>
        <a:p>
          <a:endParaRPr lang="en-CA"/>
        </a:p>
      </dgm:t>
    </dgm:pt>
    <dgm:pt modelId="{2C86D702-8A76-49F9-870F-D7ACCDFC606E}" type="pres">
      <dgm:prSet presAssocID="{E95B98BC-4F7F-42F0-8F59-4E0412D38E4A}" presName="node" presStyleLbl="node1" presStyleIdx="0" presStyleCnt="4" custScaleX="134496">
        <dgm:presLayoutVars>
          <dgm:bulletEnabled val="1"/>
        </dgm:presLayoutVars>
      </dgm:prSet>
      <dgm:spPr/>
      <dgm:t>
        <a:bodyPr/>
        <a:lstStyle/>
        <a:p>
          <a:endParaRPr lang="en-CA"/>
        </a:p>
      </dgm:t>
    </dgm:pt>
    <dgm:pt modelId="{2DACB486-F75D-4435-ACB3-EEF8AB05271A}" type="pres">
      <dgm:prSet presAssocID="{A7D911CA-02C0-4684-A1C8-1CAE02D45F98}" presName="Name9" presStyleLbl="parChTrans1D2" presStyleIdx="1" presStyleCnt="4"/>
      <dgm:spPr/>
      <dgm:t>
        <a:bodyPr/>
        <a:lstStyle/>
        <a:p>
          <a:endParaRPr lang="en-CA"/>
        </a:p>
      </dgm:t>
    </dgm:pt>
    <dgm:pt modelId="{03008FE6-20D3-42BE-A687-4AAA56A5909E}" type="pres">
      <dgm:prSet presAssocID="{A7D911CA-02C0-4684-A1C8-1CAE02D45F98}" presName="connTx" presStyleLbl="parChTrans1D2" presStyleIdx="1" presStyleCnt="4"/>
      <dgm:spPr/>
      <dgm:t>
        <a:bodyPr/>
        <a:lstStyle/>
        <a:p>
          <a:endParaRPr lang="en-CA"/>
        </a:p>
      </dgm:t>
    </dgm:pt>
    <dgm:pt modelId="{D30993D9-A0B4-46D2-9819-CC576D02A97B}" type="pres">
      <dgm:prSet presAssocID="{6916CEA9-22EF-476B-A87F-FB797A1527F2}" presName="node" presStyleLbl="node1" presStyleIdx="1" presStyleCnt="4" custScaleX="112696" custRadScaleRad="122802" custRadScaleInc="-24521">
        <dgm:presLayoutVars>
          <dgm:bulletEnabled val="1"/>
        </dgm:presLayoutVars>
      </dgm:prSet>
      <dgm:spPr/>
      <dgm:t>
        <a:bodyPr/>
        <a:lstStyle/>
        <a:p>
          <a:endParaRPr lang="en-CA"/>
        </a:p>
      </dgm:t>
    </dgm:pt>
    <dgm:pt modelId="{0723A2EA-0250-4946-8ED5-FECEE57AE612}" type="pres">
      <dgm:prSet presAssocID="{D2F70564-53E7-478E-996F-AC00D2C528F9}" presName="Name9" presStyleLbl="parChTrans1D2" presStyleIdx="2" presStyleCnt="4"/>
      <dgm:spPr/>
      <dgm:t>
        <a:bodyPr/>
        <a:lstStyle/>
        <a:p>
          <a:endParaRPr lang="en-CA"/>
        </a:p>
      </dgm:t>
    </dgm:pt>
    <dgm:pt modelId="{5A8101FF-D39C-448D-83A0-E85EFC75466A}" type="pres">
      <dgm:prSet presAssocID="{D2F70564-53E7-478E-996F-AC00D2C528F9}" presName="connTx" presStyleLbl="parChTrans1D2" presStyleIdx="2" presStyleCnt="4"/>
      <dgm:spPr/>
      <dgm:t>
        <a:bodyPr/>
        <a:lstStyle/>
        <a:p>
          <a:endParaRPr lang="en-CA"/>
        </a:p>
      </dgm:t>
    </dgm:pt>
    <dgm:pt modelId="{D45CE9F9-344E-48AD-A248-2413CD0EE403}" type="pres">
      <dgm:prSet presAssocID="{53BC009D-FFC2-45B4-87DA-290892776268}" presName="node" presStyleLbl="node1" presStyleIdx="2" presStyleCnt="4" custScaleX="121242" custRadScaleRad="121333" custRadScaleInc="-22579">
        <dgm:presLayoutVars>
          <dgm:bulletEnabled val="1"/>
        </dgm:presLayoutVars>
      </dgm:prSet>
      <dgm:spPr/>
      <dgm:t>
        <a:bodyPr/>
        <a:lstStyle/>
        <a:p>
          <a:endParaRPr lang="en-CA"/>
        </a:p>
      </dgm:t>
    </dgm:pt>
    <dgm:pt modelId="{40401DC9-4AC5-4534-869A-677CCEDC5727}" type="pres">
      <dgm:prSet presAssocID="{BCD9FE98-CDFB-44BA-8F3F-D618A3BB7C52}" presName="Name9" presStyleLbl="parChTrans1D2" presStyleIdx="3" presStyleCnt="4"/>
      <dgm:spPr/>
      <dgm:t>
        <a:bodyPr/>
        <a:lstStyle/>
        <a:p>
          <a:endParaRPr lang="en-CA"/>
        </a:p>
      </dgm:t>
    </dgm:pt>
    <dgm:pt modelId="{73E0D97B-C7F3-4F21-80C7-81C702CF425D}" type="pres">
      <dgm:prSet presAssocID="{BCD9FE98-CDFB-44BA-8F3F-D618A3BB7C52}" presName="connTx" presStyleLbl="parChTrans1D2" presStyleIdx="3" presStyleCnt="4"/>
      <dgm:spPr/>
      <dgm:t>
        <a:bodyPr/>
        <a:lstStyle/>
        <a:p>
          <a:endParaRPr lang="en-CA"/>
        </a:p>
      </dgm:t>
    </dgm:pt>
    <dgm:pt modelId="{AEF52AFD-96D8-41CC-BD32-AE5E5664C780}" type="pres">
      <dgm:prSet presAssocID="{A934B559-A208-435A-A820-CE83F0C0A4F8}" presName="node" presStyleLbl="node1" presStyleIdx="3" presStyleCnt="4" custRadScaleRad="122241" custRadScaleInc="3950">
        <dgm:presLayoutVars>
          <dgm:bulletEnabled val="1"/>
        </dgm:presLayoutVars>
      </dgm:prSet>
      <dgm:spPr/>
      <dgm:t>
        <a:bodyPr/>
        <a:lstStyle/>
        <a:p>
          <a:endParaRPr lang="en-CA"/>
        </a:p>
      </dgm:t>
    </dgm:pt>
  </dgm:ptLst>
  <dgm:cxnLst>
    <dgm:cxn modelId="{12C47BCB-DEDF-4B54-BF78-A80F714BF74C}" type="presOf" srcId="{E95B98BC-4F7F-42F0-8F59-4E0412D38E4A}" destId="{2C86D702-8A76-49F9-870F-D7ACCDFC606E}" srcOrd="0" destOrd="0" presId="urn:microsoft.com/office/officeart/2005/8/layout/radial1"/>
    <dgm:cxn modelId="{A6B1F3B1-82FB-4718-8DA1-A90F0DB6AB06}" srcId="{89AD2976-1B46-47ED-9898-4E15F4DE74D4}" destId="{6916CEA9-22EF-476B-A87F-FB797A1527F2}" srcOrd="1" destOrd="0" parTransId="{A7D911CA-02C0-4684-A1C8-1CAE02D45F98}" sibTransId="{31BC730C-52E3-4F67-BF45-48EC9C94A44D}"/>
    <dgm:cxn modelId="{FEAAB931-D88E-47F8-B959-F7B0C8705EE8}" srcId="{D9B83B3A-E089-4B7A-9D73-D1272228FD77}" destId="{89AD2976-1B46-47ED-9898-4E15F4DE74D4}" srcOrd="0" destOrd="0" parTransId="{580F1583-5ECC-453B-A288-CF35A3C820C9}" sibTransId="{6601BD72-4B9C-4FEB-A7A8-73C73CEADA6C}"/>
    <dgm:cxn modelId="{B281C129-6CA9-4E7A-B665-80066D252D36}" type="presOf" srcId="{A7D911CA-02C0-4684-A1C8-1CAE02D45F98}" destId="{03008FE6-20D3-42BE-A687-4AAA56A5909E}" srcOrd="1" destOrd="0" presId="urn:microsoft.com/office/officeart/2005/8/layout/radial1"/>
    <dgm:cxn modelId="{07CF368C-1AB3-47F2-8507-6E49BCAD479C}" type="presOf" srcId="{D2F70564-53E7-478E-996F-AC00D2C528F9}" destId="{0723A2EA-0250-4946-8ED5-FECEE57AE612}" srcOrd="0" destOrd="0" presId="urn:microsoft.com/office/officeart/2005/8/layout/radial1"/>
    <dgm:cxn modelId="{8E3F60C5-5455-4994-9D4C-523FF52DCAF7}" type="presOf" srcId="{D9B83B3A-E089-4B7A-9D73-D1272228FD77}" destId="{B6605984-10EE-4AF5-85EA-A45A85FCB404}" srcOrd="0" destOrd="0" presId="urn:microsoft.com/office/officeart/2005/8/layout/radial1"/>
    <dgm:cxn modelId="{3FB7D1B9-92F5-4218-9AB5-E3E7DAF11CBA}" srcId="{89AD2976-1B46-47ED-9898-4E15F4DE74D4}" destId="{E95B98BC-4F7F-42F0-8F59-4E0412D38E4A}" srcOrd="0" destOrd="0" parTransId="{92AC084C-8264-468E-AF60-49B2BFEFAE17}" sibTransId="{435330F8-2236-4B38-8034-B82B9256B699}"/>
    <dgm:cxn modelId="{3C2849E8-EB4B-43AC-96E2-A1233FA36C54}" type="presOf" srcId="{A934B559-A208-435A-A820-CE83F0C0A4F8}" destId="{AEF52AFD-96D8-41CC-BD32-AE5E5664C780}" srcOrd="0" destOrd="0" presId="urn:microsoft.com/office/officeart/2005/8/layout/radial1"/>
    <dgm:cxn modelId="{A750422E-F362-4F60-BE72-18CB0D8914FF}" type="presOf" srcId="{92AC084C-8264-468E-AF60-49B2BFEFAE17}" destId="{45FAC4A0-385E-4033-8918-565BC68CE405}" srcOrd="1" destOrd="0" presId="urn:microsoft.com/office/officeart/2005/8/layout/radial1"/>
    <dgm:cxn modelId="{0759748E-03A1-45B2-8F78-98E042A31F71}" type="presOf" srcId="{C0993EF3-3152-4942-8800-29F18C3F5651}" destId="{AEF52AFD-96D8-41CC-BD32-AE5E5664C780}" srcOrd="0" destOrd="1" presId="urn:microsoft.com/office/officeart/2005/8/layout/radial1"/>
    <dgm:cxn modelId="{D7A2AEAF-1C0D-4610-8C4A-2A3D5BA7D429}" type="presOf" srcId="{6916CEA9-22EF-476B-A87F-FB797A1527F2}" destId="{D30993D9-A0B4-46D2-9819-CC576D02A97B}" srcOrd="0" destOrd="0" presId="urn:microsoft.com/office/officeart/2005/8/layout/radial1"/>
    <dgm:cxn modelId="{001D550C-0151-45EB-A953-BC9F97FAF1E3}" type="presOf" srcId="{BCD9FE98-CDFB-44BA-8F3F-D618A3BB7C52}" destId="{40401DC9-4AC5-4534-869A-677CCEDC5727}" srcOrd="0" destOrd="0" presId="urn:microsoft.com/office/officeart/2005/8/layout/radial1"/>
    <dgm:cxn modelId="{25BDBE7C-EFAB-447A-9D27-4468197ECD9B}" type="presOf" srcId="{92AC084C-8264-468E-AF60-49B2BFEFAE17}" destId="{E5060F7E-3D09-4D98-A332-1CB1EC01DA2A}" srcOrd="0" destOrd="0" presId="urn:microsoft.com/office/officeart/2005/8/layout/radial1"/>
    <dgm:cxn modelId="{30430F53-DE46-4040-AB2F-E2BDC108C769}" type="presOf" srcId="{89AD2976-1B46-47ED-9898-4E15F4DE74D4}" destId="{81B7191E-46C9-43E7-8880-364FEF4B2811}" srcOrd="0" destOrd="0" presId="urn:microsoft.com/office/officeart/2005/8/layout/radial1"/>
    <dgm:cxn modelId="{B6B8EE29-A237-4809-956F-DA77EA1F2A93}" srcId="{89AD2976-1B46-47ED-9898-4E15F4DE74D4}" destId="{A934B559-A208-435A-A820-CE83F0C0A4F8}" srcOrd="3" destOrd="0" parTransId="{BCD9FE98-CDFB-44BA-8F3F-D618A3BB7C52}" sibTransId="{1CAACBF1-3F0A-4BBB-B665-2F0C276F2C71}"/>
    <dgm:cxn modelId="{C4C8E197-0C7E-4A64-8218-39BE927221A6}" type="presOf" srcId="{BCD9FE98-CDFB-44BA-8F3F-D618A3BB7C52}" destId="{73E0D97B-C7F3-4F21-80C7-81C702CF425D}" srcOrd="1" destOrd="0" presId="urn:microsoft.com/office/officeart/2005/8/layout/radial1"/>
    <dgm:cxn modelId="{C7207611-6A4E-4EC0-822D-0DB4F608FA83}" srcId="{A934B559-A208-435A-A820-CE83F0C0A4F8}" destId="{C0993EF3-3152-4942-8800-29F18C3F5651}" srcOrd="0" destOrd="0" parTransId="{0A6EC1E2-226F-4BE5-B33C-C7B35A5BAD09}" sibTransId="{A02AD1C5-1EEE-4172-8A91-7DA9DD045699}"/>
    <dgm:cxn modelId="{96E59FA6-1618-4066-82A8-925308947479}" srcId="{89AD2976-1B46-47ED-9898-4E15F4DE74D4}" destId="{53BC009D-FFC2-45B4-87DA-290892776268}" srcOrd="2" destOrd="0" parTransId="{D2F70564-53E7-478E-996F-AC00D2C528F9}" sibTransId="{A0392EED-AD4C-4326-9886-4468EDC8F4FB}"/>
    <dgm:cxn modelId="{1C841644-0475-45F9-B0D9-A14363A59CB8}" type="presOf" srcId="{A7D911CA-02C0-4684-A1C8-1CAE02D45F98}" destId="{2DACB486-F75D-4435-ACB3-EEF8AB05271A}" srcOrd="0" destOrd="0" presId="urn:microsoft.com/office/officeart/2005/8/layout/radial1"/>
    <dgm:cxn modelId="{AB2D91F9-3BD0-4939-BF3B-6E3363DD4F80}" type="presOf" srcId="{53BC009D-FFC2-45B4-87DA-290892776268}" destId="{D45CE9F9-344E-48AD-A248-2413CD0EE403}" srcOrd="0" destOrd="0" presId="urn:microsoft.com/office/officeart/2005/8/layout/radial1"/>
    <dgm:cxn modelId="{4130B656-15F6-4BF8-A504-C4C971453F26}" type="presOf" srcId="{D2F70564-53E7-478E-996F-AC00D2C528F9}" destId="{5A8101FF-D39C-448D-83A0-E85EFC75466A}" srcOrd="1" destOrd="0" presId="urn:microsoft.com/office/officeart/2005/8/layout/radial1"/>
    <dgm:cxn modelId="{9B6A7E6F-8E7B-4DD0-8EFD-F835E8C8A64F}" type="presParOf" srcId="{B6605984-10EE-4AF5-85EA-A45A85FCB404}" destId="{81B7191E-46C9-43E7-8880-364FEF4B2811}" srcOrd="0" destOrd="0" presId="urn:microsoft.com/office/officeart/2005/8/layout/radial1"/>
    <dgm:cxn modelId="{7E98B0F0-A263-47CB-9344-AC01D81AE77C}" type="presParOf" srcId="{B6605984-10EE-4AF5-85EA-A45A85FCB404}" destId="{E5060F7E-3D09-4D98-A332-1CB1EC01DA2A}" srcOrd="1" destOrd="0" presId="urn:microsoft.com/office/officeart/2005/8/layout/radial1"/>
    <dgm:cxn modelId="{014FE021-1501-44D0-BA5D-A0A302CEF7E9}" type="presParOf" srcId="{E5060F7E-3D09-4D98-A332-1CB1EC01DA2A}" destId="{45FAC4A0-385E-4033-8918-565BC68CE405}" srcOrd="0" destOrd="0" presId="urn:microsoft.com/office/officeart/2005/8/layout/radial1"/>
    <dgm:cxn modelId="{2819E088-F934-4270-8525-667022B502DE}" type="presParOf" srcId="{B6605984-10EE-4AF5-85EA-A45A85FCB404}" destId="{2C86D702-8A76-49F9-870F-D7ACCDFC606E}" srcOrd="2" destOrd="0" presId="urn:microsoft.com/office/officeart/2005/8/layout/radial1"/>
    <dgm:cxn modelId="{A508A5D0-7384-4AD8-8904-2C52A9F59D15}" type="presParOf" srcId="{B6605984-10EE-4AF5-85EA-A45A85FCB404}" destId="{2DACB486-F75D-4435-ACB3-EEF8AB05271A}" srcOrd="3" destOrd="0" presId="urn:microsoft.com/office/officeart/2005/8/layout/radial1"/>
    <dgm:cxn modelId="{54517173-406C-48C3-9021-720A4EA6B935}" type="presParOf" srcId="{2DACB486-F75D-4435-ACB3-EEF8AB05271A}" destId="{03008FE6-20D3-42BE-A687-4AAA56A5909E}" srcOrd="0" destOrd="0" presId="urn:microsoft.com/office/officeart/2005/8/layout/radial1"/>
    <dgm:cxn modelId="{E1ECE8AF-8AB8-46A7-92CD-816A15EACED3}" type="presParOf" srcId="{B6605984-10EE-4AF5-85EA-A45A85FCB404}" destId="{D30993D9-A0B4-46D2-9819-CC576D02A97B}" srcOrd="4" destOrd="0" presId="urn:microsoft.com/office/officeart/2005/8/layout/radial1"/>
    <dgm:cxn modelId="{B94B29E0-EAE4-4EB8-AEF9-0CC7F778AEDC}" type="presParOf" srcId="{B6605984-10EE-4AF5-85EA-A45A85FCB404}" destId="{0723A2EA-0250-4946-8ED5-FECEE57AE612}" srcOrd="5" destOrd="0" presId="urn:microsoft.com/office/officeart/2005/8/layout/radial1"/>
    <dgm:cxn modelId="{B3D0575E-D32E-4A62-9393-DF5F06B94F0E}" type="presParOf" srcId="{0723A2EA-0250-4946-8ED5-FECEE57AE612}" destId="{5A8101FF-D39C-448D-83A0-E85EFC75466A}" srcOrd="0" destOrd="0" presId="urn:microsoft.com/office/officeart/2005/8/layout/radial1"/>
    <dgm:cxn modelId="{653335F3-D5F4-4E01-A42E-DEBA179F5952}" type="presParOf" srcId="{B6605984-10EE-4AF5-85EA-A45A85FCB404}" destId="{D45CE9F9-344E-48AD-A248-2413CD0EE403}" srcOrd="6" destOrd="0" presId="urn:microsoft.com/office/officeart/2005/8/layout/radial1"/>
    <dgm:cxn modelId="{BCCCCA1B-34CE-4BF0-841C-D2874BF207B2}" type="presParOf" srcId="{B6605984-10EE-4AF5-85EA-A45A85FCB404}" destId="{40401DC9-4AC5-4534-869A-677CCEDC5727}" srcOrd="7" destOrd="0" presId="urn:microsoft.com/office/officeart/2005/8/layout/radial1"/>
    <dgm:cxn modelId="{9B8647F9-ED32-43BE-99E5-2DF15818B643}" type="presParOf" srcId="{40401DC9-4AC5-4534-869A-677CCEDC5727}" destId="{73E0D97B-C7F3-4F21-80C7-81C702CF425D}" srcOrd="0" destOrd="0" presId="urn:microsoft.com/office/officeart/2005/8/layout/radial1"/>
    <dgm:cxn modelId="{6D30DB29-14F0-4466-B5E2-5D05A773D590}" type="presParOf" srcId="{B6605984-10EE-4AF5-85EA-A45A85FCB404}" destId="{AEF52AFD-96D8-41CC-BD32-AE5E5664C780}" srcOrd="8" destOrd="0" presId="urn:microsoft.com/office/officeart/2005/8/layout/radial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1B7191E-46C9-43E7-8880-364FEF4B2811}">
      <dsp:nvSpPr>
        <dsp:cNvPr id="0" name=""/>
        <dsp:cNvSpPr/>
      </dsp:nvSpPr>
      <dsp:spPr>
        <a:xfrm>
          <a:off x="2416454" y="1696690"/>
          <a:ext cx="3146148" cy="2182510"/>
        </a:xfrm>
        <a:prstGeom prst="ellipse">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b="1" kern="1200" dirty="0" smtClean="0">
              <a:solidFill>
                <a:schemeClr val="bg1"/>
              </a:solidFill>
              <a:effectLst>
                <a:outerShdw blurRad="38100" dist="38100" dir="2700000" algn="tl">
                  <a:srgbClr val="000000">
                    <a:alpha val="43137"/>
                  </a:srgbClr>
                </a:outerShdw>
              </a:effectLst>
            </a:rPr>
            <a:t>Communication Performance</a:t>
          </a:r>
          <a:endParaRPr lang="en-US" sz="2500" b="1" kern="1200" dirty="0">
            <a:solidFill>
              <a:schemeClr val="bg1"/>
            </a:solidFill>
            <a:effectLst>
              <a:outerShdw blurRad="38100" dist="38100" dir="2700000" algn="tl">
                <a:srgbClr val="000000">
                  <a:alpha val="43137"/>
                </a:srgbClr>
              </a:outerShdw>
            </a:effectLst>
          </a:endParaRPr>
        </a:p>
      </dsp:txBody>
      <dsp:txXfrm>
        <a:off x="2416454" y="1696690"/>
        <a:ext cx="3146148" cy="2182510"/>
      </dsp:txXfrm>
    </dsp:sp>
    <dsp:sp modelId="{E5060F7E-3D09-4D98-A332-1CB1EC01DA2A}">
      <dsp:nvSpPr>
        <dsp:cNvPr id="0" name=""/>
        <dsp:cNvSpPr/>
      </dsp:nvSpPr>
      <dsp:spPr>
        <a:xfrm rot="16200000">
          <a:off x="3916672" y="1606608"/>
          <a:ext cx="145712" cy="34453"/>
        </a:xfrm>
        <a:custGeom>
          <a:avLst/>
          <a:gdLst/>
          <a:ahLst/>
          <a:cxnLst/>
          <a:rect l="0" t="0" r="0" b="0"/>
          <a:pathLst>
            <a:path>
              <a:moveTo>
                <a:pt x="0" y="17226"/>
              </a:moveTo>
              <a:lnTo>
                <a:pt x="145712" y="17226"/>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rgbClr val="002060"/>
            </a:solidFill>
          </a:endParaRPr>
        </a:p>
      </dsp:txBody>
      <dsp:txXfrm rot="16200000">
        <a:off x="3985886" y="1620191"/>
        <a:ext cx="7285" cy="7285"/>
      </dsp:txXfrm>
    </dsp:sp>
    <dsp:sp modelId="{2C86D702-8A76-49F9-870F-D7ACCDFC606E}">
      <dsp:nvSpPr>
        <dsp:cNvPr id="0" name=""/>
        <dsp:cNvSpPr/>
      </dsp:nvSpPr>
      <dsp:spPr>
        <a:xfrm>
          <a:off x="2949857" y="4951"/>
          <a:ext cx="2079343" cy="1546026"/>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bg1"/>
              </a:solidFill>
            </a:rPr>
            <a:t>Communication </a:t>
          </a:r>
          <a:r>
            <a:rPr lang="en-US" sz="2000" b="1" kern="1200" dirty="0" smtClean="0">
              <a:solidFill>
                <a:schemeClr val="bg1"/>
              </a:solidFill>
            </a:rPr>
            <a:t>Confidence</a:t>
          </a:r>
          <a:endParaRPr lang="en-US" sz="2000" b="1" kern="1200" dirty="0">
            <a:solidFill>
              <a:schemeClr val="bg1"/>
            </a:solidFill>
          </a:endParaRPr>
        </a:p>
      </dsp:txBody>
      <dsp:txXfrm>
        <a:off x="2949857" y="4951"/>
        <a:ext cx="2079343" cy="1546026"/>
      </dsp:txXfrm>
    </dsp:sp>
    <dsp:sp modelId="{2DACB486-F75D-4435-ACB3-EEF8AB05271A}">
      <dsp:nvSpPr>
        <dsp:cNvPr id="0" name=""/>
        <dsp:cNvSpPr/>
      </dsp:nvSpPr>
      <dsp:spPr>
        <a:xfrm rot="20937933">
          <a:off x="5503367" y="2469809"/>
          <a:ext cx="58515" cy="34453"/>
        </a:xfrm>
        <a:custGeom>
          <a:avLst/>
          <a:gdLst/>
          <a:ahLst/>
          <a:cxnLst/>
          <a:rect l="0" t="0" r="0" b="0"/>
          <a:pathLst>
            <a:path>
              <a:moveTo>
                <a:pt x="0" y="17226"/>
              </a:moveTo>
              <a:lnTo>
                <a:pt x="58515" y="17226"/>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rgbClr val="002060"/>
            </a:solidFill>
          </a:endParaRPr>
        </a:p>
      </dsp:txBody>
      <dsp:txXfrm rot="20937933">
        <a:off x="5531161" y="2485572"/>
        <a:ext cx="2925" cy="2925"/>
      </dsp:txXfrm>
    </dsp:sp>
    <dsp:sp modelId="{D30993D9-A0B4-46D2-9819-CC576D02A97B}">
      <dsp:nvSpPr>
        <dsp:cNvPr id="0" name=""/>
        <dsp:cNvSpPr/>
      </dsp:nvSpPr>
      <dsp:spPr>
        <a:xfrm>
          <a:off x="5541037" y="1542502"/>
          <a:ext cx="1742310" cy="1546026"/>
        </a:xfrm>
        <a:prstGeom prst="ellipse">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en-US" sz="2000" b="1" kern="1200" dirty="0" smtClean="0">
              <a:solidFill>
                <a:schemeClr val="bg1"/>
              </a:solidFill>
            </a:rPr>
            <a:t>Geology Knowledge</a:t>
          </a:r>
          <a:endParaRPr lang="en-US" sz="2000" b="1" kern="1200" dirty="0">
            <a:solidFill>
              <a:schemeClr val="bg1"/>
            </a:solidFill>
          </a:endParaRPr>
        </a:p>
      </dsp:txBody>
      <dsp:txXfrm>
        <a:off x="5541037" y="1542502"/>
        <a:ext cx="1742310" cy="1546026"/>
      </dsp:txXfrm>
    </dsp:sp>
    <dsp:sp modelId="{0723A2EA-0250-4946-8ED5-FECEE57AE612}">
      <dsp:nvSpPr>
        <dsp:cNvPr id="0" name=""/>
        <dsp:cNvSpPr/>
      </dsp:nvSpPr>
      <dsp:spPr>
        <a:xfrm rot="4676852">
          <a:off x="4149564" y="3937275"/>
          <a:ext cx="178081" cy="34453"/>
        </a:xfrm>
        <a:custGeom>
          <a:avLst/>
          <a:gdLst/>
          <a:ahLst/>
          <a:cxnLst/>
          <a:rect l="0" t="0" r="0" b="0"/>
          <a:pathLst>
            <a:path>
              <a:moveTo>
                <a:pt x="0" y="17226"/>
              </a:moveTo>
              <a:lnTo>
                <a:pt x="178081" y="17226"/>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solidFill>
              <a:srgbClr val="002060"/>
            </a:solidFill>
          </a:endParaRPr>
        </a:p>
      </dsp:txBody>
      <dsp:txXfrm rot="4676852">
        <a:off x="4234153" y="3950050"/>
        <a:ext cx="8904" cy="8904"/>
      </dsp:txXfrm>
    </dsp:sp>
    <dsp:sp modelId="{D45CE9F9-344E-48AD-A248-2413CD0EE403}">
      <dsp:nvSpPr>
        <dsp:cNvPr id="0" name=""/>
        <dsp:cNvSpPr/>
      </dsp:nvSpPr>
      <dsp:spPr>
        <a:xfrm>
          <a:off x="3482528" y="4029865"/>
          <a:ext cx="1874433" cy="1546026"/>
        </a:xfrm>
        <a:prstGeom prst="ellipse">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bg1"/>
              </a:solidFill>
            </a:rPr>
            <a:t>Science Communication </a:t>
          </a:r>
          <a:r>
            <a:rPr lang="en-US" sz="2000" b="1" kern="1200" dirty="0" smtClean="0">
              <a:solidFill>
                <a:schemeClr val="bg1"/>
              </a:solidFill>
            </a:rPr>
            <a:t>Perceptions</a:t>
          </a:r>
          <a:endParaRPr lang="en-US" sz="2000" b="1" kern="1200" dirty="0">
            <a:solidFill>
              <a:schemeClr val="bg1"/>
            </a:solidFill>
          </a:endParaRPr>
        </a:p>
      </dsp:txBody>
      <dsp:txXfrm>
        <a:off x="3482528" y="4029865"/>
        <a:ext cx="1874433" cy="1546026"/>
      </dsp:txXfrm>
    </dsp:sp>
    <dsp:sp modelId="{40401DC9-4AC5-4534-869A-677CCEDC5727}">
      <dsp:nvSpPr>
        <dsp:cNvPr id="0" name=""/>
        <dsp:cNvSpPr/>
      </dsp:nvSpPr>
      <dsp:spPr>
        <a:xfrm rot="10906650">
          <a:off x="2306304" y="2720217"/>
          <a:ext cx="111748" cy="34453"/>
        </a:xfrm>
        <a:custGeom>
          <a:avLst/>
          <a:gdLst/>
          <a:ahLst/>
          <a:cxnLst/>
          <a:rect l="0" t="0" r="0" b="0"/>
          <a:pathLst>
            <a:path>
              <a:moveTo>
                <a:pt x="0" y="17226"/>
              </a:moveTo>
              <a:lnTo>
                <a:pt x="111748" y="17226"/>
              </a:lnTo>
            </a:path>
          </a:pathLst>
        </a:custGeom>
        <a:noFill/>
        <a:ln w="25400" cap="flat" cmpd="sng" algn="ctr">
          <a:solidFill>
            <a:schemeClr val="accent2">
              <a:hueOff val="0"/>
              <a:satOff val="0"/>
              <a:lumOff val="0"/>
              <a:alphaOff val="0"/>
            </a:schemeClr>
          </a:solidFill>
          <a:prstDash val="solid"/>
        </a:ln>
        <a:effectLst/>
        <a:scene3d>
          <a:camera prst="orthographicFront"/>
          <a:lightRig rig="threePt" dir="t">
            <a:rot lat="0" lon="0" rev="7500000"/>
          </a:lightRig>
        </a:scene3d>
        <a:sp3d z="-40000" prstMaterial="matte"/>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CA" sz="500" kern="1200">
            <a:solidFill>
              <a:srgbClr val="002060"/>
            </a:solidFill>
          </a:endParaRPr>
        </a:p>
      </dsp:txBody>
      <dsp:txXfrm rot="10906650">
        <a:off x="2359385" y="2734650"/>
        <a:ext cx="5587" cy="5587"/>
      </dsp:txXfrm>
    </dsp:sp>
    <dsp:sp modelId="{AEF52AFD-96D8-41CC-BD32-AE5E5664C780}">
      <dsp:nvSpPr>
        <dsp:cNvPr id="0" name=""/>
        <dsp:cNvSpPr/>
      </dsp:nvSpPr>
      <dsp:spPr>
        <a:xfrm>
          <a:off x="760677" y="1938720"/>
          <a:ext cx="1546026" cy="1546026"/>
        </a:xfrm>
        <a:prstGeom prst="ellipse">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1590" tIns="21590" rIns="21590" bIns="21590" numCol="1" spcCol="1270" anchor="ctr" anchorCtr="0">
          <a:noAutofit/>
        </a:bodyPr>
        <a:lstStyle/>
        <a:p>
          <a:pPr lvl="0" algn="l" defTabSz="1511300">
            <a:lnSpc>
              <a:spcPct val="90000"/>
            </a:lnSpc>
            <a:spcBef>
              <a:spcPct val="0"/>
            </a:spcBef>
            <a:spcAft>
              <a:spcPct val="35000"/>
            </a:spcAft>
          </a:pPr>
          <a:endParaRPr lang="en-CA" sz="3400" kern="1200">
            <a:solidFill>
              <a:srgbClr val="002060"/>
            </a:solidFill>
          </a:endParaRPr>
        </a:p>
        <a:p>
          <a:pPr marL="228600" lvl="1" indent="-228600" algn="l" defTabSz="1200150">
            <a:lnSpc>
              <a:spcPct val="90000"/>
            </a:lnSpc>
            <a:spcBef>
              <a:spcPct val="0"/>
            </a:spcBef>
            <a:spcAft>
              <a:spcPct val="15000"/>
            </a:spcAft>
            <a:buChar char="••"/>
          </a:pPr>
          <a:endParaRPr lang="en-CA" sz="2700" kern="1200">
            <a:solidFill>
              <a:srgbClr val="002060"/>
            </a:solidFill>
          </a:endParaRPr>
        </a:p>
      </dsp:txBody>
      <dsp:txXfrm>
        <a:off x="760677" y="1938720"/>
        <a:ext cx="1546026" cy="1546026"/>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B0419F36-11DA-4E3C-BCE5-C1FF4596E80D}" type="datetimeFigureOut">
              <a:rPr lang="en-US" smtClean="0"/>
              <a:pPr/>
              <a:t>2/3/2015</a:t>
            </a:fld>
            <a:endParaRPr lang="en-US"/>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0DD63CEB-1DA9-450D-B050-24F5B78CE457}" type="slidenum">
              <a:rPr lang="en-US" smtClean="0"/>
              <a:pPr/>
              <a:t>‹#›</a:t>
            </a:fld>
            <a:endParaRPr lang="en-US"/>
          </a:p>
        </p:txBody>
      </p:sp>
    </p:spTree>
    <p:extLst>
      <p:ext uri="{BB962C8B-B14F-4D97-AF65-F5344CB8AC3E}">
        <p14:creationId xmlns:p14="http://schemas.microsoft.com/office/powerpoint/2010/main" xmlns="" val="24623188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79425"/>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4143375" y="0"/>
            <a:ext cx="3170238" cy="479425"/>
          </a:xfrm>
          <a:prstGeom prst="rect">
            <a:avLst/>
          </a:prstGeom>
        </p:spPr>
        <p:txBody>
          <a:bodyPr vert="horz" lIns="91440" tIns="45720" rIns="91440" bIns="45720" rtlCol="0"/>
          <a:lstStyle>
            <a:lvl1pPr algn="r">
              <a:defRPr sz="1200"/>
            </a:lvl1pPr>
          </a:lstStyle>
          <a:p>
            <a:fld id="{DB1595E2-C28D-4D59-BBED-797F3EBA055F}" type="datetimeFigureOut">
              <a:rPr lang="en-NZ" smtClean="0"/>
              <a:pPr/>
              <a:t>3/02/2015</a:t>
            </a:fld>
            <a:endParaRPr lang="en-NZ"/>
          </a:p>
        </p:txBody>
      </p:sp>
      <p:sp>
        <p:nvSpPr>
          <p:cNvPr id="4" name="Slide Image Placeholder 3"/>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731838" y="4560888"/>
            <a:ext cx="5851525" cy="43195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9120188"/>
            <a:ext cx="3170238" cy="479425"/>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4143375" y="9120188"/>
            <a:ext cx="3170238" cy="479425"/>
          </a:xfrm>
          <a:prstGeom prst="rect">
            <a:avLst/>
          </a:prstGeom>
        </p:spPr>
        <p:txBody>
          <a:bodyPr vert="horz" lIns="91440" tIns="45720" rIns="91440" bIns="45720" rtlCol="0" anchor="b"/>
          <a:lstStyle>
            <a:lvl1pPr algn="r">
              <a:defRPr sz="1200"/>
            </a:lvl1pPr>
          </a:lstStyle>
          <a:p>
            <a:fld id="{B0F19914-EC36-4AA8-BEBA-9DE3C6B03A49}" type="slidenum">
              <a:rPr lang="en-NZ" smtClean="0"/>
              <a:pPr/>
              <a:t>‹#›</a:t>
            </a:fld>
            <a:endParaRPr lang="en-NZ"/>
          </a:p>
        </p:txBody>
      </p:sp>
    </p:spTree>
    <p:extLst>
      <p:ext uri="{BB962C8B-B14F-4D97-AF65-F5344CB8AC3E}">
        <p14:creationId xmlns:p14="http://schemas.microsoft.com/office/powerpoint/2010/main" xmlns="" val="3690004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CA" dirty="0" smtClean="0"/>
              <a:t>Learning</a:t>
            </a:r>
            <a:r>
              <a:rPr lang="en-CA" baseline="0" dirty="0" smtClean="0"/>
              <a:t> goals for students:</a:t>
            </a:r>
            <a:endParaRPr lang="en-CA" dirty="0" smtClean="0"/>
          </a:p>
          <a:p>
            <a:pPr marL="514350" indent="-514350">
              <a:buAutoNum type="arabicPeriod"/>
            </a:pPr>
            <a:r>
              <a:rPr lang="en-CA" dirty="0" smtClean="0"/>
              <a:t>Explain how communication between scientists and the public is different from communication between scientists. </a:t>
            </a:r>
          </a:p>
          <a:p>
            <a:pPr marL="514350" indent="-514350">
              <a:buAutoNum type="arabicPeriod"/>
            </a:pPr>
            <a:r>
              <a:rPr lang="en-CA" dirty="0" smtClean="0"/>
              <a:t>List 5 communication best practices</a:t>
            </a:r>
          </a:p>
          <a:p>
            <a:pPr marL="514350" indent="-514350">
              <a:buAutoNum type="arabicPeriod"/>
            </a:pPr>
            <a:r>
              <a:rPr lang="en-CA" dirty="0" smtClean="0"/>
              <a:t>Define the </a:t>
            </a:r>
            <a:r>
              <a:rPr lang="en-CA" dirty="0" smtClean="0"/>
              <a:t>12C’s and 7T’s </a:t>
            </a:r>
            <a:r>
              <a:rPr lang="en-CA" dirty="0" smtClean="0"/>
              <a:t>of communication, and explain why they are important when composing and delivering communications</a:t>
            </a:r>
          </a:p>
          <a:p>
            <a:pPr marL="514350" indent="-514350">
              <a:buAutoNum type="arabicPeriod"/>
            </a:pPr>
            <a:r>
              <a:rPr lang="en-CA" dirty="0" smtClean="0"/>
              <a:t>Critique </a:t>
            </a:r>
            <a:r>
              <a:rPr lang="en-CA" dirty="0" smtClean="0"/>
              <a:t>an</a:t>
            </a:r>
            <a:r>
              <a:rPr lang="en-CA" baseline="0" dirty="0" smtClean="0"/>
              <a:t> interview </a:t>
            </a:r>
            <a:r>
              <a:rPr lang="en-CA" dirty="0" smtClean="0"/>
              <a:t>using a rubric</a:t>
            </a:r>
            <a:endParaRPr lang="en-CA" dirty="0" smtClean="0"/>
          </a:p>
        </p:txBody>
      </p:sp>
      <p:sp>
        <p:nvSpPr>
          <p:cNvPr id="4" name="Slide Number Placeholder 3"/>
          <p:cNvSpPr>
            <a:spLocks noGrp="1"/>
          </p:cNvSpPr>
          <p:nvPr>
            <p:ph type="sldNum" sz="quarter" idx="10"/>
          </p:nvPr>
        </p:nvSpPr>
        <p:spPr/>
        <p:txBody>
          <a:bodyPr/>
          <a:lstStyle/>
          <a:p>
            <a:fld id="{B0F19914-EC36-4AA8-BEBA-9DE3C6B03A49}" type="slidenum">
              <a:rPr lang="en-NZ" smtClean="0"/>
              <a:pPr/>
              <a:t>1</a:t>
            </a:fld>
            <a:endParaRPr lang="en-NZ"/>
          </a:p>
        </p:txBody>
      </p:sp>
    </p:spTree>
    <p:extLst>
      <p:ext uri="{BB962C8B-B14F-4D97-AF65-F5344CB8AC3E}">
        <p14:creationId xmlns:p14="http://schemas.microsoft.com/office/powerpoint/2010/main" xmlns="" val="6214156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Quote from?</a:t>
            </a:r>
            <a:endParaRPr lang="en-NZ" dirty="0"/>
          </a:p>
        </p:txBody>
      </p:sp>
      <p:sp>
        <p:nvSpPr>
          <p:cNvPr id="4" name="Slide Number Placeholder 3"/>
          <p:cNvSpPr>
            <a:spLocks noGrp="1"/>
          </p:cNvSpPr>
          <p:nvPr>
            <p:ph type="sldNum" sz="quarter" idx="10"/>
          </p:nvPr>
        </p:nvSpPr>
        <p:spPr/>
        <p:txBody>
          <a:bodyPr/>
          <a:lstStyle/>
          <a:p>
            <a:fld id="{B0F19914-EC36-4AA8-BEBA-9DE3C6B03A49}" type="slidenum">
              <a:rPr lang="en-NZ" smtClean="0"/>
              <a:pPr/>
              <a:t>2</a:t>
            </a:fld>
            <a:endParaRPr lang="en-NZ"/>
          </a:p>
        </p:txBody>
      </p:sp>
    </p:spTree>
    <p:extLst>
      <p:ext uri="{BB962C8B-B14F-4D97-AF65-F5344CB8AC3E}">
        <p14:creationId xmlns:p14="http://schemas.microsoft.com/office/powerpoint/2010/main" xmlns="" val="1043649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Video linked to picture</a:t>
            </a:r>
            <a:endParaRPr lang="en-NZ" dirty="0"/>
          </a:p>
        </p:txBody>
      </p:sp>
      <p:sp>
        <p:nvSpPr>
          <p:cNvPr id="4" name="Slide Number Placeholder 3"/>
          <p:cNvSpPr>
            <a:spLocks noGrp="1"/>
          </p:cNvSpPr>
          <p:nvPr>
            <p:ph type="sldNum" sz="quarter" idx="10"/>
          </p:nvPr>
        </p:nvSpPr>
        <p:spPr/>
        <p:txBody>
          <a:bodyPr/>
          <a:lstStyle/>
          <a:p>
            <a:fld id="{B0F19914-EC36-4AA8-BEBA-9DE3C6B03A49}" type="slidenum">
              <a:rPr lang="en-NZ" smtClean="0"/>
              <a:pPr/>
              <a:t>6</a:t>
            </a:fld>
            <a:endParaRPr lang="en-NZ"/>
          </a:p>
        </p:txBody>
      </p:sp>
    </p:spTree>
    <p:extLst>
      <p:ext uri="{BB962C8B-B14F-4D97-AF65-F5344CB8AC3E}">
        <p14:creationId xmlns:p14="http://schemas.microsoft.com/office/powerpoint/2010/main" xmlns="" val="937406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Earth has video link</a:t>
            </a:r>
            <a:endParaRPr lang="en-NZ" dirty="0"/>
          </a:p>
        </p:txBody>
      </p:sp>
      <p:sp>
        <p:nvSpPr>
          <p:cNvPr id="4" name="Slide Number Placeholder 3"/>
          <p:cNvSpPr>
            <a:spLocks noGrp="1"/>
          </p:cNvSpPr>
          <p:nvPr>
            <p:ph type="sldNum" sz="quarter" idx="10"/>
          </p:nvPr>
        </p:nvSpPr>
        <p:spPr/>
        <p:txBody>
          <a:bodyPr/>
          <a:lstStyle/>
          <a:p>
            <a:fld id="{B0F19914-EC36-4AA8-BEBA-9DE3C6B03A49}" type="slidenum">
              <a:rPr lang="en-NZ" smtClean="0"/>
              <a:pPr/>
              <a:t>13</a:t>
            </a:fld>
            <a:endParaRPr lang="en-NZ"/>
          </a:p>
        </p:txBody>
      </p:sp>
    </p:spTree>
    <p:extLst>
      <p:ext uri="{BB962C8B-B14F-4D97-AF65-F5344CB8AC3E}">
        <p14:creationId xmlns:p14="http://schemas.microsoft.com/office/powerpoint/2010/main" xmlns="" val="892794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Video</a:t>
            </a:r>
            <a:r>
              <a:rPr lang="en-NZ" baseline="0" dirty="0" smtClean="0"/>
              <a:t> linked to picture</a:t>
            </a:r>
            <a:endParaRPr lang="en-NZ" dirty="0"/>
          </a:p>
        </p:txBody>
      </p:sp>
      <p:sp>
        <p:nvSpPr>
          <p:cNvPr id="4" name="Slide Number Placeholder 3"/>
          <p:cNvSpPr>
            <a:spLocks noGrp="1"/>
          </p:cNvSpPr>
          <p:nvPr>
            <p:ph type="sldNum" sz="quarter" idx="10"/>
          </p:nvPr>
        </p:nvSpPr>
        <p:spPr/>
        <p:txBody>
          <a:bodyPr/>
          <a:lstStyle/>
          <a:p>
            <a:fld id="{B0F19914-EC36-4AA8-BEBA-9DE3C6B03A49}" type="slidenum">
              <a:rPr lang="en-NZ" smtClean="0"/>
              <a:pPr/>
              <a:t>20</a:t>
            </a:fld>
            <a:endParaRPr lang="en-NZ"/>
          </a:p>
        </p:txBody>
      </p:sp>
    </p:spTree>
    <p:extLst>
      <p:ext uri="{BB962C8B-B14F-4D97-AF65-F5344CB8AC3E}">
        <p14:creationId xmlns:p14="http://schemas.microsoft.com/office/powerpoint/2010/main" xmlns="" val="27193352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Video link in red</a:t>
            </a:r>
            <a:endParaRPr lang="en-NZ" dirty="0"/>
          </a:p>
        </p:txBody>
      </p:sp>
      <p:sp>
        <p:nvSpPr>
          <p:cNvPr id="4" name="Slide Number Placeholder 3"/>
          <p:cNvSpPr>
            <a:spLocks noGrp="1"/>
          </p:cNvSpPr>
          <p:nvPr>
            <p:ph type="sldNum" sz="quarter" idx="10"/>
          </p:nvPr>
        </p:nvSpPr>
        <p:spPr/>
        <p:txBody>
          <a:bodyPr/>
          <a:lstStyle/>
          <a:p>
            <a:fld id="{B0F19914-EC36-4AA8-BEBA-9DE3C6B03A49}" type="slidenum">
              <a:rPr lang="en-NZ" smtClean="0"/>
              <a:pPr/>
              <a:t>27</a:t>
            </a:fld>
            <a:endParaRPr lang="en-NZ"/>
          </a:p>
        </p:txBody>
      </p:sp>
    </p:spTree>
    <p:extLst>
      <p:ext uri="{BB962C8B-B14F-4D97-AF65-F5344CB8AC3E}">
        <p14:creationId xmlns:p14="http://schemas.microsoft.com/office/powerpoint/2010/main" xmlns="" val="33178335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5F6B275-4698-4487-8BC3-6D5B5D57FD61}" type="datetimeFigureOut">
              <a:rPr lang="en-US" smtClean="0"/>
              <a:pPr/>
              <a:t>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C00944B-8EC6-47DC-8918-09C0E4BFC238}"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F6B275-4698-4487-8BC3-6D5B5D57FD61}" type="datetimeFigureOut">
              <a:rPr lang="en-US" smtClean="0"/>
              <a:pPr/>
              <a:t>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C00944B-8EC6-47DC-8918-09C0E4BFC238}"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F6B275-4698-4487-8BC3-6D5B5D57FD61}" type="datetimeFigureOut">
              <a:rPr lang="en-US" smtClean="0"/>
              <a:pPr/>
              <a:t>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C00944B-8EC6-47DC-8918-09C0E4BFC238}"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5F6B275-4698-4487-8BC3-6D5B5D57FD61}" type="datetimeFigureOut">
              <a:rPr lang="en-US" smtClean="0"/>
              <a:pPr/>
              <a:t>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C00944B-8EC6-47DC-8918-09C0E4BFC238}"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5F6B275-4698-4487-8BC3-6D5B5D57FD61}" type="datetimeFigureOut">
              <a:rPr lang="en-US" smtClean="0"/>
              <a:pPr/>
              <a:t>2/3/2015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C00944B-8EC6-47DC-8918-09C0E4BFC238}"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5F6B275-4698-4487-8BC3-6D5B5D57FD61}" type="datetimeFigureOut">
              <a:rPr lang="en-US" smtClean="0"/>
              <a:pPr/>
              <a:t>2/3/2015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C00944B-8EC6-47DC-8918-09C0E4BFC238}"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5F6B275-4698-4487-8BC3-6D5B5D57FD61}" type="datetimeFigureOut">
              <a:rPr lang="en-US" smtClean="0"/>
              <a:pPr/>
              <a:t>2/3/2015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C00944B-8EC6-47DC-8918-09C0E4BFC238}"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5F6B275-4698-4487-8BC3-6D5B5D57FD61}" type="datetimeFigureOut">
              <a:rPr lang="en-US" smtClean="0"/>
              <a:pPr/>
              <a:t>2/3/2015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C00944B-8EC6-47DC-8918-09C0E4BFC238}"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F6B275-4698-4487-8BC3-6D5B5D57FD61}" type="datetimeFigureOut">
              <a:rPr lang="en-US" smtClean="0"/>
              <a:pPr/>
              <a:t>2/3/2015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C00944B-8EC6-47DC-8918-09C0E4BFC238}"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F6B275-4698-4487-8BC3-6D5B5D57FD61}" type="datetimeFigureOut">
              <a:rPr lang="en-US" smtClean="0"/>
              <a:pPr/>
              <a:t>2/3/2015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C00944B-8EC6-47DC-8918-09C0E4BFC238}"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F6B275-4698-4487-8BC3-6D5B5D57FD61}" type="datetimeFigureOut">
              <a:rPr lang="en-US" smtClean="0"/>
              <a:pPr/>
              <a:t>2/3/2015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C00944B-8EC6-47DC-8918-09C0E4BFC238}"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F6B275-4698-4487-8BC3-6D5B5D57FD61}" type="datetimeFigureOut">
              <a:rPr lang="en-US" smtClean="0"/>
              <a:pPr/>
              <a:t>2/3/2015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00944B-8EC6-47DC-8918-09C0E4BFC238}"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6.png"/><Relationship Id="rId7"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hyperlink" Target="http://www.youtube.com/watch?v=SZlfqDUKyZE" TargetMode="External"/><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tvnz.co.nz/national-news/severity-quake-stuns-experts-video-4038556"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hyperlink" Target="http://www.youtube.com/watch?v=grhrLT8tfjg" TargetMode="Externa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gif"/><Relationship Id="rId7" Type="http://schemas.openxmlformats.org/officeDocument/2006/relationships/hyperlink" Target="http://www.cbsnews.com/news/italian-scientists-get-6-years-for-laquila-earthquake-statements/"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gif"/><Relationship Id="rId4" Type="http://schemas.openxmlformats.org/officeDocument/2006/relationships/image" Target="../media/image15.gif"/></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ted.com/talks/gregory_petsko_on_the_coming_neurological_epidemic.html"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329340"/>
            <a:ext cx="9144000" cy="1600200"/>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NZ"/>
          </a:p>
        </p:txBody>
      </p:sp>
      <p:sp>
        <p:nvSpPr>
          <p:cNvPr id="2" name="Title 1"/>
          <p:cNvSpPr>
            <a:spLocks noGrp="1"/>
          </p:cNvSpPr>
          <p:nvPr>
            <p:ph type="ctrTitle"/>
          </p:nvPr>
        </p:nvSpPr>
        <p:spPr>
          <a:xfrm>
            <a:off x="0" y="1405540"/>
            <a:ext cx="9144000" cy="1470025"/>
          </a:xfrm>
        </p:spPr>
        <p:txBody>
          <a:bodyPr>
            <a:noAutofit/>
          </a:bodyPr>
          <a:lstStyle/>
          <a:p>
            <a:r>
              <a:rPr lang="en-US" b="1" dirty="0" smtClean="0">
                <a:solidFill>
                  <a:schemeClr val="bg1"/>
                </a:solidFill>
              </a:rPr>
              <a:t>Science &amp; Hazards Communication:</a:t>
            </a:r>
            <a:br>
              <a:rPr lang="en-US" b="1" dirty="0" smtClean="0">
                <a:solidFill>
                  <a:schemeClr val="bg1"/>
                </a:solidFill>
              </a:rPr>
            </a:br>
            <a:r>
              <a:rPr lang="en-US" b="1" dirty="0" smtClean="0">
                <a:solidFill>
                  <a:schemeClr val="bg1"/>
                </a:solidFill>
              </a:rPr>
              <a:t>“Best Practices”</a:t>
            </a:r>
            <a:endParaRPr lang="en-US" b="1" dirty="0">
              <a:solidFill>
                <a:schemeClr val="bg1"/>
              </a:solidFill>
            </a:endParaRPr>
          </a:p>
        </p:txBody>
      </p:sp>
      <p:pic>
        <p:nvPicPr>
          <p:cNvPr id="8" name="Picture 5"/>
          <p:cNvPicPr/>
          <p:nvPr/>
        </p:nvPicPr>
        <p:blipFill>
          <a:blip r:embed="rId3" cstate="print"/>
          <a:stretch>
            <a:fillRect/>
          </a:stretch>
        </p:blipFill>
        <p:spPr>
          <a:xfrm>
            <a:off x="5943600" y="4343400"/>
            <a:ext cx="2349120" cy="1814406"/>
          </a:xfrm>
          <a:prstGeom prst="rect">
            <a:avLst/>
          </a:prstGeom>
        </p:spPr>
      </p:pic>
      <p:sp>
        <p:nvSpPr>
          <p:cNvPr id="24578" name="AutoShape 2" descr="http://davidwaldock.files.wordpress.com/2011/05/day-2.pn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CA"/>
          </a:p>
        </p:txBody>
      </p:sp>
      <p:sp>
        <p:nvSpPr>
          <p:cNvPr id="24580" name="AutoShape 4" descr="http://davidwaldock.files.wordpress.com/2011/05/day-2.pn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n-CA"/>
          </a:p>
        </p:txBody>
      </p:sp>
      <p:sp>
        <p:nvSpPr>
          <p:cNvPr id="3" name="Rectangle 2"/>
          <p:cNvSpPr/>
          <p:nvPr/>
        </p:nvSpPr>
        <p:spPr>
          <a:xfrm>
            <a:off x="2362200" y="3276600"/>
            <a:ext cx="4111625" cy="800219"/>
          </a:xfrm>
          <a:prstGeom prst="rect">
            <a:avLst/>
          </a:prstGeom>
        </p:spPr>
        <p:txBody>
          <a:bodyPr wrap="square">
            <a:spAutoFit/>
          </a:bodyPr>
          <a:lstStyle/>
          <a:p>
            <a:pPr lvl="0" algn="ctr">
              <a:defRPr/>
            </a:pPr>
            <a:r>
              <a:rPr lang="en-US" sz="2800" dirty="0"/>
              <a:t>Jackie Dohaney</a:t>
            </a:r>
          </a:p>
          <a:p>
            <a:pPr lvl="0" algn="ctr">
              <a:defRPr/>
            </a:pPr>
            <a:r>
              <a:rPr lang="en-US" dirty="0"/>
              <a:t>University of Canterbury</a:t>
            </a:r>
          </a:p>
        </p:txBody>
      </p:sp>
      <p:pic>
        <p:nvPicPr>
          <p:cNvPr id="10" name="Picture 3" descr="C:\Docs\Dropbox\PostDoc\GeoEd Website\logos\geoed2.jpg"/>
          <p:cNvPicPr>
            <a:picLocks noChangeAspect="1" noChangeArrowheads="1"/>
          </p:cNvPicPr>
          <p:nvPr/>
        </p:nvPicPr>
        <p:blipFill>
          <a:blip r:embed="rId4" cstate="print"/>
          <a:srcRect l="7525" t="14238" r="7814" b="18131"/>
          <a:stretch>
            <a:fillRect/>
          </a:stretch>
        </p:blipFill>
        <p:spPr bwMode="auto">
          <a:xfrm>
            <a:off x="533400" y="4343400"/>
            <a:ext cx="4670404" cy="175260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27237"/>
            <a:ext cx="8229600" cy="4525963"/>
          </a:xfrm>
        </p:spPr>
        <p:txBody>
          <a:bodyPr>
            <a:normAutofit fontScale="92500" lnSpcReduction="20000"/>
          </a:bodyPr>
          <a:lstStyle/>
          <a:p>
            <a:pPr marL="0" indent="0">
              <a:buNone/>
            </a:pPr>
            <a:r>
              <a:rPr lang="en-NZ" sz="3300" b="1" dirty="0" smtClean="0"/>
              <a:t>Who </a:t>
            </a:r>
            <a:r>
              <a:rPr lang="en-NZ" sz="3300" b="1" dirty="0" smtClean="0"/>
              <a:t>are </a:t>
            </a:r>
            <a:r>
              <a:rPr lang="en-NZ" sz="3300" b="1" dirty="0" smtClean="0">
                <a:solidFill>
                  <a:srgbClr val="C00000"/>
                </a:solidFill>
              </a:rPr>
              <a:t>stakeholders</a:t>
            </a:r>
            <a:r>
              <a:rPr lang="en-NZ" sz="3300" b="1" dirty="0" smtClean="0"/>
              <a:t>?</a:t>
            </a:r>
          </a:p>
          <a:p>
            <a:pPr marL="400050" lvl="1" indent="0">
              <a:spcBef>
                <a:spcPts val="600"/>
              </a:spcBef>
              <a:defRPr/>
            </a:pPr>
            <a:r>
              <a:rPr lang="en-NZ" dirty="0"/>
              <a:t>Agricultural organisations (Ministry of Primary Industries)</a:t>
            </a:r>
          </a:p>
          <a:p>
            <a:pPr marL="400050" lvl="1" indent="0">
              <a:spcBef>
                <a:spcPts val="600"/>
              </a:spcBef>
              <a:defRPr/>
            </a:pPr>
            <a:r>
              <a:rPr lang="en-NZ" dirty="0"/>
              <a:t> Health organisations (Ministry of Health)</a:t>
            </a:r>
          </a:p>
          <a:p>
            <a:pPr marL="400050" lvl="1" indent="0">
              <a:spcBef>
                <a:spcPts val="600"/>
              </a:spcBef>
              <a:defRPr/>
            </a:pPr>
            <a:r>
              <a:rPr lang="en-NZ" dirty="0"/>
              <a:t> </a:t>
            </a:r>
            <a:r>
              <a:rPr lang="en-NZ" dirty="0" smtClean="0"/>
              <a:t>Insurance (Private and government)</a:t>
            </a:r>
            <a:endParaRPr lang="en-NZ" dirty="0"/>
          </a:p>
          <a:p>
            <a:pPr marL="400050" lvl="1" indent="0">
              <a:spcBef>
                <a:spcPts val="600"/>
              </a:spcBef>
              <a:defRPr/>
            </a:pPr>
            <a:r>
              <a:rPr lang="en-NZ" dirty="0"/>
              <a:t> Civil defence and emergency management (CDEM)</a:t>
            </a:r>
          </a:p>
          <a:p>
            <a:pPr marL="400050" lvl="1" indent="0">
              <a:spcBef>
                <a:spcPts val="600"/>
              </a:spcBef>
              <a:defRPr/>
            </a:pPr>
            <a:r>
              <a:rPr lang="en-NZ" dirty="0"/>
              <a:t> Regional and district councils</a:t>
            </a:r>
          </a:p>
          <a:p>
            <a:pPr marL="400050" lvl="1" indent="0">
              <a:spcBef>
                <a:spcPts val="600"/>
              </a:spcBef>
              <a:defRPr/>
            </a:pPr>
            <a:r>
              <a:rPr lang="en-NZ" dirty="0"/>
              <a:t> Land use planners</a:t>
            </a:r>
          </a:p>
          <a:p>
            <a:pPr marL="400050" lvl="1" indent="0">
              <a:spcBef>
                <a:spcPts val="600"/>
              </a:spcBef>
              <a:defRPr/>
            </a:pPr>
            <a:r>
              <a:rPr lang="en-NZ" dirty="0"/>
              <a:t> Iwi</a:t>
            </a:r>
          </a:p>
          <a:p>
            <a:pPr marL="400050" lvl="1" indent="0">
              <a:spcBef>
                <a:spcPts val="600"/>
              </a:spcBef>
              <a:defRPr/>
            </a:pPr>
            <a:r>
              <a:rPr lang="en-NZ" dirty="0"/>
              <a:t> </a:t>
            </a:r>
            <a:r>
              <a:rPr lang="en-NZ" i="1" dirty="0"/>
              <a:t>Anyone who may use </a:t>
            </a:r>
            <a:r>
              <a:rPr lang="en-NZ" i="1" dirty="0" smtClean="0"/>
              <a:t>hazard or science information to </a:t>
            </a:r>
            <a:r>
              <a:rPr lang="en-NZ" i="1" dirty="0"/>
              <a:t>guide </a:t>
            </a:r>
            <a:r>
              <a:rPr lang="en-NZ" i="1" dirty="0" smtClean="0"/>
              <a:t>decision-making</a:t>
            </a:r>
            <a:endParaRPr lang="en-NZ" dirty="0" smtClean="0"/>
          </a:p>
          <a:p>
            <a:pPr marL="0" indent="0">
              <a:buNone/>
            </a:pPr>
            <a:endParaRPr lang="en-NZ" dirty="0" smtClean="0"/>
          </a:p>
        </p:txBody>
      </p:sp>
      <p:sp>
        <p:nvSpPr>
          <p:cNvPr id="4" name="Title 3"/>
          <p:cNvSpPr txBox="1">
            <a:spLocks/>
          </p:cNvSpPr>
          <p:nvPr/>
        </p:nvSpPr>
        <p:spPr>
          <a:xfrm>
            <a:off x="457200" y="457200"/>
            <a:ext cx="8229600"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b="1" dirty="0" smtClean="0">
                <a:solidFill>
                  <a:srgbClr val="C00000"/>
                </a:solidFill>
              </a:rPr>
              <a:t>Communicating with the </a:t>
            </a:r>
            <a:r>
              <a:rPr lang="en-NZ" b="1" dirty="0" smtClean="0">
                <a:solidFill>
                  <a:srgbClr val="C00000"/>
                </a:solidFill>
              </a:rPr>
              <a:t>Public: Stakeholders</a:t>
            </a:r>
            <a:endParaRPr lang="en-NZ" b="1" dirty="0">
              <a:solidFill>
                <a:srgbClr val="C00000"/>
              </a:solidFill>
            </a:endParaRPr>
          </a:p>
        </p:txBody>
      </p:sp>
    </p:spTree>
    <p:extLst>
      <p:ext uri="{BB962C8B-B14F-4D97-AF65-F5344CB8AC3E}">
        <p14:creationId xmlns:p14="http://schemas.microsoft.com/office/powerpoint/2010/main" xmlns="" val="3704339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00"/>
            <a:ext cx="8229600" cy="1143000"/>
          </a:xfrm>
        </p:spPr>
        <p:txBody>
          <a:bodyPr>
            <a:normAutofit/>
          </a:bodyPr>
          <a:lstStyle/>
          <a:p>
            <a:pPr algn="l"/>
            <a:r>
              <a:rPr lang="en-US" sz="3600" b="1" i="1" dirty="0" smtClean="0"/>
              <a:t>Why </a:t>
            </a:r>
            <a:r>
              <a:rPr lang="en-US" sz="3600" b="1" i="1" dirty="0" smtClean="0"/>
              <a:t>does it matter to them?</a:t>
            </a:r>
            <a:endParaRPr lang="en-US" sz="3600" b="1" i="1" dirty="0"/>
          </a:p>
        </p:txBody>
      </p:sp>
      <p:sp>
        <p:nvSpPr>
          <p:cNvPr id="3" name="Content Placeholder 2"/>
          <p:cNvSpPr>
            <a:spLocks noGrp="1"/>
          </p:cNvSpPr>
          <p:nvPr>
            <p:ph idx="1"/>
          </p:nvPr>
        </p:nvSpPr>
        <p:spPr>
          <a:xfrm>
            <a:off x="533400" y="3733800"/>
            <a:ext cx="8229600" cy="2971800"/>
          </a:xfrm>
        </p:spPr>
        <p:txBody>
          <a:bodyPr>
            <a:normAutofit/>
          </a:bodyPr>
          <a:lstStyle/>
          <a:p>
            <a:pPr>
              <a:buNone/>
            </a:pPr>
            <a:r>
              <a:rPr lang="en-US" dirty="0" smtClean="0"/>
              <a:t>In some cases, this is obvious</a:t>
            </a:r>
          </a:p>
          <a:p>
            <a:pPr>
              <a:buNone/>
            </a:pPr>
            <a:endParaRPr lang="en-US" dirty="0" smtClean="0"/>
          </a:p>
          <a:p>
            <a:pPr>
              <a:buNone/>
            </a:pPr>
            <a:r>
              <a:rPr lang="en-US" dirty="0" smtClean="0"/>
              <a:t>In others you will need to point out WHY your science matters</a:t>
            </a:r>
          </a:p>
          <a:p>
            <a:pPr>
              <a:buNone/>
            </a:pPr>
            <a:endParaRPr lang="en-US" dirty="0" smtClean="0"/>
          </a:p>
          <a:p>
            <a:pPr>
              <a:buNone/>
            </a:pPr>
            <a:endParaRPr lang="en-US" dirty="0"/>
          </a:p>
        </p:txBody>
      </p:sp>
      <p:sp>
        <p:nvSpPr>
          <p:cNvPr id="6" name="Title 3"/>
          <p:cNvSpPr txBox="1">
            <a:spLocks/>
          </p:cNvSpPr>
          <p:nvPr/>
        </p:nvSpPr>
        <p:spPr>
          <a:xfrm>
            <a:off x="457200" y="457200"/>
            <a:ext cx="8229600"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b="1" dirty="0" smtClean="0">
                <a:solidFill>
                  <a:srgbClr val="C00000"/>
                </a:solidFill>
              </a:rPr>
              <a:t>Communicating with the </a:t>
            </a:r>
            <a:r>
              <a:rPr lang="en-NZ" b="1" dirty="0" smtClean="0">
                <a:solidFill>
                  <a:srgbClr val="C00000"/>
                </a:solidFill>
              </a:rPr>
              <a:t>Public: Context</a:t>
            </a:r>
            <a:endParaRPr lang="en-NZ" b="1" dirty="0">
              <a:solidFill>
                <a:srgbClr val="C0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685673"/>
            <a:ext cx="7772400" cy="1470025"/>
          </a:xfrm>
        </p:spPr>
        <p:txBody>
          <a:bodyPr/>
          <a:lstStyle/>
          <a:p>
            <a:r>
              <a:rPr lang="en-US" dirty="0" smtClean="0"/>
              <a:t>Be </a:t>
            </a:r>
            <a:r>
              <a:rPr lang="en-US" b="1" dirty="0" smtClean="0"/>
              <a:t>Jargon</a:t>
            </a:r>
            <a:r>
              <a:rPr lang="en-US" dirty="0" smtClean="0"/>
              <a:t>-appropriate!!</a:t>
            </a:r>
            <a:endParaRPr lang="en-US" dirty="0"/>
          </a:p>
        </p:txBody>
      </p:sp>
      <p:sp>
        <p:nvSpPr>
          <p:cNvPr id="4" name="Rounded Rectangular Callout 3"/>
          <p:cNvSpPr/>
          <p:nvPr/>
        </p:nvSpPr>
        <p:spPr>
          <a:xfrm>
            <a:off x="228600" y="1317248"/>
            <a:ext cx="3962400" cy="1524000"/>
          </a:xfrm>
          <a:prstGeom prst="wedgeRoundRectCallout">
            <a:avLst>
              <a:gd name="adj1" fmla="val 42807"/>
              <a:gd name="adj2" fmla="val 77310"/>
              <a:gd name="adj3" fmla="val 1666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rPr>
              <a:t>Words that are Specialized; Unknown to non-specialists</a:t>
            </a:r>
            <a:endParaRPr lang="en-US" sz="2800" dirty="0">
              <a:solidFill>
                <a:schemeClr val="tx1"/>
              </a:solidFill>
            </a:endParaRPr>
          </a:p>
        </p:txBody>
      </p:sp>
      <p:sp>
        <p:nvSpPr>
          <p:cNvPr id="5" name="Rectangle 4"/>
          <p:cNvSpPr/>
          <p:nvPr/>
        </p:nvSpPr>
        <p:spPr>
          <a:xfrm>
            <a:off x="1752600" y="3755648"/>
            <a:ext cx="6553200" cy="892552"/>
          </a:xfrm>
          <a:prstGeom prst="rect">
            <a:avLst/>
          </a:prstGeom>
        </p:spPr>
        <p:txBody>
          <a:bodyPr wrap="square">
            <a:spAutoFit/>
          </a:bodyPr>
          <a:lstStyle/>
          <a:p>
            <a:r>
              <a:rPr lang="en-US" sz="2600" dirty="0" smtClean="0"/>
              <a:t>If you need to use a term (to be specific) be sure to ‘</a:t>
            </a:r>
            <a:r>
              <a:rPr lang="en-US" sz="2600" b="1" dirty="0" smtClean="0"/>
              <a:t>modify</a:t>
            </a:r>
            <a:r>
              <a:rPr lang="en-US" sz="2600" dirty="0" smtClean="0"/>
              <a:t>’ it or use an </a:t>
            </a:r>
            <a:r>
              <a:rPr lang="en-US" sz="2600" b="1" dirty="0" smtClean="0"/>
              <a:t>analogy</a:t>
            </a:r>
            <a:endParaRPr lang="en-CA" sz="2600" b="1" dirty="0"/>
          </a:p>
        </p:txBody>
      </p:sp>
      <p:sp>
        <p:nvSpPr>
          <p:cNvPr id="6" name="Subtitle 5"/>
          <p:cNvSpPr>
            <a:spLocks noGrp="1"/>
          </p:cNvSpPr>
          <p:nvPr>
            <p:ph type="subTitle" idx="1"/>
          </p:nvPr>
        </p:nvSpPr>
        <p:spPr>
          <a:xfrm>
            <a:off x="342900" y="4876800"/>
            <a:ext cx="8458200" cy="1752600"/>
          </a:xfrm>
        </p:spPr>
        <p:txBody>
          <a:bodyPr>
            <a:normAutofit/>
          </a:bodyPr>
          <a:lstStyle/>
          <a:p>
            <a:r>
              <a:rPr lang="en-US" dirty="0" smtClean="0">
                <a:solidFill>
                  <a:srgbClr val="002060"/>
                </a:solidFill>
              </a:rPr>
              <a:t>“ Some types of eruptions can involve water, and are otherwise known as </a:t>
            </a:r>
            <a:r>
              <a:rPr lang="en-US" b="1" i="1" dirty="0" err="1" smtClean="0">
                <a:solidFill>
                  <a:srgbClr val="002060"/>
                </a:solidFill>
              </a:rPr>
              <a:t>phreatomagmatic</a:t>
            </a:r>
            <a:r>
              <a:rPr lang="en-US" b="1" i="1" dirty="0" smtClean="0">
                <a:solidFill>
                  <a:srgbClr val="002060"/>
                </a:solidFill>
              </a:rPr>
              <a:t> eruptions</a:t>
            </a:r>
            <a:r>
              <a:rPr lang="en-US" dirty="0" smtClean="0">
                <a:solidFill>
                  <a:srgbClr val="002060"/>
                </a:solidFill>
              </a:rPr>
              <a:t>. These can be dangerous because… ” </a:t>
            </a:r>
          </a:p>
          <a:p>
            <a:endParaRPr lang="en-CA" dirty="0">
              <a:solidFill>
                <a:srgbClr val="002060"/>
              </a:solidFill>
            </a:endParaRPr>
          </a:p>
        </p:txBody>
      </p:sp>
      <p:sp>
        <p:nvSpPr>
          <p:cNvPr id="8" name="Title 3"/>
          <p:cNvSpPr txBox="1">
            <a:spLocks/>
          </p:cNvSpPr>
          <p:nvPr/>
        </p:nvSpPr>
        <p:spPr>
          <a:xfrm>
            <a:off x="914400" y="381000"/>
            <a:ext cx="8686800"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b="1" dirty="0" smtClean="0">
                <a:solidFill>
                  <a:srgbClr val="C00000"/>
                </a:solidFill>
              </a:rPr>
              <a:t>Communicating with the </a:t>
            </a:r>
            <a:r>
              <a:rPr lang="en-NZ" b="1" dirty="0" smtClean="0">
                <a:solidFill>
                  <a:srgbClr val="C00000"/>
                </a:solidFill>
              </a:rPr>
              <a:t>Public: Language</a:t>
            </a:r>
            <a:endParaRPr lang="en-NZ" b="1" dirty="0">
              <a:solidFill>
                <a:srgbClr val="C000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3572" y="1295400"/>
            <a:ext cx="8229600" cy="533400"/>
          </a:xfrm>
        </p:spPr>
        <p:txBody>
          <a:bodyPr>
            <a:normAutofit lnSpcReduction="10000"/>
          </a:bodyPr>
          <a:lstStyle/>
          <a:p>
            <a:pPr marL="0" indent="0">
              <a:buNone/>
            </a:pPr>
            <a:r>
              <a:rPr lang="en-NZ" b="1" dirty="0" smtClean="0"/>
              <a:t>Use </a:t>
            </a:r>
            <a:r>
              <a:rPr lang="en-NZ" b="1" dirty="0" smtClean="0"/>
              <a:t>analogies</a:t>
            </a:r>
            <a:endParaRPr lang="en-NZ" b="1" dirty="0"/>
          </a:p>
        </p:txBody>
      </p:sp>
      <p:sp>
        <p:nvSpPr>
          <p:cNvPr id="4" name="Title 3"/>
          <p:cNvSpPr txBox="1">
            <a:spLocks/>
          </p:cNvSpPr>
          <p:nvPr/>
        </p:nvSpPr>
        <p:spPr>
          <a:xfrm>
            <a:off x="457200" y="274638"/>
            <a:ext cx="8229600"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b="1" dirty="0" smtClean="0">
                <a:solidFill>
                  <a:srgbClr val="C00000"/>
                </a:solidFill>
              </a:rPr>
              <a:t>Communicating with the </a:t>
            </a:r>
            <a:r>
              <a:rPr lang="en-NZ" b="1" dirty="0" smtClean="0">
                <a:solidFill>
                  <a:srgbClr val="C00000"/>
                </a:solidFill>
              </a:rPr>
              <a:t>Public: Language</a:t>
            </a:r>
            <a:endParaRPr lang="en-NZ" b="1" dirty="0">
              <a:solidFill>
                <a:srgbClr val="C00000"/>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64458" y="4625647"/>
            <a:ext cx="1364342" cy="1941662"/>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457201" y="2503120"/>
            <a:ext cx="1371600" cy="1951990"/>
          </a:xfrm>
          <a:prstGeom prst="rect">
            <a:avLst/>
          </a:prstGeom>
        </p:spPr>
      </p:pic>
      <p:sp>
        <p:nvSpPr>
          <p:cNvPr id="10" name="Content Placeholder 2"/>
          <p:cNvSpPr txBox="1">
            <a:spLocks/>
          </p:cNvSpPr>
          <p:nvPr/>
        </p:nvSpPr>
        <p:spPr>
          <a:xfrm>
            <a:off x="457201" y="1943635"/>
            <a:ext cx="1371599" cy="533400"/>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NZ" dirty="0"/>
              <a:t>2</a:t>
            </a:r>
            <a:r>
              <a:rPr lang="en-NZ" dirty="0" smtClean="0"/>
              <a:t>00 m</a:t>
            </a:r>
            <a:endParaRPr lang="en-NZ" dirty="0"/>
          </a:p>
        </p:txBody>
      </p:sp>
      <p:sp>
        <p:nvSpPr>
          <p:cNvPr id="11" name="Content Placeholder 2"/>
          <p:cNvSpPr txBox="1">
            <a:spLocks/>
          </p:cNvSpPr>
          <p:nvPr/>
        </p:nvSpPr>
        <p:spPr>
          <a:xfrm>
            <a:off x="3276600" y="1943635"/>
            <a:ext cx="2057400" cy="501337"/>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NZ" dirty="0" smtClean="0"/>
              <a:t>40,075 km</a:t>
            </a:r>
            <a:endParaRPr lang="en-NZ" dirty="0"/>
          </a:p>
        </p:txBody>
      </p:sp>
      <p:sp>
        <p:nvSpPr>
          <p:cNvPr id="12" name="Content Placeholder 2"/>
          <p:cNvSpPr txBox="1">
            <a:spLocks/>
          </p:cNvSpPr>
          <p:nvPr/>
        </p:nvSpPr>
        <p:spPr>
          <a:xfrm>
            <a:off x="6593114" y="1943634"/>
            <a:ext cx="2322286" cy="501337"/>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NZ" dirty="0" smtClean="0"/>
              <a:t>2.3 million mi</a:t>
            </a:r>
            <a:endParaRPr lang="en-NZ" dirty="0"/>
          </a:p>
        </p:txBody>
      </p:sp>
      <p:pic>
        <p:nvPicPr>
          <p:cNvPr id="13" name="Picture 12">
            <a:hlinkClick r:id="rId5"/>
          </p:cNvPr>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2667000" y="2821066"/>
            <a:ext cx="3276600" cy="3276600"/>
          </a:xfrm>
          <a:prstGeom prst="rect">
            <a:avLst/>
          </a:prstGeom>
        </p:spPr>
      </p:pic>
      <p:sp>
        <p:nvSpPr>
          <p:cNvPr id="16" name="Freeform 15"/>
          <p:cNvSpPr/>
          <p:nvPr/>
        </p:nvSpPr>
        <p:spPr>
          <a:xfrm>
            <a:off x="2133599" y="4285790"/>
            <a:ext cx="4459515" cy="995121"/>
          </a:xfrm>
          <a:custGeom>
            <a:avLst/>
            <a:gdLst>
              <a:gd name="connsiteX0" fmla="*/ 600388 w 3870787"/>
              <a:gd name="connsiteY0" fmla="*/ 101600 h 1096721"/>
              <a:gd name="connsiteX1" fmla="*/ 5302 w 3870787"/>
              <a:gd name="connsiteY1" fmla="*/ 537028 h 1096721"/>
              <a:gd name="connsiteX2" fmla="*/ 905188 w 3870787"/>
              <a:gd name="connsiteY2" fmla="*/ 1045028 h 1096721"/>
              <a:gd name="connsiteX3" fmla="*/ 2995245 w 3870787"/>
              <a:gd name="connsiteY3" fmla="*/ 1030514 h 1096721"/>
              <a:gd name="connsiteX4" fmla="*/ 3837073 w 3870787"/>
              <a:gd name="connsiteY4" fmla="*/ 609600 h 1096721"/>
              <a:gd name="connsiteX5" fmla="*/ 3604845 w 3870787"/>
              <a:gd name="connsiteY5" fmla="*/ 261257 h 1096721"/>
              <a:gd name="connsiteX6" fmla="*/ 2690445 w 3870787"/>
              <a:gd name="connsiteY6" fmla="*/ 0 h 1096721"/>
              <a:gd name="connsiteX7" fmla="*/ 2690445 w 3870787"/>
              <a:gd name="connsiteY7" fmla="*/ 0 h 1096721"/>
              <a:gd name="connsiteX0" fmla="*/ 600388 w 3870787"/>
              <a:gd name="connsiteY0" fmla="*/ 101600 h 1096721"/>
              <a:gd name="connsiteX1" fmla="*/ 5302 w 3870787"/>
              <a:gd name="connsiteY1" fmla="*/ 537028 h 1096721"/>
              <a:gd name="connsiteX2" fmla="*/ 905188 w 3870787"/>
              <a:gd name="connsiteY2" fmla="*/ 1045028 h 1096721"/>
              <a:gd name="connsiteX3" fmla="*/ 2995245 w 3870787"/>
              <a:gd name="connsiteY3" fmla="*/ 1030514 h 1096721"/>
              <a:gd name="connsiteX4" fmla="*/ 3837073 w 3870787"/>
              <a:gd name="connsiteY4" fmla="*/ 609600 h 1096721"/>
              <a:gd name="connsiteX5" fmla="*/ 3604845 w 3870787"/>
              <a:gd name="connsiteY5" fmla="*/ 261257 h 1096721"/>
              <a:gd name="connsiteX6" fmla="*/ 2690445 w 3870787"/>
              <a:gd name="connsiteY6" fmla="*/ 0 h 1096721"/>
              <a:gd name="connsiteX0" fmla="*/ 600388 w 3865348"/>
              <a:gd name="connsiteY0" fmla="*/ 29029 h 1024150"/>
              <a:gd name="connsiteX1" fmla="*/ 5302 w 3865348"/>
              <a:gd name="connsiteY1" fmla="*/ 464457 h 1024150"/>
              <a:gd name="connsiteX2" fmla="*/ 905188 w 3865348"/>
              <a:gd name="connsiteY2" fmla="*/ 972457 h 1024150"/>
              <a:gd name="connsiteX3" fmla="*/ 2995245 w 3865348"/>
              <a:gd name="connsiteY3" fmla="*/ 957943 h 1024150"/>
              <a:gd name="connsiteX4" fmla="*/ 3837073 w 3865348"/>
              <a:gd name="connsiteY4" fmla="*/ 537029 h 1024150"/>
              <a:gd name="connsiteX5" fmla="*/ 3604845 w 3865348"/>
              <a:gd name="connsiteY5" fmla="*/ 188686 h 1024150"/>
              <a:gd name="connsiteX6" fmla="*/ 3000322 w 3865348"/>
              <a:gd name="connsiteY6" fmla="*/ 0 h 1024150"/>
              <a:gd name="connsiteX0" fmla="*/ 600388 w 3863513"/>
              <a:gd name="connsiteY0" fmla="*/ 0 h 995121"/>
              <a:gd name="connsiteX1" fmla="*/ 5302 w 3863513"/>
              <a:gd name="connsiteY1" fmla="*/ 435428 h 995121"/>
              <a:gd name="connsiteX2" fmla="*/ 905188 w 3863513"/>
              <a:gd name="connsiteY2" fmla="*/ 943428 h 995121"/>
              <a:gd name="connsiteX3" fmla="*/ 2995245 w 3863513"/>
              <a:gd name="connsiteY3" fmla="*/ 928914 h 995121"/>
              <a:gd name="connsiteX4" fmla="*/ 3837073 w 3863513"/>
              <a:gd name="connsiteY4" fmla="*/ 508000 h 995121"/>
              <a:gd name="connsiteX5" fmla="*/ 3604845 w 3863513"/>
              <a:gd name="connsiteY5" fmla="*/ 159657 h 995121"/>
              <a:gd name="connsiteX6" fmla="*/ 3128547 w 3863513"/>
              <a:gd name="connsiteY6" fmla="*/ 0 h 99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3513" h="995121">
                <a:moveTo>
                  <a:pt x="600388" y="0"/>
                </a:moveTo>
                <a:cubicBezTo>
                  <a:pt x="277445" y="139095"/>
                  <a:pt x="-45498" y="278190"/>
                  <a:pt x="5302" y="435428"/>
                </a:cubicBezTo>
                <a:cubicBezTo>
                  <a:pt x="56102" y="592666"/>
                  <a:pt x="406864" y="861180"/>
                  <a:pt x="905188" y="943428"/>
                </a:cubicBezTo>
                <a:cubicBezTo>
                  <a:pt x="1403512" y="1025676"/>
                  <a:pt x="2506598" y="1001485"/>
                  <a:pt x="2995245" y="928914"/>
                </a:cubicBezTo>
                <a:cubicBezTo>
                  <a:pt x="3483893" y="856343"/>
                  <a:pt x="3735473" y="636209"/>
                  <a:pt x="3837073" y="508000"/>
                </a:cubicBezTo>
                <a:cubicBezTo>
                  <a:pt x="3938673" y="379791"/>
                  <a:pt x="3722933" y="244324"/>
                  <a:pt x="3604845" y="159657"/>
                </a:cubicBezTo>
                <a:cubicBezTo>
                  <a:pt x="3486757" y="74990"/>
                  <a:pt x="3128547" y="0"/>
                  <a:pt x="3128547" y="0"/>
                </a:cubicBezTo>
              </a:path>
            </a:pathLst>
          </a:custGeom>
          <a:no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effectLst>
                <a:outerShdw blurRad="38100" dist="38100" dir="2700000" algn="tl">
                  <a:srgbClr val="000000">
                    <a:alpha val="43137"/>
                  </a:srgbClr>
                </a:outerShdw>
              </a:effectLst>
            </a:endParaRPr>
          </a:p>
        </p:txBody>
      </p:sp>
      <p:pic>
        <p:nvPicPr>
          <p:cNvPr id="17" name="Picture 1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6948713" y="4765207"/>
            <a:ext cx="1868714" cy="1868714"/>
          </a:xfrm>
          <a:prstGeom prst="rect">
            <a:avLst/>
          </a:prstGeom>
        </p:spPr>
      </p:pic>
      <p:pic>
        <p:nvPicPr>
          <p:cNvPr id="18" name="Picture 17"/>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a:off x="6992257" y="2477035"/>
            <a:ext cx="1632857" cy="1487066"/>
          </a:xfrm>
          <a:prstGeom prst="rect">
            <a:avLst/>
          </a:prstGeom>
        </p:spPr>
      </p:pic>
      <p:cxnSp>
        <p:nvCxnSpPr>
          <p:cNvPr id="20" name="Straight Arrow Connector 19"/>
          <p:cNvCxnSpPr/>
          <p:nvPr/>
        </p:nvCxnSpPr>
        <p:spPr>
          <a:xfrm>
            <a:off x="5943600" y="4625647"/>
            <a:ext cx="1143000" cy="339857"/>
          </a:xfrm>
          <a:prstGeom prst="straightConnector1">
            <a:avLst/>
          </a:prstGeom>
          <a:ln>
            <a:headEnd type="arrow"/>
            <a:tailEnd type="arrow"/>
          </a:ln>
        </p:spPr>
        <p:style>
          <a:lnRef idx="1">
            <a:schemeClr val="dk1"/>
          </a:lnRef>
          <a:fillRef idx="0">
            <a:schemeClr val="dk1"/>
          </a:fillRef>
          <a:effectRef idx="0">
            <a:schemeClr val="dk1"/>
          </a:effectRef>
          <a:fontRef idx="minor">
            <a:schemeClr val="tx1"/>
          </a:fontRef>
        </p:style>
      </p:cxnSp>
      <p:sp>
        <p:nvSpPr>
          <p:cNvPr id="21" name="TextBox 20"/>
          <p:cNvSpPr txBox="1"/>
          <p:nvPr/>
        </p:nvSpPr>
        <p:spPr>
          <a:xfrm>
            <a:off x="6665686" y="4372875"/>
            <a:ext cx="1712686" cy="369332"/>
          </a:xfrm>
          <a:prstGeom prst="rect">
            <a:avLst/>
          </a:prstGeom>
          <a:noFill/>
        </p:spPr>
        <p:txBody>
          <a:bodyPr wrap="square" rtlCol="0">
            <a:spAutoFit/>
          </a:bodyPr>
          <a:lstStyle/>
          <a:p>
            <a:r>
              <a:rPr lang="en-NZ" dirty="0" smtClean="0"/>
              <a:t>3x return trip</a:t>
            </a:r>
            <a:endParaRPr lang="en-NZ" dirty="0"/>
          </a:p>
        </p:txBody>
      </p:sp>
    </p:spTree>
    <p:extLst>
      <p:ext uri="{BB962C8B-B14F-4D97-AF65-F5344CB8AC3E}">
        <p14:creationId xmlns:p14="http://schemas.microsoft.com/office/powerpoint/2010/main" xmlns="" val="41435595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752600"/>
            <a:ext cx="8229600" cy="1143000"/>
          </a:xfrm>
        </p:spPr>
        <p:txBody>
          <a:bodyPr>
            <a:noAutofit/>
          </a:bodyPr>
          <a:lstStyle/>
          <a:p>
            <a:pPr algn="l"/>
            <a:r>
              <a:rPr lang="en-US" sz="3200" b="1" i="1" dirty="0" smtClean="0"/>
              <a:t>Using </a:t>
            </a:r>
            <a:r>
              <a:rPr lang="en-US" sz="3200" b="1" i="1" dirty="0" smtClean="0"/>
              <a:t>props, diagrams or gestures when communicating</a:t>
            </a:r>
            <a:endParaRPr lang="en-US" sz="3200" b="1" i="1" dirty="0"/>
          </a:p>
        </p:txBody>
      </p:sp>
      <p:sp>
        <p:nvSpPr>
          <p:cNvPr id="3" name="Content Placeholder 2"/>
          <p:cNvSpPr>
            <a:spLocks noGrp="1"/>
          </p:cNvSpPr>
          <p:nvPr>
            <p:ph idx="1"/>
          </p:nvPr>
        </p:nvSpPr>
        <p:spPr>
          <a:xfrm>
            <a:off x="457200" y="3048000"/>
            <a:ext cx="8229600" cy="3581400"/>
          </a:xfrm>
        </p:spPr>
        <p:txBody>
          <a:bodyPr/>
          <a:lstStyle/>
          <a:p>
            <a:r>
              <a:rPr lang="en-US" dirty="0" smtClean="0"/>
              <a:t>These will help you </a:t>
            </a:r>
            <a:r>
              <a:rPr lang="en-US" b="1" dirty="0" smtClean="0"/>
              <a:t>SHOW</a:t>
            </a:r>
            <a:r>
              <a:rPr lang="en-US" dirty="0" smtClean="0"/>
              <a:t> your audience what you are talking about</a:t>
            </a:r>
          </a:p>
          <a:p>
            <a:r>
              <a:rPr lang="en-US" dirty="0" smtClean="0"/>
              <a:t>Be sure to </a:t>
            </a:r>
            <a:r>
              <a:rPr lang="en-US" b="1" dirty="0" smtClean="0"/>
              <a:t>be explicit </a:t>
            </a:r>
            <a:r>
              <a:rPr lang="en-US" dirty="0" smtClean="0"/>
              <a:t>with these (can leave the audience more confused)</a:t>
            </a:r>
          </a:p>
          <a:p>
            <a:r>
              <a:rPr lang="en-US" dirty="0" smtClean="0"/>
              <a:t>Diagrams should </a:t>
            </a:r>
            <a:r>
              <a:rPr lang="en-US" b="1" dirty="0" smtClean="0"/>
              <a:t>avoid complicated units</a:t>
            </a:r>
            <a:r>
              <a:rPr lang="en-US" dirty="0" smtClean="0"/>
              <a:t>, or derivations. Should be straightforward.</a:t>
            </a:r>
            <a:endParaRPr lang="en-US" dirty="0"/>
          </a:p>
        </p:txBody>
      </p:sp>
      <p:sp>
        <p:nvSpPr>
          <p:cNvPr id="5" name="Title 3"/>
          <p:cNvSpPr txBox="1">
            <a:spLocks/>
          </p:cNvSpPr>
          <p:nvPr/>
        </p:nvSpPr>
        <p:spPr>
          <a:xfrm>
            <a:off x="457200" y="274638"/>
            <a:ext cx="8229600"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b="1" dirty="0" smtClean="0">
                <a:solidFill>
                  <a:srgbClr val="C00000"/>
                </a:solidFill>
              </a:rPr>
              <a:t>Communicating with the </a:t>
            </a:r>
            <a:r>
              <a:rPr lang="en-NZ" b="1" dirty="0" smtClean="0">
                <a:solidFill>
                  <a:srgbClr val="C00000"/>
                </a:solidFill>
              </a:rPr>
              <a:t>Public: Diagrams, props or gestures</a:t>
            </a:r>
            <a:endParaRPr lang="en-NZ" b="1" dirty="0">
              <a:solidFill>
                <a:srgbClr val="C0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103437"/>
            <a:ext cx="8229600" cy="4525963"/>
          </a:xfrm>
        </p:spPr>
        <p:txBody>
          <a:bodyPr/>
          <a:lstStyle/>
          <a:p>
            <a:r>
              <a:rPr lang="en-US" b="1" dirty="0" smtClean="0"/>
              <a:t>Avoid passive, </a:t>
            </a:r>
            <a:r>
              <a:rPr lang="en-US" dirty="0" smtClean="0"/>
              <a:t>‘lecture-style’ communication (unchanging, ‘closed’, clinical)</a:t>
            </a:r>
          </a:p>
          <a:p>
            <a:r>
              <a:rPr lang="en-US" b="1" dirty="0" smtClean="0"/>
              <a:t>Ask the audience questions</a:t>
            </a:r>
            <a:r>
              <a:rPr lang="en-US" dirty="0" smtClean="0"/>
              <a:t>: “What do you think? Shout out some ideas, Ask me some questions”</a:t>
            </a:r>
          </a:p>
          <a:p>
            <a:r>
              <a:rPr lang="en-US" dirty="0" smtClean="0"/>
              <a:t>This allows to you </a:t>
            </a:r>
            <a:r>
              <a:rPr lang="en-US" b="1" dirty="0" smtClean="0"/>
              <a:t>build rapport </a:t>
            </a:r>
            <a:r>
              <a:rPr lang="en-US" dirty="0" smtClean="0"/>
              <a:t>with the audience, and also they may ask questions you had not thought to bring up, etc.</a:t>
            </a:r>
            <a:endParaRPr lang="en-US" dirty="0"/>
          </a:p>
        </p:txBody>
      </p:sp>
      <p:sp>
        <p:nvSpPr>
          <p:cNvPr id="5" name="Title 3"/>
          <p:cNvSpPr txBox="1">
            <a:spLocks/>
          </p:cNvSpPr>
          <p:nvPr/>
        </p:nvSpPr>
        <p:spPr>
          <a:xfrm>
            <a:off x="457200" y="457200"/>
            <a:ext cx="8229600"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b="1" dirty="0" smtClean="0">
                <a:solidFill>
                  <a:srgbClr val="C00000"/>
                </a:solidFill>
              </a:rPr>
              <a:t>Communicating with the Public: </a:t>
            </a:r>
            <a:endParaRPr lang="en-NZ" b="1" dirty="0" smtClean="0">
              <a:solidFill>
                <a:srgbClr val="C00000"/>
              </a:solidFill>
            </a:endParaRPr>
          </a:p>
          <a:p>
            <a:r>
              <a:rPr lang="en-NZ" b="1" dirty="0" smtClean="0">
                <a:solidFill>
                  <a:srgbClr val="C00000"/>
                </a:solidFill>
              </a:rPr>
              <a:t>Be Engaging</a:t>
            </a:r>
            <a:endParaRPr lang="en-NZ" b="1" dirty="0">
              <a:solidFill>
                <a:srgbClr val="C000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36837"/>
            <a:ext cx="8229600" cy="3763963"/>
          </a:xfrm>
        </p:spPr>
        <p:txBody>
          <a:bodyPr/>
          <a:lstStyle/>
          <a:p>
            <a:pPr>
              <a:buNone/>
            </a:pPr>
            <a:r>
              <a:rPr lang="en-US" dirty="0" smtClean="0"/>
              <a:t>Conveying </a:t>
            </a:r>
            <a:r>
              <a:rPr lang="en-US" b="1" dirty="0" smtClean="0"/>
              <a:t>emotional</a:t>
            </a:r>
            <a:r>
              <a:rPr lang="en-US" dirty="0" smtClean="0"/>
              <a:t> aspects of your science (when appropriate) will help you connect with the public. </a:t>
            </a:r>
          </a:p>
          <a:p>
            <a:pPr>
              <a:buNone/>
            </a:pPr>
            <a:r>
              <a:rPr lang="en-US" dirty="0" smtClean="0"/>
              <a:t>If your findings have </a:t>
            </a:r>
            <a:r>
              <a:rPr lang="en-US" b="1" dirty="0" smtClean="0"/>
              <a:t>impact</a:t>
            </a:r>
            <a:r>
              <a:rPr lang="en-US" dirty="0" smtClean="0"/>
              <a:t> on human beings, then showing emotions is healthy, and people respond to this. </a:t>
            </a:r>
          </a:p>
          <a:p>
            <a:pPr>
              <a:buNone/>
            </a:pPr>
            <a:endParaRPr lang="en-US" dirty="0"/>
          </a:p>
        </p:txBody>
      </p:sp>
      <p:sp>
        <p:nvSpPr>
          <p:cNvPr id="5" name="Title 3"/>
          <p:cNvSpPr txBox="1">
            <a:spLocks/>
          </p:cNvSpPr>
          <p:nvPr/>
        </p:nvSpPr>
        <p:spPr>
          <a:xfrm>
            <a:off x="457200" y="609600"/>
            <a:ext cx="8229600"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b="1" dirty="0" smtClean="0">
                <a:solidFill>
                  <a:srgbClr val="C00000"/>
                </a:solidFill>
              </a:rPr>
              <a:t>Communicating with the Public: </a:t>
            </a:r>
            <a:endParaRPr lang="en-NZ" b="1" dirty="0" smtClean="0">
              <a:solidFill>
                <a:srgbClr val="C00000"/>
              </a:solidFill>
            </a:endParaRPr>
          </a:p>
          <a:p>
            <a:r>
              <a:rPr lang="en-NZ" b="1" dirty="0" smtClean="0">
                <a:solidFill>
                  <a:srgbClr val="C00000"/>
                </a:solidFill>
              </a:rPr>
              <a:t>Be engaging</a:t>
            </a:r>
            <a:endParaRPr lang="en-NZ" b="1" dirty="0">
              <a:solidFill>
                <a:srgbClr val="C000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408237"/>
            <a:ext cx="8229600" cy="4525963"/>
          </a:xfrm>
        </p:spPr>
        <p:txBody>
          <a:bodyPr/>
          <a:lstStyle/>
          <a:p>
            <a:pPr>
              <a:buNone/>
            </a:pPr>
            <a:r>
              <a:rPr lang="en-US" dirty="0" smtClean="0"/>
              <a:t>Avoid phrases like “</a:t>
            </a:r>
            <a:r>
              <a:rPr lang="en-US" b="1" dirty="0" smtClean="0"/>
              <a:t>obviously</a:t>
            </a:r>
            <a:r>
              <a:rPr lang="en-US" dirty="0" smtClean="0"/>
              <a:t>”, and “</a:t>
            </a:r>
            <a:r>
              <a:rPr lang="en-US" b="1" dirty="0" smtClean="0"/>
              <a:t>of course </a:t>
            </a:r>
            <a:r>
              <a:rPr lang="en-US" dirty="0" smtClean="0"/>
              <a:t>you will know this”.</a:t>
            </a:r>
          </a:p>
          <a:p>
            <a:pPr>
              <a:buNone/>
            </a:pPr>
            <a:r>
              <a:rPr lang="en-US" dirty="0" smtClean="0"/>
              <a:t>Your audience </a:t>
            </a:r>
            <a:r>
              <a:rPr lang="en-US" b="1" dirty="0" smtClean="0"/>
              <a:t>DOES NOT LACK INTELLIGENCE </a:t>
            </a:r>
            <a:r>
              <a:rPr lang="en-US" dirty="0" smtClean="0"/>
              <a:t>– they simply lack expertise in your area</a:t>
            </a:r>
          </a:p>
          <a:p>
            <a:pPr>
              <a:buNone/>
            </a:pPr>
            <a:r>
              <a:rPr lang="en-US" dirty="0" smtClean="0"/>
              <a:t>They may hold </a:t>
            </a:r>
            <a:r>
              <a:rPr lang="en-US" b="1" dirty="0" smtClean="0"/>
              <a:t>Misconceptions</a:t>
            </a:r>
            <a:r>
              <a:rPr lang="en-US" dirty="0" smtClean="0"/>
              <a:t> as well (things that they think to be true, but is not).</a:t>
            </a:r>
          </a:p>
          <a:p>
            <a:pPr>
              <a:buNone/>
            </a:pPr>
            <a:r>
              <a:rPr lang="en-US" dirty="0" smtClean="0"/>
              <a:t>Be patient, and open</a:t>
            </a:r>
            <a:endParaRPr lang="en-US" dirty="0"/>
          </a:p>
        </p:txBody>
      </p:sp>
      <p:sp>
        <p:nvSpPr>
          <p:cNvPr id="5" name="Title 3"/>
          <p:cNvSpPr txBox="1">
            <a:spLocks/>
          </p:cNvSpPr>
          <p:nvPr/>
        </p:nvSpPr>
        <p:spPr>
          <a:xfrm>
            <a:off x="533400" y="533400"/>
            <a:ext cx="8229600"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b="1" dirty="0" smtClean="0">
                <a:solidFill>
                  <a:srgbClr val="C00000"/>
                </a:solidFill>
              </a:rPr>
              <a:t>Communicating with the Public: </a:t>
            </a:r>
            <a:r>
              <a:rPr lang="en-NZ" b="1" dirty="0" smtClean="0">
                <a:solidFill>
                  <a:srgbClr val="C00000"/>
                </a:solidFill>
              </a:rPr>
              <a:t>Avoid appearing arrogant</a:t>
            </a:r>
            <a:endParaRPr lang="en-NZ" b="1" dirty="0">
              <a:solidFill>
                <a:srgbClr val="C0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32037"/>
            <a:ext cx="8229600" cy="3916363"/>
          </a:xfrm>
        </p:spPr>
        <p:txBody>
          <a:bodyPr>
            <a:normAutofit fontScale="92500" lnSpcReduction="20000"/>
          </a:bodyPr>
          <a:lstStyle/>
          <a:p>
            <a:r>
              <a:rPr lang="en-US" dirty="0" smtClean="0"/>
              <a:t>Be </a:t>
            </a:r>
            <a:r>
              <a:rPr lang="en-US" b="1" dirty="0" smtClean="0"/>
              <a:t>transparent</a:t>
            </a:r>
            <a:r>
              <a:rPr lang="en-US" dirty="0" smtClean="0"/>
              <a:t> abou</a:t>
            </a:r>
            <a:r>
              <a:rPr lang="en-US" dirty="0" smtClean="0"/>
              <a:t>t the data and its interpretations</a:t>
            </a:r>
            <a:endParaRPr lang="en-US" dirty="0" smtClean="0"/>
          </a:p>
          <a:p>
            <a:r>
              <a:rPr lang="en-US" dirty="0" smtClean="0"/>
              <a:t>It </a:t>
            </a:r>
            <a:r>
              <a:rPr lang="en-US" dirty="0" smtClean="0"/>
              <a:t>is important to be clear about </a:t>
            </a:r>
            <a:r>
              <a:rPr lang="en-US" b="1" dirty="0" smtClean="0"/>
              <a:t>how</a:t>
            </a:r>
            <a:r>
              <a:rPr lang="en-US" dirty="0" smtClean="0"/>
              <a:t> ‘</a:t>
            </a:r>
            <a:r>
              <a:rPr lang="en-US" b="1" dirty="0" smtClean="0"/>
              <a:t>certain</a:t>
            </a:r>
            <a:r>
              <a:rPr lang="en-US" dirty="0" smtClean="0"/>
              <a:t>’ you are about your findings. </a:t>
            </a:r>
          </a:p>
          <a:p>
            <a:r>
              <a:rPr lang="en-US" dirty="0" smtClean="0"/>
              <a:t>Also to convey that ‘this method’; or ‘this type of science’ may have certain caveats…</a:t>
            </a:r>
          </a:p>
          <a:p>
            <a:pPr>
              <a:buFontTx/>
              <a:buChar char="-"/>
            </a:pPr>
            <a:endParaRPr lang="en-US" dirty="0" smtClean="0"/>
          </a:p>
          <a:p>
            <a:pPr>
              <a:buNone/>
            </a:pPr>
            <a:r>
              <a:rPr lang="en-US" dirty="0" smtClean="0"/>
              <a:t>The public may WANT you to have a firm answer – when in reality this is NOT realistic. </a:t>
            </a:r>
            <a:endParaRPr lang="en-US" dirty="0"/>
          </a:p>
        </p:txBody>
      </p:sp>
      <p:sp>
        <p:nvSpPr>
          <p:cNvPr id="5" name="Title 3"/>
          <p:cNvSpPr txBox="1">
            <a:spLocks/>
          </p:cNvSpPr>
          <p:nvPr/>
        </p:nvSpPr>
        <p:spPr>
          <a:xfrm>
            <a:off x="457200" y="685800"/>
            <a:ext cx="8229600"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NZ" b="1" dirty="0" smtClean="0">
                <a:solidFill>
                  <a:srgbClr val="C00000"/>
                </a:solidFill>
              </a:rPr>
              <a:t>Communicating with the Public: </a:t>
            </a:r>
            <a:r>
              <a:rPr lang="en-NZ" b="1" dirty="0" smtClean="0">
                <a:solidFill>
                  <a:srgbClr val="C00000"/>
                </a:solidFill>
              </a:rPr>
              <a:t>Transparency &amp; Uncertainty</a:t>
            </a:r>
            <a:endParaRPr lang="en-NZ" b="1" dirty="0">
              <a:solidFill>
                <a:srgbClr val="C0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l="11250" t="35938" r="36875" b="16406"/>
          <a:stretch>
            <a:fillRect/>
          </a:stretch>
        </p:blipFill>
        <p:spPr bwMode="auto">
          <a:xfrm>
            <a:off x="76200" y="153318"/>
            <a:ext cx="8915400" cy="655228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066800"/>
          </a:xfrm>
        </p:spPr>
        <p:txBody>
          <a:bodyPr/>
          <a:lstStyle/>
          <a:p>
            <a:r>
              <a:rPr lang="en-US" b="1" dirty="0" smtClean="0">
                <a:solidFill>
                  <a:srgbClr val="C00000"/>
                </a:solidFill>
              </a:rPr>
              <a:t>Why teach Communication Skills?</a:t>
            </a:r>
            <a:endParaRPr lang="en-US" b="1" dirty="0">
              <a:solidFill>
                <a:srgbClr val="C00000"/>
              </a:solidFill>
            </a:endParaRPr>
          </a:p>
        </p:txBody>
      </p:sp>
      <p:sp>
        <p:nvSpPr>
          <p:cNvPr id="5" name="Content Placeholder 4"/>
          <p:cNvSpPr>
            <a:spLocks noGrp="1"/>
          </p:cNvSpPr>
          <p:nvPr>
            <p:ph idx="1"/>
          </p:nvPr>
        </p:nvSpPr>
        <p:spPr>
          <a:xfrm>
            <a:off x="457200" y="1676400"/>
            <a:ext cx="8229600" cy="4422091"/>
          </a:xfrm>
          <a:prstGeom prst="rect">
            <a:avLst/>
          </a:prstGeom>
        </p:spPr>
        <p:txBody>
          <a:bodyPr wrap="square" lIns="75548" tIns="37774" rIns="75548" bIns="37774">
            <a:spAutoFit/>
          </a:bodyPr>
          <a:lstStyle/>
          <a:p>
            <a:pPr>
              <a:buNone/>
            </a:pPr>
            <a:r>
              <a:rPr lang="en-US" sz="2400" b="1" i="1" u="sng" dirty="0" smtClean="0"/>
              <a:t>Consistently mentioned as a top skill needed for graduates</a:t>
            </a:r>
          </a:p>
          <a:p>
            <a:pPr>
              <a:buNone/>
            </a:pPr>
            <a:endParaRPr lang="en-US" sz="2400" dirty="0" smtClean="0"/>
          </a:p>
          <a:p>
            <a:pPr>
              <a:buNone/>
            </a:pPr>
            <a:r>
              <a:rPr lang="en-US" sz="2800" dirty="0" smtClean="0"/>
              <a:t>“</a:t>
            </a:r>
            <a:r>
              <a:rPr lang="en-US" sz="2800" b="1" dirty="0" smtClean="0"/>
              <a:t>Social </a:t>
            </a:r>
            <a:r>
              <a:rPr lang="en-US" sz="2800" b="1" dirty="0"/>
              <a:t>skills are really important in the job</a:t>
            </a:r>
            <a:r>
              <a:rPr lang="en-US" sz="2800" dirty="0"/>
              <a:t>. You’ve got to be able to communicate with people. And that’s not just like at a professional level, it’s at a social level too. You’ve got to be able to sit down and have a drink with someone, and talk to them about not just what’s been going on at work, but what’s going on with them, personally as well. And form relationships with people. It’s important</a:t>
            </a:r>
            <a:r>
              <a:rPr lang="en-US" sz="2800" dirty="0" smtClean="0"/>
              <a:t>.”</a:t>
            </a:r>
            <a:endParaRPr lang="en-US" sz="2800" dirty="0"/>
          </a:p>
        </p:txBody>
      </p:sp>
      <p:sp>
        <p:nvSpPr>
          <p:cNvPr id="4" name="Slide Number Placeholder 3"/>
          <p:cNvSpPr>
            <a:spLocks noGrp="1"/>
          </p:cNvSpPr>
          <p:nvPr>
            <p:ph type="sldNum" sz="quarter" idx="12"/>
          </p:nvPr>
        </p:nvSpPr>
        <p:spPr/>
        <p:txBody>
          <a:bodyPr/>
          <a:lstStyle/>
          <a:p>
            <a:fld id="{93D3E324-4846-F241-9EB8-A8DF986966E7}" type="slidenum">
              <a:rPr lang="en-US" smtClean="0"/>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hlinkClick r:id="rId3"/>
          </p:cNvPr>
          <p:cNvPicPr>
            <a:picLocks noChangeAspect="1" noChangeArrowheads="1"/>
          </p:cNvPicPr>
          <p:nvPr/>
        </p:nvPicPr>
        <p:blipFill>
          <a:blip r:embed="rId4" cstate="print"/>
          <a:srcRect l="13125" t="32813" r="36875" b="31250"/>
          <a:stretch>
            <a:fillRect/>
          </a:stretch>
        </p:blipFill>
        <p:spPr bwMode="auto">
          <a:xfrm>
            <a:off x="457200" y="1524000"/>
            <a:ext cx="8229600" cy="4732020"/>
          </a:xfrm>
          <a:prstGeom prst="rect">
            <a:avLst/>
          </a:prstGeom>
          <a:noFill/>
          <a:ln w="9525">
            <a:noFill/>
            <a:miter lim="800000"/>
            <a:headEnd/>
            <a:tailEnd/>
          </a:ln>
        </p:spPr>
      </p:pic>
      <p:sp>
        <p:nvSpPr>
          <p:cNvPr id="3" name="Title 2"/>
          <p:cNvSpPr>
            <a:spLocks noGrp="1"/>
          </p:cNvSpPr>
          <p:nvPr>
            <p:ph type="title"/>
          </p:nvPr>
        </p:nvSpPr>
        <p:spPr/>
        <p:txBody>
          <a:bodyPr/>
          <a:lstStyle/>
          <a:p>
            <a:r>
              <a:rPr lang="en-NZ" b="1" dirty="0" smtClean="0">
                <a:solidFill>
                  <a:srgbClr val="C00000"/>
                </a:solidFill>
              </a:rPr>
              <a:t>Geologist interview on CHCH EQ</a:t>
            </a:r>
            <a:endParaRPr lang="en-NZ" b="1" dirty="0">
              <a:solidFill>
                <a:srgbClr val="C00000"/>
              </a:solidFill>
            </a:endParaRPr>
          </a:p>
        </p:txBody>
      </p:sp>
      <p:sp>
        <p:nvSpPr>
          <p:cNvPr id="4" name="Rectangle 3"/>
          <p:cNvSpPr/>
          <p:nvPr/>
        </p:nvSpPr>
        <p:spPr>
          <a:xfrm>
            <a:off x="1066800" y="6336268"/>
            <a:ext cx="7467600" cy="369332"/>
          </a:xfrm>
          <a:prstGeom prst="rect">
            <a:avLst/>
          </a:prstGeom>
        </p:spPr>
        <p:txBody>
          <a:bodyPr wrap="square">
            <a:spAutoFit/>
          </a:bodyPr>
          <a:lstStyle/>
          <a:p>
            <a:r>
              <a:rPr lang="en-US" dirty="0" smtClean="0">
                <a:hlinkClick r:id="rId3"/>
              </a:rPr>
              <a:t>http://tvnz.co.nz/national-news/severity-quake-stuns-experts-video-4038556</a:t>
            </a:r>
            <a:endParaRPr lang="en-US" dirty="0" smtClean="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Who was his audience?</a:t>
            </a:r>
            <a:endParaRPr lang="en-US" b="1" dirty="0">
              <a:solidFill>
                <a:srgbClr val="C00000"/>
              </a:solidFill>
            </a:endParaRPr>
          </a:p>
        </p:txBody>
      </p:sp>
      <p:sp>
        <p:nvSpPr>
          <p:cNvPr id="3" name="Content Placeholder 2"/>
          <p:cNvSpPr>
            <a:spLocks noGrp="1"/>
          </p:cNvSpPr>
          <p:nvPr>
            <p:ph idx="1"/>
          </p:nvPr>
        </p:nvSpPr>
        <p:spPr>
          <a:xfrm>
            <a:off x="457200" y="1905000"/>
            <a:ext cx="8229600" cy="4221163"/>
          </a:xfrm>
        </p:spPr>
        <p:txBody>
          <a:bodyPr/>
          <a:lstStyle/>
          <a:p>
            <a:pPr>
              <a:buNone/>
            </a:pPr>
            <a:r>
              <a:rPr lang="en-US" b="1" i="1" dirty="0" smtClean="0"/>
              <a:t>Who would be listening </a:t>
            </a:r>
            <a:r>
              <a:rPr lang="en-US" dirty="0" smtClean="0"/>
              <a:t>to this broadcast?</a:t>
            </a:r>
          </a:p>
          <a:p>
            <a:pPr>
              <a:buNone/>
            </a:pPr>
            <a:r>
              <a:rPr lang="en-US" b="1" i="1" dirty="0" smtClean="0"/>
              <a:t>What parties </a:t>
            </a:r>
            <a:r>
              <a:rPr lang="en-US" dirty="0" smtClean="0"/>
              <a:t>are interested, and therefore keen to listen to what he says?</a:t>
            </a:r>
          </a:p>
          <a:p>
            <a:pPr>
              <a:buNone/>
            </a:pPr>
            <a:r>
              <a:rPr lang="en-US" b="1" i="1" dirty="0" smtClean="0"/>
              <a:t>What words </a:t>
            </a:r>
            <a:r>
              <a:rPr lang="en-US" dirty="0" smtClean="0"/>
              <a:t>does Mark use when referred to how quakes will effect the lives of the people in ChCh?</a:t>
            </a:r>
          </a:p>
          <a:p>
            <a:pPr>
              <a:buNone/>
            </a:pPr>
            <a:endParaRPr lang="en-US" dirty="0"/>
          </a:p>
          <a:p>
            <a:pPr>
              <a:buNone/>
            </a:pP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Grade Quigley’s Performance:</a:t>
            </a:r>
            <a:endParaRPr lang="en-US" b="1" dirty="0">
              <a:solidFill>
                <a:srgbClr val="C00000"/>
              </a:solidFill>
            </a:endParaRPr>
          </a:p>
        </p:txBody>
      </p:sp>
      <p:sp>
        <p:nvSpPr>
          <p:cNvPr id="3" name="Content Placeholder 2"/>
          <p:cNvSpPr>
            <a:spLocks noGrp="1"/>
          </p:cNvSpPr>
          <p:nvPr>
            <p:ph idx="1"/>
          </p:nvPr>
        </p:nvSpPr>
        <p:spPr>
          <a:xfrm>
            <a:off x="457200" y="1600200"/>
            <a:ext cx="8229600" cy="4800600"/>
          </a:xfrm>
        </p:spPr>
        <p:txBody>
          <a:bodyPr>
            <a:normAutofit fontScale="85000" lnSpcReduction="20000"/>
          </a:bodyPr>
          <a:lstStyle/>
          <a:p>
            <a:pPr>
              <a:buNone/>
            </a:pPr>
            <a:r>
              <a:rPr lang="en-US" b="1" dirty="0" smtClean="0">
                <a:solidFill>
                  <a:srgbClr val="002060"/>
                </a:solidFill>
              </a:rPr>
              <a:t>Attribute: Delivery &amp; Attitude</a:t>
            </a:r>
            <a:endParaRPr lang="en-US" b="1" dirty="0">
              <a:solidFill>
                <a:srgbClr val="002060"/>
              </a:solidFill>
            </a:endParaRPr>
          </a:p>
          <a:p>
            <a:pPr>
              <a:buNone/>
            </a:pPr>
            <a:r>
              <a:rPr lang="en-US" dirty="0" smtClean="0">
                <a:solidFill>
                  <a:srgbClr val="002060"/>
                </a:solidFill>
                <a:sym typeface="Wingdings"/>
              </a:rPr>
              <a:t></a:t>
            </a:r>
            <a:r>
              <a:rPr lang="en-US" b="1" dirty="0" smtClean="0">
                <a:solidFill>
                  <a:srgbClr val="002060"/>
                </a:solidFill>
              </a:rPr>
              <a:t>(2 marks) </a:t>
            </a:r>
            <a:r>
              <a:rPr lang="en-US" dirty="0" smtClean="0">
                <a:solidFill>
                  <a:srgbClr val="002060"/>
                </a:solidFill>
              </a:rPr>
              <a:t>Has very natural delivery; is articulate; projects enthusiasm, interest, and confidence. Expresses themselves respectfully to the audience.</a:t>
            </a:r>
            <a:endParaRPr lang="en-US" dirty="0">
              <a:solidFill>
                <a:srgbClr val="002060"/>
              </a:solidFill>
            </a:endParaRPr>
          </a:p>
          <a:p>
            <a:pPr>
              <a:buNone/>
            </a:pPr>
            <a:r>
              <a:rPr lang="en-US" dirty="0" smtClean="0">
                <a:solidFill>
                  <a:srgbClr val="002060"/>
                </a:solidFill>
                <a:sym typeface="Wingdings"/>
              </a:rPr>
              <a:t></a:t>
            </a:r>
            <a:r>
              <a:rPr lang="en-US" b="1" dirty="0" smtClean="0">
                <a:solidFill>
                  <a:srgbClr val="002060"/>
                </a:solidFill>
              </a:rPr>
              <a:t>(1-1.5 marks) </a:t>
            </a:r>
            <a:r>
              <a:rPr lang="en-US" dirty="0" smtClean="0">
                <a:solidFill>
                  <a:srgbClr val="002060"/>
                </a:solidFill>
              </a:rPr>
              <a:t>Has </a:t>
            </a:r>
            <a:r>
              <a:rPr lang="en-US" dirty="0">
                <a:solidFill>
                  <a:srgbClr val="002060"/>
                </a:solidFill>
              </a:rPr>
              <a:t>appropriate pace; is easily understood; But demonstrates </a:t>
            </a:r>
            <a:r>
              <a:rPr lang="en-US" dirty="0" smtClean="0">
                <a:solidFill>
                  <a:srgbClr val="002060"/>
                </a:solidFill>
              </a:rPr>
              <a:t>some minor ineffective behaviours</a:t>
            </a:r>
            <a:r>
              <a:rPr lang="en-US" dirty="0">
                <a:solidFill>
                  <a:srgbClr val="002060"/>
                </a:solidFill>
              </a:rPr>
              <a:t> </a:t>
            </a:r>
            <a:r>
              <a:rPr lang="en-US" dirty="0" smtClean="0">
                <a:solidFill>
                  <a:srgbClr val="002060"/>
                </a:solidFill>
              </a:rPr>
              <a:t>(e.g. lacks confidence). Has a neutral expression towards the public.</a:t>
            </a:r>
          </a:p>
          <a:p>
            <a:pPr>
              <a:buNone/>
            </a:pPr>
            <a:r>
              <a:rPr lang="en-US" dirty="0" smtClean="0">
                <a:solidFill>
                  <a:srgbClr val="002060"/>
                </a:solidFill>
                <a:sym typeface="Wingdings"/>
              </a:rPr>
              <a:t></a:t>
            </a:r>
            <a:r>
              <a:rPr lang="en-US" b="1" dirty="0" smtClean="0">
                <a:solidFill>
                  <a:srgbClr val="002060"/>
                </a:solidFill>
              </a:rPr>
              <a:t>(0-0.5 marks) </a:t>
            </a:r>
            <a:r>
              <a:rPr lang="en-US" dirty="0" smtClean="0">
                <a:solidFill>
                  <a:srgbClr val="002060"/>
                </a:solidFill>
              </a:rPr>
              <a:t>Is </a:t>
            </a:r>
            <a:r>
              <a:rPr lang="en-US" dirty="0">
                <a:solidFill>
                  <a:srgbClr val="002060"/>
                </a:solidFill>
              </a:rPr>
              <a:t>often hard to understand; has voice that is too soft or too loud; has a pace that is too quick or too slow. And may not take the press conference </a:t>
            </a:r>
            <a:r>
              <a:rPr lang="en-US" dirty="0" smtClean="0">
                <a:solidFill>
                  <a:srgbClr val="002060"/>
                </a:solidFill>
              </a:rPr>
              <a:t>seriously. May show disrespect (superiority) towards the public.</a:t>
            </a:r>
            <a:endParaRPr lang="en-US" dirty="0">
              <a:solidFill>
                <a:srgbClr val="002060"/>
              </a:solidFill>
            </a:endParaRPr>
          </a:p>
          <a:p>
            <a:pPr>
              <a:buNone/>
            </a:pPr>
            <a:endParaRPr lang="en-US" dirty="0">
              <a:solidFill>
                <a:srgbClr val="00206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Delivery + Attitude Text Analysis:</a:t>
            </a:r>
            <a:endParaRPr lang="en-US" b="1" dirty="0">
              <a:solidFill>
                <a:srgbClr val="C00000"/>
              </a:solidFill>
            </a:endParaRPr>
          </a:p>
        </p:txBody>
      </p:sp>
      <p:sp>
        <p:nvSpPr>
          <p:cNvPr id="3" name="Content Placeholder 2"/>
          <p:cNvSpPr>
            <a:spLocks noGrp="1"/>
          </p:cNvSpPr>
          <p:nvPr>
            <p:ph idx="1"/>
          </p:nvPr>
        </p:nvSpPr>
        <p:spPr/>
        <p:txBody>
          <a:bodyPr>
            <a:normAutofit/>
          </a:bodyPr>
          <a:lstStyle/>
          <a:p>
            <a:pPr marL="514350" indent="-514350">
              <a:buNone/>
            </a:pPr>
            <a:r>
              <a:rPr lang="en-US" dirty="0" smtClean="0"/>
              <a:t>Reporter states Mark has </a:t>
            </a:r>
            <a:r>
              <a:rPr lang="en-US" b="1" dirty="0" smtClean="0"/>
              <a:t>“</a:t>
            </a:r>
            <a:r>
              <a:rPr lang="en-NZ" b="1" dirty="0" smtClean="0"/>
              <a:t>... dedicated </a:t>
            </a:r>
            <a:r>
              <a:rPr lang="en-NZ" b="1" dirty="0"/>
              <a:t>his life to studying </a:t>
            </a:r>
            <a:r>
              <a:rPr lang="en-NZ" b="1" dirty="0" smtClean="0"/>
              <a:t>earthquakes</a:t>
            </a:r>
            <a:r>
              <a:rPr lang="en-NZ" dirty="0" smtClean="0"/>
              <a:t>”.</a:t>
            </a:r>
          </a:p>
          <a:p>
            <a:pPr marL="914400" lvl="1" indent="-514350">
              <a:buNone/>
            </a:pPr>
            <a:r>
              <a:rPr lang="en-NZ" sz="3200" dirty="0" smtClean="0"/>
              <a:t>What is this meant to convey to the Public listening?</a:t>
            </a:r>
          </a:p>
          <a:p>
            <a:pPr>
              <a:buNone/>
            </a:pPr>
            <a:r>
              <a:rPr lang="en-NZ" dirty="0" smtClean="0"/>
              <a:t>- Showed confidence.</a:t>
            </a:r>
            <a:endParaRPr lang="en-US" dirty="0" smtClean="0"/>
          </a:p>
          <a:p>
            <a:pPr>
              <a:buNone/>
            </a:pPr>
            <a:r>
              <a:rPr lang="en-NZ" dirty="0" smtClean="0"/>
              <a:t>- Sincere, and down-to-earth</a:t>
            </a:r>
          </a:p>
          <a:p>
            <a:pPr>
              <a:buNone/>
            </a:pPr>
            <a:r>
              <a:rPr lang="en-NZ" dirty="0" smtClean="0"/>
              <a:t>- </a:t>
            </a:r>
            <a:r>
              <a:rPr lang="en-NZ" b="1" dirty="0" smtClean="0"/>
              <a:t>Some less-polished things </a:t>
            </a:r>
            <a:r>
              <a:rPr lang="en-NZ" dirty="0" smtClean="0"/>
              <a:t>slipped through: “Things like that”, etc. Um’s and Ah’s.</a:t>
            </a:r>
            <a:endParaRPr lang="en-US" dirty="0" smtClean="0"/>
          </a:p>
          <a:p>
            <a:pPr>
              <a:buNone/>
            </a:pPr>
            <a:endParaRPr lang="en-US" dirty="0" smtClean="0"/>
          </a:p>
          <a:p>
            <a:pPr marL="914400" lvl="1" indent="-514350">
              <a:buNone/>
            </a:pPr>
            <a:endParaRPr lang="en-NZ"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470025"/>
          </a:xfrm>
          <a:noFill/>
        </p:spPr>
        <p:txBody>
          <a:bodyPr/>
          <a:lstStyle/>
          <a:p>
            <a:r>
              <a:rPr lang="en-US" b="1" dirty="0" smtClean="0">
                <a:solidFill>
                  <a:srgbClr val="C00000"/>
                </a:solidFill>
              </a:rPr>
              <a:t>Jargon - text analysis</a:t>
            </a:r>
            <a:endParaRPr lang="en-US" b="1" dirty="0">
              <a:solidFill>
                <a:srgbClr val="C00000"/>
              </a:solidFill>
            </a:endParaRPr>
          </a:p>
        </p:txBody>
      </p:sp>
      <p:sp>
        <p:nvSpPr>
          <p:cNvPr id="3" name="Subtitle 2"/>
          <p:cNvSpPr>
            <a:spLocks noGrp="1"/>
          </p:cNvSpPr>
          <p:nvPr>
            <p:ph type="subTitle" idx="1"/>
          </p:nvPr>
        </p:nvSpPr>
        <p:spPr>
          <a:xfrm>
            <a:off x="609600" y="1295400"/>
            <a:ext cx="8153400" cy="5257800"/>
          </a:xfrm>
        </p:spPr>
        <p:txBody>
          <a:bodyPr>
            <a:normAutofit/>
          </a:bodyPr>
          <a:lstStyle/>
          <a:p>
            <a:pPr algn="l"/>
            <a:r>
              <a:rPr lang="en-NZ" dirty="0" smtClean="0">
                <a:solidFill>
                  <a:schemeClr val="tx1"/>
                </a:solidFill>
              </a:rPr>
              <a:t>In general, he did very well avoiding jargon.</a:t>
            </a:r>
            <a:endParaRPr lang="en-US" dirty="0" smtClean="0">
              <a:solidFill>
                <a:schemeClr val="tx1"/>
              </a:solidFill>
            </a:endParaRPr>
          </a:p>
          <a:p>
            <a:pPr algn="l"/>
            <a:r>
              <a:rPr lang="en-NZ" dirty="0" smtClean="0">
                <a:solidFill>
                  <a:schemeClr val="tx1"/>
                </a:solidFill>
              </a:rPr>
              <a:t>Some jargon may have been used, but the ChCh + NZ public may be used to hearing it</a:t>
            </a:r>
            <a:endParaRPr lang="en-US" dirty="0" smtClean="0">
              <a:solidFill>
                <a:schemeClr val="tx1"/>
              </a:solidFill>
            </a:endParaRPr>
          </a:p>
          <a:p>
            <a:pPr algn="l"/>
            <a:r>
              <a:rPr lang="en-NZ" dirty="0" smtClean="0">
                <a:solidFill>
                  <a:schemeClr val="tx1"/>
                </a:solidFill>
              </a:rPr>
              <a:t> </a:t>
            </a:r>
          </a:p>
          <a:p>
            <a:pPr algn="l"/>
            <a:r>
              <a:rPr lang="en-NZ" dirty="0" smtClean="0">
                <a:solidFill>
                  <a:schemeClr val="tx1"/>
                </a:solidFill>
              </a:rPr>
              <a:t>Jargon examples:</a:t>
            </a:r>
          </a:p>
          <a:p>
            <a:pPr marL="457200" indent="-457200" algn="l">
              <a:buFont typeface="Arial" panose="020B0604020202020204" pitchFamily="34" charset="0"/>
              <a:buChar char="•"/>
            </a:pPr>
            <a:r>
              <a:rPr lang="en-NZ" dirty="0" smtClean="0">
                <a:solidFill>
                  <a:schemeClr val="tx1"/>
                </a:solidFill>
              </a:rPr>
              <a:t>“stress field, stress states, epicentre location, fault location”</a:t>
            </a:r>
            <a:endParaRPr lang="en-US" dirty="0" smtClean="0">
              <a:solidFill>
                <a:schemeClr val="tx1"/>
              </a:solidFill>
            </a:endParaRPr>
          </a:p>
          <a:p>
            <a:pPr marL="457200" indent="-457200" algn="l">
              <a:buFont typeface="Arial" panose="020B0604020202020204" pitchFamily="34" charset="0"/>
              <a:buChar char="•"/>
            </a:pPr>
            <a:r>
              <a:rPr lang="en-NZ" dirty="0" smtClean="0">
                <a:solidFill>
                  <a:schemeClr val="tx1"/>
                </a:solidFill>
              </a:rPr>
              <a:t>“(fault) Loading up structures”</a:t>
            </a:r>
            <a:endParaRPr lang="en-US" dirty="0" smtClean="0">
              <a:solidFill>
                <a:schemeClr val="tx1"/>
              </a:solidFill>
            </a:endParaRPr>
          </a:p>
          <a:p>
            <a:pPr marL="457200" indent="-457200" algn="l">
              <a:buFont typeface="Arial" panose="020B0604020202020204" pitchFamily="34" charset="0"/>
              <a:buChar char="•"/>
            </a:pPr>
            <a:r>
              <a:rPr lang="en-NZ" dirty="0" smtClean="0">
                <a:solidFill>
                  <a:schemeClr val="tx1"/>
                </a:solidFill>
              </a:rPr>
              <a:t>“Crust”</a:t>
            </a:r>
            <a:endParaRPr lang="en-US" dirty="0">
              <a:solidFill>
                <a:schemeClr val="tx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60440" t="16537" r="14745" b="31323"/>
          <a:stretch>
            <a:fillRect/>
          </a:stretch>
        </p:blipFill>
        <p:spPr bwMode="auto">
          <a:xfrm>
            <a:off x="685800" y="381000"/>
            <a:ext cx="7543800" cy="5657850"/>
          </a:xfrm>
          <a:prstGeom prst="rect">
            <a:avLst/>
          </a:prstGeom>
          <a:noFill/>
          <a:ln w="9525">
            <a:noFill/>
            <a:miter lim="800000"/>
            <a:headEnd/>
            <a:tailEnd/>
          </a:ln>
        </p:spPr>
      </p:pic>
      <p:sp>
        <p:nvSpPr>
          <p:cNvPr id="6" name="Rectangle 5"/>
          <p:cNvSpPr/>
          <p:nvPr/>
        </p:nvSpPr>
        <p:spPr>
          <a:xfrm>
            <a:off x="685800" y="6172200"/>
            <a:ext cx="4166910" cy="369332"/>
          </a:xfrm>
          <a:prstGeom prst="rect">
            <a:avLst/>
          </a:prstGeom>
        </p:spPr>
        <p:txBody>
          <a:bodyPr wrap="none">
            <a:spAutoFit/>
          </a:bodyPr>
          <a:lstStyle/>
          <a:p>
            <a:pPr>
              <a:buNone/>
            </a:pPr>
            <a:r>
              <a:rPr lang="en-US" dirty="0" smtClean="0">
                <a:hlinkClick r:id="rId3"/>
              </a:rPr>
              <a:t>Vivienne </a:t>
            </a:r>
            <a:r>
              <a:rPr lang="en-US" dirty="0" err="1" smtClean="0">
                <a:hlinkClick r:id="rId3"/>
              </a:rPr>
              <a:t>Bryner</a:t>
            </a:r>
            <a:r>
              <a:rPr lang="en-US" dirty="0" smtClean="0">
                <a:hlinkClick r:id="rId3"/>
              </a:rPr>
              <a:t>, doctoral research (</a:t>
            </a:r>
            <a:r>
              <a:rPr lang="en-US" dirty="0" err="1" smtClean="0">
                <a:hlinkClick r:id="rId3"/>
              </a:rPr>
              <a:t>Otago</a:t>
            </a:r>
            <a:r>
              <a:rPr lang="en-US" dirty="0" smtClean="0">
                <a:hlinkClick r:id="rId3"/>
              </a:rPr>
              <a:t>)</a:t>
            </a:r>
            <a:endParaRPr lang="en-US"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Straight Connector 6"/>
          <p:cNvCxnSpPr/>
          <p:nvPr/>
        </p:nvCxnSpPr>
        <p:spPr>
          <a:xfrm flipH="1">
            <a:off x="4267200" y="838200"/>
            <a:ext cx="457200" cy="1905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4267200" y="1371600"/>
            <a:ext cx="457200" cy="1600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H="1">
            <a:off x="4267200" y="1905000"/>
            <a:ext cx="457200" cy="1295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4267200" y="2514600"/>
            <a:ext cx="45720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4267200" y="3048000"/>
            <a:ext cx="457200" cy="685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4267200" y="4114800"/>
            <a:ext cx="457200" cy="76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4267200" y="5181600"/>
            <a:ext cx="457200" cy="990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flipH="1" flipV="1">
            <a:off x="4267200" y="5410200"/>
            <a:ext cx="457200" cy="121920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Picture 2"/>
          <p:cNvPicPr>
            <a:picLocks noChangeAspect="1" noChangeArrowheads="1"/>
          </p:cNvPicPr>
          <p:nvPr/>
        </p:nvPicPr>
        <p:blipFill>
          <a:blip r:embed="rId2" cstate="print"/>
          <a:srcRect l="85565" t="15668" r="3611" b="31323"/>
          <a:stretch>
            <a:fillRect/>
          </a:stretch>
        </p:blipFill>
        <p:spPr bwMode="auto">
          <a:xfrm>
            <a:off x="4724400" y="-76200"/>
            <a:ext cx="3923172" cy="6858000"/>
          </a:xfrm>
          <a:prstGeom prst="rect">
            <a:avLst/>
          </a:prstGeom>
          <a:noFill/>
          <a:ln w="9525">
            <a:noFill/>
            <a:miter lim="800000"/>
            <a:headEnd/>
            <a:tailEnd/>
          </a:ln>
        </p:spPr>
      </p:pic>
      <p:pic>
        <p:nvPicPr>
          <p:cNvPr id="5" name="Picture 2"/>
          <p:cNvPicPr>
            <a:picLocks noChangeAspect="1" noChangeArrowheads="1"/>
          </p:cNvPicPr>
          <p:nvPr/>
        </p:nvPicPr>
        <p:blipFill>
          <a:blip r:embed="rId2" cstate="print"/>
          <a:srcRect l="60440" t="16537" r="14745" b="31323"/>
          <a:stretch>
            <a:fillRect/>
          </a:stretch>
        </p:blipFill>
        <p:spPr bwMode="auto">
          <a:xfrm>
            <a:off x="228600" y="2362200"/>
            <a:ext cx="4064000" cy="30480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b="1" dirty="0" smtClean="0">
                <a:solidFill>
                  <a:srgbClr val="C00000"/>
                </a:solidFill>
              </a:rPr>
              <a:t>Importance of clear communication</a:t>
            </a:r>
            <a:endParaRPr lang="en-NZ" b="1" dirty="0">
              <a:solidFill>
                <a:srgbClr val="C00000"/>
              </a:solidFill>
            </a:endParaRPr>
          </a:p>
        </p:txBody>
      </p:sp>
      <p:pic>
        <p:nvPicPr>
          <p:cNvPr id="4" name="Picture 3" descr="at fault1.GIF"/>
          <p:cNvPicPr>
            <a:picLocks noChangeAspect="1"/>
          </p:cNvPicPr>
          <p:nvPr/>
        </p:nvPicPr>
        <p:blipFill>
          <a:blip r:embed="rId3" cstate="print"/>
          <a:stretch>
            <a:fillRect/>
          </a:stretch>
        </p:blipFill>
        <p:spPr>
          <a:xfrm>
            <a:off x="743719" y="1935543"/>
            <a:ext cx="3293549" cy="4149080"/>
          </a:xfrm>
          <a:prstGeom prst="rect">
            <a:avLst/>
          </a:prstGeom>
          <a:ln>
            <a:noFill/>
          </a:ln>
          <a:effectLst>
            <a:outerShdw blurRad="292100" dist="139700" dir="2700000" algn="tl" rotWithShape="0">
              <a:srgbClr val="333333">
                <a:alpha val="65000"/>
              </a:srgbClr>
            </a:outerShdw>
          </a:effectLst>
        </p:spPr>
      </p:pic>
      <p:pic>
        <p:nvPicPr>
          <p:cNvPr id="5" name="Picture 4" descr="atfault2.GIF"/>
          <p:cNvPicPr>
            <a:picLocks noChangeAspect="1"/>
          </p:cNvPicPr>
          <p:nvPr/>
        </p:nvPicPr>
        <p:blipFill>
          <a:blip r:embed="rId4" cstate="print"/>
          <a:srcRect l="26549" t="16386" r="15051" b="15690"/>
          <a:stretch>
            <a:fillRect/>
          </a:stretch>
        </p:blipFill>
        <p:spPr>
          <a:xfrm>
            <a:off x="1823839" y="1647511"/>
            <a:ext cx="3044910" cy="2664296"/>
          </a:xfrm>
          <a:prstGeom prst="rect">
            <a:avLst/>
          </a:prstGeom>
          <a:ln>
            <a:noFill/>
          </a:ln>
          <a:effectLst>
            <a:outerShdw blurRad="292100" dist="139700" dir="2700000" algn="tl" rotWithShape="0">
              <a:srgbClr val="333333">
                <a:alpha val="65000"/>
              </a:srgbClr>
            </a:outerShdw>
          </a:effectLst>
        </p:spPr>
      </p:pic>
      <p:sp>
        <p:nvSpPr>
          <p:cNvPr id="6" name="TextBox 5"/>
          <p:cNvSpPr txBox="1"/>
          <p:nvPr/>
        </p:nvSpPr>
        <p:spPr>
          <a:xfrm>
            <a:off x="5257800" y="1524000"/>
            <a:ext cx="3410769" cy="1631216"/>
          </a:xfrm>
          <a:prstGeom prst="rect">
            <a:avLst/>
          </a:prstGeom>
          <a:noFill/>
        </p:spPr>
        <p:txBody>
          <a:bodyPr wrap="square" rtlCol="0">
            <a:spAutoFit/>
          </a:bodyPr>
          <a:lstStyle/>
          <a:p>
            <a:r>
              <a:rPr lang="en-NZ" sz="2000" dirty="0" smtClean="0"/>
              <a:t>L’Aquila Earthquake trial highlighted the difficulties and the importance of communicating hazard and risk statistics</a:t>
            </a:r>
          </a:p>
        </p:txBody>
      </p:sp>
      <p:pic>
        <p:nvPicPr>
          <p:cNvPr id="7" name="Picture 6" descr="nature.GIF"/>
          <p:cNvPicPr>
            <a:picLocks noChangeAspect="1"/>
          </p:cNvPicPr>
          <p:nvPr/>
        </p:nvPicPr>
        <p:blipFill>
          <a:blip r:embed="rId5" cstate="print">
            <a:clrChange>
              <a:clrFrom>
                <a:srgbClr val="FFFFFF"/>
              </a:clrFrom>
              <a:clrTo>
                <a:srgbClr val="FFFFFF">
                  <a:alpha val="0"/>
                </a:srgbClr>
              </a:clrTo>
            </a:clrChange>
          </a:blip>
          <a:srcRect r="10591" b="-5151"/>
          <a:stretch>
            <a:fillRect/>
          </a:stretch>
        </p:blipFill>
        <p:spPr>
          <a:xfrm>
            <a:off x="815727" y="1385482"/>
            <a:ext cx="2736304" cy="190021"/>
          </a:xfrm>
          <a:prstGeom prst="rect">
            <a:avLst/>
          </a:prstGeom>
        </p:spPr>
      </p:pic>
      <p:pic>
        <p:nvPicPr>
          <p:cNvPr id="8" name="Picture 7" descr="probabilsitiy and panic.JPG"/>
          <p:cNvPicPr>
            <a:picLocks noChangeAspect="1"/>
          </p:cNvPicPr>
          <p:nvPr/>
        </p:nvPicPr>
        <p:blipFill>
          <a:blip r:embed="rId6" cstate="print"/>
          <a:stretch>
            <a:fillRect/>
          </a:stretch>
        </p:blipFill>
        <p:spPr>
          <a:xfrm>
            <a:off x="4272111" y="4553834"/>
            <a:ext cx="4186089" cy="1846966"/>
          </a:xfrm>
          <a:prstGeom prst="rect">
            <a:avLst/>
          </a:prstGeom>
          <a:effectLst>
            <a:outerShdw blurRad="152400" dist="63500" dir="2700000" sx="102000" sy="102000" algn="tl" rotWithShape="0">
              <a:prstClr val="black">
                <a:alpha val="35000"/>
              </a:prstClr>
            </a:outerShdw>
          </a:effectLst>
        </p:spPr>
      </p:pic>
      <p:sp>
        <p:nvSpPr>
          <p:cNvPr id="10" name="Rectangle 9">
            <a:hlinkClick r:id="rId7"/>
          </p:cNvPr>
          <p:cNvSpPr/>
          <p:nvPr/>
        </p:nvSpPr>
        <p:spPr>
          <a:xfrm>
            <a:off x="5257800" y="3276600"/>
            <a:ext cx="3200400" cy="1015663"/>
          </a:xfrm>
          <a:prstGeom prst="rect">
            <a:avLst/>
          </a:prstGeom>
        </p:spPr>
        <p:txBody>
          <a:bodyPr wrap="square">
            <a:spAutoFit/>
          </a:bodyPr>
          <a:lstStyle/>
          <a:p>
            <a:r>
              <a:rPr lang="en-NZ" sz="2000" dirty="0" smtClean="0">
                <a:solidFill>
                  <a:srgbClr val="C00000"/>
                </a:solidFill>
              </a:rPr>
              <a:t>6 </a:t>
            </a:r>
            <a:r>
              <a:rPr lang="en-NZ" sz="2000" dirty="0">
                <a:solidFill>
                  <a:srgbClr val="C00000"/>
                </a:solidFill>
              </a:rPr>
              <a:t>scientists </a:t>
            </a:r>
            <a:r>
              <a:rPr lang="en-NZ" sz="2000" dirty="0" smtClean="0">
                <a:solidFill>
                  <a:srgbClr val="C00000"/>
                </a:solidFill>
              </a:rPr>
              <a:t>+ 1 </a:t>
            </a:r>
            <a:r>
              <a:rPr lang="en-NZ" sz="2000" dirty="0">
                <a:solidFill>
                  <a:srgbClr val="C00000"/>
                </a:solidFill>
              </a:rPr>
              <a:t>government official convicted of manslaughter in 2012</a:t>
            </a:r>
          </a:p>
        </p:txBody>
      </p:sp>
    </p:spTree>
    <p:extLst>
      <p:ext uri="{BB962C8B-B14F-4D97-AF65-F5344CB8AC3E}">
        <p14:creationId xmlns:p14="http://schemas.microsoft.com/office/powerpoint/2010/main" xmlns="" val="11017808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b="1" dirty="0" smtClean="0">
                <a:solidFill>
                  <a:srgbClr val="C00000"/>
                </a:solidFill>
              </a:rPr>
              <a:t>Research on hazard communication</a:t>
            </a:r>
            <a:endParaRPr lang="en-NZ" b="1" dirty="0">
              <a:solidFill>
                <a:srgbClr val="C00000"/>
              </a:solidFill>
            </a:endParaRPr>
          </a:p>
        </p:txBody>
      </p:sp>
      <p:sp>
        <p:nvSpPr>
          <p:cNvPr id="3" name="Content Placeholder 2"/>
          <p:cNvSpPr>
            <a:spLocks noGrp="1"/>
          </p:cNvSpPr>
          <p:nvPr>
            <p:ph idx="1"/>
          </p:nvPr>
        </p:nvSpPr>
        <p:spPr>
          <a:xfrm>
            <a:off x="457200" y="1600200"/>
            <a:ext cx="8229600" cy="4953000"/>
          </a:xfrm>
        </p:spPr>
        <p:txBody>
          <a:bodyPr>
            <a:normAutofit lnSpcReduction="10000"/>
          </a:bodyPr>
          <a:lstStyle/>
          <a:p>
            <a:r>
              <a:rPr lang="en-NZ" dirty="0" smtClean="0"/>
              <a:t>What are the different ways we can communicate probabilistic hazards?</a:t>
            </a:r>
          </a:p>
          <a:p>
            <a:pPr lvl="1"/>
            <a:r>
              <a:rPr lang="en-NZ" dirty="0" smtClean="0">
                <a:solidFill>
                  <a:schemeClr val="accent2"/>
                </a:solidFill>
              </a:rPr>
              <a:t>Different visual, verbal, and numerical formats</a:t>
            </a:r>
          </a:p>
          <a:p>
            <a:r>
              <a:rPr lang="en-NZ" dirty="0" smtClean="0"/>
              <a:t>How do different audiences respond to, interpret, and understand probabilistic hazard format?</a:t>
            </a:r>
          </a:p>
          <a:p>
            <a:pPr lvl="1"/>
            <a:r>
              <a:rPr lang="en-NZ" dirty="0">
                <a:solidFill>
                  <a:schemeClr val="accent2"/>
                </a:solidFill>
              </a:rPr>
              <a:t>C</a:t>
            </a:r>
            <a:r>
              <a:rPr lang="en-NZ" dirty="0" smtClean="0">
                <a:solidFill>
                  <a:schemeClr val="accent2"/>
                </a:solidFill>
              </a:rPr>
              <a:t>learer? Preferred? Better for decision-making?</a:t>
            </a:r>
          </a:p>
          <a:p>
            <a:r>
              <a:rPr lang="en-NZ" dirty="0" smtClean="0"/>
              <a:t>How can scientists translate and deliver hazard information in clear, efficient, and effective way?</a:t>
            </a:r>
            <a:endParaRPr lang="en-NZ" dirty="0"/>
          </a:p>
        </p:txBody>
      </p:sp>
    </p:spTree>
    <p:extLst>
      <p:ext uri="{BB962C8B-B14F-4D97-AF65-F5344CB8AC3E}">
        <p14:creationId xmlns:p14="http://schemas.microsoft.com/office/powerpoint/2010/main" xmlns="" val="32627111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82762"/>
          </a:xfrm>
        </p:spPr>
        <p:txBody>
          <a:bodyPr>
            <a:normAutofit/>
          </a:bodyPr>
          <a:lstStyle/>
          <a:p>
            <a:r>
              <a:rPr lang="en-US" b="1" dirty="0" smtClean="0">
                <a:solidFill>
                  <a:srgbClr val="C00000"/>
                </a:solidFill>
              </a:rPr>
              <a:t>Questions about Science Communication?</a:t>
            </a:r>
            <a:endParaRPr lang="en-US" b="1" dirty="0">
              <a:solidFill>
                <a:srgbClr val="C00000"/>
              </a:solidFill>
            </a:endParaRPr>
          </a:p>
        </p:txBody>
      </p:sp>
      <p:pic>
        <p:nvPicPr>
          <p:cNvPr id="4" name="Picture 2"/>
          <p:cNvPicPr>
            <a:picLocks noChangeAspect="1" noChangeArrowheads="1"/>
          </p:cNvPicPr>
          <p:nvPr/>
        </p:nvPicPr>
        <p:blipFill>
          <a:blip r:embed="rId2" cstate="print"/>
          <a:srcRect/>
          <a:stretch>
            <a:fillRect/>
          </a:stretch>
        </p:blipFill>
        <p:spPr bwMode="auto">
          <a:xfrm>
            <a:off x="1447800" y="2362200"/>
            <a:ext cx="6096000"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l="30000" t="13281" r="26875" b="12500"/>
          <a:stretch>
            <a:fillRect/>
          </a:stretch>
        </p:blipFill>
        <p:spPr bwMode="auto">
          <a:xfrm>
            <a:off x="5257800" y="1447800"/>
            <a:ext cx="3194785" cy="4398617"/>
          </a:xfrm>
          <a:prstGeom prst="rect">
            <a:avLst/>
          </a:prstGeom>
          <a:noFill/>
          <a:ln w="9525">
            <a:solidFill>
              <a:schemeClr val="accent1"/>
            </a:solidFill>
            <a:miter lim="800000"/>
            <a:headEnd/>
            <a:tailEnd/>
          </a:ln>
        </p:spPr>
      </p:pic>
      <p:sp>
        <p:nvSpPr>
          <p:cNvPr id="3" name="Content Placeholder 2"/>
          <p:cNvSpPr>
            <a:spLocks noGrp="1"/>
          </p:cNvSpPr>
          <p:nvPr>
            <p:ph idx="1"/>
          </p:nvPr>
        </p:nvSpPr>
        <p:spPr>
          <a:xfrm>
            <a:off x="609600" y="1600200"/>
            <a:ext cx="4267200" cy="4325112"/>
          </a:xfrm>
        </p:spPr>
        <p:txBody>
          <a:bodyPr>
            <a:normAutofit fontScale="92500" lnSpcReduction="20000"/>
          </a:bodyPr>
          <a:lstStyle/>
          <a:p>
            <a:pPr algn="ctr">
              <a:buNone/>
            </a:pPr>
            <a:r>
              <a:rPr lang="en-US" dirty="0" smtClean="0"/>
              <a:t>Media Release </a:t>
            </a:r>
          </a:p>
          <a:p>
            <a:pPr algn="ctr">
              <a:buNone/>
            </a:pPr>
            <a:r>
              <a:rPr lang="en-US" dirty="0" smtClean="0"/>
              <a:t>Bulletin</a:t>
            </a:r>
          </a:p>
          <a:p>
            <a:pPr algn="ctr">
              <a:buNone/>
            </a:pPr>
            <a:r>
              <a:rPr lang="en-US" dirty="0" smtClean="0"/>
              <a:t>Press Conferences</a:t>
            </a:r>
          </a:p>
          <a:p>
            <a:pPr algn="ctr">
              <a:buNone/>
            </a:pPr>
            <a:r>
              <a:rPr lang="en-US" dirty="0" smtClean="0"/>
              <a:t>Meetings </a:t>
            </a:r>
          </a:p>
          <a:p>
            <a:pPr algn="ctr">
              <a:buNone/>
            </a:pPr>
            <a:r>
              <a:rPr lang="en-US" dirty="0" smtClean="0"/>
              <a:t>Discussions </a:t>
            </a:r>
          </a:p>
          <a:p>
            <a:pPr algn="ctr">
              <a:buNone/>
            </a:pPr>
            <a:r>
              <a:rPr lang="en-US" dirty="0" err="1" smtClean="0"/>
              <a:t>Townhall</a:t>
            </a:r>
            <a:endParaRPr lang="en-US" dirty="0" smtClean="0"/>
          </a:p>
          <a:p>
            <a:pPr algn="ctr">
              <a:buNone/>
            </a:pPr>
            <a:r>
              <a:rPr lang="en-US" dirty="0" smtClean="0"/>
              <a:t>Blog</a:t>
            </a:r>
          </a:p>
          <a:p>
            <a:pPr algn="ctr">
              <a:buNone/>
            </a:pPr>
            <a:r>
              <a:rPr lang="en-US" dirty="0" smtClean="0"/>
              <a:t>Twitter</a:t>
            </a:r>
          </a:p>
          <a:p>
            <a:pPr algn="ctr">
              <a:buNone/>
            </a:pPr>
            <a:r>
              <a:rPr lang="en-US" dirty="0" smtClean="0"/>
              <a:t>Facebook</a:t>
            </a:r>
            <a:endParaRPr lang="en-US" dirty="0"/>
          </a:p>
        </p:txBody>
      </p:sp>
      <p:sp>
        <p:nvSpPr>
          <p:cNvPr id="4" name="Slide Number Placeholder 3"/>
          <p:cNvSpPr>
            <a:spLocks noGrp="1"/>
          </p:cNvSpPr>
          <p:nvPr>
            <p:ph type="sldNum" sz="quarter" idx="12"/>
          </p:nvPr>
        </p:nvSpPr>
        <p:spPr/>
        <p:txBody>
          <a:bodyPr/>
          <a:lstStyle/>
          <a:p>
            <a:fld id="{93D3E324-4846-F241-9EB8-A8DF986966E7}" type="slidenum">
              <a:rPr lang="en-US" smtClean="0"/>
              <a:pPr/>
              <a:t>3</a:t>
            </a:fld>
            <a:endParaRPr lang="en-US"/>
          </a:p>
        </p:txBody>
      </p:sp>
      <p:sp>
        <p:nvSpPr>
          <p:cNvPr id="7" name="Title 6"/>
          <p:cNvSpPr>
            <a:spLocks noGrp="1"/>
          </p:cNvSpPr>
          <p:nvPr>
            <p:ph type="title"/>
          </p:nvPr>
        </p:nvSpPr>
        <p:spPr/>
        <p:txBody>
          <a:bodyPr/>
          <a:lstStyle/>
          <a:p>
            <a:r>
              <a:rPr lang="en-NZ" b="1" dirty="0" smtClean="0">
                <a:solidFill>
                  <a:srgbClr val="C00000"/>
                </a:solidFill>
              </a:rPr>
              <a:t>Different forms of communication</a:t>
            </a:r>
            <a:endParaRPr lang="en-NZ" b="1" dirty="0">
              <a:solidFill>
                <a:srgbClr val="C0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152400"/>
            <a:ext cx="9144000" cy="1066800"/>
          </a:xfrm>
        </p:spPr>
        <p:txBody>
          <a:bodyPr>
            <a:normAutofit/>
          </a:bodyPr>
          <a:lstStyle/>
          <a:p>
            <a:r>
              <a:rPr lang="en-US" sz="3600" b="1" dirty="0" smtClean="0">
                <a:solidFill>
                  <a:srgbClr val="C00000"/>
                </a:solidFill>
                <a:latin typeface="+mn-lt"/>
              </a:rPr>
              <a:t>What variables contribute to communication?</a:t>
            </a:r>
            <a:endParaRPr lang="en-US" sz="3600" b="1" dirty="0">
              <a:solidFill>
                <a:srgbClr val="C00000"/>
              </a:solidFill>
              <a:latin typeface="+mn-lt"/>
            </a:endParaRPr>
          </a:p>
        </p:txBody>
      </p:sp>
      <p:graphicFrame>
        <p:nvGraphicFramePr>
          <p:cNvPr id="8" name="Diagram 7"/>
          <p:cNvGraphicFramePr/>
          <p:nvPr>
            <p:extLst>
              <p:ext uri="{D42A27DB-BD31-4B8C-83A1-F6EECF244321}">
                <p14:modId xmlns:p14="http://schemas.microsoft.com/office/powerpoint/2010/main" xmlns="" val="4257432972"/>
              </p:ext>
            </p:extLst>
          </p:nvPr>
        </p:nvGraphicFramePr>
        <p:xfrm>
          <a:off x="457200" y="1066800"/>
          <a:ext cx="8077200" cy="55758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1219200" y="3352800"/>
            <a:ext cx="1524000" cy="646331"/>
          </a:xfrm>
          <a:prstGeom prst="rect">
            <a:avLst/>
          </a:prstGeom>
          <a:noFill/>
        </p:spPr>
        <p:txBody>
          <a:bodyPr wrap="square" rtlCol="0">
            <a:spAutoFit/>
          </a:bodyPr>
          <a:lstStyle/>
          <a:p>
            <a:pPr algn="ctr"/>
            <a:r>
              <a:rPr lang="en-CA" sz="1400" b="1" dirty="0" smtClean="0">
                <a:solidFill>
                  <a:schemeClr val="bg1"/>
                </a:solidFill>
                <a:effectLst>
                  <a:outerShdw blurRad="38100" dist="38100" dir="2700000" algn="tl">
                    <a:srgbClr val="000000">
                      <a:alpha val="43137"/>
                    </a:srgbClr>
                  </a:outerShdw>
                </a:effectLst>
              </a:rPr>
              <a:t>Communication</a:t>
            </a:r>
            <a:r>
              <a:rPr lang="en-CA" sz="1600" b="1" dirty="0" smtClean="0">
                <a:solidFill>
                  <a:schemeClr val="bg1"/>
                </a:solidFill>
                <a:effectLst>
                  <a:outerShdw blurRad="38100" dist="38100" dir="2700000" algn="tl">
                    <a:srgbClr val="000000">
                      <a:alpha val="43137"/>
                    </a:srgbClr>
                  </a:outerShdw>
                </a:effectLst>
              </a:rPr>
              <a:t> </a:t>
            </a:r>
            <a:r>
              <a:rPr lang="en-CA" sz="2000" b="1" dirty="0" smtClean="0">
                <a:solidFill>
                  <a:schemeClr val="bg1"/>
                </a:solidFill>
                <a:effectLst>
                  <a:outerShdw blurRad="38100" dist="38100" dir="2700000" algn="tl">
                    <a:srgbClr val="000000">
                      <a:alpha val="43137"/>
                    </a:srgbClr>
                  </a:outerShdw>
                </a:effectLst>
              </a:rPr>
              <a:t>Experience</a:t>
            </a:r>
            <a:endParaRPr lang="en-CA" sz="2000" b="1" dirty="0">
              <a:solidFill>
                <a:schemeClr val="bg1"/>
              </a:solidFill>
              <a:effectLst>
                <a:outerShdw blurRad="38100" dist="38100" dir="2700000" algn="tl">
                  <a:srgbClr val="000000">
                    <a:alpha val="43137"/>
                  </a:srgbClr>
                </a:outerShdw>
              </a:effectLst>
            </a:endParaRPr>
          </a:p>
        </p:txBody>
      </p:sp>
      <p:sp>
        <p:nvSpPr>
          <p:cNvPr id="5" name="Oval 4"/>
          <p:cNvSpPr/>
          <p:nvPr/>
        </p:nvSpPr>
        <p:spPr>
          <a:xfrm>
            <a:off x="3048000" y="990600"/>
            <a:ext cx="2819400" cy="17526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5943600" y="2438400"/>
            <a:ext cx="1981200" cy="17526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3733800" y="4953000"/>
            <a:ext cx="2286000" cy="17526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33400" y="2895600"/>
            <a:ext cx="2286000" cy="17526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10"/>
                                        </p:tgtEl>
                                        <p:attrNameLst>
                                          <p:attrName>ppt_x</p:attrName>
                                        </p:attrNameLst>
                                      </p:cBhvr>
                                      <p:tavLst>
                                        <p:tav tm="0">
                                          <p:val>
                                            <p:strVal val="ppt_x"/>
                                          </p:val>
                                        </p:tav>
                                        <p:tav tm="100000">
                                          <p:val>
                                            <p:strVal val="ppt_x"/>
                                          </p:val>
                                        </p:tav>
                                      </p:tavLst>
                                    </p:anim>
                                    <p:anim calcmode="lin" valueType="num">
                                      <p:cBhvr additive="base">
                                        <p:cTn id="13" dur="500"/>
                                        <p:tgtEl>
                                          <p:spTgt spid="10"/>
                                        </p:tgtEl>
                                        <p:attrNameLst>
                                          <p:attrName>ppt_y</p:attrName>
                                        </p:attrNameLst>
                                      </p:cBhvr>
                                      <p:tavLst>
                                        <p:tav tm="0">
                                          <p:val>
                                            <p:strVal val="ppt_y"/>
                                          </p:val>
                                        </p:tav>
                                        <p:tav tm="100000">
                                          <p:val>
                                            <p:strVal val="1+ppt_h/2"/>
                                          </p:val>
                                        </p:tav>
                                      </p:tavLst>
                                    </p:anim>
                                    <p:set>
                                      <p:cBhvr>
                                        <p:cTn id="14" dur="1" fill="hold">
                                          <p:stCondLst>
                                            <p:cond delay="499"/>
                                          </p:stCondLst>
                                        </p:cTn>
                                        <p:tgtEl>
                                          <p:spTgt spid="10"/>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0" nodeType="clickEffect">
                                  <p:stCondLst>
                                    <p:cond delay="0"/>
                                  </p:stCondLst>
                                  <p:childTnLst>
                                    <p:anim calcmode="lin" valueType="num">
                                      <p:cBhvr additive="base">
                                        <p:cTn id="18" dur="500"/>
                                        <p:tgtEl>
                                          <p:spTgt spid="6"/>
                                        </p:tgtEl>
                                        <p:attrNameLst>
                                          <p:attrName>ppt_x</p:attrName>
                                        </p:attrNameLst>
                                      </p:cBhvr>
                                      <p:tavLst>
                                        <p:tav tm="0">
                                          <p:val>
                                            <p:strVal val="ppt_x"/>
                                          </p:val>
                                        </p:tav>
                                        <p:tav tm="100000">
                                          <p:val>
                                            <p:strVal val="ppt_x"/>
                                          </p:val>
                                        </p:tav>
                                      </p:tavLst>
                                    </p:anim>
                                    <p:anim calcmode="lin" valueType="num">
                                      <p:cBhvr additive="base">
                                        <p:cTn id="19" dur="500"/>
                                        <p:tgtEl>
                                          <p:spTgt spid="6"/>
                                        </p:tgtEl>
                                        <p:attrNameLst>
                                          <p:attrName>ppt_y</p:attrName>
                                        </p:attrNameLst>
                                      </p:cBhvr>
                                      <p:tavLst>
                                        <p:tav tm="0">
                                          <p:val>
                                            <p:strVal val="ppt_y"/>
                                          </p:val>
                                        </p:tav>
                                        <p:tav tm="100000">
                                          <p:val>
                                            <p:strVal val="1+ppt_h/2"/>
                                          </p:val>
                                        </p:tav>
                                      </p:tavLst>
                                    </p:anim>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0" nodeType="clickEffect">
                                  <p:stCondLst>
                                    <p:cond delay="0"/>
                                  </p:stCondLst>
                                  <p:childTnLst>
                                    <p:anim calcmode="lin" valueType="num">
                                      <p:cBhvr additive="base">
                                        <p:cTn id="24" dur="500"/>
                                        <p:tgtEl>
                                          <p:spTgt spid="7"/>
                                        </p:tgtEl>
                                        <p:attrNameLst>
                                          <p:attrName>ppt_x</p:attrName>
                                        </p:attrNameLst>
                                      </p:cBhvr>
                                      <p:tavLst>
                                        <p:tav tm="0">
                                          <p:val>
                                            <p:strVal val="ppt_x"/>
                                          </p:val>
                                        </p:tav>
                                        <p:tav tm="100000">
                                          <p:val>
                                            <p:strVal val="ppt_x"/>
                                          </p:val>
                                        </p:tav>
                                      </p:tavLst>
                                    </p:anim>
                                    <p:anim calcmode="lin" valueType="num">
                                      <p:cBhvr additive="base">
                                        <p:cTn id="25" dur="500"/>
                                        <p:tgtEl>
                                          <p:spTgt spid="7"/>
                                        </p:tgtEl>
                                        <p:attrNameLst>
                                          <p:attrName>ppt_y</p:attrName>
                                        </p:attrNameLst>
                                      </p:cBhvr>
                                      <p:tavLst>
                                        <p:tav tm="0">
                                          <p:val>
                                            <p:strVal val="ppt_y"/>
                                          </p:val>
                                        </p:tav>
                                        <p:tav tm="100000">
                                          <p:val>
                                            <p:strVal val="1+ppt_h/2"/>
                                          </p:val>
                                        </p:tav>
                                      </p:tavLst>
                                    </p:anim>
                                    <p:set>
                                      <p:cBhvr>
                                        <p:cTn id="26"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914400" y="1752600"/>
            <a:ext cx="7391400" cy="4065270"/>
          </a:xfrm>
          <a:prstGeom prst="rect">
            <a:avLst/>
          </a:prstGeom>
          <a:noFill/>
          <a:ln w="9525">
            <a:noFill/>
            <a:miter lim="800000"/>
            <a:headEnd/>
            <a:tailEnd/>
          </a:ln>
        </p:spPr>
      </p:pic>
      <p:sp>
        <p:nvSpPr>
          <p:cNvPr id="3" name="TextBox 2"/>
          <p:cNvSpPr txBox="1"/>
          <p:nvPr/>
        </p:nvSpPr>
        <p:spPr>
          <a:xfrm>
            <a:off x="457200" y="304800"/>
            <a:ext cx="8305800" cy="646331"/>
          </a:xfrm>
          <a:prstGeom prst="rect">
            <a:avLst/>
          </a:prstGeom>
          <a:noFill/>
        </p:spPr>
        <p:txBody>
          <a:bodyPr wrap="square" rtlCol="0">
            <a:spAutoFit/>
          </a:bodyPr>
          <a:lstStyle/>
          <a:p>
            <a:r>
              <a:rPr lang="en-CA" sz="3600" b="1" dirty="0" smtClean="0">
                <a:solidFill>
                  <a:srgbClr val="C00000"/>
                </a:solidFill>
              </a:rPr>
              <a:t>Different Perspectives:</a:t>
            </a:r>
            <a:endParaRPr lang="en-CA" sz="3600" b="1" dirty="0">
              <a:solidFill>
                <a:srgbClr val="C0000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rPr>
              <a:t>Teaser</a:t>
            </a:r>
            <a:endParaRPr lang="en-US" b="1" dirty="0">
              <a:solidFill>
                <a:srgbClr val="C00000"/>
              </a:solidFill>
            </a:endParaRPr>
          </a:p>
        </p:txBody>
      </p:sp>
      <p:sp>
        <p:nvSpPr>
          <p:cNvPr id="3" name="Content Placeholder 2"/>
          <p:cNvSpPr>
            <a:spLocks noGrp="1"/>
          </p:cNvSpPr>
          <p:nvPr>
            <p:ph idx="1"/>
          </p:nvPr>
        </p:nvSpPr>
        <p:spPr>
          <a:xfrm>
            <a:off x="381000" y="1600201"/>
            <a:ext cx="8305800" cy="1600200"/>
          </a:xfrm>
        </p:spPr>
        <p:txBody>
          <a:bodyPr>
            <a:normAutofit lnSpcReduction="10000"/>
          </a:bodyPr>
          <a:lstStyle/>
          <a:p>
            <a:pPr marL="514350" indent="-514350">
              <a:buAutoNum type="arabicPeriod"/>
            </a:pPr>
            <a:r>
              <a:rPr lang="en-US" dirty="0" smtClean="0"/>
              <a:t>Watch talk </a:t>
            </a:r>
          </a:p>
          <a:p>
            <a:pPr marL="514350" indent="-514350">
              <a:buAutoNum type="arabicPeriod"/>
            </a:pPr>
            <a:r>
              <a:rPr lang="en-US" dirty="0" smtClean="0"/>
              <a:t>While watching, write down what you consider to be the “takeaway messages”.</a:t>
            </a:r>
          </a:p>
        </p:txBody>
      </p:sp>
      <p:pic>
        <p:nvPicPr>
          <p:cNvPr id="1026" name="Picture 2">
            <a:hlinkClick r:id="rId3"/>
          </p:cNvPr>
          <p:cNvPicPr>
            <a:picLocks noChangeAspect="1" noChangeArrowheads="1"/>
          </p:cNvPicPr>
          <p:nvPr/>
        </p:nvPicPr>
        <p:blipFill>
          <a:blip r:embed="rId4" cstate="print"/>
          <a:srcRect l="5469" t="40970" r="46094" b="18059"/>
          <a:stretch>
            <a:fillRect/>
          </a:stretch>
        </p:blipFill>
        <p:spPr bwMode="auto">
          <a:xfrm>
            <a:off x="1828800" y="3302584"/>
            <a:ext cx="5410200" cy="3315929"/>
          </a:xfrm>
          <a:prstGeom prst="rect">
            <a:avLst/>
          </a:prstGeom>
          <a:noFill/>
          <a:ln w="9525">
            <a:noFill/>
            <a:miter lim="800000"/>
            <a:headEnd/>
            <a:tailEnd/>
          </a:ln>
        </p:spPr>
      </p:pic>
      <p:pic>
        <p:nvPicPr>
          <p:cNvPr id="5" name="Picture 2"/>
          <p:cNvPicPr>
            <a:picLocks noChangeAspect="1" noChangeArrowheads="1"/>
          </p:cNvPicPr>
          <p:nvPr/>
        </p:nvPicPr>
        <p:blipFill>
          <a:blip r:embed="rId4" cstate="print"/>
          <a:srcRect l="1563" t="9703" r="64062" b="74125"/>
          <a:stretch>
            <a:fillRect/>
          </a:stretch>
        </p:blipFill>
        <p:spPr bwMode="auto">
          <a:xfrm>
            <a:off x="304800" y="304800"/>
            <a:ext cx="3352800" cy="114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C00000"/>
                </a:solidFill>
              </a:rPr>
              <a:t>Communicating with Colleagues	</a:t>
            </a:r>
            <a:endParaRPr lang="en-US" b="1" dirty="0">
              <a:solidFill>
                <a:srgbClr val="C00000"/>
              </a:solidFill>
            </a:endParaRPr>
          </a:p>
        </p:txBody>
      </p:sp>
      <p:sp>
        <p:nvSpPr>
          <p:cNvPr id="3" name="Content Placeholder 2"/>
          <p:cNvSpPr>
            <a:spLocks noGrp="1"/>
          </p:cNvSpPr>
          <p:nvPr>
            <p:ph idx="1"/>
          </p:nvPr>
        </p:nvSpPr>
        <p:spPr/>
        <p:txBody>
          <a:bodyPr>
            <a:normAutofit/>
          </a:bodyPr>
          <a:lstStyle/>
          <a:p>
            <a:pPr>
              <a:buNone/>
            </a:pPr>
            <a:r>
              <a:rPr lang="en-US" dirty="0" smtClean="0"/>
              <a:t>1. </a:t>
            </a:r>
            <a:r>
              <a:rPr lang="en-US" b="1" dirty="0" smtClean="0"/>
              <a:t>Specialized</a:t>
            </a:r>
            <a:r>
              <a:rPr lang="en-US" dirty="0" smtClean="0"/>
              <a:t> audience! Can use jargon where appropriate. </a:t>
            </a:r>
          </a:p>
          <a:p>
            <a:pPr>
              <a:buNone/>
            </a:pPr>
            <a:r>
              <a:rPr lang="en-US" dirty="0" smtClean="0"/>
              <a:t>2. Be </a:t>
            </a:r>
            <a:r>
              <a:rPr lang="en-US" b="1" dirty="0" smtClean="0"/>
              <a:t>terse</a:t>
            </a:r>
            <a:r>
              <a:rPr lang="en-US" dirty="0" smtClean="0"/>
              <a:t> (get to the point!)</a:t>
            </a:r>
          </a:p>
          <a:p>
            <a:pPr>
              <a:buNone/>
            </a:pPr>
            <a:r>
              <a:rPr lang="en-US" dirty="0" smtClean="0"/>
              <a:t>3. Be </a:t>
            </a:r>
            <a:r>
              <a:rPr lang="en-US" b="1" dirty="0" smtClean="0"/>
              <a:t>explicit</a:t>
            </a:r>
            <a:r>
              <a:rPr lang="en-US" dirty="0" smtClean="0"/>
              <a:t> (use exact terms, be very precise with your descriptions)</a:t>
            </a:r>
          </a:p>
          <a:p>
            <a:pPr>
              <a:buNone/>
            </a:pPr>
            <a:r>
              <a:rPr lang="en-US" dirty="0" smtClean="0"/>
              <a:t>4. Be </a:t>
            </a:r>
            <a:r>
              <a:rPr lang="en-US" b="1" dirty="0" smtClean="0"/>
              <a:t>transparent</a:t>
            </a:r>
            <a:r>
              <a:rPr lang="en-US" dirty="0" smtClean="0"/>
              <a:t> about the </a:t>
            </a:r>
            <a:r>
              <a:rPr lang="en-US" b="1" dirty="0" smtClean="0"/>
              <a:t>limitations</a:t>
            </a:r>
            <a:r>
              <a:rPr lang="en-US" dirty="0" smtClean="0"/>
              <a:t> of your findings! (Is your work preliminary?)</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51037"/>
            <a:ext cx="8229600" cy="4525963"/>
          </a:xfrm>
        </p:spPr>
        <p:txBody>
          <a:bodyPr/>
          <a:lstStyle/>
          <a:p>
            <a:pPr marL="514350" indent="-514350">
              <a:buNone/>
            </a:pPr>
            <a:r>
              <a:rPr lang="en-US" sz="3600" b="1" dirty="0" smtClean="0"/>
              <a:t>Who is your Audience?</a:t>
            </a:r>
          </a:p>
          <a:p>
            <a:pPr marL="514350" indent="-514350">
              <a:buNone/>
            </a:pPr>
            <a:endParaRPr lang="en-US" dirty="0" smtClean="0"/>
          </a:p>
          <a:p>
            <a:pPr marL="514350" indent="-514350">
              <a:buNone/>
            </a:pPr>
            <a:r>
              <a:rPr lang="en-US" dirty="0" smtClean="0"/>
              <a:t>Your </a:t>
            </a:r>
            <a:r>
              <a:rPr lang="en-US" b="1" dirty="0" smtClean="0"/>
              <a:t>words</a:t>
            </a:r>
            <a:r>
              <a:rPr lang="en-US" dirty="0" smtClean="0"/>
              <a:t>, communication </a:t>
            </a:r>
            <a:r>
              <a:rPr lang="en-US" b="1" dirty="0" smtClean="0"/>
              <a:t>style</a:t>
            </a:r>
            <a:r>
              <a:rPr lang="en-US" dirty="0" smtClean="0"/>
              <a:t>, and </a:t>
            </a:r>
            <a:r>
              <a:rPr lang="en-US" b="1" dirty="0" smtClean="0"/>
              <a:t>behaviour</a:t>
            </a:r>
            <a:r>
              <a:rPr lang="en-US" dirty="0" smtClean="0"/>
              <a:t> need to be adapted.</a:t>
            </a:r>
          </a:p>
          <a:p>
            <a:pPr marL="514350" indent="-514350">
              <a:buNone/>
            </a:pPr>
            <a:r>
              <a:rPr lang="en-US" dirty="0" smtClean="0"/>
              <a:t>What background in science does your audience have?</a:t>
            </a:r>
          </a:p>
          <a:p>
            <a:pPr marL="514350" indent="-514350">
              <a:buNone/>
            </a:pPr>
            <a:r>
              <a:rPr lang="en-US" dirty="0" smtClean="0"/>
              <a:t>Are there any aspects which may be sensitive or controversial to them?</a:t>
            </a:r>
          </a:p>
          <a:p>
            <a:pPr marL="514350" indent="-514350">
              <a:buNone/>
            </a:pPr>
            <a:endParaRPr lang="en-US" dirty="0"/>
          </a:p>
        </p:txBody>
      </p:sp>
      <p:sp>
        <p:nvSpPr>
          <p:cNvPr id="4" name="Title 3"/>
          <p:cNvSpPr>
            <a:spLocks noGrp="1"/>
          </p:cNvSpPr>
          <p:nvPr>
            <p:ph type="title"/>
          </p:nvPr>
        </p:nvSpPr>
        <p:spPr>
          <a:xfrm>
            <a:off x="457200" y="457200"/>
            <a:ext cx="8229600" cy="1143000"/>
          </a:xfrm>
        </p:spPr>
        <p:txBody>
          <a:bodyPr>
            <a:normAutofit fontScale="90000"/>
          </a:bodyPr>
          <a:lstStyle/>
          <a:p>
            <a:r>
              <a:rPr lang="en-NZ" b="1" dirty="0" smtClean="0">
                <a:solidFill>
                  <a:srgbClr val="C00000"/>
                </a:solidFill>
              </a:rPr>
              <a:t>Communicating with the Public: Audience</a:t>
            </a:r>
            <a:endParaRPr lang="en-NZ" b="1" dirty="0">
              <a:solidFill>
                <a:srgbClr val="C000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9" name="Rectangle 3"/>
          <p:cNvSpPr>
            <a:spLocks noGrp="1" noChangeArrowheads="1"/>
          </p:cNvSpPr>
          <p:nvPr>
            <p:ph idx="1"/>
          </p:nvPr>
        </p:nvSpPr>
        <p:spPr>
          <a:xfrm>
            <a:off x="457200" y="2057400"/>
            <a:ext cx="8229600" cy="3810000"/>
          </a:xfrm>
        </p:spPr>
        <p:txBody>
          <a:bodyPr>
            <a:normAutofit/>
          </a:bodyPr>
          <a:lstStyle/>
          <a:p>
            <a:pPr eaLnBrk="1" hangingPunct="1">
              <a:buNone/>
              <a:defRPr/>
            </a:pPr>
            <a:r>
              <a:rPr lang="en-US" sz="2800" b="1" dirty="0" smtClean="0">
                <a:cs typeface="+mn-cs"/>
              </a:rPr>
              <a:t>Experts</a:t>
            </a:r>
            <a:r>
              <a:rPr lang="en-US" sz="2800" dirty="0" smtClean="0">
                <a:cs typeface="+mn-cs"/>
              </a:rPr>
              <a:t> </a:t>
            </a:r>
            <a:r>
              <a:rPr lang="en-US" sz="2800" dirty="0" smtClean="0">
                <a:cs typeface="+mn-cs"/>
              </a:rPr>
              <a:t>have a different mental structure about concepts and the links between them than </a:t>
            </a:r>
            <a:r>
              <a:rPr lang="en-US" sz="2800" b="1" dirty="0" smtClean="0">
                <a:cs typeface="+mn-cs"/>
              </a:rPr>
              <a:t>novices</a:t>
            </a:r>
          </a:p>
          <a:p>
            <a:pPr lvl="1" eaLnBrk="1" hangingPunct="1">
              <a:defRPr/>
            </a:pPr>
            <a:r>
              <a:rPr lang="en-US" sz="2400" dirty="0" smtClean="0"/>
              <a:t>Faster access to knowledge </a:t>
            </a:r>
          </a:p>
          <a:p>
            <a:pPr lvl="1" eaLnBrk="1" hangingPunct="1">
              <a:defRPr/>
            </a:pPr>
            <a:r>
              <a:rPr lang="en-US" sz="2400" dirty="0" smtClean="0"/>
              <a:t>Faster recognition of important aspects</a:t>
            </a:r>
          </a:p>
          <a:p>
            <a:pPr lvl="1" eaLnBrk="1" hangingPunct="1">
              <a:defRPr/>
            </a:pPr>
            <a:r>
              <a:rPr lang="en-US" sz="2400" dirty="0" smtClean="0"/>
              <a:t>Faster pattern recognition</a:t>
            </a:r>
          </a:p>
          <a:p>
            <a:pPr lvl="1" eaLnBrk="1" hangingPunct="1">
              <a:defRPr/>
            </a:pPr>
            <a:r>
              <a:rPr lang="en-US" sz="2400" dirty="0" smtClean="0"/>
              <a:t>Better transfer of knowledge</a:t>
            </a:r>
          </a:p>
        </p:txBody>
      </p:sp>
      <p:sp>
        <p:nvSpPr>
          <p:cNvPr id="167940" name="Text Box 4"/>
          <p:cNvSpPr txBox="1">
            <a:spLocks noChangeArrowheads="1"/>
          </p:cNvSpPr>
          <p:nvPr/>
        </p:nvSpPr>
        <p:spPr bwMode="auto">
          <a:xfrm>
            <a:off x="685800" y="5294293"/>
            <a:ext cx="7772400" cy="95410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defRPr/>
            </a:pPr>
            <a:r>
              <a:rPr lang="en-US" sz="2800" b="1" dirty="0">
                <a:cs typeface="+mn-cs"/>
              </a:rPr>
              <a:t>You may think your argument </a:t>
            </a:r>
            <a:r>
              <a:rPr lang="en-US" sz="2800" b="1" dirty="0" smtClean="0"/>
              <a:t>or </a:t>
            </a:r>
            <a:r>
              <a:rPr lang="en-US" sz="2800" b="1" dirty="0" smtClean="0">
                <a:cs typeface="+mn-cs"/>
              </a:rPr>
              <a:t>graph is </a:t>
            </a:r>
            <a:r>
              <a:rPr lang="en-US" sz="2800" b="1" dirty="0">
                <a:cs typeface="+mn-cs"/>
              </a:rPr>
              <a:t>easy to follow, but does the audience think so too?</a:t>
            </a:r>
          </a:p>
        </p:txBody>
      </p:sp>
      <p:sp>
        <p:nvSpPr>
          <p:cNvPr id="7" name="Title 3"/>
          <p:cNvSpPr>
            <a:spLocks noGrp="1"/>
          </p:cNvSpPr>
          <p:nvPr>
            <p:ph type="title"/>
          </p:nvPr>
        </p:nvSpPr>
        <p:spPr>
          <a:xfrm>
            <a:off x="457200" y="457200"/>
            <a:ext cx="8229600" cy="1143000"/>
          </a:xfrm>
        </p:spPr>
        <p:txBody>
          <a:bodyPr>
            <a:normAutofit fontScale="90000"/>
          </a:bodyPr>
          <a:lstStyle/>
          <a:p>
            <a:r>
              <a:rPr lang="en-NZ" b="1" dirty="0" smtClean="0">
                <a:solidFill>
                  <a:srgbClr val="C00000"/>
                </a:solidFill>
              </a:rPr>
              <a:t>Communicating with the </a:t>
            </a:r>
            <a:r>
              <a:rPr lang="en-NZ" b="1" dirty="0" smtClean="0">
                <a:solidFill>
                  <a:srgbClr val="C00000"/>
                </a:solidFill>
              </a:rPr>
              <a:t>Public: Audience</a:t>
            </a:r>
            <a:endParaRPr lang="en-NZ" b="1" dirty="0">
              <a:solidFill>
                <a:srgbClr val="C00000"/>
              </a:solidFill>
            </a:endParaRPr>
          </a:p>
        </p:txBody>
      </p:sp>
    </p:spTree>
    <p:extLst>
      <p:ext uri="{BB962C8B-B14F-4D97-AF65-F5344CB8AC3E}">
        <p14:creationId xmlns:p14="http://schemas.microsoft.com/office/powerpoint/2010/main" xmlns="" val="2074937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79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4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1088</TotalTime>
  <Words>1258</Words>
  <Application>Microsoft Office PowerPoint</Application>
  <PresentationFormat>On-screen Show (4:3)</PresentationFormat>
  <Paragraphs>150</Paragraphs>
  <Slides>29</Slides>
  <Notes>6</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Science &amp; Hazards Communication: “Best Practices”</vt:lpstr>
      <vt:lpstr>Why teach Communication Skills?</vt:lpstr>
      <vt:lpstr>Different forms of communication</vt:lpstr>
      <vt:lpstr>What variables contribute to communication?</vt:lpstr>
      <vt:lpstr>Slide 5</vt:lpstr>
      <vt:lpstr>Teaser</vt:lpstr>
      <vt:lpstr>Communicating with Colleagues </vt:lpstr>
      <vt:lpstr>Communicating with the Public: Audience</vt:lpstr>
      <vt:lpstr>Communicating with the Public: Audience</vt:lpstr>
      <vt:lpstr>Slide 10</vt:lpstr>
      <vt:lpstr>Why does it matter to them?</vt:lpstr>
      <vt:lpstr>Be Jargon-appropriate!!</vt:lpstr>
      <vt:lpstr>Slide 13</vt:lpstr>
      <vt:lpstr>Using props, diagrams or gestures when communicating</vt:lpstr>
      <vt:lpstr>Slide 15</vt:lpstr>
      <vt:lpstr>Slide 16</vt:lpstr>
      <vt:lpstr>Slide 17</vt:lpstr>
      <vt:lpstr>Slide 18</vt:lpstr>
      <vt:lpstr>Slide 19</vt:lpstr>
      <vt:lpstr>Geologist interview on CHCH EQ</vt:lpstr>
      <vt:lpstr>Who was his audience?</vt:lpstr>
      <vt:lpstr>Grade Quigley’s Performance:</vt:lpstr>
      <vt:lpstr>Delivery + Attitude Text Analysis:</vt:lpstr>
      <vt:lpstr>Jargon - text analysis</vt:lpstr>
      <vt:lpstr>Slide 25</vt:lpstr>
      <vt:lpstr>Slide 26</vt:lpstr>
      <vt:lpstr>Importance of clear communication</vt:lpstr>
      <vt:lpstr>Research on hazard communication</vt:lpstr>
      <vt:lpstr>Questions about Science Communication?</vt:lpstr>
    </vt:vector>
  </TitlesOfParts>
  <Company>University of Canterbury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Science Communication: “Best Practices”</dc:title>
  <dc:creator>Jacqueline Dohaney</dc:creator>
  <cp:lastModifiedBy>Jacqueline Dohaney</cp:lastModifiedBy>
  <cp:revision>173</cp:revision>
  <dcterms:created xsi:type="dcterms:W3CDTF">2012-07-31T04:01:03Z</dcterms:created>
  <dcterms:modified xsi:type="dcterms:W3CDTF">2015-02-03T03:17:10Z</dcterms:modified>
</cp:coreProperties>
</file>