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1"/>
  </p:notesMasterIdLst>
  <p:handoutMasterIdLst>
    <p:handoutMasterId r:id="rId72"/>
  </p:handoutMasterIdLst>
  <p:sldIdLst>
    <p:sldId id="399" r:id="rId2"/>
    <p:sldId id="398" r:id="rId3"/>
    <p:sldId id="256" r:id="rId4"/>
    <p:sldId id="312" r:id="rId5"/>
    <p:sldId id="336" r:id="rId6"/>
    <p:sldId id="313" r:id="rId7"/>
    <p:sldId id="337" r:id="rId8"/>
    <p:sldId id="320" r:id="rId9"/>
    <p:sldId id="338" r:id="rId10"/>
    <p:sldId id="322" r:id="rId11"/>
    <p:sldId id="324" r:id="rId12"/>
    <p:sldId id="327" r:id="rId13"/>
    <p:sldId id="328" r:id="rId14"/>
    <p:sldId id="329" r:id="rId15"/>
    <p:sldId id="330" r:id="rId16"/>
    <p:sldId id="331" r:id="rId17"/>
    <p:sldId id="326" r:id="rId18"/>
    <p:sldId id="323" r:id="rId19"/>
    <p:sldId id="325" r:id="rId20"/>
    <p:sldId id="332" r:id="rId21"/>
    <p:sldId id="333" r:id="rId22"/>
    <p:sldId id="334" r:id="rId23"/>
    <p:sldId id="339" r:id="rId24"/>
    <p:sldId id="335" r:id="rId25"/>
    <p:sldId id="343" r:id="rId26"/>
    <p:sldId id="376" r:id="rId27"/>
    <p:sldId id="344" r:id="rId28"/>
    <p:sldId id="345" r:id="rId29"/>
    <p:sldId id="346" r:id="rId30"/>
    <p:sldId id="347" r:id="rId31"/>
    <p:sldId id="349" r:id="rId32"/>
    <p:sldId id="348" r:id="rId33"/>
    <p:sldId id="350" r:id="rId34"/>
    <p:sldId id="351" r:id="rId35"/>
    <p:sldId id="342" r:id="rId36"/>
    <p:sldId id="352" r:id="rId37"/>
    <p:sldId id="353" r:id="rId38"/>
    <p:sldId id="363" r:id="rId39"/>
    <p:sldId id="354" r:id="rId40"/>
    <p:sldId id="367" r:id="rId41"/>
    <p:sldId id="378" r:id="rId42"/>
    <p:sldId id="365" r:id="rId43"/>
    <p:sldId id="366" r:id="rId44"/>
    <p:sldId id="368" r:id="rId45"/>
    <p:sldId id="371" r:id="rId46"/>
    <p:sldId id="370" r:id="rId47"/>
    <p:sldId id="373" r:id="rId48"/>
    <p:sldId id="374" r:id="rId49"/>
    <p:sldId id="377" r:id="rId50"/>
    <p:sldId id="379" r:id="rId51"/>
    <p:sldId id="401" r:id="rId52"/>
    <p:sldId id="402" r:id="rId53"/>
    <p:sldId id="380" r:id="rId54"/>
    <p:sldId id="340" r:id="rId55"/>
    <p:sldId id="381" r:id="rId56"/>
    <p:sldId id="362" r:id="rId57"/>
    <p:sldId id="403" r:id="rId58"/>
    <p:sldId id="382" r:id="rId59"/>
    <p:sldId id="393" r:id="rId60"/>
    <p:sldId id="385" r:id="rId61"/>
    <p:sldId id="386" r:id="rId62"/>
    <p:sldId id="394" r:id="rId63"/>
    <p:sldId id="392" r:id="rId64"/>
    <p:sldId id="404" r:id="rId65"/>
    <p:sldId id="405" r:id="rId66"/>
    <p:sldId id="396" r:id="rId67"/>
    <p:sldId id="397" r:id="rId68"/>
    <p:sldId id="341" r:id="rId69"/>
    <p:sldId id="400" r:id="rId7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5CB5"/>
    <a:srgbClr val="2E8F07"/>
    <a:srgbClr val="8F8F8F"/>
    <a:srgbClr val="454AA4"/>
    <a:srgbClr val="FFFFFF"/>
    <a:srgbClr val="991515"/>
    <a:srgbClr val="9C515E"/>
    <a:srgbClr val="11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6"/>
    <p:restoredTop sz="94560" autoAdjust="0"/>
  </p:normalViewPr>
  <p:slideViewPr>
    <p:cSldViewPr snapToGrid="0" snapToObjects="1">
      <p:cViewPr>
        <p:scale>
          <a:sx n="87" d="100"/>
          <a:sy n="87" d="100"/>
        </p:scale>
        <p:origin x="139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laurelgoodell:Downloads:instructor_key_san_francisco.v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laurelgoodell:Downloads:instructor_key_san_francisco.v3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b="0" dirty="0"/>
              <a:t>Mean Recurrence Interval</a:t>
            </a:r>
            <a:r>
              <a:rPr lang="en-US" sz="2000" b="0" baseline="0" dirty="0"/>
              <a:t> </a:t>
            </a:r>
            <a:r>
              <a:rPr lang="en-US" sz="2000" b="0" dirty="0"/>
              <a:t>(MRI)</a:t>
            </a:r>
          </a:p>
          <a:p>
            <a:pPr>
              <a:defRPr sz="2000"/>
            </a:pPr>
            <a:r>
              <a:rPr lang="en-US" sz="2000" b="0" dirty="0"/>
              <a:t>vs.</a:t>
            </a:r>
          </a:p>
          <a:p>
            <a:pPr>
              <a:defRPr sz="2000"/>
            </a:pPr>
            <a:r>
              <a:rPr lang="en-US" sz="2000" b="0" dirty="0"/>
              <a:t>Magnitude</a:t>
            </a:r>
          </a:p>
        </c:rich>
      </c:tx>
      <c:layout>
        <c:manualLayout>
          <c:xMode val="edge"/>
          <c:yMode val="edge"/>
          <c:x val="0.20239359687224001"/>
          <c:y val="8.7237660646274695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3061096814952899"/>
          <c:y val="5.7607628591880497E-2"/>
          <c:w val="0.83826247746428995"/>
          <c:h val="0.89637491780336898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x"/>
            <c:size val="15"/>
            <c:spPr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CE6-A046-8D79-AAC0AD83D06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CE6-A046-8D79-AAC0AD83D06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CE6-A046-8D79-AAC0AD83D06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CE6-A046-8D79-AAC0AD83D06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5CE6-A046-8D79-AAC0AD83D06E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5CE6-A046-8D79-AAC0AD83D06E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5CE6-A046-8D79-AAC0AD83D06E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5CE6-A046-8D79-AAC0AD83D06E}"/>
              </c:ext>
            </c:extLst>
          </c:dPt>
          <c:cat>
            <c:strRef>
              <c:f>SF_NEIC_key!$A$7:$A$15</c:f>
              <c:strCache>
                <c:ptCount val="8"/>
                <c:pt idx="0">
                  <c:v>2.0-2.9</c:v>
                </c:pt>
                <c:pt idx="1">
                  <c:v>3.0-3.9</c:v>
                </c:pt>
                <c:pt idx="2">
                  <c:v>4.0-4.9</c:v>
                </c:pt>
                <c:pt idx="3">
                  <c:v>5.0-5.9</c:v>
                </c:pt>
                <c:pt idx="4">
                  <c:v>6.0-6.9</c:v>
                </c:pt>
                <c:pt idx="5">
                  <c:v>7.0-7.9</c:v>
                </c:pt>
                <c:pt idx="6">
                  <c:v>8.0-8.9</c:v>
                </c:pt>
                <c:pt idx="7">
                  <c:v>9.0-9.9</c:v>
                </c:pt>
              </c:strCache>
            </c:strRef>
          </c:cat>
          <c:val>
            <c:numRef>
              <c:f>SF_NEIC_key!$D$7:$D$14</c:f>
              <c:numCache>
                <c:formatCode>0.000</c:formatCode>
                <c:ptCount val="8"/>
                <c:pt idx="0">
                  <c:v>1.7482517482517501E-2</c:v>
                </c:pt>
                <c:pt idx="1">
                  <c:v>2.2624434389140299E-2</c:v>
                </c:pt>
                <c:pt idx="2">
                  <c:v>0.18633540372670801</c:v>
                </c:pt>
                <c:pt idx="3">
                  <c:v>2.307692307692307</c:v>
                </c:pt>
                <c:pt idx="4">
                  <c:v>10</c:v>
                </c:pt>
                <c:pt idx="5">
                  <c:v>50.252874369101399</c:v>
                </c:pt>
                <c:pt idx="6">
                  <c:v>284.11177841031872</c:v>
                </c:pt>
                <c:pt idx="7">
                  <c:v>1606.2663806770349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CE6-A046-8D79-AAC0AD83D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4003520"/>
        <c:axId val="-2013999616"/>
      </c:lineChart>
      <c:catAx>
        <c:axId val="-201400352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13999616"/>
        <c:crossesAt val="0.01"/>
        <c:auto val="1"/>
        <c:lblAlgn val="ctr"/>
        <c:lblOffset val="100"/>
        <c:noMultiLvlLbl val="0"/>
      </c:catAx>
      <c:valAx>
        <c:axId val="-2013999616"/>
        <c:scaling>
          <c:logBase val="10"/>
          <c:orientation val="minMax"/>
          <c:max val="10000"/>
          <c:min val="0.0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MRI (years)</a:t>
                </a:r>
              </a:p>
            </c:rich>
          </c:tx>
          <c:layout>
            <c:manualLayout>
              <c:xMode val="edge"/>
              <c:yMode val="edge"/>
              <c:x val="1.07816711590296E-2"/>
              <c:y val="0.37216019104169401"/>
            </c:manualLayout>
          </c:layout>
          <c:overlay val="0"/>
        </c:title>
        <c:numFmt formatCode="0.00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14003520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b="0" dirty="0"/>
              <a:t>Mean Recurrence Interval</a:t>
            </a:r>
            <a:r>
              <a:rPr lang="en-US" sz="2000" b="0" baseline="0" dirty="0"/>
              <a:t> </a:t>
            </a:r>
            <a:r>
              <a:rPr lang="en-US" sz="2000" b="0" dirty="0"/>
              <a:t>(MRI)</a:t>
            </a:r>
          </a:p>
          <a:p>
            <a:pPr>
              <a:defRPr sz="2000"/>
            </a:pPr>
            <a:r>
              <a:rPr lang="en-US" sz="2000" b="0" dirty="0"/>
              <a:t>vs.</a:t>
            </a:r>
          </a:p>
          <a:p>
            <a:pPr>
              <a:defRPr sz="2000"/>
            </a:pPr>
            <a:r>
              <a:rPr lang="en-US" sz="2000" b="0" dirty="0"/>
              <a:t>Magnitude</a:t>
            </a:r>
          </a:p>
        </c:rich>
      </c:tx>
      <c:layout>
        <c:manualLayout>
          <c:xMode val="edge"/>
          <c:yMode val="edge"/>
          <c:x val="0.20239359687224001"/>
          <c:y val="8.7237660646274695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3061096814952899"/>
          <c:y val="5.7607628591880497E-2"/>
          <c:w val="0.83826247746428995"/>
          <c:h val="0.89637491780336898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x"/>
            <c:size val="15"/>
            <c:spPr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503-B640-9C78-0003AF4F049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503-B640-9C78-0003AF4F049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503-B640-9C78-0003AF4F049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503-B640-9C78-0003AF4F0490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5503-B640-9C78-0003AF4F0490}"/>
              </c:ext>
            </c:extLst>
          </c:dPt>
          <c:dPt>
            <c:idx val="5"/>
            <c:marker>
              <c:symbol val="circle"/>
              <c:size val="12"/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503-B640-9C78-0003AF4F0490}"/>
              </c:ext>
            </c:extLst>
          </c:dPt>
          <c:dPt>
            <c:idx val="6"/>
            <c:marker>
              <c:symbol val="circle"/>
              <c:size val="12"/>
              <c:spPr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503-B640-9C78-0003AF4F0490}"/>
              </c:ext>
            </c:extLst>
          </c:dPt>
          <c:dPt>
            <c:idx val="7"/>
            <c:marker>
              <c:symbol val="circle"/>
              <c:size val="12"/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5503-B640-9C78-0003AF4F0490}"/>
              </c:ext>
            </c:extLst>
          </c:dPt>
          <c:trendline>
            <c:trendlineType val="exp"/>
            <c:forward val="0.5"/>
            <c:dispRSqr val="0"/>
            <c:dispEq val="0"/>
          </c:trendline>
          <c:cat>
            <c:strRef>
              <c:f>SF_NEIC_key!$A$7:$A$15</c:f>
              <c:strCache>
                <c:ptCount val="8"/>
                <c:pt idx="0">
                  <c:v>2.0-2.9</c:v>
                </c:pt>
                <c:pt idx="1">
                  <c:v>3.0-3.9</c:v>
                </c:pt>
                <c:pt idx="2">
                  <c:v>4.0-4.9</c:v>
                </c:pt>
                <c:pt idx="3">
                  <c:v>5.0-5.9</c:v>
                </c:pt>
                <c:pt idx="4">
                  <c:v>6.0-6.9</c:v>
                </c:pt>
                <c:pt idx="5">
                  <c:v>7.0-7.9</c:v>
                </c:pt>
                <c:pt idx="6">
                  <c:v>8.0-8.9</c:v>
                </c:pt>
                <c:pt idx="7">
                  <c:v>9.0-9.9</c:v>
                </c:pt>
              </c:strCache>
            </c:strRef>
          </c:cat>
          <c:val>
            <c:numRef>
              <c:f>SF_NEIC_key!$D$7:$D$14</c:f>
              <c:numCache>
                <c:formatCode>0.000</c:formatCode>
                <c:ptCount val="8"/>
                <c:pt idx="0">
                  <c:v>1.7482517482517501E-2</c:v>
                </c:pt>
                <c:pt idx="1">
                  <c:v>2.2624434389140299E-2</c:v>
                </c:pt>
                <c:pt idx="2">
                  <c:v>0.18633540372670801</c:v>
                </c:pt>
                <c:pt idx="3">
                  <c:v>2.307692307692307</c:v>
                </c:pt>
                <c:pt idx="4">
                  <c:v>10</c:v>
                </c:pt>
                <c:pt idx="5">
                  <c:v>50.252874369101399</c:v>
                </c:pt>
                <c:pt idx="6">
                  <c:v>284.11177841031872</c:v>
                </c:pt>
                <c:pt idx="7">
                  <c:v>1606.2663806770349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503-B640-9C78-0003AF4F0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0805952"/>
        <c:axId val="-2010801856"/>
      </c:lineChart>
      <c:catAx>
        <c:axId val="-201080595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10801856"/>
        <c:crossesAt val="0.01"/>
        <c:auto val="1"/>
        <c:lblAlgn val="ctr"/>
        <c:lblOffset val="100"/>
        <c:noMultiLvlLbl val="0"/>
      </c:catAx>
      <c:valAx>
        <c:axId val="-2010801856"/>
        <c:scaling>
          <c:logBase val="10"/>
          <c:orientation val="minMax"/>
          <c:max val="10000"/>
          <c:min val="0.0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MRI (years)</a:t>
                </a:r>
              </a:p>
            </c:rich>
          </c:tx>
          <c:layout>
            <c:manualLayout>
              <c:xMode val="edge"/>
              <c:yMode val="edge"/>
              <c:x val="1.07816711590296E-2"/>
              <c:y val="0.37216019104169401"/>
            </c:manualLayout>
          </c:layout>
          <c:overlay val="0"/>
        </c:title>
        <c:numFmt formatCode="0.00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10805952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E8403-3AA8-3848-B94E-6ED0880B066F}" type="datetimeFigureOut">
              <a:rPr lang="en-US" smtClean="0"/>
              <a:t>9/28/18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BAA6A-98C0-0541-A2BD-D28457F8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66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ABDE7D7-41F6-C440-A89F-CDEA9577408A}" type="datetime1">
              <a:rPr lang="en-US" altLang="x-none"/>
              <a:pPr/>
              <a:t>9/28/18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C029788-E1C8-134C-B591-7E404290243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07177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gmdb.usgs.gov/Prodesc/proddesc_19423.htm" TargetMode="External"/><Relationship Id="rId7" Type="http://schemas.openxmlformats.org/officeDocument/2006/relationships/hyperlink" Target="http://www.earthscienceworld.org/images/imageuse.html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arthscienceworld.org/images" TargetMode="External"/><Relationship Id="rId5" Type="http://schemas.openxmlformats.org/officeDocument/2006/relationships/hyperlink" Target="http://www.usgs.gov/visual-id/credit_usgs.html" TargetMode="External"/><Relationship Id="rId4" Type="http://schemas.openxmlformats.org/officeDocument/2006/relationships/hyperlink" Target="http://www.usgs.gov/laws/info_policies.html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gmdb.usgs.gov/Prodesc/proddesc_19423.htm" TargetMode="External"/><Relationship Id="rId7" Type="http://schemas.openxmlformats.org/officeDocument/2006/relationships/hyperlink" Target="http://www.earthscienceworld.org/images/imageuse.html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arthscienceworld.org/images" TargetMode="External"/><Relationship Id="rId5" Type="http://schemas.openxmlformats.org/officeDocument/2006/relationships/hyperlink" Target="http://www.usgs.gov/visual-id/credit_usgs.html" TargetMode="External"/><Relationship Id="rId4" Type="http://schemas.openxmlformats.org/officeDocument/2006/relationships/hyperlink" Target="http://www.usgs.gov/laws/info_policies.html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Click to open the </a:t>
            </a:r>
            <a:r>
              <a:rPr lang="en-US" sz="1200" b="1" dirty="0"/>
              <a:t>Chat</a:t>
            </a:r>
            <a:r>
              <a:rPr lang="en-US" sz="1200" dirty="0"/>
              <a:t> box. This will allow you to chat with Hosts and Participants.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572AA2A-A582-5B46-A5A1-C3D1C62FAFF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1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1D197-5745-48E3-AD52-C2EA55C51D04}" type="slidenum">
              <a:rPr lang="en-US" smtClean="0">
                <a:latin typeface="Arial" charset="0"/>
              </a:rPr>
              <a:pPr/>
              <a:t>48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Figure by Laurel Goodell, Princeton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>
                <a:latin typeface="Arial" charset="0"/>
              </a:rPr>
              <a:t>University; provided </a:t>
            </a:r>
            <a:r>
              <a:rPr lang="en-US" baseline="0" dirty="0">
                <a:latin typeface="Arial" charset="0"/>
              </a:rPr>
              <a:t>under terms of the Creative Commons Public License 3.0.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9788-E1C8-134C-B591-7E4042902432}" type="slidenum">
              <a:rPr lang="en-US" altLang="x-none" smtClean="0"/>
              <a:pPr/>
              <a:t>56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7953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D98300F5-2C9D-BD41-8DFF-FCA32CC89ABC}" type="slidenum">
              <a:rPr lang="en-US" altLang="en-US" sz="1400">
                <a:solidFill>
                  <a:srgbClr val="000000"/>
                </a:solidFill>
                <a:latin typeface="Times New Roman" charset="0"/>
              </a:rPr>
              <a:pPr eaLnBrk="1"/>
              <a:t>59</a:t>
            </a:fld>
            <a:endParaRPr lang="en-US" alt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7800" indent="-177800"/>
            <a:r>
              <a:rPr lang="en-US" sz="3200" b="1" dirty="0"/>
              <a:t>Image</a:t>
            </a:r>
            <a:r>
              <a:rPr lang="en-US" sz="3200" b="1" baseline="0" dirty="0"/>
              <a:t> Information </a:t>
            </a:r>
            <a:r>
              <a:rPr lang="en-US" sz="3100" b="1" dirty="0"/>
              <a:t>Slide 3 Getting from there to here (II):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Geologic Map: Credit: </a:t>
            </a:r>
            <a:r>
              <a:rPr lang="en-US" dirty="0" err="1"/>
              <a:t>Lundstrom</a:t>
            </a:r>
            <a:r>
              <a:rPr lang="en-US" dirty="0"/>
              <a:t>, S. C., Page, W. R., </a:t>
            </a:r>
            <a:r>
              <a:rPr lang="en-US" dirty="0" err="1"/>
              <a:t>Langenheim</a:t>
            </a:r>
            <a:r>
              <a:rPr lang="en-US" dirty="0"/>
              <a:t>, V. E., Young, O. D., and Mahan, S. A. 1998. Preliminary Geologic Map of the Valley Quadrangle, Clark County, Nevada. Downloaded from </a:t>
            </a:r>
            <a:r>
              <a:rPr lang="en-US" dirty="0">
                <a:hlinkClick r:id="rId3"/>
              </a:rPr>
              <a:t>http://ngmdb.usgs.gov/Prodesc/proddesc_19423.htm</a:t>
            </a:r>
            <a:r>
              <a:rPr lang="en-US" dirty="0"/>
              <a:t> under public domain courtesy of the U.S. Geological Survey (</a:t>
            </a:r>
            <a:r>
              <a:rPr lang="en-US" dirty="0">
                <a:hlinkClick r:id="rId4"/>
              </a:rPr>
              <a:t>http://www.usgs.gov/laws/info_policies.html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http://www.usgs.gov/visual-id/credit_usgs.html</a:t>
            </a:r>
            <a:r>
              <a:rPr lang="en-US" dirty="0"/>
              <a:t>). 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Blasting at Mine: Credit: Travis Hudson, American Geological Institute. “Blasting to break ore into fragments that can then be loaded into very large trucks.” Image courtesy of the Earth Science World Image Bank </a:t>
            </a:r>
            <a:r>
              <a:rPr lang="en-US" dirty="0">
                <a:hlinkClick r:id="rId6"/>
              </a:rPr>
              <a:t>http://www.earthscienceworld.org/images</a:t>
            </a:r>
            <a:r>
              <a:rPr lang="en-US" dirty="0"/>
              <a:t>. Reproduction under certain conditions is allowed for noncommercial use (</a:t>
            </a:r>
            <a:r>
              <a:rPr lang="en-US" dirty="0">
                <a:hlinkClick r:id="rId7"/>
              </a:rPr>
              <a:t>http://www.earthscienceworld.org/images/imageuse.html</a:t>
            </a:r>
            <a:r>
              <a:rPr lang="en-US" dirty="0"/>
              <a:t>).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Golden Sunlight Mine Mill, credit: Leah Joseph.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Reclamation at Mine; credit: Stuart Jennings, Montana State University. 1996. “Waste rock </a:t>
            </a:r>
            <a:r>
              <a:rPr lang="en-US" dirty="0" err="1"/>
              <a:t>revegetation</a:t>
            </a:r>
            <a:r>
              <a:rPr lang="en-US" dirty="0"/>
              <a:t> at </a:t>
            </a:r>
            <a:r>
              <a:rPr lang="en-US" dirty="0" err="1"/>
              <a:t>Zortman-Landusky</a:t>
            </a:r>
            <a:r>
              <a:rPr lang="en-US" dirty="0"/>
              <a:t> Mine, circa July 1996.” Image courtesy of the Earth Science World Image Bank </a:t>
            </a:r>
            <a:r>
              <a:rPr lang="en-US" dirty="0">
                <a:hlinkClick r:id="rId6"/>
              </a:rPr>
              <a:t>http://www.earthscienceworld.org/images</a:t>
            </a:r>
            <a:r>
              <a:rPr lang="en-US" dirty="0"/>
              <a:t>. Reproduction under certain conditions is allowed for non-commercial use (</a:t>
            </a:r>
            <a:r>
              <a:rPr lang="en-US" dirty="0">
                <a:hlinkClick r:id="rId7"/>
              </a:rPr>
              <a:t>http://www.earthscienceworld.org/images/imageuse.html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1E4C9-8F15-2446-A149-CDF8A04158D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32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7800" indent="-177800"/>
            <a:r>
              <a:rPr lang="en-US" sz="3200" b="1" dirty="0"/>
              <a:t>Image</a:t>
            </a:r>
            <a:r>
              <a:rPr lang="en-US" sz="3200" b="1" baseline="0" dirty="0"/>
              <a:t> Information </a:t>
            </a:r>
            <a:r>
              <a:rPr lang="en-US" sz="3100" b="1" dirty="0"/>
              <a:t>Slide 3 Getting from there to here (II):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Geologic Map: Credit: </a:t>
            </a:r>
            <a:r>
              <a:rPr lang="en-US" dirty="0" err="1"/>
              <a:t>Lundstrom</a:t>
            </a:r>
            <a:r>
              <a:rPr lang="en-US" dirty="0"/>
              <a:t>, S. C., Page, W. R., </a:t>
            </a:r>
            <a:r>
              <a:rPr lang="en-US" dirty="0" err="1"/>
              <a:t>Langenheim</a:t>
            </a:r>
            <a:r>
              <a:rPr lang="en-US" dirty="0"/>
              <a:t>, V. E., Young, O. D., and Mahan, S. A. 1998. Preliminary Geologic Map of the Valley Quadrangle, Clark County, Nevada. Downloaded from </a:t>
            </a:r>
            <a:r>
              <a:rPr lang="en-US" dirty="0">
                <a:hlinkClick r:id="rId3"/>
              </a:rPr>
              <a:t>http://ngmdb.usgs.gov/Prodesc/proddesc_19423.htm</a:t>
            </a:r>
            <a:r>
              <a:rPr lang="en-US" dirty="0"/>
              <a:t> under public domain courtesy of the U.S. Geological Survey (</a:t>
            </a:r>
            <a:r>
              <a:rPr lang="en-US" dirty="0">
                <a:hlinkClick r:id="rId4"/>
              </a:rPr>
              <a:t>http://www.usgs.gov/laws/info_policies.html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http://www.usgs.gov/visual-id/credit_usgs.html</a:t>
            </a:r>
            <a:r>
              <a:rPr lang="en-US" dirty="0"/>
              <a:t>). 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Blasting at Mine: Credit: Travis Hudson, American Geological Institute. “Blasting to break ore into fragments that can then be loaded into very large trucks.” Image courtesy of the Earth Science World Image Bank </a:t>
            </a:r>
            <a:r>
              <a:rPr lang="en-US" dirty="0">
                <a:hlinkClick r:id="rId6"/>
              </a:rPr>
              <a:t>http://www.earthscienceworld.org/images</a:t>
            </a:r>
            <a:r>
              <a:rPr lang="en-US" dirty="0"/>
              <a:t>. Reproduction under certain conditions is allowed for noncommercial use (</a:t>
            </a:r>
            <a:r>
              <a:rPr lang="en-US" dirty="0">
                <a:hlinkClick r:id="rId7"/>
              </a:rPr>
              <a:t>http://www.earthscienceworld.org/images/imageuse.html</a:t>
            </a:r>
            <a:r>
              <a:rPr lang="en-US" dirty="0"/>
              <a:t>).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Golden Sunlight Mine Mill, credit: Leah Joseph.</a:t>
            </a:r>
          </a:p>
          <a:p>
            <a:pPr marL="422275" lvl="1" indent="-144463">
              <a:buFont typeface="+mj-lt"/>
              <a:buAutoNum type="arabicPeriod"/>
            </a:pPr>
            <a:r>
              <a:rPr lang="en-US" dirty="0"/>
              <a:t>Reclamation at Mine; credit: Stuart Jennings, Montana State University. 1996. “Waste rock </a:t>
            </a:r>
            <a:r>
              <a:rPr lang="en-US" dirty="0" err="1"/>
              <a:t>revegetation</a:t>
            </a:r>
            <a:r>
              <a:rPr lang="en-US" dirty="0"/>
              <a:t> at </a:t>
            </a:r>
            <a:r>
              <a:rPr lang="en-US" dirty="0" err="1"/>
              <a:t>Zortman-Landusky</a:t>
            </a:r>
            <a:r>
              <a:rPr lang="en-US" dirty="0"/>
              <a:t> Mine, circa July 1996.” Image courtesy of the Earth Science World Image Bank </a:t>
            </a:r>
            <a:r>
              <a:rPr lang="en-US" dirty="0">
                <a:hlinkClick r:id="rId6"/>
              </a:rPr>
              <a:t>http://www.earthscienceworld.org/images</a:t>
            </a:r>
            <a:r>
              <a:rPr lang="en-US" dirty="0"/>
              <a:t>. Reproduction under certain conditions is allowed for non-commercial use (</a:t>
            </a:r>
            <a:r>
              <a:rPr lang="en-US" dirty="0">
                <a:hlinkClick r:id="rId7"/>
              </a:rPr>
              <a:t>http://www.earthscienceworld.org/images/imageuse.html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1E4C9-8F15-2446-A149-CDF8A04158D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572AA2A-A582-5B46-A5A1-C3D1C62FAFF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7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01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base maps</a:t>
            </a:r>
            <a:r>
              <a:rPr lang="en-US" baseline="0" dirty="0"/>
              <a:t> are pasted from maps.google.com.  Transparent shapes were drawn over the base maps by the students, who referenced the Ada County Hazard </a:t>
            </a:r>
            <a:r>
              <a:rPr lang="en-US" baseline="0"/>
              <a:t>Vulnerability Analysis (http://www.accem.org/pdf/adacountyhva-sec.pdf)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FDEFE-1D1B-4408-88D0-8DC448D98F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3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Coverage</a:t>
            </a:r>
            <a:r>
              <a:rPr lang="en-US" baseline="0" dirty="0"/>
              <a:t> is about 12 square miles (Santa Monica) to 70 square miles (L.A) to 20 square miles (Pasadena)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29788-E1C8-134C-B591-7E4042902432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6048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Credits: Upper</a:t>
            </a:r>
            <a:r>
              <a:rPr lang="en-US" sz="1200" baseline="0" dirty="0"/>
              <a:t> left: </a:t>
            </a:r>
            <a:r>
              <a:rPr lang="en-US" sz="1200" dirty="0"/>
              <a:t>USGS,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http://pubs.usgs.gov/gip/dynamic/understanding.html,</a:t>
            </a:r>
            <a:r>
              <a:rPr lang="en-US" sz="1200" baseline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/>
              <a:t>Accessed Sept</a:t>
            </a:r>
            <a:r>
              <a:rPr lang="en-US" sz="1200" baseline="0" dirty="0"/>
              <a:t> 2014</a:t>
            </a:r>
            <a:endParaRPr lang="en-US" sz="1200" dirty="0"/>
          </a:p>
          <a:p>
            <a:r>
              <a:rPr lang="en-US" dirty="0"/>
              <a:t>Upper right:</a:t>
            </a:r>
            <a:r>
              <a:rPr lang="en-US" baseline="0" dirty="0"/>
              <a:t> USGS, http://pubs.usgs.gov/gip/dynamic/East_Africa.html, Accessed Sept 2014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Lower left: Wikipedia,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http://en.wikipedia.org/wiki/Divergent_boundary#mediaviewer/File:Bridge_across_continents_iceland.jpg</a:t>
            </a:r>
          </a:p>
          <a:p>
            <a:r>
              <a:rPr lang="en-US" dirty="0"/>
              <a:t>, Accessed</a:t>
            </a:r>
            <a:r>
              <a:rPr lang="en-US" baseline="0" dirty="0"/>
              <a:t> Sept 2014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Lower right: USGS,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http://pubs.usgs.gov/gip/dynamic/Erta_Ale.html</a:t>
            </a:r>
            <a:r>
              <a:rPr lang="en-US" sz="1200" dirty="0">
                <a:solidFill>
                  <a:schemeClr val="tx1"/>
                </a:solidFill>
              </a:rPr>
              <a:t>,</a:t>
            </a:r>
            <a:r>
              <a:rPr lang="en-US" sz="1200" baseline="0" dirty="0">
                <a:solidFill>
                  <a:schemeClr val="tx1"/>
                </a:solidFill>
              </a:rPr>
              <a:t> Accessed Sept 2014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73976-259A-794B-B237-35798956A9B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km</a:t>
            </a:r>
          </a:p>
          <a:p>
            <a:r>
              <a:rPr lang="en-US" dirty="0"/>
              <a:t>60 meters</a:t>
            </a:r>
          </a:p>
          <a:p>
            <a:r>
              <a:rPr lang="en-US" dirty="0"/>
              <a:t>3 meters</a:t>
            </a:r>
          </a:p>
          <a:p>
            <a:r>
              <a:rPr lang="en-US" dirty="0"/>
              <a:t>No</a:t>
            </a:r>
          </a:p>
          <a:p>
            <a:r>
              <a:rPr lang="en-US" dirty="0"/>
              <a:t>It is the same a breathing pollution, it produces acid rain, it forced one of the scientific expeditions to turn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73976-259A-794B-B237-35798956A9B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1D197-5745-48E3-AD52-C2EA55C51D04}" type="slidenum">
              <a:rPr lang="en-US" smtClean="0">
                <a:latin typeface="Arial" charset="0"/>
              </a:rPr>
              <a:pPr/>
              <a:t>46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Figure by Laurel Goodell, Princeton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>
                <a:latin typeface="Arial" charset="0"/>
              </a:rPr>
              <a:t>University; provided </a:t>
            </a:r>
            <a:r>
              <a:rPr lang="en-US" baseline="0" dirty="0">
                <a:latin typeface="Arial" charset="0"/>
              </a:rPr>
              <a:t>under terms of the Creative Commons Public License 3.0.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3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1D197-5745-48E3-AD52-C2EA55C51D04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Figure by Laurel Goodell, Princeton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>
                <a:latin typeface="Arial" charset="0"/>
              </a:rPr>
              <a:t>University; provided </a:t>
            </a:r>
            <a:r>
              <a:rPr lang="en-US" baseline="0" dirty="0">
                <a:latin typeface="Arial" charset="0"/>
              </a:rPr>
              <a:t>under terms of the Creative Commons Public License 3.0.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2" y="6139344"/>
            <a:ext cx="723669" cy="7236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1812" y="6294869"/>
            <a:ext cx="7625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This work is supported by a National Science Foundation (NSF) collaboration between the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Directorates for Education and Human Resources (EHR) and Geosciences (GEO) under grant DUE - 1125331</a:t>
            </a:r>
          </a:p>
        </p:txBody>
      </p:sp>
      <p:pic>
        <p:nvPicPr>
          <p:cNvPr id="7" name="Picture 6" descr="te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5"/>
          <a:stretch/>
        </p:blipFill>
        <p:spPr>
          <a:xfrm>
            <a:off x="0" y="-1020"/>
            <a:ext cx="9144000" cy="1596132"/>
          </a:xfrm>
          <a:prstGeom prst="rect">
            <a:avLst/>
          </a:prstGeom>
        </p:spPr>
      </p:pic>
      <p:pic>
        <p:nvPicPr>
          <p:cNvPr id="8" name="Picture 8" descr="test.jpg">
            <a:extLst>
              <a:ext uri="{FF2B5EF4-FFF2-40B4-BE49-F238E27FC236}">
                <a16:creationId xmlns:a16="http://schemas.microsoft.com/office/drawing/2014/main" id="{B9FB04E2-19A5-7D42-B98E-6AAF0554F8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5"/>
          <a:stretch>
            <a:fillRect/>
          </a:stretch>
        </p:blipFill>
        <p:spPr bwMode="auto">
          <a:xfrm>
            <a:off x="0" y="-1588"/>
            <a:ext cx="9144000" cy="159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4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45F43B-7824-BA4E-86AD-0A65AC17DB4F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A466714-2C48-BF4A-825B-B924033AF331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9833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45AEAB-0C5D-D444-A0A2-874E7AFC29C7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6DC85D-B331-774D-ABBA-ABD32858F465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921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EB6E8D0-28CD-4341-817D-236C47F38EDF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969474-BC0D-1F43-9DE0-559948C633CE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184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1B169C-90AF-2E42-871E-6BB22E02AD4B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DECDD9-E4FA-5A4C-AA40-EA5AC8E7175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548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3302"/>
            <a:ext cx="4038600" cy="38528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3302"/>
            <a:ext cx="4038600" cy="38528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7AC962-78BF-644D-9A8E-8F93081038D4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56D7A0-E43B-AD42-80B1-698EED30736C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954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7021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6783"/>
            <a:ext cx="4040188" cy="37793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10728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46785"/>
            <a:ext cx="4041775" cy="3779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A32BA0-9BF9-AE47-95FB-DC98EF6457E2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F1301C-C953-414A-BBD6-3216CBE1759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590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D0E556-357F-3346-8786-C03E5D8F1AFB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DCBC5A-D70C-4047-877A-D9A2A51A8F1B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6021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DF8DD0-A759-264D-AFEC-738146B3C3CD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FFE05B-9FFD-C04E-AF5B-3D28D9D1C454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260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13044"/>
            <a:ext cx="3008313" cy="8328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2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245895"/>
            <a:ext cx="3008313" cy="388026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F03291-22FC-044E-B473-4DD7CE1D338A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3D4EAF-402C-3E44-8FA0-7A2DE59F9ED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242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70001"/>
            <a:ext cx="5486400" cy="345757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DAF666-7177-1244-9FE7-59382C6E68B7}" type="datetime1">
              <a:rPr lang="en-US" altLang="x-none" smtClean="0"/>
              <a:pPr/>
              <a:t>9/28/18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DDFF91-E17E-AA4E-8622-B8A85233A701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046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43935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53760"/>
            <a:ext cx="8229600" cy="44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9" y="-7826"/>
            <a:ext cx="9144000" cy="59237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6F808AA-7AF7-9046-AC1D-80E0085488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40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115486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115486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115486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115486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115486"/>
          </a:solidFill>
          <a:latin typeface="Calibri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hazards.caloes.ca.gov/" TargetMode="External"/><Relationship Id="rId5" Type="http://schemas.openxmlformats.org/officeDocument/2006/relationships/hyperlink" Target="http://scedc.caltech.edu/significant/index.html" TargetMode="External"/><Relationship Id="rId4" Type="http://schemas.openxmlformats.org/officeDocument/2006/relationships/hyperlink" Target="http://www.epa.gov/ejscre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5.png"/><Relationship Id="rId4" Type="http://schemas.openxmlformats.org/officeDocument/2006/relationships/image" Target="../media/image84.jpg"/><Relationship Id="rId9" Type="http://schemas.openxmlformats.org/officeDocument/2006/relationships/image" Target="../media/image88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d.com/talks/hans_rosling_on_global_population_growth.htm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integrate/workshops/webinars/2017_2018/itg_food_security/eval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1691516"/>
            <a:ext cx="9144000" cy="109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1548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700" dirty="0">
                <a:latin typeface="Calibri"/>
              </a:rPr>
              <a:t>Welcome to the </a:t>
            </a:r>
            <a:br>
              <a:rPr lang="en-US" sz="2700" dirty="0">
                <a:latin typeface="Calibri"/>
              </a:rPr>
            </a:br>
            <a:r>
              <a:rPr lang="en-US" sz="2700" dirty="0">
                <a:latin typeface="Calibri"/>
              </a:rPr>
              <a:t>2018-19 </a:t>
            </a:r>
            <a:r>
              <a:rPr lang="en-US" sz="2700" dirty="0" err="1">
                <a:latin typeface="Calibri"/>
              </a:rPr>
              <a:t>InTeGrate</a:t>
            </a:r>
            <a:r>
              <a:rPr lang="en-US" sz="2700" dirty="0">
                <a:latin typeface="Calibri"/>
              </a:rPr>
              <a:t> Professional Development </a:t>
            </a:r>
          </a:p>
          <a:p>
            <a:r>
              <a:rPr lang="en-US" sz="2700" dirty="0">
                <a:latin typeface="Calibri"/>
              </a:rPr>
              <a:t>Webinar Series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500FB-F201-1541-B411-4B0519DB3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3" y="3555553"/>
            <a:ext cx="8804213" cy="537255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E5D33D-5125-0C4C-BE5D-D6EFF79661E1}"/>
              </a:ext>
            </a:extLst>
          </p:cNvPr>
          <p:cNvSpPr txBox="1"/>
          <p:nvPr/>
        </p:nvSpPr>
        <p:spPr>
          <a:xfrm>
            <a:off x="224011" y="4380500"/>
            <a:ext cx="1416348" cy="1292662"/>
          </a:xfrm>
          <a:prstGeom prst="rect">
            <a:avLst/>
          </a:prstGeom>
          <a:noFill/>
          <a:ln w="57150">
            <a:solidFill>
              <a:srgbClr val="155487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Please leave your </a:t>
            </a:r>
            <a:r>
              <a:rPr lang="en-US" sz="1300" b="1" dirty="0"/>
              <a:t>audio muted</a:t>
            </a:r>
            <a:r>
              <a:rPr lang="en-US" sz="1300" dirty="0"/>
              <a:t> and </a:t>
            </a:r>
            <a:r>
              <a:rPr lang="en-US" sz="1300" b="1" dirty="0"/>
              <a:t>video off </a:t>
            </a:r>
            <a:r>
              <a:rPr lang="en-US" sz="1300" dirty="0"/>
              <a:t>(both indicated by a red slash).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C31E0-3379-4A47-BBF7-F62BA581AA53}"/>
              </a:ext>
            </a:extLst>
          </p:cNvPr>
          <p:cNvSpPr txBox="1"/>
          <p:nvPr/>
        </p:nvSpPr>
        <p:spPr>
          <a:xfrm>
            <a:off x="1987640" y="4374842"/>
            <a:ext cx="3376365" cy="492443"/>
          </a:xfrm>
          <a:prstGeom prst="rect">
            <a:avLst/>
          </a:prstGeom>
          <a:noFill/>
          <a:ln w="57150">
            <a:solidFill>
              <a:srgbClr val="155487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Click to open the </a:t>
            </a:r>
            <a:r>
              <a:rPr lang="en-US" sz="1300" b="1" dirty="0"/>
              <a:t>Participants</a:t>
            </a:r>
            <a:r>
              <a:rPr lang="en-US" sz="1300" dirty="0"/>
              <a:t> box. This will allow you to give nonverbal feedback.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AE846-66C8-4245-93A8-81F261524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0" y="5271706"/>
            <a:ext cx="3376365" cy="649034"/>
          </a:xfrm>
          <a:prstGeom prst="rect">
            <a:avLst/>
          </a:prstGeom>
          <a:ln w="57150">
            <a:solidFill>
              <a:srgbClr val="155487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B1F20F-2701-C64B-8E1A-8AD5B3300B7F}"/>
              </a:ext>
            </a:extLst>
          </p:cNvPr>
          <p:cNvCxnSpPr>
            <a:cxnSpLocks/>
          </p:cNvCxnSpPr>
          <p:nvPr/>
        </p:nvCxnSpPr>
        <p:spPr>
          <a:xfrm>
            <a:off x="3568729" y="4867285"/>
            <a:ext cx="0" cy="35383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DD35E96-B4E7-9D4D-AD63-2D5BF3B0E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54066" r="5000" b="13229"/>
          <a:stretch/>
        </p:blipFill>
        <p:spPr>
          <a:xfrm>
            <a:off x="5604194" y="5272015"/>
            <a:ext cx="3376365" cy="648726"/>
          </a:xfrm>
          <a:prstGeom prst="rect">
            <a:avLst/>
          </a:prstGeom>
          <a:ln w="57150">
            <a:solidFill>
              <a:srgbClr val="155487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3671F6-EE38-F747-BE65-10DE9CA566C4}"/>
              </a:ext>
            </a:extLst>
          </p:cNvPr>
          <p:cNvSpPr txBox="1"/>
          <p:nvPr/>
        </p:nvSpPr>
        <p:spPr>
          <a:xfrm>
            <a:off x="169893" y="2875418"/>
            <a:ext cx="880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As you enter, please review the Zoom controls below. Leave your audio and video off, unless prompted by a host. You can post any questions in the chat box. Thank you!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7AF05A-0E9D-454D-AE8E-85B6924DD0B7}"/>
              </a:ext>
            </a:extLst>
          </p:cNvPr>
          <p:cNvCxnSpPr>
            <a:cxnSpLocks/>
          </p:cNvCxnSpPr>
          <p:nvPr/>
        </p:nvCxnSpPr>
        <p:spPr>
          <a:xfrm flipV="1">
            <a:off x="528970" y="4092808"/>
            <a:ext cx="0" cy="28769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B0C7CC-AA2B-DA45-A0ED-2DD38742BE03}"/>
              </a:ext>
            </a:extLst>
          </p:cNvPr>
          <p:cNvCxnSpPr>
            <a:cxnSpLocks/>
          </p:cNvCxnSpPr>
          <p:nvPr/>
        </p:nvCxnSpPr>
        <p:spPr>
          <a:xfrm flipV="1">
            <a:off x="1354950" y="4092808"/>
            <a:ext cx="0" cy="28769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44C45C-C498-D145-ADFC-0E726C34FE80}"/>
              </a:ext>
            </a:extLst>
          </p:cNvPr>
          <p:cNvCxnSpPr>
            <a:cxnSpLocks/>
          </p:cNvCxnSpPr>
          <p:nvPr/>
        </p:nvCxnSpPr>
        <p:spPr>
          <a:xfrm flipV="1">
            <a:off x="4060967" y="4092808"/>
            <a:ext cx="0" cy="28769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BE903C-D0FA-B542-8F80-9040938AAE25}"/>
              </a:ext>
            </a:extLst>
          </p:cNvPr>
          <p:cNvCxnSpPr>
            <a:cxnSpLocks/>
          </p:cNvCxnSpPr>
          <p:nvPr/>
        </p:nvCxnSpPr>
        <p:spPr>
          <a:xfrm flipV="1">
            <a:off x="5785089" y="4092808"/>
            <a:ext cx="0" cy="28769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026B9D4-53A2-4B4A-8362-4333839B98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13460" b="24647"/>
          <a:stretch/>
        </p:blipFill>
        <p:spPr>
          <a:xfrm>
            <a:off x="169893" y="3569766"/>
            <a:ext cx="853231" cy="472641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15F8BF-CB49-684E-82F7-FA41A3EADED0}"/>
              </a:ext>
            </a:extLst>
          </p:cNvPr>
          <p:cNvSpPr txBox="1"/>
          <p:nvPr/>
        </p:nvSpPr>
        <p:spPr>
          <a:xfrm>
            <a:off x="5642057" y="4374842"/>
            <a:ext cx="3376365" cy="492443"/>
          </a:xfrm>
          <a:prstGeom prst="rect">
            <a:avLst/>
          </a:prstGeom>
          <a:noFill/>
          <a:ln w="57150">
            <a:solidFill>
              <a:srgbClr val="155487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00" dirty="0"/>
              <a:t>Click to open the </a:t>
            </a:r>
            <a:r>
              <a:rPr lang="en-US" sz="1300" b="1" dirty="0"/>
              <a:t>Chat</a:t>
            </a:r>
            <a:r>
              <a:rPr lang="en-US" sz="1300" dirty="0"/>
              <a:t> box. This will allow you to chat with Hosts and Participants.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5A6DD599-C58C-B942-AEA6-5ACCA8D227DA}"/>
              </a:ext>
            </a:extLst>
          </p:cNvPr>
          <p:cNvCxnSpPr>
            <a:cxnSpLocks/>
          </p:cNvCxnSpPr>
          <p:nvPr/>
        </p:nvCxnSpPr>
        <p:spPr>
          <a:xfrm>
            <a:off x="7321579" y="4867285"/>
            <a:ext cx="0" cy="353832"/>
          </a:xfrm>
          <a:prstGeom prst="straightConnector1">
            <a:avLst/>
          </a:prstGeom>
          <a:ln w="57150">
            <a:solidFill>
              <a:srgbClr val="155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74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9144000" cy="2893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6" y="2806616"/>
            <a:ext cx="7177293" cy="3543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9900" y="3630136"/>
            <a:ext cx="364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discover local natural hazards and social vulnerabilities, and assign levels of risk to areas within their community.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787900" y="4292600"/>
            <a:ext cx="762000" cy="165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Risk is where natural hazards and vulnerability overlap</a:t>
            </a:r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3" y="1658779"/>
            <a:ext cx="7562297" cy="434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9295"/>
              </p:ext>
            </p:extLst>
          </p:nvPr>
        </p:nvGraphicFramePr>
        <p:xfrm>
          <a:off x="228600" y="6103620"/>
          <a:ext cx="8153400" cy="640080"/>
        </p:xfrm>
        <a:graphic>
          <a:graphicData uri="http://schemas.openxmlformats.org/drawingml/2006/table">
            <a:tbl>
              <a:tblPr/>
              <a:tblGrid>
                <a:gridCol w="815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</a:rPr>
                        <a:t>Wood, N., 2011. Understanding risk and resilience to natural hazards. U.S. Geological Survey Fact Sheet 2011-3008 – Venn diagram modified from </a:t>
                      </a:r>
                      <a:r>
                        <a:rPr lang="en-US" sz="1600" dirty="0">
                          <a:latin typeface="+mn-lt"/>
                        </a:rPr>
                        <a:t>http://pubs.usgs.gov/fs/2011/3008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6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765" y="5918200"/>
            <a:ext cx="2895600" cy="762000"/>
          </a:xfrm>
        </p:spPr>
        <p:txBody>
          <a:bodyPr>
            <a:normAutofit/>
          </a:bodyPr>
          <a:lstStyle/>
          <a:p>
            <a:r>
              <a:rPr lang="en-US" dirty="0"/>
              <a:t>Base Map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31900" y="355600"/>
            <a:ext cx="66040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1548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Example: </a:t>
            </a:r>
            <a:r>
              <a:rPr lang="en-US"/>
              <a:t>East-Southeast Boise, Idaho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3827" r="60909" b="10786"/>
          <a:stretch/>
        </p:blipFill>
        <p:spPr bwMode="auto">
          <a:xfrm>
            <a:off x="1609369" y="1117600"/>
            <a:ext cx="5849061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9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01" y="684302"/>
            <a:ext cx="7382435" cy="369541"/>
          </a:xfrm>
        </p:spPr>
        <p:txBody>
          <a:bodyPr>
            <a:noAutofit/>
          </a:bodyPr>
          <a:lstStyle/>
          <a:p>
            <a:r>
              <a:rPr lang="en-US" sz="4000"/>
              <a:t>Hazard </a:t>
            </a:r>
            <a:r>
              <a:rPr lang="en-US" sz="4000" dirty="0"/>
              <a:t>Map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3827" r="60909" b="10786"/>
          <a:stretch/>
        </p:blipFill>
        <p:spPr bwMode="auto">
          <a:xfrm>
            <a:off x="2489457" y="1366773"/>
            <a:ext cx="6542392" cy="536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18528" y="6224670"/>
            <a:ext cx="820271" cy="465875"/>
            <a:chOff x="-1219200" y="5559623"/>
            <a:chExt cx="914400" cy="51834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-1170878" y="5811336"/>
              <a:ext cx="8660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70878" y="5708942"/>
              <a:ext cx="0" cy="1785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318391" y="5735136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637479" y="5792285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1219200" y="5559623"/>
              <a:ext cx="500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mi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219200" y="577019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km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8258" y="1256586"/>
            <a:ext cx="16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5932" y="1844226"/>
            <a:ext cx="205068" cy="136973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0354" y="1780640"/>
            <a:ext cx="178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Wildfire Danger</a:t>
            </a:r>
          </a:p>
        </p:txBody>
      </p:sp>
      <p:sp>
        <p:nvSpPr>
          <p:cNvPr id="17" name="Freeform 16"/>
          <p:cNvSpPr/>
          <p:nvPr/>
        </p:nvSpPr>
        <p:spPr>
          <a:xfrm>
            <a:off x="2501712" y="1364938"/>
            <a:ext cx="6527987" cy="5353362"/>
          </a:xfrm>
          <a:custGeom>
            <a:avLst/>
            <a:gdLst>
              <a:gd name="connsiteX0" fmla="*/ 25400 w 7277100"/>
              <a:gd name="connsiteY0" fmla="*/ 0 h 5956300"/>
              <a:gd name="connsiteX1" fmla="*/ 1092200 w 7277100"/>
              <a:gd name="connsiteY1" fmla="*/ 0 h 5956300"/>
              <a:gd name="connsiteX2" fmla="*/ 2463800 w 7277100"/>
              <a:gd name="connsiteY2" fmla="*/ 12700 h 5956300"/>
              <a:gd name="connsiteX3" fmla="*/ 4152900 w 7277100"/>
              <a:gd name="connsiteY3" fmla="*/ 0 h 5956300"/>
              <a:gd name="connsiteX4" fmla="*/ 5041900 w 7277100"/>
              <a:gd name="connsiteY4" fmla="*/ 12700 h 5956300"/>
              <a:gd name="connsiteX5" fmla="*/ 6210300 w 7277100"/>
              <a:gd name="connsiteY5" fmla="*/ 0 h 5956300"/>
              <a:gd name="connsiteX6" fmla="*/ 7010400 w 7277100"/>
              <a:gd name="connsiteY6" fmla="*/ 0 h 5956300"/>
              <a:gd name="connsiteX7" fmla="*/ 7239000 w 7277100"/>
              <a:gd name="connsiteY7" fmla="*/ 12700 h 5956300"/>
              <a:gd name="connsiteX8" fmla="*/ 7264400 w 7277100"/>
              <a:gd name="connsiteY8" fmla="*/ 330200 h 5956300"/>
              <a:gd name="connsiteX9" fmla="*/ 7264400 w 7277100"/>
              <a:gd name="connsiteY9" fmla="*/ 1320800 h 5956300"/>
              <a:gd name="connsiteX10" fmla="*/ 7251700 w 7277100"/>
              <a:gd name="connsiteY10" fmla="*/ 2362200 h 5956300"/>
              <a:gd name="connsiteX11" fmla="*/ 7277100 w 7277100"/>
              <a:gd name="connsiteY11" fmla="*/ 3810000 h 5956300"/>
              <a:gd name="connsiteX12" fmla="*/ 7264400 w 7277100"/>
              <a:gd name="connsiteY12" fmla="*/ 5219700 h 5956300"/>
              <a:gd name="connsiteX13" fmla="*/ 7264400 w 7277100"/>
              <a:gd name="connsiteY13" fmla="*/ 5943600 h 5956300"/>
              <a:gd name="connsiteX14" fmla="*/ 6096000 w 7277100"/>
              <a:gd name="connsiteY14" fmla="*/ 5943600 h 5956300"/>
              <a:gd name="connsiteX15" fmla="*/ 4902200 w 7277100"/>
              <a:gd name="connsiteY15" fmla="*/ 5943600 h 5956300"/>
              <a:gd name="connsiteX16" fmla="*/ 3543300 w 7277100"/>
              <a:gd name="connsiteY16" fmla="*/ 5956300 h 5956300"/>
              <a:gd name="connsiteX17" fmla="*/ 2273300 w 7277100"/>
              <a:gd name="connsiteY17" fmla="*/ 5956300 h 5956300"/>
              <a:gd name="connsiteX18" fmla="*/ 1168400 w 7277100"/>
              <a:gd name="connsiteY18" fmla="*/ 5956300 h 5956300"/>
              <a:gd name="connsiteX19" fmla="*/ 38100 w 7277100"/>
              <a:gd name="connsiteY19" fmla="*/ 5943600 h 5956300"/>
              <a:gd name="connsiteX20" fmla="*/ 38100 w 7277100"/>
              <a:gd name="connsiteY20" fmla="*/ 5867400 h 5956300"/>
              <a:gd name="connsiteX21" fmla="*/ 38100 w 7277100"/>
              <a:gd name="connsiteY21" fmla="*/ 5727700 h 5956300"/>
              <a:gd name="connsiteX22" fmla="*/ 25400 w 7277100"/>
              <a:gd name="connsiteY22" fmla="*/ 3822700 h 5956300"/>
              <a:gd name="connsiteX23" fmla="*/ 0 w 7277100"/>
              <a:gd name="connsiteY23" fmla="*/ 3124200 h 5956300"/>
              <a:gd name="connsiteX24" fmla="*/ 25400 w 7277100"/>
              <a:gd name="connsiteY24" fmla="*/ 1841500 h 5956300"/>
              <a:gd name="connsiteX25" fmla="*/ 38100 w 7277100"/>
              <a:gd name="connsiteY25" fmla="*/ 901700 h 5956300"/>
              <a:gd name="connsiteX26" fmla="*/ 38100 w 7277100"/>
              <a:gd name="connsiteY26" fmla="*/ 165100 h 5956300"/>
              <a:gd name="connsiteX27" fmla="*/ 25400 w 7277100"/>
              <a:gd name="connsiteY27" fmla="*/ 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77100" h="5956300">
                <a:moveTo>
                  <a:pt x="25400" y="0"/>
                </a:moveTo>
                <a:lnTo>
                  <a:pt x="1092200" y="0"/>
                </a:lnTo>
                <a:lnTo>
                  <a:pt x="2463800" y="12700"/>
                </a:lnTo>
                <a:lnTo>
                  <a:pt x="4152900" y="0"/>
                </a:lnTo>
                <a:lnTo>
                  <a:pt x="5041900" y="12700"/>
                </a:lnTo>
                <a:lnTo>
                  <a:pt x="6210300" y="0"/>
                </a:lnTo>
                <a:lnTo>
                  <a:pt x="7010400" y="0"/>
                </a:lnTo>
                <a:lnTo>
                  <a:pt x="7239000" y="12700"/>
                </a:lnTo>
                <a:lnTo>
                  <a:pt x="7264400" y="330200"/>
                </a:lnTo>
                <a:lnTo>
                  <a:pt x="7264400" y="1320800"/>
                </a:lnTo>
                <a:lnTo>
                  <a:pt x="7251700" y="2362200"/>
                </a:lnTo>
                <a:lnTo>
                  <a:pt x="7277100" y="3810000"/>
                </a:lnTo>
                <a:lnTo>
                  <a:pt x="7264400" y="5219700"/>
                </a:lnTo>
                <a:lnTo>
                  <a:pt x="7264400" y="5943600"/>
                </a:lnTo>
                <a:lnTo>
                  <a:pt x="6096000" y="5943600"/>
                </a:lnTo>
                <a:lnTo>
                  <a:pt x="4902200" y="5943600"/>
                </a:lnTo>
                <a:lnTo>
                  <a:pt x="3543300" y="5956300"/>
                </a:lnTo>
                <a:lnTo>
                  <a:pt x="2273300" y="5956300"/>
                </a:lnTo>
                <a:lnTo>
                  <a:pt x="1168400" y="5956300"/>
                </a:lnTo>
                <a:lnTo>
                  <a:pt x="38100" y="5943600"/>
                </a:lnTo>
                <a:lnTo>
                  <a:pt x="38100" y="5867400"/>
                </a:lnTo>
                <a:lnTo>
                  <a:pt x="38100" y="5727700"/>
                </a:lnTo>
                <a:cubicBezTo>
                  <a:pt x="33867" y="5092700"/>
                  <a:pt x="25400" y="3822700"/>
                  <a:pt x="25400" y="3822700"/>
                </a:cubicBezTo>
                <a:lnTo>
                  <a:pt x="0" y="3124200"/>
                </a:lnTo>
                <a:lnTo>
                  <a:pt x="25400" y="1841500"/>
                </a:lnTo>
                <a:lnTo>
                  <a:pt x="38100" y="901700"/>
                </a:lnTo>
                <a:lnTo>
                  <a:pt x="38100" y="165100"/>
                </a:lnTo>
                <a:lnTo>
                  <a:pt x="254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5932" y="2453826"/>
            <a:ext cx="205068" cy="136973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4862" y="2217719"/>
            <a:ext cx="146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Flooding (Rainfall, Snowmelt, etc.)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5932" y="3215826"/>
            <a:ext cx="205068" cy="136973"/>
          </a:xfrm>
          <a:prstGeom prst="rect">
            <a:avLst/>
          </a:prstGeom>
          <a:solidFill>
            <a:srgbClr val="9BBB59">
              <a:alpha val="40000"/>
            </a:srgbClr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4862" y="2961026"/>
            <a:ext cx="146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Flooding ( Lucky Peak Dam Failure)</a:t>
            </a:r>
          </a:p>
        </p:txBody>
      </p:sp>
      <p:sp>
        <p:nvSpPr>
          <p:cNvPr id="22" name="Freeform 21"/>
          <p:cNvSpPr/>
          <p:nvPr/>
        </p:nvSpPr>
        <p:spPr>
          <a:xfrm>
            <a:off x="2507169" y="1352482"/>
            <a:ext cx="6540578" cy="5385202"/>
          </a:xfrm>
          <a:custGeom>
            <a:avLst/>
            <a:gdLst>
              <a:gd name="connsiteX0" fmla="*/ 1046747 w 7291136"/>
              <a:gd name="connsiteY0" fmla="*/ 0 h 5991726"/>
              <a:gd name="connsiteX1" fmla="*/ 1118936 w 7291136"/>
              <a:gd name="connsiteY1" fmla="*/ 144379 h 5991726"/>
              <a:gd name="connsiteX2" fmla="*/ 1299410 w 7291136"/>
              <a:gd name="connsiteY2" fmla="*/ 228600 h 5991726"/>
              <a:gd name="connsiteX3" fmla="*/ 1431757 w 7291136"/>
              <a:gd name="connsiteY3" fmla="*/ 252663 h 5991726"/>
              <a:gd name="connsiteX4" fmla="*/ 1600200 w 7291136"/>
              <a:gd name="connsiteY4" fmla="*/ 469231 h 5991726"/>
              <a:gd name="connsiteX5" fmla="*/ 1467852 w 7291136"/>
              <a:gd name="connsiteY5" fmla="*/ 601579 h 5991726"/>
              <a:gd name="connsiteX6" fmla="*/ 1395663 w 7291136"/>
              <a:gd name="connsiteY6" fmla="*/ 721895 h 5991726"/>
              <a:gd name="connsiteX7" fmla="*/ 1359568 w 7291136"/>
              <a:gd name="connsiteY7" fmla="*/ 962526 h 5991726"/>
              <a:gd name="connsiteX8" fmla="*/ 1455821 w 7291136"/>
              <a:gd name="connsiteY8" fmla="*/ 1215189 h 5991726"/>
              <a:gd name="connsiteX9" fmla="*/ 1564105 w 7291136"/>
              <a:gd name="connsiteY9" fmla="*/ 1419726 h 5991726"/>
              <a:gd name="connsiteX10" fmla="*/ 1672389 w 7291136"/>
              <a:gd name="connsiteY10" fmla="*/ 1660358 h 5991726"/>
              <a:gd name="connsiteX11" fmla="*/ 1913021 w 7291136"/>
              <a:gd name="connsiteY11" fmla="*/ 1744579 h 5991726"/>
              <a:gd name="connsiteX12" fmla="*/ 2189747 w 7291136"/>
              <a:gd name="connsiteY12" fmla="*/ 1756610 h 5991726"/>
              <a:gd name="connsiteX13" fmla="*/ 2346157 w 7291136"/>
              <a:gd name="connsiteY13" fmla="*/ 1684421 h 5991726"/>
              <a:gd name="connsiteX14" fmla="*/ 2442410 w 7291136"/>
              <a:gd name="connsiteY14" fmla="*/ 1648326 h 5991726"/>
              <a:gd name="connsiteX15" fmla="*/ 2478505 w 7291136"/>
              <a:gd name="connsiteY15" fmla="*/ 1636295 h 5991726"/>
              <a:gd name="connsiteX16" fmla="*/ 2562726 w 7291136"/>
              <a:gd name="connsiteY16" fmla="*/ 1612231 h 5991726"/>
              <a:gd name="connsiteX17" fmla="*/ 2562726 w 7291136"/>
              <a:gd name="connsiteY17" fmla="*/ 1612231 h 5991726"/>
              <a:gd name="connsiteX18" fmla="*/ 2791326 w 7291136"/>
              <a:gd name="connsiteY18" fmla="*/ 1503947 h 5991726"/>
              <a:gd name="connsiteX19" fmla="*/ 2863515 w 7291136"/>
              <a:gd name="connsiteY19" fmla="*/ 1744579 h 5991726"/>
              <a:gd name="connsiteX20" fmla="*/ 3056021 w 7291136"/>
              <a:gd name="connsiteY20" fmla="*/ 1864895 h 5991726"/>
              <a:gd name="connsiteX21" fmla="*/ 3284621 w 7291136"/>
              <a:gd name="connsiteY21" fmla="*/ 1961147 h 5991726"/>
              <a:gd name="connsiteX22" fmla="*/ 3441031 w 7291136"/>
              <a:gd name="connsiteY22" fmla="*/ 2081463 h 5991726"/>
              <a:gd name="connsiteX23" fmla="*/ 3609473 w 7291136"/>
              <a:gd name="connsiteY23" fmla="*/ 2189747 h 5991726"/>
              <a:gd name="connsiteX24" fmla="*/ 3753852 w 7291136"/>
              <a:gd name="connsiteY24" fmla="*/ 2478505 h 5991726"/>
              <a:gd name="connsiteX25" fmla="*/ 3801978 w 7291136"/>
              <a:gd name="connsiteY25" fmla="*/ 2634916 h 5991726"/>
              <a:gd name="connsiteX26" fmla="*/ 4078705 w 7291136"/>
              <a:gd name="connsiteY26" fmla="*/ 2791326 h 5991726"/>
              <a:gd name="connsiteX27" fmla="*/ 4283242 w 7291136"/>
              <a:gd name="connsiteY27" fmla="*/ 2923674 h 5991726"/>
              <a:gd name="connsiteX28" fmla="*/ 4150894 w 7291136"/>
              <a:gd name="connsiteY28" fmla="*/ 3140242 h 5991726"/>
              <a:gd name="connsiteX29" fmla="*/ 3982452 w 7291136"/>
              <a:gd name="connsiteY29" fmla="*/ 3308684 h 5991726"/>
              <a:gd name="connsiteX30" fmla="*/ 3970421 w 7291136"/>
              <a:gd name="connsiteY30" fmla="*/ 3549316 h 5991726"/>
              <a:gd name="connsiteX31" fmla="*/ 3958389 w 7291136"/>
              <a:gd name="connsiteY31" fmla="*/ 3958389 h 5991726"/>
              <a:gd name="connsiteX32" fmla="*/ 3826042 w 7291136"/>
              <a:gd name="connsiteY32" fmla="*/ 4066674 h 5991726"/>
              <a:gd name="connsiteX33" fmla="*/ 3597442 w 7291136"/>
              <a:gd name="connsiteY33" fmla="*/ 3994484 h 5991726"/>
              <a:gd name="connsiteX34" fmla="*/ 3561347 w 7291136"/>
              <a:gd name="connsiteY34" fmla="*/ 3994484 h 5991726"/>
              <a:gd name="connsiteX35" fmla="*/ 3200400 w 7291136"/>
              <a:gd name="connsiteY35" fmla="*/ 4102768 h 5991726"/>
              <a:gd name="connsiteX36" fmla="*/ 2935705 w 7291136"/>
              <a:gd name="connsiteY36" fmla="*/ 4211053 h 5991726"/>
              <a:gd name="connsiteX37" fmla="*/ 2767263 w 7291136"/>
              <a:gd name="connsiteY37" fmla="*/ 4391526 h 5991726"/>
              <a:gd name="connsiteX38" fmla="*/ 2875547 w 7291136"/>
              <a:gd name="connsiteY38" fmla="*/ 4704347 h 5991726"/>
              <a:gd name="connsiteX39" fmla="*/ 2875547 w 7291136"/>
              <a:gd name="connsiteY39" fmla="*/ 4932947 h 5991726"/>
              <a:gd name="connsiteX40" fmla="*/ 2815389 w 7291136"/>
              <a:gd name="connsiteY40" fmla="*/ 5197642 h 5991726"/>
              <a:gd name="connsiteX41" fmla="*/ 2803357 w 7291136"/>
              <a:gd name="connsiteY41" fmla="*/ 5329989 h 5991726"/>
              <a:gd name="connsiteX42" fmla="*/ 2634915 w 7291136"/>
              <a:gd name="connsiteY42" fmla="*/ 5522495 h 5991726"/>
              <a:gd name="connsiteX43" fmla="*/ 2382252 w 7291136"/>
              <a:gd name="connsiteY43" fmla="*/ 5570621 h 5991726"/>
              <a:gd name="connsiteX44" fmla="*/ 2141621 w 7291136"/>
              <a:gd name="connsiteY44" fmla="*/ 5654842 h 5991726"/>
              <a:gd name="connsiteX45" fmla="*/ 1973178 w 7291136"/>
              <a:gd name="connsiteY45" fmla="*/ 5666874 h 5991726"/>
              <a:gd name="connsiteX46" fmla="*/ 1768642 w 7291136"/>
              <a:gd name="connsiteY46" fmla="*/ 5654842 h 5991726"/>
              <a:gd name="connsiteX47" fmla="*/ 1515978 w 7291136"/>
              <a:gd name="connsiteY47" fmla="*/ 5690937 h 5991726"/>
              <a:gd name="connsiteX48" fmla="*/ 1070810 w 7291136"/>
              <a:gd name="connsiteY48" fmla="*/ 5618747 h 5991726"/>
              <a:gd name="connsiteX49" fmla="*/ 950494 w 7291136"/>
              <a:gd name="connsiteY49" fmla="*/ 5630779 h 5991726"/>
              <a:gd name="connsiteX50" fmla="*/ 757989 w 7291136"/>
              <a:gd name="connsiteY50" fmla="*/ 5630779 h 5991726"/>
              <a:gd name="connsiteX51" fmla="*/ 409073 w 7291136"/>
              <a:gd name="connsiteY51" fmla="*/ 5498431 h 5991726"/>
              <a:gd name="connsiteX52" fmla="*/ 24063 w 7291136"/>
              <a:gd name="connsiteY52" fmla="*/ 5498431 h 5991726"/>
              <a:gd name="connsiteX53" fmla="*/ 0 w 7291136"/>
              <a:gd name="connsiteY53" fmla="*/ 5486400 h 5991726"/>
              <a:gd name="connsiteX54" fmla="*/ 12031 w 7291136"/>
              <a:gd name="connsiteY54" fmla="*/ 5991726 h 5991726"/>
              <a:gd name="connsiteX55" fmla="*/ 7279105 w 7291136"/>
              <a:gd name="connsiteY55" fmla="*/ 5991726 h 5991726"/>
              <a:gd name="connsiteX56" fmla="*/ 7291136 w 7291136"/>
              <a:gd name="connsiteY56" fmla="*/ 0 h 5991726"/>
              <a:gd name="connsiteX57" fmla="*/ 1046747 w 7291136"/>
              <a:gd name="connsiteY57" fmla="*/ 0 h 59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91136" h="5991726">
                <a:moveTo>
                  <a:pt x="1046747" y="0"/>
                </a:moveTo>
                <a:lnTo>
                  <a:pt x="1118936" y="144379"/>
                </a:lnTo>
                <a:lnTo>
                  <a:pt x="1299410" y="228600"/>
                </a:lnTo>
                <a:lnTo>
                  <a:pt x="1431757" y="252663"/>
                </a:lnTo>
                <a:lnTo>
                  <a:pt x="1600200" y="469231"/>
                </a:lnTo>
                <a:lnTo>
                  <a:pt x="1467852" y="601579"/>
                </a:lnTo>
                <a:lnTo>
                  <a:pt x="1395663" y="721895"/>
                </a:lnTo>
                <a:lnTo>
                  <a:pt x="1359568" y="962526"/>
                </a:lnTo>
                <a:lnTo>
                  <a:pt x="1455821" y="1215189"/>
                </a:lnTo>
                <a:lnTo>
                  <a:pt x="1564105" y="1419726"/>
                </a:lnTo>
                <a:lnTo>
                  <a:pt x="1672389" y="1660358"/>
                </a:lnTo>
                <a:lnTo>
                  <a:pt x="1913021" y="1744579"/>
                </a:lnTo>
                <a:lnTo>
                  <a:pt x="2189747" y="1756610"/>
                </a:lnTo>
                <a:lnTo>
                  <a:pt x="2346157" y="1684421"/>
                </a:lnTo>
                <a:lnTo>
                  <a:pt x="2442410" y="1648326"/>
                </a:lnTo>
                <a:cubicBezTo>
                  <a:pt x="2454329" y="1643992"/>
                  <a:pt x="2466201" y="1639371"/>
                  <a:pt x="2478505" y="1636295"/>
                </a:cubicBezTo>
                <a:cubicBezTo>
                  <a:pt x="2561243" y="1615611"/>
                  <a:pt x="2514327" y="1636432"/>
                  <a:pt x="2562726" y="1612231"/>
                </a:cubicBezTo>
                <a:lnTo>
                  <a:pt x="2562726" y="1612231"/>
                </a:lnTo>
                <a:lnTo>
                  <a:pt x="2791326" y="1503947"/>
                </a:lnTo>
                <a:lnTo>
                  <a:pt x="2863515" y="1744579"/>
                </a:lnTo>
                <a:lnTo>
                  <a:pt x="3056021" y="1864895"/>
                </a:lnTo>
                <a:lnTo>
                  <a:pt x="3284621" y="1961147"/>
                </a:lnTo>
                <a:lnTo>
                  <a:pt x="3441031" y="2081463"/>
                </a:lnTo>
                <a:lnTo>
                  <a:pt x="3609473" y="2189747"/>
                </a:lnTo>
                <a:lnTo>
                  <a:pt x="3753852" y="2478505"/>
                </a:lnTo>
                <a:lnTo>
                  <a:pt x="3801978" y="2634916"/>
                </a:lnTo>
                <a:lnTo>
                  <a:pt x="4078705" y="2791326"/>
                </a:lnTo>
                <a:lnTo>
                  <a:pt x="4283242" y="2923674"/>
                </a:lnTo>
                <a:lnTo>
                  <a:pt x="4150894" y="3140242"/>
                </a:lnTo>
                <a:lnTo>
                  <a:pt x="3982452" y="3308684"/>
                </a:lnTo>
                <a:lnTo>
                  <a:pt x="3970421" y="3549316"/>
                </a:lnTo>
                <a:lnTo>
                  <a:pt x="3958389" y="3958389"/>
                </a:lnTo>
                <a:lnTo>
                  <a:pt x="3826042" y="4066674"/>
                </a:lnTo>
                <a:lnTo>
                  <a:pt x="3597442" y="3994484"/>
                </a:lnTo>
                <a:lnTo>
                  <a:pt x="3561347" y="3994484"/>
                </a:lnTo>
                <a:lnTo>
                  <a:pt x="3200400" y="4102768"/>
                </a:lnTo>
                <a:lnTo>
                  <a:pt x="2935705" y="4211053"/>
                </a:lnTo>
                <a:lnTo>
                  <a:pt x="2767263" y="4391526"/>
                </a:lnTo>
                <a:lnTo>
                  <a:pt x="2875547" y="4704347"/>
                </a:lnTo>
                <a:lnTo>
                  <a:pt x="2875547" y="4932947"/>
                </a:lnTo>
                <a:lnTo>
                  <a:pt x="2815389" y="5197642"/>
                </a:lnTo>
                <a:lnTo>
                  <a:pt x="2803357" y="5329989"/>
                </a:lnTo>
                <a:lnTo>
                  <a:pt x="2634915" y="5522495"/>
                </a:lnTo>
                <a:lnTo>
                  <a:pt x="2382252" y="5570621"/>
                </a:lnTo>
                <a:lnTo>
                  <a:pt x="2141621" y="5654842"/>
                </a:lnTo>
                <a:lnTo>
                  <a:pt x="1973178" y="5666874"/>
                </a:lnTo>
                <a:lnTo>
                  <a:pt x="1768642" y="5654842"/>
                </a:lnTo>
                <a:lnTo>
                  <a:pt x="1515978" y="5690937"/>
                </a:lnTo>
                <a:lnTo>
                  <a:pt x="1070810" y="5618747"/>
                </a:lnTo>
                <a:cubicBezTo>
                  <a:pt x="958540" y="5631222"/>
                  <a:pt x="998843" y="5630779"/>
                  <a:pt x="950494" y="5630779"/>
                </a:cubicBezTo>
                <a:lnTo>
                  <a:pt x="757989" y="5630779"/>
                </a:lnTo>
                <a:lnTo>
                  <a:pt x="409073" y="5498431"/>
                </a:lnTo>
                <a:lnTo>
                  <a:pt x="24063" y="5498431"/>
                </a:lnTo>
                <a:lnTo>
                  <a:pt x="0" y="5486400"/>
                </a:lnTo>
                <a:lnTo>
                  <a:pt x="12031" y="5991726"/>
                </a:lnTo>
                <a:lnTo>
                  <a:pt x="7279105" y="5991726"/>
                </a:lnTo>
                <a:cubicBezTo>
                  <a:pt x="7283115" y="3994484"/>
                  <a:pt x="7287126" y="1997242"/>
                  <a:pt x="7291136" y="0"/>
                </a:cubicBezTo>
                <a:lnTo>
                  <a:pt x="1046747" y="0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483664" y="1395888"/>
            <a:ext cx="3599636" cy="3519011"/>
          </a:xfrm>
          <a:custGeom>
            <a:avLst/>
            <a:gdLst>
              <a:gd name="connsiteX0" fmla="*/ 4102100 w 4318000"/>
              <a:gd name="connsiteY0" fmla="*/ 3987800 h 4140200"/>
              <a:gd name="connsiteX1" fmla="*/ 3784600 w 4318000"/>
              <a:gd name="connsiteY1" fmla="*/ 3860800 h 4140200"/>
              <a:gd name="connsiteX2" fmla="*/ 3530600 w 4318000"/>
              <a:gd name="connsiteY2" fmla="*/ 3644900 h 4140200"/>
              <a:gd name="connsiteX3" fmla="*/ 3276600 w 4318000"/>
              <a:gd name="connsiteY3" fmla="*/ 3403600 h 4140200"/>
              <a:gd name="connsiteX4" fmla="*/ 3009900 w 4318000"/>
              <a:gd name="connsiteY4" fmla="*/ 3213100 h 4140200"/>
              <a:gd name="connsiteX5" fmla="*/ 2806700 w 4318000"/>
              <a:gd name="connsiteY5" fmla="*/ 3124200 h 4140200"/>
              <a:gd name="connsiteX6" fmla="*/ 2616200 w 4318000"/>
              <a:gd name="connsiteY6" fmla="*/ 3009900 h 4140200"/>
              <a:gd name="connsiteX7" fmla="*/ 2362200 w 4318000"/>
              <a:gd name="connsiteY7" fmla="*/ 2933700 h 4140200"/>
              <a:gd name="connsiteX8" fmla="*/ 1968500 w 4318000"/>
              <a:gd name="connsiteY8" fmla="*/ 2984500 h 4140200"/>
              <a:gd name="connsiteX9" fmla="*/ 1701800 w 4318000"/>
              <a:gd name="connsiteY9" fmla="*/ 3048000 h 4140200"/>
              <a:gd name="connsiteX10" fmla="*/ 1346200 w 4318000"/>
              <a:gd name="connsiteY10" fmla="*/ 2870200 h 4140200"/>
              <a:gd name="connsiteX11" fmla="*/ 1117600 w 4318000"/>
              <a:gd name="connsiteY11" fmla="*/ 2768600 h 4140200"/>
              <a:gd name="connsiteX12" fmla="*/ 927100 w 4318000"/>
              <a:gd name="connsiteY12" fmla="*/ 2603500 h 4140200"/>
              <a:gd name="connsiteX13" fmla="*/ 774700 w 4318000"/>
              <a:gd name="connsiteY13" fmla="*/ 2489200 h 4140200"/>
              <a:gd name="connsiteX14" fmla="*/ 596900 w 4318000"/>
              <a:gd name="connsiteY14" fmla="*/ 2387600 h 4140200"/>
              <a:gd name="connsiteX15" fmla="*/ 368300 w 4318000"/>
              <a:gd name="connsiteY15" fmla="*/ 2400300 h 4140200"/>
              <a:gd name="connsiteX16" fmla="*/ 177800 w 4318000"/>
              <a:gd name="connsiteY16" fmla="*/ 2400300 h 4140200"/>
              <a:gd name="connsiteX17" fmla="*/ 0 w 4318000"/>
              <a:gd name="connsiteY17" fmla="*/ 2298700 h 4140200"/>
              <a:gd name="connsiteX18" fmla="*/ 0 w 4318000"/>
              <a:gd name="connsiteY18" fmla="*/ 12700 h 4140200"/>
              <a:gd name="connsiteX19" fmla="*/ 342900 w 4318000"/>
              <a:gd name="connsiteY19" fmla="*/ 0 h 4140200"/>
              <a:gd name="connsiteX20" fmla="*/ 1092200 w 4318000"/>
              <a:gd name="connsiteY20" fmla="*/ 25400 h 4140200"/>
              <a:gd name="connsiteX21" fmla="*/ 1092200 w 4318000"/>
              <a:gd name="connsiteY21" fmla="*/ 127000 h 4140200"/>
              <a:gd name="connsiteX22" fmla="*/ 1244600 w 4318000"/>
              <a:gd name="connsiteY22" fmla="*/ 203200 h 4140200"/>
              <a:gd name="connsiteX23" fmla="*/ 1397000 w 4318000"/>
              <a:gd name="connsiteY23" fmla="*/ 381000 h 4140200"/>
              <a:gd name="connsiteX24" fmla="*/ 1333500 w 4318000"/>
              <a:gd name="connsiteY24" fmla="*/ 609600 h 4140200"/>
              <a:gd name="connsiteX25" fmla="*/ 1270000 w 4318000"/>
              <a:gd name="connsiteY25" fmla="*/ 977900 h 4140200"/>
              <a:gd name="connsiteX26" fmla="*/ 1384300 w 4318000"/>
              <a:gd name="connsiteY26" fmla="*/ 1003300 h 4140200"/>
              <a:gd name="connsiteX27" fmla="*/ 1447800 w 4318000"/>
              <a:gd name="connsiteY27" fmla="*/ 1092200 h 4140200"/>
              <a:gd name="connsiteX28" fmla="*/ 1435100 w 4318000"/>
              <a:gd name="connsiteY28" fmla="*/ 1358900 h 4140200"/>
              <a:gd name="connsiteX29" fmla="*/ 1574800 w 4318000"/>
              <a:gd name="connsiteY29" fmla="*/ 1511300 h 4140200"/>
              <a:gd name="connsiteX30" fmla="*/ 1816100 w 4318000"/>
              <a:gd name="connsiteY30" fmla="*/ 1752600 h 4140200"/>
              <a:gd name="connsiteX31" fmla="*/ 2006600 w 4318000"/>
              <a:gd name="connsiteY31" fmla="*/ 1816100 h 4140200"/>
              <a:gd name="connsiteX32" fmla="*/ 2133600 w 4318000"/>
              <a:gd name="connsiteY32" fmla="*/ 1727200 h 4140200"/>
              <a:gd name="connsiteX33" fmla="*/ 2273300 w 4318000"/>
              <a:gd name="connsiteY33" fmla="*/ 1689100 h 4140200"/>
              <a:gd name="connsiteX34" fmla="*/ 2514600 w 4318000"/>
              <a:gd name="connsiteY34" fmla="*/ 1651000 h 4140200"/>
              <a:gd name="connsiteX35" fmla="*/ 2730500 w 4318000"/>
              <a:gd name="connsiteY35" fmla="*/ 1651000 h 4140200"/>
              <a:gd name="connsiteX36" fmla="*/ 2895600 w 4318000"/>
              <a:gd name="connsiteY36" fmla="*/ 1778000 h 4140200"/>
              <a:gd name="connsiteX37" fmla="*/ 3187700 w 4318000"/>
              <a:gd name="connsiteY37" fmla="*/ 1993900 h 4140200"/>
              <a:gd name="connsiteX38" fmla="*/ 3543300 w 4318000"/>
              <a:gd name="connsiteY38" fmla="*/ 2260600 h 4140200"/>
              <a:gd name="connsiteX39" fmla="*/ 3657600 w 4318000"/>
              <a:gd name="connsiteY39" fmla="*/ 2527300 h 4140200"/>
              <a:gd name="connsiteX40" fmla="*/ 3924300 w 4318000"/>
              <a:gd name="connsiteY40" fmla="*/ 2768600 h 4140200"/>
              <a:gd name="connsiteX41" fmla="*/ 4076700 w 4318000"/>
              <a:gd name="connsiteY41" fmla="*/ 2921000 h 4140200"/>
              <a:gd name="connsiteX42" fmla="*/ 4254500 w 4318000"/>
              <a:gd name="connsiteY42" fmla="*/ 3086100 h 4140200"/>
              <a:gd name="connsiteX43" fmla="*/ 4318000 w 4318000"/>
              <a:gd name="connsiteY43" fmla="*/ 3302000 h 4140200"/>
              <a:gd name="connsiteX44" fmla="*/ 4267200 w 4318000"/>
              <a:gd name="connsiteY44" fmla="*/ 3517900 h 4140200"/>
              <a:gd name="connsiteX45" fmla="*/ 4279900 w 4318000"/>
              <a:gd name="connsiteY45" fmla="*/ 3784600 h 4140200"/>
              <a:gd name="connsiteX46" fmla="*/ 4241800 w 4318000"/>
              <a:gd name="connsiteY46" fmla="*/ 3962400 h 4140200"/>
              <a:gd name="connsiteX47" fmla="*/ 4267200 w 4318000"/>
              <a:gd name="connsiteY47" fmla="*/ 4140200 h 4140200"/>
              <a:gd name="connsiteX48" fmla="*/ 4102100 w 4318000"/>
              <a:gd name="connsiteY48" fmla="*/ 3987800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18000" h="4140200">
                <a:moveTo>
                  <a:pt x="4102100" y="3987800"/>
                </a:moveTo>
                <a:lnTo>
                  <a:pt x="3784600" y="3860800"/>
                </a:lnTo>
                <a:lnTo>
                  <a:pt x="3530600" y="3644900"/>
                </a:lnTo>
                <a:lnTo>
                  <a:pt x="3276600" y="3403600"/>
                </a:lnTo>
                <a:lnTo>
                  <a:pt x="3009900" y="3213100"/>
                </a:lnTo>
                <a:lnTo>
                  <a:pt x="2806700" y="3124200"/>
                </a:lnTo>
                <a:lnTo>
                  <a:pt x="2616200" y="3009900"/>
                </a:lnTo>
                <a:lnTo>
                  <a:pt x="2362200" y="2933700"/>
                </a:lnTo>
                <a:lnTo>
                  <a:pt x="1968500" y="2984500"/>
                </a:lnTo>
                <a:lnTo>
                  <a:pt x="1701800" y="3048000"/>
                </a:lnTo>
                <a:lnTo>
                  <a:pt x="1346200" y="2870200"/>
                </a:lnTo>
                <a:lnTo>
                  <a:pt x="1117600" y="2768600"/>
                </a:lnTo>
                <a:lnTo>
                  <a:pt x="927100" y="2603500"/>
                </a:lnTo>
                <a:lnTo>
                  <a:pt x="774700" y="2489200"/>
                </a:lnTo>
                <a:lnTo>
                  <a:pt x="596900" y="2387600"/>
                </a:lnTo>
                <a:lnTo>
                  <a:pt x="368300" y="2400300"/>
                </a:lnTo>
                <a:lnTo>
                  <a:pt x="177800" y="2400300"/>
                </a:lnTo>
                <a:lnTo>
                  <a:pt x="0" y="2298700"/>
                </a:lnTo>
                <a:lnTo>
                  <a:pt x="0" y="12700"/>
                </a:lnTo>
                <a:lnTo>
                  <a:pt x="342900" y="0"/>
                </a:lnTo>
                <a:lnTo>
                  <a:pt x="1092200" y="25400"/>
                </a:lnTo>
                <a:lnTo>
                  <a:pt x="1092200" y="127000"/>
                </a:lnTo>
                <a:lnTo>
                  <a:pt x="1244600" y="203200"/>
                </a:lnTo>
                <a:cubicBezTo>
                  <a:pt x="1399871" y="371411"/>
                  <a:pt x="1397000" y="293405"/>
                  <a:pt x="1397000" y="381000"/>
                </a:cubicBezTo>
                <a:lnTo>
                  <a:pt x="1333500" y="609600"/>
                </a:lnTo>
                <a:lnTo>
                  <a:pt x="1270000" y="977900"/>
                </a:lnTo>
                <a:lnTo>
                  <a:pt x="1384300" y="1003300"/>
                </a:lnTo>
                <a:lnTo>
                  <a:pt x="1447800" y="1092200"/>
                </a:lnTo>
                <a:lnTo>
                  <a:pt x="1435100" y="1358900"/>
                </a:lnTo>
                <a:cubicBezTo>
                  <a:pt x="1564810" y="1514552"/>
                  <a:pt x="1495973" y="1511300"/>
                  <a:pt x="1574800" y="1511300"/>
                </a:cubicBezTo>
                <a:lnTo>
                  <a:pt x="1816100" y="1752600"/>
                </a:lnTo>
                <a:lnTo>
                  <a:pt x="2006600" y="1816100"/>
                </a:lnTo>
                <a:lnTo>
                  <a:pt x="2133600" y="1727200"/>
                </a:lnTo>
                <a:lnTo>
                  <a:pt x="2273300" y="1689100"/>
                </a:lnTo>
                <a:lnTo>
                  <a:pt x="2514600" y="1651000"/>
                </a:lnTo>
                <a:lnTo>
                  <a:pt x="2730500" y="1651000"/>
                </a:lnTo>
                <a:lnTo>
                  <a:pt x="2895600" y="1778000"/>
                </a:lnTo>
                <a:lnTo>
                  <a:pt x="3187700" y="1993900"/>
                </a:lnTo>
                <a:lnTo>
                  <a:pt x="3543300" y="2260600"/>
                </a:lnTo>
                <a:cubicBezTo>
                  <a:pt x="3646407" y="2531256"/>
                  <a:pt x="3549768" y="2527300"/>
                  <a:pt x="3657600" y="2527300"/>
                </a:cubicBezTo>
                <a:lnTo>
                  <a:pt x="3924300" y="2768600"/>
                </a:lnTo>
                <a:lnTo>
                  <a:pt x="4076700" y="2921000"/>
                </a:lnTo>
                <a:lnTo>
                  <a:pt x="4254500" y="3086100"/>
                </a:lnTo>
                <a:lnTo>
                  <a:pt x="4318000" y="3302000"/>
                </a:lnTo>
                <a:lnTo>
                  <a:pt x="4267200" y="3517900"/>
                </a:lnTo>
                <a:lnTo>
                  <a:pt x="4279900" y="3784600"/>
                </a:lnTo>
                <a:lnTo>
                  <a:pt x="4241800" y="3962400"/>
                </a:lnTo>
                <a:lnTo>
                  <a:pt x="4267200" y="4140200"/>
                </a:lnTo>
                <a:lnTo>
                  <a:pt x="4102100" y="3987800"/>
                </a:ln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464614" y="1377765"/>
            <a:ext cx="3542486" cy="3391084"/>
            <a:chOff x="1727200" y="768350"/>
            <a:chExt cx="4279900" cy="4000500"/>
          </a:xfrm>
        </p:grpSpPr>
        <p:sp>
          <p:nvSpPr>
            <p:cNvPr id="25" name="Freeform 24"/>
            <p:cNvSpPr/>
            <p:nvPr/>
          </p:nvSpPr>
          <p:spPr>
            <a:xfrm>
              <a:off x="4699000" y="3352800"/>
              <a:ext cx="1308100" cy="1416050"/>
            </a:xfrm>
            <a:custGeom>
              <a:avLst/>
              <a:gdLst>
                <a:gd name="connsiteX0" fmla="*/ 1200150 w 1308100"/>
                <a:gd name="connsiteY0" fmla="*/ 1416050 h 1416050"/>
                <a:gd name="connsiteX1" fmla="*/ 1181100 w 1308100"/>
                <a:gd name="connsiteY1" fmla="*/ 1409700 h 1416050"/>
                <a:gd name="connsiteX2" fmla="*/ 1136650 w 1308100"/>
                <a:gd name="connsiteY2" fmla="*/ 1377950 h 1416050"/>
                <a:gd name="connsiteX3" fmla="*/ 958850 w 1308100"/>
                <a:gd name="connsiteY3" fmla="*/ 1352550 h 1416050"/>
                <a:gd name="connsiteX4" fmla="*/ 1073150 w 1308100"/>
                <a:gd name="connsiteY4" fmla="*/ 1352550 h 1416050"/>
                <a:gd name="connsiteX5" fmla="*/ 1111250 w 1308100"/>
                <a:gd name="connsiteY5" fmla="*/ 1282700 h 1416050"/>
                <a:gd name="connsiteX6" fmla="*/ 1009650 w 1308100"/>
                <a:gd name="connsiteY6" fmla="*/ 1168400 h 1416050"/>
                <a:gd name="connsiteX7" fmla="*/ 958850 w 1308100"/>
                <a:gd name="connsiteY7" fmla="*/ 1123950 h 1416050"/>
                <a:gd name="connsiteX8" fmla="*/ 895350 w 1308100"/>
                <a:gd name="connsiteY8" fmla="*/ 1047750 h 1416050"/>
                <a:gd name="connsiteX9" fmla="*/ 850900 w 1308100"/>
                <a:gd name="connsiteY9" fmla="*/ 996950 h 1416050"/>
                <a:gd name="connsiteX10" fmla="*/ 800100 w 1308100"/>
                <a:gd name="connsiteY10" fmla="*/ 939800 h 1416050"/>
                <a:gd name="connsiteX11" fmla="*/ 736600 w 1308100"/>
                <a:gd name="connsiteY11" fmla="*/ 869950 h 1416050"/>
                <a:gd name="connsiteX12" fmla="*/ 711200 w 1308100"/>
                <a:gd name="connsiteY12" fmla="*/ 812800 h 1416050"/>
                <a:gd name="connsiteX13" fmla="*/ 635000 w 1308100"/>
                <a:gd name="connsiteY13" fmla="*/ 774700 h 1416050"/>
                <a:gd name="connsiteX14" fmla="*/ 577850 w 1308100"/>
                <a:gd name="connsiteY14" fmla="*/ 730250 h 1416050"/>
                <a:gd name="connsiteX15" fmla="*/ 450850 w 1308100"/>
                <a:gd name="connsiteY15" fmla="*/ 660400 h 1416050"/>
                <a:gd name="connsiteX16" fmla="*/ 355600 w 1308100"/>
                <a:gd name="connsiteY16" fmla="*/ 622300 h 1416050"/>
                <a:gd name="connsiteX17" fmla="*/ 254000 w 1308100"/>
                <a:gd name="connsiteY17" fmla="*/ 508000 h 1416050"/>
                <a:gd name="connsiteX18" fmla="*/ 177800 w 1308100"/>
                <a:gd name="connsiteY18" fmla="*/ 444500 h 1416050"/>
                <a:gd name="connsiteX19" fmla="*/ 120650 w 1308100"/>
                <a:gd name="connsiteY19" fmla="*/ 387350 h 1416050"/>
                <a:gd name="connsiteX20" fmla="*/ 69850 w 1308100"/>
                <a:gd name="connsiteY20" fmla="*/ 336550 h 1416050"/>
                <a:gd name="connsiteX21" fmla="*/ 6350 w 1308100"/>
                <a:gd name="connsiteY21" fmla="*/ 273050 h 1416050"/>
                <a:gd name="connsiteX22" fmla="*/ 0 w 1308100"/>
                <a:gd name="connsiteY22" fmla="*/ 203200 h 1416050"/>
                <a:gd name="connsiteX23" fmla="*/ 12700 w 1308100"/>
                <a:gd name="connsiteY23" fmla="*/ 158750 h 1416050"/>
                <a:gd name="connsiteX24" fmla="*/ 209550 w 1308100"/>
                <a:gd name="connsiteY24" fmla="*/ 152400 h 1416050"/>
                <a:gd name="connsiteX25" fmla="*/ 311150 w 1308100"/>
                <a:gd name="connsiteY25" fmla="*/ 120650 h 1416050"/>
                <a:gd name="connsiteX26" fmla="*/ 431800 w 1308100"/>
                <a:gd name="connsiteY26" fmla="*/ 63500 h 1416050"/>
                <a:gd name="connsiteX27" fmla="*/ 463550 w 1308100"/>
                <a:gd name="connsiteY27" fmla="*/ 19050 h 1416050"/>
                <a:gd name="connsiteX28" fmla="*/ 584200 w 1308100"/>
                <a:gd name="connsiteY28" fmla="*/ 25400 h 1416050"/>
                <a:gd name="connsiteX29" fmla="*/ 628650 w 1308100"/>
                <a:gd name="connsiteY29" fmla="*/ 12700 h 1416050"/>
                <a:gd name="connsiteX30" fmla="*/ 704850 w 1308100"/>
                <a:gd name="connsiteY30" fmla="*/ 31750 h 1416050"/>
                <a:gd name="connsiteX31" fmla="*/ 793750 w 1308100"/>
                <a:gd name="connsiteY31" fmla="*/ 50800 h 1416050"/>
                <a:gd name="connsiteX32" fmla="*/ 876300 w 1308100"/>
                <a:gd name="connsiteY32" fmla="*/ 95250 h 1416050"/>
                <a:gd name="connsiteX33" fmla="*/ 958850 w 1308100"/>
                <a:gd name="connsiteY33" fmla="*/ 69850 h 1416050"/>
                <a:gd name="connsiteX34" fmla="*/ 1028700 w 1308100"/>
                <a:gd name="connsiteY34" fmla="*/ 44450 h 1416050"/>
                <a:gd name="connsiteX35" fmla="*/ 1054100 w 1308100"/>
                <a:gd name="connsiteY35" fmla="*/ 0 h 1416050"/>
                <a:gd name="connsiteX36" fmla="*/ 1035050 w 1308100"/>
                <a:gd name="connsiteY36" fmla="*/ 101600 h 1416050"/>
                <a:gd name="connsiteX37" fmla="*/ 1022350 w 1308100"/>
                <a:gd name="connsiteY37" fmla="*/ 152400 h 1416050"/>
                <a:gd name="connsiteX38" fmla="*/ 1079500 w 1308100"/>
                <a:gd name="connsiteY38" fmla="*/ 184150 h 1416050"/>
                <a:gd name="connsiteX39" fmla="*/ 1098550 w 1308100"/>
                <a:gd name="connsiteY39" fmla="*/ 228600 h 1416050"/>
                <a:gd name="connsiteX40" fmla="*/ 1066800 w 1308100"/>
                <a:gd name="connsiteY40" fmla="*/ 273050 h 1416050"/>
                <a:gd name="connsiteX41" fmla="*/ 1066800 w 1308100"/>
                <a:gd name="connsiteY41" fmla="*/ 317500 h 1416050"/>
                <a:gd name="connsiteX42" fmla="*/ 1073150 w 1308100"/>
                <a:gd name="connsiteY42" fmla="*/ 361950 h 1416050"/>
                <a:gd name="connsiteX43" fmla="*/ 1104900 w 1308100"/>
                <a:gd name="connsiteY43" fmla="*/ 400050 h 1416050"/>
                <a:gd name="connsiteX44" fmla="*/ 1130300 w 1308100"/>
                <a:gd name="connsiteY44" fmla="*/ 438150 h 1416050"/>
                <a:gd name="connsiteX45" fmla="*/ 1130300 w 1308100"/>
                <a:gd name="connsiteY45" fmla="*/ 495300 h 1416050"/>
                <a:gd name="connsiteX46" fmla="*/ 1123950 w 1308100"/>
                <a:gd name="connsiteY46" fmla="*/ 533400 h 1416050"/>
                <a:gd name="connsiteX47" fmla="*/ 1123950 w 1308100"/>
                <a:gd name="connsiteY47" fmla="*/ 533400 h 1416050"/>
                <a:gd name="connsiteX48" fmla="*/ 1130300 w 1308100"/>
                <a:gd name="connsiteY48" fmla="*/ 730250 h 1416050"/>
                <a:gd name="connsiteX49" fmla="*/ 1130300 w 1308100"/>
                <a:gd name="connsiteY49" fmla="*/ 882650 h 1416050"/>
                <a:gd name="connsiteX50" fmla="*/ 1193800 w 1308100"/>
                <a:gd name="connsiteY50" fmla="*/ 1022350 h 1416050"/>
                <a:gd name="connsiteX51" fmla="*/ 1238250 w 1308100"/>
                <a:gd name="connsiteY51" fmla="*/ 1149350 h 1416050"/>
                <a:gd name="connsiteX52" fmla="*/ 1270000 w 1308100"/>
                <a:gd name="connsiteY52" fmla="*/ 1231900 h 1416050"/>
                <a:gd name="connsiteX53" fmla="*/ 1308100 w 1308100"/>
                <a:gd name="connsiteY53" fmla="*/ 1327150 h 1416050"/>
                <a:gd name="connsiteX54" fmla="*/ 1301750 w 1308100"/>
                <a:gd name="connsiteY54" fmla="*/ 1397000 h 1416050"/>
                <a:gd name="connsiteX55" fmla="*/ 1200150 w 1308100"/>
                <a:gd name="connsiteY55" fmla="*/ 1416050 h 141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08100" h="1416050">
                  <a:moveTo>
                    <a:pt x="1200150" y="1416050"/>
                  </a:moveTo>
                  <a:cubicBezTo>
                    <a:pt x="1193800" y="1413933"/>
                    <a:pt x="1186951" y="1412951"/>
                    <a:pt x="1181100" y="1409700"/>
                  </a:cubicBezTo>
                  <a:cubicBezTo>
                    <a:pt x="1150657" y="1392787"/>
                    <a:pt x="1151803" y="1393103"/>
                    <a:pt x="1136650" y="1377950"/>
                  </a:cubicBezTo>
                  <a:lnTo>
                    <a:pt x="958850" y="1352550"/>
                  </a:lnTo>
                  <a:lnTo>
                    <a:pt x="1073150" y="1352550"/>
                  </a:lnTo>
                  <a:lnTo>
                    <a:pt x="1111250" y="1282700"/>
                  </a:lnTo>
                  <a:lnTo>
                    <a:pt x="1009650" y="1168400"/>
                  </a:lnTo>
                  <a:lnTo>
                    <a:pt x="958850" y="1123950"/>
                  </a:lnTo>
                  <a:lnTo>
                    <a:pt x="895350" y="1047750"/>
                  </a:lnTo>
                  <a:lnTo>
                    <a:pt x="850900" y="996950"/>
                  </a:lnTo>
                  <a:lnTo>
                    <a:pt x="800100" y="939800"/>
                  </a:lnTo>
                  <a:lnTo>
                    <a:pt x="736600" y="869950"/>
                  </a:lnTo>
                  <a:lnTo>
                    <a:pt x="711200" y="812800"/>
                  </a:lnTo>
                  <a:lnTo>
                    <a:pt x="635000" y="774700"/>
                  </a:lnTo>
                  <a:lnTo>
                    <a:pt x="577850" y="730250"/>
                  </a:lnTo>
                  <a:lnTo>
                    <a:pt x="450850" y="660400"/>
                  </a:lnTo>
                  <a:lnTo>
                    <a:pt x="355600" y="622300"/>
                  </a:lnTo>
                  <a:lnTo>
                    <a:pt x="254000" y="508000"/>
                  </a:lnTo>
                  <a:lnTo>
                    <a:pt x="177800" y="444500"/>
                  </a:lnTo>
                  <a:lnTo>
                    <a:pt x="120650" y="387350"/>
                  </a:lnTo>
                  <a:lnTo>
                    <a:pt x="69850" y="336550"/>
                  </a:lnTo>
                  <a:lnTo>
                    <a:pt x="6350" y="273050"/>
                  </a:lnTo>
                  <a:lnTo>
                    <a:pt x="0" y="203200"/>
                  </a:lnTo>
                  <a:lnTo>
                    <a:pt x="12700" y="158750"/>
                  </a:lnTo>
                  <a:lnTo>
                    <a:pt x="209550" y="152400"/>
                  </a:lnTo>
                  <a:lnTo>
                    <a:pt x="311150" y="120650"/>
                  </a:lnTo>
                  <a:lnTo>
                    <a:pt x="431800" y="63500"/>
                  </a:lnTo>
                  <a:lnTo>
                    <a:pt x="463550" y="19050"/>
                  </a:lnTo>
                  <a:lnTo>
                    <a:pt x="584200" y="25400"/>
                  </a:lnTo>
                  <a:lnTo>
                    <a:pt x="628650" y="12700"/>
                  </a:lnTo>
                  <a:lnTo>
                    <a:pt x="704850" y="31750"/>
                  </a:lnTo>
                  <a:lnTo>
                    <a:pt x="793750" y="50800"/>
                  </a:lnTo>
                  <a:lnTo>
                    <a:pt x="876300" y="95250"/>
                  </a:lnTo>
                  <a:lnTo>
                    <a:pt x="958850" y="69850"/>
                  </a:lnTo>
                  <a:lnTo>
                    <a:pt x="1028700" y="44450"/>
                  </a:lnTo>
                  <a:lnTo>
                    <a:pt x="1054100" y="0"/>
                  </a:lnTo>
                  <a:lnTo>
                    <a:pt x="1035050" y="101600"/>
                  </a:lnTo>
                  <a:lnTo>
                    <a:pt x="1022350" y="152400"/>
                  </a:lnTo>
                  <a:lnTo>
                    <a:pt x="1079500" y="184150"/>
                  </a:lnTo>
                  <a:lnTo>
                    <a:pt x="1098550" y="228600"/>
                  </a:lnTo>
                  <a:lnTo>
                    <a:pt x="1066800" y="273050"/>
                  </a:lnTo>
                  <a:lnTo>
                    <a:pt x="1066800" y="317500"/>
                  </a:lnTo>
                  <a:lnTo>
                    <a:pt x="1073150" y="361950"/>
                  </a:lnTo>
                  <a:cubicBezTo>
                    <a:pt x="1106397" y="395197"/>
                    <a:pt x="1104900" y="378733"/>
                    <a:pt x="1104900" y="400050"/>
                  </a:cubicBezTo>
                  <a:lnTo>
                    <a:pt x="1130300" y="438150"/>
                  </a:lnTo>
                  <a:lnTo>
                    <a:pt x="1130300" y="495300"/>
                  </a:lnTo>
                  <a:lnTo>
                    <a:pt x="1123950" y="533400"/>
                  </a:lnTo>
                  <a:lnTo>
                    <a:pt x="1123950" y="533400"/>
                  </a:lnTo>
                  <a:lnTo>
                    <a:pt x="1130300" y="730250"/>
                  </a:lnTo>
                  <a:lnTo>
                    <a:pt x="1130300" y="882650"/>
                  </a:lnTo>
                  <a:lnTo>
                    <a:pt x="1193800" y="1022350"/>
                  </a:lnTo>
                  <a:cubicBezTo>
                    <a:pt x="1238982" y="1144986"/>
                    <a:pt x="1238250" y="1100141"/>
                    <a:pt x="1238250" y="1149350"/>
                  </a:cubicBezTo>
                  <a:lnTo>
                    <a:pt x="1270000" y="1231900"/>
                  </a:lnTo>
                  <a:lnTo>
                    <a:pt x="1308100" y="1327150"/>
                  </a:lnTo>
                  <a:lnTo>
                    <a:pt x="1301750" y="1397000"/>
                  </a:lnTo>
                  <a:lnTo>
                    <a:pt x="1200150" y="141605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120900" y="1016000"/>
              <a:ext cx="3187700" cy="2527300"/>
            </a:xfrm>
            <a:custGeom>
              <a:avLst/>
              <a:gdLst>
                <a:gd name="connsiteX0" fmla="*/ 2578100 w 3187700"/>
                <a:gd name="connsiteY0" fmla="*/ 2527300 h 2527300"/>
                <a:gd name="connsiteX1" fmla="*/ 2457450 w 3187700"/>
                <a:gd name="connsiteY1" fmla="*/ 2470150 h 2527300"/>
                <a:gd name="connsiteX2" fmla="*/ 2425700 w 3187700"/>
                <a:gd name="connsiteY2" fmla="*/ 2425700 h 2527300"/>
                <a:gd name="connsiteX3" fmla="*/ 2362200 w 3187700"/>
                <a:gd name="connsiteY3" fmla="*/ 2393950 h 2527300"/>
                <a:gd name="connsiteX4" fmla="*/ 2336800 w 3187700"/>
                <a:gd name="connsiteY4" fmla="*/ 2349500 h 2527300"/>
                <a:gd name="connsiteX5" fmla="*/ 2298700 w 3187700"/>
                <a:gd name="connsiteY5" fmla="*/ 2279650 h 2527300"/>
                <a:gd name="connsiteX6" fmla="*/ 2241550 w 3187700"/>
                <a:gd name="connsiteY6" fmla="*/ 2247900 h 2527300"/>
                <a:gd name="connsiteX7" fmla="*/ 2178050 w 3187700"/>
                <a:gd name="connsiteY7" fmla="*/ 2222500 h 2527300"/>
                <a:gd name="connsiteX8" fmla="*/ 2114550 w 3187700"/>
                <a:gd name="connsiteY8" fmla="*/ 2190750 h 2527300"/>
                <a:gd name="connsiteX9" fmla="*/ 2038350 w 3187700"/>
                <a:gd name="connsiteY9" fmla="*/ 2165350 h 2527300"/>
                <a:gd name="connsiteX10" fmla="*/ 1974850 w 3187700"/>
                <a:gd name="connsiteY10" fmla="*/ 2146300 h 2527300"/>
                <a:gd name="connsiteX11" fmla="*/ 1885950 w 3187700"/>
                <a:gd name="connsiteY11" fmla="*/ 2139950 h 2527300"/>
                <a:gd name="connsiteX12" fmla="*/ 1752600 w 3187700"/>
                <a:gd name="connsiteY12" fmla="*/ 2133600 h 2527300"/>
                <a:gd name="connsiteX13" fmla="*/ 1682750 w 3187700"/>
                <a:gd name="connsiteY13" fmla="*/ 2108200 h 2527300"/>
                <a:gd name="connsiteX14" fmla="*/ 1524000 w 3187700"/>
                <a:gd name="connsiteY14" fmla="*/ 1987550 h 2527300"/>
                <a:gd name="connsiteX15" fmla="*/ 1498600 w 3187700"/>
                <a:gd name="connsiteY15" fmla="*/ 1949450 h 2527300"/>
                <a:gd name="connsiteX16" fmla="*/ 1473200 w 3187700"/>
                <a:gd name="connsiteY16" fmla="*/ 1911350 h 2527300"/>
                <a:gd name="connsiteX17" fmla="*/ 1422400 w 3187700"/>
                <a:gd name="connsiteY17" fmla="*/ 1866900 h 2527300"/>
                <a:gd name="connsiteX18" fmla="*/ 1365250 w 3187700"/>
                <a:gd name="connsiteY18" fmla="*/ 1809750 h 2527300"/>
                <a:gd name="connsiteX19" fmla="*/ 1365250 w 3187700"/>
                <a:gd name="connsiteY19" fmla="*/ 1809750 h 2527300"/>
                <a:gd name="connsiteX20" fmla="*/ 1301750 w 3187700"/>
                <a:gd name="connsiteY20" fmla="*/ 1784350 h 2527300"/>
                <a:gd name="connsiteX21" fmla="*/ 1212850 w 3187700"/>
                <a:gd name="connsiteY21" fmla="*/ 1606550 h 2527300"/>
                <a:gd name="connsiteX22" fmla="*/ 1212850 w 3187700"/>
                <a:gd name="connsiteY22" fmla="*/ 1606550 h 2527300"/>
                <a:gd name="connsiteX23" fmla="*/ 1212850 w 3187700"/>
                <a:gd name="connsiteY23" fmla="*/ 1536700 h 2527300"/>
                <a:gd name="connsiteX24" fmla="*/ 1174750 w 3187700"/>
                <a:gd name="connsiteY24" fmla="*/ 1498600 h 2527300"/>
                <a:gd name="connsiteX25" fmla="*/ 1149350 w 3187700"/>
                <a:gd name="connsiteY25" fmla="*/ 1460500 h 2527300"/>
                <a:gd name="connsiteX26" fmla="*/ 1092200 w 3187700"/>
                <a:gd name="connsiteY26" fmla="*/ 1397000 h 2527300"/>
                <a:gd name="connsiteX27" fmla="*/ 1041400 w 3187700"/>
                <a:gd name="connsiteY27" fmla="*/ 1352550 h 2527300"/>
                <a:gd name="connsiteX28" fmla="*/ 984250 w 3187700"/>
                <a:gd name="connsiteY28" fmla="*/ 1308100 h 2527300"/>
                <a:gd name="connsiteX29" fmla="*/ 946150 w 3187700"/>
                <a:gd name="connsiteY29" fmla="*/ 1270000 h 2527300"/>
                <a:gd name="connsiteX30" fmla="*/ 717550 w 3187700"/>
                <a:gd name="connsiteY30" fmla="*/ 1219200 h 2527300"/>
                <a:gd name="connsiteX31" fmla="*/ 654050 w 3187700"/>
                <a:gd name="connsiteY31" fmla="*/ 1187450 h 2527300"/>
                <a:gd name="connsiteX32" fmla="*/ 609600 w 3187700"/>
                <a:gd name="connsiteY32" fmla="*/ 1168400 h 2527300"/>
                <a:gd name="connsiteX33" fmla="*/ 571500 w 3187700"/>
                <a:gd name="connsiteY33" fmla="*/ 1111250 h 2527300"/>
                <a:gd name="connsiteX34" fmla="*/ 552450 w 3187700"/>
                <a:gd name="connsiteY34" fmla="*/ 1060450 h 2527300"/>
                <a:gd name="connsiteX35" fmla="*/ 381000 w 3187700"/>
                <a:gd name="connsiteY35" fmla="*/ 952500 h 2527300"/>
                <a:gd name="connsiteX36" fmla="*/ 336550 w 3187700"/>
                <a:gd name="connsiteY36" fmla="*/ 895350 h 2527300"/>
                <a:gd name="connsiteX37" fmla="*/ 260350 w 3187700"/>
                <a:gd name="connsiteY37" fmla="*/ 869950 h 2527300"/>
                <a:gd name="connsiteX38" fmla="*/ 165100 w 3187700"/>
                <a:gd name="connsiteY38" fmla="*/ 749300 h 2527300"/>
                <a:gd name="connsiteX39" fmla="*/ 177800 w 3187700"/>
                <a:gd name="connsiteY39" fmla="*/ 698500 h 2527300"/>
                <a:gd name="connsiteX40" fmla="*/ 203200 w 3187700"/>
                <a:gd name="connsiteY40" fmla="*/ 628650 h 2527300"/>
                <a:gd name="connsiteX41" fmla="*/ 203200 w 3187700"/>
                <a:gd name="connsiteY41" fmla="*/ 558800 h 2527300"/>
                <a:gd name="connsiteX42" fmla="*/ 234950 w 3187700"/>
                <a:gd name="connsiteY42" fmla="*/ 482600 h 2527300"/>
                <a:gd name="connsiteX43" fmla="*/ 228600 w 3187700"/>
                <a:gd name="connsiteY43" fmla="*/ 450850 h 2527300"/>
                <a:gd name="connsiteX44" fmla="*/ 127000 w 3187700"/>
                <a:gd name="connsiteY44" fmla="*/ 438150 h 2527300"/>
                <a:gd name="connsiteX45" fmla="*/ 0 w 3187700"/>
                <a:gd name="connsiteY45" fmla="*/ 419100 h 2527300"/>
                <a:gd name="connsiteX46" fmla="*/ 44450 w 3187700"/>
                <a:gd name="connsiteY46" fmla="*/ 241300 h 2527300"/>
                <a:gd name="connsiteX47" fmla="*/ 146050 w 3187700"/>
                <a:gd name="connsiteY47" fmla="*/ 69850 h 2527300"/>
                <a:gd name="connsiteX48" fmla="*/ 406400 w 3187700"/>
                <a:gd name="connsiteY48" fmla="*/ 0 h 2527300"/>
                <a:gd name="connsiteX49" fmla="*/ 654050 w 3187700"/>
                <a:gd name="connsiteY49" fmla="*/ 82550 h 2527300"/>
                <a:gd name="connsiteX50" fmla="*/ 838200 w 3187700"/>
                <a:gd name="connsiteY50" fmla="*/ 215900 h 2527300"/>
                <a:gd name="connsiteX51" fmla="*/ 977900 w 3187700"/>
                <a:gd name="connsiteY51" fmla="*/ 431800 h 2527300"/>
                <a:gd name="connsiteX52" fmla="*/ 971550 w 3187700"/>
                <a:gd name="connsiteY52" fmla="*/ 571500 h 2527300"/>
                <a:gd name="connsiteX53" fmla="*/ 977900 w 3187700"/>
                <a:gd name="connsiteY53" fmla="*/ 692150 h 2527300"/>
                <a:gd name="connsiteX54" fmla="*/ 977900 w 3187700"/>
                <a:gd name="connsiteY54" fmla="*/ 774700 h 2527300"/>
                <a:gd name="connsiteX55" fmla="*/ 1028700 w 3187700"/>
                <a:gd name="connsiteY55" fmla="*/ 869950 h 2527300"/>
                <a:gd name="connsiteX56" fmla="*/ 1111250 w 3187700"/>
                <a:gd name="connsiteY56" fmla="*/ 1003300 h 2527300"/>
                <a:gd name="connsiteX57" fmla="*/ 1143000 w 3187700"/>
                <a:gd name="connsiteY57" fmla="*/ 1092200 h 2527300"/>
                <a:gd name="connsiteX58" fmla="*/ 1187450 w 3187700"/>
                <a:gd name="connsiteY58" fmla="*/ 1181100 h 2527300"/>
                <a:gd name="connsiteX59" fmla="*/ 1276350 w 3187700"/>
                <a:gd name="connsiteY59" fmla="*/ 1250950 h 2527300"/>
                <a:gd name="connsiteX60" fmla="*/ 1390650 w 3187700"/>
                <a:gd name="connsiteY60" fmla="*/ 1358900 h 2527300"/>
                <a:gd name="connsiteX61" fmla="*/ 1435100 w 3187700"/>
                <a:gd name="connsiteY61" fmla="*/ 1447800 h 2527300"/>
                <a:gd name="connsiteX62" fmla="*/ 1574800 w 3187700"/>
                <a:gd name="connsiteY62" fmla="*/ 1504950 h 2527300"/>
                <a:gd name="connsiteX63" fmla="*/ 1695450 w 3187700"/>
                <a:gd name="connsiteY63" fmla="*/ 1460500 h 2527300"/>
                <a:gd name="connsiteX64" fmla="*/ 1866900 w 3187700"/>
                <a:gd name="connsiteY64" fmla="*/ 1574800 h 2527300"/>
                <a:gd name="connsiteX65" fmla="*/ 1943100 w 3187700"/>
                <a:gd name="connsiteY65" fmla="*/ 1625600 h 2527300"/>
                <a:gd name="connsiteX66" fmla="*/ 2025650 w 3187700"/>
                <a:gd name="connsiteY66" fmla="*/ 1657350 h 2527300"/>
                <a:gd name="connsiteX67" fmla="*/ 2095500 w 3187700"/>
                <a:gd name="connsiteY67" fmla="*/ 1714500 h 2527300"/>
                <a:gd name="connsiteX68" fmla="*/ 2146300 w 3187700"/>
                <a:gd name="connsiteY68" fmla="*/ 1752600 h 2527300"/>
                <a:gd name="connsiteX69" fmla="*/ 2241550 w 3187700"/>
                <a:gd name="connsiteY69" fmla="*/ 1771650 h 2527300"/>
                <a:gd name="connsiteX70" fmla="*/ 2228850 w 3187700"/>
                <a:gd name="connsiteY70" fmla="*/ 1822450 h 2527300"/>
                <a:gd name="connsiteX71" fmla="*/ 2292350 w 3187700"/>
                <a:gd name="connsiteY71" fmla="*/ 1803400 h 2527300"/>
                <a:gd name="connsiteX72" fmla="*/ 2298700 w 3187700"/>
                <a:gd name="connsiteY72" fmla="*/ 1695450 h 2527300"/>
                <a:gd name="connsiteX73" fmla="*/ 2324100 w 3187700"/>
                <a:gd name="connsiteY73" fmla="*/ 1612900 h 2527300"/>
                <a:gd name="connsiteX74" fmla="*/ 2343150 w 3187700"/>
                <a:gd name="connsiteY74" fmla="*/ 1504950 h 2527300"/>
                <a:gd name="connsiteX75" fmla="*/ 2343150 w 3187700"/>
                <a:gd name="connsiteY75" fmla="*/ 1428750 h 2527300"/>
                <a:gd name="connsiteX76" fmla="*/ 2368550 w 3187700"/>
                <a:gd name="connsiteY76" fmla="*/ 1377950 h 2527300"/>
                <a:gd name="connsiteX77" fmla="*/ 2400300 w 3187700"/>
                <a:gd name="connsiteY77" fmla="*/ 1327150 h 2527300"/>
                <a:gd name="connsiteX78" fmla="*/ 2419350 w 3187700"/>
                <a:gd name="connsiteY78" fmla="*/ 1244600 h 2527300"/>
                <a:gd name="connsiteX79" fmla="*/ 2476500 w 3187700"/>
                <a:gd name="connsiteY79" fmla="*/ 1193800 h 2527300"/>
                <a:gd name="connsiteX80" fmla="*/ 2457450 w 3187700"/>
                <a:gd name="connsiteY80" fmla="*/ 1250950 h 2527300"/>
                <a:gd name="connsiteX81" fmla="*/ 2457450 w 3187700"/>
                <a:gd name="connsiteY81" fmla="*/ 1320800 h 2527300"/>
                <a:gd name="connsiteX82" fmla="*/ 2476500 w 3187700"/>
                <a:gd name="connsiteY82" fmla="*/ 1390650 h 2527300"/>
                <a:gd name="connsiteX83" fmla="*/ 2482850 w 3187700"/>
                <a:gd name="connsiteY83" fmla="*/ 1447800 h 2527300"/>
                <a:gd name="connsiteX84" fmla="*/ 2527300 w 3187700"/>
                <a:gd name="connsiteY84" fmla="*/ 1504950 h 2527300"/>
                <a:gd name="connsiteX85" fmla="*/ 2559050 w 3187700"/>
                <a:gd name="connsiteY85" fmla="*/ 1549400 h 2527300"/>
                <a:gd name="connsiteX86" fmla="*/ 2552700 w 3187700"/>
                <a:gd name="connsiteY86" fmla="*/ 1638300 h 2527300"/>
                <a:gd name="connsiteX87" fmla="*/ 2540000 w 3187700"/>
                <a:gd name="connsiteY87" fmla="*/ 1708150 h 2527300"/>
                <a:gd name="connsiteX88" fmla="*/ 2546350 w 3187700"/>
                <a:gd name="connsiteY88" fmla="*/ 1765300 h 2527300"/>
                <a:gd name="connsiteX89" fmla="*/ 2616200 w 3187700"/>
                <a:gd name="connsiteY89" fmla="*/ 1797050 h 2527300"/>
                <a:gd name="connsiteX90" fmla="*/ 2762250 w 3187700"/>
                <a:gd name="connsiteY90" fmla="*/ 1797050 h 2527300"/>
                <a:gd name="connsiteX91" fmla="*/ 2901950 w 3187700"/>
                <a:gd name="connsiteY91" fmla="*/ 1803400 h 2527300"/>
                <a:gd name="connsiteX92" fmla="*/ 3048000 w 3187700"/>
                <a:gd name="connsiteY92" fmla="*/ 1803400 h 2527300"/>
                <a:gd name="connsiteX93" fmla="*/ 3105150 w 3187700"/>
                <a:gd name="connsiteY93" fmla="*/ 1758950 h 2527300"/>
                <a:gd name="connsiteX94" fmla="*/ 3149600 w 3187700"/>
                <a:gd name="connsiteY94" fmla="*/ 1689100 h 2527300"/>
                <a:gd name="connsiteX95" fmla="*/ 3187700 w 3187700"/>
                <a:gd name="connsiteY95" fmla="*/ 1663700 h 2527300"/>
                <a:gd name="connsiteX96" fmla="*/ 3168650 w 3187700"/>
                <a:gd name="connsiteY96" fmla="*/ 1746250 h 2527300"/>
                <a:gd name="connsiteX97" fmla="*/ 3111500 w 3187700"/>
                <a:gd name="connsiteY97" fmla="*/ 1828800 h 2527300"/>
                <a:gd name="connsiteX98" fmla="*/ 3079750 w 3187700"/>
                <a:gd name="connsiteY98" fmla="*/ 1873250 h 2527300"/>
                <a:gd name="connsiteX99" fmla="*/ 2997200 w 3187700"/>
                <a:gd name="connsiteY99" fmla="*/ 1873250 h 2527300"/>
                <a:gd name="connsiteX100" fmla="*/ 2857500 w 3187700"/>
                <a:gd name="connsiteY100" fmla="*/ 1847850 h 2527300"/>
                <a:gd name="connsiteX101" fmla="*/ 2749550 w 3187700"/>
                <a:gd name="connsiteY101" fmla="*/ 1847850 h 2527300"/>
                <a:gd name="connsiteX102" fmla="*/ 2698750 w 3187700"/>
                <a:gd name="connsiteY102" fmla="*/ 1866900 h 2527300"/>
                <a:gd name="connsiteX103" fmla="*/ 2622550 w 3187700"/>
                <a:gd name="connsiteY103" fmla="*/ 1873250 h 2527300"/>
                <a:gd name="connsiteX104" fmla="*/ 2495550 w 3187700"/>
                <a:gd name="connsiteY104" fmla="*/ 1841500 h 2527300"/>
                <a:gd name="connsiteX105" fmla="*/ 2419350 w 3187700"/>
                <a:gd name="connsiteY105" fmla="*/ 1847850 h 2527300"/>
                <a:gd name="connsiteX106" fmla="*/ 2527300 w 3187700"/>
                <a:gd name="connsiteY106" fmla="*/ 1885950 h 2527300"/>
                <a:gd name="connsiteX107" fmla="*/ 2584450 w 3187700"/>
                <a:gd name="connsiteY107" fmla="*/ 1968500 h 2527300"/>
                <a:gd name="connsiteX108" fmla="*/ 2603500 w 3187700"/>
                <a:gd name="connsiteY108" fmla="*/ 2076450 h 2527300"/>
                <a:gd name="connsiteX109" fmla="*/ 2571750 w 3187700"/>
                <a:gd name="connsiteY109" fmla="*/ 2139950 h 2527300"/>
                <a:gd name="connsiteX110" fmla="*/ 2527300 w 3187700"/>
                <a:gd name="connsiteY110" fmla="*/ 2216150 h 2527300"/>
                <a:gd name="connsiteX111" fmla="*/ 2552700 w 3187700"/>
                <a:gd name="connsiteY111" fmla="*/ 2336800 h 2527300"/>
                <a:gd name="connsiteX112" fmla="*/ 2590800 w 3187700"/>
                <a:gd name="connsiteY112" fmla="*/ 2387600 h 2527300"/>
                <a:gd name="connsiteX113" fmla="*/ 2660650 w 3187700"/>
                <a:gd name="connsiteY113" fmla="*/ 2425700 h 2527300"/>
                <a:gd name="connsiteX114" fmla="*/ 2717800 w 3187700"/>
                <a:gd name="connsiteY114" fmla="*/ 2457450 h 2527300"/>
                <a:gd name="connsiteX115" fmla="*/ 2717800 w 3187700"/>
                <a:gd name="connsiteY115" fmla="*/ 2457450 h 2527300"/>
                <a:gd name="connsiteX116" fmla="*/ 2794000 w 3187700"/>
                <a:gd name="connsiteY116" fmla="*/ 2501900 h 2527300"/>
                <a:gd name="connsiteX117" fmla="*/ 2578100 w 3187700"/>
                <a:gd name="connsiteY117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87700" h="2527300">
                  <a:moveTo>
                    <a:pt x="2578100" y="2527300"/>
                  </a:moveTo>
                  <a:lnTo>
                    <a:pt x="2457450" y="2470150"/>
                  </a:lnTo>
                  <a:lnTo>
                    <a:pt x="2425700" y="2425700"/>
                  </a:lnTo>
                  <a:lnTo>
                    <a:pt x="2362200" y="2393950"/>
                  </a:lnTo>
                  <a:lnTo>
                    <a:pt x="2336800" y="2349500"/>
                  </a:lnTo>
                  <a:lnTo>
                    <a:pt x="2298700" y="2279650"/>
                  </a:lnTo>
                  <a:lnTo>
                    <a:pt x="2241550" y="2247900"/>
                  </a:lnTo>
                  <a:lnTo>
                    <a:pt x="2178050" y="2222500"/>
                  </a:lnTo>
                  <a:lnTo>
                    <a:pt x="2114550" y="2190750"/>
                  </a:lnTo>
                  <a:lnTo>
                    <a:pt x="2038350" y="2165350"/>
                  </a:lnTo>
                  <a:lnTo>
                    <a:pt x="1974850" y="2146300"/>
                  </a:lnTo>
                  <a:lnTo>
                    <a:pt x="1885950" y="2139950"/>
                  </a:lnTo>
                  <a:lnTo>
                    <a:pt x="1752600" y="2133600"/>
                  </a:lnTo>
                  <a:lnTo>
                    <a:pt x="1682750" y="2108200"/>
                  </a:lnTo>
                  <a:lnTo>
                    <a:pt x="1524000" y="1987550"/>
                  </a:lnTo>
                  <a:lnTo>
                    <a:pt x="1498600" y="1949450"/>
                  </a:lnTo>
                  <a:lnTo>
                    <a:pt x="1473200" y="1911350"/>
                  </a:lnTo>
                  <a:lnTo>
                    <a:pt x="1422400" y="1866900"/>
                  </a:lnTo>
                  <a:lnTo>
                    <a:pt x="1365250" y="1809750"/>
                  </a:lnTo>
                  <a:lnTo>
                    <a:pt x="1365250" y="1809750"/>
                  </a:lnTo>
                  <a:lnTo>
                    <a:pt x="1301750" y="1784350"/>
                  </a:lnTo>
                  <a:lnTo>
                    <a:pt x="1212850" y="1606550"/>
                  </a:lnTo>
                  <a:lnTo>
                    <a:pt x="1212850" y="1606550"/>
                  </a:lnTo>
                  <a:lnTo>
                    <a:pt x="1212850" y="1536700"/>
                  </a:lnTo>
                  <a:lnTo>
                    <a:pt x="1174750" y="1498600"/>
                  </a:lnTo>
                  <a:lnTo>
                    <a:pt x="1149350" y="1460500"/>
                  </a:lnTo>
                  <a:lnTo>
                    <a:pt x="1092200" y="1397000"/>
                  </a:lnTo>
                  <a:lnTo>
                    <a:pt x="1041400" y="1352550"/>
                  </a:lnTo>
                  <a:lnTo>
                    <a:pt x="984250" y="1308100"/>
                  </a:lnTo>
                  <a:lnTo>
                    <a:pt x="946150" y="1270000"/>
                  </a:lnTo>
                  <a:lnTo>
                    <a:pt x="717550" y="1219200"/>
                  </a:lnTo>
                  <a:lnTo>
                    <a:pt x="654050" y="1187450"/>
                  </a:lnTo>
                  <a:lnTo>
                    <a:pt x="609600" y="1168400"/>
                  </a:lnTo>
                  <a:lnTo>
                    <a:pt x="571500" y="1111250"/>
                  </a:lnTo>
                  <a:lnTo>
                    <a:pt x="552450" y="1060450"/>
                  </a:lnTo>
                  <a:lnTo>
                    <a:pt x="381000" y="952500"/>
                  </a:lnTo>
                  <a:lnTo>
                    <a:pt x="336550" y="895350"/>
                  </a:lnTo>
                  <a:lnTo>
                    <a:pt x="260350" y="869950"/>
                  </a:lnTo>
                  <a:lnTo>
                    <a:pt x="165100" y="749300"/>
                  </a:lnTo>
                  <a:lnTo>
                    <a:pt x="177800" y="698500"/>
                  </a:lnTo>
                  <a:lnTo>
                    <a:pt x="203200" y="628650"/>
                  </a:lnTo>
                  <a:lnTo>
                    <a:pt x="203200" y="558800"/>
                  </a:lnTo>
                  <a:lnTo>
                    <a:pt x="234950" y="482600"/>
                  </a:lnTo>
                  <a:lnTo>
                    <a:pt x="228600" y="450850"/>
                  </a:lnTo>
                  <a:cubicBezTo>
                    <a:pt x="124920" y="431410"/>
                    <a:pt x="127000" y="397343"/>
                    <a:pt x="127000" y="438150"/>
                  </a:cubicBezTo>
                  <a:lnTo>
                    <a:pt x="0" y="419100"/>
                  </a:lnTo>
                  <a:lnTo>
                    <a:pt x="44450" y="241300"/>
                  </a:lnTo>
                  <a:lnTo>
                    <a:pt x="146050" y="69850"/>
                  </a:lnTo>
                  <a:lnTo>
                    <a:pt x="406400" y="0"/>
                  </a:lnTo>
                  <a:lnTo>
                    <a:pt x="654050" y="82550"/>
                  </a:lnTo>
                  <a:lnTo>
                    <a:pt x="838200" y="215900"/>
                  </a:lnTo>
                  <a:lnTo>
                    <a:pt x="977900" y="431800"/>
                  </a:lnTo>
                  <a:lnTo>
                    <a:pt x="971550" y="571500"/>
                  </a:lnTo>
                  <a:lnTo>
                    <a:pt x="977900" y="692150"/>
                  </a:lnTo>
                  <a:lnTo>
                    <a:pt x="977900" y="774700"/>
                  </a:lnTo>
                  <a:lnTo>
                    <a:pt x="1028700" y="869950"/>
                  </a:lnTo>
                  <a:lnTo>
                    <a:pt x="1111250" y="1003300"/>
                  </a:lnTo>
                  <a:lnTo>
                    <a:pt x="1143000" y="1092200"/>
                  </a:lnTo>
                  <a:cubicBezTo>
                    <a:pt x="1188454" y="1176614"/>
                    <a:pt x="1187450" y="1143498"/>
                    <a:pt x="1187450" y="1181100"/>
                  </a:cubicBezTo>
                  <a:lnTo>
                    <a:pt x="1276350" y="1250950"/>
                  </a:lnTo>
                  <a:lnTo>
                    <a:pt x="1390650" y="1358900"/>
                  </a:lnTo>
                  <a:lnTo>
                    <a:pt x="1435100" y="1447800"/>
                  </a:lnTo>
                  <a:lnTo>
                    <a:pt x="1574800" y="1504950"/>
                  </a:lnTo>
                  <a:lnTo>
                    <a:pt x="1695450" y="1460500"/>
                  </a:lnTo>
                  <a:lnTo>
                    <a:pt x="1866900" y="1574800"/>
                  </a:lnTo>
                  <a:lnTo>
                    <a:pt x="1943100" y="1625600"/>
                  </a:lnTo>
                  <a:lnTo>
                    <a:pt x="2025650" y="1657350"/>
                  </a:lnTo>
                  <a:lnTo>
                    <a:pt x="2095500" y="1714500"/>
                  </a:lnTo>
                  <a:lnTo>
                    <a:pt x="2146300" y="1752600"/>
                  </a:lnTo>
                  <a:lnTo>
                    <a:pt x="2241550" y="1771650"/>
                  </a:lnTo>
                  <a:lnTo>
                    <a:pt x="2228850" y="1822450"/>
                  </a:lnTo>
                  <a:lnTo>
                    <a:pt x="2292350" y="1803400"/>
                  </a:lnTo>
                  <a:lnTo>
                    <a:pt x="2298700" y="1695450"/>
                  </a:lnTo>
                  <a:lnTo>
                    <a:pt x="2324100" y="1612900"/>
                  </a:lnTo>
                  <a:lnTo>
                    <a:pt x="2343150" y="1504950"/>
                  </a:lnTo>
                  <a:lnTo>
                    <a:pt x="2343150" y="1428750"/>
                  </a:lnTo>
                  <a:lnTo>
                    <a:pt x="2368550" y="1377950"/>
                  </a:lnTo>
                  <a:lnTo>
                    <a:pt x="2400300" y="1327150"/>
                  </a:lnTo>
                  <a:cubicBezTo>
                    <a:pt x="2419863" y="1248897"/>
                    <a:pt x="2419350" y="1277132"/>
                    <a:pt x="2419350" y="1244600"/>
                  </a:cubicBezTo>
                  <a:lnTo>
                    <a:pt x="2476500" y="1193800"/>
                  </a:lnTo>
                  <a:lnTo>
                    <a:pt x="2457450" y="1250950"/>
                  </a:lnTo>
                  <a:lnTo>
                    <a:pt x="2457450" y="1320800"/>
                  </a:lnTo>
                  <a:lnTo>
                    <a:pt x="2476500" y="1390650"/>
                  </a:lnTo>
                  <a:cubicBezTo>
                    <a:pt x="2483113" y="1443550"/>
                    <a:pt x="2482850" y="1424385"/>
                    <a:pt x="2482850" y="1447800"/>
                  </a:cubicBezTo>
                  <a:lnTo>
                    <a:pt x="2527300" y="1504950"/>
                  </a:lnTo>
                  <a:lnTo>
                    <a:pt x="2559050" y="1549400"/>
                  </a:lnTo>
                  <a:cubicBezTo>
                    <a:pt x="2552538" y="1634060"/>
                    <a:pt x="2552700" y="1604352"/>
                    <a:pt x="2552700" y="1638300"/>
                  </a:cubicBezTo>
                  <a:lnTo>
                    <a:pt x="2540000" y="1708150"/>
                  </a:lnTo>
                  <a:cubicBezTo>
                    <a:pt x="2546613" y="1761050"/>
                    <a:pt x="2546350" y="1741885"/>
                    <a:pt x="2546350" y="1765300"/>
                  </a:cubicBezTo>
                  <a:cubicBezTo>
                    <a:pt x="2611743" y="1797997"/>
                    <a:pt x="2586185" y="1797050"/>
                    <a:pt x="2616200" y="1797050"/>
                  </a:cubicBezTo>
                  <a:lnTo>
                    <a:pt x="2762250" y="1797050"/>
                  </a:lnTo>
                  <a:cubicBezTo>
                    <a:pt x="2880765" y="1804021"/>
                    <a:pt x="2834154" y="1803400"/>
                    <a:pt x="2901950" y="1803400"/>
                  </a:cubicBezTo>
                  <a:lnTo>
                    <a:pt x="3048000" y="1803400"/>
                  </a:lnTo>
                  <a:cubicBezTo>
                    <a:pt x="3106911" y="1764126"/>
                    <a:pt x="3105150" y="1788195"/>
                    <a:pt x="3105150" y="1758950"/>
                  </a:cubicBezTo>
                  <a:lnTo>
                    <a:pt x="3149600" y="1689100"/>
                  </a:lnTo>
                  <a:lnTo>
                    <a:pt x="3187700" y="1663700"/>
                  </a:lnTo>
                  <a:cubicBezTo>
                    <a:pt x="3168137" y="1741953"/>
                    <a:pt x="3168650" y="1713718"/>
                    <a:pt x="3168650" y="1746250"/>
                  </a:cubicBezTo>
                  <a:cubicBezTo>
                    <a:pt x="3116190" y="1824941"/>
                    <a:pt x="3139436" y="1800864"/>
                    <a:pt x="3111500" y="1828800"/>
                  </a:cubicBezTo>
                  <a:lnTo>
                    <a:pt x="3079750" y="1873250"/>
                  </a:lnTo>
                  <a:lnTo>
                    <a:pt x="2997200" y="1873250"/>
                  </a:lnTo>
                  <a:lnTo>
                    <a:pt x="2857500" y="1847850"/>
                  </a:lnTo>
                  <a:lnTo>
                    <a:pt x="2749550" y="1847850"/>
                  </a:lnTo>
                  <a:lnTo>
                    <a:pt x="2698750" y="1866900"/>
                  </a:lnTo>
                  <a:lnTo>
                    <a:pt x="2622550" y="1873250"/>
                  </a:lnTo>
                  <a:lnTo>
                    <a:pt x="2495550" y="1841500"/>
                  </a:lnTo>
                  <a:lnTo>
                    <a:pt x="2419350" y="1847850"/>
                  </a:lnTo>
                  <a:lnTo>
                    <a:pt x="2527300" y="1885950"/>
                  </a:lnTo>
                  <a:cubicBezTo>
                    <a:pt x="2580884" y="1959628"/>
                    <a:pt x="2565225" y="1930050"/>
                    <a:pt x="2584450" y="1968500"/>
                  </a:cubicBezTo>
                  <a:cubicBezTo>
                    <a:pt x="2610576" y="2073004"/>
                    <a:pt x="2634534" y="2045416"/>
                    <a:pt x="2603500" y="2076450"/>
                  </a:cubicBezTo>
                  <a:lnTo>
                    <a:pt x="2571750" y="2139950"/>
                  </a:lnTo>
                  <a:lnTo>
                    <a:pt x="2527300" y="2216150"/>
                  </a:lnTo>
                  <a:lnTo>
                    <a:pt x="2552700" y="2336800"/>
                  </a:lnTo>
                  <a:cubicBezTo>
                    <a:pt x="2592178" y="2382857"/>
                    <a:pt x="2590800" y="2361735"/>
                    <a:pt x="2590800" y="2387600"/>
                  </a:cubicBezTo>
                  <a:cubicBezTo>
                    <a:pt x="2669586" y="2433558"/>
                    <a:pt x="2687793" y="2452843"/>
                    <a:pt x="2660650" y="2425700"/>
                  </a:cubicBezTo>
                  <a:lnTo>
                    <a:pt x="2717800" y="2457450"/>
                  </a:lnTo>
                  <a:lnTo>
                    <a:pt x="2717800" y="2457450"/>
                  </a:lnTo>
                  <a:lnTo>
                    <a:pt x="2794000" y="2501900"/>
                  </a:lnTo>
                  <a:lnTo>
                    <a:pt x="2578100" y="252730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727200" y="768350"/>
              <a:ext cx="635000" cy="666750"/>
            </a:xfrm>
            <a:custGeom>
              <a:avLst/>
              <a:gdLst>
                <a:gd name="connsiteX0" fmla="*/ 381000 w 635000"/>
                <a:gd name="connsiteY0" fmla="*/ 666750 h 666750"/>
                <a:gd name="connsiteX1" fmla="*/ 266700 w 635000"/>
                <a:gd name="connsiteY1" fmla="*/ 590550 h 666750"/>
                <a:gd name="connsiteX2" fmla="*/ 190500 w 635000"/>
                <a:gd name="connsiteY2" fmla="*/ 520700 h 666750"/>
                <a:gd name="connsiteX3" fmla="*/ 139700 w 635000"/>
                <a:gd name="connsiteY3" fmla="*/ 565150 h 666750"/>
                <a:gd name="connsiteX4" fmla="*/ 50800 w 635000"/>
                <a:gd name="connsiteY4" fmla="*/ 527050 h 666750"/>
                <a:gd name="connsiteX5" fmla="*/ 0 w 635000"/>
                <a:gd name="connsiteY5" fmla="*/ 501650 h 666750"/>
                <a:gd name="connsiteX6" fmla="*/ 0 w 635000"/>
                <a:gd name="connsiteY6" fmla="*/ 501650 h 666750"/>
                <a:gd name="connsiteX7" fmla="*/ 50800 w 635000"/>
                <a:gd name="connsiteY7" fmla="*/ 501650 h 666750"/>
                <a:gd name="connsiteX8" fmla="*/ 31750 w 635000"/>
                <a:gd name="connsiteY8" fmla="*/ 0 h 666750"/>
                <a:gd name="connsiteX9" fmla="*/ 393700 w 635000"/>
                <a:gd name="connsiteY9" fmla="*/ 0 h 666750"/>
                <a:gd name="connsiteX10" fmla="*/ 400050 w 635000"/>
                <a:gd name="connsiteY10" fmla="*/ 88900 h 666750"/>
                <a:gd name="connsiteX11" fmla="*/ 450850 w 635000"/>
                <a:gd name="connsiteY11" fmla="*/ 158750 h 666750"/>
                <a:gd name="connsiteX12" fmla="*/ 508000 w 635000"/>
                <a:gd name="connsiteY12" fmla="*/ 222250 h 666750"/>
                <a:gd name="connsiteX13" fmla="*/ 577850 w 635000"/>
                <a:gd name="connsiteY13" fmla="*/ 279400 h 666750"/>
                <a:gd name="connsiteX14" fmla="*/ 635000 w 635000"/>
                <a:gd name="connsiteY14" fmla="*/ 298450 h 666750"/>
                <a:gd name="connsiteX15" fmla="*/ 381000 w 635000"/>
                <a:gd name="connsiteY1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0" h="666750">
                  <a:moveTo>
                    <a:pt x="381000" y="666750"/>
                  </a:moveTo>
                  <a:lnTo>
                    <a:pt x="266700" y="590550"/>
                  </a:lnTo>
                  <a:lnTo>
                    <a:pt x="190500" y="520700"/>
                  </a:lnTo>
                  <a:lnTo>
                    <a:pt x="139700" y="565150"/>
                  </a:lnTo>
                  <a:lnTo>
                    <a:pt x="50800" y="527050"/>
                  </a:lnTo>
                  <a:lnTo>
                    <a:pt x="0" y="501650"/>
                  </a:lnTo>
                  <a:lnTo>
                    <a:pt x="0" y="501650"/>
                  </a:lnTo>
                  <a:lnTo>
                    <a:pt x="50800" y="501650"/>
                  </a:lnTo>
                  <a:lnTo>
                    <a:pt x="31750" y="0"/>
                  </a:lnTo>
                  <a:lnTo>
                    <a:pt x="393700" y="0"/>
                  </a:lnTo>
                  <a:lnTo>
                    <a:pt x="400050" y="88900"/>
                  </a:lnTo>
                  <a:lnTo>
                    <a:pt x="450850" y="158750"/>
                  </a:lnTo>
                  <a:cubicBezTo>
                    <a:pt x="503639" y="218137"/>
                    <a:pt x="483627" y="197877"/>
                    <a:pt x="508000" y="222250"/>
                  </a:cubicBezTo>
                  <a:cubicBezTo>
                    <a:pt x="573073" y="280816"/>
                    <a:pt x="543023" y="279400"/>
                    <a:pt x="577850" y="279400"/>
                  </a:cubicBezTo>
                  <a:lnTo>
                    <a:pt x="635000" y="298450"/>
                  </a:lnTo>
                  <a:lnTo>
                    <a:pt x="381000" y="66675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5932" y="3825426"/>
            <a:ext cx="205068" cy="13697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74862" y="3704333"/>
            <a:ext cx="146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Lightning &amp; Thunderstorm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3" t="98853" r="8948"/>
          <a:stretch/>
        </p:blipFill>
        <p:spPr bwMode="auto">
          <a:xfrm>
            <a:off x="7980556" y="6572688"/>
            <a:ext cx="1041768" cy="11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8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3827" r="60909" b="10786"/>
          <a:stretch/>
        </p:blipFill>
        <p:spPr bwMode="auto">
          <a:xfrm>
            <a:off x="2044700" y="1063168"/>
            <a:ext cx="6800685" cy="5581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16"/>
          <p:cNvGrpSpPr/>
          <p:nvPr/>
        </p:nvGrpSpPr>
        <p:grpSpPr>
          <a:xfrm>
            <a:off x="4784516" y="6211000"/>
            <a:ext cx="854284" cy="479546"/>
            <a:chOff x="-1219200" y="5559623"/>
            <a:chExt cx="914400" cy="51834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1170878" y="5811336"/>
              <a:ext cx="8660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70878" y="5708942"/>
              <a:ext cx="0" cy="1785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318391" y="5735136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637479" y="5792285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219200" y="5559623"/>
              <a:ext cx="500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mi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219200" y="577019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km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0232" y="1246846"/>
            <a:ext cx="170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Key: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81210" y="1796404"/>
            <a:ext cx="71190" cy="704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5334" y="1717516"/>
            <a:ext cx="1766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Retirement Homes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524" y="2053352"/>
            <a:ext cx="1509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Schools</a:t>
            </a:r>
          </a:p>
        </p:txBody>
      </p:sp>
      <p:sp>
        <p:nvSpPr>
          <p:cNvPr id="26" name="Teardrop 25"/>
          <p:cNvSpPr/>
          <p:nvPr/>
        </p:nvSpPr>
        <p:spPr>
          <a:xfrm>
            <a:off x="48118" y="2126762"/>
            <a:ext cx="142381" cy="140992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ck Arc 1"/>
          <p:cNvSpPr/>
          <p:nvPr/>
        </p:nvSpPr>
        <p:spPr>
          <a:xfrm>
            <a:off x="31574" y="2428225"/>
            <a:ext cx="177976" cy="240846"/>
          </a:xfrm>
          <a:prstGeom prst="blockArc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830" y="2365679"/>
            <a:ext cx="1509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Bridges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-34608" y="2917855"/>
            <a:ext cx="32035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2474" y="2989368"/>
            <a:ext cx="1509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Micron</a:t>
            </a:r>
          </a:p>
        </p:txBody>
      </p:sp>
      <p:sp>
        <p:nvSpPr>
          <p:cNvPr id="55" name="Sun 54"/>
          <p:cNvSpPr/>
          <p:nvPr/>
        </p:nvSpPr>
        <p:spPr>
          <a:xfrm>
            <a:off x="31574" y="2720776"/>
            <a:ext cx="177976" cy="155722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03156" y="2688653"/>
            <a:ext cx="1509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Recreation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10668" y="1325021"/>
            <a:ext cx="6374424" cy="5415289"/>
            <a:chOff x="1562100" y="886865"/>
            <a:chExt cx="6822992" cy="5853445"/>
          </a:xfrm>
        </p:grpSpPr>
        <p:sp>
          <p:nvSpPr>
            <p:cNvPr id="3" name="5-Point Star 2"/>
            <p:cNvSpPr/>
            <p:nvPr/>
          </p:nvSpPr>
          <p:spPr>
            <a:xfrm>
              <a:off x="1676400" y="1228725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/>
            <p:cNvSpPr/>
            <p:nvPr/>
          </p:nvSpPr>
          <p:spPr>
            <a:xfrm>
              <a:off x="1981200" y="197462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ardrop 26"/>
            <p:cNvSpPr/>
            <p:nvPr/>
          </p:nvSpPr>
          <p:spPr>
            <a:xfrm>
              <a:off x="3082064" y="26077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ardrop 27"/>
            <p:cNvSpPr/>
            <p:nvPr/>
          </p:nvSpPr>
          <p:spPr>
            <a:xfrm>
              <a:off x="2247900" y="1789628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ardrop 28"/>
            <p:cNvSpPr/>
            <p:nvPr/>
          </p:nvSpPr>
          <p:spPr>
            <a:xfrm>
              <a:off x="2171700" y="90273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ardrop 29"/>
            <p:cNvSpPr/>
            <p:nvPr/>
          </p:nvSpPr>
          <p:spPr>
            <a:xfrm>
              <a:off x="2247900" y="24553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2362200" y="1828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ardrop 30"/>
            <p:cNvSpPr/>
            <p:nvPr/>
          </p:nvSpPr>
          <p:spPr>
            <a:xfrm>
              <a:off x="2133600" y="2347374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ardrop 31"/>
            <p:cNvSpPr/>
            <p:nvPr/>
          </p:nvSpPr>
          <p:spPr>
            <a:xfrm>
              <a:off x="4724400" y="29704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4696522" y="2971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ardrop 34"/>
            <p:cNvSpPr/>
            <p:nvPr/>
          </p:nvSpPr>
          <p:spPr>
            <a:xfrm>
              <a:off x="3886200" y="40767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ardrop 32"/>
            <p:cNvSpPr/>
            <p:nvPr/>
          </p:nvSpPr>
          <p:spPr>
            <a:xfrm>
              <a:off x="2873488" y="28942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ardrop 33"/>
            <p:cNvSpPr/>
            <p:nvPr/>
          </p:nvSpPr>
          <p:spPr>
            <a:xfrm>
              <a:off x="3505200" y="32004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886200" y="4114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ardrop 35"/>
            <p:cNvSpPr/>
            <p:nvPr/>
          </p:nvSpPr>
          <p:spPr>
            <a:xfrm>
              <a:off x="3962400" y="41910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Block Arc 37"/>
            <p:cNvSpPr/>
            <p:nvPr/>
          </p:nvSpPr>
          <p:spPr>
            <a:xfrm>
              <a:off x="1562100" y="88686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/>
            <p:cNvSpPr/>
            <p:nvPr/>
          </p:nvSpPr>
          <p:spPr>
            <a:xfrm>
              <a:off x="1562100" y="3146433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>
              <a:off x="2891564" y="446405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Block Arc 40"/>
            <p:cNvSpPr/>
            <p:nvPr/>
          </p:nvSpPr>
          <p:spPr>
            <a:xfrm>
              <a:off x="3695700" y="647997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Block Arc 41"/>
            <p:cNvSpPr/>
            <p:nvPr/>
          </p:nvSpPr>
          <p:spPr>
            <a:xfrm>
              <a:off x="3298742" y="249977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/>
            <p:cNvSpPr/>
            <p:nvPr/>
          </p:nvSpPr>
          <p:spPr>
            <a:xfrm>
              <a:off x="5543550" y="438270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66335" y="5175345"/>
              <a:ext cx="41986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accent4"/>
                  </a:solidFill>
                  <a:effectLst/>
                </a:rPr>
                <a:t>M</a:t>
              </a:r>
            </a:p>
          </p:txBody>
        </p:sp>
        <p:sp>
          <p:nvSpPr>
            <p:cNvPr id="46" name="Block Arc 45"/>
            <p:cNvSpPr/>
            <p:nvPr/>
          </p:nvSpPr>
          <p:spPr>
            <a:xfrm>
              <a:off x="4114800" y="312286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>
              <a:off x="2074545" y="299748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Block Arc 47"/>
            <p:cNvSpPr/>
            <p:nvPr/>
          </p:nvSpPr>
          <p:spPr>
            <a:xfrm>
              <a:off x="4149090" y="326573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>
              <a:off x="1728244" y="1026556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Block Arc 50"/>
            <p:cNvSpPr/>
            <p:nvPr/>
          </p:nvSpPr>
          <p:spPr>
            <a:xfrm>
              <a:off x="7543800" y="5176622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Sun 56"/>
            <p:cNvSpPr/>
            <p:nvPr/>
          </p:nvSpPr>
          <p:spPr>
            <a:xfrm>
              <a:off x="2590800" y="140220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un 57"/>
            <p:cNvSpPr/>
            <p:nvPr/>
          </p:nvSpPr>
          <p:spPr>
            <a:xfrm>
              <a:off x="1926703" y="169174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un 58"/>
            <p:cNvSpPr/>
            <p:nvPr/>
          </p:nvSpPr>
          <p:spPr>
            <a:xfrm>
              <a:off x="1693267" y="211535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un 59"/>
            <p:cNvSpPr/>
            <p:nvPr/>
          </p:nvSpPr>
          <p:spPr>
            <a:xfrm>
              <a:off x="2701064" y="2050822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un 60"/>
            <p:cNvSpPr/>
            <p:nvPr/>
          </p:nvSpPr>
          <p:spPr>
            <a:xfrm>
              <a:off x="2833548" y="279086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un 61"/>
            <p:cNvSpPr/>
            <p:nvPr/>
          </p:nvSpPr>
          <p:spPr>
            <a:xfrm>
              <a:off x="3848100" y="298030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un 62"/>
            <p:cNvSpPr/>
            <p:nvPr/>
          </p:nvSpPr>
          <p:spPr>
            <a:xfrm>
              <a:off x="8194592" y="509118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un 63"/>
            <p:cNvSpPr/>
            <p:nvPr/>
          </p:nvSpPr>
          <p:spPr>
            <a:xfrm>
              <a:off x="2781300" y="3201278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un 64"/>
            <p:cNvSpPr/>
            <p:nvPr/>
          </p:nvSpPr>
          <p:spPr>
            <a:xfrm>
              <a:off x="3467234" y="4168506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un 65"/>
            <p:cNvSpPr/>
            <p:nvPr/>
          </p:nvSpPr>
          <p:spPr>
            <a:xfrm>
              <a:off x="7723618" y="5329421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un 66"/>
            <p:cNvSpPr/>
            <p:nvPr/>
          </p:nvSpPr>
          <p:spPr>
            <a:xfrm>
              <a:off x="6988258" y="543695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un 67"/>
            <p:cNvSpPr/>
            <p:nvPr/>
          </p:nvSpPr>
          <p:spPr>
            <a:xfrm>
              <a:off x="7214840" y="5605277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un 68"/>
            <p:cNvSpPr/>
            <p:nvPr/>
          </p:nvSpPr>
          <p:spPr>
            <a:xfrm>
              <a:off x="7448550" y="578840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un 69"/>
            <p:cNvSpPr/>
            <p:nvPr/>
          </p:nvSpPr>
          <p:spPr>
            <a:xfrm>
              <a:off x="7325799" y="500702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3" t="98853" r="8948"/>
          <a:stretch/>
        </p:blipFill>
        <p:spPr bwMode="auto">
          <a:xfrm>
            <a:off x="7939428" y="6568034"/>
            <a:ext cx="1082896" cy="12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itle 1"/>
          <p:cNvSpPr txBox="1">
            <a:spLocks/>
          </p:cNvSpPr>
          <p:nvPr/>
        </p:nvSpPr>
        <p:spPr>
          <a:xfrm>
            <a:off x="2470830" y="444399"/>
            <a:ext cx="4627372" cy="634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 </a:t>
            </a:r>
            <a:r>
              <a:rPr lang="en-US" sz="4400" dirty="0">
                <a:latin typeface="+mj-lt"/>
                <a:ea typeface="+mj-ea"/>
                <a:cs typeface="+mj-cs"/>
              </a:rPr>
              <a:t>of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2093434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3827" r="60909" b="10786"/>
          <a:stretch/>
        </p:blipFill>
        <p:spPr bwMode="auto">
          <a:xfrm>
            <a:off x="1600200" y="685800"/>
            <a:ext cx="7279249" cy="5974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24400" y="6172200"/>
            <a:ext cx="914400" cy="518346"/>
            <a:chOff x="-1219200" y="5559623"/>
            <a:chExt cx="914400" cy="51834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-1170878" y="5811336"/>
              <a:ext cx="8660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70878" y="5708942"/>
              <a:ext cx="0" cy="1785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318391" y="5735136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637479" y="5792285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1219200" y="5559623"/>
              <a:ext cx="500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mi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219200" y="577019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km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219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Key: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28600" y="1828800"/>
            <a:ext cx="76200" cy="76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1676400"/>
            <a:ext cx="12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Retirement Homes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2133600"/>
            <a:ext cx="126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Schools</a:t>
            </a:r>
          </a:p>
        </p:txBody>
      </p:sp>
      <p:sp>
        <p:nvSpPr>
          <p:cNvPr id="18" name="Teardrop 17"/>
          <p:cNvSpPr/>
          <p:nvPr/>
        </p:nvSpPr>
        <p:spPr>
          <a:xfrm>
            <a:off x="152400" y="2209800"/>
            <a:ext cx="152400" cy="15240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lock Arc 18"/>
          <p:cNvSpPr/>
          <p:nvPr/>
        </p:nvSpPr>
        <p:spPr>
          <a:xfrm>
            <a:off x="152400" y="2590800"/>
            <a:ext cx="190500" cy="260333"/>
          </a:xfrm>
          <a:prstGeom prst="blockArc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2514600"/>
            <a:ext cx="126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Bridges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200" y="3124200"/>
            <a:ext cx="3429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00" y="3200400"/>
            <a:ext cx="126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Micron</a:t>
            </a:r>
          </a:p>
        </p:txBody>
      </p:sp>
      <p:sp>
        <p:nvSpPr>
          <p:cNvPr id="23" name="Sun 22"/>
          <p:cNvSpPr/>
          <p:nvPr/>
        </p:nvSpPr>
        <p:spPr>
          <a:xfrm>
            <a:off x="152400" y="2971800"/>
            <a:ext cx="190500" cy="168322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" y="2895600"/>
            <a:ext cx="126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Recreation</a:t>
            </a:r>
          </a:p>
        </p:txBody>
      </p:sp>
      <p:sp>
        <p:nvSpPr>
          <p:cNvPr id="25" name="Freeform 24"/>
          <p:cNvSpPr/>
          <p:nvPr/>
        </p:nvSpPr>
        <p:spPr>
          <a:xfrm>
            <a:off x="1600200" y="673100"/>
            <a:ext cx="7277100" cy="5956300"/>
          </a:xfrm>
          <a:custGeom>
            <a:avLst/>
            <a:gdLst>
              <a:gd name="connsiteX0" fmla="*/ 25400 w 7277100"/>
              <a:gd name="connsiteY0" fmla="*/ 0 h 5956300"/>
              <a:gd name="connsiteX1" fmla="*/ 1092200 w 7277100"/>
              <a:gd name="connsiteY1" fmla="*/ 0 h 5956300"/>
              <a:gd name="connsiteX2" fmla="*/ 2463800 w 7277100"/>
              <a:gd name="connsiteY2" fmla="*/ 12700 h 5956300"/>
              <a:gd name="connsiteX3" fmla="*/ 4152900 w 7277100"/>
              <a:gd name="connsiteY3" fmla="*/ 0 h 5956300"/>
              <a:gd name="connsiteX4" fmla="*/ 5041900 w 7277100"/>
              <a:gd name="connsiteY4" fmla="*/ 12700 h 5956300"/>
              <a:gd name="connsiteX5" fmla="*/ 6210300 w 7277100"/>
              <a:gd name="connsiteY5" fmla="*/ 0 h 5956300"/>
              <a:gd name="connsiteX6" fmla="*/ 7010400 w 7277100"/>
              <a:gd name="connsiteY6" fmla="*/ 0 h 5956300"/>
              <a:gd name="connsiteX7" fmla="*/ 7239000 w 7277100"/>
              <a:gd name="connsiteY7" fmla="*/ 12700 h 5956300"/>
              <a:gd name="connsiteX8" fmla="*/ 7264400 w 7277100"/>
              <a:gd name="connsiteY8" fmla="*/ 330200 h 5956300"/>
              <a:gd name="connsiteX9" fmla="*/ 7264400 w 7277100"/>
              <a:gd name="connsiteY9" fmla="*/ 1320800 h 5956300"/>
              <a:gd name="connsiteX10" fmla="*/ 7251700 w 7277100"/>
              <a:gd name="connsiteY10" fmla="*/ 2362200 h 5956300"/>
              <a:gd name="connsiteX11" fmla="*/ 7277100 w 7277100"/>
              <a:gd name="connsiteY11" fmla="*/ 3810000 h 5956300"/>
              <a:gd name="connsiteX12" fmla="*/ 7264400 w 7277100"/>
              <a:gd name="connsiteY12" fmla="*/ 5219700 h 5956300"/>
              <a:gd name="connsiteX13" fmla="*/ 7264400 w 7277100"/>
              <a:gd name="connsiteY13" fmla="*/ 5943600 h 5956300"/>
              <a:gd name="connsiteX14" fmla="*/ 6096000 w 7277100"/>
              <a:gd name="connsiteY14" fmla="*/ 5943600 h 5956300"/>
              <a:gd name="connsiteX15" fmla="*/ 4902200 w 7277100"/>
              <a:gd name="connsiteY15" fmla="*/ 5943600 h 5956300"/>
              <a:gd name="connsiteX16" fmla="*/ 3543300 w 7277100"/>
              <a:gd name="connsiteY16" fmla="*/ 5956300 h 5956300"/>
              <a:gd name="connsiteX17" fmla="*/ 2273300 w 7277100"/>
              <a:gd name="connsiteY17" fmla="*/ 5956300 h 5956300"/>
              <a:gd name="connsiteX18" fmla="*/ 1168400 w 7277100"/>
              <a:gd name="connsiteY18" fmla="*/ 5956300 h 5956300"/>
              <a:gd name="connsiteX19" fmla="*/ 38100 w 7277100"/>
              <a:gd name="connsiteY19" fmla="*/ 5943600 h 5956300"/>
              <a:gd name="connsiteX20" fmla="*/ 38100 w 7277100"/>
              <a:gd name="connsiteY20" fmla="*/ 5867400 h 5956300"/>
              <a:gd name="connsiteX21" fmla="*/ 38100 w 7277100"/>
              <a:gd name="connsiteY21" fmla="*/ 5727700 h 5956300"/>
              <a:gd name="connsiteX22" fmla="*/ 25400 w 7277100"/>
              <a:gd name="connsiteY22" fmla="*/ 3822700 h 5956300"/>
              <a:gd name="connsiteX23" fmla="*/ 0 w 7277100"/>
              <a:gd name="connsiteY23" fmla="*/ 3124200 h 5956300"/>
              <a:gd name="connsiteX24" fmla="*/ 25400 w 7277100"/>
              <a:gd name="connsiteY24" fmla="*/ 1841500 h 5956300"/>
              <a:gd name="connsiteX25" fmla="*/ 38100 w 7277100"/>
              <a:gd name="connsiteY25" fmla="*/ 901700 h 5956300"/>
              <a:gd name="connsiteX26" fmla="*/ 38100 w 7277100"/>
              <a:gd name="connsiteY26" fmla="*/ 165100 h 5956300"/>
              <a:gd name="connsiteX27" fmla="*/ 25400 w 7277100"/>
              <a:gd name="connsiteY27" fmla="*/ 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77100" h="5956300">
                <a:moveTo>
                  <a:pt x="25400" y="0"/>
                </a:moveTo>
                <a:lnTo>
                  <a:pt x="1092200" y="0"/>
                </a:lnTo>
                <a:lnTo>
                  <a:pt x="2463800" y="12700"/>
                </a:lnTo>
                <a:lnTo>
                  <a:pt x="4152900" y="0"/>
                </a:lnTo>
                <a:lnTo>
                  <a:pt x="5041900" y="12700"/>
                </a:lnTo>
                <a:lnTo>
                  <a:pt x="6210300" y="0"/>
                </a:lnTo>
                <a:lnTo>
                  <a:pt x="7010400" y="0"/>
                </a:lnTo>
                <a:lnTo>
                  <a:pt x="7239000" y="12700"/>
                </a:lnTo>
                <a:lnTo>
                  <a:pt x="7264400" y="330200"/>
                </a:lnTo>
                <a:lnTo>
                  <a:pt x="7264400" y="1320800"/>
                </a:lnTo>
                <a:lnTo>
                  <a:pt x="7251700" y="2362200"/>
                </a:lnTo>
                <a:lnTo>
                  <a:pt x="7277100" y="3810000"/>
                </a:lnTo>
                <a:lnTo>
                  <a:pt x="7264400" y="5219700"/>
                </a:lnTo>
                <a:lnTo>
                  <a:pt x="7264400" y="5943600"/>
                </a:lnTo>
                <a:lnTo>
                  <a:pt x="6096000" y="5943600"/>
                </a:lnTo>
                <a:lnTo>
                  <a:pt x="4902200" y="5943600"/>
                </a:lnTo>
                <a:lnTo>
                  <a:pt x="3543300" y="5956300"/>
                </a:lnTo>
                <a:lnTo>
                  <a:pt x="2273300" y="5956300"/>
                </a:lnTo>
                <a:lnTo>
                  <a:pt x="1168400" y="5956300"/>
                </a:lnTo>
                <a:lnTo>
                  <a:pt x="38100" y="5943600"/>
                </a:lnTo>
                <a:lnTo>
                  <a:pt x="38100" y="5867400"/>
                </a:lnTo>
                <a:lnTo>
                  <a:pt x="38100" y="5727700"/>
                </a:lnTo>
                <a:cubicBezTo>
                  <a:pt x="33867" y="5092700"/>
                  <a:pt x="25400" y="3822700"/>
                  <a:pt x="25400" y="3822700"/>
                </a:cubicBezTo>
                <a:lnTo>
                  <a:pt x="0" y="3124200"/>
                </a:lnTo>
                <a:lnTo>
                  <a:pt x="25400" y="1841500"/>
                </a:lnTo>
                <a:lnTo>
                  <a:pt x="38100" y="901700"/>
                </a:lnTo>
                <a:lnTo>
                  <a:pt x="38100" y="165100"/>
                </a:lnTo>
                <a:lnTo>
                  <a:pt x="254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600200" y="685800"/>
            <a:ext cx="7291136" cy="5943600"/>
          </a:xfrm>
          <a:custGeom>
            <a:avLst/>
            <a:gdLst>
              <a:gd name="connsiteX0" fmla="*/ 1046747 w 7291136"/>
              <a:gd name="connsiteY0" fmla="*/ 0 h 5991726"/>
              <a:gd name="connsiteX1" fmla="*/ 1118936 w 7291136"/>
              <a:gd name="connsiteY1" fmla="*/ 144379 h 5991726"/>
              <a:gd name="connsiteX2" fmla="*/ 1299410 w 7291136"/>
              <a:gd name="connsiteY2" fmla="*/ 228600 h 5991726"/>
              <a:gd name="connsiteX3" fmla="*/ 1431757 w 7291136"/>
              <a:gd name="connsiteY3" fmla="*/ 252663 h 5991726"/>
              <a:gd name="connsiteX4" fmla="*/ 1600200 w 7291136"/>
              <a:gd name="connsiteY4" fmla="*/ 469231 h 5991726"/>
              <a:gd name="connsiteX5" fmla="*/ 1467852 w 7291136"/>
              <a:gd name="connsiteY5" fmla="*/ 601579 h 5991726"/>
              <a:gd name="connsiteX6" fmla="*/ 1395663 w 7291136"/>
              <a:gd name="connsiteY6" fmla="*/ 721895 h 5991726"/>
              <a:gd name="connsiteX7" fmla="*/ 1359568 w 7291136"/>
              <a:gd name="connsiteY7" fmla="*/ 962526 h 5991726"/>
              <a:gd name="connsiteX8" fmla="*/ 1455821 w 7291136"/>
              <a:gd name="connsiteY8" fmla="*/ 1215189 h 5991726"/>
              <a:gd name="connsiteX9" fmla="*/ 1564105 w 7291136"/>
              <a:gd name="connsiteY9" fmla="*/ 1419726 h 5991726"/>
              <a:gd name="connsiteX10" fmla="*/ 1672389 w 7291136"/>
              <a:gd name="connsiteY10" fmla="*/ 1660358 h 5991726"/>
              <a:gd name="connsiteX11" fmla="*/ 1913021 w 7291136"/>
              <a:gd name="connsiteY11" fmla="*/ 1744579 h 5991726"/>
              <a:gd name="connsiteX12" fmla="*/ 2189747 w 7291136"/>
              <a:gd name="connsiteY12" fmla="*/ 1756610 h 5991726"/>
              <a:gd name="connsiteX13" fmla="*/ 2346157 w 7291136"/>
              <a:gd name="connsiteY13" fmla="*/ 1684421 h 5991726"/>
              <a:gd name="connsiteX14" fmla="*/ 2442410 w 7291136"/>
              <a:gd name="connsiteY14" fmla="*/ 1648326 h 5991726"/>
              <a:gd name="connsiteX15" fmla="*/ 2478505 w 7291136"/>
              <a:gd name="connsiteY15" fmla="*/ 1636295 h 5991726"/>
              <a:gd name="connsiteX16" fmla="*/ 2562726 w 7291136"/>
              <a:gd name="connsiteY16" fmla="*/ 1612231 h 5991726"/>
              <a:gd name="connsiteX17" fmla="*/ 2562726 w 7291136"/>
              <a:gd name="connsiteY17" fmla="*/ 1612231 h 5991726"/>
              <a:gd name="connsiteX18" fmla="*/ 2791326 w 7291136"/>
              <a:gd name="connsiteY18" fmla="*/ 1503947 h 5991726"/>
              <a:gd name="connsiteX19" fmla="*/ 2863515 w 7291136"/>
              <a:gd name="connsiteY19" fmla="*/ 1744579 h 5991726"/>
              <a:gd name="connsiteX20" fmla="*/ 3056021 w 7291136"/>
              <a:gd name="connsiteY20" fmla="*/ 1864895 h 5991726"/>
              <a:gd name="connsiteX21" fmla="*/ 3284621 w 7291136"/>
              <a:gd name="connsiteY21" fmla="*/ 1961147 h 5991726"/>
              <a:gd name="connsiteX22" fmla="*/ 3441031 w 7291136"/>
              <a:gd name="connsiteY22" fmla="*/ 2081463 h 5991726"/>
              <a:gd name="connsiteX23" fmla="*/ 3609473 w 7291136"/>
              <a:gd name="connsiteY23" fmla="*/ 2189747 h 5991726"/>
              <a:gd name="connsiteX24" fmla="*/ 3753852 w 7291136"/>
              <a:gd name="connsiteY24" fmla="*/ 2478505 h 5991726"/>
              <a:gd name="connsiteX25" fmla="*/ 3801978 w 7291136"/>
              <a:gd name="connsiteY25" fmla="*/ 2634916 h 5991726"/>
              <a:gd name="connsiteX26" fmla="*/ 4078705 w 7291136"/>
              <a:gd name="connsiteY26" fmla="*/ 2791326 h 5991726"/>
              <a:gd name="connsiteX27" fmla="*/ 4283242 w 7291136"/>
              <a:gd name="connsiteY27" fmla="*/ 2923674 h 5991726"/>
              <a:gd name="connsiteX28" fmla="*/ 4150894 w 7291136"/>
              <a:gd name="connsiteY28" fmla="*/ 3140242 h 5991726"/>
              <a:gd name="connsiteX29" fmla="*/ 3982452 w 7291136"/>
              <a:gd name="connsiteY29" fmla="*/ 3308684 h 5991726"/>
              <a:gd name="connsiteX30" fmla="*/ 3970421 w 7291136"/>
              <a:gd name="connsiteY30" fmla="*/ 3549316 h 5991726"/>
              <a:gd name="connsiteX31" fmla="*/ 3958389 w 7291136"/>
              <a:gd name="connsiteY31" fmla="*/ 3958389 h 5991726"/>
              <a:gd name="connsiteX32" fmla="*/ 3826042 w 7291136"/>
              <a:gd name="connsiteY32" fmla="*/ 4066674 h 5991726"/>
              <a:gd name="connsiteX33" fmla="*/ 3597442 w 7291136"/>
              <a:gd name="connsiteY33" fmla="*/ 3994484 h 5991726"/>
              <a:gd name="connsiteX34" fmla="*/ 3561347 w 7291136"/>
              <a:gd name="connsiteY34" fmla="*/ 3994484 h 5991726"/>
              <a:gd name="connsiteX35" fmla="*/ 3200400 w 7291136"/>
              <a:gd name="connsiteY35" fmla="*/ 4102768 h 5991726"/>
              <a:gd name="connsiteX36" fmla="*/ 2935705 w 7291136"/>
              <a:gd name="connsiteY36" fmla="*/ 4211053 h 5991726"/>
              <a:gd name="connsiteX37" fmla="*/ 2767263 w 7291136"/>
              <a:gd name="connsiteY37" fmla="*/ 4391526 h 5991726"/>
              <a:gd name="connsiteX38" fmla="*/ 2875547 w 7291136"/>
              <a:gd name="connsiteY38" fmla="*/ 4704347 h 5991726"/>
              <a:gd name="connsiteX39" fmla="*/ 2875547 w 7291136"/>
              <a:gd name="connsiteY39" fmla="*/ 4932947 h 5991726"/>
              <a:gd name="connsiteX40" fmla="*/ 2815389 w 7291136"/>
              <a:gd name="connsiteY40" fmla="*/ 5197642 h 5991726"/>
              <a:gd name="connsiteX41" fmla="*/ 2803357 w 7291136"/>
              <a:gd name="connsiteY41" fmla="*/ 5329989 h 5991726"/>
              <a:gd name="connsiteX42" fmla="*/ 2634915 w 7291136"/>
              <a:gd name="connsiteY42" fmla="*/ 5522495 h 5991726"/>
              <a:gd name="connsiteX43" fmla="*/ 2382252 w 7291136"/>
              <a:gd name="connsiteY43" fmla="*/ 5570621 h 5991726"/>
              <a:gd name="connsiteX44" fmla="*/ 2141621 w 7291136"/>
              <a:gd name="connsiteY44" fmla="*/ 5654842 h 5991726"/>
              <a:gd name="connsiteX45" fmla="*/ 1973178 w 7291136"/>
              <a:gd name="connsiteY45" fmla="*/ 5666874 h 5991726"/>
              <a:gd name="connsiteX46" fmla="*/ 1768642 w 7291136"/>
              <a:gd name="connsiteY46" fmla="*/ 5654842 h 5991726"/>
              <a:gd name="connsiteX47" fmla="*/ 1515978 w 7291136"/>
              <a:gd name="connsiteY47" fmla="*/ 5690937 h 5991726"/>
              <a:gd name="connsiteX48" fmla="*/ 1070810 w 7291136"/>
              <a:gd name="connsiteY48" fmla="*/ 5618747 h 5991726"/>
              <a:gd name="connsiteX49" fmla="*/ 950494 w 7291136"/>
              <a:gd name="connsiteY49" fmla="*/ 5630779 h 5991726"/>
              <a:gd name="connsiteX50" fmla="*/ 757989 w 7291136"/>
              <a:gd name="connsiteY50" fmla="*/ 5630779 h 5991726"/>
              <a:gd name="connsiteX51" fmla="*/ 409073 w 7291136"/>
              <a:gd name="connsiteY51" fmla="*/ 5498431 h 5991726"/>
              <a:gd name="connsiteX52" fmla="*/ 24063 w 7291136"/>
              <a:gd name="connsiteY52" fmla="*/ 5498431 h 5991726"/>
              <a:gd name="connsiteX53" fmla="*/ 0 w 7291136"/>
              <a:gd name="connsiteY53" fmla="*/ 5486400 h 5991726"/>
              <a:gd name="connsiteX54" fmla="*/ 12031 w 7291136"/>
              <a:gd name="connsiteY54" fmla="*/ 5991726 h 5991726"/>
              <a:gd name="connsiteX55" fmla="*/ 7279105 w 7291136"/>
              <a:gd name="connsiteY55" fmla="*/ 5991726 h 5991726"/>
              <a:gd name="connsiteX56" fmla="*/ 7291136 w 7291136"/>
              <a:gd name="connsiteY56" fmla="*/ 0 h 5991726"/>
              <a:gd name="connsiteX57" fmla="*/ 1046747 w 7291136"/>
              <a:gd name="connsiteY57" fmla="*/ 0 h 59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91136" h="5991726">
                <a:moveTo>
                  <a:pt x="1046747" y="0"/>
                </a:moveTo>
                <a:lnTo>
                  <a:pt x="1118936" y="144379"/>
                </a:lnTo>
                <a:lnTo>
                  <a:pt x="1299410" y="228600"/>
                </a:lnTo>
                <a:lnTo>
                  <a:pt x="1431757" y="252663"/>
                </a:lnTo>
                <a:lnTo>
                  <a:pt x="1600200" y="469231"/>
                </a:lnTo>
                <a:lnTo>
                  <a:pt x="1467852" y="601579"/>
                </a:lnTo>
                <a:lnTo>
                  <a:pt x="1395663" y="721895"/>
                </a:lnTo>
                <a:lnTo>
                  <a:pt x="1359568" y="962526"/>
                </a:lnTo>
                <a:lnTo>
                  <a:pt x="1455821" y="1215189"/>
                </a:lnTo>
                <a:lnTo>
                  <a:pt x="1564105" y="1419726"/>
                </a:lnTo>
                <a:lnTo>
                  <a:pt x="1672389" y="1660358"/>
                </a:lnTo>
                <a:lnTo>
                  <a:pt x="1913021" y="1744579"/>
                </a:lnTo>
                <a:lnTo>
                  <a:pt x="2189747" y="1756610"/>
                </a:lnTo>
                <a:lnTo>
                  <a:pt x="2346157" y="1684421"/>
                </a:lnTo>
                <a:lnTo>
                  <a:pt x="2442410" y="1648326"/>
                </a:lnTo>
                <a:cubicBezTo>
                  <a:pt x="2454329" y="1643992"/>
                  <a:pt x="2466201" y="1639371"/>
                  <a:pt x="2478505" y="1636295"/>
                </a:cubicBezTo>
                <a:cubicBezTo>
                  <a:pt x="2561243" y="1615611"/>
                  <a:pt x="2514327" y="1636432"/>
                  <a:pt x="2562726" y="1612231"/>
                </a:cubicBezTo>
                <a:lnTo>
                  <a:pt x="2562726" y="1612231"/>
                </a:lnTo>
                <a:lnTo>
                  <a:pt x="2791326" y="1503947"/>
                </a:lnTo>
                <a:lnTo>
                  <a:pt x="2863515" y="1744579"/>
                </a:lnTo>
                <a:lnTo>
                  <a:pt x="3056021" y="1864895"/>
                </a:lnTo>
                <a:lnTo>
                  <a:pt x="3284621" y="1961147"/>
                </a:lnTo>
                <a:lnTo>
                  <a:pt x="3441031" y="2081463"/>
                </a:lnTo>
                <a:lnTo>
                  <a:pt x="3609473" y="2189747"/>
                </a:lnTo>
                <a:lnTo>
                  <a:pt x="3753852" y="2478505"/>
                </a:lnTo>
                <a:lnTo>
                  <a:pt x="3801978" y="2634916"/>
                </a:lnTo>
                <a:lnTo>
                  <a:pt x="4078705" y="2791326"/>
                </a:lnTo>
                <a:lnTo>
                  <a:pt x="4283242" y="2923674"/>
                </a:lnTo>
                <a:lnTo>
                  <a:pt x="4150894" y="3140242"/>
                </a:lnTo>
                <a:lnTo>
                  <a:pt x="3982452" y="3308684"/>
                </a:lnTo>
                <a:lnTo>
                  <a:pt x="3970421" y="3549316"/>
                </a:lnTo>
                <a:lnTo>
                  <a:pt x="3958389" y="3958389"/>
                </a:lnTo>
                <a:lnTo>
                  <a:pt x="3826042" y="4066674"/>
                </a:lnTo>
                <a:lnTo>
                  <a:pt x="3597442" y="3994484"/>
                </a:lnTo>
                <a:lnTo>
                  <a:pt x="3561347" y="3994484"/>
                </a:lnTo>
                <a:lnTo>
                  <a:pt x="3200400" y="4102768"/>
                </a:lnTo>
                <a:lnTo>
                  <a:pt x="2935705" y="4211053"/>
                </a:lnTo>
                <a:lnTo>
                  <a:pt x="2767263" y="4391526"/>
                </a:lnTo>
                <a:lnTo>
                  <a:pt x="2875547" y="4704347"/>
                </a:lnTo>
                <a:lnTo>
                  <a:pt x="2875547" y="4932947"/>
                </a:lnTo>
                <a:lnTo>
                  <a:pt x="2815389" y="5197642"/>
                </a:lnTo>
                <a:lnTo>
                  <a:pt x="2803357" y="5329989"/>
                </a:lnTo>
                <a:lnTo>
                  <a:pt x="2634915" y="5522495"/>
                </a:lnTo>
                <a:lnTo>
                  <a:pt x="2382252" y="5570621"/>
                </a:lnTo>
                <a:lnTo>
                  <a:pt x="2141621" y="5654842"/>
                </a:lnTo>
                <a:lnTo>
                  <a:pt x="1973178" y="5666874"/>
                </a:lnTo>
                <a:lnTo>
                  <a:pt x="1768642" y="5654842"/>
                </a:lnTo>
                <a:lnTo>
                  <a:pt x="1515978" y="5690937"/>
                </a:lnTo>
                <a:lnTo>
                  <a:pt x="1070810" y="5618747"/>
                </a:lnTo>
                <a:cubicBezTo>
                  <a:pt x="958540" y="5631222"/>
                  <a:pt x="998843" y="5630779"/>
                  <a:pt x="950494" y="5630779"/>
                </a:cubicBezTo>
                <a:lnTo>
                  <a:pt x="757989" y="5630779"/>
                </a:lnTo>
                <a:lnTo>
                  <a:pt x="409073" y="5498431"/>
                </a:lnTo>
                <a:lnTo>
                  <a:pt x="24063" y="5498431"/>
                </a:lnTo>
                <a:lnTo>
                  <a:pt x="0" y="5486400"/>
                </a:lnTo>
                <a:lnTo>
                  <a:pt x="12031" y="5991726"/>
                </a:lnTo>
                <a:lnTo>
                  <a:pt x="7279105" y="5991726"/>
                </a:lnTo>
                <a:cubicBezTo>
                  <a:pt x="7283115" y="3994484"/>
                  <a:pt x="7287126" y="1997242"/>
                  <a:pt x="7291136" y="0"/>
                </a:cubicBezTo>
                <a:lnTo>
                  <a:pt x="1046747" y="0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600200" y="685800"/>
            <a:ext cx="4318000" cy="4140200"/>
          </a:xfrm>
          <a:custGeom>
            <a:avLst/>
            <a:gdLst>
              <a:gd name="connsiteX0" fmla="*/ 4102100 w 4318000"/>
              <a:gd name="connsiteY0" fmla="*/ 3987800 h 4140200"/>
              <a:gd name="connsiteX1" fmla="*/ 3784600 w 4318000"/>
              <a:gd name="connsiteY1" fmla="*/ 3860800 h 4140200"/>
              <a:gd name="connsiteX2" fmla="*/ 3530600 w 4318000"/>
              <a:gd name="connsiteY2" fmla="*/ 3644900 h 4140200"/>
              <a:gd name="connsiteX3" fmla="*/ 3276600 w 4318000"/>
              <a:gd name="connsiteY3" fmla="*/ 3403600 h 4140200"/>
              <a:gd name="connsiteX4" fmla="*/ 3009900 w 4318000"/>
              <a:gd name="connsiteY4" fmla="*/ 3213100 h 4140200"/>
              <a:gd name="connsiteX5" fmla="*/ 2806700 w 4318000"/>
              <a:gd name="connsiteY5" fmla="*/ 3124200 h 4140200"/>
              <a:gd name="connsiteX6" fmla="*/ 2616200 w 4318000"/>
              <a:gd name="connsiteY6" fmla="*/ 3009900 h 4140200"/>
              <a:gd name="connsiteX7" fmla="*/ 2362200 w 4318000"/>
              <a:gd name="connsiteY7" fmla="*/ 2933700 h 4140200"/>
              <a:gd name="connsiteX8" fmla="*/ 1968500 w 4318000"/>
              <a:gd name="connsiteY8" fmla="*/ 2984500 h 4140200"/>
              <a:gd name="connsiteX9" fmla="*/ 1701800 w 4318000"/>
              <a:gd name="connsiteY9" fmla="*/ 3048000 h 4140200"/>
              <a:gd name="connsiteX10" fmla="*/ 1346200 w 4318000"/>
              <a:gd name="connsiteY10" fmla="*/ 2870200 h 4140200"/>
              <a:gd name="connsiteX11" fmla="*/ 1117600 w 4318000"/>
              <a:gd name="connsiteY11" fmla="*/ 2768600 h 4140200"/>
              <a:gd name="connsiteX12" fmla="*/ 927100 w 4318000"/>
              <a:gd name="connsiteY12" fmla="*/ 2603500 h 4140200"/>
              <a:gd name="connsiteX13" fmla="*/ 774700 w 4318000"/>
              <a:gd name="connsiteY13" fmla="*/ 2489200 h 4140200"/>
              <a:gd name="connsiteX14" fmla="*/ 596900 w 4318000"/>
              <a:gd name="connsiteY14" fmla="*/ 2387600 h 4140200"/>
              <a:gd name="connsiteX15" fmla="*/ 368300 w 4318000"/>
              <a:gd name="connsiteY15" fmla="*/ 2400300 h 4140200"/>
              <a:gd name="connsiteX16" fmla="*/ 177800 w 4318000"/>
              <a:gd name="connsiteY16" fmla="*/ 2400300 h 4140200"/>
              <a:gd name="connsiteX17" fmla="*/ 0 w 4318000"/>
              <a:gd name="connsiteY17" fmla="*/ 2298700 h 4140200"/>
              <a:gd name="connsiteX18" fmla="*/ 0 w 4318000"/>
              <a:gd name="connsiteY18" fmla="*/ 12700 h 4140200"/>
              <a:gd name="connsiteX19" fmla="*/ 342900 w 4318000"/>
              <a:gd name="connsiteY19" fmla="*/ 0 h 4140200"/>
              <a:gd name="connsiteX20" fmla="*/ 1092200 w 4318000"/>
              <a:gd name="connsiteY20" fmla="*/ 25400 h 4140200"/>
              <a:gd name="connsiteX21" fmla="*/ 1092200 w 4318000"/>
              <a:gd name="connsiteY21" fmla="*/ 127000 h 4140200"/>
              <a:gd name="connsiteX22" fmla="*/ 1244600 w 4318000"/>
              <a:gd name="connsiteY22" fmla="*/ 203200 h 4140200"/>
              <a:gd name="connsiteX23" fmla="*/ 1397000 w 4318000"/>
              <a:gd name="connsiteY23" fmla="*/ 381000 h 4140200"/>
              <a:gd name="connsiteX24" fmla="*/ 1333500 w 4318000"/>
              <a:gd name="connsiteY24" fmla="*/ 609600 h 4140200"/>
              <a:gd name="connsiteX25" fmla="*/ 1270000 w 4318000"/>
              <a:gd name="connsiteY25" fmla="*/ 977900 h 4140200"/>
              <a:gd name="connsiteX26" fmla="*/ 1384300 w 4318000"/>
              <a:gd name="connsiteY26" fmla="*/ 1003300 h 4140200"/>
              <a:gd name="connsiteX27" fmla="*/ 1447800 w 4318000"/>
              <a:gd name="connsiteY27" fmla="*/ 1092200 h 4140200"/>
              <a:gd name="connsiteX28" fmla="*/ 1435100 w 4318000"/>
              <a:gd name="connsiteY28" fmla="*/ 1358900 h 4140200"/>
              <a:gd name="connsiteX29" fmla="*/ 1574800 w 4318000"/>
              <a:gd name="connsiteY29" fmla="*/ 1511300 h 4140200"/>
              <a:gd name="connsiteX30" fmla="*/ 1816100 w 4318000"/>
              <a:gd name="connsiteY30" fmla="*/ 1752600 h 4140200"/>
              <a:gd name="connsiteX31" fmla="*/ 2006600 w 4318000"/>
              <a:gd name="connsiteY31" fmla="*/ 1816100 h 4140200"/>
              <a:gd name="connsiteX32" fmla="*/ 2133600 w 4318000"/>
              <a:gd name="connsiteY32" fmla="*/ 1727200 h 4140200"/>
              <a:gd name="connsiteX33" fmla="*/ 2273300 w 4318000"/>
              <a:gd name="connsiteY33" fmla="*/ 1689100 h 4140200"/>
              <a:gd name="connsiteX34" fmla="*/ 2514600 w 4318000"/>
              <a:gd name="connsiteY34" fmla="*/ 1651000 h 4140200"/>
              <a:gd name="connsiteX35" fmla="*/ 2730500 w 4318000"/>
              <a:gd name="connsiteY35" fmla="*/ 1651000 h 4140200"/>
              <a:gd name="connsiteX36" fmla="*/ 2895600 w 4318000"/>
              <a:gd name="connsiteY36" fmla="*/ 1778000 h 4140200"/>
              <a:gd name="connsiteX37" fmla="*/ 3187700 w 4318000"/>
              <a:gd name="connsiteY37" fmla="*/ 1993900 h 4140200"/>
              <a:gd name="connsiteX38" fmla="*/ 3543300 w 4318000"/>
              <a:gd name="connsiteY38" fmla="*/ 2260600 h 4140200"/>
              <a:gd name="connsiteX39" fmla="*/ 3657600 w 4318000"/>
              <a:gd name="connsiteY39" fmla="*/ 2527300 h 4140200"/>
              <a:gd name="connsiteX40" fmla="*/ 3924300 w 4318000"/>
              <a:gd name="connsiteY40" fmla="*/ 2768600 h 4140200"/>
              <a:gd name="connsiteX41" fmla="*/ 4076700 w 4318000"/>
              <a:gd name="connsiteY41" fmla="*/ 2921000 h 4140200"/>
              <a:gd name="connsiteX42" fmla="*/ 4254500 w 4318000"/>
              <a:gd name="connsiteY42" fmla="*/ 3086100 h 4140200"/>
              <a:gd name="connsiteX43" fmla="*/ 4318000 w 4318000"/>
              <a:gd name="connsiteY43" fmla="*/ 3302000 h 4140200"/>
              <a:gd name="connsiteX44" fmla="*/ 4267200 w 4318000"/>
              <a:gd name="connsiteY44" fmla="*/ 3517900 h 4140200"/>
              <a:gd name="connsiteX45" fmla="*/ 4279900 w 4318000"/>
              <a:gd name="connsiteY45" fmla="*/ 3784600 h 4140200"/>
              <a:gd name="connsiteX46" fmla="*/ 4241800 w 4318000"/>
              <a:gd name="connsiteY46" fmla="*/ 3962400 h 4140200"/>
              <a:gd name="connsiteX47" fmla="*/ 4267200 w 4318000"/>
              <a:gd name="connsiteY47" fmla="*/ 4140200 h 4140200"/>
              <a:gd name="connsiteX48" fmla="*/ 4102100 w 4318000"/>
              <a:gd name="connsiteY48" fmla="*/ 3987800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18000" h="4140200">
                <a:moveTo>
                  <a:pt x="4102100" y="3987800"/>
                </a:moveTo>
                <a:lnTo>
                  <a:pt x="3784600" y="3860800"/>
                </a:lnTo>
                <a:lnTo>
                  <a:pt x="3530600" y="3644900"/>
                </a:lnTo>
                <a:lnTo>
                  <a:pt x="3276600" y="3403600"/>
                </a:lnTo>
                <a:lnTo>
                  <a:pt x="3009900" y="3213100"/>
                </a:lnTo>
                <a:lnTo>
                  <a:pt x="2806700" y="3124200"/>
                </a:lnTo>
                <a:lnTo>
                  <a:pt x="2616200" y="3009900"/>
                </a:lnTo>
                <a:lnTo>
                  <a:pt x="2362200" y="2933700"/>
                </a:lnTo>
                <a:lnTo>
                  <a:pt x="1968500" y="2984500"/>
                </a:lnTo>
                <a:lnTo>
                  <a:pt x="1701800" y="3048000"/>
                </a:lnTo>
                <a:lnTo>
                  <a:pt x="1346200" y="2870200"/>
                </a:lnTo>
                <a:lnTo>
                  <a:pt x="1117600" y="2768600"/>
                </a:lnTo>
                <a:lnTo>
                  <a:pt x="927100" y="2603500"/>
                </a:lnTo>
                <a:lnTo>
                  <a:pt x="774700" y="2489200"/>
                </a:lnTo>
                <a:lnTo>
                  <a:pt x="596900" y="2387600"/>
                </a:lnTo>
                <a:lnTo>
                  <a:pt x="368300" y="2400300"/>
                </a:lnTo>
                <a:lnTo>
                  <a:pt x="177800" y="2400300"/>
                </a:lnTo>
                <a:lnTo>
                  <a:pt x="0" y="2298700"/>
                </a:lnTo>
                <a:lnTo>
                  <a:pt x="0" y="12700"/>
                </a:lnTo>
                <a:lnTo>
                  <a:pt x="342900" y="0"/>
                </a:lnTo>
                <a:lnTo>
                  <a:pt x="1092200" y="25400"/>
                </a:lnTo>
                <a:lnTo>
                  <a:pt x="1092200" y="127000"/>
                </a:lnTo>
                <a:lnTo>
                  <a:pt x="1244600" y="203200"/>
                </a:lnTo>
                <a:cubicBezTo>
                  <a:pt x="1399871" y="371411"/>
                  <a:pt x="1397000" y="293405"/>
                  <a:pt x="1397000" y="381000"/>
                </a:cubicBezTo>
                <a:lnTo>
                  <a:pt x="1333500" y="609600"/>
                </a:lnTo>
                <a:lnTo>
                  <a:pt x="1270000" y="977900"/>
                </a:lnTo>
                <a:lnTo>
                  <a:pt x="1384300" y="1003300"/>
                </a:lnTo>
                <a:lnTo>
                  <a:pt x="1447800" y="1092200"/>
                </a:lnTo>
                <a:lnTo>
                  <a:pt x="1435100" y="1358900"/>
                </a:lnTo>
                <a:cubicBezTo>
                  <a:pt x="1564810" y="1514552"/>
                  <a:pt x="1495973" y="1511300"/>
                  <a:pt x="1574800" y="1511300"/>
                </a:cubicBezTo>
                <a:lnTo>
                  <a:pt x="1816100" y="1752600"/>
                </a:lnTo>
                <a:lnTo>
                  <a:pt x="2006600" y="1816100"/>
                </a:lnTo>
                <a:lnTo>
                  <a:pt x="2133600" y="1727200"/>
                </a:lnTo>
                <a:lnTo>
                  <a:pt x="2273300" y="1689100"/>
                </a:lnTo>
                <a:lnTo>
                  <a:pt x="2514600" y="1651000"/>
                </a:lnTo>
                <a:lnTo>
                  <a:pt x="2730500" y="1651000"/>
                </a:lnTo>
                <a:lnTo>
                  <a:pt x="2895600" y="1778000"/>
                </a:lnTo>
                <a:lnTo>
                  <a:pt x="3187700" y="1993900"/>
                </a:lnTo>
                <a:lnTo>
                  <a:pt x="3543300" y="2260600"/>
                </a:lnTo>
                <a:cubicBezTo>
                  <a:pt x="3646407" y="2531256"/>
                  <a:pt x="3549768" y="2527300"/>
                  <a:pt x="3657600" y="2527300"/>
                </a:cubicBezTo>
                <a:lnTo>
                  <a:pt x="3924300" y="2768600"/>
                </a:lnTo>
                <a:lnTo>
                  <a:pt x="4076700" y="2921000"/>
                </a:lnTo>
                <a:lnTo>
                  <a:pt x="4254500" y="3086100"/>
                </a:lnTo>
                <a:lnTo>
                  <a:pt x="4318000" y="3302000"/>
                </a:lnTo>
                <a:lnTo>
                  <a:pt x="4267200" y="3517900"/>
                </a:lnTo>
                <a:lnTo>
                  <a:pt x="4279900" y="3784600"/>
                </a:lnTo>
                <a:lnTo>
                  <a:pt x="4241800" y="3962400"/>
                </a:lnTo>
                <a:lnTo>
                  <a:pt x="4267200" y="4140200"/>
                </a:lnTo>
                <a:lnTo>
                  <a:pt x="4102100" y="3987800"/>
                </a:ln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600200" y="685800"/>
            <a:ext cx="4279900" cy="4000500"/>
            <a:chOff x="1727200" y="768350"/>
            <a:chExt cx="4279900" cy="4000500"/>
          </a:xfrm>
        </p:grpSpPr>
        <p:sp>
          <p:nvSpPr>
            <p:cNvPr id="29" name="Freeform 28"/>
            <p:cNvSpPr/>
            <p:nvPr/>
          </p:nvSpPr>
          <p:spPr>
            <a:xfrm>
              <a:off x="4699000" y="3352800"/>
              <a:ext cx="1308100" cy="1416050"/>
            </a:xfrm>
            <a:custGeom>
              <a:avLst/>
              <a:gdLst>
                <a:gd name="connsiteX0" fmla="*/ 1200150 w 1308100"/>
                <a:gd name="connsiteY0" fmla="*/ 1416050 h 1416050"/>
                <a:gd name="connsiteX1" fmla="*/ 1181100 w 1308100"/>
                <a:gd name="connsiteY1" fmla="*/ 1409700 h 1416050"/>
                <a:gd name="connsiteX2" fmla="*/ 1136650 w 1308100"/>
                <a:gd name="connsiteY2" fmla="*/ 1377950 h 1416050"/>
                <a:gd name="connsiteX3" fmla="*/ 958850 w 1308100"/>
                <a:gd name="connsiteY3" fmla="*/ 1352550 h 1416050"/>
                <a:gd name="connsiteX4" fmla="*/ 1073150 w 1308100"/>
                <a:gd name="connsiteY4" fmla="*/ 1352550 h 1416050"/>
                <a:gd name="connsiteX5" fmla="*/ 1111250 w 1308100"/>
                <a:gd name="connsiteY5" fmla="*/ 1282700 h 1416050"/>
                <a:gd name="connsiteX6" fmla="*/ 1009650 w 1308100"/>
                <a:gd name="connsiteY6" fmla="*/ 1168400 h 1416050"/>
                <a:gd name="connsiteX7" fmla="*/ 958850 w 1308100"/>
                <a:gd name="connsiteY7" fmla="*/ 1123950 h 1416050"/>
                <a:gd name="connsiteX8" fmla="*/ 895350 w 1308100"/>
                <a:gd name="connsiteY8" fmla="*/ 1047750 h 1416050"/>
                <a:gd name="connsiteX9" fmla="*/ 850900 w 1308100"/>
                <a:gd name="connsiteY9" fmla="*/ 996950 h 1416050"/>
                <a:gd name="connsiteX10" fmla="*/ 800100 w 1308100"/>
                <a:gd name="connsiteY10" fmla="*/ 939800 h 1416050"/>
                <a:gd name="connsiteX11" fmla="*/ 736600 w 1308100"/>
                <a:gd name="connsiteY11" fmla="*/ 869950 h 1416050"/>
                <a:gd name="connsiteX12" fmla="*/ 711200 w 1308100"/>
                <a:gd name="connsiteY12" fmla="*/ 812800 h 1416050"/>
                <a:gd name="connsiteX13" fmla="*/ 635000 w 1308100"/>
                <a:gd name="connsiteY13" fmla="*/ 774700 h 1416050"/>
                <a:gd name="connsiteX14" fmla="*/ 577850 w 1308100"/>
                <a:gd name="connsiteY14" fmla="*/ 730250 h 1416050"/>
                <a:gd name="connsiteX15" fmla="*/ 450850 w 1308100"/>
                <a:gd name="connsiteY15" fmla="*/ 660400 h 1416050"/>
                <a:gd name="connsiteX16" fmla="*/ 355600 w 1308100"/>
                <a:gd name="connsiteY16" fmla="*/ 622300 h 1416050"/>
                <a:gd name="connsiteX17" fmla="*/ 254000 w 1308100"/>
                <a:gd name="connsiteY17" fmla="*/ 508000 h 1416050"/>
                <a:gd name="connsiteX18" fmla="*/ 177800 w 1308100"/>
                <a:gd name="connsiteY18" fmla="*/ 444500 h 1416050"/>
                <a:gd name="connsiteX19" fmla="*/ 120650 w 1308100"/>
                <a:gd name="connsiteY19" fmla="*/ 387350 h 1416050"/>
                <a:gd name="connsiteX20" fmla="*/ 69850 w 1308100"/>
                <a:gd name="connsiteY20" fmla="*/ 336550 h 1416050"/>
                <a:gd name="connsiteX21" fmla="*/ 6350 w 1308100"/>
                <a:gd name="connsiteY21" fmla="*/ 273050 h 1416050"/>
                <a:gd name="connsiteX22" fmla="*/ 0 w 1308100"/>
                <a:gd name="connsiteY22" fmla="*/ 203200 h 1416050"/>
                <a:gd name="connsiteX23" fmla="*/ 12700 w 1308100"/>
                <a:gd name="connsiteY23" fmla="*/ 158750 h 1416050"/>
                <a:gd name="connsiteX24" fmla="*/ 209550 w 1308100"/>
                <a:gd name="connsiteY24" fmla="*/ 152400 h 1416050"/>
                <a:gd name="connsiteX25" fmla="*/ 311150 w 1308100"/>
                <a:gd name="connsiteY25" fmla="*/ 120650 h 1416050"/>
                <a:gd name="connsiteX26" fmla="*/ 431800 w 1308100"/>
                <a:gd name="connsiteY26" fmla="*/ 63500 h 1416050"/>
                <a:gd name="connsiteX27" fmla="*/ 463550 w 1308100"/>
                <a:gd name="connsiteY27" fmla="*/ 19050 h 1416050"/>
                <a:gd name="connsiteX28" fmla="*/ 584200 w 1308100"/>
                <a:gd name="connsiteY28" fmla="*/ 25400 h 1416050"/>
                <a:gd name="connsiteX29" fmla="*/ 628650 w 1308100"/>
                <a:gd name="connsiteY29" fmla="*/ 12700 h 1416050"/>
                <a:gd name="connsiteX30" fmla="*/ 704850 w 1308100"/>
                <a:gd name="connsiteY30" fmla="*/ 31750 h 1416050"/>
                <a:gd name="connsiteX31" fmla="*/ 793750 w 1308100"/>
                <a:gd name="connsiteY31" fmla="*/ 50800 h 1416050"/>
                <a:gd name="connsiteX32" fmla="*/ 876300 w 1308100"/>
                <a:gd name="connsiteY32" fmla="*/ 95250 h 1416050"/>
                <a:gd name="connsiteX33" fmla="*/ 958850 w 1308100"/>
                <a:gd name="connsiteY33" fmla="*/ 69850 h 1416050"/>
                <a:gd name="connsiteX34" fmla="*/ 1028700 w 1308100"/>
                <a:gd name="connsiteY34" fmla="*/ 44450 h 1416050"/>
                <a:gd name="connsiteX35" fmla="*/ 1054100 w 1308100"/>
                <a:gd name="connsiteY35" fmla="*/ 0 h 1416050"/>
                <a:gd name="connsiteX36" fmla="*/ 1035050 w 1308100"/>
                <a:gd name="connsiteY36" fmla="*/ 101600 h 1416050"/>
                <a:gd name="connsiteX37" fmla="*/ 1022350 w 1308100"/>
                <a:gd name="connsiteY37" fmla="*/ 152400 h 1416050"/>
                <a:gd name="connsiteX38" fmla="*/ 1079500 w 1308100"/>
                <a:gd name="connsiteY38" fmla="*/ 184150 h 1416050"/>
                <a:gd name="connsiteX39" fmla="*/ 1098550 w 1308100"/>
                <a:gd name="connsiteY39" fmla="*/ 228600 h 1416050"/>
                <a:gd name="connsiteX40" fmla="*/ 1066800 w 1308100"/>
                <a:gd name="connsiteY40" fmla="*/ 273050 h 1416050"/>
                <a:gd name="connsiteX41" fmla="*/ 1066800 w 1308100"/>
                <a:gd name="connsiteY41" fmla="*/ 317500 h 1416050"/>
                <a:gd name="connsiteX42" fmla="*/ 1073150 w 1308100"/>
                <a:gd name="connsiteY42" fmla="*/ 361950 h 1416050"/>
                <a:gd name="connsiteX43" fmla="*/ 1104900 w 1308100"/>
                <a:gd name="connsiteY43" fmla="*/ 400050 h 1416050"/>
                <a:gd name="connsiteX44" fmla="*/ 1130300 w 1308100"/>
                <a:gd name="connsiteY44" fmla="*/ 438150 h 1416050"/>
                <a:gd name="connsiteX45" fmla="*/ 1130300 w 1308100"/>
                <a:gd name="connsiteY45" fmla="*/ 495300 h 1416050"/>
                <a:gd name="connsiteX46" fmla="*/ 1123950 w 1308100"/>
                <a:gd name="connsiteY46" fmla="*/ 533400 h 1416050"/>
                <a:gd name="connsiteX47" fmla="*/ 1123950 w 1308100"/>
                <a:gd name="connsiteY47" fmla="*/ 533400 h 1416050"/>
                <a:gd name="connsiteX48" fmla="*/ 1130300 w 1308100"/>
                <a:gd name="connsiteY48" fmla="*/ 730250 h 1416050"/>
                <a:gd name="connsiteX49" fmla="*/ 1130300 w 1308100"/>
                <a:gd name="connsiteY49" fmla="*/ 882650 h 1416050"/>
                <a:gd name="connsiteX50" fmla="*/ 1193800 w 1308100"/>
                <a:gd name="connsiteY50" fmla="*/ 1022350 h 1416050"/>
                <a:gd name="connsiteX51" fmla="*/ 1238250 w 1308100"/>
                <a:gd name="connsiteY51" fmla="*/ 1149350 h 1416050"/>
                <a:gd name="connsiteX52" fmla="*/ 1270000 w 1308100"/>
                <a:gd name="connsiteY52" fmla="*/ 1231900 h 1416050"/>
                <a:gd name="connsiteX53" fmla="*/ 1308100 w 1308100"/>
                <a:gd name="connsiteY53" fmla="*/ 1327150 h 1416050"/>
                <a:gd name="connsiteX54" fmla="*/ 1301750 w 1308100"/>
                <a:gd name="connsiteY54" fmla="*/ 1397000 h 1416050"/>
                <a:gd name="connsiteX55" fmla="*/ 1200150 w 1308100"/>
                <a:gd name="connsiteY55" fmla="*/ 1416050 h 141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08100" h="1416050">
                  <a:moveTo>
                    <a:pt x="1200150" y="1416050"/>
                  </a:moveTo>
                  <a:cubicBezTo>
                    <a:pt x="1193800" y="1413933"/>
                    <a:pt x="1186951" y="1412951"/>
                    <a:pt x="1181100" y="1409700"/>
                  </a:cubicBezTo>
                  <a:cubicBezTo>
                    <a:pt x="1150657" y="1392787"/>
                    <a:pt x="1151803" y="1393103"/>
                    <a:pt x="1136650" y="1377950"/>
                  </a:cubicBezTo>
                  <a:lnTo>
                    <a:pt x="958850" y="1352550"/>
                  </a:lnTo>
                  <a:lnTo>
                    <a:pt x="1073150" y="1352550"/>
                  </a:lnTo>
                  <a:lnTo>
                    <a:pt x="1111250" y="1282700"/>
                  </a:lnTo>
                  <a:lnTo>
                    <a:pt x="1009650" y="1168400"/>
                  </a:lnTo>
                  <a:lnTo>
                    <a:pt x="958850" y="1123950"/>
                  </a:lnTo>
                  <a:lnTo>
                    <a:pt x="895350" y="1047750"/>
                  </a:lnTo>
                  <a:lnTo>
                    <a:pt x="850900" y="996950"/>
                  </a:lnTo>
                  <a:lnTo>
                    <a:pt x="800100" y="939800"/>
                  </a:lnTo>
                  <a:lnTo>
                    <a:pt x="736600" y="869950"/>
                  </a:lnTo>
                  <a:lnTo>
                    <a:pt x="711200" y="812800"/>
                  </a:lnTo>
                  <a:lnTo>
                    <a:pt x="635000" y="774700"/>
                  </a:lnTo>
                  <a:lnTo>
                    <a:pt x="577850" y="730250"/>
                  </a:lnTo>
                  <a:lnTo>
                    <a:pt x="450850" y="660400"/>
                  </a:lnTo>
                  <a:lnTo>
                    <a:pt x="355600" y="622300"/>
                  </a:lnTo>
                  <a:lnTo>
                    <a:pt x="254000" y="508000"/>
                  </a:lnTo>
                  <a:lnTo>
                    <a:pt x="177800" y="444500"/>
                  </a:lnTo>
                  <a:lnTo>
                    <a:pt x="120650" y="387350"/>
                  </a:lnTo>
                  <a:lnTo>
                    <a:pt x="69850" y="336550"/>
                  </a:lnTo>
                  <a:lnTo>
                    <a:pt x="6350" y="273050"/>
                  </a:lnTo>
                  <a:lnTo>
                    <a:pt x="0" y="203200"/>
                  </a:lnTo>
                  <a:lnTo>
                    <a:pt x="12700" y="158750"/>
                  </a:lnTo>
                  <a:lnTo>
                    <a:pt x="209550" y="152400"/>
                  </a:lnTo>
                  <a:lnTo>
                    <a:pt x="311150" y="120650"/>
                  </a:lnTo>
                  <a:lnTo>
                    <a:pt x="431800" y="63500"/>
                  </a:lnTo>
                  <a:lnTo>
                    <a:pt x="463550" y="19050"/>
                  </a:lnTo>
                  <a:lnTo>
                    <a:pt x="584200" y="25400"/>
                  </a:lnTo>
                  <a:lnTo>
                    <a:pt x="628650" y="12700"/>
                  </a:lnTo>
                  <a:lnTo>
                    <a:pt x="704850" y="31750"/>
                  </a:lnTo>
                  <a:lnTo>
                    <a:pt x="793750" y="50800"/>
                  </a:lnTo>
                  <a:lnTo>
                    <a:pt x="876300" y="95250"/>
                  </a:lnTo>
                  <a:lnTo>
                    <a:pt x="958850" y="69850"/>
                  </a:lnTo>
                  <a:lnTo>
                    <a:pt x="1028700" y="44450"/>
                  </a:lnTo>
                  <a:lnTo>
                    <a:pt x="1054100" y="0"/>
                  </a:lnTo>
                  <a:lnTo>
                    <a:pt x="1035050" y="101600"/>
                  </a:lnTo>
                  <a:lnTo>
                    <a:pt x="1022350" y="152400"/>
                  </a:lnTo>
                  <a:lnTo>
                    <a:pt x="1079500" y="184150"/>
                  </a:lnTo>
                  <a:lnTo>
                    <a:pt x="1098550" y="228600"/>
                  </a:lnTo>
                  <a:lnTo>
                    <a:pt x="1066800" y="273050"/>
                  </a:lnTo>
                  <a:lnTo>
                    <a:pt x="1066800" y="317500"/>
                  </a:lnTo>
                  <a:lnTo>
                    <a:pt x="1073150" y="361950"/>
                  </a:lnTo>
                  <a:cubicBezTo>
                    <a:pt x="1106397" y="395197"/>
                    <a:pt x="1104900" y="378733"/>
                    <a:pt x="1104900" y="400050"/>
                  </a:cubicBezTo>
                  <a:lnTo>
                    <a:pt x="1130300" y="438150"/>
                  </a:lnTo>
                  <a:lnTo>
                    <a:pt x="1130300" y="495300"/>
                  </a:lnTo>
                  <a:lnTo>
                    <a:pt x="1123950" y="533400"/>
                  </a:lnTo>
                  <a:lnTo>
                    <a:pt x="1123950" y="533400"/>
                  </a:lnTo>
                  <a:lnTo>
                    <a:pt x="1130300" y="730250"/>
                  </a:lnTo>
                  <a:lnTo>
                    <a:pt x="1130300" y="882650"/>
                  </a:lnTo>
                  <a:lnTo>
                    <a:pt x="1193800" y="1022350"/>
                  </a:lnTo>
                  <a:cubicBezTo>
                    <a:pt x="1238982" y="1144986"/>
                    <a:pt x="1238250" y="1100141"/>
                    <a:pt x="1238250" y="1149350"/>
                  </a:cubicBezTo>
                  <a:lnTo>
                    <a:pt x="1270000" y="1231900"/>
                  </a:lnTo>
                  <a:lnTo>
                    <a:pt x="1308100" y="1327150"/>
                  </a:lnTo>
                  <a:lnTo>
                    <a:pt x="1301750" y="1397000"/>
                  </a:lnTo>
                  <a:lnTo>
                    <a:pt x="1200150" y="141605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120900" y="1016000"/>
              <a:ext cx="3187700" cy="2527300"/>
            </a:xfrm>
            <a:custGeom>
              <a:avLst/>
              <a:gdLst>
                <a:gd name="connsiteX0" fmla="*/ 2578100 w 3187700"/>
                <a:gd name="connsiteY0" fmla="*/ 2527300 h 2527300"/>
                <a:gd name="connsiteX1" fmla="*/ 2457450 w 3187700"/>
                <a:gd name="connsiteY1" fmla="*/ 2470150 h 2527300"/>
                <a:gd name="connsiteX2" fmla="*/ 2425700 w 3187700"/>
                <a:gd name="connsiteY2" fmla="*/ 2425700 h 2527300"/>
                <a:gd name="connsiteX3" fmla="*/ 2362200 w 3187700"/>
                <a:gd name="connsiteY3" fmla="*/ 2393950 h 2527300"/>
                <a:gd name="connsiteX4" fmla="*/ 2336800 w 3187700"/>
                <a:gd name="connsiteY4" fmla="*/ 2349500 h 2527300"/>
                <a:gd name="connsiteX5" fmla="*/ 2298700 w 3187700"/>
                <a:gd name="connsiteY5" fmla="*/ 2279650 h 2527300"/>
                <a:gd name="connsiteX6" fmla="*/ 2241550 w 3187700"/>
                <a:gd name="connsiteY6" fmla="*/ 2247900 h 2527300"/>
                <a:gd name="connsiteX7" fmla="*/ 2178050 w 3187700"/>
                <a:gd name="connsiteY7" fmla="*/ 2222500 h 2527300"/>
                <a:gd name="connsiteX8" fmla="*/ 2114550 w 3187700"/>
                <a:gd name="connsiteY8" fmla="*/ 2190750 h 2527300"/>
                <a:gd name="connsiteX9" fmla="*/ 2038350 w 3187700"/>
                <a:gd name="connsiteY9" fmla="*/ 2165350 h 2527300"/>
                <a:gd name="connsiteX10" fmla="*/ 1974850 w 3187700"/>
                <a:gd name="connsiteY10" fmla="*/ 2146300 h 2527300"/>
                <a:gd name="connsiteX11" fmla="*/ 1885950 w 3187700"/>
                <a:gd name="connsiteY11" fmla="*/ 2139950 h 2527300"/>
                <a:gd name="connsiteX12" fmla="*/ 1752600 w 3187700"/>
                <a:gd name="connsiteY12" fmla="*/ 2133600 h 2527300"/>
                <a:gd name="connsiteX13" fmla="*/ 1682750 w 3187700"/>
                <a:gd name="connsiteY13" fmla="*/ 2108200 h 2527300"/>
                <a:gd name="connsiteX14" fmla="*/ 1524000 w 3187700"/>
                <a:gd name="connsiteY14" fmla="*/ 1987550 h 2527300"/>
                <a:gd name="connsiteX15" fmla="*/ 1498600 w 3187700"/>
                <a:gd name="connsiteY15" fmla="*/ 1949450 h 2527300"/>
                <a:gd name="connsiteX16" fmla="*/ 1473200 w 3187700"/>
                <a:gd name="connsiteY16" fmla="*/ 1911350 h 2527300"/>
                <a:gd name="connsiteX17" fmla="*/ 1422400 w 3187700"/>
                <a:gd name="connsiteY17" fmla="*/ 1866900 h 2527300"/>
                <a:gd name="connsiteX18" fmla="*/ 1365250 w 3187700"/>
                <a:gd name="connsiteY18" fmla="*/ 1809750 h 2527300"/>
                <a:gd name="connsiteX19" fmla="*/ 1365250 w 3187700"/>
                <a:gd name="connsiteY19" fmla="*/ 1809750 h 2527300"/>
                <a:gd name="connsiteX20" fmla="*/ 1301750 w 3187700"/>
                <a:gd name="connsiteY20" fmla="*/ 1784350 h 2527300"/>
                <a:gd name="connsiteX21" fmla="*/ 1212850 w 3187700"/>
                <a:gd name="connsiteY21" fmla="*/ 1606550 h 2527300"/>
                <a:gd name="connsiteX22" fmla="*/ 1212850 w 3187700"/>
                <a:gd name="connsiteY22" fmla="*/ 1606550 h 2527300"/>
                <a:gd name="connsiteX23" fmla="*/ 1212850 w 3187700"/>
                <a:gd name="connsiteY23" fmla="*/ 1536700 h 2527300"/>
                <a:gd name="connsiteX24" fmla="*/ 1174750 w 3187700"/>
                <a:gd name="connsiteY24" fmla="*/ 1498600 h 2527300"/>
                <a:gd name="connsiteX25" fmla="*/ 1149350 w 3187700"/>
                <a:gd name="connsiteY25" fmla="*/ 1460500 h 2527300"/>
                <a:gd name="connsiteX26" fmla="*/ 1092200 w 3187700"/>
                <a:gd name="connsiteY26" fmla="*/ 1397000 h 2527300"/>
                <a:gd name="connsiteX27" fmla="*/ 1041400 w 3187700"/>
                <a:gd name="connsiteY27" fmla="*/ 1352550 h 2527300"/>
                <a:gd name="connsiteX28" fmla="*/ 984250 w 3187700"/>
                <a:gd name="connsiteY28" fmla="*/ 1308100 h 2527300"/>
                <a:gd name="connsiteX29" fmla="*/ 946150 w 3187700"/>
                <a:gd name="connsiteY29" fmla="*/ 1270000 h 2527300"/>
                <a:gd name="connsiteX30" fmla="*/ 717550 w 3187700"/>
                <a:gd name="connsiteY30" fmla="*/ 1219200 h 2527300"/>
                <a:gd name="connsiteX31" fmla="*/ 654050 w 3187700"/>
                <a:gd name="connsiteY31" fmla="*/ 1187450 h 2527300"/>
                <a:gd name="connsiteX32" fmla="*/ 609600 w 3187700"/>
                <a:gd name="connsiteY32" fmla="*/ 1168400 h 2527300"/>
                <a:gd name="connsiteX33" fmla="*/ 571500 w 3187700"/>
                <a:gd name="connsiteY33" fmla="*/ 1111250 h 2527300"/>
                <a:gd name="connsiteX34" fmla="*/ 552450 w 3187700"/>
                <a:gd name="connsiteY34" fmla="*/ 1060450 h 2527300"/>
                <a:gd name="connsiteX35" fmla="*/ 381000 w 3187700"/>
                <a:gd name="connsiteY35" fmla="*/ 952500 h 2527300"/>
                <a:gd name="connsiteX36" fmla="*/ 336550 w 3187700"/>
                <a:gd name="connsiteY36" fmla="*/ 895350 h 2527300"/>
                <a:gd name="connsiteX37" fmla="*/ 260350 w 3187700"/>
                <a:gd name="connsiteY37" fmla="*/ 869950 h 2527300"/>
                <a:gd name="connsiteX38" fmla="*/ 165100 w 3187700"/>
                <a:gd name="connsiteY38" fmla="*/ 749300 h 2527300"/>
                <a:gd name="connsiteX39" fmla="*/ 177800 w 3187700"/>
                <a:gd name="connsiteY39" fmla="*/ 698500 h 2527300"/>
                <a:gd name="connsiteX40" fmla="*/ 203200 w 3187700"/>
                <a:gd name="connsiteY40" fmla="*/ 628650 h 2527300"/>
                <a:gd name="connsiteX41" fmla="*/ 203200 w 3187700"/>
                <a:gd name="connsiteY41" fmla="*/ 558800 h 2527300"/>
                <a:gd name="connsiteX42" fmla="*/ 234950 w 3187700"/>
                <a:gd name="connsiteY42" fmla="*/ 482600 h 2527300"/>
                <a:gd name="connsiteX43" fmla="*/ 228600 w 3187700"/>
                <a:gd name="connsiteY43" fmla="*/ 450850 h 2527300"/>
                <a:gd name="connsiteX44" fmla="*/ 127000 w 3187700"/>
                <a:gd name="connsiteY44" fmla="*/ 438150 h 2527300"/>
                <a:gd name="connsiteX45" fmla="*/ 0 w 3187700"/>
                <a:gd name="connsiteY45" fmla="*/ 419100 h 2527300"/>
                <a:gd name="connsiteX46" fmla="*/ 44450 w 3187700"/>
                <a:gd name="connsiteY46" fmla="*/ 241300 h 2527300"/>
                <a:gd name="connsiteX47" fmla="*/ 146050 w 3187700"/>
                <a:gd name="connsiteY47" fmla="*/ 69850 h 2527300"/>
                <a:gd name="connsiteX48" fmla="*/ 406400 w 3187700"/>
                <a:gd name="connsiteY48" fmla="*/ 0 h 2527300"/>
                <a:gd name="connsiteX49" fmla="*/ 654050 w 3187700"/>
                <a:gd name="connsiteY49" fmla="*/ 82550 h 2527300"/>
                <a:gd name="connsiteX50" fmla="*/ 838200 w 3187700"/>
                <a:gd name="connsiteY50" fmla="*/ 215900 h 2527300"/>
                <a:gd name="connsiteX51" fmla="*/ 977900 w 3187700"/>
                <a:gd name="connsiteY51" fmla="*/ 431800 h 2527300"/>
                <a:gd name="connsiteX52" fmla="*/ 971550 w 3187700"/>
                <a:gd name="connsiteY52" fmla="*/ 571500 h 2527300"/>
                <a:gd name="connsiteX53" fmla="*/ 977900 w 3187700"/>
                <a:gd name="connsiteY53" fmla="*/ 692150 h 2527300"/>
                <a:gd name="connsiteX54" fmla="*/ 977900 w 3187700"/>
                <a:gd name="connsiteY54" fmla="*/ 774700 h 2527300"/>
                <a:gd name="connsiteX55" fmla="*/ 1028700 w 3187700"/>
                <a:gd name="connsiteY55" fmla="*/ 869950 h 2527300"/>
                <a:gd name="connsiteX56" fmla="*/ 1111250 w 3187700"/>
                <a:gd name="connsiteY56" fmla="*/ 1003300 h 2527300"/>
                <a:gd name="connsiteX57" fmla="*/ 1143000 w 3187700"/>
                <a:gd name="connsiteY57" fmla="*/ 1092200 h 2527300"/>
                <a:gd name="connsiteX58" fmla="*/ 1187450 w 3187700"/>
                <a:gd name="connsiteY58" fmla="*/ 1181100 h 2527300"/>
                <a:gd name="connsiteX59" fmla="*/ 1276350 w 3187700"/>
                <a:gd name="connsiteY59" fmla="*/ 1250950 h 2527300"/>
                <a:gd name="connsiteX60" fmla="*/ 1390650 w 3187700"/>
                <a:gd name="connsiteY60" fmla="*/ 1358900 h 2527300"/>
                <a:gd name="connsiteX61" fmla="*/ 1435100 w 3187700"/>
                <a:gd name="connsiteY61" fmla="*/ 1447800 h 2527300"/>
                <a:gd name="connsiteX62" fmla="*/ 1574800 w 3187700"/>
                <a:gd name="connsiteY62" fmla="*/ 1504950 h 2527300"/>
                <a:gd name="connsiteX63" fmla="*/ 1695450 w 3187700"/>
                <a:gd name="connsiteY63" fmla="*/ 1460500 h 2527300"/>
                <a:gd name="connsiteX64" fmla="*/ 1866900 w 3187700"/>
                <a:gd name="connsiteY64" fmla="*/ 1574800 h 2527300"/>
                <a:gd name="connsiteX65" fmla="*/ 1943100 w 3187700"/>
                <a:gd name="connsiteY65" fmla="*/ 1625600 h 2527300"/>
                <a:gd name="connsiteX66" fmla="*/ 2025650 w 3187700"/>
                <a:gd name="connsiteY66" fmla="*/ 1657350 h 2527300"/>
                <a:gd name="connsiteX67" fmla="*/ 2095500 w 3187700"/>
                <a:gd name="connsiteY67" fmla="*/ 1714500 h 2527300"/>
                <a:gd name="connsiteX68" fmla="*/ 2146300 w 3187700"/>
                <a:gd name="connsiteY68" fmla="*/ 1752600 h 2527300"/>
                <a:gd name="connsiteX69" fmla="*/ 2241550 w 3187700"/>
                <a:gd name="connsiteY69" fmla="*/ 1771650 h 2527300"/>
                <a:gd name="connsiteX70" fmla="*/ 2228850 w 3187700"/>
                <a:gd name="connsiteY70" fmla="*/ 1822450 h 2527300"/>
                <a:gd name="connsiteX71" fmla="*/ 2292350 w 3187700"/>
                <a:gd name="connsiteY71" fmla="*/ 1803400 h 2527300"/>
                <a:gd name="connsiteX72" fmla="*/ 2298700 w 3187700"/>
                <a:gd name="connsiteY72" fmla="*/ 1695450 h 2527300"/>
                <a:gd name="connsiteX73" fmla="*/ 2324100 w 3187700"/>
                <a:gd name="connsiteY73" fmla="*/ 1612900 h 2527300"/>
                <a:gd name="connsiteX74" fmla="*/ 2343150 w 3187700"/>
                <a:gd name="connsiteY74" fmla="*/ 1504950 h 2527300"/>
                <a:gd name="connsiteX75" fmla="*/ 2343150 w 3187700"/>
                <a:gd name="connsiteY75" fmla="*/ 1428750 h 2527300"/>
                <a:gd name="connsiteX76" fmla="*/ 2368550 w 3187700"/>
                <a:gd name="connsiteY76" fmla="*/ 1377950 h 2527300"/>
                <a:gd name="connsiteX77" fmla="*/ 2400300 w 3187700"/>
                <a:gd name="connsiteY77" fmla="*/ 1327150 h 2527300"/>
                <a:gd name="connsiteX78" fmla="*/ 2419350 w 3187700"/>
                <a:gd name="connsiteY78" fmla="*/ 1244600 h 2527300"/>
                <a:gd name="connsiteX79" fmla="*/ 2476500 w 3187700"/>
                <a:gd name="connsiteY79" fmla="*/ 1193800 h 2527300"/>
                <a:gd name="connsiteX80" fmla="*/ 2457450 w 3187700"/>
                <a:gd name="connsiteY80" fmla="*/ 1250950 h 2527300"/>
                <a:gd name="connsiteX81" fmla="*/ 2457450 w 3187700"/>
                <a:gd name="connsiteY81" fmla="*/ 1320800 h 2527300"/>
                <a:gd name="connsiteX82" fmla="*/ 2476500 w 3187700"/>
                <a:gd name="connsiteY82" fmla="*/ 1390650 h 2527300"/>
                <a:gd name="connsiteX83" fmla="*/ 2482850 w 3187700"/>
                <a:gd name="connsiteY83" fmla="*/ 1447800 h 2527300"/>
                <a:gd name="connsiteX84" fmla="*/ 2527300 w 3187700"/>
                <a:gd name="connsiteY84" fmla="*/ 1504950 h 2527300"/>
                <a:gd name="connsiteX85" fmla="*/ 2559050 w 3187700"/>
                <a:gd name="connsiteY85" fmla="*/ 1549400 h 2527300"/>
                <a:gd name="connsiteX86" fmla="*/ 2552700 w 3187700"/>
                <a:gd name="connsiteY86" fmla="*/ 1638300 h 2527300"/>
                <a:gd name="connsiteX87" fmla="*/ 2540000 w 3187700"/>
                <a:gd name="connsiteY87" fmla="*/ 1708150 h 2527300"/>
                <a:gd name="connsiteX88" fmla="*/ 2546350 w 3187700"/>
                <a:gd name="connsiteY88" fmla="*/ 1765300 h 2527300"/>
                <a:gd name="connsiteX89" fmla="*/ 2616200 w 3187700"/>
                <a:gd name="connsiteY89" fmla="*/ 1797050 h 2527300"/>
                <a:gd name="connsiteX90" fmla="*/ 2762250 w 3187700"/>
                <a:gd name="connsiteY90" fmla="*/ 1797050 h 2527300"/>
                <a:gd name="connsiteX91" fmla="*/ 2901950 w 3187700"/>
                <a:gd name="connsiteY91" fmla="*/ 1803400 h 2527300"/>
                <a:gd name="connsiteX92" fmla="*/ 3048000 w 3187700"/>
                <a:gd name="connsiteY92" fmla="*/ 1803400 h 2527300"/>
                <a:gd name="connsiteX93" fmla="*/ 3105150 w 3187700"/>
                <a:gd name="connsiteY93" fmla="*/ 1758950 h 2527300"/>
                <a:gd name="connsiteX94" fmla="*/ 3149600 w 3187700"/>
                <a:gd name="connsiteY94" fmla="*/ 1689100 h 2527300"/>
                <a:gd name="connsiteX95" fmla="*/ 3187700 w 3187700"/>
                <a:gd name="connsiteY95" fmla="*/ 1663700 h 2527300"/>
                <a:gd name="connsiteX96" fmla="*/ 3168650 w 3187700"/>
                <a:gd name="connsiteY96" fmla="*/ 1746250 h 2527300"/>
                <a:gd name="connsiteX97" fmla="*/ 3111500 w 3187700"/>
                <a:gd name="connsiteY97" fmla="*/ 1828800 h 2527300"/>
                <a:gd name="connsiteX98" fmla="*/ 3079750 w 3187700"/>
                <a:gd name="connsiteY98" fmla="*/ 1873250 h 2527300"/>
                <a:gd name="connsiteX99" fmla="*/ 2997200 w 3187700"/>
                <a:gd name="connsiteY99" fmla="*/ 1873250 h 2527300"/>
                <a:gd name="connsiteX100" fmla="*/ 2857500 w 3187700"/>
                <a:gd name="connsiteY100" fmla="*/ 1847850 h 2527300"/>
                <a:gd name="connsiteX101" fmla="*/ 2749550 w 3187700"/>
                <a:gd name="connsiteY101" fmla="*/ 1847850 h 2527300"/>
                <a:gd name="connsiteX102" fmla="*/ 2698750 w 3187700"/>
                <a:gd name="connsiteY102" fmla="*/ 1866900 h 2527300"/>
                <a:gd name="connsiteX103" fmla="*/ 2622550 w 3187700"/>
                <a:gd name="connsiteY103" fmla="*/ 1873250 h 2527300"/>
                <a:gd name="connsiteX104" fmla="*/ 2495550 w 3187700"/>
                <a:gd name="connsiteY104" fmla="*/ 1841500 h 2527300"/>
                <a:gd name="connsiteX105" fmla="*/ 2419350 w 3187700"/>
                <a:gd name="connsiteY105" fmla="*/ 1847850 h 2527300"/>
                <a:gd name="connsiteX106" fmla="*/ 2527300 w 3187700"/>
                <a:gd name="connsiteY106" fmla="*/ 1885950 h 2527300"/>
                <a:gd name="connsiteX107" fmla="*/ 2584450 w 3187700"/>
                <a:gd name="connsiteY107" fmla="*/ 1968500 h 2527300"/>
                <a:gd name="connsiteX108" fmla="*/ 2603500 w 3187700"/>
                <a:gd name="connsiteY108" fmla="*/ 2076450 h 2527300"/>
                <a:gd name="connsiteX109" fmla="*/ 2571750 w 3187700"/>
                <a:gd name="connsiteY109" fmla="*/ 2139950 h 2527300"/>
                <a:gd name="connsiteX110" fmla="*/ 2527300 w 3187700"/>
                <a:gd name="connsiteY110" fmla="*/ 2216150 h 2527300"/>
                <a:gd name="connsiteX111" fmla="*/ 2552700 w 3187700"/>
                <a:gd name="connsiteY111" fmla="*/ 2336800 h 2527300"/>
                <a:gd name="connsiteX112" fmla="*/ 2590800 w 3187700"/>
                <a:gd name="connsiteY112" fmla="*/ 2387600 h 2527300"/>
                <a:gd name="connsiteX113" fmla="*/ 2660650 w 3187700"/>
                <a:gd name="connsiteY113" fmla="*/ 2425700 h 2527300"/>
                <a:gd name="connsiteX114" fmla="*/ 2717800 w 3187700"/>
                <a:gd name="connsiteY114" fmla="*/ 2457450 h 2527300"/>
                <a:gd name="connsiteX115" fmla="*/ 2717800 w 3187700"/>
                <a:gd name="connsiteY115" fmla="*/ 2457450 h 2527300"/>
                <a:gd name="connsiteX116" fmla="*/ 2794000 w 3187700"/>
                <a:gd name="connsiteY116" fmla="*/ 2501900 h 2527300"/>
                <a:gd name="connsiteX117" fmla="*/ 2578100 w 3187700"/>
                <a:gd name="connsiteY117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87700" h="2527300">
                  <a:moveTo>
                    <a:pt x="2578100" y="2527300"/>
                  </a:moveTo>
                  <a:lnTo>
                    <a:pt x="2457450" y="2470150"/>
                  </a:lnTo>
                  <a:lnTo>
                    <a:pt x="2425700" y="2425700"/>
                  </a:lnTo>
                  <a:lnTo>
                    <a:pt x="2362200" y="2393950"/>
                  </a:lnTo>
                  <a:lnTo>
                    <a:pt x="2336800" y="2349500"/>
                  </a:lnTo>
                  <a:lnTo>
                    <a:pt x="2298700" y="2279650"/>
                  </a:lnTo>
                  <a:lnTo>
                    <a:pt x="2241550" y="2247900"/>
                  </a:lnTo>
                  <a:lnTo>
                    <a:pt x="2178050" y="2222500"/>
                  </a:lnTo>
                  <a:lnTo>
                    <a:pt x="2114550" y="2190750"/>
                  </a:lnTo>
                  <a:lnTo>
                    <a:pt x="2038350" y="2165350"/>
                  </a:lnTo>
                  <a:lnTo>
                    <a:pt x="1974850" y="2146300"/>
                  </a:lnTo>
                  <a:lnTo>
                    <a:pt x="1885950" y="2139950"/>
                  </a:lnTo>
                  <a:lnTo>
                    <a:pt x="1752600" y="2133600"/>
                  </a:lnTo>
                  <a:lnTo>
                    <a:pt x="1682750" y="2108200"/>
                  </a:lnTo>
                  <a:lnTo>
                    <a:pt x="1524000" y="1987550"/>
                  </a:lnTo>
                  <a:lnTo>
                    <a:pt x="1498600" y="1949450"/>
                  </a:lnTo>
                  <a:lnTo>
                    <a:pt x="1473200" y="1911350"/>
                  </a:lnTo>
                  <a:lnTo>
                    <a:pt x="1422400" y="1866900"/>
                  </a:lnTo>
                  <a:lnTo>
                    <a:pt x="1365250" y="1809750"/>
                  </a:lnTo>
                  <a:lnTo>
                    <a:pt x="1365250" y="1809750"/>
                  </a:lnTo>
                  <a:lnTo>
                    <a:pt x="1301750" y="1784350"/>
                  </a:lnTo>
                  <a:lnTo>
                    <a:pt x="1212850" y="1606550"/>
                  </a:lnTo>
                  <a:lnTo>
                    <a:pt x="1212850" y="1606550"/>
                  </a:lnTo>
                  <a:lnTo>
                    <a:pt x="1212850" y="1536700"/>
                  </a:lnTo>
                  <a:lnTo>
                    <a:pt x="1174750" y="1498600"/>
                  </a:lnTo>
                  <a:lnTo>
                    <a:pt x="1149350" y="1460500"/>
                  </a:lnTo>
                  <a:lnTo>
                    <a:pt x="1092200" y="1397000"/>
                  </a:lnTo>
                  <a:lnTo>
                    <a:pt x="1041400" y="1352550"/>
                  </a:lnTo>
                  <a:lnTo>
                    <a:pt x="984250" y="1308100"/>
                  </a:lnTo>
                  <a:lnTo>
                    <a:pt x="946150" y="1270000"/>
                  </a:lnTo>
                  <a:lnTo>
                    <a:pt x="717550" y="1219200"/>
                  </a:lnTo>
                  <a:lnTo>
                    <a:pt x="654050" y="1187450"/>
                  </a:lnTo>
                  <a:lnTo>
                    <a:pt x="609600" y="1168400"/>
                  </a:lnTo>
                  <a:lnTo>
                    <a:pt x="571500" y="1111250"/>
                  </a:lnTo>
                  <a:lnTo>
                    <a:pt x="552450" y="1060450"/>
                  </a:lnTo>
                  <a:lnTo>
                    <a:pt x="381000" y="952500"/>
                  </a:lnTo>
                  <a:lnTo>
                    <a:pt x="336550" y="895350"/>
                  </a:lnTo>
                  <a:lnTo>
                    <a:pt x="260350" y="869950"/>
                  </a:lnTo>
                  <a:lnTo>
                    <a:pt x="165100" y="749300"/>
                  </a:lnTo>
                  <a:lnTo>
                    <a:pt x="177800" y="698500"/>
                  </a:lnTo>
                  <a:lnTo>
                    <a:pt x="203200" y="628650"/>
                  </a:lnTo>
                  <a:lnTo>
                    <a:pt x="203200" y="558800"/>
                  </a:lnTo>
                  <a:lnTo>
                    <a:pt x="234950" y="482600"/>
                  </a:lnTo>
                  <a:lnTo>
                    <a:pt x="228600" y="450850"/>
                  </a:lnTo>
                  <a:cubicBezTo>
                    <a:pt x="124920" y="431410"/>
                    <a:pt x="127000" y="397343"/>
                    <a:pt x="127000" y="438150"/>
                  </a:cubicBezTo>
                  <a:lnTo>
                    <a:pt x="0" y="419100"/>
                  </a:lnTo>
                  <a:lnTo>
                    <a:pt x="44450" y="241300"/>
                  </a:lnTo>
                  <a:lnTo>
                    <a:pt x="146050" y="69850"/>
                  </a:lnTo>
                  <a:lnTo>
                    <a:pt x="406400" y="0"/>
                  </a:lnTo>
                  <a:lnTo>
                    <a:pt x="654050" y="82550"/>
                  </a:lnTo>
                  <a:lnTo>
                    <a:pt x="838200" y="215900"/>
                  </a:lnTo>
                  <a:lnTo>
                    <a:pt x="977900" y="431800"/>
                  </a:lnTo>
                  <a:lnTo>
                    <a:pt x="971550" y="571500"/>
                  </a:lnTo>
                  <a:lnTo>
                    <a:pt x="977900" y="692150"/>
                  </a:lnTo>
                  <a:lnTo>
                    <a:pt x="977900" y="774700"/>
                  </a:lnTo>
                  <a:lnTo>
                    <a:pt x="1028700" y="869950"/>
                  </a:lnTo>
                  <a:lnTo>
                    <a:pt x="1111250" y="1003300"/>
                  </a:lnTo>
                  <a:lnTo>
                    <a:pt x="1143000" y="1092200"/>
                  </a:lnTo>
                  <a:cubicBezTo>
                    <a:pt x="1188454" y="1176614"/>
                    <a:pt x="1187450" y="1143498"/>
                    <a:pt x="1187450" y="1181100"/>
                  </a:cubicBezTo>
                  <a:lnTo>
                    <a:pt x="1276350" y="1250950"/>
                  </a:lnTo>
                  <a:lnTo>
                    <a:pt x="1390650" y="1358900"/>
                  </a:lnTo>
                  <a:lnTo>
                    <a:pt x="1435100" y="1447800"/>
                  </a:lnTo>
                  <a:lnTo>
                    <a:pt x="1574800" y="1504950"/>
                  </a:lnTo>
                  <a:lnTo>
                    <a:pt x="1695450" y="1460500"/>
                  </a:lnTo>
                  <a:lnTo>
                    <a:pt x="1866900" y="1574800"/>
                  </a:lnTo>
                  <a:lnTo>
                    <a:pt x="1943100" y="1625600"/>
                  </a:lnTo>
                  <a:lnTo>
                    <a:pt x="2025650" y="1657350"/>
                  </a:lnTo>
                  <a:lnTo>
                    <a:pt x="2095500" y="1714500"/>
                  </a:lnTo>
                  <a:lnTo>
                    <a:pt x="2146300" y="1752600"/>
                  </a:lnTo>
                  <a:lnTo>
                    <a:pt x="2241550" y="1771650"/>
                  </a:lnTo>
                  <a:lnTo>
                    <a:pt x="2228850" y="1822450"/>
                  </a:lnTo>
                  <a:lnTo>
                    <a:pt x="2292350" y="1803400"/>
                  </a:lnTo>
                  <a:lnTo>
                    <a:pt x="2298700" y="1695450"/>
                  </a:lnTo>
                  <a:lnTo>
                    <a:pt x="2324100" y="1612900"/>
                  </a:lnTo>
                  <a:lnTo>
                    <a:pt x="2343150" y="1504950"/>
                  </a:lnTo>
                  <a:lnTo>
                    <a:pt x="2343150" y="1428750"/>
                  </a:lnTo>
                  <a:lnTo>
                    <a:pt x="2368550" y="1377950"/>
                  </a:lnTo>
                  <a:lnTo>
                    <a:pt x="2400300" y="1327150"/>
                  </a:lnTo>
                  <a:cubicBezTo>
                    <a:pt x="2419863" y="1248897"/>
                    <a:pt x="2419350" y="1277132"/>
                    <a:pt x="2419350" y="1244600"/>
                  </a:cubicBezTo>
                  <a:lnTo>
                    <a:pt x="2476500" y="1193800"/>
                  </a:lnTo>
                  <a:lnTo>
                    <a:pt x="2457450" y="1250950"/>
                  </a:lnTo>
                  <a:lnTo>
                    <a:pt x="2457450" y="1320800"/>
                  </a:lnTo>
                  <a:lnTo>
                    <a:pt x="2476500" y="1390650"/>
                  </a:lnTo>
                  <a:cubicBezTo>
                    <a:pt x="2483113" y="1443550"/>
                    <a:pt x="2482850" y="1424385"/>
                    <a:pt x="2482850" y="1447800"/>
                  </a:cubicBezTo>
                  <a:lnTo>
                    <a:pt x="2527300" y="1504950"/>
                  </a:lnTo>
                  <a:lnTo>
                    <a:pt x="2559050" y="1549400"/>
                  </a:lnTo>
                  <a:cubicBezTo>
                    <a:pt x="2552538" y="1634060"/>
                    <a:pt x="2552700" y="1604352"/>
                    <a:pt x="2552700" y="1638300"/>
                  </a:cubicBezTo>
                  <a:lnTo>
                    <a:pt x="2540000" y="1708150"/>
                  </a:lnTo>
                  <a:cubicBezTo>
                    <a:pt x="2546613" y="1761050"/>
                    <a:pt x="2546350" y="1741885"/>
                    <a:pt x="2546350" y="1765300"/>
                  </a:cubicBezTo>
                  <a:cubicBezTo>
                    <a:pt x="2611743" y="1797997"/>
                    <a:pt x="2586185" y="1797050"/>
                    <a:pt x="2616200" y="1797050"/>
                  </a:cubicBezTo>
                  <a:lnTo>
                    <a:pt x="2762250" y="1797050"/>
                  </a:lnTo>
                  <a:cubicBezTo>
                    <a:pt x="2880765" y="1804021"/>
                    <a:pt x="2834154" y="1803400"/>
                    <a:pt x="2901950" y="1803400"/>
                  </a:cubicBezTo>
                  <a:lnTo>
                    <a:pt x="3048000" y="1803400"/>
                  </a:lnTo>
                  <a:cubicBezTo>
                    <a:pt x="3106911" y="1764126"/>
                    <a:pt x="3105150" y="1788195"/>
                    <a:pt x="3105150" y="1758950"/>
                  </a:cubicBezTo>
                  <a:lnTo>
                    <a:pt x="3149600" y="1689100"/>
                  </a:lnTo>
                  <a:lnTo>
                    <a:pt x="3187700" y="1663700"/>
                  </a:lnTo>
                  <a:cubicBezTo>
                    <a:pt x="3168137" y="1741953"/>
                    <a:pt x="3168650" y="1713718"/>
                    <a:pt x="3168650" y="1746250"/>
                  </a:cubicBezTo>
                  <a:cubicBezTo>
                    <a:pt x="3116190" y="1824941"/>
                    <a:pt x="3139436" y="1800864"/>
                    <a:pt x="3111500" y="1828800"/>
                  </a:cubicBezTo>
                  <a:lnTo>
                    <a:pt x="3079750" y="1873250"/>
                  </a:lnTo>
                  <a:lnTo>
                    <a:pt x="2997200" y="1873250"/>
                  </a:lnTo>
                  <a:lnTo>
                    <a:pt x="2857500" y="1847850"/>
                  </a:lnTo>
                  <a:lnTo>
                    <a:pt x="2749550" y="1847850"/>
                  </a:lnTo>
                  <a:lnTo>
                    <a:pt x="2698750" y="1866900"/>
                  </a:lnTo>
                  <a:lnTo>
                    <a:pt x="2622550" y="1873250"/>
                  </a:lnTo>
                  <a:lnTo>
                    <a:pt x="2495550" y="1841500"/>
                  </a:lnTo>
                  <a:lnTo>
                    <a:pt x="2419350" y="1847850"/>
                  </a:lnTo>
                  <a:lnTo>
                    <a:pt x="2527300" y="1885950"/>
                  </a:lnTo>
                  <a:cubicBezTo>
                    <a:pt x="2580884" y="1959628"/>
                    <a:pt x="2565225" y="1930050"/>
                    <a:pt x="2584450" y="1968500"/>
                  </a:cubicBezTo>
                  <a:cubicBezTo>
                    <a:pt x="2610576" y="2073004"/>
                    <a:pt x="2634534" y="2045416"/>
                    <a:pt x="2603500" y="2076450"/>
                  </a:cubicBezTo>
                  <a:lnTo>
                    <a:pt x="2571750" y="2139950"/>
                  </a:lnTo>
                  <a:lnTo>
                    <a:pt x="2527300" y="2216150"/>
                  </a:lnTo>
                  <a:lnTo>
                    <a:pt x="2552700" y="2336800"/>
                  </a:lnTo>
                  <a:cubicBezTo>
                    <a:pt x="2592178" y="2382857"/>
                    <a:pt x="2590800" y="2361735"/>
                    <a:pt x="2590800" y="2387600"/>
                  </a:cubicBezTo>
                  <a:cubicBezTo>
                    <a:pt x="2669586" y="2433558"/>
                    <a:pt x="2687793" y="2452843"/>
                    <a:pt x="2660650" y="2425700"/>
                  </a:cubicBezTo>
                  <a:lnTo>
                    <a:pt x="2717800" y="2457450"/>
                  </a:lnTo>
                  <a:lnTo>
                    <a:pt x="2717800" y="2457450"/>
                  </a:lnTo>
                  <a:lnTo>
                    <a:pt x="2794000" y="2501900"/>
                  </a:lnTo>
                  <a:lnTo>
                    <a:pt x="2578100" y="252730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727200" y="768350"/>
              <a:ext cx="635000" cy="666750"/>
            </a:xfrm>
            <a:custGeom>
              <a:avLst/>
              <a:gdLst>
                <a:gd name="connsiteX0" fmla="*/ 381000 w 635000"/>
                <a:gd name="connsiteY0" fmla="*/ 666750 h 666750"/>
                <a:gd name="connsiteX1" fmla="*/ 266700 w 635000"/>
                <a:gd name="connsiteY1" fmla="*/ 590550 h 666750"/>
                <a:gd name="connsiteX2" fmla="*/ 190500 w 635000"/>
                <a:gd name="connsiteY2" fmla="*/ 520700 h 666750"/>
                <a:gd name="connsiteX3" fmla="*/ 139700 w 635000"/>
                <a:gd name="connsiteY3" fmla="*/ 565150 h 666750"/>
                <a:gd name="connsiteX4" fmla="*/ 50800 w 635000"/>
                <a:gd name="connsiteY4" fmla="*/ 527050 h 666750"/>
                <a:gd name="connsiteX5" fmla="*/ 0 w 635000"/>
                <a:gd name="connsiteY5" fmla="*/ 501650 h 666750"/>
                <a:gd name="connsiteX6" fmla="*/ 0 w 635000"/>
                <a:gd name="connsiteY6" fmla="*/ 501650 h 666750"/>
                <a:gd name="connsiteX7" fmla="*/ 50800 w 635000"/>
                <a:gd name="connsiteY7" fmla="*/ 501650 h 666750"/>
                <a:gd name="connsiteX8" fmla="*/ 31750 w 635000"/>
                <a:gd name="connsiteY8" fmla="*/ 0 h 666750"/>
                <a:gd name="connsiteX9" fmla="*/ 393700 w 635000"/>
                <a:gd name="connsiteY9" fmla="*/ 0 h 666750"/>
                <a:gd name="connsiteX10" fmla="*/ 400050 w 635000"/>
                <a:gd name="connsiteY10" fmla="*/ 88900 h 666750"/>
                <a:gd name="connsiteX11" fmla="*/ 450850 w 635000"/>
                <a:gd name="connsiteY11" fmla="*/ 158750 h 666750"/>
                <a:gd name="connsiteX12" fmla="*/ 508000 w 635000"/>
                <a:gd name="connsiteY12" fmla="*/ 222250 h 666750"/>
                <a:gd name="connsiteX13" fmla="*/ 577850 w 635000"/>
                <a:gd name="connsiteY13" fmla="*/ 279400 h 666750"/>
                <a:gd name="connsiteX14" fmla="*/ 635000 w 635000"/>
                <a:gd name="connsiteY14" fmla="*/ 298450 h 666750"/>
                <a:gd name="connsiteX15" fmla="*/ 381000 w 635000"/>
                <a:gd name="connsiteY1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0" h="666750">
                  <a:moveTo>
                    <a:pt x="381000" y="666750"/>
                  </a:moveTo>
                  <a:lnTo>
                    <a:pt x="266700" y="590550"/>
                  </a:lnTo>
                  <a:lnTo>
                    <a:pt x="190500" y="520700"/>
                  </a:lnTo>
                  <a:lnTo>
                    <a:pt x="139700" y="565150"/>
                  </a:lnTo>
                  <a:lnTo>
                    <a:pt x="50800" y="527050"/>
                  </a:lnTo>
                  <a:lnTo>
                    <a:pt x="0" y="501650"/>
                  </a:lnTo>
                  <a:lnTo>
                    <a:pt x="0" y="501650"/>
                  </a:lnTo>
                  <a:lnTo>
                    <a:pt x="50800" y="501650"/>
                  </a:lnTo>
                  <a:lnTo>
                    <a:pt x="31750" y="0"/>
                  </a:lnTo>
                  <a:lnTo>
                    <a:pt x="393700" y="0"/>
                  </a:lnTo>
                  <a:lnTo>
                    <a:pt x="400050" y="88900"/>
                  </a:lnTo>
                  <a:lnTo>
                    <a:pt x="450850" y="158750"/>
                  </a:lnTo>
                  <a:cubicBezTo>
                    <a:pt x="503639" y="218137"/>
                    <a:pt x="483627" y="197877"/>
                    <a:pt x="508000" y="222250"/>
                  </a:cubicBezTo>
                  <a:cubicBezTo>
                    <a:pt x="573073" y="280816"/>
                    <a:pt x="543023" y="279400"/>
                    <a:pt x="577850" y="279400"/>
                  </a:cubicBezTo>
                  <a:lnTo>
                    <a:pt x="635000" y="298450"/>
                  </a:lnTo>
                  <a:lnTo>
                    <a:pt x="381000" y="66675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00200" y="838200"/>
            <a:ext cx="6822992" cy="5853445"/>
            <a:chOff x="1562100" y="886865"/>
            <a:chExt cx="6822992" cy="5853445"/>
          </a:xfrm>
        </p:grpSpPr>
        <p:sp>
          <p:nvSpPr>
            <p:cNvPr id="33" name="5-Point Star 32"/>
            <p:cNvSpPr/>
            <p:nvPr/>
          </p:nvSpPr>
          <p:spPr>
            <a:xfrm>
              <a:off x="1676400" y="1228725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ardrop 33"/>
            <p:cNvSpPr/>
            <p:nvPr/>
          </p:nvSpPr>
          <p:spPr>
            <a:xfrm>
              <a:off x="1981200" y="197462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ardrop 34"/>
            <p:cNvSpPr/>
            <p:nvPr/>
          </p:nvSpPr>
          <p:spPr>
            <a:xfrm>
              <a:off x="3082064" y="26077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ardrop 35"/>
            <p:cNvSpPr/>
            <p:nvPr/>
          </p:nvSpPr>
          <p:spPr>
            <a:xfrm>
              <a:off x="2247900" y="1789628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ardrop 36"/>
            <p:cNvSpPr/>
            <p:nvPr/>
          </p:nvSpPr>
          <p:spPr>
            <a:xfrm>
              <a:off x="2171700" y="90273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ardrop 37"/>
            <p:cNvSpPr/>
            <p:nvPr/>
          </p:nvSpPr>
          <p:spPr>
            <a:xfrm>
              <a:off x="2247900" y="24553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2362200" y="1828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ardrop 39"/>
            <p:cNvSpPr/>
            <p:nvPr/>
          </p:nvSpPr>
          <p:spPr>
            <a:xfrm>
              <a:off x="2133600" y="2347374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ardrop 40"/>
            <p:cNvSpPr/>
            <p:nvPr/>
          </p:nvSpPr>
          <p:spPr>
            <a:xfrm>
              <a:off x="4724400" y="29704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4696522" y="2971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ardrop 42"/>
            <p:cNvSpPr/>
            <p:nvPr/>
          </p:nvSpPr>
          <p:spPr>
            <a:xfrm>
              <a:off x="3886200" y="40767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ardrop 43"/>
            <p:cNvSpPr/>
            <p:nvPr/>
          </p:nvSpPr>
          <p:spPr>
            <a:xfrm>
              <a:off x="2873488" y="28942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ardrop 44"/>
            <p:cNvSpPr/>
            <p:nvPr/>
          </p:nvSpPr>
          <p:spPr>
            <a:xfrm>
              <a:off x="3505200" y="32004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/>
            <p:cNvSpPr/>
            <p:nvPr/>
          </p:nvSpPr>
          <p:spPr>
            <a:xfrm>
              <a:off x="3886200" y="4114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ardrop 46"/>
            <p:cNvSpPr/>
            <p:nvPr/>
          </p:nvSpPr>
          <p:spPr>
            <a:xfrm>
              <a:off x="3962400" y="41910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lock Arc 47"/>
            <p:cNvSpPr/>
            <p:nvPr/>
          </p:nvSpPr>
          <p:spPr>
            <a:xfrm>
              <a:off x="1562100" y="88686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>
              <a:off x="1562100" y="3146433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2891564" y="446405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Block Arc 50"/>
            <p:cNvSpPr/>
            <p:nvPr/>
          </p:nvSpPr>
          <p:spPr>
            <a:xfrm>
              <a:off x="3695700" y="647997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Block Arc 51"/>
            <p:cNvSpPr/>
            <p:nvPr/>
          </p:nvSpPr>
          <p:spPr>
            <a:xfrm>
              <a:off x="3298742" y="249977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5543550" y="438270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6335" y="5175345"/>
              <a:ext cx="41986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accent4"/>
                  </a:solidFill>
                  <a:effectLst/>
                </a:rPr>
                <a:t>M</a:t>
              </a:r>
            </a:p>
          </p:txBody>
        </p:sp>
        <p:sp>
          <p:nvSpPr>
            <p:cNvPr id="55" name="Block Arc 54"/>
            <p:cNvSpPr/>
            <p:nvPr/>
          </p:nvSpPr>
          <p:spPr>
            <a:xfrm>
              <a:off x="4114800" y="312286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/>
            <p:cNvSpPr/>
            <p:nvPr/>
          </p:nvSpPr>
          <p:spPr>
            <a:xfrm>
              <a:off x="2074545" y="299748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/>
            <p:cNvSpPr/>
            <p:nvPr/>
          </p:nvSpPr>
          <p:spPr>
            <a:xfrm>
              <a:off x="4149090" y="326573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/>
            <p:cNvSpPr/>
            <p:nvPr/>
          </p:nvSpPr>
          <p:spPr>
            <a:xfrm>
              <a:off x="1728244" y="1026556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>
              <a:off x="7543800" y="5176622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Sun 59"/>
            <p:cNvSpPr/>
            <p:nvPr/>
          </p:nvSpPr>
          <p:spPr>
            <a:xfrm>
              <a:off x="2590800" y="140220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un 60"/>
            <p:cNvSpPr/>
            <p:nvPr/>
          </p:nvSpPr>
          <p:spPr>
            <a:xfrm>
              <a:off x="1926703" y="169174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un 61"/>
            <p:cNvSpPr/>
            <p:nvPr/>
          </p:nvSpPr>
          <p:spPr>
            <a:xfrm>
              <a:off x="1693267" y="211535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un 62"/>
            <p:cNvSpPr/>
            <p:nvPr/>
          </p:nvSpPr>
          <p:spPr>
            <a:xfrm>
              <a:off x="2701064" y="2050822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un 63"/>
            <p:cNvSpPr/>
            <p:nvPr/>
          </p:nvSpPr>
          <p:spPr>
            <a:xfrm>
              <a:off x="2833548" y="279086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un 64"/>
            <p:cNvSpPr/>
            <p:nvPr/>
          </p:nvSpPr>
          <p:spPr>
            <a:xfrm>
              <a:off x="3848100" y="298030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un 65"/>
            <p:cNvSpPr/>
            <p:nvPr/>
          </p:nvSpPr>
          <p:spPr>
            <a:xfrm>
              <a:off x="8194592" y="509118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un 66"/>
            <p:cNvSpPr/>
            <p:nvPr/>
          </p:nvSpPr>
          <p:spPr>
            <a:xfrm>
              <a:off x="2781300" y="3201278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un 67"/>
            <p:cNvSpPr/>
            <p:nvPr/>
          </p:nvSpPr>
          <p:spPr>
            <a:xfrm>
              <a:off x="3467234" y="4168506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un 68"/>
            <p:cNvSpPr/>
            <p:nvPr/>
          </p:nvSpPr>
          <p:spPr>
            <a:xfrm>
              <a:off x="7723618" y="5329421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un 69"/>
            <p:cNvSpPr/>
            <p:nvPr/>
          </p:nvSpPr>
          <p:spPr>
            <a:xfrm>
              <a:off x="6988258" y="543695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un 70"/>
            <p:cNvSpPr/>
            <p:nvPr/>
          </p:nvSpPr>
          <p:spPr>
            <a:xfrm>
              <a:off x="7214840" y="5605277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un 71"/>
            <p:cNvSpPr/>
            <p:nvPr/>
          </p:nvSpPr>
          <p:spPr>
            <a:xfrm>
              <a:off x="7448550" y="578840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un 72"/>
            <p:cNvSpPr/>
            <p:nvPr/>
          </p:nvSpPr>
          <p:spPr>
            <a:xfrm>
              <a:off x="7325799" y="500702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152400" y="3657600"/>
            <a:ext cx="228600" cy="1524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52400" y="4267200"/>
            <a:ext cx="228600" cy="15240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457200" y="3962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Flooding (Rainfall, Snowmelt, etc.)</a:t>
            </a:r>
          </a:p>
          <a:p>
            <a:endParaRPr lang="en-US" sz="1200" dirty="0"/>
          </a:p>
        </p:txBody>
      </p:sp>
      <p:sp>
        <p:nvSpPr>
          <p:cNvPr id="77" name="Rectangle 76"/>
          <p:cNvSpPr/>
          <p:nvPr/>
        </p:nvSpPr>
        <p:spPr>
          <a:xfrm>
            <a:off x="152400" y="5029200"/>
            <a:ext cx="228600" cy="152400"/>
          </a:xfrm>
          <a:prstGeom prst="rect">
            <a:avLst/>
          </a:prstGeom>
          <a:solidFill>
            <a:srgbClr val="9BBB59">
              <a:alpha val="40000"/>
            </a:srgbClr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57200" y="4840069"/>
            <a:ext cx="130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Flooding ( Lucky Peak Dam Failure)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2400" y="5638800"/>
            <a:ext cx="228600" cy="1524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457200" y="5486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Lightning &amp; Thunderstorm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33400" y="3581400"/>
            <a:ext cx="139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Wildfire Danger</a:t>
            </a: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3" t="98853" r="8948"/>
          <a:stretch/>
        </p:blipFill>
        <p:spPr bwMode="auto">
          <a:xfrm>
            <a:off x="7863225" y="6559414"/>
            <a:ext cx="1159099" cy="1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723873"/>
            <a:ext cx="5842000" cy="1661639"/>
          </a:xfrm>
        </p:spPr>
        <p:txBody>
          <a:bodyPr>
            <a:normAutofit/>
          </a:bodyPr>
          <a:lstStyle/>
          <a:p>
            <a:r>
              <a:rPr lang="en-US" sz="4000" dirty="0"/>
              <a:t>Combined Hazards &amp; Vulnerabilities Map</a:t>
            </a:r>
          </a:p>
        </p:txBody>
      </p:sp>
    </p:spTree>
    <p:extLst>
      <p:ext uri="{BB962C8B-B14F-4D97-AF65-F5344CB8AC3E}">
        <p14:creationId xmlns:p14="http://schemas.microsoft.com/office/powerpoint/2010/main" val="2126077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3827" r="60909" b="10786"/>
          <a:stretch/>
        </p:blipFill>
        <p:spPr bwMode="auto">
          <a:xfrm>
            <a:off x="1600200" y="685800"/>
            <a:ext cx="7279249" cy="5974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16"/>
          <p:cNvGrpSpPr/>
          <p:nvPr/>
        </p:nvGrpSpPr>
        <p:grpSpPr>
          <a:xfrm>
            <a:off x="4724400" y="6172200"/>
            <a:ext cx="914400" cy="518346"/>
            <a:chOff x="-1219200" y="5559623"/>
            <a:chExt cx="914400" cy="51834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-1170878" y="5811336"/>
              <a:ext cx="8660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70878" y="5708942"/>
              <a:ext cx="0" cy="1785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318391" y="5735136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637479" y="5792285"/>
              <a:ext cx="0" cy="9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1219200" y="5559623"/>
              <a:ext cx="500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mi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219200" y="577019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km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500" y="302264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Key:</a:t>
            </a:r>
          </a:p>
        </p:txBody>
      </p:sp>
      <p:sp>
        <p:nvSpPr>
          <p:cNvPr id="25" name="Freeform 24"/>
          <p:cNvSpPr/>
          <p:nvPr/>
        </p:nvSpPr>
        <p:spPr>
          <a:xfrm>
            <a:off x="1600200" y="685800"/>
            <a:ext cx="7277100" cy="5956300"/>
          </a:xfrm>
          <a:custGeom>
            <a:avLst/>
            <a:gdLst>
              <a:gd name="connsiteX0" fmla="*/ 25400 w 7277100"/>
              <a:gd name="connsiteY0" fmla="*/ 0 h 5956300"/>
              <a:gd name="connsiteX1" fmla="*/ 1092200 w 7277100"/>
              <a:gd name="connsiteY1" fmla="*/ 0 h 5956300"/>
              <a:gd name="connsiteX2" fmla="*/ 2463800 w 7277100"/>
              <a:gd name="connsiteY2" fmla="*/ 12700 h 5956300"/>
              <a:gd name="connsiteX3" fmla="*/ 4152900 w 7277100"/>
              <a:gd name="connsiteY3" fmla="*/ 0 h 5956300"/>
              <a:gd name="connsiteX4" fmla="*/ 5041900 w 7277100"/>
              <a:gd name="connsiteY4" fmla="*/ 12700 h 5956300"/>
              <a:gd name="connsiteX5" fmla="*/ 6210300 w 7277100"/>
              <a:gd name="connsiteY5" fmla="*/ 0 h 5956300"/>
              <a:gd name="connsiteX6" fmla="*/ 7010400 w 7277100"/>
              <a:gd name="connsiteY6" fmla="*/ 0 h 5956300"/>
              <a:gd name="connsiteX7" fmla="*/ 7239000 w 7277100"/>
              <a:gd name="connsiteY7" fmla="*/ 12700 h 5956300"/>
              <a:gd name="connsiteX8" fmla="*/ 7264400 w 7277100"/>
              <a:gd name="connsiteY8" fmla="*/ 330200 h 5956300"/>
              <a:gd name="connsiteX9" fmla="*/ 7264400 w 7277100"/>
              <a:gd name="connsiteY9" fmla="*/ 1320800 h 5956300"/>
              <a:gd name="connsiteX10" fmla="*/ 7251700 w 7277100"/>
              <a:gd name="connsiteY10" fmla="*/ 2362200 h 5956300"/>
              <a:gd name="connsiteX11" fmla="*/ 7277100 w 7277100"/>
              <a:gd name="connsiteY11" fmla="*/ 3810000 h 5956300"/>
              <a:gd name="connsiteX12" fmla="*/ 7264400 w 7277100"/>
              <a:gd name="connsiteY12" fmla="*/ 5219700 h 5956300"/>
              <a:gd name="connsiteX13" fmla="*/ 7264400 w 7277100"/>
              <a:gd name="connsiteY13" fmla="*/ 5943600 h 5956300"/>
              <a:gd name="connsiteX14" fmla="*/ 6096000 w 7277100"/>
              <a:gd name="connsiteY14" fmla="*/ 5943600 h 5956300"/>
              <a:gd name="connsiteX15" fmla="*/ 4902200 w 7277100"/>
              <a:gd name="connsiteY15" fmla="*/ 5943600 h 5956300"/>
              <a:gd name="connsiteX16" fmla="*/ 3543300 w 7277100"/>
              <a:gd name="connsiteY16" fmla="*/ 5956300 h 5956300"/>
              <a:gd name="connsiteX17" fmla="*/ 2273300 w 7277100"/>
              <a:gd name="connsiteY17" fmla="*/ 5956300 h 5956300"/>
              <a:gd name="connsiteX18" fmla="*/ 1168400 w 7277100"/>
              <a:gd name="connsiteY18" fmla="*/ 5956300 h 5956300"/>
              <a:gd name="connsiteX19" fmla="*/ 38100 w 7277100"/>
              <a:gd name="connsiteY19" fmla="*/ 5943600 h 5956300"/>
              <a:gd name="connsiteX20" fmla="*/ 38100 w 7277100"/>
              <a:gd name="connsiteY20" fmla="*/ 5867400 h 5956300"/>
              <a:gd name="connsiteX21" fmla="*/ 38100 w 7277100"/>
              <a:gd name="connsiteY21" fmla="*/ 5727700 h 5956300"/>
              <a:gd name="connsiteX22" fmla="*/ 25400 w 7277100"/>
              <a:gd name="connsiteY22" fmla="*/ 3822700 h 5956300"/>
              <a:gd name="connsiteX23" fmla="*/ 0 w 7277100"/>
              <a:gd name="connsiteY23" fmla="*/ 3124200 h 5956300"/>
              <a:gd name="connsiteX24" fmla="*/ 25400 w 7277100"/>
              <a:gd name="connsiteY24" fmla="*/ 1841500 h 5956300"/>
              <a:gd name="connsiteX25" fmla="*/ 38100 w 7277100"/>
              <a:gd name="connsiteY25" fmla="*/ 901700 h 5956300"/>
              <a:gd name="connsiteX26" fmla="*/ 38100 w 7277100"/>
              <a:gd name="connsiteY26" fmla="*/ 165100 h 5956300"/>
              <a:gd name="connsiteX27" fmla="*/ 25400 w 7277100"/>
              <a:gd name="connsiteY27" fmla="*/ 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77100" h="5956300">
                <a:moveTo>
                  <a:pt x="25400" y="0"/>
                </a:moveTo>
                <a:lnTo>
                  <a:pt x="1092200" y="0"/>
                </a:lnTo>
                <a:lnTo>
                  <a:pt x="2463800" y="12700"/>
                </a:lnTo>
                <a:lnTo>
                  <a:pt x="4152900" y="0"/>
                </a:lnTo>
                <a:lnTo>
                  <a:pt x="5041900" y="12700"/>
                </a:lnTo>
                <a:lnTo>
                  <a:pt x="6210300" y="0"/>
                </a:lnTo>
                <a:lnTo>
                  <a:pt x="7010400" y="0"/>
                </a:lnTo>
                <a:lnTo>
                  <a:pt x="7239000" y="12700"/>
                </a:lnTo>
                <a:lnTo>
                  <a:pt x="7264400" y="330200"/>
                </a:lnTo>
                <a:lnTo>
                  <a:pt x="7264400" y="1320800"/>
                </a:lnTo>
                <a:lnTo>
                  <a:pt x="7251700" y="2362200"/>
                </a:lnTo>
                <a:lnTo>
                  <a:pt x="7277100" y="3810000"/>
                </a:lnTo>
                <a:lnTo>
                  <a:pt x="7264400" y="5219700"/>
                </a:lnTo>
                <a:lnTo>
                  <a:pt x="7264400" y="5943600"/>
                </a:lnTo>
                <a:lnTo>
                  <a:pt x="6096000" y="5943600"/>
                </a:lnTo>
                <a:lnTo>
                  <a:pt x="4902200" y="5943600"/>
                </a:lnTo>
                <a:lnTo>
                  <a:pt x="3543300" y="5956300"/>
                </a:lnTo>
                <a:lnTo>
                  <a:pt x="2273300" y="5956300"/>
                </a:lnTo>
                <a:lnTo>
                  <a:pt x="1168400" y="5956300"/>
                </a:lnTo>
                <a:lnTo>
                  <a:pt x="38100" y="5943600"/>
                </a:lnTo>
                <a:lnTo>
                  <a:pt x="38100" y="5867400"/>
                </a:lnTo>
                <a:lnTo>
                  <a:pt x="38100" y="5727700"/>
                </a:lnTo>
                <a:cubicBezTo>
                  <a:pt x="33867" y="5092700"/>
                  <a:pt x="25400" y="3822700"/>
                  <a:pt x="25400" y="3822700"/>
                </a:cubicBezTo>
                <a:lnTo>
                  <a:pt x="0" y="3124200"/>
                </a:lnTo>
                <a:lnTo>
                  <a:pt x="25400" y="1841500"/>
                </a:lnTo>
                <a:lnTo>
                  <a:pt x="38100" y="901700"/>
                </a:lnTo>
                <a:lnTo>
                  <a:pt x="38100" y="165100"/>
                </a:lnTo>
                <a:lnTo>
                  <a:pt x="254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600200" y="685800"/>
            <a:ext cx="7291136" cy="5991726"/>
          </a:xfrm>
          <a:custGeom>
            <a:avLst/>
            <a:gdLst>
              <a:gd name="connsiteX0" fmla="*/ 1046747 w 7291136"/>
              <a:gd name="connsiteY0" fmla="*/ 0 h 5991726"/>
              <a:gd name="connsiteX1" fmla="*/ 1118936 w 7291136"/>
              <a:gd name="connsiteY1" fmla="*/ 144379 h 5991726"/>
              <a:gd name="connsiteX2" fmla="*/ 1299410 w 7291136"/>
              <a:gd name="connsiteY2" fmla="*/ 228600 h 5991726"/>
              <a:gd name="connsiteX3" fmla="*/ 1431757 w 7291136"/>
              <a:gd name="connsiteY3" fmla="*/ 252663 h 5991726"/>
              <a:gd name="connsiteX4" fmla="*/ 1600200 w 7291136"/>
              <a:gd name="connsiteY4" fmla="*/ 469231 h 5991726"/>
              <a:gd name="connsiteX5" fmla="*/ 1467852 w 7291136"/>
              <a:gd name="connsiteY5" fmla="*/ 601579 h 5991726"/>
              <a:gd name="connsiteX6" fmla="*/ 1395663 w 7291136"/>
              <a:gd name="connsiteY6" fmla="*/ 721895 h 5991726"/>
              <a:gd name="connsiteX7" fmla="*/ 1359568 w 7291136"/>
              <a:gd name="connsiteY7" fmla="*/ 962526 h 5991726"/>
              <a:gd name="connsiteX8" fmla="*/ 1455821 w 7291136"/>
              <a:gd name="connsiteY8" fmla="*/ 1215189 h 5991726"/>
              <a:gd name="connsiteX9" fmla="*/ 1564105 w 7291136"/>
              <a:gd name="connsiteY9" fmla="*/ 1419726 h 5991726"/>
              <a:gd name="connsiteX10" fmla="*/ 1672389 w 7291136"/>
              <a:gd name="connsiteY10" fmla="*/ 1660358 h 5991726"/>
              <a:gd name="connsiteX11" fmla="*/ 1913021 w 7291136"/>
              <a:gd name="connsiteY11" fmla="*/ 1744579 h 5991726"/>
              <a:gd name="connsiteX12" fmla="*/ 2189747 w 7291136"/>
              <a:gd name="connsiteY12" fmla="*/ 1756610 h 5991726"/>
              <a:gd name="connsiteX13" fmla="*/ 2346157 w 7291136"/>
              <a:gd name="connsiteY13" fmla="*/ 1684421 h 5991726"/>
              <a:gd name="connsiteX14" fmla="*/ 2442410 w 7291136"/>
              <a:gd name="connsiteY14" fmla="*/ 1648326 h 5991726"/>
              <a:gd name="connsiteX15" fmla="*/ 2478505 w 7291136"/>
              <a:gd name="connsiteY15" fmla="*/ 1636295 h 5991726"/>
              <a:gd name="connsiteX16" fmla="*/ 2562726 w 7291136"/>
              <a:gd name="connsiteY16" fmla="*/ 1612231 h 5991726"/>
              <a:gd name="connsiteX17" fmla="*/ 2562726 w 7291136"/>
              <a:gd name="connsiteY17" fmla="*/ 1612231 h 5991726"/>
              <a:gd name="connsiteX18" fmla="*/ 2791326 w 7291136"/>
              <a:gd name="connsiteY18" fmla="*/ 1503947 h 5991726"/>
              <a:gd name="connsiteX19" fmla="*/ 2863515 w 7291136"/>
              <a:gd name="connsiteY19" fmla="*/ 1744579 h 5991726"/>
              <a:gd name="connsiteX20" fmla="*/ 3056021 w 7291136"/>
              <a:gd name="connsiteY20" fmla="*/ 1864895 h 5991726"/>
              <a:gd name="connsiteX21" fmla="*/ 3284621 w 7291136"/>
              <a:gd name="connsiteY21" fmla="*/ 1961147 h 5991726"/>
              <a:gd name="connsiteX22" fmla="*/ 3441031 w 7291136"/>
              <a:gd name="connsiteY22" fmla="*/ 2081463 h 5991726"/>
              <a:gd name="connsiteX23" fmla="*/ 3609473 w 7291136"/>
              <a:gd name="connsiteY23" fmla="*/ 2189747 h 5991726"/>
              <a:gd name="connsiteX24" fmla="*/ 3753852 w 7291136"/>
              <a:gd name="connsiteY24" fmla="*/ 2478505 h 5991726"/>
              <a:gd name="connsiteX25" fmla="*/ 3801978 w 7291136"/>
              <a:gd name="connsiteY25" fmla="*/ 2634916 h 5991726"/>
              <a:gd name="connsiteX26" fmla="*/ 4078705 w 7291136"/>
              <a:gd name="connsiteY26" fmla="*/ 2791326 h 5991726"/>
              <a:gd name="connsiteX27" fmla="*/ 4283242 w 7291136"/>
              <a:gd name="connsiteY27" fmla="*/ 2923674 h 5991726"/>
              <a:gd name="connsiteX28" fmla="*/ 4150894 w 7291136"/>
              <a:gd name="connsiteY28" fmla="*/ 3140242 h 5991726"/>
              <a:gd name="connsiteX29" fmla="*/ 3982452 w 7291136"/>
              <a:gd name="connsiteY29" fmla="*/ 3308684 h 5991726"/>
              <a:gd name="connsiteX30" fmla="*/ 3970421 w 7291136"/>
              <a:gd name="connsiteY30" fmla="*/ 3549316 h 5991726"/>
              <a:gd name="connsiteX31" fmla="*/ 3958389 w 7291136"/>
              <a:gd name="connsiteY31" fmla="*/ 3958389 h 5991726"/>
              <a:gd name="connsiteX32" fmla="*/ 3826042 w 7291136"/>
              <a:gd name="connsiteY32" fmla="*/ 4066674 h 5991726"/>
              <a:gd name="connsiteX33" fmla="*/ 3597442 w 7291136"/>
              <a:gd name="connsiteY33" fmla="*/ 3994484 h 5991726"/>
              <a:gd name="connsiteX34" fmla="*/ 3561347 w 7291136"/>
              <a:gd name="connsiteY34" fmla="*/ 3994484 h 5991726"/>
              <a:gd name="connsiteX35" fmla="*/ 3200400 w 7291136"/>
              <a:gd name="connsiteY35" fmla="*/ 4102768 h 5991726"/>
              <a:gd name="connsiteX36" fmla="*/ 2935705 w 7291136"/>
              <a:gd name="connsiteY36" fmla="*/ 4211053 h 5991726"/>
              <a:gd name="connsiteX37" fmla="*/ 2767263 w 7291136"/>
              <a:gd name="connsiteY37" fmla="*/ 4391526 h 5991726"/>
              <a:gd name="connsiteX38" fmla="*/ 2875547 w 7291136"/>
              <a:gd name="connsiteY38" fmla="*/ 4704347 h 5991726"/>
              <a:gd name="connsiteX39" fmla="*/ 2875547 w 7291136"/>
              <a:gd name="connsiteY39" fmla="*/ 4932947 h 5991726"/>
              <a:gd name="connsiteX40" fmla="*/ 2815389 w 7291136"/>
              <a:gd name="connsiteY40" fmla="*/ 5197642 h 5991726"/>
              <a:gd name="connsiteX41" fmla="*/ 2803357 w 7291136"/>
              <a:gd name="connsiteY41" fmla="*/ 5329989 h 5991726"/>
              <a:gd name="connsiteX42" fmla="*/ 2634915 w 7291136"/>
              <a:gd name="connsiteY42" fmla="*/ 5522495 h 5991726"/>
              <a:gd name="connsiteX43" fmla="*/ 2382252 w 7291136"/>
              <a:gd name="connsiteY43" fmla="*/ 5570621 h 5991726"/>
              <a:gd name="connsiteX44" fmla="*/ 2141621 w 7291136"/>
              <a:gd name="connsiteY44" fmla="*/ 5654842 h 5991726"/>
              <a:gd name="connsiteX45" fmla="*/ 1973178 w 7291136"/>
              <a:gd name="connsiteY45" fmla="*/ 5666874 h 5991726"/>
              <a:gd name="connsiteX46" fmla="*/ 1768642 w 7291136"/>
              <a:gd name="connsiteY46" fmla="*/ 5654842 h 5991726"/>
              <a:gd name="connsiteX47" fmla="*/ 1515978 w 7291136"/>
              <a:gd name="connsiteY47" fmla="*/ 5690937 h 5991726"/>
              <a:gd name="connsiteX48" fmla="*/ 1070810 w 7291136"/>
              <a:gd name="connsiteY48" fmla="*/ 5618747 h 5991726"/>
              <a:gd name="connsiteX49" fmla="*/ 950494 w 7291136"/>
              <a:gd name="connsiteY49" fmla="*/ 5630779 h 5991726"/>
              <a:gd name="connsiteX50" fmla="*/ 757989 w 7291136"/>
              <a:gd name="connsiteY50" fmla="*/ 5630779 h 5991726"/>
              <a:gd name="connsiteX51" fmla="*/ 409073 w 7291136"/>
              <a:gd name="connsiteY51" fmla="*/ 5498431 h 5991726"/>
              <a:gd name="connsiteX52" fmla="*/ 24063 w 7291136"/>
              <a:gd name="connsiteY52" fmla="*/ 5498431 h 5991726"/>
              <a:gd name="connsiteX53" fmla="*/ 0 w 7291136"/>
              <a:gd name="connsiteY53" fmla="*/ 5486400 h 5991726"/>
              <a:gd name="connsiteX54" fmla="*/ 12031 w 7291136"/>
              <a:gd name="connsiteY54" fmla="*/ 5991726 h 5991726"/>
              <a:gd name="connsiteX55" fmla="*/ 7279105 w 7291136"/>
              <a:gd name="connsiteY55" fmla="*/ 5991726 h 5991726"/>
              <a:gd name="connsiteX56" fmla="*/ 7291136 w 7291136"/>
              <a:gd name="connsiteY56" fmla="*/ 0 h 5991726"/>
              <a:gd name="connsiteX57" fmla="*/ 1046747 w 7291136"/>
              <a:gd name="connsiteY57" fmla="*/ 0 h 59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291136" h="5991726">
                <a:moveTo>
                  <a:pt x="1046747" y="0"/>
                </a:moveTo>
                <a:lnTo>
                  <a:pt x="1118936" y="144379"/>
                </a:lnTo>
                <a:lnTo>
                  <a:pt x="1299410" y="228600"/>
                </a:lnTo>
                <a:lnTo>
                  <a:pt x="1431757" y="252663"/>
                </a:lnTo>
                <a:lnTo>
                  <a:pt x="1600200" y="469231"/>
                </a:lnTo>
                <a:lnTo>
                  <a:pt x="1467852" y="601579"/>
                </a:lnTo>
                <a:lnTo>
                  <a:pt x="1395663" y="721895"/>
                </a:lnTo>
                <a:lnTo>
                  <a:pt x="1359568" y="962526"/>
                </a:lnTo>
                <a:lnTo>
                  <a:pt x="1455821" y="1215189"/>
                </a:lnTo>
                <a:lnTo>
                  <a:pt x="1564105" y="1419726"/>
                </a:lnTo>
                <a:lnTo>
                  <a:pt x="1672389" y="1660358"/>
                </a:lnTo>
                <a:lnTo>
                  <a:pt x="1913021" y="1744579"/>
                </a:lnTo>
                <a:lnTo>
                  <a:pt x="2189747" y="1756610"/>
                </a:lnTo>
                <a:lnTo>
                  <a:pt x="2346157" y="1684421"/>
                </a:lnTo>
                <a:lnTo>
                  <a:pt x="2442410" y="1648326"/>
                </a:lnTo>
                <a:cubicBezTo>
                  <a:pt x="2454329" y="1643992"/>
                  <a:pt x="2466201" y="1639371"/>
                  <a:pt x="2478505" y="1636295"/>
                </a:cubicBezTo>
                <a:cubicBezTo>
                  <a:pt x="2561243" y="1615611"/>
                  <a:pt x="2514327" y="1636432"/>
                  <a:pt x="2562726" y="1612231"/>
                </a:cubicBezTo>
                <a:lnTo>
                  <a:pt x="2562726" y="1612231"/>
                </a:lnTo>
                <a:lnTo>
                  <a:pt x="2791326" y="1503947"/>
                </a:lnTo>
                <a:lnTo>
                  <a:pt x="2863515" y="1744579"/>
                </a:lnTo>
                <a:lnTo>
                  <a:pt x="3056021" y="1864895"/>
                </a:lnTo>
                <a:lnTo>
                  <a:pt x="3284621" y="1961147"/>
                </a:lnTo>
                <a:lnTo>
                  <a:pt x="3441031" y="2081463"/>
                </a:lnTo>
                <a:lnTo>
                  <a:pt x="3609473" y="2189747"/>
                </a:lnTo>
                <a:lnTo>
                  <a:pt x="3753852" y="2478505"/>
                </a:lnTo>
                <a:lnTo>
                  <a:pt x="3801978" y="2634916"/>
                </a:lnTo>
                <a:lnTo>
                  <a:pt x="4078705" y="2791326"/>
                </a:lnTo>
                <a:lnTo>
                  <a:pt x="4283242" y="2923674"/>
                </a:lnTo>
                <a:lnTo>
                  <a:pt x="4150894" y="3140242"/>
                </a:lnTo>
                <a:lnTo>
                  <a:pt x="3982452" y="3308684"/>
                </a:lnTo>
                <a:lnTo>
                  <a:pt x="3970421" y="3549316"/>
                </a:lnTo>
                <a:lnTo>
                  <a:pt x="3958389" y="3958389"/>
                </a:lnTo>
                <a:lnTo>
                  <a:pt x="3826042" y="4066674"/>
                </a:lnTo>
                <a:lnTo>
                  <a:pt x="3597442" y="3994484"/>
                </a:lnTo>
                <a:lnTo>
                  <a:pt x="3561347" y="3994484"/>
                </a:lnTo>
                <a:lnTo>
                  <a:pt x="3200400" y="4102768"/>
                </a:lnTo>
                <a:lnTo>
                  <a:pt x="2935705" y="4211053"/>
                </a:lnTo>
                <a:lnTo>
                  <a:pt x="2767263" y="4391526"/>
                </a:lnTo>
                <a:lnTo>
                  <a:pt x="2875547" y="4704347"/>
                </a:lnTo>
                <a:lnTo>
                  <a:pt x="2875547" y="4932947"/>
                </a:lnTo>
                <a:lnTo>
                  <a:pt x="2815389" y="5197642"/>
                </a:lnTo>
                <a:lnTo>
                  <a:pt x="2803357" y="5329989"/>
                </a:lnTo>
                <a:lnTo>
                  <a:pt x="2634915" y="5522495"/>
                </a:lnTo>
                <a:lnTo>
                  <a:pt x="2382252" y="5570621"/>
                </a:lnTo>
                <a:lnTo>
                  <a:pt x="2141621" y="5654842"/>
                </a:lnTo>
                <a:lnTo>
                  <a:pt x="1973178" y="5666874"/>
                </a:lnTo>
                <a:lnTo>
                  <a:pt x="1768642" y="5654842"/>
                </a:lnTo>
                <a:lnTo>
                  <a:pt x="1515978" y="5690937"/>
                </a:lnTo>
                <a:lnTo>
                  <a:pt x="1070810" y="5618747"/>
                </a:lnTo>
                <a:cubicBezTo>
                  <a:pt x="958540" y="5631222"/>
                  <a:pt x="998843" y="5630779"/>
                  <a:pt x="950494" y="5630779"/>
                </a:cubicBezTo>
                <a:lnTo>
                  <a:pt x="757989" y="5630779"/>
                </a:lnTo>
                <a:lnTo>
                  <a:pt x="409073" y="5498431"/>
                </a:lnTo>
                <a:lnTo>
                  <a:pt x="24063" y="5498431"/>
                </a:lnTo>
                <a:lnTo>
                  <a:pt x="0" y="5486400"/>
                </a:lnTo>
                <a:lnTo>
                  <a:pt x="12031" y="5991726"/>
                </a:lnTo>
                <a:lnTo>
                  <a:pt x="7279105" y="5991726"/>
                </a:lnTo>
                <a:cubicBezTo>
                  <a:pt x="7283115" y="3994484"/>
                  <a:pt x="7287126" y="1997242"/>
                  <a:pt x="7291136" y="0"/>
                </a:cubicBezTo>
                <a:lnTo>
                  <a:pt x="1046747" y="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600200" y="685800"/>
            <a:ext cx="4318000" cy="4140200"/>
          </a:xfrm>
          <a:custGeom>
            <a:avLst/>
            <a:gdLst>
              <a:gd name="connsiteX0" fmla="*/ 4102100 w 4318000"/>
              <a:gd name="connsiteY0" fmla="*/ 3987800 h 4140200"/>
              <a:gd name="connsiteX1" fmla="*/ 3784600 w 4318000"/>
              <a:gd name="connsiteY1" fmla="*/ 3860800 h 4140200"/>
              <a:gd name="connsiteX2" fmla="*/ 3530600 w 4318000"/>
              <a:gd name="connsiteY2" fmla="*/ 3644900 h 4140200"/>
              <a:gd name="connsiteX3" fmla="*/ 3276600 w 4318000"/>
              <a:gd name="connsiteY3" fmla="*/ 3403600 h 4140200"/>
              <a:gd name="connsiteX4" fmla="*/ 3009900 w 4318000"/>
              <a:gd name="connsiteY4" fmla="*/ 3213100 h 4140200"/>
              <a:gd name="connsiteX5" fmla="*/ 2806700 w 4318000"/>
              <a:gd name="connsiteY5" fmla="*/ 3124200 h 4140200"/>
              <a:gd name="connsiteX6" fmla="*/ 2616200 w 4318000"/>
              <a:gd name="connsiteY6" fmla="*/ 3009900 h 4140200"/>
              <a:gd name="connsiteX7" fmla="*/ 2362200 w 4318000"/>
              <a:gd name="connsiteY7" fmla="*/ 2933700 h 4140200"/>
              <a:gd name="connsiteX8" fmla="*/ 1968500 w 4318000"/>
              <a:gd name="connsiteY8" fmla="*/ 2984500 h 4140200"/>
              <a:gd name="connsiteX9" fmla="*/ 1701800 w 4318000"/>
              <a:gd name="connsiteY9" fmla="*/ 3048000 h 4140200"/>
              <a:gd name="connsiteX10" fmla="*/ 1346200 w 4318000"/>
              <a:gd name="connsiteY10" fmla="*/ 2870200 h 4140200"/>
              <a:gd name="connsiteX11" fmla="*/ 1117600 w 4318000"/>
              <a:gd name="connsiteY11" fmla="*/ 2768600 h 4140200"/>
              <a:gd name="connsiteX12" fmla="*/ 927100 w 4318000"/>
              <a:gd name="connsiteY12" fmla="*/ 2603500 h 4140200"/>
              <a:gd name="connsiteX13" fmla="*/ 774700 w 4318000"/>
              <a:gd name="connsiteY13" fmla="*/ 2489200 h 4140200"/>
              <a:gd name="connsiteX14" fmla="*/ 596900 w 4318000"/>
              <a:gd name="connsiteY14" fmla="*/ 2387600 h 4140200"/>
              <a:gd name="connsiteX15" fmla="*/ 368300 w 4318000"/>
              <a:gd name="connsiteY15" fmla="*/ 2400300 h 4140200"/>
              <a:gd name="connsiteX16" fmla="*/ 177800 w 4318000"/>
              <a:gd name="connsiteY16" fmla="*/ 2400300 h 4140200"/>
              <a:gd name="connsiteX17" fmla="*/ 0 w 4318000"/>
              <a:gd name="connsiteY17" fmla="*/ 2298700 h 4140200"/>
              <a:gd name="connsiteX18" fmla="*/ 0 w 4318000"/>
              <a:gd name="connsiteY18" fmla="*/ 12700 h 4140200"/>
              <a:gd name="connsiteX19" fmla="*/ 342900 w 4318000"/>
              <a:gd name="connsiteY19" fmla="*/ 0 h 4140200"/>
              <a:gd name="connsiteX20" fmla="*/ 1092200 w 4318000"/>
              <a:gd name="connsiteY20" fmla="*/ 25400 h 4140200"/>
              <a:gd name="connsiteX21" fmla="*/ 1092200 w 4318000"/>
              <a:gd name="connsiteY21" fmla="*/ 127000 h 4140200"/>
              <a:gd name="connsiteX22" fmla="*/ 1244600 w 4318000"/>
              <a:gd name="connsiteY22" fmla="*/ 203200 h 4140200"/>
              <a:gd name="connsiteX23" fmla="*/ 1397000 w 4318000"/>
              <a:gd name="connsiteY23" fmla="*/ 381000 h 4140200"/>
              <a:gd name="connsiteX24" fmla="*/ 1333500 w 4318000"/>
              <a:gd name="connsiteY24" fmla="*/ 609600 h 4140200"/>
              <a:gd name="connsiteX25" fmla="*/ 1270000 w 4318000"/>
              <a:gd name="connsiteY25" fmla="*/ 977900 h 4140200"/>
              <a:gd name="connsiteX26" fmla="*/ 1384300 w 4318000"/>
              <a:gd name="connsiteY26" fmla="*/ 1003300 h 4140200"/>
              <a:gd name="connsiteX27" fmla="*/ 1447800 w 4318000"/>
              <a:gd name="connsiteY27" fmla="*/ 1092200 h 4140200"/>
              <a:gd name="connsiteX28" fmla="*/ 1435100 w 4318000"/>
              <a:gd name="connsiteY28" fmla="*/ 1358900 h 4140200"/>
              <a:gd name="connsiteX29" fmla="*/ 1574800 w 4318000"/>
              <a:gd name="connsiteY29" fmla="*/ 1511300 h 4140200"/>
              <a:gd name="connsiteX30" fmla="*/ 1816100 w 4318000"/>
              <a:gd name="connsiteY30" fmla="*/ 1752600 h 4140200"/>
              <a:gd name="connsiteX31" fmla="*/ 2006600 w 4318000"/>
              <a:gd name="connsiteY31" fmla="*/ 1816100 h 4140200"/>
              <a:gd name="connsiteX32" fmla="*/ 2133600 w 4318000"/>
              <a:gd name="connsiteY32" fmla="*/ 1727200 h 4140200"/>
              <a:gd name="connsiteX33" fmla="*/ 2273300 w 4318000"/>
              <a:gd name="connsiteY33" fmla="*/ 1689100 h 4140200"/>
              <a:gd name="connsiteX34" fmla="*/ 2514600 w 4318000"/>
              <a:gd name="connsiteY34" fmla="*/ 1651000 h 4140200"/>
              <a:gd name="connsiteX35" fmla="*/ 2730500 w 4318000"/>
              <a:gd name="connsiteY35" fmla="*/ 1651000 h 4140200"/>
              <a:gd name="connsiteX36" fmla="*/ 2895600 w 4318000"/>
              <a:gd name="connsiteY36" fmla="*/ 1778000 h 4140200"/>
              <a:gd name="connsiteX37" fmla="*/ 3187700 w 4318000"/>
              <a:gd name="connsiteY37" fmla="*/ 1993900 h 4140200"/>
              <a:gd name="connsiteX38" fmla="*/ 3543300 w 4318000"/>
              <a:gd name="connsiteY38" fmla="*/ 2260600 h 4140200"/>
              <a:gd name="connsiteX39" fmla="*/ 3657600 w 4318000"/>
              <a:gd name="connsiteY39" fmla="*/ 2527300 h 4140200"/>
              <a:gd name="connsiteX40" fmla="*/ 3924300 w 4318000"/>
              <a:gd name="connsiteY40" fmla="*/ 2768600 h 4140200"/>
              <a:gd name="connsiteX41" fmla="*/ 4076700 w 4318000"/>
              <a:gd name="connsiteY41" fmla="*/ 2921000 h 4140200"/>
              <a:gd name="connsiteX42" fmla="*/ 4254500 w 4318000"/>
              <a:gd name="connsiteY42" fmla="*/ 3086100 h 4140200"/>
              <a:gd name="connsiteX43" fmla="*/ 4318000 w 4318000"/>
              <a:gd name="connsiteY43" fmla="*/ 3302000 h 4140200"/>
              <a:gd name="connsiteX44" fmla="*/ 4267200 w 4318000"/>
              <a:gd name="connsiteY44" fmla="*/ 3517900 h 4140200"/>
              <a:gd name="connsiteX45" fmla="*/ 4279900 w 4318000"/>
              <a:gd name="connsiteY45" fmla="*/ 3784600 h 4140200"/>
              <a:gd name="connsiteX46" fmla="*/ 4241800 w 4318000"/>
              <a:gd name="connsiteY46" fmla="*/ 3962400 h 4140200"/>
              <a:gd name="connsiteX47" fmla="*/ 4267200 w 4318000"/>
              <a:gd name="connsiteY47" fmla="*/ 4140200 h 4140200"/>
              <a:gd name="connsiteX48" fmla="*/ 4102100 w 4318000"/>
              <a:gd name="connsiteY48" fmla="*/ 3987800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18000" h="4140200">
                <a:moveTo>
                  <a:pt x="4102100" y="3987800"/>
                </a:moveTo>
                <a:lnTo>
                  <a:pt x="3784600" y="3860800"/>
                </a:lnTo>
                <a:lnTo>
                  <a:pt x="3530600" y="3644900"/>
                </a:lnTo>
                <a:lnTo>
                  <a:pt x="3276600" y="3403600"/>
                </a:lnTo>
                <a:lnTo>
                  <a:pt x="3009900" y="3213100"/>
                </a:lnTo>
                <a:lnTo>
                  <a:pt x="2806700" y="3124200"/>
                </a:lnTo>
                <a:lnTo>
                  <a:pt x="2616200" y="3009900"/>
                </a:lnTo>
                <a:lnTo>
                  <a:pt x="2362200" y="2933700"/>
                </a:lnTo>
                <a:lnTo>
                  <a:pt x="1968500" y="2984500"/>
                </a:lnTo>
                <a:lnTo>
                  <a:pt x="1701800" y="3048000"/>
                </a:lnTo>
                <a:lnTo>
                  <a:pt x="1346200" y="2870200"/>
                </a:lnTo>
                <a:lnTo>
                  <a:pt x="1117600" y="2768600"/>
                </a:lnTo>
                <a:lnTo>
                  <a:pt x="927100" y="2603500"/>
                </a:lnTo>
                <a:lnTo>
                  <a:pt x="774700" y="2489200"/>
                </a:lnTo>
                <a:lnTo>
                  <a:pt x="596900" y="2387600"/>
                </a:lnTo>
                <a:lnTo>
                  <a:pt x="368300" y="2400300"/>
                </a:lnTo>
                <a:lnTo>
                  <a:pt x="177800" y="2400300"/>
                </a:lnTo>
                <a:lnTo>
                  <a:pt x="0" y="2298700"/>
                </a:lnTo>
                <a:lnTo>
                  <a:pt x="0" y="12700"/>
                </a:lnTo>
                <a:lnTo>
                  <a:pt x="342900" y="0"/>
                </a:lnTo>
                <a:lnTo>
                  <a:pt x="1092200" y="25400"/>
                </a:lnTo>
                <a:lnTo>
                  <a:pt x="1092200" y="127000"/>
                </a:lnTo>
                <a:lnTo>
                  <a:pt x="1244600" y="203200"/>
                </a:lnTo>
                <a:cubicBezTo>
                  <a:pt x="1399871" y="371411"/>
                  <a:pt x="1397000" y="293405"/>
                  <a:pt x="1397000" y="381000"/>
                </a:cubicBezTo>
                <a:lnTo>
                  <a:pt x="1333500" y="609600"/>
                </a:lnTo>
                <a:lnTo>
                  <a:pt x="1270000" y="977900"/>
                </a:lnTo>
                <a:lnTo>
                  <a:pt x="1384300" y="1003300"/>
                </a:lnTo>
                <a:lnTo>
                  <a:pt x="1447800" y="1092200"/>
                </a:lnTo>
                <a:lnTo>
                  <a:pt x="1435100" y="1358900"/>
                </a:lnTo>
                <a:cubicBezTo>
                  <a:pt x="1564810" y="1514552"/>
                  <a:pt x="1495973" y="1511300"/>
                  <a:pt x="1574800" y="1511300"/>
                </a:cubicBezTo>
                <a:lnTo>
                  <a:pt x="1816100" y="1752600"/>
                </a:lnTo>
                <a:lnTo>
                  <a:pt x="2006600" y="1816100"/>
                </a:lnTo>
                <a:lnTo>
                  <a:pt x="2133600" y="1727200"/>
                </a:lnTo>
                <a:lnTo>
                  <a:pt x="2273300" y="1689100"/>
                </a:lnTo>
                <a:lnTo>
                  <a:pt x="2514600" y="1651000"/>
                </a:lnTo>
                <a:lnTo>
                  <a:pt x="2730500" y="1651000"/>
                </a:lnTo>
                <a:lnTo>
                  <a:pt x="2895600" y="1778000"/>
                </a:lnTo>
                <a:lnTo>
                  <a:pt x="3187700" y="1993900"/>
                </a:lnTo>
                <a:lnTo>
                  <a:pt x="3543300" y="2260600"/>
                </a:lnTo>
                <a:cubicBezTo>
                  <a:pt x="3646407" y="2531256"/>
                  <a:pt x="3549768" y="2527300"/>
                  <a:pt x="3657600" y="2527300"/>
                </a:cubicBezTo>
                <a:lnTo>
                  <a:pt x="3924300" y="2768600"/>
                </a:lnTo>
                <a:lnTo>
                  <a:pt x="4076700" y="2921000"/>
                </a:lnTo>
                <a:lnTo>
                  <a:pt x="4254500" y="3086100"/>
                </a:lnTo>
                <a:lnTo>
                  <a:pt x="4318000" y="3302000"/>
                </a:lnTo>
                <a:lnTo>
                  <a:pt x="4267200" y="3517900"/>
                </a:lnTo>
                <a:lnTo>
                  <a:pt x="4279900" y="3784600"/>
                </a:lnTo>
                <a:lnTo>
                  <a:pt x="4241800" y="3962400"/>
                </a:lnTo>
                <a:lnTo>
                  <a:pt x="4267200" y="4140200"/>
                </a:lnTo>
                <a:lnTo>
                  <a:pt x="4102100" y="398780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3"/>
          <p:cNvGrpSpPr/>
          <p:nvPr/>
        </p:nvGrpSpPr>
        <p:grpSpPr>
          <a:xfrm>
            <a:off x="1600200" y="685800"/>
            <a:ext cx="4279900" cy="4000500"/>
            <a:chOff x="1727200" y="768350"/>
            <a:chExt cx="4279900" cy="4000500"/>
          </a:xfrm>
        </p:grpSpPr>
        <p:sp>
          <p:nvSpPr>
            <p:cNvPr id="29" name="Freeform 28"/>
            <p:cNvSpPr/>
            <p:nvPr/>
          </p:nvSpPr>
          <p:spPr>
            <a:xfrm>
              <a:off x="4699000" y="3352800"/>
              <a:ext cx="1308100" cy="1416050"/>
            </a:xfrm>
            <a:custGeom>
              <a:avLst/>
              <a:gdLst>
                <a:gd name="connsiteX0" fmla="*/ 1200150 w 1308100"/>
                <a:gd name="connsiteY0" fmla="*/ 1416050 h 1416050"/>
                <a:gd name="connsiteX1" fmla="*/ 1181100 w 1308100"/>
                <a:gd name="connsiteY1" fmla="*/ 1409700 h 1416050"/>
                <a:gd name="connsiteX2" fmla="*/ 1136650 w 1308100"/>
                <a:gd name="connsiteY2" fmla="*/ 1377950 h 1416050"/>
                <a:gd name="connsiteX3" fmla="*/ 958850 w 1308100"/>
                <a:gd name="connsiteY3" fmla="*/ 1352550 h 1416050"/>
                <a:gd name="connsiteX4" fmla="*/ 1073150 w 1308100"/>
                <a:gd name="connsiteY4" fmla="*/ 1352550 h 1416050"/>
                <a:gd name="connsiteX5" fmla="*/ 1111250 w 1308100"/>
                <a:gd name="connsiteY5" fmla="*/ 1282700 h 1416050"/>
                <a:gd name="connsiteX6" fmla="*/ 1009650 w 1308100"/>
                <a:gd name="connsiteY6" fmla="*/ 1168400 h 1416050"/>
                <a:gd name="connsiteX7" fmla="*/ 958850 w 1308100"/>
                <a:gd name="connsiteY7" fmla="*/ 1123950 h 1416050"/>
                <a:gd name="connsiteX8" fmla="*/ 895350 w 1308100"/>
                <a:gd name="connsiteY8" fmla="*/ 1047750 h 1416050"/>
                <a:gd name="connsiteX9" fmla="*/ 850900 w 1308100"/>
                <a:gd name="connsiteY9" fmla="*/ 996950 h 1416050"/>
                <a:gd name="connsiteX10" fmla="*/ 800100 w 1308100"/>
                <a:gd name="connsiteY10" fmla="*/ 939800 h 1416050"/>
                <a:gd name="connsiteX11" fmla="*/ 736600 w 1308100"/>
                <a:gd name="connsiteY11" fmla="*/ 869950 h 1416050"/>
                <a:gd name="connsiteX12" fmla="*/ 711200 w 1308100"/>
                <a:gd name="connsiteY12" fmla="*/ 812800 h 1416050"/>
                <a:gd name="connsiteX13" fmla="*/ 635000 w 1308100"/>
                <a:gd name="connsiteY13" fmla="*/ 774700 h 1416050"/>
                <a:gd name="connsiteX14" fmla="*/ 577850 w 1308100"/>
                <a:gd name="connsiteY14" fmla="*/ 730250 h 1416050"/>
                <a:gd name="connsiteX15" fmla="*/ 450850 w 1308100"/>
                <a:gd name="connsiteY15" fmla="*/ 660400 h 1416050"/>
                <a:gd name="connsiteX16" fmla="*/ 355600 w 1308100"/>
                <a:gd name="connsiteY16" fmla="*/ 622300 h 1416050"/>
                <a:gd name="connsiteX17" fmla="*/ 254000 w 1308100"/>
                <a:gd name="connsiteY17" fmla="*/ 508000 h 1416050"/>
                <a:gd name="connsiteX18" fmla="*/ 177800 w 1308100"/>
                <a:gd name="connsiteY18" fmla="*/ 444500 h 1416050"/>
                <a:gd name="connsiteX19" fmla="*/ 120650 w 1308100"/>
                <a:gd name="connsiteY19" fmla="*/ 387350 h 1416050"/>
                <a:gd name="connsiteX20" fmla="*/ 69850 w 1308100"/>
                <a:gd name="connsiteY20" fmla="*/ 336550 h 1416050"/>
                <a:gd name="connsiteX21" fmla="*/ 6350 w 1308100"/>
                <a:gd name="connsiteY21" fmla="*/ 273050 h 1416050"/>
                <a:gd name="connsiteX22" fmla="*/ 0 w 1308100"/>
                <a:gd name="connsiteY22" fmla="*/ 203200 h 1416050"/>
                <a:gd name="connsiteX23" fmla="*/ 12700 w 1308100"/>
                <a:gd name="connsiteY23" fmla="*/ 158750 h 1416050"/>
                <a:gd name="connsiteX24" fmla="*/ 209550 w 1308100"/>
                <a:gd name="connsiteY24" fmla="*/ 152400 h 1416050"/>
                <a:gd name="connsiteX25" fmla="*/ 311150 w 1308100"/>
                <a:gd name="connsiteY25" fmla="*/ 120650 h 1416050"/>
                <a:gd name="connsiteX26" fmla="*/ 431800 w 1308100"/>
                <a:gd name="connsiteY26" fmla="*/ 63500 h 1416050"/>
                <a:gd name="connsiteX27" fmla="*/ 463550 w 1308100"/>
                <a:gd name="connsiteY27" fmla="*/ 19050 h 1416050"/>
                <a:gd name="connsiteX28" fmla="*/ 584200 w 1308100"/>
                <a:gd name="connsiteY28" fmla="*/ 25400 h 1416050"/>
                <a:gd name="connsiteX29" fmla="*/ 628650 w 1308100"/>
                <a:gd name="connsiteY29" fmla="*/ 12700 h 1416050"/>
                <a:gd name="connsiteX30" fmla="*/ 704850 w 1308100"/>
                <a:gd name="connsiteY30" fmla="*/ 31750 h 1416050"/>
                <a:gd name="connsiteX31" fmla="*/ 793750 w 1308100"/>
                <a:gd name="connsiteY31" fmla="*/ 50800 h 1416050"/>
                <a:gd name="connsiteX32" fmla="*/ 876300 w 1308100"/>
                <a:gd name="connsiteY32" fmla="*/ 95250 h 1416050"/>
                <a:gd name="connsiteX33" fmla="*/ 958850 w 1308100"/>
                <a:gd name="connsiteY33" fmla="*/ 69850 h 1416050"/>
                <a:gd name="connsiteX34" fmla="*/ 1028700 w 1308100"/>
                <a:gd name="connsiteY34" fmla="*/ 44450 h 1416050"/>
                <a:gd name="connsiteX35" fmla="*/ 1054100 w 1308100"/>
                <a:gd name="connsiteY35" fmla="*/ 0 h 1416050"/>
                <a:gd name="connsiteX36" fmla="*/ 1035050 w 1308100"/>
                <a:gd name="connsiteY36" fmla="*/ 101600 h 1416050"/>
                <a:gd name="connsiteX37" fmla="*/ 1022350 w 1308100"/>
                <a:gd name="connsiteY37" fmla="*/ 152400 h 1416050"/>
                <a:gd name="connsiteX38" fmla="*/ 1079500 w 1308100"/>
                <a:gd name="connsiteY38" fmla="*/ 184150 h 1416050"/>
                <a:gd name="connsiteX39" fmla="*/ 1098550 w 1308100"/>
                <a:gd name="connsiteY39" fmla="*/ 228600 h 1416050"/>
                <a:gd name="connsiteX40" fmla="*/ 1066800 w 1308100"/>
                <a:gd name="connsiteY40" fmla="*/ 273050 h 1416050"/>
                <a:gd name="connsiteX41" fmla="*/ 1066800 w 1308100"/>
                <a:gd name="connsiteY41" fmla="*/ 317500 h 1416050"/>
                <a:gd name="connsiteX42" fmla="*/ 1073150 w 1308100"/>
                <a:gd name="connsiteY42" fmla="*/ 361950 h 1416050"/>
                <a:gd name="connsiteX43" fmla="*/ 1104900 w 1308100"/>
                <a:gd name="connsiteY43" fmla="*/ 400050 h 1416050"/>
                <a:gd name="connsiteX44" fmla="*/ 1130300 w 1308100"/>
                <a:gd name="connsiteY44" fmla="*/ 438150 h 1416050"/>
                <a:gd name="connsiteX45" fmla="*/ 1130300 w 1308100"/>
                <a:gd name="connsiteY45" fmla="*/ 495300 h 1416050"/>
                <a:gd name="connsiteX46" fmla="*/ 1123950 w 1308100"/>
                <a:gd name="connsiteY46" fmla="*/ 533400 h 1416050"/>
                <a:gd name="connsiteX47" fmla="*/ 1123950 w 1308100"/>
                <a:gd name="connsiteY47" fmla="*/ 533400 h 1416050"/>
                <a:gd name="connsiteX48" fmla="*/ 1130300 w 1308100"/>
                <a:gd name="connsiteY48" fmla="*/ 730250 h 1416050"/>
                <a:gd name="connsiteX49" fmla="*/ 1130300 w 1308100"/>
                <a:gd name="connsiteY49" fmla="*/ 882650 h 1416050"/>
                <a:gd name="connsiteX50" fmla="*/ 1193800 w 1308100"/>
                <a:gd name="connsiteY50" fmla="*/ 1022350 h 1416050"/>
                <a:gd name="connsiteX51" fmla="*/ 1238250 w 1308100"/>
                <a:gd name="connsiteY51" fmla="*/ 1149350 h 1416050"/>
                <a:gd name="connsiteX52" fmla="*/ 1270000 w 1308100"/>
                <a:gd name="connsiteY52" fmla="*/ 1231900 h 1416050"/>
                <a:gd name="connsiteX53" fmla="*/ 1308100 w 1308100"/>
                <a:gd name="connsiteY53" fmla="*/ 1327150 h 1416050"/>
                <a:gd name="connsiteX54" fmla="*/ 1301750 w 1308100"/>
                <a:gd name="connsiteY54" fmla="*/ 1397000 h 1416050"/>
                <a:gd name="connsiteX55" fmla="*/ 1200150 w 1308100"/>
                <a:gd name="connsiteY55" fmla="*/ 1416050 h 141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08100" h="1416050">
                  <a:moveTo>
                    <a:pt x="1200150" y="1416050"/>
                  </a:moveTo>
                  <a:cubicBezTo>
                    <a:pt x="1193800" y="1413933"/>
                    <a:pt x="1186951" y="1412951"/>
                    <a:pt x="1181100" y="1409700"/>
                  </a:cubicBezTo>
                  <a:cubicBezTo>
                    <a:pt x="1150657" y="1392787"/>
                    <a:pt x="1151803" y="1393103"/>
                    <a:pt x="1136650" y="1377950"/>
                  </a:cubicBezTo>
                  <a:lnTo>
                    <a:pt x="958850" y="1352550"/>
                  </a:lnTo>
                  <a:lnTo>
                    <a:pt x="1073150" y="1352550"/>
                  </a:lnTo>
                  <a:lnTo>
                    <a:pt x="1111250" y="1282700"/>
                  </a:lnTo>
                  <a:lnTo>
                    <a:pt x="1009650" y="1168400"/>
                  </a:lnTo>
                  <a:lnTo>
                    <a:pt x="958850" y="1123950"/>
                  </a:lnTo>
                  <a:lnTo>
                    <a:pt x="895350" y="1047750"/>
                  </a:lnTo>
                  <a:lnTo>
                    <a:pt x="850900" y="996950"/>
                  </a:lnTo>
                  <a:lnTo>
                    <a:pt x="800100" y="939800"/>
                  </a:lnTo>
                  <a:lnTo>
                    <a:pt x="736600" y="869950"/>
                  </a:lnTo>
                  <a:lnTo>
                    <a:pt x="711200" y="812800"/>
                  </a:lnTo>
                  <a:lnTo>
                    <a:pt x="635000" y="774700"/>
                  </a:lnTo>
                  <a:lnTo>
                    <a:pt x="577850" y="730250"/>
                  </a:lnTo>
                  <a:lnTo>
                    <a:pt x="450850" y="660400"/>
                  </a:lnTo>
                  <a:lnTo>
                    <a:pt x="355600" y="622300"/>
                  </a:lnTo>
                  <a:lnTo>
                    <a:pt x="254000" y="508000"/>
                  </a:lnTo>
                  <a:lnTo>
                    <a:pt x="177800" y="444500"/>
                  </a:lnTo>
                  <a:lnTo>
                    <a:pt x="120650" y="387350"/>
                  </a:lnTo>
                  <a:lnTo>
                    <a:pt x="69850" y="336550"/>
                  </a:lnTo>
                  <a:lnTo>
                    <a:pt x="6350" y="273050"/>
                  </a:lnTo>
                  <a:lnTo>
                    <a:pt x="0" y="203200"/>
                  </a:lnTo>
                  <a:lnTo>
                    <a:pt x="12700" y="158750"/>
                  </a:lnTo>
                  <a:lnTo>
                    <a:pt x="209550" y="152400"/>
                  </a:lnTo>
                  <a:lnTo>
                    <a:pt x="311150" y="120650"/>
                  </a:lnTo>
                  <a:lnTo>
                    <a:pt x="431800" y="63500"/>
                  </a:lnTo>
                  <a:lnTo>
                    <a:pt x="463550" y="19050"/>
                  </a:lnTo>
                  <a:lnTo>
                    <a:pt x="584200" y="25400"/>
                  </a:lnTo>
                  <a:lnTo>
                    <a:pt x="628650" y="12700"/>
                  </a:lnTo>
                  <a:lnTo>
                    <a:pt x="704850" y="31750"/>
                  </a:lnTo>
                  <a:lnTo>
                    <a:pt x="793750" y="50800"/>
                  </a:lnTo>
                  <a:lnTo>
                    <a:pt x="876300" y="95250"/>
                  </a:lnTo>
                  <a:lnTo>
                    <a:pt x="958850" y="69850"/>
                  </a:lnTo>
                  <a:lnTo>
                    <a:pt x="1028700" y="44450"/>
                  </a:lnTo>
                  <a:lnTo>
                    <a:pt x="1054100" y="0"/>
                  </a:lnTo>
                  <a:lnTo>
                    <a:pt x="1035050" y="101600"/>
                  </a:lnTo>
                  <a:lnTo>
                    <a:pt x="1022350" y="152400"/>
                  </a:lnTo>
                  <a:lnTo>
                    <a:pt x="1079500" y="184150"/>
                  </a:lnTo>
                  <a:lnTo>
                    <a:pt x="1098550" y="228600"/>
                  </a:lnTo>
                  <a:lnTo>
                    <a:pt x="1066800" y="273050"/>
                  </a:lnTo>
                  <a:lnTo>
                    <a:pt x="1066800" y="317500"/>
                  </a:lnTo>
                  <a:lnTo>
                    <a:pt x="1073150" y="361950"/>
                  </a:lnTo>
                  <a:cubicBezTo>
                    <a:pt x="1106397" y="395197"/>
                    <a:pt x="1104900" y="378733"/>
                    <a:pt x="1104900" y="400050"/>
                  </a:cubicBezTo>
                  <a:lnTo>
                    <a:pt x="1130300" y="438150"/>
                  </a:lnTo>
                  <a:lnTo>
                    <a:pt x="1130300" y="495300"/>
                  </a:lnTo>
                  <a:lnTo>
                    <a:pt x="1123950" y="533400"/>
                  </a:lnTo>
                  <a:lnTo>
                    <a:pt x="1123950" y="533400"/>
                  </a:lnTo>
                  <a:lnTo>
                    <a:pt x="1130300" y="730250"/>
                  </a:lnTo>
                  <a:lnTo>
                    <a:pt x="1130300" y="882650"/>
                  </a:lnTo>
                  <a:lnTo>
                    <a:pt x="1193800" y="1022350"/>
                  </a:lnTo>
                  <a:cubicBezTo>
                    <a:pt x="1238982" y="1144986"/>
                    <a:pt x="1238250" y="1100141"/>
                    <a:pt x="1238250" y="1149350"/>
                  </a:cubicBezTo>
                  <a:lnTo>
                    <a:pt x="1270000" y="1231900"/>
                  </a:lnTo>
                  <a:lnTo>
                    <a:pt x="1308100" y="1327150"/>
                  </a:lnTo>
                  <a:lnTo>
                    <a:pt x="1301750" y="1397000"/>
                  </a:lnTo>
                  <a:lnTo>
                    <a:pt x="1200150" y="1416050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120900" y="1016000"/>
              <a:ext cx="3187700" cy="2527300"/>
            </a:xfrm>
            <a:custGeom>
              <a:avLst/>
              <a:gdLst>
                <a:gd name="connsiteX0" fmla="*/ 2578100 w 3187700"/>
                <a:gd name="connsiteY0" fmla="*/ 2527300 h 2527300"/>
                <a:gd name="connsiteX1" fmla="*/ 2457450 w 3187700"/>
                <a:gd name="connsiteY1" fmla="*/ 2470150 h 2527300"/>
                <a:gd name="connsiteX2" fmla="*/ 2425700 w 3187700"/>
                <a:gd name="connsiteY2" fmla="*/ 2425700 h 2527300"/>
                <a:gd name="connsiteX3" fmla="*/ 2362200 w 3187700"/>
                <a:gd name="connsiteY3" fmla="*/ 2393950 h 2527300"/>
                <a:gd name="connsiteX4" fmla="*/ 2336800 w 3187700"/>
                <a:gd name="connsiteY4" fmla="*/ 2349500 h 2527300"/>
                <a:gd name="connsiteX5" fmla="*/ 2298700 w 3187700"/>
                <a:gd name="connsiteY5" fmla="*/ 2279650 h 2527300"/>
                <a:gd name="connsiteX6" fmla="*/ 2241550 w 3187700"/>
                <a:gd name="connsiteY6" fmla="*/ 2247900 h 2527300"/>
                <a:gd name="connsiteX7" fmla="*/ 2178050 w 3187700"/>
                <a:gd name="connsiteY7" fmla="*/ 2222500 h 2527300"/>
                <a:gd name="connsiteX8" fmla="*/ 2114550 w 3187700"/>
                <a:gd name="connsiteY8" fmla="*/ 2190750 h 2527300"/>
                <a:gd name="connsiteX9" fmla="*/ 2038350 w 3187700"/>
                <a:gd name="connsiteY9" fmla="*/ 2165350 h 2527300"/>
                <a:gd name="connsiteX10" fmla="*/ 1974850 w 3187700"/>
                <a:gd name="connsiteY10" fmla="*/ 2146300 h 2527300"/>
                <a:gd name="connsiteX11" fmla="*/ 1885950 w 3187700"/>
                <a:gd name="connsiteY11" fmla="*/ 2139950 h 2527300"/>
                <a:gd name="connsiteX12" fmla="*/ 1752600 w 3187700"/>
                <a:gd name="connsiteY12" fmla="*/ 2133600 h 2527300"/>
                <a:gd name="connsiteX13" fmla="*/ 1682750 w 3187700"/>
                <a:gd name="connsiteY13" fmla="*/ 2108200 h 2527300"/>
                <a:gd name="connsiteX14" fmla="*/ 1524000 w 3187700"/>
                <a:gd name="connsiteY14" fmla="*/ 1987550 h 2527300"/>
                <a:gd name="connsiteX15" fmla="*/ 1498600 w 3187700"/>
                <a:gd name="connsiteY15" fmla="*/ 1949450 h 2527300"/>
                <a:gd name="connsiteX16" fmla="*/ 1473200 w 3187700"/>
                <a:gd name="connsiteY16" fmla="*/ 1911350 h 2527300"/>
                <a:gd name="connsiteX17" fmla="*/ 1422400 w 3187700"/>
                <a:gd name="connsiteY17" fmla="*/ 1866900 h 2527300"/>
                <a:gd name="connsiteX18" fmla="*/ 1365250 w 3187700"/>
                <a:gd name="connsiteY18" fmla="*/ 1809750 h 2527300"/>
                <a:gd name="connsiteX19" fmla="*/ 1365250 w 3187700"/>
                <a:gd name="connsiteY19" fmla="*/ 1809750 h 2527300"/>
                <a:gd name="connsiteX20" fmla="*/ 1301750 w 3187700"/>
                <a:gd name="connsiteY20" fmla="*/ 1784350 h 2527300"/>
                <a:gd name="connsiteX21" fmla="*/ 1212850 w 3187700"/>
                <a:gd name="connsiteY21" fmla="*/ 1606550 h 2527300"/>
                <a:gd name="connsiteX22" fmla="*/ 1212850 w 3187700"/>
                <a:gd name="connsiteY22" fmla="*/ 1606550 h 2527300"/>
                <a:gd name="connsiteX23" fmla="*/ 1212850 w 3187700"/>
                <a:gd name="connsiteY23" fmla="*/ 1536700 h 2527300"/>
                <a:gd name="connsiteX24" fmla="*/ 1174750 w 3187700"/>
                <a:gd name="connsiteY24" fmla="*/ 1498600 h 2527300"/>
                <a:gd name="connsiteX25" fmla="*/ 1149350 w 3187700"/>
                <a:gd name="connsiteY25" fmla="*/ 1460500 h 2527300"/>
                <a:gd name="connsiteX26" fmla="*/ 1092200 w 3187700"/>
                <a:gd name="connsiteY26" fmla="*/ 1397000 h 2527300"/>
                <a:gd name="connsiteX27" fmla="*/ 1041400 w 3187700"/>
                <a:gd name="connsiteY27" fmla="*/ 1352550 h 2527300"/>
                <a:gd name="connsiteX28" fmla="*/ 984250 w 3187700"/>
                <a:gd name="connsiteY28" fmla="*/ 1308100 h 2527300"/>
                <a:gd name="connsiteX29" fmla="*/ 946150 w 3187700"/>
                <a:gd name="connsiteY29" fmla="*/ 1270000 h 2527300"/>
                <a:gd name="connsiteX30" fmla="*/ 717550 w 3187700"/>
                <a:gd name="connsiteY30" fmla="*/ 1219200 h 2527300"/>
                <a:gd name="connsiteX31" fmla="*/ 654050 w 3187700"/>
                <a:gd name="connsiteY31" fmla="*/ 1187450 h 2527300"/>
                <a:gd name="connsiteX32" fmla="*/ 609600 w 3187700"/>
                <a:gd name="connsiteY32" fmla="*/ 1168400 h 2527300"/>
                <a:gd name="connsiteX33" fmla="*/ 571500 w 3187700"/>
                <a:gd name="connsiteY33" fmla="*/ 1111250 h 2527300"/>
                <a:gd name="connsiteX34" fmla="*/ 552450 w 3187700"/>
                <a:gd name="connsiteY34" fmla="*/ 1060450 h 2527300"/>
                <a:gd name="connsiteX35" fmla="*/ 381000 w 3187700"/>
                <a:gd name="connsiteY35" fmla="*/ 952500 h 2527300"/>
                <a:gd name="connsiteX36" fmla="*/ 336550 w 3187700"/>
                <a:gd name="connsiteY36" fmla="*/ 895350 h 2527300"/>
                <a:gd name="connsiteX37" fmla="*/ 260350 w 3187700"/>
                <a:gd name="connsiteY37" fmla="*/ 869950 h 2527300"/>
                <a:gd name="connsiteX38" fmla="*/ 165100 w 3187700"/>
                <a:gd name="connsiteY38" fmla="*/ 749300 h 2527300"/>
                <a:gd name="connsiteX39" fmla="*/ 177800 w 3187700"/>
                <a:gd name="connsiteY39" fmla="*/ 698500 h 2527300"/>
                <a:gd name="connsiteX40" fmla="*/ 203200 w 3187700"/>
                <a:gd name="connsiteY40" fmla="*/ 628650 h 2527300"/>
                <a:gd name="connsiteX41" fmla="*/ 203200 w 3187700"/>
                <a:gd name="connsiteY41" fmla="*/ 558800 h 2527300"/>
                <a:gd name="connsiteX42" fmla="*/ 234950 w 3187700"/>
                <a:gd name="connsiteY42" fmla="*/ 482600 h 2527300"/>
                <a:gd name="connsiteX43" fmla="*/ 228600 w 3187700"/>
                <a:gd name="connsiteY43" fmla="*/ 450850 h 2527300"/>
                <a:gd name="connsiteX44" fmla="*/ 127000 w 3187700"/>
                <a:gd name="connsiteY44" fmla="*/ 438150 h 2527300"/>
                <a:gd name="connsiteX45" fmla="*/ 0 w 3187700"/>
                <a:gd name="connsiteY45" fmla="*/ 419100 h 2527300"/>
                <a:gd name="connsiteX46" fmla="*/ 44450 w 3187700"/>
                <a:gd name="connsiteY46" fmla="*/ 241300 h 2527300"/>
                <a:gd name="connsiteX47" fmla="*/ 146050 w 3187700"/>
                <a:gd name="connsiteY47" fmla="*/ 69850 h 2527300"/>
                <a:gd name="connsiteX48" fmla="*/ 406400 w 3187700"/>
                <a:gd name="connsiteY48" fmla="*/ 0 h 2527300"/>
                <a:gd name="connsiteX49" fmla="*/ 654050 w 3187700"/>
                <a:gd name="connsiteY49" fmla="*/ 82550 h 2527300"/>
                <a:gd name="connsiteX50" fmla="*/ 838200 w 3187700"/>
                <a:gd name="connsiteY50" fmla="*/ 215900 h 2527300"/>
                <a:gd name="connsiteX51" fmla="*/ 977900 w 3187700"/>
                <a:gd name="connsiteY51" fmla="*/ 431800 h 2527300"/>
                <a:gd name="connsiteX52" fmla="*/ 971550 w 3187700"/>
                <a:gd name="connsiteY52" fmla="*/ 571500 h 2527300"/>
                <a:gd name="connsiteX53" fmla="*/ 977900 w 3187700"/>
                <a:gd name="connsiteY53" fmla="*/ 692150 h 2527300"/>
                <a:gd name="connsiteX54" fmla="*/ 977900 w 3187700"/>
                <a:gd name="connsiteY54" fmla="*/ 774700 h 2527300"/>
                <a:gd name="connsiteX55" fmla="*/ 1028700 w 3187700"/>
                <a:gd name="connsiteY55" fmla="*/ 869950 h 2527300"/>
                <a:gd name="connsiteX56" fmla="*/ 1111250 w 3187700"/>
                <a:gd name="connsiteY56" fmla="*/ 1003300 h 2527300"/>
                <a:gd name="connsiteX57" fmla="*/ 1143000 w 3187700"/>
                <a:gd name="connsiteY57" fmla="*/ 1092200 h 2527300"/>
                <a:gd name="connsiteX58" fmla="*/ 1187450 w 3187700"/>
                <a:gd name="connsiteY58" fmla="*/ 1181100 h 2527300"/>
                <a:gd name="connsiteX59" fmla="*/ 1276350 w 3187700"/>
                <a:gd name="connsiteY59" fmla="*/ 1250950 h 2527300"/>
                <a:gd name="connsiteX60" fmla="*/ 1390650 w 3187700"/>
                <a:gd name="connsiteY60" fmla="*/ 1358900 h 2527300"/>
                <a:gd name="connsiteX61" fmla="*/ 1435100 w 3187700"/>
                <a:gd name="connsiteY61" fmla="*/ 1447800 h 2527300"/>
                <a:gd name="connsiteX62" fmla="*/ 1574800 w 3187700"/>
                <a:gd name="connsiteY62" fmla="*/ 1504950 h 2527300"/>
                <a:gd name="connsiteX63" fmla="*/ 1695450 w 3187700"/>
                <a:gd name="connsiteY63" fmla="*/ 1460500 h 2527300"/>
                <a:gd name="connsiteX64" fmla="*/ 1866900 w 3187700"/>
                <a:gd name="connsiteY64" fmla="*/ 1574800 h 2527300"/>
                <a:gd name="connsiteX65" fmla="*/ 1943100 w 3187700"/>
                <a:gd name="connsiteY65" fmla="*/ 1625600 h 2527300"/>
                <a:gd name="connsiteX66" fmla="*/ 2025650 w 3187700"/>
                <a:gd name="connsiteY66" fmla="*/ 1657350 h 2527300"/>
                <a:gd name="connsiteX67" fmla="*/ 2095500 w 3187700"/>
                <a:gd name="connsiteY67" fmla="*/ 1714500 h 2527300"/>
                <a:gd name="connsiteX68" fmla="*/ 2146300 w 3187700"/>
                <a:gd name="connsiteY68" fmla="*/ 1752600 h 2527300"/>
                <a:gd name="connsiteX69" fmla="*/ 2241550 w 3187700"/>
                <a:gd name="connsiteY69" fmla="*/ 1771650 h 2527300"/>
                <a:gd name="connsiteX70" fmla="*/ 2228850 w 3187700"/>
                <a:gd name="connsiteY70" fmla="*/ 1822450 h 2527300"/>
                <a:gd name="connsiteX71" fmla="*/ 2292350 w 3187700"/>
                <a:gd name="connsiteY71" fmla="*/ 1803400 h 2527300"/>
                <a:gd name="connsiteX72" fmla="*/ 2298700 w 3187700"/>
                <a:gd name="connsiteY72" fmla="*/ 1695450 h 2527300"/>
                <a:gd name="connsiteX73" fmla="*/ 2324100 w 3187700"/>
                <a:gd name="connsiteY73" fmla="*/ 1612900 h 2527300"/>
                <a:gd name="connsiteX74" fmla="*/ 2343150 w 3187700"/>
                <a:gd name="connsiteY74" fmla="*/ 1504950 h 2527300"/>
                <a:gd name="connsiteX75" fmla="*/ 2343150 w 3187700"/>
                <a:gd name="connsiteY75" fmla="*/ 1428750 h 2527300"/>
                <a:gd name="connsiteX76" fmla="*/ 2368550 w 3187700"/>
                <a:gd name="connsiteY76" fmla="*/ 1377950 h 2527300"/>
                <a:gd name="connsiteX77" fmla="*/ 2400300 w 3187700"/>
                <a:gd name="connsiteY77" fmla="*/ 1327150 h 2527300"/>
                <a:gd name="connsiteX78" fmla="*/ 2419350 w 3187700"/>
                <a:gd name="connsiteY78" fmla="*/ 1244600 h 2527300"/>
                <a:gd name="connsiteX79" fmla="*/ 2476500 w 3187700"/>
                <a:gd name="connsiteY79" fmla="*/ 1193800 h 2527300"/>
                <a:gd name="connsiteX80" fmla="*/ 2457450 w 3187700"/>
                <a:gd name="connsiteY80" fmla="*/ 1250950 h 2527300"/>
                <a:gd name="connsiteX81" fmla="*/ 2457450 w 3187700"/>
                <a:gd name="connsiteY81" fmla="*/ 1320800 h 2527300"/>
                <a:gd name="connsiteX82" fmla="*/ 2476500 w 3187700"/>
                <a:gd name="connsiteY82" fmla="*/ 1390650 h 2527300"/>
                <a:gd name="connsiteX83" fmla="*/ 2482850 w 3187700"/>
                <a:gd name="connsiteY83" fmla="*/ 1447800 h 2527300"/>
                <a:gd name="connsiteX84" fmla="*/ 2527300 w 3187700"/>
                <a:gd name="connsiteY84" fmla="*/ 1504950 h 2527300"/>
                <a:gd name="connsiteX85" fmla="*/ 2559050 w 3187700"/>
                <a:gd name="connsiteY85" fmla="*/ 1549400 h 2527300"/>
                <a:gd name="connsiteX86" fmla="*/ 2552700 w 3187700"/>
                <a:gd name="connsiteY86" fmla="*/ 1638300 h 2527300"/>
                <a:gd name="connsiteX87" fmla="*/ 2540000 w 3187700"/>
                <a:gd name="connsiteY87" fmla="*/ 1708150 h 2527300"/>
                <a:gd name="connsiteX88" fmla="*/ 2546350 w 3187700"/>
                <a:gd name="connsiteY88" fmla="*/ 1765300 h 2527300"/>
                <a:gd name="connsiteX89" fmla="*/ 2616200 w 3187700"/>
                <a:gd name="connsiteY89" fmla="*/ 1797050 h 2527300"/>
                <a:gd name="connsiteX90" fmla="*/ 2762250 w 3187700"/>
                <a:gd name="connsiteY90" fmla="*/ 1797050 h 2527300"/>
                <a:gd name="connsiteX91" fmla="*/ 2901950 w 3187700"/>
                <a:gd name="connsiteY91" fmla="*/ 1803400 h 2527300"/>
                <a:gd name="connsiteX92" fmla="*/ 3048000 w 3187700"/>
                <a:gd name="connsiteY92" fmla="*/ 1803400 h 2527300"/>
                <a:gd name="connsiteX93" fmla="*/ 3105150 w 3187700"/>
                <a:gd name="connsiteY93" fmla="*/ 1758950 h 2527300"/>
                <a:gd name="connsiteX94" fmla="*/ 3149600 w 3187700"/>
                <a:gd name="connsiteY94" fmla="*/ 1689100 h 2527300"/>
                <a:gd name="connsiteX95" fmla="*/ 3187700 w 3187700"/>
                <a:gd name="connsiteY95" fmla="*/ 1663700 h 2527300"/>
                <a:gd name="connsiteX96" fmla="*/ 3168650 w 3187700"/>
                <a:gd name="connsiteY96" fmla="*/ 1746250 h 2527300"/>
                <a:gd name="connsiteX97" fmla="*/ 3111500 w 3187700"/>
                <a:gd name="connsiteY97" fmla="*/ 1828800 h 2527300"/>
                <a:gd name="connsiteX98" fmla="*/ 3079750 w 3187700"/>
                <a:gd name="connsiteY98" fmla="*/ 1873250 h 2527300"/>
                <a:gd name="connsiteX99" fmla="*/ 2997200 w 3187700"/>
                <a:gd name="connsiteY99" fmla="*/ 1873250 h 2527300"/>
                <a:gd name="connsiteX100" fmla="*/ 2857500 w 3187700"/>
                <a:gd name="connsiteY100" fmla="*/ 1847850 h 2527300"/>
                <a:gd name="connsiteX101" fmla="*/ 2749550 w 3187700"/>
                <a:gd name="connsiteY101" fmla="*/ 1847850 h 2527300"/>
                <a:gd name="connsiteX102" fmla="*/ 2698750 w 3187700"/>
                <a:gd name="connsiteY102" fmla="*/ 1866900 h 2527300"/>
                <a:gd name="connsiteX103" fmla="*/ 2622550 w 3187700"/>
                <a:gd name="connsiteY103" fmla="*/ 1873250 h 2527300"/>
                <a:gd name="connsiteX104" fmla="*/ 2495550 w 3187700"/>
                <a:gd name="connsiteY104" fmla="*/ 1841500 h 2527300"/>
                <a:gd name="connsiteX105" fmla="*/ 2419350 w 3187700"/>
                <a:gd name="connsiteY105" fmla="*/ 1847850 h 2527300"/>
                <a:gd name="connsiteX106" fmla="*/ 2527300 w 3187700"/>
                <a:gd name="connsiteY106" fmla="*/ 1885950 h 2527300"/>
                <a:gd name="connsiteX107" fmla="*/ 2584450 w 3187700"/>
                <a:gd name="connsiteY107" fmla="*/ 1968500 h 2527300"/>
                <a:gd name="connsiteX108" fmla="*/ 2603500 w 3187700"/>
                <a:gd name="connsiteY108" fmla="*/ 2076450 h 2527300"/>
                <a:gd name="connsiteX109" fmla="*/ 2571750 w 3187700"/>
                <a:gd name="connsiteY109" fmla="*/ 2139950 h 2527300"/>
                <a:gd name="connsiteX110" fmla="*/ 2527300 w 3187700"/>
                <a:gd name="connsiteY110" fmla="*/ 2216150 h 2527300"/>
                <a:gd name="connsiteX111" fmla="*/ 2552700 w 3187700"/>
                <a:gd name="connsiteY111" fmla="*/ 2336800 h 2527300"/>
                <a:gd name="connsiteX112" fmla="*/ 2590800 w 3187700"/>
                <a:gd name="connsiteY112" fmla="*/ 2387600 h 2527300"/>
                <a:gd name="connsiteX113" fmla="*/ 2660650 w 3187700"/>
                <a:gd name="connsiteY113" fmla="*/ 2425700 h 2527300"/>
                <a:gd name="connsiteX114" fmla="*/ 2717800 w 3187700"/>
                <a:gd name="connsiteY114" fmla="*/ 2457450 h 2527300"/>
                <a:gd name="connsiteX115" fmla="*/ 2717800 w 3187700"/>
                <a:gd name="connsiteY115" fmla="*/ 2457450 h 2527300"/>
                <a:gd name="connsiteX116" fmla="*/ 2794000 w 3187700"/>
                <a:gd name="connsiteY116" fmla="*/ 2501900 h 2527300"/>
                <a:gd name="connsiteX117" fmla="*/ 2578100 w 3187700"/>
                <a:gd name="connsiteY117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87700" h="2527300">
                  <a:moveTo>
                    <a:pt x="2578100" y="2527300"/>
                  </a:moveTo>
                  <a:lnTo>
                    <a:pt x="2457450" y="2470150"/>
                  </a:lnTo>
                  <a:lnTo>
                    <a:pt x="2425700" y="2425700"/>
                  </a:lnTo>
                  <a:lnTo>
                    <a:pt x="2362200" y="2393950"/>
                  </a:lnTo>
                  <a:lnTo>
                    <a:pt x="2336800" y="2349500"/>
                  </a:lnTo>
                  <a:lnTo>
                    <a:pt x="2298700" y="2279650"/>
                  </a:lnTo>
                  <a:lnTo>
                    <a:pt x="2241550" y="2247900"/>
                  </a:lnTo>
                  <a:lnTo>
                    <a:pt x="2178050" y="2222500"/>
                  </a:lnTo>
                  <a:lnTo>
                    <a:pt x="2114550" y="2190750"/>
                  </a:lnTo>
                  <a:lnTo>
                    <a:pt x="2038350" y="2165350"/>
                  </a:lnTo>
                  <a:lnTo>
                    <a:pt x="1974850" y="2146300"/>
                  </a:lnTo>
                  <a:lnTo>
                    <a:pt x="1885950" y="2139950"/>
                  </a:lnTo>
                  <a:lnTo>
                    <a:pt x="1752600" y="2133600"/>
                  </a:lnTo>
                  <a:lnTo>
                    <a:pt x="1682750" y="2108200"/>
                  </a:lnTo>
                  <a:lnTo>
                    <a:pt x="1524000" y="1987550"/>
                  </a:lnTo>
                  <a:lnTo>
                    <a:pt x="1498600" y="1949450"/>
                  </a:lnTo>
                  <a:lnTo>
                    <a:pt x="1473200" y="1911350"/>
                  </a:lnTo>
                  <a:lnTo>
                    <a:pt x="1422400" y="1866900"/>
                  </a:lnTo>
                  <a:lnTo>
                    <a:pt x="1365250" y="1809750"/>
                  </a:lnTo>
                  <a:lnTo>
                    <a:pt x="1365250" y="1809750"/>
                  </a:lnTo>
                  <a:lnTo>
                    <a:pt x="1301750" y="1784350"/>
                  </a:lnTo>
                  <a:lnTo>
                    <a:pt x="1212850" y="1606550"/>
                  </a:lnTo>
                  <a:lnTo>
                    <a:pt x="1212850" y="1606550"/>
                  </a:lnTo>
                  <a:lnTo>
                    <a:pt x="1212850" y="1536700"/>
                  </a:lnTo>
                  <a:lnTo>
                    <a:pt x="1174750" y="1498600"/>
                  </a:lnTo>
                  <a:lnTo>
                    <a:pt x="1149350" y="1460500"/>
                  </a:lnTo>
                  <a:lnTo>
                    <a:pt x="1092200" y="1397000"/>
                  </a:lnTo>
                  <a:lnTo>
                    <a:pt x="1041400" y="1352550"/>
                  </a:lnTo>
                  <a:lnTo>
                    <a:pt x="984250" y="1308100"/>
                  </a:lnTo>
                  <a:lnTo>
                    <a:pt x="946150" y="1270000"/>
                  </a:lnTo>
                  <a:lnTo>
                    <a:pt x="717550" y="1219200"/>
                  </a:lnTo>
                  <a:lnTo>
                    <a:pt x="654050" y="1187450"/>
                  </a:lnTo>
                  <a:lnTo>
                    <a:pt x="609600" y="1168400"/>
                  </a:lnTo>
                  <a:lnTo>
                    <a:pt x="571500" y="1111250"/>
                  </a:lnTo>
                  <a:lnTo>
                    <a:pt x="552450" y="1060450"/>
                  </a:lnTo>
                  <a:lnTo>
                    <a:pt x="381000" y="952500"/>
                  </a:lnTo>
                  <a:lnTo>
                    <a:pt x="336550" y="895350"/>
                  </a:lnTo>
                  <a:lnTo>
                    <a:pt x="260350" y="869950"/>
                  </a:lnTo>
                  <a:lnTo>
                    <a:pt x="165100" y="749300"/>
                  </a:lnTo>
                  <a:lnTo>
                    <a:pt x="177800" y="698500"/>
                  </a:lnTo>
                  <a:lnTo>
                    <a:pt x="203200" y="628650"/>
                  </a:lnTo>
                  <a:lnTo>
                    <a:pt x="203200" y="558800"/>
                  </a:lnTo>
                  <a:lnTo>
                    <a:pt x="234950" y="482600"/>
                  </a:lnTo>
                  <a:lnTo>
                    <a:pt x="228600" y="450850"/>
                  </a:lnTo>
                  <a:cubicBezTo>
                    <a:pt x="124920" y="431410"/>
                    <a:pt x="127000" y="397343"/>
                    <a:pt x="127000" y="438150"/>
                  </a:cubicBezTo>
                  <a:lnTo>
                    <a:pt x="0" y="419100"/>
                  </a:lnTo>
                  <a:lnTo>
                    <a:pt x="44450" y="241300"/>
                  </a:lnTo>
                  <a:lnTo>
                    <a:pt x="146050" y="69850"/>
                  </a:lnTo>
                  <a:lnTo>
                    <a:pt x="406400" y="0"/>
                  </a:lnTo>
                  <a:lnTo>
                    <a:pt x="654050" y="82550"/>
                  </a:lnTo>
                  <a:lnTo>
                    <a:pt x="838200" y="215900"/>
                  </a:lnTo>
                  <a:lnTo>
                    <a:pt x="977900" y="431800"/>
                  </a:lnTo>
                  <a:lnTo>
                    <a:pt x="971550" y="571500"/>
                  </a:lnTo>
                  <a:lnTo>
                    <a:pt x="977900" y="692150"/>
                  </a:lnTo>
                  <a:lnTo>
                    <a:pt x="977900" y="774700"/>
                  </a:lnTo>
                  <a:lnTo>
                    <a:pt x="1028700" y="869950"/>
                  </a:lnTo>
                  <a:lnTo>
                    <a:pt x="1111250" y="1003300"/>
                  </a:lnTo>
                  <a:lnTo>
                    <a:pt x="1143000" y="1092200"/>
                  </a:lnTo>
                  <a:cubicBezTo>
                    <a:pt x="1188454" y="1176614"/>
                    <a:pt x="1187450" y="1143498"/>
                    <a:pt x="1187450" y="1181100"/>
                  </a:cubicBezTo>
                  <a:lnTo>
                    <a:pt x="1276350" y="1250950"/>
                  </a:lnTo>
                  <a:lnTo>
                    <a:pt x="1390650" y="1358900"/>
                  </a:lnTo>
                  <a:lnTo>
                    <a:pt x="1435100" y="1447800"/>
                  </a:lnTo>
                  <a:lnTo>
                    <a:pt x="1574800" y="1504950"/>
                  </a:lnTo>
                  <a:lnTo>
                    <a:pt x="1695450" y="1460500"/>
                  </a:lnTo>
                  <a:lnTo>
                    <a:pt x="1866900" y="1574800"/>
                  </a:lnTo>
                  <a:lnTo>
                    <a:pt x="1943100" y="1625600"/>
                  </a:lnTo>
                  <a:lnTo>
                    <a:pt x="2025650" y="1657350"/>
                  </a:lnTo>
                  <a:lnTo>
                    <a:pt x="2095500" y="1714500"/>
                  </a:lnTo>
                  <a:lnTo>
                    <a:pt x="2146300" y="1752600"/>
                  </a:lnTo>
                  <a:lnTo>
                    <a:pt x="2241550" y="1771650"/>
                  </a:lnTo>
                  <a:lnTo>
                    <a:pt x="2228850" y="1822450"/>
                  </a:lnTo>
                  <a:lnTo>
                    <a:pt x="2292350" y="1803400"/>
                  </a:lnTo>
                  <a:lnTo>
                    <a:pt x="2298700" y="1695450"/>
                  </a:lnTo>
                  <a:lnTo>
                    <a:pt x="2324100" y="1612900"/>
                  </a:lnTo>
                  <a:lnTo>
                    <a:pt x="2343150" y="1504950"/>
                  </a:lnTo>
                  <a:lnTo>
                    <a:pt x="2343150" y="1428750"/>
                  </a:lnTo>
                  <a:lnTo>
                    <a:pt x="2368550" y="1377950"/>
                  </a:lnTo>
                  <a:lnTo>
                    <a:pt x="2400300" y="1327150"/>
                  </a:lnTo>
                  <a:cubicBezTo>
                    <a:pt x="2419863" y="1248897"/>
                    <a:pt x="2419350" y="1277132"/>
                    <a:pt x="2419350" y="1244600"/>
                  </a:cubicBezTo>
                  <a:lnTo>
                    <a:pt x="2476500" y="1193800"/>
                  </a:lnTo>
                  <a:lnTo>
                    <a:pt x="2457450" y="1250950"/>
                  </a:lnTo>
                  <a:lnTo>
                    <a:pt x="2457450" y="1320800"/>
                  </a:lnTo>
                  <a:lnTo>
                    <a:pt x="2476500" y="1390650"/>
                  </a:lnTo>
                  <a:cubicBezTo>
                    <a:pt x="2483113" y="1443550"/>
                    <a:pt x="2482850" y="1424385"/>
                    <a:pt x="2482850" y="1447800"/>
                  </a:cubicBezTo>
                  <a:lnTo>
                    <a:pt x="2527300" y="1504950"/>
                  </a:lnTo>
                  <a:lnTo>
                    <a:pt x="2559050" y="1549400"/>
                  </a:lnTo>
                  <a:cubicBezTo>
                    <a:pt x="2552538" y="1634060"/>
                    <a:pt x="2552700" y="1604352"/>
                    <a:pt x="2552700" y="1638300"/>
                  </a:cubicBezTo>
                  <a:lnTo>
                    <a:pt x="2540000" y="1708150"/>
                  </a:lnTo>
                  <a:cubicBezTo>
                    <a:pt x="2546613" y="1761050"/>
                    <a:pt x="2546350" y="1741885"/>
                    <a:pt x="2546350" y="1765300"/>
                  </a:cubicBezTo>
                  <a:cubicBezTo>
                    <a:pt x="2611743" y="1797997"/>
                    <a:pt x="2586185" y="1797050"/>
                    <a:pt x="2616200" y="1797050"/>
                  </a:cubicBezTo>
                  <a:lnTo>
                    <a:pt x="2762250" y="1797050"/>
                  </a:lnTo>
                  <a:cubicBezTo>
                    <a:pt x="2880765" y="1804021"/>
                    <a:pt x="2834154" y="1803400"/>
                    <a:pt x="2901950" y="1803400"/>
                  </a:cubicBezTo>
                  <a:lnTo>
                    <a:pt x="3048000" y="1803400"/>
                  </a:lnTo>
                  <a:cubicBezTo>
                    <a:pt x="3106911" y="1764126"/>
                    <a:pt x="3105150" y="1788195"/>
                    <a:pt x="3105150" y="1758950"/>
                  </a:cubicBezTo>
                  <a:lnTo>
                    <a:pt x="3149600" y="1689100"/>
                  </a:lnTo>
                  <a:lnTo>
                    <a:pt x="3187700" y="1663700"/>
                  </a:lnTo>
                  <a:cubicBezTo>
                    <a:pt x="3168137" y="1741953"/>
                    <a:pt x="3168650" y="1713718"/>
                    <a:pt x="3168650" y="1746250"/>
                  </a:cubicBezTo>
                  <a:cubicBezTo>
                    <a:pt x="3116190" y="1824941"/>
                    <a:pt x="3139436" y="1800864"/>
                    <a:pt x="3111500" y="1828800"/>
                  </a:cubicBezTo>
                  <a:lnTo>
                    <a:pt x="3079750" y="1873250"/>
                  </a:lnTo>
                  <a:lnTo>
                    <a:pt x="2997200" y="1873250"/>
                  </a:lnTo>
                  <a:lnTo>
                    <a:pt x="2857500" y="1847850"/>
                  </a:lnTo>
                  <a:lnTo>
                    <a:pt x="2749550" y="1847850"/>
                  </a:lnTo>
                  <a:lnTo>
                    <a:pt x="2698750" y="1866900"/>
                  </a:lnTo>
                  <a:lnTo>
                    <a:pt x="2622550" y="1873250"/>
                  </a:lnTo>
                  <a:lnTo>
                    <a:pt x="2495550" y="1841500"/>
                  </a:lnTo>
                  <a:lnTo>
                    <a:pt x="2419350" y="1847850"/>
                  </a:lnTo>
                  <a:lnTo>
                    <a:pt x="2527300" y="1885950"/>
                  </a:lnTo>
                  <a:cubicBezTo>
                    <a:pt x="2580884" y="1959628"/>
                    <a:pt x="2565225" y="1930050"/>
                    <a:pt x="2584450" y="1968500"/>
                  </a:cubicBezTo>
                  <a:cubicBezTo>
                    <a:pt x="2610576" y="2073004"/>
                    <a:pt x="2634534" y="2045416"/>
                    <a:pt x="2603500" y="2076450"/>
                  </a:cubicBezTo>
                  <a:lnTo>
                    <a:pt x="2571750" y="2139950"/>
                  </a:lnTo>
                  <a:lnTo>
                    <a:pt x="2527300" y="2216150"/>
                  </a:lnTo>
                  <a:lnTo>
                    <a:pt x="2552700" y="2336800"/>
                  </a:lnTo>
                  <a:cubicBezTo>
                    <a:pt x="2592178" y="2382857"/>
                    <a:pt x="2590800" y="2361735"/>
                    <a:pt x="2590800" y="2387600"/>
                  </a:cubicBezTo>
                  <a:cubicBezTo>
                    <a:pt x="2669586" y="2433558"/>
                    <a:pt x="2687793" y="2452843"/>
                    <a:pt x="2660650" y="2425700"/>
                  </a:cubicBezTo>
                  <a:lnTo>
                    <a:pt x="2717800" y="2457450"/>
                  </a:lnTo>
                  <a:lnTo>
                    <a:pt x="2717800" y="2457450"/>
                  </a:lnTo>
                  <a:lnTo>
                    <a:pt x="2794000" y="2501900"/>
                  </a:lnTo>
                  <a:lnTo>
                    <a:pt x="2578100" y="2527300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727200" y="768350"/>
              <a:ext cx="635000" cy="666750"/>
            </a:xfrm>
            <a:custGeom>
              <a:avLst/>
              <a:gdLst>
                <a:gd name="connsiteX0" fmla="*/ 381000 w 635000"/>
                <a:gd name="connsiteY0" fmla="*/ 666750 h 666750"/>
                <a:gd name="connsiteX1" fmla="*/ 266700 w 635000"/>
                <a:gd name="connsiteY1" fmla="*/ 590550 h 666750"/>
                <a:gd name="connsiteX2" fmla="*/ 190500 w 635000"/>
                <a:gd name="connsiteY2" fmla="*/ 520700 h 666750"/>
                <a:gd name="connsiteX3" fmla="*/ 139700 w 635000"/>
                <a:gd name="connsiteY3" fmla="*/ 565150 h 666750"/>
                <a:gd name="connsiteX4" fmla="*/ 50800 w 635000"/>
                <a:gd name="connsiteY4" fmla="*/ 527050 h 666750"/>
                <a:gd name="connsiteX5" fmla="*/ 0 w 635000"/>
                <a:gd name="connsiteY5" fmla="*/ 501650 h 666750"/>
                <a:gd name="connsiteX6" fmla="*/ 0 w 635000"/>
                <a:gd name="connsiteY6" fmla="*/ 501650 h 666750"/>
                <a:gd name="connsiteX7" fmla="*/ 50800 w 635000"/>
                <a:gd name="connsiteY7" fmla="*/ 501650 h 666750"/>
                <a:gd name="connsiteX8" fmla="*/ 31750 w 635000"/>
                <a:gd name="connsiteY8" fmla="*/ 0 h 666750"/>
                <a:gd name="connsiteX9" fmla="*/ 393700 w 635000"/>
                <a:gd name="connsiteY9" fmla="*/ 0 h 666750"/>
                <a:gd name="connsiteX10" fmla="*/ 400050 w 635000"/>
                <a:gd name="connsiteY10" fmla="*/ 88900 h 666750"/>
                <a:gd name="connsiteX11" fmla="*/ 450850 w 635000"/>
                <a:gd name="connsiteY11" fmla="*/ 158750 h 666750"/>
                <a:gd name="connsiteX12" fmla="*/ 508000 w 635000"/>
                <a:gd name="connsiteY12" fmla="*/ 222250 h 666750"/>
                <a:gd name="connsiteX13" fmla="*/ 577850 w 635000"/>
                <a:gd name="connsiteY13" fmla="*/ 279400 h 666750"/>
                <a:gd name="connsiteX14" fmla="*/ 635000 w 635000"/>
                <a:gd name="connsiteY14" fmla="*/ 298450 h 666750"/>
                <a:gd name="connsiteX15" fmla="*/ 381000 w 635000"/>
                <a:gd name="connsiteY1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0" h="666750">
                  <a:moveTo>
                    <a:pt x="381000" y="666750"/>
                  </a:moveTo>
                  <a:lnTo>
                    <a:pt x="266700" y="590550"/>
                  </a:lnTo>
                  <a:lnTo>
                    <a:pt x="190500" y="520700"/>
                  </a:lnTo>
                  <a:lnTo>
                    <a:pt x="139700" y="565150"/>
                  </a:lnTo>
                  <a:lnTo>
                    <a:pt x="50800" y="527050"/>
                  </a:lnTo>
                  <a:lnTo>
                    <a:pt x="0" y="501650"/>
                  </a:lnTo>
                  <a:lnTo>
                    <a:pt x="0" y="501650"/>
                  </a:lnTo>
                  <a:lnTo>
                    <a:pt x="50800" y="501650"/>
                  </a:lnTo>
                  <a:lnTo>
                    <a:pt x="31750" y="0"/>
                  </a:lnTo>
                  <a:lnTo>
                    <a:pt x="393700" y="0"/>
                  </a:lnTo>
                  <a:lnTo>
                    <a:pt x="400050" y="88900"/>
                  </a:lnTo>
                  <a:lnTo>
                    <a:pt x="450850" y="158750"/>
                  </a:lnTo>
                  <a:cubicBezTo>
                    <a:pt x="503639" y="218137"/>
                    <a:pt x="483627" y="197877"/>
                    <a:pt x="508000" y="222250"/>
                  </a:cubicBezTo>
                  <a:cubicBezTo>
                    <a:pt x="573073" y="280816"/>
                    <a:pt x="543023" y="279400"/>
                    <a:pt x="577850" y="279400"/>
                  </a:cubicBezTo>
                  <a:lnTo>
                    <a:pt x="635000" y="298450"/>
                  </a:lnTo>
                  <a:lnTo>
                    <a:pt x="381000" y="66675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7"/>
          <p:cNvGrpSpPr/>
          <p:nvPr/>
        </p:nvGrpSpPr>
        <p:grpSpPr>
          <a:xfrm>
            <a:off x="1600200" y="838200"/>
            <a:ext cx="6822992" cy="5853445"/>
            <a:chOff x="1562100" y="886865"/>
            <a:chExt cx="6822992" cy="5853445"/>
          </a:xfrm>
        </p:grpSpPr>
        <p:sp>
          <p:nvSpPr>
            <p:cNvPr id="33" name="5-Point Star 32"/>
            <p:cNvSpPr/>
            <p:nvPr/>
          </p:nvSpPr>
          <p:spPr>
            <a:xfrm>
              <a:off x="1676400" y="1228725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ardrop 33"/>
            <p:cNvSpPr/>
            <p:nvPr/>
          </p:nvSpPr>
          <p:spPr>
            <a:xfrm>
              <a:off x="1981200" y="197462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ardrop 34"/>
            <p:cNvSpPr/>
            <p:nvPr/>
          </p:nvSpPr>
          <p:spPr>
            <a:xfrm>
              <a:off x="3082064" y="26077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ardrop 35"/>
            <p:cNvSpPr/>
            <p:nvPr/>
          </p:nvSpPr>
          <p:spPr>
            <a:xfrm>
              <a:off x="2247900" y="1789628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ardrop 36"/>
            <p:cNvSpPr/>
            <p:nvPr/>
          </p:nvSpPr>
          <p:spPr>
            <a:xfrm>
              <a:off x="2171700" y="902732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ardrop 37"/>
            <p:cNvSpPr/>
            <p:nvPr/>
          </p:nvSpPr>
          <p:spPr>
            <a:xfrm>
              <a:off x="2247900" y="2455307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2362200" y="1828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ardrop 39"/>
            <p:cNvSpPr/>
            <p:nvPr/>
          </p:nvSpPr>
          <p:spPr>
            <a:xfrm>
              <a:off x="2133600" y="2347374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ardrop 40"/>
            <p:cNvSpPr/>
            <p:nvPr/>
          </p:nvSpPr>
          <p:spPr>
            <a:xfrm>
              <a:off x="4724400" y="29704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4696522" y="2971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ardrop 42"/>
            <p:cNvSpPr/>
            <p:nvPr/>
          </p:nvSpPr>
          <p:spPr>
            <a:xfrm>
              <a:off x="3886200" y="40767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ardrop 43"/>
            <p:cNvSpPr/>
            <p:nvPr/>
          </p:nvSpPr>
          <p:spPr>
            <a:xfrm>
              <a:off x="2873488" y="2894261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ardrop 44"/>
            <p:cNvSpPr/>
            <p:nvPr/>
          </p:nvSpPr>
          <p:spPr>
            <a:xfrm>
              <a:off x="3505200" y="32004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/>
            <p:cNvSpPr/>
            <p:nvPr/>
          </p:nvSpPr>
          <p:spPr>
            <a:xfrm>
              <a:off x="3886200" y="4114800"/>
              <a:ext cx="76200" cy="762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ardrop 46"/>
            <p:cNvSpPr/>
            <p:nvPr/>
          </p:nvSpPr>
          <p:spPr>
            <a:xfrm>
              <a:off x="3962400" y="4191000"/>
              <a:ext cx="152400" cy="152400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lock Arc 47"/>
            <p:cNvSpPr/>
            <p:nvPr/>
          </p:nvSpPr>
          <p:spPr>
            <a:xfrm>
              <a:off x="1562100" y="88686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>
              <a:off x="1562100" y="3146433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2891564" y="446405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Block Arc 50"/>
            <p:cNvSpPr/>
            <p:nvPr/>
          </p:nvSpPr>
          <p:spPr>
            <a:xfrm>
              <a:off x="3695700" y="6479977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Block Arc 51"/>
            <p:cNvSpPr/>
            <p:nvPr/>
          </p:nvSpPr>
          <p:spPr>
            <a:xfrm>
              <a:off x="3298742" y="249977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5543550" y="438270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6335" y="5175345"/>
              <a:ext cx="41986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accent4"/>
                  </a:solidFill>
                  <a:effectLst/>
                </a:rPr>
                <a:t>M</a:t>
              </a:r>
            </a:p>
          </p:txBody>
        </p:sp>
        <p:sp>
          <p:nvSpPr>
            <p:cNvPr id="55" name="Block Arc 54"/>
            <p:cNvSpPr/>
            <p:nvPr/>
          </p:nvSpPr>
          <p:spPr>
            <a:xfrm>
              <a:off x="4114800" y="3122861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/>
            <p:cNvSpPr/>
            <p:nvPr/>
          </p:nvSpPr>
          <p:spPr>
            <a:xfrm>
              <a:off x="2074545" y="2997484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/>
            <p:cNvSpPr/>
            <p:nvPr/>
          </p:nvSpPr>
          <p:spPr>
            <a:xfrm>
              <a:off x="4149090" y="3265735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/>
            <p:cNvSpPr/>
            <p:nvPr/>
          </p:nvSpPr>
          <p:spPr>
            <a:xfrm>
              <a:off x="1728244" y="1026556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>
              <a:off x="7543800" y="5176622"/>
              <a:ext cx="190500" cy="260333"/>
            </a:xfrm>
            <a:prstGeom prst="blockArc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Sun 59"/>
            <p:cNvSpPr/>
            <p:nvPr/>
          </p:nvSpPr>
          <p:spPr>
            <a:xfrm>
              <a:off x="2590800" y="140220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un 60"/>
            <p:cNvSpPr/>
            <p:nvPr/>
          </p:nvSpPr>
          <p:spPr>
            <a:xfrm>
              <a:off x="1926703" y="169174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un 61"/>
            <p:cNvSpPr/>
            <p:nvPr/>
          </p:nvSpPr>
          <p:spPr>
            <a:xfrm>
              <a:off x="1693267" y="211535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un 62"/>
            <p:cNvSpPr/>
            <p:nvPr/>
          </p:nvSpPr>
          <p:spPr>
            <a:xfrm>
              <a:off x="2701064" y="2050822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un 63"/>
            <p:cNvSpPr/>
            <p:nvPr/>
          </p:nvSpPr>
          <p:spPr>
            <a:xfrm>
              <a:off x="2833548" y="279086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un 64"/>
            <p:cNvSpPr/>
            <p:nvPr/>
          </p:nvSpPr>
          <p:spPr>
            <a:xfrm>
              <a:off x="3848100" y="298030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un 65"/>
            <p:cNvSpPr/>
            <p:nvPr/>
          </p:nvSpPr>
          <p:spPr>
            <a:xfrm>
              <a:off x="8194592" y="5091184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un 66"/>
            <p:cNvSpPr/>
            <p:nvPr/>
          </p:nvSpPr>
          <p:spPr>
            <a:xfrm>
              <a:off x="2781300" y="3201278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un 67"/>
            <p:cNvSpPr/>
            <p:nvPr/>
          </p:nvSpPr>
          <p:spPr>
            <a:xfrm>
              <a:off x="3467234" y="4168506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un 68"/>
            <p:cNvSpPr/>
            <p:nvPr/>
          </p:nvSpPr>
          <p:spPr>
            <a:xfrm>
              <a:off x="7723618" y="5329421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un 69"/>
            <p:cNvSpPr/>
            <p:nvPr/>
          </p:nvSpPr>
          <p:spPr>
            <a:xfrm>
              <a:off x="6988258" y="5436955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un 70"/>
            <p:cNvSpPr/>
            <p:nvPr/>
          </p:nvSpPr>
          <p:spPr>
            <a:xfrm>
              <a:off x="7214840" y="5605277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un 71"/>
            <p:cNvSpPr/>
            <p:nvPr/>
          </p:nvSpPr>
          <p:spPr>
            <a:xfrm>
              <a:off x="7448550" y="5788400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un 72"/>
            <p:cNvSpPr/>
            <p:nvPr/>
          </p:nvSpPr>
          <p:spPr>
            <a:xfrm>
              <a:off x="7325799" y="5007023"/>
              <a:ext cx="190500" cy="168322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152400" y="3657600"/>
            <a:ext cx="228600" cy="15240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52400" y="4114800"/>
            <a:ext cx="228600" cy="1524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7200" y="40386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Moderate Risk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52400" y="4648200"/>
            <a:ext cx="228600" cy="1524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57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 Risk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7200" y="3581400"/>
            <a:ext cx="139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High Risk</a:t>
            </a:r>
          </a:p>
        </p:txBody>
      </p:sp>
      <p:sp>
        <p:nvSpPr>
          <p:cNvPr id="80" name="Freeform 79"/>
          <p:cNvSpPr/>
          <p:nvPr/>
        </p:nvSpPr>
        <p:spPr>
          <a:xfrm>
            <a:off x="5543550" y="3848100"/>
            <a:ext cx="333375" cy="971550"/>
          </a:xfrm>
          <a:custGeom>
            <a:avLst/>
            <a:gdLst>
              <a:gd name="connsiteX0" fmla="*/ 0 w 333375"/>
              <a:gd name="connsiteY0" fmla="*/ 800100 h 971550"/>
              <a:gd name="connsiteX1" fmla="*/ 333375 w 333375"/>
              <a:gd name="connsiteY1" fmla="*/ 971550 h 971550"/>
              <a:gd name="connsiteX2" fmla="*/ 333375 w 333375"/>
              <a:gd name="connsiteY2" fmla="*/ 752475 h 971550"/>
              <a:gd name="connsiteX3" fmla="*/ 247650 w 333375"/>
              <a:gd name="connsiteY3" fmla="*/ 600075 h 971550"/>
              <a:gd name="connsiteX4" fmla="*/ 161925 w 333375"/>
              <a:gd name="connsiteY4" fmla="*/ 304800 h 971550"/>
              <a:gd name="connsiteX5" fmla="*/ 142875 w 333375"/>
              <a:gd name="connsiteY5" fmla="*/ 47625 h 971550"/>
              <a:gd name="connsiteX6" fmla="*/ 142875 w 333375"/>
              <a:gd name="connsiteY6" fmla="*/ 0 h 971550"/>
              <a:gd name="connsiteX7" fmla="*/ 9525 w 333375"/>
              <a:gd name="connsiteY7" fmla="*/ 161925 h 971550"/>
              <a:gd name="connsiteX8" fmla="*/ 9525 w 333375"/>
              <a:gd name="connsiteY8" fmla="*/ 352425 h 971550"/>
              <a:gd name="connsiteX9" fmla="*/ 9525 w 333375"/>
              <a:gd name="connsiteY9" fmla="*/ 552450 h 971550"/>
              <a:gd name="connsiteX10" fmla="*/ 9525 w 333375"/>
              <a:gd name="connsiteY10" fmla="*/ 695325 h 971550"/>
              <a:gd name="connsiteX11" fmla="*/ 0 w 333375"/>
              <a:gd name="connsiteY11" fmla="*/ 80010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375" h="971550">
                <a:moveTo>
                  <a:pt x="0" y="800100"/>
                </a:moveTo>
                <a:lnTo>
                  <a:pt x="333375" y="971550"/>
                </a:lnTo>
                <a:lnTo>
                  <a:pt x="333375" y="752475"/>
                </a:lnTo>
                <a:lnTo>
                  <a:pt x="247650" y="600075"/>
                </a:lnTo>
                <a:lnTo>
                  <a:pt x="161925" y="304800"/>
                </a:lnTo>
                <a:lnTo>
                  <a:pt x="142875" y="47625"/>
                </a:lnTo>
                <a:lnTo>
                  <a:pt x="142875" y="0"/>
                </a:lnTo>
                <a:lnTo>
                  <a:pt x="9525" y="161925"/>
                </a:lnTo>
                <a:lnTo>
                  <a:pt x="9525" y="352425"/>
                </a:lnTo>
                <a:lnTo>
                  <a:pt x="9525" y="552450"/>
                </a:lnTo>
                <a:lnTo>
                  <a:pt x="9525" y="695325"/>
                </a:lnTo>
                <a:lnTo>
                  <a:pt x="0" y="80010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1600200" y="676275"/>
            <a:ext cx="2657475" cy="2676525"/>
          </a:xfrm>
          <a:custGeom>
            <a:avLst/>
            <a:gdLst>
              <a:gd name="connsiteX0" fmla="*/ 381000 w 2657475"/>
              <a:gd name="connsiteY0" fmla="*/ 28575 h 2676525"/>
              <a:gd name="connsiteX1" fmla="*/ 514350 w 2657475"/>
              <a:gd name="connsiteY1" fmla="*/ 266700 h 2676525"/>
              <a:gd name="connsiteX2" fmla="*/ 723900 w 2657475"/>
              <a:gd name="connsiteY2" fmla="*/ 200025 h 2676525"/>
              <a:gd name="connsiteX3" fmla="*/ 942975 w 2657475"/>
              <a:gd name="connsiteY3" fmla="*/ 352425 h 2676525"/>
              <a:gd name="connsiteX4" fmla="*/ 952500 w 2657475"/>
              <a:gd name="connsiteY4" fmla="*/ 352425 h 2676525"/>
              <a:gd name="connsiteX5" fmla="*/ 1200150 w 2657475"/>
              <a:gd name="connsiteY5" fmla="*/ 457200 h 2676525"/>
              <a:gd name="connsiteX6" fmla="*/ 1371600 w 2657475"/>
              <a:gd name="connsiteY6" fmla="*/ 895350 h 2676525"/>
              <a:gd name="connsiteX7" fmla="*/ 1495425 w 2657475"/>
              <a:gd name="connsiteY7" fmla="*/ 1314450 h 2676525"/>
              <a:gd name="connsiteX8" fmla="*/ 1733550 w 2657475"/>
              <a:gd name="connsiteY8" fmla="*/ 1571625 h 2676525"/>
              <a:gd name="connsiteX9" fmla="*/ 1990725 w 2657475"/>
              <a:gd name="connsiteY9" fmla="*/ 1695450 h 2676525"/>
              <a:gd name="connsiteX10" fmla="*/ 2343150 w 2657475"/>
              <a:gd name="connsiteY10" fmla="*/ 1838325 h 2676525"/>
              <a:gd name="connsiteX11" fmla="*/ 2657475 w 2657475"/>
              <a:gd name="connsiteY11" fmla="*/ 2000250 h 2676525"/>
              <a:gd name="connsiteX12" fmla="*/ 2486025 w 2657475"/>
              <a:gd name="connsiteY12" fmla="*/ 2486025 h 2676525"/>
              <a:gd name="connsiteX13" fmla="*/ 2095500 w 2657475"/>
              <a:gd name="connsiteY13" fmla="*/ 2676525 h 2676525"/>
              <a:gd name="connsiteX14" fmla="*/ 1581150 w 2657475"/>
              <a:gd name="connsiteY14" fmla="*/ 2495550 h 2676525"/>
              <a:gd name="connsiteX15" fmla="*/ 1466850 w 2657475"/>
              <a:gd name="connsiteY15" fmla="*/ 1857375 h 2676525"/>
              <a:gd name="connsiteX16" fmla="*/ 1019175 w 2657475"/>
              <a:gd name="connsiteY16" fmla="*/ 1638300 h 2676525"/>
              <a:gd name="connsiteX17" fmla="*/ 590550 w 2657475"/>
              <a:gd name="connsiteY17" fmla="*/ 1400175 h 2676525"/>
              <a:gd name="connsiteX18" fmla="*/ 304800 w 2657475"/>
              <a:gd name="connsiteY18" fmla="*/ 1209675 h 2676525"/>
              <a:gd name="connsiteX19" fmla="*/ 114300 w 2657475"/>
              <a:gd name="connsiteY19" fmla="*/ 781050 h 2676525"/>
              <a:gd name="connsiteX20" fmla="*/ 0 w 2657475"/>
              <a:gd name="connsiteY20" fmla="*/ 695325 h 2676525"/>
              <a:gd name="connsiteX21" fmla="*/ 9525 w 2657475"/>
              <a:gd name="connsiteY21" fmla="*/ 0 h 2676525"/>
              <a:gd name="connsiteX22" fmla="*/ 381000 w 2657475"/>
              <a:gd name="connsiteY22" fmla="*/ 28575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57475" h="2676525">
                <a:moveTo>
                  <a:pt x="381000" y="28575"/>
                </a:moveTo>
                <a:lnTo>
                  <a:pt x="514350" y="266700"/>
                </a:lnTo>
                <a:lnTo>
                  <a:pt x="723900" y="200025"/>
                </a:lnTo>
                <a:lnTo>
                  <a:pt x="942975" y="352425"/>
                </a:lnTo>
                <a:lnTo>
                  <a:pt x="952500" y="352425"/>
                </a:lnTo>
                <a:lnTo>
                  <a:pt x="1200150" y="457200"/>
                </a:lnTo>
                <a:lnTo>
                  <a:pt x="1371600" y="895350"/>
                </a:lnTo>
                <a:lnTo>
                  <a:pt x="1495425" y="1314450"/>
                </a:lnTo>
                <a:lnTo>
                  <a:pt x="1733550" y="1571625"/>
                </a:lnTo>
                <a:lnTo>
                  <a:pt x="1990725" y="1695450"/>
                </a:lnTo>
                <a:lnTo>
                  <a:pt x="2343150" y="1838325"/>
                </a:lnTo>
                <a:lnTo>
                  <a:pt x="2657475" y="2000250"/>
                </a:lnTo>
                <a:lnTo>
                  <a:pt x="2486025" y="2486025"/>
                </a:lnTo>
                <a:lnTo>
                  <a:pt x="2095500" y="2676525"/>
                </a:lnTo>
                <a:lnTo>
                  <a:pt x="1581150" y="2495550"/>
                </a:lnTo>
                <a:lnTo>
                  <a:pt x="1466850" y="1857375"/>
                </a:lnTo>
                <a:lnTo>
                  <a:pt x="1019175" y="1638300"/>
                </a:lnTo>
                <a:lnTo>
                  <a:pt x="590550" y="1400175"/>
                </a:lnTo>
                <a:lnTo>
                  <a:pt x="304800" y="1209675"/>
                </a:lnTo>
                <a:lnTo>
                  <a:pt x="114300" y="781050"/>
                </a:lnTo>
                <a:lnTo>
                  <a:pt x="0" y="695325"/>
                </a:lnTo>
                <a:lnTo>
                  <a:pt x="9525" y="0"/>
                </a:lnTo>
                <a:lnTo>
                  <a:pt x="381000" y="28575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1590675" y="1400175"/>
            <a:ext cx="1590675" cy="2238375"/>
          </a:xfrm>
          <a:custGeom>
            <a:avLst/>
            <a:gdLst>
              <a:gd name="connsiteX0" fmla="*/ 0 w 1590675"/>
              <a:gd name="connsiteY0" fmla="*/ 0 h 2238375"/>
              <a:gd name="connsiteX1" fmla="*/ 133350 w 1590675"/>
              <a:gd name="connsiteY1" fmla="*/ 76200 h 2238375"/>
              <a:gd name="connsiteX2" fmla="*/ 295275 w 1590675"/>
              <a:gd name="connsiteY2" fmla="*/ 495300 h 2238375"/>
              <a:gd name="connsiteX3" fmla="*/ 1466850 w 1590675"/>
              <a:gd name="connsiteY3" fmla="*/ 1171575 h 2238375"/>
              <a:gd name="connsiteX4" fmla="*/ 1590675 w 1590675"/>
              <a:gd name="connsiteY4" fmla="*/ 1781175 h 2238375"/>
              <a:gd name="connsiteX5" fmla="*/ 1466850 w 1590675"/>
              <a:gd name="connsiteY5" fmla="*/ 2238375 h 2238375"/>
              <a:gd name="connsiteX6" fmla="*/ 390525 w 1590675"/>
              <a:gd name="connsiteY6" fmla="*/ 1714500 h 2238375"/>
              <a:gd name="connsiteX7" fmla="*/ 9525 w 1590675"/>
              <a:gd name="connsiteY7" fmla="*/ 1990725 h 2238375"/>
              <a:gd name="connsiteX8" fmla="*/ 0 w 1590675"/>
              <a:gd name="connsiteY8" fmla="*/ 0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675" h="2238375">
                <a:moveTo>
                  <a:pt x="0" y="0"/>
                </a:moveTo>
                <a:lnTo>
                  <a:pt x="133350" y="76200"/>
                </a:lnTo>
                <a:lnTo>
                  <a:pt x="295275" y="495300"/>
                </a:lnTo>
                <a:lnTo>
                  <a:pt x="1466850" y="1171575"/>
                </a:lnTo>
                <a:lnTo>
                  <a:pt x="1590675" y="1781175"/>
                </a:lnTo>
                <a:lnTo>
                  <a:pt x="1466850" y="2238375"/>
                </a:lnTo>
                <a:lnTo>
                  <a:pt x="390525" y="1714500"/>
                </a:lnTo>
                <a:lnTo>
                  <a:pt x="9525" y="19907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553200" y="4895850"/>
            <a:ext cx="2343150" cy="1085850"/>
          </a:xfrm>
          <a:custGeom>
            <a:avLst/>
            <a:gdLst>
              <a:gd name="connsiteX0" fmla="*/ 2343150 w 2343150"/>
              <a:gd name="connsiteY0" fmla="*/ 0 h 1085850"/>
              <a:gd name="connsiteX1" fmla="*/ 1733550 w 2343150"/>
              <a:gd name="connsiteY1" fmla="*/ 95250 h 1085850"/>
              <a:gd name="connsiteX2" fmla="*/ 1009650 w 2343150"/>
              <a:gd name="connsiteY2" fmla="*/ 28575 h 1085850"/>
              <a:gd name="connsiteX3" fmla="*/ 400050 w 2343150"/>
              <a:gd name="connsiteY3" fmla="*/ 38100 h 1085850"/>
              <a:gd name="connsiteX4" fmla="*/ 0 w 2343150"/>
              <a:gd name="connsiteY4" fmla="*/ 152400 h 1085850"/>
              <a:gd name="connsiteX5" fmla="*/ 133350 w 2343150"/>
              <a:gd name="connsiteY5" fmla="*/ 581025 h 1085850"/>
              <a:gd name="connsiteX6" fmla="*/ 933450 w 2343150"/>
              <a:gd name="connsiteY6" fmla="*/ 1047750 h 1085850"/>
              <a:gd name="connsiteX7" fmla="*/ 1600200 w 2343150"/>
              <a:gd name="connsiteY7" fmla="*/ 1085850 h 1085850"/>
              <a:gd name="connsiteX8" fmla="*/ 2333625 w 2343150"/>
              <a:gd name="connsiteY8" fmla="*/ 695325 h 1085850"/>
              <a:gd name="connsiteX9" fmla="*/ 2343150 w 2343150"/>
              <a:gd name="connsiteY9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3150" h="1085850">
                <a:moveTo>
                  <a:pt x="2343150" y="0"/>
                </a:moveTo>
                <a:lnTo>
                  <a:pt x="1733550" y="95250"/>
                </a:lnTo>
                <a:lnTo>
                  <a:pt x="1009650" y="28575"/>
                </a:lnTo>
                <a:lnTo>
                  <a:pt x="400050" y="38100"/>
                </a:lnTo>
                <a:lnTo>
                  <a:pt x="0" y="152400"/>
                </a:lnTo>
                <a:lnTo>
                  <a:pt x="133350" y="581025"/>
                </a:lnTo>
                <a:lnTo>
                  <a:pt x="933450" y="1047750"/>
                </a:lnTo>
                <a:lnTo>
                  <a:pt x="1600200" y="1085850"/>
                </a:lnTo>
                <a:lnTo>
                  <a:pt x="2333625" y="695325"/>
                </a:lnTo>
                <a:lnTo>
                  <a:pt x="23431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819400"/>
            <a:ext cx="381000" cy="381000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114800" y="3048000"/>
            <a:ext cx="381000" cy="381000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3" t="98853" r="8948"/>
          <a:stretch/>
        </p:blipFill>
        <p:spPr bwMode="auto">
          <a:xfrm>
            <a:off x="7863225" y="6559414"/>
            <a:ext cx="1159099" cy="1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7870" y="1511300"/>
            <a:ext cx="4048125" cy="685800"/>
          </a:xfrm>
        </p:spPr>
        <p:txBody>
          <a:bodyPr>
            <a:noAutofit/>
          </a:bodyPr>
          <a:lstStyle/>
          <a:p>
            <a:r>
              <a:rPr lang="en-US" sz="4000" dirty="0"/>
              <a:t>Risk Level Map</a:t>
            </a:r>
          </a:p>
        </p:txBody>
      </p:sp>
    </p:spTree>
    <p:extLst>
      <p:ext uri="{BB962C8B-B14F-4D97-AF65-F5344CB8AC3E}">
        <p14:creationId xmlns:p14="http://schemas.microsoft.com/office/powerpoint/2010/main" val="101019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0686" y="863600"/>
            <a:ext cx="3070529" cy="227943"/>
          </a:xfrm>
        </p:spPr>
        <p:txBody>
          <a:bodyPr>
            <a:normAutofit fontScale="90000"/>
          </a:bodyPr>
          <a:lstStyle/>
          <a:p>
            <a:r>
              <a:rPr lang="en-US" dirty="0"/>
              <a:t>Base Maps</a:t>
            </a:r>
          </a:p>
        </p:txBody>
      </p:sp>
      <p:pic>
        <p:nvPicPr>
          <p:cNvPr id="1025" name="Picture 1" descr="age1image2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1966">
            <a:off x="4368800" y="1549401"/>
            <a:ext cx="49149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ge1image20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172">
            <a:off x="-469900" y="1826351"/>
            <a:ext cx="49149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ge1image21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998777"/>
            <a:ext cx="49149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290294">
            <a:off x="1254906" y="1546005"/>
            <a:ext cx="258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Downtown Los Angeles</a:t>
            </a:r>
          </a:p>
        </p:txBody>
      </p:sp>
      <p:sp>
        <p:nvSpPr>
          <p:cNvPr id="80" name="TextBox 79"/>
          <p:cNvSpPr txBox="1"/>
          <p:nvPr/>
        </p:nvSpPr>
        <p:spPr>
          <a:xfrm rot="1434416">
            <a:off x="7564238" y="196272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Pasadena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165629" y="607102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Santa Monica</a:t>
            </a:r>
          </a:p>
        </p:txBody>
      </p:sp>
    </p:spTree>
    <p:extLst>
      <p:ext uri="{BB962C8B-B14F-4D97-AF65-F5344CB8AC3E}">
        <p14:creationId xmlns:p14="http://schemas.microsoft.com/office/powerpoint/2010/main" val="172681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596900"/>
            <a:ext cx="7823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43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617185"/>
            <a:ext cx="3793067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559">
            <a:off x="0" y="646260"/>
            <a:ext cx="4267199" cy="2786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96" y="5553198"/>
            <a:ext cx="8845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State’s Environmental Protection Agency’s “Environmental Justice Screening and Mapping Tool” (EJSCREEN) site to investigate the demographics in your map area: </a:t>
            </a:r>
            <a:r>
              <a:rPr lang="en-US" dirty="0">
                <a:hlinkClick r:id="rId4"/>
              </a:rPr>
              <a:t>http://www.epa.gov/ejscreen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46" y="4138259"/>
            <a:ext cx="88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http://scedc.caltech.edu/significant/index.html</a:t>
            </a:r>
            <a:r>
              <a:rPr lang="en-US" dirty="0"/>
              <a:t> active faults and historic earthquakes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46" y="4699000"/>
            <a:ext cx="880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California’s Office of Emergency Services to investigate various hazards in your map area: </a:t>
            </a:r>
            <a:r>
              <a:rPr lang="en-US" dirty="0">
                <a:hlinkClick r:id="rId6"/>
              </a:rPr>
              <a:t>http://myhazards.caloes.ca.gov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2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2957709"/>
            <a:ext cx="8229600" cy="175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Free and open to the public, this series aims to help faculty teach about the earth in the context of societal issues. The series incorporates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InTeGrate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principles into teaching practices, provides materials available for adoption, and creates a forum for participants to learn and share teaching strategies.</a:t>
            </a:r>
          </a:p>
          <a:p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271" y="4986477"/>
            <a:ext cx="8873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https://</a:t>
            </a:r>
            <a:r>
              <a:rPr lang="en-US" sz="1200" b="1" dirty="0" err="1">
                <a:solidFill>
                  <a:srgbClr val="3366FF"/>
                </a:solidFill>
                <a:latin typeface="Arial" charset="0"/>
                <a:ea typeface="ＭＳ Ｐゴシック" charset="-128"/>
              </a:rPr>
              <a:t>serc.carleton.edu</a:t>
            </a:r>
            <a:r>
              <a:rPr lang="en-US" sz="1200" b="1" dirty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/integrate/workshops/webinars/2018_2019/</a:t>
            </a:r>
            <a:r>
              <a:rPr lang="en-US" sz="1200" b="1" dirty="0" err="1">
                <a:solidFill>
                  <a:srgbClr val="3366FF"/>
                </a:solidFill>
                <a:latin typeface="Arial" charset="0"/>
                <a:ea typeface="ＭＳ Ｐゴシック" charset="-128"/>
              </a:rPr>
              <a:t>intro_integrate</a:t>
            </a:r>
            <a:r>
              <a:rPr lang="en-US" sz="1200" b="1" dirty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/</a:t>
            </a:r>
            <a:r>
              <a:rPr lang="en-US" sz="1200" b="1" dirty="0" err="1">
                <a:solidFill>
                  <a:srgbClr val="3366FF"/>
                </a:solidFill>
                <a:latin typeface="Arial" charset="0"/>
                <a:ea typeface="ＭＳ Ｐゴシック" charset="-128"/>
              </a:rPr>
              <a:t>index.html</a:t>
            </a:r>
            <a:endParaRPr lang="en-US" sz="1200" b="1" dirty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075861-A483-0E4A-AC5E-DA2DE31B0E0E}"/>
              </a:ext>
            </a:extLst>
          </p:cNvPr>
          <p:cNvSpPr txBox="1">
            <a:spLocks/>
          </p:cNvSpPr>
          <p:nvPr/>
        </p:nvSpPr>
        <p:spPr bwMode="auto">
          <a:xfrm>
            <a:off x="0" y="1691516"/>
            <a:ext cx="9144000" cy="109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1548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700" dirty="0">
                <a:latin typeface="Calibri"/>
              </a:rPr>
              <a:t>Welcome to the </a:t>
            </a:r>
            <a:br>
              <a:rPr lang="en-US" sz="2700" dirty="0">
                <a:latin typeface="Calibri"/>
              </a:rPr>
            </a:br>
            <a:r>
              <a:rPr lang="en-US" sz="2700" dirty="0">
                <a:latin typeface="Calibri"/>
              </a:rPr>
              <a:t>2018-19 </a:t>
            </a:r>
            <a:r>
              <a:rPr lang="en-US" sz="2700" dirty="0" err="1">
                <a:latin typeface="Calibri"/>
              </a:rPr>
              <a:t>InTeGrate</a:t>
            </a:r>
            <a:r>
              <a:rPr lang="en-US" sz="2700" dirty="0">
                <a:latin typeface="Calibri"/>
              </a:rPr>
              <a:t> Professional Development </a:t>
            </a:r>
          </a:p>
          <a:p>
            <a:r>
              <a:rPr lang="en-US" sz="2700" dirty="0">
                <a:latin typeface="Calibri"/>
              </a:rPr>
              <a:t>Webinar Series</a:t>
            </a:r>
          </a:p>
        </p:txBody>
      </p:sp>
    </p:spTree>
    <p:extLst>
      <p:ext uri="{BB962C8B-B14F-4D97-AF65-F5344CB8AC3E}">
        <p14:creationId xmlns:p14="http://schemas.microsoft.com/office/powerpoint/2010/main" val="1691319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3682528"/>
            <a:ext cx="8342833" cy="3404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685800"/>
            <a:ext cx="3623733" cy="271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222">
            <a:off x="4744654" y="717201"/>
            <a:ext cx="3755613" cy="26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1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749299"/>
            <a:ext cx="3194050" cy="4258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4929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6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9144000" cy="2893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50" y="3033236"/>
            <a:ext cx="8877300" cy="31700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Third lab assignment of the semester: BENEFITS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Introduces group/team work to the course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Illustrates lab activity structure that requires judgement calls (not limited to “right” and “wrong” answers)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Familiarizes students with risk and hazard which are the topics of next three labs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Provides relevance (local hazards)</a:t>
            </a:r>
          </a:p>
        </p:txBody>
      </p:sp>
    </p:spTree>
    <p:extLst>
      <p:ext uri="{BB962C8B-B14F-4D97-AF65-F5344CB8AC3E}">
        <p14:creationId xmlns:p14="http://schemas.microsoft.com/office/powerpoint/2010/main" val="17199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12091"/>
            <a:ext cx="5245100" cy="2909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4772719"/>
            <a:ext cx="29971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Still from a 70-second </a:t>
            </a:r>
            <a:r>
              <a:rPr lang="en-US" sz="1400" i="1"/>
              <a:t>visualization showing earthquakes </a:t>
            </a:r>
            <a:r>
              <a:rPr lang="en-US" sz="1400" i="1" dirty="0"/>
              <a:t>leading up to and during two eruptions in </a:t>
            </a:r>
            <a:r>
              <a:rPr lang="en-US" sz="1400" i="1" dirty="0" err="1"/>
              <a:t>Eyjafjallajökull</a:t>
            </a:r>
            <a:r>
              <a:rPr lang="en-US" sz="1400" i="1" dirty="0"/>
              <a:t>, Iceland in March and April 2010.</a:t>
            </a:r>
          </a:p>
        </p:txBody>
      </p:sp>
    </p:spTree>
    <p:extLst>
      <p:ext uri="{BB962C8B-B14F-4D97-AF65-F5344CB8AC3E}">
        <p14:creationId xmlns:p14="http://schemas.microsoft.com/office/powerpoint/2010/main" val="1923267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3267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3000286"/>
            <a:ext cx="4914900" cy="36291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789263" y="3994933"/>
            <a:ext cx="762000" cy="165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66589" y="4874513"/>
            <a:ext cx="762000" cy="165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063352" y="5772603"/>
            <a:ext cx="762000" cy="165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5604324" y="5575300"/>
            <a:ext cx="310252" cy="724806"/>
          </a:xfrm>
          <a:prstGeom prst="rightBrace">
            <a:avLst>
              <a:gd name="adj1" fmla="val 47784"/>
              <a:gd name="adj2" fmla="val 5558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270824" y="3797630"/>
            <a:ext cx="310252" cy="724806"/>
          </a:xfrm>
          <a:prstGeom prst="rightBrace">
            <a:avLst>
              <a:gd name="adj1" fmla="val 47784"/>
              <a:gd name="adj2" fmla="val 5558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4270824" y="4694455"/>
            <a:ext cx="310252" cy="724806"/>
          </a:xfrm>
          <a:prstGeom prst="rightBrace">
            <a:avLst>
              <a:gd name="adj1" fmla="val 47784"/>
              <a:gd name="adj2" fmla="val 5558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4261" y="3756199"/>
            <a:ext cx="315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4: Transform Boundaries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5976" y="4528677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5: Divergent Boundaries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4128" y="5524500"/>
            <a:ext cx="216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6: Convergent Boundaries</a:t>
            </a:r>
          </a:p>
        </p:txBody>
      </p:sp>
    </p:spTree>
    <p:extLst>
      <p:ext uri="{BB962C8B-B14F-4D97-AF65-F5344CB8AC3E}">
        <p14:creationId xmlns:p14="http://schemas.microsoft.com/office/powerpoint/2010/main" val="11693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43449" y="267386"/>
            <a:ext cx="6853430" cy="6367098"/>
            <a:chOff x="523946" y="267386"/>
            <a:chExt cx="6853430" cy="63670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8128" y="267386"/>
              <a:ext cx="5499248" cy="63670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44797" y="457200"/>
              <a:ext cx="1622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STATEWIDE</a:t>
              </a:r>
            </a:p>
          </p:txBody>
        </p:sp>
        <p:sp>
          <p:nvSpPr>
            <p:cNvPr id="7" name="Left Brace 6"/>
            <p:cNvSpPr/>
            <p:nvPr/>
          </p:nvSpPr>
          <p:spPr>
            <a:xfrm>
              <a:off x="1821281" y="3542851"/>
              <a:ext cx="503289" cy="1888404"/>
            </a:xfrm>
            <a:prstGeom prst="leftBrac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3946" y="4179893"/>
              <a:ext cx="1531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M&gt;=6.7 earthquakes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01270" y="628525"/>
            <a:ext cx="279040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How do scientists calculate the probability of large events occurring?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…Especially if they have not happened in the past?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  <p:sp>
        <p:nvSpPr>
          <p:cNvPr id="11" name="TextBox 10"/>
          <p:cNvSpPr txBox="1"/>
          <p:nvPr/>
        </p:nvSpPr>
        <p:spPr>
          <a:xfrm rot="20379135">
            <a:off x="259971" y="5486401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1 and 2</a:t>
            </a:r>
          </a:p>
        </p:txBody>
      </p:sp>
    </p:spTree>
    <p:extLst>
      <p:ext uri="{BB962C8B-B14F-4D97-AF65-F5344CB8AC3E}">
        <p14:creationId xmlns:p14="http://schemas.microsoft.com/office/powerpoint/2010/main" val="1902859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36159" y="1906763"/>
          <a:ext cx="4967688" cy="4894116"/>
        </p:xfrm>
        <a:graphic>
          <a:graphicData uri="http://schemas.openxmlformats.org/drawingml/2006/table">
            <a:tbl>
              <a:tblPr/>
              <a:tblGrid>
                <a:gridCol w="71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82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San Francisco area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3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magnitude range</a:t>
                      </a:r>
                    </a:p>
                  </a:txBody>
                  <a:tcPr marL="11657" marR="11657" marT="11657" marB="0"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 # of earthquakes </a:t>
                      </a:r>
                      <a:b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1983-2012</a:t>
                      </a:r>
                      <a:b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(30 years)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# of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earthquakes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year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MRI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(mean recurrence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interval) 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 years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from database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1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2.0-2.9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1716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57.20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3.0-3.9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1326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44.2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4.0-4.9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161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5.37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5.0-5.9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13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0.43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6.0-6.9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7.0-7.9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8.0-8.9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9.0-9.9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52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314376" y="1957809"/>
          <a:ext cx="98361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Document" r:id="rId3" imgW="5486400" imgH="546100" progId="Word.Document.12">
                  <p:embed/>
                </p:oleObj>
              </mc:Choice>
              <mc:Fallback>
                <p:oleObj name="Document" r:id="rId3" imgW="54864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4376" y="1957809"/>
                        <a:ext cx="983615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314376" y="3191803"/>
            <a:ext cx="10068721" cy="1009243"/>
            <a:chOff x="2482460" y="3950366"/>
            <a:chExt cx="9344025" cy="100924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2482460" y="4081935"/>
            <a:ext cx="9344025" cy="692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7" name="Document" r:id="rId5" imgW="5486400" imgH="406400" progId="Word.Document.12">
                    <p:embed/>
                  </p:oleObj>
                </mc:Choice>
                <mc:Fallback>
                  <p:oleObj name="Document" r:id="rId5" imgW="5486400" imgH="4064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82460" y="4081935"/>
                          <a:ext cx="9344025" cy="692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val Callout 16"/>
            <p:cNvSpPr/>
            <p:nvPr/>
          </p:nvSpPr>
          <p:spPr>
            <a:xfrm>
              <a:off x="5409399" y="3950366"/>
              <a:ext cx="3292323" cy="1009243"/>
            </a:xfrm>
            <a:prstGeom prst="wedgeEllipseCallout">
              <a:avLst>
                <a:gd name="adj1" fmla="val -53189"/>
                <a:gd name="adj2" fmla="val 9370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78566" y="5109357"/>
            <a:ext cx="2939639" cy="1277317"/>
            <a:chOff x="4373191" y="5478689"/>
            <a:chExt cx="2939639" cy="1277317"/>
          </a:xfrm>
        </p:grpSpPr>
        <p:pic>
          <p:nvPicPr>
            <p:cNvPr id="19" name="Picture 18" descr="red_stop_sig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764" y="5478689"/>
              <a:ext cx="929663" cy="91592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73191" y="6294341"/>
              <a:ext cx="2939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Complete Column D.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6159" y="622040"/>
            <a:ext cx="867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u="sng" dirty="0">
                <a:solidFill>
                  <a:srgbClr val="FF0000"/>
                </a:solidFill>
              </a:rPr>
              <a:t>Column D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dirty="0"/>
              <a:t>Calculate the </a:t>
            </a:r>
            <a:r>
              <a:rPr lang="en-US" u="sng" dirty="0"/>
              <a:t>mean recurrence interval</a:t>
            </a:r>
            <a:r>
              <a:rPr lang="en-US" dirty="0"/>
              <a:t> (MRI), or average time between earthquakes, for each magnitude range. One way to get this is to take the reciprocal of the average number of earthquakes per year.</a:t>
            </a:r>
          </a:p>
        </p:txBody>
      </p:sp>
    </p:spTree>
    <p:extLst>
      <p:ext uri="{BB962C8B-B14F-4D97-AF65-F5344CB8AC3E}">
        <p14:creationId xmlns:p14="http://schemas.microsoft.com/office/powerpoint/2010/main" val="1038348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399113"/>
              </p:ext>
            </p:extLst>
          </p:nvPr>
        </p:nvGraphicFramePr>
        <p:xfrm>
          <a:off x="2689303" y="1371113"/>
          <a:ext cx="6032177" cy="527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6160" y="481726"/>
            <a:ext cx="85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u="sng" dirty="0">
                <a:solidFill>
                  <a:srgbClr val="FF0000"/>
                </a:solidFill>
              </a:rPr>
              <a:t>Column D</a:t>
            </a:r>
            <a:r>
              <a:rPr lang="en-US" sz="2400" dirty="0">
                <a:solidFill>
                  <a:srgbClr val="FF0000"/>
                </a:solidFill>
              </a:rPr>
              <a:t>:  </a:t>
            </a:r>
            <a:r>
              <a:rPr lang="en-US" sz="2400" dirty="0"/>
              <a:t>Determining extrapolated MRIs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60" y="943391"/>
            <a:ext cx="85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	-- On the graph, plot MRIs for earthquakes that </a:t>
            </a:r>
            <a:r>
              <a:rPr lang="en-US" sz="2400" i="1" dirty="0">
                <a:solidFill>
                  <a:srgbClr val="FF0000"/>
                </a:solidFill>
              </a:rPr>
              <a:t>have</a:t>
            </a:r>
            <a:r>
              <a:rPr lang="en-US" sz="2400" dirty="0">
                <a:solidFill>
                  <a:srgbClr val="FF0000"/>
                </a:solidFill>
              </a:rPr>
              <a:t> occurred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24081"/>
              </p:ext>
            </p:extLst>
          </p:nvPr>
        </p:nvGraphicFramePr>
        <p:xfrm>
          <a:off x="242446" y="2108200"/>
          <a:ext cx="2126391" cy="4894116"/>
        </p:xfrm>
        <a:graphic>
          <a:graphicData uri="http://schemas.openxmlformats.org/drawingml/2006/table">
            <a:tbl>
              <a:tblPr/>
              <a:tblGrid>
                <a:gridCol w="71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82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San Francisco area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7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magnitude range</a:t>
                      </a:r>
                    </a:p>
                  </a:txBody>
                  <a:tcPr marL="11657" marR="11657" marT="11657" marB="0"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MRI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(mean recurrence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interval) 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 years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2.0-2.9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3.0-3.9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4.0-4.9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5.0-5.9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2.308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6.0-6.9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7.0-7.9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8.0-8.9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9.0-9.9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52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1570751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09433"/>
              </p:ext>
            </p:extLst>
          </p:nvPr>
        </p:nvGraphicFramePr>
        <p:xfrm>
          <a:off x="2689303" y="1371113"/>
          <a:ext cx="6032177" cy="527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urved Connector 4"/>
          <p:cNvCxnSpPr/>
          <p:nvPr/>
        </p:nvCxnSpPr>
        <p:spPr>
          <a:xfrm rot="10800000" flipV="1">
            <a:off x="2446494" y="3440514"/>
            <a:ext cx="4707794" cy="2745067"/>
          </a:xfrm>
          <a:prstGeom prst="curvedConnector3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2462551" y="2917644"/>
            <a:ext cx="5325143" cy="3510699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2462550" y="2301405"/>
            <a:ext cx="5978786" cy="434931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6160" y="481726"/>
            <a:ext cx="85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u="sng" dirty="0">
                <a:solidFill>
                  <a:srgbClr val="FF0000"/>
                </a:solidFill>
              </a:rPr>
              <a:t>Column D</a:t>
            </a:r>
            <a:r>
              <a:rPr lang="en-US" sz="2400" dirty="0">
                <a:solidFill>
                  <a:srgbClr val="FF0000"/>
                </a:solidFill>
              </a:rPr>
              <a:t>:  </a:t>
            </a:r>
            <a:r>
              <a:rPr lang="en-US" sz="2400" dirty="0"/>
              <a:t>Determining extrapolated MRI’s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080334"/>
              </p:ext>
            </p:extLst>
          </p:nvPr>
        </p:nvGraphicFramePr>
        <p:xfrm>
          <a:off x="336159" y="2135363"/>
          <a:ext cx="2126391" cy="4895159"/>
        </p:xfrm>
        <a:graphic>
          <a:graphicData uri="http://schemas.openxmlformats.org/drawingml/2006/table">
            <a:tbl>
              <a:tblPr/>
              <a:tblGrid>
                <a:gridCol w="71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82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San Francisco area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7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magnitude range</a:t>
                      </a:r>
                    </a:p>
                  </a:txBody>
                  <a:tcPr marL="11657" marR="11657" marT="11657" marB="0"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MRI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(mean recurrence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interval) </a:t>
                      </a:r>
                      <a:b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 years</a:t>
                      </a:r>
                    </a:p>
                    <a:p>
                      <a:pPr algn="ctr" fontAlgn="ctr"/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1657" marR="11657" marT="1165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2.0-2.9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3.0-3.9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4.0-4.9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5.0-5.9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2.308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6.0-6.9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7.0-7.9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8.0-8.9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300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9.0-9.9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1600</a:t>
                      </a:r>
                    </a:p>
                  </a:txBody>
                  <a:tcPr marL="11657" marR="11657" marT="1165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52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1657" marR="11657" marT="116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1523057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971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172453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102375" y="672650"/>
            <a:ext cx="84225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7030A0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 txBox="1"/>
          <p:nvPr/>
        </p:nvSpPr>
        <p:spPr>
          <a:xfrm>
            <a:off x="2545150" y="1276450"/>
            <a:ext cx="5702700" cy="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581700" y="2081900"/>
            <a:ext cx="64905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685797" y="1454173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Introductory </a:t>
            </a:r>
            <a:r>
              <a:rPr lang="en-US" sz="3600" dirty="0" err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InTeGrate</a:t>
            </a:r>
            <a:r>
              <a:rPr lang="en-US" sz="3600" dirty="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-rich Physical Geology course</a:t>
            </a:r>
            <a:endParaRPr sz="3600" dirty="0">
              <a:solidFill>
                <a:srgbClr val="0B5394"/>
              </a:solidFill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1422625" y="4089875"/>
            <a:ext cx="64008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2542433" y="5102918"/>
            <a:ext cx="4161183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Elizabeth Nagy-</a:t>
            </a:r>
            <a:r>
              <a:rPr lang="en-US" dirty="0" err="1"/>
              <a:t>Shadman</a:t>
            </a:r>
            <a:r>
              <a:rPr lang="en-US" dirty="0"/>
              <a:t>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Associate Professor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Geology/Natural Sciences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Pasadena City College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244C9-85D0-EF45-83DF-C15A230F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68" y="2846351"/>
            <a:ext cx="2070257" cy="23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34" y="538777"/>
            <a:ext cx="51435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9692" y="3258816"/>
            <a:ext cx="3801908" cy="3599184"/>
            <a:chOff x="651651" y="267386"/>
            <a:chExt cx="6725725" cy="63670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8128" y="267386"/>
              <a:ext cx="5499248" cy="6367098"/>
            </a:xfrm>
            <a:prstGeom prst="rect">
              <a:avLst/>
            </a:prstGeom>
          </p:spPr>
        </p:pic>
        <p:sp>
          <p:nvSpPr>
            <p:cNvPr id="8" name="Left Brace 7"/>
            <p:cNvSpPr/>
            <p:nvPr/>
          </p:nvSpPr>
          <p:spPr>
            <a:xfrm>
              <a:off x="1821281" y="3542851"/>
              <a:ext cx="503289" cy="1888404"/>
            </a:xfrm>
            <a:prstGeom prst="leftBrac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1651" y="4179892"/>
              <a:ext cx="1403556" cy="1361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For M&gt;=6.7 earthquakes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538777"/>
            <a:ext cx="391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So even though an earthquake of magnitude 7.0 or greater has not occurred in the San Francisco area in over 100 years, we calculate there is a 46% chance that a 7.0-7.9 will occur in the next 30 </a:t>
            </a:r>
            <a:r>
              <a:rPr lang="en-US" i="1">
                <a:solidFill>
                  <a:srgbClr val="000000"/>
                </a:solidFill>
              </a:rPr>
              <a:t>years.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2" y="2432432"/>
            <a:ext cx="37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0000"/>
                </a:solidFill>
              </a:rPr>
              <a:t>Students repeat the entire exercise for Los Angeles.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101" y="1232103"/>
            <a:ext cx="434076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Should resources for earthquake preparedness be spread evenly across the state?  Support your position.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6557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9-12 at 6.5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10"/>
            <a:ext cx="6413500" cy="3441700"/>
          </a:xfrm>
          <a:prstGeom prst="rect">
            <a:avLst/>
          </a:prstGeom>
        </p:spPr>
      </p:pic>
      <p:pic>
        <p:nvPicPr>
          <p:cNvPr id="14" name="Picture 2" descr="07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35" y="3651244"/>
            <a:ext cx="5169744" cy="34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78814" y="3349366"/>
            <a:ext cx="2640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1985 Mexico earthquake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8325" y="1228604"/>
            <a:ext cx="3400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Students learn about liquefaction in a </a:t>
            </a:r>
            <a:r>
              <a:rPr lang="en-US"/>
              <a:t>pre-lab assignment.</a:t>
            </a:r>
          </a:p>
        </p:txBody>
      </p:sp>
      <p:pic>
        <p:nvPicPr>
          <p:cNvPr id="7" name="Picture 6" descr="1_25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0" y="4634810"/>
            <a:ext cx="3089436" cy="2060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535" y="4357811"/>
            <a:ext cx="2640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1964 Japan earthquake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306838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1600" y="784104"/>
            <a:ext cx="8851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learn about factors that influence earthquake damage</a:t>
            </a:r>
            <a:r>
              <a:rPr lang="en-US" dirty="0"/>
              <a:t>:</a:t>
            </a:r>
          </a:p>
          <a:p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Soft stories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Depth to earthquake focus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Landslides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Building materials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Liquefaction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7" name="Picture 16" descr="002s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41" y="1422399"/>
            <a:ext cx="2726259" cy="4069517"/>
          </a:xfrm>
          <a:prstGeom prst="rect">
            <a:avLst/>
          </a:prstGeom>
        </p:spPr>
      </p:pic>
      <p:pic>
        <p:nvPicPr>
          <p:cNvPr id="19" name="Picture 18" descr="19_389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1613528"/>
            <a:ext cx="3020558" cy="2014712"/>
          </a:xfrm>
          <a:prstGeom prst="rect">
            <a:avLst/>
          </a:prstGeom>
        </p:spPr>
      </p:pic>
      <p:pic>
        <p:nvPicPr>
          <p:cNvPr id="20" name="Picture 19" descr="7_145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45" y="4457664"/>
            <a:ext cx="3019913" cy="2014282"/>
          </a:xfrm>
          <a:prstGeom prst="rect">
            <a:avLst/>
          </a:prstGeom>
        </p:spPr>
      </p:pic>
      <p:pic>
        <p:nvPicPr>
          <p:cNvPr id="18" name="Picture 17" descr="007s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035656"/>
            <a:ext cx="4127964" cy="278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352" y="5985006"/>
            <a:ext cx="293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also discuss </a:t>
            </a:r>
            <a:r>
              <a:rPr lang="en-US"/>
              <a:t>mitigation strategies.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457410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73100"/>
          </a:xfrm>
        </p:spPr>
        <p:txBody>
          <a:bodyPr/>
          <a:lstStyle/>
          <a:p>
            <a:r>
              <a:rPr lang="en-US" dirty="0"/>
              <a:t>Group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17600"/>
            <a:ext cx="7975600" cy="876300"/>
          </a:xfrm>
        </p:spPr>
        <p:txBody>
          <a:bodyPr/>
          <a:lstStyle/>
          <a:p>
            <a:r>
              <a:rPr lang="en-US" sz="1800" dirty="0"/>
              <a:t>Small groups of students evaluate the seismic risk at one of five school campuses in San Francisco using Google Earth or provided paper maps.</a:t>
            </a:r>
          </a:p>
          <a:p>
            <a:r>
              <a:rPr lang="en-US" sz="1800" dirty="0"/>
              <a:t>Which two schools should receive $10 million for seismic retrofitting? </a:t>
            </a:r>
          </a:p>
          <a:p>
            <a:r>
              <a:rPr lang="en-US" sz="1800" dirty="0"/>
              <a:t>Based on your risk assessment of the five schools in this activity, make the case for funding upgrades to buildings at two schools.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0" y="2869373"/>
            <a:ext cx="4965700" cy="3379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68" y="2818103"/>
            <a:ext cx="5231732" cy="3481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2300" y="6440856"/>
            <a:ext cx="2984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Liquefaction Susceptibility Map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187450" y="6453556"/>
            <a:ext cx="162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Location Map</a:t>
            </a:r>
          </a:p>
        </p:txBody>
      </p:sp>
    </p:spTree>
    <p:extLst>
      <p:ext uri="{BB962C8B-B14F-4D97-AF65-F5344CB8AC3E}">
        <p14:creationId xmlns:p14="http://schemas.microsoft.com/office/powerpoint/2010/main" val="601025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71241"/>
              </p:ext>
            </p:extLst>
          </p:nvPr>
        </p:nvGraphicFramePr>
        <p:xfrm>
          <a:off x="0" y="686960"/>
          <a:ext cx="5877017" cy="381678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51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9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9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9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9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1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965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48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Hazard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Vulnerability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Value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Analysis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3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Name of School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A: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Peak Ground Acceleration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B: Liquefaction Potential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C: Landslide Potential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D: Soft Stories? 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E: Unreinforced Masonry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F: Vertical or Plan Irregularity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G: Number of Students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Risk Factor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Recommendation </a:t>
                      </a:r>
                      <a:r>
                        <a:rPr lang="en-US" sz="1200" dirty="0"/>
                        <a:t>(from class discussion)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vert="vert2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Marina1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Marina2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Francisco1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Francisco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Garfield1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Garfield2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HHoover1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HHoover2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Guadalupe1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Guadalupe2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Sunset1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 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3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Sunset2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72" marR="5172" marT="0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mbria"/>
                        <a:ea typeface="Cambria"/>
                      </a:endParaRPr>
                    </a:p>
                  </a:txBody>
                  <a:tcPr marL="5172" marR="5172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Picture 3" descr="students 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358107"/>
            <a:ext cx="7086600" cy="47538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4710" y="-7039"/>
            <a:ext cx="58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 </a:t>
            </a:r>
            <a:r>
              <a:rPr lang="en-US"/>
              <a:t>and HAZARDS AT </a:t>
            </a:r>
            <a:r>
              <a:rPr lang="en-US" dirty="0"/>
              <a:t>TRANSFORM BOUNDARIES</a:t>
            </a:r>
          </a:p>
        </p:txBody>
      </p:sp>
    </p:spTree>
    <p:extLst>
      <p:ext uri="{BB962C8B-B14F-4D97-AF65-F5344CB8AC3E}">
        <p14:creationId xmlns:p14="http://schemas.microsoft.com/office/powerpoint/2010/main" val="605067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700"/>
            <a:ext cx="9144000" cy="3267280"/>
          </a:xfrm>
        </p:spPr>
      </p:pic>
      <p:sp>
        <p:nvSpPr>
          <p:cNvPr id="5" name="TextBox 4"/>
          <p:cNvSpPr txBox="1"/>
          <p:nvPr/>
        </p:nvSpPr>
        <p:spPr>
          <a:xfrm>
            <a:off x="266700" y="3007836"/>
            <a:ext cx="8877300" cy="35394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Fourth lab assignment of the semester: BENEFITS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Adds a quantitative/statistics-based activity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Deepens understanding of natural hazard risk maps and the concept of mitigation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Group/team work, role playing, and dynamic class discussion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More judgement calls (who should get funding?)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Introduces students to many earthquake-related concepts (liquefaction, building damage, epicenter location/depth,</a:t>
            </a:r>
            <a:r>
              <a:rPr lang="mr-IN" sz="2400" dirty="0">
                <a:solidFill>
                  <a:srgbClr val="FFFF00"/>
                </a:solidFill>
              </a:rPr>
              <a:t>…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 rot="20379135">
            <a:off x="2722887" y="1333502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1 and 2</a:t>
            </a:r>
          </a:p>
        </p:txBody>
      </p:sp>
    </p:spTree>
    <p:extLst>
      <p:ext uri="{BB962C8B-B14F-4D97-AF65-F5344CB8AC3E}">
        <p14:creationId xmlns:p14="http://schemas.microsoft.com/office/powerpoint/2010/main" val="53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833022"/>
            <a:ext cx="9144000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b="1" dirty="0">
                <a:latin typeface="Calibri" pitchFamily="34" charset="0"/>
                <a:cs typeface="Times New Roman" pitchFamily="18" charset="0"/>
              </a:rPr>
              <a:t>Learning Objectives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b="1" dirty="0">
                <a:latin typeface="Calibri" pitchFamily="34" charset="0"/>
                <a:cs typeface="Times New Roman" pitchFamily="18" charset="0"/>
              </a:rPr>
              <a:t>By the end of this unit you will be able to: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Interpret data to characterize geologic activity associated with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divergent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plate boundaries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Compare and contrast divergent plate boundaries on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land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the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ocean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floor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Explain how geologists use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multiple types of data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to characterize geologic activity associated with volcanic eruptions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594059">
            <a:off x="5949570" y="648356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3 and 4</a:t>
            </a:r>
          </a:p>
        </p:txBody>
      </p:sp>
    </p:spTree>
    <p:extLst>
      <p:ext uri="{BB962C8B-B14F-4D97-AF65-F5344CB8AC3E}">
        <p14:creationId xmlns:p14="http://schemas.microsoft.com/office/powerpoint/2010/main" val="1269036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86067"/>
              </p:ext>
            </p:extLst>
          </p:nvPr>
        </p:nvGraphicFramePr>
        <p:xfrm>
          <a:off x="457200" y="1600200"/>
          <a:ext cx="8229600" cy="4114800"/>
        </p:xfrm>
        <a:graphic>
          <a:graphicData uri="http://schemas.openxmlformats.org/drawingml/2006/table">
            <a:tbl>
              <a:tblPr/>
              <a:tblGrid>
                <a:gridCol w="326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2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 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: as a debrief from pre-work, fill in Submarine Divergent Plate Boundary column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Data/PB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Submarine Divergent PB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Terrestrial Divergent PB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Earthquake (EQ) characteristics (size/depth)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Volcanism characteristics (erupted products, distance affected)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Hazards to Humans (how are humans affected — at what scale?)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</p:spTree>
    <p:extLst>
      <p:ext uri="{BB962C8B-B14F-4D97-AF65-F5344CB8AC3E}">
        <p14:creationId xmlns:p14="http://schemas.microsoft.com/office/powerpoint/2010/main" val="1635752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447800"/>
            <a:ext cx="3048000" cy="316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00" y="819807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Divergent plate boundaries on land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92100" y="5078104"/>
            <a:ext cx="99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http://en.wikipedia.org/wiki/Divergent_boundary#mediaviewer/File:Bridge_across_continents_iceland.jpg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900" y="1143000"/>
            <a:ext cx="3733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http://pubs.usgs.gov/gip/dynamic/understanding.html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1" y="762000"/>
            <a:ext cx="4324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3948499"/>
            <a:ext cx="3352800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406900"/>
            <a:ext cx="3475612" cy="2333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692900" y="2895600"/>
            <a:ext cx="457200" cy="1828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739900" y="3505200"/>
            <a:ext cx="381000" cy="1295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8999" y="1285354"/>
            <a:ext cx="1538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Iceland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0700" y="2559622"/>
            <a:ext cx="167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East African Rift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</p:spTree>
    <p:extLst>
      <p:ext uri="{BB962C8B-B14F-4D97-AF65-F5344CB8AC3E}">
        <p14:creationId xmlns:p14="http://schemas.microsoft.com/office/powerpoint/2010/main" val="414625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0" y="3663950"/>
            <a:ext cx="6121400" cy="4591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258">
            <a:off x="186425" y="247605"/>
            <a:ext cx="4787900" cy="35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505">
            <a:off x="1920030" y="308393"/>
            <a:ext cx="4559300" cy="3416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203">
            <a:off x="3807397" y="269024"/>
            <a:ext cx="5384800" cy="40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0" y="4189862"/>
            <a:ext cx="3996267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1913765"/>
            <a:ext cx="3414145" cy="45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54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805478"/>
            <a:ext cx="8763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Group Activity Instructions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Examine data for one of the divergent plate boundaries below and fill in the characteristics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the appropriate column of Table 2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956009"/>
              </p:ext>
            </p:extLst>
          </p:nvPr>
        </p:nvGraphicFramePr>
        <p:xfrm>
          <a:off x="228600" y="2286000"/>
          <a:ext cx="8762999" cy="4155171"/>
        </p:xfrm>
        <a:graphic>
          <a:graphicData uri="http://schemas.openxmlformats.org/drawingml/2006/table">
            <a:tbl>
              <a:tblPr/>
              <a:tblGrid>
                <a:gridCol w="184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89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 2: Use data provided to describe the activity and hazards associated with the following divergent PB located on land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Data/Location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Mid-Atlantic Ridge: Iceland (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Grimsvotn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Nov 2004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African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Rift: Dabbahu Volcano, Afar Region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Sept 2005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African Rift: Nyiragongo Volcano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Jan 2002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Explain how this type of data related to activity at Divergent Plate Boundaries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7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Earthquake  (EQ)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Hazards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Specific spatial patterns/depth/size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7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Volcanic Hazards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Erupted products, distance affected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2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Other associated activity/hazards</a:t>
                      </a: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2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What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additional data would you like to have?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18" marR="6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372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8207" y="1100600"/>
            <a:ext cx="6422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https://</a:t>
            </a:r>
            <a:r>
              <a:rPr lang="en-US" sz="2000" dirty="0" err="1">
                <a:solidFill>
                  <a:srgbClr val="000000"/>
                </a:solidFill>
              </a:rPr>
              <a:t>www.youtube.com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watch?v</a:t>
            </a:r>
            <a:r>
              <a:rPr lang="en-US" sz="2000" dirty="0">
                <a:solidFill>
                  <a:srgbClr val="000000"/>
                </a:solidFill>
              </a:rPr>
              <a:t>=rZLSvO6vJZ0#t=40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258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Watch this video about the January 2002 eruption of </a:t>
            </a:r>
            <a:r>
              <a:rPr lang="en-US" sz="2400" b="1" dirty="0" err="1">
                <a:solidFill>
                  <a:srgbClr val="000000"/>
                </a:solidFill>
              </a:rPr>
              <a:t>Nyiragongo</a:t>
            </a:r>
            <a:r>
              <a:rPr lang="en-US" sz="2400" b="1" dirty="0">
                <a:solidFill>
                  <a:srgbClr val="000000"/>
                </a:solidFill>
              </a:rPr>
              <a:t> Volcano: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707" y="4355840"/>
            <a:ext cx="50619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How far did the lava flow to reach the town of </a:t>
            </a:r>
            <a:r>
              <a:rPr lang="en-US" sz="1600" dirty="0" err="1">
                <a:solidFill>
                  <a:srgbClr val="000000"/>
                </a:solidFill>
              </a:rPr>
              <a:t>Goma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How high did the column of lava go?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How thick is the cooled lava in </a:t>
            </a:r>
            <a:r>
              <a:rPr lang="en-US" sz="1600" dirty="0" err="1">
                <a:solidFill>
                  <a:srgbClr val="000000"/>
                </a:solidFill>
              </a:rPr>
              <a:t>Goma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r>
              <a:rPr lang="en-US" sz="1600" dirty="0">
                <a:solidFill>
                  <a:srgbClr val="000000"/>
                </a:solidFill>
              </a:rPr>
              <a:t>Was there a volcanic observatory in </a:t>
            </a:r>
            <a:r>
              <a:rPr lang="en-US" sz="1600" dirty="0" err="1">
                <a:solidFill>
                  <a:srgbClr val="000000"/>
                </a:solidFill>
              </a:rPr>
              <a:t>Goma</a:t>
            </a:r>
            <a:r>
              <a:rPr lang="en-US" sz="1600" dirty="0">
                <a:solidFill>
                  <a:srgbClr val="000000"/>
                </a:solidFill>
              </a:rPr>
              <a:t> prior to this eruption?</a:t>
            </a:r>
          </a:p>
          <a:p>
            <a:r>
              <a:rPr lang="en-US" sz="1600" dirty="0">
                <a:solidFill>
                  <a:srgbClr val="000000"/>
                </a:solidFill>
              </a:rPr>
              <a:t>What types of problems are presented by the volcanic gases?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66" y="4130380"/>
            <a:ext cx="3213100" cy="2444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7" y="1500709"/>
            <a:ext cx="4929134" cy="262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74" y="1605836"/>
            <a:ext cx="3195092" cy="24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2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888" y="1117600"/>
            <a:ext cx="8335605" cy="5645197"/>
            <a:chOff x="519451" y="722580"/>
            <a:chExt cx="9169166" cy="6397890"/>
          </a:xfrm>
        </p:grpSpPr>
        <p:pic>
          <p:nvPicPr>
            <p:cNvPr id="5" name="Picture 4" descr="Icelan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51" y="722580"/>
              <a:ext cx="9169166" cy="6397890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1870441" y="5707200"/>
              <a:ext cx="1906494" cy="491068"/>
            </a:xfrm>
            <a:prstGeom prst="wedgeRoundRectCallout">
              <a:avLst>
                <a:gd name="adj1" fmla="val 87882"/>
                <a:gd name="adj2" fmla="val -30015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</a:rPr>
                <a:t>Eyjafjallajökull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 rot="2426193">
              <a:off x="2448863" y="2150540"/>
              <a:ext cx="903940" cy="423333"/>
            </a:xfrm>
            <a:prstGeom prst="lef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eft Arrow 7"/>
            <p:cNvSpPr/>
            <p:nvPr/>
          </p:nvSpPr>
          <p:spPr>
            <a:xfrm rot="12711740">
              <a:off x="7432043" y="5438994"/>
              <a:ext cx="903940" cy="423333"/>
            </a:xfrm>
            <a:prstGeom prst="lef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38859" y="5538785"/>
              <a:ext cx="615698" cy="531319"/>
            </a:xfrm>
            <a:prstGeom prst="rect">
              <a:avLst/>
            </a:prstGeom>
            <a:noFill/>
            <a:ln w="47625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9424" y="562409"/>
            <a:ext cx="9104575" cy="477042"/>
          </a:xfrm>
          <a:prstGeom prst="rect">
            <a:avLst/>
          </a:prstGeom>
          <a:noFill/>
        </p:spPr>
        <p:txBody>
          <a:bodyPr wrap="square" lIns="91429" tIns="45714" rIns="91429" bIns="45714">
            <a:spAutoFit/>
          </a:bodyPr>
          <a:lstStyle/>
          <a:p>
            <a:pPr lvl="1"/>
            <a:r>
              <a:rPr lang="en-US" sz="2500" dirty="0">
                <a:solidFill>
                  <a:srgbClr val="000000"/>
                </a:solidFill>
              </a:rPr>
              <a:t>Anatomy of an eruption – 2010 events at </a:t>
            </a:r>
            <a:r>
              <a:rPr lang="en-US" sz="2500" dirty="0" err="1">
                <a:solidFill>
                  <a:srgbClr val="000000"/>
                </a:solidFill>
              </a:rPr>
              <a:t>Eyjafjallajokull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</p:spTree>
    <p:extLst>
      <p:ext uri="{BB962C8B-B14F-4D97-AF65-F5344CB8AC3E}">
        <p14:creationId xmlns:p14="http://schemas.microsoft.com/office/powerpoint/2010/main" val="474740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431">
            <a:off x="12994" y="1093576"/>
            <a:ext cx="5076508" cy="3190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091">
            <a:off x="3835400" y="1489244"/>
            <a:ext cx="5270500" cy="3265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60" y="3397170"/>
            <a:ext cx="5484537" cy="33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4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599" y="847636"/>
            <a:ext cx="8336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1.  Imagine that a body of magma intrudes below the summit of the volcano, </a:t>
            </a:r>
            <a:r>
              <a:rPr lang="en-US" i="1" dirty="0">
                <a:solidFill>
                  <a:srgbClr val="000000"/>
                </a:solidFill>
              </a:rPr>
              <a:t>without </a:t>
            </a:r>
            <a:r>
              <a:rPr lang="en-US" dirty="0">
                <a:solidFill>
                  <a:srgbClr val="000000"/>
                </a:solidFill>
              </a:rPr>
              <a:t>erupting. Predict how the GPS stations will move.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182738" y="2908300"/>
            <a:ext cx="4961262" cy="1218826"/>
            <a:chOff x="4495800" y="2164759"/>
            <a:chExt cx="4961262" cy="1218826"/>
          </a:xfrm>
          <a:solidFill>
            <a:srgbClr val="008000"/>
          </a:solidFill>
        </p:grpSpPr>
        <p:sp>
          <p:nvSpPr>
            <p:cNvPr id="37" name="Rectangle 36"/>
            <p:cNvSpPr/>
            <p:nvPr/>
          </p:nvSpPr>
          <p:spPr>
            <a:xfrm>
              <a:off x="4495800" y="2164759"/>
              <a:ext cx="4763629" cy="12188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noFill/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noFill/>
                <a:effectLst/>
                <a:ea typeface="Calibri"/>
                <a:cs typeface="Times New Roman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693434" y="2419849"/>
              <a:ext cx="4763628" cy="848619"/>
            </a:xfrm>
            <a:custGeom>
              <a:avLst/>
              <a:gdLst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09052 w 6279885"/>
                <a:gd name="connsiteY43" fmla="*/ 352810 h 1326565"/>
                <a:gd name="connsiteX44" fmla="*/ 3951388 w 6279885"/>
                <a:gd name="connsiteY44" fmla="*/ 409259 h 1326565"/>
                <a:gd name="connsiteX45" fmla="*/ 4007836 w 6279885"/>
                <a:gd name="connsiteY45" fmla="*/ 508046 h 1326565"/>
                <a:gd name="connsiteX46" fmla="*/ 4036061 w 6279885"/>
                <a:gd name="connsiteY46" fmla="*/ 536271 h 1326565"/>
                <a:gd name="connsiteX47" fmla="*/ 4078397 w 6279885"/>
                <a:gd name="connsiteY47" fmla="*/ 550383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3951388 w 6279885"/>
                <a:gd name="connsiteY44" fmla="*/ 409259 h 1326565"/>
                <a:gd name="connsiteX45" fmla="*/ 4007836 w 6279885"/>
                <a:gd name="connsiteY45" fmla="*/ 508046 h 1326565"/>
                <a:gd name="connsiteX46" fmla="*/ 4036061 w 6279885"/>
                <a:gd name="connsiteY46" fmla="*/ 536271 h 1326565"/>
                <a:gd name="connsiteX47" fmla="*/ 4078397 w 6279885"/>
                <a:gd name="connsiteY47" fmla="*/ 550383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007836 w 6279885"/>
                <a:gd name="connsiteY45" fmla="*/ 508046 h 1326565"/>
                <a:gd name="connsiteX46" fmla="*/ 4036061 w 6279885"/>
                <a:gd name="connsiteY46" fmla="*/ 536271 h 1326565"/>
                <a:gd name="connsiteX47" fmla="*/ 4078397 w 6279885"/>
                <a:gd name="connsiteY47" fmla="*/ 550383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50422 w 6279885"/>
                <a:gd name="connsiteY45" fmla="*/ 474749 h 1326565"/>
                <a:gd name="connsiteX46" fmla="*/ 4036061 w 6279885"/>
                <a:gd name="connsiteY46" fmla="*/ 536271 h 1326565"/>
                <a:gd name="connsiteX47" fmla="*/ 4078397 w 6279885"/>
                <a:gd name="connsiteY47" fmla="*/ 550383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50422 w 6279885"/>
                <a:gd name="connsiteY45" fmla="*/ 474749 h 1326565"/>
                <a:gd name="connsiteX46" fmla="*/ 4349996 w 6279885"/>
                <a:gd name="connsiteY46" fmla="*/ 493461 h 1326565"/>
                <a:gd name="connsiteX47" fmla="*/ 4078397 w 6279885"/>
                <a:gd name="connsiteY47" fmla="*/ 550383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50422 w 6279885"/>
                <a:gd name="connsiteY45" fmla="*/ 474749 h 1326565"/>
                <a:gd name="connsiteX46" fmla="*/ 4349996 w 6279885"/>
                <a:gd name="connsiteY46" fmla="*/ 493461 h 1326565"/>
                <a:gd name="connsiteX47" fmla="*/ 4397089 w 6279885"/>
                <a:gd name="connsiteY47" fmla="*/ 54562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02843 w 6279885"/>
                <a:gd name="connsiteY45" fmla="*/ 456449 h 1326565"/>
                <a:gd name="connsiteX46" fmla="*/ 4349996 w 6279885"/>
                <a:gd name="connsiteY46" fmla="*/ 493461 h 1326565"/>
                <a:gd name="connsiteX47" fmla="*/ 4397089 w 6279885"/>
                <a:gd name="connsiteY47" fmla="*/ 54562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02843 w 6279885"/>
                <a:gd name="connsiteY45" fmla="*/ 456449 h 1326565"/>
                <a:gd name="connsiteX46" fmla="*/ 4276797 w 6279885"/>
                <a:gd name="connsiteY46" fmla="*/ 489801 h 1326565"/>
                <a:gd name="connsiteX47" fmla="*/ 4397089 w 6279885"/>
                <a:gd name="connsiteY47" fmla="*/ 54562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02843 w 6279885"/>
                <a:gd name="connsiteY45" fmla="*/ 456449 h 1326565"/>
                <a:gd name="connsiteX46" fmla="*/ 4276797 w 6279885"/>
                <a:gd name="connsiteY46" fmla="*/ 489801 h 1326565"/>
                <a:gd name="connsiteX47" fmla="*/ 4342190 w 6279885"/>
                <a:gd name="connsiteY47" fmla="*/ 52366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27553 w 6279885"/>
                <a:gd name="connsiteY53" fmla="*/ 66328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02843 w 6279885"/>
                <a:gd name="connsiteY45" fmla="*/ 456449 h 1326565"/>
                <a:gd name="connsiteX46" fmla="*/ 4276797 w 6279885"/>
                <a:gd name="connsiteY46" fmla="*/ 489801 h 1326565"/>
                <a:gd name="connsiteX47" fmla="*/ 4342190 w 6279885"/>
                <a:gd name="connsiteY47" fmla="*/ 52366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685217 w 6279885"/>
                <a:gd name="connsiteY52" fmla="*/ 649170 h 1326565"/>
                <a:gd name="connsiteX53" fmla="*/ 4789772 w 6279885"/>
                <a:gd name="connsiteY53" fmla="*/ 67060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279885"/>
                <a:gd name="connsiteY0" fmla="*/ 1086654 h 1326565"/>
                <a:gd name="connsiteX1" fmla="*/ 620932 w 6279885"/>
                <a:gd name="connsiteY1" fmla="*/ 1072542 h 1326565"/>
                <a:gd name="connsiteX2" fmla="*/ 719717 w 6279885"/>
                <a:gd name="connsiteY2" fmla="*/ 1044317 h 1326565"/>
                <a:gd name="connsiteX3" fmla="*/ 790277 w 6279885"/>
                <a:gd name="connsiteY3" fmla="*/ 1030205 h 1326565"/>
                <a:gd name="connsiteX4" fmla="*/ 846726 w 6279885"/>
                <a:gd name="connsiteY4" fmla="*/ 1001980 h 1326565"/>
                <a:gd name="connsiteX5" fmla="*/ 945510 w 6279885"/>
                <a:gd name="connsiteY5" fmla="*/ 973755 h 1326565"/>
                <a:gd name="connsiteX6" fmla="*/ 1114856 w 6279885"/>
                <a:gd name="connsiteY6" fmla="*/ 945530 h 1326565"/>
                <a:gd name="connsiteX7" fmla="*/ 1213640 w 6279885"/>
                <a:gd name="connsiteY7" fmla="*/ 917306 h 1326565"/>
                <a:gd name="connsiteX8" fmla="*/ 1298313 w 6279885"/>
                <a:gd name="connsiteY8" fmla="*/ 903193 h 1326565"/>
                <a:gd name="connsiteX9" fmla="*/ 1340649 w 6279885"/>
                <a:gd name="connsiteY9" fmla="*/ 889081 h 1326565"/>
                <a:gd name="connsiteX10" fmla="*/ 1411210 w 6279885"/>
                <a:gd name="connsiteY10" fmla="*/ 874968 h 1326565"/>
                <a:gd name="connsiteX11" fmla="*/ 1495882 w 6279885"/>
                <a:gd name="connsiteY11" fmla="*/ 846744 h 1326565"/>
                <a:gd name="connsiteX12" fmla="*/ 1552331 w 6279885"/>
                <a:gd name="connsiteY12" fmla="*/ 832631 h 1326565"/>
                <a:gd name="connsiteX13" fmla="*/ 1679340 w 6279885"/>
                <a:gd name="connsiteY13" fmla="*/ 804406 h 1326565"/>
                <a:gd name="connsiteX14" fmla="*/ 1721676 w 6279885"/>
                <a:gd name="connsiteY14" fmla="*/ 790294 h 1326565"/>
                <a:gd name="connsiteX15" fmla="*/ 1834573 w 6279885"/>
                <a:gd name="connsiteY15" fmla="*/ 762069 h 1326565"/>
                <a:gd name="connsiteX16" fmla="*/ 1876909 w 6279885"/>
                <a:gd name="connsiteY16" fmla="*/ 747957 h 1326565"/>
                <a:gd name="connsiteX17" fmla="*/ 1947470 w 6279885"/>
                <a:gd name="connsiteY17" fmla="*/ 719732 h 1326565"/>
                <a:gd name="connsiteX18" fmla="*/ 2018030 w 6279885"/>
                <a:gd name="connsiteY18" fmla="*/ 705620 h 1326565"/>
                <a:gd name="connsiteX19" fmla="*/ 2102703 w 6279885"/>
                <a:gd name="connsiteY19" fmla="*/ 663283 h 1326565"/>
                <a:gd name="connsiteX20" fmla="*/ 2201487 w 6279885"/>
                <a:gd name="connsiteY20" fmla="*/ 620945 h 1326565"/>
                <a:gd name="connsiteX21" fmla="*/ 2243824 w 6279885"/>
                <a:gd name="connsiteY21" fmla="*/ 592721 h 1326565"/>
                <a:gd name="connsiteX22" fmla="*/ 2328496 w 6279885"/>
                <a:gd name="connsiteY22" fmla="*/ 564496 h 1326565"/>
                <a:gd name="connsiteX23" fmla="*/ 2370833 w 6279885"/>
                <a:gd name="connsiteY23" fmla="*/ 550383 h 1326565"/>
                <a:gd name="connsiteX24" fmla="*/ 2455505 w 6279885"/>
                <a:gd name="connsiteY24" fmla="*/ 508046 h 1326565"/>
                <a:gd name="connsiteX25" fmla="*/ 2540178 w 6279885"/>
                <a:gd name="connsiteY25" fmla="*/ 451597 h 1326565"/>
                <a:gd name="connsiteX26" fmla="*/ 2582514 w 6279885"/>
                <a:gd name="connsiteY26" fmla="*/ 395147 h 1326565"/>
                <a:gd name="connsiteX27" fmla="*/ 2610738 w 6279885"/>
                <a:gd name="connsiteY27" fmla="*/ 352810 h 1326565"/>
                <a:gd name="connsiteX28" fmla="*/ 2667187 w 6279885"/>
                <a:gd name="connsiteY28" fmla="*/ 324585 h 1326565"/>
                <a:gd name="connsiteX29" fmla="*/ 2751859 w 6279885"/>
                <a:gd name="connsiteY29" fmla="*/ 254023 h 1326565"/>
                <a:gd name="connsiteX30" fmla="*/ 2794196 w 6279885"/>
                <a:gd name="connsiteY30" fmla="*/ 211686 h 1326565"/>
                <a:gd name="connsiteX31" fmla="*/ 2921205 w 6279885"/>
                <a:gd name="connsiteY31" fmla="*/ 141124 h 1326565"/>
                <a:gd name="connsiteX32" fmla="*/ 3005877 w 6279885"/>
                <a:gd name="connsiteY32" fmla="*/ 98787 h 1326565"/>
                <a:gd name="connsiteX33" fmla="*/ 3048213 w 6279885"/>
                <a:gd name="connsiteY33" fmla="*/ 70562 h 1326565"/>
                <a:gd name="connsiteX34" fmla="*/ 3146998 w 6279885"/>
                <a:gd name="connsiteY34" fmla="*/ 42337 h 1326565"/>
                <a:gd name="connsiteX35" fmla="*/ 3231671 w 6279885"/>
                <a:gd name="connsiteY35" fmla="*/ 0 h 1326565"/>
                <a:gd name="connsiteX36" fmla="*/ 3386904 w 6279885"/>
                <a:gd name="connsiteY36" fmla="*/ 14112 h 1326565"/>
                <a:gd name="connsiteX37" fmla="*/ 3485689 w 6279885"/>
                <a:gd name="connsiteY37" fmla="*/ 42337 h 1326565"/>
                <a:gd name="connsiteX38" fmla="*/ 3513913 w 6279885"/>
                <a:gd name="connsiteY38" fmla="*/ 84674 h 1326565"/>
                <a:gd name="connsiteX39" fmla="*/ 3598585 w 6279885"/>
                <a:gd name="connsiteY39" fmla="*/ 112899 h 1326565"/>
                <a:gd name="connsiteX40" fmla="*/ 3626810 w 6279885"/>
                <a:gd name="connsiteY40" fmla="*/ 141124 h 1326565"/>
                <a:gd name="connsiteX41" fmla="*/ 3725594 w 6279885"/>
                <a:gd name="connsiteY41" fmla="*/ 169349 h 1326565"/>
                <a:gd name="connsiteX42" fmla="*/ 3866715 w 6279885"/>
                <a:gd name="connsiteY42" fmla="*/ 239911 h 1326565"/>
                <a:gd name="connsiteX43" fmla="*/ 3985157 w 6279885"/>
                <a:gd name="connsiteY43" fmla="*/ 319514 h 1326565"/>
                <a:gd name="connsiteX44" fmla="*/ 4094086 w 6279885"/>
                <a:gd name="connsiteY44" fmla="*/ 399745 h 1326565"/>
                <a:gd name="connsiteX45" fmla="*/ 4202843 w 6279885"/>
                <a:gd name="connsiteY45" fmla="*/ 456449 h 1326565"/>
                <a:gd name="connsiteX46" fmla="*/ 4276797 w 6279885"/>
                <a:gd name="connsiteY46" fmla="*/ 489801 h 1326565"/>
                <a:gd name="connsiteX47" fmla="*/ 4342190 w 6279885"/>
                <a:gd name="connsiteY47" fmla="*/ 523667 h 1326565"/>
                <a:gd name="connsiteX48" fmla="*/ 4445311 w 6279885"/>
                <a:gd name="connsiteY48" fmla="*/ 578608 h 1326565"/>
                <a:gd name="connsiteX49" fmla="*/ 4487648 w 6279885"/>
                <a:gd name="connsiteY49" fmla="*/ 592721 h 1326565"/>
                <a:gd name="connsiteX50" fmla="*/ 4558208 w 6279885"/>
                <a:gd name="connsiteY50" fmla="*/ 606833 h 1326565"/>
                <a:gd name="connsiteX51" fmla="*/ 4628769 w 6279885"/>
                <a:gd name="connsiteY51" fmla="*/ 635058 h 1326565"/>
                <a:gd name="connsiteX52" fmla="*/ 4718156 w 6279885"/>
                <a:gd name="connsiteY52" fmla="*/ 663810 h 1326565"/>
                <a:gd name="connsiteX53" fmla="*/ 4789772 w 6279885"/>
                <a:gd name="connsiteY53" fmla="*/ 670603 h 1326565"/>
                <a:gd name="connsiteX54" fmla="*/ 4882787 w 6279885"/>
                <a:gd name="connsiteY54" fmla="*/ 691507 h 1326565"/>
                <a:gd name="connsiteX55" fmla="*/ 4995683 w 6279885"/>
                <a:gd name="connsiteY55" fmla="*/ 733844 h 1326565"/>
                <a:gd name="connsiteX56" fmla="*/ 5080356 w 6279885"/>
                <a:gd name="connsiteY56" fmla="*/ 776182 h 1326565"/>
                <a:gd name="connsiteX57" fmla="*/ 5136804 w 6279885"/>
                <a:gd name="connsiteY57" fmla="*/ 804406 h 1326565"/>
                <a:gd name="connsiteX58" fmla="*/ 5207365 w 6279885"/>
                <a:gd name="connsiteY58" fmla="*/ 818519 h 1326565"/>
                <a:gd name="connsiteX59" fmla="*/ 5263813 w 6279885"/>
                <a:gd name="connsiteY59" fmla="*/ 832631 h 1326565"/>
                <a:gd name="connsiteX60" fmla="*/ 5376710 w 6279885"/>
                <a:gd name="connsiteY60" fmla="*/ 889081 h 1326565"/>
                <a:gd name="connsiteX61" fmla="*/ 5503719 w 6279885"/>
                <a:gd name="connsiteY61" fmla="*/ 959643 h 1326565"/>
                <a:gd name="connsiteX62" fmla="*/ 5588392 w 6279885"/>
                <a:gd name="connsiteY62" fmla="*/ 1030205 h 1326565"/>
                <a:gd name="connsiteX63" fmla="*/ 5644840 w 6279885"/>
                <a:gd name="connsiteY63" fmla="*/ 1044317 h 1326565"/>
                <a:gd name="connsiteX64" fmla="*/ 5687176 w 6279885"/>
                <a:gd name="connsiteY64" fmla="*/ 1072542 h 1326565"/>
                <a:gd name="connsiteX65" fmla="*/ 5715401 w 6279885"/>
                <a:gd name="connsiteY65" fmla="*/ 1100767 h 1326565"/>
                <a:gd name="connsiteX66" fmla="*/ 5785961 w 6279885"/>
                <a:gd name="connsiteY66" fmla="*/ 1114879 h 1326565"/>
                <a:gd name="connsiteX67" fmla="*/ 5870634 w 6279885"/>
                <a:gd name="connsiteY67" fmla="*/ 1143104 h 1326565"/>
                <a:gd name="connsiteX68" fmla="*/ 5912970 w 6279885"/>
                <a:gd name="connsiteY68" fmla="*/ 1157216 h 1326565"/>
                <a:gd name="connsiteX69" fmla="*/ 6011755 w 6279885"/>
                <a:gd name="connsiteY69" fmla="*/ 1185441 h 1326565"/>
                <a:gd name="connsiteX70" fmla="*/ 6054091 w 6279885"/>
                <a:gd name="connsiteY70" fmla="*/ 1213666 h 1326565"/>
                <a:gd name="connsiteX71" fmla="*/ 6166988 w 6279885"/>
                <a:gd name="connsiteY71" fmla="*/ 1241891 h 1326565"/>
                <a:gd name="connsiteX72" fmla="*/ 6209324 w 6279885"/>
                <a:gd name="connsiteY72" fmla="*/ 1270115 h 1326565"/>
                <a:gd name="connsiteX73" fmla="*/ 6279885 w 6279885"/>
                <a:gd name="connsiteY73" fmla="*/ 1326565 h 1326565"/>
                <a:gd name="connsiteX0" fmla="*/ 0 w 6384887"/>
                <a:gd name="connsiteY0" fmla="*/ 1086654 h 1270593"/>
                <a:gd name="connsiteX1" fmla="*/ 620932 w 6384887"/>
                <a:gd name="connsiteY1" fmla="*/ 1072542 h 1270593"/>
                <a:gd name="connsiteX2" fmla="*/ 719717 w 6384887"/>
                <a:gd name="connsiteY2" fmla="*/ 1044317 h 1270593"/>
                <a:gd name="connsiteX3" fmla="*/ 790277 w 6384887"/>
                <a:gd name="connsiteY3" fmla="*/ 1030205 h 1270593"/>
                <a:gd name="connsiteX4" fmla="*/ 846726 w 6384887"/>
                <a:gd name="connsiteY4" fmla="*/ 1001980 h 1270593"/>
                <a:gd name="connsiteX5" fmla="*/ 945510 w 6384887"/>
                <a:gd name="connsiteY5" fmla="*/ 973755 h 1270593"/>
                <a:gd name="connsiteX6" fmla="*/ 1114856 w 6384887"/>
                <a:gd name="connsiteY6" fmla="*/ 945530 h 1270593"/>
                <a:gd name="connsiteX7" fmla="*/ 1213640 w 6384887"/>
                <a:gd name="connsiteY7" fmla="*/ 917306 h 1270593"/>
                <a:gd name="connsiteX8" fmla="*/ 1298313 w 6384887"/>
                <a:gd name="connsiteY8" fmla="*/ 903193 h 1270593"/>
                <a:gd name="connsiteX9" fmla="*/ 1340649 w 6384887"/>
                <a:gd name="connsiteY9" fmla="*/ 889081 h 1270593"/>
                <a:gd name="connsiteX10" fmla="*/ 1411210 w 6384887"/>
                <a:gd name="connsiteY10" fmla="*/ 874968 h 1270593"/>
                <a:gd name="connsiteX11" fmla="*/ 1495882 w 6384887"/>
                <a:gd name="connsiteY11" fmla="*/ 846744 h 1270593"/>
                <a:gd name="connsiteX12" fmla="*/ 1552331 w 6384887"/>
                <a:gd name="connsiteY12" fmla="*/ 832631 h 1270593"/>
                <a:gd name="connsiteX13" fmla="*/ 1679340 w 6384887"/>
                <a:gd name="connsiteY13" fmla="*/ 804406 h 1270593"/>
                <a:gd name="connsiteX14" fmla="*/ 1721676 w 6384887"/>
                <a:gd name="connsiteY14" fmla="*/ 790294 h 1270593"/>
                <a:gd name="connsiteX15" fmla="*/ 1834573 w 6384887"/>
                <a:gd name="connsiteY15" fmla="*/ 762069 h 1270593"/>
                <a:gd name="connsiteX16" fmla="*/ 1876909 w 6384887"/>
                <a:gd name="connsiteY16" fmla="*/ 747957 h 1270593"/>
                <a:gd name="connsiteX17" fmla="*/ 1947470 w 6384887"/>
                <a:gd name="connsiteY17" fmla="*/ 719732 h 1270593"/>
                <a:gd name="connsiteX18" fmla="*/ 2018030 w 6384887"/>
                <a:gd name="connsiteY18" fmla="*/ 705620 h 1270593"/>
                <a:gd name="connsiteX19" fmla="*/ 2102703 w 6384887"/>
                <a:gd name="connsiteY19" fmla="*/ 663283 h 1270593"/>
                <a:gd name="connsiteX20" fmla="*/ 2201487 w 6384887"/>
                <a:gd name="connsiteY20" fmla="*/ 620945 h 1270593"/>
                <a:gd name="connsiteX21" fmla="*/ 2243824 w 6384887"/>
                <a:gd name="connsiteY21" fmla="*/ 592721 h 1270593"/>
                <a:gd name="connsiteX22" fmla="*/ 2328496 w 6384887"/>
                <a:gd name="connsiteY22" fmla="*/ 564496 h 1270593"/>
                <a:gd name="connsiteX23" fmla="*/ 2370833 w 6384887"/>
                <a:gd name="connsiteY23" fmla="*/ 550383 h 1270593"/>
                <a:gd name="connsiteX24" fmla="*/ 2455505 w 6384887"/>
                <a:gd name="connsiteY24" fmla="*/ 508046 h 1270593"/>
                <a:gd name="connsiteX25" fmla="*/ 2540178 w 6384887"/>
                <a:gd name="connsiteY25" fmla="*/ 451597 h 1270593"/>
                <a:gd name="connsiteX26" fmla="*/ 2582514 w 6384887"/>
                <a:gd name="connsiteY26" fmla="*/ 395147 h 1270593"/>
                <a:gd name="connsiteX27" fmla="*/ 2610738 w 6384887"/>
                <a:gd name="connsiteY27" fmla="*/ 352810 h 1270593"/>
                <a:gd name="connsiteX28" fmla="*/ 2667187 w 6384887"/>
                <a:gd name="connsiteY28" fmla="*/ 324585 h 1270593"/>
                <a:gd name="connsiteX29" fmla="*/ 2751859 w 6384887"/>
                <a:gd name="connsiteY29" fmla="*/ 254023 h 1270593"/>
                <a:gd name="connsiteX30" fmla="*/ 2794196 w 6384887"/>
                <a:gd name="connsiteY30" fmla="*/ 211686 h 1270593"/>
                <a:gd name="connsiteX31" fmla="*/ 2921205 w 6384887"/>
                <a:gd name="connsiteY31" fmla="*/ 141124 h 1270593"/>
                <a:gd name="connsiteX32" fmla="*/ 3005877 w 6384887"/>
                <a:gd name="connsiteY32" fmla="*/ 98787 h 1270593"/>
                <a:gd name="connsiteX33" fmla="*/ 3048213 w 6384887"/>
                <a:gd name="connsiteY33" fmla="*/ 70562 h 1270593"/>
                <a:gd name="connsiteX34" fmla="*/ 3146998 w 6384887"/>
                <a:gd name="connsiteY34" fmla="*/ 42337 h 1270593"/>
                <a:gd name="connsiteX35" fmla="*/ 3231671 w 6384887"/>
                <a:gd name="connsiteY35" fmla="*/ 0 h 1270593"/>
                <a:gd name="connsiteX36" fmla="*/ 3386904 w 6384887"/>
                <a:gd name="connsiteY36" fmla="*/ 14112 h 1270593"/>
                <a:gd name="connsiteX37" fmla="*/ 3485689 w 6384887"/>
                <a:gd name="connsiteY37" fmla="*/ 42337 h 1270593"/>
                <a:gd name="connsiteX38" fmla="*/ 3513913 w 6384887"/>
                <a:gd name="connsiteY38" fmla="*/ 84674 h 1270593"/>
                <a:gd name="connsiteX39" fmla="*/ 3598585 w 6384887"/>
                <a:gd name="connsiteY39" fmla="*/ 112899 h 1270593"/>
                <a:gd name="connsiteX40" fmla="*/ 3626810 w 6384887"/>
                <a:gd name="connsiteY40" fmla="*/ 141124 h 1270593"/>
                <a:gd name="connsiteX41" fmla="*/ 3725594 w 6384887"/>
                <a:gd name="connsiteY41" fmla="*/ 169349 h 1270593"/>
                <a:gd name="connsiteX42" fmla="*/ 3866715 w 6384887"/>
                <a:gd name="connsiteY42" fmla="*/ 239911 h 1270593"/>
                <a:gd name="connsiteX43" fmla="*/ 3985157 w 6384887"/>
                <a:gd name="connsiteY43" fmla="*/ 319514 h 1270593"/>
                <a:gd name="connsiteX44" fmla="*/ 4094086 w 6384887"/>
                <a:gd name="connsiteY44" fmla="*/ 399745 h 1270593"/>
                <a:gd name="connsiteX45" fmla="*/ 4202843 w 6384887"/>
                <a:gd name="connsiteY45" fmla="*/ 456449 h 1270593"/>
                <a:gd name="connsiteX46" fmla="*/ 4276797 w 6384887"/>
                <a:gd name="connsiteY46" fmla="*/ 489801 h 1270593"/>
                <a:gd name="connsiteX47" fmla="*/ 4342190 w 6384887"/>
                <a:gd name="connsiteY47" fmla="*/ 523667 h 1270593"/>
                <a:gd name="connsiteX48" fmla="*/ 4445311 w 6384887"/>
                <a:gd name="connsiteY48" fmla="*/ 578608 h 1270593"/>
                <a:gd name="connsiteX49" fmla="*/ 4487648 w 6384887"/>
                <a:gd name="connsiteY49" fmla="*/ 592721 h 1270593"/>
                <a:gd name="connsiteX50" fmla="*/ 4558208 w 6384887"/>
                <a:gd name="connsiteY50" fmla="*/ 606833 h 1270593"/>
                <a:gd name="connsiteX51" fmla="*/ 4628769 w 6384887"/>
                <a:gd name="connsiteY51" fmla="*/ 635058 h 1270593"/>
                <a:gd name="connsiteX52" fmla="*/ 4718156 w 6384887"/>
                <a:gd name="connsiteY52" fmla="*/ 663810 h 1270593"/>
                <a:gd name="connsiteX53" fmla="*/ 4789772 w 6384887"/>
                <a:gd name="connsiteY53" fmla="*/ 670603 h 1270593"/>
                <a:gd name="connsiteX54" fmla="*/ 4882787 w 6384887"/>
                <a:gd name="connsiteY54" fmla="*/ 691507 h 1270593"/>
                <a:gd name="connsiteX55" fmla="*/ 4995683 w 6384887"/>
                <a:gd name="connsiteY55" fmla="*/ 733844 h 1270593"/>
                <a:gd name="connsiteX56" fmla="*/ 5080356 w 6384887"/>
                <a:gd name="connsiteY56" fmla="*/ 776182 h 1270593"/>
                <a:gd name="connsiteX57" fmla="*/ 5136804 w 6384887"/>
                <a:gd name="connsiteY57" fmla="*/ 804406 h 1270593"/>
                <a:gd name="connsiteX58" fmla="*/ 5207365 w 6384887"/>
                <a:gd name="connsiteY58" fmla="*/ 818519 h 1270593"/>
                <a:gd name="connsiteX59" fmla="*/ 5263813 w 6384887"/>
                <a:gd name="connsiteY59" fmla="*/ 832631 h 1270593"/>
                <a:gd name="connsiteX60" fmla="*/ 5376710 w 6384887"/>
                <a:gd name="connsiteY60" fmla="*/ 889081 h 1270593"/>
                <a:gd name="connsiteX61" fmla="*/ 5503719 w 6384887"/>
                <a:gd name="connsiteY61" fmla="*/ 959643 h 1270593"/>
                <a:gd name="connsiteX62" fmla="*/ 5588392 w 6384887"/>
                <a:gd name="connsiteY62" fmla="*/ 1030205 h 1270593"/>
                <a:gd name="connsiteX63" fmla="*/ 5644840 w 6384887"/>
                <a:gd name="connsiteY63" fmla="*/ 1044317 h 1270593"/>
                <a:gd name="connsiteX64" fmla="*/ 5687176 w 6384887"/>
                <a:gd name="connsiteY64" fmla="*/ 1072542 h 1270593"/>
                <a:gd name="connsiteX65" fmla="*/ 5715401 w 6384887"/>
                <a:gd name="connsiteY65" fmla="*/ 1100767 h 1270593"/>
                <a:gd name="connsiteX66" fmla="*/ 5785961 w 6384887"/>
                <a:gd name="connsiteY66" fmla="*/ 1114879 h 1270593"/>
                <a:gd name="connsiteX67" fmla="*/ 5870634 w 6384887"/>
                <a:gd name="connsiteY67" fmla="*/ 1143104 h 1270593"/>
                <a:gd name="connsiteX68" fmla="*/ 5912970 w 6384887"/>
                <a:gd name="connsiteY68" fmla="*/ 1157216 h 1270593"/>
                <a:gd name="connsiteX69" fmla="*/ 6011755 w 6384887"/>
                <a:gd name="connsiteY69" fmla="*/ 1185441 h 1270593"/>
                <a:gd name="connsiteX70" fmla="*/ 6054091 w 6384887"/>
                <a:gd name="connsiteY70" fmla="*/ 1213666 h 1270593"/>
                <a:gd name="connsiteX71" fmla="*/ 6166988 w 6384887"/>
                <a:gd name="connsiteY71" fmla="*/ 1241891 h 1270593"/>
                <a:gd name="connsiteX72" fmla="*/ 6209324 w 6384887"/>
                <a:gd name="connsiteY72" fmla="*/ 1270115 h 1270593"/>
                <a:gd name="connsiteX73" fmla="*/ 6384887 w 6384887"/>
                <a:gd name="connsiteY73" fmla="*/ 1216567 h 1270593"/>
                <a:gd name="connsiteX0" fmla="*/ 0 w 6384887"/>
                <a:gd name="connsiteY0" fmla="*/ 1086654 h 1243433"/>
                <a:gd name="connsiteX1" fmla="*/ 620932 w 6384887"/>
                <a:gd name="connsiteY1" fmla="*/ 1072542 h 1243433"/>
                <a:gd name="connsiteX2" fmla="*/ 719717 w 6384887"/>
                <a:gd name="connsiteY2" fmla="*/ 1044317 h 1243433"/>
                <a:gd name="connsiteX3" fmla="*/ 790277 w 6384887"/>
                <a:gd name="connsiteY3" fmla="*/ 1030205 h 1243433"/>
                <a:gd name="connsiteX4" fmla="*/ 846726 w 6384887"/>
                <a:gd name="connsiteY4" fmla="*/ 1001980 h 1243433"/>
                <a:gd name="connsiteX5" fmla="*/ 945510 w 6384887"/>
                <a:gd name="connsiteY5" fmla="*/ 973755 h 1243433"/>
                <a:gd name="connsiteX6" fmla="*/ 1114856 w 6384887"/>
                <a:gd name="connsiteY6" fmla="*/ 945530 h 1243433"/>
                <a:gd name="connsiteX7" fmla="*/ 1213640 w 6384887"/>
                <a:gd name="connsiteY7" fmla="*/ 917306 h 1243433"/>
                <a:gd name="connsiteX8" fmla="*/ 1298313 w 6384887"/>
                <a:gd name="connsiteY8" fmla="*/ 903193 h 1243433"/>
                <a:gd name="connsiteX9" fmla="*/ 1340649 w 6384887"/>
                <a:gd name="connsiteY9" fmla="*/ 889081 h 1243433"/>
                <a:gd name="connsiteX10" fmla="*/ 1411210 w 6384887"/>
                <a:gd name="connsiteY10" fmla="*/ 874968 h 1243433"/>
                <a:gd name="connsiteX11" fmla="*/ 1495882 w 6384887"/>
                <a:gd name="connsiteY11" fmla="*/ 846744 h 1243433"/>
                <a:gd name="connsiteX12" fmla="*/ 1552331 w 6384887"/>
                <a:gd name="connsiteY12" fmla="*/ 832631 h 1243433"/>
                <a:gd name="connsiteX13" fmla="*/ 1679340 w 6384887"/>
                <a:gd name="connsiteY13" fmla="*/ 804406 h 1243433"/>
                <a:gd name="connsiteX14" fmla="*/ 1721676 w 6384887"/>
                <a:gd name="connsiteY14" fmla="*/ 790294 h 1243433"/>
                <a:gd name="connsiteX15" fmla="*/ 1834573 w 6384887"/>
                <a:gd name="connsiteY15" fmla="*/ 762069 h 1243433"/>
                <a:gd name="connsiteX16" fmla="*/ 1876909 w 6384887"/>
                <a:gd name="connsiteY16" fmla="*/ 747957 h 1243433"/>
                <a:gd name="connsiteX17" fmla="*/ 1947470 w 6384887"/>
                <a:gd name="connsiteY17" fmla="*/ 719732 h 1243433"/>
                <a:gd name="connsiteX18" fmla="*/ 2018030 w 6384887"/>
                <a:gd name="connsiteY18" fmla="*/ 705620 h 1243433"/>
                <a:gd name="connsiteX19" fmla="*/ 2102703 w 6384887"/>
                <a:gd name="connsiteY19" fmla="*/ 663283 h 1243433"/>
                <a:gd name="connsiteX20" fmla="*/ 2201487 w 6384887"/>
                <a:gd name="connsiteY20" fmla="*/ 620945 h 1243433"/>
                <a:gd name="connsiteX21" fmla="*/ 2243824 w 6384887"/>
                <a:gd name="connsiteY21" fmla="*/ 592721 h 1243433"/>
                <a:gd name="connsiteX22" fmla="*/ 2328496 w 6384887"/>
                <a:gd name="connsiteY22" fmla="*/ 564496 h 1243433"/>
                <a:gd name="connsiteX23" fmla="*/ 2370833 w 6384887"/>
                <a:gd name="connsiteY23" fmla="*/ 550383 h 1243433"/>
                <a:gd name="connsiteX24" fmla="*/ 2455505 w 6384887"/>
                <a:gd name="connsiteY24" fmla="*/ 508046 h 1243433"/>
                <a:gd name="connsiteX25" fmla="*/ 2540178 w 6384887"/>
                <a:gd name="connsiteY25" fmla="*/ 451597 h 1243433"/>
                <a:gd name="connsiteX26" fmla="*/ 2582514 w 6384887"/>
                <a:gd name="connsiteY26" fmla="*/ 395147 h 1243433"/>
                <a:gd name="connsiteX27" fmla="*/ 2610738 w 6384887"/>
                <a:gd name="connsiteY27" fmla="*/ 352810 h 1243433"/>
                <a:gd name="connsiteX28" fmla="*/ 2667187 w 6384887"/>
                <a:gd name="connsiteY28" fmla="*/ 324585 h 1243433"/>
                <a:gd name="connsiteX29" fmla="*/ 2751859 w 6384887"/>
                <a:gd name="connsiteY29" fmla="*/ 254023 h 1243433"/>
                <a:gd name="connsiteX30" fmla="*/ 2794196 w 6384887"/>
                <a:gd name="connsiteY30" fmla="*/ 211686 h 1243433"/>
                <a:gd name="connsiteX31" fmla="*/ 2921205 w 6384887"/>
                <a:gd name="connsiteY31" fmla="*/ 141124 h 1243433"/>
                <a:gd name="connsiteX32" fmla="*/ 3005877 w 6384887"/>
                <a:gd name="connsiteY32" fmla="*/ 98787 h 1243433"/>
                <a:gd name="connsiteX33" fmla="*/ 3048213 w 6384887"/>
                <a:gd name="connsiteY33" fmla="*/ 70562 h 1243433"/>
                <a:gd name="connsiteX34" fmla="*/ 3146998 w 6384887"/>
                <a:gd name="connsiteY34" fmla="*/ 42337 h 1243433"/>
                <a:gd name="connsiteX35" fmla="*/ 3231671 w 6384887"/>
                <a:gd name="connsiteY35" fmla="*/ 0 h 1243433"/>
                <a:gd name="connsiteX36" fmla="*/ 3386904 w 6384887"/>
                <a:gd name="connsiteY36" fmla="*/ 14112 h 1243433"/>
                <a:gd name="connsiteX37" fmla="*/ 3485689 w 6384887"/>
                <a:gd name="connsiteY37" fmla="*/ 42337 h 1243433"/>
                <a:gd name="connsiteX38" fmla="*/ 3513913 w 6384887"/>
                <a:gd name="connsiteY38" fmla="*/ 84674 h 1243433"/>
                <a:gd name="connsiteX39" fmla="*/ 3598585 w 6384887"/>
                <a:gd name="connsiteY39" fmla="*/ 112899 h 1243433"/>
                <a:gd name="connsiteX40" fmla="*/ 3626810 w 6384887"/>
                <a:gd name="connsiteY40" fmla="*/ 141124 h 1243433"/>
                <a:gd name="connsiteX41" fmla="*/ 3725594 w 6384887"/>
                <a:gd name="connsiteY41" fmla="*/ 169349 h 1243433"/>
                <a:gd name="connsiteX42" fmla="*/ 3866715 w 6384887"/>
                <a:gd name="connsiteY42" fmla="*/ 239911 h 1243433"/>
                <a:gd name="connsiteX43" fmla="*/ 3985157 w 6384887"/>
                <a:gd name="connsiteY43" fmla="*/ 319514 h 1243433"/>
                <a:gd name="connsiteX44" fmla="*/ 4094086 w 6384887"/>
                <a:gd name="connsiteY44" fmla="*/ 399745 h 1243433"/>
                <a:gd name="connsiteX45" fmla="*/ 4202843 w 6384887"/>
                <a:gd name="connsiteY45" fmla="*/ 456449 h 1243433"/>
                <a:gd name="connsiteX46" fmla="*/ 4276797 w 6384887"/>
                <a:gd name="connsiteY46" fmla="*/ 489801 h 1243433"/>
                <a:gd name="connsiteX47" fmla="*/ 4342190 w 6384887"/>
                <a:gd name="connsiteY47" fmla="*/ 523667 h 1243433"/>
                <a:gd name="connsiteX48" fmla="*/ 4445311 w 6384887"/>
                <a:gd name="connsiteY48" fmla="*/ 578608 h 1243433"/>
                <a:gd name="connsiteX49" fmla="*/ 4487648 w 6384887"/>
                <a:gd name="connsiteY49" fmla="*/ 592721 h 1243433"/>
                <a:gd name="connsiteX50" fmla="*/ 4558208 w 6384887"/>
                <a:gd name="connsiteY50" fmla="*/ 606833 h 1243433"/>
                <a:gd name="connsiteX51" fmla="*/ 4628769 w 6384887"/>
                <a:gd name="connsiteY51" fmla="*/ 635058 h 1243433"/>
                <a:gd name="connsiteX52" fmla="*/ 4718156 w 6384887"/>
                <a:gd name="connsiteY52" fmla="*/ 663810 h 1243433"/>
                <a:gd name="connsiteX53" fmla="*/ 4789772 w 6384887"/>
                <a:gd name="connsiteY53" fmla="*/ 670603 h 1243433"/>
                <a:gd name="connsiteX54" fmla="*/ 4882787 w 6384887"/>
                <a:gd name="connsiteY54" fmla="*/ 691507 h 1243433"/>
                <a:gd name="connsiteX55" fmla="*/ 4995683 w 6384887"/>
                <a:gd name="connsiteY55" fmla="*/ 733844 h 1243433"/>
                <a:gd name="connsiteX56" fmla="*/ 5080356 w 6384887"/>
                <a:gd name="connsiteY56" fmla="*/ 776182 h 1243433"/>
                <a:gd name="connsiteX57" fmla="*/ 5136804 w 6384887"/>
                <a:gd name="connsiteY57" fmla="*/ 804406 h 1243433"/>
                <a:gd name="connsiteX58" fmla="*/ 5207365 w 6384887"/>
                <a:gd name="connsiteY58" fmla="*/ 818519 h 1243433"/>
                <a:gd name="connsiteX59" fmla="*/ 5263813 w 6384887"/>
                <a:gd name="connsiteY59" fmla="*/ 832631 h 1243433"/>
                <a:gd name="connsiteX60" fmla="*/ 5376710 w 6384887"/>
                <a:gd name="connsiteY60" fmla="*/ 889081 h 1243433"/>
                <a:gd name="connsiteX61" fmla="*/ 5503719 w 6384887"/>
                <a:gd name="connsiteY61" fmla="*/ 959643 h 1243433"/>
                <a:gd name="connsiteX62" fmla="*/ 5588392 w 6384887"/>
                <a:gd name="connsiteY62" fmla="*/ 1030205 h 1243433"/>
                <a:gd name="connsiteX63" fmla="*/ 5644840 w 6384887"/>
                <a:gd name="connsiteY63" fmla="*/ 1044317 h 1243433"/>
                <a:gd name="connsiteX64" fmla="*/ 5687176 w 6384887"/>
                <a:gd name="connsiteY64" fmla="*/ 1072542 h 1243433"/>
                <a:gd name="connsiteX65" fmla="*/ 5715401 w 6384887"/>
                <a:gd name="connsiteY65" fmla="*/ 1100767 h 1243433"/>
                <a:gd name="connsiteX66" fmla="*/ 5785961 w 6384887"/>
                <a:gd name="connsiteY66" fmla="*/ 1114879 h 1243433"/>
                <a:gd name="connsiteX67" fmla="*/ 5870634 w 6384887"/>
                <a:gd name="connsiteY67" fmla="*/ 1143104 h 1243433"/>
                <a:gd name="connsiteX68" fmla="*/ 5912970 w 6384887"/>
                <a:gd name="connsiteY68" fmla="*/ 1157216 h 1243433"/>
                <a:gd name="connsiteX69" fmla="*/ 6011755 w 6384887"/>
                <a:gd name="connsiteY69" fmla="*/ 1185441 h 1243433"/>
                <a:gd name="connsiteX70" fmla="*/ 6054091 w 6384887"/>
                <a:gd name="connsiteY70" fmla="*/ 1213666 h 1243433"/>
                <a:gd name="connsiteX71" fmla="*/ 6166988 w 6384887"/>
                <a:gd name="connsiteY71" fmla="*/ 1241891 h 1243433"/>
                <a:gd name="connsiteX72" fmla="*/ 6224324 w 6384887"/>
                <a:gd name="connsiteY72" fmla="*/ 1180116 h 1243433"/>
                <a:gd name="connsiteX73" fmla="*/ 6384887 w 6384887"/>
                <a:gd name="connsiteY73" fmla="*/ 1216567 h 1243433"/>
                <a:gd name="connsiteX0" fmla="*/ 0 w 6454889"/>
                <a:gd name="connsiteY0" fmla="*/ 1086654 h 1243433"/>
                <a:gd name="connsiteX1" fmla="*/ 620932 w 6454889"/>
                <a:gd name="connsiteY1" fmla="*/ 1072542 h 1243433"/>
                <a:gd name="connsiteX2" fmla="*/ 719717 w 6454889"/>
                <a:gd name="connsiteY2" fmla="*/ 1044317 h 1243433"/>
                <a:gd name="connsiteX3" fmla="*/ 790277 w 6454889"/>
                <a:gd name="connsiteY3" fmla="*/ 1030205 h 1243433"/>
                <a:gd name="connsiteX4" fmla="*/ 846726 w 6454889"/>
                <a:gd name="connsiteY4" fmla="*/ 1001980 h 1243433"/>
                <a:gd name="connsiteX5" fmla="*/ 945510 w 6454889"/>
                <a:gd name="connsiteY5" fmla="*/ 973755 h 1243433"/>
                <a:gd name="connsiteX6" fmla="*/ 1114856 w 6454889"/>
                <a:gd name="connsiteY6" fmla="*/ 945530 h 1243433"/>
                <a:gd name="connsiteX7" fmla="*/ 1213640 w 6454889"/>
                <a:gd name="connsiteY7" fmla="*/ 917306 h 1243433"/>
                <a:gd name="connsiteX8" fmla="*/ 1298313 w 6454889"/>
                <a:gd name="connsiteY8" fmla="*/ 903193 h 1243433"/>
                <a:gd name="connsiteX9" fmla="*/ 1340649 w 6454889"/>
                <a:gd name="connsiteY9" fmla="*/ 889081 h 1243433"/>
                <a:gd name="connsiteX10" fmla="*/ 1411210 w 6454889"/>
                <a:gd name="connsiteY10" fmla="*/ 874968 h 1243433"/>
                <a:gd name="connsiteX11" fmla="*/ 1495882 w 6454889"/>
                <a:gd name="connsiteY11" fmla="*/ 846744 h 1243433"/>
                <a:gd name="connsiteX12" fmla="*/ 1552331 w 6454889"/>
                <a:gd name="connsiteY12" fmla="*/ 832631 h 1243433"/>
                <a:gd name="connsiteX13" fmla="*/ 1679340 w 6454889"/>
                <a:gd name="connsiteY13" fmla="*/ 804406 h 1243433"/>
                <a:gd name="connsiteX14" fmla="*/ 1721676 w 6454889"/>
                <a:gd name="connsiteY14" fmla="*/ 790294 h 1243433"/>
                <a:gd name="connsiteX15" fmla="*/ 1834573 w 6454889"/>
                <a:gd name="connsiteY15" fmla="*/ 762069 h 1243433"/>
                <a:gd name="connsiteX16" fmla="*/ 1876909 w 6454889"/>
                <a:gd name="connsiteY16" fmla="*/ 747957 h 1243433"/>
                <a:gd name="connsiteX17" fmla="*/ 1947470 w 6454889"/>
                <a:gd name="connsiteY17" fmla="*/ 719732 h 1243433"/>
                <a:gd name="connsiteX18" fmla="*/ 2018030 w 6454889"/>
                <a:gd name="connsiteY18" fmla="*/ 705620 h 1243433"/>
                <a:gd name="connsiteX19" fmla="*/ 2102703 w 6454889"/>
                <a:gd name="connsiteY19" fmla="*/ 663283 h 1243433"/>
                <a:gd name="connsiteX20" fmla="*/ 2201487 w 6454889"/>
                <a:gd name="connsiteY20" fmla="*/ 620945 h 1243433"/>
                <a:gd name="connsiteX21" fmla="*/ 2243824 w 6454889"/>
                <a:gd name="connsiteY21" fmla="*/ 592721 h 1243433"/>
                <a:gd name="connsiteX22" fmla="*/ 2328496 w 6454889"/>
                <a:gd name="connsiteY22" fmla="*/ 564496 h 1243433"/>
                <a:gd name="connsiteX23" fmla="*/ 2370833 w 6454889"/>
                <a:gd name="connsiteY23" fmla="*/ 550383 h 1243433"/>
                <a:gd name="connsiteX24" fmla="*/ 2455505 w 6454889"/>
                <a:gd name="connsiteY24" fmla="*/ 508046 h 1243433"/>
                <a:gd name="connsiteX25" fmla="*/ 2540178 w 6454889"/>
                <a:gd name="connsiteY25" fmla="*/ 451597 h 1243433"/>
                <a:gd name="connsiteX26" fmla="*/ 2582514 w 6454889"/>
                <a:gd name="connsiteY26" fmla="*/ 395147 h 1243433"/>
                <a:gd name="connsiteX27" fmla="*/ 2610738 w 6454889"/>
                <a:gd name="connsiteY27" fmla="*/ 352810 h 1243433"/>
                <a:gd name="connsiteX28" fmla="*/ 2667187 w 6454889"/>
                <a:gd name="connsiteY28" fmla="*/ 324585 h 1243433"/>
                <a:gd name="connsiteX29" fmla="*/ 2751859 w 6454889"/>
                <a:gd name="connsiteY29" fmla="*/ 254023 h 1243433"/>
                <a:gd name="connsiteX30" fmla="*/ 2794196 w 6454889"/>
                <a:gd name="connsiteY30" fmla="*/ 211686 h 1243433"/>
                <a:gd name="connsiteX31" fmla="*/ 2921205 w 6454889"/>
                <a:gd name="connsiteY31" fmla="*/ 141124 h 1243433"/>
                <a:gd name="connsiteX32" fmla="*/ 3005877 w 6454889"/>
                <a:gd name="connsiteY32" fmla="*/ 98787 h 1243433"/>
                <a:gd name="connsiteX33" fmla="*/ 3048213 w 6454889"/>
                <a:gd name="connsiteY33" fmla="*/ 70562 h 1243433"/>
                <a:gd name="connsiteX34" fmla="*/ 3146998 w 6454889"/>
                <a:gd name="connsiteY34" fmla="*/ 42337 h 1243433"/>
                <a:gd name="connsiteX35" fmla="*/ 3231671 w 6454889"/>
                <a:gd name="connsiteY35" fmla="*/ 0 h 1243433"/>
                <a:gd name="connsiteX36" fmla="*/ 3386904 w 6454889"/>
                <a:gd name="connsiteY36" fmla="*/ 14112 h 1243433"/>
                <a:gd name="connsiteX37" fmla="*/ 3485689 w 6454889"/>
                <a:gd name="connsiteY37" fmla="*/ 42337 h 1243433"/>
                <a:gd name="connsiteX38" fmla="*/ 3513913 w 6454889"/>
                <a:gd name="connsiteY38" fmla="*/ 84674 h 1243433"/>
                <a:gd name="connsiteX39" fmla="*/ 3598585 w 6454889"/>
                <a:gd name="connsiteY39" fmla="*/ 112899 h 1243433"/>
                <a:gd name="connsiteX40" fmla="*/ 3626810 w 6454889"/>
                <a:gd name="connsiteY40" fmla="*/ 141124 h 1243433"/>
                <a:gd name="connsiteX41" fmla="*/ 3725594 w 6454889"/>
                <a:gd name="connsiteY41" fmla="*/ 169349 h 1243433"/>
                <a:gd name="connsiteX42" fmla="*/ 3866715 w 6454889"/>
                <a:gd name="connsiteY42" fmla="*/ 239911 h 1243433"/>
                <a:gd name="connsiteX43" fmla="*/ 3985157 w 6454889"/>
                <a:gd name="connsiteY43" fmla="*/ 319514 h 1243433"/>
                <a:gd name="connsiteX44" fmla="*/ 4094086 w 6454889"/>
                <a:gd name="connsiteY44" fmla="*/ 399745 h 1243433"/>
                <a:gd name="connsiteX45" fmla="*/ 4202843 w 6454889"/>
                <a:gd name="connsiteY45" fmla="*/ 456449 h 1243433"/>
                <a:gd name="connsiteX46" fmla="*/ 4276797 w 6454889"/>
                <a:gd name="connsiteY46" fmla="*/ 489801 h 1243433"/>
                <a:gd name="connsiteX47" fmla="*/ 4342190 w 6454889"/>
                <a:gd name="connsiteY47" fmla="*/ 523667 h 1243433"/>
                <a:gd name="connsiteX48" fmla="*/ 4445311 w 6454889"/>
                <a:gd name="connsiteY48" fmla="*/ 578608 h 1243433"/>
                <a:gd name="connsiteX49" fmla="*/ 4487648 w 6454889"/>
                <a:gd name="connsiteY49" fmla="*/ 592721 h 1243433"/>
                <a:gd name="connsiteX50" fmla="*/ 4558208 w 6454889"/>
                <a:gd name="connsiteY50" fmla="*/ 606833 h 1243433"/>
                <a:gd name="connsiteX51" fmla="*/ 4628769 w 6454889"/>
                <a:gd name="connsiteY51" fmla="*/ 635058 h 1243433"/>
                <a:gd name="connsiteX52" fmla="*/ 4718156 w 6454889"/>
                <a:gd name="connsiteY52" fmla="*/ 663810 h 1243433"/>
                <a:gd name="connsiteX53" fmla="*/ 4789772 w 6454889"/>
                <a:gd name="connsiteY53" fmla="*/ 670603 h 1243433"/>
                <a:gd name="connsiteX54" fmla="*/ 4882787 w 6454889"/>
                <a:gd name="connsiteY54" fmla="*/ 691507 h 1243433"/>
                <a:gd name="connsiteX55" fmla="*/ 4995683 w 6454889"/>
                <a:gd name="connsiteY55" fmla="*/ 733844 h 1243433"/>
                <a:gd name="connsiteX56" fmla="*/ 5080356 w 6454889"/>
                <a:gd name="connsiteY56" fmla="*/ 776182 h 1243433"/>
                <a:gd name="connsiteX57" fmla="*/ 5136804 w 6454889"/>
                <a:gd name="connsiteY57" fmla="*/ 804406 h 1243433"/>
                <a:gd name="connsiteX58" fmla="*/ 5207365 w 6454889"/>
                <a:gd name="connsiteY58" fmla="*/ 818519 h 1243433"/>
                <a:gd name="connsiteX59" fmla="*/ 5263813 w 6454889"/>
                <a:gd name="connsiteY59" fmla="*/ 832631 h 1243433"/>
                <a:gd name="connsiteX60" fmla="*/ 5376710 w 6454889"/>
                <a:gd name="connsiteY60" fmla="*/ 889081 h 1243433"/>
                <a:gd name="connsiteX61" fmla="*/ 5503719 w 6454889"/>
                <a:gd name="connsiteY61" fmla="*/ 959643 h 1243433"/>
                <a:gd name="connsiteX62" fmla="*/ 5588392 w 6454889"/>
                <a:gd name="connsiteY62" fmla="*/ 1030205 h 1243433"/>
                <a:gd name="connsiteX63" fmla="*/ 5644840 w 6454889"/>
                <a:gd name="connsiteY63" fmla="*/ 1044317 h 1243433"/>
                <a:gd name="connsiteX64" fmla="*/ 5687176 w 6454889"/>
                <a:gd name="connsiteY64" fmla="*/ 1072542 h 1243433"/>
                <a:gd name="connsiteX65" fmla="*/ 5715401 w 6454889"/>
                <a:gd name="connsiteY65" fmla="*/ 1100767 h 1243433"/>
                <a:gd name="connsiteX66" fmla="*/ 5785961 w 6454889"/>
                <a:gd name="connsiteY66" fmla="*/ 1114879 h 1243433"/>
                <a:gd name="connsiteX67" fmla="*/ 5870634 w 6454889"/>
                <a:gd name="connsiteY67" fmla="*/ 1143104 h 1243433"/>
                <a:gd name="connsiteX68" fmla="*/ 5912970 w 6454889"/>
                <a:gd name="connsiteY68" fmla="*/ 1157216 h 1243433"/>
                <a:gd name="connsiteX69" fmla="*/ 6011755 w 6454889"/>
                <a:gd name="connsiteY69" fmla="*/ 1185441 h 1243433"/>
                <a:gd name="connsiteX70" fmla="*/ 6054091 w 6454889"/>
                <a:gd name="connsiteY70" fmla="*/ 1213666 h 1243433"/>
                <a:gd name="connsiteX71" fmla="*/ 6166988 w 6454889"/>
                <a:gd name="connsiteY71" fmla="*/ 1241891 h 1243433"/>
                <a:gd name="connsiteX72" fmla="*/ 6224324 w 6454889"/>
                <a:gd name="connsiteY72" fmla="*/ 1180116 h 1243433"/>
                <a:gd name="connsiteX73" fmla="*/ 6454889 w 6454889"/>
                <a:gd name="connsiteY73" fmla="*/ 1096568 h 1243433"/>
                <a:gd name="connsiteX0" fmla="*/ 0 w 6454889"/>
                <a:gd name="connsiteY0" fmla="*/ 1086654 h 1249938"/>
                <a:gd name="connsiteX1" fmla="*/ 620932 w 6454889"/>
                <a:gd name="connsiteY1" fmla="*/ 1072542 h 1249938"/>
                <a:gd name="connsiteX2" fmla="*/ 719717 w 6454889"/>
                <a:gd name="connsiteY2" fmla="*/ 1044317 h 1249938"/>
                <a:gd name="connsiteX3" fmla="*/ 790277 w 6454889"/>
                <a:gd name="connsiteY3" fmla="*/ 1030205 h 1249938"/>
                <a:gd name="connsiteX4" fmla="*/ 846726 w 6454889"/>
                <a:gd name="connsiteY4" fmla="*/ 1001980 h 1249938"/>
                <a:gd name="connsiteX5" fmla="*/ 945510 w 6454889"/>
                <a:gd name="connsiteY5" fmla="*/ 973755 h 1249938"/>
                <a:gd name="connsiteX6" fmla="*/ 1114856 w 6454889"/>
                <a:gd name="connsiteY6" fmla="*/ 945530 h 1249938"/>
                <a:gd name="connsiteX7" fmla="*/ 1213640 w 6454889"/>
                <a:gd name="connsiteY7" fmla="*/ 917306 h 1249938"/>
                <a:gd name="connsiteX8" fmla="*/ 1298313 w 6454889"/>
                <a:gd name="connsiteY8" fmla="*/ 903193 h 1249938"/>
                <a:gd name="connsiteX9" fmla="*/ 1340649 w 6454889"/>
                <a:gd name="connsiteY9" fmla="*/ 889081 h 1249938"/>
                <a:gd name="connsiteX10" fmla="*/ 1411210 w 6454889"/>
                <a:gd name="connsiteY10" fmla="*/ 874968 h 1249938"/>
                <a:gd name="connsiteX11" fmla="*/ 1495882 w 6454889"/>
                <a:gd name="connsiteY11" fmla="*/ 846744 h 1249938"/>
                <a:gd name="connsiteX12" fmla="*/ 1552331 w 6454889"/>
                <a:gd name="connsiteY12" fmla="*/ 832631 h 1249938"/>
                <a:gd name="connsiteX13" fmla="*/ 1679340 w 6454889"/>
                <a:gd name="connsiteY13" fmla="*/ 804406 h 1249938"/>
                <a:gd name="connsiteX14" fmla="*/ 1721676 w 6454889"/>
                <a:gd name="connsiteY14" fmla="*/ 790294 h 1249938"/>
                <a:gd name="connsiteX15" fmla="*/ 1834573 w 6454889"/>
                <a:gd name="connsiteY15" fmla="*/ 762069 h 1249938"/>
                <a:gd name="connsiteX16" fmla="*/ 1876909 w 6454889"/>
                <a:gd name="connsiteY16" fmla="*/ 747957 h 1249938"/>
                <a:gd name="connsiteX17" fmla="*/ 1947470 w 6454889"/>
                <a:gd name="connsiteY17" fmla="*/ 719732 h 1249938"/>
                <a:gd name="connsiteX18" fmla="*/ 2018030 w 6454889"/>
                <a:gd name="connsiteY18" fmla="*/ 705620 h 1249938"/>
                <a:gd name="connsiteX19" fmla="*/ 2102703 w 6454889"/>
                <a:gd name="connsiteY19" fmla="*/ 663283 h 1249938"/>
                <a:gd name="connsiteX20" fmla="*/ 2201487 w 6454889"/>
                <a:gd name="connsiteY20" fmla="*/ 620945 h 1249938"/>
                <a:gd name="connsiteX21" fmla="*/ 2243824 w 6454889"/>
                <a:gd name="connsiteY21" fmla="*/ 592721 h 1249938"/>
                <a:gd name="connsiteX22" fmla="*/ 2328496 w 6454889"/>
                <a:gd name="connsiteY22" fmla="*/ 564496 h 1249938"/>
                <a:gd name="connsiteX23" fmla="*/ 2370833 w 6454889"/>
                <a:gd name="connsiteY23" fmla="*/ 550383 h 1249938"/>
                <a:gd name="connsiteX24" fmla="*/ 2455505 w 6454889"/>
                <a:gd name="connsiteY24" fmla="*/ 508046 h 1249938"/>
                <a:gd name="connsiteX25" fmla="*/ 2540178 w 6454889"/>
                <a:gd name="connsiteY25" fmla="*/ 451597 h 1249938"/>
                <a:gd name="connsiteX26" fmla="*/ 2582514 w 6454889"/>
                <a:gd name="connsiteY26" fmla="*/ 395147 h 1249938"/>
                <a:gd name="connsiteX27" fmla="*/ 2610738 w 6454889"/>
                <a:gd name="connsiteY27" fmla="*/ 352810 h 1249938"/>
                <a:gd name="connsiteX28" fmla="*/ 2667187 w 6454889"/>
                <a:gd name="connsiteY28" fmla="*/ 324585 h 1249938"/>
                <a:gd name="connsiteX29" fmla="*/ 2751859 w 6454889"/>
                <a:gd name="connsiteY29" fmla="*/ 254023 h 1249938"/>
                <a:gd name="connsiteX30" fmla="*/ 2794196 w 6454889"/>
                <a:gd name="connsiteY30" fmla="*/ 211686 h 1249938"/>
                <a:gd name="connsiteX31" fmla="*/ 2921205 w 6454889"/>
                <a:gd name="connsiteY31" fmla="*/ 141124 h 1249938"/>
                <a:gd name="connsiteX32" fmla="*/ 3005877 w 6454889"/>
                <a:gd name="connsiteY32" fmla="*/ 98787 h 1249938"/>
                <a:gd name="connsiteX33" fmla="*/ 3048213 w 6454889"/>
                <a:gd name="connsiteY33" fmla="*/ 70562 h 1249938"/>
                <a:gd name="connsiteX34" fmla="*/ 3146998 w 6454889"/>
                <a:gd name="connsiteY34" fmla="*/ 42337 h 1249938"/>
                <a:gd name="connsiteX35" fmla="*/ 3231671 w 6454889"/>
                <a:gd name="connsiteY35" fmla="*/ 0 h 1249938"/>
                <a:gd name="connsiteX36" fmla="*/ 3386904 w 6454889"/>
                <a:gd name="connsiteY36" fmla="*/ 14112 h 1249938"/>
                <a:gd name="connsiteX37" fmla="*/ 3485689 w 6454889"/>
                <a:gd name="connsiteY37" fmla="*/ 42337 h 1249938"/>
                <a:gd name="connsiteX38" fmla="*/ 3513913 w 6454889"/>
                <a:gd name="connsiteY38" fmla="*/ 84674 h 1249938"/>
                <a:gd name="connsiteX39" fmla="*/ 3598585 w 6454889"/>
                <a:gd name="connsiteY39" fmla="*/ 112899 h 1249938"/>
                <a:gd name="connsiteX40" fmla="*/ 3626810 w 6454889"/>
                <a:gd name="connsiteY40" fmla="*/ 141124 h 1249938"/>
                <a:gd name="connsiteX41" fmla="*/ 3725594 w 6454889"/>
                <a:gd name="connsiteY41" fmla="*/ 169349 h 1249938"/>
                <a:gd name="connsiteX42" fmla="*/ 3866715 w 6454889"/>
                <a:gd name="connsiteY42" fmla="*/ 239911 h 1249938"/>
                <a:gd name="connsiteX43" fmla="*/ 3985157 w 6454889"/>
                <a:gd name="connsiteY43" fmla="*/ 319514 h 1249938"/>
                <a:gd name="connsiteX44" fmla="*/ 4094086 w 6454889"/>
                <a:gd name="connsiteY44" fmla="*/ 399745 h 1249938"/>
                <a:gd name="connsiteX45" fmla="*/ 4202843 w 6454889"/>
                <a:gd name="connsiteY45" fmla="*/ 456449 h 1249938"/>
                <a:gd name="connsiteX46" fmla="*/ 4276797 w 6454889"/>
                <a:gd name="connsiteY46" fmla="*/ 489801 h 1249938"/>
                <a:gd name="connsiteX47" fmla="*/ 4342190 w 6454889"/>
                <a:gd name="connsiteY47" fmla="*/ 523667 h 1249938"/>
                <a:gd name="connsiteX48" fmla="*/ 4445311 w 6454889"/>
                <a:gd name="connsiteY48" fmla="*/ 578608 h 1249938"/>
                <a:gd name="connsiteX49" fmla="*/ 4487648 w 6454889"/>
                <a:gd name="connsiteY49" fmla="*/ 592721 h 1249938"/>
                <a:gd name="connsiteX50" fmla="*/ 4558208 w 6454889"/>
                <a:gd name="connsiteY50" fmla="*/ 606833 h 1249938"/>
                <a:gd name="connsiteX51" fmla="*/ 4628769 w 6454889"/>
                <a:gd name="connsiteY51" fmla="*/ 635058 h 1249938"/>
                <a:gd name="connsiteX52" fmla="*/ 4718156 w 6454889"/>
                <a:gd name="connsiteY52" fmla="*/ 663810 h 1249938"/>
                <a:gd name="connsiteX53" fmla="*/ 4789772 w 6454889"/>
                <a:gd name="connsiteY53" fmla="*/ 670603 h 1249938"/>
                <a:gd name="connsiteX54" fmla="*/ 4882787 w 6454889"/>
                <a:gd name="connsiteY54" fmla="*/ 691507 h 1249938"/>
                <a:gd name="connsiteX55" fmla="*/ 4995683 w 6454889"/>
                <a:gd name="connsiteY55" fmla="*/ 733844 h 1249938"/>
                <a:gd name="connsiteX56" fmla="*/ 5080356 w 6454889"/>
                <a:gd name="connsiteY56" fmla="*/ 776182 h 1249938"/>
                <a:gd name="connsiteX57" fmla="*/ 5136804 w 6454889"/>
                <a:gd name="connsiteY57" fmla="*/ 804406 h 1249938"/>
                <a:gd name="connsiteX58" fmla="*/ 5207365 w 6454889"/>
                <a:gd name="connsiteY58" fmla="*/ 818519 h 1249938"/>
                <a:gd name="connsiteX59" fmla="*/ 5263813 w 6454889"/>
                <a:gd name="connsiteY59" fmla="*/ 832631 h 1249938"/>
                <a:gd name="connsiteX60" fmla="*/ 5376710 w 6454889"/>
                <a:gd name="connsiteY60" fmla="*/ 889081 h 1249938"/>
                <a:gd name="connsiteX61" fmla="*/ 5503719 w 6454889"/>
                <a:gd name="connsiteY61" fmla="*/ 959643 h 1249938"/>
                <a:gd name="connsiteX62" fmla="*/ 5588392 w 6454889"/>
                <a:gd name="connsiteY62" fmla="*/ 1030205 h 1249938"/>
                <a:gd name="connsiteX63" fmla="*/ 5644840 w 6454889"/>
                <a:gd name="connsiteY63" fmla="*/ 1044317 h 1249938"/>
                <a:gd name="connsiteX64" fmla="*/ 5687176 w 6454889"/>
                <a:gd name="connsiteY64" fmla="*/ 1072542 h 1249938"/>
                <a:gd name="connsiteX65" fmla="*/ 5715401 w 6454889"/>
                <a:gd name="connsiteY65" fmla="*/ 1100767 h 1249938"/>
                <a:gd name="connsiteX66" fmla="*/ 5785961 w 6454889"/>
                <a:gd name="connsiteY66" fmla="*/ 1114879 h 1249938"/>
                <a:gd name="connsiteX67" fmla="*/ 5870634 w 6454889"/>
                <a:gd name="connsiteY67" fmla="*/ 1143104 h 1249938"/>
                <a:gd name="connsiteX68" fmla="*/ 5912970 w 6454889"/>
                <a:gd name="connsiteY68" fmla="*/ 1157216 h 1249938"/>
                <a:gd name="connsiteX69" fmla="*/ 6011755 w 6454889"/>
                <a:gd name="connsiteY69" fmla="*/ 1185441 h 1249938"/>
                <a:gd name="connsiteX70" fmla="*/ 6054091 w 6454889"/>
                <a:gd name="connsiteY70" fmla="*/ 1213666 h 1249938"/>
                <a:gd name="connsiteX71" fmla="*/ 6166988 w 6454889"/>
                <a:gd name="connsiteY71" fmla="*/ 1241891 h 1249938"/>
                <a:gd name="connsiteX72" fmla="*/ 6209323 w 6454889"/>
                <a:gd name="connsiteY72" fmla="*/ 1085118 h 1249938"/>
                <a:gd name="connsiteX73" fmla="*/ 6454889 w 6454889"/>
                <a:gd name="connsiteY73" fmla="*/ 1096568 h 1249938"/>
                <a:gd name="connsiteX0" fmla="*/ 0 w 6454889"/>
                <a:gd name="connsiteY0" fmla="*/ 1086654 h 1251013"/>
                <a:gd name="connsiteX1" fmla="*/ 620932 w 6454889"/>
                <a:gd name="connsiteY1" fmla="*/ 1072542 h 1251013"/>
                <a:gd name="connsiteX2" fmla="*/ 719717 w 6454889"/>
                <a:gd name="connsiteY2" fmla="*/ 1044317 h 1251013"/>
                <a:gd name="connsiteX3" fmla="*/ 790277 w 6454889"/>
                <a:gd name="connsiteY3" fmla="*/ 1030205 h 1251013"/>
                <a:gd name="connsiteX4" fmla="*/ 846726 w 6454889"/>
                <a:gd name="connsiteY4" fmla="*/ 1001980 h 1251013"/>
                <a:gd name="connsiteX5" fmla="*/ 945510 w 6454889"/>
                <a:gd name="connsiteY5" fmla="*/ 973755 h 1251013"/>
                <a:gd name="connsiteX6" fmla="*/ 1114856 w 6454889"/>
                <a:gd name="connsiteY6" fmla="*/ 945530 h 1251013"/>
                <a:gd name="connsiteX7" fmla="*/ 1213640 w 6454889"/>
                <a:gd name="connsiteY7" fmla="*/ 917306 h 1251013"/>
                <a:gd name="connsiteX8" fmla="*/ 1298313 w 6454889"/>
                <a:gd name="connsiteY8" fmla="*/ 903193 h 1251013"/>
                <a:gd name="connsiteX9" fmla="*/ 1340649 w 6454889"/>
                <a:gd name="connsiteY9" fmla="*/ 889081 h 1251013"/>
                <a:gd name="connsiteX10" fmla="*/ 1411210 w 6454889"/>
                <a:gd name="connsiteY10" fmla="*/ 874968 h 1251013"/>
                <a:gd name="connsiteX11" fmla="*/ 1495882 w 6454889"/>
                <a:gd name="connsiteY11" fmla="*/ 846744 h 1251013"/>
                <a:gd name="connsiteX12" fmla="*/ 1552331 w 6454889"/>
                <a:gd name="connsiteY12" fmla="*/ 832631 h 1251013"/>
                <a:gd name="connsiteX13" fmla="*/ 1679340 w 6454889"/>
                <a:gd name="connsiteY13" fmla="*/ 804406 h 1251013"/>
                <a:gd name="connsiteX14" fmla="*/ 1721676 w 6454889"/>
                <a:gd name="connsiteY14" fmla="*/ 790294 h 1251013"/>
                <a:gd name="connsiteX15" fmla="*/ 1834573 w 6454889"/>
                <a:gd name="connsiteY15" fmla="*/ 762069 h 1251013"/>
                <a:gd name="connsiteX16" fmla="*/ 1876909 w 6454889"/>
                <a:gd name="connsiteY16" fmla="*/ 747957 h 1251013"/>
                <a:gd name="connsiteX17" fmla="*/ 1947470 w 6454889"/>
                <a:gd name="connsiteY17" fmla="*/ 719732 h 1251013"/>
                <a:gd name="connsiteX18" fmla="*/ 2018030 w 6454889"/>
                <a:gd name="connsiteY18" fmla="*/ 705620 h 1251013"/>
                <a:gd name="connsiteX19" fmla="*/ 2102703 w 6454889"/>
                <a:gd name="connsiteY19" fmla="*/ 663283 h 1251013"/>
                <a:gd name="connsiteX20" fmla="*/ 2201487 w 6454889"/>
                <a:gd name="connsiteY20" fmla="*/ 620945 h 1251013"/>
                <a:gd name="connsiteX21" fmla="*/ 2243824 w 6454889"/>
                <a:gd name="connsiteY21" fmla="*/ 592721 h 1251013"/>
                <a:gd name="connsiteX22" fmla="*/ 2328496 w 6454889"/>
                <a:gd name="connsiteY22" fmla="*/ 564496 h 1251013"/>
                <a:gd name="connsiteX23" fmla="*/ 2370833 w 6454889"/>
                <a:gd name="connsiteY23" fmla="*/ 550383 h 1251013"/>
                <a:gd name="connsiteX24" fmla="*/ 2455505 w 6454889"/>
                <a:gd name="connsiteY24" fmla="*/ 508046 h 1251013"/>
                <a:gd name="connsiteX25" fmla="*/ 2540178 w 6454889"/>
                <a:gd name="connsiteY25" fmla="*/ 451597 h 1251013"/>
                <a:gd name="connsiteX26" fmla="*/ 2582514 w 6454889"/>
                <a:gd name="connsiteY26" fmla="*/ 395147 h 1251013"/>
                <a:gd name="connsiteX27" fmla="*/ 2610738 w 6454889"/>
                <a:gd name="connsiteY27" fmla="*/ 352810 h 1251013"/>
                <a:gd name="connsiteX28" fmla="*/ 2667187 w 6454889"/>
                <a:gd name="connsiteY28" fmla="*/ 324585 h 1251013"/>
                <a:gd name="connsiteX29" fmla="*/ 2751859 w 6454889"/>
                <a:gd name="connsiteY29" fmla="*/ 254023 h 1251013"/>
                <a:gd name="connsiteX30" fmla="*/ 2794196 w 6454889"/>
                <a:gd name="connsiteY30" fmla="*/ 211686 h 1251013"/>
                <a:gd name="connsiteX31" fmla="*/ 2921205 w 6454889"/>
                <a:gd name="connsiteY31" fmla="*/ 141124 h 1251013"/>
                <a:gd name="connsiteX32" fmla="*/ 3005877 w 6454889"/>
                <a:gd name="connsiteY32" fmla="*/ 98787 h 1251013"/>
                <a:gd name="connsiteX33" fmla="*/ 3048213 w 6454889"/>
                <a:gd name="connsiteY33" fmla="*/ 70562 h 1251013"/>
                <a:gd name="connsiteX34" fmla="*/ 3146998 w 6454889"/>
                <a:gd name="connsiteY34" fmla="*/ 42337 h 1251013"/>
                <a:gd name="connsiteX35" fmla="*/ 3231671 w 6454889"/>
                <a:gd name="connsiteY35" fmla="*/ 0 h 1251013"/>
                <a:gd name="connsiteX36" fmla="*/ 3386904 w 6454889"/>
                <a:gd name="connsiteY36" fmla="*/ 14112 h 1251013"/>
                <a:gd name="connsiteX37" fmla="*/ 3485689 w 6454889"/>
                <a:gd name="connsiteY37" fmla="*/ 42337 h 1251013"/>
                <a:gd name="connsiteX38" fmla="*/ 3513913 w 6454889"/>
                <a:gd name="connsiteY38" fmla="*/ 84674 h 1251013"/>
                <a:gd name="connsiteX39" fmla="*/ 3598585 w 6454889"/>
                <a:gd name="connsiteY39" fmla="*/ 112899 h 1251013"/>
                <a:gd name="connsiteX40" fmla="*/ 3626810 w 6454889"/>
                <a:gd name="connsiteY40" fmla="*/ 141124 h 1251013"/>
                <a:gd name="connsiteX41" fmla="*/ 3725594 w 6454889"/>
                <a:gd name="connsiteY41" fmla="*/ 169349 h 1251013"/>
                <a:gd name="connsiteX42" fmla="*/ 3866715 w 6454889"/>
                <a:gd name="connsiteY42" fmla="*/ 239911 h 1251013"/>
                <a:gd name="connsiteX43" fmla="*/ 3985157 w 6454889"/>
                <a:gd name="connsiteY43" fmla="*/ 319514 h 1251013"/>
                <a:gd name="connsiteX44" fmla="*/ 4094086 w 6454889"/>
                <a:gd name="connsiteY44" fmla="*/ 399745 h 1251013"/>
                <a:gd name="connsiteX45" fmla="*/ 4202843 w 6454889"/>
                <a:gd name="connsiteY45" fmla="*/ 456449 h 1251013"/>
                <a:gd name="connsiteX46" fmla="*/ 4276797 w 6454889"/>
                <a:gd name="connsiteY46" fmla="*/ 489801 h 1251013"/>
                <a:gd name="connsiteX47" fmla="*/ 4342190 w 6454889"/>
                <a:gd name="connsiteY47" fmla="*/ 523667 h 1251013"/>
                <a:gd name="connsiteX48" fmla="*/ 4445311 w 6454889"/>
                <a:gd name="connsiteY48" fmla="*/ 578608 h 1251013"/>
                <a:gd name="connsiteX49" fmla="*/ 4487648 w 6454889"/>
                <a:gd name="connsiteY49" fmla="*/ 592721 h 1251013"/>
                <a:gd name="connsiteX50" fmla="*/ 4558208 w 6454889"/>
                <a:gd name="connsiteY50" fmla="*/ 606833 h 1251013"/>
                <a:gd name="connsiteX51" fmla="*/ 4628769 w 6454889"/>
                <a:gd name="connsiteY51" fmla="*/ 635058 h 1251013"/>
                <a:gd name="connsiteX52" fmla="*/ 4718156 w 6454889"/>
                <a:gd name="connsiteY52" fmla="*/ 663810 h 1251013"/>
                <a:gd name="connsiteX53" fmla="*/ 4789772 w 6454889"/>
                <a:gd name="connsiteY53" fmla="*/ 670603 h 1251013"/>
                <a:gd name="connsiteX54" fmla="*/ 4882787 w 6454889"/>
                <a:gd name="connsiteY54" fmla="*/ 691507 h 1251013"/>
                <a:gd name="connsiteX55" fmla="*/ 4995683 w 6454889"/>
                <a:gd name="connsiteY55" fmla="*/ 733844 h 1251013"/>
                <a:gd name="connsiteX56" fmla="*/ 5080356 w 6454889"/>
                <a:gd name="connsiteY56" fmla="*/ 776182 h 1251013"/>
                <a:gd name="connsiteX57" fmla="*/ 5136804 w 6454889"/>
                <a:gd name="connsiteY57" fmla="*/ 804406 h 1251013"/>
                <a:gd name="connsiteX58" fmla="*/ 5207365 w 6454889"/>
                <a:gd name="connsiteY58" fmla="*/ 818519 h 1251013"/>
                <a:gd name="connsiteX59" fmla="*/ 5263813 w 6454889"/>
                <a:gd name="connsiteY59" fmla="*/ 832631 h 1251013"/>
                <a:gd name="connsiteX60" fmla="*/ 5376710 w 6454889"/>
                <a:gd name="connsiteY60" fmla="*/ 889081 h 1251013"/>
                <a:gd name="connsiteX61" fmla="*/ 5503719 w 6454889"/>
                <a:gd name="connsiteY61" fmla="*/ 959643 h 1251013"/>
                <a:gd name="connsiteX62" fmla="*/ 5588392 w 6454889"/>
                <a:gd name="connsiteY62" fmla="*/ 1030205 h 1251013"/>
                <a:gd name="connsiteX63" fmla="*/ 5644840 w 6454889"/>
                <a:gd name="connsiteY63" fmla="*/ 1044317 h 1251013"/>
                <a:gd name="connsiteX64" fmla="*/ 5687176 w 6454889"/>
                <a:gd name="connsiteY64" fmla="*/ 1072542 h 1251013"/>
                <a:gd name="connsiteX65" fmla="*/ 5715401 w 6454889"/>
                <a:gd name="connsiteY65" fmla="*/ 1100767 h 1251013"/>
                <a:gd name="connsiteX66" fmla="*/ 5785961 w 6454889"/>
                <a:gd name="connsiteY66" fmla="*/ 1114879 h 1251013"/>
                <a:gd name="connsiteX67" fmla="*/ 5870634 w 6454889"/>
                <a:gd name="connsiteY67" fmla="*/ 1143104 h 1251013"/>
                <a:gd name="connsiteX68" fmla="*/ 5912970 w 6454889"/>
                <a:gd name="connsiteY68" fmla="*/ 1157216 h 1251013"/>
                <a:gd name="connsiteX69" fmla="*/ 6011755 w 6454889"/>
                <a:gd name="connsiteY69" fmla="*/ 1185441 h 1251013"/>
                <a:gd name="connsiteX70" fmla="*/ 6054091 w 6454889"/>
                <a:gd name="connsiteY70" fmla="*/ 1213666 h 1251013"/>
                <a:gd name="connsiteX71" fmla="*/ 6166988 w 6454889"/>
                <a:gd name="connsiteY71" fmla="*/ 1241891 h 1251013"/>
                <a:gd name="connsiteX72" fmla="*/ 6304326 w 6454889"/>
                <a:gd name="connsiteY72" fmla="*/ 1070118 h 1251013"/>
                <a:gd name="connsiteX73" fmla="*/ 6454889 w 6454889"/>
                <a:gd name="connsiteY73" fmla="*/ 1096568 h 1251013"/>
                <a:gd name="connsiteX0" fmla="*/ 0 w 6454889"/>
                <a:gd name="connsiteY0" fmla="*/ 1086654 h 1219541"/>
                <a:gd name="connsiteX1" fmla="*/ 620932 w 6454889"/>
                <a:gd name="connsiteY1" fmla="*/ 1072542 h 1219541"/>
                <a:gd name="connsiteX2" fmla="*/ 719717 w 6454889"/>
                <a:gd name="connsiteY2" fmla="*/ 1044317 h 1219541"/>
                <a:gd name="connsiteX3" fmla="*/ 790277 w 6454889"/>
                <a:gd name="connsiteY3" fmla="*/ 1030205 h 1219541"/>
                <a:gd name="connsiteX4" fmla="*/ 846726 w 6454889"/>
                <a:gd name="connsiteY4" fmla="*/ 1001980 h 1219541"/>
                <a:gd name="connsiteX5" fmla="*/ 945510 w 6454889"/>
                <a:gd name="connsiteY5" fmla="*/ 973755 h 1219541"/>
                <a:gd name="connsiteX6" fmla="*/ 1114856 w 6454889"/>
                <a:gd name="connsiteY6" fmla="*/ 945530 h 1219541"/>
                <a:gd name="connsiteX7" fmla="*/ 1213640 w 6454889"/>
                <a:gd name="connsiteY7" fmla="*/ 917306 h 1219541"/>
                <a:gd name="connsiteX8" fmla="*/ 1298313 w 6454889"/>
                <a:gd name="connsiteY8" fmla="*/ 903193 h 1219541"/>
                <a:gd name="connsiteX9" fmla="*/ 1340649 w 6454889"/>
                <a:gd name="connsiteY9" fmla="*/ 889081 h 1219541"/>
                <a:gd name="connsiteX10" fmla="*/ 1411210 w 6454889"/>
                <a:gd name="connsiteY10" fmla="*/ 874968 h 1219541"/>
                <a:gd name="connsiteX11" fmla="*/ 1495882 w 6454889"/>
                <a:gd name="connsiteY11" fmla="*/ 846744 h 1219541"/>
                <a:gd name="connsiteX12" fmla="*/ 1552331 w 6454889"/>
                <a:gd name="connsiteY12" fmla="*/ 832631 h 1219541"/>
                <a:gd name="connsiteX13" fmla="*/ 1679340 w 6454889"/>
                <a:gd name="connsiteY13" fmla="*/ 804406 h 1219541"/>
                <a:gd name="connsiteX14" fmla="*/ 1721676 w 6454889"/>
                <a:gd name="connsiteY14" fmla="*/ 790294 h 1219541"/>
                <a:gd name="connsiteX15" fmla="*/ 1834573 w 6454889"/>
                <a:gd name="connsiteY15" fmla="*/ 762069 h 1219541"/>
                <a:gd name="connsiteX16" fmla="*/ 1876909 w 6454889"/>
                <a:gd name="connsiteY16" fmla="*/ 747957 h 1219541"/>
                <a:gd name="connsiteX17" fmla="*/ 1947470 w 6454889"/>
                <a:gd name="connsiteY17" fmla="*/ 719732 h 1219541"/>
                <a:gd name="connsiteX18" fmla="*/ 2018030 w 6454889"/>
                <a:gd name="connsiteY18" fmla="*/ 705620 h 1219541"/>
                <a:gd name="connsiteX19" fmla="*/ 2102703 w 6454889"/>
                <a:gd name="connsiteY19" fmla="*/ 663283 h 1219541"/>
                <a:gd name="connsiteX20" fmla="*/ 2201487 w 6454889"/>
                <a:gd name="connsiteY20" fmla="*/ 620945 h 1219541"/>
                <a:gd name="connsiteX21" fmla="*/ 2243824 w 6454889"/>
                <a:gd name="connsiteY21" fmla="*/ 592721 h 1219541"/>
                <a:gd name="connsiteX22" fmla="*/ 2328496 w 6454889"/>
                <a:gd name="connsiteY22" fmla="*/ 564496 h 1219541"/>
                <a:gd name="connsiteX23" fmla="*/ 2370833 w 6454889"/>
                <a:gd name="connsiteY23" fmla="*/ 550383 h 1219541"/>
                <a:gd name="connsiteX24" fmla="*/ 2455505 w 6454889"/>
                <a:gd name="connsiteY24" fmla="*/ 508046 h 1219541"/>
                <a:gd name="connsiteX25" fmla="*/ 2540178 w 6454889"/>
                <a:gd name="connsiteY25" fmla="*/ 451597 h 1219541"/>
                <a:gd name="connsiteX26" fmla="*/ 2582514 w 6454889"/>
                <a:gd name="connsiteY26" fmla="*/ 395147 h 1219541"/>
                <a:gd name="connsiteX27" fmla="*/ 2610738 w 6454889"/>
                <a:gd name="connsiteY27" fmla="*/ 352810 h 1219541"/>
                <a:gd name="connsiteX28" fmla="*/ 2667187 w 6454889"/>
                <a:gd name="connsiteY28" fmla="*/ 324585 h 1219541"/>
                <a:gd name="connsiteX29" fmla="*/ 2751859 w 6454889"/>
                <a:gd name="connsiteY29" fmla="*/ 254023 h 1219541"/>
                <a:gd name="connsiteX30" fmla="*/ 2794196 w 6454889"/>
                <a:gd name="connsiteY30" fmla="*/ 211686 h 1219541"/>
                <a:gd name="connsiteX31" fmla="*/ 2921205 w 6454889"/>
                <a:gd name="connsiteY31" fmla="*/ 141124 h 1219541"/>
                <a:gd name="connsiteX32" fmla="*/ 3005877 w 6454889"/>
                <a:gd name="connsiteY32" fmla="*/ 98787 h 1219541"/>
                <a:gd name="connsiteX33" fmla="*/ 3048213 w 6454889"/>
                <a:gd name="connsiteY33" fmla="*/ 70562 h 1219541"/>
                <a:gd name="connsiteX34" fmla="*/ 3146998 w 6454889"/>
                <a:gd name="connsiteY34" fmla="*/ 42337 h 1219541"/>
                <a:gd name="connsiteX35" fmla="*/ 3231671 w 6454889"/>
                <a:gd name="connsiteY35" fmla="*/ 0 h 1219541"/>
                <a:gd name="connsiteX36" fmla="*/ 3386904 w 6454889"/>
                <a:gd name="connsiteY36" fmla="*/ 14112 h 1219541"/>
                <a:gd name="connsiteX37" fmla="*/ 3485689 w 6454889"/>
                <a:gd name="connsiteY37" fmla="*/ 42337 h 1219541"/>
                <a:gd name="connsiteX38" fmla="*/ 3513913 w 6454889"/>
                <a:gd name="connsiteY38" fmla="*/ 84674 h 1219541"/>
                <a:gd name="connsiteX39" fmla="*/ 3598585 w 6454889"/>
                <a:gd name="connsiteY39" fmla="*/ 112899 h 1219541"/>
                <a:gd name="connsiteX40" fmla="*/ 3626810 w 6454889"/>
                <a:gd name="connsiteY40" fmla="*/ 141124 h 1219541"/>
                <a:gd name="connsiteX41" fmla="*/ 3725594 w 6454889"/>
                <a:gd name="connsiteY41" fmla="*/ 169349 h 1219541"/>
                <a:gd name="connsiteX42" fmla="*/ 3866715 w 6454889"/>
                <a:gd name="connsiteY42" fmla="*/ 239911 h 1219541"/>
                <a:gd name="connsiteX43" fmla="*/ 3985157 w 6454889"/>
                <a:gd name="connsiteY43" fmla="*/ 319514 h 1219541"/>
                <a:gd name="connsiteX44" fmla="*/ 4094086 w 6454889"/>
                <a:gd name="connsiteY44" fmla="*/ 399745 h 1219541"/>
                <a:gd name="connsiteX45" fmla="*/ 4202843 w 6454889"/>
                <a:gd name="connsiteY45" fmla="*/ 456449 h 1219541"/>
                <a:gd name="connsiteX46" fmla="*/ 4276797 w 6454889"/>
                <a:gd name="connsiteY46" fmla="*/ 489801 h 1219541"/>
                <a:gd name="connsiteX47" fmla="*/ 4342190 w 6454889"/>
                <a:gd name="connsiteY47" fmla="*/ 523667 h 1219541"/>
                <a:gd name="connsiteX48" fmla="*/ 4445311 w 6454889"/>
                <a:gd name="connsiteY48" fmla="*/ 578608 h 1219541"/>
                <a:gd name="connsiteX49" fmla="*/ 4487648 w 6454889"/>
                <a:gd name="connsiteY49" fmla="*/ 592721 h 1219541"/>
                <a:gd name="connsiteX50" fmla="*/ 4558208 w 6454889"/>
                <a:gd name="connsiteY50" fmla="*/ 606833 h 1219541"/>
                <a:gd name="connsiteX51" fmla="*/ 4628769 w 6454889"/>
                <a:gd name="connsiteY51" fmla="*/ 635058 h 1219541"/>
                <a:gd name="connsiteX52" fmla="*/ 4718156 w 6454889"/>
                <a:gd name="connsiteY52" fmla="*/ 663810 h 1219541"/>
                <a:gd name="connsiteX53" fmla="*/ 4789772 w 6454889"/>
                <a:gd name="connsiteY53" fmla="*/ 670603 h 1219541"/>
                <a:gd name="connsiteX54" fmla="*/ 4882787 w 6454889"/>
                <a:gd name="connsiteY54" fmla="*/ 691507 h 1219541"/>
                <a:gd name="connsiteX55" fmla="*/ 4995683 w 6454889"/>
                <a:gd name="connsiteY55" fmla="*/ 733844 h 1219541"/>
                <a:gd name="connsiteX56" fmla="*/ 5080356 w 6454889"/>
                <a:gd name="connsiteY56" fmla="*/ 776182 h 1219541"/>
                <a:gd name="connsiteX57" fmla="*/ 5136804 w 6454889"/>
                <a:gd name="connsiteY57" fmla="*/ 804406 h 1219541"/>
                <a:gd name="connsiteX58" fmla="*/ 5207365 w 6454889"/>
                <a:gd name="connsiteY58" fmla="*/ 818519 h 1219541"/>
                <a:gd name="connsiteX59" fmla="*/ 5263813 w 6454889"/>
                <a:gd name="connsiteY59" fmla="*/ 832631 h 1219541"/>
                <a:gd name="connsiteX60" fmla="*/ 5376710 w 6454889"/>
                <a:gd name="connsiteY60" fmla="*/ 889081 h 1219541"/>
                <a:gd name="connsiteX61" fmla="*/ 5503719 w 6454889"/>
                <a:gd name="connsiteY61" fmla="*/ 959643 h 1219541"/>
                <a:gd name="connsiteX62" fmla="*/ 5588392 w 6454889"/>
                <a:gd name="connsiteY62" fmla="*/ 1030205 h 1219541"/>
                <a:gd name="connsiteX63" fmla="*/ 5644840 w 6454889"/>
                <a:gd name="connsiteY63" fmla="*/ 1044317 h 1219541"/>
                <a:gd name="connsiteX64" fmla="*/ 5687176 w 6454889"/>
                <a:gd name="connsiteY64" fmla="*/ 1072542 h 1219541"/>
                <a:gd name="connsiteX65" fmla="*/ 5715401 w 6454889"/>
                <a:gd name="connsiteY65" fmla="*/ 1100767 h 1219541"/>
                <a:gd name="connsiteX66" fmla="*/ 5785961 w 6454889"/>
                <a:gd name="connsiteY66" fmla="*/ 1114879 h 1219541"/>
                <a:gd name="connsiteX67" fmla="*/ 5870634 w 6454889"/>
                <a:gd name="connsiteY67" fmla="*/ 1143104 h 1219541"/>
                <a:gd name="connsiteX68" fmla="*/ 5912970 w 6454889"/>
                <a:gd name="connsiteY68" fmla="*/ 1157216 h 1219541"/>
                <a:gd name="connsiteX69" fmla="*/ 6011755 w 6454889"/>
                <a:gd name="connsiteY69" fmla="*/ 1185441 h 1219541"/>
                <a:gd name="connsiteX70" fmla="*/ 6054091 w 6454889"/>
                <a:gd name="connsiteY70" fmla="*/ 1213666 h 1219541"/>
                <a:gd name="connsiteX71" fmla="*/ 6191988 w 6454889"/>
                <a:gd name="connsiteY71" fmla="*/ 1061893 h 1219541"/>
                <a:gd name="connsiteX72" fmla="*/ 6304326 w 6454889"/>
                <a:gd name="connsiteY72" fmla="*/ 1070118 h 1219541"/>
                <a:gd name="connsiteX73" fmla="*/ 6454889 w 6454889"/>
                <a:gd name="connsiteY73" fmla="*/ 1096568 h 1219541"/>
                <a:gd name="connsiteX0" fmla="*/ 0 w 6454889"/>
                <a:gd name="connsiteY0" fmla="*/ 1086654 h 1185984"/>
                <a:gd name="connsiteX1" fmla="*/ 620932 w 6454889"/>
                <a:gd name="connsiteY1" fmla="*/ 1072542 h 1185984"/>
                <a:gd name="connsiteX2" fmla="*/ 719717 w 6454889"/>
                <a:gd name="connsiteY2" fmla="*/ 1044317 h 1185984"/>
                <a:gd name="connsiteX3" fmla="*/ 790277 w 6454889"/>
                <a:gd name="connsiteY3" fmla="*/ 1030205 h 1185984"/>
                <a:gd name="connsiteX4" fmla="*/ 846726 w 6454889"/>
                <a:gd name="connsiteY4" fmla="*/ 1001980 h 1185984"/>
                <a:gd name="connsiteX5" fmla="*/ 945510 w 6454889"/>
                <a:gd name="connsiteY5" fmla="*/ 973755 h 1185984"/>
                <a:gd name="connsiteX6" fmla="*/ 1114856 w 6454889"/>
                <a:gd name="connsiteY6" fmla="*/ 945530 h 1185984"/>
                <a:gd name="connsiteX7" fmla="*/ 1213640 w 6454889"/>
                <a:gd name="connsiteY7" fmla="*/ 917306 h 1185984"/>
                <a:gd name="connsiteX8" fmla="*/ 1298313 w 6454889"/>
                <a:gd name="connsiteY8" fmla="*/ 903193 h 1185984"/>
                <a:gd name="connsiteX9" fmla="*/ 1340649 w 6454889"/>
                <a:gd name="connsiteY9" fmla="*/ 889081 h 1185984"/>
                <a:gd name="connsiteX10" fmla="*/ 1411210 w 6454889"/>
                <a:gd name="connsiteY10" fmla="*/ 874968 h 1185984"/>
                <a:gd name="connsiteX11" fmla="*/ 1495882 w 6454889"/>
                <a:gd name="connsiteY11" fmla="*/ 846744 h 1185984"/>
                <a:gd name="connsiteX12" fmla="*/ 1552331 w 6454889"/>
                <a:gd name="connsiteY12" fmla="*/ 832631 h 1185984"/>
                <a:gd name="connsiteX13" fmla="*/ 1679340 w 6454889"/>
                <a:gd name="connsiteY13" fmla="*/ 804406 h 1185984"/>
                <a:gd name="connsiteX14" fmla="*/ 1721676 w 6454889"/>
                <a:gd name="connsiteY14" fmla="*/ 790294 h 1185984"/>
                <a:gd name="connsiteX15" fmla="*/ 1834573 w 6454889"/>
                <a:gd name="connsiteY15" fmla="*/ 762069 h 1185984"/>
                <a:gd name="connsiteX16" fmla="*/ 1876909 w 6454889"/>
                <a:gd name="connsiteY16" fmla="*/ 747957 h 1185984"/>
                <a:gd name="connsiteX17" fmla="*/ 1947470 w 6454889"/>
                <a:gd name="connsiteY17" fmla="*/ 719732 h 1185984"/>
                <a:gd name="connsiteX18" fmla="*/ 2018030 w 6454889"/>
                <a:gd name="connsiteY18" fmla="*/ 705620 h 1185984"/>
                <a:gd name="connsiteX19" fmla="*/ 2102703 w 6454889"/>
                <a:gd name="connsiteY19" fmla="*/ 663283 h 1185984"/>
                <a:gd name="connsiteX20" fmla="*/ 2201487 w 6454889"/>
                <a:gd name="connsiteY20" fmla="*/ 620945 h 1185984"/>
                <a:gd name="connsiteX21" fmla="*/ 2243824 w 6454889"/>
                <a:gd name="connsiteY21" fmla="*/ 592721 h 1185984"/>
                <a:gd name="connsiteX22" fmla="*/ 2328496 w 6454889"/>
                <a:gd name="connsiteY22" fmla="*/ 564496 h 1185984"/>
                <a:gd name="connsiteX23" fmla="*/ 2370833 w 6454889"/>
                <a:gd name="connsiteY23" fmla="*/ 550383 h 1185984"/>
                <a:gd name="connsiteX24" fmla="*/ 2455505 w 6454889"/>
                <a:gd name="connsiteY24" fmla="*/ 508046 h 1185984"/>
                <a:gd name="connsiteX25" fmla="*/ 2540178 w 6454889"/>
                <a:gd name="connsiteY25" fmla="*/ 451597 h 1185984"/>
                <a:gd name="connsiteX26" fmla="*/ 2582514 w 6454889"/>
                <a:gd name="connsiteY26" fmla="*/ 395147 h 1185984"/>
                <a:gd name="connsiteX27" fmla="*/ 2610738 w 6454889"/>
                <a:gd name="connsiteY27" fmla="*/ 352810 h 1185984"/>
                <a:gd name="connsiteX28" fmla="*/ 2667187 w 6454889"/>
                <a:gd name="connsiteY28" fmla="*/ 324585 h 1185984"/>
                <a:gd name="connsiteX29" fmla="*/ 2751859 w 6454889"/>
                <a:gd name="connsiteY29" fmla="*/ 254023 h 1185984"/>
                <a:gd name="connsiteX30" fmla="*/ 2794196 w 6454889"/>
                <a:gd name="connsiteY30" fmla="*/ 211686 h 1185984"/>
                <a:gd name="connsiteX31" fmla="*/ 2921205 w 6454889"/>
                <a:gd name="connsiteY31" fmla="*/ 141124 h 1185984"/>
                <a:gd name="connsiteX32" fmla="*/ 3005877 w 6454889"/>
                <a:gd name="connsiteY32" fmla="*/ 98787 h 1185984"/>
                <a:gd name="connsiteX33" fmla="*/ 3048213 w 6454889"/>
                <a:gd name="connsiteY33" fmla="*/ 70562 h 1185984"/>
                <a:gd name="connsiteX34" fmla="*/ 3146998 w 6454889"/>
                <a:gd name="connsiteY34" fmla="*/ 42337 h 1185984"/>
                <a:gd name="connsiteX35" fmla="*/ 3231671 w 6454889"/>
                <a:gd name="connsiteY35" fmla="*/ 0 h 1185984"/>
                <a:gd name="connsiteX36" fmla="*/ 3386904 w 6454889"/>
                <a:gd name="connsiteY36" fmla="*/ 14112 h 1185984"/>
                <a:gd name="connsiteX37" fmla="*/ 3485689 w 6454889"/>
                <a:gd name="connsiteY37" fmla="*/ 42337 h 1185984"/>
                <a:gd name="connsiteX38" fmla="*/ 3513913 w 6454889"/>
                <a:gd name="connsiteY38" fmla="*/ 84674 h 1185984"/>
                <a:gd name="connsiteX39" fmla="*/ 3598585 w 6454889"/>
                <a:gd name="connsiteY39" fmla="*/ 112899 h 1185984"/>
                <a:gd name="connsiteX40" fmla="*/ 3626810 w 6454889"/>
                <a:gd name="connsiteY40" fmla="*/ 141124 h 1185984"/>
                <a:gd name="connsiteX41" fmla="*/ 3725594 w 6454889"/>
                <a:gd name="connsiteY41" fmla="*/ 169349 h 1185984"/>
                <a:gd name="connsiteX42" fmla="*/ 3866715 w 6454889"/>
                <a:gd name="connsiteY42" fmla="*/ 239911 h 1185984"/>
                <a:gd name="connsiteX43" fmla="*/ 3985157 w 6454889"/>
                <a:gd name="connsiteY43" fmla="*/ 319514 h 1185984"/>
                <a:gd name="connsiteX44" fmla="*/ 4094086 w 6454889"/>
                <a:gd name="connsiteY44" fmla="*/ 399745 h 1185984"/>
                <a:gd name="connsiteX45" fmla="*/ 4202843 w 6454889"/>
                <a:gd name="connsiteY45" fmla="*/ 456449 h 1185984"/>
                <a:gd name="connsiteX46" fmla="*/ 4276797 w 6454889"/>
                <a:gd name="connsiteY46" fmla="*/ 489801 h 1185984"/>
                <a:gd name="connsiteX47" fmla="*/ 4342190 w 6454889"/>
                <a:gd name="connsiteY47" fmla="*/ 523667 h 1185984"/>
                <a:gd name="connsiteX48" fmla="*/ 4445311 w 6454889"/>
                <a:gd name="connsiteY48" fmla="*/ 578608 h 1185984"/>
                <a:gd name="connsiteX49" fmla="*/ 4487648 w 6454889"/>
                <a:gd name="connsiteY49" fmla="*/ 592721 h 1185984"/>
                <a:gd name="connsiteX50" fmla="*/ 4558208 w 6454889"/>
                <a:gd name="connsiteY50" fmla="*/ 606833 h 1185984"/>
                <a:gd name="connsiteX51" fmla="*/ 4628769 w 6454889"/>
                <a:gd name="connsiteY51" fmla="*/ 635058 h 1185984"/>
                <a:gd name="connsiteX52" fmla="*/ 4718156 w 6454889"/>
                <a:gd name="connsiteY52" fmla="*/ 663810 h 1185984"/>
                <a:gd name="connsiteX53" fmla="*/ 4789772 w 6454889"/>
                <a:gd name="connsiteY53" fmla="*/ 670603 h 1185984"/>
                <a:gd name="connsiteX54" fmla="*/ 4882787 w 6454889"/>
                <a:gd name="connsiteY54" fmla="*/ 691507 h 1185984"/>
                <a:gd name="connsiteX55" fmla="*/ 4995683 w 6454889"/>
                <a:gd name="connsiteY55" fmla="*/ 733844 h 1185984"/>
                <a:gd name="connsiteX56" fmla="*/ 5080356 w 6454889"/>
                <a:gd name="connsiteY56" fmla="*/ 776182 h 1185984"/>
                <a:gd name="connsiteX57" fmla="*/ 5136804 w 6454889"/>
                <a:gd name="connsiteY57" fmla="*/ 804406 h 1185984"/>
                <a:gd name="connsiteX58" fmla="*/ 5207365 w 6454889"/>
                <a:gd name="connsiteY58" fmla="*/ 818519 h 1185984"/>
                <a:gd name="connsiteX59" fmla="*/ 5263813 w 6454889"/>
                <a:gd name="connsiteY59" fmla="*/ 832631 h 1185984"/>
                <a:gd name="connsiteX60" fmla="*/ 5376710 w 6454889"/>
                <a:gd name="connsiteY60" fmla="*/ 889081 h 1185984"/>
                <a:gd name="connsiteX61" fmla="*/ 5503719 w 6454889"/>
                <a:gd name="connsiteY61" fmla="*/ 959643 h 1185984"/>
                <a:gd name="connsiteX62" fmla="*/ 5588392 w 6454889"/>
                <a:gd name="connsiteY62" fmla="*/ 1030205 h 1185984"/>
                <a:gd name="connsiteX63" fmla="*/ 5644840 w 6454889"/>
                <a:gd name="connsiteY63" fmla="*/ 1044317 h 1185984"/>
                <a:gd name="connsiteX64" fmla="*/ 5687176 w 6454889"/>
                <a:gd name="connsiteY64" fmla="*/ 1072542 h 1185984"/>
                <a:gd name="connsiteX65" fmla="*/ 5715401 w 6454889"/>
                <a:gd name="connsiteY65" fmla="*/ 1100767 h 1185984"/>
                <a:gd name="connsiteX66" fmla="*/ 5785961 w 6454889"/>
                <a:gd name="connsiteY66" fmla="*/ 1114879 h 1185984"/>
                <a:gd name="connsiteX67" fmla="*/ 5870634 w 6454889"/>
                <a:gd name="connsiteY67" fmla="*/ 1143104 h 1185984"/>
                <a:gd name="connsiteX68" fmla="*/ 5912970 w 6454889"/>
                <a:gd name="connsiteY68" fmla="*/ 1157216 h 1185984"/>
                <a:gd name="connsiteX69" fmla="*/ 6011755 w 6454889"/>
                <a:gd name="connsiteY69" fmla="*/ 1185441 h 1185984"/>
                <a:gd name="connsiteX70" fmla="*/ 6049090 w 6454889"/>
                <a:gd name="connsiteY70" fmla="*/ 1058668 h 1185984"/>
                <a:gd name="connsiteX71" fmla="*/ 6191988 w 6454889"/>
                <a:gd name="connsiteY71" fmla="*/ 1061893 h 1185984"/>
                <a:gd name="connsiteX72" fmla="*/ 6304326 w 6454889"/>
                <a:gd name="connsiteY72" fmla="*/ 1070118 h 1185984"/>
                <a:gd name="connsiteX73" fmla="*/ 6454889 w 6454889"/>
                <a:gd name="connsiteY73" fmla="*/ 1096568 h 1185984"/>
                <a:gd name="connsiteX0" fmla="*/ 0 w 6454889"/>
                <a:gd name="connsiteY0" fmla="*/ 1086654 h 1162901"/>
                <a:gd name="connsiteX1" fmla="*/ 620932 w 6454889"/>
                <a:gd name="connsiteY1" fmla="*/ 1072542 h 1162901"/>
                <a:gd name="connsiteX2" fmla="*/ 719717 w 6454889"/>
                <a:gd name="connsiteY2" fmla="*/ 1044317 h 1162901"/>
                <a:gd name="connsiteX3" fmla="*/ 790277 w 6454889"/>
                <a:gd name="connsiteY3" fmla="*/ 1030205 h 1162901"/>
                <a:gd name="connsiteX4" fmla="*/ 846726 w 6454889"/>
                <a:gd name="connsiteY4" fmla="*/ 1001980 h 1162901"/>
                <a:gd name="connsiteX5" fmla="*/ 945510 w 6454889"/>
                <a:gd name="connsiteY5" fmla="*/ 973755 h 1162901"/>
                <a:gd name="connsiteX6" fmla="*/ 1114856 w 6454889"/>
                <a:gd name="connsiteY6" fmla="*/ 945530 h 1162901"/>
                <a:gd name="connsiteX7" fmla="*/ 1213640 w 6454889"/>
                <a:gd name="connsiteY7" fmla="*/ 917306 h 1162901"/>
                <a:gd name="connsiteX8" fmla="*/ 1298313 w 6454889"/>
                <a:gd name="connsiteY8" fmla="*/ 903193 h 1162901"/>
                <a:gd name="connsiteX9" fmla="*/ 1340649 w 6454889"/>
                <a:gd name="connsiteY9" fmla="*/ 889081 h 1162901"/>
                <a:gd name="connsiteX10" fmla="*/ 1411210 w 6454889"/>
                <a:gd name="connsiteY10" fmla="*/ 874968 h 1162901"/>
                <a:gd name="connsiteX11" fmla="*/ 1495882 w 6454889"/>
                <a:gd name="connsiteY11" fmla="*/ 846744 h 1162901"/>
                <a:gd name="connsiteX12" fmla="*/ 1552331 w 6454889"/>
                <a:gd name="connsiteY12" fmla="*/ 832631 h 1162901"/>
                <a:gd name="connsiteX13" fmla="*/ 1679340 w 6454889"/>
                <a:gd name="connsiteY13" fmla="*/ 804406 h 1162901"/>
                <a:gd name="connsiteX14" fmla="*/ 1721676 w 6454889"/>
                <a:gd name="connsiteY14" fmla="*/ 790294 h 1162901"/>
                <a:gd name="connsiteX15" fmla="*/ 1834573 w 6454889"/>
                <a:gd name="connsiteY15" fmla="*/ 762069 h 1162901"/>
                <a:gd name="connsiteX16" fmla="*/ 1876909 w 6454889"/>
                <a:gd name="connsiteY16" fmla="*/ 747957 h 1162901"/>
                <a:gd name="connsiteX17" fmla="*/ 1947470 w 6454889"/>
                <a:gd name="connsiteY17" fmla="*/ 719732 h 1162901"/>
                <a:gd name="connsiteX18" fmla="*/ 2018030 w 6454889"/>
                <a:gd name="connsiteY18" fmla="*/ 705620 h 1162901"/>
                <a:gd name="connsiteX19" fmla="*/ 2102703 w 6454889"/>
                <a:gd name="connsiteY19" fmla="*/ 663283 h 1162901"/>
                <a:gd name="connsiteX20" fmla="*/ 2201487 w 6454889"/>
                <a:gd name="connsiteY20" fmla="*/ 620945 h 1162901"/>
                <a:gd name="connsiteX21" fmla="*/ 2243824 w 6454889"/>
                <a:gd name="connsiteY21" fmla="*/ 592721 h 1162901"/>
                <a:gd name="connsiteX22" fmla="*/ 2328496 w 6454889"/>
                <a:gd name="connsiteY22" fmla="*/ 564496 h 1162901"/>
                <a:gd name="connsiteX23" fmla="*/ 2370833 w 6454889"/>
                <a:gd name="connsiteY23" fmla="*/ 550383 h 1162901"/>
                <a:gd name="connsiteX24" fmla="*/ 2455505 w 6454889"/>
                <a:gd name="connsiteY24" fmla="*/ 508046 h 1162901"/>
                <a:gd name="connsiteX25" fmla="*/ 2540178 w 6454889"/>
                <a:gd name="connsiteY25" fmla="*/ 451597 h 1162901"/>
                <a:gd name="connsiteX26" fmla="*/ 2582514 w 6454889"/>
                <a:gd name="connsiteY26" fmla="*/ 395147 h 1162901"/>
                <a:gd name="connsiteX27" fmla="*/ 2610738 w 6454889"/>
                <a:gd name="connsiteY27" fmla="*/ 352810 h 1162901"/>
                <a:gd name="connsiteX28" fmla="*/ 2667187 w 6454889"/>
                <a:gd name="connsiteY28" fmla="*/ 324585 h 1162901"/>
                <a:gd name="connsiteX29" fmla="*/ 2751859 w 6454889"/>
                <a:gd name="connsiteY29" fmla="*/ 254023 h 1162901"/>
                <a:gd name="connsiteX30" fmla="*/ 2794196 w 6454889"/>
                <a:gd name="connsiteY30" fmla="*/ 211686 h 1162901"/>
                <a:gd name="connsiteX31" fmla="*/ 2921205 w 6454889"/>
                <a:gd name="connsiteY31" fmla="*/ 141124 h 1162901"/>
                <a:gd name="connsiteX32" fmla="*/ 3005877 w 6454889"/>
                <a:gd name="connsiteY32" fmla="*/ 98787 h 1162901"/>
                <a:gd name="connsiteX33" fmla="*/ 3048213 w 6454889"/>
                <a:gd name="connsiteY33" fmla="*/ 70562 h 1162901"/>
                <a:gd name="connsiteX34" fmla="*/ 3146998 w 6454889"/>
                <a:gd name="connsiteY34" fmla="*/ 42337 h 1162901"/>
                <a:gd name="connsiteX35" fmla="*/ 3231671 w 6454889"/>
                <a:gd name="connsiteY35" fmla="*/ 0 h 1162901"/>
                <a:gd name="connsiteX36" fmla="*/ 3386904 w 6454889"/>
                <a:gd name="connsiteY36" fmla="*/ 14112 h 1162901"/>
                <a:gd name="connsiteX37" fmla="*/ 3485689 w 6454889"/>
                <a:gd name="connsiteY37" fmla="*/ 42337 h 1162901"/>
                <a:gd name="connsiteX38" fmla="*/ 3513913 w 6454889"/>
                <a:gd name="connsiteY38" fmla="*/ 84674 h 1162901"/>
                <a:gd name="connsiteX39" fmla="*/ 3598585 w 6454889"/>
                <a:gd name="connsiteY39" fmla="*/ 112899 h 1162901"/>
                <a:gd name="connsiteX40" fmla="*/ 3626810 w 6454889"/>
                <a:gd name="connsiteY40" fmla="*/ 141124 h 1162901"/>
                <a:gd name="connsiteX41" fmla="*/ 3725594 w 6454889"/>
                <a:gd name="connsiteY41" fmla="*/ 169349 h 1162901"/>
                <a:gd name="connsiteX42" fmla="*/ 3866715 w 6454889"/>
                <a:gd name="connsiteY42" fmla="*/ 239911 h 1162901"/>
                <a:gd name="connsiteX43" fmla="*/ 3985157 w 6454889"/>
                <a:gd name="connsiteY43" fmla="*/ 319514 h 1162901"/>
                <a:gd name="connsiteX44" fmla="*/ 4094086 w 6454889"/>
                <a:gd name="connsiteY44" fmla="*/ 399745 h 1162901"/>
                <a:gd name="connsiteX45" fmla="*/ 4202843 w 6454889"/>
                <a:gd name="connsiteY45" fmla="*/ 456449 h 1162901"/>
                <a:gd name="connsiteX46" fmla="*/ 4276797 w 6454889"/>
                <a:gd name="connsiteY46" fmla="*/ 489801 h 1162901"/>
                <a:gd name="connsiteX47" fmla="*/ 4342190 w 6454889"/>
                <a:gd name="connsiteY47" fmla="*/ 523667 h 1162901"/>
                <a:gd name="connsiteX48" fmla="*/ 4445311 w 6454889"/>
                <a:gd name="connsiteY48" fmla="*/ 578608 h 1162901"/>
                <a:gd name="connsiteX49" fmla="*/ 4487648 w 6454889"/>
                <a:gd name="connsiteY49" fmla="*/ 592721 h 1162901"/>
                <a:gd name="connsiteX50" fmla="*/ 4558208 w 6454889"/>
                <a:gd name="connsiteY50" fmla="*/ 606833 h 1162901"/>
                <a:gd name="connsiteX51" fmla="*/ 4628769 w 6454889"/>
                <a:gd name="connsiteY51" fmla="*/ 635058 h 1162901"/>
                <a:gd name="connsiteX52" fmla="*/ 4718156 w 6454889"/>
                <a:gd name="connsiteY52" fmla="*/ 663810 h 1162901"/>
                <a:gd name="connsiteX53" fmla="*/ 4789772 w 6454889"/>
                <a:gd name="connsiteY53" fmla="*/ 670603 h 1162901"/>
                <a:gd name="connsiteX54" fmla="*/ 4882787 w 6454889"/>
                <a:gd name="connsiteY54" fmla="*/ 691507 h 1162901"/>
                <a:gd name="connsiteX55" fmla="*/ 4995683 w 6454889"/>
                <a:gd name="connsiteY55" fmla="*/ 733844 h 1162901"/>
                <a:gd name="connsiteX56" fmla="*/ 5080356 w 6454889"/>
                <a:gd name="connsiteY56" fmla="*/ 776182 h 1162901"/>
                <a:gd name="connsiteX57" fmla="*/ 5136804 w 6454889"/>
                <a:gd name="connsiteY57" fmla="*/ 804406 h 1162901"/>
                <a:gd name="connsiteX58" fmla="*/ 5207365 w 6454889"/>
                <a:gd name="connsiteY58" fmla="*/ 818519 h 1162901"/>
                <a:gd name="connsiteX59" fmla="*/ 5263813 w 6454889"/>
                <a:gd name="connsiteY59" fmla="*/ 832631 h 1162901"/>
                <a:gd name="connsiteX60" fmla="*/ 5376710 w 6454889"/>
                <a:gd name="connsiteY60" fmla="*/ 889081 h 1162901"/>
                <a:gd name="connsiteX61" fmla="*/ 5503719 w 6454889"/>
                <a:gd name="connsiteY61" fmla="*/ 959643 h 1162901"/>
                <a:gd name="connsiteX62" fmla="*/ 5588392 w 6454889"/>
                <a:gd name="connsiteY62" fmla="*/ 1030205 h 1162901"/>
                <a:gd name="connsiteX63" fmla="*/ 5644840 w 6454889"/>
                <a:gd name="connsiteY63" fmla="*/ 1044317 h 1162901"/>
                <a:gd name="connsiteX64" fmla="*/ 5687176 w 6454889"/>
                <a:gd name="connsiteY64" fmla="*/ 1072542 h 1162901"/>
                <a:gd name="connsiteX65" fmla="*/ 5715401 w 6454889"/>
                <a:gd name="connsiteY65" fmla="*/ 1100767 h 1162901"/>
                <a:gd name="connsiteX66" fmla="*/ 5785961 w 6454889"/>
                <a:gd name="connsiteY66" fmla="*/ 1114879 h 1162901"/>
                <a:gd name="connsiteX67" fmla="*/ 5870634 w 6454889"/>
                <a:gd name="connsiteY67" fmla="*/ 1143104 h 1162901"/>
                <a:gd name="connsiteX68" fmla="*/ 5912970 w 6454889"/>
                <a:gd name="connsiteY68" fmla="*/ 1157216 h 1162901"/>
                <a:gd name="connsiteX69" fmla="*/ 6021755 w 6454889"/>
                <a:gd name="connsiteY69" fmla="*/ 1040443 h 1162901"/>
                <a:gd name="connsiteX70" fmla="*/ 6049090 w 6454889"/>
                <a:gd name="connsiteY70" fmla="*/ 1058668 h 1162901"/>
                <a:gd name="connsiteX71" fmla="*/ 6191988 w 6454889"/>
                <a:gd name="connsiteY71" fmla="*/ 1061893 h 1162901"/>
                <a:gd name="connsiteX72" fmla="*/ 6304326 w 6454889"/>
                <a:gd name="connsiteY72" fmla="*/ 1070118 h 1162901"/>
                <a:gd name="connsiteX73" fmla="*/ 6454889 w 6454889"/>
                <a:gd name="connsiteY73" fmla="*/ 1096568 h 1162901"/>
                <a:gd name="connsiteX0" fmla="*/ 0 w 6454889"/>
                <a:gd name="connsiteY0" fmla="*/ 1086654 h 1145505"/>
                <a:gd name="connsiteX1" fmla="*/ 620932 w 6454889"/>
                <a:gd name="connsiteY1" fmla="*/ 1072542 h 1145505"/>
                <a:gd name="connsiteX2" fmla="*/ 719717 w 6454889"/>
                <a:gd name="connsiteY2" fmla="*/ 1044317 h 1145505"/>
                <a:gd name="connsiteX3" fmla="*/ 790277 w 6454889"/>
                <a:gd name="connsiteY3" fmla="*/ 1030205 h 1145505"/>
                <a:gd name="connsiteX4" fmla="*/ 846726 w 6454889"/>
                <a:gd name="connsiteY4" fmla="*/ 1001980 h 1145505"/>
                <a:gd name="connsiteX5" fmla="*/ 945510 w 6454889"/>
                <a:gd name="connsiteY5" fmla="*/ 973755 h 1145505"/>
                <a:gd name="connsiteX6" fmla="*/ 1114856 w 6454889"/>
                <a:gd name="connsiteY6" fmla="*/ 945530 h 1145505"/>
                <a:gd name="connsiteX7" fmla="*/ 1213640 w 6454889"/>
                <a:gd name="connsiteY7" fmla="*/ 917306 h 1145505"/>
                <a:gd name="connsiteX8" fmla="*/ 1298313 w 6454889"/>
                <a:gd name="connsiteY8" fmla="*/ 903193 h 1145505"/>
                <a:gd name="connsiteX9" fmla="*/ 1340649 w 6454889"/>
                <a:gd name="connsiteY9" fmla="*/ 889081 h 1145505"/>
                <a:gd name="connsiteX10" fmla="*/ 1411210 w 6454889"/>
                <a:gd name="connsiteY10" fmla="*/ 874968 h 1145505"/>
                <a:gd name="connsiteX11" fmla="*/ 1495882 w 6454889"/>
                <a:gd name="connsiteY11" fmla="*/ 846744 h 1145505"/>
                <a:gd name="connsiteX12" fmla="*/ 1552331 w 6454889"/>
                <a:gd name="connsiteY12" fmla="*/ 832631 h 1145505"/>
                <a:gd name="connsiteX13" fmla="*/ 1679340 w 6454889"/>
                <a:gd name="connsiteY13" fmla="*/ 804406 h 1145505"/>
                <a:gd name="connsiteX14" fmla="*/ 1721676 w 6454889"/>
                <a:gd name="connsiteY14" fmla="*/ 790294 h 1145505"/>
                <a:gd name="connsiteX15" fmla="*/ 1834573 w 6454889"/>
                <a:gd name="connsiteY15" fmla="*/ 762069 h 1145505"/>
                <a:gd name="connsiteX16" fmla="*/ 1876909 w 6454889"/>
                <a:gd name="connsiteY16" fmla="*/ 747957 h 1145505"/>
                <a:gd name="connsiteX17" fmla="*/ 1947470 w 6454889"/>
                <a:gd name="connsiteY17" fmla="*/ 719732 h 1145505"/>
                <a:gd name="connsiteX18" fmla="*/ 2018030 w 6454889"/>
                <a:gd name="connsiteY18" fmla="*/ 705620 h 1145505"/>
                <a:gd name="connsiteX19" fmla="*/ 2102703 w 6454889"/>
                <a:gd name="connsiteY19" fmla="*/ 663283 h 1145505"/>
                <a:gd name="connsiteX20" fmla="*/ 2201487 w 6454889"/>
                <a:gd name="connsiteY20" fmla="*/ 620945 h 1145505"/>
                <a:gd name="connsiteX21" fmla="*/ 2243824 w 6454889"/>
                <a:gd name="connsiteY21" fmla="*/ 592721 h 1145505"/>
                <a:gd name="connsiteX22" fmla="*/ 2328496 w 6454889"/>
                <a:gd name="connsiteY22" fmla="*/ 564496 h 1145505"/>
                <a:gd name="connsiteX23" fmla="*/ 2370833 w 6454889"/>
                <a:gd name="connsiteY23" fmla="*/ 550383 h 1145505"/>
                <a:gd name="connsiteX24" fmla="*/ 2455505 w 6454889"/>
                <a:gd name="connsiteY24" fmla="*/ 508046 h 1145505"/>
                <a:gd name="connsiteX25" fmla="*/ 2540178 w 6454889"/>
                <a:gd name="connsiteY25" fmla="*/ 451597 h 1145505"/>
                <a:gd name="connsiteX26" fmla="*/ 2582514 w 6454889"/>
                <a:gd name="connsiteY26" fmla="*/ 395147 h 1145505"/>
                <a:gd name="connsiteX27" fmla="*/ 2610738 w 6454889"/>
                <a:gd name="connsiteY27" fmla="*/ 352810 h 1145505"/>
                <a:gd name="connsiteX28" fmla="*/ 2667187 w 6454889"/>
                <a:gd name="connsiteY28" fmla="*/ 324585 h 1145505"/>
                <a:gd name="connsiteX29" fmla="*/ 2751859 w 6454889"/>
                <a:gd name="connsiteY29" fmla="*/ 254023 h 1145505"/>
                <a:gd name="connsiteX30" fmla="*/ 2794196 w 6454889"/>
                <a:gd name="connsiteY30" fmla="*/ 211686 h 1145505"/>
                <a:gd name="connsiteX31" fmla="*/ 2921205 w 6454889"/>
                <a:gd name="connsiteY31" fmla="*/ 141124 h 1145505"/>
                <a:gd name="connsiteX32" fmla="*/ 3005877 w 6454889"/>
                <a:gd name="connsiteY32" fmla="*/ 98787 h 1145505"/>
                <a:gd name="connsiteX33" fmla="*/ 3048213 w 6454889"/>
                <a:gd name="connsiteY33" fmla="*/ 70562 h 1145505"/>
                <a:gd name="connsiteX34" fmla="*/ 3146998 w 6454889"/>
                <a:gd name="connsiteY34" fmla="*/ 42337 h 1145505"/>
                <a:gd name="connsiteX35" fmla="*/ 3231671 w 6454889"/>
                <a:gd name="connsiteY35" fmla="*/ 0 h 1145505"/>
                <a:gd name="connsiteX36" fmla="*/ 3386904 w 6454889"/>
                <a:gd name="connsiteY36" fmla="*/ 14112 h 1145505"/>
                <a:gd name="connsiteX37" fmla="*/ 3485689 w 6454889"/>
                <a:gd name="connsiteY37" fmla="*/ 42337 h 1145505"/>
                <a:gd name="connsiteX38" fmla="*/ 3513913 w 6454889"/>
                <a:gd name="connsiteY38" fmla="*/ 84674 h 1145505"/>
                <a:gd name="connsiteX39" fmla="*/ 3598585 w 6454889"/>
                <a:gd name="connsiteY39" fmla="*/ 112899 h 1145505"/>
                <a:gd name="connsiteX40" fmla="*/ 3626810 w 6454889"/>
                <a:gd name="connsiteY40" fmla="*/ 141124 h 1145505"/>
                <a:gd name="connsiteX41" fmla="*/ 3725594 w 6454889"/>
                <a:gd name="connsiteY41" fmla="*/ 169349 h 1145505"/>
                <a:gd name="connsiteX42" fmla="*/ 3866715 w 6454889"/>
                <a:gd name="connsiteY42" fmla="*/ 239911 h 1145505"/>
                <a:gd name="connsiteX43" fmla="*/ 3985157 w 6454889"/>
                <a:gd name="connsiteY43" fmla="*/ 319514 h 1145505"/>
                <a:gd name="connsiteX44" fmla="*/ 4094086 w 6454889"/>
                <a:gd name="connsiteY44" fmla="*/ 399745 h 1145505"/>
                <a:gd name="connsiteX45" fmla="*/ 4202843 w 6454889"/>
                <a:gd name="connsiteY45" fmla="*/ 456449 h 1145505"/>
                <a:gd name="connsiteX46" fmla="*/ 4276797 w 6454889"/>
                <a:gd name="connsiteY46" fmla="*/ 489801 h 1145505"/>
                <a:gd name="connsiteX47" fmla="*/ 4342190 w 6454889"/>
                <a:gd name="connsiteY47" fmla="*/ 523667 h 1145505"/>
                <a:gd name="connsiteX48" fmla="*/ 4445311 w 6454889"/>
                <a:gd name="connsiteY48" fmla="*/ 578608 h 1145505"/>
                <a:gd name="connsiteX49" fmla="*/ 4487648 w 6454889"/>
                <a:gd name="connsiteY49" fmla="*/ 592721 h 1145505"/>
                <a:gd name="connsiteX50" fmla="*/ 4558208 w 6454889"/>
                <a:gd name="connsiteY50" fmla="*/ 606833 h 1145505"/>
                <a:gd name="connsiteX51" fmla="*/ 4628769 w 6454889"/>
                <a:gd name="connsiteY51" fmla="*/ 635058 h 1145505"/>
                <a:gd name="connsiteX52" fmla="*/ 4718156 w 6454889"/>
                <a:gd name="connsiteY52" fmla="*/ 663810 h 1145505"/>
                <a:gd name="connsiteX53" fmla="*/ 4789772 w 6454889"/>
                <a:gd name="connsiteY53" fmla="*/ 670603 h 1145505"/>
                <a:gd name="connsiteX54" fmla="*/ 4882787 w 6454889"/>
                <a:gd name="connsiteY54" fmla="*/ 691507 h 1145505"/>
                <a:gd name="connsiteX55" fmla="*/ 4995683 w 6454889"/>
                <a:gd name="connsiteY55" fmla="*/ 733844 h 1145505"/>
                <a:gd name="connsiteX56" fmla="*/ 5080356 w 6454889"/>
                <a:gd name="connsiteY56" fmla="*/ 776182 h 1145505"/>
                <a:gd name="connsiteX57" fmla="*/ 5136804 w 6454889"/>
                <a:gd name="connsiteY57" fmla="*/ 804406 h 1145505"/>
                <a:gd name="connsiteX58" fmla="*/ 5207365 w 6454889"/>
                <a:gd name="connsiteY58" fmla="*/ 818519 h 1145505"/>
                <a:gd name="connsiteX59" fmla="*/ 5263813 w 6454889"/>
                <a:gd name="connsiteY59" fmla="*/ 832631 h 1145505"/>
                <a:gd name="connsiteX60" fmla="*/ 5376710 w 6454889"/>
                <a:gd name="connsiteY60" fmla="*/ 889081 h 1145505"/>
                <a:gd name="connsiteX61" fmla="*/ 5503719 w 6454889"/>
                <a:gd name="connsiteY61" fmla="*/ 959643 h 1145505"/>
                <a:gd name="connsiteX62" fmla="*/ 5588392 w 6454889"/>
                <a:gd name="connsiteY62" fmla="*/ 1030205 h 1145505"/>
                <a:gd name="connsiteX63" fmla="*/ 5644840 w 6454889"/>
                <a:gd name="connsiteY63" fmla="*/ 1044317 h 1145505"/>
                <a:gd name="connsiteX64" fmla="*/ 5687176 w 6454889"/>
                <a:gd name="connsiteY64" fmla="*/ 1072542 h 1145505"/>
                <a:gd name="connsiteX65" fmla="*/ 5715401 w 6454889"/>
                <a:gd name="connsiteY65" fmla="*/ 1100767 h 1145505"/>
                <a:gd name="connsiteX66" fmla="*/ 5785961 w 6454889"/>
                <a:gd name="connsiteY66" fmla="*/ 1114879 h 1145505"/>
                <a:gd name="connsiteX67" fmla="*/ 5870634 w 6454889"/>
                <a:gd name="connsiteY67" fmla="*/ 1143104 h 1145505"/>
                <a:gd name="connsiteX68" fmla="*/ 5912970 w 6454889"/>
                <a:gd name="connsiteY68" fmla="*/ 1047217 h 1145505"/>
                <a:gd name="connsiteX69" fmla="*/ 6021755 w 6454889"/>
                <a:gd name="connsiteY69" fmla="*/ 1040443 h 1145505"/>
                <a:gd name="connsiteX70" fmla="*/ 6049090 w 6454889"/>
                <a:gd name="connsiteY70" fmla="*/ 1058668 h 1145505"/>
                <a:gd name="connsiteX71" fmla="*/ 6191988 w 6454889"/>
                <a:gd name="connsiteY71" fmla="*/ 1061893 h 1145505"/>
                <a:gd name="connsiteX72" fmla="*/ 6304326 w 6454889"/>
                <a:gd name="connsiteY72" fmla="*/ 1070118 h 1145505"/>
                <a:gd name="connsiteX73" fmla="*/ 6454889 w 6454889"/>
                <a:gd name="connsiteY73" fmla="*/ 1096568 h 1145505"/>
                <a:gd name="connsiteX0" fmla="*/ 0 w 6454889"/>
                <a:gd name="connsiteY0" fmla="*/ 1086654 h 1118414"/>
                <a:gd name="connsiteX1" fmla="*/ 620932 w 6454889"/>
                <a:gd name="connsiteY1" fmla="*/ 1072542 h 1118414"/>
                <a:gd name="connsiteX2" fmla="*/ 719717 w 6454889"/>
                <a:gd name="connsiteY2" fmla="*/ 1044317 h 1118414"/>
                <a:gd name="connsiteX3" fmla="*/ 790277 w 6454889"/>
                <a:gd name="connsiteY3" fmla="*/ 1030205 h 1118414"/>
                <a:gd name="connsiteX4" fmla="*/ 846726 w 6454889"/>
                <a:gd name="connsiteY4" fmla="*/ 1001980 h 1118414"/>
                <a:gd name="connsiteX5" fmla="*/ 945510 w 6454889"/>
                <a:gd name="connsiteY5" fmla="*/ 973755 h 1118414"/>
                <a:gd name="connsiteX6" fmla="*/ 1114856 w 6454889"/>
                <a:gd name="connsiteY6" fmla="*/ 945530 h 1118414"/>
                <a:gd name="connsiteX7" fmla="*/ 1213640 w 6454889"/>
                <a:gd name="connsiteY7" fmla="*/ 917306 h 1118414"/>
                <a:gd name="connsiteX8" fmla="*/ 1298313 w 6454889"/>
                <a:gd name="connsiteY8" fmla="*/ 903193 h 1118414"/>
                <a:gd name="connsiteX9" fmla="*/ 1340649 w 6454889"/>
                <a:gd name="connsiteY9" fmla="*/ 889081 h 1118414"/>
                <a:gd name="connsiteX10" fmla="*/ 1411210 w 6454889"/>
                <a:gd name="connsiteY10" fmla="*/ 874968 h 1118414"/>
                <a:gd name="connsiteX11" fmla="*/ 1495882 w 6454889"/>
                <a:gd name="connsiteY11" fmla="*/ 846744 h 1118414"/>
                <a:gd name="connsiteX12" fmla="*/ 1552331 w 6454889"/>
                <a:gd name="connsiteY12" fmla="*/ 832631 h 1118414"/>
                <a:gd name="connsiteX13" fmla="*/ 1679340 w 6454889"/>
                <a:gd name="connsiteY13" fmla="*/ 804406 h 1118414"/>
                <a:gd name="connsiteX14" fmla="*/ 1721676 w 6454889"/>
                <a:gd name="connsiteY14" fmla="*/ 790294 h 1118414"/>
                <a:gd name="connsiteX15" fmla="*/ 1834573 w 6454889"/>
                <a:gd name="connsiteY15" fmla="*/ 762069 h 1118414"/>
                <a:gd name="connsiteX16" fmla="*/ 1876909 w 6454889"/>
                <a:gd name="connsiteY16" fmla="*/ 747957 h 1118414"/>
                <a:gd name="connsiteX17" fmla="*/ 1947470 w 6454889"/>
                <a:gd name="connsiteY17" fmla="*/ 719732 h 1118414"/>
                <a:gd name="connsiteX18" fmla="*/ 2018030 w 6454889"/>
                <a:gd name="connsiteY18" fmla="*/ 705620 h 1118414"/>
                <a:gd name="connsiteX19" fmla="*/ 2102703 w 6454889"/>
                <a:gd name="connsiteY19" fmla="*/ 663283 h 1118414"/>
                <a:gd name="connsiteX20" fmla="*/ 2201487 w 6454889"/>
                <a:gd name="connsiteY20" fmla="*/ 620945 h 1118414"/>
                <a:gd name="connsiteX21" fmla="*/ 2243824 w 6454889"/>
                <a:gd name="connsiteY21" fmla="*/ 592721 h 1118414"/>
                <a:gd name="connsiteX22" fmla="*/ 2328496 w 6454889"/>
                <a:gd name="connsiteY22" fmla="*/ 564496 h 1118414"/>
                <a:gd name="connsiteX23" fmla="*/ 2370833 w 6454889"/>
                <a:gd name="connsiteY23" fmla="*/ 550383 h 1118414"/>
                <a:gd name="connsiteX24" fmla="*/ 2455505 w 6454889"/>
                <a:gd name="connsiteY24" fmla="*/ 508046 h 1118414"/>
                <a:gd name="connsiteX25" fmla="*/ 2540178 w 6454889"/>
                <a:gd name="connsiteY25" fmla="*/ 451597 h 1118414"/>
                <a:gd name="connsiteX26" fmla="*/ 2582514 w 6454889"/>
                <a:gd name="connsiteY26" fmla="*/ 395147 h 1118414"/>
                <a:gd name="connsiteX27" fmla="*/ 2610738 w 6454889"/>
                <a:gd name="connsiteY27" fmla="*/ 352810 h 1118414"/>
                <a:gd name="connsiteX28" fmla="*/ 2667187 w 6454889"/>
                <a:gd name="connsiteY28" fmla="*/ 324585 h 1118414"/>
                <a:gd name="connsiteX29" fmla="*/ 2751859 w 6454889"/>
                <a:gd name="connsiteY29" fmla="*/ 254023 h 1118414"/>
                <a:gd name="connsiteX30" fmla="*/ 2794196 w 6454889"/>
                <a:gd name="connsiteY30" fmla="*/ 211686 h 1118414"/>
                <a:gd name="connsiteX31" fmla="*/ 2921205 w 6454889"/>
                <a:gd name="connsiteY31" fmla="*/ 141124 h 1118414"/>
                <a:gd name="connsiteX32" fmla="*/ 3005877 w 6454889"/>
                <a:gd name="connsiteY32" fmla="*/ 98787 h 1118414"/>
                <a:gd name="connsiteX33" fmla="*/ 3048213 w 6454889"/>
                <a:gd name="connsiteY33" fmla="*/ 70562 h 1118414"/>
                <a:gd name="connsiteX34" fmla="*/ 3146998 w 6454889"/>
                <a:gd name="connsiteY34" fmla="*/ 42337 h 1118414"/>
                <a:gd name="connsiteX35" fmla="*/ 3231671 w 6454889"/>
                <a:gd name="connsiteY35" fmla="*/ 0 h 1118414"/>
                <a:gd name="connsiteX36" fmla="*/ 3386904 w 6454889"/>
                <a:gd name="connsiteY36" fmla="*/ 14112 h 1118414"/>
                <a:gd name="connsiteX37" fmla="*/ 3485689 w 6454889"/>
                <a:gd name="connsiteY37" fmla="*/ 42337 h 1118414"/>
                <a:gd name="connsiteX38" fmla="*/ 3513913 w 6454889"/>
                <a:gd name="connsiteY38" fmla="*/ 84674 h 1118414"/>
                <a:gd name="connsiteX39" fmla="*/ 3598585 w 6454889"/>
                <a:gd name="connsiteY39" fmla="*/ 112899 h 1118414"/>
                <a:gd name="connsiteX40" fmla="*/ 3626810 w 6454889"/>
                <a:gd name="connsiteY40" fmla="*/ 141124 h 1118414"/>
                <a:gd name="connsiteX41" fmla="*/ 3725594 w 6454889"/>
                <a:gd name="connsiteY41" fmla="*/ 169349 h 1118414"/>
                <a:gd name="connsiteX42" fmla="*/ 3866715 w 6454889"/>
                <a:gd name="connsiteY42" fmla="*/ 239911 h 1118414"/>
                <a:gd name="connsiteX43" fmla="*/ 3985157 w 6454889"/>
                <a:gd name="connsiteY43" fmla="*/ 319514 h 1118414"/>
                <a:gd name="connsiteX44" fmla="*/ 4094086 w 6454889"/>
                <a:gd name="connsiteY44" fmla="*/ 399745 h 1118414"/>
                <a:gd name="connsiteX45" fmla="*/ 4202843 w 6454889"/>
                <a:gd name="connsiteY45" fmla="*/ 456449 h 1118414"/>
                <a:gd name="connsiteX46" fmla="*/ 4276797 w 6454889"/>
                <a:gd name="connsiteY46" fmla="*/ 489801 h 1118414"/>
                <a:gd name="connsiteX47" fmla="*/ 4342190 w 6454889"/>
                <a:gd name="connsiteY47" fmla="*/ 523667 h 1118414"/>
                <a:gd name="connsiteX48" fmla="*/ 4445311 w 6454889"/>
                <a:gd name="connsiteY48" fmla="*/ 578608 h 1118414"/>
                <a:gd name="connsiteX49" fmla="*/ 4487648 w 6454889"/>
                <a:gd name="connsiteY49" fmla="*/ 592721 h 1118414"/>
                <a:gd name="connsiteX50" fmla="*/ 4558208 w 6454889"/>
                <a:gd name="connsiteY50" fmla="*/ 606833 h 1118414"/>
                <a:gd name="connsiteX51" fmla="*/ 4628769 w 6454889"/>
                <a:gd name="connsiteY51" fmla="*/ 635058 h 1118414"/>
                <a:gd name="connsiteX52" fmla="*/ 4718156 w 6454889"/>
                <a:gd name="connsiteY52" fmla="*/ 663810 h 1118414"/>
                <a:gd name="connsiteX53" fmla="*/ 4789772 w 6454889"/>
                <a:gd name="connsiteY53" fmla="*/ 670603 h 1118414"/>
                <a:gd name="connsiteX54" fmla="*/ 4882787 w 6454889"/>
                <a:gd name="connsiteY54" fmla="*/ 691507 h 1118414"/>
                <a:gd name="connsiteX55" fmla="*/ 4995683 w 6454889"/>
                <a:gd name="connsiteY55" fmla="*/ 733844 h 1118414"/>
                <a:gd name="connsiteX56" fmla="*/ 5080356 w 6454889"/>
                <a:gd name="connsiteY56" fmla="*/ 776182 h 1118414"/>
                <a:gd name="connsiteX57" fmla="*/ 5136804 w 6454889"/>
                <a:gd name="connsiteY57" fmla="*/ 804406 h 1118414"/>
                <a:gd name="connsiteX58" fmla="*/ 5207365 w 6454889"/>
                <a:gd name="connsiteY58" fmla="*/ 818519 h 1118414"/>
                <a:gd name="connsiteX59" fmla="*/ 5263813 w 6454889"/>
                <a:gd name="connsiteY59" fmla="*/ 832631 h 1118414"/>
                <a:gd name="connsiteX60" fmla="*/ 5376710 w 6454889"/>
                <a:gd name="connsiteY60" fmla="*/ 889081 h 1118414"/>
                <a:gd name="connsiteX61" fmla="*/ 5503719 w 6454889"/>
                <a:gd name="connsiteY61" fmla="*/ 959643 h 1118414"/>
                <a:gd name="connsiteX62" fmla="*/ 5588392 w 6454889"/>
                <a:gd name="connsiteY62" fmla="*/ 1030205 h 1118414"/>
                <a:gd name="connsiteX63" fmla="*/ 5644840 w 6454889"/>
                <a:gd name="connsiteY63" fmla="*/ 1044317 h 1118414"/>
                <a:gd name="connsiteX64" fmla="*/ 5687176 w 6454889"/>
                <a:gd name="connsiteY64" fmla="*/ 1072542 h 1118414"/>
                <a:gd name="connsiteX65" fmla="*/ 5715401 w 6454889"/>
                <a:gd name="connsiteY65" fmla="*/ 1100767 h 1118414"/>
                <a:gd name="connsiteX66" fmla="*/ 5785961 w 6454889"/>
                <a:gd name="connsiteY66" fmla="*/ 1114879 h 1118414"/>
                <a:gd name="connsiteX67" fmla="*/ 5870634 w 6454889"/>
                <a:gd name="connsiteY67" fmla="*/ 1038105 h 1118414"/>
                <a:gd name="connsiteX68" fmla="*/ 5912970 w 6454889"/>
                <a:gd name="connsiteY68" fmla="*/ 1047217 h 1118414"/>
                <a:gd name="connsiteX69" fmla="*/ 6021755 w 6454889"/>
                <a:gd name="connsiteY69" fmla="*/ 1040443 h 1118414"/>
                <a:gd name="connsiteX70" fmla="*/ 6049090 w 6454889"/>
                <a:gd name="connsiteY70" fmla="*/ 1058668 h 1118414"/>
                <a:gd name="connsiteX71" fmla="*/ 6191988 w 6454889"/>
                <a:gd name="connsiteY71" fmla="*/ 1061893 h 1118414"/>
                <a:gd name="connsiteX72" fmla="*/ 6304326 w 6454889"/>
                <a:gd name="connsiteY72" fmla="*/ 1070118 h 1118414"/>
                <a:gd name="connsiteX73" fmla="*/ 6454889 w 6454889"/>
                <a:gd name="connsiteY73" fmla="*/ 1096568 h 1118414"/>
                <a:gd name="connsiteX0" fmla="*/ 0 w 6454889"/>
                <a:gd name="connsiteY0" fmla="*/ 1086654 h 1101946"/>
                <a:gd name="connsiteX1" fmla="*/ 620932 w 6454889"/>
                <a:gd name="connsiteY1" fmla="*/ 1072542 h 1101946"/>
                <a:gd name="connsiteX2" fmla="*/ 719717 w 6454889"/>
                <a:gd name="connsiteY2" fmla="*/ 1044317 h 1101946"/>
                <a:gd name="connsiteX3" fmla="*/ 790277 w 6454889"/>
                <a:gd name="connsiteY3" fmla="*/ 1030205 h 1101946"/>
                <a:gd name="connsiteX4" fmla="*/ 846726 w 6454889"/>
                <a:gd name="connsiteY4" fmla="*/ 1001980 h 1101946"/>
                <a:gd name="connsiteX5" fmla="*/ 945510 w 6454889"/>
                <a:gd name="connsiteY5" fmla="*/ 973755 h 1101946"/>
                <a:gd name="connsiteX6" fmla="*/ 1114856 w 6454889"/>
                <a:gd name="connsiteY6" fmla="*/ 945530 h 1101946"/>
                <a:gd name="connsiteX7" fmla="*/ 1213640 w 6454889"/>
                <a:gd name="connsiteY7" fmla="*/ 917306 h 1101946"/>
                <a:gd name="connsiteX8" fmla="*/ 1298313 w 6454889"/>
                <a:gd name="connsiteY8" fmla="*/ 903193 h 1101946"/>
                <a:gd name="connsiteX9" fmla="*/ 1340649 w 6454889"/>
                <a:gd name="connsiteY9" fmla="*/ 889081 h 1101946"/>
                <a:gd name="connsiteX10" fmla="*/ 1411210 w 6454889"/>
                <a:gd name="connsiteY10" fmla="*/ 874968 h 1101946"/>
                <a:gd name="connsiteX11" fmla="*/ 1495882 w 6454889"/>
                <a:gd name="connsiteY11" fmla="*/ 846744 h 1101946"/>
                <a:gd name="connsiteX12" fmla="*/ 1552331 w 6454889"/>
                <a:gd name="connsiteY12" fmla="*/ 832631 h 1101946"/>
                <a:gd name="connsiteX13" fmla="*/ 1679340 w 6454889"/>
                <a:gd name="connsiteY13" fmla="*/ 804406 h 1101946"/>
                <a:gd name="connsiteX14" fmla="*/ 1721676 w 6454889"/>
                <a:gd name="connsiteY14" fmla="*/ 790294 h 1101946"/>
                <a:gd name="connsiteX15" fmla="*/ 1834573 w 6454889"/>
                <a:gd name="connsiteY15" fmla="*/ 762069 h 1101946"/>
                <a:gd name="connsiteX16" fmla="*/ 1876909 w 6454889"/>
                <a:gd name="connsiteY16" fmla="*/ 747957 h 1101946"/>
                <a:gd name="connsiteX17" fmla="*/ 1947470 w 6454889"/>
                <a:gd name="connsiteY17" fmla="*/ 719732 h 1101946"/>
                <a:gd name="connsiteX18" fmla="*/ 2018030 w 6454889"/>
                <a:gd name="connsiteY18" fmla="*/ 705620 h 1101946"/>
                <a:gd name="connsiteX19" fmla="*/ 2102703 w 6454889"/>
                <a:gd name="connsiteY19" fmla="*/ 663283 h 1101946"/>
                <a:gd name="connsiteX20" fmla="*/ 2201487 w 6454889"/>
                <a:gd name="connsiteY20" fmla="*/ 620945 h 1101946"/>
                <a:gd name="connsiteX21" fmla="*/ 2243824 w 6454889"/>
                <a:gd name="connsiteY21" fmla="*/ 592721 h 1101946"/>
                <a:gd name="connsiteX22" fmla="*/ 2328496 w 6454889"/>
                <a:gd name="connsiteY22" fmla="*/ 564496 h 1101946"/>
                <a:gd name="connsiteX23" fmla="*/ 2370833 w 6454889"/>
                <a:gd name="connsiteY23" fmla="*/ 550383 h 1101946"/>
                <a:gd name="connsiteX24" fmla="*/ 2455505 w 6454889"/>
                <a:gd name="connsiteY24" fmla="*/ 508046 h 1101946"/>
                <a:gd name="connsiteX25" fmla="*/ 2540178 w 6454889"/>
                <a:gd name="connsiteY25" fmla="*/ 451597 h 1101946"/>
                <a:gd name="connsiteX26" fmla="*/ 2582514 w 6454889"/>
                <a:gd name="connsiteY26" fmla="*/ 395147 h 1101946"/>
                <a:gd name="connsiteX27" fmla="*/ 2610738 w 6454889"/>
                <a:gd name="connsiteY27" fmla="*/ 352810 h 1101946"/>
                <a:gd name="connsiteX28" fmla="*/ 2667187 w 6454889"/>
                <a:gd name="connsiteY28" fmla="*/ 324585 h 1101946"/>
                <a:gd name="connsiteX29" fmla="*/ 2751859 w 6454889"/>
                <a:gd name="connsiteY29" fmla="*/ 254023 h 1101946"/>
                <a:gd name="connsiteX30" fmla="*/ 2794196 w 6454889"/>
                <a:gd name="connsiteY30" fmla="*/ 211686 h 1101946"/>
                <a:gd name="connsiteX31" fmla="*/ 2921205 w 6454889"/>
                <a:gd name="connsiteY31" fmla="*/ 141124 h 1101946"/>
                <a:gd name="connsiteX32" fmla="*/ 3005877 w 6454889"/>
                <a:gd name="connsiteY32" fmla="*/ 98787 h 1101946"/>
                <a:gd name="connsiteX33" fmla="*/ 3048213 w 6454889"/>
                <a:gd name="connsiteY33" fmla="*/ 70562 h 1101946"/>
                <a:gd name="connsiteX34" fmla="*/ 3146998 w 6454889"/>
                <a:gd name="connsiteY34" fmla="*/ 42337 h 1101946"/>
                <a:gd name="connsiteX35" fmla="*/ 3231671 w 6454889"/>
                <a:gd name="connsiteY35" fmla="*/ 0 h 1101946"/>
                <a:gd name="connsiteX36" fmla="*/ 3386904 w 6454889"/>
                <a:gd name="connsiteY36" fmla="*/ 14112 h 1101946"/>
                <a:gd name="connsiteX37" fmla="*/ 3485689 w 6454889"/>
                <a:gd name="connsiteY37" fmla="*/ 42337 h 1101946"/>
                <a:gd name="connsiteX38" fmla="*/ 3513913 w 6454889"/>
                <a:gd name="connsiteY38" fmla="*/ 84674 h 1101946"/>
                <a:gd name="connsiteX39" fmla="*/ 3598585 w 6454889"/>
                <a:gd name="connsiteY39" fmla="*/ 112899 h 1101946"/>
                <a:gd name="connsiteX40" fmla="*/ 3626810 w 6454889"/>
                <a:gd name="connsiteY40" fmla="*/ 141124 h 1101946"/>
                <a:gd name="connsiteX41" fmla="*/ 3725594 w 6454889"/>
                <a:gd name="connsiteY41" fmla="*/ 169349 h 1101946"/>
                <a:gd name="connsiteX42" fmla="*/ 3866715 w 6454889"/>
                <a:gd name="connsiteY42" fmla="*/ 239911 h 1101946"/>
                <a:gd name="connsiteX43" fmla="*/ 3985157 w 6454889"/>
                <a:gd name="connsiteY43" fmla="*/ 319514 h 1101946"/>
                <a:gd name="connsiteX44" fmla="*/ 4094086 w 6454889"/>
                <a:gd name="connsiteY44" fmla="*/ 399745 h 1101946"/>
                <a:gd name="connsiteX45" fmla="*/ 4202843 w 6454889"/>
                <a:gd name="connsiteY45" fmla="*/ 456449 h 1101946"/>
                <a:gd name="connsiteX46" fmla="*/ 4276797 w 6454889"/>
                <a:gd name="connsiteY46" fmla="*/ 489801 h 1101946"/>
                <a:gd name="connsiteX47" fmla="*/ 4342190 w 6454889"/>
                <a:gd name="connsiteY47" fmla="*/ 523667 h 1101946"/>
                <a:gd name="connsiteX48" fmla="*/ 4445311 w 6454889"/>
                <a:gd name="connsiteY48" fmla="*/ 578608 h 1101946"/>
                <a:gd name="connsiteX49" fmla="*/ 4487648 w 6454889"/>
                <a:gd name="connsiteY49" fmla="*/ 592721 h 1101946"/>
                <a:gd name="connsiteX50" fmla="*/ 4558208 w 6454889"/>
                <a:gd name="connsiteY50" fmla="*/ 606833 h 1101946"/>
                <a:gd name="connsiteX51" fmla="*/ 4628769 w 6454889"/>
                <a:gd name="connsiteY51" fmla="*/ 635058 h 1101946"/>
                <a:gd name="connsiteX52" fmla="*/ 4718156 w 6454889"/>
                <a:gd name="connsiteY52" fmla="*/ 663810 h 1101946"/>
                <a:gd name="connsiteX53" fmla="*/ 4789772 w 6454889"/>
                <a:gd name="connsiteY53" fmla="*/ 670603 h 1101946"/>
                <a:gd name="connsiteX54" fmla="*/ 4882787 w 6454889"/>
                <a:gd name="connsiteY54" fmla="*/ 691507 h 1101946"/>
                <a:gd name="connsiteX55" fmla="*/ 4995683 w 6454889"/>
                <a:gd name="connsiteY55" fmla="*/ 733844 h 1101946"/>
                <a:gd name="connsiteX56" fmla="*/ 5080356 w 6454889"/>
                <a:gd name="connsiteY56" fmla="*/ 776182 h 1101946"/>
                <a:gd name="connsiteX57" fmla="*/ 5136804 w 6454889"/>
                <a:gd name="connsiteY57" fmla="*/ 804406 h 1101946"/>
                <a:gd name="connsiteX58" fmla="*/ 5207365 w 6454889"/>
                <a:gd name="connsiteY58" fmla="*/ 818519 h 1101946"/>
                <a:gd name="connsiteX59" fmla="*/ 5263813 w 6454889"/>
                <a:gd name="connsiteY59" fmla="*/ 832631 h 1101946"/>
                <a:gd name="connsiteX60" fmla="*/ 5376710 w 6454889"/>
                <a:gd name="connsiteY60" fmla="*/ 889081 h 1101946"/>
                <a:gd name="connsiteX61" fmla="*/ 5503719 w 6454889"/>
                <a:gd name="connsiteY61" fmla="*/ 959643 h 1101946"/>
                <a:gd name="connsiteX62" fmla="*/ 5588392 w 6454889"/>
                <a:gd name="connsiteY62" fmla="*/ 1030205 h 1101946"/>
                <a:gd name="connsiteX63" fmla="*/ 5644840 w 6454889"/>
                <a:gd name="connsiteY63" fmla="*/ 1044317 h 1101946"/>
                <a:gd name="connsiteX64" fmla="*/ 5687176 w 6454889"/>
                <a:gd name="connsiteY64" fmla="*/ 1072542 h 1101946"/>
                <a:gd name="connsiteX65" fmla="*/ 5715401 w 6454889"/>
                <a:gd name="connsiteY65" fmla="*/ 1100767 h 1101946"/>
                <a:gd name="connsiteX66" fmla="*/ 5810962 w 6454889"/>
                <a:gd name="connsiteY66" fmla="*/ 1029880 h 1101946"/>
                <a:gd name="connsiteX67" fmla="*/ 5870634 w 6454889"/>
                <a:gd name="connsiteY67" fmla="*/ 1038105 h 1101946"/>
                <a:gd name="connsiteX68" fmla="*/ 5912970 w 6454889"/>
                <a:gd name="connsiteY68" fmla="*/ 1047217 h 1101946"/>
                <a:gd name="connsiteX69" fmla="*/ 6021755 w 6454889"/>
                <a:gd name="connsiteY69" fmla="*/ 1040443 h 1101946"/>
                <a:gd name="connsiteX70" fmla="*/ 6049090 w 6454889"/>
                <a:gd name="connsiteY70" fmla="*/ 1058668 h 1101946"/>
                <a:gd name="connsiteX71" fmla="*/ 6191988 w 6454889"/>
                <a:gd name="connsiteY71" fmla="*/ 1061893 h 1101946"/>
                <a:gd name="connsiteX72" fmla="*/ 6304326 w 6454889"/>
                <a:gd name="connsiteY72" fmla="*/ 1070118 h 1101946"/>
                <a:gd name="connsiteX73" fmla="*/ 6454889 w 6454889"/>
                <a:gd name="connsiteY73" fmla="*/ 1096568 h 1101946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445311 w 6454889"/>
                <a:gd name="connsiteY48" fmla="*/ 578608 h 1096568"/>
                <a:gd name="connsiteX49" fmla="*/ 4487648 w 6454889"/>
                <a:gd name="connsiteY49" fmla="*/ 592721 h 1096568"/>
                <a:gd name="connsiteX50" fmla="*/ 4558208 w 6454889"/>
                <a:gd name="connsiteY50" fmla="*/ 606833 h 1096568"/>
                <a:gd name="connsiteX51" fmla="*/ 4628769 w 6454889"/>
                <a:gd name="connsiteY51" fmla="*/ 635058 h 1096568"/>
                <a:gd name="connsiteX52" fmla="*/ 4718156 w 6454889"/>
                <a:gd name="connsiteY52" fmla="*/ 663810 h 1096568"/>
                <a:gd name="connsiteX53" fmla="*/ 4789772 w 6454889"/>
                <a:gd name="connsiteY53" fmla="*/ 670603 h 1096568"/>
                <a:gd name="connsiteX54" fmla="*/ 4882787 w 6454889"/>
                <a:gd name="connsiteY54" fmla="*/ 691507 h 1096568"/>
                <a:gd name="connsiteX55" fmla="*/ 4995683 w 6454889"/>
                <a:gd name="connsiteY55" fmla="*/ 733844 h 1096568"/>
                <a:gd name="connsiteX56" fmla="*/ 5080356 w 6454889"/>
                <a:gd name="connsiteY56" fmla="*/ 776182 h 1096568"/>
                <a:gd name="connsiteX57" fmla="*/ 5136804 w 6454889"/>
                <a:gd name="connsiteY57" fmla="*/ 804406 h 1096568"/>
                <a:gd name="connsiteX58" fmla="*/ 5207365 w 6454889"/>
                <a:gd name="connsiteY58" fmla="*/ 818519 h 1096568"/>
                <a:gd name="connsiteX59" fmla="*/ 5263813 w 6454889"/>
                <a:gd name="connsiteY59" fmla="*/ 832631 h 1096568"/>
                <a:gd name="connsiteX60" fmla="*/ 5376710 w 6454889"/>
                <a:gd name="connsiteY60" fmla="*/ 889081 h 1096568"/>
                <a:gd name="connsiteX61" fmla="*/ 5503719 w 6454889"/>
                <a:gd name="connsiteY61" fmla="*/ 959643 h 1096568"/>
                <a:gd name="connsiteX62" fmla="*/ 5588392 w 6454889"/>
                <a:gd name="connsiteY62" fmla="*/ 1030205 h 1096568"/>
                <a:gd name="connsiteX63" fmla="*/ 5644840 w 6454889"/>
                <a:gd name="connsiteY63" fmla="*/ 1044317 h 1096568"/>
                <a:gd name="connsiteX64" fmla="*/ 5687176 w 6454889"/>
                <a:gd name="connsiteY64" fmla="*/ 1072542 h 1096568"/>
                <a:gd name="connsiteX65" fmla="*/ 5715401 w 6454889"/>
                <a:gd name="connsiteY65" fmla="*/ 1015769 h 1096568"/>
                <a:gd name="connsiteX66" fmla="*/ 5810962 w 6454889"/>
                <a:gd name="connsiteY66" fmla="*/ 1029880 h 1096568"/>
                <a:gd name="connsiteX67" fmla="*/ 5870634 w 6454889"/>
                <a:gd name="connsiteY67" fmla="*/ 1038105 h 1096568"/>
                <a:gd name="connsiteX68" fmla="*/ 5912970 w 6454889"/>
                <a:gd name="connsiteY68" fmla="*/ 1047217 h 1096568"/>
                <a:gd name="connsiteX69" fmla="*/ 6021755 w 6454889"/>
                <a:gd name="connsiteY69" fmla="*/ 1040443 h 1096568"/>
                <a:gd name="connsiteX70" fmla="*/ 6049090 w 6454889"/>
                <a:gd name="connsiteY70" fmla="*/ 1058668 h 1096568"/>
                <a:gd name="connsiteX71" fmla="*/ 6191988 w 6454889"/>
                <a:gd name="connsiteY71" fmla="*/ 1061893 h 1096568"/>
                <a:gd name="connsiteX72" fmla="*/ 6304326 w 6454889"/>
                <a:gd name="connsiteY72" fmla="*/ 1070118 h 1096568"/>
                <a:gd name="connsiteX73" fmla="*/ 6454889 w 6454889"/>
                <a:gd name="connsiteY73" fmla="*/ 1096568 h 1096568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445311 w 6454889"/>
                <a:gd name="connsiteY48" fmla="*/ 578608 h 1096568"/>
                <a:gd name="connsiteX49" fmla="*/ 4487648 w 6454889"/>
                <a:gd name="connsiteY49" fmla="*/ 592721 h 1096568"/>
                <a:gd name="connsiteX50" fmla="*/ 4558208 w 6454889"/>
                <a:gd name="connsiteY50" fmla="*/ 606833 h 1096568"/>
                <a:gd name="connsiteX51" fmla="*/ 4628769 w 6454889"/>
                <a:gd name="connsiteY51" fmla="*/ 635058 h 1096568"/>
                <a:gd name="connsiteX52" fmla="*/ 4718156 w 6454889"/>
                <a:gd name="connsiteY52" fmla="*/ 663810 h 1096568"/>
                <a:gd name="connsiteX53" fmla="*/ 4789772 w 6454889"/>
                <a:gd name="connsiteY53" fmla="*/ 670603 h 1096568"/>
                <a:gd name="connsiteX54" fmla="*/ 4882787 w 6454889"/>
                <a:gd name="connsiteY54" fmla="*/ 691507 h 1096568"/>
                <a:gd name="connsiteX55" fmla="*/ 4995683 w 6454889"/>
                <a:gd name="connsiteY55" fmla="*/ 733844 h 1096568"/>
                <a:gd name="connsiteX56" fmla="*/ 5080356 w 6454889"/>
                <a:gd name="connsiteY56" fmla="*/ 776182 h 1096568"/>
                <a:gd name="connsiteX57" fmla="*/ 5136804 w 6454889"/>
                <a:gd name="connsiteY57" fmla="*/ 804406 h 1096568"/>
                <a:gd name="connsiteX58" fmla="*/ 5207365 w 6454889"/>
                <a:gd name="connsiteY58" fmla="*/ 818519 h 1096568"/>
                <a:gd name="connsiteX59" fmla="*/ 5263813 w 6454889"/>
                <a:gd name="connsiteY59" fmla="*/ 832631 h 1096568"/>
                <a:gd name="connsiteX60" fmla="*/ 5376710 w 6454889"/>
                <a:gd name="connsiteY60" fmla="*/ 889081 h 1096568"/>
                <a:gd name="connsiteX61" fmla="*/ 5503719 w 6454889"/>
                <a:gd name="connsiteY61" fmla="*/ 959643 h 1096568"/>
                <a:gd name="connsiteX62" fmla="*/ 5588392 w 6454889"/>
                <a:gd name="connsiteY62" fmla="*/ 1030205 h 1096568"/>
                <a:gd name="connsiteX63" fmla="*/ 5644840 w 6454889"/>
                <a:gd name="connsiteY63" fmla="*/ 1044317 h 1096568"/>
                <a:gd name="connsiteX64" fmla="*/ 5682175 w 6454889"/>
                <a:gd name="connsiteY64" fmla="*/ 1002543 h 1096568"/>
                <a:gd name="connsiteX65" fmla="*/ 5715401 w 6454889"/>
                <a:gd name="connsiteY65" fmla="*/ 1015769 h 1096568"/>
                <a:gd name="connsiteX66" fmla="*/ 5810962 w 6454889"/>
                <a:gd name="connsiteY66" fmla="*/ 1029880 h 1096568"/>
                <a:gd name="connsiteX67" fmla="*/ 5870634 w 6454889"/>
                <a:gd name="connsiteY67" fmla="*/ 1038105 h 1096568"/>
                <a:gd name="connsiteX68" fmla="*/ 5912970 w 6454889"/>
                <a:gd name="connsiteY68" fmla="*/ 1047217 h 1096568"/>
                <a:gd name="connsiteX69" fmla="*/ 6021755 w 6454889"/>
                <a:gd name="connsiteY69" fmla="*/ 1040443 h 1096568"/>
                <a:gd name="connsiteX70" fmla="*/ 6049090 w 6454889"/>
                <a:gd name="connsiteY70" fmla="*/ 1058668 h 1096568"/>
                <a:gd name="connsiteX71" fmla="*/ 6191988 w 6454889"/>
                <a:gd name="connsiteY71" fmla="*/ 1061893 h 1096568"/>
                <a:gd name="connsiteX72" fmla="*/ 6304326 w 6454889"/>
                <a:gd name="connsiteY72" fmla="*/ 1070118 h 1096568"/>
                <a:gd name="connsiteX73" fmla="*/ 6454889 w 6454889"/>
                <a:gd name="connsiteY73" fmla="*/ 1096568 h 1096568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445311 w 6454889"/>
                <a:gd name="connsiteY48" fmla="*/ 578608 h 1096568"/>
                <a:gd name="connsiteX49" fmla="*/ 4487648 w 6454889"/>
                <a:gd name="connsiteY49" fmla="*/ 592721 h 1096568"/>
                <a:gd name="connsiteX50" fmla="*/ 4558208 w 6454889"/>
                <a:gd name="connsiteY50" fmla="*/ 606833 h 1096568"/>
                <a:gd name="connsiteX51" fmla="*/ 4628769 w 6454889"/>
                <a:gd name="connsiteY51" fmla="*/ 635058 h 1096568"/>
                <a:gd name="connsiteX52" fmla="*/ 4718156 w 6454889"/>
                <a:gd name="connsiteY52" fmla="*/ 663810 h 1096568"/>
                <a:gd name="connsiteX53" fmla="*/ 4789772 w 6454889"/>
                <a:gd name="connsiteY53" fmla="*/ 670603 h 1096568"/>
                <a:gd name="connsiteX54" fmla="*/ 4882787 w 6454889"/>
                <a:gd name="connsiteY54" fmla="*/ 691507 h 1096568"/>
                <a:gd name="connsiteX55" fmla="*/ 4995683 w 6454889"/>
                <a:gd name="connsiteY55" fmla="*/ 733844 h 1096568"/>
                <a:gd name="connsiteX56" fmla="*/ 5080356 w 6454889"/>
                <a:gd name="connsiteY56" fmla="*/ 776182 h 1096568"/>
                <a:gd name="connsiteX57" fmla="*/ 5136804 w 6454889"/>
                <a:gd name="connsiteY57" fmla="*/ 804406 h 1096568"/>
                <a:gd name="connsiteX58" fmla="*/ 5207365 w 6454889"/>
                <a:gd name="connsiteY58" fmla="*/ 818519 h 1096568"/>
                <a:gd name="connsiteX59" fmla="*/ 5263813 w 6454889"/>
                <a:gd name="connsiteY59" fmla="*/ 832631 h 1096568"/>
                <a:gd name="connsiteX60" fmla="*/ 5376710 w 6454889"/>
                <a:gd name="connsiteY60" fmla="*/ 889081 h 1096568"/>
                <a:gd name="connsiteX61" fmla="*/ 5503719 w 6454889"/>
                <a:gd name="connsiteY61" fmla="*/ 959643 h 1096568"/>
                <a:gd name="connsiteX62" fmla="*/ 5588392 w 6454889"/>
                <a:gd name="connsiteY62" fmla="*/ 1030205 h 1096568"/>
                <a:gd name="connsiteX63" fmla="*/ 5629840 w 6454889"/>
                <a:gd name="connsiteY63" fmla="*/ 999318 h 1096568"/>
                <a:gd name="connsiteX64" fmla="*/ 5682175 w 6454889"/>
                <a:gd name="connsiteY64" fmla="*/ 1002543 h 1096568"/>
                <a:gd name="connsiteX65" fmla="*/ 5715401 w 6454889"/>
                <a:gd name="connsiteY65" fmla="*/ 1015769 h 1096568"/>
                <a:gd name="connsiteX66" fmla="*/ 5810962 w 6454889"/>
                <a:gd name="connsiteY66" fmla="*/ 1029880 h 1096568"/>
                <a:gd name="connsiteX67" fmla="*/ 5870634 w 6454889"/>
                <a:gd name="connsiteY67" fmla="*/ 1038105 h 1096568"/>
                <a:gd name="connsiteX68" fmla="*/ 5912970 w 6454889"/>
                <a:gd name="connsiteY68" fmla="*/ 1047217 h 1096568"/>
                <a:gd name="connsiteX69" fmla="*/ 6021755 w 6454889"/>
                <a:gd name="connsiteY69" fmla="*/ 1040443 h 1096568"/>
                <a:gd name="connsiteX70" fmla="*/ 6049090 w 6454889"/>
                <a:gd name="connsiteY70" fmla="*/ 1058668 h 1096568"/>
                <a:gd name="connsiteX71" fmla="*/ 6191988 w 6454889"/>
                <a:gd name="connsiteY71" fmla="*/ 1061893 h 1096568"/>
                <a:gd name="connsiteX72" fmla="*/ 6304326 w 6454889"/>
                <a:gd name="connsiteY72" fmla="*/ 1070118 h 1096568"/>
                <a:gd name="connsiteX73" fmla="*/ 6454889 w 6454889"/>
                <a:gd name="connsiteY73" fmla="*/ 1096568 h 1096568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445311 w 6454889"/>
                <a:gd name="connsiteY48" fmla="*/ 578608 h 1096568"/>
                <a:gd name="connsiteX49" fmla="*/ 4487648 w 6454889"/>
                <a:gd name="connsiteY49" fmla="*/ 592721 h 1096568"/>
                <a:gd name="connsiteX50" fmla="*/ 4558208 w 6454889"/>
                <a:gd name="connsiteY50" fmla="*/ 606833 h 1096568"/>
                <a:gd name="connsiteX51" fmla="*/ 4628769 w 6454889"/>
                <a:gd name="connsiteY51" fmla="*/ 635058 h 1096568"/>
                <a:gd name="connsiteX52" fmla="*/ 4718156 w 6454889"/>
                <a:gd name="connsiteY52" fmla="*/ 663810 h 1096568"/>
                <a:gd name="connsiteX53" fmla="*/ 4789772 w 6454889"/>
                <a:gd name="connsiteY53" fmla="*/ 670603 h 1096568"/>
                <a:gd name="connsiteX54" fmla="*/ 4882787 w 6454889"/>
                <a:gd name="connsiteY54" fmla="*/ 691507 h 1096568"/>
                <a:gd name="connsiteX55" fmla="*/ 4995683 w 6454889"/>
                <a:gd name="connsiteY55" fmla="*/ 733844 h 1096568"/>
                <a:gd name="connsiteX56" fmla="*/ 5080356 w 6454889"/>
                <a:gd name="connsiteY56" fmla="*/ 776182 h 1096568"/>
                <a:gd name="connsiteX57" fmla="*/ 5136804 w 6454889"/>
                <a:gd name="connsiteY57" fmla="*/ 804406 h 1096568"/>
                <a:gd name="connsiteX58" fmla="*/ 5207365 w 6454889"/>
                <a:gd name="connsiteY58" fmla="*/ 818519 h 1096568"/>
                <a:gd name="connsiteX59" fmla="*/ 5263813 w 6454889"/>
                <a:gd name="connsiteY59" fmla="*/ 832631 h 1096568"/>
                <a:gd name="connsiteX60" fmla="*/ 5376710 w 6454889"/>
                <a:gd name="connsiteY60" fmla="*/ 889081 h 1096568"/>
                <a:gd name="connsiteX61" fmla="*/ 5503719 w 6454889"/>
                <a:gd name="connsiteY61" fmla="*/ 959643 h 1096568"/>
                <a:gd name="connsiteX62" fmla="*/ 5568391 w 6454889"/>
                <a:gd name="connsiteY62" fmla="*/ 970206 h 1096568"/>
                <a:gd name="connsiteX63" fmla="*/ 5629840 w 6454889"/>
                <a:gd name="connsiteY63" fmla="*/ 999318 h 1096568"/>
                <a:gd name="connsiteX64" fmla="*/ 5682175 w 6454889"/>
                <a:gd name="connsiteY64" fmla="*/ 1002543 h 1096568"/>
                <a:gd name="connsiteX65" fmla="*/ 5715401 w 6454889"/>
                <a:gd name="connsiteY65" fmla="*/ 1015769 h 1096568"/>
                <a:gd name="connsiteX66" fmla="*/ 5810962 w 6454889"/>
                <a:gd name="connsiteY66" fmla="*/ 1029880 h 1096568"/>
                <a:gd name="connsiteX67" fmla="*/ 5870634 w 6454889"/>
                <a:gd name="connsiteY67" fmla="*/ 1038105 h 1096568"/>
                <a:gd name="connsiteX68" fmla="*/ 5912970 w 6454889"/>
                <a:gd name="connsiteY68" fmla="*/ 1047217 h 1096568"/>
                <a:gd name="connsiteX69" fmla="*/ 6021755 w 6454889"/>
                <a:gd name="connsiteY69" fmla="*/ 1040443 h 1096568"/>
                <a:gd name="connsiteX70" fmla="*/ 6049090 w 6454889"/>
                <a:gd name="connsiteY70" fmla="*/ 1058668 h 1096568"/>
                <a:gd name="connsiteX71" fmla="*/ 6191988 w 6454889"/>
                <a:gd name="connsiteY71" fmla="*/ 1061893 h 1096568"/>
                <a:gd name="connsiteX72" fmla="*/ 6304326 w 6454889"/>
                <a:gd name="connsiteY72" fmla="*/ 1070118 h 1096568"/>
                <a:gd name="connsiteX73" fmla="*/ 6454889 w 6454889"/>
                <a:gd name="connsiteY73" fmla="*/ 1096568 h 1096568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445311 w 6454889"/>
                <a:gd name="connsiteY48" fmla="*/ 578608 h 1096568"/>
                <a:gd name="connsiteX49" fmla="*/ 4487648 w 6454889"/>
                <a:gd name="connsiteY49" fmla="*/ 592721 h 1096568"/>
                <a:gd name="connsiteX50" fmla="*/ 4558208 w 6454889"/>
                <a:gd name="connsiteY50" fmla="*/ 606833 h 1096568"/>
                <a:gd name="connsiteX51" fmla="*/ 4628769 w 6454889"/>
                <a:gd name="connsiteY51" fmla="*/ 635058 h 1096568"/>
                <a:gd name="connsiteX52" fmla="*/ 4718156 w 6454889"/>
                <a:gd name="connsiteY52" fmla="*/ 663810 h 1096568"/>
                <a:gd name="connsiteX53" fmla="*/ 4789772 w 6454889"/>
                <a:gd name="connsiteY53" fmla="*/ 670603 h 1096568"/>
                <a:gd name="connsiteX54" fmla="*/ 4882787 w 6454889"/>
                <a:gd name="connsiteY54" fmla="*/ 691507 h 1096568"/>
                <a:gd name="connsiteX55" fmla="*/ 4995683 w 6454889"/>
                <a:gd name="connsiteY55" fmla="*/ 733844 h 1096568"/>
                <a:gd name="connsiteX56" fmla="*/ 5080356 w 6454889"/>
                <a:gd name="connsiteY56" fmla="*/ 776182 h 1096568"/>
                <a:gd name="connsiteX57" fmla="*/ 5136804 w 6454889"/>
                <a:gd name="connsiteY57" fmla="*/ 804406 h 1096568"/>
                <a:gd name="connsiteX58" fmla="*/ 5207365 w 6454889"/>
                <a:gd name="connsiteY58" fmla="*/ 818519 h 1096568"/>
                <a:gd name="connsiteX59" fmla="*/ 5263813 w 6454889"/>
                <a:gd name="connsiteY59" fmla="*/ 832631 h 1096568"/>
                <a:gd name="connsiteX60" fmla="*/ 5376710 w 6454889"/>
                <a:gd name="connsiteY60" fmla="*/ 889081 h 1096568"/>
                <a:gd name="connsiteX61" fmla="*/ 5503719 w 6454889"/>
                <a:gd name="connsiteY61" fmla="*/ 959643 h 1096568"/>
                <a:gd name="connsiteX62" fmla="*/ 5568391 w 6454889"/>
                <a:gd name="connsiteY62" fmla="*/ 970206 h 1096568"/>
                <a:gd name="connsiteX63" fmla="*/ 5629840 w 6454889"/>
                <a:gd name="connsiteY63" fmla="*/ 999318 h 1096568"/>
                <a:gd name="connsiteX64" fmla="*/ 5682175 w 6454889"/>
                <a:gd name="connsiteY64" fmla="*/ 1002543 h 1096568"/>
                <a:gd name="connsiteX65" fmla="*/ 5715401 w 6454889"/>
                <a:gd name="connsiteY65" fmla="*/ 1015769 h 1096568"/>
                <a:gd name="connsiteX66" fmla="*/ 5810962 w 6454889"/>
                <a:gd name="connsiteY66" fmla="*/ 1029880 h 1096568"/>
                <a:gd name="connsiteX67" fmla="*/ 5870634 w 6454889"/>
                <a:gd name="connsiteY67" fmla="*/ 1038105 h 1096568"/>
                <a:gd name="connsiteX68" fmla="*/ 5912970 w 6454889"/>
                <a:gd name="connsiteY68" fmla="*/ 1047217 h 1096568"/>
                <a:gd name="connsiteX69" fmla="*/ 6006755 w 6454889"/>
                <a:gd name="connsiteY69" fmla="*/ 1065443 h 1096568"/>
                <a:gd name="connsiteX70" fmla="*/ 6049090 w 6454889"/>
                <a:gd name="connsiteY70" fmla="*/ 1058668 h 1096568"/>
                <a:gd name="connsiteX71" fmla="*/ 6191988 w 6454889"/>
                <a:gd name="connsiteY71" fmla="*/ 1061893 h 1096568"/>
                <a:gd name="connsiteX72" fmla="*/ 6304326 w 6454889"/>
                <a:gd name="connsiteY72" fmla="*/ 1070118 h 1096568"/>
                <a:gd name="connsiteX73" fmla="*/ 6454889 w 6454889"/>
                <a:gd name="connsiteY73" fmla="*/ 1096568 h 1096568"/>
                <a:gd name="connsiteX0" fmla="*/ 0 w 6454889"/>
                <a:gd name="connsiteY0" fmla="*/ 1086654 h 1096568"/>
                <a:gd name="connsiteX1" fmla="*/ 620932 w 6454889"/>
                <a:gd name="connsiteY1" fmla="*/ 1072542 h 1096568"/>
                <a:gd name="connsiteX2" fmla="*/ 719717 w 6454889"/>
                <a:gd name="connsiteY2" fmla="*/ 1044317 h 1096568"/>
                <a:gd name="connsiteX3" fmla="*/ 790277 w 6454889"/>
                <a:gd name="connsiteY3" fmla="*/ 1030205 h 1096568"/>
                <a:gd name="connsiteX4" fmla="*/ 846726 w 6454889"/>
                <a:gd name="connsiteY4" fmla="*/ 1001980 h 1096568"/>
                <a:gd name="connsiteX5" fmla="*/ 945510 w 6454889"/>
                <a:gd name="connsiteY5" fmla="*/ 973755 h 1096568"/>
                <a:gd name="connsiteX6" fmla="*/ 1114856 w 6454889"/>
                <a:gd name="connsiteY6" fmla="*/ 945530 h 1096568"/>
                <a:gd name="connsiteX7" fmla="*/ 1213640 w 6454889"/>
                <a:gd name="connsiteY7" fmla="*/ 917306 h 1096568"/>
                <a:gd name="connsiteX8" fmla="*/ 1298313 w 6454889"/>
                <a:gd name="connsiteY8" fmla="*/ 903193 h 1096568"/>
                <a:gd name="connsiteX9" fmla="*/ 1340649 w 6454889"/>
                <a:gd name="connsiteY9" fmla="*/ 889081 h 1096568"/>
                <a:gd name="connsiteX10" fmla="*/ 1411210 w 6454889"/>
                <a:gd name="connsiteY10" fmla="*/ 874968 h 1096568"/>
                <a:gd name="connsiteX11" fmla="*/ 1495882 w 6454889"/>
                <a:gd name="connsiteY11" fmla="*/ 846744 h 1096568"/>
                <a:gd name="connsiteX12" fmla="*/ 1552331 w 6454889"/>
                <a:gd name="connsiteY12" fmla="*/ 832631 h 1096568"/>
                <a:gd name="connsiteX13" fmla="*/ 1679340 w 6454889"/>
                <a:gd name="connsiteY13" fmla="*/ 804406 h 1096568"/>
                <a:gd name="connsiteX14" fmla="*/ 1721676 w 6454889"/>
                <a:gd name="connsiteY14" fmla="*/ 790294 h 1096568"/>
                <a:gd name="connsiteX15" fmla="*/ 1834573 w 6454889"/>
                <a:gd name="connsiteY15" fmla="*/ 762069 h 1096568"/>
                <a:gd name="connsiteX16" fmla="*/ 1876909 w 6454889"/>
                <a:gd name="connsiteY16" fmla="*/ 747957 h 1096568"/>
                <a:gd name="connsiteX17" fmla="*/ 1947470 w 6454889"/>
                <a:gd name="connsiteY17" fmla="*/ 719732 h 1096568"/>
                <a:gd name="connsiteX18" fmla="*/ 2018030 w 6454889"/>
                <a:gd name="connsiteY18" fmla="*/ 705620 h 1096568"/>
                <a:gd name="connsiteX19" fmla="*/ 2102703 w 6454889"/>
                <a:gd name="connsiteY19" fmla="*/ 663283 h 1096568"/>
                <a:gd name="connsiteX20" fmla="*/ 2201487 w 6454889"/>
                <a:gd name="connsiteY20" fmla="*/ 620945 h 1096568"/>
                <a:gd name="connsiteX21" fmla="*/ 2243824 w 6454889"/>
                <a:gd name="connsiteY21" fmla="*/ 592721 h 1096568"/>
                <a:gd name="connsiteX22" fmla="*/ 2328496 w 6454889"/>
                <a:gd name="connsiteY22" fmla="*/ 564496 h 1096568"/>
                <a:gd name="connsiteX23" fmla="*/ 2370833 w 6454889"/>
                <a:gd name="connsiteY23" fmla="*/ 550383 h 1096568"/>
                <a:gd name="connsiteX24" fmla="*/ 2455505 w 6454889"/>
                <a:gd name="connsiteY24" fmla="*/ 508046 h 1096568"/>
                <a:gd name="connsiteX25" fmla="*/ 2540178 w 6454889"/>
                <a:gd name="connsiteY25" fmla="*/ 451597 h 1096568"/>
                <a:gd name="connsiteX26" fmla="*/ 2582514 w 6454889"/>
                <a:gd name="connsiteY26" fmla="*/ 395147 h 1096568"/>
                <a:gd name="connsiteX27" fmla="*/ 2610738 w 6454889"/>
                <a:gd name="connsiteY27" fmla="*/ 352810 h 1096568"/>
                <a:gd name="connsiteX28" fmla="*/ 2667187 w 6454889"/>
                <a:gd name="connsiteY28" fmla="*/ 324585 h 1096568"/>
                <a:gd name="connsiteX29" fmla="*/ 2751859 w 6454889"/>
                <a:gd name="connsiteY29" fmla="*/ 254023 h 1096568"/>
                <a:gd name="connsiteX30" fmla="*/ 2794196 w 6454889"/>
                <a:gd name="connsiteY30" fmla="*/ 211686 h 1096568"/>
                <a:gd name="connsiteX31" fmla="*/ 2921205 w 6454889"/>
                <a:gd name="connsiteY31" fmla="*/ 141124 h 1096568"/>
                <a:gd name="connsiteX32" fmla="*/ 3005877 w 6454889"/>
                <a:gd name="connsiteY32" fmla="*/ 98787 h 1096568"/>
                <a:gd name="connsiteX33" fmla="*/ 3048213 w 6454889"/>
                <a:gd name="connsiteY33" fmla="*/ 70562 h 1096568"/>
                <a:gd name="connsiteX34" fmla="*/ 3146998 w 6454889"/>
                <a:gd name="connsiteY34" fmla="*/ 42337 h 1096568"/>
                <a:gd name="connsiteX35" fmla="*/ 3231671 w 6454889"/>
                <a:gd name="connsiteY35" fmla="*/ 0 h 1096568"/>
                <a:gd name="connsiteX36" fmla="*/ 3386904 w 6454889"/>
                <a:gd name="connsiteY36" fmla="*/ 14112 h 1096568"/>
                <a:gd name="connsiteX37" fmla="*/ 3485689 w 6454889"/>
                <a:gd name="connsiteY37" fmla="*/ 42337 h 1096568"/>
                <a:gd name="connsiteX38" fmla="*/ 3513913 w 6454889"/>
                <a:gd name="connsiteY38" fmla="*/ 84674 h 1096568"/>
                <a:gd name="connsiteX39" fmla="*/ 3598585 w 6454889"/>
                <a:gd name="connsiteY39" fmla="*/ 112899 h 1096568"/>
                <a:gd name="connsiteX40" fmla="*/ 3626810 w 6454889"/>
                <a:gd name="connsiteY40" fmla="*/ 141124 h 1096568"/>
                <a:gd name="connsiteX41" fmla="*/ 3725594 w 6454889"/>
                <a:gd name="connsiteY41" fmla="*/ 169349 h 1096568"/>
                <a:gd name="connsiteX42" fmla="*/ 3866715 w 6454889"/>
                <a:gd name="connsiteY42" fmla="*/ 239911 h 1096568"/>
                <a:gd name="connsiteX43" fmla="*/ 3985157 w 6454889"/>
                <a:gd name="connsiteY43" fmla="*/ 319514 h 1096568"/>
                <a:gd name="connsiteX44" fmla="*/ 4094086 w 6454889"/>
                <a:gd name="connsiteY44" fmla="*/ 399745 h 1096568"/>
                <a:gd name="connsiteX45" fmla="*/ 4202843 w 6454889"/>
                <a:gd name="connsiteY45" fmla="*/ 456449 h 1096568"/>
                <a:gd name="connsiteX46" fmla="*/ 4276797 w 6454889"/>
                <a:gd name="connsiteY46" fmla="*/ 489801 h 1096568"/>
                <a:gd name="connsiteX47" fmla="*/ 4342190 w 6454889"/>
                <a:gd name="connsiteY47" fmla="*/ 523667 h 1096568"/>
                <a:gd name="connsiteX48" fmla="*/ 4396563 w 6454889"/>
                <a:gd name="connsiteY48" fmla="*/ 540812 h 1096568"/>
                <a:gd name="connsiteX49" fmla="*/ 4445311 w 6454889"/>
                <a:gd name="connsiteY49" fmla="*/ 578608 h 1096568"/>
                <a:gd name="connsiteX50" fmla="*/ 4487648 w 6454889"/>
                <a:gd name="connsiteY50" fmla="*/ 592721 h 1096568"/>
                <a:gd name="connsiteX51" fmla="*/ 4558208 w 6454889"/>
                <a:gd name="connsiteY51" fmla="*/ 606833 h 1096568"/>
                <a:gd name="connsiteX52" fmla="*/ 4628769 w 6454889"/>
                <a:gd name="connsiteY52" fmla="*/ 635058 h 1096568"/>
                <a:gd name="connsiteX53" fmla="*/ 4718156 w 6454889"/>
                <a:gd name="connsiteY53" fmla="*/ 663810 h 1096568"/>
                <a:gd name="connsiteX54" fmla="*/ 4789772 w 6454889"/>
                <a:gd name="connsiteY54" fmla="*/ 670603 h 1096568"/>
                <a:gd name="connsiteX55" fmla="*/ 4882787 w 6454889"/>
                <a:gd name="connsiteY55" fmla="*/ 691507 h 1096568"/>
                <a:gd name="connsiteX56" fmla="*/ 4995683 w 6454889"/>
                <a:gd name="connsiteY56" fmla="*/ 733844 h 1096568"/>
                <a:gd name="connsiteX57" fmla="*/ 5080356 w 6454889"/>
                <a:gd name="connsiteY57" fmla="*/ 776182 h 1096568"/>
                <a:gd name="connsiteX58" fmla="*/ 5136804 w 6454889"/>
                <a:gd name="connsiteY58" fmla="*/ 804406 h 1096568"/>
                <a:gd name="connsiteX59" fmla="*/ 5207365 w 6454889"/>
                <a:gd name="connsiteY59" fmla="*/ 818519 h 1096568"/>
                <a:gd name="connsiteX60" fmla="*/ 5263813 w 6454889"/>
                <a:gd name="connsiteY60" fmla="*/ 832631 h 1096568"/>
                <a:gd name="connsiteX61" fmla="*/ 5376710 w 6454889"/>
                <a:gd name="connsiteY61" fmla="*/ 889081 h 1096568"/>
                <a:gd name="connsiteX62" fmla="*/ 5503719 w 6454889"/>
                <a:gd name="connsiteY62" fmla="*/ 959643 h 1096568"/>
                <a:gd name="connsiteX63" fmla="*/ 5568391 w 6454889"/>
                <a:gd name="connsiteY63" fmla="*/ 970206 h 1096568"/>
                <a:gd name="connsiteX64" fmla="*/ 5629840 w 6454889"/>
                <a:gd name="connsiteY64" fmla="*/ 999318 h 1096568"/>
                <a:gd name="connsiteX65" fmla="*/ 5682175 w 6454889"/>
                <a:gd name="connsiteY65" fmla="*/ 1002543 h 1096568"/>
                <a:gd name="connsiteX66" fmla="*/ 5715401 w 6454889"/>
                <a:gd name="connsiteY66" fmla="*/ 1015769 h 1096568"/>
                <a:gd name="connsiteX67" fmla="*/ 5810962 w 6454889"/>
                <a:gd name="connsiteY67" fmla="*/ 1029880 h 1096568"/>
                <a:gd name="connsiteX68" fmla="*/ 5870634 w 6454889"/>
                <a:gd name="connsiteY68" fmla="*/ 1038105 h 1096568"/>
                <a:gd name="connsiteX69" fmla="*/ 5912970 w 6454889"/>
                <a:gd name="connsiteY69" fmla="*/ 1047217 h 1096568"/>
                <a:gd name="connsiteX70" fmla="*/ 6006755 w 6454889"/>
                <a:gd name="connsiteY70" fmla="*/ 1065443 h 1096568"/>
                <a:gd name="connsiteX71" fmla="*/ 6049090 w 6454889"/>
                <a:gd name="connsiteY71" fmla="*/ 1058668 h 1096568"/>
                <a:gd name="connsiteX72" fmla="*/ 6191988 w 6454889"/>
                <a:gd name="connsiteY72" fmla="*/ 1061893 h 1096568"/>
                <a:gd name="connsiteX73" fmla="*/ 6304326 w 6454889"/>
                <a:gd name="connsiteY73" fmla="*/ 1070118 h 1096568"/>
                <a:gd name="connsiteX74" fmla="*/ 6454889 w 6454889"/>
                <a:gd name="connsiteY74" fmla="*/ 1096568 h 109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454889" h="1096568">
                  <a:moveTo>
                    <a:pt x="0" y="1086654"/>
                  </a:moveTo>
                  <a:lnTo>
                    <a:pt x="620932" y="1072542"/>
                  </a:lnTo>
                  <a:cubicBezTo>
                    <a:pt x="652612" y="1071222"/>
                    <a:pt x="689046" y="1051985"/>
                    <a:pt x="719717" y="1044317"/>
                  </a:cubicBezTo>
                  <a:cubicBezTo>
                    <a:pt x="742987" y="1038499"/>
                    <a:pt x="766757" y="1034909"/>
                    <a:pt x="790277" y="1030205"/>
                  </a:cubicBezTo>
                  <a:cubicBezTo>
                    <a:pt x="809093" y="1020797"/>
                    <a:pt x="827390" y="1010267"/>
                    <a:pt x="846726" y="1001980"/>
                  </a:cubicBezTo>
                  <a:cubicBezTo>
                    <a:pt x="872107" y="991102"/>
                    <a:pt x="920728" y="979262"/>
                    <a:pt x="945510" y="973755"/>
                  </a:cubicBezTo>
                  <a:cubicBezTo>
                    <a:pt x="1077111" y="944509"/>
                    <a:pt x="952910" y="974976"/>
                    <a:pt x="1114856" y="945530"/>
                  </a:cubicBezTo>
                  <a:cubicBezTo>
                    <a:pt x="1283894" y="914795"/>
                    <a:pt x="1077620" y="947533"/>
                    <a:pt x="1213640" y="917306"/>
                  </a:cubicBezTo>
                  <a:cubicBezTo>
                    <a:pt x="1241572" y="911099"/>
                    <a:pt x="1270381" y="909400"/>
                    <a:pt x="1298313" y="903193"/>
                  </a:cubicBezTo>
                  <a:cubicBezTo>
                    <a:pt x="1312834" y="899966"/>
                    <a:pt x="1326218" y="892689"/>
                    <a:pt x="1340649" y="889081"/>
                  </a:cubicBezTo>
                  <a:cubicBezTo>
                    <a:pt x="1363919" y="883263"/>
                    <a:pt x="1388069" y="881279"/>
                    <a:pt x="1411210" y="874968"/>
                  </a:cubicBezTo>
                  <a:cubicBezTo>
                    <a:pt x="1439912" y="867140"/>
                    <a:pt x="1467020" y="853960"/>
                    <a:pt x="1495882" y="846744"/>
                  </a:cubicBezTo>
                  <a:cubicBezTo>
                    <a:pt x="1514698" y="842040"/>
                    <a:pt x="1533397" y="836839"/>
                    <a:pt x="1552331" y="832631"/>
                  </a:cubicBezTo>
                  <a:cubicBezTo>
                    <a:pt x="1617827" y="818076"/>
                    <a:pt x="1619096" y="821619"/>
                    <a:pt x="1679340" y="804406"/>
                  </a:cubicBezTo>
                  <a:cubicBezTo>
                    <a:pt x="1693643" y="800319"/>
                    <a:pt x="1707325" y="794208"/>
                    <a:pt x="1721676" y="790294"/>
                  </a:cubicBezTo>
                  <a:cubicBezTo>
                    <a:pt x="1759100" y="780087"/>
                    <a:pt x="1797773" y="774336"/>
                    <a:pt x="1834573" y="762069"/>
                  </a:cubicBezTo>
                  <a:cubicBezTo>
                    <a:pt x="1848685" y="757365"/>
                    <a:pt x="1862981" y="753180"/>
                    <a:pt x="1876909" y="747957"/>
                  </a:cubicBezTo>
                  <a:cubicBezTo>
                    <a:pt x="1900628" y="739062"/>
                    <a:pt x="1923206" y="727011"/>
                    <a:pt x="1947470" y="719732"/>
                  </a:cubicBezTo>
                  <a:cubicBezTo>
                    <a:pt x="1970444" y="712840"/>
                    <a:pt x="1994760" y="711438"/>
                    <a:pt x="2018030" y="705620"/>
                  </a:cubicBezTo>
                  <a:cubicBezTo>
                    <a:pt x="2075521" y="691247"/>
                    <a:pt x="2049055" y="693939"/>
                    <a:pt x="2102703" y="663283"/>
                  </a:cubicBezTo>
                  <a:cubicBezTo>
                    <a:pt x="2308255" y="545824"/>
                    <a:pt x="2043169" y="700105"/>
                    <a:pt x="2201487" y="620945"/>
                  </a:cubicBezTo>
                  <a:cubicBezTo>
                    <a:pt x="2216657" y="613360"/>
                    <a:pt x="2228325" y="599609"/>
                    <a:pt x="2243824" y="592721"/>
                  </a:cubicBezTo>
                  <a:cubicBezTo>
                    <a:pt x="2271011" y="580638"/>
                    <a:pt x="2300272" y="573904"/>
                    <a:pt x="2328496" y="564496"/>
                  </a:cubicBezTo>
                  <a:cubicBezTo>
                    <a:pt x="2342608" y="559792"/>
                    <a:pt x="2358456" y="558635"/>
                    <a:pt x="2370833" y="550383"/>
                  </a:cubicBezTo>
                  <a:cubicBezTo>
                    <a:pt x="2558783" y="425083"/>
                    <a:pt x="2280221" y="605428"/>
                    <a:pt x="2455505" y="508046"/>
                  </a:cubicBezTo>
                  <a:cubicBezTo>
                    <a:pt x="2485158" y="491572"/>
                    <a:pt x="2540178" y="451597"/>
                    <a:pt x="2540178" y="451597"/>
                  </a:cubicBezTo>
                  <a:cubicBezTo>
                    <a:pt x="2554290" y="432780"/>
                    <a:pt x="2568843" y="414287"/>
                    <a:pt x="2582514" y="395147"/>
                  </a:cubicBezTo>
                  <a:cubicBezTo>
                    <a:pt x="2592372" y="381345"/>
                    <a:pt x="2597708" y="363668"/>
                    <a:pt x="2610738" y="352810"/>
                  </a:cubicBezTo>
                  <a:cubicBezTo>
                    <a:pt x="2626899" y="339342"/>
                    <a:pt x="2648371" y="333993"/>
                    <a:pt x="2667187" y="324585"/>
                  </a:cubicBezTo>
                  <a:cubicBezTo>
                    <a:pt x="2790864" y="200905"/>
                    <a:pt x="2633983" y="352255"/>
                    <a:pt x="2751859" y="254023"/>
                  </a:cubicBezTo>
                  <a:cubicBezTo>
                    <a:pt x="2767191" y="241246"/>
                    <a:pt x="2778442" y="223939"/>
                    <a:pt x="2794196" y="211686"/>
                  </a:cubicBezTo>
                  <a:cubicBezTo>
                    <a:pt x="2866986" y="155071"/>
                    <a:pt x="2857326" y="162417"/>
                    <a:pt x="2921205" y="141124"/>
                  </a:cubicBezTo>
                  <a:cubicBezTo>
                    <a:pt x="3042535" y="60235"/>
                    <a:pt x="2889024" y="157215"/>
                    <a:pt x="3005877" y="98787"/>
                  </a:cubicBezTo>
                  <a:cubicBezTo>
                    <a:pt x="3021047" y="91202"/>
                    <a:pt x="3032624" y="77243"/>
                    <a:pt x="3048213" y="70562"/>
                  </a:cubicBezTo>
                  <a:cubicBezTo>
                    <a:pt x="3111528" y="43427"/>
                    <a:pt x="3092065" y="69805"/>
                    <a:pt x="3146998" y="42337"/>
                  </a:cubicBezTo>
                  <a:cubicBezTo>
                    <a:pt x="3256414" y="-12374"/>
                    <a:pt x="3125266" y="35468"/>
                    <a:pt x="3231671" y="0"/>
                  </a:cubicBezTo>
                  <a:cubicBezTo>
                    <a:pt x="3283415" y="4704"/>
                    <a:pt x="3335402" y="7245"/>
                    <a:pt x="3386904" y="14112"/>
                  </a:cubicBezTo>
                  <a:cubicBezTo>
                    <a:pt x="3416430" y="18049"/>
                    <a:pt x="3456669" y="32664"/>
                    <a:pt x="3485689" y="42337"/>
                  </a:cubicBezTo>
                  <a:cubicBezTo>
                    <a:pt x="3495097" y="56449"/>
                    <a:pt x="3499530" y="75685"/>
                    <a:pt x="3513913" y="84674"/>
                  </a:cubicBezTo>
                  <a:cubicBezTo>
                    <a:pt x="3539141" y="100442"/>
                    <a:pt x="3598585" y="112899"/>
                    <a:pt x="3598585" y="112899"/>
                  </a:cubicBezTo>
                  <a:cubicBezTo>
                    <a:pt x="3607993" y="122307"/>
                    <a:pt x="3615401" y="134278"/>
                    <a:pt x="3626810" y="141124"/>
                  </a:cubicBezTo>
                  <a:cubicBezTo>
                    <a:pt x="3641268" y="149799"/>
                    <a:pt x="3715054" y="166714"/>
                    <a:pt x="3725594" y="169349"/>
                  </a:cubicBezTo>
                  <a:cubicBezTo>
                    <a:pt x="3826405" y="236557"/>
                    <a:pt x="3777358" y="217570"/>
                    <a:pt x="3866715" y="239911"/>
                  </a:cubicBezTo>
                  <a:cubicBezTo>
                    <a:pt x="3880260" y="294092"/>
                    <a:pt x="3947262" y="292875"/>
                    <a:pt x="3985157" y="319514"/>
                  </a:cubicBezTo>
                  <a:cubicBezTo>
                    <a:pt x="4023052" y="346153"/>
                    <a:pt x="4057805" y="376923"/>
                    <a:pt x="4094086" y="399745"/>
                  </a:cubicBezTo>
                  <a:cubicBezTo>
                    <a:pt x="4130367" y="422567"/>
                    <a:pt x="4172391" y="441440"/>
                    <a:pt x="4202843" y="456449"/>
                  </a:cubicBezTo>
                  <a:cubicBezTo>
                    <a:pt x="4233295" y="471458"/>
                    <a:pt x="4253573" y="478598"/>
                    <a:pt x="4276797" y="489801"/>
                  </a:cubicBezTo>
                  <a:cubicBezTo>
                    <a:pt x="4300021" y="501004"/>
                    <a:pt x="4322229" y="515165"/>
                    <a:pt x="4342190" y="523667"/>
                  </a:cubicBezTo>
                  <a:cubicBezTo>
                    <a:pt x="4362151" y="532169"/>
                    <a:pt x="4379376" y="531655"/>
                    <a:pt x="4396563" y="540812"/>
                  </a:cubicBezTo>
                  <a:cubicBezTo>
                    <a:pt x="4413750" y="549969"/>
                    <a:pt x="4422401" y="573524"/>
                    <a:pt x="4445311" y="578608"/>
                  </a:cubicBezTo>
                  <a:cubicBezTo>
                    <a:pt x="4459423" y="583312"/>
                    <a:pt x="4473216" y="589113"/>
                    <a:pt x="4487648" y="592721"/>
                  </a:cubicBezTo>
                  <a:cubicBezTo>
                    <a:pt x="4510918" y="598539"/>
                    <a:pt x="4535234" y="599941"/>
                    <a:pt x="4558208" y="606833"/>
                  </a:cubicBezTo>
                  <a:cubicBezTo>
                    <a:pt x="4582472" y="614112"/>
                    <a:pt x="4602111" y="625562"/>
                    <a:pt x="4628769" y="635058"/>
                  </a:cubicBezTo>
                  <a:cubicBezTo>
                    <a:pt x="4655427" y="644554"/>
                    <a:pt x="4691322" y="657886"/>
                    <a:pt x="4718156" y="663810"/>
                  </a:cubicBezTo>
                  <a:cubicBezTo>
                    <a:pt x="4744990" y="669734"/>
                    <a:pt x="4762334" y="665987"/>
                    <a:pt x="4789772" y="670603"/>
                  </a:cubicBezTo>
                  <a:cubicBezTo>
                    <a:pt x="4817211" y="675219"/>
                    <a:pt x="4848469" y="680967"/>
                    <a:pt x="4882787" y="691507"/>
                  </a:cubicBezTo>
                  <a:cubicBezTo>
                    <a:pt x="4917105" y="702047"/>
                    <a:pt x="4974116" y="725217"/>
                    <a:pt x="4995683" y="733844"/>
                  </a:cubicBezTo>
                  <a:cubicBezTo>
                    <a:pt x="5047138" y="785299"/>
                    <a:pt x="4997129" y="744971"/>
                    <a:pt x="5080356" y="776182"/>
                  </a:cubicBezTo>
                  <a:cubicBezTo>
                    <a:pt x="5100053" y="783569"/>
                    <a:pt x="5116847" y="797753"/>
                    <a:pt x="5136804" y="804406"/>
                  </a:cubicBezTo>
                  <a:cubicBezTo>
                    <a:pt x="5159559" y="811991"/>
                    <a:pt x="5183950" y="813316"/>
                    <a:pt x="5207365" y="818519"/>
                  </a:cubicBezTo>
                  <a:cubicBezTo>
                    <a:pt x="5226298" y="822726"/>
                    <a:pt x="5244997" y="827927"/>
                    <a:pt x="5263813" y="832631"/>
                  </a:cubicBezTo>
                  <a:cubicBezTo>
                    <a:pt x="5301445" y="851448"/>
                    <a:pt x="5341702" y="865742"/>
                    <a:pt x="5376710" y="889081"/>
                  </a:cubicBezTo>
                  <a:cubicBezTo>
                    <a:pt x="5473760" y="953781"/>
                    <a:pt x="5429202" y="934802"/>
                    <a:pt x="5503719" y="959643"/>
                  </a:cubicBezTo>
                  <a:cubicBezTo>
                    <a:pt x="5529150" y="985075"/>
                    <a:pt x="5547371" y="963593"/>
                    <a:pt x="5568391" y="970206"/>
                  </a:cubicBezTo>
                  <a:cubicBezTo>
                    <a:pt x="5589411" y="976819"/>
                    <a:pt x="5611024" y="994614"/>
                    <a:pt x="5629840" y="999318"/>
                  </a:cubicBezTo>
                  <a:cubicBezTo>
                    <a:pt x="5643952" y="1008726"/>
                    <a:pt x="5667915" y="999801"/>
                    <a:pt x="5682175" y="1002543"/>
                  </a:cubicBezTo>
                  <a:cubicBezTo>
                    <a:pt x="5696435" y="1005285"/>
                    <a:pt x="5693937" y="1011213"/>
                    <a:pt x="5715401" y="1015769"/>
                  </a:cubicBezTo>
                  <a:cubicBezTo>
                    <a:pt x="5736865" y="1020325"/>
                    <a:pt x="5785090" y="1026157"/>
                    <a:pt x="5810962" y="1029880"/>
                  </a:cubicBezTo>
                  <a:cubicBezTo>
                    <a:pt x="5836834" y="1033603"/>
                    <a:pt x="5853633" y="1035216"/>
                    <a:pt x="5870634" y="1038105"/>
                  </a:cubicBezTo>
                  <a:cubicBezTo>
                    <a:pt x="5887635" y="1040994"/>
                    <a:pt x="5890283" y="1042661"/>
                    <a:pt x="5912970" y="1047217"/>
                  </a:cubicBezTo>
                  <a:cubicBezTo>
                    <a:pt x="5935657" y="1051773"/>
                    <a:pt x="5946018" y="1045198"/>
                    <a:pt x="6006755" y="1065443"/>
                  </a:cubicBezTo>
                  <a:cubicBezTo>
                    <a:pt x="6020867" y="1074851"/>
                    <a:pt x="6018218" y="1059260"/>
                    <a:pt x="6049090" y="1058668"/>
                  </a:cubicBezTo>
                  <a:lnTo>
                    <a:pt x="6191988" y="1061893"/>
                  </a:lnTo>
                  <a:cubicBezTo>
                    <a:pt x="6234527" y="1063801"/>
                    <a:pt x="6260509" y="1064339"/>
                    <a:pt x="6304326" y="1070118"/>
                  </a:cubicBezTo>
                  <a:cubicBezTo>
                    <a:pt x="6348143" y="1075897"/>
                    <a:pt x="6429721" y="1046234"/>
                    <a:pt x="6454889" y="1096568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chemeClr val="bg1"/>
                  </a:solidFill>
                  <a:effectLst/>
                  <a:ea typeface="Times New Roman"/>
                  <a:cs typeface="Times New Roman"/>
                </a:rPr>
                <a:t> </a:t>
              </a:r>
              <a:endParaRPr lang="en-US" sz="1000">
                <a:solidFill>
                  <a:schemeClr val="bg1"/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9" name="Isosceles Triangle 28"/>
            <p:cNvSpPr/>
            <p:nvPr/>
          </p:nvSpPr>
          <p:spPr>
            <a:xfrm>
              <a:off x="5300989" y="2995211"/>
              <a:ext cx="259498" cy="212343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0" name="Isosceles Triangle 30"/>
            <p:cNvSpPr/>
            <p:nvPr/>
          </p:nvSpPr>
          <p:spPr>
            <a:xfrm>
              <a:off x="6257802" y="2669718"/>
              <a:ext cx="259498" cy="212343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1" name="Isosceles Triangle 31"/>
            <p:cNvSpPr/>
            <p:nvPr/>
          </p:nvSpPr>
          <p:spPr>
            <a:xfrm>
              <a:off x="8814815" y="2996144"/>
              <a:ext cx="259498" cy="212343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2" name="Isosceles Triangle 33"/>
            <p:cNvSpPr/>
            <p:nvPr/>
          </p:nvSpPr>
          <p:spPr>
            <a:xfrm>
              <a:off x="7128862" y="2294135"/>
              <a:ext cx="259498" cy="212343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3" name="Isosceles Triangle 34"/>
            <p:cNvSpPr/>
            <p:nvPr/>
          </p:nvSpPr>
          <p:spPr>
            <a:xfrm>
              <a:off x="7908334" y="2727395"/>
              <a:ext cx="259498" cy="212343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44" name="Teardrop 43"/>
          <p:cNvSpPr/>
          <p:nvPr/>
        </p:nvSpPr>
        <p:spPr>
          <a:xfrm rot="7850656">
            <a:off x="6620864" y="3380583"/>
            <a:ext cx="408630" cy="365783"/>
          </a:xfrm>
          <a:prstGeom prst="teardrop">
            <a:avLst>
              <a:gd name="adj" fmla="val 200000"/>
            </a:avLst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2058" tIns="41029" rIns="82058" bIns="410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rgbClr val="FFFFFF"/>
                </a:solidFill>
                <a:ea typeface="Times New Roman"/>
                <a:cs typeface="Times New Roman"/>
              </a:rPr>
              <a:t> </a:t>
            </a:r>
            <a:endParaRPr lang="en-US" sz="900" dirty="0">
              <a:latin typeface="Times"/>
              <a:ea typeface="ＭＳ 明朝"/>
              <a:cs typeface="Times New Roman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05292" y="2222500"/>
            <a:ext cx="3757108" cy="2920475"/>
            <a:chOff x="221512" y="1293771"/>
            <a:chExt cx="4132819" cy="3309872"/>
          </a:xfrm>
        </p:grpSpPr>
        <p:grpSp>
          <p:nvGrpSpPr>
            <p:cNvPr id="46" name="Group 45"/>
            <p:cNvGrpSpPr/>
            <p:nvPr/>
          </p:nvGrpSpPr>
          <p:grpSpPr>
            <a:xfrm>
              <a:off x="221512" y="1293771"/>
              <a:ext cx="4132819" cy="3309872"/>
              <a:chOff x="221512" y="1293771"/>
              <a:chExt cx="4132819" cy="3309872"/>
            </a:xfrm>
          </p:grpSpPr>
          <p:pic>
            <p:nvPicPr>
              <p:cNvPr id="52" name="Picture 51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1512" y="1293771"/>
                <a:ext cx="4132819" cy="3309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</p:pic>
          <p:pic>
            <p:nvPicPr>
              <p:cNvPr id="53" name="Picture 52" descr="MountGordan_scal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788" y="1400113"/>
                <a:ext cx="1294798" cy="286813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431152" y="1355226"/>
                <a:ext cx="4075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km</a:t>
                </a:r>
              </a:p>
            </p:txBody>
          </p:sp>
        </p:grpSp>
        <p:sp>
          <p:nvSpPr>
            <p:cNvPr id="47" name="Isosceles Triangle 37"/>
            <p:cNvSpPr/>
            <p:nvPr/>
          </p:nvSpPr>
          <p:spPr>
            <a:xfrm>
              <a:off x="636709" y="3081851"/>
              <a:ext cx="259498" cy="212343"/>
            </a:xfrm>
            <a:prstGeom prst="triangle">
              <a:avLst/>
            </a:prstGeom>
            <a:solidFill>
              <a:srgbClr val="008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>
                  <a:ea typeface="Times New Roman"/>
                  <a:cs typeface="Times New Roman"/>
                </a:rPr>
                <a:t> </a:t>
              </a:r>
              <a:endParaRPr lang="en-US" sz="1000">
                <a:ea typeface="Calibri"/>
                <a:cs typeface="Times New Roman"/>
              </a:endParaRPr>
            </a:p>
          </p:txBody>
        </p:sp>
        <p:sp>
          <p:nvSpPr>
            <p:cNvPr id="48" name="Isosceles Triangle 54"/>
            <p:cNvSpPr/>
            <p:nvPr/>
          </p:nvSpPr>
          <p:spPr>
            <a:xfrm>
              <a:off x="1488942" y="3070098"/>
              <a:ext cx="259498" cy="212343"/>
            </a:xfrm>
            <a:prstGeom prst="triangle">
              <a:avLst/>
            </a:prstGeom>
            <a:solidFill>
              <a:srgbClr val="008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>
                  <a:ea typeface="Times New Roman"/>
                  <a:cs typeface="Times New Roman"/>
                </a:rPr>
                <a:t> </a:t>
              </a:r>
              <a:endParaRPr lang="en-US" sz="1000">
                <a:ea typeface="Calibri"/>
                <a:cs typeface="Times New Roman"/>
              </a:endParaRPr>
            </a:p>
          </p:txBody>
        </p:sp>
        <p:sp>
          <p:nvSpPr>
            <p:cNvPr id="49" name="Isosceles Triangle 55"/>
            <p:cNvSpPr/>
            <p:nvPr/>
          </p:nvSpPr>
          <p:spPr>
            <a:xfrm>
              <a:off x="3687395" y="2948324"/>
              <a:ext cx="259498" cy="212343"/>
            </a:xfrm>
            <a:prstGeom prst="triangle">
              <a:avLst/>
            </a:prstGeom>
            <a:solidFill>
              <a:srgbClr val="008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>
                  <a:ea typeface="Times New Roman"/>
                  <a:cs typeface="Times New Roman"/>
                </a:rPr>
                <a:t> </a:t>
              </a:r>
              <a:endParaRPr lang="en-US" sz="1000">
                <a:ea typeface="Calibri"/>
                <a:cs typeface="Times New Roman"/>
              </a:endParaRPr>
            </a:p>
          </p:txBody>
        </p:sp>
        <p:sp>
          <p:nvSpPr>
            <p:cNvPr id="50" name="Isosceles Triangle 56"/>
            <p:cNvSpPr/>
            <p:nvPr/>
          </p:nvSpPr>
          <p:spPr>
            <a:xfrm>
              <a:off x="2076142" y="3023195"/>
              <a:ext cx="259498" cy="212343"/>
            </a:xfrm>
            <a:prstGeom prst="triangle">
              <a:avLst/>
            </a:prstGeom>
            <a:solidFill>
              <a:srgbClr val="008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>
                  <a:ea typeface="Times New Roman"/>
                  <a:cs typeface="Times New Roman"/>
                </a:rPr>
                <a:t> </a:t>
              </a:r>
              <a:endParaRPr lang="en-US" sz="1000">
                <a:ea typeface="Calibri"/>
                <a:cs typeface="Times New Roman"/>
              </a:endParaRPr>
            </a:p>
          </p:txBody>
        </p:sp>
        <p:sp>
          <p:nvSpPr>
            <p:cNvPr id="51" name="Isosceles Triangle 57"/>
            <p:cNvSpPr/>
            <p:nvPr/>
          </p:nvSpPr>
          <p:spPr>
            <a:xfrm>
              <a:off x="2915374" y="2993315"/>
              <a:ext cx="259498" cy="212343"/>
            </a:xfrm>
            <a:prstGeom prst="triangle">
              <a:avLst/>
            </a:prstGeom>
            <a:solidFill>
              <a:srgbClr val="008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>
                  <a:ea typeface="Times New Roman"/>
                  <a:cs typeface="Times New Roman"/>
                </a:rPr>
                <a:t> </a:t>
              </a:r>
              <a:endParaRPr lang="en-US" sz="100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182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10425" y="688760"/>
            <a:ext cx="7254921" cy="5725313"/>
            <a:chOff x="710420" y="688760"/>
            <a:chExt cx="7254921" cy="5725313"/>
          </a:xfrm>
        </p:grpSpPr>
        <p:pic>
          <p:nvPicPr>
            <p:cNvPr id="30" name="Picture 29" descr="eyja_GPS_station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20" y="688762"/>
              <a:ext cx="7254919" cy="5725311"/>
            </a:xfrm>
            <a:prstGeom prst="rect">
              <a:avLst/>
            </a:prstGeom>
          </p:spPr>
        </p:pic>
        <p:pic>
          <p:nvPicPr>
            <p:cNvPr id="31" name="Picture 30" descr="eyja_katla_GPS_stations_SCAL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827" y="5187179"/>
              <a:ext cx="1472089" cy="51865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23147" y="688760"/>
              <a:ext cx="6142194" cy="5290125"/>
            </a:xfrm>
            <a:prstGeom prst="rect">
              <a:avLst/>
            </a:prstGeom>
            <a:noFill/>
            <a:ln w="38100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5838" y="2228701"/>
              <a:ext cx="452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037667" y="3997907"/>
            <a:ext cx="2152368" cy="1839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08047" y="4127823"/>
            <a:ext cx="3429056" cy="913856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Map of study area showing</a:t>
            </a:r>
          </a:p>
          <a:p>
            <a:r>
              <a:rPr lang="en-US" i="1" dirty="0">
                <a:solidFill>
                  <a:srgbClr val="000000"/>
                </a:solidFill>
              </a:rPr>
              <a:t>the summit of </a:t>
            </a:r>
            <a:r>
              <a:rPr lang="en-US" i="1" dirty="0" err="1">
                <a:solidFill>
                  <a:srgbClr val="000000"/>
                </a:solidFill>
              </a:rPr>
              <a:t>Ejafjallajokull</a:t>
            </a:r>
            <a:r>
              <a:rPr lang="en-US" i="1" dirty="0">
                <a:solidFill>
                  <a:srgbClr val="000000"/>
                </a:solidFill>
              </a:rPr>
              <a:t> (x) and the locations of GPS stations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3993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84734" y="761856"/>
            <a:ext cx="5280521" cy="5977466"/>
            <a:chOff x="3020038" y="863566"/>
            <a:chExt cx="5725289" cy="6774462"/>
          </a:xfrm>
        </p:grpSpPr>
        <p:sp>
          <p:nvSpPr>
            <p:cNvPr id="81" name="Rectangle 80"/>
            <p:cNvSpPr/>
            <p:nvPr/>
          </p:nvSpPr>
          <p:spPr>
            <a:xfrm>
              <a:off x="3020041" y="863566"/>
              <a:ext cx="5725286" cy="677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020038" y="863566"/>
              <a:ext cx="1052978" cy="6275937"/>
              <a:chOff x="3020038" y="863566"/>
              <a:chExt cx="1052978" cy="627593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020038" y="863566"/>
                <a:ext cx="1035340" cy="2015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40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20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-20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-40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20039" y="3009208"/>
                <a:ext cx="1052977" cy="2015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40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20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-20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-40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20041" y="5123567"/>
                <a:ext cx="1035338" cy="2015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80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40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-40</a:t>
                </a:r>
              </a:p>
              <a:p>
                <a:pPr algn="r"/>
                <a:r>
                  <a:rPr lang="en-US" sz="2200" dirty="0">
                    <a:latin typeface="Abadi MT Condensed Light"/>
                    <a:cs typeface="Abadi MT Condensed Light"/>
                  </a:rPr>
                  <a:t>-80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16200000">
                <a:off x="2625377" y="1653251"/>
                <a:ext cx="1519369" cy="510943"/>
              </a:xfrm>
              <a:prstGeom prst="rect">
                <a:avLst/>
              </a:prstGeom>
              <a:noFill/>
            </p:spPr>
            <p:txBody>
              <a:bodyPr wrap="square" lIns="101882" tIns="50941" rIns="101882" bIns="50941" rtlCol="0">
                <a:spAutoFit/>
              </a:bodyPr>
              <a:lstStyle/>
              <a:p>
                <a:pPr algn="ctr"/>
                <a:r>
                  <a:rPr lang="en-US" sz="2400" dirty="0"/>
                  <a:t>North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2625377" y="3845295"/>
                <a:ext cx="1519369" cy="510943"/>
              </a:xfrm>
              <a:prstGeom prst="rect">
                <a:avLst/>
              </a:prstGeom>
              <a:noFill/>
            </p:spPr>
            <p:txBody>
              <a:bodyPr wrap="square" lIns="101882" tIns="50941" rIns="101882" bIns="50941" rtlCol="0">
                <a:spAutoFit/>
              </a:bodyPr>
              <a:lstStyle/>
              <a:p>
                <a:pPr algn="ctr"/>
                <a:r>
                  <a:rPr lang="en-US" sz="2400" dirty="0"/>
                  <a:t>East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2625377" y="6022489"/>
                <a:ext cx="1519369" cy="510943"/>
              </a:xfrm>
              <a:prstGeom prst="rect">
                <a:avLst/>
              </a:prstGeom>
              <a:noFill/>
            </p:spPr>
            <p:txBody>
              <a:bodyPr wrap="square" lIns="101882" tIns="50941" rIns="101882" bIns="50941" rtlCol="0">
                <a:spAutoFit/>
              </a:bodyPr>
              <a:lstStyle/>
              <a:p>
                <a:pPr algn="ctr"/>
                <a:r>
                  <a:rPr lang="en-US" sz="2400" dirty="0"/>
                  <a:t>Up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137222" y="1052077"/>
              <a:ext cx="4259871" cy="5918515"/>
              <a:chOff x="4137222" y="1052077"/>
              <a:chExt cx="4259871" cy="591851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143574" y="3192747"/>
                <a:ext cx="4253518" cy="1638589"/>
              </a:xfrm>
              <a:prstGeom prst="rect">
                <a:avLst/>
              </a:prstGeom>
              <a:pattFill prst="lgGrid">
                <a:fgClr>
                  <a:schemeClr val="bg1">
                    <a:lumMod val="85000"/>
                  </a:schemeClr>
                </a:fgClr>
                <a:bgClr>
                  <a:prstClr val="white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137222" y="1052077"/>
                <a:ext cx="4259869" cy="1638589"/>
              </a:xfrm>
              <a:prstGeom prst="rect">
                <a:avLst/>
              </a:prstGeom>
              <a:pattFill prst="lgGrid">
                <a:fgClr>
                  <a:schemeClr val="bg1">
                    <a:lumMod val="85000"/>
                  </a:schemeClr>
                </a:fgClr>
                <a:bgClr>
                  <a:prstClr val="white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148511" y="5332003"/>
                <a:ext cx="4248582" cy="1638589"/>
              </a:xfrm>
              <a:prstGeom prst="rect">
                <a:avLst/>
              </a:prstGeom>
              <a:pattFill prst="lgGrid">
                <a:fgClr>
                  <a:schemeClr val="bg1">
                    <a:lumMod val="85000"/>
                  </a:schemeClr>
                </a:fgClr>
                <a:bgClr>
                  <a:prstClr val="white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034955" y="1494168"/>
            <a:ext cx="3858819" cy="717047"/>
            <a:chOff x="3338447" y="1693386"/>
            <a:chExt cx="4244701" cy="812652"/>
          </a:xfrm>
        </p:grpSpPr>
        <p:grpSp>
          <p:nvGrpSpPr>
            <p:cNvPr id="45" name="Group 44"/>
            <p:cNvGrpSpPr/>
            <p:nvPr/>
          </p:nvGrpSpPr>
          <p:grpSpPr>
            <a:xfrm rot="19686992">
              <a:off x="3338447" y="1700412"/>
              <a:ext cx="1496137" cy="473157"/>
              <a:chOff x="4121515" y="1669253"/>
              <a:chExt cx="1340623" cy="41749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4319581" y="1669253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4121515" y="1686635"/>
                <a:ext cx="13406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northward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044952" y="1693386"/>
              <a:ext cx="1538196" cy="812652"/>
              <a:chOff x="3733268" y="1809009"/>
              <a:chExt cx="1378310" cy="717046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3733268" y="1809009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3733268" y="1818170"/>
                <a:ext cx="1378310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No N-S 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movement 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1880876">
              <a:off x="4475501" y="1733141"/>
              <a:ext cx="1496137" cy="463841"/>
              <a:chOff x="3887472" y="2076210"/>
              <a:chExt cx="1340623" cy="409272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 flipV="1">
                <a:off x="4099142" y="2076210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887472" y="2085372"/>
                <a:ext cx="13406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southward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 rot="19686992">
            <a:off x="3050309" y="3378623"/>
            <a:ext cx="1360124" cy="417491"/>
            <a:chOff x="4121514" y="1669253"/>
            <a:chExt cx="1340623" cy="41749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4319581" y="1669253"/>
              <a:ext cx="881987" cy="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121514" y="1686634"/>
              <a:ext cx="1340623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eastward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5411" y="3372421"/>
            <a:ext cx="1398360" cy="717047"/>
            <a:chOff x="3733268" y="1809009"/>
            <a:chExt cx="1378310" cy="717047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3733268" y="1809009"/>
              <a:ext cx="881987" cy="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733268" y="1818170"/>
              <a:ext cx="13783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No E-W </a:t>
              </a:r>
            </a:p>
            <a:p>
              <a:r>
                <a:rPr lang="en-US" sz="2000" dirty="0">
                  <a:solidFill>
                    <a:srgbClr val="000000"/>
                  </a:solidFill>
                </a:rPr>
                <a:t>movement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 rot="1880876">
            <a:off x="4058083" y="3407501"/>
            <a:ext cx="1360124" cy="409269"/>
            <a:chOff x="3887469" y="2076210"/>
            <a:chExt cx="1340623" cy="409270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4099142" y="2076210"/>
              <a:ext cx="881987" cy="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887469" y="2085369"/>
              <a:ext cx="1340623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westward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37297" y="5324350"/>
            <a:ext cx="3856475" cy="717047"/>
            <a:chOff x="4161255" y="6193131"/>
            <a:chExt cx="4181300" cy="812652"/>
          </a:xfrm>
        </p:grpSpPr>
        <p:grpSp>
          <p:nvGrpSpPr>
            <p:cNvPr id="71" name="Group 70"/>
            <p:cNvGrpSpPr/>
            <p:nvPr/>
          </p:nvGrpSpPr>
          <p:grpSpPr>
            <a:xfrm rot="19686992">
              <a:off x="4161255" y="6208809"/>
              <a:ext cx="1474685" cy="463839"/>
              <a:chOff x="4121527" y="1677498"/>
              <a:chExt cx="1340623" cy="409270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 flipV="1">
                <a:off x="4333197" y="1677498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4121527" y="1686658"/>
                <a:ext cx="13406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  upward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826414" y="6193131"/>
              <a:ext cx="1516141" cy="812652"/>
              <a:chOff x="3733268" y="1809009"/>
              <a:chExt cx="1378310" cy="717046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flipV="1">
                <a:off x="3733268" y="1809009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3733268" y="1818170"/>
                <a:ext cx="1378310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No vertical 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movement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1880876">
              <a:off x="5279420" y="6232884"/>
              <a:ext cx="1474685" cy="463840"/>
              <a:chOff x="3887469" y="2076210"/>
              <a:chExt cx="1340623" cy="409271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 flipV="1">
                <a:off x="4099142" y="2076210"/>
                <a:ext cx="881987" cy="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3887469" y="2085371"/>
                <a:ext cx="13406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downward</a:t>
                </a: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3015131" y="6209578"/>
            <a:ext cx="3928943" cy="45739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-27342" y="2211215"/>
            <a:ext cx="2235466" cy="120031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Reading GPS time series: motion is resolved into three components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62400" y="6477000"/>
            <a:ext cx="2939375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818456" y="6227820"/>
            <a:ext cx="1340620" cy="47125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2400"/>
              <a:t>Time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</p:spTree>
    <p:extLst>
      <p:ext uri="{BB962C8B-B14F-4D97-AF65-F5344CB8AC3E}">
        <p14:creationId xmlns:p14="http://schemas.microsoft.com/office/powerpoint/2010/main" val="13687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3015131" y="6209578"/>
            <a:ext cx="3928943" cy="45739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pic>
        <p:nvPicPr>
          <p:cNvPr id="55" name="Picture 4" descr="http://strokkur.raunvis.hi.is/~sigrun/THEY.png"/>
          <p:cNvPicPr>
            <a:picLocks noChangeAspect="1" noChangeArrowheads="1"/>
          </p:cNvPicPr>
          <p:nvPr/>
        </p:nvPicPr>
        <p:blipFill>
          <a:blip r:embed="rId3" cstate="print"/>
          <a:srcRect t="1235" r="48336"/>
          <a:stretch>
            <a:fillRect/>
          </a:stretch>
        </p:blipFill>
        <p:spPr bwMode="auto">
          <a:xfrm>
            <a:off x="682667" y="865953"/>
            <a:ext cx="3314700" cy="5710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8" name="Picture 6" descr="http://strokkur.raunvis.hi.is/~sigrun/SKOG.png"/>
          <p:cNvPicPr>
            <a:picLocks noChangeAspect="1" noChangeArrowheads="1"/>
          </p:cNvPicPr>
          <p:nvPr/>
        </p:nvPicPr>
        <p:blipFill>
          <a:blip r:embed="rId4" cstate="print"/>
          <a:srcRect t="1714" r="46667"/>
          <a:stretch>
            <a:fillRect/>
          </a:stretch>
        </p:blipFill>
        <p:spPr bwMode="auto">
          <a:xfrm>
            <a:off x="4979603" y="828969"/>
            <a:ext cx="3249998" cy="5784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36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3015131" y="6209578"/>
            <a:ext cx="3928943" cy="45739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39370" y="0"/>
            <a:ext cx="576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</a:t>
            </a:r>
            <a:r>
              <a:rPr lang="en-US" dirty="0"/>
              <a:t>DIVERGENT BOUNDARIES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5800" y="812521"/>
            <a:ext cx="7418465" cy="4789368"/>
            <a:chOff x="-392960" y="594259"/>
            <a:chExt cx="8358303" cy="5938866"/>
          </a:xfrm>
        </p:grpSpPr>
        <p:grpSp>
          <p:nvGrpSpPr>
            <p:cNvPr id="6" name="Group 5"/>
            <p:cNvGrpSpPr/>
            <p:nvPr/>
          </p:nvGrpSpPr>
          <p:grpSpPr>
            <a:xfrm>
              <a:off x="-392960" y="594259"/>
              <a:ext cx="8358303" cy="5938866"/>
              <a:chOff x="-392960" y="495049"/>
              <a:chExt cx="8358303" cy="593886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10422" y="708602"/>
                <a:ext cx="7254921" cy="5725313"/>
                <a:chOff x="2463800" y="1689099"/>
                <a:chExt cx="4191010" cy="3465584"/>
              </a:xfrm>
            </p:grpSpPr>
            <p:pic>
              <p:nvPicPr>
                <p:cNvPr id="32" name="Picture 31" descr="eyja_GPS_stations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3800" y="1689100"/>
                  <a:ext cx="4191009" cy="3465583"/>
                </a:xfrm>
                <a:prstGeom prst="rect">
                  <a:avLst/>
                </a:prstGeom>
              </p:spPr>
            </p:pic>
            <p:pic>
              <p:nvPicPr>
                <p:cNvPr id="33" name="Picture 32" descr="eyja_katla_GPS_stations_SCALE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5" y="4412033"/>
                  <a:ext cx="850394" cy="313945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106598" y="1689099"/>
                  <a:ext cx="3548212" cy="3202161"/>
                </a:xfrm>
                <a:prstGeom prst="rect">
                  <a:avLst/>
                </a:prstGeom>
                <a:noFill/>
                <a:ln w="38100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932164" y="2148537"/>
                <a:ext cx="2803989" cy="686948"/>
              </a:xfrm>
              <a:prstGeom prst="rect">
                <a:avLst/>
              </a:prstGeom>
              <a:noFill/>
            </p:spPr>
            <p:txBody>
              <a:bodyPr wrap="square" lIns="91429" tIns="45714" rIns="91429" bIns="45714" rtlCol="0">
                <a:spAutoFit/>
              </a:bodyPr>
              <a:lstStyle/>
              <a:p>
                <a:r>
                  <a:rPr lang="en-US" i="1" dirty="0" err="1">
                    <a:solidFill>
                      <a:srgbClr val="FF0000"/>
                    </a:solidFill>
                    <a:latin typeface="Capitals"/>
                    <a:cs typeface="Capitals"/>
                  </a:rPr>
                  <a:t>Eyjafjallajokull</a:t>
                </a:r>
                <a:endParaRPr lang="en-US" i="1" dirty="0">
                  <a:solidFill>
                    <a:srgbClr val="FF0000"/>
                  </a:solidFill>
                  <a:latin typeface="Capitals"/>
                  <a:cs typeface="Capitals"/>
                </a:endParaRPr>
              </a:p>
              <a:p>
                <a:endParaRPr lang="en-US" sz="1200" i="1" dirty="0">
                  <a:latin typeface="Capitals"/>
                  <a:cs typeface="Capital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25839" y="2228703"/>
                <a:ext cx="452087" cy="461665"/>
              </a:xfrm>
              <a:prstGeom prst="rect">
                <a:avLst/>
              </a:prstGeom>
              <a:noFill/>
            </p:spPr>
            <p:txBody>
              <a:bodyPr wrap="square" lIns="91429" tIns="45714" rIns="91429" bIns="45714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51433" y="495049"/>
                <a:ext cx="452087" cy="461665"/>
              </a:xfrm>
              <a:prstGeom prst="rect">
                <a:avLst/>
              </a:prstGeom>
              <a:noFill/>
            </p:spPr>
            <p:txBody>
              <a:bodyPr wrap="square" lIns="91429" tIns="45714" rIns="91429" bIns="45714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414409" y="2127016"/>
                <a:ext cx="452087" cy="461665"/>
              </a:xfrm>
              <a:prstGeom prst="rect">
                <a:avLst/>
              </a:prstGeom>
              <a:noFill/>
            </p:spPr>
            <p:txBody>
              <a:bodyPr wrap="square" lIns="91429" tIns="45714" rIns="91429" bIns="45714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403520" y="3099419"/>
                <a:ext cx="947230" cy="43047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32164" y="4183991"/>
                <a:ext cx="2244260" cy="16342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425840" y="1522986"/>
                <a:ext cx="947230" cy="43047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392960" y="4873376"/>
                <a:ext cx="2467157" cy="421414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2200" b="1" dirty="0">
                    <a:solidFill>
                      <a:srgbClr val="FF0000"/>
                    </a:solidFill>
                  </a:rPr>
                  <a:t>BEFORE</a:t>
                </a:r>
                <a:r>
                  <a:rPr lang="en-US" sz="2200" b="1" dirty="0">
                    <a:solidFill>
                      <a:srgbClr val="FFFF00"/>
                    </a:solidFill>
                  </a:rPr>
                  <a:t>        </a:t>
                </a:r>
                <a:r>
                  <a:rPr lang="en-US" sz="2200" b="1" dirty="0">
                    <a:solidFill>
                      <a:srgbClr val="0000FF"/>
                    </a:solidFill>
                  </a:rPr>
                  <a:t>AFTER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128193" y="3314657"/>
                <a:ext cx="947230" cy="43047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3880487" y="3314657"/>
                <a:ext cx="728342" cy="1012206"/>
              </a:xfrm>
              <a:prstGeom prst="straightConnector1">
                <a:avLst/>
              </a:prstGeom>
              <a:ln w="7937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5803765" y="3164864"/>
                <a:ext cx="1027176" cy="726199"/>
              </a:xfrm>
              <a:prstGeom prst="straightConnector1">
                <a:avLst/>
              </a:prstGeom>
              <a:ln w="7937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3534601" y="1357265"/>
                <a:ext cx="1201553" cy="487701"/>
              </a:xfrm>
              <a:prstGeom prst="straightConnector1">
                <a:avLst/>
              </a:prstGeom>
              <a:ln w="7937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5820826" y="2112197"/>
                <a:ext cx="710524" cy="123670"/>
              </a:xfrm>
              <a:prstGeom prst="straightConnector1">
                <a:avLst/>
              </a:prstGeom>
              <a:ln w="7937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 rot="2310365">
                <a:off x="3607895" y="4276942"/>
                <a:ext cx="664617" cy="390636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UP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5591640">
                <a:off x="6379070" y="1789024"/>
                <a:ext cx="645070" cy="390636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UP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8167069">
                <a:off x="3080926" y="951440"/>
                <a:ext cx="664617" cy="390636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UP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8376073">
                <a:off x="6626926" y="3673693"/>
                <a:ext cx="645070" cy="390636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UP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3898772" y="2926816"/>
                <a:ext cx="527067" cy="1342933"/>
              </a:xfrm>
              <a:prstGeom prst="straightConnector1">
                <a:avLst/>
              </a:prstGeom>
              <a:ln w="79375">
                <a:solidFill>
                  <a:srgbClr val="0000FF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 flipV="1">
                <a:off x="6684261" y="3751356"/>
                <a:ext cx="149188" cy="16944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>
                <a:off x="3244144" y="1297740"/>
                <a:ext cx="290457" cy="1059323"/>
              </a:xfrm>
              <a:prstGeom prst="straightConnector1">
                <a:avLst/>
              </a:prstGeom>
              <a:ln w="79375">
                <a:solidFill>
                  <a:srgbClr val="0000FF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15678" y="2191661"/>
                <a:ext cx="770966" cy="195778"/>
              </a:xfrm>
              <a:prstGeom prst="straightConnector1">
                <a:avLst/>
              </a:prstGeom>
              <a:ln w="79375">
                <a:solidFill>
                  <a:srgbClr val="0000FF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 rot="674199">
              <a:off x="2767778" y="2389814"/>
              <a:ext cx="882779" cy="390636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Down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1938644">
              <a:off x="3985494" y="2793824"/>
              <a:ext cx="882779" cy="390636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Down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3771808">
              <a:off x="5288962" y="2370806"/>
              <a:ext cx="882779" cy="390636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739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700"/>
            <a:ext cx="9144000" cy="3267280"/>
          </a:xfrm>
        </p:spPr>
      </p:pic>
      <p:sp>
        <p:nvSpPr>
          <p:cNvPr id="5" name="TextBox 4"/>
          <p:cNvSpPr txBox="1"/>
          <p:nvPr/>
        </p:nvSpPr>
        <p:spPr>
          <a:xfrm>
            <a:off x="266700" y="3007836"/>
            <a:ext cx="8877300" cy="390876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Fifth lab assignment of the semester: BENEFITS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Getting more comfortable with group work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Prepares them to interpret seismic, GPS, and volcanic gas data (important for next lab)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Case studies provide a human element to living at plate boundaries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Continued work with real data (not canned)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Introduction to volcanic concepts such as inflation, deflation, lava flows, ash plumes, fissure eruptions, </a:t>
            </a:r>
            <a:r>
              <a:rPr lang="mr-IN" sz="2400" dirty="0">
                <a:solidFill>
                  <a:srgbClr val="FFFF00"/>
                </a:solidFill>
              </a:rPr>
              <a:t>…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594059">
            <a:off x="2990470" y="1181757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3 and 4</a:t>
            </a:r>
          </a:p>
        </p:txBody>
      </p:sp>
    </p:spTree>
    <p:extLst>
      <p:ext uri="{BB962C8B-B14F-4D97-AF65-F5344CB8AC3E}">
        <p14:creationId xmlns:p14="http://schemas.microsoft.com/office/powerpoint/2010/main" val="7677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</p:spTree>
    <p:extLst>
      <p:ext uri="{BB962C8B-B14F-4D97-AF65-F5344CB8AC3E}">
        <p14:creationId xmlns:p14="http://schemas.microsoft.com/office/powerpoint/2010/main" val="41799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379135">
            <a:off x="241436" y="974811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5 and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075" y="0"/>
            <a:ext cx="609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CONVERGENT </a:t>
            </a:r>
            <a:r>
              <a:rPr lang="en-US" dirty="0"/>
              <a:t>BOUNDARIES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77690" y="702479"/>
            <a:ext cx="5965164" cy="6001461"/>
            <a:chOff x="-1970088" y="-2495550"/>
            <a:chExt cx="9131301" cy="9186863"/>
          </a:xfrm>
        </p:grpSpPr>
        <p:pic>
          <p:nvPicPr>
            <p:cNvPr id="7" name="Picture 6" descr="C:\Users\RTeasdale\Desktop\Rachel\RESEARCH-Dell Laptop\Integrate\Living On the Edge development\Unit 3b ConvergRisk\RainHazMapUSGS+locn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970088" y="-2495550"/>
              <a:ext cx="9131301" cy="9186863"/>
            </a:xfrm>
            <a:prstGeom prst="rect">
              <a:avLst/>
            </a:prstGeom>
            <a:solidFill>
              <a:schemeClr val="tx1"/>
            </a:solidFill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5334000" y="4191000"/>
              <a:ext cx="838200" cy="152400"/>
            </a:xfrm>
            <a:prstGeom prst="straightConnector1">
              <a:avLst/>
            </a:prstGeom>
            <a:ln w="28575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-1600200" y="1676400"/>
              <a:ext cx="304800" cy="2514600"/>
            </a:xfrm>
            <a:prstGeom prst="straightConnector1">
              <a:avLst/>
            </a:prstGeom>
            <a:ln w="28575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4544" y="2393903"/>
            <a:ext cx="2972373" cy="3710635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/>
              <a:t>tudents monitor an evolving volcanic crisis at a convergent plate boundary (Cascadia), and make a series of forecasts for the impending eruption and associated risks.</a:t>
            </a:r>
          </a:p>
        </p:txBody>
      </p:sp>
    </p:spTree>
    <p:extLst>
      <p:ext uri="{BB962C8B-B14F-4D97-AF65-F5344CB8AC3E}">
        <p14:creationId xmlns:p14="http://schemas.microsoft.com/office/powerpoint/2010/main" val="368379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075" y="0"/>
            <a:ext cx="609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CONVERGENT </a:t>
            </a:r>
            <a:r>
              <a:rPr lang="en-US" dirty="0"/>
              <a:t>BOUNDARIES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39471" y="596142"/>
            <a:ext cx="7304529" cy="1456255"/>
          </a:xfrm>
          <a:solidFill>
            <a:srgbClr val="FFFFFF"/>
          </a:solidFill>
        </p:spPr>
        <p:txBody>
          <a:bodyPr/>
          <a:lstStyle/>
          <a:p>
            <a:pPr marL="342900" lvl="1" indent="0">
              <a:buNone/>
            </a:pPr>
            <a:r>
              <a:rPr lang="en-US" dirty="0"/>
              <a:t>Students analyze simulated pre-eruption seismic, tilt, and gas emission data from Mount Rainier, and act as "experts" for a particular data set. </a:t>
            </a:r>
          </a:p>
          <a:p>
            <a:pPr marL="342900" lvl="1" indent="0">
              <a:buNone/>
            </a:pPr>
            <a:r>
              <a:rPr lang="en-US" dirty="0"/>
              <a:t>They alert the community with their eruption forecast.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7100" y="3973117"/>
            <a:ext cx="24076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GROUP 1: seismologists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0900" y="4157783"/>
            <a:ext cx="37973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GROUP 2: gas geochemists and </a:t>
            </a:r>
            <a:r>
              <a:rPr lang="en-US">
                <a:solidFill>
                  <a:srgbClr val="000000"/>
                </a:solidFill>
              </a:rPr>
              <a:t>ash dispersal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2173" y="6265293"/>
            <a:ext cx="18897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GROUP 3: tilt data</a:t>
            </a:r>
          </a:p>
        </p:txBody>
      </p:sp>
      <p:pic>
        <p:nvPicPr>
          <p:cNvPr id="15" name="Picture 4" descr="http://pubs.usgs.gov/pinatubo/ramos/fig4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r="50943" b="67580"/>
          <a:stretch/>
        </p:blipFill>
        <p:spPr bwMode="auto">
          <a:xfrm>
            <a:off x="142700" y="2372917"/>
            <a:ext cx="4112554" cy="1573465"/>
          </a:xfrm>
          <a:prstGeom prst="rect">
            <a:avLst/>
          </a:prstGeom>
          <a:solidFill>
            <a:srgbClr val="FFFFFF"/>
          </a:solidFill>
          <a:extLst/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790900" y="2189622"/>
            <a:ext cx="3416300" cy="1844802"/>
            <a:chOff x="4572000" y="2743200"/>
            <a:chExt cx="3810000" cy="2057400"/>
          </a:xfrm>
          <a:noFill/>
        </p:grpSpPr>
        <p:grpSp>
          <p:nvGrpSpPr>
            <p:cNvPr id="17" name="Group 14"/>
            <p:cNvGrpSpPr>
              <a:grpSpLocks noChangeAspect="1"/>
            </p:cNvGrpSpPr>
            <p:nvPr/>
          </p:nvGrpSpPr>
          <p:grpSpPr>
            <a:xfrm>
              <a:off x="4572000" y="2743200"/>
              <a:ext cx="3807093" cy="2038348"/>
              <a:chOff x="4503470" y="228600"/>
              <a:chExt cx="3807093" cy="2038348"/>
            </a:xfrm>
            <a:grpFill/>
          </p:grpSpPr>
          <p:pic>
            <p:nvPicPr>
              <p:cNvPr id="19" name="Picture 2" descr="http://pubs.usgs.gov/pinatubo/harlow/fig5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16662" b="65753"/>
              <a:stretch>
                <a:fillRect/>
              </a:stretch>
            </p:blipFill>
            <p:spPr bwMode="auto">
              <a:xfrm>
                <a:off x="4503470" y="228600"/>
                <a:ext cx="3802330" cy="1905000"/>
              </a:xfrm>
              <a:prstGeom prst="rect">
                <a:avLst/>
              </a:prstGeom>
              <a:grpFill/>
            </p:spPr>
          </p:pic>
          <p:pic>
            <p:nvPicPr>
              <p:cNvPr id="20" name="Picture 2" descr="http://pubs.usgs.gov/pinatubo/harlow/fig5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91781" r="16662"/>
              <a:stretch>
                <a:fillRect/>
              </a:stretch>
            </p:blipFill>
            <p:spPr bwMode="auto">
              <a:xfrm>
                <a:off x="4508233" y="1809748"/>
                <a:ext cx="3802330" cy="457200"/>
              </a:xfrm>
              <a:prstGeom prst="rect">
                <a:avLst/>
              </a:prstGeom>
              <a:grpFill/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4572000" y="2743200"/>
              <a:ext cx="3810000" cy="205740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" y="4560047"/>
            <a:ext cx="4343400" cy="16290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pic>
        <p:nvPicPr>
          <p:cNvPr id="23" name="Picture 22" descr="USGS VolcAlertLevelIcons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15" y="613225"/>
            <a:ext cx="1951969" cy="1443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2703" y="5251622"/>
            <a:ext cx="2941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HYPOTHETICAL DATA</a:t>
            </a:r>
          </a:p>
          <a:p>
            <a:r>
              <a:rPr lang="en-US" dirty="0">
                <a:solidFill>
                  <a:srgbClr val="FF0000"/>
                </a:solidFill>
              </a:rPr>
              <a:t>Alert 1: mid-May to June 8 </a:t>
            </a:r>
          </a:p>
          <a:p>
            <a:r>
              <a:rPr lang="en-US" dirty="0">
                <a:solidFill>
                  <a:srgbClr val="FF0000"/>
                </a:solidFill>
              </a:rPr>
              <a:t>Alert 2: up to June 12</a:t>
            </a:r>
          </a:p>
          <a:p>
            <a:r>
              <a:rPr lang="en-US" dirty="0">
                <a:solidFill>
                  <a:srgbClr val="FF0000"/>
                </a:solidFill>
              </a:rPr>
              <a:t>Alert 3: up to June 15</a:t>
            </a:r>
          </a:p>
        </p:txBody>
      </p:sp>
    </p:spTree>
    <p:extLst>
      <p:ext uri="{BB962C8B-B14F-4D97-AF65-F5344CB8AC3E}">
        <p14:creationId xmlns:p14="http://schemas.microsoft.com/office/powerpoint/2010/main" val="1488071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075" y="0"/>
            <a:ext cx="609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RISKS and HAZARDS AT CONVERGENT </a:t>
            </a:r>
            <a:r>
              <a:rPr lang="en-US" dirty="0"/>
              <a:t>BOUNDARIES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0" y="749574"/>
            <a:ext cx="8994596" cy="1746496"/>
          </a:xfrm>
          <a:solidFill>
            <a:srgbClr val="FFFFFF"/>
          </a:solidFill>
        </p:spPr>
        <p:txBody>
          <a:bodyPr/>
          <a:lstStyle/>
          <a:p>
            <a:pPr lvl="1"/>
            <a:r>
              <a:rPr lang="en-US" dirty="0"/>
              <a:t>Students “jigsaw” into new groups where each member acts as the "expert" for a particular data set. </a:t>
            </a:r>
          </a:p>
          <a:p>
            <a:pPr lvl="1"/>
            <a:r>
              <a:rPr lang="en-US" dirty="0"/>
              <a:t>These new groups assess the vulnerability of an assigned location near Mount Rainier, and revise their earlier forecast . </a:t>
            </a:r>
          </a:p>
          <a:p>
            <a:pPr lvl="1"/>
            <a:endParaRPr lang="en-US" dirty="0"/>
          </a:p>
        </p:txBody>
      </p:sp>
      <p:pic>
        <p:nvPicPr>
          <p:cNvPr id="24" name="Picture 23" descr="students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10" y="2366921"/>
            <a:ext cx="4023182" cy="38267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921"/>
            <a:ext cx="5925861" cy="44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2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700"/>
            <a:ext cx="9144000" cy="3267280"/>
          </a:xfrm>
        </p:spPr>
      </p:pic>
      <p:sp>
        <p:nvSpPr>
          <p:cNvPr id="5" name="TextBox 4"/>
          <p:cNvSpPr txBox="1"/>
          <p:nvPr/>
        </p:nvSpPr>
        <p:spPr>
          <a:xfrm>
            <a:off x="266700" y="3007836"/>
            <a:ext cx="8877300" cy="35394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Sixth lab assignment of the semester: BENEFITS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Students are applying what they learned about hazards and risks during previous labs to a new situation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They are held accountable on a team for ”their” data set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Must deal with ambiguous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Brings up the importance of geological monitoring to help us plan and respond to catastrophic events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379135">
            <a:off x="2984637" y="1160162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oper Std Black" charset="0"/>
                <a:ea typeface="Cooper Std Black" charset="0"/>
                <a:cs typeface="Cooper Std Black" charset="0"/>
              </a:rPr>
              <a:t>UNITS 5 and 6</a:t>
            </a:r>
          </a:p>
        </p:txBody>
      </p:sp>
    </p:spTree>
    <p:extLst>
      <p:ext uri="{BB962C8B-B14F-4D97-AF65-F5344CB8AC3E}">
        <p14:creationId xmlns:p14="http://schemas.microsoft.com/office/powerpoint/2010/main" val="69671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  <p:pic>
        <p:nvPicPr>
          <p:cNvPr id="4" name="Picture 3" descr="Smelting Mandelesi AGI ESBI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8"/>
          <a:stretch/>
        </p:blipFill>
        <p:spPr>
          <a:xfrm>
            <a:off x="4218037" y="2732281"/>
            <a:ext cx="4521645" cy="37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4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203200"/>
            <a:ext cx="9144000" cy="342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388274"/>
            <a:ext cx="4648200" cy="3177625"/>
          </a:xfrm>
          <a:prstGeom prst="rect">
            <a:avLst/>
          </a:prstGeom>
        </p:spPr>
      </p:pic>
      <p:pic>
        <p:nvPicPr>
          <p:cNvPr id="5121" name="Picture 1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35" y="4025899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37" y="4025899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77" y="4025899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2" y="4448174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19" y="4448175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81" y="4881631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21" y="4881631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311454" y="497988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Pre-Lab </a:t>
            </a:r>
            <a:r>
              <a:rPr lang="en-US">
                <a:sym typeface="Wingdings"/>
              </a:rPr>
              <a:t> </a:t>
            </a:r>
            <a:r>
              <a:rPr lang="en-US"/>
              <a:t>Project</a:t>
            </a:r>
            <a:endParaRPr lang="en-US" dirty="0"/>
          </a:p>
        </p:txBody>
      </p:sp>
      <p:pic>
        <p:nvPicPr>
          <p:cNvPr id="33" name="Picture 32" descr="https://farm9.staticflickr.com/8336/8145946324_0299e8354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80" y="5608121"/>
            <a:ext cx="530440" cy="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08479" y="4045131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Pre-Module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9247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35"/>
          <p:cNvCxnSpPr>
            <a:cxnSpLocks noChangeShapeType="1"/>
          </p:cNvCxnSpPr>
          <p:nvPr/>
        </p:nvCxnSpPr>
        <p:spPr bwMode="auto">
          <a:xfrm rot="5400000" flipH="1" flipV="1">
            <a:off x="5172075" y="2255711"/>
            <a:ext cx="2457450" cy="4470400"/>
          </a:xfrm>
          <a:prstGeom prst="curvedConnector4">
            <a:avLst>
              <a:gd name="adj1" fmla="val -6977"/>
              <a:gd name="adj2" fmla="val 10681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27051" y="2519236"/>
            <a:ext cx="1625600" cy="17145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mineral resource</a:t>
            </a:r>
          </a:p>
        </p:txBody>
      </p:sp>
      <p:sp>
        <p:nvSpPr>
          <p:cNvPr id="7" name="Rectangle 6"/>
          <p:cNvSpPr/>
          <p:nvPr/>
        </p:nvSpPr>
        <p:spPr bwMode="auto">
          <a:xfrm rot="19734302">
            <a:off x="6760634" y="5546996"/>
            <a:ext cx="1824567" cy="34528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27051" y="3662236"/>
            <a:ext cx="1625600" cy="17145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mineral reserve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711200" y="4748086"/>
            <a:ext cx="1625600" cy="17145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mineral supply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724651" y="4005136"/>
            <a:ext cx="1828800" cy="17145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latin typeface="Arial" charset="0"/>
                <a:cs typeface="+mn-cs"/>
              </a:rPr>
              <a:t>consumer demand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168651" y="5376736"/>
            <a:ext cx="1828800" cy="3429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consumer opinions/</a:t>
            </a:r>
          </a:p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preferences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775200" y="4805236"/>
            <a:ext cx="1219200" cy="3429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technology/ </a:t>
            </a:r>
          </a:p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products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6724651" y="3090736"/>
            <a:ext cx="1828800" cy="3429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substitute mineral/</a:t>
            </a:r>
          </a:p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product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2762251" y="3319336"/>
            <a:ext cx="1625600" cy="17145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latin typeface="Arial" charset="0"/>
                <a:cs typeface="+mn-cs"/>
              </a:rPr>
              <a:t>value/ price</a:t>
            </a: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3251201" y="2804986"/>
            <a:ext cx="2520951" cy="2286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28600" indent="-228600">
              <a:defRPr/>
            </a:pPr>
            <a:r>
              <a:rPr lang="en-US" sz="1200" dirty="0">
                <a:latin typeface="Arial" charset="0"/>
                <a:cs typeface="+mn-cs"/>
              </a:rPr>
              <a:t>mining/processing cost</a:t>
            </a:r>
          </a:p>
        </p:txBody>
      </p:sp>
      <p:cxnSp>
        <p:nvCxnSpPr>
          <p:cNvPr id="16" name="AutoShape 17"/>
          <p:cNvCxnSpPr>
            <a:cxnSpLocks noChangeShapeType="1"/>
            <a:stCxn id="15" idx="1"/>
            <a:endCxn id="48" idx="3"/>
          </p:cNvCxnSpPr>
          <p:nvPr/>
        </p:nvCxnSpPr>
        <p:spPr bwMode="auto">
          <a:xfrm rot="10800000" flipV="1">
            <a:off x="2366793" y="2919285"/>
            <a:ext cx="884408" cy="173683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19"/>
          <p:cNvCxnSpPr>
            <a:cxnSpLocks noChangeShapeType="1"/>
            <a:stCxn id="6" idx="2"/>
            <a:endCxn id="8" idx="0"/>
          </p:cNvCxnSpPr>
          <p:nvPr/>
        </p:nvCxnSpPr>
        <p:spPr bwMode="auto">
          <a:xfrm>
            <a:off x="1339851" y="2690686"/>
            <a:ext cx="0" cy="971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20"/>
          <p:cNvCxnSpPr>
            <a:cxnSpLocks noChangeShapeType="1"/>
            <a:stCxn id="8" idx="2"/>
            <a:endCxn id="9" idx="0"/>
          </p:cNvCxnSpPr>
          <p:nvPr/>
        </p:nvCxnSpPr>
        <p:spPr bwMode="auto">
          <a:xfrm rot="16200000" flipH="1">
            <a:off x="974725" y="4198812"/>
            <a:ext cx="914400" cy="184149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AutoShape 21"/>
          <p:cNvCxnSpPr>
            <a:cxnSpLocks noChangeShapeType="1"/>
            <a:stCxn id="9" idx="0"/>
            <a:endCxn id="22" idx="3"/>
          </p:cNvCxnSpPr>
          <p:nvPr/>
        </p:nvCxnSpPr>
        <p:spPr bwMode="auto">
          <a:xfrm flipV="1">
            <a:off x="1524000" y="3301770"/>
            <a:ext cx="1653781" cy="14463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AutoShape 23"/>
          <p:cNvCxnSpPr>
            <a:cxnSpLocks noChangeShapeType="1"/>
            <a:stCxn id="12" idx="1"/>
            <a:endCxn id="9" idx="3"/>
          </p:cNvCxnSpPr>
          <p:nvPr/>
        </p:nvCxnSpPr>
        <p:spPr bwMode="auto">
          <a:xfrm flipH="1" flipV="1">
            <a:off x="2336800" y="4833811"/>
            <a:ext cx="243840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 Box 25"/>
          <p:cNvSpPr txBox="1">
            <a:spLocks noChangeArrowheads="1"/>
          </p:cNvSpPr>
          <p:nvPr/>
        </p:nvSpPr>
        <p:spPr bwMode="auto">
          <a:xfrm rot="304161">
            <a:off x="3254317" y="4672631"/>
            <a:ext cx="11981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are developed 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to use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 rot="18654012">
            <a:off x="1528464" y="3824310"/>
            <a:ext cx="19934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latin typeface="Arial" charset="0"/>
                <a:cs typeface="+mn-cs"/>
              </a:rPr>
              <a:t>when higher, lowers the</a:t>
            </a:r>
          </a:p>
          <a:p>
            <a:pPr>
              <a:defRPr/>
            </a:pPr>
            <a:r>
              <a:rPr lang="en-US" sz="1200" i="1" dirty="0">
                <a:latin typeface="Arial" charset="0"/>
                <a:cs typeface="+mn-cs"/>
              </a:rPr>
              <a:t>when lower, increases the</a:t>
            </a:r>
          </a:p>
        </p:txBody>
      </p:sp>
      <p:cxnSp>
        <p:nvCxnSpPr>
          <p:cNvPr id="23" name="AutoShape 29"/>
          <p:cNvCxnSpPr>
            <a:cxnSpLocks noChangeShapeType="1"/>
            <a:stCxn id="11" idx="1"/>
            <a:endCxn id="9" idx="2"/>
          </p:cNvCxnSpPr>
          <p:nvPr/>
        </p:nvCxnSpPr>
        <p:spPr bwMode="auto">
          <a:xfrm rot="10800000">
            <a:off x="1524000" y="4919536"/>
            <a:ext cx="1644651" cy="62865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2104843" y="5227909"/>
            <a:ext cx="6078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>
                <a:latin typeface="Arial" charset="0"/>
                <a:cs typeface="+mn-cs"/>
              </a:rPr>
              <a:t>about</a:t>
            </a:r>
          </a:p>
        </p:txBody>
      </p:sp>
      <p:cxnSp>
        <p:nvCxnSpPr>
          <p:cNvPr id="25" name="AutoShape 31"/>
          <p:cNvCxnSpPr>
            <a:cxnSpLocks noChangeShapeType="1"/>
            <a:stCxn id="11" idx="3"/>
            <a:endCxn id="12" idx="2"/>
          </p:cNvCxnSpPr>
          <p:nvPr/>
        </p:nvCxnSpPr>
        <p:spPr bwMode="auto">
          <a:xfrm flipV="1">
            <a:off x="4997451" y="5148136"/>
            <a:ext cx="387349" cy="40005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4967636" y="5205286"/>
            <a:ext cx="6078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>
                <a:latin typeface="Arial" charset="0"/>
                <a:cs typeface="+mn-cs"/>
              </a:rPr>
              <a:t>about</a:t>
            </a:r>
          </a:p>
        </p:txBody>
      </p:sp>
      <p:cxnSp>
        <p:nvCxnSpPr>
          <p:cNvPr id="27" name="AutoShape 33"/>
          <p:cNvCxnSpPr>
            <a:cxnSpLocks noChangeShapeType="1"/>
            <a:stCxn id="11" idx="3"/>
            <a:endCxn id="10" idx="2"/>
          </p:cNvCxnSpPr>
          <p:nvPr/>
        </p:nvCxnSpPr>
        <p:spPr bwMode="auto">
          <a:xfrm flipV="1">
            <a:off x="4997451" y="4176586"/>
            <a:ext cx="2641600" cy="13716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 Box 34"/>
          <p:cNvSpPr txBox="1">
            <a:spLocks noChangeArrowheads="1"/>
          </p:cNvSpPr>
          <p:nvPr/>
        </p:nvSpPr>
        <p:spPr bwMode="auto">
          <a:xfrm rot="19554276">
            <a:off x="5893164" y="5113817"/>
            <a:ext cx="17878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>
                <a:latin typeface="Arial" charset="0"/>
                <a:cs typeface="+mn-cs"/>
              </a:rPr>
              <a:t>if positive, will increase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 rot="19554276">
            <a:off x="6800614" y="5392959"/>
            <a:ext cx="1676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if negative, will cause 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consumers will seek</a:t>
            </a:r>
          </a:p>
        </p:txBody>
      </p:sp>
      <p:cxnSp>
        <p:nvCxnSpPr>
          <p:cNvPr id="30" name="AutoShape 39"/>
          <p:cNvCxnSpPr>
            <a:cxnSpLocks noChangeShapeType="1"/>
            <a:stCxn id="14" idx="3"/>
            <a:endCxn id="10" idx="0"/>
          </p:cNvCxnSpPr>
          <p:nvPr/>
        </p:nvCxnSpPr>
        <p:spPr bwMode="auto">
          <a:xfrm>
            <a:off x="4387851" y="3405061"/>
            <a:ext cx="3251200" cy="6000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 Box 40"/>
          <p:cNvSpPr txBox="1">
            <a:spLocks noChangeArrowheads="1"/>
          </p:cNvSpPr>
          <p:nvPr/>
        </p:nvSpPr>
        <p:spPr bwMode="auto">
          <a:xfrm rot="591956">
            <a:off x="5344534" y="3512426"/>
            <a:ext cx="16511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>
                <a:latin typeface="Arial" charset="0"/>
                <a:cs typeface="+mn-cs"/>
              </a:rPr>
              <a:t>if low, might increase</a:t>
            </a:r>
          </a:p>
        </p:txBody>
      </p:sp>
      <p:cxnSp>
        <p:nvCxnSpPr>
          <p:cNvPr id="32" name="AutoShape 41"/>
          <p:cNvCxnSpPr>
            <a:cxnSpLocks noChangeShapeType="1"/>
            <a:stCxn id="10" idx="1"/>
            <a:endCxn id="14" idx="2"/>
          </p:cNvCxnSpPr>
          <p:nvPr/>
        </p:nvCxnSpPr>
        <p:spPr bwMode="auto">
          <a:xfrm rot="10800000">
            <a:off x="3575051" y="3490786"/>
            <a:ext cx="3149600" cy="6000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44"/>
          <p:cNvCxnSpPr>
            <a:cxnSpLocks noChangeShapeType="1"/>
          </p:cNvCxnSpPr>
          <p:nvPr/>
        </p:nvCxnSpPr>
        <p:spPr bwMode="auto">
          <a:xfrm flipV="1">
            <a:off x="5994400" y="4233736"/>
            <a:ext cx="1320800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 Box 45"/>
          <p:cNvSpPr txBox="1">
            <a:spLocks noChangeArrowheads="1"/>
          </p:cNvSpPr>
          <p:nvPr/>
        </p:nvSpPr>
        <p:spPr bwMode="auto">
          <a:xfrm rot="19355599">
            <a:off x="6206757" y="4301572"/>
            <a:ext cx="9130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i="1" dirty="0">
                <a:latin typeface="Arial" charset="0"/>
                <a:cs typeface="+mn-cs"/>
              </a:rPr>
              <a:t>if desirable, </a:t>
            </a:r>
          </a:p>
          <a:p>
            <a:pPr algn="ctr">
              <a:defRPr/>
            </a:pPr>
            <a:r>
              <a:rPr lang="en-US" sz="1000" i="1" dirty="0">
                <a:latin typeface="Arial" charset="0"/>
                <a:cs typeface="+mn-cs"/>
              </a:rPr>
              <a:t>will increase</a:t>
            </a:r>
          </a:p>
        </p:txBody>
      </p:sp>
      <p:cxnSp>
        <p:nvCxnSpPr>
          <p:cNvPr id="35" name="AutoShape 46"/>
          <p:cNvCxnSpPr>
            <a:cxnSpLocks noChangeShapeType="1"/>
            <a:stCxn id="14" idx="3"/>
            <a:endCxn id="13" idx="1"/>
          </p:cNvCxnSpPr>
          <p:nvPr/>
        </p:nvCxnSpPr>
        <p:spPr bwMode="auto">
          <a:xfrm flipV="1">
            <a:off x="4387851" y="3262186"/>
            <a:ext cx="233680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 Box 47"/>
          <p:cNvSpPr txBox="1">
            <a:spLocks noChangeArrowheads="1"/>
          </p:cNvSpPr>
          <p:nvPr/>
        </p:nvSpPr>
        <p:spPr bwMode="auto">
          <a:xfrm rot="21252636">
            <a:off x="4661015" y="2961703"/>
            <a:ext cx="18306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if too high, consumers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or product makers seek</a:t>
            </a: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auto">
          <a:xfrm>
            <a:off x="508000" y="5433886"/>
            <a:ext cx="1625600" cy="3429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recycled/reused </a:t>
            </a:r>
          </a:p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mineral</a:t>
            </a:r>
          </a:p>
        </p:txBody>
      </p:sp>
      <p:cxnSp>
        <p:nvCxnSpPr>
          <p:cNvPr id="38" name="AutoShape 49"/>
          <p:cNvCxnSpPr>
            <a:cxnSpLocks noChangeShapeType="1"/>
            <a:stCxn id="37" idx="0"/>
          </p:cNvCxnSpPr>
          <p:nvPr/>
        </p:nvCxnSpPr>
        <p:spPr bwMode="auto">
          <a:xfrm flipV="1">
            <a:off x="1320800" y="4976686"/>
            <a:ext cx="101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AutoShape 50"/>
          <p:cNvCxnSpPr>
            <a:cxnSpLocks noChangeShapeType="1"/>
            <a:stCxn id="14" idx="1"/>
            <a:endCxn id="48" idx="2"/>
          </p:cNvCxnSpPr>
          <p:nvPr/>
        </p:nvCxnSpPr>
        <p:spPr bwMode="auto">
          <a:xfrm flipH="1" flipV="1">
            <a:off x="1511300" y="3323801"/>
            <a:ext cx="1250951" cy="812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Rectangle 52"/>
          <p:cNvSpPr>
            <a:spLocks noChangeArrowheads="1"/>
          </p:cNvSpPr>
          <p:nvPr/>
        </p:nvSpPr>
        <p:spPr bwMode="auto">
          <a:xfrm>
            <a:off x="1219200" y="5205286"/>
            <a:ext cx="203200" cy="11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907286" y="5170758"/>
            <a:ext cx="727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>
                <a:latin typeface="Arial" charset="0"/>
                <a:cs typeface="+mn-cs"/>
              </a:rPr>
              <a:t>adds to</a:t>
            </a:r>
          </a:p>
        </p:txBody>
      </p:sp>
      <p:sp>
        <p:nvSpPr>
          <p:cNvPr id="42" name="Freeform 54"/>
          <p:cNvSpPr>
            <a:spLocks/>
          </p:cNvSpPr>
          <p:nvPr/>
        </p:nvSpPr>
        <p:spPr bwMode="auto">
          <a:xfrm>
            <a:off x="2235200" y="4462336"/>
            <a:ext cx="3149600" cy="228600"/>
          </a:xfrm>
          <a:custGeom>
            <a:avLst/>
            <a:gdLst>
              <a:gd name="T0" fmla="*/ 0 w 1488"/>
              <a:gd name="T1" fmla="*/ 192 h 192"/>
              <a:gd name="T2" fmla="*/ 816 w 1488"/>
              <a:gd name="T3" fmla="*/ 0 h 192"/>
              <a:gd name="T4" fmla="*/ 1488 w 1488"/>
              <a:gd name="T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" h="192">
                <a:moveTo>
                  <a:pt x="0" y="192"/>
                </a:moveTo>
                <a:cubicBezTo>
                  <a:pt x="284" y="96"/>
                  <a:pt x="568" y="0"/>
                  <a:pt x="816" y="0"/>
                </a:cubicBezTo>
                <a:cubicBezTo>
                  <a:pt x="1064" y="0"/>
                  <a:pt x="1376" y="160"/>
                  <a:pt x="1488" y="1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Text Box 55"/>
          <p:cNvSpPr txBox="1">
            <a:spLocks noChangeArrowheads="1"/>
          </p:cNvSpPr>
          <p:nvPr/>
        </p:nvSpPr>
        <p:spPr bwMode="auto">
          <a:xfrm>
            <a:off x="3102318" y="4290886"/>
            <a:ext cx="1343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decreases when 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used in</a:t>
            </a:r>
          </a:p>
        </p:txBody>
      </p:sp>
      <p:sp>
        <p:nvSpPr>
          <p:cNvPr id="44" name="Line 56"/>
          <p:cNvSpPr>
            <a:spLocks noChangeShapeType="1"/>
          </p:cNvSpPr>
          <p:nvPr/>
        </p:nvSpPr>
        <p:spPr bwMode="auto">
          <a:xfrm flipH="1">
            <a:off x="7823200" y="3433636"/>
            <a:ext cx="304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Rectangle 58"/>
          <p:cNvSpPr>
            <a:spLocks noChangeArrowheads="1"/>
          </p:cNvSpPr>
          <p:nvPr/>
        </p:nvSpPr>
        <p:spPr bwMode="auto">
          <a:xfrm>
            <a:off x="7924800" y="3662236"/>
            <a:ext cx="101600" cy="11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57"/>
          <p:cNvSpPr txBox="1">
            <a:spLocks noChangeArrowheads="1"/>
          </p:cNvSpPr>
          <p:nvPr/>
        </p:nvSpPr>
        <p:spPr bwMode="auto">
          <a:xfrm>
            <a:off x="7647792" y="3605086"/>
            <a:ext cx="9583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use lowers</a:t>
            </a:r>
          </a:p>
        </p:txBody>
      </p:sp>
      <p:sp>
        <p:nvSpPr>
          <p:cNvPr id="47" name="Rectangle 60"/>
          <p:cNvSpPr>
            <a:spLocks noChangeArrowheads="1"/>
          </p:cNvSpPr>
          <p:nvPr/>
        </p:nvSpPr>
        <p:spPr bwMode="auto">
          <a:xfrm>
            <a:off x="1219200" y="2919286"/>
            <a:ext cx="203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" name="Text Box 43"/>
          <p:cNvSpPr txBox="1">
            <a:spLocks noChangeArrowheads="1"/>
          </p:cNvSpPr>
          <p:nvPr/>
        </p:nvSpPr>
        <p:spPr bwMode="auto">
          <a:xfrm>
            <a:off x="655806" y="2862136"/>
            <a:ext cx="17109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if value exceeds 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mining cost, becomes</a:t>
            </a:r>
          </a:p>
        </p:txBody>
      </p:sp>
      <p:sp>
        <p:nvSpPr>
          <p:cNvPr id="49" name="Rectangle 61"/>
          <p:cNvSpPr>
            <a:spLocks noChangeArrowheads="1"/>
          </p:cNvSpPr>
          <p:nvPr/>
        </p:nvSpPr>
        <p:spPr bwMode="auto">
          <a:xfrm>
            <a:off x="1320800" y="4005136"/>
            <a:ext cx="101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802442" y="3944414"/>
            <a:ext cx="966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is mined to </a:t>
            </a:r>
          </a:p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increase</a:t>
            </a:r>
          </a:p>
        </p:txBody>
      </p:sp>
      <p:sp>
        <p:nvSpPr>
          <p:cNvPr id="51" name="Alternate Process 50"/>
          <p:cNvSpPr/>
          <p:nvPr/>
        </p:nvSpPr>
        <p:spPr bwMode="auto">
          <a:xfrm>
            <a:off x="5283200" y="1719136"/>
            <a:ext cx="36576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charset="0"/>
              </a:rPr>
              <a:t>ore grade (concentration of mineral)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2" name="Alternate Process 51"/>
          <p:cNvSpPr/>
          <p:nvPr/>
        </p:nvSpPr>
        <p:spPr bwMode="auto">
          <a:xfrm>
            <a:off x="3657600" y="2290636"/>
            <a:ext cx="30480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/>
                <a:cs typeface="Arial"/>
              </a:rPr>
              <a:t>mining/ processing technology</a:t>
            </a:r>
          </a:p>
        </p:txBody>
      </p:sp>
      <p:sp>
        <p:nvSpPr>
          <p:cNvPr id="53" name="Alternate Process 52"/>
          <p:cNvSpPr/>
          <p:nvPr/>
        </p:nvSpPr>
        <p:spPr bwMode="auto">
          <a:xfrm>
            <a:off x="4368800" y="2004886"/>
            <a:ext cx="45720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200" dirty="0">
                <a:latin typeface="Arial" charset="0"/>
              </a:rPr>
              <a:t>resources needed (water, energy, labor, etc.)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4" name="Alternate Process 53"/>
          <p:cNvSpPr/>
          <p:nvPr/>
        </p:nvSpPr>
        <p:spPr bwMode="auto">
          <a:xfrm>
            <a:off x="6807200" y="2290636"/>
            <a:ext cx="22352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charset="0"/>
              </a:rPr>
              <a:t>distance to market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5" name="Alternate Process 54"/>
          <p:cNvSpPr/>
          <p:nvPr/>
        </p:nvSpPr>
        <p:spPr bwMode="auto">
          <a:xfrm>
            <a:off x="3454400" y="1719136"/>
            <a:ext cx="17272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charset="0"/>
              </a:rPr>
              <a:t>land availability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6" name="Alternate Process 55"/>
          <p:cNvSpPr/>
          <p:nvPr/>
        </p:nvSpPr>
        <p:spPr bwMode="auto">
          <a:xfrm>
            <a:off x="2946400" y="2004886"/>
            <a:ext cx="1320800" cy="2286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charset="0"/>
              </a:rPr>
              <a:t>regulations</a:t>
            </a:r>
          </a:p>
          <a:p>
            <a:pPr>
              <a:defRPr/>
            </a:pPr>
            <a:endParaRPr lang="en-US" dirty="0"/>
          </a:p>
        </p:txBody>
      </p:sp>
      <p:cxnSp>
        <p:nvCxnSpPr>
          <p:cNvPr id="57" name="AutoShape 17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4630209" y="2456795"/>
            <a:ext cx="228600" cy="46778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4918979" y="2597818"/>
            <a:ext cx="20788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+mn-cs"/>
              </a:rPr>
              <a:t>is determined by things like</a:t>
            </a:r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 rot="780786">
            <a:off x="3994511" y="3687388"/>
            <a:ext cx="2386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latin typeface="Arial" charset="0"/>
                <a:cs typeface="+mn-cs"/>
              </a:rPr>
              <a:t>when higher, will increase the</a:t>
            </a:r>
          </a:p>
          <a:p>
            <a:pPr>
              <a:defRPr/>
            </a:pPr>
            <a:r>
              <a:rPr lang="en-US" sz="1200" i="1" dirty="0">
                <a:latin typeface="Arial" charset="0"/>
                <a:cs typeface="+mn-cs"/>
              </a:rPr>
              <a:t>when lower, will cause a drop in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0433" y="690436"/>
            <a:ext cx="817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75CB5"/>
                </a:solidFill>
              </a:rPr>
              <a:t>Common Theme: </a:t>
            </a:r>
            <a:r>
              <a:rPr lang="en-US" sz="2800" dirty="0"/>
              <a:t>Economic Factors Concept Map</a:t>
            </a:r>
          </a:p>
        </p:txBody>
      </p:sp>
      <p:sp>
        <p:nvSpPr>
          <p:cNvPr id="2" name="Freeform 1"/>
          <p:cNvSpPr/>
          <p:nvPr/>
        </p:nvSpPr>
        <p:spPr>
          <a:xfrm>
            <a:off x="2701872" y="3050547"/>
            <a:ext cx="1471840" cy="716692"/>
          </a:xfrm>
          <a:custGeom>
            <a:avLst/>
            <a:gdLst>
              <a:gd name="connsiteX0" fmla="*/ 1164294 w 1169104"/>
              <a:gd name="connsiteY0" fmla="*/ 210065 h 716692"/>
              <a:gd name="connsiteX1" fmla="*/ 1151937 w 1169104"/>
              <a:gd name="connsiteY1" fmla="*/ 444843 h 716692"/>
              <a:gd name="connsiteX2" fmla="*/ 1090154 w 1169104"/>
              <a:gd name="connsiteY2" fmla="*/ 518984 h 716692"/>
              <a:gd name="connsiteX3" fmla="*/ 1028370 w 1169104"/>
              <a:gd name="connsiteY3" fmla="*/ 593124 h 716692"/>
              <a:gd name="connsiteX4" fmla="*/ 917159 w 1169104"/>
              <a:gd name="connsiteY4" fmla="*/ 654908 h 716692"/>
              <a:gd name="connsiteX5" fmla="*/ 867732 w 1169104"/>
              <a:gd name="connsiteY5" fmla="*/ 667265 h 716692"/>
              <a:gd name="connsiteX6" fmla="*/ 793591 w 1169104"/>
              <a:gd name="connsiteY6" fmla="*/ 691978 h 716692"/>
              <a:gd name="connsiteX7" fmla="*/ 657667 w 1169104"/>
              <a:gd name="connsiteY7" fmla="*/ 716692 h 716692"/>
              <a:gd name="connsiteX8" fmla="*/ 311678 w 1169104"/>
              <a:gd name="connsiteY8" fmla="*/ 704335 h 716692"/>
              <a:gd name="connsiteX9" fmla="*/ 274608 w 1169104"/>
              <a:gd name="connsiteY9" fmla="*/ 691978 h 716692"/>
              <a:gd name="connsiteX10" fmla="*/ 200467 w 1169104"/>
              <a:gd name="connsiteY10" fmla="*/ 642551 h 716692"/>
              <a:gd name="connsiteX11" fmla="*/ 175754 w 1169104"/>
              <a:gd name="connsiteY11" fmla="*/ 605481 h 716692"/>
              <a:gd name="connsiteX12" fmla="*/ 138683 w 1169104"/>
              <a:gd name="connsiteY12" fmla="*/ 568411 h 716692"/>
              <a:gd name="connsiteX13" fmla="*/ 126326 w 1169104"/>
              <a:gd name="connsiteY13" fmla="*/ 531340 h 716692"/>
              <a:gd name="connsiteX14" fmla="*/ 76899 w 1169104"/>
              <a:gd name="connsiteY14" fmla="*/ 457200 h 716692"/>
              <a:gd name="connsiteX15" fmla="*/ 52186 w 1169104"/>
              <a:gd name="connsiteY15" fmla="*/ 420130 h 716692"/>
              <a:gd name="connsiteX16" fmla="*/ 27472 w 1169104"/>
              <a:gd name="connsiteY16" fmla="*/ 383059 h 716692"/>
              <a:gd name="connsiteX17" fmla="*/ 15116 w 1169104"/>
              <a:gd name="connsiteY17" fmla="*/ 234778 h 716692"/>
              <a:gd name="connsiteX18" fmla="*/ 126326 w 1169104"/>
              <a:gd name="connsiteY18" fmla="*/ 160638 h 716692"/>
              <a:gd name="connsiteX19" fmla="*/ 200467 w 1169104"/>
              <a:gd name="connsiteY19" fmla="*/ 111211 h 716692"/>
              <a:gd name="connsiteX20" fmla="*/ 237537 w 1169104"/>
              <a:gd name="connsiteY20" fmla="*/ 98854 h 716692"/>
              <a:gd name="connsiteX21" fmla="*/ 274608 w 1169104"/>
              <a:gd name="connsiteY21" fmla="*/ 74140 h 716692"/>
              <a:gd name="connsiteX22" fmla="*/ 348748 w 1169104"/>
              <a:gd name="connsiteY22" fmla="*/ 49427 h 716692"/>
              <a:gd name="connsiteX23" fmla="*/ 385818 w 1169104"/>
              <a:gd name="connsiteY23" fmla="*/ 37070 h 716692"/>
              <a:gd name="connsiteX24" fmla="*/ 459959 w 1169104"/>
              <a:gd name="connsiteY24" fmla="*/ 12357 h 716692"/>
              <a:gd name="connsiteX25" fmla="*/ 645310 w 1169104"/>
              <a:gd name="connsiteY25" fmla="*/ 0 h 716692"/>
              <a:gd name="connsiteX26" fmla="*/ 855375 w 1169104"/>
              <a:gd name="connsiteY26" fmla="*/ 12357 h 716692"/>
              <a:gd name="connsiteX27" fmla="*/ 929516 w 1169104"/>
              <a:gd name="connsiteY27" fmla="*/ 37070 h 716692"/>
              <a:gd name="connsiteX28" fmla="*/ 966586 w 1169104"/>
              <a:gd name="connsiteY28" fmla="*/ 49427 h 716692"/>
              <a:gd name="connsiteX29" fmla="*/ 1077797 w 1169104"/>
              <a:gd name="connsiteY29" fmla="*/ 135924 h 716692"/>
              <a:gd name="connsiteX30" fmla="*/ 1164294 w 1169104"/>
              <a:gd name="connsiteY30" fmla="*/ 210065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9104" h="716692">
                <a:moveTo>
                  <a:pt x="1164294" y="210065"/>
                </a:moveTo>
                <a:cubicBezTo>
                  <a:pt x="1176651" y="261551"/>
                  <a:pt x="1162525" y="367194"/>
                  <a:pt x="1151937" y="444843"/>
                </a:cubicBezTo>
                <a:cubicBezTo>
                  <a:pt x="1148936" y="466851"/>
                  <a:pt x="1100770" y="506245"/>
                  <a:pt x="1090154" y="518984"/>
                </a:cubicBezTo>
                <a:cubicBezTo>
                  <a:pt x="1052581" y="564072"/>
                  <a:pt x="1079666" y="553227"/>
                  <a:pt x="1028370" y="593124"/>
                </a:cubicBezTo>
                <a:cubicBezTo>
                  <a:pt x="976981" y="633093"/>
                  <a:pt x="967677" y="640474"/>
                  <a:pt x="917159" y="654908"/>
                </a:cubicBezTo>
                <a:cubicBezTo>
                  <a:pt x="900830" y="659574"/>
                  <a:pt x="883999" y="662385"/>
                  <a:pt x="867732" y="667265"/>
                </a:cubicBezTo>
                <a:cubicBezTo>
                  <a:pt x="842780" y="674750"/>
                  <a:pt x="819136" y="686869"/>
                  <a:pt x="793591" y="691978"/>
                </a:cubicBezTo>
                <a:cubicBezTo>
                  <a:pt x="707240" y="709249"/>
                  <a:pt x="752524" y="700882"/>
                  <a:pt x="657667" y="716692"/>
                </a:cubicBezTo>
                <a:cubicBezTo>
                  <a:pt x="542337" y="712573"/>
                  <a:pt x="426842" y="711765"/>
                  <a:pt x="311678" y="704335"/>
                </a:cubicBezTo>
                <a:cubicBezTo>
                  <a:pt x="298680" y="703496"/>
                  <a:pt x="285994" y="698304"/>
                  <a:pt x="274608" y="691978"/>
                </a:cubicBezTo>
                <a:cubicBezTo>
                  <a:pt x="248644" y="677553"/>
                  <a:pt x="200467" y="642551"/>
                  <a:pt x="200467" y="642551"/>
                </a:cubicBezTo>
                <a:cubicBezTo>
                  <a:pt x="192229" y="630194"/>
                  <a:pt x="185261" y="616890"/>
                  <a:pt x="175754" y="605481"/>
                </a:cubicBezTo>
                <a:cubicBezTo>
                  <a:pt x="164567" y="592056"/>
                  <a:pt x="148377" y="582951"/>
                  <a:pt x="138683" y="568411"/>
                </a:cubicBezTo>
                <a:cubicBezTo>
                  <a:pt x="131458" y="557573"/>
                  <a:pt x="132652" y="542726"/>
                  <a:pt x="126326" y="531340"/>
                </a:cubicBezTo>
                <a:cubicBezTo>
                  <a:pt x="111902" y="505376"/>
                  <a:pt x="93375" y="481913"/>
                  <a:pt x="76899" y="457200"/>
                </a:cubicBezTo>
                <a:lnTo>
                  <a:pt x="52186" y="420130"/>
                </a:lnTo>
                <a:lnTo>
                  <a:pt x="27472" y="383059"/>
                </a:lnTo>
                <a:cubicBezTo>
                  <a:pt x="12695" y="338726"/>
                  <a:pt x="-18700" y="283086"/>
                  <a:pt x="15116" y="234778"/>
                </a:cubicBezTo>
                <a:cubicBezTo>
                  <a:pt x="15118" y="234776"/>
                  <a:pt x="107790" y="172995"/>
                  <a:pt x="126326" y="160638"/>
                </a:cubicBezTo>
                <a:lnTo>
                  <a:pt x="200467" y="111211"/>
                </a:lnTo>
                <a:cubicBezTo>
                  <a:pt x="212824" y="107092"/>
                  <a:pt x="225887" y="104679"/>
                  <a:pt x="237537" y="98854"/>
                </a:cubicBezTo>
                <a:cubicBezTo>
                  <a:pt x="250820" y="92212"/>
                  <a:pt x="261037" y="80172"/>
                  <a:pt x="274608" y="74140"/>
                </a:cubicBezTo>
                <a:cubicBezTo>
                  <a:pt x="298413" y="63560"/>
                  <a:pt x="324035" y="57665"/>
                  <a:pt x="348748" y="49427"/>
                </a:cubicBezTo>
                <a:lnTo>
                  <a:pt x="385818" y="37070"/>
                </a:lnTo>
                <a:cubicBezTo>
                  <a:pt x="385820" y="37069"/>
                  <a:pt x="459956" y="12357"/>
                  <a:pt x="459959" y="12357"/>
                </a:cubicBezTo>
                <a:lnTo>
                  <a:pt x="645310" y="0"/>
                </a:lnTo>
                <a:cubicBezTo>
                  <a:pt x="715332" y="4119"/>
                  <a:pt x="785821" y="3285"/>
                  <a:pt x="855375" y="12357"/>
                </a:cubicBezTo>
                <a:cubicBezTo>
                  <a:pt x="881207" y="15726"/>
                  <a:pt x="904802" y="28832"/>
                  <a:pt x="929516" y="37070"/>
                </a:cubicBezTo>
                <a:cubicBezTo>
                  <a:pt x="941873" y="41189"/>
                  <a:pt x="955748" y="42202"/>
                  <a:pt x="966586" y="49427"/>
                </a:cubicBezTo>
                <a:cubicBezTo>
                  <a:pt x="1009706" y="78174"/>
                  <a:pt x="1046529" y="95722"/>
                  <a:pt x="1077797" y="135924"/>
                </a:cubicBezTo>
                <a:cubicBezTo>
                  <a:pt x="1129509" y="202410"/>
                  <a:pt x="1151937" y="158579"/>
                  <a:pt x="1164294" y="210065"/>
                </a:cubicBezTo>
                <a:close/>
              </a:path>
            </a:pathLst>
          </a:custGeom>
          <a:noFill/>
          <a:ln w="127000">
            <a:solidFill>
              <a:srgbClr val="A75C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707070" y="3732514"/>
            <a:ext cx="1861317" cy="716692"/>
          </a:xfrm>
          <a:custGeom>
            <a:avLst/>
            <a:gdLst>
              <a:gd name="connsiteX0" fmla="*/ 1164294 w 1169104"/>
              <a:gd name="connsiteY0" fmla="*/ 210065 h 716692"/>
              <a:gd name="connsiteX1" fmla="*/ 1151937 w 1169104"/>
              <a:gd name="connsiteY1" fmla="*/ 444843 h 716692"/>
              <a:gd name="connsiteX2" fmla="*/ 1090154 w 1169104"/>
              <a:gd name="connsiteY2" fmla="*/ 518984 h 716692"/>
              <a:gd name="connsiteX3" fmla="*/ 1028370 w 1169104"/>
              <a:gd name="connsiteY3" fmla="*/ 593124 h 716692"/>
              <a:gd name="connsiteX4" fmla="*/ 917159 w 1169104"/>
              <a:gd name="connsiteY4" fmla="*/ 654908 h 716692"/>
              <a:gd name="connsiteX5" fmla="*/ 867732 w 1169104"/>
              <a:gd name="connsiteY5" fmla="*/ 667265 h 716692"/>
              <a:gd name="connsiteX6" fmla="*/ 793591 w 1169104"/>
              <a:gd name="connsiteY6" fmla="*/ 691978 h 716692"/>
              <a:gd name="connsiteX7" fmla="*/ 657667 w 1169104"/>
              <a:gd name="connsiteY7" fmla="*/ 716692 h 716692"/>
              <a:gd name="connsiteX8" fmla="*/ 311678 w 1169104"/>
              <a:gd name="connsiteY8" fmla="*/ 704335 h 716692"/>
              <a:gd name="connsiteX9" fmla="*/ 274608 w 1169104"/>
              <a:gd name="connsiteY9" fmla="*/ 691978 h 716692"/>
              <a:gd name="connsiteX10" fmla="*/ 200467 w 1169104"/>
              <a:gd name="connsiteY10" fmla="*/ 642551 h 716692"/>
              <a:gd name="connsiteX11" fmla="*/ 175754 w 1169104"/>
              <a:gd name="connsiteY11" fmla="*/ 605481 h 716692"/>
              <a:gd name="connsiteX12" fmla="*/ 138683 w 1169104"/>
              <a:gd name="connsiteY12" fmla="*/ 568411 h 716692"/>
              <a:gd name="connsiteX13" fmla="*/ 126326 w 1169104"/>
              <a:gd name="connsiteY13" fmla="*/ 531340 h 716692"/>
              <a:gd name="connsiteX14" fmla="*/ 76899 w 1169104"/>
              <a:gd name="connsiteY14" fmla="*/ 457200 h 716692"/>
              <a:gd name="connsiteX15" fmla="*/ 52186 w 1169104"/>
              <a:gd name="connsiteY15" fmla="*/ 420130 h 716692"/>
              <a:gd name="connsiteX16" fmla="*/ 27472 w 1169104"/>
              <a:gd name="connsiteY16" fmla="*/ 383059 h 716692"/>
              <a:gd name="connsiteX17" fmla="*/ 15116 w 1169104"/>
              <a:gd name="connsiteY17" fmla="*/ 234778 h 716692"/>
              <a:gd name="connsiteX18" fmla="*/ 126326 w 1169104"/>
              <a:gd name="connsiteY18" fmla="*/ 160638 h 716692"/>
              <a:gd name="connsiteX19" fmla="*/ 200467 w 1169104"/>
              <a:gd name="connsiteY19" fmla="*/ 111211 h 716692"/>
              <a:gd name="connsiteX20" fmla="*/ 237537 w 1169104"/>
              <a:gd name="connsiteY20" fmla="*/ 98854 h 716692"/>
              <a:gd name="connsiteX21" fmla="*/ 274608 w 1169104"/>
              <a:gd name="connsiteY21" fmla="*/ 74140 h 716692"/>
              <a:gd name="connsiteX22" fmla="*/ 348748 w 1169104"/>
              <a:gd name="connsiteY22" fmla="*/ 49427 h 716692"/>
              <a:gd name="connsiteX23" fmla="*/ 385818 w 1169104"/>
              <a:gd name="connsiteY23" fmla="*/ 37070 h 716692"/>
              <a:gd name="connsiteX24" fmla="*/ 459959 w 1169104"/>
              <a:gd name="connsiteY24" fmla="*/ 12357 h 716692"/>
              <a:gd name="connsiteX25" fmla="*/ 645310 w 1169104"/>
              <a:gd name="connsiteY25" fmla="*/ 0 h 716692"/>
              <a:gd name="connsiteX26" fmla="*/ 855375 w 1169104"/>
              <a:gd name="connsiteY26" fmla="*/ 12357 h 716692"/>
              <a:gd name="connsiteX27" fmla="*/ 929516 w 1169104"/>
              <a:gd name="connsiteY27" fmla="*/ 37070 h 716692"/>
              <a:gd name="connsiteX28" fmla="*/ 966586 w 1169104"/>
              <a:gd name="connsiteY28" fmla="*/ 49427 h 716692"/>
              <a:gd name="connsiteX29" fmla="*/ 1077797 w 1169104"/>
              <a:gd name="connsiteY29" fmla="*/ 135924 h 716692"/>
              <a:gd name="connsiteX30" fmla="*/ 1164294 w 1169104"/>
              <a:gd name="connsiteY30" fmla="*/ 210065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9104" h="716692">
                <a:moveTo>
                  <a:pt x="1164294" y="210065"/>
                </a:moveTo>
                <a:cubicBezTo>
                  <a:pt x="1176651" y="261551"/>
                  <a:pt x="1162525" y="367194"/>
                  <a:pt x="1151937" y="444843"/>
                </a:cubicBezTo>
                <a:cubicBezTo>
                  <a:pt x="1148936" y="466851"/>
                  <a:pt x="1100770" y="506245"/>
                  <a:pt x="1090154" y="518984"/>
                </a:cubicBezTo>
                <a:cubicBezTo>
                  <a:pt x="1052581" y="564072"/>
                  <a:pt x="1079666" y="553227"/>
                  <a:pt x="1028370" y="593124"/>
                </a:cubicBezTo>
                <a:cubicBezTo>
                  <a:pt x="976981" y="633093"/>
                  <a:pt x="967677" y="640474"/>
                  <a:pt x="917159" y="654908"/>
                </a:cubicBezTo>
                <a:cubicBezTo>
                  <a:pt x="900830" y="659574"/>
                  <a:pt x="883999" y="662385"/>
                  <a:pt x="867732" y="667265"/>
                </a:cubicBezTo>
                <a:cubicBezTo>
                  <a:pt x="842780" y="674750"/>
                  <a:pt x="819136" y="686869"/>
                  <a:pt x="793591" y="691978"/>
                </a:cubicBezTo>
                <a:cubicBezTo>
                  <a:pt x="707240" y="709249"/>
                  <a:pt x="752524" y="700882"/>
                  <a:pt x="657667" y="716692"/>
                </a:cubicBezTo>
                <a:cubicBezTo>
                  <a:pt x="542337" y="712573"/>
                  <a:pt x="426842" y="711765"/>
                  <a:pt x="311678" y="704335"/>
                </a:cubicBezTo>
                <a:cubicBezTo>
                  <a:pt x="298680" y="703496"/>
                  <a:pt x="285994" y="698304"/>
                  <a:pt x="274608" y="691978"/>
                </a:cubicBezTo>
                <a:cubicBezTo>
                  <a:pt x="248644" y="677553"/>
                  <a:pt x="200467" y="642551"/>
                  <a:pt x="200467" y="642551"/>
                </a:cubicBezTo>
                <a:cubicBezTo>
                  <a:pt x="192229" y="630194"/>
                  <a:pt x="185261" y="616890"/>
                  <a:pt x="175754" y="605481"/>
                </a:cubicBezTo>
                <a:cubicBezTo>
                  <a:pt x="164567" y="592056"/>
                  <a:pt x="148377" y="582951"/>
                  <a:pt x="138683" y="568411"/>
                </a:cubicBezTo>
                <a:cubicBezTo>
                  <a:pt x="131458" y="557573"/>
                  <a:pt x="132652" y="542726"/>
                  <a:pt x="126326" y="531340"/>
                </a:cubicBezTo>
                <a:cubicBezTo>
                  <a:pt x="111902" y="505376"/>
                  <a:pt x="93375" y="481913"/>
                  <a:pt x="76899" y="457200"/>
                </a:cubicBezTo>
                <a:lnTo>
                  <a:pt x="52186" y="420130"/>
                </a:lnTo>
                <a:lnTo>
                  <a:pt x="27472" y="383059"/>
                </a:lnTo>
                <a:cubicBezTo>
                  <a:pt x="12695" y="338726"/>
                  <a:pt x="-18700" y="283086"/>
                  <a:pt x="15116" y="234778"/>
                </a:cubicBezTo>
                <a:cubicBezTo>
                  <a:pt x="15118" y="234776"/>
                  <a:pt x="107790" y="172995"/>
                  <a:pt x="126326" y="160638"/>
                </a:cubicBezTo>
                <a:lnTo>
                  <a:pt x="200467" y="111211"/>
                </a:lnTo>
                <a:cubicBezTo>
                  <a:pt x="212824" y="107092"/>
                  <a:pt x="225887" y="104679"/>
                  <a:pt x="237537" y="98854"/>
                </a:cubicBezTo>
                <a:cubicBezTo>
                  <a:pt x="250820" y="92212"/>
                  <a:pt x="261037" y="80172"/>
                  <a:pt x="274608" y="74140"/>
                </a:cubicBezTo>
                <a:cubicBezTo>
                  <a:pt x="298413" y="63560"/>
                  <a:pt x="324035" y="57665"/>
                  <a:pt x="348748" y="49427"/>
                </a:cubicBezTo>
                <a:lnTo>
                  <a:pt x="385818" y="37070"/>
                </a:lnTo>
                <a:cubicBezTo>
                  <a:pt x="385820" y="37069"/>
                  <a:pt x="459956" y="12357"/>
                  <a:pt x="459959" y="12357"/>
                </a:cubicBezTo>
                <a:lnTo>
                  <a:pt x="645310" y="0"/>
                </a:lnTo>
                <a:cubicBezTo>
                  <a:pt x="715332" y="4119"/>
                  <a:pt x="785821" y="3285"/>
                  <a:pt x="855375" y="12357"/>
                </a:cubicBezTo>
                <a:cubicBezTo>
                  <a:pt x="881207" y="15726"/>
                  <a:pt x="904802" y="28832"/>
                  <a:pt x="929516" y="37070"/>
                </a:cubicBezTo>
                <a:cubicBezTo>
                  <a:pt x="941873" y="41189"/>
                  <a:pt x="955748" y="42202"/>
                  <a:pt x="966586" y="49427"/>
                </a:cubicBezTo>
                <a:cubicBezTo>
                  <a:pt x="1009706" y="78174"/>
                  <a:pt x="1046529" y="95722"/>
                  <a:pt x="1077797" y="135924"/>
                </a:cubicBezTo>
                <a:cubicBezTo>
                  <a:pt x="1129509" y="202410"/>
                  <a:pt x="1151937" y="158579"/>
                  <a:pt x="1164294" y="210065"/>
                </a:cubicBezTo>
                <a:close/>
              </a:path>
            </a:pathLst>
          </a:custGeom>
          <a:noFill/>
          <a:ln w="127000">
            <a:solidFill>
              <a:srgbClr val="A75C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633363" y="4463336"/>
            <a:ext cx="1801410" cy="716692"/>
          </a:xfrm>
          <a:custGeom>
            <a:avLst/>
            <a:gdLst>
              <a:gd name="connsiteX0" fmla="*/ 1164294 w 1169104"/>
              <a:gd name="connsiteY0" fmla="*/ 210065 h 716692"/>
              <a:gd name="connsiteX1" fmla="*/ 1151937 w 1169104"/>
              <a:gd name="connsiteY1" fmla="*/ 444843 h 716692"/>
              <a:gd name="connsiteX2" fmla="*/ 1090154 w 1169104"/>
              <a:gd name="connsiteY2" fmla="*/ 518984 h 716692"/>
              <a:gd name="connsiteX3" fmla="*/ 1028370 w 1169104"/>
              <a:gd name="connsiteY3" fmla="*/ 593124 h 716692"/>
              <a:gd name="connsiteX4" fmla="*/ 917159 w 1169104"/>
              <a:gd name="connsiteY4" fmla="*/ 654908 h 716692"/>
              <a:gd name="connsiteX5" fmla="*/ 867732 w 1169104"/>
              <a:gd name="connsiteY5" fmla="*/ 667265 h 716692"/>
              <a:gd name="connsiteX6" fmla="*/ 793591 w 1169104"/>
              <a:gd name="connsiteY6" fmla="*/ 691978 h 716692"/>
              <a:gd name="connsiteX7" fmla="*/ 657667 w 1169104"/>
              <a:gd name="connsiteY7" fmla="*/ 716692 h 716692"/>
              <a:gd name="connsiteX8" fmla="*/ 311678 w 1169104"/>
              <a:gd name="connsiteY8" fmla="*/ 704335 h 716692"/>
              <a:gd name="connsiteX9" fmla="*/ 274608 w 1169104"/>
              <a:gd name="connsiteY9" fmla="*/ 691978 h 716692"/>
              <a:gd name="connsiteX10" fmla="*/ 200467 w 1169104"/>
              <a:gd name="connsiteY10" fmla="*/ 642551 h 716692"/>
              <a:gd name="connsiteX11" fmla="*/ 175754 w 1169104"/>
              <a:gd name="connsiteY11" fmla="*/ 605481 h 716692"/>
              <a:gd name="connsiteX12" fmla="*/ 138683 w 1169104"/>
              <a:gd name="connsiteY12" fmla="*/ 568411 h 716692"/>
              <a:gd name="connsiteX13" fmla="*/ 126326 w 1169104"/>
              <a:gd name="connsiteY13" fmla="*/ 531340 h 716692"/>
              <a:gd name="connsiteX14" fmla="*/ 76899 w 1169104"/>
              <a:gd name="connsiteY14" fmla="*/ 457200 h 716692"/>
              <a:gd name="connsiteX15" fmla="*/ 52186 w 1169104"/>
              <a:gd name="connsiteY15" fmla="*/ 420130 h 716692"/>
              <a:gd name="connsiteX16" fmla="*/ 27472 w 1169104"/>
              <a:gd name="connsiteY16" fmla="*/ 383059 h 716692"/>
              <a:gd name="connsiteX17" fmla="*/ 15116 w 1169104"/>
              <a:gd name="connsiteY17" fmla="*/ 234778 h 716692"/>
              <a:gd name="connsiteX18" fmla="*/ 126326 w 1169104"/>
              <a:gd name="connsiteY18" fmla="*/ 160638 h 716692"/>
              <a:gd name="connsiteX19" fmla="*/ 200467 w 1169104"/>
              <a:gd name="connsiteY19" fmla="*/ 111211 h 716692"/>
              <a:gd name="connsiteX20" fmla="*/ 237537 w 1169104"/>
              <a:gd name="connsiteY20" fmla="*/ 98854 h 716692"/>
              <a:gd name="connsiteX21" fmla="*/ 274608 w 1169104"/>
              <a:gd name="connsiteY21" fmla="*/ 74140 h 716692"/>
              <a:gd name="connsiteX22" fmla="*/ 348748 w 1169104"/>
              <a:gd name="connsiteY22" fmla="*/ 49427 h 716692"/>
              <a:gd name="connsiteX23" fmla="*/ 385818 w 1169104"/>
              <a:gd name="connsiteY23" fmla="*/ 37070 h 716692"/>
              <a:gd name="connsiteX24" fmla="*/ 459959 w 1169104"/>
              <a:gd name="connsiteY24" fmla="*/ 12357 h 716692"/>
              <a:gd name="connsiteX25" fmla="*/ 645310 w 1169104"/>
              <a:gd name="connsiteY25" fmla="*/ 0 h 716692"/>
              <a:gd name="connsiteX26" fmla="*/ 855375 w 1169104"/>
              <a:gd name="connsiteY26" fmla="*/ 12357 h 716692"/>
              <a:gd name="connsiteX27" fmla="*/ 929516 w 1169104"/>
              <a:gd name="connsiteY27" fmla="*/ 37070 h 716692"/>
              <a:gd name="connsiteX28" fmla="*/ 966586 w 1169104"/>
              <a:gd name="connsiteY28" fmla="*/ 49427 h 716692"/>
              <a:gd name="connsiteX29" fmla="*/ 1077797 w 1169104"/>
              <a:gd name="connsiteY29" fmla="*/ 135924 h 716692"/>
              <a:gd name="connsiteX30" fmla="*/ 1164294 w 1169104"/>
              <a:gd name="connsiteY30" fmla="*/ 210065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9104" h="716692">
                <a:moveTo>
                  <a:pt x="1164294" y="210065"/>
                </a:moveTo>
                <a:cubicBezTo>
                  <a:pt x="1176651" y="261551"/>
                  <a:pt x="1162525" y="367194"/>
                  <a:pt x="1151937" y="444843"/>
                </a:cubicBezTo>
                <a:cubicBezTo>
                  <a:pt x="1148936" y="466851"/>
                  <a:pt x="1100770" y="506245"/>
                  <a:pt x="1090154" y="518984"/>
                </a:cubicBezTo>
                <a:cubicBezTo>
                  <a:pt x="1052581" y="564072"/>
                  <a:pt x="1079666" y="553227"/>
                  <a:pt x="1028370" y="593124"/>
                </a:cubicBezTo>
                <a:cubicBezTo>
                  <a:pt x="976981" y="633093"/>
                  <a:pt x="967677" y="640474"/>
                  <a:pt x="917159" y="654908"/>
                </a:cubicBezTo>
                <a:cubicBezTo>
                  <a:pt x="900830" y="659574"/>
                  <a:pt x="883999" y="662385"/>
                  <a:pt x="867732" y="667265"/>
                </a:cubicBezTo>
                <a:cubicBezTo>
                  <a:pt x="842780" y="674750"/>
                  <a:pt x="819136" y="686869"/>
                  <a:pt x="793591" y="691978"/>
                </a:cubicBezTo>
                <a:cubicBezTo>
                  <a:pt x="707240" y="709249"/>
                  <a:pt x="752524" y="700882"/>
                  <a:pt x="657667" y="716692"/>
                </a:cubicBezTo>
                <a:cubicBezTo>
                  <a:pt x="542337" y="712573"/>
                  <a:pt x="426842" y="711765"/>
                  <a:pt x="311678" y="704335"/>
                </a:cubicBezTo>
                <a:cubicBezTo>
                  <a:pt x="298680" y="703496"/>
                  <a:pt x="285994" y="698304"/>
                  <a:pt x="274608" y="691978"/>
                </a:cubicBezTo>
                <a:cubicBezTo>
                  <a:pt x="248644" y="677553"/>
                  <a:pt x="200467" y="642551"/>
                  <a:pt x="200467" y="642551"/>
                </a:cubicBezTo>
                <a:cubicBezTo>
                  <a:pt x="192229" y="630194"/>
                  <a:pt x="185261" y="616890"/>
                  <a:pt x="175754" y="605481"/>
                </a:cubicBezTo>
                <a:cubicBezTo>
                  <a:pt x="164567" y="592056"/>
                  <a:pt x="148377" y="582951"/>
                  <a:pt x="138683" y="568411"/>
                </a:cubicBezTo>
                <a:cubicBezTo>
                  <a:pt x="131458" y="557573"/>
                  <a:pt x="132652" y="542726"/>
                  <a:pt x="126326" y="531340"/>
                </a:cubicBezTo>
                <a:cubicBezTo>
                  <a:pt x="111902" y="505376"/>
                  <a:pt x="93375" y="481913"/>
                  <a:pt x="76899" y="457200"/>
                </a:cubicBezTo>
                <a:lnTo>
                  <a:pt x="52186" y="420130"/>
                </a:lnTo>
                <a:lnTo>
                  <a:pt x="27472" y="383059"/>
                </a:lnTo>
                <a:cubicBezTo>
                  <a:pt x="12695" y="338726"/>
                  <a:pt x="-18700" y="283086"/>
                  <a:pt x="15116" y="234778"/>
                </a:cubicBezTo>
                <a:cubicBezTo>
                  <a:pt x="15118" y="234776"/>
                  <a:pt x="107790" y="172995"/>
                  <a:pt x="126326" y="160638"/>
                </a:cubicBezTo>
                <a:lnTo>
                  <a:pt x="200467" y="111211"/>
                </a:lnTo>
                <a:cubicBezTo>
                  <a:pt x="212824" y="107092"/>
                  <a:pt x="225887" y="104679"/>
                  <a:pt x="237537" y="98854"/>
                </a:cubicBezTo>
                <a:cubicBezTo>
                  <a:pt x="250820" y="92212"/>
                  <a:pt x="261037" y="80172"/>
                  <a:pt x="274608" y="74140"/>
                </a:cubicBezTo>
                <a:cubicBezTo>
                  <a:pt x="298413" y="63560"/>
                  <a:pt x="324035" y="57665"/>
                  <a:pt x="348748" y="49427"/>
                </a:cubicBezTo>
                <a:lnTo>
                  <a:pt x="385818" y="37070"/>
                </a:lnTo>
                <a:cubicBezTo>
                  <a:pt x="385820" y="37069"/>
                  <a:pt x="459956" y="12357"/>
                  <a:pt x="459959" y="12357"/>
                </a:cubicBezTo>
                <a:lnTo>
                  <a:pt x="645310" y="0"/>
                </a:lnTo>
                <a:cubicBezTo>
                  <a:pt x="715332" y="4119"/>
                  <a:pt x="785821" y="3285"/>
                  <a:pt x="855375" y="12357"/>
                </a:cubicBezTo>
                <a:cubicBezTo>
                  <a:pt x="881207" y="15726"/>
                  <a:pt x="904802" y="28832"/>
                  <a:pt x="929516" y="37070"/>
                </a:cubicBezTo>
                <a:cubicBezTo>
                  <a:pt x="941873" y="41189"/>
                  <a:pt x="955748" y="42202"/>
                  <a:pt x="966586" y="49427"/>
                </a:cubicBezTo>
                <a:cubicBezTo>
                  <a:pt x="1009706" y="78174"/>
                  <a:pt x="1046529" y="95722"/>
                  <a:pt x="1077797" y="135924"/>
                </a:cubicBezTo>
                <a:cubicBezTo>
                  <a:pt x="1129509" y="202410"/>
                  <a:pt x="1151937" y="158579"/>
                  <a:pt x="1164294" y="210065"/>
                </a:cubicBezTo>
                <a:close/>
              </a:path>
            </a:pathLst>
          </a:custGeom>
          <a:noFill/>
          <a:ln w="127000">
            <a:solidFill>
              <a:srgbClr val="A75C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643246" y="4648250"/>
            <a:ext cx="1471840" cy="716692"/>
          </a:xfrm>
          <a:custGeom>
            <a:avLst/>
            <a:gdLst>
              <a:gd name="connsiteX0" fmla="*/ 1164294 w 1169104"/>
              <a:gd name="connsiteY0" fmla="*/ 210065 h 716692"/>
              <a:gd name="connsiteX1" fmla="*/ 1151937 w 1169104"/>
              <a:gd name="connsiteY1" fmla="*/ 444843 h 716692"/>
              <a:gd name="connsiteX2" fmla="*/ 1090154 w 1169104"/>
              <a:gd name="connsiteY2" fmla="*/ 518984 h 716692"/>
              <a:gd name="connsiteX3" fmla="*/ 1028370 w 1169104"/>
              <a:gd name="connsiteY3" fmla="*/ 593124 h 716692"/>
              <a:gd name="connsiteX4" fmla="*/ 917159 w 1169104"/>
              <a:gd name="connsiteY4" fmla="*/ 654908 h 716692"/>
              <a:gd name="connsiteX5" fmla="*/ 867732 w 1169104"/>
              <a:gd name="connsiteY5" fmla="*/ 667265 h 716692"/>
              <a:gd name="connsiteX6" fmla="*/ 793591 w 1169104"/>
              <a:gd name="connsiteY6" fmla="*/ 691978 h 716692"/>
              <a:gd name="connsiteX7" fmla="*/ 657667 w 1169104"/>
              <a:gd name="connsiteY7" fmla="*/ 716692 h 716692"/>
              <a:gd name="connsiteX8" fmla="*/ 311678 w 1169104"/>
              <a:gd name="connsiteY8" fmla="*/ 704335 h 716692"/>
              <a:gd name="connsiteX9" fmla="*/ 274608 w 1169104"/>
              <a:gd name="connsiteY9" fmla="*/ 691978 h 716692"/>
              <a:gd name="connsiteX10" fmla="*/ 200467 w 1169104"/>
              <a:gd name="connsiteY10" fmla="*/ 642551 h 716692"/>
              <a:gd name="connsiteX11" fmla="*/ 175754 w 1169104"/>
              <a:gd name="connsiteY11" fmla="*/ 605481 h 716692"/>
              <a:gd name="connsiteX12" fmla="*/ 138683 w 1169104"/>
              <a:gd name="connsiteY12" fmla="*/ 568411 h 716692"/>
              <a:gd name="connsiteX13" fmla="*/ 126326 w 1169104"/>
              <a:gd name="connsiteY13" fmla="*/ 531340 h 716692"/>
              <a:gd name="connsiteX14" fmla="*/ 76899 w 1169104"/>
              <a:gd name="connsiteY14" fmla="*/ 457200 h 716692"/>
              <a:gd name="connsiteX15" fmla="*/ 52186 w 1169104"/>
              <a:gd name="connsiteY15" fmla="*/ 420130 h 716692"/>
              <a:gd name="connsiteX16" fmla="*/ 27472 w 1169104"/>
              <a:gd name="connsiteY16" fmla="*/ 383059 h 716692"/>
              <a:gd name="connsiteX17" fmla="*/ 15116 w 1169104"/>
              <a:gd name="connsiteY17" fmla="*/ 234778 h 716692"/>
              <a:gd name="connsiteX18" fmla="*/ 126326 w 1169104"/>
              <a:gd name="connsiteY18" fmla="*/ 160638 h 716692"/>
              <a:gd name="connsiteX19" fmla="*/ 200467 w 1169104"/>
              <a:gd name="connsiteY19" fmla="*/ 111211 h 716692"/>
              <a:gd name="connsiteX20" fmla="*/ 237537 w 1169104"/>
              <a:gd name="connsiteY20" fmla="*/ 98854 h 716692"/>
              <a:gd name="connsiteX21" fmla="*/ 274608 w 1169104"/>
              <a:gd name="connsiteY21" fmla="*/ 74140 h 716692"/>
              <a:gd name="connsiteX22" fmla="*/ 348748 w 1169104"/>
              <a:gd name="connsiteY22" fmla="*/ 49427 h 716692"/>
              <a:gd name="connsiteX23" fmla="*/ 385818 w 1169104"/>
              <a:gd name="connsiteY23" fmla="*/ 37070 h 716692"/>
              <a:gd name="connsiteX24" fmla="*/ 459959 w 1169104"/>
              <a:gd name="connsiteY24" fmla="*/ 12357 h 716692"/>
              <a:gd name="connsiteX25" fmla="*/ 645310 w 1169104"/>
              <a:gd name="connsiteY25" fmla="*/ 0 h 716692"/>
              <a:gd name="connsiteX26" fmla="*/ 855375 w 1169104"/>
              <a:gd name="connsiteY26" fmla="*/ 12357 h 716692"/>
              <a:gd name="connsiteX27" fmla="*/ 929516 w 1169104"/>
              <a:gd name="connsiteY27" fmla="*/ 37070 h 716692"/>
              <a:gd name="connsiteX28" fmla="*/ 966586 w 1169104"/>
              <a:gd name="connsiteY28" fmla="*/ 49427 h 716692"/>
              <a:gd name="connsiteX29" fmla="*/ 1077797 w 1169104"/>
              <a:gd name="connsiteY29" fmla="*/ 135924 h 716692"/>
              <a:gd name="connsiteX30" fmla="*/ 1164294 w 1169104"/>
              <a:gd name="connsiteY30" fmla="*/ 210065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9104" h="716692">
                <a:moveTo>
                  <a:pt x="1164294" y="210065"/>
                </a:moveTo>
                <a:cubicBezTo>
                  <a:pt x="1176651" y="261551"/>
                  <a:pt x="1162525" y="367194"/>
                  <a:pt x="1151937" y="444843"/>
                </a:cubicBezTo>
                <a:cubicBezTo>
                  <a:pt x="1148936" y="466851"/>
                  <a:pt x="1100770" y="506245"/>
                  <a:pt x="1090154" y="518984"/>
                </a:cubicBezTo>
                <a:cubicBezTo>
                  <a:pt x="1052581" y="564072"/>
                  <a:pt x="1079666" y="553227"/>
                  <a:pt x="1028370" y="593124"/>
                </a:cubicBezTo>
                <a:cubicBezTo>
                  <a:pt x="976981" y="633093"/>
                  <a:pt x="967677" y="640474"/>
                  <a:pt x="917159" y="654908"/>
                </a:cubicBezTo>
                <a:cubicBezTo>
                  <a:pt x="900830" y="659574"/>
                  <a:pt x="883999" y="662385"/>
                  <a:pt x="867732" y="667265"/>
                </a:cubicBezTo>
                <a:cubicBezTo>
                  <a:pt x="842780" y="674750"/>
                  <a:pt x="819136" y="686869"/>
                  <a:pt x="793591" y="691978"/>
                </a:cubicBezTo>
                <a:cubicBezTo>
                  <a:pt x="707240" y="709249"/>
                  <a:pt x="752524" y="700882"/>
                  <a:pt x="657667" y="716692"/>
                </a:cubicBezTo>
                <a:cubicBezTo>
                  <a:pt x="542337" y="712573"/>
                  <a:pt x="426842" y="711765"/>
                  <a:pt x="311678" y="704335"/>
                </a:cubicBezTo>
                <a:cubicBezTo>
                  <a:pt x="298680" y="703496"/>
                  <a:pt x="285994" y="698304"/>
                  <a:pt x="274608" y="691978"/>
                </a:cubicBezTo>
                <a:cubicBezTo>
                  <a:pt x="248644" y="677553"/>
                  <a:pt x="200467" y="642551"/>
                  <a:pt x="200467" y="642551"/>
                </a:cubicBezTo>
                <a:cubicBezTo>
                  <a:pt x="192229" y="630194"/>
                  <a:pt x="185261" y="616890"/>
                  <a:pt x="175754" y="605481"/>
                </a:cubicBezTo>
                <a:cubicBezTo>
                  <a:pt x="164567" y="592056"/>
                  <a:pt x="148377" y="582951"/>
                  <a:pt x="138683" y="568411"/>
                </a:cubicBezTo>
                <a:cubicBezTo>
                  <a:pt x="131458" y="557573"/>
                  <a:pt x="132652" y="542726"/>
                  <a:pt x="126326" y="531340"/>
                </a:cubicBezTo>
                <a:cubicBezTo>
                  <a:pt x="111902" y="505376"/>
                  <a:pt x="93375" y="481913"/>
                  <a:pt x="76899" y="457200"/>
                </a:cubicBezTo>
                <a:lnTo>
                  <a:pt x="52186" y="420130"/>
                </a:lnTo>
                <a:lnTo>
                  <a:pt x="27472" y="383059"/>
                </a:lnTo>
                <a:cubicBezTo>
                  <a:pt x="12695" y="338726"/>
                  <a:pt x="-18700" y="283086"/>
                  <a:pt x="15116" y="234778"/>
                </a:cubicBezTo>
                <a:cubicBezTo>
                  <a:pt x="15118" y="234776"/>
                  <a:pt x="107790" y="172995"/>
                  <a:pt x="126326" y="160638"/>
                </a:cubicBezTo>
                <a:lnTo>
                  <a:pt x="200467" y="111211"/>
                </a:lnTo>
                <a:cubicBezTo>
                  <a:pt x="212824" y="107092"/>
                  <a:pt x="225887" y="104679"/>
                  <a:pt x="237537" y="98854"/>
                </a:cubicBezTo>
                <a:cubicBezTo>
                  <a:pt x="250820" y="92212"/>
                  <a:pt x="261037" y="80172"/>
                  <a:pt x="274608" y="74140"/>
                </a:cubicBezTo>
                <a:cubicBezTo>
                  <a:pt x="298413" y="63560"/>
                  <a:pt x="324035" y="57665"/>
                  <a:pt x="348748" y="49427"/>
                </a:cubicBezTo>
                <a:lnTo>
                  <a:pt x="385818" y="37070"/>
                </a:lnTo>
                <a:cubicBezTo>
                  <a:pt x="385820" y="37069"/>
                  <a:pt x="459956" y="12357"/>
                  <a:pt x="459959" y="12357"/>
                </a:cubicBezTo>
                <a:lnTo>
                  <a:pt x="645310" y="0"/>
                </a:lnTo>
                <a:cubicBezTo>
                  <a:pt x="715332" y="4119"/>
                  <a:pt x="785821" y="3285"/>
                  <a:pt x="855375" y="12357"/>
                </a:cubicBezTo>
                <a:cubicBezTo>
                  <a:pt x="881207" y="15726"/>
                  <a:pt x="904802" y="28832"/>
                  <a:pt x="929516" y="37070"/>
                </a:cubicBezTo>
                <a:cubicBezTo>
                  <a:pt x="941873" y="41189"/>
                  <a:pt x="955748" y="42202"/>
                  <a:pt x="966586" y="49427"/>
                </a:cubicBezTo>
                <a:cubicBezTo>
                  <a:pt x="1009706" y="78174"/>
                  <a:pt x="1046529" y="95722"/>
                  <a:pt x="1077797" y="135924"/>
                </a:cubicBezTo>
                <a:cubicBezTo>
                  <a:pt x="1129509" y="202410"/>
                  <a:pt x="1151937" y="158579"/>
                  <a:pt x="1164294" y="210065"/>
                </a:cubicBezTo>
                <a:close/>
              </a:path>
            </a:pathLst>
          </a:custGeom>
          <a:noFill/>
          <a:ln w="127000">
            <a:solidFill>
              <a:srgbClr val="A75C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9" grpId="0" animBg="1"/>
      <p:bldP spid="62" grpId="0" animBg="1"/>
      <p:bldP spid="6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937"/>
            <a:ext cx="8229600" cy="673100"/>
          </a:xfrm>
        </p:spPr>
        <p:txBody>
          <a:bodyPr/>
          <a:lstStyle/>
          <a:p>
            <a:r>
              <a:rPr lang="en-US" dirty="0"/>
              <a:t>Pre-Lab </a:t>
            </a:r>
            <a:r>
              <a:rPr lang="en-US" dirty="0">
                <a:sym typeface="Wingdings"/>
              </a:rPr>
              <a:t>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3082" y="-25107"/>
            <a:ext cx="48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</a:t>
            </a:r>
            <a:r>
              <a:rPr lang="en-US"/>
              <a:t>Pre-Module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8" y="1692876"/>
            <a:ext cx="7699413" cy="5165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1297455"/>
            <a:ext cx="851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student will choose one mineral resource and build a concept map </a:t>
            </a:r>
            <a:r>
              <a:rPr lang="en-US"/>
              <a:t>over the next several weeks.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35179" y="2397211"/>
            <a:ext cx="827903" cy="39541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34"/>
            <a:ext cx="5623795" cy="6031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1127" y="29485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 this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848285"/>
            <a:ext cx="4561364" cy="6009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1140" y="13389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1.1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18" y="19050"/>
            <a:ext cx="51435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24" y="1079902"/>
            <a:ext cx="5933775" cy="7911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19" y="-1881078"/>
            <a:ext cx="4441469" cy="5921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" y="382032"/>
            <a:ext cx="1781175" cy="237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65" y="3562960"/>
            <a:ext cx="2109604" cy="281280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 flipV="1">
            <a:off x="8822" y="1290082"/>
            <a:ext cx="1778000" cy="558800"/>
          </a:xfrm>
          <a:custGeom>
            <a:avLst/>
            <a:gdLst>
              <a:gd name="connsiteX0" fmla="*/ 1456266 w 1778000"/>
              <a:gd name="connsiteY0" fmla="*/ 220133 h 1016000"/>
              <a:gd name="connsiteX1" fmla="*/ 1388533 w 1778000"/>
              <a:gd name="connsiteY1" fmla="*/ 237066 h 1016000"/>
              <a:gd name="connsiteX2" fmla="*/ 1337733 w 1778000"/>
              <a:gd name="connsiteY2" fmla="*/ 220133 h 1016000"/>
              <a:gd name="connsiteX3" fmla="*/ 1219200 w 1778000"/>
              <a:gd name="connsiteY3" fmla="*/ 203200 h 1016000"/>
              <a:gd name="connsiteX4" fmla="*/ 1151466 w 1778000"/>
              <a:gd name="connsiteY4" fmla="*/ 186266 h 1016000"/>
              <a:gd name="connsiteX5" fmla="*/ 931333 w 1778000"/>
              <a:gd name="connsiteY5" fmla="*/ 152400 h 1016000"/>
              <a:gd name="connsiteX6" fmla="*/ 762000 w 1778000"/>
              <a:gd name="connsiteY6" fmla="*/ 118533 h 1016000"/>
              <a:gd name="connsiteX7" fmla="*/ 694266 w 1778000"/>
              <a:gd name="connsiteY7" fmla="*/ 101600 h 1016000"/>
              <a:gd name="connsiteX8" fmla="*/ 524933 w 1778000"/>
              <a:gd name="connsiteY8" fmla="*/ 67733 h 1016000"/>
              <a:gd name="connsiteX9" fmla="*/ 474133 w 1778000"/>
              <a:gd name="connsiteY9" fmla="*/ 33866 h 1016000"/>
              <a:gd name="connsiteX10" fmla="*/ 372533 w 1778000"/>
              <a:gd name="connsiteY10" fmla="*/ 0 h 1016000"/>
              <a:gd name="connsiteX11" fmla="*/ 203200 w 1778000"/>
              <a:gd name="connsiteY11" fmla="*/ 67733 h 1016000"/>
              <a:gd name="connsiteX12" fmla="*/ 135466 w 1778000"/>
              <a:gd name="connsiteY12" fmla="*/ 169333 h 1016000"/>
              <a:gd name="connsiteX13" fmla="*/ 101600 w 1778000"/>
              <a:gd name="connsiteY13" fmla="*/ 220133 h 1016000"/>
              <a:gd name="connsiteX14" fmla="*/ 67733 w 1778000"/>
              <a:gd name="connsiteY14" fmla="*/ 338666 h 1016000"/>
              <a:gd name="connsiteX15" fmla="*/ 50800 w 1778000"/>
              <a:gd name="connsiteY15" fmla="*/ 406400 h 1016000"/>
              <a:gd name="connsiteX16" fmla="*/ 16933 w 1778000"/>
              <a:gd name="connsiteY16" fmla="*/ 508000 h 1016000"/>
              <a:gd name="connsiteX17" fmla="*/ 0 w 1778000"/>
              <a:gd name="connsiteY17" fmla="*/ 558800 h 1016000"/>
              <a:gd name="connsiteX18" fmla="*/ 16933 w 1778000"/>
              <a:gd name="connsiteY18" fmla="*/ 660400 h 1016000"/>
              <a:gd name="connsiteX19" fmla="*/ 118533 w 1778000"/>
              <a:gd name="connsiteY19" fmla="*/ 762000 h 1016000"/>
              <a:gd name="connsiteX20" fmla="*/ 270933 w 1778000"/>
              <a:gd name="connsiteY20" fmla="*/ 846666 h 1016000"/>
              <a:gd name="connsiteX21" fmla="*/ 423333 w 1778000"/>
              <a:gd name="connsiteY21" fmla="*/ 914400 h 1016000"/>
              <a:gd name="connsiteX22" fmla="*/ 491066 w 1778000"/>
              <a:gd name="connsiteY22" fmla="*/ 948266 h 1016000"/>
              <a:gd name="connsiteX23" fmla="*/ 541866 w 1778000"/>
              <a:gd name="connsiteY23" fmla="*/ 982133 h 1016000"/>
              <a:gd name="connsiteX24" fmla="*/ 609600 w 1778000"/>
              <a:gd name="connsiteY24" fmla="*/ 999066 h 1016000"/>
              <a:gd name="connsiteX25" fmla="*/ 660400 w 1778000"/>
              <a:gd name="connsiteY25" fmla="*/ 1016000 h 1016000"/>
              <a:gd name="connsiteX26" fmla="*/ 999066 w 1778000"/>
              <a:gd name="connsiteY26" fmla="*/ 999066 h 1016000"/>
              <a:gd name="connsiteX27" fmla="*/ 1117600 w 1778000"/>
              <a:gd name="connsiteY27" fmla="*/ 965200 h 1016000"/>
              <a:gd name="connsiteX28" fmla="*/ 1219200 w 1778000"/>
              <a:gd name="connsiteY28" fmla="*/ 948266 h 1016000"/>
              <a:gd name="connsiteX29" fmla="*/ 1490133 w 1778000"/>
              <a:gd name="connsiteY29" fmla="*/ 931333 h 1016000"/>
              <a:gd name="connsiteX30" fmla="*/ 1676400 w 1778000"/>
              <a:gd name="connsiteY30" fmla="*/ 880533 h 1016000"/>
              <a:gd name="connsiteX31" fmla="*/ 1744133 w 1778000"/>
              <a:gd name="connsiteY31" fmla="*/ 728133 h 1016000"/>
              <a:gd name="connsiteX32" fmla="*/ 1761066 w 1778000"/>
              <a:gd name="connsiteY32" fmla="*/ 677333 h 1016000"/>
              <a:gd name="connsiteX33" fmla="*/ 1778000 w 1778000"/>
              <a:gd name="connsiteY33" fmla="*/ 626533 h 1016000"/>
              <a:gd name="connsiteX34" fmla="*/ 1761066 w 1778000"/>
              <a:gd name="connsiteY34" fmla="*/ 372533 h 1016000"/>
              <a:gd name="connsiteX35" fmla="*/ 1744133 w 1778000"/>
              <a:gd name="connsiteY35" fmla="*/ 321733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78000" h="1016000">
                <a:moveTo>
                  <a:pt x="1456266" y="220133"/>
                </a:moveTo>
                <a:cubicBezTo>
                  <a:pt x="1433688" y="225777"/>
                  <a:pt x="1411806" y="237066"/>
                  <a:pt x="1388533" y="237066"/>
                </a:cubicBezTo>
                <a:cubicBezTo>
                  <a:pt x="1370684" y="237066"/>
                  <a:pt x="1355236" y="223633"/>
                  <a:pt x="1337733" y="220133"/>
                </a:cubicBezTo>
                <a:cubicBezTo>
                  <a:pt x="1298596" y="212306"/>
                  <a:pt x="1258468" y="210340"/>
                  <a:pt x="1219200" y="203200"/>
                </a:cubicBezTo>
                <a:cubicBezTo>
                  <a:pt x="1196302" y="199037"/>
                  <a:pt x="1174185" y="191315"/>
                  <a:pt x="1151466" y="186266"/>
                </a:cubicBezTo>
                <a:cubicBezTo>
                  <a:pt x="1051733" y="164103"/>
                  <a:pt x="1048625" y="167061"/>
                  <a:pt x="931333" y="152400"/>
                </a:cubicBezTo>
                <a:cubicBezTo>
                  <a:pt x="774026" y="113072"/>
                  <a:pt x="969563" y="160045"/>
                  <a:pt x="762000" y="118533"/>
                </a:cubicBezTo>
                <a:cubicBezTo>
                  <a:pt x="739179" y="113969"/>
                  <a:pt x="717087" y="106164"/>
                  <a:pt x="694266" y="101600"/>
                </a:cubicBezTo>
                <a:cubicBezTo>
                  <a:pt x="486678" y="60082"/>
                  <a:pt x="682256" y="107063"/>
                  <a:pt x="524933" y="67733"/>
                </a:cubicBezTo>
                <a:cubicBezTo>
                  <a:pt x="508000" y="56444"/>
                  <a:pt x="492730" y="42131"/>
                  <a:pt x="474133" y="33866"/>
                </a:cubicBezTo>
                <a:cubicBezTo>
                  <a:pt x="441511" y="19368"/>
                  <a:pt x="372533" y="0"/>
                  <a:pt x="372533" y="0"/>
                </a:cubicBezTo>
                <a:cubicBezTo>
                  <a:pt x="263218" y="15616"/>
                  <a:pt x="262467" y="-8467"/>
                  <a:pt x="203200" y="67733"/>
                </a:cubicBezTo>
                <a:cubicBezTo>
                  <a:pt x="178211" y="99862"/>
                  <a:pt x="158044" y="135466"/>
                  <a:pt x="135466" y="169333"/>
                </a:cubicBezTo>
                <a:lnTo>
                  <a:pt x="101600" y="220133"/>
                </a:lnTo>
                <a:cubicBezTo>
                  <a:pt x="48645" y="431945"/>
                  <a:pt x="116332" y="168565"/>
                  <a:pt x="67733" y="338666"/>
                </a:cubicBezTo>
                <a:cubicBezTo>
                  <a:pt x="61340" y="361043"/>
                  <a:pt x="57487" y="384109"/>
                  <a:pt x="50800" y="406400"/>
                </a:cubicBezTo>
                <a:cubicBezTo>
                  <a:pt x="40542" y="440593"/>
                  <a:pt x="28222" y="474133"/>
                  <a:pt x="16933" y="508000"/>
                </a:cubicBezTo>
                <a:lnTo>
                  <a:pt x="0" y="558800"/>
                </a:lnTo>
                <a:cubicBezTo>
                  <a:pt x="5644" y="592667"/>
                  <a:pt x="6076" y="627828"/>
                  <a:pt x="16933" y="660400"/>
                </a:cubicBezTo>
                <a:cubicBezTo>
                  <a:pt x="32841" y="708123"/>
                  <a:pt x="81133" y="735820"/>
                  <a:pt x="118533" y="762000"/>
                </a:cubicBezTo>
                <a:cubicBezTo>
                  <a:pt x="224397" y="836105"/>
                  <a:pt x="186162" y="818409"/>
                  <a:pt x="270933" y="846666"/>
                </a:cubicBezTo>
                <a:cubicBezTo>
                  <a:pt x="420354" y="946281"/>
                  <a:pt x="181537" y="793504"/>
                  <a:pt x="423333" y="914400"/>
                </a:cubicBezTo>
                <a:cubicBezTo>
                  <a:pt x="445911" y="925689"/>
                  <a:pt x="469149" y="935742"/>
                  <a:pt x="491066" y="948266"/>
                </a:cubicBezTo>
                <a:cubicBezTo>
                  <a:pt x="508736" y="958363"/>
                  <a:pt x="523160" y="974116"/>
                  <a:pt x="541866" y="982133"/>
                </a:cubicBezTo>
                <a:cubicBezTo>
                  <a:pt x="563257" y="991301"/>
                  <a:pt x="587223" y="992672"/>
                  <a:pt x="609600" y="999066"/>
                </a:cubicBezTo>
                <a:cubicBezTo>
                  <a:pt x="626763" y="1003970"/>
                  <a:pt x="643467" y="1010355"/>
                  <a:pt x="660400" y="1016000"/>
                </a:cubicBezTo>
                <a:cubicBezTo>
                  <a:pt x="773289" y="1010355"/>
                  <a:pt x="886427" y="1008453"/>
                  <a:pt x="999066" y="999066"/>
                </a:cubicBezTo>
                <a:cubicBezTo>
                  <a:pt x="1058074" y="994149"/>
                  <a:pt x="1064695" y="976957"/>
                  <a:pt x="1117600" y="965200"/>
                </a:cubicBezTo>
                <a:cubicBezTo>
                  <a:pt x="1151116" y="957752"/>
                  <a:pt x="1185007" y="951374"/>
                  <a:pt x="1219200" y="948266"/>
                </a:cubicBezTo>
                <a:cubicBezTo>
                  <a:pt x="1309316" y="940074"/>
                  <a:pt x="1399822" y="936977"/>
                  <a:pt x="1490133" y="931333"/>
                </a:cubicBezTo>
                <a:cubicBezTo>
                  <a:pt x="1642916" y="893137"/>
                  <a:pt x="1581443" y="912185"/>
                  <a:pt x="1676400" y="880533"/>
                </a:cubicBezTo>
                <a:cubicBezTo>
                  <a:pt x="1730067" y="800030"/>
                  <a:pt x="1703831" y="849039"/>
                  <a:pt x="1744133" y="728133"/>
                </a:cubicBezTo>
                <a:lnTo>
                  <a:pt x="1761066" y="677333"/>
                </a:lnTo>
                <a:lnTo>
                  <a:pt x="1778000" y="626533"/>
                </a:lnTo>
                <a:cubicBezTo>
                  <a:pt x="1772355" y="541866"/>
                  <a:pt x="1770437" y="456869"/>
                  <a:pt x="1761066" y="372533"/>
                </a:cubicBezTo>
                <a:cubicBezTo>
                  <a:pt x="1759095" y="354793"/>
                  <a:pt x="1744133" y="321733"/>
                  <a:pt x="1744133" y="321733"/>
                </a:cubicBezTo>
              </a:path>
            </a:pathLst>
          </a:custGeom>
          <a:noFill/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104839" y="4689962"/>
            <a:ext cx="1778000" cy="558800"/>
          </a:xfrm>
          <a:custGeom>
            <a:avLst/>
            <a:gdLst>
              <a:gd name="connsiteX0" fmla="*/ 1456266 w 1778000"/>
              <a:gd name="connsiteY0" fmla="*/ 220133 h 1016000"/>
              <a:gd name="connsiteX1" fmla="*/ 1388533 w 1778000"/>
              <a:gd name="connsiteY1" fmla="*/ 237066 h 1016000"/>
              <a:gd name="connsiteX2" fmla="*/ 1337733 w 1778000"/>
              <a:gd name="connsiteY2" fmla="*/ 220133 h 1016000"/>
              <a:gd name="connsiteX3" fmla="*/ 1219200 w 1778000"/>
              <a:gd name="connsiteY3" fmla="*/ 203200 h 1016000"/>
              <a:gd name="connsiteX4" fmla="*/ 1151466 w 1778000"/>
              <a:gd name="connsiteY4" fmla="*/ 186266 h 1016000"/>
              <a:gd name="connsiteX5" fmla="*/ 931333 w 1778000"/>
              <a:gd name="connsiteY5" fmla="*/ 152400 h 1016000"/>
              <a:gd name="connsiteX6" fmla="*/ 762000 w 1778000"/>
              <a:gd name="connsiteY6" fmla="*/ 118533 h 1016000"/>
              <a:gd name="connsiteX7" fmla="*/ 694266 w 1778000"/>
              <a:gd name="connsiteY7" fmla="*/ 101600 h 1016000"/>
              <a:gd name="connsiteX8" fmla="*/ 524933 w 1778000"/>
              <a:gd name="connsiteY8" fmla="*/ 67733 h 1016000"/>
              <a:gd name="connsiteX9" fmla="*/ 474133 w 1778000"/>
              <a:gd name="connsiteY9" fmla="*/ 33866 h 1016000"/>
              <a:gd name="connsiteX10" fmla="*/ 372533 w 1778000"/>
              <a:gd name="connsiteY10" fmla="*/ 0 h 1016000"/>
              <a:gd name="connsiteX11" fmla="*/ 203200 w 1778000"/>
              <a:gd name="connsiteY11" fmla="*/ 67733 h 1016000"/>
              <a:gd name="connsiteX12" fmla="*/ 135466 w 1778000"/>
              <a:gd name="connsiteY12" fmla="*/ 169333 h 1016000"/>
              <a:gd name="connsiteX13" fmla="*/ 101600 w 1778000"/>
              <a:gd name="connsiteY13" fmla="*/ 220133 h 1016000"/>
              <a:gd name="connsiteX14" fmla="*/ 67733 w 1778000"/>
              <a:gd name="connsiteY14" fmla="*/ 338666 h 1016000"/>
              <a:gd name="connsiteX15" fmla="*/ 50800 w 1778000"/>
              <a:gd name="connsiteY15" fmla="*/ 406400 h 1016000"/>
              <a:gd name="connsiteX16" fmla="*/ 16933 w 1778000"/>
              <a:gd name="connsiteY16" fmla="*/ 508000 h 1016000"/>
              <a:gd name="connsiteX17" fmla="*/ 0 w 1778000"/>
              <a:gd name="connsiteY17" fmla="*/ 558800 h 1016000"/>
              <a:gd name="connsiteX18" fmla="*/ 16933 w 1778000"/>
              <a:gd name="connsiteY18" fmla="*/ 660400 h 1016000"/>
              <a:gd name="connsiteX19" fmla="*/ 118533 w 1778000"/>
              <a:gd name="connsiteY19" fmla="*/ 762000 h 1016000"/>
              <a:gd name="connsiteX20" fmla="*/ 270933 w 1778000"/>
              <a:gd name="connsiteY20" fmla="*/ 846666 h 1016000"/>
              <a:gd name="connsiteX21" fmla="*/ 423333 w 1778000"/>
              <a:gd name="connsiteY21" fmla="*/ 914400 h 1016000"/>
              <a:gd name="connsiteX22" fmla="*/ 491066 w 1778000"/>
              <a:gd name="connsiteY22" fmla="*/ 948266 h 1016000"/>
              <a:gd name="connsiteX23" fmla="*/ 541866 w 1778000"/>
              <a:gd name="connsiteY23" fmla="*/ 982133 h 1016000"/>
              <a:gd name="connsiteX24" fmla="*/ 609600 w 1778000"/>
              <a:gd name="connsiteY24" fmla="*/ 999066 h 1016000"/>
              <a:gd name="connsiteX25" fmla="*/ 660400 w 1778000"/>
              <a:gd name="connsiteY25" fmla="*/ 1016000 h 1016000"/>
              <a:gd name="connsiteX26" fmla="*/ 999066 w 1778000"/>
              <a:gd name="connsiteY26" fmla="*/ 999066 h 1016000"/>
              <a:gd name="connsiteX27" fmla="*/ 1117600 w 1778000"/>
              <a:gd name="connsiteY27" fmla="*/ 965200 h 1016000"/>
              <a:gd name="connsiteX28" fmla="*/ 1219200 w 1778000"/>
              <a:gd name="connsiteY28" fmla="*/ 948266 h 1016000"/>
              <a:gd name="connsiteX29" fmla="*/ 1490133 w 1778000"/>
              <a:gd name="connsiteY29" fmla="*/ 931333 h 1016000"/>
              <a:gd name="connsiteX30" fmla="*/ 1676400 w 1778000"/>
              <a:gd name="connsiteY30" fmla="*/ 880533 h 1016000"/>
              <a:gd name="connsiteX31" fmla="*/ 1744133 w 1778000"/>
              <a:gd name="connsiteY31" fmla="*/ 728133 h 1016000"/>
              <a:gd name="connsiteX32" fmla="*/ 1761066 w 1778000"/>
              <a:gd name="connsiteY32" fmla="*/ 677333 h 1016000"/>
              <a:gd name="connsiteX33" fmla="*/ 1778000 w 1778000"/>
              <a:gd name="connsiteY33" fmla="*/ 626533 h 1016000"/>
              <a:gd name="connsiteX34" fmla="*/ 1761066 w 1778000"/>
              <a:gd name="connsiteY34" fmla="*/ 372533 h 1016000"/>
              <a:gd name="connsiteX35" fmla="*/ 1744133 w 1778000"/>
              <a:gd name="connsiteY35" fmla="*/ 321733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78000" h="1016000">
                <a:moveTo>
                  <a:pt x="1456266" y="220133"/>
                </a:moveTo>
                <a:cubicBezTo>
                  <a:pt x="1433688" y="225777"/>
                  <a:pt x="1411806" y="237066"/>
                  <a:pt x="1388533" y="237066"/>
                </a:cubicBezTo>
                <a:cubicBezTo>
                  <a:pt x="1370684" y="237066"/>
                  <a:pt x="1355236" y="223633"/>
                  <a:pt x="1337733" y="220133"/>
                </a:cubicBezTo>
                <a:cubicBezTo>
                  <a:pt x="1298596" y="212306"/>
                  <a:pt x="1258468" y="210340"/>
                  <a:pt x="1219200" y="203200"/>
                </a:cubicBezTo>
                <a:cubicBezTo>
                  <a:pt x="1196302" y="199037"/>
                  <a:pt x="1174185" y="191315"/>
                  <a:pt x="1151466" y="186266"/>
                </a:cubicBezTo>
                <a:cubicBezTo>
                  <a:pt x="1051733" y="164103"/>
                  <a:pt x="1048625" y="167061"/>
                  <a:pt x="931333" y="152400"/>
                </a:cubicBezTo>
                <a:cubicBezTo>
                  <a:pt x="774026" y="113072"/>
                  <a:pt x="969563" y="160045"/>
                  <a:pt x="762000" y="118533"/>
                </a:cubicBezTo>
                <a:cubicBezTo>
                  <a:pt x="739179" y="113969"/>
                  <a:pt x="717087" y="106164"/>
                  <a:pt x="694266" y="101600"/>
                </a:cubicBezTo>
                <a:cubicBezTo>
                  <a:pt x="486678" y="60082"/>
                  <a:pt x="682256" y="107063"/>
                  <a:pt x="524933" y="67733"/>
                </a:cubicBezTo>
                <a:cubicBezTo>
                  <a:pt x="508000" y="56444"/>
                  <a:pt x="492730" y="42131"/>
                  <a:pt x="474133" y="33866"/>
                </a:cubicBezTo>
                <a:cubicBezTo>
                  <a:pt x="441511" y="19368"/>
                  <a:pt x="372533" y="0"/>
                  <a:pt x="372533" y="0"/>
                </a:cubicBezTo>
                <a:cubicBezTo>
                  <a:pt x="263218" y="15616"/>
                  <a:pt x="262467" y="-8467"/>
                  <a:pt x="203200" y="67733"/>
                </a:cubicBezTo>
                <a:cubicBezTo>
                  <a:pt x="178211" y="99862"/>
                  <a:pt x="158044" y="135466"/>
                  <a:pt x="135466" y="169333"/>
                </a:cubicBezTo>
                <a:lnTo>
                  <a:pt x="101600" y="220133"/>
                </a:lnTo>
                <a:cubicBezTo>
                  <a:pt x="48645" y="431945"/>
                  <a:pt x="116332" y="168565"/>
                  <a:pt x="67733" y="338666"/>
                </a:cubicBezTo>
                <a:cubicBezTo>
                  <a:pt x="61340" y="361043"/>
                  <a:pt x="57487" y="384109"/>
                  <a:pt x="50800" y="406400"/>
                </a:cubicBezTo>
                <a:cubicBezTo>
                  <a:pt x="40542" y="440593"/>
                  <a:pt x="28222" y="474133"/>
                  <a:pt x="16933" y="508000"/>
                </a:cubicBezTo>
                <a:lnTo>
                  <a:pt x="0" y="558800"/>
                </a:lnTo>
                <a:cubicBezTo>
                  <a:pt x="5644" y="592667"/>
                  <a:pt x="6076" y="627828"/>
                  <a:pt x="16933" y="660400"/>
                </a:cubicBezTo>
                <a:cubicBezTo>
                  <a:pt x="32841" y="708123"/>
                  <a:pt x="81133" y="735820"/>
                  <a:pt x="118533" y="762000"/>
                </a:cubicBezTo>
                <a:cubicBezTo>
                  <a:pt x="224397" y="836105"/>
                  <a:pt x="186162" y="818409"/>
                  <a:pt x="270933" y="846666"/>
                </a:cubicBezTo>
                <a:cubicBezTo>
                  <a:pt x="420354" y="946281"/>
                  <a:pt x="181537" y="793504"/>
                  <a:pt x="423333" y="914400"/>
                </a:cubicBezTo>
                <a:cubicBezTo>
                  <a:pt x="445911" y="925689"/>
                  <a:pt x="469149" y="935742"/>
                  <a:pt x="491066" y="948266"/>
                </a:cubicBezTo>
                <a:cubicBezTo>
                  <a:pt x="508736" y="958363"/>
                  <a:pt x="523160" y="974116"/>
                  <a:pt x="541866" y="982133"/>
                </a:cubicBezTo>
                <a:cubicBezTo>
                  <a:pt x="563257" y="991301"/>
                  <a:pt x="587223" y="992672"/>
                  <a:pt x="609600" y="999066"/>
                </a:cubicBezTo>
                <a:cubicBezTo>
                  <a:pt x="626763" y="1003970"/>
                  <a:pt x="643467" y="1010355"/>
                  <a:pt x="660400" y="1016000"/>
                </a:cubicBezTo>
                <a:cubicBezTo>
                  <a:pt x="773289" y="1010355"/>
                  <a:pt x="886427" y="1008453"/>
                  <a:pt x="999066" y="999066"/>
                </a:cubicBezTo>
                <a:cubicBezTo>
                  <a:pt x="1058074" y="994149"/>
                  <a:pt x="1064695" y="976957"/>
                  <a:pt x="1117600" y="965200"/>
                </a:cubicBezTo>
                <a:cubicBezTo>
                  <a:pt x="1151116" y="957752"/>
                  <a:pt x="1185007" y="951374"/>
                  <a:pt x="1219200" y="948266"/>
                </a:cubicBezTo>
                <a:cubicBezTo>
                  <a:pt x="1309316" y="940074"/>
                  <a:pt x="1399822" y="936977"/>
                  <a:pt x="1490133" y="931333"/>
                </a:cubicBezTo>
                <a:cubicBezTo>
                  <a:pt x="1642916" y="893137"/>
                  <a:pt x="1581443" y="912185"/>
                  <a:pt x="1676400" y="880533"/>
                </a:cubicBezTo>
                <a:cubicBezTo>
                  <a:pt x="1730067" y="800030"/>
                  <a:pt x="1703831" y="849039"/>
                  <a:pt x="1744133" y="728133"/>
                </a:cubicBezTo>
                <a:lnTo>
                  <a:pt x="1761066" y="677333"/>
                </a:lnTo>
                <a:lnTo>
                  <a:pt x="1778000" y="626533"/>
                </a:lnTo>
                <a:cubicBezTo>
                  <a:pt x="1772355" y="541866"/>
                  <a:pt x="1770437" y="456869"/>
                  <a:pt x="1761066" y="372533"/>
                </a:cubicBezTo>
                <a:cubicBezTo>
                  <a:pt x="1759095" y="354793"/>
                  <a:pt x="1744133" y="321733"/>
                  <a:pt x="1744133" y="321733"/>
                </a:cubicBezTo>
              </a:path>
            </a:pathLst>
          </a:custGeom>
          <a:noFill/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V="1">
            <a:off x="7539847" y="1125384"/>
            <a:ext cx="926820" cy="558800"/>
          </a:xfrm>
          <a:custGeom>
            <a:avLst/>
            <a:gdLst>
              <a:gd name="connsiteX0" fmla="*/ 1456266 w 1778000"/>
              <a:gd name="connsiteY0" fmla="*/ 220133 h 1016000"/>
              <a:gd name="connsiteX1" fmla="*/ 1388533 w 1778000"/>
              <a:gd name="connsiteY1" fmla="*/ 237066 h 1016000"/>
              <a:gd name="connsiteX2" fmla="*/ 1337733 w 1778000"/>
              <a:gd name="connsiteY2" fmla="*/ 220133 h 1016000"/>
              <a:gd name="connsiteX3" fmla="*/ 1219200 w 1778000"/>
              <a:gd name="connsiteY3" fmla="*/ 203200 h 1016000"/>
              <a:gd name="connsiteX4" fmla="*/ 1151466 w 1778000"/>
              <a:gd name="connsiteY4" fmla="*/ 186266 h 1016000"/>
              <a:gd name="connsiteX5" fmla="*/ 931333 w 1778000"/>
              <a:gd name="connsiteY5" fmla="*/ 152400 h 1016000"/>
              <a:gd name="connsiteX6" fmla="*/ 762000 w 1778000"/>
              <a:gd name="connsiteY6" fmla="*/ 118533 h 1016000"/>
              <a:gd name="connsiteX7" fmla="*/ 694266 w 1778000"/>
              <a:gd name="connsiteY7" fmla="*/ 101600 h 1016000"/>
              <a:gd name="connsiteX8" fmla="*/ 524933 w 1778000"/>
              <a:gd name="connsiteY8" fmla="*/ 67733 h 1016000"/>
              <a:gd name="connsiteX9" fmla="*/ 474133 w 1778000"/>
              <a:gd name="connsiteY9" fmla="*/ 33866 h 1016000"/>
              <a:gd name="connsiteX10" fmla="*/ 372533 w 1778000"/>
              <a:gd name="connsiteY10" fmla="*/ 0 h 1016000"/>
              <a:gd name="connsiteX11" fmla="*/ 203200 w 1778000"/>
              <a:gd name="connsiteY11" fmla="*/ 67733 h 1016000"/>
              <a:gd name="connsiteX12" fmla="*/ 135466 w 1778000"/>
              <a:gd name="connsiteY12" fmla="*/ 169333 h 1016000"/>
              <a:gd name="connsiteX13" fmla="*/ 101600 w 1778000"/>
              <a:gd name="connsiteY13" fmla="*/ 220133 h 1016000"/>
              <a:gd name="connsiteX14" fmla="*/ 67733 w 1778000"/>
              <a:gd name="connsiteY14" fmla="*/ 338666 h 1016000"/>
              <a:gd name="connsiteX15" fmla="*/ 50800 w 1778000"/>
              <a:gd name="connsiteY15" fmla="*/ 406400 h 1016000"/>
              <a:gd name="connsiteX16" fmla="*/ 16933 w 1778000"/>
              <a:gd name="connsiteY16" fmla="*/ 508000 h 1016000"/>
              <a:gd name="connsiteX17" fmla="*/ 0 w 1778000"/>
              <a:gd name="connsiteY17" fmla="*/ 558800 h 1016000"/>
              <a:gd name="connsiteX18" fmla="*/ 16933 w 1778000"/>
              <a:gd name="connsiteY18" fmla="*/ 660400 h 1016000"/>
              <a:gd name="connsiteX19" fmla="*/ 118533 w 1778000"/>
              <a:gd name="connsiteY19" fmla="*/ 762000 h 1016000"/>
              <a:gd name="connsiteX20" fmla="*/ 270933 w 1778000"/>
              <a:gd name="connsiteY20" fmla="*/ 846666 h 1016000"/>
              <a:gd name="connsiteX21" fmla="*/ 423333 w 1778000"/>
              <a:gd name="connsiteY21" fmla="*/ 914400 h 1016000"/>
              <a:gd name="connsiteX22" fmla="*/ 491066 w 1778000"/>
              <a:gd name="connsiteY22" fmla="*/ 948266 h 1016000"/>
              <a:gd name="connsiteX23" fmla="*/ 541866 w 1778000"/>
              <a:gd name="connsiteY23" fmla="*/ 982133 h 1016000"/>
              <a:gd name="connsiteX24" fmla="*/ 609600 w 1778000"/>
              <a:gd name="connsiteY24" fmla="*/ 999066 h 1016000"/>
              <a:gd name="connsiteX25" fmla="*/ 660400 w 1778000"/>
              <a:gd name="connsiteY25" fmla="*/ 1016000 h 1016000"/>
              <a:gd name="connsiteX26" fmla="*/ 999066 w 1778000"/>
              <a:gd name="connsiteY26" fmla="*/ 999066 h 1016000"/>
              <a:gd name="connsiteX27" fmla="*/ 1117600 w 1778000"/>
              <a:gd name="connsiteY27" fmla="*/ 965200 h 1016000"/>
              <a:gd name="connsiteX28" fmla="*/ 1219200 w 1778000"/>
              <a:gd name="connsiteY28" fmla="*/ 948266 h 1016000"/>
              <a:gd name="connsiteX29" fmla="*/ 1490133 w 1778000"/>
              <a:gd name="connsiteY29" fmla="*/ 931333 h 1016000"/>
              <a:gd name="connsiteX30" fmla="*/ 1676400 w 1778000"/>
              <a:gd name="connsiteY30" fmla="*/ 880533 h 1016000"/>
              <a:gd name="connsiteX31" fmla="*/ 1744133 w 1778000"/>
              <a:gd name="connsiteY31" fmla="*/ 728133 h 1016000"/>
              <a:gd name="connsiteX32" fmla="*/ 1761066 w 1778000"/>
              <a:gd name="connsiteY32" fmla="*/ 677333 h 1016000"/>
              <a:gd name="connsiteX33" fmla="*/ 1778000 w 1778000"/>
              <a:gd name="connsiteY33" fmla="*/ 626533 h 1016000"/>
              <a:gd name="connsiteX34" fmla="*/ 1761066 w 1778000"/>
              <a:gd name="connsiteY34" fmla="*/ 372533 h 1016000"/>
              <a:gd name="connsiteX35" fmla="*/ 1744133 w 1778000"/>
              <a:gd name="connsiteY35" fmla="*/ 321733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78000" h="1016000">
                <a:moveTo>
                  <a:pt x="1456266" y="220133"/>
                </a:moveTo>
                <a:cubicBezTo>
                  <a:pt x="1433688" y="225777"/>
                  <a:pt x="1411806" y="237066"/>
                  <a:pt x="1388533" y="237066"/>
                </a:cubicBezTo>
                <a:cubicBezTo>
                  <a:pt x="1370684" y="237066"/>
                  <a:pt x="1355236" y="223633"/>
                  <a:pt x="1337733" y="220133"/>
                </a:cubicBezTo>
                <a:cubicBezTo>
                  <a:pt x="1298596" y="212306"/>
                  <a:pt x="1258468" y="210340"/>
                  <a:pt x="1219200" y="203200"/>
                </a:cubicBezTo>
                <a:cubicBezTo>
                  <a:pt x="1196302" y="199037"/>
                  <a:pt x="1174185" y="191315"/>
                  <a:pt x="1151466" y="186266"/>
                </a:cubicBezTo>
                <a:cubicBezTo>
                  <a:pt x="1051733" y="164103"/>
                  <a:pt x="1048625" y="167061"/>
                  <a:pt x="931333" y="152400"/>
                </a:cubicBezTo>
                <a:cubicBezTo>
                  <a:pt x="774026" y="113072"/>
                  <a:pt x="969563" y="160045"/>
                  <a:pt x="762000" y="118533"/>
                </a:cubicBezTo>
                <a:cubicBezTo>
                  <a:pt x="739179" y="113969"/>
                  <a:pt x="717087" y="106164"/>
                  <a:pt x="694266" y="101600"/>
                </a:cubicBezTo>
                <a:cubicBezTo>
                  <a:pt x="486678" y="60082"/>
                  <a:pt x="682256" y="107063"/>
                  <a:pt x="524933" y="67733"/>
                </a:cubicBezTo>
                <a:cubicBezTo>
                  <a:pt x="508000" y="56444"/>
                  <a:pt x="492730" y="42131"/>
                  <a:pt x="474133" y="33866"/>
                </a:cubicBezTo>
                <a:cubicBezTo>
                  <a:pt x="441511" y="19368"/>
                  <a:pt x="372533" y="0"/>
                  <a:pt x="372533" y="0"/>
                </a:cubicBezTo>
                <a:cubicBezTo>
                  <a:pt x="263218" y="15616"/>
                  <a:pt x="262467" y="-8467"/>
                  <a:pt x="203200" y="67733"/>
                </a:cubicBezTo>
                <a:cubicBezTo>
                  <a:pt x="178211" y="99862"/>
                  <a:pt x="158044" y="135466"/>
                  <a:pt x="135466" y="169333"/>
                </a:cubicBezTo>
                <a:lnTo>
                  <a:pt x="101600" y="220133"/>
                </a:lnTo>
                <a:cubicBezTo>
                  <a:pt x="48645" y="431945"/>
                  <a:pt x="116332" y="168565"/>
                  <a:pt x="67733" y="338666"/>
                </a:cubicBezTo>
                <a:cubicBezTo>
                  <a:pt x="61340" y="361043"/>
                  <a:pt x="57487" y="384109"/>
                  <a:pt x="50800" y="406400"/>
                </a:cubicBezTo>
                <a:cubicBezTo>
                  <a:pt x="40542" y="440593"/>
                  <a:pt x="28222" y="474133"/>
                  <a:pt x="16933" y="508000"/>
                </a:cubicBezTo>
                <a:lnTo>
                  <a:pt x="0" y="558800"/>
                </a:lnTo>
                <a:cubicBezTo>
                  <a:pt x="5644" y="592667"/>
                  <a:pt x="6076" y="627828"/>
                  <a:pt x="16933" y="660400"/>
                </a:cubicBezTo>
                <a:cubicBezTo>
                  <a:pt x="32841" y="708123"/>
                  <a:pt x="81133" y="735820"/>
                  <a:pt x="118533" y="762000"/>
                </a:cubicBezTo>
                <a:cubicBezTo>
                  <a:pt x="224397" y="836105"/>
                  <a:pt x="186162" y="818409"/>
                  <a:pt x="270933" y="846666"/>
                </a:cubicBezTo>
                <a:cubicBezTo>
                  <a:pt x="420354" y="946281"/>
                  <a:pt x="181537" y="793504"/>
                  <a:pt x="423333" y="914400"/>
                </a:cubicBezTo>
                <a:cubicBezTo>
                  <a:pt x="445911" y="925689"/>
                  <a:pt x="469149" y="935742"/>
                  <a:pt x="491066" y="948266"/>
                </a:cubicBezTo>
                <a:cubicBezTo>
                  <a:pt x="508736" y="958363"/>
                  <a:pt x="523160" y="974116"/>
                  <a:pt x="541866" y="982133"/>
                </a:cubicBezTo>
                <a:cubicBezTo>
                  <a:pt x="563257" y="991301"/>
                  <a:pt x="587223" y="992672"/>
                  <a:pt x="609600" y="999066"/>
                </a:cubicBezTo>
                <a:cubicBezTo>
                  <a:pt x="626763" y="1003970"/>
                  <a:pt x="643467" y="1010355"/>
                  <a:pt x="660400" y="1016000"/>
                </a:cubicBezTo>
                <a:cubicBezTo>
                  <a:pt x="773289" y="1010355"/>
                  <a:pt x="886427" y="1008453"/>
                  <a:pt x="999066" y="999066"/>
                </a:cubicBezTo>
                <a:cubicBezTo>
                  <a:pt x="1058074" y="994149"/>
                  <a:pt x="1064695" y="976957"/>
                  <a:pt x="1117600" y="965200"/>
                </a:cubicBezTo>
                <a:cubicBezTo>
                  <a:pt x="1151116" y="957752"/>
                  <a:pt x="1185007" y="951374"/>
                  <a:pt x="1219200" y="948266"/>
                </a:cubicBezTo>
                <a:cubicBezTo>
                  <a:pt x="1309316" y="940074"/>
                  <a:pt x="1399822" y="936977"/>
                  <a:pt x="1490133" y="931333"/>
                </a:cubicBezTo>
                <a:cubicBezTo>
                  <a:pt x="1642916" y="893137"/>
                  <a:pt x="1581443" y="912185"/>
                  <a:pt x="1676400" y="880533"/>
                </a:cubicBezTo>
                <a:cubicBezTo>
                  <a:pt x="1730067" y="800030"/>
                  <a:pt x="1703831" y="849039"/>
                  <a:pt x="1744133" y="728133"/>
                </a:cubicBezTo>
                <a:lnTo>
                  <a:pt x="1761066" y="677333"/>
                </a:lnTo>
                <a:lnTo>
                  <a:pt x="1778000" y="626533"/>
                </a:lnTo>
                <a:cubicBezTo>
                  <a:pt x="1772355" y="541866"/>
                  <a:pt x="1770437" y="456869"/>
                  <a:pt x="1761066" y="372533"/>
                </a:cubicBezTo>
                <a:cubicBezTo>
                  <a:pt x="1759095" y="354793"/>
                  <a:pt x="1744133" y="321733"/>
                  <a:pt x="1744133" y="321733"/>
                </a:cubicBezTo>
              </a:path>
            </a:pathLst>
          </a:custGeom>
          <a:noFill/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V="1">
            <a:off x="7093511" y="5265442"/>
            <a:ext cx="999938" cy="558800"/>
          </a:xfrm>
          <a:custGeom>
            <a:avLst/>
            <a:gdLst>
              <a:gd name="connsiteX0" fmla="*/ 1456266 w 1778000"/>
              <a:gd name="connsiteY0" fmla="*/ 220133 h 1016000"/>
              <a:gd name="connsiteX1" fmla="*/ 1388533 w 1778000"/>
              <a:gd name="connsiteY1" fmla="*/ 237066 h 1016000"/>
              <a:gd name="connsiteX2" fmla="*/ 1337733 w 1778000"/>
              <a:gd name="connsiteY2" fmla="*/ 220133 h 1016000"/>
              <a:gd name="connsiteX3" fmla="*/ 1219200 w 1778000"/>
              <a:gd name="connsiteY3" fmla="*/ 203200 h 1016000"/>
              <a:gd name="connsiteX4" fmla="*/ 1151466 w 1778000"/>
              <a:gd name="connsiteY4" fmla="*/ 186266 h 1016000"/>
              <a:gd name="connsiteX5" fmla="*/ 931333 w 1778000"/>
              <a:gd name="connsiteY5" fmla="*/ 152400 h 1016000"/>
              <a:gd name="connsiteX6" fmla="*/ 762000 w 1778000"/>
              <a:gd name="connsiteY6" fmla="*/ 118533 h 1016000"/>
              <a:gd name="connsiteX7" fmla="*/ 694266 w 1778000"/>
              <a:gd name="connsiteY7" fmla="*/ 101600 h 1016000"/>
              <a:gd name="connsiteX8" fmla="*/ 524933 w 1778000"/>
              <a:gd name="connsiteY8" fmla="*/ 67733 h 1016000"/>
              <a:gd name="connsiteX9" fmla="*/ 474133 w 1778000"/>
              <a:gd name="connsiteY9" fmla="*/ 33866 h 1016000"/>
              <a:gd name="connsiteX10" fmla="*/ 372533 w 1778000"/>
              <a:gd name="connsiteY10" fmla="*/ 0 h 1016000"/>
              <a:gd name="connsiteX11" fmla="*/ 203200 w 1778000"/>
              <a:gd name="connsiteY11" fmla="*/ 67733 h 1016000"/>
              <a:gd name="connsiteX12" fmla="*/ 135466 w 1778000"/>
              <a:gd name="connsiteY12" fmla="*/ 169333 h 1016000"/>
              <a:gd name="connsiteX13" fmla="*/ 101600 w 1778000"/>
              <a:gd name="connsiteY13" fmla="*/ 220133 h 1016000"/>
              <a:gd name="connsiteX14" fmla="*/ 67733 w 1778000"/>
              <a:gd name="connsiteY14" fmla="*/ 338666 h 1016000"/>
              <a:gd name="connsiteX15" fmla="*/ 50800 w 1778000"/>
              <a:gd name="connsiteY15" fmla="*/ 406400 h 1016000"/>
              <a:gd name="connsiteX16" fmla="*/ 16933 w 1778000"/>
              <a:gd name="connsiteY16" fmla="*/ 508000 h 1016000"/>
              <a:gd name="connsiteX17" fmla="*/ 0 w 1778000"/>
              <a:gd name="connsiteY17" fmla="*/ 558800 h 1016000"/>
              <a:gd name="connsiteX18" fmla="*/ 16933 w 1778000"/>
              <a:gd name="connsiteY18" fmla="*/ 660400 h 1016000"/>
              <a:gd name="connsiteX19" fmla="*/ 118533 w 1778000"/>
              <a:gd name="connsiteY19" fmla="*/ 762000 h 1016000"/>
              <a:gd name="connsiteX20" fmla="*/ 270933 w 1778000"/>
              <a:gd name="connsiteY20" fmla="*/ 846666 h 1016000"/>
              <a:gd name="connsiteX21" fmla="*/ 423333 w 1778000"/>
              <a:gd name="connsiteY21" fmla="*/ 914400 h 1016000"/>
              <a:gd name="connsiteX22" fmla="*/ 491066 w 1778000"/>
              <a:gd name="connsiteY22" fmla="*/ 948266 h 1016000"/>
              <a:gd name="connsiteX23" fmla="*/ 541866 w 1778000"/>
              <a:gd name="connsiteY23" fmla="*/ 982133 h 1016000"/>
              <a:gd name="connsiteX24" fmla="*/ 609600 w 1778000"/>
              <a:gd name="connsiteY24" fmla="*/ 999066 h 1016000"/>
              <a:gd name="connsiteX25" fmla="*/ 660400 w 1778000"/>
              <a:gd name="connsiteY25" fmla="*/ 1016000 h 1016000"/>
              <a:gd name="connsiteX26" fmla="*/ 999066 w 1778000"/>
              <a:gd name="connsiteY26" fmla="*/ 999066 h 1016000"/>
              <a:gd name="connsiteX27" fmla="*/ 1117600 w 1778000"/>
              <a:gd name="connsiteY27" fmla="*/ 965200 h 1016000"/>
              <a:gd name="connsiteX28" fmla="*/ 1219200 w 1778000"/>
              <a:gd name="connsiteY28" fmla="*/ 948266 h 1016000"/>
              <a:gd name="connsiteX29" fmla="*/ 1490133 w 1778000"/>
              <a:gd name="connsiteY29" fmla="*/ 931333 h 1016000"/>
              <a:gd name="connsiteX30" fmla="*/ 1676400 w 1778000"/>
              <a:gd name="connsiteY30" fmla="*/ 880533 h 1016000"/>
              <a:gd name="connsiteX31" fmla="*/ 1744133 w 1778000"/>
              <a:gd name="connsiteY31" fmla="*/ 728133 h 1016000"/>
              <a:gd name="connsiteX32" fmla="*/ 1761066 w 1778000"/>
              <a:gd name="connsiteY32" fmla="*/ 677333 h 1016000"/>
              <a:gd name="connsiteX33" fmla="*/ 1778000 w 1778000"/>
              <a:gd name="connsiteY33" fmla="*/ 626533 h 1016000"/>
              <a:gd name="connsiteX34" fmla="*/ 1761066 w 1778000"/>
              <a:gd name="connsiteY34" fmla="*/ 372533 h 1016000"/>
              <a:gd name="connsiteX35" fmla="*/ 1744133 w 1778000"/>
              <a:gd name="connsiteY35" fmla="*/ 321733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78000" h="1016000">
                <a:moveTo>
                  <a:pt x="1456266" y="220133"/>
                </a:moveTo>
                <a:cubicBezTo>
                  <a:pt x="1433688" y="225777"/>
                  <a:pt x="1411806" y="237066"/>
                  <a:pt x="1388533" y="237066"/>
                </a:cubicBezTo>
                <a:cubicBezTo>
                  <a:pt x="1370684" y="237066"/>
                  <a:pt x="1355236" y="223633"/>
                  <a:pt x="1337733" y="220133"/>
                </a:cubicBezTo>
                <a:cubicBezTo>
                  <a:pt x="1298596" y="212306"/>
                  <a:pt x="1258468" y="210340"/>
                  <a:pt x="1219200" y="203200"/>
                </a:cubicBezTo>
                <a:cubicBezTo>
                  <a:pt x="1196302" y="199037"/>
                  <a:pt x="1174185" y="191315"/>
                  <a:pt x="1151466" y="186266"/>
                </a:cubicBezTo>
                <a:cubicBezTo>
                  <a:pt x="1051733" y="164103"/>
                  <a:pt x="1048625" y="167061"/>
                  <a:pt x="931333" y="152400"/>
                </a:cubicBezTo>
                <a:cubicBezTo>
                  <a:pt x="774026" y="113072"/>
                  <a:pt x="969563" y="160045"/>
                  <a:pt x="762000" y="118533"/>
                </a:cubicBezTo>
                <a:cubicBezTo>
                  <a:pt x="739179" y="113969"/>
                  <a:pt x="717087" y="106164"/>
                  <a:pt x="694266" y="101600"/>
                </a:cubicBezTo>
                <a:cubicBezTo>
                  <a:pt x="486678" y="60082"/>
                  <a:pt x="682256" y="107063"/>
                  <a:pt x="524933" y="67733"/>
                </a:cubicBezTo>
                <a:cubicBezTo>
                  <a:pt x="508000" y="56444"/>
                  <a:pt x="492730" y="42131"/>
                  <a:pt x="474133" y="33866"/>
                </a:cubicBezTo>
                <a:cubicBezTo>
                  <a:pt x="441511" y="19368"/>
                  <a:pt x="372533" y="0"/>
                  <a:pt x="372533" y="0"/>
                </a:cubicBezTo>
                <a:cubicBezTo>
                  <a:pt x="263218" y="15616"/>
                  <a:pt x="262467" y="-8467"/>
                  <a:pt x="203200" y="67733"/>
                </a:cubicBezTo>
                <a:cubicBezTo>
                  <a:pt x="178211" y="99862"/>
                  <a:pt x="158044" y="135466"/>
                  <a:pt x="135466" y="169333"/>
                </a:cubicBezTo>
                <a:lnTo>
                  <a:pt x="101600" y="220133"/>
                </a:lnTo>
                <a:cubicBezTo>
                  <a:pt x="48645" y="431945"/>
                  <a:pt x="116332" y="168565"/>
                  <a:pt x="67733" y="338666"/>
                </a:cubicBezTo>
                <a:cubicBezTo>
                  <a:pt x="61340" y="361043"/>
                  <a:pt x="57487" y="384109"/>
                  <a:pt x="50800" y="406400"/>
                </a:cubicBezTo>
                <a:cubicBezTo>
                  <a:pt x="40542" y="440593"/>
                  <a:pt x="28222" y="474133"/>
                  <a:pt x="16933" y="508000"/>
                </a:cubicBezTo>
                <a:lnTo>
                  <a:pt x="0" y="558800"/>
                </a:lnTo>
                <a:cubicBezTo>
                  <a:pt x="5644" y="592667"/>
                  <a:pt x="6076" y="627828"/>
                  <a:pt x="16933" y="660400"/>
                </a:cubicBezTo>
                <a:cubicBezTo>
                  <a:pt x="32841" y="708123"/>
                  <a:pt x="81133" y="735820"/>
                  <a:pt x="118533" y="762000"/>
                </a:cubicBezTo>
                <a:cubicBezTo>
                  <a:pt x="224397" y="836105"/>
                  <a:pt x="186162" y="818409"/>
                  <a:pt x="270933" y="846666"/>
                </a:cubicBezTo>
                <a:cubicBezTo>
                  <a:pt x="420354" y="946281"/>
                  <a:pt x="181537" y="793504"/>
                  <a:pt x="423333" y="914400"/>
                </a:cubicBezTo>
                <a:cubicBezTo>
                  <a:pt x="445911" y="925689"/>
                  <a:pt x="469149" y="935742"/>
                  <a:pt x="491066" y="948266"/>
                </a:cubicBezTo>
                <a:cubicBezTo>
                  <a:pt x="508736" y="958363"/>
                  <a:pt x="523160" y="974116"/>
                  <a:pt x="541866" y="982133"/>
                </a:cubicBezTo>
                <a:cubicBezTo>
                  <a:pt x="563257" y="991301"/>
                  <a:pt x="587223" y="992672"/>
                  <a:pt x="609600" y="999066"/>
                </a:cubicBezTo>
                <a:cubicBezTo>
                  <a:pt x="626763" y="1003970"/>
                  <a:pt x="643467" y="1010355"/>
                  <a:pt x="660400" y="1016000"/>
                </a:cubicBezTo>
                <a:cubicBezTo>
                  <a:pt x="773289" y="1010355"/>
                  <a:pt x="886427" y="1008453"/>
                  <a:pt x="999066" y="999066"/>
                </a:cubicBezTo>
                <a:cubicBezTo>
                  <a:pt x="1058074" y="994149"/>
                  <a:pt x="1064695" y="976957"/>
                  <a:pt x="1117600" y="965200"/>
                </a:cubicBezTo>
                <a:cubicBezTo>
                  <a:pt x="1151116" y="957752"/>
                  <a:pt x="1185007" y="951374"/>
                  <a:pt x="1219200" y="948266"/>
                </a:cubicBezTo>
                <a:cubicBezTo>
                  <a:pt x="1309316" y="940074"/>
                  <a:pt x="1399822" y="936977"/>
                  <a:pt x="1490133" y="931333"/>
                </a:cubicBezTo>
                <a:cubicBezTo>
                  <a:pt x="1642916" y="893137"/>
                  <a:pt x="1581443" y="912185"/>
                  <a:pt x="1676400" y="880533"/>
                </a:cubicBezTo>
                <a:cubicBezTo>
                  <a:pt x="1730067" y="800030"/>
                  <a:pt x="1703831" y="849039"/>
                  <a:pt x="1744133" y="728133"/>
                </a:cubicBezTo>
                <a:lnTo>
                  <a:pt x="1761066" y="677333"/>
                </a:lnTo>
                <a:lnTo>
                  <a:pt x="1778000" y="626533"/>
                </a:lnTo>
                <a:cubicBezTo>
                  <a:pt x="1772355" y="541866"/>
                  <a:pt x="1770437" y="456869"/>
                  <a:pt x="1761066" y="372533"/>
                </a:cubicBezTo>
                <a:cubicBezTo>
                  <a:pt x="1759095" y="354793"/>
                  <a:pt x="1744133" y="321733"/>
                  <a:pt x="1744133" y="321733"/>
                </a:cubicBezTo>
              </a:path>
            </a:pathLst>
          </a:custGeom>
          <a:noFill/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9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4821120" y="2753921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rocks</a:t>
            </a: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710720" y="3115360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minerals</a:t>
            </a: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4821120" y="4774240"/>
            <a:ext cx="1451520" cy="62208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mineral </a:t>
            </a:r>
          </a:p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resources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7309440" y="1871200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igneous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7309440" y="2493280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sedimentary</a:t>
            </a: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7516800" y="3115360"/>
            <a:ext cx="153936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metamorphic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4821120" y="6225760"/>
            <a:ext cx="1451520" cy="62208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mineral </a:t>
            </a:r>
          </a:p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reserves</a:t>
            </a: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632161" y="5645441"/>
            <a:ext cx="1866240" cy="62208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chemically </a:t>
            </a:r>
          </a:p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homogeneous</a:t>
            </a: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14720" y="4566880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crystalline</a:t>
            </a:r>
          </a:p>
        </p:txBody>
      </p:sp>
      <p:cxnSp>
        <p:nvCxnSpPr>
          <p:cNvPr id="3082" name="AutoShape 10"/>
          <p:cNvCxnSpPr>
            <a:cxnSpLocks noChangeShapeType="1"/>
            <a:stCxn id="3073" idx="3"/>
            <a:endCxn id="3076" idx="1"/>
          </p:cNvCxnSpPr>
          <p:nvPr/>
        </p:nvCxnSpPr>
        <p:spPr bwMode="auto">
          <a:xfrm flipV="1">
            <a:off x="6272640" y="2078561"/>
            <a:ext cx="1036800" cy="8827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83" name="AutoShape 11"/>
          <p:cNvCxnSpPr>
            <a:cxnSpLocks noChangeShapeType="1"/>
            <a:stCxn id="3073" idx="3"/>
            <a:endCxn id="3077" idx="1"/>
          </p:cNvCxnSpPr>
          <p:nvPr/>
        </p:nvCxnSpPr>
        <p:spPr bwMode="auto">
          <a:xfrm flipV="1">
            <a:off x="6272640" y="2700641"/>
            <a:ext cx="1036800" cy="2606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84" name="AutoShape 12"/>
          <p:cNvCxnSpPr>
            <a:cxnSpLocks noChangeShapeType="1"/>
            <a:stCxn id="3073" idx="3"/>
            <a:endCxn id="3078" idx="1"/>
          </p:cNvCxnSpPr>
          <p:nvPr/>
        </p:nvCxnSpPr>
        <p:spPr bwMode="auto">
          <a:xfrm>
            <a:off x="6272640" y="2961281"/>
            <a:ext cx="1244160" cy="36143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85" name="AutoShape 13"/>
          <p:cNvCxnSpPr>
            <a:cxnSpLocks noChangeShapeType="1"/>
            <a:stCxn id="3074" idx="3"/>
          </p:cNvCxnSpPr>
          <p:nvPr/>
        </p:nvCxnSpPr>
        <p:spPr bwMode="auto">
          <a:xfrm flipV="1">
            <a:off x="3162241" y="2846081"/>
            <a:ext cx="1510560" cy="4752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051361" y="2680481"/>
            <a:ext cx="1005120" cy="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combine </a:t>
            </a:r>
          </a:p>
          <a:p>
            <a:pPr>
              <a:defRPr/>
            </a:pPr>
            <a:r>
              <a:rPr lang="en-US" i="1" dirty="0"/>
              <a:t>to make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576961" y="2209601"/>
            <a:ext cx="1058400" cy="381600"/>
          </a:xfrm>
          <a:prstGeom prst="roundRect">
            <a:avLst>
              <a:gd name="adj" fmla="val 37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natural</a:t>
            </a: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3369600" y="1293761"/>
            <a:ext cx="103680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solid</a:t>
            </a:r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3576960" y="1740161"/>
            <a:ext cx="124416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 anchor="ctr" anchorCtr="1"/>
          <a:lstStyle/>
          <a:p>
            <a:pPr algn="ctr">
              <a:tabLst>
                <a:tab pos="656650" algn="l"/>
              </a:tabLs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coherent</a:t>
            </a:r>
          </a:p>
        </p:txBody>
      </p:sp>
      <p:cxnSp>
        <p:nvCxnSpPr>
          <p:cNvPr id="3090" name="AutoShape 18"/>
          <p:cNvCxnSpPr>
            <a:cxnSpLocks noChangeShapeType="1"/>
            <a:stCxn id="3074" idx="0"/>
            <a:endCxn id="3087" idx="1"/>
          </p:cNvCxnSpPr>
          <p:nvPr/>
        </p:nvCxnSpPr>
        <p:spPr bwMode="auto">
          <a:xfrm flipV="1">
            <a:off x="2436480" y="2399681"/>
            <a:ext cx="1140480" cy="714240"/>
          </a:xfrm>
          <a:prstGeom prst="curvedConnector3">
            <a:avLst>
              <a:gd name="adj1" fmla="val 6714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1" name="AutoShape 19"/>
          <p:cNvCxnSpPr>
            <a:cxnSpLocks noChangeShapeType="1"/>
            <a:stCxn id="3074" idx="0"/>
            <a:endCxn id="3088" idx="1"/>
          </p:cNvCxnSpPr>
          <p:nvPr/>
        </p:nvCxnSpPr>
        <p:spPr bwMode="auto">
          <a:xfrm flipV="1">
            <a:off x="2436480" y="1501121"/>
            <a:ext cx="933120" cy="1614240"/>
          </a:xfrm>
          <a:prstGeom prst="curvedConnector3">
            <a:avLst>
              <a:gd name="adj1" fmla="val -1573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2" name="AutoShape 20"/>
          <p:cNvCxnSpPr>
            <a:cxnSpLocks noChangeShapeType="1"/>
            <a:stCxn id="3074" idx="0"/>
            <a:endCxn id="3089" idx="1"/>
          </p:cNvCxnSpPr>
          <p:nvPr/>
        </p:nvCxnSpPr>
        <p:spPr bwMode="auto">
          <a:xfrm flipV="1">
            <a:off x="2436480" y="1947521"/>
            <a:ext cx="1140480" cy="1166400"/>
          </a:xfrm>
          <a:prstGeom prst="curvedConnector3">
            <a:avLst>
              <a:gd name="adj1" fmla="val -2467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3" name="AutoShape 21"/>
          <p:cNvCxnSpPr>
            <a:cxnSpLocks noChangeShapeType="1"/>
            <a:stCxn id="3074" idx="1"/>
            <a:endCxn id="3080" idx="1"/>
          </p:cNvCxnSpPr>
          <p:nvPr/>
        </p:nvCxnSpPr>
        <p:spPr bwMode="auto">
          <a:xfrm rot="10800000" flipV="1">
            <a:off x="632161" y="3322721"/>
            <a:ext cx="1078560" cy="2633760"/>
          </a:xfrm>
          <a:prstGeom prst="curvedConnector3">
            <a:avLst>
              <a:gd name="adj1" fmla="val 128935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4" name="AutoShape 22"/>
          <p:cNvCxnSpPr>
            <a:cxnSpLocks noChangeShapeType="1"/>
            <a:stCxn id="3074" idx="1"/>
            <a:endCxn id="3081" idx="0"/>
          </p:cNvCxnSpPr>
          <p:nvPr/>
        </p:nvCxnSpPr>
        <p:spPr bwMode="auto">
          <a:xfrm flipH="1">
            <a:off x="1140480" y="3322720"/>
            <a:ext cx="570240" cy="124416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5" name="AutoShape 23"/>
          <p:cNvCxnSpPr>
            <a:cxnSpLocks noChangeShapeType="1"/>
            <a:stCxn id="3073" idx="0"/>
            <a:endCxn id="3088" idx="3"/>
          </p:cNvCxnSpPr>
          <p:nvPr/>
        </p:nvCxnSpPr>
        <p:spPr bwMode="auto">
          <a:xfrm flipH="1" flipV="1">
            <a:off x="4406400" y="1501121"/>
            <a:ext cx="1140480" cy="1254240"/>
          </a:xfrm>
          <a:prstGeom prst="curvedConnector3">
            <a:avLst>
              <a:gd name="adj1" fmla="val -11649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6" name="AutoShape 24"/>
          <p:cNvCxnSpPr>
            <a:cxnSpLocks noChangeShapeType="1"/>
            <a:stCxn id="3073" idx="0"/>
            <a:endCxn id="3089" idx="3"/>
          </p:cNvCxnSpPr>
          <p:nvPr/>
        </p:nvCxnSpPr>
        <p:spPr bwMode="auto">
          <a:xfrm flipH="1" flipV="1">
            <a:off x="4821120" y="1947521"/>
            <a:ext cx="725760" cy="806400"/>
          </a:xfrm>
          <a:prstGeom prst="curvedConnector3">
            <a:avLst>
              <a:gd name="adj1" fmla="val 6714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7" name="AutoShape 25"/>
          <p:cNvCxnSpPr>
            <a:cxnSpLocks noChangeShapeType="1"/>
            <a:stCxn id="3073" idx="0"/>
            <a:endCxn id="3087" idx="3"/>
          </p:cNvCxnSpPr>
          <p:nvPr/>
        </p:nvCxnSpPr>
        <p:spPr bwMode="auto">
          <a:xfrm flipH="1" flipV="1">
            <a:off x="4635361" y="2399681"/>
            <a:ext cx="911520" cy="354240"/>
          </a:xfrm>
          <a:prstGeom prst="curvedConnector3">
            <a:avLst>
              <a:gd name="adj1" fmla="val 221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8" name="AutoShape 26"/>
          <p:cNvCxnSpPr>
            <a:cxnSpLocks noChangeShapeType="1"/>
            <a:stCxn id="3073" idx="1"/>
          </p:cNvCxnSpPr>
          <p:nvPr/>
        </p:nvCxnSpPr>
        <p:spPr bwMode="auto">
          <a:xfrm flipH="1">
            <a:off x="3306240" y="2961281"/>
            <a:ext cx="1514880" cy="48672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3915361" y="3115361"/>
            <a:ext cx="1166400" cy="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are usually</a:t>
            </a:r>
          </a:p>
          <a:p>
            <a:pPr>
              <a:defRPr/>
            </a:pPr>
            <a:r>
              <a:rPr lang="en-US" i="1" dirty="0"/>
              <a:t> made of</a:t>
            </a:r>
          </a:p>
        </p:txBody>
      </p:sp>
      <p:cxnSp>
        <p:nvCxnSpPr>
          <p:cNvPr id="3100" name="AutoShape 28"/>
          <p:cNvCxnSpPr>
            <a:cxnSpLocks noChangeShapeType="1"/>
            <a:stCxn id="3074" idx="2"/>
            <a:endCxn id="3075" idx="0"/>
          </p:cNvCxnSpPr>
          <p:nvPr/>
        </p:nvCxnSpPr>
        <p:spPr bwMode="auto">
          <a:xfrm>
            <a:off x="2436480" y="3530080"/>
            <a:ext cx="3110400" cy="1244160"/>
          </a:xfrm>
          <a:prstGeom prst="curvedConnector3">
            <a:avLst>
              <a:gd name="adj1" fmla="val 95209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01" name="AutoShape 29"/>
          <p:cNvCxnSpPr>
            <a:cxnSpLocks noChangeShapeType="1"/>
            <a:stCxn id="3073" idx="2"/>
            <a:endCxn id="3075" idx="0"/>
          </p:cNvCxnSpPr>
          <p:nvPr/>
        </p:nvCxnSpPr>
        <p:spPr bwMode="auto">
          <a:xfrm rot="5400000">
            <a:off x="4744080" y="3971441"/>
            <a:ext cx="1605600" cy="1152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02" name="AutoShape 30"/>
          <p:cNvCxnSpPr>
            <a:cxnSpLocks noChangeShapeType="1"/>
            <a:stCxn id="3075" idx="2"/>
            <a:endCxn id="3079" idx="0"/>
          </p:cNvCxnSpPr>
          <p:nvPr/>
        </p:nvCxnSpPr>
        <p:spPr bwMode="auto">
          <a:xfrm>
            <a:off x="5546881" y="5396320"/>
            <a:ext cx="1440" cy="82944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1645921" y="3770561"/>
            <a:ext cx="207360" cy="414720"/>
          </a:xfrm>
          <a:prstGeom prst="roundRect">
            <a:avLst>
              <a:gd name="adj" fmla="val 694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2217601" y="2535041"/>
            <a:ext cx="557280" cy="224640"/>
          </a:xfrm>
          <a:prstGeom prst="roundRect">
            <a:avLst>
              <a:gd name="adj" fmla="val 694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2221921" y="2428481"/>
            <a:ext cx="829440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are</a:t>
            </a:r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5194081" y="4162241"/>
            <a:ext cx="457920" cy="308160"/>
          </a:xfrm>
          <a:prstGeom prst="roundRect">
            <a:avLst>
              <a:gd name="adj" fmla="val 1667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4572001" y="4124801"/>
            <a:ext cx="2262240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used in products are</a:t>
            </a: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5205601" y="5501441"/>
            <a:ext cx="639360" cy="342720"/>
          </a:xfrm>
          <a:prstGeom prst="roundRect">
            <a:avLst>
              <a:gd name="adj" fmla="val 417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4537441" y="5396321"/>
            <a:ext cx="2223360" cy="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that can be mined </a:t>
            </a:r>
          </a:p>
          <a:p>
            <a:pPr>
              <a:defRPr/>
            </a:pPr>
            <a:r>
              <a:rPr lang="en-US" i="1" dirty="0"/>
              <a:t>economically are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5235840" y="2339201"/>
            <a:ext cx="639360" cy="263520"/>
          </a:xfrm>
          <a:prstGeom prst="roundRect">
            <a:avLst>
              <a:gd name="adj" fmla="val 546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5289121" y="2265761"/>
            <a:ext cx="607678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/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are</a:t>
            </a:r>
          </a:p>
        </p:txBody>
      </p:sp>
      <p:sp>
        <p:nvSpPr>
          <p:cNvPr id="3114" name="AutoShape 42"/>
          <p:cNvSpPr>
            <a:spLocks noChangeArrowheads="1"/>
          </p:cNvSpPr>
          <p:nvPr/>
        </p:nvSpPr>
        <p:spPr bwMode="auto">
          <a:xfrm>
            <a:off x="6723361" y="2383841"/>
            <a:ext cx="198720" cy="911520"/>
          </a:xfrm>
          <a:prstGeom prst="roundRect">
            <a:avLst>
              <a:gd name="adj" fmla="val 639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 rot="16200000">
            <a:off x="6441121" y="2632961"/>
            <a:ext cx="786240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can be</a:t>
            </a:r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2332800" y="4359520"/>
            <a:ext cx="1451520" cy="414720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elements</a:t>
            </a:r>
          </a:p>
        </p:txBody>
      </p:sp>
      <p:cxnSp>
        <p:nvCxnSpPr>
          <p:cNvPr id="3117" name="AutoShape 45"/>
          <p:cNvCxnSpPr>
            <a:cxnSpLocks noChangeShapeType="1"/>
            <a:stCxn id="3074" idx="2"/>
            <a:endCxn id="3116" idx="0"/>
          </p:cNvCxnSpPr>
          <p:nvPr/>
        </p:nvCxnSpPr>
        <p:spPr bwMode="auto">
          <a:xfrm>
            <a:off x="2436480" y="3530080"/>
            <a:ext cx="622080" cy="82944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18" name="AutoShape 46"/>
          <p:cNvCxnSpPr>
            <a:cxnSpLocks noChangeShapeType="1"/>
            <a:stCxn id="3080" idx="3"/>
            <a:endCxn id="3116" idx="2"/>
          </p:cNvCxnSpPr>
          <p:nvPr/>
        </p:nvCxnSpPr>
        <p:spPr bwMode="auto">
          <a:xfrm flipV="1">
            <a:off x="2498401" y="4774241"/>
            <a:ext cx="560160" cy="1182240"/>
          </a:xfrm>
          <a:prstGeom prst="curvedConnector2">
            <a:avLst/>
          </a:prstGeom>
          <a:noFill/>
          <a:ln w="9525">
            <a:solidFill>
              <a:srgbClr val="00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2844001" y="4746881"/>
            <a:ext cx="1382400" cy="131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defRPr/>
            </a:pPr>
            <a:r>
              <a:rPr lang="en-US" i="1" dirty="0"/>
              <a:t>when</a:t>
            </a:r>
          </a:p>
          <a:p>
            <a:pPr algn="r">
              <a:defRPr/>
            </a:pPr>
            <a:r>
              <a:rPr lang="en-US" i="1" dirty="0"/>
              <a:t>combined</a:t>
            </a:r>
          </a:p>
          <a:p>
            <a:pPr algn="r">
              <a:defRPr/>
            </a:pPr>
            <a:r>
              <a:rPr lang="en-US" i="1" dirty="0"/>
              <a:t>in the same</a:t>
            </a:r>
          </a:p>
          <a:p>
            <a:pPr algn="r">
              <a:defRPr/>
            </a:pPr>
            <a:r>
              <a:rPr lang="en-US" i="1" dirty="0"/>
              <a:t>way in the </a:t>
            </a:r>
          </a:p>
          <a:p>
            <a:pPr algn="r">
              <a:defRPr/>
            </a:pPr>
            <a:r>
              <a:rPr lang="en-US" i="1" dirty="0"/>
              <a:t>whole solid </a:t>
            </a:r>
          </a:p>
          <a:p>
            <a:pPr algn="r">
              <a:defRPr/>
            </a:pPr>
            <a:r>
              <a:rPr lang="en-US" i="1" dirty="0"/>
              <a:t>means that the </a:t>
            </a:r>
          </a:p>
          <a:p>
            <a:pPr algn="r">
              <a:defRPr/>
            </a:pPr>
            <a:r>
              <a:rPr lang="en-US" i="1" dirty="0"/>
              <a:t>solid is</a:t>
            </a:r>
          </a:p>
        </p:txBody>
      </p:sp>
      <p:sp>
        <p:nvSpPr>
          <p:cNvPr id="14382" name="Rectangle 5"/>
          <p:cNvSpPr>
            <a:spLocks noChangeArrowheads="1"/>
          </p:cNvSpPr>
          <p:nvPr/>
        </p:nvSpPr>
        <p:spPr bwMode="auto">
          <a:xfrm>
            <a:off x="148321" y="3917441"/>
            <a:ext cx="1451520" cy="2764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308161" y="3848321"/>
            <a:ext cx="1499040" cy="37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must also be</a:t>
            </a:r>
          </a:p>
        </p:txBody>
      </p:sp>
      <p:sp>
        <p:nvSpPr>
          <p:cNvPr id="14384" name="Rectangle 58"/>
          <p:cNvSpPr>
            <a:spLocks noChangeArrowheads="1"/>
          </p:cNvSpPr>
          <p:nvPr/>
        </p:nvSpPr>
        <p:spPr bwMode="auto">
          <a:xfrm>
            <a:off x="2152801" y="3710081"/>
            <a:ext cx="898560" cy="2764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2083681" y="3623681"/>
            <a:ext cx="131328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5220" rIns="81638" bIns="40819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i="1" dirty="0"/>
              <a:t>are made of</a:t>
            </a:r>
          </a:p>
        </p:txBody>
      </p:sp>
      <p:cxnSp>
        <p:nvCxnSpPr>
          <p:cNvPr id="25" name="Curved Connector 24"/>
          <p:cNvCxnSpPr>
            <a:stCxn id="3116" idx="3"/>
            <a:endCxn id="3109" idx="1"/>
          </p:cNvCxnSpPr>
          <p:nvPr/>
        </p:nvCxnSpPr>
        <p:spPr bwMode="auto">
          <a:xfrm flipV="1">
            <a:off x="3784321" y="4281761"/>
            <a:ext cx="787680" cy="285120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4881701" y="30534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1.2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41" y="611092"/>
            <a:ext cx="8968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Introduces definitions of minerals, rocks, rock cycle, and concept maps.</a:t>
            </a:r>
          </a:p>
        </p:txBody>
      </p:sp>
    </p:spTree>
    <p:extLst>
      <p:ext uri="{BB962C8B-B14F-4D97-AF65-F5344CB8AC3E}">
        <p14:creationId xmlns:p14="http://schemas.microsoft.com/office/powerpoint/2010/main" val="1945987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0-23 at 2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458"/>
            <a:ext cx="91440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4659" y="578891"/>
            <a:ext cx="5144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serc.carleton.edu</a:t>
            </a:r>
            <a:r>
              <a:rPr lang="en-US" sz="2400" b="1" dirty="0"/>
              <a:t>/integrate</a:t>
            </a:r>
          </a:p>
        </p:txBody>
      </p:sp>
      <p:sp>
        <p:nvSpPr>
          <p:cNvPr id="2" name="Right Arrow 1"/>
          <p:cNvSpPr/>
          <p:nvPr/>
        </p:nvSpPr>
        <p:spPr>
          <a:xfrm rot="20263258">
            <a:off x="2531166" y="4013676"/>
            <a:ext cx="1205948" cy="543339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9315" y="12700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1.3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9" y="762000"/>
            <a:ext cx="5447264" cy="57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1" y="762000"/>
            <a:ext cx="361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Explores the relationship between </a:t>
            </a:r>
            <a:r>
              <a:rPr lang="en-US"/>
              <a:t>economic development and resource use.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07244" y="1849863"/>
            <a:ext cx="2107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TED TALK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24" y="3538056"/>
            <a:ext cx="3066962" cy="1652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7244" y="2344012"/>
            <a:ext cx="2308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Hans </a:t>
            </a:r>
            <a:r>
              <a:rPr lang="en-US" sz="1400" i="1" dirty="0" err="1"/>
              <a:t>Rosling</a:t>
            </a:r>
            <a:endParaRPr lang="en-US" sz="1400" i="1" dirty="0"/>
          </a:p>
          <a:p>
            <a:pPr algn="ctr"/>
            <a:endParaRPr lang="en-US" sz="1400" i="1" dirty="0"/>
          </a:p>
          <a:p>
            <a:pPr algn="ctr"/>
            <a:r>
              <a:rPr lang="en-US" sz="1400" i="1" dirty="0"/>
              <a:t>Global Population Growth, Box by Box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4105" y="5341901"/>
            <a:ext cx="3098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hlinkClick r:id="rId4"/>
              </a:rPr>
              <a:t>http://www.ted.com/talks/hans_rosling_on_global_population_growth.html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0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9315" y="12700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2.1</a:t>
            </a:r>
          </a:p>
        </p:txBody>
      </p:sp>
      <p:pic>
        <p:nvPicPr>
          <p:cNvPr id="9218" name="Picture 2" descr="echargeable bat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1002293"/>
            <a:ext cx="2761265" cy="24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45215" y="853446"/>
            <a:ext cx="3475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Examines mineral resources used to make rechargeable batteries.</a:t>
            </a:r>
          </a:p>
        </p:txBody>
      </p:sp>
      <p:pic>
        <p:nvPicPr>
          <p:cNvPr id="9" name="Picture 8" descr="bbm03-0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6100"/>
            <a:ext cx="3759200" cy="250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35" y="2682207"/>
            <a:ext cx="4880834" cy="33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6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9315" y="12700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2.2</a:t>
            </a:r>
          </a:p>
        </p:txBody>
      </p:sp>
      <p:pic>
        <p:nvPicPr>
          <p:cNvPr id="10" name="Picture 9" descr="diagram showing abundance of chemical elements in Earth's upper continental crust as a function of atomic numb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196"/>
            <a:ext cx="437515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6" y="3838656"/>
            <a:ext cx="4030134" cy="27390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24" y="3519276"/>
            <a:ext cx="3701458" cy="2899834"/>
          </a:xfrm>
          <a:prstGeom prst="rect">
            <a:avLst/>
          </a:prstGeom>
        </p:spPr>
      </p:pic>
      <p:pic>
        <p:nvPicPr>
          <p:cNvPr id="1025" name="Picture 1" descr="https://www.motherjones.com/files/earths_iphone_63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24" y="750763"/>
            <a:ext cx="3363058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ttps://www.epa.gov/sites/production/files/2015-06/rdra-sit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9" y="3665806"/>
            <a:ext cx="4269990" cy="29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3115" y="0"/>
            <a:ext cx="538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Pre-Activity </a:t>
            </a:r>
            <a:r>
              <a:rPr lang="en-US"/>
              <a:t>3 Homework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9701" y="711200"/>
            <a:ext cx="6079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Learning objective</a:t>
            </a:r>
            <a:endParaRPr lang="en-US" dirty="0"/>
          </a:p>
          <a:p>
            <a:pPr lvl="0"/>
            <a:r>
              <a:rPr lang="en-US" dirty="0"/>
              <a:t>Describe how wastes are created and managed during the different stages of mineral resource production and what can be done to minimize the negative effects of mining and related processes.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364">
            <a:off x="-308920" y="2404736"/>
            <a:ext cx="4241800" cy="2334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76" y="2061528"/>
            <a:ext cx="1311123" cy="4593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8816" y="586128"/>
            <a:ext cx="336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INDIVIDUAL PROJECT</a:t>
            </a:r>
          </a:p>
        </p:txBody>
      </p:sp>
      <p:pic>
        <p:nvPicPr>
          <p:cNvPr id="6145" name="Picture 1" descr="http://www.coastalreview.org/wp-content/uploads/2015/02/navassa-feat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17" y="499416"/>
            <a:ext cx="2215673" cy="1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media.scpr.org/images/2011/08/08/2265905_0da7b782aa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0" y="4550199"/>
            <a:ext cx="3474923" cy="260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www.sosbluewaters.org/Tar_Creek_Superfund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60" y="1802483"/>
            <a:ext cx="2660014" cy="199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epa.gov/sites/production/files/2015-06/npllisting-site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28" y="2291255"/>
            <a:ext cx="2372178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42" y="782482"/>
            <a:ext cx="8898558" cy="846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/>
              <a:t>Ores</a:t>
            </a:r>
            <a:r>
              <a:rPr lang="en-US" sz="2400" dirty="0"/>
              <a:t> need to be located (</a:t>
            </a:r>
            <a:r>
              <a:rPr lang="en-US" sz="2400" i="1" dirty="0">
                <a:solidFill>
                  <a:srgbClr val="FF0000"/>
                </a:solidFill>
              </a:rPr>
              <a:t>___________</a:t>
            </a:r>
            <a:r>
              <a:rPr lang="en-US" sz="2400" dirty="0"/>
              <a:t>), obtained (</a:t>
            </a:r>
            <a:r>
              <a:rPr lang="en-US" sz="2400" i="1" dirty="0">
                <a:solidFill>
                  <a:srgbClr val="FF0000"/>
                </a:solidFill>
              </a:rPr>
              <a:t>__________</a:t>
            </a:r>
            <a:r>
              <a:rPr lang="en-US" sz="2400" dirty="0"/>
              <a:t>), and then concentrated (</a:t>
            </a:r>
            <a:r>
              <a:rPr lang="en-US" sz="2400" i="1" dirty="0">
                <a:solidFill>
                  <a:srgbClr val="FF0000"/>
                </a:solidFill>
              </a:rPr>
              <a:t>_____________</a:t>
            </a:r>
            <a:r>
              <a:rPr lang="en-US" sz="2400" dirty="0"/>
              <a:t>/</a:t>
            </a:r>
            <a:r>
              <a:rPr lang="en-US" sz="2400" i="1" dirty="0"/>
              <a:t>Smelting</a:t>
            </a:r>
            <a:r>
              <a:rPr lang="en-US" sz="2400" dirty="0"/>
              <a:t>/</a:t>
            </a:r>
            <a:r>
              <a:rPr lang="en-US" sz="2400" i="1" dirty="0"/>
              <a:t>Refining</a:t>
            </a:r>
            <a:r>
              <a:rPr lang="en-US" sz="2400" dirty="0"/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112" y="5964298"/>
            <a:ext cx="891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Bef>
                <a:spcPts val="576"/>
              </a:spcBef>
            </a:pPr>
            <a:r>
              <a:rPr lang="en-US" sz="2000" dirty="0"/>
              <a:t>Surface and underground impacts will need to be remediated, the land reclaimed, and the mine safely closed once mining is completed.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1944" y="1626224"/>
            <a:ext cx="2481158" cy="4306184"/>
            <a:chOff x="5690044" y="950267"/>
            <a:chExt cx="3090419" cy="5502763"/>
          </a:xfrm>
        </p:grpSpPr>
        <p:pic>
          <p:nvPicPr>
            <p:cNvPr id="17" name="Picture 16" descr="USGS_OF-98-508_1-scr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0" t="4149" r="37362" b="25185"/>
            <a:stretch/>
          </p:blipFill>
          <p:spPr>
            <a:xfrm>
              <a:off x="5690044" y="950267"/>
              <a:ext cx="3077190" cy="4159952"/>
            </a:xfrm>
            <a:prstGeom prst="rect">
              <a:avLst/>
            </a:prstGeom>
          </p:spPr>
        </p:pic>
        <p:pic>
          <p:nvPicPr>
            <p:cNvPr id="18" name="Picture 17" descr="USGS_OF-98-508_1-scr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0" t="73298" r="37362" b="1869"/>
            <a:stretch/>
          </p:blipFill>
          <p:spPr>
            <a:xfrm>
              <a:off x="5703271" y="4991100"/>
              <a:ext cx="3077192" cy="1461930"/>
            </a:xfrm>
            <a:prstGeom prst="rect">
              <a:avLst/>
            </a:prstGeom>
          </p:spPr>
        </p:pic>
      </p:grpSp>
      <p:pic>
        <p:nvPicPr>
          <p:cNvPr id="19" name="Picture 18" descr="Golden Sunlight Mi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13255" r="19290" b="4091"/>
          <a:stretch/>
        </p:blipFill>
        <p:spPr>
          <a:xfrm>
            <a:off x="5833403" y="1701183"/>
            <a:ext cx="2736769" cy="2091088"/>
          </a:xfrm>
          <a:prstGeom prst="rect">
            <a:avLst/>
          </a:prstGeom>
        </p:spPr>
      </p:pic>
      <p:pic>
        <p:nvPicPr>
          <p:cNvPr id="23" name="Picture 22" descr="Jennings AGI Regrowth at Mi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57" y="3957553"/>
            <a:ext cx="2923192" cy="1924055"/>
          </a:xfrm>
          <a:prstGeom prst="rect">
            <a:avLst/>
          </a:prstGeom>
        </p:spPr>
      </p:pic>
      <p:pic>
        <p:nvPicPr>
          <p:cNvPr id="24" name="Picture 23" descr="Blasting Hudson AGI ESWI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02" y="1686136"/>
            <a:ext cx="2965986" cy="21086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412" y="5818107"/>
            <a:ext cx="445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Geological map. 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2650402" y="3754171"/>
            <a:ext cx="2768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Blasting. 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4018057" y="5834697"/>
            <a:ext cx="37851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Waste rock </a:t>
            </a:r>
            <a:r>
              <a:rPr lang="en-US" sz="1200" dirty="0" err="1"/>
              <a:t>revegetation</a:t>
            </a:r>
            <a:r>
              <a:rPr lang="en-US" sz="1200" dirty="0"/>
              <a:t>. 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70938" y="3741471"/>
            <a:ext cx="29388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Golden Sunlight Gold Mine mill. 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766465"/>
            <a:ext cx="162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Exploration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78600" y="766465"/>
            <a:ext cx="146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Extraction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03696" y="1113135"/>
            <a:ext cx="182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Beneficiation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99315" y="12700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3.1</a:t>
            </a:r>
          </a:p>
        </p:txBody>
      </p:sp>
      <p:pic>
        <p:nvPicPr>
          <p:cNvPr id="5121" name="Picture 1" descr="http://busybeekate.com/wp-content/uploads/2014/07/brown-sugar-blueberry-muffins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" y="766465"/>
            <a:ext cx="8728401" cy="58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999315" y="12700"/>
            <a:ext cx="39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Activity 3.2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148" y="860320"/>
            <a:ext cx="40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Ore Grades</a:t>
            </a:r>
            <a:r>
              <a:rPr lang="en-US"/>
              <a:t>, Waste, and Remediation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8" y="1265345"/>
            <a:ext cx="5439073" cy="4090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5" y="639393"/>
            <a:ext cx="3803009" cy="3136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18" y="3805715"/>
            <a:ext cx="4357351" cy="30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9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9315" y="12700"/>
            <a:ext cx="345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 RESOURCES: Unit 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3897" y="648929"/>
            <a:ext cx="739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Mineral Resources Created by Igneous &amp; Metamorphic Processes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0732" y="1324045"/>
            <a:ext cx="8994596" cy="3115220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Students weigh the pros and cons of opening a hypothetical new mine near Yellowstone National Park or on the shores of Lake Superior:</a:t>
            </a:r>
          </a:p>
          <a:p>
            <a:pPr lvl="1"/>
            <a:r>
              <a:rPr lang="en-US" dirty="0"/>
              <a:t>They learn how mineral resources are concentrated by hydrothermal activity, and how this links to intrusions, volcanism, and plate tectonics.</a:t>
            </a:r>
          </a:p>
          <a:p>
            <a:pPr lvl="1"/>
            <a:r>
              <a:rPr lang="en-US" dirty="0"/>
              <a:t>Identify the potential environmental impacts of sulfide mining and associated activities.</a:t>
            </a:r>
          </a:p>
          <a:p>
            <a:pPr lvl="1"/>
            <a:r>
              <a:rPr lang="en-US" dirty="0"/>
              <a:t>Identify stakeholders, and weigh their diverse views in determining if, how, and where to mine.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2422" r="534" b="18092"/>
          <a:stretch/>
        </p:blipFill>
        <p:spPr bwMode="auto">
          <a:xfrm>
            <a:off x="377495" y="4216175"/>
            <a:ext cx="4262285" cy="2330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3611" y="4677252"/>
            <a:ext cx="397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A75CB5"/>
                </a:solidFill>
              </a:rPr>
              <a:t>Students learn how economic deposits of gold, silver, and sulfide minerals formed near the </a:t>
            </a:r>
            <a:r>
              <a:rPr lang="en-US" i="1" dirty="0" err="1">
                <a:solidFill>
                  <a:srgbClr val="A75CB5"/>
                </a:solidFill>
              </a:rPr>
              <a:t>Homestake</a:t>
            </a:r>
            <a:r>
              <a:rPr lang="en-US" i="1" dirty="0">
                <a:solidFill>
                  <a:srgbClr val="A75CB5"/>
                </a:solidFill>
              </a:rPr>
              <a:t> Mine in Montana.</a:t>
            </a:r>
          </a:p>
        </p:txBody>
      </p:sp>
    </p:spTree>
    <p:extLst>
      <p:ext uri="{BB962C8B-B14F-4D97-AF65-F5344CB8AC3E}">
        <p14:creationId xmlns:p14="http://schemas.microsoft.com/office/powerpoint/2010/main" val="1883733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00" y="3007836"/>
            <a:ext cx="9131300" cy="390876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Minerals and Economics: BENEFITS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RELEVANCE!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Increased awareness of mineral resources in their lives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Introduction to environmental and political concerns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Understanding of mining issues such as methods of exploration, extraction, beneficiation, reclamation, and remediation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Appreciation that managing mineral resources is a global challenge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491061"/>
            <a:ext cx="9144000" cy="34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85356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Modifications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Personalized existing power point slides and handouts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Created scaffolding where necessary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Tailored lessons and assessments to my course priorities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Pre-lab assignments onto CMS</a:t>
            </a:r>
            <a:r>
              <a:rPr lang="mr-IN" sz="2000" dirty="0">
                <a:solidFill>
                  <a:srgbClr val="FF0000"/>
                </a:solidFill>
              </a:rPr>
              <a:t>–</a:t>
            </a:r>
            <a:r>
              <a:rPr lang="en-US" sz="2000" dirty="0">
                <a:solidFill>
                  <a:srgbClr val="FF0000"/>
                </a:solidFill>
              </a:rPr>
              <a:t> easy grading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Laminated reusable materials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Added “small teaching” activities like think-pair-share, recall, Got It! - muddiest point, starter questions, </a:t>
            </a:r>
            <a:r>
              <a:rPr lang="mr-IN" sz="2000" dirty="0">
                <a:solidFill>
                  <a:srgbClr val="FF0000"/>
                </a:solidFill>
              </a:rPr>
              <a:t>…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22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2447075"/>
            <a:ext cx="8229600" cy="22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 algn="l">
              <a:spcAft>
                <a:spcPts val="0"/>
              </a:spcAft>
              <a:buFont typeface="Arial"/>
              <a:buChar char="•"/>
              <a:tabLst>
                <a:tab pos="600075" algn="l"/>
              </a:tabLst>
            </a:pPr>
            <a:r>
              <a:rPr lang="en-US" sz="1600" dirty="0">
                <a:solidFill>
                  <a:srgbClr val="115486"/>
                </a:solidFill>
                <a:latin typeface="Calibri"/>
              </a:rPr>
              <a:t>Next </a:t>
            </a:r>
            <a:r>
              <a:rPr lang="en-US" sz="1600" dirty="0" err="1">
                <a:solidFill>
                  <a:srgbClr val="115486"/>
                </a:solidFill>
                <a:latin typeface="Calibri"/>
              </a:rPr>
              <a:t>InTeGrate</a:t>
            </a:r>
            <a:r>
              <a:rPr lang="en-US" sz="1600" dirty="0">
                <a:solidFill>
                  <a:srgbClr val="115486"/>
                </a:solidFill>
                <a:latin typeface="Calibri"/>
              </a:rPr>
              <a:t> webinar:</a:t>
            </a:r>
          </a:p>
          <a:p>
            <a:pPr lvl="1" indent="-123825" algn="l">
              <a:spcAft>
                <a:spcPts val="0"/>
              </a:spcAft>
              <a:buFont typeface="Arial"/>
              <a:buChar char="•"/>
              <a:tabLst>
                <a:tab pos="428625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Beyond Teaching: Using Context Diversity to help students thrive while broadening diversity in the geosciences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115486"/>
                </a:solidFill>
                <a:latin typeface="Calibri"/>
              </a:rPr>
              <a:t>Monday, October 22, 2018</a:t>
            </a:r>
          </a:p>
          <a:p>
            <a:pPr marL="132160" lvl="1" indent="-132160" algn="l">
              <a:spcAft>
                <a:spcPts val="0"/>
              </a:spcAft>
              <a:buFont typeface="Arial"/>
              <a:buChar char="•"/>
              <a:tabLst>
                <a:tab pos="428625" algn="l"/>
              </a:tabLst>
            </a:pPr>
            <a:r>
              <a:rPr lang="en-US" sz="1600" dirty="0">
                <a:solidFill>
                  <a:srgbClr val="115486"/>
                </a:solidFill>
                <a:latin typeface="Calibri"/>
              </a:rPr>
              <a:t>Consider your department or course for </a:t>
            </a:r>
            <a:r>
              <a:rPr lang="en-US" sz="1600" b="1" dirty="0">
                <a:solidFill>
                  <a:srgbClr val="115486"/>
                </a:solidFill>
                <a:latin typeface="Calibri"/>
              </a:rPr>
              <a:t>NAGT’s Traveling Workshops Program</a:t>
            </a:r>
          </a:p>
          <a:p>
            <a:pPr marL="133350" indent="-133350" algn="l">
              <a:spcBef>
                <a:spcPct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srgbClr val="115486"/>
                </a:solidFill>
                <a:latin typeface="Calibri"/>
              </a:rPr>
              <a:t>Earth Educators’ Rendezvous</a:t>
            </a:r>
            <a:r>
              <a:rPr lang="en-US" sz="1600" dirty="0">
                <a:solidFill>
                  <a:srgbClr val="115486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rgbClr val="115486"/>
                </a:solidFill>
                <a:latin typeface="Calibri"/>
              </a:rPr>
              <a:t>2019</a:t>
            </a:r>
            <a:r>
              <a:rPr lang="en-US" sz="1600" dirty="0">
                <a:solidFill>
                  <a:srgbClr val="115486"/>
                </a:solidFill>
                <a:latin typeface="Calibri"/>
              </a:rPr>
              <a:t> – Nashville, TN</a:t>
            </a:r>
          </a:p>
          <a:p>
            <a:pPr marL="133350" indent="-133350" algn="l">
              <a:spcBef>
                <a:spcPct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rgbClr val="115486"/>
                </a:solidFill>
                <a:latin typeface="Calibri"/>
              </a:rPr>
              <a:t>Join the InTeGrate Webinar Series Community Discussion</a:t>
            </a:r>
          </a:p>
          <a:p>
            <a:pPr marL="463550" lvl="1" indent="-134938" algn="l">
              <a:spcBef>
                <a:spcPct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https://</a:t>
            </a:r>
            <a:r>
              <a:rPr lang="en-US" sz="1400" dirty="0" err="1">
                <a:solidFill>
                  <a:srgbClr val="000000"/>
                </a:solidFill>
              </a:rPr>
              <a:t>serc.carleton.edu</a:t>
            </a:r>
            <a:r>
              <a:rPr lang="en-US" sz="1400" dirty="0">
                <a:solidFill>
                  <a:srgbClr val="000000"/>
                </a:solidFill>
              </a:rPr>
              <a:t>/integrate/participate/</a:t>
            </a:r>
            <a:r>
              <a:rPr lang="en-US" sz="1400" dirty="0" err="1">
                <a:solidFill>
                  <a:srgbClr val="000000"/>
                </a:solidFill>
              </a:rPr>
              <a:t>webinar_community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en-US" sz="1400" dirty="0" err="1">
                <a:solidFill>
                  <a:srgbClr val="000000"/>
                </a:solidFill>
              </a:rPr>
              <a:t>introductory_integrate-rich_ph.html</a:t>
            </a:r>
            <a:endParaRPr lang="en-US" sz="1400" dirty="0">
              <a:solidFill>
                <a:srgbClr val="115486"/>
              </a:solidFill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9422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1548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dirty="0">
                <a:latin typeface="Calibri"/>
              </a:rPr>
              <a:t>Upcoming opportunities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4723339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1548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15486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dirty="0">
                <a:solidFill>
                  <a:srgbClr val="990C0E"/>
                </a:solidFill>
                <a:latin typeface="Calibri"/>
              </a:rPr>
              <a:t>We appreciate your feedback and ideas</a:t>
            </a:r>
          </a:p>
        </p:txBody>
      </p:sp>
      <p:sp>
        <p:nvSpPr>
          <p:cNvPr id="7" name="Content Placeholder 2">
            <a:hlinkClick r:id="rId3"/>
          </p:cNvPr>
          <p:cNvSpPr txBox="1">
            <a:spLocks/>
          </p:cNvSpPr>
          <p:nvPr/>
        </p:nvSpPr>
        <p:spPr bwMode="auto">
          <a:xfrm>
            <a:off x="457200" y="5111296"/>
            <a:ext cx="8229600" cy="32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600075" algn="l"/>
              </a:tabLst>
            </a:pPr>
            <a:r>
              <a:rPr lang="en-US" sz="1800" dirty="0">
                <a:solidFill>
                  <a:srgbClr val="155487"/>
                </a:solidFill>
                <a:latin typeface="Calibri"/>
              </a:rPr>
              <a:t>Webinar evaluation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8E172B-32B7-A741-9B96-882F048D8EC4}"/>
              </a:ext>
            </a:extLst>
          </p:cNvPr>
          <p:cNvSpPr/>
          <p:nvPr/>
        </p:nvSpPr>
        <p:spPr>
          <a:xfrm>
            <a:off x="0" y="5592267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https://</a:t>
            </a:r>
            <a:r>
              <a:rPr lang="en-US" sz="1400" b="1" dirty="0" err="1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serc.carleton.edu</a:t>
            </a:r>
            <a:r>
              <a:rPr lang="en-US" sz="1400" b="1" dirty="0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/integrate/workshops/webinars/2018_2019/</a:t>
            </a:r>
            <a:r>
              <a:rPr lang="en-US" sz="1400" b="1" dirty="0" err="1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intro_integrate</a:t>
            </a:r>
            <a:r>
              <a:rPr lang="en-US" sz="1400" b="1" dirty="0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/</a:t>
            </a:r>
            <a:r>
              <a:rPr lang="en-US" sz="1400" b="1" dirty="0" err="1">
                <a:solidFill>
                  <a:srgbClr val="3366F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evaluation.html</a:t>
            </a:r>
            <a:endParaRPr lang="en-US" sz="1400" b="1" dirty="0">
              <a:solidFill>
                <a:srgbClr val="3366FF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4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</p:spTree>
    <p:extLst>
      <p:ext uri="{BB962C8B-B14F-4D97-AF65-F5344CB8AC3E}">
        <p14:creationId xmlns:p14="http://schemas.microsoft.com/office/powerpoint/2010/main" val="6476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60648"/>
              </p:ext>
            </p:extLst>
          </p:nvPr>
        </p:nvGraphicFramePr>
        <p:xfrm>
          <a:off x="495300" y="341122"/>
          <a:ext cx="8153400" cy="635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Laboratory Activities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FALL 2015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REVISED Laboratory with </a:t>
                      </a:r>
                      <a:r>
                        <a:rPr lang="en-US" sz="1200" dirty="0" err="1">
                          <a:solidFill>
                            <a:srgbClr val="FFFF00"/>
                          </a:solidFill>
                          <a:effectLst/>
                        </a:rPr>
                        <a:t>InTeGrate</a:t>
                      </a: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 Activities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Fall 2018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#1: Measurement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#1a: Measurement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#2: Geologic Time Scale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#1b: Geologic Time Scale/Geography Review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#3: Absolute Geologic Time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#2: Plate Tectonics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#4: Plate Tectonics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#2: 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#4: 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#3: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Map your hazards Unit 1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#5: California Fault Maps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#4: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Living on edge Units 1-2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Lab #6: Earthquake Analysis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#5: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Living on edge Units 3-4</a:t>
                      </a: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#6: 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#6: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Living on edge Units 5-6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#7: </a:t>
                      </a:r>
                      <a:r>
                        <a:rPr lang="en-US" sz="1200" dirty="0" err="1">
                          <a:effectLst/>
                        </a:rPr>
                        <a:t>Strss</a:t>
                      </a:r>
                      <a:r>
                        <a:rPr lang="en-US" sz="1200" dirty="0">
                          <a:effectLst/>
                        </a:rPr>
                        <a:t> and Strain/Faults and Folds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#7: Stress and Strain/Faults and Folds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#8: Case Study: San Andreas Hazard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#8: Earthquakes and Tsunamis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#9: Introduction to Minerals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#9: Case Study: San Andreas Hazard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#10: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Igneous Mineral Identification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#10: Introduction to Minerals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Lab #11: Igneous Rock Identification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#11: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Mineral Resources Unit 1</a:t>
                      </a:r>
                      <a:endParaRPr lang="en-US" sz="12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#11: 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#12: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Mineral Resources Units 2.1</a:t>
                      </a:r>
                      <a:r>
                        <a:rPr lang="en-US" sz="1200" u="wavy" baseline="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and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2.2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#12: Slab Dip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#13: Igneous Mineral Identification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#13: Sedimentary Mineral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Identification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#14: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Igneous Rock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#14: Sedimentary Rock 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#14: (continued)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#14:(continued)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#15: Rock Cycle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9144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#15: Metamorphic Mineral</a:t>
                      </a:r>
                      <a:r>
                        <a:rPr lang="en-US" sz="1200" baseline="0" dirty="0">
                          <a:effectLst/>
                        </a:rPr>
                        <a:t> Identification</a:t>
                      </a:r>
                      <a:endParaRPr lang="en-US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#16: Sedimentary Mineral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#16: Ore Mineral Identification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#17: Sedimentary Rock Identification 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#17: Metamorphic Rock 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#18: Metamorphic Mineral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196850" marR="0" indent="-19685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#17: (continued)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96850" marR="0" indent="-1968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#19: Metamorphic Rock Identification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#18: Rock Cycle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#20: Ore Mineral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Identification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3586"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#19: Relative Geologic Time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Lab #21: </a:t>
                      </a:r>
                      <a:r>
                        <a:rPr lang="en-US" sz="1200" u="wavy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Mineral Resources Unit 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993262">
            <a:off x="32362590" y="19386845"/>
            <a:ext cx="1307119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removed</a:t>
            </a:r>
          </a:p>
        </p:txBody>
      </p:sp>
      <p:sp>
        <p:nvSpPr>
          <p:cNvPr id="6" name="TextBox 5"/>
          <p:cNvSpPr txBox="1"/>
          <p:nvPr/>
        </p:nvSpPr>
        <p:spPr>
          <a:xfrm rot="20993262">
            <a:off x="32514990" y="19539245"/>
            <a:ext cx="1307119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removed</a:t>
            </a:r>
          </a:p>
        </p:txBody>
      </p:sp>
      <p:sp>
        <p:nvSpPr>
          <p:cNvPr id="8" name="TextBox 7"/>
          <p:cNvSpPr txBox="1"/>
          <p:nvPr/>
        </p:nvSpPr>
        <p:spPr>
          <a:xfrm rot="20993262">
            <a:off x="32667390" y="19691645"/>
            <a:ext cx="1307119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removed</a:t>
            </a:r>
          </a:p>
        </p:txBody>
      </p:sp>
      <p:sp>
        <p:nvSpPr>
          <p:cNvPr id="9" name="TextBox 8"/>
          <p:cNvSpPr txBox="1"/>
          <p:nvPr/>
        </p:nvSpPr>
        <p:spPr>
          <a:xfrm rot="20993262">
            <a:off x="32819790" y="19844045"/>
            <a:ext cx="1307119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removed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9700" y="1104900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REMOVED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2400" y="1854200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REMOVED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9700" y="4037568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REMOVED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2400" y="6220936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REMOVED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33062333" y="23782866"/>
            <a:ext cx="622300" cy="1244600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 cmpd="dbl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3111500" y="4660900"/>
            <a:ext cx="310252" cy="455136"/>
          </a:xfrm>
          <a:prstGeom prst="rightBrace">
            <a:avLst>
              <a:gd name="adj1" fmla="val 47784"/>
              <a:gd name="adj2" fmla="val 555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3111500" y="5613400"/>
            <a:ext cx="310252" cy="455136"/>
          </a:xfrm>
          <a:prstGeom prst="rightBrace">
            <a:avLst>
              <a:gd name="adj1" fmla="val 47784"/>
              <a:gd name="adj2" fmla="val 555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2483748" y="2185888"/>
            <a:ext cx="310252" cy="455136"/>
          </a:xfrm>
          <a:prstGeom prst="rightBrace">
            <a:avLst>
              <a:gd name="adj1" fmla="val 47784"/>
              <a:gd name="adj2" fmla="val 555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6700" y="2259568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CONDENSED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7510" y="4779379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CONDENSED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5526" y="5687079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CONDENSED</a:t>
            </a:r>
          </a:p>
        </p:txBody>
      </p:sp>
    </p:spTree>
    <p:extLst>
      <p:ext uri="{BB962C8B-B14F-4D97-AF65-F5344CB8AC3E}">
        <p14:creationId xmlns:p14="http://schemas.microsoft.com/office/powerpoint/2010/main" val="186427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3" y="65484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83" y="1301177"/>
            <a:ext cx="7478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/>
              <a:t>Overview of Integrate classroom materials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Syllabus overhaul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Natural Hazards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Plate Tectonics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Mineral Resources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Modifications</a:t>
            </a:r>
          </a:p>
        </p:txBody>
      </p:sp>
      <p:pic>
        <p:nvPicPr>
          <p:cNvPr id="2050" name="Picture 2" descr="SGS Earthquake Hazar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99" y="2957948"/>
            <a:ext cx="4636677" cy="3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5528" y="2804059"/>
            <a:ext cx="2849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USGS Earthquake Hazard Map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65301549"/>
      </p:ext>
    </p:extLst>
  </p:cSld>
  <p:clrMapOvr>
    <a:masterClrMapping/>
  </p:clrMapOvr>
</p:sld>
</file>

<file path=ppt/theme/theme1.xml><?xml version="1.0" encoding="utf-8"?>
<a:theme xmlns:a="http://schemas.openxmlformats.org/drawingml/2006/main" name="InTeGrate bi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Grate big" id="{1A01D4B6-A3C2-9C4A-8BB4-175146BC56F1}" vid="{C47A402B-45E8-AB40-9A53-643D51BF23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InTeGrate big</Template>
  <TotalTime>20894</TotalTime>
  <Words>4061</Words>
  <Application>Microsoft Macintosh PowerPoint</Application>
  <PresentationFormat>On-screen Show (4:3)</PresentationFormat>
  <Paragraphs>792</Paragraphs>
  <Slides>69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6" baseType="lpstr">
      <vt:lpstr>Arial Unicode MS</vt:lpstr>
      <vt:lpstr>ＭＳ 明朝</vt:lpstr>
      <vt:lpstr>ＭＳ Ｐゴシック</vt:lpstr>
      <vt:lpstr>Abadi MT Condensed Light</vt:lpstr>
      <vt:lpstr>Arial</vt:lpstr>
      <vt:lpstr>Calibri</vt:lpstr>
      <vt:lpstr>Cambria</vt:lpstr>
      <vt:lpstr>Capitals</vt:lpstr>
      <vt:lpstr>Cooper Std Black</vt:lpstr>
      <vt:lpstr>Georgia</vt:lpstr>
      <vt:lpstr>Mangal</vt:lpstr>
      <vt:lpstr>Play</vt:lpstr>
      <vt:lpstr>Times</vt:lpstr>
      <vt:lpstr>Times New Roman</vt:lpstr>
      <vt:lpstr>Wingdings</vt:lpstr>
      <vt:lpstr>InTeGrate big</vt:lpstr>
      <vt:lpstr>Document</vt:lpstr>
      <vt:lpstr>PowerPoint Presentation</vt:lpstr>
      <vt:lpstr>PowerPoint Presentation</vt:lpstr>
      <vt:lpstr>Introductory InTeGrate-rich Physical Geology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is where natural hazards and vulnerability overlap</vt:lpstr>
      <vt:lpstr>Base Map</vt:lpstr>
      <vt:lpstr>Hazard Map</vt:lpstr>
      <vt:lpstr>PowerPoint Presentation</vt:lpstr>
      <vt:lpstr>Combined Hazards &amp; Vulnerabilities Map</vt:lpstr>
      <vt:lpstr>Risk Level Map</vt:lpstr>
      <vt:lpstr>Base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Pre-Lab 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InTeGRATE-ing Geoscience Learning in Undergraduate Education </dc:title>
  <dc:creator>Carleton User</dc:creator>
  <cp:lastModifiedBy>Mitchell Awalt</cp:lastModifiedBy>
  <cp:revision>322</cp:revision>
  <cp:lastPrinted>2018-09-27T23:45:04Z</cp:lastPrinted>
  <dcterms:created xsi:type="dcterms:W3CDTF">2013-03-06T16:29:28Z</dcterms:created>
  <dcterms:modified xsi:type="dcterms:W3CDTF">2018-09-28T16:21:52Z</dcterms:modified>
</cp:coreProperties>
</file>