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3" r:id="rId5"/>
  </p:sldMasterIdLst>
  <p:notesMasterIdLst>
    <p:notesMasterId r:id="rId34"/>
  </p:notesMasterIdLst>
  <p:sldIdLst>
    <p:sldId id="370" r:id="rId6"/>
    <p:sldId id="297" r:id="rId7"/>
    <p:sldId id="363" r:id="rId8"/>
    <p:sldId id="361" r:id="rId9"/>
    <p:sldId id="350" r:id="rId10"/>
    <p:sldId id="334" r:id="rId11"/>
    <p:sldId id="352" r:id="rId12"/>
    <p:sldId id="353" r:id="rId13"/>
    <p:sldId id="359" r:id="rId14"/>
    <p:sldId id="336" r:id="rId15"/>
    <p:sldId id="346" r:id="rId16"/>
    <p:sldId id="348" r:id="rId17"/>
    <p:sldId id="337" r:id="rId18"/>
    <p:sldId id="320" r:id="rId19"/>
    <p:sldId id="339" r:id="rId20"/>
    <p:sldId id="340" r:id="rId21"/>
    <p:sldId id="377" r:id="rId22"/>
    <p:sldId id="367" r:id="rId23"/>
    <p:sldId id="364" r:id="rId24"/>
    <p:sldId id="365" r:id="rId25"/>
    <p:sldId id="366" r:id="rId26"/>
    <p:sldId id="341" r:id="rId27"/>
    <p:sldId id="375" r:id="rId28"/>
    <p:sldId id="327" r:id="rId29"/>
    <p:sldId id="330" r:id="rId30"/>
    <p:sldId id="374" r:id="rId31"/>
    <p:sldId id="344" r:id="rId32"/>
    <p:sldId id="373" r:id="rId33"/>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ADC"/>
    <a:srgbClr val="008000"/>
    <a:srgbClr val="33CC33"/>
    <a:srgbClr val="FF93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803" autoAdjust="0"/>
  </p:normalViewPr>
  <p:slideViewPr>
    <p:cSldViewPr snapToGrid="0" snapToObjects="1">
      <p:cViewPr varScale="1">
        <p:scale>
          <a:sx n="64" d="100"/>
          <a:sy n="64" d="100"/>
        </p:scale>
        <p:origin x="624"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0A5E9B-BEE7-4A23-AE7D-2AABF025617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C9E1E82-8AEC-4A70-BE8E-D0404E809B50}">
      <dgm:prSet phldrT="[Text]"/>
      <dgm:spPr>
        <a:solidFill>
          <a:srgbClr val="FF9300"/>
        </a:solidFill>
        <a:ln>
          <a:noFill/>
        </a:ln>
      </dgm:spPr>
      <dgm:t>
        <a:bodyPr/>
        <a:lstStyle/>
        <a:p>
          <a:r>
            <a:rPr lang="en-US" b="1" dirty="0" smtClean="0"/>
            <a:t>Research</a:t>
          </a:r>
          <a:endParaRPr lang="en-US" b="1" dirty="0"/>
        </a:p>
      </dgm:t>
    </dgm:pt>
    <dgm:pt modelId="{CEB8D69A-795A-489C-8F29-81360D3523EC}" type="parTrans" cxnId="{7B04239C-2D26-48BB-B595-0497F1E3366E}">
      <dgm:prSet/>
      <dgm:spPr/>
      <dgm:t>
        <a:bodyPr/>
        <a:lstStyle/>
        <a:p>
          <a:endParaRPr lang="en-US"/>
        </a:p>
      </dgm:t>
    </dgm:pt>
    <dgm:pt modelId="{4EC60853-6A93-4A9B-B5F9-93DD52CDBD79}" type="sibTrans" cxnId="{7B04239C-2D26-48BB-B595-0497F1E3366E}">
      <dgm:prSet/>
      <dgm:spPr/>
      <dgm:t>
        <a:bodyPr/>
        <a:lstStyle/>
        <a:p>
          <a:endParaRPr lang="en-US"/>
        </a:p>
      </dgm:t>
    </dgm:pt>
    <dgm:pt modelId="{640A4558-709F-47DA-81A6-1D72E52EA485}">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Stimulate new intra- and inter-campus work to solve urgent problems</a:t>
          </a:r>
          <a:endParaRPr lang="en-US" dirty="0"/>
        </a:p>
      </dgm:t>
    </dgm:pt>
    <dgm:pt modelId="{C14AC256-BCA0-4694-B490-F6E7AE462945}" type="parTrans" cxnId="{E90734F1-D480-4A2C-99BB-CAF03272631B}">
      <dgm:prSet/>
      <dgm:spPr/>
      <dgm:t>
        <a:bodyPr/>
        <a:lstStyle/>
        <a:p>
          <a:endParaRPr lang="en-US"/>
        </a:p>
      </dgm:t>
    </dgm:pt>
    <dgm:pt modelId="{B36EE9BE-917A-466D-8357-7E167C241F09}" type="sibTrans" cxnId="{E90734F1-D480-4A2C-99BB-CAF03272631B}">
      <dgm:prSet/>
      <dgm:spPr/>
      <dgm:t>
        <a:bodyPr/>
        <a:lstStyle/>
        <a:p>
          <a:endParaRPr lang="en-US"/>
        </a:p>
      </dgm:t>
    </dgm:pt>
    <dgm:pt modelId="{776273AA-3E2D-4583-A7DF-D1DECCBBFBF5}">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Promote Entrepreneurship around sustainability</a:t>
          </a:r>
          <a:endParaRPr lang="en-US" dirty="0"/>
        </a:p>
      </dgm:t>
    </dgm:pt>
    <dgm:pt modelId="{42FDC481-DD5D-41E9-A140-81622B60643E}" type="parTrans" cxnId="{5D31071F-9434-4636-B353-F371AFD32D4D}">
      <dgm:prSet/>
      <dgm:spPr/>
      <dgm:t>
        <a:bodyPr/>
        <a:lstStyle/>
        <a:p>
          <a:endParaRPr lang="en-US"/>
        </a:p>
      </dgm:t>
    </dgm:pt>
    <dgm:pt modelId="{21A45F63-53AB-489F-BB79-6B1C2F71E2B3}" type="sibTrans" cxnId="{5D31071F-9434-4636-B353-F371AFD32D4D}">
      <dgm:prSet/>
      <dgm:spPr/>
      <dgm:t>
        <a:bodyPr/>
        <a:lstStyle/>
        <a:p>
          <a:endParaRPr lang="en-US"/>
        </a:p>
      </dgm:t>
    </dgm:pt>
    <dgm:pt modelId="{7E9CF275-905F-42D8-B413-6EDBD3801E5F}">
      <dgm:prSet phldrT="[Text]"/>
      <dgm:spPr>
        <a:solidFill>
          <a:srgbClr val="FF9300"/>
        </a:solidFill>
        <a:ln>
          <a:noFill/>
        </a:ln>
      </dgm:spPr>
      <dgm:t>
        <a:bodyPr/>
        <a:lstStyle/>
        <a:p>
          <a:r>
            <a:rPr lang="en-US" b="1" dirty="0" smtClean="0"/>
            <a:t>Engagement, Service, &amp; Education</a:t>
          </a:r>
          <a:endParaRPr lang="en-US" b="1" dirty="0"/>
        </a:p>
      </dgm:t>
    </dgm:pt>
    <dgm:pt modelId="{C1D371DA-18A0-4C29-8FAA-7EE756C5AE2F}" type="parTrans" cxnId="{B327BBE6-D662-4366-B4A2-A8CF9E659316}">
      <dgm:prSet/>
      <dgm:spPr/>
      <dgm:t>
        <a:bodyPr/>
        <a:lstStyle/>
        <a:p>
          <a:endParaRPr lang="en-US"/>
        </a:p>
      </dgm:t>
    </dgm:pt>
    <dgm:pt modelId="{985860AC-A895-455F-B373-DFAA24334449}" type="sibTrans" cxnId="{B327BBE6-D662-4366-B4A2-A8CF9E659316}">
      <dgm:prSet/>
      <dgm:spPr/>
      <dgm:t>
        <a:bodyPr/>
        <a:lstStyle/>
        <a:p>
          <a:endParaRPr lang="en-US"/>
        </a:p>
      </dgm:t>
    </dgm:pt>
    <dgm:pt modelId="{65730D36-5D4B-46AA-81EE-06F773425FBA}">
      <dgm:prSet phldrT="[Tex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Service learning experiences, internships with local companies and non-profits</a:t>
          </a:r>
          <a:endParaRPr lang="en-US" dirty="0"/>
        </a:p>
      </dgm:t>
    </dgm:pt>
    <dgm:pt modelId="{DA4B6748-2C32-4D44-BAF4-F50D5945913D}" type="parTrans" cxnId="{A6B67BBE-BE81-4814-9FF2-F7E58BB4FB2F}">
      <dgm:prSet/>
      <dgm:spPr/>
      <dgm:t>
        <a:bodyPr/>
        <a:lstStyle/>
        <a:p>
          <a:endParaRPr lang="en-US"/>
        </a:p>
      </dgm:t>
    </dgm:pt>
    <dgm:pt modelId="{AC13FB67-CD68-44B5-9008-3968FB689B90}" type="sibTrans" cxnId="{A6B67BBE-BE81-4814-9FF2-F7E58BB4FB2F}">
      <dgm:prSet/>
      <dgm:spPr/>
      <dgm:t>
        <a:bodyPr/>
        <a:lstStyle/>
        <a:p>
          <a:endParaRPr lang="en-US"/>
        </a:p>
      </dgm:t>
    </dgm:pt>
    <dgm:pt modelId="{61136671-A45E-4E92-BAE4-408A025C0277}">
      <dgm:prSet phldrT="[Tex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Serve as gateway to community partners</a:t>
          </a:r>
          <a:endParaRPr lang="en-US" dirty="0"/>
        </a:p>
      </dgm:t>
    </dgm:pt>
    <dgm:pt modelId="{1C761926-6148-4552-931F-B0514E965475}" type="parTrans" cxnId="{DBD1D939-340E-4796-9B80-CC5190503C2B}">
      <dgm:prSet/>
      <dgm:spPr/>
      <dgm:t>
        <a:bodyPr/>
        <a:lstStyle/>
        <a:p>
          <a:endParaRPr lang="en-US"/>
        </a:p>
      </dgm:t>
    </dgm:pt>
    <dgm:pt modelId="{719DEFCC-1713-45AE-8A76-694E73BE8B5A}" type="sibTrans" cxnId="{DBD1D939-340E-4796-9B80-CC5190503C2B}">
      <dgm:prSet/>
      <dgm:spPr/>
      <dgm:t>
        <a:bodyPr/>
        <a:lstStyle/>
        <a:p>
          <a:endParaRPr lang="en-US"/>
        </a:p>
      </dgm:t>
    </dgm:pt>
    <dgm:pt modelId="{51970340-0100-4D26-A92D-11BE2D503A0C}">
      <dgm:prSet phldrT="[Text]"/>
      <dgm:spPr>
        <a:solidFill>
          <a:srgbClr val="FF9300"/>
        </a:solidFill>
        <a:ln>
          <a:noFill/>
        </a:ln>
      </dgm:spPr>
      <dgm:t>
        <a:bodyPr/>
        <a:lstStyle/>
        <a:p>
          <a:r>
            <a:rPr lang="en-US" b="1" dirty="0" smtClean="0"/>
            <a:t>Campus Resource Stewardship</a:t>
          </a:r>
          <a:endParaRPr lang="en-US" b="1" dirty="0"/>
        </a:p>
      </dgm:t>
    </dgm:pt>
    <dgm:pt modelId="{A00CFEF0-D461-4D4B-A27F-E33302895FEA}" type="parTrans" cxnId="{CA87BC9E-8CF2-465B-AB02-0ADAF1EC254B}">
      <dgm:prSet/>
      <dgm:spPr/>
      <dgm:t>
        <a:bodyPr/>
        <a:lstStyle/>
        <a:p>
          <a:endParaRPr lang="en-US"/>
        </a:p>
      </dgm:t>
    </dgm:pt>
    <dgm:pt modelId="{5BF20599-53F8-4B98-B9E3-DF59702B4B22}" type="sibTrans" cxnId="{CA87BC9E-8CF2-465B-AB02-0ADAF1EC254B}">
      <dgm:prSet/>
      <dgm:spPr/>
      <dgm:t>
        <a:bodyPr/>
        <a:lstStyle/>
        <a:p>
          <a:endParaRPr lang="en-US"/>
        </a:p>
      </dgm:t>
    </dgm:pt>
    <dgm:pt modelId="{995BDE9E-BB6F-4FEE-A9C2-DCC267E40F99}">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Support Focus Teams to promote resource and financial savings                         </a:t>
          </a:r>
          <a:endParaRPr lang="en-US" dirty="0"/>
        </a:p>
      </dgm:t>
    </dgm:pt>
    <dgm:pt modelId="{61AE0654-0A45-4671-B750-2B1AD2F9E654}" type="parTrans" cxnId="{F3E06860-2222-432E-B45B-57D7A3413E1A}">
      <dgm:prSet/>
      <dgm:spPr/>
      <dgm:t>
        <a:bodyPr/>
        <a:lstStyle/>
        <a:p>
          <a:endParaRPr lang="en-US"/>
        </a:p>
      </dgm:t>
    </dgm:pt>
    <dgm:pt modelId="{194D6F71-CE36-4533-AB97-3BE5FDEC8B93}" type="sibTrans" cxnId="{F3E06860-2222-432E-B45B-57D7A3413E1A}">
      <dgm:prSet/>
      <dgm:spPr/>
      <dgm:t>
        <a:bodyPr/>
        <a:lstStyle/>
        <a:p>
          <a:endParaRPr lang="en-US"/>
        </a:p>
      </dgm:t>
    </dgm:pt>
    <dgm:pt modelId="{A8A6C85E-49E0-4A87-91BB-92018E94AD5F}">
      <dgm:prSe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endParaRPr lang="en-US" dirty="0"/>
        </a:p>
      </dgm:t>
    </dgm:pt>
    <dgm:pt modelId="{5B282B1F-0E29-400E-B1C0-1791A4DB1315}" type="parTrans" cxnId="{DA08B89A-F45C-478B-B174-DB054DC9C439}">
      <dgm:prSet/>
      <dgm:spPr/>
      <dgm:t>
        <a:bodyPr/>
        <a:lstStyle/>
        <a:p>
          <a:endParaRPr lang="en-US"/>
        </a:p>
      </dgm:t>
    </dgm:pt>
    <dgm:pt modelId="{900895FE-A23E-4FC4-B462-8914E2B6BA18}" type="sibTrans" cxnId="{DA08B89A-F45C-478B-B174-DB054DC9C439}">
      <dgm:prSet/>
      <dgm:spPr/>
      <dgm:t>
        <a:bodyPr/>
        <a:lstStyle/>
        <a:p>
          <a:endParaRPr lang="en-US"/>
        </a:p>
      </dgm:t>
    </dgm:pt>
    <dgm:pt modelId="{A3912080-BAA1-4961-AE11-E5C635E983A0}">
      <dgm:prSe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Seek extramural funding to implement projects on campus</a:t>
          </a:r>
          <a:endParaRPr lang="en-US" dirty="0"/>
        </a:p>
      </dgm:t>
    </dgm:pt>
    <dgm:pt modelId="{724B42F5-AE97-4A02-B789-1BA253A11CD3}" type="parTrans" cxnId="{05CBD9C2-0BB1-4AE3-81DD-C57C1133C5FB}">
      <dgm:prSet/>
      <dgm:spPr/>
      <dgm:t>
        <a:bodyPr/>
        <a:lstStyle/>
        <a:p>
          <a:endParaRPr lang="en-US"/>
        </a:p>
      </dgm:t>
    </dgm:pt>
    <dgm:pt modelId="{25CE12B9-2B23-4FC8-B24D-75F246C9E7F5}" type="sibTrans" cxnId="{05CBD9C2-0BB1-4AE3-81DD-C57C1133C5FB}">
      <dgm:prSet/>
      <dgm:spPr/>
      <dgm:t>
        <a:bodyPr/>
        <a:lstStyle/>
        <a:p>
          <a:endParaRPr lang="en-US"/>
        </a:p>
      </dgm:t>
    </dgm:pt>
    <dgm:pt modelId="{1A63AD00-160A-476D-AE32-476423234EC7}">
      <dgm:prSet phldrT="[Tex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“The Hub”  experiences</a:t>
          </a:r>
          <a:endParaRPr lang="en-US" dirty="0"/>
        </a:p>
      </dgm:t>
    </dgm:pt>
    <dgm:pt modelId="{2EF2999E-CDB6-40F6-9B6C-4FA660916A29}" type="parTrans" cxnId="{E0EAA515-50D9-4BB1-AFD9-A247FA120FC6}">
      <dgm:prSet/>
      <dgm:spPr/>
    </dgm:pt>
    <dgm:pt modelId="{881B2C17-7CA0-4366-A724-2B0BE7CFF57A}" type="sibTrans" cxnId="{E0EAA515-50D9-4BB1-AFD9-A247FA120FC6}">
      <dgm:prSet/>
      <dgm:spPr/>
    </dgm:pt>
    <dgm:pt modelId="{BB906379-9FC0-47DE-AF26-A89E6BCFCFF3}">
      <dgm:prSet phldrT="[Tex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Sustainability education</a:t>
          </a:r>
          <a:endParaRPr lang="en-US" dirty="0"/>
        </a:p>
      </dgm:t>
    </dgm:pt>
    <dgm:pt modelId="{86DD4BAE-6AFE-4C47-BBC5-BEB27B4FD445}" type="parTrans" cxnId="{99814464-99DB-4C6B-BBF7-4A8CC990F449}">
      <dgm:prSet/>
      <dgm:spPr/>
    </dgm:pt>
    <dgm:pt modelId="{7A2E1828-7CB9-4AAB-BB7D-F30BF2918AF0}" type="sibTrans" cxnId="{99814464-99DB-4C6B-BBF7-4A8CC990F449}">
      <dgm:prSet/>
      <dgm:spPr/>
    </dgm:pt>
    <dgm:pt modelId="{8B5EDCD6-F048-4A10-8425-3EFB774196D2}">
      <dgm:prSet phldrT="[Text]"/>
      <dgm:spPr>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Engage with state and national agencies &amp; organizations</a:t>
          </a:r>
          <a:endParaRPr lang="en-US" dirty="0"/>
        </a:p>
      </dgm:t>
    </dgm:pt>
    <dgm:pt modelId="{BBAE8DC9-B18D-4EEA-9870-E4E1B2414441}" type="parTrans" cxnId="{C5BF3C0B-9505-41E5-B2E7-BD7B2EACC17C}">
      <dgm:prSet/>
      <dgm:spPr/>
    </dgm:pt>
    <dgm:pt modelId="{F60AE8FE-BC9A-4A80-86F1-11B0A1331E3F}" type="sibTrans" cxnId="{C5BF3C0B-9505-41E5-B2E7-BD7B2EACC17C}">
      <dgm:prSet/>
      <dgm:spPr/>
    </dgm:pt>
    <dgm:pt modelId="{823A8B09-C823-4610-99D2-9D491B89E86A}">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Scope grants, network, convene, use “matchmaking” to support Faculty efforts, esp. for multi-disciplinary work</a:t>
          </a:r>
          <a:endParaRPr lang="en-US" dirty="0"/>
        </a:p>
      </dgm:t>
    </dgm:pt>
    <dgm:pt modelId="{E1EB3861-3B70-4AAD-A817-89EE75259094}" type="parTrans" cxnId="{AD6910E1-E41A-4214-8140-A02816354070}">
      <dgm:prSet/>
      <dgm:spPr/>
    </dgm:pt>
    <dgm:pt modelId="{FA25371F-9567-4155-B1EE-BD69B90D8026}" type="sibTrans" cxnId="{AD6910E1-E41A-4214-8140-A02816354070}">
      <dgm:prSet/>
      <dgm:spPr/>
    </dgm:pt>
    <dgm:pt modelId="{2CE45DAA-ABAA-4B69-BAE3-612038330B70}">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Directly seek grants and other funded work</a:t>
          </a:r>
          <a:endParaRPr lang="en-US" dirty="0"/>
        </a:p>
      </dgm:t>
    </dgm:pt>
    <dgm:pt modelId="{0F7AF27D-28BD-472B-8412-B9582DAF7100}" type="parTrans" cxnId="{E11A58C5-2CC4-4657-A0D8-52F88ECC4DDF}">
      <dgm:prSet/>
      <dgm:spPr/>
    </dgm:pt>
    <dgm:pt modelId="{DAA5C216-67D8-4B7F-BA97-2FDD3432793C}" type="sibTrans" cxnId="{E11A58C5-2CC4-4657-A0D8-52F88ECC4DDF}">
      <dgm:prSet/>
      <dgm:spPr/>
    </dgm:pt>
    <dgm:pt modelId="{32E1BB97-B98C-4F71-AA40-4BEDBDBB8D4D}">
      <dgm:prSet phldrT="[Tex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Assist &amp; promote Faculty research programs  </a:t>
          </a:r>
          <a:endParaRPr lang="en-US" dirty="0"/>
        </a:p>
      </dgm:t>
    </dgm:pt>
    <dgm:pt modelId="{28F1BE3C-DF66-4128-9728-1A51F9C98949}" type="parTrans" cxnId="{45A4CB65-0E01-4B98-820E-0B09EBDC4D6D}">
      <dgm:prSet/>
      <dgm:spPr/>
    </dgm:pt>
    <dgm:pt modelId="{86278C02-53E7-4E9D-BD70-EFA3C3679B3C}" type="sibTrans" cxnId="{45A4CB65-0E01-4B98-820E-0B09EBDC4D6D}">
      <dgm:prSet/>
      <dgm:spPr/>
    </dgm:pt>
    <dgm:pt modelId="{65686B8A-7ED2-4E88-89CF-6473A89670F3}">
      <dgm:prSe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Identify and seize opportunities for working with academic units to further innovations</a:t>
          </a:r>
          <a:endParaRPr lang="en-US" dirty="0"/>
        </a:p>
      </dgm:t>
    </dgm:pt>
    <dgm:pt modelId="{97275186-2D4D-4E46-9EAD-8435940C1209}" type="parTrans" cxnId="{7C98F0E6-E300-48D4-B480-4F476520432B}">
      <dgm:prSet/>
      <dgm:spPr/>
    </dgm:pt>
    <dgm:pt modelId="{12230B33-59C0-4EF6-8E0F-3DB2C394F007}" type="sibTrans" cxnId="{7C98F0E6-E300-48D4-B480-4F476520432B}">
      <dgm:prSet/>
      <dgm:spPr/>
    </dgm:pt>
    <dgm:pt modelId="{E2C19240-1EE2-48AB-B712-07D684CA0CA5}">
      <dgm:prSet/>
      <dgm:spPr>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a:noFill/>
        </a:ln>
      </dgm:spPr>
      <dgm:t>
        <a:bodyPr/>
        <a:lstStyle/>
        <a:p>
          <a:r>
            <a:rPr lang="en-US" dirty="0" smtClean="0"/>
            <a:t>Seek ways to make the campus a “living, learning laboratory.”</a:t>
          </a:r>
          <a:endParaRPr lang="en-US" dirty="0"/>
        </a:p>
      </dgm:t>
    </dgm:pt>
    <dgm:pt modelId="{F6EAFA73-411C-47EE-9EF8-C8CEA9C7F8B4}" type="parTrans" cxnId="{2C7DDA2F-F9DC-4CB5-BD4F-F386D0E23F20}">
      <dgm:prSet/>
      <dgm:spPr/>
    </dgm:pt>
    <dgm:pt modelId="{75207E36-5CBB-4FA1-BFA2-E7CF29A03FFF}" type="sibTrans" cxnId="{2C7DDA2F-F9DC-4CB5-BD4F-F386D0E23F20}">
      <dgm:prSet/>
      <dgm:spPr/>
    </dgm:pt>
    <dgm:pt modelId="{9138F254-76CA-43A4-A5A3-15969E414817}" type="pres">
      <dgm:prSet presAssocID="{F00A5E9B-BEE7-4A23-AE7D-2AABF025617B}" presName="Name0" presStyleCnt="0">
        <dgm:presLayoutVars>
          <dgm:dir/>
          <dgm:animLvl val="lvl"/>
          <dgm:resizeHandles val="exact"/>
        </dgm:presLayoutVars>
      </dgm:prSet>
      <dgm:spPr/>
      <dgm:t>
        <a:bodyPr/>
        <a:lstStyle/>
        <a:p>
          <a:endParaRPr lang="en-US"/>
        </a:p>
      </dgm:t>
    </dgm:pt>
    <dgm:pt modelId="{4BEBC95E-434F-4C7E-99BF-F24B7EA51E34}" type="pres">
      <dgm:prSet presAssocID="{EC9E1E82-8AEC-4A70-BE8E-D0404E809B50}" presName="composite" presStyleCnt="0"/>
      <dgm:spPr/>
    </dgm:pt>
    <dgm:pt modelId="{804B945C-F103-4322-A191-EB7C4355B08D}" type="pres">
      <dgm:prSet presAssocID="{EC9E1E82-8AEC-4A70-BE8E-D0404E809B50}" presName="parTx" presStyleLbl="alignNode1" presStyleIdx="0" presStyleCnt="3">
        <dgm:presLayoutVars>
          <dgm:chMax val="0"/>
          <dgm:chPref val="0"/>
          <dgm:bulletEnabled val="1"/>
        </dgm:presLayoutVars>
      </dgm:prSet>
      <dgm:spPr/>
      <dgm:t>
        <a:bodyPr/>
        <a:lstStyle/>
        <a:p>
          <a:endParaRPr lang="en-US"/>
        </a:p>
      </dgm:t>
    </dgm:pt>
    <dgm:pt modelId="{92FB732B-F241-493D-9E7B-55020CB2AC58}" type="pres">
      <dgm:prSet presAssocID="{EC9E1E82-8AEC-4A70-BE8E-D0404E809B50}" presName="desTx" presStyleLbl="alignAccFollowNode1" presStyleIdx="0" presStyleCnt="3">
        <dgm:presLayoutVars>
          <dgm:bulletEnabled val="1"/>
        </dgm:presLayoutVars>
      </dgm:prSet>
      <dgm:spPr/>
      <dgm:t>
        <a:bodyPr/>
        <a:lstStyle/>
        <a:p>
          <a:endParaRPr lang="en-US"/>
        </a:p>
      </dgm:t>
    </dgm:pt>
    <dgm:pt modelId="{E9F6E78D-BC22-40D9-A29E-807F027256E4}" type="pres">
      <dgm:prSet presAssocID="{4EC60853-6A93-4A9B-B5F9-93DD52CDBD79}" presName="space" presStyleCnt="0"/>
      <dgm:spPr/>
    </dgm:pt>
    <dgm:pt modelId="{2BFEC4B1-C61C-474F-B40A-C2E6E2C86DCB}" type="pres">
      <dgm:prSet presAssocID="{7E9CF275-905F-42D8-B413-6EDBD3801E5F}" presName="composite" presStyleCnt="0"/>
      <dgm:spPr/>
    </dgm:pt>
    <dgm:pt modelId="{F82F9CEB-DFCA-4138-8C02-E46F6D6098FE}" type="pres">
      <dgm:prSet presAssocID="{7E9CF275-905F-42D8-B413-6EDBD3801E5F}" presName="parTx" presStyleLbl="alignNode1" presStyleIdx="1" presStyleCnt="3">
        <dgm:presLayoutVars>
          <dgm:chMax val="0"/>
          <dgm:chPref val="0"/>
          <dgm:bulletEnabled val="1"/>
        </dgm:presLayoutVars>
      </dgm:prSet>
      <dgm:spPr/>
      <dgm:t>
        <a:bodyPr/>
        <a:lstStyle/>
        <a:p>
          <a:endParaRPr lang="en-US"/>
        </a:p>
      </dgm:t>
    </dgm:pt>
    <dgm:pt modelId="{F554EF89-B858-47AC-8D15-F03BE94F7E62}" type="pres">
      <dgm:prSet presAssocID="{7E9CF275-905F-42D8-B413-6EDBD3801E5F}" presName="desTx" presStyleLbl="alignAccFollowNode1" presStyleIdx="1" presStyleCnt="3">
        <dgm:presLayoutVars>
          <dgm:bulletEnabled val="1"/>
        </dgm:presLayoutVars>
      </dgm:prSet>
      <dgm:spPr/>
      <dgm:t>
        <a:bodyPr/>
        <a:lstStyle/>
        <a:p>
          <a:endParaRPr lang="en-US"/>
        </a:p>
      </dgm:t>
    </dgm:pt>
    <dgm:pt modelId="{AB305686-5EBB-4DCF-A103-08106EE983A1}" type="pres">
      <dgm:prSet presAssocID="{985860AC-A895-455F-B373-DFAA24334449}" presName="space" presStyleCnt="0"/>
      <dgm:spPr/>
    </dgm:pt>
    <dgm:pt modelId="{96D56950-4DB9-4B67-A75C-EBF215E5F746}" type="pres">
      <dgm:prSet presAssocID="{51970340-0100-4D26-A92D-11BE2D503A0C}" presName="composite" presStyleCnt="0"/>
      <dgm:spPr/>
    </dgm:pt>
    <dgm:pt modelId="{3C7948A4-4E03-4D2F-80AB-E1FB99E14B08}" type="pres">
      <dgm:prSet presAssocID="{51970340-0100-4D26-A92D-11BE2D503A0C}" presName="parTx" presStyleLbl="alignNode1" presStyleIdx="2" presStyleCnt="3">
        <dgm:presLayoutVars>
          <dgm:chMax val="0"/>
          <dgm:chPref val="0"/>
          <dgm:bulletEnabled val="1"/>
        </dgm:presLayoutVars>
      </dgm:prSet>
      <dgm:spPr/>
      <dgm:t>
        <a:bodyPr/>
        <a:lstStyle/>
        <a:p>
          <a:endParaRPr lang="en-US"/>
        </a:p>
      </dgm:t>
    </dgm:pt>
    <dgm:pt modelId="{12C2DA04-9112-43F8-9642-E694BBB2E658}" type="pres">
      <dgm:prSet presAssocID="{51970340-0100-4D26-A92D-11BE2D503A0C}" presName="desTx" presStyleLbl="alignAccFollowNode1" presStyleIdx="2" presStyleCnt="3">
        <dgm:presLayoutVars>
          <dgm:bulletEnabled val="1"/>
        </dgm:presLayoutVars>
      </dgm:prSet>
      <dgm:spPr/>
      <dgm:t>
        <a:bodyPr/>
        <a:lstStyle/>
        <a:p>
          <a:endParaRPr lang="en-US"/>
        </a:p>
      </dgm:t>
    </dgm:pt>
  </dgm:ptLst>
  <dgm:cxnLst>
    <dgm:cxn modelId="{DA08B89A-F45C-478B-B174-DB054DC9C439}" srcId="{7E9CF275-905F-42D8-B413-6EDBD3801E5F}" destId="{A8A6C85E-49E0-4A87-91BB-92018E94AD5F}" srcOrd="5" destOrd="0" parTransId="{5B282B1F-0E29-400E-B1C0-1791A4DB1315}" sibTransId="{900895FE-A23E-4FC4-B462-8914E2B6BA18}"/>
    <dgm:cxn modelId="{99814464-99DB-4C6B-BBF7-4A8CC990F449}" srcId="{7E9CF275-905F-42D8-B413-6EDBD3801E5F}" destId="{BB906379-9FC0-47DE-AF26-A89E6BCFCFF3}" srcOrd="2" destOrd="0" parTransId="{86DD4BAE-6AFE-4C47-BBC5-BEB27B4FD445}" sibTransId="{7A2E1828-7CB9-4AAB-BB7D-F30BF2918AF0}"/>
    <dgm:cxn modelId="{E5DBDB4C-AFBA-4964-A965-F79E371B0350}" type="presOf" srcId="{65730D36-5D4B-46AA-81EE-06F773425FBA}" destId="{F554EF89-B858-47AC-8D15-F03BE94F7E62}" srcOrd="0" destOrd="0" presId="urn:microsoft.com/office/officeart/2005/8/layout/hList1"/>
    <dgm:cxn modelId="{7B04239C-2D26-48BB-B595-0497F1E3366E}" srcId="{F00A5E9B-BEE7-4A23-AE7D-2AABF025617B}" destId="{EC9E1E82-8AEC-4A70-BE8E-D0404E809B50}" srcOrd="0" destOrd="0" parTransId="{CEB8D69A-795A-489C-8F29-81360D3523EC}" sibTransId="{4EC60853-6A93-4A9B-B5F9-93DD52CDBD79}"/>
    <dgm:cxn modelId="{9EA20D15-9522-4E56-9CE1-7BF99473DAC6}" type="presOf" srcId="{A3912080-BAA1-4961-AE11-E5C635E983A0}" destId="{12C2DA04-9112-43F8-9642-E694BBB2E658}" srcOrd="0" destOrd="1" presId="urn:microsoft.com/office/officeart/2005/8/layout/hList1"/>
    <dgm:cxn modelId="{22CC09E7-1987-449F-98E8-F6870B24F2BB}" type="presOf" srcId="{8B5EDCD6-F048-4A10-8425-3EFB774196D2}" destId="{F554EF89-B858-47AC-8D15-F03BE94F7E62}" srcOrd="0" destOrd="4" presId="urn:microsoft.com/office/officeart/2005/8/layout/hList1"/>
    <dgm:cxn modelId="{E0EAA515-50D9-4BB1-AFD9-A247FA120FC6}" srcId="{7E9CF275-905F-42D8-B413-6EDBD3801E5F}" destId="{1A63AD00-160A-476D-AE32-476423234EC7}" srcOrd="1" destOrd="0" parTransId="{2EF2999E-CDB6-40F6-9B6C-4FA660916A29}" sibTransId="{881B2C17-7CA0-4366-A724-2B0BE7CFF57A}"/>
    <dgm:cxn modelId="{06649113-6A16-4B91-800A-2C667B8D9266}" type="presOf" srcId="{776273AA-3E2D-4583-A7DF-D1DECCBBFBF5}" destId="{92FB732B-F241-493D-9E7B-55020CB2AC58}" srcOrd="0" destOrd="4" presId="urn:microsoft.com/office/officeart/2005/8/layout/hList1"/>
    <dgm:cxn modelId="{F3E06860-2222-432E-B45B-57D7A3413E1A}" srcId="{51970340-0100-4D26-A92D-11BE2D503A0C}" destId="{995BDE9E-BB6F-4FEE-A9C2-DCC267E40F99}" srcOrd="0" destOrd="0" parTransId="{61AE0654-0A45-4671-B750-2B1AD2F9E654}" sibTransId="{194D6F71-CE36-4533-AB97-3BE5FDEC8B93}"/>
    <dgm:cxn modelId="{7C98F0E6-E300-48D4-B480-4F476520432B}" srcId="{51970340-0100-4D26-A92D-11BE2D503A0C}" destId="{65686B8A-7ED2-4E88-89CF-6473A89670F3}" srcOrd="2" destOrd="0" parTransId="{97275186-2D4D-4E46-9EAD-8435940C1209}" sibTransId="{12230B33-59C0-4EF6-8E0F-3DB2C394F007}"/>
    <dgm:cxn modelId="{B327BBE6-D662-4366-B4A2-A8CF9E659316}" srcId="{F00A5E9B-BEE7-4A23-AE7D-2AABF025617B}" destId="{7E9CF275-905F-42D8-B413-6EDBD3801E5F}" srcOrd="1" destOrd="0" parTransId="{C1D371DA-18A0-4C29-8FAA-7EE756C5AE2F}" sibTransId="{985860AC-A895-455F-B373-DFAA24334449}"/>
    <dgm:cxn modelId="{95E194FC-BDA3-4EEC-B52B-F9D38BD9C93E}" type="presOf" srcId="{E2C19240-1EE2-48AB-B712-07D684CA0CA5}" destId="{12C2DA04-9112-43F8-9642-E694BBB2E658}" srcOrd="0" destOrd="3" presId="urn:microsoft.com/office/officeart/2005/8/layout/hList1"/>
    <dgm:cxn modelId="{15393698-0A6A-4F6F-9EEC-FF52674E1085}" type="presOf" srcId="{61136671-A45E-4E92-BAE4-408A025C0277}" destId="{F554EF89-B858-47AC-8D15-F03BE94F7E62}" srcOrd="0" destOrd="3" presId="urn:microsoft.com/office/officeart/2005/8/layout/hList1"/>
    <dgm:cxn modelId="{C8A4C610-DBF3-4103-BD89-CE729C64763C}" type="presOf" srcId="{1A63AD00-160A-476D-AE32-476423234EC7}" destId="{F554EF89-B858-47AC-8D15-F03BE94F7E62}" srcOrd="0" destOrd="1" presId="urn:microsoft.com/office/officeart/2005/8/layout/hList1"/>
    <dgm:cxn modelId="{A6B67BBE-BE81-4814-9FF2-F7E58BB4FB2F}" srcId="{7E9CF275-905F-42D8-B413-6EDBD3801E5F}" destId="{65730D36-5D4B-46AA-81EE-06F773425FBA}" srcOrd="0" destOrd="0" parTransId="{DA4B6748-2C32-4D44-BAF4-F50D5945913D}" sibTransId="{AC13FB67-CD68-44B5-9008-3968FB689B90}"/>
    <dgm:cxn modelId="{C5BF3C0B-9505-41E5-B2E7-BD7B2EACC17C}" srcId="{7E9CF275-905F-42D8-B413-6EDBD3801E5F}" destId="{8B5EDCD6-F048-4A10-8425-3EFB774196D2}" srcOrd="4" destOrd="0" parTransId="{BBAE8DC9-B18D-4EEA-9870-E4E1B2414441}" sibTransId="{F60AE8FE-BC9A-4A80-86F1-11B0A1331E3F}"/>
    <dgm:cxn modelId="{E90734F1-D480-4A2C-99BB-CAF03272631B}" srcId="{EC9E1E82-8AEC-4A70-BE8E-D0404E809B50}" destId="{640A4558-709F-47DA-81A6-1D72E52EA485}" srcOrd="0" destOrd="0" parTransId="{C14AC256-BCA0-4694-B490-F6E7AE462945}" sibTransId="{B36EE9BE-917A-466D-8357-7E167C241F09}"/>
    <dgm:cxn modelId="{A5DC3136-C05F-429A-9A7A-3EFAA2DDDEEB}" type="presOf" srcId="{2CE45DAA-ABAA-4B69-BAE3-612038330B70}" destId="{92FB732B-F241-493D-9E7B-55020CB2AC58}" srcOrd="0" destOrd="2" presId="urn:microsoft.com/office/officeart/2005/8/layout/hList1"/>
    <dgm:cxn modelId="{9664DE5F-F4BC-4216-9C91-FD3A1D5B826F}" type="presOf" srcId="{51970340-0100-4D26-A92D-11BE2D503A0C}" destId="{3C7948A4-4E03-4D2F-80AB-E1FB99E14B08}" srcOrd="0" destOrd="0" presId="urn:microsoft.com/office/officeart/2005/8/layout/hList1"/>
    <dgm:cxn modelId="{D7D80656-B447-40AC-B5CB-46C660989CCA}" type="presOf" srcId="{7E9CF275-905F-42D8-B413-6EDBD3801E5F}" destId="{F82F9CEB-DFCA-4138-8C02-E46F6D6098FE}" srcOrd="0" destOrd="0" presId="urn:microsoft.com/office/officeart/2005/8/layout/hList1"/>
    <dgm:cxn modelId="{AD6910E1-E41A-4214-8140-A02816354070}" srcId="{EC9E1E82-8AEC-4A70-BE8E-D0404E809B50}" destId="{823A8B09-C823-4610-99D2-9D491B89E86A}" srcOrd="1" destOrd="0" parTransId="{E1EB3861-3B70-4AAD-A817-89EE75259094}" sibTransId="{FA25371F-9567-4155-B1EE-BD69B90D8026}"/>
    <dgm:cxn modelId="{83A7AB46-C88C-4E59-9FE4-0F616AA346EB}" type="presOf" srcId="{32E1BB97-B98C-4F71-AA40-4BEDBDBB8D4D}" destId="{92FB732B-F241-493D-9E7B-55020CB2AC58}" srcOrd="0" destOrd="3" presId="urn:microsoft.com/office/officeart/2005/8/layout/hList1"/>
    <dgm:cxn modelId="{FA61954D-EBC4-4B07-AEDB-0236AD9DB4CD}" type="presOf" srcId="{995BDE9E-BB6F-4FEE-A9C2-DCC267E40F99}" destId="{12C2DA04-9112-43F8-9642-E694BBB2E658}" srcOrd="0" destOrd="0" presId="urn:microsoft.com/office/officeart/2005/8/layout/hList1"/>
    <dgm:cxn modelId="{45A4CB65-0E01-4B98-820E-0B09EBDC4D6D}" srcId="{EC9E1E82-8AEC-4A70-BE8E-D0404E809B50}" destId="{32E1BB97-B98C-4F71-AA40-4BEDBDBB8D4D}" srcOrd="3" destOrd="0" parTransId="{28F1BE3C-DF66-4128-9728-1A51F9C98949}" sibTransId="{86278C02-53E7-4E9D-BD70-EFA3C3679B3C}"/>
    <dgm:cxn modelId="{2EE66482-8BD5-42EE-B622-351660872C17}" type="presOf" srcId="{823A8B09-C823-4610-99D2-9D491B89E86A}" destId="{92FB732B-F241-493D-9E7B-55020CB2AC58}" srcOrd="0" destOrd="1" presId="urn:microsoft.com/office/officeart/2005/8/layout/hList1"/>
    <dgm:cxn modelId="{2D81AE4F-7E8C-4584-821D-8997BF440572}" type="presOf" srcId="{F00A5E9B-BEE7-4A23-AE7D-2AABF025617B}" destId="{9138F254-76CA-43A4-A5A3-15969E414817}" srcOrd="0" destOrd="0" presId="urn:microsoft.com/office/officeart/2005/8/layout/hList1"/>
    <dgm:cxn modelId="{5D31071F-9434-4636-B353-F371AFD32D4D}" srcId="{EC9E1E82-8AEC-4A70-BE8E-D0404E809B50}" destId="{776273AA-3E2D-4583-A7DF-D1DECCBBFBF5}" srcOrd="4" destOrd="0" parTransId="{42FDC481-DD5D-41E9-A140-81622B60643E}" sibTransId="{21A45F63-53AB-489F-BB79-6B1C2F71E2B3}"/>
    <dgm:cxn modelId="{C488EF54-9685-4FDF-BCAB-790642298764}" type="presOf" srcId="{640A4558-709F-47DA-81A6-1D72E52EA485}" destId="{92FB732B-F241-493D-9E7B-55020CB2AC58}" srcOrd="0" destOrd="0" presId="urn:microsoft.com/office/officeart/2005/8/layout/hList1"/>
    <dgm:cxn modelId="{CA87BC9E-8CF2-465B-AB02-0ADAF1EC254B}" srcId="{F00A5E9B-BEE7-4A23-AE7D-2AABF025617B}" destId="{51970340-0100-4D26-A92D-11BE2D503A0C}" srcOrd="2" destOrd="0" parTransId="{A00CFEF0-D461-4D4B-A27F-E33302895FEA}" sibTransId="{5BF20599-53F8-4B98-B9E3-DF59702B4B22}"/>
    <dgm:cxn modelId="{05CBD9C2-0BB1-4AE3-81DD-C57C1133C5FB}" srcId="{51970340-0100-4D26-A92D-11BE2D503A0C}" destId="{A3912080-BAA1-4961-AE11-E5C635E983A0}" srcOrd="1" destOrd="0" parTransId="{724B42F5-AE97-4A02-B789-1BA253A11CD3}" sibTransId="{25CE12B9-2B23-4FC8-B24D-75F246C9E7F5}"/>
    <dgm:cxn modelId="{8D179DB8-6417-49F7-9B7F-F1977DEBC0F5}" type="presOf" srcId="{EC9E1E82-8AEC-4A70-BE8E-D0404E809B50}" destId="{804B945C-F103-4322-A191-EB7C4355B08D}" srcOrd="0" destOrd="0" presId="urn:microsoft.com/office/officeart/2005/8/layout/hList1"/>
    <dgm:cxn modelId="{07152DD4-E3C7-4D30-96C7-AB51DAFB1AD0}" type="presOf" srcId="{65686B8A-7ED2-4E88-89CF-6473A89670F3}" destId="{12C2DA04-9112-43F8-9642-E694BBB2E658}" srcOrd="0" destOrd="2" presId="urn:microsoft.com/office/officeart/2005/8/layout/hList1"/>
    <dgm:cxn modelId="{46417A94-C856-41B9-B181-8DB76DA0BC21}" type="presOf" srcId="{BB906379-9FC0-47DE-AF26-A89E6BCFCFF3}" destId="{F554EF89-B858-47AC-8D15-F03BE94F7E62}" srcOrd="0" destOrd="2" presId="urn:microsoft.com/office/officeart/2005/8/layout/hList1"/>
    <dgm:cxn modelId="{2C7DDA2F-F9DC-4CB5-BD4F-F386D0E23F20}" srcId="{51970340-0100-4D26-A92D-11BE2D503A0C}" destId="{E2C19240-1EE2-48AB-B712-07D684CA0CA5}" srcOrd="3" destOrd="0" parTransId="{F6EAFA73-411C-47EE-9EF8-C8CEA9C7F8B4}" sibTransId="{75207E36-5CBB-4FA1-BFA2-E7CF29A03FFF}"/>
    <dgm:cxn modelId="{DBD1D939-340E-4796-9B80-CC5190503C2B}" srcId="{7E9CF275-905F-42D8-B413-6EDBD3801E5F}" destId="{61136671-A45E-4E92-BAE4-408A025C0277}" srcOrd="3" destOrd="0" parTransId="{1C761926-6148-4552-931F-B0514E965475}" sibTransId="{719DEFCC-1713-45AE-8A76-694E73BE8B5A}"/>
    <dgm:cxn modelId="{E11A58C5-2CC4-4657-A0D8-52F88ECC4DDF}" srcId="{EC9E1E82-8AEC-4A70-BE8E-D0404E809B50}" destId="{2CE45DAA-ABAA-4B69-BAE3-612038330B70}" srcOrd="2" destOrd="0" parTransId="{0F7AF27D-28BD-472B-8412-B9582DAF7100}" sibTransId="{DAA5C216-67D8-4B7F-BA97-2FDD3432793C}"/>
    <dgm:cxn modelId="{D8C8C844-13EF-4829-8E53-53B3A775394E}" type="presOf" srcId="{A8A6C85E-49E0-4A87-91BB-92018E94AD5F}" destId="{F554EF89-B858-47AC-8D15-F03BE94F7E62}" srcOrd="0" destOrd="5" presId="urn:microsoft.com/office/officeart/2005/8/layout/hList1"/>
    <dgm:cxn modelId="{FEF139FA-D51B-4F3C-B8AF-1D725B2A81F9}" type="presParOf" srcId="{9138F254-76CA-43A4-A5A3-15969E414817}" destId="{4BEBC95E-434F-4C7E-99BF-F24B7EA51E34}" srcOrd="0" destOrd="0" presId="urn:microsoft.com/office/officeart/2005/8/layout/hList1"/>
    <dgm:cxn modelId="{5A40D433-A43A-4638-8043-FF80C68D6B47}" type="presParOf" srcId="{4BEBC95E-434F-4C7E-99BF-F24B7EA51E34}" destId="{804B945C-F103-4322-A191-EB7C4355B08D}" srcOrd="0" destOrd="0" presId="urn:microsoft.com/office/officeart/2005/8/layout/hList1"/>
    <dgm:cxn modelId="{41424A4C-D2D9-403E-AB30-D52917764D55}" type="presParOf" srcId="{4BEBC95E-434F-4C7E-99BF-F24B7EA51E34}" destId="{92FB732B-F241-493D-9E7B-55020CB2AC58}" srcOrd="1" destOrd="0" presId="urn:microsoft.com/office/officeart/2005/8/layout/hList1"/>
    <dgm:cxn modelId="{8FEC7F11-7F1F-4999-94DD-0DFB65133A98}" type="presParOf" srcId="{9138F254-76CA-43A4-A5A3-15969E414817}" destId="{E9F6E78D-BC22-40D9-A29E-807F027256E4}" srcOrd="1" destOrd="0" presId="urn:microsoft.com/office/officeart/2005/8/layout/hList1"/>
    <dgm:cxn modelId="{27FD5A66-E67F-472C-8805-9B99D022090D}" type="presParOf" srcId="{9138F254-76CA-43A4-A5A3-15969E414817}" destId="{2BFEC4B1-C61C-474F-B40A-C2E6E2C86DCB}" srcOrd="2" destOrd="0" presId="urn:microsoft.com/office/officeart/2005/8/layout/hList1"/>
    <dgm:cxn modelId="{B2C3C615-F06D-41C2-9074-8DFFCBFF594B}" type="presParOf" srcId="{2BFEC4B1-C61C-474F-B40A-C2E6E2C86DCB}" destId="{F82F9CEB-DFCA-4138-8C02-E46F6D6098FE}" srcOrd="0" destOrd="0" presId="urn:microsoft.com/office/officeart/2005/8/layout/hList1"/>
    <dgm:cxn modelId="{9B6FFD91-2537-4765-B294-54C330F0F9AA}" type="presParOf" srcId="{2BFEC4B1-C61C-474F-B40A-C2E6E2C86DCB}" destId="{F554EF89-B858-47AC-8D15-F03BE94F7E62}" srcOrd="1" destOrd="0" presId="urn:microsoft.com/office/officeart/2005/8/layout/hList1"/>
    <dgm:cxn modelId="{8E043391-FE49-4865-BB8A-27183DEEC840}" type="presParOf" srcId="{9138F254-76CA-43A4-A5A3-15969E414817}" destId="{AB305686-5EBB-4DCF-A103-08106EE983A1}" srcOrd="3" destOrd="0" presId="urn:microsoft.com/office/officeart/2005/8/layout/hList1"/>
    <dgm:cxn modelId="{100FE7B8-9242-4F64-A747-A50147F9AFB6}" type="presParOf" srcId="{9138F254-76CA-43A4-A5A3-15969E414817}" destId="{96D56950-4DB9-4B67-A75C-EBF215E5F746}" srcOrd="4" destOrd="0" presId="urn:microsoft.com/office/officeart/2005/8/layout/hList1"/>
    <dgm:cxn modelId="{B98B085B-9930-45BB-88F5-7C01E8C086E4}" type="presParOf" srcId="{96D56950-4DB9-4B67-A75C-EBF215E5F746}" destId="{3C7948A4-4E03-4D2F-80AB-E1FB99E14B08}" srcOrd="0" destOrd="0" presId="urn:microsoft.com/office/officeart/2005/8/layout/hList1"/>
    <dgm:cxn modelId="{C51B0201-0704-455B-BB7F-F0A8E16445C4}" type="presParOf" srcId="{96D56950-4DB9-4B67-A75C-EBF215E5F746}" destId="{12C2DA04-9112-43F8-9642-E694BBB2E658}" srcOrd="1" destOrd="0" presId="urn:microsoft.com/office/officeart/2005/8/layout/hList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B945C-F103-4322-A191-EB7C4355B08D}">
      <dsp:nvSpPr>
        <dsp:cNvPr id="0" name=""/>
        <dsp:cNvSpPr/>
      </dsp:nvSpPr>
      <dsp:spPr>
        <a:xfrm>
          <a:off x="2609" y="3742"/>
          <a:ext cx="2544414" cy="658846"/>
        </a:xfrm>
        <a:prstGeom prst="rect">
          <a:avLst/>
        </a:prstGeom>
        <a:solidFill>
          <a:srgbClr val="FF9300"/>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US" sz="1800" b="1" kern="1200" dirty="0" smtClean="0"/>
            <a:t>Research</a:t>
          </a:r>
          <a:endParaRPr lang="en-US" sz="1800" b="1" kern="1200" dirty="0"/>
        </a:p>
      </dsp:txBody>
      <dsp:txXfrm>
        <a:off x="2609" y="3742"/>
        <a:ext cx="2544414" cy="658846"/>
      </dsp:txXfrm>
    </dsp:sp>
    <dsp:sp modelId="{92FB732B-F241-493D-9E7B-55020CB2AC58}">
      <dsp:nvSpPr>
        <dsp:cNvPr id="0" name=""/>
        <dsp:cNvSpPr/>
      </dsp:nvSpPr>
      <dsp:spPr>
        <a:xfrm>
          <a:off x="2609" y="662589"/>
          <a:ext cx="2544414" cy="4941000"/>
        </a:xfrm>
        <a:prstGeom prst="rect">
          <a:avLst/>
        </a:prstGeom>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smtClean="0"/>
            <a:t>Stimulate new intra- and inter-campus work to solve urgent problems</a:t>
          </a:r>
          <a:endParaRPr lang="en-US" sz="1800" kern="1200" dirty="0"/>
        </a:p>
        <a:p>
          <a:pPr marL="171450" lvl="1" indent="-171450" algn="l" defTabSz="800100">
            <a:lnSpc>
              <a:spcPct val="90000"/>
            </a:lnSpc>
            <a:spcBef>
              <a:spcPct val="0"/>
            </a:spcBef>
            <a:spcAft>
              <a:spcPct val="15000"/>
            </a:spcAft>
            <a:buChar char="••"/>
          </a:pPr>
          <a:r>
            <a:rPr lang="en-US" sz="1800" kern="1200" dirty="0" smtClean="0"/>
            <a:t>Scope grants, network, convene, use “matchmaking” to support Faculty efforts, esp. for multi-disciplinary work</a:t>
          </a:r>
          <a:endParaRPr lang="en-US" sz="1800" kern="1200" dirty="0"/>
        </a:p>
        <a:p>
          <a:pPr marL="171450" lvl="1" indent="-171450" algn="l" defTabSz="800100">
            <a:lnSpc>
              <a:spcPct val="90000"/>
            </a:lnSpc>
            <a:spcBef>
              <a:spcPct val="0"/>
            </a:spcBef>
            <a:spcAft>
              <a:spcPct val="15000"/>
            </a:spcAft>
            <a:buChar char="••"/>
          </a:pPr>
          <a:r>
            <a:rPr lang="en-US" sz="1800" kern="1200" dirty="0" smtClean="0"/>
            <a:t>Directly seek grants and other funded work</a:t>
          </a:r>
          <a:endParaRPr lang="en-US" sz="1800" kern="1200" dirty="0"/>
        </a:p>
        <a:p>
          <a:pPr marL="171450" lvl="1" indent="-171450" algn="l" defTabSz="800100">
            <a:lnSpc>
              <a:spcPct val="90000"/>
            </a:lnSpc>
            <a:spcBef>
              <a:spcPct val="0"/>
            </a:spcBef>
            <a:spcAft>
              <a:spcPct val="15000"/>
            </a:spcAft>
            <a:buChar char="••"/>
          </a:pPr>
          <a:r>
            <a:rPr lang="en-US" sz="1800" kern="1200" dirty="0" smtClean="0"/>
            <a:t>Assist &amp; promote Faculty research programs  </a:t>
          </a:r>
          <a:endParaRPr lang="en-US" sz="1800" kern="1200" dirty="0"/>
        </a:p>
        <a:p>
          <a:pPr marL="171450" lvl="1" indent="-171450" algn="l" defTabSz="800100">
            <a:lnSpc>
              <a:spcPct val="90000"/>
            </a:lnSpc>
            <a:spcBef>
              <a:spcPct val="0"/>
            </a:spcBef>
            <a:spcAft>
              <a:spcPct val="15000"/>
            </a:spcAft>
            <a:buChar char="••"/>
          </a:pPr>
          <a:r>
            <a:rPr lang="en-US" sz="1800" kern="1200" dirty="0" smtClean="0"/>
            <a:t>Promote Entrepreneurship around sustainability</a:t>
          </a:r>
          <a:endParaRPr lang="en-US" sz="1800" kern="1200" dirty="0"/>
        </a:p>
      </dsp:txBody>
      <dsp:txXfrm>
        <a:off x="2609" y="662589"/>
        <a:ext cx="2544414" cy="4941000"/>
      </dsp:txXfrm>
    </dsp:sp>
    <dsp:sp modelId="{F82F9CEB-DFCA-4138-8C02-E46F6D6098FE}">
      <dsp:nvSpPr>
        <dsp:cNvPr id="0" name=""/>
        <dsp:cNvSpPr/>
      </dsp:nvSpPr>
      <dsp:spPr>
        <a:xfrm>
          <a:off x="2903242" y="3742"/>
          <a:ext cx="2544414" cy="658846"/>
        </a:xfrm>
        <a:prstGeom prst="rect">
          <a:avLst/>
        </a:prstGeom>
        <a:solidFill>
          <a:srgbClr val="FF9300"/>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US" sz="1800" b="1" kern="1200" dirty="0" smtClean="0"/>
            <a:t>Engagement, Service, &amp; Education</a:t>
          </a:r>
          <a:endParaRPr lang="en-US" sz="1800" b="1" kern="1200" dirty="0"/>
        </a:p>
      </dsp:txBody>
      <dsp:txXfrm>
        <a:off x="2903242" y="3742"/>
        <a:ext cx="2544414" cy="658846"/>
      </dsp:txXfrm>
    </dsp:sp>
    <dsp:sp modelId="{F554EF89-B858-47AC-8D15-F03BE94F7E62}">
      <dsp:nvSpPr>
        <dsp:cNvPr id="0" name=""/>
        <dsp:cNvSpPr/>
      </dsp:nvSpPr>
      <dsp:spPr>
        <a:xfrm>
          <a:off x="2903242" y="662589"/>
          <a:ext cx="2544414" cy="4941000"/>
        </a:xfrm>
        <a:prstGeom prst="rect">
          <a:avLst/>
        </a:prstGeom>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smtClean="0"/>
            <a:t>Service learning experiences, internships with local companies and non-profits</a:t>
          </a:r>
          <a:endParaRPr lang="en-US" sz="1800" kern="1200" dirty="0"/>
        </a:p>
        <a:p>
          <a:pPr marL="171450" lvl="1" indent="-171450" algn="l" defTabSz="800100">
            <a:lnSpc>
              <a:spcPct val="90000"/>
            </a:lnSpc>
            <a:spcBef>
              <a:spcPct val="0"/>
            </a:spcBef>
            <a:spcAft>
              <a:spcPct val="15000"/>
            </a:spcAft>
            <a:buChar char="••"/>
          </a:pPr>
          <a:r>
            <a:rPr lang="en-US" sz="1800" kern="1200" dirty="0" smtClean="0"/>
            <a:t>“The Hub”  experiences</a:t>
          </a:r>
          <a:endParaRPr lang="en-US" sz="1800" kern="1200" dirty="0"/>
        </a:p>
        <a:p>
          <a:pPr marL="171450" lvl="1" indent="-171450" algn="l" defTabSz="800100">
            <a:lnSpc>
              <a:spcPct val="90000"/>
            </a:lnSpc>
            <a:spcBef>
              <a:spcPct val="0"/>
            </a:spcBef>
            <a:spcAft>
              <a:spcPct val="15000"/>
            </a:spcAft>
            <a:buChar char="••"/>
          </a:pPr>
          <a:r>
            <a:rPr lang="en-US" sz="1800" kern="1200" dirty="0" smtClean="0"/>
            <a:t>Sustainability education</a:t>
          </a:r>
          <a:endParaRPr lang="en-US" sz="1800" kern="1200" dirty="0"/>
        </a:p>
        <a:p>
          <a:pPr marL="171450" lvl="1" indent="-171450" algn="l" defTabSz="800100">
            <a:lnSpc>
              <a:spcPct val="90000"/>
            </a:lnSpc>
            <a:spcBef>
              <a:spcPct val="0"/>
            </a:spcBef>
            <a:spcAft>
              <a:spcPct val="15000"/>
            </a:spcAft>
            <a:buChar char="••"/>
          </a:pPr>
          <a:r>
            <a:rPr lang="en-US" sz="1800" kern="1200" dirty="0" smtClean="0"/>
            <a:t>Serve as gateway to community partners</a:t>
          </a:r>
          <a:endParaRPr lang="en-US" sz="1800" kern="1200" dirty="0"/>
        </a:p>
        <a:p>
          <a:pPr marL="171450" lvl="1" indent="-171450" algn="l" defTabSz="800100">
            <a:lnSpc>
              <a:spcPct val="90000"/>
            </a:lnSpc>
            <a:spcBef>
              <a:spcPct val="0"/>
            </a:spcBef>
            <a:spcAft>
              <a:spcPct val="15000"/>
            </a:spcAft>
            <a:buChar char="••"/>
          </a:pPr>
          <a:r>
            <a:rPr lang="en-US" sz="1800" kern="1200" dirty="0" smtClean="0"/>
            <a:t>Engage with state and national agencies &amp; organizations</a:t>
          </a:r>
          <a:endParaRPr lang="en-US" sz="1800" kern="1200" dirty="0"/>
        </a:p>
        <a:p>
          <a:pPr marL="171450" lvl="1" indent="-171450" algn="l" defTabSz="800100">
            <a:lnSpc>
              <a:spcPct val="90000"/>
            </a:lnSpc>
            <a:spcBef>
              <a:spcPct val="0"/>
            </a:spcBef>
            <a:spcAft>
              <a:spcPct val="15000"/>
            </a:spcAft>
            <a:buChar char="••"/>
          </a:pPr>
          <a:endParaRPr lang="en-US" sz="1800" kern="1200" dirty="0"/>
        </a:p>
      </dsp:txBody>
      <dsp:txXfrm>
        <a:off x="2903242" y="662589"/>
        <a:ext cx="2544414" cy="4941000"/>
      </dsp:txXfrm>
    </dsp:sp>
    <dsp:sp modelId="{3C7948A4-4E03-4D2F-80AB-E1FB99E14B08}">
      <dsp:nvSpPr>
        <dsp:cNvPr id="0" name=""/>
        <dsp:cNvSpPr/>
      </dsp:nvSpPr>
      <dsp:spPr>
        <a:xfrm>
          <a:off x="5803874" y="3742"/>
          <a:ext cx="2544414" cy="658846"/>
        </a:xfrm>
        <a:prstGeom prst="rect">
          <a:avLst/>
        </a:prstGeom>
        <a:solidFill>
          <a:srgbClr val="FF9300"/>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US" sz="1800" b="1" kern="1200" dirty="0" smtClean="0"/>
            <a:t>Campus Resource Stewardship</a:t>
          </a:r>
          <a:endParaRPr lang="en-US" sz="1800" b="1" kern="1200" dirty="0"/>
        </a:p>
      </dsp:txBody>
      <dsp:txXfrm>
        <a:off x="5803874" y="3742"/>
        <a:ext cx="2544414" cy="658846"/>
      </dsp:txXfrm>
    </dsp:sp>
    <dsp:sp modelId="{12C2DA04-9112-43F8-9642-E694BBB2E658}">
      <dsp:nvSpPr>
        <dsp:cNvPr id="0" name=""/>
        <dsp:cNvSpPr/>
      </dsp:nvSpPr>
      <dsp:spPr>
        <a:xfrm>
          <a:off x="5803874" y="662589"/>
          <a:ext cx="2544414" cy="4941000"/>
        </a:xfrm>
        <a:prstGeom prst="rect">
          <a:avLst/>
        </a:prstGeom>
        <a:gradFill flip="none" rotWithShape="0">
          <a:gsLst>
            <a:gs pos="0">
              <a:srgbClr val="FF9300">
                <a:tint val="66000"/>
                <a:satMod val="160000"/>
              </a:srgbClr>
            </a:gs>
            <a:gs pos="50000">
              <a:srgbClr val="FF9300">
                <a:tint val="44500"/>
                <a:satMod val="160000"/>
              </a:srgbClr>
            </a:gs>
            <a:gs pos="100000">
              <a:srgbClr val="FF9300">
                <a:tint val="23500"/>
                <a:satMod val="160000"/>
              </a:srgbClr>
            </a:gs>
          </a:gsLst>
          <a:path path="circle">
            <a:fillToRect l="100000" t="100000"/>
          </a:path>
          <a:tileRect r="-100000" b="-100000"/>
        </a:gra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smtClean="0"/>
            <a:t>Support Focus Teams to promote resource and financial savings                         </a:t>
          </a:r>
          <a:endParaRPr lang="en-US" sz="1800" kern="1200" dirty="0"/>
        </a:p>
        <a:p>
          <a:pPr marL="171450" lvl="1" indent="-171450" algn="l" defTabSz="800100">
            <a:lnSpc>
              <a:spcPct val="90000"/>
            </a:lnSpc>
            <a:spcBef>
              <a:spcPct val="0"/>
            </a:spcBef>
            <a:spcAft>
              <a:spcPct val="15000"/>
            </a:spcAft>
            <a:buChar char="••"/>
          </a:pPr>
          <a:r>
            <a:rPr lang="en-US" sz="1800" kern="1200" dirty="0" smtClean="0"/>
            <a:t>Seek extramural funding to implement projects on campus</a:t>
          </a:r>
          <a:endParaRPr lang="en-US" sz="1800" kern="1200" dirty="0"/>
        </a:p>
        <a:p>
          <a:pPr marL="171450" lvl="1" indent="-171450" algn="l" defTabSz="800100">
            <a:lnSpc>
              <a:spcPct val="90000"/>
            </a:lnSpc>
            <a:spcBef>
              <a:spcPct val="0"/>
            </a:spcBef>
            <a:spcAft>
              <a:spcPct val="15000"/>
            </a:spcAft>
            <a:buChar char="••"/>
          </a:pPr>
          <a:r>
            <a:rPr lang="en-US" sz="1800" kern="1200" dirty="0" smtClean="0"/>
            <a:t>Identify and seize opportunities for working with academic units to further innovations</a:t>
          </a:r>
          <a:endParaRPr lang="en-US" sz="1800" kern="1200" dirty="0"/>
        </a:p>
        <a:p>
          <a:pPr marL="171450" lvl="1" indent="-171450" algn="l" defTabSz="800100">
            <a:lnSpc>
              <a:spcPct val="90000"/>
            </a:lnSpc>
            <a:spcBef>
              <a:spcPct val="0"/>
            </a:spcBef>
            <a:spcAft>
              <a:spcPct val="15000"/>
            </a:spcAft>
            <a:buChar char="••"/>
          </a:pPr>
          <a:r>
            <a:rPr lang="en-US" sz="1800" kern="1200" dirty="0" smtClean="0"/>
            <a:t>Seek ways to make the campus a “living, learning laboratory.”</a:t>
          </a:r>
          <a:endParaRPr lang="en-US" sz="1800" kern="1200" dirty="0"/>
        </a:p>
      </dsp:txBody>
      <dsp:txXfrm>
        <a:off x="5803874" y="662589"/>
        <a:ext cx="2544414" cy="49410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70338" y="0"/>
            <a:ext cx="3038475" cy="466725"/>
          </a:xfrm>
          <a:prstGeom prst="rect">
            <a:avLst/>
          </a:prstGeom>
        </p:spPr>
        <p:txBody>
          <a:bodyPr vert="horz" lIns="91440" tIns="45720" rIns="91440" bIns="45720" rtlCol="0"/>
          <a:lstStyle>
            <a:lvl1pPr algn="r">
              <a:defRPr sz="1200"/>
            </a:lvl1pPr>
          </a:lstStyle>
          <a:p>
            <a:fld id="{A8313676-941C-4150-A47C-B6F976465C95}" type="datetimeFigureOut">
              <a:rPr lang="en-US" smtClean="0"/>
              <a:t>10/11/2017</a:t>
            </a:fld>
            <a:endParaRPr lang="en-US"/>
          </a:p>
        </p:txBody>
      </p:sp>
      <p:sp>
        <p:nvSpPr>
          <p:cNvPr id="4" name="Slide Image Placeholder 3"/>
          <p:cNvSpPr>
            <a:spLocks noGrp="1" noRot="1" noChangeAspect="1"/>
          </p:cNvSpPr>
          <p:nvPr>
            <p:ph type="sldImg" idx="2"/>
          </p:nvPr>
        </p:nvSpPr>
        <p:spPr>
          <a:xfrm>
            <a:off x="1414463" y="1162050"/>
            <a:ext cx="4181475" cy="31369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1675" y="4473575"/>
            <a:ext cx="5607050" cy="366077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675"/>
            <a:ext cx="3038475" cy="4667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70338" y="8829675"/>
            <a:ext cx="3038475" cy="466725"/>
          </a:xfrm>
          <a:prstGeom prst="rect">
            <a:avLst/>
          </a:prstGeom>
        </p:spPr>
        <p:txBody>
          <a:bodyPr vert="horz" lIns="91440" tIns="45720" rIns="91440" bIns="45720" rtlCol="0" anchor="b"/>
          <a:lstStyle>
            <a:lvl1pPr algn="r">
              <a:defRPr sz="1200"/>
            </a:lvl1pPr>
          </a:lstStyle>
          <a:p>
            <a:fld id="{D6209169-DD58-40D5-B448-97D7F08D3294}" type="slidenum">
              <a:rPr lang="en-US" smtClean="0"/>
              <a:t>‹#›</a:t>
            </a:fld>
            <a:endParaRPr lang="en-US"/>
          </a:p>
        </p:txBody>
      </p:sp>
    </p:spTree>
    <p:extLst>
      <p:ext uri="{BB962C8B-B14F-4D97-AF65-F5344CB8AC3E}">
        <p14:creationId xmlns:p14="http://schemas.microsoft.com/office/powerpoint/2010/main" val="4199612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2</a:t>
            </a:fld>
            <a:endParaRPr lang="en-US"/>
          </a:p>
        </p:txBody>
      </p:sp>
    </p:spTree>
    <p:extLst>
      <p:ext uri="{BB962C8B-B14F-4D97-AF65-F5344CB8AC3E}">
        <p14:creationId xmlns:p14="http://schemas.microsoft.com/office/powerpoint/2010/main" val="256676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4</a:t>
            </a:fld>
            <a:endParaRPr lang="en-US"/>
          </a:p>
        </p:txBody>
      </p:sp>
    </p:spTree>
    <p:extLst>
      <p:ext uri="{BB962C8B-B14F-4D97-AF65-F5344CB8AC3E}">
        <p14:creationId xmlns:p14="http://schemas.microsoft.com/office/powerpoint/2010/main" val="1367808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1. Our university has joined ranks of those who are explicitly</a:t>
            </a:r>
            <a:r>
              <a:rPr lang="en-US" baseline="0" dirty="0" smtClean="0"/>
              <a:t> organizing to address urgent and pressing issues of our day which are increasingly understood to encompass intertwined environmental, social, and economic issues.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As a world, we face great challenges to enable livelihoods and very existence of burgeoning world populations  in a just and sustainable manner.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2. Our university leadership has established the SI as an agent to promote problem solving &amp; innovation across disciplines, departments, and administrative units across campus.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Our university embraces a broad based approach that has goals for sparking research, teaching, and service relating to sustainability, as well as tapping the potential of our campus itself to be a “living learning laboratory” where we can pilot new ideas.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3. Working together, we can be reminded that, along with exacting demands within a discipline to specialize and excel in well-defined areas, we are part of one university with one university mission.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Note: nationwide, SIs are in existence at leading universities, including xxx,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3. 2. We are among universities that hold a broad focus on sustainability, spanning academic , and exciting potential of campus as 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her related to environmental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that arguably pose an existential threat to </a:t>
            </a:r>
          </a:p>
          <a:p>
            <a:r>
              <a:rPr lang="en-US" dirty="0" err="1" smtClean="0"/>
              <a:t>Expre</a:t>
            </a:r>
            <a:endParaRPr lang="en-US" dirty="0" smtClean="0"/>
          </a:p>
          <a:p>
            <a:endParaRPr lang="en-US" dirty="0" smtClean="0"/>
          </a:p>
          <a:p>
            <a:r>
              <a:rPr lang="en-US" baseline="0" dirty="0" smtClean="0"/>
              <a:t>Mi</a:t>
            </a:r>
            <a:r>
              <a:rPr lang="en-US" dirty="0" smtClean="0"/>
              <a:t>ssion of university</a:t>
            </a:r>
            <a:r>
              <a:rPr lang="en-US" baseline="0" dirty="0" smtClean="0"/>
              <a:t> role to address urgent and pressing issues of our times—”noble service” as </a:t>
            </a:r>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6</a:t>
            </a:fld>
            <a:endParaRPr lang="en-US"/>
          </a:p>
        </p:txBody>
      </p:sp>
    </p:spTree>
    <p:extLst>
      <p:ext uri="{BB962C8B-B14F-4D97-AF65-F5344CB8AC3E}">
        <p14:creationId xmlns:p14="http://schemas.microsoft.com/office/powerpoint/2010/main" val="1150681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8</a:t>
            </a:fld>
            <a:endParaRPr lang="en-US"/>
          </a:p>
        </p:txBody>
      </p:sp>
    </p:spTree>
    <p:extLst>
      <p:ext uri="{BB962C8B-B14F-4D97-AF65-F5344CB8AC3E}">
        <p14:creationId xmlns:p14="http://schemas.microsoft.com/office/powerpoint/2010/main" val="785305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9</a:t>
            </a:fld>
            <a:endParaRPr lang="en-US"/>
          </a:p>
        </p:txBody>
      </p:sp>
    </p:spTree>
    <p:extLst>
      <p:ext uri="{BB962C8B-B14F-4D97-AF65-F5344CB8AC3E}">
        <p14:creationId xmlns:p14="http://schemas.microsoft.com/office/powerpoint/2010/main" val="3730828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12</a:t>
            </a:fld>
            <a:endParaRPr lang="en-US"/>
          </a:p>
        </p:txBody>
      </p:sp>
    </p:spTree>
    <p:extLst>
      <p:ext uri="{BB962C8B-B14F-4D97-AF65-F5344CB8AC3E}">
        <p14:creationId xmlns:p14="http://schemas.microsoft.com/office/powerpoint/2010/main" val="3544568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Keywords are</a:t>
            </a:r>
            <a:r>
              <a:rPr lang="en-US" baseline="0" dirty="0" smtClean="0"/>
              <a:t> connection and service. </a:t>
            </a:r>
          </a:p>
          <a:p>
            <a:endParaRPr lang="en-US" baseline="0" dirty="0" smtClean="0"/>
          </a:p>
          <a:p>
            <a:pPr marL="0" indent="0">
              <a:buNone/>
            </a:pPr>
            <a:r>
              <a:rPr lang="en-US" dirty="0" smtClean="0"/>
              <a:t>CONNECT! </a:t>
            </a:r>
          </a:p>
          <a:p>
            <a:r>
              <a:rPr lang="en-US" dirty="0" smtClean="0"/>
              <a:t>Research</a:t>
            </a:r>
          </a:p>
          <a:p>
            <a:pPr lvl="1"/>
            <a:r>
              <a:rPr lang="en-US" dirty="0" smtClean="0"/>
              <a:t>Foster multi-disciplinary endeavors &amp; support teams </a:t>
            </a:r>
          </a:p>
          <a:p>
            <a:pPr lvl="1"/>
            <a:r>
              <a:rPr lang="en-US" dirty="0" smtClean="0"/>
              <a:t>Assist with partnerships &amp; seeking fundraising </a:t>
            </a:r>
          </a:p>
          <a:p>
            <a:r>
              <a:rPr lang="en-US" dirty="0" smtClean="0"/>
              <a:t>Engagement </a:t>
            </a:r>
          </a:p>
          <a:p>
            <a:pPr lvl="1"/>
            <a:r>
              <a:rPr lang="en-US" dirty="0" smtClean="0"/>
              <a:t>Connect students within campus &amp; community </a:t>
            </a:r>
          </a:p>
          <a:p>
            <a:pPr lvl="1"/>
            <a:r>
              <a:rPr lang="en-US" dirty="0" smtClean="0"/>
              <a:t>Service </a:t>
            </a:r>
          </a:p>
          <a:p>
            <a:endParaRPr lang="en-US" dirty="0" smtClean="0"/>
          </a:p>
        </p:txBody>
      </p:sp>
      <p:sp>
        <p:nvSpPr>
          <p:cNvPr id="4" name="Slide Number Placeholder 3"/>
          <p:cNvSpPr>
            <a:spLocks noGrp="1"/>
          </p:cNvSpPr>
          <p:nvPr>
            <p:ph type="sldNum" sz="quarter" idx="10"/>
          </p:nvPr>
        </p:nvSpPr>
        <p:spPr/>
        <p:txBody>
          <a:bodyPr/>
          <a:lstStyle/>
          <a:p>
            <a:fld id="{D6209169-DD58-40D5-B448-97D7F08D3294}" type="slidenum">
              <a:rPr lang="en-US" smtClean="0"/>
              <a:t>13</a:t>
            </a:fld>
            <a:endParaRPr lang="en-US"/>
          </a:p>
        </p:txBody>
      </p:sp>
    </p:spTree>
    <p:extLst>
      <p:ext uri="{BB962C8B-B14F-4D97-AF65-F5344CB8AC3E}">
        <p14:creationId xmlns:p14="http://schemas.microsoft.com/office/powerpoint/2010/main" val="1909696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Shape 203"/>
          <p:cNvSpPr txBox="1">
            <a:spLocks noGrp="1"/>
          </p:cNvSpPr>
          <p:nvPr>
            <p:ph type="body" idx="1"/>
          </p:nvPr>
        </p:nvSpPr>
        <p:spPr>
          <a:xfrm>
            <a:off x="701675" y="4473575"/>
            <a:ext cx="5607049" cy="3660775"/>
          </a:xfrm>
          <a:prstGeom prst="rect">
            <a:avLst/>
          </a:prstGeom>
        </p:spPr>
        <p:txBody>
          <a:bodyPr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Our operational model allows us to </a:t>
            </a:r>
            <a:r>
              <a:rPr lang="en-US" baseline="0" dirty="0" smtClean="0"/>
              <a:t>work across organization units and span silos with a s</a:t>
            </a:r>
            <a:r>
              <a:rPr lang="en-US" dirty="0" smtClean="0"/>
              <a:t>ervice approach </a:t>
            </a:r>
          </a:p>
          <a:p>
            <a:pPr lvl="0">
              <a:spcBef>
                <a:spcPts val="0"/>
              </a:spcBef>
              <a:buNone/>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Note: Nationwide existence of SIs,</a:t>
            </a:r>
            <a:r>
              <a:rPr lang="en-US" baseline="0" dirty="0" smtClean="0"/>
              <a:t> placed either under office of Provost or under Division of Research, as we are here. </a:t>
            </a:r>
            <a:endParaRPr dirty="0"/>
          </a:p>
        </p:txBody>
      </p:sp>
      <p:sp>
        <p:nvSpPr>
          <p:cNvPr id="204" name="Shape 204"/>
          <p:cNvSpPr>
            <a:spLocks noGrp="1" noRot="1" noChangeAspect="1"/>
          </p:cNvSpPr>
          <p:nvPr>
            <p:ph type="sldImg" idx="2"/>
          </p:nvPr>
        </p:nvSpPr>
        <p:spPr>
          <a:xfrm>
            <a:off x="1414463" y="1162050"/>
            <a:ext cx="4181475" cy="31369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05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1249408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16</a:t>
            </a:fld>
            <a:endParaRPr lang="en-US"/>
          </a:p>
        </p:txBody>
      </p:sp>
    </p:spTree>
    <p:extLst>
      <p:ext uri="{BB962C8B-B14F-4D97-AF65-F5344CB8AC3E}">
        <p14:creationId xmlns:p14="http://schemas.microsoft.com/office/powerpoint/2010/main" val="4138533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21</a:t>
            </a:fld>
            <a:endParaRPr lang="en-US"/>
          </a:p>
        </p:txBody>
      </p:sp>
    </p:spTree>
    <p:extLst>
      <p:ext uri="{BB962C8B-B14F-4D97-AF65-F5344CB8AC3E}">
        <p14:creationId xmlns:p14="http://schemas.microsoft.com/office/powerpoint/2010/main" val="1028282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22</a:t>
            </a:fld>
            <a:endParaRPr lang="en-US"/>
          </a:p>
        </p:txBody>
      </p:sp>
    </p:spTree>
    <p:extLst>
      <p:ext uri="{BB962C8B-B14F-4D97-AF65-F5344CB8AC3E}">
        <p14:creationId xmlns:p14="http://schemas.microsoft.com/office/powerpoint/2010/main" val="1940052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Focus Teams</a:t>
            </a:r>
          </a:p>
          <a:p>
            <a:pPr lvl="1"/>
            <a:r>
              <a:rPr lang="en-US" dirty="0" smtClean="0"/>
              <a:t>Areas: </a:t>
            </a:r>
          </a:p>
          <a:p>
            <a:pPr lvl="1"/>
            <a:endParaRPr lang="en-US" dirty="0" smtClean="0"/>
          </a:p>
          <a:p>
            <a:r>
              <a:rPr lang="en-US" dirty="0" smtClean="0"/>
              <a:t>Focus Team </a:t>
            </a:r>
          </a:p>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25</a:t>
            </a:fld>
            <a:endParaRPr lang="en-US"/>
          </a:p>
        </p:txBody>
      </p:sp>
    </p:spTree>
    <p:extLst>
      <p:ext uri="{BB962C8B-B14F-4D97-AF65-F5344CB8AC3E}">
        <p14:creationId xmlns:p14="http://schemas.microsoft.com/office/powerpoint/2010/main" val="1266128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6209169-DD58-40D5-B448-97D7F08D3294}" type="slidenum">
              <a:rPr lang="en-US" smtClean="0"/>
              <a:t>28</a:t>
            </a:fld>
            <a:endParaRPr lang="en-US"/>
          </a:p>
        </p:txBody>
      </p:sp>
    </p:spTree>
    <p:extLst>
      <p:ext uri="{BB962C8B-B14F-4D97-AF65-F5344CB8AC3E}">
        <p14:creationId xmlns:p14="http://schemas.microsoft.com/office/powerpoint/2010/main" val="19675711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4" Type="http://schemas.openxmlformats.org/officeDocument/2006/relationships/image" Target="../media/image10.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2.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868082"/>
            <a:ext cx="7772400" cy="732367"/>
          </a:xfrm>
        </p:spPr>
        <p:txBody>
          <a:bodyPr/>
          <a:lstStyle>
            <a:lvl1pPr algn="ctr">
              <a:defRPr>
                <a:effectLst>
                  <a:outerShdw blurRad="69850" dist="63500" dir="2700000" algn="tl" rotWithShape="0">
                    <a:srgbClr val="000000">
                      <a:alpha val="25000"/>
                    </a:srgbClr>
                  </a:outerShdw>
                </a:effectLst>
              </a:defRPr>
            </a:lvl1pPr>
          </a:lstStyle>
          <a:p>
            <a:r>
              <a:rPr lang="en-US" dirty="0" smtClean="0"/>
              <a:t>Click to edit Master title style</a:t>
            </a:r>
            <a:endParaRPr lang="en-US" dirty="0"/>
          </a:p>
        </p:txBody>
      </p:sp>
      <p:sp>
        <p:nvSpPr>
          <p:cNvPr id="3" name="Subtitle 2"/>
          <p:cNvSpPr>
            <a:spLocks noGrp="1"/>
          </p:cNvSpPr>
          <p:nvPr>
            <p:ph type="subTitle" idx="1" hasCustomPrompt="1"/>
          </p:nvPr>
        </p:nvSpPr>
        <p:spPr>
          <a:xfrm>
            <a:off x="685799" y="4246033"/>
            <a:ext cx="7772401" cy="696383"/>
          </a:xfrm>
        </p:spPr>
        <p:txBody>
          <a:bodyPr/>
          <a:lstStyle>
            <a:lvl1pPr marL="0" indent="0" algn="ctr">
              <a:buNone/>
              <a:defRPr b="1">
                <a:solidFill>
                  <a:schemeClr val="tx1"/>
                </a:solidFill>
                <a:effectLst>
                  <a:outerShdw blurRad="111125" dist="38100" dir="2700000" algn="tl" rotWithShape="0">
                    <a:srgbClr val="000000">
                      <a:alpha val="43000"/>
                    </a:srgb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Presenter Name</a:t>
            </a:r>
            <a:endParaRPr lang="en-US" dirty="0"/>
          </a:p>
        </p:txBody>
      </p:sp>
      <p:sp>
        <p:nvSpPr>
          <p:cNvPr id="4" name="Date Placeholder 3"/>
          <p:cNvSpPr>
            <a:spLocks noGrp="1"/>
          </p:cNvSpPr>
          <p:nvPr>
            <p:ph type="dt" sz="half" idx="10"/>
          </p:nvPr>
        </p:nvSpPr>
        <p:spPr/>
        <p:txBody>
          <a:bodyPr/>
          <a:lstStyle/>
          <a:p>
            <a:fld id="{59B6E43D-27CE-4AFD-9EFC-3BE857EED998}" type="datetime1">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A827DF-9BE2-2F4C-88C7-E63F21B2785E}" type="slidenum">
              <a:rPr lang="en-US" smtClean="0"/>
              <a:t>‹#›</a:t>
            </a:fld>
            <a:endParaRPr lang="en-US"/>
          </a:p>
        </p:txBody>
      </p:sp>
      <p:sp>
        <p:nvSpPr>
          <p:cNvPr id="7" name="Rectangle 1"/>
          <p:cNvSpPr>
            <a:spLocks/>
          </p:cNvSpPr>
          <p:nvPr userDrawn="1"/>
        </p:nvSpPr>
        <p:spPr bwMode="auto">
          <a:xfrm>
            <a:off x="-12700" y="0"/>
            <a:ext cx="9156700" cy="1509739"/>
          </a:xfrm>
          <a:prstGeom prst="rect">
            <a:avLst/>
          </a:prstGeom>
          <a:solidFill>
            <a:srgbClr val="003119"/>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lvl1pPr eaLnBrk="0" hangingPunct="0">
              <a:defRPr sz="3800">
                <a:solidFill>
                  <a:schemeClr val="tx1"/>
                </a:solidFill>
                <a:latin typeface="Gill Sans Light" charset="0"/>
                <a:ea typeface="ヒラギノ角ゴ ProN W3" charset="0"/>
                <a:cs typeface="ヒラギノ角ゴ ProN W3" charset="0"/>
                <a:sym typeface="Gill Sans Light" charset="0"/>
              </a:defRPr>
            </a:lvl1pPr>
            <a:lvl2pPr marL="742950" indent="-285750" eaLnBrk="0" hangingPunct="0">
              <a:defRPr sz="3800">
                <a:solidFill>
                  <a:schemeClr val="tx1"/>
                </a:solidFill>
                <a:latin typeface="Gill Sans Light" charset="0"/>
                <a:ea typeface="ヒラギノ角ゴ ProN W3" charset="0"/>
                <a:cs typeface="ヒラギノ角ゴ ProN W3" charset="0"/>
                <a:sym typeface="Gill Sans Light" charset="0"/>
              </a:defRPr>
            </a:lvl2pPr>
            <a:lvl3pPr marL="11430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3pPr>
            <a:lvl4pPr marL="16002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4pPr>
            <a:lvl5pPr marL="20574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5pPr>
            <a:lvl6pPr marL="25146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6pPr>
            <a:lvl7pPr marL="29718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7pPr>
            <a:lvl8pPr marL="34290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8pPr>
            <a:lvl9pPr marL="38862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9pPr>
          </a:lstStyle>
          <a:p>
            <a:pPr eaLnBrk="1" hangingPunct="1"/>
            <a:endParaRPr lang="en-US" altLang="en-US" sz="4200">
              <a:solidFill>
                <a:srgbClr val="414141"/>
              </a:solidFill>
            </a:endParaRPr>
          </a:p>
        </p:txBody>
      </p:sp>
      <p:sp>
        <p:nvSpPr>
          <p:cNvPr id="14" name="TextBox 13"/>
          <p:cNvSpPr txBox="1"/>
          <p:nvPr userDrawn="1"/>
        </p:nvSpPr>
        <p:spPr>
          <a:xfrm>
            <a:off x="1371600" y="3788833"/>
            <a:ext cx="6400800" cy="369332"/>
          </a:xfrm>
          <a:prstGeom prst="rect">
            <a:avLst/>
          </a:prstGeom>
          <a:noFill/>
        </p:spPr>
        <p:txBody>
          <a:bodyPr wrap="square" rtlCol="0">
            <a:spAutoFit/>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altLang="en-US" sz="1800" dirty="0" smtClean="0">
                <a:latin typeface="Calibri" panose="020F0502020204030204" pitchFamily="34" charset="0"/>
              </a:rPr>
              <a:t>PRESENTED BY</a:t>
            </a:r>
          </a:p>
        </p:txBody>
      </p:sp>
      <p:sp>
        <p:nvSpPr>
          <p:cNvPr id="16" name="TextBox 15"/>
          <p:cNvSpPr txBox="1"/>
          <p:nvPr userDrawn="1"/>
        </p:nvSpPr>
        <p:spPr>
          <a:xfrm>
            <a:off x="685800" y="4953004"/>
            <a:ext cx="7772401" cy="369332"/>
          </a:xfrm>
          <a:prstGeom prst="rect">
            <a:avLst/>
          </a:prstGeom>
          <a:noFill/>
        </p:spPr>
        <p:txBody>
          <a:bodyPr wrap="square" rtlCol="0">
            <a:spAutoFit/>
          </a:bodyPr>
          <a:lstStyle/>
          <a:p>
            <a:pPr algn="ctr"/>
            <a:r>
              <a:rPr lang="en-US" dirty="0" smtClean="0"/>
              <a:t>Florida Agricultural and Mechanical</a:t>
            </a:r>
            <a:r>
              <a:rPr lang="en-US" baseline="0" dirty="0" smtClean="0"/>
              <a:t> University</a:t>
            </a:r>
            <a:endParaRPr lang="en-US" dirty="0"/>
          </a:p>
        </p:txBody>
      </p:sp>
      <p:sp>
        <p:nvSpPr>
          <p:cNvPr id="19" name="Text Placeholder 18"/>
          <p:cNvSpPr>
            <a:spLocks noGrp="1"/>
          </p:cNvSpPr>
          <p:nvPr>
            <p:ph type="body" sz="quarter" idx="13" hasCustomPrompt="1"/>
          </p:nvPr>
        </p:nvSpPr>
        <p:spPr>
          <a:xfrm>
            <a:off x="685800" y="5322888"/>
            <a:ext cx="7772400" cy="402695"/>
          </a:xfrm>
        </p:spPr>
        <p:txBody>
          <a:bodyPr>
            <a:normAutofit/>
          </a:bodyPr>
          <a:lstStyle>
            <a:lvl1pPr marL="0" indent="0" algn="ctr">
              <a:buNone/>
              <a:defRPr sz="1600"/>
            </a:lvl1pPr>
          </a:lstStyle>
          <a:p>
            <a:pPr lvl="0"/>
            <a:r>
              <a:rPr lang="en-US" dirty="0" smtClean="0"/>
              <a:t>Click to edit Office/Division/Program</a:t>
            </a:r>
          </a:p>
        </p:txBody>
      </p:sp>
      <p:sp>
        <p:nvSpPr>
          <p:cNvPr id="21" name="Text Placeholder 20"/>
          <p:cNvSpPr>
            <a:spLocks noGrp="1"/>
          </p:cNvSpPr>
          <p:nvPr>
            <p:ph type="body" sz="quarter" idx="14" hasCustomPrompt="1"/>
          </p:nvPr>
        </p:nvSpPr>
        <p:spPr>
          <a:xfrm>
            <a:off x="685800" y="5725583"/>
            <a:ext cx="7772400" cy="422275"/>
          </a:xfrm>
        </p:spPr>
        <p:txBody>
          <a:bodyPr>
            <a:normAutofit/>
          </a:bodyPr>
          <a:lstStyle>
            <a:lvl1pPr marL="0" indent="0" algn="ctr">
              <a:buNone/>
              <a:defRPr sz="1600" baseline="0"/>
            </a:lvl1pPr>
          </a:lstStyle>
          <a:p>
            <a:pPr lvl="0"/>
            <a:r>
              <a:rPr lang="en-US" dirty="0" smtClean="0"/>
              <a:t>Click to edit City, State</a:t>
            </a:r>
          </a:p>
        </p:txBody>
      </p:sp>
      <p:pic>
        <p:nvPicPr>
          <p:cNvPr id="22" name="Picture 21" descr="FAMU Seal 3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918481" y="1598075"/>
            <a:ext cx="1288520" cy="1213953"/>
          </a:xfrm>
          <a:prstGeom prst="rect">
            <a:avLst/>
          </a:prstGeom>
        </p:spPr>
      </p:pic>
      <p:pic>
        <p:nvPicPr>
          <p:cNvPr id="23" name="Picture 22" descr="FAMU Text Logo B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371600" y="14510"/>
            <a:ext cx="6311900" cy="1511300"/>
          </a:xfrm>
          <a:prstGeom prst="rect">
            <a:avLst/>
          </a:prstGeom>
        </p:spPr>
      </p:pic>
      <p:pic>
        <p:nvPicPr>
          <p:cNvPr id="8" name="Picture 6"/>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2533185" y="553058"/>
            <a:ext cx="4020015" cy="509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7"/>
          <p:cNvSpPr>
            <a:spLocks noChangeShapeType="1"/>
          </p:cNvSpPr>
          <p:nvPr userDrawn="1"/>
        </p:nvSpPr>
        <p:spPr bwMode="auto">
          <a:xfrm rot="10800000" flipH="1">
            <a:off x="-39688" y="1409726"/>
            <a:ext cx="9194668" cy="1"/>
          </a:xfrm>
          <a:prstGeom prst="line">
            <a:avLst/>
          </a:prstGeom>
          <a:noFill/>
          <a:ln w="25400" cap="rnd">
            <a:solidFill>
              <a:srgbClr val="FF8000"/>
            </a:solidFill>
            <a:prstDash val="sysDot"/>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Tree>
    <p:extLst>
      <p:ext uri="{BB962C8B-B14F-4D97-AF65-F5344CB8AC3E}">
        <p14:creationId xmlns:p14="http://schemas.microsoft.com/office/powerpoint/2010/main" val="390025294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1278384" y="469133"/>
            <a:ext cx="7408415" cy="781534"/>
          </a:xfrm>
        </p:spPr>
        <p:txBody>
          <a:bodyPr/>
          <a:lstStyle/>
          <a:p>
            <a:r>
              <a:rPr lang="en-US" smtClean="0"/>
              <a:t>Click to edit Master title style</a:t>
            </a:r>
            <a:endParaRPr lang="en-US"/>
          </a:p>
        </p:txBody>
      </p:sp>
      <p:sp>
        <p:nvSpPr>
          <p:cNvPr id="3" name="Content Placeholder 2"/>
          <p:cNvSpPr>
            <a:spLocks noGrp="1"/>
          </p:cNvSpPr>
          <p:nvPr>
            <p:ph idx="1"/>
          </p:nvPr>
        </p:nvSpPr>
        <p:spPr>
          <a:xfrm>
            <a:off x="457200" y="2253871"/>
            <a:ext cx="8229600" cy="3649663"/>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D77C4EC1-8380-4C35-A1EC-F42C10606B38}" type="datetime1">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6553200" y="6356350"/>
            <a:ext cx="1405467" cy="365125"/>
          </a:xfrm>
        </p:spPr>
        <p:txBody>
          <a:bodyPr/>
          <a:lstStyle/>
          <a:p>
            <a:fld id="{5AA827DF-9BE2-2F4C-88C7-E63F21B2785E}" type="slidenum">
              <a:rPr lang="en-US" smtClean="0"/>
              <a:t>‹#›</a:t>
            </a:fld>
            <a:endParaRPr lang="en-US" dirty="0"/>
          </a:p>
        </p:txBody>
      </p:sp>
      <p:pic>
        <p:nvPicPr>
          <p:cNvPr id="7" name="Picture 4"/>
          <p:cNvPicPr>
            <a:picLocks noChangeAspect="1" noChangeArrowheads="1"/>
          </p:cNvPicPr>
          <p:nvPr userDrawn="1"/>
        </p:nvPicPr>
        <p:blipFill>
          <a:blip r:embed="rId3"/>
          <a:srcRect/>
          <a:stretch>
            <a:fillRect/>
          </a:stretch>
        </p:blipFill>
        <p:spPr bwMode="auto">
          <a:xfrm>
            <a:off x="457200"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9" name="Picture 3"/>
          <p:cNvPicPr>
            <a:picLocks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flipV="1">
            <a:off x="88900"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1" name="Text Placeholder 10"/>
          <p:cNvSpPr>
            <a:spLocks noGrp="1"/>
          </p:cNvSpPr>
          <p:nvPr>
            <p:ph type="body" sz="quarter" idx="13" hasCustomPrompt="1"/>
          </p:nvPr>
        </p:nvSpPr>
        <p:spPr>
          <a:xfrm>
            <a:off x="1278384" y="1627053"/>
            <a:ext cx="4094162" cy="304800"/>
          </a:xfrm>
        </p:spPr>
        <p:txBody>
          <a:bodyPr>
            <a:noAutofit/>
          </a:bodyPr>
          <a:lstStyle>
            <a:lvl1pPr marL="0" indent="0">
              <a:buNone/>
              <a:defRPr sz="2000" baseline="0"/>
            </a:lvl1pPr>
          </a:lstStyle>
          <a:p>
            <a:pPr lvl="0"/>
            <a:r>
              <a:rPr lang="en-US" dirty="0" smtClean="0"/>
              <a:t>Click to edit subtitle text</a:t>
            </a:r>
            <a:endParaRPr lang="en-US" dirty="0"/>
          </a:p>
        </p:txBody>
      </p:sp>
      <p:pic>
        <p:nvPicPr>
          <p:cNvPr id="12" name="Picture 11" descr="FAMU Seal2 3D.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Tree>
    <p:extLst>
      <p:ext uri="{BB962C8B-B14F-4D97-AF65-F5344CB8AC3E}">
        <p14:creationId xmlns:p14="http://schemas.microsoft.com/office/powerpoint/2010/main" val="68952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hasCustomPrompt="1"/>
          </p:nvPr>
        </p:nvSpPr>
        <p:spPr>
          <a:xfrm>
            <a:off x="722313" y="3661833"/>
            <a:ext cx="7772400" cy="74506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Presentation Name text styles</a:t>
            </a:r>
          </a:p>
        </p:txBody>
      </p:sp>
      <p:sp>
        <p:nvSpPr>
          <p:cNvPr id="4" name="Date Placeholder 3"/>
          <p:cNvSpPr>
            <a:spLocks noGrp="1"/>
          </p:cNvSpPr>
          <p:nvPr>
            <p:ph type="dt" sz="half" idx="10"/>
          </p:nvPr>
        </p:nvSpPr>
        <p:spPr/>
        <p:txBody>
          <a:bodyPr/>
          <a:lstStyle/>
          <a:p>
            <a:fld id="{A0034864-B18A-4B56-8045-ABF1BCFCD847}" type="datetime1">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A827DF-9BE2-2F4C-88C7-E63F21B2785E}" type="slidenum">
              <a:rPr lang="en-US" smtClean="0"/>
              <a:t>‹#›</a:t>
            </a:fld>
            <a:endParaRPr lang="en-US"/>
          </a:p>
        </p:txBody>
      </p:sp>
      <p:pic>
        <p:nvPicPr>
          <p:cNvPr id="9" name="Picture 8" descr="FAMU Seal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2313" y="1333500"/>
            <a:ext cx="2471351" cy="2328333"/>
          </a:xfrm>
          <a:prstGeom prst="rect">
            <a:avLst/>
          </a:prstGeom>
        </p:spPr>
      </p:pic>
    </p:spTree>
    <p:extLst>
      <p:ext uri="{BB962C8B-B14F-4D97-AF65-F5344CB8AC3E}">
        <p14:creationId xmlns:p14="http://schemas.microsoft.com/office/powerpoint/2010/main" val="207452868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9"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Content Placeholder 2"/>
          <p:cNvSpPr>
            <a:spLocks noGrp="1"/>
          </p:cNvSpPr>
          <p:nvPr>
            <p:ph sz="half" idx="1"/>
          </p:nvPr>
        </p:nvSpPr>
        <p:spPr>
          <a:xfrm>
            <a:off x="457200" y="2476500"/>
            <a:ext cx="4038600" cy="3649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2476500"/>
            <a:ext cx="4038600" cy="3649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246FE45E-0733-45D5-8700-75A138D57560}" type="datetime1">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12" name="Slide Number Placeholder 5"/>
          <p:cNvSpPr>
            <a:spLocks noGrp="1"/>
          </p:cNvSpPr>
          <p:nvPr>
            <p:ph type="sldNum" sz="quarter" idx="12"/>
          </p:nvPr>
        </p:nvSpPr>
        <p:spPr>
          <a:xfrm>
            <a:off x="6553200" y="6356350"/>
            <a:ext cx="1405467" cy="365125"/>
          </a:xfrm>
        </p:spPr>
        <p:txBody>
          <a:bodyPr/>
          <a:lstStyle/>
          <a:p>
            <a:fld id="{5AA827DF-9BE2-2F4C-88C7-E63F21B2785E}" type="slidenum">
              <a:rPr lang="en-US" smtClean="0"/>
              <a:t>‹#›</a:t>
            </a:fld>
            <a:endParaRPr lang="en-US" dirty="0"/>
          </a:p>
        </p:txBody>
      </p:sp>
      <p:pic>
        <p:nvPicPr>
          <p:cNvPr id="13" name="Picture 12" descr="FAMU Seal2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
        <p:nvSpPr>
          <p:cNvPr id="14" name="Title 1"/>
          <p:cNvSpPr>
            <a:spLocks noGrp="1"/>
          </p:cNvSpPr>
          <p:nvPr>
            <p:ph type="title"/>
          </p:nvPr>
        </p:nvSpPr>
        <p:spPr>
          <a:xfrm>
            <a:off x="1278384" y="469133"/>
            <a:ext cx="7408415" cy="781534"/>
          </a:xfrm>
        </p:spPr>
        <p:txBody>
          <a:bodyPr/>
          <a:lstStyle/>
          <a:p>
            <a:r>
              <a:rPr lang="en-US" smtClean="0"/>
              <a:t>Click to edit Master title style</a:t>
            </a:r>
            <a:endParaRPr lang="en-US"/>
          </a:p>
        </p:txBody>
      </p:sp>
      <p:pic>
        <p:nvPicPr>
          <p:cNvPr id="15" name="Picture 4"/>
          <p:cNvPicPr>
            <a:picLocks noChangeAspect="1" noChangeArrowheads="1"/>
          </p:cNvPicPr>
          <p:nvPr userDrawn="1"/>
        </p:nvPicPr>
        <p:blipFill>
          <a:blip r:embed="rId4"/>
          <a:srcRect/>
          <a:stretch>
            <a:fillRect/>
          </a:stretch>
        </p:blipFill>
        <p:spPr bwMode="auto">
          <a:xfrm>
            <a:off x="457200"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16"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0"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7" name="Text Placeholder 10"/>
          <p:cNvSpPr>
            <a:spLocks noGrp="1"/>
          </p:cNvSpPr>
          <p:nvPr>
            <p:ph type="body" sz="quarter" idx="13" hasCustomPrompt="1"/>
          </p:nvPr>
        </p:nvSpPr>
        <p:spPr>
          <a:xfrm>
            <a:off x="1278384" y="1627053"/>
            <a:ext cx="4094162" cy="304800"/>
          </a:xfrm>
        </p:spPr>
        <p:txBody>
          <a:bodyPr>
            <a:noAutofit/>
          </a:bodyPr>
          <a:lstStyle>
            <a:lvl1pPr marL="0" indent="0">
              <a:buNone/>
              <a:defRPr sz="2000" baseline="0"/>
            </a:lvl1pPr>
          </a:lstStyle>
          <a:p>
            <a:pPr lvl="0"/>
            <a:r>
              <a:rPr lang="en-US" dirty="0" smtClean="0"/>
              <a:t>Click to edit subtitle text</a:t>
            </a:r>
            <a:endParaRPr lang="en-US" dirty="0"/>
          </a:p>
        </p:txBody>
      </p:sp>
    </p:spTree>
    <p:extLst>
      <p:ext uri="{BB962C8B-B14F-4D97-AF65-F5344CB8AC3E}">
        <p14:creationId xmlns:p14="http://schemas.microsoft.com/office/powerpoint/2010/main" val="293888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right)">
                                      <p:cBhvr>
                                        <p:cTn id="7"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1"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Text Placeholder 2"/>
          <p:cNvSpPr>
            <a:spLocks noGrp="1"/>
          </p:cNvSpPr>
          <p:nvPr>
            <p:ph type="body" idx="1"/>
          </p:nvPr>
        </p:nvSpPr>
        <p:spPr>
          <a:xfrm>
            <a:off x="457200" y="2476500"/>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5" name="Text Placeholder 4"/>
          <p:cNvSpPr>
            <a:spLocks noGrp="1"/>
          </p:cNvSpPr>
          <p:nvPr>
            <p:ph type="body" sz="quarter" idx="3"/>
          </p:nvPr>
        </p:nvSpPr>
        <p:spPr>
          <a:xfrm>
            <a:off x="4645025" y="2476500"/>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F7100E5-80D4-4883-8A9E-5BAD0369CC83}" type="datetime1">
              <a:rPr lang="en-US" smtClean="0"/>
              <a:t>10/11/2017</a:t>
            </a:fld>
            <a:endParaRPr lang="en-US"/>
          </a:p>
        </p:txBody>
      </p:sp>
      <p:sp>
        <p:nvSpPr>
          <p:cNvPr id="8" name="Footer Placeholder 7"/>
          <p:cNvSpPr>
            <a:spLocks noGrp="1"/>
          </p:cNvSpPr>
          <p:nvPr>
            <p:ph type="ftr" sz="quarter" idx="11"/>
          </p:nvPr>
        </p:nvSpPr>
        <p:spPr/>
        <p:txBody>
          <a:bodyPr/>
          <a:lstStyle/>
          <a:p>
            <a:endParaRPr lang="en-US"/>
          </a:p>
        </p:txBody>
      </p:sp>
      <p:sp>
        <p:nvSpPr>
          <p:cNvPr id="12" name="Content Placeholder 2"/>
          <p:cNvSpPr>
            <a:spLocks noGrp="1"/>
          </p:cNvSpPr>
          <p:nvPr>
            <p:ph sz="half" idx="13"/>
          </p:nvPr>
        </p:nvSpPr>
        <p:spPr>
          <a:xfrm>
            <a:off x="457200" y="3116262"/>
            <a:ext cx="4038600" cy="300990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3"/>
          <p:cNvSpPr>
            <a:spLocks noGrp="1"/>
          </p:cNvSpPr>
          <p:nvPr>
            <p:ph sz="half" idx="2"/>
          </p:nvPr>
        </p:nvSpPr>
        <p:spPr>
          <a:xfrm>
            <a:off x="4648200" y="3116262"/>
            <a:ext cx="4038600" cy="300990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Slide Number Placeholder 5"/>
          <p:cNvSpPr>
            <a:spLocks noGrp="1"/>
          </p:cNvSpPr>
          <p:nvPr>
            <p:ph type="sldNum" sz="quarter" idx="12"/>
          </p:nvPr>
        </p:nvSpPr>
        <p:spPr>
          <a:xfrm>
            <a:off x="6553200" y="6356350"/>
            <a:ext cx="1405467" cy="365125"/>
          </a:xfrm>
        </p:spPr>
        <p:txBody>
          <a:bodyPr/>
          <a:lstStyle/>
          <a:p>
            <a:fld id="{5AA827DF-9BE2-2F4C-88C7-E63F21B2785E}" type="slidenum">
              <a:rPr lang="en-US" smtClean="0"/>
              <a:t>‹#›</a:t>
            </a:fld>
            <a:endParaRPr lang="en-US" dirty="0"/>
          </a:p>
        </p:txBody>
      </p:sp>
      <p:pic>
        <p:nvPicPr>
          <p:cNvPr id="18" name="Picture 17" descr="FAMU Seal2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
        <p:nvSpPr>
          <p:cNvPr id="19" name="Title 1"/>
          <p:cNvSpPr>
            <a:spLocks noGrp="1"/>
          </p:cNvSpPr>
          <p:nvPr>
            <p:ph type="title"/>
          </p:nvPr>
        </p:nvSpPr>
        <p:spPr>
          <a:xfrm>
            <a:off x="1278384" y="469133"/>
            <a:ext cx="7408415" cy="781534"/>
          </a:xfrm>
        </p:spPr>
        <p:txBody>
          <a:bodyPr/>
          <a:lstStyle/>
          <a:p>
            <a:r>
              <a:rPr lang="en-US" smtClean="0"/>
              <a:t>Click to edit Master title style</a:t>
            </a:r>
            <a:endParaRPr lang="en-US"/>
          </a:p>
        </p:txBody>
      </p:sp>
      <p:pic>
        <p:nvPicPr>
          <p:cNvPr id="20" name="Picture 4"/>
          <p:cNvPicPr>
            <a:picLocks noChangeAspect="1" noChangeArrowheads="1"/>
          </p:cNvPicPr>
          <p:nvPr userDrawn="1"/>
        </p:nvPicPr>
        <p:blipFill>
          <a:blip r:embed="rId4"/>
          <a:srcRect/>
          <a:stretch>
            <a:fillRect/>
          </a:stretch>
        </p:blipFill>
        <p:spPr bwMode="auto">
          <a:xfrm>
            <a:off x="457200"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21"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0"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2" name="Text Placeholder 10"/>
          <p:cNvSpPr>
            <a:spLocks noGrp="1"/>
          </p:cNvSpPr>
          <p:nvPr>
            <p:ph type="body" sz="quarter" idx="14" hasCustomPrompt="1"/>
          </p:nvPr>
        </p:nvSpPr>
        <p:spPr>
          <a:xfrm>
            <a:off x="1278384" y="1627053"/>
            <a:ext cx="4094162" cy="304800"/>
          </a:xfrm>
        </p:spPr>
        <p:txBody>
          <a:bodyPr>
            <a:noAutofit/>
          </a:bodyPr>
          <a:lstStyle>
            <a:lvl1pPr marL="0" indent="0">
              <a:buNone/>
              <a:defRPr sz="2000" baseline="0"/>
            </a:lvl1pPr>
          </a:lstStyle>
          <a:p>
            <a:pPr lvl="0"/>
            <a:r>
              <a:rPr lang="en-US" dirty="0" smtClean="0"/>
              <a:t>Click to edit subtitle text</a:t>
            </a:r>
            <a:endParaRPr lang="en-US" dirty="0"/>
          </a:p>
        </p:txBody>
      </p:sp>
    </p:spTree>
    <p:extLst>
      <p:ext uri="{BB962C8B-B14F-4D97-AF65-F5344CB8AC3E}">
        <p14:creationId xmlns:p14="http://schemas.microsoft.com/office/powerpoint/2010/main" val="2235081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right)">
                                      <p:cBhvr>
                                        <p:cTn id="7"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Date Placeholder 2"/>
          <p:cNvSpPr>
            <a:spLocks noGrp="1"/>
          </p:cNvSpPr>
          <p:nvPr>
            <p:ph type="dt" sz="half" idx="10"/>
          </p:nvPr>
        </p:nvSpPr>
        <p:spPr/>
        <p:txBody>
          <a:bodyPr/>
          <a:lstStyle/>
          <a:p>
            <a:fld id="{511B5DEF-187F-465F-AEBB-D045E1EC2C4E}" type="datetime1">
              <a:rPr lang="en-US" smtClean="0"/>
              <a:t>10/11/2017</a:t>
            </a:fld>
            <a:endParaRPr lang="en-US"/>
          </a:p>
        </p:txBody>
      </p:sp>
      <p:sp>
        <p:nvSpPr>
          <p:cNvPr id="4" name="Footer Placeholder 3"/>
          <p:cNvSpPr>
            <a:spLocks noGrp="1"/>
          </p:cNvSpPr>
          <p:nvPr>
            <p:ph type="ftr" sz="quarter" idx="11"/>
          </p:nvPr>
        </p:nvSpPr>
        <p:spPr/>
        <p:txBody>
          <a:bodyPr/>
          <a:lstStyle/>
          <a:p>
            <a:endParaRPr lang="en-US"/>
          </a:p>
        </p:txBody>
      </p:sp>
      <p:sp>
        <p:nvSpPr>
          <p:cNvPr id="9" name="Slide Number Placeholder 5"/>
          <p:cNvSpPr>
            <a:spLocks noGrp="1"/>
          </p:cNvSpPr>
          <p:nvPr>
            <p:ph type="sldNum" sz="quarter" idx="12"/>
          </p:nvPr>
        </p:nvSpPr>
        <p:spPr>
          <a:xfrm>
            <a:off x="6553200" y="6356350"/>
            <a:ext cx="1405467" cy="365125"/>
          </a:xfrm>
        </p:spPr>
        <p:txBody>
          <a:bodyPr/>
          <a:lstStyle/>
          <a:p>
            <a:fld id="{5AA827DF-9BE2-2F4C-88C7-E63F21B2785E}" type="slidenum">
              <a:rPr lang="en-US" smtClean="0"/>
              <a:t>‹#›</a:t>
            </a:fld>
            <a:endParaRPr lang="en-US" dirty="0"/>
          </a:p>
        </p:txBody>
      </p:sp>
      <p:pic>
        <p:nvPicPr>
          <p:cNvPr id="10" name="Picture 9" descr="FAMU Seal2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pic>
        <p:nvPicPr>
          <p:cNvPr id="11" name="Picture 4"/>
          <p:cNvPicPr>
            <a:picLocks noChangeAspect="1" noChangeArrowheads="1"/>
          </p:cNvPicPr>
          <p:nvPr userDrawn="1"/>
        </p:nvPicPr>
        <p:blipFill>
          <a:blip r:embed="rId4"/>
          <a:srcRect/>
          <a:stretch>
            <a:fillRect/>
          </a:stretch>
        </p:blipFill>
        <p:spPr bwMode="auto">
          <a:xfrm>
            <a:off x="457200" y="506462"/>
            <a:ext cx="656744" cy="656744"/>
          </a:xfrm>
          <a:prstGeom prst="rect">
            <a:avLst/>
          </a:prstGeom>
          <a:noFill/>
          <a:ln>
            <a:noFill/>
          </a:ln>
          <a:effectLst>
            <a:outerShdw blurRad="127000" dist="38099" dir="2700000" algn="ctr" rotWithShape="0">
              <a:schemeClr val="tx1">
                <a:alpha val="50000"/>
              </a:schemeClr>
            </a:outerShdw>
          </a:effectLst>
          <a:extLst/>
        </p:spPr>
      </p:pic>
      <p:sp>
        <p:nvSpPr>
          <p:cNvPr id="12" name="Title 1"/>
          <p:cNvSpPr>
            <a:spLocks noGrp="1"/>
          </p:cNvSpPr>
          <p:nvPr>
            <p:ph type="title"/>
          </p:nvPr>
        </p:nvSpPr>
        <p:spPr>
          <a:xfrm>
            <a:off x="1278384" y="469133"/>
            <a:ext cx="7408415" cy="781534"/>
          </a:xfrm>
        </p:spPr>
        <p:txBody>
          <a:bodyPr/>
          <a:lstStyle/>
          <a:p>
            <a:r>
              <a:rPr lang="en-US" smtClean="0"/>
              <a:t>Click to edit Master title style</a:t>
            </a:r>
            <a:endParaRPr lang="en-US"/>
          </a:p>
        </p:txBody>
      </p:sp>
      <p:pic>
        <p:nvPicPr>
          <p:cNvPr id="13"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0"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00149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6"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Date Placeholder 2"/>
          <p:cNvSpPr>
            <a:spLocks noGrp="1"/>
          </p:cNvSpPr>
          <p:nvPr>
            <p:ph type="dt" sz="half" idx="10"/>
          </p:nvPr>
        </p:nvSpPr>
        <p:spPr/>
        <p:txBody>
          <a:bodyPr/>
          <a:lstStyle/>
          <a:p>
            <a:fld id="{E0F43DFC-21A5-485B-A637-523C0F851B44}" type="datetime1">
              <a:rPr lang="en-US" smtClean="0"/>
              <a:t>10/11/2017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6553200" y="6356350"/>
            <a:ext cx="1358900" cy="365125"/>
          </a:xfrm>
        </p:spPr>
        <p:txBody>
          <a:bodyPr/>
          <a:lstStyle/>
          <a:p>
            <a:fld id="{5AA827DF-9BE2-2F4C-88C7-E63F21B2785E}" type="slidenum">
              <a:rPr lang="en-US" smtClean="0"/>
              <a:t>‹#›</a:t>
            </a:fld>
            <a:endParaRPr lang="en-US"/>
          </a:p>
        </p:txBody>
      </p:sp>
      <p:pic>
        <p:nvPicPr>
          <p:cNvPr id="7" name="Picture 6" descr="FAMU Seal2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Tree>
    <p:extLst>
      <p:ext uri="{BB962C8B-B14F-4D97-AF65-F5344CB8AC3E}">
        <p14:creationId xmlns:p14="http://schemas.microsoft.com/office/powerpoint/2010/main" val="403164469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E9700A-F7E0-4E1F-98AE-9A1C13E67BE2}" type="datetime1">
              <a:rPr lang="en-US" smtClean="0"/>
              <a:t>10/11/2017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6553200" y="6356350"/>
            <a:ext cx="1358900" cy="365125"/>
          </a:xfrm>
        </p:spPr>
        <p:txBody>
          <a:bodyPr/>
          <a:lstStyle/>
          <a:p>
            <a:fld id="{5AA827DF-9BE2-2F4C-88C7-E63F21B2785E}" type="slidenum">
              <a:rPr lang="en-US" smtClean="0"/>
              <a:t>‹#›</a:t>
            </a:fld>
            <a:endParaRPr lang="en-US"/>
          </a:p>
        </p:txBody>
      </p:sp>
      <p:pic>
        <p:nvPicPr>
          <p:cNvPr id="5" name="Picture 4" descr="FAMU Seal2 3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Tree>
    <p:extLst>
      <p:ext uri="{BB962C8B-B14F-4D97-AF65-F5344CB8AC3E}">
        <p14:creationId xmlns:p14="http://schemas.microsoft.com/office/powerpoint/2010/main" val="792954945"/>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3BFA32-C029-4F6A-B298-50CD63E069A3}" type="datetime1">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9" name="Slide Number Placeholder 5"/>
          <p:cNvSpPr>
            <a:spLocks noGrp="1"/>
          </p:cNvSpPr>
          <p:nvPr>
            <p:ph type="sldNum" sz="quarter" idx="12"/>
          </p:nvPr>
        </p:nvSpPr>
        <p:spPr>
          <a:xfrm>
            <a:off x="6553200" y="6356350"/>
            <a:ext cx="1405467" cy="365125"/>
          </a:xfrm>
        </p:spPr>
        <p:txBody>
          <a:bodyPr/>
          <a:lstStyle/>
          <a:p>
            <a:fld id="{5AA827DF-9BE2-2F4C-88C7-E63F21B2785E}" type="slidenum">
              <a:rPr lang="en-US" smtClean="0"/>
              <a:t>‹#›</a:t>
            </a:fld>
            <a:endParaRPr lang="en-US" dirty="0"/>
          </a:p>
        </p:txBody>
      </p:sp>
      <p:pic>
        <p:nvPicPr>
          <p:cNvPr id="10" name="Picture 9" descr="FAMU Seal2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912100" y="5697390"/>
            <a:ext cx="1231900" cy="1160609"/>
          </a:xfrm>
          <a:prstGeom prst="rect">
            <a:avLst/>
          </a:prstGeom>
        </p:spPr>
      </p:pic>
    </p:spTree>
    <p:extLst>
      <p:ext uri="{BB962C8B-B14F-4D97-AF65-F5344CB8AC3E}">
        <p14:creationId xmlns:p14="http://schemas.microsoft.com/office/powerpoint/2010/main" val="646228225"/>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25FCB3-45B3-4E85-8BB7-98DFC648C569}" type="datetime1">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A827DF-9BE2-2F4C-88C7-E63F21B2785E}" type="slidenum">
              <a:rPr lang="en-US" smtClean="0"/>
              <a:t>‹#›</a:t>
            </a:fld>
            <a:endParaRPr lang="en-US"/>
          </a:p>
        </p:txBody>
      </p:sp>
    </p:spTree>
    <p:extLst>
      <p:ext uri="{BB962C8B-B14F-4D97-AF65-F5344CB8AC3E}">
        <p14:creationId xmlns:p14="http://schemas.microsoft.com/office/powerpoint/2010/main" val="2634736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4D010AE-EF3D-4474-A07D-71F018C9735C}" type="datetime1">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A827DF-9BE2-2F4C-88C7-E63F21B2785E}" type="slidenum">
              <a:rPr lang="en-US" smtClean="0"/>
              <a:t>‹#›</a:t>
            </a:fld>
            <a:endParaRPr lang="en-US"/>
          </a:p>
        </p:txBody>
      </p:sp>
      <p:sp>
        <p:nvSpPr>
          <p:cNvPr id="9" name="Title 1"/>
          <p:cNvSpPr>
            <a:spLocks noGrp="1"/>
          </p:cNvSpPr>
          <p:nvPr>
            <p:ph type="title"/>
          </p:nvPr>
        </p:nvSpPr>
        <p:spPr>
          <a:xfrm>
            <a:off x="1278384" y="469133"/>
            <a:ext cx="7408415" cy="781534"/>
          </a:xfrm>
        </p:spPr>
        <p:txBody>
          <a:bodyPr/>
          <a:lstStyle/>
          <a:p>
            <a:r>
              <a:rPr lang="en-US" smtClean="0"/>
              <a:t>Click to edit Master title style</a:t>
            </a:r>
            <a:endParaRPr lang="en-US"/>
          </a:p>
        </p:txBody>
      </p:sp>
      <p:pic>
        <p:nvPicPr>
          <p:cNvPr id="10" name="Picture 4"/>
          <p:cNvPicPr>
            <a:picLocks noChangeAspect="1" noChangeArrowheads="1"/>
          </p:cNvPicPr>
          <p:nvPr userDrawn="1"/>
        </p:nvPicPr>
        <p:blipFill>
          <a:blip r:embed="rId3"/>
          <a:srcRect/>
          <a:stretch>
            <a:fillRect/>
          </a:stretch>
        </p:blipFill>
        <p:spPr bwMode="auto">
          <a:xfrm>
            <a:off x="457200"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11" name="Picture 3"/>
          <p:cNvPicPr>
            <a:picLocks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flipV="1">
            <a:off x="88900"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52194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BBC0C4-78E9-48C4-85AB-EAFEA7DBC8DB}" type="datetime1">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A827DF-9BE2-2F4C-88C7-E63F21B2785E}" type="slidenum">
              <a:rPr lang="en-US" smtClean="0"/>
              <a:t>‹#›</a:t>
            </a:fld>
            <a:endParaRPr lang="en-US"/>
          </a:p>
        </p:txBody>
      </p:sp>
    </p:spTree>
    <p:extLst>
      <p:ext uri="{BB962C8B-B14F-4D97-AF65-F5344CB8AC3E}">
        <p14:creationId xmlns:p14="http://schemas.microsoft.com/office/powerpoint/2010/main" val="694911752"/>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868084"/>
            <a:ext cx="7772400" cy="732367"/>
          </a:xfrm>
        </p:spPr>
        <p:txBody>
          <a:bodyPr/>
          <a:lstStyle>
            <a:lvl1pPr algn="ctr">
              <a:defRPr>
                <a:effectLst>
                  <a:outerShdw blurRad="69850" dist="63500" dir="2700000" algn="tl" rotWithShape="0">
                    <a:srgbClr val="000000">
                      <a:alpha val="25000"/>
                    </a:srgbClr>
                  </a:outerShdw>
                </a:effectLst>
              </a:defRPr>
            </a:lvl1pPr>
          </a:lstStyle>
          <a:p>
            <a:r>
              <a:rPr lang="en-US" dirty="0" smtClean="0"/>
              <a:t>Click to edit Master title style</a:t>
            </a:r>
            <a:endParaRPr lang="en-US" dirty="0"/>
          </a:p>
        </p:txBody>
      </p:sp>
      <p:sp>
        <p:nvSpPr>
          <p:cNvPr id="3" name="Subtitle 2"/>
          <p:cNvSpPr>
            <a:spLocks noGrp="1"/>
          </p:cNvSpPr>
          <p:nvPr>
            <p:ph type="subTitle" idx="1" hasCustomPrompt="1"/>
          </p:nvPr>
        </p:nvSpPr>
        <p:spPr>
          <a:xfrm>
            <a:off x="685800" y="4246035"/>
            <a:ext cx="7772401" cy="696383"/>
          </a:xfrm>
        </p:spPr>
        <p:txBody>
          <a:bodyPr/>
          <a:lstStyle>
            <a:lvl1pPr marL="0" indent="0" algn="ctr">
              <a:buNone/>
              <a:defRPr b="1">
                <a:solidFill>
                  <a:schemeClr val="tx1"/>
                </a:solidFill>
                <a:effectLst>
                  <a:outerShdw blurRad="111125" dist="38100" dir="2700000" algn="tl" rotWithShape="0">
                    <a:srgbClr val="000000">
                      <a:alpha val="43000"/>
                    </a:srgbClr>
                  </a:outerShdw>
                </a:effectLs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smtClean="0"/>
              <a:t>Click to edit Master Presenter Name</a:t>
            </a:r>
            <a:endParaRPr lang="en-US" dirty="0"/>
          </a:p>
        </p:txBody>
      </p:sp>
      <p:sp>
        <p:nvSpPr>
          <p:cNvPr id="4" name="Date Placeholder 3"/>
          <p:cNvSpPr>
            <a:spLocks noGrp="1"/>
          </p:cNvSpPr>
          <p:nvPr>
            <p:ph type="dt" sz="half" idx="10"/>
          </p:nvPr>
        </p:nvSpPr>
        <p:spPr/>
        <p:txBody>
          <a:bodyPr/>
          <a:lstStyle/>
          <a:p>
            <a:fld id="{EA65025F-B835-514B-894B-A8DA4E11C267}"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A827DF-9BE2-2F4C-88C7-E63F21B2785E}" type="slidenum">
              <a:rPr lang="en-US" smtClean="0"/>
              <a:t>‹#›</a:t>
            </a:fld>
            <a:endParaRPr lang="en-US"/>
          </a:p>
        </p:txBody>
      </p:sp>
      <p:sp>
        <p:nvSpPr>
          <p:cNvPr id="7" name="Rectangle 1"/>
          <p:cNvSpPr>
            <a:spLocks/>
          </p:cNvSpPr>
          <p:nvPr userDrawn="1"/>
        </p:nvSpPr>
        <p:spPr bwMode="auto">
          <a:xfrm>
            <a:off x="-12700" y="2"/>
            <a:ext cx="9156700" cy="1509739"/>
          </a:xfrm>
          <a:prstGeom prst="rect">
            <a:avLst/>
          </a:prstGeom>
          <a:solidFill>
            <a:srgbClr val="003119"/>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lvl1pPr eaLnBrk="0" hangingPunct="0">
              <a:defRPr sz="3800">
                <a:solidFill>
                  <a:schemeClr val="tx1"/>
                </a:solidFill>
                <a:latin typeface="Gill Sans Light" charset="0"/>
                <a:ea typeface="ヒラギノ角ゴ ProN W3" charset="0"/>
                <a:cs typeface="ヒラギノ角ゴ ProN W3" charset="0"/>
                <a:sym typeface="Gill Sans Light" charset="0"/>
              </a:defRPr>
            </a:lvl1pPr>
            <a:lvl2pPr marL="742950" indent="-285750" eaLnBrk="0" hangingPunct="0">
              <a:defRPr sz="3800">
                <a:solidFill>
                  <a:schemeClr val="tx1"/>
                </a:solidFill>
                <a:latin typeface="Gill Sans Light" charset="0"/>
                <a:ea typeface="ヒラギノ角ゴ ProN W3" charset="0"/>
                <a:cs typeface="ヒラギノ角ゴ ProN W3" charset="0"/>
                <a:sym typeface="Gill Sans Light" charset="0"/>
              </a:defRPr>
            </a:lvl2pPr>
            <a:lvl3pPr marL="11430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3pPr>
            <a:lvl4pPr marL="16002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4pPr>
            <a:lvl5pPr marL="20574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5pPr>
            <a:lvl6pPr marL="25146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6pPr>
            <a:lvl7pPr marL="29718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7pPr>
            <a:lvl8pPr marL="34290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8pPr>
            <a:lvl9pPr marL="38862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9pPr>
          </a:lstStyle>
          <a:p>
            <a:pPr eaLnBrk="1" hangingPunct="1"/>
            <a:endParaRPr lang="en-US" altLang="en-US" sz="3150">
              <a:solidFill>
                <a:srgbClr val="414141"/>
              </a:solidFill>
            </a:endParaRPr>
          </a:p>
        </p:txBody>
      </p:sp>
      <p:sp>
        <p:nvSpPr>
          <p:cNvPr id="14" name="TextBox 13"/>
          <p:cNvSpPr txBox="1"/>
          <p:nvPr userDrawn="1"/>
        </p:nvSpPr>
        <p:spPr>
          <a:xfrm>
            <a:off x="1371600" y="3788833"/>
            <a:ext cx="6400800" cy="300082"/>
          </a:xfrm>
          <a:prstGeom prst="rect">
            <a:avLst/>
          </a:prstGeom>
          <a:noFill/>
        </p:spPr>
        <p:txBody>
          <a:bodyPr wrap="square" rtlCol="0">
            <a:spAutoFit/>
          </a:bodyPr>
          <a:lstStyle/>
          <a:p>
            <a:pPr marL="0" marR="0" indent="0" algn="ctr" defTabSz="342900" rtl="0" eaLnBrk="1" fontAlgn="auto" latinLnBrk="0" hangingPunct="1">
              <a:lnSpc>
                <a:spcPct val="100000"/>
              </a:lnSpc>
              <a:spcBef>
                <a:spcPts val="0"/>
              </a:spcBef>
              <a:spcAft>
                <a:spcPts val="0"/>
              </a:spcAft>
              <a:buClrTx/>
              <a:buSzTx/>
              <a:buFontTx/>
              <a:buNone/>
              <a:tabLst/>
              <a:defRPr/>
            </a:pPr>
            <a:r>
              <a:rPr lang="en-US" altLang="en-US" sz="1350" dirty="0" smtClean="0">
                <a:latin typeface="Calibri" panose="020F0502020204030204" pitchFamily="34" charset="0"/>
              </a:rPr>
              <a:t>PRESENTED BY</a:t>
            </a:r>
          </a:p>
        </p:txBody>
      </p:sp>
      <p:sp>
        <p:nvSpPr>
          <p:cNvPr id="19" name="Text Placeholder 18"/>
          <p:cNvSpPr>
            <a:spLocks noGrp="1"/>
          </p:cNvSpPr>
          <p:nvPr>
            <p:ph type="body" sz="quarter" idx="13" hasCustomPrompt="1"/>
          </p:nvPr>
        </p:nvSpPr>
        <p:spPr>
          <a:xfrm>
            <a:off x="685800" y="5322890"/>
            <a:ext cx="7772400" cy="402695"/>
          </a:xfrm>
        </p:spPr>
        <p:txBody>
          <a:bodyPr>
            <a:normAutofit/>
          </a:bodyPr>
          <a:lstStyle>
            <a:lvl1pPr marL="0" indent="0" algn="ctr">
              <a:buNone/>
              <a:defRPr sz="1200"/>
            </a:lvl1pPr>
          </a:lstStyle>
          <a:p>
            <a:pPr lvl="0"/>
            <a:r>
              <a:rPr lang="en-US" dirty="0" smtClean="0"/>
              <a:t>Click to edit Office/Division/Program</a:t>
            </a:r>
          </a:p>
        </p:txBody>
      </p:sp>
      <p:sp>
        <p:nvSpPr>
          <p:cNvPr id="21" name="Text Placeholder 20"/>
          <p:cNvSpPr>
            <a:spLocks noGrp="1"/>
          </p:cNvSpPr>
          <p:nvPr>
            <p:ph type="body" sz="quarter" idx="14" hasCustomPrompt="1"/>
          </p:nvPr>
        </p:nvSpPr>
        <p:spPr>
          <a:xfrm>
            <a:off x="685800" y="5725585"/>
            <a:ext cx="7772400" cy="422275"/>
          </a:xfrm>
        </p:spPr>
        <p:txBody>
          <a:bodyPr>
            <a:normAutofit/>
          </a:bodyPr>
          <a:lstStyle>
            <a:lvl1pPr marL="0" indent="0" algn="ctr">
              <a:buNone/>
              <a:defRPr sz="1200" baseline="0"/>
            </a:lvl1pPr>
          </a:lstStyle>
          <a:p>
            <a:pPr lvl="0"/>
            <a:r>
              <a:rPr lang="en-US" dirty="0" smtClean="0"/>
              <a:t>Click to edit City, State</a:t>
            </a:r>
          </a:p>
        </p:txBody>
      </p:sp>
      <p:pic>
        <p:nvPicPr>
          <p:cNvPr id="22" name="Picture 21" descr="FAMU Seal 3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769895" y="1598077"/>
            <a:ext cx="1316455" cy="1213953"/>
          </a:xfrm>
          <a:prstGeom prst="rect">
            <a:avLst/>
          </a:prstGeom>
        </p:spPr>
      </p:pic>
      <p:pic>
        <p:nvPicPr>
          <p:cNvPr id="23" name="Picture 22" descr="FAMU Text Logo B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371601" y="14510"/>
            <a:ext cx="6311900" cy="1511300"/>
          </a:xfrm>
          <a:prstGeom prst="rect">
            <a:avLst/>
          </a:prstGeom>
        </p:spPr>
      </p:pic>
      <p:pic>
        <p:nvPicPr>
          <p:cNvPr id="8" name="Picture 6"/>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2533186" y="553058"/>
            <a:ext cx="4020015" cy="509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7"/>
          <p:cNvSpPr>
            <a:spLocks noChangeShapeType="1"/>
          </p:cNvSpPr>
          <p:nvPr userDrawn="1"/>
        </p:nvSpPr>
        <p:spPr bwMode="auto">
          <a:xfrm rot="10800000" flipH="1">
            <a:off x="-39688" y="1409728"/>
            <a:ext cx="9194668" cy="1"/>
          </a:xfrm>
          <a:prstGeom prst="line">
            <a:avLst/>
          </a:prstGeom>
          <a:noFill/>
          <a:ln w="25400" cap="rnd">
            <a:solidFill>
              <a:srgbClr val="FF8000"/>
            </a:solidFill>
            <a:prstDash val="sysDot"/>
            <a:miter lim="800000"/>
            <a:headEnd/>
            <a:tailEnd/>
          </a:ln>
          <a:extLst>
            <a:ext uri="{909E8E84-426E-40DD-AFC4-6F175D3DCCD1}">
              <a14:hiddenFill xmlns:a14="http://schemas.microsoft.com/office/drawing/2010/main">
                <a:noFill/>
              </a14:hiddenFill>
            </a:ext>
          </a:extLst>
        </p:spPr>
        <p:txBody>
          <a:bodyPr lIns="0" tIns="0" rIns="0" bIns="0"/>
          <a:lstStyle/>
          <a:p>
            <a:endParaRPr lang="en-US" sz="1350"/>
          </a:p>
        </p:txBody>
      </p:sp>
    </p:spTree>
    <p:extLst>
      <p:ext uri="{BB962C8B-B14F-4D97-AF65-F5344CB8AC3E}">
        <p14:creationId xmlns:p14="http://schemas.microsoft.com/office/powerpoint/2010/main" val="229441915"/>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868084"/>
            <a:ext cx="7772400" cy="732367"/>
          </a:xfrm>
        </p:spPr>
        <p:txBody>
          <a:bodyPr/>
          <a:lstStyle>
            <a:lvl1pPr algn="ctr">
              <a:defRPr>
                <a:effectLst>
                  <a:outerShdw blurRad="69850" dist="63500" dir="2700000" algn="tl" rotWithShape="0">
                    <a:srgbClr val="000000">
                      <a:alpha val="25000"/>
                    </a:srgbClr>
                  </a:outerShdw>
                </a:effectLst>
              </a:defRPr>
            </a:lvl1pPr>
          </a:lstStyle>
          <a:p>
            <a:r>
              <a:rPr lang="en-US" dirty="0" smtClean="0"/>
              <a:t>Click to edit Master title style</a:t>
            </a:r>
            <a:endParaRPr lang="en-US" dirty="0"/>
          </a:p>
        </p:txBody>
      </p:sp>
      <p:sp>
        <p:nvSpPr>
          <p:cNvPr id="3" name="Subtitle 2"/>
          <p:cNvSpPr>
            <a:spLocks noGrp="1"/>
          </p:cNvSpPr>
          <p:nvPr>
            <p:ph type="subTitle" idx="1" hasCustomPrompt="1"/>
          </p:nvPr>
        </p:nvSpPr>
        <p:spPr>
          <a:xfrm>
            <a:off x="685800" y="4246035"/>
            <a:ext cx="7772401" cy="696383"/>
          </a:xfrm>
        </p:spPr>
        <p:txBody>
          <a:bodyPr/>
          <a:lstStyle>
            <a:lvl1pPr marL="0" indent="0" algn="ctr">
              <a:buNone/>
              <a:defRPr b="1">
                <a:solidFill>
                  <a:schemeClr val="tx1"/>
                </a:solidFill>
                <a:effectLst>
                  <a:outerShdw blurRad="111125" dist="38100" dir="2700000" algn="tl" rotWithShape="0">
                    <a:srgbClr val="000000">
                      <a:alpha val="43000"/>
                    </a:srgbClr>
                  </a:outerShdw>
                </a:effectLs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smtClean="0"/>
              <a:t>Click to edit Master Presenter Name</a:t>
            </a:r>
            <a:endParaRPr lang="en-US" dirty="0"/>
          </a:p>
        </p:txBody>
      </p:sp>
      <p:sp>
        <p:nvSpPr>
          <p:cNvPr id="4" name="Date Placeholder 3"/>
          <p:cNvSpPr>
            <a:spLocks noGrp="1"/>
          </p:cNvSpPr>
          <p:nvPr>
            <p:ph type="dt" sz="half" idx="10"/>
          </p:nvPr>
        </p:nvSpPr>
        <p:spPr/>
        <p:txBody>
          <a:bodyPr/>
          <a:lstStyle/>
          <a:p>
            <a:fld id="{59B6E43D-27CE-4AFD-9EFC-3BE857EED998}"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
        <p:nvSpPr>
          <p:cNvPr id="7" name="Rectangle 1"/>
          <p:cNvSpPr>
            <a:spLocks/>
          </p:cNvSpPr>
          <p:nvPr userDrawn="1"/>
        </p:nvSpPr>
        <p:spPr bwMode="auto">
          <a:xfrm>
            <a:off x="-12700" y="2"/>
            <a:ext cx="9156700" cy="1509739"/>
          </a:xfrm>
          <a:prstGeom prst="rect">
            <a:avLst/>
          </a:prstGeom>
          <a:solidFill>
            <a:srgbClr val="003119"/>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lstStyle>
            <a:lvl1pPr eaLnBrk="0" hangingPunct="0">
              <a:defRPr sz="3800">
                <a:solidFill>
                  <a:schemeClr val="tx1"/>
                </a:solidFill>
                <a:latin typeface="Gill Sans Light" charset="0"/>
                <a:ea typeface="ヒラギノ角ゴ ProN W3" charset="0"/>
                <a:cs typeface="ヒラギノ角ゴ ProN W3" charset="0"/>
                <a:sym typeface="Gill Sans Light" charset="0"/>
              </a:defRPr>
            </a:lvl1pPr>
            <a:lvl2pPr marL="742950" indent="-285750" eaLnBrk="0" hangingPunct="0">
              <a:defRPr sz="3800">
                <a:solidFill>
                  <a:schemeClr val="tx1"/>
                </a:solidFill>
                <a:latin typeface="Gill Sans Light" charset="0"/>
                <a:ea typeface="ヒラギノ角ゴ ProN W3" charset="0"/>
                <a:cs typeface="ヒラギノ角ゴ ProN W3" charset="0"/>
                <a:sym typeface="Gill Sans Light" charset="0"/>
              </a:defRPr>
            </a:lvl2pPr>
            <a:lvl3pPr marL="11430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3pPr>
            <a:lvl4pPr marL="16002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4pPr>
            <a:lvl5pPr marL="2057400" indent="-228600" eaLnBrk="0" hangingPunct="0">
              <a:defRPr sz="3800">
                <a:solidFill>
                  <a:schemeClr val="tx1"/>
                </a:solidFill>
                <a:latin typeface="Gill Sans Light" charset="0"/>
                <a:ea typeface="ヒラギノ角ゴ ProN W3" charset="0"/>
                <a:cs typeface="ヒラギノ角ゴ ProN W3" charset="0"/>
                <a:sym typeface="Gill Sans Light" charset="0"/>
              </a:defRPr>
            </a:lvl5pPr>
            <a:lvl6pPr marL="25146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6pPr>
            <a:lvl7pPr marL="29718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7pPr>
            <a:lvl8pPr marL="34290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8pPr>
            <a:lvl9pPr marL="3886200" indent="-228600" algn="ctr" eaLnBrk="0" fontAlgn="base" hangingPunct="0">
              <a:spcBef>
                <a:spcPct val="0"/>
              </a:spcBef>
              <a:spcAft>
                <a:spcPct val="0"/>
              </a:spcAft>
              <a:defRPr sz="3800">
                <a:solidFill>
                  <a:schemeClr val="tx1"/>
                </a:solidFill>
                <a:latin typeface="Gill Sans Light" charset="0"/>
                <a:ea typeface="ヒラギノ角ゴ ProN W3" charset="0"/>
                <a:cs typeface="ヒラギノ角ゴ ProN W3" charset="0"/>
                <a:sym typeface="Gill Sans Light" charset="0"/>
              </a:defRPr>
            </a:lvl9pPr>
          </a:lstStyle>
          <a:p>
            <a:pPr eaLnBrk="1" hangingPunct="1"/>
            <a:endParaRPr lang="en-US" altLang="en-US" sz="3150">
              <a:solidFill>
                <a:srgbClr val="414141"/>
              </a:solidFill>
            </a:endParaRPr>
          </a:p>
        </p:txBody>
      </p:sp>
      <p:sp>
        <p:nvSpPr>
          <p:cNvPr id="14" name="TextBox 13"/>
          <p:cNvSpPr txBox="1"/>
          <p:nvPr userDrawn="1"/>
        </p:nvSpPr>
        <p:spPr>
          <a:xfrm>
            <a:off x="1371600" y="3788833"/>
            <a:ext cx="6400800" cy="300082"/>
          </a:xfrm>
          <a:prstGeom prst="rect">
            <a:avLst/>
          </a:prstGeom>
          <a:noFill/>
        </p:spPr>
        <p:txBody>
          <a:bodyPr wrap="square" rtlCol="0">
            <a:spAutoFit/>
          </a:bodyPr>
          <a:lstStyle/>
          <a:p>
            <a:pPr algn="ctr">
              <a:defRPr/>
            </a:pPr>
            <a:r>
              <a:rPr lang="en-US" altLang="en-US" sz="1350" dirty="0" smtClean="0">
                <a:solidFill>
                  <a:prstClr val="black"/>
                </a:solidFill>
              </a:rPr>
              <a:t>PRESENTED BY</a:t>
            </a:r>
          </a:p>
        </p:txBody>
      </p:sp>
      <p:sp>
        <p:nvSpPr>
          <p:cNvPr id="16" name="TextBox 15"/>
          <p:cNvSpPr txBox="1"/>
          <p:nvPr userDrawn="1"/>
        </p:nvSpPr>
        <p:spPr>
          <a:xfrm>
            <a:off x="685801" y="4953004"/>
            <a:ext cx="7772401" cy="300082"/>
          </a:xfrm>
          <a:prstGeom prst="rect">
            <a:avLst/>
          </a:prstGeom>
          <a:noFill/>
        </p:spPr>
        <p:txBody>
          <a:bodyPr wrap="square" rtlCol="0">
            <a:spAutoFit/>
          </a:bodyPr>
          <a:lstStyle/>
          <a:p>
            <a:pPr algn="ctr"/>
            <a:r>
              <a:rPr lang="en-US" sz="1350" dirty="0" smtClean="0">
                <a:solidFill>
                  <a:prstClr val="black"/>
                </a:solidFill>
              </a:rPr>
              <a:t>Florida Agricultural and Mechanical University</a:t>
            </a:r>
            <a:endParaRPr lang="en-US" sz="1350" dirty="0">
              <a:solidFill>
                <a:prstClr val="black"/>
              </a:solidFill>
            </a:endParaRPr>
          </a:p>
        </p:txBody>
      </p:sp>
      <p:sp>
        <p:nvSpPr>
          <p:cNvPr id="19" name="Text Placeholder 18"/>
          <p:cNvSpPr>
            <a:spLocks noGrp="1"/>
          </p:cNvSpPr>
          <p:nvPr>
            <p:ph type="body" sz="quarter" idx="13" hasCustomPrompt="1"/>
          </p:nvPr>
        </p:nvSpPr>
        <p:spPr>
          <a:xfrm>
            <a:off x="685800" y="5322890"/>
            <a:ext cx="7772400" cy="402695"/>
          </a:xfrm>
        </p:spPr>
        <p:txBody>
          <a:bodyPr>
            <a:normAutofit/>
          </a:bodyPr>
          <a:lstStyle>
            <a:lvl1pPr marL="0" indent="0" algn="ctr">
              <a:buNone/>
              <a:defRPr sz="1200"/>
            </a:lvl1pPr>
          </a:lstStyle>
          <a:p>
            <a:pPr lvl="0"/>
            <a:r>
              <a:rPr lang="en-US" dirty="0" smtClean="0"/>
              <a:t>Click to edit Office/Division/Program</a:t>
            </a:r>
          </a:p>
        </p:txBody>
      </p:sp>
      <p:sp>
        <p:nvSpPr>
          <p:cNvPr id="21" name="Text Placeholder 20"/>
          <p:cNvSpPr>
            <a:spLocks noGrp="1"/>
          </p:cNvSpPr>
          <p:nvPr>
            <p:ph type="body" sz="quarter" idx="14" hasCustomPrompt="1"/>
          </p:nvPr>
        </p:nvSpPr>
        <p:spPr>
          <a:xfrm>
            <a:off x="685800" y="5725585"/>
            <a:ext cx="7772400" cy="422275"/>
          </a:xfrm>
        </p:spPr>
        <p:txBody>
          <a:bodyPr>
            <a:normAutofit/>
          </a:bodyPr>
          <a:lstStyle>
            <a:lvl1pPr marL="0" indent="0" algn="ctr">
              <a:buNone/>
              <a:defRPr sz="1200" baseline="0"/>
            </a:lvl1pPr>
          </a:lstStyle>
          <a:p>
            <a:pPr lvl="0"/>
            <a:r>
              <a:rPr lang="en-US" dirty="0" smtClean="0"/>
              <a:t>Click to edit City, State</a:t>
            </a:r>
          </a:p>
        </p:txBody>
      </p:sp>
      <p:pic>
        <p:nvPicPr>
          <p:cNvPr id="22" name="Picture 21" descr="FAMU Seal 3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918481" y="1598077"/>
            <a:ext cx="1288520" cy="1213953"/>
          </a:xfrm>
          <a:prstGeom prst="rect">
            <a:avLst/>
          </a:prstGeom>
        </p:spPr>
      </p:pic>
      <p:pic>
        <p:nvPicPr>
          <p:cNvPr id="23" name="Picture 22" descr="FAMU Text Logo B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371601" y="14510"/>
            <a:ext cx="6311900" cy="1511300"/>
          </a:xfrm>
          <a:prstGeom prst="rect">
            <a:avLst/>
          </a:prstGeom>
        </p:spPr>
      </p:pic>
      <p:pic>
        <p:nvPicPr>
          <p:cNvPr id="8" name="Picture 6"/>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2533186" y="553058"/>
            <a:ext cx="4020015" cy="509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7"/>
          <p:cNvSpPr>
            <a:spLocks noChangeShapeType="1"/>
          </p:cNvSpPr>
          <p:nvPr userDrawn="1"/>
        </p:nvSpPr>
        <p:spPr bwMode="auto">
          <a:xfrm rot="10800000" flipH="1">
            <a:off x="-39688" y="1409728"/>
            <a:ext cx="9194668" cy="1"/>
          </a:xfrm>
          <a:prstGeom prst="line">
            <a:avLst/>
          </a:prstGeom>
          <a:noFill/>
          <a:ln w="25400" cap="rnd">
            <a:solidFill>
              <a:srgbClr val="FF8000"/>
            </a:solidFill>
            <a:prstDash val="sysDot"/>
            <a:miter lim="800000"/>
            <a:headEnd/>
            <a:tailEnd/>
          </a:ln>
          <a:extLst>
            <a:ext uri="{909E8E84-426E-40DD-AFC4-6F175D3DCCD1}">
              <a14:hiddenFill xmlns:a14="http://schemas.microsoft.com/office/drawing/2010/main">
                <a:noFill/>
              </a14:hiddenFill>
            </a:ext>
          </a:extLst>
        </p:spPr>
        <p:txBody>
          <a:bodyPr lIns="0" tIns="0" rIns="0" bIns="0"/>
          <a:lstStyle/>
          <a:p>
            <a:endParaRPr lang="en-US" sz="1350">
              <a:solidFill>
                <a:prstClr val="black"/>
              </a:solidFill>
            </a:endParaRPr>
          </a:p>
        </p:txBody>
      </p:sp>
    </p:spTree>
    <p:extLst>
      <p:ext uri="{BB962C8B-B14F-4D97-AF65-F5344CB8AC3E}">
        <p14:creationId xmlns:p14="http://schemas.microsoft.com/office/powerpoint/2010/main" val="3244575326"/>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sp>
        <p:nvSpPr>
          <p:cNvPr id="3" name="Content Placeholder 2"/>
          <p:cNvSpPr>
            <a:spLocks noGrp="1"/>
          </p:cNvSpPr>
          <p:nvPr>
            <p:ph idx="1"/>
          </p:nvPr>
        </p:nvSpPr>
        <p:spPr>
          <a:xfrm>
            <a:off x="457200" y="2253873"/>
            <a:ext cx="8229600" cy="3649663"/>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D77C4EC1-8380-4C35-A1EC-F42C10606B38}"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7" name="Picture 4"/>
          <p:cNvPicPr>
            <a:picLocks noChangeAspect="1" noChangeArrowheads="1"/>
          </p:cNvPicPr>
          <p:nvPr userDrawn="1"/>
        </p:nvPicPr>
        <p:blipFill>
          <a:blip r:embed="rId3"/>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12" name="Picture 11" descr="FAMU Seal2 3D.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spTree>
    <p:extLst>
      <p:ext uri="{BB962C8B-B14F-4D97-AF65-F5344CB8AC3E}">
        <p14:creationId xmlns:p14="http://schemas.microsoft.com/office/powerpoint/2010/main" val="170843975"/>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US"/>
          </a:p>
        </p:txBody>
      </p:sp>
      <p:sp>
        <p:nvSpPr>
          <p:cNvPr id="3" name="Text Placeholder 2"/>
          <p:cNvSpPr>
            <a:spLocks noGrp="1"/>
          </p:cNvSpPr>
          <p:nvPr>
            <p:ph type="body" idx="1" hasCustomPrompt="1"/>
          </p:nvPr>
        </p:nvSpPr>
        <p:spPr>
          <a:xfrm>
            <a:off x="722313" y="3661835"/>
            <a:ext cx="7772400" cy="74506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dirty="0" smtClean="0"/>
              <a:t>Click to edit Presentation Name text styles</a:t>
            </a:r>
          </a:p>
        </p:txBody>
      </p:sp>
      <p:sp>
        <p:nvSpPr>
          <p:cNvPr id="4" name="Date Placeholder 3"/>
          <p:cNvSpPr>
            <a:spLocks noGrp="1"/>
          </p:cNvSpPr>
          <p:nvPr>
            <p:ph type="dt" sz="half" idx="10"/>
          </p:nvPr>
        </p:nvSpPr>
        <p:spPr/>
        <p:txBody>
          <a:bodyPr/>
          <a:lstStyle/>
          <a:p>
            <a:fld id="{A0034864-B18A-4B56-8045-ABF1BCFCD847}"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pic>
        <p:nvPicPr>
          <p:cNvPr id="9" name="Picture 8" descr="FAMU Seal 3D.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2314" y="1333502"/>
            <a:ext cx="2471351" cy="2328333"/>
          </a:xfrm>
          <a:prstGeom prst="rect">
            <a:avLst/>
          </a:prstGeom>
        </p:spPr>
      </p:pic>
    </p:spTree>
    <p:extLst>
      <p:ext uri="{BB962C8B-B14F-4D97-AF65-F5344CB8AC3E}">
        <p14:creationId xmlns:p14="http://schemas.microsoft.com/office/powerpoint/2010/main" val="2858458578"/>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9"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Content Placeholder 2"/>
          <p:cNvSpPr>
            <a:spLocks noGrp="1"/>
          </p:cNvSpPr>
          <p:nvPr>
            <p:ph sz="half" idx="1"/>
          </p:nvPr>
        </p:nvSpPr>
        <p:spPr>
          <a:xfrm>
            <a:off x="457200" y="2476502"/>
            <a:ext cx="4038600" cy="36496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2476502"/>
            <a:ext cx="4038600" cy="36496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Date Placeholder 4"/>
          <p:cNvSpPr>
            <a:spLocks noGrp="1"/>
          </p:cNvSpPr>
          <p:nvPr>
            <p:ph type="dt" sz="half" idx="10"/>
          </p:nvPr>
        </p:nvSpPr>
        <p:spPr/>
        <p:txBody>
          <a:bodyPr/>
          <a:lstStyle/>
          <a:p>
            <a:fld id="{246FE45E-0733-45D5-8700-75A138D57560}" type="datetime1">
              <a:rPr lang="en-US" smtClean="0">
                <a:solidFill>
                  <a:prstClr val="black">
                    <a:tint val="75000"/>
                  </a:prstClr>
                </a:solidFill>
              </a:rPr>
              <a:pPr/>
              <a:t>10/11/2017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2"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13" name="Picture 12" descr="FAMU Seal2 3D.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sp>
        <p:nvSpPr>
          <p:cNvPr id="14"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pic>
        <p:nvPicPr>
          <p:cNvPr id="15" name="Picture 4"/>
          <p:cNvPicPr>
            <a:picLocks noChangeAspect="1" noChangeArrowheads="1"/>
          </p:cNvPicPr>
          <p:nvPr userDrawn="1"/>
        </p:nvPicPr>
        <p:blipFill>
          <a:blip r:embed="rId4"/>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16"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1"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7" name="Text Placeholder 10"/>
          <p:cNvSpPr>
            <a:spLocks noGrp="1"/>
          </p:cNvSpPr>
          <p:nvPr>
            <p:ph type="body" sz="quarter" idx="13" hasCustomPrompt="1"/>
          </p:nvPr>
        </p:nvSpPr>
        <p:spPr>
          <a:xfrm>
            <a:off x="1278385" y="1627053"/>
            <a:ext cx="4094162" cy="304800"/>
          </a:xfrm>
        </p:spPr>
        <p:txBody>
          <a:bodyPr>
            <a:noAutofit/>
          </a:bodyPr>
          <a:lstStyle>
            <a:lvl1pPr marL="0" indent="0">
              <a:buNone/>
              <a:defRPr sz="1500" baseline="0"/>
            </a:lvl1pPr>
          </a:lstStyle>
          <a:p>
            <a:pPr lvl="0"/>
            <a:r>
              <a:rPr lang="en-US" dirty="0" smtClean="0"/>
              <a:t>Click to edit subtitle text</a:t>
            </a:r>
            <a:endParaRPr lang="en-US" dirty="0"/>
          </a:p>
        </p:txBody>
      </p:sp>
    </p:spTree>
    <p:extLst>
      <p:ext uri="{BB962C8B-B14F-4D97-AF65-F5344CB8AC3E}">
        <p14:creationId xmlns:p14="http://schemas.microsoft.com/office/powerpoint/2010/main" val="406818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right)">
                                      <p:cBhvr>
                                        <p:cTn id="7"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1"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Text Placeholder 2"/>
          <p:cNvSpPr>
            <a:spLocks noGrp="1"/>
          </p:cNvSpPr>
          <p:nvPr>
            <p:ph type="body" idx="1"/>
          </p:nvPr>
        </p:nvSpPr>
        <p:spPr>
          <a:xfrm>
            <a:off x="457200" y="2476500"/>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smtClean="0"/>
              <a:t>Click to edit Master text styles</a:t>
            </a:r>
          </a:p>
        </p:txBody>
      </p:sp>
      <p:sp>
        <p:nvSpPr>
          <p:cNvPr id="5" name="Text Placeholder 4"/>
          <p:cNvSpPr>
            <a:spLocks noGrp="1"/>
          </p:cNvSpPr>
          <p:nvPr>
            <p:ph type="body" sz="quarter" idx="3"/>
          </p:nvPr>
        </p:nvSpPr>
        <p:spPr>
          <a:xfrm>
            <a:off x="4645026" y="2476500"/>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F7100E5-80D4-4883-8A9E-5BAD0369CC83}" type="datetime1">
              <a:rPr lang="en-US" smtClean="0">
                <a:solidFill>
                  <a:prstClr val="black">
                    <a:tint val="75000"/>
                  </a:prstClr>
                </a:solidFill>
              </a:rPr>
              <a:pPr/>
              <a:t>10/11/2017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Content Placeholder 2"/>
          <p:cNvSpPr>
            <a:spLocks noGrp="1"/>
          </p:cNvSpPr>
          <p:nvPr>
            <p:ph sz="half" idx="13"/>
          </p:nvPr>
        </p:nvSpPr>
        <p:spPr>
          <a:xfrm>
            <a:off x="457200" y="3116264"/>
            <a:ext cx="4038600" cy="3009901"/>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3"/>
          <p:cNvSpPr>
            <a:spLocks noGrp="1"/>
          </p:cNvSpPr>
          <p:nvPr>
            <p:ph sz="half" idx="2"/>
          </p:nvPr>
        </p:nvSpPr>
        <p:spPr>
          <a:xfrm>
            <a:off x="4648200" y="3116264"/>
            <a:ext cx="4038600" cy="3009901"/>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18" name="Picture 17" descr="FAMU Seal2 3D.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sp>
        <p:nvSpPr>
          <p:cNvPr id="19"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pic>
        <p:nvPicPr>
          <p:cNvPr id="20" name="Picture 4"/>
          <p:cNvPicPr>
            <a:picLocks noChangeAspect="1" noChangeArrowheads="1"/>
          </p:cNvPicPr>
          <p:nvPr userDrawn="1"/>
        </p:nvPicPr>
        <p:blipFill>
          <a:blip r:embed="rId4"/>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21"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1"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2" name="Text Placeholder 10"/>
          <p:cNvSpPr>
            <a:spLocks noGrp="1"/>
          </p:cNvSpPr>
          <p:nvPr>
            <p:ph type="body" sz="quarter" idx="14" hasCustomPrompt="1"/>
          </p:nvPr>
        </p:nvSpPr>
        <p:spPr>
          <a:xfrm>
            <a:off x="1278385" y="1627053"/>
            <a:ext cx="4094162" cy="304800"/>
          </a:xfrm>
        </p:spPr>
        <p:txBody>
          <a:bodyPr>
            <a:noAutofit/>
          </a:bodyPr>
          <a:lstStyle>
            <a:lvl1pPr marL="0" indent="0">
              <a:buNone/>
              <a:defRPr sz="1500" baseline="0"/>
            </a:lvl1pPr>
          </a:lstStyle>
          <a:p>
            <a:pPr lvl="0"/>
            <a:r>
              <a:rPr lang="en-US" dirty="0" smtClean="0"/>
              <a:t>Click to edit subtitle text</a:t>
            </a:r>
            <a:endParaRPr lang="en-US" dirty="0"/>
          </a:p>
        </p:txBody>
      </p:sp>
    </p:spTree>
    <p:extLst>
      <p:ext uri="{BB962C8B-B14F-4D97-AF65-F5344CB8AC3E}">
        <p14:creationId xmlns:p14="http://schemas.microsoft.com/office/powerpoint/2010/main" val="191763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right)">
                                      <p:cBhvr>
                                        <p:cTn id="7"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Date Placeholder 2"/>
          <p:cNvSpPr>
            <a:spLocks noGrp="1"/>
          </p:cNvSpPr>
          <p:nvPr>
            <p:ph type="dt" sz="half" idx="10"/>
          </p:nvPr>
        </p:nvSpPr>
        <p:spPr/>
        <p:txBody>
          <a:bodyPr/>
          <a:lstStyle/>
          <a:p>
            <a:fld id="{511B5DEF-187F-465F-AEBB-D045E1EC2C4E}" type="datetime1">
              <a:rPr lang="en-US" smtClean="0">
                <a:solidFill>
                  <a:prstClr val="black">
                    <a:tint val="75000"/>
                  </a:prstClr>
                </a:solidFill>
              </a:rPr>
              <a:pPr/>
              <a:t>10/11/2017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10" name="Picture 9" descr="FAMU Seal2 3D.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pic>
        <p:nvPicPr>
          <p:cNvPr id="11" name="Picture 4"/>
          <p:cNvPicPr>
            <a:picLocks noChangeAspect="1" noChangeArrowheads="1"/>
          </p:cNvPicPr>
          <p:nvPr userDrawn="1"/>
        </p:nvPicPr>
        <p:blipFill>
          <a:blip r:embed="rId4"/>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sp>
        <p:nvSpPr>
          <p:cNvPr id="12"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pic>
        <p:nvPicPr>
          <p:cNvPr id="13" name="Picture 3"/>
          <p:cNvPicPr>
            <a:picLocks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flipV="1">
            <a:off x="88901"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81885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right)">
                                      <p:cBhvr>
                                        <p:cTn id="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Date Placeholder 2"/>
          <p:cNvSpPr>
            <a:spLocks noGrp="1"/>
          </p:cNvSpPr>
          <p:nvPr>
            <p:ph type="dt" sz="half" idx="10"/>
          </p:nvPr>
        </p:nvSpPr>
        <p:spPr/>
        <p:txBody>
          <a:bodyPr/>
          <a:lstStyle/>
          <a:p>
            <a:fld id="{511B5DEF-187F-465F-AEBB-D045E1EC2C4E}" type="datetime1">
              <a:rPr lang="en-US" smtClean="0">
                <a:solidFill>
                  <a:prstClr val="black">
                    <a:tint val="75000"/>
                  </a:prstClr>
                </a:solidFill>
              </a:rPr>
              <a:pPr/>
              <a:t>10/11/2017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11" name="Picture 4"/>
          <p:cNvPicPr>
            <a:picLocks noChangeAspect="1" noChangeArrowheads="1"/>
          </p:cNvPicPr>
          <p:nvPr userDrawn="1"/>
        </p:nvPicPr>
        <p:blipFill>
          <a:blip r:embed="rId3"/>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sp>
        <p:nvSpPr>
          <p:cNvPr id="12"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spTree>
    <p:extLst>
      <p:ext uri="{BB962C8B-B14F-4D97-AF65-F5344CB8AC3E}">
        <p14:creationId xmlns:p14="http://schemas.microsoft.com/office/powerpoint/2010/main" val="4026320417"/>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6"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Date Placeholder 2"/>
          <p:cNvSpPr>
            <a:spLocks noGrp="1"/>
          </p:cNvSpPr>
          <p:nvPr>
            <p:ph type="dt" sz="half" idx="10"/>
          </p:nvPr>
        </p:nvSpPr>
        <p:spPr/>
        <p:txBody>
          <a:bodyPr/>
          <a:lstStyle/>
          <a:p>
            <a:fld id="{E0F43DFC-21A5-485B-A637-523C0F851B44}" type="datetime1">
              <a:rPr lang="en-US" smtClean="0">
                <a:solidFill>
                  <a:prstClr val="black">
                    <a:tint val="75000"/>
                  </a:prstClr>
                </a:solidFill>
              </a:rPr>
              <a:pPr/>
              <a:t>10/11/2017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a:xfrm>
            <a:off x="6553201" y="6356352"/>
            <a:ext cx="1358900" cy="365125"/>
          </a:xfrm>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466755"/>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E9700A-F7E0-4E1F-98AE-9A1C13E67BE2}" type="datetime1">
              <a:rPr lang="en-US" smtClean="0">
                <a:solidFill>
                  <a:prstClr val="black">
                    <a:tint val="75000"/>
                  </a:prstClr>
                </a:solidFill>
              </a:rPr>
              <a:pPr/>
              <a:t>10/11/2017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a:xfrm>
            <a:off x="6553201" y="6356352"/>
            <a:ext cx="1358900" cy="365125"/>
          </a:xfrm>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pic>
        <p:nvPicPr>
          <p:cNvPr id="5" name="Picture 4" descr="FAMU Seal2 3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spTree>
    <p:extLst>
      <p:ext uri="{BB962C8B-B14F-4D97-AF65-F5344CB8AC3E}">
        <p14:creationId xmlns:p14="http://schemas.microsoft.com/office/powerpoint/2010/main" val="1749843055"/>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3BFA32-C029-4F6A-B298-50CD63E069A3}" type="datetime1">
              <a:rPr lang="en-US" smtClean="0">
                <a:solidFill>
                  <a:prstClr val="black">
                    <a:tint val="75000"/>
                  </a:prstClr>
                </a:solidFill>
              </a:rPr>
              <a:pPr/>
              <a:t>10/11/2017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5"/>
          <p:cNvSpPr>
            <a:spLocks noGrp="1"/>
          </p:cNvSpPr>
          <p:nvPr>
            <p:ph type="sldNum" sz="quarter" idx="12"/>
          </p:nvPr>
        </p:nvSpPr>
        <p:spPr>
          <a:xfrm>
            <a:off x="6553201" y="6356352"/>
            <a:ext cx="1405467" cy="365125"/>
          </a:xfrm>
        </p:spPr>
        <p:txBody>
          <a:bodyPr/>
          <a:lstStyle/>
          <a:p>
            <a:fld id="{5AA827DF-9BE2-2F4C-88C7-E63F21B2785E}" type="slidenum">
              <a:rPr lang="en-US" smtClean="0">
                <a:solidFill>
                  <a:prstClr val="black">
                    <a:tint val="75000"/>
                  </a:prstClr>
                </a:solidFill>
              </a:rPr>
              <a:pPr/>
              <a:t>‹#›</a:t>
            </a:fld>
            <a:endParaRPr lang="en-US" dirty="0">
              <a:solidFill>
                <a:prstClr val="black">
                  <a:tint val="75000"/>
                </a:prstClr>
              </a:solidFill>
            </a:endParaRPr>
          </a:p>
        </p:txBody>
      </p:sp>
      <p:pic>
        <p:nvPicPr>
          <p:cNvPr id="10" name="Picture 9" descr="FAMU Seal2 3D.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912101" y="5697392"/>
            <a:ext cx="1231900" cy="1160609"/>
          </a:xfrm>
          <a:prstGeom prst="rect">
            <a:avLst/>
          </a:prstGeom>
        </p:spPr>
      </p:pic>
    </p:spTree>
    <p:extLst>
      <p:ext uri="{BB962C8B-B14F-4D97-AF65-F5344CB8AC3E}">
        <p14:creationId xmlns:p14="http://schemas.microsoft.com/office/powerpoint/2010/main" val="1373471923"/>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25FCB3-45B3-4E85-8BB7-98DFC648C569}" type="datetime1">
              <a:rPr lang="en-US" smtClean="0">
                <a:solidFill>
                  <a:prstClr val="black">
                    <a:tint val="75000"/>
                  </a:prstClr>
                </a:solidFill>
              </a:rPr>
              <a:pPr/>
              <a:t>10/11/2017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347233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pic>
        <p:nvPicPr>
          <p:cNvPr id="8"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4D010AE-EF3D-4474-A07D-71F018C9735C}"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
        <p:nvSpPr>
          <p:cNvPr id="9" name="Title 1"/>
          <p:cNvSpPr>
            <a:spLocks noGrp="1"/>
          </p:cNvSpPr>
          <p:nvPr>
            <p:ph type="title"/>
          </p:nvPr>
        </p:nvSpPr>
        <p:spPr>
          <a:xfrm>
            <a:off x="1278385" y="469133"/>
            <a:ext cx="7408415" cy="781534"/>
          </a:xfrm>
        </p:spPr>
        <p:txBody>
          <a:bodyPr/>
          <a:lstStyle/>
          <a:p>
            <a:r>
              <a:rPr lang="en-US" smtClean="0"/>
              <a:t>Click to edit Master title style</a:t>
            </a:r>
            <a:endParaRPr lang="en-US"/>
          </a:p>
        </p:txBody>
      </p:sp>
      <p:pic>
        <p:nvPicPr>
          <p:cNvPr id="10" name="Picture 4"/>
          <p:cNvPicPr>
            <a:picLocks noChangeAspect="1" noChangeArrowheads="1"/>
          </p:cNvPicPr>
          <p:nvPr userDrawn="1"/>
        </p:nvPicPr>
        <p:blipFill>
          <a:blip r:embed="rId3"/>
          <a:srcRect/>
          <a:stretch>
            <a:fillRect/>
          </a:stretch>
        </p:blipFill>
        <p:spPr bwMode="auto">
          <a:xfrm>
            <a:off x="457201" y="506462"/>
            <a:ext cx="656744" cy="656744"/>
          </a:xfrm>
          <a:prstGeom prst="rect">
            <a:avLst/>
          </a:prstGeom>
          <a:noFill/>
          <a:ln>
            <a:noFill/>
          </a:ln>
          <a:effectLst>
            <a:outerShdw blurRad="127000" dist="38099" dir="2700000" algn="ctr" rotWithShape="0">
              <a:schemeClr val="tx1">
                <a:alpha val="50000"/>
              </a:schemeClr>
            </a:outerShdw>
          </a:effectLst>
          <a:extLst/>
        </p:spPr>
      </p:pic>
      <p:pic>
        <p:nvPicPr>
          <p:cNvPr id="11" name="Picture 3"/>
          <p:cNvPicPr>
            <a:picLocks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flipV="1">
            <a:off x="88901" y="1342691"/>
            <a:ext cx="8597899" cy="22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76062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right)">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BBC0C4-78E9-48C4-85AB-EAFEA7DBC8DB}"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22554647"/>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3000">
              <a:schemeClr val="bg1"/>
            </a:gs>
            <a:gs pos="82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78384" y="274638"/>
            <a:ext cx="7408415" cy="1143000"/>
          </a:xfrm>
          <a:prstGeom prst="rect">
            <a:avLst/>
          </a:prstGeom>
        </p:spPr>
        <p:txBody>
          <a:bodyPr vert="horz" lIns="91440" tIns="45720" rIns="91440" bIns="45720" rtlCol="0" anchor="b"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038424-FCFA-4AC9-A68E-D55E6420C4AF}" type="datetime1">
              <a:rPr lang="en-US" smtClean="0"/>
              <a:t>10/11/2017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A827DF-9BE2-2F4C-88C7-E63F21B2785E}" type="slidenum">
              <a:rPr lang="en-US" smtClean="0"/>
              <a:t>‹#›</a:t>
            </a:fld>
            <a:endParaRPr lang="en-US"/>
          </a:p>
        </p:txBody>
      </p:sp>
    </p:spTree>
    <p:extLst>
      <p:ext uri="{BB962C8B-B14F-4D97-AF65-F5344CB8AC3E}">
        <p14:creationId xmlns:p14="http://schemas.microsoft.com/office/powerpoint/2010/main" val="3453620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0" r:id="rId7"/>
    <p:sldLayoutId id="2147483655" r:id="rId8"/>
    <p:sldLayoutId id="2147483656" r:id="rId9"/>
    <p:sldLayoutId id="2147483657" r:id="rId10"/>
    <p:sldLayoutId id="2147483658" r:id="rId11"/>
    <p:sldLayoutId id="2147483659" r:id="rId12"/>
    <p:sldLayoutId id="2147483687" r:id="rId13"/>
  </p:sldLayoutIdLst>
  <p:hf hdr="0" ftr="0" dt="0"/>
  <p:txStyles>
    <p:titleStyle>
      <a:lvl1pPr algn="l"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3000">
              <a:schemeClr val="bg1"/>
            </a:gs>
            <a:gs pos="82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78385" y="274638"/>
            <a:ext cx="7408415" cy="1143000"/>
          </a:xfrm>
          <a:prstGeom prst="rect">
            <a:avLst/>
          </a:prstGeom>
        </p:spPr>
        <p:txBody>
          <a:bodyPr vert="horz" lIns="91440" tIns="45720" rIns="91440" bIns="45720" rtlCol="0" anchor="b"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B038424-FCFA-4AC9-A68E-D55E6420C4AF}" type="datetime1">
              <a:rPr lang="en-US" smtClean="0">
                <a:solidFill>
                  <a:prstClr val="black">
                    <a:tint val="75000"/>
                  </a:prstClr>
                </a:solidFill>
              </a:rPr>
              <a:pPr/>
              <a:t>10/11/2017</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A827DF-9BE2-2F4C-88C7-E63F21B2785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7972553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hf hdr="0" ftr="0" dt="0"/>
  <p:txStyles>
    <p:titleStyle>
      <a:lvl1pPr algn="l" defTabSz="3429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jp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jpg"/><Relationship Id="rId14" Type="http://schemas.openxmlformats.org/officeDocument/2006/relationships/image" Target="../media/image45.png"/></Relationships>
</file>

<file path=ppt/slides/_rels/slide1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3.jpg"/><Relationship Id="rId2" Type="http://schemas.openxmlformats.org/officeDocument/2006/relationships/image" Target="../media/image58.png"/><Relationship Id="rId1" Type="http://schemas.openxmlformats.org/officeDocument/2006/relationships/slideLayout" Target="../slideLayouts/slideLayout6.xml"/><Relationship Id="rId6" Type="http://schemas.openxmlformats.org/officeDocument/2006/relationships/image" Target="../media/image62.jpg"/><Relationship Id="rId5" Type="http://schemas.openxmlformats.org/officeDocument/2006/relationships/image" Target="../media/image61.jpg"/><Relationship Id="rId4" Type="http://schemas.openxmlformats.org/officeDocument/2006/relationships/image" Target="../media/image60.jpg"/></Relationships>
</file>

<file path=ppt/slides/_rels/slide2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67.JPG"/><Relationship Id="rId5" Type="http://schemas.openxmlformats.org/officeDocument/2006/relationships/image" Target="../media/image66.JPG"/><Relationship Id="rId4" Type="http://schemas.openxmlformats.org/officeDocument/2006/relationships/image" Target="../media/image6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radicalmedia.com/"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5" Type="http://schemas.openxmlformats.org/officeDocument/2006/relationships/hyperlink" Target="http://www.inspiremykids.com/2013/kelvin-doe-15-year-old-west-african-inventor-and-dj-is-changing-his-community/" TargetMode="External"/><Relationship Id="rId4" Type="http://schemas.openxmlformats.org/officeDocument/2006/relationships/hyperlink" Target="http://www.media.mit.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275199"/>
            <a:ext cx="9144000" cy="732367"/>
          </a:xfrm>
        </p:spPr>
        <p:txBody>
          <a:bodyPr>
            <a:normAutofit fontScale="90000"/>
          </a:bodyPr>
          <a:lstStyle/>
          <a:p>
            <a:r>
              <a:rPr lang="en-US" dirty="0" smtClean="0">
                <a:solidFill>
                  <a:schemeClr val="accent6">
                    <a:lumMod val="75000"/>
                  </a:schemeClr>
                </a:solidFill>
              </a:rPr>
              <a:t>Putting Sustainability </a:t>
            </a:r>
            <a:r>
              <a:rPr lang="en-US" dirty="0" smtClean="0">
                <a:solidFill>
                  <a:srgbClr val="FFC000"/>
                </a:solidFill>
              </a:rPr>
              <a:t>into  </a:t>
            </a:r>
            <a:r>
              <a:rPr lang="en-US" dirty="0">
                <a:solidFill>
                  <a:srgbClr val="FFC000"/>
                </a:solidFill>
              </a:rPr>
              <a:t>Action </a:t>
            </a:r>
            <a:br>
              <a:rPr lang="en-US" dirty="0">
                <a:solidFill>
                  <a:srgbClr val="FFC000"/>
                </a:solidFill>
              </a:rPr>
            </a:br>
            <a:r>
              <a:rPr lang="en-US" dirty="0" smtClean="0">
                <a:solidFill>
                  <a:schemeClr val="accent6">
                    <a:lumMod val="75000"/>
                  </a:schemeClr>
                </a:solidFill>
              </a:rPr>
              <a:t>at FAMU </a:t>
            </a:r>
            <a:endParaRPr lang="en-US" dirty="0"/>
          </a:p>
        </p:txBody>
      </p:sp>
      <p:sp>
        <p:nvSpPr>
          <p:cNvPr id="6" name="TextBox 5"/>
          <p:cNvSpPr txBox="1"/>
          <p:nvPr/>
        </p:nvSpPr>
        <p:spPr>
          <a:xfrm>
            <a:off x="3818388" y="3880092"/>
            <a:ext cx="1491176" cy="423757"/>
          </a:xfrm>
          <a:prstGeom prst="rect">
            <a:avLst/>
          </a:prstGeom>
          <a:solidFill>
            <a:schemeClr val="bg1">
              <a:lumMod val="95000"/>
            </a:schemeClr>
          </a:solidFill>
        </p:spPr>
        <p:txBody>
          <a:bodyPr wrap="square" rtlCol="0">
            <a:spAutoFit/>
          </a:bodyPr>
          <a:lstStyle/>
          <a:p>
            <a:endParaRPr lang="en-US" dirty="0"/>
          </a:p>
        </p:txBody>
      </p:sp>
      <p:sp>
        <p:nvSpPr>
          <p:cNvPr id="8" name="Subtitle 7"/>
          <p:cNvSpPr>
            <a:spLocks noGrp="1"/>
          </p:cNvSpPr>
          <p:nvPr>
            <p:ph type="subTitle" idx="1"/>
          </p:nvPr>
        </p:nvSpPr>
        <p:spPr>
          <a:xfrm>
            <a:off x="840544" y="6161617"/>
            <a:ext cx="7772401" cy="696383"/>
          </a:xfrm>
        </p:spPr>
        <p:txBody>
          <a:bodyPr>
            <a:normAutofit fontScale="92500" lnSpcReduction="20000"/>
          </a:bodyPr>
          <a:lstStyle/>
          <a:p>
            <a:r>
              <a:rPr lang="en-US" sz="2400" dirty="0" smtClean="0"/>
              <a:t>FAMU Sustainability Institute </a:t>
            </a:r>
          </a:p>
          <a:p>
            <a:r>
              <a:rPr lang="en-US" sz="2400" dirty="0" smtClean="0"/>
              <a:t>For </a:t>
            </a:r>
            <a:r>
              <a:rPr lang="en-US" sz="2400" dirty="0" err="1" smtClean="0"/>
              <a:t>InTeGrate</a:t>
            </a:r>
            <a:r>
              <a:rPr lang="en-US" sz="2400" dirty="0" smtClean="0"/>
              <a:t> Workshop October 26-28, 2017</a:t>
            </a:r>
            <a:endParaRPr lang="en-US" sz="2400" dirty="0"/>
          </a:p>
        </p:txBody>
      </p:sp>
      <p:pic>
        <p:nvPicPr>
          <p:cNvPr id="10" name="Picture 9"/>
          <p:cNvPicPr>
            <a:picLocks noChangeAspect="1"/>
          </p:cNvPicPr>
          <p:nvPr/>
        </p:nvPicPr>
        <p:blipFill>
          <a:blip r:embed="rId2"/>
          <a:stretch>
            <a:fillRect/>
          </a:stretch>
        </p:blipFill>
        <p:spPr>
          <a:xfrm>
            <a:off x="2824645" y="3916106"/>
            <a:ext cx="3537542" cy="1985271"/>
          </a:xfrm>
          <a:prstGeom prst="rect">
            <a:avLst/>
          </a:prstGeom>
        </p:spPr>
      </p:pic>
    </p:spTree>
    <p:extLst>
      <p:ext uri="{BB962C8B-B14F-4D97-AF65-F5344CB8AC3E}">
        <p14:creationId xmlns:p14="http://schemas.microsoft.com/office/powerpoint/2010/main" val="29780128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latin typeface="Gill Sans Light"/>
              </a:rPr>
              <a:t>Presentation Overview </a:t>
            </a:r>
            <a:endParaRPr lang="en-US" dirty="0">
              <a:latin typeface="Gill Sans Light"/>
            </a:endParaRPr>
          </a:p>
        </p:txBody>
      </p:sp>
      <p:sp>
        <p:nvSpPr>
          <p:cNvPr id="5" name="Content Placeholder 4"/>
          <p:cNvSpPr>
            <a:spLocks noGrp="1"/>
          </p:cNvSpPr>
          <p:nvPr>
            <p:ph idx="1"/>
          </p:nvPr>
        </p:nvSpPr>
        <p:spPr>
          <a:xfrm>
            <a:off x="457199" y="1890190"/>
            <a:ext cx="8229600" cy="3649663"/>
          </a:xfrm>
        </p:spPr>
        <p:txBody>
          <a:bodyPr>
            <a:normAutofit/>
          </a:bodyPr>
          <a:lstStyle/>
          <a:p>
            <a:pPr>
              <a:buFont typeface="Wingdings" panose="05000000000000000000" pitchFamily="2" charset="2"/>
              <a:buChar char="§"/>
            </a:pPr>
            <a:r>
              <a:rPr lang="en-US" sz="2400" dirty="0" smtClean="0">
                <a:latin typeface="Gill Sans Light"/>
              </a:rPr>
              <a:t>Sustainability defined for FAMU </a:t>
            </a:r>
          </a:p>
          <a:p>
            <a:pPr>
              <a:buFont typeface="Wingdings" panose="05000000000000000000" pitchFamily="2" charset="2"/>
              <a:buChar char="§"/>
            </a:pPr>
            <a:r>
              <a:rPr lang="en-US" sz="2400" dirty="0" smtClean="0">
                <a:latin typeface="Gill Sans Light"/>
              </a:rPr>
              <a:t>Snapshots of an emerging program </a:t>
            </a:r>
          </a:p>
          <a:p>
            <a:pPr>
              <a:buFont typeface="Wingdings" panose="05000000000000000000" pitchFamily="2" charset="2"/>
              <a:buChar char="§"/>
            </a:pPr>
            <a:r>
              <a:rPr lang="en-US" sz="2400" dirty="0" smtClean="0">
                <a:latin typeface="Gill Sans Light"/>
              </a:rPr>
              <a:t>Why a Sustainability Institute?</a:t>
            </a:r>
          </a:p>
          <a:p>
            <a:pPr>
              <a:buFont typeface="Wingdings" panose="05000000000000000000" pitchFamily="2" charset="2"/>
              <a:buChar char="§"/>
            </a:pPr>
            <a:r>
              <a:rPr lang="en-US" sz="2400" dirty="0" smtClean="0">
                <a:latin typeface="Gill Sans Light"/>
              </a:rPr>
              <a:t>Project and program highlights</a:t>
            </a:r>
            <a:r>
              <a:rPr lang="en-US" sz="2400" dirty="0">
                <a:latin typeface="Gill Sans Light"/>
              </a:rPr>
              <a:t>	</a:t>
            </a:r>
            <a:endParaRPr lang="en-US" sz="2400" dirty="0" smtClean="0">
              <a:latin typeface="Gill Sans Light"/>
            </a:endParaRPr>
          </a:p>
          <a:p>
            <a:pPr>
              <a:buFont typeface="Wingdings" panose="05000000000000000000" pitchFamily="2" charset="2"/>
              <a:buChar char="§"/>
            </a:pPr>
            <a:r>
              <a:rPr lang="en-US" sz="2400" dirty="0" smtClean="0">
                <a:latin typeface="Gill Sans Light"/>
              </a:rPr>
              <a:t>Opportunities for campus-community engagement through food system issues and “The Hub” </a:t>
            </a:r>
          </a:p>
        </p:txBody>
      </p:sp>
      <p:sp>
        <p:nvSpPr>
          <p:cNvPr id="2" name="Slide Number Placeholder 1"/>
          <p:cNvSpPr>
            <a:spLocks noGrp="1"/>
          </p:cNvSpPr>
          <p:nvPr>
            <p:ph type="sldNum" sz="quarter" idx="12"/>
          </p:nvPr>
        </p:nvSpPr>
        <p:spPr/>
        <p:txBody>
          <a:bodyPr/>
          <a:lstStyle/>
          <a:p>
            <a:fld id="{5AA827DF-9BE2-2F4C-88C7-E63F21B2785E}" type="slidenum">
              <a:rPr lang="en-US" smtClean="0"/>
              <a:t>2</a:t>
            </a:fld>
            <a:endParaRPr lang="en-US" dirty="0"/>
          </a:p>
        </p:txBody>
      </p:sp>
    </p:spTree>
    <p:extLst>
      <p:ext uri="{BB962C8B-B14F-4D97-AF65-F5344CB8AC3E}">
        <p14:creationId xmlns:p14="http://schemas.microsoft.com/office/powerpoint/2010/main" val="1886462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738155" y="1669146"/>
            <a:ext cx="5138559" cy="4829363"/>
          </a:xfrm>
        </p:spPr>
        <p:txBody>
          <a:bodyPr>
            <a:normAutofit fontScale="92500" lnSpcReduction="20000"/>
          </a:bodyPr>
          <a:lstStyle/>
          <a:p>
            <a:pPr marL="0" indent="0">
              <a:buNone/>
            </a:pPr>
            <a:r>
              <a:rPr lang="en-US" sz="2600" i="1" dirty="0"/>
              <a:t>“</a:t>
            </a:r>
            <a:r>
              <a:rPr lang="en-US" sz="2600" dirty="0"/>
              <a:t>Sustainability is about finding solutions for current problems to ensure the collective survival and prosperity of people, organizations, and the planet, now and in the future. </a:t>
            </a:r>
            <a:endParaRPr lang="en-US" sz="2600" dirty="0" smtClean="0"/>
          </a:p>
          <a:p>
            <a:pPr marL="0" indent="0">
              <a:buNone/>
            </a:pPr>
            <a:endParaRPr lang="en-US" sz="2600" dirty="0"/>
          </a:p>
          <a:p>
            <a:pPr marL="0" indent="0">
              <a:buNone/>
            </a:pPr>
            <a:r>
              <a:rPr lang="en-US" sz="2600" dirty="0" smtClean="0"/>
              <a:t>At </a:t>
            </a:r>
            <a:r>
              <a:rPr lang="en-US" sz="2600" dirty="0"/>
              <a:t>FAMU, we will advance </a:t>
            </a:r>
            <a:r>
              <a:rPr lang="en-US" sz="2600" b="1" dirty="0"/>
              <a:t>economically sound, environmentally responsible, socially just and culturally competent solutions </a:t>
            </a:r>
            <a:r>
              <a:rPr lang="en-US" sz="2600" dirty="0"/>
              <a:t>in order to achieve our unique mission for present and future generations, locally and across the globe</a:t>
            </a:r>
            <a:r>
              <a:rPr lang="en-US" sz="2600" dirty="0" smtClean="0"/>
              <a:t>.” </a:t>
            </a:r>
          </a:p>
          <a:p>
            <a:pPr marL="800100" lvl="2" indent="0">
              <a:buNone/>
            </a:pPr>
            <a:r>
              <a:rPr lang="en-US" sz="1500" i="1" dirty="0" smtClean="0"/>
              <a:t>	</a:t>
            </a:r>
          </a:p>
          <a:p>
            <a:pPr marL="800100" lvl="2" indent="0">
              <a:buNone/>
            </a:pPr>
            <a:r>
              <a:rPr lang="en-US" sz="1500" i="1" dirty="0"/>
              <a:t>	</a:t>
            </a:r>
            <a:r>
              <a:rPr lang="en-US" sz="1500" i="1" dirty="0" smtClean="0"/>
              <a:t>					</a:t>
            </a:r>
          </a:p>
          <a:p>
            <a:pPr marL="800100" lvl="2" indent="0">
              <a:buNone/>
            </a:pPr>
            <a:r>
              <a:rPr lang="en-US" sz="1500" b="1" dirty="0" smtClean="0"/>
              <a:t>Defined at 2016 at FAMU Sustainability Indaba </a:t>
            </a:r>
            <a:endParaRPr lang="en-US" sz="1500" b="1" dirty="0"/>
          </a:p>
          <a:p>
            <a:endParaRPr lang="en-US" dirty="0"/>
          </a:p>
        </p:txBody>
      </p:sp>
      <p:sp>
        <p:nvSpPr>
          <p:cNvPr id="2" name="Title 1"/>
          <p:cNvSpPr>
            <a:spLocks noGrp="1"/>
          </p:cNvSpPr>
          <p:nvPr>
            <p:ph type="title"/>
          </p:nvPr>
        </p:nvSpPr>
        <p:spPr/>
        <p:txBody>
          <a:bodyPr/>
          <a:lstStyle/>
          <a:p>
            <a:r>
              <a:rPr lang="en-US" b="1" dirty="0">
                <a:solidFill>
                  <a:schemeClr val="accent6">
                    <a:lumMod val="75000"/>
                  </a:schemeClr>
                </a:solidFill>
              </a:rPr>
              <a:t>Sustainability</a:t>
            </a:r>
            <a:r>
              <a:rPr lang="en-US" b="1" dirty="0">
                <a:solidFill>
                  <a:srgbClr val="FFC000"/>
                </a:solidFill>
              </a:rPr>
              <a:t> </a:t>
            </a:r>
            <a:r>
              <a:rPr lang="en-US" b="1" dirty="0" smtClean="0">
                <a:solidFill>
                  <a:srgbClr val="FFC000"/>
                </a:solidFill>
              </a:rPr>
              <a:t>at FAMU</a:t>
            </a:r>
            <a:endParaRPr lang="en-US" dirty="0"/>
          </a:p>
        </p:txBody>
      </p:sp>
      <p:pic>
        <p:nvPicPr>
          <p:cNvPr id="5" name="Picture 4"/>
          <p:cNvPicPr>
            <a:picLocks noChangeAspect="1"/>
          </p:cNvPicPr>
          <p:nvPr/>
        </p:nvPicPr>
        <p:blipFill>
          <a:blip r:embed="rId2"/>
          <a:stretch>
            <a:fillRect/>
          </a:stretch>
        </p:blipFill>
        <p:spPr>
          <a:xfrm>
            <a:off x="611778" y="1669146"/>
            <a:ext cx="3126377" cy="4829363"/>
          </a:xfrm>
          <a:prstGeom prst="rect">
            <a:avLst/>
          </a:prstGeom>
        </p:spPr>
      </p:pic>
    </p:spTree>
    <p:extLst>
      <p:ext uri="{BB962C8B-B14F-4D97-AF65-F5344CB8AC3E}">
        <p14:creationId xmlns:p14="http://schemas.microsoft.com/office/powerpoint/2010/main" val="884173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1264" y="646007"/>
            <a:ext cx="7556127" cy="781534"/>
          </a:xfrm>
        </p:spPr>
        <p:txBody>
          <a:bodyPr>
            <a:normAutofit fontScale="90000"/>
          </a:bodyPr>
          <a:lstStyle/>
          <a:p>
            <a:r>
              <a:rPr lang="en-US" dirty="0" smtClean="0"/>
              <a:t>A broad and nested view of sustainability</a:t>
            </a:r>
            <a:endParaRPr lang="en-US" dirty="0"/>
          </a:p>
        </p:txBody>
      </p:sp>
      <p:pic>
        <p:nvPicPr>
          <p:cNvPr id="6" name="Content Placeholder 5"/>
          <p:cNvPicPr>
            <a:picLocks noGrp="1" noChangeAspect="1"/>
          </p:cNvPicPr>
          <p:nvPr>
            <p:ph idx="1"/>
          </p:nvPr>
        </p:nvPicPr>
        <p:blipFill>
          <a:blip r:embed="rId3"/>
          <a:stretch>
            <a:fillRect/>
          </a:stretch>
        </p:blipFill>
        <p:spPr>
          <a:xfrm>
            <a:off x="2524918" y="3212276"/>
            <a:ext cx="4023709" cy="3645724"/>
          </a:xfrm>
          <a:prstGeom prst="rect">
            <a:avLst/>
          </a:prstGeom>
        </p:spPr>
      </p:pic>
      <p:sp>
        <p:nvSpPr>
          <p:cNvPr id="4" name="Slide Number Placeholder 3"/>
          <p:cNvSpPr>
            <a:spLocks noGrp="1"/>
          </p:cNvSpPr>
          <p:nvPr>
            <p:ph type="sldNum" sz="quarter" idx="12"/>
          </p:nvPr>
        </p:nvSpPr>
        <p:spPr/>
        <p:txBody>
          <a:bodyPr/>
          <a:lstStyle/>
          <a:p>
            <a:fld id="{5AA827DF-9BE2-2F4C-88C7-E63F21B2785E}" type="slidenum">
              <a:rPr lang="en-US" smtClean="0"/>
              <a:t>4</a:t>
            </a:fld>
            <a:endParaRPr lang="en-US" dirty="0"/>
          </a:p>
        </p:txBody>
      </p:sp>
      <p:sp>
        <p:nvSpPr>
          <p:cNvPr id="5" name="Text Placeholder 4"/>
          <p:cNvSpPr>
            <a:spLocks noGrp="1"/>
          </p:cNvSpPr>
          <p:nvPr>
            <p:ph type="body" sz="quarter" idx="13"/>
          </p:nvPr>
        </p:nvSpPr>
        <p:spPr>
          <a:xfrm>
            <a:off x="477837" y="1568218"/>
            <a:ext cx="8208962" cy="867728"/>
          </a:xfrm>
        </p:spPr>
        <p:txBody>
          <a:bodyPr/>
          <a:lstStyle/>
          <a:p>
            <a:r>
              <a:rPr lang="en-US" sz="2400" dirty="0" smtClean="0"/>
              <a:t>Economies depend upon societies, and societies depend upon the physical environment. Achieving the abstract ideal of sustainability requires attention to social well-being, economic justice, and long-term environmental  outcomes, not just one area. </a:t>
            </a:r>
          </a:p>
          <a:p>
            <a:endParaRPr lang="en-US" sz="2400" dirty="0"/>
          </a:p>
          <a:p>
            <a:endParaRPr lang="en-US" dirty="0"/>
          </a:p>
        </p:txBody>
      </p:sp>
    </p:spTree>
    <p:extLst>
      <p:ext uri="{BB962C8B-B14F-4D97-AF65-F5344CB8AC3E}">
        <p14:creationId xmlns:p14="http://schemas.microsoft.com/office/powerpoint/2010/main" val="2955516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chemeClr val="accent6">
                    <a:lumMod val="75000"/>
                  </a:schemeClr>
                </a:solidFill>
              </a:rPr>
              <a:t>Sustainability</a:t>
            </a:r>
            <a:r>
              <a:rPr lang="en-US" b="1" dirty="0">
                <a:solidFill>
                  <a:srgbClr val="FFC000"/>
                </a:solidFill>
              </a:rPr>
              <a:t> </a:t>
            </a:r>
            <a:r>
              <a:rPr lang="en-US" b="1" dirty="0">
                <a:solidFill>
                  <a:srgbClr val="003300"/>
                </a:solidFill>
              </a:rPr>
              <a:t>@ </a:t>
            </a:r>
            <a:r>
              <a:rPr lang="en-US" b="1" dirty="0" smtClean="0">
                <a:solidFill>
                  <a:schemeClr val="accent6">
                    <a:lumMod val="75000"/>
                  </a:schemeClr>
                </a:solidFill>
              </a:rPr>
              <a:t>FAMU Snapshot</a:t>
            </a:r>
            <a:endParaRPr lang="en-US" dirty="0"/>
          </a:p>
        </p:txBody>
      </p:sp>
      <p:sp>
        <p:nvSpPr>
          <p:cNvPr id="3" name="Content Placeholder 2"/>
          <p:cNvSpPr>
            <a:spLocks noGrp="1"/>
          </p:cNvSpPr>
          <p:nvPr>
            <p:ph idx="1"/>
          </p:nvPr>
        </p:nvSpPr>
        <p:spPr>
          <a:xfrm>
            <a:off x="251239" y="1624472"/>
            <a:ext cx="8229600" cy="3649663"/>
          </a:xfrm>
        </p:spPr>
        <p:txBody>
          <a:bodyPr>
            <a:normAutofit/>
          </a:bodyPr>
          <a:lstStyle/>
          <a:p>
            <a:pPr>
              <a:buFont typeface="Arial" panose="020B0604020202020204" pitchFamily="34" charset="0"/>
              <a:buChar char="•"/>
            </a:pPr>
            <a:r>
              <a:rPr lang="en-US" sz="2400" dirty="0" smtClean="0"/>
              <a:t>Gathering Momentum</a:t>
            </a:r>
          </a:p>
          <a:p>
            <a:pPr>
              <a:buFont typeface="Arial" panose="020B0604020202020204" pitchFamily="34" charset="0"/>
              <a:buChar char="•"/>
            </a:pPr>
            <a:r>
              <a:rPr lang="en-US" sz="2400" dirty="0" smtClean="0"/>
              <a:t>Building Partnerships</a:t>
            </a:r>
          </a:p>
          <a:p>
            <a:pPr>
              <a:buFont typeface="Arial" panose="020B0604020202020204" pitchFamily="34" charset="0"/>
              <a:buChar char="•"/>
            </a:pPr>
            <a:r>
              <a:rPr lang="en-US" sz="2400" dirty="0" smtClean="0"/>
              <a:t>Developing Future Leaders</a:t>
            </a:r>
          </a:p>
          <a:p>
            <a:pPr marL="0" indent="0">
              <a:buNone/>
            </a:pPr>
            <a:endParaRPr lang="en-US" dirty="0"/>
          </a:p>
        </p:txBody>
      </p:sp>
      <p:pic>
        <p:nvPicPr>
          <p:cNvPr id="6" name="Picture 5"/>
          <p:cNvPicPr>
            <a:picLocks noChangeAspect="1"/>
          </p:cNvPicPr>
          <p:nvPr/>
        </p:nvPicPr>
        <p:blipFill>
          <a:blip r:embed="rId2"/>
          <a:stretch>
            <a:fillRect/>
          </a:stretch>
        </p:blipFill>
        <p:spPr>
          <a:xfrm>
            <a:off x="4374352" y="5055610"/>
            <a:ext cx="3192994" cy="1794559"/>
          </a:xfrm>
          <a:prstGeom prst="rect">
            <a:avLst/>
          </a:prstGeom>
        </p:spPr>
      </p:pic>
      <p:pic>
        <p:nvPicPr>
          <p:cNvPr id="7" name="Picture 6"/>
          <p:cNvPicPr>
            <a:picLocks noChangeAspect="1"/>
          </p:cNvPicPr>
          <p:nvPr/>
        </p:nvPicPr>
        <p:blipFill>
          <a:blip r:embed="rId3"/>
          <a:stretch>
            <a:fillRect/>
          </a:stretch>
        </p:blipFill>
        <p:spPr>
          <a:xfrm>
            <a:off x="648291" y="5175809"/>
            <a:ext cx="3066129" cy="1554162"/>
          </a:xfrm>
          <a:prstGeom prst="rect">
            <a:avLst/>
          </a:prstGeom>
        </p:spPr>
      </p:pic>
      <p:pic>
        <p:nvPicPr>
          <p:cNvPr id="8" name="Picture 7"/>
          <p:cNvPicPr>
            <a:picLocks noChangeAspect="1"/>
          </p:cNvPicPr>
          <p:nvPr/>
        </p:nvPicPr>
        <p:blipFill>
          <a:blip r:embed="rId4"/>
          <a:stretch>
            <a:fillRect/>
          </a:stretch>
        </p:blipFill>
        <p:spPr>
          <a:xfrm>
            <a:off x="7183754" y="2987109"/>
            <a:ext cx="1737511" cy="2609314"/>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12852" y="2651335"/>
            <a:ext cx="1528354" cy="2292531"/>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93055" y="1543663"/>
            <a:ext cx="2165169" cy="144344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77130" y="3648119"/>
            <a:ext cx="2648031" cy="1765354"/>
          </a:xfrm>
          <a:prstGeom prst="rect">
            <a:avLst/>
          </a:prstGeom>
        </p:spPr>
      </p:pic>
      <p:pic>
        <p:nvPicPr>
          <p:cNvPr id="12" name="Picture 11"/>
          <p:cNvPicPr>
            <a:picLocks noChangeAspect="1"/>
          </p:cNvPicPr>
          <p:nvPr/>
        </p:nvPicPr>
        <p:blipFill>
          <a:blip r:embed="rId8"/>
          <a:stretch>
            <a:fillRect/>
          </a:stretch>
        </p:blipFill>
        <p:spPr>
          <a:xfrm>
            <a:off x="251239" y="3648119"/>
            <a:ext cx="1991426" cy="1492947"/>
          </a:xfrm>
          <a:prstGeom prst="rect">
            <a:avLst/>
          </a:prstGeom>
        </p:spPr>
      </p:pic>
    </p:spTree>
    <p:extLst>
      <p:ext uri="{BB962C8B-B14F-4D97-AF65-F5344CB8AC3E}">
        <p14:creationId xmlns:p14="http://schemas.microsoft.com/office/powerpoint/2010/main" val="3778065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Focus on Sustainability?</a:t>
            </a:r>
            <a:endParaRPr lang="en-US" dirty="0"/>
          </a:p>
        </p:txBody>
      </p:sp>
      <p:sp>
        <p:nvSpPr>
          <p:cNvPr id="3" name="Content Placeholder 2"/>
          <p:cNvSpPr>
            <a:spLocks noGrp="1"/>
          </p:cNvSpPr>
          <p:nvPr>
            <p:ph idx="1"/>
          </p:nvPr>
        </p:nvSpPr>
        <p:spPr>
          <a:xfrm>
            <a:off x="457199" y="1803705"/>
            <a:ext cx="8551890" cy="3649663"/>
          </a:xfrm>
        </p:spPr>
        <p:txBody>
          <a:bodyPr>
            <a:normAutofit/>
          </a:bodyPr>
          <a:lstStyle/>
          <a:p>
            <a:r>
              <a:rPr lang="en-US" dirty="0" smtClean="0"/>
              <a:t>Builds upon historic mission </a:t>
            </a:r>
          </a:p>
          <a:p>
            <a:r>
              <a:rPr lang="en-US" dirty="0" smtClean="0"/>
              <a:t>Addresses urgent and pressing multi-disciplinary challenges </a:t>
            </a:r>
          </a:p>
          <a:p>
            <a:r>
              <a:rPr lang="en-US" dirty="0" smtClean="0"/>
              <a:t>Promotes problem solving and innovation </a:t>
            </a:r>
          </a:p>
          <a:p>
            <a:r>
              <a:rPr lang="en-US" dirty="0" smtClean="0"/>
              <a:t>Strengthens us as “one university” relevant internally and to society</a:t>
            </a:r>
          </a:p>
          <a:p>
            <a:endParaRPr lang="en-US" dirty="0" smtClean="0"/>
          </a:p>
          <a:p>
            <a:pPr marL="0" indent="0">
              <a:buNone/>
            </a:pPr>
            <a:endParaRPr lang="en-US" dirty="0" smtClean="0"/>
          </a:p>
        </p:txBody>
      </p:sp>
      <p:sp>
        <p:nvSpPr>
          <p:cNvPr id="4" name="Slide Number Placeholder 3"/>
          <p:cNvSpPr>
            <a:spLocks noGrp="1"/>
          </p:cNvSpPr>
          <p:nvPr>
            <p:ph type="sldNum" sz="quarter" idx="12"/>
          </p:nvPr>
        </p:nvSpPr>
        <p:spPr/>
        <p:txBody>
          <a:bodyPr/>
          <a:lstStyle/>
          <a:p>
            <a:fld id="{5AA827DF-9BE2-2F4C-88C7-E63F21B2785E}" type="slidenum">
              <a:rPr lang="en-US" smtClean="0"/>
              <a:t>6</a:t>
            </a:fld>
            <a:endParaRPr lang="en-US" dirty="0"/>
          </a:p>
        </p:txBody>
      </p:sp>
    </p:spTree>
    <p:extLst>
      <p:ext uri="{BB962C8B-B14F-4D97-AF65-F5344CB8AC3E}">
        <p14:creationId xmlns:p14="http://schemas.microsoft.com/office/powerpoint/2010/main" val="1560750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Historical Foundations</a:t>
            </a:r>
            <a:endParaRPr lang="en-US" dirty="0"/>
          </a:p>
        </p:txBody>
      </p:sp>
      <p:sp>
        <p:nvSpPr>
          <p:cNvPr id="3" name="Content Placeholder 2"/>
          <p:cNvSpPr>
            <a:spLocks noGrp="1"/>
          </p:cNvSpPr>
          <p:nvPr>
            <p:ph idx="1"/>
          </p:nvPr>
        </p:nvSpPr>
        <p:spPr>
          <a:xfrm>
            <a:off x="457200" y="1978677"/>
            <a:ext cx="8229600" cy="3649663"/>
          </a:xfrm>
        </p:spPr>
        <p:txBody>
          <a:bodyPr/>
          <a:lstStyle/>
          <a:p>
            <a:r>
              <a:rPr lang="en-US" dirty="0" smtClean="0"/>
              <a:t>HBCUs inherently have had a social sustainability mission from the beginning</a:t>
            </a:r>
          </a:p>
          <a:p>
            <a:pPr marL="0" indent="0">
              <a:buNone/>
            </a:pPr>
            <a:r>
              <a:rPr lang="en-US" dirty="0" smtClean="0"/>
              <a:t>    </a:t>
            </a:r>
          </a:p>
          <a:p>
            <a:r>
              <a:rPr lang="en-US" dirty="0" smtClean="0"/>
              <a:t>2</a:t>
            </a:r>
            <a:r>
              <a:rPr lang="en-US" baseline="30000" dirty="0" smtClean="0"/>
              <a:t>nd</a:t>
            </a:r>
            <a:r>
              <a:rPr lang="en-US" dirty="0" smtClean="0"/>
              <a:t> Morrill Act land grant institutions carry an Extension mission that amplifies service and outreach goals </a:t>
            </a:r>
            <a:endParaRPr lang="en-US" dirty="0"/>
          </a:p>
          <a:p>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7</a:t>
            </a:fld>
            <a:endParaRPr lang="en-US" dirty="0"/>
          </a:p>
        </p:txBody>
      </p:sp>
    </p:spTree>
    <p:extLst>
      <p:ext uri="{BB962C8B-B14F-4D97-AF65-F5344CB8AC3E}">
        <p14:creationId xmlns:p14="http://schemas.microsoft.com/office/powerpoint/2010/main" val="278282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Urgent and Pressing Needs</a:t>
            </a:r>
            <a:endParaRPr lang="en-US" dirty="0"/>
          </a:p>
        </p:txBody>
      </p:sp>
      <p:sp>
        <p:nvSpPr>
          <p:cNvPr id="3" name="Content Placeholder 2"/>
          <p:cNvSpPr>
            <a:spLocks noGrp="1"/>
          </p:cNvSpPr>
          <p:nvPr>
            <p:ph idx="1"/>
          </p:nvPr>
        </p:nvSpPr>
        <p:spPr>
          <a:xfrm>
            <a:off x="37475" y="1934431"/>
            <a:ext cx="8791732" cy="5352634"/>
          </a:xfrm>
        </p:spPr>
        <p:txBody>
          <a:bodyPr>
            <a:normAutofit fontScale="77500" lnSpcReduction="20000"/>
          </a:bodyPr>
          <a:lstStyle/>
          <a:p>
            <a:r>
              <a:rPr lang="en-US" b="1" dirty="0" smtClean="0"/>
              <a:t>Food</a:t>
            </a:r>
            <a:r>
              <a:rPr lang="en-US" dirty="0" smtClean="0"/>
              <a:t>: feeding 7 billion people without further degrading natural and human systems</a:t>
            </a:r>
          </a:p>
          <a:p>
            <a:r>
              <a:rPr lang="en-US" b="1" dirty="0" smtClean="0"/>
              <a:t>Energy</a:t>
            </a:r>
            <a:r>
              <a:rPr lang="en-US" dirty="0" smtClean="0"/>
              <a:t>: meeting increased demands with cleaner and more reliable energy systems</a:t>
            </a:r>
          </a:p>
          <a:p>
            <a:r>
              <a:rPr lang="en-US" b="1" dirty="0" smtClean="0"/>
              <a:t>Waste</a:t>
            </a:r>
            <a:r>
              <a:rPr lang="en-US" dirty="0" smtClean="0"/>
              <a:t>: alternatives to generation of 4.4 pounds landfill waste per person daily in US and lack of proper waste systems globally</a:t>
            </a:r>
          </a:p>
          <a:p>
            <a:r>
              <a:rPr lang="en-US" b="1" dirty="0" smtClean="0"/>
              <a:t>Water</a:t>
            </a:r>
            <a:r>
              <a:rPr lang="en-US" dirty="0" smtClean="0"/>
              <a:t>: ensuring access, supply, and quality </a:t>
            </a:r>
          </a:p>
          <a:p>
            <a:r>
              <a:rPr lang="en-US" b="1" dirty="0" smtClean="0"/>
              <a:t>Community resilience: </a:t>
            </a:r>
            <a:r>
              <a:rPr lang="en-US" dirty="0" smtClean="0"/>
              <a:t>preparing for not so “ ’natural’ hazards” and other disasters, esp. differential impact upon vulnerable populations</a:t>
            </a:r>
          </a:p>
          <a:p>
            <a:r>
              <a:rPr lang="en-US" b="1" dirty="0" smtClean="0"/>
              <a:t>Leaders:</a:t>
            </a:r>
            <a:r>
              <a:rPr lang="en-US" dirty="0" smtClean="0"/>
              <a:t> developing a cadre of trained systems thinkers across professions </a:t>
            </a:r>
            <a:endParaRPr lang="en-US" i="1" dirty="0"/>
          </a:p>
          <a:p>
            <a:pPr marL="0" indent="0">
              <a:buNone/>
            </a:pPr>
            <a:r>
              <a:rPr lang="en-US" i="1" dirty="0" smtClean="0"/>
              <a:t>All present socio-political-environmental challenges that </a:t>
            </a:r>
          </a:p>
          <a:p>
            <a:pPr marL="0" indent="0">
              <a:buNone/>
            </a:pPr>
            <a:r>
              <a:rPr lang="en-US" i="1" dirty="0" smtClean="0"/>
              <a:t>require cross-disciplinary solutions </a:t>
            </a:r>
            <a:endParaRPr lang="en-US" i="1" dirty="0"/>
          </a:p>
        </p:txBody>
      </p:sp>
      <p:sp>
        <p:nvSpPr>
          <p:cNvPr id="4" name="Slide Number Placeholder 3"/>
          <p:cNvSpPr>
            <a:spLocks noGrp="1"/>
          </p:cNvSpPr>
          <p:nvPr>
            <p:ph type="sldNum" sz="quarter" idx="12"/>
          </p:nvPr>
        </p:nvSpPr>
        <p:spPr/>
        <p:txBody>
          <a:bodyPr/>
          <a:lstStyle/>
          <a:p>
            <a:fld id="{5AA827DF-9BE2-2F4C-88C7-E63F21B2785E}" type="slidenum">
              <a:rPr lang="en-US" smtClean="0"/>
              <a:t>8</a:t>
            </a:fld>
            <a:endParaRPr lang="en-US" dirty="0"/>
          </a:p>
        </p:txBody>
      </p:sp>
      <p:sp>
        <p:nvSpPr>
          <p:cNvPr id="5" name="Text Placeholder 4"/>
          <p:cNvSpPr>
            <a:spLocks noGrp="1"/>
          </p:cNvSpPr>
          <p:nvPr>
            <p:ph type="body" sz="quarter" idx="13"/>
          </p:nvPr>
        </p:nvSpPr>
        <p:spPr>
          <a:xfrm>
            <a:off x="457200" y="1447469"/>
            <a:ext cx="7637489" cy="152400"/>
          </a:xfrm>
        </p:spPr>
        <p:txBody>
          <a:bodyPr/>
          <a:lstStyle/>
          <a:p>
            <a:r>
              <a:rPr lang="en-US" sz="2400" b="1" dirty="0" smtClean="0"/>
              <a:t>The realities of the “Anthropocene” era are upon us! </a:t>
            </a:r>
            <a:endParaRPr lang="en-US" sz="2400" b="1" dirty="0"/>
          </a:p>
        </p:txBody>
      </p:sp>
    </p:spTree>
    <p:extLst>
      <p:ext uri="{BB962C8B-B14F-4D97-AF65-F5344CB8AC3E}">
        <p14:creationId xmlns:p14="http://schemas.microsoft.com/office/powerpoint/2010/main" val="518628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8384" y="469133"/>
            <a:ext cx="7865616" cy="781534"/>
          </a:xfrm>
        </p:spPr>
        <p:txBody>
          <a:bodyPr>
            <a:normAutofit fontScale="90000"/>
          </a:bodyPr>
          <a:lstStyle/>
          <a:p>
            <a:r>
              <a:rPr lang="en-US" dirty="0" smtClean="0"/>
              <a:t>Promoting problem solving &amp; innovation </a:t>
            </a:r>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9</a:t>
            </a:fld>
            <a:endParaRPr lang="en-US" dirty="0"/>
          </a:p>
        </p:txBody>
      </p:sp>
      <p:sp>
        <p:nvSpPr>
          <p:cNvPr id="5" name="Text Placeholder 4"/>
          <p:cNvSpPr>
            <a:spLocks noGrp="1"/>
          </p:cNvSpPr>
          <p:nvPr>
            <p:ph type="body" sz="quarter" idx="13"/>
          </p:nvPr>
        </p:nvSpPr>
        <p:spPr>
          <a:xfrm>
            <a:off x="234798" y="1615913"/>
            <a:ext cx="8736976" cy="315939"/>
          </a:xfrm>
        </p:spPr>
        <p:txBody>
          <a:bodyPr/>
          <a:lstStyle/>
          <a:p>
            <a:r>
              <a:rPr lang="en-US" b="1" dirty="0" smtClean="0"/>
              <a:t>Big Challenges call for innovations—that’s what people do!</a:t>
            </a:r>
            <a:endParaRPr lang="en-US" b="1" dirty="0"/>
          </a:p>
        </p:txBody>
      </p:sp>
      <p:pic>
        <p:nvPicPr>
          <p:cNvPr id="12" name="Picture 11"/>
          <p:cNvPicPr>
            <a:picLocks noChangeAspect="1"/>
          </p:cNvPicPr>
          <p:nvPr/>
        </p:nvPicPr>
        <p:blipFill>
          <a:blip r:embed="rId3"/>
          <a:stretch>
            <a:fillRect/>
          </a:stretch>
        </p:blipFill>
        <p:spPr>
          <a:xfrm>
            <a:off x="105991" y="4468846"/>
            <a:ext cx="1645201" cy="2359630"/>
          </a:xfrm>
          <a:prstGeom prst="rect">
            <a:avLst/>
          </a:prstGeom>
        </p:spPr>
      </p:pic>
      <p:pic>
        <p:nvPicPr>
          <p:cNvPr id="14" name="Picture 13"/>
          <p:cNvPicPr>
            <a:picLocks noChangeAspect="1"/>
          </p:cNvPicPr>
          <p:nvPr/>
        </p:nvPicPr>
        <p:blipFill>
          <a:blip r:embed="rId4"/>
          <a:stretch>
            <a:fillRect/>
          </a:stretch>
        </p:blipFill>
        <p:spPr>
          <a:xfrm>
            <a:off x="336119" y="1987579"/>
            <a:ext cx="2666137" cy="1839912"/>
          </a:xfrm>
          <a:prstGeom prst="rect">
            <a:avLst/>
          </a:prstGeom>
        </p:spPr>
      </p:pic>
      <p:pic>
        <p:nvPicPr>
          <p:cNvPr id="16" name="Picture 15"/>
          <p:cNvPicPr>
            <a:picLocks noChangeAspect="1"/>
          </p:cNvPicPr>
          <p:nvPr/>
        </p:nvPicPr>
        <p:blipFill>
          <a:blip r:embed="rId5"/>
          <a:stretch>
            <a:fillRect/>
          </a:stretch>
        </p:blipFill>
        <p:spPr>
          <a:xfrm>
            <a:off x="6144332" y="3744338"/>
            <a:ext cx="2914650" cy="1638300"/>
          </a:xfrm>
          <a:prstGeom prst="rect">
            <a:avLst/>
          </a:prstGeom>
        </p:spPr>
      </p:pic>
      <p:pic>
        <p:nvPicPr>
          <p:cNvPr id="19" name="Picture 18"/>
          <p:cNvPicPr>
            <a:picLocks noChangeAspect="1"/>
          </p:cNvPicPr>
          <p:nvPr/>
        </p:nvPicPr>
        <p:blipFill>
          <a:blip r:embed="rId6"/>
          <a:stretch>
            <a:fillRect/>
          </a:stretch>
        </p:blipFill>
        <p:spPr>
          <a:xfrm>
            <a:off x="2131771" y="3456605"/>
            <a:ext cx="1284848" cy="1284848"/>
          </a:xfrm>
          <a:prstGeom prst="rect">
            <a:avLst/>
          </a:prstGeom>
        </p:spPr>
      </p:pic>
      <p:pic>
        <p:nvPicPr>
          <p:cNvPr id="20" name="Picture 19"/>
          <p:cNvPicPr>
            <a:picLocks noChangeAspect="1"/>
          </p:cNvPicPr>
          <p:nvPr/>
        </p:nvPicPr>
        <p:blipFill>
          <a:blip r:embed="rId7"/>
          <a:stretch>
            <a:fillRect/>
          </a:stretch>
        </p:blipFill>
        <p:spPr>
          <a:xfrm>
            <a:off x="3304534" y="2000932"/>
            <a:ext cx="2457450" cy="1638300"/>
          </a:xfrm>
          <a:prstGeom prst="rect">
            <a:avLst/>
          </a:prstGeom>
        </p:spPr>
      </p:pic>
      <p:pic>
        <p:nvPicPr>
          <p:cNvPr id="21" name="Picture 20"/>
          <p:cNvPicPr>
            <a:picLocks noChangeAspect="1"/>
          </p:cNvPicPr>
          <p:nvPr/>
        </p:nvPicPr>
        <p:blipFill>
          <a:blip r:embed="rId8"/>
          <a:stretch>
            <a:fillRect/>
          </a:stretch>
        </p:blipFill>
        <p:spPr>
          <a:xfrm>
            <a:off x="5923881" y="1965202"/>
            <a:ext cx="3097334" cy="1742250"/>
          </a:xfrm>
          <a:prstGeom prst="rect">
            <a:avLst/>
          </a:prstGeom>
        </p:spPr>
      </p:pic>
      <p:pic>
        <p:nvPicPr>
          <p:cNvPr id="23" name="Picture 22"/>
          <p:cNvPicPr>
            <a:picLocks noChangeAspect="1"/>
          </p:cNvPicPr>
          <p:nvPr/>
        </p:nvPicPr>
        <p:blipFill>
          <a:blip r:embed="rId9"/>
          <a:stretch>
            <a:fillRect/>
          </a:stretch>
        </p:blipFill>
        <p:spPr>
          <a:xfrm>
            <a:off x="4038812" y="3332089"/>
            <a:ext cx="2222661" cy="1666996"/>
          </a:xfrm>
          <a:prstGeom prst="rect">
            <a:avLst/>
          </a:prstGeom>
        </p:spPr>
      </p:pic>
      <p:pic>
        <p:nvPicPr>
          <p:cNvPr id="24" name="Picture 23"/>
          <p:cNvPicPr>
            <a:picLocks noChangeAspect="1"/>
          </p:cNvPicPr>
          <p:nvPr/>
        </p:nvPicPr>
        <p:blipFill>
          <a:blip r:embed="rId10"/>
          <a:stretch>
            <a:fillRect/>
          </a:stretch>
        </p:blipFill>
        <p:spPr>
          <a:xfrm>
            <a:off x="2191787" y="4848758"/>
            <a:ext cx="2584258" cy="1938194"/>
          </a:xfrm>
          <a:prstGeom prst="rect">
            <a:avLst/>
          </a:prstGeom>
        </p:spPr>
      </p:pic>
      <p:pic>
        <p:nvPicPr>
          <p:cNvPr id="6" name="Content Placeholder 5"/>
          <p:cNvPicPr>
            <a:picLocks noGrp="1" noChangeAspect="1"/>
          </p:cNvPicPr>
          <p:nvPr>
            <p:ph idx="1"/>
          </p:nvPr>
        </p:nvPicPr>
        <p:blipFill>
          <a:blip r:embed="rId11"/>
          <a:stretch>
            <a:fillRect/>
          </a:stretch>
        </p:blipFill>
        <p:spPr>
          <a:xfrm>
            <a:off x="5278879" y="4823695"/>
            <a:ext cx="1505449" cy="1980022"/>
          </a:xfrm>
          <a:prstGeom prst="rect">
            <a:avLst/>
          </a:prstGeom>
        </p:spPr>
      </p:pic>
    </p:spTree>
    <p:extLst>
      <p:ext uri="{BB962C8B-B14F-4D97-AF65-F5344CB8AC3E}">
        <p14:creationId xmlns:p14="http://schemas.microsoft.com/office/powerpoint/2010/main" val="11009298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Why have an Institute? </a:t>
            </a:r>
            <a:endParaRPr lang="en-US" dirty="0"/>
          </a:p>
        </p:txBody>
      </p:sp>
      <p:sp>
        <p:nvSpPr>
          <p:cNvPr id="3" name="Content Placeholder 2"/>
          <p:cNvSpPr>
            <a:spLocks noGrp="1"/>
          </p:cNvSpPr>
          <p:nvPr>
            <p:ph idx="1"/>
          </p:nvPr>
        </p:nvSpPr>
        <p:spPr>
          <a:xfrm>
            <a:off x="149902" y="1783829"/>
            <a:ext cx="8994097" cy="5373974"/>
          </a:xfrm>
        </p:spPr>
        <p:txBody>
          <a:bodyPr>
            <a:noAutofit/>
          </a:bodyPr>
          <a:lstStyle/>
          <a:p>
            <a:pPr>
              <a:lnSpc>
                <a:spcPct val="110000"/>
              </a:lnSpc>
              <a:buFont typeface="Wingdings" panose="05000000000000000000" pitchFamily="2" charset="2"/>
              <a:buChar char="§"/>
            </a:pPr>
            <a:r>
              <a:rPr lang="en-US" sz="2400" dirty="0">
                <a:latin typeface="Gill Sans Light"/>
              </a:rPr>
              <a:t>Work across “silos” is essential to solve complex modern problems (energy, water, food, health, </a:t>
            </a:r>
            <a:r>
              <a:rPr lang="en-US" sz="2400" dirty="0" smtClean="0">
                <a:latin typeface="Gill Sans Light"/>
              </a:rPr>
              <a:t>policy, justice….)</a:t>
            </a:r>
            <a:endParaRPr lang="en-US" sz="2400" dirty="0">
              <a:latin typeface="Gill Sans Light"/>
            </a:endParaRPr>
          </a:p>
          <a:p>
            <a:pPr>
              <a:lnSpc>
                <a:spcPct val="110000"/>
              </a:lnSpc>
              <a:buFont typeface="Wingdings" panose="05000000000000000000" pitchFamily="2" charset="2"/>
              <a:buChar char="§"/>
            </a:pPr>
            <a:r>
              <a:rPr lang="en-US" sz="2400" dirty="0">
                <a:latin typeface="Gill Sans Light"/>
              </a:rPr>
              <a:t>Collaboration is increasingly sought for funded research</a:t>
            </a:r>
          </a:p>
          <a:p>
            <a:pPr>
              <a:lnSpc>
                <a:spcPct val="110000"/>
              </a:lnSpc>
              <a:buFont typeface="Wingdings" panose="05000000000000000000" pitchFamily="2" charset="2"/>
              <a:buChar char="§"/>
            </a:pPr>
            <a:r>
              <a:rPr lang="en-US" sz="2400" dirty="0">
                <a:latin typeface="Gill Sans Light"/>
              </a:rPr>
              <a:t>Awareness of global sustainability issues is vital to prepare students for workforce (courses, internships)</a:t>
            </a:r>
          </a:p>
          <a:p>
            <a:pPr>
              <a:lnSpc>
                <a:spcPct val="110000"/>
              </a:lnSpc>
              <a:buFont typeface="Wingdings" panose="05000000000000000000" pitchFamily="2" charset="2"/>
              <a:buChar char="§"/>
            </a:pPr>
            <a:r>
              <a:rPr lang="en-US" sz="2400" dirty="0">
                <a:latin typeface="Gill Sans Light"/>
              </a:rPr>
              <a:t>Improving sustainability of university operations saves money and keeps FAMU on track as recognized sustainability leader</a:t>
            </a:r>
          </a:p>
          <a:p>
            <a:pPr>
              <a:lnSpc>
                <a:spcPct val="110000"/>
              </a:lnSpc>
              <a:buFont typeface="Wingdings" panose="05000000000000000000" pitchFamily="2" charset="2"/>
              <a:buChar char="§"/>
            </a:pPr>
            <a:r>
              <a:rPr lang="en-US" sz="2400" dirty="0">
                <a:latin typeface="Gill Sans Light"/>
              </a:rPr>
              <a:t>Meaningful engagement with faculty, students, businesses, and community organizations drives innovation </a:t>
            </a:r>
          </a:p>
          <a:p>
            <a:pPr>
              <a:lnSpc>
                <a:spcPct val="110000"/>
              </a:lnSpc>
              <a:buFont typeface="Wingdings" panose="05000000000000000000" pitchFamily="2" charset="2"/>
              <a:buChar char="§"/>
            </a:pPr>
            <a:r>
              <a:rPr lang="en-US" sz="2400" dirty="0">
                <a:latin typeface="Gill Sans Light"/>
              </a:rPr>
              <a:t>Leadership is needed to fulfill campus potential as “living learning laboratory</a:t>
            </a:r>
            <a:r>
              <a:rPr lang="en-US" sz="2400" dirty="0" smtClean="0">
                <a:latin typeface="Gill Sans Light"/>
              </a:rPr>
              <a:t>”</a:t>
            </a:r>
          </a:p>
          <a:p>
            <a:pPr marL="0" indent="0">
              <a:lnSpc>
                <a:spcPct val="110000"/>
              </a:lnSpc>
              <a:buNone/>
            </a:pPr>
            <a:endParaRPr lang="en-US" sz="2000" dirty="0">
              <a:latin typeface="Gill Sans Light"/>
            </a:endParaRPr>
          </a:p>
        </p:txBody>
      </p:sp>
      <p:sp>
        <p:nvSpPr>
          <p:cNvPr id="5" name="Slide Number Placeholder 4"/>
          <p:cNvSpPr>
            <a:spLocks noGrp="1"/>
          </p:cNvSpPr>
          <p:nvPr>
            <p:ph type="sldNum" sz="quarter" idx="12"/>
          </p:nvPr>
        </p:nvSpPr>
        <p:spPr/>
        <p:txBody>
          <a:bodyPr/>
          <a:lstStyle/>
          <a:p>
            <a:fld id="{5AA827DF-9BE2-2F4C-88C7-E63F21B2785E}" type="slidenum">
              <a:rPr lang="en-US" smtClean="0">
                <a:solidFill>
                  <a:prstClr val="black">
                    <a:tint val="75000"/>
                  </a:prstClr>
                </a:solidFill>
              </a:rPr>
              <a:pPr/>
              <a:t>10</a:t>
            </a:fld>
            <a:endParaRPr lang="en-US" dirty="0">
              <a:solidFill>
                <a:prstClr val="black">
                  <a:tint val="75000"/>
                </a:prstClr>
              </a:solidFill>
            </a:endParaRPr>
          </a:p>
        </p:txBody>
      </p:sp>
    </p:spTree>
    <p:extLst>
      <p:ext uri="{BB962C8B-B14F-4D97-AF65-F5344CB8AC3E}">
        <p14:creationId xmlns:p14="http://schemas.microsoft.com/office/powerpoint/2010/main" val="3688261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Gill Sans Light"/>
              </a:rPr>
              <a:t/>
            </a:r>
            <a:br>
              <a:rPr lang="en-US" dirty="0">
                <a:latin typeface="Gill Sans Light"/>
              </a:rPr>
            </a:br>
            <a:r>
              <a:rPr lang="en-US" dirty="0">
                <a:latin typeface="Gill Sans Light"/>
              </a:rPr>
              <a:t/>
            </a:r>
            <a:br>
              <a:rPr lang="en-US" dirty="0">
                <a:latin typeface="Gill Sans Light"/>
              </a:rPr>
            </a:br>
            <a:r>
              <a:rPr lang="en-US" dirty="0" smtClean="0">
                <a:latin typeface="Gill Sans Light"/>
              </a:rPr>
              <a:t>Essential Functions</a:t>
            </a:r>
            <a:endParaRPr lang="en-US" dirty="0"/>
          </a:p>
        </p:txBody>
      </p:sp>
      <p:sp>
        <p:nvSpPr>
          <p:cNvPr id="3" name="Content Placeholder 2"/>
          <p:cNvSpPr>
            <a:spLocks noGrp="1"/>
          </p:cNvSpPr>
          <p:nvPr>
            <p:ph idx="1"/>
          </p:nvPr>
        </p:nvSpPr>
        <p:spPr>
          <a:xfrm>
            <a:off x="457199" y="1978677"/>
            <a:ext cx="8229600" cy="3649663"/>
          </a:xfrm>
        </p:spPr>
        <p:txBody>
          <a:bodyPr>
            <a:normAutofit fontScale="92500" lnSpcReduction="20000"/>
          </a:bodyPr>
          <a:lstStyle/>
          <a:p>
            <a:r>
              <a:rPr lang="en-US" dirty="0"/>
              <a:t>Promote Research – </a:t>
            </a:r>
            <a:r>
              <a:rPr lang="en-US" i="1" dirty="0"/>
              <a:t>Across the spectrum of environmental, social, and economic sustainability </a:t>
            </a:r>
            <a:r>
              <a:rPr lang="en-US" i="1" dirty="0" smtClean="0"/>
              <a:t>concerns and across academic “silos” </a:t>
            </a:r>
            <a:endParaRPr lang="en-US" i="1" dirty="0"/>
          </a:p>
          <a:p>
            <a:r>
              <a:rPr lang="en-US" dirty="0" smtClean="0"/>
              <a:t>Create </a:t>
            </a:r>
            <a:r>
              <a:rPr lang="en-US" dirty="0"/>
              <a:t>Opportunities for Student Engagement – </a:t>
            </a:r>
            <a:r>
              <a:rPr lang="en-US" i="1" dirty="0"/>
              <a:t>Programs and activities in concert with campus and community partners. </a:t>
            </a:r>
          </a:p>
          <a:p>
            <a:r>
              <a:rPr lang="en-US" dirty="0" smtClean="0"/>
              <a:t>Promote </a:t>
            </a:r>
            <a:r>
              <a:rPr lang="en-US" dirty="0"/>
              <a:t>Stewardship and Efficiency in Campus Operations</a:t>
            </a:r>
          </a:p>
          <a:p>
            <a:endParaRPr lang="en-US" dirty="0"/>
          </a:p>
        </p:txBody>
      </p:sp>
      <p:sp>
        <p:nvSpPr>
          <p:cNvPr id="5" name="Slide Number Placeholder 4"/>
          <p:cNvSpPr>
            <a:spLocks noGrp="1"/>
          </p:cNvSpPr>
          <p:nvPr>
            <p:ph type="sldNum" sz="quarter" idx="12"/>
          </p:nvPr>
        </p:nvSpPr>
        <p:spPr/>
        <p:txBody>
          <a:bodyPr/>
          <a:lstStyle/>
          <a:p>
            <a:fld id="{5AA827DF-9BE2-2F4C-88C7-E63F21B2785E}" type="slidenum">
              <a:rPr lang="en-US" smtClean="0">
                <a:solidFill>
                  <a:prstClr val="black">
                    <a:tint val="75000"/>
                  </a:prstClr>
                </a:solidFill>
              </a:rPr>
              <a:pPr/>
              <a:t>11</a:t>
            </a:fld>
            <a:endParaRPr lang="en-US" dirty="0">
              <a:solidFill>
                <a:prstClr val="black">
                  <a:tint val="75000"/>
                </a:prstClr>
              </a:solidFill>
            </a:endParaRPr>
          </a:p>
        </p:txBody>
      </p:sp>
    </p:spTree>
    <p:extLst>
      <p:ext uri="{BB962C8B-B14F-4D97-AF65-F5344CB8AC3E}">
        <p14:creationId xmlns:p14="http://schemas.microsoft.com/office/powerpoint/2010/main" val="2681319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A827DF-9BE2-2F4C-88C7-E63F21B2785E}" type="slidenum">
              <a:rPr lang="en-US" smtClean="0"/>
              <a:t>12</a:t>
            </a:fld>
            <a:endParaRPr lang="en-US" dirty="0"/>
          </a:p>
        </p:txBody>
      </p:sp>
      <p:sp>
        <p:nvSpPr>
          <p:cNvPr id="3" name="Title 2"/>
          <p:cNvSpPr>
            <a:spLocks noGrp="1"/>
          </p:cNvSpPr>
          <p:nvPr>
            <p:ph type="title"/>
          </p:nvPr>
        </p:nvSpPr>
        <p:spPr/>
        <p:txBody>
          <a:bodyPr>
            <a:normAutofit fontScale="90000"/>
          </a:bodyPr>
          <a:lstStyle/>
          <a:p>
            <a:r>
              <a:rPr lang="en-US" dirty="0" smtClean="0"/>
              <a:t>Recent Sustainability </a:t>
            </a:r>
            <a:r>
              <a:rPr lang="en-US" dirty="0"/>
              <a:t>Milestones</a:t>
            </a:r>
          </a:p>
        </p:txBody>
      </p:sp>
      <p:sp>
        <p:nvSpPr>
          <p:cNvPr id="4" name="Pentagon 3"/>
          <p:cNvSpPr/>
          <p:nvPr/>
        </p:nvSpPr>
        <p:spPr>
          <a:xfrm>
            <a:off x="655847" y="1575015"/>
            <a:ext cx="1305131" cy="745343"/>
          </a:xfrm>
          <a:prstGeom prst="homePlate">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stretch>
            <a:fillRect/>
          </a:stretch>
        </p:blipFill>
        <p:spPr>
          <a:xfrm>
            <a:off x="545183" y="4784444"/>
            <a:ext cx="1466395" cy="791520"/>
          </a:xfrm>
          <a:prstGeom prst="rect">
            <a:avLst/>
          </a:prstGeom>
        </p:spPr>
      </p:pic>
      <p:pic>
        <p:nvPicPr>
          <p:cNvPr id="9" name="Picture 8"/>
          <p:cNvPicPr>
            <a:picLocks noChangeAspect="1"/>
          </p:cNvPicPr>
          <p:nvPr/>
        </p:nvPicPr>
        <p:blipFill>
          <a:blip r:embed="rId4"/>
          <a:stretch>
            <a:fillRect/>
          </a:stretch>
        </p:blipFill>
        <p:spPr>
          <a:xfrm>
            <a:off x="578472" y="2560322"/>
            <a:ext cx="1456521" cy="786190"/>
          </a:xfrm>
          <a:prstGeom prst="rect">
            <a:avLst/>
          </a:prstGeom>
        </p:spPr>
      </p:pic>
      <p:pic>
        <p:nvPicPr>
          <p:cNvPr id="10" name="Picture 9"/>
          <p:cNvPicPr>
            <a:picLocks noChangeAspect="1"/>
          </p:cNvPicPr>
          <p:nvPr/>
        </p:nvPicPr>
        <p:blipFill>
          <a:blip r:embed="rId5"/>
          <a:stretch>
            <a:fillRect/>
          </a:stretch>
        </p:blipFill>
        <p:spPr>
          <a:xfrm>
            <a:off x="573794" y="3650048"/>
            <a:ext cx="1409175" cy="760634"/>
          </a:xfrm>
          <a:prstGeom prst="rect">
            <a:avLst/>
          </a:prstGeom>
        </p:spPr>
      </p:pic>
      <p:sp>
        <p:nvSpPr>
          <p:cNvPr id="11" name="TextBox 10"/>
          <p:cNvSpPr txBox="1"/>
          <p:nvPr/>
        </p:nvSpPr>
        <p:spPr>
          <a:xfrm>
            <a:off x="2106983" y="1519634"/>
            <a:ext cx="6785450" cy="1015663"/>
          </a:xfrm>
          <a:prstGeom prst="rect">
            <a:avLst/>
          </a:prstGeom>
          <a:noFill/>
        </p:spPr>
        <p:txBody>
          <a:bodyPr wrap="square" rtlCol="0">
            <a:spAutoFit/>
          </a:bodyPr>
          <a:lstStyle/>
          <a:p>
            <a:pPr marL="285750" lvl="0" indent="-285750">
              <a:buFont typeface="Arial" panose="020B0604020202020204" pitchFamily="34" charset="0"/>
              <a:buChar char="•"/>
            </a:pPr>
            <a:r>
              <a:rPr lang="en-US" sz="2000" dirty="0"/>
              <a:t>Signing of American College and University Presidents’ Climate Commitment (Dr. Robinson)</a:t>
            </a:r>
          </a:p>
          <a:p>
            <a:pPr marL="285750" lvl="0" indent="-285750">
              <a:buFont typeface="Arial" panose="020B0604020202020204" pitchFamily="34" charset="0"/>
              <a:buChar char="•"/>
            </a:pPr>
            <a:r>
              <a:rPr lang="en-US" sz="2000" dirty="0">
                <a:solidFill>
                  <a:schemeClr val="dk1"/>
                </a:solidFill>
                <a:ea typeface="Calibri"/>
                <a:cs typeface="Calibri"/>
                <a:sym typeface="Calibri"/>
              </a:rPr>
              <a:t>Formation of the Sustainability </a:t>
            </a:r>
            <a:r>
              <a:rPr lang="en-US" sz="2000" dirty="0" smtClean="0">
                <a:solidFill>
                  <a:schemeClr val="dk1"/>
                </a:solidFill>
                <a:ea typeface="Calibri"/>
                <a:cs typeface="Calibri"/>
                <a:sym typeface="Calibri"/>
              </a:rPr>
              <a:t>Institute</a:t>
            </a:r>
            <a:endParaRPr lang="en-US" sz="2000" dirty="0"/>
          </a:p>
        </p:txBody>
      </p:sp>
      <p:sp>
        <p:nvSpPr>
          <p:cNvPr id="12" name="TextBox 11"/>
          <p:cNvSpPr txBox="1"/>
          <p:nvPr/>
        </p:nvSpPr>
        <p:spPr>
          <a:xfrm>
            <a:off x="715005" y="1679135"/>
            <a:ext cx="1153551" cy="523220"/>
          </a:xfrm>
          <a:prstGeom prst="rect">
            <a:avLst/>
          </a:prstGeom>
          <a:noFill/>
        </p:spPr>
        <p:txBody>
          <a:bodyPr wrap="square" rtlCol="0">
            <a:spAutoFit/>
          </a:bodyPr>
          <a:lstStyle/>
          <a:p>
            <a:r>
              <a:rPr lang="en-US" sz="2800" dirty="0" smtClean="0">
                <a:solidFill>
                  <a:schemeClr val="bg1"/>
                </a:solidFill>
              </a:rPr>
              <a:t>2014</a:t>
            </a:r>
            <a:endParaRPr lang="en-US" sz="2800" dirty="0">
              <a:solidFill>
                <a:schemeClr val="bg1"/>
              </a:solidFill>
            </a:endParaRPr>
          </a:p>
        </p:txBody>
      </p:sp>
      <p:sp>
        <p:nvSpPr>
          <p:cNvPr id="13" name="TextBox 12"/>
          <p:cNvSpPr txBox="1"/>
          <p:nvPr/>
        </p:nvSpPr>
        <p:spPr>
          <a:xfrm>
            <a:off x="715005" y="2681636"/>
            <a:ext cx="915635" cy="523220"/>
          </a:xfrm>
          <a:prstGeom prst="rect">
            <a:avLst/>
          </a:prstGeom>
          <a:noFill/>
        </p:spPr>
        <p:txBody>
          <a:bodyPr wrap="none" rtlCol="0">
            <a:spAutoFit/>
          </a:bodyPr>
          <a:lstStyle/>
          <a:p>
            <a:r>
              <a:rPr lang="en-US" sz="2800" dirty="0">
                <a:solidFill>
                  <a:schemeClr val="bg1"/>
                </a:solidFill>
              </a:rPr>
              <a:t>2015</a:t>
            </a:r>
          </a:p>
        </p:txBody>
      </p:sp>
      <p:sp>
        <p:nvSpPr>
          <p:cNvPr id="14" name="TextBox 13"/>
          <p:cNvSpPr txBox="1"/>
          <p:nvPr/>
        </p:nvSpPr>
        <p:spPr>
          <a:xfrm>
            <a:off x="751354" y="3720274"/>
            <a:ext cx="915635" cy="523220"/>
          </a:xfrm>
          <a:prstGeom prst="rect">
            <a:avLst/>
          </a:prstGeom>
          <a:noFill/>
        </p:spPr>
        <p:txBody>
          <a:bodyPr wrap="none" rtlCol="0">
            <a:spAutoFit/>
          </a:bodyPr>
          <a:lstStyle/>
          <a:p>
            <a:r>
              <a:rPr lang="en-US" sz="2800" dirty="0" smtClean="0">
                <a:solidFill>
                  <a:schemeClr val="bg1"/>
                </a:solidFill>
              </a:rPr>
              <a:t>2016</a:t>
            </a:r>
            <a:endParaRPr lang="en-US" sz="2800" dirty="0">
              <a:solidFill>
                <a:schemeClr val="bg1"/>
              </a:solidFill>
            </a:endParaRPr>
          </a:p>
        </p:txBody>
      </p:sp>
      <p:sp>
        <p:nvSpPr>
          <p:cNvPr id="16" name="TextBox 15"/>
          <p:cNvSpPr txBox="1"/>
          <p:nvPr/>
        </p:nvSpPr>
        <p:spPr>
          <a:xfrm>
            <a:off x="715005" y="4872464"/>
            <a:ext cx="1116252" cy="523220"/>
          </a:xfrm>
          <a:prstGeom prst="rect">
            <a:avLst/>
          </a:prstGeom>
          <a:noFill/>
        </p:spPr>
        <p:txBody>
          <a:bodyPr wrap="square" rtlCol="0">
            <a:spAutoFit/>
          </a:bodyPr>
          <a:lstStyle/>
          <a:p>
            <a:r>
              <a:rPr lang="en-US" sz="2800" dirty="0" smtClean="0">
                <a:solidFill>
                  <a:schemeClr val="bg1"/>
                </a:solidFill>
              </a:rPr>
              <a:t>2017</a:t>
            </a:r>
            <a:endParaRPr lang="en-US" sz="2800" dirty="0">
              <a:solidFill>
                <a:schemeClr val="bg1"/>
              </a:solidFill>
            </a:endParaRPr>
          </a:p>
        </p:txBody>
      </p:sp>
      <p:sp>
        <p:nvSpPr>
          <p:cNvPr id="17" name="TextBox 16"/>
          <p:cNvSpPr txBox="1"/>
          <p:nvPr/>
        </p:nvSpPr>
        <p:spPr>
          <a:xfrm>
            <a:off x="2100255" y="2674374"/>
            <a:ext cx="6364167" cy="1015663"/>
          </a:xfrm>
          <a:prstGeom prst="rect">
            <a:avLst/>
          </a:prstGeom>
          <a:noFill/>
        </p:spPr>
        <p:txBody>
          <a:bodyPr wrap="square" rtlCol="0">
            <a:spAutoFit/>
          </a:bodyPr>
          <a:lstStyle/>
          <a:p>
            <a:pPr marL="285750" lvl="0" indent="-285750">
              <a:buFont typeface="Arial" panose="020B0604020202020204" pitchFamily="34" charset="0"/>
              <a:buChar char="•"/>
            </a:pPr>
            <a:r>
              <a:rPr lang="en-US" sz="2000" dirty="0">
                <a:sym typeface="Calibri"/>
              </a:rPr>
              <a:t>Submission of initial Greenhouse Gas Inventory report </a:t>
            </a:r>
            <a:endParaRPr lang="en-US" sz="2000" dirty="0"/>
          </a:p>
          <a:p>
            <a:pPr marL="285750" lvl="0" indent="-285750">
              <a:buFont typeface="Arial" panose="020B0604020202020204" pitchFamily="34" charset="0"/>
              <a:buChar char="•"/>
            </a:pPr>
            <a:r>
              <a:rPr lang="en-US" sz="2000" dirty="0">
                <a:sym typeface="Calibri"/>
              </a:rPr>
              <a:t>Signing of MOUs with international partner universities</a:t>
            </a:r>
            <a:endParaRPr lang="en-US" sz="2000" dirty="0"/>
          </a:p>
          <a:p>
            <a:pPr marL="285750" lvl="0" indent="-285750">
              <a:buFont typeface="Arial" panose="020B0604020202020204" pitchFamily="34" charset="0"/>
              <a:buChar char="•"/>
            </a:pPr>
            <a:r>
              <a:rPr lang="en-US" sz="2000" dirty="0">
                <a:sym typeface="Calibri"/>
              </a:rPr>
              <a:t>Focus Teams begin work on Sustainability Action Plan </a:t>
            </a:r>
            <a:endParaRPr lang="en-US" sz="2000" dirty="0"/>
          </a:p>
        </p:txBody>
      </p:sp>
      <p:sp>
        <p:nvSpPr>
          <p:cNvPr id="18" name="TextBox 17"/>
          <p:cNvSpPr txBox="1"/>
          <p:nvPr/>
        </p:nvSpPr>
        <p:spPr>
          <a:xfrm>
            <a:off x="2111786" y="3651921"/>
            <a:ext cx="6586544" cy="1015663"/>
          </a:xfrm>
          <a:prstGeom prst="rect">
            <a:avLst/>
          </a:prstGeom>
          <a:noFill/>
        </p:spPr>
        <p:txBody>
          <a:bodyPr wrap="square" rtlCol="0">
            <a:spAutoFit/>
          </a:bodyPr>
          <a:lstStyle/>
          <a:p>
            <a:pPr marL="285750" indent="-285750">
              <a:buFont typeface="Arial" panose="020B0604020202020204" pitchFamily="34" charset="0"/>
              <a:buChar char="•"/>
            </a:pPr>
            <a:r>
              <a:rPr lang="en-US" sz="2000" dirty="0">
                <a:sym typeface="Calibri"/>
              </a:rPr>
              <a:t>Indaba</a:t>
            </a:r>
            <a:endParaRPr lang="en-US" sz="2000" dirty="0"/>
          </a:p>
          <a:p>
            <a:pPr marL="285750" indent="-285750">
              <a:buFont typeface="Arial" panose="020B0604020202020204" pitchFamily="34" charset="0"/>
              <a:buChar char="•"/>
            </a:pPr>
            <a:r>
              <a:rPr lang="en-US" sz="2000" dirty="0">
                <a:sym typeface="Calibri"/>
              </a:rPr>
              <a:t>FAMU Sustainability Action Plan completed</a:t>
            </a:r>
            <a:endParaRPr lang="en-US" sz="2000" dirty="0"/>
          </a:p>
          <a:p>
            <a:pPr marL="285750" indent="-285750">
              <a:buFont typeface="Arial" panose="020B0604020202020204" pitchFamily="34" charset="0"/>
              <a:buChar char="•"/>
            </a:pPr>
            <a:r>
              <a:rPr lang="en-US" sz="2000" dirty="0">
                <a:sym typeface="Calibri"/>
              </a:rPr>
              <a:t>Groundbreaking of “</a:t>
            </a:r>
            <a:r>
              <a:rPr lang="en-US" sz="2000" dirty="0" err="1">
                <a:sym typeface="Calibri"/>
              </a:rPr>
              <a:t>EcoLab</a:t>
            </a:r>
            <a:r>
              <a:rPr lang="en-US" sz="2000" dirty="0" smtClean="0">
                <a:sym typeface="Calibri"/>
              </a:rPr>
              <a:t>”</a:t>
            </a:r>
            <a:endParaRPr lang="en-US" sz="2000" dirty="0"/>
          </a:p>
        </p:txBody>
      </p:sp>
      <p:sp>
        <p:nvSpPr>
          <p:cNvPr id="19" name="TextBox 18"/>
          <p:cNvSpPr txBox="1"/>
          <p:nvPr/>
        </p:nvSpPr>
        <p:spPr>
          <a:xfrm>
            <a:off x="2100255" y="4291625"/>
            <a:ext cx="6159543" cy="1323439"/>
          </a:xfrm>
          <a:prstGeom prst="rect">
            <a:avLst/>
          </a:prstGeom>
          <a:noFill/>
        </p:spPr>
        <p:txBody>
          <a:bodyPr wrap="square" rtlCol="0">
            <a:spAutoFit/>
          </a:bodyPr>
          <a:lstStyle/>
          <a:p>
            <a:pPr marL="285750" indent="-285750">
              <a:buFont typeface="Arial" panose="020B0604020202020204" pitchFamily="34" charset="0"/>
              <a:buChar char="•"/>
            </a:pPr>
            <a:endParaRPr lang="en-US" sz="2000" dirty="0" smtClean="0"/>
          </a:p>
          <a:p>
            <a:pPr marL="285750" indent="-285750">
              <a:buFont typeface="Arial" panose="020B0604020202020204" pitchFamily="34" charset="0"/>
              <a:buChar char="•"/>
            </a:pPr>
            <a:r>
              <a:rPr lang="en-US" sz="2000" dirty="0" smtClean="0"/>
              <a:t>Strengthening of research and academic focus</a:t>
            </a:r>
          </a:p>
          <a:p>
            <a:pPr marL="285750" indent="-285750">
              <a:buFont typeface="Arial" panose="020B0604020202020204" pitchFamily="34" charset="0"/>
              <a:buChar char="•"/>
            </a:pPr>
            <a:r>
              <a:rPr lang="en-US" sz="2000" dirty="0" smtClean="0"/>
              <a:t>Faculty Fellowship launch </a:t>
            </a:r>
          </a:p>
          <a:p>
            <a:pPr marL="285750" indent="-285750">
              <a:buFont typeface="Arial" panose="020B0604020202020204" pitchFamily="34" charset="0"/>
              <a:buChar char="•"/>
            </a:pPr>
            <a:r>
              <a:rPr lang="en-US" sz="2000" dirty="0" smtClean="0"/>
              <a:t>Formation of new partnerships </a:t>
            </a:r>
            <a:endParaRPr lang="en-US" sz="2000" dirty="0"/>
          </a:p>
        </p:txBody>
      </p:sp>
      <p:pic>
        <p:nvPicPr>
          <p:cNvPr id="20" name="Picture 19"/>
          <p:cNvPicPr>
            <a:picLocks noChangeAspect="1"/>
          </p:cNvPicPr>
          <p:nvPr/>
        </p:nvPicPr>
        <p:blipFill>
          <a:blip r:embed="rId6"/>
          <a:stretch>
            <a:fillRect/>
          </a:stretch>
        </p:blipFill>
        <p:spPr>
          <a:xfrm>
            <a:off x="573794" y="5876945"/>
            <a:ext cx="1469263" cy="792549"/>
          </a:xfrm>
          <a:prstGeom prst="rect">
            <a:avLst/>
          </a:prstGeom>
        </p:spPr>
      </p:pic>
      <p:sp>
        <p:nvSpPr>
          <p:cNvPr id="22" name="TextBox 21"/>
          <p:cNvSpPr txBox="1"/>
          <p:nvPr/>
        </p:nvSpPr>
        <p:spPr>
          <a:xfrm>
            <a:off x="751354" y="5983615"/>
            <a:ext cx="1002497" cy="523220"/>
          </a:xfrm>
          <a:prstGeom prst="rect">
            <a:avLst/>
          </a:prstGeom>
          <a:noFill/>
        </p:spPr>
        <p:txBody>
          <a:bodyPr wrap="square" rtlCol="0">
            <a:spAutoFit/>
          </a:bodyPr>
          <a:lstStyle/>
          <a:p>
            <a:r>
              <a:rPr lang="en-US" sz="2800" dirty="0" smtClean="0">
                <a:solidFill>
                  <a:schemeClr val="bg1"/>
                </a:solidFill>
              </a:rPr>
              <a:t>2018</a:t>
            </a:r>
            <a:endParaRPr lang="en-US" sz="2800" dirty="0">
              <a:solidFill>
                <a:schemeClr val="bg1"/>
              </a:solidFill>
            </a:endParaRPr>
          </a:p>
        </p:txBody>
      </p:sp>
      <p:sp>
        <p:nvSpPr>
          <p:cNvPr id="23" name="TextBox 22"/>
          <p:cNvSpPr txBox="1"/>
          <p:nvPr/>
        </p:nvSpPr>
        <p:spPr>
          <a:xfrm>
            <a:off x="2100255" y="5603830"/>
            <a:ext cx="6076920" cy="1015663"/>
          </a:xfrm>
          <a:prstGeom prst="rect">
            <a:avLst/>
          </a:prstGeom>
          <a:noFill/>
        </p:spPr>
        <p:txBody>
          <a:bodyPr wrap="none" rtlCol="0">
            <a:spAutoFit/>
          </a:bodyPr>
          <a:lstStyle/>
          <a:p>
            <a:pPr marL="285750" indent="-285750">
              <a:buFont typeface="Arial" panose="020B0604020202020204" pitchFamily="34" charset="0"/>
              <a:buChar char="•"/>
            </a:pPr>
            <a:r>
              <a:rPr lang="en-US" sz="2000" dirty="0" smtClean="0"/>
              <a:t>Further institutionalization </a:t>
            </a:r>
            <a:r>
              <a:rPr lang="en-US" sz="2000" dirty="0"/>
              <a:t>of sustainability objectives</a:t>
            </a:r>
          </a:p>
          <a:p>
            <a:pPr marL="285750" indent="-285750">
              <a:buFont typeface="Arial" panose="020B0604020202020204" pitchFamily="34" charset="0"/>
              <a:buChar char="•"/>
            </a:pPr>
            <a:r>
              <a:rPr lang="en-US" sz="2000" dirty="0"/>
              <a:t>Formalization of programs (student engagement, </a:t>
            </a:r>
            <a:endParaRPr lang="en-US" sz="2000" dirty="0" smtClean="0"/>
          </a:p>
          <a:p>
            <a:r>
              <a:rPr lang="en-US" sz="2000" dirty="0" smtClean="0"/>
              <a:t>     faculty </a:t>
            </a:r>
            <a:r>
              <a:rPr lang="en-US" sz="2000" dirty="0"/>
              <a:t>Fellowships, </a:t>
            </a:r>
            <a:r>
              <a:rPr lang="en-US" sz="2000" dirty="0" smtClean="0"/>
              <a:t>Advisory Council)</a:t>
            </a:r>
            <a:endParaRPr lang="en-US" sz="2000" dirty="0"/>
          </a:p>
        </p:txBody>
      </p:sp>
    </p:spTree>
    <p:extLst>
      <p:ext uri="{BB962C8B-B14F-4D97-AF65-F5344CB8AC3E}">
        <p14:creationId xmlns:p14="http://schemas.microsoft.com/office/powerpoint/2010/main" val="2739524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Relationship with Faculty</a:t>
            </a:r>
            <a:endParaRPr lang="en-US" dirty="0"/>
          </a:p>
        </p:txBody>
      </p:sp>
      <p:sp>
        <p:nvSpPr>
          <p:cNvPr id="3" name="Content Placeholder 2"/>
          <p:cNvSpPr>
            <a:spLocks noGrp="1"/>
          </p:cNvSpPr>
          <p:nvPr>
            <p:ph idx="1"/>
          </p:nvPr>
        </p:nvSpPr>
        <p:spPr>
          <a:xfrm>
            <a:off x="457200" y="1891151"/>
            <a:ext cx="8229600" cy="4090658"/>
          </a:xfrm>
        </p:spPr>
        <p:txBody>
          <a:bodyPr>
            <a:normAutofit fontScale="85000" lnSpcReduction="20000"/>
          </a:bodyPr>
          <a:lstStyle/>
          <a:p>
            <a:pPr marL="0" indent="0">
              <a:buNone/>
            </a:pPr>
            <a:r>
              <a:rPr lang="en-US" dirty="0" smtClean="0"/>
              <a:t>Our goal: to connect and serve </a:t>
            </a:r>
          </a:p>
          <a:p>
            <a:r>
              <a:rPr lang="en-US" dirty="0" smtClean="0"/>
              <a:t>Research</a:t>
            </a:r>
          </a:p>
          <a:p>
            <a:pPr lvl="1"/>
            <a:r>
              <a:rPr lang="en-US" dirty="0" smtClean="0"/>
              <a:t>Foster multi-disciplinary endeavors &amp; support teams</a:t>
            </a:r>
          </a:p>
          <a:p>
            <a:pPr lvl="1"/>
            <a:r>
              <a:rPr lang="en-US" dirty="0" smtClean="0"/>
              <a:t>Assist with partnerships &amp; seeking fundraising </a:t>
            </a:r>
          </a:p>
          <a:p>
            <a:r>
              <a:rPr lang="en-US" dirty="0" smtClean="0"/>
              <a:t>Engagement </a:t>
            </a:r>
          </a:p>
          <a:p>
            <a:pPr lvl="1"/>
            <a:r>
              <a:rPr lang="en-US" dirty="0" smtClean="0"/>
              <a:t>Connect students within campus &amp; community </a:t>
            </a:r>
          </a:p>
          <a:p>
            <a:pPr lvl="1"/>
            <a:r>
              <a:rPr lang="en-US" dirty="0" smtClean="0"/>
              <a:t>Service </a:t>
            </a:r>
          </a:p>
          <a:p>
            <a:pPr lvl="0"/>
            <a:r>
              <a:rPr lang="en-US" dirty="0" smtClean="0">
                <a:solidFill>
                  <a:prstClr val="black"/>
                </a:solidFill>
              </a:rPr>
              <a:t>Teaching</a:t>
            </a:r>
          </a:p>
          <a:p>
            <a:pPr lvl="1"/>
            <a:r>
              <a:rPr lang="en-US" dirty="0" smtClean="0">
                <a:solidFill>
                  <a:prstClr val="black"/>
                </a:solidFill>
              </a:rPr>
              <a:t>Curriculum development and opportunities for professional development </a:t>
            </a:r>
            <a:endParaRPr lang="en-US" dirty="0">
              <a:solidFill>
                <a:prstClr val="black"/>
              </a:solidFill>
            </a:endParaRPr>
          </a:p>
          <a:p>
            <a:pPr marL="457200" lvl="1" indent="0">
              <a:buNone/>
            </a:pPr>
            <a:endParaRPr lang="en-US" dirty="0" smtClean="0"/>
          </a:p>
          <a:p>
            <a:endParaRPr lang="en-US" dirty="0"/>
          </a:p>
          <a:p>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13</a:t>
            </a:fld>
            <a:endParaRPr lang="en-US" dirty="0"/>
          </a:p>
        </p:txBody>
      </p:sp>
    </p:spTree>
    <p:extLst>
      <p:ext uri="{BB962C8B-B14F-4D97-AF65-F5344CB8AC3E}">
        <p14:creationId xmlns:p14="http://schemas.microsoft.com/office/powerpoint/2010/main" val="2352283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cxnSp>
        <p:nvCxnSpPr>
          <p:cNvPr id="228" name="Shape 228"/>
          <p:cNvCxnSpPr/>
          <p:nvPr/>
        </p:nvCxnSpPr>
        <p:spPr>
          <a:xfrm rot="10800000" flipH="1">
            <a:off x="4982591" y="3823062"/>
            <a:ext cx="791192" cy="252547"/>
          </a:xfrm>
          <a:prstGeom prst="straightConnector1">
            <a:avLst/>
          </a:prstGeom>
          <a:noFill/>
          <a:ln w="25400" cap="flat" cmpd="sng">
            <a:solidFill>
              <a:srgbClr val="134D01"/>
            </a:solidFill>
            <a:prstDash val="solid"/>
            <a:round/>
            <a:headEnd type="none" w="med" len="med"/>
            <a:tailEnd type="none" w="med" len="med"/>
          </a:ln>
          <a:effectLst>
            <a:outerShdw blurRad="39999" dist="20000" dir="5400000" rotWithShape="0">
              <a:srgbClr val="000000">
                <a:alpha val="37647"/>
              </a:srgbClr>
            </a:outerShdw>
          </a:effectLst>
        </p:spPr>
      </p:cxnSp>
      <p:sp>
        <p:nvSpPr>
          <p:cNvPr id="206" name="Shape 206"/>
          <p:cNvSpPr txBox="1">
            <a:spLocks noGrp="1"/>
          </p:cNvSpPr>
          <p:nvPr>
            <p:ph type="title"/>
          </p:nvPr>
        </p:nvSpPr>
        <p:spPr>
          <a:xfrm>
            <a:off x="1278383" y="469133"/>
            <a:ext cx="7408415" cy="781534"/>
          </a:xfrm>
          <a:prstGeom prst="rect">
            <a:avLst/>
          </a:prstGeom>
          <a:noFill/>
          <a:ln>
            <a:noFill/>
          </a:ln>
        </p:spPr>
        <p:txBody>
          <a:bodyPr lIns="91425" tIns="45700" rIns="91425" bIns="45700" anchor="b" anchorCtr="0">
            <a:noAutofit/>
          </a:bodyPr>
          <a:lstStyle/>
          <a:p>
            <a:pPr marL="0" marR="0" lvl="0" indent="0" algn="l" rtl="0">
              <a:spcBef>
                <a:spcPts val="0"/>
              </a:spcBef>
              <a:buClr>
                <a:schemeClr val="dk1"/>
              </a:buClr>
              <a:buSzPct val="25000"/>
              <a:buFont typeface="Calibri"/>
              <a:buNone/>
            </a:pPr>
            <a:r>
              <a:rPr lang="en-US" sz="4400" b="0" i="0" u="none" strike="noStrike" cap="none">
                <a:solidFill>
                  <a:schemeClr val="dk1"/>
                </a:solidFill>
                <a:latin typeface="Calibri"/>
                <a:ea typeface="Calibri"/>
                <a:cs typeface="Calibri"/>
                <a:sym typeface="Calibri"/>
              </a:rPr>
              <a:t>SI Operational Model</a:t>
            </a:r>
          </a:p>
        </p:txBody>
      </p:sp>
      <p:grpSp>
        <p:nvGrpSpPr>
          <p:cNvPr id="207" name="Shape 207"/>
          <p:cNvGrpSpPr/>
          <p:nvPr/>
        </p:nvGrpSpPr>
        <p:grpSpPr>
          <a:xfrm>
            <a:off x="2342597" y="1724292"/>
            <a:ext cx="4439691" cy="4423037"/>
            <a:chOff x="2055214" y="-5"/>
            <a:chExt cx="4439691" cy="4423037"/>
          </a:xfrm>
        </p:grpSpPr>
        <p:sp>
          <p:nvSpPr>
            <p:cNvPr id="208" name="Shape 208"/>
            <p:cNvSpPr/>
            <p:nvPr/>
          </p:nvSpPr>
          <p:spPr>
            <a:xfrm>
              <a:off x="3964291" y="2116247"/>
              <a:ext cx="823507" cy="764669"/>
            </a:xfrm>
            <a:prstGeom prst="ellipse">
              <a:avLst/>
            </a:prstGeom>
            <a:solidFill>
              <a:srgbClr val="FF9500"/>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09" name="Shape 209"/>
            <p:cNvSpPr txBox="1"/>
            <p:nvPr/>
          </p:nvSpPr>
          <p:spPr>
            <a:xfrm>
              <a:off x="4084890" y="2228230"/>
              <a:ext cx="737217" cy="540702"/>
            </a:xfrm>
            <a:prstGeom prst="rect">
              <a:avLst/>
            </a:prstGeom>
            <a:noFill/>
            <a:ln>
              <a:noFill/>
            </a:ln>
          </p:spPr>
          <p:txBody>
            <a:bodyPr lIns="22225" tIns="22225" rIns="22225" bIns="22225" anchor="ctr" anchorCtr="0">
              <a:noAutofit/>
            </a:bodyPr>
            <a:lstStyle/>
            <a:p>
              <a:pPr marL="0" marR="0" lvl="0" indent="0" algn="ctr" rtl="0">
                <a:lnSpc>
                  <a:spcPct val="90000"/>
                </a:lnSpc>
                <a:spcBef>
                  <a:spcPts val="0"/>
                </a:spcBef>
                <a:spcAft>
                  <a:spcPts val="0"/>
                </a:spcAft>
                <a:buSzPct val="25000"/>
                <a:buNone/>
              </a:pPr>
              <a:r>
                <a:rPr lang="en-US" sz="3500" b="0" i="0" u="none" strike="noStrike" cap="none" dirty="0" smtClean="0">
                  <a:solidFill>
                    <a:schemeClr val="lt1"/>
                  </a:solidFill>
                  <a:latin typeface="Calibri"/>
                  <a:ea typeface="Calibri"/>
                  <a:cs typeface="Calibri"/>
                  <a:sym typeface="Calibri"/>
                </a:rPr>
                <a:t>SI</a:t>
              </a:r>
              <a:r>
                <a:rPr lang="en-US" sz="3500" b="0" i="0" u="none" strike="noStrike" cap="none" dirty="0" smtClean="0">
                  <a:solidFill>
                    <a:srgbClr val="FF0000"/>
                  </a:solidFill>
                  <a:latin typeface="Calibri"/>
                  <a:ea typeface="Calibri"/>
                  <a:cs typeface="Calibri"/>
                  <a:sym typeface="Calibri"/>
                </a:rPr>
                <a:t>*</a:t>
              </a:r>
              <a:r>
                <a:rPr lang="en-US" sz="3500" b="0" i="0" u="none" strike="noStrike" cap="none" dirty="0" smtClean="0">
                  <a:solidFill>
                    <a:schemeClr val="lt1"/>
                  </a:solidFill>
                  <a:latin typeface="Calibri"/>
                  <a:ea typeface="Calibri"/>
                  <a:cs typeface="Calibri"/>
                  <a:sym typeface="Calibri"/>
                </a:rPr>
                <a:t>  </a:t>
              </a:r>
              <a:endParaRPr lang="en-US" sz="3500" b="0" i="0" u="none" strike="noStrike" cap="none" dirty="0">
                <a:solidFill>
                  <a:schemeClr val="lt1"/>
                </a:solidFill>
                <a:latin typeface="Calibri"/>
                <a:ea typeface="Calibri"/>
                <a:cs typeface="Calibri"/>
                <a:sym typeface="Calibri"/>
              </a:endParaRPr>
            </a:p>
          </p:txBody>
        </p:sp>
        <p:sp>
          <p:nvSpPr>
            <p:cNvPr id="210" name="Shape 210"/>
            <p:cNvSpPr/>
            <p:nvPr/>
          </p:nvSpPr>
          <p:spPr>
            <a:xfrm rot="-5195083">
              <a:off x="4089954" y="1774430"/>
              <a:ext cx="656878" cy="29090"/>
            </a:xfrm>
            <a:custGeom>
              <a:avLst/>
              <a:gdLst/>
              <a:ahLst/>
              <a:cxnLst/>
              <a:rect l="0" t="0" r="0" b="0"/>
              <a:pathLst>
                <a:path w="120000" h="120000" extrusionOk="0">
                  <a:moveTo>
                    <a:pt x="0" y="59997"/>
                  </a:moveTo>
                  <a:lnTo>
                    <a:pt x="120000" y="59997"/>
                  </a:lnTo>
                </a:path>
              </a:pathLst>
            </a:custGeom>
            <a:noFill/>
            <a:ln w="25400" cap="flat" cmpd="sng">
              <a:solidFill>
                <a:srgbClr val="134D0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11" name="Shape 211"/>
            <p:cNvSpPr txBox="1"/>
            <p:nvPr/>
          </p:nvSpPr>
          <p:spPr>
            <a:xfrm rot="-5195083">
              <a:off x="4401972" y="1772555"/>
              <a:ext cx="32842" cy="32842"/>
            </a:xfrm>
            <a:prstGeom prst="rect">
              <a:avLst/>
            </a:prstGeom>
            <a:noFill/>
            <a:ln>
              <a:noFill/>
            </a:ln>
          </p:spPr>
          <p:txBody>
            <a:bodyPr lIns="12700" tIns="0" rIns="12700" bIns="0" anchor="ctr" anchorCtr="0">
              <a:noAutofit/>
            </a:bodyPr>
            <a:lstStyle/>
            <a:p>
              <a:pPr marL="0" marR="0" lvl="0" indent="0" algn="ctr" rtl="0">
                <a:lnSpc>
                  <a:spcPct val="90000"/>
                </a:lnSpc>
                <a:spcBef>
                  <a:spcPts val="0"/>
                </a:spcBef>
                <a:spcAft>
                  <a:spcPts val="0"/>
                </a:spcAft>
                <a:buNone/>
              </a:pPr>
              <a:endParaRPr sz="500" b="0" i="0" u="none" strike="noStrike" cap="none">
                <a:solidFill>
                  <a:schemeClr val="dk1"/>
                </a:solidFill>
                <a:latin typeface="Calibri"/>
                <a:ea typeface="Calibri"/>
                <a:cs typeface="Calibri"/>
                <a:sym typeface="Calibri"/>
              </a:endParaRPr>
            </a:p>
          </p:txBody>
        </p:sp>
        <p:sp>
          <p:nvSpPr>
            <p:cNvPr id="212" name="Shape 212"/>
            <p:cNvSpPr/>
            <p:nvPr/>
          </p:nvSpPr>
          <p:spPr>
            <a:xfrm>
              <a:off x="3770819" y="-5"/>
              <a:ext cx="1421395" cy="1462502"/>
            </a:xfrm>
            <a:prstGeom prst="ellipse">
              <a:avLst/>
            </a:prstGeom>
            <a:solidFill>
              <a:srgbClr val="134D01"/>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13" name="Shape 213"/>
            <p:cNvSpPr txBox="1"/>
            <p:nvPr/>
          </p:nvSpPr>
          <p:spPr>
            <a:xfrm>
              <a:off x="3978978" y="214172"/>
              <a:ext cx="1005077" cy="1034145"/>
            </a:xfrm>
            <a:prstGeom prst="rect">
              <a:avLst/>
            </a:prstGeom>
            <a:noFill/>
            <a:ln>
              <a:noFill/>
            </a:ln>
          </p:spPr>
          <p:txBody>
            <a:bodyPr lIns="9525" tIns="9525" rIns="9525" bIns="9525" anchor="ctr" anchorCtr="0">
              <a:noAutofit/>
            </a:bodyPr>
            <a:lstStyle/>
            <a:p>
              <a:pPr marL="0" marR="0" lvl="0" indent="0" algn="ctr" rtl="0">
                <a:lnSpc>
                  <a:spcPct val="90000"/>
                </a:lnSpc>
                <a:spcBef>
                  <a:spcPts val="0"/>
                </a:spcBef>
                <a:spcAft>
                  <a:spcPts val="0"/>
                </a:spcAft>
                <a:buSzPct val="25000"/>
                <a:buNone/>
              </a:pPr>
              <a:r>
                <a:rPr lang="en-US" sz="1500" b="1" i="0" u="none" strike="noStrike" cap="none" dirty="0">
                  <a:solidFill>
                    <a:schemeClr val="lt1"/>
                  </a:solidFill>
                  <a:latin typeface="Calibri"/>
                  <a:ea typeface="Calibri"/>
                  <a:cs typeface="Calibri"/>
                  <a:sym typeface="Calibri"/>
                </a:rPr>
                <a:t>FAMU Leadership &amp; </a:t>
              </a:r>
            </a:p>
            <a:p>
              <a:pPr marL="0" marR="0" lvl="0" indent="0" algn="ctr" rtl="0">
                <a:lnSpc>
                  <a:spcPct val="90000"/>
                </a:lnSpc>
                <a:spcBef>
                  <a:spcPts val="525"/>
                </a:spcBef>
                <a:spcAft>
                  <a:spcPts val="0"/>
                </a:spcAft>
                <a:buSzPct val="25000"/>
                <a:buNone/>
              </a:pPr>
              <a:r>
                <a:rPr lang="en-US" sz="1500" b="1" i="0" u="none" strike="noStrike" cap="none" dirty="0">
                  <a:solidFill>
                    <a:schemeClr val="lt1"/>
                  </a:solidFill>
                  <a:latin typeface="Calibri"/>
                  <a:ea typeface="Calibri"/>
                  <a:cs typeface="Calibri"/>
                  <a:sym typeface="Calibri"/>
                </a:rPr>
                <a:t>Colleges </a:t>
              </a:r>
            </a:p>
          </p:txBody>
        </p:sp>
        <p:sp>
          <p:nvSpPr>
            <p:cNvPr id="214" name="Shape 214"/>
            <p:cNvSpPr/>
            <p:nvPr/>
          </p:nvSpPr>
          <p:spPr>
            <a:xfrm rot="2434439">
              <a:off x="4584333" y="2998613"/>
              <a:ext cx="785263" cy="29090"/>
            </a:xfrm>
            <a:custGeom>
              <a:avLst/>
              <a:gdLst/>
              <a:ahLst/>
              <a:cxnLst/>
              <a:rect l="0" t="0" r="0" b="0"/>
              <a:pathLst>
                <a:path w="120000" h="120000" extrusionOk="0">
                  <a:moveTo>
                    <a:pt x="0" y="59997"/>
                  </a:moveTo>
                  <a:lnTo>
                    <a:pt x="120000" y="59997"/>
                  </a:lnTo>
                </a:path>
              </a:pathLst>
            </a:custGeom>
            <a:noFill/>
            <a:ln w="25400" cap="flat" cmpd="sng">
              <a:solidFill>
                <a:srgbClr val="134D0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15" name="Shape 215"/>
            <p:cNvSpPr txBox="1"/>
            <p:nvPr/>
          </p:nvSpPr>
          <p:spPr>
            <a:xfrm rot="2434439">
              <a:off x="4957332" y="2993527"/>
              <a:ext cx="39262" cy="39262"/>
            </a:xfrm>
            <a:prstGeom prst="rect">
              <a:avLst/>
            </a:prstGeom>
            <a:noFill/>
            <a:ln>
              <a:noFill/>
            </a:ln>
          </p:spPr>
          <p:txBody>
            <a:bodyPr lIns="12700" tIns="0" rIns="12700" bIns="0" anchor="ctr" anchorCtr="0">
              <a:noAutofit/>
            </a:bodyPr>
            <a:lstStyle/>
            <a:p>
              <a:pPr marL="0" marR="0" lvl="0" indent="0" algn="ctr" rtl="0">
                <a:lnSpc>
                  <a:spcPct val="90000"/>
                </a:lnSpc>
                <a:spcBef>
                  <a:spcPts val="0"/>
                </a:spcBef>
                <a:spcAft>
                  <a:spcPts val="0"/>
                </a:spcAft>
                <a:buNone/>
              </a:pPr>
              <a:endParaRPr sz="500" b="0" i="0" u="none" strike="noStrike" cap="none">
                <a:solidFill>
                  <a:schemeClr val="dk1"/>
                </a:solidFill>
                <a:latin typeface="Calibri"/>
                <a:ea typeface="Calibri"/>
                <a:cs typeface="Calibri"/>
                <a:sym typeface="Calibri"/>
              </a:endParaRPr>
            </a:p>
          </p:txBody>
        </p:sp>
        <p:sp>
          <p:nvSpPr>
            <p:cNvPr id="216" name="Shape 216"/>
            <p:cNvSpPr/>
            <p:nvPr/>
          </p:nvSpPr>
          <p:spPr>
            <a:xfrm>
              <a:off x="5108530" y="3026221"/>
              <a:ext cx="1386375" cy="1386375"/>
            </a:xfrm>
            <a:prstGeom prst="ellipse">
              <a:avLst/>
            </a:prstGeom>
            <a:solidFill>
              <a:srgbClr val="134D01"/>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17" name="Shape 217"/>
            <p:cNvSpPr txBox="1"/>
            <p:nvPr/>
          </p:nvSpPr>
          <p:spPr>
            <a:xfrm>
              <a:off x="5311560" y="3229250"/>
              <a:ext cx="980316" cy="980316"/>
            </a:xfrm>
            <a:prstGeom prst="rect">
              <a:avLst/>
            </a:prstGeom>
            <a:noFill/>
            <a:ln>
              <a:noFill/>
            </a:ln>
          </p:spPr>
          <p:txBody>
            <a:bodyPr lIns="9525" tIns="9525" rIns="9525" bIns="9525" anchor="ctr" anchorCtr="0">
              <a:noAutofit/>
            </a:bodyPr>
            <a:lstStyle/>
            <a:p>
              <a:pPr marL="0" marR="0" lvl="0" indent="0" algn="ctr" rtl="0">
                <a:lnSpc>
                  <a:spcPct val="90000"/>
                </a:lnSpc>
                <a:spcBef>
                  <a:spcPts val="0"/>
                </a:spcBef>
                <a:spcAft>
                  <a:spcPts val="0"/>
                </a:spcAft>
                <a:buSzPct val="25000"/>
                <a:buNone/>
              </a:pPr>
              <a:r>
                <a:rPr lang="en-US" sz="1500" b="1" i="0" u="none" strike="noStrike" cap="none" dirty="0">
                  <a:solidFill>
                    <a:schemeClr val="lt1"/>
                  </a:solidFill>
                  <a:latin typeface="Calibri"/>
                  <a:ea typeface="Calibri"/>
                  <a:cs typeface="Calibri"/>
                  <a:sym typeface="Calibri"/>
                </a:rPr>
                <a:t>Partners: Public, Private, Funders</a:t>
              </a:r>
            </a:p>
          </p:txBody>
        </p:sp>
        <p:sp>
          <p:nvSpPr>
            <p:cNvPr id="218" name="Shape 218"/>
            <p:cNvSpPr/>
            <p:nvPr/>
          </p:nvSpPr>
          <p:spPr>
            <a:xfrm rot="8246729">
              <a:off x="3449426" y="2999675"/>
              <a:ext cx="729938" cy="29090"/>
            </a:xfrm>
            <a:custGeom>
              <a:avLst/>
              <a:gdLst/>
              <a:ahLst/>
              <a:cxnLst/>
              <a:rect l="0" t="0" r="0" b="0"/>
              <a:pathLst>
                <a:path w="120000" h="120000" extrusionOk="0">
                  <a:moveTo>
                    <a:pt x="0" y="59997"/>
                  </a:moveTo>
                  <a:lnTo>
                    <a:pt x="120000" y="59997"/>
                  </a:lnTo>
                </a:path>
              </a:pathLst>
            </a:custGeom>
            <a:noFill/>
            <a:ln w="25400" cap="flat" cmpd="sng">
              <a:solidFill>
                <a:srgbClr val="134D0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19" name="Shape 219"/>
            <p:cNvSpPr txBox="1"/>
            <p:nvPr/>
          </p:nvSpPr>
          <p:spPr>
            <a:xfrm rot="-2553271">
              <a:off x="3796147" y="2995974"/>
              <a:ext cx="36495" cy="36495"/>
            </a:xfrm>
            <a:prstGeom prst="rect">
              <a:avLst/>
            </a:prstGeom>
            <a:noFill/>
            <a:ln>
              <a:noFill/>
            </a:ln>
          </p:spPr>
          <p:txBody>
            <a:bodyPr lIns="12700" tIns="0" rIns="12700" bIns="0" anchor="ctr" anchorCtr="0">
              <a:noAutofit/>
            </a:bodyPr>
            <a:lstStyle/>
            <a:p>
              <a:pPr marL="0" marR="0" lvl="0" indent="0" algn="ctr" rtl="0">
                <a:lnSpc>
                  <a:spcPct val="90000"/>
                </a:lnSpc>
                <a:spcBef>
                  <a:spcPts val="0"/>
                </a:spcBef>
                <a:spcAft>
                  <a:spcPts val="0"/>
                </a:spcAft>
                <a:buNone/>
              </a:pPr>
              <a:endParaRPr sz="500" b="0" i="0" u="none" strike="noStrike" cap="none">
                <a:solidFill>
                  <a:schemeClr val="dk1"/>
                </a:solidFill>
                <a:latin typeface="Calibri"/>
                <a:ea typeface="Calibri"/>
                <a:cs typeface="Calibri"/>
                <a:sym typeface="Calibri"/>
              </a:endParaRPr>
            </a:p>
          </p:txBody>
        </p:sp>
        <p:sp>
          <p:nvSpPr>
            <p:cNvPr id="220" name="Shape 220"/>
            <p:cNvSpPr/>
            <p:nvPr/>
          </p:nvSpPr>
          <p:spPr>
            <a:xfrm>
              <a:off x="2341733" y="3036657"/>
              <a:ext cx="1386375" cy="1386375"/>
            </a:xfrm>
            <a:prstGeom prst="ellipse">
              <a:avLst/>
            </a:prstGeom>
            <a:solidFill>
              <a:srgbClr val="134D01"/>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21" name="Shape 221"/>
            <p:cNvSpPr txBox="1"/>
            <p:nvPr/>
          </p:nvSpPr>
          <p:spPr>
            <a:xfrm>
              <a:off x="2544763" y="3239686"/>
              <a:ext cx="980316" cy="980316"/>
            </a:xfrm>
            <a:prstGeom prst="rect">
              <a:avLst/>
            </a:prstGeom>
            <a:noFill/>
            <a:ln>
              <a:noFill/>
            </a:ln>
          </p:spPr>
          <p:txBody>
            <a:bodyPr lIns="9525" tIns="9525" rIns="9525" bIns="9525" anchor="ctr" anchorCtr="0">
              <a:noAutofit/>
            </a:bodyPr>
            <a:lstStyle/>
            <a:p>
              <a:pPr marL="0" marR="0" lvl="0" indent="0" algn="ctr" rtl="0">
                <a:lnSpc>
                  <a:spcPct val="90000"/>
                </a:lnSpc>
                <a:spcBef>
                  <a:spcPts val="0"/>
                </a:spcBef>
                <a:spcAft>
                  <a:spcPts val="0"/>
                </a:spcAft>
                <a:buSzPct val="25000"/>
                <a:buNone/>
              </a:pPr>
              <a:r>
                <a:rPr lang="en-US" sz="1500" b="1" i="0" u="none" strike="noStrike" cap="none" dirty="0">
                  <a:solidFill>
                    <a:schemeClr val="lt1"/>
                  </a:solidFill>
                  <a:latin typeface="Calibri"/>
                  <a:ea typeface="Calibri"/>
                  <a:cs typeface="Calibri"/>
                  <a:sym typeface="Calibri"/>
                </a:rPr>
                <a:t>Community</a:t>
              </a:r>
            </a:p>
          </p:txBody>
        </p:sp>
        <p:sp>
          <p:nvSpPr>
            <p:cNvPr id="222" name="Shape 222"/>
            <p:cNvSpPr/>
            <p:nvPr/>
          </p:nvSpPr>
          <p:spPr>
            <a:xfrm rot="-9403952">
              <a:off x="3357894" y="2190678"/>
              <a:ext cx="671834" cy="29090"/>
            </a:xfrm>
            <a:custGeom>
              <a:avLst/>
              <a:gdLst/>
              <a:ahLst/>
              <a:cxnLst/>
              <a:rect l="0" t="0" r="0" b="0"/>
              <a:pathLst>
                <a:path w="120000" h="120000" extrusionOk="0">
                  <a:moveTo>
                    <a:pt x="0" y="59997"/>
                  </a:moveTo>
                  <a:lnTo>
                    <a:pt x="120000" y="59997"/>
                  </a:lnTo>
                </a:path>
              </a:pathLst>
            </a:custGeom>
            <a:noFill/>
            <a:ln w="25400" cap="flat" cmpd="sng">
              <a:solidFill>
                <a:srgbClr val="134D0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23" name="Shape 223"/>
            <p:cNvSpPr txBox="1"/>
            <p:nvPr/>
          </p:nvSpPr>
          <p:spPr>
            <a:xfrm rot="1396048">
              <a:off x="3677015" y="2188429"/>
              <a:ext cx="33590" cy="33590"/>
            </a:xfrm>
            <a:prstGeom prst="rect">
              <a:avLst/>
            </a:prstGeom>
            <a:noFill/>
            <a:ln>
              <a:noFill/>
            </a:ln>
          </p:spPr>
          <p:txBody>
            <a:bodyPr lIns="12700" tIns="0" rIns="12700" bIns="0" anchor="ctr" anchorCtr="0">
              <a:noAutofit/>
            </a:bodyPr>
            <a:lstStyle/>
            <a:p>
              <a:pPr marL="0" marR="0" lvl="0" indent="0" algn="ctr" rtl="0">
                <a:lnSpc>
                  <a:spcPct val="90000"/>
                </a:lnSpc>
                <a:spcBef>
                  <a:spcPts val="0"/>
                </a:spcBef>
                <a:spcAft>
                  <a:spcPts val="0"/>
                </a:spcAft>
                <a:buNone/>
              </a:pPr>
              <a:endParaRPr sz="500" b="0" i="0" u="none" strike="noStrike" cap="none">
                <a:solidFill>
                  <a:schemeClr val="dk1"/>
                </a:solidFill>
                <a:latin typeface="Calibri"/>
                <a:ea typeface="Calibri"/>
                <a:cs typeface="Calibri"/>
                <a:sym typeface="Calibri"/>
              </a:endParaRPr>
            </a:p>
          </p:txBody>
        </p:sp>
        <p:sp>
          <p:nvSpPr>
            <p:cNvPr id="224" name="Shape 224"/>
            <p:cNvSpPr/>
            <p:nvPr/>
          </p:nvSpPr>
          <p:spPr>
            <a:xfrm>
              <a:off x="2055214" y="1105515"/>
              <a:ext cx="1386375" cy="1386375"/>
            </a:xfrm>
            <a:prstGeom prst="ellipse">
              <a:avLst/>
            </a:prstGeom>
            <a:solidFill>
              <a:srgbClr val="134D01"/>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25" name="Shape 225"/>
            <p:cNvSpPr txBox="1"/>
            <p:nvPr/>
          </p:nvSpPr>
          <p:spPr>
            <a:xfrm>
              <a:off x="2258243" y="1308545"/>
              <a:ext cx="980316" cy="980316"/>
            </a:xfrm>
            <a:prstGeom prst="rect">
              <a:avLst/>
            </a:prstGeom>
            <a:noFill/>
            <a:ln>
              <a:noFill/>
            </a:ln>
          </p:spPr>
          <p:txBody>
            <a:bodyPr lIns="9525" tIns="9525" rIns="9525" bIns="9525" anchor="ctr" anchorCtr="0">
              <a:noAutofit/>
            </a:bodyPr>
            <a:lstStyle/>
            <a:p>
              <a:pPr marL="0" marR="0" lvl="0" indent="0" algn="ctr" rtl="0">
                <a:lnSpc>
                  <a:spcPct val="90000"/>
                </a:lnSpc>
                <a:spcBef>
                  <a:spcPts val="525"/>
                </a:spcBef>
                <a:spcAft>
                  <a:spcPts val="0"/>
                </a:spcAft>
                <a:buSzPct val="25000"/>
                <a:buNone/>
              </a:pPr>
              <a:r>
                <a:rPr lang="en-US" sz="1500" b="1" i="0" u="none" strike="noStrike" cap="none" dirty="0" smtClean="0">
                  <a:solidFill>
                    <a:schemeClr val="lt1"/>
                  </a:solidFill>
                  <a:latin typeface="Calibri"/>
                  <a:ea typeface="Calibri"/>
                  <a:cs typeface="Calibri"/>
                  <a:sym typeface="Calibri"/>
                </a:rPr>
                <a:t>Faculty &amp; Partners engaged in research</a:t>
              </a:r>
              <a:endParaRPr lang="en-US" sz="1500" b="1" i="0" u="none" strike="noStrike" cap="none" dirty="0">
                <a:solidFill>
                  <a:schemeClr val="lt1"/>
                </a:solidFill>
                <a:latin typeface="Calibri"/>
                <a:ea typeface="Calibri"/>
                <a:cs typeface="Calibri"/>
                <a:sym typeface="Calibri"/>
              </a:endParaRPr>
            </a:p>
          </p:txBody>
        </p:sp>
      </p:grpSp>
      <p:sp>
        <p:nvSpPr>
          <p:cNvPr id="226" name="Shape 226"/>
          <p:cNvSpPr txBox="1">
            <a:spLocks noGrp="1"/>
          </p:cNvSpPr>
          <p:nvPr>
            <p:ph type="sldNum" idx="12"/>
          </p:nvPr>
        </p:nvSpPr>
        <p:spPr>
          <a:xfrm>
            <a:off x="6553200" y="6356350"/>
            <a:ext cx="1405466"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14</a:t>
            </a:fld>
            <a:endParaRPr lang="en-US" sz="1200" b="0" i="0" u="none" strike="noStrike" cap="none">
              <a:solidFill>
                <a:srgbClr val="888888"/>
              </a:solidFill>
              <a:latin typeface="Calibri"/>
              <a:ea typeface="Calibri"/>
              <a:cs typeface="Calibri"/>
              <a:sym typeface="Calibri"/>
            </a:endParaRPr>
          </a:p>
        </p:txBody>
      </p:sp>
      <p:grpSp>
        <p:nvGrpSpPr>
          <p:cNvPr id="2" name="Group 1"/>
          <p:cNvGrpSpPr/>
          <p:nvPr/>
        </p:nvGrpSpPr>
        <p:grpSpPr>
          <a:xfrm>
            <a:off x="5711617" y="2829812"/>
            <a:ext cx="1421395" cy="1462502"/>
            <a:chOff x="7080277" y="1805613"/>
            <a:chExt cx="1421395" cy="1462502"/>
          </a:xfrm>
        </p:grpSpPr>
        <p:sp>
          <p:nvSpPr>
            <p:cNvPr id="25" name="Shape 212"/>
            <p:cNvSpPr/>
            <p:nvPr/>
          </p:nvSpPr>
          <p:spPr>
            <a:xfrm>
              <a:off x="7080277" y="1805613"/>
              <a:ext cx="1421395" cy="1462502"/>
            </a:xfrm>
            <a:prstGeom prst="ellipse">
              <a:avLst/>
            </a:prstGeom>
            <a:solidFill>
              <a:srgbClr val="134D01"/>
            </a:solidFill>
            <a:ln w="25400" cap="flat" cmpd="sng">
              <a:no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6" name="Shape 213"/>
            <p:cNvSpPr txBox="1"/>
            <p:nvPr/>
          </p:nvSpPr>
          <p:spPr>
            <a:xfrm>
              <a:off x="7288435" y="2019792"/>
              <a:ext cx="1005077" cy="1034145"/>
            </a:xfrm>
            <a:prstGeom prst="rect">
              <a:avLst/>
            </a:prstGeom>
            <a:noFill/>
            <a:ln>
              <a:noFill/>
            </a:ln>
          </p:spPr>
          <p:txBody>
            <a:bodyPr lIns="9525" tIns="9525" rIns="9525" bIns="9525" anchor="ctr" anchorCtr="0">
              <a:noAutofit/>
            </a:bodyPr>
            <a:lstStyle/>
            <a:p>
              <a:pPr marL="0" marR="0" lvl="0" indent="0" algn="ctr" rtl="0">
                <a:lnSpc>
                  <a:spcPct val="90000"/>
                </a:lnSpc>
                <a:spcBef>
                  <a:spcPts val="0"/>
                </a:spcBef>
                <a:spcAft>
                  <a:spcPts val="0"/>
                </a:spcAft>
                <a:buSzPct val="25000"/>
                <a:buNone/>
              </a:pPr>
              <a:r>
                <a:rPr lang="en-US" sz="1500" b="1" i="0" u="none" strike="noStrike" cap="none" dirty="0" smtClean="0">
                  <a:solidFill>
                    <a:schemeClr val="lt1"/>
                  </a:solidFill>
                  <a:latin typeface="Calibri"/>
                  <a:ea typeface="Calibri"/>
                  <a:cs typeface="Calibri"/>
                  <a:sym typeface="Calibri"/>
                </a:rPr>
                <a:t>Students</a:t>
              </a:r>
              <a:endParaRPr lang="en-US" sz="1500" b="1" i="0" u="none" strike="noStrike" cap="none" dirty="0">
                <a:solidFill>
                  <a:schemeClr val="lt1"/>
                </a:solidFill>
                <a:latin typeface="Calibri"/>
                <a:ea typeface="Calibri"/>
                <a:cs typeface="Calibri"/>
                <a:sym typeface="Calibri"/>
              </a:endParaRPr>
            </a:p>
          </p:txBody>
        </p:sp>
      </p:grpSp>
      <p:sp>
        <p:nvSpPr>
          <p:cNvPr id="3" name="TextBox 2"/>
          <p:cNvSpPr txBox="1"/>
          <p:nvPr/>
        </p:nvSpPr>
        <p:spPr>
          <a:xfrm>
            <a:off x="165511" y="6171684"/>
            <a:ext cx="3154774" cy="400110"/>
          </a:xfrm>
          <a:prstGeom prst="rect">
            <a:avLst/>
          </a:prstGeom>
          <a:noFill/>
        </p:spPr>
        <p:txBody>
          <a:bodyPr wrap="none" rtlCol="0">
            <a:spAutoFit/>
          </a:bodyPr>
          <a:lstStyle/>
          <a:p>
            <a:r>
              <a:rPr lang="en-US" dirty="0" smtClean="0">
                <a:solidFill>
                  <a:srgbClr val="FF0000"/>
                </a:solidFill>
              </a:rPr>
              <a:t>*</a:t>
            </a:r>
            <a:r>
              <a:rPr lang="en-US" sz="2000" dirty="0" smtClean="0"/>
              <a:t>Within Division of Research</a:t>
            </a:r>
            <a:endParaRPr lang="en-US" sz="2000" dirty="0"/>
          </a:p>
        </p:txBody>
      </p:sp>
    </p:spTree>
    <p:extLst>
      <p:ext uri="{BB962C8B-B14F-4D97-AF65-F5344CB8AC3E}">
        <p14:creationId xmlns:p14="http://schemas.microsoft.com/office/powerpoint/2010/main" val="1218486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A827DF-9BE2-2F4C-88C7-E63F21B2785E}" type="slidenum">
              <a:rPr lang="en-US" smtClean="0">
                <a:solidFill>
                  <a:prstClr val="black">
                    <a:tint val="75000"/>
                  </a:prstClr>
                </a:solidFill>
              </a:rPr>
              <a:pPr/>
              <a:t>15</a:t>
            </a:fld>
            <a:endParaRPr lang="en-US">
              <a:solidFill>
                <a:prstClr val="black">
                  <a:tint val="75000"/>
                </a:prstClr>
              </a:solidFill>
            </a:endParaRPr>
          </a:p>
        </p:txBody>
      </p:sp>
      <p:sp>
        <p:nvSpPr>
          <p:cNvPr id="3" name="Title 2"/>
          <p:cNvSpPr>
            <a:spLocks noGrp="1"/>
          </p:cNvSpPr>
          <p:nvPr>
            <p:ph type="title"/>
          </p:nvPr>
        </p:nvSpPr>
        <p:spPr/>
        <p:txBody>
          <a:bodyPr/>
          <a:lstStyle/>
          <a:p>
            <a:r>
              <a:rPr lang="en-US" dirty="0" smtClean="0"/>
              <a:t>Essential Functions</a:t>
            </a:r>
            <a:endParaRPr lang="en-US" dirty="0"/>
          </a:p>
        </p:txBody>
      </p:sp>
      <p:graphicFrame>
        <p:nvGraphicFramePr>
          <p:cNvPr id="4" name="Diagram 3"/>
          <p:cNvGraphicFramePr/>
          <p:nvPr>
            <p:extLst>
              <p:ext uri="{D42A27DB-BD31-4B8C-83A1-F6EECF244321}">
                <p14:modId xmlns:p14="http://schemas.microsoft.com/office/powerpoint/2010/main" val="2509457448"/>
              </p:ext>
            </p:extLst>
          </p:nvPr>
        </p:nvGraphicFramePr>
        <p:xfrm>
          <a:off x="335901" y="1250668"/>
          <a:ext cx="8350899" cy="5607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228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AA827DF-9BE2-2F4C-88C7-E63F21B2785E}" type="slidenum">
              <a:rPr lang="en-US" smtClean="0">
                <a:solidFill>
                  <a:prstClr val="black">
                    <a:tint val="75000"/>
                  </a:prstClr>
                </a:solidFill>
              </a:rPr>
              <a:pPr/>
              <a:t>16</a:t>
            </a:fld>
            <a:endParaRPr lang="en-US" dirty="0">
              <a:solidFill>
                <a:prstClr val="black">
                  <a:tint val="75000"/>
                </a:prstClr>
              </a:solidFill>
            </a:endParaRPr>
          </a:p>
        </p:txBody>
      </p:sp>
      <p:sp>
        <p:nvSpPr>
          <p:cNvPr id="2" name="Title 1"/>
          <p:cNvSpPr>
            <a:spLocks noGrp="1"/>
          </p:cNvSpPr>
          <p:nvPr>
            <p:ph type="title"/>
          </p:nvPr>
        </p:nvSpPr>
        <p:spPr/>
        <p:txBody>
          <a:bodyPr>
            <a:normAutofit fontScale="90000"/>
          </a:bodyPr>
          <a:lstStyle/>
          <a:p>
            <a:r>
              <a:rPr lang="en-US" dirty="0" smtClean="0"/>
              <a:t>A Sampling of SI Projects to Date</a:t>
            </a:r>
            <a:endParaRPr lang="en-US" dirty="0"/>
          </a:p>
        </p:txBody>
      </p:sp>
      <p:pic>
        <p:nvPicPr>
          <p:cNvPr id="6" name="Content Placeholder 5"/>
          <p:cNvPicPr>
            <a:picLocks noGrp="1" noChangeAspect="1"/>
          </p:cNvPicPr>
          <p:nvPr>
            <p:ph idx="4294967295"/>
          </p:nvPr>
        </p:nvPicPr>
        <p:blipFill>
          <a:blip r:embed="rId3"/>
          <a:stretch>
            <a:fillRect/>
          </a:stretch>
        </p:blipFill>
        <p:spPr>
          <a:xfrm>
            <a:off x="283398" y="1542077"/>
            <a:ext cx="1865130" cy="3313705"/>
          </a:xfrm>
          <a:prstGeom prst="rect">
            <a:avLst/>
          </a:prstGeom>
        </p:spPr>
      </p:pic>
      <p:pic>
        <p:nvPicPr>
          <p:cNvPr id="7" name="Picture 6"/>
          <p:cNvPicPr>
            <a:picLocks noChangeAspect="1"/>
          </p:cNvPicPr>
          <p:nvPr/>
        </p:nvPicPr>
        <p:blipFill>
          <a:blip r:embed="rId4"/>
          <a:stretch>
            <a:fillRect/>
          </a:stretch>
        </p:blipFill>
        <p:spPr>
          <a:xfrm>
            <a:off x="456486" y="2219229"/>
            <a:ext cx="8230313" cy="3645724"/>
          </a:xfrm>
          <a:prstGeom prst="rect">
            <a:avLst/>
          </a:prstGeom>
        </p:spPr>
      </p:pic>
      <p:pic>
        <p:nvPicPr>
          <p:cNvPr id="12" name="Picture 11"/>
          <p:cNvPicPr>
            <a:picLocks noChangeAspect="1"/>
          </p:cNvPicPr>
          <p:nvPr/>
        </p:nvPicPr>
        <p:blipFill>
          <a:blip r:embed="rId5"/>
          <a:stretch>
            <a:fillRect/>
          </a:stretch>
        </p:blipFill>
        <p:spPr>
          <a:xfrm>
            <a:off x="3275792" y="5113037"/>
            <a:ext cx="2494782" cy="1663188"/>
          </a:xfrm>
          <a:prstGeom prst="rect">
            <a:avLst/>
          </a:prstGeom>
        </p:spPr>
      </p:pic>
      <p:pic>
        <p:nvPicPr>
          <p:cNvPr id="13" name="Picture 12"/>
          <p:cNvPicPr>
            <a:picLocks noChangeAspect="1"/>
          </p:cNvPicPr>
          <p:nvPr/>
        </p:nvPicPr>
        <p:blipFill>
          <a:blip r:embed="rId6"/>
          <a:stretch>
            <a:fillRect/>
          </a:stretch>
        </p:blipFill>
        <p:spPr>
          <a:xfrm>
            <a:off x="6339544" y="5613830"/>
            <a:ext cx="916389" cy="1081086"/>
          </a:xfrm>
          <a:prstGeom prst="rect">
            <a:avLst/>
          </a:prstGeom>
        </p:spPr>
      </p:pic>
      <p:pic>
        <p:nvPicPr>
          <p:cNvPr id="14" name="Picture 13"/>
          <p:cNvPicPr>
            <a:picLocks noChangeAspect="1"/>
          </p:cNvPicPr>
          <p:nvPr/>
        </p:nvPicPr>
        <p:blipFill>
          <a:blip r:embed="rId7"/>
          <a:stretch>
            <a:fillRect/>
          </a:stretch>
        </p:blipFill>
        <p:spPr>
          <a:xfrm>
            <a:off x="2494703" y="1542077"/>
            <a:ext cx="2729406" cy="1819604"/>
          </a:xfrm>
          <a:prstGeom prst="rect">
            <a:avLst/>
          </a:prstGeom>
        </p:spPr>
      </p:pic>
      <p:pic>
        <p:nvPicPr>
          <p:cNvPr id="15" name="Picture 14"/>
          <p:cNvPicPr>
            <a:picLocks noChangeAspect="1"/>
          </p:cNvPicPr>
          <p:nvPr/>
        </p:nvPicPr>
        <p:blipFill>
          <a:blip r:embed="rId8"/>
          <a:stretch>
            <a:fillRect/>
          </a:stretch>
        </p:blipFill>
        <p:spPr>
          <a:xfrm>
            <a:off x="274923" y="5103326"/>
            <a:ext cx="2747369" cy="1545395"/>
          </a:xfrm>
          <a:prstGeom prst="rect">
            <a:avLst/>
          </a:prstGeom>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21616" y="3330233"/>
            <a:ext cx="3075581" cy="1730015"/>
          </a:xfrm>
          <a:prstGeom prst="rect">
            <a:avLst/>
          </a:prstGeom>
        </p:spPr>
      </p:pic>
      <p:pic>
        <p:nvPicPr>
          <p:cNvPr id="3" name="Picture 2"/>
          <p:cNvPicPr>
            <a:picLocks noChangeAspect="1"/>
          </p:cNvPicPr>
          <p:nvPr/>
        </p:nvPicPr>
        <p:blipFill>
          <a:blip r:embed="rId10"/>
          <a:stretch>
            <a:fillRect/>
          </a:stretch>
        </p:blipFill>
        <p:spPr>
          <a:xfrm>
            <a:off x="5224109" y="1566003"/>
            <a:ext cx="3222891" cy="803046"/>
          </a:xfrm>
          <a:prstGeom prst="rect">
            <a:avLst/>
          </a:prstGeom>
        </p:spPr>
      </p:pic>
      <p:pic>
        <p:nvPicPr>
          <p:cNvPr id="8" name="Picture 7"/>
          <p:cNvPicPr>
            <a:picLocks noChangeAspect="1"/>
          </p:cNvPicPr>
          <p:nvPr/>
        </p:nvPicPr>
        <p:blipFill>
          <a:blip r:embed="rId11"/>
          <a:stretch>
            <a:fillRect/>
          </a:stretch>
        </p:blipFill>
        <p:spPr>
          <a:xfrm>
            <a:off x="5224109" y="2383940"/>
            <a:ext cx="3488351" cy="616811"/>
          </a:xfrm>
          <a:prstGeom prst="rect">
            <a:avLst/>
          </a:prstGeom>
        </p:spPr>
      </p:pic>
      <p:pic>
        <p:nvPicPr>
          <p:cNvPr id="16" name="Picture 15"/>
          <p:cNvPicPr>
            <a:picLocks noChangeAspect="1"/>
          </p:cNvPicPr>
          <p:nvPr/>
        </p:nvPicPr>
        <p:blipFill>
          <a:blip r:embed="rId12"/>
          <a:stretch>
            <a:fillRect/>
          </a:stretch>
        </p:blipFill>
        <p:spPr>
          <a:xfrm>
            <a:off x="5236396" y="3063875"/>
            <a:ext cx="3796578" cy="714319"/>
          </a:xfrm>
          <a:prstGeom prst="rect">
            <a:avLst/>
          </a:prstGeom>
        </p:spPr>
      </p:pic>
      <p:pic>
        <p:nvPicPr>
          <p:cNvPr id="18" name="Picture 17"/>
          <p:cNvPicPr>
            <a:picLocks noChangeAspect="1"/>
          </p:cNvPicPr>
          <p:nvPr/>
        </p:nvPicPr>
        <p:blipFill>
          <a:blip r:embed="rId13"/>
          <a:stretch>
            <a:fillRect/>
          </a:stretch>
        </p:blipFill>
        <p:spPr>
          <a:xfrm>
            <a:off x="5397197" y="3778194"/>
            <a:ext cx="3685742" cy="674154"/>
          </a:xfrm>
          <a:prstGeom prst="rect">
            <a:avLst/>
          </a:prstGeom>
        </p:spPr>
      </p:pic>
      <p:pic>
        <p:nvPicPr>
          <p:cNvPr id="19" name="Picture 18"/>
          <p:cNvPicPr>
            <a:picLocks noChangeAspect="1"/>
          </p:cNvPicPr>
          <p:nvPr/>
        </p:nvPicPr>
        <p:blipFill>
          <a:blip r:embed="rId14"/>
          <a:stretch>
            <a:fillRect/>
          </a:stretch>
        </p:blipFill>
        <p:spPr>
          <a:xfrm>
            <a:off x="6235472" y="4457332"/>
            <a:ext cx="2847467" cy="891294"/>
          </a:xfrm>
          <a:prstGeom prst="rect">
            <a:avLst/>
          </a:prstGeom>
        </p:spPr>
      </p:pic>
    </p:spTree>
    <p:extLst>
      <p:ext uri="{BB962C8B-B14F-4D97-AF65-F5344CB8AC3E}">
        <p14:creationId xmlns:p14="http://schemas.microsoft.com/office/powerpoint/2010/main" val="74989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A827DF-9BE2-2F4C-88C7-E63F21B2785E}" type="slidenum">
              <a:rPr lang="en-US" smtClean="0"/>
              <a:t>17</a:t>
            </a:fld>
            <a:endParaRPr lang="en-US" dirty="0"/>
          </a:p>
        </p:txBody>
      </p:sp>
      <p:sp>
        <p:nvSpPr>
          <p:cNvPr id="3" name="Title 2"/>
          <p:cNvSpPr>
            <a:spLocks noGrp="1"/>
          </p:cNvSpPr>
          <p:nvPr>
            <p:ph type="title"/>
          </p:nvPr>
        </p:nvSpPr>
        <p:spPr>
          <a:xfrm>
            <a:off x="1278384" y="469133"/>
            <a:ext cx="7640764" cy="781534"/>
          </a:xfrm>
        </p:spPr>
        <p:txBody>
          <a:bodyPr>
            <a:normAutofit fontScale="90000"/>
          </a:bodyPr>
          <a:lstStyle/>
          <a:p>
            <a:r>
              <a:rPr lang="en-US" dirty="0" smtClean="0"/>
              <a:t>FAMU’s First Earth Day on the Quad 2015</a:t>
            </a:r>
            <a:endParaRPr lang="en-US" dirty="0"/>
          </a:p>
        </p:txBody>
      </p:sp>
      <p:pic>
        <p:nvPicPr>
          <p:cNvPr id="4" name="Picture 3"/>
          <p:cNvPicPr>
            <a:picLocks noChangeAspect="1"/>
          </p:cNvPicPr>
          <p:nvPr/>
        </p:nvPicPr>
        <p:blipFill>
          <a:blip r:embed="rId2"/>
          <a:stretch>
            <a:fillRect/>
          </a:stretch>
        </p:blipFill>
        <p:spPr>
          <a:xfrm>
            <a:off x="809469" y="1591429"/>
            <a:ext cx="7330190" cy="4883543"/>
          </a:xfrm>
          <a:prstGeom prst="rect">
            <a:avLst/>
          </a:prstGeom>
        </p:spPr>
      </p:pic>
    </p:spTree>
    <p:extLst>
      <p:ext uri="{BB962C8B-B14F-4D97-AF65-F5344CB8AC3E}">
        <p14:creationId xmlns:p14="http://schemas.microsoft.com/office/powerpoint/2010/main" val="3752119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3399" y="3614170"/>
            <a:ext cx="4038600" cy="3028950"/>
          </a:xfrm>
        </p:spPr>
      </p:pic>
      <p:sp>
        <p:nvSpPr>
          <p:cNvPr id="6" name="Content Placeholder 5"/>
          <p:cNvSpPr>
            <a:spLocks noGrp="1"/>
          </p:cNvSpPr>
          <p:nvPr>
            <p:ph sz="half" idx="2"/>
          </p:nvPr>
        </p:nvSpPr>
        <p:spPr>
          <a:xfrm>
            <a:off x="4571999" y="1964440"/>
            <a:ext cx="4053840" cy="4690654"/>
          </a:xfrm>
        </p:spPr>
        <p:txBody>
          <a:bodyPr>
            <a:normAutofit fontScale="85000" lnSpcReduction="10000"/>
          </a:bodyPr>
          <a:lstStyle/>
          <a:p>
            <a:r>
              <a:rPr lang="en-US" sz="2400" b="1" dirty="0" smtClean="0"/>
              <a:t>Randall Abate</a:t>
            </a:r>
            <a:r>
              <a:rPr lang="en-US" sz="2400" dirty="0" smtClean="0"/>
              <a:t>, College of Law—International climate justice</a:t>
            </a:r>
          </a:p>
          <a:p>
            <a:r>
              <a:rPr lang="en-US" sz="2400" b="1" dirty="0" smtClean="0"/>
              <a:t>Olivier Chamel</a:t>
            </a:r>
            <a:r>
              <a:rPr lang="en-US" sz="2400" dirty="0" smtClean="0"/>
              <a:t>, School of Architecture &amp; Engineering Technology—Green building</a:t>
            </a:r>
          </a:p>
          <a:p>
            <a:r>
              <a:rPr lang="en-US" sz="2400" b="1" dirty="0" smtClean="0"/>
              <a:t>Ashvini Chauhan</a:t>
            </a:r>
            <a:r>
              <a:rPr lang="en-US" sz="2400" dirty="0" smtClean="0"/>
              <a:t>, School of the Environment—Algae for biofuels</a:t>
            </a:r>
          </a:p>
          <a:p>
            <a:r>
              <a:rPr lang="en-US" sz="2400" b="1" dirty="0" smtClean="0"/>
              <a:t>Roscoe Hightower</a:t>
            </a:r>
            <a:r>
              <a:rPr lang="en-US" sz="2400" dirty="0" smtClean="0"/>
              <a:t>, School of Business and Industry—Sustainable facility management</a:t>
            </a:r>
          </a:p>
          <a:p>
            <a:r>
              <a:rPr lang="en-US" sz="2400" b="1" dirty="0" smtClean="0"/>
              <a:t>Ramesh Katam</a:t>
            </a:r>
            <a:r>
              <a:rPr lang="en-US" sz="2400" dirty="0" smtClean="0"/>
              <a:t>, College of Science and Technology—Peanut genomics for global food security</a:t>
            </a:r>
          </a:p>
          <a:p>
            <a:endParaRPr lang="en-US" sz="2400" dirty="0" smtClean="0"/>
          </a:p>
          <a:p>
            <a:endParaRPr lang="en-US" dirty="0" smtClean="0"/>
          </a:p>
          <a:p>
            <a:endParaRPr lang="en-US" dirty="0"/>
          </a:p>
        </p:txBody>
      </p:sp>
      <p:sp>
        <p:nvSpPr>
          <p:cNvPr id="2" name="Title 1"/>
          <p:cNvSpPr>
            <a:spLocks noGrp="1"/>
          </p:cNvSpPr>
          <p:nvPr>
            <p:ph type="title"/>
          </p:nvPr>
        </p:nvSpPr>
        <p:spPr/>
        <p:txBody>
          <a:bodyPr>
            <a:normAutofit fontScale="90000"/>
          </a:bodyPr>
          <a:lstStyle/>
          <a:p>
            <a:r>
              <a:rPr lang="en-US" b="1" dirty="0">
                <a:solidFill>
                  <a:schemeClr val="accent6">
                    <a:lumMod val="75000"/>
                  </a:schemeClr>
                </a:solidFill>
              </a:rPr>
              <a:t>Sustainability</a:t>
            </a:r>
            <a:r>
              <a:rPr lang="en-US" b="1" dirty="0">
                <a:solidFill>
                  <a:srgbClr val="FFC000"/>
                </a:solidFill>
              </a:rPr>
              <a:t> </a:t>
            </a:r>
            <a:r>
              <a:rPr lang="en-US" b="1" dirty="0">
                <a:solidFill>
                  <a:srgbClr val="003300"/>
                </a:solidFill>
              </a:rPr>
              <a:t>@ </a:t>
            </a:r>
            <a:r>
              <a:rPr lang="en-US" b="1" dirty="0" smtClean="0">
                <a:solidFill>
                  <a:schemeClr val="accent6">
                    <a:lumMod val="75000"/>
                  </a:schemeClr>
                </a:solidFill>
              </a:rPr>
              <a:t>FAMU Snapshot</a:t>
            </a:r>
            <a:endParaRPr lang="en-US" dirty="0"/>
          </a:p>
        </p:txBody>
      </p:sp>
      <p:sp>
        <p:nvSpPr>
          <p:cNvPr id="4" name="Text Placeholder 3"/>
          <p:cNvSpPr>
            <a:spLocks noGrp="1"/>
          </p:cNvSpPr>
          <p:nvPr>
            <p:ph type="body" sz="quarter" idx="13"/>
          </p:nvPr>
        </p:nvSpPr>
        <p:spPr>
          <a:xfrm>
            <a:off x="407527" y="1627053"/>
            <a:ext cx="5740724" cy="304800"/>
          </a:xfrm>
        </p:spPr>
        <p:txBody>
          <a:bodyPr/>
          <a:lstStyle/>
          <a:p>
            <a:r>
              <a:rPr lang="en-US" b="1" dirty="0" smtClean="0"/>
              <a:t>Sustainability Fellows, 2015-2016 Academic Year </a:t>
            </a:r>
            <a:endParaRPr lang="en-US" b="1" dirty="0"/>
          </a:p>
        </p:txBody>
      </p:sp>
      <p:pic>
        <p:nvPicPr>
          <p:cNvPr id="7" name="Picture 6"/>
          <p:cNvPicPr>
            <a:picLocks noChangeAspect="1"/>
          </p:cNvPicPr>
          <p:nvPr/>
        </p:nvPicPr>
        <p:blipFill>
          <a:blip r:embed="rId3"/>
          <a:stretch>
            <a:fillRect/>
          </a:stretch>
        </p:blipFill>
        <p:spPr>
          <a:xfrm>
            <a:off x="533399" y="2308239"/>
            <a:ext cx="2787900" cy="1863167"/>
          </a:xfrm>
          <a:prstGeom prst="rect">
            <a:avLst/>
          </a:prstGeom>
        </p:spPr>
      </p:pic>
    </p:spTree>
    <p:extLst>
      <p:ext uri="{BB962C8B-B14F-4D97-AF65-F5344CB8AC3E}">
        <p14:creationId xmlns:p14="http://schemas.microsoft.com/office/powerpoint/2010/main" val="2034578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b="1" dirty="0">
                <a:solidFill>
                  <a:schemeClr val="accent6">
                    <a:lumMod val="75000"/>
                  </a:schemeClr>
                </a:solidFill>
              </a:rPr>
              <a:t>Sustainability</a:t>
            </a:r>
            <a:r>
              <a:rPr lang="en-US" b="1" dirty="0">
                <a:solidFill>
                  <a:srgbClr val="FFC000"/>
                </a:solidFill>
              </a:rPr>
              <a:t> </a:t>
            </a:r>
            <a:r>
              <a:rPr lang="en-US" b="1" dirty="0">
                <a:solidFill>
                  <a:srgbClr val="003300"/>
                </a:solidFill>
              </a:rPr>
              <a:t>@ </a:t>
            </a:r>
            <a:r>
              <a:rPr lang="en-US" b="1" dirty="0" smtClean="0">
                <a:solidFill>
                  <a:schemeClr val="accent6">
                    <a:lumMod val="75000"/>
                  </a:schemeClr>
                </a:solidFill>
              </a:rPr>
              <a:t>FAMU Snapshot</a:t>
            </a:r>
            <a:endParaRPr lang="en-US" dirty="0"/>
          </a:p>
        </p:txBody>
      </p:sp>
      <p:sp>
        <p:nvSpPr>
          <p:cNvPr id="6" name="Text Placeholder 5"/>
          <p:cNvSpPr>
            <a:spLocks noGrp="1"/>
          </p:cNvSpPr>
          <p:nvPr>
            <p:ph type="body" sz="quarter" idx="13"/>
          </p:nvPr>
        </p:nvSpPr>
        <p:spPr>
          <a:xfrm>
            <a:off x="477838" y="1625603"/>
            <a:ext cx="3641316" cy="304800"/>
          </a:xfrm>
        </p:spPr>
        <p:txBody>
          <a:bodyPr>
            <a:noAutofit/>
          </a:bodyPr>
          <a:lstStyle/>
          <a:p>
            <a:pPr marL="0" indent="0">
              <a:buNone/>
            </a:pPr>
            <a:r>
              <a:rPr lang="en-US" sz="2000" b="1" dirty="0" smtClean="0"/>
              <a:t>Student Involvement Snapshots:</a:t>
            </a:r>
            <a:endParaRPr lang="en-US" sz="2000" b="1" dirty="0"/>
          </a:p>
        </p:txBody>
      </p:sp>
      <p:pic>
        <p:nvPicPr>
          <p:cNvPr id="9" name="Picture 8"/>
          <p:cNvPicPr>
            <a:picLocks noChangeAspect="1"/>
          </p:cNvPicPr>
          <p:nvPr/>
        </p:nvPicPr>
        <p:blipFill>
          <a:blip r:embed="rId2"/>
          <a:stretch>
            <a:fillRect/>
          </a:stretch>
        </p:blipFill>
        <p:spPr>
          <a:xfrm>
            <a:off x="5387410" y="1550896"/>
            <a:ext cx="1952563" cy="1464423"/>
          </a:xfrm>
          <a:prstGeom prst="rect">
            <a:avLst/>
          </a:prstGeom>
        </p:spPr>
      </p:pic>
      <p:pic>
        <p:nvPicPr>
          <p:cNvPr id="10" name="Picture 9"/>
          <p:cNvPicPr>
            <a:picLocks noChangeAspect="1"/>
          </p:cNvPicPr>
          <p:nvPr/>
        </p:nvPicPr>
        <p:blipFill rotWithShape="1">
          <a:blip r:embed="rId3"/>
          <a:srcRect l="26616" r="26265" b="30084"/>
          <a:stretch/>
        </p:blipFill>
        <p:spPr>
          <a:xfrm>
            <a:off x="7394722" y="1560694"/>
            <a:ext cx="1481326" cy="1464423"/>
          </a:xfrm>
          <a:prstGeom prst="rect">
            <a:avLst/>
          </a:prstGeom>
        </p:spPr>
      </p:pic>
      <p:sp>
        <p:nvSpPr>
          <p:cNvPr id="11" name="TextBox 10"/>
          <p:cNvSpPr txBox="1"/>
          <p:nvPr/>
        </p:nvSpPr>
        <p:spPr>
          <a:xfrm>
            <a:off x="5353212" y="3008319"/>
            <a:ext cx="3522835" cy="307777"/>
          </a:xfrm>
          <a:prstGeom prst="rect">
            <a:avLst/>
          </a:prstGeom>
          <a:noFill/>
        </p:spPr>
        <p:txBody>
          <a:bodyPr wrap="square" rtlCol="0">
            <a:spAutoFit/>
          </a:bodyPr>
          <a:lstStyle/>
          <a:p>
            <a:r>
              <a:rPr lang="en-US" sz="1400" b="1" dirty="0" smtClean="0"/>
              <a:t>Campus Recycling Center</a:t>
            </a:r>
            <a:endParaRPr lang="en-US" sz="1400" b="1" dirty="0"/>
          </a:p>
        </p:txBody>
      </p:sp>
      <p:pic>
        <p:nvPicPr>
          <p:cNvPr id="12" name="Picture 11"/>
          <p:cNvPicPr>
            <a:picLocks noChangeAspect="1"/>
          </p:cNvPicPr>
          <p:nvPr/>
        </p:nvPicPr>
        <p:blipFill>
          <a:blip r:embed="rId4"/>
          <a:stretch>
            <a:fillRect/>
          </a:stretch>
        </p:blipFill>
        <p:spPr>
          <a:xfrm>
            <a:off x="519954" y="3613246"/>
            <a:ext cx="1909738" cy="1433664"/>
          </a:xfrm>
          <a:prstGeom prst="rect">
            <a:avLst/>
          </a:prstGeom>
        </p:spPr>
      </p:pic>
      <p:pic>
        <p:nvPicPr>
          <p:cNvPr id="13" name="Picture 12"/>
          <p:cNvPicPr>
            <a:picLocks noChangeAspect="1"/>
          </p:cNvPicPr>
          <p:nvPr/>
        </p:nvPicPr>
        <p:blipFill>
          <a:blip r:embed="rId5"/>
          <a:stretch>
            <a:fillRect/>
          </a:stretch>
        </p:blipFill>
        <p:spPr>
          <a:xfrm>
            <a:off x="3685810" y="3799673"/>
            <a:ext cx="1428317" cy="2142476"/>
          </a:xfrm>
          <a:prstGeom prst="rect">
            <a:avLst/>
          </a:prstGeom>
        </p:spPr>
      </p:pic>
      <p:pic>
        <p:nvPicPr>
          <p:cNvPr id="15" name="Picture 14"/>
          <p:cNvPicPr>
            <a:picLocks noChangeAspect="1"/>
          </p:cNvPicPr>
          <p:nvPr/>
        </p:nvPicPr>
        <p:blipFill>
          <a:blip r:embed="rId6"/>
          <a:stretch>
            <a:fillRect/>
          </a:stretch>
        </p:blipFill>
        <p:spPr>
          <a:xfrm>
            <a:off x="514552" y="2030187"/>
            <a:ext cx="2636455" cy="1483274"/>
          </a:xfrm>
          <a:prstGeom prst="rect">
            <a:avLst/>
          </a:prstGeom>
        </p:spPr>
      </p:pic>
      <p:pic>
        <p:nvPicPr>
          <p:cNvPr id="16" name="Picture 15"/>
          <p:cNvPicPr>
            <a:picLocks noChangeAspect="1"/>
          </p:cNvPicPr>
          <p:nvPr/>
        </p:nvPicPr>
        <p:blipFill>
          <a:blip r:embed="rId7"/>
          <a:stretch>
            <a:fillRect/>
          </a:stretch>
        </p:blipFill>
        <p:spPr>
          <a:xfrm>
            <a:off x="477838" y="5101549"/>
            <a:ext cx="2883139" cy="1619925"/>
          </a:xfrm>
          <a:prstGeom prst="rect">
            <a:avLst/>
          </a:prstGeom>
        </p:spPr>
      </p:pic>
      <p:sp>
        <p:nvSpPr>
          <p:cNvPr id="17" name="TextBox 16"/>
          <p:cNvSpPr txBox="1"/>
          <p:nvPr/>
        </p:nvSpPr>
        <p:spPr>
          <a:xfrm>
            <a:off x="2429692" y="3729315"/>
            <a:ext cx="1119265" cy="1384995"/>
          </a:xfrm>
          <a:prstGeom prst="rect">
            <a:avLst/>
          </a:prstGeom>
          <a:noFill/>
        </p:spPr>
        <p:txBody>
          <a:bodyPr wrap="square" rtlCol="0">
            <a:spAutoFit/>
          </a:bodyPr>
          <a:lstStyle/>
          <a:p>
            <a:r>
              <a:rPr lang="en-US" sz="1400" b="1" dirty="0" smtClean="0"/>
              <a:t>Building “The Hub” campus garden and outdoor classroom </a:t>
            </a:r>
            <a:endParaRPr lang="en-US" sz="1400" dirty="0"/>
          </a:p>
        </p:txBody>
      </p:sp>
      <p:pic>
        <p:nvPicPr>
          <p:cNvPr id="18" name="Picture 17"/>
          <p:cNvPicPr>
            <a:picLocks noChangeAspect="1"/>
          </p:cNvPicPr>
          <p:nvPr/>
        </p:nvPicPr>
        <p:blipFill>
          <a:blip r:embed="rId8"/>
          <a:stretch>
            <a:fillRect/>
          </a:stretch>
        </p:blipFill>
        <p:spPr>
          <a:xfrm>
            <a:off x="3112858" y="2254661"/>
            <a:ext cx="2248597" cy="1501936"/>
          </a:xfrm>
          <a:prstGeom prst="rect">
            <a:avLst/>
          </a:prstGeom>
        </p:spPr>
      </p:pic>
      <p:sp>
        <p:nvSpPr>
          <p:cNvPr id="19" name="TextBox 18"/>
          <p:cNvSpPr txBox="1"/>
          <p:nvPr/>
        </p:nvSpPr>
        <p:spPr>
          <a:xfrm>
            <a:off x="5090303" y="4013238"/>
            <a:ext cx="1079863" cy="307777"/>
          </a:xfrm>
          <a:prstGeom prst="rect">
            <a:avLst/>
          </a:prstGeom>
          <a:noFill/>
        </p:spPr>
        <p:txBody>
          <a:bodyPr wrap="square" rtlCol="0">
            <a:spAutoFit/>
          </a:bodyPr>
          <a:lstStyle/>
          <a:p>
            <a:r>
              <a:rPr lang="en-US" sz="1400" b="1" dirty="0" smtClean="0"/>
              <a:t>Earth Day </a:t>
            </a:r>
            <a:endParaRPr lang="en-US" sz="1400" b="1" dirty="0"/>
          </a:p>
        </p:txBody>
      </p:sp>
      <p:pic>
        <p:nvPicPr>
          <p:cNvPr id="20" name="Picture 19"/>
          <p:cNvPicPr>
            <a:picLocks noChangeAspect="1"/>
          </p:cNvPicPr>
          <p:nvPr/>
        </p:nvPicPr>
        <p:blipFill>
          <a:blip r:embed="rId9"/>
          <a:stretch>
            <a:fillRect/>
          </a:stretch>
        </p:blipFill>
        <p:spPr>
          <a:xfrm>
            <a:off x="6277949" y="3459703"/>
            <a:ext cx="2451584" cy="1378292"/>
          </a:xfrm>
          <a:prstGeom prst="rect">
            <a:avLst/>
          </a:prstGeom>
        </p:spPr>
      </p:pic>
      <p:sp>
        <p:nvSpPr>
          <p:cNvPr id="21" name="TextBox 20"/>
          <p:cNvSpPr txBox="1"/>
          <p:nvPr/>
        </p:nvSpPr>
        <p:spPr>
          <a:xfrm>
            <a:off x="6263771" y="4884372"/>
            <a:ext cx="2601418" cy="307777"/>
          </a:xfrm>
          <a:prstGeom prst="rect">
            <a:avLst/>
          </a:prstGeom>
          <a:noFill/>
        </p:spPr>
        <p:txBody>
          <a:bodyPr wrap="none" rtlCol="0">
            <a:spAutoFit/>
          </a:bodyPr>
          <a:lstStyle/>
          <a:p>
            <a:r>
              <a:rPr lang="en-US" sz="1400" b="1" dirty="0" smtClean="0"/>
              <a:t>Engineering Senior Class Project </a:t>
            </a:r>
            <a:endParaRPr lang="en-US" sz="1400" b="1" dirty="0"/>
          </a:p>
        </p:txBody>
      </p:sp>
      <p:pic>
        <p:nvPicPr>
          <p:cNvPr id="22" name="Picture 21"/>
          <p:cNvPicPr>
            <a:picLocks noChangeAspect="1"/>
          </p:cNvPicPr>
          <p:nvPr/>
        </p:nvPicPr>
        <p:blipFill>
          <a:blip r:embed="rId10"/>
          <a:stretch>
            <a:fillRect/>
          </a:stretch>
        </p:blipFill>
        <p:spPr>
          <a:xfrm>
            <a:off x="5236748" y="5204222"/>
            <a:ext cx="2266993" cy="1274514"/>
          </a:xfrm>
          <a:prstGeom prst="rect">
            <a:avLst/>
          </a:prstGeom>
        </p:spPr>
      </p:pic>
      <p:sp>
        <p:nvSpPr>
          <p:cNvPr id="23" name="TextBox 22"/>
          <p:cNvSpPr txBox="1"/>
          <p:nvPr/>
        </p:nvSpPr>
        <p:spPr>
          <a:xfrm>
            <a:off x="5180048" y="6478295"/>
            <a:ext cx="1018292" cy="307777"/>
          </a:xfrm>
          <a:prstGeom prst="rect">
            <a:avLst/>
          </a:prstGeom>
          <a:noFill/>
        </p:spPr>
        <p:txBody>
          <a:bodyPr wrap="none" rtlCol="0">
            <a:spAutoFit/>
          </a:bodyPr>
          <a:lstStyle/>
          <a:p>
            <a:r>
              <a:rPr lang="en-US" sz="1400" b="1" dirty="0" smtClean="0"/>
              <a:t>Internships</a:t>
            </a:r>
            <a:endParaRPr lang="en-US" sz="1400" b="1" dirty="0"/>
          </a:p>
        </p:txBody>
      </p:sp>
    </p:spTree>
    <p:extLst>
      <p:ext uri="{BB962C8B-B14F-4D97-AF65-F5344CB8AC3E}">
        <p14:creationId xmlns:p14="http://schemas.microsoft.com/office/powerpoint/2010/main" val="2550037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78384" y="469133"/>
            <a:ext cx="7639193" cy="781534"/>
          </a:xfrm>
        </p:spPr>
        <p:txBody>
          <a:bodyPr>
            <a:normAutofit fontScale="90000"/>
          </a:bodyPr>
          <a:lstStyle/>
          <a:p>
            <a:r>
              <a:rPr lang="en-US" b="1" dirty="0">
                <a:solidFill>
                  <a:schemeClr val="accent6">
                    <a:lumMod val="75000"/>
                  </a:schemeClr>
                </a:solidFill>
              </a:rPr>
              <a:t>Sustainability</a:t>
            </a:r>
            <a:r>
              <a:rPr lang="en-US" b="1" dirty="0">
                <a:solidFill>
                  <a:srgbClr val="FFC000"/>
                </a:solidFill>
              </a:rPr>
              <a:t> </a:t>
            </a:r>
            <a:r>
              <a:rPr lang="en-US" b="1" dirty="0">
                <a:solidFill>
                  <a:srgbClr val="003300"/>
                </a:solidFill>
              </a:rPr>
              <a:t>@ </a:t>
            </a:r>
            <a:r>
              <a:rPr lang="en-US" b="1" dirty="0" smtClean="0">
                <a:solidFill>
                  <a:schemeClr val="accent6">
                    <a:lumMod val="75000"/>
                  </a:schemeClr>
                </a:solidFill>
              </a:rPr>
              <a:t>FAMU Snapshot</a:t>
            </a:r>
            <a:endParaRPr lang="en-US" dirty="0"/>
          </a:p>
        </p:txBody>
      </p:sp>
      <p:pic>
        <p:nvPicPr>
          <p:cNvPr id="5" name="Picture 4"/>
          <p:cNvPicPr>
            <a:picLocks noChangeAspect="1"/>
          </p:cNvPicPr>
          <p:nvPr/>
        </p:nvPicPr>
        <p:blipFill>
          <a:blip r:embed="rId2"/>
          <a:stretch>
            <a:fillRect/>
          </a:stretch>
        </p:blipFill>
        <p:spPr>
          <a:xfrm>
            <a:off x="586215" y="4795750"/>
            <a:ext cx="3355335" cy="188737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9839" y="2317814"/>
            <a:ext cx="1701496" cy="2201935"/>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r="38943"/>
          <a:stretch/>
        </p:blipFill>
        <p:spPr>
          <a:xfrm rot="5400000">
            <a:off x="2279803" y="2445507"/>
            <a:ext cx="2159236" cy="1989248"/>
          </a:xfrm>
          <a:prstGeom prst="rect">
            <a:avLst/>
          </a:prstGeom>
        </p:spPr>
      </p:pic>
      <p:sp>
        <p:nvSpPr>
          <p:cNvPr id="6" name="TextBox 5"/>
          <p:cNvSpPr txBox="1"/>
          <p:nvPr/>
        </p:nvSpPr>
        <p:spPr>
          <a:xfrm>
            <a:off x="407902" y="1526417"/>
            <a:ext cx="6434262" cy="646331"/>
          </a:xfrm>
          <a:prstGeom prst="rect">
            <a:avLst/>
          </a:prstGeom>
          <a:noFill/>
        </p:spPr>
        <p:txBody>
          <a:bodyPr wrap="square" rtlCol="0">
            <a:spAutoFit/>
          </a:bodyPr>
          <a:lstStyle/>
          <a:p>
            <a:r>
              <a:rPr lang="en-US" b="1" dirty="0" smtClean="0"/>
              <a:t>Promoting Creativity to Inspire Solutions: </a:t>
            </a:r>
          </a:p>
          <a:p>
            <a:r>
              <a:rPr lang="en-US" dirty="0" smtClean="0"/>
              <a:t>Art of Sustainability Student Contests 2016, 2017 </a:t>
            </a:r>
            <a:endParaRPr lang="en-US" dirty="0"/>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9312" y="2362692"/>
            <a:ext cx="2157057" cy="2157057"/>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5640" y="4795750"/>
            <a:ext cx="3363400" cy="1891913"/>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5997806" y="2385157"/>
            <a:ext cx="3859924" cy="2171208"/>
          </a:xfrm>
          <a:prstGeom prst="rect">
            <a:avLst/>
          </a:prstGeom>
        </p:spPr>
      </p:pic>
    </p:spTree>
    <p:extLst>
      <p:ext uri="{BB962C8B-B14F-4D97-AF65-F5344CB8AC3E}">
        <p14:creationId xmlns:p14="http://schemas.microsoft.com/office/powerpoint/2010/main" val="78228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A827DF-9BE2-2F4C-88C7-E63F21B2785E}" type="slidenum">
              <a:rPr lang="en-US" smtClean="0"/>
              <a:t>21</a:t>
            </a:fld>
            <a:endParaRPr lang="en-US" dirty="0"/>
          </a:p>
        </p:txBody>
      </p:sp>
      <p:sp>
        <p:nvSpPr>
          <p:cNvPr id="3" name="Title 2"/>
          <p:cNvSpPr>
            <a:spLocks noGrp="1"/>
          </p:cNvSpPr>
          <p:nvPr>
            <p:ph type="title"/>
          </p:nvPr>
        </p:nvSpPr>
        <p:spPr/>
        <p:txBody>
          <a:bodyPr>
            <a:normAutofit fontScale="90000"/>
          </a:bodyPr>
          <a:lstStyle/>
          <a:p>
            <a:r>
              <a:rPr lang="en-US" b="1" dirty="0">
                <a:solidFill>
                  <a:schemeClr val="accent6">
                    <a:lumMod val="75000"/>
                  </a:schemeClr>
                </a:solidFill>
              </a:rPr>
              <a:t>Sustainability</a:t>
            </a:r>
            <a:r>
              <a:rPr lang="en-US" b="1" dirty="0">
                <a:solidFill>
                  <a:srgbClr val="FFC000"/>
                </a:solidFill>
              </a:rPr>
              <a:t> </a:t>
            </a:r>
            <a:r>
              <a:rPr lang="en-US" b="1" dirty="0">
                <a:solidFill>
                  <a:srgbClr val="003300"/>
                </a:solidFill>
              </a:rPr>
              <a:t>@ </a:t>
            </a:r>
            <a:r>
              <a:rPr lang="en-US" b="1" dirty="0" smtClean="0">
                <a:solidFill>
                  <a:schemeClr val="accent6">
                    <a:lumMod val="75000"/>
                  </a:schemeClr>
                </a:solidFill>
              </a:rPr>
              <a:t>FAMU Snapshot</a:t>
            </a:r>
            <a:endParaRPr lang="en-US" dirty="0"/>
          </a:p>
        </p:txBody>
      </p:sp>
      <p:sp>
        <p:nvSpPr>
          <p:cNvPr id="4" name="TextBox 3"/>
          <p:cNvSpPr txBox="1"/>
          <p:nvPr/>
        </p:nvSpPr>
        <p:spPr>
          <a:xfrm>
            <a:off x="644577" y="1613755"/>
            <a:ext cx="7884826" cy="400110"/>
          </a:xfrm>
          <a:prstGeom prst="rect">
            <a:avLst/>
          </a:prstGeom>
          <a:noFill/>
        </p:spPr>
        <p:txBody>
          <a:bodyPr wrap="square" rtlCol="0">
            <a:spAutoFit/>
          </a:bodyPr>
          <a:lstStyle/>
          <a:p>
            <a:r>
              <a:rPr lang="en-US" sz="2000" b="1" dirty="0" smtClean="0"/>
              <a:t>Indaba: A gathering for purposeful discussion. February 25, 2016</a:t>
            </a:r>
            <a:endParaRPr lang="en-US" sz="2000" b="1" dirty="0"/>
          </a:p>
        </p:txBody>
      </p:sp>
      <p:pic>
        <p:nvPicPr>
          <p:cNvPr id="6" name="Picture 5"/>
          <p:cNvPicPr>
            <a:picLocks noChangeAspect="1"/>
          </p:cNvPicPr>
          <p:nvPr/>
        </p:nvPicPr>
        <p:blipFill>
          <a:blip r:embed="rId3"/>
          <a:stretch>
            <a:fillRect/>
          </a:stretch>
        </p:blipFill>
        <p:spPr>
          <a:xfrm>
            <a:off x="3480184" y="2176791"/>
            <a:ext cx="5206615" cy="2098073"/>
          </a:xfrm>
          <a:prstGeom prst="rect">
            <a:avLst/>
          </a:prstGeom>
        </p:spPr>
      </p:pic>
      <p:pic>
        <p:nvPicPr>
          <p:cNvPr id="8" name="Picture 7"/>
          <p:cNvPicPr>
            <a:picLocks noChangeAspect="1"/>
          </p:cNvPicPr>
          <p:nvPr/>
        </p:nvPicPr>
        <p:blipFill>
          <a:blip r:embed="rId4"/>
          <a:stretch>
            <a:fillRect/>
          </a:stretch>
        </p:blipFill>
        <p:spPr>
          <a:xfrm>
            <a:off x="367024" y="2176791"/>
            <a:ext cx="1822720" cy="281402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8335" y="4396543"/>
            <a:ext cx="2590800" cy="2324932"/>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82591" y="4829621"/>
            <a:ext cx="2726575" cy="1709291"/>
          </a:xfrm>
          <a:prstGeom prst="rect">
            <a:avLst/>
          </a:prstGeom>
        </p:spPr>
      </p:pic>
      <p:sp>
        <p:nvSpPr>
          <p:cNvPr id="5" name="TextBox 4"/>
          <p:cNvSpPr txBox="1"/>
          <p:nvPr/>
        </p:nvSpPr>
        <p:spPr>
          <a:xfrm>
            <a:off x="154390" y="5168730"/>
            <a:ext cx="2247988" cy="1323439"/>
          </a:xfrm>
          <a:prstGeom prst="rect">
            <a:avLst/>
          </a:prstGeom>
          <a:noFill/>
        </p:spPr>
        <p:txBody>
          <a:bodyPr wrap="none" rtlCol="0">
            <a:spAutoFit/>
          </a:bodyPr>
          <a:lstStyle/>
          <a:p>
            <a:r>
              <a:rPr lang="en-US" sz="2000" b="1" dirty="0" smtClean="0"/>
              <a:t>Led to the creation </a:t>
            </a:r>
          </a:p>
          <a:p>
            <a:r>
              <a:rPr lang="en-US" sz="2000" b="1" dirty="0"/>
              <a:t>o</a:t>
            </a:r>
            <a:r>
              <a:rPr lang="en-US" sz="2000" b="1" dirty="0" smtClean="0"/>
              <a:t>f the FAMU</a:t>
            </a:r>
          </a:p>
          <a:p>
            <a:r>
              <a:rPr lang="en-US" sz="2000" b="1" dirty="0" smtClean="0"/>
              <a:t>Sustainability</a:t>
            </a:r>
          </a:p>
          <a:p>
            <a:r>
              <a:rPr lang="en-US" sz="2000" b="1" dirty="0" smtClean="0"/>
              <a:t>Action Plan </a:t>
            </a:r>
            <a:endParaRPr lang="en-US" sz="2000" b="1" dirty="0"/>
          </a:p>
        </p:txBody>
      </p:sp>
    </p:spTree>
    <p:extLst>
      <p:ext uri="{BB962C8B-B14F-4D97-AF65-F5344CB8AC3E}">
        <p14:creationId xmlns:p14="http://schemas.microsoft.com/office/powerpoint/2010/main" val="2785653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Some SI Highlights to Date</a:t>
            </a:r>
            <a:endParaRPr lang="en-US" dirty="0"/>
          </a:p>
        </p:txBody>
      </p:sp>
      <p:sp>
        <p:nvSpPr>
          <p:cNvPr id="4" name="Content Placeholder 3"/>
          <p:cNvSpPr>
            <a:spLocks noGrp="1"/>
          </p:cNvSpPr>
          <p:nvPr>
            <p:ph idx="1"/>
          </p:nvPr>
        </p:nvSpPr>
        <p:spPr>
          <a:xfrm>
            <a:off x="112543" y="1606758"/>
            <a:ext cx="8904848" cy="5251242"/>
          </a:xfrm>
        </p:spPr>
        <p:txBody>
          <a:bodyPr>
            <a:normAutofit fontScale="85000" lnSpcReduction="20000"/>
          </a:bodyPr>
          <a:lstStyle/>
          <a:p>
            <a:r>
              <a:rPr lang="en-US" dirty="0" smtClean="0"/>
              <a:t>MOUs with leading Indian universities for climate smart agriculture and farmer-to-farmer training  </a:t>
            </a:r>
          </a:p>
          <a:p>
            <a:r>
              <a:rPr lang="en-US" dirty="0"/>
              <a:t>Earth Day </a:t>
            </a:r>
            <a:r>
              <a:rPr lang="en-US" dirty="0" smtClean="0"/>
              <a:t>celebrations </a:t>
            </a:r>
            <a:r>
              <a:rPr lang="en-US" dirty="0"/>
              <a:t>on </a:t>
            </a:r>
            <a:r>
              <a:rPr lang="en-US" dirty="0" smtClean="0"/>
              <a:t>Quad, 2015 &amp; 2016</a:t>
            </a:r>
          </a:p>
          <a:p>
            <a:r>
              <a:rPr lang="en-US" dirty="0" smtClean="0"/>
              <a:t>Home Depot “Retool Your School” grant win builds campus </a:t>
            </a:r>
            <a:r>
              <a:rPr lang="en-US" dirty="0" err="1" smtClean="0"/>
              <a:t>EcoLab</a:t>
            </a:r>
            <a:r>
              <a:rPr lang="en-US" dirty="0" smtClean="0"/>
              <a:t> on Osceola</a:t>
            </a:r>
          </a:p>
          <a:p>
            <a:r>
              <a:rPr lang="en-US" dirty="0" smtClean="0"/>
              <a:t>Greenhouse Gas Inventory </a:t>
            </a:r>
          </a:p>
          <a:p>
            <a:r>
              <a:rPr lang="en-US" dirty="0" smtClean="0"/>
              <a:t>FAMU Sustainability Indaba, Feb. 25, 2016</a:t>
            </a:r>
          </a:p>
          <a:p>
            <a:r>
              <a:rPr lang="en-US" dirty="0" smtClean="0"/>
              <a:t>Defining sustainability at FAMU</a:t>
            </a:r>
          </a:p>
          <a:p>
            <a:r>
              <a:rPr lang="en-US" dirty="0" smtClean="0"/>
              <a:t>Sustainability Action Plan (based on work of Focus Teams)</a:t>
            </a:r>
          </a:p>
          <a:p>
            <a:r>
              <a:rPr lang="en-US" dirty="0" smtClean="0"/>
              <a:t>SI Faculty Fellows Program</a:t>
            </a:r>
          </a:p>
          <a:p>
            <a:r>
              <a:rPr lang="en-US" dirty="0" smtClean="0"/>
              <a:t>Art of Sustainability contests, 2016 &amp; 2017</a:t>
            </a:r>
          </a:p>
          <a:p>
            <a:r>
              <a:rPr lang="en-US" dirty="0" smtClean="0"/>
              <a:t>Internship experiences for 20+ students </a:t>
            </a:r>
          </a:p>
          <a:p>
            <a:pPr marL="0" indent="0">
              <a:buNone/>
            </a:pPr>
            <a:endParaRPr lang="en-US" dirty="0" smtClean="0"/>
          </a:p>
          <a:p>
            <a:endParaRPr lang="en-US" dirty="0" smtClean="0"/>
          </a:p>
          <a:p>
            <a:endParaRPr lang="en-US" dirty="0" smtClean="0"/>
          </a:p>
          <a:p>
            <a:endParaRPr lang="en-US" dirty="0" smtClean="0"/>
          </a:p>
          <a:p>
            <a:endParaRPr lang="en-US" dirty="0"/>
          </a:p>
          <a:p>
            <a:endParaRPr lang="en-US" dirty="0" smtClean="0"/>
          </a:p>
          <a:p>
            <a:endParaRPr lang="en-US" dirty="0"/>
          </a:p>
        </p:txBody>
      </p:sp>
      <p:sp>
        <p:nvSpPr>
          <p:cNvPr id="2" name="Slide Number Placeholder 1"/>
          <p:cNvSpPr>
            <a:spLocks noGrp="1"/>
          </p:cNvSpPr>
          <p:nvPr>
            <p:ph type="sldNum" sz="quarter" idx="12"/>
          </p:nvPr>
        </p:nvSpPr>
        <p:spPr/>
        <p:txBody>
          <a:bodyPr/>
          <a:lstStyle/>
          <a:p>
            <a:fld id="{5AA827DF-9BE2-2F4C-88C7-E63F21B2785E}" type="slidenum">
              <a:rPr lang="en-US" smtClean="0"/>
              <a:t>22</a:t>
            </a:fld>
            <a:endParaRPr lang="en-US" dirty="0"/>
          </a:p>
        </p:txBody>
      </p:sp>
    </p:spTree>
    <p:extLst>
      <p:ext uri="{BB962C8B-B14F-4D97-AF65-F5344CB8AC3E}">
        <p14:creationId xmlns:p14="http://schemas.microsoft.com/office/powerpoint/2010/main" val="38085900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Geospatial Partnership </a:t>
            </a:r>
            <a:endParaRPr lang="en-US" dirty="0"/>
          </a:p>
        </p:txBody>
      </p:sp>
      <p:sp>
        <p:nvSpPr>
          <p:cNvPr id="3" name="Content Placeholder 2"/>
          <p:cNvSpPr>
            <a:spLocks noGrp="1"/>
          </p:cNvSpPr>
          <p:nvPr>
            <p:ph idx="1"/>
          </p:nvPr>
        </p:nvSpPr>
        <p:spPr/>
        <p:txBody>
          <a:bodyPr/>
          <a:lstStyle/>
          <a:p>
            <a:r>
              <a:rPr lang="en-US" dirty="0" smtClean="0"/>
              <a:t>Partnership with US Forest Service to establish Center for Geospatial Ecology &amp; Restoration </a:t>
            </a:r>
          </a:p>
          <a:p>
            <a:endParaRPr lang="en-US" dirty="0"/>
          </a:p>
          <a:p>
            <a:pPr lvl="1"/>
            <a:r>
              <a:rPr lang="en-US" dirty="0" smtClean="0"/>
              <a:t>Fall 2017</a:t>
            </a:r>
          </a:p>
          <a:p>
            <a:pPr lvl="1"/>
            <a:r>
              <a:rPr lang="en-US" dirty="0" smtClean="0"/>
              <a:t>Research, Education, Service across disciplines </a:t>
            </a:r>
          </a:p>
          <a:p>
            <a:pPr lvl="2"/>
            <a:r>
              <a:rPr lang="en-US" dirty="0" smtClean="0"/>
              <a:t>Stay tuned! </a:t>
            </a:r>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23</a:t>
            </a:fld>
            <a:endParaRPr lang="en-US" dirty="0"/>
          </a:p>
        </p:txBody>
      </p:sp>
    </p:spTree>
    <p:extLst>
      <p:ext uri="{BB962C8B-B14F-4D97-AF65-F5344CB8AC3E}">
        <p14:creationId xmlns:p14="http://schemas.microsoft.com/office/powerpoint/2010/main" val="1632820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3322" y="709091"/>
            <a:ext cx="8004954" cy="781534"/>
          </a:xfrm>
        </p:spPr>
        <p:txBody>
          <a:bodyPr>
            <a:noAutofit/>
          </a:bodyPr>
          <a:lstStyle/>
          <a:p>
            <a:r>
              <a:rPr lang="en-US" sz="3200" dirty="0" smtClean="0"/>
              <a:t>Where we are: Acceleration  </a:t>
            </a:r>
            <a:endParaRPr lang="en-US" sz="3200" dirty="0"/>
          </a:p>
        </p:txBody>
      </p:sp>
      <p:pic>
        <p:nvPicPr>
          <p:cNvPr id="6" name="Content Placeholder 5"/>
          <p:cNvPicPr>
            <a:picLocks noGrp="1" noChangeAspect="1"/>
          </p:cNvPicPr>
          <p:nvPr>
            <p:ph idx="1"/>
          </p:nvPr>
        </p:nvPicPr>
        <p:blipFill>
          <a:blip r:embed="rId2"/>
          <a:stretch>
            <a:fillRect/>
          </a:stretch>
        </p:blipFill>
        <p:spPr>
          <a:xfrm>
            <a:off x="459812" y="2386150"/>
            <a:ext cx="8441437" cy="2098764"/>
          </a:xfrm>
          <a:prstGeom prst="rect">
            <a:avLst/>
          </a:prstGeom>
        </p:spPr>
      </p:pic>
      <p:sp>
        <p:nvSpPr>
          <p:cNvPr id="4" name="Slide Number Placeholder 3"/>
          <p:cNvSpPr>
            <a:spLocks noGrp="1"/>
          </p:cNvSpPr>
          <p:nvPr>
            <p:ph type="sldNum" sz="quarter" idx="12"/>
          </p:nvPr>
        </p:nvSpPr>
        <p:spPr/>
        <p:txBody>
          <a:bodyPr/>
          <a:lstStyle/>
          <a:p>
            <a:fld id="{5AA827DF-9BE2-2F4C-88C7-E63F21B2785E}" type="slidenum">
              <a:rPr lang="en-US" smtClean="0"/>
              <a:t>24</a:t>
            </a:fld>
            <a:endParaRPr lang="en-US" dirty="0"/>
          </a:p>
        </p:txBody>
      </p:sp>
      <p:sp>
        <p:nvSpPr>
          <p:cNvPr id="7" name="TextBox 6"/>
          <p:cNvSpPr txBox="1"/>
          <p:nvPr/>
        </p:nvSpPr>
        <p:spPr>
          <a:xfrm>
            <a:off x="459812" y="6186997"/>
            <a:ext cx="3239589" cy="369332"/>
          </a:xfrm>
          <a:prstGeom prst="rect">
            <a:avLst/>
          </a:prstGeom>
          <a:noFill/>
        </p:spPr>
        <p:txBody>
          <a:bodyPr wrap="square" rtlCol="0">
            <a:spAutoFit/>
          </a:bodyPr>
          <a:lstStyle/>
          <a:p>
            <a:r>
              <a:rPr lang="en-US" dirty="0" smtClean="0"/>
              <a:t>Diagram courtesy of AASHE</a:t>
            </a:r>
            <a:endParaRPr lang="en-US" dirty="0"/>
          </a:p>
        </p:txBody>
      </p:sp>
    </p:spTree>
    <p:extLst>
      <p:ext uri="{BB962C8B-B14F-4D97-AF65-F5344CB8AC3E}">
        <p14:creationId xmlns:p14="http://schemas.microsoft.com/office/powerpoint/2010/main" val="3568407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Areas for Faculty Involvement</a:t>
            </a:r>
            <a:endParaRPr lang="en-US" dirty="0"/>
          </a:p>
        </p:txBody>
      </p:sp>
      <p:sp>
        <p:nvSpPr>
          <p:cNvPr id="3" name="Content Placeholder 2"/>
          <p:cNvSpPr>
            <a:spLocks noGrp="1"/>
          </p:cNvSpPr>
          <p:nvPr>
            <p:ph idx="1"/>
          </p:nvPr>
        </p:nvSpPr>
        <p:spPr>
          <a:xfrm>
            <a:off x="457199" y="1544910"/>
            <a:ext cx="8229600" cy="4088802"/>
          </a:xfrm>
        </p:spPr>
        <p:txBody>
          <a:bodyPr>
            <a:normAutofit fontScale="77500" lnSpcReduction="20000"/>
          </a:bodyPr>
          <a:lstStyle/>
          <a:p>
            <a:pPr marL="0" indent="0">
              <a:buNone/>
            </a:pPr>
            <a:endParaRPr lang="en-US" dirty="0" smtClean="0"/>
          </a:p>
          <a:p>
            <a:r>
              <a:rPr lang="en-US" dirty="0" smtClean="0"/>
              <a:t>Faculty Sustainability Fellowships  </a:t>
            </a:r>
          </a:p>
          <a:p>
            <a:r>
              <a:rPr lang="en-US" dirty="0" smtClean="0"/>
              <a:t>Support for development of research proposals and projects crossing disciplines</a:t>
            </a:r>
          </a:p>
          <a:p>
            <a:r>
              <a:rPr lang="en-US" dirty="0" smtClean="0"/>
              <a:t>Use of “The Hub” garden and experiential learning site</a:t>
            </a:r>
          </a:p>
          <a:p>
            <a:r>
              <a:rPr lang="en-US" dirty="0"/>
              <a:t>Focus Teams</a:t>
            </a:r>
          </a:p>
          <a:p>
            <a:pPr lvl="1"/>
            <a:r>
              <a:rPr lang="en-US" dirty="0"/>
              <a:t>Areas: Curriculum, Research, Engagement, Better Buildings, Grounds and Water, Transportation, Waste, Purchasing, Food, People</a:t>
            </a:r>
          </a:p>
          <a:p>
            <a:r>
              <a:rPr lang="en-US" dirty="0" smtClean="0"/>
              <a:t>Future expansion of geospatial science resources </a:t>
            </a:r>
          </a:p>
          <a:p>
            <a:r>
              <a:rPr lang="en-US" dirty="0" smtClean="0"/>
              <a:t>Other ideas? Let us know. </a:t>
            </a:r>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25</a:t>
            </a:fld>
            <a:endParaRPr lang="en-US" dirty="0"/>
          </a:p>
        </p:txBody>
      </p:sp>
    </p:spTree>
    <p:extLst>
      <p:ext uri="{BB962C8B-B14F-4D97-AF65-F5344CB8AC3E}">
        <p14:creationId xmlns:p14="http://schemas.microsoft.com/office/powerpoint/2010/main" val="2923479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8384" y="619111"/>
            <a:ext cx="7408415" cy="781534"/>
          </a:xfrm>
        </p:spPr>
        <p:txBody>
          <a:bodyPr>
            <a:normAutofit fontScale="90000"/>
          </a:bodyPr>
          <a:lstStyle/>
          <a:p>
            <a:r>
              <a:rPr lang="en-US" dirty="0" smtClean="0"/>
              <a:t>Opportunities for Campus-Community Engagement via Food</a:t>
            </a:r>
            <a:endParaRPr lang="en-US" dirty="0"/>
          </a:p>
        </p:txBody>
      </p:sp>
      <p:sp>
        <p:nvSpPr>
          <p:cNvPr id="3" name="Content Placeholder 2"/>
          <p:cNvSpPr>
            <a:spLocks noGrp="1"/>
          </p:cNvSpPr>
          <p:nvPr>
            <p:ph idx="1"/>
          </p:nvPr>
        </p:nvSpPr>
        <p:spPr>
          <a:xfrm>
            <a:off x="457199" y="1749973"/>
            <a:ext cx="8229600" cy="3649663"/>
          </a:xfrm>
        </p:spPr>
        <p:txBody>
          <a:bodyPr/>
          <a:lstStyle/>
          <a:p>
            <a:r>
              <a:rPr lang="en-US" dirty="0" smtClean="0"/>
              <a:t>Thoughts by Bakari McClendon, Sustainability Institute, Tallahassee Food Network, </a:t>
            </a:r>
            <a:r>
              <a:rPr lang="en-US" dirty="0" err="1" smtClean="0"/>
              <a:t>iGrow</a:t>
            </a:r>
            <a:r>
              <a:rPr lang="en-US" dirty="0" smtClean="0"/>
              <a:t> </a:t>
            </a:r>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26</a:t>
            </a:fld>
            <a:endParaRPr lang="en-US" dirty="0"/>
          </a:p>
        </p:txBody>
      </p:sp>
      <p:pic>
        <p:nvPicPr>
          <p:cNvPr id="5" name="Picture 4"/>
          <p:cNvPicPr>
            <a:picLocks noChangeAspect="1"/>
          </p:cNvPicPr>
          <p:nvPr/>
        </p:nvPicPr>
        <p:blipFill>
          <a:blip r:embed="rId2"/>
          <a:stretch>
            <a:fillRect/>
          </a:stretch>
        </p:blipFill>
        <p:spPr>
          <a:xfrm rot="-5400000">
            <a:off x="5071769" y="2021270"/>
            <a:ext cx="2778548" cy="4451516"/>
          </a:xfrm>
          <a:prstGeom prst="rect">
            <a:avLst/>
          </a:prstGeom>
        </p:spPr>
      </p:pic>
      <p:pic>
        <p:nvPicPr>
          <p:cNvPr id="6" name="Picture 5"/>
          <p:cNvPicPr>
            <a:picLocks noChangeAspect="1"/>
          </p:cNvPicPr>
          <p:nvPr/>
        </p:nvPicPr>
        <p:blipFill>
          <a:blip r:embed="rId3"/>
          <a:stretch>
            <a:fillRect/>
          </a:stretch>
        </p:blipFill>
        <p:spPr>
          <a:xfrm>
            <a:off x="887980" y="2969301"/>
            <a:ext cx="2916524" cy="3888699"/>
          </a:xfrm>
          <a:prstGeom prst="rect">
            <a:avLst/>
          </a:prstGeom>
        </p:spPr>
      </p:pic>
    </p:spTree>
    <p:extLst>
      <p:ext uri="{BB962C8B-B14F-4D97-AF65-F5344CB8AC3E}">
        <p14:creationId xmlns:p14="http://schemas.microsoft.com/office/powerpoint/2010/main" val="2845585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Thank You </a:t>
            </a:r>
            <a:endParaRPr lang="en-US" dirty="0"/>
          </a:p>
        </p:txBody>
      </p:sp>
      <p:sp>
        <p:nvSpPr>
          <p:cNvPr id="4" name="Slide Number Placeholder 3"/>
          <p:cNvSpPr>
            <a:spLocks noGrp="1"/>
          </p:cNvSpPr>
          <p:nvPr>
            <p:ph type="sldNum" sz="quarter" idx="12"/>
          </p:nvPr>
        </p:nvSpPr>
        <p:spPr/>
        <p:txBody>
          <a:bodyPr/>
          <a:lstStyle/>
          <a:p>
            <a:fld id="{5AA827DF-9BE2-2F4C-88C7-E63F21B2785E}" type="slidenum">
              <a:rPr lang="en-US" smtClean="0"/>
              <a:t>27</a:t>
            </a:fld>
            <a:endParaRPr lang="en-US" dirty="0"/>
          </a:p>
        </p:txBody>
      </p:sp>
      <p:sp>
        <p:nvSpPr>
          <p:cNvPr id="10" name="Text Placeholder 9"/>
          <p:cNvSpPr>
            <a:spLocks noGrp="1"/>
          </p:cNvSpPr>
          <p:nvPr>
            <p:ph type="body" sz="quarter" idx="13"/>
          </p:nvPr>
        </p:nvSpPr>
        <p:spPr/>
        <p:txBody>
          <a:bodyPr/>
          <a:lstStyle/>
          <a:p>
            <a:r>
              <a:rPr lang="en-US" sz="2400" b="1" dirty="0" smtClean="0"/>
              <a:t>Let’s make good things happen </a:t>
            </a:r>
            <a:endParaRPr lang="en-US" sz="2400" b="1" dirty="0"/>
          </a:p>
        </p:txBody>
      </p:sp>
      <p:sp>
        <p:nvSpPr>
          <p:cNvPr id="3" name="TextBox 2"/>
          <p:cNvSpPr txBox="1"/>
          <p:nvPr/>
        </p:nvSpPr>
        <p:spPr>
          <a:xfrm>
            <a:off x="794478" y="2326181"/>
            <a:ext cx="7375159" cy="3816429"/>
          </a:xfrm>
          <a:prstGeom prst="rect">
            <a:avLst/>
          </a:prstGeom>
          <a:noFill/>
        </p:spPr>
        <p:txBody>
          <a:bodyPr wrap="square" rtlCol="0">
            <a:spAutoFit/>
          </a:bodyPr>
          <a:lstStyle/>
          <a:p>
            <a:r>
              <a:rPr lang="en-US" sz="2800" dirty="0"/>
              <a:t>Prepared by Dr. Kathryn Ziewitz, Interim Exec. Dir.</a:t>
            </a:r>
          </a:p>
          <a:p>
            <a:pPr lvl="1"/>
            <a:endParaRPr lang="en-US" sz="2800" dirty="0" smtClean="0"/>
          </a:p>
          <a:p>
            <a:pPr lvl="1"/>
            <a:r>
              <a:rPr lang="en-US" sz="2800" dirty="0" smtClean="0"/>
              <a:t>Presented </a:t>
            </a:r>
            <a:r>
              <a:rPr lang="en-US" sz="2800" dirty="0"/>
              <a:t>by</a:t>
            </a:r>
            <a:r>
              <a:rPr lang="en-US" sz="2800" dirty="0" smtClean="0"/>
              <a:t>:</a:t>
            </a:r>
          </a:p>
          <a:p>
            <a:r>
              <a:rPr lang="en-US" sz="2800" dirty="0" smtClean="0"/>
              <a:t>Dr</a:t>
            </a:r>
            <a:r>
              <a:rPr lang="en-US" sz="2800" dirty="0"/>
              <a:t>. Bruce Strouble, </a:t>
            </a:r>
            <a:r>
              <a:rPr lang="en-US" sz="2800" dirty="0" smtClean="0"/>
              <a:t>FAMU SI </a:t>
            </a:r>
            <a:r>
              <a:rPr lang="en-US" sz="2800" dirty="0" smtClean="0"/>
              <a:t>Coordinator</a:t>
            </a:r>
            <a:r>
              <a:rPr lang="en-US" sz="2800" dirty="0"/>
              <a:t>, Research/Program </a:t>
            </a:r>
            <a:r>
              <a:rPr lang="en-US" sz="2800" dirty="0" smtClean="0"/>
              <a:t>Services</a:t>
            </a:r>
          </a:p>
          <a:p>
            <a:r>
              <a:rPr lang="en-US" sz="2800" dirty="0" smtClean="0"/>
              <a:t>  				&amp;</a:t>
            </a:r>
            <a:endParaRPr lang="en-US" sz="2800" dirty="0"/>
          </a:p>
          <a:p>
            <a:r>
              <a:rPr lang="en-US" sz="2800" dirty="0"/>
              <a:t>Mr. Bakari McClendon, </a:t>
            </a:r>
            <a:r>
              <a:rPr lang="en-US" sz="2800" dirty="0" smtClean="0"/>
              <a:t>FAMU SI Coordinator</a:t>
            </a:r>
            <a:r>
              <a:rPr lang="en-US" sz="2800" dirty="0"/>
              <a:t>, Sustainable Campus &amp; Community Development</a:t>
            </a:r>
          </a:p>
          <a:p>
            <a:endParaRPr lang="en-US" dirty="0"/>
          </a:p>
        </p:txBody>
      </p:sp>
    </p:spTree>
    <p:extLst>
      <p:ext uri="{BB962C8B-B14F-4D97-AF65-F5344CB8AC3E}">
        <p14:creationId xmlns:p14="http://schemas.microsoft.com/office/powerpoint/2010/main" val="1819463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AA827DF-9BE2-2F4C-88C7-E63F21B2785E}" type="slidenum">
              <a:rPr lang="en-US" smtClean="0"/>
              <a:t>28</a:t>
            </a:fld>
            <a:endParaRPr lang="en-US" dirty="0"/>
          </a:p>
        </p:txBody>
      </p:sp>
      <p:sp>
        <p:nvSpPr>
          <p:cNvPr id="6" name="Rectangle 5"/>
          <p:cNvSpPr/>
          <p:nvPr/>
        </p:nvSpPr>
        <p:spPr>
          <a:xfrm>
            <a:off x="419725" y="749033"/>
            <a:ext cx="8124668" cy="4524315"/>
          </a:xfrm>
          <a:prstGeom prst="rect">
            <a:avLst/>
          </a:prstGeom>
        </p:spPr>
        <p:txBody>
          <a:bodyPr wrap="square">
            <a:spAutoFit/>
          </a:bodyPr>
          <a:lstStyle/>
          <a:p>
            <a:r>
              <a:rPr lang="en-US" dirty="0" smtClean="0"/>
              <a:t>1. In </a:t>
            </a:r>
            <a:r>
              <a:rPr lang="en-US" dirty="0"/>
              <a:t>Sierra Leone, West Africa, the lights come on as little as once a month!  So, Kelvin Doe, at 15 years old,  decided things needed change.  After many tries, he invented a battery to power lights in people’s houses from recycled parts he found in the trash, including soda, acid and metal, wrapped with tape!</a:t>
            </a:r>
          </a:p>
          <a:p>
            <a:r>
              <a:rPr lang="en-US" dirty="0"/>
              <a:t>This amazing young man also used trash to make his own FM radio transmitter so that he can allow the youth in his country to debate important issues.  Besides being an inventor, Kelvin is also a DJ and runs a local radio station.  “They call me DJ Focus because I believe if you focus, you can do an invention perfectly,” he said in a video produced by </a:t>
            </a:r>
            <a:r>
              <a:rPr lang="en-US" dirty="0">
                <a:hlinkClick r:id="rId3"/>
              </a:rPr>
              <a:t>@</a:t>
            </a:r>
            <a:r>
              <a:rPr lang="en-US" dirty="0" err="1">
                <a:hlinkClick r:id="rId3"/>
              </a:rPr>
              <a:t>radical.media</a:t>
            </a:r>
            <a:r>
              <a:rPr lang="en-US" dirty="0"/>
              <a:t>.</a:t>
            </a:r>
          </a:p>
          <a:p>
            <a:r>
              <a:rPr lang="en-US" dirty="0"/>
              <a:t>Kelvin’s invention and brilliance was discovered by one of the world’s greatest places of invention, the </a:t>
            </a:r>
            <a:r>
              <a:rPr lang="en-US" dirty="0" err="1"/>
              <a:t>Massachussettes</a:t>
            </a:r>
            <a:r>
              <a:rPr lang="en-US" dirty="0"/>
              <a:t> Institute of Technology (M.I.T.).   He became the youngest person ever to be invited to M.I.T.’s Visiting Practitioner’s Program after being discovered by David </a:t>
            </a:r>
            <a:r>
              <a:rPr lang="en-US" dirty="0" err="1"/>
              <a:t>Sengeh</a:t>
            </a:r>
            <a:r>
              <a:rPr lang="en-US" dirty="0"/>
              <a:t>, a PhD student in the M.I.T. </a:t>
            </a:r>
            <a:r>
              <a:rPr lang="en-US" dirty="0">
                <a:hlinkClick r:id="rId4"/>
              </a:rPr>
              <a:t>Media Lab</a:t>
            </a:r>
            <a:r>
              <a:rPr lang="en-US" dirty="0"/>
              <a:t>.</a:t>
            </a:r>
          </a:p>
          <a:p>
            <a:r>
              <a:rPr lang="en-US" dirty="0"/>
              <a:t>Just as Kelvin’s world has expanded by working in the Media Lab, the researchers there had their world expanded by Kelvin.  Check out this inspiring video of Kelvin’s journey to M.I.T.:</a:t>
            </a:r>
          </a:p>
        </p:txBody>
      </p:sp>
      <p:sp>
        <p:nvSpPr>
          <p:cNvPr id="7" name="TextBox 6"/>
          <p:cNvSpPr txBox="1"/>
          <p:nvPr/>
        </p:nvSpPr>
        <p:spPr>
          <a:xfrm>
            <a:off x="419725" y="5168517"/>
            <a:ext cx="7764904" cy="2031325"/>
          </a:xfrm>
          <a:prstGeom prst="rect">
            <a:avLst/>
          </a:prstGeom>
          <a:noFill/>
        </p:spPr>
        <p:txBody>
          <a:bodyPr wrap="square" rtlCol="0">
            <a:spAutoFit/>
          </a:bodyPr>
          <a:lstStyle/>
          <a:p>
            <a:r>
              <a:rPr lang="en-US" dirty="0">
                <a:hlinkClick r:id="rId5"/>
              </a:rPr>
              <a:t>http://www.inspiremykids.com/2013/kelvin-doe-15-year-old-west-african-inventor-and-dj-is-changing-his-community</a:t>
            </a:r>
            <a:r>
              <a:rPr lang="en-US" dirty="0" smtClean="0">
                <a:hlinkClick r:id="rId5"/>
              </a:rPr>
              <a:t>/</a:t>
            </a:r>
            <a:endParaRPr lang="en-US" dirty="0" smtClean="0"/>
          </a:p>
          <a:p>
            <a:endParaRPr lang="en-US" dirty="0"/>
          </a:p>
          <a:p>
            <a:r>
              <a:rPr lang="en-US" dirty="0" smtClean="0"/>
              <a:t>2. Women with yams are reintroducing that cultivation for more sustainable </a:t>
            </a:r>
          </a:p>
          <a:p>
            <a:r>
              <a:rPr lang="en-US" dirty="0" smtClean="0"/>
              <a:t>Balance of crops in Kerala, India. </a:t>
            </a:r>
            <a:r>
              <a:rPr lang="en-US" dirty="0"/>
              <a:t>http://leisaindia.org/articles/farmer-innovations-sustainable-solutions-to-fight-climate-change/</a:t>
            </a:r>
          </a:p>
          <a:p>
            <a:endParaRPr lang="en-US" dirty="0"/>
          </a:p>
        </p:txBody>
      </p:sp>
      <p:sp>
        <p:nvSpPr>
          <p:cNvPr id="8" name="TextBox 7"/>
          <p:cNvSpPr txBox="1"/>
          <p:nvPr/>
        </p:nvSpPr>
        <p:spPr>
          <a:xfrm>
            <a:off x="839449" y="194872"/>
            <a:ext cx="3082703" cy="369332"/>
          </a:xfrm>
          <a:prstGeom prst="rect">
            <a:avLst/>
          </a:prstGeom>
          <a:noFill/>
        </p:spPr>
        <p:txBody>
          <a:bodyPr wrap="none" rtlCol="0">
            <a:spAutoFit/>
          </a:bodyPr>
          <a:lstStyle/>
          <a:p>
            <a:r>
              <a:rPr lang="en-US" dirty="0" smtClean="0"/>
              <a:t>Notes for photos of inventions </a:t>
            </a:r>
            <a:endParaRPr lang="en-US" dirty="0"/>
          </a:p>
        </p:txBody>
      </p:sp>
    </p:spTree>
    <p:extLst>
      <p:ext uri="{BB962C8B-B14F-4D97-AF65-F5344CB8AC3E}">
        <p14:creationId xmlns:p14="http://schemas.microsoft.com/office/powerpoint/2010/main" val="675617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AC3EFD0504C5F41B51CE5D02D77EBBB" ma:contentTypeVersion="0" ma:contentTypeDescription="Create a new document." ma:contentTypeScope="" ma:versionID="a189d1138409f8322765d6f144de9c9d">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BF450A90-C8DF-472B-AA57-6E24E35168A1}">
  <ds:schemaRefs>
    <ds:schemaRef ds:uri="http://schemas.microsoft.com/sharepoint/v3/contenttype/forms"/>
  </ds:schemaRefs>
</ds:datastoreItem>
</file>

<file path=customXml/itemProps2.xml><?xml version="1.0" encoding="utf-8"?>
<ds:datastoreItem xmlns:ds="http://schemas.openxmlformats.org/officeDocument/2006/customXml" ds:itemID="{EA34F933-8A5A-4C0A-991D-B7F0B19AD5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3FB595D5-C38E-4C71-A620-C3EF0DECF0DB}">
  <ds:schemaRefs>
    <ds:schemaRef ds:uri="http://purl.org/dc/elements/1.1/"/>
    <ds:schemaRef ds:uri="http://purl.org/dc/dcmitype/"/>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Berlin</Template>
  <TotalTime>2667</TotalTime>
  <Words>1577</Words>
  <Application>Microsoft Office PowerPoint</Application>
  <PresentationFormat>On-screen Show (4:3)</PresentationFormat>
  <Paragraphs>264</Paragraphs>
  <Slides>28</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Gill Sans Light</vt:lpstr>
      <vt:lpstr>Wingdings</vt:lpstr>
      <vt:lpstr>ヒラギノ角ゴ ProN W3</vt:lpstr>
      <vt:lpstr>Office Theme</vt:lpstr>
      <vt:lpstr>2_Office Theme</vt:lpstr>
      <vt:lpstr>Putting Sustainability into  Action  at FAMU </vt:lpstr>
      <vt:lpstr>Presentation Overview </vt:lpstr>
      <vt:lpstr>Sustainability at FAMU</vt:lpstr>
      <vt:lpstr>A broad and nested view of sustainability</vt:lpstr>
      <vt:lpstr>Sustainability @ FAMU Snapshot</vt:lpstr>
      <vt:lpstr>Why Focus on Sustainability?</vt:lpstr>
      <vt:lpstr>Historical Foundations</vt:lpstr>
      <vt:lpstr>Urgent and Pressing Needs</vt:lpstr>
      <vt:lpstr>Promoting problem solving &amp; innovation </vt:lpstr>
      <vt:lpstr>Why have an Institute? </vt:lpstr>
      <vt:lpstr>  Essential Functions</vt:lpstr>
      <vt:lpstr>Recent Sustainability Milestones</vt:lpstr>
      <vt:lpstr>Relationship with Faculty</vt:lpstr>
      <vt:lpstr>SI Operational Model</vt:lpstr>
      <vt:lpstr>Essential Functions</vt:lpstr>
      <vt:lpstr>A Sampling of SI Projects to Date</vt:lpstr>
      <vt:lpstr>FAMU’s First Earth Day on the Quad 2015</vt:lpstr>
      <vt:lpstr>Sustainability @ FAMU Snapshot</vt:lpstr>
      <vt:lpstr>Sustainability @ FAMU Snapshot</vt:lpstr>
      <vt:lpstr>Sustainability @ FAMU Snapshot</vt:lpstr>
      <vt:lpstr>Sustainability @ FAMU Snapshot</vt:lpstr>
      <vt:lpstr>Some SI Highlights to Date</vt:lpstr>
      <vt:lpstr>Geospatial Partnership </vt:lpstr>
      <vt:lpstr>Where we are: Acceleration  </vt:lpstr>
      <vt:lpstr>Areas for Faculty Involvement</vt:lpstr>
      <vt:lpstr>Opportunities for Campus-Community Engagement via Food</vt:lpstr>
      <vt:lpstr>Thank You </vt:lpstr>
      <vt:lpstr>PowerPoint Presentation</vt:lpstr>
    </vt:vector>
  </TitlesOfParts>
  <Company>Florida A&amp;M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FAMU</dc:creator>
  <cp:lastModifiedBy>Kathryn Ziewitz</cp:lastModifiedBy>
  <cp:revision>185</cp:revision>
  <cp:lastPrinted>2017-01-09T19:29:07Z</cp:lastPrinted>
  <dcterms:created xsi:type="dcterms:W3CDTF">2014-08-15T20:04:44Z</dcterms:created>
  <dcterms:modified xsi:type="dcterms:W3CDTF">2017-10-11T12:55:42Z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0x0101002AC3EFD0504C5F41B51CE5D02D77EBBB</vt:lpwstr>
  </property>
</Properties>
</file>