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8"/>
  </p:notesMasterIdLst>
  <p:sldIdLst>
    <p:sldId id="322" r:id="rId3"/>
    <p:sldId id="323" r:id="rId4"/>
    <p:sldId id="297" r:id="rId5"/>
    <p:sldId id="299" r:id="rId6"/>
    <p:sldId id="300" r:id="rId7"/>
    <p:sldId id="301" r:id="rId8"/>
    <p:sldId id="302" r:id="rId9"/>
    <p:sldId id="303" r:id="rId10"/>
    <p:sldId id="304" r:id="rId11"/>
    <p:sldId id="305" r:id="rId12"/>
    <p:sldId id="306" r:id="rId13"/>
    <p:sldId id="269" r:id="rId14"/>
    <p:sldId id="270" r:id="rId15"/>
    <p:sldId id="258" r:id="rId16"/>
    <p:sldId id="264" r:id="rId17"/>
    <p:sldId id="266" r:id="rId18"/>
    <p:sldId id="261" r:id="rId19"/>
    <p:sldId id="260" r:id="rId20"/>
    <p:sldId id="259" r:id="rId21"/>
    <p:sldId id="271" r:id="rId22"/>
    <p:sldId id="273" r:id="rId23"/>
    <p:sldId id="307" r:id="rId24"/>
    <p:sldId id="308" r:id="rId25"/>
    <p:sldId id="309" r:id="rId26"/>
    <p:sldId id="310" r:id="rId27"/>
    <p:sldId id="312" r:id="rId28"/>
    <p:sldId id="313" r:id="rId29"/>
    <p:sldId id="314" r:id="rId30"/>
    <p:sldId id="315" r:id="rId31"/>
    <p:sldId id="316" r:id="rId32"/>
    <p:sldId id="317" r:id="rId33"/>
    <p:sldId id="318" r:id="rId34"/>
    <p:sldId id="319" r:id="rId35"/>
    <p:sldId id="320" r:id="rId36"/>
    <p:sldId id="32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39"/>
    <p:restoredTop sz="95455"/>
  </p:normalViewPr>
  <p:slideViewPr>
    <p:cSldViewPr snapToGrid="0" snapToObjects="1">
      <p:cViewPr>
        <p:scale>
          <a:sx n="81" d="100"/>
          <a:sy n="81" d="100"/>
        </p:scale>
        <p:origin x="768" y="9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annegger/Dropbox/InTeGrate/NGSS/tagging_for%20counts.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annegger/Dropbox/InTeGrate/NGSS/tagging_for%20counts.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Users/annegger/Dropbox/InTeGrate/NGSS/tagging_for%20coun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a:t>ESS disciplinary core ideas</a:t>
            </a:r>
          </a:p>
        </c:rich>
      </c:tx>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2"/>
            </a:solidFill>
            <a:ln>
              <a:solidFill>
                <a:schemeClr val="accent2">
                  <a:lumMod val="75000"/>
                </a:schemeClr>
              </a:solidFill>
            </a:ln>
            <a:effectLst/>
          </c:spPr>
          <c:invertIfNegative val="0"/>
          <c:cat>
            <c:strRef>
              <c:f>totals!$A$23:$A$34</c:f>
              <c:strCache>
                <c:ptCount val="12"/>
                <c:pt idx="0">
                  <c:v>ESS1.A The Universe and its Stars</c:v>
                </c:pt>
                <c:pt idx="1">
                  <c:v>ESS1.B Earth and the solar system</c:v>
                </c:pt>
                <c:pt idx="2">
                  <c:v>ESS1.C The History of Planet Earth</c:v>
                </c:pt>
                <c:pt idx="3">
                  <c:v>ESS2.A Earth Materials and Systems</c:v>
                </c:pt>
                <c:pt idx="4">
                  <c:v>ESS2.B Plate Tectonics and Large-Scale System Interactions</c:v>
                </c:pt>
                <c:pt idx="5">
                  <c:v>ESS2.C The Roles of Water in Earth Surface Processes</c:v>
                </c:pt>
                <c:pt idx="6">
                  <c:v>ESS2.D Weather and Climate</c:v>
                </c:pt>
                <c:pt idx="7">
                  <c:v>ESS2.E Biogeology</c:v>
                </c:pt>
                <c:pt idx="8">
                  <c:v>ESS3.A Natural Resources</c:v>
                </c:pt>
                <c:pt idx="9">
                  <c:v>ESS3.B Natural Hazards</c:v>
                </c:pt>
                <c:pt idx="10">
                  <c:v>ESS3.C Human Impacts on Earth Systems</c:v>
                </c:pt>
                <c:pt idx="11">
                  <c:v>ESS3.D Global Climate Change</c:v>
                </c:pt>
              </c:strCache>
            </c:strRef>
          </c:cat>
          <c:val>
            <c:numRef>
              <c:f>totals!$B$23:$B$34</c:f>
              <c:numCache>
                <c:formatCode>General</c:formatCode>
                <c:ptCount val="12"/>
                <c:pt idx="0">
                  <c:v>1.0</c:v>
                </c:pt>
                <c:pt idx="1">
                  <c:v>1.0</c:v>
                </c:pt>
                <c:pt idx="2">
                  <c:v>0.0</c:v>
                </c:pt>
                <c:pt idx="3">
                  <c:v>36.0</c:v>
                </c:pt>
                <c:pt idx="4">
                  <c:v>7.0</c:v>
                </c:pt>
                <c:pt idx="5">
                  <c:v>26.0</c:v>
                </c:pt>
                <c:pt idx="6">
                  <c:v>8.0</c:v>
                </c:pt>
                <c:pt idx="7">
                  <c:v>1.0</c:v>
                </c:pt>
                <c:pt idx="8">
                  <c:v>24.0</c:v>
                </c:pt>
                <c:pt idx="9">
                  <c:v>11.0</c:v>
                </c:pt>
                <c:pt idx="10">
                  <c:v>23.0</c:v>
                </c:pt>
                <c:pt idx="11">
                  <c:v>14.0</c:v>
                </c:pt>
              </c:numCache>
            </c:numRef>
          </c:val>
          <c:extLst xmlns:c16r2="http://schemas.microsoft.com/office/drawing/2015/06/chart">
            <c:ext xmlns:c16="http://schemas.microsoft.com/office/drawing/2014/chart" uri="{C3380CC4-5D6E-409C-BE32-E72D297353CC}">
              <c16:uniqueId val="{00000000-C329-044F-B32D-E6B28D06B57D}"/>
            </c:ext>
          </c:extLst>
        </c:ser>
        <c:dLbls>
          <c:showLegendKey val="0"/>
          <c:showVal val="0"/>
          <c:showCatName val="0"/>
          <c:showSerName val="0"/>
          <c:showPercent val="0"/>
          <c:showBubbleSize val="0"/>
        </c:dLbls>
        <c:gapWidth val="182"/>
        <c:axId val="-606392416"/>
        <c:axId val="-606385888"/>
      </c:barChart>
      <c:catAx>
        <c:axId val="-606392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6385888"/>
        <c:crosses val="autoZero"/>
        <c:auto val="1"/>
        <c:lblAlgn val="ctr"/>
        <c:lblOffset val="100"/>
        <c:noMultiLvlLbl val="0"/>
      </c:catAx>
      <c:valAx>
        <c:axId val="-606385888"/>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6392416"/>
        <c:crosses val="autoZero"/>
        <c:crossBetween val="between"/>
      </c:valAx>
      <c:spPr>
        <a:noFill/>
        <a:ln>
          <a:noFill/>
        </a:ln>
        <a:effectLst/>
      </c:spPr>
    </c:plotArea>
    <c:plotVisOnly val="1"/>
    <c:dispBlanksAs val="gap"/>
    <c:showDLblsOverMax val="0"/>
  </c:chart>
  <c:spPr>
    <a:noFill/>
    <a:ln>
      <a:noFill/>
    </a:ln>
    <a:effectLst/>
  </c:spPr>
  <c:txPr>
    <a:bodyPr/>
    <a:lstStyle/>
    <a:p>
      <a:pPr>
        <a:defRPr sz="1400" baseline="0">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a:t>Science and engineering practices</a:t>
            </a:r>
          </a:p>
        </c:rich>
      </c:tx>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5"/>
            </a:solidFill>
            <a:ln>
              <a:solidFill>
                <a:schemeClr val="accent1">
                  <a:lumMod val="75000"/>
                </a:schemeClr>
              </a:solidFill>
            </a:ln>
            <a:effectLst/>
          </c:spPr>
          <c:invertIfNegative val="0"/>
          <c:cat>
            <c:strRef>
              <c:f>totals!$A$12:$A$19</c:f>
              <c:strCache>
                <c:ptCount val="8"/>
                <c:pt idx="0">
                  <c:v>Asking questions and defining problems</c:v>
                </c:pt>
                <c:pt idx="1">
                  <c:v>Developing and using models</c:v>
                </c:pt>
                <c:pt idx="2">
                  <c:v>Planning and carrying out investigations</c:v>
                </c:pt>
                <c:pt idx="3">
                  <c:v>Analyzing and interpreting data</c:v>
                </c:pt>
                <c:pt idx="4">
                  <c:v>Using Mathematics and Computational Thinking</c:v>
                </c:pt>
                <c:pt idx="5">
                  <c:v>Constructing explanations and designing solutions</c:v>
                </c:pt>
                <c:pt idx="6">
                  <c:v>Engaging in Argument from Evidence</c:v>
                </c:pt>
                <c:pt idx="7">
                  <c:v>Obtaining, Evaluating, and Communicating Information</c:v>
                </c:pt>
              </c:strCache>
            </c:strRef>
          </c:cat>
          <c:val>
            <c:numRef>
              <c:f>totals!$B$12:$B$19</c:f>
              <c:numCache>
                <c:formatCode>General</c:formatCode>
                <c:ptCount val="8"/>
                <c:pt idx="0">
                  <c:v>8.0</c:v>
                </c:pt>
                <c:pt idx="1">
                  <c:v>45.0</c:v>
                </c:pt>
                <c:pt idx="2">
                  <c:v>8.0</c:v>
                </c:pt>
                <c:pt idx="3">
                  <c:v>61.0</c:v>
                </c:pt>
                <c:pt idx="4">
                  <c:v>8.0</c:v>
                </c:pt>
                <c:pt idx="5">
                  <c:v>18.0</c:v>
                </c:pt>
                <c:pt idx="6">
                  <c:v>8.0</c:v>
                </c:pt>
                <c:pt idx="7">
                  <c:v>18.0</c:v>
                </c:pt>
              </c:numCache>
            </c:numRef>
          </c:val>
          <c:extLst xmlns:c16r2="http://schemas.microsoft.com/office/drawing/2015/06/chart">
            <c:ext xmlns:c16="http://schemas.microsoft.com/office/drawing/2014/chart" uri="{C3380CC4-5D6E-409C-BE32-E72D297353CC}">
              <c16:uniqueId val="{00000000-045A-4343-8560-25112CB9D0AA}"/>
            </c:ext>
          </c:extLst>
        </c:ser>
        <c:dLbls>
          <c:showLegendKey val="0"/>
          <c:showVal val="0"/>
          <c:showCatName val="0"/>
          <c:showSerName val="0"/>
          <c:showPercent val="0"/>
          <c:showBubbleSize val="0"/>
        </c:dLbls>
        <c:gapWidth val="219"/>
        <c:axId val="-606242512"/>
        <c:axId val="-606240192"/>
      </c:barChart>
      <c:catAx>
        <c:axId val="-6062425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6240192"/>
        <c:crosses val="autoZero"/>
        <c:auto val="1"/>
        <c:lblAlgn val="ctr"/>
        <c:lblOffset val="100"/>
        <c:noMultiLvlLbl val="0"/>
      </c:catAx>
      <c:valAx>
        <c:axId val="-606240192"/>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06242512"/>
        <c:crosses val="autoZero"/>
        <c:crossBetween val="between"/>
      </c:valAx>
      <c:spPr>
        <a:noFill/>
        <a:ln>
          <a:noFill/>
        </a:ln>
        <a:effectLst/>
      </c:spPr>
    </c:plotArea>
    <c:plotVisOnly val="1"/>
    <c:dispBlanksAs val="gap"/>
    <c:showDLblsOverMax val="0"/>
  </c:chart>
  <c:spPr>
    <a:noFill/>
    <a:ln>
      <a:noFill/>
    </a:ln>
    <a:effectLst/>
  </c:spPr>
  <c:txPr>
    <a:bodyPr/>
    <a:lstStyle/>
    <a:p>
      <a:pPr>
        <a:defRPr sz="1200" baseline="0">
          <a:latin typeface="+mn-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a:t>Cross-cutting concepts</a:t>
            </a:r>
          </a:p>
        </c:rich>
      </c:tx>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totals!$B$1</c:f>
              <c:strCache>
                <c:ptCount val="1"/>
                <c:pt idx="0">
                  <c:v>number of pages</c:v>
                </c:pt>
              </c:strCache>
            </c:strRef>
          </c:tx>
          <c:spPr>
            <a:solidFill>
              <a:schemeClr val="accent6"/>
            </a:solidFill>
            <a:ln>
              <a:solidFill>
                <a:schemeClr val="accent6">
                  <a:lumMod val="75000"/>
                </a:schemeClr>
              </a:solidFill>
            </a:ln>
            <a:effectLst/>
          </c:spPr>
          <c:invertIfNegative val="0"/>
          <c:cat>
            <c:strRef>
              <c:f>totals!$A$2:$A$8</c:f>
              <c:strCache>
                <c:ptCount val="7"/>
                <c:pt idx="0">
                  <c:v>Patterns</c:v>
                </c:pt>
                <c:pt idx="1">
                  <c:v>Cause and Effect</c:v>
                </c:pt>
                <c:pt idx="2">
                  <c:v>Scale, Proportion, and Quantity</c:v>
                </c:pt>
                <c:pt idx="3">
                  <c:v>Systems and System Models</c:v>
                </c:pt>
                <c:pt idx="4">
                  <c:v>Energy and Matter</c:v>
                </c:pt>
                <c:pt idx="5">
                  <c:v>Structure and Function</c:v>
                </c:pt>
                <c:pt idx="6">
                  <c:v>Stability and Change</c:v>
                </c:pt>
              </c:strCache>
            </c:strRef>
          </c:cat>
          <c:val>
            <c:numRef>
              <c:f>totals!$B$2:$B$8</c:f>
              <c:numCache>
                <c:formatCode>General</c:formatCode>
                <c:ptCount val="7"/>
                <c:pt idx="0">
                  <c:v>59.0</c:v>
                </c:pt>
                <c:pt idx="1">
                  <c:v>42.0</c:v>
                </c:pt>
                <c:pt idx="2">
                  <c:v>5.0</c:v>
                </c:pt>
                <c:pt idx="3">
                  <c:v>26.0</c:v>
                </c:pt>
                <c:pt idx="4">
                  <c:v>3.0</c:v>
                </c:pt>
                <c:pt idx="5">
                  <c:v>6.0</c:v>
                </c:pt>
                <c:pt idx="6">
                  <c:v>11.0</c:v>
                </c:pt>
              </c:numCache>
            </c:numRef>
          </c:val>
          <c:extLst xmlns:c16r2="http://schemas.microsoft.com/office/drawing/2015/06/chart">
            <c:ext xmlns:c16="http://schemas.microsoft.com/office/drawing/2014/chart" uri="{C3380CC4-5D6E-409C-BE32-E72D297353CC}">
              <c16:uniqueId val="{00000000-BCDD-E847-B360-FA589F6DB637}"/>
            </c:ext>
          </c:extLst>
        </c:ser>
        <c:dLbls>
          <c:showLegendKey val="0"/>
          <c:showVal val="0"/>
          <c:showCatName val="0"/>
          <c:showSerName val="0"/>
          <c:showPercent val="0"/>
          <c:showBubbleSize val="0"/>
        </c:dLbls>
        <c:gapWidth val="219"/>
        <c:axId val="-559468592"/>
        <c:axId val="-559466272"/>
      </c:barChart>
      <c:catAx>
        <c:axId val="-5594685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59466272"/>
        <c:crosses val="autoZero"/>
        <c:auto val="1"/>
        <c:lblAlgn val="ctr"/>
        <c:lblOffset val="100"/>
        <c:noMultiLvlLbl val="0"/>
      </c:catAx>
      <c:valAx>
        <c:axId val="-559466272"/>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59468592"/>
        <c:crosses val="autoZero"/>
        <c:crossBetween val="between"/>
      </c:valAx>
      <c:spPr>
        <a:noFill/>
        <a:ln>
          <a:noFill/>
        </a:ln>
        <a:effectLst/>
      </c:spPr>
    </c:plotArea>
    <c:plotVisOnly val="1"/>
    <c:dispBlanksAs val="gap"/>
    <c:showDLblsOverMax val="0"/>
  </c:chart>
  <c:spPr>
    <a:noFill/>
    <a:ln>
      <a:noFill/>
    </a:ln>
    <a:effectLst/>
  </c:spPr>
  <c:txPr>
    <a:bodyPr/>
    <a:lstStyle/>
    <a:p>
      <a:pPr>
        <a:defRPr sz="1200" baseline="0">
          <a:latin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71E196-1FC8-DA49-BFF5-7C987AC28594}" type="datetimeFigureOut">
              <a:rPr lang="en-US" smtClean="0"/>
              <a:t>8/16/18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A13C7F-5E6D-C047-831A-27A796DBDB2C}" type="slidenum">
              <a:rPr lang="en-US" smtClean="0"/>
              <a:t>‹#›</a:t>
            </a:fld>
            <a:endParaRPr lang="en-US"/>
          </a:p>
        </p:txBody>
      </p:sp>
    </p:spTree>
    <p:extLst>
      <p:ext uri="{BB962C8B-B14F-4D97-AF65-F5344CB8AC3E}">
        <p14:creationId xmlns:p14="http://schemas.microsoft.com/office/powerpoint/2010/main" val="313576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might already know the answer to this question, but I</a:t>
            </a:r>
            <a:r>
              <a:rPr lang="en-US" baseline="0" dirty="0"/>
              <a:t> want to remind you of it because it helps place our guiding principles and adapting the materials in the bigger context.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7DCEE03-355A-9C4C-AA8A-140133684986}"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096754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are now freely available on the web – if you want to learn more about the development process, go here.</a:t>
            </a:r>
          </a:p>
        </p:txBody>
      </p:sp>
      <p:sp>
        <p:nvSpPr>
          <p:cNvPr id="4" name="Slide Number Placeholder 3"/>
          <p:cNvSpPr>
            <a:spLocks noGrp="1"/>
          </p:cNvSpPr>
          <p:nvPr>
            <p:ph type="sldNum" sz="quarter" idx="10"/>
          </p:nvPr>
        </p:nvSpPr>
        <p:spPr/>
        <p:txBody>
          <a:bodyPr/>
          <a:lstStyle/>
          <a:p>
            <a:fld id="{C7A13C7F-5E6D-C047-831A-27A796DBDB2C}" type="slidenum">
              <a:rPr lang="en-US" smtClean="0"/>
              <a:t>12</a:t>
            </a:fld>
            <a:endParaRPr lang="en-US"/>
          </a:p>
        </p:txBody>
      </p:sp>
    </p:spTree>
    <p:extLst>
      <p:ext uri="{BB962C8B-B14F-4D97-AF65-F5344CB8AC3E}">
        <p14:creationId xmlns:p14="http://schemas.microsoft.com/office/powerpoint/2010/main" val="1238529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a:t>
            </a:r>
            <a:r>
              <a:rPr lang="is-IS" dirty="0"/>
              <a:t>… these are very rich materials and there are lots of them.Easy to get overwhelmed.</a:t>
            </a:r>
            <a:endParaRPr lang="en-US" dirty="0"/>
          </a:p>
        </p:txBody>
      </p:sp>
      <p:sp>
        <p:nvSpPr>
          <p:cNvPr id="4" name="Slide Number Placeholder 3"/>
          <p:cNvSpPr>
            <a:spLocks noGrp="1"/>
          </p:cNvSpPr>
          <p:nvPr>
            <p:ph type="sldNum" sz="quarter" idx="10"/>
          </p:nvPr>
        </p:nvSpPr>
        <p:spPr/>
        <p:txBody>
          <a:bodyPr/>
          <a:lstStyle/>
          <a:p>
            <a:fld id="{C7A13C7F-5E6D-C047-831A-27A796DBDB2C}" type="slidenum">
              <a:rPr lang="en-US" smtClean="0"/>
              <a:t>13</a:t>
            </a:fld>
            <a:endParaRPr lang="en-US"/>
          </a:p>
        </p:txBody>
      </p:sp>
    </p:spTree>
    <p:extLst>
      <p:ext uri="{BB962C8B-B14F-4D97-AF65-F5344CB8AC3E}">
        <p14:creationId xmlns:p14="http://schemas.microsoft.com/office/powerpoint/2010/main" val="10807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NGSS are</a:t>
            </a:r>
            <a:r>
              <a:rPr lang="en-US" baseline="0" dirty="0"/>
              <a:t> designed for K-12, but they do a nice job of articulating the process of science, especially through the Science and Engineering Practices and the Cross-cutting concepts. At the Earth Educators’ Rendezvous, we convened a group of experienced educators to “tag” the materials with the NGSS – practices, core ideas, concepts, and Pes. </a:t>
            </a:r>
            <a:endParaRPr lang="en-US" dirty="0"/>
          </a:p>
        </p:txBody>
      </p:sp>
      <p:sp>
        <p:nvSpPr>
          <p:cNvPr id="4" name="Slide Number Placeholder 3"/>
          <p:cNvSpPr>
            <a:spLocks noGrp="1"/>
          </p:cNvSpPr>
          <p:nvPr>
            <p:ph type="sldNum" sz="quarter" idx="10"/>
          </p:nvPr>
        </p:nvSpPr>
        <p:spPr/>
        <p:txBody>
          <a:bodyPr/>
          <a:lstStyle/>
          <a:p>
            <a:fld id="{FDDCA2AD-8987-4644-B290-E1E5A3491727}" type="slidenum">
              <a:rPr lang="en-US" smtClean="0"/>
              <a:pPr/>
              <a:t>14</a:t>
            </a:fld>
            <a:endParaRPr lang="en-US"/>
          </a:p>
        </p:txBody>
      </p:sp>
    </p:spTree>
    <p:extLst>
      <p:ext uri="{BB962C8B-B14F-4D97-AF65-F5344CB8AC3E}">
        <p14:creationId xmlns:p14="http://schemas.microsoft.com/office/powerpoint/2010/main" val="26018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A13C7F-5E6D-C047-831A-27A796DBDB2C}" type="slidenum">
              <a:rPr lang="en-US" smtClean="0"/>
              <a:t>20</a:t>
            </a:fld>
            <a:endParaRPr lang="en-US"/>
          </a:p>
        </p:txBody>
      </p:sp>
    </p:spTree>
    <p:extLst>
      <p:ext uri="{BB962C8B-B14F-4D97-AF65-F5344CB8AC3E}">
        <p14:creationId xmlns:p14="http://schemas.microsoft.com/office/powerpoint/2010/main" val="38963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serc.carleton.edu</a:t>
            </a:r>
            <a:r>
              <a:rPr lang="en-US" dirty="0" smtClean="0"/>
              <a:t>/integrate/</a:t>
            </a:r>
            <a:r>
              <a:rPr lang="en-US" dirty="0" err="1" smtClean="0"/>
              <a:t>teaching_materials</a:t>
            </a:r>
            <a:r>
              <a:rPr lang="en-US" dirty="0" smtClean="0"/>
              <a:t>/hazards/unit1.html</a:t>
            </a:r>
            <a:endParaRPr lang="en-US" dirty="0"/>
          </a:p>
        </p:txBody>
      </p:sp>
      <p:sp>
        <p:nvSpPr>
          <p:cNvPr id="4" name="Slide Number Placeholder 3"/>
          <p:cNvSpPr>
            <a:spLocks noGrp="1"/>
          </p:cNvSpPr>
          <p:nvPr>
            <p:ph type="sldNum" sz="quarter" idx="10"/>
          </p:nvPr>
        </p:nvSpPr>
        <p:spPr/>
        <p:txBody>
          <a:bodyPr/>
          <a:lstStyle/>
          <a:p>
            <a:fld id="{3F7D1C07-879D-4F4E-8E42-C181DD27C505}" type="slidenum">
              <a:rPr lang="en-US" smtClean="0"/>
              <a:t>23</a:t>
            </a:fld>
            <a:endParaRPr lang="en-US"/>
          </a:p>
        </p:txBody>
      </p:sp>
    </p:spTree>
    <p:extLst>
      <p:ext uri="{BB962C8B-B14F-4D97-AF65-F5344CB8AC3E}">
        <p14:creationId xmlns:p14="http://schemas.microsoft.com/office/powerpoint/2010/main" val="124885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answers:</a:t>
            </a:r>
          </a:p>
          <a:p>
            <a:r>
              <a:rPr lang="en-US" dirty="0" smtClean="0"/>
              <a:t>--Hazards:</a:t>
            </a:r>
            <a:r>
              <a:rPr lang="en-US" baseline="0" dirty="0" smtClean="0"/>
              <a:t>  volcanic </a:t>
            </a:r>
            <a:r>
              <a:rPr lang="en-US" baseline="0" dirty="0" err="1" smtClean="0"/>
              <a:t>ejecta</a:t>
            </a:r>
            <a:r>
              <a:rPr lang="en-US" baseline="0" dirty="0" smtClean="0"/>
              <a:t> (pyroclastic material, ash); poisonous gases</a:t>
            </a:r>
          </a:p>
          <a:p>
            <a:r>
              <a:rPr lang="en-US" dirty="0" smtClean="0"/>
              <a:t>--Ways to Minimize Risk:  </a:t>
            </a:r>
            <a:r>
              <a:rPr lang="en-US" baseline="0" dirty="0" smtClean="0"/>
              <a:t>avoid death/injury by not jumping into the volcano, or not jumping at all; </a:t>
            </a:r>
            <a:r>
              <a:rPr lang="en-US" dirty="0" smtClean="0"/>
              <a:t>in advance, plan a different</a:t>
            </a:r>
            <a:r>
              <a:rPr lang="en-US" baseline="0" dirty="0" smtClean="0"/>
              <a:t> route to avoid ash clogging engine</a:t>
            </a:r>
            <a:endParaRPr lang="en-US" dirty="0" smtClean="0"/>
          </a:p>
          <a:p>
            <a:endParaRPr lang="en-US" dirty="0"/>
          </a:p>
        </p:txBody>
      </p:sp>
      <p:sp>
        <p:nvSpPr>
          <p:cNvPr id="4" name="Slide Number Placeholder 3"/>
          <p:cNvSpPr>
            <a:spLocks noGrp="1"/>
          </p:cNvSpPr>
          <p:nvPr>
            <p:ph type="sldNum" sz="quarter" idx="10"/>
          </p:nvPr>
        </p:nvSpPr>
        <p:spPr/>
        <p:txBody>
          <a:bodyPr/>
          <a:lstStyle/>
          <a:p>
            <a:fld id="{FDDCA2AD-8987-4644-B290-E1E5A3491727}" type="slidenum">
              <a:rPr lang="en-US" smtClean="0"/>
              <a:pPr/>
              <a:t>24</a:t>
            </a:fld>
            <a:endParaRPr lang="en-US"/>
          </a:p>
        </p:txBody>
      </p:sp>
    </p:spTree>
    <p:extLst>
      <p:ext uri="{BB962C8B-B14F-4D97-AF65-F5344CB8AC3E}">
        <p14:creationId xmlns:p14="http://schemas.microsoft.com/office/powerpoint/2010/main" val="915871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answers:</a:t>
            </a:r>
          </a:p>
          <a:p>
            <a:r>
              <a:rPr lang="en-US" dirty="0" smtClean="0"/>
              <a:t>--Hazards:</a:t>
            </a:r>
            <a:r>
              <a:rPr lang="en-US" baseline="0" dirty="0" smtClean="0"/>
              <a:t>  volcanic </a:t>
            </a:r>
            <a:r>
              <a:rPr lang="en-US" baseline="0" dirty="0" err="1" smtClean="0"/>
              <a:t>ejecta</a:t>
            </a:r>
            <a:r>
              <a:rPr lang="en-US" baseline="0" dirty="0" smtClean="0"/>
              <a:t> (pyroclastic material, ash); poisonous gases</a:t>
            </a:r>
          </a:p>
          <a:p>
            <a:r>
              <a:rPr lang="en-US" dirty="0" smtClean="0"/>
              <a:t>--Ways to Minimize Risk:  </a:t>
            </a:r>
            <a:r>
              <a:rPr lang="en-US" baseline="0" dirty="0" smtClean="0"/>
              <a:t>avoid death/injury by not jumping into the volcano, or not jumping at all; </a:t>
            </a:r>
            <a:r>
              <a:rPr lang="en-US" dirty="0" smtClean="0"/>
              <a:t>in advance, plan a different</a:t>
            </a:r>
            <a:r>
              <a:rPr lang="en-US" baseline="0" dirty="0" smtClean="0"/>
              <a:t> route to avoid ash clogging engine</a:t>
            </a:r>
            <a:endParaRPr lang="en-US" dirty="0" smtClean="0"/>
          </a:p>
          <a:p>
            <a:endParaRPr lang="en-US" dirty="0"/>
          </a:p>
        </p:txBody>
      </p:sp>
      <p:sp>
        <p:nvSpPr>
          <p:cNvPr id="4" name="Slide Number Placeholder 3"/>
          <p:cNvSpPr>
            <a:spLocks noGrp="1"/>
          </p:cNvSpPr>
          <p:nvPr>
            <p:ph type="sldNum" sz="quarter" idx="10"/>
          </p:nvPr>
        </p:nvSpPr>
        <p:spPr/>
        <p:txBody>
          <a:bodyPr/>
          <a:lstStyle/>
          <a:p>
            <a:fld id="{FDDCA2AD-8987-4644-B290-E1E5A3491727}" type="slidenum">
              <a:rPr lang="en-US" smtClean="0"/>
              <a:pPr/>
              <a:t>25</a:t>
            </a:fld>
            <a:endParaRPr lang="en-US"/>
          </a:p>
        </p:txBody>
      </p:sp>
    </p:spTree>
    <p:extLst>
      <p:ext uri="{BB962C8B-B14F-4D97-AF65-F5344CB8AC3E}">
        <p14:creationId xmlns:p14="http://schemas.microsoft.com/office/powerpoint/2010/main" val="85844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5F9A6B-2E70-934B-B382-4FD60E631625}" type="datetimeFigureOut">
              <a:rPr lang="en-US" smtClean="0"/>
              <a:t>8/16/18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8414A-E710-3E4C-A1F3-AC1B22974317}" type="slidenum">
              <a:rPr lang="en-US" smtClean="0"/>
              <a:t>‹#›</a:t>
            </a:fld>
            <a:endParaRPr lang="en-US"/>
          </a:p>
        </p:txBody>
      </p:sp>
    </p:spTree>
    <p:extLst>
      <p:ext uri="{BB962C8B-B14F-4D97-AF65-F5344CB8AC3E}">
        <p14:creationId xmlns:p14="http://schemas.microsoft.com/office/powerpoint/2010/main" val="1056635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5F9A6B-2E70-934B-B382-4FD60E631625}" type="datetimeFigureOut">
              <a:rPr lang="en-US" smtClean="0"/>
              <a:t>8/16/18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8414A-E710-3E4C-A1F3-AC1B22974317}" type="slidenum">
              <a:rPr lang="en-US" smtClean="0"/>
              <a:t>‹#›</a:t>
            </a:fld>
            <a:endParaRPr lang="en-US"/>
          </a:p>
        </p:txBody>
      </p:sp>
    </p:spTree>
    <p:extLst>
      <p:ext uri="{BB962C8B-B14F-4D97-AF65-F5344CB8AC3E}">
        <p14:creationId xmlns:p14="http://schemas.microsoft.com/office/powerpoint/2010/main" val="57628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5F9A6B-2E70-934B-B382-4FD60E631625}" type="datetimeFigureOut">
              <a:rPr lang="en-US" smtClean="0"/>
              <a:t>8/16/18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8414A-E710-3E4C-A1F3-AC1B22974317}" type="slidenum">
              <a:rPr lang="en-US" smtClean="0"/>
              <a:t>‹#›</a:t>
            </a:fld>
            <a:endParaRPr lang="en-US"/>
          </a:p>
        </p:txBody>
      </p:sp>
    </p:spTree>
    <p:extLst>
      <p:ext uri="{BB962C8B-B14F-4D97-AF65-F5344CB8AC3E}">
        <p14:creationId xmlns:p14="http://schemas.microsoft.com/office/powerpoint/2010/main" val="463990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9" name="Picture 8"/>
          <p:cNvPicPr>
            <a:picLocks/>
          </p:cNvPicPr>
          <p:nvPr userDrawn="1"/>
        </p:nvPicPr>
        <p:blipFill>
          <a:blip r:embed="rId2"/>
          <a:stretch>
            <a:fillRect/>
          </a:stretch>
        </p:blipFill>
        <p:spPr>
          <a:xfrm>
            <a:off x="67475" y="6082192"/>
            <a:ext cx="719328" cy="723669"/>
          </a:xfrm>
          <a:prstGeom prst="rect">
            <a:avLst/>
          </a:prstGeom>
        </p:spPr>
      </p:pic>
      <p:sp>
        <p:nvSpPr>
          <p:cNvPr id="10" name="Rectangle 9"/>
          <p:cNvSpPr/>
          <p:nvPr userDrawn="1"/>
        </p:nvSpPr>
        <p:spPr>
          <a:xfrm>
            <a:off x="786803" y="6283484"/>
            <a:ext cx="10897197" cy="523220"/>
          </a:xfrm>
          <a:prstGeom prst="rect">
            <a:avLst/>
          </a:prstGeom>
        </p:spPr>
        <p:txBody>
          <a:bodyPr wrap="square">
            <a:spAutoFit/>
          </a:bodyPr>
          <a:lstStyle/>
          <a:p>
            <a:pPr>
              <a:defRPr/>
            </a:pPr>
            <a:r>
              <a:rPr lang="en-US" sz="1400" dirty="0"/>
              <a:t>This work is supported by a National Science Foundation (NSF) collaboration between the Directorates for Education and Human Resources (EHR) and Geosciences (GEO) under grant DUE 1125331</a:t>
            </a:r>
          </a:p>
        </p:txBody>
      </p:sp>
    </p:spTree>
    <p:extLst>
      <p:ext uri="{BB962C8B-B14F-4D97-AF65-F5344CB8AC3E}">
        <p14:creationId xmlns:p14="http://schemas.microsoft.com/office/powerpoint/2010/main" val="2707317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7997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fld id="{066C1723-2882-4974-8BC4-DAB64BF488DB}" type="datetime1">
              <a:rPr lang="en-US"/>
              <a:pPr/>
              <a:t>8/16/18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fld id="{C7F8586B-06CB-4FE9-903D-8DC017D749B3}" type="slidenum">
              <a:rPr lang="en-US"/>
              <a:pPr/>
              <a:t>‹#›</a:t>
            </a:fld>
            <a:endParaRPr lang="en-US"/>
          </a:p>
        </p:txBody>
      </p:sp>
    </p:spTree>
    <p:extLst>
      <p:ext uri="{BB962C8B-B14F-4D97-AF65-F5344CB8AC3E}">
        <p14:creationId xmlns:p14="http://schemas.microsoft.com/office/powerpoint/2010/main" val="3212488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273302"/>
            <a:ext cx="5384800" cy="38528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273302"/>
            <a:ext cx="5384800" cy="38528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fld id="{34A6739C-993A-40DC-BA96-5200ACBEAA4B}" type="datetime1">
              <a:rPr lang="en-US"/>
              <a:pPr/>
              <a:t>8/16/18</a:t>
            </a:fld>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fld id="{9DC77DD9-1FE4-47F1-A58B-A2588157F4D2}" type="slidenum">
              <a:rPr lang="en-US"/>
              <a:pPr/>
              <a:t>‹#›</a:t>
            </a:fld>
            <a:endParaRPr lang="en-US"/>
          </a:p>
        </p:txBody>
      </p:sp>
    </p:spTree>
    <p:extLst>
      <p:ext uri="{BB962C8B-B14F-4D97-AF65-F5344CB8AC3E}">
        <p14:creationId xmlns:p14="http://schemas.microsoft.com/office/powerpoint/2010/main" val="2970702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07021"/>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346783"/>
            <a:ext cx="5386917" cy="377938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710728"/>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93369" y="2346784"/>
            <a:ext cx="5389033" cy="377937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609600" y="6356351"/>
            <a:ext cx="2844800" cy="365125"/>
          </a:xfrm>
          <a:prstGeom prst="rect">
            <a:avLst/>
          </a:prstGeom>
        </p:spPr>
        <p:txBody>
          <a:bodyPr/>
          <a:lstStyle>
            <a:lvl1pPr>
              <a:defRPr/>
            </a:lvl1pPr>
          </a:lstStyle>
          <a:p>
            <a:fld id="{48E29EB2-950D-4DB5-92FC-34270906BC9F}" type="datetime1">
              <a:rPr lang="en-US"/>
              <a:pPr/>
              <a:t>8/16/18</a:t>
            </a:fld>
            <a:endParaRPr 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fld id="{C2416733-B812-4925-B9FC-436DF744ED26}" type="slidenum">
              <a:rPr lang="en-US"/>
              <a:pPr/>
              <a:t>‹#›</a:t>
            </a:fld>
            <a:endParaRPr lang="en-US"/>
          </a:p>
        </p:txBody>
      </p:sp>
    </p:spTree>
    <p:extLst>
      <p:ext uri="{BB962C8B-B14F-4D97-AF65-F5344CB8AC3E}">
        <p14:creationId xmlns:p14="http://schemas.microsoft.com/office/powerpoint/2010/main" val="3152154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5805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723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413043"/>
            <a:ext cx="4011084" cy="832853"/>
          </a:xfrm>
        </p:spPr>
        <p:txBody>
          <a:bodyPr anchor="b"/>
          <a:lstStyle>
            <a:lvl1pPr algn="l">
              <a:defRPr sz="2667" b="1"/>
            </a:lvl1pPr>
          </a:lstStyle>
          <a:p>
            <a:r>
              <a:rPr lang="en-US"/>
              <a:t>Click to edit Master title style</a:t>
            </a:r>
            <a:endParaRPr lang="en-US" dirty="0"/>
          </a:p>
        </p:txBody>
      </p:sp>
      <p:sp>
        <p:nvSpPr>
          <p:cNvPr id="3" name="Content Placeholder 2"/>
          <p:cNvSpPr>
            <a:spLocks noGrp="1"/>
          </p:cNvSpPr>
          <p:nvPr>
            <p:ph idx="1"/>
          </p:nvPr>
        </p:nvSpPr>
        <p:spPr>
          <a:xfrm>
            <a:off x="4766733" y="1435102"/>
            <a:ext cx="6815667" cy="469106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2245895"/>
            <a:ext cx="4011084" cy="3880268"/>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fld id="{91915F55-D7A6-4FF2-BB99-68B3F6E8863F}" type="datetime1">
              <a:rPr lang="en-US"/>
              <a:pPr/>
              <a:t>8/16/18</a:t>
            </a:fld>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fld id="{8199BF8D-F214-44D3-A845-E9C76F04E2A6}" type="slidenum">
              <a:rPr lang="en-US"/>
              <a:pPr/>
              <a:t>‹#›</a:t>
            </a:fld>
            <a:endParaRPr lang="en-US"/>
          </a:p>
        </p:txBody>
      </p:sp>
    </p:spTree>
    <p:extLst>
      <p:ext uri="{BB962C8B-B14F-4D97-AF65-F5344CB8AC3E}">
        <p14:creationId xmlns:p14="http://schemas.microsoft.com/office/powerpoint/2010/main" val="3366426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5F9A6B-2E70-934B-B382-4FD60E631625}" type="datetimeFigureOut">
              <a:rPr lang="en-US" smtClean="0"/>
              <a:t>8/16/18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8414A-E710-3E4C-A1F3-AC1B22974317}" type="slidenum">
              <a:rPr lang="en-US" smtClean="0"/>
              <a:t>‹#›</a:t>
            </a:fld>
            <a:endParaRPr lang="en-US"/>
          </a:p>
        </p:txBody>
      </p:sp>
    </p:spTree>
    <p:extLst>
      <p:ext uri="{BB962C8B-B14F-4D97-AF65-F5344CB8AC3E}">
        <p14:creationId xmlns:p14="http://schemas.microsoft.com/office/powerpoint/2010/main" val="1333462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270001"/>
            <a:ext cx="7315200" cy="3457575"/>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fld id="{2D54F69C-9302-49A0-B12C-F4BD542E0885}" type="datetime1">
              <a:rPr lang="en-US"/>
              <a:pPr/>
              <a:t>8/16/18</a:t>
            </a:fld>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fld id="{058134DA-BC14-4633-83C1-C0B71DFB94B3}" type="slidenum">
              <a:rPr lang="en-US"/>
              <a:pPr/>
              <a:t>‹#›</a:t>
            </a:fld>
            <a:endParaRPr lang="en-US"/>
          </a:p>
        </p:txBody>
      </p:sp>
    </p:spTree>
    <p:extLst>
      <p:ext uri="{BB962C8B-B14F-4D97-AF65-F5344CB8AC3E}">
        <p14:creationId xmlns:p14="http://schemas.microsoft.com/office/powerpoint/2010/main" val="3289404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fld id="{A1C6DF49-1AE7-4B8F-B3D2-23488D8D2F7E}" type="datetime1">
              <a:rPr lang="en-US"/>
              <a:pPr/>
              <a:t>8/16/18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fld id="{6B83CA16-59AB-4DBB-AD3E-239D48D41519}" type="slidenum">
              <a:rPr lang="en-US"/>
              <a:pPr/>
              <a:t>‹#›</a:t>
            </a:fld>
            <a:endParaRPr lang="en-US"/>
          </a:p>
        </p:txBody>
      </p:sp>
    </p:spTree>
    <p:extLst>
      <p:ext uri="{BB962C8B-B14F-4D97-AF65-F5344CB8AC3E}">
        <p14:creationId xmlns:p14="http://schemas.microsoft.com/office/powerpoint/2010/main" val="684642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fld id="{9FD6B3BB-3FE5-4A38-803E-D34B8F7C0840}" type="datetime1">
              <a:rPr lang="en-US"/>
              <a:pPr/>
              <a:t>8/16/18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fld id="{401D2A60-32E9-473E-B501-F99106701D9A}" type="slidenum">
              <a:rPr lang="en-US"/>
              <a:pPr/>
              <a:t>‹#›</a:t>
            </a:fld>
            <a:endParaRPr lang="en-US"/>
          </a:p>
        </p:txBody>
      </p:sp>
    </p:spTree>
    <p:extLst>
      <p:ext uri="{BB962C8B-B14F-4D97-AF65-F5344CB8AC3E}">
        <p14:creationId xmlns:p14="http://schemas.microsoft.com/office/powerpoint/2010/main" val="175603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5F9A6B-2E70-934B-B382-4FD60E631625}" type="datetimeFigureOut">
              <a:rPr lang="en-US" smtClean="0"/>
              <a:t>8/16/18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8414A-E710-3E4C-A1F3-AC1B22974317}" type="slidenum">
              <a:rPr lang="en-US" smtClean="0"/>
              <a:t>‹#›</a:t>
            </a:fld>
            <a:endParaRPr lang="en-US"/>
          </a:p>
        </p:txBody>
      </p:sp>
    </p:spTree>
    <p:extLst>
      <p:ext uri="{BB962C8B-B14F-4D97-AF65-F5344CB8AC3E}">
        <p14:creationId xmlns:p14="http://schemas.microsoft.com/office/powerpoint/2010/main" val="360880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5F9A6B-2E70-934B-B382-4FD60E631625}" type="datetimeFigureOut">
              <a:rPr lang="en-US" smtClean="0"/>
              <a:t>8/16/18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8414A-E710-3E4C-A1F3-AC1B22974317}" type="slidenum">
              <a:rPr lang="en-US" smtClean="0"/>
              <a:t>‹#›</a:t>
            </a:fld>
            <a:endParaRPr lang="en-US"/>
          </a:p>
        </p:txBody>
      </p:sp>
    </p:spTree>
    <p:extLst>
      <p:ext uri="{BB962C8B-B14F-4D97-AF65-F5344CB8AC3E}">
        <p14:creationId xmlns:p14="http://schemas.microsoft.com/office/powerpoint/2010/main" val="82533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5F9A6B-2E70-934B-B382-4FD60E631625}" type="datetimeFigureOut">
              <a:rPr lang="en-US" smtClean="0"/>
              <a:t>8/16/18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38414A-E710-3E4C-A1F3-AC1B22974317}" type="slidenum">
              <a:rPr lang="en-US" smtClean="0"/>
              <a:t>‹#›</a:t>
            </a:fld>
            <a:endParaRPr lang="en-US"/>
          </a:p>
        </p:txBody>
      </p:sp>
    </p:spTree>
    <p:extLst>
      <p:ext uri="{BB962C8B-B14F-4D97-AF65-F5344CB8AC3E}">
        <p14:creationId xmlns:p14="http://schemas.microsoft.com/office/powerpoint/2010/main" val="768417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5F9A6B-2E70-934B-B382-4FD60E631625}" type="datetimeFigureOut">
              <a:rPr lang="en-US" smtClean="0"/>
              <a:t>8/16/18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38414A-E710-3E4C-A1F3-AC1B22974317}" type="slidenum">
              <a:rPr lang="en-US" smtClean="0"/>
              <a:t>‹#›</a:t>
            </a:fld>
            <a:endParaRPr lang="en-US"/>
          </a:p>
        </p:txBody>
      </p:sp>
    </p:spTree>
    <p:extLst>
      <p:ext uri="{BB962C8B-B14F-4D97-AF65-F5344CB8AC3E}">
        <p14:creationId xmlns:p14="http://schemas.microsoft.com/office/powerpoint/2010/main" val="1981249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5F9A6B-2E70-934B-B382-4FD60E631625}" type="datetimeFigureOut">
              <a:rPr lang="en-US" smtClean="0"/>
              <a:t>8/16/18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38414A-E710-3E4C-A1F3-AC1B22974317}" type="slidenum">
              <a:rPr lang="en-US" smtClean="0"/>
              <a:t>‹#›</a:t>
            </a:fld>
            <a:endParaRPr lang="en-US"/>
          </a:p>
        </p:txBody>
      </p:sp>
    </p:spTree>
    <p:extLst>
      <p:ext uri="{BB962C8B-B14F-4D97-AF65-F5344CB8AC3E}">
        <p14:creationId xmlns:p14="http://schemas.microsoft.com/office/powerpoint/2010/main" val="2118181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5F9A6B-2E70-934B-B382-4FD60E631625}" type="datetimeFigureOut">
              <a:rPr lang="en-US" smtClean="0"/>
              <a:t>8/16/18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8414A-E710-3E4C-A1F3-AC1B22974317}" type="slidenum">
              <a:rPr lang="en-US" smtClean="0"/>
              <a:t>‹#›</a:t>
            </a:fld>
            <a:endParaRPr lang="en-US"/>
          </a:p>
        </p:txBody>
      </p:sp>
    </p:spTree>
    <p:extLst>
      <p:ext uri="{BB962C8B-B14F-4D97-AF65-F5344CB8AC3E}">
        <p14:creationId xmlns:p14="http://schemas.microsoft.com/office/powerpoint/2010/main" val="1434037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5F9A6B-2E70-934B-B382-4FD60E631625}" type="datetimeFigureOut">
              <a:rPr lang="en-US" smtClean="0"/>
              <a:t>8/16/18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8414A-E710-3E4C-A1F3-AC1B22974317}" type="slidenum">
              <a:rPr lang="en-US" smtClean="0"/>
              <a:t>‹#›</a:t>
            </a:fld>
            <a:endParaRPr lang="en-US"/>
          </a:p>
        </p:txBody>
      </p:sp>
    </p:spTree>
    <p:extLst>
      <p:ext uri="{BB962C8B-B14F-4D97-AF65-F5344CB8AC3E}">
        <p14:creationId xmlns:p14="http://schemas.microsoft.com/office/powerpoint/2010/main" val="6555106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F9A6B-2E70-934B-B382-4FD60E631625}" type="datetimeFigureOut">
              <a:rPr lang="en-US" smtClean="0"/>
              <a:t>8/16/18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8414A-E710-3E4C-A1F3-AC1B22974317}" type="slidenum">
              <a:rPr lang="en-US" smtClean="0"/>
              <a:t>‹#›</a:t>
            </a:fld>
            <a:endParaRPr lang="en-US"/>
          </a:p>
        </p:txBody>
      </p:sp>
    </p:spTree>
    <p:extLst>
      <p:ext uri="{BB962C8B-B14F-4D97-AF65-F5344CB8AC3E}">
        <p14:creationId xmlns:p14="http://schemas.microsoft.com/office/powerpoint/2010/main" val="2119691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743935"/>
            <a:ext cx="10972800" cy="673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09600" y="1953760"/>
            <a:ext cx="10972800" cy="4416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p:cNvPicPr>
            <a:picLocks noChangeAspect="1"/>
          </p:cNvPicPr>
          <p:nvPr userDrawn="1"/>
        </p:nvPicPr>
        <p:blipFill rotWithShape="1">
          <a:blip r:embed="rId13"/>
          <a:srcRect l="-1" r="43182"/>
          <a:stretch/>
        </p:blipFill>
        <p:spPr>
          <a:xfrm>
            <a:off x="0" y="-1"/>
            <a:ext cx="12192000" cy="743935"/>
          </a:xfrm>
          <a:prstGeom prst="rect">
            <a:avLst/>
          </a:prstGeom>
        </p:spPr>
      </p:pic>
    </p:spTree>
    <p:extLst>
      <p:ext uri="{BB962C8B-B14F-4D97-AF65-F5344CB8AC3E}">
        <p14:creationId xmlns:p14="http://schemas.microsoft.com/office/powerpoint/2010/main" val="91387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fontAlgn="base" hangingPunct="1">
        <a:spcBef>
          <a:spcPct val="0"/>
        </a:spcBef>
        <a:spcAft>
          <a:spcPct val="0"/>
        </a:spcAft>
        <a:defRPr sz="5867" kern="1200">
          <a:solidFill>
            <a:srgbClr val="115486"/>
          </a:solidFill>
          <a:latin typeface="+mj-lt"/>
          <a:ea typeface="ＭＳ Ｐゴシック" charset="-128"/>
          <a:cs typeface="ＭＳ Ｐゴシック" charset="-128"/>
        </a:defRPr>
      </a:lvl1pPr>
      <a:lvl2pPr algn="ctr" defTabSz="609585" rtl="0" eaLnBrk="1" fontAlgn="base" hangingPunct="1">
        <a:spcBef>
          <a:spcPct val="0"/>
        </a:spcBef>
        <a:spcAft>
          <a:spcPct val="0"/>
        </a:spcAft>
        <a:defRPr sz="5867">
          <a:solidFill>
            <a:srgbClr val="115486"/>
          </a:solidFill>
          <a:latin typeface="Calibri" charset="0"/>
          <a:ea typeface="ＭＳ Ｐゴシック" charset="-128"/>
          <a:cs typeface="ＭＳ Ｐゴシック" charset="-128"/>
        </a:defRPr>
      </a:lvl2pPr>
      <a:lvl3pPr algn="ctr" defTabSz="609585" rtl="0" eaLnBrk="1" fontAlgn="base" hangingPunct="1">
        <a:spcBef>
          <a:spcPct val="0"/>
        </a:spcBef>
        <a:spcAft>
          <a:spcPct val="0"/>
        </a:spcAft>
        <a:defRPr sz="5867">
          <a:solidFill>
            <a:srgbClr val="115486"/>
          </a:solidFill>
          <a:latin typeface="Calibri" charset="0"/>
          <a:ea typeface="ＭＳ Ｐゴシック" charset="-128"/>
          <a:cs typeface="ＭＳ Ｐゴシック" charset="-128"/>
        </a:defRPr>
      </a:lvl3pPr>
      <a:lvl4pPr algn="ctr" defTabSz="609585" rtl="0" eaLnBrk="1" fontAlgn="base" hangingPunct="1">
        <a:spcBef>
          <a:spcPct val="0"/>
        </a:spcBef>
        <a:spcAft>
          <a:spcPct val="0"/>
        </a:spcAft>
        <a:defRPr sz="5867">
          <a:solidFill>
            <a:srgbClr val="115486"/>
          </a:solidFill>
          <a:latin typeface="Calibri" charset="0"/>
          <a:ea typeface="ＭＳ Ｐゴシック" charset="-128"/>
          <a:cs typeface="ＭＳ Ｐゴシック" charset="-128"/>
        </a:defRPr>
      </a:lvl4pPr>
      <a:lvl5pPr algn="ctr" defTabSz="609585" rtl="0" eaLnBrk="1" fontAlgn="base" hangingPunct="1">
        <a:spcBef>
          <a:spcPct val="0"/>
        </a:spcBef>
        <a:spcAft>
          <a:spcPct val="0"/>
        </a:spcAft>
        <a:defRPr sz="5867">
          <a:solidFill>
            <a:srgbClr val="115486"/>
          </a:solidFill>
          <a:latin typeface="Calibri" charset="0"/>
          <a:ea typeface="ＭＳ Ｐゴシック" charset="-128"/>
          <a:cs typeface="ＭＳ Ｐゴシック" charset="-128"/>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128"/>
          <a:cs typeface="ＭＳ Ｐゴシック" charset="-128"/>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128"/>
          <a:cs typeface="ＭＳ Ｐゴシック" charset="-128"/>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128"/>
          <a:cs typeface="ＭＳ Ｐゴシック" charset="-128"/>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128"/>
          <a:cs typeface="ＭＳ Ｐゴシック" charset="-128"/>
        </a:defRPr>
      </a:lvl9pPr>
    </p:titleStyle>
    <p:bodyStyle>
      <a:lvl1pPr marL="457189" indent="-457189" algn="l" defTabSz="609585" rtl="0" eaLnBrk="1" fontAlgn="base" hangingPunct="1">
        <a:spcBef>
          <a:spcPct val="20000"/>
        </a:spcBef>
        <a:spcAft>
          <a:spcPct val="0"/>
        </a:spcAft>
        <a:buFont typeface="Arial" charset="0"/>
        <a:buChar char="•"/>
        <a:defRPr sz="4267" kern="1200">
          <a:solidFill>
            <a:schemeClr val="tx1"/>
          </a:solidFill>
          <a:latin typeface="+mn-lt"/>
          <a:ea typeface="ＭＳ Ｐゴシック" charset="-128"/>
          <a:cs typeface="ＭＳ Ｐゴシック" charset="-128"/>
        </a:defRPr>
      </a:lvl1pPr>
      <a:lvl2pPr marL="990575" indent="-380990" algn="l" defTabSz="609585" rtl="0" eaLnBrk="1" fontAlgn="base" hangingPunct="1">
        <a:spcBef>
          <a:spcPct val="20000"/>
        </a:spcBef>
        <a:spcAft>
          <a:spcPct val="0"/>
        </a:spcAft>
        <a:buFont typeface="Arial" charset="0"/>
        <a:buChar char="–"/>
        <a:defRPr sz="3733" kern="1200">
          <a:solidFill>
            <a:schemeClr val="tx1"/>
          </a:solidFill>
          <a:latin typeface="+mn-lt"/>
          <a:ea typeface="ＭＳ Ｐゴシック" charset="-128"/>
          <a:cs typeface="+mn-cs"/>
        </a:defRPr>
      </a:lvl2pPr>
      <a:lvl3pPr marL="1523962" indent="-304792" algn="l" defTabSz="609585"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mn-cs"/>
        </a:defRPr>
      </a:lvl3pPr>
      <a:lvl4pPr marL="2133547"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128"/>
          <a:cs typeface="+mn-cs"/>
        </a:defRPr>
      </a:lvl4pPr>
      <a:lvl5pPr marL="2743131"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f"/><Relationship Id="rId3" Type="http://schemas.openxmlformats.org/officeDocument/2006/relationships/hyperlink" Target="https://serc.carleton.edu/199605"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serc.carleton.edu/integrate" TargetMode="External"/><Relationship Id="rId1" Type="http://schemas.openxmlformats.org/officeDocument/2006/relationships/slideLayout" Target="../slideLayouts/slideLayout16.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tiff"/><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chart" Target="../charts/char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chart" Target="../charts/char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hyperlink" Target="https://serc.carleton.edu/19960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 Id="rId3" Type="http://schemas.openxmlformats.org/officeDocument/2006/relationships/image" Target="../media/image33.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t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t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Relationships>
</file>

<file path=ppt/slides/_rels/slide35.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hyperlink" Target="https://serc.carleton.edu/199605" TargetMode="External"/><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47420" y="0"/>
            <a:ext cx="12097159" cy="6858000"/>
          </a:xfrm>
          <a:prstGeom prst="rect">
            <a:avLst/>
          </a:prstGeom>
        </p:spPr>
      </p:pic>
      <p:sp>
        <p:nvSpPr>
          <p:cNvPr id="5" name="Rectangle 4"/>
          <p:cNvSpPr/>
          <p:nvPr/>
        </p:nvSpPr>
        <p:spPr>
          <a:xfrm>
            <a:off x="8510919" y="6176720"/>
            <a:ext cx="3368230" cy="369332"/>
          </a:xfrm>
          <a:prstGeom prst="rect">
            <a:avLst/>
          </a:prstGeom>
        </p:spPr>
        <p:txBody>
          <a:bodyPr wrap="none">
            <a:spAutoFit/>
          </a:bodyPr>
          <a:lstStyle/>
          <a:p>
            <a:r>
              <a:rPr lang="en-US" dirty="0">
                <a:solidFill>
                  <a:srgbClr val="EE7777"/>
                </a:solidFill>
                <a:latin typeface="Source Sans Pro" charset="0"/>
                <a:hlinkClick r:id="rId3"/>
              </a:rPr>
              <a:t>https://serc.carleton.edu/199605</a:t>
            </a:r>
            <a:endParaRPr lang="en-US" dirty="0"/>
          </a:p>
        </p:txBody>
      </p:sp>
    </p:spTree>
    <p:extLst>
      <p:ext uri="{BB962C8B-B14F-4D97-AF65-F5344CB8AC3E}">
        <p14:creationId xmlns:p14="http://schemas.microsoft.com/office/powerpoint/2010/main" val="406227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67" dirty="0"/>
              <a:t>The Rest of the Rubric</a:t>
            </a:r>
          </a:p>
        </p:txBody>
      </p:sp>
      <p:sp>
        <p:nvSpPr>
          <p:cNvPr id="4" name="Content Placeholder 3"/>
          <p:cNvSpPr>
            <a:spLocks noGrp="1"/>
          </p:cNvSpPr>
          <p:nvPr>
            <p:ph idx="1"/>
          </p:nvPr>
        </p:nvSpPr>
        <p:spPr>
          <a:xfrm>
            <a:off x="184149" y="1463355"/>
            <a:ext cx="10090151" cy="4416624"/>
          </a:xfrm>
        </p:spPr>
        <p:txBody>
          <a:bodyPr/>
          <a:lstStyle/>
          <a:p>
            <a:r>
              <a:rPr lang="en-US" sz="3200" dirty="0"/>
              <a:t>Drawn from high-impact practices and research on learning</a:t>
            </a:r>
          </a:p>
          <a:p>
            <a:r>
              <a:rPr lang="en-US" sz="3200" dirty="0"/>
              <a:t>Based on a backward design model*</a:t>
            </a:r>
          </a:p>
          <a:p>
            <a:pPr lvl="1"/>
            <a:r>
              <a:rPr lang="en-US" sz="3200" dirty="0"/>
              <a:t>Identify the desired results (learning outcomes)</a:t>
            </a:r>
          </a:p>
          <a:p>
            <a:pPr lvl="1"/>
            <a:r>
              <a:rPr lang="en-US" sz="3200" dirty="0"/>
              <a:t>Determine how you will know that students have met the outcomes (assessment)</a:t>
            </a:r>
          </a:p>
          <a:p>
            <a:pPr lvl="1"/>
            <a:r>
              <a:rPr lang="en-US" sz="3200" dirty="0"/>
              <a:t>Develop the learning experiences and activities that will give students practice</a:t>
            </a:r>
          </a:p>
        </p:txBody>
      </p:sp>
      <p:sp>
        <p:nvSpPr>
          <p:cNvPr id="6" name="TextBox 5"/>
          <p:cNvSpPr txBox="1"/>
          <p:nvPr/>
        </p:nvSpPr>
        <p:spPr>
          <a:xfrm>
            <a:off x="7670223" y="6365558"/>
            <a:ext cx="4401128" cy="461665"/>
          </a:xfrm>
          <a:prstGeom prst="rect">
            <a:avLst/>
          </a:prstGeom>
          <a:noFill/>
        </p:spPr>
        <p:txBody>
          <a:bodyPr wrap="square" rtlCol="0">
            <a:spAutoFit/>
          </a:bodyPr>
          <a:lstStyle/>
          <a:p>
            <a:pPr algn="r" defTabSz="609585" fontAlgn="base">
              <a:spcBef>
                <a:spcPct val="0"/>
              </a:spcBef>
              <a:spcAft>
                <a:spcPct val="0"/>
              </a:spcAft>
            </a:pPr>
            <a:r>
              <a:rPr lang="en-US" sz="2400" dirty="0">
                <a:solidFill>
                  <a:prstClr val="black"/>
                </a:solidFill>
                <a:latin typeface="Arial" charset="0"/>
                <a:ea typeface="ＭＳ Ｐゴシック" charset="-128"/>
              </a:rPr>
              <a:t>*Wiggins and </a:t>
            </a:r>
            <a:r>
              <a:rPr lang="en-US" sz="2400" dirty="0" err="1">
                <a:solidFill>
                  <a:prstClr val="black"/>
                </a:solidFill>
                <a:latin typeface="Arial" charset="0"/>
                <a:ea typeface="ＭＳ Ｐゴシック" charset="-128"/>
              </a:rPr>
              <a:t>McTighe</a:t>
            </a:r>
            <a:r>
              <a:rPr lang="en-US" sz="2400" dirty="0">
                <a:solidFill>
                  <a:prstClr val="black"/>
                </a:solidFill>
                <a:latin typeface="Arial" charset="0"/>
                <a:ea typeface="ＭＳ Ｐゴシック" charset="-128"/>
              </a:rPr>
              <a:t>, 1999</a:t>
            </a:r>
          </a:p>
        </p:txBody>
      </p:sp>
    </p:spTree>
    <p:extLst>
      <p:ext uri="{BB962C8B-B14F-4D97-AF65-F5344CB8AC3E}">
        <p14:creationId xmlns:p14="http://schemas.microsoft.com/office/powerpoint/2010/main" val="76735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267" dirty="0"/>
              <a:t>3. Supporting website</a:t>
            </a:r>
          </a:p>
        </p:txBody>
      </p:sp>
      <p:sp>
        <p:nvSpPr>
          <p:cNvPr id="9" name="Text Placeholder 8"/>
          <p:cNvSpPr>
            <a:spLocks noGrp="1"/>
          </p:cNvSpPr>
          <p:nvPr>
            <p:ph type="body" idx="1"/>
          </p:nvPr>
        </p:nvSpPr>
        <p:spPr>
          <a:xfrm>
            <a:off x="1981201" y="1707022"/>
            <a:ext cx="4040188" cy="404837"/>
          </a:xfrm>
        </p:spPr>
        <p:txBody>
          <a:bodyPr/>
          <a:lstStyle/>
          <a:p>
            <a:pPr algn="ctr"/>
            <a:r>
              <a:rPr lang="en-US" dirty="0"/>
              <a:t>Inward-facing	</a:t>
            </a:r>
          </a:p>
        </p:txBody>
      </p:sp>
      <p:pic>
        <p:nvPicPr>
          <p:cNvPr id="13" name="Content Placeholder 12" descr="Screen Shot 2015-10-31 at 10.54.18 AM.png"/>
          <p:cNvPicPr>
            <a:picLocks noGrp="1" noChangeAspect="1"/>
          </p:cNvPicPr>
          <p:nvPr>
            <p:ph sz="half" idx="2"/>
          </p:nvPr>
        </p:nvPicPr>
        <p:blipFill>
          <a:blip r:embed="rId2">
            <a:extLst>
              <a:ext uri="{28A0092B-C50C-407E-A947-70E740481C1C}">
                <a14:useLocalDpi xmlns:a14="http://schemas.microsoft.com/office/drawing/2010/main" val="0"/>
              </a:ext>
            </a:extLst>
          </a:blip>
          <a:srcRect t="-7509" b="-7509"/>
          <a:stretch>
            <a:fillRect/>
          </a:stretch>
        </p:blipFill>
        <p:spPr>
          <a:xfrm>
            <a:off x="609601" y="2111859"/>
            <a:ext cx="4497388" cy="4206875"/>
          </a:xfrm>
        </p:spPr>
      </p:pic>
      <p:sp>
        <p:nvSpPr>
          <p:cNvPr id="11" name="Text Placeholder 10"/>
          <p:cNvSpPr>
            <a:spLocks noGrp="1"/>
          </p:cNvSpPr>
          <p:nvPr>
            <p:ph type="body" sz="quarter" idx="3"/>
          </p:nvPr>
        </p:nvSpPr>
        <p:spPr>
          <a:xfrm>
            <a:off x="6169026" y="1710728"/>
            <a:ext cx="4041775" cy="401131"/>
          </a:xfrm>
        </p:spPr>
        <p:txBody>
          <a:bodyPr/>
          <a:lstStyle/>
          <a:p>
            <a:pPr algn="ctr"/>
            <a:r>
              <a:rPr lang="en-US" dirty="0"/>
              <a:t>Outward-facing</a:t>
            </a:r>
          </a:p>
        </p:txBody>
      </p:sp>
      <p:pic>
        <p:nvPicPr>
          <p:cNvPr id="14" name="Content Placeholder 13" descr="Screen Shot 2015-10-31 at 10.53.41 AM.png"/>
          <p:cNvPicPr>
            <a:picLocks noGrp="1" noChangeAspect="1"/>
          </p:cNvPicPr>
          <p:nvPr>
            <p:ph sz="quarter" idx="4"/>
          </p:nvPr>
        </p:nvPicPr>
        <p:blipFill>
          <a:blip r:embed="rId3">
            <a:extLst>
              <a:ext uri="{28A0092B-C50C-407E-A947-70E740481C1C}">
                <a14:useLocalDpi xmlns:a14="http://schemas.microsoft.com/office/drawing/2010/main" val="0"/>
              </a:ext>
            </a:extLst>
          </a:blip>
          <a:srcRect t="-2471" b="-2471"/>
          <a:stretch>
            <a:fillRect/>
          </a:stretch>
        </p:blipFill>
        <p:spPr>
          <a:xfrm>
            <a:off x="6892926" y="2344069"/>
            <a:ext cx="4498975" cy="4206897"/>
          </a:xfrm>
        </p:spPr>
      </p:pic>
      <p:sp>
        <p:nvSpPr>
          <p:cNvPr id="6" name="TextBox 5"/>
          <p:cNvSpPr txBox="1"/>
          <p:nvPr/>
        </p:nvSpPr>
        <p:spPr>
          <a:xfrm>
            <a:off x="3543970" y="6322460"/>
            <a:ext cx="4750083" cy="461665"/>
          </a:xfrm>
          <a:prstGeom prst="rect">
            <a:avLst/>
          </a:prstGeom>
          <a:noFill/>
        </p:spPr>
        <p:txBody>
          <a:bodyPr wrap="none" rtlCol="0">
            <a:spAutoFit/>
          </a:bodyPr>
          <a:lstStyle/>
          <a:p>
            <a:pPr defTabSz="609585" fontAlgn="base">
              <a:spcBef>
                <a:spcPct val="0"/>
              </a:spcBef>
              <a:spcAft>
                <a:spcPct val="0"/>
              </a:spcAft>
            </a:pPr>
            <a:r>
              <a:rPr lang="en-US" sz="2400" dirty="0">
                <a:solidFill>
                  <a:srgbClr val="4F81BD"/>
                </a:solidFill>
                <a:latin typeface="Franklin Gothic Medium"/>
                <a:ea typeface="ＭＳ Ｐゴシック" charset="-128"/>
                <a:cs typeface="Franklin Gothic Medium"/>
                <a:hlinkClick r:id="rId4"/>
              </a:rPr>
              <a:t>http://serc.carleton.edu/integrate</a:t>
            </a:r>
            <a:r>
              <a:rPr lang="en-US" sz="2400" dirty="0">
                <a:solidFill>
                  <a:srgbClr val="4F81BD"/>
                </a:solidFill>
                <a:latin typeface="Franklin Gothic Medium"/>
                <a:ea typeface="ＭＳ Ｐゴシック" charset="-128"/>
                <a:cs typeface="Franklin Gothic Medium"/>
              </a:rPr>
              <a:t> </a:t>
            </a:r>
          </a:p>
        </p:txBody>
      </p:sp>
    </p:spTree>
    <p:extLst>
      <p:ext uri="{BB962C8B-B14F-4D97-AF65-F5344CB8AC3E}">
        <p14:creationId xmlns:p14="http://schemas.microsoft.com/office/powerpoint/2010/main" val="242391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511455" cy="6858000"/>
          </a:xfrm>
          <a:prstGeom prst="rect">
            <a:avLst/>
          </a:prstGeom>
        </p:spPr>
      </p:pic>
      <p:sp>
        <p:nvSpPr>
          <p:cNvPr id="5" name="TextBox 4"/>
          <p:cNvSpPr txBox="1"/>
          <p:nvPr/>
        </p:nvSpPr>
        <p:spPr>
          <a:xfrm>
            <a:off x="8962473" y="1244342"/>
            <a:ext cx="3548981" cy="369332"/>
          </a:xfrm>
          <a:prstGeom prst="rect">
            <a:avLst/>
          </a:prstGeom>
          <a:noFill/>
        </p:spPr>
        <p:txBody>
          <a:bodyPr wrap="none" rtlCol="0">
            <a:spAutoFit/>
          </a:bodyPr>
          <a:lstStyle/>
          <a:p>
            <a:r>
              <a:rPr lang="en-US" dirty="0">
                <a:solidFill>
                  <a:schemeClr val="accent1"/>
                </a:solidFill>
                <a:latin typeface="Franklin Gothic Medium"/>
                <a:cs typeface="Franklin Gothic Medium"/>
              </a:rPr>
              <a:t>http://</a:t>
            </a:r>
            <a:r>
              <a:rPr lang="en-US" dirty="0" err="1">
                <a:solidFill>
                  <a:schemeClr val="accent1"/>
                </a:solidFill>
                <a:latin typeface="Franklin Gothic Medium"/>
                <a:cs typeface="Franklin Gothic Medium"/>
              </a:rPr>
              <a:t>serc.carleton.edu</a:t>
            </a:r>
            <a:r>
              <a:rPr lang="en-US" dirty="0">
                <a:solidFill>
                  <a:schemeClr val="accent1"/>
                </a:solidFill>
                <a:latin typeface="Franklin Gothic Medium"/>
                <a:cs typeface="Franklin Gothic Medium"/>
              </a:rPr>
              <a:t>/integrate</a:t>
            </a:r>
          </a:p>
        </p:txBody>
      </p:sp>
    </p:spTree>
    <p:extLst>
      <p:ext uri="{BB962C8B-B14F-4D97-AF65-F5344CB8AC3E}">
        <p14:creationId xmlns:p14="http://schemas.microsoft.com/office/powerpoint/2010/main" val="717878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71730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91903"/>
            <a:ext cx="12192000" cy="4900968"/>
          </a:xfrm>
          <a:prstGeom prst="rect">
            <a:avLst/>
          </a:prstGeom>
        </p:spPr>
      </p:pic>
    </p:spTree>
    <p:extLst>
      <p:ext uri="{BB962C8B-B14F-4D97-AF65-F5344CB8AC3E}">
        <p14:creationId xmlns:p14="http://schemas.microsoft.com/office/powerpoint/2010/main" val="15306504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24000" y="1944588"/>
            <a:ext cx="9144000" cy="4405823"/>
          </a:xfrm>
          <a:prstGeom prst="rect">
            <a:avLst/>
          </a:prstGeom>
        </p:spPr>
      </p:pic>
      <p:pic>
        <p:nvPicPr>
          <p:cNvPr id="4" name="Picture 3" descr="3D with core ideas 032015_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2599" y="2245247"/>
            <a:ext cx="3653205" cy="3832211"/>
          </a:xfrm>
          <a:prstGeom prst="rect">
            <a:avLst/>
          </a:prstGeom>
        </p:spPr>
      </p:pic>
      <p:sp>
        <p:nvSpPr>
          <p:cNvPr id="3" name="TextBox 2"/>
          <p:cNvSpPr txBox="1"/>
          <p:nvPr/>
        </p:nvSpPr>
        <p:spPr>
          <a:xfrm>
            <a:off x="3131126" y="1175147"/>
            <a:ext cx="5929747" cy="769441"/>
          </a:xfrm>
          <a:prstGeom prst="rect">
            <a:avLst/>
          </a:prstGeom>
          <a:noFill/>
        </p:spPr>
        <p:txBody>
          <a:bodyPr wrap="square" rtlCol="0">
            <a:spAutoFit/>
          </a:bodyPr>
          <a:lstStyle/>
          <a:p>
            <a:pPr algn="ctr"/>
            <a:r>
              <a:rPr lang="en-US" sz="4400" dirty="0" err="1">
                <a:solidFill>
                  <a:schemeClr val="bg1">
                    <a:lumMod val="50000"/>
                  </a:schemeClr>
                </a:solidFill>
              </a:rPr>
              <a:t>InTeGrate</a:t>
            </a:r>
            <a:r>
              <a:rPr lang="en-US" sz="4400" dirty="0">
                <a:solidFill>
                  <a:schemeClr val="bg1">
                    <a:lumMod val="50000"/>
                  </a:schemeClr>
                </a:solidFill>
              </a:rPr>
              <a:t> </a:t>
            </a:r>
            <a:r>
              <a:rPr lang="en-US" sz="4400" i="1" dirty="0">
                <a:solidFill>
                  <a:schemeClr val="bg1">
                    <a:lumMod val="50000"/>
                  </a:schemeClr>
                </a:solidFill>
              </a:rPr>
              <a:t>and the</a:t>
            </a:r>
          </a:p>
        </p:txBody>
      </p:sp>
      <p:sp>
        <p:nvSpPr>
          <p:cNvPr id="5" name="TextBox 4"/>
          <p:cNvSpPr txBox="1"/>
          <p:nvPr/>
        </p:nvSpPr>
        <p:spPr>
          <a:xfrm>
            <a:off x="4932222" y="5929746"/>
            <a:ext cx="4738255" cy="523220"/>
          </a:xfrm>
          <a:prstGeom prst="rect">
            <a:avLst/>
          </a:prstGeom>
          <a:noFill/>
        </p:spPr>
        <p:txBody>
          <a:bodyPr wrap="square" rtlCol="0">
            <a:spAutoFit/>
          </a:bodyPr>
          <a:lstStyle/>
          <a:p>
            <a:pPr algn="ctr"/>
            <a:r>
              <a:rPr lang="en-US" sz="2800" b="1" dirty="0"/>
              <a:t>186 </a:t>
            </a:r>
            <a:r>
              <a:rPr lang="en-US" sz="2800" dirty="0"/>
              <a:t>individual activity pages</a:t>
            </a:r>
          </a:p>
        </p:txBody>
      </p:sp>
    </p:spTree>
    <p:extLst>
      <p:ext uri="{BB962C8B-B14F-4D97-AF65-F5344CB8AC3E}">
        <p14:creationId xmlns:p14="http://schemas.microsoft.com/office/powerpoint/2010/main" val="44822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56915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91524"/>
            <a:ext cx="12192000" cy="4998142"/>
          </a:xfrm>
          <a:prstGeom prst="rect">
            <a:avLst/>
          </a:prstGeom>
        </p:spPr>
      </p:pic>
    </p:spTree>
    <p:extLst>
      <p:ext uri="{BB962C8B-B14F-4D97-AF65-F5344CB8AC3E}">
        <p14:creationId xmlns:p14="http://schemas.microsoft.com/office/powerpoint/2010/main" val="21254932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84561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5611"/>
            <a:ext cx="12192000" cy="4801742"/>
          </a:xfrm>
          <a:prstGeom prst="rect">
            <a:avLst/>
          </a:prstGeom>
        </p:spPr>
      </p:pic>
    </p:spTree>
    <p:extLst>
      <p:ext uri="{BB962C8B-B14F-4D97-AF65-F5344CB8AC3E}">
        <p14:creationId xmlns:p14="http://schemas.microsoft.com/office/powerpoint/2010/main" val="5398830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343097538"/>
              </p:ext>
            </p:extLst>
          </p:nvPr>
        </p:nvGraphicFramePr>
        <p:xfrm>
          <a:off x="203200" y="1219200"/>
          <a:ext cx="6644640" cy="5638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7071359" y="1219200"/>
            <a:ext cx="4612641" cy="5078313"/>
          </a:xfrm>
          <a:prstGeom prst="rect">
            <a:avLst/>
          </a:prstGeom>
          <a:solidFill>
            <a:schemeClr val="bg1"/>
          </a:solidFill>
        </p:spPr>
        <p:txBody>
          <a:bodyPr wrap="square" rtlCol="0">
            <a:spAutoFit/>
          </a:bodyPr>
          <a:lstStyle/>
          <a:p>
            <a:r>
              <a:rPr lang="en-US" b="1" dirty="0"/>
              <a:t>Earth Materials and Systems</a:t>
            </a:r>
          </a:p>
          <a:p>
            <a:pPr marL="285744" indent="-285744">
              <a:buFont typeface="Arial" charset="0"/>
              <a:buChar char="•"/>
            </a:pPr>
            <a:r>
              <a:rPr lang="en-US" dirty="0"/>
              <a:t>Earth’s systems, being dynamic and interacting, cause feedback effects that can increase or decrease the original change</a:t>
            </a:r>
          </a:p>
          <a:p>
            <a:r>
              <a:rPr lang="en-US" b="1" dirty="0"/>
              <a:t>Natural Resources</a:t>
            </a:r>
          </a:p>
          <a:p>
            <a:pPr marL="285744" indent="-285744">
              <a:buFont typeface="Arial" charset="0"/>
              <a:buChar char="•"/>
            </a:pPr>
            <a:r>
              <a:rPr lang="en-US" dirty="0"/>
              <a:t>All forms of energy production and other resource extraction have associated economic, social, environmental, and geopolitical costs and risks as well as benefits. New technologies and social regulations can change the balance of these factors</a:t>
            </a:r>
          </a:p>
          <a:p>
            <a:r>
              <a:rPr lang="en-US" b="1" dirty="0"/>
              <a:t>Human Impacts on Earth Systems</a:t>
            </a:r>
          </a:p>
          <a:p>
            <a:pPr marL="285744" indent="-285744">
              <a:buFont typeface="Arial" charset="0"/>
              <a:buChar char="•"/>
            </a:pPr>
            <a:r>
              <a:rPr lang="en-US" dirty="0"/>
              <a:t>The sustainability of human societies and the biodiversity that supports them requires responsible management of natural resources.</a:t>
            </a:r>
          </a:p>
        </p:txBody>
      </p:sp>
    </p:spTree>
    <p:extLst>
      <p:ext uri="{BB962C8B-B14F-4D97-AF65-F5344CB8AC3E}">
        <p14:creationId xmlns:p14="http://schemas.microsoft.com/office/powerpoint/2010/main" val="195340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40084315"/>
              </p:ext>
            </p:extLst>
          </p:nvPr>
        </p:nvGraphicFramePr>
        <p:xfrm>
          <a:off x="0" y="1266062"/>
          <a:ext cx="8285017" cy="505345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534400" y="1428622"/>
            <a:ext cx="3393440" cy="5195698"/>
          </a:xfrm>
          <a:prstGeom prst="rect">
            <a:avLst/>
          </a:prstGeom>
          <a:noFill/>
        </p:spPr>
        <p:txBody>
          <a:bodyPr wrap="square" rtlCol="0">
            <a:spAutoFit/>
          </a:bodyPr>
          <a:lstStyle/>
          <a:p>
            <a:r>
              <a:rPr lang="en-US" b="1" dirty="0"/>
              <a:t>Developing and using models</a:t>
            </a:r>
          </a:p>
          <a:p>
            <a:pPr marL="285744" indent="-285744">
              <a:buFont typeface="Arial" charset="0"/>
              <a:buChar char="•"/>
            </a:pPr>
            <a:r>
              <a:rPr lang="en-US" dirty="0"/>
              <a:t>Develop, revise, and/or use a model based on evidence to illustrate and/or predict the relationships between systems or between components of a system</a:t>
            </a:r>
          </a:p>
          <a:p>
            <a:r>
              <a:rPr lang="en-US" b="1" dirty="0"/>
              <a:t>Analyzing and interpreting data</a:t>
            </a:r>
          </a:p>
          <a:p>
            <a:pPr marL="285744" indent="-285744">
              <a:buFont typeface="Arial" charset="0"/>
              <a:buChar char="•"/>
            </a:pPr>
            <a:r>
              <a:rPr lang="en-US" dirty="0"/>
              <a:t>Construct, analyze, and/or interpret graphical displays of data and/or large data sets to identify linear and nonlinear relationships.</a:t>
            </a:r>
          </a:p>
          <a:p>
            <a:pPr marL="285744" indent="-285744">
              <a:buFont typeface="Arial" charset="0"/>
              <a:buChar char="•"/>
            </a:pPr>
            <a:r>
              <a:rPr lang="en-US" dirty="0"/>
              <a:t>Use graphical displays (e.g., maps, charts, graphs, and/or tables) of large data sets to identify temporal and spatial relationships.</a:t>
            </a:r>
          </a:p>
        </p:txBody>
      </p:sp>
    </p:spTree>
    <p:extLst>
      <p:ext uri="{BB962C8B-B14F-4D97-AF65-F5344CB8AC3E}">
        <p14:creationId xmlns:p14="http://schemas.microsoft.com/office/powerpoint/2010/main" val="124756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89472853"/>
              </p:ext>
            </p:extLst>
          </p:nvPr>
        </p:nvGraphicFramePr>
        <p:xfrm>
          <a:off x="303875" y="1261688"/>
          <a:ext cx="7356764" cy="493591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086436" y="1261688"/>
            <a:ext cx="3739804" cy="5078313"/>
          </a:xfrm>
          <a:prstGeom prst="rect">
            <a:avLst/>
          </a:prstGeom>
          <a:noFill/>
        </p:spPr>
        <p:txBody>
          <a:bodyPr wrap="square" rtlCol="0">
            <a:spAutoFit/>
          </a:bodyPr>
          <a:lstStyle/>
          <a:p>
            <a:r>
              <a:rPr lang="en-US" b="1" dirty="0"/>
              <a:t>Patterns</a:t>
            </a:r>
          </a:p>
          <a:p>
            <a:pPr marL="285744" indent="-285744">
              <a:buFont typeface="Arial" charset="0"/>
              <a:buChar char="•"/>
            </a:pPr>
            <a:r>
              <a:rPr lang="en-US" dirty="0"/>
              <a:t>Empirical evidence is needed to identify patterns</a:t>
            </a:r>
          </a:p>
          <a:p>
            <a:pPr marL="285744" indent="-285744">
              <a:buFont typeface="Arial" charset="0"/>
              <a:buChar char="•"/>
            </a:pPr>
            <a:r>
              <a:rPr lang="en-US" dirty="0"/>
              <a:t>Graphs, charts, and images can be used to identify patterns</a:t>
            </a:r>
          </a:p>
          <a:p>
            <a:r>
              <a:rPr lang="en-US" b="1" dirty="0"/>
              <a:t>Cause and effect</a:t>
            </a:r>
          </a:p>
          <a:p>
            <a:pPr marL="285744" indent="-285744">
              <a:buFont typeface="Arial" charset="0"/>
              <a:buChar char="•"/>
            </a:pPr>
            <a:r>
              <a:rPr lang="en-US" dirty="0"/>
              <a:t>Cause and effect relationships can be suggested and predicted for complex natural and human designed systems by examining what is known about smaller scale mechanisms within the system. </a:t>
            </a:r>
          </a:p>
          <a:p>
            <a:r>
              <a:rPr lang="en-US" b="1" dirty="0"/>
              <a:t>Systems and system models</a:t>
            </a:r>
          </a:p>
          <a:p>
            <a:pPr marL="285744" indent="-285744">
              <a:buFont typeface="Arial" charset="0"/>
              <a:buChar char="•"/>
            </a:pPr>
            <a:r>
              <a:rPr lang="en-US" dirty="0"/>
              <a:t>Systems may interact with other systems; they may have sub-systems and be a part of larger complex systems. </a:t>
            </a:r>
          </a:p>
        </p:txBody>
      </p:sp>
    </p:spTree>
    <p:extLst>
      <p:ext uri="{BB962C8B-B14F-4D97-AF65-F5344CB8AC3E}">
        <p14:creationId xmlns:p14="http://schemas.microsoft.com/office/powerpoint/2010/main" val="135025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18805" y="0"/>
            <a:ext cx="10954389" cy="6858000"/>
          </a:xfrm>
          <a:prstGeom prst="rect">
            <a:avLst/>
          </a:prstGeom>
        </p:spPr>
      </p:pic>
      <p:sp>
        <p:nvSpPr>
          <p:cNvPr id="5" name="Rectangle 4"/>
          <p:cNvSpPr/>
          <p:nvPr/>
        </p:nvSpPr>
        <p:spPr>
          <a:xfrm>
            <a:off x="8510919" y="6176720"/>
            <a:ext cx="3368230" cy="369332"/>
          </a:xfrm>
          <a:prstGeom prst="rect">
            <a:avLst/>
          </a:prstGeom>
        </p:spPr>
        <p:txBody>
          <a:bodyPr wrap="none">
            <a:spAutoFit/>
          </a:bodyPr>
          <a:lstStyle/>
          <a:p>
            <a:r>
              <a:rPr lang="en-US" dirty="0">
                <a:solidFill>
                  <a:srgbClr val="EE7777"/>
                </a:solidFill>
                <a:latin typeface="Source Sans Pro" charset="0"/>
                <a:hlinkClick r:id="rId3"/>
              </a:rPr>
              <a:t>https://serc.carleton.edu/199605</a:t>
            </a:r>
            <a:endParaRPr lang="en-US" dirty="0"/>
          </a:p>
        </p:txBody>
      </p:sp>
    </p:spTree>
    <p:extLst>
      <p:ext uri="{BB962C8B-B14F-4D97-AF65-F5344CB8AC3E}">
        <p14:creationId xmlns:p14="http://schemas.microsoft.com/office/powerpoint/2010/main" val="1896120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26329" cy="7010400"/>
          </a:xfrm>
          <a:prstGeom prst="rect">
            <a:avLst/>
          </a:prstGeom>
        </p:spPr>
      </p:pic>
      <p:sp>
        <p:nvSpPr>
          <p:cNvPr id="4" name="Right Arrow 3"/>
          <p:cNvSpPr/>
          <p:nvPr/>
        </p:nvSpPr>
        <p:spPr>
          <a:xfrm rot="1826620">
            <a:off x="9443928" y="1664630"/>
            <a:ext cx="1829220" cy="264659"/>
          </a:xfrm>
          <a:prstGeom prst="rightArrow">
            <a:avLst>
              <a:gd name="adj1" fmla="val 50000"/>
              <a:gd name="adj2" fmla="val 12431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3799" y="1530198"/>
            <a:ext cx="9613901" cy="6358484"/>
          </a:xfrm>
          <a:prstGeom prst="rect">
            <a:avLst/>
          </a:prstGeom>
        </p:spPr>
      </p:pic>
    </p:spTree>
    <p:extLst>
      <p:ext uri="{BB962C8B-B14F-4D97-AF65-F5344CB8AC3E}">
        <p14:creationId xmlns:p14="http://schemas.microsoft.com/office/powerpoint/2010/main" val="175183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81100"/>
            <a:ext cx="10515600" cy="990600"/>
          </a:xfrm>
        </p:spPr>
        <p:txBody>
          <a:bodyPr>
            <a:normAutofit/>
          </a:bodyPr>
          <a:lstStyle/>
          <a:p>
            <a:r>
              <a:rPr lang="en-US" dirty="0"/>
              <a:t>But…</a:t>
            </a:r>
          </a:p>
        </p:txBody>
      </p:sp>
      <p:sp>
        <p:nvSpPr>
          <p:cNvPr id="3" name="Content Placeholder 2"/>
          <p:cNvSpPr>
            <a:spLocks noGrp="1"/>
          </p:cNvSpPr>
          <p:nvPr>
            <p:ph idx="1"/>
          </p:nvPr>
        </p:nvSpPr>
        <p:spPr>
          <a:xfrm>
            <a:off x="393700" y="2158999"/>
            <a:ext cx="8229600" cy="4584701"/>
          </a:xfrm>
        </p:spPr>
        <p:txBody>
          <a:bodyPr>
            <a:normAutofit/>
          </a:bodyPr>
          <a:lstStyle/>
          <a:p>
            <a:r>
              <a:rPr lang="en-US" dirty="0"/>
              <a:t>These were designed and written for the undergraduate classroom</a:t>
            </a:r>
          </a:p>
          <a:p>
            <a:r>
              <a:rPr lang="en-US" dirty="0"/>
              <a:t>Taggers noted several things that would be helpful:</a:t>
            </a:r>
          </a:p>
          <a:p>
            <a:pPr lvl="1"/>
            <a:r>
              <a:rPr lang="en-US" i="1" dirty="0"/>
              <a:t>Help for teachers to create “blended” lessons rather than just searching on tags</a:t>
            </a:r>
          </a:p>
          <a:p>
            <a:pPr lvl="1"/>
            <a:r>
              <a:rPr lang="en-US" i="1" dirty="0"/>
              <a:t>Shows teachers how to get what they need right away</a:t>
            </a:r>
          </a:p>
          <a:p>
            <a:pPr lvl="1"/>
            <a:r>
              <a:rPr lang="en-US" i="1" dirty="0"/>
              <a:t>Examples of talk moves and other components of group discussion</a:t>
            </a:r>
          </a:p>
          <a:p>
            <a:pPr lvl="1"/>
            <a:r>
              <a:rPr lang="en-US" i="1" dirty="0"/>
              <a:t>Summaries that include descriptions of what students are doing in the classroom</a:t>
            </a:r>
          </a:p>
          <a:p>
            <a:pPr lvl="1"/>
            <a:r>
              <a:rPr lang="en-US" i="1" dirty="0"/>
              <a:t>Stories from teachers who have used them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9499" y="0"/>
            <a:ext cx="3402501" cy="6858000"/>
          </a:xfrm>
          <a:prstGeom prst="rect">
            <a:avLst/>
          </a:prstGeom>
        </p:spPr>
      </p:pic>
      <p:sp>
        <p:nvSpPr>
          <p:cNvPr id="4" name="TextBox 3">
            <a:extLst>
              <a:ext uri="{FF2B5EF4-FFF2-40B4-BE49-F238E27FC236}">
                <a16:creationId xmlns="" xmlns:a16="http://schemas.microsoft.com/office/drawing/2014/main" id="{67282A1F-5961-364F-A669-18D6BB1F9255}"/>
              </a:ext>
            </a:extLst>
          </p:cNvPr>
          <p:cNvSpPr txBox="1"/>
          <p:nvPr/>
        </p:nvSpPr>
        <p:spPr>
          <a:xfrm>
            <a:off x="2895600" y="3044279"/>
            <a:ext cx="6400800" cy="76944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4400" b="1" dirty="0"/>
              <a:t>This is where you come in. </a:t>
            </a:r>
          </a:p>
        </p:txBody>
      </p:sp>
    </p:spTree>
    <p:extLst>
      <p:ext uri="{BB962C8B-B14F-4D97-AF65-F5344CB8AC3E}">
        <p14:creationId xmlns:p14="http://schemas.microsoft.com/office/powerpoint/2010/main" val="177733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F8495A1-3E65-5C46-BA25-49B4279755EC}"/>
              </a:ext>
            </a:extLst>
          </p:cNvPr>
          <p:cNvPicPr>
            <a:picLocks noChangeAspect="1"/>
          </p:cNvPicPr>
          <p:nvPr/>
        </p:nvPicPr>
        <p:blipFill>
          <a:blip r:embed="rId2"/>
          <a:stretch>
            <a:fillRect/>
          </a:stretch>
        </p:blipFill>
        <p:spPr>
          <a:xfrm>
            <a:off x="6619875" y="1027906"/>
            <a:ext cx="5572125" cy="5167312"/>
          </a:xfrm>
          <a:prstGeom prst="rect">
            <a:avLst/>
          </a:prstGeom>
        </p:spPr>
      </p:pic>
      <p:sp>
        <p:nvSpPr>
          <p:cNvPr id="2" name="Title 1">
            <a:extLst>
              <a:ext uri="{FF2B5EF4-FFF2-40B4-BE49-F238E27FC236}">
                <a16:creationId xmlns="" xmlns:a16="http://schemas.microsoft.com/office/drawing/2014/main" id="{65F00333-2795-214A-A849-555425F5019C}"/>
              </a:ext>
            </a:extLst>
          </p:cNvPr>
          <p:cNvSpPr>
            <a:spLocks noGrp="1"/>
          </p:cNvSpPr>
          <p:nvPr>
            <p:ph type="title"/>
          </p:nvPr>
        </p:nvSpPr>
        <p:spPr/>
        <p:txBody>
          <a:bodyPr/>
          <a:lstStyle/>
          <a:p>
            <a:r>
              <a:rPr lang="en-US" dirty="0"/>
              <a:t>The rest of this workshop:</a:t>
            </a:r>
          </a:p>
        </p:txBody>
      </p:sp>
      <p:sp>
        <p:nvSpPr>
          <p:cNvPr id="3" name="Content Placeholder 2">
            <a:extLst>
              <a:ext uri="{FF2B5EF4-FFF2-40B4-BE49-F238E27FC236}">
                <a16:creationId xmlns="" xmlns:a16="http://schemas.microsoft.com/office/drawing/2014/main" id="{00A51EED-066C-4D4F-9170-D7B9F1F26938}"/>
              </a:ext>
            </a:extLst>
          </p:cNvPr>
          <p:cNvSpPr>
            <a:spLocks noGrp="1"/>
          </p:cNvSpPr>
          <p:nvPr>
            <p:ph idx="1"/>
          </p:nvPr>
        </p:nvSpPr>
        <p:spPr>
          <a:xfrm>
            <a:off x="340099" y="1690688"/>
            <a:ext cx="6279776" cy="4754469"/>
          </a:xfrm>
        </p:spPr>
        <p:txBody>
          <a:bodyPr>
            <a:normAutofit/>
          </a:bodyPr>
          <a:lstStyle/>
          <a:p>
            <a:r>
              <a:rPr lang="en-US" dirty="0"/>
              <a:t>You will be working in groups to develop a “practice web” for teachers to use these materials within a particular content area</a:t>
            </a:r>
          </a:p>
          <a:p>
            <a:r>
              <a:rPr lang="en-US" dirty="0" smtClean="0"/>
              <a:t>You </a:t>
            </a:r>
            <a:r>
              <a:rPr lang="en-US" dirty="0"/>
              <a:t>will be developing your own action plan for implementing the materials in your </a:t>
            </a:r>
            <a:r>
              <a:rPr lang="en-US" dirty="0" smtClean="0"/>
              <a:t>classroom</a:t>
            </a:r>
          </a:p>
          <a:p>
            <a:endParaRPr lang="en-US" dirty="0"/>
          </a:p>
        </p:txBody>
      </p:sp>
    </p:spTree>
    <p:extLst>
      <p:ext uri="{BB962C8B-B14F-4D97-AF65-F5344CB8AC3E}">
        <p14:creationId xmlns:p14="http://schemas.microsoft.com/office/powerpoint/2010/main" val="286965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0" y="-1"/>
            <a:ext cx="12210573" cy="6745357"/>
          </a:xfrm>
          <a:prstGeom prst="rect">
            <a:avLst/>
          </a:prstGeom>
        </p:spPr>
      </p:pic>
    </p:spTree>
    <p:extLst>
      <p:ext uri="{BB962C8B-B14F-4D97-AF65-F5344CB8AC3E}">
        <p14:creationId xmlns:p14="http://schemas.microsoft.com/office/powerpoint/2010/main" val="1466399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or risk?</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HazardRiskROUGH6.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268" y="1417035"/>
            <a:ext cx="4581003" cy="5287166"/>
          </a:xfrm>
          <a:prstGeom prst="rect">
            <a:avLst/>
          </a:prstGeom>
        </p:spPr>
      </p:pic>
      <p:sp>
        <p:nvSpPr>
          <p:cNvPr id="5" name="TextBox 4"/>
          <p:cNvSpPr txBox="1"/>
          <p:nvPr/>
        </p:nvSpPr>
        <p:spPr>
          <a:xfrm>
            <a:off x="7239536" y="1613142"/>
            <a:ext cx="3123664" cy="3416320"/>
          </a:xfrm>
          <a:prstGeom prst="rect">
            <a:avLst/>
          </a:prstGeom>
          <a:noFill/>
        </p:spPr>
        <p:txBody>
          <a:bodyPr wrap="square" rtlCol="0">
            <a:spAutoFit/>
          </a:bodyPr>
          <a:lstStyle/>
          <a:p>
            <a:pPr marL="457200" indent="-457200">
              <a:buFont typeface="+mj-lt"/>
              <a:buAutoNum type="arabicPeriod"/>
            </a:pPr>
            <a:r>
              <a:rPr lang="en-US" sz="2400" dirty="0"/>
              <a:t>In this cartoon, what are the hazards?</a:t>
            </a:r>
          </a:p>
          <a:p>
            <a:pPr marL="457200" indent="-457200">
              <a:buFont typeface="+mj-lt"/>
              <a:buAutoNum type="arabicPeriod"/>
            </a:pPr>
            <a:r>
              <a:rPr lang="en-US" sz="2400" dirty="0"/>
              <a:t>How could the parachutist minimize her risk from these hazards?</a:t>
            </a:r>
          </a:p>
          <a:p>
            <a:endParaRPr lang="en-US" sz="2400" dirty="0"/>
          </a:p>
        </p:txBody>
      </p:sp>
      <p:sp>
        <p:nvSpPr>
          <p:cNvPr id="6" name="TextBox 5"/>
          <p:cNvSpPr txBox="1"/>
          <p:nvPr/>
        </p:nvSpPr>
        <p:spPr>
          <a:xfrm>
            <a:off x="2218267" y="6298313"/>
            <a:ext cx="1917448" cy="307777"/>
          </a:xfrm>
          <a:prstGeom prst="rect">
            <a:avLst/>
          </a:prstGeom>
          <a:noFill/>
        </p:spPr>
        <p:txBody>
          <a:bodyPr wrap="none" rtlCol="0">
            <a:spAutoFit/>
          </a:bodyPr>
          <a:lstStyle/>
          <a:p>
            <a:r>
              <a:rPr lang="en-US" sz="1400" dirty="0"/>
              <a:t>(Richard J. King, 2012)</a:t>
            </a:r>
            <a:endParaRPr lang="en-US" sz="1400" dirty="0"/>
          </a:p>
        </p:txBody>
      </p:sp>
    </p:spTree>
    <p:extLst>
      <p:ext uri="{BB962C8B-B14F-4D97-AF65-F5344CB8AC3E}">
        <p14:creationId xmlns:p14="http://schemas.microsoft.com/office/powerpoint/2010/main" val="21207057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or risk?</a:t>
            </a:r>
            <a:endParaRPr lang="en-US" dirty="0"/>
          </a:p>
        </p:txBody>
      </p:sp>
      <p:pic>
        <p:nvPicPr>
          <p:cNvPr id="4" name="Picture 3" descr="HazardRiskROUGH6.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0" y="1381461"/>
            <a:ext cx="4590033" cy="5297587"/>
          </a:xfrm>
          <a:prstGeom prst="rect">
            <a:avLst/>
          </a:prstGeom>
        </p:spPr>
      </p:pic>
      <p:sp>
        <p:nvSpPr>
          <p:cNvPr id="5" name="TextBox 4"/>
          <p:cNvSpPr txBox="1"/>
          <p:nvPr/>
        </p:nvSpPr>
        <p:spPr>
          <a:xfrm>
            <a:off x="4820608" y="255966"/>
            <a:ext cx="5800288" cy="461665"/>
          </a:xfrm>
          <a:prstGeom prst="rect">
            <a:avLst/>
          </a:prstGeom>
          <a:noFill/>
        </p:spPr>
        <p:txBody>
          <a:bodyPr wrap="square" rtlCol="0">
            <a:spAutoFit/>
          </a:bodyPr>
          <a:lstStyle/>
          <a:p>
            <a:pPr marL="457200" indent="-457200">
              <a:buFont typeface="+mj-lt"/>
              <a:buAutoNum type="arabicPeriod"/>
            </a:pPr>
            <a:r>
              <a:rPr lang="en-US" sz="2400" dirty="0"/>
              <a:t>In this cartoon, what are the hazards?</a:t>
            </a:r>
          </a:p>
        </p:txBody>
      </p:sp>
      <p:sp>
        <p:nvSpPr>
          <p:cNvPr id="6" name="TextBox 5"/>
          <p:cNvSpPr txBox="1"/>
          <p:nvPr/>
        </p:nvSpPr>
        <p:spPr>
          <a:xfrm>
            <a:off x="489089" y="6371271"/>
            <a:ext cx="1917448" cy="307777"/>
          </a:xfrm>
          <a:prstGeom prst="rect">
            <a:avLst/>
          </a:prstGeom>
          <a:noFill/>
        </p:spPr>
        <p:txBody>
          <a:bodyPr wrap="none" rtlCol="0">
            <a:spAutoFit/>
          </a:bodyPr>
          <a:lstStyle/>
          <a:p>
            <a:r>
              <a:rPr lang="en-US" sz="1400" dirty="0"/>
              <a:t>(Richard J. King, 2012)</a:t>
            </a:r>
            <a:endParaRPr lang="en-US" sz="1400" dirty="0"/>
          </a:p>
        </p:txBody>
      </p:sp>
      <p:sp>
        <p:nvSpPr>
          <p:cNvPr id="8" name="Content Placeholder 7"/>
          <p:cNvSpPr>
            <a:spLocks noGrp="1"/>
          </p:cNvSpPr>
          <p:nvPr>
            <p:ph idx="1"/>
          </p:nvPr>
        </p:nvSpPr>
        <p:spPr>
          <a:xfrm>
            <a:off x="4820608" y="717358"/>
            <a:ext cx="5919344" cy="4681129"/>
          </a:xfrm>
        </p:spPr>
        <p:txBody>
          <a:bodyPr/>
          <a:lstStyle/>
          <a:p>
            <a:endParaRPr lang="en-US"/>
          </a:p>
        </p:txBody>
      </p:sp>
      <p:sp>
        <p:nvSpPr>
          <p:cNvPr id="9" name="TextBox 8"/>
          <p:cNvSpPr txBox="1"/>
          <p:nvPr/>
        </p:nvSpPr>
        <p:spPr>
          <a:xfrm>
            <a:off x="4820608" y="5924996"/>
            <a:ext cx="5847393" cy="1200329"/>
          </a:xfrm>
          <a:prstGeom prst="rect">
            <a:avLst/>
          </a:prstGeom>
          <a:noFill/>
        </p:spPr>
        <p:txBody>
          <a:bodyPr wrap="square" rtlCol="0">
            <a:spAutoFit/>
          </a:bodyPr>
          <a:lstStyle/>
          <a:p>
            <a:r>
              <a:rPr lang="en-US" sz="2400"/>
              <a:t>2. </a:t>
            </a:r>
            <a:r>
              <a:rPr lang="en-US" sz="2400" dirty="0"/>
              <a:t>How could the parachutist minimize her risk from these hazards?</a:t>
            </a:r>
          </a:p>
          <a:p>
            <a:endParaRPr lang="en-US" sz="2400" dirty="0"/>
          </a:p>
        </p:txBody>
      </p:sp>
    </p:spTree>
    <p:extLst>
      <p:ext uri="{BB962C8B-B14F-4D97-AF65-F5344CB8AC3E}">
        <p14:creationId xmlns:p14="http://schemas.microsoft.com/office/powerpoint/2010/main" val="20313889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Geologic Hazards</a:t>
            </a:r>
            <a:endParaRPr lang="en-US" dirty="0"/>
          </a:p>
        </p:txBody>
      </p:sp>
      <p:sp>
        <p:nvSpPr>
          <p:cNvPr id="4" name="Content Placeholder 2"/>
          <p:cNvSpPr txBox="1">
            <a:spLocks/>
          </p:cNvSpPr>
          <p:nvPr/>
        </p:nvSpPr>
        <p:spPr bwMode="auto">
          <a:xfrm>
            <a:off x="702365" y="1417639"/>
            <a:ext cx="10906539" cy="51252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Phenomenon </a:t>
            </a:r>
            <a:r>
              <a:rPr lang="en-US" b="1" i="1" dirty="0"/>
              <a:t>capable </a:t>
            </a:r>
            <a:r>
              <a:rPr lang="en-US" b="1" dirty="0"/>
              <a:t>of causing harm to humans</a:t>
            </a:r>
          </a:p>
          <a:p>
            <a:pPr lvl="1"/>
            <a:r>
              <a:rPr lang="en-US" dirty="0"/>
              <a:t>Tsunami</a:t>
            </a:r>
          </a:p>
          <a:p>
            <a:pPr lvl="1"/>
            <a:r>
              <a:rPr lang="en-US" dirty="0"/>
              <a:t>Flood</a:t>
            </a:r>
          </a:p>
          <a:p>
            <a:pPr lvl="1"/>
            <a:r>
              <a:rPr lang="en-US" dirty="0"/>
              <a:t>Volcanic ash</a:t>
            </a:r>
          </a:p>
          <a:p>
            <a:pPr lvl="1"/>
            <a:r>
              <a:rPr lang="en-US" dirty="0"/>
              <a:t>Lahar</a:t>
            </a:r>
          </a:p>
          <a:p>
            <a:pPr lvl="1"/>
            <a:r>
              <a:rPr lang="en-US" dirty="0"/>
              <a:t>Fire</a:t>
            </a:r>
          </a:p>
          <a:p>
            <a:pPr lvl="1"/>
            <a:r>
              <a:rPr lang="en-US" dirty="0"/>
              <a:t>Liquefaction</a:t>
            </a:r>
          </a:p>
          <a:p>
            <a:pPr lvl="1"/>
            <a:r>
              <a:rPr lang="en-US" dirty="0"/>
              <a:t>Landslide </a:t>
            </a:r>
          </a:p>
          <a:p>
            <a:pPr lvl="1"/>
            <a:endParaRPr lang="en-US" dirty="0"/>
          </a:p>
          <a:p>
            <a:pPr marL="457200" lvl="1" indent="0" algn="ctr">
              <a:buNone/>
            </a:pPr>
            <a:r>
              <a:rPr lang="en-US" dirty="0"/>
              <a:t>…. Can you think of others?</a:t>
            </a:r>
          </a:p>
          <a:p>
            <a:pPr marL="457200" lvl="1" indent="0">
              <a:buNone/>
            </a:pPr>
            <a:endParaRPr lang="en-US" dirty="0"/>
          </a:p>
        </p:txBody>
      </p:sp>
      <p:sp>
        <p:nvSpPr>
          <p:cNvPr id="5" name="TextBox 4"/>
          <p:cNvSpPr txBox="1"/>
          <p:nvPr/>
        </p:nvSpPr>
        <p:spPr>
          <a:xfrm>
            <a:off x="6862972" y="1962866"/>
            <a:ext cx="3347829" cy="3970318"/>
          </a:xfrm>
          <a:prstGeom prst="rect">
            <a:avLst/>
          </a:prstGeom>
          <a:noFill/>
        </p:spPr>
        <p:txBody>
          <a:bodyPr wrap="square" rtlCol="0">
            <a:spAutoFit/>
          </a:bodyPr>
          <a:lstStyle/>
          <a:p>
            <a:r>
              <a:rPr lang="en-US" b="1" dirty="0">
                <a:solidFill>
                  <a:srgbClr val="FF0000"/>
                </a:solidFill>
              </a:rPr>
              <a:t>Primary Hurricane Hazards</a:t>
            </a:r>
          </a:p>
          <a:p>
            <a:pPr marL="285750" indent="-285750">
              <a:buFontTx/>
              <a:buChar char="-"/>
            </a:pPr>
            <a:r>
              <a:rPr lang="en-US" b="1" i="1" dirty="0">
                <a:solidFill>
                  <a:srgbClr val="FF0000"/>
                </a:solidFill>
              </a:rPr>
              <a:t>Wind</a:t>
            </a:r>
          </a:p>
          <a:p>
            <a:pPr marL="285750" indent="-285750">
              <a:buFontTx/>
              <a:buChar char="-"/>
            </a:pPr>
            <a:r>
              <a:rPr lang="en-US" b="1" i="1" dirty="0">
                <a:solidFill>
                  <a:srgbClr val="FF0000"/>
                </a:solidFill>
              </a:rPr>
              <a:t>Storm Surge</a:t>
            </a:r>
          </a:p>
          <a:p>
            <a:pPr marL="285750" indent="-285750">
              <a:buFontTx/>
              <a:buChar char="-"/>
            </a:pPr>
            <a:r>
              <a:rPr lang="en-US" b="1" i="1" dirty="0">
                <a:solidFill>
                  <a:srgbClr val="FF0000"/>
                </a:solidFill>
              </a:rPr>
              <a:t>Rain</a:t>
            </a:r>
          </a:p>
          <a:p>
            <a:pPr marL="285750" indent="-285750">
              <a:buFontTx/>
              <a:buChar char="-"/>
            </a:pPr>
            <a:r>
              <a:rPr lang="en-US" b="1" i="1" dirty="0">
                <a:solidFill>
                  <a:srgbClr val="FF0000"/>
                </a:solidFill>
              </a:rPr>
              <a:t>Waves</a:t>
            </a:r>
          </a:p>
          <a:p>
            <a:endParaRPr lang="en-US" b="1" i="1" dirty="0">
              <a:solidFill>
                <a:srgbClr val="FF0000"/>
              </a:solidFill>
            </a:endParaRPr>
          </a:p>
          <a:p>
            <a:r>
              <a:rPr lang="en-US" b="1" dirty="0">
                <a:solidFill>
                  <a:srgbClr val="FF0000"/>
                </a:solidFill>
              </a:rPr>
              <a:t>Secondary Hurricane Hazards</a:t>
            </a:r>
          </a:p>
          <a:p>
            <a:r>
              <a:rPr lang="en-US" i="1" dirty="0">
                <a:solidFill>
                  <a:srgbClr val="FF0000"/>
                </a:solidFill>
              </a:rPr>
              <a:t>(caused by a primary hazard</a:t>
            </a:r>
            <a:r>
              <a:rPr lang="en-US" b="1" i="1" dirty="0">
                <a:solidFill>
                  <a:srgbClr val="FF0000"/>
                </a:solidFill>
              </a:rPr>
              <a:t>)</a:t>
            </a:r>
          </a:p>
          <a:p>
            <a:pPr marL="285750" indent="-285750">
              <a:buFontTx/>
              <a:buChar char="-"/>
            </a:pPr>
            <a:r>
              <a:rPr lang="en-US" b="1" i="1" dirty="0">
                <a:solidFill>
                  <a:srgbClr val="FF0000"/>
                </a:solidFill>
              </a:rPr>
              <a:t>Flooding</a:t>
            </a:r>
          </a:p>
          <a:p>
            <a:pPr marL="285750" indent="-285750">
              <a:buFontTx/>
              <a:buChar char="-"/>
            </a:pPr>
            <a:r>
              <a:rPr lang="en-US" b="1" i="1" dirty="0">
                <a:solidFill>
                  <a:srgbClr val="FF0000"/>
                </a:solidFill>
              </a:rPr>
              <a:t>Fire </a:t>
            </a:r>
            <a:endParaRPr lang="en-US" b="1" i="1" dirty="0">
              <a:solidFill>
                <a:srgbClr val="FF0000"/>
              </a:solidFill>
            </a:endParaRPr>
          </a:p>
          <a:p>
            <a:pPr marL="285750" indent="-285750">
              <a:buFontTx/>
              <a:buChar char="-"/>
            </a:pPr>
            <a:r>
              <a:rPr lang="en-US" b="1" i="1" dirty="0">
                <a:solidFill>
                  <a:srgbClr val="FF0000"/>
                </a:solidFill>
              </a:rPr>
              <a:t>Landslides</a:t>
            </a:r>
          </a:p>
          <a:p>
            <a:pPr marL="285750" indent="-285750">
              <a:buFontTx/>
              <a:buChar char="-"/>
            </a:pPr>
            <a:r>
              <a:rPr lang="en-US" b="1" i="1" dirty="0">
                <a:solidFill>
                  <a:srgbClr val="FF0000"/>
                </a:solidFill>
              </a:rPr>
              <a:t>Coastal Erosion</a:t>
            </a:r>
          </a:p>
          <a:p>
            <a:pPr marL="285750" indent="-285750">
              <a:buFontTx/>
              <a:buChar char="-"/>
            </a:pPr>
            <a:endParaRPr lang="en-US" b="1" i="1" dirty="0">
              <a:solidFill>
                <a:srgbClr val="FF0000"/>
              </a:solidFill>
            </a:endParaRPr>
          </a:p>
          <a:p>
            <a:pPr marL="285750" indent="-285750">
              <a:buFontTx/>
              <a:buChar char="-"/>
            </a:pPr>
            <a:endParaRPr lang="en-US" b="1" i="1" dirty="0">
              <a:solidFill>
                <a:srgbClr val="FF0000"/>
              </a:solidFill>
            </a:endParaRPr>
          </a:p>
        </p:txBody>
      </p:sp>
    </p:spTree>
    <p:extLst>
      <p:ext uri="{BB962C8B-B14F-4D97-AF65-F5344CB8AC3E}">
        <p14:creationId xmlns:p14="http://schemas.microsoft.com/office/powerpoint/2010/main" val="200850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a:t>
            </a:r>
            <a:endParaRPr lang="en-US" dirty="0"/>
          </a:p>
        </p:txBody>
      </p:sp>
      <p:sp>
        <p:nvSpPr>
          <p:cNvPr id="3" name="Content Placeholder 2"/>
          <p:cNvSpPr>
            <a:spLocks noGrp="1"/>
          </p:cNvSpPr>
          <p:nvPr>
            <p:ph idx="1"/>
          </p:nvPr>
        </p:nvSpPr>
        <p:spPr>
          <a:xfrm>
            <a:off x="838200" y="1600201"/>
            <a:ext cx="10863470" cy="3125904"/>
          </a:xfrm>
        </p:spPr>
        <p:txBody>
          <a:bodyPr>
            <a:normAutofit fontScale="92500" lnSpcReduction="10000"/>
          </a:bodyPr>
          <a:lstStyle/>
          <a:p>
            <a:r>
              <a:rPr lang="en-US" b="1" dirty="0"/>
              <a:t>The likelihood and cost of a hazard happening to YOU</a:t>
            </a:r>
          </a:p>
          <a:p>
            <a:r>
              <a:rPr lang="en-US" dirty="0"/>
              <a:t>Factors:  </a:t>
            </a:r>
          </a:p>
          <a:p>
            <a:pPr lvl="1"/>
            <a:r>
              <a:rPr lang="en-US" dirty="0"/>
              <a:t>Cost  </a:t>
            </a:r>
          </a:p>
          <a:p>
            <a:pPr lvl="2"/>
            <a:r>
              <a:rPr lang="en-US" dirty="0"/>
              <a:t>human life</a:t>
            </a:r>
          </a:p>
          <a:p>
            <a:pPr lvl="2"/>
            <a:r>
              <a:rPr lang="en-US" dirty="0"/>
              <a:t>damage to property and infrastructure</a:t>
            </a:r>
          </a:p>
          <a:p>
            <a:pPr lvl="1"/>
            <a:r>
              <a:rPr lang="en-US" dirty="0" smtClean="0"/>
              <a:t>Likelihood</a:t>
            </a:r>
            <a:endParaRPr lang="en-US" dirty="0"/>
          </a:p>
          <a:p>
            <a:pPr lvl="2"/>
            <a:r>
              <a:rPr lang="en-US" dirty="0"/>
              <a:t>r</a:t>
            </a:r>
            <a:r>
              <a:rPr lang="en-US" dirty="0" smtClean="0"/>
              <a:t>ecurrence interval</a:t>
            </a:r>
          </a:p>
          <a:p>
            <a:pPr lvl="2"/>
            <a:r>
              <a:rPr lang="en-US" dirty="0" smtClean="0"/>
              <a:t>dependent </a:t>
            </a:r>
            <a:r>
              <a:rPr lang="en-US" dirty="0"/>
              <a:t>on location</a:t>
            </a:r>
          </a:p>
          <a:p>
            <a:pPr lvl="2"/>
            <a:r>
              <a:rPr lang="en-US" dirty="0"/>
              <a:t>large events are generally less likely than small ones </a:t>
            </a:r>
          </a:p>
        </p:txBody>
      </p:sp>
      <p:sp>
        <p:nvSpPr>
          <p:cNvPr id="4" name="Rectangle 3"/>
          <p:cNvSpPr/>
          <p:nvPr/>
        </p:nvSpPr>
        <p:spPr>
          <a:xfrm>
            <a:off x="2864337" y="4726106"/>
            <a:ext cx="6078523" cy="461665"/>
          </a:xfrm>
          <a:prstGeom prst="rect">
            <a:avLst/>
          </a:prstGeom>
          <a:solidFill>
            <a:schemeClr val="bg2"/>
          </a:solidFill>
        </p:spPr>
        <p:txBody>
          <a:bodyPr wrap="none">
            <a:spAutoFit/>
          </a:bodyPr>
          <a:lstStyle/>
          <a:p>
            <a:pPr algn="ctr"/>
            <a:r>
              <a:rPr lang="en-US" sz="2400" dirty="0">
                <a:solidFill>
                  <a:srgbClr val="FF0000"/>
                </a:solidFill>
              </a:rPr>
              <a:t>Other lessons learned from </a:t>
            </a:r>
            <a:r>
              <a:rPr lang="en-US" sz="2400" dirty="0">
                <a:solidFill>
                  <a:srgbClr val="FF0000"/>
                </a:solidFill>
              </a:rPr>
              <a:t>Diamond (2013)?</a:t>
            </a:r>
            <a:endParaRPr lang="en-US" sz="2400" dirty="0">
              <a:solidFill>
                <a:srgbClr val="FF0000"/>
              </a:solidFill>
            </a:endParaRPr>
          </a:p>
        </p:txBody>
      </p:sp>
    </p:spTree>
    <p:extLst>
      <p:ext uri="{BB962C8B-B14F-4D97-AF65-F5344CB8AC3E}">
        <p14:creationId xmlns:p14="http://schemas.microsoft.com/office/powerpoint/2010/main" val="62002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0285" y="365125"/>
            <a:ext cx="7886700" cy="1395643"/>
          </a:xfrm>
        </p:spPr>
        <p:txBody>
          <a:bodyPr/>
          <a:lstStyle/>
          <a:p>
            <a:r>
              <a:rPr lang="en-US" b="1" dirty="0"/>
              <a:t>Risk =</a:t>
            </a:r>
            <a:r>
              <a:rPr lang="en-US" dirty="0"/>
              <a:t> </a:t>
            </a:r>
            <a:r>
              <a:rPr lang="en-US" b="1" dirty="0"/>
              <a:t>Likelihood x Cost</a:t>
            </a:r>
            <a:endParaRPr lang="en-US" dirty="0"/>
          </a:p>
        </p:txBody>
      </p:sp>
      <p:pic>
        <p:nvPicPr>
          <p:cNvPr id="4" name="Picture 3"/>
          <p:cNvPicPr>
            <a:picLocks noChangeAspect="1"/>
          </p:cNvPicPr>
          <p:nvPr/>
        </p:nvPicPr>
        <p:blipFill>
          <a:blip r:embed="rId2"/>
          <a:stretch>
            <a:fillRect/>
          </a:stretch>
        </p:blipFill>
        <p:spPr>
          <a:xfrm>
            <a:off x="530087" y="1062946"/>
            <a:ext cx="7772211" cy="4887992"/>
          </a:xfrm>
          <a:prstGeom prst="rect">
            <a:avLst/>
          </a:prstGeom>
        </p:spPr>
      </p:pic>
      <p:sp>
        <p:nvSpPr>
          <p:cNvPr id="5" name="TextBox 4"/>
          <p:cNvSpPr txBox="1"/>
          <p:nvPr/>
        </p:nvSpPr>
        <p:spPr>
          <a:xfrm>
            <a:off x="8569803" y="842549"/>
            <a:ext cx="2939093" cy="4524315"/>
          </a:xfrm>
          <a:prstGeom prst="rect">
            <a:avLst/>
          </a:prstGeom>
          <a:noFill/>
        </p:spPr>
        <p:txBody>
          <a:bodyPr wrap="square" rtlCol="0">
            <a:spAutoFit/>
          </a:bodyPr>
          <a:lstStyle/>
          <a:p>
            <a:r>
              <a:rPr lang="en-US" b="1" dirty="0"/>
              <a:t>Example : </a:t>
            </a:r>
            <a:r>
              <a:rPr lang="en-US" dirty="0"/>
              <a:t>If your area was hit by 1 hurricane in the last 100 years, and your house is worth </a:t>
            </a:r>
            <a:r>
              <a:rPr lang="en-US" dirty="0"/>
              <a:t>$300,000</a:t>
            </a:r>
            <a:r>
              <a:rPr lang="en-US" dirty="0"/>
              <a:t>, what is the risk to your house being hit by a hurricane this year</a:t>
            </a:r>
            <a:r>
              <a:rPr lang="en-US" dirty="0" smtClean="0"/>
              <a:t>?</a:t>
            </a:r>
          </a:p>
          <a:p>
            <a:endParaRPr lang="en-US" dirty="0"/>
          </a:p>
          <a:p>
            <a:endParaRPr lang="en-US" dirty="0"/>
          </a:p>
          <a:p>
            <a:r>
              <a:rPr lang="en-US" b="1" dirty="0"/>
              <a:t>Answer: </a:t>
            </a:r>
            <a:r>
              <a:rPr lang="en-US" dirty="0"/>
              <a:t>1 hurricane every 100 years means a 1 in 100 (0.01) chance in any given year (or 1% per year). Your home's risk would be: 0.01/year x </a:t>
            </a:r>
            <a:r>
              <a:rPr lang="en-US" dirty="0"/>
              <a:t>$300,000 </a:t>
            </a:r>
            <a:r>
              <a:rPr lang="en-US" dirty="0"/>
              <a:t>= </a:t>
            </a:r>
            <a:r>
              <a:rPr lang="en-US" dirty="0"/>
              <a:t>$3,000/year</a:t>
            </a:r>
            <a:endParaRPr lang="en-US" dirty="0"/>
          </a:p>
          <a:p>
            <a:endParaRPr lang="en-US" dirty="0"/>
          </a:p>
        </p:txBody>
      </p:sp>
    </p:spTree>
    <p:extLst>
      <p:ext uri="{BB962C8B-B14F-4D97-AF65-F5344CB8AC3E}">
        <p14:creationId xmlns:p14="http://schemas.microsoft.com/office/powerpoint/2010/main" val="1087451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11847443" cy="6544757"/>
          </a:xfrm>
          <a:prstGeom prst="rect">
            <a:avLst/>
          </a:prstGeom>
        </p:spPr>
      </p:pic>
      <p:sp>
        <p:nvSpPr>
          <p:cNvPr id="7" name="Right Arrow 6"/>
          <p:cNvSpPr/>
          <p:nvPr/>
        </p:nvSpPr>
        <p:spPr>
          <a:xfrm rot="1826620">
            <a:off x="8974888" y="1345975"/>
            <a:ext cx="1829220" cy="264659"/>
          </a:xfrm>
          <a:prstGeom prst="rightArrow">
            <a:avLst>
              <a:gd name="adj1" fmla="val 50000"/>
              <a:gd name="adj2" fmla="val 12431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06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err="1"/>
              <a:t>InTeGrate</a:t>
            </a:r>
            <a:r>
              <a:rPr lang="en-US" sz="4400" dirty="0"/>
              <a:t> resources, guiding principles and </a:t>
            </a:r>
            <a:r>
              <a:rPr lang="en-US" sz="4400" dirty="0" smtClean="0"/>
              <a:t>the NGSS</a:t>
            </a:r>
            <a:endParaRPr lang="en-US" sz="4400" dirty="0"/>
          </a:p>
        </p:txBody>
      </p:sp>
      <p:sp>
        <p:nvSpPr>
          <p:cNvPr id="4" name="Subtitle 3"/>
          <p:cNvSpPr>
            <a:spLocks noGrp="1"/>
          </p:cNvSpPr>
          <p:nvPr>
            <p:ph type="subTitle" idx="1"/>
          </p:nvPr>
        </p:nvSpPr>
        <p:spPr/>
        <p:txBody>
          <a:bodyPr/>
          <a:lstStyle/>
          <a:p>
            <a:r>
              <a:rPr lang="en-US" dirty="0" smtClean="0"/>
              <a:t>Introduction to the K-12 workshops at Goldschmidt 2018</a:t>
            </a:r>
            <a:endParaRPr lang="en-US" dirty="0"/>
          </a:p>
        </p:txBody>
      </p:sp>
    </p:spTree>
    <p:extLst>
      <p:ext uri="{BB962C8B-B14F-4D97-AF65-F5344CB8AC3E}">
        <p14:creationId xmlns:p14="http://schemas.microsoft.com/office/powerpoint/2010/main" val="454140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0"/>
            <a:ext cx="11847443" cy="6544757"/>
          </a:xfrm>
          <a:prstGeom prst="rect">
            <a:avLst/>
          </a:prstGeom>
        </p:spPr>
      </p:pic>
      <p:pic>
        <p:nvPicPr>
          <p:cNvPr id="4" name="Picture 3"/>
          <p:cNvPicPr>
            <a:picLocks noChangeAspect="1"/>
          </p:cNvPicPr>
          <p:nvPr/>
        </p:nvPicPr>
        <p:blipFill>
          <a:blip r:embed="rId3"/>
          <a:stretch>
            <a:fillRect/>
          </a:stretch>
        </p:blipFill>
        <p:spPr>
          <a:xfrm>
            <a:off x="2209800" y="1433904"/>
            <a:ext cx="9637642" cy="5411982"/>
          </a:xfrm>
          <a:prstGeom prst="rect">
            <a:avLst/>
          </a:prstGeom>
        </p:spPr>
      </p:pic>
    </p:spTree>
    <p:extLst>
      <p:ext uri="{BB962C8B-B14F-4D97-AF65-F5344CB8AC3E}">
        <p14:creationId xmlns:p14="http://schemas.microsoft.com/office/powerpoint/2010/main" val="586665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7059529"/>
              </p:ext>
            </p:extLst>
          </p:nvPr>
        </p:nvGraphicFramePr>
        <p:xfrm>
          <a:off x="397565" y="365122"/>
          <a:ext cx="11516139" cy="5951880"/>
        </p:xfrm>
        <a:graphic>
          <a:graphicData uri="http://schemas.openxmlformats.org/drawingml/2006/table">
            <a:tbl>
              <a:tblPr firstRow="1" firstCol="1" bandRow="1">
                <a:tableStyleId>{5C22544A-7EE6-4342-B048-85BDC9FD1C3A}</a:tableStyleId>
              </a:tblPr>
              <a:tblGrid>
                <a:gridCol w="636229"/>
                <a:gridCol w="3707732"/>
                <a:gridCol w="3625303"/>
                <a:gridCol w="3546875"/>
              </a:tblGrid>
              <a:tr h="195634">
                <a:tc>
                  <a:txBody>
                    <a:bodyPr/>
                    <a:lstStyle/>
                    <a:p>
                      <a:pPr marL="0" marR="0">
                        <a:spcBef>
                          <a:spcPts val="200"/>
                        </a:spcBef>
                        <a:spcAft>
                          <a:spcPts val="200"/>
                        </a:spcAft>
                      </a:pPr>
                      <a:r>
                        <a:rPr lang="en-US" sz="1800" dirty="0">
                          <a:effectLst/>
                        </a:rPr>
                        <a:t>Step</a:t>
                      </a:r>
                      <a:endParaRPr lang="en-US" sz="1800" dirty="0">
                        <a:effectLst/>
                        <a:latin typeface="Calibri" charset="0"/>
                        <a:ea typeface="Times New Roman" charset="0"/>
                        <a:cs typeface="Times New Roman" charset="0"/>
                      </a:endParaRPr>
                    </a:p>
                  </a:txBody>
                  <a:tcPr marL="59191" marR="59191" marT="0" marB="0" anchor="b"/>
                </a:tc>
                <a:tc>
                  <a:txBody>
                    <a:bodyPr/>
                    <a:lstStyle/>
                    <a:p>
                      <a:pPr marL="0" marR="0">
                        <a:spcBef>
                          <a:spcPts val="200"/>
                        </a:spcBef>
                        <a:spcAft>
                          <a:spcPts val="200"/>
                        </a:spcAft>
                      </a:pPr>
                      <a:r>
                        <a:rPr lang="en-US" sz="1800">
                          <a:effectLst/>
                        </a:rPr>
                        <a:t>InTeGrate module/activity OR other activity</a:t>
                      </a:r>
                      <a:endParaRPr lang="en-US" sz="1800">
                        <a:effectLst/>
                        <a:latin typeface="Calibri" charset="0"/>
                        <a:ea typeface="Times New Roman" charset="0"/>
                        <a:cs typeface="Times New Roman" charset="0"/>
                      </a:endParaRPr>
                    </a:p>
                  </a:txBody>
                  <a:tcPr marL="59191" marR="59191" marT="0" marB="0" anchor="b"/>
                </a:tc>
                <a:tc>
                  <a:txBody>
                    <a:bodyPr/>
                    <a:lstStyle/>
                    <a:p>
                      <a:pPr marL="0" marR="0">
                        <a:spcBef>
                          <a:spcPts val="200"/>
                        </a:spcBef>
                        <a:spcAft>
                          <a:spcPts val="200"/>
                        </a:spcAft>
                      </a:pPr>
                      <a:r>
                        <a:rPr lang="en-US" sz="1800">
                          <a:effectLst/>
                        </a:rPr>
                        <a:t>What students are doing</a:t>
                      </a:r>
                      <a:endParaRPr lang="en-US" sz="1800">
                        <a:effectLst/>
                        <a:latin typeface="Calibri" charset="0"/>
                        <a:ea typeface="Times New Roman" charset="0"/>
                        <a:cs typeface="Times New Roman" charset="0"/>
                      </a:endParaRPr>
                    </a:p>
                  </a:txBody>
                  <a:tcPr marL="59191" marR="59191" marT="0" marB="0" anchor="b"/>
                </a:tc>
                <a:tc>
                  <a:txBody>
                    <a:bodyPr/>
                    <a:lstStyle/>
                    <a:p>
                      <a:pPr marL="0" marR="0">
                        <a:spcBef>
                          <a:spcPts val="200"/>
                        </a:spcBef>
                        <a:spcAft>
                          <a:spcPts val="200"/>
                        </a:spcAft>
                      </a:pPr>
                      <a:r>
                        <a:rPr lang="en-US" sz="1800" dirty="0">
                          <a:effectLst/>
                        </a:rPr>
                        <a:t>Connections to cross-cutting concepts</a:t>
                      </a:r>
                      <a:endParaRPr lang="en-US" sz="1800" dirty="0">
                        <a:effectLst/>
                        <a:latin typeface="Calibri" charset="0"/>
                        <a:ea typeface="Times New Roman" charset="0"/>
                        <a:cs typeface="Times New Roman" charset="0"/>
                      </a:endParaRPr>
                    </a:p>
                  </a:txBody>
                  <a:tcPr marL="59191" marR="59191" marT="0" marB="0" anchor="b"/>
                </a:tc>
              </a:tr>
              <a:tr h="450270">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dirty="0">
                          <a:effectLst/>
                        </a:rPr>
                        <a:t> </a:t>
                      </a:r>
                      <a:endParaRPr lang="en-US" sz="1800" dirty="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r>
              <a:tr h="450270">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dirty="0">
                          <a:effectLst/>
                        </a:rPr>
                        <a:t> </a:t>
                      </a:r>
                      <a:endParaRPr lang="en-US" sz="1800" dirty="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r>
              <a:tr h="450270">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r>
              <a:tr h="450270">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r>
              <a:tr h="450270">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r>
              <a:tr h="450270">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r>
              <a:tr h="450270">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r>
              <a:tr h="450270">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r>
              <a:tr h="450270">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r>
              <a:tr h="450270">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r>
              <a:tr h="450270">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r>
              <a:tr h="450270">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a:effectLst/>
                        </a:rPr>
                        <a:t> </a:t>
                      </a:r>
                      <a:endParaRPr lang="en-US" sz="1800">
                        <a:effectLst/>
                        <a:latin typeface="Calibri" charset="0"/>
                        <a:ea typeface="Times New Roman" charset="0"/>
                        <a:cs typeface="Times New Roman" charset="0"/>
                      </a:endParaRPr>
                    </a:p>
                  </a:txBody>
                  <a:tcPr marL="59191" marR="59191" marT="0" marB="0"/>
                </a:tc>
                <a:tc>
                  <a:txBody>
                    <a:bodyPr/>
                    <a:lstStyle/>
                    <a:p>
                      <a:pPr marL="0" marR="0">
                        <a:spcBef>
                          <a:spcPts val="0"/>
                        </a:spcBef>
                        <a:spcAft>
                          <a:spcPts val="0"/>
                        </a:spcAft>
                      </a:pPr>
                      <a:r>
                        <a:rPr lang="en-US" sz="1800" dirty="0">
                          <a:effectLst/>
                        </a:rPr>
                        <a:t> </a:t>
                      </a:r>
                      <a:endParaRPr lang="en-US" sz="1800" dirty="0">
                        <a:effectLst/>
                        <a:latin typeface="Calibri" charset="0"/>
                        <a:ea typeface="Times New Roman" charset="0"/>
                        <a:cs typeface="Times New Roman" charset="0"/>
                      </a:endParaRPr>
                    </a:p>
                  </a:txBody>
                  <a:tcPr marL="59191" marR="59191" marT="0" marB="0"/>
                </a:tc>
              </a:tr>
            </a:tbl>
          </a:graphicData>
        </a:graphic>
      </p:graphicFrame>
    </p:spTree>
    <p:extLst>
      <p:ext uri="{BB962C8B-B14F-4D97-AF65-F5344CB8AC3E}">
        <p14:creationId xmlns:p14="http://schemas.microsoft.com/office/powerpoint/2010/main" val="981920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xmlns="" id="{3DB69494-32C0-7246-9B05-D76179296E34}"/>
              </a:ext>
            </a:extLst>
          </p:cNvPr>
          <p:cNvPicPr>
            <a:picLocks noChangeAspect="1"/>
          </p:cNvPicPr>
          <p:nvPr/>
        </p:nvPicPr>
        <p:blipFill>
          <a:blip r:embed="rId2"/>
          <a:stretch>
            <a:fillRect/>
          </a:stretch>
        </p:blipFill>
        <p:spPr>
          <a:xfrm>
            <a:off x="2398369" y="0"/>
            <a:ext cx="7395263" cy="6858000"/>
          </a:xfrm>
          <a:prstGeom prst="rect">
            <a:avLst/>
          </a:prstGeom>
        </p:spPr>
      </p:pic>
    </p:spTree>
    <p:extLst>
      <p:ext uri="{BB962C8B-B14F-4D97-AF65-F5344CB8AC3E}">
        <p14:creationId xmlns:p14="http://schemas.microsoft.com/office/powerpoint/2010/main" val="1877029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xmlns="" id="{3DB69494-32C0-7246-9B05-D76179296E34}"/>
              </a:ext>
            </a:extLst>
          </p:cNvPr>
          <p:cNvPicPr>
            <a:picLocks noChangeAspect="1"/>
          </p:cNvPicPr>
          <p:nvPr/>
        </p:nvPicPr>
        <p:blipFill>
          <a:blip r:embed="rId2"/>
          <a:stretch>
            <a:fillRect/>
          </a:stretch>
        </p:blipFill>
        <p:spPr>
          <a:xfrm>
            <a:off x="2398369" y="0"/>
            <a:ext cx="7395263" cy="6858000"/>
          </a:xfrm>
          <a:prstGeom prst="rect">
            <a:avLst/>
          </a:prstGeom>
        </p:spPr>
      </p:pic>
      <p:cxnSp>
        <p:nvCxnSpPr>
          <p:cNvPr id="5" name="Straight Arrow Connector 4">
            <a:extLst>
              <a:ext uri="{FF2B5EF4-FFF2-40B4-BE49-F238E27FC236}">
                <a16:creationId xmlns:a16="http://schemas.microsoft.com/office/drawing/2014/main" xmlns="" id="{B7B2564D-DF40-AD43-8B09-72D6E68073EB}"/>
              </a:ext>
            </a:extLst>
          </p:cNvPr>
          <p:cNvCxnSpPr>
            <a:cxnSpLocks/>
          </p:cNvCxnSpPr>
          <p:nvPr/>
        </p:nvCxnSpPr>
        <p:spPr>
          <a:xfrm>
            <a:off x="1688947" y="4608014"/>
            <a:ext cx="2285410" cy="224998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3E53831B-F312-BF40-8B67-EE8F152327AB}"/>
              </a:ext>
            </a:extLst>
          </p:cNvPr>
          <p:cNvSpPr txBox="1"/>
          <p:nvPr/>
        </p:nvSpPr>
        <p:spPr>
          <a:xfrm>
            <a:off x="2219625" y="6323731"/>
            <a:ext cx="319318" cy="369332"/>
          </a:xfrm>
          <a:prstGeom prst="rect">
            <a:avLst/>
          </a:prstGeom>
          <a:noFill/>
        </p:spPr>
        <p:txBody>
          <a:bodyPr wrap="none" rtlCol="0">
            <a:spAutoFit/>
          </a:bodyPr>
          <a:lstStyle/>
          <a:p>
            <a:r>
              <a:rPr lang="en-US" b="1" dirty="0">
                <a:solidFill>
                  <a:schemeClr val="accent1"/>
                </a:solidFill>
              </a:rPr>
              <a:t>1</a:t>
            </a:r>
          </a:p>
        </p:txBody>
      </p:sp>
      <p:sp>
        <p:nvSpPr>
          <p:cNvPr id="7" name="Freeform 6">
            <a:extLst>
              <a:ext uri="{FF2B5EF4-FFF2-40B4-BE49-F238E27FC236}">
                <a16:creationId xmlns:a16="http://schemas.microsoft.com/office/drawing/2014/main" xmlns="" id="{DE4922B9-D34F-8B4E-BFF6-154EB7D17866}"/>
              </a:ext>
            </a:extLst>
          </p:cNvPr>
          <p:cNvSpPr/>
          <p:nvPr/>
        </p:nvSpPr>
        <p:spPr>
          <a:xfrm rot="4953790" flipH="1" flipV="1">
            <a:off x="1244767" y="5212402"/>
            <a:ext cx="1536989" cy="498047"/>
          </a:xfrm>
          <a:custGeom>
            <a:avLst/>
            <a:gdLst>
              <a:gd name="connsiteX0" fmla="*/ 0 w 1578279"/>
              <a:gd name="connsiteY0" fmla="*/ 558377 h 558377"/>
              <a:gd name="connsiteX1" fmla="*/ 250520 w 1578279"/>
              <a:gd name="connsiteY1" fmla="*/ 408064 h 558377"/>
              <a:gd name="connsiteX2" fmla="*/ 613775 w 1578279"/>
              <a:gd name="connsiteY2" fmla="*/ 195122 h 558377"/>
              <a:gd name="connsiteX3" fmla="*/ 977030 w 1578279"/>
              <a:gd name="connsiteY3" fmla="*/ 82388 h 558377"/>
              <a:gd name="connsiteX4" fmla="*/ 1327759 w 1578279"/>
              <a:gd name="connsiteY4" fmla="*/ 7231 h 558377"/>
              <a:gd name="connsiteX5" fmla="*/ 1578279 w 1578279"/>
              <a:gd name="connsiteY5" fmla="*/ 7231 h 55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79" h="558377">
                <a:moveTo>
                  <a:pt x="0" y="558377"/>
                </a:moveTo>
                <a:lnTo>
                  <a:pt x="250520" y="408064"/>
                </a:lnTo>
                <a:cubicBezTo>
                  <a:pt x="352816" y="347521"/>
                  <a:pt x="492690" y="249401"/>
                  <a:pt x="613775" y="195122"/>
                </a:cubicBezTo>
                <a:cubicBezTo>
                  <a:pt x="734860" y="140843"/>
                  <a:pt x="858033" y="113703"/>
                  <a:pt x="977030" y="82388"/>
                </a:cubicBezTo>
                <a:cubicBezTo>
                  <a:pt x="1096027" y="51073"/>
                  <a:pt x="1227551" y="19757"/>
                  <a:pt x="1327759" y="7231"/>
                </a:cubicBezTo>
                <a:cubicBezTo>
                  <a:pt x="1427967" y="-5295"/>
                  <a:pt x="1503123" y="968"/>
                  <a:pt x="1578279" y="7231"/>
                </a:cubicBezTo>
              </a:path>
            </a:pathLst>
          </a:custGeom>
          <a:ln w="3810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9872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DB69494-32C0-7246-9B05-D76179296E34}"/>
              </a:ext>
            </a:extLst>
          </p:cNvPr>
          <p:cNvPicPr>
            <a:picLocks noChangeAspect="1"/>
          </p:cNvPicPr>
          <p:nvPr/>
        </p:nvPicPr>
        <p:blipFill>
          <a:blip r:embed="rId2"/>
          <a:stretch>
            <a:fillRect/>
          </a:stretch>
        </p:blipFill>
        <p:spPr>
          <a:xfrm>
            <a:off x="2398369" y="0"/>
            <a:ext cx="7395263" cy="6858000"/>
          </a:xfrm>
          <a:prstGeom prst="rect">
            <a:avLst/>
          </a:prstGeom>
        </p:spPr>
      </p:pic>
      <p:sp>
        <p:nvSpPr>
          <p:cNvPr id="2" name="TextBox 1">
            <a:extLst>
              <a:ext uri="{FF2B5EF4-FFF2-40B4-BE49-F238E27FC236}">
                <a16:creationId xmlns:a16="http://schemas.microsoft.com/office/drawing/2014/main" xmlns="" id="{6151025C-7A90-7740-804D-2BC5D94DA941}"/>
              </a:ext>
            </a:extLst>
          </p:cNvPr>
          <p:cNvSpPr txBox="1"/>
          <p:nvPr/>
        </p:nvSpPr>
        <p:spPr>
          <a:xfrm>
            <a:off x="8677188" y="3727551"/>
            <a:ext cx="1872820" cy="307777"/>
          </a:xfrm>
          <a:prstGeom prst="rect">
            <a:avLst/>
          </a:prstGeom>
          <a:solidFill>
            <a:schemeClr val="accent1">
              <a:lumMod val="60000"/>
              <a:lumOff val="40000"/>
            </a:schemeClr>
          </a:solidFill>
        </p:spPr>
        <p:txBody>
          <a:bodyPr wrap="none" rtlCol="0">
            <a:spAutoFit/>
          </a:bodyPr>
          <a:lstStyle/>
          <a:p>
            <a:r>
              <a:rPr lang="en-US" sz="1400" dirty="0"/>
              <a:t>Analyzing your dataset</a:t>
            </a:r>
          </a:p>
        </p:txBody>
      </p:sp>
      <p:sp>
        <p:nvSpPr>
          <p:cNvPr id="6" name="TextBox 5">
            <a:extLst>
              <a:ext uri="{FF2B5EF4-FFF2-40B4-BE49-F238E27FC236}">
                <a16:creationId xmlns:a16="http://schemas.microsoft.com/office/drawing/2014/main" xmlns="" id="{3E53831B-F312-BF40-8B67-EE8F152327AB}"/>
              </a:ext>
            </a:extLst>
          </p:cNvPr>
          <p:cNvSpPr txBox="1"/>
          <p:nvPr/>
        </p:nvSpPr>
        <p:spPr>
          <a:xfrm>
            <a:off x="8555153" y="2832259"/>
            <a:ext cx="319318" cy="369332"/>
          </a:xfrm>
          <a:prstGeom prst="rect">
            <a:avLst/>
          </a:prstGeom>
          <a:noFill/>
        </p:spPr>
        <p:txBody>
          <a:bodyPr wrap="none" rtlCol="0">
            <a:spAutoFit/>
          </a:bodyPr>
          <a:lstStyle/>
          <a:p>
            <a:r>
              <a:rPr lang="en-US" b="1" dirty="0">
                <a:solidFill>
                  <a:schemeClr val="accent1"/>
                </a:solidFill>
              </a:rPr>
              <a:t>3</a:t>
            </a:r>
            <a:endParaRPr lang="en-US" b="1" dirty="0">
              <a:solidFill>
                <a:schemeClr val="accent1"/>
              </a:solidFill>
            </a:endParaRPr>
          </a:p>
        </p:txBody>
      </p:sp>
      <p:sp>
        <p:nvSpPr>
          <p:cNvPr id="7" name="TextBox 6">
            <a:extLst>
              <a:ext uri="{FF2B5EF4-FFF2-40B4-BE49-F238E27FC236}">
                <a16:creationId xmlns:a16="http://schemas.microsoft.com/office/drawing/2014/main" xmlns="" id="{57D0AEC2-1A7B-1A4B-A3A2-3C4ECAD55E94}"/>
              </a:ext>
            </a:extLst>
          </p:cNvPr>
          <p:cNvSpPr txBox="1"/>
          <p:nvPr/>
        </p:nvSpPr>
        <p:spPr>
          <a:xfrm>
            <a:off x="1546351" y="2589769"/>
            <a:ext cx="2384179" cy="523220"/>
          </a:xfrm>
          <a:prstGeom prst="rect">
            <a:avLst/>
          </a:prstGeom>
          <a:solidFill>
            <a:schemeClr val="accent1">
              <a:lumMod val="60000"/>
              <a:lumOff val="40000"/>
            </a:schemeClr>
          </a:solidFill>
        </p:spPr>
        <p:txBody>
          <a:bodyPr wrap="none" rtlCol="0">
            <a:spAutoFit/>
          </a:bodyPr>
          <a:lstStyle/>
          <a:p>
            <a:r>
              <a:rPr lang="en-US" sz="1400" dirty="0"/>
              <a:t>Communicating your findings</a:t>
            </a:r>
          </a:p>
          <a:p>
            <a:r>
              <a:rPr lang="en-US" sz="1400" dirty="0"/>
              <a:t>Combining them with others</a:t>
            </a:r>
          </a:p>
        </p:txBody>
      </p:sp>
      <p:sp>
        <p:nvSpPr>
          <p:cNvPr id="8" name="TextBox 7">
            <a:extLst>
              <a:ext uri="{FF2B5EF4-FFF2-40B4-BE49-F238E27FC236}">
                <a16:creationId xmlns:a16="http://schemas.microsoft.com/office/drawing/2014/main" xmlns="" id="{846C1232-AB01-874F-AD43-36A9916B265B}"/>
              </a:ext>
            </a:extLst>
          </p:cNvPr>
          <p:cNvSpPr txBox="1"/>
          <p:nvPr/>
        </p:nvSpPr>
        <p:spPr>
          <a:xfrm>
            <a:off x="7592185" y="5238910"/>
            <a:ext cx="319318" cy="369332"/>
          </a:xfrm>
          <a:prstGeom prst="rect">
            <a:avLst/>
          </a:prstGeom>
          <a:noFill/>
        </p:spPr>
        <p:txBody>
          <a:bodyPr wrap="none" rtlCol="0">
            <a:spAutoFit/>
          </a:bodyPr>
          <a:lstStyle/>
          <a:p>
            <a:r>
              <a:rPr lang="en-US" b="1" dirty="0">
                <a:solidFill>
                  <a:schemeClr val="accent1"/>
                </a:solidFill>
              </a:rPr>
              <a:t>4</a:t>
            </a:r>
          </a:p>
        </p:txBody>
      </p:sp>
      <p:cxnSp>
        <p:nvCxnSpPr>
          <p:cNvPr id="9" name="Straight Arrow Connector 8">
            <a:extLst>
              <a:ext uri="{FF2B5EF4-FFF2-40B4-BE49-F238E27FC236}">
                <a16:creationId xmlns:a16="http://schemas.microsoft.com/office/drawing/2014/main" xmlns="" id="{B7B2564D-DF40-AD43-8B09-72D6E68073EB}"/>
              </a:ext>
            </a:extLst>
          </p:cNvPr>
          <p:cNvCxnSpPr>
            <a:cxnSpLocks/>
          </p:cNvCxnSpPr>
          <p:nvPr/>
        </p:nvCxnSpPr>
        <p:spPr>
          <a:xfrm>
            <a:off x="3867370" y="3486425"/>
            <a:ext cx="2285410" cy="224998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F5A91982-4CDC-874C-BA1D-F0352BFA1E81}"/>
              </a:ext>
            </a:extLst>
          </p:cNvPr>
          <p:cNvSpPr txBox="1"/>
          <p:nvPr/>
        </p:nvSpPr>
        <p:spPr>
          <a:xfrm>
            <a:off x="7208759" y="6130230"/>
            <a:ext cx="1789844" cy="523220"/>
          </a:xfrm>
          <a:prstGeom prst="rect">
            <a:avLst/>
          </a:prstGeom>
          <a:solidFill>
            <a:schemeClr val="accent1">
              <a:lumMod val="60000"/>
              <a:lumOff val="40000"/>
            </a:schemeClr>
          </a:solidFill>
        </p:spPr>
        <p:txBody>
          <a:bodyPr wrap="square" rtlCol="0">
            <a:spAutoFit/>
          </a:bodyPr>
          <a:lstStyle/>
          <a:p>
            <a:r>
              <a:rPr lang="en-US" sz="1400" dirty="0"/>
              <a:t>Using evidence to make decision</a:t>
            </a:r>
            <a:endParaRPr lang="en-US" sz="1400" dirty="0"/>
          </a:p>
        </p:txBody>
      </p:sp>
      <p:sp>
        <p:nvSpPr>
          <p:cNvPr id="14" name="TextBox 13">
            <a:extLst>
              <a:ext uri="{FF2B5EF4-FFF2-40B4-BE49-F238E27FC236}">
                <a16:creationId xmlns:a16="http://schemas.microsoft.com/office/drawing/2014/main" xmlns="" id="{0F19E6D7-F856-CF47-A70B-16BC45A6E2CB}"/>
              </a:ext>
            </a:extLst>
          </p:cNvPr>
          <p:cNvSpPr txBox="1"/>
          <p:nvPr/>
        </p:nvSpPr>
        <p:spPr>
          <a:xfrm>
            <a:off x="3378313" y="3771822"/>
            <a:ext cx="511679" cy="369332"/>
          </a:xfrm>
          <a:prstGeom prst="rect">
            <a:avLst/>
          </a:prstGeom>
          <a:noFill/>
        </p:spPr>
        <p:txBody>
          <a:bodyPr wrap="none" rtlCol="0">
            <a:spAutoFit/>
          </a:bodyPr>
          <a:lstStyle/>
          <a:p>
            <a:r>
              <a:rPr lang="en-US" b="1" dirty="0">
                <a:solidFill>
                  <a:schemeClr val="accent1"/>
                </a:solidFill>
              </a:rPr>
              <a:t>2,5</a:t>
            </a:r>
            <a:endParaRPr lang="en-US" b="1" dirty="0">
              <a:solidFill>
                <a:schemeClr val="accent1"/>
              </a:solidFill>
            </a:endParaRPr>
          </a:p>
        </p:txBody>
      </p:sp>
      <p:sp>
        <p:nvSpPr>
          <p:cNvPr id="18" name="TextBox 17">
            <a:extLst>
              <a:ext uri="{FF2B5EF4-FFF2-40B4-BE49-F238E27FC236}">
                <a16:creationId xmlns:a16="http://schemas.microsoft.com/office/drawing/2014/main" xmlns="" id="{1D9302B7-F2DF-E247-8B89-D153B2E849F7}"/>
              </a:ext>
            </a:extLst>
          </p:cNvPr>
          <p:cNvSpPr txBox="1"/>
          <p:nvPr/>
        </p:nvSpPr>
        <p:spPr>
          <a:xfrm>
            <a:off x="8705997" y="4512557"/>
            <a:ext cx="1723425" cy="523220"/>
          </a:xfrm>
          <a:prstGeom prst="rect">
            <a:avLst/>
          </a:prstGeom>
          <a:solidFill>
            <a:schemeClr val="accent1">
              <a:lumMod val="60000"/>
              <a:lumOff val="40000"/>
            </a:schemeClr>
          </a:solidFill>
        </p:spPr>
        <p:txBody>
          <a:bodyPr wrap="square" rtlCol="0">
            <a:spAutoFit/>
          </a:bodyPr>
          <a:lstStyle/>
          <a:p>
            <a:r>
              <a:rPr lang="en-US" sz="1400" dirty="0"/>
              <a:t>Calculating rates</a:t>
            </a:r>
            <a:r>
              <a:rPr lang="en-US" sz="1400"/>
              <a:t>, plotting</a:t>
            </a:r>
            <a:endParaRPr lang="en-US" sz="1400" dirty="0"/>
          </a:p>
        </p:txBody>
      </p:sp>
      <p:sp>
        <p:nvSpPr>
          <p:cNvPr id="19" name="TextBox 18">
            <a:extLst>
              <a:ext uri="{FF2B5EF4-FFF2-40B4-BE49-F238E27FC236}">
                <a16:creationId xmlns:a16="http://schemas.microsoft.com/office/drawing/2014/main" xmlns="" id="{223A38E6-F3DD-FA46-AFAE-69868558B199}"/>
              </a:ext>
            </a:extLst>
          </p:cNvPr>
          <p:cNvSpPr txBox="1"/>
          <p:nvPr/>
        </p:nvSpPr>
        <p:spPr>
          <a:xfrm>
            <a:off x="6314238" y="5608242"/>
            <a:ext cx="319318" cy="369332"/>
          </a:xfrm>
          <a:prstGeom prst="rect">
            <a:avLst/>
          </a:prstGeom>
          <a:noFill/>
        </p:spPr>
        <p:txBody>
          <a:bodyPr wrap="none" rtlCol="0">
            <a:spAutoFit/>
          </a:bodyPr>
          <a:lstStyle/>
          <a:p>
            <a:r>
              <a:rPr lang="en-US" b="1" dirty="0">
                <a:solidFill>
                  <a:schemeClr val="accent1"/>
                </a:solidFill>
              </a:rPr>
              <a:t>6</a:t>
            </a:r>
            <a:endParaRPr lang="en-US" b="1" dirty="0">
              <a:solidFill>
                <a:schemeClr val="accent1"/>
              </a:solidFill>
            </a:endParaRPr>
          </a:p>
        </p:txBody>
      </p:sp>
      <p:sp>
        <p:nvSpPr>
          <p:cNvPr id="27" name="TextBox 26">
            <a:extLst>
              <a:ext uri="{FF2B5EF4-FFF2-40B4-BE49-F238E27FC236}">
                <a16:creationId xmlns:a16="http://schemas.microsoft.com/office/drawing/2014/main" xmlns="" id="{670637FC-16EB-9E44-89BC-FC6B62EFA092}"/>
              </a:ext>
            </a:extLst>
          </p:cNvPr>
          <p:cNvSpPr txBox="1"/>
          <p:nvPr/>
        </p:nvSpPr>
        <p:spPr>
          <a:xfrm>
            <a:off x="4574397" y="2021227"/>
            <a:ext cx="3194137" cy="923330"/>
          </a:xfrm>
          <a:prstGeom prst="rect">
            <a:avLst/>
          </a:prstGeom>
          <a:solidFill>
            <a:schemeClr val="bg2">
              <a:lumMod val="90000"/>
            </a:schemeClr>
          </a:solidFill>
        </p:spPr>
        <p:txBody>
          <a:bodyPr wrap="square" rtlCol="0">
            <a:spAutoFit/>
          </a:bodyPr>
          <a:lstStyle/>
          <a:p>
            <a:r>
              <a:rPr lang="en-US" dirty="0"/>
              <a:t>Analyze geoscience data </a:t>
            </a:r>
            <a:r>
              <a:rPr lang="en-US" dirty="0" smtClean="0"/>
              <a:t>that have consequences </a:t>
            </a:r>
            <a:r>
              <a:rPr lang="en-US" dirty="0"/>
              <a:t>for human life and economics</a:t>
            </a:r>
            <a:endParaRPr lang="en-US" dirty="0"/>
          </a:p>
        </p:txBody>
      </p:sp>
      <p:sp>
        <p:nvSpPr>
          <p:cNvPr id="28" name="TextBox 27">
            <a:extLst>
              <a:ext uri="{FF2B5EF4-FFF2-40B4-BE49-F238E27FC236}">
                <a16:creationId xmlns:a16="http://schemas.microsoft.com/office/drawing/2014/main" xmlns="" id="{FD9A373F-3D3A-544F-ACF0-71B5D139EA1C}"/>
              </a:ext>
            </a:extLst>
          </p:cNvPr>
          <p:cNvSpPr txBox="1"/>
          <p:nvPr/>
        </p:nvSpPr>
        <p:spPr>
          <a:xfrm>
            <a:off x="165510" y="5608242"/>
            <a:ext cx="3194137" cy="1200329"/>
          </a:xfrm>
          <a:prstGeom prst="rect">
            <a:avLst/>
          </a:prstGeom>
          <a:solidFill>
            <a:schemeClr val="accent6">
              <a:lumMod val="60000"/>
              <a:lumOff val="40000"/>
            </a:schemeClr>
          </a:solidFill>
        </p:spPr>
        <p:txBody>
          <a:bodyPr wrap="square" rtlCol="0">
            <a:spAutoFit/>
          </a:bodyPr>
          <a:lstStyle/>
          <a:p>
            <a:r>
              <a:rPr lang="en-US" dirty="0"/>
              <a:t>Using maps to identify </a:t>
            </a:r>
            <a:r>
              <a:rPr lang="en-US" b="1" dirty="0"/>
              <a:t>patterns</a:t>
            </a:r>
            <a:r>
              <a:rPr lang="en-US" dirty="0"/>
              <a:t>; Using </a:t>
            </a:r>
            <a:r>
              <a:rPr lang="en-US" b="1" dirty="0"/>
              <a:t>patterns</a:t>
            </a:r>
            <a:r>
              <a:rPr lang="en-US" dirty="0"/>
              <a:t> as empirical evidence for causality</a:t>
            </a:r>
          </a:p>
        </p:txBody>
      </p:sp>
      <p:sp>
        <p:nvSpPr>
          <p:cNvPr id="31" name="TextBox 30">
            <a:extLst>
              <a:ext uri="{FF2B5EF4-FFF2-40B4-BE49-F238E27FC236}">
                <a16:creationId xmlns:a16="http://schemas.microsoft.com/office/drawing/2014/main" xmlns="" id="{2EA28663-FBAE-144A-B1E0-F36D478743EE}"/>
              </a:ext>
            </a:extLst>
          </p:cNvPr>
          <p:cNvSpPr txBox="1"/>
          <p:nvPr/>
        </p:nvSpPr>
        <p:spPr>
          <a:xfrm>
            <a:off x="8103682" y="129666"/>
            <a:ext cx="2413691" cy="923330"/>
          </a:xfrm>
          <a:prstGeom prst="rect">
            <a:avLst/>
          </a:prstGeom>
          <a:solidFill>
            <a:schemeClr val="accent2">
              <a:lumMod val="60000"/>
              <a:lumOff val="40000"/>
            </a:schemeClr>
          </a:solidFill>
        </p:spPr>
        <p:txBody>
          <a:bodyPr wrap="square" rtlCol="0">
            <a:spAutoFit/>
          </a:bodyPr>
          <a:lstStyle/>
          <a:p>
            <a:r>
              <a:rPr lang="en-US" dirty="0"/>
              <a:t>Earth’s systems; Weather and climate; </a:t>
            </a:r>
            <a:r>
              <a:rPr lang="en-US" dirty="0"/>
              <a:t>Natural hazards</a:t>
            </a:r>
            <a:endParaRPr lang="en-US" dirty="0"/>
          </a:p>
        </p:txBody>
      </p:sp>
      <p:sp>
        <p:nvSpPr>
          <p:cNvPr id="33" name="Freeform 32">
            <a:extLst>
              <a:ext uri="{FF2B5EF4-FFF2-40B4-BE49-F238E27FC236}">
                <a16:creationId xmlns:a16="http://schemas.microsoft.com/office/drawing/2014/main" xmlns="" id="{DE4922B9-D34F-8B4E-BFF6-154EB7D17866}"/>
              </a:ext>
            </a:extLst>
          </p:cNvPr>
          <p:cNvSpPr/>
          <p:nvPr/>
        </p:nvSpPr>
        <p:spPr>
          <a:xfrm flipH="1" flipV="1">
            <a:off x="7743028" y="3486424"/>
            <a:ext cx="698282" cy="1591888"/>
          </a:xfrm>
          <a:custGeom>
            <a:avLst/>
            <a:gdLst>
              <a:gd name="connsiteX0" fmla="*/ 0 w 1578279"/>
              <a:gd name="connsiteY0" fmla="*/ 558377 h 558377"/>
              <a:gd name="connsiteX1" fmla="*/ 250520 w 1578279"/>
              <a:gd name="connsiteY1" fmla="*/ 408064 h 558377"/>
              <a:gd name="connsiteX2" fmla="*/ 613775 w 1578279"/>
              <a:gd name="connsiteY2" fmla="*/ 195122 h 558377"/>
              <a:gd name="connsiteX3" fmla="*/ 977030 w 1578279"/>
              <a:gd name="connsiteY3" fmla="*/ 82388 h 558377"/>
              <a:gd name="connsiteX4" fmla="*/ 1327759 w 1578279"/>
              <a:gd name="connsiteY4" fmla="*/ 7231 h 558377"/>
              <a:gd name="connsiteX5" fmla="*/ 1578279 w 1578279"/>
              <a:gd name="connsiteY5" fmla="*/ 7231 h 55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79" h="558377">
                <a:moveTo>
                  <a:pt x="0" y="558377"/>
                </a:moveTo>
                <a:lnTo>
                  <a:pt x="250520" y="408064"/>
                </a:lnTo>
                <a:cubicBezTo>
                  <a:pt x="352816" y="347521"/>
                  <a:pt x="492690" y="249401"/>
                  <a:pt x="613775" y="195122"/>
                </a:cubicBezTo>
                <a:cubicBezTo>
                  <a:pt x="734860" y="140843"/>
                  <a:pt x="858033" y="113703"/>
                  <a:pt x="977030" y="82388"/>
                </a:cubicBezTo>
                <a:cubicBezTo>
                  <a:pt x="1096027" y="51073"/>
                  <a:pt x="1227551" y="19757"/>
                  <a:pt x="1327759" y="7231"/>
                </a:cubicBezTo>
                <a:cubicBezTo>
                  <a:pt x="1427967" y="-5295"/>
                  <a:pt x="1503123" y="968"/>
                  <a:pt x="1578279" y="7231"/>
                </a:cubicBezTo>
              </a:path>
            </a:pathLst>
          </a:custGeom>
          <a:ln w="3810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xmlns="" id="{3E53831B-F312-BF40-8B67-EE8F152327AB}"/>
              </a:ext>
            </a:extLst>
          </p:cNvPr>
          <p:cNvSpPr txBox="1"/>
          <p:nvPr/>
        </p:nvSpPr>
        <p:spPr>
          <a:xfrm>
            <a:off x="4398048" y="5202142"/>
            <a:ext cx="319318" cy="369332"/>
          </a:xfrm>
          <a:prstGeom prst="rect">
            <a:avLst/>
          </a:prstGeom>
          <a:noFill/>
        </p:spPr>
        <p:txBody>
          <a:bodyPr wrap="none" rtlCol="0">
            <a:spAutoFit/>
          </a:bodyPr>
          <a:lstStyle/>
          <a:p>
            <a:r>
              <a:rPr lang="en-US" b="1" dirty="0">
                <a:solidFill>
                  <a:schemeClr val="accent1"/>
                </a:solidFill>
              </a:rPr>
              <a:t>1</a:t>
            </a:r>
          </a:p>
        </p:txBody>
      </p:sp>
      <p:sp>
        <p:nvSpPr>
          <p:cNvPr id="35" name="Freeform 34">
            <a:extLst>
              <a:ext uri="{FF2B5EF4-FFF2-40B4-BE49-F238E27FC236}">
                <a16:creationId xmlns:a16="http://schemas.microsoft.com/office/drawing/2014/main" xmlns="" id="{DE4922B9-D34F-8B4E-BFF6-154EB7D17866}"/>
              </a:ext>
            </a:extLst>
          </p:cNvPr>
          <p:cNvSpPr/>
          <p:nvPr/>
        </p:nvSpPr>
        <p:spPr>
          <a:xfrm rot="4953790" flipH="1" flipV="1">
            <a:off x="3423190" y="4090813"/>
            <a:ext cx="1536989" cy="498047"/>
          </a:xfrm>
          <a:custGeom>
            <a:avLst/>
            <a:gdLst>
              <a:gd name="connsiteX0" fmla="*/ 0 w 1578279"/>
              <a:gd name="connsiteY0" fmla="*/ 558377 h 558377"/>
              <a:gd name="connsiteX1" fmla="*/ 250520 w 1578279"/>
              <a:gd name="connsiteY1" fmla="*/ 408064 h 558377"/>
              <a:gd name="connsiteX2" fmla="*/ 613775 w 1578279"/>
              <a:gd name="connsiteY2" fmla="*/ 195122 h 558377"/>
              <a:gd name="connsiteX3" fmla="*/ 977030 w 1578279"/>
              <a:gd name="connsiteY3" fmla="*/ 82388 h 558377"/>
              <a:gd name="connsiteX4" fmla="*/ 1327759 w 1578279"/>
              <a:gd name="connsiteY4" fmla="*/ 7231 h 558377"/>
              <a:gd name="connsiteX5" fmla="*/ 1578279 w 1578279"/>
              <a:gd name="connsiteY5" fmla="*/ 7231 h 55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79" h="558377">
                <a:moveTo>
                  <a:pt x="0" y="558377"/>
                </a:moveTo>
                <a:lnTo>
                  <a:pt x="250520" y="408064"/>
                </a:lnTo>
                <a:cubicBezTo>
                  <a:pt x="352816" y="347521"/>
                  <a:pt x="492690" y="249401"/>
                  <a:pt x="613775" y="195122"/>
                </a:cubicBezTo>
                <a:cubicBezTo>
                  <a:pt x="734860" y="140843"/>
                  <a:pt x="858033" y="113703"/>
                  <a:pt x="977030" y="82388"/>
                </a:cubicBezTo>
                <a:cubicBezTo>
                  <a:pt x="1096027" y="51073"/>
                  <a:pt x="1227551" y="19757"/>
                  <a:pt x="1327759" y="7231"/>
                </a:cubicBezTo>
                <a:cubicBezTo>
                  <a:pt x="1427967" y="-5295"/>
                  <a:pt x="1503123" y="968"/>
                  <a:pt x="1578279" y="7231"/>
                </a:cubicBezTo>
              </a:path>
            </a:pathLst>
          </a:custGeom>
          <a:ln w="3810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xmlns="" id="{B7B2564D-DF40-AD43-8B09-72D6E68073EB}"/>
              </a:ext>
            </a:extLst>
          </p:cNvPr>
          <p:cNvCxnSpPr>
            <a:cxnSpLocks/>
          </p:cNvCxnSpPr>
          <p:nvPr/>
        </p:nvCxnSpPr>
        <p:spPr>
          <a:xfrm>
            <a:off x="3867371" y="3348155"/>
            <a:ext cx="4557179" cy="218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B7B2564D-DF40-AD43-8B09-72D6E68073EB}"/>
              </a:ext>
            </a:extLst>
          </p:cNvPr>
          <p:cNvCxnSpPr>
            <a:cxnSpLocks/>
            <a:stCxn id="33" idx="5"/>
          </p:cNvCxnSpPr>
          <p:nvPr/>
        </p:nvCxnSpPr>
        <p:spPr>
          <a:xfrm flipH="1" flipV="1">
            <a:off x="3899886" y="3374991"/>
            <a:ext cx="3843142" cy="168270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34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dissolv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dissolv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dissolv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down)">
                                      <p:cBhvr>
                                        <p:cTn id="51" dur="500"/>
                                        <p:tgtEl>
                                          <p:spTgt spid="33"/>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down)">
                                      <p:cBhvr>
                                        <p:cTn id="58" dur="5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wipe(left)">
                                      <p:cBhvr>
                                        <p:cTn id="6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P spid="8" grpId="0"/>
      <p:bldP spid="13" grpId="0" animBg="1"/>
      <p:bldP spid="14" grpId="0"/>
      <p:bldP spid="18" grpId="0" animBg="1"/>
      <p:bldP spid="19" grpId="0"/>
      <p:bldP spid="27" grpId="0" animBg="1"/>
      <p:bldP spid="28" grpId="0" animBg="1"/>
      <p:bldP spid="31" grpId="0" animBg="1"/>
      <p:bldP spid="33" grpId="0" animBg="1"/>
      <p:bldP spid="34" grpId="0"/>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420" y="0"/>
            <a:ext cx="12097159" cy="6858000"/>
          </a:xfrm>
          <a:prstGeom prst="rect">
            <a:avLst/>
          </a:prstGeom>
        </p:spPr>
      </p:pic>
      <p:pic>
        <p:nvPicPr>
          <p:cNvPr id="2" name="Picture 1"/>
          <p:cNvPicPr>
            <a:picLocks noChangeAspect="1"/>
          </p:cNvPicPr>
          <p:nvPr/>
        </p:nvPicPr>
        <p:blipFill>
          <a:blip r:embed="rId3"/>
          <a:stretch>
            <a:fillRect/>
          </a:stretch>
        </p:blipFill>
        <p:spPr>
          <a:xfrm>
            <a:off x="0" y="2168769"/>
            <a:ext cx="12192000" cy="4689231"/>
          </a:xfrm>
          <a:prstGeom prst="rect">
            <a:avLst/>
          </a:prstGeom>
        </p:spPr>
      </p:pic>
      <p:sp>
        <p:nvSpPr>
          <p:cNvPr id="4" name="Rectangle 3"/>
          <p:cNvSpPr/>
          <p:nvPr/>
        </p:nvSpPr>
        <p:spPr>
          <a:xfrm>
            <a:off x="8510919" y="6176720"/>
            <a:ext cx="3368230" cy="369332"/>
          </a:xfrm>
          <a:prstGeom prst="rect">
            <a:avLst/>
          </a:prstGeom>
        </p:spPr>
        <p:txBody>
          <a:bodyPr wrap="none">
            <a:spAutoFit/>
          </a:bodyPr>
          <a:lstStyle/>
          <a:p>
            <a:r>
              <a:rPr lang="en-US" dirty="0">
                <a:solidFill>
                  <a:srgbClr val="EE7777"/>
                </a:solidFill>
                <a:latin typeface="Source Sans Pro" charset="0"/>
                <a:hlinkClick r:id="rId4"/>
              </a:rPr>
              <a:t>https://serc.carleton.edu/199605</a:t>
            </a:r>
            <a:endParaRPr lang="en-US" dirty="0"/>
          </a:p>
        </p:txBody>
      </p:sp>
    </p:spTree>
    <p:extLst>
      <p:ext uri="{BB962C8B-B14F-4D97-AF65-F5344CB8AC3E}">
        <p14:creationId xmlns:p14="http://schemas.microsoft.com/office/powerpoint/2010/main" val="1700642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31807" y="2369596"/>
            <a:ext cx="7665880" cy="1477763"/>
          </a:xfrm>
          <a:prstGeom prst="rect">
            <a:avLst/>
          </a:prstGeom>
        </p:spPr>
        <p:txBody>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defTabSz="609585" eaLnBrk="1" hangingPunct="1"/>
            <a:r>
              <a:rPr lang="en-US" sz="2800" dirty="0" smtClean="0">
                <a:solidFill>
                  <a:prstClr val="black"/>
                </a:solidFill>
                <a:latin typeface="Arial"/>
                <a:ea typeface="ＭＳ Ｐゴシック" charset="0"/>
                <a:cs typeface="Arial"/>
              </a:rPr>
              <a:t>A </a:t>
            </a:r>
            <a:r>
              <a:rPr lang="en-US" sz="2800" dirty="0">
                <a:solidFill>
                  <a:prstClr val="black"/>
                </a:solidFill>
                <a:latin typeface="Arial"/>
                <a:ea typeface="ＭＳ Ｐゴシック" charset="0"/>
                <a:cs typeface="Arial"/>
              </a:rPr>
              <a:t>community effort </a:t>
            </a:r>
            <a:r>
              <a:rPr lang="en-US" sz="2800" dirty="0" smtClean="0">
                <a:solidFill>
                  <a:prstClr val="black"/>
                </a:solidFill>
                <a:latin typeface="Arial"/>
                <a:ea typeface="ＭＳ Ｐゴシック" charset="0"/>
                <a:cs typeface="Arial"/>
              </a:rPr>
              <a:t>(2012-present) to </a:t>
            </a:r>
            <a:r>
              <a:rPr lang="en-US" sz="2800" dirty="0">
                <a:solidFill>
                  <a:prstClr val="black"/>
                </a:solidFill>
                <a:latin typeface="Arial"/>
                <a:ea typeface="ＭＳ Ｐゴシック" charset="0"/>
                <a:cs typeface="Arial"/>
              </a:rPr>
              <a:t>improve Earth literacy and build a workforce prepared to </a:t>
            </a:r>
            <a:r>
              <a:rPr lang="en-US" sz="2800" dirty="0" smtClean="0">
                <a:solidFill>
                  <a:prstClr val="black"/>
                </a:solidFill>
                <a:latin typeface="Arial"/>
                <a:ea typeface="ＭＳ Ｐゴシック" charset="0"/>
                <a:cs typeface="Arial"/>
              </a:rPr>
              <a:t>address human sustainability on the planet</a:t>
            </a:r>
            <a:endParaRPr lang="en-US" sz="2800" dirty="0">
              <a:solidFill>
                <a:prstClr val="black"/>
              </a:solidFill>
              <a:latin typeface="Arial"/>
              <a:ea typeface="ＭＳ Ｐゴシック" charset="0"/>
              <a:cs typeface="Arial"/>
            </a:endParaRPr>
          </a:p>
        </p:txBody>
      </p:sp>
      <p:sp>
        <p:nvSpPr>
          <p:cNvPr id="5" name="TextBox 6"/>
          <p:cNvSpPr txBox="1">
            <a:spLocks noChangeArrowheads="1"/>
          </p:cNvSpPr>
          <p:nvPr/>
        </p:nvSpPr>
        <p:spPr bwMode="auto">
          <a:xfrm>
            <a:off x="331807" y="1744623"/>
            <a:ext cx="681282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09585" eaLnBrk="1" fontAlgn="base" hangingPunct="1">
              <a:spcBef>
                <a:spcPct val="0"/>
              </a:spcBef>
              <a:spcAft>
                <a:spcPct val="0"/>
              </a:spcAft>
            </a:pPr>
            <a:r>
              <a:rPr lang="en-US" sz="3200" b="1" dirty="0">
                <a:solidFill>
                  <a:srgbClr val="FF0000"/>
                </a:solidFill>
              </a:rPr>
              <a:t>NSF’s STEP Center in Geoscience</a:t>
            </a:r>
          </a:p>
        </p:txBody>
      </p:sp>
      <p:sp>
        <p:nvSpPr>
          <p:cNvPr id="6" name="Rectangle 5"/>
          <p:cNvSpPr/>
          <p:nvPr/>
        </p:nvSpPr>
        <p:spPr>
          <a:xfrm>
            <a:off x="3153657" y="4493581"/>
            <a:ext cx="8832933" cy="1815882"/>
          </a:xfrm>
          <a:prstGeom prst="rect">
            <a:avLst/>
          </a:prstGeom>
        </p:spPr>
        <p:txBody>
          <a:bodyPr wrap="square">
            <a:spAutoFit/>
          </a:bodyPr>
          <a:lstStyle/>
          <a:p>
            <a:pPr algn="ctr" defTabSz="609585" fontAlgn="base">
              <a:spcBef>
                <a:spcPct val="0"/>
              </a:spcBef>
              <a:spcAft>
                <a:spcPct val="0"/>
              </a:spcAft>
              <a:defRPr/>
            </a:pPr>
            <a:r>
              <a:rPr lang="en-US" sz="2800" i="1" dirty="0" err="1">
                <a:solidFill>
                  <a:prstClr val="black"/>
                </a:solidFill>
                <a:latin typeface="Franklin Gothic Medium" panose="020B0603020102020204"/>
                <a:ea typeface="ＭＳ Ｐゴシック" charset="-128"/>
                <a:cs typeface="ＭＳ Ｐゴシック" charset="-128"/>
              </a:rPr>
              <a:t>InTeGrate</a:t>
            </a:r>
            <a:r>
              <a:rPr lang="en-US" sz="2800" i="1" dirty="0">
                <a:solidFill>
                  <a:prstClr val="black"/>
                </a:solidFill>
                <a:latin typeface="Franklin Gothic Medium" panose="020B0603020102020204"/>
                <a:ea typeface="ＭＳ Ｐゴシック" charset="-128"/>
                <a:cs typeface="ＭＳ Ｐゴシック" charset="-128"/>
              </a:rPr>
              <a:t> supports integrated interdisciplinary learning about resource and environmental issues across the undergraduate curriculum to </a:t>
            </a:r>
            <a:r>
              <a:rPr lang="en-US" sz="2800" i="1" dirty="0" smtClean="0">
                <a:solidFill>
                  <a:prstClr val="black"/>
                </a:solidFill>
                <a:latin typeface="Franklin Gothic Medium" panose="020B0603020102020204"/>
                <a:ea typeface="ＭＳ Ｐゴシック" charset="-128"/>
                <a:cs typeface="ＭＳ Ｐゴシック" charset="-128"/>
              </a:rPr>
              <a:t>help create </a:t>
            </a:r>
            <a:r>
              <a:rPr lang="en-US" sz="2800" i="1" dirty="0">
                <a:solidFill>
                  <a:prstClr val="black"/>
                </a:solidFill>
                <a:latin typeface="Franklin Gothic Medium" panose="020B0603020102020204"/>
                <a:ea typeface="ＭＳ Ｐゴシック" charset="-128"/>
                <a:cs typeface="ＭＳ Ｐゴシック" charset="-128"/>
              </a:rPr>
              <a:t>a sustainable and just civilization.</a:t>
            </a:r>
          </a:p>
        </p:txBody>
      </p:sp>
      <p:sp>
        <p:nvSpPr>
          <p:cNvPr id="7" name="Title 6"/>
          <p:cNvSpPr>
            <a:spLocks noGrp="1"/>
          </p:cNvSpPr>
          <p:nvPr>
            <p:ph type="title"/>
          </p:nvPr>
        </p:nvSpPr>
        <p:spPr/>
        <p:txBody>
          <a:bodyPr/>
          <a:lstStyle/>
          <a:p>
            <a:r>
              <a:rPr lang="en-US" sz="4800" dirty="0"/>
              <a:t>What is </a:t>
            </a:r>
            <a:r>
              <a:rPr lang="en-US" sz="4800" dirty="0" err="1"/>
              <a:t>InTeGrate</a:t>
            </a:r>
            <a:r>
              <a:rPr lang="en-US" sz="4800" dirty="0"/>
              <a:t>?</a:t>
            </a:r>
          </a:p>
        </p:txBody>
      </p:sp>
      <p:pic>
        <p:nvPicPr>
          <p:cNvPr id="10" name="Picture 9"/>
          <p:cNvPicPr>
            <a:picLocks noChangeAspect="1"/>
          </p:cNvPicPr>
          <p:nvPr/>
        </p:nvPicPr>
        <p:blipFill rotWithShape="1">
          <a:blip r:embed="rId3"/>
          <a:srcRect l="12255" t="23508"/>
          <a:stretch/>
        </p:blipFill>
        <p:spPr>
          <a:xfrm>
            <a:off x="7997687" y="1681195"/>
            <a:ext cx="3988903" cy="2319376"/>
          </a:xfrm>
          <a:prstGeom prst="rect">
            <a:avLst/>
          </a:prstGeom>
        </p:spPr>
      </p:pic>
      <p:pic>
        <p:nvPicPr>
          <p:cNvPr id="11" name="Picture 10"/>
          <p:cNvPicPr>
            <a:picLocks noChangeAspect="1"/>
          </p:cNvPicPr>
          <p:nvPr/>
        </p:nvPicPr>
        <p:blipFill>
          <a:blip r:embed="rId4"/>
          <a:stretch>
            <a:fillRect/>
          </a:stretch>
        </p:blipFill>
        <p:spPr>
          <a:xfrm>
            <a:off x="362301" y="4372482"/>
            <a:ext cx="2791356" cy="2058080"/>
          </a:xfrm>
          <a:prstGeom prst="rect">
            <a:avLst/>
          </a:prstGeom>
        </p:spPr>
      </p:pic>
      <p:sp>
        <p:nvSpPr>
          <p:cNvPr id="12" name="TextBox 11"/>
          <p:cNvSpPr txBox="1"/>
          <p:nvPr/>
        </p:nvSpPr>
        <p:spPr>
          <a:xfrm>
            <a:off x="10853530" y="-854765"/>
            <a:ext cx="184731" cy="369332"/>
          </a:xfrm>
          <a:prstGeom prst="rect">
            <a:avLst/>
          </a:prstGeom>
          <a:noFill/>
        </p:spPr>
        <p:txBody>
          <a:bodyPr wrap="none" rtlCol="0">
            <a:spAutoFit/>
          </a:bodyPr>
          <a:lstStyle/>
          <a:p>
            <a:endParaRPr lang="en-US" dirty="0"/>
          </a:p>
        </p:txBody>
      </p:sp>
      <p:sp>
        <p:nvSpPr>
          <p:cNvPr id="13" name="TextBox 12"/>
          <p:cNvSpPr txBox="1"/>
          <p:nvPr/>
        </p:nvSpPr>
        <p:spPr>
          <a:xfrm>
            <a:off x="10257183" y="-117281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27712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8" descr="InTeGrate Program Piec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6725" y="455613"/>
            <a:ext cx="6391275" cy="639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Box 1"/>
          <p:cNvSpPr txBox="1">
            <a:spLocks noChangeArrowheads="1"/>
          </p:cNvSpPr>
          <p:nvPr/>
        </p:nvSpPr>
        <p:spPr bwMode="auto">
          <a:xfrm>
            <a:off x="5172076" y="3819525"/>
            <a:ext cx="117211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09585" eaLnBrk="1" fontAlgn="base" hangingPunct="1">
              <a:spcBef>
                <a:spcPct val="0"/>
              </a:spcBef>
              <a:spcAft>
                <a:spcPct val="0"/>
              </a:spcAft>
            </a:pPr>
            <a:r>
              <a:rPr lang="en-US" sz="1800" b="1" i="1">
                <a:solidFill>
                  <a:srgbClr val="991515"/>
                </a:solidFill>
              </a:rPr>
              <a:t>Courses </a:t>
            </a:r>
          </a:p>
        </p:txBody>
      </p:sp>
      <p:sp>
        <p:nvSpPr>
          <p:cNvPr id="34820" name="TextBox 2"/>
          <p:cNvSpPr txBox="1">
            <a:spLocks noChangeArrowheads="1"/>
          </p:cNvSpPr>
          <p:nvPr/>
        </p:nvSpPr>
        <p:spPr bwMode="auto">
          <a:xfrm>
            <a:off x="6777115" y="3724277"/>
            <a:ext cx="142859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09585" eaLnBrk="1" fontAlgn="base" hangingPunct="1">
              <a:spcBef>
                <a:spcPct val="0"/>
              </a:spcBef>
              <a:spcAft>
                <a:spcPct val="0"/>
              </a:spcAft>
            </a:pPr>
            <a:r>
              <a:rPr lang="en-US" sz="1800" b="1" i="1">
                <a:solidFill>
                  <a:srgbClr val="991515"/>
                </a:solidFill>
              </a:rPr>
              <a:t>Programs/</a:t>
            </a:r>
          </a:p>
          <a:p>
            <a:pPr algn="ctr" defTabSz="609585" eaLnBrk="1" fontAlgn="base" hangingPunct="1">
              <a:spcBef>
                <a:spcPct val="0"/>
              </a:spcBef>
              <a:spcAft>
                <a:spcPct val="0"/>
              </a:spcAft>
            </a:pPr>
            <a:r>
              <a:rPr lang="en-US" sz="1800" b="1" i="1">
                <a:solidFill>
                  <a:srgbClr val="991515"/>
                </a:solidFill>
              </a:rPr>
              <a:t>Institutions</a:t>
            </a:r>
          </a:p>
        </p:txBody>
      </p:sp>
      <p:sp>
        <p:nvSpPr>
          <p:cNvPr id="34821" name="TextBox 3"/>
          <p:cNvSpPr txBox="1">
            <a:spLocks noChangeArrowheads="1"/>
          </p:cNvSpPr>
          <p:nvPr/>
        </p:nvSpPr>
        <p:spPr bwMode="auto">
          <a:xfrm>
            <a:off x="8498324" y="3724277"/>
            <a:ext cx="151836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09585" eaLnBrk="1" fontAlgn="base" hangingPunct="1">
              <a:spcBef>
                <a:spcPct val="0"/>
              </a:spcBef>
              <a:spcAft>
                <a:spcPct val="0"/>
              </a:spcAft>
            </a:pPr>
            <a:r>
              <a:rPr lang="en-US" sz="1800" b="1" i="1">
                <a:solidFill>
                  <a:srgbClr val="991515"/>
                </a:solidFill>
              </a:rPr>
              <a:t>Community/</a:t>
            </a:r>
          </a:p>
          <a:p>
            <a:pPr algn="ctr" defTabSz="609585" eaLnBrk="1" fontAlgn="base" hangingPunct="1">
              <a:spcBef>
                <a:spcPct val="0"/>
              </a:spcBef>
              <a:spcAft>
                <a:spcPct val="0"/>
              </a:spcAft>
            </a:pPr>
            <a:r>
              <a:rPr lang="en-US" sz="1800" b="1" i="1">
                <a:solidFill>
                  <a:srgbClr val="991515"/>
                </a:solidFill>
              </a:rPr>
              <a:t>Network</a:t>
            </a:r>
          </a:p>
        </p:txBody>
      </p:sp>
      <p:sp>
        <p:nvSpPr>
          <p:cNvPr id="2" name="TextBox 1"/>
          <p:cNvSpPr txBox="1"/>
          <p:nvPr/>
        </p:nvSpPr>
        <p:spPr>
          <a:xfrm>
            <a:off x="268347" y="872602"/>
            <a:ext cx="3693992" cy="2985433"/>
          </a:xfrm>
          <a:prstGeom prst="rect">
            <a:avLst/>
          </a:prstGeom>
          <a:noFill/>
        </p:spPr>
        <p:txBody>
          <a:bodyPr wrap="square" rtlCol="0">
            <a:spAutoFit/>
          </a:bodyPr>
          <a:lstStyle/>
          <a:p>
            <a:pPr defTabSz="609585" fontAlgn="base">
              <a:spcBef>
                <a:spcPts val="1200"/>
              </a:spcBef>
              <a:spcAft>
                <a:spcPct val="0"/>
              </a:spcAft>
            </a:pPr>
            <a:r>
              <a:rPr lang="en-US" sz="2400" dirty="0">
                <a:solidFill>
                  <a:prstClr val="black"/>
                </a:solidFill>
                <a:latin typeface="Franklin Gothic Medium" panose="020B0603020102020204"/>
                <a:ea typeface="ＭＳ Ｐゴシック" charset="-128"/>
                <a:cs typeface="Franklin Gothic Book"/>
              </a:rPr>
              <a:t>Systems approach:</a:t>
            </a:r>
          </a:p>
          <a:p>
            <a:pPr marL="342891" indent="-342891" defTabSz="609585" fontAlgn="base">
              <a:spcBef>
                <a:spcPts val="1200"/>
              </a:spcBef>
              <a:spcAft>
                <a:spcPct val="0"/>
              </a:spcAft>
              <a:buFont typeface="+mj-lt"/>
              <a:buAutoNum type="arabicPeriod"/>
            </a:pPr>
            <a:r>
              <a:rPr lang="en-US" sz="2400" dirty="0" smtClean="0">
                <a:solidFill>
                  <a:prstClr val="black"/>
                </a:solidFill>
                <a:latin typeface="Franklin Gothic Book" panose="020B0503020102020204"/>
                <a:ea typeface="ＭＳ Ｐゴシック" charset="-128"/>
                <a:cs typeface="Franklin Gothic Book"/>
              </a:rPr>
              <a:t>Any </a:t>
            </a:r>
            <a:r>
              <a:rPr lang="en-US" sz="2400" dirty="0">
                <a:solidFill>
                  <a:prstClr val="black"/>
                </a:solidFill>
                <a:latin typeface="Franklin Gothic Book" panose="020B0503020102020204"/>
                <a:ea typeface="ＭＳ Ｐゴシック" charset="-128"/>
                <a:cs typeface="Franklin Gothic Book"/>
              </a:rPr>
              <a:t>given action will have multiple outcomes or consequences;</a:t>
            </a:r>
          </a:p>
          <a:p>
            <a:pPr marL="342891" indent="-342891" defTabSz="609585" fontAlgn="base">
              <a:spcBef>
                <a:spcPts val="1200"/>
              </a:spcBef>
              <a:spcAft>
                <a:spcPct val="0"/>
              </a:spcAft>
              <a:buFont typeface="+mj-lt"/>
              <a:buAutoNum type="arabicPeriod"/>
            </a:pPr>
            <a:r>
              <a:rPr lang="en-US" sz="2400" dirty="0">
                <a:solidFill>
                  <a:prstClr val="black"/>
                </a:solidFill>
                <a:latin typeface="Franklin Gothic Book" panose="020B0503020102020204"/>
                <a:ea typeface="ＭＳ Ｐゴシック" charset="-128"/>
                <a:cs typeface="Franklin Gothic Book"/>
              </a:rPr>
              <a:t>Any desirable outcome will require multiple nudges or influencers.</a:t>
            </a:r>
          </a:p>
        </p:txBody>
      </p:sp>
      <p:sp>
        <p:nvSpPr>
          <p:cNvPr id="3" name="TextBox 2"/>
          <p:cNvSpPr txBox="1"/>
          <p:nvPr/>
        </p:nvSpPr>
        <p:spPr>
          <a:xfrm>
            <a:off x="498937" y="6186382"/>
            <a:ext cx="4673139" cy="461665"/>
          </a:xfrm>
          <a:prstGeom prst="rect">
            <a:avLst/>
          </a:prstGeom>
          <a:noFill/>
        </p:spPr>
        <p:txBody>
          <a:bodyPr wrap="none" rtlCol="0">
            <a:spAutoFit/>
          </a:bodyPr>
          <a:lstStyle/>
          <a:p>
            <a:pPr defTabSz="609585" fontAlgn="base">
              <a:spcBef>
                <a:spcPct val="0"/>
              </a:spcBef>
              <a:spcAft>
                <a:spcPct val="0"/>
              </a:spcAft>
            </a:pPr>
            <a:r>
              <a:rPr lang="en-US" sz="2400" dirty="0">
                <a:solidFill>
                  <a:srgbClr val="4F81BD"/>
                </a:solidFill>
                <a:latin typeface="Franklin Gothic Medium"/>
                <a:ea typeface="ＭＳ Ｐゴシック" charset="-128"/>
                <a:cs typeface="Franklin Gothic Medium"/>
              </a:rPr>
              <a:t>http://</a:t>
            </a:r>
            <a:r>
              <a:rPr lang="en-US" sz="2400" dirty="0" err="1">
                <a:solidFill>
                  <a:srgbClr val="4F81BD"/>
                </a:solidFill>
                <a:latin typeface="Franklin Gothic Medium"/>
                <a:ea typeface="ＭＳ Ｐゴシック" charset="-128"/>
                <a:cs typeface="Franklin Gothic Medium"/>
              </a:rPr>
              <a:t>serc.carleton.edu</a:t>
            </a:r>
            <a:r>
              <a:rPr lang="en-US" sz="2400" dirty="0">
                <a:solidFill>
                  <a:srgbClr val="4F81BD"/>
                </a:solidFill>
                <a:latin typeface="Franklin Gothic Medium"/>
                <a:ea typeface="ＭＳ Ｐゴシック" charset="-128"/>
                <a:cs typeface="Franklin Gothic Medium"/>
              </a:rPr>
              <a:t>/integrate</a:t>
            </a:r>
          </a:p>
        </p:txBody>
      </p:sp>
      <p:sp>
        <p:nvSpPr>
          <p:cNvPr id="9" name="Oval 8"/>
          <p:cNvSpPr/>
          <p:nvPr/>
        </p:nvSpPr>
        <p:spPr>
          <a:xfrm>
            <a:off x="4814992" y="2684569"/>
            <a:ext cx="1905141" cy="1904907"/>
          </a:xfrm>
          <a:prstGeom prst="ellipse">
            <a:avLst/>
          </a:prstGeom>
          <a:solidFill>
            <a:schemeClr val="accent6">
              <a:lumMod val="40000"/>
              <a:lumOff val="60000"/>
              <a:alpha val="16000"/>
            </a:schemeClr>
          </a:solid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latin typeface="Franklin Gothic Book" panose="020B0503020102020204"/>
            </a:endParaRPr>
          </a:p>
        </p:txBody>
      </p:sp>
    </p:spTree>
    <p:extLst>
      <p:ext uri="{BB962C8B-B14F-4D97-AF65-F5344CB8AC3E}">
        <p14:creationId xmlns:p14="http://schemas.microsoft.com/office/powerpoint/2010/main" val="23744900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 y="921735"/>
            <a:ext cx="11743111" cy="673100"/>
          </a:xfrm>
        </p:spPr>
        <p:txBody>
          <a:bodyPr/>
          <a:lstStyle/>
          <a:p>
            <a:pPr algn="l"/>
            <a:r>
              <a:rPr lang="en-US" sz="3200" dirty="0"/>
              <a:t>What kinds of curricular materials will help students make sustainable decisions in the future?</a:t>
            </a:r>
          </a:p>
        </p:txBody>
      </p:sp>
      <p:sp>
        <p:nvSpPr>
          <p:cNvPr id="3" name="Content Placeholder 2"/>
          <p:cNvSpPr>
            <a:spLocks noGrp="1"/>
          </p:cNvSpPr>
          <p:nvPr>
            <p:ph idx="1"/>
          </p:nvPr>
        </p:nvSpPr>
        <p:spPr>
          <a:xfrm>
            <a:off x="234949" y="2011684"/>
            <a:ext cx="8229600" cy="4416624"/>
          </a:xfrm>
        </p:spPr>
        <p:txBody>
          <a:bodyPr/>
          <a:lstStyle/>
          <a:p>
            <a:pPr marL="0" indent="0">
              <a:buNone/>
            </a:pPr>
            <a:r>
              <a:rPr lang="en-US" sz="2800" dirty="0"/>
              <a:t>Curricular materials that …</a:t>
            </a:r>
          </a:p>
          <a:p>
            <a:r>
              <a:rPr lang="en-US" sz="2800" dirty="0"/>
              <a:t>Engage all students in a variety of settings</a:t>
            </a:r>
          </a:p>
          <a:p>
            <a:r>
              <a:rPr lang="en-US" sz="2800" dirty="0"/>
              <a:t>Address grand challenges society is facing</a:t>
            </a:r>
          </a:p>
          <a:p>
            <a:r>
              <a:rPr lang="en-US" sz="2800" dirty="0"/>
              <a:t>Use rigorous, data-based science</a:t>
            </a:r>
          </a:p>
          <a:p>
            <a:r>
              <a:rPr lang="en-US" sz="2800" dirty="0"/>
              <a:t>Use evidence-based practices in learning</a:t>
            </a:r>
          </a:p>
          <a:p>
            <a:r>
              <a:rPr lang="en-US" sz="2800" dirty="0"/>
              <a:t>Are adaptable and adoptable by instructors</a:t>
            </a:r>
          </a:p>
          <a:p>
            <a:pPr marL="0" indent="0" algn="ctr">
              <a:buNone/>
            </a:pPr>
            <a:endParaRPr lang="en-US" sz="2800" dirty="0"/>
          </a:p>
          <a:p>
            <a:pPr marL="0" indent="0" algn="ctr">
              <a:buNone/>
            </a:pPr>
            <a:r>
              <a:rPr lang="en-US" sz="2800" dirty="0"/>
              <a:t>How do we ensure that all of these conditions are met in the materials we develop?</a:t>
            </a:r>
          </a:p>
        </p:txBody>
      </p:sp>
      <p:sp>
        <p:nvSpPr>
          <p:cNvPr id="4" name="TextBox 3"/>
          <p:cNvSpPr txBox="1"/>
          <p:nvPr/>
        </p:nvSpPr>
        <p:spPr>
          <a:xfrm>
            <a:off x="7119021" y="12444"/>
            <a:ext cx="4673139" cy="461665"/>
          </a:xfrm>
          <a:prstGeom prst="rect">
            <a:avLst/>
          </a:prstGeom>
          <a:noFill/>
        </p:spPr>
        <p:txBody>
          <a:bodyPr wrap="none" rtlCol="0">
            <a:spAutoFit/>
          </a:bodyPr>
          <a:lstStyle/>
          <a:p>
            <a:pPr defTabSz="609585" fontAlgn="base">
              <a:spcBef>
                <a:spcPct val="0"/>
              </a:spcBef>
              <a:spcAft>
                <a:spcPct val="0"/>
              </a:spcAft>
            </a:pPr>
            <a:r>
              <a:rPr lang="en-US" sz="2400" dirty="0">
                <a:solidFill>
                  <a:srgbClr val="4F81BD"/>
                </a:solidFill>
                <a:latin typeface="Franklin Gothic Medium"/>
                <a:ea typeface="ＭＳ Ｐゴシック" charset="-128"/>
                <a:cs typeface="Franklin Gothic Medium"/>
              </a:rPr>
              <a:t>http://</a:t>
            </a:r>
            <a:r>
              <a:rPr lang="en-US" sz="2400" dirty="0" err="1">
                <a:solidFill>
                  <a:srgbClr val="4F81BD"/>
                </a:solidFill>
                <a:latin typeface="Franklin Gothic Medium"/>
                <a:ea typeface="ＭＳ Ｐゴシック" charset="-128"/>
                <a:cs typeface="Franklin Gothic Medium"/>
              </a:rPr>
              <a:t>serc.carleton.edu</a:t>
            </a:r>
            <a:r>
              <a:rPr lang="en-US" sz="2400" dirty="0">
                <a:solidFill>
                  <a:srgbClr val="4F81BD"/>
                </a:solidFill>
                <a:latin typeface="Franklin Gothic Medium"/>
                <a:ea typeface="ＭＳ Ｐゴシック" charset="-128"/>
                <a:cs typeface="Franklin Gothic Medium"/>
              </a:rPr>
              <a:t>/integrate</a:t>
            </a:r>
          </a:p>
        </p:txBody>
      </p:sp>
      <p:pic>
        <p:nvPicPr>
          <p:cNvPr id="5" name="Picture 4">
            <a:extLst>
              <a:ext uri="{FF2B5EF4-FFF2-40B4-BE49-F238E27FC236}">
                <a16:creationId xmlns="" xmlns:a16="http://schemas.microsoft.com/office/drawing/2014/main" id="{D0EB1014-60A3-954F-82E4-D50563D7BE60}"/>
              </a:ext>
            </a:extLst>
          </p:cNvPr>
          <p:cNvPicPr>
            <a:picLocks noChangeAspect="1"/>
          </p:cNvPicPr>
          <p:nvPr/>
        </p:nvPicPr>
        <p:blipFill>
          <a:blip r:embed="rId2"/>
          <a:stretch>
            <a:fillRect/>
          </a:stretch>
        </p:blipFill>
        <p:spPr>
          <a:xfrm>
            <a:off x="7788438" y="2113826"/>
            <a:ext cx="3837217" cy="2554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71062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1. Design of development teams</a:t>
            </a:r>
          </a:p>
        </p:txBody>
      </p:sp>
      <p:sp>
        <p:nvSpPr>
          <p:cNvPr id="3" name="Content Placeholder 2"/>
          <p:cNvSpPr>
            <a:spLocks noGrp="1"/>
          </p:cNvSpPr>
          <p:nvPr>
            <p:ph idx="1"/>
          </p:nvPr>
        </p:nvSpPr>
        <p:spPr>
          <a:xfrm>
            <a:off x="463552" y="1545097"/>
            <a:ext cx="5632449" cy="4995404"/>
          </a:xfrm>
        </p:spPr>
        <p:txBody>
          <a:bodyPr/>
          <a:lstStyle/>
          <a:p>
            <a:r>
              <a:rPr lang="en-US" sz="2400" dirty="0"/>
              <a:t>Three instructors from three different institutions (and often from three different disciplines)</a:t>
            </a:r>
          </a:p>
          <a:p>
            <a:r>
              <a:rPr lang="en-US" sz="2400" dirty="0"/>
              <a:t>Assessment consultant from assessment team</a:t>
            </a:r>
          </a:p>
          <a:p>
            <a:r>
              <a:rPr lang="en-US" sz="2400" dirty="0"/>
              <a:t>Web consultant from web team</a:t>
            </a:r>
          </a:p>
          <a:p>
            <a:r>
              <a:rPr lang="en-US" sz="2400" dirty="0"/>
              <a:t>Content area leader from leadership team</a:t>
            </a:r>
          </a:p>
          <a:p>
            <a:r>
              <a:rPr lang="en-US" sz="2400" dirty="0"/>
              <a:t>Collaboration and consultation are built in</a:t>
            </a:r>
          </a:p>
        </p:txBody>
      </p:sp>
      <p:pic>
        <p:nvPicPr>
          <p:cNvPr id="4" name="Picture 3"/>
          <p:cNvPicPr>
            <a:picLocks noChangeAspect="1"/>
          </p:cNvPicPr>
          <p:nvPr/>
        </p:nvPicPr>
        <p:blipFill rotWithShape="1">
          <a:blip r:embed="rId2"/>
          <a:srcRect l="30500" t="37166" r="19814"/>
          <a:stretch/>
        </p:blipFill>
        <p:spPr>
          <a:xfrm>
            <a:off x="7019274" y="4103673"/>
            <a:ext cx="3213689" cy="243682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srcRect t="5717"/>
          <a:stretch/>
        </p:blipFill>
        <p:spPr>
          <a:xfrm>
            <a:off x="6725264" y="1545097"/>
            <a:ext cx="3801713" cy="215060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119021" y="12444"/>
            <a:ext cx="4673139" cy="461665"/>
          </a:xfrm>
          <a:prstGeom prst="rect">
            <a:avLst/>
          </a:prstGeom>
          <a:noFill/>
        </p:spPr>
        <p:txBody>
          <a:bodyPr wrap="none" rtlCol="0">
            <a:spAutoFit/>
          </a:bodyPr>
          <a:lstStyle/>
          <a:p>
            <a:pPr defTabSz="609585" fontAlgn="base">
              <a:spcBef>
                <a:spcPct val="0"/>
              </a:spcBef>
              <a:spcAft>
                <a:spcPct val="0"/>
              </a:spcAft>
            </a:pPr>
            <a:r>
              <a:rPr lang="en-US" sz="2400" dirty="0">
                <a:solidFill>
                  <a:srgbClr val="4F81BD"/>
                </a:solidFill>
                <a:latin typeface="Franklin Gothic Medium"/>
                <a:ea typeface="ＭＳ Ｐゴシック" charset="-128"/>
                <a:cs typeface="Franklin Gothic Medium"/>
              </a:rPr>
              <a:t>http://</a:t>
            </a:r>
            <a:r>
              <a:rPr lang="en-US" sz="2400" dirty="0" err="1">
                <a:solidFill>
                  <a:srgbClr val="4F81BD"/>
                </a:solidFill>
                <a:latin typeface="Franklin Gothic Medium"/>
                <a:ea typeface="ＭＳ Ｐゴシック" charset="-128"/>
                <a:cs typeface="Franklin Gothic Medium"/>
              </a:rPr>
              <a:t>serc.carleton.edu</a:t>
            </a:r>
            <a:r>
              <a:rPr lang="en-US" sz="2400" dirty="0">
                <a:solidFill>
                  <a:srgbClr val="4F81BD"/>
                </a:solidFill>
                <a:latin typeface="Franklin Gothic Medium"/>
                <a:ea typeface="ＭＳ Ｐゴシック" charset="-128"/>
                <a:cs typeface="Franklin Gothic Medium"/>
              </a:rPr>
              <a:t>/integrate</a:t>
            </a:r>
          </a:p>
        </p:txBody>
      </p:sp>
    </p:spTree>
    <p:extLst>
      <p:ext uri="{BB962C8B-B14F-4D97-AF65-F5344CB8AC3E}">
        <p14:creationId xmlns:p14="http://schemas.microsoft.com/office/powerpoint/2010/main" val="4138735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06143"/>
            <a:ext cx="8229600" cy="673100"/>
          </a:xfrm>
        </p:spPr>
        <p:txBody>
          <a:bodyPr>
            <a:noAutofit/>
          </a:bodyPr>
          <a:lstStyle/>
          <a:p>
            <a:r>
              <a:rPr lang="en-US" sz="3200" dirty="0"/>
              <a:t>2. Goals are encoded in a design rubric</a:t>
            </a:r>
          </a:p>
        </p:txBody>
      </p:sp>
      <p:sp>
        <p:nvSpPr>
          <p:cNvPr id="3" name="Content Placeholder 2"/>
          <p:cNvSpPr>
            <a:spLocks noGrp="1"/>
          </p:cNvSpPr>
          <p:nvPr>
            <p:ph sz="half" idx="1"/>
          </p:nvPr>
        </p:nvSpPr>
        <p:spPr>
          <a:xfrm>
            <a:off x="635000" y="1964223"/>
            <a:ext cx="5130800" cy="4258771"/>
          </a:xfrm>
        </p:spPr>
        <p:txBody>
          <a:bodyPr>
            <a:normAutofit fontScale="85000" lnSpcReduction="10000"/>
          </a:bodyPr>
          <a:lstStyle/>
          <a:p>
            <a:r>
              <a:rPr lang="en-US" dirty="0">
                <a:solidFill>
                  <a:schemeClr val="accent5"/>
                </a:solidFill>
              </a:rPr>
              <a:t>Guiding Principles</a:t>
            </a:r>
          </a:p>
          <a:p>
            <a:r>
              <a:rPr lang="en-US" dirty="0"/>
              <a:t>Learning Objectives and Outcomes</a:t>
            </a:r>
          </a:p>
          <a:p>
            <a:r>
              <a:rPr lang="en-US" dirty="0"/>
              <a:t>Assessment and Measurement</a:t>
            </a:r>
          </a:p>
          <a:p>
            <a:r>
              <a:rPr lang="en-US" dirty="0"/>
              <a:t>Resources and Materials</a:t>
            </a:r>
          </a:p>
          <a:p>
            <a:r>
              <a:rPr lang="en-US" dirty="0"/>
              <a:t>Instructional Strategies</a:t>
            </a:r>
          </a:p>
          <a:p>
            <a:r>
              <a:rPr lang="en-US" dirty="0"/>
              <a:t>Alignment</a:t>
            </a:r>
          </a:p>
        </p:txBody>
      </p:sp>
      <p:pic>
        <p:nvPicPr>
          <p:cNvPr id="5" name="Picture 2"/>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t="-1214" b="-1950"/>
          <a:stretch/>
        </p:blipFill>
        <p:spPr bwMode="auto">
          <a:xfrm>
            <a:off x="7067551" y="1479243"/>
            <a:ext cx="4038600" cy="52788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7119021" y="12444"/>
            <a:ext cx="4673139" cy="461665"/>
          </a:xfrm>
          <a:prstGeom prst="rect">
            <a:avLst/>
          </a:prstGeom>
          <a:noFill/>
        </p:spPr>
        <p:txBody>
          <a:bodyPr wrap="none" rtlCol="0">
            <a:spAutoFit/>
          </a:bodyPr>
          <a:lstStyle/>
          <a:p>
            <a:pPr defTabSz="609585" fontAlgn="base">
              <a:spcBef>
                <a:spcPct val="0"/>
              </a:spcBef>
              <a:spcAft>
                <a:spcPct val="0"/>
              </a:spcAft>
            </a:pPr>
            <a:r>
              <a:rPr lang="en-US" sz="2400" dirty="0">
                <a:solidFill>
                  <a:srgbClr val="4F81BD"/>
                </a:solidFill>
                <a:latin typeface="Franklin Gothic Medium"/>
                <a:ea typeface="ＭＳ Ｐゴシック" charset="-128"/>
                <a:cs typeface="Franklin Gothic Medium"/>
              </a:rPr>
              <a:t>http://</a:t>
            </a:r>
            <a:r>
              <a:rPr lang="en-US" sz="2400" dirty="0" err="1">
                <a:solidFill>
                  <a:srgbClr val="4F81BD"/>
                </a:solidFill>
                <a:latin typeface="Franklin Gothic Medium"/>
                <a:ea typeface="ＭＳ Ｐゴシック" charset="-128"/>
                <a:cs typeface="Franklin Gothic Medium"/>
              </a:rPr>
              <a:t>serc.carleton.edu</a:t>
            </a:r>
            <a:r>
              <a:rPr lang="en-US" sz="2400" dirty="0">
                <a:solidFill>
                  <a:srgbClr val="4F81BD"/>
                </a:solidFill>
                <a:latin typeface="Franklin Gothic Medium"/>
                <a:ea typeface="ＭＳ Ｐゴシック" charset="-128"/>
                <a:cs typeface="Franklin Gothic Medium"/>
              </a:rPr>
              <a:t>/integrate</a:t>
            </a:r>
          </a:p>
        </p:txBody>
      </p:sp>
    </p:spTree>
    <p:extLst>
      <p:ext uri="{BB962C8B-B14F-4D97-AF65-F5344CB8AC3E}">
        <p14:creationId xmlns:p14="http://schemas.microsoft.com/office/powerpoint/2010/main" val="69593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lobe_white_bkgd.jpg"/>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3437494" y="1417036"/>
            <a:ext cx="5313983" cy="5302147"/>
          </a:xfrm>
          <a:prstGeom prst="rect">
            <a:avLst/>
          </a:prstGeom>
        </p:spPr>
      </p:pic>
      <p:sp>
        <p:nvSpPr>
          <p:cNvPr id="5" name="Title 4"/>
          <p:cNvSpPr>
            <a:spLocks noGrp="1"/>
          </p:cNvSpPr>
          <p:nvPr>
            <p:ph type="title"/>
          </p:nvPr>
        </p:nvSpPr>
        <p:spPr>
          <a:xfrm>
            <a:off x="1981200" y="870443"/>
            <a:ext cx="8229600" cy="673100"/>
          </a:xfrm>
        </p:spPr>
        <p:txBody>
          <a:bodyPr>
            <a:normAutofit fontScale="90000"/>
          </a:bodyPr>
          <a:lstStyle/>
          <a:p>
            <a:r>
              <a:rPr lang="en-US" dirty="0">
                <a:solidFill>
                  <a:schemeClr val="accent5"/>
                </a:solidFill>
              </a:rPr>
              <a:t>Guiding principles</a:t>
            </a:r>
          </a:p>
        </p:txBody>
      </p:sp>
      <p:sp>
        <p:nvSpPr>
          <p:cNvPr id="6" name="Content Placeholder 5"/>
          <p:cNvSpPr>
            <a:spLocks noGrp="1"/>
          </p:cNvSpPr>
          <p:nvPr>
            <p:ph idx="1"/>
          </p:nvPr>
        </p:nvSpPr>
        <p:spPr>
          <a:xfrm>
            <a:off x="374650" y="1670051"/>
            <a:ext cx="11671300" cy="4895796"/>
          </a:xfrm>
        </p:spPr>
        <p:txBody>
          <a:bodyPr>
            <a:noAutofit/>
          </a:bodyPr>
          <a:lstStyle/>
          <a:p>
            <a:r>
              <a:rPr lang="en-US" sz="3733" dirty="0">
                <a:ea typeface="ＭＳ Ｐゴシック" charset="0"/>
                <a:cs typeface="Arial"/>
              </a:rPr>
              <a:t>Address one or more geoscience-related grand challenges facing society</a:t>
            </a:r>
          </a:p>
          <a:p>
            <a:r>
              <a:rPr lang="en-US" sz="3733" dirty="0">
                <a:ea typeface="ＭＳ Ｐゴシック" charset="0"/>
                <a:cs typeface="Arial"/>
              </a:rPr>
              <a:t>Develop students’ abilities to address interdisciplinary problems</a:t>
            </a:r>
          </a:p>
          <a:p>
            <a:r>
              <a:rPr lang="en-US" sz="3733" dirty="0">
                <a:ea typeface="ＭＳ Ｐゴシック" charset="0"/>
                <a:cs typeface="Arial"/>
              </a:rPr>
              <a:t>Improve students’ </a:t>
            </a:r>
            <a:r>
              <a:rPr lang="en-US" sz="3733" dirty="0" err="1">
                <a:ea typeface="ＭＳ Ｐゴシック" charset="0"/>
                <a:cs typeface="Arial"/>
              </a:rPr>
              <a:t>geoscientific</a:t>
            </a:r>
            <a:r>
              <a:rPr lang="en-US" sz="3733" dirty="0">
                <a:ea typeface="ＭＳ Ｐゴシック" charset="0"/>
                <a:cs typeface="Arial"/>
              </a:rPr>
              <a:t> thinking skills</a:t>
            </a:r>
          </a:p>
          <a:p>
            <a:r>
              <a:rPr lang="en-US" sz="3733" dirty="0">
                <a:ea typeface="ＭＳ Ｐゴシック" charset="0"/>
                <a:cs typeface="Arial"/>
              </a:rPr>
              <a:t>Make use of authentic geoscience data</a:t>
            </a:r>
          </a:p>
          <a:p>
            <a:r>
              <a:rPr lang="en-US" sz="3733" dirty="0">
                <a:ea typeface="ＭＳ Ｐゴシック" charset="0"/>
                <a:cs typeface="Arial"/>
              </a:rPr>
              <a:t>Develop students’ systems thinking skills</a:t>
            </a:r>
          </a:p>
        </p:txBody>
      </p:sp>
    </p:spTree>
    <p:extLst>
      <p:ext uri="{BB962C8B-B14F-4D97-AF65-F5344CB8AC3E}">
        <p14:creationId xmlns:p14="http://schemas.microsoft.com/office/powerpoint/2010/main" val="15703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grate_and_NGSS" id="{0C0D9570-6A0E-394A-BD91-650911B1D603}" vid="{5615CC50-C98C-D741-A4AC-52C1E08EDBB3}"/>
    </a:ext>
  </a:extLst>
</a:theme>
</file>

<file path=ppt/theme/theme2.xml><?xml version="1.0" encoding="utf-8"?>
<a:theme xmlns:a="http://schemas.openxmlformats.org/drawingml/2006/main" name="InTeGr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ntegrate_presentation_template_16_9_v2" id="{2E4EB906-4BE3-D64C-9306-4FE6A9CE3B12}" vid="{04FEDAE6-8094-9746-8D4B-9B1912F55F3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2833</TotalTime>
  <Words>1310</Words>
  <Application>Microsoft Macintosh PowerPoint</Application>
  <PresentationFormat>Widescreen</PresentationFormat>
  <Paragraphs>228</Paragraphs>
  <Slides>35</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Calibri</vt:lpstr>
      <vt:lpstr>Franklin Gothic Book</vt:lpstr>
      <vt:lpstr>Franklin Gothic Medium</vt:lpstr>
      <vt:lpstr>ＭＳ Ｐゴシック</vt:lpstr>
      <vt:lpstr>Source Sans Pro</vt:lpstr>
      <vt:lpstr>Times New Roman</vt:lpstr>
      <vt:lpstr>Arial</vt:lpstr>
      <vt:lpstr>Office Theme</vt:lpstr>
      <vt:lpstr>InTeGrate</vt:lpstr>
      <vt:lpstr>PowerPoint Presentation</vt:lpstr>
      <vt:lpstr>PowerPoint Presentation</vt:lpstr>
      <vt:lpstr>InTeGrate resources, guiding principles and the NGSS</vt:lpstr>
      <vt:lpstr>What is InTeGrate?</vt:lpstr>
      <vt:lpstr>PowerPoint Presentation</vt:lpstr>
      <vt:lpstr>What kinds of curricular materials will help students make sustainable decisions in the future?</vt:lpstr>
      <vt:lpstr>1. Design of development teams</vt:lpstr>
      <vt:lpstr>2. Goals are encoded in a design rubric</vt:lpstr>
      <vt:lpstr>Guiding principles</vt:lpstr>
      <vt:lpstr>The Rest of the Rubric</vt:lpstr>
      <vt:lpstr>3. Supporting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vt:lpstr>
      <vt:lpstr>The rest of this workshop:</vt:lpstr>
      <vt:lpstr>PowerPoint Presentation</vt:lpstr>
      <vt:lpstr>Hazard or risk?</vt:lpstr>
      <vt:lpstr>Hazard or risk?</vt:lpstr>
      <vt:lpstr>Geologic Hazards</vt:lpstr>
      <vt:lpstr>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Egger</dc:creator>
  <cp:lastModifiedBy>Lisa Gilbert</cp:lastModifiedBy>
  <cp:revision>37</cp:revision>
  <cp:lastPrinted>2018-08-13T18:50:52Z</cp:lastPrinted>
  <dcterms:created xsi:type="dcterms:W3CDTF">2017-10-18T01:23:17Z</dcterms:created>
  <dcterms:modified xsi:type="dcterms:W3CDTF">2018-08-16T13:02:17Z</dcterms:modified>
</cp:coreProperties>
</file>