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66" r:id="rId2"/>
    <p:sldId id="267" r:id="rId3"/>
    <p:sldId id="277" r:id="rId4"/>
    <p:sldId id="257" r:id="rId5"/>
    <p:sldId id="258" r:id="rId6"/>
    <p:sldId id="262" r:id="rId7"/>
    <p:sldId id="274" r:id="rId8"/>
    <p:sldId id="265" r:id="rId9"/>
    <p:sldId id="275" r:id="rId10"/>
    <p:sldId id="278" r:id="rId11"/>
    <p:sldId id="270" r:id="rId12"/>
    <p:sldId id="276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8247"/>
    <a:srgbClr val="F4A841"/>
    <a:srgbClr val="39A6E6"/>
    <a:srgbClr val="4DB2E8"/>
    <a:srgbClr val="CA0000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/>
    <p:restoredTop sz="90287"/>
  </p:normalViewPr>
  <p:slideViewPr>
    <p:cSldViewPr snapToGrid="0" snapToObjects="1">
      <p:cViewPr>
        <p:scale>
          <a:sx n="100" d="100"/>
          <a:sy n="100" d="100"/>
        </p:scale>
        <p:origin x="-872" y="-6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8BD8E-BD2C-2249-94E7-390F0DC149F2}" type="datetimeFigureOut">
              <a:rPr lang="en-US" smtClean="0"/>
              <a:t>5/13/17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A04D0-5D9E-5347-BEF1-9FB44F142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42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3C7B-1C1A-4C42-AA90-E58A53A5627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39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Make</a:t>
            </a:r>
            <a:r>
              <a:rPr lang="en-US" i="1" baseline="0" dirty="0" smtClean="0"/>
              <a:t> sure students clear Optimized Policy runs out before plotting the SCC. SCC does not make sense under the OP scenario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A04D0-5D9E-5347-BEF1-9FB44F1426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50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system diagram for material covered in Unit 1 and 2. You can</a:t>
            </a:r>
            <a:r>
              <a:rPr lang="en-US" baseline="0" dirty="0" smtClean="0"/>
              <a:t> also show the green side of the Module System Diagram in extra slides below.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photos are examples of feedbacks that alter albedo: forest fires and ice cover.</a:t>
            </a:r>
          </a:p>
          <a:p>
            <a:endParaRPr lang="en-US" baseline="0" dirty="0" smtClean="0"/>
          </a:p>
          <a:p>
            <a:r>
              <a:rPr lang="en-US" baseline="0" smtClean="0"/>
              <a:t>Photo by R</a:t>
            </a:r>
            <a:r>
              <a:rPr lang="en-US" baseline="0" dirty="0" smtClean="0"/>
              <a:t>. Smyth and S. Penny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3C7B-1C1A-4C42-AA90-E58A53A5627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39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Inputs AKA drivers</a:t>
            </a:r>
          </a:p>
          <a:p>
            <a:r>
              <a:rPr lang="en-US" dirty="0" smtClean="0"/>
              <a:t>Outputs AKA predictions</a:t>
            </a:r>
          </a:p>
          <a:p>
            <a:r>
              <a:rPr lang="en-US" dirty="0" smtClean="0"/>
              <a:t>Instructor can decide how much detail is needed here.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A04D0-5D9E-5347-BEF1-9FB44F1426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98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A04D0-5D9E-5347-BEF1-9FB44F1426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6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webdice.rdcep.org</a:t>
            </a:r>
            <a:r>
              <a:rPr lang="en-US" dirty="0" smtClean="0"/>
              <a:t>/</a:t>
            </a:r>
            <a:r>
              <a:rPr lang="en-US" dirty="0" err="1" smtClean="0"/>
              <a:t>advanced#option:parameters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A04D0-5D9E-5347-BEF1-9FB44F1426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95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is a tool with l</a:t>
            </a:r>
            <a:r>
              <a:rPr lang="en-US" dirty="0" smtClean="0"/>
              <a:t>imitations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A04D0-5D9E-5347-BEF1-9FB44F1426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79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r>
              <a:rPr lang="en-US" baseline="0" dirty="0" smtClean="0"/>
              <a:t>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A04D0-5D9E-5347-BEF1-9FB44F1426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07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Outcome of Task</a:t>
            </a:r>
            <a:r>
              <a:rPr lang="en-US" baseline="0" dirty="0" smtClean="0"/>
              <a:t> A on student worksheet (Note: their colors may vary depending on the order the students did the runs 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A04D0-5D9E-5347-BEF1-9FB44F1426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13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 with </a:t>
            </a:r>
            <a:r>
              <a:rPr lang="en-US" dirty="0" err="1" smtClean="0"/>
              <a:t>webDICE</a:t>
            </a:r>
            <a:r>
              <a:rPr lang="en-US" dirty="0" smtClean="0"/>
              <a:t> figure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A04D0-5D9E-5347-BEF1-9FB44F1426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23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2742-8259-354B-93FC-860108FFE38B}" type="datetimeFigureOut">
              <a:rPr lang="en-US" smtClean="0"/>
              <a:t>5/13/17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13C3-7FD6-E541-B34E-1A1686CE9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92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2742-8259-354B-93FC-860108FFE38B}" type="datetimeFigureOut">
              <a:rPr lang="en-US" smtClean="0"/>
              <a:t>5/13/17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13C3-7FD6-E541-B34E-1A1686CE9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13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2742-8259-354B-93FC-860108FFE38B}" type="datetimeFigureOut">
              <a:rPr lang="en-US" smtClean="0"/>
              <a:t>5/13/17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13C3-7FD6-E541-B34E-1A1686CE9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8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2742-8259-354B-93FC-860108FFE38B}" type="datetimeFigureOut">
              <a:rPr lang="en-US" smtClean="0"/>
              <a:t>5/13/17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13C3-7FD6-E541-B34E-1A1686CE9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52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2742-8259-354B-93FC-860108FFE38B}" type="datetimeFigureOut">
              <a:rPr lang="en-US" smtClean="0"/>
              <a:t>5/13/17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13C3-7FD6-E541-B34E-1A1686CE9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92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2742-8259-354B-93FC-860108FFE38B}" type="datetimeFigureOut">
              <a:rPr lang="en-US" smtClean="0"/>
              <a:t>5/13/17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13C3-7FD6-E541-B34E-1A1686CE9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82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2742-8259-354B-93FC-860108FFE38B}" type="datetimeFigureOut">
              <a:rPr lang="en-US" smtClean="0"/>
              <a:t>5/13/17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13C3-7FD6-E541-B34E-1A1686CE9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83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2742-8259-354B-93FC-860108FFE38B}" type="datetimeFigureOut">
              <a:rPr lang="en-US" smtClean="0"/>
              <a:t>5/13/17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13C3-7FD6-E541-B34E-1A1686CE9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25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2742-8259-354B-93FC-860108FFE38B}" type="datetimeFigureOut">
              <a:rPr lang="en-US" smtClean="0"/>
              <a:t>5/13/17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13C3-7FD6-E541-B34E-1A1686CE9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7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2742-8259-354B-93FC-860108FFE38B}" type="datetimeFigureOut">
              <a:rPr lang="en-US" smtClean="0"/>
              <a:t>5/13/17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13C3-7FD6-E541-B34E-1A1686CE9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2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2742-8259-354B-93FC-860108FFE38B}" type="datetimeFigureOut">
              <a:rPr lang="en-US" smtClean="0"/>
              <a:t>5/13/17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13C3-7FD6-E541-B34E-1A1686CE9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3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32742-8259-354B-93FC-860108FFE38B}" type="datetimeFigureOut">
              <a:rPr lang="en-US" smtClean="0"/>
              <a:t>5/13/17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113C3-7FD6-E541-B34E-1A1686CE9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4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ebdice.rdcep.org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ebdice.rdcep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06559" y="9999374"/>
            <a:ext cx="4356799" cy="3268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451" y="3270256"/>
            <a:ext cx="8252345" cy="1640496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How do carbon emissions affect the Earth System?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499225"/>
            <a:ext cx="25309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charset="0"/>
              </a:rPr>
              <a:t>Composite image by NASA GSFC</a:t>
            </a:r>
          </a:p>
        </p:txBody>
      </p:sp>
    </p:spTree>
    <p:extLst>
      <p:ext uri="{BB962C8B-B14F-4D97-AF65-F5344CB8AC3E}">
        <p14:creationId xmlns:p14="http://schemas.microsoft.com/office/powerpoint/2010/main" val="4248352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5-12 at 12.40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6" y="200315"/>
            <a:ext cx="9028082" cy="6396709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85614"/>
              </p:ext>
            </p:extLst>
          </p:nvPr>
        </p:nvGraphicFramePr>
        <p:xfrm>
          <a:off x="1458842" y="1575437"/>
          <a:ext cx="3285018" cy="11125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98804"/>
                <a:gridCol w="881028"/>
                <a:gridCol w="839622"/>
                <a:gridCol w="965564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1.6</a:t>
                      </a:r>
                      <a:r>
                        <a:rPr lang="en-US" sz="1800" kern="1200" dirty="0" smtClean="0">
                          <a:effectLst/>
                        </a:rPr>
                        <a:t>°C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3.2</a:t>
                      </a:r>
                      <a:r>
                        <a:rPr lang="en-US" sz="1800" kern="1200" dirty="0" smtClean="0">
                          <a:effectLst/>
                        </a:rPr>
                        <a:t>°C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4.4</a:t>
                      </a:r>
                      <a:r>
                        <a:rPr lang="en-US" sz="1800" kern="1200" dirty="0" smtClean="0">
                          <a:effectLst/>
                        </a:rPr>
                        <a:t>°C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BAU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Run</a:t>
                      </a:r>
                      <a:r>
                        <a:rPr lang="en-US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#5</a:t>
                      </a:r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39A6E6"/>
                          </a:solidFill>
                        </a:rPr>
                        <a:t>Run</a:t>
                      </a:r>
                      <a:r>
                        <a:rPr lang="en-US" baseline="0" dirty="0" smtClean="0">
                          <a:solidFill>
                            <a:srgbClr val="39A6E6"/>
                          </a:solidFill>
                        </a:rPr>
                        <a:t> #0</a:t>
                      </a:r>
                      <a:endParaRPr lang="en-US" dirty="0">
                        <a:solidFill>
                          <a:srgbClr val="39A6E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Run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#4</a:t>
                      </a:r>
                      <a:endParaRPr lang="en-US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4A841"/>
                          </a:solidFill>
                        </a:rPr>
                        <a:t>Run #1</a:t>
                      </a:r>
                      <a:endParaRPr lang="en-US" dirty="0">
                        <a:solidFill>
                          <a:srgbClr val="F4A84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2C8247"/>
                          </a:solidFill>
                        </a:rPr>
                        <a:t>Run #2</a:t>
                      </a:r>
                      <a:endParaRPr lang="en-US" dirty="0">
                        <a:solidFill>
                          <a:srgbClr val="2C824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FF00"/>
                          </a:solidFill>
                        </a:rPr>
                        <a:t>Run #3</a:t>
                      </a:r>
                      <a:endParaRPr lang="en-US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44267" y="6258470"/>
            <a:ext cx="542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Year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2202753" y="3229392"/>
            <a:ext cx="5004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Atmospheric temperature increase (degrees C since 1900)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87781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cial Cost of Carb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799" y="746269"/>
            <a:ext cx="7772402" cy="536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95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7-05-12 at 1.47.0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7"/>
          <a:stretch/>
        </p:blipFill>
        <p:spPr>
          <a:xfrm>
            <a:off x="54703" y="190665"/>
            <a:ext cx="9102784" cy="63371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7453" y="6358523"/>
            <a:ext cx="2898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Total emissions (</a:t>
            </a:r>
            <a:r>
              <a:rPr lang="en-US" sz="1600" dirty="0" err="1" smtClean="0"/>
              <a:t>GigatonsC</a:t>
            </a:r>
            <a:r>
              <a:rPr lang="en-US" sz="1600" dirty="0" smtClean="0"/>
              <a:t>/year)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1256081" y="3262269"/>
            <a:ext cx="2825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Social cost of carbon ($/tonCO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533133"/>
              </p:ext>
            </p:extLst>
          </p:nvPr>
        </p:nvGraphicFramePr>
        <p:xfrm>
          <a:off x="1281478" y="1391208"/>
          <a:ext cx="3315924" cy="162085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28981"/>
                <a:gridCol w="828981"/>
                <a:gridCol w="828981"/>
                <a:gridCol w="828981"/>
              </a:tblGrid>
              <a:tr h="23316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1.6</a:t>
                      </a:r>
                      <a:r>
                        <a:rPr lang="en-US" sz="1400" b="0" kern="1200" dirty="0" smtClean="0">
                          <a:effectLst/>
                        </a:rPr>
                        <a:t>°C</a:t>
                      </a:r>
                      <a:r>
                        <a:rPr lang="en-US" sz="1400" b="0" dirty="0" smtClean="0">
                          <a:effectLst/>
                        </a:rPr>
                        <a:t> 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3.2</a:t>
                      </a:r>
                      <a:r>
                        <a:rPr lang="en-US" sz="1400" b="0" kern="1200" dirty="0" smtClean="0">
                          <a:effectLst/>
                        </a:rPr>
                        <a:t>°C</a:t>
                      </a:r>
                      <a:r>
                        <a:rPr lang="en-US" sz="1400" b="0" dirty="0" smtClean="0">
                          <a:effectLst/>
                        </a:rPr>
                        <a:t> 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4.4</a:t>
                      </a:r>
                      <a:r>
                        <a:rPr lang="en-US" sz="1400" b="0" kern="1200" dirty="0" smtClean="0">
                          <a:effectLst/>
                        </a:rPr>
                        <a:t>°C</a:t>
                      </a:r>
                      <a:r>
                        <a:rPr lang="en-US" sz="1400" b="0" dirty="0" smtClean="0">
                          <a:effectLst/>
                        </a:rPr>
                        <a:t> 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609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Run</a:t>
                      </a:r>
                      <a:r>
                        <a:rPr lang="en-US" sz="1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#5</a:t>
                      </a:r>
                      <a:endParaRPr lang="en-US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609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2C8247"/>
                          </a:solidFill>
                        </a:rPr>
                        <a:t>Run #2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39A6E6"/>
                          </a:solidFill>
                        </a:rPr>
                        <a:t>Run</a:t>
                      </a:r>
                      <a:r>
                        <a:rPr lang="en-US" sz="1400" baseline="0" dirty="0" smtClean="0">
                          <a:solidFill>
                            <a:srgbClr val="39A6E6"/>
                          </a:solidFill>
                        </a:rPr>
                        <a:t> #0</a:t>
                      </a:r>
                      <a:endParaRPr lang="en-US" sz="1400" dirty="0" smtClean="0">
                        <a:solidFill>
                          <a:srgbClr val="39A6E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4A841"/>
                          </a:solidFill>
                        </a:rPr>
                        <a:t>Run #1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777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rgbClr val="2C824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FF00"/>
                          </a:solidFill>
                        </a:rPr>
                        <a:t>Run #3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609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4A84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Run</a:t>
                      </a:r>
                      <a:r>
                        <a:rPr lang="en-US" sz="14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#4</a:t>
                      </a:r>
                      <a:endParaRPr lang="en-US" sz="1400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54768" y="995034"/>
            <a:ext cx="1714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Climate Sensitivity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677695" y="2079347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Harms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92952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S Climate Policy US Map.png"/>
          <p:cNvPicPr>
            <a:picLocks noChangeAspect="1"/>
          </p:cNvPicPr>
          <p:nvPr/>
        </p:nvPicPr>
        <p:blipFill>
          <a:blip r:embed="rId2" cstate="print"/>
          <a:srcRect r="14167" b="26554"/>
          <a:stretch>
            <a:fillRect/>
          </a:stretch>
        </p:blipFill>
        <p:spPr>
          <a:xfrm>
            <a:off x="914400" y="990600"/>
            <a:ext cx="7848600" cy="45353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5667" y="391093"/>
            <a:ext cx="3125478" cy="472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9411" y="4541268"/>
            <a:ext cx="2692058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3652112"/>
            <a:ext cx="90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Policy?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rc 9"/>
          <p:cNvSpPr/>
          <p:nvPr/>
        </p:nvSpPr>
        <p:spPr>
          <a:xfrm rot="10377777">
            <a:off x="1860382" y="1396820"/>
            <a:ext cx="2363950" cy="3587379"/>
          </a:xfrm>
          <a:prstGeom prst="arc">
            <a:avLst>
              <a:gd name="adj1" fmla="val 16200000"/>
              <a:gd name="adj2" fmla="val 5923750"/>
            </a:avLst>
          </a:prstGeom>
          <a:ln w="28575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96" y="2005837"/>
            <a:ext cx="8807958" cy="162215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e</a:t>
            </a:r>
            <a:r>
              <a:rPr lang="en-US" sz="2400" dirty="0" smtClean="0"/>
              <a:t>missions </a:t>
            </a:r>
            <a:r>
              <a:rPr lang="en-US" sz="2400" dirty="0" smtClean="0">
                <a:sym typeface="Wingdings"/>
              </a:rPr>
              <a:t> more green 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warming</a:t>
            </a:r>
            <a:r>
              <a:rPr lang="en-US" sz="2400" dirty="0" smtClean="0">
                <a:sym typeface="Wingdings"/>
              </a:rPr>
              <a:t>  impacts to natural &amp; human           </a:t>
            </a:r>
          </a:p>
          <a:p>
            <a:pPr marL="0" indent="0">
              <a:buNone/>
            </a:pPr>
            <a:r>
              <a:rPr lang="en-US" sz="2400" dirty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    </a:t>
            </a:r>
            <a:endParaRPr lang="en-US" sz="2400" dirty="0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4481985" y="2508832"/>
            <a:ext cx="2000818" cy="440119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4177390" y="2496259"/>
            <a:ext cx="329741" cy="465268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963099" y="2783906"/>
            <a:ext cx="1519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i="1" dirty="0" smtClean="0"/>
              <a:t>eedbacks</a:t>
            </a:r>
            <a:endParaRPr lang="en-US" sz="2400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6802211" y="2265426"/>
            <a:ext cx="1159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systems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1226994" y="1039078"/>
            <a:ext cx="1192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forcing</a:t>
            </a:r>
            <a:endParaRPr lang="en-US" sz="2400" i="1" dirty="0"/>
          </a:p>
        </p:txBody>
      </p:sp>
      <p:sp>
        <p:nvSpPr>
          <p:cNvPr id="45" name="Left Brace 44"/>
          <p:cNvSpPr/>
          <p:nvPr/>
        </p:nvSpPr>
        <p:spPr>
          <a:xfrm rot="5400000">
            <a:off x="1508352" y="666733"/>
            <a:ext cx="414969" cy="2011743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98545" y="2322241"/>
            <a:ext cx="173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</a:t>
            </a:r>
            <a:r>
              <a:rPr lang="en-US" sz="2400" dirty="0" smtClean="0"/>
              <a:t>ouse effect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2119571" y="3528599"/>
            <a:ext cx="6809289" cy="2546913"/>
            <a:chOff x="2095965" y="4067361"/>
            <a:chExt cx="6809289" cy="2546913"/>
          </a:xfrm>
        </p:grpSpPr>
        <p:pic>
          <p:nvPicPr>
            <p:cNvPr id="13" name="Content Placeholder 3"/>
            <p:cNvPicPr>
              <a:picLocks noChangeAspect="1"/>
            </p:cNvPicPr>
            <p:nvPr/>
          </p:nvPicPr>
          <p:blipFill rotWithShape="1">
            <a:blip r:embed="rId3"/>
            <a:srcRect l="6392" t="5174"/>
            <a:stretch/>
          </p:blipFill>
          <p:spPr>
            <a:xfrm>
              <a:off x="5552984" y="4067361"/>
              <a:ext cx="3352270" cy="25469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r="9510"/>
            <a:stretch/>
          </p:blipFill>
          <p:spPr>
            <a:xfrm>
              <a:off x="2095965" y="4067361"/>
              <a:ext cx="3457020" cy="25469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3891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93755" y="2196088"/>
            <a:ext cx="2950524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MODEL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958576" y="3093620"/>
            <a:ext cx="1135179" cy="44876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4342" y="3080720"/>
            <a:ext cx="1108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INPUTS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179458" y="3074422"/>
            <a:ext cx="1383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OUTPUTS</a:t>
            </a:r>
            <a:endParaRPr lang="en-US" sz="2400" dirty="0"/>
          </a:p>
        </p:txBody>
      </p:sp>
      <p:sp>
        <p:nvSpPr>
          <p:cNvPr id="9" name="Right Arrow 8"/>
          <p:cNvSpPr/>
          <p:nvPr/>
        </p:nvSpPr>
        <p:spPr>
          <a:xfrm>
            <a:off x="6044279" y="3093620"/>
            <a:ext cx="1135179" cy="44876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9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143251" y="2786063"/>
            <a:ext cx="2400300" cy="1100137"/>
            <a:chOff x="3143250" y="2786063"/>
            <a:chExt cx="2714625" cy="1343025"/>
          </a:xfrm>
          <a:solidFill>
            <a:srgbClr val="FF2600">
              <a:alpha val="50196"/>
            </a:srgbClr>
          </a:solidFill>
        </p:grpSpPr>
        <p:sp>
          <p:nvSpPr>
            <p:cNvPr id="4" name="Oval 3"/>
            <p:cNvSpPr/>
            <p:nvPr/>
          </p:nvSpPr>
          <p:spPr>
            <a:xfrm>
              <a:off x="3143250" y="2786063"/>
              <a:ext cx="2714625" cy="1343025"/>
            </a:xfrm>
            <a:prstGeom prst="ellipse">
              <a:avLst/>
            </a:prstGeom>
            <a:grp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686175" y="3006870"/>
              <a:ext cx="1628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Global Temperature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95976" y="1152525"/>
            <a:ext cx="2400300" cy="1100137"/>
            <a:chOff x="3143250" y="2786063"/>
            <a:chExt cx="2714625" cy="1343025"/>
          </a:xfrm>
        </p:grpSpPr>
        <p:sp>
          <p:nvSpPr>
            <p:cNvPr id="8" name="Oval 7"/>
            <p:cNvSpPr/>
            <p:nvPr/>
          </p:nvSpPr>
          <p:spPr>
            <a:xfrm>
              <a:off x="3143250" y="2786063"/>
              <a:ext cx="2714625" cy="1343025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86175" y="3006870"/>
              <a:ext cx="1628775" cy="789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Ice-Albedo Feedback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76964" y="4591050"/>
            <a:ext cx="2400300" cy="1100137"/>
            <a:chOff x="3143250" y="2786063"/>
            <a:chExt cx="2714625" cy="1343025"/>
          </a:xfrm>
        </p:grpSpPr>
        <p:sp>
          <p:nvSpPr>
            <p:cNvPr id="11" name="Oval 10"/>
            <p:cNvSpPr/>
            <p:nvPr/>
          </p:nvSpPr>
          <p:spPr>
            <a:xfrm>
              <a:off x="3143250" y="2786063"/>
              <a:ext cx="2714625" cy="1343025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86175" y="3006870"/>
              <a:ext cx="1628775" cy="789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Permafrost Feedback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76364" y="5301365"/>
            <a:ext cx="2400300" cy="1100137"/>
            <a:chOff x="3143250" y="2786063"/>
            <a:chExt cx="2714625" cy="1343025"/>
          </a:xfrm>
        </p:grpSpPr>
        <p:sp>
          <p:nvSpPr>
            <p:cNvPr id="14" name="Oval 13"/>
            <p:cNvSpPr/>
            <p:nvPr/>
          </p:nvSpPr>
          <p:spPr>
            <a:xfrm>
              <a:off x="3143250" y="2786063"/>
              <a:ext cx="2714625" cy="1343025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6175" y="3006870"/>
              <a:ext cx="1628775" cy="789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Other Feedbacks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6214" y="2416868"/>
            <a:ext cx="2400300" cy="1100137"/>
            <a:chOff x="3143250" y="2786063"/>
            <a:chExt cx="2714625" cy="1343025"/>
          </a:xfrm>
        </p:grpSpPr>
        <p:sp>
          <p:nvSpPr>
            <p:cNvPr id="17" name="Oval 16"/>
            <p:cNvSpPr/>
            <p:nvPr/>
          </p:nvSpPr>
          <p:spPr>
            <a:xfrm>
              <a:off x="3143250" y="2786063"/>
              <a:ext cx="2714625" cy="1343025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86175" y="3006870"/>
              <a:ext cx="1628775" cy="789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Vegetation Feedbacks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76514" y="148327"/>
            <a:ext cx="2400300" cy="1100137"/>
            <a:chOff x="3143250" y="2786063"/>
            <a:chExt cx="2714625" cy="1343025"/>
          </a:xfrm>
        </p:grpSpPr>
        <p:sp>
          <p:nvSpPr>
            <p:cNvPr id="20" name="Oval 19"/>
            <p:cNvSpPr/>
            <p:nvPr/>
          </p:nvSpPr>
          <p:spPr>
            <a:xfrm>
              <a:off x="3143250" y="2786063"/>
              <a:ext cx="2714625" cy="1343025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86175" y="3006870"/>
              <a:ext cx="1628775" cy="789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Water Feedbacks</a:t>
              </a:r>
              <a:endParaRPr lang="en-US" dirty="0"/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>
            <a:off x="3971925" y="1333399"/>
            <a:ext cx="242888" cy="1264343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5439254" y="2252662"/>
            <a:ext cx="936782" cy="796377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319954" y="3816320"/>
            <a:ext cx="967978" cy="955604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143251" y="3907571"/>
            <a:ext cx="515307" cy="1393794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619378" y="2966937"/>
            <a:ext cx="474827" cy="277136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8911" y="1349245"/>
            <a:ext cx="1935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webdice.rdcep.org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684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895976" y="1152525"/>
            <a:ext cx="2400300" cy="1100137"/>
            <a:chOff x="3143250" y="2786063"/>
            <a:chExt cx="2714625" cy="1343025"/>
          </a:xfrm>
        </p:grpSpPr>
        <p:sp>
          <p:nvSpPr>
            <p:cNvPr id="8" name="Oval 7"/>
            <p:cNvSpPr/>
            <p:nvPr/>
          </p:nvSpPr>
          <p:spPr>
            <a:xfrm>
              <a:off x="3143250" y="2786063"/>
              <a:ext cx="2714625" cy="1343025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86175" y="3006870"/>
              <a:ext cx="1628775" cy="789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Ice-Albedo Feedback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76964" y="4591050"/>
            <a:ext cx="2400300" cy="1100137"/>
            <a:chOff x="3143250" y="2786063"/>
            <a:chExt cx="2714625" cy="1343025"/>
          </a:xfrm>
        </p:grpSpPr>
        <p:sp>
          <p:nvSpPr>
            <p:cNvPr id="11" name="Oval 10"/>
            <p:cNvSpPr/>
            <p:nvPr/>
          </p:nvSpPr>
          <p:spPr>
            <a:xfrm>
              <a:off x="3143250" y="2786063"/>
              <a:ext cx="2714625" cy="1343025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86175" y="3006870"/>
              <a:ext cx="1628775" cy="789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Permafrost Feedback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76364" y="5301365"/>
            <a:ext cx="2400300" cy="1100137"/>
            <a:chOff x="3143250" y="2786063"/>
            <a:chExt cx="2714625" cy="1343025"/>
          </a:xfrm>
        </p:grpSpPr>
        <p:sp>
          <p:nvSpPr>
            <p:cNvPr id="14" name="Oval 13"/>
            <p:cNvSpPr/>
            <p:nvPr/>
          </p:nvSpPr>
          <p:spPr>
            <a:xfrm>
              <a:off x="3143250" y="2786063"/>
              <a:ext cx="2714625" cy="1343025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6175" y="3006870"/>
              <a:ext cx="1628775" cy="789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Other Feedbacks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6214" y="2416868"/>
            <a:ext cx="2400300" cy="1100137"/>
            <a:chOff x="3143250" y="2786063"/>
            <a:chExt cx="2714625" cy="1343025"/>
          </a:xfrm>
        </p:grpSpPr>
        <p:sp>
          <p:nvSpPr>
            <p:cNvPr id="17" name="Oval 16"/>
            <p:cNvSpPr/>
            <p:nvPr/>
          </p:nvSpPr>
          <p:spPr>
            <a:xfrm>
              <a:off x="3143250" y="2786063"/>
              <a:ext cx="2714625" cy="1343025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86175" y="3006870"/>
              <a:ext cx="1628775" cy="789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Vegetation Feedbacks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76514" y="148327"/>
            <a:ext cx="2400300" cy="1100137"/>
            <a:chOff x="3143250" y="2786063"/>
            <a:chExt cx="2714625" cy="1343025"/>
          </a:xfrm>
        </p:grpSpPr>
        <p:sp>
          <p:nvSpPr>
            <p:cNvPr id="20" name="Oval 19"/>
            <p:cNvSpPr/>
            <p:nvPr/>
          </p:nvSpPr>
          <p:spPr>
            <a:xfrm>
              <a:off x="3143250" y="2786063"/>
              <a:ext cx="2714625" cy="1343025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86175" y="3006870"/>
              <a:ext cx="1628775" cy="789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Water Feedbacks</a:t>
              </a:r>
              <a:endParaRPr lang="en-US" dirty="0"/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>
            <a:off x="3971925" y="1333399"/>
            <a:ext cx="242888" cy="1264343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5439254" y="2252662"/>
            <a:ext cx="936782" cy="796377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319954" y="3816320"/>
            <a:ext cx="967978" cy="955604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143251" y="3907571"/>
            <a:ext cx="515307" cy="1393794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619378" y="2966937"/>
            <a:ext cx="474827" cy="277136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3137069" y="2795233"/>
            <a:ext cx="2400300" cy="1100137"/>
            <a:chOff x="3143250" y="2786063"/>
            <a:chExt cx="2714625" cy="1343025"/>
          </a:xfrm>
          <a:solidFill>
            <a:srgbClr val="FF2600">
              <a:alpha val="50196"/>
            </a:srgbClr>
          </a:solidFill>
        </p:grpSpPr>
        <p:sp>
          <p:nvSpPr>
            <p:cNvPr id="29" name="Oval 28"/>
            <p:cNvSpPr/>
            <p:nvPr/>
          </p:nvSpPr>
          <p:spPr>
            <a:xfrm>
              <a:off x="3143250" y="2786063"/>
              <a:ext cx="2714625" cy="1343025"/>
            </a:xfrm>
            <a:prstGeom prst="ellipse">
              <a:avLst/>
            </a:prstGeom>
            <a:grp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686175" y="3006870"/>
              <a:ext cx="1628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Global Temperature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894770" y="5289445"/>
            <a:ext cx="2400300" cy="1100137"/>
            <a:chOff x="3143250" y="2786063"/>
            <a:chExt cx="2714625" cy="1343025"/>
          </a:xfrm>
          <a:solidFill>
            <a:srgbClr val="FF2600">
              <a:alpha val="50196"/>
            </a:srgbClr>
          </a:solidFill>
        </p:grpSpPr>
        <p:sp>
          <p:nvSpPr>
            <p:cNvPr id="35" name="Oval 34"/>
            <p:cNvSpPr/>
            <p:nvPr/>
          </p:nvSpPr>
          <p:spPr>
            <a:xfrm>
              <a:off x="3143250" y="2786063"/>
              <a:ext cx="2714625" cy="1343025"/>
            </a:xfrm>
            <a:prstGeom prst="ellipse">
              <a:avLst/>
            </a:prstGeom>
            <a:grp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86175" y="3006870"/>
              <a:ext cx="1628775" cy="789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Climate Sensitivity</a:t>
              </a:r>
              <a:endParaRPr lang="en-US" dirty="0"/>
            </a:p>
          </p:txBody>
        </p:sp>
      </p:grpSp>
      <p:cxnSp>
        <p:nvCxnSpPr>
          <p:cNvPr id="37" name="Straight Arrow Connector 36"/>
          <p:cNvCxnSpPr/>
          <p:nvPr/>
        </p:nvCxnSpPr>
        <p:spPr>
          <a:xfrm>
            <a:off x="4547934" y="3972296"/>
            <a:ext cx="242888" cy="1264343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214" y="975532"/>
            <a:ext cx="78867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In </a:t>
            </a:r>
            <a:r>
              <a:rPr lang="en-US" b="1" i="1" dirty="0" err="1" smtClean="0">
                <a:solidFill>
                  <a:srgbClr val="800000"/>
                </a:solidFill>
              </a:rPr>
              <a:t>webDICE</a:t>
            </a:r>
            <a:r>
              <a:rPr lang="en-US" b="1" dirty="0" smtClean="0">
                <a:solidFill>
                  <a:srgbClr val="800000"/>
                </a:solidFill>
              </a:rPr>
              <a:t>, </a:t>
            </a:r>
            <a:endParaRPr lang="en-US" b="1" dirty="0">
              <a:solidFill>
                <a:srgbClr val="80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828898" y="26891"/>
            <a:ext cx="2189203" cy="948641"/>
            <a:chOff x="5518435" y="5261062"/>
            <a:chExt cx="3329557" cy="142727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8435" y="5261062"/>
              <a:ext cx="3329557" cy="1427270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6865124" y="6214328"/>
              <a:ext cx="1793213" cy="416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200" dirty="0" err="1" smtClean="0"/>
                <a:t>www.rdcep.org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746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12649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Are there situations in which </a:t>
            </a:r>
            <a:r>
              <a:rPr lang="en-US" b="1" dirty="0" err="1">
                <a:solidFill>
                  <a:srgbClr val="800000"/>
                </a:solidFill>
              </a:rPr>
              <a:t>webDICE's</a:t>
            </a:r>
            <a:r>
              <a:rPr lang="en-US" b="1" dirty="0">
                <a:solidFill>
                  <a:srgbClr val="800000"/>
                </a:solidFill>
              </a:rPr>
              <a:t> output will be of limited value or potentially misleading?</a:t>
            </a:r>
          </a:p>
        </p:txBody>
      </p:sp>
    </p:spTree>
    <p:extLst>
      <p:ext uri="{BB962C8B-B14F-4D97-AF65-F5344CB8AC3E}">
        <p14:creationId xmlns:p14="http://schemas.microsoft.com/office/powerpoint/2010/main" val="593095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latin typeface="Arial"/>
                <a:cs typeface="Arial"/>
              </a:rPr>
              <a:t>Assumptions &amp; limitations</a:t>
            </a:r>
            <a:endParaRPr lang="en-US" sz="36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49" y="2308794"/>
            <a:ext cx="8484054" cy="19051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56332" y="6071188"/>
            <a:ext cx="335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-Pg. 2 of </a:t>
            </a:r>
            <a:r>
              <a:rPr lang="en-US" dirty="0" err="1" smtClean="0"/>
              <a:t>webDICE</a:t>
            </a:r>
            <a:r>
              <a:rPr lang="en-US" dirty="0" smtClean="0"/>
              <a:t> Documentation 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18649" y="3391491"/>
            <a:ext cx="8096701" cy="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642570" y="3111231"/>
            <a:ext cx="2058359" cy="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36227" y="3668377"/>
            <a:ext cx="1952390" cy="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27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100" y="1536746"/>
            <a:ext cx="7886700" cy="40338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hlinkClick r:id="rId2"/>
              </a:rPr>
              <a:t>http://webdice.rdcep.org/</a:t>
            </a: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60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8350159"/>
              </p:ext>
            </p:extLst>
          </p:nvPr>
        </p:nvGraphicFramePr>
        <p:xfrm>
          <a:off x="-127000" y="2180897"/>
          <a:ext cx="10522094" cy="2024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Document" r:id="rId4" imgW="6997700" imgH="1346200" progId="Word.Document.12">
                  <p:embed/>
                </p:oleObj>
              </mc:Choice>
              <mc:Fallback>
                <p:oleObj name="Document" r:id="rId4" imgW="6997700" imgH="1346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27000" y="2180897"/>
                        <a:ext cx="10522094" cy="2024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5145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24734</TotalTime>
  <Words>343</Words>
  <Application>Microsoft Macintosh PowerPoint</Application>
  <PresentationFormat>On-screen Show (4:3)</PresentationFormat>
  <Paragraphs>92</Paragraphs>
  <Slides>13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Document</vt:lpstr>
      <vt:lpstr>How do carbon emissions affect the Earth System?</vt:lpstr>
      <vt:lpstr>PowerPoint Presentation</vt:lpstr>
      <vt:lpstr>PowerPoint Presentation</vt:lpstr>
      <vt:lpstr>PowerPoint Presentation</vt:lpstr>
      <vt:lpstr>In webDICE, </vt:lpstr>
      <vt:lpstr>Are there situations in which webDICE's output will be of limited value or potentially misleading?</vt:lpstr>
      <vt:lpstr>Assumptions &amp; limitations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 Penny</dc:creator>
  <cp:lastModifiedBy>Robyn Smyth</cp:lastModifiedBy>
  <cp:revision>75</cp:revision>
  <dcterms:created xsi:type="dcterms:W3CDTF">2016-06-21T15:59:42Z</dcterms:created>
  <dcterms:modified xsi:type="dcterms:W3CDTF">2017-05-14T03:10:20Z</dcterms:modified>
</cp:coreProperties>
</file>