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261" r:id="rId2"/>
    <p:sldId id="344" r:id="rId3"/>
    <p:sldId id="317" r:id="rId4"/>
    <p:sldId id="349" r:id="rId5"/>
    <p:sldId id="350" r:id="rId6"/>
    <p:sldId id="283" r:id="rId7"/>
    <p:sldId id="425" r:id="rId8"/>
    <p:sldId id="426" r:id="rId9"/>
    <p:sldId id="382" r:id="rId10"/>
    <p:sldId id="381" r:id="rId11"/>
    <p:sldId id="315" r:id="rId12"/>
    <p:sldId id="406" r:id="rId13"/>
    <p:sldId id="288" r:id="rId14"/>
    <p:sldId id="362" r:id="rId15"/>
    <p:sldId id="291" r:id="rId16"/>
    <p:sldId id="299" r:id="rId17"/>
    <p:sldId id="351" r:id="rId18"/>
    <p:sldId id="380" r:id="rId19"/>
    <p:sldId id="297" r:id="rId20"/>
    <p:sldId id="309" r:id="rId21"/>
    <p:sldId id="372" r:id="rId22"/>
    <p:sldId id="359" r:id="rId23"/>
    <p:sldId id="408" r:id="rId24"/>
    <p:sldId id="423" r:id="rId25"/>
    <p:sldId id="326" r:id="rId26"/>
    <p:sldId id="361" r:id="rId27"/>
    <p:sldId id="427" r:id="rId28"/>
    <p:sldId id="363" r:id="rId29"/>
    <p:sldId id="334" r:id="rId30"/>
    <p:sldId id="335" r:id="rId31"/>
    <p:sldId id="428" r:id="rId32"/>
    <p:sldId id="365" r:id="rId33"/>
    <p:sldId id="366" r:id="rId34"/>
    <p:sldId id="277" r:id="rId35"/>
    <p:sldId id="407" r:id="rId36"/>
    <p:sldId id="367" r:id="rId37"/>
    <p:sldId id="259" r:id="rId38"/>
    <p:sldId id="429" r:id="rId39"/>
    <p:sldId id="371" r:id="rId40"/>
    <p:sldId id="430" r:id="rId41"/>
    <p:sldId id="431" r:id="rId42"/>
    <p:sldId id="374" r:id="rId43"/>
    <p:sldId id="384" r:id="rId44"/>
    <p:sldId id="385" r:id="rId45"/>
    <p:sldId id="286" r:id="rId46"/>
    <p:sldId id="432" r:id="rId47"/>
    <p:sldId id="433" r:id="rId48"/>
    <p:sldId id="434" r:id="rId49"/>
    <p:sldId id="409" r:id="rId50"/>
    <p:sldId id="410" r:id="rId51"/>
    <p:sldId id="375" r:id="rId52"/>
    <p:sldId id="376" r:id="rId53"/>
    <p:sldId id="379" r:id="rId54"/>
    <p:sldId id="387" r:id="rId55"/>
    <p:sldId id="411" r:id="rId56"/>
    <p:sldId id="436" r:id="rId57"/>
    <p:sldId id="437" r:id="rId58"/>
    <p:sldId id="435" r:id="rId59"/>
    <p:sldId id="438" r:id="rId60"/>
    <p:sldId id="383" r:id="rId61"/>
    <p:sldId id="399" r:id="rId62"/>
    <p:sldId id="388" r:id="rId63"/>
    <p:sldId id="389" r:id="rId64"/>
    <p:sldId id="391" r:id="rId65"/>
    <p:sldId id="390" r:id="rId66"/>
    <p:sldId id="281" r:id="rId67"/>
    <p:sldId id="393" r:id="rId68"/>
    <p:sldId id="392" r:id="rId69"/>
    <p:sldId id="397" r:id="rId70"/>
    <p:sldId id="396" r:id="rId71"/>
    <p:sldId id="398" r:id="rId72"/>
    <p:sldId id="402" r:id="rId73"/>
    <p:sldId id="403" r:id="rId74"/>
    <p:sldId id="343" r:id="rId75"/>
    <p:sldId id="345" r:id="rId7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FFC"/>
    <a:srgbClr val="6B6B6B"/>
    <a:srgbClr val="C2D8F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70"/>
    <p:restoredTop sz="90013" autoAdjust="0"/>
  </p:normalViewPr>
  <p:slideViewPr>
    <p:cSldViewPr snapToGrid="0" snapToObjects="1">
      <p:cViewPr varScale="1">
        <p:scale>
          <a:sx n="117" d="100"/>
          <a:sy n="117" d="100"/>
        </p:scale>
        <p:origin x="768" y="184"/>
      </p:cViewPr>
      <p:guideLst>
        <p:guide orient="horz" pos="2160"/>
        <p:guide pos="2880"/>
      </p:guideLst>
    </p:cSldViewPr>
  </p:slideViewPr>
  <p:outlineViewPr>
    <p:cViewPr>
      <p:scale>
        <a:sx n="33" d="100"/>
        <a:sy n="33" d="100"/>
      </p:scale>
      <p:origin x="0" y="-4936"/>
    </p:cViewPr>
  </p:outlineViewPr>
  <p:notesTextViewPr>
    <p:cViewPr>
      <p:scale>
        <a:sx n="100" d="100"/>
        <a:sy n="100" d="100"/>
      </p:scale>
      <p:origin x="0" y="0"/>
    </p:cViewPr>
  </p:notesTextViewPr>
  <p:sorterViewPr>
    <p:cViewPr>
      <p:scale>
        <a:sx n="98" d="100"/>
        <a:sy n="98"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BA7697-537A-1241-A984-A39520910382}" type="datetimeFigureOut">
              <a:rPr lang="en-US" smtClean="0"/>
              <a:t>11/4/20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73B411-E165-BF48-ABA2-70D378AC59C2}" type="slidenum">
              <a:rPr lang="en-US" smtClean="0"/>
              <a:t>‹#›</a:t>
            </a:fld>
            <a:endParaRPr lang="en-US"/>
          </a:p>
        </p:txBody>
      </p:sp>
    </p:spTree>
    <p:extLst>
      <p:ext uri="{BB962C8B-B14F-4D97-AF65-F5344CB8AC3E}">
        <p14:creationId xmlns:p14="http://schemas.microsoft.com/office/powerpoint/2010/main" val="23417149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cience.sciencemag.org/content/sci/313/5790/1068.full.pdf?ijkey=5C.sNh5aehB66&amp;keytype=ref&amp;siteid=sci.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54101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 What is the primary course are you anticipating teaching these module materials in? ( Single Choice)</a:t>
            </a:r>
          </a:p>
          <a:p>
            <a:r>
              <a:rPr lang="en-US" sz="1200" b="0" i="0" kern="1200" dirty="0">
                <a:solidFill>
                  <a:schemeClr val="tx1"/>
                </a:solidFill>
                <a:effectLst/>
                <a:latin typeface="+mn-lt"/>
                <a:ea typeface="+mn-ea"/>
                <a:cs typeface="+mn-cs"/>
              </a:rPr>
              <a:t>Answer 1: Hydrogeology (majors-level)</a:t>
            </a:r>
          </a:p>
          <a:p>
            <a:r>
              <a:rPr lang="en-US" sz="1200" b="0" i="0" kern="1200" dirty="0">
                <a:solidFill>
                  <a:schemeClr val="tx1"/>
                </a:solidFill>
                <a:effectLst/>
                <a:latin typeface="+mn-lt"/>
                <a:ea typeface="+mn-ea"/>
                <a:cs typeface="+mn-cs"/>
              </a:rPr>
              <a:t>Answer 2: Hydrology (majors-level)</a:t>
            </a:r>
          </a:p>
          <a:p>
            <a:r>
              <a:rPr lang="en-US" sz="1200" b="0" i="0" kern="1200" dirty="0">
                <a:solidFill>
                  <a:schemeClr val="tx1"/>
                </a:solidFill>
                <a:effectLst/>
                <a:latin typeface="+mn-lt"/>
                <a:ea typeface="+mn-ea"/>
                <a:cs typeface="+mn-cs"/>
              </a:rPr>
              <a:t>Answer 3: Physical geology (majors-level)</a:t>
            </a:r>
          </a:p>
          <a:p>
            <a:r>
              <a:rPr lang="en-US" sz="1200" b="0" i="0" kern="1200" dirty="0">
                <a:solidFill>
                  <a:schemeClr val="tx1"/>
                </a:solidFill>
                <a:effectLst/>
                <a:latin typeface="+mn-lt"/>
                <a:ea typeface="+mn-ea"/>
                <a:cs typeface="+mn-cs"/>
              </a:rPr>
              <a:t>Answer 4: Environmental science/geology (majors-level)</a:t>
            </a:r>
          </a:p>
          <a:p>
            <a:r>
              <a:rPr lang="en-US" sz="1200" b="0" i="0" kern="1200" dirty="0">
                <a:solidFill>
                  <a:schemeClr val="tx1"/>
                </a:solidFill>
                <a:effectLst/>
                <a:latin typeface="+mn-lt"/>
                <a:ea typeface="+mn-ea"/>
                <a:cs typeface="+mn-cs"/>
              </a:rPr>
              <a:t>Answer 5: Introductory earth science (all types of intro courses)</a:t>
            </a:r>
          </a:p>
          <a:p>
            <a:r>
              <a:rPr lang="en-US" sz="1200" b="0" i="0" kern="1200" dirty="0">
                <a:solidFill>
                  <a:schemeClr val="tx1"/>
                </a:solidFill>
                <a:effectLst/>
                <a:latin typeface="+mn-lt"/>
                <a:ea typeface="+mn-ea"/>
                <a:cs typeface="+mn-cs"/>
              </a:rPr>
              <a:t>Answer 6: Other - put course name in chat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2. How long have you taught water resources/hydrogeology topics? ( Single Choice)</a:t>
            </a:r>
          </a:p>
          <a:p>
            <a:r>
              <a:rPr lang="en-US" sz="1200" b="0" i="0" kern="1200" dirty="0">
                <a:solidFill>
                  <a:schemeClr val="tx1"/>
                </a:solidFill>
                <a:effectLst/>
                <a:latin typeface="+mn-lt"/>
                <a:ea typeface="+mn-ea"/>
                <a:cs typeface="+mn-cs"/>
              </a:rPr>
              <a:t>Answer 1: More than 10 years</a:t>
            </a:r>
          </a:p>
          <a:p>
            <a:r>
              <a:rPr lang="en-US" sz="1200" b="0" i="0" kern="1200" dirty="0">
                <a:solidFill>
                  <a:schemeClr val="tx1"/>
                </a:solidFill>
                <a:effectLst/>
                <a:latin typeface="+mn-lt"/>
                <a:ea typeface="+mn-ea"/>
                <a:cs typeface="+mn-cs"/>
              </a:rPr>
              <a:t>Answer 2: 2-9 years</a:t>
            </a:r>
          </a:p>
          <a:p>
            <a:r>
              <a:rPr lang="en-US" sz="1200" b="0" i="0" kern="1200" dirty="0">
                <a:solidFill>
                  <a:schemeClr val="tx1"/>
                </a:solidFill>
                <a:effectLst/>
                <a:latin typeface="+mn-lt"/>
                <a:ea typeface="+mn-ea"/>
                <a:cs typeface="+mn-cs"/>
              </a:rPr>
              <a:t>Answer 3: Less than 2 years (including I haven't taught yet)</a:t>
            </a:r>
          </a:p>
          <a:p>
            <a:endParaRPr lang="en-US" dirty="0"/>
          </a:p>
        </p:txBody>
      </p:sp>
      <p:sp>
        <p:nvSpPr>
          <p:cNvPr id="4" name="Slide Number Placeholder 3"/>
          <p:cNvSpPr>
            <a:spLocks noGrp="1"/>
          </p:cNvSpPr>
          <p:nvPr>
            <p:ph type="sldNum" sz="quarter" idx="5"/>
          </p:nvPr>
        </p:nvSpPr>
        <p:spPr/>
        <p:txBody>
          <a:bodyPr/>
          <a:lstStyle/>
          <a:p>
            <a:fld id="{6273B411-E165-BF48-ABA2-70D378AC59C2}" type="slidenum">
              <a:rPr lang="en-US" smtClean="0"/>
              <a:t>2</a:t>
            </a:fld>
            <a:endParaRPr lang="en-US"/>
          </a:p>
        </p:txBody>
      </p:sp>
    </p:spTree>
    <p:extLst>
      <p:ext uri="{BB962C8B-B14F-4D97-AF65-F5344CB8AC3E}">
        <p14:creationId xmlns:p14="http://schemas.microsoft.com/office/powerpoint/2010/main" val="2098178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2ABB0013-EED9-C54E-BE1B-7E1D302B2AE4}" type="slidenum">
              <a:rPr lang="en-US" smtClean="0"/>
              <a:t>4</a:t>
            </a:fld>
            <a:endParaRPr lang="en-US"/>
          </a:p>
        </p:txBody>
      </p:sp>
    </p:spTree>
    <p:extLst>
      <p:ext uri="{BB962C8B-B14F-4D97-AF65-F5344CB8AC3E}">
        <p14:creationId xmlns:p14="http://schemas.microsoft.com/office/powerpoint/2010/main" val="105727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Whether they know it or not, students use GPS receivers daily in their cars, phones, cameras, and handheld recreational GPS. Most have heard the term “GPS,” but few know much about how the system actually works or high-precision GPS for science and industrial use.</a:t>
            </a:r>
          </a:p>
          <a:p>
            <a:pPr eaLnBrk="1" hangingPunct="1"/>
            <a:endParaRPr lang="en-US" altLang="en-US" dirty="0"/>
          </a:p>
          <a:p>
            <a:pPr eaLnBrk="1" hangingPunct="1"/>
            <a:r>
              <a:rPr lang="en-US" altLang="en-US" dirty="0"/>
              <a:t>Note: Although the term GPS (Global Positioning System) is more commonly used in everyday language, it officially refers only to the USA's constellation of satellites. GNSS (Global Navigation Satellite System) is a universal term that refers to all satellite navigation systems including those from the USA (GPS), Russia (GLONASS), European Union (Galileo), China (</a:t>
            </a:r>
            <a:r>
              <a:rPr lang="en-US" altLang="en-US" dirty="0" err="1"/>
              <a:t>BeiDou</a:t>
            </a:r>
            <a:r>
              <a:rPr lang="en-US" altLang="en-US" dirty="0"/>
              <a:t>), and others. In this module, we use the term GPS even though, technically, some of the data may be coming from satellites in other systems.</a:t>
            </a:r>
          </a:p>
          <a:p>
            <a:pPr eaLnBrk="1" hangingPunct="1"/>
            <a:endParaRPr lang="en-US" altLang="en-US" dirty="0"/>
          </a:p>
          <a:p>
            <a:pPr eaLnBrk="1" hangingPunct="1"/>
            <a:r>
              <a:rPr lang="en-US" altLang="en-US" dirty="0"/>
              <a:t>Images from UNAVCO</a:t>
            </a:r>
          </a:p>
          <a:p>
            <a:pPr eaLnBrk="1" hangingPunct="1">
              <a:spcBef>
                <a:spcPct val="0"/>
              </a:spcBef>
            </a:pPr>
            <a:endParaRPr lang="en-US" altLang="en-US" dirty="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F0690297-D2D9-4FF4-BECB-C9E625FB2EF9}" type="slidenum">
              <a:rPr lang="en-US" altLang="en-US"/>
              <a:pPr>
                <a:spcBef>
                  <a:spcPct val="0"/>
                </a:spcBef>
              </a:pPr>
              <a:t>5</a:t>
            </a:fld>
            <a:endParaRPr lang="en-US" altLang="en-US"/>
          </a:p>
        </p:txBody>
      </p:sp>
    </p:spTree>
    <p:extLst>
      <p:ext uri="{BB962C8B-B14F-4D97-AF65-F5344CB8AC3E}">
        <p14:creationId xmlns:p14="http://schemas.microsoft.com/office/powerpoint/2010/main" val="2819144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time element</a:t>
            </a:r>
            <a:r>
              <a:rPr lang="en-US" baseline="0" dirty="0"/>
              <a:t> is needed because of the difference between the highly accurate atomic clock on the satellites ($100,000 each) and the much-cheaper clock in the GPS receivers. </a:t>
            </a:r>
          </a:p>
          <a:p>
            <a:pPr marL="0" marR="0" indent="0" algn="l" defTabSz="914400" rtl="0" eaLnBrk="0" fontAlgn="base" latinLnBrk="0" hangingPunct="0">
              <a:lnSpc>
                <a:spcPct val="100000"/>
              </a:lnSpc>
              <a:spcBef>
                <a:spcPct val="30000"/>
              </a:spcBef>
              <a:spcAft>
                <a:spcPct val="0"/>
              </a:spcAft>
              <a:buClrTx/>
              <a:buSzTx/>
              <a:buFontTx/>
              <a:buNone/>
              <a:tabLst/>
              <a:defRPr/>
            </a:pPr>
            <a:r>
              <a:rPr lang="en-US"/>
              <a:t>Although</a:t>
            </a:r>
            <a:r>
              <a:rPr lang="en-US" baseline="0"/>
              <a:t> 4 is a technical minimum number of satellites, for geoscience research work it is highly recommended to have at least 6 satellites. </a:t>
            </a:r>
            <a:endParaRPr lang="en-US" dirty="0"/>
          </a:p>
          <a:p>
            <a:endParaRPr lang="en-US" dirty="0"/>
          </a:p>
          <a:p>
            <a:r>
              <a:rPr lang="en-US" dirty="0"/>
              <a:t>Although people will often refer to this process and “triangulation” in fact it is “trilateration”</a:t>
            </a:r>
            <a:r>
              <a:rPr lang="en-US" baseline="0" dirty="0"/>
              <a:t> because it depends on distances rather than angles.</a:t>
            </a:r>
            <a:endParaRPr lang="en-US" dirty="0"/>
          </a:p>
          <a:p>
            <a:r>
              <a:rPr lang="en-US" dirty="0"/>
              <a:t>For a nice explanation</a:t>
            </a:r>
            <a:r>
              <a:rPr lang="en-US" baseline="0" dirty="0"/>
              <a:t> of trilateration versus triangulation visit https://</a:t>
            </a:r>
            <a:r>
              <a:rPr lang="en-US" baseline="0" dirty="0" err="1"/>
              <a:t>gisgeography.com</a:t>
            </a:r>
            <a:r>
              <a:rPr lang="en-US" baseline="0" dirty="0"/>
              <a:t>/trilateration-triangulation-</a:t>
            </a:r>
            <a:r>
              <a:rPr lang="en-US" baseline="0" dirty="0" err="1"/>
              <a:t>gps</a:t>
            </a:r>
            <a:r>
              <a:rPr lang="en-US" baseline="0" dirty="0"/>
              <a:t>/.</a:t>
            </a:r>
          </a:p>
          <a:p>
            <a:endParaRPr lang="en-US" dirty="0"/>
          </a:p>
          <a:p>
            <a:r>
              <a:rPr lang="en-US" dirty="0"/>
              <a:t>Images from NASA (public domain) http://</a:t>
            </a:r>
            <a:r>
              <a:rPr lang="en-US" dirty="0" err="1"/>
              <a:t>spaceplace.nasa.gov</a:t>
            </a:r>
            <a:r>
              <a:rPr lang="en-US" dirty="0"/>
              <a:t>/</a:t>
            </a:r>
            <a:r>
              <a:rPr lang="en-US" dirty="0" err="1"/>
              <a:t>gps</a:t>
            </a:r>
            <a:r>
              <a:rPr lang="en-US" dirty="0"/>
              <a:t>-pizza/en/</a:t>
            </a:r>
          </a:p>
        </p:txBody>
      </p:sp>
      <p:sp>
        <p:nvSpPr>
          <p:cNvPr id="4" name="Slide Number Placeholder 3"/>
          <p:cNvSpPr>
            <a:spLocks noGrp="1"/>
          </p:cNvSpPr>
          <p:nvPr>
            <p:ph type="sldNum" sz="quarter" idx="10"/>
          </p:nvPr>
        </p:nvSpPr>
        <p:spPr/>
        <p:txBody>
          <a:bodyPr/>
          <a:lstStyle/>
          <a:p>
            <a:fld id="{7E0195DA-2561-4B35-97D8-25BE4EFECEE2}" type="slidenum">
              <a:rPr lang="en-US" smtClean="0"/>
              <a:pPr/>
              <a:t>6</a:t>
            </a:fld>
            <a:endParaRPr lang="en-US"/>
          </a:p>
        </p:txBody>
      </p:sp>
    </p:spTree>
    <p:extLst>
      <p:ext uri="{BB962C8B-B14F-4D97-AF65-F5344CB8AC3E}">
        <p14:creationId xmlns:p14="http://schemas.microsoft.com/office/powerpoint/2010/main" val="294439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MS PGothic" pitchFamily="34" charset="-128"/>
              </a:defRPr>
            </a:lvl1pPr>
            <a:lvl2pPr marL="37931725" indent="-37474525" eaLnBrk="0" hangingPunct="0">
              <a:defRPr sz="2400">
                <a:solidFill>
                  <a:schemeClr val="tx1"/>
                </a:solidFill>
                <a:latin typeface="Arial" pitchFamily="34" charset="0"/>
                <a:ea typeface="MS PGothic" pitchFamily="34" charset="-128"/>
              </a:defRPr>
            </a:lvl2pPr>
            <a:lvl3pPr eaLnBrk="0" hangingPunct="0">
              <a:defRPr sz="2400">
                <a:solidFill>
                  <a:schemeClr val="tx1"/>
                </a:solidFill>
                <a:latin typeface="Arial" pitchFamily="34" charset="0"/>
                <a:ea typeface="MS PGothic" pitchFamily="34" charset="-128"/>
              </a:defRPr>
            </a:lvl3pPr>
            <a:lvl4pPr eaLnBrk="0" hangingPunct="0">
              <a:defRPr sz="2400">
                <a:solidFill>
                  <a:schemeClr val="tx1"/>
                </a:solidFill>
                <a:latin typeface="Arial" pitchFamily="34" charset="0"/>
                <a:ea typeface="MS PGothic" pitchFamily="34" charset="-128"/>
              </a:defRPr>
            </a:lvl4pPr>
            <a:lvl5pPr eaLnBrk="0" hangingPunct="0">
              <a:defRPr sz="2400">
                <a:solidFill>
                  <a:schemeClr val="tx1"/>
                </a:solidFill>
                <a:latin typeface="Arial" pitchFamily="34" charset="0"/>
                <a:ea typeface="MS PGothic" pitchFamily="34" charset="-128"/>
              </a:defRPr>
            </a:lvl5pPr>
            <a:lvl6pPr marL="457200" eaLnBrk="0" fontAlgn="base" hangingPunct="0">
              <a:spcBef>
                <a:spcPct val="0"/>
              </a:spcBef>
              <a:spcAft>
                <a:spcPct val="0"/>
              </a:spcAft>
              <a:defRPr sz="2400">
                <a:solidFill>
                  <a:schemeClr val="tx1"/>
                </a:solidFill>
                <a:latin typeface="Arial" pitchFamily="34" charset="0"/>
                <a:ea typeface="MS PGothic" pitchFamily="34" charset="-128"/>
              </a:defRPr>
            </a:lvl6pPr>
            <a:lvl7pPr marL="914400" eaLnBrk="0" fontAlgn="base" hangingPunct="0">
              <a:spcBef>
                <a:spcPct val="0"/>
              </a:spcBef>
              <a:spcAft>
                <a:spcPct val="0"/>
              </a:spcAft>
              <a:defRPr sz="2400">
                <a:solidFill>
                  <a:schemeClr val="tx1"/>
                </a:solidFill>
                <a:latin typeface="Arial" pitchFamily="34" charset="0"/>
                <a:ea typeface="MS PGothic" pitchFamily="34" charset="-128"/>
              </a:defRPr>
            </a:lvl7pPr>
            <a:lvl8pPr marL="1371600" eaLnBrk="0" fontAlgn="base" hangingPunct="0">
              <a:spcBef>
                <a:spcPct val="0"/>
              </a:spcBef>
              <a:spcAft>
                <a:spcPct val="0"/>
              </a:spcAft>
              <a:defRPr sz="2400">
                <a:solidFill>
                  <a:schemeClr val="tx1"/>
                </a:solidFill>
                <a:latin typeface="Arial" pitchFamily="34" charset="0"/>
                <a:ea typeface="MS PGothic" pitchFamily="34" charset="-128"/>
              </a:defRPr>
            </a:lvl8pPr>
            <a:lvl9pPr marL="18288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fld id="{541F0C26-DC87-43FF-9FCA-ADC9DAC811C9}" type="slidenum">
              <a:rPr lang="en-US" sz="1200"/>
              <a:pPr eaLnBrk="1" hangingPunct="1"/>
              <a:t>7</a:t>
            </a:fld>
            <a:endParaRPr lang="en-US" sz="1200"/>
          </a:p>
        </p:txBody>
      </p:sp>
      <p:sp>
        <p:nvSpPr>
          <p:cNvPr id="112643" name="Rectangle 2"/>
          <p:cNvSpPr>
            <a:spLocks noGrp="1" noRot="1" noChangeAspect="1" noChangeArrowheads="1" noTextEdit="1"/>
          </p:cNvSpPr>
          <p:nvPr>
            <p:ph type="sldImg"/>
          </p:nvPr>
        </p:nvSpPr>
        <p:spPr>
          <a:xfrm>
            <a:off x="1309688" y="776288"/>
            <a:ext cx="4284662" cy="3214687"/>
          </a:xfrm>
          <a:ln w="12700" cap="flat">
            <a:solidFill>
              <a:schemeClr val="tx1"/>
            </a:solidFill>
          </a:ln>
        </p:spPr>
      </p:sp>
      <p:sp>
        <p:nvSpPr>
          <p:cNvPr id="112644" name="Rectangle 3"/>
          <p:cNvSpPr>
            <a:spLocks noGrp="1" noChangeArrowheads="1"/>
          </p:cNvSpPr>
          <p:nvPr>
            <p:ph type="body" idx="1"/>
          </p:nvPr>
        </p:nvSpPr>
        <p:spPr>
          <a:xfrm>
            <a:off x="969963" y="4354513"/>
            <a:ext cx="5154612" cy="2103437"/>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070" tIns="48037" rIns="96070" bIns="48037"/>
          <a:lstStyle/>
          <a:p>
            <a:pPr eaLnBrk="1" hangingPunct="1"/>
            <a:r>
              <a:rPr lang="en-US" dirty="0">
                <a:latin typeface="Arial" pitchFamily="34" charset="0"/>
              </a:rPr>
              <a:t>Since each satellite maintains time very accurately (~1 nanosecond = 30 cm), it can tag its signal with the time of transmission.  This information, together with the location of the satellite, also transmitted to the receiver,  is sufficient to allow the  receiver to calculate the range to each satellite provided that the receiver also knows also knows the time.  Equipping receivers with atomic clocks would be very expensive, so the receiver tags the signal with the time of its internal clock to create a “</a:t>
            </a:r>
            <a:r>
              <a:rPr lang="en-US" dirty="0" err="1">
                <a:latin typeface="Arial" pitchFamily="34" charset="0"/>
              </a:rPr>
              <a:t>pseudorange</a:t>
            </a:r>
            <a:r>
              <a:rPr lang="en-US" dirty="0">
                <a:latin typeface="Arial" pitchFamily="34" charset="0"/>
              </a:rPr>
              <a:t>” (range plus an unknown clock correction).   The software in the receiver than uses the </a:t>
            </a:r>
            <a:r>
              <a:rPr lang="en-US" dirty="0" err="1">
                <a:latin typeface="Arial" pitchFamily="34" charset="0"/>
              </a:rPr>
              <a:t>pseudoranges</a:t>
            </a:r>
            <a:r>
              <a:rPr lang="en-US" dirty="0">
                <a:latin typeface="Arial" pitchFamily="34" charset="0"/>
              </a:rPr>
              <a:t> from four satellites to solve for the four unknowns:  three coordinates and the receiver clock correction.</a:t>
            </a:r>
          </a:p>
          <a:p>
            <a:pPr eaLnBrk="1" hangingPunct="1"/>
            <a:endParaRPr lang="en-US" dirty="0">
              <a:latin typeface="Arial" pitchFamily="34" charset="0"/>
            </a:endParaRPr>
          </a:p>
          <a:p>
            <a:pPr eaLnBrk="1" hangingPunct="1"/>
            <a:r>
              <a:rPr lang="en-US" dirty="0">
                <a:latin typeface="Arial" pitchFamily="34" charset="0"/>
              </a:rPr>
              <a:t>Image by Vince Cronin (Baylor University)</a:t>
            </a:r>
          </a:p>
        </p:txBody>
      </p:sp>
    </p:spTree>
    <p:extLst>
      <p:ext uri="{BB962C8B-B14F-4D97-AF65-F5344CB8AC3E}">
        <p14:creationId xmlns:p14="http://schemas.microsoft.com/office/powerpoint/2010/main" val="1248055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MS PGothic" pitchFamily="34" charset="-128"/>
              </a:defRPr>
            </a:lvl1pPr>
            <a:lvl2pPr marL="37931725" indent="-37474525" eaLnBrk="0" hangingPunct="0">
              <a:defRPr sz="2400">
                <a:solidFill>
                  <a:schemeClr val="tx1"/>
                </a:solidFill>
                <a:latin typeface="Arial" pitchFamily="34" charset="0"/>
                <a:ea typeface="MS PGothic" pitchFamily="34" charset="-128"/>
              </a:defRPr>
            </a:lvl2pPr>
            <a:lvl3pPr eaLnBrk="0" hangingPunct="0">
              <a:defRPr sz="2400">
                <a:solidFill>
                  <a:schemeClr val="tx1"/>
                </a:solidFill>
                <a:latin typeface="Arial" pitchFamily="34" charset="0"/>
                <a:ea typeface="MS PGothic" pitchFamily="34" charset="-128"/>
              </a:defRPr>
            </a:lvl3pPr>
            <a:lvl4pPr eaLnBrk="0" hangingPunct="0">
              <a:defRPr sz="2400">
                <a:solidFill>
                  <a:schemeClr val="tx1"/>
                </a:solidFill>
                <a:latin typeface="Arial" pitchFamily="34" charset="0"/>
                <a:ea typeface="MS PGothic" pitchFamily="34" charset="-128"/>
              </a:defRPr>
            </a:lvl4pPr>
            <a:lvl5pPr eaLnBrk="0" hangingPunct="0">
              <a:defRPr sz="2400">
                <a:solidFill>
                  <a:schemeClr val="tx1"/>
                </a:solidFill>
                <a:latin typeface="Arial" pitchFamily="34" charset="0"/>
                <a:ea typeface="MS PGothic" pitchFamily="34" charset="-128"/>
              </a:defRPr>
            </a:lvl5pPr>
            <a:lvl6pPr marL="457200" eaLnBrk="0" fontAlgn="base" hangingPunct="0">
              <a:spcBef>
                <a:spcPct val="0"/>
              </a:spcBef>
              <a:spcAft>
                <a:spcPct val="0"/>
              </a:spcAft>
              <a:defRPr sz="2400">
                <a:solidFill>
                  <a:schemeClr val="tx1"/>
                </a:solidFill>
                <a:latin typeface="Arial" pitchFamily="34" charset="0"/>
                <a:ea typeface="MS PGothic" pitchFamily="34" charset="-128"/>
              </a:defRPr>
            </a:lvl6pPr>
            <a:lvl7pPr marL="914400" eaLnBrk="0" fontAlgn="base" hangingPunct="0">
              <a:spcBef>
                <a:spcPct val="0"/>
              </a:spcBef>
              <a:spcAft>
                <a:spcPct val="0"/>
              </a:spcAft>
              <a:defRPr sz="2400">
                <a:solidFill>
                  <a:schemeClr val="tx1"/>
                </a:solidFill>
                <a:latin typeface="Arial" pitchFamily="34" charset="0"/>
                <a:ea typeface="MS PGothic" pitchFamily="34" charset="-128"/>
              </a:defRPr>
            </a:lvl7pPr>
            <a:lvl8pPr marL="1371600" eaLnBrk="0" fontAlgn="base" hangingPunct="0">
              <a:spcBef>
                <a:spcPct val="0"/>
              </a:spcBef>
              <a:spcAft>
                <a:spcPct val="0"/>
              </a:spcAft>
              <a:defRPr sz="2400">
                <a:solidFill>
                  <a:schemeClr val="tx1"/>
                </a:solidFill>
                <a:latin typeface="Arial" pitchFamily="34" charset="0"/>
                <a:ea typeface="MS PGothic" pitchFamily="34" charset="-128"/>
              </a:defRPr>
            </a:lvl8pPr>
            <a:lvl9pPr marL="18288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fld id="{36FAED98-8FE3-45D2-B30C-14A5C59998D6}" type="slidenum">
              <a:rPr lang="en-US" sz="1200"/>
              <a:pPr eaLnBrk="1" hangingPunct="1"/>
              <a:t>8</a:t>
            </a:fld>
            <a:endParaRPr lang="en-US" sz="1200"/>
          </a:p>
        </p:txBody>
      </p:sp>
      <p:sp>
        <p:nvSpPr>
          <p:cNvPr id="110595" name="Rectangle 2"/>
          <p:cNvSpPr>
            <a:spLocks noGrp="1" noRot="1" noChangeAspect="1" noChangeArrowheads="1" noTextEdit="1"/>
          </p:cNvSpPr>
          <p:nvPr>
            <p:ph type="sldImg"/>
          </p:nvPr>
        </p:nvSpPr>
        <p:spPr>
          <a:xfrm>
            <a:off x="1143000" y="682625"/>
            <a:ext cx="4573588" cy="3430588"/>
          </a:xfrm>
          <a:ln/>
        </p:spPr>
      </p:sp>
      <p:sp>
        <p:nvSpPr>
          <p:cNvPr id="110596" name="Rectangle 3"/>
          <p:cNvSpPr>
            <a:spLocks noGrp="1" noChangeArrowheads="1"/>
          </p:cNvSpPr>
          <p:nvPr>
            <p:ph type="body" idx="1"/>
          </p:nvPr>
        </p:nvSpPr>
        <p:spPr>
          <a:xfrm>
            <a:off x="684213" y="4343400"/>
            <a:ext cx="5489575" cy="411797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dirty="0">
                <a:latin typeface="Arial" pitchFamily="34" charset="0"/>
              </a:rPr>
              <a:t>Example</a:t>
            </a:r>
            <a:r>
              <a:rPr lang="en-US" baseline="0" dirty="0">
                <a:latin typeface="Arial" pitchFamily="34" charset="0"/>
              </a:rPr>
              <a:t> of a typical remote GPS station. In urban areas, some are also fixed to the roof of large reinforced buildings and hooked into grid power supply with battery backup. Many stations are now being equipped with “real time” communication to allow immediate transfer of data to researchers. In other places logistics or country-specific regulations require that data not be transmitted but is instead downloaded manually on a given schedule (monthly, quarterly, annually depending on the site)</a:t>
            </a:r>
          </a:p>
          <a:p>
            <a:pPr eaLnBrk="1" hangingPunct="1"/>
            <a:endParaRPr lang="en-US" baseline="0" dirty="0">
              <a:latin typeface="Arial" pitchFamily="34" charset="0"/>
            </a:endParaRPr>
          </a:p>
          <a:p>
            <a:pPr eaLnBrk="1" hangingPunct="1"/>
            <a:r>
              <a:rPr lang="en-US" baseline="0" dirty="0">
                <a:latin typeface="Arial" pitchFamily="34" charset="0"/>
              </a:rPr>
              <a:t>Accuracies are a little complicated because it does depend on the length of observation time. Nevertheless, this general guideline from the GAMIT/GLOBK 10.6 release notes is helpful. "With 24-hr sessions and a robust stabilization, obtained uncertainties and </a:t>
            </a:r>
            <a:r>
              <a:rPr lang="en-US" baseline="0" dirty="0" err="1">
                <a:latin typeface="Arial" pitchFamily="34" charset="0"/>
              </a:rPr>
              <a:t>repeatabilities</a:t>
            </a:r>
            <a:r>
              <a:rPr lang="en-US" baseline="0" dirty="0">
                <a:latin typeface="Arial" pitchFamily="34" charset="0"/>
              </a:rPr>
              <a:t> should be at the level of 1-2 mm for horizontal coordinates and 3-5 mm for heights. With 8-hr sessions, the horizontal should be 2-4 mm and height 10-15 mm.”</a:t>
            </a:r>
          </a:p>
          <a:p>
            <a:pPr eaLnBrk="1" hangingPunct="1"/>
            <a:r>
              <a:rPr lang="en-US" baseline="0" dirty="0">
                <a:latin typeface="Arial" pitchFamily="34" charset="0"/>
              </a:rPr>
              <a:t>Generally robust velocities of as little as 1-2 mm/</a:t>
            </a:r>
            <a:r>
              <a:rPr lang="en-US" baseline="0" dirty="0" err="1">
                <a:latin typeface="Arial" pitchFamily="34" charset="0"/>
              </a:rPr>
              <a:t>yr</a:t>
            </a:r>
            <a:r>
              <a:rPr lang="en-US" baseline="0" dirty="0">
                <a:latin typeface="Arial" pitchFamily="34" charset="0"/>
              </a:rPr>
              <a:t> can be determine after a year or two.</a:t>
            </a:r>
          </a:p>
          <a:p>
            <a:pPr eaLnBrk="1" hangingPunct="1"/>
            <a:endParaRPr lang="en-US" baseline="0" dirty="0">
              <a:latin typeface="Arial" pitchFamily="34" charset="0"/>
            </a:endParaRPr>
          </a:p>
          <a:p>
            <a:pPr eaLnBrk="1" hangingPunct="1"/>
            <a:r>
              <a:rPr lang="en-US" baseline="0" dirty="0">
                <a:latin typeface="Arial" pitchFamily="34" charset="0"/>
              </a:rPr>
              <a:t>Image from UNAVCO</a:t>
            </a:r>
            <a:endParaRPr lang="en-US" dirty="0">
              <a:latin typeface="Arial" pitchFamily="34" charset="0"/>
            </a:endParaRPr>
          </a:p>
        </p:txBody>
      </p:sp>
    </p:spTree>
    <p:extLst>
      <p:ext uri="{BB962C8B-B14F-4D97-AF65-F5344CB8AC3E}">
        <p14:creationId xmlns:p14="http://schemas.microsoft.com/office/powerpoint/2010/main" val="142849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GPS stations are widely distributed around</a:t>
            </a:r>
            <a:r>
              <a:rPr lang="en-US" baseline="0" dirty="0"/>
              <a:t> the USA and most data are available with a day or so. Some are available with seconds. </a:t>
            </a:r>
            <a:endParaRPr lang="en-US" dirty="0"/>
          </a:p>
          <a:p>
            <a:endParaRPr lang="en-US" dirty="0"/>
          </a:p>
          <a:p>
            <a:r>
              <a:rPr lang="en-US" dirty="0"/>
              <a:t>Image from Nevada</a:t>
            </a:r>
            <a:r>
              <a:rPr lang="en-US" baseline="0" dirty="0"/>
              <a:t> Geodetic Laboratory (http://</a:t>
            </a:r>
            <a:r>
              <a:rPr lang="en-US" baseline="0" dirty="0" err="1"/>
              <a:t>geodesy.unr.edu</a:t>
            </a:r>
            <a:r>
              <a:rPr lang="en-US" baseline="0" dirty="0"/>
              <a:t>/</a:t>
            </a:r>
            <a:r>
              <a:rPr lang="en-US" baseline="0" dirty="0" err="1"/>
              <a:t>sitemap.php</a:t>
            </a:r>
            <a:r>
              <a:rPr lang="en-US" baseline="0" dirty="0"/>
              <a:t>) and used with permission. Base map by Google Maps.</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9</a:t>
            </a:fld>
            <a:endParaRPr lang="en-US"/>
          </a:p>
        </p:txBody>
      </p:sp>
    </p:spTree>
    <p:extLst>
      <p:ext uri="{BB962C8B-B14F-4D97-AF65-F5344CB8AC3E}">
        <p14:creationId xmlns:p14="http://schemas.microsoft.com/office/powerpoint/2010/main" val="2623235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This is not the</a:t>
            </a:r>
            <a:r>
              <a:rPr lang="en-US" baseline="0" dirty="0"/>
              <a:t> same as the </a:t>
            </a:r>
            <a:r>
              <a:rPr lang="en-US" baseline="0" dirty="0" err="1"/>
              <a:t>isostatic</a:t>
            </a:r>
            <a:r>
              <a:rPr lang="en-US" baseline="0" dirty="0"/>
              <a:t> adjustment to surface loads (long time scale, spatial pattern affected by flexural characteristics of lithosphere, total magnitude depending on crust/mantle density contrast).</a:t>
            </a:r>
          </a:p>
          <a:p>
            <a:pPr marL="228600" indent="-228600">
              <a:buAutoNum type="arabicPeriod"/>
            </a:pPr>
            <a:r>
              <a:rPr lang="en-US" baseline="0" dirty="0"/>
              <a:t>The reverse also happens: add groundwater, TWS increases, the land surface moves down</a:t>
            </a:r>
            <a:endParaRPr lang="en-US" dirty="0"/>
          </a:p>
          <a:p>
            <a:endParaRPr lang="en-US" dirty="0"/>
          </a:p>
          <a:p>
            <a:r>
              <a:rPr lang="en-US" dirty="0"/>
              <a:t>Image from UNAVCO (http://</a:t>
            </a:r>
            <a:r>
              <a:rPr lang="en-US" dirty="0" err="1"/>
              <a:t>www.unavco.org</a:t>
            </a:r>
            <a:r>
              <a:rPr lang="en-US" dirty="0"/>
              <a:t>/instrumentation/networks/status/</a:t>
            </a:r>
            <a:r>
              <a:rPr lang="en-US" dirty="0" err="1"/>
              <a:t>pbo</a:t>
            </a:r>
            <a:r>
              <a:rPr lang="en-US" dirty="0"/>
              <a:t>/overview/P037)</a:t>
            </a:r>
          </a:p>
        </p:txBody>
      </p:sp>
      <p:sp>
        <p:nvSpPr>
          <p:cNvPr id="4" name="Slide Number Placeholder 3"/>
          <p:cNvSpPr>
            <a:spLocks noGrp="1"/>
          </p:cNvSpPr>
          <p:nvPr>
            <p:ph type="sldNum" sz="quarter" idx="10"/>
          </p:nvPr>
        </p:nvSpPr>
        <p:spPr/>
        <p:txBody>
          <a:bodyPr/>
          <a:lstStyle/>
          <a:p>
            <a:fld id="{80BCE79E-A8AF-394E-A14A-7EB687F14531}" type="slidenum">
              <a:rPr lang="en-US" smtClean="0"/>
              <a:t>10</a:t>
            </a:fld>
            <a:endParaRPr lang="en-US"/>
          </a:p>
        </p:txBody>
      </p:sp>
    </p:spTree>
    <p:extLst>
      <p:ext uri="{BB962C8B-B14F-4D97-AF65-F5344CB8AC3E}">
        <p14:creationId xmlns:p14="http://schemas.microsoft.com/office/powerpoint/2010/main" val="4076174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GPS stations such as those in the *Network of the Americas (NOTA; https://</a:t>
            </a:r>
            <a:r>
              <a:rPr lang="en-US" baseline="0" dirty="0" err="1"/>
              <a:t>www.unavco.org</a:t>
            </a:r>
            <a:r>
              <a:rPr lang="en-US" baseline="0" dirty="0"/>
              <a:t>/instrumentation/networks/status/all) were originally installed to measure things such as plate tectonic motion (horizontal motions shown in the left image). However, as the data came in, it became clear that elements of the vertical motion is related to changes in the terrestrial water storage (TWS) and there were much wider uses for GPS data than originally imagined.</a:t>
            </a:r>
          </a:p>
          <a:p>
            <a:r>
              <a:rPr lang="en-US" baseline="0" dirty="0"/>
              <a:t>* Many of these GPS stations were originally installed as part of the Plate Boundary Observatory (PBO), which was absorbed into NOTA in 2018.</a:t>
            </a:r>
          </a:p>
          <a:p>
            <a:endParaRPr lang="en-US" baseline="0" dirty="0"/>
          </a:p>
          <a:p>
            <a:r>
              <a:rPr lang="en-US" baseline="0" dirty="0"/>
              <a:t>Rear image: UNAVCO Velocity Viewer http://</a:t>
            </a:r>
            <a:r>
              <a:rPr lang="en-US" baseline="0" dirty="0" err="1"/>
              <a:t>www.unavco.org</a:t>
            </a:r>
            <a:r>
              <a:rPr lang="en-US" baseline="0" dirty="0"/>
              <a:t>/software/visualization/GPS-Velocity-Viewer/GPS-Velocity-</a:t>
            </a:r>
            <a:r>
              <a:rPr lang="en-US" baseline="0" dirty="0" err="1"/>
              <a:t>Viewer.html</a:t>
            </a:r>
            <a:r>
              <a:rPr lang="en-US" baseline="0" dirty="0"/>
              <a:t> (base image from Google Maps)</a:t>
            </a:r>
          </a:p>
          <a:p>
            <a:r>
              <a:rPr lang="en-US" baseline="0" dirty="0"/>
              <a:t>GPS and GPS data from https://</a:t>
            </a:r>
            <a:r>
              <a:rPr lang="en-US" baseline="0" dirty="0" err="1"/>
              <a:t>www.unavco.org</a:t>
            </a:r>
            <a:r>
              <a:rPr lang="en-US" baseline="0" dirty="0"/>
              <a:t>/instrumentation/networks/status/nota/overview/CABL</a:t>
            </a:r>
          </a:p>
        </p:txBody>
      </p:sp>
      <p:sp>
        <p:nvSpPr>
          <p:cNvPr id="4" name="Slide Number Placeholder 3"/>
          <p:cNvSpPr>
            <a:spLocks noGrp="1"/>
          </p:cNvSpPr>
          <p:nvPr>
            <p:ph type="sldNum" sz="quarter" idx="10"/>
          </p:nvPr>
        </p:nvSpPr>
        <p:spPr/>
        <p:txBody>
          <a:bodyPr/>
          <a:lstStyle/>
          <a:p>
            <a:fld id="{80BCE79E-A8AF-394E-A14A-7EB687F14531}" type="slidenum">
              <a:rPr lang="en-US" smtClean="0"/>
              <a:t>11</a:t>
            </a:fld>
            <a:endParaRPr lang="en-US"/>
          </a:p>
        </p:txBody>
      </p:sp>
    </p:spTree>
    <p:extLst>
      <p:ext uri="{BB962C8B-B14F-4D97-AF65-F5344CB8AC3E}">
        <p14:creationId xmlns:p14="http://schemas.microsoft.com/office/powerpoint/2010/main" val="4014031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GPS stations were originally installed to measure tectonic</a:t>
            </a:r>
            <a:r>
              <a:rPr lang="en-US" baseline="0" dirty="0"/>
              <a:t> motions. Position is determined by calculating the distances from satellites using the direct incoming signals. Originally all signals that reflected off surrounding surfaces were considered noise and researchers did their best to filter them out. However, more recently researchers at the University of Colorado Boulder realized that the the reflected signal could be used to determine things such as changes in height or conditions of the surrounding ground.</a:t>
            </a:r>
          </a:p>
          <a:p>
            <a:endParaRPr lang="en-US" baseline="0" dirty="0"/>
          </a:p>
          <a:p>
            <a:r>
              <a:rPr lang="en-US" baseline="0" dirty="0"/>
              <a:t>Image </a:t>
            </a:r>
            <a:r>
              <a:rPr lang="en-US" baseline="0"/>
              <a:t>from UNAVCOO.</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13</a:t>
            </a:fld>
            <a:endParaRPr lang="en-US"/>
          </a:p>
        </p:txBody>
      </p:sp>
    </p:spTree>
    <p:extLst>
      <p:ext uri="{BB962C8B-B14F-4D97-AF65-F5344CB8AC3E}">
        <p14:creationId xmlns:p14="http://schemas.microsoft.com/office/powerpoint/2010/main" val="1219504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Unlike a SNOTEL pillow</a:t>
            </a:r>
            <a:r>
              <a:rPr lang="en-US" baseline="0" dirty="0"/>
              <a:t> which only measures a few square meters of area, reflected GPS signals integrate snow depth from an around of about 1000 </a:t>
            </a:r>
            <a:r>
              <a:rPr lang="en-US" baseline="0" dirty="0" err="1"/>
              <a:t>sq</a:t>
            </a:r>
            <a:r>
              <a:rPr lang="en-US" baseline="0" dirty="0"/>
              <a:t> meters.</a:t>
            </a:r>
          </a:p>
          <a:p>
            <a:endParaRPr lang="en-US" baseline="0" dirty="0"/>
          </a:p>
          <a:p>
            <a:r>
              <a:rPr lang="en-US" baseline="0" dirty="0"/>
              <a:t>Image from Eric Small.</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15</a:t>
            </a:fld>
            <a:endParaRPr lang="en-US"/>
          </a:p>
        </p:txBody>
      </p:sp>
    </p:spTree>
    <p:extLst>
      <p:ext uri="{BB962C8B-B14F-4D97-AF65-F5344CB8AC3E}">
        <p14:creationId xmlns:p14="http://schemas.microsoft.com/office/powerpoint/2010/main" val="222826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a:ln/>
        </p:spPr>
      </p:sp>
      <p:sp>
        <p:nvSpPr>
          <p:cNvPr id="40962" name="Notes Placeholder 2"/>
          <p:cNvSpPr>
            <a:spLocks noGrp="1"/>
          </p:cNvSpPr>
          <p:nvPr>
            <p:ph type="body" idx="1"/>
          </p:nvPr>
        </p:nvSpPr>
        <p:spPr>
          <a:noFill/>
          <a:ln/>
        </p:spPr>
        <p:txBody>
          <a:bodyPr/>
          <a:lstStyle/>
          <a:p>
            <a:pPr eaLnBrk="1" hangingPunct="1"/>
            <a:r>
              <a:rPr lang="en-US">
                <a:latin typeface="Arial" pitchFamily="-72" charset="0"/>
                <a:ea typeface="ＭＳ Ｐゴシック" pitchFamily="-72" charset="-128"/>
              </a:rPr>
              <a:t>red = right hand</a:t>
            </a:r>
          </a:p>
          <a:p>
            <a:pPr eaLnBrk="1" hangingPunct="1"/>
            <a:r>
              <a:rPr lang="en-US">
                <a:latin typeface="Arial" pitchFamily="-72" charset="0"/>
                <a:ea typeface="ＭＳ Ｐゴシック" pitchFamily="-72" charset="-128"/>
              </a:rPr>
              <a:t>blue = left hand</a:t>
            </a:r>
          </a:p>
          <a:p>
            <a:pPr eaLnBrk="1" hangingPunct="1"/>
            <a:r>
              <a:rPr lang="en-US">
                <a:latin typeface="Arial" pitchFamily="-72" charset="0"/>
                <a:ea typeface="ＭＳ Ｐゴシック" pitchFamily="-72" charset="-128"/>
              </a:rPr>
              <a:t>antenna is L2 Choke antenna</a:t>
            </a:r>
          </a:p>
          <a:p>
            <a:pPr eaLnBrk="1" hangingPunct="1"/>
            <a:endParaRPr lang="en-US">
              <a:latin typeface="Arial" pitchFamily="-72" charset="0"/>
              <a:ea typeface="ＭＳ Ｐゴシック" pitchFamily="-72" charset="-128"/>
            </a:endParaRPr>
          </a:p>
        </p:txBody>
      </p:sp>
      <p:sp>
        <p:nvSpPr>
          <p:cNvPr id="40963" name="Slide Number Placeholder 3"/>
          <p:cNvSpPr>
            <a:spLocks noGrp="1"/>
          </p:cNvSpPr>
          <p:nvPr>
            <p:ph type="sldNum" sz="quarter" idx="5"/>
          </p:nvPr>
        </p:nvSpPr>
        <p:spPr>
          <a:noFill/>
        </p:spPr>
        <p:txBody>
          <a:bodyPr/>
          <a:lstStyle/>
          <a:p>
            <a:fld id="{CD97B2F7-7328-4547-83F9-8F76DC62CDCB}" type="slidenum">
              <a:rPr lang="en-US" smtClean="0">
                <a:solidFill>
                  <a:srgbClr val="000000"/>
                </a:solidFill>
                <a:latin typeface="Arial" pitchFamily="-72" charset="0"/>
                <a:ea typeface="ＭＳ Ｐゴシック" pitchFamily="-72" charset="-128"/>
                <a:cs typeface="ＭＳ Ｐゴシック" pitchFamily="-72" charset="-128"/>
              </a:rPr>
              <a:pPr/>
              <a:t>16</a:t>
            </a:fld>
            <a:endParaRPr lang="en-US">
              <a:solidFill>
                <a:srgbClr val="000000"/>
              </a:solidFill>
              <a:latin typeface="Arial" pitchFamily="-72" charset="0"/>
              <a:ea typeface="ＭＳ Ｐゴシック" pitchFamily="-72" charset="-128"/>
              <a:cs typeface="ＭＳ Ｐゴシック" pitchFamily="-72" charset="-128"/>
            </a:endParaRPr>
          </a:p>
        </p:txBody>
      </p:sp>
    </p:spTree>
    <p:extLst>
      <p:ext uri="{BB962C8B-B14F-4D97-AF65-F5344CB8AC3E}">
        <p14:creationId xmlns:p14="http://schemas.microsoft.com/office/powerpoint/2010/main" val="3527777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http://</a:t>
            </a:r>
            <a:r>
              <a:rPr lang="en-US" sz="1200" dirty="0" err="1"/>
              <a:t>photojournal.jpl.nasa.gov</a:t>
            </a:r>
            <a:r>
              <a:rPr lang="en-US" sz="1200" dirty="0"/>
              <a:t>/</a:t>
            </a:r>
            <a:r>
              <a:rPr lang="en-US" sz="1200" dirty="0" err="1"/>
              <a:t>jpegMod</a:t>
            </a:r>
            <a:r>
              <a:rPr lang="en-US" sz="1200" dirty="0"/>
              <a:t>/PIA04235_modest.jpg</a:t>
            </a:r>
            <a:r>
              <a:rPr lang="en-US" sz="1200" baseline="0" dirty="0"/>
              <a:t> (public domain)</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gracefo.jpl.nasa.gov</a:t>
            </a:r>
            <a:r>
              <a:rPr lang="en-US" dirty="0"/>
              <a:t>/resources/71/grace-</a:t>
            </a:r>
            <a:r>
              <a:rPr lang="en-US" dirty="0" err="1"/>
              <a:t>fo</a:t>
            </a:r>
            <a:r>
              <a:rPr lang="en-US"/>
              <a:t>-mission-brochure/</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80BCE79E-A8AF-394E-A14A-7EB687F14531}" type="slidenum">
              <a:rPr lang="en-US" smtClean="0"/>
              <a:t>17</a:t>
            </a:fld>
            <a:endParaRPr lang="en-US"/>
          </a:p>
        </p:txBody>
      </p:sp>
    </p:spTree>
    <p:extLst>
      <p:ext uri="{BB962C8B-B14F-4D97-AF65-F5344CB8AC3E}">
        <p14:creationId xmlns:p14="http://schemas.microsoft.com/office/powerpoint/2010/main" val="1071043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This</a:t>
            </a:r>
            <a:r>
              <a:rPr lang="en-US" sz="1200" baseline="0" dirty="0"/>
              <a:t> graphic from NASA is specifically illustrating the Caribbean Sea, Colombia, and Peru but can be used as a general explanation of how GRACE measures gravity. From https://</a:t>
            </a:r>
            <a:r>
              <a:rPr lang="en-US" sz="1200" baseline="0" dirty="0" err="1"/>
              <a:t>gracefo.jpl.nasa.gov</a:t>
            </a:r>
            <a:r>
              <a:rPr lang="en-US" sz="1200" baseline="0" dirty="0"/>
              <a:t>/resources/50/how-grace-</a:t>
            </a:r>
            <a:r>
              <a:rPr lang="en-US" sz="1200" baseline="0" dirty="0" err="1"/>
              <a:t>fo</a:t>
            </a:r>
            <a:r>
              <a:rPr lang="en-US" sz="1200" baseline="0" dirty="0"/>
              <a:t>-measures-gravity/</a:t>
            </a:r>
            <a:br>
              <a:rPr lang="en-US" sz="1200" baseline="0" dirty="0"/>
            </a:br>
            <a:br>
              <a:rPr lang="en-US" sz="1200" baseline="0" dirty="0"/>
            </a:br>
            <a:r>
              <a:rPr lang="en-US" sz="1200" dirty="0"/>
              <a:t>A simplified example of how the distance between the GRACE-FO satellites changes as they pass over areas</a:t>
            </a:r>
            <a:r>
              <a:rPr lang="en-US" sz="1200" baseline="0" dirty="0"/>
              <a:t> with lower mass (example: the ocean) and areas with higher masses (example: land.)</a:t>
            </a: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1: When both spacecraft are over the</a:t>
            </a:r>
            <a:r>
              <a:rPr lang="en-US" sz="1200" baseline="0" dirty="0"/>
              <a:t> ocean</a:t>
            </a:r>
            <a:r>
              <a:rPr lang="en-US" sz="1200" dirty="0"/>
              <a:t>, the distance between them is relatively constant.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2: When the leading spacecraft encounters a</a:t>
            </a:r>
            <a:r>
              <a:rPr lang="en-US" sz="1200" baseline="0" dirty="0"/>
              <a:t> more massive object</a:t>
            </a:r>
            <a:r>
              <a:rPr lang="en-US" sz="1200" dirty="0"/>
              <a:t> (in this case, land), the more</a:t>
            </a:r>
            <a:r>
              <a:rPr lang="en-US" sz="1200" baseline="0" dirty="0"/>
              <a:t> massive area’s</a:t>
            </a:r>
            <a:r>
              <a:rPr lang="en-US" sz="1200" dirty="0"/>
              <a:t> higher gravity pulls it away from the trailing spacecraft, which is still over the</a:t>
            </a:r>
            <a:r>
              <a:rPr lang="en-US" sz="1200" baseline="0" dirty="0"/>
              <a:t> less massive area</a:t>
            </a:r>
            <a:r>
              <a:rPr lang="en-US" sz="1200" dirty="0"/>
              <a: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3: Once the second satellite also encounters the more</a:t>
            </a:r>
            <a:r>
              <a:rPr lang="en-US" sz="1200" baseline="0" dirty="0"/>
              <a:t> massive area</a:t>
            </a:r>
            <a:r>
              <a:rPr lang="en-US" sz="1200" dirty="0"/>
              <a:t>, it too is pulled toward the higher mass and consequently toward the leading spacecraft. As the lead spacecraft moves past the</a:t>
            </a:r>
            <a:r>
              <a:rPr lang="en-US" sz="1200" baseline="0" dirty="0"/>
              <a:t> more massive area</a:t>
            </a:r>
            <a:r>
              <a:rPr lang="en-US" sz="1200" dirty="0"/>
              <a:t>, it is pulled back slightly by the higher gravity of that</a:t>
            </a:r>
            <a:r>
              <a:rPr lang="en-US" sz="1200" baseline="0" dirty="0"/>
              <a:t> area</a:t>
            </a:r>
            <a:r>
              <a:rPr lang="en-US" sz="1200" dirty="0"/>
              <a: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4: When both spacecraft are over the</a:t>
            </a:r>
            <a:r>
              <a:rPr lang="en-US" sz="1200" baseline="0" dirty="0"/>
              <a:t> less massive object (in this case, the ocean)</a:t>
            </a:r>
            <a:r>
              <a:rPr lang="en-US" sz="1200" dirty="0"/>
              <a:t> again, the trailing spacecraft is slowed by land before returning to its original distance behind the leading spacecraft.</a:t>
            </a:r>
          </a:p>
        </p:txBody>
      </p:sp>
      <p:sp>
        <p:nvSpPr>
          <p:cNvPr id="4" name="Slide Number Placeholder 3"/>
          <p:cNvSpPr>
            <a:spLocks noGrp="1"/>
          </p:cNvSpPr>
          <p:nvPr>
            <p:ph type="sldNum" sz="quarter" idx="10"/>
          </p:nvPr>
        </p:nvSpPr>
        <p:spPr/>
        <p:txBody>
          <a:bodyPr/>
          <a:lstStyle/>
          <a:p>
            <a:fld id="{80BCE79E-A8AF-394E-A14A-7EB687F14531}" type="slidenum">
              <a:rPr lang="en-US" smtClean="0"/>
              <a:t>18</a:t>
            </a:fld>
            <a:endParaRPr lang="en-US"/>
          </a:p>
        </p:txBody>
      </p:sp>
    </p:spTree>
    <p:extLst>
      <p:ext uri="{BB962C8B-B14F-4D97-AF65-F5344CB8AC3E}">
        <p14:creationId xmlns:p14="http://schemas.microsoft.com/office/powerpoint/2010/main" val="8600191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OPTIONAL</a:t>
            </a:r>
          </a:p>
          <a:p>
            <a:r>
              <a:rPr lang="en-US" dirty="0"/>
              <a:t>https://</a:t>
            </a:r>
            <a:r>
              <a:rPr lang="en-US" dirty="0" err="1"/>
              <a:t>gracefo.jpl.nasa.gov</a:t>
            </a:r>
            <a:r>
              <a:rPr lang="en-US" dirty="0"/>
              <a:t>/news/138/first-laser-light-for-grace-follow-on/</a:t>
            </a:r>
          </a:p>
          <a:p>
            <a:r>
              <a:rPr lang="en-US" dirty="0"/>
              <a:t>“Along the satellites' ground track (top), the inter-spacecraft distance between them changes as the mass distribution underneath (i.e., from mountains, etc.) varies. The small changes measured by the Laser Ranging Interferometer (middle) agree well with topographic features along the orbit (bottom).”</a:t>
            </a:r>
          </a:p>
          <a:p>
            <a:endParaRPr lang="en-US" dirty="0"/>
          </a:p>
          <a:p>
            <a:r>
              <a:rPr lang="en-US" dirty="0"/>
              <a:t>This may be more</a:t>
            </a:r>
            <a:r>
              <a:rPr lang="en-US" baseline="0" dirty="0"/>
              <a:t> information that you wish to get into with students but in reality there is a somewhat complex relationship between the distance between the satellites and the underlying topography/gravity with oscillations that need to be converted into a gravity value.</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19</a:t>
            </a:fld>
            <a:endParaRPr lang="en-US"/>
          </a:p>
        </p:txBody>
      </p:sp>
    </p:spTree>
    <p:extLst>
      <p:ext uri="{BB962C8B-B14F-4D97-AF65-F5344CB8AC3E}">
        <p14:creationId xmlns:p14="http://schemas.microsoft.com/office/powerpoint/2010/main" val="3787566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20</a:t>
            </a:fld>
            <a:endParaRPr lang="en-US"/>
          </a:p>
        </p:txBody>
      </p:sp>
    </p:spTree>
    <p:extLst>
      <p:ext uri="{BB962C8B-B14F-4D97-AF65-F5344CB8AC3E}">
        <p14:creationId xmlns:p14="http://schemas.microsoft.com/office/powerpoint/2010/main" val="385941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decade</a:t>
            </a:r>
            <a:r>
              <a:rPr lang="en-US" baseline="0" dirty="0"/>
              <a:t> of GRACE data shows the overall changes in aquifers across the USA.</a:t>
            </a:r>
            <a:endParaRPr lang="en-US" dirty="0"/>
          </a:p>
          <a:p>
            <a:endParaRPr lang="en-US" dirty="0"/>
          </a:p>
          <a:p>
            <a:r>
              <a:rPr lang="en-US" dirty="0"/>
              <a:t>Image from: https://</a:t>
            </a:r>
            <a:r>
              <a:rPr lang="en-US" dirty="0" err="1"/>
              <a:t>earthobservatory.nasa.gov</a:t>
            </a:r>
            <a:r>
              <a:rPr lang="en-US" dirty="0"/>
              <a:t>/IOTD/</a:t>
            </a:r>
            <a:r>
              <a:rPr lang="en-US" dirty="0" err="1"/>
              <a:t>view.php?id</a:t>
            </a:r>
            <a:r>
              <a:rPr lang="en-US" dirty="0"/>
              <a:t>=82266 </a:t>
            </a:r>
          </a:p>
          <a:p>
            <a:r>
              <a:rPr lang="en-US" dirty="0"/>
              <a:t>NASA site also includes a related</a:t>
            </a:r>
            <a:r>
              <a:rPr lang="en-US" baseline="0" dirty="0"/>
              <a:t> article which instructors could use to bring in more aspects of specific societal challenges </a:t>
            </a:r>
            <a:r>
              <a:rPr lang="en-US" baseline="0"/>
              <a:t>from groundwater loss.</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21</a:t>
            </a:fld>
            <a:endParaRPr lang="en-US"/>
          </a:p>
        </p:txBody>
      </p:sp>
    </p:spTree>
    <p:extLst>
      <p:ext uri="{BB962C8B-B14F-4D97-AF65-F5344CB8AC3E}">
        <p14:creationId xmlns:p14="http://schemas.microsoft.com/office/powerpoint/2010/main" val="2972195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gravity variations measured by GRACE can be used to determine water storage on land. By comparing current data to an average over time, scientists can generate an anomaly map to see where terrestrial water storage has decreased or increased. This map, created using GRACE data, shows the global terrestrial water storage anomaly in April 2015, relative to the 2002-2015 mean. Rust colored areas show areas where water has decreased, and areas in blue are where water levels have increased. Note the significant decreases in water storage across most of California are related to groundwater, while decreases along the Alaska coastline are due to glacier melt. </a:t>
            </a:r>
          </a:p>
          <a:p>
            <a:endParaRPr lang="en-US" sz="1200" b="0" i="0" u="none" strike="noStrike" kern="1200" baseline="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mn-lt"/>
                <a:ea typeface="+mn-ea"/>
                <a:cs typeface="+mn-cs"/>
              </a:rPr>
              <a:t>https://</a:t>
            </a:r>
            <a:r>
              <a:rPr lang="en-US" sz="1200" b="0" i="0" u="none" strike="noStrike" kern="1200" baseline="0" dirty="0" err="1">
                <a:solidFill>
                  <a:schemeClr val="tx1"/>
                </a:solidFill>
                <a:latin typeface="+mn-lt"/>
                <a:ea typeface="+mn-ea"/>
                <a:cs typeface="+mn-cs"/>
              </a:rPr>
              <a:t>gracefo.jpl.nasa.gov</a:t>
            </a:r>
            <a:r>
              <a:rPr lang="en-US" sz="1200" b="0" i="0" u="none" strike="noStrike" kern="1200" baseline="0" dirty="0">
                <a:solidFill>
                  <a:schemeClr val="tx1"/>
                </a:solidFill>
                <a:latin typeface="+mn-lt"/>
                <a:ea typeface="+mn-ea"/>
                <a:cs typeface="+mn-cs"/>
              </a:rPr>
              <a:t>/resources/71/grace-</a:t>
            </a:r>
            <a:r>
              <a:rPr lang="en-US" sz="1200" b="0" i="0" u="none" strike="noStrike" kern="1200" baseline="0" dirty="0" err="1">
                <a:solidFill>
                  <a:schemeClr val="tx1"/>
                </a:solidFill>
                <a:latin typeface="+mn-lt"/>
                <a:ea typeface="+mn-ea"/>
                <a:cs typeface="+mn-cs"/>
              </a:rPr>
              <a:t>fo</a:t>
            </a:r>
            <a:r>
              <a:rPr lang="en-US" sz="1200" b="0" i="0" u="none" strike="noStrike" kern="1200" baseline="0" dirty="0">
                <a:solidFill>
                  <a:schemeClr val="tx1"/>
                </a:solidFill>
                <a:latin typeface="+mn-lt"/>
                <a:ea typeface="+mn-ea"/>
                <a:cs typeface="+mn-cs"/>
              </a:rPr>
              <a:t>-mission-brochure/</a:t>
            </a:r>
          </a:p>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22</a:t>
            </a:fld>
            <a:endParaRPr lang="en-US"/>
          </a:p>
        </p:txBody>
      </p:sp>
    </p:spTree>
    <p:extLst>
      <p:ext uri="{BB962C8B-B14F-4D97-AF65-F5344CB8AC3E}">
        <p14:creationId xmlns:p14="http://schemas.microsoft.com/office/powerpoint/2010/main" val="39948416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Satellite images of the snow</a:t>
            </a:r>
            <a:r>
              <a:rPr lang="en-US" baseline="0" dirty="0"/>
              <a:t> pack in the Sierra Nevada Mountains in March 31, 2011 and 2015.</a:t>
            </a:r>
          </a:p>
          <a:p>
            <a:r>
              <a:rPr lang="en-US" baseline="0" dirty="0"/>
              <a:t>2015 was the depths of the exceptional drought that California experienced.</a:t>
            </a:r>
          </a:p>
          <a:p>
            <a:endParaRPr lang="en-US" baseline="0" dirty="0"/>
          </a:p>
          <a:p>
            <a:r>
              <a:rPr lang="en-US" baseline="0" dirty="0"/>
              <a:t>http://</a:t>
            </a:r>
            <a:r>
              <a:rPr lang="en-US" baseline="0" dirty="0" err="1"/>
              <a:t>earthobservatory.nasa.gov</a:t>
            </a:r>
            <a:r>
              <a:rPr lang="en-US" baseline="0" dirty="0"/>
              <a:t>/IOTD/</a:t>
            </a:r>
            <a:r>
              <a:rPr lang="en-US" baseline="0" dirty="0" err="1"/>
              <a:t>view.php?id</a:t>
            </a:r>
            <a:r>
              <a:rPr lang="en-US" baseline="0" dirty="0"/>
              <a:t>=86838&amp;src=</a:t>
            </a:r>
            <a:r>
              <a:rPr lang="en-US" baseline="0" dirty="0" err="1"/>
              <a:t>eoa-iotd</a:t>
            </a:r>
            <a:endParaRPr lang="en-US" baseline="0" dirty="0"/>
          </a:p>
          <a:p>
            <a:endParaRPr lang="en-US" dirty="0"/>
          </a:p>
        </p:txBody>
      </p:sp>
      <p:sp>
        <p:nvSpPr>
          <p:cNvPr id="4" name="Slide Number Placeholder 3"/>
          <p:cNvSpPr>
            <a:spLocks noGrp="1"/>
          </p:cNvSpPr>
          <p:nvPr>
            <p:ph type="sldNum" sz="quarter" idx="10"/>
          </p:nvPr>
        </p:nvSpPr>
        <p:spPr/>
        <p:txBody>
          <a:bodyPr/>
          <a:lstStyle/>
          <a:p>
            <a:fld id="{2C4AAB47-EDE8-2E40-9E30-A67D9DF8DED3}" type="slidenum">
              <a:rPr lang="en-US" smtClean="0"/>
              <a:t>25</a:t>
            </a:fld>
            <a:endParaRPr lang="en-US"/>
          </a:p>
        </p:txBody>
      </p:sp>
    </p:spTree>
    <p:extLst>
      <p:ext uri="{BB962C8B-B14F-4D97-AF65-F5344CB8AC3E}">
        <p14:creationId xmlns:p14="http://schemas.microsoft.com/office/powerpoint/2010/main" val="33988012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i="1" u="none" strike="noStrike" kern="1200" dirty="0">
                <a:solidFill>
                  <a:schemeClr val="tx1"/>
                </a:solidFill>
                <a:effectLst/>
                <a:latin typeface="+mn-lt"/>
                <a:ea typeface="+mn-ea"/>
                <a:cs typeface="+mn-cs"/>
              </a:rPr>
              <a:t>Many assumptions go into determining these fluxes and reservoir masses.</a:t>
            </a:r>
            <a:r>
              <a:rPr lang="en-US" dirty="0"/>
              <a:t> </a:t>
            </a:r>
            <a:r>
              <a:rPr lang="en-US" sz="1200" b="0" i="1" u="none" strike="noStrike" kern="1200" dirty="0">
                <a:solidFill>
                  <a:schemeClr val="tx1"/>
                </a:solidFill>
                <a:effectLst/>
                <a:latin typeface="+mn-lt"/>
                <a:ea typeface="+mn-ea"/>
                <a:cs typeface="+mn-cs"/>
              </a:rPr>
              <a:t>Although other studies may give somewhat different numbers, the overall</a:t>
            </a:r>
            <a:r>
              <a:rPr lang="en-US" dirty="0"/>
              <a:t> </a:t>
            </a:r>
            <a:r>
              <a:rPr lang="en-US" sz="1200" b="0" i="1" u="none" strike="noStrike" kern="1200" dirty="0">
                <a:solidFill>
                  <a:schemeClr val="tx1"/>
                </a:solidFill>
                <a:effectLst/>
                <a:latin typeface="+mn-lt"/>
                <a:ea typeface="+mn-ea"/>
                <a:cs typeface="+mn-cs"/>
              </a:rPr>
              <a:t>scale of the different residence times gives students a reasonable idea of</a:t>
            </a:r>
            <a:r>
              <a:rPr lang="en-US" dirty="0"/>
              <a:t> </a:t>
            </a:r>
            <a:r>
              <a:rPr lang="en-US" sz="1200" b="0" i="1" u="none" strike="noStrike" kern="1200" dirty="0">
                <a:solidFill>
                  <a:schemeClr val="tx1"/>
                </a:solidFill>
                <a:effectLst/>
                <a:latin typeface="+mn-lt"/>
                <a:ea typeface="+mn-ea"/>
                <a:cs typeface="+mn-cs"/>
              </a:rPr>
              <a:t>where water resides for mere days-weeks or millennia.</a:t>
            </a:r>
            <a:r>
              <a:rPr lang="en-US" sz="1200" b="0" i="1" u="none" strike="noStrike" kern="1200" baseline="0" dirty="0">
                <a:solidFill>
                  <a:schemeClr val="tx1"/>
                </a:solidFill>
                <a:effectLst/>
                <a:latin typeface="+mn-lt"/>
                <a:ea typeface="+mn-ea"/>
                <a:cs typeface="+mn-cs"/>
              </a:rPr>
              <a:t> For simplicity, not all fluxes are included.</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1" u="none" strike="noStrike" kern="1200" dirty="0">
                <a:solidFill>
                  <a:schemeClr val="tx1"/>
                </a:solidFill>
                <a:effectLst/>
                <a:latin typeface="+mn-lt"/>
                <a:ea typeface="+mn-ea"/>
                <a:cs typeface="+mn-cs"/>
              </a:rPr>
              <a:t>Fluxes and reservoir masses taken from:</a:t>
            </a:r>
            <a:r>
              <a:rPr lang="en-US" dirty="0"/>
              <a:t> </a:t>
            </a:r>
            <a:r>
              <a:rPr lang="en-US" sz="1200" b="0" i="1" u="none" strike="noStrike" kern="1200" dirty="0">
                <a:solidFill>
                  <a:schemeClr val="tx1"/>
                </a:solidFill>
                <a:effectLst/>
                <a:latin typeface="+mn-lt"/>
                <a:ea typeface="+mn-ea"/>
                <a:cs typeface="+mn-cs"/>
              </a:rPr>
              <a:t>Oki &amp; </a:t>
            </a:r>
            <a:r>
              <a:rPr lang="en-US" sz="1200" b="0" i="1" u="none" strike="noStrike" kern="1200" dirty="0" err="1">
                <a:solidFill>
                  <a:schemeClr val="tx1"/>
                </a:solidFill>
                <a:effectLst/>
                <a:latin typeface="+mn-lt"/>
                <a:ea typeface="+mn-ea"/>
                <a:cs typeface="+mn-cs"/>
              </a:rPr>
              <a:t>Kanae</a:t>
            </a:r>
            <a:r>
              <a:rPr lang="en-US" sz="1200" b="0" i="1" u="none" strike="noStrike" kern="1200" dirty="0">
                <a:solidFill>
                  <a:schemeClr val="tx1"/>
                </a:solidFill>
                <a:effectLst/>
                <a:latin typeface="+mn-lt"/>
                <a:ea typeface="+mn-ea"/>
                <a:cs typeface="+mn-cs"/>
              </a:rPr>
              <a:t>, 2006. Global hydrologic cycles and world water resources. Science, v 303, p 1068-1072.</a:t>
            </a:r>
            <a:r>
              <a:rPr lang="en-US" dirty="0"/>
              <a:t> </a:t>
            </a:r>
            <a:r>
              <a:rPr lang="en-US" sz="1200" b="0" i="0" u="sng" strike="noStrike" kern="1200" dirty="0">
                <a:solidFill>
                  <a:schemeClr val="tx1"/>
                </a:solidFill>
                <a:effectLst/>
                <a:latin typeface="+mn-lt"/>
                <a:ea typeface="+mn-ea"/>
                <a:cs typeface="+mn-cs"/>
                <a:hlinkClick r:id="rId3"/>
              </a:rPr>
              <a:t>http://science.sciencemag.org/content/sci/313/5790/1068.full.pdf?ijkey=5C.sNh5aehB66&amp;keytype=ref&amp;siteid=sci.pdf</a:t>
            </a:r>
            <a:r>
              <a:rPr lang="en-US" dirty="0"/>
              <a:t> </a:t>
            </a:r>
            <a:endParaRPr lang="en-US" sz="120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Background image: http://</a:t>
            </a:r>
            <a:r>
              <a:rPr lang="en-US" sz="1200" kern="1200" dirty="0" err="1">
                <a:solidFill>
                  <a:schemeClr val="tx1"/>
                </a:solidFill>
                <a:effectLst/>
                <a:latin typeface="+mn-lt"/>
                <a:ea typeface="+mn-ea"/>
                <a:cs typeface="+mn-cs"/>
              </a:rPr>
              <a:t>www.noaa.gov</a:t>
            </a:r>
            <a:r>
              <a:rPr lang="en-US" sz="1200" kern="1200" dirty="0">
                <a:solidFill>
                  <a:schemeClr val="tx1"/>
                </a:solidFill>
                <a:effectLst/>
                <a:latin typeface="+mn-lt"/>
                <a:ea typeface="+mn-ea"/>
                <a:cs typeface="+mn-cs"/>
              </a:rPr>
              <a:t>/resource-collections/water-cycle</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30</a:t>
            </a:fld>
            <a:endParaRPr lang="en-US"/>
          </a:p>
        </p:txBody>
      </p:sp>
    </p:spTree>
    <p:extLst>
      <p:ext uri="{BB962C8B-B14F-4D97-AF65-F5344CB8AC3E}">
        <p14:creationId xmlns:p14="http://schemas.microsoft.com/office/powerpoint/2010/main" val="33998841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influence on the hydrologic cycle is frequently left off of water cycle diagrams. Engage your students in a short brainstorm on ways that humans influence the water cycle.</a:t>
            </a:r>
          </a:p>
        </p:txBody>
      </p:sp>
      <p:sp>
        <p:nvSpPr>
          <p:cNvPr id="4" name="Slide Number Placeholder 3"/>
          <p:cNvSpPr>
            <a:spLocks noGrp="1"/>
          </p:cNvSpPr>
          <p:nvPr>
            <p:ph type="sldNum" sz="quarter" idx="5"/>
          </p:nvPr>
        </p:nvSpPr>
        <p:spPr/>
        <p:txBody>
          <a:bodyPr/>
          <a:lstStyle/>
          <a:p>
            <a:fld id="{6273B411-E165-BF48-ABA2-70D378AC59C2}" type="slidenum">
              <a:rPr lang="en-US" smtClean="0"/>
              <a:t>31</a:t>
            </a:fld>
            <a:endParaRPr lang="en-US"/>
          </a:p>
        </p:txBody>
      </p:sp>
    </p:spTree>
    <p:extLst>
      <p:ext uri="{BB962C8B-B14F-4D97-AF65-F5344CB8AC3E}">
        <p14:creationId xmlns:p14="http://schemas.microsoft.com/office/powerpoint/2010/main" val="40596471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pubs.er.usgs.gov</a:t>
            </a:r>
            <a:r>
              <a:rPr lang="en-US" dirty="0"/>
              <a:t>/publication/cir1441</a:t>
            </a:r>
          </a:p>
        </p:txBody>
      </p:sp>
      <p:sp>
        <p:nvSpPr>
          <p:cNvPr id="4" name="Slide Number Placeholder 3"/>
          <p:cNvSpPr>
            <a:spLocks noGrp="1"/>
          </p:cNvSpPr>
          <p:nvPr>
            <p:ph type="sldNum" sz="quarter" idx="5"/>
          </p:nvPr>
        </p:nvSpPr>
        <p:spPr/>
        <p:txBody>
          <a:bodyPr/>
          <a:lstStyle/>
          <a:p>
            <a:fld id="{6273B411-E165-BF48-ABA2-70D378AC59C2}" type="slidenum">
              <a:rPr lang="en-US" smtClean="0"/>
              <a:t>32</a:t>
            </a:fld>
            <a:endParaRPr lang="en-US"/>
          </a:p>
        </p:txBody>
      </p:sp>
    </p:spTree>
    <p:extLst>
      <p:ext uri="{BB962C8B-B14F-4D97-AF65-F5344CB8AC3E}">
        <p14:creationId xmlns:p14="http://schemas.microsoft.com/office/powerpoint/2010/main" val="5146114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pubs.er.usgs.gov</a:t>
            </a:r>
            <a:r>
              <a:rPr lang="en-US" dirty="0"/>
              <a:t>/publication/cir1441</a:t>
            </a:r>
          </a:p>
        </p:txBody>
      </p:sp>
      <p:sp>
        <p:nvSpPr>
          <p:cNvPr id="4" name="Slide Number Placeholder 3"/>
          <p:cNvSpPr>
            <a:spLocks noGrp="1"/>
          </p:cNvSpPr>
          <p:nvPr>
            <p:ph type="sldNum" sz="quarter" idx="5"/>
          </p:nvPr>
        </p:nvSpPr>
        <p:spPr/>
        <p:txBody>
          <a:bodyPr/>
          <a:lstStyle/>
          <a:p>
            <a:fld id="{6273B411-E165-BF48-ABA2-70D378AC59C2}" type="slidenum">
              <a:rPr lang="en-US" smtClean="0"/>
              <a:t>33</a:t>
            </a:fld>
            <a:endParaRPr lang="en-US"/>
          </a:p>
        </p:txBody>
      </p:sp>
    </p:spTree>
    <p:extLst>
      <p:ext uri="{BB962C8B-B14F-4D97-AF65-F5344CB8AC3E}">
        <p14:creationId xmlns:p14="http://schemas.microsoft.com/office/powerpoint/2010/main" val="16584965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Figure 1.</a:t>
            </a:r>
            <a:r>
              <a:rPr lang="en-US" sz="1200" kern="1200" dirty="0">
                <a:solidFill>
                  <a:schemeClr val="tx1"/>
                </a:solidFill>
                <a:effectLst/>
                <a:latin typeface="+mn-lt"/>
                <a:ea typeface="+mn-ea"/>
                <a:cs typeface="+mn-cs"/>
              </a:rPr>
              <a:t>  Example of a graphic depiction of where various stakeholders sit with regards to two specific qualities that enter into a Stakeholder relationship – Power and Interest.  Other plots relating other stakeholder variables can be made in a similar fashion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http://</a:t>
            </a:r>
            <a:r>
              <a:rPr lang="en-US" sz="1200" kern="1200" dirty="0" err="1">
                <a:solidFill>
                  <a:schemeClr val="tx1"/>
                </a:solidFill>
                <a:effectLst/>
                <a:latin typeface="+mn-lt"/>
                <a:ea typeface="+mn-ea"/>
                <a:cs typeface="+mn-cs"/>
              </a:rPr>
              <a:t>www.stakeholdermap.com</a:t>
            </a:r>
            <a:r>
              <a:rPr lang="en-US" sz="1200" kern="1200" dirty="0">
                <a:solidFill>
                  <a:schemeClr val="tx1"/>
                </a:solidFill>
                <a:effectLst/>
                <a:latin typeface="+mn-lt"/>
                <a:ea typeface="+mn-ea"/>
                <a:cs typeface="+mn-cs"/>
              </a:rPr>
              <a:t>/stakeholder-</a:t>
            </a:r>
            <a:r>
              <a:rPr lang="en-US" sz="1200" kern="1200" dirty="0" err="1">
                <a:solidFill>
                  <a:schemeClr val="tx1"/>
                </a:solidFill>
                <a:effectLst/>
                <a:latin typeface="+mn-lt"/>
                <a:ea typeface="+mn-ea"/>
                <a:cs typeface="+mn-cs"/>
              </a:rPr>
              <a:t>analysis.html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34</a:t>
            </a:fld>
            <a:endParaRPr lang="en-US"/>
          </a:p>
        </p:txBody>
      </p:sp>
    </p:spTree>
    <p:extLst>
      <p:ext uri="{BB962C8B-B14F-4D97-AF65-F5344CB8AC3E}">
        <p14:creationId xmlns:p14="http://schemas.microsoft.com/office/powerpoint/2010/main" val="15691287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Left image: </a:t>
            </a:r>
            <a:r>
              <a:rPr lang="en-US" sz="1200" dirty="0"/>
              <a:t>http://</a:t>
            </a:r>
            <a:r>
              <a:rPr lang="en-US" sz="1200" dirty="0" err="1"/>
              <a:t>photojournal.jpl.nasa.gov</a:t>
            </a:r>
            <a:r>
              <a:rPr lang="en-US" sz="1200" dirty="0"/>
              <a:t>/</a:t>
            </a:r>
            <a:r>
              <a:rPr lang="en-US" sz="1200" dirty="0" err="1"/>
              <a:t>jpegMod</a:t>
            </a:r>
            <a:r>
              <a:rPr lang="en-US" sz="1200" dirty="0"/>
              <a:t>/PIA04235_modest.jpg</a:t>
            </a:r>
            <a:endParaRPr lang="en-US" dirty="0"/>
          </a:p>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37</a:t>
            </a:fld>
            <a:endParaRPr lang="en-US"/>
          </a:p>
        </p:txBody>
      </p:sp>
    </p:spTree>
    <p:extLst>
      <p:ext uri="{BB962C8B-B14F-4D97-AF65-F5344CB8AC3E}">
        <p14:creationId xmlns:p14="http://schemas.microsoft.com/office/powerpoint/2010/main" val="35320933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GRACE</a:t>
            </a:r>
            <a:r>
              <a:rPr lang="en-US" baseline="0" dirty="0"/>
              <a:t> satellite </a:t>
            </a:r>
            <a:endParaRPr lang="en-US" dirty="0"/>
          </a:p>
        </p:txBody>
      </p:sp>
      <p:sp>
        <p:nvSpPr>
          <p:cNvPr id="4" name="Slide Number Placeholder 3"/>
          <p:cNvSpPr>
            <a:spLocks noGrp="1"/>
          </p:cNvSpPr>
          <p:nvPr>
            <p:ph type="sldNum" sz="quarter" idx="10"/>
          </p:nvPr>
        </p:nvSpPr>
        <p:spPr/>
        <p:txBody>
          <a:bodyPr/>
          <a:lstStyle/>
          <a:p>
            <a:fld id="{56753CDA-4F80-8C4C-A77E-B3643CC96420}" type="slidenum">
              <a:rPr lang="en-US" smtClean="0"/>
              <a:t>40</a:t>
            </a:fld>
            <a:endParaRPr lang="en-US"/>
          </a:p>
        </p:txBody>
      </p:sp>
    </p:spTree>
    <p:extLst>
      <p:ext uri="{BB962C8B-B14F-4D97-AF65-F5344CB8AC3E}">
        <p14:creationId xmlns:p14="http://schemas.microsoft.com/office/powerpoint/2010/main" val="2219465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Plate Boundary Observatory station P422 in Moscow Idaho</a:t>
            </a:r>
            <a:endParaRPr lang="en-US" baseline="0" dirty="0"/>
          </a:p>
          <a:p>
            <a:r>
              <a:rPr lang="en-US" baseline="0" dirty="0"/>
              <a:t>Image from UNAVCO http://</a:t>
            </a:r>
            <a:r>
              <a:rPr lang="en-US" baseline="0" dirty="0" err="1"/>
              <a:t>www.unavco.org</a:t>
            </a:r>
            <a:r>
              <a:rPr lang="en-US" baseline="0" dirty="0"/>
              <a:t>/instrumentation/networks/status/</a:t>
            </a:r>
            <a:r>
              <a:rPr lang="en-US" baseline="0" dirty="0" err="1"/>
              <a:t>pbo</a:t>
            </a:r>
            <a:r>
              <a:rPr lang="en-US" baseline="0" dirty="0"/>
              <a:t>/overview/p422</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43</a:t>
            </a:fld>
            <a:endParaRPr lang="en-US"/>
          </a:p>
        </p:txBody>
      </p:sp>
    </p:spTree>
    <p:extLst>
      <p:ext uri="{BB962C8B-B14F-4D97-AF65-F5344CB8AC3E}">
        <p14:creationId xmlns:p14="http://schemas.microsoft.com/office/powerpoint/2010/main" val="12980013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44</a:t>
            </a:fld>
            <a:endParaRPr lang="en-US"/>
          </a:p>
        </p:txBody>
      </p:sp>
    </p:spTree>
    <p:extLst>
      <p:ext uri="{BB962C8B-B14F-4D97-AF65-F5344CB8AC3E}">
        <p14:creationId xmlns:p14="http://schemas.microsoft.com/office/powerpoint/2010/main" val="2584150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variety</a:t>
            </a:r>
            <a:r>
              <a:rPr lang="en-US" baseline="0" dirty="0"/>
              <a:t> of water measurement methods show that groundwater aquifers from around the world are being depleted.</a:t>
            </a:r>
          </a:p>
          <a:p>
            <a:r>
              <a:rPr lang="en-US" baseline="0" dirty="0"/>
              <a:t>The left image from </a:t>
            </a:r>
            <a:r>
              <a:rPr lang="en-US" baseline="0" dirty="0" err="1"/>
              <a:t>Konikow</a:t>
            </a:r>
            <a:r>
              <a:rPr lang="en-US" baseline="0" dirty="0"/>
              <a:t>, 2011, (http://</a:t>
            </a:r>
            <a:r>
              <a:rPr lang="en-US" baseline="0" dirty="0" err="1"/>
              <a:t>onlinelibrary.wiley.com</a:t>
            </a:r>
            <a:r>
              <a:rPr lang="en-US" baseline="0" dirty="0"/>
              <a:t>/</a:t>
            </a:r>
            <a:r>
              <a:rPr lang="en-US" baseline="0" dirty="0" err="1"/>
              <a:t>doi</a:t>
            </a:r>
            <a:r>
              <a:rPr lang="en-US" baseline="0" dirty="0"/>
              <a:t>/10.1029/2011GL048604/abstract) was derived from a wide range of methods including water level, modeling, and </a:t>
            </a:r>
            <a:r>
              <a:rPr lang="en-US" baseline="0" dirty="0" err="1"/>
              <a:t>pumpage</a:t>
            </a:r>
            <a:r>
              <a:rPr lang="en-US" baseline="0" dirty="0"/>
              <a:t>.</a:t>
            </a:r>
          </a:p>
          <a:p>
            <a:r>
              <a:rPr lang="en-US" baseline="0" dirty="0"/>
              <a:t>The right image from NASA (also detailed in </a:t>
            </a:r>
            <a:r>
              <a:rPr lang="en-US" sz="1200" b="0" i="0" u="none" strike="noStrike" kern="1200" baseline="0" dirty="0" err="1">
                <a:solidFill>
                  <a:schemeClr val="tx1"/>
                </a:solidFill>
                <a:latin typeface="+mn-lt"/>
                <a:ea typeface="+mn-ea"/>
                <a:cs typeface="+mn-cs"/>
              </a:rPr>
              <a:t>Famiglietti</a:t>
            </a:r>
            <a:r>
              <a:rPr lang="en-US" sz="1200" b="0" i="0" u="none" strike="noStrike" kern="1200" baseline="0" dirty="0">
                <a:solidFill>
                  <a:schemeClr val="tx1"/>
                </a:solidFill>
                <a:latin typeface="+mn-lt"/>
                <a:ea typeface="+mn-ea"/>
                <a:cs typeface="+mn-cs"/>
              </a:rPr>
              <a:t>, 2014) was based on GRACE data (Gravity Recovery and Climate Experiment).</a:t>
            </a:r>
            <a:endParaRPr lang="en-US" baseline="0" dirty="0"/>
          </a:p>
          <a:p>
            <a:endParaRPr lang="en-US" baseline="0" dirty="0"/>
          </a:p>
          <a:p>
            <a:r>
              <a:rPr lang="en-US" dirty="0"/>
              <a:t>Left image: </a:t>
            </a:r>
            <a:r>
              <a:rPr lang="en-US" dirty="0" err="1"/>
              <a:t>Konikow</a:t>
            </a:r>
            <a:r>
              <a:rPr lang="en-US" dirty="0"/>
              <a:t>,</a:t>
            </a:r>
            <a:r>
              <a:rPr lang="en-US" baseline="0" dirty="0"/>
              <a:t> 2011 </a:t>
            </a:r>
            <a:r>
              <a:rPr lang="mr-IN" baseline="0" dirty="0"/>
              <a:t>–</a:t>
            </a:r>
            <a:r>
              <a:rPr lang="en-US" baseline="0" dirty="0"/>
              <a:t> AGU journals allows use of published image for educational purposes</a:t>
            </a:r>
            <a:endParaRPr lang="en-US" dirty="0"/>
          </a:p>
          <a:p>
            <a:r>
              <a:rPr lang="en-US" dirty="0"/>
              <a:t>Right image: https://</a:t>
            </a:r>
            <a:r>
              <a:rPr lang="en-US" dirty="0" err="1"/>
              <a:t>earthobservatory.nasa.gov</a:t>
            </a:r>
            <a:r>
              <a:rPr lang="en-US" dirty="0"/>
              <a:t>/blogs/</a:t>
            </a:r>
            <a:r>
              <a:rPr lang="en-US" dirty="0" err="1"/>
              <a:t>earthmatters</a:t>
            </a:r>
            <a:r>
              <a:rPr lang="en-US" dirty="0"/>
              <a:t>/2014/11/05/earths-</a:t>
            </a:r>
            <a:r>
              <a:rPr lang="en-US" dirty="0" err="1"/>
              <a:t>disapearing</a:t>
            </a:r>
            <a:r>
              <a:rPr lang="en-US" dirty="0"/>
              <a:t>-groundwater/ (J.T. </a:t>
            </a:r>
            <a:r>
              <a:rPr lang="en-US" dirty="0" err="1"/>
              <a:t>Reager</a:t>
            </a:r>
            <a:r>
              <a:rPr lang="en-US" dirty="0"/>
              <a:t>, NASA Jet Propulsion Laboratory)</a:t>
            </a:r>
          </a:p>
        </p:txBody>
      </p:sp>
      <p:sp>
        <p:nvSpPr>
          <p:cNvPr id="4" name="Slide Number Placeholder 3"/>
          <p:cNvSpPr>
            <a:spLocks noGrp="1"/>
          </p:cNvSpPr>
          <p:nvPr>
            <p:ph type="sldNum" sz="quarter" idx="10"/>
          </p:nvPr>
        </p:nvSpPr>
        <p:spPr/>
        <p:txBody>
          <a:bodyPr/>
          <a:lstStyle/>
          <a:p>
            <a:fld id="{80BCE79E-A8AF-394E-A14A-7EB687F14531}" type="slidenum">
              <a:rPr lang="en-US" smtClean="0"/>
              <a:t>45</a:t>
            </a:fld>
            <a:endParaRPr lang="en-US"/>
          </a:p>
        </p:txBody>
      </p:sp>
    </p:spTree>
    <p:extLst>
      <p:ext uri="{BB962C8B-B14F-4D97-AF65-F5344CB8AC3E}">
        <p14:creationId xmlns:p14="http://schemas.microsoft.com/office/powerpoint/2010/main" val="25232734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GPS stations such as those in the *Network of the Americas (NOTA; https://</a:t>
            </a:r>
            <a:r>
              <a:rPr lang="en-US" baseline="0" dirty="0" err="1"/>
              <a:t>www.unavco.org</a:t>
            </a:r>
            <a:r>
              <a:rPr lang="en-US" baseline="0" dirty="0"/>
              <a:t>/instrumentation/networks/status/all) were originally installed to measure things such as plate tectonic motion (horizontal motions shown in the left image). However, as the data came in, it became clear that elements of the vertical motion is related to changes in the terrestrial water storage (TWS) and there were much wider uses for GPS data than originally imagined.</a:t>
            </a:r>
          </a:p>
          <a:p>
            <a:r>
              <a:rPr lang="en-US" baseline="0" dirty="0"/>
              <a:t>* Many of these GPS stations were originally installed as part of the Plate Boundary Observatory (PBO), which was absorbed into NOTA in 2018.</a:t>
            </a:r>
          </a:p>
          <a:p>
            <a:endParaRPr lang="en-US" baseline="0" dirty="0"/>
          </a:p>
          <a:p>
            <a:r>
              <a:rPr lang="en-US" baseline="0" dirty="0"/>
              <a:t>Rear image: UNAVCO Velocity Viewer http://</a:t>
            </a:r>
            <a:r>
              <a:rPr lang="en-US" baseline="0" dirty="0" err="1"/>
              <a:t>www.unavco.org</a:t>
            </a:r>
            <a:r>
              <a:rPr lang="en-US" baseline="0" dirty="0"/>
              <a:t>/software/visualization/GPS-Velocity-Viewer/GPS-Velocity-</a:t>
            </a:r>
            <a:r>
              <a:rPr lang="en-US" baseline="0" dirty="0" err="1"/>
              <a:t>Viewer.html</a:t>
            </a:r>
            <a:r>
              <a:rPr lang="en-US" baseline="0" dirty="0"/>
              <a:t> (base image from Google Maps)</a:t>
            </a:r>
          </a:p>
          <a:p>
            <a:r>
              <a:rPr lang="en-US" baseline="0" dirty="0"/>
              <a:t>GPS and GPS data from https://</a:t>
            </a:r>
            <a:r>
              <a:rPr lang="en-US" baseline="0" dirty="0" err="1"/>
              <a:t>www.unavco.org</a:t>
            </a:r>
            <a:r>
              <a:rPr lang="en-US" baseline="0" dirty="0"/>
              <a:t>/instrumentation/networks/status/nota/overview/CABL</a:t>
            </a:r>
          </a:p>
        </p:txBody>
      </p:sp>
      <p:sp>
        <p:nvSpPr>
          <p:cNvPr id="4" name="Slide Number Placeholder 3"/>
          <p:cNvSpPr>
            <a:spLocks noGrp="1"/>
          </p:cNvSpPr>
          <p:nvPr>
            <p:ph type="sldNum" sz="quarter" idx="10"/>
          </p:nvPr>
        </p:nvSpPr>
        <p:spPr/>
        <p:txBody>
          <a:bodyPr/>
          <a:lstStyle/>
          <a:p>
            <a:fld id="{80BCE79E-A8AF-394E-A14A-7EB687F14531}" type="slidenum">
              <a:rPr lang="en-US" smtClean="0"/>
              <a:t>47</a:t>
            </a:fld>
            <a:endParaRPr lang="en-US"/>
          </a:p>
        </p:txBody>
      </p:sp>
    </p:spTree>
    <p:extLst>
      <p:ext uri="{BB962C8B-B14F-4D97-AF65-F5344CB8AC3E}">
        <p14:creationId xmlns:p14="http://schemas.microsoft.com/office/powerpoint/2010/main" val="2051972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73B411-E165-BF48-ABA2-70D378AC59C2}" type="slidenum">
              <a:rPr lang="en-US" smtClean="0"/>
              <a:t>55</a:t>
            </a:fld>
            <a:endParaRPr lang="en-US"/>
          </a:p>
        </p:txBody>
      </p:sp>
    </p:spTree>
    <p:extLst>
      <p:ext uri="{BB962C8B-B14F-4D97-AF65-F5344CB8AC3E}">
        <p14:creationId xmlns:p14="http://schemas.microsoft.com/office/powerpoint/2010/main" val="35823812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www.youtube.com</a:t>
            </a:r>
            <a:r>
              <a:rPr lang="en-US" dirty="0"/>
              <a:t>/</a:t>
            </a:r>
            <a:r>
              <a:rPr lang="en-US" dirty="0" err="1"/>
              <a:t>watch?v</a:t>
            </a:r>
            <a:r>
              <a:rPr lang="en-US" dirty="0"/>
              <a:t>=5Bzt374u5aU&amp;index=2&amp;list=PLzmugeDoplFOot41MIBBZiLYBCB0M-p1P&amp;t=6s</a:t>
            </a:r>
          </a:p>
          <a:p>
            <a:endParaRPr lang="en-US" dirty="0"/>
          </a:p>
        </p:txBody>
      </p:sp>
      <p:sp>
        <p:nvSpPr>
          <p:cNvPr id="4" name="Slide Number Placeholder 3"/>
          <p:cNvSpPr>
            <a:spLocks noGrp="1"/>
          </p:cNvSpPr>
          <p:nvPr>
            <p:ph type="sldNum" sz="quarter" idx="5"/>
          </p:nvPr>
        </p:nvSpPr>
        <p:spPr/>
        <p:txBody>
          <a:bodyPr/>
          <a:lstStyle/>
          <a:p>
            <a:fld id="{2C4AAB47-EDE8-2E40-9E30-A67D9DF8DED3}" type="slidenum">
              <a:rPr lang="en-US" smtClean="0"/>
              <a:t>58</a:t>
            </a:fld>
            <a:endParaRPr lang="en-US"/>
          </a:p>
        </p:txBody>
      </p:sp>
    </p:spTree>
    <p:extLst>
      <p:ext uri="{BB962C8B-B14F-4D97-AF65-F5344CB8AC3E}">
        <p14:creationId xmlns:p14="http://schemas.microsoft.com/office/powerpoint/2010/main" val="2727303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www.youtube.com</a:t>
            </a:r>
            <a:r>
              <a:rPr lang="en-US" dirty="0"/>
              <a:t>/</a:t>
            </a:r>
            <a:r>
              <a:rPr lang="en-US" dirty="0" err="1"/>
              <a:t>watch?v</a:t>
            </a:r>
            <a:r>
              <a:rPr lang="en-US" dirty="0"/>
              <a:t>=5Bzt374u5aU&amp;index=2&amp;list=PLzmugeDoplFOot41MIBBZiLYBCB0M-p1P&amp;t=6s</a:t>
            </a:r>
          </a:p>
          <a:p>
            <a:r>
              <a:rPr lang="en-US" dirty="0"/>
              <a:t>Poll #2</a:t>
            </a:r>
          </a:p>
          <a:p>
            <a:r>
              <a:rPr lang="en-US" sz="1200" b="0" i="0" kern="1200" dirty="0">
                <a:solidFill>
                  <a:schemeClr val="tx1"/>
                </a:solidFill>
                <a:effectLst/>
                <a:latin typeface="+mn-lt"/>
                <a:ea typeface="+mn-ea"/>
                <a:cs typeface="+mn-cs"/>
              </a:rPr>
              <a:t>Do you see yourself using the "GPS &amp; Groundwater" animation before or after the data exercise? (feel free to add explanation into the chat box) ( Single Choice)</a:t>
            </a:r>
          </a:p>
          <a:p>
            <a:r>
              <a:rPr lang="en-US" sz="1200" b="0" i="0" kern="1200" dirty="0">
                <a:solidFill>
                  <a:schemeClr val="tx1"/>
                </a:solidFill>
                <a:effectLst/>
                <a:latin typeface="+mn-lt"/>
                <a:ea typeface="+mn-ea"/>
                <a:cs typeface="+mn-cs"/>
              </a:rPr>
              <a:t>Answer 1: Before (ex. to set up students with some base knowledge for analyzing GPS data)</a:t>
            </a:r>
          </a:p>
          <a:p>
            <a:r>
              <a:rPr lang="en-US" sz="1200" b="0" i="0" kern="1200" dirty="0">
                <a:solidFill>
                  <a:schemeClr val="tx1"/>
                </a:solidFill>
                <a:effectLst/>
                <a:latin typeface="+mn-lt"/>
                <a:ea typeface="+mn-ea"/>
                <a:cs typeface="+mn-cs"/>
              </a:rPr>
              <a:t>Answer 2: After (ex. do not want to give students clues to the data analysis "answer" beforehand, so animation could serve as wrap-up visualization of what they saw in the data)</a:t>
            </a:r>
          </a:p>
          <a:p>
            <a:endParaRPr lang="en-US" dirty="0"/>
          </a:p>
        </p:txBody>
      </p:sp>
      <p:sp>
        <p:nvSpPr>
          <p:cNvPr id="4" name="Slide Number Placeholder 3"/>
          <p:cNvSpPr>
            <a:spLocks noGrp="1"/>
          </p:cNvSpPr>
          <p:nvPr>
            <p:ph type="sldNum" sz="quarter" idx="5"/>
          </p:nvPr>
        </p:nvSpPr>
        <p:spPr/>
        <p:txBody>
          <a:bodyPr/>
          <a:lstStyle/>
          <a:p>
            <a:fld id="{2C4AAB47-EDE8-2E40-9E30-A67D9DF8DED3}" type="slidenum">
              <a:rPr lang="en-US" smtClean="0"/>
              <a:t>59</a:t>
            </a:fld>
            <a:endParaRPr lang="en-US"/>
          </a:p>
        </p:txBody>
      </p:sp>
    </p:spTree>
    <p:extLst>
      <p:ext uri="{BB962C8B-B14F-4D97-AF65-F5344CB8AC3E}">
        <p14:creationId xmlns:p14="http://schemas.microsoft.com/office/powerpoint/2010/main" val="15182155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a:t>
            </a:r>
            <a:r>
              <a:rPr lang="en-US" baseline="0"/>
              <a:t> </a:t>
            </a:r>
            <a:r>
              <a:rPr lang="en-US"/>
              <a:t>California </a:t>
            </a:r>
            <a:r>
              <a:rPr lang="en-US" dirty="0"/>
              <a:t>Department of Water Resources</a:t>
            </a:r>
          </a:p>
        </p:txBody>
      </p:sp>
      <p:sp>
        <p:nvSpPr>
          <p:cNvPr id="4" name="Slide Number Placeholder 3"/>
          <p:cNvSpPr>
            <a:spLocks noGrp="1"/>
          </p:cNvSpPr>
          <p:nvPr>
            <p:ph type="sldNum" sz="quarter" idx="10"/>
          </p:nvPr>
        </p:nvSpPr>
        <p:spPr/>
        <p:txBody>
          <a:bodyPr/>
          <a:lstStyle/>
          <a:p>
            <a:fld id="{80BCE79E-A8AF-394E-A14A-7EB687F14531}" type="slidenum">
              <a:rPr lang="en-US" smtClean="0"/>
              <a:t>62</a:t>
            </a:fld>
            <a:endParaRPr lang="en-US"/>
          </a:p>
        </p:txBody>
      </p:sp>
    </p:spTree>
    <p:extLst>
      <p:ext uri="{BB962C8B-B14F-4D97-AF65-F5344CB8AC3E}">
        <p14:creationId xmlns:p14="http://schemas.microsoft.com/office/powerpoint/2010/main" val="3272466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4AAB47-EDE8-2E40-9E30-A67D9DF8DED3}" type="slidenum">
              <a:rPr lang="en-US" smtClean="0"/>
              <a:t>64</a:t>
            </a:fld>
            <a:endParaRPr lang="en-US"/>
          </a:p>
        </p:txBody>
      </p:sp>
    </p:spTree>
    <p:extLst>
      <p:ext uri="{BB962C8B-B14F-4D97-AF65-F5344CB8AC3E}">
        <p14:creationId xmlns:p14="http://schemas.microsoft.com/office/powerpoint/2010/main" val="31764999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SNOTEL stations are very valuable,</a:t>
            </a:r>
            <a:r>
              <a:rPr lang="en-US" baseline="0" dirty="0"/>
              <a:t> but they provide only a point source of information. Snow depth is notoriously variable due to factors such as wind and vegetation. It is not feasible to have the density of these stations that would really help constrain snow mass more comprehensively. Also the measurements are only over an area of a few square meters for each site. Geodetic methods such as </a:t>
            </a:r>
            <a:r>
              <a:rPr lang="en-US" baseline="0"/>
              <a:t>reflection GPS can </a:t>
            </a:r>
            <a:r>
              <a:rPr lang="en-US" baseline="0" dirty="0"/>
              <a:t>help augment data from SNOTEL stations.</a:t>
            </a:r>
            <a:endParaRPr lang="en-US" dirty="0"/>
          </a:p>
          <a:p>
            <a:endParaRPr lang="en-US" dirty="0"/>
          </a:p>
          <a:p>
            <a:r>
              <a:rPr lang="en-US" dirty="0"/>
              <a:t>SNOTEL</a:t>
            </a:r>
            <a:r>
              <a:rPr lang="en-US" baseline="0" dirty="0"/>
              <a:t> stations contain a variety of equipment.</a:t>
            </a:r>
          </a:p>
          <a:p>
            <a:r>
              <a:rPr lang="en-US" baseline="0" dirty="0"/>
              <a:t>The primary measurement is determination of snow mass through the pressure sensor within the pillow.</a:t>
            </a:r>
          </a:p>
          <a:p>
            <a:r>
              <a:rPr lang="en-US" baseline="0" dirty="0"/>
              <a:t>Other equipment collects snow depth (look-down sensor) and a variety of other meteorological equipment.</a:t>
            </a:r>
          </a:p>
          <a:p>
            <a:endParaRPr lang="en-US" baseline="0" dirty="0"/>
          </a:p>
          <a:p>
            <a:r>
              <a:rPr lang="en-US" baseline="0" dirty="0"/>
              <a:t>Image: https://</a:t>
            </a:r>
            <a:r>
              <a:rPr lang="en-US" baseline="0" dirty="0" err="1"/>
              <a:t>www.nrcs.usda.gov</a:t>
            </a:r>
            <a:r>
              <a:rPr lang="en-US" baseline="0" dirty="0"/>
              <a:t>/</a:t>
            </a:r>
            <a:r>
              <a:rPr lang="en-US" baseline="0" dirty="0" err="1"/>
              <a:t>wps</a:t>
            </a:r>
            <a:r>
              <a:rPr lang="en-US" baseline="0" dirty="0"/>
              <a:t>/portal/</a:t>
            </a:r>
            <a:r>
              <a:rPr lang="en-US" baseline="0" dirty="0" err="1"/>
              <a:t>nrcs</a:t>
            </a:r>
            <a:r>
              <a:rPr lang="en-US" baseline="0" dirty="0"/>
              <a:t>/detail/id/snow/?</a:t>
            </a:r>
            <a:r>
              <a:rPr lang="en-US" baseline="0" dirty="0" err="1"/>
              <a:t>cid</a:t>
            </a:r>
            <a:r>
              <a:rPr lang="en-US" baseline="0" dirty="0"/>
              <a:t>=nrcs144p2_047776 </a:t>
            </a:r>
            <a:endParaRPr lang="en-US" dirty="0"/>
          </a:p>
        </p:txBody>
      </p:sp>
      <p:sp>
        <p:nvSpPr>
          <p:cNvPr id="4" name="Slide Number Placeholder 3"/>
          <p:cNvSpPr>
            <a:spLocks noGrp="1"/>
          </p:cNvSpPr>
          <p:nvPr>
            <p:ph type="sldNum" sz="quarter" idx="10"/>
          </p:nvPr>
        </p:nvSpPr>
        <p:spPr/>
        <p:txBody>
          <a:bodyPr/>
          <a:lstStyle/>
          <a:p>
            <a:fld id="{2C4AAB47-EDE8-2E40-9E30-A67D9DF8DED3}" type="slidenum">
              <a:rPr lang="en-US" smtClean="0"/>
              <a:t>66</a:t>
            </a:fld>
            <a:endParaRPr lang="en-US"/>
          </a:p>
        </p:txBody>
      </p:sp>
    </p:spTree>
    <p:extLst>
      <p:ext uri="{BB962C8B-B14F-4D97-AF65-F5344CB8AC3E}">
        <p14:creationId xmlns:p14="http://schemas.microsoft.com/office/powerpoint/2010/main" val="28715790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t>11/4/20</a:t>
            </a:fld>
            <a:endParaRPr lang="en-US" dirty="0"/>
          </a:p>
        </p:txBody>
      </p:sp>
      <p:sp>
        <p:nvSpPr>
          <p:cNvPr id="5" name="Footer Placeholder 4"/>
          <p:cNvSpPr>
            <a:spLocks noGrp="1"/>
          </p:cNvSpPr>
          <p:nvPr>
            <p:ph type="ftr" sz="quarter" idx="11"/>
          </p:nvPr>
        </p:nvSpPr>
        <p:spPr>
          <a:xfrm>
            <a:off x="3124200" y="5766393"/>
            <a:ext cx="2895600" cy="365125"/>
          </a:xfrm>
        </p:spPr>
        <p:txBody>
          <a:bodyPr/>
          <a:lstStyle/>
          <a:p>
            <a:endParaRPr lang="en-US" dirty="0"/>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t>‹#›</a:t>
            </a:fld>
            <a:endParaRPr lang="en-US"/>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9" y="6112489"/>
            <a:ext cx="4615735" cy="646331"/>
          </a:xfrm>
          <a:prstGeom prst="rect">
            <a:avLst/>
          </a:prstGeom>
          <a:noFill/>
        </p:spPr>
        <p:txBody>
          <a:bodyPr wrap="square" rtlCol="0">
            <a:spAutoFit/>
          </a:bodyPr>
          <a:lstStyle/>
          <a:p>
            <a:pPr defTabSz="457200"/>
            <a:r>
              <a:rPr lang="en-US" sz="1200" dirty="0">
                <a:solidFill>
                  <a:prstClr val="black"/>
                </a:solidFill>
                <a:latin typeface="+mn-lt"/>
              </a:rPr>
              <a:t>This work is supported by the National Science Foundation’s </a:t>
            </a:r>
            <a:r>
              <a:rPr lang="en-US" sz="1200" i="0" dirty="0">
                <a:solidFill>
                  <a:prstClr val="black"/>
                </a:solidFill>
                <a:latin typeface="+mn-lt"/>
              </a:rPr>
              <a:t>Directorate for Education and Human Resources TUES</a:t>
            </a:r>
            <a:r>
              <a:rPr lang="en-US" sz="1200" dirty="0">
                <a:solidFill>
                  <a:prstClr val="black"/>
                </a:solidFill>
                <a:latin typeface="+mn-lt"/>
              </a:rPr>
              <a:t>-1245025, IUSE-</a:t>
            </a:r>
            <a:r>
              <a:rPr lang="is-IS" sz="1200" dirty="0">
                <a:solidFill>
                  <a:prstClr val="black"/>
                </a:solidFill>
                <a:latin typeface="+mn-lt"/>
              </a:rPr>
              <a:t>1612248</a:t>
            </a:r>
            <a:r>
              <a:rPr lang="en-US" sz="1200" dirty="0">
                <a:solidFill>
                  <a:prstClr val="black"/>
                </a:solidFill>
                <a:latin typeface="+mn-lt"/>
              </a:rPr>
              <a:t>, </a:t>
            </a:r>
            <a:r>
              <a:rPr lang="is-IS" sz="1200" dirty="0"/>
              <a:t>IUSE-1725347,  and </a:t>
            </a:r>
            <a:r>
              <a:rPr lang="en-US" sz="1200" dirty="0">
                <a:solidFill>
                  <a:prstClr val="black"/>
                </a:solidFill>
                <a:latin typeface="+mn-lt"/>
              </a:rPr>
              <a:t>IUSE-</a:t>
            </a:r>
            <a:r>
              <a:rPr lang="cs-CZ" sz="1200" dirty="0">
                <a:solidFill>
                  <a:prstClr val="black"/>
                </a:solidFill>
                <a:latin typeface="+mn-lt"/>
              </a:rPr>
              <a:t>1914915.</a:t>
            </a:r>
            <a:endParaRPr lang="en-US" sz="1200" dirty="0">
              <a:solidFill>
                <a:prstClr val="black"/>
              </a:solidFill>
              <a:latin typeface="+mn-lt"/>
            </a:endParaRPr>
          </a:p>
        </p:txBody>
      </p:sp>
      <p:sp>
        <p:nvSpPr>
          <p:cNvPr id="7" name="TextBox 6"/>
          <p:cNvSpPr txBox="1"/>
          <p:nvPr userDrawn="1"/>
        </p:nvSpPr>
        <p:spPr>
          <a:xfrm>
            <a:off x="5715840" y="6481821"/>
            <a:ext cx="2970960" cy="276999"/>
          </a:xfrm>
          <a:prstGeom prst="rect">
            <a:avLst/>
          </a:prstGeom>
          <a:noFill/>
        </p:spPr>
        <p:txBody>
          <a:bodyPr wrap="none" rtlCol="0">
            <a:spAutoFit/>
          </a:bodyPr>
          <a:lstStyle/>
          <a:p>
            <a:r>
              <a:rPr lang="en-US" sz="1200" dirty="0"/>
              <a:t>Questions, contact </a:t>
            </a:r>
            <a:r>
              <a:rPr lang="en-US" sz="1200" u="sng" dirty="0"/>
              <a:t>education-AT-unavco.org</a:t>
            </a:r>
            <a:endParaRPr lang="en-US" sz="1200" dirty="0"/>
          </a:p>
        </p:txBody>
      </p:sp>
      <p:pic>
        <p:nvPicPr>
          <p:cNvPr id="12" name="Picture 11"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32300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t>11/4/20</a:t>
            </a:fld>
            <a:endParaRPr lang="en-US"/>
          </a:p>
        </p:txBody>
      </p:sp>
      <p:sp>
        <p:nvSpPr>
          <p:cNvPr id="5" name="Footer Placeholder 4"/>
          <p:cNvSpPr>
            <a:spLocks noGrp="1"/>
          </p:cNvSpPr>
          <p:nvPr>
            <p:ph type="ftr" sz="quarter" idx="11"/>
          </p:nvPr>
        </p:nvSpPr>
        <p:spPr>
          <a:xfrm>
            <a:off x="3124200" y="6287745"/>
            <a:ext cx="2895600" cy="365125"/>
          </a:xfrm>
        </p:spPr>
        <p:txBody>
          <a:bodyPr/>
          <a:lstStyle/>
          <a:p>
            <a:endParaRPr lang="en-US"/>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t>‹#›</a:t>
            </a:fld>
            <a:endParaRPr lang="en-US"/>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0E7532-6558-2949-8B64-49F3D63F0157}"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18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0E7532-6558-2949-8B64-49F3D63F0157}" type="datetimeFigureOut">
              <a:rPr lang="en-US" smtClean="0"/>
              <a:t>11/4/20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04793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t>11/4/20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5639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t>11/4/20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36755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5128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839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522855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284629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574675" y="304800"/>
            <a:ext cx="8001000" cy="1216025"/>
          </a:xfrm>
        </p:spPr>
        <p:txBody>
          <a:bodyPr/>
          <a:lstStyle/>
          <a:p>
            <a:r>
              <a:rPr lang="en-US"/>
              <a:t>Click to edit Master title style</a:t>
            </a:r>
          </a:p>
        </p:txBody>
      </p:sp>
      <p:sp>
        <p:nvSpPr>
          <p:cNvPr id="3" name="Content Placeholder 2"/>
          <p:cNvSpPr>
            <a:spLocks noGrp="1"/>
          </p:cNvSpPr>
          <p:nvPr>
            <p:ph sz="quarter" idx="1"/>
          </p:nvPr>
        </p:nvSpPr>
        <p:spPr>
          <a:xfrm>
            <a:off x="566738" y="1752600"/>
            <a:ext cx="39243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3438" y="1752600"/>
            <a:ext cx="39243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566738" y="3962400"/>
            <a:ext cx="39243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3438" y="3962400"/>
            <a:ext cx="39243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dt" sz="half" idx="10"/>
          </p:nvPr>
        </p:nvSpPr>
        <p:spPr>
          <a:ln/>
        </p:spPr>
        <p:txBody>
          <a:bodyPr/>
          <a:lstStyle>
            <a:lvl1pPr>
              <a:defRPr/>
            </a:lvl1pPr>
          </a:lstStyle>
          <a:p>
            <a:endParaRPr lang="en-US"/>
          </a:p>
        </p:txBody>
      </p:sp>
      <p:sp>
        <p:nvSpPr>
          <p:cNvPr id="8" name="Rectangle 7"/>
          <p:cNvSpPr>
            <a:spLocks noGrp="1" noChangeArrowheads="1"/>
          </p:cNvSpPr>
          <p:nvPr>
            <p:ph type="ftr" sz="quarter" idx="11"/>
          </p:nvPr>
        </p:nvSpPr>
        <p:spPr>
          <a:ln/>
        </p:spPr>
        <p:txBody>
          <a:bodyPr/>
          <a:lstStyle>
            <a:lvl1pPr>
              <a:defRPr/>
            </a:lvl1pPr>
          </a:lstStyle>
          <a:p>
            <a:endParaRPr lang="en-US"/>
          </a:p>
        </p:txBody>
      </p:sp>
      <p:sp>
        <p:nvSpPr>
          <p:cNvPr id="9" name="Rectangle 8"/>
          <p:cNvSpPr>
            <a:spLocks noGrp="1" noChangeArrowheads="1"/>
          </p:cNvSpPr>
          <p:nvPr>
            <p:ph type="sldNum" sz="quarter" idx="12"/>
          </p:nvPr>
        </p:nvSpPr>
        <p:spPr>
          <a:ln/>
        </p:spPr>
        <p:txBody>
          <a:bodyPr/>
          <a:lstStyle>
            <a:lvl1pPr>
              <a:defRPr/>
            </a:lvl1pPr>
          </a:lstStyle>
          <a:p>
            <a:fld id="{FFD6FC5E-AECE-6D4A-8EB7-83E246565ACF}" type="slidenum">
              <a:rPr lang="en-US"/>
              <a:pPr/>
              <a:t>‹#›</a:t>
            </a:fld>
            <a:endParaRPr lang="en-US"/>
          </a:p>
        </p:txBody>
      </p:sp>
    </p:spTree>
    <p:extLst>
      <p:ext uri="{BB962C8B-B14F-4D97-AF65-F5344CB8AC3E}">
        <p14:creationId xmlns:p14="http://schemas.microsoft.com/office/powerpoint/2010/main" val="256816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20"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g"/><Relationship Id="rId10" Type="http://schemas.openxmlformats.org/officeDocument/2006/relationships/slideLayout" Target="../slideLayouts/slideLayout10.xml"/><Relationship Id="rId19" Type="http://schemas.openxmlformats.org/officeDocument/2006/relationships/image" Target="../media/image6.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8EFF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t>11/4/20</a:t>
            </a:fld>
            <a:endParaRPr lang="en-US"/>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t>‹#›</a:t>
            </a:fld>
            <a:endParaRPr lang="en-US"/>
          </a:p>
        </p:txBody>
      </p:sp>
      <p:pic>
        <p:nvPicPr>
          <p:cNvPr id="7" name="Picture 6" descr="GETSI_banner_wide.png"/>
          <p:cNvPicPr>
            <a:picLocks noChangeAspect="1"/>
          </p:cNvPicPr>
          <p:nvPr/>
        </p:nvPicPr>
        <p:blipFill rotWithShape="1">
          <a:blip r:embed="rId14">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188808" y="6463857"/>
            <a:ext cx="373662" cy="263743"/>
          </a:xfrm>
          <a:prstGeom prst="rect">
            <a:avLst/>
          </a:prstGeom>
        </p:spPr>
      </p:pic>
      <p:pic>
        <p:nvPicPr>
          <p:cNvPr id="8" name="Picture 7"/>
          <p:cNvPicPr>
            <a:picLocks noChangeAspect="1"/>
          </p:cNvPicPr>
          <p:nvPr/>
        </p:nvPicPr>
        <p:blipFill>
          <a:blip r:embed="rId16"/>
          <a:stretch>
            <a:fillRect/>
          </a:stretch>
        </p:blipFill>
        <p:spPr>
          <a:xfrm>
            <a:off x="6200834" y="6506502"/>
            <a:ext cx="669199" cy="178453"/>
          </a:xfrm>
          <a:prstGeom prst="rect">
            <a:avLst/>
          </a:prstGeom>
        </p:spPr>
      </p:pic>
      <p:pic>
        <p:nvPicPr>
          <p:cNvPr id="13" name="Picture 12"/>
          <p:cNvPicPr>
            <a:picLocks noChangeAspect="1"/>
          </p:cNvPicPr>
          <p:nvPr/>
        </p:nvPicPr>
        <p:blipFill>
          <a:blip r:embed="rId17"/>
          <a:stretch>
            <a:fillRect/>
          </a:stretch>
        </p:blipFill>
        <p:spPr>
          <a:xfrm>
            <a:off x="6899113" y="6448481"/>
            <a:ext cx="233256" cy="294495"/>
          </a:xfrm>
          <a:prstGeom prst="rect">
            <a:avLst/>
          </a:prstGeom>
        </p:spPr>
      </p:pic>
      <p:pic>
        <p:nvPicPr>
          <p:cNvPr id="14" name="Picture 13"/>
          <p:cNvPicPr>
            <a:picLocks noChangeAspect="1"/>
          </p:cNvPicPr>
          <p:nvPr/>
        </p:nvPicPr>
        <p:blipFill>
          <a:blip r:embed="rId18"/>
          <a:stretch>
            <a:fillRect/>
          </a:stretch>
        </p:blipFill>
        <p:spPr>
          <a:xfrm>
            <a:off x="8177346" y="6527245"/>
            <a:ext cx="410898" cy="136966"/>
          </a:xfrm>
          <a:prstGeom prst="rect">
            <a:avLst/>
          </a:prstGeom>
        </p:spPr>
      </p:pic>
      <p:pic>
        <p:nvPicPr>
          <p:cNvPr id="9" name="Picture 8" descr="ISUreverse.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7619826" y="6519220"/>
            <a:ext cx="508511" cy="153017"/>
          </a:xfrm>
          <a:prstGeom prst="rect">
            <a:avLst/>
          </a:prstGeom>
        </p:spPr>
      </p:pic>
      <p:pic>
        <p:nvPicPr>
          <p:cNvPr id="15" name="Picture 14" descr="NSF_Logo sm.png"/>
          <p:cNvPicPr>
            <a:picLocks noChangeAspect="1"/>
          </p:cNvPicPr>
          <p:nvPr userDrawn="1"/>
        </p:nvPicPr>
        <p:blipFill>
          <a:blip r:embed="rId20">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6.xm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46.tiff"/></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9.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41.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65.png"/></Relationships>
</file>

<file path=ppt/slides/_rels/slide46.xml.rels><?xml version="1.0" encoding="UTF-8" standalone="yes"?>
<Relationships xmlns="http://schemas.openxmlformats.org/package/2006/relationships"><Relationship Id="rId2" Type="http://schemas.openxmlformats.org/officeDocument/2006/relationships/image" Target="../media/image66.tif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6.xml"/><Relationship Id="rId5" Type="http://schemas.openxmlformats.org/officeDocument/2006/relationships/image" Target="../media/image26.png"/><Relationship Id="rId4" Type="http://schemas.openxmlformats.org/officeDocument/2006/relationships/image" Target="../media/image2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67.tiff"/><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68.tiff"/><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serc.carleton.edu/getsi/teaching_materials/water_resources/unit3.htm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4.png"/><Relationship Id="rId4" Type="http://schemas.openxmlformats.org/officeDocument/2006/relationships/notesSlide" Target="../notesSlides/notesSlide3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5.tif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6.tif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8.tiff"/><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79.tif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image" Target="../media/image80.tiff"/><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image" Target="../media/image81.tiff"/><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82.tiff"/><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83.tiff"/><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image" Target="../media/image86.emf"/><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hyperlink" Target="https://serc.carleton.edu/getsi/teaching_materials/water_challenges/index.html"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6200" y="1201210"/>
            <a:ext cx="8958943" cy="1470025"/>
          </a:xfrm>
        </p:spPr>
        <p:txBody>
          <a:bodyPr/>
          <a:lstStyle/>
          <a:p>
            <a:r>
              <a:rPr lang="en-US" sz="3200" dirty="0"/>
              <a:t>Teaching about </a:t>
            </a:r>
            <a:br>
              <a:rPr lang="en-US" sz="3200" dirty="0"/>
            </a:br>
            <a:r>
              <a:rPr lang="en-US" sz="3200" i="1" dirty="0"/>
              <a:t>Measuring Water Resources with GPS, Gravity, and Traditional Methods</a:t>
            </a:r>
            <a:br>
              <a:rPr lang="en-US" sz="3200" dirty="0"/>
            </a:br>
            <a:endParaRPr lang="en-US" sz="3200" dirty="0"/>
          </a:p>
        </p:txBody>
      </p:sp>
      <p:sp>
        <p:nvSpPr>
          <p:cNvPr id="5" name="Subtitle 4"/>
          <p:cNvSpPr>
            <a:spLocks noGrp="1"/>
          </p:cNvSpPr>
          <p:nvPr>
            <p:ph type="subTitle" idx="1"/>
          </p:nvPr>
        </p:nvSpPr>
        <p:spPr>
          <a:xfrm>
            <a:off x="1349829" y="5246915"/>
            <a:ext cx="6760028" cy="866152"/>
          </a:xfrm>
        </p:spPr>
        <p:txBody>
          <a:bodyPr>
            <a:normAutofit fontScale="92500" lnSpcReduction="20000"/>
          </a:bodyPr>
          <a:lstStyle/>
          <a:p>
            <a:r>
              <a:rPr lang="en-US" sz="2000" dirty="0"/>
              <a:t>Module authors: Bruce Douglas (Indiana University)</a:t>
            </a:r>
            <a:br>
              <a:rPr lang="en-US" sz="2000" dirty="0"/>
            </a:br>
            <a:r>
              <a:rPr lang="en-US" sz="2000" dirty="0"/>
              <a:t> and Eric Small (University of Colorado)</a:t>
            </a:r>
            <a:br>
              <a:rPr lang="en-US" sz="2000" dirty="0"/>
            </a:br>
            <a:r>
              <a:rPr lang="en-US" sz="2000" dirty="0"/>
              <a:t>Editor: Beth Pratt-Sitaula (UNAVCO)</a:t>
            </a:r>
          </a:p>
        </p:txBody>
      </p:sp>
      <p:sp>
        <p:nvSpPr>
          <p:cNvPr id="2" name="TextBox 1"/>
          <p:cNvSpPr txBox="1"/>
          <p:nvPr/>
        </p:nvSpPr>
        <p:spPr>
          <a:xfrm>
            <a:off x="5133474" y="6510421"/>
            <a:ext cx="18466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3" name="Picture 2">
            <a:extLst>
              <a:ext uri="{FF2B5EF4-FFF2-40B4-BE49-F238E27FC236}">
                <a16:creationId xmlns:a16="http://schemas.microsoft.com/office/drawing/2014/main" id="{2824E9B9-3111-DF4B-A78A-8A9B29616F2E}"/>
              </a:ext>
            </a:extLst>
          </p:cNvPr>
          <p:cNvPicPr>
            <a:picLocks noChangeAspect="1"/>
          </p:cNvPicPr>
          <p:nvPr/>
        </p:nvPicPr>
        <p:blipFill>
          <a:blip r:embed="rId3"/>
          <a:stretch>
            <a:fillRect/>
          </a:stretch>
        </p:blipFill>
        <p:spPr>
          <a:xfrm>
            <a:off x="870856" y="2463699"/>
            <a:ext cx="7538357" cy="2704281"/>
          </a:xfrm>
          <a:prstGeom prst="rect">
            <a:avLst/>
          </a:prstGeom>
        </p:spPr>
      </p:pic>
    </p:spTree>
    <p:extLst>
      <p:ext uri="{BB962C8B-B14F-4D97-AF65-F5344CB8AC3E}">
        <p14:creationId xmlns:p14="http://schemas.microsoft.com/office/powerpoint/2010/main" val="646127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B66B-AFEE-0C4D-AFBC-1E924793F98C}"/>
              </a:ext>
            </a:extLst>
          </p:cNvPr>
          <p:cNvSpPr>
            <a:spLocks noGrp="1"/>
          </p:cNvSpPr>
          <p:nvPr>
            <p:ph type="title"/>
          </p:nvPr>
        </p:nvSpPr>
        <p:spPr/>
        <p:txBody>
          <a:bodyPr/>
          <a:lstStyle/>
          <a:p>
            <a:r>
              <a:rPr lang="en-US" dirty="0"/>
              <a:t>Technology</a:t>
            </a:r>
          </a:p>
        </p:txBody>
      </p:sp>
      <p:sp>
        <p:nvSpPr>
          <p:cNvPr id="3" name="Content Placeholder 2">
            <a:extLst>
              <a:ext uri="{FF2B5EF4-FFF2-40B4-BE49-F238E27FC236}">
                <a16:creationId xmlns:a16="http://schemas.microsoft.com/office/drawing/2014/main" id="{C13E4E79-CC66-CC46-ACDF-E1051D5899B5}"/>
              </a:ext>
            </a:extLst>
          </p:cNvPr>
          <p:cNvSpPr>
            <a:spLocks noGrp="1"/>
          </p:cNvSpPr>
          <p:nvPr>
            <p:ph idx="1"/>
          </p:nvPr>
        </p:nvSpPr>
        <p:spPr>
          <a:xfrm>
            <a:off x="457199" y="949331"/>
            <a:ext cx="8479972" cy="5266412"/>
          </a:xfrm>
        </p:spPr>
        <p:txBody>
          <a:bodyPr>
            <a:normAutofit fontScale="77500" lnSpcReduction="20000"/>
          </a:bodyPr>
          <a:lstStyle/>
          <a:p>
            <a:r>
              <a:rPr lang="en-US" dirty="0"/>
              <a:t>Please stay muted when you are not talking</a:t>
            </a:r>
          </a:p>
          <a:p>
            <a:r>
              <a:rPr lang="en-US" dirty="0"/>
              <a:t>Best to use earphones</a:t>
            </a:r>
          </a:p>
          <a:p>
            <a:r>
              <a:rPr lang="en-US" dirty="0"/>
              <a:t>Please make sure your real name shows </a:t>
            </a:r>
            <a:br>
              <a:rPr lang="en-US" dirty="0"/>
            </a:br>
            <a:r>
              <a:rPr lang="en-US" dirty="0"/>
              <a:t>in the Zoom Participant list </a:t>
            </a:r>
          </a:p>
          <a:p>
            <a:r>
              <a:rPr lang="en-US" dirty="0"/>
              <a:t>Use chat box a lot! (group or private messages)</a:t>
            </a:r>
          </a:p>
          <a:p>
            <a:r>
              <a:rPr lang="en-US" dirty="0"/>
              <a:t>Raise your hand if you have something more complicated </a:t>
            </a:r>
            <a:br>
              <a:rPr lang="en-US" dirty="0"/>
            </a:br>
            <a:r>
              <a:rPr lang="en-US" dirty="0"/>
              <a:t>so we can call on you. Then </a:t>
            </a:r>
            <a:br>
              <a:rPr lang="en-US" dirty="0"/>
            </a:br>
            <a:r>
              <a:rPr lang="en-US" dirty="0"/>
              <a:t>you can unmute to speak.</a:t>
            </a:r>
          </a:p>
          <a:p>
            <a:r>
              <a:rPr lang="en-US" dirty="0"/>
              <a:t>We will </a:t>
            </a:r>
            <a:r>
              <a:rPr lang="en-US" u="sng" dirty="0"/>
              <a:t>not</a:t>
            </a:r>
            <a:r>
              <a:rPr lang="en-US" dirty="0"/>
              <a:t> be recording the session, but will save the chat.</a:t>
            </a:r>
          </a:p>
          <a:p>
            <a:r>
              <a:rPr lang="en-US" dirty="0"/>
              <a:t>In breakout groups it is best to turn on videos to facilitate interactions (internet withstanding).</a:t>
            </a:r>
          </a:p>
          <a:p>
            <a:r>
              <a:rPr lang="en-US" dirty="0"/>
              <a:t>Closed captions are available in main Zoom room (if you depend on closed captions, please private-message “UNAVCO host” so you can be put in a breakout </a:t>
            </a:r>
            <a:br>
              <a:rPr lang="en-US" dirty="0"/>
            </a:br>
            <a:r>
              <a:rPr lang="en-US" dirty="0"/>
              <a:t>group that stays in the main room)</a:t>
            </a:r>
          </a:p>
        </p:txBody>
      </p:sp>
      <p:pic>
        <p:nvPicPr>
          <p:cNvPr id="4" name="Picture 3">
            <a:extLst>
              <a:ext uri="{FF2B5EF4-FFF2-40B4-BE49-F238E27FC236}">
                <a16:creationId xmlns:a16="http://schemas.microsoft.com/office/drawing/2014/main" id="{990DEFDC-06CC-3242-9271-CCAA6FCD71CF}"/>
              </a:ext>
            </a:extLst>
          </p:cNvPr>
          <p:cNvPicPr>
            <a:picLocks noChangeAspect="1"/>
          </p:cNvPicPr>
          <p:nvPr/>
        </p:nvPicPr>
        <p:blipFill rotWithShape="1">
          <a:blip r:embed="rId3"/>
          <a:srcRect t="55389"/>
          <a:stretch/>
        </p:blipFill>
        <p:spPr>
          <a:xfrm>
            <a:off x="4520277" y="3158103"/>
            <a:ext cx="3399608" cy="529418"/>
          </a:xfrm>
          <a:prstGeom prst="rect">
            <a:avLst/>
          </a:prstGeom>
          <a:ln>
            <a:solidFill>
              <a:schemeClr val="tx1"/>
            </a:solidFill>
          </a:ln>
        </p:spPr>
      </p:pic>
      <p:pic>
        <p:nvPicPr>
          <p:cNvPr id="5" name="Picture 4">
            <a:extLst>
              <a:ext uri="{FF2B5EF4-FFF2-40B4-BE49-F238E27FC236}">
                <a16:creationId xmlns:a16="http://schemas.microsoft.com/office/drawing/2014/main" id="{239905F2-2023-4644-AA90-9A1598D99F28}"/>
              </a:ext>
            </a:extLst>
          </p:cNvPr>
          <p:cNvPicPr>
            <a:picLocks noChangeAspect="1"/>
          </p:cNvPicPr>
          <p:nvPr/>
        </p:nvPicPr>
        <p:blipFill>
          <a:blip r:embed="rId4"/>
          <a:stretch>
            <a:fillRect/>
          </a:stretch>
        </p:blipFill>
        <p:spPr>
          <a:xfrm>
            <a:off x="6122125" y="1518964"/>
            <a:ext cx="2669177" cy="859915"/>
          </a:xfrm>
          <a:prstGeom prst="rect">
            <a:avLst/>
          </a:prstGeom>
          <a:ln>
            <a:solidFill>
              <a:schemeClr val="tx1"/>
            </a:solidFill>
          </a:ln>
        </p:spPr>
      </p:pic>
      <p:pic>
        <p:nvPicPr>
          <p:cNvPr id="6" name="Picture 5">
            <a:extLst>
              <a:ext uri="{FF2B5EF4-FFF2-40B4-BE49-F238E27FC236}">
                <a16:creationId xmlns:a16="http://schemas.microsoft.com/office/drawing/2014/main" id="{6BC2AFD9-DD07-A345-A6C6-9A4B8B42EF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84957" y="5479012"/>
            <a:ext cx="3143512" cy="834561"/>
          </a:xfrm>
          <a:prstGeom prst="rect">
            <a:avLst/>
          </a:prstGeom>
        </p:spPr>
      </p:pic>
      <p:sp>
        <p:nvSpPr>
          <p:cNvPr id="7" name="TextBox 6">
            <a:extLst>
              <a:ext uri="{FF2B5EF4-FFF2-40B4-BE49-F238E27FC236}">
                <a16:creationId xmlns:a16="http://schemas.microsoft.com/office/drawing/2014/main" id="{408671A9-5FDD-F74D-AFFF-7BE0653444B7}"/>
              </a:ext>
            </a:extLst>
          </p:cNvPr>
          <p:cNvSpPr txBox="1"/>
          <p:nvPr/>
        </p:nvSpPr>
        <p:spPr>
          <a:xfrm>
            <a:off x="7836379" y="107907"/>
            <a:ext cx="1192090" cy="523220"/>
          </a:xfrm>
          <a:prstGeom prst="rect">
            <a:avLst/>
          </a:prstGeom>
          <a:solidFill>
            <a:srgbClr val="FFFFFF"/>
          </a:solidFill>
          <a:ln>
            <a:solidFill>
              <a:schemeClr val="tx2">
                <a:lumMod val="75000"/>
              </a:schemeClr>
            </a:solidFill>
          </a:ln>
          <a:effectLst>
            <a:glow rad="63500">
              <a:schemeClr val="accent1">
                <a:satMod val="175000"/>
                <a:alpha val="40000"/>
              </a:schemeClr>
            </a:glow>
            <a:outerShdw blurRad="50800" dist="38100" dir="5400000" algn="t" rotWithShape="0">
              <a:prstClr val="black">
                <a:alpha val="40000"/>
              </a:prstClr>
            </a:outerShdw>
          </a:effectLst>
        </p:spPr>
        <p:txBody>
          <a:bodyPr wrap="square" rtlCol="0">
            <a:spAutoFit/>
          </a:bodyPr>
          <a:lstStyle/>
          <a:p>
            <a:r>
              <a:rPr lang="en-US" sz="2800" dirty="0"/>
              <a:t>Poll #1</a:t>
            </a:r>
          </a:p>
        </p:txBody>
      </p:sp>
    </p:spTree>
    <p:extLst>
      <p:ext uri="{BB962C8B-B14F-4D97-AF65-F5344CB8AC3E}">
        <p14:creationId xmlns:p14="http://schemas.microsoft.com/office/powerpoint/2010/main" val="297055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Water resource monitoring GEODETIC &amp; TRADITIONAL METHODS</a:t>
            </a:r>
            <a:endParaRPr lang="en-US" sz="2400" dirty="0"/>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1979861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22" y="5340338"/>
            <a:ext cx="7086878" cy="757137"/>
          </a:xfrm>
        </p:spPr>
        <p:txBody>
          <a:bodyPr/>
          <a:lstStyle/>
          <a:p>
            <a:pPr algn="ctr"/>
            <a:r>
              <a:rPr lang="en-US" dirty="0"/>
              <a:t>High Precision vertical GPs</a:t>
            </a:r>
            <a:endParaRPr lang="en-US" sz="2400" dirty="0"/>
          </a:p>
        </p:txBody>
      </p:sp>
      <p:pic>
        <p:nvPicPr>
          <p:cNvPr id="4" name="Picture 3">
            <a:extLst>
              <a:ext uri="{FF2B5EF4-FFF2-40B4-BE49-F238E27FC236}">
                <a16:creationId xmlns:a16="http://schemas.microsoft.com/office/drawing/2014/main" id="{58A77F71-8872-9747-926C-A9F86E9BAF1C}"/>
              </a:ext>
            </a:extLst>
          </p:cNvPr>
          <p:cNvPicPr>
            <a:picLocks noChangeAspect="1"/>
          </p:cNvPicPr>
          <p:nvPr/>
        </p:nvPicPr>
        <p:blipFill>
          <a:blip r:embed="rId3"/>
          <a:stretch>
            <a:fillRect/>
          </a:stretch>
        </p:blipFill>
        <p:spPr>
          <a:xfrm>
            <a:off x="2082798" y="1523999"/>
            <a:ext cx="4927602" cy="3695701"/>
          </a:xfrm>
          <a:prstGeom prst="rect">
            <a:avLst/>
          </a:prstGeom>
        </p:spPr>
      </p:pic>
    </p:spTree>
    <p:extLst>
      <p:ext uri="{BB962C8B-B14F-4D97-AF65-F5344CB8AC3E}">
        <p14:creationId xmlns:p14="http://schemas.microsoft.com/office/powerpoint/2010/main" val="3819924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a:solidFill>
                  <a:schemeClr val="accent1">
                    <a:lumMod val="75000"/>
                  </a:schemeClr>
                </a:solidFill>
                <a:ea typeface="+mj-ea"/>
              </a:rPr>
              <a:t>What Is GPS?</a:t>
            </a:r>
          </a:p>
        </p:txBody>
      </p:sp>
      <p:sp>
        <p:nvSpPr>
          <p:cNvPr id="7171" name="Content Placeholder 2"/>
          <p:cNvSpPr>
            <a:spLocks noGrp="1"/>
          </p:cNvSpPr>
          <p:nvPr>
            <p:ph idx="1"/>
          </p:nvPr>
        </p:nvSpPr>
        <p:spPr>
          <a:xfrm>
            <a:off x="457200" y="949324"/>
            <a:ext cx="5065713" cy="5306065"/>
          </a:xfrm>
        </p:spPr>
        <p:txBody>
          <a:bodyPr>
            <a:normAutofit/>
          </a:bodyPr>
          <a:lstStyle/>
          <a:p>
            <a:pPr eaLnBrk="1" hangingPunct="1"/>
            <a:r>
              <a:rPr lang="en-US" altLang="en-US" dirty="0"/>
              <a:t>GPS receivers are in phones, cars, etc.—basically anything that tells you where you are</a:t>
            </a:r>
          </a:p>
          <a:p>
            <a:pPr eaLnBrk="1" hangingPunct="1"/>
            <a:r>
              <a:rPr lang="en-US" altLang="en-US" dirty="0"/>
              <a:t>This is a great entry point for engaging students</a:t>
            </a:r>
          </a:p>
          <a:p>
            <a:pPr marL="0" indent="0" eaLnBrk="1" hangingPunct="1">
              <a:buNone/>
            </a:pPr>
            <a:endParaRPr lang="en-US" altLang="en-US" dirty="0"/>
          </a:p>
        </p:txBody>
      </p:sp>
      <p:pic>
        <p:nvPicPr>
          <p:cNvPr id="717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03052" y="107023"/>
            <a:ext cx="1782174" cy="3213021"/>
          </a:xfrm>
          <a:prstGeom prst="rect">
            <a:avLst/>
          </a:prstGeom>
          <a:noFill/>
          <a:ln>
            <a:solidFill>
              <a:schemeClr val="tx1"/>
            </a:solid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a:extLst>
              <a:ext uri="{FF2B5EF4-FFF2-40B4-BE49-F238E27FC236}">
                <a16:creationId xmlns:a16="http://schemas.microsoft.com/office/drawing/2014/main" id="{CA39D6E9-7EBD-B646-9DEE-826D5CD8CC02}"/>
              </a:ext>
            </a:extLst>
          </p:cNvPr>
          <p:cNvPicPr>
            <a:picLocks noChangeAspect="1"/>
          </p:cNvPicPr>
          <p:nvPr/>
        </p:nvPicPr>
        <p:blipFill rotWithShape="1">
          <a:blip r:embed="rId4"/>
          <a:srcRect l="16395" t="21861" r="26331" b="6315"/>
          <a:stretch/>
        </p:blipFill>
        <p:spPr>
          <a:xfrm>
            <a:off x="5322967" y="3450672"/>
            <a:ext cx="2846444" cy="2677140"/>
          </a:xfrm>
          <a:prstGeom prst="rect">
            <a:avLst/>
          </a:prstGeom>
          <a:ln>
            <a:solidFill>
              <a:schemeClr val="tx1"/>
            </a:solidFill>
          </a:ln>
        </p:spPr>
      </p:pic>
      <p:sp>
        <p:nvSpPr>
          <p:cNvPr id="3" name="Rectangle 2">
            <a:extLst>
              <a:ext uri="{FF2B5EF4-FFF2-40B4-BE49-F238E27FC236}">
                <a16:creationId xmlns:a16="http://schemas.microsoft.com/office/drawing/2014/main" id="{E6891667-EF50-FE46-8AC4-2C63EE7802ED}"/>
              </a:ext>
            </a:extLst>
          </p:cNvPr>
          <p:cNvSpPr/>
          <p:nvPr/>
        </p:nvSpPr>
        <p:spPr>
          <a:xfrm>
            <a:off x="390469" y="4684263"/>
            <a:ext cx="4572000" cy="1323439"/>
          </a:xfrm>
          <a:prstGeom prst="rect">
            <a:avLst/>
          </a:prstGeom>
        </p:spPr>
        <p:txBody>
          <a:bodyPr>
            <a:spAutoFit/>
          </a:bodyPr>
          <a:lstStyle/>
          <a:p>
            <a:r>
              <a:rPr lang="en-US" sz="2000" dirty="0"/>
              <a:t>Note: GPS is the USA’s system </a:t>
            </a:r>
          </a:p>
          <a:p>
            <a:endParaRPr lang="en-US" sz="2000" dirty="0"/>
          </a:p>
          <a:p>
            <a:r>
              <a:rPr lang="en-US" sz="2000" dirty="0"/>
              <a:t>GNSS = global navigation satellite system (all systems)</a:t>
            </a:r>
          </a:p>
        </p:txBody>
      </p:sp>
    </p:spTree>
    <p:extLst>
      <p:ext uri="{BB962C8B-B14F-4D97-AF65-F5344CB8AC3E}">
        <p14:creationId xmlns:p14="http://schemas.microsoft.com/office/powerpoint/2010/main" val="3161281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961" y="60324"/>
            <a:ext cx="8790039" cy="871167"/>
          </a:xfrm>
        </p:spPr>
        <p:txBody>
          <a:bodyPr/>
          <a:lstStyle/>
          <a:p>
            <a:r>
              <a:rPr lang="en-US" dirty="0"/>
              <a:t>How actual location is determined</a:t>
            </a:r>
          </a:p>
        </p:txBody>
      </p:sp>
      <p:sp>
        <p:nvSpPr>
          <p:cNvPr id="3" name="Content Placeholder 2"/>
          <p:cNvSpPr>
            <a:spLocks noGrp="1"/>
          </p:cNvSpPr>
          <p:nvPr>
            <p:ph idx="1"/>
          </p:nvPr>
        </p:nvSpPr>
        <p:spPr>
          <a:xfrm>
            <a:off x="353961" y="4907595"/>
            <a:ext cx="8450826" cy="1466410"/>
          </a:xfrm>
        </p:spPr>
        <p:txBody>
          <a:bodyPr/>
          <a:lstStyle/>
          <a:p>
            <a:pPr marL="0" indent="0">
              <a:buNone/>
            </a:pPr>
            <a:r>
              <a:rPr lang="en-US" sz="2800" dirty="0"/>
              <a:t>Antenna position is determined by calculating the distances to at least 4 satellites. This enables the solving for four variables: </a:t>
            </a:r>
            <a:r>
              <a:rPr lang="en-US" sz="2800" i="1" dirty="0"/>
              <a:t>x, y, z </a:t>
            </a:r>
            <a:r>
              <a:rPr lang="en-US" sz="2800" dirty="0"/>
              <a:t>and time using </a:t>
            </a:r>
            <a:r>
              <a:rPr lang="en-US" sz="2800" b="1" dirty="0"/>
              <a:t>trilateration</a:t>
            </a:r>
            <a:r>
              <a:rPr lang="en-US" sz="2800" dirty="0"/>
              <a:t>.</a:t>
            </a:r>
          </a:p>
        </p:txBody>
      </p:sp>
      <p:pic>
        <p:nvPicPr>
          <p:cNvPr id="4" name="Picture 3"/>
          <p:cNvPicPr>
            <a:picLocks noChangeAspect="1"/>
          </p:cNvPicPr>
          <p:nvPr/>
        </p:nvPicPr>
        <p:blipFill>
          <a:blip r:embed="rId3"/>
          <a:stretch>
            <a:fillRect/>
          </a:stretch>
        </p:blipFill>
        <p:spPr>
          <a:xfrm>
            <a:off x="155585" y="818760"/>
            <a:ext cx="3483399" cy="3969969"/>
          </a:xfrm>
          <a:prstGeom prst="rect">
            <a:avLst/>
          </a:prstGeom>
        </p:spPr>
      </p:pic>
      <p:pic>
        <p:nvPicPr>
          <p:cNvPr id="5" name="Picture 4"/>
          <p:cNvPicPr>
            <a:picLocks noChangeAspect="1"/>
          </p:cNvPicPr>
          <p:nvPr/>
        </p:nvPicPr>
        <p:blipFill>
          <a:blip r:embed="rId4"/>
          <a:stretch>
            <a:fillRect/>
          </a:stretch>
        </p:blipFill>
        <p:spPr>
          <a:xfrm>
            <a:off x="3788403" y="1712538"/>
            <a:ext cx="5355597" cy="2202558"/>
          </a:xfrm>
          <a:prstGeom prst="rect">
            <a:avLst/>
          </a:prstGeom>
        </p:spPr>
      </p:pic>
      <p:sp>
        <p:nvSpPr>
          <p:cNvPr id="6" name="TextBox 5"/>
          <p:cNvSpPr txBox="1"/>
          <p:nvPr/>
        </p:nvSpPr>
        <p:spPr>
          <a:xfrm>
            <a:off x="6254771" y="3922482"/>
            <a:ext cx="2973515" cy="276999"/>
          </a:xfrm>
          <a:prstGeom prst="rect">
            <a:avLst/>
          </a:prstGeom>
          <a:noFill/>
        </p:spPr>
        <p:txBody>
          <a:bodyPr wrap="none" rtlCol="0">
            <a:spAutoFit/>
          </a:bodyPr>
          <a:lstStyle/>
          <a:p>
            <a:r>
              <a:rPr lang="en-US" sz="1200" dirty="0"/>
              <a:t>http://</a:t>
            </a:r>
            <a:r>
              <a:rPr lang="en-US" sz="1200" dirty="0" err="1"/>
              <a:t>spaceplace.nasa.gov</a:t>
            </a:r>
            <a:r>
              <a:rPr lang="en-US" sz="1200" dirty="0"/>
              <a:t>/</a:t>
            </a:r>
            <a:r>
              <a:rPr lang="en-US" sz="1200" dirty="0" err="1"/>
              <a:t>gps</a:t>
            </a:r>
            <a:r>
              <a:rPr lang="en-US" sz="1200" dirty="0"/>
              <a:t>-pizza/en/</a:t>
            </a:r>
          </a:p>
        </p:txBody>
      </p:sp>
    </p:spTree>
    <p:extLst>
      <p:ext uri="{BB962C8B-B14F-4D97-AF65-F5344CB8AC3E}">
        <p14:creationId xmlns:p14="http://schemas.microsoft.com/office/powerpoint/2010/main" val="2902609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457200" y="62022"/>
            <a:ext cx="8229600" cy="502088"/>
          </a:xfrm>
          <a:noFill/>
        </p:spPr>
        <p:txBody>
          <a:bodyPr lIns="92075" tIns="46038" rIns="92075" bIns="46038"/>
          <a:lstStyle/>
          <a:p>
            <a:pPr eaLnBrk="1" hangingPunct="1"/>
            <a:r>
              <a:rPr lang="en-US" dirty="0">
                <a:ea typeface="MS PGothic" pitchFamily="34" charset="-128"/>
              </a:rPr>
              <a:t>Consumer-grade GPS accuracy</a:t>
            </a:r>
          </a:p>
        </p:txBody>
      </p:sp>
      <p:sp>
        <p:nvSpPr>
          <p:cNvPr id="111619" name="Rectangle 3"/>
          <p:cNvSpPr>
            <a:spLocks noGrp="1" noChangeArrowheads="1"/>
          </p:cNvSpPr>
          <p:nvPr>
            <p:ph type="body" idx="4294967295"/>
          </p:nvPr>
        </p:nvSpPr>
        <p:spPr>
          <a:xfrm>
            <a:off x="2177844" y="642376"/>
            <a:ext cx="4592811" cy="728230"/>
          </a:xfrm>
        </p:spPr>
        <p:txBody>
          <a:bodyPr>
            <a:normAutofit lnSpcReduction="10000"/>
          </a:bodyPr>
          <a:lstStyle/>
          <a:p>
            <a:pPr eaLnBrk="1" hangingPunct="1">
              <a:lnSpc>
                <a:spcPct val="80000"/>
              </a:lnSpc>
            </a:pPr>
            <a:r>
              <a:rPr lang="en-US" sz="2400" dirty="0">
                <a:latin typeface="Calibri" pitchFamily="34" charset="0"/>
              </a:rPr>
              <a:t>Horizontal: ~ 10 m error</a:t>
            </a:r>
          </a:p>
          <a:p>
            <a:pPr eaLnBrk="1" hangingPunct="1">
              <a:lnSpc>
                <a:spcPct val="80000"/>
              </a:lnSpc>
            </a:pPr>
            <a:r>
              <a:rPr lang="en-US" sz="2400" dirty="0">
                <a:latin typeface="Calibri" pitchFamily="34" charset="0"/>
              </a:rPr>
              <a:t>Vertical: ~ 15 m error</a:t>
            </a:r>
          </a:p>
        </p:txBody>
      </p:sp>
      <p:grpSp>
        <p:nvGrpSpPr>
          <p:cNvPr id="111620" name="Group 4"/>
          <p:cNvGrpSpPr>
            <a:grpSpLocks/>
          </p:cNvGrpSpPr>
          <p:nvPr/>
        </p:nvGrpSpPr>
        <p:grpSpPr bwMode="auto">
          <a:xfrm>
            <a:off x="228600" y="1256813"/>
            <a:ext cx="8329613" cy="5195887"/>
            <a:chOff x="144" y="480"/>
            <a:chExt cx="5247" cy="3273"/>
          </a:xfrm>
        </p:grpSpPr>
        <p:sp>
          <p:nvSpPr>
            <p:cNvPr id="111622" name="Oval 5"/>
            <p:cNvSpPr>
              <a:spLocks noChangeArrowheads="1"/>
            </p:cNvSpPr>
            <p:nvPr/>
          </p:nvSpPr>
          <p:spPr bwMode="auto">
            <a:xfrm>
              <a:off x="288" y="2112"/>
              <a:ext cx="5103" cy="1641"/>
            </a:xfrm>
            <a:prstGeom prst="ellipse">
              <a:avLst/>
            </a:prstGeom>
            <a:solidFill>
              <a:srgbClr val="05C005"/>
            </a:solidFill>
            <a:ln>
              <a:noFill/>
            </a:ln>
            <a:extLst>
              <a:ext uri="{91240B29-F687-4f45-9708-019B960494DF}">
                <a14:hiddenLine xmlns:a14="http://schemas.microsoft.com/office/drawing/2010/main" xmlns="" w="9525">
                  <a:solidFill>
                    <a:srgbClr val="000000"/>
                  </a:solidFill>
                  <a:round/>
                  <a:headEnd/>
                  <a:tailEnd/>
                </a14:hiddenLine>
              </a:ext>
            </a:extLst>
          </p:spPr>
          <p:txBody>
            <a:bodyPr wrap="none" anchor="ctr"/>
            <a:lstStyle/>
            <a:p>
              <a:endParaRPr lang="en-US"/>
            </a:p>
          </p:txBody>
        </p:sp>
        <p:sp>
          <p:nvSpPr>
            <p:cNvPr id="111623" name="Oval 6"/>
            <p:cNvSpPr>
              <a:spLocks noChangeArrowheads="1"/>
            </p:cNvSpPr>
            <p:nvPr/>
          </p:nvSpPr>
          <p:spPr bwMode="auto">
            <a:xfrm>
              <a:off x="1412" y="2276"/>
              <a:ext cx="3041" cy="1271"/>
            </a:xfrm>
            <a:prstGeom prst="ellipse">
              <a:avLst/>
            </a:prstGeom>
            <a:noFill/>
            <a:ln w="25400">
              <a:solidFill>
                <a:srgbClr val="1C1C1C"/>
              </a:solidFill>
              <a:prstDash val="lgDash"/>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a:p>
          </p:txBody>
        </p:sp>
        <p:sp>
          <p:nvSpPr>
            <p:cNvPr id="111624" name="Oval 7"/>
            <p:cNvSpPr>
              <a:spLocks noChangeArrowheads="1"/>
            </p:cNvSpPr>
            <p:nvPr/>
          </p:nvSpPr>
          <p:spPr bwMode="auto">
            <a:xfrm>
              <a:off x="2942" y="2804"/>
              <a:ext cx="38" cy="30"/>
            </a:xfrm>
            <a:prstGeom prst="ellipse">
              <a:avLst/>
            </a:prstGeom>
            <a:solidFill>
              <a:schemeClr val="tx2"/>
            </a:solidFill>
            <a:ln w="25400">
              <a:solidFill>
                <a:schemeClr val="tx2"/>
              </a:solidFill>
              <a:round/>
              <a:headEnd/>
              <a:tailEnd/>
            </a:ln>
          </p:spPr>
          <p:txBody>
            <a:bodyPr wrap="none" anchor="ctr"/>
            <a:lstStyle/>
            <a:p>
              <a:endParaRPr lang="en-US"/>
            </a:p>
          </p:txBody>
        </p:sp>
        <p:sp>
          <p:nvSpPr>
            <p:cNvPr id="111625" name="Freeform 8"/>
            <p:cNvSpPr>
              <a:spLocks/>
            </p:cNvSpPr>
            <p:nvPr/>
          </p:nvSpPr>
          <p:spPr bwMode="auto">
            <a:xfrm rot="-3294368">
              <a:off x="2480" y="1406"/>
              <a:ext cx="1779" cy="241"/>
            </a:xfrm>
            <a:custGeom>
              <a:avLst/>
              <a:gdLst>
                <a:gd name="T0" fmla="*/ 0 w 3828"/>
                <a:gd name="T1" fmla="*/ 1 h 367"/>
                <a:gd name="T2" fmla="*/ 0 w 3828"/>
                <a:gd name="T3" fmla="*/ 1 h 367"/>
                <a:gd name="T4" fmla="*/ 0 w 3828"/>
                <a:gd name="T5" fmla="*/ 0 h 367"/>
                <a:gd name="T6" fmla="*/ 0 w 3828"/>
                <a:gd name="T7" fmla="*/ 0 h 367"/>
                <a:gd name="T8" fmla="*/ 0 w 3828"/>
                <a:gd name="T9" fmla="*/ 1 h 367"/>
                <a:gd name="T10" fmla="*/ 0 w 3828"/>
                <a:gd name="T11" fmla="*/ 1 h 367"/>
                <a:gd name="T12" fmla="*/ 0 w 3828"/>
                <a:gd name="T13" fmla="*/ 1 h 367"/>
                <a:gd name="T14" fmla="*/ 0 w 3828"/>
                <a:gd name="T15" fmla="*/ 0 h 367"/>
                <a:gd name="T16" fmla="*/ 0 w 3828"/>
                <a:gd name="T17" fmla="*/ 0 h 367"/>
                <a:gd name="T18" fmla="*/ 0 w 3828"/>
                <a:gd name="T19" fmla="*/ 1 h 367"/>
                <a:gd name="T20" fmla="*/ 0 w 3828"/>
                <a:gd name="T21" fmla="*/ 1 h 367"/>
                <a:gd name="T22" fmla="*/ 0 w 3828"/>
                <a:gd name="T23" fmla="*/ 0 h 367"/>
                <a:gd name="T24" fmla="*/ 0 w 3828"/>
                <a:gd name="T25" fmla="*/ 0 h 367"/>
                <a:gd name="T26" fmla="*/ 0 w 3828"/>
                <a:gd name="T27" fmla="*/ 1 h 367"/>
                <a:gd name="T28" fmla="*/ 0 w 3828"/>
                <a:gd name="T29" fmla="*/ 1 h 367"/>
                <a:gd name="T30" fmla="*/ 0 w 3828"/>
                <a:gd name="T31" fmla="*/ 0 h 367"/>
                <a:gd name="T32" fmla="*/ 0 w 3828"/>
                <a:gd name="T33" fmla="*/ 0 h 367"/>
                <a:gd name="T34" fmla="*/ 0 w 3828"/>
                <a:gd name="T35" fmla="*/ 1 h 367"/>
                <a:gd name="T36" fmla="*/ 0 w 3828"/>
                <a:gd name="T37" fmla="*/ 1 h 367"/>
                <a:gd name="T38" fmla="*/ 0 w 3828"/>
                <a:gd name="T39" fmla="*/ 0 h 367"/>
                <a:gd name="T40" fmla="*/ 0 w 3828"/>
                <a:gd name="T41" fmla="*/ 0 h 367"/>
                <a:gd name="T42" fmla="*/ 0 w 3828"/>
                <a:gd name="T43" fmla="*/ 1 h 367"/>
                <a:gd name="T44" fmla="*/ 0 w 3828"/>
                <a:gd name="T45" fmla="*/ 1 h 367"/>
                <a:gd name="T46" fmla="*/ 0 w 3828"/>
                <a:gd name="T47" fmla="*/ 0 h 367"/>
                <a:gd name="T48" fmla="*/ 0 w 3828"/>
                <a:gd name="T49" fmla="*/ 0 h 367"/>
                <a:gd name="T50" fmla="*/ 0 w 3828"/>
                <a:gd name="T51" fmla="*/ 1 h 367"/>
                <a:gd name="T52" fmla="*/ 0 w 3828"/>
                <a:gd name="T53" fmla="*/ 1 h 367"/>
                <a:gd name="T54" fmla="*/ 0 w 3828"/>
                <a:gd name="T55" fmla="*/ 0 h 367"/>
                <a:gd name="T56" fmla="*/ 0 w 3828"/>
                <a:gd name="T57" fmla="*/ 0 h 367"/>
                <a:gd name="T58" fmla="*/ 0 w 3828"/>
                <a:gd name="T59" fmla="*/ 1 h 367"/>
                <a:gd name="T60" fmla="*/ 0 w 3828"/>
                <a:gd name="T61" fmla="*/ 1 h 367"/>
                <a:gd name="T62" fmla="*/ 0 w 3828"/>
                <a:gd name="T63" fmla="*/ 1 h 367"/>
                <a:gd name="T64" fmla="*/ 0 w 3828"/>
                <a:gd name="T65" fmla="*/ 0 h 367"/>
                <a:gd name="T66" fmla="*/ 0 w 3828"/>
                <a:gd name="T67" fmla="*/ 0 h 367"/>
                <a:gd name="T68" fmla="*/ 0 w 3828"/>
                <a:gd name="T69" fmla="*/ 1 h 367"/>
                <a:gd name="T70" fmla="*/ 0 w 3828"/>
                <a:gd name="T71" fmla="*/ 1 h 367"/>
                <a:gd name="T72" fmla="*/ 0 w 3828"/>
                <a:gd name="T73" fmla="*/ 1 h 36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828"/>
                <a:gd name="T112" fmla="*/ 0 h 367"/>
                <a:gd name="T113" fmla="*/ 3828 w 3828"/>
                <a:gd name="T114" fmla="*/ 367 h 36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828" h="367">
                  <a:moveTo>
                    <a:pt x="0" y="364"/>
                  </a:moveTo>
                  <a:lnTo>
                    <a:pt x="120" y="364"/>
                  </a:lnTo>
                  <a:lnTo>
                    <a:pt x="120" y="0"/>
                  </a:lnTo>
                  <a:lnTo>
                    <a:pt x="263" y="0"/>
                  </a:lnTo>
                  <a:lnTo>
                    <a:pt x="263" y="364"/>
                  </a:lnTo>
                  <a:lnTo>
                    <a:pt x="406" y="364"/>
                  </a:lnTo>
                  <a:lnTo>
                    <a:pt x="671" y="364"/>
                  </a:lnTo>
                  <a:lnTo>
                    <a:pt x="671" y="0"/>
                  </a:lnTo>
                  <a:lnTo>
                    <a:pt x="875" y="0"/>
                  </a:lnTo>
                  <a:lnTo>
                    <a:pt x="875" y="364"/>
                  </a:lnTo>
                  <a:lnTo>
                    <a:pt x="1295" y="364"/>
                  </a:lnTo>
                  <a:lnTo>
                    <a:pt x="1295" y="0"/>
                  </a:lnTo>
                  <a:lnTo>
                    <a:pt x="1475" y="0"/>
                  </a:lnTo>
                  <a:lnTo>
                    <a:pt x="1475" y="364"/>
                  </a:lnTo>
                  <a:lnTo>
                    <a:pt x="1607" y="364"/>
                  </a:lnTo>
                  <a:lnTo>
                    <a:pt x="1607" y="0"/>
                  </a:lnTo>
                  <a:lnTo>
                    <a:pt x="1811" y="0"/>
                  </a:lnTo>
                  <a:lnTo>
                    <a:pt x="1811" y="364"/>
                  </a:lnTo>
                  <a:lnTo>
                    <a:pt x="1907" y="364"/>
                  </a:lnTo>
                  <a:lnTo>
                    <a:pt x="1907" y="0"/>
                  </a:lnTo>
                  <a:lnTo>
                    <a:pt x="2087" y="0"/>
                  </a:lnTo>
                  <a:lnTo>
                    <a:pt x="2087" y="364"/>
                  </a:lnTo>
                  <a:lnTo>
                    <a:pt x="2530" y="364"/>
                  </a:lnTo>
                  <a:lnTo>
                    <a:pt x="2530" y="0"/>
                  </a:lnTo>
                  <a:lnTo>
                    <a:pt x="2709" y="0"/>
                  </a:lnTo>
                  <a:lnTo>
                    <a:pt x="2709" y="364"/>
                  </a:lnTo>
                  <a:lnTo>
                    <a:pt x="2866" y="364"/>
                  </a:lnTo>
                  <a:lnTo>
                    <a:pt x="2866" y="0"/>
                  </a:lnTo>
                  <a:lnTo>
                    <a:pt x="3034" y="0"/>
                  </a:lnTo>
                  <a:lnTo>
                    <a:pt x="3034" y="364"/>
                  </a:lnTo>
                  <a:lnTo>
                    <a:pt x="3166" y="364"/>
                  </a:lnTo>
                  <a:lnTo>
                    <a:pt x="3478" y="364"/>
                  </a:lnTo>
                  <a:lnTo>
                    <a:pt x="3478" y="0"/>
                  </a:lnTo>
                  <a:lnTo>
                    <a:pt x="3635" y="0"/>
                  </a:lnTo>
                  <a:lnTo>
                    <a:pt x="3636" y="349"/>
                  </a:lnTo>
                  <a:lnTo>
                    <a:pt x="3636" y="366"/>
                  </a:lnTo>
                  <a:lnTo>
                    <a:pt x="3827" y="366"/>
                  </a:lnTo>
                </a:path>
              </a:pathLst>
            </a:custGeom>
            <a:solidFill>
              <a:srgbClr val="CCFFFF"/>
            </a:solidFill>
            <a:ln w="25400" cap="rnd">
              <a:solidFill>
                <a:srgbClr val="FF0000"/>
              </a:solidFill>
              <a:round/>
              <a:headEnd type="none" w="sm" len="sm"/>
              <a:tailEnd type="none" w="sm" len="sm"/>
            </a:ln>
          </p:spPr>
          <p:txBody>
            <a:bodyPr/>
            <a:lstStyle/>
            <a:p>
              <a:endParaRPr lang="en-US"/>
            </a:p>
          </p:txBody>
        </p:sp>
        <p:grpSp>
          <p:nvGrpSpPr>
            <p:cNvPr id="111626" name="Group 9"/>
            <p:cNvGrpSpPr>
              <a:grpSpLocks/>
            </p:cNvGrpSpPr>
            <p:nvPr/>
          </p:nvGrpSpPr>
          <p:grpSpPr bwMode="auto">
            <a:xfrm>
              <a:off x="3888" y="480"/>
              <a:ext cx="430" cy="435"/>
              <a:chOff x="5138" y="768"/>
              <a:chExt cx="430" cy="435"/>
            </a:xfrm>
          </p:grpSpPr>
          <p:sp>
            <p:nvSpPr>
              <p:cNvPr id="111705" name="Freeform 10"/>
              <p:cNvSpPr>
                <a:spLocks/>
              </p:cNvSpPr>
              <p:nvPr/>
            </p:nvSpPr>
            <p:spPr bwMode="auto">
              <a:xfrm>
                <a:off x="5250" y="926"/>
                <a:ext cx="164" cy="168"/>
              </a:xfrm>
              <a:custGeom>
                <a:avLst/>
                <a:gdLst>
                  <a:gd name="T0" fmla="*/ 100 w 164"/>
                  <a:gd name="T1" fmla="*/ 8 h 168"/>
                  <a:gd name="T2" fmla="*/ 98 w 164"/>
                  <a:gd name="T3" fmla="*/ 5 h 168"/>
                  <a:gd name="T4" fmla="*/ 94 w 164"/>
                  <a:gd name="T5" fmla="*/ 4 h 168"/>
                  <a:gd name="T6" fmla="*/ 89 w 164"/>
                  <a:gd name="T7" fmla="*/ 2 h 168"/>
                  <a:gd name="T8" fmla="*/ 86 w 164"/>
                  <a:gd name="T9" fmla="*/ 0 h 168"/>
                  <a:gd name="T10" fmla="*/ 83 w 164"/>
                  <a:gd name="T11" fmla="*/ 0 h 168"/>
                  <a:gd name="T12" fmla="*/ 79 w 164"/>
                  <a:gd name="T13" fmla="*/ 3 h 168"/>
                  <a:gd name="T14" fmla="*/ 73 w 164"/>
                  <a:gd name="T15" fmla="*/ 4 h 168"/>
                  <a:gd name="T16" fmla="*/ 69 w 164"/>
                  <a:gd name="T17" fmla="*/ 4 h 168"/>
                  <a:gd name="T18" fmla="*/ 69 w 164"/>
                  <a:gd name="T19" fmla="*/ 8 h 168"/>
                  <a:gd name="T20" fmla="*/ 65 w 164"/>
                  <a:gd name="T21" fmla="*/ 7 h 168"/>
                  <a:gd name="T22" fmla="*/ 8 w 164"/>
                  <a:gd name="T23" fmla="*/ 72 h 168"/>
                  <a:gd name="T24" fmla="*/ 5 w 164"/>
                  <a:gd name="T25" fmla="*/ 74 h 168"/>
                  <a:gd name="T26" fmla="*/ 4 w 164"/>
                  <a:gd name="T27" fmla="*/ 75 h 168"/>
                  <a:gd name="T28" fmla="*/ 2 w 164"/>
                  <a:gd name="T29" fmla="*/ 80 h 168"/>
                  <a:gd name="T30" fmla="*/ 4 w 164"/>
                  <a:gd name="T31" fmla="*/ 82 h 168"/>
                  <a:gd name="T32" fmla="*/ 0 w 164"/>
                  <a:gd name="T33" fmla="*/ 86 h 168"/>
                  <a:gd name="T34" fmla="*/ 2 w 164"/>
                  <a:gd name="T35" fmla="*/ 91 h 168"/>
                  <a:gd name="T36" fmla="*/ 2 w 164"/>
                  <a:gd name="T37" fmla="*/ 95 h 168"/>
                  <a:gd name="T38" fmla="*/ 2 w 164"/>
                  <a:gd name="T39" fmla="*/ 99 h 168"/>
                  <a:gd name="T40" fmla="*/ 6 w 164"/>
                  <a:gd name="T41" fmla="*/ 103 h 168"/>
                  <a:gd name="T42" fmla="*/ 8 w 164"/>
                  <a:gd name="T43" fmla="*/ 105 h 168"/>
                  <a:gd name="T44" fmla="*/ 62 w 164"/>
                  <a:gd name="T45" fmla="*/ 158 h 168"/>
                  <a:gd name="T46" fmla="*/ 66 w 164"/>
                  <a:gd name="T47" fmla="*/ 159 h 168"/>
                  <a:gd name="T48" fmla="*/ 70 w 164"/>
                  <a:gd name="T49" fmla="*/ 164 h 168"/>
                  <a:gd name="T50" fmla="*/ 72 w 164"/>
                  <a:gd name="T51" fmla="*/ 162 h 168"/>
                  <a:gd name="T52" fmla="*/ 78 w 164"/>
                  <a:gd name="T53" fmla="*/ 165 h 168"/>
                  <a:gd name="T54" fmla="*/ 82 w 164"/>
                  <a:gd name="T55" fmla="*/ 165 h 168"/>
                  <a:gd name="T56" fmla="*/ 84 w 164"/>
                  <a:gd name="T57" fmla="*/ 163 h 168"/>
                  <a:gd name="T58" fmla="*/ 88 w 164"/>
                  <a:gd name="T59" fmla="*/ 164 h 168"/>
                  <a:gd name="T60" fmla="*/ 91 w 164"/>
                  <a:gd name="T61" fmla="*/ 160 h 168"/>
                  <a:gd name="T62" fmla="*/ 95 w 164"/>
                  <a:gd name="T63" fmla="*/ 161 h 168"/>
                  <a:gd name="T64" fmla="*/ 99 w 164"/>
                  <a:gd name="T65" fmla="*/ 157 h 168"/>
                  <a:gd name="T66" fmla="*/ 155 w 164"/>
                  <a:gd name="T67" fmla="*/ 99 h 168"/>
                  <a:gd name="T68" fmla="*/ 159 w 164"/>
                  <a:gd name="T69" fmla="*/ 95 h 168"/>
                  <a:gd name="T70" fmla="*/ 158 w 164"/>
                  <a:gd name="T71" fmla="*/ 92 h 168"/>
                  <a:gd name="T72" fmla="*/ 160 w 164"/>
                  <a:gd name="T73" fmla="*/ 86 h 168"/>
                  <a:gd name="T74" fmla="*/ 161 w 164"/>
                  <a:gd name="T75" fmla="*/ 83 h 168"/>
                  <a:gd name="T76" fmla="*/ 161 w 164"/>
                  <a:gd name="T77" fmla="*/ 79 h 168"/>
                  <a:gd name="T78" fmla="*/ 160 w 164"/>
                  <a:gd name="T79" fmla="*/ 75 h 168"/>
                  <a:gd name="T80" fmla="*/ 161 w 164"/>
                  <a:gd name="T81" fmla="*/ 72 h 168"/>
                  <a:gd name="T82" fmla="*/ 159 w 164"/>
                  <a:gd name="T83" fmla="*/ 69 h 168"/>
                  <a:gd name="T84" fmla="*/ 155 w 164"/>
                  <a:gd name="T85" fmla="*/ 65 h 168"/>
                  <a:gd name="T86" fmla="*/ 155 w 164"/>
                  <a:gd name="T87" fmla="*/ 62 h 16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
                  <a:gd name="T133" fmla="*/ 0 h 168"/>
                  <a:gd name="T134" fmla="*/ 164 w 164"/>
                  <a:gd name="T135" fmla="*/ 168 h 16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 h="168">
                    <a:moveTo>
                      <a:pt x="155" y="62"/>
                    </a:moveTo>
                    <a:lnTo>
                      <a:pt x="100" y="8"/>
                    </a:lnTo>
                    <a:lnTo>
                      <a:pt x="96" y="7"/>
                    </a:lnTo>
                    <a:lnTo>
                      <a:pt x="98" y="5"/>
                    </a:lnTo>
                    <a:lnTo>
                      <a:pt x="96" y="3"/>
                    </a:lnTo>
                    <a:lnTo>
                      <a:pt x="94" y="4"/>
                    </a:lnTo>
                    <a:lnTo>
                      <a:pt x="92" y="3"/>
                    </a:lnTo>
                    <a:lnTo>
                      <a:pt x="89" y="2"/>
                    </a:lnTo>
                    <a:lnTo>
                      <a:pt x="86" y="0"/>
                    </a:lnTo>
                    <a:lnTo>
                      <a:pt x="85" y="2"/>
                    </a:lnTo>
                    <a:lnTo>
                      <a:pt x="83" y="0"/>
                    </a:lnTo>
                    <a:lnTo>
                      <a:pt x="80" y="2"/>
                    </a:lnTo>
                    <a:lnTo>
                      <a:pt x="79" y="3"/>
                    </a:lnTo>
                    <a:lnTo>
                      <a:pt x="75" y="3"/>
                    </a:lnTo>
                    <a:lnTo>
                      <a:pt x="73" y="4"/>
                    </a:lnTo>
                    <a:lnTo>
                      <a:pt x="69" y="4"/>
                    </a:lnTo>
                    <a:lnTo>
                      <a:pt x="71" y="6"/>
                    </a:lnTo>
                    <a:lnTo>
                      <a:pt x="67" y="6"/>
                    </a:lnTo>
                    <a:lnTo>
                      <a:pt x="69" y="8"/>
                    </a:lnTo>
                    <a:lnTo>
                      <a:pt x="65" y="7"/>
                    </a:lnTo>
                    <a:lnTo>
                      <a:pt x="61" y="10"/>
                    </a:lnTo>
                    <a:lnTo>
                      <a:pt x="7" y="68"/>
                    </a:lnTo>
                    <a:lnTo>
                      <a:pt x="8" y="72"/>
                    </a:lnTo>
                    <a:lnTo>
                      <a:pt x="9" y="70"/>
                    </a:lnTo>
                    <a:lnTo>
                      <a:pt x="8" y="72"/>
                    </a:lnTo>
                    <a:lnTo>
                      <a:pt x="5" y="74"/>
                    </a:lnTo>
                    <a:lnTo>
                      <a:pt x="4" y="75"/>
                    </a:lnTo>
                    <a:lnTo>
                      <a:pt x="4" y="79"/>
                    </a:lnTo>
                    <a:lnTo>
                      <a:pt x="2" y="80"/>
                    </a:lnTo>
                    <a:lnTo>
                      <a:pt x="0" y="82"/>
                    </a:lnTo>
                    <a:lnTo>
                      <a:pt x="4" y="82"/>
                    </a:lnTo>
                    <a:lnTo>
                      <a:pt x="2" y="84"/>
                    </a:lnTo>
                    <a:lnTo>
                      <a:pt x="0" y="86"/>
                    </a:lnTo>
                    <a:lnTo>
                      <a:pt x="0" y="90"/>
                    </a:lnTo>
                    <a:lnTo>
                      <a:pt x="2" y="91"/>
                    </a:lnTo>
                    <a:lnTo>
                      <a:pt x="0" y="93"/>
                    </a:lnTo>
                    <a:lnTo>
                      <a:pt x="2" y="95"/>
                    </a:lnTo>
                    <a:lnTo>
                      <a:pt x="2" y="99"/>
                    </a:lnTo>
                    <a:lnTo>
                      <a:pt x="4" y="101"/>
                    </a:lnTo>
                    <a:lnTo>
                      <a:pt x="6" y="103"/>
                    </a:lnTo>
                    <a:lnTo>
                      <a:pt x="8" y="105"/>
                    </a:lnTo>
                    <a:lnTo>
                      <a:pt x="60" y="157"/>
                    </a:lnTo>
                    <a:lnTo>
                      <a:pt x="62" y="158"/>
                    </a:lnTo>
                    <a:lnTo>
                      <a:pt x="66" y="159"/>
                    </a:lnTo>
                    <a:lnTo>
                      <a:pt x="68" y="162"/>
                    </a:lnTo>
                    <a:lnTo>
                      <a:pt x="70" y="164"/>
                    </a:lnTo>
                    <a:lnTo>
                      <a:pt x="72" y="162"/>
                    </a:lnTo>
                    <a:lnTo>
                      <a:pt x="74" y="164"/>
                    </a:lnTo>
                    <a:lnTo>
                      <a:pt x="76" y="166"/>
                    </a:lnTo>
                    <a:lnTo>
                      <a:pt x="78" y="165"/>
                    </a:lnTo>
                    <a:lnTo>
                      <a:pt x="80" y="167"/>
                    </a:lnTo>
                    <a:lnTo>
                      <a:pt x="82" y="165"/>
                    </a:lnTo>
                    <a:lnTo>
                      <a:pt x="80" y="167"/>
                    </a:lnTo>
                    <a:lnTo>
                      <a:pt x="82" y="165"/>
                    </a:lnTo>
                    <a:lnTo>
                      <a:pt x="84" y="163"/>
                    </a:lnTo>
                    <a:lnTo>
                      <a:pt x="88" y="164"/>
                    </a:lnTo>
                    <a:lnTo>
                      <a:pt x="90" y="162"/>
                    </a:lnTo>
                    <a:lnTo>
                      <a:pt x="91" y="160"/>
                    </a:lnTo>
                    <a:lnTo>
                      <a:pt x="94" y="162"/>
                    </a:lnTo>
                    <a:lnTo>
                      <a:pt x="95" y="161"/>
                    </a:lnTo>
                    <a:lnTo>
                      <a:pt x="97" y="159"/>
                    </a:lnTo>
                    <a:lnTo>
                      <a:pt x="99" y="157"/>
                    </a:lnTo>
                    <a:lnTo>
                      <a:pt x="151" y="98"/>
                    </a:lnTo>
                    <a:lnTo>
                      <a:pt x="155" y="99"/>
                    </a:lnTo>
                    <a:lnTo>
                      <a:pt x="153" y="97"/>
                    </a:lnTo>
                    <a:lnTo>
                      <a:pt x="155" y="95"/>
                    </a:lnTo>
                    <a:lnTo>
                      <a:pt x="159" y="95"/>
                    </a:lnTo>
                    <a:lnTo>
                      <a:pt x="157" y="93"/>
                    </a:lnTo>
                    <a:lnTo>
                      <a:pt x="158" y="92"/>
                    </a:lnTo>
                    <a:lnTo>
                      <a:pt x="161" y="90"/>
                    </a:lnTo>
                    <a:lnTo>
                      <a:pt x="160" y="86"/>
                    </a:lnTo>
                    <a:lnTo>
                      <a:pt x="161" y="83"/>
                    </a:lnTo>
                    <a:lnTo>
                      <a:pt x="161" y="79"/>
                    </a:lnTo>
                    <a:lnTo>
                      <a:pt x="163" y="77"/>
                    </a:lnTo>
                    <a:lnTo>
                      <a:pt x="160" y="75"/>
                    </a:lnTo>
                    <a:lnTo>
                      <a:pt x="161" y="72"/>
                    </a:lnTo>
                    <a:lnTo>
                      <a:pt x="159" y="69"/>
                    </a:lnTo>
                    <a:lnTo>
                      <a:pt x="159" y="66"/>
                    </a:lnTo>
                    <a:lnTo>
                      <a:pt x="155" y="65"/>
                    </a:lnTo>
                    <a:lnTo>
                      <a:pt x="157" y="63"/>
                    </a:lnTo>
                    <a:lnTo>
                      <a:pt x="155" y="62"/>
                    </a:lnTo>
                  </a:path>
                </a:pathLst>
              </a:custGeom>
              <a:solidFill>
                <a:srgbClr val="FFFFFF"/>
              </a:solidFill>
              <a:ln w="12700" cap="rnd">
                <a:solidFill>
                  <a:schemeClr val="accent2"/>
                </a:solidFill>
                <a:round/>
                <a:headEnd/>
                <a:tailEnd/>
              </a:ln>
            </p:spPr>
            <p:txBody>
              <a:bodyPr/>
              <a:lstStyle/>
              <a:p>
                <a:endParaRPr lang="en-US"/>
              </a:p>
            </p:txBody>
          </p:sp>
          <p:sp>
            <p:nvSpPr>
              <p:cNvPr id="111706" name="Freeform 11"/>
              <p:cNvSpPr>
                <a:spLocks/>
              </p:cNvSpPr>
              <p:nvPr/>
            </p:nvSpPr>
            <p:spPr bwMode="auto">
              <a:xfrm>
                <a:off x="5332" y="961"/>
                <a:ext cx="236" cy="242"/>
              </a:xfrm>
              <a:custGeom>
                <a:avLst/>
                <a:gdLst>
                  <a:gd name="T0" fmla="*/ 235 w 236"/>
                  <a:gd name="T1" fmla="*/ 78 h 242"/>
                  <a:gd name="T2" fmla="*/ 157 w 236"/>
                  <a:gd name="T3" fmla="*/ 0 h 242"/>
                  <a:gd name="T4" fmla="*/ 0 w 236"/>
                  <a:gd name="T5" fmla="*/ 163 h 242"/>
                  <a:gd name="T6" fmla="*/ 80 w 236"/>
                  <a:gd name="T7" fmla="*/ 241 h 242"/>
                  <a:gd name="T8" fmla="*/ 235 w 236"/>
                  <a:gd name="T9" fmla="*/ 78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78"/>
                    </a:moveTo>
                    <a:lnTo>
                      <a:pt x="157" y="0"/>
                    </a:lnTo>
                    <a:lnTo>
                      <a:pt x="0" y="163"/>
                    </a:lnTo>
                    <a:lnTo>
                      <a:pt x="80" y="241"/>
                    </a:lnTo>
                    <a:lnTo>
                      <a:pt x="235" y="78"/>
                    </a:lnTo>
                  </a:path>
                </a:pathLst>
              </a:custGeom>
              <a:solidFill>
                <a:srgbClr val="000000"/>
              </a:solidFill>
              <a:ln w="12700" cap="rnd">
                <a:solidFill>
                  <a:schemeClr val="hlink"/>
                </a:solidFill>
                <a:round/>
                <a:headEnd/>
                <a:tailEnd/>
              </a:ln>
            </p:spPr>
            <p:txBody>
              <a:bodyPr/>
              <a:lstStyle/>
              <a:p>
                <a:endParaRPr lang="en-US"/>
              </a:p>
            </p:txBody>
          </p:sp>
          <p:sp>
            <p:nvSpPr>
              <p:cNvPr id="111707" name="Freeform 12"/>
              <p:cNvSpPr>
                <a:spLocks/>
              </p:cNvSpPr>
              <p:nvPr/>
            </p:nvSpPr>
            <p:spPr bwMode="auto">
              <a:xfrm>
                <a:off x="5138" y="768"/>
                <a:ext cx="236" cy="242"/>
              </a:xfrm>
              <a:custGeom>
                <a:avLst/>
                <a:gdLst>
                  <a:gd name="T0" fmla="*/ 235 w 236"/>
                  <a:gd name="T1" fmla="*/ 81 h 242"/>
                  <a:gd name="T2" fmla="*/ 155 w 236"/>
                  <a:gd name="T3" fmla="*/ 0 h 242"/>
                  <a:gd name="T4" fmla="*/ 0 w 236"/>
                  <a:gd name="T5" fmla="*/ 166 h 242"/>
                  <a:gd name="T6" fmla="*/ 78 w 236"/>
                  <a:gd name="T7" fmla="*/ 241 h 242"/>
                  <a:gd name="T8" fmla="*/ 235 w 236"/>
                  <a:gd name="T9" fmla="*/ 81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81"/>
                    </a:moveTo>
                    <a:lnTo>
                      <a:pt x="155" y="0"/>
                    </a:lnTo>
                    <a:lnTo>
                      <a:pt x="0" y="166"/>
                    </a:lnTo>
                    <a:lnTo>
                      <a:pt x="78" y="241"/>
                    </a:lnTo>
                    <a:lnTo>
                      <a:pt x="235" y="81"/>
                    </a:lnTo>
                  </a:path>
                </a:pathLst>
              </a:custGeom>
              <a:solidFill>
                <a:srgbClr val="000000"/>
              </a:solidFill>
              <a:ln w="12700" cap="rnd">
                <a:solidFill>
                  <a:schemeClr val="hlink"/>
                </a:solidFill>
                <a:round/>
                <a:headEnd/>
                <a:tailEnd/>
              </a:ln>
            </p:spPr>
            <p:txBody>
              <a:bodyPr/>
              <a:lstStyle/>
              <a:p>
                <a:endParaRPr lang="en-US"/>
              </a:p>
            </p:txBody>
          </p:sp>
          <p:sp>
            <p:nvSpPr>
              <p:cNvPr id="111708" name="Freeform 13"/>
              <p:cNvSpPr>
                <a:spLocks/>
              </p:cNvSpPr>
              <p:nvPr/>
            </p:nvSpPr>
            <p:spPr bwMode="auto">
              <a:xfrm>
                <a:off x="5316" y="902"/>
                <a:ext cx="89" cy="48"/>
              </a:xfrm>
              <a:custGeom>
                <a:avLst/>
                <a:gdLst>
                  <a:gd name="T0" fmla="*/ 88 w 89"/>
                  <a:gd name="T1" fmla="*/ 47 h 48"/>
                  <a:gd name="T2" fmla="*/ 37 w 89"/>
                  <a:gd name="T3" fmla="*/ 1 h 48"/>
                  <a:gd name="T4" fmla="*/ 37 w 89"/>
                  <a:gd name="T5" fmla="*/ 1 h 48"/>
                  <a:gd name="T6" fmla="*/ 32 w 89"/>
                  <a:gd name="T7" fmla="*/ 5 h 48"/>
                  <a:gd name="T8" fmla="*/ 32 w 89"/>
                  <a:gd name="T9" fmla="*/ 5 h 48"/>
                  <a:gd name="T10" fmla="*/ 32 w 89"/>
                  <a:gd name="T11" fmla="*/ 5 h 48"/>
                  <a:gd name="T12" fmla="*/ 27 w 89"/>
                  <a:gd name="T13" fmla="*/ 6 h 48"/>
                  <a:gd name="T14" fmla="*/ 27 w 89"/>
                  <a:gd name="T15" fmla="*/ 6 h 48"/>
                  <a:gd name="T16" fmla="*/ 25 w 89"/>
                  <a:gd name="T17" fmla="*/ 7 h 48"/>
                  <a:gd name="T18" fmla="*/ 23 w 89"/>
                  <a:gd name="T19" fmla="*/ 9 h 48"/>
                  <a:gd name="T20" fmla="*/ 23 w 89"/>
                  <a:gd name="T21" fmla="*/ 9 h 48"/>
                  <a:gd name="T22" fmla="*/ 29 w 89"/>
                  <a:gd name="T23" fmla="*/ 0 h 48"/>
                  <a:gd name="T24" fmla="*/ 23 w 89"/>
                  <a:gd name="T25" fmla="*/ 5 h 48"/>
                  <a:gd name="T26" fmla="*/ 23 w 89"/>
                  <a:gd name="T27" fmla="*/ 5 h 48"/>
                  <a:gd name="T28" fmla="*/ 21 w 89"/>
                  <a:gd name="T29" fmla="*/ 6 h 48"/>
                  <a:gd name="T30" fmla="*/ 19 w 89"/>
                  <a:gd name="T31" fmla="*/ 8 h 48"/>
                  <a:gd name="T32" fmla="*/ 17 w 89"/>
                  <a:gd name="T33" fmla="*/ 6 h 48"/>
                  <a:gd name="T34" fmla="*/ 16 w 89"/>
                  <a:gd name="T35" fmla="*/ 8 h 48"/>
                  <a:gd name="T36" fmla="*/ 16 w 89"/>
                  <a:gd name="T37" fmla="*/ 8 h 48"/>
                  <a:gd name="T38" fmla="*/ 16 w 89"/>
                  <a:gd name="T39" fmla="*/ 8 h 48"/>
                  <a:gd name="T40" fmla="*/ 11 w 89"/>
                  <a:gd name="T41" fmla="*/ 11 h 48"/>
                  <a:gd name="T42" fmla="*/ 9 w 89"/>
                  <a:gd name="T43" fmla="*/ 9 h 48"/>
                  <a:gd name="T44" fmla="*/ 8 w 89"/>
                  <a:gd name="T45" fmla="*/ 10 h 48"/>
                  <a:gd name="T46" fmla="*/ 4 w 89"/>
                  <a:gd name="T47" fmla="*/ 13 h 48"/>
                  <a:gd name="T48" fmla="*/ 4 w 89"/>
                  <a:gd name="T49" fmla="*/ 13 h 48"/>
                  <a:gd name="T50" fmla="*/ 8 w 89"/>
                  <a:gd name="T51" fmla="*/ 10 h 48"/>
                  <a:gd name="T52" fmla="*/ 2 w 89"/>
                  <a:gd name="T53" fmla="*/ 15 h 48"/>
                  <a:gd name="T54" fmla="*/ 2 w 89"/>
                  <a:gd name="T55" fmla="*/ 15 h 48"/>
                  <a:gd name="T56" fmla="*/ 0 w 89"/>
                  <a:gd name="T57" fmla="*/ 13 h 48"/>
                  <a:gd name="T58" fmla="*/ 0 w 89"/>
                  <a:gd name="T59" fmla="*/ 13 h 4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9"/>
                  <a:gd name="T91" fmla="*/ 0 h 48"/>
                  <a:gd name="T92" fmla="*/ 89 w 89"/>
                  <a:gd name="T93" fmla="*/ 48 h 4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9" h="48">
                    <a:moveTo>
                      <a:pt x="88" y="47"/>
                    </a:moveTo>
                    <a:lnTo>
                      <a:pt x="37" y="1"/>
                    </a:lnTo>
                    <a:lnTo>
                      <a:pt x="32" y="5"/>
                    </a:lnTo>
                    <a:lnTo>
                      <a:pt x="27" y="6"/>
                    </a:lnTo>
                    <a:lnTo>
                      <a:pt x="25" y="7"/>
                    </a:lnTo>
                    <a:lnTo>
                      <a:pt x="23" y="9"/>
                    </a:lnTo>
                    <a:lnTo>
                      <a:pt x="29" y="0"/>
                    </a:lnTo>
                    <a:lnTo>
                      <a:pt x="23" y="5"/>
                    </a:lnTo>
                    <a:lnTo>
                      <a:pt x="21" y="6"/>
                    </a:lnTo>
                    <a:lnTo>
                      <a:pt x="19" y="8"/>
                    </a:lnTo>
                    <a:lnTo>
                      <a:pt x="17" y="6"/>
                    </a:lnTo>
                    <a:lnTo>
                      <a:pt x="16" y="8"/>
                    </a:lnTo>
                    <a:lnTo>
                      <a:pt x="11" y="11"/>
                    </a:lnTo>
                    <a:lnTo>
                      <a:pt x="9" y="9"/>
                    </a:lnTo>
                    <a:lnTo>
                      <a:pt x="8" y="10"/>
                    </a:lnTo>
                    <a:lnTo>
                      <a:pt x="4" y="13"/>
                    </a:lnTo>
                    <a:lnTo>
                      <a:pt x="8" y="10"/>
                    </a:lnTo>
                    <a:lnTo>
                      <a:pt x="2" y="15"/>
                    </a:lnTo>
                    <a:lnTo>
                      <a:pt x="0" y="13"/>
                    </a:lnTo>
                  </a:path>
                </a:pathLst>
              </a:custGeom>
              <a:noFill/>
              <a:ln w="12700" cap="rnd">
                <a:solidFill>
                  <a:srgbClr val="FFFFFF"/>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709" name="Freeform 14"/>
              <p:cNvSpPr>
                <a:spLocks/>
              </p:cNvSpPr>
              <p:nvPr/>
            </p:nvSpPr>
            <p:spPr bwMode="auto">
              <a:xfrm>
                <a:off x="5286" y="985"/>
                <a:ext cx="69" cy="32"/>
              </a:xfrm>
              <a:custGeom>
                <a:avLst/>
                <a:gdLst>
                  <a:gd name="T0" fmla="*/ 68 w 69"/>
                  <a:gd name="T1" fmla="*/ 28 h 32"/>
                  <a:gd name="T2" fmla="*/ 68 w 69"/>
                  <a:gd name="T3" fmla="*/ 24 h 32"/>
                  <a:gd name="T4" fmla="*/ 66 w 69"/>
                  <a:gd name="T5" fmla="*/ 26 h 32"/>
                  <a:gd name="T6" fmla="*/ 68 w 69"/>
                  <a:gd name="T7" fmla="*/ 24 h 32"/>
                  <a:gd name="T8" fmla="*/ 66 w 69"/>
                  <a:gd name="T9" fmla="*/ 22 h 32"/>
                  <a:gd name="T10" fmla="*/ 64 w 69"/>
                  <a:gd name="T11" fmla="*/ 20 h 32"/>
                  <a:gd name="T12" fmla="*/ 66 w 69"/>
                  <a:gd name="T13" fmla="*/ 19 h 32"/>
                  <a:gd name="T14" fmla="*/ 66 w 69"/>
                  <a:gd name="T15" fmla="*/ 19 h 32"/>
                  <a:gd name="T16" fmla="*/ 66 w 69"/>
                  <a:gd name="T17" fmla="*/ 19 h 32"/>
                  <a:gd name="T18" fmla="*/ 64 w 69"/>
                  <a:gd name="T19" fmla="*/ 16 h 32"/>
                  <a:gd name="T20" fmla="*/ 64 w 69"/>
                  <a:gd name="T21" fmla="*/ 16 h 32"/>
                  <a:gd name="T22" fmla="*/ 62 w 69"/>
                  <a:gd name="T23" fmla="*/ 15 h 32"/>
                  <a:gd name="T24" fmla="*/ 60 w 69"/>
                  <a:gd name="T25" fmla="*/ 12 h 32"/>
                  <a:gd name="T26" fmla="*/ 60 w 69"/>
                  <a:gd name="T27" fmla="*/ 12 h 32"/>
                  <a:gd name="T28" fmla="*/ 58 w 69"/>
                  <a:gd name="T29" fmla="*/ 10 h 32"/>
                  <a:gd name="T30" fmla="*/ 58 w 69"/>
                  <a:gd name="T31" fmla="*/ 10 h 32"/>
                  <a:gd name="T32" fmla="*/ 56 w 69"/>
                  <a:gd name="T33" fmla="*/ 9 h 32"/>
                  <a:gd name="T34" fmla="*/ 53 w 69"/>
                  <a:gd name="T35" fmla="*/ 4 h 32"/>
                  <a:gd name="T36" fmla="*/ 51 w 69"/>
                  <a:gd name="T37" fmla="*/ 3 h 32"/>
                  <a:gd name="T38" fmla="*/ 45 w 69"/>
                  <a:gd name="T39" fmla="*/ 4 h 32"/>
                  <a:gd name="T40" fmla="*/ 43 w 69"/>
                  <a:gd name="T41" fmla="*/ 2 h 32"/>
                  <a:gd name="T42" fmla="*/ 41 w 69"/>
                  <a:gd name="T43" fmla="*/ 0 h 32"/>
                  <a:gd name="T44" fmla="*/ 37 w 69"/>
                  <a:gd name="T45" fmla="*/ 3 h 32"/>
                  <a:gd name="T46" fmla="*/ 36 w 69"/>
                  <a:gd name="T47" fmla="*/ 1 h 32"/>
                  <a:gd name="T48" fmla="*/ 32 w 69"/>
                  <a:gd name="T49" fmla="*/ 1 h 32"/>
                  <a:gd name="T50" fmla="*/ 26 w 69"/>
                  <a:gd name="T51" fmla="*/ 1 h 32"/>
                  <a:gd name="T52" fmla="*/ 24 w 69"/>
                  <a:gd name="T53" fmla="*/ 3 h 32"/>
                  <a:gd name="T54" fmla="*/ 22 w 69"/>
                  <a:gd name="T55" fmla="*/ 4 h 32"/>
                  <a:gd name="T56" fmla="*/ 18 w 69"/>
                  <a:gd name="T57" fmla="*/ 4 h 32"/>
                  <a:gd name="T58" fmla="*/ 14 w 69"/>
                  <a:gd name="T59" fmla="*/ 7 h 32"/>
                  <a:gd name="T60" fmla="*/ 13 w 69"/>
                  <a:gd name="T61" fmla="*/ 9 h 32"/>
                  <a:gd name="T62" fmla="*/ 11 w 69"/>
                  <a:gd name="T63" fmla="*/ 11 h 32"/>
                  <a:gd name="T64" fmla="*/ 9 w 69"/>
                  <a:gd name="T65" fmla="*/ 12 h 32"/>
                  <a:gd name="T66" fmla="*/ 7 w 69"/>
                  <a:gd name="T67" fmla="*/ 14 h 32"/>
                  <a:gd name="T68" fmla="*/ 7 w 69"/>
                  <a:gd name="T69" fmla="*/ 14 h 32"/>
                  <a:gd name="T70" fmla="*/ 5 w 69"/>
                  <a:gd name="T71" fmla="*/ 16 h 32"/>
                  <a:gd name="T72" fmla="*/ 4 w 69"/>
                  <a:gd name="T73" fmla="*/ 17 h 32"/>
                  <a:gd name="T74" fmla="*/ 5 w 69"/>
                  <a:gd name="T75" fmla="*/ 19 h 32"/>
                  <a:gd name="T76" fmla="*/ 3 w 69"/>
                  <a:gd name="T77" fmla="*/ 21 h 32"/>
                  <a:gd name="T78" fmla="*/ 3 w 69"/>
                  <a:gd name="T79" fmla="*/ 21 h 32"/>
                  <a:gd name="T80" fmla="*/ 3 w 69"/>
                  <a:gd name="T81" fmla="*/ 21 h 32"/>
                  <a:gd name="T82" fmla="*/ 3 w 69"/>
                  <a:gd name="T83" fmla="*/ 25 h 32"/>
                  <a:gd name="T84" fmla="*/ 2 w 69"/>
                  <a:gd name="T85" fmla="*/ 26 h 32"/>
                  <a:gd name="T86" fmla="*/ 2 w 69"/>
                  <a:gd name="T87" fmla="*/ 26 h 32"/>
                  <a:gd name="T88" fmla="*/ 2 w 69"/>
                  <a:gd name="T89" fmla="*/ 29 h 32"/>
                  <a:gd name="T90" fmla="*/ 2 w 69"/>
                  <a:gd name="T91" fmla="*/ 29 h 32"/>
                  <a:gd name="T92" fmla="*/ 2 w 69"/>
                  <a:gd name="T93" fmla="*/ 29 h 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9"/>
                  <a:gd name="T142" fmla="*/ 0 h 32"/>
                  <a:gd name="T143" fmla="*/ 69 w 69"/>
                  <a:gd name="T144" fmla="*/ 32 h 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9" h="32">
                    <a:moveTo>
                      <a:pt x="68" y="28"/>
                    </a:moveTo>
                    <a:lnTo>
                      <a:pt x="68" y="28"/>
                    </a:lnTo>
                    <a:lnTo>
                      <a:pt x="68" y="24"/>
                    </a:lnTo>
                    <a:lnTo>
                      <a:pt x="66" y="26"/>
                    </a:lnTo>
                    <a:lnTo>
                      <a:pt x="68" y="24"/>
                    </a:lnTo>
                    <a:lnTo>
                      <a:pt x="66" y="22"/>
                    </a:lnTo>
                    <a:lnTo>
                      <a:pt x="64" y="20"/>
                    </a:lnTo>
                    <a:lnTo>
                      <a:pt x="66" y="19"/>
                    </a:lnTo>
                    <a:lnTo>
                      <a:pt x="64" y="16"/>
                    </a:lnTo>
                    <a:lnTo>
                      <a:pt x="62" y="15"/>
                    </a:lnTo>
                    <a:lnTo>
                      <a:pt x="64" y="16"/>
                    </a:lnTo>
                    <a:lnTo>
                      <a:pt x="62" y="15"/>
                    </a:lnTo>
                    <a:lnTo>
                      <a:pt x="60" y="12"/>
                    </a:lnTo>
                    <a:lnTo>
                      <a:pt x="58" y="10"/>
                    </a:lnTo>
                    <a:lnTo>
                      <a:pt x="56" y="9"/>
                    </a:lnTo>
                    <a:lnTo>
                      <a:pt x="55" y="7"/>
                    </a:lnTo>
                    <a:lnTo>
                      <a:pt x="53" y="4"/>
                    </a:lnTo>
                    <a:lnTo>
                      <a:pt x="51" y="3"/>
                    </a:lnTo>
                    <a:lnTo>
                      <a:pt x="47" y="2"/>
                    </a:lnTo>
                    <a:lnTo>
                      <a:pt x="45" y="4"/>
                    </a:lnTo>
                    <a:lnTo>
                      <a:pt x="47" y="2"/>
                    </a:lnTo>
                    <a:lnTo>
                      <a:pt x="43" y="2"/>
                    </a:lnTo>
                    <a:lnTo>
                      <a:pt x="45" y="0"/>
                    </a:lnTo>
                    <a:lnTo>
                      <a:pt x="41" y="0"/>
                    </a:lnTo>
                    <a:lnTo>
                      <a:pt x="40" y="1"/>
                    </a:lnTo>
                    <a:lnTo>
                      <a:pt x="37" y="3"/>
                    </a:lnTo>
                    <a:lnTo>
                      <a:pt x="36" y="1"/>
                    </a:lnTo>
                    <a:lnTo>
                      <a:pt x="32" y="1"/>
                    </a:lnTo>
                    <a:lnTo>
                      <a:pt x="30" y="2"/>
                    </a:lnTo>
                    <a:lnTo>
                      <a:pt x="26" y="1"/>
                    </a:lnTo>
                    <a:lnTo>
                      <a:pt x="24" y="3"/>
                    </a:lnTo>
                    <a:lnTo>
                      <a:pt x="22" y="4"/>
                    </a:lnTo>
                    <a:lnTo>
                      <a:pt x="20" y="3"/>
                    </a:lnTo>
                    <a:lnTo>
                      <a:pt x="18" y="4"/>
                    </a:lnTo>
                    <a:lnTo>
                      <a:pt x="15" y="3"/>
                    </a:lnTo>
                    <a:lnTo>
                      <a:pt x="14" y="7"/>
                    </a:lnTo>
                    <a:lnTo>
                      <a:pt x="13" y="9"/>
                    </a:lnTo>
                    <a:lnTo>
                      <a:pt x="11" y="11"/>
                    </a:lnTo>
                    <a:lnTo>
                      <a:pt x="9" y="12"/>
                    </a:lnTo>
                    <a:lnTo>
                      <a:pt x="7" y="14"/>
                    </a:lnTo>
                    <a:lnTo>
                      <a:pt x="5" y="16"/>
                    </a:lnTo>
                    <a:lnTo>
                      <a:pt x="8" y="18"/>
                    </a:lnTo>
                    <a:lnTo>
                      <a:pt x="4" y="17"/>
                    </a:lnTo>
                    <a:lnTo>
                      <a:pt x="5" y="19"/>
                    </a:lnTo>
                    <a:lnTo>
                      <a:pt x="3" y="21"/>
                    </a:lnTo>
                    <a:lnTo>
                      <a:pt x="3" y="25"/>
                    </a:lnTo>
                    <a:lnTo>
                      <a:pt x="2" y="26"/>
                    </a:lnTo>
                    <a:lnTo>
                      <a:pt x="0" y="28"/>
                    </a:lnTo>
                    <a:lnTo>
                      <a:pt x="2" y="29"/>
                    </a:lnTo>
                    <a:lnTo>
                      <a:pt x="0" y="31"/>
                    </a:lnTo>
                    <a:lnTo>
                      <a:pt x="2" y="29"/>
                    </a:lnTo>
                  </a:path>
                </a:pathLst>
              </a:custGeom>
              <a:noFill/>
              <a:ln w="12700" cap="rnd">
                <a:solidFill>
                  <a:schemeClr val="accent1"/>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710" name="Line 15"/>
              <p:cNvSpPr>
                <a:spLocks noChangeShapeType="1"/>
              </p:cNvSpPr>
              <p:nvPr/>
            </p:nvSpPr>
            <p:spPr bwMode="auto">
              <a:xfrm flipH="1">
                <a:off x="5322" y="973"/>
                <a:ext cx="30" cy="16"/>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711" name="Line 16"/>
              <p:cNvSpPr>
                <a:spLocks noChangeShapeType="1"/>
              </p:cNvSpPr>
              <p:nvPr/>
            </p:nvSpPr>
            <p:spPr bwMode="auto">
              <a:xfrm flipV="1">
                <a:off x="5319" y="1019"/>
                <a:ext cx="8" cy="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111627" name="Freeform 17"/>
            <p:cNvSpPr>
              <a:spLocks/>
            </p:cNvSpPr>
            <p:nvPr/>
          </p:nvSpPr>
          <p:spPr bwMode="auto">
            <a:xfrm rot="-2328402">
              <a:off x="2832" y="1584"/>
              <a:ext cx="2163" cy="241"/>
            </a:xfrm>
            <a:custGeom>
              <a:avLst/>
              <a:gdLst>
                <a:gd name="T0" fmla="*/ 0 w 3828"/>
                <a:gd name="T1" fmla="*/ 1 h 367"/>
                <a:gd name="T2" fmla="*/ 1 w 3828"/>
                <a:gd name="T3" fmla="*/ 1 h 367"/>
                <a:gd name="T4" fmla="*/ 1 w 3828"/>
                <a:gd name="T5" fmla="*/ 0 h 367"/>
                <a:gd name="T6" fmla="*/ 1 w 3828"/>
                <a:gd name="T7" fmla="*/ 0 h 367"/>
                <a:gd name="T8" fmla="*/ 1 w 3828"/>
                <a:gd name="T9" fmla="*/ 1 h 367"/>
                <a:gd name="T10" fmla="*/ 1 w 3828"/>
                <a:gd name="T11" fmla="*/ 1 h 367"/>
                <a:gd name="T12" fmla="*/ 1 w 3828"/>
                <a:gd name="T13" fmla="*/ 1 h 367"/>
                <a:gd name="T14" fmla="*/ 1 w 3828"/>
                <a:gd name="T15" fmla="*/ 0 h 367"/>
                <a:gd name="T16" fmla="*/ 1 w 3828"/>
                <a:gd name="T17" fmla="*/ 0 h 367"/>
                <a:gd name="T18" fmla="*/ 1 w 3828"/>
                <a:gd name="T19" fmla="*/ 1 h 367"/>
                <a:gd name="T20" fmla="*/ 1 w 3828"/>
                <a:gd name="T21" fmla="*/ 1 h 367"/>
                <a:gd name="T22" fmla="*/ 1 w 3828"/>
                <a:gd name="T23" fmla="*/ 0 h 367"/>
                <a:gd name="T24" fmla="*/ 1 w 3828"/>
                <a:gd name="T25" fmla="*/ 0 h 367"/>
                <a:gd name="T26" fmla="*/ 1 w 3828"/>
                <a:gd name="T27" fmla="*/ 1 h 367"/>
                <a:gd name="T28" fmla="*/ 1 w 3828"/>
                <a:gd name="T29" fmla="*/ 1 h 367"/>
                <a:gd name="T30" fmla="*/ 1 w 3828"/>
                <a:gd name="T31" fmla="*/ 0 h 367"/>
                <a:gd name="T32" fmla="*/ 1 w 3828"/>
                <a:gd name="T33" fmla="*/ 0 h 367"/>
                <a:gd name="T34" fmla="*/ 1 w 3828"/>
                <a:gd name="T35" fmla="*/ 1 h 367"/>
                <a:gd name="T36" fmla="*/ 1 w 3828"/>
                <a:gd name="T37" fmla="*/ 1 h 367"/>
                <a:gd name="T38" fmla="*/ 1 w 3828"/>
                <a:gd name="T39" fmla="*/ 0 h 367"/>
                <a:gd name="T40" fmla="*/ 1 w 3828"/>
                <a:gd name="T41" fmla="*/ 0 h 367"/>
                <a:gd name="T42" fmla="*/ 1 w 3828"/>
                <a:gd name="T43" fmla="*/ 1 h 367"/>
                <a:gd name="T44" fmla="*/ 1 w 3828"/>
                <a:gd name="T45" fmla="*/ 1 h 367"/>
                <a:gd name="T46" fmla="*/ 1 w 3828"/>
                <a:gd name="T47" fmla="*/ 0 h 367"/>
                <a:gd name="T48" fmla="*/ 1 w 3828"/>
                <a:gd name="T49" fmla="*/ 0 h 367"/>
                <a:gd name="T50" fmla="*/ 1 w 3828"/>
                <a:gd name="T51" fmla="*/ 1 h 367"/>
                <a:gd name="T52" fmla="*/ 1 w 3828"/>
                <a:gd name="T53" fmla="*/ 1 h 367"/>
                <a:gd name="T54" fmla="*/ 1 w 3828"/>
                <a:gd name="T55" fmla="*/ 0 h 367"/>
                <a:gd name="T56" fmla="*/ 1 w 3828"/>
                <a:gd name="T57" fmla="*/ 0 h 367"/>
                <a:gd name="T58" fmla="*/ 1 w 3828"/>
                <a:gd name="T59" fmla="*/ 1 h 367"/>
                <a:gd name="T60" fmla="*/ 1 w 3828"/>
                <a:gd name="T61" fmla="*/ 1 h 367"/>
                <a:gd name="T62" fmla="*/ 1 w 3828"/>
                <a:gd name="T63" fmla="*/ 1 h 367"/>
                <a:gd name="T64" fmla="*/ 1 w 3828"/>
                <a:gd name="T65" fmla="*/ 0 h 367"/>
                <a:gd name="T66" fmla="*/ 1 w 3828"/>
                <a:gd name="T67" fmla="*/ 0 h 367"/>
                <a:gd name="T68" fmla="*/ 1 w 3828"/>
                <a:gd name="T69" fmla="*/ 1 h 367"/>
                <a:gd name="T70" fmla="*/ 1 w 3828"/>
                <a:gd name="T71" fmla="*/ 1 h 367"/>
                <a:gd name="T72" fmla="*/ 1 w 3828"/>
                <a:gd name="T73" fmla="*/ 1 h 36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828"/>
                <a:gd name="T112" fmla="*/ 0 h 367"/>
                <a:gd name="T113" fmla="*/ 3828 w 3828"/>
                <a:gd name="T114" fmla="*/ 367 h 36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828" h="367">
                  <a:moveTo>
                    <a:pt x="0" y="364"/>
                  </a:moveTo>
                  <a:lnTo>
                    <a:pt x="120" y="364"/>
                  </a:lnTo>
                  <a:lnTo>
                    <a:pt x="120" y="0"/>
                  </a:lnTo>
                  <a:lnTo>
                    <a:pt x="263" y="0"/>
                  </a:lnTo>
                  <a:lnTo>
                    <a:pt x="263" y="364"/>
                  </a:lnTo>
                  <a:lnTo>
                    <a:pt x="406" y="364"/>
                  </a:lnTo>
                  <a:lnTo>
                    <a:pt x="671" y="364"/>
                  </a:lnTo>
                  <a:lnTo>
                    <a:pt x="671" y="0"/>
                  </a:lnTo>
                  <a:lnTo>
                    <a:pt x="875" y="0"/>
                  </a:lnTo>
                  <a:lnTo>
                    <a:pt x="875" y="364"/>
                  </a:lnTo>
                  <a:lnTo>
                    <a:pt x="1295" y="364"/>
                  </a:lnTo>
                  <a:lnTo>
                    <a:pt x="1295" y="0"/>
                  </a:lnTo>
                  <a:lnTo>
                    <a:pt x="1475" y="0"/>
                  </a:lnTo>
                  <a:lnTo>
                    <a:pt x="1475" y="364"/>
                  </a:lnTo>
                  <a:lnTo>
                    <a:pt x="1607" y="364"/>
                  </a:lnTo>
                  <a:lnTo>
                    <a:pt x="1607" y="0"/>
                  </a:lnTo>
                  <a:lnTo>
                    <a:pt x="1811" y="0"/>
                  </a:lnTo>
                  <a:lnTo>
                    <a:pt x="1811" y="364"/>
                  </a:lnTo>
                  <a:lnTo>
                    <a:pt x="1907" y="364"/>
                  </a:lnTo>
                  <a:lnTo>
                    <a:pt x="1907" y="0"/>
                  </a:lnTo>
                  <a:lnTo>
                    <a:pt x="2087" y="0"/>
                  </a:lnTo>
                  <a:lnTo>
                    <a:pt x="2087" y="364"/>
                  </a:lnTo>
                  <a:lnTo>
                    <a:pt x="2530" y="364"/>
                  </a:lnTo>
                  <a:lnTo>
                    <a:pt x="2530" y="0"/>
                  </a:lnTo>
                  <a:lnTo>
                    <a:pt x="2709" y="0"/>
                  </a:lnTo>
                  <a:lnTo>
                    <a:pt x="2709" y="364"/>
                  </a:lnTo>
                  <a:lnTo>
                    <a:pt x="2866" y="364"/>
                  </a:lnTo>
                  <a:lnTo>
                    <a:pt x="2866" y="0"/>
                  </a:lnTo>
                  <a:lnTo>
                    <a:pt x="3034" y="0"/>
                  </a:lnTo>
                  <a:lnTo>
                    <a:pt x="3034" y="364"/>
                  </a:lnTo>
                  <a:lnTo>
                    <a:pt x="3166" y="364"/>
                  </a:lnTo>
                  <a:lnTo>
                    <a:pt x="3478" y="364"/>
                  </a:lnTo>
                  <a:lnTo>
                    <a:pt x="3478" y="0"/>
                  </a:lnTo>
                  <a:lnTo>
                    <a:pt x="3635" y="0"/>
                  </a:lnTo>
                  <a:lnTo>
                    <a:pt x="3636" y="349"/>
                  </a:lnTo>
                  <a:lnTo>
                    <a:pt x="3636" y="366"/>
                  </a:lnTo>
                  <a:lnTo>
                    <a:pt x="3827" y="366"/>
                  </a:lnTo>
                </a:path>
              </a:pathLst>
            </a:custGeom>
            <a:solidFill>
              <a:srgbClr val="CCFFFF"/>
            </a:solidFill>
            <a:ln w="25400" cap="rnd">
              <a:solidFill>
                <a:srgbClr val="FF0000"/>
              </a:solidFill>
              <a:round/>
              <a:headEnd type="none" w="sm" len="sm"/>
              <a:tailEnd type="none" w="sm" len="sm"/>
            </a:ln>
          </p:spPr>
          <p:txBody>
            <a:bodyPr/>
            <a:lstStyle/>
            <a:p>
              <a:endParaRPr lang="en-US"/>
            </a:p>
          </p:txBody>
        </p:sp>
        <p:grpSp>
          <p:nvGrpSpPr>
            <p:cNvPr id="111628" name="Group 18"/>
            <p:cNvGrpSpPr>
              <a:grpSpLocks/>
            </p:cNvGrpSpPr>
            <p:nvPr/>
          </p:nvGrpSpPr>
          <p:grpSpPr bwMode="auto">
            <a:xfrm>
              <a:off x="4800" y="720"/>
              <a:ext cx="430" cy="435"/>
              <a:chOff x="5138" y="768"/>
              <a:chExt cx="430" cy="435"/>
            </a:xfrm>
          </p:grpSpPr>
          <p:sp>
            <p:nvSpPr>
              <p:cNvPr id="111698" name="Freeform 19"/>
              <p:cNvSpPr>
                <a:spLocks/>
              </p:cNvSpPr>
              <p:nvPr/>
            </p:nvSpPr>
            <p:spPr bwMode="auto">
              <a:xfrm>
                <a:off x="5250" y="926"/>
                <a:ext cx="164" cy="168"/>
              </a:xfrm>
              <a:custGeom>
                <a:avLst/>
                <a:gdLst>
                  <a:gd name="T0" fmla="*/ 100 w 164"/>
                  <a:gd name="T1" fmla="*/ 8 h 168"/>
                  <a:gd name="T2" fmla="*/ 98 w 164"/>
                  <a:gd name="T3" fmla="*/ 5 h 168"/>
                  <a:gd name="T4" fmla="*/ 94 w 164"/>
                  <a:gd name="T5" fmla="*/ 4 h 168"/>
                  <a:gd name="T6" fmla="*/ 89 w 164"/>
                  <a:gd name="T7" fmla="*/ 2 h 168"/>
                  <a:gd name="T8" fmla="*/ 86 w 164"/>
                  <a:gd name="T9" fmla="*/ 0 h 168"/>
                  <a:gd name="T10" fmla="*/ 83 w 164"/>
                  <a:gd name="T11" fmla="*/ 0 h 168"/>
                  <a:gd name="T12" fmla="*/ 79 w 164"/>
                  <a:gd name="T13" fmla="*/ 3 h 168"/>
                  <a:gd name="T14" fmla="*/ 73 w 164"/>
                  <a:gd name="T15" fmla="*/ 4 h 168"/>
                  <a:gd name="T16" fmla="*/ 69 w 164"/>
                  <a:gd name="T17" fmla="*/ 4 h 168"/>
                  <a:gd name="T18" fmla="*/ 69 w 164"/>
                  <a:gd name="T19" fmla="*/ 8 h 168"/>
                  <a:gd name="T20" fmla="*/ 65 w 164"/>
                  <a:gd name="T21" fmla="*/ 7 h 168"/>
                  <a:gd name="T22" fmla="*/ 8 w 164"/>
                  <a:gd name="T23" fmla="*/ 72 h 168"/>
                  <a:gd name="T24" fmla="*/ 5 w 164"/>
                  <a:gd name="T25" fmla="*/ 74 h 168"/>
                  <a:gd name="T26" fmla="*/ 4 w 164"/>
                  <a:gd name="T27" fmla="*/ 75 h 168"/>
                  <a:gd name="T28" fmla="*/ 2 w 164"/>
                  <a:gd name="T29" fmla="*/ 80 h 168"/>
                  <a:gd name="T30" fmla="*/ 4 w 164"/>
                  <a:gd name="T31" fmla="*/ 82 h 168"/>
                  <a:gd name="T32" fmla="*/ 0 w 164"/>
                  <a:gd name="T33" fmla="*/ 86 h 168"/>
                  <a:gd name="T34" fmla="*/ 2 w 164"/>
                  <a:gd name="T35" fmla="*/ 91 h 168"/>
                  <a:gd name="T36" fmla="*/ 2 w 164"/>
                  <a:gd name="T37" fmla="*/ 95 h 168"/>
                  <a:gd name="T38" fmla="*/ 2 w 164"/>
                  <a:gd name="T39" fmla="*/ 99 h 168"/>
                  <a:gd name="T40" fmla="*/ 6 w 164"/>
                  <a:gd name="T41" fmla="*/ 103 h 168"/>
                  <a:gd name="T42" fmla="*/ 8 w 164"/>
                  <a:gd name="T43" fmla="*/ 105 h 168"/>
                  <a:gd name="T44" fmla="*/ 62 w 164"/>
                  <a:gd name="T45" fmla="*/ 158 h 168"/>
                  <a:gd name="T46" fmla="*/ 66 w 164"/>
                  <a:gd name="T47" fmla="*/ 159 h 168"/>
                  <a:gd name="T48" fmla="*/ 70 w 164"/>
                  <a:gd name="T49" fmla="*/ 164 h 168"/>
                  <a:gd name="T50" fmla="*/ 72 w 164"/>
                  <a:gd name="T51" fmla="*/ 162 h 168"/>
                  <a:gd name="T52" fmla="*/ 78 w 164"/>
                  <a:gd name="T53" fmla="*/ 165 h 168"/>
                  <a:gd name="T54" fmla="*/ 82 w 164"/>
                  <a:gd name="T55" fmla="*/ 165 h 168"/>
                  <a:gd name="T56" fmla="*/ 84 w 164"/>
                  <a:gd name="T57" fmla="*/ 163 h 168"/>
                  <a:gd name="T58" fmla="*/ 88 w 164"/>
                  <a:gd name="T59" fmla="*/ 164 h 168"/>
                  <a:gd name="T60" fmla="*/ 91 w 164"/>
                  <a:gd name="T61" fmla="*/ 160 h 168"/>
                  <a:gd name="T62" fmla="*/ 95 w 164"/>
                  <a:gd name="T63" fmla="*/ 161 h 168"/>
                  <a:gd name="T64" fmla="*/ 99 w 164"/>
                  <a:gd name="T65" fmla="*/ 157 h 168"/>
                  <a:gd name="T66" fmla="*/ 155 w 164"/>
                  <a:gd name="T67" fmla="*/ 99 h 168"/>
                  <a:gd name="T68" fmla="*/ 159 w 164"/>
                  <a:gd name="T69" fmla="*/ 95 h 168"/>
                  <a:gd name="T70" fmla="*/ 158 w 164"/>
                  <a:gd name="T71" fmla="*/ 92 h 168"/>
                  <a:gd name="T72" fmla="*/ 160 w 164"/>
                  <a:gd name="T73" fmla="*/ 86 h 168"/>
                  <a:gd name="T74" fmla="*/ 161 w 164"/>
                  <a:gd name="T75" fmla="*/ 83 h 168"/>
                  <a:gd name="T76" fmla="*/ 161 w 164"/>
                  <a:gd name="T77" fmla="*/ 79 h 168"/>
                  <a:gd name="T78" fmla="*/ 160 w 164"/>
                  <a:gd name="T79" fmla="*/ 75 h 168"/>
                  <a:gd name="T80" fmla="*/ 161 w 164"/>
                  <a:gd name="T81" fmla="*/ 72 h 168"/>
                  <a:gd name="T82" fmla="*/ 159 w 164"/>
                  <a:gd name="T83" fmla="*/ 69 h 168"/>
                  <a:gd name="T84" fmla="*/ 155 w 164"/>
                  <a:gd name="T85" fmla="*/ 65 h 168"/>
                  <a:gd name="T86" fmla="*/ 155 w 164"/>
                  <a:gd name="T87" fmla="*/ 62 h 16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
                  <a:gd name="T133" fmla="*/ 0 h 168"/>
                  <a:gd name="T134" fmla="*/ 164 w 164"/>
                  <a:gd name="T135" fmla="*/ 168 h 16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 h="168">
                    <a:moveTo>
                      <a:pt x="155" y="62"/>
                    </a:moveTo>
                    <a:lnTo>
                      <a:pt x="100" y="8"/>
                    </a:lnTo>
                    <a:lnTo>
                      <a:pt x="96" y="7"/>
                    </a:lnTo>
                    <a:lnTo>
                      <a:pt x="98" y="5"/>
                    </a:lnTo>
                    <a:lnTo>
                      <a:pt x="96" y="3"/>
                    </a:lnTo>
                    <a:lnTo>
                      <a:pt x="94" y="4"/>
                    </a:lnTo>
                    <a:lnTo>
                      <a:pt x="92" y="3"/>
                    </a:lnTo>
                    <a:lnTo>
                      <a:pt x="89" y="2"/>
                    </a:lnTo>
                    <a:lnTo>
                      <a:pt x="86" y="0"/>
                    </a:lnTo>
                    <a:lnTo>
                      <a:pt x="85" y="2"/>
                    </a:lnTo>
                    <a:lnTo>
                      <a:pt x="83" y="0"/>
                    </a:lnTo>
                    <a:lnTo>
                      <a:pt x="80" y="2"/>
                    </a:lnTo>
                    <a:lnTo>
                      <a:pt x="79" y="3"/>
                    </a:lnTo>
                    <a:lnTo>
                      <a:pt x="75" y="3"/>
                    </a:lnTo>
                    <a:lnTo>
                      <a:pt x="73" y="4"/>
                    </a:lnTo>
                    <a:lnTo>
                      <a:pt x="69" y="4"/>
                    </a:lnTo>
                    <a:lnTo>
                      <a:pt x="71" y="6"/>
                    </a:lnTo>
                    <a:lnTo>
                      <a:pt x="67" y="6"/>
                    </a:lnTo>
                    <a:lnTo>
                      <a:pt x="69" y="8"/>
                    </a:lnTo>
                    <a:lnTo>
                      <a:pt x="65" y="7"/>
                    </a:lnTo>
                    <a:lnTo>
                      <a:pt x="61" y="10"/>
                    </a:lnTo>
                    <a:lnTo>
                      <a:pt x="7" y="68"/>
                    </a:lnTo>
                    <a:lnTo>
                      <a:pt x="8" y="72"/>
                    </a:lnTo>
                    <a:lnTo>
                      <a:pt x="9" y="70"/>
                    </a:lnTo>
                    <a:lnTo>
                      <a:pt x="8" y="72"/>
                    </a:lnTo>
                    <a:lnTo>
                      <a:pt x="5" y="74"/>
                    </a:lnTo>
                    <a:lnTo>
                      <a:pt x="4" y="75"/>
                    </a:lnTo>
                    <a:lnTo>
                      <a:pt x="4" y="79"/>
                    </a:lnTo>
                    <a:lnTo>
                      <a:pt x="2" y="80"/>
                    </a:lnTo>
                    <a:lnTo>
                      <a:pt x="0" y="82"/>
                    </a:lnTo>
                    <a:lnTo>
                      <a:pt x="4" y="82"/>
                    </a:lnTo>
                    <a:lnTo>
                      <a:pt x="2" y="84"/>
                    </a:lnTo>
                    <a:lnTo>
                      <a:pt x="0" y="86"/>
                    </a:lnTo>
                    <a:lnTo>
                      <a:pt x="0" y="90"/>
                    </a:lnTo>
                    <a:lnTo>
                      <a:pt x="2" y="91"/>
                    </a:lnTo>
                    <a:lnTo>
                      <a:pt x="0" y="93"/>
                    </a:lnTo>
                    <a:lnTo>
                      <a:pt x="2" y="95"/>
                    </a:lnTo>
                    <a:lnTo>
                      <a:pt x="2" y="99"/>
                    </a:lnTo>
                    <a:lnTo>
                      <a:pt x="4" y="101"/>
                    </a:lnTo>
                    <a:lnTo>
                      <a:pt x="6" y="103"/>
                    </a:lnTo>
                    <a:lnTo>
                      <a:pt x="8" y="105"/>
                    </a:lnTo>
                    <a:lnTo>
                      <a:pt x="60" y="157"/>
                    </a:lnTo>
                    <a:lnTo>
                      <a:pt x="62" y="158"/>
                    </a:lnTo>
                    <a:lnTo>
                      <a:pt x="66" y="159"/>
                    </a:lnTo>
                    <a:lnTo>
                      <a:pt x="68" y="162"/>
                    </a:lnTo>
                    <a:lnTo>
                      <a:pt x="70" y="164"/>
                    </a:lnTo>
                    <a:lnTo>
                      <a:pt x="72" y="162"/>
                    </a:lnTo>
                    <a:lnTo>
                      <a:pt x="74" y="164"/>
                    </a:lnTo>
                    <a:lnTo>
                      <a:pt x="76" y="166"/>
                    </a:lnTo>
                    <a:lnTo>
                      <a:pt x="78" y="165"/>
                    </a:lnTo>
                    <a:lnTo>
                      <a:pt x="80" y="167"/>
                    </a:lnTo>
                    <a:lnTo>
                      <a:pt x="82" y="165"/>
                    </a:lnTo>
                    <a:lnTo>
                      <a:pt x="80" y="167"/>
                    </a:lnTo>
                    <a:lnTo>
                      <a:pt x="82" y="165"/>
                    </a:lnTo>
                    <a:lnTo>
                      <a:pt x="84" y="163"/>
                    </a:lnTo>
                    <a:lnTo>
                      <a:pt x="88" y="164"/>
                    </a:lnTo>
                    <a:lnTo>
                      <a:pt x="90" y="162"/>
                    </a:lnTo>
                    <a:lnTo>
                      <a:pt x="91" y="160"/>
                    </a:lnTo>
                    <a:lnTo>
                      <a:pt x="94" y="162"/>
                    </a:lnTo>
                    <a:lnTo>
                      <a:pt x="95" y="161"/>
                    </a:lnTo>
                    <a:lnTo>
                      <a:pt x="97" y="159"/>
                    </a:lnTo>
                    <a:lnTo>
                      <a:pt x="99" y="157"/>
                    </a:lnTo>
                    <a:lnTo>
                      <a:pt x="151" y="98"/>
                    </a:lnTo>
                    <a:lnTo>
                      <a:pt x="155" y="99"/>
                    </a:lnTo>
                    <a:lnTo>
                      <a:pt x="153" y="97"/>
                    </a:lnTo>
                    <a:lnTo>
                      <a:pt x="155" y="95"/>
                    </a:lnTo>
                    <a:lnTo>
                      <a:pt x="159" y="95"/>
                    </a:lnTo>
                    <a:lnTo>
                      <a:pt x="157" y="93"/>
                    </a:lnTo>
                    <a:lnTo>
                      <a:pt x="158" y="92"/>
                    </a:lnTo>
                    <a:lnTo>
                      <a:pt x="161" y="90"/>
                    </a:lnTo>
                    <a:lnTo>
                      <a:pt x="160" y="86"/>
                    </a:lnTo>
                    <a:lnTo>
                      <a:pt x="161" y="83"/>
                    </a:lnTo>
                    <a:lnTo>
                      <a:pt x="161" y="79"/>
                    </a:lnTo>
                    <a:lnTo>
                      <a:pt x="163" y="77"/>
                    </a:lnTo>
                    <a:lnTo>
                      <a:pt x="160" y="75"/>
                    </a:lnTo>
                    <a:lnTo>
                      <a:pt x="161" y="72"/>
                    </a:lnTo>
                    <a:lnTo>
                      <a:pt x="159" y="69"/>
                    </a:lnTo>
                    <a:lnTo>
                      <a:pt x="159" y="66"/>
                    </a:lnTo>
                    <a:lnTo>
                      <a:pt x="155" y="65"/>
                    </a:lnTo>
                    <a:lnTo>
                      <a:pt x="157" y="63"/>
                    </a:lnTo>
                    <a:lnTo>
                      <a:pt x="155" y="62"/>
                    </a:lnTo>
                  </a:path>
                </a:pathLst>
              </a:custGeom>
              <a:solidFill>
                <a:srgbClr val="FFFFFF"/>
              </a:solidFill>
              <a:ln w="12700" cap="rnd">
                <a:solidFill>
                  <a:schemeClr val="accent2"/>
                </a:solidFill>
                <a:round/>
                <a:headEnd/>
                <a:tailEnd/>
              </a:ln>
            </p:spPr>
            <p:txBody>
              <a:bodyPr/>
              <a:lstStyle/>
              <a:p>
                <a:endParaRPr lang="en-US"/>
              </a:p>
            </p:txBody>
          </p:sp>
          <p:sp>
            <p:nvSpPr>
              <p:cNvPr id="111699" name="Freeform 20"/>
              <p:cNvSpPr>
                <a:spLocks/>
              </p:cNvSpPr>
              <p:nvPr/>
            </p:nvSpPr>
            <p:spPr bwMode="auto">
              <a:xfrm>
                <a:off x="5332" y="961"/>
                <a:ext cx="236" cy="242"/>
              </a:xfrm>
              <a:custGeom>
                <a:avLst/>
                <a:gdLst>
                  <a:gd name="T0" fmla="*/ 235 w 236"/>
                  <a:gd name="T1" fmla="*/ 78 h 242"/>
                  <a:gd name="T2" fmla="*/ 157 w 236"/>
                  <a:gd name="T3" fmla="*/ 0 h 242"/>
                  <a:gd name="T4" fmla="*/ 0 w 236"/>
                  <a:gd name="T5" fmla="*/ 163 h 242"/>
                  <a:gd name="T6" fmla="*/ 80 w 236"/>
                  <a:gd name="T7" fmla="*/ 241 h 242"/>
                  <a:gd name="T8" fmla="*/ 235 w 236"/>
                  <a:gd name="T9" fmla="*/ 78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78"/>
                    </a:moveTo>
                    <a:lnTo>
                      <a:pt x="157" y="0"/>
                    </a:lnTo>
                    <a:lnTo>
                      <a:pt x="0" y="163"/>
                    </a:lnTo>
                    <a:lnTo>
                      <a:pt x="80" y="241"/>
                    </a:lnTo>
                    <a:lnTo>
                      <a:pt x="235" y="78"/>
                    </a:lnTo>
                  </a:path>
                </a:pathLst>
              </a:custGeom>
              <a:solidFill>
                <a:srgbClr val="000000"/>
              </a:solidFill>
              <a:ln w="12700" cap="rnd">
                <a:solidFill>
                  <a:schemeClr val="hlink"/>
                </a:solidFill>
                <a:round/>
                <a:headEnd/>
                <a:tailEnd/>
              </a:ln>
            </p:spPr>
            <p:txBody>
              <a:bodyPr/>
              <a:lstStyle/>
              <a:p>
                <a:endParaRPr lang="en-US"/>
              </a:p>
            </p:txBody>
          </p:sp>
          <p:sp>
            <p:nvSpPr>
              <p:cNvPr id="111700" name="Freeform 21"/>
              <p:cNvSpPr>
                <a:spLocks/>
              </p:cNvSpPr>
              <p:nvPr/>
            </p:nvSpPr>
            <p:spPr bwMode="auto">
              <a:xfrm>
                <a:off x="5138" y="768"/>
                <a:ext cx="236" cy="242"/>
              </a:xfrm>
              <a:custGeom>
                <a:avLst/>
                <a:gdLst>
                  <a:gd name="T0" fmla="*/ 235 w 236"/>
                  <a:gd name="T1" fmla="*/ 81 h 242"/>
                  <a:gd name="T2" fmla="*/ 155 w 236"/>
                  <a:gd name="T3" fmla="*/ 0 h 242"/>
                  <a:gd name="T4" fmla="*/ 0 w 236"/>
                  <a:gd name="T5" fmla="*/ 166 h 242"/>
                  <a:gd name="T6" fmla="*/ 78 w 236"/>
                  <a:gd name="T7" fmla="*/ 241 h 242"/>
                  <a:gd name="T8" fmla="*/ 235 w 236"/>
                  <a:gd name="T9" fmla="*/ 81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81"/>
                    </a:moveTo>
                    <a:lnTo>
                      <a:pt x="155" y="0"/>
                    </a:lnTo>
                    <a:lnTo>
                      <a:pt x="0" y="166"/>
                    </a:lnTo>
                    <a:lnTo>
                      <a:pt x="78" y="241"/>
                    </a:lnTo>
                    <a:lnTo>
                      <a:pt x="235" y="81"/>
                    </a:lnTo>
                  </a:path>
                </a:pathLst>
              </a:custGeom>
              <a:solidFill>
                <a:srgbClr val="000000"/>
              </a:solidFill>
              <a:ln w="12700" cap="rnd">
                <a:solidFill>
                  <a:schemeClr val="hlink"/>
                </a:solidFill>
                <a:round/>
                <a:headEnd/>
                <a:tailEnd/>
              </a:ln>
            </p:spPr>
            <p:txBody>
              <a:bodyPr/>
              <a:lstStyle/>
              <a:p>
                <a:endParaRPr lang="en-US"/>
              </a:p>
            </p:txBody>
          </p:sp>
          <p:sp>
            <p:nvSpPr>
              <p:cNvPr id="111701" name="Freeform 22"/>
              <p:cNvSpPr>
                <a:spLocks/>
              </p:cNvSpPr>
              <p:nvPr/>
            </p:nvSpPr>
            <p:spPr bwMode="auto">
              <a:xfrm>
                <a:off x="5316" y="902"/>
                <a:ext cx="89" cy="48"/>
              </a:xfrm>
              <a:custGeom>
                <a:avLst/>
                <a:gdLst>
                  <a:gd name="T0" fmla="*/ 88 w 89"/>
                  <a:gd name="T1" fmla="*/ 47 h 48"/>
                  <a:gd name="T2" fmla="*/ 37 w 89"/>
                  <a:gd name="T3" fmla="*/ 1 h 48"/>
                  <a:gd name="T4" fmla="*/ 37 w 89"/>
                  <a:gd name="T5" fmla="*/ 1 h 48"/>
                  <a:gd name="T6" fmla="*/ 32 w 89"/>
                  <a:gd name="T7" fmla="*/ 5 h 48"/>
                  <a:gd name="T8" fmla="*/ 32 w 89"/>
                  <a:gd name="T9" fmla="*/ 5 h 48"/>
                  <a:gd name="T10" fmla="*/ 32 w 89"/>
                  <a:gd name="T11" fmla="*/ 5 h 48"/>
                  <a:gd name="T12" fmla="*/ 27 w 89"/>
                  <a:gd name="T13" fmla="*/ 6 h 48"/>
                  <a:gd name="T14" fmla="*/ 27 w 89"/>
                  <a:gd name="T15" fmla="*/ 6 h 48"/>
                  <a:gd name="T16" fmla="*/ 25 w 89"/>
                  <a:gd name="T17" fmla="*/ 7 h 48"/>
                  <a:gd name="T18" fmla="*/ 23 w 89"/>
                  <a:gd name="T19" fmla="*/ 9 h 48"/>
                  <a:gd name="T20" fmla="*/ 23 w 89"/>
                  <a:gd name="T21" fmla="*/ 9 h 48"/>
                  <a:gd name="T22" fmla="*/ 29 w 89"/>
                  <a:gd name="T23" fmla="*/ 0 h 48"/>
                  <a:gd name="T24" fmla="*/ 23 w 89"/>
                  <a:gd name="T25" fmla="*/ 5 h 48"/>
                  <a:gd name="T26" fmla="*/ 23 w 89"/>
                  <a:gd name="T27" fmla="*/ 5 h 48"/>
                  <a:gd name="T28" fmla="*/ 21 w 89"/>
                  <a:gd name="T29" fmla="*/ 6 h 48"/>
                  <a:gd name="T30" fmla="*/ 19 w 89"/>
                  <a:gd name="T31" fmla="*/ 8 h 48"/>
                  <a:gd name="T32" fmla="*/ 17 w 89"/>
                  <a:gd name="T33" fmla="*/ 6 h 48"/>
                  <a:gd name="T34" fmla="*/ 16 w 89"/>
                  <a:gd name="T35" fmla="*/ 8 h 48"/>
                  <a:gd name="T36" fmla="*/ 16 w 89"/>
                  <a:gd name="T37" fmla="*/ 8 h 48"/>
                  <a:gd name="T38" fmla="*/ 16 w 89"/>
                  <a:gd name="T39" fmla="*/ 8 h 48"/>
                  <a:gd name="T40" fmla="*/ 11 w 89"/>
                  <a:gd name="T41" fmla="*/ 11 h 48"/>
                  <a:gd name="T42" fmla="*/ 9 w 89"/>
                  <a:gd name="T43" fmla="*/ 9 h 48"/>
                  <a:gd name="T44" fmla="*/ 8 w 89"/>
                  <a:gd name="T45" fmla="*/ 10 h 48"/>
                  <a:gd name="T46" fmla="*/ 4 w 89"/>
                  <a:gd name="T47" fmla="*/ 13 h 48"/>
                  <a:gd name="T48" fmla="*/ 4 w 89"/>
                  <a:gd name="T49" fmla="*/ 13 h 48"/>
                  <a:gd name="T50" fmla="*/ 8 w 89"/>
                  <a:gd name="T51" fmla="*/ 10 h 48"/>
                  <a:gd name="T52" fmla="*/ 2 w 89"/>
                  <a:gd name="T53" fmla="*/ 15 h 48"/>
                  <a:gd name="T54" fmla="*/ 2 w 89"/>
                  <a:gd name="T55" fmla="*/ 15 h 48"/>
                  <a:gd name="T56" fmla="*/ 0 w 89"/>
                  <a:gd name="T57" fmla="*/ 13 h 48"/>
                  <a:gd name="T58" fmla="*/ 0 w 89"/>
                  <a:gd name="T59" fmla="*/ 13 h 4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9"/>
                  <a:gd name="T91" fmla="*/ 0 h 48"/>
                  <a:gd name="T92" fmla="*/ 89 w 89"/>
                  <a:gd name="T93" fmla="*/ 48 h 4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9" h="48">
                    <a:moveTo>
                      <a:pt x="88" y="47"/>
                    </a:moveTo>
                    <a:lnTo>
                      <a:pt x="37" y="1"/>
                    </a:lnTo>
                    <a:lnTo>
                      <a:pt x="32" y="5"/>
                    </a:lnTo>
                    <a:lnTo>
                      <a:pt x="27" y="6"/>
                    </a:lnTo>
                    <a:lnTo>
                      <a:pt x="25" y="7"/>
                    </a:lnTo>
                    <a:lnTo>
                      <a:pt x="23" y="9"/>
                    </a:lnTo>
                    <a:lnTo>
                      <a:pt x="29" y="0"/>
                    </a:lnTo>
                    <a:lnTo>
                      <a:pt x="23" y="5"/>
                    </a:lnTo>
                    <a:lnTo>
                      <a:pt x="21" y="6"/>
                    </a:lnTo>
                    <a:lnTo>
                      <a:pt x="19" y="8"/>
                    </a:lnTo>
                    <a:lnTo>
                      <a:pt x="17" y="6"/>
                    </a:lnTo>
                    <a:lnTo>
                      <a:pt x="16" y="8"/>
                    </a:lnTo>
                    <a:lnTo>
                      <a:pt x="11" y="11"/>
                    </a:lnTo>
                    <a:lnTo>
                      <a:pt x="9" y="9"/>
                    </a:lnTo>
                    <a:lnTo>
                      <a:pt x="8" y="10"/>
                    </a:lnTo>
                    <a:lnTo>
                      <a:pt x="4" y="13"/>
                    </a:lnTo>
                    <a:lnTo>
                      <a:pt x="8" y="10"/>
                    </a:lnTo>
                    <a:lnTo>
                      <a:pt x="2" y="15"/>
                    </a:lnTo>
                    <a:lnTo>
                      <a:pt x="0" y="13"/>
                    </a:lnTo>
                  </a:path>
                </a:pathLst>
              </a:custGeom>
              <a:noFill/>
              <a:ln w="12700" cap="rnd">
                <a:solidFill>
                  <a:srgbClr val="FFFFFF"/>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702" name="Freeform 23"/>
              <p:cNvSpPr>
                <a:spLocks/>
              </p:cNvSpPr>
              <p:nvPr/>
            </p:nvSpPr>
            <p:spPr bwMode="auto">
              <a:xfrm>
                <a:off x="5286" y="985"/>
                <a:ext cx="69" cy="32"/>
              </a:xfrm>
              <a:custGeom>
                <a:avLst/>
                <a:gdLst>
                  <a:gd name="T0" fmla="*/ 68 w 69"/>
                  <a:gd name="T1" fmla="*/ 28 h 32"/>
                  <a:gd name="T2" fmla="*/ 68 w 69"/>
                  <a:gd name="T3" fmla="*/ 24 h 32"/>
                  <a:gd name="T4" fmla="*/ 66 w 69"/>
                  <a:gd name="T5" fmla="*/ 26 h 32"/>
                  <a:gd name="T6" fmla="*/ 68 w 69"/>
                  <a:gd name="T7" fmla="*/ 24 h 32"/>
                  <a:gd name="T8" fmla="*/ 66 w 69"/>
                  <a:gd name="T9" fmla="*/ 22 h 32"/>
                  <a:gd name="T10" fmla="*/ 64 w 69"/>
                  <a:gd name="T11" fmla="*/ 20 h 32"/>
                  <a:gd name="T12" fmla="*/ 66 w 69"/>
                  <a:gd name="T13" fmla="*/ 19 h 32"/>
                  <a:gd name="T14" fmla="*/ 66 w 69"/>
                  <a:gd name="T15" fmla="*/ 19 h 32"/>
                  <a:gd name="T16" fmla="*/ 66 w 69"/>
                  <a:gd name="T17" fmla="*/ 19 h 32"/>
                  <a:gd name="T18" fmla="*/ 64 w 69"/>
                  <a:gd name="T19" fmla="*/ 16 h 32"/>
                  <a:gd name="T20" fmla="*/ 64 w 69"/>
                  <a:gd name="T21" fmla="*/ 16 h 32"/>
                  <a:gd name="T22" fmla="*/ 62 w 69"/>
                  <a:gd name="T23" fmla="*/ 15 h 32"/>
                  <a:gd name="T24" fmla="*/ 60 w 69"/>
                  <a:gd name="T25" fmla="*/ 12 h 32"/>
                  <a:gd name="T26" fmla="*/ 60 w 69"/>
                  <a:gd name="T27" fmla="*/ 12 h 32"/>
                  <a:gd name="T28" fmla="*/ 58 w 69"/>
                  <a:gd name="T29" fmla="*/ 10 h 32"/>
                  <a:gd name="T30" fmla="*/ 58 w 69"/>
                  <a:gd name="T31" fmla="*/ 10 h 32"/>
                  <a:gd name="T32" fmla="*/ 56 w 69"/>
                  <a:gd name="T33" fmla="*/ 9 h 32"/>
                  <a:gd name="T34" fmla="*/ 53 w 69"/>
                  <a:gd name="T35" fmla="*/ 4 h 32"/>
                  <a:gd name="T36" fmla="*/ 51 w 69"/>
                  <a:gd name="T37" fmla="*/ 3 h 32"/>
                  <a:gd name="T38" fmla="*/ 45 w 69"/>
                  <a:gd name="T39" fmla="*/ 4 h 32"/>
                  <a:gd name="T40" fmla="*/ 43 w 69"/>
                  <a:gd name="T41" fmla="*/ 2 h 32"/>
                  <a:gd name="T42" fmla="*/ 41 w 69"/>
                  <a:gd name="T43" fmla="*/ 0 h 32"/>
                  <a:gd name="T44" fmla="*/ 37 w 69"/>
                  <a:gd name="T45" fmla="*/ 3 h 32"/>
                  <a:gd name="T46" fmla="*/ 36 w 69"/>
                  <a:gd name="T47" fmla="*/ 1 h 32"/>
                  <a:gd name="T48" fmla="*/ 32 w 69"/>
                  <a:gd name="T49" fmla="*/ 1 h 32"/>
                  <a:gd name="T50" fmla="*/ 26 w 69"/>
                  <a:gd name="T51" fmla="*/ 1 h 32"/>
                  <a:gd name="T52" fmla="*/ 24 w 69"/>
                  <a:gd name="T53" fmla="*/ 3 h 32"/>
                  <a:gd name="T54" fmla="*/ 22 w 69"/>
                  <a:gd name="T55" fmla="*/ 4 h 32"/>
                  <a:gd name="T56" fmla="*/ 18 w 69"/>
                  <a:gd name="T57" fmla="*/ 4 h 32"/>
                  <a:gd name="T58" fmla="*/ 14 w 69"/>
                  <a:gd name="T59" fmla="*/ 7 h 32"/>
                  <a:gd name="T60" fmla="*/ 13 w 69"/>
                  <a:gd name="T61" fmla="*/ 9 h 32"/>
                  <a:gd name="T62" fmla="*/ 11 w 69"/>
                  <a:gd name="T63" fmla="*/ 11 h 32"/>
                  <a:gd name="T64" fmla="*/ 9 w 69"/>
                  <a:gd name="T65" fmla="*/ 12 h 32"/>
                  <a:gd name="T66" fmla="*/ 7 w 69"/>
                  <a:gd name="T67" fmla="*/ 14 h 32"/>
                  <a:gd name="T68" fmla="*/ 7 w 69"/>
                  <a:gd name="T69" fmla="*/ 14 h 32"/>
                  <a:gd name="T70" fmla="*/ 5 w 69"/>
                  <a:gd name="T71" fmla="*/ 16 h 32"/>
                  <a:gd name="T72" fmla="*/ 4 w 69"/>
                  <a:gd name="T73" fmla="*/ 17 h 32"/>
                  <a:gd name="T74" fmla="*/ 5 w 69"/>
                  <a:gd name="T75" fmla="*/ 19 h 32"/>
                  <a:gd name="T76" fmla="*/ 3 w 69"/>
                  <a:gd name="T77" fmla="*/ 21 h 32"/>
                  <a:gd name="T78" fmla="*/ 3 w 69"/>
                  <a:gd name="T79" fmla="*/ 21 h 32"/>
                  <a:gd name="T80" fmla="*/ 3 w 69"/>
                  <a:gd name="T81" fmla="*/ 21 h 32"/>
                  <a:gd name="T82" fmla="*/ 3 w 69"/>
                  <a:gd name="T83" fmla="*/ 25 h 32"/>
                  <a:gd name="T84" fmla="*/ 2 w 69"/>
                  <a:gd name="T85" fmla="*/ 26 h 32"/>
                  <a:gd name="T86" fmla="*/ 2 w 69"/>
                  <a:gd name="T87" fmla="*/ 26 h 32"/>
                  <a:gd name="T88" fmla="*/ 2 w 69"/>
                  <a:gd name="T89" fmla="*/ 29 h 32"/>
                  <a:gd name="T90" fmla="*/ 2 w 69"/>
                  <a:gd name="T91" fmla="*/ 29 h 32"/>
                  <a:gd name="T92" fmla="*/ 2 w 69"/>
                  <a:gd name="T93" fmla="*/ 29 h 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9"/>
                  <a:gd name="T142" fmla="*/ 0 h 32"/>
                  <a:gd name="T143" fmla="*/ 69 w 69"/>
                  <a:gd name="T144" fmla="*/ 32 h 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9" h="32">
                    <a:moveTo>
                      <a:pt x="68" y="28"/>
                    </a:moveTo>
                    <a:lnTo>
                      <a:pt x="68" y="28"/>
                    </a:lnTo>
                    <a:lnTo>
                      <a:pt x="68" y="24"/>
                    </a:lnTo>
                    <a:lnTo>
                      <a:pt x="66" y="26"/>
                    </a:lnTo>
                    <a:lnTo>
                      <a:pt x="68" y="24"/>
                    </a:lnTo>
                    <a:lnTo>
                      <a:pt x="66" y="22"/>
                    </a:lnTo>
                    <a:lnTo>
                      <a:pt x="64" y="20"/>
                    </a:lnTo>
                    <a:lnTo>
                      <a:pt x="66" y="19"/>
                    </a:lnTo>
                    <a:lnTo>
                      <a:pt x="64" y="16"/>
                    </a:lnTo>
                    <a:lnTo>
                      <a:pt x="62" y="15"/>
                    </a:lnTo>
                    <a:lnTo>
                      <a:pt x="64" y="16"/>
                    </a:lnTo>
                    <a:lnTo>
                      <a:pt x="62" y="15"/>
                    </a:lnTo>
                    <a:lnTo>
                      <a:pt x="60" y="12"/>
                    </a:lnTo>
                    <a:lnTo>
                      <a:pt x="58" y="10"/>
                    </a:lnTo>
                    <a:lnTo>
                      <a:pt x="56" y="9"/>
                    </a:lnTo>
                    <a:lnTo>
                      <a:pt x="55" y="7"/>
                    </a:lnTo>
                    <a:lnTo>
                      <a:pt x="53" y="4"/>
                    </a:lnTo>
                    <a:lnTo>
                      <a:pt x="51" y="3"/>
                    </a:lnTo>
                    <a:lnTo>
                      <a:pt x="47" y="2"/>
                    </a:lnTo>
                    <a:lnTo>
                      <a:pt x="45" y="4"/>
                    </a:lnTo>
                    <a:lnTo>
                      <a:pt x="47" y="2"/>
                    </a:lnTo>
                    <a:lnTo>
                      <a:pt x="43" y="2"/>
                    </a:lnTo>
                    <a:lnTo>
                      <a:pt x="45" y="0"/>
                    </a:lnTo>
                    <a:lnTo>
                      <a:pt x="41" y="0"/>
                    </a:lnTo>
                    <a:lnTo>
                      <a:pt x="40" y="1"/>
                    </a:lnTo>
                    <a:lnTo>
                      <a:pt x="37" y="3"/>
                    </a:lnTo>
                    <a:lnTo>
                      <a:pt x="36" y="1"/>
                    </a:lnTo>
                    <a:lnTo>
                      <a:pt x="32" y="1"/>
                    </a:lnTo>
                    <a:lnTo>
                      <a:pt x="30" y="2"/>
                    </a:lnTo>
                    <a:lnTo>
                      <a:pt x="26" y="1"/>
                    </a:lnTo>
                    <a:lnTo>
                      <a:pt x="24" y="3"/>
                    </a:lnTo>
                    <a:lnTo>
                      <a:pt x="22" y="4"/>
                    </a:lnTo>
                    <a:lnTo>
                      <a:pt x="20" y="3"/>
                    </a:lnTo>
                    <a:lnTo>
                      <a:pt x="18" y="4"/>
                    </a:lnTo>
                    <a:lnTo>
                      <a:pt x="15" y="3"/>
                    </a:lnTo>
                    <a:lnTo>
                      <a:pt x="14" y="7"/>
                    </a:lnTo>
                    <a:lnTo>
                      <a:pt x="13" y="9"/>
                    </a:lnTo>
                    <a:lnTo>
                      <a:pt x="11" y="11"/>
                    </a:lnTo>
                    <a:lnTo>
                      <a:pt x="9" y="12"/>
                    </a:lnTo>
                    <a:lnTo>
                      <a:pt x="7" y="14"/>
                    </a:lnTo>
                    <a:lnTo>
                      <a:pt x="5" y="16"/>
                    </a:lnTo>
                    <a:lnTo>
                      <a:pt x="8" y="18"/>
                    </a:lnTo>
                    <a:lnTo>
                      <a:pt x="4" y="17"/>
                    </a:lnTo>
                    <a:lnTo>
                      <a:pt x="5" y="19"/>
                    </a:lnTo>
                    <a:lnTo>
                      <a:pt x="3" y="21"/>
                    </a:lnTo>
                    <a:lnTo>
                      <a:pt x="3" y="25"/>
                    </a:lnTo>
                    <a:lnTo>
                      <a:pt x="2" y="26"/>
                    </a:lnTo>
                    <a:lnTo>
                      <a:pt x="0" y="28"/>
                    </a:lnTo>
                    <a:lnTo>
                      <a:pt x="2" y="29"/>
                    </a:lnTo>
                    <a:lnTo>
                      <a:pt x="0" y="31"/>
                    </a:lnTo>
                    <a:lnTo>
                      <a:pt x="2" y="29"/>
                    </a:lnTo>
                  </a:path>
                </a:pathLst>
              </a:custGeom>
              <a:noFill/>
              <a:ln w="12700" cap="rnd">
                <a:solidFill>
                  <a:schemeClr val="accent1"/>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703" name="Line 24"/>
              <p:cNvSpPr>
                <a:spLocks noChangeShapeType="1"/>
              </p:cNvSpPr>
              <p:nvPr/>
            </p:nvSpPr>
            <p:spPr bwMode="auto">
              <a:xfrm flipH="1">
                <a:off x="5322" y="973"/>
                <a:ext cx="30" cy="16"/>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704" name="Line 25"/>
              <p:cNvSpPr>
                <a:spLocks noChangeShapeType="1"/>
              </p:cNvSpPr>
              <p:nvPr/>
            </p:nvSpPr>
            <p:spPr bwMode="auto">
              <a:xfrm flipV="1">
                <a:off x="5319" y="1019"/>
                <a:ext cx="8" cy="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111629" name="Freeform 26"/>
            <p:cNvSpPr>
              <a:spLocks/>
            </p:cNvSpPr>
            <p:nvPr/>
          </p:nvSpPr>
          <p:spPr bwMode="auto">
            <a:xfrm rot="-7728402">
              <a:off x="1055" y="1489"/>
              <a:ext cx="2163" cy="241"/>
            </a:xfrm>
            <a:custGeom>
              <a:avLst/>
              <a:gdLst>
                <a:gd name="T0" fmla="*/ 0 w 3828"/>
                <a:gd name="T1" fmla="*/ 1 h 367"/>
                <a:gd name="T2" fmla="*/ 1 w 3828"/>
                <a:gd name="T3" fmla="*/ 1 h 367"/>
                <a:gd name="T4" fmla="*/ 1 w 3828"/>
                <a:gd name="T5" fmla="*/ 0 h 367"/>
                <a:gd name="T6" fmla="*/ 1 w 3828"/>
                <a:gd name="T7" fmla="*/ 0 h 367"/>
                <a:gd name="T8" fmla="*/ 1 w 3828"/>
                <a:gd name="T9" fmla="*/ 1 h 367"/>
                <a:gd name="T10" fmla="*/ 1 w 3828"/>
                <a:gd name="T11" fmla="*/ 1 h 367"/>
                <a:gd name="T12" fmla="*/ 1 w 3828"/>
                <a:gd name="T13" fmla="*/ 1 h 367"/>
                <a:gd name="T14" fmla="*/ 1 w 3828"/>
                <a:gd name="T15" fmla="*/ 0 h 367"/>
                <a:gd name="T16" fmla="*/ 1 w 3828"/>
                <a:gd name="T17" fmla="*/ 0 h 367"/>
                <a:gd name="T18" fmla="*/ 1 w 3828"/>
                <a:gd name="T19" fmla="*/ 1 h 367"/>
                <a:gd name="T20" fmla="*/ 1 w 3828"/>
                <a:gd name="T21" fmla="*/ 1 h 367"/>
                <a:gd name="T22" fmla="*/ 1 w 3828"/>
                <a:gd name="T23" fmla="*/ 0 h 367"/>
                <a:gd name="T24" fmla="*/ 1 w 3828"/>
                <a:gd name="T25" fmla="*/ 0 h 367"/>
                <a:gd name="T26" fmla="*/ 1 w 3828"/>
                <a:gd name="T27" fmla="*/ 1 h 367"/>
                <a:gd name="T28" fmla="*/ 1 w 3828"/>
                <a:gd name="T29" fmla="*/ 1 h 367"/>
                <a:gd name="T30" fmla="*/ 1 w 3828"/>
                <a:gd name="T31" fmla="*/ 0 h 367"/>
                <a:gd name="T32" fmla="*/ 1 w 3828"/>
                <a:gd name="T33" fmla="*/ 0 h 367"/>
                <a:gd name="T34" fmla="*/ 1 w 3828"/>
                <a:gd name="T35" fmla="*/ 1 h 367"/>
                <a:gd name="T36" fmla="*/ 1 w 3828"/>
                <a:gd name="T37" fmla="*/ 1 h 367"/>
                <a:gd name="T38" fmla="*/ 1 w 3828"/>
                <a:gd name="T39" fmla="*/ 0 h 367"/>
                <a:gd name="T40" fmla="*/ 1 w 3828"/>
                <a:gd name="T41" fmla="*/ 0 h 367"/>
                <a:gd name="T42" fmla="*/ 1 w 3828"/>
                <a:gd name="T43" fmla="*/ 1 h 367"/>
                <a:gd name="T44" fmla="*/ 1 w 3828"/>
                <a:gd name="T45" fmla="*/ 1 h 367"/>
                <a:gd name="T46" fmla="*/ 1 w 3828"/>
                <a:gd name="T47" fmla="*/ 0 h 367"/>
                <a:gd name="T48" fmla="*/ 1 w 3828"/>
                <a:gd name="T49" fmla="*/ 0 h 367"/>
                <a:gd name="T50" fmla="*/ 1 w 3828"/>
                <a:gd name="T51" fmla="*/ 1 h 367"/>
                <a:gd name="T52" fmla="*/ 1 w 3828"/>
                <a:gd name="T53" fmla="*/ 1 h 367"/>
                <a:gd name="T54" fmla="*/ 1 w 3828"/>
                <a:gd name="T55" fmla="*/ 0 h 367"/>
                <a:gd name="T56" fmla="*/ 1 w 3828"/>
                <a:gd name="T57" fmla="*/ 0 h 367"/>
                <a:gd name="T58" fmla="*/ 1 w 3828"/>
                <a:gd name="T59" fmla="*/ 1 h 367"/>
                <a:gd name="T60" fmla="*/ 1 w 3828"/>
                <a:gd name="T61" fmla="*/ 1 h 367"/>
                <a:gd name="T62" fmla="*/ 1 w 3828"/>
                <a:gd name="T63" fmla="*/ 1 h 367"/>
                <a:gd name="T64" fmla="*/ 1 w 3828"/>
                <a:gd name="T65" fmla="*/ 0 h 367"/>
                <a:gd name="T66" fmla="*/ 1 w 3828"/>
                <a:gd name="T67" fmla="*/ 0 h 367"/>
                <a:gd name="T68" fmla="*/ 1 w 3828"/>
                <a:gd name="T69" fmla="*/ 1 h 367"/>
                <a:gd name="T70" fmla="*/ 1 w 3828"/>
                <a:gd name="T71" fmla="*/ 1 h 367"/>
                <a:gd name="T72" fmla="*/ 1 w 3828"/>
                <a:gd name="T73" fmla="*/ 1 h 36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828"/>
                <a:gd name="T112" fmla="*/ 0 h 367"/>
                <a:gd name="T113" fmla="*/ 3828 w 3828"/>
                <a:gd name="T114" fmla="*/ 367 h 36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828" h="367">
                  <a:moveTo>
                    <a:pt x="0" y="364"/>
                  </a:moveTo>
                  <a:lnTo>
                    <a:pt x="120" y="364"/>
                  </a:lnTo>
                  <a:lnTo>
                    <a:pt x="120" y="0"/>
                  </a:lnTo>
                  <a:lnTo>
                    <a:pt x="263" y="0"/>
                  </a:lnTo>
                  <a:lnTo>
                    <a:pt x="263" y="364"/>
                  </a:lnTo>
                  <a:lnTo>
                    <a:pt x="406" y="364"/>
                  </a:lnTo>
                  <a:lnTo>
                    <a:pt x="671" y="364"/>
                  </a:lnTo>
                  <a:lnTo>
                    <a:pt x="671" y="0"/>
                  </a:lnTo>
                  <a:lnTo>
                    <a:pt x="875" y="0"/>
                  </a:lnTo>
                  <a:lnTo>
                    <a:pt x="875" y="364"/>
                  </a:lnTo>
                  <a:lnTo>
                    <a:pt x="1295" y="364"/>
                  </a:lnTo>
                  <a:lnTo>
                    <a:pt x="1295" y="0"/>
                  </a:lnTo>
                  <a:lnTo>
                    <a:pt x="1475" y="0"/>
                  </a:lnTo>
                  <a:lnTo>
                    <a:pt x="1475" y="364"/>
                  </a:lnTo>
                  <a:lnTo>
                    <a:pt x="1607" y="364"/>
                  </a:lnTo>
                  <a:lnTo>
                    <a:pt x="1607" y="0"/>
                  </a:lnTo>
                  <a:lnTo>
                    <a:pt x="1811" y="0"/>
                  </a:lnTo>
                  <a:lnTo>
                    <a:pt x="1811" y="364"/>
                  </a:lnTo>
                  <a:lnTo>
                    <a:pt x="1907" y="364"/>
                  </a:lnTo>
                  <a:lnTo>
                    <a:pt x="1907" y="0"/>
                  </a:lnTo>
                  <a:lnTo>
                    <a:pt x="2087" y="0"/>
                  </a:lnTo>
                  <a:lnTo>
                    <a:pt x="2087" y="364"/>
                  </a:lnTo>
                  <a:lnTo>
                    <a:pt x="2530" y="364"/>
                  </a:lnTo>
                  <a:lnTo>
                    <a:pt x="2530" y="0"/>
                  </a:lnTo>
                  <a:lnTo>
                    <a:pt x="2709" y="0"/>
                  </a:lnTo>
                  <a:lnTo>
                    <a:pt x="2709" y="364"/>
                  </a:lnTo>
                  <a:lnTo>
                    <a:pt x="2866" y="364"/>
                  </a:lnTo>
                  <a:lnTo>
                    <a:pt x="2866" y="0"/>
                  </a:lnTo>
                  <a:lnTo>
                    <a:pt x="3034" y="0"/>
                  </a:lnTo>
                  <a:lnTo>
                    <a:pt x="3034" y="364"/>
                  </a:lnTo>
                  <a:lnTo>
                    <a:pt x="3166" y="364"/>
                  </a:lnTo>
                  <a:lnTo>
                    <a:pt x="3478" y="364"/>
                  </a:lnTo>
                  <a:lnTo>
                    <a:pt x="3478" y="0"/>
                  </a:lnTo>
                  <a:lnTo>
                    <a:pt x="3635" y="0"/>
                  </a:lnTo>
                  <a:lnTo>
                    <a:pt x="3636" y="349"/>
                  </a:lnTo>
                  <a:lnTo>
                    <a:pt x="3636" y="366"/>
                  </a:lnTo>
                  <a:lnTo>
                    <a:pt x="3827" y="366"/>
                  </a:lnTo>
                </a:path>
              </a:pathLst>
            </a:custGeom>
            <a:solidFill>
              <a:srgbClr val="CCFFFF"/>
            </a:solidFill>
            <a:ln w="25400" cap="rnd">
              <a:solidFill>
                <a:srgbClr val="FF0000"/>
              </a:solidFill>
              <a:round/>
              <a:headEnd type="none" w="sm" len="sm"/>
              <a:tailEnd type="none" w="sm" len="sm"/>
            </a:ln>
          </p:spPr>
          <p:txBody>
            <a:bodyPr/>
            <a:lstStyle/>
            <a:p>
              <a:endParaRPr lang="en-US"/>
            </a:p>
          </p:txBody>
        </p:sp>
        <p:grpSp>
          <p:nvGrpSpPr>
            <p:cNvPr id="111630" name="Group 27"/>
            <p:cNvGrpSpPr>
              <a:grpSpLocks/>
            </p:cNvGrpSpPr>
            <p:nvPr/>
          </p:nvGrpSpPr>
          <p:grpSpPr bwMode="auto">
            <a:xfrm rot="-5400000">
              <a:off x="1107" y="477"/>
              <a:ext cx="430" cy="435"/>
              <a:chOff x="5138" y="768"/>
              <a:chExt cx="430" cy="435"/>
            </a:xfrm>
          </p:grpSpPr>
          <p:sp>
            <p:nvSpPr>
              <p:cNvPr id="111691" name="Freeform 28"/>
              <p:cNvSpPr>
                <a:spLocks/>
              </p:cNvSpPr>
              <p:nvPr/>
            </p:nvSpPr>
            <p:spPr bwMode="auto">
              <a:xfrm>
                <a:off x="5250" y="926"/>
                <a:ext cx="164" cy="168"/>
              </a:xfrm>
              <a:custGeom>
                <a:avLst/>
                <a:gdLst>
                  <a:gd name="T0" fmla="*/ 100 w 164"/>
                  <a:gd name="T1" fmla="*/ 8 h 168"/>
                  <a:gd name="T2" fmla="*/ 98 w 164"/>
                  <a:gd name="T3" fmla="*/ 5 h 168"/>
                  <a:gd name="T4" fmla="*/ 94 w 164"/>
                  <a:gd name="T5" fmla="*/ 4 h 168"/>
                  <a:gd name="T6" fmla="*/ 89 w 164"/>
                  <a:gd name="T7" fmla="*/ 2 h 168"/>
                  <a:gd name="T8" fmla="*/ 86 w 164"/>
                  <a:gd name="T9" fmla="*/ 0 h 168"/>
                  <a:gd name="T10" fmla="*/ 83 w 164"/>
                  <a:gd name="T11" fmla="*/ 0 h 168"/>
                  <a:gd name="T12" fmla="*/ 79 w 164"/>
                  <a:gd name="T13" fmla="*/ 3 h 168"/>
                  <a:gd name="T14" fmla="*/ 73 w 164"/>
                  <a:gd name="T15" fmla="*/ 4 h 168"/>
                  <a:gd name="T16" fmla="*/ 69 w 164"/>
                  <a:gd name="T17" fmla="*/ 4 h 168"/>
                  <a:gd name="T18" fmla="*/ 69 w 164"/>
                  <a:gd name="T19" fmla="*/ 8 h 168"/>
                  <a:gd name="T20" fmla="*/ 65 w 164"/>
                  <a:gd name="T21" fmla="*/ 7 h 168"/>
                  <a:gd name="T22" fmla="*/ 8 w 164"/>
                  <a:gd name="T23" fmla="*/ 72 h 168"/>
                  <a:gd name="T24" fmla="*/ 5 w 164"/>
                  <a:gd name="T25" fmla="*/ 74 h 168"/>
                  <a:gd name="T26" fmla="*/ 4 w 164"/>
                  <a:gd name="T27" fmla="*/ 75 h 168"/>
                  <a:gd name="T28" fmla="*/ 2 w 164"/>
                  <a:gd name="T29" fmla="*/ 80 h 168"/>
                  <a:gd name="T30" fmla="*/ 4 w 164"/>
                  <a:gd name="T31" fmla="*/ 82 h 168"/>
                  <a:gd name="T32" fmla="*/ 0 w 164"/>
                  <a:gd name="T33" fmla="*/ 86 h 168"/>
                  <a:gd name="T34" fmla="*/ 2 w 164"/>
                  <a:gd name="T35" fmla="*/ 91 h 168"/>
                  <a:gd name="T36" fmla="*/ 2 w 164"/>
                  <a:gd name="T37" fmla="*/ 95 h 168"/>
                  <a:gd name="T38" fmla="*/ 2 w 164"/>
                  <a:gd name="T39" fmla="*/ 99 h 168"/>
                  <a:gd name="T40" fmla="*/ 6 w 164"/>
                  <a:gd name="T41" fmla="*/ 103 h 168"/>
                  <a:gd name="T42" fmla="*/ 8 w 164"/>
                  <a:gd name="T43" fmla="*/ 105 h 168"/>
                  <a:gd name="T44" fmla="*/ 62 w 164"/>
                  <a:gd name="T45" fmla="*/ 158 h 168"/>
                  <a:gd name="T46" fmla="*/ 66 w 164"/>
                  <a:gd name="T47" fmla="*/ 159 h 168"/>
                  <a:gd name="T48" fmla="*/ 70 w 164"/>
                  <a:gd name="T49" fmla="*/ 164 h 168"/>
                  <a:gd name="T50" fmla="*/ 72 w 164"/>
                  <a:gd name="T51" fmla="*/ 162 h 168"/>
                  <a:gd name="T52" fmla="*/ 78 w 164"/>
                  <a:gd name="T53" fmla="*/ 165 h 168"/>
                  <a:gd name="T54" fmla="*/ 82 w 164"/>
                  <a:gd name="T55" fmla="*/ 165 h 168"/>
                  <a:gd name="T56" fmla="*/ 84 w 164"/>
                  <a:gd name="T57" fmla="*/ 163 h 168"/>
                  <a:gd name="T58" fmla="*/ 88 w 164"/>
                  <a:gd name="T59" fmla="*/ 164 h 168"/>
                  <a:gd name="T60" fmla="*/ 91 w 164"/>
                  <a:gd name="T61" fmla="*/ 160 h 168"/>
                  <a:gd name="T62" fmla="*/ 95 w 164"/>
                  <a:gd name="T63" fmla="*/ 161 h 168"/>
                  <a:gd name="T64" fmla="*/ 99 w 164"/>
                  <a:gd name="T65" fmla="*/ 157 h 168"/>
                  <a:gd name="T66" fmla="*/ 155 w 164"/>
                  <a:gd name="T67" fmla="*/ 99 h 168"/>
                  <a:gd name="T68" fmla="*/ 159 w 164"/>
                  <a:gd name="T69" fmla="*/ 95 h 168"/>
                  <a:gd name="T70" fmla="*/ 158 w 164"/>
                  <a:gd name="T71" fmla="*/ 92 h 168"/>
                  <a:gd name="T72" fmla="*/ 160 w 164"/>
                  <a:gd name="T73" fmla="*/ 86 h 168"/>
                  <a:gd name="T74" fmla="*/ 161 w 164"/>
                  <a:gd name="T75" fmla="*/ 83 h 168"/>
                  <a:gd name="T76" fmla="*/ 161 w 164"/>
                  <a:gd name="T77" fmla="*/ 79 h 168"/>
                  <a:gd name="T78" fmla="*/ 160 w 164"/>
                  <a:gd name="T79" fmla="*/ 75 h 168"/>
                  <a:gd name="T80" fmla="*/ 161 w 164"/>
                  <a:gd name="T81" fmla="*/ 72 h 168"/>
                  <a:gd name="T82" fmla="*/ 159 w 164"/>
                  <a:gd name="T83" fmla="*/ 69 h 168"/>
                  <a:gd name="T84" fmla="*/ 155 w 164"/>
                  <a:gd name="T85" fmla="*/ 65 h 168"/>
                  <a:gd name="T86" fmla="*/ 155 w 164"/>
                  <a:gd name="T87" fmla="*/ 62 h 16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
                  <a:gd name="T133" fmla="*/ 0 h 168"/>
                  <a:gd name="T134" fmla="*/ 164 w 164"/>
                  <a:gd name="T135" fmla="*/ 168 h 16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 h="168">
                    <a:moveTo>
                      <a:pt x="155" y="62"/>
                    </a:moveTo>
                    <a:lnTo>
                      <a:pt x="100" y="8"/>
                    </a:lnTo>
                    <a:lnTo>
                      <a:pt x="96" y="7"/>
                    </a:lnTo>
                    <a:lnTo>
                      <a:pt x="98" y="5"/>
                    </a:lnTo>
                    <a:lnTo>
                      <a:pt x="96" y="3"/>
                    </a:lnTo>
                    <a:lnTo>
                      <a:pt x="94" y="4"/>
                    </a:lnTo>
                    <a:lnTo>
                      <a:pt x="92" y="3"/>
                    </a:lnTo>
                    <a:lnTo>
                      <a:pt x="89" y="2"/>
                    </a:lnTo>
                    <a:lnTo>
                      <a:pt x="86" y="0"/>
                    </a:lnTo>
                    <a:lnTo>
                      <a:pt x="85" y="2"/>
                    </a:lnTo>
                    <a:lnTo>
                      <a:pt x="83" y="0"/>
                    </a:lnTo>
                    <a:lnTo>
                      <a:pt x="80" y="2"/>
                    </a:lnTo>
                    <a:lnTo>
                      <a:pt x="79" y="3"/>
                    </a:lnTo>
                    <a:lnTo>
                      <a:pt x="75" y="3"/>
                    </a:lnTo>
                    <a:lnTo>
                      <a:pt x="73" y="4"/>
                    </a:lnTo>
                    <a:lnTo>
                      <a:pt x="69" y="4"/>
                    </a:lnTo>
                    <a:lnTo>
                      <a:pt x="71" y="6"/>
                    </a:lnTo>
                    <a:lnTo>
                      <a:pt x="67" y="6"/>
                    </a:lnTo>
                    <a:lnTo>
                      <a:pt x="69" y="8"/>
                    </a:lnTo>
                    <a:lnTo>
                      <a:pt x="65" y="7"/>
                    </a:lnTo>
                    <a:lnTo>
                      <a:pt x="61" y="10"/>
                    </a:lnTo>
                    <a:lnTo>
                      <a:pt x="7" y="68"/>
                    </a:lnTo>
                    <a:lnTo>
                      <a:pt x="8" y="72"/>
                    </a:lnTo>
                    <a:lnTo>
                      <a:pt x="9" y="70"/>
                    </a:lnTo>
                    <a:lnTo>
                      <a:pt x="8" y="72"/>
                    </a:lnTo>
                    <a:lnTo>
                      <a:pt x="5" y="74"/>
                    </a:lnTo>
                    <a:lnTo>
                      <a:pt x="4" y="75"/>
                    </a:lnTo>
                    <a:lnTo>
                      <a:pt x="4" y="79"/>
                    </a:lnTo>
                    <a:lnTo>
                      <a:pt x="2" y="80"/>
                    </a:lnTo>
                    <a:lnTo>
                      <a:pt x="0" y="82"/>
                    </a:lnTo>
                    <a:lnTo>
                      <a:pt x="4" y="82"/>
                    </a:lnTo>
                    <a:lnTo>
                      <a:pt x="2" y="84"/>
                    </a:lnTo>
                    <a:lnTo>
                      <a:pt x="0" y="86"/>
                    </a:lnTo>
                    <a:lnTo>
                      <a:pt x="0" y="90"/>
                    </a:lnTo>
                    <a:lnTo>
                      <a:pt x="2" y="91"/>
                    </a:lnTo>
                    <a:lnTo>
                      <a:pt x="0" y="93"/>
                    </a:lnTo>
                    <a:lnTo>
                      <a:pt x="2" y="95"/>
                    </a:lnTo>
                    <a:lnTo>
                      <a:pt x="2" y="99"/>
                    </a:lnTo>
                    <a:lnTo>
                      <a:pt x="4" y="101"/>
                    </a:lnTo>
                    <a:lnTo>
                      <a:pt x="6" y="103"/>
                    </a:lnTo>
                    <a:lnTo>
                      <a:pt x="8" y="105"/>
                    </a:lnTo>
                    <a:lnTo>
                      <a:pt x="60" y="157"/>
                    </a:lnTo>
                    <a:lnTo>
                      <a:pt x="62" y="158"/>
                    </a:lnTo>
                    <a:lnTo>
                      <a:pt x="66" y="159"/>
                    </a:lnTo>
                    <a:lnTo>
                      <a:pt x="68" y="162"/>
                    </a:lnTo>
                    <a:lnTo>
                      <a:pt x="70" y="164"/>
                    </a:lnTo>
                    <a:lnTo>
                      <a:pt x="72" y="162"/>
                    </a:lnTo>
                    <a:lnTo>
                      <a:pt x="74" y="164"/>
                    </a:lnTo>
                    <a:lnTo>
                      <a:pt x="76" y="166"/>
                    </a:lnTo>
                    <a:lnTo>
                      <a:pt x="78" y="165"/>
                    </a:lnTo>
                    <a:lnTo>
                      <a:pt x="80" y="167"/>
                    </a:lnTo>
                    <a:lnTo>
                      <a:pt x="82" y="165"/>
                    </a:lnTo>
                    <a:lnTo>
                      <a:pt x="80" y="167"/>
                    </a:lnTo>
                    <a:lnTo>
                      <a:pt x="82" y="165"/>
                    </a:lnTo>
                    <a:lnTo>
                      <a:pt x="84" y="163"/>
                    </a:lnTo>
                    <a:lnTo>
                      <a:pt x="88" y="164"/>
                    </a:lnTo>
                    <a:lnTo>
                      <a:pt x="90" y="162"/>
                    </a:lnTo>
                    <a:lnTo>
                      <a:pt x="91" y="160"/>
                    </a:lnTo>
                    <a:lnTo>
                      <a:pt x="94" y="162"/>
                    </a:lnTo>
                    <a:lnTo>
                      <a:pt x="95" y="161"/>
                    </a:lnTo>
                    <a:lnTo>
                      <a:pt x="97" y="159"/>
                    </a:lnTo>
                    <a:lnTo>
                      <a:pt x="99" y="157"/>
                    </a:lnTo>
                    <a:lnTo>
                      <a:pt x="151" y="98"/>
                    </a:lnTo>
                    <a:lnTo>
                      <a:pt x="155" y="99"/>
                    </a:lnTo>
                    <a:lnTo>
                      <a:pt x="153" y="97"/>
                    </a:lnTo>
                    <a:lnTo>
                      <a:pt x="155" y="95"/>
                    </a:lnTo>
                    <a:lnTo>
                      <a:pt x="159" y="95"/>
                    </a:lnTo>
                    <a:lnTo>
                      <a:pt x="157" y="93"/>
                    </a:lnTo>
                    <a:lnTo>
                      <a:pt x="158" y="92"/>
                    </a:lnTo>
                    <a:lnTo>
                      <a:pt x="161" y="90"/>
                    </a:lnTo>
                    <a:lnTo>
                      <a:pt x="160" y="86"/>
                    </a:lnTo>
                    <a:lnTo>
                      <a:pt x="161" y="83"/>
                    </a:lnTo>
                    <a:lnTo>
                      <a:pt x="161" y="79"/>
                    </a:lnTo>
                    <a:lnTo>
                      <a:pt x="163" y="77"/>
                    </a:lnTo>
                    <a:lnTo>
                      <a:pt x="160" y="75"/>
                    </a:lnTo>
                    <a:lnTo>
                      <a:pt x="161" y="72"/>
                    </a:lnTo>
                    <a:lnTo>
                      <a:pt x="159" y="69"/>
                    </a:lnTo>
                    <a:lnTo>
                      <a:pt x="159" y="66"/>
                    </a:lnTo>
                    <a:lnTo>
                      <a:pt x="155" y="65"/>
                    </a:lnTo>
                    <a:lnTo>
                      <a:pt x="157" y="63"/>
                    </a:lnTo>
                    <a:lnTo>
                      <a:pt x="155" y="62"/>
                    </a:lnTo>
                  </a:path>
                </a:pathLst>
              </a:custGeom>
              <a:solidFill>
                <a:srgbClr val="FFFFFF"/>
              </a:solidFill>
              <a:ln w="12700" cap="rnd">
                <a:solidFill>
                  <a:schemeClr val="accent2"/>
                </a:solidFill>
                <a:round/>
                <a:headEnd/>
                <a:tailEnd/>
              </a:ln>
            </p:spPr>
            <p:txBody>
              <a:bodyPr/>
              <a:lstStyle/>
              <a:p>
                <a:endParaRPr lang="en-US"/>
              </a:p>
            </p:txBody>
          </p:sp>
          <p:sp>
            <p:nvSpPr>
              <p:cNvPr id="111692" name="Freeform 29"/>
              <p:cNvSpPr>
                <a:spLocks/>
              </p:cNvSpPr>
              <p:nvPr/>
            </p:nvSpPr>
            <p:spPr bwMode="auto">
              <a:xfrm>
                <a:off x="5332" y="961"/>
                <a:ext cx="236" cy="242"/>
              </a:xfrm>
              <a:custGeom>
                <a:avLst/>
                <a:gdLst>
                  <a:gd name="T0" fmla="*/ 235 w 236"/>
                  <a:gd name="T1" fmla="*/ 78 h 242"/>
                  <a:gd name="T2" fmla="*/ 157 w 236"/>
                  <a:gd name="T3" fmla="*/ 0 h 242"/>
                  <a:gd name="T4" fmla="*/ 0 w 236"/>
                  <a:gd name="T5" fmla="*/ 163 h 242"/>
                  <a:gd name="T6" fmla="*/ 80 w 236"/>
                  <a:gd name="T7" fmla="*/ 241 h 242"/>
                  <a:gd name="T8" fmla="*/ 235 w 236"/>
                  <a:gd name="T9" fmla="*/ 78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78"/>
                    </a:moveTo>
                    <a:lnTo>
                      <a:pt x="157" y="0"/>
                    </a:lnTo>
                    <a:lnTo>
                      <a:pt x="0" y="163"/>
                    </a:lnTo>
                    <a:lnTo>
                      <a:pt x="80" y="241"/>
                    </a:lnTo>
                    <a:lnTo>
                      <a:pt x="235" y="78"/>
                    </a:lnTo>
                  </a:path>
                </a:pathLst>
              </a:custGeom>
              <a:solidFill>
                <a:srgbClr val="000000"/>
              </a:solidFill>
              <a:ln w="12700" cap="rnd">
                <a:solidFill>
                  <a:schemeClr val="hlink"/>
                </a:solidFill>
                <a:round/>
                <a:headEnd/>
                <a:tailEnd/>
              </a:ln>
            </p:spPr>
            <p:txBody>
              <a:bodyPr/>
              <a:lstStyle/>
              <a:p>
                <a:endParaRPr lang="en-US"/>
              </a:p>
            </p:txBody>
          </p:sp>
          <p:sp>
            <p:nvSpPr>
              <p:cNvPr id="111693" name="Freeform 30"/>
              <p:cNvSpPr>
                <a:spLocks/>
              </p:cNvSpPr>
              <p:nvPr/>
            </p:nvSpPr>
            <p:spPr bwMode="auto">
              <a:xfrm>
                <a:off x="5138" y="768"/>
                <a:ext cx="236" cy="242"/>
              </a:xfrm>
              <a:custGeom>
                <a:avLst/>
                <a:gdLst>
                  <a:gd name="T0" fmla="*/ 235 w 236"/>
                  <a:gd name="T1" fmla="*/ 81 h 242"/>
                  <a:gd name="T2" fmla="*/ 155 w 236"/>
                  <a:gd name="T3" fmla="*/ 0 h 242"/>
                  <a:gd name="T4" fmla="*/ 0 w 236"/>
                  <a:gd name="T5" fmla="*/ 166 h 242"/>
                  <a:gd name="T6" fmla="*/ 78 w 236"/>
                  <a:gd name="T7" fmla="*/ 241 h 242"/>
                  <a:gd name="T8" fmla="*/ 235 w 236"/>
                  <a:gd name="T9" fmla="*/ 81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81"/>
                    </a:moveTo>
                    <a:lnTo>
                      <a:pt x="155" y="0"/>
                    </a:lnTo>
                    <a:lnTo>
                      <a:pt x="0" y="166"/>
                    </a:lnTo>
                    <a:lnTo>
                      <a:pt x="78" y="241"/>
                    </a:lnTo>
                    <a:lnTo>
                      <a:pt x="235" y="81"/>
                    </a:lnTo>
                  </a:path>
                </a:pathLst>
              </a:custGeom>
              <a:solidFill>
                <a:srgbClr val="000000"/>
              </a:solidFill>
              <a:ln w="12700" cap="rnd">
                <a:solidFill>
                  <a:schemeClr val="hlink"/>
                </a:solidFill>
                <a:round/>
                <a:headEnd/>
                <a:tailEnd/>
              </a:ln>
            </p:spPr>
            <p:txBody>
              <a:bodyPr/>
              <a:lstStyle/>
              <a:p>
                <a:endParaRPr lang="en-US"/>
              </a:p>
            </p:txBody>
          </p:sp>
          <p:sp>
            <p:nvSpPr>
              <p:cNvPr id="111694" name="Freeform 31"/>
              <p:cNvSpPr>
                <a:spLocks/>
              </p:cNvSpPr>
              <p:nvPr/>
            </p:nvSpPr>
            <p:spPr bwMode="auto">
              <a:xfrm>
                <a:off x="5316" y="902"/>
                <a:ext cx="89" cy="48"/>
              </a:xfrm>
              <a:custGeom>
                <a:avLst/>
                <a:gdLst>
                  <a:gd name="T0" fmla="*/ 88 w 89"/>
                  <a:gd name="T1" fmla="*/ 47 h 48"/>
                  <a:gd name="T2" fmla="*/ 37 w 89"/>
                  <a:gd name="T3" fmla="*/ 1 h 48"/>
                  <a:gd name="T4" fmla="*/ 37 w 89"/>
                  <a:gd name="T5" fmla="*/ 1 h 48"/>
                  <a:gd name="T6" fmla="*/ 32 w 89"/>
                  <a:gd name="T7" fmla="*/ 5 h 48"/>
                  <a:gd name="T8" fmla="*/ 32 w 89"/>
                  <a:gd name="T9" fmla="*/ 5 h 48"/>
                  <a:gd name="T10" fmla="*/ 32 w 89"/>
                  <a:gd name="T11" fmla="*/ 5 h 48"/>
                  <a:gd name="T12" fmla="*/ 27 w 89"/>
                  <a:gd name="T13" fmla="*/ 6 h 48"/>
                  <a:gd name="T14" fmla="*/ 27 w 89"/>
                  <a:gd name="T15" fmla="*/ 6 h 48"/>
                  <a:gd name="T16" fmla="*/ 25 w 89"/>
                  <a:gd name="T17" fmla="*/ 7 h 48"/>
                  <a:gd name="T18" fmla="*/ 23 w 89"/>
                  <a:gd name="T19" fmla="*/ 9 h 48"/>
                  <a:gd name="T20" fmla="*/ 23 w 89"/>
                  <a:gd name="T21" fmla="*/ 9 h 48"/>
                  <a:gd name="T22" fmla="*/ 29 w 89"/>
                  <a:gd name="T23" fmla="*/ 0 h 48"/>
                  <a:gd name="T24" fmla="*/ 23 w 89"/>
                  <a:gd name="T25" fmla="*/ 5 h 48"/>
                  <a:gd name="T26" fmla="*/ 23 w 89"/>
                  <a:gd name="T27" fmla="*/ 5 h 48"/>
                  <a:gd name="T28" fmla="*/ 21 w 89"/>
                  <a:gd name="T29" fmla="*/ 6 h 48"/>
                  <a:gd name="T30" fmla="*/ 19 w 89"/>
                  <a:gd name="T31" fmla="*/ 8 h 48"/>
                  <a:gd name="T32" fmla="*/ 17 w 89"/>
                  <a:gd name="T33" fmla="*/ 6 h 48"/>
                  <a:gd name="T34" fmla="*/ 16 w 89"/>
                  <a:gd name="T35" fmla="*/ 8 h 48"/>
                  <a:gd name="T36" fmla="*/ 16 w 89"/>
                  <a:gd name="T37" fmla="*/ 8 h 48"/>
                  <a:gd name="T38" fmla="*/ 16 w 89"/>
                  <a:gd name="T39" fmla="*/ 8 h 48"/>
                  <a:gd name="T40" fmla="*/ 11 w 89"/>
                  <a:gd name="T41" fmla="*/ 11 h 48"/>
                  <a:gd name="T42" fmla="*/ 9 w 89"/>
                  <a:gd name="T43" fmla="*/ 9 h 48"/>
                  <a:gd name="T44" fmla="*/ 8 w 89"/>
                  <a:gd name="T45" fmla="*/ 10 h 48"/>
                  <a:gd name="T46" fmla="*/ 4 w 89"/>
                  <a:gd name="T47" fmla="*/ 13 h 48"/>
                  <a:gd name="T48" fmla="*/ 4 w 89"/>
                  <a:gd name="T49" fmla="*/ 13 h 48"/>
                  <a:gd name="T50" fmla="*/ 8 w 89"/>
                  <a:gd name="T51" fmla="*/ 10 h 48"/>
                  <a:gd name="T52" fmla="*/ 2 w 89"/>
                  <a:gd name="T53" fmla="*/ 15 h 48"/>
                  <a:gd name="T54" fmla="*/ 2 w 89"/>
                  <a:gd name="T55" fmla="*/ 15 h 48"/>
                  <a:gd name="T56" fmla="*/ 0 w 89"/>
                  <a:gd name="T57" fmla="*/ 13 h 48"/>
                  <a:gd name="T58" fmla="*/ 0 w 89"/>
                  <a:gd name="T59" fmla="*/ 13 h 4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9"/>
                  <a:gd name="T91" fmla="*/ 0 h 48"/>
                  <a:gd name="T92" fmla="*/ 89 w 89"/>
                  <a:gd name="T93" fmla="*/ 48 h 4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9" h="48">
                    <a:moveTo>
                      <a:pt x="88" y="47"/>
                    </a:moveTo>
                    <a:lnTo>
                      <a:pt x="37" y="1"/>
                    </a:lnTo>
                    <a:lnTo>
                      <a:pt x="32" y="5"/>
                    </a:lnTo>
                    <a:lnTo>
                      <a:pt x="27" y="6"/>
                    </a:lnTo>
                    <a:lnTo>
                      <a:pt x="25" y="7"/>
                    </a:lnTo>
                    <a:lnTo>
                      <a:pt x="23" y="9"/>
                    </a:lnTo>
                    <a:lnTo>
                      <a:pt x="29" y="0"/>
                    </a:lnTo>
                    <a:lnTo>
                      <a:pt x="23" y="5"/>
                    </a:lnTo>
                    <a:lnTo>
                      <a:pt x="21" y="6"/>
                    </a:lnTo>
                    <a:lnTo>
                      <a:pt x="19" y="8"/>
                    </a:lnTo>
                    <a:lnTo>
                      <a:pt x="17" y="6"/>
                    </a:lnTo>
                    <a:lnTo>
                      <a:pt x="16" y="8"/>
                    </a:lnTo>
                    <a:lnTo>
                      <a:pt x="11" y="11"/>
                    </a:lnTo>
                    <a:lnTo>
                      <a:pt x="9" y="9"/>
                    </a:lnTo>
                    <a:lnTo>
                      <a:pt x="8" y="10"/>
                    </a:lnTo>
                    <a:lnTo>
                      <a:pt x="4" y="13"/>
                    </a:lnTo>
                    <a:lnTo>
                      <a:pt x="8" y="10"/>
                    </a:lnTo>
                    <a:lnTo>
                      <a:pt x="2" y="15"/>
                    </a:lnTo>
                    <a:lnTo>
                      <a:pt x="0" y="13"/>
                    </a:lnTo>
                  </a:path>
                </a:pathLst>
              </a:custGeom>
              <a:noFill/>
              <a:ln w="12700" cap="rnd">
                <a:solidFill>
                  <a:srgbClr val="FFFFFF"/>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695" name="Freeform 32"/>
              <p:cNvSpPr>
                <a:spLocks/>
              </p:cNvSpPr>
              <p:nvPr/>
            </p:nvSpPr>
            <p:spPr bwMode="auto">
              <a:xfrm>
                <a:off x="5286" y="985"/>
                <a:ext cx="69" cy="32"/>
              </a:xfrm>
              <a:custGeom>
                <a:avLst/>
                <a:gdLst>
                  <a:gd name="T0" fmla="*/ 68 w 69"/>
                  <a:gd name="T1" fmla="*/ 28 h 32"/>
                  <a:gd name="T2" fmla="*/ 68 w 69"/>
                  <a:gd name="T3" fmla="*/ 24 h 32"/>
                  <a:gd name="T4" fmla="*/ 66 w 69"/>
                  <a:gd name="T5" fmla="*/ 26 h 32"/>
                  <a:gd name="T6" fmla="*/ 68 w 69"/>
                  <a:gd name="T7" fmla="*/ 24 h 32"/>
                  <a:gd name="T8" fmla="*/ 66 w 69"/>
                  <a:gd name="T9" fmla="*/ 22 h 32"/>
                  <a:gd name="T10" fmla="*/ 64 w 69"/>
                  <a:gd name="T11" fmla="*/ 20 h 32"/>
                  <a:gd name="T12" fmla="*/ 66 w 69"/>
                  <a:gd name="T13" fmla="*/ 19 h 32"/>
                  <a:gd name="T14" fmla="*/ 66 w 69"/>
                  <a:gd name="T15" fmla="*/ 19 h 32"/>
                  <a:gd name="T16" fmla="*/ 66 w 69"/>
                  <a:gd name="T17" fmla="*/ 19 h 32"/>
                  <a:gd name="T18" fmla="*/ 64 w 69"/>
                  <a:gd name="T19" fmla="*/ 16 h 32"/>
                  <a:gd name="T20" fmla="*/ 64 w 69"/>
                  <a:gd name="T21" fmla="*/ 16 h 32"/>
                  <a:gd name="T22" fmla="*/ 62 w 69"/>
                  <a:gd name="T23" fmla="*/ 15 h 32"/>
                  <a:gd name="T24" fmla="*/ 60 w 69"/>
                  <a:gd name="T25" fmla="*/ 12 h 32"/>
                  <a:gd name="T26" fmla="*/ 60 w 69"/>
                  <a:gd name="T27" fmla="*/ 12 h 32"/>
                  <a:gd name="T28" fmla="*/ 58 w 69"/>
                  <a:gd name="T29" fmla="*/ 10 h 32"/>
                  <a:gd name="T30" fmla="*/ 58 w 69"/>
                  <a:gd name="T31" fmla="*/ 10 h 32"/>
                  <a:gd name="T32" fmla="*/ 56 w 69"/>
                  <a:gd name="T33" fmla="*/ 9 h 32"/>
                  <a:gd name="T34" fmla="*/ 53 w 69"/>
                  <a:gd name="T35" fmla="*/ 4 h 32"/>
                  <a:gd name="T36" fmla="*/ 51 w 69"/>
                  <a:gd name="T37" fmla="*/ 3 h 32"/>
                  <a:gd name="T38" fmla="*/ 45 w 69"/>
                  <a:gd name="T39" fmla="*/ 4 h 32"/>
                  <a:gd name="T40" fmla="*/ 43 w 69"/>
                  <a:gd name="T41" fmla="*/ 2 h 32"/>
                  <a:gd name="T42" fmla="*/ 41 w 69"/>
                  <a:gd name="T43" fmla="*/ 0 h 32"/>
                  <a:gd name="T44" fmla="*/ 37 w 69"/>
                  <a:gd name="T45" fmla="*/ 3 h 32"/>
                  <a:gd name="T46" fmla="*/ 36 w 69"/>
                  <a:gd name="T47" fmla="*/ 1 h 32"/>
                  <a:gd name="T48" fmla="*/ 32 w 69"/>
                  <a:gd name="T49" fmla="*/ 1 h 32"/>
                  <a:gd name="T50" fmla="*/ 26 w 69"/>
                  <a:gd name="T51" fmla="*/ 1 h 32"/>
                  <a:gd name="T52" fmla="*/ 24 w 69"/>
                  <a:gd name="T53" fmla="*/ 3 h 32"/>
                  <a:gd name="T54" fmla="*/ 22 w 69"/>
                  <a:gd name="T55" fmla="*/ 4 h 32"/>
                  <a:gd name="T56" fmla="*/ 18 w 69"/>
                  <a:gd name="T57" fmla="*/ 4 h 32"/>
                  <a:gd name="T58" fmla="*/ 14 w 69"/>
                  <a:gd name="T59" fmla="*/ 7 h 32"/>
                  <a:gd name="T60" fmla="*/ 13 w 69"/>
                  <a:gd name="T61" fmla="*/ 9 h 32"/>
                  <a:gd name="T62" fmla="*/ 11 w 69"/>
                  <a:gd name="T63" fmla="*/ 11 h 32"/>
                  <a:gd name="T64" fmla="*/ 9 w 69"/>
                  <a:gd name="T65" fmla="*/ 12 h 32"/>
                  <a:gd name="T66" fmla="*/ 7 w 69"/>
                  <a:gd name="T67" fmla="*/ 14 h 32"/>
                  <a:gd name="T68" fmla="*/ 7 w 69"/>
                  <a:gd name="T69" fmla="*/ 14 h 32"/>
                  <a:gd name="T70" fmla="*/ 5 w 69"/>
                  <a:gd name="T71" fmla="*/ 16 h 32"/>
                  <a:gd name="T72" fmla="*/ 4 w 69"/>
                  <a:gd name="T73" fmla="*/ 17 h 32"/>
                  <a:gd name="T74" fmla="*/ 5 w 69"/>
                  <a:gd name="T75" fmla="*/ 19 h 32"/>
                  <a:gd name="T76" fmla="*/ 3 w 69"/>
                  <a:gd name="T77" fmla="*/ 21 h 32"/>
                  <a:gd name="T78" fmla="*/ 3 w 69"/>
                  <a:gd name="T79" fmla="*/ 21 h 32"/>
                  <a:gd name="T80" fmla="*/ 3 w 69"/>
                  <a:gd name="T81" fmla="*/ 21 h 32"/>
                  <a:gd name="T82" fmla="*/ 3 w 69"/>
                  <a:gd name="T83" fmla="*/ 25 h 32"/>
                  <a:gd name="T84" fmla="*/ 2 w 69"/>
                  <a:gd name="T85" fmla="*/ 26 h 32"/>
                  <a:gd name="T86" fmla="*/ 2 w 69"/>
                  <a:gd name="T87" fmla="*/ 26 h 32"/>
                  <a:gd name="T88" fmla="*/ 2 w 69"/>
                  <a:gd name="T89" fmla="*/ 29 h 32"/>
                  <a:gd name="T90" fmla="*/ 2 w 69"/>
                  <a:gd name="T91" fmla="*/ 29 h 32"/>
                  <a:gd name="T92" fmla="*/ 2 w 69"/>
                  <a:gd name="T93" fmla="*/ 29 h 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9"/>
                  <a:gd name="T142" fmla="*/ 0 h 32"/>
                  <a:gd name="T143" fmla="*/ 69 w 69"/>
                  <a:gd name="T144" fmla="*/ 32 h 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9" h="32">
                    <a:moveTo>
                      <a:pt x="68" y="28"/>
                    </a:moveTo>
                    <a:lnTo>
                      <a:pt x="68" y="28"/>
                    </a:lnTo>
                    <a:lnTo>
                      <a:pt x="68" y="24"/>
                    </a:lnTo>
                    <a:lnTo>
                      <a:pt x="66" y="26"/>
                    </a:lnTo>
                    <a:lnTo>
                      <a:pt x="68" y="24"/>
                    </a:lnTo>
                    <a:lnTo>
                      <a:pt x="66" y="22"/>
                    </a:lnTo>
                    <a:lnTo>
                      <a:pt x="64" y="20"/>
                    </a:lnTo>
                    <a:lnTo>
                      <a:pt x="66" y="19"/>
                    </a:lnTo>
                    <a:lnTo>
                      <a:pt x="64" y="16"/>
                    </a:lnTo>
                    <a:lnTo>
                      <a:pt x="62" y="15"/>
                    </a:lnTo>
                    <a:lnTo>
                      <a:pt x="64" y="16"/>
                    </a:lnTo>
                    <a:lnTo>
                      <a:pt x="62" y="15"/>
                    </a:lnTo>
                    <a:lnTo>
                      <a:pt x="60" y="12"/>
                    </a:lnTo>
                    <a:lnTo>
                      <a:pt x="58" y="10"/>
                    </a:lnTo>
                    <a:lnTo>
                      <a:pt x="56" y="9"/>
                    </a:lnTo>
                    <a:lnTo>
                      <a:pt x="55" y="7"/>
                    </a:lnTo>
                    <a:lnTo>
                      <a:pt x="53" y="4"/>
                    </a:lnTo>
                    <a:lnTo>
                      <a:pt x="51" y="3"/>
                    </a:lnTo>
                    <a:lnTo>
                      <a:pt x="47" y="2"/>
                    </a:lnTo>
                    <a:lnTo>
                      <a:pt x="45" y="4"/>
                    </a:lnTo>
                    <a:lnTo>
                      <a:pt x="47" y="2"/>
                    </a:lnTo>
                    <a:lnTo>
                      <a:pt x="43" y="2"/>
                    </a:lnTo>
                    <a:lnTo>
                      <a:pt x="45" y="0"/>
                    </a:lnTo>
                    <a:lnTo>
                      <a:pt x="41" y="0"/>
                    </a:lnTo>
                    <a:lnTo>
                      <a:pt x="40" y="1"/>
                    </a:lnTo>
                    <a:lnTo>
                      <a:pt x="37" y="3"/>
                    </a:lnTo>
                    <a:lnTo>
                      <a:pt x="36" y="1"/>
                    </a:lnTo>
                    <a:lnTo>
                      <a:pt x="32" y="1"/>
                    </a:lnTo>
                    <a:lnTo>
                      <a:pt x="30" y="2"/>
                    </a:lnTo>
                    <a:lnTo>
                      <a:pt x="26" y="1"/>
                    </a:lnTo>
                    <a:lnTo>
                      <a:pt x="24" y="3"/>
                    </a:lnTo>
                    <a:lnTo>
                      <a:pt x="22" y="4"/>
                    </a:lnTo>
                    <a:lnTo>
                      <a:pt x="20" y="3"/>
                    </a:lnTo>
                    <a:lnTo>
                      <a:pt x="18" y="4"/>
                    </a:lnTo>
                    <a:lnTo>
                      <a:pt x="15" y="3"/>
                    </a:lnTo>
                    <a:lnTo>
                      <a:pt x="14" y="7"/>
                    </a:lnTo>
                    <a:lnTo>
                      <a:pt x="13" y="9"/>
                    </a:lnTo>
                    <a:lnTo>
                      <a:pt x="11" y="11"/>
                    </a:lnTo>
                    <a:lnTo>
                      <a:pt x="9" y="12"/>
                    </a:lnTo>
                    <a:lnTo>
                      <a:pt x="7" y="14"/>
                    </a:lnTo>
                    <a:lnTo>
                      <a:pt x="5" y="16"/>
                    </a:lnTo>
                    <a:lnTo>
                      <a:pt x="8" y="18"/>
                    </a:lnTo>
                    <a:lnTo>
                      <a:pt x="4" y="17"/>
                    </a:lnTo>
                    <a:lnTo>
                      <a:pt x="5" y="19"/>
                    </a:lnTo>
                    <a:lnTo>
                      <a:pt x="3" y="21"/>
                    </a:lnTo>
                    <a:lnTo>
                      <a:pt x="3" y="25"/>
                    </a:lnTo>
                    <a:lnTo>
                      <a:pt x="2" y="26"/>
                    </a:lnTo>
                    <a:lnTo>
                      <a:pt x="0" y="28"/>
                    </a:lnTo>
                    <a:lnTo>
                      <a:pt x="2" y="29"/>
                    </a:lnTo>
                    <a:lnTo>
                      <a:pt x="0" y="31"/>
                    </a:lnTo>
                    <a:lnTo>
                      <a:pt x="2" y="29"/>
                    </a:lnTo>
                  </a:path>
                </a:pathLst>
              </a:custGeom>
              <a:noFill/>
              <a:ln w="12700" cap="rnd">
                <a:solidFill>
                  <a:schemeClr val="accent1"/>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696" name="Line 33"/>
              <p:cNvSpPr>
                <a:spLocks noChangeShapeType="1"/>
              </p:cNvSpPr>
              <p:nvPr/>
            </p:nvSpPr>
            <p:spPr bwMode="auto">
              <a:xfrm flipH="1">
                <a:off x="5322" y="973"/>
                <a:ext cx="30" cy="16"/>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697" name="Line 34"/>
              <p:cNvSpPr>
                <a:spLocks noChangeShapeType="1"/>
              </p:cNvSpPr>
              <p:nvPr/>
            </p:nvSpPr>
            <p:spPr bwMode="auto">
              <a:xfrm flipV="1">
                <a:off x="5319" y="1019"/>
                <a:ext cx="8" cy="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111631" name="Freeform 35"/>
            <p:cNvSpPr>
              <a:spLocks/>
            </p:cNvSpPr>
            <p:nvPr/>
          </p:nvSpPr>
          <p:spPr bwMode="auto">
            <a:xfrm rot="11940003" flipV="1">
              <a:off x="366" y="1953"/>
              <a:ext cx="2536" cy="241"/>
            </a:xfrm>
            <a:custGeom>
              <a:avLst/>
              <a:gdLst>
                <a:gd name="T0" fmla="*/ 0 w 3828"/>
                <a:gd name="T1" fmla="*/ 1 h 367"/>
                <a:gd name="T2" fmla="*/ 1 w 3828"/>
                <a:gd name="T3" fmla="*/ 1 h 367"/>
                <a:gd name="T4" fmla="*/ 1 w 3828"/>
                <a:gd name="T5" fmla="*/ 0 h 367"/>
                <a:gd name="T6" fmla="*/ 1 w 3828"/>
                <a:gd name="T7" fmla="*/ 0 h 367"/>
                <a:gd name="T8" fmla="*/ 1 w 3828"/>
                <a:gd name="T9" fmla="*/ 1 h 367"/>
                <a:gd name="T10" fmla="*/ 1 w 3828"/>
                <a:gd name="T11" fmla="*/ 1 h 367"/>
                <a:gd name="T12" fmla="*/ 2 w 3828"/>
                <a:gd name="T13" fmla="*/ 1 h 367"/>
                <a:gd name="T14" fmla="*/ 2 w 3828"/>
                <a:gd name="T15" fmla="*/ 0 h 367"/>
                <a:gd name="T16" fmla="*/ 3 w 3828"/>
                <a:gd name="T17" fmla="*/ 0 h 367"/>
                <a:gd name="T18" fmla="*/ 3 w 3828"/>
                <a:gd name="T19" fmla="*/ 1 h 367"/>
                <a:gd name="T20" fmla="*/ 4 w 3828"/>
                <a:gd name="T21" fmla="*/ 1 h 367"/>
                <a:gd name="T22" fmla="*/ 4 w 3828"/>
                <a:gd name="T23" fmla="*/ 0 h 367"/>
                <a:gd name="T24" fmla="*/ 5 w 3828"/>
                <a:gd name="T25" fmla="*/ 0 h 367"/>
                <a:gd name="T26" fmla="*/ 5 w 3828"/>
                <a:gd name="T27" fmla="*/ 1 h 367"/>
                <a:gd name="T28" fmla="*/ 5 w 3828"/>
                <a:gd name="T29" fmla="*/ 1 h 367"/>
                <a:gd name="T30" fmla="*/ 5 w 3828"/>
                <a:gd name="T31" fmla="*/ 0 h 367"/>
                <a:gd name="T32" fmla="*/ 6 w 3828"/>
                <a:gd name="T33" fmla="*/ 0 h 367"/>
                <a:gd name="T34" fmla="*/ 6 w 3828"/>
                <a:gd name="T35" fmla="*/ 1 h 367"/>
                <a:gd name="T36" fmla="*/ 6 w 3828"/>
                <a:gd name="T37" fmla="*/ 1 h 367"/>
                <a:gd name="T38" fmla="*/ 6 w 3828"/>
                <a:gd name="T39" fmla="*/ 0 h 367"/>
                <a:gd name="T40" fmla="*/ 7 w 3828"/>
                <a:gd name="T41" fmla="*/ 0 h 367"/>
                <a:gd name="T42" fmla="*/ 7 w 3828"/>
                <a:gd name="T43" fmla="*/ 1 h 367"/>
                <a:gd name="T44" fmla="*/ 8 w 3828"/>
                <a:gd name="T45" fmla="*/ 1 h 367"/>
                <a:gd name="T46" fmla="*/ 8 w 3828"/>
                <a:gd name="T47" fmla="*/ 0 h 367"/>
                <a:gd name="T48" fmla="*/ 9 w 3828"/>
                <a:gd name="T49" fmla="*/ 0 h 367"/>
                <a:gd name="T50" fmla="*/ 9 w 3828"/>
                <a:gd name="T51" fmla="*/ 1 h 367"/>
                <a:gd name="T52" fmla="*/ 9 w 3828"/>
                <a:gd name="T53" fmla="*/ 1 h 367"/>
                <a:gd name="T54" fmla="*/ 9 w 3828"/>
                <a:gd name="T55" fmla="*/ 0 h 367"/>
                <a:gd name="T56" fmla="*/ 10 w 3828"/>
                <a:gd name="T57" fmla="*/ 0 h 367"/>
                <a:gd name="T58" fmla="*/ 10 w 3828"/>
                <a:gd name="T59" fmla="*/ 1 h 367"/>
                <a:gd name="T60" fmla="*/ 10 w 3828"/>
                <a:gd name="T61" fmla="*/ 1 h 367"/>
                <a:gd name="T62" fmla="*/ 11 w 3828"/>
                <a:gd name="T63" fmla="*/ 1 h 367"/>
                <a:gd name="T64" fmla="*/ 11 w 3828"/>
                <a:gd name="T65" fmla="*/ 0 h 367"/>
                <a:gd name="T66" fmla="*/ 11 w 3828"/>
                <a:gd name="T67" fmla="*/ 0 h 367"/>
                <a:gd name="T68" fmla="*/ 11 w 3828"/>
                <a:gd name="T69" fmla="*/ 1 h 367"/>
                <a:gd name="T70" fmla="*/ 11 w 3828"/>
                <a:gd name="T71" fmla="*/ 1 h 367"/>
                <a:gd name="T72" fmla="*/ 12 w 3828"/>
                <a:gd name="T73" fmla="*/ 1 h 36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828"/>
                <a:gd name="T112" fmla="*/ 0 h 367"/>
                <a:gd name="T113" fmla="*/ 3828 w 3828"/>
                <a:gd name="T114" fmla="*/ 367 h 36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828" h="367">
                  <a:moveTo>
                    <a:pt x="0" y="364"/>
                  </a:moveTo>
                  <a:lnTo>
                    <a:pt x="120" y="364"/>
                  </a:lnTo>
                  <a:lnTo>
                    <a:pt x="120" y="0"/>
                  </a:lnTo>
                  <a:lnTo>
                    <a:pt x="263" y="0"/>
                  </a:lnTo>
                  <a:lnTo>
                    <a:pt x="263" y="364"/>
                  </a:lnTo>
                  <a:lnTo>
                    <a:pt x="406" y="364"/>
                  </a:lnTo>
                  <a:lnTo>
                    <a:pt x="671" y="364"/>
                  </a:lnTo>
                  <a:lnTo>
                    <a:pt x="671" y="0"/>
                  </a:lnTo>
                  <a:lnTo>
                    <a:pt x="875" y="0"/>
                  </a:lnTo>
                  <a:lnTo>
                    <a:pt x="875" y="364"/>
                  </a:lnTo>
                  <a:lnTo>
                    <a:pt x="1295" y="364"/>
                  </a:lnTo>
                  <a:lnTo>
                    <a:pt x="1295" y="0"/>
                  </a:lnTo>
                  <a:lnTo>
                    <a:pt x="1475" y="0"/>
                  </a:lnTo>
                  <a:lnTo>
                    <a:pt x="1475" y="364"/>
                  </a:lnTo>
                  <a:lnTo>
                    <a:pt x="1607" y="364"/>
                  </a:lnTo>
                  <a:lnTo>
                    <a:pt x="1607" y="0"/>
                  </a:lnTo>
                  <a:lnTo>
                    <a:pt x="1811" y="0"/>
                  </a:lnTo>
                  <a:lnTo>
                    <a:pt x="1811" y="364"/>
                  </a:lnTo>
                  <a:lnTo>
                    <a:pt x="1907" y="364"/>
                  </a:lnTo>
                  <a:lnTo>
                    <a:pt x="1907" y="0"/>
                  </a:lnTo>
                  <a:lnTo>
                    <a:pt x="2087" y="0"/>
                  </a:lnTo>
                  <a:lnTo>
                    <a:pt x="2087" y="364"/>
                  </a:lnTo>
                  <a:lnTo>
                    <a:pt x="2530" y="364"/>
                  </a:lnTo>
                  <a:lnTo>
                    <a:pt x="2530" y="0"/>
                  </a:lnTo>
                  <a:lnTo>
                    <a:pt x="2709" y="0"/>
                  </a:lnTo>
                  <a:lnTo>
                    <a:pt x="2709" y="364"/>
                  </a:lnTo>
                  <a:lnTo>
                    <a:pt x="2866" y="364"/>
                  </a:lnTo>
                  <a:lnTo>
                    <a:pt x="2866" y="0"/>
                  </a:lnTo>
                  <a:lnTo>
                    <a:pt x="3034" y="0"/>
                  </a:lnTo>
                  <a:lnTo>
                    <a:pt x="3034" y="364"/>
                  </a:lnTo>
                  <a:lnTo>
                    <a:pt x="3166" y="364"/>
                  </a:lnTo>
                  <a:lnTo>
                    <a:pt x="3478" y="364"/>
                  </a:lnTo>
                  <a:lnTo>
                    <a:pt x="3478" y="0"/>
                  </a:lnTo>
                  <a:lnTo>
                    <a:pt x="3635" y="0"/>
                  </a:lnTo>
                  <a:lnTo>
                    <a:pt x="3636" y="349"/>
                  </a:lnTo>
                  <a:lnTo>
                    <a:pt x="3636" y="366"/>
                  </a:lnTo>
                  <a:lnTo>
                    <a:pt x="3827" y="366"/>
                  </a:lnTo>
                </a:path>
              </a:pathLst>
            </a:custGeom>
            <a:solidFill>
              <a:srgbClr val="CCFFFF"/>
            </a:solidFill>
            <a:ln w="25400" cap="rnd">
              <a:solidFill>
                <a:srgbClr val="FF0000"/>
              </a:solidFill>
              <a:round/>
              <a:headEnd type="none" w="sm" len="sm"/>
              <a:tailEnd type="none" w="sm" len="sm"/>
            </a:ln>
          </p:spPr>
          <p:txBody>
            <a:bodyPr/>
            <a:lstStyle/>
            <a:p>
              <a:endParaRPr lang="en-US"/>
            </a:p>
          </p:txBody>
        </p:sp>
        <p:grpSp>
          <p:nvGrpSpPr>
            <p:cNvPr id="111632" name="Group 36"/>
            <p:cNvGrpSpPr>
              <a:grpSpLocks/>
            </p:cNvGrpSpPr>
            <p:nvPr/>
          </p:nvGrpSpPr>
          <p:grpSpPr bwMode="auto">
            <a:xfrm rot="-6771571">
              <a:off x="166" y="1082"/>
              <a:ext cx="421" cy="465"/>
              <a:chOff x="5138" y="768"/>
              <a:chExt cx="430" cy="435"/>
            </a:xfrm>
          </p:grpSpPr>
          <p:sp>
            <p:nvSpPr>
              <p:cNvPr id="111684" name="Freeform 37"/>
              <p:cNvSpPr>
                <a:spLocks/>
              </p:cNvSpPr>
              <p:nvPr/>
            </p:nvSpPr>
            <p:spPr bwMode="auto">
              <a:xfrm>
                <a:off x="5250" y="926"/>
                <a:ext cx="164" cy="168"/>
              </a:xfrm>
              <a:custGeom>
                <a:avLst/>
                <a:gdLst>
                  <a:gd name="T0" fmla="*/ 100 w 164"/>
                  <a:gd name="T1" fmla="*/ 8 h 168"/>
                  <a:gd name="T2" fmla="*/ 98 w 164"/>
                  <a:gd name="T3" fmla="*/ 5 h 168"/>
                  <a:gd name="T4" fmla="*/ 94 w 164"/>
                  <a:gd name="T5" fmla="*/ 4 h 168"/>
                  <a:gd name="T6" fmla="*/ 89 w 164"/>
                  <a:gd name="T7" fmla="*/ 2 h 168"/>
                  <a:gd name="T8" fmla="*/ 86 w 164"/>
                  <a:gd name="T9" fmla="*/ 0 h 168"/>
                  <a:gd name="T10" fmla="*/ 83 w 164"/>
                  <a:gd name="T11" fmla="*/ 0 h 168"/>
                  <a:gd name="T12" fmla="*/ 79 w 164"/>
                  <a:gd name="T13" fmla="*/ 3 h 168"/>
                  <a:gd name="T14" fmla="*/ 73 w 164"/>
                  <a:gd name="T15" fmla="*/ 4 h 168"/>
                  <a:gd name="T16" fmla="*/ 69 w 164"/>
                  <a:gd name="T17" fmla="*/ 4 h 168"/>
                  <a:gd name="T18" fmla="*/ 69 w 164"/>
                  <a:gd name="T19" fmla="*/ 8 h 168"/>
                  <a:gd name="T20" fmla="*/ 65 w 164"/>
                  <a:gd name="T21" fmla="*/ 7 h 168"/>
                  <a:gd name="T22" fmla="*/ 8 w 164"/>
                  <a:gd name="T23" fmla="*/ 72 h 168"/>
                  <a:gd name="T24" fmla="*/ 5 w 164"/>
                  <a:gd name="T25" fmla="*/ 74 h 168"/>
                  <a:gd name="T26" fmla="*/ 4 w 164"/>
                  <a:gd name="T27" fmla="*/ 75 h 168"/>
                  <a:gd name="T28" fmla="*/ 2 w 164"/>
                  <a:gd name="T29" fmla="*/ 80 h 168"/>
                  <a:gd name="T30" fmla="*/ 4 w 164"/>
                  <a:gd name="T31" fmla="*/ 82 h 168"/>
                  <a:gd name="T32" fmla="*/ 0 w 164"/>
                  <a:gd name="T33" fmla="*/ 86 h 168"/>
                  <a:gd name="T34" fmla="*/ 2 w 164"/>
                  <a:gd name="T35" fmla="*/ 91 h 168"/>
                  <a:gd name="T36" fmla="*/ 2 w 164"/>
                  <a:gd name="T37" fmla="*/ 95 h 168"/>
                  <a:gd name="T38" fmla="*/ 2 w 164"/>
                  <a:gd name="T39" fmla="*/ 99 h 168"/>
                  <a:gd name="T40" fmla="*/ 6 w 164"/>
                  <a:gd name="T41" fmla="*/ 103 h 168"/>
                  <a:gd name="T42" fmla="*/ 8 w 164"/>
                  <a:gd name="T43" fmla="*/ 105 h 168"/>
                  <a:gd name="T44" fmla="*/ 62 w 164"/>
                  <a:gd name="T45" fmla="*/ 158 h 168"/>
                  <a:gd name="T46" fmla="*/ 66 w 164"/>
                  <a:gd name="T47" fmla="*/ 159 h 168"/>
                  <a:gd name="T48" fmla="*/ 70 w 164"/>
                  <a:gd name="T49" fmla="*/ 164 h 168"/>
                  <a:gd name="T50" fmla="*/ 72 w 164"/>
                  <a:gd name="T51" fmla="*/ 162 h 168"/>
                  <a:gd name="T52" fmla="*/ 78 w 164"/>
                  <a:gd name="T53" fmla="*/ 165 h 168"/>
                  <a:gd name="T54" fmla="*/ 82 w 164"/>
                  <a:gd name="T55" fmla="*/ 165 h 168"/>
                  <a:gd name="T56" fmla="*/ 84 w 164"/>
                  <a:gd name="T57" fmla="*/ 163 h 168"/>
                  <a:gd name="T58" fmla="*/ 88 w 164"/>
                  <a:gd name="T59" fmla="*/ 164 h 168"/>
                  <a:gd name="T60" fmla="*/ 91 w 164"/>
                  <a:gd name="T61" fmla="*/ 160 h 168"/>
                  <a:gd name="T62" fmla="*/ 95 w 164"/>
                  <a:gd name="T63" fmla="*/ 161 h 168"/>
                  <a:gd name="T64" fmla="*/ 99 w 164"/>
                  <a:gd name="T65" fmla="*/ 157 h 168"/>
                  <a:gd name="T66" fmla="*/ 155 w 164"/>
                  <a:gd name="T67" fmla="*/ 99 h 168"/>
                  <a:gd name="T68" fmla="*/ 159 w 164"/>
                  <a:gd name="T69" fmla="*/ 95 h 168"/>
                  <a:gd name="T70" fmla="*/ 158 w 164"/>
                  <a:gd name="T71" fmla="*/ 92 h 168"/>
                  <a:gd name="T72" fmla="*/ 160 w 164"/>
                  <a:gd name="T73" fmla="*/ 86 h 168"/>
                  <a:gd name="T74" fmla="*/ 161 w 164"/>
                  <a:gd name="T75" fmla="*/ 83 h 168"/>
                  <a:gd name="T76" fmla="*/ 161 w 164"/>
                  <a:gd name="T77" fmla="*/ 79 h 168"/>
                  <a:gd name="T78" fmla="*/ 160 w 164"/>
                  <a:gd name="T79" fmla="*/ 75 h 168"/>
                  <a:gd name="T80" fmla="*/ 161 w 164"/>
                  <a:gd name="T81" fmla="*/ 72 h 168"/>
                  <a:gd name="T82" fmla="*/ 159 w 164"/>
                  <a:gd name="T83" fmla="*/ 69 h 168"/>
                  <a:gd name="T84" fmla="*/ 155 w 164"/>
                  <a:gd name="T85" fmla="*/ 65 h 168"/>
                  <a:gd name="T86" fmla="*/ 155 w 164"/>
                  <a:gd name="T87" fmla="*/ 62 h 16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
                  <a:gd name="T133" fmla="*/ 0 h 168"/>
                  <a:gd name="T134" fmla="*/ 164 w 164"/>
                  <a:gd name="T135" fmla="*/ 168 h 16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 h="168">
                    <a:moveTo>
                      <a:pt x="155" y="62"/>
                    </a:moveTo>
                    <a:lnTo>
                      <a:pt x="100" y="8"/>
                    </a:lnTo>
                    <a:lnTo>
                      <a:pt x="96" y="7"/>
                    </a:lnTo>
                    <a:lnTo>
                      <a:pt x="98" y="5"/>
                    </a:lnTo>
                    <a:lnTo>
                      <a:pt x="96" y="3"/>
                    </a:lnTo>
                    <a:lnTo>
                      <a:pt x="94" y="4"/>
                    </a:lnTo>
                    <a:lnTo>
                      <a:pt x="92" y="3"/>
                    </a:lnTo>
                    <a:lnTo>
                      <a:pt x="89" y="2"/>
                    </a:lnTo>
                    <a:lnTo>
                      <a:pt x="86" y="0"/>
                    </a:lnTo>
                    <a:lnTo>
                      <a:pt x="85" y="2"/>
                    </a:lnTo>
                    <a:lnTo>
                      <a:pt x="83" y="0"/>
                    </a:lnTo>
                    <a:lnTo>
                      <a:pt x="80" y="2"/>
                    </a:lnTo>
                    <a:lnTo>
                      <a:pt x="79" y="3"/>
                    </a:lnTo>
                    <a:lnTo>
                      <a:pt x="75" y="3"/>
                    </a:lnTo>
                    <a:lnTo>
                      <a:pt x="73" y="4"/>
                    </a:lnTo>
                    <a:lnTo>
                      <a:pt x="69" y="4"/>
                    </a:lnTo>
                    <a:lnTo>
                      <a:pt x="71" y="6"/>
                    </a:lnTo>
                    <a:lnTo>
                      <a:pt x="67" y="6"/>
                    </a:lnTo>
                    <a:lnTo>
                      <a:pt x="69" y="8"/>
                    </a:lnTo>
                    <a:lnTo>
                      <a:pt x="65" y="7"/>
                    </a:lnTo>
                    <a:lnTo>
                      <a:pt x="61" y="10"/>
                    </a:lnTo>
                    <a:lnTo>
                      <a:pt x="7" y="68"/>
                    </a:lnTo>
                    <a:lnTo>
                      <a:pt x="8" y="72"/>
                    </a:lnTo>
                    <a:lnTo>
                      <a:pt x="9" y="70"/>
                    </a:lnTo>
                    <a:lnTo>
                      <a:pt x="8" y="72"/>
                    </a:lnTo>
                    <a:lnTo>
                      <a:pt x="5" y="74"/>
                    </a:lnTo>
                    <a:lnTo>
                      <a:pt x="4" y="75"/>
                    </a:lnTo>
                    <a:lnTo>
                      <a:pt x="4" y="79"/>
                    </a:lnTo>
                    <a:lnTo>
                      <a:pt x="2" y="80"/>
                    </a:lnTo>
                    <a:lnTo>
                      <a:pt x="0" y="82"/>
                    </a:lnTo>
                    <a:lnTo>
                      <a:pt x="4" y="82"/>
                    </a:lnTo>
                    <a:lnTo>
                      <a:pt x="2" y="84"/>
                    </a:lnTo>
                    <a:lnTo>
                      <a:pt x="0" y="86"/>
                    </a:lnTo>
                    <a:lnTo>
                      <a:pt x="0" y="90"/>
                    </a:lnTo>
                    <a:lnTo>
                      <a:pt x="2" y="91"/>
                    </a:lnTo>
                    <a:lnTo>
                      <a:pt x="0" y="93"/>
                    </a:lnTo>
                    <a:lnTo>
                      <a:pt x="2" y="95"/>
                    </a:lnTo>
                    <a:lnTo>
                      <a:pt x="2" y="99"/>
                    </a:lnTo>
                    <a:lnTo>
                      <a:pt x="4" y="101"/>
                    </a:lnTo>
                    <a:lnTo>
                      <a:pt x="6" y="103"/>
                    </a:lnTo>
                    <a:lnTo>
                      <a:pt x="8" y="105"/>
                    </a:lnTo>
                    <a:lnTo>
                      <a:pt x="60" y="157"/>
                    </a:lnTo>
                    <a:lnTo>
                      <a:pt x="62" y="158"/>
                    </a:lnTo>
                    <a:lnTo>
                      <a:pt x="66" y="159"/>
                    </a:lnTo>
                    <a:lnTo>
                      <a:pt x="68" y="162"/>
                    </a:lnTo>
                    <a:lnTo>
                      <a:pt x="70" y="164"/>
                    </a:lnTo>
                    <a:lnTo>
                      <a:pt x="72" y="162"/>
                    </a:lnTo>
                    <a:lnTo>
                      <a:pt x="74" y="164"/>
                    </a:lnTo>
                    <a:lnTo>
                      <a:pt x="76" y="166"/>
                    </a:lnTo>
                    <a:lnTo>
                      <a:pt x="78" y="165"/>
                    </a:lnTo>
                    <a:lnTo>
                      <a:pt x="80" y="167"/>
                    </a:lnTo>
                    <a:lnTo>
                      <a:pt x="82" y="165"/>
                    </a:lnTo>
                    <a:lnTo>
                      <a:pt x="80" y="167"/>
                    </a:lnTo>
                    <a:lnTo>
                      <a:pt x="82" y="165"/>
                    </a:lnTo>
                    <a:lnTo>
                      <a:pt x="84" y="163"/>
                    </a:lnTo>
                    <a:lnTo>
                      <a:pt x="88" y="164"/>
                    </a:lnTo>
                    <a:lnTo>
                      <a:pt x="90" y="162"/>
                    </a:lnTo>
                    <a:lnTo>
                      <a:pt x="91" y="160"/>
                    </a:lnTo>
                    <a:lnTo>
                      <a:pt x="94" y="162"/>
                    </a:lnTo>
                    <a:lnTo>
                      <a:pt x="95" y="161"/>
                    </a:lnTo>
                    <a:lnTo>
                      <a:pt x="97" y="159"/>
                    </a:lnTo>
                    <a:lnTo>
                      <a:pt x="99" y="157"/>
                    </a:lnTo>
                    <a:lnTo>
                      <a:pt x="151" y="98"/>
                    </a:lnTo>
                    <a:lnTo>
                      <a:pt x="155" y="99"/>
                    </a:lnTo>
                    <a:lnTo>
                      <a:pt x="153" y="97"/>
                    </a:lnTo>
                    <a:lnTo>
                      <a:pt x="155" y="95"/>
                    </a:lnTo>
                    <a:lnTo>
                      <a:pt x="159" y="95"/>
                    </a:lnTo>
                    <a:lnTo>
                      <a:pt x="157" y="93"/>
                    </a:lnTo>
                    <a:lnTo>
                      <a:pt x="158" y="92"/>
                    </a:lnTo>
                    <a:lnTo>
                      <a:pt x="161" y="90"/>
                    </a:lnTo>
                    <a:lnTo>
                      <a:pt x="160" y="86"/>
                    </a:lnTo>
                    <a:lnTo>
                      <a:pt x="161" y="83"/>
                    </a:lnTo>
                    <a:lnTo>
                      <a:pt x="161" y="79"/>
                    </a:lnTo>
                    <a:lnTo>
                      <a:pt x="163" y="77"/>
                    </a:lnTo>
                    <a:lnTo>
                      <a:pt x="160" y="75"/>
                    </a:lnTo>
                    <a:lnTo>
                      <a:pt x="161" y="72"/>
                    </a:lnTo>
                    <a:lnTo>
                      <a:pt x="159" y="69"/>
                    </a:lnTo>
                    <a:lnTo>
                      <a:pt x="159" y="66"/>
                    </a:lnTo>
                    <a:lnTo>
                      <a:pt x="155" y="65"/>
                    </a:lnTo>
                    <a:lnTo>
                      <a:pt x="157" y="63"/>
                    </a:lnTo>
                    <a:lnTo>
                      <a:pt x="155" y="62"/>
                    </a:lnTo>
                  </a:path>
                </a:pathLst>
              </a:custGeom>
              <a:solidFill>
                <a:srgbClr val="FFFFFF"/>
              </a:solidFill>
              <a:ln w="12700" cap="rnd">
                <a:solidFill>
                  <a:schemeClr val="accent2"/>
                </a:solidFill>
                <a:round/>
                <a:headEnd/>
                <a:tailEnd/>
              </a:ln>
            </p:spPr>
            <p:txBody>
              <a:bodyPr/>
              <a:lstStyle/>
              <a:p>
                <a:endParaRPr lang="en-US"/>
              </a:p>
            </p:txBody>
          </p:sp>
          <p:sp>
            <p:nvSpPr>
              <p:cNvPr id="111685" name="Freeform 38"/>
              <p:cNvSpPr>
                <a:spLocks/>
              </p:cNvSpPr>
              <p:nvPr/>
            </p:nvSpPr>
            <p:spPr bwMode="auto">
              <a:xfrm>
                <a:off x="5332" y="961"/>
                <a:ext cx="236" cy="242"/>
              </a:xfrm>
              <a:custGeom>
                <a:avLst/>
                <a:gdLst>
                  <a:gd name="T0" fmla="*/ 235 w 236"/>
                  <a:gd name="T1" fmla="*/ 78 h 242"/>
                  <a:gd name="T2" fmla="*/ 157 w 236"/>
                  <a:gd name="T3" fmla="*/ 0 h 242"/>
                  <a:gd name="T4" fmla="*/ 0 w 236"/>
                  <a:gd name="T5" fmla="*/ 163 h 242"/>
                  <a:gd name="T6" fmla="*/ 80 w 236"/>
                  <a:gd name="T7" fmla="*/ 241 h 242"/>
                  <a:gd name="T8" fmla="*/ 235 w 236"/>
                  <a:gd name="T9" fmla="*/ 78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78"/>
                    </a:moveTo>
                    <a:lnTo>
                      <a:pt x="157" y="0"/>
                    </a:lnTo>
                    <a:lnTo>
                      <a:pt x="0" y="163"/>
                    </a:lnTo>
                    <a:lnTo>
                      <a:pt x="80" y="241"/>
                    </a:lnTo>
                    <a:lnTo>
                      <a:pt x="235" y="78"/>
                    </a:lnTo>
                  </a:path>
                </a:pathLst>
              </a:custGeom>
              <a:solidFill>
                <a:srgbClr val="000000"/>
              </a:solidFill>
              <a:ln w="12700" cap="rnd">
                <a:solidFill>
                  <a:schemeClr val="hlink"/>
                </a:solidFill>
                <a:round/>
                <a:headEnd/>
                <a:tailEnd/>
              </a:ln>
            </p:spPr>
            <p:txBody>
              <a:bodyPr/>
              <a:lstStyle/>
              <a:p>
                <a:endParaRPr lang="en-US"/>
              </a:p>
            </p:txBody>
          </p:sp>
          <p:sp>
            <p:nvSpPr>
              <p:cNvPr id="111686" name="Freeform 39"/>
              <p:cNvSpPr>
                <a:spLocks/>
              </p:cNvSpPr>
              <p:nvPr/>
            </p:nvSpPr>
            <p:spPr bwMode="auto">
              <a:xfrm>
                <a:off x="5138" y="768"/>
                <a:ext cx="236" cy="242"/>
              </a:xfrm>
              <a:custGeom>
                <a:avLst/>
                <a:gdLst>
                  <a:gd name="T0" fmla="*/ 235 w 236"/>
                  <a:gd name="T1" fmla="*/ 81 h 242"/>
                  <a:gd name="T2" fmla="*/ 155 w 236"/>
                  <a:gd name="T3" fmla="*/ 0 h 242"/>
                  <a:gd name="T4" fmla="*/ 0 w 236"/>
                  <a:gd name="T5" fmla="*/ 166 h 242"/>
                  <a:gd name="T6" fmla="*/ 78 w 236"/>
                  <a:gd name="T7" fmla="*/ 241 h 242"/>
                  <a:gd name="T8" fmla="*/ 235 w 236"/>
                  <a:gd name="T9" fmla="*/ 81 h 242"/>
                  <a:gd name="T10" fmla="*/ 0 60000 65536"/>
                  <a:gd name="T11" fmla="*/ 0 60000 65536"/>
                  <a:gd name="T12" fmla="*/ 0 60000 65536"/>
                  <a:gd name="T13" fmla="*/ 0 60000 65536"/>
                  <a:gd name="T14" fmla="*/ 0 60000 65536"/>
                  <a:gd name="T15" fmla="*/ 0 w 236"/>
                  <a:gd name="T16" fmla="*/ 0 h 242"/>
                  <a:gd name="T17" fmla="*/ 236 w 236"/>
                  <a:gd name="T18" fmla="*/ 242 h 242"/>
                </a:gdLst>
                <a:ahLst/>
                <a:cxnLst>
                  <a:cxn ang="T10">
                    <a:pos x="T0" y="T1"/>
                  </a:cxn>
                  <a:cxn ang="T11">
                    <a:pos x="T2" y="T3"/>
                  </a:cxn>
                  <a:cxn ang="T12">
                    <a:pos x="T4" y="T5"/>
                  </a:cxn>
                  <a:cxn ang="T13">
                    <a:pos x="T6" y="T7"/>
                  </a:cxn>
                  <a:cxn ang="T14">
                    <a:pos x="T8" y="T9"/>
                  </a:cxn>
                </a:cxnLst>
                <a:rect l="T15" t="T16" r="T17" b="T18"/>
                <a:pathLst>
                  <a:path w="236" h="242">
                    <a:moveTo>
                      <a:pt x="235" y="81"/>
                    </a:moveTo>
                    <a:lnTo>
                      <a:pt x="155" y="0"/>
                    </a:lnTo>
                    <a:lnTo>
                      <a:pt x="0" y="166"/>
                    </a:lnTo>
                    <a:lnTo>
                      <a:pt x="78" y="241"/>
                    </a:lnTo>
                    <a:lnTo>
                      <a:pt x="235" y="81"/>
                    </a:lnTo>
                  </a:path>
                </a:pathLst>
              </a:custGeom>
              <a:solidFill>
                <a:srgbClr val="000000"/>
              </a:solidFill>
              <a:ln w="12700" cap="rnd">
                <a:solidFill>
                  <a:schemeClr val="hlink"/>
                </a:solidFill>
                <a:round/>
                <a:headEnd/>
                <a:tailEnd/>
              </a:ln>
            </p:spPr>
            <p:txBody>
              <a:bodyPr/>
              <a:lstStyle/>
              <a:p>
                <a:endParaRPr lang="en-US"/>
              </a:p>
            </p:txBody>
          </p:sp>
          <p:sp>
            <p:nvSpPr>
              <p:cNvPr id="111687" name="Freeform 40"/>
              <p:cNvSpPr>
                <a:spLocks/>
              </p:cNvSpPr>
              <p:nvPr/>
            </p:nvSpPr>
            <p:spPr bwMode="auto">
              <a:xfrm>
                <a:off x="5316" y="902"/>
                <a:ext cx="89" cy="48"/>
              </a:xfrm>
              <a:custGeom>
                <a:avLst/>
                <a:gdLst>
                  <a:gd name="T0" fmla="*/ 88 w 89"/>
                  <a:gd name="T1" fmla="*/ 47 h 48"/>
                  <a:gd name="T2" fmla="*/ 37 w 89"/>
                  <a:gd name="T3" fmla="*/ 1 h 48"/>
                  <a:gd name="T4" fmla="*/ 37 w 89"/>
                  <a:gd name="T5" fmla="*/ 1 h 48"/>
                  <a:gd name="T6" fmla="*/ 32 w 89"/>
                  <a:gd name="T7" fmla="*/ 5 h 48"/>
                  <a:gd name="T8" fmla="*/ 32 w 89"/>
                  <a:gd name="T9" fmla="*/ 5 h 48"/>
                  <a:gd name="T10" fmla="*/ 32 w 89"/>
                  <a:gd name="T11" fmla="*/ 5 h 48"/>
                  <a:gd name="T12" fmla="*/ 27 w 89"/>
                  <a:gd name="T13" fmla="*/ 6 h 48"/>
                  <a:gd name="T14" fmla="*/ 27 w 89"/>
                  <a:gd name="T15" fmla="*/ 6 h 48"/>
                  <a:gd name="T16" fmla="*/ 25 w 89"/>
                  <a:gd name="T17" fmla="*/ 7 h 48"/>
                  <a:gd name="T18" fmla="*/ 23 w 89"/>
                  <a:gd name="T19" fmla="*/ 9 h 48"/>
                  <a:gd name="T20" fmla="*/ 23 w 89"/>
                  <a:gd name="T21" fmla="*/ 9 h 48"/>
                  <a:gd name="T22" fmla="*/ 29 w 89"/>
                  <a:gd name="T23" fmla="*/ 0 h 48"/>
                  <a:gd name="T24" fmla="*/ 23 w 89"/>
                  <a:gd name="T25" fmla="*/ 5 h 48"/>
                  <a:gd name="T26" fmla="*/ 23 w 89"/>
                  <a:gd name="T27" fmla="*/ 5 h 48"/>
                  <a:gd name="T28" fmla="*/ 21 w 89"/>
                  <a:gd name="T29" fmla="*/ 6 h 48"/>
                  <a:gd name="T30" fmla="*/ 19 w 89"/>
                  <a:gd name="T31" fmla="*/ 8 h 48"/>
                  <a:gd name="T32" fmla="*/ 17 w 89"/>
                  <a:gd name="T33" fmla="*/ 6 h 48"/>
                  <a:gd name="T34" fmla="*/ 16 w 89"/>
                  <a:gd name="T35" fmla="*/ 8 h 48"/>
                  <a:gd name="T36" fmla="*/ 16 w 89"/>
                  <a:gd name="T37" fmla="*/ 8 h 48"/>
                  <a:gd name="T38" fmla="*/ 16 w 89"/>
                  <a:gd name="T39" fmla="*/ 8 h 48"/>
                  <a:gd name="T40" fmla="*/ 11 w 89"/>
                  <a:gd name="T41" fmla="*/ 11 h 48"/>
                  <a:gd name="T42" fmla="*/ 9 w 89"/>
                  <a:gd name="T43" fmla="*/ 9 h 48"/>
                  <a:gd name="T44" fmla="*/ 8 w 89"/>
                  <a:gd name="T45" fmla="*/ 10 h 48"/>
                  <a:gd name="T46" fmla="*/ 4 w 89"/>
                  <a:gd name="T47" fmla="*/ 13 h 48"/>
                  <a:gd name="T48" fmla="*/ 4 w 89"/>
                  <a:gd name="T49" fmla="*/ 13 h 48"/>
                  <a:gd name="T50" fmla="*/ 8 w 89"/>
                  <a:gd name="T51" fmla="*/ 10 h 48"/>
                  <a:gd name="T52" fmla="*/ 2 w 89"/>
                  <a:gd name="T53" fmla="*/ 15 h 48"/>
                  <a:gd name="T54" fmla="*/ 2 w 89"/>
                  <a:gd name="T55" fmla="*/ 15 h 48"/>
                  <a:gd name="T56" fmla="*/ 0 w 89"/>
                  <a:gd name="T57" fmla="*/ 13 h 48"/>
                  <a:gd name="T58" fmla="*/ 0 w 89"/>
                  <a:gd name="T59" fmla="*/ 13 h 4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9"/>
                  <a:gd name="T91" fmla="*/ 0 h 48"/>
                  <a:gd name="T92" fmla="*/ 89 w 89"/>
                  <a:gd name="T93" fmla="*/ 48 h 4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9" h="48">
                    <a:moveTo>
                      <a:pt x="88" y="47"/>
                    </a:moveTo>
                    <a:lnTo>
                      <a:pt x="37" y="1"/>
                    </a:lnTo>
                    <a:lnTo>
                      <a:pt x="32" y="5"/>
                    </a:lnTo>
                    <a:lnTo>
                      <a:pt x="27" y="6"/>
                    </a:lnTo>
                    <a:lnTo>
                      <a:pt x="25" y="7"/>
                    </a:lnTo>
                    <a:lnTo>
                      <a:pt x="23" y="9"/>
                    </a:lnTo>
                    <a:lnTo>
                      <a:pt x="29" y="0"/>
                    </a:lnTo>
                    <a:lnTo>
                      <a:pt x="23" y="5"/>
                    </a:lnTo>
                    <a:lnTo>
                      <a:pt x="21" y="6"/>
                    </a:lnTo>
                    <a:lnTo>
                      <a:pt x="19" y="8"/>
                    </a:lnTo>
                    <a:lnTo>
                      <a:pt x="17" y="6"/>
                    </a:lnTo>
                    <a:lnTo>
                      <a:pt x="16" y="8"/>
                    </a:lnTo>
                    <a:lnTo>
                      <a:pt x="11" y="11"/>
                    </a:lnTo>
                    <a:lnTo>
                      <a:pt x="9" y="9"/>
                    </a:lnTo>
                    <a:lnTo>
                      <a:pt x="8" y="10"/>
                    </a:lnTo>
                    <a:lnTo>
                      <a:pt x="4" y="13"/>
                    </a:lnTo>
                    <a:lnTo>
                      <a:pt x="8" y="10"/>
                    </a:lnTo>
                    <a:lnTo>
                      <a:pt x="2" y="15"/>
                    </a:lnTo>
                    <a:lnTo>
                      <a:pt x="0" y="13"/>
                    </a:lnTo>
                  </a:path>
                </a:pathLst>
              </a:custGeom>
              <a:noFill/>
              <a:ln w="12700" cap="rnd">
                <a:solidFill>
                  <a:srgbClr val="FFFFFF"/>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688" name="Freeform 41"/>
              <p:cNvSpPr>
                <a:spLocks/>
              </p:cNvSpPr>
              <p:nvPr/>
            </p:nvSpPr>
            <p:spPr bwMode="auto">
              <a:xfrm>
                <a:off x="5286" y="985"/>
                <a:ext cx="69" cy="32"/>
              </a:xfrm>
              <a:custGeom>
                <a:avLst/>
                <a:gdLst>
                  <a:gd name="T0" fmla="*/ 68 w 69"/>
                  <a:gd name="T1" fmla="*/ 28 h 32"/>
                  <a:gd name="T2" fmla="*/ 68 w 69"/>
                  <a:gd name="T3" fmla="*/ 24 h 32"/>
                  <a:gd name="T4" fmla="*/ 66 w 69"/>
                  <a:gd name="T5" fmla="*/ 26 h 32"/>
                  <a:gd name="T6" fmla="*/ 68 w 69"/>
                  <a:gd name="T7" fmla="*/ 24 h 32"/>
                  <a:gd name="T8" fmla="*/ 66 w 69"/>
                  <a:gd name="T9" fmla="*/ 22 h 32"/>
                  <a:gd name="T10" fmla="*/ 64 w 69"/>
                  <a:gd name="T11" fmla="*/ 20 h 32"/>
                  <a:gd name="T12" fmla="*/ 66 w 69"/>
                  <a:gd name="T13" fmla="*/ 19 h 32"/>
                  <a:gd name="T14" fmla="*/ 66 w 69"/>
                  <a:gd name="T15" fmla="*/ 19 h 32"/>
                  <a:gd name="T16" fmla="*/ 66 w 69"/>
                  <a:gd name="T17" fmla="*/ 19 h 32"/>
                  <a:gd name="T18" fmla="*/ 64 w 69"/>
                  <a:gd name="T19" fmla="*/ 16 h 32"/>
                  <a:gd name="T20" fmla="*/ 64 w 69"/>
                  <a:gd name="T21" fmla="*/ 16 h 32"/>
                  <a:gd name="T22" fmla="*/ 62 w 69"/>
                  <a:gd name="T23" fmla="*/ 15 h 32"/>
                  <a:gd name="T24" fmla="*/ 60 w 69"/>
                  <a:gd name="T25" fmla="*/ 12 h 32"/>
                  <a:gd name="T26" fmla="*/ 60 w 69"/>
                  <a:gd name="T27" fmla="*/ 12 h 32"/>
                  <a:gd name="T28" fmla="*/ 58 w 69"/>
                  <a:gd name="T29" fmla="*/ 10 h 32"/>
                  <a:gd name="T30" fmla="*/ 58 w 69"/>
                  <a:gd name="T31" fmla="*/ 10 h 32"/>
                  <a:gd name="T32" fmla="*/ 56 w 69"/>
                  <a:gd name="T33" fmla="*/ 9 h 32"/>
                  <a:gd name="T34" fmla="*/ 53 w 69"/>
                  <a:gd name="T35" fmla="*/ 4 h 32"/>
                  <a:gd name="T36" fmla="*/ 51 w 69"/>
                  <a:gd name="T37" fmla="*/ 3 h 32"/>
                  <a:gd name="T38" fmla="*/ 45 w 69"/>
                  <a:gd name="T39" fmla="*/ 4 h 32"/>
                  <a:gd name="T40" fmla="*/ 43 w 69"/>
                  <a:gd name="T41" fmla="*/ 2 h 32"/>
                  <a:gd name="T42" fmla="*/ 41 w 69"/>
                  <a:gd name="T43" fmla="*/ 0 h 32"/>
                  <a:gd name="T44" fmla="*/ 37 w 69"/>
                  <a:gd name="T45" fmla="*/ 3 h 32"/>
                  <a:gd name="T46" fmla="*/ 36 w 69"/>
                  <a:gd name="T47" fmla="*/ 1 h 32"/>
                  <a:gd name="T48" fmla="*/ 32 w 69"/>
                  <a:gd name="T49" fmla="*/ 1 h 32"/>
                  <a:gd name="T50" fmla="*/ 26 w 69"/>
                  <a:gd name="T51" fmla="*/ 1 h 32"/>
                  <a:gd name="T52" fmla="*/ 24 w 69"/>
                  <a:gd name="T53" fmla="*/ 3 h 32"/>
                  <a:gd name="T54" fmla="*/ 22 w 69"/>
                  <a:gd name="T55" fmla="*/ 4 h 32"/>
                  <a:gd name="T56" fmla="*/ 18 w 69"/>
                  <a:gd name="T57" fmla="*/ 4 h 32"/>
                  <a:gd name="T58" fmla="*/ 14 w 69"/>
                  <a:gd name="T59" fmla="*/ 7 h 32"/>
                  <a:gd name="T60" fmla="*/ 13 w 69"/>
                  <a:gd name="T61" fmla="*/ 9 h 32"/>
                  <a:gd name="T62" fmla="*/ 11 w 69"/>
                  <a:gd name="T63" fmla="*/ 11 h 32"/>
                  <a:gd name="T64" fmla="*/ 9 w 69"/>
                  <a:gd name="T65" fmla="*/ 12 h 32"/>
                  <a:gd name="T66" fmla="*/ 7 w 69"/>
                  <a:gd name="T67" fmla="*/ 14 h 32"/>
                  <a:gd name="T68" fmla="*/ 7 w 69"/>
                  <a:gd name="T69" fmla="*/ 14 h 32"/>
                  <a:gd name="T70" fmla="*/ 5 w 69"/>
                  <a:gd name="T71" fmla="*/ 16 h 32"/>
                  <a:gd name="T72" fmla="*/ 4 w 69"/>
                  <a:gd name="T73" fmla="*/ 17 h 32"/>
                  <a:gd name="T74" fmla="*/ 5 w 69"/>
                  <a:gd name="T75" fmla="*/ 19 h 32"/>
                  <a:gd name="T76" fmla="*/ 3 w 69"/>
                  <a:gd name="T77" fmla="*/ 21 h 32"/>
                  <a:gd name="T78" fmla="*/ 3 w 69"/>
                  <a:gd name="T79" fmla="*/ 21 h 32"/>
                  <a:gd name="T80" fmla="*/ 3 w 69"/>
                  <a:gd name="T81" fmla="*/ 21 h 32"/>
                  <a:gd name="T82" fmla="*/ 3 w 69"/>
                  <a:gd name="T83" fmla="*/ 25 h 32"/>
                  <a:gd name="T84" fmla="*/ 2 w 69"/>
                  <a:gd name="T85" fmla="*/ 26 h 32"/>
                  <a:gd name="T86" fmla="*/ 2 w 69"/>
                  <a:gd name="T87" fmla="*/ 26 h 32"/>
                  <a:gd name="T88" fmla="*/ 2 w 69"/>
                  <a:gd name="T89" fmla="*/ 29 h 32"/>
                  <a:gd name="T90" fmla="*/ 2 w 69"/>
                  <a:gd name="T91" fmla="*/ 29 h 32"/>
                  <a:gd name="T92" fmla="*/ 2 w 69"/>
                  <a:gd name="T93" fmla="*/ 29 h 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9"/>
                  <a:gd name="T142" fmla="*/ 0 h 32"/>
                  <a:gd name="T143" fmla="*/ 69 w 69"/>
                  <a:gd name="T144" fmla="*/ 32 h 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9" h="32">
                    <a:moveTo>
                      <a:pt x="68" y="28"/>
                    </a:moveTo>
                    <a:lnTo>
                      <a:pt x="68" y="28"/>
                    </a:lnTo>
                    <a:lnTo>
                      <a:pt x="68" y="24"/>
                    </a:lnTo>
                    <a:lnTo>
                      <a:pt x="66" y="26"/>
                    </a:lnTo>
                    <a:lnTo>
                      <a:pt x="68" y="24"/>
                    </a:lnTo>
                    <a:lnTo>
                      <a:pt x="66" y="22"/>
                    </a:lnTo>
                    <a:lnTo>
                      <a:pt x="64" y="20"/>
                    </a:lnTo>
                    <a:lnTo>
                      <a:pt x="66" y="19"/>
                    </a:lnTo>
                    <a:lnTo>
                      <a:pt x="64" y="16"/>
                    </a:lnTo>
                    <a:lnTo>
                      <a:pt x="62" y="15"/>
                    </a:lnTo>
                    <a:lnTo>
                      <a:pt x="64" y="16"/>
                    </a:lnTo>
                    <a:lnTo>
                      <a:pt x="62" y="15"/>
                    </a:lnTo>
                    <a:lnTo>
                      <a:pt x="60" y="12"/>
                    </a:lnTo>
                    <a:lnTo>
                      <a:pt x="58" y="10"/>
                    </a:lnTo>
                    <a:lnTo>
                      <a:pt x="56" y="9"/>
                    </a:lnTo>
                    <a:lnTo>
                      <a:pt x="55" y="7"/>
                    </a:lnTo>
                    <a:lnTo>
                      <a:pt x="53" y="4"/>
                    </a:lnTo>
                    <a:lnTo>
                      <a:pt x="51" y="3"/>
                    </a:lnTo>
                    <a:lnTo>
                      <a:pt x="47" y="2"/>
                    </a:lnTo>
                    <a:lnTo>
                      <a:pt x="45" y="4"/>
                    </a:lnTo>
                    <a:lnTo>
                      <a:pt x="47" y="2"/>
                    </a:lnTo>
                    <a:lnTo>
                      <a:pt x="43" y="2"/>
                    </a:lnTo>
                    <a:lnTo>
                      <a:pt x="45" y="0"/>
                    </a:lnTo>
                    <a:lnTo>
                      <a:pt x="41" y="0"/>
                    </a:lnTo>
                    <a:lnTo>
                      <a:pt x="40" y="1"/>
                    </a:lnTo>
                    <a:lnTo>
                      <a:pt x="37" y="3"/>
                    </a:lnTo>
                    <a:lnTo>
                      <a:pt x="36" y="1"/>
                    </a:lnTo>
                    <a:lnTo>
                      <a:pt x="32" y="1"/>
                    </a:lnTo>
                    <a:lnTo>
                      <a:pt x="30" y="2"/>
                    </a:lnTo>
                    <a:lnTo>
                      <a:pt x="26" y="1"/>
                    </a:lnTo>
                    <a:lnTo>
                      <a:pt x="24" y="3"/>
                    </a:lnTo>
                    <a:lnTo>
                      <a:pt x="22" y="4"/>
                    </a:lnTo>
                    <a:lnTo>
                      <a:pt x="20" y="3"/>
                    </a:lnTo>
                    <a:lnTo>
                      <a:pt x="18" y="4"/>
                    </a:lnTo>
                    <a:lnTo>
                      <a:pt x="15" y="3"/>
                    </a:lnTo>
                    <a:lnTo>
                      <a:pt x="14" y="7"/>
                    </a:lnTo>
                    <a:lnTo>
                      <a:pt x="13" y="9"/>
                    </a:lnTo>
                    <a:lnTo>
                      <a:pt x="11" y="11"/>
                    </a:lnTo>
                    <a:lnTo>
                      <a:pt x="9" y="12"/>
                    </a:lnTo>
                    <a:lnTo>
                      <a:pt x="7" y="14"/>
                    </a:lnTo>
                    <a:lnTo>
                      <a:pt x="5" y="16"/>
                    </a:lnTo>
                    <a:lnTo>
                      <a:pt x="8" y="18"/>
                    </a:lnTo>
                    <a:lnTo>
                      <a:pt x="4" y="17"/>
                    </a:lnTo>
                    <a:lnTo>
                      <a:pt x="5" y="19"/>
                    </a:lnTo>
                    <a:lnTo>
                      <a:pt x="3" y="21"/>
                    </a:lnTo>
                    <a:lnTo>
                      <a:pt x="3" y="25"/>
                    </a:lnTo>
                    <a:lnTo>
                      <a:pt x="2" y="26"/>
                    </a:lnTo>
                    <a:lnTo>
                      <a:pt x="0" y="28"/>
                    </a:lnTo>
                    <a:lnTo>
                      <a:pt x="2" y="29"/>
                    </a:lnTo>
                    <a:lnTo>
                      <a:pt x="0" y="31"/>
                    </a:lnTo>
                    <a:lnTo>
                      <a:pt x="2" y="29"/>
                    </a:lnTo>
                  </a:path>
                </a:pathLst>
              </a:custGeom>
              <a:noFill/>
              <a:ln w="12700" cap="rnd">
                <a:solidFill>
                  <a:schemeClr val="accent1"/>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1689" name="Line 42"/>
              <p:cNvSpPr>
                <a:spLocks noChangeShapeType="1"/>
              </p:cNvSpPr>
              <p:nvPr/>
            </p:nvSpPr>
            <p:spPr bwMode="auto">
              <a:xfrm flipH="1">
                <a:off x="5322" y="973"/>
                <a:ext cx="30" cy="16"/>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690" name="Line 43"/>
              <p:cNvSpPr>
                <a:spLocks noChangeShapeType="1"/>
              </p:cNvSpPr>
              <p:nvPr/>
            </p:nvSpPr>
            <p:spPr bwMode="auto">
              <a:xfrm flipV="1">
                <a:off x="5319" y="1019"/>
                <a:ext cx="8" cy="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111633" name="AutoShape 44"/>
            <p:cNvSpPr>
              <a:spLocks noChangeArrowheads="1"/>
            </p:cNvSpPr>
            <p:nvPr/>
          </p:nvSpPr>
          <p:spPr bwMode="auto">
            <a:xfrm flipH="1">
              <a:off x="1392" y="1968"/>
              <a:ext cx="1215" cy="743"/>
            </a:xfrm>
            <a:prstGeom prst="wedgeRoundRectCallout">
              <a:avLst>
                <a:gd name="adj1" fmla="val -24380"/>
                <a:gd name="adj2" fmla="val 66667"/>
                <a:gd name="adj3" fmla="val 16667"/>
              </a:avLst>
            </a:prstGeom>
            <a:solidFill>
              <a:schemeClr val="accent1"/>
            </a:solidFill>
            <a:ln w="12700">
              <a:solidFill>
                <a:srgbClr val="000000"/>
              </a:solidFill>
              <a:miter lim="800000"/>
              <a:headEnd/>
              <a:tailEnd/>
            </a:ln>
          </p:spPr>
          <p:txBody>
            <a:bodyPr wrap="none" lIns="92075" tIns="46038" rIns="92075" bIns="46038" anchor="ctr"/>
            <a:lstStyle/>
            <a:p>
              <a:pPr algn="ctr" eaLnBrk="0" hangingPunct="0"/>
              <a:r>
                <a:rPr lang="en-US">
                  <a:solidFill>
                    <a:srgbClr val="000000"/>
                  </a:solidFill>
                </a:rPr>
                <a:t>Your location is:</a:t>
              </a:r>
            </a:p>
            <a:p>
              <a:pPr algn="ctr" eaLnBrk="0" hangingPunct="0"/>
              <a:r>
                <a:rPr lang="en-US">
                  <a:solidFill>
                    <a:srgbClr val="000000"/>
                  </a:solidFill>
                </a:rPr>
                <a:t>37</a:t>
              </a:r>
              <a:r>
                <a:rPr lang="en-US" baseline="40000">
                  <a:solidFill>
                    <a:srgbClr val="000000"/>
                  </a:solidFill>
                </a:rPr>
                <a:t>o</a:t>
              </a:r>
              <a:r>
                <a:rPr lang="en-US">
                  <a:solidFill>
                    <a:srgbClr val="000000"/>
                  </a:solidFill>
                </a:rPr>
                <a:t> 23.323’ N</a:t>
              </a:r>
            </a:p>
            <a:p>
              <a:pPr algn="ctr" eaLnBrk="0" hangingPunct="0"/>
              <a:r>
                <a:rPr lang="en-US">
                  <a:solidFill>
                    <a:srgbClr val="000000"/>
                  </a:solidFill>
                </a:rPr>
                <a:t>122</a:t>
              </a:r>
              <a:r>
                <a:rPr lang="en-US" baseline="40000">
                  <a:solidFill>
                    <a:srgbClr val="000000"/>
                  </a:solidFill>
                </a:rPr>
                <a:t>o</a:t>
              </a:r>
              <a:r>
                <a:rPr lang="en-US">
                  <a:solidFill>
                    <a:srgbClr val="000000"/>
                  </a:solidFill>
                </a:rPr>
                <a:t> 02.162’ W</a:t>
              </a:r>
            </a:p>
          </p:txBody>
        </p:sp>
        <p:grpSp>
          <p:nvGrpSpPr>
            <p:cNvPr id="111634" name="Group 45"/>
            <p:cNvGrpSpPr>
              <a:grpSpLocks/>
            </p:cNvGrpSpPr>
            <p:nvPr/>
          </p:nvGrpSpPr>
          <p:grpSpPr bwMode="auto">
            <a:xfrm>
              <a:off x="1824" y="2352"/>
              <a:ext cx="1836" cy="1029"/>
              <a:chOff x="1677" y="2762"/>
              <a:chExt cx="2220" cy="1244"/>
            </a:xfrm>
          </p:grpSpPr>
          <p:sp>
            <p:nvSpPr>
              <p:cNvPr id="111635" name="Oval 46"/>
              <p:cNvSpPr>
                <a:spLocks noChangeArrowheads="1"/>
              </p:cNvSpPr>
              <p:nvPr/>
            </p:nvSpPr>
            <p:spPr bwMode="auto">
              <a:xfrm>
                <a:off x="1677" y="3250"/>
                <a:ext cx="2220" cy="756"/>
              </a:xfrm>
              <a:prstGeom prst="ellipse">
                <a:avLst/>
              </a:prstGeom>
              <a:solidFill>
                <a:srgbClr val="05C005"/>
              </a:solidFill>
              <a:ln>
                <a:noFill/>
              </a:ln>
              <a:extLst>
                <a:ext uri="{91240B29-F687-4f45-9708-019B960494DF}">
                  <a14:hiddenLine xmlns:a14="http://schemas.microsoft.com/office/drawing/2010/main" xmlns="" w="9525">
                    <a:solidFill>
                      <a:srgbClr val="000000"/>
                    </a:solidFill>
                    <a:round/>
                    <a:headEnd/>
                    <a:tailEnd/>
                  </a14:hiddenLine>
                </a:ext>
              </a:extLst>
            </p:spPr>
            <p:txBody>
              <a:bodyPr wrap="none" anchor="ctr"/>
              <a:lstStyle/>
              <a:p>
                <a:endParaRPr lang="en-US"/>
              </a:p>
            </p:txBody>
          </p:sp>
          <p:grpSp>
            <p:nvGrpSpPr>
              <p:cNvPr id="111636" name="Group 47"/>
              <p:cNvGrpSpPr>
                <a:grpSpLocks/>
              </p:cNvGrpSpPr>
              <p:nvPr/>
            </p:nvGrpSpPr>
            <p:grpSpPr bwMode="auto">
              <a:xfrm>
                <a:off x="2877" y="2762"/>
                <a:ext cx="572" cy="910"/>
                <a:chOff x="2877" y="2762"/>
                <a:chExt cx="572" cy="910"/>
              </a:xfrm>
            </p:grpSpPr>
            <p:pic>
              <p:nvPicPr>
                <p:cNvPr id="111680" name="Picture 48"/>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7" y="2867"/>
                  <a:ext cx="572" cy="8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1681" name="Oval 49"/>
                <p:cNvSpPr>
                  <a:spLocks noChangeArrowheads="1"/>
                </p:cNvSpPr>
                <p:nvPr/>
              </p:nvSpPr>
              <p:spPr bwMode="auto">
                <a:xfrm>
                  <a:off x="2986" y="2762"/>
                  <a:ext cx="367" cy="82"/>
                </a:xfrm>
                <a:prstGeom prst="ellipse">
                  <a:avLst/>
                </a:prstGeom>
                <a:solidFill>
                  <a:srgbClr val="FFFFFF"/>
                </a:solidFill>
                <a:ln w="12700">
                  <a:solidFill>
                    <a:srgbClr val="1C1C1C"/>
                  </a:solidFill>
                  <a:round/>
                  <a:headEnd/>
                  <a:tailEnd/>
                </a:ln>
              </p:spPr>
              <p:txBody>
                <a:bodyPr wrap="none" anchor="ctr"/>
                <a:lstStyle/>
                <a:p>
                  <a:endParaRPr lang="en-US"/>
                </a:p>
              </p:txBody>
            </p:sp>
            <p:sp>
              <p:nvSpPr>
                <p:cNvPr id="111682" name="Line 50"/>
                <p:cNvSpPr>
                  <a:spLocks noChangeShapeType="1"/>
                </p:cNvSpPr>
                <p:nvPr/>
              </p:nvSpPr>
              <p:spPr bwMode="auto">
                <a:xfrm flipV="1">
                  <a:off x="3092" y="2780"/>
                  <a:ext cx="69" cy="16"/>
                </a:xfrm>
                <a:prstGeom prst="line">
                  <a:avLst/>
                </a:prstGeom>
                <a:noFill/>
                <a:ln>
                  <a:noFill/>
                </a:ln>
                <a:extLst>
                  <a:ext uri="{909E8E84-426E-40dd-AFC4-6F175D3DCCD1}">
                    <a14:hiddenFill xmlns:a14="http://schemas.microsoft.com/office/drawing/2010/main" xmlns="">
                      <a:noFill/>
                    </a14:hiddenFill>
                  </a:ext>
                  <a:ext uri="{91240B29-F687-4f45-9708-019B960494DF}">
                    <a14:hiddenLine xmlns:a14="http://schemas.microsoft.com/office/drawing/2010/main" xmlns="" w="9525">
                      <a:solidFill>
                        <a:srgbClr val="000000"/>
                      </a:solidFill>
                      <a:round/>
                      <a:headEnd type="none" w="sm" len="sm"/>
                      <a:tailEnd type="none" w="sm" len="sm"/>
                    </a14:hiddenLine>
                  </a:ext>
                </a:extLst>
              </p:spPr>
              <p:txBody>
                <a:bodyPr wrap="none" anchor="ctr"/>
                <a:lstStyle/>
                <a:p>
                  <a:endParaRPr lang="en-US"/>
                </a:p>
              </p:txBody>
            </p:sp>
            <p:sp>
              <p:nvSpPr>
                <p:cNvPr id="111683" name="Line 51"/>
                <p:cNvSpPr>
                  <a:spLocks noChangeShapeType="1"/>
                </p:cNvSpPr>
                <p:nvPr/>
              </p:nvSpPr>
              <p:spPr bwMode="auto">
                <a:xfrm>
                  <a:off x="3160" y="2780"/>
                  <a:ext cx="58" cy="10"/>
                </a:xfrm>
                <a:prstGeom prst="line">
                  <a:avLst/>
                </a:prstGeom>
                <a:noFill/>
                <a:ln>
                  <a:noFill/>
                </a:ln>
                <a:extLst>
                  <a:ext uri="{909E8E84-426E-40dd-AFC4-6F175D3DCCD1}">
                    <a14:hiddenFill xmlns:a14="http://schemas.microsoft.com/office/drawing/2010/main" xmlns="">
                      <a:noFill/>
                    </a14:hiddenFill>
                  </a:ext>
                  <a:ext uri="{91240B29-F687-4f45-9708-019B960494DF}">
                    <a14:hiddenLine xmlns:a14="http://schemas.microsoft.com/office/drawing/2010/main" xmlns="" w="9525">
                      <a:solidFill>
                        <a:srgbClr val="000000"/>
                      </a:solidFill>
                      <a:round/>
                      <a:headEnd type="none" w="sm" len="sm"/>
                      <a:tailEnd type="none" w="sm" len="sm"/>
                    </a14:hiddenLine>
                  </a:ext>
                </a:extLst>
              </p:spPr>
              <p:txBody>
                <a:bodyPr wrap="none" anchor="ctr"/>
                <a:lstStyle/>
                <a:p>
                  <a:endParaRPr lang="en-US"/>
                </a:p>
              </p:txBody>
            </p:sp>
          </p:grpSp>
          <p:grpSp>
            <p:nvGrpSpPr>
              <p:cNvPr id="111637" name="Group 52"/>
              <p:cNvGrpSpPr>
                <a:grpSpLocks/>
              </p:cNvGrpSpPr>
              <p:nvPr/>
            </p:nvGrpSpPr>
            <p:grpSpPr bwMode="auto">
              <a:xfrm>
                <a:off x="2187" y="3433"/>
                <a:ext cx="496" cy="204"/>
                <a:chOff x="2187" y="3433"/>
                <a:chExt cx="496" cy="204"/>
              </a:xfrm>
            </p:grpSpPr>
            <p:sp>
              <p:nvSpPr>
                <p:cNvPr id="111639" name="Freeform 53"/>
                <p:cNvSpPr>
                  <a:spLocks/>
                </p:cNvSpPr>
                <p:nvPr/>
              </p:nvSpPr>
              <p:spPr bwMode="auto">
                <a:xfrm>
                  <a:off x="2188" y="3526"/>
                  <a:ext cx="368" cy="111"/>
                </a:xfrm>
                <a:custGeom>
                  <a:avLst/>
                  <a:gdLst>
                    <a:gd name="T0" fmla="*/ 0 w 368"/>
                    <a:gd name="T1" fmla="*/ 0 h 111"/>
                    <a:gd name="T2" fmla="*/ 367 w 368"/>
                    <a:gd name="T3" fmla="*/ 0 h 111"/>
                    <a:gd name="T4" fmla="*/ 367 w 368"/>
                    <a:gd name="T5" fmla="*/ 110 h 111"/>
                    <a:gd name="T6" fmla="*/ 0 w 368"/>
                    <a:gd name="T7" fmla="*/ 110 h 111"/>
                    <a:gd name="T8" fmla="*/ 0 w 368"/>
                    <a:gd name="T9" fmla="*/ 0 h 111"/>
                    <a:gd name="T10" fmla="*/ 0 60000 65536"/>
                    <a:gd name="T11" fmla="*/ 0 60000 65536"/>
                    <a:gd name="T12" fmla="*/ 0 60000 65536"/>
                    <a:gd name="T13" fmla="*/ 0 60000 65536"/>
                    <a:gd name="T14" fmla="*/ 0 60000 65536"/>
                    <a:gd name="T15" fmla="*/ 0 w 368"/>
                    <a:gd name="T16" fmla="*/ 0 h 111"/>
                    <a:gd name="T17" fmla="*/ 368 w 368"/>
                    <a:gd name="T18" fmla="*/ 111 h 111"/>
                  </a:gdLst>
                  <a:ahLst/>
                  <a:cxnLst>
                    <a:cxn ang="T10">
                      <a:pos x="T0" y="T1"/>
                    </a:cxn>
                    <a:cxn ang="T11">
                      <a:pos x="T2" y="T3"/>
                    </a:cxn>
                    <a:cxn ang="T12">
                      <a:pos x="T4" y="T5"/>
                    </a:cxn>
                    <a:cxn ang="T13">
                      <a:pos x="T6" y="T7"/>
                    </a:cxn>
                    <a:cxn ang="T14">
                      <a:pos x="T8" y="T9"/>
                    </a:cxn>
                  </a:cxnLst>
                  <a:rect l="T15" t="T16" r="T17" b="T18"/>
                  <a:pathLst>
                    <a:path w="368" h="111">
                      <a:moveTo>
                        <a:pt x="0" y="0"/>
                      </a:moveTo>
                      <a:lnTo>
                        <a:pt x="367" y="0"/>
                      </a:lnTo>
                      <a:lnTo>
                        <a:pt x="367" y="110"/>
                      </a:lnTo>
                      <a:lnTo>
                        <a:pt x="0" y="110"/>
                      </a:lnTo>
                      <a:lnTo>
                        <a:pt x="0" y="0"/>
                      </a:lnTo>
                    </a:path>
                  </a:pathLst>
                </a:custGeom>
                <a:solidFill>
                  <a:srgbClr val="FAFD00"/>
                </a:solidFill>
                <a:ln w="12700" cap="rnd">
                  <a:solidFill>
                    <a:srgbClr val="000000"/>
                  </a:solidFill>
                  <a:round/>
                  <a:headEnd/>
                  <a:tailEnd/>
                </a:ln>
              </p:spPr>
              <p:txBody>
                <a:bodyPr/>
                <a:lstStyle/>
                <a:p>
                  <a:endParaRPr lang="en-US"/>
                </a:p>
              </p:txBody>
            </p:sp>
            <p:sp>
              <p:nvSpPr>
                <p:cNvPr id="111640" name="Freeform 54"/>
                <p:cNvSpPr>
                  <a:spLocks/>
                </p:cNvSpPr>
                <p:nvPr/>
              </p:nvSpPr>
              <p:spPr bwMode="auto">
                <a:xfrm>
                  <a:off x="2202" y="3519"/>
                  <a:ext cx="366" cy="111"/>
                </a:xfrm>
                <a:custGeom>
                  <a:avLst/>
                  <a:gdLst>
                    <a:gd name="T0" fmla="*/ 0 w 366"/>
                    <a:gd name="T1" fmla="*/ 0 h 111"/>
                    <a:gd name="T2" fmla="*/ 365 w 366"/>
                    <a:gd name="T3" fmla="*/ 0 h 111"/>
                    <a:gd name="T4" fmla="*/ 365 w 366"/>
                    <a:gd name="T5" fmla="*/ 110 h 111"/>
                    <a:gd name="T6" fmla="*/ 0 60000 65536"/>
                    <a:gd name="T7" fmla="*/ 0 60000 65536"/>
                    <a:gd name="T8" fmla="*/ 0 60000 65536"/>
                    <a:gd name="T9" fmla="*/ 0 w 366"/>
                    <a:gd name="T10" fmla="*/ 0 h 111"/>
                    <a:gd name="T11" fmla="*/ 366 w 366"/>
                    <a:gd name="T12" fmla="*/ 111 h 111"/>
                  </a:gdLst>
                  <a:ahLst/>
                  <a:cxnLst>
                    <a:cxn ang="T6">
                      <a:pos x="T0" y="T1"/>
                    </a:cxn>
                    <a:cxn ang="T7">
                      <a:pos x="T2" y="T3"/>
                    </a:cxn>
                    <a:cxn ang="T8">
                      <a:pos x="T4" y="T5"/>
                    </a:cxn>
                  </a:cxnLst>
                  <a:rect l="T9" t="T10" r="T11" b="T12"/>
                  <a:pathLst>
                    <a:path w="366" h="111">
                      <a:moveTo>
                        <a:pt x="0" y="0"/>
                      </a:moveTo>
                      <a:lnTo>
                        <a:pt x="365" y="0"/>
                      </a:lnTo>
                      <a:lnTo>
                        <a:pt x="365" y="110"/>
                      </a:lnTo>
                    </a:path>
                  </a:pathLst>
                </a:custGeom>
                <a:solidFill>
                  <a:srgbClr val="FAFD00"/>
                </a:solidFill>
                <a:ln w="12700" cap="rnd">
                  <a:solidFill>
                    <a:srgbClr val="000000"/>
                  </a:solidFill>
                  <a:round/>
                  <a:headEnd type="none" w="sm" len="sm"/>
                  <a:tailEnd type="none" w="sm" len="sm"/>
                </a:ln>
              </p:spPr>
              <p:txBody>
                <a:bodyPr/>
                <a:lstStyle/>
                <a:p>
                  <a:endParaRPr lang="en-US"/>
                </a:p>
              </p:txBody>
            </p:sp>
            <p:sp>
              <p:nvSpPr>
                <p:cNvPr id="111641" name="Freeform 55"/>
                <p:cNvSpPr>
                  <a:spLocks/>
                </p:cNvSpPr>
                <p:nvPr/>
              </p:nvSpPr>
              <p:spPr bwMode="auto">
                <a:xfrm>
                  <a:off x="2208" y="3516"/>
                  <a:ext cx="367" cy="112"/>
                </a:xfrm>
                <a:custGeom>
                  <a:avLst/>
                  <a:gdLst>
                    <a:gd name="T0" fmla="*/ 0 w 367"/>
                    <a:gd name="T1" fmla="*/ 0 h 112"/>
                    <a:gd name="T2" fmla="*/ 366 w 367"/>
                    <a:gd name="T3" fmla="*/ 0 h 112"/>
                    <a:gd name="T4" fmla="*/ 366 w 367"/>
                    <a:gd name="T5" fmla="*/ 111 h 112"/>
                    <a:gd name="T6" fmla="*/ 0 60000 65536"/>
                    <a:gd name="T7" fmla="*/ 0 60000 65536"/>
                    <a:gd name="T8" fmla="*/ 0 60000 65536"/>
                    <a:gd name="T9" fmla="*/ 0 w 367"/>
                    <a:gd name="T10" fmla="*/ 0 h 112"/>
                    <a:gd name="T11" fmla="*/ 367 w 367"/>
                    <a:gd name="T12" fmla="*/ 112 h 112"/>
                  </a:gdLst>
                  <a:ahLst/>
                  <a:cxnLst>
                    <a:cxn ang="T6">
                      <a:pos x="T0" y="T1"/>
                    </a:cxn>
                    <a:cxn ang="T7">
                      <a:pos x="T2" y="T3"/>
                    </a:cxn>
                    <a:cxn ang="T8">
                      <a:pos x="T4" y="T5"/>
                    </a:cxn>
                  </a:cxnLst>
                  <a:rect l="T9" t="T10" r="T11" b="T12"/>
                  <a:pathLst>
                    <a:path w="367" h="112">
                      <a:moveTo>
                        <a:pt x="0" y="0"/>
                      </a:moveTo>
                      <a:lnTo>
                        <a:pt x="366" y="0"/>
                      </a:lnTo>
                      <a:lnTo>
                        <a:pt x="366" y="111"/>
                      </a:lnTo>
                    </a:path>
                  </a:pathLst>
                </a:custGeom>
                <a:solidFill>
                  <a:srgbClr val="FAFD00"/>
                </a:solidFill>
                <a:ln w="12700" cap="rnd">
                  <a:solidFill>
                    <a:srgbClr val="000000"/>
                  </a:solidFill>
                  <a:round/>
                  <a:headEnd type="none" w="sm" len="sm"/>
                  <a:tailEnd type="none" w="sm" len="sm"/>
                </a:ln>
              </p:spPr>
              <p:txBody>
                <a:bodyPr/>
                <a:lstStyle/>
                <a:p>
                  <a:endParaRPr lang="en-US"/>
                </a:p>
              </p:txBody>
            </p:sp>
            <p:sp>
              <p:nvSpPr>
                <p:cNvPr id="111642" name="Freeform 56"/>
                <p:cNvSpPr>
                  <a:spLocks/>
                </p:cNvSpPr>
                <p:nvPr/>
              </p:nvSpPr>
              <p:spPr bwMode="auto">
                <a:xfrm>
                  <a:off x="2195" y="3532"/>
                  <a:ext cx="354" cy="100"/>
                </a:xfrm>
                <a:custGeom>
                  <a:avLst/>
                  <a:gdLst>
                    <a:gd name="T0" fmla="*/ 0 w 354"/>
                    <a:gd name="T1" fmla="*/ 0 h 100"/>
                    <a:gd name="T2" fmla="*/ 353 w 354"/>
                    <a:gd name="T3" fmla="*/ 0 h 100"/>
                    <a:gd name="T4" fmla="*/ 353 w 354"/>
                    <a:gd name="T5" fmla="*/ 99 h 100"/>
                    <a:gd name="T6" fmla="*/ 0 w 354"/>
                    <a:gd name="T7" fmla="*/ 99 h 100"/>
                    <a:gd name="T8" fmla="*/ 0 w 354"/>
                    <a:gd name="T9" fmla="*/ 0 h 100"/>
                    <a:gd name="T10" fmla="*/ 0 60000 65536"/>
                    <a:gd name="T11" fmla="*/ 0 60000 65536"/>
                    <a:gd name="T12" fmla="*/ 0 60000 65536"/>
                    <a:gd name="T13" fmla="*/ 0 60000 65536"/>
                    <a:gd name="T14" fmla="*/ 0 60000 65536"/>
                    <a:gd name="T15" fmla="*/ 0 w 354"/>
                    <a:gd name="T16" fmla="*/ 0 h 100"/>
                    <a:gd name="T17" fmla="*/ 354 w 354"/>
                    <a:gd name="T18" fmla="*/ 100 h 100"/>
                  </a:gdLst>
                  <a:ahLst/>
                  <a:cxnLst>
                    <a:cxn ang="T10">
                      <a:pos x="T0" y="T1"/>
                    </a:cxn>
                    <a:cxn ang="T11">
                      <a:pos x="T2" y="T3"/>
                    </a:cxn>
                    <a:cxn ang="T12">
                      <a:pos x="T4" y="T5"/>
                    </a:cxn>
                    <a:cxn ang="T13">
                      <a:pos x="T6" y="T7"/>
                    </a:cxn>
                    <a:cxn ang="T14">
                      <a:pos x="T8" y="T9"/>
                    </a:cxn>
                  </a:cxnLst>
                  <a:rect l="T15" t="T16" r="T17" b="T18"/>
                  <a:pathLst>
                    <a:path w="354" h="100">
                      <a:moveTo>
                        <a:pt x="0" y="0"/>
                      </a:moveTo>
                      <a:lnTo>
                        <a:pt x="353" y="0"/>
                      </a:lnTo>
                      <a:lnTo>
                        <a:pt x="353" y="99"/>
                      </a:lnTo>
                      <a:lnTo>
                        <a:pt x="0" y="99"/>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3" name="Freeform 57"/>
                <p:cNvSpPr>
                  <a:spLocks/>
                </p:cNvSpPr>
                <p:nvPr/>
              </p:nvSpPr>
              <p:spPr bwMode="auto">
                <a:xfrm>
                  <a:off x="2204" y="3547"/>
                  <a:ext cx="276" cy="41"/>
                </a:xfrm>
                <a:custGeom>
                  <a:avLst/>
                  <a:gdLst>
                    <a:gd name="T0" fmla="*/ 0 w 276"/>
                    <a:gd name="T1" fmla="*/ 0 h 41"/>
                    <a:gd name="T2" fmla="*/ 275 w 276"/>
                    <a:gd name="T3" fmla="*/ 0 h 41"/>
                    <a:gd name="T4" fmla="*/ 275 w 276"/>
                    <a:gd name="T5" fmla="*/ 40 h 41"/>
                    <a:gd name="T6" fmla="*/ 0 w 276"/>
                    <a:gd name="T7" fmla="*/ 40 h 41"/>
                    <a:gd name="T8" fmla="*/ 0 w 276"/>
                    <a:gd name="T9" fmla="*/ 0 h 41"/>
                    <a:gd name="T10" fmla="*/ 0 60000 65536"/>
                    <a:gd name="T11" fmla="*/ 0 60000 65536"/>
                    <a:gd name="T12" fmla="*/ 0 60000 65536"/>
                    <a:gd name="T13" fmla="*/ 0 60000 65536"/>
                    <a:gd name="T14" fmla="*/ 0 60000 65536"/>
                    <a:gd name="T15" fmla="*/ 0 w 276"/>
                    <a:gd name="T16" fmla="*/ 0 h 41"/>
                    <a:gd name="T17" fmla="*/ 276 w 276"/>
                    <a:gd name="T18" fmla="*/ 41 h 41"/>
                  </a:gdLst>
                  <a:ahLst/>
                  <a:cxnLst>
                    <a:cxn ang="T10">
                      <a:pos x="T0" y="T1"/>
                    </a:cxn>
                    <a:cxn ang="T11">
                      <a:pos x="T2" y="T3"/>
                    </a:cxn>
                    <a:cxn ang="T12">
                      <a:pos x="T4" y="T5"/>
                    </a:cxn>
                    <a:cxn ang="T13">
                      <a:pos x="T6" y="T7"/>
                    </a:cxn>
                    <a:cxn ang="T14">
                      <a:pos x="T8" y="T9"/>
                    </a:cxn>
                  </a:cxnLst>
                  <a:rect l="T15" t="T16" r="T17" b="T18"/>
                  <a:pathLst>
                    <a:path w="276" h="41">
                      <a:moveTo>
                        <a:pt x="0" y="0"/>
                      </a:moveTo>
                      <a:lnTo>
                        <a:pt x="275" y="0"/>
                      </a:lnTo>
                      <a:lnTo>
                        <a:pt x="275" y="40"/>
                      </a:lnTo>
                      <a:lnTo>
                        <a:pt x="0" y="40"/>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4" name="Freeform 58"/>
                <p:cNvSpPr>
                  <a:spLocks/>
                </p:cNvSpPr>
                <p:nvPr/>
              </p:nvSpPr>
              <p:spPr bwMode="auto">
                <a:xfrm>
                  <a:off x="2235" y="3553"/>
                  <a:ext cx="225" cy="31"/>
                </a:xfrm>
                <a:custGeom>
                  <a:avLst/>
                  <a:gdLst>
                    <a:gd name="T0" fmla="*/ 0 w 225"/>
                    <a:gd name="T1" fmla="*/ 0 h 31"/>
                    <a:gd name="T2" fmla="*/ 224 w 225"/>
                    <a:gd name="T3" fmla="*/ 0 h 31"/>
                    <a:gd name="T4" fmla="*/ 224 w 225"/>
                    <a:gd name="T5" fmla="*/ 30 h 31"/>
                    <a:gd name="T6" fmla="*/ 0 w 225"/>
                    <a:gd name="T7" fmla="*/ 30 h 31"/>
                    <a:gd name="T8" fmla="*/ 0 w 225"/>
                    <a:gd name="T9" fmla="*/ 0 h 31"/>
                    <a:gd name="T10" fmla="*/ 0 60000 65536"/>
                    <a:gd name="T11" fmla="*/ 0 60000 65536"/>
                    <a:gd name="T12" fmla="*/ 0 60000 65536"/>
                    <a:gd name="T13" fmla="*/ 0 60000 65536"/>
                    <a:gd name="T14" fmla="*/ 0 60000 65536"/>
                    <a:gd name="T15" fmla="*/ 0 w 225"/>
                    <a:gd name="T16" fmla="*/ 0 h 31"/>
                    <a:gd name="T17" fmla="*/ 225 w 225"/>
                    <a:gd name="T18" fmla="*/ 31 h 31"/>
                  </a:gdLst>
                  <a:ahLst/>
                  <a:cxnLst>
                    <a:cxn ang="T10">
                      <a:pos x="T0" y="T1"/>
                    </a:cxn>
                    <a:cxn ang="T11">
                      <a:pos x="T2" y="T3"/>
                    </a:cxn>
                    <a:cxn ang="T12">
                      <a:pos x="T4" y="T5"/>
                    </a:cxn>
                    <a:cxn ang="T13">
                      <a:pos x="T6" y="T7"/>
                    </a:cxn>
                    <a:cxn ang="T14">
                      <a:pos x="T8" y="T9"/>
                    </a:cxn>
                  </a:cxnLst>
                  <a:rect l="T15" t="T16" r="T17" b="T18"/>
                  <a:pathLst>
                    <a:path w="225" h="31">
                      <a:moveTo>
                        <a:pt x="0" y="0"/>
                      </a:moveTo>
                      <a:lnTo>
                        <a:pt x="224" y="0"/>
                      </a:lnTo>
                      <a:lnTo>
                        <a:pt x="224" y="30"/>
                      </a:lnTo>
                      <a:lnTo>
                        <a:pt x="0" y="30"/>
                      </a:lnTo>
                      <a:lnTo>
                        <a:pt x="0" y="0"/>
                      </a:lnTo>
                    </a:path>
                  </a:pathLst>
                </a:custGeom>
                <a:solidFill>
                  <a:srgbClr val="51DC00"/>
                </a:solidFill>
                <a:ln>
                  <a:noFill/>
                </a:ln>
                <a:extLst>
                  <a:ext uri="{91240B29-F687-4f45-9708-019B960494DF}">
                    <a14:hiddenLine xmlns:a14="http://schemas.microsoft.com/office/drawing/2010/main" xmlns="" w="9525" cap="rnd">
                      <a:solidFill>
                        <a:srgbClr val="000000"/>
                      </a:solidFill>
                      <a:round/>
                      <a:headEnd/>
                      <a:tailEnd/>
                    </a14:hiddenLine>
                  </a:ext>
                </a:extLst>
              </p:spPr>
              <p:txBody>
                <a:bodyPr/>
                <a:lstStyle/>
                <a:p>
                  <a:endParaRPr lang="en-US"/>
                </a:p>
              </p:txBody>
            </p:sp>
            <p:sp>
              <p:nvSpPr>
                <p:cNvPr id="111645" name="Freeform 59"/>
                <p:cNvSpPr>
                  <a:spLocks/>
                </p:cNvSpPr>
                <p:nvPr/>
              </p:nvSpPr>
              <p:spPr bwMode="auto">
                <a:xfrm>
                  <a:off x="2486" y="3607"/>
                  <a:ext cx="56" cy="19"/>
                </a:xfrm>
                <a:custGeom>
                  <a:avLst/>
                  <a:gdLst>
                    <a:gd name="T0" fmla="*/ 0 w 56"/>
                    <a:gd name="T1" fmla="*/ 0 h 19"/>
                    <a:gd name="T2" fmla="*/ 55 w 56"/>
                    <a:gd name="T3" fmla="*/ 0 h 19"/>
                    <a:gd name="T4" fmla="*/ 55 w 56"/>
                    <a:gd name="T5" fmla="*/ 18 h 19"/>
                    <a:gd name="T6" fmla="*/ 0 w 56"/>
                    <a:gd name="T7" fmla="*/ 18 h 19"/>
                    <a:gd name="T8" fmla="*/ 0 w 56"/>
                    <a:gd name="T9" fmla="*/ 0 h 19"/>
                    <a:gd name="T10" fmla="*/ 0 60000 65536"/>
                    <a:gd name="T11" fmla="*/ 0 60000 65536"/>
                    <a:gd name="T12" fmla="*/ 0 60000 65536"/>
                    <a:gd name="T13" fmla="*/ 0 60000 65536"/>
                    <a:gd name="T14" fmla="*/ 0 60000 65536"/>
                    <a:gd name="T15" fmla="*/ 0 w 56"/>
                    <a:gd name="T16" fmla="*/ 0 h 19"/>
                    <a:gd name="T17" fmla="*/ 56 w 56"/>
                    <a:gd name="T18" fmla="*/ 19 h 19"/>
                  </a:gdLst>
                  <a:ahLst/>
                  <a:cxnLst>
                    <a:cxn ang="T10">
                      <a:pos x="T0" y="T1"/>
                    </a:cxn>
                    <a:cxn ang="T11">
                      <a:pos x="T2" y="T3"/>
                    </a:cxn>
                    <a:cxn ang="T12">
                      <a:pos x="T4" y="T5"/>
                    </a:cxn>
                    <a:cxn ang="T13">
                      <a:pos x="T6" y="T7"/>
                    </a:cxn>
                    <a:cxn ang="T14">
                      <a:pos x="T8" y="T9"/>
                    </a:cxn>
                  </a:cxnLst>
                  <a:rect l="T15" t="T16" r="T17" b="T18"/>
                  <a:pathLst>
                    <a:path w="56" h="19">
                      <a:moveTo>
                        <a:pt x="0" y="0"/>
                      </a:moveTo>
                      <a:lnTo>
                        <a:pt x="55" y="0"/>
                      </a:lnTo>
                      <a:lnTo>
                        <a:pt x="55" y="18"/>
                      </a:lnTo>
                      <a:lnTo>
                        <a:pt x="0" y="18"/>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6" name="Freeform 60"/>
                <p:cNvSpPr>
                  <a:spLocks/>
                </p:cNvSpPr>
                <p:nvPr/>
              </p:nvSpPr>
              <p:spPr bwMode="auto">
                <a:xfrm>
                  <a:off x="2507" y="3539"/>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7" name="Freeform 61"/>
                <p:cNvSpPr>
                  <a:spLocks/>
                </p:cNvSpPr>
                <p:nvPr/>
              </p:nvSpPr>
              <p:spPr bwMode="auto">
                <a:xfrm>
                  <a:off x="2507" y="3553"/>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8" name="Freeform 62"/>
                <p:cNvSpPr>
                  <a:spLocks/>
                </p:cNvSpPr>
                <p:nvPr/>
              </p:nvSpPr>
              <p:spPr bwMode="auto">
                <a:xfrm>
                  <a:off x="2507" y="3570"/>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49" name="Freeform 63"/>
                <p:cNvSpPr>
                  <a:spLocks/>
                </p:cNvSpPr>
                <p:nvPr/>
              </p:nvSpPr>
              <p:spPr bwMode="auto">
                <a:xfrm>
                  <a:off x="2507" y="3610"/>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0" name="Freeform 64"/>
                <p:cNvSpPr>
                  <a:spLocks/>
                </p:cNvSpPr>
                <p:nvPr/>
              </p:nvSpPr>
              <p:spPr bwMode="auto">
                <a:xfrm>
                  <a:off x="2507" y="3587"/>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1" name="Freeform 65"/>
                <p:cNvSpPr>
                  <a:spLocks/>
                </p:cNvSpPr>
                <p:nvPr/>
              </p:nvSpPr>
              <p:spPr bwMode="auto">
                <a:xfrm>
                  <a:off x="2237" y="3593"/>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2" name="Freeform 66"/>
                <p:cNvSpPr>
                  <a:spLocks/>
                </p:cNvSpPr>
                <p:nvPr/>
              </p:nvSpPr>
              <p:spPr bwMode="auto">
                <a:xfrm>
                  <a:off x="2237" y="3606"/>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3" name="Freeform 67"/>
                <p:cNvSpPr>
                  <a:spLocks/>
                </p:cNvSpPr>
                <p:nvPr/>
              </p:nvSpPr>
              <p:spPr bwMode="auto">
                <a:xfrm>
                  <a:off x="2237" y="3618"/>
                  <a:ext cx="25" cy="17"/>
                </a:xfrm>
                <a:custGeom>
                  <a:avLst/>
                  <a:gdLst>
                    <a:gd name="T0" fmla="*/ 0 w 25"/>
                    <a:gd name="T1" fmla="*/ 0 h 17"/>
                    <a:gd name="T2" fmla="*/ 24 w 25"/>
                    <a:gd name="T3" fmla="*/ 0 h 17"/>
                    <a:gd name="T4" fmla="*/ 24 w 25"/>
                    <a:gd name="T5" fmla="*/ 16 h 17"/>
                    <a:gd name="T6" fmla="*/ 0 w 25"/>
                    <a:gd name="T7" fmla="*/ 16 h 17"/>
                    <a:gd name="T8" fmla="*/ 0 w 25"/>
                    <a:gd name="T9" fmla="*/ 0 h 17"/>
                    <a:gd name="T10" fmla="*/ 0 60000 65536"/>
                    <a:gd name="T11" fmla="*/ 0 60000 65536"/>
                    <a:gd name="T12" fmla="*/ 0 60000 65536"/>
                    <a:gd name="T13" fmla="*/ 0 60000 65536"/>
                    <a:gd name="T14" fmla="*/ 0 60000 65536"/>
                    <a:gd name="T15" fmla="*/ 0 w 25"/>
                    <a:gd name="T16" fmla="*/ 0 h 17"/>
                    <a:gd name="T17" fmla="*/ 25 w 25"/>
                    <a:gd name="T18" fmla="*/ 17 h 17"/>
                  </a:gdLst>
                  <a:ahLst/>
                  <a:cxnLst>
                    <a:cxn ang="T10">
                      <a:pos x="T0" y="T1"/>
                    </a:cxn>
                    <a:cxn ang="T11">
                      <a:pos x="T2" y="T3"/>
                    </a:cxn>
                    <a:cxn ang="T12">
                      <a:pos x="T4" y="T5"/>
                    </a:cxn>
                    <a:cxn ang="T13">
                      <a:pos x="T6" y="T7"/>
                    </a:cxn>
                    <a:cxn ang="T14">
                      <a:pos x="T8" y="T9"/>
                    </a:cxn>
                  </a:cxnLst>
                  <a:rect l="T15" t="T16" r="T17" b="T18"/>
                  <a:pathLst>
                    <a:path w="25" h="17">
                      <a:moveTo>
                        <a:pt x="0" y="0"/>
                      </a:moveTo>
                      <a:lnTo>
                        <a:pt x="24" y="0"/>
                      </a:lnTo>
                      <a:lnTo>
                        <a:pt x="24"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4" name="Freeform 68"/>
                <p:cNvSpPr>
                  <a:spLocks/>
                </p:cNvSpPr>
                <p:nvPr/>
              </p:nvSpPr>
              <p:spPr bwMode="auto">
                <a:xfrm>
                  <a:off x="2265" y="3594"/>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5" name="Freeform 69"/>
                <p:cNvSpPr>
                  <a:spLocks/>
                </p:cNvSpPr>
                <p:nvPr/>
              </p:nvSpPr>
              <p:spPr bwMode="auto">
                <a:xfrm>
                  <a:off x="2265" y="3606"/>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6" name="Freeform 70"/>
                <p:cNvSpPr>
                  <a:spLocks/>
                </p:cNvSpPr>
                <p:nvPr/>
              </p:nvSpPr>
              <p:spPr bwMode="auto">
                <a:xfrm>
                  <a:off x="2265" y="3619"/>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7" name="Freeform 71"/>
                <p:cNvSpPr>
                  <a:spLocks/>
                </p:cNvSpPr>
                <p:nvPr/>
              </p:nvSpPr>
              <p:spPr bwMode="auto">
                <a:xfrm>
                  <a:off x="2292" y="3594"/>
                  <a:ext cx="25" cy="17"/>
                </a:xfrm>
                <a:custGeom>
                  <a:avLst/>
                  <a:gdLst>
                    <a:gd name="T0" fmla="*/ 0 w 25"/>
                    <a:gd name="T1" fmla="*/ 0 h 17"/>
                    <a:gd name="T2" fmla="*/ 24 w 25"/>
                    <a:gd name="T3" fmla="*/ 0 h 17"/>
                    <a:gd name="T4" fmla="*/ 24 w 25"/>
                    <a:gd name="T5" fmla="*/ 16 h 17"/>
                    <a:gd name="T6" fmla="*/ 0 w 25"/>
                    <a:gd name="T7" fmla="*/ 16 h 17"/>
                    <a:gd name="T8" fmla="*/ 0 w 25"/>
                    <a:gd name="T9" fmla="*/ 0 h 17"/>
                    <a:gd name="T10" fmla="*/ 0 60000 65536"/>
                    <a:gd name="T11" fmla="*/ 0 60000 65536"/>
                    <a:gd name="T12" fmla="*/ 0 60000 65536"/>
                    <a:gd name="T13" fmla="*/ 0 60000 65536"/>
                    <a:gd name="T14" fmla="*/ 0 60000 65536"/>
                    <a:gd name="T15" fmla="*/ 0 w 25"/>
                    <a:gd name="T16" fmla="*/ 0 h 17"/>
                    <a:gd name="T17" fmla="*/ 25 w 25"/>
                    <a:gd name="T18" fmla="*/ 17 h 17"/>
                  </a:gdLst>
                  <a:ahLst/>
                  <a:cxnLst>
                    <a:cxn ang="T10">
                      <a:pos x="T0" y="T1"/>
                    </a:cxn>
                    <a:cxn ang="T11">
                      <a:pos x="T2" y="T3"/>
                    </a:cxn>
                    <a:cxn ang="T12">
                      <a:pos x="T4" y="T5"/>
                    </a:cxn>
                    <a:cxn ang="T13">
                      <a:pos x="T6" y="T7"/>
                    </a:cxn>
                    <a:cxn ang="T14">
                      <a:pos x="T8" y="T9"/>
                    </a:cxn>
                  </a:cxnLst>
                  <a:rect l="T15" t="T16" r="T17" b="T18"/>
                  <a:pathLst>
                    <a:path w="25" h="17">
                      <a:moveTo>
                        <a:pt x="0" y="0"/>
                      </a:moveTo>
                      <a:lnTo>
                        <a:pt x="24" y="0"/>
                      </a:lnTo>
                      <a:lnTo>
                        <a:pt x="24"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8" name="Freeform 72"/>
                <p:cNvSpPr>
                  <a:spLocks/>
                </p:cNvSpPr>
                <p:nvPr/>
              </p:nvSpPr>
              <p:spPr bwMode="auto">
                <a:xfrm>
                  <a:off x="2292" y="3606"/>
                  <a:ext cx="25" cy="17"/>
                </a:xfrm>
                <a:custGeom>
                  <a:avLst/>
                  <a:gdLst>
                    <a:gd name="T0" fmla="*/ 0 w 25"/>
                    <a:gd name="T1" fmla="*/ 0 h 17"/>
                    <a:gd name="T2" fmla="*/ 24 w 25"/>
                    <a:gd name="T3" fmla="*/ 0 h 17"/>
                    <a:gd name="T4" fmla="*/ 24 w 25"/>
                    <a:gd name="T5" fmla="*/ 16 h 17"/>
                    <a:gd name="T6" fmla="*/ 0 w 25"/>
                    <a:gd name="T7" fmla="*/ 16 h 17"/>
                    <a:gd name="T8" fmla="*/ 0 w 25"/>
                    <a:gd name="T9" fmla="*/ 0 h 17"/>
                    <a:gd name="T10" fmla="*/ 0 60000 65536"/>
                    <a:gd name="T11" fmla="*/ 0 60000 65536"/>
                    <a:gd name="T12" fmla="*/ 0 60000 65536"/>
                    <a:gd name="T13" fmla="*/ 0 60000 65536"/>
                    <a:gd name="T14" fmla="*/ 0 60000 65536"/>
                    <a:gd name="T15" fmla="*/ 0 w 25"/>
                    <a:gd name="T16" fmla="*/ 0 h 17"/>
                    <a:gd name="T17" fmla="*/ 25 w 25"/>
                    <a:gd name="T18" fmla="*/ 17 h 17"/>
                  </a:gdLst>
                  <a:ahLst/>
                  <a:cxnLst>
                    <a:cxn ang="T10">
                      <a:pos x="T0" y="T1"/>
                    </a:cxn>
                    <a:cxn ang="T11">
                      <a:pos x="T2" y="T3"/>
                    </a:cxn>
                    <a:cxn ang="T12">
                      <a:pos x="T4" y="T5"/>
                    </a:cxn>
                    <a:cxn ang="T13">
                      <a:pos x="T6" y="T7"/>
                    </a:cxn>
                    <a:cxn ang="T14">
                      <a:pos x="T8" y="T9"/>
                    </a:cxn>
                  </a:cxnLst>
                  <a:rect l="T15" t="T16" r="T17" b="T18"/>
                  <a:pathLst>
                    <a:path w="25" h="17">
                      <a:moveTo>
                        <a:pt x="0" y="0"/>
                      </a:moveTo>
                      <a:lnTo>
                        <a:pt x="24" y="0"/>
                      </a:lnTo>
                      <a:lnTo>
                        <a:pt x="24"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59" name="Freeform 73"/>
                <p:cNvSpPr>
                  <a:spLocks/>
                </p:cNvSpPr>
                <p:nvPr/>
              </p:nvSpPr>
              <p:spPr bwMode="auto">
                <a:xfrm>
                  <a:off x="2293" y="3619"/>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0" name="Freeform 74"/>
                <p:cNvSpPr>
                  <a:spLocks/>
                </p:cNvSpPr>
                <p:nvPr/>
              </p:nvSpPr>
              <p:spPr bwMode="auto">
                <a:xfrm>
                  <a:off x="2320" y="3619"/>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1" name="Freeform 75"/>
                <p:cNvSpPr>
                  <a:spLocks/>
                </p:cNvSpPr>
                <p:nvPr/>
              </p:nvSpPr>
              <p:spPr bwMode="auto">
                <a:xfrm>
                  <a:off x="2333" y="3607"/>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2" name="Freeform 76"/>
                <p:cNvSpPr>
                  <a:spLocks/>
                </p:cNvSpPr>
                <p:nvPr/>
              </p:nvSpPr>
              <p:spPr bwMode="auto">
                <a:xfrm>
                  <a:off x="2333" y="3594"/>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3" name="Freeform 77"/>
                <p:cNvSpPr>
                  <a:spLocks/>
                </p:cNvSpPr>
                <p:nvPr/>
              </p:nvSpPr>
              <p:spPr bwMode="auto">
                <a:xfrm>
                  <a:off x="2361" y="3594"/>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4" name="Freeform 78"/>
                <p:cNvSpPr>
                  <a:spLocks/>
                </p:cNvSpPr>
                <p:nvPr/>
              </p:nvSpPr>
              <p:spPr bwMode="auto">
                <a:xfrm>
                  <a:off x="2404" y="3594"/>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5" name="Freeform 79"/>
                <p:cNvSpPr>
                  <a:spLocks/>
                </p:cNvSpPr>
                <p:nvPr/>
              </p:nvSpPr>
              <p:spPr bwMode="auto">
                <a:xfrm>
                  <a:off x="2404" y="3607"/>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6" name="Freeform 80"/>
                <p:cNvSpPr>
                  <a:spLocks/>
                </p:cNvSpPr>
                <p:nvPr/>
              </p:nvSpPr>
              <p:spPr bwMode="auto">
                <a:xfrm>
                  <a:off x="2404" y="3619"/>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7" name="Freeform 81"/>
                <p:cNvSpPr>
                  <a:spLocks/>
                </p:cNvSpPr>
                <p:nvPr/>
              </p:nvSpPr>
              <p:spPr bwMode="auto">
                <a:xfrm>
                  <a:off x="2431" y="3594"/>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8" name="Freeform 82"/>
                <p:cNvSpPr>
                  <a:spLocks/>
                </p:cNvSpPr>
                <p:nvPr/>
              </p:nvSpPr>
              <p:spPr bwMode="auto">
                <a:xfrm>
                  <a:off x="2431" y="3607"/>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69" name="Freeform 83"/>
                <p:cNvSpPr>
                  <a:spLocks/>
                </p:cNvSpPr>
                <p:nvPr/>
              </p:nvSpPr>
              <p:spPr bwMode="auto">
                <a:xfrm>
                  <a:off x="2431" y="3619"/>
                  <a:ext cx="24" cy="17"/>
                </a:xfrm>
                <a:custGeom>
                  <a:avLst/>
                  <a:gdLst>
                    <a:gd name="T0" fmla="*/ 0 w 24"/>
                    <a:gd name="T1" fmla="*/ 0 h 17"/>
                    <a:gd name="T2" fmla="*/ 23 w 24"/>
                    <a:gd name="T3" fmla="*/ 0 h 17"/>
                    <a:gd name="T4" fmla="*/ 23 w 24"/>
                    <a:gd name="T5" fmla="*/ 16 h 17"/>
                    <a:gd name="T6" fmla="*/ 0 w 24"/>
                    <a:gd name="T7" fmla="*/ 16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3" y="0"/>
                      </a:lnTo>
                      <a:lnTo>
                        <a:pt x="23"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70" name="Freeform 84"/>
                <p:cNvSpPr>
                  <a:spLocks/>
                </p:cNvSpPr>
                <p:nvPr/>
              </p:nvSpPr>
              <p:spPr bwMode="auto">
                <a:xfrm>
                  <a:off x="2205" y="3606"/>
                  <a:ext cx="26" cy="17"/>
                </a:xfrm>
                <a:custGeom>
                  <a:avLst/>
                  <a:gdLst>
                    <a:gd name="T0" fmla="*/ 0 w 26"/>
                    <a:gd name="T1" fmla="*/ 0 h 17"/>
                    <a:gd name="T2" fmla="*/ 25 w 26"/>
                    <a:gd name="T3" fmla="*/ 0 h 17"/>
                    <a:gd name="T4" fmla="*/ 25 w 26"/>
                    <a:gd name="T5" fmla="*/ 16 h 17"/>
                    <a:gd name="T6" fmla="*/ 0 w 26"/>
                    <a:gd name="T7" fmla="*/ 16 h 17"/>
                    <a:gd name="T8" fmla="*/ 0 w 26"/>
                    <a:gd name="T9" fmla="*/ 0 h 17"/>
                    <a:gd name="T10" fmla="*/ 0 60000 65536"/>
                    <a:gd name="T11" fmla="*/ 0 60000 65536"/>
                    <a:gd name="T12" fmla="*/ 0 60000 65536"/>
                    <a:gd name="T13" fmla="*/ 0 60000 65536"/>
                    <a:gd name="T14" fmla="*/ 0 60000 65536"/>
                    <a:gd name="T15" fmla="*/ 0 w 26"/>
                    <a:gd name="T16" fmla="*/ 0 h 17"/>
                    <a:gd name="T17" fmla="*/ 26 w 26"/>
                    <a:gd name="T18" fmla="*/ 17 h 17"/>
                  </a:gdLst>
                  <a:ahLst/>
                  <a:cxnLst>
                    <a:cxn ang="T10">
                      <a:pos x="T0" y="T1"/>
                    </a:cxn>
                    <a:cxn ang="T11">
                      <a:pos x="T2" y="T3"/>
                    </a:cxn>
                    <a:cxn ang="T12">
                      <a:pos x="T4" y="T5"/>
                    </a:cxn>
                    <a:cxn ang="T13">
                      <a:pos x="T6" y="T7"/>
                    </a:cxn>
                    <a:cxn ang="T14">
                      <a:pos x="T8" y="T9"/>
                    </a:cxn>
                  </a:cxnLst>
                  <a:rect l="T15" t="T16" r="T17" b="T18"/>
                  <a:pathLst>
                    <a:path w="26" h="17">
                      <a:moveTo>
                        <a:pt x="0" y="0"/>
                      </a:moveTo>
                      <a:lnTo>
                        <a:pt x="25" y="0"/>
                      </a:lnTo>
                      <a:lnTo>
                        <a:pt x="25"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71" name="Freeform 85"/>
                <p:cNvSpPr>
                  <a:spLocks/>
                </p:cNvSpPr>
                <p:nvPr/>
              </p:nvSpPr>
              <p:spPr bwMode="auto">
                <a:xfrm>
                  <a:off x="2211" y="3553"/>
                  <a:ext cx="17" cy="17"/>
                </a:xfrm>
                <a:custGeom>
                  <a:avLst/>
                  <a:gdLst>
                    <a:gd name="T0" fmla="*/ 8 w 17"/>
                    <a:gd name="T1" fmla="*/ 0 h 17"/>
                    <a:gd name="T2" fmla="*/ 9 w 17"/>
                    <a:gd name="T3" fmla="*/ 0 h 17"/>
                    <a:gd name="T4" fmla="*/ 11 w 17"/>
                    <a:gd name="T5" fmla="*/ 0 h 17"/>
                    <a:gd name="T6" fmla="*/ 12 w 17"/>
                    <a:gd name="T7" fmla="*/ 0 h 17"/>
                    <a:gd name="T8" fmla="*/ 12 w 17"/>
                    <a:gd name="T9" fmla="*/ 1 h 17"/>
                    <a:gd name="T10" fmla="*/ 13 w 17"/>
                    <a:gd name="T11" fmla="*/ 2 h 17"/>
                    <a:gd name="T12" fmla="*/ 14 w 17"/>
                    <a:gd name="T13" fmla="*/ 3 h 17"/>
                    <a:gd name="T14" fmla="*/ 14 w 17"/>
                    <a:gd name="T15" fmla="*/ 4 h 17"/>
                    <a:gd name="T16" fmla="*/ 15 w 17"/>
                    <a:gd name="T17" fmla="*/ 4 h 17"/>
                    <a:gd name="T18" fmla="*/ 16 w 17"/>
                    <a:gd name="T19" fmla="*/ 6 h 17"/>
                    <a:gd name="T20" fmla="*/ 16 w 17"/>
                    <a:gd name="T21" fmla="*/ 7 h 17"/>
                    <a:gd name="T22" fmla="*/ 16 w 17"/>
                    <a:gd name="T23" fmla="*/ 8 h 17"/>
                    <a:gd name="T24" fmla="*/ 16 w 17"/>
                    <a:gd name="T25" fmla="*/ 10 h 17"/>
                    <a:gd name="T26" fmla="*/ 15 w 17"/>
                    <a:gd name="T27" fmla="*/ 10 h 17"/>
                    <a:gd name="T28" fmla="*/ 15 w 17"/>
                    <a:gd name="T29" fmla="*/ 12 h 17"/>
                    <a:gd name="T30" fmla="*/ 14 w 17"/>
                    <a:gd name="T31" fmla="*/ 12 h 17"/>
                    <a:gd name="T32" fmla="*/ 13 w 17"/>
                    <a:gd name="T33" fmla="*/ 14 h 17"/>
                    <a:gd name="T34" fmla="*/ 12 w 17"/>
                    <a:gd name="T35" fmla="*/ 14 h 17"/>
                    <a:gd name="T36" fmla="*/ 11 w 17"/>
                    <a:gd name="T37" fmla="*/ 15 h 17"/>
                    <a:gd name="T38" fmla="*/ 10 w 17"/>
                    <a:gd name="T39" fmla="*/ 15 h 17"/>
                    <a:gd name="T40" fmla="*/ 9 w 17"/>
                    <a:gd name="T41" fmla="*/ 16 h 17"/>
                    <a:gd name="T42" fmla="*/ 8 w 17"/>
                    <a:gd name="T43" fmla="*/ 16 h 17"/>
                    <a:gd name="T44" fmla="*/ 6 w 17"/>
                    <a:gd name="T45" fmla="*/ 15 h 17"/>
                    <a:gd name="T46" fmla="*/ 5 w 17"/>
                    <a:gd name="T47" fmla="*/ 15 h 17"/>
                    <a:gd name="T48" fmla="*/ 4 w 17"/>
                    <a:gd name="T49" fmla="*/ 14 h 17"/>
                    <a:gd name="T50" fmla="*/ 3 w 17"/>
                    <a:gd name="T51" fmla="*/ 14 h 17"/>
                    <a:gd name="T52" fmla="*/ 2 w 17"/>
                    <a:gd name="T53" fmla="*/ 12 h 17"/>
                    <a:gd name="T54" fmla="*/ 1 w 17"/>
                    <a:gd name="T55" fmla="*/ 12 h 17"/>
                    <a:gd name="T56" fmla="*/ 1 w 17"/>
                    <a:gd name="T57" fmla="*/ 11 h 17"/>
                    <a:gd name="T58" fmla="*/ 0 w 17"/>
                    <a:gd name="T59" fmla="*/ 10 h 17"/>
                    <a:gd name="T60" fmla="*/ 0 w 17"/>
                    <a:gd name="T61" fmla="*/ 9 h 17"/>
                    <a:gd name="T62" fmla="*/ 0 w 17"/>
                    <a:gd name="T63" fmla="*/ 8 h 17"/>
                    <a:gd name="T64" fmla="*/ 0 w 17"/>
                    <a:gd name="T65" fmla="*/ 7 h 17"/>
                    <a:gd name="T66" fmla="*/ 0 w 17"/>
                    <a:gd name="T67" fmla="*/ 6 h 17"/>
                    <a:gd name="T68" fmla="*/ 0 w 17"/>
                    <a:gd name="T69" fmla="*/ 4 h 17"/>
                    <a:gd name="T70" fmla="*/ 1 w 17"/>
                    <a:gd name="T71" fmla="*/ 3 h 17"/>
                    <a:gd name="T72" fmla="*/ 2 w 17"/>
                    <a:gd name="T73" fmla="*/ 2 h 17"/>
                    <a:gd name="T74" fmla="*/ 3 w 17"/>
                    <a:gd name="T75" fmla="*/ 1 h 17"/>
                    <a:gd name="T76" fmla="*/ 4 w 17"/>
                    <a:gd name="T77" fmla="*/ 0 h 17"/>
                    <a:gd name="T78" fmla="*/ 5 w 17"/>
                    <a:gd name="T79" fmla="*/ 0 h 17"/>
                    <a:gd name="T80" fmla="*/ 6 w 17"/>
                    <a:gd name="T81" fmla="*/ 0 h 17"/>
                    <a:gd name="T82" fmla="*/ 7 w 17"/>
                    <a:gd name="T83" fmla="*/ 0 h 17"/>
                    <a:gd name="T84" fmla="*/ 8 w 17"/>
                    <a:gd name="T85" fmla="*/ 0 h 1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
                    <a:gd name="T130" fmla="*/ 0 h 17"/>
                    <a:gd name="T131" fmla="*/ 17 w 17"/>
                    <a:gd name="T132" fmla="*/ 17 h 1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 h="17">
                      <a:moveTo>
                        <a:pt x="8" y="0"/>
                      </a:moveTo>
                      <a:lnTo>
                        <a:pt x="8" y="0"/>
                      </a:lnTo>
                      <a:lnTo>
                        <a:pt x="9" y="0"/>
                      </a:lnTo>
                      <a:lnTo>
                        <a:pt x="10" y="0"/>
                      </a:lnTo>
                      <a:lnTo>
                        <a:pt x="11" y="0"/>
                      </a:lnTo>
                      <a:lnTo>
                        <a:pt x="12" y="0"/>
                      </a:lnTo>
                      <a:lnTo>
                        <a:pt x="12" y="1"/>
                      </a:lnTo>
                      <a:lnTo>
                        <a:pt x="13" y="2"/>
                      </a:lnTo>
                      <a:lnTo>
                        <a:pt x="14" y="2"/>
                      </a:lnTo>
                      <a:lnTo>
                        <a:pt x="14" y="3"/>
                      </a:lnTo>
                      <a:lnTo>
                        <a:pt x="14" y="4"/>
                      </a:lnTo>
                      <a:lnTo>
                        <a:pt x="15" y="4"/>
                      </a:lnTo>
                      <a:lnTo>
                        <a:pt x="16" y="5"/>
                      </a:lnTo>
                      <a:lnTo>
                        <a:pt x="16" y="6"/>
                      </a:lnTo>
                      <a:lnTo>
                        <a:pt x="16" y="7"/>
                      </a:lnTo>
                      <a:lnTo>
                        <a:pt x="16" y="8"/>
                      </a:lnTo>
                      <a:lnTo>
                        <a:pt x="16" y="9"/>
                      </a:lnTo>
                      <a:lnTo>
                        <a:pt x="16" y="10"/>
                      </a:lnTo>
                      <a:lnTo>
                        <a:pt x="15" y="10"/>
                      </a:lnTo>
                      <a:lnTo>
                        <a:pt x="15" y="11"/>
                      </a:lnTo>
                      <a:lnTo>
                        <a:pt x="15" y="12"/>
                      </a:lnTo>
                      <a:lnTo>
                        <a:pt x="14" y="12"/>
                      </a:lnTo>
                      <a:lnTo>
                        <a:pt x="13" y="13"/>
                      </a:lnTo>
                      <a:lnTo>
                        <a:pt x="13" y="14"/>
                      </a:lnTo>
                      <a:lnTo>
                        <a:pt x="12" y="14"/>
                      </a:lnTo>
                      <a:lnTo>
                        <a:pt x="11" y="15"/>
                      </a:lnTo>
                      <a:lnTo>
                        <a:pt x="10" y="15"/>
                      </a:lnTo>
                      <a:lnTo>
                        <a:pt x="9" y="15"/>
                      </a:lnTo>
                      <a:lnTo>
                        <a:pt x="9" y="16"/>
                      </a:lnTo>
                      <a:lnTo>
                        <a:pt x="8" y="16"/>
                      </a:lnTo>
                      <a:lnTo>
                        <a:pt x="7" y="16"/>
                      </a:lnTo>
                      <a:lnTo>
                        <a:pt x="6" y="15"/>
                      </a:lnTo>
                      <a:lnTo>
                        <a:pt x="5" y="15"/>
                      </a:lnTo>
                      <a:lnTo>
                        <a:pt x="4" y="15"/>
                      </a:lnTo>
                      <a:lnTo>
                        <a:pt x="4" y="14"/>
                      </a:lnTo>
                      <a:lnTo>
                        <a:pt x="3" y="14"/>
                      </a:lnTo>
                      <a:lnTo>
                        <a:pt x="2" y="13"/>
                      </a:lnTo>
                      <a:lnTo>
                        <a:pt x="2" y="12"/>
                      </a:lnTo>
                      <a:lnTo>
                        <a:pt x="1" y="12"/>
                      </a:lnTo>
                      <a:lnTo>
                        <a:pt x="1" y="11"/>
                      </a:lnTo>
                      <a:lnTo>
                        <a:pt x="0" y="11"/>
                      </a:lnTo>
                      <a:lnTo>
                        <a:pt x="0" y="10"/>
                      </a:lnTo>
                      <a:lnTo>
                        <a:pt x="0" y="9"/>
                      </a:lnTo>
                      <a:lnTo>
                        <a:pt x="0" y="8"/>
                      </a:lnTo>
                      <a:lnTo>
                        <a:pt x="0" y="7"/>
                      </a:lnTo>
                      <a:lnTo>
                        <a:pt x="0" y="6"/>
                      </a:lnTo>
                      <a:lnTo>
                        <a:pt x="0" y="5"/>
                      </a:lnTo>
                      <a:lnTo>
                        <a:pt x="0" y="4"/>
                      </a:lnTo>
                      <a:lnTo>
                        <a:pt x="1" y="4"/>
                      </a:lnTo>
                      <a:lnTo>
                        <a:pt x="1" y="3"/>
                      </a:lnTo>
                      <a:lnTo>
                        <a:pt x="2" y="2"/>
                      </a:lnTo>
                      <a:lnTo>
                        <a:pt x="3" y="2"/>
                      </a:lnTo>
                      <a:lnTo>
                        <a:pt x="3" y="1"/>
                      </a:lnTo>
                      <a:lnTo>
                        <a:pt x="4" y="0"/>
                      </a:lnTo>
                      <a:lnTo>
                        <a:pt x="5" y="0"/>
                      </a:lnTo>
                      <a:lnTo>
                        <a:pt x="6" y="0"/>
                      </a:lnTo>
                      <a:lnTo>
                        <a:pt x="7" y="0"/>
                      </a:lnTo>
                      <a:lnTo>
                        <a:pt x="8" y="0"/>
                      </a:lnTo>
                    </a:path>
                  </a:pathLst>
                </a:custGeom>
                <a:solidFill>
                  <a:srgbClr val="FAFD00"/>
                </a:solidFill>
                <a:ln w="12700" cap="rnd">
                  <a:solidFill>
                    <a:srgbClr val="5F5F5F"/>
                  </a:solidFill>
                  <a:round/>
                  <a:headEnd/>
                  <a:tailEnd/>
                </a:ln>
              </p:spPr>
              <p:txBody>
                <a:bodyPr/>
                <a:lstStyle/>
                <a:p>
                  <a:endParaRPr lang="en-US"/>
                </a:p>
              </p:txBody>
            </p:sp>
            <p:sp>
              <p:nvSpPr>
                <p:cNvPr id="111672" name="Freeform 86"/>
                <p:cNvSpPr>
                  <a:spLocks/>
                </p:cNvSpPr>
                <p:nvPr/>
              </p:nvSpPr>
              <p:spPr bwMode="auto">
                <a:xfrm>
                  <a:off x="2211" y="3570"/>
                  <a:ext cx="17" cy="17"/>
                </a:xfrm>
                <a:custGeom>
                  <a:avLst/>
                  <a:gdLst>
                    <a:gd name="T0" fmla="*/ 8 w 17"/>
                    <a:gd name="T1" fmla="*/ 0 h 17"/>
                    <a:gd name="T2" fmla="*/ 9 w 17"/>
                    <a:gd name="T3" fmla="*/ 0 h 17"/>
                    <a:gd name="T4" fmla="*/ 11 w 17"/>
                    <a:gd name="T5" fmla="*/ 0 h 17"/>
                    <a:gd name="T6" fmla="*/ 11 w 17"/>
                    <a:gd name="T7" fmla="*/ 1 h 17"/>
                    <a:gd name="T8" fmla="*/ 12 w 17"/>
                    <a:gd name="T9" fmla="*/ 1 h 17"/>
                    <a:gd name="T10" fmla="*/ 13 w 17"/>
                    <a:gd name="T11" fmla="*/ 2 h 17"/>
                    <a:gd name="T12" fmla="*/ 14 w 17"/>
                    <a:gd name="T13" fmla="*/ 3 h 17"/>
                    <a:gd name="T14" fmla="*/ 15 w 17"/>
                    <a:gd name="T15" fmla="*/ 4 h 17"/>
                    <a:gd name="T16" fmla="*/ 15 w 17"/>
                    <a:gd name="T17" fmla="*/ 5 h 17"/>
                    <a:gd name="T18" fmla="*/ 16 w 17"/>
                    <a:gd name="T19" fmla="*/ 6 h 17"/>
                    <a:gd name="T20" fmla="*/ 16 w 17"/>
                    <a:gd name="T21" fmla="*/ 8 h 17"/>
                    <a:gd name="T22" fmla="*/ 16 w 17"/>
                    <a:gd name="T23" fmla="*/ 9 h 17"/>
                    <a:gd name="T24" fmla="*/ 15 w 17"/>
                    <a:gd name="T25" fmla="*/ 10 h 17"/>
                    <a:gd name="T26" fmla="*/ 15 w 17"/>
                    <a:gd name="T27" fmla="*/ 12 h 17"/>
                    <a:gd name="T28" fmla="*/ 14 w 17"/>
                    <a:gd name="T29" fmla="*/ 12 h 17"/>
                    <a:gd name="T30" fmla="*/ 13 w 17"/>
                    <a:gd name="T31" fmla="*/ 14 h 17"/>
                    <a:gd name="T32" fmla="*/ 12 w 17"/>
                    <a:gd name="T33" fmla="*/ 14 h 17"/>
                    <a:gd name="T34" fmla="*/ 11 w 17"/>
                    <a:gd name="T35" fmla="*/ 15 h 17"/>
                    <a:gd name="T36" fmla="*/ 9 w 17"/>
                    <a:gd name="T37" fmla="*/ 16 h 17"/>
                    <a:gd name="T38" fmla="*/ 8 w 17"/>
                    <a:gd name="T39" fmla="*/ 16 h 17"/>
                    <a:gd name="T40" fmla="*/ 7 w 17"/>
                    <a:gd name="T41" fmla="*/ 16 h 17"/>
                    <a:gd name="T42" fmla="*/ 6 w 17"/>
                    <a:gd name="T43" fmla="*/ 16 h 17"/>
                    <a:gd name="T44" fmla="*/ 4 w 17"/>
                    <a:gd name="T45" fmla="*/ 15 h 17"/>
                    <a:gd name="T46" fmla="*/ 3 w 17"/>
                    <a:gd name="T47" fmla="*/ 14 h 17"/>
                    <a:gd name="T48" fmla="*/ 2 w 17"/>
                    <a:gd name="T49" fmla="*/ 14 h 17"/>
                    <a:gd name="T50" fmla="*/ 1 w 17"/>
                    <a:gd name="T51" fmla="*/ 12 h 17"/>
                    <a:gd name="T52" fmla="*/ 0 w 17"/>
                    <a:gd name="T53" fmla="*/ 12 h 17"/>
                    <a:gd name="T54" fmla="*/ 0 w 17"/>
                    <a:gd name="T55" fmla="*/ 10 h 17"/>
                    <a:gd name="T56" fmla="*/ 0 w 17"/>
                    <a:gd name="T57" fmla="*/ 10 h 17"/>
                    <a:gd name="T58" fmla="*/ 0 w 17"/>
                    <a:gd name="T59" fmla="*/ 8 h 17"/>
                    <a:gd name="T60" fmla="*/ 0 w 17"/>
                    <a:gd name="T61" fmla="*/ 7 h 17"/>
                    <a:gd name="T62" fmla="*/ 0 w 17"/>
                    <a:gd name="T63" fmla="*/ 6 h 17"/>
                    <a:gd name="T64" fmla="*/ 0 w 17"/>
                    <a:gd name="T65" fmla="*/ 4 h 17"/>
                    <a:gd name="T66" fmla="*/ 1 w 17"/>
                    <a:gd name="T67" fmla="*/ 4 h 17"/>
                    <a:gd name="T68" fmla="*/ 2 w 17"/>
                    <a:gd name="T69" fmla="*/ 2 h 17"/>
                    <a:gd name="T70" fmla="*/ 3 w 17"/>
                    <a:gd name="T71" fmla="*/ 2 h 17"/>
                    <a:gd name="T72" fmla="*/ 3 w 17"/>
                    <a:gd name="T73" fmla="*/ 1 h 17"/>
                    <a:gd name="T74" fmla="*/ 4 w 17"/>
                    <a:gd name="T75" fmla="*/ 0 h 17"/>
                    <a:gd name="T76" fmla="*/ 5 w 17"/>
                    <a:gd name="T77" fmla="*/ 0 h 17"/>
                    <a:gd name="T78" fmla="*/ 6 w 17"/>
                    <a:gd name="T79" fmla="*/ 0 h 17"/>
                    <a:gd name="T80" fmla="*/ 8 w 17"/>
                    <a:gd name="T81" fmla="*/ 0 h 1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
                    <a:gd name="T124" fmla="*/ 0 h 17"/>
                    <a:gd name="T125" fmla="*/ 17 w 17"/>
                    <a:gd name="T126" fmla="*/ 17 h 1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 h="17">
                      <a:moveTo>
                        <a:pt x="8" y="0"/>
                      </a:moveTo>
                      <a:lnTo>
                        <a:pt x="8" y="0"/>
                      </a:lnTo>
                      <a:lnTo>
                        <a:pt x="9" y="0"/>
                      </a:lnTo>
                      <a:lnTo>
                        <a:pt x="10" y="0"/>
                      </a:lnTo>
                      <a:lnTo>
                        <a:pt x="11" y="0"/>
                      </a:lnTo>
                      <a:lnTo>
                        <a:pt x="11" y="1"/>
                      </a:lnTo>
                      <a:lnTo>
                        <a:pt x="12" y="1"/>
                      </a:lnTo>
                      <a:lnTo>
                        <a:pt x="12" y="2"/>
                      </a:lnTo>
                      <a:lnTo>
                        <a:pt x="13" y="2"/>
                      </a:lnTo>
                      <a:lnTo>
                        <a:pt x="14" y="3"/>
                      </a:lnTo>
                      <a:lnTo>
                        <a:pt x="14" y="4"/>
                      </a:lnTo>
                      <a:lnTo>
                        <a:pt x="15" y="4"/>
                      </a:lnTo>
                      <a:lnTo>
                        <a:pt x="15" y="5"/>
                      </a:lnTo>
                      <a:lnTo>
                        <a:pt x="16" y="6"/>
                      </a:lnTo>
                      <a:lnTo>
                        <a:pt x="16" y="7"/>
                      </a:lnTo>
                      <a:lnTo>
                        <a:pt x="16" y="8"/>
                      </a:lnTo>
                      <a:lnTo>
                        <a:pt x="16" y="9"/>
                      </a:lnTo>
                      <a:lnTo>
                        <a:pt x="16" y="10"/>
                      </a:lnTo>
                      <a:lnTo>
                        <a:pt x="15" y="10"/>
                      </a:lnTo>
                      <a:lnTo>
                        <a:pt x="15" y="11"/>
                      </a:lnTo>
                      <a:lnTo>
                        <a:pt x="15" y="12"/>
                      </a:lnTo>
                      <a:lnTo>
                        <a:pt x="14" y="12"/>
                      </a:lnTo>
                      <a:lnTo>
                        <a:pt x="13" y="13"/>
                      </a:lnTo>
                      <a:lnTo>
                        <a:pt x="13" y="14"/>
                      </a:lnTo>
                      <a:lnTo>
                        <a:pt x="12" y="14"/>
                      </a:lnTo>
                      <a:lnTo>
                        <a:pt x="11" y="15"/>
                      </a:lnTo>
                      <a:lnTo>
                        <a:pt x="10" y="16"/>
                      </a:lnTo>
                      <a:lnTo>
                        <a:pt x="9" y="16"/>
                      </a:lnTo>
                      <a:lnTo>
                        <a:pt x="8" y="16"/>
                      </a:lnTo>
                      <a:lnTo>
                        <a:pt x="7" y="16"/>
                      </a:lnTo>
                      <a:lnTo>
                        <a:pt x="6" y="16"/>
                      </a:lnTo>
                      <a:lnTo>
                        <a:pt x="5" y="16"/>
                      </a:lnTo>
                      <a:lnTo>
                        <a:pt x="4" y="15"/>
                      </a:lnTo>
                      <a:lnTo>
                        <a:pt x="3" y="14"/>
                      </a:lnTo>
                      <a:lnTo>
                        <a:pt x="2" y="14"/>
                      </a:lnTo>
                      <a:lnTo>
                        <a:pt x="2" y="13"/>
                      </a:lnTo>
                      <a:lnTo>
                        <a:pt x="1" y="12"/>
                      </a:lnTo>
                      <a:lnTo>
                        <a:pt x="0" y="12"/>
                      </a:lnTo>
                      <a:lnTo>
                        <a:pt x="0" y="11"/>
                      </a:lnTo>
                      <a:lnTo>
                        <a:pt x="0" y="10"/>
                      </a:lnTo>
                      <a:lnTo>
                        <a:pt x="0" y="9"/>
                      </a:lnTo>
                      <a:lnTo>
                        <a:pt x="0" y="8"/>
                      </a:lnTo>
                      <a:lnTo>
                        <a:pt x="0" y="7"/>
                      </a:lnTo>
                      <a:lnTo>
                        <a:pt x="0" y="6"/>
                      </a:lnTo>
                      <a:lnTo>
                        <a:pt x="0" y="5"/>
                      </a:lnTo>
                      <a:lnTo>
                        <a:pt x="0" y="4"/>
                      </a:lnTo>
                      <a:lnTo>
                        <a:pt x="1" y="4"/>
                      </a:lnTo>
                      <a:lnTo>
                        <a:pt x="1" y="3"/>
                      </a:lnTo>
                      <a:lnTo>
                        <a:pt x="2" y="2"/>
                      </a:lnTo>
                      <a:lnTo>
                        <a:pt x="3" y="2"/>
                      </a:lnTo>
                      <a:lnTo>
                        <a:pt x="3" y="1"/>
                      </a:lnTo>
                      <a:lnTo>
                        <a:pt x="4" y="1"/>
                      </a:lnTo>
                      <a:lnTo>
                        <a:pt x="4" y="0"/>
                      </a:lnTo>
                      <a:lnTo>
                        <a:pt x="5" y="0"/>
                      </a:lnTo>
                      <a:lnTo>
                        <a:pt x="6" y="0"/>
                      </a:lnTo>
                      <a:lnTo>
                        <a:pt x="7" y="0"/>
                      </a:lnTo>
                      <a:lnTo>
                        <a:pt x="8" y="0"/>
                      </a:lnTo>
                    </a:path>
                  </a:pathLst>
                </a:custGeom>
                <a:solidFill>
                  <a:srgbClr val="FAFD00"/>
                </a:solidFill>
                <a:ln w="12700" cap="rnd">
                  <a:solidFill>
                    <a:srgbClr val="5F5F5F"/>
                  </a:solidFill>
                  <a:round/>
                  <a:headEnd/>
                  <a:tailEnd/>
                </a:ln>
              </p:spPr>
              <p:txBody>
                <a:bodyPr/>
                <a:lstStyle/>
                <a:p>
                  <a:endParaRPr lang="en-US"/>
                </a:p>
              </p:txBody>
            </p:sp>
            <p:sp>
              <p:nvSpPr>
                <p:cNvPr id="111673" name="Freeform 87"/>
                <p:cNvSpPr>
                  <a:spLocks/>
                </p:cNvSpPr>
                <p:nvPr/>
              </p:nvSpPr>
              <p:spPr bwMode="auto">
                <a:xfrm>
                  <a:off x="2236" y="3538"/>
                  <a:ext cx="17" cy="17"/>
                </a:xfrm>
                <a:custGeom>
                  <a:avLst/>
                  <a:gdLst>
                    <a:gd name="T0" fmla="*/ 0 w 17"/>
                    <a:gd name="T1" fmla="*/ 0 h 17"/>
                    <a:gd name="T2" fmla="*/ 16 w 17"/>
                    <a:gd name="T3" fmla="*/ 0 h 17"/>
                    <a:gd name="T4" fmla="*/ 16 w 17"/>
                    <a:gd name="T5" fmla="*/ 16 h 17"/>
                    <a:gd name="T6" fmla="*/ 0 w 17"/>
                    <a:gd name="T7" fmla="*/ 16 h 17"/>
                    <a:gd name="T8" fmla="*/ 0 w 17"/>
                    <a:gd name="T9" fmla="*/ 0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0" y="0"/>
                      </a:moveTo>
                      <a:lnTo>
                        <a:pt x="16" y="0"/>
                      </a:lnTo>
                      <a:lnTo>
                        <a:pt x="16" y="16"/>
                      </a:lnTo>
                      <a:lnTo>
                        <a:pt x="0" y="16"/>
                      </a:lnTo>
                      <a:lnTo>
                        <a:pt x="0" y="0"/>
                      </a:lnTo>
                    </a:path>
                  </a:pathLst>
                </a:custGeom>
                <a:solidFill>
                  <a:srgbClr val="FAFD00"/>
                </a:solidFill>
                <a:ln w="12700" cap="rnd">
                  <a:solidFill>
                    <a:srgbClr val="5F5F5F"/>
                  </a:solidFill>
                  <a:round/>
                  <a:headEnd/>
                  <a:tailEnd/>
                </a:ln>
              </p:spPr>
              <p:txBody>
                <a:bodyPr/>
                <a:lstStyle/>
                <a:p>
                  <a:endParaRPr lang="en-US"/>
                </a:p>
              </p:txBody>
            </p:sp>
            <p:sp>
              <p:nvSpPr>
                <p:cNvPr id="111674" name="Line 88"/>
                <p:cNvSpPr>
                  <a:spLocks noChangeShapeType="1"/>
                </p:cNvSpPr>
                <p:nvPr/>
              </p:nvSpPr>
              <p:spPr bwMode="auto">
                <a:xfrm flipV="1">
                  <a:off x="2555" y="3516"/>
                  <a:ext cx="19"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675" name="Line 89"/>
                <p:cNvSpPr>
                  <a:spLocks noChangeShapeType="1"/>
                </p:cNvSpPr>
                <p:nvPr/>
              </p:nvSpPr>
              <p:spPr bwMode="auto">
                <a:xfrm flipV="1">
                  <a:off x="2187" y="3516"/>
                  <a:ext cx="19"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676" name="Line 90"/>
                <p:cNvSpPr>
                  <a:spLocks noChangeShapeType="1"/>
                </p:cNvSpPr>
                <p:nvPr/>
              </p:nvSpPr>
              <p:spPr bwMode="auto">
                <a:xfrm flipV="1">
                  <a:off x="2555" y="3626"/>
                  <a:ext cx="19"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sp>
              <p:nvSpPr>
                <p:cNvPr id="111677" name="AutoShape 91"/>
                <p:cNvSpPr>
                  <a:spLocks noChangeArrowheads="1"/>
                </p:cNvSpPr>
                <p:nvPr/>
              </p:nvSpPr>
              <p:spPr bwMode="auto">
                <a:xfrm>
                  <a:off x="2225" y="3434"/>
                  <a:ext cx="450" cy="79"/>
                </a:xfrm>
                <a:prstGeom prst="parallelogram">
                  <a:avLst>
                    <a:gd name="adj" fmla="val 142379"/>
                  </a:avLst>
                </a:prstGeom>
                <a:solidFill>
                  <a:srgbClr val="EAEC5E"/>
                </a:solidFill>
                <a:ln w="12700">
                  <a:solidFill>
                    <a:srgbClr val="5F5F5F"/>
                  </a:solidFill>
                  <a:miter lim="800000"/>
                  <a:headEnd/>
                  <a:tailEnd/>
                </a:ln>
              </p:spPr>
              <p:txBody>
                <a:bodyPr wrap="none" anchor="ctr"/>
                <a:lstStyle/>
                <a:p>
                  <a:endParaRPr lang="en-US"/>
                </a:p>
              </p:txBody>
            </p:sp>
            <p:sp>
              <p:nvSpPr>
                <p:cNvPr id="111678" name="Freeform 92"/>
                <p:cNvSpPr>
                  <a:spLocks/>
                </p:cNvSpPr>
                <p:nvPr/>
              </p:nvSpPr>
              <p:spPr bwMode="auto">
                <a:xfrm>
                  <a:off x="2557" y="3433"/>
                  <a:ext cx="126" cy="195"/>
                </a:xfrm>
                <a:custGeom>
                  <a:avLst/>
                  <a:gdLst>
                    <a:gd name="T0" fmla="*/ 0 w 126"/>
                    <a:gd name="T1" fmla="*/ 194 h 195"/>
                    <a:gd name="T2" fmla="*/ 125 w 126"/>
                    <a:gd name="T3" fmla="*/ 86 h 195"/>
                    <a:gd name="T4" fmla="*/ 121 w 126"/>
                    <a:gd name="T5" fmla="*/ 0 h 195"/>
                    <a:gd name="T6" fmla="*/ 6 w 126"/>
                    <a:gd name="T7" fmla="*/ 92 h 195"/>
                    <a:gd name="T8" fmla="*/ 0 60000 65536"/>
                    <a:gd name="T9" fmla="*/ 0 60000 65536"/>
                    <a:gd name="T10" fmla="*/ 0 60000 65536"/>
                    <a:gd name="T11" fmla="*/ 0 60000 65536"/>
                    <a:gd name="T12" fmla="*/ 0 w 126"/>
                    <a:gd name="T13" fmla="*/ 0 h 195"/>
                    <a:gd name="T14" fmla="*/ 126 w 126"/>
                    <a:gd name="T15" fmla="*/ 195 h 195"/>
                  </a:gdLst>
                  <a:ahLst/>
                  <a:cxnLst>
                    <a:cxn ang="T8">
                      <a:pos x="T0" y="T1"/>
                    </a:cxn>
                    <a:cxn ang="T9">
                      <a:pos x="T2" y="T3"/>
                    </a:cxn>
                    <a:cxn ang="T10">
                      <a:pos x="T4" y="T5"/>
                    </a:cxn>
                    <a:cxn ang="T11">
                      <a:pos x="T6" y="T7"/>
                    </a:cxn>
                  </a:cxnLst>
                  <a:rect l="T12" t="T13" r="T14" b="T15"/>
                  <a:pathLst>
                    <a:path w="126" h="195">
                      <a:moveTo>
                        <a:pt x="0" y="194"/>
                      </a:moveTo>
                      <a:lnTo>
                        <a:pt x="125" y="86"/>
                      </a:lnTo>
                      <a:lnTo>
                        <a:pt x="121" y="0"/>
                      </a:lnTo>
                      <a:lnTo>
                        <a:pt x="6" y="92"/>
                      </a:lnTo>
                    </a:path>
                  </a:pathLst>
                </a:custGeom>
                <a:solidFill>
                  <a:srgbClr val="FAFD00"/>
                </a:solidFill>
                <a:ln w="12700" cap="rnd">
                  <a:solidFill>
                    <a:srgbClr val="5F5F5F"/>
                  </a:solidFill>
                  <a:round/>
                  <a:headEnd type="none" w="sm" len="sm"/>
                  <a:tailEnd type="none" w="sm" len="sm"/>
                </a:ln>
              </p:spPr>
              <p:txBody>
                <a:bodyPr/>
                <a:lstStyle/>
                <a:p>
                  <a:endParaRPr lang="en-US"/>
                </a:p>
              </p:txBody>
            </p:sp>
            <p:sp>
              <p:nvSpPr>
                <p:cNvPr id="111679" name="Line 93"/>
                <p:cNvSpPr>
                  <a:spLocks noChangeShapeType="1"/>
                </p:cNvSpPr>
                <p:nvPr/>
              </p:nvSpPr>
              <p:spPr bwMode="auto">
                <a:xfrm>
                  <a:off x="2564" y="3525"/>
                  <a:ext cx="0" cy="9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111638" name="Freeform 94"/>
              <p:cNvSpPr>
                <a:spLocks/>
              </p:cNvSpPr>
              <p:nvPr/>
            </p:nvSpPr>
            <p:spPr bwMode="auto">
              <a:xfrm>
                <a:off x="2678" y="2887"/>
                <a:ext cx="437" cy="583"/>
              </a:xfrm>
              <a:custGeom>
                <a:avLst/>
                <a:gdLst>
                  <a:gd name="T0" fmla="*/ 436 w 437"/>
                  <a:gd name="T1" fmla="*/ 0 h 583"/>
                  <a:gd name="T2" fmla="*/ 318 w 437"/>
                  <a:gd name="T3" fmla="*/ 91 h 583"/>
                  <a:gd name="T4" fmla="*/ 263 w 437"/>
                  <a:gd name="T5" fmla="*/ 209 h 583"/>
                  <a:gd name="T6" fmla="*/ 254 w 437"/>
                  <a:gd name="T7" fmla="*/ 309 h 583"/>
                  <a:gd name="T8" fmla="*/ 254 w 437"/>
                  <a:gd name="T9" fmla="*/ 400 h 583"/>
                  <a:gd name="T10" fmla="*/ 236 w 437"/>
                  <a:gd name="T11" fmla="*/ 482 h 583"/>
                  <a:gd name="T12" fmla="*/ 181 w 437"/>
                  <a:gd name="T13" fmla="*/ 518 h 583"/>
                  <a:gd name="T14" fmla="*/ 109 w 437"/>
                  <a:gd name="T15" fmla="*/ 536 h 583"/>
                  <a:gd name="T16" fmla="*/ 27 w 437"/>
                  <a:gd name="T17" fmla="*/ 573 h 583"/>
                  <a:gd name="T18" fmla="*/ 0 w 437"/>
                  <a:gd name="T19" fmla="*/ 582 h 5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37"/>
                  <a:gd name="T31" fmla="*/ 0 h 583"/>
                  <a:gd name="T32" fmla="*/ 437 w 437"/>
                  <a:gd name="T33" fmla="*/ 583 h 5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37" h="583">
                    <a:moveTo>
                      <a:pt x="436" y="0"/>
                    </a:moveTo>
                    <a:lnTo>
                      <a:pt x="318" y="91"/>
                    </a:lnTo>
                    <a:lnTo>
                      <a:pt x="263" y="209"/>
                    </a:lnTo>
                    <a:lnTo>
                      <a:pt x="254" y="309"/>
                    </a:lnTo>
                    <a:lnTo>
                      <a:pt x="254" y="400"/>
                    </a:lnTo>
                    <a:lnTo>
                      <a:pt x="236" y="482"/>
                    </a:lnTo>
                    <a:lnTo>
                      <a:pt x="181" y="518"/>
                    </a:lnTo>
                    <a:lnTo>
                      <a:pt x="109" y="536"/>
                    </a:lnTo>
                    <a:lnTo>
                      <a:pt x="27" y="573"/>
                    </a:lnTo>
                    <a:lnTo>
                      <a:pt x="0" y="582"/>
                    </a:lnTo>
                  </a:path>
                </a:pathLst>
              </a:custGeom>
              <a:noFill/>
              <a:ln w="25400" cap="rnd">
                <a:solidFill>
                  <a:srgbClr val="000000"/>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grpSp>
      </p:grpSp>
      <p:pic>
        <p:nvPicPr>
          <p:cNvPr id="111621" name="Picture 95" descr="hand_GP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2413" y="3364850"/>
            <a:ext cx="1908175" cy="2952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21433702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4" name="Rectangle 4"/>
          <p:cNvSpPr>
            <a:spLocks noGrp="1" noChangeArrowheads="1"/>
          </p:cNvSpPr>
          <p:nvPr>
            <p:ph type="body" sz="half" idx="4294967295"/>
          </p:nvPr>
        </p:nvSpPr>
        <p:spPr>
          <a:xfrm>
            <a:off x="4908550" y="768510"/>
            <a:ext cx="4235450" cy="5490776"/>
          </a:xfrm>
        </p:spPr>
        <p:txBody>
          <a:bodyPr>
            <a:normAutofit lnSpcReduction="10000"/>
          </a:bodyPr>
          <a:lstStyle/>
          <a:p>
            <a:pPr eaLnBrk="1" hangingPunct="1">
              <a:lnSpc>
                <a:spcPct val="80000"/>
              </a:lnSpc>
              <a:spcAft>
                <a:spcPts val="1200"/>
              </a:spcAft>
              <a:buFontTx/>
              <a:buNone/>
            </a:pPr>
            <a:r>
              <a:rPr lang="en-US" sz="2200" dirty="0">
                <a:latin typeface="Calibri" pitchFamily="34" charset="0"/>
              </a:rPr>
              <a:t>GPS antenna inside of dome</a:t>
            </a:r>
          </a:p>
          <a:p>
            <a:pPr eaLnBrk="1" hangingPunct="1">
              <a:lnSpc>
                <a:spcPct val="80000"/>
              </a:lnSpc>
              <a:spcAft>
                <a:spcPts val="1200"/>
              </a:spcAft>
              <a:buFontTx/>
              <a:buNone/>
            </a:pPr>
            <a:r>
              <a:rPr lang="en-US" sz="2200" dirty="0">
                <a:latin typeface="Calibri" pitchFamily="34" charset="0"/>
              </a:rPr>
              <a:t>Monument solidly attached into the ground with braces. </a:t>
            </a:r>
            <a:endParaRPr lang="en-US" sz="2200" b="1" dirty="0">
              <a:latin typeface="Calibri" pitchFamily="34" charset="0"/>
            </a:endParaRPr>
          </a:p>
          <a:p>
            <a:pPr eaLnBrk="1" hangingPunct="1">
              <a:lnSpc>
                <a:spcPct val="80000"/>
              </a:lnSpc>
              <a:spcAft>
                <a:spcPts val="1200"/>
              </a:spcAft>
              <a:buFontTx/>
              <a:buNone/>
            </a:pPr>
            <a:r>
              <a:rPr lang="en-US" sz="2200" b="1" dirty="0">
                <a:latin typeface="Calibri" pitchFamily="34" charset="0"/>
              </a:rPr>
              <a:t>If the ground moves, the station moves</a:t>
            </a:r>
            <a:r>
              <a:rPr lang="en-US" sz="2200" dirty="0">
                <a:latin typeface="Calibri" pitchFamily="34" charset="0"/>
              </a:rPr>
              <a:t>.</a:t>
            </a:r>
          </a:p>
          <a:p>
            <a:pPr eaLnBrk="1" hangingPunct="1">
              <a:lnSpc>
                <a:spcPct val="80000"/>
              </a:lnSpc>
              <a:spcAft>
                <a:spcPts val="1200"/>
              </a:spcAft>
              <a:buFontTx/>
              <a:buNone/>
            </a:pPr>
            <a:r>
              <a:rPr lang="en-US" sz="2200" dirty="0">
                <a:latin typeface="Calibri" pitchFamily="34" charset="0"/>
              </a:rPr>
              <a:t>Solar panel for power</a:t>
            </a:r>
            <a:endParaRPr lang="en-US" sz="2100" dirty="0">
              <a:latin typeface="Calibri" pitchFamily="34" charset="0"/>
            </a:endParaRPr>
          </a:p>
          <a:p>
            <a:pPr eaLnBrk="1" hangingPunct="1">
              <a:lnSpc>
                <a:spcPct val="80000"/>
              </a:lnSpc>
              <a:buFontTx/>
              <a:buNone/>
            </a:pPr>
            <a:r>
              <a:rPr lang="en-US" sz="2200" dirty="0">
                <a:latin typeface="Calibri" pitchFamily="34" charset="0"/>
              </a:rPr>
              <a:t>Equipment enclosure</a:t>
            </a:r>
            <a:r>
              <a:rPr lang="en-US" sz="2100" dirty="0">
                <a:latin typeface="Calibri" pitchFamily="34" charset="0"/>
              </a:rPr>
              <a:t> </a:t>
            </a:r>
          </a:p>
          <a:p>
            <a:pPr eaLnBrk="1" hangingPunct="1">
              <a:lnSpc>
                <a:spcPct val="80000"/>
              </a:lnSpc>
            </a:pPr>
            <a:r>
              <a:rPr lang="en-US" sz="2100" dirty="0">
                <a:latin typeface="Calibri" pitchFamily="34" charset="0"/>
              </a:rPr>
              <a:t>GPS receiver</a:t>
            </a:r>
          </a:p>
          <a:p>
            <a:pPr eaLnBrk="1" hangingPunct="1">
              <a:lnSpc>
                <a:spcPct val="80000"/>
              </a:lnSpc>
            </a:pPr>
            <a:r>
              <a:rPr lang="en-US" sz="2100" dirty="0">
                <a:latin typeface="Calibri" pitchFamily="34" charset="0"/>
              </a:rPr>
              <a:t>Power/batteries</a:t>
            </a:r>
          </a:p>
          <a:p>
            <a:pPr eaLnBrk="1" hangingPunct="1">
              <a:lnSpc>
                <a:spcPct val="80000"/>
              </a:lnSpc>
            </a:pPr>
            <a:r>
              <a:rPr lang="en-US" sz="2100" dirty="0">
                <a:latin typeface="Calibri" pitchFamily="34" charset="0"/>
              </a:rPr>
              <a:t>Communications/ radio/ modem</a:t>
            </a:r>
          </a:p>
          <a:p>
            <a:pPr eaLnBrk="1" hangingPunct="1">
              <a:lnSpc>
                <a:spcPct val="80000"/>
              </a:lnSpc>
              <a:spcAft>
                <a:spcPts val="1800"/>
              </a:spcAft>
            </a:pPr>
            <a:r>
              <a:rPr lang="en-US" sz="2100" dirty="0">
                <a:latin typeface="Calibri" pitchFamily="34" charset="0"/>
              </a:rPr>
              <a:t>Data storage/ memory</a:t>
            </a:r>
          </a:p>
          <a:p>
            <a:pPr marL="0" indent="0">
              <a:lnSpc>
                <a:spcPct val="80000"/>
              </a:lnSpc>
              <a:buNone/>
            </a:pPr>
            <a:r>
              <a:rPr lang="en-US" sz="2000" dirty="0">
                <a:latin typeface="Calibri" pitchFamily="34" charset="0"/>
              </a:rPr>
              <a:t>Errors after 24 hours:</a:t>
            </a:r>
          </a:p>
          <a:p>
            <a:pPr marL="0" indent="0">
              <a:lnSpc>
                <a:spcPct val="80000"/>
              </a:lnSpc>
              <a:buNone/>
            </a:pPr>
            <a:r>
              <a:rPr lang="en-US" sz="2000" dirty="0">
                <a:latin typeface="Calibri" pitchFamily="34" charset="0"/>
              </a:rPr>
              <a:t>  Horizontal: ~1-2 mm error</a:t>
            </a:r>
            <a:br>
              <a:rPr lang="en-US" sz="2000" dirty="0">
                <a:latin typeface="Calibri" pitchFamily="34" charset="0"/>
              </a:rPr>
            </a:br>
            <a:r>
              <a:rPr lang="en-US" sz="2000" dirty="0">
                <a:latin typeface="Calibri" pitchFamily="34" charset="0"/>
              </a:rPr>
              <a:t>  Vertical:      ~ 5 mm error</a:t>
            </a:r>
          </a:p>
          <a:p>
            <a:pPr marL="0" indent="0">
              <a:lnSpc>
                <a:spcPct val="80000"/>
              </a:lnSpc>
              <a:buNone/>
            </a:pPr>
            <a:endParaRPr lang="en-US" sz="2000" dirty="0">
              <a:latin typeface="Calibri" pitchFamily="34" charset="0"/>
            </a:endParaRPr>
          </a:p>
          <a:p>
            <a:pPr marL="0" indent="0">
              <a:lnSpc>
                <a:spcPct val="80000"/>
              </a:lnSpc>
              <a:buNone/>
            </a:pPr>
            <a:r>
              <a:rPr lang="en-US" sz="2000" dirty="0">
                <a:latin typeface="Calibri" pitchFamily="34" charset="0"/>
              </a:rPr>
              <a:t>Velocities after year or two: 1-2 mm/</a:t>
            </a:r>
            <a:r>
              <a:rPr lang="en-US" sz="2000" dirty="0" err="1">
                <a:latin typeface="Calibri" pitchFamily="34" charset="0"/>
              </a:rPr>
              <a:t>yr</a:t>
            </a:r>
            <a:endParaRPr lang="en-US" sz="2000" dirty="0">
              <a:latin typeface="Calibri" pitchFamily="34" charset="0"/>
            </a:endParaRPr>
          </a:p>
        </p:txBody>
      </p:sp>
      <p:sp>
        <p:nvSpPr>
          <p:cNvPr id="109571" name="Rectangle 2"/>
          <p:cNvSpPr>
            <a:spLocks noGrp="1" noChangeArrowheads="1"/>
          </p:cNvSpPr>
          <p:nvPr>
            <p:ph type="title"/>
          </p:nvPr>
        </p:nvSpPr>
        <p:spPr>
          <a:xfrm>
            <a:off x="135116" y="60325"/>
            <a:ext cx="9008884" cy="615174"/>
          </a:xfrm>
        </p:spPr>
        <p:txBody>
          <a:bodyPr/>
          <a:lstStyle/>
          <a:p>
            <a:r>
              <a:rPr lang="en-US" dirty="0"/>
              <a:t>High-precision Permanent GPS Station</a:t>
            </a:r>
          </a:p>
        </p:txBody>
      </p:sp>
      <p:pic>
        <p:nvPicPr>
          <p:cNvPr id="109573" name="Picture 3"/>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0" y="824073"/>
            <a:ext cx="4471988" cy="4664075"/>
          </a:xfrm>
        </p:spPr>
      </p:pic>
      <p:sp>
        <p:nvSpPr>
          <p:cNvPr id="109575" name="Line 5"/>
          <p:cNvSpPr>
            <a:spLocks noChangeShapeType="1"/>
          </p:cNvSpPr>
          <p:nvPr/>
        </p:nvSpPr>
        <p:spPr bwMode="auto">
          <a:xfrm flipH="1">
            <a:off x="1454725" y="948619"/>
            <a:ext cx="3501738" cy="1716160"/>
          </a:xfrm>
          <a:prstGeom prst="line">
            <a:avLst/>
          </a:prstGeom>
          <a:noFill/>
          <a:ln w="38100">
            <a:solidFill>
              <a:srgbClr val="FF0000"/>
            </a:solidFill>
            <a:round/>
            <a:headEnd/>
            <a:tailEnd type="triangl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09576" name="Line 6"/>
          <p:cNvSpPr>
            <a:spLocks noChangeShapeType="1"/>
          </p:cNvSpPr>
          <p:nvPr/>
        </p:nvSpPr>
        <p:spPr bwMode="auto">
          <a:xfrm flipH="1">
            <a:off x="519544" y="3600610"/>
            <a:ext cx="613064" cy="2262909"/>
          </a:xfrm>
          <a:prstGeom prst="line">
            <a:avLst/>
          </a:prstGeom>
          <a:noFill/>
          <a:ln w="57150">
            <a:solidFill>
              <a:schemeClr val="tx1"/>
            </a:solidFill>
            <a:prstDash val="dash"/>
            <a:round/>
            <a:headEnd/>
            <a:tailEnd type="non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09577" name="Line 7"/>
          <p:cNvSpPr>
            <a:spLocks noChangeShapeType="1"/>
          </p:cNvSpPr>
          <p:nvPr/>
        </p:nvSpPr>
        <p:spPr bwMode="auto">
          <a:xfrm>
            <a:off x="1631084" y="3617495"/>
            <a:ext cx="1038225" cy="2351087"/>
          </a:xfrm>
          <a:prstGeom prst="line">
            <a:avLst/>
          </a:prstGeom>
          <a:noFill/>
          <a:ln w="57150">
            <a:solidFill>
              <a:schemeClr val="tx1"/>
            </a:solidFill>
            <a:prstDash val="dash"/>
            <a:round/>
            <a:headEnd/>
            <a:tailEnd type="non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09578" name="Line 8"/>
          <p:cNvSpPr>
            <a:spLocks noChangeShapeType="1"/>
          </p:cNvSpPr>
          <p:nvPr/>
        </p:nvSpPr>
        <p:spPr bwMode="auto">
          <a:xfrm flipH="1">
            <a:off x="1230601" y="3584374"/>
            <a:ext cx="101600" cy="2570162"/>
          </a:xfrm>
          <a:prstGeom prst="line">
            <a:avLst/>
          </a:prstGeom>
          <a:noFill/>
          <a:ln w="57150">
            <a:solidFill>
              <a:schemeClr val="tx1"/>
            </a:solidFill>
            <a:prstDash val="dash"/>
            <a:round/>
            <a:headEnd/>
            <a:tailEnd type="non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2" name="Line 5"/>
          <p:cNvSpPr>
            <a:spLocks noChangeShapeType="1"/>
          </p:cNvSpPr>
          <p:nvPr/>
        </p:nvSpPr>
        <p:spPr bwMode="auto">
          <a:xfrm flipH="1">
            <a:off x="1454725" y="1459077"/>
            <a:ext cx="3501738" cy="1846475"/>
          </a:xfrm>
          <a:prstGeom prst="line">
            <a:avLst/>
          </a:prstGeom>
          <a:noFill/>
          <a:ln w="38100">
            <a:solidFill>
              <a:srgbClr val="FF0000"/>
            </a:solidFill>
            <a:round/>
            <a:headEnd/>
            <a:tailEnd type="triangl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3" name="Line 5"/>
          <p:cNvSpPr>
            <a:spLocks noChangeShapeType="1"/>
          </p:cNvSpPr>
          <p:nvPr/>
        </p:nvSpPr>
        <p:spPr bwMode="auto">
          <a:xfrm flipH="1">
            <a:off x="3699161" y="2972194"/>
            <a:ext cx="1257301" cy="497952"/>
          </a:xfrm>
          <a:prstGeom prst="line">
            <a:avLst/>
          </a:prstGeom>
          <a:noFill/>
          <a:ln w="38100">
            <a:solidFill>
              <a:srgbClr val="FF0000"/>
            </a:solidFill>
            <a:round/>
            <a:headEnd/>
            <a:tailEnd type="triangle" w="med" len="lg"/>
          </a:ln>
          <a:extLst>
            <a:ext uri="{909E8E84-426E-40dd-AFC4-6F175D3DCCD1}">
              <a14:hiddenFill xmlns:a14="http://schemas.microsoft.com/office/drawing/2010/main" xmlns="">
                <a:noFill/>
              </a14:hiddenFill>
            </a:ext>
          </a:extLst>
        </p:spPr>
        <p:txBody>
          <a:bodyPr wrap="none" anchor="ctr"/>
          <a:lstStyle/>
          <a:p>
            <a:endParaRPr lang="en-US"/>
          </a:p>
        </p:txBody>
      </p:sp>
      <p:sp>
        <p:nvSpPr>
          <p:cNvPr id="14" name="Line 5"/>
          <p:cNvSpPr>
            <a:spLocks noChangeShapeType="1"/>
          </p:cNvSpPr>
          <p:nvPr/>
        </p:nvSpPr>
        <p:spPr bwMode="auto">
          <a:xfrm flipH="1">
            <a:off x="3054926" y="3470146"/>
            <a:ext cx="1853623" cy="408709"/>
          </a:xfrm>
          <a:prstGeom prst="line">
            <a:avLst/>
          </a:prstGeom>
          <a:noFill/>
          <a:ln w="38100">
            <a:solidFill>
              <a:srgbClr val="FF0000"/>
            </a:solidFill>
            <a:round/>
            <a:headEnd/>
            <a:tailEnd type="triangle" w="med" len="lg"/>
          </a:ln>
          <a:extLst>
            <a:ext uri="{909E8E84-426E-40dd-AFC4-6F175D3DCCD1}">
              <a14:hiddenFill xmlns:a14="http://schemas.microsoft.com/office/drawing/2010/main" xmlns="">
                <a:noFill/>
              </a14:hiddenFill>
            </a:ext>
          </a:extLst>
        </p:spPr>
        <p:txBody>
          <a:bodyPr wrap="none" anchor="ctr"/>
          <a:lstStyle/>
          <a:p>
            <a:endParaRPr lang="en-US"/>
          </a:p>
        </p:txBody>
      </p:sp>
    </p:spTree>
    <p:extLst>
      <p:ext uri="{BB962C8B-B14F-4D97-AF65-F5344CB8AC3E}">
        <p14:creationId xmlns:p14="http://schemas.microsoft.com/office/powerpoint/2010/main" val="376706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336"/>
            <a:ext cx="8229600" cy="502088"/>
          </a:xfrm>
        </p:spPr>
        <p:txBody>
          <a:bodyPr/>
          <a:lstStyle/>
          <a:p>
            <a:r>
              <a:rPr lang="en-US" dirty="0"/>
              <a:t>GPS Networks</a:t>
            </a:r>
          </a:p>
        </p:txBody>
      </p:sp>
      <p:sp>
        <p:nvSpPr>
          <p:cNvPr id="4" name="Title 1"/>
          <p:cNvSpPr txBox="1">
            <a:spLocks/>
          </p:cNvSpPr>
          <p:nvPr/>
        </p:nvSpPr>
        <p:spPr bwMode="auto">
          <a:xfrm>
            <a:off x="3263172" y="436227"/>
            <a:ext cx="6000612" cy="80429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5pPr>
            <a:lvl6pPr marL="457200" algn="ctr" rtl="0" fontAlgn="base">
              <a:spcBef>
                <a:spcPct val="0"/>
              </a:spcBef>
              <a:spcAft>
                <a:spcPct val="0"/>
              </a:spcAft>
              <a:defRPr sz="4400">
                <a:solidFill>
                  <a:schemeClr val="tx2"/>
                </a:solidFill>
                <a:latin typeface="Arial" charset="0"/>
                <a:ea typeface="ＭＳ Ｐゴシック" pitchFamily="84" charset="-128"/>
              </a:defRPr>
            </a:lvl6pPr>
            <a:lvl7pPr marL="914400" algn="ctr" rtl="0" fontAlgn="base">
              <a:spcBef>
                <a:spcPct val="0"/>
              </a:spcBef>
              <a:spcAft>
                <a:spcPct val="0"/>
              </a:spcAft>
              <a:defRPr sz="4400">
                <a:solidFill>
                  <a:schemeClr val="tx2"/>
                </a:solidFill>
                <a:latin typeface="Arial" charset="0"/>
                <a:ea typeface="ＭＳ Ｐゴシック" pitchFamily="84" charset="-128"/>
              </a:defRPr>
            </a:lvl7pPr>
            <a:lvl8pPr marL="1371600" algn="ctr" rtl="0" fontAlgn="base">
              <a:spcBef>
                <a:spcPct val="0"/>
              </a:spcBef>
              <a:spcAft>
                <a:spcPct val="0"/>
              </a:spcAft>
              <a:defRPr sz="4400">
                <a:solidFill>
                  <a:schemeClr val="tx2"/>
                </a:solidFill>
                <a:latin typeface="Arial" charset="0"/>
                <a:ea typeface="ＭＳ Ｐゴシック" pitchFamily="84" charset="-128"/>
              </a:defRPr>
            </a:lvl8pPr>
            <a:lvl9pPr marL="1828800" algn="ctr" rtl="0" fontAlgn="base">
              <a:spcBef>
                <a:spcPct val="0"/>
              </a:spcBef>
              <a:spcAft>
                <a:spcPct val="0"/>
              </a:spcAft>
              <a:defRPr sz="4400">
                <a:solidFill>
                  <a:schemeClr val="tx2"/>
                </a:solidFill>
                <a:latin typeface="Arial" charset="0"/>
                <a:ea typeface="ＭＳ Ｐゴシック" pitchFamily="84" charset="-128"/>
              </a:defRPr>
            </a:lvl9pPr>
          </a:lstStyle>
          <a:p>
            <a:pPr algn="l"/>
            <a:r>
              <a:rPr lang="en-US" sz="2000" dirty="0">
                <a:solidFill>
                  <a:srgbClr val="000000"/>
                </a:solidFill>
              </a:rPr>
              <a:t>Thousands of stations across continental United States</a:t>
            </a:r>
          </a:p>
          <a:p>
            <a:pPr algn="l"/>
            <a:r>
              <a:rPr lang="en-US" sz="2000" dirty="0">
                <a:solidFill>
                  <a:srgbClr val="000000"/>
                </a:solidFill>
              </a:rPr>
              <a:t>Data latency of ~1 day</a:t>
            </a:r>
          </a:p>
        </p:txBody>
      </p:sp>
      <p:pic>
        <p:nvPicPr>
          <p:cNvPr id="5" name="Picture 4"/>
          <p:cNvPicPr>
            <a:picLocks noChangeAspect="1"/>
          </p:cNvPicPr>
          <p:nvPr/>
        </p:nvPicPr>
        <p:blipFill>
          <a:blip r:embed="rId3"/>
          <a:stretch>
            <a:fillRect/>
          </a:stretch>
        </p:blipFill>
        <p:spPr>
          <a:xfrm>
            <a:off x="146496" y="1220570"/>
            <a:ext cx="8891160" cy="4901203"/>
          </a:xfrm>
          <a:prstGeom prst="rect">
            <a:avLst/>
          </a:prstGeom>
        </p:spPr>
      </p:pic>
      <p:pic>
        <p:nvPicPr>
          <p:cNvPr id="6" name="Picture 5"/>
          <p:cNvPicPr>
            <a:picLocks noChangeAspect="1"/>
          </p:cNvPicPr>
          <p:nvPr/>
        </p:nvPicPr>
        <p:blipFill>
          <a:blip r:embed="rId4"/>
          <a:stretch>
            <a:fillRect/>
          </a:stretch>
        </p:blipFill>
        <p:spPr>
          <a:xfrm>
            <a:off x="7262182" y="5349484"/>
            <a:ext cx="1775474" cy="701143"/>
          </a:xfrm>
          <a:prstGeom prst="rect">
            <a:avLst/>
          </a:prstGeom>
        </p:spPr>
      </p:pic>
      <p:sp>
        <p:nvSpPr>
          <p:cNvPr id="7" name="Rectangle 6"/>
          <p:cNvSpPr/>
          <p:nvPr/>
        </p:nvSpPr>
        <p:spPr>
          <a:xfrm>
            <a:off x="4389752" y="6050627"/>
            <a:ext cx="4754248" cy="276999"/>
          </a:xfrm>
          <a:prstGeom prst="rect">
            <a:avLst/>
          </a:prstGeom>
        </p:spPr>
        <p:txBody>
          <a:bodyPr wrap="square">
            <a:spAutoFit/>
          </a:bodyPr>
          <a:lstStyle/>
          <a:p>
            <a:r>
              <a:rPr lang="en-US" sz="1200" dirty="0"/>
              <a:t>http://</a:t>
            </a:r>
            <a:r>
              <a:rPr lang="en-US" sz="1200" dirty="0" err="1"/>
              <a:t>geodesy.unr.edu</a:t>
            </a:r>
            <a:r>
              <a:rPr lang="en-US" sz="1200" dirty="0"/>
              <a:t>/</a:t>
            </a:r>
            <a:r>
              <a:rPr lang="en-US" sz="1200" dirty="0" err="1"/>
              <a:t>NGLStationPages</a:t>
            </a:r>
            <a:r>
              <a:rPr lang="en-US" sz="1200" dirty="0"/>
              <a:t>/</a:t>
            </a:r>
            <a:r>
              <a:rPr lang="en-US" sz="1200" dirty="0" err="1"/>
              <a:t>gpsnetmap</a:t>
            </a:r>
            <a:r>
              <a:rPr lang="en-US" sz="1200" dirty="0"/>
              <a:t>/</a:t>
            </a:r>
            <a:r>
              <a:rPr lang="en-US" sz="1200" dirty="0" err="1"/>
              <a:t>GPSNetMap.html</a:t>
            </a:r>
            <a:endParaRPr lang="en-US" sz="1200" dirty="0"/>
          </a:p>
        </p:txBody>
      </p:sp>
    </p:spTree>
    <p:extLst>
      <p:ext uri="{BB962C8B-B14F-4D97-AF65-F5344CB8AC3E}">
        <p14:creationId xmlns:p14="http://schemas.microsoft.com/office/powerpoint/2010/main" val="2701064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GPS Vertical Position</a:t>
            </a:r>
          </a:p>
        </p:txBody>
      </p:sp>
      <p:sp>
        <p:nvSpPr>
          <p:cNvPr id="9" name="Title 1"/>
          <p:cNvSpPr txBox="1">
            <a:spLocks/>
          </p:cNvSpPr>
          <p:nvPr/>
        </p:nvSpPr>
        <p:spPr bwMode="auto">
          <a:xfrm>
            <a:off x="35496" y="1118313"/>
            <a:ext cx="8928992"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5pPr>
            <a:lvl6pPr marL="457200" algn="ctr" rtl="0" fontAlgn="base">
              <a:spcBef>
                <a:spcPct val="0"/>
              </a:spcBef>
              <a:spcAft>
                <a:spcPct val="0"/>
              </a:spcAft>
              <a:defRPr sz="4400">
                <a:solidFill>
                  <a:schemeClr val="tx2"/>
                </a:solidFill>
                <a:latin typeface="Arial" charset="0"/>
                <a:ea typeface="ＭＳ Ｐゴシック" pitchFamily="84" charset="-128"/>
              </a:defRPr>
            </a:lvl6pPr>
            <a:lvl7pPr marL="914400" algn="ctr" rtl="0" fontAlgn="base">
              <a:spcBef>
                <a:spcPct val="0"/>
              </a:spcBef>
              <a:spcAft>
                <a:spcPct val="0"/>
              </a:spcAft>
              <a:defRPr sz="4400">
                <a:solidFill>
                  <a:schemeClr val="tx2"/>
                </a:solidFill>
                <a:latin typeface="Arial" charset="0"/>
                <a:ea typeface="ＭＳ Ｐゴシック" pitchFamily="84" charset="-128"/>
              </a:defRPr>
            </a:lvl7pPr>
            <a:lvl8pPr marL="1371600" algn="ctr" rtl="0" fontAlgn="base">
              <a:spcBef>
                <a:spcPct val="0"/>
              </a:spcBef>
              <a:spcAft>
                <a:spcPct val="0"/>
              </a:spcAft>
              <a:defRPr sz="4400">
                <a:solidFill>
                  <a:schemeClr val="tx2"/>
                </a:solidFill>
                <a:latin typeface="Arial" charset="0"/>
                <a:ea typeface="ＭＳ Ｐゴシック" pitchFamily="84" charset="-128"/>
              </a:defRPr>
            </a:lvl8pPr>
            <a:lvl9pPr marL="1828800" algn="ctr" rtl="0" fontAlgn="base">
              <a:spcBef>
                <a:spcPct val="0"/>
              </a:spcBef>
              <a:spcAft>
                <a:spcPct val="0"/>
              </a:spcAft>
              <a:defRPr sz="4400">
                <a:solidFill>
                  <a:schemeClr val="tx2"/>
                </a:solidFill>
                <a:latin typeface="Arial" charset="0"/>
                <a:ea typeface="ＭＳ Ｐゴシック" pitchFamily="84" charset="-128"/>
              </a:defRPr>
            </a:lvl9pPr>
          </a:lstStyle>
          <a:p>
            <a:pPr algn="l"/>
            <a:r>
              <a:rPr lang="en-US" sz="2400" dirty="0"/>
              <a:t>The solid Earth responds </a:t>
            </a:r>
            <a:r>
              <a:rPr lang="en-US" sz="2400" i="1" dirty="0">
                <a:solidFill>
                  <a:schemeClr val="tx1"/>
                </a:solidFill>
              </a:rPr>
              <a:t>elastically</a:t>
            </a:r>
            <a:r>
              <a:rPr lang="en-US" sz="2400" dirty="0">
                <a:solidFill>
                  <a:schemeClr val="tx1"/>
                </a:solidFill>
              </a:rPr>
              <a:t> </a:t>
            </a:r>
            <a:r>
              <a:rPr lang="en-US" sz="2400" dirty="0"/>
              <a:t>to changes in load, such as water loss from regional groundwater pumping or drought</a:t>
            </a:r>
          </a:p>
          <a:p>
            <a:pPr algn="l"/>
            <a:r>
              <a:rPr lang="en-US" sz="2400" dirty="0"/>
              <a:t>	</a:t>
            </a:r>
            <a:r>
              <a:rPr lang="en-US" sz="2400" i="1" dirty="0">
                <a:solidFill>
                  <a:srgbClr val="0000FF"/>
                </a:solidFill>
              </a:rPr>
              <a:t>instantaneous, reversible, linear </a:t>
            </a:r>
          </a:p>
          <a:p>
            <a:pPr marL="457200" indent="-457200" algn="l">
              <a:buAutoNum type="arabicPeriod"/>
            </a:pPr>
            <a:endParaRPr lang="en-US" sz="2400" dirty="0"/>
          </a:p>
          <a:p>
            <a:pPr marL="457200" indent="-457200" algn="l">
              <a:buAutoNum type="arabicPeriod"/>
            </a:pPr>
            <a:endParaRPr lang="en-US" sz="2400" dirty="0"/>
          </a:p>
        </p:txBody>
      </p:sp>
      <p:sp>
        <p:nvSpPr>
          <p:cNvPr id="3" name="TextBox 2"/>
          <p:cNvSpPr txBox="1"/>
          <p:nvPr/>
        </p:nvSpPr>
        <p:spPr>
          <a:xfrm>
            <a:off x="5799948" y="5888664"/>
            <a:ext cx="3331722" cy="307777"/>
          </a:xfrm>
          <a:prstGeom prst="rect">
            <a:avLst/>
          </a:prstGeom>
          <a:noFill/>
        </p:spPr>
        <p:txBody>
          <a:bodyPr wrap="square" rtlCol="0">
            <a:spAutoFit/>
          </a:bodyPr>
          <a:lstStyle/>
          <a:p>
            <a:r>
              <a:rPr lang="en-US" sz="1400" dirty="0"/>
              <a:t>Plate Boundary Observatory station P037</a:t>
            </a:r>
          </a:p>
        </p:txBody>
      </p:sp>
      <p:pic>
        <p:nvPicPr>
          <p:cNvPr id="4" name="Picture 3">
            <a:extLst>
              <a:ext uri="{FF2B5EF4-FFF2-40B4-BE49-F238E27FC236}">
                <a16:creationId xmlns:a16="http://schemas.microsoft.com/office/drawing/2014/main" id="{44155047-94D0-9047-9DEA-8C73CBE5738A}"/>
              </a:ext>
            </a:extLst>
          </p:cNvPr>
          <p:cNvPicPr>
            <a:picLocks noChangeAspect="1"/>
          </p:cNvPicPr>
          <p:nvPr/>
        </p:nvPicPr>
        <p:blipFill>
          <a:blip r:embed="rId3"/>
          <a:stretch>
            <a:fillRect/>
          </a:stretch>
        </p:blipFill>
        <p:spPr>
          <a:xfrm>
            <a:off x="230421" y="1986416"/>
            <a:ext cx="5569527" cy="4177145"/>
          </a:xfrm>
          <a:prstGeom prst="rect">
            <a:avLst/>
          </a:prstGeom>
        </p:spPr>
      </p:pic>
    </p:spTree>
    <p:extLst>
      <p:ext uri="{BB962C8B-B14F-4D97-AF65-F5344CB8AC3E}">
        <p14:creationId xmlns:p14="http://schemas.microsoft.com/office/powerpoint/2010/main" val="4116872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GPS Data</a:t>
            </a:r>
          </a:p>
        </p:txBody>
      </p:sp>
      <p:pic>
        <p:nvPicPr>
          <p:cNvPr id="3" name="Picture 2"/>
          <p:cNvPicPr>
            <a:picLocks noChangeAspect="1"/>
          </p:cNvPicPr>
          <p:nvPr/>
        </p:nvPicPr>
        <p:blipFill>
          <a:blip r:embed="rId3"/>
          <a:stretch>
            <a:fillRect/>
          </a:stretch>
        </p:blipFill>
        <p:spPr>
          <a:xfrm>
            <a:off x="457200" y="937002"/>
            <a:ext cx="5195757" cy="5168929"/>
          </a:xfrm>
          <a:prstGeom prst="rect">
            <a:avLst/>
          </a:prstGeom>
        </p:spPr>
      </p:pic>
      <p:pic>
        <p:nvPicPr>
          <p:cNvPr id="4" name="Picture 3"/>
          <p:cNvPicPr>
            <a:picLocks noChangeAspect="1"/>
          </p:cNvPicPr>
          <p:nvPr/>
        </p:nvPicPr>
        <p:blipFill>
          <a:blip r:embed="rId4"/>
          <a:stretch>
            <a:fillRect/>
          </a:stretch>
        </p:blipFill>
        <p:spPr>
          <a:xfrm>
            <a:off x="4882584" y="237652"/>
            <a:ext cx="3314056" cy="4244255"/>
          </a:xfrm>
          <a:prstGeom prst="rect">
            <a:avLst/>
          </a:prstGeom>
        </p:spPr>
      </p:pic>
      <p:cxnSp>
        <p:nvCxnSpPr>
          <p:cNvPr id="6" name="Straight Connector 5"/>
          <p:cNvCxnSpPr/>
          <p:nvPr/>
        </p:nvCxnSpPr>
        <p:spPr>
          <a:xfrm flipH="1">
            <a:off x="1109671" y="237652"/>
            <a:ext cx="3772913" cy="3202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flipV="1">
            <a:off x="1109671" y="3439788"/>
            <a:ext cx="3772913" cy="1042119"/>
          </a:xfrm>
          <a:prstGeom prst="line">
            <a:avLst/>
          </a:prstGeom>
        </p:spPr>
        <p:style>
          <a:lnRef idx="2">
            <a:schemeClr val="accent1"/>
          </a:lnRef>
          <a:fillRef idx="0">
            <a:schemeClr val="accent1"/>
          </a:fillRef>
          <a:effectRef idx="1">
            <a:schemeClr val="accent1"/>
          </a:effectRef>
          <a:fontRef idx="minor">
            <a:schemeClr val="tx1"/>
          </a:fontRef>
        </p:style>
      </p:cxnSp>
      <p:pic>
        <p:nvPicPr>
          <p:cNvPr id="9" name="Picture 8"/>
          <p:cNvPicPr>
            <a:picLocks noChangeAspect="1"/>
          </p:cNvPicPr>
          <p:nvPr/>
        </p:nvPicPr>
        <p:blipFill rotWithShape="1">
          <a:blip r:embed="rId5"/>
          <a:srcRect l="13172" r="40474"/>
          <a:stretch/>
        </p:blipFill>
        <p:spPr>
          <a:xfrm>
            <a:off x="357560" y="2467682"/>
            <a:ext cx="715121" cy="1157041"/>
          </a:xfrm>
          <a:prstGeom prst="rect">
            <a:avLst/>
          </a:prstGeom>
          <a:ln>
            <a:solidFill>
              <a:schemeClr val="tx1"/>
            </a:solidFill>
          </a:ln>
        </p:spPr>
      </p:pic>
      <p:sp>
        <p:nvSpPr>
          <p:cNvPr id="10" name="TextBox 9"/>
          <p:cNvSpPr txBox="1"/>
          <p:nvPr/>
        </p:nvSpPr>
        <p:spPr>
          <a:xfrm>
            <a:off x="5905917" y="4758990"/>
            <a:ext cx="2872816" cy="923330"/>
          </a:xfrm>
          <a:prstGeom prst="rect">
            <a:avLst/>
          </a:prstGeom>
          <a:noFill/>
        </p:spPr>
        <p:txBody>
          <a:bodyPr wrap="square" rtlCol="0">
            <a:spAutoFit/>
          </a:bodyPr>
          <a:lstStyle/>
          <a:p>
            <a:r>
              <a:rPr lang="en-US" b="1" dirty="0">
                <a:solidFill>
                  <a:srgbClr val="FF0000"/>
                </a:solidFill>
              </a:rPr>
              <a:t>Cycles in vertical position are related to the seasonal water changes.</a:t>
            </a:r>
          </a:p>
        </p:txBody>
      </p:sp>
      <p:cxnSp>
        <p:nvCxnSpPr>
          <p:cNvPr id="12" name="Straight Arrow Connector 11"/>
          <p:cNvCxnSpPr/>
          <p:nvPr/>
        </p:nvCxnSpPr>
        <p:spPr>
          <a:xfrm flipH="1" flipV="1">
            <a:off x="5905917" y="3624723"/>
            <a:ext cx="246594" cy="1134267"/>
          </a:xfrm>
          <a:prstGeom prst="straightConnector1">
            <a:avLst/>
          </a:prstGeom>
          <a:ln w="57150" cmpd="sng">
            <a:solidFill>
              <a:srgbClr val="FF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8617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C362-870C-284C-A5CF-8597D8D80BED}"/>
              </a:ext>
            </a:extLst>
          </p:cNvPr>
          <p:cNvSpPr>
            <a:spLocks noGrp="1"/>
          </p:cNvSpPr>
          <p:nvPr>
            <p:ph type="title"/>
          </p:nvPr>
        </p:nvSpPr>
        <p:spPr>
          <a:xfrm>
            <a:off x="722313" y="5388428"/>
            <a:ext cx="7772400" cy="718004"/>
          </a:xfrm>
        </p:spPr>
        <p:txBody>
          <a:bodyPr/>
          <a:lstStyle/>
          <a:p>
            <a:r>
              <a:rPr lang="en-US" dirty="0"/>
              <a:t>Reflection GPS for snow depth</a:t>
            </a:r>
          </a:p>
        </p:txBody>
      </p:sp>
      <p:pic>
        <p:nvPicPr>
          <p:cNvPr id="3" name="Picture 2">
            <a:extLst>
              <a:ext uri="{FF2B5EF4-FFF2-40B4-BE49-F238E27FC236}">
                <a16:creationId xmlns:a16="http://schemas.microsoft.com/office/drawing/2014/main" id="{1432EAB1-449B-E944-BFE5-38507DA7CFCB}"/>
              </a:ext>
            </a:extLst>
          </p:cNvPr>
          <p:cNvPicPr>
            <a:picLocks noChangeAspect="1"/>
          </p:cNvPicPr>
          <p:nvPr/>
        </p:nvPicPr>
        <p:blipFill>
          <a:blip r:embed="rId2"/>
          <a:stretch>
            <a:fillRect/>
          </a:stretch>
        </p:blipFill>
        <p:spPr>
          <a:xfrm>
            <a:off x="3418341" y="1164771"/>
            <a:ext cx="5181600" cy="3886200"/>
          </a:xfrm>
          <a:prstGeom prst="rect">
            <a:avLst/>
          </a:prstGeom>
        </p:spPr>
      </p:pic>
    </p:spTree>
    <p:extLst>
      <p:ext uri="{BB962C8B-B14F-4D97-AF65-F5344CB8AC3E}">
        <p14:creationId xmlns:p14="http://schemas.microsoft.com/office/powerpoint/2010/main" val="99140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81513" y="739740"/>
            <a:ext cx="5122731" cy="5379940"/>
          </a:xfrm>
          <a:prstGeom prst="rect">
            <a:avLst/>
          </a:prstGeom>
        </p:spPr>
      </p:pic>
      <p:sp>
        <p:nvSpPr>
          <p:cNvPr id="2" name="Title 1"/>
          <p:cNvSpPr>
            <a:spLocks noGrp="1"/>
          </p:cNvSpPr>
          <p:nvPr>
            <p:ph type="title"/>
          </p:nvPr>
        </p:nvSpPr>
        <p:spPr/>
        <p:txBody>
          <a:bodyPr/>
          <a:lstStyle/>
          <a:p>
            <a:r>
              <a:rPr lang="en-US" sz="2800" dirty="0"/>
              <a:t>Using GPS-Reflectometry for terrestrial hydrology studies</a:t>
            </a:r>
          </a:p>
        </p:txBody>
      </p:sp>
      <p:grpSp>
        <p:nvGrpSpPr>
          <p:cNvPr id="19" name="Group 18"/>
          <p:cNvGrpSpPr/>
          <p:nvPr/>
        </p:nvGrpSpPr>
        <p:grpSpPr>
          <a:xfrm>
            <a:off x="5659120" y="5413617"/>
            <a:ext cx="964417" cy="390029"/>
            <a:chOff x="4680129" y="5670414"/>
            <a:chExt cx="2400065" cy="390029"/>
          </a:xfrm>
        </p:grpSpPr>
        <p:sp>
          <p:nvSpPr>
            <p:cNvPr id="15" name="Rectangle 14"/>
            <p:cNvSpPr/>
            <p:nvPr/>
          </p:nvSpPr>
          <p:spPr>
            <a:xfrm>
              <a:off x="4680129" y="5670414"/>
              <a:ext cx="2400065" cy="390029"/>
            </a:xfrm>
            <a:prstGeom prst="rect">
              <a:avLst/>
            </a:prstGeom>
            <a:gradFill flip="none" rotWithShape="1">
              <a:gsLst>
                <a:gs pos="0">
                  <a:schemeClr val="bg1">
                    <a:lumMod val="65000"/>
                  </a:schemeClr>
                </a:gs>
                <a:gs pos="100000">
                  <a:srgbClr val="FFFFFF"/>
                </a:gs>
              </a:gsLst>
              <a:lin ang="5400000" scaled="0"/>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8" name="Straight Arrow Connector 17"/>
            <p:cNvCxnSpPr/>
            <p:nvPr/>
          </p:nvCxnSpPr>
          <p:spPr>
            <a:xfrm flipV="1">
              <a:off x="5935184" y="5670414"/>
              <a:ext cx="0" cy="39002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grpSp>
        <p:nvGrpSpPr>
          <p:cNvPr id="26" name="Group 25"/>
          <p:cNvGrpSpPr/>
          <p:nvPr/>
        </p:nvGrpSpPr>
        <p:grpSpPr>
          <a:xfrm>
            <a:off x="261714" y="4384599"/>
            <a:ext cx="5488846" cy="1477328"/>
            <a:chOff x="962754" y="4579614"/>
            <a:chExt cx="5488846" cy="1477328"/>
          </a:xfrm>
        </p:grpSpPr>
        <p:sp>
          <p:nvSpPr>
            <p:cNvPr id="23" name="TextBox 22"/>
            <p:cNvSpPr txBox="1"/>
            <p:nvPr/>
          </p:nvSpPr>
          <p:spPr>
            <a:xfrm>
              <a:off x="962754" y="4579614"/>
              <a:ext cx="2471325" cy="1477328"/>
            </a:xfrm>
            <a:prstGeom prst="rect">
              <a:avLst/>
            </a:prstGeom>
            <a:noFill/>
          </p:spPr>
          <p:txBody>
            <a:bodyPr wrap="square" rtlCol="0">
              <a:spAutoFit/>
            </a:bodyPr>
            <a:lstStyle/>
            <a:p>
              <a:r>
                <a:rPr lang="en-US" dirty="0"/>
                <a:t>Changes in the ground such as added snow change the path and characteristics of the reflect GPS signal</a:t>
              </a:r>
            </a:p>
          </p:txBody>
        </p:sp>
        <p:cxnSp>
          <p:nvCxnSpPr>
            <p:cNvPr id="25" name="Straight Arrow Connector 24"/>
            <p:cNvCxnSpPr/>
            <p:nvPr/>
          </p:nvCxnSpPr>
          <p:spPr>
            <a:xfrm>
              <a:off x="2743201" y="5884615"/>
              <a:ext cx="3708399" cy="0"/>
            </a:xfrm>
            <a:prstGeom prst="straightConnector1">
              <a:avLst/>
            </a:prstGeom>
            <a:ln w="5715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grpSp>
      <p:pic>
        <p:nvPicPr>
          <p:cNvPr id="10" name="Picture 157" descr="p101_snow">
            <a:extLst>
              <a:ext uri="{FF2B5EF4-FFF2-40B4-BE49-F238E27FC236}">
                <a16:creationId xmlns:a16="http://schemas.microsoft.com/office/drawing/2014/main" id="{E32A4420-6328-A649-A4E2-38B962357DEF}"/>
              </a:ext>
            </a:extLst>
          </p:cNvPr>
          <p:cNvPicPr>
            <a:picLocks noChangeAspect="1" noChangeArrowheads="1"/>
          </p:cNvPicPr>
          <p:nvPr/>
        </p:nvPicPr>
        <p:blipFill>
          <a:blip r:embed="rId4"/>
          <a:srcRect/>
          <a:stretch>
            <a:fillRect/>
          </a:stretch>
        </p:blipFill>
        <p:spPr bwMode="auto">
          <a:xfrm>
            <a:off x="76654" y="951641"/>
            <a:ext cx="3260214" cy="2716845"/>
          </a:xfrm>
          <a:prstGeom prst="rect">
            <a:avLst/>
          </a:prstGeom>
          <a:noFill/>
          <a:ln w="9525">
            <a:noFill/>
            <a:miter lim="800000"/>
            <a:headEnd/>
            <a:tailEnd/>
          </a:ln>
        </p:spPr>
      </p:pic>
      <p:sp>
        <p:nvSpPr>
          <p:cNvPr id="11" name="TextBox 6">
            <a:extLst>
              <a:ext uri="{FF2B5EF4-FFF2-40B4-BE49-F238E27FC236}">
                <a16:creationId xmlns:a16="http://schemas.microsoft.com/office/drawing/2014/main" id="{B52CCC8D-AEFB-1449-9D95-7FF7761AA8B6}"/>
              </a:ext>
            </a:extLst>
          </p:cNvPr>
          <p:cNvSpPr txBox="1">
            <a:spLocks noChangeArrowheads="1"/>
          </p:cNvSpPr>
          <p:nvPr/>
        </p:nvSpPr>
        <p:spPr bwMode="auto">
          <a:xfrm>
            <a:off x="169051" y="1086521"/>
            <a:ext cx="1328325" cy="369332"/>
          </a:xfrm>
          <a:prstGeom prst="rect">
            <a:avLst/>
          </a:prstGeom>
          <a:solidFill>
            <a:schemeClr val="bg1"/>
          </a:solidFill>
          <a:ln w="9525">
            <a:noFill/>
            <a:miter lim="800000"/>
            <a:headEnd/>
            <a:tailEnd/>
          </a:ln>
        </p:spPr>
        <p:txBody>
          <a:bodyPr wrap="square">
            <a:prstTxWarp prst="textNoShape">
              <a:avLst/>
            </a:prstTxWarp>
            <a:spAutoFit/>
          </a:bodyPr>
          <a:lstStyle/>
          <a:p>
            <a:pPr eaLnBrk="0" hangingPunct="0"/>
            <a:r>
              <a:rPr lang="en-US" dirty="0"/>
              <a:t>P101 (Utah)</a:t>
            </a:r>
          </a:p>
        </p:txBody>
      </p:sp>
    </p:spTree>
    <p:extLst>
      <p:ext uri="{BB962C8B-B14F-4D97-AF65-F5344CB8AC3E}">
        <p14:creationId xmlns:p14="http://schemas.microsoft.com/office/powerpoint/2010/main" val="4119187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499"/>
            <a:ext cx="8229600" cy="502088"/>
          </a:xfrm>
        </p:spPr>
        <p:txBody>
          <a:bodyPr/>
          <a:lstStyle/>
          <a:p>
            <a:r>
              <a:rPr lang="en-US" dirty="0"/>
              <a:t>Reflected GPS Signals</a:t>
            </a:r>
          </a:p>
        </p:txBody>
      </p:sp>
      <p:pic>
        <p:nvPicPr>
          <p:cNvPr id="6" name="Picture 5"/>
          <p:cNvPicPr>
            <a:picLocks noChangeAspect="1"/>
          </p:cNvPicPr>
          <p:nvPr/>
        </p:nvPicPr>
        <p:blipFill rotWithShape="1">
          <a:blip r:embed="rId2"/>
          <a:srcRect r="51626"/>
          <a:stretch/>
        </p:blipFill>
        <p:spPr>
          <a:xfrm>
            <a:off x="4365170" y="783283"/>
            <a:ext cx="3505210" cy="5376964"/>
          </a:xfrm>
          <a:prstGeom prst="rect">
            <a:avLst/>
          </a:prstGeom>
        </p:spPr>
      </p:pic>
      <p:pic>
        <p:nvPicPr>
          <p:cNvPr id="4" name="Picture 3">
            <a:extLst>
              <a:ext uri="{FF2B5EF4-FFF2-40B4-BE49-F238E27FC236}">
                <a16:creationId xmlns:a16="http://schemas.microsoft.com/office/drawing/2014/main" id="{626A75BB-E738-2541-ACFA-107508ECAC30}"/>
              </a:ext>
            </a:extLst>
          </p:cNvPr>
          <p:cNvPicPr>
            <a:picLocks noChangeAspect="1"/>
          </p:cNvPicPr>
          <p:nvPr/>
        </p:nvPicPr>
        <p:blipFill rotWithShape="1">
          <a:blip r:embed="rId2"/>
          <a:srcRect l="48525" r="998"/>
          <a:stretch/>
        </p:blipFill>
        <p:spPr>
          <a:xfrm flipH="1">
            <a:off x="707571" y="783283"/>
            <a:ext cx="3657599" cy="5376964"/>
          </a:xfrm>
          <a:prstGeom prst="rect">
            <a:avLst/>
          </a:prstGeom>
        </p:spPr>
      </p:pic>
    </p:spTree>
    <p:extLst>
      <p:ext uri="{BB962C8B-B14F-4D97-AF65-F5344CB8AC3E}">
        <p14:creationId xmlns:p14="http://schemas.microsoft.com/office/powerpoint/2010/main" val="2107495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693"/>
            <a:ext cx="8229600" cy="502088"/>
          </a:xfrm>
        </p:spPr>
        <p:txBody>
          <a:bodyPr/>
          <a:lstStyle/>
          <a:p>
            <a:r>
              <a:rPr lang="en-US" sz="3600" dirty="0">
                <a:solidFill>
                  <a:schemeClr val="tx2"/>
                </a:solidFill>
              </a:rPr>
              <a:t>GPS reflection footprint: ~1000 m</a:t>
            </a:r>
            <a:r>
              <a:rPr lang="en-US" sz="3600" baseline="30000" dirty="0">
                <a:solidFill>
                  <a:schemeClr val="tx2"/>
                </a:solidFill>
              </a:rPr>
              <a:t>2</a:t>
            </a:r>
            <a:br>
              <a:rPr lang="en-US" sz="3600" baseline="30000" dirty="0">
                <a:solidFill>
                  <a:schemeClr val="tx2"/>
                </a:solidFill>
              </a:rPr>
            </a:br>
            <a:r>
              <a:rPr lang="en-US" sz="3600" dirty="0">
                <a:solidFill>
                  <a:schemeClr val="tx2"/>
                </a:solidFill>
              </a:rPr>
              <a:t>Measurement frequency: daily</a:t>
            </a:r>
            <a:br>
              <a:rPr lang="en-US" sz="3600" dirty="0">
                <a:solidFill>
                  <a:schemeClr val="tx2"/>
                </a:solidFill>
              </a:rPr>
            </a:br>
            <a:endParaRPr lang="en-US" dirty="0"/>
          </a:p>
        </p:txBody>
      </p:sp>
      <p:pic>
        <p:nvPicPr>
          <p:cNvPr id="4" name="Content Placeholder 9"/>
          <p:cNvPicPr>
            <a:picLocks noChangeAspect="1"/>
          </p:cNvPicPr>
          <p:nvPr/>
        </p:nvPicPr>
        <p:blipFill rotWithShape="1">
          <a:blip r:embed="rId3">
            <a:extLst>
              <a:ext uri="{28A0092B-C50C-407E-A947-70E740481C1C}">
                <a14:useLocalDpi xmlns:a14="http://schemas.microsoft.com/office/drawing/2010/main" val="0"/>
              </a:ext>
            </a:extLst>
          </a:blip>
          <a:srcRect l="17199" t="5776" r="14246" b="5852"/>
          <a:stretch/>
        </p:blipFill>
        <p:spPr>
          <a:xfrm>
            <a:off x="2421053" y="1412776"/>
            <a:ext cx="4611189" cy="4454436"/>
          </a:xfrm>
          <a:prstGeom prst="rect">
            <a:avLst/>
          </a:prstGeom>
        </p:spPr>
      </p:pic>
      <p:sp>
        <p:nvSpPr>
          <p:cNvPr id="5" name="TextBox 4"/>
          <p:cNvSpPr txBox="1"/>
          <p:nvPr/>
        </p:nvSpPr>
        <p:spPr>
          <a:xfrm>
            <a:off x="4340119" y="5791113"/>
            <a:ext cx="787395" cy="338554"/>
          </a:xfrm>
          <a:prstGeom prst="rect">
            <a:avLst/>
          </a:prstGeom>
          <a:noFill/>
        </p:spPr>
        <p:txBody>
          <a:bodyPr wrap="none" rtlCol="0">
            <a:spAutoFit/>
          </a:bodyPr>
          <a:lstStyle/>
          <a:p>
            <a:r>
              <a:rPr lang="en-US" sz="1600" dirty="0"/>
              <a:t>Meters</a:t>
            </a:r>
          </a:p>
        </p:txBody>
      </p:sp>
      <p:sp>
        <p:nvSpPr>
          <p:cNvPr id="6" name="TextBox 5"/>
          <p:cNvSpPr txBox="1"/>
          <p:nvPr/>
        </p:nvSpPr>
        <p:spPr>
          <a:xfrm rot="16200000">
            <a:off x="1772445" y="3443331"/>
            <a:ext cx="787395" cy="338554"/>
          </a:xfrm>
          <a:prstGeom prst="rect">
            <a:avLst/>
          </a:prstGeom>
          <a:noFill/>
        </p:spPr>
        <p:txBody>
          <a:bodyPr wrap="none" rtlCol="0">
            <a:spAutoFit/>
          </a:bodyPr>
          <a:lstStyle/>
          <a:p>
            <a:r>
              <a:rPr lang="en-US" sz="1600" dirty="0"/>
              <a:t>Meters</a:t>
            </a:r>
          </a:p>
        </p:txBody>
      </p:sp>
      <p:sp>
        <p:nvSpPr>
          <p:cNvPr id="7" name="TextBox 6"/>
          <p:cNvSpPr txBox="1"/>
          <p:nvPr/>
        </p:nvSpPr>
        <p:spPr>
          <a:xfrm>
            <a:off x="4470122" y="3348853"/>
            <a:ext cx="563714" cy="369332"/>
          </a:xfrm>
          <a:prstGeom prst="rect">
            <a:avLst/>
          </a:prstGeom>
          <a:noFill/>
        </p:spPr>
        <p:txBody>
          <a:bodyPr wrap="none" rtlCol="0">
            <a:spAutoFit/>
          </a:bodyPr>
          <a:lstStyle/>
          <a:p>
            <a:r>
              <a:rPr lang="en-US" b="1" dirty="0">
                <a:solidFill>
                  <a:srgbClr val="FF0000"/>
                </a:solidFill>
              </a:rPr>
              <a:t>GPS</a:t>
            </a:r>
          </a:p>
        </p:txBody>
      </p:sp>
    </p:spTree>
    <p:extLst>
      <p:ext uri="{BB962C8B-B14F-4D97-AF65-F5344CB8AC3E}">
        <p14:creationId xmlns:p14="http://schemas.microsoft.com/office/powerpoint/2010/main" val="3894778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AutoShape 4" descr="https://mail.google.com/mail/?ui=2&amp;ik=727d8b0a88&amp;view=att&amp;th=1310b0bf4ce7ebf4&amp;attid=0.1&amp;disp=inline&amp;realattid=f_gpvd553m0&amp;zw"/>
          <p:cNvSpPr>
            <a:spLocks noChangeAspect="1" noChangeArrowheads="1"/>
          </p:cNvSpPr>
          <p:nvPr/>
        </p:nvSpPr>
        <p:spPr bwMode="auto">
          <a:xfrm>
            <a:off x="-80516" y="-459432"/>
            <a:ext cx="304800" cy="304800"/>
          </a:xfrm>
          <a:prstGeom prst="rect">
            <a:avLst/>
          </a:prstGeom>
          <a:noFill/>
          <a:ln w="9525">
            <a:noFill/>
            <a:miter lim="800000"/>
            <a:headEnd/>
            <a:tailEnd/>
          </a:ln>
        </p:spPr>
        <p:txBody>
          <a:bodyPr>
            <a:prstTxWarp prst="textNoShape">
              <a:avLst/>
            </a:prstTxWarp>
          </a:bodyPr>
          <a:lstStyle/>
          <a:p>
            <a:pPr defTabSz="914400" eaLnBrk="0" fontAlgn="base" hangingPunct="0">
              <a:spcBef>
                <a:spcPct val="0"/>
              </a:spcBef>
              <a:spcAft>
                <a:spcPct val="0"/>
              </a:spcAft>
            </a:pPr>
            <a:endParaRPr lang="en-US" sz="2400">
              <a:solidFill>
                <a:srgbClr val="0000FF"/>
              </a:solidFill>
              <a:latin typeface="Arial" pitchFamily="-72" charset="0"/>
              <a:ea typeface="ＭＳ Ｐゴシック" pitchFamily="-72" charset="-128"/>
              <a:cs typeface="ＭＳ Ｐゴシック" pitchFamily="-72" charset="-128"/>
            </a:endParaRPr>
          </a:p>
        </p:txBody>
      </p:sp>
      <p:sp>
        <p:nvSpPr>
          <p:cNvPr id="39938" name="AutoShape 6" descr="https://mail.google.com/mail/?ui=2&amp;ik=727d8b0a88&amp;view=att&amp;th=1310b0bf4ce7ebf4&amp;attid=0.1&amp;disp=inline&amp;realattid=f_gpvd553m0&amp;zw"/>
          <p:cNvSpPr>
            <a:spLocks noChangeAspect="1" noChangeArrowheads="1"/>
          </p:cNvSpPr>
          <p:nvPr/>
        </p:nvSpPr>
        <p:spPr bwMode="auto">
          <a:xfrm>
            <a:off x="71884" y="-307032"/>
            <a:ext cx="304800" cy="304800"/>
          </a:xfrm>
          <a:prstGeom prst="rect">
            <a:avLst/>
          </a:prstGeom>
          <a:noFill/>
          <a:ln w="9525">
            <a:noFill/>
            <a:miter lim="800000"/>
            <a:headEnd/>
            <a:tailEnd/>
          </a:ln>
        </p:spPr>
        <p:txBody>
          <a:bodyPr>
            <a:prstTxWarp prst="textNoShape">
              <a:avLst/>
            </a:prstTxWarp>
          </a:bodyPr>
          <a:lstStyle/>
          <a:p>
            <a:pPr defTabSz="914400" eaLnBrk="0" fontAlgn="base" hangingPunct="0">
              <a:spcBef>
                <a:spcPct val="0"/>
              </a:spcBef>
              <a:spcAft>
                <a:spcPct val="0"/>
              </a:spcAft>
            </a:pPr>
            <a:endParaRPr lang="en-US" sz="2400">
              <a:solidFill>
                <a:srgbClr val="0000FF"/>
              </a:solidFill>
              <a:latin typeface="Arial" pitchFamily="-72" charset="0"/>
              <a:ea typeface="ＭＳ Ｐゴシック" pitchFamily="-72" charset="-128"/>
              <a:cs typeface="ＭＳ Ｐゴシック" pitchFamily="-72" charset="-128"/>
            </a:endParaRPr>
          </a:p>
        </p:txBody>
      </p:sp>
      <p:sp>
        <p:nvSpPr>
          <p:cNvPr id="39939" name="Rectangle 7"/>
          <p:cNvSpPr>
            <a:spLocks noChangeArrowheads="1"/>
          </p:cNvSpPr>
          <p:nvPr/>
        </p:nvSpPr>
        <p:spPr bwMode="auto">
          <a:xfrm>
            <a:off x="251521" y="97391"/>
            <a:ext cx="7986464" cy="523220"/>
          </a:xfrm>
          <a:prstGeom prst="rect">
            <a:avLst/>
          </a:prstGeom>
          <a:noFill/>
          <a:ln w="9525">
            <a:noFill/>
            <a:miter lim="800000"/>
            <a:headEnd/>
            <a:tailEnd/>
          </a:ln>
        </p:spPr>
        <p:txBody>
          <a:bodyPr wrap="square">
            <a:prstTxWarp prst="textNoShape">
              <a:avLst/>
            </a:prstTxWarp>
            <a:spAutoFit/>
          </a:bodyPr>
          <a:lstStyle/>
          <a:p>
            <a:pPr algn="ctr" defTabSz="914400" fontAlgn="base">
              <a:spcBef>
                <a:spcPct val="0"/>
              </a:spcBef>
              <a:spcAft>
                <a:spcPct val="0"/>
              </a:spcAft>
            </a:pPr>
            <a:r>
              <a:rPr lang="en-US" sz="2800" dirty="0">
                <a:solidFill>
                  <a:srgbClr val="000000"/>
                </a:solidFill>
                <a:latin typeface="Arial" pitchFamily="-72" charset="0"/>
                <a:ea typeface="ＭＳ Ｐゴシック" pitchFamily="-72" charset="-128"/>
                <a:cs typeface="ＭＳ Ｐゴシック" pitchFamily="-72" charset="-128"/>
              </a:rPr>
              <a:t>Choosing sites for terrestrial hydrologic variables</a:t>
            </a:r>
          </a:p>
        </p:txBody>
      </p:sp>
      <p:pic>
        <p:nvPicPr>
          <p:cNvPr id="3074" name="Picture 2" descr="http://pbodims.unavco.org/main.php?g2_view=core.DownloadItem&amp;g2_itemId=251055"/>
          <p:cNvPicPr>
            <a:picLocks noChangeAspect="1" noChangeArrowheads="1"/>
          </p:cNvPicPr>
          <p:nvPr/>
        </p:nvPicPr>
        <p:blipFill rotWithShape="1">
          <a:blip r:embed="rId3">
            <a:extLst>
              <a:ext uri="{28A0092B-C50C-407E-A947-70E740481C1C}">
                <a14:useLocalDpi xmlns:a14="http://schemas.microsoft.com/office/drawing/2010/main" val="0"/>
              </a:ext>
            </a:extLst>
          </a:blip>
          <a:srcRect l="22315" r="5199"/>
          <a:stretch/>
        </p:blipFill>
        <p:spPr bwMode="auto">
          <a:xfrm>
            <a:off x="4638180" y="970112"/>
            <a:ext cx="4418733" cy="45720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5004048" y="1132632"/>
            <a:ext cx="3768211" cy="461665"/>
          </a:xfrm>
          <a:prstGeom prst="rect">
            <a:avLst/>
          </a:prstGeom>
          <a:noFill/>
        </p:spPr>
        <p:txBody>
          <a:bodyPr wrap="none" rtlCol="0">
            <a:spAutoFit/>
          </a:bodyPr>
          <a:lstStyle/>
          <a:p>
            <a:pPr defTabSz="914400" fontAlgn="base">
              <a:spcBef>
                <a:spcPct val="0"/>
              </a:spcBef>
              <a:spcAft>
                <a:spcPct val="0"/>
              </a:spcAft>
            </a:pPr>
            <a:r>
              <a:rPr lang="en-US" sz="2400" dirty="0">
                <a:solidFill>
                  <a:srgbClr val="000000"/>
                </a:solidFill>
                <a:latin typeface="Arial" pitchFamily="-72" charset="0"/>
                <a:ea typeface="ＭＳ Ｐゴシック" pitchFamily="-72" charset="-128"/>
                <a:cs typeface="ＭＳ Ｐゴシック" pitchFamily="-72" charset="-128"/>
              </a:rPr>
              <a:t>P013, Paradise Valley, NV</a:t>
            </a:r>
          </a:p>
        </p:txBody>
      </p:sp>
      <p:pic>
        <p:nvPicPr>
          <p:cNvPr id="3076" name="Picture 4" descr="http://pbodims.unavco.org/main.php?g2_view=core.DownloadItem&amp;g2_itemId=160347"/>
          <p:cNvPicPr>
            <a:picLocks noChangeAspect="1" noChangeArrowheads="1"/>
          </p:cNvPicPr>
          <p:nvPr/>
        </p:nvPicPr>
        <p:blipFill rotWithShape="1">
          <a:blip r:embed="rId4">
            <a:extLst>
              <a:ext uri="{28A0092B-C50C-407E-A947-70E740481C1C}">
                <a14:useLocalDpi xmlns:a14="http://schemas.microsoft.com/office/drawing/2010/main" val="0"/>
              </a:ext>
            </a:extLst>
          </a:blip>
          <a:srcRect l="23041" r="3344"/>
          <a:stretch/>
        </p:blipFill>
        <p:spPr bwMode="auto">
          <a:xfrm>
            <a:off x="71884" y="970112"/>
            <a:ext cx="4487604" cy="4572000"/>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p:cNvSpPr txBox="1"/>
          <p:nvPr/>
        </p:nvSpPr>
        <p:spPr>
          <a:xfrm>
            <a:off x="683568" y="1143745"/>
            <a:ext cx="3024867" cy="461665"/>
          </a:xfrm>
          <a:prstGeom prst="rect">
            <a:avLst/>
          </a:prstGeom>
          <a:noFill/>
        </p:spPr>
        <p:txBody>
          <a:bodyPr wrap="none" rtlCol="0">
            <a:spAutoFit/>
          </a:bodyPr>
          <a:lstStyle/>
          <a:p>
            <a:pPr defTabSz="914400" fontAlgn="base">
              <a:spcBef>
                <a:spcPct val="0"/>
              </a:spcBef>
              <a:spcAft>
                <a:spcPct val="0"/>
              </a:spcAft>
            </a:pPr>
            <a:r>
              <a:rPr lang="en-US" sz="2400" dirty="0">
                <a:solidFill>
                  <a:srgbClr val="000000"/>
                </a:solidFill>
                <a:latin typeface="Arial" pitchFamily="-72" charset="0"/>
                <a:ea typeface="ＭＳ Ｐゴシック" pitchFamily="-72" charset="-128"/>
                <a:cs typeface="ＭＳ Ｐゴシック" pitchFamily="-72" charset="-128"/>
              </a:rPr>
              <a:t>P015, Show Low, AZ</a:t>
            </a:r>
          </a:p>
        </p:txBody>
      </p:sp>
      <p:sp>
        <p:nvSpPr>
          <p:cNvPr id="4" name="TextBox 3"/>
          <p:cNvSpPr txBox="1"/>
          <p:nvPr/>
        </p:nvSpPr>
        <p:spPr>
          <a:xfrm>
            <a:off x="251520" y="5574601"/>
            <a:ext cx="4386660" cy="707886"/>
          </a:xfrm>
          <a:prstGeom prst="rect">
            <a:avLst/>
          </a:prstGeom>
          <a:noFill/>
        </p:spPr>
        <p:txBody>
          <a:bodyPr wrap="square" rtlCol="0">
            <a:spAutoFit/>
          </a:bodyPr>
          <a:lstStyle/>
          <a:p>
            <a:pPr defTabSz="914400" fontAlgn="base">
              <a:spcBef>
                <a:spcPct val="0"/>
              </a:spcBef>
              <a:spcAft>
                <a:spcPct val="0"/>
              </a:spcAft>
            </a:pPr>
            <a:r>
              <a:rPr lang="en-US" sz="2000" dirty="0">
                <a:solidFill>
                  <a:srgbClr val="C00000"/>
                </a:solidFill>
                <a:latin typeface="Arial" pitchFamily="-72" charset="0"/>
                <a:ea typeface="ＭＳ Ｐゴシック" pitchFamily="-72" charset="-128"/>
                <a:cs typeface="ＭＳ Ｐゴシック" pitchFamily="-72" charset="-128"/>
              </a:rPr>
              <a:t>BAD: Buildings, roads, complex topography, cows</a:t>
            </a:r>
          </a:p>
        </p:txBody>
      </p:sp>
      <p:sp>
        <p:nvSpPr>
          <p:cNvPr id="13" name="TextBox 12"/>
          <p:cNvSpPr txBox="1"/>
          <p:nvPr/>
        </p:nvSpPr>
        <p:spPr>
          <a:xfrm>
            <a:off x="4638180" y="5574601"/>
            <a:ext cx="4418733" cy="707886"/>
          </a:xfrm>
          <a:prstGeom prst="rect">
            <a:avLst/>
          </a:prstGeom>
          <a:noFill/>
        </p:spPr>
        <p:txBody>
          <a:bodyPr wrap="square" rtlCol="0">
            <a:spAutoFit/>
          </a:bodyPr>
          <a:lstStyle/>
          <a:p>
            <a:pPr defTabSz="914400" fontAlgn="base">
              <a:spcBef>
                <a:spcPct val="0"/>
              </a:spcBef>
              <a:spcAft>
                <a:spcPct val="0"/>
              </a:spcAft>
            </a:pPr>
            <a:r>
              <a:rPr lang="en-US" sz="2000" dirty="0">
                <a:solidFill>
                  <a:schemeClr val="tx2"/>
                </a:solidFill>
                <a:latin typeface="Arial" pitchFamily="-72" charset="0"/>
                <a:ea typeface="ＭＳ Ｐゴシック" pitchFamily="-72" charset="-128"/>
                <a:cs typeface="ＭＳ Ｐゴシック" pitchFamily="-72" charset="-128"/>
              </a:rPr>
              <a:t>Good: natural ecosystems, </a:t>
            </a:r>
            <a:r>
              <a:rPr lang="en-US" sz="2000" dirty="0" err="1">
                <a:solidFill>
                  <a:schemeClr val="tx2"/>
                </a:solidFill>
                <a:latin typeface="Arial" pitchFamily="-72" charset="0"/>
                <a:ea typeface="ＭＳ Ｐゴシック" pitchFamily="-72" charset="-128"/>
                <a:cs typeface="ＭＳ Ｐゴシック" pitchFamily="-72" charset="-128"/>
              </a:rPr>
              <a:t>undisturb-ed</a:t>
            </a:r>
            <a:r>
              <a:rPr lang="en-US" sz="2000" dirty="0">
                <a:solidFill>
                  <a:schemeClr val="tx2"/>
                </a:solidFill>
                <a:latin typeface="Arial" pitchFamily="-72" charset="0"/>
                <a:ea typeface="ＭＳ Ｐゴシック" pitchFamily="-72" charset="-128"/>
                <a:cs typeface="ＭＳ Ｐゴシック" pitchFamily="-72" charset="-128"/>
              </a:rPr>
              <a:t> surface, simple topography</a:t>
            </a:r>
          </a:p>
        </p:txBody>
      </p:sp>
    </p:spTree>
    <p:extLst>
      <p:ext uri="{BB962C8B-B14F-4D97-AF65-F5344CB8AC3E}">
        <p14:creationId xmlns:p14="http://schemas.microsoft.com/office/powerpoint/2010/main" val="208072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4951184"/>
            <a:ext cx="7772400" cy="1362075"/>
          </a:xfrm>
        </p:spPr>
        <p:txBody>
          <a:bodyPr/>
          <a:lstStyle/>
          <a:p>
            <a:r>
              <a:rPr lang="en-US" dirty="0"/>
              <a:t>GRACE Missions: </a:t>
            </a:r>
            <a:br>
              <a:rPr lang="en-US" dirty="0"/>
            </a:br>
            <a:r>
              <a:rPr lang="en-US" dirty="0"/>
              <a:t>Gravity Recovery and Climate Experiment</a:t>
            </a:r>
          </a:p>
        </p:txBody>
      </p:sp>
      <p:sp>
        <p:nvSpPr>
          <p:cNvPr id="8" name="Text Placeholder 7">
            <a:extLst>
              <a:ext uri="{FF2B5EF4-FFF2-40B4-BE49-F238E27FC236}">
                <a16:creationId xmlns:a16="http://schemas.microsoft.com/office/drawing/2014/main" id="{E49EFC2A-6D12-CF4A-B64E-9DDBB85435BB}"/>
              </a:ext>
            </a:extLst>
          </p:cNvPr>
          <p:cNvSpPr>
            <a:spLocks noGrp="1"/>
          </p:cNvSpPr>
          <p:nvPr>
            <p:ph type="body" idx="1"/>
          </p:nvPr>
        </p:nvSpPr>
        <p:spPr>
          <a:xfrm>
            <a:off x="722313" y="2068511"/>
            <a:ext cx="7772400" cy="1500187"/>
          </a:xfrm>
        </p:spPr>
        <p:txBody>
          <a:bodyPr/>
          <a:lstStyle/>
          <a:p>
            <a:endParaRPr lang="en-US"/>
          </a:p>
        </p:txBody>
      </p:sp>
      <p:pic>
        <p:nvPicPr>
          <p:cNvPr id="4" name="Picture 3"/>
          <p:cNvPicPr>
            <a:picLocks noChangeAspect="1"/>
          </p:cNvPicPr>
          <p:nvPr/>
        </p:nvPicPr>
        <p:blipFill>
          <a:blip r:embed="rId3"/>
          <a:stretch>
            <a:fillRect/>
          </a:stretch>
        </p:blipFill>
        <p:spPr>
          <a:xfrm>
            <a:off x="83843" y="1277209"/>
            <a:ext cx="4975957" cy="3361068"/>
          </a:xfrm>
          <a:prstGeom prst="rect">
            <a:avLst/>
          </a:prstGeom>
        </p:spPr>
      </p:pic>
      <p:pic>
        <p:nvPicPr>
          <p:cNvPr id="3" name="Picture 2"/>
          <p:cNvPicPr>
            <a:picLocks noChangeAspect="1"/>
          </p:cNvPicPr>
          <p:nvPr/>
        </p:nvPicPr>
        <p:blipFill>
          <a:blip r:embed="rId4"/>
          <a:stretch>
            <a:fillRect/>
          </a:stretch>
        </p:blipFill>
        <p:spPr>
          <a:xfrm>
            <a:off x="4834464" y="2308011"/>
            <a:ext cx="4233935" cy="3035747"/>
          </a:xfrm>
          <a:prstGeom prst="rect">
            <a:avLst/>
          </a:prstGeom>
        </p:spPr>
      </p:pic>
      <p:sp>
        <p:nvSpPr>
          <p:cNvPr id="6" name="TextBox 5"/>
          <p:cNvSpPr txBox="1"/>
          <p:nvPr/>
        </p:nvSpPr>
        <p:spPr>
          <a:xfrm>
            <a:off x="160167" y="4141795"/>
            <a:ext cx="3321304" cy="369332"/>
          </a:xfrm>
          <a:prstGeom prst="rect">
            <a:avLst/>
          </a:prstGeom>
          <a:noFill/>
        </p:spPr>
        <p:txBody>
          <a:bodyPr wrap="none" rtlCol="0">
            <a:spAutoFit/>
          </a:bodyPr>
          <a:lstStyle/>
          <a:p>
            <a:r>
              <a:rPr lang="en-US" dirty="0">
                <a:solidFill>
                  <a:schemeClr val="bg1"/>
                </a:solidFill>
              </a:rPr>
              <a:t>Original GRACE satellites 2002-17</a:t>
            </a:r>
          </a:p>
        </p:txBody>
      </p:sp>
      <p:sp>
        <p:nvSpPr>
          <p:cNvPr id="7" name="TextBox 6"/>
          <p:cNvSpPr txBox="1"/>
          <p:nvPr/>
        </p:nvSpPr>
        <p:spPr>
          <a:xfrm>
            <a:off x="4939938" y="4948015"/>
            <a:ext cx="3249608" cy="369332"/>
          </a:xfrm>
          <a:prstGeom prst="rect">
            <a:avLst/>
          </a:prstGeom>
          <a:noFill/>
        </p:spPr>
        <p:txBody>
          <a:bodyPr wrap="none" rtlCol="0">
            <a:spAutoFit/>
          </a:bodyPr>
          <a:lstStyle/>
          <a:p>
            <a:r>
              <a:rPr lang="en-US" dirty="0">
                <a:solidFill>
                  <a:schemeClr val="bg1"/>
                </a:solidFill>
              </a:rPr>
              <a:t>GRACE Follow-on launched 2018</a:t>
            </a:r>
          </a:p>
        </p:txBody>
      </p:sp>
    </p:spTree>
    <p:extLst>
      <p:ext uri="{BB962C8B-B14F-4D97-AF65-F5344CB8AC3E}">
        <p14:creationId xmlns:p14="http://schemas.microsoft.com/office/powerpoint/2010/main" val="4048654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GRACE Measures Gravity</a:t>
            </a:r>
          </a:p>
        </p:txBody>
      </p:sp>
      <p:pic>
        <p:nvPicPr>
          <p:cNvPr id="3" name="Picture 2"/>
          <p:cNvPicPr>
            <a:picLocks noChangeAspect="1"/>
          </p:cNvPicPr>
          <p:nvPr/>
        </p:nvPicPr>
        <p:blipFill>
          <a:blip r:embed="rId3"/>
          <a:stretch>
            <a:fillRect/>
          </a:stretch>
        </p:blipFill>
        <p:spPr>
          <a:xfrm>
            <a:off x="1639750" y="889131"/>
            <a:ext cx="5961185" cy="5371042"/>
          </a:xfrm>
          <a:prstGeom prst="rect">
            <a:avLst/>
          </a:prstGeom>
        </p:spPr>
      </p:pic>
    </p:spTree>
    <p:extLst>
      <p:ext uri="{BB962C8B-B14F-4D97-AF65-F5344CB8AC3E}">
        <p14:creationId xmlns:p14="http://schemas.microsoft.com/office/powerpoint/2010/main" val="3556886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01590"/>
            <a:ext cx="8463779" cy="502088"/>
          </a:xfrm>
        </p:spPr>
        <p:txBody>
          <a:bodyPr/>
          <a:lstStyle/>
          <a:p>
            <a:r>
              <a:rPr lang="en-US" dirty="0"/>
              <a:t>Example of distance &amp; topography relationship</a:t>
            </a:r>
          </a:p>
        </p:txBody>
      </p:sp>
      <p:pic>
        <p:nvPicPr>
          <p:cNvPr id="3" name="Picture 2"/>
          <p:cNvPicPr>
            <a:picLocks noChangeAspect="1"/>
          </p:cNvPicPr>
          <p:nvPr/>
        </p:nvPicPr>
        <p:blipFill>
          <a:blip r:embed="rId3"/>
          <a:stretch>
            <a:fillRect/>
          </a:stretch>
        </p:blipFill>
        <p:spPr>
          <a:xfrm>
            <a:off x="321118" y="752700"/>
            <a:ext cx="8569618" cy="6044828"/>
          </a:xfrm>
          <a:prstGeom prst="rect">
            <a:avLst/>
          </a:prstGeom>
        </p:spPr>
      </p:pic>
    </p:spTree>
    <p:extLst>
      <p:ext uri="{BB962C8B-B14F-4D97-AF65-F5344CB8AC3E}">
        <p14:creationId xmlns:p14="http://schemas.microsoft.com/office/powerpoint/2010/main" val="1236112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GRACE data characteristics:</a:t>
            </a:r>
          </a:p>
        </p:txBody>
      </p:sp>
      <p:sp>
        <p:nvSpPr>
          <p:cNvPr id="3" name="Content Placeholder 2"/>
          <p:cNvSpPr>
            <a:spLocks noGrp="1"/>
          </p:cNvSpPr>
          <p:nvPr>
            <p:ph idx="1"/>
          </p:nvPr>
        </p:nvSpPr>
        <p:spPr/>
        <p:txBody>
          <a:bodyPr/>
          <a:lstStyle/>
          <a:p>
            <a:r>
              <a:rPr lang="en-US" dirty="0"/>
              <a:t>2-6 month latency (or more)</a:t>
            </a:r>
          </a:p>
          <a:p>
            <a:r>
              <a:rPr lang="en-US" dirty="0"/>
              <a:t>Monthly data (some months missing)</a:t>
            </a:r>
          </a:p>
          <a:p>
            <a:r>
              <a:rPr lang="en-US" dirty="0"/>
              <a:t>Coarse spatial resolution (~100 km)</a:t>
            </a:r>
          </a:p>
          <a:p>
            <a:endParaRPr lang="en-US" dirty="0"/>
          </a:p>
          <a:p>
            <a:pPr marL="0" indent="0">
              <a:buNone/>
            </a:pPr>
            <a:r>
              <a:rPr lang="en-US" sz="2400" dirty="0"/>
              <a:t>GRACE original mission ran 2002-2017 (5-year expected duration was far outlived but by late 2016 GRACE was under modified operations to prolong battery life)</a:t>
            </a:r>
          </a:p>
          <a:p>
            <a:pPr marL="0" indent="0">
              <a:buNone/>
            </a:pPr>
            <a:endParaRPr lang="en-US" sz="2400" dirty="0"/>
          </a:p>
          <a:p>
            <a:pPr marL="0" indent="0">
              <a:buNone/>
            </a:pPr>
            <a:r>
              <a:rPr lang="en-US" sz="2400" dirty="0"/>
              <a:t>GRACE Follow-on mission launched May 2018. Education-ready data still in process.</a:t>
            </a:r>
          </a:p>
          <a:p>
            <a:endParaRPr lang="en-US" dirty="0"/>
          </a:p>
        </p:txBody>
      </p:sp>
    </p:spTree>
    <p:extLst>
      <p:ext uri="{BB962C8B-B14F-4D97-AF65-F5344CB8AC3E}">
        <p14:creationId xmlns:p14="http://schemas.microsoft.com/office/powerpoint/2010/main" val="3131556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of GRACE Groundwater Data</a:t>
            </a:r>
          </a:p>
        </p:txBody>
      </p:sp>
      <p:pic>
        <p:nvPicPr>
          <p:cNvPr id="5" name="Picture 4" descr="usewh_grc_2003-201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029" y="852706"/>
            <a:ext cx="7059387" cy="4706258"/>
          </a:xfrm>
          <a:prstGeom prst="rect">
            <a:avLst/>
          </a:prstGeom>
        </p:spPr>
      </p:pic>
      <p:pic>
        <p:nvPicPr>
          <p:cNvPr id="7" name="Picture 6"/>
          <p:cNvPicPr>
            <a:picLocks noChangeAspect="1"/>
          </p:cNvPicPr>
          <p:nvPr/>
        </p:nvPicPr>
        <p:blipFill>
          <a:blip r:embed="rId4"/>
          <a:stretch>
            <a:fillRect/>
          </a:stretch>
        </p:blipFill>
        <p:spPr>
          <a:xfrm>
            <a:off x="2374900" y="5663960"/>
            <a:ext cx="4394200" cy="596900"/>
          </a:xfrm>
          <a:prstGeom prst="rect">
            <a:avLst/>
          </a:prstGeom>
        </p:spPr>
      </p:pic>
    </p:spTree>
    <p:extLst>
      <p:ext uri="{BB962C8B-B14F-4D97-AF65-F5344CB8AC3E}">
        <p14:creationId xmlns:p14="http://schemas.microsoft.com/office/powerpoint/2010/main" val="3296273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GRACE April 2015 anomaly from 2002-2015 average</a:t>
            </a:r>
          </a:p>
        </p:txBody>
      </p:sp>
      <p:pic>
        <p:nvPicPr>
          <p:cNvPr id="3" name="Picture 2"/>
          <p:cNvPicPr>
            <a:picLocks noChangeAspect="1"/>
          </p:cNvPicPr>
          <p:nvPr/>
        </p:nvPicPr>
        <p:blipFill>
          <a:blip r:embed="rId3"/>
          <a:stretch>
            <a:fillRect/>
          </a:stretch>
        </p:blipFill>
        <p:spPr>
          <a:xfrm>
            <a:off x="75602" y="1029898"/>
            <a:ext cx="8992797" cy="5030867"/>
          </a:xfrm>
          <a:prstGeom prst="rect">
            <a:avLst/>
          </a:prstGeom>
        </p:spPr>
      </p:pic>
      <p:pic>
        <p:nvPicPr>
          <p:cNvPr id="4" name="Picture 3"/>
          <p:cNvPicPr>
            <a:picLocks noChangeAspect="1"/>
          </p:cNvPicPr>
          <p:nvPr/>
        </p:nvPicPr>
        <p:blipFill>
          <a:blip r:embed="rId4"/>
          <a:stretch>
            <a:fillRect/>
          </a:stretch>
        </p:blipFill>
        <p:spPr>
          <a:xfrm>
            <a:off x="75603" y="4842648"/>
            <a:ext cx="2555329" cy="679362"/>
          </a:xfrm>
          <a:prstGeom prst="rect">
            <a:avLst/>
          </a:prstGeom>
        </p:spPr>
      </p:pic>
    </p:spTree>
    <p:extLst>
      <p:ext uri="{BB962C8B-B14F-4D97-AF65-F5344CB8AC3E}">
        <p14:creationId xmlns:p14="http://schemas.microsoft.com/office/powerpoint/2010/main" val="3505219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B25FA-CD76-3249-B37F-B0288815BE7D}"/>
              </a:ext>
            </a:extLst>
          </p:cNvPr>
          <p:cNvSpPr>
            <a:spLocks noGrp="1"/>
          </p:cNvSpPr>
          <p:nvPr>
            <p:ph type="title"/>
          </p:nvPr>
        </p:nvSpPr>
        <p:spPr/>
        <p:txBody>
          <a:bodyPr/>
          <a:lstStyle/>
          <a:p>
            <a:r>
              <a:rPr lang="en-US" dirty="0"/>
              <a:t>Traditional Methods Also Included</a:t>
            </a:r>
          </a:p>
        </p:txBody>
      </p:sp>
      <p:grpSp>
        <p:nvGrpSpPr>
          <p:cNvPr id="54" name="Group 53">
            <a:extLst>
              <a:ext uri="{FF2B5EF4-FFF2-40B4-BE49-F238E27FC236}">
                <a16:creationId xmlns:a16="http://schemas.microsoft.com/office/drawing/2014/main" id="{0774534C-195A-B24B-8A4D-690CA6F11B66}"/>
              </a:ext>
            </a:extLst>
          </p:cNvPr>
          <p:cNvGrpSpPr/>
          <p:nvPr/>
        </p:nvGrpSpPr>
        <p:grpSpPr>
          <a:xfrm>
            <a:off x="5920540" y="1350611"/>
            <a:ext cx="3050302" cy="4135788"/>
            <a:chOff x="5964083" y="2134383"/>
            <a:chExt cx="3050302" cy="4135788"/>
          </a:xfrm>
        </p:grpSpPr>
        <p:pic>
          <p:nvPicPr>
            <p:cNvPr id="6" name="Picture 5">
              <a:extLst>
                <a:ext uri="{FF2B5EF4-FFF2-40B4-BE49-F238E27FC236}">
                  <a16:creationId xmlns:a16="http://schemas.microsoft.com/office/drawing/2014/main" id="{B1074F82-154B-2C4C-B4D2-0CAAB15AD200}"/>
                </a:ext>
              </a:extLst>
            </p:cNvPr>
            <p:cNvPicPr>
              <a:picLocks noChangeAspect="1"/>
            </p:cNvPicPr>
            <p:nvPr/>
          </p:nvPicPr>
          <p:blipFill>
            <a:blip r:embed="rId2"/>
            <a:stretch>
              <a:fillRect/>
            </a:stretch>
          </p:blipFill>
          <p:spPr>
            <a:xfrm>
              <a:off x="5964083" y="2503715"/>
              <a:ext cx="3050302" cy="3671983"/>
            </a:xfrm>
            <a:prstGeom prst="rect">
              <a:avLst/>
            </a:prstGeom>
          </p:spPr>
        </p:pic>
        <p:sp>
          <p:nvSpPr>
            <p:cNvPr id="9" name="TextBox 8">
              <a:extLst>
                <a:ext uri="{FF2B5EF4-FFF2-40B4-BE49-F238E27FC236}">
                  <a16:creationId xmlns:a16="http://schemas.microsoft.com/office/drawing/2014/main" id="{12424C9E-08C6-8F44-AAF0-5AC9DDF21F0B}"/>
                </a:ext>
              </a:extLst>
            </p:cNvPr>
            <p:cNvSpPr txBox="1"/>
            <p:nvPr/>
          </p:nvSpPr>
          <p:spPr>
            <a:xfrm>
              <a:off x="5974969" y="2134383"/>
              <a:ext cx="2928258" cy="369332"/>
            </a:xfrm>
            <a:prstGeom prst="rect">
              <a:avLst/>
            </a:prstGeom>
            <a:noFill/>
          </p:spPr>
          <p:txBody>
            <a:bodyPr wrap="square" rtlCol="0">
              <a:spAutoFit/>
            </a:bodyPr>
            <a:lstStyle/>
            <a:p>
              <a:r>
                <a:rPr lang="en-US" b="1" dirty="0"/>
                <a:t>SNOTEL – snow pillows</a:t>
              </a:r>
            </a:p>
          </p:txBody>
        </p:sp>
        <p:sp>
          <p:nvSpPr>
            <p:cNvPr id="10" name="Oval 9">
              <a:extLst>
                <a:ext uri="{FF2B5EF4-FFF2-40B4-BE49-F238E27FC236}">
                  <a16:creationId xmlns:a16="http://schemas.microsoft.com/office/drawing/2014/main" id="{0DCFB49A-B658-5C46-9CE7-15D581E8773B}"/>
                </a:ext>
              </a:extLst>
            </p:cNvPr>
            <p:cNvSpPr/>
            <p:nvPr/>
          </p:nvSpPr>
          <p:spPr>
            <a:xfrm>
              <a:off x="6106886" y="5135024"/>
              <a:ext cx="1915885" cy="1135147"/>
            </a:xfrm>
            <a:prstGeom prst="ellipse">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52" name="Group 51">
            <a:extLst>
              <a:ext uri="{FF2B5EF4-FFF2-40B4-BE49-F238E27FC236}">
                <a16:creationId xmlns:a16="http://schemas.microsoft.com/office/drawing/2014/main" id="{A4D7CAFE-E4F2-8B4E-A2E4-0533B9D7E496}"/>
              </a:ext>
            </a:extLst>
          </p:cNvPr>
          <p:cNvGrpSpPr/>
          <p:nvPr/>
        </p:nvGrpSpPr>
        <p:grpSpPr>
          <a:xfrm>
            <a:off x="266368" y="868285"/>
            <a:ext cx="3617486" cy="2713115"/>
            <a:chOff x="266368" y="868285"/>
            <a:chExt cx="3617486" cy="2713115"/>
          </a:xfrm>
        </p:grpSpPr>
        <p:pic>
          <p:nvPicPr>
            <p:cNvPr id="11" name="Picture 4" descr="C:\Documents and Settings\douglasb\Desktop\IUGFS\G329 images\Images from G329\2003June28\P1010042.JPG">
              <a:extLst>
                <a:ext uri="{FF2B5EF4-FFF2-40B4-BE49-F238E27FC236}">
                  <a16:creationId xmlns:a16="http://schemas.microsoft.com/office/drawing/2014/main" id="{3D5DA315-3DD4-8E49-8551-E4F7CA946E7B}"/>
                </a:ext>
              </a:extLst>
            </p:cNvPr>
            <p:cNvPicPr>
              <a:picLocks noChangeAspect="1" noChangeArrowheads="1"/>
            </p:cNvPicPr>
            <p:nvPr/>
          </p:nvPicPr>
          <p:blipFill>
            <a:blip r:embed="rId3" cstate="print"/>
            <a:srcRect/>
            <a:stretch>
              <a:fillRect/>
            </a:stretch>
          </p:blipFill>
          <p:spPr bwMode="auto">
            <a:xfrm>
              <a:off x="266368" y="868285"/>
              <a:ext cx="3617486" cy="2713115"/>
            </a:xfrm>
            <a:prstGeom prst="rect">
              <a:avLst/>
            </a:prstGeom>
            <a:noFill/>
          </p:spPr>
        </p:pic>
        <p:sp>
          <p:nvSpPr>
            <p:cNvPr id="50" name="TextBox 49">
              <a:extLst>
                <a:ext uri="{FF2B5EF4-FFF2-40B4-BE49-F238E27FC236}">
                  <a16:creationId xmlns:a16="http://schemas.microsoft.com/office/drawing/2014/main" id="{5D442F0B-D865-DF43-8C26-9880813C6B00}"/>
                </a:ext>
              </a:extLst>
            </p:cNvPr>
            <p:cNvSpPr txBox="1"/>
            <p:nvPr/>
          </p:nvSpPr>
          <p:spPr>
            <a:xfrm>
              <a:off x="266368" y="883063"/>
              <a:ext cx="1682175" cy="369332"/>
            </a:xfrm>
            <a:prstGeom prst="rect">
              <a:avLst/>
            </a:prstGeom>
            <a:noFill/>
          </p:spPr>
          <p:txBody>
            <a:bodyPr wrap="square" rtlCol="0">
              <a:spAutoFit/>
            </a:bodyPr>
            <a:lstStyle/>
            <a:p>
              <a:r>
                <a:rPr lang="en-US" b="1" dirty="0">
                  <a:solidFill>
                    <a:schemeClr val="bg1"/>
                  </a:solidFill>
                </a:rPr>
                <a:t>Stream gauges</a:t>
              </a:r>
            </a:p>
          </p:txBody>
        </p:sp>
      </p:grpSp>
      <p:grpSp>
        <p:nvGrpSpPr>
          <p:cNvPr id="53" name="Group 52">
            <a:extLst>
              <a:ext uri="{FF2B5EF4-FFF2-40B4-BE49-F238E27FC236}">
                <a16:creationId xmlns:a16="http://schemas.microsoft.com/office/drawing/2014/main" id="{D5FF10ED-335C-1E49-8327-37D738FDB79E}"/>
              </a:ext>
            </a:extLst>
          </p:cNvPr>
          <p:cNvGrpSpPr/>
          <p:nvPr/>
        </p:nvGrpSpPr>
        <p:grpSpPr>
          <a:xfrm>
            <a:off x="2340430" y="3703485"/>
            <a:ext cx="3399294" cy="2472213"/>
            <a:chOff x="2340430" y="3703485"/>
            <a:chExt cx="3399294" cy="2472213"/>
          </a:xfrm>
        </p:grpSpPr>
        <p:pic>
          <p:nvPicPr>
            <p:cNvPr id="49" name="Picture 48">
              <a:extLst>
                <a:ext uri="{FF2B5EF4-FFF2-40B4-BE49-F238E27FC236}">
                  <a16:creationId xmlns:a16="http://schemas.microsoft.com/office/drawing/2014/main" id="{3F4B0209-83D2-C444-9C65-4AB9AE0BD0AF}"/>
                </a:ext>
              </a:extLst>
            </p:cNvPr>
            <p:cNvPicPr>
              <a:picLocks noChangeAspect="1"/>
            </p:cNvPicPr>
            <p:nvPr/>
          </p:nvPicPr>
          <p:blipFill>
            <a:blip r:embed="rId4"/>
            <a:stretch>
              <a:fillRect/>
            </a:stretch>
          </p:blipFill>
          <p:spPr>
            <a:xfrm>
              <a:off x="2340430" y="3703485"/>
              <a:ext cx="3399294" cy="2472213"/>
            </a:xfrm>
            <a:prstGeom prst="rect">
              <a:avLst/>
            </a:prstGeom>
          </p:spPr>
        </p:pic>
        <p:sp>
          <p:nvSpPr>
            <p:cNvPr id="51" name="TextBox 50">
              <a:extLst>
                <a:ext uri="{FF2B5EF4-FFF2-40B4-BE49-F238E27FC236}">
                  <a16:creationId xmlns:a16="http://schemas.microsoft.com/office/drawing/2014/main" id="{265FE9E7-8ECA-9D4E-B6A1-6C8EA74F67EA}"/>
                </a:ext>
              </a:extLst>
            </p:cNvPr>
            <p:cNvSpPr txBox="1"/>
            <p:nvPr/>
          </p:nvSpPr>
          <p:spPr>
            <a:xfrm>
              <a:off x="2400706" y="3709945"/>
              <a:ext cx="1682175" cy="646331"/>
            </a:xfrm>
            <a:prstGeom prst="rect">
              <a:avLst/>
            </a:prstGeom>
            <a:noFill/>
          </p:spPr>
          <p:txBody>
            <a:bodyPr wrap="square" rtlCol="0">
              <a:spAutoFit/>
            </a:bodyPr>
            <a:lstStyle/>
            <a:p>
              <a:r>
                <a:rPr lang="en-US" b="1" dirty="0">
                  <a:solidFill>
                    <a:schemeClr val="bg1"/>
                  </a:solidFill>
                </a:rPr>
                <a:t>Groundwater</a:t>
              </a:r>
            </a:p>
            <a:p>
              <a:r>
                <a:rPr lang="en-US" b="1" dirty="0">
                  <a:solidFill>
                    <a:schemeClr val="bg1"/>
                  </a:solidFill>
                </a:rPr>
                <a:t>wells</a:t>
              </a:r>
            </a:p>
          </p:txBody>
        </p:sp>
      </p:grpSp>
    </p:spTree>
    <p:extLst>
      <p:ext uri="{BB962C8B-B14F-4D97-AF65-F5344CB8AC3E}">
        <p14:creationId xmlns:p14="http://schemas.microsoft.com/office/powerpoint/2010/main" val="2231032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93F05-7B4E-FA4A-B90D-F6CE76173E45}"/>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185464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ierranevada_tmo_2015090_geo.tiff"/>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547614" y="1212016"/>
            <a:ext cx="4616449" cy="4616449"/>
          </a:xfrm>
          <a:prstGeom prst="rect">
            <a:avLst/>
          </a:prstGeom>
        </p:spPr>
      </p:pic>
      <p:pic>
        <p:nvPicPr>
          <p:cNvPr id="2" name="Picture 1" descr="sierranevada_tmo_2011090_geo.tiff"/>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5349" y="1212017"/>
            <a:ext cx="4616449" cy="4616449"/>
          </a:xfrm>
          <a:prstGeom prst="rect">
            <a:avLst/>
          </a:prstGeom>
        </p:spPr>
      </p:pic>
      <p:sp>
        <p:nvSpPr>
          <p:cNvPr id="4" name="Title 3"/>
          <p:cNvSpPr>
            <a:spLocks noGrp="1"/>
          </p:cNvSpPr>
          <p:nvPr>
            <p:ph type="ctrTitle"/>
          </p:nvPr>
        </p:nvSpPr>
        <p:spPr>
          <a:xfrm>
            <a:off x="1569222" y="2053740"/>
            <a:ext cx="7772400" cy="827698"/>
          </a:xfrm>
        </p:spPr>
        <p:txBody>
          <a:bodyPr/>
          <a:lstStyle/>
          <a:p>
            <a:r>
              <a:rPr lang="en-US" dirty="0">
                <a:solidFill>
                  <a:srgbClr val="FFFF00"/>
                </a:solidFill>
              </a:rPr>
              <a:t>Measuring Water Resources</a:t>
            </a:r>
          </a:p>
        </p:txBody>
      </p:sp>
      <p:sp>
        <p:nvSpPr>
          <p:cNvPr id="6" name="TextBox 5"/>
          <p:cNvSpPr txBox="1"/>
          <p:nvPr/>
        </p:nvSpPr>
        <p:spPr>
          <a:xfrm>
            <a:off x="3421936" y="5400662"/>
            <a:ext cx="1201997" cy="369332"/>
          </a:xfrm>
          <a:prstGeom prst="rect">
            <a:avLst/>
          </a:prstGeom>
          <a:noFill/>
        </p:spPr>
        <p:txBody>
          <a:bodyPr wrap="none" rtlCol="0">
            <a:spAutoFit/>
          </a:bodyPr>
          <a:lstStyle/>
          <a:p>
            <a:r>
              <a:rPr lang="en-US" b="1" dirty="0">
                <a:solidFill>
                  <a:srgbClr val="FFFF00"/>
                </a:solidFill>
              </a:rPr>
              <a:t>3/31/2011</a:t>
            </a:r>
          </a:p>
        </p:txBody>
      </p:sp>
      <p:sp>
        <p:nvSpPr>
          <p:cNvPr id="8" name="TextBox 7"/>
          <p:cNvSpPr txBox="1"/>
          <p:nvPr/>
        </p:nvSpPr>
        <p:spPr>
          <a:xfrm>
            <a:off x="7962066" y="5408355"/>
            <a:ext cx="1201997" cy="369332"/>
          </a:xfrm>
          <a:prstGeom prst="rect">
            <a:avLst/>
          </a:prstGeom>
          <a:noFill/>
        </p:spPr>
        <p:txBody>
          <a:bodyPr wrap="none" rtlCol="0">
            <a:spAutoFit/>
          </a:bodyPr>
          <a:lstStyle/>
          <a:p>
            <a:r>
              <a:rPr lang="en-US" b="1" dirty="0">
                <a:solidFill>
                  <a:srgbClr val="FFFF00"/>
                </a:solidFill>
              </a:rPr>
              <a:t>3/31/2015</a:t>
            </a:r>
          </a:p>
        </p:txBody>
      </p:sp>
      <p:sp>
        <p:nvSpPr>
          <p:cNvPr id="9" name="Subtitle 8">
            <a:extLst>
              <a:ext uri="{FF2B5EF4-FFF2-40B4-BE49-F238E27FC236}">
                <a16:creationId xmlns:a16="http://schemas.microsoft.com/office/drawing/2014/main" id="{1F473859-5FE7-AF40-B788-EB2EF9928C6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724987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FDC50F-3A1F-794D-87C3-A7BB7BBE38E8}"/>
              </a:ext>
            </a:extLst>
          </p:cNvPr>
          <p:cNvPicPr>
            <a:picLocks noChangeAspect="1"/>
          </p:cNvPicPr>
          <p:nvPr/>
        </p:nvPicPr>
        <p:blipFill>
          <a:blip r:embed="rId2"/>
          <a:stretch>
            <a:fillRect/>
          </a:stretch>
        </p:blipFill>
        <p:spPr>
          <a:xfrm>
            <a:off x="457203" y="4882559"/>
            <a:ext cx="8463775" cy="1731076"/>
          </a:xfrm>
          <a:prstGeom prst="rect">
            <a:avLst/>
          </a:prstGeom>
        </p:spPr>
      </p:pic>
      <p:pic>
        <p:nvPicPr>
          <p:cNvPr id="3" name="Picture 2">
            <a:extLst>
              <a:ext uri="{FF2B5EF4-FFF2-40B4-BE49-F238E27FC236}">
                <a16:creationId xmlns:a16="http://schemas.microsoft.com/office/drawing/2014/main" id="{53F5ABFA-18E7-AE43-BDA0-9E5B148E4DD2}"/>
              </a:ext>
            </a:extLst>
          </p:cNvPr>
          <p:cNvPicPr>
            <a:picLocks noChangeAspect="1"/>
          </p:cNvPicPr>
          <p:nvPr/>
        </p:nvPicPr>
        <p:blipFill>
          <a:blip r:embed="rId3"/>
          <a:stretch>
            <a:fillRect/>
          </a:stretch>
        </p:blipFill>
        <p:spPr>
          <a:xfrm>
            <a:off x="0" y="0"/>
            <a:ext cx="9144000" cy="4484850"/>
          </a:xfrm>
          <a:prstGeom prst="rect">
            <a:avLst/>
          </a:prstGeom>
        </p:spPr>
      </p:pic>
    </p:spTree>
    <p:extLst>
      <p:ext uri="{BB962C8B-B14F-4D97-AF65-F5344CB8AC3E}">
        <p14:creationId xmlns:p14="http://schemas.microsoft.com/office/powerpoint/2010/main" val="3616626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389DDB-488E-AA4D-9BF2-5A2E41049A53}"/>
              </a:ext>
            </a:extLst>
          </p:cNvPr>
          <p:cNvPicPr>
            <a:picLocks noChangeAspect="1"/>
          </p:cNvPicPr>
          <p:nvPr/>
        </p:nvPicPr>
        <p:blipFill>
          <a:blip r:embed="rId2"/>
          <a:stretch>
            <a:fillRect/>
          </a:stretch>
        </p:blipFill>
        <p:spPr>
          <a:xfrm>
            <a:off x="0" y="0"/>
            <a:ext cx="9336264" cy="6916293"/>
          </a:xfrm>
          <a:prstGeom prst="rect">
            <a:avLst/>
          </a:prstGeom>
        </p:spPr>
      </p:pic>
    </p:spTree>
    <p:extLst>
      <p:ext uri="{BB962C8B-B14F-4D97-AF65-F5344CB8AC3E}">
        <p14:creationId xmlns:p14="http://schemas.microsoft.com/office/powerpoint/2010/main" val="3369770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296485-F1AB-5147-90AA-646641F3B7B3}"/>
              </a:ext>
            </a:extLst>
          </p:cNvPr>
          <p:cNvPicPr>
            <a:picLocks noGrp="1" noChangeAspect="1"/>
          </p:cNvPicPr>
          <p:nvPr>
            <p:ph idx="1"/>
          </p:nvPr>
        </p:nvPicPr>
        <p:blipFill>
          <a:blip r:embed="rId2"/>
          <a:stretch>
            <a:fillRect/>
          </a:stretch>
        </p:blipFill>
        <p:spPr>
          <a:xfrm>
            <a:off x="588330" y="44604"/>
            <a:ext cx="7967340" cy="6239108"/>
          </a:xfrm>
        </p:spPr>
      </p:pic>
    </p:spTree>
    <p:extLst>
      <p:ext uri="{BB962C8B-B14F-4D97-AF65-F5344CB8AC3E}">
        <p14:creationId xmlns:p14="http://schemas.microsoft.com/office/powerpoint/2010/main" val="2018867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Unit 1 Outline</a:t>
            </a:r>
          </a:p>
        </p:txBody>
      </p:sp>
      <p:sp>
        <p:nvSpPr>
          <p:cNvPr id="3" name="Content Placeholder 2"/>
          <p:cNvSpPr>
            <a:spLocks noGrp="1"/>
          </p:cNvSpPr>
          <p:nvPr>
            <p:ph idx="1"/>
          </p:nvPr>
        </p:nvSpPr>
        <p:spPr/>
        <p:txBody>
          <a:bodyPr>
            <a:normAutofit/>
          </a:bodyPr>
          <a:lstStyle/>
          <a:p>
            <a:r>
              <a:rPr lang="en-US" sz="2800" dirty="0">
                <a:solidFill>
                  <a:schemeClr val="tx2"/>
                </a:solidFill>
              </a:rPr>
              <a:t>Hydrologic cycle </a:t>
            </a:r>
            <a:r>
              <a:rPr lang="mr-IN" sz="2800" dirty="0">
                <a:solidFill>
                  <a:schemeClr val="tx2"/>
                </a:solidFill>
              </a:rPr>
              <a:t>–</a:t>
            </a:r>
            <a:r>
              <a:rPr lang="en-US" sz="2800" dirty="0">
                <a:solidFill>
                  <a:schemeClr val="tx2"/>
                </a:solidFill>
              </a:rPr>
              <a:t> reservoirs, fluxes, and resident time</a:t>
            </a:r>
          </a:p>
          <a:p>
            <a:r>
              <a:rPr lang="en-US" sz="2800" dirty="0">
                <a:solidFill>
                  <a:schemeClr val="tx2"/>
                </a:solidFill>
              </a:rPr>
              <a:t>Traditional hydrologic measurements</a:t>
            </a:r>
          </a:p>
          <a:p>
            <a:pPr lvl="1"/>
            <a:r>
              <a:rPr lang="en-US" sz="2400" dirty="0">
                <a:solidFill>
                  <a:schemeClr val="tx2"/>
                </a:solidFill>
              </a:rPr>
              <a:t>Stream Gauging stations</a:t>
            </a:r>
          </a:p>
          <a:p>
            <a:pPr lvl="1"/>
            <a:r>
              <a:rPr lang="en-US" sz="2400" dirty="0">
                <a:solidFill>
                  <a:schemeClr val="tx2"/>
                </a:solidFill>
              </a:rPr>
              <a:t>SNOTEL stations (snow mass)</a:t>
            </a:r>
          </a:p>
          <a:p>
            <a:pPr lvl="1"/>
            <a:r>
              <a:rPr lang="en-US" sz="2400" dirty="0">
                <a:solidFill>
                  <a:schemeClr val="tx2"/>
                </a:solidFill>
              </a:rPr>
              <a:t>Groundwater wells</a:t>
            </a:r>
          </a:p>
          <a:p>
            <a:pPr lvl="1"/>
            <a:r>
              <a:rPr lang="en-US" sz="2400" dirty="0">
                <a:solidFill>
                  <a:schemeClr val="tx2"/>
                </a:solidFill>
              </a:rPr>
              <a:t>Rainfall</a:t>
            </a:r>
          </a:p>
          <a:p>
            <a:r>
              <a:rPr lang="en-US" sz="2800" dirty="0">
                <a:solidFill>
                  <a:schemeClr val="tx2"/>
                </a:solidFill>
              </a:rPr>
              <a:t>Introduction to geodesy and geodetic water measurement methods</a:t>
            </a:r>
          </a:p>
          <a:p>
            <a:r>
              <a:rPr lang="en-US" sz="2800" dirty="0">
                <a:solidFill>
                  <a:schemeClr val="tx2"/>
                </a:solidFill>
              </a:rPr>
              <a:t>Stakeholder Analysis</a:t>
            </a:r>
          </a:p>
          <a:p>
            <a:endParaRPr lang="en-US" sz="2800" dirty="0">
              <a:solidFill>
                <a:schemeClr val="tx2"/>
              </a:solidFill>
            </a:endParaRPr>
          </a:p>
        </p:txBody>
      </p:sp>
    </p:spTree>
    <p:extLst>
      <p:ext uri="{BB962C8B-B14F-4D97-AF65-F5344CB8AC3E}">
        <p14:creationId xmlns:p14="http://schemas.microsoft.com/office/powerpoint/2010/main" val="357071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215453" y="490594"/>
            <a:ext cx="8715338" cy="5820099"/>
          </a:xfrm>
          <a:prstGeom prst="rect">
            <a:avLst/>
          </a:prstGeom>
        </p:spPr>
      </p:pic>
      <p:sp>
        <p:nvSpPr>
          <p:cNvPr id="2" name="Title 1"/>
          <p:cNvSpPr>
            <a:spLocks noGrp="1"/>
          </p:cNvSpPr>
          <p:nvPr>
            <p:ph type="title"/>
          </p:nvPr>
        </p:nvSpPr>
        <p:spPr>
          <a:xfrm>
            <a:off x="121356" y="-324114"/>
            <a:ext cx="7772400" cy="1143000"/>
          </a:xfrm>
        </p:spPr>
        <p:txBody>
          <a:bodyPr/>
          <a:lstStyle/>
          <a:p>
            <a:r>
              <a:rPr lang="en-US" dirty="0">
                <a:solidFill>
                  <a:srgbClr val="1F497D"/>
                </a:solidFill>
              </a:rPr>
              <a:t>Annual Hydrological Cycle</a:t>
            </a:r>
          </a:p>
        </p:txBody>
      </p:sp>
      <p:sp>
        <p:nvSpPr>
          <p:cNvPr id="7" name="TextBox 6"/>
          <p:cNvSpPr txBox="1"/>
          <p:nvPr/>
        </p:nvSpPr>
        <p:spPr>
          <a:xfrm>
            <a:off x="6331583" y="6369605"/>
            <a:ext cx="2088842" cy="338554"/>
          </a:xfrm>
          <a:prstGeom prst="rect">
            <a:avLst/>
          </a:prstGeom>
          <a:noFill/>
        </p:spPr>
        <p:txBody>
          <a:bodyPr wrap="none" rtlCol="0">
            <a:spAutoFit/>
          </a:bodyPr>
          <a:lstStyle/>
          <a:p>
            <a:r>
              <a:rPr lang="en-US" sz="1600" dirty="0" err="1"/>
              <a:t>Cockell</a:t>
            </a:r>
            <a:r>
              <a:rPr lang="en-US" sz="1600" dirty="0"/>
              <a:t>, 2008  Fig. 1-38</a:t>
            </a:r>
          </a:p>
        </p:txBody>
      </p:sp>
    </p:spTree>
    <p:extLst>
      <p:ext uri="{BB962C8B-B14F-4D97-AF65-F5344CB8AC3E}">
        <p14:creationId xmlns:p14="http://schemas.microsoft.com/office/powerpoint/2010/main" val="11411925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21F8166-9CF6-DF44-8045-0953F9FF8E84}"/>
              </a:ext>
            </a:extLst>
          </p:cNvPr>
          <p:cNvSpPr>
            <a:spLocks noGrp="1"/>
          </p:cNvSpPr>
          <p:nvPr>
            <p:ph type="title"/>
          </p:nvPr>
        </p:nvSpPr>
        <p:spPr/>
        <p:txBody>
          <a:bodyPr/>
          <a:lstStyle/>
          <a:p>
            <a:r>
              <a:rPr lang="en-US" dirty="0"/>
              <a:t>Humans are part of the water cycle</a:t>
            </a:r>
          </a:p>
        </p:txBody>
      </p:sp>
      <p:pic>
        <p:nvPicPr>
          <p:cNvPr id="5" name="Content Placeholder 4">
            <a:extLst>
              <a:ext uri="{FF2B5EF4-FFF2-40B4-BE49-F238E27FC236}">
                <a16:creationId xmlns:a16="http://schemas.microsoft.com/office/drawing/2014/main" id="{F6BBCAEE-28FD-604A-9DA0-C6800C618CD2}"/>
              </a:ext>
            </a:extLst>
          </p:cNvPr>
          <p:cNvPicPr>
            <a:picLocks noGrp="1" noChangeAspect="1"/>
          </p:cNvPicPr>
          <p:nvPr>
            <p:ph idx="4294967295"/>
          </p:nvPr>
        </p:nvPicPr>
        <p:blipFill>
          <a:blip r:embed="rId3"/>
          <a:stretch>
            <a:fillRect/>
          </a:stretch>
        </p:blipFill>
        <p:spPr>
          <a:xfrm flipH="1">
            <a:off x="293914" y="851355"/>
            <a:ext cx="8543533" cy="5277302"/>
          </a:xfrm>
        </p:spPr>
      </p:pic>
      <p:sp>
        <p:nvSpPr>
          <p:cNvPr id="7" name="TextBox 6">
            <a:extLst>
              <a:ext uri="{FF2B5EF4-FFF2-40B4-BE49-F238E27FC236}">
                <a16:creationId xmlns:a16="http://schemas.microsoft.com/office/drawing/2014/main" id="{C59C2729-2317-B140-B899-493F59D59971}"/>
              </a:ext>
            </a:extLst>
          </p:cNvPr>
          <p:cNvSpPr txBox="1"/>
          <p:nvPr/>
        </p:nvSpPr>
        <p:spPr>
          <a:xfrm>
            <a:off x="2416628" y="957942"/>
            <a:ext cx="3178629" cy="1015663"/>
          </a:xfrm>
          <a:prstGeom prst="rect">
            <a:avLst/>
          </a:prstGeom>
          <a:noFill/>
          <a:ln>
            <a:solidFill>
              <a:schemeClr val="accent1"/>
            </a:solidFill>
          </a:ln>
        </p:spPr>
        <p:txBody>
          <a:bodyPr wrap="square" rtlCol="0">
            <a:spAutoFit/>
          </a:bodyPr>
          <a:lstStyle/>
          <a:p>
            <a:r>
              <a:rPr lang="en-US" sz="2000" dirty="0">
                <a:solidFill>
                  <a:srgbClr val="002060"/>
                </a:solidFill>
              </a:rPr>
              <a:t>What reservoirs and transport paths are most affected by human activity?</a:t>
            </a:r>
          </a:p>
        </p:txBody>
      </p:sp>
    </p:spTree>
    <p:extLst>
      <p:ext uri="{BB962C8B-B14F-4D97-AF65-F5344CB8AC3E}">
        <p14:creationId xmlns:p14="http://schemas.microsoft.com/office/powerpoint/2010/main" val="2349389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5AFFF1-8810-8441-9592-6BDB1F2068DC}"/>
              </a:ext>
            </a:extLst>
          </p:cNvPr>
          <p:cNvPicPr>
            <a:picLocks noChangeAspect="1"/>
          </p:cNvPicPr>
          <p:nvPr/>
        </p:nvPicPr>
        <p:blipFill>
          <a:blip r:embed="rId3"/>
          <a:stretch>
            <a:fillRect/>
          </a:stretch>
        </p:blipFill>
        <p:spPr>
          <a:xfrm>
            <a:off x="4201886" y="339671"/>
            <a:ext cx="4734058" cy="6148215"/>
          </a:xfrm>
          <a:prstGeom prst="rect">
            <a:avLst/>
          </a:prstGeom>
        </p:spPr>
      </p:pic>
      <p:sp>
        <p:nvSpPr>
          <p:cNvPr id="4" name="Title 3">
            <a:extLst>
              <a:ext uri="{FF2B5EF4-FFF2-40B4-BE49-F238E27FC236}">
                <a16:creationId xmlns:a16="http://schemas.microsoft.com/office/drawing/2014/main" id="{5B49C19C-281D-8F44-917E-48BF0DDEC39D}"/>
              </a:ext>
            </a:extLst>
          </p:cNvPr>
          <p:cNvSpPr>
            <a:spLocks noGrp="1"/>
          </p:cNvSpPr>
          <p:nvPr>
            <p:ph type="title"/>
          </p:nvPr>
        </p:nvSpPr>
        <p:spPr>
          <a:xfrm>
            <a:off x="457200" y="237651"/>
            <a:ext cx="3744686" cy="2320491"/>
          </a:xfrm>
        </p:spPr>
        <p:txBody>
          <a:bodyPr/>
          <a:lstStyle/>
          <a:p>
            <a:r>
              <a:rPr lang="en-US" dirty="0"/>
              <a:t>Valuable resource for reference and reading</a:t>
            </a:r>
          </a:p>
        </p:txBody>
      </p:sp>
    </p:spTree>
    <p:extLst>
      <p:ext uri="{BB962C8B-B14F-4D97-AF65-F5344CB8AC3E}">
        <p14:creationId xmlns:p14="http://schemas.microsoft.com/office/powerpoint/2010/main" val="2109560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B6198B-A645-AE44-AE70-F19DE5E75C5E}"/>
              </a:ext>
            </a:extLst>
          </p:cNvPr>
          <p:cNvSpPr txBox="1"/>
          <p:nvPr/>
        </p:nvSpPr>
        <p:spPr>
          <a:xfrm>
            <a:off x="514743" y="614379"/>
            <a:ext cx="3169201" cy="2400657"/>
          </a:xfrm>
          <a:prstGeom prst="rect">
            <a:avLst/>
          </a:prstGeom>
          <a:noFill/>
        </p:spPr>
        <p:txBody>
          <a:bodyPr wrap="none" rtlCol="0">
            <a:spAutoFit/>
          </a:bodyPr>
          <a:lstStyle/>
          <a:p>
            <a:r>
              <a:rPr lang="en-US" sz="2400" dirty="0"/>
              <a:t>Potential Stakeholders</a:t>
            </a:r>
          </a:p>
          <a:p>
            <a:pPr marL="285750" indent="-285750">
              <a:buFont typeface="Arial" panose="020B0604020202020204" pitchFamily="34" charset="0"/>
              <a:buChar char="•"/>
            </a:pPr>
            <a:r>
              <a:rPr lang="en-US" dirty="0"/>
              <a:t>Public Water Supply</a:t>
            </a:r>
          </a:p>
          <a:p>
            <a:pPr marL="285750" indent="-285750">
              <a:buFont typeface="Arial" panose="020B0604020202020204" pitchFamily="34" charset="0"/>
              <a:buChar char="•"/>
            </a:pPr>
            <a:r>
              <a:rPr lang="en-US" dirty="0"/>
              <a:t>Heavy Industrial Use</a:t>
            </a:r>
          </a:p>
          <a:p>
            <a:pPr marL="285750" indent="-285750">
              <a:buFont typeface="Arial" panose="020B0604020202020204" pitchFamily="34" charset="0"/>
              <a:buChar char="•"/>
            </a:pPr>
            <a:r>
              <a:rPr lang="en-US" dirty="0"/>
              <a:t>Agricultural Use</a:t>
            </a:r>
          </a:p>
          <a:p>
            <a:pPr marL="285750" indent="-285750">
              <a:buFont typeface="Arial" panose="020B0604020202020204" pitchFamily="34" charset="0"/>
              <a:buChar char="•"/>
            </a:pPr>
            <a:r>
              <a:rPr lang="en-US" dirty="0"/>
              <a:t>Environmental Needs</a:t>
            </a:r>
          </a:p>
          <a:p>
            <a:pPr marL="285750" indent="-285750">
              <a:buFont typeface="Arial" panose="020B0604020202020204" pitchFamily="34" charset="0"/>
              <a:buChar char="•"/>
            </a:pPr>
            <a:r>
              <a:rPr lang="en-US" dirty="0"/>
              <a:t>Recreation + Entertainment</a:t>
            </a:r>
          </a:p>
          <a:p>
            <a:pPr marL="285750" indent="-285750">
              <a:buFont typeface="Arial" panose="020B0604020202020204" pitchFamily="34" charset="0"/>
              <a:buChar char="•"/>
            </a:pPr>
            <a:r>
              <a:rPr lang="en-US" dirty="0"/>
              <a:t>Governmental Officials</a:t>
            </a:r>
          </a:p>
          <a:p>
            <a:pPr marL="285750" indent="-285750">
              <a:buFont typeface="Arial" panose="020B0604020202020204" pitchFamily="34" charset="0"/>
              <a:buChar char="•"/>
            </a:pPr>
            <a:r>
              <a:rPr lang="en-US" dirty="0"/>
              <a:t>Environmental Organizations</a:t>
            </a:r>
          </a:p>
        </p:txBody>
      </p:sp>
      <p:pic>
        <p:nvPicPr>
          <p:cNvPr id="2" name="Picture 1">
            <a:extLst>
              <a:ext uri="{FF2B5EF4-FFF2-40B4-BE49-F238E27FC236}">
                <a16:creationId xmlns:a16="http://schemas.microsoft.com/office/drawing/2014/main" id="{9F629D04-33C7-2142-924C-DF9D21FC0DB2}"/>
              </a:ext>
            </a:extLst>
          </p:cNvPr>
          <p:cNvPicPr>
            <a:picLocks noChangeAspect="1"/>
          </p:cNvPicPr>
          <p:nvPr/>
        </p:nvPicPr>
        <p:blipFill>
          <a:blip r:embed="rId3"/>
          <a:stretch>
            <a:fillRect/>
          </a:stretch>
        </p:blipFill>
        <p:spPr>
          <a:xfrm>
            <a:off x="3794587" y="0"/>
            <a:ext cx="5349413" cy="6858000"/>
          </a:xfrm>
          <a:prstGeom prst="rect">
            <a:avLst/>
          </a:prstGeom>
        </p:spPr>
      </p:pic>
      <p:sp>
        <p:nvSpPr>
          <p:cNvPr id="3" name="TextBox 2">
            <a:extLst>
              <a:ext uri="{FF2B5EF4-FFF2-40B4-BE49-F238E27FC236}">
                <a16:creationId xmlns:a16="http://schemas.microsoft.com/office/drawing/2014/main" id="{017F727D-9032-714E-8970-FC179B205DB2}"/>
              </a:ext>
            </a:extLst>
          </p:cNvPr>
          <p:cNvSpPr txBox="1"/>
          <p:nvPr/>
        </p:nvSpPr>
        <p:spPr>
          <a:xfrm rot="21143393">
            <a:off x="514743" y="4397829"/>
            <a:ext cx="2740086" cy="1200329"/>
          </a:xfrm>
          <a:prstGeom prst="rect">
            <a:avLst/>
          </a:prstGeom>
          <a:noFill/>
        </p:spPr>
        <p:txBody>
          <a:bodyPr wrap="square" rtlCol="0">
            <a:spAutoFit/>
          </a:bodyPr>
          <a:lstStyle/>
          <a:p>
            <a:r>
              <a:rPr lang="en-US" i="1" dirty="0">
                <a:solidFill>
                  <a:schemeClr val="tx2"/>
                </a:solidFill>
              </a:rPr>
              <a:t>Unit 1 exercises starts with students brainstorming water resources stakeholders such as these</a:t>
            </a:r>
          </a:p>
        </p:txBody>
      </p:sp>
    </p:spTree>
    <p:extLst>
      <p:ext uri="{BB962C8B-B14F-4D97-AF65-F5344CB8AC3E}">
        <p14:creationId xmlns:p14="http://schemas.microsoft.com/office/powerpoint/2010/main" val="42240964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2685-B7AF-4E4F-A03B-3D0CB4E6A62A}"/>
              </a:ext>
            </a:extLst>
          </p:cNvPr>
          <p:cNvSpPr>
            <a:spLocks noGrp="1"/>
          </p:cNvSpPr>
          <p:nvPr>
            <p:ph type="title"/>
          </p:nvPr>
        </p:nvSpPr>
        <p:spPr>
          <a:xfrm>
            <a:off x="867007" y="137992"/>
            <a:ext cx="7438793" cy="502088"/>
          </a:xfrm>
        </p:spPr>
        <p:txBody>
          <a:bodyPr/>
          <a:lstStyle/>
          <a:p>
            <a:pPr algn="ctr"/>
            <a:r>
              <a:rPr lang="en-US" dirty="0"/>
              <a:t>Methods for Categorizing Stakeholders</a:t>
            </a:r>
          </a:p>
        </p:txBody>
      </p:sp>
      <p:grpSp>
        <p:nvGrpSpPr>
          <p:cNvPr id="5" name="Group 4">
            <a:extLst>
              <a:ext uri="{FF2B5EF4-FFF2-40B4-BE49-F238E27FC236}">
                <a16:creationId xmlns:a16="http://schemas.microsoft.com/office/drawing/2014/main" id="{C1E002A7-B2CA-3242-94B0-CBE1B8307A0B}"/>
              </a:ext>
            </a:extLst>
          </p:cNvPr>
          <p:cNvGrpSpPr/>
          <p:nvPr/>
        </p:nvGrpSpPr>
        <p:grpSpPr>
          <a:xfrm>
            <a:off x="64952" y="747849"/>
            <a:ext cx="4888049" cy="4368437"/>
            <a:chOff x="0" y="0"/>
            <a:chExt cx="4886960" cy="4229100"/>
          </a:xfrm>
        </p:grpSpPr>
        <p:sp>
          <p:nvSpPr>
            <p:cNvPr id="6" name="Text Box 25">
              <a:extLst>
                <a:ext uri="{FF2B5EF4-FFF2-40B4-BE49-F238E27FC236}">
                  <a16:creationId xmlns:a16="http://schemas.microsoft.com/office/drawing/2014/main" id="{8CE4BB06-4BE5-2A45-9013-E6E1891E432C}"/>
                </a:ext>
              </a:extLst>
            </p:cNvPr>
            <p:cNvSpPr txBox="1"/>
            <p:nvPr/>
          </p:nvSpPr>
          <p:spPr>
            <a:xfrm>
              <a:off x="228600" y="3886200"/>
              <a:ext cx="4457700" cy="342900"/>
            </a:xfrm>
            <a:prstGeom prst="rect">
              <a:avLst/>
            </a:prstGeom>
            <a:noFill/>
            <a:ln>
              <a:noFill/>
            </a:ln>
            <a:effectLst/>
            <a:extLst>
              <a:ext uri="{C572A759-6A51-4108-AA02-DFA0A04FC94B}">
                <ma14:wrappingTextBoxFlag xmlns:lc="http://schemas.openxmlformats.org/drawingml/2006/lockedCanvas"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6cid="http://schemas.microsoft.com/office/word/2016/wordml/cid"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am3d="http://schemas.microsoft.com/office/drawing/2017/model3d" xmlns:aink="http://schemas.microsoft.com/office/drawing/2016/ink" xmlns:mc="http://schemas.openxmlformats.org/markup-compatibility/2006"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wpc="http://schemas.microsoft.com/office/word/2010/wordprocessingCanvas"/>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000" dirty="0">
                  <a:effectLst/>
                  <a:latin typeface="Arial" panose="020B0604020202020204" pitchFamily="34" charset="0"/>
                  <a:ea typeface="MS Mincho" panose="02020609040205080304" pitchFamily="49" charset="-128"/>
                  <a:cs typeface="Times New Roman" panose="02020603050405020304" pitchFamily="18" charset="0"/>
                </a:rPr>
                <a:t>Example Stakeholder Cross Plot of Interest vs. Power/Influence.</a:t>
              </a:r>
            </a:p>
          </p:txBody>
        </p:sp>
        <p:pic>
          <p:nvPicPr>
            <p:cNvPr id="7" name="Picture 6">
              <a:extLst>
                <a:ext uri="{FF2B5EF4-FFF2-40B4-BE49-F238E27FC236}">
                  <a16:creationId xmlns:a16="http://schemas.microsoft.com/office/drawing/2014/main" id="{7D4BF090-D213-C944-AF6F-E621180FF0C4}"/>
                </a:ext>
              </a:extLst>
            </p:cNvPr>
            <p:cNvPicPr>
              <a:picLocks noChangeAspect="1"/>
            </p:cNvPicPr>
            <p:nvPr/>
          </p:nvPicPr>
          <p:blipFill rotWithShape="1">
            <a:blip r:embed="rId3">
              <a:extLst>
                <a:ext uri="{28A0092B-C50C-407E-A947-70E740481C1C}">
                  <a14:useLocalDpi xmlns:a14="http://schemas.microsoft.com/office/drawing/2010/main" val="0"/>
                </a:ext>
              </a:extLst>
            </a:blip>
            <a:srcRect t="6349"/>
            <a:stretch/>
          </p:blipFill>
          <p:spPr bwMode="auto">
            <a:xfrm>
              <a:off x="0" y="0"/>
              <a:ext cx="4886960" cy="3853180"/>
            </a:xfrm>
            <a:prstGeom prst="rect">
              <a:avLst/>
            </a:prstGeom>
            <a:noFill/>
            <a:ln>
              <a:noFill/>
            </a:ln>
            <a:extLst>
              <a:ext uri="{53640926-AAD7-44d8-BBD7-CCE9431645EC}">
                <a14:shadowObscured xmlns:lc="http://schemas.openxmlformats.org/drawingml/2006/lockedCanvas"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6cid="http://schemas.microsoft.com/office/word/2016/wordml/cid"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am3d="http://schemas.microsoft.com/office/drawing/2017/model3d" xmlns:aink="http://schemas.microsoft.com/office/drawing/2016/ink" xmlns:mc="http://schemas.openxmlformats.org/markup-compatibility/2006"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wpc="http://schemas.microsoft.com/office/word/2010/wordprocessingCanvas"/>
              </a:ext>
            </a:extLst>
          </p:spPr>
        </p:pic>
      </p:grpSp>
      <p:pic>
        <p:nvPicPr>
          <p:cNvPr id="8" name="Picture 7">
            <a:extLst>
              <a:ext uri="{FF2B5EF4-FFF2-40B4-BE49-F238E27FC236}">
                <a16:creationId xmlns:a16="http://schemas.microsoft.com/office/drawing/2014/main" id="{BDE3C47F-39F2-5D41-A604-CD911C17ADC6}"/>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018317" y="1894757"/>
            <a:ext cx="4082097" cy="4089620"/>
          </a:xfrm>
          <a:prstGeom prst="rect">
            <a:avLst/>
          </a:prstGeom>
          <a:noFill/>
          <a:ln>
            <a:noFill/>
          </a:ln>
        </p:spPr>
      </p:pic>
      <p:sp>
        <p:nvSpPr>
          <p:cNvPr id="9" name="Text Box 25">
            <a:extLst>
              <a:ext uri="{FF2B5EF4-FFF2-40B4-BE49-F238E27FC236}">
                <a16:creationId xmlns:a16="http://schemas.microsoft.com/office/drawing/2014/main" id="{DBC70F52-377D-3444-8E8C-BA1F7ADB791A}"/>
              </a:ext>
            </a:extLst>
          </p:cNvPr>
          <p:cNvSpPr txBox="1"/>
          <p:nvPr/>
        </p:nvSpPr>
        <p:spPr>
          <a:xfrm>
            <a:off x="5018317" y="5984377"/>
            <a:ext cx="4458693" cy="354198"/>
          </a:xfrm>
          <a:prstGeom prst="rect">
            <a:avLst/>
          </a:prstGeom>
          <a:noFill/>
          <a:ln>
            <a:noFill/>
          </a:ln>
          <a:effectLst/>
          <a:extLst>
            <a:ext uri="{C572A759-6A51-4108-AA02-DFA0A04FC94B}">
              <ma14:wrappingTextBoxFlag xmlns:lc="http://schemas.openxmlformats.org/drawingml/2006/lockedCanvas"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6cid="http://schemas.microsoft.com/office/word/2016/wordml/cid"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am3d="http://schemas.microsoft.com/office/drawing/2017/model3d" xmlns:aink="http://schemas.microsoft.com/office/drawing/2016/ink" xmlns:mc="http://schemas.openxmlformats.org/markup-compatibility/2006"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wpc="http://schemas.microsoft.com/office/word/2010/wordprocessingCanvas"/>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000" dirty="0">
                <a:effectLst/>
                <a:latin typeface="Arial" panose="020B0604020202020204" pitchFamily="34" charset="0"/>
                <a:ea typeface="MS Mincho" panose="02020609040205080304" pitchFamily="49" charset="-128"/>
                <a:cs typeface="Times New Roman" panose="02020603050405020304" pitchFamily="18" charset="0"/>
              </a:rPr>
              <a:t>Example Stakeholder Concept Diagram</a:t>
            </a:r>
          </a:p>
        </p:txBody>
      </p:sp>
    </p:spTree>
    <p:extLst>
      <p:ext uri="{BB962C8B-B14F-4D97-AF65-F5344CB8AC3E}">
        <p14:creationId xmlns:p14="http://schemas.microsoft.com/office/powerpoint/2010/main" val="23424606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D6521-88F2-4241-9216-4636362EDC02}"/>
              </a:ext>
            </a:extLst>
          </p:cNvPr>
          <p:cNvSpPr>
            <a:spLocks noGrp="1"/>
          </p:cNvSpPr>
          <p:nvPr>
            <p:ph type="title"/>
          </p:nvPr>
        </p:nvSpPr>
        <p:spPr/>
        <p:txBody>
          <a:bodyPr/>
          <a:lstStyle/>
          <a:p>
            <a:r>
              <a:rPr lang="en-US" dirty="0"/>
              <a:t>Breakout #1 (15 minutes)</a:t>
            </a:r>
          </a:p>
        </p:txBody>
      </p:sp>
      <p:sp>
        <p:nvSpPr>
          <p:cNvPr id="3" name="Content Placeholder 2">
            <a:extLst>
              <a:ext uri="{FF2B5EF4-FFF2-40B4-BE49-F238E27FC236}">
                <a16:creationId xmlns:a16="http://schemas.microsoft.com/office/drawing/2014/main" id="{EC87A4B2-F6F2-4244-9884-04BABB391148}"/>
              </a:ext>
            </a:extLst>
          </p:cNvPr>
          <p:cNvSpPr>
            <a:spLocks noGrp="1"/>
          </p:cNvSpPr>
          <p:nvPr>
            <p:ph idx="1"/>
          </p:nvPr>
        </p:nvSpPr>
        <p:spPr>
          <a:xfrm>
            <a:off x="457200" y="949331"/>
            <a:ext cx="8229600" cy="5124897"/>
          </a:xfrm>
        </p:spPr>
        <p:txBody>
          <a:bodyPr>
            <a:normAutofit/>
          </a:bodyPr>
          <a:lstStyle/>
          <a:p>
            <a:r>
              <a:rPr lang="en-US" sz="2800" dirty="0"/>
              <a:t>Part of Unit 1 student exercise related to conducting a stakeholder analysis</a:t>
            </a:r>
          </a:p>
          <a:p>
            <a:r>
              <a:rPr lang="en-US" sz="2800" dirty="0"/>
              <a:t>Each breakout group will have a Google Slides file</a:t>
            </a:r>
          </a:p>
          <a:p>
            <a:r>
              <a:rPr lang="en-US" sz="2800" dirty="0"/>
              <a:t>You will fill in stakeholder Power vs Interest chart</a:t>
            </a:r>
          </a:p>
          <a:p>
            <a:pPr lvl="1"/>
            <a:r>
              <a:rPr lang="en-US" sz="2400" dirty="0"/>
              <a:t>Thinking and talking about how this might work in your online and/or face-to-face class</a:t>
            </a:r>
          </a:p>
          <a:p>
            <a:r>
              <a:rPr lang="en-US" sz="2800" dirty="0"/>
              <a:t>Whole-group report out: </a:t>
            </a:r>
            <a:br>
              <a:rPr lang="en-US" sz="2800" dirty="0"/>
            </a:br>
            <a:r>
              <a:rPr lang="en-US" sz="2800" dirty="0"/>
              <a:t>each group will have 2 minutes</a:t>
            </a:r>
            <a:br>
              <a:rPr lang="en-US" sz="2800" dirty="0"/>
            </a:br>
            <a:r>
              <a:rPr lang="en-US" sz="2800" dirty="0"/>
              <a:t> to share a thought on teaching</a:t>
            </a:r>
            <a:br>
              <a:rPr lang="en-US" sz="2800" dirty="0"/>
            </a:br>
            <a:r>
              <a:rPr lang="en-US" sz="2800" dirty="0"/>
              <a:t> or screen share chart</a:t>
            </a:r>
            <a:endParaRPr lang="en-US" sz="2400" dirty="0"/>
          </a:p>
        </p:txBody>
      </p:sp>
      <p:pic>
        <p:nvPicPr>
          <p:cNvPr id="7" name="Picture 6">
            <a:extLst>
              <a:ext uri="{FF2B5EF4-FFF2-40B4-BE49-F238E27FC236}">
                <a16:creationId xmlns:a16="http://schemas.microsoft.com/office/drawing/2014/main" id="{B668B849-4E4A-BF47-A9E6-E6228B71EC27}"/>
              </a:ext>
            </a:extLst>
          </p:cNvPr>
          <p:cNvPicPr>
            <a:picLocks noChangeAspect="1"/>
          </p:cNvPicPr>
          <p:nvPr/>
        </p:nvPicPr>
        <p:blipFill rotWithShape="1">
          <a:blip r:embed="rId2">
            <a:extLst>
              <a:ext uri="{28A0092B-C50C-407E-A947-70E740481C1C}">
                <a14:useLocalDpi xmlns:a14="http://schemas.microsoft.com/office/drawing/2010/main" val="0"/>
              </a:ext>
            </a:extLst>
          </a:blip>
          <a:srcRect t="6349"/>
          <a:stretch/>
        </p:blipFill>
        <p:spPr bwMode="auto">
          <a:xfrm>
            <a:off x="5584371" y="3385363"/>
            <a:ext cx="3559629" cy="2898456"/>
          </a:xfrm>
          <a:prstGeom prst="rect">
            <a:avLst/>
          </a:prstGeom>
          <a:noFill/>
          <a:ln>
            <a:noFill/>
          </a:ln>
          <a:extLst>
            <a:ext uri="{53640926-AAD7-44d8-BBD7-CCE9431645EC}">
              <a14:shadowObscured xmlns:lc="http://schemas.openxmlformats.org/drawingml/2006/lockedCanvas"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6cid="http://schemas.microsoft.com/office/word/2016/wordml/cid"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am3d="http://schemas.microsoft.com/office/drawing/2017/model3d" xmlns:aink="http://schemas.microsoft.com/office/drawing/2016/ink" xmlns:mc="http://schemas.openxmlformats.org/markup-compatibility/2006"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wpc="http://schemas.microsoft.com/office/word/2010/wordprocessingCanvas"/>
            </a:ext>
          </a:extLst>
        </p:spPr>
      </p:pic>
    </p:spTree>
    <p:extLst>
      <p:ext uri="{BB962C8B-B14F-4D97-AF65-F5344CB8AC3E}">
        <p14:creationId xmlns:p14="http://schemas.microsoft.com/office/powerpoint/2010/main" val="26850195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847FF6-AC9B-4145-99CA-85BCF498B932}"/>
              </a:ext>
            </a:extLst>
          </p:cNvPr>
          <p:cNvPicPr>
            <a:picLocks noChangeAspect="1"/>
          </p:cNvPicPr>
          <p:nvPr/>
        </p:nvPicPr>
        <p:blipFill>
          <a:blip r:embed="rId2"/>
          <a:stretch>
            <a:fillRect/>
          </a:stretch>
        </p:blipFill>
        <p:spPr>
          <a:xfrm>
            <a:off x="360293" y="0"/>
            <a:ext cx="8423413" cy="6858000"/>
          </a:xfrm>
          <a:prstGeom prst="rect">
            <a:avLst/>
          </a:prstGeom>
        </p:spPr>
      </p:pic>
    </p:spTree>
    <p:extLst>
      <p:ext uri="{BB962C8B-B14F-4D97-AF65-F5344CB8AC3E}">
        <p14:creationId xmlns:p14="http://schemas.microsoft.com/office/powerpoint/2010/main" val="15174952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943409"/>
            <a:ext cx="7772400" cy="813381"/>
          </a:xfrm>
        </p:spPr>
        <p:txBody>
          <a:bodyPr/>
          <a:lstStyle/>
          <a:p>
            <a:r>
              <a:rPr lang="en-US" dirty="0"/>
              <a:t>Measuring Water Resources</a:t>
            </a:r>
          </a:p>
        </p:txBody>
      </p:sp>
      <p:sp>
        <p:nvSpPr>
          <p:cNvPr id="3" name="Subtitle 2"/>
          <p:cNvSpPr>
            <a:spLocks noGrp="1"/>
          </p:cNvSpPr>
          <p:nvPr>
            <p:ph type="subTitle" idx="1"/>
          </p:nvPr>
        </p:nvSpPr>
        <p:spPr>
          <a:xfrm>
            <a:off x="1371600" y="1779183"/>
            <a:ext cx="6400800" cy="1176490"/>
          </a:xfrm>
        </p:spPr>
        <p:txBody>
          <a:bodyPr/>
          <a:lstStyle/>
          <a:p>
            <a:r>
              <a:rPr lang="en-US" dirty="0">
                <a:ea typeface="Times New Roman" pitchFamily="-72" charset="0"/>
                <a:cs typeface="Times New Roman" pitchFamily="-72" charset="0"/>
              </a:rPr>
              <a:t>Unit 2: </a:t>
            </a:r>
            <a:r>
              <a:rPr lang="en-US" dirty="0"/>
              <a:t>Characterizing groundwater storage with well and GRACE data</a:t>
            </a:r>
          </a:p>
        </p:txBody>
      </p:sp>
      <p:pic>
        <p:nvPicPr>
          <p:cNvPr id="6" name="Picture 5"/>
          <p:cNvPicPr>
            <a:picLocks noChangeAspect="1"/>
          </p:cNvPicPr>
          <p:nvPr/>
        </p:nvPicPr>
        <p:blipFill>
          <a:blip r:embed="rId3"/>
          <a:stretch>
            <a:fillRect/>
          </a:stretch>
        </p:blipFill>
        <p:spPr>
          <a:xfrm>
            <a:off x="1114455" y="3041152"/>
            <a:ext cx="3783948" cy="2555912"/>
          </a:xfrm>
          <a:prstGeom prst="rect">
            <a:avLst/>
          </a:prstGeom>
        </p:spPr>
      </p:pic>
      <p:pic>
        <p:nvPicPr>
          <p:cNvPr id="8" name="Picture 7"/>
          <p:cNvPicPr>
            <a:picLocks noChangeAspect="1"/>
          </p:cNvPicPr>
          <p:nvPr/>
        </p:nvPicPr>
        <p:blipFill>
          <a:blip r:embed="rId4"/>
          <a:stretch>
            <a:fillRect/>
          </a:stretch>
        </p:blipFill>
        <p:spPr>
          <a:xfrm>
            <a:off x="5113849" y="3707146"/>
            <a:ext cx="2865895" cy="2084287"/>
          </a:xfrm>
          <a:prstGeom prst="rect">
            <a:avLst/>
          </a:prstGeom>
        </p:spPr>
      </p:pic>
    </p:spTree>
    <p:extLst>
      <p:ext uri="{BB962C8B-B14F-4D97-AF65-F5344CB8AC3E}">
        <p14:creationId xmlns:p14="http://schemas.microsoft.com/office/powerpoint/2010/main" val="32987592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Unit 2 Outline</a:t>
            </a:r>
          </a:p>
        </p:txBody>
      </p:sp>
      <p:sp>
        <p:nvSpPr>
          <p:cNvPr id="3" name="Content Placeholder 2"/>
          <p:cNvSpPr>
            <a:spLocks noGrp="1"/>
          </p:cNvSpPr>
          <p:nvPr>
            <p:ph idx="1"/>
          </p:nvPr>
        </p:nvSpPr>
        <p:spPr>
          <a:xfrm>
            <a:off x="467544" y="1444585"/>
            <a:ext cx="8352928" cy="2985053"/>
          </a:xfrm>
        </p:spPr>
        <p:txBody>
          <a:bodyPr>
            <a:normAutofit fontScale="92500" lnSpcReduction="10000"/>
          </a:bodyPr>
          <a:lstStyle/>
          <a:p>
            <a:pPr marL="514350" indent="-514350">
              <a:buFont typeface="+mj-lt"/>
              <a:buAutoNum type="arabicPeriod"/>
            </a:pPr>
            <a:r>
              <a:rPr lang="en-US" sz="2800" dirty="0">
                <a:solidFill>
                  <a:schemeClr val="tx2"/>
                </a:solidFill>
              </a:rPr>
              <a:t>Terrestrial Water Storage (TWS) defined</a:t>
            </a:r>
          </a:p>
          <a:p>
            <a:pPr marL="514350" indent="-514350">
              <a:buFont typeface="+mj-lt"/>
              <a:buAutoNum type="arabicPeriod"/>
            </a:pPr>
            <a:r>
              <a:rPr lang="en-US" sz="2800" dirty="0">
                <a:solidFill>
                  <a:schemeClr val="tx2"/>
                </a:solidFill>
              </a:rPr>
              <a:t>Relationship between TWS and groundwater storage</a:t>
            </a:r>
          </a:p>
          <a:p>
            <a:pPr marL="514350" indent="-514350">
              <a:buFont typeface="+mj-lt"/>
              <a:buAutoNum type="arabicPeriod"/>
            </a:pPr>
            <a:r>
              <a:rPr lang="en-US" sz="2800" dirty="0">
                <a:solidFill>
                  <a:schemeClr val="tx2"/>
                </a:solidFill>
              </a:rPr>
              <a:t>Traditional measurement: Groundwater wells</a:t>
            </a:r>
          </a:p>
          <a:p>
            <a:pPr marL="914400" lvl="1" indent="-514350"/>
            <a:r>
              <a:rPr lang="en-US" sz="2400" dirty="0">
                <a:solidFill>
                  <a:schemeClr val="tx2"/>
                </a:solidFill>
              </a:rPr>
              <a:t>Depth to water table and groundwater storage</a:t>
            </a:r>
          </a:p>
          <a:p>
            <a:pPr marL="514350" indent="-514350">
              <a:buFont typeface="+mj-lt"/>
              <a:buAutoNum type="arabicPeriod"/>
            </a:pPr>
            <a:r>
              <a:rPr lang="en-US" sz="2800" dirty="0">
                <a:solidFill>
                  <a:schemeClr val="tx2"/>
                </a:solidFill>
              </a:rPr>
              <a:t>Geodetic measurement: GRACE (Gravity Recovery and Climate Experiment) satellite</a:t>
            </a:r>
          </a:p>
          <a:p>
            <a:pPr marL="914400" lvl="1" indent="-514350"/>
            <a:r>
              <a:rPr lang="en-US" sz="2400" dirty="0">
                <a:solidFill>
                  <a:schemeClr val="tx2"/>
                </a:solidFill>
              </a:rPr>
              <a:t>Uses gravity to measure changes in mass</a:t>
            </a:r>
          </a:p>
        </p:txBody>
      </p:sp>
    </p:spTree>
    <p:extLst>
      <p:ext uri="{BB962C8B-B14F-4D97-AF65-F5344CB8AC3E}">
        <p14:creationId xmlns:p14="http://schemas.microsoft.com/office/powerpoint/2010/main" val="4205207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D063E-0DE4-D84F-81E6-CEB7F65A2E4D}"/>
              </a:ext>
            </a:extLst>
          </p:cNvPr>
          <p:cNvSpPr>
            <a:spLocks noGrp="1"/>
          </p:cNvSpPr>
          <p:nvPr>
            <p:ph type="title"/>
          </p:nvPr>
        </p:nvSpPr>
        <p:spPr>
          <a:xfrm>
            <a:off x="457200" y="194108"/>
            <a:ext cx="8229600" cy="361062"/>
          </a:xfrm>
        </p:spPr>
        <p:txBody>
          <a:bodyPr/>
          <a:lstStyle/>
          <a:p>
            <a:r>
              <a:rPr lang="en-US" dirty="0"/>
              <a:t>Groundwater Record</a:t>
            </a:r>
          </a:p>
        </p:txBody>
      </p:sp>
      <p:pic>
        <p:nvPicPr>
          <p:cNvPr id="5" name="Content Placeholder 4">
            <a:extLst>
              <a:ext uri="{FF2B5EF4-FFF2-40B4-BE49-F238E27FC236}">
                <a16:creationId xmlns:a16="http://schemas.microsoft.com/office/drawing/2014/main" id="{669E4168-107F-F642-951A-E94400AC7D3E}"/>
              </a:ext>
            </a:extLst>
          </p:cNvPr>
          <p:cNvPicPr>
            <a:picLocks noGrp="1" noChangeAspect="1"/>
          </p:cNvPicPr>
          <p:nvPr>
            <p:ph idx="1"/>
          </p:nvPr>
        </p:nvPicPr>
        <p:blipFill>
          <a:blip r:embed="rId2"/>
          <a:stretch>
            <a:fillRect/>
          </a:stretch>
        </p:blipFill>
        <p:spPr>
          <a:xfrm>
            <a:off x="157604" y="739740"/>
            <a:ext cx="8808490" cy="5378031"/>
          </a:xfrm>
        </p:spPr>
      </p:pic>
    </p:spTree>
    <p:extLst>
      <p:ext uri="{BB962C8B-B14F-4D97-AF65-F5344CB8AC3E}">
        <p14:creationId xmlns:p14="http://schemas.microsoft.com/office/powerpoint/2010/main" val="22576619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069474"/>
            <a:ext cx="8229600" cy="4645754"/>
          </a:xfrm>
        </p:spPr>
        <p:txBody>
          <a:bodyPr>
            <a:normAutofit/>
          </a:bodyPr>
          <a:lstStyle/>
          <a:p>
            <a:r>
              <a:rPr lang="en-US" sz="2800" dirty="0"/>
              <a:t>Satellite gravity measurements (GRACE </a:t>
            </a:r>
            <a:r>
              <a:rPr lang="mr-IN" sz="2800" dirty="0"/>
              <a:t>–</a:t>
            </a:r>
            <a:r>
              <a:rPr lang="en-US" sz="2800" dirty="0"/>
              <a:t> Gravity Recovery and Climate Experiment)</a:t>
            </a:r>
          </a:p>
          <a:p>
            <a:pPr lvl="1"/>
            <a:r>
              <a:rPr lang="en-US" sz="2400" dirty="0"/>
              <a:t>Changes is gravity</a:t>
            </a:r>
            <a:br>
              <a:rPr lang="en-US" sz="2400" dirty="0"/>
            </a:br>
            <a:r>
              <a:rPr lang="en-US" sz="2400" dirty="0"/>
              <a:t>can show groundwater</a:t>
            </a:r>
            <a:br>
              <a:rPr lang="en-US" sz="2400" dirty="0"/>
            </a:br>
            <a:r>
              <a:rPr lang="en-US" sz="2400" dirty="0"/>
              <a:t>changes</a:t>
            </a:r>
          </a:p>
        </p:txBody>
      </p:sp>
      <p:sp>
        <p:nvSpPr>
          <p:cNvPr id="3" name="Title 2"/>
          <p:cNvSpPr>
            <a:spLocks noGrp="1"/>
          </p:cNvSpPr>
          <p:nvPr>
            <p:ph type="title"/>
          </p:nvPr>
        </p:nvSpPr>
        <p:spPr/>
        <p:txBody>
          <a:bodyPr/>
          <a:lstStyle/>
          <a:p>
            <a:r>
              <a:rPr lang="en-US" dirty="0"/>
              <a:t>Geodesy &amp; Hydrology</a:t>
            </a:r>
          </a:p>
        </p:txBody>
      </p:sp>
      <p:grpSp>
        <p:nvGrpSpPr>
          <p:cNvPr id="12" name="Group 11"/>
          <p:cNvGrpSpPr/>
          <p:nvPr/>
        </p:nvGrpSpPr>
        <p:grpSpPr>
          <a:xfrm>
            <a:off x="2935975" y="2096307"/>
            <a:ext cx="6121412" cy="4228358"/>
            <a:chOff x="2870480" y="1947335"/>
            <a:chExt cx="6121412" cy="4228358"/>
          </a:xfrm>
        </p:grpSpPr>
        <p:pic>
          <p:nvPicPr>
            <p:cNvPr id="13" name="Picture 12"/>
            <p:cNvPicPr>
              <a:picLocks noChangeAspect="1"/>
            </p:cNvPicPr>
            <p:nvPr/>
          </p:nvPicPr>
          <p:blipFill>
            <a:blip r:embed="rId3"/>
            <a:stretch>
              <a:fillRect/>
            </a:stretch>
          </p:blipFill>
          <p:spPr>
            <a:xfrm>
              <a:off x="4150189" y="1947335"/>
              <a:ext cx="4839755" cy="3226503"/>
            </a:xfrm>
            <a:prstGeom prst="rect">
              <a:avLst/>
            </a:prstGeom>
            <a:ln>
              <a:noFill/>
            </a:ln>
            <a:effectLst>
              <a:outerShdw blurRad="292100" dist="139700" dir="2700000" algn="tl" rotWithShape="0">
                <a:srgbClr val="333333">
                  <a:alpha val="65000"/>
                </a:srgbClr>
              </a:outerShdw>
            </a:effectLst>
          </p:spPr>
        </p:pic>
        <p:pic>
          <p:nvPicPr>
            <p:cNvPr id="14" name="Picture 1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870480" y="5266348"/>
              <a:ext cx="6121412" cy="642077"/>
            </a:xfrm>
            <a:prstGeom prst="rect">
              <a:avLst/>
            </a:prstGeom>
            <a:ln>
              <a:noFill/>
            </a:ln>
            <a:effectLst>
              <a:outerShdw blurRad="292100" dist="139700" dir="2700000" algn="tl" rotWithShape="0">
                <a:srgbClr val="333333">
                  <a:alpha val="65000"/>
                </a:srgbClr>
              </a:outerShdw>
            </a:effectLst>
          </p:spPr>
        </p:pic>
        <p:sp>
          <p:nvSpPr>
            <p:cNvPr id="15" name="TextBox 14"/>
            <p:cNvSpPr txBox="1"/>
            <p:nvPr/>
          </p:nvSpPr>
          <p:spPr>
            <a:xfrm>
              <a:off x="7870958" y="5929472"/>
              <a:ext cx="1059430" cy="246221"/>
            </a:xfrm>
            <a:prstGeom prst="rect">
              <a:avLst/>
            </a:prstGeom>
            <a:noFill/>
          </p:spPr>
          <p:txBody>
            <a:bodyPr wrap="none" rtlCol="0">
              <a:spAutoFit/>
            </a:bodyPr>
            <a:lstStyle/>
            <a:p>
              <a:r>
                <a:rPr lang="en-US" sz="1000" dirty="0" err="1"/>
                <a:t>climate.nasa.gov</a:t>
              </a:r>
              <a:endParaRPr lang="en-US" sz="1000" dirty="0"/>
            </a:p>
          </p:txBody>
        </p:sp>
      </p:grpSp>
    </p:spTree>
    <p:extLst>
      <p:ext uri="{BB962C8B-B14F-4D97-AF65-F5344CB8AC3E}">
        <p14:creationId xmlns:p14="http://schemas.microsoft.com/office/powerpoint/2010/main" val="3833128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45314-E972-D147-9DED-D7FCE5C14193}"/>
              </a:ext>
            </a:extLst>
          </p:cNvPr>
          <p:cNvSpPr>
            <a:spLocks noGrp="1"/>
          </p:cNvSpPr>
          <p:nvPr>
            <p:ph type="title"/>
          </p:nvPr>
        </p:nvSpPr>
        <p:spPr/>
        <p:txBody>
          <a:bodyPr/>
          <a:lstStyle/>
          <a:p>
            <a:r>
              <a:rPr lang="en-US" dirty="0"/>
              <a:t>GRACE Record</a:t>
            </a:r>
          </a:p>
        </p:txBody>
      </p:sp>
      <p:pic>
        <p:nvPicPr>
          <p:cNvPr id="5" name="Picture 4">
            <a:extLst>
              <a:ext uri="{FF2B5EF4-FFF2-40B4-BE49-F238E27FC236}">
                <a16:creationId xmlns:a16="http://schemas.microsoft.com/office/drawing/2014/main" id="{016D6C2E-6908-794F-9B86-3A584115F521}"/>
              </a:ext>
            </a:extLst>
          </p:cNvPr>
          <p:cNvPicPr>
            <a:picLocks noChangeAspect="1"/>
          </p:cNvPicPr>
          <p:nvPr/>
        </p:nvPicPr>
        <p:blipFill>
          <a:blip r:embed="rId2"/>
          <a:stretch>
            <a:fillRect/>
          </a:stretch>
        </p:blipFill>
        <p:spPr>
          <a:xfrm>
            <a:off x="457200" y="884706"/>
            <a:ext cx="7794702" cy="5297962"/>
          </a:xfrm>
          <a:prstGeom prst="rect">
            <a:avLst/>
          </a:prstGeom>
        </p:spPr>
      </p:pic>
    </p:spTree>
    <p:extLst>
      <p:ext uri="{BB962C8B-B14F-4D97-AF65-F5344CB8AC3E}">
        <p14:creationId xmlns:p14="http://schemas.microsoft.com/office/powerpoint/2010/main" val="27422529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3E73E5-B2D0-A846-B1F9-6F0AA626E96A}"/>
              </a:ext>
            </a:extLst>
          </p:cNvPr>
          <p:cNvPicPr>
            <a:picLocks noChangeAspect="1"/>
          </p:cNvPicPr>
          <p:nvPr/>
        </p:nvPicPr>
        <p:blipFill>
          <a:blip r:embed="rId2"/>
          <a:stretch>
            <a:fillRect/>
          </a:stretch>
        </p:blipFill>
        <p:spPr>
          <a:xfrm>
            <a:off x="765304" y="0"/>
            <a:ext cx="7613391" cy="6858000"/>
          </a:xfrm>
          <a:prstGeom prst="rect">
            <a:avLst/>
          </a:prstGeom>
        </p:spPr>
      </p:pic>
    </p:spTree>
    <p:extLst>
      <p:ext uri="{BB962C8B-B14F-4D97-AF65-F5344CB8AC3E}">
        <p14:creationId xmlns:p14="http://schemas.microsoft.com/office/powerpoint/2010/main" val="42244969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pbodims.unavco.org/main.php?g2_view=core.DownloadItem&amp;g2_itemId=253460"/>
          <p:cNvPicPr>
            <a:picLocks noChangeAspect="1" noChangeArrowheads="1"/>
          </p:cNvPicPr>
          <p:nvPr/>
        </p:nvPicPr>
        <p:blipFill rotWithShape="1">
          <a:blip r:embed="rId3">
            <a:extLst>
              <a:ext uri="{28A0092B-C50C-407E-A947-70E740481C1C}">
                <a14:useLocalDpi xmlns:a14="http://schemas.microsoft.com/office/drawing/2010/main" val="0"/>
              </a:ext>
            </a:extLst>
          </a:blip>
          <a:srcRect l="906" b="26089"/>
          <a:stretch/>
        </p:blipFill>
        <p:spPr bwMode="auto">
          <a:xfrm>
            <a:off x="0" y="862915"/>
            <a:ext cx="9168660" cy="5128974"/>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itle 3"/>
          <p:cNvSpPr>
            <a:spLocks noGrp="1"/>
          </p:cNvSpPr>
          <p:nvPr>
            <p:ph type="ctrTitle"/>
          </p:nvPr>
        </p:nvSpPr>
        <p:spPr>
          <a:xfrm>
            <a:off x="685800" y="789857"/>
            <a:ext cx="7772400" cy="1470025"/>
          </a:xfrm>
        </p:spPr>
        <p:txBody>
          <a:bodyPr/>
          <a:lstStyle/>
          <a:p>
            <a:r>
              <a:rPr lang="en-US" dirty="0"/>
              <a:t>Measuring Water Resources</a:t>
            </a:r>
          </a:p>
        </p:txBody>
      </p:sp>
      <p:sp>
        <p:nvSpPr>
          <p:cNvPr id="5" name="Subtitle 4"/>
          <p:cNvSpPr>
            <a:spLocks noGrp="1"/>
          </p:cNvSpPr>
          <p:nvPr>
            <p:ph type="subTitle" idx="1"/>
          </p:nvPr>
        </p:nvSpPr>
        <p:spPr>
          <a:xfrm>
            <a:off x="1371600" y="2202769"/>
            <a:ext cx="6400800" cy="1752600"/>
          </a:xfrm>
        </p:spPr>
        <p:txBody>
          <a:bodyPr/>
          <a:lstStyle/>
          <a:p>
            <a:r>
              <a:rPr lang="en-US" dirty="0">
                <a:ea typeface="Times New Roman" pitchFamily="-72" charset="0"/>
                <a:cs typeface="Times New Roman" pitchFamily="-72" charset="0"/>
              </a:rPr>
              <a:t> Unit 3: </a:t>
            </a:r>
            <a:r>
              <a:rPr lang="en-US" dirty="0"/>
              <a:t>Monitoring groundwater storage with GPS vertical position</a:t>
            </a:r>
          </a:p>
        </p:txBody>
      </p:sp>
    </p:spTree>
    <p:extLst>
      <p:ext uri="{BB962C8B-B14F-4D97-AF65-F5344CB8AC3E}">
        <p14:creationId xmlns:p14="http://schemas.microsoft.com/office/powerpoint/2010/main" val="329727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Unit 3 Outline</a:t>
            </a:r>
          </a:p>
        </p:txBody>
      </p:sp>
      <p:sp>
        <p:nvSpPr>
          <p:cNvPr id="3" name="Content Placeholder 2"/>
          <p:cNvSpPr>
            <a:spLocks noGrp="1"/>
          </p:cNvSpPr>
          <p:nvPr>
            <p:ph idx="1"/>
          </p:nvPr>
        </p:nvSpPr>
        <p:spPr>
          <a:xfrm>
            <a:off x="467544" y="1988840"/>
            <a:ext cx="8352928" cy="4176464"/>
          </a:xfrm>
        </p:spPr>
        <p:txBody>
          <a:bodyPr/>
          <a:lstStyle/>
          <a:p>
            <a:pPr marL="457200" indent="-457200">
              <a:buFont typeface="+mj-lt"/>
              <a:buAutoNum type="arabicPeriod"/>
            </a:pPr>
            <a:r>
              <a:rPr lang="en-US" sz="2400" dirty="0">
                <a:solidFill>
                  <a:schemeClr val="tx2"/>
                </a:solidFill>
              </a:rPr>
              <a:t>Groundwater Mining: a Global Problem</a:t>
            </a:r>
          </a:p>
          <a:p>
            <a:pPr marL="457200" indent="-457200">
              <a:buFont typeface="+mj-lt"/>
              <a:buAutoNum type="arabicPeriod"/>
            </a:pPr>
            <a:r>
              <a:rPr lang="en-US" sz="2400" dirty="0">
                <a:solidFill>
                  <a:schemeClr val="tx2"/>
                </a:solidFill>
              </a:rPr>
              <a:t>GPS vertical position and hydrologic loading</a:t>
            </a:r>
          </a:p>
          <a:p>
            <a:pPr marL="457200" indent="-457200">
              <a:buFont typeface="+mj-lt"/>
              <a:buAutoNum type="arabicPeriod"/>
            </a:pPr>
            <a:r>
              <a:rPr lang="en-US" sz="2400" dirty="0">
                <a:solidFill>
                  <a:schemeClr val="tx2"/>
                </a:solidFill>
              </a:rPr>
              <a:t>Subsidence: compaction and </a:t>
            </a:r>
            <a:r>
              <a:rPr lang="en-US" sz="2400" dirty="0" err="1">
                <a:solidFill>
                  <a:schemeClr val="tx2"/>
                </a:solidFill>
              </a:rPr>
              <a:t>poroelastic</a:t>
            </a:r>
            <a:r>
              <a:rPr lang="en-US" sz="2400" dirty="0">
                <a:solidFill>
                  <a:schemeClr val="tx2"/>
                </a:solidFill>
              </a:rPr>
              <a:t> effects</a:t>
            </a:r>
          </a:p>
          <a:p>
            <a:pPr marL="457200" indent="-457200">
              <a:buFont typeface="+mj-lt"/>
              <a:buAutoNum type="arabicPeriod"/>
            </a:pPr>
            <a:r>
              <a:rPr lang="en-US" sz="2400" dirty="0">
                <a:solidFill>
                  <a:schemeClr val="tx2"/>
                </a:solidFill>
              </a:rPr>
              <a:t>Introduction to California physiography</a:t>
            </a:r>
          </a:p>
        </p:txBody>
      </p:sp>
    </p:spTree>
    <p:extLst>
      <p:ext uri="{BB962C8B-B14F-4D97-AF65-F5344CB8AC3E}">
        <p14:creationId xmlns:p14="http://schemas.microsoft.com/office/powerpoint/2010/main" val="1676914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 Groundwater mining: a global problem</a:t>
            </a:r>
          </a:p>
        </p:txBody>
      </p:sp>
      <p:sp>
        <p:nvSpPr>
          <p:cNvPr id="8" name="TextBox 7"/>
          <p:cNvSpPr txBox="1"/>
          <p:nvPr/>
        </p:nvSpPr>
        <p:spPr>
          <a:xfrm>
            <a:off x="4754489" y="871040"/>
            <a:ext cx="3932311" cy="646331"/>
          </a:xfrm>
          <a:prstGeom prst="rect">
            <a:avLst/>
          </a:prstGeom>
          <a:noFill/>
        </p:spPr>
        <p:txBody>
          <a:bodyPr wrap="none" rtlCol="0">
            <a:spAutoFit/>
          </a:bodyPr>
          <a:lstStyle/>
          <a:p>
            <a:r>
              <a:rPr lang="en-US" dirty="0"/>
              <a:t>These figures are from </a:t>
            </a:r>
            <a:r>
              <a:rPr lang="en-US" dirty="0" err="1"/>
              <a:t>Konikow</a:t>
            </a:r>
            <a:r>
              <a:rPr lang="en-US" dirty="0"/>
              <a:t>, 2011</a:t>
            </a:r>
          </a:p>
          <a:p>
            <a:r>
              <a:rPr lang="en-US" dirty="0"/>
              <a:t>See also Figure 2 from </a:t>
            </a:r>
            <a:r>
              <a:rPr lang="en-US" dirty="0" err="1"/>
              <a:t>Famiglietti</a:t>
            </a:r>
            <a:r>
              <a:rPr lang="en-US" dirty="0"/>
              <a:t>, 2014</a:t>
            </a:r>
          </a:p>
        </p:txBody>
      </p:sp>
      <p:grpSp>
        <p:nvGrpSpPr>
          <p:cNvPr id="11" name="Group 10"/>
          <p:cNvGrpSpPr/>
          <p:nvPr/>
        </p:nvGrpSpPr>
        <p:grpSpPr>
          <a:xfrm>
            <a:off x="197264" y="850662"/>
            <a:ext cx="4577661" cy="3860210"/>
            <a:chOff x="197264" y="850662"/>
            <a:chExt cx="4577661" cy="3860210"/>
          </a:xfrm>
        </p:grpSpPr>
        <p:pic>
          <p:nvPicPr>
            <p:cNvPr id="7" name="Picture 6"/>
            <p:cNvPicPr>
              <a:picLocks noChangeAspect="1"/>
            </p:cNvPicPr>
            <p:nvPr/>
          </p:nvPicPr>
          <p:blipFill rotWithShape="1">
            <a:blip r:embed="rId3"/>
            <a:srcRect r="50255"/>
            <a:stretch/>
          </p:blipFill>
          <p:spPr>
            <a:xfrm>
              <a:off x="226274" y="850662"/>
              <a:ext cx="4548651" cy="3601748"/>
            </a:xfrm>
            <a:prstGeom prst="rect">
              <a:avLst/>
            </a:prstGeom>
          </p:spPr>
        </p:pic>
        <p:sp>
          <p:nvSpPr>
            <p:cNvPr id="5" name="TextBox 4"/>
            <p:cNvSpPr txBox="1"/>
            <p:nvPr/>
          </p:nvSpPr>
          <p:spPr>
            <a:xfrm>
              <a:off x="197264" y="4403095"/>
              <a:ext cx="3113615" cy="307777"/>
            </a:xfrm>
            <a:prstGeom prst="rect">
              <a:avLst/>
            </a:prstGeom>
            <a:noFill/>
          </p:spPr>
          <p:txBody>
            <a:bodyPr wrap="none" rtlCol="0">
              <a:spAutoFit/>
            </a:bodyPr>
            <a:lstStyle/>
            <a:p>
              <a:r>
                <a:rPr lang="en-US" sz="1400" dirty="0" err="1"/>
                <a:t>Konikow</a:t>
              </a:r>
              <a:r>
                <a:rPr lang="en-US" sz="1400" dirty="0"/>
                <a:t>, Geophysical Res. Letters, 2011</a:t>
              </a:r>
            </a:p>
          </p:txBody>
        </p:sp>
      </p:grpSp>
      <p:grpSp>
        <p:nvGrpSpPr>
          <p:cNvPr id="6" name="Group 5"/>
          <p:cNvGrpSpPr/>
          <p:nvPr/>
        </p:nvGrpSpPr>
        <p:grpSpPr>
          <a:xfrm>
            <a:off x="2170992" y="1836383"/>
            <a:ext cx="6649537" cy="4498686"/>
            <a:chOff x="2491032" y="1870673"/>
            <a:chExt cx="6649537" cy="4498686"/>
          </a:xfrm>
        </p:grpSpPr>
        <p:pic>
          <p:nvPicPr>
            <p:cNvPr id="4" name="Picture 3"/>
            <p:cNvPicPr>
              <a:picLocks noChangeAspect="1"/>
            </p:cNvPicPr>
            <p:nvPr/>
          </p:nvPicPr>
          <p:blipFill>
            <a:blip r:embed="rId4"/>
            <a:stretch>
              <a:fillRect/>
            </a:stretch>
          </p:blipFill>
          <p:spPr>
            <a:xfrm>
              <a:off x="2491032" y="1870673"/>
              <a:ext cx="6554334" cy="4240225"/>
            </a:xfrm>
            <a:prstGeom prst="rect">
              <a:avLst/>
            </a:prstGeom>
          </p:spPr>
        </p:pic>
        <p:sp>
          <p:nvSpPr>
            <p:cNvPr id="9" name="TextBox 8"/>
            <p:cNvSpPr txBox="1"/>
            <p:nvPr/>
          </p:nvSpPr>
          <p:spPr>
            <a:xfrm>
              <a:off x="7217346" y="6061582"/>
              <a:ext cx="1923223" cy="307777"/>
            </a:xfrm>
            <a:prstGeom prst="rect">
              <a:avLst/>
            </a:prstGeom>
            <a:noFill/>
          </p:spPr>
          <p:txBody>
            <a:bodyPr wrap="none" rtlCol="0">
              <a:spAutoFit/>
            </a:bodyPr>
            <a:lstStyle/>
            <a:p>
              <a:r>
                <a:rPr lang="en-US" sz="1400" dirty="0"/>
                <a:t>NASA </a:t>
              </a:r>
              <a:r>
                <a:rPr lang="en-US" sz="1400" dirty="0" err="1"/>
                <a:t>EarthObservatory</a:t>
              </a:r>
              <a:endParaRPr lang="en-US" sz="1400" dirty="0"/>
            </a:p>
          </p:txBody>
        </p:sp>
      </p:grpSp>
    </p:spTree>
    <p:extLst>
      <p:ext uri="{BB962C8B-B14F-4D97-AF65-F5344CB8AC3E}">
        <p14:creationId xmlns:p14="http://schemas.microsoft.com/office/powerpoint/2010/main" val="376132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6E5E86-EE65-8245-ACF4-7C2BFA917561}"/>
              </a:ext>
            </a:extLst>
          </p:cNvPr>
          <p:cNvPicPr>
            <a:picLocks noChangeAspect="1"/>
          </p:cNvPicPr>
          <p:nvPr/>
        </p:nvPicPr>
        <p:blipFill>
          <a:blip r:embed="rId2"/>
          <a:stretch>
            <a:fillRect/>
          </a:stretch>
        </p:blipFill>
        <p:spPr>
          <a:xfrm>
            <a:off x="0" y="111318"/>
            <a:ext cx="9144000" cy="6043577"/>
          </a:xfrm>
          <a:prstGeom prst="rect">
            <a:avLst/>
          </a:prstGeom>
        </p:spPr>
      </p:pic>
    </p:spTree>
    <p:extLst>
      <p:ext uri="{BB962C8B-B14F-4D97-AF65-F5344CB8AC3E}">
        <p14:creationId xmlns:p14="http://schemas.microsoft.com/office/powerpoint/2010/main" val="22651008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GPS Data</a:t>
            </a:r>
          </a:p>
        </p:txBody>
      </p:sp>
      <p:pic>
        <p:nvPicPr>
          <p:cNvPr id="3" name="Picture 2"/>
          <p:cNvPicPr>
            <a:picLocks noChangeAspect="1"/>
          </p:cNvPicPr>
          <p:nvPr/>
        </p:nvPicPr>
        <p:blipFill>
          <a:blip r:embed="rId3"/>
          <a:stretch>
            <a:fillRect/>
          </a:stretch>
        </p:blipFill>
        <p:spPr>
          <a:xfrm>
            <a:off x="457200" y="937002"/>
            <a:ext cx="5195757" cy="5168929"/>
          </a:xfrm>
          <a:prstGeom prst="rect">
            <a:avLst/>
          </a:prstGeom>
        </p:spPr>
      </p:pic>
      <p:pic>
        <p:nvPicPr>
          <p:cNvPr id="4" name="Picture 3"/>
          <p:cNvPicPr>
            <a:picLocks noChangeAspect="1"/>
          </p:cNvPicPr>
          <p:nvPr/>
        </p:nvPicPr>
        <p:blipFill>
          <a:blip r:embed="rId4"/>
          <a:stretch>
            <a:fillRect/>
          </a:stretch>
        </p:blipFill>
        <p:spPr>
          <a:xfrm>
            <a:off x="4882584" y="237652"/>
            <a:ext cx="3314056" cy="4244255"/>
          </a:xfrm>
          <a:prstGeom prst="rect">
            <a:avLst/>
          </a:prstGeom>
        </p:spPr>
      </p:pic>
      <p:cxnSp>
        <p:nvCxnSpPr>
          <p:cNvPr id="6" name="Straight Connector 5"/>
          <p:cNvCxnSpPr/>
          <p:nvPr/>
        </p:nvCxnSpPr>
        <p:spPr>
          <a:xfrm flipH="1">
            <a:off x="1109671" y="237652"/>
            <a:ext cx="3772913" cy="3202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flipV="1">
            <a:off x="1109671" y="3439788"/>
            <a:ext cx="3772913" cy="1042119"/>
          </a:xfrm>
          <a:prstGeom prst="line">
            <a:avLst/>
          </a:prstGeom>
        </p:spPr>
        <p:style>
          <a:lnRef idx="2">
            <a:schemeClr val="accent1"/>
          </a:lnRef>
          <a:fillRef idx="0">
            <a:schemeClr val="accent1"/>
          </a:fillRef>
          <a:effectRef idx="1">
            <a:schemeClr val="accent1"/>
          </a:effectRef>
          <a:fontRef idx="minor">
            <a:schemeClr val="tx1"/>
          </a:fontRef>
        </p:style>
      </p:cxnSp>
      <p:pic>
        <p:nvPicPr>
          <p:cNvPr id="9" name="Picture 8"/>
          <p:cNvPicPr>
            <a:picLocks noChangeAspect="1"/>
          </p:cNvPicPr>
          <p:nvPr/>
        </p:nvPicPr>
        <p:blipFill rotWithShape="1">
          <a:blip r:embed="rId5"/>
          <a:srcRect l="13172" r="40474"/>
          <a:stretch/>
        </p:blipFill>
        <p:spPr>
          <a:xfrm>
            <a:off x="357560" y="2467682"/>
            <a:ext cx="715121" cy="1157041"/>
          </a:xfrm>
          <a:prstGeom prst="rect">
            <a:avLst/>
          </a:prstGeom>
          <a:ln>
            <a:solidFill>
              <a:schemeClr val="tx1"/>
            </a:solidFill>
          </a:ln>
        </p:spPr>
      </p:pic>
      <p:sp>
        <p:nvSpPr>
          <p:cNvPr id="10" name="TextBox 9"/>
          <p:cNvSpPr txBox="1"/>
          <p:nvPr/>
        </p:nvSpPr>
        <p:spPr>
          <a:xfrm>
            <a:off x="5905917" y="4758990"/>
            <a:ext cx="2872816" cy="923330"/>
          </a:xfrm>
          <a:prstGeom prst="rect">
            <a:avLst/>
          </a:prstGeom>
          <a:noFill/>
        </p:spPr>
        <p:txBody>
          <a:bodyPr wrap="square" rtlCol="0">
            <a:spAutoFit/>
          </a:bodyPr>
          <a:lstStyle/>
          <a:p>
            <a:r>
              <a:rPr lang="en-US" b="1" dirty="0">
                <a:solidFill>
                  <a:srgbClr val="FF0000"/>
                </a:solidFill>
              </a:rPr>
              <a:t>Cycles in vertical position are related to the seasonal water changes.</a:t>
            </a:r>
          </a:p>
        </p:txBody>
      </p:sp>
      <p:cxnSp>
        <p:nvCxnSpPr>
          <p:cNvPr id="12" name="Straight Arrow Connector 11"/>
          <p:cNvCxnSpPr/>
          <p:nvPr/>
        </p:nvCxnSpPr>
        <p:spPr>
          <a:xfrm flipH="1" flipV="1">
            <a:off x="5905917" y="3624723"/>
            <a:ext cx="246594" cy="1134267"/>
          </a:xfrm>
          <a:prstGeom prst="straightConnector1">
            <a:avLst/>
          </a:prstGeom>
          <a:ln w="57150" cmpd="sng">
            <a:solidFill>
              <a:srgbClr val="FF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7734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r>
              <a:rPr lang="en-US" dirty="0"/>
              <a:t>3. Subsidence: groundwater pumping may lead to subsidence</a:t>
            </a:r>
          </a:p>
        </p:txBody>
      </p:sp>
      <p:sp>
        <p:nvSpPr>
          <p:cNvPr id="3" name="Content Placeholder 2"/>
          <p:cNvSpPr>
            <a:spLocks noGrp="1"/>
          </p:cNvSpPr>
          <p:nvPr>
            <p:ph sz="quarter" idx="1"/>
          </p:nvPr>
        </p:nvSpPr>
        <p:spPr>
          <a:xfrm>
            <a:off x="566737" y="1752600"/>
            <a:ext cx="8008937" cy="2057400"/>
          </a:xfrm>
        </p:spPr>
        <p:txBody>
          <a:bodyPr/>
          <a:lstStyle/>
          <a:p>
            <a:r>
              <a:rPr lang="en-US" dirty="0"/>
              <a:t>Two effects</a:t>
            </a:r>
          </a:p>
          <a:p>
            <a:pPr lvl="1"/>
            <a:r>
              <a:rPr lang="en-US" dirty="0"/>
              <a:t>Compaction of </a:t>
            </a:r>
            <a:r>
              <a:rPr lang="en-US" dirty="0" err="1"/>
              <a:t>aquitard</a:t>
            </a:r>
            <a:r>
              <a:rPr lang="en-US" dirty="0"/>
              <a:t> sediments; generally irreversible</a:t>
            </a:r>
          </a:p>
          <a:p>
            <a:pPr lvl="1"/>
            <a:r>
              <a:rPr lang="en-US" dirty="0" err="1"/>
              <a:t>Poroelastic</a:t>
            </a:r>
            <a:r>
              <a:rPr lang="en-US" dirty="0"/>
              <a:t> effects; reversible</a:t>
            </a:r>
          </a:p>
          <a:p>
            <a:pPr lvl="1"/>
            <a:endParaRPr lang="en-US" dirty="0"/>
          </a:p>
        </p:txBody>
      </p:sp>
    </p:spTree>
    <p:extLst>
      <p:ext uri="{BB962C8B-B14F-4D97-AF65-F5344CB8AC3E}">
        <p14:creationId xmlns:p14="http://schemas.microsoft.com/office/powerpoint/2010/main" val="26636557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endParaRPr lang="en-US"/>
          </a:p>
        </p:txBody>
      </p:sp>
      <p:pic>
        <p:nvPicPr>
          <p:cNvPr id="9" name="Picture 8" descr="Gallaway et al Fig A.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06500"/>
            <a:ext cx="9144000" cy="4444329"/>
          </a:xfrm>
          <a:prstGeom prst="rect">
            <a:avLst/>
          </a:prstGeom>
        </p:spPr>
      </p:pic>
      <p:sp>
        <p:nvSpPr>
          <p:cNvPr id="10" name="TextBox 9"/>
          <p:cNvSpPr txBox="1"/>
          <p:nvPr/>
        </p:nvSpPr>
        <p:spPr>
          <a:xfrm>
            <a:off x="5217312" y="5765060"/>
            <a:ext cx="3801041" cy="276999"/>
          </a:xfrm>
          <a:prstGeom prst="rect">
            <a:avLst/>
          </a:prstGeom>
          <a:noFill/>
        </p:spPr>
        <p:txBody>
          <a:bodyPr wrap="none" rtlCol="0">
            <a:spAutoFit/>
          </a:bodyPr>
          <a:lstStyle/>
          <a:p>
            <a:r>
              <a:rPr lang="en-US" sz="1200" dirty="0"/>
              <a:t>http://</a:t>
            </a:r>
            <a:r>
              <a:rPr lang="en-US" sz="1200" dirty="0" err="1"/>
              <a:t>pubs.usgs.gov</a:t>
            </a:r>
            <a:r>
              <a:rPr lang="en-US" sz="1200" dirty="0"/>
              <a:t>/</a:t>
            </a:r>
            <a:r>
              <a:rPr lang="en-US" sz="1200" dirty="0" err="1"/>
              <a:t>circ</a:t>
            </a:r>
            <a:r>
              <a:rPr lang="en-US" sz="1200" dirty="0"/>
              <a:t>/circ1182/</a:t>
            </a:r>
            <a:r>
              <a:rPr lang="en-US" sz="1200" dirty="0" err="1"/>
              <a:t>pdf</a:t>
            </a:r>
            <a:r>
              <a:rPr lang="en-US" sz="1200" dirty="0"/>
              <a:t>/04part1_intro.pdf</a:t>
            </a:r>
          </a:p>
        </p:txBody>
      </p:sp>
    </p:spTree>
    <p:extLst>
      <p:ext uri="{BB962C8B-B14F-4D97-AF65-F5344CB8AC3E}">
        <p14:creationId xmlns:p14="http://schemas.microsoft.com/office/powerpoint/2010/main" val="31499011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endParaRPr lang="en-US"/>
          </a:p>
        </p:txBody>
      </p:sp>
      <p:pic>
        <p:nvPicPr>
          <p:cNvPr id="7" name="Picture 6" descr="Gallaway et al Fig B.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3757"/>
            <a:ext cx="9144000" cy="5976062"/>
          </a:xfrm>
          <a:prstGeom prst="rect">
            <a:avLst/>
          </a:prstGeom>
        </p:spPr>
      </p:pic>
      <p:sp>
        <p:nvSpPr>
          <p:cNvPr id="8" name="TextBox 7"/>
          <p:cNvSpPr txBox="1"/>
          <p:nvPr/>
        </p:nvSpPr>
        <p:spPr>
          <a:xfrm>
            <a:off x="5217312" y="6033621"/>
            <a:ext cx="3801041" cy="276999"/>
          </a:xfrm>
          <a:prstGeom prst="rect">
            <a:avLst/>
          </a:prstGeom>
          <a:noFill/>
        </p:spPr>
        <p:txBody>
          <a:bodyPr wrap="none" rtlCol="0">
            <a:spAutoFit/>
          </a:bodyPr>
          <a:lstStyle/>
          <a:p>
            <a:r>
              <a:rPr lang="en-US" sz="1200" dirty="0"/>
              <a:t>http://</a:t>
            </a:r>
            <a:r>
              <a:rPr lang="en-US" sz="1200" dirty="0" err="1"/>
              <a:t>pubs.usgs.gov</a:t>
            </a:r>
            <a:r>
              <a:rPr lang="en-US" sz="1200" dirty="0"/>
              <a:t>/</a:t>
            </a:r>
            <a:r>
              <a:rPr lang="en-US" sz="1200" dirty="0" err="1"/>
              <a:t>circ</a:t>
            </a:r>
            <a:r>
              <a:rPr lang="en-US" sz="1200" dirty="0"/>
              <a:t>/circ1182/</a:t>
            </a:r>
            <a:r>
              <a:rPr lang="en-US" sz="1200" dirty="0" err="1"/>
              <a:t>pdf</a:t>
            </a:r>
            <a:r>
              <a:rPr lang="en-US" sz="1200" dirty="0"/>
              <a:t>/04part1_intro.pdf</a:t>
            </a:r>
          </a:p>
        </p:txBody>
      </p:sp>
    </p:spTree>
    <p:extLst>
      <p:ext uri="{BB962C8B-B14F-4D97-AF65-F5344CB8AC3E}">
        <p14:creationId xmlns:p14="http://schemas.microsoft.com/office/powerpoint/2010/main" val="19670449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97700C2-AAC4-9F40-882F-7CA9AAE4BAA4}"/>
              </a:ext>
            </a:extLst>
          </p:cNvPr>
          <p:cNvGraphicFramePr>
            <a:graphicFrameLocks noGrp="1"/>
          </p:cNvGraphicFramePr>
          <p:nvPr>
            <p:ph idx="1"/>
            <p:extLst/>
          </p:nvPr>
        </p:nvGraphicFramePr>
        <p:xfrm>
          <a:off x="1065406" y="3315435"/>
          <a:ext cx="6918866" cy="2873488"/>
        </p:xfrm>
        <a:graphic>
          <a:graphicData uri="http://schemas.openxmlformats.org/drawingml/2006/table">
            <a:tbl>
              <a:tblPr firstRow="1" firstCol="1" bandRow="1">
                <a:tableStyleId>{5C22544A-7EE6-4342-B048-85BDC9FD1C3A}</a:tableStyleId>
              </a:tblPr>
              <a:tblGrid>
                <a:gridCol w="764841">
                  <a:extLst>
                    <a:ext uri="{9D8B030D-6E8A-4147-A177-3AD203B41FA5}">
                      <a16:colId xmlns:a16="http://schemas.microsoft.com/office/drawing/2014/main" val="3528998974"/>
                    </a:ext>
                  </a:extLst>
                </a:gridCol>
                <a:gridCol w="673648">
                  <a:extLst>
                    <a:ext uri="{9D8B030D-6E8A-4147-A177-3AD203B41FA5}">
                      <a16:colId xmlns:a16="http://schemas.microsoft.com/office/drawing/2014/main" val="1043168159"/>
                    </a:ext>
                  </a:extLst>
                </a:gridCol>
                <a:gridCol w="741307">
                  <a:extLst>
                    <a:ext uri="{9D8B030D-6E8A-4147-A177-3AD203B41FA5}">
                      <a16:colId xmlns:a16="http://schemas.microsoft.com/office/drawing/2014/main" val="2771992368"/>
                    </a:ext>
                  </a:extLst>
                </a:gridCol>
                <a:gridCol w="1800317">
                  <a:extLst>
                    <a:ext uri="{9D8B030D-6E8A-4147-A177-3AD203B41FA5}">
                      <a16:colId xmlns:a16="http://schemas.microsoft.com/office/drawing/2014/main" val="3069004051"/>
                    </a:ext>
                  </a:extLst>
                </a:gridCol>
                <a:gridCol w="1800317">
                  <a:extLst>
                    <a:ext uri="{9D8B030D-6E8A-4147-A177-3AD203B41FA5}">
                      <a16:colId xmlns:a16="http://schemas.microsoft.com/office/drawing/2014/main" val="4268549927"/>
                    </a:ext>
                  </a:extLst>
                </a:gridCol>
                <a:gridCol w="1138436">
                  <a:extLst>
                    <a:ext uri="{9D8B030D-6E8A-4147-A177-3AD203B41FA5}">
                      <a16:colId xmlns:a16="http://schemas.microsoft.com/office/drawing/2014/main" val="1910159215"/>
                    </a:ext>
                  </a:extLst>
                </a:gridCol>
              </a:tblGrid>
              <a:tr h="725629">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Station</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Latitude</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Longitude</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dirty="0">
                          <a:effectLst/>
                        </a:rPr>
                        <a:t>Vertical Trend (mm / </a:t>
                      </a:r>
                      <a:r>
                        <a:rPr lang="en-US" sz="1100" dirty="0" err="1">
                          <a:effectLst/>
                        </a:rPr>
                        <a:t>yr</a:t>
                      </a:r>
                      <a:r>
                        <a:rPr lang="en-US" sz="1100" dirty="0">
                          <a:effectLst/>
                        </a:rPr>
                        <a:t>)</a:t>
                      </a:r>
                      <a:endParaRPr lang="en-US" sz="1100" dirty="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Month of peak in seasonal cycle</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28317112"/>
                  </a:ext>
                </a:extLst>
              </a:tr>
              <a:tr h="241876">
                <a:tc rowSpan="3">
                  <a:txBody>
                    <a:bodyPr/>
                    <a:lstStyle/>
                    <a:p>
                      <a:pPr marL="0" marR="0">
                        <a:spcBef>
                          <a:spcPts val="0"/>
                        </a:spcBef>
                        <a:spcAft>
                          <a:spcPts val="0"/>
                        </a:spcAft>
                      </a:pPr>
                      <a:r>
                        <a:rPr lang="en-US" sz="1100">
                          <a:effectLst/>
                        </a:rPr>
                        <a:t>Person 1</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P536</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35.28</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-120.03</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43127443"/>
                  </a:ext>
                </a:extLst>
              </a:tr>
              <a:tr h="212851">
                <a:tc vMerge="1">
                  <a:txBody>
                    <a:bodyPr/>
                    <a:lstStyle/>
                    <a:p>
                      <a:endParaRPr lang="en-US"/>
                    </a:p>
                  </a:txBody>
                  <a:tcPr/>
                </a:tc>
                <a:tc>
                  <a:txBody>
                    <a:bodyPr/>
                    <a:lstStyle/>
                    <a:p>
                      <a:pPr marL="0" marR="0">
                        <a:spcBef>
                          <a:spcPts val="0"/>
                        </a:spcBef>
                        <a:spcAft>
                          <a:spcPts val="0"/>
                        </a:spcAft>
                      </a:pPr>
                      <a:r>
                        <a:rPr lang="en-US" sz="1100">
                          <a:effectLst/>
                        </a:rPr>
                        <a:t>P056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36.03</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-119.06</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2151757652"/>
                  </a:ext>
                </a:extLst>
              </a:tr>
              <a:tr h="241876">
                <a:tc vMerge="1">
                  <a:txBody>
                    <a:bodyPr/>
                    <a:lstStyle/>
                    <a:p>
                      <a:endParaRPr lang="en-US"/>
                    </a:p>
                  </a:txBody>
                  <a:tcPr/>
                </a:tc>
                <a:tc>
                  <a:txBody>
                    <a:bodyPr/>
                    <a:lstStyle/>
                    <a:p>
                      <a:pPr marL="0" marR="0">
                        <a:spcBef>
                          <a:spcPts val="0"/>
                        </a:spcBef>
                        <a:spcAft>
                          <a:spcPts val="0"/>
                        </a:spcAft>
                      </a:pPr>
                      <a:r>
                        <a:rPr lang="en-US" sz="1100">
                          <a:effectLst/>
                        </a:rPr>
                        <a:t>P567</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35.42</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-118.75</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4256273552"/>
                  </a:ext>
                </a:extLst>
              </a:tr>
              <a:tr h="241876">
                <a:tc rowSpan="3">
                  <a:txBody>
                    <a:bodyPr/>
                    <a:lstStyle/>
                    <a:p>
                      <a:pPr marL="0" marR="0">
                        <a:spcBef>
                          <a:spcPts val="0"/>
                        </a:spcBef>
                        <a:spcAft>
                          <a:spcPts val="0"/>
                        </a:spcAft>
                      </a:pPr>
                      <a:r>
                        <a:rPr lang="en-US" sz="1100">
                          <a:effectLst/>
                        </a:rPr>
                        <a:t>Person 2</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P538</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35.53</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-120.11</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3841698527"/>
                  </a:ext>
                </a:extLst>
              </a:tr>
              <a:tr h="241876">
                <a:tc vMerge="1">
                  <a:txBody>
                    <a:bodyPr/>
                    <a:lstStyle/>
                    <a:p>
                      <a:endParaRPr lang="en-US"/>
                    </a:p>
                  </a:txBody>
                  <a:tcPr/>
                </a:tc>
                <a:tc>
                  <a:txBody>
                    <a:bodyPr/>
                    <a:lstStyle/>
                    <a:p>
                      <a:pPr marL="0" marR="0">
                        <a:spcBef>
                          <a:spcPts val="0"/>
                        </a:spcBef>
                        <a:spcAft>
                          <a:spcPts val="0"/>
                        </a:spcAft>
                      </a:pPr>
                      <a:r>
                        <a:rPr lang="en-US" sz="1100">
                          <a:effectLst/>
                        </a:rPr>
                        <a:t>P303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37.05</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-120.71</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2317491237"/>
                  </a:ext>
                </a:extLst>
              </a:tr>
              <a:tr h="241876">
                <a:tc vMerge="1">
                  <a:txBody>
                    <a:bodyPr/>
                    <a:lstStyle/>
                    <a:p>
                      <a:endParaRPr lang="en-US"/>
                    </a:p>
                  </a:txBody>
                  <a:tcPr/>
                </a:tc>
                <a:tc>
                  <a:txBody>
                    <a:bodyPr/>
                    <a:lstStyle/>
                    <a:p>
                      <a:pPr marL="0" marR="0">
                        <a:spcBef>
                          <a:spcPts val="0"/>
                        </a:spcBef>
                        <a:spcAft>
                          <a:spcPts val="0"/>
                        </a:spcAft>
                      </a:pPr>
                      <a:r>
                        <a:rPr lang="en-US" sz="1100">
                          <a:effectLst/>
                        </a:rPr>
                        <a:t>P570</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35.67</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-118.26</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dirty="0">
                          <a:effectLst/>
                        </a:rPr>
                        <a:t> </a:t>
                      </a:r>
                      <a:endParaRPr lang="en-US" sz="1100" dirty="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2135684191"/>
                  </a:ext>
                </a:extLst>
              </a:tr>
              <a:tr h="241876">
                <a:tc rowSpan="3">
                  <a:txBody>
                    <a:bodyPr/>
                    <a:lstStyle/>
                    <a:p>
                      <a:pPr marL="0" marR="0">
                        <a:spcBef>
                          <a:spcPts val="0"/>
                        </a:spcBef>
                        <a:spcAft>
                          <a:spcPts val="0"/>
                        </a:spcAft>
                      </a:pPr>
                      <a:r>
                        <a:rPr lang="en-US" sz="1100">
                          <a:effectLst/>
                        </a:rPr>
                        <a:t>Person 3</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P539</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35.70</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-120.18</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3793278048"/>
                  </a:ext>
                </a:extLst>
              </a:tr>
              <a:tr h="241876">
                <a:tc vMerge="1">
                  <a:txBody>
                    <a:bodyPr/>
                    <a:lstStyle/>
                    <a:p>
                      <a:endParaRPr lang="en-US"/>
                    </a:p>
                  </a:txBody>
                  <a:tcPr/>
                </a:tc>
                <a:tc>
                  <a:txBody>
                    <a:bodyPr/>
                    <a:lstStyle/>
                    <a:p>
                      <a:pPr marL="0" marR="0">
                        <a:spcBef>
                          <a:spcPts val="0"/>
                        </a:spcBef>
                        <a:spcAft>
                          <a:spcPts val="0"/>
                        </a:spcAft>
                      </a:pPr>
                      <a:r>
                        <a:rPr lang="en-US" sz="1100">
                          <a:effectLst/>
                        </a:rPr>
                        <a:t>P307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36.95</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-120.06</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1530338590"/>
                  </a:ext>
                </a:extLst>
              </a:tr>
              <a:tr h="241876">
                <a:tc vMerge="1">
                  <a:txBody>
                    <a:bodyPr/>
                    <a:lstStyle/>
                    <a:p>
                      <a:endParaRPr lang="en-US"/>
                    </a:p>
                  </a:txBody>
                  <a:tcPr/>
                </a:tc>
                <a:tc>
                  <a:txBody>
                    <a:bodyPr/>
                    <a:lstStyle/>
                    <a:p>
                      <a:pPr marL="0" marR="0">
                        <a:spcBef>
                          <a:spcPts val="0"/>
                        </a:spcBef>
                        <a:spcAft>
                          <a:spcPts val="0"/>
                        </a:spcAft>
                      </a:pPr>
                      <a:r>
                        <a:rPr lang="en-US" sz="1100">
                          <a:effectLst/>
                        </a:rPr>
                        <a:t>P572</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36.59</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-118.95</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a:effectLst/>
                        </a:rPr>
                        <a:t> </a:t>
                      </a:r>
                      <a:endParaRPr lang="en-US" sz="1100">
                        <a:effectLst/>
                        <a:latin typeface="Arial" panose="020B0604020202020204" pitchFamily="34" charset="0"/>
                        <a:ea typeface="MS Mincho" panose="02020609040205080304" pitchFamily="49" charset="-128"/>
                      </a:endParaRPr>
                    </a:p>
                  </a:txBody>
                  <a:tcPr marL="68580" marR="68580" marT="0" marB="0" anchor="ctr"/>
                </a:tc>
                <a:tc>
                  <a:txBody>
                    <a:bodyPr/>
                    <a:lstStyle/>
                    <a:p>
                      <a:pPr marL="0" marR="0">
                        <a:spcBef>
                          <a:spcPts val="0"/>
                        </a:spcBef>
                        <a:spcAft>
                          <a:spcPts val="0"/>
                        </a:spcAft>
                      </a:pPr>
                      <a:r>
                        <a:rPr lang="en-US" sz="1100" dirty="0">
                          <a:effectLst/>
                        </a:rPr>
                        <a:t> </a:t>
                      </a:r>
                      <a:endParaRPr lang="en-US" sz="1100" dirty="0">
                        <a:effectLst/>
                        <a:latin typeface="Arial" panose="020B0604020202020204" pitchFamily="34" charset="0"/>
                        <a:ea typeface="MS Mincho" panose="02020609040205080304" pitchFamily="49" charset="-128"/>
                      </a:endParaRPr>
                    </a:p>
                  </a:txBody>
                  <a:tcPr marL="68580" marR="68580" marT="0" marB="0" anchor="ctr"/>
                </a:tc>
                <a:extLst>
                  <a:ext uri="{0D108BD9-81ED-4DB2-BD59-A6C34878D82A}">
                    <a16:rowId xmlns:a16="http://schemas.microsoft.com/office/drawing/2014/main" val="1035289069"/>
                  </a:ext>
                </a:extLst>
              </a:tr>
            </a:tbl>
          </a:graphicData>
        </a:graphic>
      </p:graphicFrame>
      <p:sp>
        <p:nvSpPr>
          <p:cNvPr id="5" name="Rectangle 1">
            <a:extLst>
              <a:ext uri="{FF2B5EF4-FFF2-40B4-BE49-F238E27FC236}">
                <a16:creationId xmlns:a16="http://schemas.microsoft.com/office/drawing/2014/main" id="{55A6039D-4753-A94E-8D12-9CE832CAC807}"/>
              </a:ext>
            </a:extLst>
          </p:cNvPr>
          <p:cNvSpPr>
            <a:spLocks noChangeArrowheads="1"/>
          </p:cNvSpPr>
          <p:nvPr/>
        </p:nvSpPr>
        <p:spPr bwMode="auto">
          <a:xfrm>
            <a:off x="546409" y="426646"/>
            <a:ext cx="8251902" cy="303152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0" tIns="152352" rIns="0" bIns="7617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II. The Data</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ea typeface="MS Mincho" panose="02020609040205080304" pitchFamily="49" charset="-128"/>
              </a:rPr>
              <a:t>GPS records from nine GPS stations are provided (Table 1). You will work in a group of three – each of you will analyze data from three of the sites and share their results with others in the group. The GPS sites are split into three groups for you. Each person should select one group and proceed.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Table 1. Station name and location for nine PBO sites in California. Answers for vertical trend and timing of peak in seasonal cycle should be inserted into this table as you arrive at the answers working through exercise’s questions.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itle 1">
            <a:extLst>
              <a:ext uri="{FF2B5EF4-FFF2-40B4-BE49-F238E27FC236}">
                <a16:creationId xmlns:a16="http://schemas.microsoft.com/office/drawing/2014/main" id="{21A2376B-D070-5646-A948-805F5A0C9128}"/>
              </a:ext>
            </a:extLst>
          </p:cNvPr>
          <p:cNvSpPr>
            <a:spLocks noGrp="1"/>
          </p:cNvSpPr>
          <p:nvPr>
            <p:ph type="title"/>
          </p:nvPr>
        </p:nvSpPr>
        <p:spPr>
          <a:xfrm>
            <a:off x="206829" y="82596"/>
            <a:ext cx="8229600" cy="502088"/>
          </a:xfrm>
        </p:spPr>
        <p:txBody>
          <a:bodyPr/>
          <a:lstStyle/>
          <a:p>
            <a:pPr algn="ctr"/>
            <a:r>
              <a:rPr lang="en-US" sz="3200" dirty="0"/>
              <a:t>Instructions to the students</a:t>
            </a:r>
          </a:p>
        </p:txBody>
      </p:sp>
    </p:spTree>
    <p:extLst>
      <p:ext uri="{BB962C8B-B14F-4D97-AF65-F5344CB8AC3E}">
        <p14:creationId xmlns:p14="http://schemas.microsoft.com/office/powerpoint/2010/main" val="7663046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87B552-43C7-5C4D-8FED-1A9826E149E8}"/>
              </a:ext>
            </a:extLst>
          </p:cNvPr>
          <p:cNvPicPr>
            <a:picLocks noChangeAspect="1"/>
          </p:cNvPicPr>
          <p:nvPr/>
        </p:nvPicPr>
        <p:blipFill rotWithShape="1">
          <a:blip r:embed="rId2"/>
          <a:srcRect l="3985" t="8095" r="1506" b="12540"/>
          <a:stretch/>
        </p:blipFill>
        <p:spPr>
          <a:xfrm>
            <a:off x="1469571" y="108856"/>
            <a:ext cx="6112416" cy="6672944"/>
          </a:xfrm>
          <a:prstGeom prst="rect">
            <a:avLst/>
          </a:prstGeom>
        </p:spPr>
      </p:pic>
    </p:spTree>
    <p:extLst>
      <p:ext uri="{BB962C8B-B14F-4D97-AF65-F5344CB8AC3E}">
        <p14:creationId xmlns:p14="http://schemas.microsoft.com/office/powerpoint/2010/main" val="34213738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22B674-4953-6444-8E88-8A45FC53F665}"/>
              </a:ext>
            </a:extLst>
          </p:cNvPr>
          <p:cNvPicPr>
            <a:picLocks noGrp="1" noChangeAspect="1"/>
          </p:cNvPicPr>
          <p:nvPr>
            <p:ph idx="4294967295"/>
          </p:nvPr>
        </p:nvPicPr>
        <p:blipFill>
          <a:blip r:embed="rId2"/>
          <a:stretch>
            <a:fillRect/>
          </a:stretch>
        </p:blipFill>
        <p:spPr>
          <a:xfrm>
            <a:off x="326571" y="9670"/>
            <a:ext cx="8436429" cy="6848330"/>
          </a:xfrm>
        </p:spPr>
      </p:pic>
      <p:sp>
        <p:nvSpPr>
          <p:cNvPr id="3" name="Oval 2">
            <a:extLst>
              <a:ext uri="{FF2B5EF4-FFF2-40B4-BE49-F238E27FC236}">
                <a16:creationId xmlns:a16="http://schemas.microsoft.com/office/drawing/2014/main" id="{90D97919-AE66-4B42-83E1-27F6664A55DB}"/>
              </a:ext>
            </a:extLst>
          </p:cNvPr>
          <p:cNvSpPr/>
          <p:nvPr/>
        </p:nvSpPr>
        <p:spPr>
          <a:xfrm>
            <a:off x="3820886" y="5050971"/>
            <a:ext cx="751114" cy="478972"/>
          </a:xfrm>
          <a:prstGeom prst="ellipse">
            <a:avLst/>
          </a:prstGeom>
          <a:noFill/>
          <a:ln w="38100">
            <a:solidFill>
              <a:srgbClr val="FFFF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CCC6EE-9112-9847-9531-1528D907AF85}"/>
              </a:ext>
            </a:extLst>
          </p:cNvPr>
          <p:cNvSpPr txBox="1"/>
          <p:nvPr/>
        </p:nvSpPr>
        <p:spPr>
          <a:xfrm>
            <a:off x="576943" y="5366657"/>
            <a:ext cx="2046514" cy="646331"/>
          </a:xfrm>
          <a:prstGeom prst="rect">
            <a:avLst/>
          </a:prstGeom>
          <a:noFill/>
        </p:spPr>
        <p:txBody>
          <a:bodyPr wrap="square" rtlCol="0">
            <a:spAutoFit/>
          </a:bodyPr>
          <a:lstStyle/>
          <a:p>
            <a:r>
              <a:rPr lang="en-US" dirty="0">
                <a:solidFill>
                  <a:srgbClr val="FFFF00"/>
                </a:solidFill>
              </a:rPr>
              <a:t>4-character names are station ID</a:t>
            </a:r>
          </a:p>
        </p:txBody>
      </p:sp>
      <p:cxnSp>
        <p:nvCxnSpPr>
          <p:cNvPr id="7" name="Straight Arrow Connector 6">
            <a:extLst>
              <a:ext uri="{FF2B5EF4-FFF2-40B4-BE49-F238E27FC236}">
                <a16:creationId xmlns:a16="http://schemas.microsoft.com/office/drawing/2014/main" id="{7E990D10-622D-CA48-AE2D-965DE176BF61}"/>
              </a:ext>
            </a:extLst>
          </p:cNvPr>
          <p:cNvCxnSpPr>
            <a:endCxn id="3" idx="2"/>
          </p:cNvCxnSpPr>
          <p:nvPr/>
        </p:nvCxnSpPr>
        <p:spPr>
          <a:xfrm flipV="1">
            <a:off x="2492829" y="5290457"/>
            <a:ext cx="1328057" cy="239486"/>
          </a:xfrm>
          <a:prstGeom prst="straightConnector1">
            <a:avLst/>
          </a:prstGeom>
          <a:ln w="28575">
            <a:solidFill>
              <a:srgbClr val="FFFF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93262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80F57-02AC-8443-BF38-5F3032DBBC29}"/>
              </a:ext>
            </a:extLst>
          </p:cNvPr>
          <p:cNvSpPr>
            <a:spLocks noGrp="1"/>
          </p:cNvSpPr>
          <p:nvPr>
            <p:ph type="title"/>
          </p:nvPr>
        </p:nvSpPr>
        <p:spPr>
          <a:xfrm>
            <a:off x="842839" y="181993"/>
            <a:ext cx="8229600" cy="502088"/>
          </a:xfrm>
        </p:spPr>
        <p:txBody>
          <a:bodyPr/>
          <a:lstStyle/>
          <a:p>
            <a:r>
              <a:rPr lang="en-US" dirty="0"/>
              <a:t>Time to Work with GPS data for Unit 3</a:t>
            </a:r>
          </a:p>
        </p:txBody>
      </p:sp>
      <p:sp>
        <p:nvSpPr>
          <p:cNvPr id="4" name="TextBox 3">
            <a:extLst>
              <a:ext uri="{FF2B5EF4-FFF2-40B4-BE49-F238E27FC236}">
                <a16:creationId xmlns:a16="http://schemas.microsoft.com/office/drawing/2014/main" id="{B03555E8-9FAD-D34D-809B-AD9C1D86342E}"/>
              </a:ext>
            </a:extLst>
          </p:cNvPr>
          <p:cNvSpPr txBox="1"/>
          <p:nvPr/>
        </p:nvSpPr>
        <p:spPr>
          <a:xfrm>
            <a:off x="2663687" y="684081"/>
            <a:ext cx="3927550" cy="369332"/>
          </a:xfrm>
          <a:prstGeom prst="rect">
            <a:avLst/>
          </a:prstGeom>
          <a:noFill/>
        </p:spPr>
        <p:txBody>
          <a:bodyPr wrap="none" rtlCol="0">
            <a:spAutoFit/>
          </a:bodyPr>
          <a:lstStyle/>
          <a:p>
            <a:r>
              <a:rPr lang="en-US" dirty="0"/>
              <a:t>unit_3_instructor_data-shortcourse.xlsx</a:t>
            </a:r>
          </a:p>
        </p:txBody>
      </p:sp>
      <p:pic>
        <p:nvPicPr>
          <p:cNvPr id="5" name="Picture 4">
            <a:extLst>
              <a:ext uri="{FF2B5EF4-FFF2-40B4-BE49-F238E27FC236}">
                <a16:creationId xmlns:a16="http://schemas.microsoft.com/office/drawing/2014/main" id="{1F73169E-19FB-944E-8CA2-4B0610CF9A8A}"/>
              </a:ext>
            </a:extLst>
          </p:cNvPr>
          <p:cNvPicPr>
            <a:picLocks noChangeAspect="1"/>
          </p:cNvPicPr>
          <p:nvPr/>
        </p:nvPicPr>
        <p:blipFill>
          <a:blip r:embed="rId2"/>
          <a:stretch>
            <a:fillRect/>
          </a:stretch>
        </p:blipFill>
        <p:spPr>
          <a:xfrm>
            <a:off x="842839" y="1186169"/>
            <a:ext cx="7321447" cy="4975741"/>
          </a:xfrm>
          <a:prstGeom prst="rect">
            <a:avLst/>
          </a:prstGeom>
        </p:spPr>
      </p:pic>
    </p:spTree>
    <p:extLst>
      <p:ext uri="{BB962C8B-B14F-4D97-AF65-F5344CB8AC3E}">
        <p14:creationId xmlns:p14="http://schemas.microsoft.com/office/powerpoint/2010/main" val="42008669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214FF-0420-2249-A680-B0F8980565D5}"/>
              </a:ext>
            </a:extLst>
          </p:cNvPr>
          <p:cNvSpPr>
            <a:spLocks noGrp="1"/>
          </p:cNvSpPr>
          <p:nvPr>
            <p:ph type="title"/>
          </p:nvPr>
        </p:nvSpPr>
        <p:spPr/>
        <p:txBody>
          <a:bodyPr/>
          <a:lstStyle/>
          <a:p>
            <a:r>
              <a:rPr lang="en-US" dirty="0"/>
              <a:t>Breakout #2 (20 minutes)</a:t>
            </a:r>
          </a:p>
        </p:txBody>
      </p:sp>
      <p:sp>
        <p:nvSpPr>
          <p:cNvPr id="4" name="Content Placeholder 3">
            <a:extLst>
              <a:ext uri="{FF2B5EF4-FFF2-40B4-BE49-F238E27FC236}">
                <a16:creationId xmlns:a16="http://schemas.microsoft.com/office/drawing/2014/main" id="{DE2B0F55-F2CE-224F-8B6C-EAE09301C686}"/>
              </a:ext>
            </a:extLst>
          </p:cNvPr>
          <p:cNvSpPr>
            <a:spLocks noGrp="1"/>
          </p:cNvSpPr>
          <p:nvPr>
            <p:ph idx="1"/>
          </p:nvPr>
        </p:nvSpPr>
        <p:spPr/>
        <p:txBody>
          <a:bodyPr>
            <a:normAutofit fontScale="85000" lnSpcReduction="10000"/>
          </a:bodyPr>
          <a:lstStyle/>
          <a:p>
            <a:r>
              <a:rPr lang="en-US" dirty="0"/>
              <a:t>This activity is from </a:t>
            </a:r>
            <a:r>
              <a:rPr lang="en-US" i="1" dirty="0"/>
              <a:t>Measuring Water Resources with GPS, Gravity, and Traditional Methods</a:t>
            </a:r>
            <a:r>
              <a:rPr lang="en-US" dirty="0"/>
              <a:t> module </a:t>
            </a:r>
            <a:r>
              <a:rPr lang="en-US" u="sng" dirty="0">
                <a:hlinkClick r:id="rId3"/>
              </a:rPr>
              <a:t>Unit 3: Monitoring groundwater storage with GPS vertical position</a:t>
            </a:r>
            <a:r>
              <a:rPr lang="en-US" dirty="0"/>
              <a:t> student data exercise (subset).</a:t>
            </a:r>
            <a:br>
              <a:rPr lang="en-US" dirty="0"/>
            </a:br>
            <a:endParaRPr lang="en-US" dirty="0"/>
          </a:p>
          <a:p>
            <a:pPr fontAlgn="base"/>
            <a:r>
              <a:rPr lang="en-US" dirty="0"/>
              <a:t>Open the file </a:t>
            </a:r>
            <a:r>
              <a:rPr lang="en-US" u="sng" dirty="0"/>
              <a:t>unit_3_instructor_data-shortcourse.xlsx</a:t>
            </a:r>
            <a:endParaRPr lang="en-US" dirty="0"/>
          </a:p>
          <a:p>
            <a:pPr lvl="1" fontAlgn="base"/>
            <a:r>
              <a:rPr lang="en-US" dirty="0"/>
              <a:t>There are 9 stations of data</a:t>
            </a:r>
          </a:p>
          <a:p>
            <a:pPr lvl="1" fontAlgn="base"/>
            <a:r>
              <a:rPr lang="en-US" dirty="0"/>
              <a:t>Normally each team would have 3 students, who each look at 3 stations each</a:t>
            </a:r>
            <a:br>
              <a:rPr lang="en-US" dirty="0"/>
            </a:br>
            <a:r>
              <a:rPr lang="en-US" dirty="0">
                <a:solidFill>
                  <a:srgbClr val="C00000"/>
                </a:solidFill>
              </a:rPr>
              <a:t>Today we are suggesting that ~2 of you work on each of station set-of-3</a:t>
            </a:r>
            <a:endParaRPr lang="en-US" dirty="0"/>
          </a:p>
          <a:p>
            <a:pPr fontAlgn="base"/>
            <a:r>
              <a:rPr lang="en-US" dirty="0"/>
              <a:t>Work through the questions on the slides</a:t>
            </a:r>
          </a:p>
          <a:p>
            <a:endParaRPr lang="en-US" dirty="0"/>
          </a:p>
        </p:txBody>
      </p:sp>
    </p:spTree>
    <p:extLst>
      <p:ext uri="{BB962C8B-B14F-4D97-AF65-F5344CB8AC3E}">
        <p14:creationId xmlns:p14="http://schemas.microsoft.com/office/powerpoint/2010/main" val="28017829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22B674-4953-6444-8E88-8A45FC53F665}"/>
              </a:ext>
            </a:extLst>
          </p:cNvPr>
          <p:cNvPicPr>
            <a:picLocks noGrp="1" noChangeAspect="1"/>
          </p:cNvPicPr>
          <p:nvPr>
            <p:ph idx="4294967295"/>
          </p:nvPr>
        </p:nvPicPr>
        <p:blipFill>
          <a:blip r:embed="rId2"/>
          <a:stretch>
            <a:fillRect/>
          </a:stretch>
        </p:blipFill>
        <p:spPr>
          <a:xfrm>
            <a:off x="326571" y="9670"/>
            <a:ext cx="8436429" cy="6848330"/>
          </a:xfrm>
        </p:spPr>
      </p:pic>
      <p:sp>
        <p:nvSpPr>
          <p:cNvPr id="2" name="Freeform 1">
            <a:extLst>
              <a:ext uri="{FF2B5EF4-FFF2-40B4-BE49-F238E27FC236}">
                <a16:creationId xmlns:a16="http://schemas.microsoft.com/office/drawing/2014/main" id="{84D9FC35-1C56-7140-910D-54D1A804720D}"/>
              </a:ext>
            </a:extLst>
          </p:cNvPr>
          <p:cNvSpPr/>
          <p:nvPr/>
        </p:nvSpPr>
        <p:spPr>
          <a:xfrm>
            <a:off x="2013857" y="424543"/>
            <a:ext cx="4267200" cy="3320143"/>
          </a:xfrm>
          <a:custGeom>
            <a:avLst/>
            <a:gdLst>
              <a:gd name="connsiteX0" fmla="*/ 3951514 w 4267200"/>
              <a:gd name="connsiteY0" fmla="*/ 2264229 h 3320143"/>
              <a:gd name="connsiteX1" fmla="*/ 3875314 w 4267200"/>
              <a:gd name="connsiteY1" fmla="*/ 2188029 h 3320143"/>
              <a:gd name="connsiteX2" fmla="*/ 3744685 w 4267200"/>
              <a:gd name="connsiteY2" fmla="*/ 2057400 h 3320143"/>
              <a:gd name="connsiteX3" fmla="*/ 3722914 w 4267200"/>
              <a:gd name="connsiteY3" fmla="*/ 2024743 h 3320143"/>
              <a:gd name="connsiteX4" fmla="*/ 3603171 w 4267200"/>
              <a:gd name="connsiteY4" fmla="*/ 1905000 h 3320143"/>
              <a:gd name="connsiteX5" fmla="*/ 3483428 w 4267200"/>
              <a:gd name="connsiteY5" fmla="*/ 1796143 h 3320143"/>
              <a:gd name="connsiteX6" fmla="*/ 3385457 w 4267200"/>
              <a:gd name="connsiteY6" fmla="*/ 1676400 h 3320143"/>
              <a:gd name="connsiteX7" fmla="*/ 3069771 w 4267200"/>
              <a:gd name="connsiteY7" fmla="*/ 1349829 h 3320143"/>
              <a:gd name="connsiteX8" fmla="*/ 3015342 w 4267200"/>
              <a:gd name="connsiteY8" fmla="*/ 1284515 h 3320143"/>
              <a:gd name="connsiteX9" fmla="*/ 2993571 w 4267200"/>
              <a:gd name="connsiteY9" fmla="*/ 1240972 h 3320143"/>
              <a:gd name="connsiteX10" fmla="*/ 2971800 w 4267200"/>
              <a:gd name="connsiteY10" fmla="*/ 1208315 h 3320143"/>
              <a:gd name="connsiteX11" fmla="*/ 2960914 w 4267200"/>
              <a:gd name="connsiteY11" fmla="*/ 1175658 h 3320143"/>
              <a:gd name="connsiteX12" fmla="*/ 2928257 w 4267200"/>
              <a:gd name="connsiteY12" fmla="*/ 1153886 h 3320143"/>
              <a:gd name="connsiteX13" fmla="*/ 2830285 w 4267200"/>
              <a:gd name="connsiteY13" fmla="*/ 1045029 h 3320143"/>
              <a:gd name="connsiteX14" fmla="*/ 2754085 w 4267200"/>
              <a:gd name="connsiteY14" fmla="*/ 979715 h 3320143"/>
              <a:gd name="connsiteX15" fmla="*/ 2645228 w 4267200"/>
              <a:gd name="connsiteY15" fmla="*/ 849086 h 3320143"/>
              <a:gd name="connsiteX16" fmla="*/ 2590800 w 4267200"/>
              <a:gd name="connsiteY16" fmla="*/ 783772 h 3320143"/>
              <a:gd name="connsiteX17" fmla="*/ 2503714 w 4267200"/>
              <a:gd name="connsiteY17" fmla="*/ 674915 h 3320143"/>
              <a:gd name="connsiteX18" fmla="*/ 2438400 w 4267200"/>
              <a:gd name="connsiteY18" fmla="*/ 576943 h 3320143"/>
              <a:gd name="connsiteX19" fmla="*/ 2340428 w 4267200"/>
              <a:gd name="connsiteY19" fmla="*/ 478972 h 3320143"/>
              <a:gd name="connsiteX20" fmla="*/ 2296885 w 4267200"/>
              <a:gd name="connsiteY20" fmla="*/ 435429 h 3320143"/>
              <a:gd name="connsiteX21" fmla="*/ 2220685 w 4267200"/>
              <a:gd name="connsiteY21" fmla="*/ 370115 h 3320143"/>
              <a:gd name="connsiteX22" fmla="*/ 2111828 w 4267200"/>
              <a:gd name="connsiteY22" fmla="*/ 348343 h 3320143"/>
              <a:gd name="connsiteX23" fmla="*/ 2057400 w 4267200"/>
              <a:gd name="connsiteY23" fmla="*/ 326572 h 3320143"/>
              <a:gd name="connsiteX24" fmla="*/ 1970314 w 4267200"/>
              <a:gd name="connsiteY24" fmla="*/ 283029 h 3320143"/>
              <a:gd name="connsiteX25" fmla="*/ 1883228 w 4267200"/>
              <a:gd name="connsiteY25" fmla="*/ 250372 h 3320143"/>
              <a:gd name="connsiteX26" fmla="*/ 1752600 w 4267200"/>
              <a:gd name="connsiteY26" fmla="*/ 185058 h 3320143"/>
              <a:gd name="connsiteX27" fmla="*/ 1665514 w 4267200"/>
              <a:gd name="connsiteY27" fmla="*/ 152400 h 3320143"/>
              <a:gd name="connsiteX28" fmla="*/ 1458685 w 4267200"/>
              <a:gd name="connsiteY28" fmla="*/ 76200 h 3320143"/>
              <a:gd name="connsiteX29" fmla="*/ 1393371 w 4267200"/>
              <a:gd name="connsiteY29" fmla="*/ 43543 h 3320143"/>
              <a:gd name="connsiteX30" fmla="*/ 1328057 w 4267200"/>
              <a:gd name="connsiteY30" fmla="*/ 32658 h 3320143"/>
              <a:gd name="connsiteX31" fmla="*/ 1284514 w 4267200"/>
              <a:gd name="connsiteY31" fmla="*/ 21772 h 3320143"/>
              <a:gd name="connsiteX32" fmla="*/ 1164771 w 4267200"/>
              <a:gd name="connsiteY32" fmla="*/ 10886 h 3320143"/>
              <a:gd name="connsiteX33" fmla="*/ 1066800 w 4267200"/>
              <a:gd name="connsiteY33" fmla="*/ 0 h 3320143"/>
              <a:gd name="connsiteX34" fmla="*/ 664028 w 4267200"/>
              <a:gd name="connsiteY34" fmla="*/ 10886 h 3320143"/>
              <a:gd name="connsiteX35" fmla="*/ 620485 w 4267200"/>
              <a:gd name="connsiteY35" fmla="*/ 21772 h 3320143"/>
              <a:gd name="connsiteX36" fmla="*/ 566057 w 4267200"/>
              <a:gd name="connsiteY36" fmla="*/ 32658 h 3320143"/>
              <a:gd name="connsiteX37" fmla="*/ 435428 w 4267200"/>
              <a:gd name="connsiteY37" fmla="*/ 97972 h 3320143"/>
              <a:gd name="connsiteX38" fmla="*/ 391885 w 4267200"/>
              <a:gd name="connsiteY38" fmla="*/ 119743 h 3320143"/>
              <a:gd name="connsiteX39" fmla="*/ 359228 w 4267200"/>
              <a:gd name="connsiteY39" fmla="*/ 141515 h 3320143"/>
              <a:gd name="connsiteX40" fmla="*/ 228600 w 4267200"/>
              <a:gd name="connsiteY40" fmla="*/ 239486 h 3320143"/>
              <a:gd name="connsiteX41" fmla="*/ 185057 w 4267200"/>
              <a:gd name="connsiteY41" fmla="*/ 272143 h 3320143"/>
              <a:gd name="connsiteX42" fmla="*/ 152400 w 4267200"/>
              <a:gd name="connsiteY42" fmla="*/ 283029 h 3320143"/>
              <a:gd name="connsiteX43" fmla="*/ 97971 w 4267200"/>
              <a:gd name="connsiteY43" fmla="*/ 326572 h 3320143"/>
              <a:gd name="connsiteX44" fmla="*/ 65314 w 4267200"/>
              <a:gd name="connsiteY44" fmla="*/ 348343 h 3320143"/>
              <a:gd name="connsiteX45" fmla="*/ 10885 w 4267200"/>
              <a:gd name="connsiteY45" fmla="*/ 402772 h 3320143"/>
              <a:gd name="connsiteX46" fmla="*/ 0 w 4267200"/>
              <a:gd name="connsiteY46" fmla="*/ 435429 h 3320143"/>
              <a:gd name="connsiteX47" fmla="*/ 21771 w 4267200"/>
              <a:gd name="connsiteY47" fmla="*/ 544286 h 3320143"/>
              <a:gd name="connsiteX48" fmla="*/ 65314 w 4267200"/>
              <a:gd name="connsiteY48" fmla="*/ 609600 h 3320143"/>
              <a:gd name="connsiteX49" fmla="*/ 87085 w 4267200"/>
              <a:gd name="connsiteY49" fmla="*/ 642258 h 3320143"/>
              <a:gd name="connsiteX50" fmla="*/ 108857 w 4267200"/>
              <a:gd name="connsiteY50" fmla="*/ 674915 h 3320143"/>
              <a:gd name="connsiteX51" fmla="*/ 163285 w 4267200"/>
              <a:gd name="connsiteY51" fmla="*/ 751115 h 3320143"/>
              <a:gd name="connsiteX52" fmla="*/ 195942 w 4267200"/>
              <a:gd name="connsiteY52" fmla="*/ 805543 h 3320143"/>
              <a:gd name="connsiteX53" fmla="*/ 239485 w 4267200"/>
              <a:gd name="connsiteY53" fmla="*/ 838200 h 3320143"/>
              <a:gd name="connsiteX54" fmla="*/ 283028 w 4267200"/>
              <a:gd name="connsiteY54" fmla="*/ 881743 h 3320143"/>
              <a:gd name="connsiteX55" fmla="*/ 381000 w 4267200"/>
              <a:gd name="connsiteY55" fmla="*/ 947058 h 3320143"/>
              <a:gd name="connsiteX56" fmla="*/ 522514 w 4267200"/>
              <a:gd name="connsiteY56" fmla="*/ 1077686 h 3320143"/>
              <a:gd name="connsiteX57" fmla="*/ 620485 w 4267200"/>
              <a:gd name="connsiteY57" fmla="*/ 1143000 h 3320143"/>
              <a:gd name="connsiteX58" fmla="*/ 707571 w 4267200"/>
              <a:gd name="connsiteY58" fmla="*/ 1208315 h 3320143"/>
              <a:gd name="connsiteX59" fmla="*/ 751114 w 4267200"/>
              <a:gd name="connsiteY59" fmla="*/ 1230086 h 3320143"/>
              <a:gd name="connsiteX60" fmla="*/ 794657 w 4267200"/>
              <a:gd name="connsiteY60" fmla="*/ 1262743 h 3320143"/>
              <a:gd name="connsiteX61" fmla="*/ 881742 w 4267200"/>
              <a:gd name="connsiteY61" fmla="*/ 1306286 h 3320143"/>
              <a:gd name="connsiteX62" fmla="*/ 979714 w 4267200"/>
              <a:gd name="connsiteY62" fmla="*/ 1360715 h 3320143"/>
              <a:gd name="connsiteX63" fmla="*/ 1153885 w 4267200"/>
              <a:gd name="connsiteY63" fmla="*/ 1415143 h 3320143"/>
              <a:gd name="connsiteX64" fmla="*/ 1208314 w 4267200"/>
              <a:gd name="connsiteY64" fmla="*/ 1426029 h 3320143"/>
              <a:gd name="connsiteX65" fmla="*/ 1328057 w 4267200"/>
              <a:gd name="connsiteY65" fmla="*/ 1415143 h 3320143"/>
              <a:gd name="connsiteX66" fmla="*/ 1338942 w 4267200"/>
              <a:gd name="connsiteY66" fmla="*/ 1382486 h 3320143"/>
              <a:gd name="connsiteX67" fmla="*/ 1360714 w 4267200"/>
              <a:gd name="connsiteY67" fmla="*/ 1404258 h 3320143"/>
              <a:gd name="connsiteX68" fmla="*/ 1382485 w 4267200"/>
              <a:gd name="connsiteY68" fmla="*/ 1436915 h 3320143"/>
              <a:gd name="connsiteX69" fmla="*/ 1426028 w 4267200"/>
              <a:gd name="connsiteY69" fmla="*/ 1513115 h 3320143"/>
              <a:gd name="connsiteX70" fmla="*/ 1447800 w 4267200"/>
              <a:gd name="connsiteY70" fmla="*/ 1545772 h 3320143"/>
              <a:gd name="connsiteX71" fmla="*/ 1578428 w 4267200"/>
              <a:gd name="connsiteY71" fmla="*/ 1719943 h 3320143"/>
              <a:gd name="connsiteX72" fmla="*/ 1654628 w 4267200"/>
              <a:gd name="connsiteY72" fmla="*/ 1796143 h 3320143"/>
              <a:gd name="connsiteX73" fmla="*/ 1774371 w 4267200"/>
              <a:gd name="connsiteY73" fmla="*/ 1937658 h 3320143"/>
              <a:gd name="connsiteX74" fmla="*/ 2144485 w 4267200"/>
              <a:gd name="connsiteY74" fmla="*/ 2242458 h 3320143"/>
              <a:gd name="connsiteX75" fmla="*/ 2264228 w 4267200"/>
              <a:gd name="connsiteY75" fmla="*/ 2318658 h 3320143"/>
              <a:gd name="connsiteX76" fmla="*/ 2329542 w 4267200"/>
              <a:gd name="connsiteY76" fmla="*/ 2373086 h 3320143"/>
              <a:gd name="connsiteX77" fmla="*/ 2394857 w 4267200"/>
              <a:gd name="connsiteY77" fmla="*/ 2416629 h 3320143"/>
              <a:gd name="connsiteX78" fmla="*/ 2449285 w 4267200"/>
              <a:gd name="connsiteY78" fmla="*/ 2471058 h 3320143"/>
              <a:gd name="connsiteX79" fmla="*/ 2558142 w 4267200"/>
              <a:gd name="connsiteY79" fmla="*/ 2547258 h 3320143"/>
              <a:gd name="connsiteX80" fmla="*/ 2699657 w 4267200"/>
              <a:gd name="connsiteY80" fmla="*/ 2667000 h 3320143"/>
              <a:gd name="connsiteX81" fmla="*/ 2732314 w 4267200"/>
              <a:gd name="connsiteY81" fmla="*/ 2677886 h 3320143"/>
              <a:gd name="connsiteX82" fmla="*/ 2819400 w 4267200"/>
              <a:gd name="connsiteY82" fmla="*/ 2732315 h 3320143"/>
              <a:gd name="connsiteX83" fmla="*/ 2862942 w 4267200"/>
              <a:gd name="connsiteY83" fmla="*/ 2764972 h 3320143"/>
              <a:gd name="connsiteX84" fmla="*/ 2906485 w 4267200"/>
              <a:gd name="connsiteY84" fmla="*/ 2786743 h 3320143"/>
              <a:gd name="connsiteX85" fmla="*/ 2950028 w 4267200"/>
              <a:gd name="connsiteY85" fmla="*/ 2819400 h 3320143"/>
              <a:gd name="connsiteX86" fmla="*/ 2993571 w 4267200"/>
              <a:gd name="connsiteY86" fmla="*/ 2830286 h 3320143"/>
              <a:gd name="connsiteX87" fmla="*/ 3091542 w 4267200"/>
              <a:gd name="connsiteY87" fmla="*/ 2884715 h 3320143"/>
              <a:gd name="connsiteX88" fmla="*/ 3135085 w 4267200"/>
              <a:gd name="connsiteY88" fmla="*/ 2906486 h 3320143"/>
              <a:gd name="connsiteX89" fmla="*/ 3189514 w 4267200"/>
              <a:gd name="connsiteY89" fmla="*/ 2917372 h 3320143"/>
              <a:gd name="connsiteX90" fmla="*/ 3363685 w 4267200"/>
              <a:gd name="connsiteY90" fmla="*/ 2993572 h 3320143"/>
              <a:gd name="connsiteX91" fmla="*/ 3429000 w 4267200"/>
              <a:gd name="connsiteY91" fmla="*/ 3015343 h 3320143"/>
              <a:gd name="connsiteX92" fmla="*/ 3472542 w 4267200"/>
              <a:gd name="connsiteY92" fmla="*/ 3037115 h 3320143"/>
              <a:gd name="connsiteX93" fmla="*/ 3614057 w 4267200"/>
              <a:gd name="connsiteY93" fmla="*/ 3069772 h 3320143"/>
              <a:gd name="connsiteX94" fmla="*/ 3690257 w 4267200"/>
              <a:gd name="connsiteY94" fmla="*/ 3091543 h 3320143"/>
              <a:gd name="connsiteX95" fmla="*/ 3712028 w 4267200"/>
              <a:gd name="connsiteY95" fmla="*/ 3135086 h 3320143"/>
              <a:gd name="connsiteX96" fmla="*/ 3799114 w 4267200"/>
              <a:gd name="connsiteY96" fmla="*/ 3211286 h 3320143"/>
              <a:gd name="connsiteX97" fmla="*/ 3842657 w 4267200"/>
              <a:gd name="connsiteY97" fmla="*/ 3254829 h 3320143"/>
              <a:gd name="connsiteX98" fmla="*/ 3864428 w 4267200"/>
              <a:gd name="connsiteY98" fmla="*/ 3287486 h 3320143"/>
              <a:gd name="connsiteX99" fmla="*/ 3897085 w 4267200"/>
              <a:gd name="connsiteY99" fmla="*/ 3298372 h 3320143"/>
              <a:gd name="connsiteX100" fmla="*/ 3929742 w 4267200"/>
              <a:gd name="connsiteY100" fmla="*/ 3320143 h 3320143"/>
              <a:gd name="connsiteX101" fmla="*/ 4169228 w 4267200"/>
              <a:gd name="connsiteY101" fmla="*/ 3309258 h 3320143"/>
              <a:gd name="connsiteX102" fmla="*/ 4223657 w 4267200"/>
              <a:gd name="connsiteY102" fmla="*/ 3222172 h 3320143"/>
              <a:gd name="connsiteX103" fmla="*/ 4245428 w 4267200"/>
              <a:gd name="connsiteY103" fmla="*/ 3135086 h 3320143"/>
              <a:gd name="connsiteX104" fmla="*/ 4267200 w 4267200"/>
              <a:gd name="connsiteY104" fmla="*/ 3026229 h 3320143"/>
              <a:gd name="connsiteX105" fmla="*/ 4256314 w 4267200"/>
              <a:gd name="connsiteY105" fmla="*/ 2852058 h 3320143"/>
              <a:gd name="connsiteX106" fmla="*/ 4234542 w 4267200"/>
              <a:gd name="connsiteY106" fmla="*/ 2786743 h 3320143"/>
              <a:gd name="connsiteX107" fmla="*/ 4212771 w 4267200"/>
              <a:gd name="connsiteY107" fmla="*/ 2721429 h 3320143"/>
              <a:gd name="connsiteX108" fmla="*/ 4201885 w 4267200"/>
              <a:gd name="connsiteY108" fmla="*/ 2688772 h 3320143"/>
              <a:gd name="connsiteX109" fmla="*/ 4180114 w 4267200"/>
              <a:gd name="connsiteY109" fmla="*/ 2601686 h 3320143"/>
              <a:gd name="connsiteX110" fmla="*/ 4169228 w 4267200"/>
              <a:gd name="connsiteY110" fmla="*/ 2558143 h 3320143"/>
              <a:gd name="connsiteX111" fmla="*/ 4147457 w 4267200"/>
              <a:gd name="connsiteY111" fmla="*/ 2525486 h 3320143"/>
              <a:gd name="connsiteX112" fmla="*/ 4114800 w 4267200"/>
              <a:gd name="connsiteY112" fmla="*/ 2481943 h 3320143"/>
              <a:gd name="connsiteX113" fmla="*/ 4016828 w 4267200"/>
              <a:gd name="connsiteY113" fmla="*/ 2383972 h 3320143"/>
              <a:gd name="connsiteX114" fmla="*/ 3962400 w 4267200"/>
              <a:gd name="connsiteY114" fmla="*/ 2329543 h 3320143"/>
              <a:gd name="connsiteX115" fmla="*/ 3940628 w 4267200"/>
              <a:gd name="connsiteY115" fmla="*/ 2307772 h 3320143"/>
              <a:gd name="connsiteX116" fmla="*/ 3918857 w 4267200"/>
              <a:gd name="connsiteY116" fmla="*/ 2220686 h 3320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Lst>
            <a:rect l="l" t="t" r="r" b="b"/>
            <a:pathLst>
              <a:path w="4267200" h="3320143">
                <a:moveTo>
                  <a:pt x="3951514" y="2264229"/>
                </a:moveTo>
                <a:cubicBezTo>
                  <a:pt x="3789679" y="2134761"/>
                  <a:pt x="3964699" y="2283799"/>
                  <a:pt x="3875314" y="2188029"/>
                </a:cubicBezTo>
                <a:cubicBezTo>
                  <a:pt x="3833297" y="2143011"/>
                  <a:pt x="3778843" y="2108637"/>
                  <a:pt x="3744685" y="2057400"/>
                </a:cubicBezTo>
                <a:cubicBezTo>
                  <a:pt x="3737428" y="2046514"/>
                  <a:pt x="3731816" y="2034330"/>
                  <a:pt x="3722914" y="2024743"/>
                </a:cubicBezTo>
                <a:cubicBezTo>
                  <a:pt x="3684504" y="1983379"/>
                  <a:pt x="3646535" y="1941137"/>
                  <a:pt x="3603171" y="1905000"/>
                </a:cubicBezTo>
                <a:cubicBezTo>
                  <a:pt x="3556108" y="1865781"/>
                  <a:pt x="3523526" y="1841970"/>
                  <a:pt x="3483428" y="1796143"/>
                </a:cubicBezTo>
                <a:cubicBezTo>
                  <a:pt x="3449468" y="1757331"/>
                  <a:pt x="3421924" y="1712867"/>
                  <a:pt x="3385457" y="1676400"/>
                </a:cubicBezTo>
                <a:cubicBezTo>
                  <a:pt x="3298596" y="1589539"/>
                  <a:pt x="3105811" y="1397882"/>
                  <a:pt x="3069771" y="1349829"/>
                </a:cubicBezTo>
                <a:cubicBezTo>
                  <a:pt x="3030956" y="1298075"/>
                  <a:pt x="3049943" y="1319115"/>
                  <a:pt x="3015342" y="1284515"/>
                </a:cubicBezTo>
                <a:cubicBezTo>
                  <a:pt x="3008085" y="1270001"/>
                  <a:pt x="3001622" y="1255061"/>
                  <a:pt x="2993571" y="1240972"/>
                </a:cubicBezTo>
                <a:cubicBezTo>
                  <a:pt x="2987080" y="1229613"/>
                  <a:pt x="2977651" y="1220017"/>
                  <a:pt x="2971800" y="1208315"/>
                </a:cubicBezTo>
                <a:cubicBezTo>
                  <a:pt x="2966668" y="1198052"/>
                  <a:pt x="2968082" y="1184618"/>
                  <a:pt x="2960914" y="1175658"/>
                </a:cubicBezTo>
                <a:cubicBezTo>
                  <a:pt x="2952741" y="1165442"/>
                  <a:pt x="2938035" y="1162578"/>
                  <a:pt x="2928257" y="1153886"/>
                </a:cubicBezTo>
                <a:cubicBezTo>
                  <a:pt x="2829303" y="1065927"/>
                  <a:pt x="2893678" y="1118988"/>
                  <a:pt x="2830285" y="1045029"/>
                </a:cubicBezTo>
                <a:cubicBezTo>
                  <a:pt x="2704434" y="898203"/>
                  <a:pt x="2904655" y="1141040"/>
                  <a:pt x="2754085" y="979715"/>
                </a:cubicBezTo>
                <a:cubicBezTo>
                  <a:pt x="2715411" y="938279"/>
                  <a:pt x="2681514" y="892629"/>
                  <a:pt x="2645228" y="849086"/>
                </a:cubicBezTo>
                <a:cubicBezTo>
                  <a:pt x="2627085" y="827315"/>
                  <a:pt x="2608671" y="805767"/>
                  <a:pt x="2590800" y="783772"/>
                </a:cubicBezTo>
                <a:cubicBezTo>
                  <a:pt x="2561497" y="747707"/>
                  <a:pt x="2529490" y="713579"/>
                  <a:pt x="2503714" y="674915"/>
                </a:cubicBezTo>
                <a:cubicBezTo>
                  <a:pt x="2481943" y="642258"/>
                  <a:pt x="2466153" y="604696"/>
                  <a:pt x="2438400" y="576943"/>
                </a:cubicBezTo>
                <a:lnTo>
                  <a:pt x="2340428" y="478972"/>
                </a:lnTo>
                <a:lnTo>
                  <a:pt x="2296885" y="435429"/>
                </a:lnTo>
                <a:cubicBezTo>
                  <a:pt x="2270101" y="408645"/>
                  <a:pt x="2253843" y="386694"/>
                  <a:pt x="2220685" y="370115"/>
                </a:cubicBezTo>
                <a:cubicBezTo>
                  <a:pt x="2190285" y="354915"/>
                  <a:pt x="2139913" y="352355"/>
                  <a:pt x="2111828" y="348343"/>
                </a:cubicBezTo>
                <a:cubicBezTo>
                  <a:pt x="2093685" y="341086"/>
                  <a:pt x="2075142" y="334760"/>
                  <a:pt x="2057400" y="326572"/>
                </a:cubicBezTo>
                <a:cubicBezTo>
                  <a:pt x="2027932" y="312971"/>
                  <a:pt x="2000703" y="294425"/>
                  <a:pt x="1970314" y="283029"/>
                </a:cubicBezTo>
                <a:cubicBezTo>
                  <a:pt x="1941285" y="272143"/>
                  <a:pt x="1911500" y="263094"/>
                  <a:pt x="1883228" y="250372"/>
                </a:cubicBezTo>
                <a:cubicBezTo>
                  <a:pt x="1838834" y="230395"/>
                  <a:pt x="1798182" y="202152"/>
                  <a:pt x="1752600" y="185058"/>
                </a:cubicBezTo>
                <a:cubicBezTo>
                  <a:pt x="1723571" y="174172"/>
                  <a:pt x="1694208" y="164139"/>
                  <a:pt x="1665514" y="152400"/>
                </a:cubicBezTo>
                <a:cubicBezTo>
                  <a:pt x="1480327" y="76641"/>
                  <a:pt x="1572592" y="98982"/>
                  <a:pt x="1458685" y="76200"/>
                </a:cubicBezTo>
                <a:cubicBezTo>
                  <a:pt x="1436914" y="65314"/>
                  <a:pt x="1416463" y="51240"/>
                  <a:pt x="1393371" y="43543"/>
                </a:cubicBezTo>
                <a:cubicBezTo>
                  <a:pt x="1372432" y="36563"/>
                  <a:pt x="1349700" y="36987"/>
                  <a:pt x="1328057" y="32658"/>
                </a:cubicBezTo>
                <a:cubicBezTo>
                  <a:pt x="1313386" y="29724"/>
                  <a:pt x="1299344" y="23749"/>
                  <a:pt x="1284514" y="21772"/>
                </a:cubicBezTo>
                <a:cubicBezTo>
                  <a:pt x="1244787" y="16475"/>
                  <a:pt x="1204651" y="14874"/>
                  <a:pt x="1164771" y="10886"/>
                </a:cubicBezTo>
                <a:cubicBezTo>
                  <a:pt x="1132076" y="7616"/>
                  <a:pt x="1099457" y="3629"/>
                  <a:pt x="1066800" y="0"/>
                </a:cubicBezTo>
                <a:cubicBezTo>
                  <a:pt x="932543" y="3629"/>
                  <a:pt x="798175" y="4342"/>
                  <a:pt x="664028" y="10886"/>
                </a:cubicBezTo>
                <a:cubicBezTo>
                  <a:pt x="649085" y="11615"/>
                  <a:pt x="635090" y="18526"/>
                  <a:pt x="620485" y="21772"/>
                </a:cubicBezTo>
                <a:cubicBezTo>
                  <a:pt x="602424" y="25786"/>
                  <a:pt x="584200" y="29029"/>
                  <a:pt x="566057" y="32658"/>
                </a:cubicBezTo>
                <a:lnTo>
                  <a:pt x="435428" y="97972"/>
                </a:lnTo>
                <a:cubicBezTo>
                  <a:pt x="420914" y="105229"/>
                  <a:pt x="405387" y="110741"/>
                  <a:pt x="391885" y="119743"/>
                </a:cubicBezTo>
                <a:cubicBezTo>
                  <a:pt x="380999" y="127000"/>
                  <a:pt x="369809" y="133820"/>
                  <a:pt x="359228" y="141515"/>
                </a:cubicBezTo>
                <a:cubicBezTo>
                  <a:pt x="359135" y="141583"/>
                  <a:pt x="250418" y="223123"/>
                  <a:pt x="228600" y="239486"/>
                </a:cubicBezTo>
                <a:cubicBezTo>
                  <a:pt x="214086" y="250372"/>
                  <a:pt x="202269" y="266406"/>
                  <a:pt x="185057" y="272143"/>
                </a:cubicBezTo>
                <a:cubicBezTo>
                  <a:pt x="174171" y="275772"/>
                  <a:pt x="162663" y="277897"/>
                  <a:pt x="152400" y="283029"/>
                </a:cubicBezTo>
                <a:cubicBezTo>
                  <a:pt x="107719" y="305369"/>
                  <a:pt x="131726" y="299568"/>
                  <a:pt x="97971" y="326572"/>
                </a:cubicBezTo>
                <a:cubicBezTo>
                  <a:pt x="87755" y="334745"/>
                  <a:pt x="75160" y="339728"/>
                  <a:pt x="65314" y="348343"/>
                </a:cubicBezTo>
                <a:cubicBezTo>
                  <a:pt x="46004" y="365239"/>
                  <a:pt x="10885" y="402772"/>
                  <a:pt x="10885" y="402772"/>
                </a:cubicBezTo>
                <a:cubicBezTo>
                  <a:pt x="7257" y="413658"/>
                  <a:pt x="0" y="423955"/>
                  <a:pt x="0" y="435429"/>
                </a:cubicBezTo>
                <a:cubicBezTo>
                  <a:pt x="0" y="449496"/>
                  <a:pt x="8365" y="520155"/>
                  <a:pt x="21771" y="544286"/>
                </a:cubicBezTo>
                <a:cubicBezTo>
                  <a:pt x="34478" y="567159"/>
                  <a:pt x="50800" y="587829"/>
                  <a:pt x="65314" y="609600"/>
                </a:cubicBezTo>
                <a:lnTo>
                  <a:pt x="87085" y="642258"/>
                </a:lnTo>
                <a:lnTo>
                  <a:pt x="108857" y="674915"/>
                </a:lnTo>
                <a:cubicBezTo>
                  <a:pt x="131045" y="741482"/>
                  <a:pt x="103020" y="673632"/>
                  <a:pt x="163285" y="751115"/>
                </a:cubicBezTo>
                <a:cubicBezTo>
                  <a:pt x="176275" y="767816"/>
                  <a:pt x="182009" y="789620"/>
                  <a:pt x="195942" y="805543"/>
                </a:cubicBezTo>
                <a:cubicBezTo>
                  <a:pt x="207889" y="819197"/>
                  <a:pt x="225831" y="826253"/>
                  <a:pt x="239485" y="838200"/>
                </a:cubicBezTo>
                <a:cubicBezTo>
                  <a:pt x="254933" y="851717"/>
                  <a:pt x="266825" y="869141"/>
                  <a:pt x="283028" y="881743"/>
                </a:cubicBezTo>
                <a:cubicBezTo>
                  <a:pt x="368275" y="948046"/>
                  <a:pt x="307445" y="880858"/>
                  <a:pt x="381000" y="947058"/>
                </a:cubicBezTo>
                <a:cubicBezTo>
                  <a:pt x="476392" y="1032912"/>
                  <a:pt x="415958" y="995720"/>
                  <a:pt x="522514" y="1077686"/>
                </a:cubicBezTo>
                <a:cubicBezTo>
                  <a:pt x="664159" y="1186644"/>
                  <a:pt x="533334" y="1077636"/>
                  <a:pt x="620485" y="1143000"/>
                </a:cubicBezTo>
                <a:cubicBezTo>
                  <a:pt x="649514" y="1164772"/>
                  <a:pt x="675116" y="1192088"/>
                  <a:pt x="707571" y="1208315"/>
                </a:cubicBezTo>
                <a:cubicBezTo>
                  <a:pt x="722085" y="1215572"/>
                  <a:pt x="737353" y="1221486"/>
                  <a:pt x="751114" y="1230086"/>
                </a:cubicBezTo>
                <a:cubicBezTo>
                  <a:pt x="766499" y="1239702"/>
                  <a:pt x="778986" y="1253601"/>
                  <a:pt x="794657" y="1262743"/>
                </a:cubicBezTo>
                <a:cubicBezTo>
                  <a:pt x="822691" y="1279096"/>
                  <a:pt x="853371" y="1290525"/>
                  <a:pt x="881742" y="1306286"/>
                </a:cubicBezTo>
                <a:cubicBezTo>
                  <a:pt x="914399" y="1324429"/>
                  <a:pt x="945376" y="1345999"/>
                  <a:pt x="979714" y="1360715"/>
                </a:cubicBezTo>
                <a:cubicBezTo>
                  <a:pt x="1021342" y="1378556"/>
                  <a:pt x="1099451" y="1403047"/>
                  <a:pt x="1153885" y="1415143"/>
                </a:cubicBezTo>
                <a:cubicBezTo>
                  <a:pt x="1171947" y="1419157"/>
                  <a:pt x="1190171" y="1422400"/>
                  <a:pt x="1208314" y="1426029"/>
                </a:cubicBezTo>
                <a:cubicBezTo>
                  <a:pt x="1248228" y="1422400"/>
                  <a:pt x="1290035" y="1427817"/>
                  <a:pt x="1328057" y="1415143"/>
                </a:cubicBezTo>
                <a:cubicBezTo>
                  <a:pt x="1338943" y="1411514"/>
                  <a:pt x="1328056" y="1386114"/>
                  <a:pt x="1338942" y="1382486"/>
                </a:cubicBezTo>
                <a:cubicBezTo>
                  <a:pt x="1348679" y="1379241"/>
                  <a:pt x="1354303" y="1396244"/>
                  <a:pt x="1360714" y="1404258"/>
                </a:cubicBezTo>
                <a:cubicBezTo>
                  <a:pt x="1368887" y="1414474"/>
                  <a:pt x="1375754" y="1425697"/>
                  <a:pt x="1382485" y="1436915"/>
                </a:cubicBezTo>
                <a:cubicBezTo>
                  <a:pt x="1397536" y="1462001"/>
                  <a:pt x="1410977" y="1488030"/>
                  <a:pt x="1426028" y="1513115"/>
                </a:cubicBezTo>
                <a:cubicBezTo>
                  <a:pt x="1432759" y="1524334"/>
                  <a:pt x="1440039" y="1535239"/>
                  <a:pt x="1447800" y="1545772"/>
                </a:cubicBezTo>
                <a:cubicBezTo>
                  <a:pt x="1490849" y="1604196"/>
                  <a:pt x="1527112" y="1668627"/>
                  <a:pt x="1578428" y="1719943"/>
                </a:cubicBezTo>
                <a:cubicBezTo>
                  <a:pt x="1603828" y="1745343"/>
                  <a:pt x="1630598" y="1769443"/>
                  <a:pt x="1654628" y="1796143"/>
                </a:cubicBezTo>
                <a:cubicBezTo>
                  <a:pt x="1695965" y="1842073"/>
                  <a:pt x="1727605" y="1897269"/>
                  <a:pt x="1774371" y="1937658"/>
                </a:cubicBezTo>
                <a:cubicBezTo>
                  <a:pt x="1920228" y="2063624"/>
                  <a:pt x="1999045" y="2141282"/>
                  <a:pt x="2144485" y="2242458"/>
                </a:cubicBezTo>
                <a:cubicBezTo>
                  <a:pt x="2183323" y="2269476"/>
                  <a:pt x="2227883" y="2288370"/>
                  <a:pt x="2264228" y="2318658"/>
                </a:cubicBezTo>
                <a:cubicBezTo>
                  <a:pt x="2285999" y="2336801"/>
                  <a:pt x="2306870" y="2356082"/>
                  <a:pt x="2329542" y="2373086"/>
                </a:cubicBezTo>
                <a:cubicBezTo>
                  <a:pt x="2350475" y="2388786"/>
                  <a:pt x="2374605" y="2400060"/>
                  <a:pt x="2394857" y="2416629"/>
                </a:cubicBezTo>
                <a:cubicBezTo>
                  <a:pt x="2414715" y="2432877"/>
                  <a:pt x="2429250" y="2455030"/>
                  <a:pt x="2449285" y="2471058"/>
                </a:cubicBezTo>
                <a:cubicBezTo>
                  <a:pt x="2586497" y="2580828"/>
                  <a:pt x="2418165" y="2418945"/>
                  <a:pt x="2558142" y="2547258"/>
                </a:cubicBezTo>
                <a:cubicBezTo>
                  <a:pt x="2591695" y="2578015"/>
                  <a:pt x="2648997" y="2650113"/>
                  <a:pt x="2699657" y="2667000"/>
                </a:cubicBezTo>
                <a:lnTo>
                  <a:pt x="2732314" y="2677886"/>
                </a:lnTo>
                <a:cubicBezTo>
                  <a:pt x="2855672" y="2770404"/>
                  <a:pt x="2699852" y="2657597"/>
                  <a:pt x="2819400" y="2732315"/>
                </a:cubicBezTo>
                <a:cubicBezTo>
                  <a:pt x="2834785" y="2741931"/>
                  <a:pt x="2847557" y="2755356"/>
                  <a:pt x="2862942" y="2764972"/>
                </a:cubicBezTo>
                <a:cubicBezTo>
                  <a:pt x="2876703" y="2773573"/>
                  <a:pt x="2892724" y="2778143"/>
                  <a:pt x="2906485" y="2786743"/>
                </a:cubicBezTo>
                <a:cubicBezTo>
                  <a:pt x="2921870" y="2796359"/>
                  <a:pt x="2933801" y="2811286"/>
                  <a:pt x="2950028" y="2819400"/>
                </a:cubicBezTo>
                <a:cubicBezTo>
                  <a:pt x="2963410" y="2826091"/>
                  <a:pt x="2979563" y="2825033"/>
                  <a:pt x="2993571" y="2830286"/>
                </a:cubicBezTo>
                <a:cubicBezTo>
                  <a:pt x="3025693" y="2842332"/>
                  <a:pt x="3062763" y="2868727"/>
                  <a:pt x="3091542" y="2884715"/>
                </a:cubicBezTo>
                <a:cubicBezTo>
                  <a:pt x="3105727" y="2892596"/>
                  <a:pt x="3119690" y="2901354"/>
                  <a:pt x="3135085" y="2906486"/>
                </a:cubicBezTo>
                <a:cubicBezTo>
                  <a:pt x="3152638" y="2912337"/>
                  <a:pt x="3171371" y="2913743"/>
                  <a:pt x="3189514" y="2917372"/>
                </a:cubicBezTo>
                <a:cubicBezTo>
                  <a:pt x="3288953" y="2967091"/>
                  <a:pt x="3260899" y="2956863"/>
                  <a:pt x="3363685" y="2993572"/>
                </a:cubicBezTo>
                <a:cubicBezTo>
                  <a:pt x="3385297" y="3001291"/>
                  <a:pt x="3408474" y="3005079"/>
                  <a:pt x="3429000" y="3015343"/>
                </a:cubicBezTo>
                <a:cubicBezTo>
                  <a:pt x="3443514" y="3022600"/>
                  <a:pt x="3457147" y="3031983"/>
                  <a:pt x="3472542" y="3037115"/>
                </a:cubicBezTo>
                <a:cubicBezTo>
                  <a:pt x="3525888" y="3054897"/>
                  <a:pt x="3562250" y="3058259"/>
                  <a:pt x="3614057" y="3069772"/>
                </a:cubicBezTo>
                <a:cubicBezTo>
                  <a:pt x="3655059" y="3078884"/>
                  <a:pt x="3653893" y="3079422"/>
                  <a:pt x="3690257" y="3091543"/>
                </a:cubicBezTo>
                <a:cubicBezTo>
                  <a:pt x="3697514" y="3106057"/>
                  <a:pt x="3702065" y="3122277"/>
                  <a:pt x="3712028" y="3135086"/>
                </a:cubicBezTo>
                <a:cubicBezTo>
                  <a:pt x="3780329" y="3222902"/>
                  <a:pt x="3742752" y="3162976"/>
                  <a:pt x="3799114" y="3211286"/>
                </a:cubicBezTo>
                <a:cubicBezTo>
                  <a:pt x="3814699" y="3224644"/>
                  <a:pt x="3831271" y="3237750"/>
                  <a:pt x="3842657" y="3254829"/>
                </a:cubicBezTo>
                <a:cubicBezTo>
                  <a:pt x="3849914" y="3265715"/>
                  <a:pt x="3854212" y="3279313"/>
                  <a:pt x="3864428" y="3287486"/>
                </a:cubicBezTo>
                <a:cubicBezTo>
                  <a:pt x="3873388" y="3294654"/>
                  <a:pt x="3886822" y="3293240"/>
                  <a:pt x="3897085" y="3298372"/>
                </a:cubicBezTo>
                <a:cubicBezTo>
                  <a:pt x="3908787" y="3304223"/>
                  <a:pt x="3918856" y="3312886"/>
                  <a:pt x="3929742" y="3320143"/>
                </a:cubicBezTo>
                <a:cubicBezTo>
                  <a:pt x="4009571" y="3316515"/>
                  <a:pt x="4089886" y="3318779"/>
                  <a:pt x="4169228" y="3309258"/>
                </a:cubicBezTo>
                <a:cubicBezTo>
                  <a:pt x="4211156" y="3304227"/>
                  <a:pt x="4214980" y="3248203"/>
                  <a:pt x="4223657" y="3222172"/>
                </a:cubicBezTo>
                <a:cubicBezTo>
                  <a:pt x="4243106" y="3163824"/>
                  <a:pt x="4227916" y="3213889"/>
                  <a:pt x="4245428" y="3135086"/>
                </a:cubicBezTo>
                <a:cubicBezTo>
                  <a:pt x="4267081" y="3037651"/>
                  <a:pt x="4245868" y="3154217"/>
                  <a:pt x="4267200" y="3026229"/>
                </a:cubicBezTo>
                <a:cubicBezTo>
                  <a:pt x="4263571" y="2968172"/>
                  <a:pt x="4264174" y="2909695"/>
                  <a:pt x="4256314" y="2852058"/>
                </a:cubicBezTo>
                <a:cubicBezTo>
                  <a:pt x="4253213" y="2829319"/>
                  <a:pt x="4241799" y="2808515"/>
                  <a:pt x="4234542" y="2786743"/>
                </a:cubicBezTo>
                <a:lnTo>
                  <a:pt x="4212771" y="2721429"/>
                </a:lnTo>
                <a:cubicBezTo>
                  <a:pt x="4209142" y="2710543"/>
                  <a:pt x="4204668" y="2699904"/>
                  <a:pt x="4201885" y="2688772"/>
                </a:cubicBezTo>
                <a:lnTo>
                  <a:pt x="4180114" y="2601686"/>
                </a:lnTo>
                <a:cubicBezTo>
                  <a:pt x="4176485" y="2587172"/>
                  <a:pt x="4177527" y="2570591"/>
                  <a:pt x="4169228" y="2558143"/>
                </a:cubicBezTo>
                <a:cubicBezTo>
                  <a:pt x="4161971" y="2547257"/>
                  <a:pt x="4155061" y="2536132"/>
                  <a:pt x="4147457" y="2525486"/>
                </a:cubicBezTo>
                <a:cubicBezTo>
                  <a:pt x="4136912" y="2510722"/>
                  <a:pt x="4127004" y="2495368"/>
                  <a:pt x="4114800" y="2481943"/>
                </a:cubicBezTo>
                <a:cubicBezTo>
                  <a:pt x="4114739" y="2481876"/>
                  <a:pt x="4040173" y="2407317"/>
                  <a:pt x="4016828" y="2383972"/>
                </a:cubicBezTo>
                <a:lnTo>
                  <a:pt x="3962400" y="2329543"/>
                </a:lnTo>
                <a:lnTo>
                  <a:pt x="3940628" y="2307772"/>
                </a:lnTo>
                <a:cubicBezTo>
                  <a:pt x="3916562" y="2235573"/>
                  <a:pt x="3918857" y="2265407"/>
                  <a:pt x="3918857" y="2220686"/>
                </a:cubicBezTo>
              </a:path>
            </a:pathLst>
          </a:custGeom>
          <a:noFill/>
          <a:ln w="38100">
            <a:solidFill>
              <a:srgbClr val="FFFF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7CECDAA-BB28-F64C-A26D-0453B3A580BC}"/>
              </a:ext>
            </a:extLst>
          </p:cNvPr>
          <p:cNvSpPr txBox="1"/>
          <p:nvPr/>
        </p:nvSpPr>
        <p:spPr>
          <a:xfrm>
            <a:off x="4343706" y="50918"/>
            <a:ext cx="2274807" cy="1200329"/>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FFFF00"/>
                </a:solidFill>
              </a:rPr>
              <a:t>Rapid downward movement</a:t>
            </a:r>
          </a:p>
          <a:p>
            <a:pPr marL="285750" indent="-285750">
              <a:buFont typeface="Arial" panose="020B0604020202020204" pitchFamily="34" charset="0"/>
              <a:buChar char="•"/>
            </a:pPr>
            <a:r>
              <a:rPr lang="en-US" dirty="0">
                <a:solidFill>
                  <a:srgbClr val="FFFF00"/>
                </a:solidFill>
              </a:rPr>
              <a:t>Stations on sedimentary basin</a:t>
            </a:r>
          </a:p>
        </p:txBody>
      </p:sp>
      <p:sp>
        <p:nvSpPr>
          <p:cNvPr id="4" name="Freeform 3">
            <a:extLst>
              <a:ext uri="{FF2B5EF4-FFF2-40B4-BE49-F238E27FC236}">
                <a16:creationId xmlns:a16="http://schemas.microsoft.com/office/drawing/2014/main" id="{9536A872-8A7E-DC4F-9440-1957618ED721}"/>
              </a:ext>
            </a:extLst>
          </p:cNvPr>
          <p:cNvSpPr/>
          <p:nvPr/>
        </p:nvSpPr>
        <p:spPr>
          <a:xfrm>
            <a:off x="5671457" y="1513114"/>
            <a:ext cx="2177143" cy="3799115"/>
          </a:xfrm>
          <a:custGeom>
            <a:avLst/>
            <a:gdLst>
              <a:gd name="connsiteX0" fmla="*/ 947057 w 2177143"/>
              <a:gd name="connsiteY0" fmla="*/ 130629 h 3799115"/>
              <a:gd name="connsiteX1" fmla="*/ 892629 w 2177143"/>
              <a:gd name="connsiteY1" fmla="*/ 108857 h 3799115"/>
              <a:gd name="connsiteX2" fmla="*/ 805543 w 2177143"/>
              <a:gd name="connsiteY2" fmla="*/ 87086 h 3799115"/>
              <a:gd name="connsiteX3" fmla="*/ 718457 w 2177143"/>
              <a:gd name="connsiteY3" fmla="*/ 54429 h 3799115"/>
              <a:gd name="connsiteX4" fmla="*/ 685800 w 2177143"/>
              <a:gd name="connsiteY4" fmla="*/ 43543 h 3799115"/>
              <a:gd name="connsiteX5" fmla="*/ 631372 w 2177143"/>
              <a:gd name="connsiteY5" fmla="*/ 32657 h 3799115"/>
              <a:gd name="connsiteX6" fmla="*/ 544286 w 2177143"/>
              <a:gd name="connsiteY6" fmla="*/ 10886 h 3799115"/>
              <a:gd name="connsiteX7" fmla="*/ 359229 w 2177143"/>
              <a:gd name="connsiteY7" fmla="*/ 0 h 3799115"/>
              <a:gd name="connsiteX8" fmla="*/ 250372 w 2177143"/>
              <a:gd name="connsiteY8" fmla="*/ 10886 h 3799115"/>
              <a:gd name="connsiteX9" fmla="*/ 119743 w 2177143"/>
              <a:gd name="connsiteY9" fmla="*/ 119743 h 3799115"/>
              <a:gd name="connsiteX10" fmla="*/ 97972 w 2177143"/>
              <a:gd name="connsiteY10" fmla="*/ 141515 h 3799115"/>
              <a:gd name="connsiteX11" fmla="*/ 76200 w 2177143"/>
              <a:gd name="connsiteY11" fmla="*/ 163286 h 3799115"/>
              <a:gd name="connsiteX12" fmla="*/ 32657 w 2177143"/>
              <a:gd name="connsiteY12" fmla="*/ 228600 h 3799115"/>
              <a:gd name="connsiteX13" fmla="*/ 10886 w 2177143"/>
              <a:gd name="connsiteY13" fmla="*/ 293915 h 3799115"/>
              <a:gd name="connsiteX14" fmla="*/ 0 w 2177143"/>
              <a:gd name="connsiteY14" fmla="*/ 326572 h 3799115"/>
              <a:gd name="connsiteX15" fmla="*/ 10886 w 2177143"/>
              <a:gd name="connsiteY15" fmla="*/ 489857 h 3799115"/>
              <a:gd name="connsiteX16" fmla="*/ 65314 w 2177143"/>
              <a:gd name="connsiteY16" fmla="*/ 587829 h 3799115"/>
              <a:gd name="connsiteX17" fmla="*/ 119743 w 2177143"/>
              <a:gd name="connsiteY17" fmla="*/ 642257 h 3799115"/>
              <a:gd name="connsiteX18" fmla="*/ 174172 w 2177143"/>
              <a:gd name="connsiteY18" fmla="*/ 696686 h 3799115"/>
              <a:gd name="connsiteX19" fmla="*/ 239486 w 2177143"/>
              <a:gd name="connsiteY19" fmla="*/ 762000 h 3799115"/>
              <a:gd name="connsiteX20" fmla="*/ 283029 w 2177143"/>
              <a:gd name="connsiteY20" fmla="*/ 805543 h 3799115"/>
              <a:gd name="connsiteX21" fmla="*/ 304800 w 2177143"/>
              <a:gd name="connsiteY21" fmla="*/ 827315 h 3799115"/>
              <a:gd name="connsiteX22" fmla="*/ 326572 w 2177143"/>
              <a:gd name="connsiteY22" fmla="*/ 849086 h 3799115"/>
              <a:gd name="connsiteX23" fmla="*/ 391886 w 2177143"/>
              <a:gd name="connsiteY23" fmla="*/ 925286 h 3799115"/>
              <a:gd name="connsiteX24" fmla="*/ 424543 w 2177143"/>
              <a:gd name="connsiteY24" fmla="*/ 957943 h 3799115"/>
              <a:gd name="connsiteX25" fmla="*/ 511629 w 2177143"/>
              <a:gd name="connsiteY25" fmla="*/ 1034143 h 3799115"/>
              <a:gd name="connsiteX26" fmla="*/ 533400 w 2177143"/>
              <a:gd name="connsiteY26" fmla="*/ 1055915 h 3799115"/>
              <a:gd name="connsiteX27" fmla="*/ 576943 w 2177143"/>
              <a:gd name="connsiteY27" fmla="*/ 1121229 h 3799115"/>
              <a:gd name="connsiteX28" fmla="*/ 609600 w 2177143"/>
              <a:gd name="connsiteY28" fmla="*/ 1153886 h 3799115"/>
              <a:gd name="connsiteX29" fmla="*/ 631372 w 2177143"/>
              <a:gd name="connsiteY29" fmla="*/ 1186543 h 3799115"/>
              <a:gd name="connsiteX30" fmla="*/ 664029 w 2177143"/>
              <a:gd name="connsiteY30" fmla="*/ 1230086 h 3799115"/>
              <a:gd name="connsiteX31" fmla="*/ 707572 w 2177143"/>
              <a:gd name="connsiteY31" fmla="*/ 1295400 h 3799115"/>
              <a:gd name="connsiteX32" fmla="*/ 783772 w 2177143"/>
              <a:gd name="connsiteY32" fmla="*/ 1371600 h 3799115"/>
              <a:gd name="connsiteX33" fmla="*/ 827314 w 2177143"/>
              <a:gd name="connsiteY33" fmla="*/ 1426029 h 3799115"/>
              <a:gd name="connsiteX34" fmla="*/ 849086 w 2177143"/>
              <a:gd name="connsiteY34" fmla="*/ 1491343 h 3799115"/>
              <a:gd name="connsiteX35" fmla="*/ 859972 w 2177143"/>
              <a:gd name="connsiteY35" fmla="*/ 1524000 h 3799115"/>
              <a:gd name="connsiteX36" fmla="*/ 870857 w 2177143"/>
              <a:gd name="connsiteY36" fmla="*/ 1567543 h 3799115"/>
              <a:gd name="connsiteX37" fmla="*/ 892629 w 2177143"/>
              <a:gd name="connsiteY37" fmla="*/ 1611086 h 3799115"/>
              <a:gd name="connsiteX38" fmla="*/ 925286 w 2177143"/>
              <a:gd name="connsiteY38" fmla="*/ 1687286 h 3799115"/>
              <a:gd name="connsiteX39" fmla="*/ 957943 w 2177143"/>
              <a:gd name="connsiteY39" fmla="*/ 1763486 h 3799115"/>
              <a:gd name="connsiteX40" fmla="*/ 990600 w 2177143"/>
              <a:gd name="connsiteY40" fmla="*/ 1839686 h 3799115"/>
              <a:gd name="connsiteX41" fmla="*/ 1001486 w 2177143"/>
              <a:gd name="connsiteY41" fmla="*/ 1883229 h 3799115"/>
              <a:gd name="connsiteX42" fmla="*/ 1023257 w 2177143"/>
              <a:gd name="connsiteY42" fmla="*/ 1915886 h 3799115"/>
              <a:gd name="connsiteX43" fmla="*/ 1045029 w 2177143"/>
              <a:gd name="connsiteY43" fmla="*/ 2002972 h 3799115"/>
              <a:gd name="connsiteX44" fmla="*/ 1055914 w 2177143"/>
              <a:gd name="connsiteY44" fmla="*/ 2035629 h 3799115"/>
              <a:gd name="connsiteX45" fmla="*/ 1023257 w 2177143"/>
              <a:gd name="connsiteY45" fmla="*/ 2111829 h 3799115"/>
              <a:gd name="connsiteX46" fmla="*/ 1012372 w 2177143"/>
              <a:gd name="connsiteY46" fmla="*/ 2144486 h 3799115"/>
              <a:gd name="connsiteX47" fmla="*/ 990600 w 2177143"/>
              <a:gd name="connsiteY47" fmla="*/ 2188029 h 3799115"/>
              <a:gd name="connsiteX48" fmla="*/ 979714 w 2177143"/>
              <a:gd name="connsiteY48" fmla="*/ 2231572 h 3799115"/>
              <a:gd name="connsiteX49" fmla="*/ 957943 w 2177143"/>
              <a:gd name="connsiteY49" fmla="*/ 2264229 h 3799115"/>
              <a:gd name="connsiteX50" fmla="*/ 936172 w 2177143"/>
              <a:gd name="connsiteY50" fmla="*/ 2329543 h 3799115"/>
              <a:gd name="connsiteX51" fmla="*/ 914400 w 2177143"/>
              <a:gd name="connsiteY51" fmla="*/ 2394857 h 3799115"/>
              <a:gd name="connsiteX52" fmla="*/ 903514 w 2177143"/>
              <a:gd name="connsiteY52" fmla="*/ 2427515 h 3799115"/>
              <a:gd name="connsiteX53" fmla="*/ 859972 w 2177143"/>
              <a:gd name="connsiteY53" fmla="*/ 2492829 h 3799115"/>
              <a:gd name="connsiteX54" fmla="*/ 838200 w 2177143"/>
              <a:gd name="connsiteY54" fmla="*/ 2525486 h 3799115"/>
              <a:gd name="connsiteX55" fmla="*/ 827314 w 2177143"/>
              <a:gd name="connsiteY55" fmla="*/ 2558143 h 3799115"/>
              <a:gd name="connsiteX56" fmla="*/ 805543 w 2177143"/>
              <a:gd name="connsiteY56" fmla="*/ 2579915 h 3799115"/>
              <a:gd name="connsiteX57" fmla="*/ 783772 w 2177143"/>
              <a:gd name="connsiteY57" fmla="*/ 2612572 h 3799115"/>
              <a:gd name="connsiteX58" fmla="*/ 772886 w 2177143"/>
              <a:gd name="connsiteY58" fmla="*/ 2645229 h 3799115"/>
              <a:gd name="connsiteX59" fmla="*/ 729343 w 2177143"/>
              <a:gd name="connsiteY59" fmla="*/ 2721429 h 3799115"/>
              <a:gd name="connsiteX60" fmla="*/ 718457 w 2177143"/>
              <a:gd name="connsiteY60" fmla="*/ 2754086 h 3799115"/>
              <a:gd name="connsiteX61" fmla="*/ 674914 w 2177143"/>
              <a:gd name="connsiteY61" fmla="*/ 2819400 h 3799115"/>
              <a:gd name="connsiteX62" fmla="*/ 653143 w 2177143"/>
              <a:gd name="connsiteY62" fmla="*/ 2852057 h 3799115"/>
              <a:gd name="connsiteX63" fmla="*/ 620486 w 2177143"/>
              <a:gd name="connsiteY63" fmla="*/ 2928257 h 3799115"/>
              <a:gd name="connsiteX64" fmla="*/ 609600 w 2177143"/>
              <a:gd name="connsiteY64" fmla="*/ 2960915 h 3799115"/>
              <a:gd name="connsiteX65" fmla="*/ 566057 w 2177143"/>
              <a:gd name="connsiteY65" fmla="*/ 3058886 h 3799115"/>
              <a:gd name="connsiteX66" fmla="*/ 555172 w 2177143"/>
              <a:gd name="connsiteY66" fmla="*/ 3091543 h 3799115"/>
              <a:gd name="connsiteX67" fmla="*/ 576943 w 2177143"/>
              <a:gd name="connsiteY67" fmla="*/ 3526972 h 3799115"/>
              <a:gd name="connsiteX68" fmla="*/ 587829 w 2177143"/>
              <a:gd name="connsiteY68" fmla="*/ 3570515 h 3799115"/>
              <a:gd name="connsiteX69" fmla="*/ 664029 w 2177143"/>
              <a:gd name="connsiteY69" fmla="*/ 3668486 h 3799115"/>
              <a:gd name="connsiteX70" fmla="*/ 740229 w 2177143"/>
              <a:gd name="connsiteY70" fmla="*/ 3755572 h 3799115"/>
              <a:gd name="connsiteX71" fmla="*/ 772886 w 2177143"/>
              <a:gd name="connsiteY71" fmla="*/ 3766457 h 3799115"/>
              <a:gd name="connsiteX72" fmla="*/ 794657 w 2177143"/>
              <a:gd name="connsiteY72" fmla="*/ 3788229 h 3799115"/>
              <a:gd name="connsiteX73" fmla="*/ 827314 w 2177143"/>
              <a:gd name="connsiteY73" fmla="*/ 3799115 h 3799115"/>
              <a:gd name="connsiteX74" fmla="*/ 1034143 w 2177143"/>
              <a:gd name="connsiteY74" fmla="*/ 3788229 h 3799115"/>
              <a:gd name="connsiteX75" fmla="*/ 1110343 w 2177143"/>
              <a:gd name="connsiteY75" fmla="*/ 3766457 h 3799115"/>
              <a:gd name="connsiteX76" fmla="*/ 1219200 w 2177143"/>
              <a:gd name="connsiteY76" fmla="*/ 3744686 h 3799115"/>
              <a:gd name="connsiteX77" fmla="*/ 1251857 w 2177143"/>
              <a:gd name="connsiteY77" fmla="*/ 3733800 h 3799115"/>
              <a:gd name="connsiteX78" fmla="*/ 1317172 w 2177143"/>
              <a:gd name="connsiteY78" fmla="*/ 3722915 h 3799115"/>
              <a:gd name="connsiteX79" fmla="*/ 1426029 w 2177143"/>
              <a:gd name="connsiteY79" fmla="*/ 3679372 h 3799115"/>
              <a:gd name="connsiteX80" fmla="*/ 1458686 w 2177143"/>
              <a:gd name="connsiteY80" fmla="*/ 3668486 h 3799115"/>
              <a:gd name="connsiteX81" fmla="*/ 1502229 w 2177143"/>
              <a:gd name="connsiteY81" fmla="*/ 3646715 h 3799115"/>
              <a:gd name="connsiteX82" fmla="*/ 1545772 w 2177143"/>
              <a:gd name="connsiteY82" fmla="*/ 3603172 h 3799115"/>
              <a:gd name="connsiteX83" fmla="*/ 1611086 w 2177143"/>
              <a:gd name="connsiteY83" fmla="*/ 3559629 h 3799115"/>
              <a:gd name="connsiteX84" fmla="*/ 1632857 w 2177143"/>
              <a:gd name="connsiteY84" fmla="*/ 3537857 h 3799115"/>
              <a:gd name="connsiteX85" fmla="*/ 1698172 w 2177143"/>
              <a:gd name="connsiteY85" fmla="*/ 3494315 h 3799115"/>
              <a:gd name="connsiteX86" fmla="*/ 1730829 w 2177143"/>
              <a:gd name="connsiteY86" fmla="*/ 3461657 h 3799115"/>
              <a:gd name="connsiteX87" fmla="*/ 1763486 w 2177143"/>
              <a:gd name="connsiteY87" fmla="*/ 3439886 h 3799115"/>
              <a:gd name="connsiteX88" fmla="*/ 1817914 w 2177143"/>
              <a:gd name="connsiteY88" fmla="*/ 3385457 h 3799115"/>
              <a:gd name="connsiteX89" fmla="*/ 1839686 w 2177143"/>
              <a:gd name="connsiteY89" fmla="*/ 3363686 h 3799115"/>
              <a:gd name="connsiteX90" fmla="*/ 1861457 w 2177143"/>
              <a:gd name="connsiteY90" fmla="*/ 3331029 h 3799115"/>
              <a:gd name="connsiteX91" fmla="*/ 1915886 w 2177143"/>
              <a:gd name="connsiteY91" fmla="*/ 3287486 h 3799115"/>
              <a:gd name="connsiteX92" fmla="*/ 1937657 w 2177143"/>
              <a:gd name="connsiteY92" fmla="*/ 3254829 h 3799115"/>
              <a:gd name="connsiteX93" fmla="*/ 1981200 w 2177143"/>
              <a:gd name="connsiteY93" fmla="*/ 3200400 h 3799115"/>
              <a:gd name="connsiteX94" fmla="*/ 2013857 w 2177143"/>
              <a:gd name="connsiteY94" fmla="*/ 3135086 h 3799115"/>
              <a:gd name="connsiteX95" fmla="*/ 2057400 w 2177143"/>
              <a:gd name="connsiteY95" fmla="*/ 2982686 h 3799115"/>
              <a:gd name="connsiteX96" fmla="*/ 2079172 w 2177143"/>
              <a:gd name="connsiteY96" fmla="*/ 2917372 h 3799115"/>
              <a:gd name="connsiteX97" fmla="*/ 2090057 w 2177143"/>
              <a:gd name="connsiteY97" fmla="*/ 2884715 h 3799115"/>
              <a:gd name="connsiteX98" fmla="*/ 2111829 w 2177143"/>
              <a:gd name="connsiteY98" fmla="*/ 2797629 h 3799115"/>
              <a:gd name="connsiteX99" fmla="*/ 2133600 w 2177143"/>
              <a:gd name="connsiteY99" fmla="*/ 2710543 h 3799115"/>
              <a:gd name="connsiteX100" fmla="*/ 2144486 w 2177143"/>
              <a:gd name="connsiteY100" fmla="*/ 2677886 h 3799115"/>
              <a:gd name="connsiteX101" fmla="*/ 2177143 w 2177143"/>
              <a:gd name="connsiteY101" fmla="*/ 2558143 h 3799115"/>
              <a:gd name="connsiteX102" fmla="*/ 2166257 w 2177143"/>
              <a:gd name="connsiteY102" fmla="*/ 2460172 h 3799115"/>
              <a:gd name="connsiteX103" fmla="*/ 2133600 w 2177143"/>
              <a:gd name="connsiteY103" fmla="*/ 2394857 h 3799115"/>
              <a:gd name="connsiteX104" fmla="*/ 2111829 w 2177143"/>
              <a:gd name="connsiteY104" fmla="*/ 2329543 h 3799115"/>
              <a:gd name="connsiteX105" fmla="*/ 2100943 w 2177143"/>
              <a:gd name="connsiteY105" fmla="*/ 2286000 h 3799115"/>
              <a:gd name="connsiteX106" fmla="*/ 2090057 w 2177143"/>
              <a:gd name="connsiteY106" fmla="*/ 2253343 h 3799115"/>
              <a:gd name="connsiteX107" fmla="*/ 2079172 w 2177143"/>
              <a:gd name="connsiteY107" fmla="*/ 2198915 h 3799115"/>
              <a:gd name="connsiteX108" fmla="*/ 2068286 w 2177143"/>
              <a:gd name="connsiteY108" fmla="*/ 2166257 h 3799115"/>
              <a:gd name="connsiteX109" fmla="*/ 2057400 w 2177143"/>
              <a:gd name="connsiteY109" fmla="*/ 2111829 h 3799115"/>
              <a:gd name="connsiteX110" fmla="*/ 2035629 w 2177143"/>
              <a:gd name="connsiteY110" fmla="*/ 2090057 h 3799115"/>
              <a:gd name="connsiteX111" fmla="*/ 2002972 w 2177143"/>
              <a:gd name="connsiteY111" fmla="*/ 2046515 h 3799115"/>
              <a:gd name="connsiteX112" fmla="*/ 1948543 w 2177143"/>
              <a:gd name="connsiteY112" fmla="*/ 1937657 h 3799115"/>
              <a:gd name="connsiteX113" fmla="*/ 1883229 w 2177143"/>
              <a:gd name="connsiteY113" fmla="*/ 1828800 h 3799115"/>
              <a:gd name="connsiteX114" fmla="*/ 1850572 w 2177143"/>
              <a:gd name="connsiteY114" fmla="*/ 1774372 h 3799115"/>
              <a:gd name="connsiteX115" fmla="*/ 1807029 w 2177143"/>
              <a:gd name="connsiteY115" fmla="*/ 1665515 h 3799115"/>
              <a:gd name="connsiteX116" fmla="*/ 1785257 w 2177143"/>
              <a:gd name="connsiteY116" fmla="*/ 1632857 h 3799115"/>
              <a:gd name="connsiteX117" fmla="*/ 1730829 w 2177143"/>
              <a:gd name="connsiteY117" fmla="*/ 1513115 h 3799115"/>
              <a:gd name="connsiteX118" fmla="*/ 1687286 w 2177143"/>
              <a:gd name="connsiteY118" fmla="*/ 1426029 h 3799115"/>
              <a:gd name="connsiteX119" fmla="*/ 1632857 w 2177143"/>
              <a:gd name="connsiteY119" fmla="*/ 1349829 h 3799115"/>
              <a:gd name="connsiteX120" fmla="*/ 1611086 w 2177143"/>
              <a:gd name="connsiteY120" fmla="*/ 1295400 h 3799115"/>
              <a:gd name="connsiteX121" fmla="*/ 1600200 w 2177143"/>
              <a:gd name="connsiteY121" fmla="*/ 1262743 h 3799115"/>
              <a:gd name="connsiteX122" fmla="*/ 1567543 w 2177143"/>
              <a:gd name="connsiteY122" fmla="*/ 1197429 h 3799115"/>
              <a:gd name="connsiteX123" fmla="*/ 1524000 w 2177143"/>
              <a:gd name="connsiteY123" fmla="*/ 1088572 h 3799115"/>
              <a:gd name="connsiteX124" fmla="*/ 1491343 w 2177143"/>
              <a:gd name="connsiteY124" fmla="*/ 1034143 h 3799115"/>
              <a:gd name="connsiteX125" fmla="*/ 1426029 w 2177143"/>
              <a:gd name="connsiteY125" fmla="*/ 859972 h 3799115"/>
              <a:gd name="connsiteX126" fmla="*/ 1404257 w 2177143"/>
              <a:gd name="connsiteY126" fmla="*/ 816429 h 3799115"/>
              <a:gd name="connsiteX127" fmla="*/ 1360714 w 2177143"/>
              <a:gd name="connsiteY127" fmla="*/ 740229 h 3799115"/>
              <a:gd name="connsiteX128" fmla="*/ 1338943 w 2177143"/>
              <a:gd name="connsiteY128" fmla="*/ 696686 h 3799115"/>
              <a:gd name="connsiteX129" fmla="*/ 1295400 w 2177143"/>
              <a:gd name="connsiteY129" fmla="*/ 642257 h 3799115"/>
              <a:gd name="connsiteX130" fmla="*/ 1273629 w 2177143"/>
              <a:gd name="connsiteY130" fmla="*/ 598715 h 3799115"/>
              <a:gd name="connsiteX131" fmla="*/ 1251857 w 2177143"/>
              <a:gd name="connsiteY131" fmla="*/ 566057 h 3799115"/>
              <a:gd name="connsiteX132" fmla="*/ 1230086 w 2177143"/>
              <a:gd name="connsiteY132" fmla="*/ 522515 h 3799115"/>
              <a:gd name="connsiteX133" fmla="*/ 1164772 w 2177143"/>
              <a:gd name="connsiteY133" fmla="*/ 435429 h 3799115"/>
              <a:gd name="connsiteX134" fmla="*/ 1121229 w 2177143"/>
              <a:gd name="connsiteY134" fmla="*/ 370115 h 3799115"/>
              <a:gd name="connsiteX135" fmla="*/ 1099457 w 2177143"/>
              <a:gd name="connsiteY135" fmla="*/ 337457 h 3799115"/>
              <a:gd name="connsiteX136" fmla="*/ 1066800 w 2177143"/>
              <a:gd name="connsiteY136" fmla="*/ 304800 h 3799115"/>
              <a:gd name="connsiteX137" fmla="*/ 1023257 w 2177143"/>
              <a:gd name="connsiteY137" fmla="*/ 250372 h 3799115"/>
              <a:gd name="connsiteX138" fmla="*/ 957943 w 2177143"/>
              <a:gd name="connsiteY138" fmla="*/ 228600 h 3799115"/>
              <a:gd name="connsiteX139" fmla="*/ 925286 w 2177143"/>
              <a:gd name="connsiteY139" fmla="*/ 217715 h 3799115"/>
              <a:gd name="connsiteX140" fmla="*/ 903514 w 2177143"/>
              <a:gd name="connsiteY140" fmla="*/ 195943 h 3799115"/>
              <a:gd name="connsiteX141" fmla="*/ 870857 w 2177143"/>
              <a:gd name="connsiteY141" fmla="*/ 163286 h 37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2177143" h="3799115">
                <a:moveTo>
                  <a:pt x="947057" y="130629"/>
                </a:moveTo>
                <a:cubicBezTo>
                  <a:pt x="928914" y="123372"/>
                  <a:pt x="911305" y="114604"/>
                  <a:pt x="892629" y="108857"/>
                </a:cubicBezTo>
                <a:cubicBezTo>
                  <a:pt x="864030" y="100057"/>
                  <a:pt x="805543" y="87086"/>
                  <a:pt x="805543" y="87086"/>
                </a:cubicBezTo>
                <a:cubicBezTo>
                  <a:pt x="751784" y="51247"/>
                  <a:pt x="793786" y="73262"/>
                  <a:pt x="718457" y="54429"/>
                </a:cubicBezTo>
                <a:cubicBezTo>
                  <a:pt x="707325" y="51646"/>
                  <a:pt x="696932" y="46326"/>
                  <a:pt x="685800" y="43543"/>
                </a:cubicBezTo>
                <a:cubicBezTo>
                  <a:pt x="667850" y="39055"/>
                  <a:pt x="649322" y="37144"/>
                  <a:pt x="631372" y="32657"/>
                </a:cubicBezTo>
                <a:cubicBezTo>
                  <a:pt x="582802" y="20515"/>
                  <a:pt x="607321" y="16617"/>
                  <a:pt x="544286" y="10886"/>
                </a:cubicBezTo>
                <a:cubicBezTo>
                  <a:pt x="482747" y="5291"/>
                  <a:pt x="420915" y="3629"/>
                  <a:pt x="359229" y="0"/>
                </a:cubicBezTo>
                <a:cubicBezTo>
                  <a:pt x="322943" y="3629"/>
                  <a:pt x="285179" y="9"/>
                  <a:pt x="250372" y="10886"/>
                </a:cubicBezTo>
                <a:cubicBezTo>
                  <a:pt x="206283" y="24664"/>
                  <a:pt x="148439" y="91047"/>
                  <a:pt x="119743" y="119743"/>
                </a:cubicBezTo>
                <a:lnTo>
                  <a:pt x="97972" y="141515"/>
                </a:lnTo>
                <a:cubicBezTo>
                  <a:pt x="90715" y="148772"/>
                  <a:pt x="81893" y="154747"/>
                  <a:pt x="76200" y="163286"/>
                </a:cubicBezTo>
                <a:lnTo>
                  <a:pt x="32657" y="228600"/>
                </a:lnTo>
                <a:lnTo>
                  <a:pt x="10886" y="293915"/>
                </a:lnTo>
                <a:lnTo>
                  <a:pt x="0" y="326572"/>
                </a:lnTo>
                <a:cubicBezTo>
                  <a:pt x="3629" y="381000"/>
                  <a:pt x="4862" y="435641"/>
                  <a:pt x="10886" y="489857"/>
                </a:cubicBezTo>
                <a:cubicBezTo>
                  <a:pt x="14718" y="524345"/>
                  <a:pt x="50359" y="565397"/>
                  <a:pt x="65314" y="587829"/>
                </a:cubicBezTo>
                <a:cubicBezTo>
                  <a:pt x="94342" y="631370"/>
                  <a:pt x="76202" y="613230"/>
                  <a:pt x="119743" y="642257"/>
                </a:cubicBezTo>
                <a:cubicBezTo>
                  <a:pt x="164604" y="709552"/>
                  <a:pt x="114795" y="643907"/>
                  <a:pt x="174172" y="696686"/>
                </a:cubicBezTo>
                <a:cubicBezTo>
                  <a:pt x="197184" y="717141"/>
                  <a:pt x="217715" y="740229"/>
                  <a:pt x="239486" y="762000"/>
                </a:cubicBezTo>
                <a:lnTo>
                  <a:pt x="283029" y="805543"/>
                </a:lnTo>
                <a:lnTo>
                  <a:pt x="304800" y="827315"/>
                </a:lnTo>
                <a:cubicBezTo>
                  <a:pt x="312057" y="834572"/>
                  <a:pt x="320879" y="840546"/>
                  <a:pt x="326572" y="849086"/>
                </a:cubicBezTo>
                <a:cubicBezTo>
                  <a:pt x="359729" y="898822"/>
                  <a:pt x="339092" y="872492"/>
                  <a:pt x="391886" y="925286"/>
                </a:cubicBezTo>
                <a:cubicBezTo>
                  <a:pt x="402772" y="936172"/>
                  <a:pt x="411734" y="949403"/>
                  <a:pt x="424543" y="957943"/>
                </a:cubicBezTo>
                <a:cubicBezTo>
                  <a:pt x="478547" y="993947"/>
                  <a:pt x="447952" y="970466"/>
                  <a:pt x="511629" y="1034143"/>
                </a:cubicBezTo>
                <a:cubicBezTo>
                  <a:pt x="518886" y="1041400"/>
                  <a:pt x="527707" y="1047376"/>
                  <a:pt x="533400" y="1055915"/>
                </a:cubicBezTo>
                <a:cubicBezTo>
                  <a:pt x="547914" y="1077686"/>
                  <a:pt x="558441" y="1102727"/>
                  <a:pt x="576943" y="1121229"/>
                </a:cubicBezTo>
                <a:cubicBezTo>
                  <a:pt x="587829" y="1132115"/>
                  <a:pt x="599745" y="1142060"/>
                  <a:pt x="609600" y="1153886"/>
                </a:cubicBezTo>
                <a:cubicBezTo>
                  <a:pt x="617976" y="1163937"/>
                  <a:pt x="623768" y="1175897"/>
                  <a:pt x="631372" y="1186543"/>
                </a:cubicBezTo>
                <a:cubicBezTo>
                  <a:pt x="641917" y="1201306"/>
                  <a:pt x="653625" y="1215223"/>
                  <a:pt x="664029" y="1230086"/>
                </a:cubicBezTo>
                <a:cubicBezTo>
                  <a:pt x="679034" y="1251522"/>
                  <a:pt x="689070" y="1276898"/>
                  <a:pt x="707572" y="1295400"/>
                </a:cubicBezTo>
                <a:lnTo>
                  <a:pt x="783772" y="1371600"/>
                </a:lnTo>
                <a:cubicBezTo>
                  <a:pt x="801866" y="1389694"/>
                  <a:pt x="816329" y="1401313"/>
                  <a:pt x="827314" y="1426029"/>
                </a:cubicBezTo>
                <a:cubicBezTo>
                  <a:pt x="836635" y="1447000"/>
                  <a:pt x="841829" y="1469572"/>
                  <a:pt x="849086" y="1491343"/>
                </a:cubicBezTo>
                <a:cubicBezTo>
                  <a:pt x="852715" y="1502229"/>
                  <a:pt x="857189" y="1512868"/>
                  <a:pt x="859972" y="1524000"/>
                </a:cubicBezTo>
                <a:cubicBezTo>
                  <a:pt x="863600" y="1538514"/>
                  <a:pt x="865604" y="1553535"/>
                  <a:pt x="870857" y="1567543"/>
                </a:cubicBezTo>
                <a:cubicBezTo>
                  <a:pt x="876555" y="1582737"/>
                  <a:pt x="885372" y="1596572"/>
                  <a:pt x="892629" y="1611086"/>
                </a:cubicBezTo>
                <a:cubicBezTo>
                  <a:pt x="923877" y="1736086"/>
                  <a:pt x="880183" y="1582048"/>
                  <a:pt x="925286" y="1687286"/>
                </a:cubicBezTo>
                <a:cubicBezTo>
                  <a:pt x="967466" y="1785703"/>
                  <a:pt x="903283" y="1681494"/>
                  <a:pt x="957943" y="1763486"/>
                </a:cubicBezTo>
                <a:cubicBezTo>
                  <a:pt x="989196" y="1888496"/>
                  <a:pt x="945495" y="1734440"/>
                  <a:pt x="990600" y="1839686"/>
                </a:cubicBezTo>
                <a:cubicBezTo>
                  <a:pt x="996493" y="1853437"/>
                  <a:pt x="995593" y="1869478"/>
                  <a:pt x="1001486" y="1883229"/>
                </a:cubicBezTo>
                <a:cubicBezTo>
                  <a:pt x="1006640" y="1895254"/>
                  <a:pt x="1017406" y="1904184"/>
                  <a:pt x="1023257" y="1915886"/>
                </a:cubicBezTo>
                <a:cubicBezTo>
                  <a:pt x="1035699" y="1940770"/>
                  <a:pt x="1038818" y="1978128"/>
                  <a:pt x="1045029" y="2002972"/>
                </a:cubicBezTo>
                <a:cubicBezTo>
                  <a:pt x="1047812" y="2014104"/>
                  <a:pt x="1052286" y="2024743"/>
                  <a:pt x="1055914" y="2035629"/>
                </a:cubicBezTo>
                <a:cubicBezTo>
                  <a:pt x="1030387" y="2112215"/>
                  <a:pt x="1063611" y="2017669"/>
                  <a:pt x="1023257" y="2111829"/>
                </a:cubicBezTo>
                <a:cubicBezTo>
                  <a:pt x="1018737" y="2122376"/>
                  <a:pt x="1016892" y="2133939"/>
                  <a:pt x="1012372" y="2144486"/>
                </a:cubicBezTo>
                <a:cubicBezTo>
                  <a:pt x="1005980" y="2159402"/>
                  <a:pt x="996298" y="2172835"/>
                  <a:pt x="990600" y="2188029"/>
                </a:cubicBezTo>
                <a:cubicBezTo>
                  <a:pt x="985347" y="2202037"/>
                  <a:pt x="985607" y="2217821"/>
                  <a:pt x="979714" y="2231572"/>
                </a:cubicBezTo>
                <a:cubicBezTo>
                  <a:pt x="974560" y="2243597"/>
                  <a:pt x="963256" y="2252274"/>
                  <a:pt x="957943" y="2264229"/>
                </a:cubicBezTo>
                <a:cubicBezTo>
                  <a:pt x="948623" y="2285200"/>
                  <a:pt x="943429" y="2307772"/>
                  <a:pt x="936172" y="2329543"/>
                </a:cubicBezTo>
                <a:lnTo>
                  <a:pt x="914400" y="2394857"/>
                </a:lnTo>
                <a:cubicBezTo>
                  <a:pt x="910771" y="2405743"/>
                  <a:pt x="909879" y="2417967"/>
                  <a:pt x="903514" y="2427515"/>
                </a:cubicBezTo>
                <a:lnTo>
                  <a:pt x="859972" y="2492829"/>
                </a:lnTo>
                <a:cubicBezTo>
                  <a:pt x="852715" y="2503715"/>
                  <a:pt x="842337" y="2513074"/>
                  <a:pt x="838200" y="2525486"/>
                </a:cubicBezTo>
                <a:cubicBezTo>
                  <a:pt x="834571" y="2536372"/>
                  <a:pt x="833218" y="2548304"/>
                  <a:pt x="827314" y="2558143"/>
                </a:cubicBezTo>
                <a:cubicBezTo>
                  <a:pt x="822034" y="2566944"/>
                  <a:pt x="811954" y="2571901"/>
                  <a:pt x="805543" y="2579915"/>
                </a:cubicBezTo>
                <a:cubicBezTo>
                  <a:pt x="797370" y="2590131"/>
                  <a:pt x="789623" y="2600870"/>
                  <a:pt x="783772" y="2612572"/>
                </a:cubicBezTo>
                <a:cubicBezTo>
                  <a:pt x="778640" y="2622835"/>
                  <a:pt x="777406" y="2634682"/>
                  <a:pt x="772886" y="2645229"/>
                </a:cubicBezTo>
                <a:cubicBezTo>
                  <a:pt x="715628" y="2778827"/>
                  <a:pt x="784007" y="2612101"/>
                  <a:pt x="729343" y="2721429"/>
                </a:cubicBezTo>
                <a:cubicBezTo>
                  <a:pt x="724211" y="2731692"/>
                  <a:pt x="724030" y="2744055"/>
                  <a:pt x="718457" y="2754086"/>
                </a:cubicBezTo>
                <a:cubicBezTo>
                  <a:pt x="705750" y="2776959"/>
                  <a:pt x="689428" y="2797629"/>
                  <a:pt x="674914" y="2819400"/>
                </a:cubicBezTo>
                <a:cubicBezTo>
                  <a:pt x="667657" y="2830286"/>
                  <a:pt x="657280" y="2839645"/>
                  <a:pt x="653143" y="2852057"/>
                </a:cubicBezTo>
                <a:cubicBezTo>
                  <a:pt x="627613" y="2928647"/>
                  <a:pt x="660841" y="2834096"/>
                  <a:pt x="620486" y="2928257"/>
                </a:cubicBezTo>
                <a:cubicBezTo>
                  <a:pt x="615966" y="2938804"/>
                  <a:pt x="614732" y="2950652"/>
                  <a:pt x="609600" y="2960915"/>
                </a:cubicBezTo>
                <a:cubicBezTo>
                  <a:pt x="557849" y="3064418"/>
                  <a:pt x="622225" y="2890383"/>
                  <a:pt x="566057" y="3058886"/>
                </a:cubicBezTo>
                <a:lnTo>
                  <a:pt x="555172" y="3091543"/>
                </a:lnTo>
                <a:cubicBezTo>
                  <a:pt x="558532" y="3182265"/>
                  <a:pt x="563014" y="3408579"/>
                  <a:pt x="576943" y="3526972"/>
                </a:cubicBezTo>
                <a:cubicBezTo>
                  <a:pt x="578691" y="3541831"/>
                  <a:pt x="581138" y="3557133"/>
                  <a:pt x="587829" y="3570515"/>
                </a:cubicBezTo>
                <a:cubicBezTo>
                  <a:pt x="629099" y="3653055"/>
                  <a:pt x="619231" y="3614728"/>
                  <a:pt x="664029" y="3668486"/>
                </a:cubicBezTo>
                <a:cubicBezTo>
                  <a:pt x="687518" y="3696674"/>
                  <a:pt x="701091" y="3742527"/>
                  <a:pt x="740229" y="3755572"/>
                </a:cubicBezTo>
                <a:lnTo>
                  <a:pt x="772886" y="3766457"/>
                </a:lnTo>
                <a:cubicBezTo>
                  <a:pt x="780143" y="3773714"/>
                  <a:pt x="785856" y="3782948"/>
                  <a:pt x="794657" y="3788229"/>
                </a:cubicBezTo>
                <a:cubicBezTo>
                  <a:pt x="804496" y="3794133"/>
                  <a:pt x="815839" y="3799115"/>
                  <a:pt x="827314" y="3799115"/>
                </a:cubicBezTo>
                <a:cubicBezTo>
                  <a:pt x="896352" y="3799115"/>
                  <a:pt x="965200" y="3791858"/>
                  <a:pt x="1034143" y="3788229"/>
                </a:cubicBezTo>
                <a:cubicBezTo>
                  <a:pt x="1170318" y="3754184"/>
                  <a:pt x="1000985" y="3797702"/>
                  <a:pt x="1110343" y="3766457"/>
                </a:cubicBezTo>
                <a:cubicBezTo>
                  <a:pt x="1186244" y="3744771"/>
                  <a:pt x="1122982" y="3766069"/>
                  <a:pt x="1219200" y="3744686"/>
                </a:cubicBezTo>
                <a:cubicBezTo>
                  <a:pt x="1230401" y="3742197"/>
                  <a:pt x="1240656" y="3736289"/>
                  <a:pt x="1251857" y="3733800"/>
                </a:cubicBezTo>
                <a:cubicBezTo>
                  <a:pt x="1273403" y="3729012"/>
                  <a:pt x="1295400" y="3726543"/>
                  <a:pt x="1317172" y="3722915"/>
                </a:cubicBezTo>
                <a:cubicBezTo>
                  <a:pt x="1465836" y="3673359"/>
                  <a:pt x="1313908" y="3727424"/>
                  <a:pt x="1426029" y="3679372"/>
                </a:cubicBezTo>
                <a:cubicBezTo>
                  <a:pt x="1436576" y="3674852"/>
                  <a:pt x="1448139" y="3673006"/>
                  <a:pt x="1458686" y="3668486"/>
                </a:cubicBezTo>
                <a:cubicBezTo>
                  <a:pt x="1473601" y="3662094"/>
                  <a:pt x="1487715" y="3653972"/>
                  <a:pt x="1502229" y="3646715"/>
                </a:cubicBezTo>
                <a:cubicBezTo>
                  <a:pt x="1516743" y="3632201"/>
                  <a:pt x="1528693" y="3614558"/>
                  <a:pt x="1545772" y="3603172"/>
                </a:cubicBezTo>
                <a:cubicBezTo>
                  <a:pt x="1567543" y="3588658"/>
                  <a:pt x="1592584" y="3578132"/>
                  <a:pt x="1611086" y="3559629"/>
                </a:cubicBezTo>
                <a:cubicBezTo>
                  <a:pt x="1618343" y="3552372"/>
                  <a:pt x="1624646" y="3544015"/>
                  <a:pt x="1632857" y="3537857"/>
                </a:cubicBezTo>
                <a:cubicBezTo>
                  <a:pt x="1653790" y="3522157"/>
                  <a:pt x="1679670" y="3512817"/>
                  <a:pt x="1698172" y="3494315"/>
                </a:cubicBezTo>
                <a:cubicBezTo>
                  <a:pt x="1709058" y="3483429"/>
                  <a:pt x="1719002" y="3471513"/>
                  <a:pt x="1730829" y="3461657"/>
                </a:cubicBezTo>
                <a:cubicBezTo>
                  <a:pt x="1740879" y="3453281"/>
                  <a:pt x="1753640" y="3448501"/>
                  <a:pt x="1763486" y="3439886"/>
                </a:cubicBezTo>
                <a:cubicBezTo>
                  <a:pt x="1782795" y="3422990"/>
                  <a:pt x="1799771" y="3403600"/>
                  <a:pt x="1817914" y="3385457"/>
                </a:cubicBezTo>
                <a:cubicBezTo>
                  <a:pt x="1825171" y="3378200"/>
                  <a:pt x="1833993" y="3372226"/>
                  <a:pt x="1839686" y="3363686"/>
                </a:cubicBezTo>
                <a:cubicBezTo>
                  <a:pt x="1846943" y="3352800"/>
                  <a:pt x="1853284" y="3341245"/>
                  <a:pt x="1861457" y="3331029"/>
                </a:cubicBezTo>
                <a:cubicBezTo>
                  <a:pt x="1879184" y="3308870"/>
                  <a:pt x="1891637" y="3303652"/>
                  <a:pt x="1915886" y="3287486"/>
                </a:cubicBezTo>
                <a:cubicBezTo>
                  <a:pt x="1923143" y="3276600"/>
                  <a:pt x="1929484" y="3265045"/>
                  <a:pt x="1937657" y="3254829"/>
                </a:cubicBezTo>
                <a:cubicBezTo>
                  <a:pt x="1964658" y="3221077"/>
                  <a:pt x="1958862" y="3245075"/>
                  <a:pt x="1981200" y="3200400"/>
                </a:cubicBezTo>
                <a:cubicBezTo>
                  <a:pt x="2026268" y="3110263"/>
                  <a:pt x="1951465" y="3228676"/>
                  <a:pt x="2013857" y="3135086"/>
                </a:cubicBezTo>
                <a:cubicBezTo>
                  <a:pt x="2041193" y="3025744"/>
                  <a:pt x="2026168" y="3076381"/>
                  <a:pt x="2057400" y="2982686"/>
                </a:cubicBezTo>
                <a:lnTo>
                  <a:pt x="2079172" y="2917372"/>
                </a:lnTo>
                <a:cubicBezTo>
                  <a:pt x="2082800" y="2906486"/>
                  <a:pt x="2087807" y="2895967"/>
                  <a:pt x="2090057" y="2884715"/>
                </a:cubicBezTo>
                <a:cubicBezTo>
                  <a:pt x="2116691" y="2751548"/>
                  <a:pt x="2086721" y="2889691"/>
                  <a:pt x="2111829" y="2797629"/>
                </a:cubicBezTo>
                <a:cubicBezTo>
                  <a:pt x="2119702" y="2768761"/>
                  <a:pt x="2124138" y="2738929"/>
                  <a:pt x="2133600" y="2710543"/>
                </a:cubicBezTo>
                <a:cubicBezTo>
                  <a:pt x="2137229" y="2699657"/>
                  <a:pt x="2141467" y="2688956"/>
                  <a:pt x="2144486" y="2677886"/>
                </a:cubicBezTo>
                <a:cubicBezTo>
                  <a:pt x="2181317" y="2542837"/>
                  <a:pt x="2152086" y="2633311"/>
                  <a:pt x="2177143" y="2558143"/>
                </a:cubicBezTo>
                <a:cubicBezTo>
                  <a:pt x="2173514" y="2525486"/>
                  <a:pt x="2171659" y="2492583"/>
                  <a:pt x="2166257" y="2460172"/>
                </a:cubicBezTo>
                <a:cubicBezTo>
                  <a:pt x="2158317" y="2412529"/>
                  <a:pt x="2153662" y="2439997"/>
                  <a:pt x="2133600" y="2394857"/>
                </a:cubicBezTo>
                <a:cubicBezTo>
                  <a:pt x="2124280" y="2373886"/>
                  <a:pt x="2117395" y="2351807"/>
                  <a:pt x="2111829" y="2329543"/>
                </a:cubicBezTo>
                <a:cubicBezTo>
                  <a:pt x="2108200" y="2315029"/>
                  <a:pt x="2105053" y="2300385"/>
                  <a:pt x="2100943" y="2286000"/>
                </a:cubicBezTo>
                <a:cubicBezTo>
                  <a:pt x="2097791" y="2274967"/>
                  <a:pt x="2092840" y="2264475"/>
                  <a:pt x="2090057" y="2253343"/>
                </a:cubicBezTo>
                <a:cubicBezTo>
                  <a:pt x="2085570" y="2235393"/>
                  <a:pt x="2083659" y="2216865"/>
                  <a:pt x="2079172" y="2198915"/>
                </a:cubicBezTo>
                <a:cubicBezTo>
                  <a:pt x="2076389" y="2187783"/>
                  <a:pt x="2071069" y="2177389"/>
                  <a:pt x="2068286" y="2166257"/>
                </a:cubicBezTo>
                <a:cubicBezTo>
                  <a:pt x="2063799" y="2148307"/>
                  <a:pt x="2064688" y="2128835"/>
                  <a:pt x="2057400" y="2111829"/>
                </a:cubicBezTo>
                <a:cubicBezTo>
                  <a:pt x="2053357" y="2102396"/>
                  <a:pt x="2042199" y="2097941"/>
                  <a:pt x="2035629" y="2090057"/>
                </a:cubicBezTo>
                <a:cubicBezTo>
                  <a:pt x="2024014" y="2076119"/>
                  <a:pt x="2011973" y="2062267"/>
                  <a:pt x="2002972" y="2046515"/>
                </a:cubicBezTo>
                <a:cubicBezTo>
                  <a:pt x="1982844" y="2011291"/>
                  <a:pt x="1972885" y="1970112"/>
                  <a:pt x="1948543" y="1937657"/>
                </a:cubicBezTo>
                <a:cubicBezTo>
                  <a:pt x="1891151" y="1861136"/>
                  <a:pt x="1937591" y="1928463"/>
                  <a:pt x="1883229" y="1828800"/>
                </a:cubicBezTo>
                <a:cubicBezTo>
                  <a:pt x="1873098" y="1810226"/>
                  <a:pt x="1859519" y="1793545"/>
                  <a:pt x="1850572" y="1774372"/>
                </a:cubicBezTo>
                <a:cubicBezTo>
                  <a:pt x="1834045" y="1738958"/>
                  <a:pt x="1828707" y="1698032"/>
                  <a:pt x="1807029" y="1665515"/>
                </a:cubicBezTo>
                <a:cubicBezTo>
                  <a:pt x="1799772" y="1654629"/>
                  <a:pt x="1791748" y="1644217"/>
                  <a:pt x="1785257" y="1632857"/>
                </a:cubicBezTo>
                <a:cubicBezTo>
                  <a:pt x="1761729" y="1591682"/>
                  <a:pt x="1751825" y="1558106"/>
                  <a:pt x="1730829" y="1513115"/>
                </a:cubicBezTo>
                <a:cubicBezTo>
                  <a:pt x="1717104" y="1483705"/>
                  <a:pt x="1710235" y="1448978"/>
                  <a:pt x="1687286" y="1426029"/>
                </a:cubicBezTo>
                <a:cubicBezTo>
                  <a:pt x="1648593" y="1387336"/>
                  <a:pt x="1655781" y="1401409"/>
                  <a:pt x="1632857" y="1349829"/>
                </a:cubicBezTo>
                <a:cubicBezTo>
                  <a:pt x="1624921" y="1331973"/>
                  <a:pt x="1617947" y="1313696"/>
                  <a:pt x="1611086" y="1295400"/>
                </a:cubicBezTo>
                <a:cubicBezTo>
                  <a:pt x="1607057" y="1284656"/>
                  <a:pt x="1604860" y="1273229"/>
                  <a:pt x="1600200" y="1262743"/>
                </a:cubicBezTo>
                <a:cubicBezTo>
                  <a:pt x="1590314" y="1240500"/>
                  <a:pt x="1577299" y="1219729"/>
                  <a:pt x="1567543" y="1197429"/>
                </a:cubicBezTo>
                <a:cubicBezTo>
                  <a:pt x="1551879" y="1161625"/>
                  <a:pt x="1544107" y="1122084"/>
                  <a:pt x="1524000" y="1088572"/>
                </a:cubicBezTo>
                <a:cubicBezTo>
                  <a:pt x="1513114" y="1070429"/>
                  <a:pt x="1500290" y="1053316"/>
                  <a:pt x="1491343" y="1034143"/>
                </a:cubicBezTo>
                <a:cubicBezTo>
                  <a:pt x="1409962" y="859754"/>
                  <a:pt x="1477373" y="988331"/>
                  <a:pt x="1426029" y="859972"/>
                </a:cubicBezTo>
                <a:cubicBezTo>
                  <a:pt x="1420002" y="844905"/>
                  <a:pt x="1411514" y="830943"/>
                  <a:pt x="1404257" y="816429"/>
                </a:cubicBezTo>
                <a:cubicBezTo>
                  <a:pt x="1383174" y="732093"/>
                  <a:pt x="1410603" y="810073"/>
                  <a:pt x="1360714" y="740229"/>
                </a:cubicBezTo>
                <a:cubicBezTo>
                  <a:pt x="1351282" y="727024"/>
                  <a:pt x="1347944" y="710188"/>
                  <a:pt x="1338943" y="696686"/>
                </a:cubicBezTo>
                <a:cubicBezTo>
                  <a:pt x="1326055" y="677354"/>
                  <a:pt x="1308288" y="661589"/>
                  <a:pt x="1295400" y="642257"/>
                </a:cubicBezTo>
                <a:cubicBezTo>
                  <a:pt x="1286399" y="628755"/>
                  <a:pt x="1281680" y="612804"/>
                  <a:pt x="1273629" y="598715"/>
                </a:cubicBezTo>
                <a:cubicBezTo>
                  <a:pt x="1267138" y="587355"/>
                  <a:pt x="1258348" y="577417"/>
                  <a:pt x="1251857" y="566057"/>
                </a:cubicBezTo>
                <a:cubicBezTo>
                  <a:pt x="1243806" y="551968"/>
                  <a:pt x="1239087" y="536017"/>
                  <a:pt x="1230086" y="522515"/>
                </a:cubicBezTo>
                <a:cubicBezTo>
                  <a:pt x="1209958" y="492323"/>
                  <a:pt x="1184900" y="465620"/>
                  <a:pt x="1164772" y="435429"/>
                </a:cubicBezTo>
                <a:lnTo>
                  <a:pt x="1121229" y="370115"/>
                </a:lnTo>
                <a:cubicBezTo>
                  <a:pt x="1113972" y="359229"/>
                  <a:pt x="1108708" y="346708"/>
                  <a:pt x="1099457" y="337457"/>
                </a:cubicBezTo>
                <a:cubicBezTo>
                  <a:pt x="1088571" y="326571"/>
                  <a:pt x="1076655" y="316627"/>
                  <a:pt x="1066800" y="304800"/>
                </a:cubicBezTo>
                <a:cubicBezTo>
                  <a:pt x="1055810" y="291612"/>
                  <a:pt x="1041357" y="259422"/>
                  <a:pt x="1023257" y="250372"/>
                </a:cubicBezTo>
                <a:cubicBezTo>
                  <a:pt x="1002731" y="240109"/>
                  <a:pt x="979714" y="235857"/>
                  <a:pt x="957943" y="228600"/>
                </a:cubicBezTo>
                <a:lnTo>
                  <a:pt x="925286" y="217715"/>
                </a:lnTo>
                <a:cubicBezTo>
                  <a:pt x="918029" y="210458"/>
                  <a:pt x="909925" y="203957"/>
                  <a:pt x="903514" y="195943"/>
                </a:cubicBezTo>
                <a:cubicBezTo>
                  <a:pt x="874973" y="160267"/>
                  <a:pt x="896145" y="163286"/>
                  <a:pt x="870857" y="163286"/>
                </a:cubicBezTo>
              </a:path>
            </a:pathLst>
          </a:custGeom>
          <a:noFill/>
          <a:ln w="381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F0D5C666-878E-5D49-AE1C-14E71CD70C21}"/>
              </a:ext>
            </a:extLst>
          </p:cNvPr>
          <p:cNvSpPr/>
          <p:nvPr/>
        </p:nvSpPr>
        <p:spPr>
          <a:xfrm>
            <a:off x="3026229" y="3755571"/>
            <a:ext cx="1436914" cy="1817915"/>
          </a:xfrm>
          <a:custGeom>
            <a:avLst/>
            <a:gdLst>
              <a:gd name="connsiteX0" fmla="*/ 1099457 w 1436914"/>
              <a:gd name="connsiteY0" fmla="*/ 337458 h 1817915"/>
              <a:gd name="connsiteX1" fmla="*/ 1034142 w 1436914"/>
              <a:gd name="connsiteY1" fmla="*/ 315686 h 1817915"/>
              <a:gd name="connsiteX2" fmla="*/ 925285 w 1436914"/>
              <a:gd name="connsiteY2" fmla="*/ 217715 h 1817915"/>
              <a:gd name="connsiteX3" fmla="*/ 881742 w 1436914"/>
              <a:gd name="connsiteY3" fmla="*/ 185058 h 1817915"/>
              <a:gd name="connsiteX4" fmla="*/ 816428 w 1436914"/>
              <a:gd name="connsiteY4" fmla="*/ 141515 h 1817915"/>
              <a:gd name="connsiteX5" fmla="*/ 783771 w 1436914"/>
              <a:gd name="connsiteY5" fmla="*/ 119743 h 1817915"/>
              <a:gd name="connsiteX6" fmla="*/ 718457 w 1436914"/>
              <a:gd name="connsiteY6" fmla="*/ 97972 h 1817915"/>
              <a:gd name="connsiteX7" fmla="*/ 685800 w 1436914"/>
              <a:gd name="connsiteY7" fmla="*/ 87086 h 1817915"/>
              <a:gd name="connsiteX8" fmla="*/ 620485 w 1436914"/>
              <a:gd name="connsiteY8" fmla="*/ 54429 h 1817915"/>
              <a:gd name="connsiteX9" fmla="*/ 576942 w 1436914"/>
              <a:gd name="connsiteY9" fmla="*/ 32658 h 1817915"/>
              <a:gd name="connsiteX10" fmla="*/ 468085 w 1436914"/>
              <a:gd name="connsiteY10" fmla="*/ 0 h 1817915"/>
              <a:gd name="connsiteX11" fmla="*/ 315685 w 1436914"/>
              <a:gd name="connsiteY11" fmla="*/ 10886 h 1817915"/>
              <a:gd name="connsiteX12" fmla="*/ 228600 w 1436914"/>
              <a:gd name="connsiteY12" fmla="*/ 32658 h 1817915"/>
              <a:gd name="connsiteX13" fmla="*/ 174171 w 1436914"/>
              <a:gd name="connsiteY13" fmla="*/ 76200 h 1817915"/>
              <a:gd name="connsiteX14" fmla="*/ 119742 w 1436914"/>
              <a:gd name="connsiteY14" fmla="*/ 130629 h 1817915"/>
              <a:gd name="connsiteX15" fmla="*/ 87085 w 1436914"/>
              <a:gd name="connsiteY15" fmla="*/ 163286 h 1817915"/>
              <a:gd name="connsiteX16" fmla="*/ 43542 w 1436914"/>
              <a:gd name="connsiteY16" fmla="*/ 228600 h 1817915"/>
              <a:gd name="connsiteX17" fmla="*/ 32657 w 1436914"/>
              <a:gd name="connsiteY17" fmla="*/ 261258 h 1817915"/>
              <a:gd name="connsiteX18" fmla="*/ 10885 w 1436914"/>
              <a:gd name="connsiteY18" fmla="*/ 293915 h 1817915"/>
              <a:gd name="connsiteX19" fmla="*/ 0 w 1436914"/>
              <a:gd name="connsiteY19" fmla="*/ 337458 h 1817915"/>
              <a:gd name="connsiteX20" fmla="*/ 10885 w 1436914"/>
              <a:gd name="connsiteY20" fmla="*/ 533400 h 1817915"/>
              <a:gd name="connsiteX21" fmla="*/ 21771 w 1436914"/>
              <a:gd name="connsiteY21" fmla="*/ 576943 h 1817915"/>
              <a:gd name="connsiteX22" fmla="*/ 43542 w 1436914"/>
              <a:gd name="connsiteY22" fmla="*/ 631372 h 1817915"/>
              <a:gd name="connsiteX23" fmla="*/ 65314 w 1436914"/>
              <a:gd name="connsiteY23" fmla="*/ 664029 h 1817915"/>
              <a:gd name="connsiteX24" fmla="*/ 97971 w 1436914"/>
              <a:gd name="connsiteY24" fmla="*/ 718458 h 1817915"/>
              <a:gd name="connsiteX25" fmla="*/ 141514 w 1436914"/>
              <a:gd name="connsiteY25" fmla="*/ 794658 h 1817915"/>
              <a:gd name="connsiteX26" fmla="*/ 163285 w 1436914"/>
              <a:gd name="connsiteY26" fmla="*/ 838200 h 1817915"/>
              <a:gd name="connsiteX27" fmla="*/ 174171 w 1436914"/>
              <a:gd name="connsiteY27" fmla="*/ 870858 h 1817915"/>
              <a:gd name="connsiteX28" fmla="*/ 206828 w 1436914"/>
              <a:gd name="connsiteY28" fmla="*/ 903515 h 1817915"/>
              <a:gd name="connsiteX29" fmla="*/ 239485 w 1436914"/>
              <a:gd name="connsiteY29" fmla="*/ 957943 h 1817915"/>
              <a:gd name="connsiteX30" fmla="*/ 272142 w 1436914"/>
              <a:gd name="connsiteY30" fmla="*/ 1001486 h 1817915"/>
              <a:gd name="connsiteX31" fmla="*/ 293914 w 1436914"/>
              <a:gd name="connsiteY31" fmla="*/ 1034143 h 1817915"/>
              <a:gd name="connsiteX32" fmla="*/ 315685 w 1436914"/>
              <a:gd name="connsiteY32" fmla="*/ 1077686 h 1817915"/>
              <a:gd name="connsiteX33" fmla="*/ 337457 w 1436914"/>
              <a:gd name="connsiteY33" fmla="*/ 1099458 h 1817915"/>
              <a:gd name="connsiteX34" fmla="*/ 381000 w 1436914"/>
              <a:gd name="connsiteY34" fmla="*/ 1164772 h 1817915"/>
              <a:gd name="connsiteX35" fmla="*/ 402771 w 1436914"/>
              <a:gd name="connsiteY35" fmla="*/ 1197429 h 1817915"/>
              <a:gd name="connsiteX36" fmla="*/ 424542 w 1436914"/>
              <a:gd name="connsiteY36" fmla="*/ 1240972 h 1817915"/>
              <a:gd name="connsiteX37" fmla="*/ 468085 w 1436914"/>
              <a:gd name="connsiteY37" fmla="*/ 1306286 h 1817915"/>
              <a:gd name="connsiteX38" fmla="*/ 511628 w 1436914"/>
              <a:gd name="connsiteY38" fmla="*/ 1371600 h 1817915"/>
              <a:gd name="connsiteX39" fmla="*/ 566057 w 1436914"/>
              <a:gd name="connsiteY39" fmla="*/ 1447800 h 1817915"/>
              <a:gd name="connsiteX40" fmla="*/ 642257 w 1436914"/>
              <a:gd name="connsiteY40" fmla="*/ 1534886 h 1817915"/>
              <a:gd name="connsiteX41" fmla="*/ 664028 w 1436914"/>
              <a:gd name="connsiteY41" fmla="*/ 1567543 h 1817915"/>
              <a:gd name="connsiteX42" fmla="*/ 718457 w 1436914"/>
              <a:gd name="connsiteY42" fmla="*/ 1621972 h 1817915"/>
              <a:gd name="connsiteX43" fmla="*/ 740228 w 1436914"/>
              <a:gd name="connsiteY43" fmla="*/ 1654629 h 1817915"/>
              <a:gd name="connsiteX44" fmla="*/ 783771 w 1436914"/>
              <a:gd name="connsiteY44" fmla="*/ 1698172 h 1817915"/>
              <a:gd name="connsiteX45" fmla="*/ 827314 w 1436914"/>
              <a:gd name="connsiteY45" fmla="*/ 1752600 h 1817915"/>
              <a:gd name="connsiteX46" fmla="*/ 859971 w 1436914"/>
              <a:gd name="connsiteY46" fmla="*/ 1763486 h 1817915"/>
              <a:gd name="connsiteX47" fmla="*/ 881742 w 1436914"/>
              <a:gd name="connsiteY47" fmla="*/ 1785258 h 1817915"/>
              <a:gd name="connsiteX48" fmla="*/ 990600 w 1436914"/>
              <a:gd name="connsiteY48" fmla="*/ 1817915 h 1817915"/>
              <a:gd name="connsiteX49" fmla="*/ 1393371 w 1436914"/>
              <a:gd name="connsiteY49" fmla="*/ 1807029 h 1817915"/>
              <a:gd name="connsiteX50" fmla="*/ 1426028 w 1436914"/>
              <a:gd name="connsiteY50" fmla="*/ 1774372 h 1817915"/>
              <a:gd name="connsiteX51" fmla="*/ 1436914 w 1436914"/>
              <a:gd name="connsiteY51" fmla="*/ 1730829 h 1817915"/>
              <a:gd name="connsiteX52" fmla="*/ 1426028 w 1436914"/>
              <a:gd name="connsiteY52" fmla="*/ 1360715 h 1817915"/>
              <a:gd name="connsiteX53" fmla="*/ 1404257 w 1436914"/>
              <a:gd name="connsiteY53" fmla="*/ 1295400 h 1817915"/>
              <a:gd name="connsiteX54" fmla="*/ 1382485 w 1436914"/>
              <a:gd name="connsiteY54" fmla="*/ 1197429 h 1817915"/>
              <a:gd name="connsiteX55" fmla="*/ 1360714 w 1436914"/>
              <a:gd name="connsiteY55" fmla="*/ 1034143 h 1817915"/>
              <a:gd name="connsiteX56" fmla="*/ 1338942 w 1436914"/>
              <a:gd name="connsiteY56" fmla="*/ 968829 h 1817915"/>
              <a:gd name="connsiteX57" fmla="*/ 1317171 w 1436914"/>
              <a:gd name="connsiteY57" fmla="*/ 892629 h 1817915"/>
              <a:gd name="connsiteX58" fmla="*/ 1306285 w 1436914"/>
              <a:gd name="connsiteY58" fmla="*/ 849086 h 1817915"/>
              <a:gd name="connsiteX59" fmla="*/ 1284514 w 1436914"/>
              <a:gd name="connsiteY59" fmla="*/ 816429 h 1817915"/>
              <a:gd name="connsiteX60" fmla="*/ 1262742 w 1436914"/>
              <a:gd name="connsiteY60" fmla="*/ 762000 h 1817915"/>
              <a:gd name="connsiteX61" fmla="*/ 1240971 w 1436914"/>
              <a:gd name="connsiteY61" fmla="*/ 718458 h 1817915"/>
              <a:gd name="connsiteX62" fmla="*/ 1219200 w 1436914"/>
              <a:gd name="connsiteY62" fmla="*/ 653143 h 1817915"/>
              <a:gd name="connsiteX63" fmla="*/ 1197428 w 1436914"/>
              <a:gd name="connsiteY63" fmla="*/ 609600 h 1817915"/>
              <a:gd name="connsiteX64" fmla="*/ 1175657 w 1436914"/>
              <a:gd name="connsiteY64" fmla="*/ 544286 h 1817915"/>
              <a:gd name="connsiteX65" fmla="*/ 1164771 w 1436914"/>
              <a:gd name="connsiteY65" fmla="*/ 511629 h 1817915"/>
              <a:gd name="connsiteX66" fmla="*/ 1121228 w 1436914"/>
              <a:gd name="connsiteY66" fmla="*/ 446315 h 1817915"/>
              <a:gd name="connsiteX67" fmla="*/ 1099457 w 1436914"/>
              <a:gd name="connsiteY67" fmla="*/ 413658 h 1817915"/>
              <a:gd name="connsiteX68" fmla="*/ 1099457 w 1436914"/>
              <a:gd name="connsiteY68" fmla="*/ 337458 h 18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436914" h="1817915">
                <a:moveTo>
                  <a:pt x="1099457" y="337458"/>
                </a:moveTo>
                <a:cubicBezTo>
                  <a:pt x="1088571" y="321129"/>
                  <a:pt x="1054289" y="326675"/>
                  <a:pt x="1034142" y="315686"/>
                </a:cubicBezTo>
                <a:cubicBezTo>
                  <a:pt x="973928" y="282841"/>
                  <a:pt x="980408" y="259057"/>
                  <a:pt x="925285" y="217715"/>
                </a:cubicBezTo>
                <a:cubicBezTo>
                  <a:pt x="910771" y="206829"/>
                  <a:pt x="896605" y="195462"/>
                  <a:pt x="881742" y="185058"/>
                </a:cubicBezTo>
                <a:cubicBezTo>
                  <a:pt x="860306" y="170053"/>
                  <a:pt x="838199" y="156029"/>
                  <a:pt x="816428" y="141515"/>
                </a:cubicBezTo>
                <a:cubicBezTo>
                  <a:pt x="805542" y="134258"/>
                  <a:pt x="796183" y="123880"/>
                  <a:pt x="783771" y="119743"/>
                </a:cubicBezTo>
                <a:lnTo>
                  <a:pt x="718457" y="97972"/>
                </a:lnTo>
                <a:cubicBezTo>
                  <a:pt x="707571" y="94343"/>
                  <a:pt x="695348" y="93451"/>
                  <a:pt x="685800" y="87086"/>
                </a:cubicBezTo>
                <a:cubicBezTo>
                  <a:pt x="623040" y="45248"/>
                  <a:pt x="683581" y="81470"/>
                  <a:pt x="620485" y="54429"/>
                </a:cubicBezTo>
                <a:cubicBezTo>
                  <a:pt x="605570" y="48037"/>
                  <a:pt x="592009" y="38685"/>
                  <a:pt x="576942" y="32658"/>
                </a:cubicBezTo>
                <a:cubicBezTo>
                  <a:pt x="532768" y="14988"/>
                  <a:pt x="510857" y="10693"/>
                  <a:pt x="468085" y="0"/>
                </a:cubicBezTo>
                <a:cubicBezTo>
                  <a:pt x="417285" y="3629"/>
                  <a:pt x="366147" y="4005"/>
                  <a:pt x="315685" y="10886"/>
                </a:cubicBezTo>
                <a:cubicBezTo>
                  <a:pt x="286038" y="14929"/>
                  <a:pt x="228600" y="32658"/>
                  <a:pt x="228600" y="32658"/>
                </a:cubicBezTo>
                <a:cubicBezTo>
                  <a:pt x="143694" y="117560"/>
                  <a:pt x="284054" y="-19948"/>
                  <a:pt x="174171" y="76200"/>
                </a:cubicBezTo>
                <a:cubicBezTo>
                  <a:pt x="154861" y="93096"/>
                  <a:pt x="137885" y="112486"/>
                  <a:pt x="119742" y="130629"/>
                </a:cubicBezTo>
                <a:cubicBezTo>
                  <a:pt x="108856" y="141515"/>
                  <a:pt x="95624" y="150477"/>
                  <a:pt x="87085" y="163286"/>
                </a:cubicBezTo>
                <a:lnTo>
                  <a:pt x="43542" y="228600"/>
                </a:lnTo>
                <a:cubicBezTo>
                  <a:pt x="39914" y="239486"/>
                  <a:pt x="37789" y="250995"/>
                  <a:pt x="32657" y="261258"/>
                </a:cubicBezTo>
                <a:cubicBezTo>
                  <a:pt x="26806" y="272960"/>
                  <a:pt x="16039" y="281890"/>
                  <a:pt x="10885" y="293915"/>
                </a:cubicBezTo>
                <a:cubicBezTo>
                  <a:pt x="4992" y="307666"/>
                  <a:pt x="3628" y="322944"/>
                  <a:pt x="0" y="337458"/>
                </a:cubicBezTo>
                <a:cubicBezTo>
                  <a:pt x="3628" y="402772"/>
                  <a:pt x="4963" y="468254"/>
                  <a:pt x="10885" y="533400"/>
                </a:cubicBezTo>
                <a:cubicBezTo>
                  <a:pt x="12239" y="548300"/>
                  <a:pt x="17040" y="562750"/>
                  <a:pt x="21771" y="576943"/>
                </a:cubicBezTo>
                <a:cubicBezTo>
                  <a:pt x="27950" y="595481"/>
                  <a:pt x="34803" y="613894"/>
                  <a:pt x="43542" y="631372"/>
                </a:cubicBezTo>
                <a:cubicBezTo>
                  <a:pt x="49393" y="643074"/>
                  <a:pt x="58380" y="652935"/>
                  <a:pt x="65314" y="664029"/>
                </a:cubicBezTo>
                <a:cubicBezTo>
                  <a:pt x="76528" y="681971"/>
                  <a:pt x="87085" y="700315"/>
                  <a:pt x="97971" y="718458"/>
                </a:cubicBezTo>
                <a:cubicBezTo>
                  <a:pt x="119055" y="802791"/>
                  <a:pt x="91626" y="724815"/>
                  <a:pt x="141514" y="794658"/>
                </a:cubicBezTo>
                <a:cubicBezTo>
                  <a:pt x="150946" y="807863"/>
                  <a:pt x="156893" y="823285"/>
                  <a:pt x="163285" y="838200"/>
                </a:cubicBezTo>
                <a:cubicBezTo>
                  <a:pt x="167805" y="848747"/>
                  <a:pt x="167806" y="861310"/>
                  <a:pt x="174171" y="870858"/>
                </a:cubicBezTo>
                <a:cubicBezTo>
                  <a:pt x="182710" y="883667"/>
                  <a:pt x="197591" y="891199"/>
                  <a:pt x="206828" y="903515"/>
                </a:cubicBezTo>
                <a:cubicBezTo>
                  <a:pt x="219523" y="920441"/>
                  <a:pt x="227749" y="940339"/>
                  <a:pt x="239485" y="957943"/>
                </a:cubicBezTo>
                <a:cubicBezTo>
                  <a:pt x="249549" y="973039"/>
                  <a:pt x="261597" y="986723"/>
                  <a:pt x="272142" y="1001486"/>
                </a:cubicBezTo>
                <a:cubicBezTo>
                  <a:pt x="279746" y="1012132"/>
                  <a:pt x="287423" y="1022784"/>
                  <a:pt x="293914" y="1034143"/>
                </a:cubicBezTo>
                <a:cubicBezTo>
                  <a:pt x="301965" y="1048232"/>
                  <a:pt x="306684" y="1064184"/>
                  <a:pt x="315685" y="1077686"/>
                </a:cubicBezTo>
                <a:cubicBezTo>
                  <a:pt x="321378" y="1086226"/>
                  <a:pt x="331299" y="1091247"/>
                  <a:pt x="337457" y="1099458"/>
                </a:cubicBezTo>
                <a:cubicBezTo>
                  <a:pt x="353157" y="1120391"/>
                  <a:pt x="366486" y="1143001"/>
                  <a:pt x="381000" y="1164772"/>
                </a:cubicBezTo>
                <a:cubicBezTo>
                  <a:pt x="388257" y="1175658"/>
                  <a:pt x="396920" y="1185727"/>
                  <a:pt x="402771" y="1197429"/>
                </a:cubicBezTo>
                <a:cubicBezTo>
                  <a:pt x="410028" y="1211943"/>
                  <a:pt x="416193" y="1227057"/>
                  <a:pt x="424542" y="1240972"/>
                </a:cubicBezTo>
                <a:cubicBezTo>
                  <a:pt x="438004" y="1263409"/>
                  <a:pt x="453571" y="1284515"/>
                  <a:pt x="468085" y="1306286"/>
                </a:cubicBezTo>
                <a:lnTo>
                  <a:pt x="511628" y="1371600"/>
                </a:lnTo>
                <a:cubicBezTo>
                  <a:pt x="582407" y="1477770"/>
                  <a:pt x="471547" y="1312786"/>
                  <a:pt x="566057" y="1447800"/>
                </a:cubicBezTo>
                <a:cubicBezTo>
                  <a:pt x="621620" y="1527176"/>
                  <a:pt x="585447" y="1497013"/>
                  <a:pt x="642257" y="1534886"/>
                </a:cubicBezTo>
                <a:cubicBezTo>
                  <a:pt x="649514" y="1545772"/>
                  <a:pt x="655413" y="1557697"/>
                  <a:pt x="664028" y="1567543"/>
                </a:cubicBezTo>
                <a:cubicBezTo>
                  <a:pt x="680924" y="1586853"/>
                  <a:pt x="704225" y="1600623"/>
                  <a:pt x="718457" y="1621972"/>
                </a:cubicBezTo>
                <a:cubicBezTo>
                  <a:pt x="725714" y="1632858"/>
                  <a:pt x="731714" y="1644696"/>
                  <a:pt x="740228" y="1654629"/>
                </a:cubicBezTo>
                <a:cubicBezTo>
                  <a:pt x="753586" y="1670214"/>
                  <a:pt x="772385" y="1681093"/>
                  <a:pt x="783771" y="1698172"/>
                </a:cubicBezTo>
                <a:cubicBezTo>
                  <a:pt x="793661" y="1713007"/>
                  <a:pt x="810077" y="1742258"/>
                  <a:pt x="827314" y="1752600"/>
                </a:cubicBezTo>
                <a:cubicBezTo>
                  <a:pt x="837153" y="1758504"/>
                  <a:pt x="849085" y="1759857"/>
                  <a:pt x="859971" y="1763486"/>
                </a:cubicBezTo>
                <a:cubicBezTo>
                  <a:pt x="867228" y="1770743"/>
                  <a:pt x="872562" y="1780668"/>
                  <a:pt x="881742" y="1785258"/>
                </a:cubicBezTo>
                <a:cubicBezTo>
                  <a:pt x="908240" y="1798507"/>
                  <a:pt x="959351" y="1810103"/>
                  <a:pt x="990600" y="1817915"/>
                </a:cubicBezTo>
                <a:cubicBezTo>
                  <a:pt x="1124857" y="1814286"/>
                  <a:pt x="1259732" y="1820393"/>
                  <a:pt x="1393371" y="1807029"/>
                </a:cubicBezTo>
                <a:cubicBezTo>
                  <a:pt x="1408689" y="1805497"/>
                  <a:pt x="1418390" y="1787738"/>
                  <a:pt x="1426028" y="1774372"/>
                </a:cubicBezTo>
                <a:cubicBezTo>
                  <a:pt x="1433451" y="1761382"/>
                  <a:pt x="1433285" y="1745343"/>
                  <a:pt x="1436914" y="1730829"/>
                </a:cubicBezTo>
                <a:cubicBezTo>
                  <a:pt x="1433285" y="1607458"/>
                  <a:pt x="1435259" y="1483794"/>
                  <a:pt x="1426028" y="1360715"/>
                </a:cubicBezTo>
                <a:cubicBezTo>
                  <a:pt x="1424312" y="1337830"/>
                  <a:pt x="1409823" y="1317664"/>
                  <a:pt x="1404257" y="1295400"/>
                </a:cubicBezTo>
                <a:cubicBezTo>
                  <a:pt x="1388883" y="1233908"/>
                  <a:pt x="1396305" y="1266528"/>
                  <a:pt x="1382485" y="1197429"/>
                </a:cubicBezTo>
                <a:cubicBezTo>
                  <a:pt x="1377243" y="1145002"/>
                  <a:pt x="1374955" y="1086358"/>
                  <a:pt x="1360714" y="1034143"/>
                </a:cubicBezTo>
                <a:cubicBezTo>
                  <a:pt x="1354676" y="1012003"/>
                  <a:pt x="1344508" y="991093"/>
                  <a:pt x="1338942" y="968829"/>
                </a:cubicBezTo>
                <a:cubicBezTo>
                  <a:pt x="1304927" y="832759"/>
                  <a:pt x="1348394" y="1001906"/>
                  <a:pt x="1317171" y="892629"/>
                </a:cubicBezTo>
                <a:cubicBezTo>
                  <a:pt x="1313061" y="878244"/>
                  <a:pt x="1312178" y="862837"/>
                  <a:pt x="1306285" y="849086"/>
                </a:cubicBezTo>
                <a:cubicBezTo>
                  <a:pt x="1301131" y="837061"/>
                  <a:pt x="1290365" y="828131"/>
                  <a:pt x="1284514" y="816429"/>
                </a:cubicBezTo>
                <a:cubicBezTo>
                  <a:pt x="1275775" y="798951"/>
                  <a:pt x="1270678" y="779856"/>
                  <a:pt x="1262742" y="762000"/>
                </a:cubicBezTo>
                <a:cubicBezTo>
                  <a:pt x="1256151" y="747171"/>
                  <a:pt x="1246998" y="733525"/>
                  <a:pt x="1240971" y="718458"/>
                </a:cubicBezTo>
                <a:cubicBezTo>
                  <a:pt x="1232448" y="697150"/>
                  <a:pt x="1229463" y="673669"/>
                  <a:pt x="1219200" y="653143"/>
                </a:cubicBezTo>
                <a:cubicBezTo>
                  <a:pt x="1211943" y="638629"/>
                  <a:pt x="1203455" y="624667"/>
                  <a:pt x="1197428" y="609600"/>
                </a:cubicBezTo>
                <a:cubicBezTo>
                  <a:pt x="1188905" y="588292"/>
                  <a:pt x="1182914" y="566057"/>
                  <a:pt x="1175657" y="544286"/>
                </a:cubicBezTo>
                <a:cubicBezTo>
                  <a:pt x="1172028" y="533400"/>
                  <a:pt x="1171136" y="521176"/>
                  <a:pt x="1164771" y="511629"/>
                </a:cubicBezTo>
                <a:lnTo>
                  <a:pt x="1121228" y="446315"/>
                </a:lnTo>
                <a:cubicBezTo>
                  <a:pt x="1113971" y="435429"/>
                  <a:pt x="1103594" y="426069"/>
                  <a:pt x="1099457" y="413658"/>
                </a:cubicBezTo>
                <a:cubicBezTo>
                  <a:pt x="1075119" y="340646"/>
                  <a:pt x="1110343" y="353787"/>
                  <a:pt x="1099457" y="337458"/>
                </a:cubicBezTo>
                <a:close/>
              </a:path>
            </a:pathLst>
          </a:custGeom>
          <a:noFill/>
          <a:ln w="381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E492E6D-570B-2A49-A2E8-EAE797227950}"/>
              </a:ext>
            </a:extLst>
          </p:cNvPr>
          <p:cNvSpPr txBox="1"/>
          <p:nvPr/>
        </p:nvSpPr>
        <p:spPr>
          <a:xfrm>
            <a:off x="1067107" y="4427586"/>
            <a:ext cx="2351007" cy="646331"/>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FFC000"/>
                </a:solidFill>
              </a:rPr>
              <a:t>Slow uplift</a:t>
            </a:r>
          </a:p>
          <a:p>
            <a:pPr marL="285750" indent="-285750">
              <a:buFont typeface="Arial" panose="020B0604020202020204" pitchFamily="34" charset="0"/>
              <a:buChar char="•"/>
            </a:pPr>
            <a:r>
              <a:rPr lang="en-US" dirty="0">
                <a:solidFill>
                  <a:srgbClr val="FFC000"/>
                </a:solidFill>
              </a:rPr>
              <a:t>Stations on bedrock</a:t>
            </a:r>
          </a:p>
        </p:txBody>
      </p:sp>
    </p:spTree>
    <p:extLst>
      <p:ext uri="{BB962C8B-B14F-4D97-AF65-F5344CB8AC3E}">
        <p14:creationId xmlns:p14="http://schemas.microsoft.com/office/powerpoint/2010/main" val="14295292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03EA02-E1C3-DA4F-9C24-DCCF91F15BA4}"/>
              </a:ext>
            </a:extLst>
          </p:cNvPr>
          <p:cNvPicPr>
            <a:picLocks noChangeAspect="1"/>
          </p:cNvPicPr>
          <p:nvPr/>
        </p:nvPicPr>
        <p:blipFill>
          <a:blip r:embed="rId2"/>
          <a:stretch>
            <a:fillRect/>
          </a:stretch>
        </p:blipFill>
        <p:spPr>
          <a:xfrm>
            <a:off x="3285672" y="156029"/>
            <a:ext cx="5466443" cy="2463749"/>
          </a:xfrm>
          <a:prstGeom prst="rect">
            <a:avLst/>
          </a:prstGeom>
        </p:spPr>
      </p:pic>
      <p:pic>
        <p:nvPicPr>
          <p:cNvPr id="3" name="Picture 2">
            <a:extLst>
              <a:ext uri="{FF2B5EF4-FFF2-40B4-BE49-F238E27FC236}">
                <a16:creationId xmlns:a16="http://schemas.microsoft.com/office/drawing/2014/main" id="{09C02943-DEB5-E84A-8C4D-213E43CDB004}"/>
              </a:ext>
            </a:extLst>
          </p:cNvPr>
          <p:cNvPicPr>
            <a:picLocks noChangeAspect="1"/>
          </p:cNvPicPr>
          <p:nvPr/>
        </p:nvPicPr>
        <p:blipFill>
          <a:blip r:embed="rId3"/>
          <a:stretch>
            <a:fillRect/>
          </a:stretch>
        </p:blipFill>
        <p:spPr>
          <a:xfrm>
            <a:off x="2231571" y="2781663"/>
            <a:ext cx="6676572" cy="3391443"/>
          </a:xfrm>
          <a:prstGeom prst="rect">
            <a:avLst/>
          </a:prstGeom>
        </p:spPr>
      </p:pic>
      <p:sp>
        <p:nvSpPr>
          <p:cNvPr id="4" name="TextBox 3">
            <a:extLst>
              <a:ext uri="{FF2B5EF4-FFF2-40B4-BE49-F238E27FC236}">
                <a16:creationId xmlns:a16="http://schemas.microsoft.com/office/drawing/2014/main" id="{B5499E9E-2879-454E-9C5B-AB8F9CB109F4}"/>
              </a:ext>
            </a:extLst>
          </p:cNvPr>
          <p:cNvSpPr txBox="1"/>
          <p:nvPr/>
        </p:nvSpPr>
        <p:spPr>
          <a:xfrm rot="21211476">
            <a:off x="250371" y="326571"/>
            <a:ext cx="2841172" cy="1631216"/>
          </a:xfrm>
          <a:prstGeom prst="rect">
            <a:avLst/>
          </a:prstGeom>
          <a:noFill/>
        </p:spPr>
        <p:txBody>
          <a:bodyPr wrap="square" rtlCol="0">
            <a:spAutoFit/>
          </a:bodyPr>
          <a:lstStyle/>
          <a:p>
            <a:r>
              <a:rPr lang="en-US" sz="2000" dirty="0">
                <a:solidFill>
                  <a:schemeClr val="tx2"/>
                </a:solidFill>
              </a:rPr>
              <a:t>GETSI modules have answer keys in a protected “teacher stash” available to identified instructors</a:t>
            </a:r>
          </a:p>
        </p:txBody>
      </p:sp>
    </p:spTree>
    <p:extLst>
      <p:ext uri="{BB962C8B-B14F-4D97-AF65-F5344CB8AC3E}">
        <p14:creationId xmlns:p14="http://schemas.microsoft.com/office/powerpoint/2010/main" val="40527121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2" name="gps-ca-drought-CLIP">
            <a:hlinkClick r:id="" action="ppaction://media"/>
            <a:extLst>
              <a:ext uri="{FF2B5EF4-FFF2-40B4-BE49-F238E27FC236}">
                <a16:creationId xmlns:a16="http://schemas.microsoft.com/office/drawing/2014/main" id="{BF2FED3A-EDCC-F344-A2DA-3171C851225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525" y="3175"/>
            <a:ext cx="9144000" cy="6088063"/>
          </a:xfrm>
          <a:prstGeom prst="rect">
            <a:avLst/>
          </a:prstGeom>
        </p:spPr>
      </p:pic>
    </p:spTree>
    <p:extLst>
      <p:ext uri="{BB962C8B-B14F-4D97-AF65-F5344CB8AC3E}">
        <p14:creationId xmlns:p14="http://schemas.microsoft.com/office/powerpoint/2010/main" val="30135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2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E25D00-DC93-C64D-881B-D29F96A0452B}"/>
              </a:ext>
            </a:extLst>
          </p:cNvPr>
          <p:cNvSpPr txBox="1"/>
          <p:nvPr/>
        </p:nvSpPr>
        <p:spPr>
          <a:xfrm>
            <a:off x="7722825" y="181619"/>
            <a:ext cx="1192090" cy="523220"/>
          </a:xfrm>
          <a:prstGeom prst="rect">
            <a:avLst/>
          </a:prstGeom>
          <a:solidFill>
            <a:srgbClr val="FFFFFF"/>
          </a:solidFill>
          <a:ln>
            <a:solidFill>
              <a:schemeClr val="tx2">
                <a:lumMod val="75000"/>
              </a:schemeClr>
            </a:solidFill>
          </a:ln>
          <a:effectLst>
            <a:glow rad="63500">
              <a:schemeClr val="accent1">
                <a:satMod val="175000"/>
                <a:alpha val="40000"/>
              </a:schemeClr>
            </a:glow>
            <a:outerShdw blurRad="50800" dist="38100" dir="5400000" algn="t" rotWithShape="0">
              <a:prstClr val="black">
                <a:alpha val="40000"/>
              </a:prstClr>
            </a:outerShdw>
          </a:effectLst>
        </p:spPr>
        <p:txBody>
          <a:bodyPr wrap="square" rtlCol="0">
            <a:spAutoFit/>
          </a:bodyPr>
          <a:lstStyle/>
          <a:p>
            <a:r>
              <a:rPr lang="en-US" sz="2800" dirty="0"/>
              <a:t>Poll #2</a:t>
            </a:r>
          </a:p>
        </p:txBody>
      </p:sp>
      <p:sp>
        <p:nvSpPr>
          <p:cNvPr id="2" name="Title 1">
            <a:extLst>
              <a:ext uri="{FF2B5EF4-FFF2-40B4-BE49-F238E27FC236}">
                <a16:creationId xmlns:a16="http://schemas.microsoft.com/office/drawing/2014/main" id="{07A942AF-A854-9D46-B6D4-D099BEB2E0A8}"/>
              </a:ext>
            </a:extLst>
          </p:cNvPr>
          <p:cNvSpPr>
            <a:spLocks noGrp="1"/>
          </p:cNvSpPr>
          <p:nvPr>
            <p:ph type="title"/>
          </p:nvPr>
        </p:nvSpPr>
        <p:spPr/>
        <p:txBody>
          <a:bodyPr/>
          <a:lstStyle/>
          <a:p>
            <a:r>
              <a:rPr lang="en-US" dirty="0"/>
              <a:t>Thoughts and Ideas</a:t>
            </a:r>
          </a:p>
        </p:txBody>
      </p:sp>
      <p:sp>
        <p:nvSpPr>
          <p:cNvPr id="3" name="Content Placeholder 2">
            <a:extLst>
              <a:ext uri="{FF2B5EF4-FFF2-40B4-BE49-F238E27FC236}">
                <a16:creationId xmlns:a16="http://schemas.microsoft.com/office/drawing/2014/main" id="{2011BE1C-0071-D944-B425-E5CAB2A9357E}"/>
              </a:ext>
            </a:extLst>
          </p:cNvPr>
          <p:cNvSpPr>
            <a:spLocks noGrp="1"/>
          </p:cNvSpPr>
          <p:nvPr>
            <p:ph idx="1"/>
          </p:nvPr>
        </p:nvSpPr>
        <p:spPr/>
        <p:txBody>
          <a:bodyPr/>
          <a:lstStyle/>
          <a:p>
            <a:r>
              <a:rPr lang="en-US" dirty="0"/>
              <a:t>What thoughts did you have during the exercise?</a:t>
            </a:r>
          </a:p>
          <a:p>
            <a:pPr lvl="1"/>
            <a:r>
              <a:rPr lang="en-US" dirty="0"/>
              <a:t>Ideas for implementing?</a:t>
            </a:r>
          </a:p>
          <a:p>
            <a:pPr lvl="1"/>
            <a:r>
              <a:rPr lang="en-US" dirty="0"/>
              <a:t>Perceived challenges/hurdles?</a:t>
            </a:r>
          </a:p>
          <a:p>
            <a:pPr lvl="1"/>
            <a:endParaRPr lang="en-US" dirty="0"/>
          </a:p>
          <a:p>
            <a:pPr marL="0" indent="0">
              <a:buNone/>
            </a:pPr>
            <a:r>
              <a:rPr lang="en-US" sz="2800" dirty="0"/>
              <a:t>Fine to raise your hand and we’ll call on you to unmute and speak.</a:t>
            </a:r>
          </a:p>
          <a:p>
            <a:pPr marL="0" indent="0">
              <a:buNone/>
            </a:pPr>
            <a:r>
              <a:rPr lang="en-US" sz="2800" dirty="0"/>
              <a:t>Chat box also great to use.</a:t>
            </a:r>
          </a:p>
        </p:txBody>
      </p:sp>
    </p:spTree>
    <p:extLst>
      <p:ext uri="{BB962C8B-B14F-4D97-AF65-F5344CB8AC3E}">
        <p14:creationId xmlns:p14="http://schemas.microsoft.com/office/powerpoint/2010/main" val="226199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06B08-F78A-804B-A851-055B857E70C4}"/>
              </a:ext>
            </a:extLst>
          </p:cNvPr>
          <p:cNvPicPr>
            <a:picLocks noChangeAspect="1"/>
          </p:cNvPicPr>
          <p:nvPr/>
        </p:nvPicPr>
        <p:blipFill>
          <a:blip r:embed="rId2"/>
          <a:stretch>
            <a:fillRect/>
          </a:stretch>
        </p:blipFill>
        <p:spPr>
          <a:xfrm>
            <a:off x="687651" y="0"/>
            <a:ext cx="7768698" cy="6858000"/>
          </a:xfrm>
          <a:prstGeom prst="rect">
            <a:avLst/>
          </a:prstGeom>
        </p:spPr>
      </p:pic>
    </p:spTree>
    <p:extLst>
      <p:ext uri="{BB962C8B-B14F-4D97-AF65-F5344CB8AC3E}">
        <p14:creationId xmlns:p14="http://schemas.microsoft.com/office/powerpoint/2010/main" val="12131700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ACBE18-E083-6447-B024-3743155D3067}"/>
              </a:ext>
            </a:extLst>
          </p:cNvPr>
          <p:cNvPicPr>
            <a:picLocks noGrp="1" noChangeAspect="1"/>
          </p:cNvPicPr>
          <p:nvPr>
            <p:ph idx="1"/>
          </p:nvPr>
        </p:nvPicPr>
        <p:blipFill>
          <a:blip r:embed="rId2"/>
          <a:stretch>
            <a:fillRect/>
          </a:stretch>
        </p:blipFill>
        <p:spPr>
          <a:xfrm>
            <a:off x="0" y="488696"/>
            <a:ext cx="9118827" cy="5302405"/>
          </a:xfrm>
        </p:spPr>
      </p:pic>
    </p:spTree>
    <p:extLst>
      <p:ext uri="{BB962C8B-B14F-4D97-AF65-F5344CB8AC3E}">
        <p14:creationId xmlns:p14="http://schemas.microsoft.com/office/powerpoint/2010/main" val="8776872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ake_oroville_during_drought_145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863" y="1113442"/>
            <a:ext cx="7490364" cy="4997004"/>
          </a:xfrm>
          <a:prstGeom prst="rect">
            <a:avLst/>
          </a:prstGeom>
        </p:spPr>
      </p:pic>
      <p:sp>
        <p:nvSpPr>
          <p:cNvPr id="4" name="Title 3"/>
          <p:cNvSpPr>
            <a:spLocks noGrp="1"/>
          </p:cNvSpPr>
          <p:nvPr>
            <p:ph type="ctrTitle"/>
          </p:nvPr>
        </p:nvSpPr>
        <p:spPr>
          <a:xfrm>
            <a:off x="685800" y="1221372"/>
            <a:ext cx="7772400" cy="981397"/>
          </a:xfrm>
        </p:spPr>
        <p:txBody>
          <a:bodyPr/>
          <a:lstStyle/>
          <a:p>
            <a:r>
              <a:rPr lang="en-US" dirty="0"/>
              <a:t>Measuring Water Resources</a:t>
            </a:r>
            <a:br>
              <a:rPr lang="en-US" dirty="0">
                <a:latin typeface="Times New Roman" pitchFamily="-72" charset="0"/>
                <a:ea typeface="Times New Roman" pitchFamily="-72" charset="0"/>
                <a:cs typeface="Times New Roman" pitchFamily="-72" charset="0"/>
              </a:rPr>
            </a:br>
            <a:endParaRPr lang="en-US" dirty="0"/>
          </a:p>
        </p:txBody>
      </p:sp>
      <p:sp>
        <p:nvSpPr>
          <p:cNvPr id="5" name="Subtitle 4"/>
          <p:cNvSpPr>
            <a:spLocks noGrp="1"/>
          </p:cNvSpPr>
          <p:nvPr>
            <p:ph type="subTitle" idx="1"/>
          </p:nvPr>
        </p:nvSpPr>
        <p:spPr>
          <a:xfrm>
            <a:off x="3000082" y="1872736"/>
            <a:ext cx="5192330" cy="1752600"/>
          </a:xfrm>
        </p:spPr>
        <p:txBody>
          <a:bodyPr/>
          <a:lstStyle/>
          <a:p>
            <a:pPr algn="r"/>
            <a:r>
              <a:rPr lang="en-US" dirty="0">
                <a:solidFill>
                  <a:schemeClr val="bg1"/>
                </a:solidFill>
                <a:ea typeface="Times New Roman" pitchFamily="-72" charset="0"/>
                <a:cs typeface="Times New Roman" pitchFamily="-72" charset="0"/>
              </a:rPr>
              <a:t> Unit 4 Water budget assessment of a California drought</a:t>
            </a:r>
            <a:endParaRPr lang="en-US" dirty="0">
              <a:solidFill>
                <a:schemeClr val="bg1"/>
              </a:solidFill>
            </a:endParaRPr>
          </a:p>
        </p:txBody>
      </p:sp>
    </p:spTree>
    <p:extLst>
      <p:ext uri="{BB962C8B-B14F-4D97-AF65-F5344CB8AC3E}">
        <p14:creationId xmlns:p14="http://schemas.microsoft.com/office/powerpoint/2010/main" val="29276505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Unit 4 Outline</a:t>
            </a:r>
          </a:p>
        </p:txBody>
      </p:sp>
      <p:sp>
        <p:nvSpPr>
          <p:cNvPr id="3" name="Content Placeholder 2"/>
          <p:cNvSpPr>
            <a:spLocks noGrp="1"/>
          </p:cNvSpPr>
          <p:nvPr>
            <p:ph idx="1"/>
          </p:nvPr>
        </p:nvSpPr>
        <p:spPr>
          <a:xfrm>
            <a:off x="467544" y="1988840"/>
            <a:ext cx="8352928" cy="4176464"/>
          </a:xfrm>
        </p:spPr>
        <p:txBody>
          <a:bodyPr/>
          <a:lstStyle/>
          <a:p>
            <a:pPr marL="457200" indent="-457200">
              <a:buAutoNum type="arabicPeriod"/>
            </a:pPr>
            <a:r>
              <a:rPr lang="en-US" sz="2400" dirty="0">
                <a:solidFill>
                  <a:schemeClr val="tx2"/>
                </a:solidFill>
              </a:rPr>
              <a:t>CA drought: Spatial extent, timing, and historical perspective</a:t>
            </a:r>
          </a:p>
          <a:p>
            <a:pPr marL="457200" indent="-457200">
              <a:buAutoNum type="arabicPeriod"/>
            </a:pPr>
            <a:r>
              <a:rPr lang="en-US" sz="2400" dirty="0">
                <a:solidFill>
                  <a:schemeClr val="tx2"/>
                </a:solidFill>
              </a:rPr>
              <a:t>California Physiography: Mountains and valley</a:t>
            </a:r>
          </a:p>
          <a:p>
            <a:pPr marL="457200" indent="-457200">
              <a:buAutoNum type="arabicPeriod"/>
            </a:pPr>
            <a:r>
              <a:rPr lang="en-US" sz="2400" dirty="0">
                <a:solidFill>
                  <a:schemeClr val="tx2"/>
                </a:solidFill>
              </a:rPr>
              <a:t>Drought and societal impacts</a:t>
            </a:r>
          </a:p>
          <a:p>
            <a:pPr marL="457200" indent="-457200">
              <a:buAutoNum type="arabicPeriod"/>
            </a:pPr>
            <a:r>
              <a:rPr lang="en-US" sz="2400" dirty="0">
                <a:solidFill>
                  <a:schemeClr val="tx2"/>
                </a:solidFill>
              </a:rPr>
              <a:t>Precipitation record</a:t>
            </a:r>
          </a:p>
          <a:p>
            <a:pPr marL="457200" indent="-457200">
              <a:buAutoNum type="arabicPeriod"/>
            </a:pPr>
            <a:r>
              <a:rPr lang="en-US" sz="2400" dirty="0">
                <a:solidFill>
                  <a:schemeClr val="tx2"/>
                </a:solidFill>
              </a:rPr>
              <a:t>Measuring snow with SNOTEL snow pillows and GPS-IR</a:t>
            </a:r>
          </a:p>
          <a:p>
            <a:pPr marL="457200" indent="-457200">
              <a:buAutoNum type="arabicPeriod"/>
            </a:pPr>
            <a:r>
              <a:rPr lang="en-US" sz="2400" dirty="0">
                <a:solidFill>
                  <a:schemeClr val="tx2"/>
                </a:solidFill>
              </a:rPr>
              <a:t>GRACE data set as well as kmz overlays for Google Earth </a:t>
            </a:r>
          </a:p>
          <a:p>
            <a:pPr marL="457200" indent="-457200">
              <a:buAutoNum type="arabicPeriod"/>
            </a:pPr>
            <a:r>
              <a:rPr lang="en-US" sz="2400" dirty="0">
                <a:solidFill>
                  <a:schemeClr val="tx2"/>
                </a:solidFill>
              </a:rPr>
              <a:t>Executive Summary Report</a:t>
            </a:r>
          </a:p>
        </p:txBody>
      </p:sp>
    </p:spTree>
    <p:extLst>
      <p:ext uri="{BB962C8B-B14F-4D97-AF65-F5344CB8AC3E}">
        <p14:creationId xmlns:p14="http://schemas.microsoft.com/office/powerpoint/2010/main" val="22923860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384713-D343-8A49-9D43-79BE58625274}"/>
              </a:ext>
            </a:extLst>
          </p:cNvPr>
          <p:cNvPicPr>
            <a:picLocks noChangeAspect="1"/>
          </p:cNvPicPr>
          <p:nvPr/>
        </p:nvPicPr>
        <p:blipFill>
          <a:blip r:embed="rId3"/>
          <a:stretch>
            <a:fillRect/>
          </a:stretch>
        </p:blipFill>
        <p:spPr>
          <a:xfrm>
            <a:off x="2017745" y="0"/>
            <a:ext cx="5108510" cy="6858000"/>
          </a:xfrm>
          <a:prstGeom prst="rect">
            <a:avLst/>
          </a:prstGeom>
        </p:spPr>
      </p:pic>
    </p:spTree>
    <p:extLst>
      <p:ext uri="{BB962C8B-B14F-4D97-AF65-F5344CB8AC3E}">
        <p14:creationId xmlns:p14="http://schemas.microsoft.com/office/powerpoint/2010/main" val="6634864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83FAC8-E799-7143-A75F-248E9792513D}"/>
              </a:ext>
            </a:extLst>
          </p:cNvPr>
          <p:cNvPicPr>
            <a:picLocks noChangeAspect="1"/>
          </p:cNvPicPr>
          <p:nvPr/>
        </p:nvPicPr>
        <p:blipFill>
          <a:blip r:embed="rId2"/>
          <a:stretch>
            <a:fillRect/>
          </a:stretch>
        </p:blipFill>
        <p:spPr>
          <a:xfrm>
            <a:off x="1451491" y="0"/>
            <a:ext cx="6241017" cy="6858000"/>
          </a:xfrm>
          <a:prstGeom prst="rect">
            <a:avLst/>
          </a:prstGeom>
        </p:spPr>
      </p:pic>
    </p:spTree>
    <p:extLst>
      <p:ext uri="{BB962C8B-B14F-4D97-AF65-F5344CB8AC3E}">
        <p14:creationId xmlns:p14="http://schemas.microsoft.com/office/powerpoint/2010/main" val="26500661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SNOTEL stations</a:t>
            </a:r>
          </a:p>
        </p:txBody>
      </p:sp>
      <p:pic>
        <p:nvPicPr>
          <p:cNvPr id="6" name="Picture 5"/>
          <p:cNvPicPr>
            <a:picLocks noChangeAspect="1"/>
          </p:cNvPicPr>
          <p:nvPr/>
        </p:nvPicPr>
        <p:blipFill>
          <a:blip r:embed="rId3"/>
          <a:stretch>
            <a:fillRect/>
          </a:stretch>
        </p:blipFill>
        <p:spPr>
          <a:xfrm>
            <a:off x="4299961" y="505488"/>
            <a:ext cx="4529367" cy="5452495"/>
          </a:xfrm>
          <a:prstGeom prst="rect">
            <a:avLst/>
          </a:prstGeom>
        </p:spPr>
      </p:pic>
      <p:sp>
        <p:nvSpPr>
          <p:cNvPr id="7" name="TextBox 6"/>
          <p:cNvSpPr txBox="1"/>
          <p:nvPr/>
        </p:nvSpPr>
        <p:spPr>
          <a:xfrm rot="20950590">
            <a:off x="518121" y="4413777"/>
            <a:ext cx="2897475" cy="923330"/>
          </a:xfrm>
          <a:prstGeom prst="rect">
            <a:avLst/>
          </a:prstGeom>
          <a:noFill/>
        </p:spPr>
        <p:txBody>
          <a:bodyPr wrap="square" rtlCol="0">
            <a:spAutoFit/>
          </a:bodyPr>
          <a:lstStyle/>
          <a:p>
            <a:r>
              <a:rPr lang="en-US" dirty="0">
                <a:solidFill>
                  <a:srgbClr val="FF0000"/>
                </a:solidFill>
              </a:rPr>
              <a:t>Weight of snow on the pillow allows measurement of contained water mass</a:t>
            </a:r>
          </a:p>
        </p:txBody>
      </p:sp>
      <p:cxnSp>
        <p:nvCxnSpPr>
          <p:cNvPr id="9" name="Straight Arrow Connector 8"/>
          <p:cNvCxnSpPr/>
          <p:nvPr/>
        </p:nvCxnSpPr>
        <p:spPr>
          <a:xfrm>
            <a:off x="3094750" y="4845293"/>
            <a:ext cx="2170024" cy="579462"/>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07504" y="1167872"/>
            <a:ext cx="3812603" cy="2585323"/>
          </a:xfrm>
          <a:prstGeom prst="rect">
            <a:avLst/>
          </a:prstGeom>
          <a:noFill/>
        </p:spPr>
        <p:txBody>
          <a:bodyPr wrap="square" rtlCol="0">
            <a:spAutoFit/>
          </a:bodyPr>
          <a:lstStyle/>
          <a:p>
            <a:r>
              <a:rPr lang="en-US" dirty="0">
                <a:solidFill>
                  <a:srgbClr val="000000"/>
                </a:solidFill>
              </a:rPr>
              <a:t>Snow Water Equivalent (SWE) is the depth of water that would result if all the snow was melted.</a:t>
            </a:r>
          </a:p>
          <a:p>
            <a:endParaRPr lang="en-US" dirty="0">
              <a:solidFill>
                <a:srgbClr val="000000"/>
              </a:solidFill>
            </a:endParaRPr>
          </a:p>
          <a:p>
            <a:r>
              <a:rPr lang="en-US" dirty="0">
                <a:solidFill>
                  <a:srgbClr val="000000"/>
                </a:solidFill>
              </a:rPr>
              <a:t>Pressure from the overlying snow is measured beneath the pillow. Information is transmitted to data centers.</a:t>
            </a:r>
          </a:p>
          <a:p>
            <a:endParaRPr lang="en-US" dirty="0">
              <a:solidFill>
                <a:srgbClr val="000000"/>
              </a:solidFill>
            </a:endParaRPr>
          </a:p>
        </p:txBody>
      </p:sp>
    </p:spTree>
    <p:extLst>
      <p:ext uri="{BB962C8B-B14F-4D97-AF65-F5344CB8AC3E}">
        <p14:creationId xmlns:p14="http://schemas.microsoft.com/office/powerpoint/2010/main" val="4003251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8FD0-DB4A-4B4A-8BAA-C71B0EF9B350}"/>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B354AA54-C7C2-1544-A2A3-35CB3618A98E}"/>
              </a:ext>
            </a:extLst>
          </p:cNvPr>
          <p:cNvPicPr>
            <a:picLocks noChangeAspect="1"/>
          </p:cNvPicPr>
          <p:nvPr/>
        </p:nvPicPr>
        <p:blipFill>
          <a:blip r:embed="rId2"/>
          <a:stretch>
            <a:fillRect/>
          </a:stretch>
        </p:blipFill>
        <p:spPr>
          <a:xfrm>
            <a:off x="611909" y="0"/>
            <a:ext cx="7920182" cy="6858000"/>
          </a:xfrm>
          <a:prstGeom prst="rect">
            <a:avLst/>
          </a:prstGeom>
        </p:spPr>
      </p:pic>
      <p:sp>
        <p:nvSpPr>
          <p:cNvPr id="5" name="TextBox 4">
            <a:extLst>
              <a:ext uri="{FF2B5EF4-FFF2-40B4-BE49-F238E27FC236}">
                <a16:creationId xmlns:a16="http://schemas.microsoft.com/office/drawing/2014/main" id="{C979D5FF-6850-0B40-86E0-44A90428E460}"/>
              </a:ext>
            </a:extLst>
          </p:cNvPr>
          <p:cNvSpPr txBox="1"/>
          <p:nvPr/>
        </p:nvSpPr>
        <p:spPr>
          <a:xfrm>
            <a:off x="2092053" y="6091774"/>
            <a:ext cx="1146468" cy="646331"/>
          </a:xfrm>
          <a:prstGeom prst="rect">
            <a:avLst/>
          </a:prstGeom>
          <a:noFill/>
        </p:spPr>
        <p:txBody>
          <a:bodyPr wrap="none" rtlCol="0">
            <a:spAutoFit/>
          </a:bodyPr>
          <a:lstStyle/>
          <a:p>
            <a:r>
              <a:rPr lang="en-US" dirty="0">
                <a:solidFill>
                  <a:schemeClr val="bg1"/>
                </a:solidFill>
              </a:rPr>
              <a:t>SNOTEL</a:t>
            </a:r>
          </a:p>
          <a:p>
            <a:r>
              <a:rPr lang="en-US" dirty="0">
                <a:solidFill>
                  <a:schemeClr val="bg1"/>
                </a:solidFill>
              </a:rPr>
              <a:t>April 2014</a:t>
            </a:r>
          </a:p>
        </p:txBody>
      </p:sp>
    </p:spTree>
    <p:extLst>
      <p:ext uri="{BB962C8B-B14F-4D97-AF65-F5344CB8AC3E}">
        <p14:creationId xmlns:p14="http://schemas.microsoft.com/office/powerpoint/2010/main" val="119314275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5BF2-67F2-2D4A-913A-5DA99FAE3DE1}"/>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39A67891-22B2-3842-906E-B065899BB7B1}"/>
              </a:ext>
            </a:extLst>
          </p:cNvPr>
          <p:cNvPicPr>
            <a:picLocks noChangeAspect="1"/>
          </p:cNvPicPr>
          <p:nvPr/>
        </p:nvPicPr>
        <p:blipFill>
          <a:blip r:embed="rId2"/>
          <a:stretch>
            <a:fillRect/>
          </a:stretch>
        </p:blipFill>
        <p:spPr>
          <a:xfrm>
            <a:off x="611909" y="0"/>
            <a:ext cx="7920182" cy="6858000"/>
          </a:xfrm>
          <a:prstGeom prst="rect">
            <a:avLst/>
          </a:prstGeom>
        </p:spPr>
      </p:pic>
      <p:sp>
        <p:nvSpPr>
          <p:cNvPr id="6" name="TextBox 5">
            <a:extLst>
              <a:ext uri="{FF2B5EF4-FFF2-40B4-BE49-F238E27FC236}">
                <a16:creationId xmlns:a16="http://schemas.microsoft.com/office/drawing/2014/main" id="{0DF494E4-EFDD-9447-ABD7-C56ECC60E1AC}"/>
              </a:ext>
            </a:extLst>
          </p:cNvPr>
          <p:cNvSpPr txBox="1"/>
          <p:nvPr/>
        </p:nvSpPr>
        <p:spPr>
          <a:xfrm>
            <a:off x="2092053" y="6091774"/>
            <a:ext cx="1146468" cy="646331"/>
          </a:xfrm>
          <a:prstGeom prst="rect">
            <a:avLst/>
          </a:prstGeom>
          <a:noFill/>
        </p:spPr>
        <p:txBody>
          <a:bodyPr wrap="none" rtlCol="0">
            <a:spAutoFit/>
          </a:bodyPr>
          <a:lstStyle/>
          <a:p>
            <a:r>
              <a:rPr lang="en-US" dirty="0">
                <a:solidFill>
                  <a:schemeClr val="bg1"/>
                </a:solidFill>
              </a:rPr>
              <a:t>SNOTEL</a:t>
            </a:r>
          </a:p>
          <a:p>
            <a:r>
              <a:rPr lang="en-US" dirty="0">
                <a:solidFill>
                  <a:schemeClr val="bg1"/>
                </a:solidFill>
              </a:rPr>
              <a:t>April 2015</a:t>
            </a:r>
          </a:p>
        </p:txBody>
      </p:sp>
    </p:spTree>
    <p:extLst>
      <p:ext uri="{BB962C8B-B14F-4D97-AF65-F5344CB8AC3E}">
        <p14:creationId xmlns:p14="http://schemas.microsoft.com/office/powerpoint/2010/main" val="31994972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A0387-0B7F-0F4F-B5C6-47C846BE2761}"/>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1ABBACAA-2D61-3642-B5FF-C5FF6602CE44}"/>
              </a:ext>
            </a:extLst>
          </p:cNvPr>
          <p:cNvPicPr>
            <a:picLocks noChangeAspect="1"/>
          </p:cNvPicPr>
          <p:nvPr/>
        </p:nvPicPr>
        <p:blipFill>
          <a:blip r:embed="rId2"/>
          <a:stretch>
            <a:fillRect/>
          </a:stretch>
        </p:blipFill>
        <p:spPr>
          <a:xfrm>
            <a:off x="29307" y="0"/>
            <a:ext cx="9085385" cy="6858000"/>
          </a:xfrm>
          <a:prstGeom prst="rect">
            <a:avLst/>
          </a:prstGeom>
        </p:spPr>
      </p:pic>
    </p:spTree>
    <p:extLst>
      <p:ext uri="{BB962C8B-B14F-4D97-AF65-F5344CB8AC3E}">
        <p14:creationId xmlns:p14="http://schemas.microsoft.com/office/powerpoint/2010/main" val="33020163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D9518-0849-E940-8E4A-3FA9D5B2B871}"/>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A87AB8C9-F4B1-3646-BCC7-625DB099ACE6}"/>
              </a:ext>
            </a:extLst>
          </p:cNvPr>
          <p:cNvPicPr>
            <a:picLocks noChangeAspect="1"/>
          </p:cNvPicPr>
          <p:nvPr/>
        </p:nvPicPr>
        <p:blipFill>
          <a:blip r:embed="rId2"/>
          <a:stretch>
            <a:fillRect/>
          </a:stretch>
        </p:blipFill>
        <p:spPr>
          <a:xfrm>
            <a:off x="0" y="1043451"/>
            <a:ext cx="9144000" cy="4771097"/>
          </a:xfrm>
          <a:prstGeom prst="rect">
            <a:avLst/>
          </a:prstGeom>
        </p:spPr>
      </p:pic>
    </p:spTree>
    <p:extLst>
      <p:ext uri="{BB962C8B-B14F-4D97-AF65-F5344CB8AC3E}">
        <p14:creationId xmlns:p14="http://schemas.microsoft.com/office/powerpoint/2010/main" val="33489617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C4A2F-6ABE-5D4F-ABCF-E89A58F96CBE}"/>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52DED79A-684C-7848-8150-A7CF39B8C09E}"/>
              </a:ext>
            </a:extLst>
          </p:cNvPr>
          <p:cNvPicPr>
            <a:picLocks noChangeAspect="1"/>
          </p:cNvPicPr>
          <p:nvPr/>
        </p:nvPicPr>
        <p:blipFill>
          <a:blip r:embed="rId2"/>
          <a:stretch>
            <a:fillRect/>
          </a:stretch>
        </p:blipFill>
        <p:spPr>
          <a:xfrm>
            <a:off x="2353235" y="0"/>
            <a:ext cx="4437529" cy="6858000"/>
          </a:xfrm>
          <a:prstGeom prst="rect">
            <a:avLst/>
          </a:prstGeom>
        </p:spPr>
      </p:pic>
      <p:sp>
        <p:nvSpPr>
          <p:cNvPr id="5" name="TextBox 4">
            <a:extLst>
              <a:ext uri="{FF2B5EF4-FFF2-40B4-BE49-F238E27FC236}">
                <a16:creationId xmlns:a16="http://schemas.microsoft.com/office/drawing/2014/main" id="{BC4F7539-D50B-A64A-AB53-4142872794D6}"/>
              </a:ext>
            </a:extLst>
          </p:cNvPr>
          <p:cNvSpPr txBox="1"/>
          <p:nvPr/>
        </p:nvSpPr>
        <p:spPr>
          <a:xfrm>
            <a:off x="7593496" y="2014330"/>
            <a:ext cx="652743" cy="369332"/>
          </a:xfrm>
          <a:prstGeom prst="rect">
            <a:avLst/>
          </a:prstGeom>
          <a:noFill/>
        </p:spPr>
        <p:txBody>
          <a:bodyPr wrap="none" rtlCol="0">
            <a:spAutoFit/>
          </a:bodyPr>
          <a:lstStyle/>
          <a:p>
            <a:r>
              <a:rPr lang="en-US" dirty="0"/>
              <a:t>2011</a:t>
            </a:r>
          </a:p>
        </p:txBody>
      </p:sp>
    </p:spTree>
    <p:extLst>
      <p:ext uri="{BB962C8B-B14F-4D97-AF65-F5344CB8AC3E}">
        <p14:creationId xmlns:p14="http://schemas.microsoft.com/office/powerpoint/2010/main" val="85303147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402F8-B2DB-9747-9A8A-04390C99327A}"/>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A712A327-9A1A-224E-8180-78EC79FD7C18}"/>
              </a:ext>
            </a:extLst>
          </p:cNvPr>
          <p:cNvPicPr>
            <a:picLocks noChangeAspect="1"/>
          </p:cNvPicPr>
          <p:nvPr/>
        </p:nvPicPr>
        <p:blipFill>
          <a:blip r:embed="rId2"/>
          <a:stretch>
            <a:fillRect/>
          </a:stretch>
        </p:blipFill>
        <p:spPr>
          <a:xfrm>
            <a:off x="2353235" y="0"/>
            <a:ext cx="4437529" cy="6858000"/>
          </a:xfrm>
          <a:prstGeom prst="rect">
            <a:avLst/>
          </a:prstGeom>
        </p:spPr>
      </p:pic>
      <p:sp>
        <p:nvSpPr>
          <p:cNvPr id="5" name="TextBox 4">
            <a:extLst>
              <a:ext uri="{FF2B5EF4-FFF2-40B4-BE49-F238E27FC236}">
                <a16:creationId xmlns:a16="http://schemas.microsoft.com/office/drawing/2014/main" id="{B1D58B43-3D0A-664A-B8DF-B30DF2510ED4}"/>
              </a:ext>
            </a:extLst>
          </p:cNvPr>
          <p:cNvSpPr txBox="1"/>
          <p:nvPr/>
        </p:nvSpPr>
        <p:spPr>
          <a:xfrm>
            <a:off x="7593496" y="2014330"/>
            <a:ext cx="652743" cy="369332"/>
          </a:xfrm>
          <a:prstGeom prst="rect">
            <a:avLst/>
          </a:prstGeom>
          <a:noFill/>
        </p:spPr>
        <p:txBody>
          <a:bodyPr wrap="none" rtlCol="0">
            <a:spAutoFit/>
          </a:bodyPr>
          <a:lstStyle/>
          <a:p>
            <a:r>
              <a:rPr lang="en-US" dirty="0"/>
              <a:t>2014</a:t>
            </a:r>
          </a:p>
        </p:txBody>
      </p:sp>
    </p:spTree>
    <p:extLst>
      <p:ext uri="{BB962C8B-B14F-4D97-AF65-F5344CB8AC3E}">
        <p14:creationId xmlns:p14="http://schemas.microsoft.com/office/powerpoint/2010/main" val="140101074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481C-0681-1F41-909A-12E8D3783A55}"/>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AA0B747D-A493-D840-80A3-C3718A358C0E}"/>
              </a:ext>
            </a:extLst>
          </p:cNvPr>
          <p:cNvPicPr>
            <a:picLocks noChangeAspect="1"/>
          </p:cNvPicPr>
          <p:nvPr/>
        </p:nvPicPr>
        <p:blipFill>
          <a:blip r:embed="rId2"/>
          <a:stretch>
            <a:fillRect/>
          </a:stretch>
        </p:blipFill>
        <p:spPr>
          <a:xfrm>
            <a:off x="2353235" y="0"/>
            <a:ext cx="4437529" cy="6858000"/>
          </a:xfrm>
          <a:prstGeom prst="rect">
            <a:avLst/>
          </a:prstGeom>
        </p:spPr>
      </p:pic>
      <p:pic>
        <p:nvPicPr>
          <p:cNvPr id="6" name="Picture 5">
            <a:extLst>
              <a:ext uri="{FF2B5EF4-FFF2-40B4-BE49-F238E27FC236}">
                <a16:creationId xmlns:a16="http://schemas.microsoft.com/office/drawing/2014/main" id="{714C40BF-0F6C-1B4F-86CF-3304C644DB0D}"/>
              </a:ext>
            </a:extLst>
          </p:cNvPr>
          <p:cNvPicPr>
            <a:picLocks noChangeAspect="1"/>
          </p:cNvPicPr>
          <p:nvPr/>
        </p:nvPicPr>
        <p:blipFill>
          <a:blip r:embed="rId3"/>
          <a:stretch>
            <a:fillRect/>
          </a:stretch>
        </p:blipFill>
        <p:spPr>
          <a:xfrm>
            <a:off x="2353235" y="0"/>
            <a:ext cx="4437529" cy="6858000"/>
          </a:xfrm>
          <a:prstGeom prst="rect">
            <a:avLst/>
          </a:prstGeom>
        </p:spPr>
      </p:pic>
      <p:sp>
        <p:nvSpPr>
          <p:cNvPr id="7" name="TextBox 6">
            <a:extLst>
              <a:ext uri="{FF2B5EF4-FFF2-40B4-BE49-F238E27FC236}">
                <a16:creationId xmlns:a16="http://schemas.microsoft.com/office/drawing/2014/main" id="{ECFBDE1A-B6D1-C740-83F3-68BCEB0F08FA}"/>
              </a:ext>
            </a:extLst>
          </p:cNvPr>
          <p:cNvSpPr txBox="1"/>
          <p:nvPr/>
        </p:nvSpPr>
        <p:spPr>
          <a:xfrm>
            <a:off x="7067765" y="2239618"/>
            <a:ext cx="1342034" cy="646331"/>
          </a:xfrm>
          <a:prstGeom prst="rect">
            <a:avLst/>
          </a:prstGeom>
          <a:noFill/>
        </p:spPr>
        <p:txBody>
          <a:bodyPr wrap="none" rtlCol="0">
            <a:spAutoFit/>
          </a:bodyPr>
          <a:lstStyle/>
          <a:p>
            <a:r>
              <a:rPr lang="en-US" dirty="0"/>
              <a:t>2011 – 2014</a:t>
            </a:r>
          </a:p>
          <a:p>
            <a:r>
              <a:rPr lang="en-US" dirty="0"/>
              <a:t>Difference</a:t>
            </a:r>
          </a:p>
        </p:txBody>
      </p:sp>
    </p:spTree>
    <p:extLst>
      <p:ext uri="{BB962C8B-B14F-4D97-AF65-F5344CB8AC3E}">
        <p14:creationId xmlns:p14="http://schemas.microsoft.com/office/powerpoint/2010/main" val="424495538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510F-720A-784F-8B85-7ED3681BA3D9}"/>
              </a:ext>
            </a:extLst>
          </p:cNvPr>
          <p:cNvSpPr>
            <a:spLocks noGrp="1"/>
          </p:cNvSpPr>
          <p:nvPr>
            <p:ph type="title"/>
          </p:nvPr>
        </p:nvSpPr>
        <p:spPr/>
        <p:txBody>
          <a:bodyPr/>
          <a:lstStyle/>
          <a:p>
            <a:r>
              <a:rPr lang="en-US" dirty="0"/>
              <a:t>Implementation Planning-Exploring-Feedback</a:t>
            </a:r>
          </a:p>
        </p:txBody>
      </p:sp>
      <p:sp>
        <p:nvSpPr>
          <p:cNvPr id="3" name="Content Placeholder 2">
            <a:extLst>
              <a:ext uri="{FF2B5EF4-FFF2-40B4-BE49-F238E27FC236}">
                <a16:creationId xmlns:a16="http://schemas.microsoft.com/office/drawing/2014/main" id="{44C667E0-6921-6346-A9DB-74A86D5CA1EA}"/>
              </a:ext>
            </a:extLst>
          </p:cNvPr>
          <p:cNvSpPr>
            <a:spLocks noGrp="1"/>
          </p:cNvSpPr>
          <p:nvPr>
            <p:ph idx="1"/>
          </p:nvPr>
        </p:nvSpPr>
        <p:spPr/>
        <p:txBody>
          <a:bodyPr>
            <a:normAutofit lnSpcReduction="10000"/>
          </a:bodyPr>
          <a:lstStyle/>
          <a:p>
            <a:r>
              <a:rPr lang="en-US" dirty="0"/>
              <a:t>Spend the remaining time of the mini-course working on implementation planning </a:t>
            </a:r>
          </a:p>
          <a:p>
            <a:pPr lvl="1"/>
            <a:r>
              <a:rPr lang="en-US" dirty="0"/>
              <a:t>Explore other aspects of the module or GETSI</a:t>
            </a:r>
          </a:p>
          <a:p>
            <a:pPr lvl="1"/>
            <a:r>
              <a:rPr lang="en-US" u="sng" dirty="0"/>
              <a:t>Write down steps you need to do to get ready to teach with this module</a:t>
            </a:r>
          </a:p>
          <a:p>
            <a:pPr lvl="1"/>
            <a:r>
              <a:rPr lang="en-US" b="1" dirty="0"/>
              <a:t>Fill out form: link posted in the chat</a:t>
            </a:r>
            <a:br>
              <a:rPr lang="en-US" u="sng" dirty="0"/>
            </a:br>
            <a:r>
              <a:rPr lang="en-US" dirty="0"/>
              <a:t>Complete by Sunday Nov 8 for stipend eligibility*</a:t>
            </a:r>
          </a:p>
          <a:p>
            <a:r>
              <a:rPr lang="en-US" dirty="0"/>
              <a:t>Intro-level water resources module</a:t>
            </a:r>
            <a:br>
              <a:rPr lang="en-US" dirty="0"/>
            </a:br>
            <a:r>
              <a:rPr lang="en-US" i="1" dirty="0">
                <a:hlinkClick r:id="rId2"/>
              </a:rPr>
              <a:t>Eyes on the Hydrosphere: Tracking Water Resources</a:t>
            </a:r>
            <a:endParaRPr lang="en-US" i="1" dirty="0"/>
          </a:p>
          <a:p>
            <a:endParaRPr lang="en-US" u="sng" dirty="0"/>
          </a:p>
        </p:txBody>
      </p:sp>
      <p:sp>
        <p:nvSpPr>
          <p:cNvPr id="4" name="TextBox 3">
            <a:extLst>
              <a:ext uri="{FF2B5EF4-FFF2-40B4-BE49-F238E27FC236}">
                <a16:creationId xmlns:a16="http://schemas.microsoft.com/office/drawing/2014/main" id="{A94B7E2E-0842-C143-B719-C4B834AC2114}"/>
              </a:ext>
            </a:extLst>
          </p:cNvPr>
          <p:cNvSpPr txBox="1"/>
          <p:nvPr/>
        </p:nvSpPr>
        <p:spPr>
          <a:xfrm>
            <a:off x="457200" y="5601654"/>
            <a:ext cx="8447314" cy="646331"/>
          </a:xfrm>
          <a:prstGeom prst="rect">
            <a:avLst/>
          </a:prstGeom>
          <a:noFill/>
        </p:spPr>
        <p:txBody>
          <a:bodyPr wrap="square" rtlCol="0">
            <a:spAutoFit/>
          </a:bodyPr>
          <a:lstStyle/>
          <a:p>
            <a:r>
              <a:rPr lang="en-US" dirty="0"/>
              <a:t>*US Citizens and residents only for stipend. Stipends will be compiled after the end of the term and sent together. But the implementation plan is useful to all participants!</a:t>
            </a:r>
          </a:p>
        </p:txBody>
      </p:sp>
    </p:spTree>
    <p:extLst>
      <p:ext uri="{BB962C8B-B14F-4D97-AF65-F5344CB8AC3E}">
        <p14:creationId xmlns:p14="http://schemas.microsoft.com/office/powerpoint/2010/main" val="211460580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343E-E818-2D4C-8BA1-71ACDBA3268A}"/>
              </a:ext>
            </a:extLst>
          </p:cNvPr>
          <p:cNvSpPr>
            <a:spLocks noGrp="1"/>
          </p:cNvSpPr>
          <p:nvPr>
            <p:ph type="title"/>
          </p:nvPr>
        </p:nvSpPr>
        <p:spPr/>
        <p:txBody>
          <a:bodyPr/>
          <a:lstStyle/>
          <a:p>
            <a:r>
              <a:rPr lang="en-US" dirty="0"/>
              <a:t>Upcoming GETSI Mini Courses</a:t>
            </a:r>
          </a:p>
        </p:txBody>
      </p:sp>
      <p:sp>
        <p:nvSpPr>
          <p:cNvPr id="3" name="Content Placeholder 2">
            <a:extLst>
              <a:ext uri="{FF2B5EF4-FFF2-40B4-BE49-F238E27FC236}">
                <a16:creationId xmlns:a16="http://schemas.microsoft.com/office/drawing/2014/main" id="{75528557-CF53-074C-9BA0-D98B9E43F584}"/>
              </a:ext>
            </a:extLst>
          </p:cNvPr>
          <p:cNvSpPr>
            <a:spLocks noGrp="1"/>
          </p:cNvSpPr>
          <p:nvPr>
            <p:ph idx="1"/>
          </p:nvPr>
        </p:nvSpPr>
        <p:spPr>
          <a:xfrm>
            <a:off x="457200" y="949332"/>
            <a:ext cx="8469086" cy="5157554"/>
          </a:xfrm>
        </p:spPr>
        <p:txBody>
          <a:bodyPr>
            <a:normAutofit fontScale="92500" lnSpcReduction="20000"/>
          </a:bodyPr>
          <a:lstStyle/>
          <a:p>
            <a:r>
              <a:rPr lang="en-US" b="1" u="sng" dirty="0"/>
              <a:t>Teaching in the Field about High Precision Positioning with Static and Kinematic GPS/GNSS</a:t>
            </a:r>
            <a:r>
              <a:rPr lang="en-US" b="1" dirty="0"/>
              <a:t> </a:t>
            </a:r>
            <a:r>
              <a:rPr lang="en-US" sz="2400" dirty="0"/>
              <a:t>[Majors-level module]</a:t>
            </a:r>
          </a:p>
          <a:p>
            <a:pPr lvl="1"/>
            <a:r>
              <a:rPr lang="en-US" sz="2300" dirty="0"/>
              <a:t>Date: Tuesday November 17, 2020</a:t>
            </a:r>
          </a:p>
          <a:p>
            <a:pPr lvl="1"/>
            <a:r>
              <a:rPr lang="en-US" sz="2300" dirty="0"/>
              <a:t>Time: 12-2 pm PT | 1-3 pm MT  |  2-4 pm CT  |  3-5 pm ET  |  7-9 pm UTC</a:t>
            </a:r>
          </a:p>
          <a:p>
            <a:pPr lvl="1"/>
            <a:r>
              <a:rPr lang="en-US" sz="2300" dirty="0"/>
              <a:t>Registration deadline: Sunday November 15, 2020 - registration form opening soon</a:t>
            </a:r>
          </a:p>
          <a:p>
            <a:r>
              <a:rPr lang="en-US" dirty="0"/>
              <a:t>More mini-courses are expected in early 2021</a:t>
            </a:r>
          </a:p>
          <a:p>
            <a:endParaRPr lang="en-US" dirty="0"/>
          </a:p>
          <a:p>
            <a:endParaRPr lang="en-US" dirty="0"/>
          </a:p>
          <a:p>
            <a:pPr marL="0" indent="0">
              <a:buNone/>
            </a:pPr>
            <a:r>
              <a:rPr lang="en-US" dirty="0"/>
              <a:t>If you use a GETSI module in your teaching, please fill out a “Share Your Experience” survey afterwards ($100 stipend).</a:t>
            </a:r>
          </a:p>
        </p:txBody>
      </p:sp>
    </p:spTree>
    <p:extLst>
      <p:ext uri="{BB962C8B-B14F-4D97-AF65-F5344CB8AC3E}">
        <p14:creationId xmlns:p14="http://schemas.microsoft.com/office/powerpoint/2010/main" val="2536006430"/>
      </p:ext>
    </p:extLst>
  </p:cSld>
  <p:clrMapOvr>
    <a:masterClrMapping/>
  </p:clrMapOvr>
</p:sld>
</file>

<file path=ppt/theme/theme1.xml><?xml version="1.0" encoding="utf-8"?>
<a:theme xmlns:a="http://schemas.openxmlformats.org/drawingml/2006/main" name="GETSI pptx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GETSI pptx template.potx</Template>
  <TotalTime>3187</TotalTime>
  <Words>4562</Words>
  <Application>Microsoft Macintosh PowerPoint</Application>
  <PresentationFormat>On-screen Show (4:3)</PresentationFormat>
  <Paragraphs>433</Paragraphs>
  <Slides>75</Slides>
  <Notes>37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75</vt:i4>
      </vt:variant>
    </vt:vector>
  </HeadingPairs>
  <TitlesOfParts>
    <vt:vector size="84" baseType="lpstr">
      <vt:lpstr>MS Gothic</vt:lpstr>
      <vt:lpstr>MS Mincho</vt:lpstr>
      <vt:lpstr>ＭＳ Ｐゴシック</vt:lpstr>
      <vt:lpstr>ＭＳ Ｐゴシック</vt:lpstr>
      <vt:lpstr>Arial</vt:lpstr>
      <vt:lpstr>Calibri</vt:lpstr>
      <vt:lpstr>Mangal</vt:lpstr>
      <vt:lpstr>Times New Roman</vt:lpstr>
      <vt:lpstr>GETSI pptx template</vt:lpstr>
      <vt:lpstr>Teaching about  Measuring Water Resources with GPS, Gravity, and Traditional Methods </vt:lpstr>
      <vt:lpstr>Technology</vt:lpstr>
      <vt:lpstr>Water resource monitoring GEODETIC &amp; TRADITIONAL METHODS</vt:lpstr>
      <vt:lpstr>High Precision vertical GPs</vt:lpstr>
      <vt:lpstr>What Is GPS?</vt:lpstr>
      <vt:lpstr>How actual location is determined</vt:lpstr>
      <vt:lpstr>Consumer-grade GPS accuracy</vt:lpstr>
      <vt:lpstr>High-precision Permanent GPS Station</vt:lpstr>
      <vt:lpstr>GPS Networks</vt:lpstr>
      <vt:lpstr>GPS Vertical Position</vt:lpstr>
      <vt:lpstr>GPS Data</vt:lpstr>
      <vt:lpstr>Reflection GPS for snow depth</vt:lpstr>
      <vt:lpstr>Using GPS-Reflectometry for terrestrial hydrology studies</vt:lpstr>
      <vt:lpstr>Reflected GPS Signals</vt:lpstr>
      <vt:lpstr>GPS reflection footprint: ~1000 m2 Measurement frequency: daily </vt:lpstr>
      <vt:lpstr>PowerPoint Presentation</vt:lpstr>
      <vt:lpstr>GRACE Missions:  Gravity Recovery and Climate Experiment</vt:lpstr>
      <vt:lpstr>How GRACE Measures Gravity</vt:lpstr>
      <vt:lpstr>Example of distance &amp; topography relationship</vt:lpstr>
      <vt:lpstr>GRACE data characteristics:</vt:lpstr>
      <vt:lpstr>Example of GRACE Groundwater Data</vt:lpstr>
      <vt:lpstr>GRACE April 2015 anomaly from 2002-2015 average</vt:lpstr>
      <vt:lpstr>Traditional Methods Also Included</vt:lpstr>
      <vt:lpstr>PowerPoint Presentation</vt:lpstr>
      <vt:lpstr>Measuring Water Resources</vt:lpstr>
      <vt:lpstr>PowerPoint Presentation</vt:lpstr>
      <vt:lpstr>PowerPoint Presentation</vt:lpstr>
      <vt:lpstr>PowerPoint Presentation</vt:lpstr>
      <vt:lpstr>Unit 1 Outline</vt:lpstr>
      <vt:lpstr>Annual Hydrological Cycle</vt:lpstr>
      <vt:lpstr>Humans are part of the water cycle</vt:lpstr>
      <vt:lpstr>Valuable resource for reference and reading</vt:lpstr>
      <vt:lpstr>PowerPoint Presentation</vt:lpstr>
      <vt:lpstr>Methods for Categorizing Stakeholders</vt:lpstr>
      <vt:lpstr>Breakout #1 (15 minutes)</vt:lpstr>
      <vt:lpstr>PowerPoint Presentation</vt:lpstr>
      <vt:lpstr>Measuring Water Resources</vt:lpstr>
      <vt:lpstr>Unit 2 Outline</vt:lpstr>
      <vt:lpstr>Groundwater Record</vt:lpstr>
      <vt:lpstr>Geodesy &amp; Hydrology</vt:lpstr>
      <vt:lpstr>GRACE Record</vt:lpstr>
      <vt:lpstr>PowerPoint Presentation</vt:lpstr>
      <vt:lpstr>Measuring Water Resources</vt:lpstr>
      <vt:lpstr>Unit 3 Outline</vt:lpstr>
      <vt:lpstr>1. Groundwater mining: a global problem</vt:lpstr>
      <vt:lpstr>PowerPoint Presentation</vt:lpstr>
      <vt:lpstr>GPS Data</vt:lpstr>
      <vt:lpstr>3. Subsidence: groundwater pumping may lead to subsidence</vt:lpstr>
      <vt:lpstr>PowerPoint Presentation</vt:lpstr>
      <vt:lpstr>PowerPoint Presentation</vt:lpstr>
      <vt:lpstr>Instructions to the students</vt:lpstr>
      <vt:lpstr>PowerPoint Presentation</vt:lpstr>
      <vt:lpstr>PowerPoint Presentation</vt:lpstr>
      <vt:lpstr>Time to Work with GPS data for Unit 3</vt:lpstr>
      <vt:lpstr>Breakout #2 (20 minutes)</vt:lpstr>
      <vt:lpstr>PowerPoint Presentation</vt:lpstr>
      <vt:lpstr>PowerPoint Presentation</vt:lpstr>
      <vt:lpstr>PowerPoint Presentation</vt:lpstr>
      <vt:lpstr>Thoughts and Ideas</vt:lpstr>
      <vt:lpstr>PowerPoint Presentation</vt:lpstr>
      <vt:lpstr>PowerPoint Presentation</vt:lpstr>
      <vt:lpstr>Measuring Water Resources </vt:lpstr>
      <vt:lpstr>Unit 4 Outline</vt:lpstr>
      <vt:lpstr>PowerPoint Presentation</vt:lpstr>
      <vt:lpstr>PowerPoint Presentation</vt:lpstr>
      <vt:lpstr>SNOTEL stations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Implementation Planning-Exploring-Feedback</vt:lpstr>
      <vt:lpstr>Upcoming GETSI Mini Courses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Pratt-Sitaula</dc:creator>
  <cp:lastModifiedBy>Microsoft Office User</cp:lastModifiedBy>
  <cp:revision>54</cp:revision>
  <dcterms:created xsi:type="dcterms:W3CDTF">2014-01-07T13:46:23Z</dcterms:created>
  <dcterms:modified xsi:type="dcterms:W3CDTF">2020-11-04T18:54:46Z</dcterms:modified>
</cp:coreProperties>
</file>