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302" r:id="rId3"/>
    <p:sldId id="267" r:id="rId4"/>
    <p:sldId id="268" r:id="rId5"/>
    <p:sldId id="266" r:id="rId6"/>
    <p:sldId id="260" r:id="rId7"/>
    <p:sldId id="259" r:id="rId8"/>
    <p:sldId id="303" r:id="rId9"/>
    <p:sldId id="301" r:id="rId10"/>
    <p:sldId id="274" r:id="rId11"/>
    <p:sldId id="292" r:id="rId12"/>
    <p:sldId id="283" r:id="rId13"/>
    <p:sldId id="304" r:id="rId14"/>
    <p:sldId id="305" r:id="rId15"/>
    <p:sldId id="25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280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5FA73-0F94-0949-9603-96EC94B4BCBE}" type="datetimeFigureOut">
              <a:rPr lang="en-US" smtClean="0"/>
              <a:t>1/7/18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3F048-2E51-5E4B-835A-148E1E25A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96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9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96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98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2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6393"/>
            <a:ext cx="2133600" cy="365125"/>
          </a:xfrm>
        </p:spPr>
        <p:txBody>
          <a:bodyPr/>
          <a:lstStyle/>
          <a:p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6393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6393"/>
            <a:ext cx="2133600" cy="365125"/>
          </a:xfrm>
        </p:spPr>
        <p:txBody>
          <a:bodyPr/>
          <a:lstStyle/>
          <a:p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 descr="GETSI_bann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292"/>
          <a:stretch/>
        </p:blipFill>
        <p:spPr>
          <a:xfrm>
            <a:off x="0" y="0"/>
            <a:ext cx="9144000" cy="856712"/>
          </a:xfrm>
          <a:prstGeom prst="rect">
            <a:avLst/>
          </a:prstGeom>
        </p:spPr>
      </p:pic>
      <p:pic>
        <p:nvPicPr>
          <p:cNvPr id="10" name="Picture 9" descr="NSF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" y="6109370"/>
            <a:ext cx="708526" cy="70852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51948" y="6232801"/>
            <a:ext cx="8131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This work is supported by the National Science Foundation’s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Transforming Undergraduate Education in STEM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program within the Directorate for </a:t>
            </a:r>
            <a:r>
              <a:rPr lang="en-US" sz="1200" i="1" dirty="0" smtClean="0">
                <a:solidFill>
                  <a:prstClr val="black"/>
                </a:solidFill>
                <a:latin typeface="Calibri"/>
              </a:rPr>
              <a:t>Education and Human Resources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(DUE-1245025).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84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008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87745"/>
            <a:ext cx="2133600" cy="365125"/>
          </a:xfrm>
        </p:spPr>
        <p:txBody>
          <a:bodyPr/>
          <a:lstStyle/>
          <a:p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87745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87745"/>
            <a:ext cx="2133600" cy="365125"/>
          </a:xfrm>
        </p:spPr>
        <p:txBody>
          <a:bodyPr/>
          <a:lstStyle/>
          <a:p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GETSI_banner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3292"/>
          <a:stretch/>
        </p:blipFill>
        <p:spPr>
          <a:xfrm>
            <a:off x="0" y="0"/>
            <a:ext cx="9144000" cy="85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52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31800"/>
            <a:ext cx="4038600" cy="47096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1800"/>
            <a:ext cx="4038600" cy="47096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7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018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3314"/>
            <a:ext cx="4040188" cy="4081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2018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3314"/>
            <a:ext cx="4041775" cy="40815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7934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96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556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8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57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46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2855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629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0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4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2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58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2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8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6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jp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1550E-3ECD-418A-ACF9-6CBA3A8EC65F}" type="datetimeFigureOut">
              <a:rPr lang="en-US" smtClean="0"/>
              <a:t>1/7/18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E3A73-1F8F-4F9A-BEAD-EBE2BC3F7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7652"/>
            <a:ext cx="8229600" cy="50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49332"/>
            <a:ext cx="8229600" cy="4765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8198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D0E7532-6558-2949-8B64-49F3D63F015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1/7/18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8198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8198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2095A01-13E2-7E4C-9E76-AC791C07FBA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GETSI_banner_wide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8"/>
          <a:stretch/>
        </p:blipFill>
        <p:spPr>
          <a:xfrm>
            <a:off x="0" y="6322737"/>
            <a:ext cx="9144000" cy="549374"/>
          </a:xfrm>
          <a:prstGeom prst="rect">
            <a:avLst/>
          </a:prstGeom>
        </p:spPr>
      </p:pic>
      <p:pic>
        <p:nvPicPr>
          <p:cNvPr id="10" name="Picture 9" descr="MtSAC_fullcolor_print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96" y="6463857"/>
            <a:ext cx="373662" cy="263743"/>
          </a:xfrm>
          <a:prstGeom prst="rect">
            <a:avLst/>
          </a:prstGeom>
        </p:spPr>
      </p:pic>
      <p:pic>
        <p:nvPicPr>
          <p:cNvPr id="12" name="Picture 11" descr="NSF_Logo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530" y="6380811"/>
            <a:ext cx="429834" cy="429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695450" y="6506502"/>
            <a:ext cx="669199" cy="1784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410065" y="6448481"/>
            <a:ext cx="233256" cy="294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77346" y="6527245"/>
            <a:ext cx="410898" cy="1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400" b="1" kern="1200" cap="small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609600"/>
            <a:ext cx="8153400" cy="2620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Brief </a:t>
            </a:r>
            <a:r>
              <a:rPr lang="en-US" sz="3200" dirty="0"/>
              <a:t>H</a:t>
            </a:r>
            <a:r>
              <a:rPr lang="en-US" sz="3200" dirty="0" smtClean="0"/>
              <a:t>istory of Geodesy in Field Education (supported by UNAVCO)</a:t>
            </a:r>
            <a:endParaRPr lang="en-US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69853"/>
            <a:ext cx="2819400" cy="63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Documents and Settings\douglasb\Desktop\IUGFS\TLS UNAVCO\2010 AGU_TLS\nsf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519" y="5943599"/>
            <a:ext cx="763681" cy="76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douglasb\Desktop\IUGFS\TLS UNAVCO\2010 AGU_TLS\TLS_Lodge1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43" y="1371600"/>
            <a:ext cx="5060313" cy="329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7538" y="4953000"/>
            <a:ext cx="8003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Bruce Douglas (IU), Nathan </a:t>
            </a:r>
            <a:r>
              <a:rPr lang="en-US" sz="2400" dirty="0" err="1" smtClean="0"/>
              <a:t>Niemi</a:t>
            </a:r>
            <a:r>
              <a:rPr lang="en-US" sz="2400" dirty="0" smtClean="0"/>
              <a:t> &amp; Marin Clark (U. Michigan), </a:t>
            </a:r>
          </a:p>
          <a:p>
            <a:pPr algn="ctr"/>
            <a:r>
              <a:rPr lang="en-US" sz="2400" dirty="0" smtClean="0"/>
              <a:t>David Phillips (UNAVCO) + numerous faculty &amp; students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3364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douglasb\Desktop\IUGFS\IUGFS Administration\AAPG2_Douglas G329 G429e G429g\imagesforPoster2\DSC00354.JPG"/>
          <p:cNvPicPr>
            <a:picLocks noChangeAspect="1" noChangeArrowheads="1"/>
          </p:cNvPicPr>
          <p:nvPr/>
        </p:nvPicPr>
        <p:blipFill>
          <a:blip r:embed="rId2" cstate="print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en-US" dirty="0" smtClean="0"/>
              <a:t>Projects should have a well defined geologic question with appropriate background material provided</a:t>
            </a:r>
          </a:p>
          <a:p>
            <a:r>
              <a:rPr lang="en-US" dirty="0" smtClean="0"/>
              <a:t>Logistical considerations need to be carefully considered (vehicle access, scan distances, scale, scanner and target positioning, topography)</a:t>
            </a:r>
          </a:p>
          <a:p>
            <a:r>
              <a:rPr lang="en-US" dirty="0" smtClean="0"/>
              <a:t>Plans to keep students occupied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1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douglasb\Desktop\IUGFS\IUGFS Administration\AAPG2_Douglas G329 G429e G429g\imagesforPoster2\DSC00324.JPG"/>
          <p:cNvPicPr>
            <a:picLocks noChangeAspect="1" noChangeArrowheads="1"/>
          </p:cNvPicPr>
          <p:nvPr/>
        </p:nvPicPr>
        <p:blipFill>
          <a:blip r:embed="rId2" cstate="print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Typical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5638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Assuming ~5 day field course:</a:t>
            </a:r>
          </a:p>
          <a:p>
            <a:pPr marL="0" indent="0">
              <a:buNone/>
            </a:pPr>
            <a:endParaRPr lang="en-US" i="1" dirty="0" smtClean="0"/>
          </a:p>
          <a:p>
            <a:r>
              <a:rPr lang="en-US" dirty="0" smtClean="0"/>
              <a:t>Day 1 </a:t>
            </a:r>
          </a:p>
          <a:p>
            <a:pPr lvl="1"/>
            <a:r>
              <a:rPr lang="en-US" dirty="0" smtClean="0"/>
              <a:t>Introductory lectures (intro to technology and applications)</a:t>
            </a:r>
          </a:p>
          <a:p>
            <a:pPr lvl="1"/>
            <a:r>
              <a:rPr lang="en-US" dirty="0" smtClean="0"/>
              <a:t>Introduction to field methods</a:t>
            </a:r>
          </a:p>
          <a:p>
            <a:r>
              <a:rPr lang="en-US" dirty="0" smtClean="0"/>
              <a:t>Day 2</a:t>
            </a:r>
          </a:p>
          <a:p>
            <a:pPr lvl="1"/>
            <a:r>
              <a:rPr lang="en-US" dirty="0" smtClean="0"/>
              <a:t>Themed Project TLS data acquisition with supervision</a:t>
            </a:r>
          </a:p>
          <a:p>
            <a:pPr lvl="1"/>
            <a:r>
              <a:rPr lang="en-US" dirty="0" smtClean="0"/>
              <a:t>Data refinement and analysis</a:t>
            </a:r>
          </a:p>
          <a:p>
            <a:r>
              <a:rPr lang="en-US" dirty="0" smtClean="0"/>
              <a:t>Day 3</a:t>
            </a:r>
          </a:p>
          <a:p>
            <a:pPr lvl="1"/>
            <a:r>
              <a:rPr lang="en-US" dirty="0"/>
              <a:t>Themed Project TLS data </a:t>
            </a:r>
            <a:r>
              <a:rPr lang="en-US" dirty="0" smtClean="0"/>
              <a:t>acquisition with supervision</a:t>
            </a:r>
            <a:endParaRPr lang="en-US" dirty="0"/>
          </a:p>
          <a:p>
            <a:pPr lvl="1"/>
            <a:r>
              <a:rPr lang="en-US" dirty="0"/>
              <a:t>Data refinement and </a:t>
            </a:r>
            <a:r>
              <a:rPr lang="en-US" dirty="0" smtClean="0"/>
              <a:t>analysis</a:t>
            </a:r>
          </a:p>
          <a:p>
            <a:r>
              <a:rPr lang="en-US" dirty="0" smtClean="0"/>
              <a:t>Day 4</a:t>
            </a:r>
          </a:p>
          <a:p>
            <a:pPr lvl="1"/>
            <a:r>
              <a:rPr lang="en-US" dirty="0" smtClean="0"/>
              <a:t>Additional field day OR lab day for data processing and analysis</a:t>
            </a:r>
          </a:p>
          <a:p>
            <a:r>
              <a:rPr lang="en-US" dirty="0" smtClean="0"/>
              <a:t>Day 5</a:t>
            </a:r>
          </a:p>
          <a:p>
            <a:pPr lvl="1"/>
            <a:r>
              <a:rPr lang="en-US" dirty="0" smtClean="0"/>
              <a:t>Project write-ups, group presentations, summative assessment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10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 smtClean="0">
                <a:cs typeface="ＭＳ Ｐゴシック" charset="-128"/>
              </a:rPr>
              <a:t>Beyond TLS</a:t>
            </a:r>
            <a:endParaRPr lang="en-US" sz="2400" b="1" dirty="0">
              <a:cs typeface="ＭＳ Ｐゴシック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05800" cy="190500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Laser scanning</a:t>
            </a:r>
            <a:r>
              <a:rPr lang="en-US" sz="2800" dirty="0" smtClean="0"/>
              <a:t> = $$ &amp; access for universities is limited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800" dirty="0" smtClean="0"/>
              <a:t>Considerable opportunities for structure from motion photogrammetry &amp; GPS in field course settings. 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04800" y="3733800"/>
            <a:ext cx="3962400" cy="19050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Motivated recent efforts to formalize and broaden UNAVCO support for geodesy field education</a:t>
            </a:r>
          </a:p>
          <a:p>
            <a:pPr marL="0" indent="0">
              <a:buFont typeface="Arial" pitchFamily="34" charset="0"/>
              <a:buNone/>
            </a:pPr>
            <a:endParaRPr lang="en-US" sz="2800" dirty="0" smtClean="0"/>
          </a:p>
        </p:txBody>
      </p:sp>
      <p:pic>
        <p:nvPicPr>
          <p:cNvPr id="3" name="Picture 2" descr="Screen Shot 2017-08-15 at 5.10.1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565" y="3124200"/>
            <a:ext cx="5085435" cy="299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3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Conclusions: </a:t>
            </a:r>
            <a:r>
              <a:rPr lang="en-US" sz="2800" dirty="0" smtClean="0"/>
              <a:t>TLS </a:t>
            </a:r>
            <a:r>
              <a:rPr lang="en-US" sz="2800" dirty="0" err="1"/>
              <a:t>vs</a:t>
            </a:r>
            <a:r>
              <a:rPr lang="en-US" sz="2800" dirty="0"/>
              <a:t> SFM in </a:t>
            </a:r>
            <a:r>
              <a:rPr lang="en-US" sz="2800" dirty="0" smtClean="0"/>
              <a:t>a field </a:t>
            </a:r>
            <a:r>
              <a:rPr lang="en-US" sz="2800" dirty="0"/>
              <a:t>education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9331"/>
            <a:ext cx="8229600" cy="53558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TLS</a:t>
            </a:r>
            <a:r>
              <a:rPr lang="en-US" sz="2800" dirty="0" smtClean="0"/>
              <a:t>: </a:t>
            </a:r>
          </a:p>
          <a:p>
            <a:r>
              <a:rPr lang="en-US" sz="2800" dirty="0" smtClean="0"/>
              <a:t>Team activity, requires coordination, patience, group builds a single dataset to analyze.</a:t>
            </a:r>
          </a:p>
          <a:p>
            <a:r>
              <a:rPr lang="en-US" sz="2800" dirty="0" smtClean="0"/>
              <a:t>Scanners are $$$, but data can be analyzed straight out of field.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800" b="1" dirty="0" err="1" smtClean="0"/>
              <a:t>SfM</a:t>
            </a:r>
            <a:r>
              <a:rPr lang="en-US" sz="2800" dirty="0"/>
              <a:t>: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Independent (or paired) activity. Every student builds their own dataset to analyze.</a:t>
            </a:r>
          </a:p>
          <a:p>
            <a:r>
              <a:rPr lang="en-US" sz="2800" dirty="0" smtClean="0"/>
              <a:t>Cameras are cheap, but data processing may take time.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774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934075"/>
            <a:ext cx="3429000" cy="77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Documents and Settings\douglasb\Desktop\IUGFS\TLS UNAVCO\2010 AGU_TLS\nsf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119" y="5714999"/>
            <a:ext cx="992281" cy="9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G_0011.mp4">
            <a:hlinkClick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152400"/>
            <a:ext cx="6934200" cy="52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douglasb\Desktop\IUGFS\IUGFS Promo Graphics\IUGFS photos\G429 BD Picks\DSCN0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" y="-20573"/>
            <a:ext cx="9171432" cy="68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68247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IUGFS G429 – A Traditional Field Course</a:t>
            </a:r>
          </a:p>
          <a:p>
            <a:r>
              <a:rPr lang="en-US" sz="3200" i="1" dirty="0" smtClean="0"/>
              <a:t>Cardwell, MT</a:t>
            </a:r>
          </a:p>
        </p:txBody>
      </p:sp>
    </p:spTree>
    <p:extLst>
      <p:ext uri="{BB962C8B-B14F-4D97-AF65-F5344CB8AC3E}">
        <p14:creationId xmlns:p14="http://schemas.microsoft.com/office/powerpoint/2010/main" val="73874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douglasb\Desktop\IUGFS\IUGFS Promo Graphics\IUGFS photos\G429 BD Picks\DSCN0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5105400"/>
            <a:ext cx="40134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Traditional Methods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FF00"/>
                </a:solidFill>
              </a:rPr>
              <a:t>Individual </a:t>
            </a:r>
            <a:r>
              <a:rPr lang="en-US" sz="3200" dirty="0">
                <a:solidFill>
                  <a:srgbClr val="FFFF00"/>
                </a:solidFill>
              </a:rPr>
              <a:t>W</a:t>
            </a:r>
            <a:r>
              <a:rPr lang="en-US" sz="3200" dirty="0" smtClean="0">
                <a:solidFill>
                  <a:srgbClr val="FFFF00"/>
                </a:solidFill>
              </a:rPr>
              <a:t>ork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8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Documents and Settings\douglasb\Desktop\IUGFS\IUGFS Promo Graphics\IUGFS photos\G429 BD Picks\pole canyon study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33" y="0"/>
            <a:ext cx="91655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47" y="76200"/>
            <a:ext cx="6022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Limitations Associated with Traditional Field Techniques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2179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C:\Documents and Settings\douglasb\Desktop\IUGFS\IUGFS Administration\AAPG2_Douglas G329 G429e G429g\imagesforPoster2\DSC00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91500"/>
            <a:ext cx="7571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2009: 1</a:t>
            </a:r>
            <a:r>
              <a:rPr lang="en-US" sz="2000" baseline="30000" dirty="0" smtClean="0">
                <a:solidFill>
                  <a:schemeClr val="bg1"/>
                </a:solidFill>
              </a:rPr>
              <a:t>st</a:t>
            </a:r>
            <a:r>
              <a:rPr lang="en-US" sz="2000" dirty="0" smtClean="0">
                <a:solidFill>
                  <a:schemeClr val="bg1"/>
                </a:solidFill>
              </a:rPr>
              <a:t> efforts to introduce TLS into IUGFS G429 as one week elective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40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douglasb\Desktop\IUGFS\TLS UNAVCO\2010 AGU_TLS\DSC00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" y="-76199"/>
            <a:ext cx="9257792" cy="694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3723" y="221019"/>
            <a:ext cx="546816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Collaborative Learning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Incorporation of Instrumentation</a:t>
            </a:r>
          </a:p>
          <a:p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traditional field work</a:t>
            </a:r>
          </a:p>
          <a:p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123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Two dozen field education projects since ‘09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dirty="0"/>
              <a:t>Indiana University (8x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University </a:t>
            </a:r>
            <a:r>
              <a:rPr lang="en-US" dirty="0"/>
              <a:t>of Michigan </a:t>
            </a:r>
            <a:r>
              <a:rPr lang="en-US" dirty="0" smtClean="0"/>
              <a:t>(7x</a:t>
            </a:r>
            <a:r>
              <a:rPr lang="en-US" dirty="0"/>
              <a:t>), </a:t>
            </a:r>
            <a:endParaRPr lang="en-US" dirty="0" smtClean="0"/>
          </a:p>
          <a:p>
            <a:r>
              <a:rPr lang="en-US" dirty="0" smtClean="0"/>
              <a:t>University </a:t>
            </a:r>
            <a:r>
              <a:rPr lang="en-US" dirty="0"/>
              <a:t>of Houston (3x</a:t>
            </a:r>
            <a:r>
              <a:rPr lang="en-US" dirty="0" smtClean="0"/>
              <a:t>) </a:t>
            </a:r>
          </a:p>
          <a:p>
            <a:r>
              <a:rPr lang="en-US" dirty="0" smtClean="0"/>
              <a:t>UC </a:t>
            </a:r>
            <a:r>
              <a:rPr lang="en-US" dirty="0"/>
              <a:t>Santa Cruz, Cal Poly Pomona, U. Saint Thomas, Stanford, NM State </a:t>
            </a:r>
            <a:r>
              <a:rPr lang="en-US" dirty="0" smtClean="0"/>
              <a:t>University, Montana State University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IMG_40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00"/>
            <a:ext cx="3288632" cy="2466474"/>
          </a:xfrm>
          <a:prstGeom prst="rect">
            <a:avLst/>
          </a:prstGeom>
        </p:spPr>
      </p:pic>
      <p:pic>
        <p:nvPicPr>
          <p:cNvPr id="5" name="Picture 4" descr="IMG_39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28625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P_110720_DSC00646.JPG"/>
          <p:cNvPicPr>
            <a:picLocks noChangeAspect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Critical Points to Consider When Deciding to Incorporate TLS into a Field Curriculum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6178"/>
            <a:ext cx="8229600" cy="4525963"/>
          </a:xfrm>
        </p:spPr>
        <p:txBody>
          <a:bodyPr/>
          <a:lstStyle/>
          <a:p>
            <a:r>
              <a:rPr lang="en-US" dirty="0" smtClean="0"/>
              <a:t>Length of allotted time for field work, data reduction, and data analysis</a:t>
            </a:r>
          </a:p>
          <a:p>
            <a:r>
              <a:rPr lang="en-US" dirty="0" smtClean="0"/>
              <a:t>Logistical limitations imposed by both field sites and computer access</a:t>
            </a:r>
          </a:p>
          <a:p>
            <a:r>
              <a:rPr lang="en-US" dirty="0" smtClean="0"/>
              <a:t>Selection of geologic problems to be addressed</a:t>
            </a:r>
          </a:p>
          <a:p>
            <a:r>
              <a:rPr lang="en-US" dirty="0" smtClean="0"/>
              <a:t>Means to develop supporting materials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07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59257" y="-56909"/>
            <a:ext cx="2413434" cy="4203652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 smtClean="0">
                <a:cs typeface="ＭＳ Ｐゴシック" charset="-128"/>
              </a:rPr>
              <a:t>Examples TLS Field Course Applications</a:t>
            </a:r>
            <a:endParaRPr lang="en-US" sz="2400" b="1" dirty="0">
              <a:cs typeface="ＭＳ Ｐゴシック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4419600" cy="571500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800" u="sng" dirty="0" smtClean="0"/>
              <a:t>Outcrops</a:t>
            </a:r>
            <a:r>
              <a:rPr lang="en-US" sz="2800" dirty="0" smtClean="0"/>
              <a:t>: sequence stratigraphy, structural geology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 smtClean="0"/>
              <a:t>Geomorphology/mapping</a:t>
            </a:r>
            <a:r>
              <a:rPr lang="en-US" sz="2800" dirty="0" smtClean="0"/>
              <a:t>: fault scarps, fluvial systems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 smtClean="0"/>
              <a:t>Geomorphic change detection</a:t>
            </a:r>
            <a:r>
              <a:rPr lang="en-US" sz="2800" dirty="0" smtClean="0"/>
              <a:t>:</a:t>
            </a:r>
          </a:p>
          <a:p>
            <a:pPr marL="0" indent="0">
              <a:buNone/>
            </a:pPr>
            <a:r>
              <a:rPr lang="en-US" sz="2800" dirty="0" smtClean="0"/>
              <a:t>Rock fall, landslides, fluvial and shoreline change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840" y="3886200"/>
            <a:ext cx="4232475" cy="256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8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441</Words>
  <Application>Microsoft Macintosh PowerPoint</Application>
  <PresentationFormat>On-screen Show (4:3)</PresentationFormat>
  <Paragraphs>65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A Brief History of Geodesy in Field Education (supported by UNAVCO)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dozen field education projects since ‘09</vt:lpstr>
      <vt:lpstr>Critical Points to Consider When Deciding to Incorporate TLS into a Field Curriculum</vt:lpstr>
      <vt:lpstr>Examples TLS Field Course Applications</vt:lpstr>
      <vt:lpstr>Project Selection</vt:lpstr>
      <vt:lpstr>Typical Schedule</vt:lpstr>
      <vt:lpstr>Beyond TLS</vt:lpstr>
      <vt:lpstr>Conclusions: TLS vs SFM in a field education context</vt:lpstr>
      <vt:lpstr>PowerPoint Presentation</vt:lpstr>
    </vt:vector>
  </TitlesOfParts>
  <Company>indiana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Terrestrial Laser Scanning (TLS) to Undergraduate Geology Curricula: Insights from the Indiana University G429 Field Course, Summer 2010 and 2011</dc:title>
  <dc:creator>bruce douglas</dc:creator>
  <cp:lastModifiedBy>Christopher Crosby</cp:lastModifiedBy>
  <cp:revision>57</cp:revision>
  <dcterms:created xsi:type="dcterms:W3CDTF">2012-01-25T18:19:53Z</dcterms:created>
  <dcterms:modified xsi:type="dcterms:W3CDTF">2018-01-07T21:42:44Z</dcterms:modified>
</cp:coreProperties>
</file>