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sldIdLst>
    <p:sldId id="274" r:id="rId2"/>
    <p:sldId id="257" r:id="rId3"/>
    <p:sldId id="313" r:id="rId4"/>
    <p:sldId id="335" r:id="rId5"/>
    <p:sldId id="317" r:id="rId6"/>
    <p:sldId id="417" r:id="rId7"/>
    <p:sldId id="436" r:id="rId8"/>
    <p:sldId id="334" r:id="rId9"/>
    <p:sldId id="316" r:id="rId10"/>
    <p:sldId id="318" r:id="rId11"/>
    <p:sldId id="320" r:id="rId12"/>
    <p:sldId id="261" r:id="rId13"/>
    <p:sldId id="262" r:id="rId14"/>
    <p:sldId id="321" r:id="rId15"/>
    <p:sldId id="322" r:id="rId16"/>
    <p:sldId id="265" r:id="rId17"/>
    <p:sldId id="323" r:id="rId18"/>
    <p:sldId id="276" r:id="rId19"/>
    <p:sldId id="307" r:id="rId20"/>
    <p:sldId id="267" r:id="rId21"/>
    <p:sldId id="330" r:id="rId22"/>
    <p:sldId id="333" r:id="rId23"/>
    <p:sldId id="443" r:id="rId24"/>
    <p:sldId id="442" r:id="rId25"/>
    <p:sldId id="444" r:id="rId26"/>
    <p:sldId id="263" r:id="rId27"/>
    <p:sldId id="367" r:id="rId28"/>
    <p:sldId id="368" r:id="rId29"/>
    <p:sldId id="448" r:id="rId30"/>
    <p:sldId id="449" r:id="rId31"/>
    <p:sldId id="314" r:id="rId32"/>
    <p:sldId id="312" r:id="rId33"/>
    <p:sldId id="268" r:id="rId34"/>
    <p:sldId id="260" r:id="rId35"/>
    <p:sldId id="271" r:id="rId36"/>
    <p:sldId id="446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2092"/>
    <a:srgbClr val="E8EFFC"/>
    <a:srgbClr val="6B6B6B"/>
    <a:srgbClr val="C2D8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78"/>
    <p:restoredTop sz="88149" autoAdjust="0"/>
  </p:normalViewPr>
  <p:slideViewPr>
    <p:cSldViewPr snapToGrid="0" snapToObjects="1">
      <p:cViewPr varScale="1">
        <p:scale>
          <a:sx n="115" d="100"/>
          <a:sy n="115" d="100"/>
        </p:scale>
        <p:origin x="2272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5" d="100"/>
        <a:sy n="11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BA7697-537A-1241-A984-A39520910382}" type="datetimeFigureOut">
              <a:rPr lang="en-US" smtClean="0"/>
              <a:t>10/6/22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73B411-E165-BF48-ABA2-70D378AC5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7149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4" name="Google Shape;11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15" name="Google Shape;115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61267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3B411-E165-BF48-ABA2-70D378AC59C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8033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3B411-E165-BF48-ABA2-70D378AC59C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7314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defTabSz="457200" eaLnBrk="1" hangingPunct="1"/>
            <a:fld id="{2DB78CC6-4D68-44E9-A435-E82BA1158DDD}" type="slidenum">
              <a:rPr lang="en-US" sz="1200">
                <a:solidFill>
                  <a:prstClr val="black"/>
                </a:solidFill>
              </a:rPr>
              <a:pPr algn="r" defTabSz="457200" eaLnBrk="1" hangingPunct="1"/>
              <a:t>27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3072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defTabSz="457200" rtl="1"/>
            <a:fld id="{A0157773-DF9A-4314-94B9-AA8AE58B7C12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algn="r" defTabSz="457200" rtl="1"/>
              <a:t>27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pitchFamily="34" charset="0"/>
                <a:ea typeface="ＭＳ Ｐゴシック" pitchFamily="34" charset="-128"/>
              </a:rPr>
              <a:t>To make sure we are on the same page about what geodesy</a:t>
            </a:r>
            <a:r>
              <a:rPr lang="en-US" baseline="0" dirty="0">
                <a:latin typeface="Arial" pitchFamily="34" charset="0"/>
                <a:ea typeface="ＭＳ Ｐゴシック" pitchFamily="34" charset="-128"/>
              </a:rPr>
              <a:t> is</a:t>
            </a:r>
            <a:r>
              <a:rPr lang="mr-IN" baseline="0" dirty="0">
                <a:latin typeface="Arial" pitchFamily="34" charset="0"/>
                <a:ea typeface="ＭＳ Ｐゴシック" pitchFamily="34" charset="-128"/>
              </a:rPr>
              <a:t>…</a:t>
            </a:r>
            <a:endParaRPr lang="en-US" baseline="0" dirty="0">
              <a:latin typeface="Arial" pitchFamily="34" charset="0"/>
              <a:ea typeface="ＭＳ Ｐゴシック" pitchFamily="34" charset="-128"/>
            </a:endParaRPr>
          </a:p>
          <a:p>
            <a:pPr eaLnBrk="1" hangingPunct="1"/>
            <a:endParaRPr lang="en-US" dirty="0">
              <a:latin typeface="Arial" pitchFamily="34" charset="0"/>
              <a:ea typeface="ＭＳ Ｐゴシック" pitchFamily="34" charset="-128"/>
            </a:endParaRPr>
          </a:p>
          <a:p>
            <a:pPr eaLnBrk="1" hangingPunct="1"/>
            <a:r>
              <a:rPr lang="en-US" dirty="0">
                <a:latin typeface="Arial" pitchFamily="34" charset="0"/>
                <a:ea typeface="ＭＳ Ｐゴシック" pitchFamily="34" charset="-128"/>
              </a:rPr>
              <a:t>As</a:t>
            </a:r>
            <a:r>
              <a:rPr lang="en-US" baseline="0" dirty="0">
                <a:latin typeface="Arial" pitchFamily="34" charset="0"/>
                <a:ea typeface="ＭＳ Ｐゴシック" pitchFamily="34" charset="-128"/>
              </a:rPr>
              <a:t> we got better and better at measuring points on the Earth, it evolved into being able to determine how they change.</a:t>
            </a:r>
          </a:p>
          <a:p>
            <a:pPr eaLnBrk="1" hangingPunct="1"/>
            <a:r>
              <a:rPr lang="en-US" baseline="0" dirty="0">
                <a:latin typeface="Arial" pitchFamily="34" charset="0"/>
                <a:ea typeface="ＭＳ Ｐゴシック" pitchFamily="34" charset="-128"/>
              </a:rPr>
              <a:t>Think of geodesy as a toolbox of ways to better measure the Earth’s size, shape…</a:t>
            </a:r>
            <a:r>
              <a:rPr lang="en-US" baseline="0" dirty="0" err="1">
                <a:latin typeface="Arial" pitchFamily="34" charset="0"/>
                <a:ea typeface="ＭＳ Ｐゴシック" pitchFamily="34" charset="-128"/>
              </a:rPr>
              <a:t>etc</a:t>
            </a:r>
            <a:endParaRPr lang="en-US" dirty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97151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Geodetic methods include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53CDA-4F80-8C4C-A77E-B3643CC9642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52324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Images: UNAVCO,</a:t>
            </a:r>
            <a:r>
              <a:rPr lang="en-US" baseline="0" dirty="0"/>
              <a:t> UNAVCO, NASA/JPL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053360-0EFC-CF4C-AD1C-F664479572C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6584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3B411-E165-BF48-ABA2-70D378AC59C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5353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32728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5766393"/>
            <a:ext cx="2133600" cy="365125"/>
          </a:xfrm>
        </p:spPr>
        <p:txBody>
          <a:bodyPr/>
          <a:lstStyle/>
          <a:p>
            <a:fld id="{BD0E7532-6558-2949-8B64-49F3D63F0157}" type="datetimeFigureOut">
              <a:rPr lang="en-US" smtClean="0"/>
              <a:t>10/6/22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5766393"/>
            <a:ext cx="2895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5766393"/>
            <a:ext cx="2133600" cy="365125"/>
          </a:xfrm>
        </p:spPr>
        <p:txBody>
          <a:bodyPr/>
          <a:lstStyle/>
          <a:p>
            <a:fld id="{D2095A01-13E2-7E4C-9E76-AC791C07FBA4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GETSI_banner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3292"/>
          <a:stretch/>
        </p:blipFill>
        <p:spPr>
          <a:xfrm>
            <a:off x="0" y="0"/>
            <a:ext cx="9144000" cy="856712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851949" y="6112489"/>
            <a:ext cx="4615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200" dirty="0">
                <a:solidFill>
                  <a:prstClr val="black"/>
                </a:solidFill>
                <a:latin typeface="+mn-lt"/>
              </a:rPr>
              <a:t>This work is supported by the National Science Foundation’s </a:t>
            </a:r>
            <a:r>
              <a:rPr lang="en-US" sz="1200" i="0" dirty="0">
                <a:solidFill>
                  <a:prstClr val="black"/>
                </a:solidFill>
                <a:latin typeface="+mn-lt"/>
              </a:rPr>
              <a:t>Directorate for Education and Human Resources TUES</a:t>
            </a:r>
            <a:r>
              <a:rPr lang="en-US" sz="1200" dirty="0">
                <a:solidFill>
                  <a:prstClr val="black"/>
                </a:solidFill>
                <a:latin typeface="+mn-lt"/>
              </a:rPr>
              <a:t>-1245025, IUSE-</a:t>
            </a:r>
            <a:r>
              <a:rPr lang="is-IS" sz="1200" dirty="0">
                <a:solidFill>
                  <a:prstClr val="black"/>
                </a:solidFill>
                <a:latin typeface="+mn-lt"/>
              </a:rPr>
              <a:t>1612248</a:t>
            </a:r>
            <a:r>
              <a:rPr lang="en-US" sz="1200" dirty="0">
                <a:solidFill>
                  <a:prstClr val="black"/>
                </a:solidFill>
                <a:latin typeface="+mn-lt"/>
              </a:rPr>
              <a:t>, </a:t>
            </a:r>
            <a:r>
              <a:rPr lang="is-IS" sz="1200" dirty="0"/>
              <a:t>IUSE-1725347,  and </a:t>
            </a:r>
            <a:r>
              <a:rPr lang="en-US" sz="1200" dirty="0">
                <a:solidFill>
                  <a:prstClr val="black"/>
                </a:solidFill>
                <a:latin typeface="+mn-lt"/>
              </a:rPr>
              <a:t>IUSE-</a:t>
            </a:r>
            <a:r>
              <a:rPr lang="cs-CZ" sz="1200" dirty="0">
                <a:solidFill>
                  <a:prstClr val="black"/>
                </a:solidFill>
                <a:latin typeface="+mn-lt"/>
              </a:rPr>
              <a:t>1914915.</a:t>
            </a:r>
            <a:endParaRPr lang="en-US" sz="1200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5715840" y="6481821"/>
            <a:ext cx="29709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Questions, contact </a:t>
            </a:r>
            <a:r>
              <a:rPr lang="en-US" sz="1200" u="sng" dirty="0"/>
              <a:t>education-AT-unavco.org</a:t>
            </a:r>
            <a:endParaRPr lang="en-US" sz="1200" dirty="0"/>
          </a:p>
        </p:txBody>
      </p:sp>
      <p:pic>
        <p:nvPicPr>
          <p:cNvPr id="12" name="Picture 11" descr="NSF_Logo sm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0" y="6121915"/>
            <a:ext cx="727157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845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E7532-6558-2949-8B64-49F3D63F0157}" type="datetimeFigureOut">
              <a:rPr lang="en-US" smtClean="0"/>
              <a:t>10/6/22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95A01-13E2-7E4C-9E76-AC791C07F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855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E7532-6558-2949-8B64-49F3D63F0157}" type="datetimeFigureOut">
              <a:rPr lang="en-US" smtClean="0"/>
              <a:t>10/6/22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95A01-13E2-7E4C-9E76-AC791C07F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629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E7532-6558-2949-8B64-49F3D63F0157}" type="datetimeFigureOut">
              <a:rPr lang="en-US" smtClean="0"/>
              <a:t>10/6/22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95A01-13E2-7E4C-9E76-AC791C07F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08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87745"/>
            <a:ext cx="2133600" cy="365125"/>
          </a:xfrm>
        </p:spPr>
        <p:txBody>
          <a:bodyPr/>
          <a:lstStyle/>
          <a:p>
            <a:fld id="{BD0E7532-6558-2949-8B64-49F3D63F0157}" type="datetimeFigureOut">
              <a:rPr lang="en-US" smtClean="0"/>
              <a:t>10/6/22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87745"/>
            <a:ext cx="2895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87745"/>
            <a:ext cx="2133600" cy="365125"/>
          </a:xfrm>
        </p:spPr>
        <p:txBody>
          <a:bodyPr/>
          <a:lstStyle/>
          <a:p>
            <a:fld id="{D2095A01-13E2-7E4C-9E76-AC791C07FBA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GETSI_banner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3292"/>
          <a:stretch/>
        </p:blipFill>
        <p:spPr>
          <a:xfrm>
            <a:off x="0" y="0"/>
            <a:ext cx="9144000" cy="85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252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31800"/>
            <a:ext cx="4038600" cy="470967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31800"/>
            <a:ext cx="4038600" cy="470967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E7532-6558-2949-8B64-49F3D63F0157}" type="datetimeFigureOut">
              <a:rPr lang="en-US" smtClean="0"/>
              <a:t>10/6/22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95A01-13E2-7E4C-9E76-AC791C07F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7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20185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573314"/>
            <a:ext cx="4040188" cy="408152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920185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73314"/>
            <a:ext cx="4041775" cy="408152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E7532-6558-2949-8B64-49F3D63F0157}" type="datetimeFigureOut">
              <a:rPr lang="en-US" smtClean="0"/>
              <a:t>10/6/22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95A01-13E2-7E4C-9E76-AC791C07F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934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E7532-6558-2949-8B64-49F3D63F0157}" type="datetimeFigureOut">
              <a:rPr lang="en-US" smtClean="0"/>
              <a:t>10/6/22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95A01-13E2-7E4C-9E76-AC791C07F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96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E7532-6558-2949-8B64-49F3D63F0157}" type="datetimeFigureOut">
              <a:rPr lang="en-US" smtClean="0"/>
              <a:t>10/6/22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95A01-13E2-7E4C-9E76-AC791C07F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556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E7532-6558-2949-8B64-49F3D63F0157}" type="datetimeFigureOut">
              <a:rPr lang="en-US" smtClean="0"/>
              <a:t>10/6/22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95A01-13E2-7E4C-9E76-AC791C07F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826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E7532-6558-2949-8B64-49F3D63F0157}" type="datetimeFigureOut">
              <a:rPr lang="en-US" smtClean="0"/>
              <a:t>10/6/22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95A01-13E2-7E4C-9E76-AC791C07F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46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37652"/>
            <a:ext cx="8229600" cy="5020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49332"/>
            <a:ext cx="8229600" cy="4765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81986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0E7532-6558-2949-8B64-49F3D63F0157}" type="datetimeFigureOut">
              <a:rPr lang="en-US" smtClean="0"/>
              <a:t>10/6/22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81986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81986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095A01-13E2-7E4C-9E76-AC791C07FBA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GETSI_banner_wide.png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88"/>
          <a:stretch/>
        </p:blipFill>
        <p:spPr>
          <a:xfrm>
            <a:off x="0" y="6322737"/>
            <a:ext cx="9144000" cy="549374"/>
          </a:xfrm>
          <a:prstGeom prst="rect">
            <a:avLst/>
          </a:prstGeom>
        </p:spPr>
      </p:pic>
      <p:pic>
        <p:nvPicPr>
          <p:cNvPr id="10" name="Picture 9" descr="MtSAC_fullcolor_print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808" y="6463857"/>
            <a:ext cx="373662" cy="2637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200834" y="6506502"/>
            <a:ext cx="669199" cy="17845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899113" y="6448481"/>
            <a:ext cx="233256" cy="29449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177346" y="6527245"/>
            <a:ext cx="410898" cy="136966"/>
          </a:xfrm>
          <a:prstGeom prst="rect">
            <a:avLst/>
          </a:prstGeom>
        </p:spPr>
      </p:pic>
      <p:pic>
        <p:nvPicPr>
          <p:cNvPr id="9" name="Picture 8" descr="ISUreverse.png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826" y="6519220"/>
            <a:ext cx="508511" cy="153017"/>
          </a:xfrm>
          <a:prstGeom prst="rect">
            <a:avLst/>
          </a:prstGeom>
        </p:spPr>
      </p:pic>
      <p:pic>
        <p:nvPicPr>
          <p:cNvPr id="15" name="Picture 14" descr="NSF_Logo sm.png"/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4688" y="6367147"/>
            <a:ext cx="472651" cy="47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770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400" b="1" kern="1200" cap="small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wmf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4.jpg"/><Relationship Id="rId4" Type="http://schemas.openxmlformats.org/officeDocument/2006/relationships/image" Target="../media/image38.jpeg"/><Relationship Id="rId9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s://serc.carleton.edu/getsi/workshops/gsa22_field/agenda.html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emlid.com/emlid-studio/" TargetMode="External"/><Relationship Id="rId2" Type="http://schemas.openxmlformats.org/officeDocument/2006/relationships/hyperlink" Target="https://www.agisoft.com/downloads/installer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lay.google.com/store/apps/details?id=com.emlid.reachview3" TargetMode="External"/><Relationship Id="rId4" Type="http://schemas.openxmlformats.org/officeDocument/2006/relationships/hyperlink" Target="https://apps.apple.com/us/app/reachview-3/id1463967138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685800" y="1091337"/>
            <a:ext cx="7772400" cy="74659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/>
              <a:t>Introduction to the Short Course</a:t>
            </a:r>
            <a:endParaRPr lang="en-US" b="0" dirty="0"/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B1A8BBCE-689A-A949-AFEE-EEF1E45CA7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1900958"/>
            <a:ext cx="6400800" cy="17526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@GSA Short course: </a:t>
            </a:r>
            <a:r>
              <a:rPr lang="en-US" b="1" dirty="0"/>
              <a:t>Teaching SfM and GNSS/GPS Methods to Undergraduates in the Field</a:t>
            </a:r>
            <a:endParaRPr lang="en-US" i="1" dirty="0"/>
          </a:p>
          <a:p>
            <a:r>
              <a:rPr lang="en-US" dirty="0"/>
              <a:t>Friday October 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F7A680-0A61-E64C-8F93-AA7A118871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936" y="3716589"/>
            <a:ext cx="3946181" cy="22197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A466BA-356D-4440-9FE1-15D66655B5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574" t="12766" b="6808"/>
          <a:stretch/>
        </p:blipFill>
        <p:spPr>
          <a:xfrm>
            <a:off x="4951142" y="3713505"/>
            <a:ext cx="3334215" cy="222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0000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C3E7A-E5F6-6342-B551-EA928A409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 Crosby – Idaho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5274344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11"/>
          <a:stretch/>
        </p:blipFill>
        <p:spPr>
          <a:xfrm>
            <a:off x="0" y="0"/>
            <a:ext cx="9144000" cy="6336000"/>
          </a:xfrm>
        </p:spPr>
      </p:pic>
    </p:spTree>
    <p:extLst>
      <p:ext uri="{BB962C8B-B14F-4D97-AF65-F5344CB8AC3E}">
        <p14:creationId xmlns:p14="http://schemas.microsoft.com/office/powerpoint/2010/main" val="14192380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1" r="18827"/>
          <a:stretch/>
        </p:blipFill>
        <p:spPr>
          <a:xfrm rot="5400000">
            <a:off x="666441" y="-666442"/>
            <a:ext cx="6858000" cy="8190883"/>
          </a:xfrm>
        </p:spPr>
      </p:pic>
    </p:spTree>
    <p:extLst>
      <p:ext uri="{BB962C8B-B14F-4D97-AF65-F5344CB8AC3E}">
        <p14:creationId xmlns:p14="http://schemas.microsoft.com/office/powerpoint/2010/main" val="40699111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286999" cy="6858000"/>
          </a:xfrm>
        </p:spPr>
      </p:pic>
    </p:spTree>
    <p:extLst>
      <p:ext uri="{BB962C8B-B14F-4D97-AF65-F5344CB8AC3E}">
        <p14:creationId xmlns:p14="http://schemas.microsoft.com/office/powerpoint/2010/main" val="21184848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288" y="-247650"/>
            <a:ext cx="5327650" cy="7105650"/>
          </a:xfrm>
        </p:spPr>
      </p:pic>
    </p:spTree>
    <p:extLst>
      <p:ext uri="{BB962C8B-B14F-4D97-AF65-F5344CB8AC3E}">
        <p14:creationId xmlns:p14="http://schemas.microsoft.com/office/powerpoint/2010/main" val="22595327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99390" y="316706"/>
            <a:ext cx="7475537" cy="5607050"/>
          </a:xfrm>
        </p:spPr>
      </p:pic>
    </p:spTree>
    <p:extLst>
      <p:ext uri="{BB962C8B-B14F-4D97-AF65-F5344CB8AC3E}">
        <p14:creationId xmlns:p14="http://schemas.microsoft.com/office/powerpoint/2010/main" val="35280741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060"/>
            <a:ext cx="9248078" cy="6936059"/>
          </a:xfrm>
        </p:spPr>
      </p:pic>
    </p:spTree>
    <p:extLst>
      <p:ext uri="{BB962C8B-B14F-4D97-AF65-F5344CB8AC3E}">
        <p14:creationId xmlns:p14="http://schemas.microsoft.com/office/powerpoint/2010/main" val="34744912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3B89C-800B-D14F-BECE-B8F6ADC9D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Bruce Douglas – Indiana University</a:t>
            </a:r>
          </a:p>
        </p:txBody>
      </p:sp>
    </p:spTree>
    <p:extLst>
      <p:ext uri="{BB962C8B-B14F-4D97-AF65-F5344CB8AC3E}">
        <p14:creationId xmlns:p14="http://schemas.microsoft.com/office/powerpoint/2010/main" val="40555214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Content Placeholder 3" descr="DSCN2024.JPG">
            <a:extLst>
              <a:ext uri="{FF2B5EF4-FFF2-40B4-BE49-F238E27FC236}">
                <a16:creationId xmlns:a16="http://schemas.microsoft.com/office/drawing/2014/main" id="{23032664-16E3-8444-B2E1-1C0F03A18F6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76" b="29376"/>
          <a:stretch>
            <a:fillRect/>
          </a:stretch>
        </p:blipFill>
        <p:spPr>
          <a:xfrm>
            <a:off x="-1664526" y="401444"/>
            <a:ext cx="10808526" cy="5943600"/>
          </a:xfrm>
        </p:spPr>
      </p:pic>
    </p:spTree>
    <p:extLst>
      <p:ext uri="{BB962C8B-B14F-4D97-AF65-F5344CB8AC3E}">
        <p14:creationId xmlns:p14="http://schemas.microsoft.com/office/powerpoint/2010/main" val="3906905033"/>
      </p:ext>
    </p:extLst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7" name="Content Placeholder 3" descr="PICT0594.JPG">
            <a:extLst>
              <a:ext uri="{FF2B5EF4-FFF2-40B4-BE49-F238E27FC236}">
                <a16:creationId xmlns:a16="http://schemas.microsoft.com/office/drawing/2014/main" id="{D202792B-DC5B-4C40-B452-6BA594B9505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-1588" y="1003300"/>
            <a:ext cx="9145588" cy="5029200"/>
          </a:xfrm>
        </p:spPr>
      </p:pic>
    </p:spTree>
    <p:extLst>
      <p:ext uri="{BB962C8B-B14F-4D97-AF65-F5344CB8AC3E}">
        <p14:creationId xmlns:p14="http://schemas.microsoft.com/office/powerpoint/2010/main" val="2269190307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"/>
          <p:cNvSpPr txBox="1">
            <a:spLocks noGrp="1"/>
          </p:cNvSpPr>
          <p:nvPr>
            <p:ph type="title"/>
          </p:nvPr>
        </p:nvSpPr>
        <p:spPr>
          <a:xfrm>
            <a:off x="457200" y="237652"/>
            <a:ext cx="8229600" cy="502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366092"/>
              </a:buClr>
              <a:buSzPts val="3400"/>
            </a:pPr>
            <a:r>
              <a:rPr lang="en-US" dirty="0"/>
              <a:t>Culture of Effective Collaboration</a:t>
            </a:r>
            <a:endParaRPr dirty="0"/>
          </a:p>
        </p:txBody>
      </p:sp>
      <p:sp>
        <p:nvSpPr>
          <p:cNvPr id="118" name="Google Shape;118;p2"/>
          <p:cNvSpPr txBox="1">
            <a:spLocks noGrp="1"/>
          </p:cNvSpPr>
          <p:nvPr>
            <p:ph type="body" idx="1"/>
          </p:nvPr>
        </p:nvSpPr>
        <p:spPr>
          <a:xfrm>
            <a:off x="457199" y="981309"/>
            <a:ext cx="8479972" cy="5014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2200"/>
            </a:pPr>
            <a:r>
              <a:rPr lang="en-US" sz="2200" dirty="0"/>
              <a:t>Treat others with respect and consideration, value a diversity of views and opinions.</a:t>
            </a:r>
          </a:p>
          <a:p>
            <a:pPr lvl="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2200"/>
            </a:pPr>
            <a:r>
              <a:rPr lang="en-US" sz="2200" dirty="0"/>
              <a:t>Be considerate, inclusive, respectful, and collaborative.</a:t>
            </a:r>
          </a:p>
          <a:p>
            <a:pPr lvl="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2200"/>
            </a:pPr>
            <a:r>
              <a:rPr lang="en-US" sz="2200" dirty="0"/>
              <a:t>Communicate openly with respect for others, critiquing ideas rather than individuals.</a:t>
            </a:r>
          </a:p>
          <a:p>
            <a:pPr lvl="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2200"/>
            </a:pPr>
            <a:endParaRPr lang="en-US" sz="2200" dirty="0"/>
          </a:p>
          <a:p>
            <a:pPr lvl="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2200"/>
            </a:pPr>
            <a:r>
              <a:rPr lang="en-US" sz="2200" dirty="0"/>
              <a:t>This group comes from a diversity of teaching institutions from community colleges to research universities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2200"/>
            </a:pPr>
            <a:r>
              <a:rPr lang="en-US" sz="1800" dirty="0"/>
              <a:t>Remember the teaching realities will vary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2200"/>
            </a:pPr>
            <a:r>
              <a:rPr lang="en-US" sz="1800" dirty="0"/>
              <a:t>Believe others if they describe situations and students that seem different than your experience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2200"/>
            </a:pPr>
            <a:r>
              <a:rPr lang="en-US" sz="1800" dirty="0"/>
              <a:t>Support each other in brainstorming solutions based on different realities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2200"/>
            </a:pPr>
            <a:r>
              <a:rPr lang="en-US" sz="2200" dirty="0"/>
              <a:t>Please communicate with leaders if you have any issues or would like to switch breakout groups. 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2200"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6686131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Content Placeholder 3" descr="DSCN0287.JPG">
            <a:extLst>
              <a:ext uri="{FF2B5EF4-FFF2-40B4-BE49-F238E27FC236}">
                <a16:creationId xmlns:a16="http://schemas.microsoft.com/office/drawing/2014/main" id="{7F8C8C57-46C6-CD48-BBC1-9922C26A568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0" y="646771"/>
            <a:ext cx="9144300" cy="5029200"/>
          </a:xfrm>
        </p:spPr>
      </p:pic>
    </p:spTree>
    <p:extLst>
      <p:ext uri="{BB962C8B-B14F-4D97-AF65-F5344CB8AC3E}">
        <p14:creationId xmlns:p14="http://schemas.microsoft.com/office/powerpoint/2010/main" val="4285132862"/>
      </p:ext>
    </p:extLst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9" name="Content Placeholder 3" descr="DSC00385.JPG">
            <a:extLst>
              <a:ext uri="{FF2B5EF4-FFF2-40B4-BE49-F238E27FC236}">
                <a16:creationId xmlns:a16="http://schemas.microsoft.com/office/drawing/2014/main" id="{F4AD472B-0EA7-214B-BEEB-420E57BDC9D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0" y="863600"/>
            <a:ext cx="9134475" cy="5024438"/>
          </a:xfrm>
        </p:spPr>
      </p:pic>
    </p:spTree>
    <p:extLst>
      <p:ext uri="{BB962C8B-B14F-4D97-AF65-F5344CB8AC3E}">
        <p14:creationId xmlns:p14="http://schemas.microsoft.com/office/powerpoint/2010/main" val="1574781192"/>
      </p:ext>
    </p:extLst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5" name="Content Placeholder 3" descr="TLS_Lodge1.tiff">
            <a:extLst>
              <a:ext uri="{FF2B5EF4-FFF2-40B4-BE49-F238E27FC236}">
                <a16:creationId xmlns:a16="http://schemas.microsoft.com/office/drawing/2014/main" id="{69C83BE7-06E6-1C4D-BE72-58B0ECACB35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09" b="7709"/>
          <a:stretch>
            <a:fillRect/>
          </a:stretch>
        </p:blipFill>
        <p:spPr>
          <a:xfrm>
            <a:off x="160762" y="1041902"/>
            <a:ext cx="8791701" cy="4834790"/>
          </a:xfrm>
        </p:spPr>
      </p:pic>
    </p:spTree>
    <p:extLst>
      <p:ext uri="{BB962C8B-B14F-4D97-AF65-F5344CB8AC3E}">
        <p14:creationId xmlns:p14="http://schemas.microsoft.com/office/powerpoint/2010/main" val="3096195094"/>
      </p:ext>
    </p:extLst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87F03B-6449-184D-B6C3-E84936E999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latin typeface="Helvetica"/>
                <a:cs typeface="Helvetica"/>
              </a:rPr>
              <a:t>What is your primary discipline?</a:t>
            </a:r>
            <a:br>
              <a:rPr lang="en-US" dirty="0"/>
            </a:br>
            <a:endParaRPr lang="en-US" dirty="0"/>
          </a:p>
          <a:p>
            <a:pPr marL="522314" indent="-522314">
              <a:spcBef>
                <a:spcPts val="914"/>
              </a:spcBef>
              <a:buFont typeface="+mj-lt"/>
              <a:buAutoNum type="alphaUcPeriod"/>
            </a:pPr>
            <a:r>
              <a:rPr lang="en-US" b="1" dirty="0">
                <a:latin typeface="Helvetica"/>
                <a:cs typeface="Helvetica"/>
              </a:rPr>
              <a:t>Geodesy/geophysics</a:t>
            </a:r>
          </a:p>
          <a:p>
            <a:pPr marL="522314" indent="-522314">
              <a:spcBef>
                <a:spcPts val="914"/>
              </a:spcBef>
              <a:buFont typeface="+mj-lt"/>
              <a:buAutoNum type="alphaUcPeriod"/>
            </a:pPr>
            <a:r>
              <a:rPr lang="en-US" b="1" dirty="0">
                <a:latin typeface="Helvetica"/>
                <a:cs typeface="Helvetica"/>
              </a:rPr>
              <a:t>Structural geology/tectonics</a:t>
            </a:r>
          </a:p>
          <a:p>
            <a:pPr marL="522314" indent="-522314">
              <a:spcBef>
                <a:spcPts val="914"/>
              </a:spcBef>
              <a:buFont typeface="+mj-lt"/>
              <a:buAutoNum type="alphaUcPeriod"/>
            </a:pPr>
            <a:r>
              <a:rPr lang="en-US" b="1" dirty="0">
                <a:latin typeface="Helvetica"/>
                <a:cs typeface="Helvetica"/>
              </a:rPr>
              <a:t>Geomorphology/geography</a:t>
            </a:r>
          </a:p>
          <a:p>
            <a:pPr marL="522314" indent="-522314">
              <a:spcBef>
                <a:spcPts val="914"/>
              </a:spcBef>
              <a:buFont typeface="+mj-lt"/>
              <a:buAutoNum type="alphaUcPeriod"/>
            </a:pPr>
            <a:r>
              <a:rPr lang="en-US" b="1" dirty="0">
                <a:latin typeface="Helvetica"/>
                <a:cs typeface="Helvetica"/>
              </a:rPr>
              <a:t>Something else</a:t>
            </a:r>
          </a:p>
        </p:txBody>
      </p:sp>
    </p:spTree>
    <p:extLst>
      <p:ext uri="{BB962C8B-B14F-4D97-AF65-F5344CB8AC3E}">
        <p14:creationId xmlns:p14="http://schemas.microsoft.com/office/powerpoint/2010/main" val="17954955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87F03B-6449-184D-B6C3-E84936E999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latin typeface="Helvetica"/>
                <a:cs typeface="Helvetica"/>
              </a:rPr>
              <a:t>Where is your field teaching site located?</a:t>
            </a:r>
            <a:br>
              <a:rPr lang="en-US" dirty="0"/>
            </a:br>
            <a:r>
              <a:rPr lang="en-US" dirty="0"/>
              <a:t>(the one you might integrate field geodesy into)</a:t>
            </a:r>
            <a:br>
              <a:rPr lang="en-US" dirty="0"/>
            </a:br>
            <a:endParaRPr lang="en-US" dirty="0"/>
          </a:p>
          <a:p>
            <a:pPr marL="522314" indent="-522314">
              <a:spcBef>
                <a:spcPts val="914"/>
              </a:spcBef>
              <a:buFont typeface="+mj-lt"/>
              <a:buAutoNum type="alphaUcPeriod"/>
            </a:pPr>
            <a:r>
              <a:rPr lang="en-US" b="1" dirty="0">
                <a:latin typeface="Helvetica"/>
                <a:cs typeface="Helvetica"/>
              </a:rPr>
              <a:t>West coast (CA, OR, WA)</a:t>
            </a:r>
          </a:p>
          <a:p>
            <a:pPr marL="522314" indent="-522314">
              <a:spcBef>
                <a:spcPts val="914"/>
              </a:spcBef>
              <a:buFont typeface="+mj-lt"/>
              <a:buAutoNum type="alphaUcPeriod"/>
            </a:pPr>
            <a:r>
              <a:rPr lang="en-US" b="1" dirty="0">
                <a:latin typeface="Helvetica"/>
                <a:cs typeface="Helvetica"/>
              </a:rPr>
              <a:t>Rockies/Southwest</a:t>
            </a:r>
          </a:p>
          <a:p>
            <a:pPr marL="522314" indent="-522314">
              <a:spcBef>
                <a:spcPts val="914"/>
              </a:spcBef>
              <a:buFont typeface="+mj-lt"/>
              <a:buAutoNum type="alphaUcPeriod"/>
            </a:pPr>
            <a:r>
              <a:rPr lang="en-US" b="1" dirty="0">
                <a:latin typeface="Helvetica"/>
                <a:cs typeface="Helvetica"/>
              </a:rPr>
              <a:t>Central-Eastern USA</a:t>
            </a:r>
          </a:p>
          <a:p>
            <a:pPr marL="522314" indent="-522314">
              <a:spcBef>
                <a:spcPts val="914"/>
              </a:spcBef>
              <a:buFont typeface="+mj-lt"/>
              <a:buAutoNum type="alphaUcPeriod"/>
            </a:pPr>
            <a:r>
              <a:rPr lang="en-US" b="1" dirty="0">
                <a:latin typeface="Helvetica"/>
                <a:cs typeface="Helvetica"/>
              </a:rPr>
              <a:t>Somewhere else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4084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87F03B-6449-184D-B6C3-E84936E999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49332"/>
            <a:ext cx="8229600" cy="519499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>
                <a:latin typeface="Helvetica"/>
                <a:cs typeface="Helvetica"/>
              </a:rPr>
              <a:t>How much experience do you have with GPS or SfM in geoscience research?</a:t>
            </a:r>
            <a:br>
              <a:rPr lang="en-US" dirty="0"/>
            </a:br>
            <a:endParaRPr lang="en-US" dirty="0"/>
          </a:p>
          <a:p>
            <a:pPr marL="522314" indent="-522314">
              <a:spcBef>
                <a:spcPts val="914"/>
              </a:spcBef>
              <a:buFont typeface="+mj-lt"/>
              <a:buAutoNum type="alphaUcPeriod"/>
            </a:pPr>
            <a:r>
              <a:rPr lang="en-US" b="1" dirty="0">
                <a:latin typeface="Helvetica"/>
                <a:cs typeface="Helvetica"/>
              </a:rPr>
              <a:t>I have a lot of experience using it</a:t>
            </a:r>
            <a:br>
              <a:rPr lang="en-US" b="1" dirty="0">
                <a:latin typeface="Helvetica"/>
                <a:cs typeface="Helvetica"/>
              </a:rPr>
            </a:br>
            <a:br>
              <a:rPr lang="en-US" b="1" dirty="0">
                <a:latin typeface="Helvetica"/>
                <a:cs typeface="Helvetica"/>
              </a:rPr>
            </a:br>
            <a:r>
              <a:rPr lang="en-US" b="1" dirty="0">
                <a:latin typeface="Helvetica"/>
                <a:cs typeface="Helvetica"/>
              </a:rPr>
              <a:t>I have some experience using it</a:t>
            </a:r>
            <a:br>
              <a:rPr lang="en-US" b="1" dirty="0">
                <a:latin typeface="Helvetica"/>
                <a:cs typeface="Helvetica"/>
              </a:rPr>
            </a:br>
            <a:br>
              <a:rPr lang="en-US" b="1" dirty="0">
                <a:latin typeface="Helvetica"/>
                <a:cs typeface="Helvetica"/>
              </a:rPr>
            </a:br>
            <a:r>
              <a:rPr lang="en-US" b="1" dirty="0">
                <a:latin typeface="Helvetica"/>
                <a:cs typeface="Helvetica"/>
              </a:rPr>
              <a:t>I’ve heard about it but haven’t used it</a:t>
            </a:r>
            <a:br>
              <a:rPr lang="en-US" b="1" dirty="0">
                <a:latin typeface="Helvetica"/>
                <a:cs typeface="Helvetica"/>
              </a:rPr>
            </a:br>
            <a:endParaRPr lang="en-US" b="1" dirty="0">
              <a:latin typeface="Helvetica"/>
              <a:cs typeface="Helvetica"/>
            </a:endParaRPr>
          </a:p>
          <a:p>
            <a:pPr marL="0" indent="0">
              <a:spcBef>
                <a:spcPts val="914"/>
              </a:spcBef>
              <a:buNone/>
            </a:pPr>
            <a:r>
              <a:rPr lang="en-US" b="1" dirty="0">
                <a:latin typeface="Helvetica"/>
                <a:cs typeface="Helvetica"/>
              </a:rPr>
              <a:t>D. I have not used GPS or SfM and don’t know much yet</a:t>
            </a:r>
          </a:p>
        </p:txBody>
      </p:sp>
    </p:spTree>
    <p:extLst>
      <p:ext uri="{BB962C8B-B14F-4D97-AF65-F5344CB8AC3E}">
        <p14:creationId xmlns:p14="http://schemas.microsoft.com/office/powerpoint/2010/main" val="41202137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GEodesy Tools for Societal Issues GETSI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/>
              <a:t>Develop and disseminate teaching and learning materials that feature geodesy data &amp; quantitative skills applied to critical societal issues such as </a:t>
            </a:r>
            <a:r>
              <a:rPr lang="en-US" i="1" u="sng" dirty="0">
                <a:solidFill>
                  <a:srgbClr val="1F497D"/>
                </a:solidFill>
              </a:rPr>
              <a:t>climate chang</a:t>
            </a:r>
            <a:r>
              <a:rPr lang="en-US" i="1" dirty="0">
                <a:solidFill>
                  <a:srgbClr val="1F497D"/>
                </a:solidFill>
              </a:rPr>
              <a:t>e</a:t>
            </a:r>
            <a:r>
              <a:rPr lang="en-US" i="1" dirty="0"/>
              <a:t>, </a:t>
            </a:r>
            <a:r>
              <a:rPr lang="en-US" i="1" u="sng" dirty="0">
                <a:solidFill>
                  <a:srgbClr val="1F497D"/>
                </a:solidFill>
              </a:rPr>
              <a:t>water resources</a:t>
            </a:r>
            <a:r>
              <a:rPr lang="en-US" i="1" dirty="0"/>
              <a:t>, and </a:t>
            </a:r>
            <a:r>
              <a:rPr lang="en-US" i="1" u="sng" dirty="0">
                <a:solidFill>
                  <a:srgbClr val="1F497D"/>
                </a:solidFill>
              </a:rPr>
              <a:t>natural hazards</a:t>
            </a:r>
          </a:p>
          <a:p>
            <a:r>
              <a:rPr lang="en-US" i="1" dirty="0"/>
              <a:t>FIELD COLLECTION – integrate geodetic methods into geoscience field learning</a:t>
            </a:r>
            <a:endParaRPr lang="en-US" i="1" u="sng" dirty="0">
              <a:solidFill>
                <a:srgbClr val="1F497D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50567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2" name="Picture 6" descr="2005_gravity_colorda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29" y="2995447"/>
            <a:ext cx="3086100" cy="2987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342901" y="2874455"/>
            <a:ext cx="3082925" cy="3185202"/>
            <a:chOff x="6207125" y="1260475"/>
            <a:chExt cx="2679700" cy="2768600"/>
          </a:xfrm>
        </p:grpSpPr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07125" y="1260475"/>
              <a:ext cx="2679700" cy="27686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67525" y="1624012"/>
              <a:ext cx="838200" cy="8382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6525" y="2601912"/>
              <a:ext cx="1587500" cy="27146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31125" y="1674812"/>
              <a:ext cx="815975" cy="6858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8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85025" y="2957512"/>
              <a:ext cx="1130300" cy="8128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0"/>
            <p:cNvPicPr>
              <a:picLocks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6521450" y="2789237"/>
              <a:ext cx="519112" cy="98266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9697" name="Title 8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Geodesy is…</a:t>
            </a:r>
          </a:p>
        </p:txBody>
      </p:sp>
      <p:sp>
        <p:nvSpPr>
          <p:cNvPr id="29698" name="Slide Number Placeholder 2"/>
          <p:cNvSpPr txBox="1">
            <a:spLocks noGrp="1"/>
          </p:cNvSpPr>
          <p:nvPr/>
        </p:nvSpPr>
        <p:spPr bwMode="auto">
          <a:xfrm>
            <a:off x="6553200" y="6589713"/>
            <a:ext cx="2133600" cy="13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defTabSz="457200" eaLnBrk="1" hangingPunct="1"/>
            <a:fld id="{6A892FA3-5FB4-4787-8F5E-0EDC958CBA59}" type="slidenum">
              <a:rPr lang="en-US" sz="900">
                <a:solidFill>
                  <a:srgbClr val="898989"/>
                </a:solidFill>
              </a:rPr>
              <a:pPr algn="r" defTabSz="457200" eaLnBrk="1" hangingPunct="1"/>
              <a:t>27</a:t>
            </a:fld>
            <a:endParaRPr lang="en-US" sz="900">
              <a:solidFill>
                <a:srgbClr val="898989"/>
              </a:solidFill>
            </a:endParaRP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557232" y="739740"/>
            <a:ext cx="8181975" cy="2944848"/>
          </a:xfrm>
        </p:spPr>
        <p:txBody>
          <a:bodyPr>
            <a:normAutofit/>
          </a:bodyPr>
          <a:lstStyle/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en-US" dirty="0">
                <a:solidFill>
                  <a:srgbClr val="000000"/>
                </a:solidFill>
                <a:ea typeface="ＭＳ Ｐゴシック" pitchFamily="34" charset="-128"/>
              </a:rPr>
              <a:t>…the science of </a:t>
            </a:r>
            <a:r>
              <a:rPr lang="en-US" b="1" dirty="0">
                <a:solidFill>
                  <a:srgbClr val="000000"/>
                </a:solidFill>
                <a:ea typeface="ＭＳ Ｐゴシック" pitchFamily="34" charset="-128"/>
              </a:rPr>
              <a:t>accurately measuring</a:t>
            </a:r>
            <a:r>
              <a:rPr lang="en-US" dirty="0">
                <a:solidFill>
                  <a:srgbClr val="000000"/>
                </a:solidFill>
                <a:ea typeface="ＭＳ Ｐゴシック" pitchFamily="34" charset="-128"/>
              </a:rPr>
              <a:t> the Earth’</a:t>
            </a:r>
            <a:r>
              <a:rPr lang="en-US" altLang="ja-JP" dirty="0">
                <a:solidFill>
                  <a:srgbClr val="000000"/>
                </a:solidFill>
                <a:ea typeface="ＭＳ Ｐゴシック" pitchFamily="34" charset="-128"/>
              </a:rPr>
              <a:t>s </a:t>
            </a:r>
            <a:r>
              <a:rPr lang="en-US" b="1" dirty="0">
                <a:solidFill>
                  <a:srgbClr val="000000"/>
                </a:solidFill>
                <a:ea typeface="ＭＳ Ｐゴシック" pitchFamily="34" charset="-128"/>
              </a:rPr>
              <a:t>size, shape, orientation, mass distribution </a:t>
            </a:r>
            <a:r>
              <a:rPr lang="en-US" dirty="0">
                <a:solidFill>
                  <a:srgbClr val="000000"/>
                </a:solidFill>
                <a:ea typeface="ＭＳ Ｐゴシック" pitchFamily="34" charset="-128"/>
              </a:rPr>
              <a:t>and the variations of these </a:t>
            </a:r>
            <a:r>
              <a:rPr lang="en-US" b="1" dirty="0">
                <a:solidFill>
                  <a:srgbClr val="000000"/>
                </a:solidFill>
                <a:ea typeface="ＭＳ Ｐゴシック" pitchFamily="34" charset="-128"/>
              </a:rPr>
              <a:t>with time</a:t>
            </a:r>
            <a:r>
              <a:rPr lang="en-US" dirty="0">
                <a:solidFill>
                  <a:srgbClr val="000000"/>
                </a:solidFill>
                <a:ea typeface="ＭＳ Ｐゴシック" pitchFamily="34" charset="-128"/>
              </a:rPr>
              <a:t>.   </a:t>
            </a:r>
          </a:p>
        </p:txBody>
      </p: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533400" y="4419600"/>
            <a:ext cx="6096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 rtl="1" eaLnBrk="0" hangingPunct="0"/>
            <a:endParaRPr lang="en-US" sz="24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7239000" y="4953000"/>
            <a:ext cx="1219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 rtl="1" eaLnBrk="0" hangingPunct="0"/>
            <a:endParaRPr lang="en-US" sz="24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9703" name="Text Box 7"/>
          <p:cNvSpPr txBox="1">
            <a:spLocks noChangeArrowheads="1"/>
          </p:cNvSpPr>
          <p:nvPr/>
        </p:nvSpPr>
        <p:spPr bwMode="auto">
          <a:xfrm>
            <a:off x="3571895" y="2391495"/>
            <a:ext cx="5167312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457200" eaLnBrk="1" hangingPunct="1"/>
            <a:r>
              <a:rPr lang="en-US" dirty="0">
                <a:solidFill>
                  <a:prstClr val="black"/>
                </a:solidFill>
              </a:rPr>
              <a:t>Traditional geodesy:</a:t>
            </a:r>
          </a:p>
          <a:p>
            <a:pPr defTabSz="457200" eaLnBrk="1" hangingPunct="1"/>
            <a:r>
              <a:rPr lang="en-US" sz="3200" dirty="0">
                <a:solidFill>
                  <a:prstClr val="black"/>
                </a:solidFill>
              </a:rPr>
              <a:t>Precise positioning of points on the surface of the Earth </a:t>
            </a: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3571895" y="4412396"/>
            <a:ext cx="5167312" cy="14465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457200" eaLnBrk="1" hangingPunct="1"/>
            <a:r>
              <a:rPr lang="en-US" dirty="0">
                <a:solidFill>
                  <a:prstClr val="black"/>
                </a:solidFill>
              </a:rPr>
              <a:t>Modern geodesy:</a:t>
            </a:r>
          </a:p>
          <a:p>
            <a:pPr defTabSz="457200" eaLnBrk="1" hangingPunct="1"/>
            <a:r>
              <a:rPr lang="en-US" sz="3200" dirty="0">
                <a:solidFill>
                  <a:prstClr val="black"/>
                </a:solidFill>
              </a:rPr>
              <a:t>A toolbox of techniques to better measure the Earth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87158" y="2848399"/>
            <a:ext cx="3278772" cy="2344130"/>
            <a:chOff x="187158" y="2848399"/>
            <a:chExt cx="3278772" cy="234413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7158" y="2848399"/>
              <a:ext cx="3244471" cy="234413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" name="TextBox 2"/>
            <p:cNvSpPr txBox="1"/>
            <p:nvPr/>
          </p:nvSpPr>
          <p:spPr>
            <a:xfrm>
              <a:off x="2648278" y="4858065"/>
              <a:ext cx="81765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900" dirty="0" err="1">
                  <a:solidFill>
                    <a:prstClr val="black"/>
                  </a:solidFill>
                  <a:latin typeface="Calibri"/>
                </a:rPr>
                <a:t>wikipedia.org</a:t>
              </a:r>
              <a:endParaRPr lang="en-US" sz="9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2648278" y="5792106"/>
            <a:ext cx="63528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900" dirty="0">
                <a:solidFill>
                  <a:prstClr val="black"/>
                </a:solidFill>
                <a:latin typeface="Calibri"/>
              </a:rPr>
              <a:t>JPL/NASA</a:t>
            </a:r>
          </a:p>
        </p:txBody>
      </p:sp>
    </p:spTree>
    <p:extLst>
      <p:ext uri="{BB962C8B-B14F-4D97-AF65-F5344CB8AC3E}">
        <p14:creationId xmlns:p14="http://schemas.microsoft.com/office/powerpoint/2010/main" val="3920966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3" grpId="0"/>
      <p:bldP spid="29703" grpId="1"/>
      <p:bldP spid="16" grpId="0"/>
      <p:bldP spid="2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069474"/>
            <a:ext cx="4689643" cy="4645754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/>
              <a:t>GPS (Global Positioning System)</a:t>
            </a:r>
          </a:p>
          <a:p>
            <a:r>
              <a:rPr lang="en-US" sz="2800" dirty="0"/>
              <a:t>InSAR (</a:t>
            </a:r>
            <a:r>
              <a:rPr lang="en-US" sz="2800" dirty="0" err="1"/>
              <a:t>Interferometric</a:t>
            </a:r>
            <a:r>
              <a:rPr lang="en-US" sz="2800" dirty="0"/>
              <a:t> synthetic aperture radar)</a:t>
            </a:r>
          </a:p>
          <a:p>
            <a:r>
              <a:rPr lang="en-US" sz="2800" dirty="0"/>
              <a:t>LiDAR (Light detecting and ranging)</a:t>
            </a:r>
          </a:p>
          <a:p>
            <a:r>
              <a:rPr lang="en-US" sz="2800" dirty="0"/>
              <a:t>Structure from Motion</a:t>
            </a:r>
          </a:p>
          <a:p>
            <a:r>
              <a:rPr lang="en-US" sz="2800" dirty="0"/>
              <a:t>Strain meters, </a:t>
            </a:r>
            <a:r>
              <a:rPr lang="en-US" sz="2800" dirty="0" err="1"/>
              <a:t>tiltmeters</a:t>
            </a:r>
            <a:r>
              <a:rPr lang="en-US" sz="2800" dirty="0"/>
              <a:t>, creep meters</a:t>
            </a:r>
          </a:p>
          <a:p>
            <a:r>
              <a:rPr lang="en-US" sz="2800" dirty="0"/>
              <a:t>Gravity measurements</a:t>
            </a:r>
          </a:p>
          <a:p>
            <a:r>
              <a:rPr lang="en-US" sz="2800" dirty="0"/>
              <a:t>Sea level altimetry</a:t>
            </a:r>
          </a:p>
        </p:txBody>
      </p:sp>
      <p:sp>
        <p:nvSpPr>
          <p:cNvPr id="33" name="Content Placeholder 3"/>
          <p:cNvSpPr txBox="1">
            <a:spLocks/>
          </p:cNvSpPr>
          <p:nvPr/>
        </p:nvSpPr>
        <p:spPr>
          <a:xfrm>
            <a:off x="457200" y="1069474"/>
            <a:ext cx="4651956" cy="464575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latin typeface="Calibri"/>
              </a:rPr>
              <a:t>GPS (Global Positioning System)</a:t>
            </a:r>
          </a:p>
          <a:p>
            <a:r>
              <a:rPr lang="en-US" sz="2800" dirty="0">
                <a:latin typeface="Calibri"/>
              </a:rPr>
              <a:t>InSAR (</a:t>
            </a:r>
            <a:r>
              <a:rPr lang="en-US" sz="2800" dirty="0" err="1">
                <a:latin typeface="Calibri"/>
              </a:rPr>
              <a:t>Interferometric</a:t>
            </a:r>
            <a:r>
              <a:rPr lang="en-US" sz="2800" dirty="0">
                <a:latin typeface="Calibri"/>
              </a:rPr>
              <a:t> synthetic aperture radar)</a:t>
            </a:r>
          </a:p>
          <a:p>
            <a:r>
              <a:rPr lang="en-US" sz="2800" dirty="0">
                <a:latin typeface="Calibri"/>
              </a:rPr>
              <a:t>LiDAR (Light detecting and ranging)</a:t>
            </a:r>
          </a:p>
          <a:p>
            <a:r>
              <a:rPr lang="en-US" sz="2800" dirty="0">
                <a:latin typeface="Calibri"/>
              </a:rPr>
              <a:t>Structure from Motion</a:t>
            </a:r>
          </a:p>
          <a:p>
            <a:r>
              <a:rPr lang="en-US" sz="2800" dirty="0">
                <a:latin typeface="Calibri"/>
              </a:rPr>
              <a:t>Strain meters, </a:t>
            </a:r>
            <a:r>
              <a:rPr lang="en-US" sz="2800" dirty="0" err="1">
                <a:latin typeface="Calibri"/>
              </a:rPr>
              <a:t>tiltmeters</a:t>
            </a:r>
            <a:r>
              <a:rPr lang="en-US" sz="2800" dirty="0">
                <a:latin typeface="Calibri"/>
              </a:rPr>
              <a:t>, creep meters</a:t>
            </a:r>
          </a:p>
          <a:p>
            <a:r>
              <a:rPr lang="en-US" sz="2800" dirty="0">
                <a:latin typeface="Calibri"/>
              </a:rPr>
              <a:t>Gravity measurements</a:t>
            </a:r>
          </a:p>
          <a:p>
            <a:r>
              <a:rPr lang="en-US" sz="2800" dirty="0">
                <a:latin typeface="Calibri"/>
              </a:rPr>
              <a:t>Sea level altimetry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Unpacking the Geodesy Toolbox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5109156" y="1069474"/>
            <a:ext cx="3882736" cy="5223893"/>
            <a:chOff x="5366039" y="1257558"/>
            <a:chExt cx="3679324" cy="503580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66039" y="1257558"/>
              <a:ext cx="3670289" cy="468501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7" name="TextBox 6"/>
            <p:cNvSpPr txBox="1"/>
            <p:nvPr/>
          </p:nvSpPr>
          <p:spPr>
            <a:xfrm>
              <a:off x="5705785" y="5893257"/>
              <a:ext cx="333957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1000" dirty="0">
                  <a:solidFill>
                    <a:prstClr val="black"/>
                  </a:solidFill>
                  <a:latin typeface="Calibri"/>
                </a:rPr>
                <a:t>http://</a:t>
              </a:r>
              <a:r>
                <a:rPr lang="en-US" sz="1000" dirty="0" err="1">
                  <a:solidFill>
                    <a:prstClr val="black"/>
                  </a:solidFill>
                  <a:latin typeface="Calibri"/>
                </a:rPr>
                <a:t>facility.unavco.org</a:t>
              </a:r>
              <a:r>
                <a:rPr lang="en-US" sz="1000" dirty="0">
                  <a:solidFill>
                    <a:prstClr val="black"/>
                  </a:solidFill>
                  <a:latin typeface="Calibri"/>
                </a:rPr>
                <a:t>/data/maps/</a:t>
              </a:r>
              <a:r>
                <a:rPr lang="en-US" sz="1000" dirty="0" err="1">
                  <a:solidFill>
                    <a:prstClr val="black"/>
                  </a:solidFill>
                  <a:latin typeface="Calibri"/>
                </a:rPr>
                <a:t>GPSVelocityViewer</a:t>
              </a:r>
              <a:r>
                <a:rPr lang="en-US" sz="1000" dirty="0">
                  <a:solidFill>
                    <a:prstClr val="black"/>
                  </a:solidFill>
                  <a:latin typeface="Calibri"/>
                </a:rPr>
                <a:t>/</a:t>
              </a:r>
              <a:r>
                <a:rPr lang="en-US" sz="1000" dirty="0" err="1">
                  <a:solidFill>
                    <a:prstClr val="black"/>
                  </a:solidFill>
                  <a:latin typeface="Calibri"/>
                </a:rPr>
                <a:t>GPSVelocityViewer.html</a:t>
              </a:r>
              <a:endParaRPr lang="en-US" sz="1000" dirty="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8" t="33806" r="50077" b="26926"/>
          <a:stretch/>
        </p:blipFill>
        <p:spPr>
          <a:xfrm>
            <a:off x="7352915" y="869124"/>
            <a:ext cx="1577473" cy="18314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7" name="Group 16"/>
          <p:cNvGrpSpPr/>
          <p:nvPr/>
        </p:nvGrpSpPr>
        <p:grpSpPr>
          <a:xfrm>
            <a:off x="4839367" y="1176420"/>
            <a:ext cx="4205995" cy="4498049"/>
            <a:chOff x="4839367" y="1176420"/>
            <a:chExt cx="4205995" cy="449804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39367" y="1176420"/>
              <a:ext cx="4205995" cy="432426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6" name="TextBox 15"/>
            <p:cNvSpPr txBox="1"/>
            <p:nvPr/>
          </p:nvSpPr>
          <p:spPr>
            <a:xfrm>
              <a:off x="6089496" y="5428248"/>
              <a:ext cx="284089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1000" dirty="0">
                  <a:solidFill>
                    <a:prstClr val="black"/>
                  </a:solidFill>
                  <a:latin typeface="Calibri"/>
                </a:rPr>
                <a:t>http://</a:t>
              </a:r>
              <a:r>
                <a:rPr lang="en-US" sz="1000" dirty="0" err="1">
                  <a:solidFill>
                    <a:prstClr val="black"/>
                  </a:solidFill>
                  <a:latin typeface="Calibri"/>
                </a:rPr>
                <a:t>photojournal.jpl.nasa.gov</a:t>
              </a:r>
              <a:r>
                <a:rPr lang="en-US" sz="1000" dirty="0">
                  <a:solidFill>
                    <a:prstClr val="black"/>
                  </a:solidFill>
                  <a:latin typeface="Calibri"/>
                </a:rPr>
                <a:t>/catalog/PIA00557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4650488" y="3195524"/>
            <a:ext cx="4279900" cy="3022180"/>
            <a:chOff x="4650488" y="3195524"/>
            <a:chExt cx="4279900" cy="3022180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50488" y="3195524"/>
              <a:ext cx="4279900" cy="28194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5" name="TextBox 24"/>
            <p:cNvSpPr txBox="1"/>
            <p:nvPr/>
          </p:nvSpPr>
          <p:spPr>
            <a:xfrm>
              <a:off x="7642102" y="5971483"/>
              <a:ext cx="127571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1000" dirty="0">
                  <a:solidFill>
                    <a:prstClr val="black"/>
                  </a:solidFill>
                  <a:latin typeface="Calibri"/>
                </a:rPr>
                <a:t>http://</a:t>
              </a:r>
              <a:r>
                <a:rPr lang="en-US" sz="1000" dirty="0" err="1">
                  <a:solidFill>
                    <a:prstClr val="black"/>
                  </a:solidFill>
                  <a:latin typeface="Calibri"/>
                </a:rPr>
                <a:t>www.iris.edu</a:t>
              </a:r>
              <a:r>
                <a:rPr lang="en-US" sz="1000" dirty="0">
                  <a:solidFill>
                    <a:prstClr val="black"/>
                  </a:solidFill>
                  <a:latin typeface="Calibri"/>
                </a:rPr>
                <a:t>/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717328" y="1644300"/>
            <a:ext cx="4412077" cy="3518348"/>
            <a:chOff x="4705305" y="2724707"/>
            <a:chExt cx="4956541" cy="381658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05305" y="2724707"/>
              <a:ext cx="4956541" cy="366108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9" name="TextBox 28"/>
            <p:cNvSpPr txBox="1"/>
            <p:nvPr/>
          </p:nvSpPr>
          <p:spPr>
            <a:xfrm>
              <a:off x="5104488" y="6295066"/>
              <a:ext cx="403951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1000" dirty="0">
                  <a:solidFill>
                    <a:prstClr val="black"/>
                  </a:solidFill>
                  <a:latin typeface="Calibri"/>
                </a:rPr>
                <a:t>http://</a:t>
              </a:r>
              <a:r>
                <a:rPr lang="en-US" sz="1000" dirty="0" err="1">
                  <a:solidFill>
                    <a:prstClr val="black"/>
                  </a:solidFill>
                  <a:latin typeface="Calibri"/>
                </a:rPr>
                <a:t>www.nasa.gov</a:t>
              </a:r>
              <a:r>
                <a:rPr lang="en-US" sz="1000" dirty="0">
                  <a:solidFill>
                    <a:prstClr val="black"/>
                  </a:solidFill>
                  <a:latin typeface="Calibri"/>
                </a:rPr>
                <a:t>/topics/earth/features/graceImg20091214.html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4717328" y="1697798"/>
            <a:ext cx="4407203" cy="3750070"/>
            <a:chOff x="4717328" y="1938422"/>
            <a:chExt cx="4407203" cy="3750070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717328" y="1938422"/>
              <a:ext cx="4407203" cy="356226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1" name="TextBox 30"/>
            <p:cNvSpPr txBox="1"/>
            <p:nvPr/>
          </p:nvSpPr>
          <p:spPr>
            <a:xfrm>
              <a:off x="5146843" y="5442271"/>
              <a:ext cx="111058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1000" dirty="0" err="1">
                  <a:solidFill>
                    <a:prstClr val="black"/>
                  </a:solidFill>
                  <a:latin typeface="Calibri"/>
                </a:rPr>
                <a:t>www.jpl.nasa.gov</a:t>
              </a:r>
              <a:endParaRPr lang="en-US" sz="1000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973053" y="943077"/>
            <a:ext cx="4066948" cy="3610134"/>
            <a:chOff x="4788051" y="943077"/>
            <a:chExt cx="4251950" cy="377435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788051" y="943077"/>
              <a:ext cx="4251950" cy="375552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0" name="TextBox 9"/>
            <p:cNvSpPr txBox="1"/>
            <p:nvPr/>
          </p:nvSpPr>
          <p:spPr>
            <a:xfrm>
              <a:off x="8351356" y="4471212"/>
              <a:ext cx="63100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1000" dirty="0" err="1">
                  <a:solidFill>
                    <a:prstClr val="black"/>
                  </a:solidFill>
                  <a:latin typeface="Calibri"/>
                </a:rPr>
                <a:t>usgs.gov</a:t>
              </a:r>
              <a:endParaRPr lang="en-US" sz="1000" dirty="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2" name="Picture 11" descr="IMG_5743.jp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81" t="30409" r="18810" b="48149"/>
          <a:stretch/>
        </p:blipFill>
        <p:spPr>
          <a:xfrm>
            <a:off x="4205085" y="3784127"/>
            <a:ext cx="2886505" cy="25001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83786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6427E5-261C-8E45-AEF9-2AD7073573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24660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A76780-136D-DD46-B013-84C8CA8E80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4576" y="1826638"/>
            <a:ext cx="5326256" cy="439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7929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E17FB-92C7-864D-99C5-929E18F8D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 for the Course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769E95-E4EE-8140-98A5-2D30D9CFD0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spcAft>
                <a:spcPts val="1800"/>
              </a:spcAft>
              <a:buNone/>
            </a:pPr>
            <a:r>
              <a:rPr lang="en-US" dirty="0"/>
              <a:t>Participants will:</a:t>
            </a:r>
          </a:p>
          <a:p>
            <a:pPr marL="514350" indent="-514350">
              <a:spcAft>
                <a:spcPts val="1800"/>
              </a:spcAft>
              <a:buFont typeface="+mj-lt"/>
              <a:buAutoNum type="arabicPeriod"/>
            </a:pPr>
            <a:r>
              <a:rPr lang="en-US" dirty="0"/>
              <a:t>Be able to conduct SfM and kinematic GPS surveys and produce a georeferenced point cloud</a:t>
            </a:r>
          </a:p>
          <a:p>
            <a:pPr marL="514350" indent="-514350">
              <a:spcAft>
                <a:spcPts val="1800"/>
              </a:spcAft>
              <a:buFont typeface="+mj-lt"/>
              <a:buAutoNum type="arabicPeriod"/>
            </a:pPr>
            <a:r>
              <a:rPr lang="en-US" dirty="0"/>
              <a:t>Consider ways to teach SfM and/or GPS methods applied to a geoscience research question of societal relevance </a:t>
            </a:r>
          </a:p>
          <a:p>
            <a:pPr marL="514350" indent="-514350">
              <a:spcAft>
                <a:spcPts val="1800"/>
              </a:spcAft>
              <a:buFont typeface="+mj-lt"/>
              <a:buAutoNum type="arabicPeriod"/>
            </a:pPr>
            <a:r>
              <a:rPr lang="en-US" dirty="0"/>
              <a:t>Make implementation plans for teaching the method/s in their own course/s</a:t>
            </a:r>
          </a:p>
        </p:txBody>
      </p:sp>
    </p:spTree>
    <p:extLst>
      <p:ext uri="{BB962C8B-B14F-4D97-AF65-F5344CB8AC3E}">
        <p14:creationId xmlns:p14="http://schemas.microsoft.com/office/powerpoint/2010/main" val="22376891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08CE248-EAD1-424A-930A-5146387168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23571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3B4230-2235-AE45-A933-6D66ADDE51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4518" y="1973766"/>
            <a:ext cx="5600525" cy="4036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3858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FEB50-822D-F04A-BB7B-967374756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Schedule and web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486E97-EB56-B44C-A668-0F1D9441B7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49332"/>
            <a:ext cx="7660888" cy="4765896"/>
          </a:xfrm>
        </p:spPr>
        <p:txBody>
          <a:bodyPr/>
          <a:lstStyle/>
          <a:p>
            <a:r>
              <a:rPr lang="en-US" dirty="0"/>
              <a:t>Search “</a:t>
            </a:r>
            <a:r>
              <a:rPr lang="en-US" dirty="0" err="1"/>
              <a:t>serc</a:t>
            </a:r>
            <a:r>
              <a:rPr lang="en-US" dirty="0"/>
              <a:t> </a:t>
            </a:r>
            <a:r>
              <a:rPr lang="en-US" dirty="0" err="1"/>
              <a:t>getsi</a:t>
            </a:r>
            <a:r>
              <a:rPr lang="en-US" dirty="0"/>
              <a:t>” &gt; Workshops &gt; our workshop &gt; Agenda</a:t>
            </a:r>
          </a:p>
          <a:p>
            <a:r>
              <a:rPr lang="en-US" dirty="0">
                <a:hlinkClick r:id="rId2"/>
              </a:rPr>
              <a:t>serc.carleton.edu/getsi/workshops/</a:t>
            </a:r>
            <a:br>
              <a:rPr lang="en-US" dirty="0">
                <a:hlinkClick r:id="rId2"/>
              </a:rPr>
            </a:br>
            <a:r>
              <a:rPr lang="en-US" dirty="0">
                <a:hlinkClick r:id="rId2"/>
              </a:rPr>
              <a:t>gsa22_field/agenda.html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15969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734F8-1B1E-864D-9CE8-68361079A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Maximizing effectiveness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AC6F52-C0B7-664B-8B34-6CC55406C1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27356"/>
            <a:ext cx="8229600" cy="4287872"/>
          </a:xfrm>
        </p:spPr>
        <p:txBody>
          <a:bodyPr/>
          <a:lstStyle/>
          <a:p>
            <a:r>
              <a:rPr lang="en-US" dirty="0"/>
              <a:t>Please give us feedback</a:t>
            </a:r>
          </a:p>
          <a:p>
            <a:pPr lvl="1"/>
            <a:r>
              <a:rPr lang="en-US" dirty="0"/>
              <a:t>More info needed? Too much detail?</a:t>
            </a:r>
          </a:p>
          <a:p>
            <a:r>
              <a:rPr lang="en-US" dirty="0"/>
              <a:t>Ask lots of questions</a:t>
            </a:r>
          </a:p>
          <a:p>
            <a:r>
              <a:rPr lang="en-US" dirty="0"/>
              <a:t>Leverage the power of the group</a:t>
            </a:r>
          </a:p>
          <a:p>
            <a:r>
              <a:rPr lang="en-US" dirty="0"/>
              <a:t>Ask questions, share challenges, and communicate successes</a:t>
            </a:r>
          </a:p>
        </p:txBody>
      </p:sp>
    </p:spTree>
    <p:extLst>
      <p:ext uri="{BB962C8B-B14F-4D97-AF65-F5344CB8AC3E}">
        <p14:creationId xmlns:p14="http://schemas.microsoft.com/office/powerpoint/2010/main" val="28440531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 behind GETSI Project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49275" y="1003300"/>
            <a:ext cx="6575424" cy="5110635"/>
          </a:xfrm>
        </p:spPr>
        <p:txBody>
          <a:bodyPr>
            <a:normAutofit/>
          </a:bodyPr>
          <a:lstStyle/>
          <a:p>
            <a:r>
              <a:rPr lang="en-US" dirty="0"/>
              <a:t>Geoscience/geodesy community members with great ideas</a:t>
            </a:r>
          </a:p>
          <a:p>
            <a:r>
              <a:rPr lang="en-US" dirty="0"/>
              <a:t>Other community members asking for more available teaching resources/support</a:t>
            </a:r>
          </a:p>
          <a:p>
            <a:r>
              <a:rPr lang="en-US" dirty="0"/>
              <a:t>UNAVCO collaborating with SERC &amp; community members to do this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4699" y="2758438"/>
            <a:ext cx="1835093" cy="13068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0319" y="1003301"/>
            <a:ext cx="1699473" cy="15146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620365" y="4324588"/>
            <a:ext cx="2381260" cy="1789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81956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37652"/>
            <a:ext cx="8229600" cy="502088"/>
          </a:xfrm>
        </p:spPr>
        <p:txBody>
          <a:bodyPr/>
          <a:lstStyle/>
          <a:p>
            <a:r>
              <a:rPr lang="en-US" dirty="0"/>
              <a:t>Field Phase 1 (2016-18)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739740"/>
            <a:ext cx="8229600" cy="4975488"/>
          </a:xfrm>
        </p:spPr>
        <p:txBody>
          <a:bodyPr/>
          <a:lstStyle/>
          <a:p>
            <a:r>
              <a:rPr lang="en-US" dirty="0"/>
              <a:t>2 teaching modules</a:t>
            </a:r>
          </a:p>
          <a:p>
            <a:r>
              <a:rPr lang="en-US" dirty="0"/>
              <a:t>3 short courses</a:t>
            </a:r>
          </a:p>
          <a:p>
            <a:r>
              <a:rPr lang="en-US" dirty="0"/>
              <a:t>53 participants (10 came twice)</a:t>
            </a:r>
          </a:p>
          <a:p>
            <a:r>
              <a:rPr lang="en-US" dirty="0"/>
              <a:t>&gt;650 student reached</a:t>
            </a:r>
          </a:p>
        </p:txBody>
      </p:sp>
      <p:pic>
        <p:nvPicPr>
          <p:cNvPr id="5" name="Picture 4" descr="IMG_3424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66"/>
          <a:stretch/>
        </p:blipFill>
        <p:spPr>
          <a:xfrm>
            <a:off x="6221501" y="146440"/>
            <a:ext cx="2761630" cy="3395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IMG_342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412" y="3716828"/>
            <a:ext cx="3285536" cy="2454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112" y="4807191"/>
            <a:ext cx="5392796" cy="1243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112" y="3444516"/>
            <a:ext cx="5392796" cy="1208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650744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Phase 2 (2019-22…2023?)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49332"/>
            <a:ext cx="8229600" cy="5301890"/>
          </a:xfrm>
        </p:spPr>
        <p:txBody>
          <a:bodyPr>
            <a:normAutofit/>
          </a:bodyPr>
          <a:lstStyle/>
          <a:p>
            <a:r>
              <a:rPr lang="en-US" dirty="0"/>
              <a:t>Engineer support &amp; equipment pool</a:t>
            </a:r>
          </a:p>
          <a:p>
            <a:r>
              <a:rPr lang="en-US" dirty="0"/>
              <a:t>Short courses</a:t>
            </a:r>
          </a:p>
          <a:p>
            <a:pPr lvl="1"/>
            <a:r>
              <a:rPr lang="en-US" dirty="0"/>
              <a:t>Pivoted to virtual for 2021</a:t>
            </a:r>
          </a:p>
          <a:p>
            <a:pPr lvl="1"/>
            <a:r>
              <a:rPr lang="en-US" dirty="0"/>
              <a:t>This is our first in-person short course in Phase 2</a:t>
            </a:r>
          </a:p>
          <a:p>
            <a:pPr lvl="1"/>
            <a:r>
              <a:rPr lang="en-US" dirty="0"/>
              <a:t>Another couple in 2022-23</a:t>
            </a:r>
          </a:p>
          <a:p>
            <a:r>
              <a:rPr lang="en-US" dirty="0"/>
              <a:t>Refine modules, manuals, prepared data sets</a:t>
            </a:r>
          </a:p>
          <a:p>
            <a:r>
              <a:rPr lang="en-US" dirty="0"/>
              <a:t>Recommendations for needed support level to maximize adoption (bang for buck)</a:t>
            </a:r>
          </a:p>
        </p:txBody>
      </p:sp>
    </p:spTree>
    <p:extLst>
      <p:ext uri="{BB962C8B-B14F-4D97-AF65-F5344CB8AC3E}">
        <p14:creationId xmlns:p14="http://schemas.microsoft.com/office/powerpoint/2010/main" val="8791563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5B9BA3-4A8E-5340-80B0-5F7BBE907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Participant Prep - Software Troubleshooting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103440-9D57-1A41-8C66-E1871845FF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49332"/>
            <a:ext cx="8229600" cy="517268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b="1" dirty="0"/>
              <a:t>Software</a:t>
            </a:r>
          </a:p>
          <a:p>
            <a:pPr lvl="1"/>
            <a:r>
              <a:rPr lang="en-US" dirty="0">
                <a:hlinkClick r:id="rId2"/>
              </a:rPr>
              <a:t>Agisoft MetaShape Pro</a:t>
            </a:r>
            <a:r>
              <a:rPr lang="en-US" dirty="0"/>
              <a:t> - you will be able to request a fully functional 30-day free trial (so don't activate this too early so that the license runs out before the course ends)</a:t>
            </a:r>
          </a:p>
          <a:p>
            <a:pPr lvl="1"/>
            <a:r>
              <a:rPr lang="en-US" dirty="0">
                <a:hlinkClick r:id="rId3"/>
              </a:rPr>
              <a:t>Emlid Studio</a:t>
            </a:r>
            <a:r>
              <a:rPr lang="en-US" dirty="0"/>
              <a:t> - free (not totally required for the course but you may like to learn its uses) 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EmlidReach3 app</a:t>
            </a:r>
          </a:p>
          <a:p>
            <a:pPr lvl="1"/>
            <a:r>
              <a:rPr lang="en-US" dirty="0">
                <a:hlinkClick r:id="rId4"/>
              </a:rPr>
              <a:t>App Store</a:t>
            </a:r>
            <a:r>
              <a:rPr lang="en-US" dirty="0"/>
              <a:t> or </a:t>
            </a:r>
            <a:r>
              <a:rPr lang="en-US" dirty="0">
                <a:hlinkClick r:id="rId5"/>
              </a:rPr>
              <a:t>Google Play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30937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DB728-028E-474F-B2A0-9AA36065D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Logistics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A01CB-F05C-2B4F-88B6-87BB7A37CD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49332"/>
            <a:ext cx="4750420" cy="5083478"/>
          </a:xfrm>
        </p:spPr>
        <p:txBody>
          <a:bodyPr>
            <a:normAutofit/>
          </a:bodyPr>
          <a:lstStyle/>
          <a:p>
            <a:r>
              <a:rPr lang="en-US" dirty="0"/>
              <a:t>Toilets and water fountain back towards the front door</a:t>
            </a:r>
          </a:p>
          <a:p>
            <a:r>
              <a:rPr lang="en-US" dirty="0"/>
              <a:t>Lunch room/kitchen out the other door and turn right</a:t>
            </a:r>
          </a:p>
          <a:p>
            <a:r>
              <a:rPr lang="en-US" dirty="0"/>
              <a:t>Stores a bit east of the hotel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0370C1-F101-134F-8362-2FBE18C3E0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7259" y="187932"/>
            <a:ext cx="3843298" cy="59516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59BB98-DA9D-0346-806B-11307A26DC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7937" y="5887843"/>
            <a:ext cx="844453" cy="1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3881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D3FFB-D8B4-6A49-8763-6345DC38E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Schedule for the course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A0B84C-214B-6349-B455-BD87AE4E8C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13" y="1170878"/>
            <a:ext cx="9032488" cy="4973444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Friday October 7 - </a:t>
            </a:r>
            <a:r>
              <a:rPr lang="en-US" b="1" dirty="0"/>
              <a:t>Introduction to SfM &amp; GPS</a:t>
            </a:r>
            <a:endParaRPr lang="en-US" dirty="0"/>
          </a:p>
          <a:p>
            <a:pPr marL="914400" lvl="1" indent="-514350"/>
            <a:r>
              <a:rPr lang="en-US" dirty="0"/>
              <a:t>Morning–Intro to the course, Intro to SfM/MetaShape</a:t>
            </a:r>
          </a:p>
          <a:p>
            <a:pPr marL="914400" lvl="1" indent="-514350"/>
            <a:r>
              <a:rPr lang="en-US" dirty="0"/>
              <a:t>Afternoon–Intro to GPS/GNSS, field surveying w/both</a:t>
            </a:r>
            <a:br>
              <a:rPr lang="en-US" b="1" dirty="0"/>
            </a:br>
            <a:r>
              <a:rPr lang="en-US" b="1" dirty="0"/>
              <a:t>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Saturday October - </a:t>
            </a:r>
            <a:r>
              <a:rPr lang="en-US" b="1" dirty="0"/>
              <a:t>Making georeferenced point clouds &amp; teaching implementation</a:t>
            </a:r>
            <a:r>
              <a:rPr lang="en-US" dirty="0"/>
              <a:t> </a:t>
            </a:r>
          </a:p>
          <a:p>
            <a:pPr marL="914400" lvl="1" indent="-514350"/>
            <a:r>
              <a:rPr lang="en-US" dirty="0"/>
              <a:t>Morning – More MetaShape, Other resources/tools</a:t>
            </a:r>
          </a:p>
          <a:p>
            <a:pPr marL="914400" lvl="1" indent="-514350"/>
            <a:r>
              <a:rPr lang="en-US" dirty="0"/>
              <a:t>Afternoon – Teaching implementation planning </a:t>
            </a:r>
          </a:p>
        </p:txBody>
      </p:sp>
    </p:spTree>
    <p:extLst>
      <p:ext uri="{BB962C8B-B14F-4D97-AF65-F5344CB8AC3E}">
        <p14:creationId xmlns:p14="http://schemas.microsoft.com/office/powerpoint/2010/main" val="18914355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49275" y="1183285"/>
            <a:ext cx="8042276" cy="4760316"/>
          </a:xfrm>
        </p:spPr>
        <p:txBody>
          <a:bodyPr/>
          <a:lstStyle/>
          <a:p>
            <a:r>
              <a:rPr lang="en-US" dirty="0"/>
              <a:t>Use post-it notes to jot down ideas and questions</a:t>
            </a:r>
          </a:p>
          <a:p>
            <a:r>
              <a:rPr lang="en-US" dirty="0"/>
              <a:t>Put in the ”parking lot” and we’ll address periodically</a:t>
            </a:r>
          </a:p>
          <a:p>
            <a:r>
              <a:rPr lang="en-US" dirty="0"/>
              <a:t>Also great to just ask questions as you think of them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0413" y="4127148"/>
            <a:ext cx="3929896" cy="199487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Contribute your thoughts</a:t>
            </a:r>
          </a:p>
        </p:txBody>
      </p:sp>
    </p:spTree>
    <p:extLst>
      <p:ext uri="{BB962C8B-B14F-4D97-AF65-F5344CB8AC3E}">
        <p14:creationId xmlns:p14="http://schemas.microsoft.com/office/powerpoint/2010/main" val="36452234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Folders &amp; other resources</a:t>
            </a:r>
          </a:p>
        </p:txBody>
      </p:sp>
    </p:spTree>
    <p:extLst>
      <p:ext uri="{BB962C8B-B14F-4D97-AF65-F5344CB8AC3E}">
        <p14:creationId xmlns:p14="http://schemas.microsoft.com/office/powerpoint/2010/main" val="29501993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28636-21C4-F746-98F7-F901BDB86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Leaders/Instructors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E0512-F318-8F4B-BA52-42745DBAEC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4724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70A57-8042-414D-8732-6348308BA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37652"/>
            <a:ext cx="4408412" cy="1022436"/>
          </a:xfrm>
        </p:spPr>
        <p:txBody>
          <a:bodyPr/>
          <a:lstStyle/>
          <a:p>
            <a:r>
              <a:rPr lang="en-US" dirty="0"/>
              <a:t>SfM teaching in Nepal field camp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7ADF66-E8E3-664E-99E7-66F790B7AB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574" t="12766" b="6808"/>
          <a:stretch/>
        </p:blipFill>
        <p:spPr>
          <a:xfrm>
            <a:off x="5133240" y="81069"/>
            <a:ext cx="3743132" cy="249542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693BD8D-361F-C24C-B361-AA88F7B394E1}"/>
              </a:ext>
            </a:extLst>
          </p:cNvPr>
          <p:cNvGrpSpPr/>
          <p:nvPr/>
        </p:nvGrpSpPr>
        <p:grpSpPr>
          <a:xfrm>
            <a:off x="4245103" y="2343922"/>
            <a:ext cx="4898897" cy="2423377"/>
            <a:chOff x="4136796" y="2557205"/>
            <a:chExt cx="4898897" cy="242337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DEC369D-1561-D24A-8BDF-4A02C19D9A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36796" y="3042677"/>
              <a:ext cx="3558862" cy="193790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105C3D8-AFDE-7B40-A2C6-E8D8113F06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77448" y="2557205"/>
              <a:ext cx="1558245" cy="1509221"/>
            </a:xfrm>
            <a:prstGeom prst="rect">
              <a:avLst/>
            </a:prstGeom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A8571806-1284-0046-A6E7-A10FBE3F8CCD}"/>
                </a:ext>
              </a:extLst>
            </p:cNvPr>
            <p:cNvCxnSpPr/>
            <p:nvPr/>
          </p:nvCxnSpPr>
          <p:spPr>
            <a:xfrm flipH="1">
              <a:off x="7234407" y="3208174"/>
              <a:ext cx="768927" cy="85825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7BC8DBA-0C64-B347-B4D7-D522076C5850}"/>
              </a:ext>
            </a:extLst>
          </p:cNvPr>
          <p:cNvGrpSpPr/>
          <p:nvPr/>
        </p:nvGrpSpPr>
        <p:grpSpPr>
          <a:xfrm>
            <a:off x="236798" y="1395466"/>
            <a:ext cx="4774922" cy="2594048"/>
            <a:chOff x="131548" y="812685"/>
            <a:chExt cx="4774922" cy="259404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EC29F4A-8AAB-4C4E-8E75-07DE3819EED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1548" y="812685"/>
              <a:ext cx="4632857" cy="2594048"/>
            </a:xfrm>
            <a:prstGeom prst="rect">
              <a:avLst/>
            </a:prstGeom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45AEB440-A933-E44C-83C2-5F3BA8A1CEC3}"/>
                </a:ext>
              </a:extLst>
            </p:cNvPr>
            <p:cNvSpPr/>
            <p:nvPr/>
          </p:nvSpPr>
          <p:spPr>
            <a:xfrm>
              <a:off x="3126247" y="1649827"/>
              <a:ext cx="1780223" cy="846622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 descr="cut-slope-design.png">
            <a:extLst>
              <a:ext uri="{FF2B5EF4-FFF2-40B4-BE49-F238E27FC236}">
                <a16:creationId xmlns:a16="http://schemas.microsoft.com/office/drawing/2014/main" id="{9586631C-A654-D446-89A5-952EDC26A6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099991"/>
            <a:ext cx="3286510" cy="267995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8DA3DD2-6306-0C47-BEFF-8BFACDF6DA05}"/>
              </a:ext>
            </a:extLst>
          </p:cNvPr>
          <p:cNvSpPr txBox="1"/>
          <p:nvPr/>
        </p:nvSpPr>
        <p:spPr>
          <a:xfrm>
            <a:off x="4245103" y="5606036"/>
            <a:ext cx="45301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Analyzing High Resolution Topography </a:t>
            </a:r>
            <a:r>
              <a:rPr lang="en-US" dirty="0"/>
              <a:t>module</a:t>
            </a:r>
          </a:p>
          <a:p>
            <a:r>
              <a:rPr lang="en-US" dirty="0"/>
              <a:t>Unit 2.1 Surveying outcrop for road cut design</a:t>
            </a:r>
          </a:p>
        </p:txBody>
      </p:sp>
    </p:spTree>
    <p:extLst>
      <p:ext uri="{BB962C8B-B14F-4D97-AF65-F5344CB8AC3E}">
        <p14:creationId xmlns:p14="http://schemas.microsoft.com/office/powerpoint/2010/main" val="955508101"/>
      </p:ext>
    </p:extLst>
  </p:cSld>
  <p:clrMapOvr>
    <a:masterClrMapping/>
  </p:clrMapOvr>
</p:sld>
</file>

<file path=ppt/theme/theme1.xml><?xml version="1.0" encoding="utf-8"?>
<a:theme xmlns:a="http://schemas.openxmlformats.org/drawingml/2006/main" name="GETSI pptx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GETSI pptx template.potx</Template>
  <TotalTime>4706</TotalTime>
  <Words>1028</Words>
  <Application>Microsoft Macintosh PowerPoint</Application>
  <PresentationFormat>On-screen Show (4:3)</PresentationFormat>
  <Paragraphs>132</Paragraphs>
  <Slides>36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ＭＳ Ｐゴシック</vt:lpstr>
      <vt:lpstr>Arial</vt:lpstr>
      <vt:lpstr>Calibri</vt:lpstr>
      <vt:lpstr>Helvetica</vt:lpstr>
      <vt:lpstr>Mangal</vt:lpstr>
      <vt:lpstr>Times New Roman</vt:lpstr>
      <vt:lpstr>GETSI pptx template</vt:lpstr>
      <vt:lpstr>Introduction to the Short Course</vt:lpstr>
      <vt:lpstr>Culture of Effective Collaboration</vt:lpstr>
      <vt:lpstr>Goals for the Course</vt:lpstr>
      <vt:lpstr>Some Logistics</vt:lpstr>
      <vt:lpstr>Schedule for the course</vt:lpstr>
      <vt:lpstr>Contribute your thoughts</vt:lpstr>
      <vt:lpstr>Folders &amp; other resources</vt:lpstr>
      <vt:lpstr>Leaders/Instructors</vt:lpstr>
      <vt:lpstr>SfM teaching in Nepal field camp</vt:lpstr>
      <vt:lpstr>Ben Crosby – Idaho State University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Bruce Douglas – Indiana University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GEodesy Tools for Societal Issues GETSI</vt:lpstr>
      <vt:lpstr>Geodesy is…</vt:lpstr>
      <vt:lpstr>Unpacking the Geodesy Toolbox</vt:lpstr>
      <vt:lpstr>PowerPoint Presentation</vt:lpstr>
      <vt:lpstr>PowerPoint Presentation</vt:lpstr>
      <vt:lpstr>Schedule and web resources</vt:lpstr>
      <vt:lpstr>Maximizing effectiveness</vt:lpstr>
      <vt:lpstr>History behind GETSI Project</vt:lpstr>
      <vt:lpstr>Field Phase 1 (2016-18)</vt:lpstr>
      <vt:lpstr>Field Phase 2 (2019-22…2023?)</vt:lpstr>
      <vt:lpstr>Participant Prep - Software Troubleshooting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Beth Pratt-Sitaula</dc:creator>
  <cp:lastModifiedBy>Beth Pratt-Sitaula</cp:lastModifiedBy>
  <cp:revision>99</cp:revision>
  <dcterms:created xsi:type="dcterms:W3CDTF">2014-01-07T13:46:23Z</dcterms:created>
  <dcterms:modified xsi:type="dcterms:W3CDTF">2022-10-07T19:49:01Z</dcterms:modified>
</cp:coreProperties>
</file>