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74" r:id="rId2"/>
    <p:sldId id="310" r:id="rId3"/>
    <p:sldId id="257" r:id="rId4"/>
    <p:sldId id="311" r:id="rId5"/>
    <p:sldId id="313" r:id="rId6"/>
    <p:sldId id="317" r:id="rId7"/>
    <p:sldId id="314" r:id="rId8"/>
    <p:sldId id="312" r:id="rId9"/>
    <p:sldId id="263" r:id="rId10"/>
    <p:sldId id="268" r:id="rId11"/>
    <p:sldId id="260" r:id="rId12"/>
    <p:sldId id="271" r:id="rId13"/>
    <p:sldId id="264" r:id="rId14"/>
    <p:sldId id="315" r:id="rId15"/>
    <p:sldId id="316" r:id="rId16"/>
    <p:sldId id="318" r:id="rId17"/>
    <p:sldId id="320" r:id="rId18"/>
    <p:sldId id="261" r:id="rId19"/>
    <p:sldId id="262" r:id="rId20"/>
    <p:sldId id="321" r:id="rId21"/>
    <p:sldId id="322" r:id="rId22"/>
    <p:sldId id="265" r:id="rId23"/>
    <p:sldId id="323" r:id="rId24"/>
    <p:sldId id="276" r:id="rId25"/>
    <p:sldId id="307" r:id="rId26"/>
    <p:sldId id="267" r:id="rId27"/>
    <p:sldId id="362" r:id="rId28"/>
    <p:sldId id="364" r:id="rId29"/>
    <p:sldId id="330" r:id="rId30"/>
    <p:sldId id="331" r:id="rId31"/>
    <p:sldId id="333" r:id="rId32"/>
    <p:sldId id="281" r:id="rId33"/>
    <p:sldId id="334" r:id="rId34"/>
    <p:sldId id="360" r:id="rId35"/>
    <p:sldId id="298" r:id="rId36"/>
    <p:sldId id="354" r:id="rId37"/>
    <p:sldId id="365" r:id="rId38"/>
    <p:sldId id="266" r:id="rId39"/>
    <p:sldId id="363" r:id="rId40"/>
    <p:sldId id="361"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2092"/>
    <a:srgbClr val="E8EFFC"/>
    <a:srgbClr val="6B6B6B"/>
    <a:srgbClr val="C2D8F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74"/>
    <p:restoredTop sz="88149" autoAdjust="0"/>
  </p:normalViewPr>
  <p:slideViewPr>
    <p:cSldViewPr snapToGrid="0" snapToObjects="1">
      <p:cViewPr varScale="1">
        <p:scale>
          <a:sx n="115" d="100"/>
          <a:sy n="115" d="100"/>
        </p:scale>
        <p:origin x="1056" y="192"/>
      </p:cViewPr>
      <p:guideLst>
        <p:guide orient="horz" pos="2160"/>
        <p:guide pos="2880"/>
      </p:guideLst>
    </p:cSldViewPr>
  </p:slideViewPr>
  <p:notesTextViewPr>
    <p:cViewPr>
      <p:scale>
        <a:sx n="100" d="100"/>
        <a:sy n="100" d="100"/>
      </p:scale>
      <p:origin x="0" y="0"/>
    </p:cViewPr>
  </p:notesTextViewPr>
  <p:sorterViewPr>
    <p:cViewPr>
      <p:scale>
        <a:sx n="141" d="100"/>
        <a:sy n="14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BA7697-537A-1241-A984-A39520910382}" type="datetimeFigureOut">
              <a:rPr lang="en-US" smtClean="0"/>
              <a:t>9/27/21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73B411-E165-BF48-ABA2-70D378AC59C2}" type="slidenum">
              <a:rPr lang="en-US" smtClean="0"/>
              <a:t>‹#›</a:t>
            </a:fld>
            <a:endParaRPr lang="en-US"/>
          </a:p>
        </p:txBody>
      </p:sp>
    </p:spTree>
    <p:extLst>
      <p:ext uri="{BB962C8B-B14F-4D97-AF65-F5344CB8AC3E}">
        <p14:creationId xmlns:p14="http://schemas.microsoft.com/office/powerpoint/2010/main" val="23417149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pnas.org/site/aboutpnas/authorfaq.x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lang="en-US" sz="1200" b="0" i="0" u="none" strike="noStrike" kern="1200" dirty="0">
              <a:solidFill>
                <a:schemeClr val="tx1"/>
              </a:solidFill>
              <a:effectLst/>
              <a:latin typeface="+mn-lt"/>
              <a:ea typeface="+mn-ea"/>
              <a:cs typeface="+mn-cs"/>
            </a:endParaRPr>
          </a:p>
        </p:txBody>
      </p:sp>
      <p:sp>
        <p:nvSpPr>
          <p:cNvPr id="115" name="Google Shape;115;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extLst>
      <p:ext uri="{BB962C8B-B14F-4D97-AF65-F5344CB8AC3E}">
        <p14:creationId xmlns:p14="http://schemas.microsoft.com/office/powerpoint/2010/main" val="211150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lang="en-US" sz="1200" b="0" i="0" u="none" strike="noStrike" kern="1200" dirty="0">
              <a:solidFill>
                <a:schemeClr val="tx1"/>
              </a:solidFill>
              <a:effectLst/>
              <a:latin typeface="+mn-lt"/>
              <a:ea typeface="+mn-ea"/>
              <a:cs typeface="+mn-cs"/>
            </a:endParaRPr>
          </a:p>
        </p:txBody>
      </p:sp>
      <p:sp>
        <p:nvSpPr>
          <p:cNvPr id="115" name="Google Shape;115;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extLst>
      <p:ext uri="{BB962C8B-B14F-4D97-AF65-F5344CB8AC3E}">
        <p14:creationId xmlns:p14="http://schemas.microsoft.com/office/powerpoint/2010/main" val="2276126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Images: UNAVCO,</a:t>
            </a:r>
            <a:r>
              <a:rPr lang="en-US" baseline="0" dirty="0"/>
              <a:t> UNAVCO, NASA/JPL</a:t>
            </a:r>
            <a:endParaRPr lang="en-US" dirty="0"/>
          </a:p>
        </p:txBody>
      </p:sp>
      <p:sp>
        <p:nvSpPr>
          <p:cNvPr id="4" name="Slide Number Placeholder 3"/>
          <p:cNvSpPr>
            <a:spLocks noGrp="1"/>
          </p:cNvSpPr>
          <p:nvPr>
            <p:ph type="sldNum" sz="quarter" idx="10"/>
          </p:nvPr>
        </p:nvSpPr>
        <p:spPr/>
        <p:txBody>
          <a:bodyPr/>
          <a:lstStyle/>
          <a:p>
            <a:fld id="{19053360-0EFC-CF4C-AD1C-F664479572C0}" type="slidenum">
              <a:rPr lang="en-US" smtClean="0"/>
              <a:t>10</a:t>
            </a:fld>
            <a:endParaRPr lang="en-US"/>
          </a:p>
        </p:txBody>
      </p:sp>
    </p:spTree>
    <p:extLst>
      <p:ext uri="{BB962C8B-B14F-4D97-AF65-F5344CB8AC3E}">
        <p14:creationId xmlns:p14="http://schemas.microsoft.com/office/powerpoint/2010/main" val="1984248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11</a:t>
            </a:fld>
            <a:endParaRPr lang="en-US"/>
          </a:p>
        </p:txBody>
      </p:sp>
    </p:spTree>
    <p:extLst>
      <p:ext uri="{BB962C8B-B14F-4D97-AF65-F5344CB8AC3E}">
        <p14:creationId xmlns:p14="http://schemas.microsoft.com/office/powerpoint/2010/main" val="192041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484231-38D1-B641-8966-40088916EFA8}" type="slidenum">
              <a:rPr lang="en-US" smtClean="0"/>
              <a:t>13</a:t>
            </a:fld>
            <a:endParaRPr lang="en-US"/>
          </a:p>
        </p:txBody>
      </p:sp>
    </p:spTree>
    <p:extLst>
      <p:ext uri="{BB962C8B-B14F-4D97-AF65-F5344CB8AC3E}">
        <p14:creationId xmlns:p14="http://schemas.microsoft.com/office/powerpoint/2010/main" val="3190887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73B411-E165-BF48-ABA2-70D378AC59C2}" type="slidenum">
              <a:rPr lang="en-US" smtClean="0"/>
              <a:t>15</a:t>
            </a:fld>
            <a:endParaRPr lang="en-US"/>
          </a:p>
        </p:txBody>
      </p:sp>
    </p:spTree>
    <p:extLst>
      <p:ext uri="{BB962C8B-B14F-4D97-AF65-F5344CB8AC3E}">
        <p14:creationId xmlns:p14="http://schemas.microsoft.com/office/powerpoint/2010/main" val="3990803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17</a:t>
            </a:fld>
            <a:endParaRPr lang="en-US"/>
          </a:p>
        </p:txBody>
      </p:sp>
    </p:spTree>
    <p:extLst>
      <p:ext uri="{BB962C8B-B14F-4D97-AF65-F5344CB8AC3E}">
        <p14:creationId xmlns:p14="http://schemas.microsoft.com/office/powerpoint/2010/main" val="385973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Photo may be of a precursor to the GNET GPS station (name: KAGA)</a:t>
            </a:r>
            <a:r>
              <a:rPr lang="en-US" baseline="0" dirty="0"/>
              <a:t> in western Greenland near the town of </a:t>
            </a:r>
            <a:r>
              <a:rPr lang="en-US" sz="1200" b="0" i="0" kern="1200" dirty="0" err="1">
                <a:solidFill>
                  <a:schemeClr val="tx1"/>
                </a:solidFill>
                <a:effectLst/>
                <a:latin typeface="+mn-lt"/>
                <a:ea typeface="+mn-ea"/>
                <a:cs typeface="+mn-cs"/>
              </a:rPr>
              <a:t>Kangerlussuaq</a:t>
            </a:r>
            <a:r>
              <a:rPr lang="en-US" baseline="0" dirty="0"/>
              <a:t>. GPS antenna is visible in the photo along with solar panels and meteorological sensors and a small wind turbine. The GNET Site was constructed in 2012. Note that the station is located several km from present ice front of Russell Glacier.  Photo by Bruce Douglas, Indiana University.</a:t>
            </a:r>
            <a:endParaRPr lang="en-US" dirty="0"/>
          </a:p>
          <a:p>
            <a:endParaRPr lang="en-US" dirty="0"/>
          </a:p>
        </p:txBody>
      </p:sp>
      <p:sp>
        <p:nvSpPr>
          <p:cNvPr id="4" name="Slide Number Placeholder 3"/>
          <p:cNvSpPr>
            <a:spLocks noGrp="1"/>
          </p:cNvSpPr>
          <p:nvPr>
            <p:ph type="sldNum" sz="quarter" idx="10"/>
          </p:nvPr>
        </p:nvSpPr>
        <p:spPr/>
        <p:txBody>
          <a:bodyPr/>
          <a:lstStyle/>
          <a:p>
            <a:fld id="{0FB8C1F4-69D1-5A47-9142-6CD3F8D98F38}" type="slidenum">
              <a:rPr lang="en-US" smtClean="0"/>
              <a:t>38</a:t>
            </a:fld>
            <a:endParaRPr lang="en-US"/>
          </a:p>
        </p:txBody>
      </p:sp>
    </p:spTree>
    <p:extLst>
      <p:ext uri="{BB962C8B-B14F-4D97-AF65-F5344CB8AC3E}">
        <p14:creationId xmlns:p14="http://schemas.microsoft.com/office/powerpoint/2010/main" val="2863773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map of Greenland shows the location of the GNET stations and the vertical component of the GPS signal for the time period from 2000 to 2011.  Note the longer time series are for stations that had been established prior to the installation of the full GNET system as noted in the map inset.  One can see that there is a range in vertical uplift rates in different parts of Greenland with areas that show high rates of uplift on the south-east and west, north-west  coasts and slow rates of vertical motion in the northeast region.  In some area such as near the station of KAGA (west coast, just south of 70 degree arc) there is a decreasing pattern of uplift rates for stations located farther from the present ice margin.  This might reflect both the elastic response (fast rate) and a viscoelastic response related the lithospheric flexure (slow response) for these four stations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Bevis, Michael, John </a:t>
            </a:r>
            <a:r>
              <a:rPr lang="en-US" sz="1200" kern="1200" dirty="0" err="1">
                <a:solidFill>
                  <a:schemeClr val="tx1"/>
                </a:solidFill>
                <a:effectLst/>
                <a:latin typeface="+mn-lt"/>
                <a:ea typeface="+mn-ea"/>
                <a:cs typeface="+mn-cs"/>
              </a:rPr>
              <a:t>Wahr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Shfaqat</a:t>
            </a:r>
            <a:r>
              <a:rPr lang="en-US" sz="1200" kern="1200" dirty="0">
                <a:solidFill>
                  <a:schemeClr val="tx1"/>
                </a:solidFill>
                <a:effectLst/>
                <a:latin typeface="+mn-lt"/>
                <a:ea typeface="+mn-ea"/>
                <a:cs typeface="+mn-cs"/>
              </a:rPr>
              <a:t> A. Khan, Finn Bo Madsen, Abel Brown, Michael Willis, Eric Kendrick, Per Knudsen, Jason E. Box, Tonie van Dam, Dana J. </a:t>
            </a:r>
            <a:r>
              <a:rPr lang="en-US" sz="1200" kern="1200" dirty="0" err="1">
                <a:solidFill>
                  <a:schemeClr val="tx1"/>
                </a:solidFill>
                <a:effectLst/>
                <a:latin typeface="+mn-lt"/>
                <a:ea typeface="+mn-ea"/>
                <a:cs typeface="+mn-cs"/>
              </a:rPr>
              <a:t>Caccamise</a:t>
            </a:r>
            <a:r>
              <a:rPr lang="en-US" sz="1200" kern="1200" dirty="0">
                <a:solidFill>
                  <a:schemeClr val="tx1"/>
                </a:solidFill>
                <a:effectLst/>
                <a:latin typeface="+mn-lt"/>
                <a:ea typeface="+mn-ea"/>
                <a:cs typeface="+mn-cs"/>
              </a:rPr>
              <a:t> II, Bjorn Johns, Thomas </a:t>
            </a:r>
            <a:r>
              <a:rPr lang="en-US" sz="1200" kern="1200" dirty="0" err="1">
                <a:solidFill>
                  <a:schemeClr val="tx1"/>
                </a:solidFill>
                <a:effectLst/>
                <a:latin typeface="+mn-lt"/>
                <a:ea typeface="+mn-ea"/>
                <a:cs typeface="+mn-cs"/>
              </a:rPr>
              <a:t>Nylen</a:t>
            </a:r>
            <a:r>
              <a:rPr lang="en-US" sz="1200" kern="1200" dirty="0">
                <a:solidFill>
                  <a:schemeClr val="tx1"/>
                </a:solidFill>
                <a:effectLst/>
                <a:latin typeface="+mn-lt"/>
                <a:ea typeface="+mn-ea"/>
                <a:cs typeface="+mn-cs"/>
              </a:rPr>
              <a:t>, Robin Abbott, Seth White, Jeremy Miner, Rene Forsberg, Hao Zhou, Jian Wang, Terry Wilson, David Bromwich, and Olivier Francis. 2012. Bedrock displacements in Greenland manifest ice mass variations, climate cycles and climate change. PNAS 2012 109 (30) 11944-11948, 2012, doi:10.1073/pnas.1204664109</a:t>
            </a:r>
          </a:p>
          <a:p>
            <a:endParaRPr lang="en-US" dirty="0"/>
          </a:p>
          <a:p>
            <a:r>
              <a:rPr lang="en-US" sz="1200" kern="1200" dirty="0">
                <a:solidFill>
                  <a:schemeClr val="tx1"/>
                </a:solidFill>
                <a:effectLst/>
                <a:latin typeface="+mn-lt"/>
                <a:ea typeface="+mn-ea"/>
                <a:cs typeface="+mn-cs"/>
              </a:rPr>
              <a:t>PNAS (Proceedings of the National Academy of Science) allows reuse of published figures for non-commercial and educational uses. </a:t>
            </a:r>
          </a:p>
          <a:p>
            <a:r>
              <a:rPr lang="en-US" sz="1200" kern="1200" dirty="0">
                <a:solidFill>
                  <a:schemeClr val="tx1"/>
                </a:solidFill>
                <a:effectLst/>
                <a:latin typeface="+mn-lt"/>
                <a:ea typeface="+mn-ea"/>
                <a:cs typeface="+mn-cs"/>
              </a:rPr>
              <a:t>(</a:t>
            </a:r>
            <a:r>
              <a:rPr lang="en-US" sz="1200" u="sng" kern="1200" dirty="0">
                <a:solidFill>
                  <a:schemeClr val="tx1"/>
                </a:solidFill>
                <a:effectLst/>
                <a:latin typeface="+mn-lt"/>
                <a:ea typeface="+mn-ea"/>
                <a:cs typeface="+mn-cs"/>
                <a:hlinkClick r:id="rId3"/>
              </a:rPr>
              <a:t>http://www.pnas.org/site/aboutpnas/authorfaq.xhtml</a:t>
            </a:r>
            <a:r>
              <a:rPr lang="en-US" sz="1200" kern="1200" dirty="0">
                <a:solidFill>
                  <a:schemeClr val="tx1"/>
                </a:solidFill>
                <a:effectLst/>
                <a:latin typeface="+mn-lt"/>
                <a:ea typeface="+mn-ea"/>
                <a:cs typeface="+mn-cs"/>
              </a:rPr>
              <a:t>). </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Actual caption from Bevis et al., 2012. and  Supporting Information Appendix.  Figure S2.  Caption</a:t>
            </a:r>
            <a:r>
              <a:rPr lang="en-US" sz="1200" kern="1200" baseline="0" dirty="0">
                <a:solidFill>
                  <a:schemeClr val="tx1"/>
                </a:solidFill>
                <a:effectLst/>
                <a:latin typeface="+mn-lt"/>
                <a:ea typeface="+mn-ea"/>
                <a:cs typeface="+mn-cs"/>
              </a:rPr>
              <a:t> from the paper</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vertical velocities of the GNET stations in the GNET reference frame. With the exception of stations THU2 and KULU all these results are based on a constant-­‐velocity trend model, and indicate the solution obtained using all available data from 2000.0 to 2011.25.  We used quadratic and cubic trend models at THU2 and KULU, so their model velocity varies with time (see Fig. 1), so we show and list their average vertical velocities. The standard errors associated with these solutions are almost always very small compared with the velocity estimate itself, as can be seen in Table S1. The lateral gradients in uplift velocity can be seen more clearly in Figures 1 -­‐ 3. Note that THU2 and THU3 refer to the same GPS antenna (but distinct GPS receivers).</a:t>
            </a:r>
          </a:p>
          <a:p>
            <a:endParaRPr lang="en-US" dirty="0"/>
          </a:p>
          <a:p>
            <a:endParaRPr lang="en-US" dirty="0"/>
          </a:p>
        </p:txBody>
      </p:sp>
      <p:sp>
        <p:nvSpPr>
          <p:cNvPr id="4" name="Slide Number Placeholder 3"/>
          <p:cNvSpPr>
            <a:spLocks noGrp="1"/>
          </p:cNvSpPr>
          <p:nvPr>
            <p:ph type="sldNum" sz="quarter" idx="10"/>
          </p:nvPr>
        </p:nvSpPr>
        <p:spPr/>
        <p:txBody>
          <a:bodyPr/>
          <a:lstStyle/>
          <a:p>
            <a:fld id="{0FB8C1F4-69D1-5A47-9142-6CD3F8D98F38}" type="slidenum">
              <a:rPr lang="en-US" smtClean="0"/>
              <a:t>39</a:t>
            </a:fld>
            <a:endParaRPr lang="en-US"/>
          </a:p>
        </p:txBody>
      </p:sp>
    </p:spTree>
    <p:extLst>
      <p:ext uri="{BB962C8B-B14F-4D97-AF65-F5344CB8AC3E}">
        <p14:creationId xmlns:p14="http://schemas.microsoft.com/office/powerpoint/2010/main" val="1172515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t>9/27/21</a:t>
            </a:fld>
            <a:endParaRPr lang="en-US" dirty="0"/>
          </a:p>
        </p:txBody>
      </p:sp>
      <p:sp>
        <p:nvSpPr>
          <p:cNvPr id="5" name="Footer Placeholder 4"/>
          <p:cNvSpPr>
            <a:spLocks noGrp="1"/>
          </p:cNvSpPr>
          <p:nvPr>
            <p:ph type="ftr" sz="quarter" idx="11"/>
          </p:nvPr>
        </p:nvSpPr>
        <p:spPr>
          <a:xfrm>
            <a:off x="3124200" y="5766393"/>
            <a:ext cx="2895600" cy="365125"/>
          </a:xfrm>
        </p:spPr>
        <p:txBody>
          <a:bodyPr/>
          <a:lstStyle/>
          <a:p>
            <a:endParaRPr lang="en-US" dirty="0"/>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t>‹#›</a:t>
            </a:fld>
            <a:endParaRPr lang="en-US"/>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9" y="6112489"/>
            <a:ext cx="4615735" cy="646331"/>
          </a:xfrm>
          <a:prstGeom prst="rect">
            <a:avLst/>
          </a:prstGeom>
          <a:noFill/>
        </p:spPr>
        <p:txBody>
          <a:bodyPr wrap="square" rtlCol="0">
            <a:spAutoFit/>
          </a:bodyPr>
          <a:lstStyle/>
          <a:p>
            <a:pPr defTabSz="457200"/>
            <a:r>
              <a:rPr lang="en-US" sz="1200" dirty="0">
                <a:solidFill>
                  <a:prstClr val="black"/>
                </a:solidFill>
                <a:latin typeface="+mn-lt"/>
              </a:rPr>
              <a:t>This work is supported by the National Science Foundation’s </a:t>
            </a:r>
            <a:r>
              <a:rPr lang="en-US" sz="1200" i="0" dirty="0">
                <a:solidFill>
                  <a:prstClr val="black"/>
                </a:solidFill>
                <a:latin typeface="+mn-lt"/>
              </a:rPr>
              <a:t>Directorate for Education and Human Resources TUES</a:t>
            </a:r>
            <a:r>
              <a:rPr lang="en-US" sz="1200" dirty="0">
                <a:solidFill>
                  <a:prstClr val="black"/>
                </a:solidFill>
                <a:latin typeface="+mn-lt"/>
              </a:rPr>
              <a:t>-1245025, IUSE-</a:t>
            </a:r>
            <a:r>
              <a:rPr lang="is-IS" sz="1200" dirty="0">
                <a:solidFill>
                  <a:prstClr val="black"/>
                </a:solidFill>
                <a:latin typeface="+mn-lt"/>
              </a:rPr>
              <a:t>1612248</a:t>
            </a:r>
            <a:r>
              <a:rPr lang="en-US" sz="1200" dirty="0">
                <a:solidFill>
                  <a:prstClr val="black"/>
                </a:solidFill>
                <a:latin typeface="+mn-lt"/>
              </a:rPr>
              <a:t>, </a:t>
            </a:r>
            <a:r>
              <a:rPr lang="is-IS" sz="1200" dirty="0"/>
              <a:t>IUSE-1725347,  and </a:t>
            </a:r>
            <a:r>
              <a:rPr lang="en-US" sz="1200" dirty="0">
                <a:solidFill>
                  <a:prstClr val="black"/>
                </a:solidFill>
                <a:latin typeface="+mn-lt"/>
              </a:rPr>
              <a:t>IUSE-</a:t>
            </a:r>
            <a:r>
              <a:rPr lang="cs-CZ" sz="1200" dirty="0">
                <a:solidFill>
                  <a:prstClr val="black"/>
                </a:solidFill>
                <a:latin typeface="+mn-lt"/>
              </a:rPr>
              <a:t>1914915.</a:t>
            </a:r>
            <a:endParaRPr lang="en-US" sz="1200" dirty="0">
              <a:solidFill>
                <a:prstClr val="black"/>
              </a:solidFill>
              <a:latin typeface="+mn-lt"/>
            </a:endParaRPr>
          </a:p>
        </p:txBody>
      </p:sp>
      <p:sp>
        <p:nvSpPr>
          <p:cNvPr id="7" name="TextBox 6"/>
          <p:cNvSpPr txBox="1"/>
          <p:nvPr userDrawn="1"/>
        </p:nvSpPr>
        <p:spPr>
          <a:xfrm>
            <a:off x="5715840" y="6481821"/>
            <a:ext cx="2970960" cy="276999"/>
          </a:xfrm>
          <a:prstGeom prst="rect">
            <a:avLst/>
          </a:prstGeom>
          <a:noFill/>
        </p:spPr>
        <p:txBody>
          <a:bodyPr wrap="none" rtlCol="0">
            <a:spAutoFit/>
          </a:bodyPr>
          <a:lstStyle/>
          <a:p>
            <a:r>
              <a:rPr lang="en-US" sz="1200" dirty="0"/>
              <a:t>Questions, contact </a:t>
            </a:r>
            <a:r>
              <a:rPr lang="en-US" sz="1200" u="sng" dirty="0"/>
              <a:t>education-AT-unavco.org</a:t>
            </a:r>
            <a:endParaRPr lang="en-US" sz="1200" dirty="0"/>
          </a:p>
        </p:txBody>
      </p:sp>
      <p:pic>
        <p:nvPicPr>
          <p:cNvPr id="12" name="Picture 11"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9/27/21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32300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t>9/27/21</a:t>
            </a:fld>
            <a:endParaRPr lang="en-US"/>
          </a:p>
        </p:txBody>
      </p:sp>
      <p:sp>
        <p:nvSpPr>
          <p:cNvPr id="5" name="Footer Placeholder 4"/>
          <p:cNvSpPr>
            <a:spLocks noGrp="1"/>
          </p:cNvSpPr>
          <p:nvPr>
            <p:ph type="ftr" sz="quarter" idx="11"/>
          </p:nvPr>
        </p:nvSpPr>
        <p:spPr>
          <a:xfrm>
            <a:off x="3124200" y="6287745"/>
            <a:ext cx="2895600" cy="365125"/>
          </a:xfrm>
        </p:spPr>
        <p:txBody>
          <a:bodyPr/>
          <a:lstStyle/>
          <a:p>
            <a:endParaRPr lang="en-US"/>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t>‹#›</a:t>
            </a:fld>
            <a:endParaRPr lang="en-US"/>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0E7532-6558-2949-8B64-49F3D63F0157}" type="datetimeFigureOut">
              <a:rPr lang="en-US" smtClean="0"/>
              <a:t>9/27/21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18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0E7532-6558-2949-8B64-49F3D63F0157}" type="datetimeFigureOut">
              <a:rPr lang="en-US" smtClean="0"/>
              <a:t>9/27/21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04793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t>9/27/21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5639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t>9/27/21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36755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9/27/21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5128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9/27/21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839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9/27/21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522855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9/27/21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2846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1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image" Target="../media/image7.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8EFF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t>9/27/21</a:t>
            </a:fld>
            <a:endParaRPr lang="en-US"/>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t>‹#›</a:t>
            </a:fld>
            <a:endParaRPr lang="en-US"/>
          </a:p>
        </p:txBody>
      </p:sp>
      <p:pic>
        <p:nvPicPr>
          <p:cNvPr id="7" name="Picture 6" descr="GETSI_banner_wide.png"/>
          <p:cNvPicPr>
            <a:picLocks noChangeAspect="1"/>
          </p:cNvPicPr>
          <p:nvPr/>
        </p:nvPicPr>
        <p:blipFill rotWithShape="1">
          <a:blip r:embed="rId13">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88808" y="6463857"/>
            <a:ext cx="373662" cy="263743"/>
          </a:xfrm>
          <a:prstGeom prst="rect">
            <a:avLst/>
          </a:prstGeom>
        </p:spPr>
      </p:pic>
      <p:pic>
        <p:nvPicPr>
          <p:cNvPr id="8" name="Picture 7"/>
          <p:cNvPicPr>
            <a:picLocks noChangeAspect="1"/>
          </p:cNvPicPr>
          <p:nvPr/>
        </p:nvPicPr>
        <p:blipFill>
          <a:blip r:embed="rId15"/>
          <a:stretch>
            <a:fillRect/>
          </a:stretch>
        </p:blipFill>
        <p:spPr>
          <a:xfrm>
            <a:off x="6200834" y="6506502"/>
            <a:ext cx="669199" cy="178453"/>
          </a:xfrm>
          <a:prstGeom prst="rect">
            <a:avLst/>
          </a:prstGeom>
        </p:spPr>
      </p:pic>
      <p:pic>
        <p:nvPicPr>
          <p:cNvPr id="13" name="Picture 12"/>
          <p:cNvPicPr>
            <a:picLocks noChangeAspect="1"/>
          </p:cNvPicPr>
          <p:nvPr/>
        </p:nvPicPr>
        <p:blipFill>
          <a:blip r:embed="rId16"/>
          <a:stretch>
            <a:fillRect/>
          </a:stretch>
        </p:blipFill>
        <p:spPr>
          <a:xfrm>
            <a:off x="6899113" y="6448481"/>
            <a:ext cx="233256" cy="294495"/>
          </a:xfrm>
          <a:prstGeom prst="rect">
            <a:avLst/>
          </a:prstGeom>
        </p:spPr>
      </p:pic>
      <p:pic>
        <p:nvPicPr>
          <p:cNvPr id="14" name="Picture 13"/>
          <p:cNvPicPr>
            <a:picLocks noChangeAspect="1"/>
          </p:cNvPicPr>
          <p:nvPr/>
        </p:nvPicPr>
        <p:blipFill>
          <a:blip r:embed="rId17"/>
          <a:stretch>
            <a:fillRect/>
          </a:stretch>
        </p:blipFill>
        <p:spPr>
          <a:xfrm>
            <a:off x="8177346" y="6527245"/>
            <a:ext cx="410898" cy="136966"/>
          </a:xfrm>
          <a:prstGeom prst="rect">
            <a:avLst/>
          </a:prstGeom>
        </p:spPr>
      </p:pic>
      <p:pic>
        <p:nvPicPr>
          <p:cNvPr id="9" name="Picture 8" descr="ISUreverse.png"/>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619826" y="6519220"/>
            <a:ext cx="508511" cy="153017"/>
          </a:xfrm>
          <a:prstGeom prst="rect">
            <a:avLst/>
          </a:prstGeom>
        </p:spPr>
      </p:pic>
      <p:pic>
        <p:nvPicPr>
          <p:cNvPr id="15" name="Picture 14" descr="NSF_Logo sm.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serc.carleton.edu/getsi/workshops/fall2021virtual_field/index.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serc.carleton.edu/getsi/index.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35527" y="1046503"/>
            <a:ext cx="8672945" cy="1025518"/>
          </a:xfrm>
        </p:spPr>
        <p:txBody>
          <a:bodyPr/>
          <a:lstStyle/>
          <a:p>
            <a:pPr>
              <a:spcBef>
                <a:spcPts val="0"/>
              </a:spcBef>
            </a:pPr>
            <a:r>
              <a:rPr lang="en-US" sz="3200" dirty="0"/>
              <a:t>Teaching in the field with SfM and RTK GPS/GNSS</a:t>
            </a:r>
            <a:endParaRPr lang="en-US" sz="3200" b="0" dirty="0"/>
          </a:p>
        </p:txBody>
      </p:sp>
      <p:pic>
        <p:nvPicPr>
          <p:cNvPr id="3" name="Picture 2">
            <a:extLst>
              <a:ext uri="{FF2B5EF4-FFF2-40B4-BE49-F238E27FC236}">
                <a16:creationId xmlns:a16="http://schemas.microsoft.com/office/drawing/2014/main" id="{28F7A680-0A61-E64C-8F93-AA7A11887150}"/>
              </a:ext>
            </a:extLst>
          </p:cNvPr>
          <p:cNvPicPr>
            <a:picLocks noChangeAspect="1"/>
          </p:cNvPicPr>
          <p:nvPr/>
        </p:nvPicPr>
        <p:blipFill>
          <a:blip r:embed="rId2"/>
          <a:stretch>
            <a:fillRect/>
          </a:stretch>
        </p:blipFill>
        <p:spPr>
          <a:xfrm>
            <a:off x="235526" y="1995388"/>
            <a:ext cx="4667115" cy="2625252"/>
          </a:xfrm>
          <a:prstGeom prst="rect">
            <a:avLst/>
          </a:prstGeom>
        </p:spPr>
      </p:pic>
      <p:pic>
        <p:nvPicPr>
          <p:cNvPr id="7" name="Picture 6">
            <a:extLst>
              <a:ext uri="{FF2B5EF4-FFF2-40B4-BE49-F238E27FC236}">
                <a16:creationId xmlns:a16="http://schemas.microsoft.com/office/drawing/2014/main" id="{D7A466BA-356D-4440-9FE1-15D66655B503}"/>
              </a:ext>
            </a:extLst>
          </p:cNvPr>
          <p:cNvPicPr>
            <a:picLocks noChangeAspect="1"/>
          </p:cNvPicPr>
          <p:nvPr/>
        </p:nvPicPr>
        <p:blipFill rotWithShape="1">
          <a:blip r:embed="rId3"/>
          <a:srcRect l="19574" t="12766" b="6808"/>
          <a:stretch/>
        </p:blipFill>
        <p:spPr>
          <a:xfrm>
            <a:off x="4601182" y="3020906"/>
            <a:ext cx="4307289" cy="2871527"/>
          </a:xfrm>
          <a:prstGeom prst="rect">
            <a:avLst/>
          </a:prstGeom>
        </p:spPr>
      </p:pic>
    </p:spTree>
    <p:extLst>
      <p:ext uri="{BB962C8B-B14F-4D97-AF65-F5344CB8AC3E}">
        <p14:creationId xmlns:p14="http://schemas.microsoft.com/office/powerpoint/2010/main" val="2184000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457200" y="237652"/>
            <a:ext cx="8229600" cy="502088"/>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rgbClr val="366092"/>
              </a:buClr>
              <a:buSzPts val="3400"/>
              <a:buFont typeface="Calibri"/>
              <a:buNone/>
            </a:pPr>
            <a:r>
              <a:rPr lang="en-US"/>
              <a:t>Technology</a:t>
            </a:r>
            <a:endParaRPr/>
          </a:p>
        </p:txBody>
      </p:sp>
      <p:sp>
        <p:nvSpPr>
          <p:cNvPr id="118" name="Google Shape;118;p2"/>
          <p:cNvSpPr txBox="1">
            <a:spLocks noGrp="1"/>
          </p:cNvSpPr>
          <p:nvPr>
            <p:ph type="body" idx="1"/>
          </p:nvPr>
        </p:nvSpPr>
        <p:spPr>
          <a:xfrm>
            <a:off x="457199" y="840473"/>
            <a:ext cx="8479972" cy="5266412"/>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600"/>
              </a:spcAft>
              <a:buClr>
                <a:schemeClr val="dk1"/>
              </a:buClr>
              <a:buSzPts val="2200"/>
              <a:buChar char="•"/>
            </a:pPr>
            <a:r>
              <a:rPr lang="en-US" sz="2200" dirty="0"/>
              <a:t>Please stay muted when you are not talking</a:t>
            </a:r>
            <a:endParaRPr dirty="0"/>
          </a:p>
          <a:p>
            <a:pPr marL="342900" lvl="0" indent="-342900" algn="l" rtl="0">
              <a:spcBef>
                <a:spcPts val="300"/>
              </a:spcBef>
              <a:spcAft>
                <a:spcPts val="600"/>
              </a:spcAft>
              <a:buClr>
                <a:schemeClr val="dk1"/>
              </a:buClr>
              <a:buSzPts val="2200"/>
              <a:buChar char="•"/>
            </a:pPr>
            <a:r>
              <a:rPr lang="en-US" sz="2200" dirty="0"/>
              <a:t>Best to use earphones</a:t>
            </a:r>
            <a:endParaRPr dirty="0"/>
          </a:p>
          <a:p>
            <a:pPr marL="342900" lvl="0" indent="-342900" algn="l" rtl="0">
              <a:spcBef>
                <a:spcPts val="300"/>
              </a:spcBef>
              <a:spcAft>
                <a:spcPts val="600"/>
              </a:spcAft>
              <a:buClr>
                <a:schemeClr val="dk1"/>
              </a:buClr>
              <a:buSzPts val="2200"/>
              <a:buChar char="•"/>
            </a:pPr>
            <a:r>
              <a:rPr lang="en-US" sz="2200" dirty="0"/>
              <a:t>Please make sure your real name shows </a:t>
            </a:r>
            <a:br>
              <a:rPr lang="en-US" sz="2200" dirty="0"/>
            </a:br>
            <a:r>
              <a:rPr lang="en-US" sz="2200" dirty="0"/>
              <a:t>in the Zoom Participant list </a:t>
            </a:r>
            <a:endParaRPr dirty="0"/>
          </a:p>
          <a:p>
            <a:pPr marL="342900" lvl="0" indent="-342900" algn="l" rtl="0">
              <a:spcBef>
                <a:spcPts val="300"/>
              </a:spcBef>
              <a:spcAft>
                <a:spcPts val="600"/>
              </a:spcAft>
              <a:buClr>
                <a:schemeClr val="dk1"/>
              </a:buClr>
              <a:buSzPts val="2200"/>
              <a:buChar char="•"/>
            </a:pPr>
            <a:r>
              <a:rPr lang="en-US" sz="2200" dirty="0"/>
              <a:t>Use chat box a lot! (group or private messages)</a:t>
            </a:r>
            <a:endParaRPr dirty="0"/>
          </a:p>
          <a:p>
            <a:pPr marL="342900" lvl="0" indent="-342900" algn="l" rtl="0">
              <a:spcBef>
                <a:spcPts val="300"/>
              </a:spcBef>
              <a:spcAft>
                <a:spcPts val="600"/>
              </a:spcAft>
              <a:buClr>
                <a:schemeClr val="dk1"/>
              </a:buClr>
              <a:buSzPts val="2200"/>
              <a:buChar char="•"/>
            </a:pPr>
            <a:r>
              <a:rPr lang="en-US" sz="2200" dirty="0"/>
              <a:t>Raise your hand if you have something more complicated </a:t>
            </a:r>
            <a:br>
              <a:rPr lang="en-US" sz="2200" dirty="0"/>
            </a:br>
            <a:r>
              <a:rPr lang="en-US" sz="2200" dirty="0"/>
              <a:t>so we can call on you. Then </a:t>
            </a:r>
            <a:br>
              <a:rPr lang="en-US" sz="2200" dirty="0"/>
            </a:br>
            <a:r>
              <a:rPr lang="en-US" sz="2200" dirty="0"/>
              <a:t>you can unmute to speak.</a:t>
            </a:r>
            <a:endParaRPr dirty="0"/>
          </a:p>
          <a:p>
            <a:pPr marL="342900" lvl="0" indent="-342900" algn="l" rtl="0">
              <a:spcBef>
                <a:spcPts val="300"/>
              </a:spcBef>
              <a:spcAft>
                <a:spcPts val="600"/>
              </a:spcAft>
              <a:buClr>
                <a:schemeClr val="dk1"/>
              </a:buClr>
              <a:buSzPts val="2200"/>
              <a:buChar char="•"/>
            </a:pPr>
            <a:r>
              <a:rPr lang="en-US" sz="2200" dirty="0"/>
              <a:t>We plan to record sessions and save the chat (help us remember to turn it on).</a:t>
            </a:r>
            <a:endParaRPr dirty="0"/>
          </a:p>
          <a:p>
            <a:pPr marL="342900" lvl="0" indent="-342900" algn="l" rtl="0">
              <a:spcBef>
                <a:spcPts val="300"/>
              </a:spcBef>
              <a:spcAft>
                <a:spcPts val="600"/>
              </a:spcAft>
              <a:buClr>
                <a:schemeClr val="dk1"/>
              </a:buClr>
              <a:buSzPts val="2200"/>
              <a:buChar char="•"/>
            </a:pPr>
            <a:r>
              <a:rPr lang="en-US" sz="2200" dirty="0"/>
              <a:t>Closed captions are available in main Zoom room.</a:t>
            </a:r>
            <a:endParaRPr dirty="0"/>
          </a:p>
        </p:txBody>
      </p:sp>
      <p:pic>
        <p:nvPicPr>
          <p:cNvPr id="119" name="Google Shape;119;p2"/>
          <p:cNvPicPr preferRelativeResize="0"/>
          <p:nvPr/>
        </p:nvPicPr>
        <p:blipFill rotWithShape="1">
          <a:blip r:embed="rId3">
            <a:alphaModFix/>
          </a:blip>
          <a:srcRect t="55389"/>
          <a:stretch/>
        </p:blipFill>
        <p:spPr>
          <a:xfrm>
            <a:off x="4205226" y="3448263"/>
            <a:ext cx="2718723" cy="423384"/>
          </a:xfrm>
          <a:prstGeom prst="rect">
            <a:avLst/>
          </a:prstGeom>
          <a:noFill/>
          <a:ln w="9525" cap="flat" cmpd="sng">
            <a:solidFill>
              <a:schemeClr val="dk1"/>
            </a:solidFill>
            <a:prstDash val="solid"/>
            <a:round/>
            <a:headEnd type="none" w="sm" len="sm"/>
            <a:tailEnd type="none" w="sm" len="sm"/>
          </a:ln>
        </p:spPr>
      </p:pic>
      <p:pic>
        <p:nvPicPr>
          <p:cNvPr id="120" name="Google Shape;120;p2"/>
          <p:cNvPicPr preferRelativeResize="0"/>
          <p:nvPr/>
        </p:nvPicPr>
        <p:blipFill rotWithShape="1">
          <a:blip r:embed="rId4">
            <a:alphaModFix/>
          </a:blip>
          <a:srcRect/>
          <a:stretch/>
        </p:blipFill>
        <p:spPr>
          <a:xfrm>
            <a:off x="5490753" y="1514902"/>
            <a:ext cx="2669177" cy="859915"/>
          </a:xfrm>
          <a:prstGeom prst="rect">
            <a:avLst/>
          </a:prstGeom>
          <a:noFill/>
          <a:ln w="9525" cap="flat" cmpd="sng">
            <a:solidFill>
              <a:schemeClr val="dk1"/>
            </a:solidFill>
            <a:prstDash val="solid"/>
            <a:round/>
            <a:headEnd type="none" w="sm" len="sm"/>
            <a:tailEnd type="none" w="sm" len="sm"/>
          </a:ln>
        </p:spPr>
      </p:pic>
      <p:pic>
        <p:nvPicPr>
          <p:cNvPr id="121" name="Google Shape;121;p2"/>
          <p:cNvPicPr preferRelativeResize="0"/>
          <p:nvPr/>
        </p:nvPicPr>
        <p:blipFill rotWithShape="1">
          <a:blip r:embed="rId5">
            <a:alphaModFix/>
          </a:blip>
          <a:srcRect/>
          <a:stretch/>
        </p:blipFill>
        <p:spPr>
          <a:xfrm>
            <a:off x="1614811" y="5352592"/>
            <a:ext cx="2841171" cy="754293"/>
          </a:xfrm>
          <a:prstGeom prst="rect">
            <a:avLst/>
          </a:prstGeom>
          <a:noFill/>
          <a:ln>
            <a:noFill/>
          </a:ln>
        </p:spPr>
      </p:pic>
      <p:pic>
        <p:nvPicPr>
          <p:cNvPr id="123" name="Google Shape;123;p2"/>
          <p:cNvPicPr preferRelativeResize="0"/>
          <p:nvPr/>
        </p:nvPicPr>
        <p:blipFill rotWithShape="1">
          <a:blip r:embed="rId6">
            <a:alphaModFix/>
          </a:blip>
          <a:srcRect t="6852"/>
          <a:stretch/>
        </p:blipFill>
        <p:spPr>
          <a:xfrm>
            <a:off x="7499837" y="2917309"/>
            <a:ext cx="1567543" cy="1112740"/>
          </a:xfrm>
          <a:prstGeom prst="rect">
            <a:avLst/>
          </a:prstGeom>
          <a:noFill/>
          <a:ln>
            <a:noFill/>
          </a:ln>
        </p:spPr>
      </p:pic>
    </p:spTree>
    <p:extLst>
      <p:ext uri="{BB962C8B-B14F-4D97-AF65-F5344CB8AC3E}">
        <p14:creationId xmlns:p14="http://schemas.microsoft.com/office/powerpoint/2010/main" val="2495714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457200" y="237652"/>
            <a:ext cx="8229600" cy="502088"/>
          </a:xfrm>
          <a:prstGeom prst="rect">
            <a:avLst/>
          </a:prstGeom>
          <a:noFill/>
          <a:ln>
            <a:noFill/>
          </a:ln>
        </p:spPr>
        <p:txBody>
          <a:bodyPr spcFirstLastPara="1" wrap="square" lIns="91425" tIns="45700" rIns="91425" bIns="45700" anchor="ctr" anchorCtr="0">
            <a:noAutofit/>
          </a:bodyPr>
          <a:lstStyle/>
          <a:p>
            <a:pPr>
              <a:spcBef>
                <a:spcPts val="0"/>
              </a:spcBef>
              <a:buClr>
                <a:srgbClr val="366092"/>
              </a:buClr>
              <a:buSzPts val="3400"/>
            </a:pPr>
            <a:r>
              <a:rPr lang="en-US" dirty="0"/>
              <a:t>Culture of Effective Collaboration</a:t>
            </a:r>
            <a:endParaRPr dirty="0"/>
          </a:p>
        </p:txBody>
      </p:sp>
      <p:sp>
        <p:nvSpPr>
          <p:cNvPr id="118" name="Google Shape;118;p2"/>
          <p:cNvSpPr txBox="1">
            <a:spLocks noGrp="1"/>
          </p:cNvSpPr>
          <p:nvPr>
            <p:ph type="body" idx="1"/>
          </p:nvPr>
        </p:nvSpPr>
        <p:spPr>
          <a:xfrm>
            <a:off x="457199" y="981309"/>
            <a:ext cx="8479972" cy="5014065"/>
          </a:xfrm>
          <a:prstGeom prst="rect">
            <a:avLst/>
          </a:prstGeom>
          <a:noFill/>
          <a:ln>
            <a:noFill/>
          </a:ln>
        </p:spPr>
        <p:txBody>
          <a:bodyPr spcFirstLastPara="1" wrap="square" lIns="91425" tIns="45700" rIns="91425" bIns="45700" anchor="t" anchorCtr="0">
            <a:noAutofit/>
          </a:bodyPr>
          <a:lstStyle/>
          <a:p>
            <a:pPr lvl="0">
              <a:spcBef>
                <a:spcPts val="0"/>
              </a:spcBef>
              <a:spcAft>
                <a:spcPts val="600"/>
              </a:spcAft>
              <a:buClr>
                <a:schemeClr val="dk1"/>
              </a:buClr>
              <a:buSzPts val="2200"/>
            </a:pPr>
            <a:r>
              <a:rPr lang="en-US" sz="2200" dirty="0"/>
              <a:t>Treat others with respect and consideration, value a diversity of views and opinions.</a:t>
            </a:r>
          </a:p>
          <a:p>
            <a:pPr lvl="0">
              <a:spcBef>
                <a:spcPts val="0"/>
              </a:spcBef>
              <a:spcAft>
                <a:spcPts val="600"/>
              </a:spcAft>
              <a:buClr>
                <a:schemeClr val="dk1"/>
              </a:buClr>
              <a:buSzPts val="2200"/>
            </a:pPr>
            <a:r>
              <a:rPr lang="en-US" sz="2200" dirty="0"/>
              <a:t>Be considerate, inclusive, respectful, and collaborative.</a:t>
            </a:r>
          </a:p>
          <a:p>
            <a:pPr lvl="0">
              <a:spcBef>
                <a:spcPts val="0"/>
              </a:spcBef>
              <a:spcAft>
                <a:spcPts val="600"/>
              </a:spcAft>
              <a:buClr>
                <a:schemeClr val="dk1"/>
              </a:buClr>
              <a:buSzPts val="2200"/>
            </a:pPr>
            <a:r>
              <a:rPr lang="en-US" sz="2200" dirty="0"/>
              <a:t>Communicate openly with respect for others, critiquing ideas rather than individuals.</a:t>
            </a:r>
          </a:p>
          <a:p>
            <a:pPr lvl="0">
              <a:spcBef>
                <a:spcPts val="0"/>
              </a:spcBef>
              <a:spcAft>
                <a:spcPts val="600"/>
              </a:spcAft>
              <a:buClr>
                <a:schemeClr val="dk1"/>
              </a:buClr>
              <a:buSzPts val="2200"/>
            </a:pPr>
            <a:endParaRPr lang="en-US" sz="2200" dirty="0"/>
          </a:p>
          <a:p>
            <a:pPr lvl="0">
              <a:spcBef>
                <a:spcPts val="0"/>
              </a:spcBef>
              <a:spcAft>
                <a:spcPts val="600"/>
              </a:spcAft>
              <a:buClr>
                <a:schemeClr val="dk1"/>
              </a:buClr>
              <a:buSzPts val="2200"/>
            </a:pPr>
            <a:r>
              <a:rPr lang="en-US" sz="2200" dirty="0"/>
              <a:t>This group comes from a diversity of teaching institutions from community colleges to research universities</a:t>
            </a:r>
          </a:p>
          <a:p>
            <a:pPr lvl="1">
              <a:spcBef>
                <a:spcPts val="0"/>
              </a:spcBef>
              <a:spcAft>
                <a:spcPts val="600"/>
              </a:spcAft>
              <a:buClr>
                <a:schemeClr val="dk1"/>
              </a:buClr>
              <a:buSzPts val="2200"/>
            </a:pPr>
            <a:r>
              <a:rPr lang="en-US" sz="1800" dirty="0"/>
              <a:t>Remember the teaching realities will vary</a:t>
            </a:r>
          </a:p>
          <a:p>
            <a:pPr lvl="1">
              <a:spcBef>
                <a:spcPts val="0"/>
              </a:spcBef>
              <a:spcAft>
                <a:spcPts val="600"/>
              </a:spcAft>
              <a:buClr>
                <a:schemeClr val="dk1"/>
              </a:buClr>
              <a:buSzPts val="2200"/>
            </a:pPr>
            <a:r>
              <a:rPr lang="en-US" sz="1800" dirty="0"/>
              <a:t>Believe others if they describe situations and students that seem different than your experience</a:t>
            </a:r>
          </a:p>
          <a:p>
            <a:pPr lvl="1">
              <a:spcBef>
                <a:spcPts val="0"/>
              </a:spcBef>
              <a:spcAft>
                <a:spcPts val="600"/>
              </a:spcAft>
              <a:buClr>
                <a:schemeClr val="dk1"/>
              </a:buClr>
              <a:buSzPts val="2200"/>
            </a:pPr>
            <a:r>
              <a:rPr lang="en-US" sz="1800" dirty="0"/>
              <a:t>Support each other in brainstorming solutions based on different realities</a:t>
            </a:r>
          </a:p>
          <a:p>
            <a:pPr>
              <a:spcBef>
                <a:spcPts val="0"/>
              </a:spcBef>
              <a:spcAft>
                <a:spcPts val="600"/>
              </a:spcAft>
              <a:buClr>
                <a:schemeClr val="dk1"/>
              </a:buClr>
              <a:buSzPts val="2200"/>
            </a:pPr>
            <a:r>
              <a:rPr lang="en-US" sz="2200" dirty="0"/>
              <a:t>Please communicate with leaders if you have any issues or would like to switch breakout groups.</a:t>
            </a:r>
          </a:p>
          <a:p>
            <a:pPr>
              <a:spcBef>
                <a:spcPts val="0"/>
              </a:spcBef>
              <a:spcAft>
                <a:spcPts val="600"/>
              </a:spcAft>
              <a:buClr>
                <a:schemeClr val="dk1"/>
              </a:buClr>
              <a:buSzPts val="2200"/>
            </a:pPr>
            <a:endParaRPr lang="en-US" sz="2200" dirty="0"/>
          </a:p>
        </p:txBody>
      </p:sp>
    </p:spTree>
    <p:extLst>
      <p:ext uri="{BB962C8B-B14F-4D97-AF65-F5344CB8AC3E}">
        <p14:creationId xmlns:p14="http://schemas.microsoft.com/office/powerpoint/2010/main" val="166861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87AF7-054C-5146-9026-0B57110D33C0}"/>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71C06A33-80C3-0C4A-87B4-44CC0B15E29F}"/>
              </a:ext>
            </a:extLst>
          </p:cNvPr>
          <p:cNvSpPr>
            <a:spLocks noGrp="1"/>
          </p:cNvSpPr>
          <p:nvPr>
            <p:ph idx="1"/>
          </p:nvPr>
        </p:nvSpPr>
        <p:spPr>
          <a:xfrm>
            <a:off x="457200" y="949332"/>
            <a:ext cx="8229600" cy="4765896"/>
          </a:xfrm>
        </p:spPr>
        <p:txBody>
          <a:bodyPr/>
          <a:lstStyle/>
          <a:p>
            <a:r>
              <a:rPr lang="en-US" dirty="0"/>
              <a:t>Name</a:t>
            </a:r>
          </a:p>
          <a:p>
            <a:r>
              <a:rPr lang="en-US" dirty="0"/>
              <a:t>Institution</a:t>
            </a:r>
          </a:p>
          <a:p>
            <a:r>
              <a:rPr lang="en-US" dirty="0"/>
              <a:t>Role/position</a:t>
            </a:r>
          </a:p>
          <a:p>
            <a:r>
              <a:rPr lang="en-US" dirty="0"/>
              <a:t>For primary instructors</a:t>
            </a:r>
          </a:p>
          <a:p>
            <a:pPr lvl="1"/>
            <a:r>
              <a:rPr lang="en-US" dirty="0"/>
              <a:t>Anticipated course</a:t>
            </a:r>
          </a:p>
          <a:p>
            <a:pPr lvl="1"/>
            <a:r>
              <a:rPr lang="en-US" dirty="0"/>
              <a:t>Possible geoscience application for SfM and GPS in the course</a:t>
            </a:r>
          </a:p>
          <a:p>
            <a:pPr lvl="1"/>
            <a:r>
              <a:rPr lang="en-US" dirty="0"/>
              <a:t>#students anticipated</a:t>
            </a:r>
          </a:p>
        </p:txBody>
      </p:sp>
    </p:spTree>
    <p:extLst>
      <p:ext uri="{BB962C8B-B14F-4D97-AF65-F5344CB8AC3E}">
        <p14:creationId xmlns:p14="http://schemas.microsoft.com/office/powerpoint/2010/main" val="1362903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17FB-92C7-864D-99C5-929E18F8DC6F}"/>
              </a:ext>
            </a:extLst>
          </p:cNvPr>
          <p:cNvSpPr>
            <a:spLocks noGrp="1"/>
          </p:cNvSpPr>
          <p:nvPr>
            <p:ph type="title"/>
          </p:nvPr>
        </p:nvSpPr>
        <p:spPr/>
        <p:txBody>
          <a:bodyPr/>
          <a:lstStyle/>
          <a:p>
            <a:r>
              <a:rPr lang="en-US" dirty="0"/>
              <a:t>Goals for the week</a:t>
            </a:r>
          </a:p>
        </p:txBody>
      </p:sp>
      <p:sp>
        <p:nvSpPr>
          <p:cNvPr id="3" name="Content Placeholder 2">
            <a:extLst>
              <a:ext uri="{FF2B5EF4-FFF2-40B4-BE49-F238E27FC236}">
                <a16:creationId xmlns:a16="http://schemas.microsoft.com/office/drawing/2014/main" id="{5E769E95-E4EE-8140-98A5-2D30D9CFD088}"/>
              </a:ext>
            </a:extLst>
          </p:cNvPr>
          <p:cNvSpPr>
            <a:spLocks noGrp="1"/>
          </p:cNvSpPr>
          <p:nvPr>
            <p:ph idx="1"/>
          </p:nvPr>
        </p:nvSpPr>
        <p:spPr/>
        <p:txBody>
          <a:bodyPr/>
          <a:lstStyle/>
          <a:p>
            <a:pPr marL="514350" indent="-514350">
              <a:buFont typeface="+mj-lt"/>
              <a:buAutoNum type="arabicPeriod"/>
            </a:pPr>
            <a:r>
              <a:rPr lang="en-US" dirty="0"/>
              <a:t>Create a georeferenced SfM point cloud (this requires being able to successfully do both SfM and GPS surveys). </a:t>
            </a:r>
            <a:br>
              <a:rPr lang="en-US" dirty="0"/>
            </a:br>
            <a:r>
              <a:rPr lang="en-US" sz="2300" dirty="0"/>
              <a:t>(Ideally this would be applied to a geoscience research question, but if that is not practical in your particular location this week, at least you will know how you would do it.)</a:t>
            </a:r>
          </a:p>
          <a:p>
            <a:pPr marL="514350" indent="-514350">
              <a:buFont typeface="+mj-lt"/>
              <a:buAutoNum type="arabicPeriod"/>
            </a:pPr>
            <a:r>
              <a:rPr lang="en-US" dirty="0"/>
              <a:t>Develop a geodesy field teaching implementation plan</a:t>
            </a:r>
          </a:p>
        </p:txBody>
      </p:sp>
    </p:spTree>
    <p:extLst>
      <p:ext uri="{BB962C8B-B14F-4D97-AF65-F5344CB8AC3E}">
        <p14:creationId xmlns:p14="http://schemas.microsoft.com/office/powerpoint/2010/main" val="2237689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3FFB-D8B4-6A49-8763-6345DC38E956}"/>
              </a:ext>
            </a:extLst>
          </p:cNvPr>
          <p:cNvSpPr>
            <a:spLocks noGrp="1"/>
          </p:cNvSpPr>
          <p:nvPr>
            <p:ph type="title"/>
          </p:nvPr>
        </p:nvSpPr>
        <p:spPr/>
        <p:txBody>
          <a:bodyPr/>
          <a:lstStyle/>
          <a:p>
            <a:r>
              <a:rPr lang="en-US" dirty="0"/>
              <a:t>Overall schedule for the course</a:t>
            </a:r>
          </a:p>
        </p:txBody>
      </p:sp>
      <p:sp>
        <p:nvSpPr>
          <p:cNvPr id="7" name="TextBox 6">
            <a:extLst>
              <a:ext uri="{FF2B5EF4-FFF2-40B4-BE49-F238E27FC236}">
                <a16:creationId xmlns:a16="http://schemas.microsoft.com/office/drawing/2014/main" id="{6690ABE5-A3CD-9847-9026-38DE889B4D71}"/>
              </a:ext>
            </a:extLst>
          </p:cNvPr>
          <p:cNvSpPr txBox="1"/>
          <p:nvPr/>
        </p:nvSpPr>
        <p:spPr>
          <a:xfrm>
            <a:off x="981307" y="5007114"/>
            <a:ext cx="791738" cy="646331"/>
          </a:xfrm>
          <a:prstGeom prst="rect">
            <a:avLst/>
          </a:prstGeom>
          <a:noFill/>
          <a:ln>
            <a:solidFill>
              <a:schemeClr val="tx2"/>
            </a:solidFill>
          </a:ln>
        </p:spPr>
        <p:txBody>
          <a:bodyPr wrap="square" rtlCol="0">
            <a:spAutoFit/>
          </a:bodyPr>
          <a:lstStyle/>
          <a:p>
            <a:pPr algn="ctr"/>
            <a:r>
              <a:rPr lang="en-US" dirty="0"/>
              <a:t>Learn SfM</a:t>
            </a:r>
          </a:p>
        </p:txBody>
      </p:sp>
      <p:sp>
        <p:nvSpPr>
          <p:cNvPr id="12" name="TextBox 11">
            <a:extLst>
              <a:ext uri="{FF2B5EF4-FFF2-40B4-BE49-F238E27FC236}">
                <a16:creationId xmlns:a16="http://schemas.microsoft.com/office/drawing/2014/main" id="{24C27074-5477-8A44-9AF3-757C8A7EC8D8}"/>
              </a:ext>
            </a:extLst>
          </p:cNvPr>
          <p:cNvSpPr txBox="1"/>
          <p:nvPr/>
        </p:nvSpPr>
        <p:spPr>
          <a:xfrm>
            <a:off x="3055432" y="5007114"/>
            <a:ext cx="791738" cy="646331"/>
          </a:xfrm>
          <a:prstGeom prst="rect">
            <a:avLst/>
          </a:prstGeom>
          <a:noFill/>
          <a:ln>
            <a:solidFill>
              <a:schemeClr val="tx2"/>
            </a:solidFill>
          </a:ln>
        </p:spPr>
        <p:txBody>
          <a:bodyPr wrap="square" rtlCol="0">
            <a:spAutoFit/>
          </a:bodyPr>
          <a:lstStyle/>
          <a:p>
            <a:pPr algn="ctr"/>
            <a:r>
              <a:rPr lang="en-US" dirty="0"/>
              <a:t>Learn GPS</a:t>
            </a:r>
          </a:p>
        </p:txBody>
      </p:sp>
      <p:sp>
        <p:nvSpPr>
          <p:cNvPr id="13" name="TextBox 12">
            <a:extLst>
              <a:ext uri="{FF2B5EF4-FFF2-40B4-BE49-F238E27FC236}">
                <a16:creationId xmlns:a16="http://schemas.microsoft.com/office/drawing/2014/main" id="{8066B736-A63F-F349-BD21-64DA21094B0C}"/>
              </a:ext>
            </a:extLst>
          </p:cNvPr>
          <p:cNvSpPr txBox="1"/>
          <p:nvPr/>
        </p:nvSpPr>
        <p:spPr>
          <a:xfrm>
            <a:off x="4761571" y="5145613"/>
            <a:ext cx="1951462" cy="369332"/>
          </a:xfrm>
          <a:prstGeom prst="rect">
            <a:avLst/>
          </a:prstGeom>
          <a:noFill/>
          <a:ln>
            <a:solidFill>
              <a:schemeClr val="tx2"/>
            </a:solidFill>
          </a:ln>
        </p:spPr>
        <p:txBody>
          <a:bodyPr wrap="square" rtlCol="0">
            <a:spAutoFit/>
          </a:bodyPr>
          <a:lstStyle/>
          <a:p>
            <a:pPr algn="ctr"/>
            <a:r>
              <a:rPr lang="en-US" dirty="0"/>
              <a:t>Put them together</a:t>
            </a:r>
          </a:p>
        </p:txBody>
      </p:sp>
      <p:sp>
        <p:nvSpPr>
          <p:cNvPr id="14" name="TextBox 13">
            <a:extLst>
              <a:ext uri="{FF2B5EF4-FFF2-40B4-BE49-F238E27FC236}">
                <a16:creationId xmlns:a16="http://schemas.microsoft.com/office/drawing/2014/main" id="{11037348-AA08-F744-8AD6-C54FC0ECD43A}"/>
              </a:ext>
            </a:extLst>
          </p:cNvPr>
          <p:cNvSpPr txBox="1"/>
          <p:nvPr/>
        </p:nvSpPr>
        <p:spPr>
          <a:xfrm>
            <a:off x="6984382" y="5145613"/>
            <a:ext cx="2081561" cy="369332"/>
          </a:xfrm>
          <a:prstGeom prst="rect">
            <a:avLst/>
          </a:prstGeom>
          <a:noFill/>
          <a:ln>
            <a:solidFill>
              <a:schemeClr val="tx2"/>
            </a:solidFill>
          </a:ln>
        </p:spPr>
        <p:txBody>
          <a:bodyPr wrap="square" rtlCol="0">
            <a:spAutoFit/>
          </a:bodyPr>
          <a:lstStyle/>
          <a:p>
            <a:pPr algn="ctr"/>
            <a:r>
              <a:rPr lang="en-US" dirty="0"/>
              <a:t>Plan for teaching</a:t>
            </a:r>
          </a:p>
        </p:txBody>
      </p:sp>
      <p:pic>
        <p:nvPicPr>
          <p:cNvPr id="3" name="Picture 2">
            <a:extLst>
              <a:ext uri="{FF2B5EF4-FFF2-40B4-BE49-F238E27FC236}">
                <a16:creationId xmlns:a16="http://schemas.microsoft.com/office/drawing/2014/main" id="{FB28142E-D6FD-8442-85B2-218CEB530D08}"/>
              </a:ext>
            </a:extLst>
          </p:cNvPr>
          <p:cNvPicPr>
            <a:picLocks noChangeAspect="1"/>
          </p:cNvPicPr>
          <p:nvPr/>
        </p:nvPicPr>
        <p:blipFill>
          <a:blip r:embed="rId2"/>
          <a:stretch>
            <a:fillRect/>
          </a:stretch>
        </p:blipFill>
        <p:spPr>
          <a:xfrm>
            <a:off x="66909" y="1287975"/>
            <a:ext cx="8999034" cy="3665442"/>
          </a:xfrm>
          <a:prstGeom prst="rect">
            <a:avLst/>
          </a:prstGeom>
        </p:spPr>
      </p:pic>
    </p:spTree>
    <p:extLst>
      <p:ext uri="{BB962C8B-B14F-4D97-AF65-F5344CB8AC3E}">
        <p14:creationId xmlns:p14="http://schemas.microsoft.com/office/powerpoint/2010/main" val="189143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FEB50-822D-F04A-BB7B-967374756E33}"/>
              </a:ext>
            </a:extLst>
          </p:cNvPr>
          <p:cNvSpPr>
            <a:spLocks noGrp="1"/>
          </p:cNvSpPr>
          <p:nvPr>
            <p:ph type="title"/>
          </p:nvPr>
        </p:nvSpPr>
        <p:spPr/>
        <p:txBody>
          <a:bodyPr/>
          <a:lstStyle/>
          <a:p>
            <a:r>
              <a:rPr lang="en-US" dirty="0"/>
              <a:t>Schedule and web resources</a:t>
            </a:r>
          </a:p>
        </p:txBody>
      </p:sp>
      <p:sp>
        <p:nvSpPr>
          <p:cNvPr id="3" name="Content Placeholder 2">
            <a:extLst>
              <a:ext uri="{FF2B5EF4-FFF2-40B4-BE49-F238E27FC236}">
                <a16:creationId xmlns:a16="http://schemas.microsoft.com/office/drawing/2014/main" id="{AB486E97-EB56-B44C-A668-0F1D9441B7FD}"/>
              </a:ext>
            </a:extLst>
          </p:cNvPr>
          <p:cNvSpPr>
            <a:spLocks noGrp="1"/>
          </p:cNvSpPr>
          <p:nvPr>
            <p:ph idx="1"/>
          </p:nvPr>
        </p:nvSpPr>
        <p:spPr/>
        <p:txBody>
          <a:bodyPr/>
          <a:lstStyle/>
          <a:p>
            <a:r>
              <a:rPr lang="en-US" dirty="0">
                <a:hlinkClick r:id="rId2"/>
              </a:rPr>
              <a:t>https://serc.carleton.edu/getsi/workshops/fall2021virtual_field/index.html</a:t>
            </a:r>
            <a:r>
              <a:rPr lang="en-US" dirty="0"/>
              <a:t> </a:t>
            </a:r>
          </a:p>
        </p:txBody>
      </p:sp>
    </p:spTree>
    <p:extLst>
      <p:ext uri="{BB962C8B-B14F-4D97-AF65-F5344CB8AC3E}">
        <p14:creationId xmlns:p14="http://schemas.microsoft.com/office/powerpoint/2010/main" val="12261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34F8-1B1E-864D-9CE8-68361079A6D0}"/>
              </a:ext>
            </a:extLst>
          </p:cNvPr>
          <p:cNvSpPr>
            <a:spLocks noGrp="1"/>
          </p:cNvSpPr>
          <p:nvPr>
            <p:ph type="title"/>
          </p:nvPr>
        </p:nvSpPr>
        <p:spPr/>
        <p:txBody>
          <a:bodyPr/>
          <a:lstStyle/>
          <a:p>
            <a:r>
              <a:rPr lang="en-US" dirty="0"/>
              <a:t>Maximizing effectiveness</a:t>
            </a:r>
          </a:p>
        </p:txBody>
      </p:sp>
      <p:sp>
        <p:nvSpPr>
          <p:cNvPr id="3" name="Content Placeholder 2">
            <a:extLst>
              <a:ext uri="{FF2B5EF4-FFF2-40B4-BE49-F238E27FC236}">
                <a16:creationId xmlns:a16="http://schemas.microsoft.com/office/drawing/2014/main" id="{0EAC6F52-C0B7-664B-8B34-6CC55406C1D2}"/>
              </a:ext>
            </a:extLst>
          </p:cNvPr>
          <p:cNvSpPr>
            <a:spLocks noGrp="1"/>
          </p:cNvSpPr>
          <p:nvPr>
            <p:ph idx="1"/>
          </p:nvPr>
        </p:nvSpPr>
        <p:spPr>
          <a:xfrm>
            <a:off x="457200" y="1427356"/>
            <a:ext cx="8229600" cy="4287872"/>
          </a:xfrm>
        </p:spPr>
        <p:txBody>
          <a:bodyPr/>
          <a:lstStyle/>
          <a:p>
            <a:r>
              <a:rPr lang="en-US" dirty="0"/>
              <a:t>Please give us feedback</a:t>
            </a:r>
          </a:p>
          <a:p>
            <a:pPr lvl="1"/>
            <a:r>
              <a:rPr lang="en-US" dirty="0"/>
              <a:t>More info needed? Too much detail?</a:t>
            </a:r>
          </a:p>
          <a:p>
            <a:r>
              <a:rPr lang="en-US" dirty="0"/>
              <a:t>Ask lots of questions</a:t>
            </a:r>
          </a:p>
          <a:p>
            <a:r>
              <a:rPr lang="en-US" dirty="0"/>
              <a:t>Leverage the power of the cohort</a:t>
            </a:r>
          </a:p>
          <a:p>
            <a:r>
              <a:rPr lang="en-US" dirty="0"/>
              <a:t>Communication – planning to use Slack as a way to ask questions, share challenges, and communicate successes</a:t>
            </a:r>
          </a:p>
        </p:txBody>
      </p:sp>
    </p:spTree>
    <p:extLst>
      <p:ext uri="{BB962C8B-B14F-4D97-AF65-F5344CB8AC3E}">
        <p14:creationId xmlns:p14="http://schemas.microsoft.com/office/powerpoint/2010/main" val="1707068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GEodesy Tools for Societal Issues GETSI</a:t>
            </a:r>
          </a:p>
        </p:txBody>
      </p:sp>
      <p:sp>
        <p:nvSpPr>
          <p:cNvPr id="3" name="Content Placeholder 2"/>
          <p:cNvSpPr>
            <a:spLocks noGrp="1"/>
          </p:cNvSpPr>
          <p:nvPr>
            <p:ph idx="1"/>
          </p:nvPr>
        </p:nvSpPr>
        <p:spPr/>
        <p:txBody>
          <a:bodyPr/>
          <a:lstStyle/>
          <a:p>
            <a:r>
              <a:rPr lang="en-US" i="1" dirty="0"/>
              <a:t>Develop and disseminate teaching and learning materials that feature geodesy data &amp; quantitative skills applied to critical societal issues such as </a:t>
            </a:r>
            <a:r>
              <a:rPr lang="en-US" i="1" u="sng" dirty="0">
                <a:solidFill>
                  <a:srgbClr val="1F497D"/>
                </a:solidFill>
              </a:rPr>
              <a:t>climate chang</a:t>
            </a:r>
            <a:r>
              <a:rPr lang="en-US" i="1" dirty="0">
                <a:solidFill>
                  <a:srgbClr val="1F497D"/>
                </a:solidFill>
              </a:rPr>
              <a:t>e</a:t>
            </a:r>
            <a:r>
              <a:rPr lang="en-US" i="1" dirty="0"/>
              <a:t>, </a:t>
            </a:r>
            <a:r>
              <a:rPr lang="en-US" i="1" u="sng" dirty="0">
                <a:solidFill>
                  <a:srgbClr val="1F497D"/>
                </a:solidFill>
              </a:rPr>
              <a:t>water resources</a:t>
            </a:r>
            <a:r>
              <a:rPr lang="en-US" i="1" dirty="0"/>
              <a:t>, and </a:t>
            </a:r>
            <a:r>
              <a:rPr lang="en-US" i="1" u="sng" dirty="0">
                <a:solidFill>
                  <a:srgbClr val="1F497D"/>
                </a:solidFill>
              </a:rPr>
              <a:t>natural hazards</a:t>
            </a:r>
          </a:p>
          <a:p>
            <a:r>
              <a:rPr lang="en-US" i="1" dirty="0"/>
              <a:t>FIELD COLLECTION – integrate geodetic methods into geoscience field learning</a:t>
            </a:r>
            <a:endParaRPr lang="en-US" i="1" u="sng" dirty="0">
              <a:solidFill>
                <a:srgbClr val="1F497D"/>
              </a:solidFill>
            </a:endParaRPr>
          </a:p>
          <a:p>
            <a:endParaRPr lang="en-US" dirty="0"/>
          </a:p>
        </p:txBody>
      </p:sp>
    </p:spTree>
    <p:extLst>
      <p:ext uri="{BB962C8B-B14F-4D97-AF65-F5344CB8AC3E}">
        <p14:creationId xmlns:p14="http://schemas.microsoft.com/office/powerpoint/2010/main" val="1565968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History behind GETSI Project</a:t>
            </a:r>
          </a:p>
        </p:txBody>
      </p:sp>
      <p:sp>
        <p:nvSpPr>
          <p:cNvPr id="6" name="Content Placeholder 5"/>
          <p:cNvSpPr>
            <a:spLocks noGrp="1"/>
          </p:cNvSpPr>
          <p:nvPr>
            <p:ph idx="1"/>
          </p:nvPr>
        </p:nvSpPr>
        <p:spPr>
          <a:xfrm>
            <a:off x="549275" y="1003300"/>
            <a:ext cx="6575424" cy="5110635"/>
          </a:xfrm>
        </p:spPr>
        <p:txBody>
          <a:bodyPr>
            <a:normAutofit/>
          </a:bodyPr>
          <a:lstStyle/>
          <a:p>
            <a:r>
              <a:rPr lang="en-US" dirty="0"/>
              <a:t>Geoscience/geodesy community members with great ideas</a:t>
            </a:r>
          </a:p>
          <a:p>
            <a:r>
              <a:rPr lang="en-US" dirty="0"/>
              <a:t>Other community members asking for more available teaching resources/support</a:t>
            </a:r>
          </a:p>
          <a:p>
            <a:r>
              <a:rPr lang="en-US" dirty="0"/>
              <a:t>UNAVCO collaborating with SERC &amp; community members to do this</a:t>
            </a:r>
          </a:p>
          <a:p>
            <a:pPr marL="0" indent="0">
              <a:buNone/>
            </a:pPr>
            <a:endParaRPr lang="en-US" dirty="0"/>
          </a:p>
        </p:txBody>
      </p:sp>
      <p:pic>
        <p:nvPicPr>
          <p:cNvPr id="8" name="Picture 7"/>
          <p:cNvPicPr>
            <a:picLocks noChangeAspect="1"/>
          </p:cNvPicPr>
          <p:nvPr/>
        </p:nvPicPr>
        <p:blipFill>
          <a:blip r:embed="rId3"/>
          <a:stretch>
            <a:fillRect/>
          </a:stretch>
        </p:blipFill>
        <p:spPr>
          <a:xfrm>
            <a:off x="7124699" y="2758438"/>
            <a:ext cx="1835093" cy="1306878"/>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4"/>
          <a:stretch>
            <a:fillRect/>
          </a:stretch>
        </p:blipFill>
        <p:spPr>
          <a:xfrm>
            <a:off x="7260319" y="1003301"/>
            <a:ext cx="1699473" cy="1514636"/>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a:blip r:embed="rId5"/>
          <a:stretch>
            <a:fillRect/>
          </a:stretch>
        </p:blipFill>
        <p:spPr>
          <a:xfrm flipH="1">
            <a:off x="6620365" y="4324588"/>
            <a:ext cx="2381260" cy="17893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0685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37652"/>
            <a:ext cx="8229600" cy="502088"/>
          </a:xfrm>
        </p:spPr>
        <p:txBody>
          <a:bodyPr/>
          <a:lstStyle/>
          <a:p>
            <a:r>
              <a:rPr lang="en-US" dirty="0"/>
              <a:t>Field Phase 1 (2016-18)</a:t>
            </a:r>
          </a:p>
        </p:txBody>
      </p:sp>
      <p:sp>
        <p:nvSpPr>
          <p:cNvPr id="8" name="Content Placeholder 7"/>
          <p:cNvSpPr>
            <a:spLocks noGrp="1"/>
          </p:cNvSpPr>
          <p:nvPr>
            <p:ph idx="1"/>
          </p:nvPr>
        </p:nvSpPr>
        <p:spPr>
          <a:xfrm>
            <a:off x="457200" y="739740"/>
            <a:ext cx="8229600" cy="4975488"/>
          </a:xfrm>
        </p:spPr>
        <p:txBody>
          <a:bodyPr/>
          <a:lstStyle/>
          <a:p>
            <a:r>
              <a:rPr lang="en-US" dirty="0"/>
              <a:t>2 teaching modules</a:t>
            </a:r>
          </a:p>
          <a:p>
            <a:r>
              <a:rPr lang="en-US" dirty="0"/>
              <a:t>3 short courses</a:t>
            </a:r>
          </a:p>
          <a:p>
            <a:r>
              <a:rPr lang="en-US" dirty="0"/>
              <a:t>53 participants (10 came twice)</a:t>
            </a:r>
          </a:p>
          <a:p>
            <a:r>
              <a:rPr lang="en-US" dirty="0"/>
              <a:t>&gt;650 student reached</a:t>
            </a:r>
          </a:p>
        </p:txBody>
      </p:sp>
      <p:pic>
        <p:nvPicPr>
          <p:cNvPr id="5" name="Picture 4" descr="IMG_3424.jpg"/>
          <p:cNvPicPr>
            <a:picLocks noChangeAspect="1"/>
          </p:cNvPicPr>
          <p:nvPr/>
        </p:nvPicPr>
        <p:blipFill rotWithShape="1">
          <a:blip r:embed="rId3">
            <a:extLst>
              <a:ext uri="{28A0092B-C50C-407E-A947-70E740481C1C}">
                <a14:useLocalDpi xmlns:a14="http://schemas.microsoft.com/office/drawing/2010/main" val="0"/>
              </a:ext>
            </a:extLst>
          </a:blip>
          <a:srcRect b="8166"/>
          <a:stretch/>
        </p:blipFill>
        <p:spPr>
          <a:xfrm>
            <a:off x="6221501" y="146440"/>
            <a:ext cx="2761630" cy="3395450"/>
          </a:xfrm>
          <a:prstGeom prst="rect">
            <a:avLst/>
          </a:prstGeom>
          <a:ln>
            <a:noFill/>
          </a:ln>
          <a:effectLst>
            <a:outerShdw blurRad="292100" dist="139700" dir="2700000" algn="tl" rotWithShape="0">
              <a:srgbClr val="333333">
                <a:alpha val="65000"/>
              </a:srgbClr>
            </a:outerShdw>
          </a:effectLst>
        </p:spPr>
      </p:pic>
      <p:pic>
        <p:nvPicPr>
          <p:cNvPr id="6" name="Picture 5" descr="IMG_3428.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2412" y="3716828"/>
            <a:ext cx="3285536" cy="2454012"/>
          </a:xfrm>
          <a:prstGeom prst="rect">
            <a:avLst/>
          </a:prstGeom>
          <a:ln>
            <a:noFill/>
          </a:ln>
          <a:effectLst>
            <a:outerShdw blurRad="292100" dist="139700" dir="2700000" algn="tl" rotWithShape="0">
              <a:srgbClr val="333333">
                <a:alpha val="65000"/>
              </a:srgbClr>
            </a:outerShdw>
          </a:effectLst>
        </p:spPr>
      </p:pic>
      <p:pic>
        <p:nvPicPr>
          <p:cNvPr id="12" name="Picture 11"/>
          <p:cNvPicPr>
            <a:picLocks noChangeAspect="1"/>
          </p:cNvPicPr>
          <p:nvPr/>
        </p:nvPicPr>
        <p:blipFill>
          <a:blip r:embed="rId5"/>
          <a:stretch>
            <a:fillRect/>
          </a:stretch>
        </p:blipFill>
        <p:spPr>
          <a:xfrm>
            <a:off x="141112" y="4807191"/>
            <a:ext cx="5392796" cy="1243318"/>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6"/>
          <a:stretch>
            <a:fillRect/>
          </a:stretch>
        </p:blipFill>
        <p:spPr>
          <a:xfrm>
            <a:off x="141112" y="3444516"/>
            <a:ext cx="5392796" cy="12081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83770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Field Phase 2 (2019-22)</a:t>
            </a:r>
          </a:p>
        </p:txBody>
      </p:sp>
      <p:sp>
        <p:nvSpPr>
          <p:cNvPr id="3" name="Content Placeholder 2"/>
          <p:cNvSpPr>
            <a:spLocks noGrp="1"/>
          </p:cNvSpPr>
          <p:nvPr>
            <p:ph idx="1"/>
          </p:nvPr>
        </p:nvSpPr>
        <p:spPr>
          <a:xfrm>
            <a:off x="457200" y="949332"/>
            <a:ext cx="8229600" cy="5301890"/>
          </a:xfrm>
        </p:spPr>
        <p:txBody>
          <a:bodyPr>
            <a:normAutofit lnSpcReduction="10000"/>
          </a:bodyPr>
          <a:lstStyle/>
          <a:p>
            <a:r>
              <a:rPr lang="en-US" dirty="0"/>
              <a:t>Short courses</a:t>
            </a:r>
          </a:p>
          <a:p>
            <a:pPr lvl="1"/>
            <a:r>
              <a:rPr lang="en-US" dirty="0"/>
              <a:t>6 in-person ones planned (1 happened so far)</a:t>
            </a:r>
          </a:p>
          <a:p>
            <a:pPr lvl="1"/>
            <a:r>
              <a:rPr lang="en-US" dirty="0"/>
              <a:t>This is our 2</a:t>
            </a:r>
            <a:r>
              <a:rPr lang="en-US" baseline="30000" dirty="0"/>
              <a:t>nd</a:t>
            </a:r>
            <a:r>
              <a:rPr lang="en-US" dirty="0"/>
              <a:t> virtual short course (1</a:t>
            </a:r>
            <a:r>
              <a:rPr lang="en-US" baseline="30000" dirty="0"/>
              <a:t>st</a:t>
            </a:r>
            <a:r>
              <a:rPr lang="en-US" dirty="0"/>
              <a:t> was May'21)</a:t>
            </a:r>
          </a:p>
          <a:p>
            <a:r>
              <a:rPr lang="en-US" dirty="0"/>
              <a:t>3 cohorts planned</a:t>
            </a:r>
          </a:p>
          <a:p>
            <a:pPr lvl="1"/>
            <a:r>
              <a:rPr lang="en-US" dirty="0"/>
              <a:t>Subset of short course participants committed to implementation</a:t>
            </a:r>
          </a:p>
          <a:p>
            <a:r>
              <a:rPr lang="en-US" dirty="0"/>
              <a:t>Refine modules, manuals, prepared data sets</a:t>
            </a:r>
          </a:p>
          <a:p>
            <a:r>
              <a:rPr lang="en-US" dirty="0"/>
              <a:t>Engineer support &amp; equipment pool</a:t>
            </a:r>
          </a:p>
          <a:p>
            <a:r>
              <a:rPr lang="en-US" dirty="0"/>
              <a:t>Recommendations for needed support level to maximize adoption (bang for buck)</a:t>
            </a:r>
          </a:p>
        </p:txBody>
      </p:sp>
    </p:spTree>
    <p:extLst>
      <p:ext uri="{BB962C8B-B14F-4D97-AF65-F5344CB8AC3E}">
        <p14:creationId xmlns:p14="http://schemas.microsoft.com/office/powerpoint/2010/main" val="3238096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dirty="0">
                <a:latin typeface="Calibri" charset="0"/>
                <a:ea typeface="ＭＳ Ｐゴシック" charset="0"/>
                <a:cs typeface="ＭＳ Ｐゴシック" charset="0"/>
              </a:rPr>
              <a:t>GETSI </a:t>
            </a:r>
            <a:r>
              <a:rPr lang="en-US" u="sng" dirty="0">
                <a:latin typeface="Calibri" charset="0"/>
                <a:ea typeface="ＭＳ Ｐゴシック" charset="0"/>
                <a:cs typeface="ＭＳ Ｐゴシック" charset="0"/>
              </a:rPr>
              <a:t>Field Education</a:t>
            </a:r>
            <a:r>
              <a:rPr lang="en-US" dirty="0">
                <a:latin typeface="Calibri" charset="0"/>
                <a:ea typeface="ＭＳ Ｐゴシック" charset="0"/>
                <a:cs typeface="ＭＳ Ｐゴシック" charset="0"/>
              </a:rPr>
              <a:t> Guiding Principles</a:t>
            </a:r>
          </a:p>
        </p:txBody>
      </p:sp>
      <p:sp>
        <p:nvSpPr>
          <p:cNvPr id="23554" name="Content Placeholder 2"/>
          <p:cNvSpPr>
            <a:spLocks noGrp="1"/>
          </p:cNvSpPr>
          <p:nvPr>
            <p:ph idx="1"/>
          </p:nvPr>
        </p:nvSpPr>
        <p:spPr>
          <a:xfrm>
            <a:off x="457200" y="949332"/>
            <a:ext cx="8229600" cy="5160036"/>
          </a:xfrm>
        </p:spPr>
        <p:txBody>
          <a:bodyPr>
            <a:noAutofit/>
          </a:bodyPr>
          <a:lstStyle/>
          <a:p>
            <a:pPr marL="457177" indent="-457177">
              <a:spcAft>
                <a:spcPts val="1200"/>
              </a:spcAft>
              <a:buFont typeface="+mj-lt"/>
              <a:buAutoNum type="alphaUcPeriod"/>
            </a:pPr>
            <a:r>
              <a:rPr lang="en-US" sz="2400" dirty="0">
                <a:latin typeface="Calibri" charset="0"/>
                <a:ea typeface="ＭＳ Ｐゴシック" charset="0"/>
                <a:cs typeface="ＭＳ Ｐゴシック" charset="0"/>
              </a:rPr>
              <a:t>Address one or more </a:t>
            </a:r>
            <a:r>
              <a:rPr lang="en-US" sz="2400" b="1" dirty="0">
                <a:solidFill>
                  <a:srgbClr val="376092"/>
                </a:solidFill>
              </a:rPr>
              <a:t>geodesy-related grand challenges </a:t>
            </a:r>
            <a:r>
              <a:rPr lang="en-US" sz="2400" dirty="0">
                <a:latin typeface="Calibri" charset="0"/>
                <a:ea typeface="ＭＳ Ｐゴシック" charset="0"/>
                <a:cs typeface="ＭＳ Ｐゴシック" charset="0"/>
              </a:rPr>
              <a:t>facing society</a:t>
            </a:r>
          </a:p>
          <a:p>
            <a:pPr marL="457177" indent="-457177">
              <a:spcAft>
                <a:spcPts val="1200"/>
              </a:spcAft>
              <a:buFont typeface="+mj-lt"/>
              <a:buAutoNum type="alphaUcPeriod"/>
            </a:pPr>
            <a:r>
              <a:rPr lang="en-US" sz="2400" dirty="0">
                <a:latin typeface="Calibri" charset="0"/>
                <a:ea typeface="ＭＳ Ｐゴシック" charset="0"/>
                <a:cs typeface="ＭＳ Ｐゴシック" charset="0"/>
              </a:rPr>
              <a:t>Improve student understanding of the nature and methods of geoscience and </a:t>
            </a:r>
            <a:r>
              <a:rPr lang="en-US" sz="2400" b="1" dirty="0">
                <a:solidFill>
                  <a:srgbClr val="376092"/>
                </a:solidFill>
              </a:rPr>
              <a:t>developing geoscientific habits</a:t>
            </a:r>
            <a:r>
              <a:rPr lang="en-US" sz="2400" dirty="0">
                <a:latin typeface="Calibri" charset="0"/>
                <a:ea typeface="ＭＳ Ｐゴシック" charset="0"/>
                <a:cs typeface="ＭＳ Ｐゴシック" charset="0"/>
              </a:rPr>
              <a:t> of mind</a:t>
            </a:r>
          </a:p>
          <a:p>
            <a:pPr marL="457177" indent="-457177">
              <a:spcAft>
                <a:spcPts val="1200"/>
              </a:spcAft>
              <a:buFont typeface="+mj-lt"/>
              <a:buAutoNum type="alphaUcPeriod"/>
            </a:pPr>
            <a:r>
              <a:rPr lang="en-US" sz="2400" dirty="0">
                <a:latin typeface="Calibri" charset="0"/>
                <a:ea typeface="ＭＳ Ｐゴシック" charset="0"/>
                <a:cs typeface="ＭＳ Ｐゴシック" charset="0"/>
              </a:rPr>
              <a:t>Make use of </a:t>
            </a:r>
            <a:r>
              <a:rPr lang="en-US" sz="2400" b="1" dirty="0">
                <a:solidFill>
                  <a:srgbClr val="376092"/>
                </a:solidFill>
              </a:rPr>
              <a:t>authentic and credible geodesy </a:t>
            </a:r>
            <a:r>
              <a:rPr lang="en-US" sz="2400" b="1" u="sng" dirty="0">
                <a:solidFill>
                  <a:srgbClr val="376092"/>
                </a:solidFill>
              </a:rPr>
              <a:t>field methods </a:t>
            </a:r>
            <a:r>
              <a:rPr lang="en-US" sz="2400" b="1" dirty="0">
                <a:solidFill>
                  <a:srgbClr val="376092"/>
                </a:solidFill>
              </a:rPr>
              <a:t>and data </a:t>
            </a:r>
            <a:r>
              <a:rPr lang="en-US" sz="2400" dirty="0">
                <a:latin typeface="Calibri" charset="0"/>
                <a:ea typeface="ＭＳ Ｐゴシック" charset="0"/>
                <a:cs typeface="ＭＳ Ｐゴシック" charset="0"/>
              </a:rPr>
              <a:t>to learn central concepts in the context of geoscience methods of inquiry</a:t>
            </a:r>
          </a:p>
          <a:p>
            <a:pPr marL="457177" indent="-457177">
              <a:spcAft>
                <a:spcPts val="1200"/>
              </a:spcAft>
              <a:buFont typeface="+mj-lt"/>
              <a:buAutoNum type="alphaUcPeriod"/>
            </a:pPr>
            <a:r>
              <a:rPr lang="en-US" sz="2400" dirty="0">
                <a:solidFill>
                  <a:srgbClr val="000000"/>
                </a:solidFill>
              </a:rPr>
              <a:t>Increase student capacity to apply </a:t>
            </a:r>
            <a:r>
              <a:rPr lang="en-US" sz="2400" b="1" dirty="0">
                <a:solidFill>
                  <a:srgbClr val="376092"/>
                </a:solidFill>
              </a:rPr>
              <a:t>quantitative skills </a:t>
            </a:r>
            <a:r>
              <a:rPr lang="en-US" sz="2400" dirty="0">
                <a:solidFill>
                  <a:srgbClr val="000000"/>
                </a:solidFill>
              </a:rPr>
              <a:t>to geoscience learning</a:t>
            </a:r>
            <a:br>
              <a:rPr lang="en-US" sz="2400" dirty="0">
                <a:solidFill>
                  <a:srgbClr val="000000"/>
                </a:solidFill>
              </a:rPr>
            </a:br>
            <a:endParaRPr lang="en-US" sz="2400" dirty="0">
              <a:solidFill>
                <a:schemeClr val="tx1">
                  <a:lumMod val="75000"/>
                  <a:lumOff val="25000"/>
                </a:schemeClr>
              </a:solidFill>
              <a:latin typeface="Calibri" charset="0"/>
              <a:ea typeface="ＭＳ Ｐゴシック" charset="0"/>
              <a:cs typeface="ＭＳ Ｐゴシック" charset="0"/>
            </a:endParaRPr>
          </a:p>
        </p:txBody>
      </p:sp>
      <p:sp>
        <p:nvSpPr>
          <p:cNvPr id="23555" name="TextBox 1"/>
          <p:cNvSpPr txBox="1">
            <a:spLocks noChangeArrowheads="1"/>
          </p:cNvSpPr>
          <p:nvPr/>
        </p:nvSpPr>
        <p:spPr bwMode="auto">
          <a:xfrm>
            <a:off x="3122614" y="6488113"/>
            <a:ext cx="6113181" cy="373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35" tIns="45718" rIns="91435" bIns="4571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a:solidFill>
                  <a:srgbClr val="115486"/>
                </a:solidFill>
              </a:rPr>
              <a:t>* Referred to as Guiding Principles for Curriculum Design</a:t>
            </a:r>
          </a:p>
        </p:txBody>
      </p:sp>
    </p:spTree>
    <p:extLst>
      <p:ext uri="{BB962C8B-B14F-4D97-AF65-F5344CB8AC3E}">
        <p14:creationId xmlns:p14="http://schemas.microsoft.com/office/powerpoint/2010/main" val="1926249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3D317-FBFE-AB40-89C7-E987927BB60E}"/>
              </a:ext>
            </a:extLst>
          </p:cNvPr>
          <p:cNvSpPr>
            <a:spLocks noGrp="1"/>
          </p:cNvSpPr>
          <p:nvPr>
            <p:ph type="title"/>
          </p:nvPr>
        </p:nvSpPr>
        <p:spPr/>
        <p:txBody>
          <a:bodyPr/>
          <a:lstStyle/>
          <a:p>
            <a:r>
              <a:rPr lang="en-US" dirty="0"/>
              <a:t>Geodesy field teaching modules</a:t>
            </a:r>
          </a:p>
        </p:txBody>
      </p:sp>
      <p:sp>
        <p:nvSpPr>
          <p:cNvPr id="3" name="Content Placeholder 2">
            <a:extLst>
              <a:ext uri="{FF2B5EF4-FFF2-40B4-BE49-F238E27FC236}">
                <a16:creationId xmlns:a16="http://schemas.microsoft.com/office/drawing/2014/main" id="{C0922F93-F886-7B42-ACFC-10B6CE7141CA}"/>
              </a:ext>
            </a:extLst>
          </p:cNvPr>
          <p:cNvSpPr>
            <a:spLocks noGrp="1"/>
          </p:cNvSpPr>
          <p:nvPr>
            <p:ph idx="1"/>
          </p:nvPr>
        </p:nvSpPr>
        <p:spPr/>
        <p:txBody>
          <a:bodyPr/>
          <a:lstStyle/>
          <a:p>
            <a:r>
              <a:rPr lang="en-US" dirty="0">
                <a:hlinkClick r:id="rId2"/>
              </a:rPr>
              <a:t>https://serc.carleton.edu/getsi/index.html</a:t>
            </a:r>
            <a:r>
              <a:rPr lang="en-US" dirty="0"/>
              <a:t> </a:t>
            </a:r>
          </a:p>
        </p:txBody>
      </p:sp>
    </p:spTree>
    <p:extLst>
      <p:ext uri="{BB962C8B-B14F-4D97-AF65-F5344CB8AC3E}">
        <p14:creationId xmlns:p14="http://schemas.microsoft.com/office/powerpoint/2010/main" val="676005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70A57-8042-414D-8732-6348308BAB09}"/>
              </a:ext>
            </a:extLst>
          </p:cNvPr>
          <p:cNvSpPr>
            <a:spLocks noGrp="1"/>
          </p:cNvSpPr>
          <p:nvPr>
            <p:ph type="title"/>
          </p:nvPr>
        </p:nvSpPr>
        <p:spPr>
          <a:xfrm>
            <a:off x="457200" y="237652"/>
            <a:ext cx="4408412" cy="1022436"/>
          </a:xfrm>
        </p:spPr>
        <p:txBody>
          <a:bodyPr/>
          <a:lstStyle/>
          <a:p>
            <a:r>
              <a:rPr lang="en-US" dirty="0"/>
              <a:t>SfM teaching in Nepal field camp</a:t>
            </a:r>
          </a:p>
        </p:txBody>
      </p:sp>
      <p:pic>
        <p:nvPicPr>
          <p:cNvPr id="4" name="Picture 3">
            <a:extLst>
              <a:ext uri="{FF2B5EF4-FFF2-40B4-BE49-F238E27FC236}">
                <a16:creationId xmlns:a16="http://schemas.microsoft.com/office/drawing/2014/main" id="{A57ADF66-E8E3-664E-99E7-66F790B7AB83}"/>
              </a:ext>
            </a:extLst>
          </p:cNvPr>
          <p:cNvPicPr>
            <a:picLocks noChangeAspect="1"/>
          </p:cNvPicPr>
          <p:nvPr/>
        </p:nvPicPr>
        <p:blipFill rotWithShape="1">
          <a:blip r:embed="rId3"/>
          <a:srcRect l="19574" t="12766" b="6808"/>
          <a:stretch/>
        </p:blipFill>
        <p:spPr>
          <a:xfrm>
            <a:off x="5133240" y="81069"/>
            <a:ext cx="3743132" cy="2495422"/>
          </a:xfrm>
          <a:prstGeom prst="rect">
            <a:avLst/>
          </a:prstGeom>
        </p:spPr>
      </p:pic>
      <p:grpSp>
        <p:nvGrpSpPr>
          <p:cNvPr id="6" name="Group 5">
            <a:extLst>
              <a:ext uri="{FF2B5EF4-FFF2-40B4-BE49-F238E27FC236}">
                <a16:creationId xmlns:a16="http://schemas.microsoft.com/office/drawing/2014/main" id="{A693BD8D-361F-C24C-B361-AA88F7B394E1}"/>
              </a:ext>
            </a:extLst>
          </p:cNvPr>
          <p:cNvGrpSpPr/>
          <p:nvPr/>
        </p:nvGrpSpPr>
        <p:grpSpPr>
          <a:xfrm>
            <a:off x="4245103" y="2343922"/>
            <a:ext cx="4898897" cy="2423377"/>
            <a:chOff x="4136796" y="2557205"/>
            <a:chExt cx="4898897" cy="2423377"/>
          </a:xfrm>
        </p:grpSpPr>
        <p:pic>
          <p:nvPicPr>
            <p:cNvPr id="7" name="Picture 6">
              <a:extLst>
                <a:ext uri="{FF2B5EF4-FFF2-40B4-BE49-F238E27FC236}">
                  <a16:creationId xmlns:a16="http://schemas.microsoft.com/office/drawing/2014/main" id="{ADEC369D-1561-D24A-8BDF-4A02C19D9AF1}"/>
                </a:ext>
              </a:extLst>
            </p:cNvPr>
            <p:cNvPicPr>
              <a:picLocks noChangeAspect="1"/>
            </p:cNvPicPr>
            <p:nvPr/>
          </p:nvPicPr>
          <p:blipFill>
            <a:blip r:embed="rId4"/>
            <a:stretch>
              <a:fillRect/>
            </a:stretch>
          </p:blipFill>
          <p:spPr>
            <a:xfrm>
              <a:off x="4136796" y="3042677"/>
              <a:ext cx="3558862" cy="1937905"/>
            </a:xfrm>
            <a:prstGeom prst="rect">
              <a:avLst/>
            </a:prstGeom>
          </p:spPr>
        </p:pic>
        <p:pic>
          <p:nvPicPr>
            <p:cNvPr id="8" name="Picture 7">
              <a:extLst>
                <a:ext uri="{FF2B5EF4-FFF2-40B4-BE49-F238E27FC236}">
                  <a16:creationId xmlns:a16="http://schemas.microsoft.com/office/drawing/2014/main" id="{8105C3D8-AFDE-7B40-A2C6-E8D8113F0643}"/>
                </a:ext>
              </a:extLst>
            </p:cNvPr>
            <p:cNvPicPr>
              <a:picLocks noChangeAspect="1"/>
            </p:cNvPicPr>
            <p:nvPr/>
          </p:nvPicPr>
          <p:blipFill>
            <a:blip r:embed="rId5"/>
            <a:stretch>
              <a:fillRect/>
            </a:stretch>
          </p:blipFill>
          <p:spPr>
            <a:xfrm>
              <a:off x="7477448" y="2557205"/>
              <a:ext cx="1558245" cy="1509221"/>
            </a:xfrm>
            <a:prstGeom prst="rect">
              <a:avLst/>
            </a:prstGeom>
          </p:spPr>
        </p:pic>
        <p:cxnSp>
          <p:nvCxnSpPr>
            <p:cNvPr id="9" name="Straight Arrow Connector 8">
              <a:extLst>
                <a:ext uri="{FF2B5EF4-FFF2-40B4-BE49-F238E27FC236}">
                  <a16:creationId xmlns:a16="http://schemas.microsoft.com/office/drawing/2014/main" id="{A8571806-1284-0046-A6E7-A10FBE3F8CCD}"/>
                </a:ext>
              </a:extLst>
            </p:cNvPr>
            <p:cNvCxnSpPr/>
            <p:nvPr/>
          </p:nvCxnSpPr>
          <p:spPr>
            <a:xfrm flipH="1">
              <a:off x="7234407" y="3208174"/>
              <a:ext cx="768927" cy="85825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27BC8DBA-0C64-B347-B4D7-D522076C5850}"/>
              </a:ext>
            </a:extLst>
          </p:cNvPr>
          <p:cNvGrpSpPr/>
          <p:nvPr/>
        </p:nvGrpSpPr>
        <p:grpSpPr>
          <a:xfrm>
            <a:off x="236798" y="1395466"/>
            <a:ext cx="4774922" cy="2594048"/>
            <a:chOff x="131548" y="812685"/>
            <a:chExt cx="4774922" cy="2594048"/>
          </a:xfrm>
        </p:grpSpPr>
        <p:pic>
          <p:nvPicPr>
            <p:cNvPr id="5" name="Picture 4">
              <a:extLst>
                <a:ext uri="{FF2B5EF4-FFF2-40B4-BE49-F238E27FC236}">
                  <a16:creationId xmlns:a16="http://schemas.microsoft.com/office/drawing/2014/main" id="{8EC29F4A-8AAB-4C4E-8E75-07DE3819EEDE}"/>
                </a:ext>
              </a:extLst>
            </p:cNvPr>
            <p:cNvPicPr>
              <a:picLocks noChangeAspect="1"/>
            </p:cNvPicPr>
            <p:nvPr/>
          </p:nvPicPr>
          <p:blipFill>
            <a:blip r:embed="rId6"/>
            <a:stretch>
              <a:fillRect/>
            </a:stretch>
          </p:blipFill>
          <p:spPr>
            <a:xfrm>
              <a:off x="131548" y="812685"/>
              <a:ext cx="4632857" cy="2594048"/>
            </a:xfrm>
            <a:prstGeom prst="rect">
              <a:avLst/>
            </a:prstGeom>
          </p:spPr>
        </p:pic>
        <p:sp>
          <p:nvSpPr>
            <p:cNvPr id="10" name="Oval 9">
              <a:extLst>
                <a:ext uri="{FF2B5EF4-FFF2-40B4-BE49-F238E27FC236}">
                  <a16:creationId xmlns:a16="http://schemas.microsoft.com/office/drawing/2014/main" id="{45AEB440-A933-E44C-83C2-5F3BA8A1CEC3}"/>
                </a:ext>
              </a:extLst>
            </p:cNvPr>
            <p:cNvSpPr/>
            <p:nvPr/>
          </p:nvSpPr>
          <p:spPr>
            <a:xfrm>
              <a:off x="3126247" y="1649827"/>
              <a:ext cx="1780223" cy="846622"/>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2" name="Picture 11" descr="cut-slope-design.png">
            <a:extLst>
              <a:ext uri="{FF2B5EF4-FFF2-40B4-BE49-F238E27FC236}">
                <a16:creationId xmlns:a16="http://schemas.microsoft.com/office/drawing/2014/main" id="{9586631C-A654-D446-89A5-952EDC26A6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200" y="4099991"/>
            <a:ext cx="3286510" cy="2679952"/>
          </a:xfrm>
          <a:prstGeom prst="rect">
            <a:avLst/>
          </a:prstGeom>
        </p:spPr>
      </p:pic>
      <p:sp>
        <p:nvSpPr>
          <p:cNvPr id="13" name="TextBox 12">
            <a:extLst>
              <a:ext uri="{FF2B5EF4-FFF2-40B4-BE49-F238E27FC236}">
                <a16:creationId xmlns:a16="http://schemas.microsoft.com/office/drawing/2014/main" id="{38DA3DD2-6306-0C47-BEFF-8BFACDF6DA05}"/>
              </a:ext>
            </a:extLst>
          </p:cNvPr>
          <p:cNvSpPr txBox="1"/>
          <p:nvPr/>
        </p:nvSpPr>
        <p:spPr>
          <a:xfrm>
            <a:off x="4245103" y="5606036"/>
            <a:ext cx="4530151" cy="646331"/>
          </a:xfrm>
          <a:prstGeom prst="rect">
            <a:avLst/>
          </a:prstGeom>
          <a:noFill/>
        </p:spPr>
        <p:txBody>
          <a:bodyPr wrap="none" rtlCol="0">
            <a:spAutoFit/>
          </a:bodyPr>
          <a:lstStyle/>
          <a:p>
            <a:r>
              <a:rPr lang="en-US" i="1" dirty="0"/>
              <a:t>Analyzing High Resolution Topography </a:t>
            </a:r>
            <a:r>
              <a:rPr lang="en-US" dirty="0"/>
              <a:t>module</a:t>
            </a:r>
          </a:p>
          <a:p>
            <a:r>
              <a:rPr lang="en-US" dirty="0"/>
              <a:t>Unit 2.1 Surveying outcrop for road cut design</a:t>
            </a:r>
          </a:p>
        </p:txBody>
      </p:sp>
    </p:spTree>
    <p:extLst>
      <p:ext uri="{BB962C8B-B14F-4D97-AF65-F5344CB8AC3E}">
        <p14:creationId xmlns:p14="http://schemas.microsoft.com/office/powerpoint/2010/main" val="955508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3E7A-E5F6-6342-B551-EA928A409157}"/>
              </a:ext>
            </a:extLst>
          </p:cNvPr>
          <p:cNvSpPr>
            <a:spLocks noGrp="1"/>
          </p:cNvSpPr>
          <p:nvPr>
            <p:ph type="title"/>
          </p:nvPr>
        </p:nvSpPr>
        <p:spPr/>
        <p:txBody>
          <a:bodyPr/>
          <a:lstStyle/>
          <a:p>
            <a:r>
              <a:rPr lang="en-US" dirty="0"/>
              <a:t>Ben Crosby – Idaho State University</a:t>
            </a:r>
          </a:p>
        </p:txBody>
      </p:sp>
    </p:spTree>
    <p:extLst>
      <p:ext uri="{BB962C8B-B14F-4D97-AF65-F5344CB8AC3E}">
        <p14:creationId xmlns:p14="http://schemas.microsoft.com/office/powerpoint/2010/main" val="527434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b="7611"/>
          <a:stretch/>
        </p:blipFill>
        <p:spPr>
          <a:xfrm>
            <a:off x="0" y="0"/>
            <a:ext cx="9144000" cy="6336000"/>
          </a:xfrm>
        </p:spPr>
      </p:pic>
    </p:spTree>
    <p:extLst>
      <p:ext uri="{BB962C8B-B14F-4D97-AF65-F5344CB8AC3E}">
        <p14:creationId xmlns:p14="http://schemas.microsoft.com/office/powerpoint/2010/main" val="1419238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l="18371" r="18827"/>
          <a:stretch/>
        </p:blipFill>
        <p:spPr>
          <a:xfrm rot="5400000">
            <a:off x="666441" y="-666442"/>
            <a:ext cx="6858000" cy="8190883"/>
          </a:xfrm>
        </p:spPr>
      </p:pic>
    </p:spTree>
    <p:extLst>
      <p:ext uri="{BB962C8B-B14F-4D97-AF65-F5344CB8AC3E}">
        <p14:creationId xmlns:p14="http://schemas.microsoft.com/office/powerpoint/2010/main" val="4069911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0286999" cy="6858000"/>
          </a:xfrm>
        </p:spPr>
      </p:pic>
    </p:spTree>
    <p:extLst>
      <p:ext uri="{BB962C8B-B14F-4D97-AF65-F5344CB8AC3E}">
        <p14:creationId xmlns:p14="http://schemas.microsoft.com/office/powerpoint/2010/main" val="2118484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717288" y="-247650"/>
            <a:ext cx="5327650" cy="7105650"/>
          </a:xfrm>
        </p:spPr>
      </p:pic>
    </p:spTree>
    <p:extLst>
      <p:ext uri="{BB962C8B-B14F-4D97-AF65-F5344CB8AC3E}">
        <p14:creationId xmlns:p14="http://schemas.microsoft.com/office/powerpoint/2010/main" val="2259532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rot="5400000">
            <a:off x="999390" y="316706"/>
            <a:ext cx="7475537" cy="5607050"/>
          </a:xfrm>
        </p:spPr>
      </p:pic>
    </p:spTree>
    <p:extLst>
      <p:ext uri="{BB962C8B-B14F-4D97-AF65-F5344CB8AC3E}">
        <p14:creationId xmlns:p14="http://schemas.microsoft.com/office/powerpoint/2010/main" val="3528074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78060"/>
            <a:ext cx="9248078" cy="6936059"/>
          </a:xfrm>
        </p:spPr>
      </p:pic>
    </p:spTree>
    <p:extLst>
      <p:ext uri="{BB962C8B-B14F-4D97-AF65-F5344CB8AC3E}">
        <p14:creationId xmlns:p14="http://schemas.microsoft.com/office/powerpoint/2010/main" val="3474491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B89C-800B-D14F-BECE-B8F6ADC9D1D3}"/>
              </a:ext>
            </a:extLst>
          </p:cNvPr>
          <p:cNvSpPr>
            <a:spLocks noGrp="1"/>
          </p:cNvSpPr>
          <p:nvPr>
            <p:ph type="title"/>
          </p:nvPr>
        </p:nvSpPr>
        <p:spPr/>
        <p:txBody>
          <a:bodyPr/>
          <a:lstStyle/>
          <a:p>
            <a:r>
              <a:rPr lang="en-US" dirty="0"/>
              <a:t>Bruce Douglas – Indiana University</a:t>
            </a:r>
          </a:p>
        </p:txBody>
      </p:sp>
    </p:spTree>
    <p:extLst>
      <p:ext uri="{BB962C8B-B14F-4D97-AF65-F5344CB8AC3E}">
        <p14:creationId xmlns:p14="http://schemas.microsoft.com/office/powerpoint/2010/main" val="4055521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67AFD6-44C7-8F41-AF01-2E5047BC66DE}"/>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6387" name="Content Placeholder 3" descr="DSCN2024.JPG">
            <a:extLst>
              <a:ext uri="{FF2B5EF4-FFF2-40B4-BE49-F238E27FC236}">
                <a16:creationId xmlns:a16="http://schemas.microsoft.com/office/drawing/2014/main" id="{23032664-16E3-8444-B2E1-1C0F03A18F6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9376" b="29376"/>
          <a:stretch>
            <a:fillRect/>
          </a:stretch>
        </p:blipFill>
        <p:spPr>
          <a:xfrm>
            <a:off x="-95250" y="819150"/>
            <a:ext cx="9448800" cy="5195888"/>
          </a:xfrm>
        </p:spPr>
      </p:pic>
    </p:spTree>
    <p:extLst>
      <p:ext uri="{BB962C8B-B14F-4D97-AF65-F5344CB8AC3E}">
        <p14:creationId xmlns:p14="http://schemas.microsoft.com/office/powerpoint/2010/main" val="3906905033"/>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2BF3C5B8-6AE5-FA48-817B-3107AD3E92A6}"/>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62467" name="Content Placeholder 3" descr="PICT0594.JPG">
            <a:extLst>
              <a:ext uri="{FF2B5EF4-FFF2-40B4-BE49-F238E27FC236}">
                <a16:creationId xmlns:a16="http://schemas.microsoft.com/office/drawing/2014/main" id="{D202792B-DC5B-4C40-B452-6BA594B9505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457200" y="953109"/>
            <a:ext cx="8354616" cy="4594622"/>
          </a:xfrm>
        </p:spPr>
      </p:pic>
    </p:spTree>
    <p:extLst>
      <p:ext uri="{BB962C8B-B14F-4D97-AF65-F5344CB8AC3E}">
        <p14:creationId xmlns:p14="http://schemas.microsoft.com/office/powerpoint/2010/main" val="2269190307"/>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91D2E99-75C0-5F4B-BD70-BF187B08CDC4}"/>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171" name="Content Placeholder 3" descr="DSCN0287.JPG">
            <a:extLst>
              <a:ext uri="{FF2B5EF4-FFF2-40B4-BE49-F238E27FC236}">
                <a16:creationId xmlns:a16="http://schemas.microsoft.com/office/drawing/2014/main" id="{7F8C8C57-46C6-CD48-BBC1-9922C26A568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89570" y="968199"/>
            <a:ext cx="8764859" cy="4820672"/>
          </a:xfrm>
        </p:spPr>
      </p:pic>
    </p:spTree>
    <p:extLst>
      <p:ext uri="{BB962C8B-B14F-4D97-AF65-F5344CB8AC3E}">
        <p14:creationId xmlns:p14="http://schemas.microsoft.com/office/powerpoint/2010/main" val="4285132862"/>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374A-97F4-9F41-818E-82D5B2A10061}"/>
              </a:ext>
            </a:extLst>
          </p:cNvPr>
          <p:cNvSpPr>
            <a:spLocks noGrp="1"/>
          </p:cNvSpPr>
          <p:nvPr>
            <p:ph type="ctrTitle"/>
          </p:nvPr>
        </p:nvSpPr>
        <p:spPr/>
        <p:txBody>
          <a:bodyPr/>
          <a:lstStyle/>
          <a:p>
            <a:r>
              <a:rPr lang="en-US" dirty="0"/>
              <a:t>GETSI </a:t>
            </a:r>
            <a:r>
              <a:rPr lang="en-US" dirty="0" err="1"/>
              <a:t>Geophysice</a:t>
            </a:r>
            <a:r>
              <a:rPr lang="en-US" dirty="0"/>
              <a:t> Web site page</a:t>
            </a:r>
          </a:p>
        </p:txBody>
      </p:sp>
      <p:sp>
        <p:nvSpPr>
          <p:cNvPr id="3" name="Subtitle 2">
            <a:extLst>
              <a:ext uri="{FF2B5EF4-FFF2-40B4-BE49-F238E27FC236}">
                <a16:creationId xmlns:a16="http://schemas.microsoft.com/office/drawing/2014/main" id="{A6610CFA-F963-E14C-8DB3-D5B9598C7F28}"/>
              </a:ext>
            </a:extLst>
          </p:cNvPr>
          <p:cNvSpPr>
            <a:spLocks noGrp="1"/>
          </p:cNvSpPr>
          <p:nvPr>
            <p:ph type="subTitle" idx="1"/>
          </p:nvPr>
        </p:nvSpPr>
        <p:spPr/>
        <p:txBody>
          <a:bodyPr/>
          <a:lstStyle/>
          <a:p>
            <a:endParaRPr lang="en-US"/>
          </a:p>
        </p:txBody>
      </p:sp>
      <p:pic>
        <p:nvPicPr>
          <p:cNvPr id="5" name="Picture 4" descr="Graphical user interface, website&#10;&#10;Description automatically generated">
            <a:extLst>
              <a:ext uri="{FF2B5EF4-FFF2-40B4-BE49-F238E27FC236}">
                <a16:creationId xmlns:a16="http://schemas.microsoft.com/office/drawing/2014/main" id="{BF7CAB2F-4545-CF41-9F21-823ACFB39DF2}"/>
              </a:ext>
            </a:extLst>
          </p:cNvPr>
          <p:cNvPicPr>
            <a:picLocks noChangeAspect="1"/>
          </p:cNvPicPr>
          <p:nvPr/>
        </p:nvPicPr>
        <p:blipFill rotWithShape="1">
          <a:blip r:embed="rId2"/>
          <a:srcRect t="13903"/>
          <a:stretch/>
        </p:blipFill>
        <p:spPr>
          <a:xfrm>
            <a:off x="228541" y="1037063"/>
            <a:ext cx="8729261" cy="4861931"/>
          </a:xfrm>
          <a:prstGeom prst="rect">
            <a:avLst/>
          </a:prstGeom>
        </p:spPr>
      </p:pic>
    </p:spTree>
    <p:extLst>
      <p:ext uri="{BB962C8B-B14F-4D97-AF65-F5344CB8AC3E}">
        <p14:creationId xmlns:p14="http://schemas.microsoft.com/office/powerpoint/2010/main" val="4272985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7AFE9-DCF5-B142-833B-0A05B68C450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A212B0-5515-B447-BF5E-5E1C5FE4C938}"/>
              </a:ext>
            </a:extLst>
          </p:cNvPr>
          <p:cNvSpPr>
            <a:spLocks noGrp="1"/>
          </p:cNvSpPr>
          <p:nvPr>
            <p:ph idx="1"/>
          </p:nvPr>
        </p:nvSpPr>
        <p:spPr/>
        <p:txBody>
          <a:bodyPr/>
          <a:lstStyle/>
          <a:p>
            <a:endParaRPr lang="en-US"/>
          </a:p>
        </p:txBody>
      </p:sp>
      <p:pic>
        <p:nvPicPr>
          <p:cNvPr id="7" name="Picture 6" descr="Graphical user interface, text&#10;&#10;Description automatically generated">
            <a:extLst>
              <a:ext uri="{FF2B5EF4-FFF2-40B4-BE49-F238E27FC236}">
                <a16:creationId xmlns:a16="http://schemas.microsoft.com/office/drawing/2014/main" id="{1E698DC3-E213-7244-A4FA-D128FA178293}"/>
              </a:ext>
            </a:extLst>
          </p:cNvPr>
          <p:cNvPicPr>
            <a:picLocks noChangeAspect="1"/>
          </p:cNvPicPr>
          <p:nvPr/>
        </p:nvPicPr>
        <p:blipFill>
          <a:blip r:embed="rId2"/>
          <a:stretch>
            <a:fillRect/>
          </a:stretch>
        </p:blipFill>
        <p:spPr>
          <a:xfrm>
            <a:off x="1003697" y="857250"/>
            <a:ext cx="7136606" cy="5143500"/>
          </a:xfrm>
          <a:prstGeom prst="rect">
            <a:avLst/>
          </a:prstGeom>
        </p:spPr>
      </p:pic>
    </p:spTree>
    <p:extLst>
      <p:ext uri="{BB962C8B-B14F-4D97-AF65-F5344CB8AC3E}">
        <p14:creationId xmlns:p14="http://schemas.microsoft.com/office/powerpoint/2010/main" val="204391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5BA2DC71-D44F-FA49-AF06-73C242ED6FED}"/>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96259" name="Content Placeholder 3" descr="DSC00385.JPG">
            <a:extLst>
              <a:ext uri="{FF2B5EF4-FFF2-40B4-BE49-F238E27FC236}">
                <a16:creationId xmlns:a16="http://schemas.microsoft.com/office/drawing/2014/main" id="{F4AD472B-0EA7-214B-BEEB-420E57BDC9D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50542" y="920005"/>
            <a:ext cx="8790450" cy="4834023"/>
          </a:xfrm>
        </p:spPr>
      </p:pic>
    </p:spTree>
    <p:extLst>
      <p:ext uri="{BB962C8B-B14F-4D97-AF65-F5344CB8AC3E}">
        <p14:creationId xmlns:p14="http://schemas.microsoft.com/office/powerpoint/2010/main" val="1574781192"/>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76259904-55F0-214D-9EB6-0811F05EF467}"/>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7827" name="Content Placeholder 3" descr="DSC00404.JPG">
            <a:extLst>
              <a:ext uri="{FF2B5EF4-FFF2-40B4-BE49-F238E27FC236}">
                <a16:creationId xmlns:a16="http://schemas.microsoft.com/office/drawing/2014/main" id="{4156384D-47DE-6A4A-94F4-BD8A0C303D3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228483" y="1052168"/>
            <a:ext cx="8770551" cy="4824090"/>
          </a:xfrm>
        </p:spPr>
      </p:pic>
    </p:spTree>
    <p:extLst>
      <p:ext uri="{BB962C8B-B14F-4D97-AF65-F5344CB8AC3E}">
        <p14:creationId xmlns:p14="http://schemas.microsoft.com/office/powerpoint/2010/main" val="2541250198"/>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0CC35DFA-5890-9B44-BF48-8AC3D4D9EAEB}"/>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79875" name="Content Placeholder 3" descr="TLS_Lodge1.tiff">
            <a:extLst>
              <a:ext uri="{FF2B5EF4-FFF2-40B4-BE49-F238E27FC236}">
                <a16:creationId xmlns:a16="http://schemas.microsoft.com/office/drawing/2014/main" id="{69C83BE7-06E6-1C4D-BE72-58B0ECACB35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709" b="7709"/>
          <a:stretch>
            <a:fillRect/>
          </a:stretch>
        </p:blipFill>
        <p:spPr>
          <a:xfrm>
            <a:off x="250903" y="896570"/>
            <a:ext cx="8647906" cy="4757098"/>
          </a:xfrm>
        </p:spPr>
      </p:pic>
    </p:spTree>
    <p:extLst>
      <p:ext uri="{BB962C8B-B14F-4D97-AF65-F5344CB8AC3E}">
        <p14:creationId xmlns:p14="http://schemas.microsoft.com/office/powerpoint/2010/main" val="3096195094"/>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072AD01-8E4D-404A-8164-71381CDAB618}"/>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23555" name="Content Placeholder 3" descr="DSCN2111.JPG">
            <a:extLst>
              <a:ext uri="{FF2B5EF4-FFF2-40B4-BE49-F238E27FC236}">
                <a16:creationId xmlns:a16="http://schemas.microsoft.com/office/drawing/2014/main" id="{81DA763A-BC0C-9542-BC87-2CF4FC0286C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336" r="5566" b="13336"/>
          <a:stretch/>
        </p:blipFill>
        <p:spPr>
          <a:xfrm>
            <a:off x="156117" y="739740"/>
            <a:ext cx="8831766" cy="5143500"/>
          </a:xfrm>
        </p:spPr>
      </p:pic>
    </p:spTree>
    <p:extLst>
      <p:ext uri="{BB962C8B-B14F-4D97-AF65-F5344CB8AC3E}">
        <p14:creationId xmlns:p14="http://schemas.microsoft.com/office/powerpoint/2010/main" val="2764544602"/>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D945CFC4-719E-6A4E-9CDE-85BD2BD05485}"/>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80899" name="Content Placeholder 3" descr="DSC00324.JPG">
            <a:extLst>
              <a:ext uri="{FF2B5EF4-FFF2-40B4-BE49-F238E27FC236}">
                <a16:creationId xmlns:a16="http://schemas.microsoft.com/office/drawing/2014/main" id="{BD3CDBD0-E021-BD42-B87D-04212BD3167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83952" y="739740"/>
            <a:ext cx="8776096" cy="4826272"/>
          </a:xfrm>
        </p:spPr>
      </p:pic>
    </p:spTree>
    <p:extLst>
      <p:ext uri="{BB962C8B-B14F-4D97-AF65-F5344CB8AC3E}">
        <p14:creationId xmlns:p14="http://schemas.microsoft.com/office/powerpoint/2010/main" val="2419950896"/>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83114ED-18DD-D443-8F9E-9EF32A17890A}"/>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28675" name="Content Placeholder 3">
            <a:extLst>
              <a:ext uri="{FF2B5EF4-FFF2-40B4-BE49-F238E27FC236}">
                <a16:creationId xmlns:a16="http://schemas.microsoft.com/office/drawing/2014/main" id="{BEB5E3E3-5D85-0641-AD3B-EA8B57894CC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161432" y="739740"/>
            <a:ext cx="8821135" cy="4851913"/>
          </a:xfrm>
        </p:spPr>
      </p:pic>
    </p:spTree>
    <p:extLst>
      <p:ext uri="{BB962C8B-B14F-4D97-AF65-F5344CB8AC3E}">
        <p14:creationId xmlns:p14="http://schemas.microsoft.com/office/powerpoint/2010/main" val="3170308757"/>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873A3E92-A9CD-4B48-B492-B9549D27B9BF}"/>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03427" name="Content Placeholder 3" descr="DSC00337.JPG">
            <a:extLst>
              <a:ext uri="{FF2B5EF4-FFF2-40B4-BE49-F238E27FC236}">
                <a16:creationId xmlns:a16="http://schemas.microsoft.com/office/drawing/2014/main" id="{E1BD1196-7721-E541-A303-C82707FFC13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336" b="13336"/>
          <a:stretch>
            <a:fillRect/>
          </a:stretch>
        </p:blipFill>
        <p:spPr>
          <a:xfrm>
            <a:off x="252559" y="835701"/>
            <a:ext cx="8699716" cy="4784513"/>
          </a:xfrm>
        </p:spPr>
      </p:pic>
    </p:spTree>
    <p:extLst>
      <p:ext uri="{BB962C8B-B14F-4D97-AF65-F5344CB8AC3E}">
        <p14:creationId xmlns:p14="http://schemas.microsoft.com/office/powerpoint/2010/main" val="2405229958"/>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FF4FF388-5828-DE41-AFB0-8A477EBBA9B5}"/>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pic>
        <p:nvPicPr>
          <p:cNvPr id="102403" name="Content Placeholder 3" descr="Fault Offset at Harrison Pit.NC.RA.JPG">
            <a:extLst>
              <a:ext uri="{FF2B5EF4-FFF2-40B4-BE49-F238E27FC236}">
                <a16:creationId xmlns:a16="http://schemas.microsoft.com/office/drawing/2014/main" id="{B9A2F306-AE5C-4848-B575-FD2673A70EA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5737" b="5737"/>
          <a:stretch>
            <a:fillRect/>
          </a:stretch>
        </p:blipFill>
        <p:spPr>
          <a:xfrm>
            <a:off x="195146" y="920644"/>
            <a:ext cx="8748881" cy="4811083"/>
          </a:xfrm>
        </p:spPr>
      </p:pic>
    </p:spTree>
    <p:extLst>
      <p:ext uri="{BB962C8B-B14F-4D97-AF65-F5344CB8AC3E}">
        <p14:creationId xmlns:p14="http://schemas.microsoft.com/office/powerpoint/2010/main" val="4135316975"/>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C62B25-14F9-4849-B962-652F80C1696E}"/>
              </a:ext>
            </a:extLst>
          </p:cNvPr>
          <p:cNvPicPr>
            <a:picLocks noChangeAspect="1"/>
          </p:cNvPicPr>
          <p:nvPr/>
        </p:nvPicPr>
        <p:blipFill>
          <a:blip r:embed="rId2"/>
          <a:stretch>
            <a:fillRect/>
          </a:stretch>
        </p:blipFill>
        <p:spPr>
          <a:xfrm>
            <a:off x="1046119" y="857250"/>
            <a:ext cx="7051762" cy="5143500"/>
          </a:xfrm>
          <a:prstGeom prst="rect">
            <a:avLst/>
          </a:prstGeom>
        </p:spPr>
      </p:pic>
    </p:spTree>
    <p:extLst>
      <p:ext uri="{BB962C8B-B14F-4D97-AF65-F5344CB8AC3E}">
        <p14:creationId xmlns:p14="http://schemas.microsoft.com/office/powerpoint/2010/main" val="1809600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DA5EFB-A98C-BC4B-8D65-212BABF782B2}"/>
              </a:ext>
            </a:extLst>
          </p:cNvPr>
          <p:cNvPicPr>
            <a:picLocks noGrp="1" noChangeAspect="1"/>
          </p:cNvPicPr>
          <p:nvPr>
            <p:ph idx="4294967295"/>
          </p:nvPr>
        </p:nvPicPr>
        <p:blipFill>
          <a:blip r:embed="rId3" cstate="screen">
            <a:extLst>
              <a:ext uri="{28A0092B-C50C-407E-A947-70E740481C1C}">
                <a14:useLocalDpi xmlns:a14="http://schemas.microsoft.com/office/drawing/2010/main"/>
              </a:ext>
            </a:extLst>
          </a:blip>
          <a:stretch>
            <a:fillRect/>
          </a:stretch>
        </p:blipFill>
        <p:spPr>
          <a:xfrm>
            <a:off x="1980919" y="1166425"/>
            <a:ext cx="5098256" cy="3821906"/>
          </a:xfrm>
        </p:spPr>
      </p:pic>
      <p:sp>
        <p:nvSpPr>
          <p:cNvPr id="6" name="TextBox 5">
            <a:extLst>
              <a:ext uri="{FF2B5EF4-FFF2-40B4-BE49-F238E27FC236}">
                <a16:creationId xmlns:a16="http://schemas.microsoft.com/office/drawing/2014/main" id="{F33EF90B-D38F-1345-8980-BE6D044647B5}"/>
              </a:ext>
            </a:extLst>
          </p:cNvPr>
          <p:cNvSpPr txBox="1"/>
          <p:nvPr/>
        </p:nvSpPr>
        <p:spPr>
          <a:xfrm>
            <a:off x="1599537" y="5056456"/>
            <a:ext cx="5432193" cy="300082"/>
          </a:xfrm>
          <a:prstGeom prst="rect">
            <a:avLst/>
          </a:prstGeom>
          <a:noFill/>
        </p:spPr>
        <p:txBody>
          <a:bodyPr wrap="none" rtlCol="0">
            <a:spAutoFit/>
          </a:bodyPr>
          <a:lstStyle/>
          <a:p>
            <a:r>
              <a:rPr lang="en-US" sz="1350" dirty="0"/>
              <a:t>                GPS station in western Greenland near the town of </a:t>
            </a:r>
            <a:r>
              <a:rPr lang="en-US" sz="1350" dirty="0" err="1"/>
              <a:t>Kangerlussuaq</a:t>
            </a:r>
            <a:endParaRPr lang="en-US" sz="1350" dirty="0"/>
          </a:p>
        </p:txBody>
      </p:sp>
    </p:spTree>
    <p:extLst>
      <p:ext uri="{BB962C8B-B14F-4D97-AF65-F5344CB8AC3E}">
        <p14:creationId xmlns:p14="http://schemas.microsoft.com/office/powerpoint/2010/main" val="21336356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9E54D9-9444-3D4E-B852-BDE040494B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00700" y="857251"/>
            <a:ext cx="2400300" cy="4768808"/>
          </a:xfrm>
          <a:prstGeom prst="rect">
            <a:avLst/>
          </a:prstGeom>
        </p:spPr>
      </p:pic>
      <p:sp>
        <p:nvSpPr>
          <p:cNvPr id="2" name="Title 1"/>
          <p:cNvSpPr>
            <a:spLocks noGrp="1"/>
          </p:cNvSpPr>
          <p:nvPr>
            <p:ph type="title"/>
          </p:nvPr>
        </p:nvSpPr>
        <p:spPr>
          <a:xfrm>
            <a:off x="1013461" y="1141956"/>
            <a:ext cx="4040086" cy="636973"/>
          </a:xfrm>
        </p:spPr>
        <p:txBody>
          <a:bodyPr>
            <a:normAutofit fontScale="90000"/>
          </a:bodyPr>
          <a:lstStyle/>
          <a:p>
            <a:pPr>
              <a:lnSpc>
                <a:spcPct val="80000"/>
              </a:lnSpc>
            </a:pPr>
            <a:r>
              <a:rPr lang="en-US" dirty="0"/>
              <a:t>Greenland vertical GPS velocities (bedrock)</a:t>
            </a:r>
          </a:p>
        </p:txBody>
      </p:sp>
      <p:sp>
        <p:nvSpPr>
          <p:cNvPr id="3" name="Content Placeholder 2"/>
          <p:cNvSpPr>
            <a:spLocks noGrp="1"/>
          </p:cNvSpPr>
          <p:nvPr>
            <p:ph idx="1"/>
          </p:nvPr>
        </p:nvSpPr>
        <p:spPr>
          <a:xfrm>
            <a:off x="1013460" y="2236449"/>
            <a:ext cx="4040086" cy="3196782"/>
          </a:xfrm>
        </p:spPr>
        <p:txBody>
          <a:bodyPr>
            <a:normAutofit fontScale="77500" lnSpcReduction="20000"/>
          </a:bodyPr>
          <a:lstStyle/>
          <a:p>
            <a:r>
              <a:rPr lang="en-US" dirty="0"/>
              <a:t>GNET (Greenland GPS Network)</a:t>
            </a:r>
          </a:p>
          <a:p>
            <a:r>
              <a:rPr lang="en-US" dirty="0"/>
              <a:t>Limited data 2000-2011.25</a:t>
            </a:r>
          </a:p>
          <a:p>
            <a:r>
              <a:rPr lang="en-US" dirty="0"/>
              <a:t>Expanded network starting </a:t>
            </a:r>
          </a:p>
          <a:p>
            <a:pPr marL="0" indent="0">
              <a:buNone/>
            </a:pPr>
            <a:r>
              <a:rPr lang="en-US" dirty="0"/>
              <a:t>    2007-2009</a:t>
            </a:r>
          </a:p>
          <a:p>
            <a:r>
              <a:rPr lang="en-US" dirty="0"/>
              <a:t>Rates vary from &lt;1 to &gt;20 mm/</a:t>
            </a:r>
            <a:r>
              <a:rPr lang="en-US" dirty="0" err="1"/>
              <a:t>yr</a:t>
            </a:r>
            <a:r>
              <a:rPr lang="en-US" dirty="0"/>
              <a:t> vertical uplift</a:t>
            </a:r>
          </a:p>
          <a:p>
            <a:endParaRPr lang="en-US" dirty="0"/>
          </a:p>
          <a:p>
            <a:endParaRPr lang="en-US" dirty="0"/>
          </a:p>
        </p:txBody>
      </p:sp>
    </p:spTree>
    <p:extLst>
      <p:ext uri="{BB962C8B-B14F-4D97-AF65-F5344CB8AC3E}">
        <p14:creationId xmlns:p14="http://schemas.microsoft.com/office/powerpoint/2010/main" val="13561374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944B-EF3B-544B-85A0-0C5F6F258E4C}"/>
              </a:ext>
            </a:extLst>
          </p:cNvPr>
          <p:cNvPicPr>
            <a:picLocks noChangeAspect="1"/>
          </p:cNvPicPr>
          <p:nvPr/>
        </p:nvPicPr>
        <p:blipFill>
          <a:blip r:embed="rId2"/>
          <a:stretch>
            <a:fillRect/>
          </a:stretch>
        </p:blipFill>
        <p:spPr>
          <a:xfrm>
            <a:off x="629042" y="857250"/>
            <a:ext cx="7885916" cy="5143500"/>
          </a:xfrm>
          <a:prstGeom prst="rect">
            <a:avLst/>
          </a:prstGeom>
        </p:spPr>
      </p:pic>
    </p:spTree>
    <p:extLst>
      <p:ext uri="{BB962C8B-B14F-4D97-AF65-F5344CB8AC3E}">
        <p14:creationId xmlns:p14="http://schemas.microsoft.com/office/powerpoint/2010/main" val="1109988251"/>
      </p:ext>
    </p:extLst>
  </p:cSld>
  <p:clrMapOvr>
    <a:masterClrMapping/>
  </p:clrMapOvr>
</p:sld>
</file>

<file path=ppt/theme/theme1.xml><?xml version="1.0" encoding="utf-8"?>
<a:theme xmlns:a="http://schemas.openxmlformats.org/drawingml/2006/main" name="GETSI pptx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GETSI pptx template.potx</Template>
  <TotalTime>2548</TotalTime>
  <Words>1320</Words>
  <Application>Microsoft Macintosh PowerPoint</Application>
  <PresentationFormat>On-screen Show (4:3)</PresentationFormat>
  <Paragraphs>104</Paragraphs>
  <Slides>40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ＭＳ Ｐゴシック</vt:lpstr>
      <vt:lpstr>Arial</vt:lpstr>
      <vt:lpstr>Calibri</vt:lpstr>
      <vt:lpstr>GETSI pptx template</vt:lpstr>
      <vt:lpstr>Teaching in the field with SfM and RTK GPS/GNSS</vt:lpstr>
      <vt:lpstr>Technology</vt:lpstr>
      <vt:lpstr>Culture of Effective Collaboration</vt:lpstr>
      <vt:lpstr>Introductions</vt:lpstr>
      <vt:lpstr>Goals for the week</vt:lpstr>
      <vt:lpstr>Overall schedule for the course</vt:lpstr>
      <vt:lpstr>Schedule and web resources</vt:lpstr>
      <vt:lpstr>Maximizing effectiveness</vt:lpstr>
      <vt:lpstr>GEodesy Tools for Societal Issues GETSI</vt:lpstr>
      <vt:lpstr>History behind GETSI Project</vt:lpstr>
      <vt:lpstr>Field Phase 1 (2016-18)</vt:lpstr>
      <vt:lpstr>Field Phase 2 (2019-22)</vt:lpstr>
      <vt:lpstr>GETSI Field Education Guiding Principles</vt:lpstr>
      <vt:lpstr>Geodesy field teaching modules</vt:lpstr>
      <vt:lpstr>SfM teaching in Nepal field camp</vt:lpstr>
      <vt:lpstr>Ben Crosby – Idaho State University</vt:lpstr>
      <vt:lpstr>PowerPoint Presentation</vt:lpstr>
      <vt:lpstr>PowerPoint Presentation</vt:lpstr>
      <vt:lpstr>PowerPoint Presentation</vt:lpstr>
      <vt:lpstr>PowerPoint Presentation</vt:lpstr>
      <vt:lpstr>PowerPoint Presentation</vt:lpstr>
      <vt:lpstr>PowerPoint Presentation</vt:lpstr>
      <vt:lpstr>Bruce Douglas – Indiana University</vt:lpstr>
      <vt:lpstr>PowerPoint Presentation</vt:lpstr>
      <vt:lpstr>PowerPoint Presentation</vt:lpstr>
      <vt:lpstr>PowerPoint Presentation</vt:lpstr>
      <vt:lpstr>GETSI Geophysice Web site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Greenland vertical GPS velocities (bedrock)</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Pratt-Sitaula</dc:creator>
  <cp:lastModifiedBy>Beth Pratt-Sitaula</cp:lastModifiedBy>
  <cp:revision>73</cp:revision>
  <dcterms:created xsi:type="dcterms:W3CDTF">2014-01-07T13:46:23Z</dcterms:created>
  <dcterms:modified xsi:type="dcterms:W3CDTF">2021-09-28T03:38:24Z</dcterms:modified>
</cp:coreProperties>
</file>