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256" r:id="rId2"/>
    <p:sldId id="258" r:id="rId3"/>
    <p:sldId id="259" r:id="rId4"/>
    <p:sldId id="401" r:id="rId5"/>
    <p:sldId id="261" r:id="rId6"/>
    <p:sldId id="309" r:id="rId7"/>
    <p:sldId id="406" r:id="rId8"/>
    <p:sldId id="404" r:id="rId9"/>
    <p:sldId id="417" r:id="rId10"/>
    <p:sldId id="419" r:id="rId11"/>
    <p:sldId id="418" r:id="rId12"/>
    <p:sldId id="420" r:id="rId13"/>
    <p:sldId id="421" r:id="rId14"/>
    <p:sldId id="266" r:id="rId15"/>
    <p:sldId id="269" r:id="rId16"/>
    <p:sldId id="263" r:id="rId17"/>
    <p:sldId id="264" r:id="rId18"/>
    <p:sldId id="265" r:id="rId19"/>
    <p:sldId id="270" r:id="rId20"/>
    <p:sldId id="268" r:id="rId21"/>
    <p:sldId id="382" r:id="rId22"/>
    <p:sldId id="358" r:id="rId23"/>
    <p:sldId id="278" r:id="rId24"/>
    <p:sldId id="279" r:id="rId25"/>
    <p:sldId id="430" r:id="rId26"/>
    <p:sldId id="313" r:id="rId27"/>
    <p:sldId id="271" r:id="rId28"/>
    <p:sldId id="272" r:id="rId29"/>
    <p:sldId id="273" r:id="rId30"/>
    <p:sldId id="274" r:id="rId31"/>
    <p:sldId id="275" r:id="rId32"/>
    <p:sldId id="370" r:id="rId33"/>
    <p:sldId id="372" r:id="rId34"/>
    <p:sldId id="283" r:id="rId35"/>
    <p:sldId id="282" r:id="rId36"/>
    <p:sldId id="280" r:id="rId37"/>
    <p:sldId id="281" r:id="rId38"/>
    <p:sldId id="432" r:id="rId39"/>
    <p:sldId id="431" r:id="rId40"/>
    <p:sldId id="284" r:id="rId41"/>
    <p:sldId id="285" r:id="rId42"/>
    <p:sldId id="286" r:id="rId43"/>
    <p:sldId id="287" r:id="rId44"/>
    <p:sldId id="288" r:id="rId4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j6huI0+lY4LvETSilGptGAkRaF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68"/>
    <p:restoredTop sz="94677"/>
  </p:normalViewPr>
  <p:slideViewPr>
    <p:cSldViewPr snapToGrid="0">
      <p:cViewPr varScale="1">
        <p:scale>
          <a:sx n="205" d="100"/>
          <a:sy n="205" d="100"/>
        </p:scale>
        <p:origin x="3048" y="19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US_Navy_070801-F-8678B-039_Engineering_Aide_2nd_Class_Randy_Felipe_attached_to_Naval_Mobile_Construction_Battalion_(NMCB)_4,_trains_on_the_new_Trimble_5600DX_Total_Station_series,_survey_equipmen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DO REMEMBER to include attribution information for all the figures you include. Even if you took the picture or made the diagram, it will make it easier later if we just have that recorded.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ALSO – it is much easier to make notes (at least preliminary ones) for each slide NOW compared to several months later. Think about the information that future instructors using this materials will need to know in order to understand what the point of the different slides are. If all the relevant text is on the slide, notes may not be necessary, BUT if there are images, most likely some notes will be needed for future users.</a:t>
            </a:r>
            <a:endParaRPr dirty="0"/>
          </a:p>
        </p:txBody>
      </p:sp>
      <p:sp>
        <p:nvSpPr>
          <p:cNvPr id="61" name="Google Shape;6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from David Mencin, EarthScope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Drawing from Marianne Okal (GNSS Basics - 2021-01-15 - FE Training -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52C1AE1-C668-DF44-97E6-922ABD6C8018}" type="slidenum">
              <a:rPr lang="en-US" smtClean="0"/>
              <a:t>10</a:t>
            </a:fld>
            <a:endParaRPr lang="en-US"/>
          </a:p>
        </p:txBody>
      </p:sp>
    </p:spTree>
    <p:extLst>
      <p:ext uri="{BB962C8B-B14F-4D97-AF65-F5344CB8AC3E}">
        <p14:creationId xmlns:p14="http://schemas.microsoft.com/office/powerpoint/2010/main" val="1553451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Slide from David Mencin, EarthScope</a:t>
            </a:r>
          </a:p>
        </p:txBody>
      </p:sp>
      <p:sp>
        <p:nvSpPr>
          <p:cNvPr id="4" name="Slide Number Placeholder 3"/>
          <p:cNvSpPr>
            <a:spLocks noGrp="1"/>
          </p:cNvSpPr>
          <p:nvPr>
            <p:ph type="sldNum" sz="quarter" idx="5"/>
          </p:nvPr>
        </p:nvSpPr>
        <p:spPr/>
        <p:txBody>
          <a:bodyPr/>
          <a:lstStyle/>
          <a:p>
            <a:fld id="{352C1AE1-C668-DF44-97E6-922ABD6C8018}" type="slidenum">
              <a:rPr lang="en-US" smtClean="0"/>
              <a:t>11</a:t>
            </a:fld>
            <a:endParaRPr lang="en-US"/>
          </a:p>
        </p:txBody>
      </p:sp>
    </p:spTree>
    <p:extLst>
      <p:ext uri="{BB962C8B-B14F-4D97-AF65-F5344CB8AC3E}">
        <p14:creationId xmlns:p14="http://schemas.microsoft.com/office/powerpoint/2010/main" val="2117976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from David Mencin, EarthScope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Drawing from Marianne Okal (GNSS Basics - 2021-01-15 - FE Training - final)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52C1AE1-C668-DF44-97E6-922ABD6C8018}" type="slidenum">
              <a:rPr lang="en-US" smtClean="0"/>
              <a:t>12</a:t>
            </a:fld>
            <a:endParaRPr lang="en-US"/>
          </a:p>
        </p:txBody>
      </p:sp>
    </p:spTree>
    <p:extLst>
      <p:ext uri="{BB962C8B-B14F-4D97-AF65-F5344CB8AC3E}">
        <p14:creationId xmlns:p14="http://schemas.microsoft.com/office/powerpoint/2010/main" val="2249781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the time. Equipping receivers with atomic clocks would be very expensive, so the receiver tags the signal with the time of its internal clock to create a “</a:t>
            </a:r>
            <a:r>
              <a:rPr lang="en-US" dirty="0" err="1">
                <a:latin typeface="Arial"/>
                <a:ea typeface="Arial"/>
                <a:cs typeface="Arial"/>
                <a:sym typeface="Arial"/>
              </a:rPr>
              <a:t>pseudorange</a:t>
            </a:r>
            <a:r>
              <a:rPr lang="en-US" dirty="0">
                <a:latin typeface="Arial"/>
                <a:ea typeface="Arial"/>
                <a:cs typeface="Arial"/>
                <a:sym typeface="Arial"/>
              </a:rPr>
              <a:t>” (range plus an unknown clock correction). The software in the receiver then uses the </a:t>
            </a:r>
            <a:r>
              <a:rPr lang="en-US" dirty="0" err="1">
                <a:latin typeface="Arial"/>
                <a:ea typeface="Arial"/>
                <a:cs typeface="Arial"/>
                <a:sym typeface="Arial"/>
              </a:rPr>
              <a:t>pseudoranges</a:t>
            </a:r>
            <a:r>
              <a:rPr lang="en-US" dirty="0">
                <a:latin typeface="Arial"/>
                <a:ea typeface="Arial"/>
                <a:cs typeface="Arial"/>
                <a:sym typeface="Arial"/>
              </a:rPr>
              <a:t> from four satellites to solve for the four unknowns: three coordinates and the receiver clock correction.</a:t>
            </a:r>
            <a:endParaRPr dirty="0"/>
          </a:p>
          <a:p>
            <a:pPr marL="0" lvl="0" indent="0" algn="l" rtl="0">
              <a:spcBef>
                <a:spcPts val="0"/>
              </a:spcBef>
              <a:spcAft>
                <a:spcPts val="0"/>
              </a:spcAft>
              <a:buNone/>
            </a:pPr>
            <a:r>
              <a:rPr lang="en-US" dirty="0">
                <a:latin typeface="Arial"/>
                <a:ea typeface="Arial"/>
                <a:cs typeface="Arial"/>
                <a:sym typeface="Arial"/>
              </a:rPr>
              <a:t>Images: Vince Cronin (Baylor University)</a:t>
            </a:r>
            <a:endParaRPr dirty="0"/>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High precision rates taken from GAMIT/GLOBK 10.6 release notes - http://</a:t>
            </a:r>
            <a:r>
              <a:rPr lang="en-US" dirty="0" err="1">
                <a:latin typeface="Arial"/>
                <a:ea typeface="Arial"/>
                <a:cs typeface="Arial"/>
                <a:sym typeface="Arial"/>
              </a:rPr>
              <a:t>geoweb.mit.edu</a:t>
            </a:r>
            <a:r>
              <a:rPr lang="en-US" dirty="0">
                <a:latin typeface="Arial"/>
                <a:ea typeface="Arial"/>
                <a:cs typeface="Arial"/>
                <a:sym typeface="Arial"/>
              </a:rPr>
              <a:t>/gg/</a:t>
            </a:r>
            <a:endParaRPr dirty="0"/>
          </a:p>
          <a:p>
            <a:pPr marL="0" lvl="0" indent="0" algn="l" rtl="0">
              <a:spcBef>
                <a:spcPts val="0"/>
              </a:spcBef>
              <a:spcAft>
                <a:spcPts val="0"/>
              </a:spcAft>
              <a:buNone/>
            </a:pPr>
            <a:endParaRPr dirty="0"/>
          </a:p>
        </p:txBody>
      </p:sp>
      <p:sp>
        <p:nvSpPr>
          <p:cNvPr id="152" name="Google Shape;15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It is important for students to understand that position data can be reported to a user in a number of different formats.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Geocentric (also Earth-Centered Earth-Fixed) Coordinate system (a type of Cartesian coordinate system) will probably be least familiar to students. While it isn’t used much by typical geoscientists, it is often used by people processing GPS data for research or calculating satellite locations. </a:t>
            </a:r>
            <a:endParaRPr dirty="0"/>
          </a:p>
          <a:p>
            <a:pPr marL="0" marR="0" lvl="0" indent="0" algn="l" rtl="0">
              <a:lnSpc>
                <a:spcPct val="100000"/>
              </a:lnSpc>
              <a:spcBef>
                <a:spcPts val="0"/>
              </a:spcBef>
              <a:spcAft>
                <a:spcPts val="0"/>
              </a:spcAft>
              <a:buClr>
                <a:schemeClr val="dk1"/>
              </a:buClr>
              <a:buSzPts val="1200"/>
              <a:buFont typeface="Calibri"/>
              <a:buNone/>
            </a:pPr>
            <a:r>
              <a:rPr lang="en-US" dirty="0"/>
              <a:t>Geographic is widely used and will be familiar (at least vaguely) for most geoscience students and more generally, people familiar with maps.</a:t>
            </a:r>
            <a:endParaRPr dirty="0"/>
          </a:p>
          <a:p>
            <a:pPr marL="0" marR="0" lvl="0" indent="0" algn="l" rtl="0">
              <a:lnSpc>
                <a:spcPct val="100000"/>
              </a:lnSpc>
              <a:spcBef>
                <a:spcPts val="0"/>
              </a:spcBef>
              <a:spcAft>
                <a:spcPts val="0"/>
              </a:spcAft>
              <a:buClr>
                <a:schemeClr val="dk1"/>
              </a:buClr>
              <a:buSzPts val="1200"/>
              <a:buFont typeface="Calibri"/>
              <a:buNone/>
            </a:pPr>
            <a:r>
              <a:rPr lang="en-US" dirty="0"/>
              <a:t>Projected coordinate systems are used a fair amount by scientists and surveyors working on a local/regional scale -- for whom distances (meters, feet) will be more useful than </a:t>
            </a:r>
            <a:r>
              <a:rPr lang="en-US" dirty="0" err="1"/>
              <a:t>lat</a:t>
            </a:r>
            <a:r>
              <a:rPr lang="en-US" dirty="0"/>
              <a:t>/long locations.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200" dirty="0"/>
              <a:t>Figures: Ian Lauer, modified from Public Domain</a:t>
            </a:r>
            <a:endParaRPr dirty="0"/>
          </a:p>
        </p:txBody>
      </p:sp>
      <p:sp>
        <p:nvSpPr>
          <p:cNvPr id="123" name="Google Shape;123;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Figure: Ian Lauer</a:t>
            </a:r>
            <a:endParaRPr dirty="0"/>
          </a:p>
        </p:txBody>
      </p:sp>
      <p:sp>
        <p:nvSpPr>
          <p:cNvPr id="134" name="Google Shape;13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Figure: Ian Lauer</a:t>
            </a:r>
            <a:endParaRPr dirty="0"/>
          </a:p>
        </p:txBody>
      </p:sp>
      <p:sp>
        <p:nvSpPr>
          <p:cNvPr id="144" name="Google Shape;14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Images: Ben Crosby, EarthScope</a:t>
            </a:r>
            <a:endParaRPr dirty="0"/>
          </a:p>
        </p:txBody>
      </p:sp>
      <p:sp>
        <p:nvSpPr>
          <p:cNvPr id="274" name="Google Shape;27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rPr>
              <a:t>Example</a:t>
            </a:r>
            <a:r>
              <a:rPr lang="en-US" baseline="0" dirty="0">
                <a:latin typeface="Arial" pitchFamily="34" charset="0"/>
              </a:rPr>
              <a:t> of a typical remote GPS station. In urban areas, some are also fixed to the roof of large reinforced buildings and hooked into grid power supply with battery backup. Many stations are now being equipped with “real-time” communication to allow immediate transfer of data to researchers. In other places logistics or country-specific regulations require that data not be transmitted but is instead downloaded manually on a given schedule (monthly, quarterly, or annually, depending on the site).</a:t>
            </a:r>
          </a:p>
          <a:p>
            <a:pPr eaLnBrk="1" hangingPunct="1"/>
            <a:endParaRPr lang="en-US" baseline="0" dirty="0">
              <a:latin typeface="Arial" pitchFamily="34" charset="0"/>
            </a:endParaRPr>
          </a:p>
          <a:p>
            <a:pPr eaLnBrk="1" hangingPunct="1"/>
            <a:r>
              <a:rPr lang="en-US" baseline="0" dirty="0">
                <a:latin typeface="Arial" pitchFamily="34" charset="0"/>
              </a:rPr>
              <a:t>Image from </a:t>
            </a:r>
            <a:r>
              <a:rPr lang="en-US" baseline="0" dirty="0" err="1">
                <a:latin typeface="Arial" pitchFamily="34" charset="0"/>
              </a:rPr>
              <a:t>EarthScope</a:t>
            </a:r>
            <a:endParaRPr lang="en-US" baseline="0" dirty="0">
              <a:latin typeface="Arial" pitchFamily="34" charset="0"/>
            </a:endParaRPr>
          </a:p>
          <a:p>
            <a:pPr eaLnBrk="1" hangingPunct="1"/>
            <a:endParaRPr lang="en-US" dirty="0">
              <a:latin typeface="Arial" pitchFamily="34" charset="0"/>
            </a:endParaRPr>
          </a:p>
        </p:txBody>
      </p:sp>
      <p:sp>
        <p:nvSpPr>
          <p:cNvPr id="4" name="Slide Number Placeholder 3"/>
          <p:cNvSpPr>
            <a:spLocks noGrp="1"/>
          </p:cNvSpPr>
          <p:nvPr>
            <p:ph type="sldNum" sz="quarter" idx="5"/>
          </p:nvPr>
        </p:nvSpPr>
        <p:spPr/>
        <p:txBody>
          <a:bodyPr/>
          <a:lstStyle/>
          <a:p>
            <a:fld id="{6273B411-E165-BF48-ABA2-70D378AC59C2}" type="slidenum">
              <a:rPr lang="en-US" smtClean="0"/>
              <a:t>20</a:t>
            </a:fld>
            <a:endParaRPr lang="en-US"/>
          </a:p>
        </p:txBody>
      </p:sp>
    </p:spTree>
    <p:extLst>
      <p:ext uri="{BB962C8B-B14F-4D97-AF65-F5344CB8AC3E}">
        <p14:creationId xmlns:p14="http://schemas.microsoft.com/office/powerpoint/2010/main" val="244105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NOTA is mostly GNSS (GPS) stations but also includes borehole tiltmeters and </a:t>
            </a:r>
            <a:r>
              <a:rPr lang="en-US" dirty="0" err="1"/>
              <a:t>strainmeters</a:t>
            </a:r>
            <a:endParaRPr lang="en-US" dirty="0"/>
          </a:p>
          <a:p>
            <a:r>
              <a:rPr lang="en-US" dirty="0"/>
              <a:t>https://</a:t>
            </a:r>
            <a:r>
              <a:rPr lang="en-US" dirty="0" err="1"/>
              <a:t>www.earthscope.org</a:t>
            </a:r>
            <a:r>
              <a:rPr lang="en-US" dirty="0"/>
              <a:t>/nota/</a:t>
            </a:r>
          </a:p>
        </p:txBody>
      </p:sp>
      <p:sp>
        <p:nvSpPr>
          <p:cNvPr id="4" name="Slide Number Placeholder 3"/>
          <p:cNvSpPr>
            <a:spLocks noGrp="1"/>
          </p:cNvSpPr>
          <p:nvPr>
            <p:ph type="sldNum" sz="quarter" idx="5"/>
          </p:nvPr>
        </p:nvSpPr>
        <p:spPr/>
        <p:txBody>
          <a:bodyPr/>
          <a:lstStyle/>
          <a:p>
            <a:fld id="{6273B411-E165-BF48-ABA2-70D378AC59C2}" type="slidenum">
              <a:rPr lang="en-US" smtClean="0"/>
              <a:t>21</a:t>
            </a:fld>
            <a:endParaRPr lang="en-US"/>
          </a:p>
        </p:txBody>
      </p:sp>
    </p:spTree>
    <p:extLst>
      <p:ext uri="{BB962C8B-B14F-4D97-AF65-F5344CB8AC3E}">
        <p14:creationId xmlns:p14="http://schemas.microsoft.com/office/powerpoint/2010/main" val="630425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Images: EarthScope (Pratt-Sitaula)</a:t>
            </a:r>
          </a:p>
          <a:p>
            <a:endParaRPr lang="en-US" dirty="0"/>
          </a:p>
        </p:txBody>
      </p:sp>
    </p:spTree>
    <p:extLst>
      <p:ext uri="{BB962C8B-B14F-4D97-AF65-F5344CB8AC3E}">
        <p14:creationId xmlns:p14="http://schemas.microsoft.com/office/powerpoint/2010/main" val="2737026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Images: Ben Crosby</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26</a:t>
            </a:fld>
            <a:endParaRPr lang="en-US"/>
          </a:p>
        </p:txBody>
      </p:sp>
    </p:spTree>
    <p:extLst>
      <p:ext uri="{BB962C8B-B14F-4D97-AF65-F5344CB8AC3E}">
        <p14:creationId xmlns:p14="http://schemas.microsoft.com/office/powerpoint/2010/main" val="3754160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Images: Ben Crosby</a:t>
            </a:r>
            <a:endParaRPr dirty="0"/>
          </a:p>
        </p:txBody>
      </p:sp>
      <p:sp>
        <p:nvSpPr>
          <p:cNvPr id="295" name="Google Shape;29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Photo: Beth Pratt-Sitaula, EarthScope</a:t>
            </a:r>
            <a:endParaRPr dirty="0"/>
          </a:p>
          <a:p>
            <a:pPr marL="0" lvl="0" indent="0" algn="l" rtl="0">
              <a:spcBef>
                <a:spcPts val="0"/>
              </a:spcBef>
              <a:spcAft>
                <a:spcPts val="0"/>
              </a:spcAft>
              <a:buNone/>
            </a:pPr>
            <a:r>
              <a:rPr lang="en-US" dirty="0"/>
              <a:t>Map: Ed Nisson</a:t>
            </a:r>
            <a:endParaRPr dirty="0"/>
          </a:p>
        </p:txBody>
      </p:sp>
      <p:sp>
        <p:nvSpPr>
          <p:cNvPr id="325" name="Google Shape;32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Image right: https://</a:t>
            </a:r>
            <a:r>
              <a:rPr lang="en-US" dirty="0" err="1"/>
              <a:t>www.nature.com</a:t>
            </a:r>
            <a:r>
              <a:rPr lang="en-US" dirty="0"/>
              <a:t>/articles/s41598-018-19728-w/figures/1 (do not further disseminate; not CC)</a:t>
            </a:r>
            <a:endParaRPr dirty="0"/>
          </a:p>
          <a:p>
            <a:pPr marL="0" lvl="0" indent="0" algn="l" rtl="0">
              <a:spcBef>
                <a:spcPts val="0"/>
              </a:spcBef>
              <a:spcAft>
                <a:spcPts val="0"/>
              </a:spcAft>
              <a:buNone/>
            </a:pPr>
            <a:r>
              <a:rPr lang="en-US" dirty="0"/>
              <a:t>Image left: Bigman Geophysical (do not further disseminate; not CC)</a:t>
            </a:r>
            <a:endParaRPr dirty="0"/>
          </a:p>
        </p:txBody>
      </p:sp>
      <p:sp>
        <p:nvSpPr>
          <p:cNvPr id="335" name="Google Shape;33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Left image: Beth Pratt-Sitaula (EarthScope, GETSI Project)</a:t>
            </a:r>
            <a:endParaRPr dirty="0"/>
          </a:p>
          <a:p>
            <a:pPr marL="0" marR="0" lvl="0" indent="0" algn="l" rtl="0">
              <a:lnSpc>
                <a:spcPct val="100000"/>
              </a:lnSpc>
              <a:spcBef>
                <a:spcPts val="0"/>
              </a:spcBef>
              <a:spcAft>
                <a:spcPts val="0"/>
              </a:spcAft>
              <a:buClr>
                <a:schemeClr val="dk1"/>
              </a:buClr>
              <a:buSzPts val="1200"/>
              <a:buFont typeface="Calibri"/>
              <a:buNone/>
            </a:pPr>
            <a:r>
              <a:rPr lang="en-US" dirty="0"/>
              <a:t>Top right image: https://</a:t>
            </a:r>
            <a:r>
              <a:rPr lang="en-US" dirty="0" err="1"/>
              <a:t>scotthuckphoto.wordpress.com</a:t>
            </a:r>
            <a:r>
              <a:rPr lang="en-US" dirty="0"/>
              <a:t>/2014/03/05/geology-sed-</a:t>
            </a:r>
            <a:r>
              <a:rPr lang="en-US" dirty="0" err="1"/>
              <a:t>strat</a:t>
            </a:r>
            <a:r>
              <a:rPr lang="en-US" dirty="0"/>
              <a:t>-spring-break-day – used with permission</a:t>
            </a:r>
            <a:endParaRPr dirty="0"/>
          </a:p>
          <a:p>
            <a:pPr marL="0" lvl="0" indent="0" algn="l" rtl="0">
              <a:spcBef>
                <a:spcPts val="0"/>
              </a:spcBef>
              <a:spcAft>
                <a:spcPts val="0"/>
              </a:spcAft>
              <a:buNone/>
            </a:pPr>
            <a:r>
              <a:rPr lang="en-US" dirty="0"/>
              <a:t>Bottom right image: </a:t>
            </a:r>
            <a:r>
              <a:rPr lang="en-US" u="sng" dirty="0">
                <a:solidFill>
                  <a:schemeClr val="hlink"/>
                </a:solidFill>
                <a:hlinkClick r:id="rId3"/>
              </a:rPr>
              <a:t>https://commons.wikimedia.org/wiki/File:US_Navy_070801-F-8678B-039_Engineering_Aide_2nd_Class_Randy_Felipe_attached_to_Naval_Mobile_Construction_Battalion_(NMCB)_4,_trains_on_the_new_Trimble_5600DX_Total_Station_series,_survey_equipment.jpg</a:t>
            </a:r>
            <a:endParaRPr dirty="0"/>
          </a:p>
        </p:txBody>
      </p:sp>
      <p:sp>
        <p:nvSpPr>
          <p:cNvPr id="85" name="Google Shape;8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an example from field camp.  The large basin in the center of the image (with the lake) is ringed by the </a:t>
            </a:r>
            <a:r>
              <a:rPr lang="en-US" dirty="0" err="1"/>
              <a:t>headscarp</a:t>
            </a:r>
            <a:r>
              <a:rPr lang="en-US" dirty="0"/>
              <a:t> of an enormous landslide.  If you were to collect GPS data in the image, where would you position a base station?</a:t>
            </a:r>
            <a:endParaRPr dirty="0"/>
          </a:p>
        </p:txBody>
      </p:sp>
      <p:sp>
        <p:nvSpPr>
          <p:cNvPr id="506" name="Google Shape;506;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Images: Weston </a:t>
            </a:r>
            <a:r>
              <a:rPr lang="en-US" dirty="0" err="1"/>
              <a:t>Renoud</a:t>
            </a:r>
            <a:r>
              <a:rPr lang="en-US" dirty="0"/>
              <a:t> (https://</a:t>
            </a:r>
            <a:r>
              <a:rPr lang="en-US" dirty="0" err="1"/>
              <a:t>www.flickr.com</a:t>
            </a:r>
            <a:r>
              <a:rPr lang="en-US" dirty="0"/>
              <a:t>/photos/</a:t>
            </a:r>
            <a:r>
              <a:rPr lang="en-US" dirty="0" err="1"/>
              <a:t>weston</a:t>
            </a:r>
            <a:r>
              <a:rPr lang="en-US" dirty="0"/>
              <a:t>/3666328474/), EarthScope (Ian Lauer)</a:t>
            </a:r>
            <a:endParaRPr dirty="0"/>
          </a:p>
        </p:txBody>
      </p:sp>
      <p:sp>
        <p:nvSpPr>
          <p:cNvPr id="481" name="Google Shape;48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Most modern systems take advantage of the first two systems listed</a:t>
            </a:r>
            <a:r>
              <a:rPr lang="en-US" baseline="0" dirty="0"/>
              <a:t> here…even smartphones. The more satellites, the more likely you will get a position even in areas with limited sky such as in a city with tall buildings.</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4</a:t>
            </a:fld>
            <a:endParaRPr lang="en-US"/>
          </a:p>
        </p:txBody>
      </p:sp>
    </p:spTree>
    <p:extLst>
      <p:ext uri="{BB962C8B-B14F-4D97-AF65-F5344CB8AC3E}">
        <p14:creationId xmlns:p14="http://schemas.microsoft.com/office/powerpoint/2010/main" val="32768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Whether they know it or not, students use GPS receivers daily in their cars, phones, cameras, and handheld recreational GPS. Most have heard the term “GPS” but few know much about how the system actually works or high-precision GPS for science and industrial use.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Images from EarthScope; student </a:t>
            </a:r>
            <a:r>
              <a:rPr lang="en-US" dirty="0" err="1"/>
              <a:t>surveyers</a:t>
            </a:r>
            <a:r>
              <a:rPr lang="en-US" dirty="0"/>
              <a:t>: John Galetzka (NGS)</a:t>
            </a:r>
            <a:endParaRPr dirty="0"/>
          </a:p>
          <a:p>
            <a:pPr marL="0" lvl="0" indent="0" algn="l" rtl="0">
              <a:spcBef>
                <a:spcPts val="0"/>
              </a:spcBef>
              <a:spcAft>
                <a:spcPts val="0"/>
              </a:spcAft>
              <a:buNone/>
            </a:pPr>
            <a:endParaRPr dirty="0"/>
          </a:p>
        </p:txBody>
      </p:sp>
      <p:sp>
        <p:nvSpPr>
          <p:cNvPr id="102" name="Google Shape;10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itchFamily="34" charset="0"/>
              </a:rPr>
              <a:t>From the users point of view, GPS is a passive system: you need only a low-powered receiver to obtain the signals, which contain all the information you need to determine your position. This requires that the satellites carry atomic clocks to keep accurate time and transmit to the user the position of the satellite in the sky. The orbits are computed by the</a:t>
            </a:r>
            <a:r>
              <a:rPr lang="en-US" baseline="0" dirty="0">
                <a:latin typeface="Arial" pitchFamily="34" charset="0"/>
              </a:rPr>
              <a:t> </a:t>
            </a:r>
            <a:r>
              <a:rPr lang="en-US" dirty="0">
                <a:latin typeface="Arial" pitchFamily="34" charset="0"/>
              </a:rPr>
              <a:t>Department</a:t>
            </a:r>
            <a:r>
              <a:rPr lang="en-US" baseline="0" dirty="0">
                <a:latin typeface="Arial" pitchFamily="34" charset="0"/>
              </a:rPr>
              <a:t> of Defense (</a:t>
            </a:r>
            <a:r>
              <a:rPr lang="en-US" dirty="0">
                <a:latin typeface="Arial" pitchFamily="34" charset="0"/>
              </a:rPr>
              <a:t>DoD) by tracking the satellites from ground control stations. GPS control segment consists of a global network of ground facilities that track the GPS satellites, monitor their transmissions, perform analyses, and send commands and data to the constellation. The current (as of 2015) operational control segment includes a master control station, an alternate master control station, 12 command and control antennas, and 16 monitoring sites. The ground control stations have known positions and are then uploaded to the satellites, which then transmit the information continuously along with the time.  With handheld receivers, it is possible to find your position within a few meters, limited primarily by the accuracy of the broadcast orbits. As we shall see, the civilian scientific community uses more than 200 stations to determine the orbits with an accuracy of a few centimeters, allowing millimeter positioning after several hours of tracking. </a:t>
            </a:r>
          </a:p>
          <a:p>
            <a:pPr eaLnBrk="1" hangingPunct="1"/>
            <a:endParaRPr lang="en-US" dirty="0">
              <a:latin typeface="Arial" pitchFamily="34" charset="0"/>
            </a:endParaRPr>
          </a:p>
          <a:p>
            <a:r>
              <a:rPr lang="en-US" dirty="0">
                <a:latin typeface="Arial" pitchFamily="34" charset="0"/>
              </a:rPr>
              <a:t>Upper image: </a:t>
            </a:r>
            <a:r>
              <a:rPr lang="en-US" sz="1200" dirty="0"/>
              <a:t>Artist’s conception of a GPS Block II-F satellite in Earth orbit (public domain from NASA)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34" charset="0"/>
              </a:rPr>
              <a:t>Lower image: </a:t>
            </a:r>
            <a:r>
              <a:rPr lang="en-US" sz="1200" dirty="0"/>
              <a:t>https://</a:t>
            </a:r>
            <a:r>
              <a:rPr lang="en-US" sz="1200" dirty="0" err="1"/>
              <a:t>ciechanow.ski</a:t>
            </a:r>
            <a:r>
              <a:rPr lang="en-US" sz="1200" dirty="0"/>
              <a:t>/</a:t>
            </a:r>
            <a:r>
              <a:rPr lang="en-US" sz="1200" dirty="0" err="1"/>
              <a:t>gps</a:t>
            </a:r>
            <a:r>
              <a:rPr lang="en-US" sz="1200" dirty="0"/>
              <a:t>/ (2/17/22)</a:t>
            </a:r>
            <a:endParaRPr lang="en-US" sz="1200" b="0" dirty="0">
              <a:latin typeface="Times Roman"/>
              <a:ea typeface="Times Roman"/>
              <a:cs typeface="Times Roman"/>
              <a:sym typeface="Times Roman"/>
            </a:endParaRPr>
          </a:p>
        </p:txBody>
      </p:sp>
      <p:sp>
        <p:nvSpPr>
          <p:cNvPr id="4" name="Slide Number Placeholder 3"/>
          <p:cNvSpPr>
            <a:spLocks noGrp="1"/>
          </p:cNvSpPr>
          <p:nvPr>
            <p:ph type="sldNum" sz="quarter" idx="5"/>
          </p:nvPr>
        </p:nvSpPr>
        <p:spPr/>
        <p:txBody>
          <a:bodyPr/>
          <a:lstStyle/>
          <a:p>
            <a:fld id="{6273B411-E165-BF48-ABA2-70D378AC59C2}" type="slidenum">
              <a:rPr lang="en-US" smtClean="0"/>
              <a:t>6</a:t>
            </a:fld>
            <a:endParaRPr lang="en-US"/>
          </a:p>
        </p:txBody>
      </p:sp>
    </p:spTree>
    <p:extLst>
      <p:ext uri="{BB962C8B-B14F-4D97-AF65-F5344CB8AC3E}">
        <p14:creationId xmlns:p14="http://schemas.microsoft.com/office/powerpoint/2010/main" val="3958499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GPS</a:t>
            </a:r>
            <a:r>
              <a:rPr lang="en-US" baseline="0" dirty="0"/>
              <a:t> depends on extremely accurate time keeping, so the very best clocks must be used.</a:t>
            </a:r>
          </a:p>
          <a:p>
            <a:endParaRPr lang="en-US" baseline="0" dirty="0"/>
          </a:p>
          <a:p>
            <a:r>
              <a:rPr lang="en-US" baseline="0" dirty="0"/>
              <a:t>Image by US Government - US National Executive Committee for Space-Based Positioning, Navigation and Timing, Public Domain, https://commons.wikimedia.org/w/index.php?curid=7567464</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7</a:t>
            </a:fld>
            <a:endParaRPr lang="en-US"/>
          </a:p>
        </p:txBody>
      </p:sp>
    </p:spTree>
    <p:extLst>
      <p:ext uri="{BB962C8B-B14F-4D97-AF65-F5344CB8AC3E}">
        <p14:creationId xmlns:p14="http://schemas.microsoft.com/office/powerpoint/2010/main" val="254228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element</a:t>
            </a:r>
            <a:r>
              <a:rPr lang="en-US" baseline="0" dirty="0"/>
              <a:t> is needed because of the difference between the highly accurate atomic clock on the satellites ($100,000 each) and the much cheaper clock in the GPS receivers.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Although</a:t>
            </a:r>
            <a:r>
              <a:rPr lang="en-US" baseline="0" dirty="0"/>
              <a:t> 4 is a technical minimum number of satellites, for geoscience research work it is highly recommended to have at least 6 satellites.  </a:t>
            </a:r>
            <a:endParaRPr lang="en-US" dirty="0"/>
          </a:p>
          <a:p>
            <a:endParaRPr lang="en-US" dirty="0"/>
          </a:p>
          <a:p>
            <a:r>
              <a:rPr lang="en-US" dirty="0"/>
              <a:t>Although people will often refer to this process and “triangulation” in fact it is “trilateration”</a:t>
            </a:r>
            <a:r>
              <a:rPr lang="en-US" baseline="0" dirty="0"/>
              <a:t> because it depends on distances rather than angles.</a:t>
            </a:r>
            <a:endParaRPr lang="en-US" dirty="0"/>
          </a:p>
          <a:p>
            <a:r>
              <a:rPr lang="en-US" dirty="0"/>
              <a:t>For a nice explanation</a:t>
            </a:r>
            <a:r>
              <a:rPr lang="en-US" baseline="0" dirty="0"/>
              <a:t> of trilateration versus triangulation, visit https://gisgeography.com/trilateration-triangulation-gps/.</a:t>
            </a:r>
          </a:p>
          <a:p>
            <a:endParaRPr lang="en-US" dirty="0"/>
          </a:p>
          <a:p>
            <a:r>
              <a:rPr lang="en-US" dirty="0"/>
              <a:t>Images from NASA (public domain) http://spaceplace.nasa.gov/gps-pizza/en/</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8</a:t>
            </a:fld>
            <a:endParaRPr lang="en-US"/>
          </a:p>
        </p:txBody>
      </p:sp>
    </p:spTree>
    <p:extLst>
      <p:ext uri="{BB962C8B-B14F-4D97-AF65-F5344CB8AC3E}">
        <p14:creationId xmlns:p14="http://schemas.microsoft.com/office/powerpoint/2010/main" val="297442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from David Mencin, EarthScope - </a:t>
            </a:r>
            <a:r>
              <a:rPr lang="en-US" sz="1100" dirty="0"/>
              <a:t>Lunch &amp; Learn – February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52C1AE1-C668-DF44-97E6-922ABD6C8018}" type="slidenum">
              <a:rPr lang="en-US" smtClean="0"/>
              <a:t>9</a:t>
            </a:fld>
            <a:endParaRPr lang="en-US"/>
          </a:p>
        </p:txBody>
      </p:sp>
    </p:spTree>
    <p:extLst>
      <p:ext uri="{BB962C8B-B14F-4D97-AF65-F5344CB8AC3E}">
        <p14:creationId xmlns:p14="http://schemas.microsoft.com/office/powerpoint/2010/main" val="1307350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1"/>
        <p:cNvGrpSpPr/>
        <p:nvPr/>
      </p:nvGrpSpPr>
      <p:grpSpPr>
        <a:xfrm>
          <a:off x="0" y="0"/>
          <a:ext cx="0" cy="0"/>
          <a:chOff x="0" y="0"/>
          <a:chExt cx="0" cy="0"/>
        </a:xfrm>
      </p:grpSpPr>
      <p:sp>
        <p:nvSpPr>
          <p:cNvPr id="22" name="Google Shape;22;p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36609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5"/>
          <p:cNvSpPr txBox="1">
            <a:spLocks noGrp="1"/>
          </p:cNvSpPr>
          <p:nvPr>
            <p:ph type="subTitle" idx="1"/>
          </p:nvPr>
        </p:nvSpPr>
        <p:spPr>
          <a:xfrm>
            <a:off x="1371600" y="3832728"/>
            <a:ext cx="6400800" cy="1752600"/>
          </a:xfrm>
          <a:prstGeom prst="rect">
            <a:avLst/>
          </a:prstGeom>
          <a:noFill/>
          <a:ln>
            <a:noFill/>
          </a:ln>
        </p:spPr>
        <p:txBody>
          <a:bodyPr spcFirstLastPara="1" wrap="square" lIns="91425" tIns="45700" rIns="91425" bIns="45700" anchor="t" anchorCtr="0">
            <a:normAutofit/>
          </a:bodyPr>
          <a:lstStyle>
            <a:lvl1pPr lvl="0" algn="ctr">
              <a:spcBef>
                <a:spcPts val="560"/>
              </a:spcBef>
              <a:spcAft>
                <a:spcPts val="0"/>
              </a:spcAft>
              <a:buClr>
                <a:srgbClr val="595959"/>
              </a:buClr>
              <a:buSzPts val="2800"/>
              <a:buNone/>
              <a:defRPr sz="2800">
                <a:solidFill>
                  <a:srgbClr val="595959"/>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35"/>
          <p:cNvSpPr txBox="1"/>
          <p:nvPr/>
        </p:nvSpPr>
        <p:spPr>
          <a:xfrm>
            <a:off x="820737" y="6202004"/>
            <a:ext cx="461573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dirty="0">
                <a:solidFill>
                  <a:srgbClr val="000000"/>
                </a:solidFill>
                <a:latin typeface="Calibri"/>
                <a:ea typeface="Calibri"/>
                <a:cs typeface="Calibri"/>
                <a:sym typeface="Calibri"/>
              </a:rPr>
              <a:t>This work has been supported by multiple U.S. National Science Foundation awards</a:t>
            </a:r>
            <a:endParaRPr sz="1200" b="0" i="0" u="none" strike="noStrike" cap="none" dirty="0">
              <a:solidFill>
                <a:srgbClr val="000000"/>
              </a:solidFill>
              <a:latin typeface="Calibri"/>
              <a:ea typeface="Calibri"/>
              <a:cs typeface="Calibri"/>
              <a:sym typeface="Calibri"/>
            </a:endParaRPr>
          </a:p>
        </p:txBody>
      </p:sp>
      <p:sp>
        <p:nvSpPr>
          <p:cNvPr id="25" name="Google Shape;25;p35"/>
          <p:cNvSpPr txBox="1"/>
          <p:nvPr/>
        </p:nvSpPr>
        <p:spPr>
          <a:xfrm>
            <a:off x="5944438" y="6386670"/>
            <a:ext cx="309135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Questions, contact </a:t>
            </a:r>
            <a:r>
              <a:rPr lang="en-US" sz="1200" b="0" i="0" u="sng" strike="noStrike" cap="none">
                <a:solidFill>
                  <a:schemeClr val="dk1"/>
                </a:solidFill>
                <a:latin typeface="Calibri"/>
                <a:ea typeface="Calibri"/>
                <a:cs typeface="Calibri"/>
                <a:sym typeface="Calibri"/>
              </a:rPr>
              <a:t>education@earthscope.org</a:t>
            </a:r>
            <a:endParaRPr sz="1200">
              <a:solidFill>
                <a:schemeClr val="dk1"/>
              </a:solidFill>
              <a:latin typeface="Calibri"/>
              <a:ea typeface="Calibri"/>
              <a:cs typeface="Calibri"/>
              <a:sym typeface="Calibri"/>
            </a:endParaRPr>
          </a:p>
        </p:txBody>
      </p:sp>
      <p:pic>
        <p:nvPicPr>
          <p:cNvPr id="26" name="Google Shape;26;p35" descr="NSF_Logo sm.png"/>
          <p:cNvPicPr preferRelativeResize="0"/>
          <p:nvPr/>
        </p:nvPicPr>
        <p:blipFill rotWithShape="1">
          <a:blip r:embed="rId2">
            <a:alphaModFix/>
          </a:blip>
          <a:srcRect/>
          <a:stretch/>
        </p:blipFill>
        <p:spPr>
          <a:xfrm>
            <a:off x="93580" y="6072931"/>
            <a:ext cx="727157" cy="731520"/>
          </a:xfrm>
          <a:prstGeom prst="rect">
            <a:avLst/>
          </a:prstGeom>
          <a:noFill/>
          <a:ln>
            <a:noFill/>
          </a:ln>
        </p:spPr>
      </p:pic>
      <p:pic>
        <p:nvPicPr>
          <p:cNvPr id="27" name="Google Shape;27;p35" descr="A blue and black background&#10;&#10;AI-generated content may be incorrect."/>
          <p:cNvPicPr preferRelativeResize="0"/>
          <p:nvPr/>
        </p:nvPicPr>
        <p:blipFill rotWithShape="1">
          <a:blip r:embed="rId3">
            <a:alphaModFix/>
          </a:blip>
          <a:srcRect/>
          <a:stretch/>
        </p:blipFill>
        <p:spPr>
          <a:xfrm>
            <a:off x="-1" y="0"/>
            <a:ext cx="9149511" cy="115116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5"/>
        <p:cNvGrpSpPr/>
        <p:nvPr/>
      </p:nvGrpSpPr>
      <p:grpSpPr>
        <a:xfrm>
          <a:off x="0" y="0"/>
          <a:ext cx="0" cy="0"/>
          <a:chOff x="0" y="0"/>
          <a:chExt cx="0" cy="0"/>
        </a:xfrm>
      </p:grpSpPr>
      <p:sp>
        <p:nvSpPr>
          <p:cNvPr id="56" name="Google Shape;56;p4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4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39"/>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3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9"/>
          <p:cNvSpPr txBox="1">
            <a:spLocks noGrp="1"/>
          </p:cNvSpPr>
          <p:nvPr>
            <p:ph type="body" idx="1"/>
          </p:nvPr>
        </p:nvSpPr>
        <p:spPr>
          <a:xfrm>
            <a:off x="457200" y="920185"/>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7" name="Google Shape;37;p39"/>
          <p:cNvSpPr txBox="1">
            <a:spLocks noGrp="1"/>
          </p:cNvSpPr>
          <p:nvPr>
            <p:ph type="body" idx="2"/>
          </p:nvPr>
        </p:nvSpPr>
        <p:spPr>
          <a:xfrm>
            <a:off x="457200" y="1573314"/>
            <a:ext cx="4040188" cy="4531651"/>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8" name="Google Shape;38;p39"/>
          <p:cNvSpPr txBox="1">
            <a:spLocks noGrp="1"/>
          </p:cNvSpPr>
          <p:nvPr>
            <p:ph type="body" idx="3"/>
          </p:nvPr>
        </p:nvSpPr>
        <p:spPr>
          <a:xfrm>
            <a:off x="4645025" y="920185"/>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39"/>
          <p:cNvSpPr txBox="1">
            <a:spLocks noGrp="1"/>
          </p:cNvSpPr>
          <p:nvPr>
            <p:ph type="body" idx="4"/>
          </p:nvPr>
        </p:nvSpPr>
        <p:spPr>
          <a:xfrm>
            <a:off x="4645025" y="1573314"/>
            <a:ext cx="4041775" cy="4531651"/>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66092"/>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pic>
        <p:nvPicPr>
          <p:cNvPr id="43" name="Google Shape;43;p40" descr="A blue and black background&#10;&#10;AI-generated content may be incorrect."/>
          <p:cNvPicPr preferRelativeResize="0"/>
          <p:nvPr/>
        </p:nvPicPr>
        <p:blipFill rotWithShape="1">
          <a:blip r:embed="rId2">
            <a:alphaModFix/>
          </a:blip>
          <a:srcRect/>
          <a:stretch/>
        </p:blipFill>
        <p:spPr>
          <a:xfrm>
            <a:off x="-1" y="0"/>
            <a:ext cx="9149511" cy="115116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457200" y="931799"/>
            <a:ext cx="4038600" cy="5173165"/>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7" name="Google Shape;47;p41"/>
          <p:cNvSpPr txBox="1">
            <a:spLocks noGrp="1"/>
          </p:cNvSpPr>
          <p:nvPr>
            <p:ph type="body" idx="2"/>
          </p:nvPr>
        </p:nvSpPr>
        <p:spPr>
          <a:xfrm>
            <a:off x="4648200" y="931799"/>
            <a:ext cx="4038600" cy="5173165"/>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6609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2"/>
          <p:cNvSpPr>
            <a:spLocks noGrp="1"/>
          </p:cNvSpPr>
          <p:nvPr>
            <p:ph type="pic" idx="2"/>
          </p:nvPr>
        </p:nvSpPr>
        <p:spPr>
          <a:xfrm>
            <a:off x="1792288" y="612775"/>
            <a:ext cx="5486400" cy="4114800"/>
          </a:xfrm>
          <a:prstGeom prst="rect">
            <a:avLst/>
          </a:prstGeom>
          <a:noFill/>
          <a:ln>
            <a:noFill/>
          </a:ln>
        </p:spPr>
      </p:sp>
      <p:sp>
        <p:nvSpPr>
          <p:cNvPr id="51" name="Google Shape;51;p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
        <p:cNvGrpSpPr/>
        <p:nvPr/>
      </p:nvGrpSpPr>
      <p:grpSpPr>
        <a:xfrm>
          <a:off x="0" y="0"/>
          <a:ext cx="0" cy="0"/>
          <a:chOff x="0" y="0"/>
          <a:chExt cx="0" cy="0"/>
        </a:xfrm>
      </p:grpSpPr>
      <p:sp>
        <p:nvSpPr>
          <p:cNvPr id="53" name="Google Shape;53;p43"/>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3"/>
          <p:cNvSpPr txBox="1">
            <a:spLocks noGrp="1"/>
          </p:cNvSpPr>
          <p:nvPr>
            <p:ph type="body" idx="1"/>
          </p:nvPr>
        </p:nvSpPr>
        <p:spPr>
          <a:xfrm rot="5400000">
            <a:off x="1989248" y="-582717"/>
            <a:ext cx="5165505"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Shape 9"/>
        <p:cNvGrpSpPr/>
        <p:nvPr/>
      </p:nvGrpSpPr>
      <p:grpSpPr>
        <a:xfrm>
          <a:off x="0" y="0"/>
          <a:ext cx="0" cy="0"/>
          <a:chOff x="0" y="0"/>
          <a:chExt cx="0" cy="0"/>
        </a:xfrm>
      </p:grpSpPr>
      <p:pic>
        <p:nvPicPr>
          <p:cNvPr id="10" name="Google Shape;10;p34"/>
          <p:cNvPicPr preferRelativeResize="0"/>
          <p:nvPr/>
        </p:nvPicPr>
        <p:blipFill rotWithShape="1">
          <a:blip r:embed="rId12">
            <a:alphaModFix/>
          </a:blip>
          <a:srcRect/>
          <a:stretch/>
        </p:blipFill>
        <p:spPr>
          <a:xfrm>
            <a:off x="-4972" y="6374581"/>
            <a:ext cx="9148972" cy="487024"/>
          </a:xfrm>
          <a:prstGeom prst="rect">
            <a:avLst/>
          </a:prstGeom>
          <a:noFill/>
          <a:ln>
            <a:noFill/>
          </a:ln>
        </p:spPr>
      </p:pic>
      <p:sp>
        <p:nvSpPr>
          <p:cNvPr id="11" name="Google Shape;11;p34"/>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66092"/>
              </a:buClr>
              <a:buSzPts val="3400"/>
              <a:buFont typeface="Calibri"/>
              <a:buNone/>
              <a:defRPr sz="3400" b="1" i="0" u="none" strike="noStrike" cap="small">
                <a:solidFill>
                  <a:srgbClr val="36609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34"/>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 name="Google Shape;13;p34" descr="MtSAC_fullcolor_print.jpg"/>
          <p:cNvPicPr preferRelativeResize="0"/>
          <p:nvPr/>
        </p:nvPicPr>
        <p:blipFill rotWithShape="1">
          <a:blip r:embed="rId13">
            <a:alphaModFix/>
          </a:blip>
          <a:srcRect/>
          <a:stretch/>
        </p:blipFill>
        <p:spPr>
          <a:xfrm>
            <a:off x="7221760" y="6496810"/>
            <a:ext cx="330710" cy="233426"/>
          </a:xfrm>
          <a:prstGeom prst="rect">
            <a:avLst/>
          </a:prstGeom>
          <a:noFill/>
          <a:ln>
            <a:noFill/>
          </a:ln>
        </p:spPr>
      </p:pic>
      <p:pic>
        <p:nvPicPr>
          <p:cNvPr id="14" name="Google Shape;14;p34"/>
          <p:cNvPicPr preferRelativeResize="0"/>
          <p:nvPr/>
        </p:nvPicPr>
        <p:blipFill rotWithShape="1">
          <a:blip r:embed="rId14">
            <a:alphaModFix/>
          </a:blip>
          <a:srcRect/>
          <a:stretch/>
        </p:blipFill>
        <p:spPr>
          <a:xfrm>
            <a:off x="6932065" y="6481434"/>
            <a:ext cx="206444" cy="260644"/>
          </a:xfrm>
          <a:prstGeom prst="rect">
            <a:avLst/>
          </a:prstGeom>
          <a:noFill/>
          <a:ln>
            <a:noFill/>
          </a:ln>
        </p:spPr>
      </p:pic>
      <p:pic>
        <p:nvPicPr>
          <p:cNvPr id="15" name="Google Shape;15;p34"/>
          <p:cNvPicPr preferRelativeResize="0"/>
          <p:nvPr/>
        </p:nvPicPr>
        <p:blipFill rotWithShape="1">
          <a:blip r:embed="rId15">
            <a:alphaModFix/>
          </a:blip>
          <a:srcRect/>
          <a:stretch/>
        </p:blipFill>
        <p:spPr>
          <a:xfrm>
            <a:off x="8210298" y="6560197"/>
            <a:ext cx="363666" cy="121222"/>
          </a:xfrm>
          <a:prstGeom prst="rect">
            <a:avLst/>
          </a:prstGeom>
          <a:noFill/>
          <a:ln>
            <a:noFill/>
          </a:ln>
        </p:spPr>
      </p:pic>
      <p:pic>
        <p:nvPicPr>
          <p:cNvPr id="16" name="Google Shape;16;p34" descr="ISUreverse.png"/>
          <p:cNvPicPr preferRelativeResize="0"/>
          <p:nvPr/>
        </p:nvPicPr>
        <p:blipFill rotWithShape="1">
          <a:blip r:embed="rId16">
            <a:alphaModFix/>
          </a:blip>
          <a:srcRect/>
          <a:stretch/>
        </p:blipFill>
        <p:spPr>
          <a:xfrm>
            <a:off x="7652778" y="6552173"/>
            <a:ext cx="450059" cy="135428"/>
          </a:xfrm>
          <a:prstGeom prst="rect">
            <a:avLst/>
          </a:prstGeom>
          <a:noFill/>
          <a:ln>
            <a:noFill/>
          </a:ln>
        </p:spPr>
      </p:pic>
      <p:pic>
        <p:nvPicPr>
          <p:cNvPr id="17" name="Google Shape;17;p34" descr="NSF_Logo sm.png"/>
          <p:cNvPicPr preferRelativeResize="0"/>
          <p:nvPr/>
        </p:nvPicPr>
        <p:blipFill rotWithShape="1">
          <a:blip r:embed="rId17">
            <a:alphaModFix/>
          </a:blip>
          <a:srcRect/>
          <a:stretch/>
        </p:blipFill>
        <p:spPr>
          <a:xfrm>
            <a:off x="8677640" y="6400099"/>
            <a:ext cx="418321" cy="420831"/>
          </a:xfrm>
          <a:prstGeom prst="rect">
            <a:avLst/>
          </a:prstGeom>
          <a:noFill/>
          <a:ln>
            <a:noFill/>
          </a:ln>
        </p:spPr>
      </p:pic>
      <p:grpSp>
        <p:nvGrpSpPr>
          <p:cNvPr id="18" name="Google Shape;18;p34"/>
          <p:cNvGrpSpPr/>
          <p:nvPr/>
        </p:nvGrpSpPr>
        <p:grpSpPr>
          <a:xfrm>
            <a:off x="6121333" y="6514164"/>
            <a:ext cx="658102" cy="191947"/>
            <a:chOff x="7130143" y="6256290"/>
            <a:chExt cx="1262536" cy="368240"/>
          </a:xfrm>
        </p:grpSpPr>
        <p:pic>
          <p:nvPicPr>
            <p:cNvPr id="19" name="Google Shape;19;p34"/>
            <p:cNvPicPr preferRelativeResize="0"/>
            <p:nvPr/>
          </p:nvPicPr>
          <p:blipFill rotWithShape="1">
            <a:blip r:embed="rId18">
              <a:alphaModFix/>
            </a:blip>
            <a:srcRect r="69823"/>
            <a:stretch/>
          </p:blipFill>
          <p:spPr>
            <a:xfrm>
              <a:off x="7130143" y="6256290"/>
              <a:ext cx="381000" cy="368240"/>
            </a:xfrm>
            <a:prstGeom prst="rect">
              <a:avLst/>
            </a:prstGeom>
            <a:noFill/>
            <a:ln>
              <a:noFill/>
            </a:ln>
          </p:spPr>
        </p:pic>
        <p:pic>
          <p:nvPicPr>
            <p:cNvPr id="20" name="Google Shape;20;p34"/>
            <p:cNvPicPr preferRelativeResize="0"/>
            <p:nvPr/>
          </p:nvPicPr>
          <p:blipFill rotWithShape="1">
            <a:blip r:embed="rId19">
              <a:alphaModFix/>
            </a:blip>
            <a:srcRect l="30176"/>
            <a:stretch/>
          </p:blipFill>
          <p:spPr>
            <a:xfrm>
              <a:off x="7511143" y="6256290"/>
              <a:ext cx="881536" cy="368240"/>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ti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13.pn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jp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37.jpg"/><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geodesy.noaa.gov/OPUS/about.jsp"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73.gif"/><Relationship Id="rId4" Type="http://schemas.openxmlformats.org/officeDocument/2006/relationships/hyperlink" Target="https://webapp.geod.nrcan.gc.ca/geod/tools-outils/ppp.php?locale=en"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javalab.org/en/seismometer_and_inertia_en/" TargetMode="Externa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5.png"/><Relationship Id="rId5" Type="http://schemas.openxmlformats.org/officeDocument/2006/relationships/image" Target="../media/image24.ti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66092"/>
              </a:buClr>
              <a:buSzPts val="3600"/>
              <a:buFont typeface="Calibri"/>
              <a:buNone/>
            </a:pPr>
            <a:r>
              <a:rPr lang="en-US"/>
              <a:t>Introduction to GPS/GNSS</a:t>
            </a:r>
            <a:endParaRPr/>
          </a:p>
        </p:txBody>
      </p:sp>
      <p:sp>
        <p:nvSpPr>
          <p:cNvPr id="64" name="Google Shape;64;p1"/>
          <p:cNvSpPr txBox="1">
            <a:spLocks noGrp="1"/>
          </p:cNvSpPr>
          <p:nvPr>
            <p:ph type="subTitle" idx="1"/>
          </p:nvPr>
        </p:nvSpPr>
        <p:spPr>
          <a:xfrm>
            <a:off x="1371600" y="3832728"/>
            <a:ext cx="64008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595959"/>
              </a:buClr>
              <a:buSzPts val="2800"/>
              <a:buNone/>
            </a:pPr>
            <a:r>
              <a:rPr lang="en-US" dirty="0"/>
              <a:t>Excerpts from GETSI module presentations for the 2026 </a:t>
            </a:r>
            <a:r>
              <a:rPr lang="en-US" i="1" dirty="0"/>
              <a:t>Teaching Near-surface Geophysics</a:t>
            </a:r>
            <a:r>
              <a:rPr lang="en-US" dirty="0"/>
              <a:t> </a:t>
            </a:r>
            <a:r>
              <a:rPr lang="en-US" i="1" dirty="0"/>
              <a:t>Workshop</a:t>
            </a:r>
            <a:endParaRPr dirty="0"/>
          </a:p>
        </p:txBody>
      </p:sp>
      <p:sp>
        <p:nvSpPr>
          <p:cNvPr id="65" name="Google Shape;65;p1"/>
          <p:cNvSpPr txBox="1"/>
          <p:nvPr/>
        </p:nvSpPr>
        <p:spPr>
          <a:xfrm>
            <a:off x="5133474" y="6510421"/>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5" name="What does a GNSS receiver measure?"/>
          <p:cNvSpPr txBox="1"/>
          <p:nvPr/>
        </p:nvSpPr>
        <p:spPr>
          <a:xfrm>
            <a:off x="287129" y="421618"/>
            <a:ext cx="5700278" cy="407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2400" b="1" dirty="0"/>
              <a:t>What does a GNSS receiver measure? </a:t>
            </a:r>
          </a:p>
        </p:txBody>
      </p:sp>
      <p:sp>
        <p:nvSpPr>
          <p:cNvPr id="136" name="Thanks Marianne"/>
          <p:cNvSpPr txBox="1"/>
          <p:nvPr/>
        </p:nvSpPr>
        <p:spPr>
          <a:xfrm>
            <a:off x="6097666" y="4021948"/>
            <a:ext cx="706925" cy="142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675"/>
              <a:t>Thanks Marianne</a:t>
            </a:r>
          </a:p>
        </p:txBody>
      </p:sp>
      <p:sp>
        <p:nvSpPr>
          <p:cNvPr id="137" name="Line"/>
          <p:cNvSpPr/>
          <p:nvPr/>
        </p:nvSpPr>
        <p:spPr>
          <a:xfrm flipV="1">
            <a:off x="4429203" y="4113993"/>
            <a:ext cx="1626110" cy="200682"/>
          </a:xfrm>
          <a:prstGeom prst="line">
            <a:avLst/>
          </a:prstGeom>
          <a:ln w="25400">
            <a:solidFill>
              <a:srgbClr val="000000"/>
            </a:solidFill>
            <a:miter lim="400000"/>
          </a:ln>
        </p:spPr>
        <p:txBody>
          <a:bodyPr lIns="19050" tIns="19050" rIns="19050" bIns="19050" anchor="ctr"/>
          <a:lstStyle/>
          <a:p>
            <a:endParaRPr sz="675"/>
          </a:p>
        </p:txBody>
      </p:sp>
      <p:pic>
        <p:nvPicPr>
          <p:cNvPr id="138" name="Image" descr="Image"/>
          <p:cNvPicPr>
            <a:picLocks noChangeAspect="1"/>
          </p:cNvPicPr>
          <p:nvPr/>
        </p:nvPicPr>
        <p:blipFill>
          <a:blip r:embed="rId3"/>
          <a:stretch>
            <a:fillRect/>
          </a:stretch>
        </p:blipFill>
        <p:spPr>
          <a:xfrm>
            <a:off x="789145" y="2020507"/>
            <a:ext cx="7565713" cy="2964621"/>
          </a:xfrm>
          <a:prstGeom prst="rect">
            <a:avLst/>
          </a:prstGeom>
          <a:ln w="12700">
            <a:miter lim="400000"/>
          </a:ln>
        </p:spPr>
      </p:pic>
      <p:sp>
        <p:nvSpPr>
          <p:cNvPr id="139" name="t0:X,Y,Z t1:X,Y,Z t2:X,Y,Z t3:X,Y,Z …."/>
          <p:cNvSpPr txBox="1"/>
          <p:nvPr/>
        </p:nvSpPr>
        <p:spPr>
          <a:xfrm>
            <a:off x="2428741" y="5178044"/>
            <a:ext cx="3815147" cy="280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4200"/>
            </a:pPr>
            <a:r>
              <a:rPr sz="1575" dirty="0"/>
              <a:t>t</a:t>
            </a:r>
            <a:r>
              <a:rPr sz="1575" baseline="-5999" dirty="0"/>
              <a:t>0:</a:t>
            </a:r>
            <a:r>
              <a:rPr sz="1575" dirty="0"/>
              <a:t>X,Y,Z </a:t>
            </a:r>
            <a:r>
              <a:rPr lang="en-US" sz="1575" dirty="0"/>
              <a:t>	</a:t>
            </a:r>
            <a:r>
              <a:rPr sz="1575" dirty="0"/>
              <a:t>t</a:t>
            </a:r>
            <a:r>
              <a:rPr sz="1575" baseline="-5999" dirty="0"/>
              <a:t>1</a:t>
            </a:r>
            <a:r>
              <a:rPr sz="1575" dirty="0"/>
              <a:t>:X,Y,Z </a:t>
            </a:r>
            <a:r>
              <a:rPr lang="en-US" sz="1575" dirty="0"/>
              <a:t>	</a:t>
            </a:r>
            <a:r>
              <a:rPr sz="1575" dirty="0"/>
              <a:t>t</a:t>
            </a:r>
            <a:r>
              <a:rPr sz="1575" baseline="-5999" dirty="0"/>
              <a:t>2</a:t>
            </a:r>
            <a:r>
              <a:rPr sz="1575" dirty="0"/>
              <a:t>:X,Y,Z </a:t>
            </a:r>
            <a:r>
              <a:rPr lang="en-US" sz="1575" dirty="0"/>
              <a:t>	</a:t>
            </a:r>
            <a:r>
              <a:rPr sz="1575" dirty="0"/>
              <a:t>t</a:t>
            </a:r>
            <a:r>
              <a:rPr sz="1575" baseline="-5999" dirty="0"/>
              <a:t>3</a:t>
            </a:r>
            <a:r>
              <a:rPr sz="1575" dirty="0"/>
              <a:t>:X,Y,Z ….</a:t>
            </a:r>
          </a:p>
        </p:txBody>
      </p:sp>
      <p:sp>
        <p:nvSpPr>
          <p:cNvPr id="140" name="Line"/>
          <p:cNvSpPr/>
          <p:nvPr/>
        </p:nvSpPr>
        <p:spPr>
          <a:xfrm>
            <a:off x="4248340" y="4333474"/>
            <a:ext cx="85537" cy="856523"/>
          </a:xfrm>
          <a:prstGeom prst="line">
            <a:avLst/>
          </a:prstGeom>
          <a:ln w="114300">
            <a:solidFill>
              <a:srgbClr val="000000"/>
            </a:solidFill>
            <a:miter lim="400000"/>
            <a:tailEnd type="triangle"/>
          </a:ln>
        </p:spPr>
        <p:txBody>
          <a:bodyPr lIns="19050" tIns="19050" rIns="19050" bIns="19050" anchor="ctr"/>
          <a:lstStyle/>
          <a:p>
            <a:endParaRPr sz="675"/>
          </a:p>
        </p:txBody>
      </p:sp>
      <p:sp>
        <p:nvSpPr>
          <p:cNvPr id="141" name="t0:psuedorange, phase, doppler, SNR … t1:psuedorange, phase, doppler, SNR … t2:psuedorange, phase, doppler, SNR …"/>
          <p:cNvSpPr txBox="1"/>
          <p:nvPr/>
        </p:nvSpPr>
        <p:spPr>
          <a:xfrm>
            <a:off x="237558" y="1581440"/>
            <a:ext cx="10961334" cy="280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4200"/>
            </a:pPr>
            <a:r>
              <a:rPr sz="1575" dirty="0"/>
              <a:t>t</a:t>
            </a:r>
            <a:r>
              <a:rPr sz="1575" baseline="-5999" dirty="0"/>
              <a:t>0:</a:t>
            </a:r>
            <a:r>
              <a:rPr sz="1575" dirty="0"/>
              <a:t>psuedorange, phase, doppler, SNR … t</a:t>
            </a:r>
            <a:r>
              <a:rPr sz="1575" baseline="-5999" dirty="0"/>
              <a:t>1</a:t>
            </a:r>
            <a:r>
              <a:rPr sz="1575" dirty="0"/>
              <a:t>:psuedorange, phase, doppler, SNR … t</a:t>
            </a:r>
            <a:r>
              <a:rPr sz="1575" baseline="-5999" dirty="0"/>
              <a:t>2</a:t>
            </a:r>
            <a:r>
              <a:rPr sz="1575" dirty="0"/>
              <a:t>:psuedorange, phase, doppler, SNR …</a:t>
            </a:r>
          </a:p>
        </p:txBody>
      </p:sp>
      <p:sp>
        <p:nvSpPr>
          <p:cNvPr id="142" name="Line"/>
          <p:cNvSpPr/>
          <p:nvPr/>
        </p:nvSpPr>
        <p:spPr>
          <a:xfrm>
            <a:off x="4708690" y="1862286"/>
            <a:ext cx="706777" cy="995392"/>
          </a:xfrm>
          <a:prstGeom prst="line">
            <a:avLst/>
          </a:prstGeom>
          <a:ln w="114300">
            <a:solidFill>
              <a:srgbClr val="000000"/>
            </a:solidFill>
            <a:miter lim="400000"/>
            <a:tailEnd type="triangle"/>
          </a:ln>
        </p:spPr>
        <p:txBody>
          <a:bodyPr lIns="19050" tIns="19050" rIns="19050" bIns="19050" anchor="ctr"/>
          <a:lstStyle/>
          <a:p>
            <a:endParaRPr sz="675"/>
          </a:p>
        </p:txBody>
      </p:sp>
      <p:sp>
        <p:nvSpPr>
          <p:cNvPr id="143" name="Line"/>
          <p:cNvSpPr/>
          <p:nvPr/>
        </p:nvSpPr>
        <p:spPr>
          <a:xfrm flipV="1">
            <a:off x="2331721" y="5318467"/>
            <a:ext cx="3680408" cy="0"/>
          </a:xfrm>
          <a:prstGeom prst="line">
            <a:avLst/>
          </a:prstGeom>
          <a:ln w="25400">
            <a:solidFill>
              <a:schemeClr val="accent5">
                <a:lumMod val="50000"/>
              </a:schemeClr>
            </a:solidFill>
            <a:miter lim="400000"/>
          </a:ln>
        </p:spPr>
        <p:txBody>
          <a:bodyPr lIns="19050" tIns="19050" rIns="19050" bIns="19050" anchor="ctr"/>
          <a:lstStyle/>
          <a:p>
            <a:endParaRPr sz="675" dirty="0"/>
          </a:p>
        </p:txBody>
      </p:sp>
      <p:sp>
        <p:nvSpPr>
          <p:cNvPr id="2" name="Rectangle 1">
            <a:extLst>
              <a:ext uri="{FF2B5EF4-FFF2-40B4-BE49-F238E27FC236}">
                <a16:creationId xmlns:a16="http://schemas.microsoft.com/office/drawing/2014/main" id="{69B50C34-9321-A445-9AA2-3F61B8F7E602}"/>
              </a:ext>
            </a:extLst>
          </p:cNvPr>
          <p:cNvSpPr/>
          <p:nvPr/>
        </p:nvSpPr>
        <p:spPr>
          <a:xfrm rot="21129345">
            <a:off x="4471783" y="4090574"/>
            <a:ext cx="2331202" cy="18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3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4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14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advAuto="0"/>
      <p:bldP spid="140" grpId="0" animBg="1" advAuto="0"/>
      <p:bldP spid="141" grpId="0" animBg="1" advAuto="0"/>
      <p:bldP spid="142" grpId="0" animBg="1" advAuto="0"/>
      <p:bldP spid="143"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9" name="Image" descr="Image"/>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3438" y="1981969"/>
            <a:ext cx="3858753" cy="2894065"/>
          </a:xfrm>
          <a:prstGeom prst="rect">
            <a:avLst/>
          </a:prstGeom>
          <a:ln w="12700">
            <a:miter lim="400000"/>
          </a:ln>
        </p:spPr>
      </p:pic>
      <p:sp>
        <p:nvSpPr>
          <p:cNvPr id="130" name="Arrow"/>
          <p:cNvSpPr/>
          <p:nvPr/>
        </p:nvSpPr>
        <p:spPr>
          <a:xfrm>
            <a:off x="4214067" y="3190875"/>
            <a:ext cx="715868" cy="476250"/>
          </a:xfrm>
          <a:prstGeom prst="rightArrow">
            <a:avLst>
              <a:gd name="adj1" fmla="val 32000"/>
              <a:gd name="adj2" fmla="val 64000"/>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p>
        </p:txBody>
      </p:sp>
      <p:pic>
        <p:nvPicPr>
          <p:cNvPr id="131" name="Image" descr="Image"/>
          <p:cNvPicPr>
            <a:picLocks noChangeAspect="1"/>
          </p:cNvPicPr>
          <p:nvPr/>
        </p:nvPicPr>
        <p:blipFill>
          <a:blip r:embed="rId4"/>
          <a:stretch>
            <a:fillRect/>
          </a:stretch>
        </p:blipFill>
        <p:spPr>
          <a:xfrm>
            <a:off x="5585214" y="1370743"/>
            <a:ext cx="3558786" cy="4557678"/>
          </a:xfrm>
          <a:prstGeom prst="rect">
            <a:avLst/>
          </a:prstGeom>
          <a:ln w="12700">
            <a:miter lim="400000"/>
          </a:ln>
        </p:spPr>
      </p:pic>
      <p:sp>
        <p:nvSpPr>
          <p:cNvPr id="132" name="How do we get from the receiver to a time series?"/>
          <p:cNvSpPr txBox="1"/>
          <p:nvPr/>
        </p:nvSpPr>
        <p:spPr>
          <a:xfrm>
            <a:off x="296085" y="352188"/>
            <a:ext cx="7372211" cy="407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2400" b="1" dirty="0"/>
              <a:t>How do we get from the receiver to a time series? </a:t>
            </a:r>
          </a:p>
        </p:txBody>
      </p:sp>
      <p:sp>
        <p:nvSpPr>
          <p:cNvPr id="133" name="GNSS is not zero baseline instrument…."/>
          <p:cNvSpPr txBox="1"/>
          <p:nvPr/>
        </p:nvSpPr>
        <p:spPr>
          <a:xfrm>
            <a:off x="681217" y="1443073"/>
            <a:ext cx="4180632" cy="315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1800" dirty="0"/>
              <a:t>GNSS is not zero baseline instrument….</a:t>
            </a:r>
          </a:p>
        </p:txBody>
      </p:sp>
      <p:sp>
        <p:nvSpPr>
          <p:cNvPr id="2" name="TextBox 1">
            <a:extLst>
              <a:ext uri="{FF2B5EF4-FFF2-40B4-BE49-F238E27FC236}">
                <a16:creationId xmlns:a16="http://schemas.microsoft.com/office/drawing/2014/main" id="{BB1459FA-C47A-1074-BF53-68C79DFEFD70}"/>
              </a:ext>
            </a:extLst>
          </p:cNvPr>
          <p:cNvSpPr txBox="1"/>
          <p:nvPr/>
        </p:nvSpPr>
        <p:spPr>
          <a:xfrm>
            <a:off x="4159272" y="2572242"/>
            <a:ext cx="1204889" cy="523220"/>
          </a:xfrm>
          <a:prstGeom prst="rect">
            <a:avLst/>
          </a:prstGeom>
          <a:noFill/>
        </p:spPr>
        <p:txBody>
          <a:bodyPr wrap="square" rtlCol="0">
            <a:spAutoFit/>
          </a:bodyPr>
          <a:lstStyle/>
          <a:p>
            <a:r>
              <a:rPr lang="en-US" b="1" dirty="0">
                <a:solidFill>
                  <a:srgbClr val="C00000"/>
                </a:solidFill>
              </a:rPr>
              <a:t>lots of data processing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 name="Level-0 data now what?"/>
          <p:cNvSpPr txBox="1"/>
          <p:nvPr/>
        </p:nvSpPr>
        <p:spPr>
          <a:xfrm>
            <a:off x="576499" y="398723"/>
            <a:ext cx="3574697" cy="407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2400" b="1"/>
              <a:t>Level-0 data now what? </a:t>
            </a:r>
          </a:p>
        </p:txBody>
      </p:sp>
      <p:pic>
        <p:nvPicPr>
          <p:cNvPr id="185" name="Image" descr="Image"/>
          <p:cNvPicPr>
            <a:picLocks noChangeAspect="1"/>
          </p:cNvPicPr>
          <p:nvPr/>
        </p:nvPicPr>
        <p:blipFill>
          <a:blip r:embed="rId3"/>
          <a:stretch>
            <a:fillRect/>
          </a:stretch>
        </p:blipFill>
        <p:spPr>
          <a:xfrm>
            <a:off x="705679" y="1325705"/>
            <a:ext cx="7573617" cy="4904999"/>
          </a:xfrm>
          <a:prstGeom prst="rect">
            <a:avLst/>
          </a:prstGeom>
          <a:ln w="12700">
            <a:miter lim="400000"/>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E877-D2C3-0095-FB66-99587131DFBE}"/>
              </a:ext>
            </a:extLst>
          </p:cNvPr>
          <p:cNvSpPr>
            <a:spLocks noGrp="1"/>
          </p:cNvSpPr>
          <p:nvPr>
            <p:ph type="title"/>
          </p:nvPr>
        </p:nvSpPr>
        <p:spPr/>
        <p:txBody>
          <a:bodyPr/>
          <a:lstStyle/>
          <a:p>
            <a:r>
              <a:rPr lang="en-US" dirty="0"/>
              <a:t>Some sources of error</a:t>
            </a:r>
          </a:p>
        </p:txBody>
      </p:sp>
      <p:sp>
        <p:nvSpPr>
          <p:cNvPr id="3" name="Content Placeholder 2">
            <a:extLst>
              <a:ext uri="{FF2B5EF4-FFF2-40B4-BE49-F238E27FC236}">
                <a16:creationId xmlns:a16="http://schemas.microsoft.com/office/drawing/2014/main" id="{E44CFC55-CAA3-7B34-771D-B656721F221B}"/>
              </a:ext>
            </a:extLst>
          </p:cNvPr>
          <p:cNvSpPr>
            <a:spLocks noGrp="1"/>
          </p:cNvSpPr>
          <p:nvPr>
            <p:ph idx="1"/>
          </p:nvPr>
        </p:nvSpPr>
        <p:spPr>
          <a:xfrm>
            <a:off x="606289" y="1143000"/>
            <a:ext cx="7891668" cy="4452505"/>
          </a:xfrm>
        </p:spPr>
        <p:txBody>
          <a:bodyPr>
            <a:normAutofit/>
          </a:bodyPr>
          <a:lstStyle/>
          <a:p>
            <a:pPr marL="342900">
              <a:lnSpc>
                <a:spcPct val="85000"/>
              </a:lnSpc>
              <a:spcBef>
                <a:spcPts val="1200"/>
              </a:spcBef>
              <a:buFont typeface="Arial" panose="020B0604020202020204" pitchFamily="34" charset="0"/>
              <a:buChar char="•"/>
            </a:pPr>
            <a:r>
              <a:rPr lang="en-US" sz="1800" b="1" dirty="0">
                <a:latin typeface="+mj-lt"/>
              </a:rPr>
              <a:t>Clock errors</a:t>
            </a:r>
            <a:r>
              <a:rPr lang="en-US" sz="1800" dirty="0">
                <a:latin typeface="+mj-lt"/>
              </a:rPr>
              <a:t> (bias and drift, including  </a:t>
            </a:r>
            <a:r>
              <a:rPr lang="en-US" sz="1800" b="1" dirty="0">
                <a:latin typeface="+mj-lt"/>
              </a:rPr>
              <a:t>relativity</a:t>
            </a:r>
            <a:r>
              <a:rPr lang="en-US" sz="1800" dirty="0">
                <a:latin typeface="+mj-lt"/>
              </a:rPr>
              <a:t>)</a:t>
            </a:r>
            <a:endParaRPr lang="en-US" sz="1800" b="1" dirty="0">
              <a:latin typeface="+mj-lt"/>
            </a:endParaRPr>
          </a:p>
          <a:p>
            <a:pPr marL="342900">
              <a:lnSpc>
                <a:spcPct val="85000"/>
              </a:lnSpc>
              <a:spcBef>
                <a:spcPts val="1200"/>
              </a:spcBef>
              <a:buFont typeface="Arial" panose="020B0604020202020204" pitchFamily="34" charset="0"/>
              <a:buChar char="•"/>
            </a:pPr>
            <a:r>
              <a:rPr lang="en-US" sz="1800" b="1" dirty="0">
                <a:latin typeface="+mj-lt"/>
              </a:rPr>
              <a:t>Atmospheric delays</a:t>
            </a:r>
            <a:r>
              <a:rPr lang="en-US" sz="1800" dirty="0">
                <a:latin typeface="+mj-lt"/>
              </a:rPr>
              <a:t> – speed of light is affected by water content and other variables (ex. ionosphere)</a:t>
            </a:r>
            <a:endParaRPr lang="en-US" sz="1800" b="1" dirty="0">
              <a:latin typeface="+mj-lt"/>
            </a:endParaRPr>
          </a:p>
          <a:p>
            <a:pPr marL="342900">
              <a:lnSpc>
                <a:spcPct val="85000"/>
              </a:lnSpc>
              <a:spcBef>
                <a:spcPts val="1200"/>
              </a:spcBef>
              <a:buFont typeface="Arial" panose="020B0604020202020204" pitchFamily="34" charset="0"/>
              <a:buChar char="•"/>
            </a:pPr>
            <a:r>
              <a:rPr lang="en-US" sz="1800" b="1" dirty="0">
                <a:latin typeface="+mj-lt"/>
              </a:rPr>
              <a:t>Multi-path </a:t>
            </a:r>
            <a:r>
              <a:rPr lang="en-US" sz="1800" dirty="0">
                <a:latin typeface="+mj-lt"/>
              </a:rPr>
              <a:t>– GPS signals can bounce off the ground or objects and then enter the antenna</a:t>
            </a:r>
          </a:p>
          <a:p>
            <a:pPr marL="342900">
              <a:lnSpc>
                <a:spcPct val="85000"/>
              </a:lnSpc>
              <a:spcBef>
                <a:spcPts val="1200"/>
              </a:spcBef>
              <a:buFont typeface="Arial" panose="020B0604020202020204" pitchFamily="34" charset="0"/>
              <a:buChar char="•"/>
            </a:pPr>
            <a:r>
              <a:rPr lang="en-US" sz="1800" dirty="0">
                <a:latin typeface="+mj-lt"/>
              </a:rPr>
              <a:t>Satellite </a:t>
            </a:r>
            <a:r>
              <a:rPr lang="en-US" sz="1800" b="1" dirty="0">
                <a:latin typeface="+mj-lt"/>
              </a:rPr>
              <a:t>orbit irregularities</a:t>
            </a:r>
          </a:p>
          <a:p>
            <a:pPr marL="342900">
              <a:lnSpc>
                <a:spcPct val="85000"/>
              </a:lnSpc>
              <a:spcBef>
                <a:spcPts val="1200"/>
              </a:spcBef>
              <a:buFont typeface="Arial" panose="020B0604020202020204" pitchFamily="34" charset="0"/>
              <a:buChar char="•"/>
            </a:pPr>
            <a:r>
              <a:rPr lang="en-US" sz="1800" b="1" dirty="0">
                <a:latin typeface="+mj-lt"/>
              </a:rPr>
              <a:t>Human error</a:t>
            </a:r>
            <a:r>
              <a:rPr lang="en-US" sz="1800" dirty="0">
                <a:latin typeface="+mj-lt"/>
              </a:rPr>
              <a:t> – Incorrect base </a:t>
            </a:r>
            <a:br>
              <a:rPr lang="en-US" sz="1800" dirty="0">
                <a:latin typeface="+mj-lt"/>
              </a:rPr>
            </a:br>
            <a:r>
              <a:rPr lang="en-US" sz="1800" dirty="0">
                <a:latin typeface="+mj-lt"/>
              </a:rPr>
              <a:t>or rover antenna heights, errors </a:t>
            </a:r>
            <a:br>
              <a:rPr lang="en-US" sz="1800" dirty="0">
                <a:latin typeface="+mj-lt"/>
              </a:rPr>
            </a:br>
            <a:r>
              <a:rPr lang="en-US" sz="1800" dirty="0">
                <a:latin typeface="+mj-lt"/>
              </a:rPr>
              <a:t>in post-processing, datum and </a:t>
            </a:r>
            <a:br>
              <a:rPr lang="en-US" sz="1800" dirty="0">
                <a:latin typeface="+mj-lt"/>
              </a:rPr>
            </a:br>
            <a:r>
              <a:rPr lang="en-US" sz="1800" dirty="0">
                <a:latin typeface="+mj-lt"/>
              </a:rPr>
              <a:t>projection errors.</a:t>
            </a:r>
            <a:endParaRPr lang="en-US" sz="1800" b="1" dirty="0">
              <a:latin typeface="+mj-lt"/>
            </a:endParaRPr>
          </a:p>
        </p:txBody>
      </p:sp>
      <p:pic>
        <p:nvPicPr>
          <p:cNvPr id="4" name="Image" descr="Image">
            <a:extLst>
              <a:ext uri="{FF2B5EF4-FFF2-40B4-BE49-F238E27FC236}">
                <a16:creationId xmlns:a16="http://schemas.microsoft.com/office/drawing/2014/main" id="{3871A850-208A-2BC3-2385-9C843994134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90820" y="3305755"/>
            <a:ext cx="4403715" cy="2852034"/>
          </a:xfrm>
          <a:prstGeom prst="rect">
            <a:avLst/>
          </a:prstGeom>
          <a:ln w="12700">
            <a:miter lim="400000"/>
          </a:ln>
        </p:spPr>
      </p:pic>
    </p:spTree>
    <p:extLst>
      <p:ext uri="{BB962C8B-B14F-4D97-AF65-F5344CB8AC3E}">
        <p14:creationId xmlns:p14="http://schemas.microsoft.com/office/powerpoint/2010/main" val="2544538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1"/>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Antennas Receive Data Streams</a:t>
            </a:r>
            <a:endParaRPr/>
          </a:p>
        </p:txBody>
      </p:sp>
      <p:grpSp>
        <p:nvGrpSpPr>
          <p:cNvPr id="155" name="Google Shape;155;p11"/>
          <p:cNvGrpSpPr/>
          <p:nvPr/>
        </p:nvGrpSpPr>
        <p:grpSpPr>
          <a:xfrm>
            <a:off x="140187" y="946973"/>
            <a:ext cx="8333855" cy="5195886"/>
            <a:chOff x="141" y="480"/>
            <a:chExt cx="5250" cy="3273"/>
          </a:xfrm>
        </p:grpSpPr>
        <p:sp>
          <p:nvSpPr>
            <p:cNvPr id="156" name="Google Shape;156;p11"/>
            <p:cNvSpPr/>
            <p:nvPr/>
          </p:nvSpPr>
          <p:spPr>
            <a:xfrm>
              <a:off x="288" y="2112"/>
              <a:ext cx="5103" cy="1641"/>
            </a:xfrm>
            <a:prstGeom prst="ellipse">
              <a:avLst/>
            </a:prstGeom>
            <a:solidFill>
              <a:srgbClr val="05C0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 name="Google Shape;157;p11"/>
            <p:cNvSpPr/>
            <p:nvPr/>
          </p:nvSpPr>
          <p:spPr>
            <a:xfrm>
              <a:off x="1412" y="2276"/>
              <a:ext cx="3041" cy="1271"/>
            </a:xfrm>
            <a:prstGeom prst="ellipse">
              <a:avLst/>
            </a:prstGeom>
            <a:noFill/>
            <a:ln w="25400" cap="flat" cmpd="sng">
              <a:solidFill>
                <a:srgbClr val="1C1C1C"/>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 name="Google Shape;158;p11"/>
            <p:cNvSpPr/>
            <p:nvPr/>
          </p:nvSpPr>
          <p:spPr>
            <a:xfrm>
              <a:off x="2942" y="2804"/>
              <a:ext cx="38" cy="30"/>
            </a:xfrm>
            <a:prstGeom prst="ellipse">
              <a:avLst/>
            </a:prstGeom>
            <a:solidFill>
              <a:schemeClr val="dk2"/>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 name="Google Shape;159;p11"/>
            <p:cNvSpPr/>
            <p:nvPr/>
          </p:nvSpPr>
          <p:spPr>
            <a:xfrm rot="-3294368">
              <a:off x="2480" y="1406"/>
              <a:ext cx="1779" cy="241"/>
            </a:xfrm>
            <a:custGeom>
              <a:avLst/>
              <a:gdLst/>
              <a:ahLst/>
              <a:cxnLst/>
              <a:rect l="l" t="t" r="r" b="b"/>
              <a:pathLst>
                <a:path w="3828" h="367" extrusionOk="0">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60" name="Google Shape;160;p11"/>
            <p:cNvGrpSpPr/>
            <p:nvPr/>
          </p:nvGrpSpPr>
          <p:grpSpPr>
            <a:xfrm>
              <a:off x="3888" y="480"/>
              <a:ext cx="430" cy="435"/>
              <a:chOff x="5138" y="768"/>
              <a:chExt cx="430" cy="435"/>
            </a:xfrm>
          </p:grpSpPr>
          <p:sp>
            <p:nvSpPr>
              <p:cNvPr id="161" name="Google Shape;161;p11"/>
              <p:cNvSpPr/>
              <p:nvPr/>
            </p:nvSpPr>
            <p:spPr>
              <a:xfrm>
                <a:off x="5250" y="926"/>
                <a:ext cx="164" cy="168"/>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 name="Google Shape;162;p11"/>
              <p:cNvSpPr/>
              <p:nvPr/>
            </p:nvSpPr>
            <p:spPr>
              <a:xfrm>
                <a:off x="5332" y="961"/>
                <a:ext cx="236" cy="242"/>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 name="Google Shape;163;p11"/>
              <p:cNvSpPr/>
              <p:nvPr/>
            </p:nvSpPr>
            <p:spPr>
              <a:xfrm>
                <a:off x="5138" y="768"/>
                <a:ext cx="236" cy="242"/>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 name="Google Shape;164;p11"/>
              <p:cNvSpPr/>
              <p:nvPr/>
            </p:nvSpPr>
            <p:spPr>
              <a:xfrm>
                <a:off x="5316" y="902"/>
                <a:ext cx="89" cy="48"/>
              </a:xfrm>
              <a:custGeom>
                <a:avLst/>
                <a:gdLst/>
                <a:ahLst/>
                <a:cxnLst/>
                <a:rect l="l" t="t" r="r" b="b"/>
                <a:pathLst>
                  <a:path w="89" h="48" extrusionOk="0">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 name="Google Shape;165;p11"/>
              <p:cNvSpPr/>
              <p:nvPr/>
            </p:nvSpPr>
            <p:spPr>
              <a:xfrm>
                <a:off x="5286" y="985"/>
                <a:ext cx="69" cy="32"/>
              </a:xfrm>
              <a:custGeom>
                <a:avLst/>
                <a:gdLst/>
                <a:ahLst/>
                <a:cxnLst/>
                <a:rect l="l" t="t" r="r" b="b"/>
                <a:pathLst>
                  <a:path w="69" h="32" extrusionOk="0">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66" name="Google Shape;166;p11"/>
              <p:cNvCxnSpPr/>
              <p:nvPr/>
            </p:nvCxnSpPr>
            <p:spPr>
              <a:xfrm flipH="1">
                <a:off x="5322" y="973"/>
                <a:ext cx="30" cy="16"/>
              </a:xfrm>
              <a:prstGeom prst="straightConnector1">
                <a:avLst/>
              </a:prstGeom>
              <a:noFill/>
              <a:ln w="12700" cap="flat" cmpd="sng">
                <a:solidFill>
                  <a:srgbClr val="FFFFFF"/>
                </a:solidFill>
                <a:prstDash val="solid"/>
                <a:round/>
                <a:headEnd type="none" w="sm" len="sm"/>
                <a:tailEnd type="none" w="sm" len="sm"/>
              </a:ln>
            </p:spPr>
          </p:cxnSp>
          <p:cxnSp>
            <p:nvCxnSpPr>
              <p:cNvPr id="167" name="Google Shape;167;p11"/>
              <p:cNvCxnSpPr/>
              <p:nvPr/>
            </p:nvCxnSpPr>
            <p:spPr>
              <a:xfrm rot="10800000" flipH="1">
                <a:off x="5319" y="1019"/>
                <a:ext cx="8" cy="3"/>
              </a:xfrm>
              <a:prstGeom prst="straightConnector1">
                <a:avLst/>
              </a:prstGeom>
              <a:noFill/>
              <a:ln w="12700" cap="flat" cmpd="sng">
                <a:solidFill>
                  <a:srgbClr val="FFFFFF"/>
                </a:solidFill>
                <a:prstDash val="solid"/>
                <a:round/>
                <a:headEnd type="none" w="sm" len="sm"/>
                <a:tailEnd type="none" w="sm" len="sm"/>
              </a:ln>
            </p:spPr>
          </p:cxnSp>
        </p:grpSp>
        <p:sp>
          <p:nvSpPr>
            <p:cNvPr id="168" name="Google Shape;168;p11"/>
            <p:cNvSpPr/>
            <p:nvPr/>
          </p:nvSpPr>
          <p:spPr>
            <a:xfrm rot="-2328402">
              <a:off x="2832" y="1584"/>
              <a:ext cx="2163" cy="241"/>
            </a:xfrm>
            <a:custGeom>
              <a:avLst/>
              <a:gdLst/>
              <a:ahLst/>
              <a:cxnLst/>
              <a:rect l="l" t="t" r="r" b="b"/>
              <a:pathLst>
                <a:path w="3828" h="367" extrusionOk="0">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69" name="Google Shape;169;p11"/>
            <p:cNvGrpSpPr/>
            <p:nvPr/>
          </p:nvGrpSpPr>
          <p:grpSpPr>
            <a:xfrm>
              <a:off x="4800" y="720"/>
              <a:ext cx="430" cy="435"/>
              <a:chOff x="5138" y="768"/>
              <a:chExt cx="430" cy="435"/>
            </a:xfrm>
          </p:grpSpPr>
          <p:sp>
            <p:nvSpPr>
              <p:cNvPr id="170" name="Google Shape;170;p11"/>
              <p:cNvSpPr/>
              <p:nvPr/>
            </p:nvSpPr>
            <p:spPr>
              <a:xfrm>
                <a:off x="5250" y="926"/>
                <a:ext cx="164" cy="168"/>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p11"/>
              <p:cNvSpPr/>
              <p:nvPr/>
            </p:nvSpPr>
            <p:spPr>
              <a:xfrm>
                <a:off x="5332" y="961"/>
                <a:ext cx="236" cy="242"/>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 name="Google Shape;172;p11"/>
              <p:cNvSpPr/>
              <p:nvPr/>
            </p:nvSpPr>
            <p:spPr>
              <a:xfrm>
                <a:off x="5138" y="768"/>
                <a:ext cx="236" cy="242"/>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 name="Google Shape;173;p11"/>
              <p:cNvSpPr/>
              <p:nvPr/>
            </p:nvSpPr>
            <p:spPr>
              <a:xfrm>
                <a:off x="5316" y="902"/>
                <a:ext cx="89" cy="48"/>
              </a:xfrm>
              <a:custGeom>
                <a:avLst/>
                <a:gdLst/>
                <a:ahLst/>
                <a:cxnLst/>
                <a:rect l="l" t="t" r="r" b="b"/>
                <a:pathLst>
                  <a:path w="89" h="48" extrusionOk="0">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 name="Google Shape;174;p11"/>
              <p:cNvSpPr/>
              <p:nvPr/>
            </p:nvSpPr>
            <p:spPr>
              <a:xfrm>
                <a:off x="5286" y="985"/>
                <a:ext cx="69" cy="32"/>
              </a:xfrm>
              <a:custGeom>
                <a:avLst/>
                <a:gdLst/>
                <a:ahLst/>
                <a:cxnLst/>
                <a:rect l="l" t="t" r="r" b="b"/>
                <a:pathLst>
                  <a:path w="69" h="32" extrusionOk="0">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75" name="Google Shape;175;p11"/>
              <p:cNvCxnSpPr/>
              <p:nvPr/>
            </p:nvCxnSpPr>
            <p:spPr>
              <a:xfrm flipH="1">
                <a:off x="5322" y="973"/>
                <a:ext cx="30" cy="16"/>
              </a:xfrm>
              <a:prstGeom prst="straightConnector1">
                <a:avLst/>
              </a:prstGeom>
              <a:noFill/>
              <a:ln w="12700" cap="flat" cmpd="sng">
                <a:solidFill>
                  <a:srgbClr val="FFFFFF"/>
                </a:solidFill>
                <a:prstDash val="solid"/>
                <a:round/>
                <a:headEnd type="none" w="sm" len="sm"/>
                <a:tailEnd type="none" w="sm" len="sm"/>
              </a:ln>
            </p:spPr>
          </p:cxnSp>
          <p:cxnSp>
            <p:nvCxnSpPr>
              <p:cNvPr id="176" name="Google Shape;176;p11"/>
              <p:cNvCxnSpPr/>
              <p:nvPr/>
            </p:nvCxnSpPr>
            <p:spPr>
              <a:xfrm rot="10800000" flipH="1">
                <a:off x="5319" y="1019"/>
                <a:ext cx="8" cy="3"/>
              </a:xfrm>
              <a:prstGeom prst="straightConnector1">
                <a:avLst/>
              </a:prstGeom>
              <a:noFill/>
              <a:ln w="12700" cap="flat" cmpd="sng">
                <a:solidFill>
                  <a:srgbClr val="FFFFFF"/>
                </a:solidFill>
                <a:prstDash val="solid"/>
                <a:round/>
                <a:headEnd type="none" w="sm" len="sm"/>
                <a:tailEnd type="none" w="sm" len="sm"/>
              </a:ln>
            </p:spPr>
          </p:cxnSp>
        </p:grpSp>
        <p:sp>
          <p:nvSpPr>
            <p:cNvPr id="177" name="Google Shape;177;p11"/>
            <p:cNvSpPr/>
            <p:nvPr/>
          </p:nvSpPr>
          <p:spPr>
            <a:xfrm rot="-7728402">
              <a:off x="1055" y="1489"/>
              <a:ext cx="2163" cy="241"/>
            </a:xfrm>
            <a:custGeom>
              <a:avLst/>
              <a:gdLst/>
              <a:ahLst/>
              <a:cxnLst/>
              <a:rect l="l" t="t" r="r" b="b"/>
              <a:pathLst>
                <a:path w="3828" h="367" extrusionOk="0">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78" name="Google Shape;178;p11"/>
            <p:cNvGrpSpPr/>
            <p:nvPr/>
          </p:nvGrpSpPr>
          <p:grpSpPr>
            <a:xfrm rot="-5400000">
              <a:off x="1108" y="478"/>
              <a:ext cx="430" cy="435"/>
              <a:chOff x="5138" y="768"/>
              <a:chExt cx="430" cy="435"/>
            </a:xfrm>
          </p:grpSpPr>
          <p:sp>
            <p:nvSpPr>
              <p:cNvPr id="179" name="Google Shape;179;p11"/>
              <p:cNvSpPr/>
              <p:nvPr/>
            </p:nvSpPr>
            <p:spPr>
              <a:xfrm>
                <a:off x="5250" y="926"/>
                <a:ext cx="164" cy="168"/>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 name="Google Shape;180;p11"/>
              <p:cNvSpPr/>
              <p:nvPr/>
            </p:nvSpPr>
            <p:spPr>
              <a:xfrm>
                <a:off x="5332" y="961"/>
                <a:ext cx="236" cy="242"/>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 name="Google Shape;181;p11"/>
              <p:cNvSpPr/>
              <p:nvPr/>
            </p:nvSpPr>
            <p:spPr>
              <a:xfrm>
                <a:off x="5138" y="768"/>
                <a:ext cx="236" cy="242"/>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 name="Google Shape;182;p11"/>
              <p:cNvSpPr/>
              <p:nvPr/>
            </p:nvSpPr>
            <p:spPr>
              <a:xfrm>
                <a:off x="5316" y="902"/>
                <a:ext cx="89" cy="48"/>
              </a:xfrm>
              <a:custGeom>
                <a:avLst/>
                <a:gdLst/>
                <a:ahLst/>
                <a:cxnLst/>
                <a:rect l="l" t="t" r="r" b="b"/>
                <a:pathLst>
                  <a:path w="89" h="48" extrusionOk="0">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 name="Google Shape;183;p11"/>
              <p:cNvSpPr/>
              <p:nvPr/>
            </p:nvSpPr>
            <p:spPr>
              <a:xfrm>
                <a:off x="5286" y="985"/>
                <a:ext cx="69" cy="32"/>
              </a:xfrm>
              <a:custGeom>
                <a:avLst/>
                <a:gdLst/>
                <a:ahLst/>
                <a:cxnLst/>
                <a:rect l="l" t="t" r="r" b="b"/>
                <a:pathLst>
                  <a:path w="69" h="32" extrusionOk="0">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84" name="Google Shape;184;p11"/>
              <p:cNvCxnSpPr/>
              <p:nvPr/>
            </p:nvCxnSpPr>
            <p:spPr>
              <a:xfrm flipH="1">
                <a:off x="5322" y="973"/>
                <a:ext cx="30" cy="16"/>
              </a:xfrm>
              <a:prstGeom prst="straightConnector1">
                <a:avLst/>
              </a:prstGeom>
              <a:noFill/>
              <a:ln w="12700" cap="flat" cmpd="sng">
                <a:solidFill>
                  <a:srgbClr val="FFFFFF"/>
                </a:solidFill>
                <a:prstDash val="solid"/>
                <a:round/>
                <a:headEnd type="none" w="sm" len="sm"/>
                <a:tailEnd type="none" w="sm" len="sm"/>
              </a:ln>
            </p:spPr>
          </p:cxnSp>
          <p:cxnSp>
            <p:nvCxnSpPr>
              <p:cNvPr id="185" name="Google Shape;185;p11"/>
              <p:cNvCxnSpPr/>
              <p:nvPr/>
            </p:nvCxnSpPr>
            <p:spPr>
              <a:xfrm rot="10800000" flipH="1">
                <a:off x="5319" y="1019"/>
                <a:ext cx="8" cy="3"/>
              </a:xfrm>
              <a:prstGeom prst="straightConnector1">
                <a:avLst/>
              </a:prstGeom>
              <a:noFill/>
              <a:ln w="12700" cap="flat" cmpd="sng">
                <a:solidFill>
                  <a:srgbClr val="FFFFFF"/>
                </a:solidFill>
                <a:prstDash val="solid"/>
                <a:round/>
                <a:headEnd type="none" w="sm" len="sm"/>
                <a:tailEnd type="none" w="sm" len="sm"/>
              </a:ln>
            </p:spPr>
          </p:cxnSp>
        </p:grpSp>
        <p:sp>
          <p:nvSpPr>
            <p:cNvPr id="186" name="Google Shape;186;p11"/>
            <p:cNvSpPr/>
            <p:nvPr/>
          </p:nvSpPr>
          <p:spPr>
            <a:xfrm rot="1140003" flipH="1">
              <a:off x="366" y="1953"/>
              <a:ext cx="2536" cy="241"/>
            </a:xfrm>
            <a:custGeom>
              <a:avLst/>
              <a:gdLst/>
              <a:ahLst/>
              <a:cxnLst/>
              <a:rect l="l" t="t" r="r" b="b"/>
              <a:pathLst>
                <a:path w="3828" h="367" extrusionOk="0">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87" name="Google Shape;187;p11"/>
            <p:cNvGrpSpPr/>
            <p:nvPr/>
          </p:nvGrpSpPr>
          <p:grpSpPr>
            <a:xfrm rot="-6771571">
              <a:off x="163" y="1069"/>
              <a:ext cx="422" cy="466"/>
              <a:chOff x="5138" y="768"/>
              <a:chExt cx="430" cy="435"/>
            </a:xfrm>
          </p:grpSpPr>
          <p:sp>
            <p:nvSpPr>
              <p:cNvPr id="188" name="Google Shape;188;p11"/>
              <p:cNvSpPr/>
              <p:nvPr/>
            </p:nvSpPr>
            <p:spPr>
              <a:xfrm>
                <a:off x="5250" y="926"/>
                <a:ext cx="164" cy="168"/>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 name="Google Shape;189;p11"/>
              <p:cNvSpPr/>
              <p:nvPr/>
            </p:nvSpPr>
            <p:spPr>
              <a:xfrm>
                <a:off x="5332" y="961"/>
                <a:ext cx="236" cy="242"/>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 name="Google Shape;190;p11"/>
              <p:cNvSpPr/>
              <p:nvPr/>
            </p:nvSpPr>
            <p:spPr>
              <a:xfrm>
                <a:off x="5138" y="768"/>
                <a:ext cx="236" cy="242"/>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 name="Google Shape;191;p11"/>
              <p:cNvSpPr/>
              <p:nvPr/>
            </p:nvSpPr>
            <p:spPr>
              <a:xfrm>
                <a:off x="5316" y="902"/>
                <a:ext cx="89" cy="48"/>
              </a:xfrm>
              <a:custGeom>
                <a:avLst/>
                <a:gdLst/>
                <a:ahLst/>
                <a:cxnLst/>
                <a:rect l="l" t="t" r="r" b="b"/>
                <a:pathLst>
                  <a:path w="89" h="48" extrusionOk="0">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 name="Google Shape;192;p11"/>
              <p:cNvSpPr/>
              <p:nvPr/>
            </p:nvSpPr>
            <p:spPr>
              <a:xfrm>
                <a:off x="5286" y="985"/>
                <a:ext cx="69" cy="32"/>
              </a:xfrm>
              <a:custGeom>
                <a:avLst/>
                <a:gdLst/>
                <a:ahLst/>
                <a:cxnLst/>
                <a:rect l="l" t="t" r="r" b="b"/>
                <a:pathLst>
                  <a:path w="69" h="32" extrusionOk="0">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93" name="Google Shape;193;p11"/>
              <p:cNvCxnSpPr/>
              <p:nvPr/>
            </p:nvCxnSpPr>
            <p:spPr>
              <a:xfrm flipH="1">
                <a:off x="5322" y="973"/>
                <a:ext cx="30" cy="16"/>
              </a:xfrm>
              <a:prstGeom prst="straightConnector1">
                <a:avLst/>
              </a:prstGeom>
              <a:noFill/>
              <a:ln w="12700" cap="flat" cmpd="sng">
                <a:solidFill>
                  <a:srgbClr val="FFFFFF"/>
                </a:solidFill>
                <a:prstDash val="solid"/>
                <a:round/>
                <a:headEnd type="none" w="sm" len="sm"/>
                <a:tailEnd type="none" w="sm" len="sm"/>
              </a:ln>
            </p:spPr>
          </p:cxnSp>
          <p:cxnSp>
            <p:nvCxnSpPr>
              <p:cNvPr id="194" name="Google Shape;194;p11"/>
              <p:cNvCxnSpPr/>
              <p:nvPr/>
            </p:nvCxnSpPr>
            <p:spPr>
              <a:xfrm rot="10800000" flipH="1">
                <a:off x="5319" y="1019"/>
                <a:ext cx="8" cy="3"/>
              </a:xfrm>
              <a:prstGeom prst="straightConnector1">
                <a:avLst/>
              </a:prstGeom>
              <a:noFill/>
              <a:ln w="12700" cap="flat" cmpd="sng">
                <a:solidFill>
                  <a:srgbClr val="FFFFFF"/>
                </a:solidFill>
                <a:prstDash val="solid"/>
                <a:round/>
                <a:headEnd type="none" w="sm" len="sm"/>
                <a:tailEnd type="none" w="sm" len="sm"/>
              </a:ln>
            </p:spPr>
          </p:cxnSp>
        </p:grpSp>
        <p:grpSp>
          <p:nvGrpSpPr>
            <p:cNvPr id="195" name="Google Shape;195;p11"/>
            <p:cNvGrpSpPr/>
            <p:nvPr/>
          </p:nvGrpSpPr>
          <p:grpSpPr>
            <a:xfrm>
              <a:off x="1824" y="2350"/>
              <a:ext cx="1836" cy="1028"/>
              <a:chOff x="1677" y="2762"/>
              <a:chExt cx="2220" cy="1244"/>
            </a:xfrm>
          </p:grpSpPr>
          <p:sp>
            <p:nvSpPr>
              <p:cNvPr id="196" name="Google Shape;196;p11"/>
              <p:cNvSpPr/>
              <p:nvPr/>
            </p:nvSpPr>
            <p:spPr>
              <a:xfrm>
                <a:off x="1677" y="3250"/>
                <a:ext cx="2220" cy="756"/>
              </a:xfrm>
              <a:prstGeom prst="ellipse">
                <a:avLst/>
              </a:prstGeom>
              <a:solidFill>
                <a:srgbClr val="05C0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97" name="Google Shape;197;p11"/>
              <p:cNvGrpSpPr/>
              <p:nvPr/>
            </p:nvGrpSpPr>
            <p:grpSpPr>
              <a:xfrm>
                <a:off x="2877" y="2762"/>
                <a:ext cx="572" cy="910"/>
                <a:chOff x="2877" y="2762"/>
                <a:chExt cx="572" cy="910"/>
              </a:xfrm>
            </p:grpSpPr>
            <p:pic>
              <p:nvPicPr>
                <p:cNvPr id="198" name="Google Shape;198;p11"/>
                <p:cNvPicPr preferRelativeResize="0"/>
                <p:nvPr/>
              </p:nvPicPr>
              <p:blipFill rotWithShape="1">
                <a:blip r:embed="rId3">
                  <a:alphaModFix/>
                </a:blip>
                <a:srcRect/>
                <a:stretch/>
              </p:blipFill>
              <p:spPr>
                <a:xfrm>
                  <a:off x="2877" y="2867"/>
                  <a:ext cx="572" cy="805"/>
                </a:xfrm>
                <a:prstGeom prst="rect">
                  <a:avLst/>
                </a:prstGeom>
                <a:noFill/>
                <a:ln>
                  <a:noFill/>
                </a:ln>
              </p:spPr>
            </p:pic>
            <p:sp>
              <p:nvSpPr>
                <p:cNvPr id="199" name="Google Shape;199;p11"/>
                <p:cNvSpPr/>
                <p:nvPr/>
              </p:nvSpPr>
              <p:spPr>
                <a:xfrm>
                  <a:off x="2986" y="2762"/>
                  <a:ext cx="367" cy="82"/>
                </a:xfrm>
                <a:prstGeom prst="ellipse">
                  <a:avLst/>
                </a:prstGeom>
                <a:solidFill>
                  <a:srgbClr val="FFFFFF"/>
                </a:solidFill>
                <a:ln w="12700" cap="flat" cmpd="sng">
                  <a:solidFill>
                    <a:srgbClr val="1C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00" name="Google Shape;200;p11"/>
                <p:cNvCxnSpPr/>
                <p:nvPr/>
              </p:nvCxnSpPr>
              <p:spPr>
                <a:xfrm rot="10800000" flipH="1">
                  <a:off x="3092" y="2780"/>
                  <a:ext cx="69" cy="16"/>
                </a:xfrm>
                <a:prstGeom prst="straightConnector1">
                  <a:avLst/>
                </a:prstGeom>
                <a:noFill/>
                <a:ln>
                  <a:noFill/>
                </a:ln>
              </p:spPr>
            </p:cxnSp>
            <p:cxnSp>
              <p:nvCxnSpPr>
                <p:cNvPr id="201" name="Google Shape;201;p11"/>
                <p:cNvCxnSpPr/>
                <p:nvPr/>
              </p:nvCxnSpPr>
              <p:spPr>
                <a:xfrm>
                  <a:off x="3160" y="2780"/>
                  <a:ext cx="58" cy="10"/>
                </a:xfrm>
                <a:prstGeom prst="straightConnector1">
                  <a:avLst/>
                </a:prstGeom>
                <a:noFill/>
                <a:ln>
                  <a:noFill/>
                </a:ln>
              </p:spPr>
            </p:cxnSp>
          </p:grpSp>
          <p:grpSp>
            <p:nvGrpSpPr>
              <p:cNvPr id="202" name="Google Shape;202;p11"/>
              <p:cNvGrpSpPr/>
              <p:nvPr/>
            </p:nvGrpSpPr>
            <p:grpSpPr>
              <a:xfrm>
                <a:off x="2187" y="3433"/>
                <a:ext cx="496" cy="204"/>
                <a:chOff x="2187" y="3433"/>
                <a:chExt cx="496" cy="204"/>
              </a:xfrm>
            </p:grpSpPr>
            <p:sp>
              <p:nvSpPr>
                <p:cNvPr id="203" name="Google Shape;203;p11"/>
                <p:cNvSpPr/>
                <p:nvPr/>
              </p:nvSpPr>
              <p:spPr>
                <a:xfrm>
                  <a:off x="2188" y="3526"/>
                  <a:ext cx="368" cy="111"/>
                </a:xfrm>
                <a:custGeom>
                  <a:avLst/>
                  <a:gdLst/>
                  <a:ahLst/>
                  <a:cxnLst/>
                  <a:rect l="l" t="t" r="r" b="b"/>
                  <a:pathLst>
                    <a:path w="368" h="111" extrusionOk="0">
                      <a:moveTo>
                        <a:pt x="0" y="0"/>
                      </a:moveTo>
                      <a:lnTo>
                        <a:pt x="367" y="0"/>
                      </a:lnTo>
                      <a:lnTo>
                        <a:pt x="367" y="110"/>
                      </a:lnTo>
                      <a:lnTo>
                        <a:pt x="0" y="110"/>
                      </a:lnTo>
                      <a:lnTo>
                        <a:pt x="0" y="0"/>
                      </a:lnTo>
                    </a:path>
                  </a:pathLst>
                </a:custGeom>
                <a:solidFill>
                  <a:srgbClr val="FAFD00"/>
                </a:solidFill>
                <a:ln w="12700" cap="rnd"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 name="Google Shape;204;p11"/>
                <p:cNvSpPr/>
                <p:nvPr/>
              </p:nvSpPr>
              <p:spPr>
                <a:xfrm>
                  <a:off x="2202" y="3519"/>
                  <a:ext cx="366" cy="111"/>
                </a:xfrm>
                <a:custGeom>
                  <a:avLst/>
                  <a:gdLst/>
                  <a:ahLst/>
                  <a:cxnLst/>
                  <a:rect l="l" t="t" r="r" b="b"/>
                  <a:pathLst>
                    <a:path w="366" h="111" extrusionOk="0">
                      <a:moveTo>
                        <a:pt x="0" y="0"/>
                      </a:moveTo>
                      <a:lnTo>
                        <a:pt x="365" y="0"/>
                      </a:lnTo>
                      <a:lnTo>
                        <a:pt x="365" y="110"/>
                      </a:lnTo>
                    </a:path>
                  </a:pathLst>
                </a:custGeom>
                <a:solidFill>
                  <a:srgbClr val="FAFD00"/>
                </a:solidFill>
                <a:ln w="12700" cap="rnd"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 name="Google Shape;205;p11"/>
                <p:cNvSpPr/>
                <p:nvPr/>
              </p:nvSpPr>
              <p:spPr>
                <a:xfrm>
                  <a:off x="2208" y="3516"/>
                  <a:ext cx="367" cy="112"/>
                </a:xfrm>
                <a:custGeom>
                  <a:avLst/>
                  <a:gdLst/>
                  <a:ahLst/>
                  <a:cxnLst/>
                  <a:rect l="l" t="t" r="r" b="b"/>
                  <a:pathLst>
                    <a:path w="367" h="112" extrusionOk="0">
                      <a:moveTo>
                        <a:pt x="0" y="0"/>
                      </a:moveTo>
                      <a:lnTo>
                        <a:pt x="366" y="0"/>
                      </a:lnTo>
                      <a:lnTo>
                        <a:pt x="366" y="111"/>
                      </a:lnTo>
                    </a:path>
                  </a:pathLst>
                </a:custGeom>
                <a:solidFill>
                  <a:srgbClr val="FAFD00"/>
                </a:solidFill>
                <a:ln w="12700" cap="rnd"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 name="Google Shape;206;p11"/>
                <p:cNvSpPr/>
                <p:nvPr/>
              </p:nvSpPr>
              <p:spPr>
                <a:xfrm>
                  <a:off x="2195" y="3532"/>
                  <a:ext cx="354" cy="100"/>
                </a:xfrm>
                <a:custGeom>
                  <a:avLst/>
                  <a:gdLst/>
                  <a:ahLst/>
                  <a:cxnLst/>
                  <a:rect l="l" t="t" r="r" b="b"/>
                  <a:pathLst>
                    <a:path w="354" h="100" extrusionOk="0">
                      <a:moveTo>
                        <a:pt x="0" y="0"/>
                      </a:moveTo>
                      <a:lnTo>
                        <a:pt x="353" y="0"/>
                      </a:lnTo>
                      <a:lnTo>
                        <a:pt x="353" y="99"/>
                      </a:lnTo>
                      <a:lnTo>
                        <a:pt x="0" y="99"/>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 name="Google Shape;207;p11"/>
                <p:cNvSpPr/>
                <p:nvPr/>
              </p:nvSpPr>
              <p:spPr>
                <a:xfrm>
                  <a:off x="2204" y="3547"/>
                  <a:ext cx="276" cy="41"/>
                </a:xfrm>
                <a:custGeom>
                  <a:avLst/>
                  <a:gdLst/>
                  <a:ahLst/>
                  <a:cxnLst/>
                  <a:rect l="l" t="t" r="r" b="b"/>
                  <a:pathLst>
                    <a:path w="276" h="41" extrusionOk="0">
                      <a:moveTo>
                        <a:pt x="0" y="0"/>
                      </a:moveTo>
                      <a:lnTo>
                        <a:pt x="275" y="0"/>
                      </a:lnTo>
                      <a:lnTo>
                        <a:pt x="275" y="40"/>
                      </a:lnTo>
                      <a:lnTo>
                        <a:pt x="0" y="40"/>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 name="Google Shape;208;p11"/>
                <p:cNvSpPr/>
                <p:nvPr/>
              </p:nvSpPr>
              <p:spPr>
                <a:xfrm>
                  <a:off x="2235" y="3553"/>
                  <a:ext cx="225" cy="31"/>
                </a:xfrm>
                <a:custGeom>
                  <a:avLst/>
                  <a:gdLst/>
                  <a:ahLst/>
                  <a:cxnLst/>
                  <a:rect l="l" t="t" r="r" b="b"/>
                  <a:pathLst>
                    <a:path w="225" h="31" extrusionOk="0">
                      <a:moveTo>
                        <a:pt x="0" y="0"/>
                      </a:moveTo>
                      <a:lnTo>
                        <a:pt x="224" y="0"/>
                      </a:lnTo>
                      <a:lnTo>
                        <a:pt x="224" y="30"/>
                      </a:lnTo>
                      <a:lnTo>
                        <a:pt x="0" y="30"/>
                      </a:lnTo>
                      <a:lnTo>
                        <a:pt x="0" y="0"/>
                      </a:lnTo>
                    </a:path>
                  </a:pathLst>
                </a:custGeom>
                <a:solidFill>
                  <a:srgbClr val="51DC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 name="Google Shape;209;p11"/>
                <p:cNvSpPr/>
                <p:nvPr/>
              </p:nvSpPr>
              <p:spPr>
                <a:xfrm>
                  <a:off x="2486" y="3607"/>
                  <a:ext cx="56" cy="19"/>
                </a:xfrm>
                <a:custGeom>
                  <a:avLst/>
                  <a:gdLst/>
                  <a:ahLst/>
                  <a:cxnLst/>
                  <a:rect l="l" t="t" r="r" b="b"/>
                  <a:pathLst>
                    <a:path w="56" h="19" extrusionOk="0">
                      <a:moveTo>
                        <a:pt x="0" y="0"/>
                      </a:moveTo>
                      <a:lnTo>
                        <a:pt x="55" y="0"/>
                      </a:lnTo>
                      <a:lnTo>
                        <a:pt x="55" y="18"/>
                      </a:lnTo>
                      <a:lnTo>
                        <a:pt x="0" y="18"/>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 name="Google Shape;210;p11"/>
                <p:cNvSpPr/>
                <p:nvPr/>
              </p:nvSpPr>
              <p:spPr>
                <a:xfrm>
                  <a:off x="2507" y="3539"/>
                  <a:ext cx="26" cy="17"/>
                </a:xfrm>
                <a:custGeom>
                  <a:avLst/>
                  <a:gdLst/>
                  <a:ahLst/>
                  <a:cxnLst/>
                  <a:rect l="l" t="t" r="r" b="b"/>
                  <a:pathLst>
                    <a:path w="26" h="17" extrusionOk="0">
                      <a:moveTo>
                        <a:pt x="0" y="0"/>
                      </a:moveTo>
                      <a:lnTo>
                        <a:pt x="25" y="0"/>
                      </a:lnTo>
                      <a:lnTo>
                        <a:pt x="25"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 name="Google Shape;211;p11"/>
                <p:cNvSpPr/>
                <p:nvPr/>
              </p:nvSpPr>
              <p:spPr>
                <a:xfrm>
                  <a:off x="2507" y="3553"/>
                  <a:ext cx="26" cy="17"/>
                </a:xfrm>
                <a:custGeom>
                  <a:avLst/>
                  <a:gdLst/>
                  <a:ahLst/>
                  <a:cxnLst/>
                  <a:rect l="l" t="t" r="r" b="b"/>
                  <a:pathLst>
                    <a:path w="26" h="17" extrusionOk="0">
                      <a:moveTo>
                        <a:pt x="0" y="0"/>
                      </a:moveTo>
                      <a:lnTo>
                        <a:pt x="25" y="0"/>
                      </a:lnTo>
                      <a:lnTo>
                        <a:pt x="25"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 name="Google Shape;212;p11"/>
                <p:cNvSpPr/>
                <p:nvPr/>
              </p:nvSpPr>
              <p:spPr>
                <a:xfrm>
                  <a:off x="2507" y="3570"/>
                  <a:ext cx="26" cy="17"/>
                </a:xfrm>
                <a:custGeom>
                  <a:avLst/>
                  <a:gdLst/>
                  <a:ahLst/>
                  <a:cxnLst/>
                  <a:rect l="l" t="t" r="r" b="b"/>
                  <a:pathLst>
                    <a:path w="26" h="17" extrusionOk="0">
                      <a:moveTo>
                        <a:pt x="0" y="0"/>
                      </a:moveTo>
                      <a:lnTo>
                        <a:pt x="25" y="0"/>
                      </a:lnTo>
                      <a:lnTo>
                        <a:pt x="25"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 name="Google Shape;213;p11"/>
                <p:cNvSpPr/>
                <p:nvPr/>
              </p:nvSpPr>
              <p:spPr>
                <a:xfrm>
                  <a:off x="2507" y="3610"/>
                  <a:ext cx="26" cy="17"/>
                </a:xfrm>
                <a:custGeom>
                  <a:avLst/>
                  <a:gdLst/>
                  <a:ahLst/>
                  <a:cxnLst/>
                  <a:rect l="l" t="t" r="r" b="b"/>
                  <a:pathLst>
                    <a:path w="26" h="17" extrusionOk="0">
                      <a:moveTo>
                        <a:pt x="0" y="0"/>
                      </a:moveTo>
                      <a:lnTo>
                        <a:pt x="25" y="0"/>
                      </a:lnTo>
                      <a:lnTo>
                        <a:pt x="25"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 name="Google Shape;214;p11"/>
                <p:cNvSpPr/>
                <p:nvPr/>
              </p:nvSpPr>
              <p:spPr>
                <a:xfrm>
                  <a:off x="2507" y="3587"/>
                  <a:ext cx="26" cy="17"/>
                </a:xfrm>
                <a:custGeom>
                  <a:avLst/>
                  <a:gdLst/>
                  <a:ahLst/>
                  <a:cxnLst/>
                  <a:rect l="l" t="t" r="r" b="b"/>
                  <a:pathLst>
                    <a:path w="26" h="17" extrusionOk="0">
                      <a:moveTo>
                        <a:pt x="0" y="0"/>
                      </a:moveTo>
                      <a:lnTo>
                        <a:pt x="25" y="0"/>
                      </a:lnTo>
                      <a:lnTo>
                        <a:pt x="25"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 name="Google Shape;215;p11"/>
                <p:cNvSpPr/>
                <p:nvPr/>
              </p:nvSpPr>
              <p:spPr>
                <a:xfrm>
                  <a:off x="2237" y="3593"/>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 name="Google Shape;216;p11"/>
                <p:cNvSpPr/>
                <p:nvPr/>
              </p:nvSpPr>
              <p:spPr>
                <a:xfrm>
                  <a:off x="2237" y="3606"/>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 name="Google Shape;217;p11"/>
                <p:cNvSpPr/>
                <p:nvPr/>
              </p:nvSpPr>
              <p:spPr>
                <a:xfrm>
                  <a:off x="2237" y="3618"/>
                  <a:ext cx="25" cy="17"/>
                </a:xfrm>
                <a:custGeom>
                  <a:avLst/>
                  <a:gdLst/>
                  <a:ahLst/>
                  <a:cxnLst/>
                  <a:rect l="l" t="t" r="r" b="b"/>
                  <a:pathLst>
                    <a:path w="25" h="17" extrusionOk="0">
                      <a:moveTo>
                        <a:pt x="0" y="0"/>
                      </a:moveTo>
                      <a:lnTo>
                        <a:pt x="24" y="0"/>
                      </a:lnTo>
                      <a:lnTo>
                        <a:pt x="24"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 name="Google Shape;218;p11"/>
                <p:cNvSpPr/>
                <p:nvPr/>
              </p:nvSpPr>
              <p:spPr>
                <a:xfrm>
                  <a:off x="2265" y="3594"/>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 name="Google Shape;219;p11"/>
                <p:cNvSpPr/>
                <p:nvPr/>
              </p:nvSpPr>
              <p:spPr>
                <a:xfrm>
                  <a:off x="2265" y="3606"/>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 name="Google Shape;220;p11"/>
                <p:cNvSpPr/>
                <p:nvPr/>
              </p:nvSpPr>
              <p:spPr>
                <a:xfrm>
                  <a:off x="2265" y="3619"/>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 name="Google Shape;221;p11"/>
                <p:cNvSpPr/>
                <p:nvPr/>
              </p:nvSpPr>
              <p:spPr>
                <a:xfrm>
                  <a:off x="2292" y="3594"/>
                  <a:ext cx="25" cy="17"/>
                </a:xfrm>
                <a:custGeom>
                  <a:avLst/>
                  <a:gdLst/>
                  <a:ahLst/>
                  <a:cxnLst/>
                  <a:rect l="l" t="t" r="r" b="b"/>
                  <a:pathLst>
                    <a:path w="25" h="17" extrusionOk="0">
                      <a:moveTo>
                        <a:pt x="0" y="0"/>
                      </a:moveTo>
                      <a:lnTo>
                        <a:pt x="24" y="0"/>
                      </a:lnTo>
                      <a:lnTo>
                        <a:pt x="24"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 name="Google Shape;222;p11"/>
                <p:cNvSpPr/>
                <p:nvPr/>
              </p:nvSpPr>
              <p:spPr>
                <a:xfrm>
                  <a:off x="2292" y="3606"/>
                  <a:ext cx="25" cy="17"/>
                </a:xfrm>
                <a:custGeom>
                  <a:avLst/>
                  <a:gdLst/>
                  <a:ahLst/>
                  <a:cxnLst/>
                  <a:rect l="l" t="t" r="r" b="b"/>
                  <a:pathLst>
                    <a:path w="25" h="17" extrusionOk="0">
                      <a:moveTo>
                        <a:pt x="0" y="0"/>
                      </a:moveTo>
                      <a:lnTo>
                        <a:pt x="24" y="0"/>
                      </a:lnTo>
                      <a:lnTo>
                        <a:pt x="24"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 name="Google Shape;223;p11"/>
                <p:cNvSpPr/>
                <p:nvPr/>
              </p:nvSpPr>
              <p:spPr>
                <a:xfrm>
                  <a:off x="2293" y="3619"/>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 name="Google Shape;224;p11"/>
                <p:cNvSpPr/>
                <p:nvPr/>
              </p:nvSpPr>
              <p:spPr>
                <a:xfrm>
                  <a:off x="2320" y="3619"/>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5" name="Google Shape;225;p11"/>
                <p:cNvSpPr/>
                <p:nvPr/>
              </p:nvSpPr>
              <p:spPr>
                <a:xfrm>
                  <a:off x="2333" y="3607"/>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6" name="Google Shape;226;p11"/>
                <p:cNvSpPr/>
                <p:nvPr/>
              </p:nvSpPr>
              <p:spPr>
                <a:xfrm>
                  <a:off x="2333" y="3594"/>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7" name="Google Shape;227;p11"/>
                <p:cNvSpPr/>
                <p:nvPr/>
              </p:nvSpPr>
              <p:spPr>
                <a:xfrm>
                  <a:off x="2361" y="3594"/>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8" name="Google Shape;228;p11"/>
                <p:cNvSpPr/>
                <p:nvPr/>
              </p:nvSpPr>
              <p:spPr>
                <a:xfrm>
                  <a:off x="2404" y="3594"/>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9" name="Google Shape;229;p11"/>
                <p:cNvSpPr/>
                <p:nvPr/>
              </p:nvSpPr>
              <p:spPr>
                <a:xfrm>
                  <a:off x="2404" y="3607"/>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0" name="Google Shape;230;p11"/>
                <p:cNvSpPr/>
                <p:nvPr/>
              </p:nvSpPr>
              <p:spPr>
                <a:xfrm>
                  <a:off x="2404" y="3619"/>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1" name="Google Shape;231;p11"/>
                <p:cNvSpPr/>
                <p:nvPr/>
              </p:nvSpPr>
              <p:spPr>
                <a:xfrm>
                  <a:off x="2431" y="3594"/>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2" name="Google Shape;232;p11"/>
                <p:cNvSpPr/>
                <p:nvPr/>
              </p:nvSpPr>
              <p:spPr>
                <a:xfrm>
                  <a:off x="2431" y="3607"/>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3" name="Google Shape;233;p11"/>
                <p:cNvSpPr/>
                <p:nvPr/>
              </p:nvSpPr>
              <p:spPr>
                <a:xfrm>
                  <a:off x="2431" y="3619"/>
                  <a:ext cx="24" cy="17"/>
                </a:xfrm>
                <a:custGeom>
                  <a:avLst/>
                  <a:gdLst/>
                  <a:ahLst/>
                  <a:cxnLst/>
                  <a:rect l="l" t="t" r="r" b="b"/>
                  <a:pathLst>
                    <a:path w="24" h="17" extrusionOk="0">
                      <a:moveTo>
                        <a:pt x="0" y="0"/>
                      </a:moveTo>
                      <a:lnTo>
                        <a:pt x="23" y="0"/>
                      </a:lnTo>
                      <a:lnTo>
                        <a:pt x="23"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4" name="Google Shape;234;p11"/>
                <p:cNvSpPr/>
                <p:nvPr/>
              </p:nvSpPr>
              <p:spPr>
                <a:xfrm>
                  <a:off x="2205" y="3606"/>
                  <a:ext cx="26" cy="17"/>
                </a:xfrm>
                <a:custGeom>
                  <a:avLst/>
                  <a:gdLst/>
                  <a:ahLst/>
                  <a:cxnLst/>
                  <a:rect l="l" t="t" r="r" b="b"/>
                  <a:pathLst>
                    <a:path w="26" h="17" extrusionOk="0">
                      <a:moveTo>
                        <a:pt x="0" y="0"/>
                      </a:moveTo>
                      <a:lnTo>
                        <a:pt x="25" y="0"/>
                      </a:lnTo>
                      <a:lnTo>
                        <a:pt x="25"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5" name="Google Shape;235;p11"/>
                <p:cNvSpPr/>
                <p:nvPr/>
              </p:nvSpPr>
              <p:spPr>
                <a:xfrm>
                  <a:off x="2211" y="3553"/>
                  <a:ext cx="17" cy="17"/>
                </a:xfrm>
                <a:custGeom>
                  <a:avLst/>
                  <a:gdLst/>
                  <a:ahLst/>
                  <a:cxnLst/>
                  <a:rect l="l" t="t" r="r" b="b"/>
                  <a:pathLst>
                    <a:path w="17" h="17" extrusionOk="0">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6" name="Google Shape;236;p11"/>
                <p:cNvSpPr/>
                <p:nvPr/>
              </p:nvSpPr>
              <p:spPr>
                <a:xfrm>
                  <a:off x="2211" y="3570"/>
                  <a:ext cx="17" cy="17"/>
                </a:xfrm>
                <a:custGeom>
                  <a:avLst/>
                  <a:gdLst/>
                  <a:ahLst/>
                  <a:cxnLst/>
                  <a:rect l="l" t="t" r="r" b="b"/>
                  <a:pathLst>
                    <a:path w="17" h="17" extrusionOk="0">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7" name="Google Shape;237;p11"/>
                <p:cNvSpPr/>
                <p:nvPr/>
              </p:nvSpPr>
              <p:spPr>
                <a:xfrm>
                  <a:off x="2236" y="3538"/>
                  <a:ext cx="17" cy="17"/>
                </a:xfrm>
                <a:custGeom>
                  <a:avLst/>
                  <a:gdLst/>
                  <a:ahLst/>
                  <a:cxnLst/>
                  <a:rect l="l" t="t" r="r" b="b"/>
                  <a:pathLst>
                    <a:path w="17" h="17" extrusionOk="0">
                      <a:moveTo>
                        <a:pt x="0" y="0"/>
                      </a:moveTo>
                      <a:lnTo>
                        <a:pt x="16" y="0"/>
                      </a:lnTo>
                      <a:lnTo>
                        <a:pt x="16" y="16"/>
                      </a:lnTo>
                      <a:lnTo>
                        <a:pt x="0" y="16"/>
                      </a:lnTo>
                      <a:lnTo>
                        <a:pt x="0" y="0"/>
                      </a:lnTo>
                    </a:path>
                  </a:pathLst>
                </a:custGeom>
                <a:solidFill>
                  <a:srgbClr val="FAFD00"/>
                </a:solidFill>
                <a:ln w="12700" cap="rnd" cmpd="sng">
                  <a:solidFill>
                    <a:srgbClr val="5F5F5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38" name="Google Shape;238;p11"/>
                <p:cNvCxnSpPr/>
                <p:nvPr/>
              </p:nvCxnSpPr>
              <p:spPr>
                <a:xfrm rot="10800000" flipH="1">
                  <a:off x="2555" y="3516"/>
                  <a:ext cx="19" cy="10"/>
                </a:xfrm>
                <a:prstGeom prst="straightConnector1">
                  <a:avLst/>
                </a:prstGeom>
                <a:noFill/>
                <a:ln w="12700" cap="flat" cmpd="sng">
                  <a:solidFill>
                    <a:srgbClr val="000000"/>
                  </a:solidFill>
                  <a:prstDash val="solid"/>
                  <a:round/>
                  <a:headEnd type="none" w="sm" len="sm"/>
                  <a:tailEnd type="none" w="sm" len="sm"/>
                </a:ln>
              </p:spPr>
            </p:cxnSp>
            <p:cxnSp>
              <p:nvCxnSpPr>
                <p:cNvPr id="239" name="Google Shape;239;p11"/>
                <p:cNvCxnSpPr/>
                <p:nvPr/>
              </p:nvCxnSpPr>
              <p:spPr>
                <a:xfrm rot="10800000" flipH="1">
                  <a:off x="2187" y="3516"/>
                  <a:ext cx="19" cy="10"/>
                </a:xfrm>
                <a:prstGeom prst="straightConnector1">
                  <a:avLst/>
                </a:prstGeom>
                <a:noFill/>
                <a:ln w="12700" cap="flat" cmpd="sng">
                  <a:solidFill>
                    <a:srgbClr val="000000"/>
                  </a:solidFill>
                  <a:prstDash val="solid"/>
                  <a:round/>
                  <a:headEnd type="none" w="sm" len="sm"/>
                  <a:tailEnd type="none" w="sm" len="sm"/>
                </a:ln>
              </p:spPr>
            </p:cxnSp>
            <p:cxnSp>
              <p:nvCxnSpPr>
                <p:cNvPr id="240" name="Google Shape;240;p11"/>
                <p:cNvCxnSpPr/>
                <p:nvPr/>
              </p:nvCxnSpPr>
              <p:spPr>
                <a:xfrm rot="10800000" flipH="1">
                  <a:off x="2555" y="3626"/>
                  <a:ext cx="19" cy="10"/>
                </a:xfrm>
                <a:prstGeom prst="straightConnector1">
                  <a:avLst/>
                </a:prstGeom>
                <a:noFill/>
                <a:ln w="12700" cap="flat" cmpd="sng">
                  <a:solidFill>
                    <a:srgbClr val="000000"/>
                  </a:solidFill>
                  <a:prstDash val="solid"/>
                  <a:round/>
                  <a:headEnd type="none" w="sm" len="sm"/>
                  <a:tailEnd type="none" w="sm" len="sm"/>
                </a:ln>
              </p:spPr>
            </p:cxnSp>
            <p:sp>
              <p:nvSpPr>
                <p:cNvPr id="241" name="Google Shape;241;p11"/>
                <p:cNvSpPr/>
                <p:nvPr/>
              </p:nvSpPr>
              <p:spPr>
                <a:xfrm>
                  <a:off x="2225" y="3434"/>
                  <a:ext cx="450" cy="79"/>
                </a:xfrm>
                <a:prstGeom prst="parallelogram">
                  <a:avLst>
                    <a:gd name="adj" fmla="val 142379"/>
                  </a:avLst>
                </a:prstGeom>
                <a:solidFill>
                  <a:srgbClr val="EAEC5E"/>
                </a:solidFill>
                <a:ln w="12700" cap="flat" cmpd="sng">
                  <a:solidFill>
                    <a:srgbClr val="5F5F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2" name="Google Shape;242;p11"/>
                <p:cNvSpPr/>
                <p:nvPr/>
              </p:nvSpPr>
              <p:spPr>
                <a:xfrm>
                  <a:off x="2557" y="3433"/>
                  <a:ext cx="126" cy="195"/>
                </a:xfrm>
                <a:custGeom>
                  <a:avLst/>
                  <a:gdLst/>
                  <a:ahLst/>
                  <a:cxnLst/>
                  <a:rect l="l" t="t" r="r" b="b"/>
                  <a:pathLst>
                    <a:path w="126" h="195" extrusionOk="0">
                      <a:moveTo>
                        <a:pt x="0" y="194"/>
                      </a:moveTo>
                      <a:lnTo>
                        <a:pt x="125" y="86"/>
                      </a:lnTo>
                      <a:lnTo>
                        <a:pt x="121" y="0"/>
                      </a:lnTo>
                      <a:lnTo>
                        <a:pt x="6" y="92"/>
                      </a:lnTo>
                    </a:path>
                  </a:pathLst>
                </a:custGeom>
                <a:solidFill>
                  <a:srgbClr val="FAFD00"/>
                </a:solidFill>
                <a:ln w="12700" cap="rnd" cmpd="sng">
                  <a:solidFill>
                    <a:srgbClr val="5F5F5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43" name="Google Shape;243;p11"/>
                <p:cNvCxnSpPr/>
                <p:nvPr/>
              </p:nvCxnSpPr>
              <p:spPr>
                <a:xfrm>
                  <a:off x="2564" y="3525"/>
                  <a:ext cx="0" cy="97"/>
                </a:xfrm>
                <a:prstGeom prst="straightConnector1">
                  <a:avLst/>
                </a:prstGeom>
                <a:noFill/>
                <a:ln w="12700" cap="flat" cmpd="sng">
                  <a:solidFill>
                    <a:schemeClr val="dk1"/>
                  </a:solidFill>
                  <a:prstDash val="solid"/>
                  <a:round/>
                  <a:headEnd type="none" w="sm" len="sm"/>
                  <a:tailEnd type="none" w="sm" len="sm"/>
                </a:ln>
              </p:spPr>
            </p:cxnSp>
          </p:grpSp>
          <p:sp>
            <p:nvSpPr>
              <p:cNvPr id="244" name="Google Shape;244;p11"/>
              <p:cNvSpPr/>
              <p:nvPr/>
            </p:nvSpPr>
            <p:spPr>
              <a:xfrm>
                <a:off x="2678" y="2887"/>
                <a:ext cx="437" cy="583"/>
              </a:xfrm>
              <a:custGeom>
                <a:avLst/>
                <a:gdLst/>
                <a:ahLst/>
                <a:cxnLst/>
                <a:rect l="l" t="t" r="r" b="b"/>
                <a:pathLst>
                  <a:path w="437" h="583" extrusionOk="0">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45" name="Google Shape;245;p11"/>
            <p:cNvSpPr/>
            <p:nvPr/>
          </p:nvSpPr>
          <p:spPr>
            <a:xfrm flipH="1">
              <a:off x="439" y="2187"/>
              <a:ext cx="1215" cy="1520"/>
            </a:xfrm>
            <a:prstGeom prst="wedgeRoundRectCallout">
              <a:avLst>
                <a:gd name="adj1" fmla="val -97807"/>
                <a:gd name="adj2" fmla="val 8985"/>
                <a:gd name="adj3" fmla="val 16667"/>
              </a:avLst>
            </a:prstGeom>
            <a:solidFill>
              <a:schemeClr val="accent1"/>
            </a:solidFill>
            <a:ln w="12700" cap="flat" cmpd="sng">
              <a:solidFill>
                <a:srgbClr val="000000"/>
              </a:solidFill>
              <a:prstDash val="solid"/>
              <a:miter lim="800000"/>
              <a:headEnd type="none" w="sm" len="sm"/>
              <a:tailEnd type="none" w="sm" len="sm"/>
            </a:ln>
          </p:spPr>
          <p:txBody>
            <a:bodyPr spcFirstLastPara="1" wrap="square" lIns="92075" tIns="46025" rIns="92075" bIns="46025" anchor="ctr" anchorCtr="0">
              <a:noAutofit/>
            </a:bodyPr>
            <a:lstStyle/>
            <a:p>
              <a:pPr marL="0" marR="0" lvl="0" indent="0" algn="ctr" rtl="0">
                <a:spcBef>
                  <a:spcPts val="0"/>
                </a:spcBef>
                <a:spcAft>
                  <a:spcPts val="0"/>
                </a:spcAft>
                <a:buNone/>
              </a:pPr>
              <a:r>
                <a:rPr lang="en-US" sz="1800" dirty="0">
                  <a:solidFill>
                    <a:schemeClr val="lt1"/>
                  </a:solidFill>
                  <a:latin typeface="Arial"/>
                  <a:ea typeface="Arial"/>
                  <a:cs typeface="Arial"/>
                  <a:sym typeface="Arial"/>
                </a:rPr>
                <a:t>Your location is:</a:t>
              </a:r>
              <a:endParaRPr dirty="0"/>
            </a:p>
            <a:p>
              <a:pPr marL="0" marR="0" lvl="0" indent="0" algn="ctr" rtl="0">
                <a:spcBef>
                  <a:spcPts val="0"/>
                </a:spcBef>
                <a:spcAft>
                  <a:spcPts val="0"/>
                </a:spcAft>
                <a:buNone/>
              </a:pPr>
              <a:r>
                <a:rPr lang="en-US" sz="1800" dirty="0">
                  <a:solidFill>
                    <a:schemeClr val="lt1"/>
                  </a:solidFill>
                  <a:latin typeface="Arial"/>
                  <a:ea typeface="Arial"/>
                  <a:cs typeface="Arial"/>
                  <a:sym typeface="Arial"/>
                </a:rPr>
                <a:t>37</a:t>
              </a:r>
              <a:r>
                <a:rPr lang="en-US" sz="1800" baseline="30000" dirty="0">
                  <a:solidFill>
                    <a:schemeClr val="lt1"/>
                  </a:solidFill>
                  <a:latin typeface="Arial"/>
                  <a:ea typeface="Arial"/>
                  <a:cs typeface="Arial"/>
                  <a:sym typeface="Arial"/>
                </a:rPr>
                <a:t>o</a:t>
              </a:r>
              <a:r>
                <a:rPr lang="en-US" sz="1800" dirty="0">
                  <a:solidFill>
                    <a:schemeClr val="lt1"/>
                  </a:solidFill>
                  <a:latin typeface="Arial"/>
                  <a:ea typeface="Arial"/>
                  <a:cs typeface="Arial"/>
                  <a:sym typeface="Arial"/>
                </a:rPr>
                <a:t> 23.323’ N</a:t>
              </a:r>
              <a:endParaRPr dirty="0"/>
            </a:p>
            <a:p>
              <a:pPr marL="0" marR="0" lvl="0" indent="0" algn="ctr" rtl="0">
                <a:spcBef>
                  <a:spcPts val="0"/>
                </a:spcBef>
                <a:spcAft>
                  <a:spcPts val="0"/>
                </a:spcAft>
                <a:buNone/>
              </a:pPr>
              <a:r>
                <a:rPr lang="en-US" sz="1800" dirty="0">
                  <a:solidFill>
                    <a:schemeClr val="lt1"/>
                  </a:solidFill>
                  <a:latin typeface="Arial"/>
                  <a:ea typeface="Arial"/>
                  <a:cs typeface="Arial"/>
                  <a:sym typeface="Arial"/>
                </a:rPr>
                <a:t>122</a:t>
              </a:r>
              <a:r>
                <a:rPr lang="en-US" sz="1800" baseline="30000" dirty="0">
                  <a:solidFill>
                    <a:schemeClr val="lt1"/>
                  </a:solidFill>
                  <a:latin typeface="Arial"/>
                  <a:ea typeface="Arial"/>
                  <a:cs typeface="Arial"/>
                  <a:sym typeface="Arial"/>
                </a:rPr>
                <a:t>o</a:t>
              </a:r>
              <a:r>
                <a:rPr lang="en-US" sz="1800" dirty="0">
                  <a:solidFill>
                    <a:schemeClr val="lt1"/>
                  </a:solidFill>
                  <a:latin typeface="Arial"/>
                  <a:ea typeface="Arial"/>
                  <a:cs typeface="Arial"/>
                  <a:sym typeface="Arial"/>
                </a:rPr>
                <a:t> 02.162’ W</a:t>
              </a:r>
              <a:endParaRPr dirty="0"/>
            </a:p>
            <a:p>
              <a:pPr marL="0" marR="0" lvl="0" indent="0" algn="ctr" rtl="0">
                <a:spcBef>
                  <a:spcPts val="0"/>
                </a:spcBef>
                <a:spcAft>
                  <a:spcPts val="0"/>
                </a:spcAft>
                <a:buNone/>
              </a:pPr>
              <a:r>
                <a:rPr lang="en-US" sz="1800" dirty="0">
                  <a:solidFill>
                    <a:schemeClr val="lt1"/>
                  </a:solidFill>
                  <a:latin typeface="Arial"/>
                  <a:ea typeface="Arial"/>
                  <a:cs typeface="Arial"/>
                  <a:sym typeface="Arial"/>
                </a:rPr>
                <a:t>The time is:</a:t>
              </a:r>
              <a:endParaRPr dirty="0"/>
            </a:p>
            <a:p>
              <a:pPr marL="0" marR="0" lvl="0" indent="0" algn="ctr" rtl="0">
                <a:spcBef>
                  <a:spcPts val="0"/>
                </a:spcBef>
                <a:spcAft>
                  <a:spcPts val="0"/>
                </a:spcAft>
                <a:buNone/>
              </a:pPr>
              <a:r>
                <a:rPr lang="en-US" sz="1800" dirty="0">
                  <a:solidFill>
                    <a:schemeClr val="lt1"/>
                  </a:solidFill>
                  <a:latin typeface="Arial"/>
                  <a:ea typeface="Arial"/>
                  <a:cs typeface="Arial"/>
                  <a:sym typeface="Arial"/>
                </a:rPr>
                <a:t>11:34.9722 (UTC)</a:t>
              </a:r>
              <a:endParaRPr dirty="0"/>
            </a:p>
          </p:txBody>
        </p:sp>
      </p:grpSp>
      <p:pic>
        <p:nvPicPr>
          <p:cNvPr id="246" name="Google Shape;246;p11" descr="hand_GPS"/>
          <p:cNvPicPr preferRelativeResize="0"/>
          <p:nvPr/>
        </p:nvPicPr>
        <p:blipFill rotWithShape="1">
          <a:blip r:embed="rId4">
            <a:alphaModFix/>
          </a:blip>
          <a:srcRect/>
          <a:stretch/>
        </p:blipFill>
        <p:spPr>
          <a:xfrm>
            <a:off x="7062985" y="2457310"/>
            <a:ext cx="1908175" cy="2952750"/>
          </a:xfrm>
          <a:prstGeom prst="rect">
            <a:avLst/>
          </a:prstGeom>
          <a:noFill/>
          <a:ln>
            <a:noFill/>
          </a:ln>
        </p:spPr>
      </p:pic>
      <p:sp>
        <p:nvSpPr>
          <p:cNvPr id="247" name="Google Shape;247;p11"/>
          <p:cNvSpPr/>
          <p:nvPr/>
        </p:nvSpPr>
        <p:spPr>
          <a:xfrm>
            <a:off x="6726123" y="5302295"/>
            <a:ext cx="2252863" cy="85359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ERRORS</a:t>
            </a:r>
            <a:endParaRPr/>
          </a:p>
          <a:p>
            <a:pPr marL="0" marR="0" lvl="0" indent="0" algn="l" rtl="0">
              <a:lnSpc>
                <a:spcPct val="80000"/>
              </a:lnSpc>
              <a:spcBef>
                <a:spcPts val="360"/>
              </a:spcBef>
              <a:spcAft>
                <a:spcPts val="0"/>
              </a:spcAft>
              <a:buClr>
                <a:schemeClr val="dk1"/>
              </a:buClr>
              <a:buSzPts val="1800"/>
              <a:buFont typeface="Arial"/>
              <a:buNone/>
            </a:pPr>
            <a:r>
              <a:rPr lang="en-US" sz="1800">
                <a:solidFill>
                  <a:schemeClr val="dk1"/>
                </a:solidFill>
                <a:latin typeface="Calibri"/>
                <a:ea typeface="Calibri"/>
                <a:cs typeface="Calibri"/>
                <a:sym typeface="Calibri"/>
              </a:rPr>
              <a:t>Horiz: ± 10 m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Vert: ± 15 m</a:t>
            </a:r>
            <a:endParaRPr/>
          </a:p>
        </p:txBody>
      </p:sp>
      <p:sp>
        <p:nvSpPr>
          <p:cNvPr id="248" name="Google Shape;248;p11"/>
          <p:cNvSpPr txBox="1"/>
          <p:nvPr/>
        </p:nvSpPr>
        <p:spPr>
          <a:xfrm>
            <a:off x="2897719" y="5198807"/>
            <a:ext cx="2839811" cy="94405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ERRORS (after 24 hrs)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Horiz: </a:t>
            </a:r>
            <a:r>
              <a:rPr lang="en-US" sz="1800">
                <a:solidFill>
                  <a:schemeClr val="dk1"/>
                </a:solidFill>
                <a:latin typeface="Arial"/>
                <a:ea typeface="Arial"/>
                <a:cs typeface="Arial"/>
                <a:sym typeface="Arial"/>
              </a:rPr>
              <a:t>±</a:t>
            </a:r>
            <a:r>
              <a:rPr lang="en-US" sz="1800">
                <a:solidFill>
                  <a:schemeClr val="dk1"/>
                </a:solidFill>
                <a:latin typeface="Calibri"/>
                <a:ea typeface="Calibri"/>
                <a:cs typeface="Calibri"/>
                <a:sym typeface="Calibri"/>
              </a:rPr>
              <a:t> 1–2 mm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Vert: ± 5 mm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69"/>
        <p:cNvGrpSpPr/>
        <p:nvPr/>
      </p:nvGrpSpPr>
      <p:grpSpPr>
        <a:xfrm>
          <a:off x="0" y="0"/>
          <a:ext cx="0" cy="0"/>
          <a:chOff x="0" y="0"/>
          <a:chExt cx="0" cy="0"/>
        </a:xfrm>
      </p:grpSpPr>
      <p:pic>
        <p:nvPicPr>
          <p:cNvPr id="270" name="Google Shape;270;p14" descr="A diagram of a system&#10;&#10;Description automatically generated"/>
          <p:cNvPicPr preferRelativeResize="0"/>
          <p:nvPr/>
        </p:nvPicPr>
        <p:blipFill rotWithShape="1">
          <a:blip r:embed="rId3">
            <a:alphaModFix/>
          </a:blip>
          <a:srcRect/>
          <a:stretch/>
        </p:blipFill>
        <p:spPr>
          <a:xfrm>
            <a:off x="0" y="0"/>
            <a:ext cx="8882026"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8"/>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GPS Provides 3D Positioning</a:t>
            </a:r>
            <a:endParaRPr/>
          </a:p>
        </p:txBody>
      </p:sp>
      <p:sp>
        <p:nvSpPr>
          <p:cNvPr id="126" name="Google Shape;126;p8"/>
          <p:cNvSpPr txBox="1">
            <a:spLocks noGrp="1"/>
          </p:cNvSpPr>
          <p:nvPr>
            <p:ph type="body" idx="1"/>
          </p:nvPr>
        </p:nvSpPr>
        <p:spPr>
          <a:xfrm>
            <a:off x="457199" y="888770"/>
            <a:ext cx="8521902" cy="4616866"/>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chemeClr val="dk1"/>
              </a:buClr>
              <a:buSzPts val="2600"/>
              <a:buFont typeface="Arial"/>
              <a:buChar char="•"/>
            </a:pPr>
            <a:r>
              <a:rPr lang="en-US" sz="2600"/>
              <a:t>Positions on the Earth can be reported using:</a:t>
            </a:r>
            <a:endParaRPr/>
          </a:p>
          <a:p>
            <a:pPr marL="971550" lvl="1" indent="-514350" algn="l" rtl="0">
              <a:spcBef>
                <a:spcPts val="520"/>
              </a:spcBef>
              <a:spcAft>
                <a:spcPts val="0"/>
              </a:spcAft>
              <a:buClr>
                <a:schemeClr val="dk1"/>
              </a:buClr>
              <a:buSzPts val="2600"/>
              <a:buFont typeface="Arial"/>
              <a:buChar char="•"/>
            </a:pPr>
            <a:r>
              <a:rPr lang="en-US" sz="2600"/>
              <a:t>Geocentric coordinates (relative to the Earth’s center)</a:t>
            </a:r>
            <a:endParaRPr/>
          </a:p>
          <a:p>
            <a:pPr marL="971550" lvl="1" indent="-514350" algn="l" rtl="0">
              <a:spcBef>
                <a:spcPts val="520"/>
              </a:spcBef>
              <a:spcAft>
                <a:spcPts val="0"/>
              </a:spcAft>
              <a:buClr>
                <a:schemeClr val="dk1"/>
              </a:buClr>
              <a:buSzPts val="2600"/>
              <a:buFont typeface="Arial"/>
              <a:buChar char="•"/>
            </a:pPr>
            <a:r>
              <a:rPr lang="en-US" sz="2600"/>
              <a:t>Geographic coordinates (lat/long/elev, in degrees)</a:t>
            </a:r>
            <a:endParaRPr/>
          </a:p>
          <a:p>
            <a:pPr marL="971550" lvl="1" indent="-514350" algn="l" rtl="0">
              <a:spcBef>
                <a:spcPts val="520"/>
              </a:spcBef>
              <a:spcAft>
                <a:spcPts val="0"/>
              </a:spcAft>
              <a:buClr>
                <a:schemeClr val="dk1"/>
              </a:buClr>
              <a:buSzPts val="2600"/>
              <a:buFont typeface="Arial"/>
              <a:buChar char="•"/>
            </a:pPr>
            <a:r>
              <a:rPr lang="en-US" sz="2600"/>
              <a:t>Projected coordinates (UTM/state plane, in m or ft)</a:t>
            </a:r>
            <a:endParaRPr/>
          </a:p>
        </p:txBody>
      </p:sp>
      <p:pic>
        <p:nvPicPr>
          <p:cNvPr id="127" name="Google Shape;127;p8"/>
          <p:cNvPicPr preferRelativeResize="0"/>
          <p:nvPr/>
        </p:nvPicPr>
        <p:blipFill rotWithShape="1">
          <a:blip r:embed="rId3">
            <a:alphaModFix/>
          </a:blip>
          <a:srcRect/>
          <a:stretch/>
        </p:blipFill>
        <p:spPr>
          <a:xfrm>
            <a:off x="164899" y="2830016"/>
            <a:ext cx="8543123" cy="2796704"/>
          </a:xfrm>
          <a:prstGeom prst="rect">
            <a:avLst/>
          </a:prstGeom>
          <a:noFill/>
          <a:ln>
            <a:noFill/>
          </a:ln>
        </p:spPr>
      </p:pic>
      <p:sp>
        <p:nvSpPr>
          <p:cNvPr id="128" name="Google Shape;128;p8"/>
          <p:cNvSpPr txBox="1"/>
          <p:nvPr/>
        </p:nvSpPr>
        <p:spPr>
          <a:xfrm>
            <a:off x="573741" y="5775750"/>
            <a:ext cx="2044768"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Geocentric (X,Y,Z)</a:t>
            </a:r>
            <a:endParaRPr dirty="0"/>
          </a:p>
        </p:txBody>
      </p:sp>
      <p:sp>
        <p:nvSpPr>
          <p:cNvPr id="129" name="Google Shape;129;p8"/>
          <p:cNvSpPr txBox="1"/>
          <p:nvPr/>
        </p:nvSpPr>
        <p:spPr>
          <a:xfrm>
            <a:off x="3649305" y="5799102"/>
            <a:ext cx="2211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Geographic System</a:t>
            </a:r>
            <a:endParaRPr/>
          </a:p>
        </p:txBody>
      </p:sp>
      <p:sp>
        <p:nvSpPr>
          <p:cNvPr id="130" name="Google Shape;130;p8"/>
          <p:cNvSpPr txBox="1"/>
          <p:nvPr/>
        </p:nvSpPr>
        <p:spPr>
          <a:xfrm>
            <a:off x="6803620" y="5775750"/>
            <a:ext cx="1992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Projected System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Typical GPS Coordinates – WGS 84</a:t>
            </a:r>
            <a:endParaRPr/>
          </a:p>
        </p:txBody>
      </p:sp>
      <p:sp>
        <p:nvSpPr>
          <p:cNvPr id="137" name="Google Shape;137;p9"/>
          <p:cNvSpPr txBox="1">
            <a:spLocks noGrp="1"/>
          </p:cNvSpPr>
          <p:nvPr>
            <p:ph type="body" idx="1"/>
          </p:nvPr>
        </p:nvSpPr>
        <p:spPr>
          <a:xfrm>
            <a:off x="457200" y="949332"/>
            <a:ext cx="8229600" cy="2130752"/>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ct val="100000"/>
              <a:buChar char="•"/>
            </a:pPr>
            <a:r>
              <a:rPr lang="en-US" sz="3000"/>
              <a:t>Most survey GPS data is recorded and reported using: </a:t>
            </a:r>
            <a:r>
              <a:rPr lang="en-US" sz="3000" u="sng"/>
              <a:t>World Geodetic System 1984 (WGS 84)</a:t>
            </a:r>
            <a:endParaRPr/>
          </a:p>
          <a:p>
            <a:pPr marL="742950" lvl="1" indent="-285750" algn="l" rtl="0">
              <a:spcBef>
                <a:spcPts val="481"/>
              </a:spcBef>
              <a:spcAft>
                <a:spcPts val="0"/>
              </a:spcAft>
              <a:buClr>
                <a:schemeClr val="dk1"/>
              </a:buClr>
              <a:buSzPct val="100000"/>
              <a:buChar char="–"/>
            </a:pPr>
            <a:r>
              <a:rPr lang="en-US" sz="2600"/>
              <a:t>WGS 84 defines a reference surface (an ellipsoid)</a:t>
            </a:r>
            <a:endParaRPr/>
          </a:p>
          <a:p>
            <a:pPr marL="742950" lvl="1" indent="-285750" algn="l" rtl="0">
              <a:spcBef>
                <a:spcPts val="481"/>
              </a:spcBef>
              <a:spcAft>
                <a:spcPts val="0"/>
              </a:spcAft>
              <a:buClr>
                <a:schemeClr val="dk1"/>
              </a:buClr>
              <a:buSzPct val="100000"/>
              <a:buChar char="–"/>
            </a:pPr>
            <a:r>
              <a:rPr lang="en-US" sz="2600"/>
              <a:t>And a set of parameters to relate latitude, longitude, and altitude to points on or near the Earth's surface</a:t>
            </a:r>
            <a:endParaRPr/>
          </a:p>
        </p:txBody>
      </p:sp>
      <p:pic>
        <p:nvPicPr>
          <p:cNvPr id="138" name="Google Shape;138;p9" descr="A diagram of a circle with a circle and a circle with a circle and a circle with a circle with a circle and a circle with a circle with a circle with a circle and a circle with&#10;&#10;AI-generated content may be incorrect."/>
          <p:cNvPicPr preferRelativeResize="0"/>
          <p:nvPr/>
        </p:nvPicPr>
        <p:blipFill rotWithShape="1">
          <a:blip r:embed="rId3">
            <a:alphaModFix/>
          </a:blip>
          <a:srcRect l="2665" t="10708" r="3683" b="4834"/>
          <a:stretch/>
        </p:blipFill>
        <p:spPr>
          <a:xfrm>
            <a:off x="933650" y="3105525"/>
            <a:ext cx="6312115" cy="3622533"/>
          </a:xfrm>
          <a:prstGeom prst="rect">
            <a:avLst/>
          </a:prstGeom>
          <a:noFill/>
          <a:ln>
            <a:noFill/>
          </a:ln>
        </p:spPr>
      </p:pic>
      <p:sp>
        <p:nvSpPr>
          <p:cNvPr id="139" name="Google Shape;139;p9"/>
          <p:cNvSpPr txBox="1"/>
          <p:nvPr/>
        </p:nvSpPr>
        <p:spPr>
          <a:xfrm rot="-859943">
            <a:off x="7439598" y="4182266"/>
            <a:ext cx="126733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432FF"/>
                </a:solidFill>
                <a:latin typeface="Calibri"/>
                <a:ea typeface="Calibri"/>
                <a:cs typeface="Calibri"/>
                <a:sym typeface="Calibri"/>
              </a:rPr>
              <a:t>21.4 km</a:t>
            </a:r>
            <a:endParaRPr/>
          </a:p>
          <a:p>
            <a:pPr marL="0" marR="0" lvl="0" indent="0" algn="l" rtl="0">
              <a:spcBef>
                <a:spcPts val="0"/>
              </a:spcBef>
              <a:spcAft>
                <a:spcPts val="0"/>
              </a:spcAft>
              <a:buNone/>
            </a:pPr>
            <a:r>
              <a:rPr lang="en-US" sz="2000" b="1">
                <a:solidFill>
                  <a:srgbClr val="0432FF"/>
                </a:solidFill>
                <a:latin typeface="Calibri"/>
                <a:ea typeface="Calibri"/>
                <a:cs typeface="Calibri"/>
                <a:sym typeface="Calibri"/>
              </a:rPr>
              <a:t>difference</a:t>
            </a:r>
            <a:endParaRPr/>
          </a:p>
        </p:txBody>
      </p:sp>
      <p:sp>
        <p:nvSpPr>
          <p:cNvPr id="140" name="Google Shape;140;p9"/>
          <p:cNvSpPr/>
          <p:nvPr/>
        </p:nvSpPr>
        <p:spPr>
          <a:xfrm>
            <a:off x="7054017" y="4061861"/>
            <a:ext cx="394690" cy="1232033"/>
          </a:xfrm>
          <a:custGeom>
            <a:avLst/>
            <a:gdLst/>
            <a:ahLst/>
            <a:cxnLst/>
            <a:rect l="l" t="t" r="r" b="b"/>
            <a:pathLst>
              <a:path w="394690" h="1232033" extrusionOk="0">
                <a:moveTo>
                  <a:pt x="55" y="0"/>
                </a:moveTo>
                <a:cubicBezTo>
                  <a:pt x="22514" y="19250"/>
                  <a:pt x="44537" y="39020"/>
                  <a:pt x="67431" y="57751"/>
                </a:cubicBezTo>
                <a:cubicBezTo>
                  <a:pt x="79847" y="67910"/>
                  <a:pt x="94589" y="75283"/>
                  <a:pt x="105933" y="86627"/>
                </a:cubicBezTo>
                <a:cubicBezTo>
                  <a:pt x="121563" y="102257"/>
                  <a:pt x="134371" y="136394"/>
                  <a:pt x="144434" y="154004"/>
                </a:cubicBezTo>
                <a:cubicBezTo>
                  <a:pt x="150173" y="164048"/>
                  <a:pt x="158986" y="172309"/>
                  <a:pt x="163684" y="182880"/>
                </a:cubicBezTo>
                <a:cubicBezTo>
                  <a:pt x="177077" y="213014"/>
                  <a:pt x="184560" y="247131"/>
                  <a:pt x="192560" y="279132"/>
                </a:cubicBezTo>
                <a:cubicBezTo>
                  <a:pt x="189352" y="340092"/>
                  <a:pt x="188223" y="401197"/>
                  <a:pt x="182935" y="462012"/>
                </a:cubicBezTo>
                <a:cubicBezTo>
                  <a:pt x="181789" y="475191"/>
                  <a:pt x="177110" y="487842"/>
                  <a:pt x="173309" y="500513"/>
                </a:cubicBezTo>
                <a:cubicBezTo>
                  <a:pt x="167478" y="519949"/>
                  <a:pt x="154059" y="558265"/>
                  <a:pt x="154059" y="558265"/>
                </a:cubicBezTo>
                <a:cubicBezTo>
                  <a:pt x="163684" y="564682"/>
                  <a:pt x="171473" y="575952"/>
                  <a:pt x="182935" y="577515"/>
                </a:cubicBezTo>
                <a:cubicBezTo>
                  <a:pt x="457993" y="615023"/>
                  <a:pt x="294267" y="563292"/>
                  <a:pt x="394690" y="596766"/>
                </a:cubicBezTo>
                <a:cubicBezTo>
                  <a:pt x="326972" y="613695"/>
                  <a:pt x="301085" y="614250"/>
                  <a:pt x="240686" y="654517"/>
                </a:cubicBezTo>
                <a:lnTo>
                  <a:pt x="182935" y="693018"/>
                </a:lnTo>
                <a:cubicBezTo>
                  <a:pt x="191295" y="868583"/>
                  <a:pt x="199592" y="881292"/>
                  <a:pt x="182935" y="1039528"/>
                </a:cubicBezTo>
                <a:cubicBezTo>
                  <a:pt x="181550" y="1052684"/>
                  <a:pt x="176943" y="1065309"/>
                  <a:pt x="173309" y="1078029"/>
                </a:cubicBezTo>
                <a:cubicBezTo>
                  <a:pt x="167751" y="1097482"/>
                  <a:pt x="160504" y="1121720"/>
                  <a:pt x="144434" y="1135781"/>
                </a:cubicBezTo>
                <a:cubicBezTo>
                  <a:pt x="127022" y="1151016"/>
                  <a:pt x="105933" y="1161448"/>
                  <a:pt x="86682" y="1174282"/>
                </a:cubicBezTo>
                <a:cubicBezTo>
                  <a:pt x="49365" y="1199159"/>
                  <a:pt x="68779" y="1189874"/>
                  <a:pt x="28930" y="1203157"/>
                </a:cubicBezTo>
                <a:cubicBezTo>
                  <a:pt x="-2614" y="1224188"/>
                  <a:pt x="55" y="1210840"/>
                  <a:pt x="55" y="1232033"/>
                </a:cubicBezTo>
              </a:path>
            </a:pathLst>
          </a:custGeom>
          <a:noFill/>
          <a:ln w="38100" cap="flat" cmpd="sng">
            <a:solidFill>
              <a:srgbClr val="0432F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45"/>
        <p:cNvGrpSpPr/>
        <p:nvPr/>
      </p:nvGrpSpPr>
      <p:grpSpPr>
        <a:xfrm>
          <a:off x="0" y="0"/>
          <a:ext cx="0" cy="0"/>
          <a:chOff x="0" y="0"/>
          <a:chExt cx="0" cy="0"/>
        </a:xfrm>
      </p:grpSpPr>
      <p:sp>
        <p:nvSpPr>
          <p:cNvPr id="146" name="Google Shape;146;p10"/>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dirty="0"/>
              <a:t>Typical GPS Coordinates - Vertical</a:t>
            </a:r>
            <a:endParaRPr dirty="0"/>
          </a:p>
        </p:txBody>
      </p:sp>
      <p:sp>
        <p:nvSpPr>
          <p:cNvPr id="147" name="Google Shape;147;p10"/>
          <p:cNvSpPr txBox="1">
            <a:spLocks noGrp="1"/>
          </p:cNvSpPr>
          <p:nvPr>
            <p:ph type="body" idx="1"/>
          </p:nvPr>
        </p:nvSpPr>
        <p:spPr>
          <a:xfrm>
            <a:off x="457200" y="949332"/>
            <a:ext cx="8229600" cy="222700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600"/>
              <a:buChar char="•"/>
            </a:pPr>
            <a:r>
              <a:rPr lang="en-US" sz="2400" u="sng" dirty="0"/>
              <a:t>Geoid</a:t>
            </a:r>
            <a:r>
              <a:rPr lang="en-US" sz="2400" dirty="0"/>
              <a:t> - gravitational equipotential surface </a:t>
            </a:r>
            <a:br>
              <a:rPr lang="en-US" sz="2400" dirty="0"/>
            </a:br>
            <a:r>
              <a:rPr lang="en-US" sz="2400" dirty="0"/>
              <a:t>(i.e. what “sea level” would be) (ex. EGM96)</a:t>
            </a:r>
            <a:endParaRPr sz="2400" dirty="0"/>
          </a:p>
          <a:p>
            <a:pPr marL="342900" lvl="0" indent="-342900" algn="l" rtl="0">
              <a:spcBef>
                <a:spcPts val="520"/>
              </a:spcBef>
              <a:spcAft>
                <a:spcPts val="0"/>
              </a:spcAft>
              <a:buClr>
                <a:schemeClr val="dk1"/>
              </a:buClr>
              <a:buSzPts val="2600"/>
              <a:buChar char="•"/>
            </a:pPr>
            <a:r>
              <a:rPr lang="en-US" sz="2400" dirty="0"/>
              <a:t>GPS reports </a:t>
            </a:r>
            <a:r>
              <a:rPr lang="en-US" sz="2400" u="sng" dirty="0"/>
              <a:t>ellipsoid height</a:t>
            </a:r>
            <a:endParaRPr sz="2400" dirty="0"/>
          </a:p>
          <a:p>
            <a:pPr marL="342900" lvl="0" indent="-342900" algn="l" rtl="0">
              <a:spcBef>
                <a:spcPts val="520"/>
              </a:spcBef>
              <a:spcAft>
                <a:spcPts val="0"/>
              </a:spcAft>
              <a:buClr>
                <a:schemeClr val="dk1"/>
              </a:buClr>
              <a:buSzPts val="2600"/>
              <a:buChar char="•"/>
            </a:pPr>
            <a:r>
              <a:rPr lang="en-US" sz="2400" u="sng" dirty="0"/>
              <a:t>Orthometric height</a:t>
            </a:r>
            <a:r>
              <a:rPr lang="en-US" sz="2400" dirty="0"/>
              <a:t> = height above “sea level” of the geoid (more common for maps)</a:t>
            </a:r>
            <a:endParaRPr sz="2400" dirty="0"/>
          </a:p>
        </p:txBody>
      </p:sp>
      <p:pic>
        <p:nvPicPr>
          <p:cNvPr id="148" name="Google Shape;148;p10" descr="A diagram of a mountain&#10;&#10;AI-generated content may be incorrect."/>
          <p:cNvPicPr preferRelativeResize="0"/>
          <p:nvPr/>
        </p:nvPicPr>
        <p:blipFill rotWithShape="1">
          <a:blip r:embed="rId3">
            <a:alphaModFix/>
          </a:blip>
          <a:srcRect t="11400" b="19330"/>
          <a:stretch>
            <a:fillRect/>
          </a:stretch>
        </p:blipFill>
        <p:spPr>
          <a:xfrm>
            <a:off x="2229410" y="3810000"/>
            <a:ext cx="6914590" cy="3048000"/>
          </a:xfrm>
          <a:prstGeom prst="rect">
            <a:avLst/>
          </a:prstGeom>
          <a:noFill/>
          <a:ln>
            <a:noFill/>
          </a:ln>
        </p:spPr>
      </p:pic>
      <p:sp>
        <p:nvSpPr>
          <p:cNvPr id="2" name="Rectangle 1">
            <a:extLst>
              <a:ext uri="{FF2B5EF4-FFF2-40B4-BE49-F238E27FC236}">
                <a16:creationId xmlns:a16="http://schemas.microsoft.com/office/drawing/2014/main" id="{F1564A71-4332-7C60-A486-427EDD4D7454}"/>
              </a:ext>
            </a:extLst>
          </p:cNvPr>
          <p:cNvSpPr/>
          <p:nvPr/>
        </p:nvSpPr>
        <p:spPr>
          <a:xfrm rot="20451609">
            <a:off x="3608056" y="5075180"/>
            <a:ext cx="301752" cy="526800"/>
          </a:xfrm>
          <a:prstGeom prst="rect">
            <a:avLst/>
          </a:prstGeom>
          <a:noFill/>
          <a:ln w="38100">
            <a:solidFill>
              <a:srgbClr val="00F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 name="TextBox 2">
            <a:extLst>
              <a:ext uri="{FF2B5EF4-FFF2-40B4-BE49-F238E27FC236}">
                <a16:creationId xmlns:a16="http://schemas.microsoft.com/office/drawing/2014/main" id="{12970C86-A594-B210-BB2B-0E4A7D16BBC2}"/>
              </a:ext>
            </a:extLst>
          </p:cNvPr>
          <p:cNvSpPr txBox="1"/>
          <p:nvPr/>
        </p:nvSpPr>
        <p:spPr>
          <a:xfrm rot="20614217">
            <a:off x="135336" y="3406966"/>
            <a:ext cx="3328312" cy="646331"/>
          </a:xfrm>
          <a:prstGeom prst="rect">
            <a:avLst/>
          </a:prstGeom>
          <a:noFill/>
        </p:spPr>
        <p:txBody>
          <a:bodyPr wrap="square" rtlCol="0">
            <a:spAutoFit/>
          </a:bodyPr>
          <a:lstStyle/>
          <a:p>
            <a:r>
              <a:rPr lang="en-US" sz="1800" b="1" dirty="0">
                <a:solidFill>
                  <a:srgbClr val="C00000"/>
                </a:solidFill>
              </a:rPr>
              <a:t>What is the geoid-ellipsoid relationship in Golden CO?</a:t>
            </a:r>
          </a:p>
        </p:txBody>
      </p:sp>
      <p:cxnSp>
        <p:nvCxnSpPr>
          <p:cNvPr id="4" name="Curved Connector 3">
            <a:extLst>
              <a:ext uri="{FF2B5EF4-FFF2-40B4-BE49-F238E27FC236}">
                <a16:creationId xmlns:a16="http://schemas.microsoft.com/office/drawing/2014/main" id="{9C2E45EC-DB8F-D1B7-0576-8ABC8E2B4CE7}"/>
              </a:ext>
            </a:extLst>
          </p:cNvPr>
          <p:cNvCxnSpPr>
            <a:cxnSpLocks/>
          </p:cNvCxnSpPr>
          <p:nvPr/>
        </p:nvCxnSpPr>
        <p:spPr>
          <a:xfrm>
            <a:off x="2011834" y="4732117"/>
            <a:ext cx="1518199" cy="506355"/>
          </a:xfrm>
          <a:prstGeom prst="curvedConnector3">
            <a:avLst/>
          </a:prstGeom>
          <a:ln w="38100">
            <a:solidFill>
              <a:srgbClr val="00FA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51BFD8F-5522-7BCB-DE55-C7F15A55881F}"/>
              </a:ext>
            </a:extLst>
          </p:cNvPr>
          <p:cNvSpPr txBox="1"/>
          <p:nvPr/>
        </p:nvSpPr>
        <p:spPr>
          <a:xfrm rot="20614217">
            <a:off x="347678" y="4405992"/>
            <a:ext cx="3328312" cy="369332"/>
          </a:xfrm>
          <a:prstGeom prst="rect">
            <a:avLst/>
          </a:prstGeom>
          <a:noFill/>
        </p:spPr>
        <p:txBody>
          <a:bodyPr wrap="square" rtlCol="0">
            <a:spAutoFit/>
          </a:bodyPr>
          <a:lstStyle/>
          <a:p>
            <a:r>
              <a:rPr lang="en-US" sz="1800" b="1" dirty="0">
                <a:solidFill>
                  <a:srgbClr val="00B050"/>
                </a:solidFill>
              </a:rPr>
              <a:t>Geoid ~17m below Ellipsoid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5"/>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Precision depends on system</a:t>
            </a:r>
            <a:endParaRPr/>
          </a:p>
        </p:txBody>
      </p:sp>
      <p:sp>
        <p:nvSpPr>
          <p:cNvPr id="277" name="Google Shape;277;p15"/>
          <p:cNvSpPr/>
          <p:nvPr/>
        </p:nvSpPr>
        <p:spPr>
          <a:xfrm>
            <a:off x="1244533" y="1735535"/>
            <a:ext cx="5590903" cy="3248297"/>
          </a:xfrm>
          <a:custGeom>
            <a:avLst/>
            <a:gdLst/>
            <a:ahLst/>
            <a:cxnLst/>
            <a:rect l="l" t="t" r="r" b="b"/>
            <a:pathLst>
              <a:path w="5590902" h="3248297" extrusionOk="0">
                <a:moveTo>
                  <a:pt x="0" y="3248297"/>
                </a:moveTo>
                <a:cubicBezTo>
                  <a:pt x="441959" y="3228702"/>
                  <a:pt x="883919" y="3209108"/>
                  <a:pt x="1323702" y="3143794"/>
                </a:cubicBezTo>
                <a:cubicBezTo>
                  <a:pt x="1763485" y="3078480"/>
                  <a:pt x="2235200" y="2991395"/>
                  <a:pt x="2638697" y="2856412"/>
                </a:cubicBezTo>
                <a:cubicBezTo>
                  <a:pt x="3042194" y="2721429"/>
                  <a:pt x="3418114" y="2534194"/>
                  <a:pt x="3744685" y="2333897"/>
                </a:cubicBezTo>
                <a:cubicBezTo>
                  <a:pt x="4071256" y="2133600"/>
                  <a:pt x="4345576" y="1912983"/>
                  <a:pt x="4598125" y="1654629"/>
                </a:cubicBezTo>
                <a:cubicBezTo>
                  <a:pt x="4850674" y="1396275"/>
                  <a:pt x="5094514" y="1059543"/>
                  <a:pt x="5259977" y="783772"/>
                </a:cubicBezTo>
                <a:cubicBezTo>
                  <a:pt x="5425440" y="508001"/>
                  <a:pt x="5508171" y="254000"/>
                  <a:pt x="5590902" y="0"/>
                </a:cubicBezTo>
              </a:path>
            </a:pathLst>
          </a:cu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 name="Google Shape;278;p15"/>
          <p:cNvSpPr/>
          <p:nvPr/>
        </p:nvSpPr>
        <p:spPr>
          <a:xfrm>
            <a:off x="1235824" y="1918419"/>
            <a:ext cx="6331131" cy="3553097"/>
          </a:xfrm>
          <a:custGeom>
            <a:avLst/>
            <a:gdLst/>
            <a:ahLst/>
            <a:cxnLst/>
            <a:rect l="l" t="t" r="r" b="b"/>
            <a:pathLst>
              <a:path w="6331131" h="3553097" extrusionOk="0">
                <a:moveTo>
                  <a:pt x="0" y="0"/>
                </a:moveTo>
                <a:lnTo>
                  <a:pt x="0" y="3553097"/>
                </a:lnTo>
                <a:lnTo>
                  <a:pt x="6331131" y="3553097"/>
                </a:lnTo>
                <a:lnTo>
                  <a:pt x="6296297" y="3553097"/>
                </a:lnTo>
              </a:path>
            </a:pathLst>
          </a:custGeom>
          <a:noFill/>
          <a:ln w="25400" cap="flat" cmpd="sng">
            <a:solidFill>
              <a:srgbClr val="395E89"/>
            </a:solidFill>
            <a:prstDash val="solid"/>
            <a:round/>
            <a:headEnd type="triangle" w="med" len="med"/>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15"/>
          <p:cNvSpPr txBox="1"/>
          <p:nvPr/>
        </p:nvSpPr>
        <p:spPr>
          <a:xfrm>
            <a:off x="3398603" y="5868196"/>
            <a:ext cx="21260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Precision of Position</a:t>
            </a:r>
            <a:endParaRPr/>
          </a:p>
        </p:txBody>
      </p:sp>
      <p:sp>
        <p:nvSpPr>
          <p:cNvPr id="280" name="Google Shape;280;p15"/>
          <p:cNvSpPr txBox="1"/>
          <p:nvPr/>
        </p:nvSpPr>
        <p:spPr>
          <a:xfrm rot="-5400000">
            <a:off x="-1426793" y="3510300"/>
            <a:ext cx="38377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Occupation Time - Effort Required - $$</a:t>
            </a:r>
            <a:endParaRPr/>
          </a:p>
        </p:txBody>
      </p:sp>
      <p:sp>
        <p:nvSpPr>
          <p:cNvPr id="281" name="Google Shape;281;p15"/>
          <p:cNvSpPr/>
          <p:nvPr/>
        </p:nvSpPr>
        <p:spPr>
          <a:xfrm>
            <a:off x="5620469" y="2055051"/>
            <a:ext cx="1925464" cy="1184369"/>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Static, Geodetic Campaign Systems</a:t>
            </a:r>
            <a:endParaRPr/>
          </a:p>
        </p:txBody>
      </p:sp>
      <p:sp>
        <p:nvSpPr>
          <p:cNvPr id="282" name="Google Shape;282;p15"/>
          <p:cNvSpPr/>
          <p:nvPr/>
        </p:nvSpPr>
        <p:spPr>
          <a:xfrm>
            <a:off x="4049375" y="3571836"/>
            <a:ext cx="1375273" cy="845943"/>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Kinematic Systems</a:t>
            </a:r>
            <a:endParaRPr/>
          </a:p>
        </p:txBody>
      </p:sp>
      <p:sp>
        <p:nvSpPr>
          <p:cNvPr id="283" name="Google Shape;283;p15"/>
          <p:cNvSpPr/>
          <p:nvPr/>
        </p:nvSpPr>
        <p:spPr>
          <a:xfrm>
            <a:off x="1429113" y="4194258"/>
            <a:ext cx="1394543" cy="1081315"/>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Consumer &amp; Mapping Systems</a:t>
            </a:r>
            <a:endParaRPr/>
          </a:p>
        </p:txBody>
      </p:sp>
      <p:pic>
        <p:nvPicPr>
          <p:cNvPr id="284" name="Google Shape;284;p15" descr="http://kb.unavco.org/kb/assets/.images/porkchop_geyser1crop.jpg"/>
          <p:cNvPicPr preferRelativeResize="0"/>
          <p:nvPr/>
        </p:nvPicPr>
        <p:blipFill rotWithShape="1">
          <a:blip r:embed="rId3">
            <a:alphaModFix/>
          </a:blip>
          <a:srcRect/>
          <a:stretch/>
        </p:blipFill>
        <p:spPr>
          <a:xfrm>
            <a:off x="7688747" y="2326000"/>
            <a:ext cx="1081484" cy="1368967"/>
          </a:xfrm>
          <a:prstGeom prst="rect">
            <a:avLst/>
          </a:prstGeom>
          <a:noFill/>
          <a:ln>
            <a:noFill/>
          </a:ln>
        </p:spPr>
      </p:pic>
      <p:sp>
        <p:nvSpPr>
          <p:cNvPr id="285" name="Google Shape;285;p15"/>
          <p:cNvSpPr txBox="1"/>
          <p:nvPr/>
        </p:nvSpPr>
        <p:spPr>
          <a:xfrm>
            <a:off x="1528824" y="5523408"/>
            <a:ext cx="66479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0.5-5 m		        0.01–0.03 m	  	 0.005m		</a:t>
            </a:r>
            <a:endParaRPr/>
          </a:p>
        </p:txBody>
      </p:sp>
      <p:sp>
        <p:nvSpPr>
          <p:cNvPr id="286" name="Google Shape;286;p15"/>
          <p:cNvSpPr txBox="1"/>
          <p:nvPr/>
        </p:nvSpPr>
        <p:spPr>
          <a:xfrm rot="-5400000">
            <a:off x="-730056" y="3581815"/>
            <a:ext cx="34547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Easy 			Hard</a:t>
            </a:r>
            <a:endParaRPr/>
          </a:p>
        </p:txBody>
      </p:sp>
      <p:pic>
        <p:nvPicPr>
          <p:cNvPr id="287" name="Google Shape;287;p15"/>
          <p:cNvPicPr preferRelativeResize="0"/>
          <p:nvPr/>
        </p:nvPicPr>
        <p:blipFill rotWithShape="1">
          <a:blip r:embed="rId4">
            <a:alphaModFix/>
          </a:blip>
          <a:srcRect l="71048"/>
          <a:stretch/>
        </p:blipFill>
        <p:spPr>
          <a:xfrm>
            <a:off x="3636124" y="2138854"/>
            <a:ext cx="617977" cy="1600888"/>
          </a:xfrm>
          <a:prstGeom prst="rect">
            <a:avLst/>
          </a:prstGeom>
          <a:noFill/>
          <a:ln>
            <a:noFill/>
          </a:ln>
        </p:spPr>
      </p:pic>
      <p:sp>
        <p:nvSpPr>
          <p:cNvPr id="289" name="Google Shape;289;p15"/>
          <p:cNvSpPr/>
          <p:nvPr/>
        </p:nvSpPr>
        <p:spPr>
          <a:xfrm>
            <a:off x="3836785" y="4892839"/>
            <a:ext cx="3578223" cy="382735"/>
          </a:xfrm>
          <a:prstGeom prst="lef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Survey Grade</a:t>
            </a:r>
            <a:endParaRPr/>
          </a:p>
        </p:txBody>
      </p:sp>
      <p:pic>
        <p:nvPicPr>
          <p:cNvPr id="290" name="Google Shape;290;p15"/>
          <p:cNvPicPr preferRelativeResize="0"/>
          <p:nvPr/>
        </p:nvPicPr>
        <p:blipFill rotWithShape="1">
          <a:blip r:embed="rId5">
            <a:alphaModFix/>
          </a:blip>
          <a:srcRect l="34664" t="9669" r="27348" b="8950"/>
          <a:stretch/>
        </p:blipFill>
        <p:spPr>
          <a:xfrm rot="10800000">
            <a:off x="1402231" y="2894520"/>
            <a:ext cx="755147" cy="1208295"/>
          </a:xfrm>
          <a:prstGeom prst="rect">
            <a:avLst/>
          </a:prstGeom>
          <a:noFill/>
          <a:ln>
            <a:noFill/>
          </a:ln>
        </p:spPr>
      </p:pic>
      <p:pic>
        <p:nvPicPr>
          <p:cNvPr id="291" name="Google Shape;291;p15"/>
          <p:cNvPicPr preferRelativeResize="0"/>
          <p:nvPr/>
        </p:nvPicPr>
        <p:blipFill rotWithShape="1">
          <a:blip r:embed="rId6">
            <a:alphaModFix/>
          </a:blip>
          <a:srcRect l="11129" t="30355" r="6752" b="12268"/>
          <a:stretch/>
        </p:blipFill>
        <p:spPr>
          <a:xfrm>
            <a:off x="6908028" y="933297"/>
            <a:ext cx="2049372" cy="1285238"/>
          </a:xfrm>
          <a:prstGeom prst="rect">
            <a:avLst/>
          </a:prstGeom>
          <a:noFill/>
          <a:ln>
            <a:noFill/>
          </a:ln>
        </p:spPr>
      </p:pic>
      <p:pic>
        <p:nvPicPr>
          <p:cNvPr id="292" name="Google Shape;292;p15" descr="A screen shot of a phone&#10;&#10;AI-generated content may be incorrect."/>
          <p:cNvPicPr preferRelativeResize="0"/>
          <p:nvPr/>
        </p:nvPicPr>
        <p:blipFill rotWithShape="1">
          <a:blip r:embed="rId7">
            <a:alphaModFix/>
          </a:blip>
          <a:srcRect/>
          <a:stretch/>
        </p:blipFill>
        <p:spPr>
          <a:xfrm>
            <a:off x="2235829" y="2818613"/>
            <a:ext cx="657040" cy="129080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Goals</a:t>
            </a:r>
            <a:endParaRPr/>
          </a:p>
        </p:txBody>
      </p:sp>
      <p:sp>
        <p:nvSpPr>
          <p:cNvPr id="81" name="Google Shape;81;p3"/>
          <p:cNvSpPr/>
          <p:nvPr/>
        </p:nvSpPr>
        <p:spPr>
          <a:xfrm>
            <a:off x="457200" y="1438276"/>
            <a:ext cx="8275739" cy="4627987"/>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dk1"/>
              </a:buClr>
              <a:buSzPts val="2600"/>
              <a:buFont typeface="+mj-lt"/>
              <a:buAutoNum type="arabicPeriod"/>
            </a:pPr>
            <a:r>
              <a:rPr lang="en-US" sz="2800" dirty="0">
                <a:solidFill>
                  <a:schemeClr val="dk1"/>
                </a:solidFill>
                <a:latin typeface="Calibri"/>
                <a:ea typeface="Calibri"/>
                <a:cs typeface="Calibri"/>
                <a:sym typeface="Calibri"/>
              </a:rPr>
              <a:t>Describe the GPS/GNSS and how it enables positioning</a:t>
            </a:r>
            <a:br>
              <a:rPr lang="en-US" sz="2800" dirty="0">
                <a:solidFill>
                  <a:schemeClr val="dk1"/>
                </a:solidFill>
                <a:latin typeface="Calibri"/>
                <a:ea typeface="Calibri"/>
                <a:cs typeface="Calibri"/>
                <a:sym typeface="Calibri"/>
              </a:rPr>
            </a:br>
            <a:endParaRPr lang="en-US" sz="2800" dirty="0">
              <a:ea typeface="Calibri"/>
            </a:endParaRPr>
          </a:p>
          <a:p>
            <a:pPr marL="514350" marR="0" lvl="0" indent="-514350" algn="l" rtl="0">
              <a:spcBef>
                <a:spcPts val="0"/>
              </a:spcBef>
              <a:spcAft>
                <a:spcPts val="0"/>
              </a:spcAft>
              <a:buClr>
                <a:schemeClr val="dk1"/>
              </a:buClr>
              <a:buSzPts val="2600"/>
              <a:buFont typeface="+mj-lt"/>
              <a:buAutoNum type="arabicPeriod"/>
            </a:pPr>
            <a:r>
              <a:rPr lang="en-US" sz="2800" dirty="0">
                <a:solidFill>
                  <a:schemeClr val="dk1"/>
                </a:solidFill>
                <a:latin typeface="Calibri"/>
                <a:ea typeface="Calibri"/>
                <a:cs typeface="Calibri"/>
                <a:sym typeface="Calibri"/>
              </a:rPr>
              <a:t>Distinguish different grades of GPS/GNSS receivers, their uses, and their accuracies</a:t>
            </a:r>
            <a:br>
              <a:rPr lang="en-US" sz="2800" dirty="0">
                <a:solidFill>
                  <a:schemeClr val="dk1"/>
                </a:solidFill>
                <a:latin typeface="Calibri"/>
                <a:ea typeface="Calibri"/>
                <a:cs typeface="Calibri"/>
                <a:sym typeface="Calibri"/>
              </a:rPr>
            </a:br>
            <a:endParaRPr lang="en-US" sz="2800" dirty="0">
              <a:ea typeface="Calibri"/>
            </a:endParaRPr>
          </a:p>
          <a:p>
            <a:pPr marL="514350" marR="0" lvl="0" indent="-514350" algn="l" rtl="0">
              <a:spcBef>
                <a:spcPts val="0"/>
              </a:spcBef>
              <a:spcAft>
                <a:spcPts val="0"/>
              </a:spcAft>
              <a:buClr>
                <a:schemeClr val="dk1"/>
              </a:buClr>
              <a:buSzPts val="2600"/>
              <a:buFont typeface="+mj-lt"/>
              <a:buAutoNum type="arabicPeriod"/>
            </a:pPr>
            <a:r>
              <a:rPr lang="en-US" sz="2800" dirty="0">
                <a:solidFill>
                  <a:schemeClr val="dk1"/>
                </a:solidFill>
                <a:latin typeface="Calibri"/>
                <a:ea typeface="Calibri"/>
                <a:cs typeface="Calibri"/>
                <a:sym typeface="Calibri"/>
              </a:rPr>
              <a:t>Highlight applications of GPS/GNSS in geosciences</a:t>
            </a:r>
            <a:endParaRPr sz="2800" dirty="0">
              <a:solidFill>
                <a:schemeClr val="dk1"/>
              </a:solidFill>
              <a:latin typeface="Calibri"/>
              <a:ea typeface="Calibri"/>
              <a:cs typeface="Calibri"/>
              <a:sym typeface="Calibri"/>
            </a:endParaRPr>
          </a:p>
          <a:p>
            <a:pPr marL="342891" marR="0" lvl="0" indent="-177790" algn="l" rtl="0">
              <a:spcBef>
                <a:spcPts val="520"/>
              </a:spcBef>
              <a:spcAft>
                <a:spcPts val="0"/>
              </a:spcAft>
              <a:buClr>
                <a:schemeClr val="dk1"/>
              </a:buClr>
              <a:buSzPts val="2600"/>
              <a:buFont typeface="Calibri"/>
              <a:buNone/>
            </a:pPr>
            <a:endParaRPr sz="2800"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EB6A-2997-4795-70D9-271AC5B9035F}"/>
              </a:ext>
            </a:extLst>
          </p:cNvPr>
          <p:cNvSpPr>
            <a:spLocks noGrp="1"/>
          </p:cNvSpPr>
          <p:nvPr>
            <p:ph type="title"/>
          </p:nvPr>
        </p:nvSpPr>
        <p:spPr>
          <a:xfrm>
            <a:off x="457199" y="237652"/>
            <a:ext cx="8616887" cy="418342"/>
          </a:xfrm>
        </p:spPr>
        <p:txBody>
          <a:bodyPr/>
          <a:lstStyle/>
          <a:p>
            <a:r>
              <a:rPr lang="en-US" sz="3000" dirty="0"/>
              <a:t>Anatomy of a Permanent “Static” GNSS Station</a:t>
            </a:r>
          </a:p>
        </p:txBody>
      </p:sp>
      <p:pic>
        <p:nvPicPr>
          <p:cNvPr id="5" name="Picture 4">
            <a:extLst>
              <a:ext uri="{FF2B5EF4-FFF2-40B4-BE49-F238E27FC236}">
                <a16:creationId xmlns:a16="http://schemas.microsoft.com/office/drawing/2014/main" id="{AA71D0E2-5A3E-1930-9FF3-BC5771F02224}"/>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38" y="1120823"/>
            <a:ext cx="4814740" cy="4664075"/>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sp>
        <p:nvSpPr>
          <p:cNvPr id="6" name="Line 5">
            <a:extLst>
              <a:ext uri="{FF2B5EF4-FFF2-40B4-BE49-F238E27FC236}">
                <a16:creationId xmlns:a16="http://schemas.microsoft.com/office/drawing/2014/main" id="{94CCF3AA-2570-782E-FE1B-598942970CF6}"/>
              </a:ext>
            </a:extLst>
          </p:cNvPr>
          <p:cNvSpPr>
            <a:spLocks noChangeShapeType="1"/>
          </p:cNvSpPr>
          <p:nvPr/>
        </p:nvSpPr>
        <p:spPr bwMode="auto">
          <a:xfrm flipH="1">
            <a:off x="1626763" y="1245369"/>
            <a:ext cx="3501738" cy="1716160"/>
          </a:xfrm>
          <a:prstGeom prst="line">
            <a:avLst/>
          </a:prstGeom>
          <a:noFill/>
          <a:ln w="38100">
            <a:solidFill>
              <a:srgbClr val="FF0000"/>
            </a:solidFill>
            <a:round/>
            <a:headEnd/>
            <a:tailEnd type="triangl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 name="Line 6">
            <a:extLst>
              <a:ext uri="{FF2B5EF4-FFF2-40B4-BE49-F238E27FC236}">
                <a16:creationId xmlns:a16="http://schemas.microsoft.com/office/drawing/2014/main" id="{EA97B64E-2C86-7A0F-F885-D47DFC82E008}"/>
              </a:ext>
            </a:extLst>
          </p:cNvPr>
          <p:cNvSpPr>
            <a:spLocks noChangeShapeType="1"/>
          </p:cNvSpPr>
          <p:nvPr/>
        </p:nvSpPr>
        <p:spPr bwMode="auto">
          <a:xfrm flipH="1">
            <a:off x="789575" y="3877120"/>
            <a:ext cx="613064" cy="2262909"/>
          </a:xfrm>
          <a:prstGeom prst="line">
            <a:avLst/>
          </a:prstGeom>
          <a:noFill/>
          <a:ln w="57150">
            <a:solidFill>
              <a:schemeClr val="tx1"/>
            </a:solidFill>
            <a:prstDash val="dash"/>
            <a:round/>
            <a:headEnd/>
            <a:tailEnd type="non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 name="Line 7">
            <a:extLst>
              <a:ext uri="{FF2B5EF4-FFF2-40B4-BE49-F238E27FC236}">
                <a16:creationId xmlns:a16="http://schemas.microsoft.com/office/drawing/2014/main" id="{37C2094D-F8C4-8E0B-C80D-EB7E561F9D94}"/>
              </a:ext>
            </a:extLst>
          </p:cNvPr>
          <p:cNvSpPr>
            <a:spLocks noChangeShapeType="1"/>
          </p:cNvSpPr>
          <p:nvPr/>
        </p:nvSpPr>
        <p:spPr bwMode="auto">
          <a:xfrm>
            <a:off x="1846489" y="3720462"/>
            <a:ext cx="1038225" cy="2351087"/>
          </a:xfrm>
          <a:prstGeom prst="line">
            <a:avLst/>
          </a:prstGeom>
          <a:noFill/>
          <a:ln w="57150">
            <a:solidFill>
              <a:schemeClr val="tx1"/>
            </a:solidFill>
            <a:prstDash val="dash"/>
            <a:round/>
            <a:headEnd/>
            <a:tailEnd type="non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 name="Line 8">
            <a:extLst>
              <a:ext uri="{FF2B5EF4-FFF2-40B4-BE49-F238E27FC236}">
                <a16:creationId xmlns:a16="http://schemas.microsoft.com/office/drawing/2014/main" id="{1058F6E7-9782-35D5-D108-3159996CFACF}"/>
              </a:ext>
            </a:extLst>
          </p:cNvPr>
          <p:cNvSpPr>
            <a:spLocks noChangeShapeType="1"/>
          </p:cNvSpPr>
          <p:nvPr/>
        </p:nvSpPr>
        <p:spPr bwMode="auto">
          <a:xfrm flipH="1">
            <a:off x="1529190" y="3877120"/>
            <a:ext cx="76648" cy="2262909"/>
          </a:xfrm>
          <a:prstGeom prst="line">
            <a:avLst/>
          </a:prstGeom>
          <a:noFill/>
          <a:ln w="57150">
            <a:solidFill>
              <a:schemeClr val="tx1"/>
            </a:solidFill>
            <a:prstDash val="dash"/>
            <a:round/>
            <a:headEnd/>
            <a:tailEnd type="non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0" name="Line 5">
            <a:extLst>
              <a:ext uri="{FF2B5EF4-FFF2-40B4-BE49-F238E27FC236}">
                <a16:creationId xmlns:a16="http://schemas.microsoft.com/office/drawing/2014/main" id="{334AC39D-88CC-9D43-FEF8-E98E2949FD6F}"/>
              </a:ext>
            </a:extLst>
          </p:cNvPr>
          <p:cNvSpPr>
            <a:spLocks noChangeShapeType="1"/>
          </p:cNvSpPr>
          <p:nvPr/>
        </p:nvSpPr>
        <p:spPr bwMode="auto">
          <a:xfrm flipH="1">
            <a:off x="1626763" y="1886142"/>
            <a:ext cx="3501738" cy="1716160"/>
          </a:xfrm>
          <a:prstGeom prst="line">
            <a:avLst/>
          </a:prstGeom>
          <a:noFill/>
          <a:ln w="38100">
            <a:solidFill>
              <a:srgbClr val="FF0000"/>
            </a:solidFill>
            <a:round/>
            <a:headEnd/>
            <a:tailEnd type="triangl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1" name="Line 5">
            <a:extLst>
              <a:ext uri="{FF2B5EF4-FFF2-40B4-BE49-F238E27FC236}">
                <a16:creationId xmlns:a16="http://schemas.microsoft.com/office/drawing/2014/main" id="{DCCC546C-2663-FA14-490A-BBF885340A76}"/>
              </a:ext>
            </a:extLst>
          </p:cNvPr>
          <p:cNvSpPr>
            <a:spLocks noChangeShapeType="1"/>
          </p:cNvSpPr>
          <p:nvPr/>
        </p:nvSpPr>
        <p:spPr bwMode="auto">
          <a:xfrm flipH="1">
            <a:off x="3871201" y="3766896"/>
            <a:ext cx="1257299" cy="0"/>
          </a:xfrm>
          <a:prstGeom prst="line">
            <a:avLst/>
          </a:prstGeom>
          <a:noFill/>
          <a:ln w="38100">
            <a:solidFill>
              <a:srgbClr val="FF0000"/>
            </a:solidFill>
            <a:round/>
            <a:headEnd/>
            <a:tailEnd type="triangl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2" name="Line 5">
            <a:extLst>
              <a:ext uri="{FF2B5EF4-FFF2-40B4-BE49-F238E27FC236}">
                <a16:creationId xmlns:a16="http://schemas.microsoft.com/office/drawing/2014/main" id="{F1FD7276-FC57-3DB6-9809-86BF37505D96}"/>
              </a:ext>
            </a:extLst>
          </p:cNvPr>
          <p:cNvSpPr>
            <a:spLocks noChangeShapeType="1"/>
          </p:cNvSpPr>
          <p:nvPr/>
        </p:nvSpPr>
        <p:spPr bwMode="auto">
          <a:xfrm flipH="1" flipV="1">
            <a:off x="3328563" y="4243075"/>
            <a:ext cx="1799937" cy="201034"/>
          </a:xfrm>
          <a:prstGeom prst="line">
            <a:avLst/>
          </a:prstGeom>
          <a:noFill/>
          <a:ln w="38100">
            <a:solidFill>
              <a:srgbClr val="FF0000"/>
            </a:solidFill>
            <a:round/>
            <a:headEnd/>
            <a:tailEnd type="triangl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3" name="Rectangle 12">
            <a:extLst>
              <a:ext uri="{FF2B5EF4-FFF2-40B4-BE49-F238E27FC236}">
                <a16:creationId xmlns:a16="http://schemas.microsoft.com/office/drawing/2014/main" id="{F484C649-D856-B7F4-48C5-F51C8BF0D918}"/>
              </a:ext>
            </a:extLst>
          </p:cNvPr>
          <p:cNvSpPr>
            <a:spLocks noGrp="1" noChangeArrowheads="1"/>
          </p:cNvSpPr>
          <p:nvPr/>
        </p:nvSpPr>
        <p:spPr bwMode="auto">
          <a:xfrm>
            <a:off x="5113329" y="1114789"/>
            <a:ext cx="3960758" cy="5087217"/>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Wingdings" pitchFamily="2" charset="2"/>
              <a:buChar char="Ø"/>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buFontTx/>
              <a:buNone/>
            </a:pPr>
            <a:r>
              <a:rPr lang="en-US" sz="2200" dirty="0">
                <a:latin typeface="Calibri" pitchFamily="34" charset="0"/>
              </a:rPr>
              <a:t>Antenna inside of dome</a:t>
            </a:r>
          </a:p>
          <a:p>
            <a:pPr eaLnBrk="1" hangingPunct="1">
              <a:lnSpc>
                <a:spcPct val="80000"/>
              </a:lnSpc>
              <a:buFontTx/>
              <a:buNone/>
            </a:pPr>
            <a:endParaRPr lang="en-US" sz="2200" dirty="0">
              <a:latin typeface="Calibri" pitchFamily="34" charset="0"/>
            </a:endParaRPr>
          </a:p>
          <a:p>
            <a:pPr eaLnBrk="1" hangingPunct="1">
              <a:lnSpc>
                <a:spcPct val="80000"/>
              </a:lnSpc>
              <a:buFontTx/>
              <a:buNone/>
            </a:pPr>
            <a:r>
              <a:rPr lang="en-US" sz="2200" dirty="0">
                <a:latin typeface="Calibri" pitchFamily="34" charset="0"/>
              </a:rPr>
              <a:t>Monument solidly attached into the ground with braces. </a:t>
            </a:r>
          </a:p>
          <a:p>
            <a:pPr eaLnBrk="1" hangingPunct="1">
              <a:lnSpc>
                <a:spcPct val="80000"/>
              </a:lnSpc>
              <a:buFontTx/>
              <a:buNone/>
            </a:pPr>
            <a:endParaRPr lang="en-US" sz="2200" b="1" dirty="0">
              <a:latin typeface="Calibri" pitchFamily="34" charset="0"/>
            </a:endParaRPr>
          </a:p>
          <a:p>
            <a:pPr eaLnBrk="1" hangingPunct="1">
              <a:lnSpc>
                <a:spcPct val="80000"/>
              </a:lnSpc>
              <a:buFontTx/>
              <a:buNone/>
            </a:pPr>
            <a:r>
              <a:rPr lang="en-US" sz="2200" b="1" dirty="0">
                <a:latin typeface="Calibri" pitchFamily="34" charset="0"/>
              </a:rPr>
              <a:t>If the ground moves, </a:t>
            </a:r>
          </a:p>
          <a:p>
            <a:pPr eaLnBrk="1" hangingPunct="1">
              <a:lnSpc>
                <a:spcPct val="80000"/>
              </a:lnSpc>
              <a:buFontTx/>
              <a:buNone/>
            </a:pPr>
            <a:r>
              <a:rPr lang="en-US" sz="2200" b="1" dirty="0">
                <a:latin typeface="Calibri" pitchFamily="34" charset="0"/>
              </a:rPr>
              <a:t>	the station moves</a:t>
            </a:r>
            <a:r>
              <a:rPr lang="en-US" sz="2200" dirty="0">
                <a:latin typeface="Calibri" pitchFamily="34" charset="0"/>
              </a:rPr>
              <a:t>.</a:t>
            </a:r>
          </a:p>
          <a:p>
            <a:pPr eaLnBrk="1" hangingPunct="1">
              <a:lnSpc>
                <a:spcPct val="80000"/>
              </a:lnSpc>
              <a:buFontTx/>
              <a:buNone/>
            </a:pPr>
            <a:endParaRPr lang="en-US" sz="2200" dirty="0">
              <a:latin typeface="Calibri" pitchFamily="34" charset="0"/>
            </a:endParaRPr>
          </a:p>
          <a:p>
            <a:pPr eaLnBrk="1" hangingPunct="1">
              <a:lnSpc>
                <a:spcPct val="80000"/>
              </a:lnSpc>
              <a:buFontTx/>
              <a:buNone/>
            </a:pPr>
            <a:r>
              <a:rPr lang="en-US" sz="2200" dirty="0">
                <a:latin typeface="Calibri" pitchFamily="34" charset="0"/>
              </a:rPr>
              <a:t>Solar panel for power</a:t>
            </a:r>
          </a:p>
          <a:p>
            <a:pPr eaLnBrk="1" hangingPunct="1">
              <a:lnSpc>
                <a:spcPct val="80000"/>
              </a:lnSpc>
              <a:buFontTx/>
              <a:buNone/>
            </a:pPr>
            <a:endParaRPr lang="en-US" sz="2100" dirty="0">
              <a:latin typeface="Calibri" pitchFamily="34" charset="0"/>
            </a:endParaRPr>
          </a:p>
          <a:p>
            <a:pPr eaLnBrk="1" hangingPunct="1">
              <a:lnSpc>
                <a:spcPct val="80000"/>
              </a:lnSpc>
              <a:buFontTx/>
              <a:buNone/>
            </a:pPr>
            <a:r>
              <a:rPr lang="en-US" sz="2200" dirty="0">
                <a:latin typeface="Calibri" pitchFamily="34" charset="0"/>
              </a:rPr>
              <a:t>Equipment enclosure</a:t>
            </a:r>
            <a:r>
              <a:rPr lang="en-US" sz="2100" dirty="0">
                <a:latin typeface="Calibri" pitchFamily="34" charset="0"/>
              </a:rPr>
              <a:t> </a:t>
            </a:r>
          </a:p>
          <a:p>
            <a:pPr eaLnBrk="1" hangingPunct="1">
              <a:lnSpc>
                <a:spcPct val="80000"/>
              </a:lnSpc>
            </a:pPr>
            <a:r>
              <a:rPr lang="en-US" sz="2100" dirty="0">
                <a:latin typeface="Calibri" pitchFamily="34" charset="0"/>
              </a:rPr>
              <a:t>GNSS receiver</a:t>
            </a:r>
          </a:p>
          <a:p>
            <a:pPr eaLnBrk="1" hangingPunct="1">
              <a:lnSpc>
                <a:spcPct val="80000"/>
              </a:lnSpc>
            </a:pPr>
            <a:r>
              <a:rPr lang="en-US" sz="2100" dirty="0">
                <a:latin typeface="Calibri" pitchFamily="34" charset="0"/>
              </a:rPr>
              <a:t>Power/batteries</a:t>
            </a:r>
          </a:p>
          <a:p>
            <a:pPr eaLnBrk="1" hangingPunct="1">
              <a:lnSpc>
                <a:spcPct val="80000"/>
              </a:lnSpc>
            </a:pPr>
            <a:r>
              <a:rPr lang="en-US" sz="2100" dirty="0">
                <a:latin typeface="Calibri" pitchFamily="34" charset="0"/>
              </a:rPr>
              <a:t>Communications/radio/modem</a:t>
            </a:r>
          </a:p>
          <a:p>
            <a:pPr eaLnBrk="1" hangingPunct="1">
              <a:lnSpc>
                <a:spcPct val="80000"/>
              </a:lnSpc>
            </a:pPr>
            <a:r>
              <a:rPr lang="en-US" sz="2100" dirty="0">
                <a:latin typeface="Calibri" pitchFamily="34" charset="0"/>
              </a:rPr>
              <a:t>Data storage/memory</a:t>
            </a:r>
          </a:p>
        </p:txBody>
      </p:sp>
    </p:spTree>
    <p:extLst>
      <p:ext uri="{BB962C8B-B14F-4D97-AF65-F5344CB8AC3E}">
        <p14:creationId xmlns:p14="http://schemas.microsoft.com/office/powerpoint/2010/main" val="1270551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5E37A5-8C6D-F2E0-E29A-EF7CEC995541}"/>
              </a:ext>
            </a:extLst>
          </p:cNvPr>
          <p:cNvSpPr>
            <a:spLocks noGrp="1"/>
          </p:cNvSpPr>
          <p:nvPr>
            <p:ph type="title"/>
          </p:nvPr>
        </p:nvSpPr>
        <p:spPr/>
        <p:txBody>
          <a:bodyPr/>
          <a:lstStyle/>
          <a:p>
            <a:r>
              <a:rPr lang="en-US" dirty="0"/>
              <a:t>Network of the Americas (NOTA)</a:t>
            </a:r>
          </a:p>
        </p:txBody>
      </p:sp>
      <p:pic>
        <p:nvPicPr>
          <p:cNvPr id="1030" name="Picture 6" descr="installing tiltmeter/borehole equipment in ground">
            <a:extLst>
              <a:ext uri="{FF2B5EF4-FFF2-40B4-BE49-F238E27FC236}">
                <a16:creationId xmlns:a16="http://schemas.microsoft.com/office/drawing/2014/main" id="{BC58DAEF-DD55-C8CD-A280-AB7505F9D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36" y="4034314"/>
            <a:ext cx="1678736" cy="15130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DD8A350-D32D-0CEF-7B3D-8E32B2920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7133" y="4675808"/>
            <a:ext cx="1678736" cy="14111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49EF91-CDED-2C8A-5E59-0A8F49A20C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78" t="39928" r="5846" b="16187"/>
          <a:stretch/>
        </p:blipFill>
        <p:spPr bwMode="auto">
          <a:xfrm>
            <a:off x="307813" y="2282964"/>
            <a:ext cx="3213118" cy="13424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map of North America showing station locations">
            <a:extLst>
              <a:ext uri="{FF2B5EF4-FFF2-40B4-BE49-F238E27FC236}">
                <a16:creationId xmlns:a16="http://schemas.microsoft.com/office/drawing/2014/main" id="{16C93893-E8DE-5436-75BE-A55544AD202B}"/>
              </a:ext>
            </a:extLst>
          </p:cNvPr>
          <p:cNvPicPr>
            <a:picLocks noChangeAspect="1"/>
          </p:cNvPicPr>
          <p:nvPr/>
        </p:nvPicPr>
        <p:blipFill>
          <a:blip r:embed="rId6"/>
          <a:srcRect l="2072" t="2800" r="1637" b="3245"/>
          <a:stretch>
            <a:fillRect/>
          </a:stretch>
        </p:blipFill>
        <p:spPr>
          <a:xfrm>
            <a:off x="3838630" y="2503005"/>
            <a:ext cx="5169667" cy="3380960"/>
          </a:xfrm>
          <a:prstGeom prst="rect">
            <a:avLst/>
          </a:prstGeom>
        </p:spPr>
      </p:pic>
      <p:sp>
        <p:nvSpPr>
          <p:cNvPr id="9" name="Content Placeholder 5">
            <a:extLst>
              <a:ext uri="{FF2B5EF4-FFF2-40B4-BE49-F238E27FC236}">
                <a16:creationId xmlns:a16="http://schemas.microsoft.com/office/drawing/2014/main" id="{C87CDE0B-B6A4-F1F2-052D-48D10705B522}"/>
              </a:ext>
            </a:extLst>
          </p:cNvPr>
          <p:cNvSpPr txBox="1">
            <a:spLocks/>
          </p:cNvSpPr>
          <p:nvPr/>
        </p:nvSpPr>
        <p:spPr>
          <a:xfrm>
            <a:off x="567720" y="1060552"/>
            <a:ext cx="8440577" cy="1121641"/>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8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285750" indent="-285750">
              <a:buFont typeface="Arial" panose="020B0604020202020204" pitchFamily="34" charset="0"/>
              <a:buChar char="•"/>
            </a:pPr>
            <a:r>
              <a:rPr lang="en-US" sz="1800" i="1" dirty="0">
                <a:solidFill>
                  <a:srgbClr val="212529"/>
                </a:solidFill>
                <a:latin typeface="roboto" panose="02000000000000000000" pitchFamily="2" charset="0"/>
              </a:rPr>
              <a:t>&gt;20 countries and &gt;1200 continuously operating instruments</a:t>
            </a:r>
          </a:p>
          <a:p>
            <a:pPr marL="285750" indent="-285750">
              <a:buFont typeface="Arial" panose="020B0604020202020204" pitchFamily="34" charset="0"/>
              <a:buChar char="•"/>
            </a:pPr>
            <a:r>
              <a:rPr lang="en-US" sz="1800" i="1" dirty="0">
                <a:solidFill>
                  <a:srgbClr val="212529"/>
                </a:solidFill>
                <a:latin typeface="roboto" panose="02000000000000000000" pitchFamily="2" charset="0"/>
              </a:rPr>
              <a:t>High-precision GPS/GNSS stations and borehole strain, seismic, and tilt instruments.</a:t>
            </a:r>
            <a:endParaRPr lang="en-US" sz="1800" i="1" dirty="0"/>
          </a:p>
        </p:txBody>
      </p:sp>
    </p:spTree>
    <p:extLst>
      <p:ext uri="{BB962C8B-B14F-4D97-AF65-F5344CB8AC3E}">
        <p14:creationId xmlns:p14="http://schemas.microsoft.com/office/powerpoint/2010/main" val="399311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1A4163-A09A-0F96-8394-9FEA8F84E8C0}"/>
              </a:ext>
            </a:extLst>
          </p:cNvPr>
          <p:cNvPicPr>
            <a:picLocks noChangeAspect="1"/>
          </p:cNvPicPr>
          <p:nvPr/>
        </p:nvPicPr>
        <p:blipFill>
          <a:blip r:embed="rId3"/>
          <a:srcRect l="49742" r="21102" b="17489"/>
          <a:stretch>
            <a:fillRect/>
          </a:stretch>
        </p:blipFill>
        <p:spPr>
          <a:xfrm>
            <a:off x="1160284" y="1040883"/>
            <a:ext cx="2250294" cy="4776234"/>
          </a:xfrm>
          <a:prstGeom prst="rect">
            <a:avLst/>
          </a:prstGeom>
        </p:spPr>
      </p:pic>
      <p:pic>
        <p:nvPicPr>
          <p:cNvPr id="11" name="Picture 10">
            <a:extLst>
              <a:ext uri="{FF2B5EF4-FFF2-40B4-BE49-F238E27FC236}">
                <a16:creationId xmlns:a16="http://schemas.microsoft.com/office/drawing/2014/main" id="{91B824D2-08F8-E643-0666-C7CE349A3093}"/>
              </a:ext>
            </a:extLst>
          </p:cNvPr>
          <p:cNvPicPr>
            <a:picLocks noChangeAspect="1"/>
          </p:cNvPicPr>
          <p:nvPr/>
        </p:nvPicPr>
        <p:blipFill>
          <a:blip r:embed="rId4"/>
          <a:srcRect l="33768" r="35314" b="30355"/>
          <a:stretch>
            <a:fillRect/>
          </a:stretch>
        </p:blipFill>
        <p:spPr>
          <a:xfrm>
            <a:off x="6377120" y="1040883"/>
            <a:ext cx="1590262" cy="4776234"/>
          </a:xfrm>
          <a:prstGeom prst="rect">
            <a:avLst/>
          </a:prstGeom>
        </p:spPr>
      </p:pic>
      <p:sp>
        <p:nvSpPr>
          <p:cNvPr id="2" name="Title 1"/>
          <p:cNvSpPr>
            <a:spLocks noGrp="1"/>
          </p:cNvSpPr>
          <p:nvPr>
            <p:ph type="title"/>
          </p:nvPr>
        </p:nvSpPr>
        <p:spPr/>
        <p:txBody>
          <a:bodyPr/>
          <a:lstStyle/>
          <a:p>
            <a:r>
              <a:rPr lang="en-US" dirty="0"/>
              <a:t>Kinematic components</a:t>
            </a:r>
          </a:p>
        </p:txBody>
      </p:sp>
      <p:sp>
        <p:nvSpPr>
          <p:cNvPr id="4" name="TextBox 3"/>
          <p:cNvSpPr txBox="1"/>
          <p:nvPr/>
        </p:nvSpPr>
        <p:spPr>
          <a:xfrm>
            <a:off x="1160284" y="5864785"/>
            <a:ext cx="2913522" cy="307777"/>
          </a:xfrm>
          <a:prstGeom prst="rect">
            <a:avLst/>
          </a:prstGeom>
          <a:noFill/>
        </p:spPr>
        <p:txBody>
          <a:bodyPr wrap="square" rtlCol="0">
            <a:spAutoFit/>
          </a:bodyPr>
          <a:lstStyle/>
          <a:p>
            <a:r>
              <a:rPr lang="en-US" b="1" dirty="0"/>
              <a:t>Base Station and Radio</a:t>
            </a:r>
          </a:p>
        </p:txBody>
      </p:sp>
      <p:sp>
        <p:nvSpPr>
          <p:cNvPr id="6" name="TextBox 5"/>
          <p:cNvSpPr txBox="1"/>
          <p:nvPr/>
        </p:nvSpPr>
        <p:spPr>
          <a:xfrm>
            <a:off x="6379021" y="5864785"/>
            <a:ext cx="1867225" cy="307777"/>
          </a:xfrm>
          <a:prstGeom prst="rect">
            <a:avLst/>
          </a:prstGeom>
          <a:noFill/>
        </p:spPr>
        <p:txBody>
          <a:bodyPr wrap="square" rtlCol="0">
            <a:spAutoFit/>
          </a:bodyPr>
          <a:lstStyle/>
          <a:p>
            <a:r>
              <a:rPr lang="en-US" b="1" dirty="0"/>
              <a:t>Rover and Radio</a:t>
            </a:r>
          </a:p>
        </p:txBody>
      </p:sp>
      <p:sp>
        <p:nvSpPr>
          <p:cNvPr id="5" name="Freeform: Shape 1">
            <a:extLst>
              <a:ext uri="{FF2B5EF4-FFF2-40B4-BE49-F238E27FC236}">
                <a16:creationId xmlns:a16="http://schemas.microsoft.com/office/drawing/2014/main" id="{6E58AE24-805B-37C9-6142-AF62199177F1}"/>
              </a:ext>
            </a:extLst>
          </p:cNvPr>
          <p:cNvSpPr/>
          <p:nvPr/>
        </p:nvSpPr>
        <p:spPr>
          <a:xfrm rot="20407151">
            <a:off x="2393572" y="1332623"/>
            <a:ext cx="4143479" cy="2016749"/>
          </a:xfrm>
          <a:custGeom>
            <a:avLst/>
            <a:gdLst>
              <a:gd name="connsiteX0" fmla="*/ 0 w 4397829"/>
              <a:gd name="connsiteY0" fmla="*/ 108857 h 2013857"/>
              <a:gd name="connsiteX1" fmla="*/ 54429 w 4397829"/>
              <a:gd name="connsiteY1" fmla="*/ 65315 h 2013857"/>
              <a:gd name="connsiteX2" fmla="*/ 108857 w 4397829"/>
              <a:gd name="connsiteY2" fmla="*/ 0 h 2013857"/>
              <a:gd name="connsiteX3" fmla="*/ 152400 w 4397829"/>
              <a:gd name="connsiteY3" fmla="*/ 10886 h 2013857"/>
              <a:gd name="connsiteX4" fmla="*/ 195943 w 4397829"/>
              <a:gd name="connsiteY4" fmla="*/ 87086 h 2013857"/>
              <a:gd name="connsiteX5" fmla="*/ 206829 w 4397829"/>
              <a:gd name="connsiteY5" fmla="*/ 337457 h 2013857"/>
              <a:gd name="connsiteX6" fmla="*/ 217714 w 4397829"/>
              <a:gd name="connsiteY6" fmla="*/ 381000 h 2013857"/>
              <a:gd name="connsiteX7" fmla="*/ 326571 w 4397829"/>
              <a:gd name="connsiteY7" fmla="*/ 424543 h 2013857"/>
              <a:gd name="connsiteX8" fmla="*/ 402771 w 4397829"/>
              <a:gd name="connsiteY8" fmla="*/ 348343 h 2013857"/>
              <a:gd name="connsiteX9" fmla="*/ 424543 w 4397829"/>
              <a:gd name="connsiteY9" fmla="*/ 250372 h 2013857"/>
              <a:gd name="connsiteX10" fmla="*/ 435429 w 4397829"/>
              <a:gd name="connsiteY10" fmla="*/ 217715 h 2013857"/>
              <a:gd name="connsiteX11" fmla="*/ 468086 w 4397829"/>
              <a:gd name="connsiteY11" fmla="*/ 206829 h 2013857"/>
              <a:gd name="connsiteX12" fmla="*/ 489857 w 4397829"/>
              <a:gd name="connsiteY12" fmla="*/ 185057 h 2013857"/>
              <a:gd name="connsiteX13" fmla="*/ 587829 w 4397829"/>
              <a:gd name="connsiteY13" fmla="*/ 272143 h 2013857"/>
              <a:gd name="connsiteX14" fmla="*/ 598714 w 4397829"/>
              <a:gd name="connsiteY14" fmla="*/ 348343 h 2013857"/>
              <a:gd name="connsiteX15" fmla="*/ 620486 w 4397829"/>
              <a:gd name="connsiteY15" fmla="*/ 435429 h 2013857"/>
              <a:gd name="connsiteX16" fmla="*/ 631371 w 4397829"/>
              <a:gd name="connsiteY16" fmla="*/ 500743 h 2013857"/>
              <a:gd name="connsiteX17" fmla="*/ 729343 w 4397829"/>
              <a:gd name="connsiteY17" fmla="*/ 609600 h 2013857"/>
              <a:gd name="connsiteX18" fmla="*/ 849086 w 4397829"/>
              <a:gd name="connsiteY18" fmla="*/ 576943 h 2013857"/>
              <a:gd name="connsiteX19" fmla="*/ 892629 w 4397829"/>
              <a:gd name="connsiteY19" fmla="*/ 544286 h 2013857"/>
              <a:gd name="connsiteX20" fmla="*/ 1001486 w 4397829"/>
              <a:gd name="connsiteY20" fmla="*/ 435429 h 2013857"/>
              <a:gd name="connsiteX21" fmla="*/ 1099457 w 4397829"/>
              <a:gd name="connsiteY21" fmla="*/ 381000 h 2013857"/>
              <a:gd name="connsiteX22" fmla="*/ 1164771 w 4397829"/>
              <a:gd name="connsiteY22" fmla="*/ 359229 h 2013857"/>
              <a:gd name="connsiteX23" fmla="*/ 1251857 w 4397829"/>
              <a:gd name="connsiteY23" fmla="*/ 500743 h 2013857"/>
              <a:gd name="connsiteX24" fmla="*/ 1306286 w 4397829"/>
              <a:gd name="connsiteY24" fmla="*/ 740229 h 2013857"/>
              <a:gd name="connsiteX25" fmla="*/ 1469571 w 4397829"/>
              <a:gd name="connsiteY25" fmla="*/ 957943 h 2013857"/>
              <a:gd name="connsiteX26" fmla="*/ 1621971 w 4397829"/>
              <a:gd name="connsiteY26" fmla="*/ 794657 h 2013857"/>
              <a:gd name="connsiteX27" fmla="*/ 1709057 w 4397829"/>
              <a:gd name="connsiteY27" fmla="*/ 620486 h 2013857"/>
              <a:gd name="connsiteX28" fmla="*/ 1785257 w 4397829"/>
              <a:gd name="connsiteY28" fmla="*/ 555172 h 2013857"/>
              <a:gd name="connsiteX29" fmla="*/ 1850571 w 4397829"/>
              <a:gd name="connsiteY29" fmla="*/ 533400 h 2013857"/>
              <a:gd name="connsiteX30" fmla="*/ 2057400 w 4397829"/>
              <a:gd name="connsiteY30" fmla="*/ 555172 h 2013857"/>
              <a:gd name="connsiteX31" fmla="*/ 2090057 w 4397829"/>
              <a:gd name="connsiteY31" fmla="*/ 598715 h 2013857"/>
              <a:gd name="connsiteX32" fmla="*/ 2133600 w 4397829"/>
              <a:gd name="connsiteY32" fmla="*/ 631372 h 2013857"/>
              <a:gd name="connsiteX33" fmla="*/ 2231571 w 4397829"/>
              <a:gd name="connsiteY33" fmla="*/ 838200 h 2013857"/>
              <a:gd name="connsiteX34" fmla="*/ 2264229 w 4397829"/>
              <a:gd name="connsiteY34" fmla="*/ 936172 h 2013857"/>
              <a:gd name="connsiteX35" fmla="*/ 2286000 w 4397829"/>
              <a:gd name="connsiteY35" fmla="*/ 1023257 h 2013857"/>
              <a:gd name="connsiteX36" fmla="*/ 2351314 w 4397829"/>
              <a:gd name="connsiteY36" fmla="*/ 1110343 h 2013857"/>
              <a:gd name="connsiteX37" fmla="*/ 2405743 w 4397829"/>
              <a:gd name="connsiteY37" fmla="*/ 1240972 h 2013857"/>
              <a:gd name="connsiteX38" fmla="*/ 2416629 w 4397829"/>
              <a:gd name="connsiteY38" fmla="*/ 1284515 h 2013857"/>
              <a:gd name="connsiteX39" fmla="*/ 2449286 w 4397829"/>
              <a:gd name="connsiteY39" fmla="*/ 1295400 h 2013857"/>
              <a:gd name="connsiteX40" fmla="*/ 2579914 w 4397829"/>
              <a:gd name="connsiteY40" fmla="*/ 1317172 h 2013857"/>
              <a:gd name="connsiteX41" fmla="*/ 2656114 w 4397829"/>
              <a:gd name="connsiteY41" fmla="*/ 1295400 h 2013857"/>
              <a:gd name="connsiteX42" fmla="*/ 2754086 w 4397829"/>
              <a:gd name="connsiteY42" fmla="*/ 1153886 h 2013857"/>
              <a:gd name="connsiteX43" fmla="*/ 2786743 w 4397829"/>
              <a:gd name="connsiteY43" fmla="*/ 1034143 h 2013857"/>
              <a:gd name="connsiteX44" fmla="*/ 2808514 w 4397829"/>
              <a:gd name="connsiteY44" fmla="*/ 990600 h 2013857"/>
              <a:gd name="connsiteX45" fmla="*/ 2841171 w 4397829"/>
              <a:gd name="connsiteY45" fmla="*/ 892629 h 2013857"/>
              <a:gd name="connsiteX46" fmla="*/ 2873829 w 4397829"/>
              <a:gd name="connsiteY46" fmla="*/ 849086 h 2013857"/>
              <a:gd name="connsiteX47" fmla="*/ 2960914 w 4397829"/>
              <a:gd name="connsiteY47" fmla="*/ 772886 h 2013857"/>
              <a:gd name="connsiteX48" fmla="*/ 2993571 w 4397829"/>
              <a:gd name="connsiteY48" fmla="*/ 762000 h 2013857"/>
              <a:gd name="connsiteX49" fmla="*/ 3048000 w 4397829"/>
              <a:gd name="connsiteY49" fmla="*/ 783772 h 2013857"/>
              <a:gd name="connsiteX50" fmla="*/ 3091543 w 4397829"/>
              <a:gd name="connsiteY50" fmla="*/ 816429 h 2013857"/>
              <a:gd name="connsiteX51" fmla="*/ 3309257 w 4397829"/>
              <a:gd name="connsiteY51" fmla="*/ 1164772 h 2013857"/>
              <a:gd name="connsiteX52" fmla="*/ 3385457 w 4397829"/>
              <a:gd name="connsiteY52" fmla="*/ 1328057 h 2013857"/>
              <a:gd name="connsiteX53" fmla="*/ 3461657 w 4397829"/>
              <a:gd name="connsiteY53" fmla="*/ 1611086 h 2013857"/>
              <a:gd name="connsiteX54" fmla="*/ 3494314 w 4397829"/>
              <a:gd name="connsiteY54" fmla="*/ 1665515 h 2013857"/>
              <a:gd name="connsiteX55" fmla="*/ 3559629 w 4397829"/>
              <a:gd name="connsiteY55" fmla="*/ 1698172 h 2013857"/>
              <a:gd name="connsiteX56" fmla="*/ 3592286 w 4397829"/>
              <a:gd name="connsiteY56" fmla="*/ 1687286 h 2013857"/>
              <a:gd name="connsiteX57" fmla="*/ 3744686 w 4397829"/>
              <a:gd name="connsiteY57" fmla="*/ 1545772 h 2013857"/>
              <a:gd name="connsiteX58" fmla="*/ 3810000 w 4397829"/>
              <a:gd name="connsiteY58" fmla="*/ 1338943 h 2013857"/>
              <a:gd name="connsiteX59" fmla="*/ 3831771 w 4397829"/>
              <a:gd name="connsiteY59" fmla="*/ 1273629 h 2013857"/>
              <a:gd name="connsiteX60" fmla="*/ 3853543 w 4397829"/>
              <a:gd name="connsiteY60" fmla="*/ 1153886 h 2013857"/>
              <a:gd name="connsiteX61" fmla="*/ 3875314 w 4397829"/>
              <a:gd name="connsiteY61" fmla="*/ 1045029 h 2013857"/>
              <a:gd name="connsiteX62" fmla="*/ 3929743 w 4397829"/>
              <a:gd name="connsiteY62" fmla="*/ 990600 h 2013857"/>
              <a:gd name="connsiteX63" fmla="*/ 3984171 w 4397829"/>
              <a:gd name="connsiteY63" fmla="*/ 968829 h 2013857"/>
              <a:gd name="connsiteX64" fmla="*/ 4103914 w 4397829"/>
              <a:gd name="connsiteY64" fmla="*/ 990600 h 2013857"/>
              <a:gd name="connsiteX65" fmla="*/ 4169229 w 4397829"/>
              <a:gd name="connsiteY65" fmla="*/ 1066800 h 2013857"/>
              <a:gd name="connsiteX66" fmla="*/ 4191000 w 4397829"/>
              <a:gd name="connsiteY66" fmla="*/ 1132115 h 2013857"/>
              <a:gd name="connsiteX67" fmla="*/ 4267200 w 4397829"/>
              <a:gd name="connsiteY67" fmla="*/ 1251857 h 2013857"/>
              <a:gd name="connsiteX68" fmla="*/ 4310743 w 4397829"/>
              <a:gd name="connsiteY68" fmla="*/ 1469572 h 2013857"/>
              <a:gd name="connsiteX69" fmla="*/ 4343400 w 4397829"/>
              <a:gd name="connsiteY69" fmla="*/ 1589315 h 2013857"/>
              <a:gd name="connsiteX70" fmla="*/ 4354286 w 4397829"/>
              <a:gd name="connsiteY70" fmla="*/ 1698172 h 2013857"/>
              <a:gd name="connsiteX71" fmla="*/ 4376057 w 4397829"/>
              <a:gd name="connsiteY71" fmla="*/ 1807029 h 2013857"/>
              <a:gd name="connsiteX72" fmla="*/ 4386943 w 4397829"/>
              <a:gd name="connsiteY72" fmla="*/ 1926772 h 2013857"/>
              <a:gd name="connsiteX73" fmla="*/ 4397829 w 4397829"/>
              <a:gd name="connsiteY73" fmla="*/ 2013857 h 201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397829" h="2013857">
                <a:moveTo>
                  <a:pt x="0" y="108857"/>
                </a:moveTo>
                <a:cubicBezTo>
                  <a:pt x="18143" y="94343"/>
                  <a:pt x="39129" y="82800"/>
                  <a:pt x="54429" y="65315"/>
                </a:cubicBezTo>
                <a:cubicBezTo>
                  <a:pt x="131776" y="-23081"/>
                  <a:pt x="22608" y="57501"/>
                  <a:pt x="108857" y="0"/>
                </a:cubicBezTo>
                <a:cubicBezTo>
                  <a:pt x="123371" y="3629"/>
                  <a:pt x="139952" y="2587"/>
                  <a:pt x="152400" y="10886"/>
                </a:cubicBezTo>
                <a:cubicBezTo>
                  <a:pt x="163938" y="18578"/>
                  <a:pt x="192177" y="79554"/>
                  <a:pt x="195943" y="87086"/>
                </a:cubicBezTo>
                <a:cubicBezTo>
                  <a:pt x="199572" y="170543"/>
                  <a:pt x="200658" y="254149"/>
                  <a:pt x="206829" y="337457"/>
                </a:cubicBezTo>
                <a:cubicBezTo>
                  <a:pt x="207934" y="352377"/>
                  <a:pt x="205615" y="372200"/>
                  <a:pt x="217714" y="381000"/>
                </a:cubicBezTo>
                <a:cubicBezTo>
                  <a:pt x="249320" y="403986"/>
                  <a:pt x="326571" y="424543"/>
                  <a:pt x="326571" y="424543"/>
                </a:cubicBezTo>
                <a:cubicBezTo>
                  <a:pt x="351971" y="399143"/>
                  <a:pt x="385160" y="379651"/>
                  <a:pt x="402771" y="348343"/>
                </a:cubicBezTo>
                <a:cubicBezTo>
                  <a:pt x="419172" y="319186"/>
                  <a:pt x="416429" y="282827"/>
                  <a:pt x="424543" y="250372"/>
                </a:cubicBezTo>
                <a:cubicBezTo>
                  <a:pt x="427326" y="239240"/>
                  <a:pt x="427315" y="225829"/>
                  <a:pt x="435429" y="217715"/>
                </a:cubicBezTo>
                <a:cubicBezTo>
                  <a:pt x="443543" y="209601"/>
                  <a:pt x="457200" y="210458"/>
                  <a:pt x="468086" y="206829"/>
                </a:cubicBezTo>
                <a:cubicBezTo>
                  <a:pt x="475343" y="199572"/>
                  <a:pt x="479673" y="183784"/>
                  <a:pt x="489857" y="185057"/>
                </a:cubicBezTo>
                <a:cubicBezTo>
                  <a:pt x="553603" y="193026"/>
                  <a:pt x="560459" y="226528"/>
                  <a:pt x="587829" y="272143"/>
                </a:cubicBezTo>
                <a:cubicBezTo>
                  <a:pt x="591457" y="297543"/>
                  <a:pt x="593682" y="323183"/>
                  <a:pt x="598714" y="348343"/>
                </a:cubicBezTo>
                <a:cubicBezTo>
                  <a:pt x="604582" y="377684"/>
                  <a:pt x="615567" y="405914"/>
                  <a:pt x="620486" y="435429"/>
                </a:cubicBezTo>
                <a:cubicBezTo>
                  <a:pt x="624114" y="457200"/>
                  <a:pt x="623174" y="480250"/>
                  <a:pt x="631371" y="500743"/>
                </a:cubicBezTo>
                <a:cubicBezTo>
                  <a:pt x="642733" y="529147"/>
                  <a:pt x="718691" y="598948"/>
                  <a:pt x="729343" y="609600"/>
                </a:cubicBezTo>
                <a:cubicBezTo>
                  <a:pt x="769257" y="598714"/>
                  <a:pt x="810673" y="592308"/>
                  <a:pt x="849086" y="576943"/>
                </a:cubicBezTo>
                <a:cubicBezTo>
                  <a:pt x="865931" y="570205"/>
                  <a:pt x="879334" y="556631"/>
                  <a:pt x="892629" y="544286"/>
                </a:cubicBezTo>
                <a:cubicBezTo>
                  <a:pt x="930233" y="509368"/>
                  <a:pt x="956628" y="460350"/>
                  <a:pt x="1001486" y="435429"/>
                </a:cubicBezTo>
                <a:cubicBezTo>
                  <a:pt x="1034143" y="417286"/>
                  <a:pt x="1065603" y="396798"/>
                  <a:pt x="1099457" y="381000"/>
                </a:cubicBezTo>
                <a:cubicBezTo>
                  <a:pt x="1120253" y="371295"/>
                  <a:pt x="1164771" y="359229"/>
                  <a:pt x="1164771" y="359229"/>
                </a:cubicBezTo>
                <a:cubicBezTo>
                  <a:pt x="1179818" y="381799"/>
                  <a:pt x="1245335" y="476828"/>
                  <a:pt x="1251857" y="500743"/>
                </a:cubicBezTo>
                <a:cubicBezTo>
                  <a:pt x="1350376" y="861976"/>
                  <a:pt x="1215213" y="527724"/>
                  <a:pt x="1306286" y="740229"/>
                </a:cubicBezTo>
                <a:cubicBezTo>
                  <a:pt x="1344636" y="1047030"/>
                  <a:pt x="1255683" y="1029239"/>
                  <a:pt x="1469571" y="957943"/>
                </a:cubicBezTo>
                <a:cubicBezTo>
                  <a:pt x="1537995" y="896362"/>
                  <a:pt x="1583448" y="871704"/>
                  <a:pt x="1621971" y="794657"/>
                </a:cubicBezTo>
                <a:cubicBezTo>
                  <a:pt x="1655106" y="728387"/>
                  <a:pt x="1658971" y="670572"/>
                  <a:pt x="1709057" y="620486"/>
                </a:cubicBezTo>
                <a:cubicBezTo>
                  <a:pt x="1732712" y="596831"/>
                  <a:pt x="1756766" y="572705"/>
                  <a:pt x="1785257" y="555172"/>
                </a:cubicBezTo>
                <a:cubicBezTo>
                  <a:pt x="1804802" y="543144"/>
                  <a:pt x="1850571" y="533400"/>
                  <a:pt x="1850571" y="533400"/>
                </a:cubicBezTo>
                <a:cubicBezTo>
                  <a:pt x="1919514" y="540657"/>
                  <a:pt x="1990519" y="536932"/>
                  <a:pt x="2057400" y="555172"/>
                </a:cubicBezTo>
                <a:cubicBezTo>
                  <a:pt x="2074904" y="559946"/>
                  <a:pt x="2077228" y="585886"/>
                  <a:pt x="2090057" y="598715"/>
                </a:cubicBezTo>
                <a:cubicBezTo>
                  <a:pt x="2102886" y="611544"/>
                  <a:pt x="2119086" y="620486"/>
                  <a:pt x="2133600" y="631372"/>
                </a:cubicBezTo>
                <a:cubicBezTo>
                  <a:pt x="2190073" y="730200"/>
                  <a:pt x="2182779" y="710121"/>
                  <a:pt x="2231571" y="838200"/>
                </a:cubicBezTo>
                <a:cubicBezTo>
                  <a:pt x="2243826" y="870369"/>
                  <a:pt x="2254516" y="903147"/>
                  <a:pt x="2264229" y="936172"/>
                </a:cubicBezTo>
                <a:cubicBezTo>
                  <a:pt x="2272672" y="964878"/>
                  <a:pt x="2272619" y="996494"/>
                  <a:pt x="2286000" y="1023257"/>
                </a:cubicBezTo>
                <a:cubicBezTo>
                  <a:pt x="2302227" y="1055712"/>
                  <a:pt x="2329543" y="1081314"/>
                  <a:pt x="2351314" y="1110343"/>
                </a:cubicBezTo>
                <a:cubicBezTo>
                  <a:pt x="2405846" y="1301201"/>
                  <a:pt x="2337911" y="1088351"/>
                  <a:pt x="2405743" y="1240972"/>
                </a:cubicBezTo>
                <a:cubicBezTo>
                  <a:pt x="2411819" y="1254644"/>
                  <a:pt x="2407283" y="1272832"/>
                  <a:pt x="2416629" y="1284515"/>
                </a:cubicBezTo>
                <a:cubicBezTo>
                  <a:pt x="2423797" y="1293475"/>
                  <a:pt x="2438154" y="1292617"/>
                  <a:pt x="2449286" y="1295400"/>
                </a:cubicBezTo>
                <a:cubicBezTo>
                  <a:pt x="2491738" y="1306013"/>
                  <a:pt x="2536896" y="1311026"/>
                  <a:pt x="2579914" y="1317172"/>
                </a:cubicBezTo>
                <a:cubicBezTo>
                  <a:pt x="2605314" y="1309915"/>
                  <a:pt x="2636842" y="1313467"/>
                  <a:pt x="2656114" y="1295400"/>
                </a:cubicBezTo>
                <a:cubicBezTo>
                  <a:pt x="2697970" y="1256160"/>
                  <a:pt x="2728428" y="1205202"/>
                  <a:pt x="2754086" y="1153886"/>
                </a:cubicBezTo>
                <a:cubicBezTo>
                  <a:pt x="2772588" y="1116882"/>
                  <a:pt x="2773660" y="1073392"/>
                  <a:pt x="2786743" y="1034143"/>
                </a:cubicBezTo>
                <a:cubicBezTo>
                  <a:pt x="2791875" y="1018748"/>
                  <a:pt x="2802689" y="1005746"/>
                  <a:pt x="2808514" y="990600"/>
                </a:cubicBezTo>
                <a:cubicBezTo>
                  <a:pt x="2820871" y="958471"/>
                  <a:pt x="2826745" y="923884"/>
                  <a:pt x="2841171" y="892629"/>
                </a:cubicBezTo>
                <a:cubicBezTo>
                  <a:pt x="2848774" y="876156"/>
                  <a:pt x="2862022" y="862861"/>
                  <a:pt x="2873829" y="849086"/>
                </a:cubicBezTo>
                <a:cubicBezTo>
                  <a:pt x="2893587" y="826035"/>
                  <a:pt x="2938728" y="786753"/>
                  <a:pt x="2960914" y="772886"/>
                </a:cubicBezTo>
                <a:cubicBezTo>
                  <a:pt x="2970644" y="766804"/>
                  <a:pt x="2982685" y="765629"/>
                  <a:pt x="2993571" y="762000"/>
                </a:cubicBezTo>
                <a:cubicBezTo>
                  <a:pt x="3011714" y="769257"/>
                  <a:pt x="3030918" y="774282"/>
                  <a:pt x="3048000" y="783772"/>
                </a:cubicBezTo>
                <a:cubicBezTo>
                  <a:pt x="3063860" y="792583"/>
                  <a:pt x="3078714" y="803600"/>
                  <a:pt x="3091543" y="816429"/>
                </a:cubicBezTo>
                <a:cubicBezTo>
                  <a:pt x="3231791" y="956676"/>
                  <a:pt x="3178619" y="936156"/>
                  <a:pt x="3309257" y="1164772"/>
                </a:cubicBezTo>
                <a:cubicBezTo>
                  <a:pt x="3349794" y="1235712"/>
                  <a:pt x="3362014" y="1247680"/>
                  <a:pt x="3385457" y="1328057"/>
                </a:cubicBezTo>
                <a:cubicBezTo>
                  <a:pt x="3399962" y="1377790"/>
                  <a:pt x="3436002" y="1546948"/>
                  <a:pt x="3461657" y="1611086"/>
                </a:cubicBezTo>
                <a:cubicBezTo>
                  <a:pt x="3469515" y="1630731"/>
                  <a:pt x="3478500" y="1651458"/>
                  <a:pt x="3494314" y="1665515"/>
                </a:cubicBezTo>
                <a:cubicBezTo>
                  <a:pt x="3512507" y="1681687"/>
                  <a:pt x="3537857" y="1687286"/>
                  <a:pt x="3559629" y="1698172"/>
                </a:cubicBezTo>
                <a:cubicBezTo>
                  <a:pt x="3570515" y="1694543"/>
                  <a:pt x="3582739" y="1693651"/>
                  <a:pt x="3592286" y="1687286"/>
                </a:cubicBezTo>
                <a:cubicBezTo>
                  <a:pt x="3640708" y="1655004"/>
                  <a:pt x="3707713" y="1582745"/>
                  <a:pt x="3744686" y="1545772"/>
                </a:cubicBezTo>
                <a:cubicBezTo>
                  <a:pt x="3856307" y="1210910"/>
                  <a:pt x="3741246" y="1562397"/>
                  <a:pt x="3810000" y="1338943"/>
                </a:cubicBezTo>
                <a:cubicBezTo>
                  <a:pt x="3816749" y="1317009"/>
                  <a:pt x="3825733" y="1295769"/>
                  <a:pt x="3831771" y="1273629"/>
                </a:cubicBezTo>
                <a:cubicBezTo>
                  <a:pt x="3837765" y="1251649"/>
                  <a:pt x="3850614" y="1172923"/>
                  <a:pt x="3853543" y="1153886"/>
                </a:cubicBezTo>
                <a:cubicBezTo>
                  <a:pt x="3853557" y="1153798"/>
                  <a:pt x="3861904" y="1062910"/>
                  <a:pt x="3875314" y="1045029"/>
                </a:cubicBezTo>
                <a:cubicBezTo>
                  <a:pt x="3890709" y="1024502"/>
                  <a:pt x="3908723" y="1005314"/>
                  <a:pt x="3929743" y="990600"/>
                </a:cubicBezTo>
                <a:cubicBezTo>
                  <a:pt x="3945751" y="979394"/>
                  <a:pt x="3966028" y="976086"/>
                  <a:pt x="3984171" y="968829"/>
                </a:cubicBezTo>
                <a:cubicBezTo>
                  <a:pt x="3987153" y="969255"/>
                  <a:pt x="4086808" y="980825"/>
                  <a:pt x="4103914" y="990600"/>
                </a:cubicBezTo>
                <a:cubicBezTo>
                  <a:pt x="4123813" y="1001971"/>
                  <a:pt x="4157489" y="1051148"/>
                  <a:pt x="4169229" y="1066800"/>
                </a:cubicBezTo>
                <a:cubicBezTo>
                  <a:pt x="4176486" y="1088572"/>
                  <a:pt x="4182477" y="1110807"/>
                  <a:pt x="4191000" y="1132115"/>
                </a:cubicBezTo>
                <a:cubicBezTo>
                  <a:pt x="4209045" y="1177228"/>
                  <a:pt x="4238392" y="1213448"/>
                  <a:pt x="4267200" y="1251857"/>
                </a:cubicBezTo>
                <a:cubicBezTo>
                  <a:pt x="4297092" y="1371429"/>
                  <a:pt x="4287865" y="1324682"/>
                  <a:pt x="4310743" y="1469572"/>
                </a:cubicBezTo>
                <a:cubicBezTo>
                  <a:pt x="4325952" y="1565892"/>
                  <a:pt x="4308872" y="1520258"/>
                  <a:pt x="4343400" y="1589315"/>
                </a:cubicBezTo>
                <a:cubicBezTo>
                  <a:pt x="4347029" y="1625601"/>
                  <a:pt x="4349763" y="1661987"/>
                  <a:pt x="4354286" y="1698172"/>
                </a:cubicBezTo>
                <a:cubicBezTo>
                  <a:pt x="4360959" y="1751560"/>
                  <a:pt x="4364340" y="1760161"/>
                  <a:pt x="4376057" y="1807029"/>
                </a:cubicBezTo>
                <a:cubicBezTo>
                  <a:pt x="4379686" y="1846943"/>
                  <a:pt x="4382747" y="1886913"/>
                  <a:pt x="4386943" y="1926772"/>
                </a:cubicBezTo>
                <a:cubicBezTo>
                  <a:pt x="4390006" y="1955866"/>
                  <a:pt x="4397829" y="2013857"/>
                  <a:pt x="4397829" y="2013857"/>
                </a:cubicBezTo>
              </a:path>
            </a:pathLst>
          </a:cu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7" name="Straight Arrow Connector 6">
            <a:extLst>
              <a:ext uri="{FF2B5EF4-FFF2-40B4-BE49-F238E27FC236}">
                <a16:creationId xmlns:a16="http://schemas.microsoft.com/office/drawing/2014/main" id="{E240595F-0B24-E91B-6321-60A28F3B15C3}"/>
              </a:ext>
            </a:extLst>
          </p:cNvPr>
          <p:cNvCxnSpPr>
            <a:cxnSpLocks/>
          </p:cNvCxnSpPr>
          <p:nvPr/>
        </p:nvCxnSpPr>
        <p:spPr>
          <a:xfrm>
            <a:off x="2179179" y="2166380"/>
            <a:ext cx="4718578"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0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3"/>
          <p:cNvSpPr txBox="1">
            <a:spLocks noGrp="1"/>
          </p:cNvSpPr>
          <p:nvPr>
            <p:ph type="title"/>
          </p:nvPr>
        </p:nvSpPr>
        <p:spPr>
          <a:xfrm>
            <a:off x="209035" y="61099"/>
            <a:ext cx="6526635" cy="87116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dirty="0"/>
              <a:t>Kinematic systems</a:t>
            </a:r>
            <a:endParaRPr dirty="0"/>
          </a:p>
        </p:txBody>
      </p:sp>
      <p:pic>
        <p:nvPicPr>
          <p:cNvPr id="371" name="Google Shape;371;p23" descr="http://kb.unavco.org/kb/assets/.images/porkchop_geyser1crop.jpg"/>
          <p:cNvPicPr preferRelativeResize="0"/>
          <p:nvPr/>
        </p:nvPicPr>
        <p:blipFill rotWithShape="1">
          <a:blip r:embed="rId3">
            <a:alphaModFix/>
          </a:blip>
          <a:srcRect/>
          <a:stretch/>
        </p:blipFill>
        <p:spPr>
          <a:xfrm>
            <a:off x="2869913" y="3535225"/>
            <a:ext cx="1869523" cy="2366483"/>
          </a:xfrm>
          <a:prstGeom prst="rect">
            <a:avLst/>
          </a:prstGeom>
          <a:noFill/>
          <a:ln>
            <a:noFill/>
          </a:ln>
        </p:spPr>
      </p:pic>
      <p:grpSp>
        <p:nvGrpSpPr>
          <p:cNvPr id="372" name="Google Shape;372;p23"/>
          <p:cNvGrpSpPr/>
          <p:nvPr/>
        </p:nvGrpSpPr>
        <p:grpSpPr>
          <a:xfrm>
            <a:off x="360587" y="1404704"/>
            <a:ext cx="705570" cy="902612"/>
            <a:chOff x="325750" y="2355454"/>
            <a:chExt cx="705570" cy="902611"/>
          </a:xfrm>
        </p:grpSpPr>
        <p:sp>
          <p:nvSpPr>
            <p:cNvPr id="373" name="Google Shape;373;p23"/>
            <p:cNvSpPr/>
            <p:nvPr/>
          </p:nvSpPr>
          <p:spPr>
            <a:xfrm rot="-6771571">
              <a:off x="558531" y="2678138"/>
              <a:ext cx="254901" cy="285093"/>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 name="Google Shape;374;p23"/>
            <p:cNvSpPr/>
            <p:nvPr/>
          </p:nvSpPr>
          <p:spPr>
            <a:xfrm rot="-6771571">
              <a:off x="587461" y="2398886"/>
              <a:ext cx="366808" cy="410670"/>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 name="Google Shape;375;p23"/>
            <p:cNvSpPr/>
            <p:nvPr/>
          </p:nvSpPr>
          <p:spPr>
            <a:xfrm rot="-6771571">
              <a:off x="402802" y="2803964"/>
              <a:ext cx="366808" cy="410670"/>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76" name="Google Shape;376;p23"/>
          <p:cNvGrpSpPr/>
          <p:nvPr/>
        </p:nvGrpSpPr>
        <p:grpSpPr>
          <a:xfrm>
            <a:off x="2087184" y="952245"/>
            <a:ext cx="705570" cy="902612"/>
            <a:chOff x="325750" y="2355454"/>
            <a:chExt cx="705570" cy="902611"/>
          </a:xfrm>
        </p:grpSpPr>
        <p:sp>
          <p:nvSpPr>
            <p:cNvPr id="377" name="Google Shape;377;p23"/>
            <p:cNvSpPr/>
            <p:nvPr/>
          </p:nvSpPr>
          <p:spPr>
            <a:xfrm rot="-6771571">
              <a:off x="558531" y="2678138"/>
              <a:ext cx="254901" cy="285093"/>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23"/>
            <p:cNvSpPr/>
            <p:nvPr/>
          </p:nvSpPr>
          <p:spPr>
            <a:xfrm rot="-6771571">
              <a:off x="587461" y="2398886"/>
              <a:ext cx="366808" cy="410670"/>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23"/>
            <p:cNvSpPr/>
            <p:nvPr/>
          </p:nvSpPr>
          <p:spPr>
            <a:xfrm rot="-6771571">
              <a:off x="402802" y="2803964"/>
              <a:ext cx="366808" cy="410670"/>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80" name="Google Shape;380;p23"/>
          <p:cNvGrpSpPr/>
          <p:nvPr/>
        </p:nvGrpSpPr>
        <p:grpSpPr>
          <a:xfrm>
            <a:off x="3644903" y="906017"/>
            <a:ext cx="705570" cy="902612"/>
            <a:chOff x="325750" y="2355454"/>
            <a:chExt cx="705570" cy="902611"/>
          </a:xfrm>
        </p:grpSpPr>
        <p:sp>
          <p:nvSpPr>
            <p:cNvPr id="381" name="Google Shape;381;p23"/>
            <p:cNvSpPr/>
            <p:nvPr/>
          </p:nvSpPr>
          <p:spPr>
            <a:xfrm rot="-6771571">
              <a:off x="558531" y="2678138"/>
              <a:ext cx="254901" cy="285093"/>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p23"/>
            <p:cNvSpPr/>
            <p:nvPr/>
          </p:nvSpPr>
          <p:spPr>
            <a:xfrm rot="-6771571">
              <a:off x="587461" y="2398886"/>
              <a:ext cx="366808" cy="410670"/>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23"/>
            <p:cNvSpPr/>
            <p:nvPr/>
          </p:nvSpPr>
          <p:spPr>
            <a:xfrm rot="-6771571">
              <a:off x="402802" y="2803964"/>
              <a:ext cx="366808" cy="410670"/>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84" name="Google Shape;384;p23"/>
          <p:cNvGrpSpPr/>
          <p:nvPr/>
        </p:nvGrpSpPr>
        <p:grpSpPr>
          <a:xfrm>
            <a:off x="4829652" y="952245"/>
            <a:ext cx="705570" cy="902612"/>
            <a:chOff x="325750" y="2355454"/>
            <a:chExt cx="705570" cy="902611"/>
          </a:xfrm>
        </p:grpSpPr>
        <p:sp>
          <p:nvSpPr>
            <p:cNvPr id="385" name="Google Shape;385;p23"/>
            <p:cNvSpPr/>
            <p:nvPr/>
          </p:nvSpPr>
          <p:spPr>
            <a:xfrm rot="-6771571">
              <a:off x="558531" y="2678138"/>
              <a:ext cx="254901" cy="285093"/>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23"/>
            <p:cNvSpPr/>
            <p:nvPr/>
          </p:nvSpPr>
          <p:spPr>
            <a:xfrm rot="-6771571">
              <a:off x="587461" y="2398886"/>
              <a:ext cx="366808" cy="410670"/>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23"/>
            <p:cNvSpPr/>
            <p:nvPr/>
          </p:nvSpPr>
          <p:spPr>
            <a:xfrm rot="-6771571">
              <a:off x="402802" y="2803964"/>
              <a:ext cx="366808" cy="410670"/>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88" name="Google Shape;388;p23"/>
          <p:cNvSpPr txBox="1"/>
          <p:nvPr/>
        </p:nvSpPr>
        <p:spPr>
          <a:xfrm>
            <a:off x="2917370" y="5432628"/>
            <a:ext cx="7360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Base</a:t>
            </a:r>
            <a:endParaRPr/>
          </a:p>
        </p:txBody>
      </p:sp>
      <p:grpSp>
        <p:nvGrpSpPr>
          <p:cNvPr id="389" name="Google Shape;389;p23"/>
          <p:cNvGrpSpPr/>
          <p:nvPr/>
        </p:nvGrpSpPr>
        <p:grpSpPr>
          <a:xfrm>
            <a:off x="5528811" y="2611054"/>
            <a:ext cx="1269996" cy="3289963"/>
            <a:chOff x="5528810" y="2412274"/>
            <a:chExt cx="1269996" cy="3289962"/>
          </a:xfrm>
        </p:grpSpPr>
        <p:pic>
          <p:nvPicPr>
            <p:cNvPr id="390" name="Google Shape;390;p23"/>
            <p:cNvPicPr preferRelativeResize="0"/>
            <p:nvPr/>
          </p:nvPicPr>
          <p:blipFill rotWithShape="1">
            <a:blip r:embed="rId4">
              <a:alphaModFix/>
            </a:blip>
            <a:srcRect l="71048"/>
            <a:stretch/>
          </p:blipFill>
          <p:spPr>
            <a:xfrm>
              <a:off x="5528810" y="2412274"/>
              <a:ext cx="1269996" cy="3289962"/>
            </a:xfrm>
            <a:prstGeom prst="rect">
              <a:avLst/>
            </a:prstGeom>
            <a:noFill/>
            <a:ln>
              <a:noFill/>
            </a:ln>
          </p:spPr>
        </p:pic>
        <p:sp>
          <p:nvSpPr>
            <p:cNvPr id="391" name="Google Shape;391;p23"/>
            <p:cNvSpPr txBox="1"/>
            <p:nvPr/>
          </p:nvSpPr>
          <p:spPr>
            <a:xfrm>
              <a:off x="5546229" y="5223153"/>
              <a:ext cx="83869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Rover</a:t>
              </a:r>
              <a:endParaRPr/>
            </a:p>
          </p:txBody>
        </p:sp>
      </p:grpSp>
      <p:sp>
        <p:nvSpPr>
          <p:cNvPr id="392" name="Google Shape;392;p23"/>
          <p:cNvSpPr txBox="1"/>
          <p:nvPr/>
        </p:nvSpPr>
        <p:spPr>
          <a:xfrm>
            <a:off x="6914341" y="3174895"/>
            <a:ext cx="222965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the same time, rover antenna also receives position data from satellites. </a:t>
            </a:r>
            <a:endParaRPr/>
          </a:p>
        </p:txBody>
      </p:sp>
      <p:grpSp>
        <p:nvGrpSpPr>
          <p:cNvPr id="393" name="Google Shape;393;p23"/>
          <p:cNvGrpSpPr/>
          <p:nvPr/>
        </p:nvGrpSpPr>
        <p:grpSpPr>
          <a:xfrm>
            <a:off x="975361" y="1483410"/>
            <a:ext cx="4326439" cy="2172675"/>
            <a:chOff x="975360" y="1284628"/>
            <a:chExt cx="4326438" cy="2172675"/>
          </a:xfrm>
        </p:grpSpPr>
        <p:cxnSp>
          <p:nvCxnSpPr>
            <p:cNvPr id="394" name="Google Shape;394;p23"/>
            <p:cNvCxnSpPr/>
            <p:nvPr/>
          </p:nvCxnSpPr>
          <p:spPr>
            <a:xfrm>
              <a:off x="975360" y="1703457"/>
              <a:ext cx="2829315" cy="1753846"/>
            </a:xfrm>
            <a:prstGeom prst="straightConnector1">
              <a:avLst/>
            </a:prstGeom>
            <a:noFill/>
            <a:ln w="28575" cap="flat" cmpd="sng">
              <a:solidFill>
                <a:srgbClr val="FF0000"/>
              </a:solidFill>
              <a:prstDash val="solid"/>
              <a:round/>
              <a:headEnd type="none" w="sm" len="sm"/>
              <a:tailEnd type="triangle" w="med" len="med"/>
            </a:ln>
          </p:spPr>
        </p:cxnSp>
        <p:cxnSp>
          <p:nvCxnSpPr>
            <p:cNvPr id="395" name="Google Shape;395;p23"/>
            <p:cNvCxnSpPr/>
            <p:nvPr/>
          </p:nvCxnSpPr>
          <p:spPr>
            <a:xfrm>
              <a:off x="2675358" y="1351684"/>
              <a:ext cx="1202998" cy="2080935"/>
            </a:xfrm>
            <a:prstGeom prst="straightConnector1">
              <a:avLst/>
            </a:prstGeom>
            <a:noFill/>
            <a:ln w="28575" cap="flat" cmpd="sng">
              <a:solidFill>
                <a:srgbClr val="FF0000"/>
              </a:solidFill>
              <a:prstDash val="solid"/>
              <a:round/>
              <a:headEnd type="none" w="sm" len="sm"/>
              <a:tailEnd type="triangle" w="med" len="med"/>
            </a:ln>
          </p:spPr>
        </p:cxnSp>
        <p:cxnSp>
          <p:nvCxnSpPr>
            <p:cNvPr id="396" name="Google Shape;396;p23"/>
            <p:cNvCxnSpPr/>
            <p:nvPr/>
          </p:nvCxnSpPr>
          <p:spPr>
            <a:xfrm flipH="1">
              <a:off x="3984044" y="1284628"/>
              <a:ext cx="105971" cy="2172675"/>
            </a:xfrm>
            <a:prstGeom prst="straightConnector1">
              <a:avLst/>
            </a:prstGeom>
            <a:noFill/>
            <a:ln w="28575" cap="flat" cmpd="sng">
              <a:solidFill>
                <a:srgbClr val="FF0000"/>
              </a:solidFill>
              <a:prstDash val="solid"/>
              <a:round/>
              <a:headEnd type="none" w="sm" len="sm"/>
              <a:tailEnd type="triangle" w="med" len="med"/>
            </a:ln>
          </p:spPr>
        </p:cxnSp>
        <p:cxnSp>
          <p:nvCxnSpPr>
            <p:cNvPr id="397" name="Google Shape;397;p23"/>
            <p:cNvCxnSpPr/>
            <p:nvPr/>
          </p:nvCxnSpPr>
          <p:spPr>
            <a:xfrm flipH="1">
              <a:off x="4090015" y="1284628"/>
              <a:ext cx="1211783" cy="2172675"/>
            </a:xfrm>
            <a:prstGeom prst="straightConnector1">
              <a:avLst/>
            </a:prstGeom>
            <a:noFill/>
            <a:ln w="28575" cap="flat" cmpd="sng">
              <a:solidFill>
                <a:srgbClr val="FF0000"/>
              </a:solidFill>
              <a:prstDash val="solid"/>
              <a:round/>
              <a:headEnd type="none" w="sm" len="sm"/>
              <a:tailEnd type="triangle" w="med" len="med"/>
            </a:ln>
          </p:spPr>
        </p:cxnSp>
      </p:grpSp>
      <p:grpSp>
        <p:nvGrpSpPr>
          <p:cNvPr id="398" name="Google Shape;398;p23"/>
          <p:cNvGrpSpPr/>
          <p:nvPr/>
        </p:nvGrpSpPr>
        <p:grpSpPr>
          <a:xfrm>
            <a:off x="988042" y="1483409"/>
            <a:ext cx="5015703" cy="1295752"/>
            <a:chOff x="988041" y="1284628"/>
            <a:chExt cx="5015703" cy="1295752"/>
          </a:xfrm>
        </p:grpSpPr>
        <p:cxnSp>
          <p:nvCxnSpPr>
            <p:cNvPr id="399" name="Google Shape;399;p23"/>
            <p:cNvCxnSpPr/>
            <p:nvPr/>
          </p:nvCxnSpPr>
          <p:spPr>
            <a:xfrm>
              <a:off x="988041" y="1714805"/>
              <a:ext cx="4968622" cy="865575"/>
            </a:xfrm>
            <a:prstGeom prst="straightConnector1">
              <a:avLst/>
            </a:prstGeom>
            <a:noFill/>
            <a:ln w="28575" cap="flat" cmpd="sng">
              <a:solidFill>
                <a:srgbClr val="FF0000"/>
              </a:solidFill>
              <a:prstDash val="solid"/>
              <a:round/>
              <a:headEnd type="none" w="sm" len="sm"/>
              <a:tailEnd type="triangle" w="med" len="med"/>
            </a:ln>
          </p:spPr>
        </p:cxnSp>
        <p:cxnSp>
          <p:nvCxnSpPr>
            <p:cNvPr id="400" name="Google Shape;400;p23"/>
            <p:cNvCxnSpPr/>
            <p:nvPr/>
          </p:nvCxnSpPr>
          <p:spPr>
            <a:xfrm>
              <a:off x="2671232" y="1358085"/>
              <a:ext cx="3332512" cy="1222295"/>
            </a:xfrm>
            <a:prstGeom prst="straightConnector1">
              <a:avLst/>
            </a:prstGeom>
            <a:noFill/>
            <a:ln w="28575" cap="flat" cmpd="sng">
              <a:solidFill>
                <a:srgbClr val="FF0000"/>
              </a:solidFill>
              <a:prstDash val="solid"/>
              <a:round/>
              <a:headEnd type="none" w="sm" len="sm"/>
              <a:tailEnd type="triangle" w="med" len="med"/>
            </a:ln>
          </p:spPr>
        </p:cxnSp>
        <p:cxnSp>
          <p:nvCxnSpPr>
            <p:cNvPr id="401" name="Google Shape;401;p23"/>
            <p:cNvCxnSpPr/>
            <p:nvPr/>
          </p:nvCxnSpPr>
          <p:spPr>
            <a:xfrm>
              <a:off x="4078046" y="1284628"/>
              <a:ext cx="1907870" cy="1295752"/>
            </a:xfrm>
            <a:prstGeom prst="straightConnector1">
              <a:avLst/>
            </a:prstGeom>
            <a:noFill/>
            <a:ln w="28575" cap="flat" cmpd="sng">
              <a:solidFill>
                <a:srgbClr val="FF0000"/>
              </a:solidFill>
              <a:prstDash val="solid"/>
              <a:round/>
              <a:headEnd type="none" w="sm" len="sm"/>
              <a:tailEnd type="triangle" w="med" len="med"/>
            </a:ln>
          </p:spPr>
        </p:cxnSp>
        <p:cxnSp>
          <p:nvCxnSpPr>
            <p:cNvPr id="402" name="Google Shape;402;p23"/>
            <p:cNvCxnSpPr/>
            <p:nvPr/>
          </p:nvCxnSpPr>
          <p:spPr>
            <a:xfrm>
              <a:off x="5313768" y="1284628"/>
              <a:ext cx="672148" cy="1295752"/>
            </a:xfrm>
            <a:prstGeom prst="straightConnector1">
              <a:avLst/>
            </a:prstGeom>
            <a:noFill/>
            <a:ln w="28575" cap="flat" cmpd="sng">
              <a:solidFill>
                <a:srgbClr val="FF0000"/>
              </a:solidFill>
              <a:prstDash val="solid"/>
              <a:round/>
              <a:headEnd type="none" w="sm" len="sm"/>
              <a:tailEnd type="triangle" w="med" len="med"/>
            </a:ln>
          </p:spPr>
        </p:cxnSp>
      </p:grpSp>
      <p:cxnSp>
        <p:nvCxnSpPr>
          <p:cNvPr id="403" name="Google Shape;403;p23"/>
          <p:cNvCxnSpPr>
            <a:cxnSpLocks/>
          </p:cNvCxnSpPr>
          <p:nvPr/>
        </p:nvCxnSpPr>
        <p:spPr>
          <a:xfrm>
            <a:off x="4216275" y="3819317"/>
            <a:ext cx="1538482" cy="0"/>
          </a:xfrm>
          <a:prstGeom prst="straightConnector1">
            <a:avLst/>
          </a:prstGeom>
          <a:noFill/>
          <a:ln w="57150" cap="flat" cmpd="sng">
            <a:solidFill>
              <a:schemeClr val="accent6"/>
            </a:solidFill>
            <a:prstDash val="solid"/>
            <a:round/>
            <a:headEnd type="none" w="sm" len="sm"/>
            <a:tailEnd type="triangle" w="med" len="med"/>
          </a:ln>
        </p:spPr>
      </p:cxnSp>
      <p:sp>
        <p:nvSpPr>
          <p:cNvPr id="404" name="Google Shape;404;p23"/>
          <p:cNvSpPr txBox="1"/>
          <p:nvPr/>
        </p:nvSpPr>
        <p:spPr>
          <a:xfrm>
            <a:off x="198561" y="3174895"/>
            <a:ext cx="2476799"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Base station antenna receives data from satellites.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The position drifts over time relative to the known, stable location of the antenna.  This offset is communicated to the rover as a correction.</a:t>
            </a:r>
            <a:endParaRPr/>
          </a:p>
        </p:txBody>
      </p:sp>
      <p:sp>
        <p:nvSpPr>
          <p:cNvPr id="405" name="Google Shape;405;p23"/>
          <p:cNvSpPr txBox="1"/>
          <p:nvPr/>
        </p:nvSpPr>
        <p:spPr>
          <a:xfrm>
            <a:off x="7453327" y="6548985"/>
            <a:ext cx="25745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(Images: Ben Crosby)</a:t>
            </a:r>
            <a:endParaRPr/>
          </a:p>
        </p:txBody>
      </p:sp>
      <p:sp>
        <p:nvSpPr>
          <p:cNvPr id="406" name="Google Shape;406;p23"/>
          <p:cNvSpPr/>
          <p:nvPr/>
        </p:nvSpPr>
        <p:spPr>
          <a:xfrm>
            <a:off x="6914341" y="4591998"/>
            <a:ext cx="2128059"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Rover also receives a position correction from the base, in real time for RTK.   </a:t>
            </a:r>
            <a:endParaRPr/>
          </a:p>
        </p:txBody>
      </p:sp>
      <p:sp>
        <p:nvSpPr>
          <p:cNvPr id="2" name="TextBox 1">
            <a:extLst>
              <a:ext uri="{FF2B5EF4-FFF2-40B4-BE49-F238E27FC236}">
                <a16:creationId xmlns:a16="http://schemas.microsoft.com/office/drawing/2014/main" id="{FB04F63E-7A0E-0504-F235-21AB42FCFD29}"/>
              </a:ext>
            </a:extLst>
          </p:cNvPr>
          <p:cNvSpPr txBox="1"/>
          <p:nvPr/>
        </p:nvSpPr>
        <p:spPr>
          <a:xfrm rot="745060">
            <a:off x="6202076" y="588366"/>
            <a:ext cx="2500920" cy="707886"/>
          </a:xfrm>
          <a:prstGeom prst="rect">
            <a:avLst/>
          </a:prstGeom>
          <a:noFill/>
        </p:spPr>
        <p:txBody>
          <a:bodyPr wrap="square" rtlCol="0">
            <a:spAutoFit/>
          </a:bodyPr>
          <a:lstStyle/>
          <a:p>
            <a:pPr algn="r"/>
            <a:r>
              <a:rPr lang="en-US" sz="2000" b="1" dirty="0">
                <a:solidFill>
                  <a:srgbClr val="C00000"/>
                </a:solidFill>
              </a:rPr>
              <a:t>“RTK” = Real-time Kinematic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4"/>
          <p:cNvSpPr/>
          <p:nvPr/>
        </p:nvSpPr>
        <p:spPr>
          <a:xfrm>
            <a:off x="362859" y="1770751"/>
            <a:ext cx="8368188" cy="4777536"/>
          </a:xfrm>
          <a:prstGeom prst="rect">
            <a:avLst/>
          </a:prstGeom>
          <a:blipFill rotWithShape="1">
            <a:blip r:embed="rId3">
              <a:alphaModFix amt="9000"/>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24"/>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dirty="0"/>
              <a:t>Map View of a Kinematic Survey</a:t>
            </a:r>
            <a:endParaRPr dirty="0"/>
          </a:p>
        </p:txBody>
      </p:sp>
      <p:sp>
        <p:nvSpPr>
          <p:cNvPr id="414" name="Google Shape;414;p24"/>
          <p:cNvSpPr/>
          <p:nvPr/>
        </p:nvSpPr>
        <p:spPr>
          <a:xfrm>
            <a:off x="1747625" y="4192060"/>
            <a:ext cx="213691" cy="213691"/>
          </a:xfrm>
          <a:prstGeom prst="flowChartOr">
            <a:avLst/>
          </a:prstGeom>
          <a:solidFill>
            <a:srgbClr val="00B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24"/>
          <p:cNvSpPr/>
          <p:nvPr/>
        </p:nvSpPr>
        <p:spPr>
          <a:xfrm>
            <a:off x="2184717" y="3839818"/>
            <a:ext cx="149087" cy="149087"/>
          </a:xfrm>
          <a:prstGeom prst="flowChartConnector">
            <a:avLst/>
          </a:prstGeom>
          <a:solidFill>
            <a:srgbClr val="00B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24"/>
          <p:cNvSpPr txBox="1"/>
          <p:nvPr/>
        </p:nvSpPr>
        <p:spPr>
          <a:xfrm>
            <a:off x="1198113" y="1184460"/>
            <a:ext cx="163859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Base Station</a:t>
            </a:r>
            <a:endParaRPr/>
          </a:p>
        </p:txBody>
      </p:sp>
      <p:sp>
        <p:nvSpPr>
          <p:cNvPr id="417" name="Google Shape;417;p24"/>
          <p:cNvSpPr txBox="1"/>
          <p:nvPr/>
        </p:nvSpPr>
        <p:spPr>
          <a:xfrm>
            <a:off x="4808922" y="1183568"/>
            <a:ext cx="375634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Three Different Rover Positions</a:t>
            </a:r>
            <a:endParaRPr/>
          </a:p>
        </p:txBody>
      </p:sp>
      <p:sp>
        <p:nvSpPr>
          <p:cNvPr id="418" name="Google Shape;418;p24"/>
          <p:cNvSpPr/>
          <p:nvPr/>
        </p:nvSpPr>
        <p:spPr>
          <a:xfrm>
            <a:off x="2557436" y="3531709"/>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24"/>
          <p:cNvSpPr/>
          <p:nvPr/>
        </p:nvSpPr>
        <p:spPr>
          <a:xfrm>
            <a:off x="2208090" y="3521769"/>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24"/>
          <p:cNvSpPr/>
          <p:nvPr/>
        </p:nvSpPr>
        <p:spPr>
          <a:xfrm>
            <a:off x="1682793" y="4050126"/>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1" name="Google Shape;421;p24"/>
          <p:cNvSpPr/>
          <p:nvPr/>
        </p:nvSpPr>
        <p:spPr>
          <a:xfrm>
            <a:off x="1682793" y="3561525"/>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24"/>
          <p:cNvSpPr/>
          <p:nvPr/>
        </p:nvSpPr>
        <p:spPr>
          <a:xfrm>
            <a:off x="2340429" y="3800061"/>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24"/>
          <p:cNvSpPr/>
          <p:nvPr/>
        </p:nvSpPr>
        <p:spPr>
          <a:xfrm>
            <a:off x="2766361" y="4295489"/>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24"/>
          <p:cNvSpPr/>
          <p:nvPr/>
        </p:nvSpPr>
        <p:spPr>
          <a:xfrm>
            <a:off x="2052197" y="4822206"/>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24"/>
          <p:cNvSpPr/>
          <p:nvPr/>
        </p:nvSpPr>
        <p:spPr>
          <a:xfrm>
            <a:off x="1236021" y="4253284"/>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24"/>
          <p:cNvSpPr/>
          <p:nvPr/>
        </p:nvSpPr>
        <p:spPr>
          <a:xfrm>
            <a:off x="1762305" y="4861964"/>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24"/>
          <p:cNvSpPr/>
          <p:nvPr/>
        </p:nvSpPr>
        <p:spPr>
          <a:xfrm>
            <a:off x="1029981" y="4020313"/>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24"/>
          <p:cNvSpPr/>
          <p:nvPr/>
        </p:nvSpPr>
        <p:spPr>
          <a:xfrm>
            <a:off x="1937897" y="4502430"/>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24"/>
          <p:cNvSpPr/>
          <p:nvPr/>
        </p:nvSpPr>
        <p:spPr>
          <a:xfrm>
            <a:off x="2535305" y="4634953"/>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24"/>
          <p:cNvSpPr/>
          <p:nvPr/>
        </p:nvSpPr>
        <p:spPr>
          <a:xfrm>
            <a:off x="2105204" y="4196765"/>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24"/>
          <p:cNvSpPr/>
          <p:nvPr/>
        </p:nvSpPr>
        <p:spPr>
          <a:xfrm>
            <a:off x="2597192" y="4335245"/>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24"/>
          <p:cNvSpPr/>
          <p:nvPr/>
        </p:nvSpPr>
        <p:spPr>
          <a:xfrm>
            <a:off x="2476452" y="4095214"/>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24"/>
          <p:cNvSpPr/>
          <p:nvPr/>
        </p:nvSpPr>
        <p:spPr>
          <a:xfrm>
            <a:off x="1643036" y="4525621"/>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24"/>
          <p:cNvSpPr/>
          <p:nvPr/>
        </p:nvSpPr>
        <p:spPr>
          <a:xfrm>
            <a:off x="1971029" y="3636936"/>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24"/>
          <p:cNvSpPr/>
          <p:nvPr/>
        </p:nvSpPr>
        <p:spPr>
          <a:xfrm>
            <a:off x="1380386" y="3595517"/>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24"/>
          <p:cNvSpPr/>
          <p:nvPr/>
        </p:nvSpPr>
        <p:spPr>
          <a:xfrm>
            <a:off x="1398977" y="4512372"/>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24"/>
          <p:cNvSpPr/>
          <p:nvPr/>
        </p:nvSpPr>
        <p:spPr>
          <a:xfrm>
            <a:off x="1977653" y="4050126"/>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38" name="Google Shape;438;p24"/>
          <p:cNvGrpSpPr/>
          <p:nvPr/>
        </p:nvGrpSpPr>
        <p:grpSpPr>
          <a:xfrm>
            <a:off x="2726609" y="3730489"/>
            <a:ext cx="349367" cy="369332"/>
            <a:chOff x="3280120" y="3349492"/>
            <a:chExt cx="349367" cy="369332"/>
          </a:xfrm>
        </p:grpSpPr>
        <p:sp>
          <p:nvSpPr>
            <p:cNvPr id="439" name="Google Shape;439;p24"/>
            <p:cNvSpPr/>
            <p:nvPr/>
          </p:nvSpPr>
          <p:spPr>
            <a:xfrm>
              <a:off x="3280120" y="3493604"/>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24"/>
            <p:cNvSpPr txBox="1"/>
            <p:nvPr/>
          </p:nvSpPr>
          <p:spPr>
            <a:xfrm>
              <a:off x="3295741" y="3349492"/>
              <a:ext cx="3337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a:t>
              </a:r>
              <a:r>
                <a:rPr lang="en-US" sz="1800" baseline="-25000">
                  <a:solidFill>
                    <a:schemeClr val="dk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grpSp>
      <p:grpSp>
        <p:nvGrpSpPr>
          <p:cNvPr id="441" name="Google Shape;441;p24"/>
          <p:cNvGrpSpPr/>
          <p:nvPr/>
        </p:nvGrpSpPr>
        <p:grpSpPr>
          <a:xfrm>
            <a:off x="2188674" y="4265616"/>
            <a:ext cx="333746" cy="369332"/>
            <a:chOff x="2742188" y="3884619"/>
            <a:chExt cx="333745" cy="369332"/>
          </a:xfrm>
        </p:grpSpPr>
        <p:sp>
          <p:nvSpPr>
            <p:cNvPr id="442" name="Google Shape;442;p24"/>
            <p:cNvSpPr/>
            <p:nvPr/>
          </p:nvSpPr>
          <p:spPr>
            <a:xfrm>
              <a:off x="2773015" y="4154561"/>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4"/>
            <p:cNvSpPr txBox="1"/>
            <p:nvPr/>
          </p:nvSpPr>
          <p:spPr>
            <a:xfrm>
              <a:off x="2742188" y="3884619"/>
              <a:ext cx="3337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a:t>
              </a:r>
              <a:r>
                <a:rPr lang="en-US" sz="1800" baseline="-250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grpSp>
      <p:grpSp>
        <p:nvGrpSpPr>
          <p:cNvPr id="444" name="Google Shape;444;p24"/>
          <p:cNvGrpSpPr/>
          <p:nvPr/>
        </p:nvGrpSpPr>
        <p:grpSpPr>
          <a:xfrm>
            <a:off x="6008576" y="2845184"/>
            <a:ext cx="333746" cy="410751"/>
            <a:chOff x="6008573" y="2845183"/>
            <a:chExt cx="333745" cy="410751"/>
          </a:xfrm>
        </p:grpSpPr>
        <p:sp>
          <p:nvSpPr>
            <p:cNvPr id="445" name="Google Shape;445;p24"/>
            <p:cNvSpPr txBox="1"/>
            <p:nvPr/>
          </p:nvSpPr>
          <p:spPr>
            <a:xfrm>
              <a:off x="6008573" y="2845183"/>
              <a:ext cx="3337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a:t>
              </a:r>
              <a:r>
                <a:rPr lang="en-US" sz="1800" baseline="-25000">
                  <a:solidFill>
                    <a:schemeClr val="dk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446" name="Google Shape;446;p24"/>
            <p:cNvSpPr/>
            <p:nvPr/>
          </p:nvSpPr>
          <p:spPr>
            <a:xfrm>
              <a:off x="6066115" y="3146603"/>
              <a:ext cx="109331" cy="109331"/>
            </a:xfrm>
            <a:prstGeom prst="flowChartConnector">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47" name="Google Shape;447;p24"/>
          <p:cNvGrpSpPr/>
          <p:nvPr/>
        </p:nvGrpSpPr>
        <p:grpSpPr>
          <a:xfrm>
            <a:off x="7029570" y="4855343"/>
            <a:ext cx="333747" cy="423998"/>
            <a:chOff x="7029569" y="4855338"/>
            <a:chExt cx="333746" cy="423997"/>
          </a:xfrm>
        </p:grpSpPr>
        <p:sp>
          <p:nvSpPr>
            <p:cNvPr id="448" name="Google Shape;448;p24"/>
            <p:cNvSpPr txBox="1"/>
            <p:nvPr/>
          </p:nvSpPr>
          <p:spPr>
            <a:xfrm>
              <a:off x="7029569" y="4855338"/>
              <a:ext cx="333745" cy="369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a:t>
              </a:r>
              <a:r>
                <a:rPr lang="en-US" sz="1800" baseline="-25000">
                  <a:solidFill>
                    <a:schemeClr val="dk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449" name="Google Shape;449;p24"/>
            <p:cNvSpPr/>
            <p:nvPr/>
          </p:nvSpPr>
          <p:spPr>
            <a:xfrm>
              <a:off x="7253984" y="5170004"/>
              <a:ext cx="109331" cy="109331"/>
            </a:xfrm>
            <a:prstGeom prst="flowChartConnector">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50" name="Google Shape;450;p24"/>
          <p:cNvGrpSpPr/>
          <p:nvPr/>
        </p:nvGrpSpPr>
        <p:grpSpPr>
          <a:xfrm>
            <a:off x="7877117" y="3294030"/>
            <a:ext cx="341328" cy="433870"/>
            <a:chOff x="7877122" y="3294028"/>
            <a:chExt cx="341328" cy="433869"/>
          </a:xfrm>
        </p:grpSpPr>
        <p:sp>
          <p:nvSpPr>
            <p:cNvPr id="451" name="Google Shape;451;p24"/>
            <p:cNvSpPr txBox="1"/>
            <p:nvPr/>
          </p:nvSpPr>
          <p:spPr>
            <a:xfrm>
              <a:off x="7877122" y="3294028"/>
              <a:ext cx="333746" cy="369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a:t>
              </a:r>
              <a:r>
                <a:rPr lang="en-US" sz="1800" baseline="-250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452" name="Google Shape;452;p24"/>
            <p:cNvSpPr/>
            <p:nvPr/>
          </p:nvSpPr>
          <p:spPr>
            <a:xfrm>
              <a:off x="8109119" y="3618566"/>
              <a:ext cx="109331" cy="109331"/>
            </a:xfrm>
            <a:prstGeom prst="flowChartConnector">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53" name="Google Shape;453;p24"/>
          <p:cNvGrpSpPr/>
          <p:nvPr/>
        </p:nvGrpSpPr>
        <p:grpSpPr>
          <a:xfrm>
            <a:off x="1215846" y="3839813"/>
            <a:ext cx="333746" cy="369332"/>
            <a:chOff x="1769361" y="3458816"/>
            <a:chExt cx="333745" cy="369332"/>
          </a:xfrm>
        </p:grpSpPr>
        <p:sp>
          <p:nvSpPr>
            <p:cNvPr id="454" name="Google Shape;454;p24"/>
            <p:cNvSpPr/>
            <p:nvPr/>
          </p:nvSpPr>
          <p:spPr>
            <a:xfrm>
              <a:off x="1938128" y="3498575"/>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24"/>
            <p:cNvSpPr txBox="1"/>
            <p:nvPr/>
          </p:nvSpPr>
          <p:spPr>
            <a:xfrm>
              <a:off x="1769361" y="3458816"/>
              <a:ext cx="3337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a:t>
              </a:r>
              <a:r>
                <a:rPr lang="en-US" sz="1800" baseline="-25000">
                  <a:solidFill>
                    <a:schemeClr val="dk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grpSp>
      <p:grpSp>
        <p:nvGrpSpPr>
          <p:cNvPr id="456" name="Google Shape;456;p24"/>
          <p:cNvGrpSpPr/>
          <p:nvPr/>
        </p:nvGrpSpPr>
        <p:grpSpPr>
          <a:xfrm>
            <a:off x="5417590" y="3118371"/>
            <a:ext cx="667541" cy="137564"/>
            <a:chOff x="5417589" y="3118370"/>
            <a:chExt cx="667541" cy="137564"/>
          </a:xfrm>
        </p:grpSpPr>
        <p:cxnSp>
          <p:nvCxnSpPr>
            <p:cNvPr id="457" name="Google Shape;457;p24"/>
            <p:cNvCxnSpPr/>
            <p:nvPr/>
          </p:nvCxnSpPr>
          <p:spPr>
            <a:xfrm flipH="1">
              <a:off x="5550140" y="3201270"/>
              <a:ext cx="534990" cy="4104"/>
            </a:xfrm>
            <a:prstGeom prst="straightConnector1">
              <a:avLst/>
            </a:prstGeom>
            <a:noFill/>
            <a:ln w="28575" cap="flat" cmpd="sng">
              <a:solidFill>
                <a:srgbClr val="953734"/>
              </a:solidFill>
              <a:prstDash val="solid"/>
              <a:round/>
              <a:headEnd type="none" w="sm" len="sm"/>
              <a:tailEnd type="triangle" w="med" len="med"/>
            </a:ln>
          </p:spPr>
        </p:cxnSp>
        <p:sp>
          <p:nvSpPr>
            <p:cNvPr id="458" name="Google Shape;458;p24"/>
            <p:cNvSpPr/>
            <p:nvPr/>
          </p:nvSpPr>
          <p:spPr>
            <a:xfrm>
              <a:off x="5417589" y="3118370"/>
              <a:ext cx="159574" cy="137564"/>
            </a:xfrm>
            <a:prstGeom prst="triangle">
              <a:avLst>
                <a:gd name="adj" fmla="val 50000"/>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59" name="Google Shape;459;p24"/>
          <p:cNvGrpSpPr/>
          <p:nvPr/>
        </p:nvGrpSpPr>
        <p:grpSpPr>
          <a:xfrm>
            <a:off x="8058877" y="2966761"/>
            <a:ext cx="159575" cy="619611"/>
            <a:chOff x="8058876" y="2966761"/>
            <a:chExt cx="159574" cy="619611"/>
          </a:xfrm>
        </p:grpSpPr>
        <p:cxnSp>
          <p:nvCxnSpPr>
            <p:cNvPr id="460" name="Google Shape;460;p24"/>
            <p:cNvCxnSpPr/>
            <p:nvPr/>
          </p:nvCxnSpPr>
          <p:spPr>
            <a:xfrm rot="10800000">
              <a:off x="8153845" y="3108431"/>
              <a:ext cx="17276" cy="477941"/>
            </a:xfrm>
            <a:prstGeom prst="straightConnector1">
              <a:avLst/>
            </a:prstGeom>
            <a:noFill/>
            <a:ln w="28575" cap="flat" cmpd="sng">
              <a:solidFill>
                <a:srgbClr val="953734"/>
              </a:solidFill>
              <a:prstDash val="solid"/>
              <a:round/>
              <a:headEnd type="none" w="sm" len="sm"/>
              <a:tailEnd type="triangle" w="med" len="med"/>
            </a:ln>
          </p:spPr>
        </p:cxnSp>
        <p:sp>
          <p:nvSpPr>
            <p:cNvPr id="461" name="Google Shape;461;p24"/>
            <p:cNvSpPr/>
            <p:nvPr/>
          </p:nvSpPr>
          <p:spPr>
            <a:xfrm>
              <a:off x="8058876" y="2966761"/>
              <a:ext cx="159574" cy="137564"/>
            </a:xfrm>
            <a:prstGeom prst="triangle">
              <a:avLst>
                <a:gd name="adj" fmla="val 50000"/>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62" name="Google Shape;462;p24"/>
          <p:cNvGrpSpPr/>
          <p:nvPr/>
        </p:nvGrpSpPr>
        <p:grpSpPr>
          <a:xfrm>
            <a:off x="7394710" y="5153835"/>
            <a:ext cx="889087" cy="137564"/>
            <a:chOff x="7394710" y="5153835"/>
            <a:chExt cx="889086" cy="137564"/>
          </a:xfrm>
        </p:grpSpPr>
        <p:cxnSp>
          <p:nvCxnSpPr>
            <p:cNvPr id="463" name="Google Shape;463;p24"/>
            <p:cNvCxnSpPr/>
            <p:nvPr/>
          </p:nvCxnSpPr>
          <p:spPr>
            <a:xfrm>
              <a:off x="7394710" y="5222617"/>
              <a:ext cx="743953" cy="2052"/>
            </a:xfrm>
            <a:prstGeom prst="straightConnector1">
              <a:avLst/>
            </a:prstGeom>
            <a:noFill/>
            <a:ln w="28575" cap="flat" cmpd="sng">
              <a:solidFill>
                <a:srgbClr val="953734"/>
              </a:solidFill>
              <a:prstDash val="solid"/>
              <a:round/>
              <a:headEnd type="none" w="sm" len="sm"/>
              <a:tailEnd type="triangle" w="med" len="med"/>
            </a:ln>
          </p:spPr>
        </p:cxnSp>
        <p:sp>
          <p:nvSpPr>
            <p:cNvPr id="464" name="Google Shape;464;p24"/>
            <p:cNvSpPr/>
            <p:nvPr/>
          </p:nvSpPr>
          <p:spPr>
            <a:xfrm>
              <a:off x="8124222" y="5153835"/>
              <a:ext cx="159574" cy="137564"/>
            </a:xfrm>
            <a:prstGeom prst="triangle">
              <a:avLst>
                <a:gd name="adj" fmla="val 50000"/>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65" name="Google Shape;465;p24"/>
          <p:cNvGrpSpPr/>
          <p:nvPr/>
        </p:nvGrpSpPr>
        <p:grpSpPr>
          <a:xfrm>
            <a:off x="4959503" y="3044759"/>
            <a:ext cx="3242623" cy="2781976"/>
            <a:chOff x="4959502" y="3044759"/>
            <a:chExt cx="3242623" cy="2781976"/>
          </a:xfrm>
        </p:grpSpPr>
        <p:sp>
          <p:nvSpPr>
            <p:cNvPr id="466" name="Google Shape;466;p24"/>
            <p:cNvSpPr/>
            <p:nvPr/>
          </p:nvSpPr>
          <p:spPr>
            <a:xfrm>
              <a:off x="4959502" y="3607904"/>
              <a:ext cx="178904" cy="178904"/>
            </a:xfrm>
            <a:prstGeom prst="diamond">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24"/>
            <p:cNvSpPr/>
            <p:nvPr/>
          </p:nvSpPr>
          <p:spPr>
            <a:xfrm>
              <a:off x="7643393" y="5647831"/>
              <a:ext cx="178904" cy="178904"/>
            </a:xfrm>
            <a:prstGeom prst="diamond">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68" name="Google Shape;468;p24"/>
            <p:cNvCxnSpPr/>
            <p:nvPr/>
          </p:nvCxnSpPr>
          <p:spPr>
            <a:xfrm flipH="1">
              <a:off x="5102610" y="3214515"/>
              <a:ext cx="403107" cy="448845"/>
            </a:xfrm>
            <a:prstGeom prst="straightConnector1">
              <a:avLst/>
            </a:prstGeom>
            <a:noFill/>
            <a:ln w="28575" cap="flat" cmpd="sng">
              <a:solidFill>
                <a:srgbClr val="0070C0"/>
              </a:solidFill>
              <a:prstDash val="solid"/>
              <a:round/>
              <a:headEnd type="none" w="sm" len="sm"/>
              <a:tailEnd type="triangle" w="med" len="med"/>
            </a:ln>
          </p:spPr>
        </p:cxnSp>
        <p:cxnSp>
          <p:nvCxnSpPr>
            <p:cNvPr id="469" name="Google Shape;469;p24"/>
            <p:cNvCxnSpPr/>
            <p:nvPr/>
          </p:nvCxnSpPr>
          <p:spPr>
            <a:xfrm flipH="1">
              <a:off x="7732845" y="3044759"/>
              <a:ext cx="403107" cy="448845"/>
            </a:xfrm>
            <a:prstGeom prst="straightConnector1">
              <a:avLst/>
            </a:prstGeom>
            <a:noFill/>
            <a:ln w="28575" cap="flat" cmpd="sng">
              <a:solidFill>
                <a:srgbClr val="0070C0"/>
              </a:solidFill>
              <a:prstDash val="solid"/>
              <a:round/>
              <a:headEnd type="none" w="sm" len="sm"/>
              <a:tailEnd type="triangle" w="med" len="med"/>
            </a:ln>
          </p:spPr>
        </p:cxnSp>
        <p:cxnSp>
          <p:nvCxnSpPr>
            <p:cNvPr id="470" name="Google Shape;470;p24"/>
            <p:cNvCxnSpPr/>
            <p:nvPr/>
          </p:nvCxnSpPr>
          <p:spPr>
            <a:xfrm flipH="1">
              <a:off x="7799018" y="5232487"/>
              <a:ext cx="403107" cy="448845"/>
            </a:xfrm>
            <a:prstGeom prst="straightConnector1">
              <a:avLst/>
            </a:prstGeom>
            <a:noFill/>
            <a:ln w="28575" cap="flat" cmpd="sng">
              <a:solidFill>
                <a:srgbClr val="0070C0"/>
              </a:solidFill>
              <a:prstDash val="solid"/>
              <a:round/>
              <a:headEnd type="none" w="sm" len="sm"/>
              <a:tailEnd type="triangle" w="med" len="med"/>
            </a:ln>
          </p:spPr>
        </p:cxnSp>
        <p:sp>
          <p:nvSpPr>
            <p:cNvPr id="471" name="Google Shape;471;p24"/>
            <p:cNvSpPr/>
            <p:nvPr/>
          </p:nvSpPr>
          <p:spPr>
            <a:xfrm>
              <a:off x="7582220" y="3456730"/>
              <a:ext cx="178904" cy="178904"/>
            </a:xfrm>
            <a:prstGeom prst="diamond">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72" name="Google Shape;472;p24"/>
          <p:cNvSpPr/>
          <p:nvPr/>
        </p:nvSpPr>
        <p:spPr>
          <a:xfrm>
            <a:off x="3170790" y="2216426"/>
            <a:ext cx="1639751" cy="29817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1" y="58500"/>
                </a:moveTo>
                <a:lnTo>
                  <a:pt x="-41377" y="525139"/>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raw base obs.</a:t>
            </a:r>
            <a:endParaRPr/>
          </a:p>
        </p:txBody>
      </p:sp>
      <p:sp>
        <p:nvSpPr>
          <p:cNvPr id="473" name="Google Shape;473;p24"/>
          <p:cNvSpPr/>
          <p:nvPr/>
        </p:nvSpPr>
        <p:spPr>
          <a:xfrm>
            <a:off x="3170790" y="1868558"/>
            <a:ext cx="1639751" cy="29817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1" y="58500"/>
                </a:moveTo>
                <a:lnTo>
                  <a:pt x="-66107" y="773140"/>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assumed ‘here’</a:t>
            </a:r>
            <a:endParaRPr/>
          </a:p>
        </p:txBody>
      </p:sp>
      <p:sp>
        <p:nvSpPr>
          <p:cNvPr id="474" name="Google Shape;474;p24"/>
          <p:cNvSpPr/>
          <p:nvPr/>
        </p:nvSpPr>
        <p:spPr>
          <a:xfrm>
            <a:off x="3170790" y="2564294"/>
            <a:ext cx="1639751" cy="29817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926" y="54499"/>
                </a:moveTo>
                <a:lnTo>
                  <a:pt x="210290" y="217140"/>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raw rover obs.</a:t>
            </a:r>
            <a:endParaRPr/>
          </a:p>
        </p:txBody>
      </p:sp>
      <p:sp>
        <p:nvSpPr>
          <p:cNvPr id="475" name="Google Shape;475;p24"/>
          <p:cNvSpPr/>
          <p:nvPr/>
        </p:nvSpPr>
        <p:spPr>
          <a:xfrm>
            <a:off x="3169171" y="2916342"/>
            <a:ext cx="1639751" cy="29817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926" y="54499"/>
                </a:moveTo>
                <a:lnTo>
                  <a:pt x="163740" y="105140"/>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rover RTK adj.</a:t>
            </a:r>
            <a:endParaRPr/>
          </a:p>
        </p:txBody>
      </p:sp>
      <p:sp>
        <p:nvSpPr>
          <p:cNvPr id="476" name="Google Shape;476;p24"/>
          <p:cNvSpPr/>
          <p:nvPr/>
        </p:nvSpPr>
        <p:spPr>
          <a:xfrm>
            <a:off x="3169171" y="3263350"/>
            <a:ext cx="1639751" cy="29817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44" y="58499"/>
                </a:moveTo>
                <a:lnTo>
                  <a:pt x="-85746" y="405140"/>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corrected base</a:t>
            </a:r>
            <a:endParaRPr/>
          </a:p>
        </p:txBody>
      </p:sp>
      <p:sp>
        <p:nvSpPr>
          <p:cNvPr id="477" name="Google Shape;477;p24"/>
          <p:cNvSpPr/>
          <p:nvPr/>
        </p:nvSpPr>
        <p:spPr>
          <a:xfrm>
            <a:off x="3174686" y="3607117"/>
            <a:ext cx="1639751" cy="29817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926" y="54499"/>
                </a:moveTo>
                <a:lnTo>
                  <a:pt x="133190" y="61140"/>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corrected rover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3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3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3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5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44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46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43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43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41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7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465"/>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A3F1E-627A-BCED-6637-39A779A17D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481E14-8BF5-15F0-DED1-A91D071201AE}"/>
              </a:ext>
            </a:extLst>
          </p:cNvPr>
          <p:cNvSpPr>
            <a:spLocks noGrp="1"/>
          </p:cNvSpPr>
          <p:nvPr>
            <p:ph idx="1"/>
          </p:nvPr>
        </p:nvSpPr>
        <p:spPr>
          <a:xfrm rot="797911">
            <a:off x="6272652" y="536711"/>
            <a:ext cx="2740558" cy="765313"/>
          </a:xfrm>
        </p:spPr>
        <p:txBody>
          <a:bodyPr>
            <a:normAutofit/>
          </a:bodyPr>
          <a:lstStyle/>
          <a:p>
            <a:pPr marL="114300" indent="0">
              <a:buNone/>
            </a:pPr>
            <a:r>
              <a:rPr lang="en-US" sz="2400" b="1" dirty="0">
                <a:solidFill>
                  <a:srgbClr val="C00000"/>
                </a:solidFill>
              </a:rPr>
              <a:t>Put ideas in Chat</a:t>
            </a:r>
          </a:p>
        </p:txBody>
      </p:sp>
      <p:sp>
        <p:nvSpPr>
          <p:cNvPr id="4" name="TextBox 3">
            <a:extLst>
              <a:ext uri="{FF2B5EF4-FFF2-40B4-BE49-F238E27FC236}">
                <a16:creationId xmlns:a16="http://schemas.microsoft.com/office/drawing/2014/main" id="{EE5999D5-AEA4-38F8-5857-9FDFAD1C594C}"/>
              </a:ext>
            </a:extLst>
          </p:cNvPr>
          <p:cNvSpPr txBox="1"/>
          <p:nvPr/>
        </p:nvSpPr>
        <p:spPr>
          <a:xfrm>
            <a:off x="566531" y="1421295"/>
            <a:ext cx="7233070" cy="523220"/>
          </a:xfrm>
          <a:prstGeom prst="rect">
            <a:avLst/>
          </a:prstGeom>
          <a:noFill/>
        </p:spPr>
        <p:txBody>
          <a:bodyPr wrap="none" rtlCol="0">
            <a:spAutoFit/>
          </a:bodyPr>
          <a:lstStyle/>
          <a:p>
            <a:r>
              <a:rPr lang="en-US" sz="2800" dirty="0"/>
              <a:t>What are some applications of GPS/GNSS?</a:t>
            </a:r>
          </a:p>
        </p:txBody>
      </p:sp>
      <p:sp>
        <p:nvSpPr>
          <p:cNvPr id="8" name="TextBox 7">
            <a:extLst>
              <a:ext uri="{FF2B5EF4-FFF2-40B4-BE49-F238E27FC236}">
                <a16:creationId xmlns:a16="http://schemas.microsoft.com/office/drawing/2014/main" id="{5FDC9B9C-8513-658B-D4A0-F472D10E6B63}"/>
              </a:ext>
            </a:extLst>
          </p:cNvPr>
          <p:cNvSpPr txBox="1"/>
          <p:nvPr/>
        </p:nvSpPr>
        <p:spPr>
          <a:xfrm>
            <a:off x="648528" y="2951946"/>
            <a:ext cx="7610890" cy="954107"/>
          </a:xfrm>
          <a:prstGeom prst="rect">
            <a:avLst/>
          </a:prstGeom>
          <a:noFill/>
        </p:spPr>
        <p:txBody>
          <a:bodyPr wrap="square">
            <a:spAutoFit/>
          </a:bodyPr>
          <a:lstStyle/>
          <a:p>
            <a:r>
              <a:rPr lang="en-US" sz="2800" dirty="0"/>
              <a:t>What are some example applications where a kinematic survey would be the most useful?  </a:t>
            </a:r>
          </a:p>
        </p:txBody>
      </p:sp>
      <p:sp>
        <p:nvSpPr>
          <p:cNvPr id="9" name="TextBox 8">
            <a:extLst>
              <a:ext uri="{FF2B5EF4-FFF2-40B4-BE49-F238E27FC236}">
                <a16:creationId xmlns:a16="http://schemas.microsoft.com/office/drawing/2014/main" id="{313DFFF0-D84B-51CF-8B01-9A87C41E06EB}"/>
              </a:ext>
            </a:extLst>
          </p:cNvPr>
          <p:cNvSpPr txBox="1"/>
          <p:nvPr/>
        </p:nvSpPr>
        <p:spPr>
          <a:xfrm>
            <a:off x="1144242" y="4694751"/>
            <a:ext cx="6855516" cy="523220"/>
          </a:xfrm>
          <a:prstGeom prst="rect">
            <a:avLst/>
          </a:prstGeom>
          <a:noFill/>
        </p:spPr>
        <p:txBody>
          <a:bodyPr wrap="square">
            <a:spAutoFit/>
          </a:bodyPr>
          <a:lstStyle/>
          <a:p>
            <a:r>
              <a:rPr lang="en-US" sz="2800" dirty="0"/>
              <a:t>What about when your phone is enough?</a:t>
            </a:r>
          </a:p>
        </p:txBody>
      </p:sp>
    </p:spTree>
    <p:extLst>
      <p:ext uri="{BB962C8B-B14F-4D97-AF65-F5344CB8AC3E}">
        <p14:creationId xmlns:p14="http://schemas.microsoft.com/office/powerpoint/2010/main" val="326144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3999-7DF5-35B7-CA0F-AE46D9471A99}"/>
              </a:ext>
            </a:extLst>
          </p:cNvPr>
          <p:cNvSpPr>
            <a:spLocks noGrp="1"/>
          </p:cNvSpPr>
          <p:nvPr>
            <p:ph type="title"/>
          </p:nvPr>
        </p:nvSpPr>
        <p:spPr/>
        <p:txBody>
          <a:bodyPr/>
          <a:lstStyle/>
          <a:p>
            <a:r>
              <a:rPr lang="en-US" dirty="0"/>
              <a:t>Tracking Position</a:t>
            </a:r>
          </a:p>
        </p:txBody>
      </p:sp>
      <p:sp>
        <p:nvSpPr>
          <p:cNvPr id="3" name="Content Placeholder 2">
            <a:extLst>
              <a:ext uri="{FF2B5EF4-FFF2-40B4-BE49-F238E27FC236}">
                <a16:creationId xmlns:a16="http://schemas.microsoft.com/office/drawing/2014/main" id="{6AA91415-A4FC-928C-C351-651F08186F20}"/>
              </a:ext>
            </a:extLst>
          </p:cNvPr>
          <p:cNvSpPr>
            <a:spLocks noGrp="1"/>
          </p:cNvSpPr>
          <p:nvPr>
            <p:ph idx="1"/>
          </p:nvPr>
        </p:nvSpPr>
        <p:spPr>
          <a:xfrm>
            <a:off x="457200" y="949332"/>
            <a:ext cx="8229600" cy="1605978"/>
          </a:xfrm>
        </p:spPr>
        <p:txBody>
          <a:bodyPr/>
          <a:lstStyle/>
          <a:p>
            <a:r>
              <a:rPr lang="en-US" sz="2800" dirty="0"/>
              <a:t>Using Recreational Systems </a:t>
            </a:r>
          </a:p>
          <a:p>
            <a:pPr lvl="1"/>
            <a:r>
              <a:rPr lang="en-US" sz="2400" dirty="0"/>
              <a:t>Use a phone to track your position during a field day.</a:t>
            </a:r>
          </a:p>
          <a:p>
            <a:pPr lvl="1"/>
            <a:r>
              <a:rPr lang="en-US" sz="2400" dirty="0"/>
              <a:t>Can quickly assess the area or position of an object.</a:t>
            </a:r>
          </a:p>
        </p:txBody>
      </p:sp>
      <p:pic>
        <p:nvPicPr>
          <p:cNvPr id="4" name="Picture 3">
            <a:extLst>
              <a:ext uri="{FF2B5EF4-FFF2-40B4-BE49-F238E27FC236}">
                <a16:creationId xmlns:a16="http://schemas.microsoft.com/office/drawing/2014/main" id="{0C26CED3-EDAD-8AFC-6345-29CBEA1DE3EB}"/>
              </a:ext>
            </a:extLst>
          </p:cNvPr>
          <p:cNvPicPr>
            <a:picLocks noChangeAspect="1"/>
          </p:cNvPicPr>
          <p:nvPr/>
        </p:nvPicPr>
        <p:blipFill>
          <a:blip r:embed="rId3"/>
          <a:stretch>
            <a:fillRect/>
          </a:stretch>
        </p:blipFill>
        <p:spPr>
          <a:xfrm>
            <a:off x="5963813" y="2458424"/>
            <a:ext cx="2605548" cy="312665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E13B354D-1787-CE6B-7181-1C250F419FD5}"/>
              </a:ext>
            </a:extLst>
          </p:cNvPr>
          <p:cNvPicPr>
            <a:picLocks noChangeAspect="1"/>
          </p:cNvPicPr>
          <p:nvPr/>
        </p:nvPicPr>
        <p:blipFill>
          <a:blip r:embed="rId4"/>
          <a:stretch>
            <a:fillRect/>
          </a:stretch>
        </p:blipFill>
        <p:spPr>
          <a:xfrm>
            <a:off x="369982" y="3045130"/>
            <a:ext cx="2960345" cy="1953245"/>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B0CC4653-1771-22BF-9293-6C3D03DC71CC}"/>
              </a:ext>
            </a:extLst>
          </p:cNvPr>
          <p:cNvSpPr txBox="1"/>
          <p:nvPr/>
        </p:nvSpPr>
        <p:spPr>
          <a:xfrm>
            <a:off x="905292" y="5771355"/>
            <a:ext cx="7447873" cy="307777"/>
          </a:xfrm>
          <a:prstGeom prst="rect">
            <a:avLst/>
          </a:prstGeom>
          <a:noFill/>
        </p:spPr>
        <p:txBody>
          <a:bodyPr wrap="none" rtlCol="0">
            <a:spAutoFit/>
          </a:bodyPr>
          <a:lstStyle/>
          <a:p>
            <a:r>
              <a:rPr lang="en-US" dirty="0"/>
              <a:t>From the field…		  …to the phone…	        	  …to analysis in GIS.</a:t>
            </a:r>
          </a:p>
        </p:txBody>
      </p:sp>
      <p:grpSp>
        <p:nvGrpSpPr>
          <p:cNvPr id="7" name="Group 6">
            <a:extLst>
              <a:ext uri="{FF2B5EF4-FFF2-40B4-BE49-F238E27FC236}">
                <a16:creationId xmlns:a16="http://schemas.microsoft.com/office/drawing/2014/main" id="{F6B1616A-3BB6-3C09-9AEC-2A7A6DE31DD3}"/>
              </a:ext>
            </a:extLst>
          </p:cNvPr>
          <p:cNvGrpSpPr/>
          <p:nvPr/>
        </p:nvGrpSpPr>
        <p:grpSpPr>
          <a:xfrm>
            <a:off x="3815636" y="2458424"/>
            <a:ext cx="1616320" cy="3092882"/>
            <a:chOff x="3895007" y="3321689"/>
            <a:chExt cx="1349416" cy="2582152"/>
          </a:xfrm>
        </p:grpSpPr>
        <p:pic>
          <p:nvPicPr>
            <p:cNvPr id="8" name="Picture 7">
              <a:extLst>
                <a:ext uri="{FF2B5EF4-FFF2-40B4-BE49-F238E27FC236}">
                  <a16:creationId xmlns:a16="http://schemas.microsoft.com/office/drawing/2014/main" id="{8A35D3A4-07F7-197F-968C-845680BA00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5007" y="3321689"/>
              <a:ext cx="1349416" cy="2582152"/>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507EC2CA-776D-77B2-C9B7-8028331A4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504" y="3653791"/>
              <a:ext cx="1077820" cy="1917083"/>
            </a:xfrm>
            <a:prstGeom prst="rect">
              <a:avLst/>
            </a:prstGeom>
          </p:spPr>
        </p:pic>
      </p:grpSp>
    </p:spTree>
    <p:extLst>
      <p:ext uri="{BB962C8B-B14F-4D97-AF65-F5344CB8AC3E}">
        <p14:creationId xmlns:p14="http://schemas.microsoft.com/office/powerpoint/2010/main" val="3537155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6"/>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600"/>
              <a:buFont typeface="Calibri"/>
              <a:buNone/>
            </a:pPr>
            <a:r>
              <a:rPr lang="en-US" sz="3600"/>
              <a:t>Creating Topography</a:t>
            </a:r>
            <a:endParaRPr/>
          </a:p>
        </p:txBody>
      </p:sp>
      <p:sp>
        <p:nvSpPr>
          <p:cNvPr id="298" name="Google Shape;298;p16"/>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US" sz="2400"/>
              <a:t>Using Kinematic Systems </a:t>
            </a:r>
            <a:endParaRPr/>
          </a:p>
          <a:p>
            <a:pPr marL="742950" lvl="1" indent="-285750" algn="l" rtl="0">
              <a:spcBef>
                <a:spcPts val="480"/>
              </a:spcBef>
              <a:spcAft>
                <a:spcPts val="0"/>
              </a:spcAft>
              <a:buClr>
                <a:schemeClr val="dk1"/>
              </a:buClr>
              <a:buSzPts val="2400"/>
              <a:buChar char="–"/>
            </a:pPr>
            <a:r>
              <a:rPr lang="en-US" sz="2400"/>
              <a:t>Quickly measure many points with high accuracy and precision – landslides, permafrost morphology, moraines, fault scarps</a:t>
            </a:r>
            <a:endParaRPr/>
          </a:p>
        </p:txBody>
      </p:sp>
      <p:pic>
        <p:nvPicPr>
          <p:cNvPr id="299" name="Google Shape;299;p16"/>
          <p:cNvPicPr preferRelativeResize="0"/>
          <p:nvPr/>
        </p:nvPicPr>
        <p:blipFill rotWithShape="1">
          <a:blip r:embed="rId3">
            <a:alphaModFix/>
          </a:blip>
          <a:srcRect/>
          <a:stretch/>
        </p:blipFill>
        <p:spPr>
          <a:xfrm>
            <a:off x="529269" y="2915935"/>
            <a:ext cx="2623673" cy="1731107"/>
          </a:xfrm>
          <a:prstGeom prst="rect">
            <a:avLst/>
          </a:prstGeom>
          <a:noFill/>
          <a:ln>
            <a:noFill/>
          </a:ln>
          <a:effectLst>
            <a:outerShdw blurRad="190500" algn="tl" rotWithShape="0">
              <a:srgbClr val="000000">
                <a:alpha val="69803"/>
              </a:srgbClr>
            </a:outerShdw>
          </a:effectLst>
        </p:spPr>
      </p:pic>
      <p:sp>
        <p:nvSpPr>
          <p:cNvPr id="300" name="Google Shape;300;p16"/>
          <p:cNvSpPr txBox="1"/>
          <p:nvPr/>
        </p:nvSpPr>
        <p:spPr>
          <a:xfrm>
            <a:off x="985943" y="5559277"/>
            <a:ext cx="82296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From the field …	   	   … to post-		  … to surface generation</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			     processed points …		    using GIS.</a:t>
            </a:r>
            <a:endParaRPr dirty="0"/>
          </a:p>
        </p:txBody>
      </p:sp>
      <p:pic>
        <p:nvPicPr>
          <p:cNvPr id="301" name="Google Shape;301;p16"/>
          <p:cNvPicPr preferRelativeResize="0"/>
          <p:nvPr/>
        </p:nvPicPr>
        <p:blipFill rotWithShape="1">
          <a:blip r:embed="rId4">
            <a:alphaModFix/>
          </a:blip>
          <a:srcRect/>
          <a:stretch/>
        </p:blipFill>
        <p:spPr>
          <a:xfrm>
            <a:off x="3918749" y="2691796"/>
            <a:ext cx="2013399" cy="2864084"/>
          </a:xfrm>
          <a:prstGeom prst="rect">
            <a:avLst/>
          </a:prstGeom>
          <a:noFill/>
          <a:ln>
            <a:noFill/>
          </a:ln>
        </p:spPr>
      </p:pic>
      <p:pic>
        <p:nvPicPr>
          <p:cNvPr id="302" name="Google Shape;302;p16"/>
          <p:cNvPicPr preferRelativeResize="0"/>
          <p:nvPr/>
        </p:nvPicPr>
        <p:blipFill rotWithShape="1">
          <a:blip r:embed="rId5">
            <a:alphaModFix/>
          </a:blip>
          <a:srcRect/>
          <a:stretch/>
        </p:blipFill>
        <p:spPr>
          <a:xfrm>
            <a:off x="1943565" y="3800555"/>
            <a:ext cx="604884" cy="1566969"/>
          </a:xfrm>
          <a:prstGeom prst="rect">
            <a:avLst/>
          </a:prstGeom>
          <a:noFill/>
          <a:ln>
            <a:noFill/>
          </a:ln>
        </p:spPr>
      </p:pic>
      <p:pic>
        <p:nvPicPr>
          <p:cNvPr id="303" name="Google Shape;303;p16"/>
          <p:cNvPicPr preferRelativeResize="0"/>
          <p:nvPr/>
        </p:nvPicPr>
        <p:blipFill rotWithShape="1">
          <a:blip r:embed="rId6">
            <a:alphaModFix/>
          </a:blip>
          <a:srcRect/>
          <a:stretch/>
        </p:blipFill>
        <p:spPr>
          <a:xfrm>
            <a:off x="6784859" y="2566703"/>
            <a:ext cx="2018622" cy="286408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7"/>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600"/>
              <a:buFont typeface="Calibri"/>
              <a:buNone/>
            </a:pPr>
            <a:r>
              <a:rPr lang="en-US" sz="3600"/>
              <a:t>Change Detection</a:t>
            </a:r>
            <a:endParaRPr/>
          </a:p>
        </p:txBody>
      </p:sp>
      <p:sp>
        <p:nvSpPr>
          <p:cNvPr id="310" name="Google Shape;310;p17"/>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~85 points surveyed across slide</a:t>
            </a:r>
            <a:endParaRPr/>
          </a:p>
          <a:p>
            <a:pPr marL="342900" lvl="0" indent="-342900" algn="l" rtl="0">
              <a:spcBef>
                <a:spcPts val="640"/>
              </a:spcBef>
              <a:spcAft>
                <a:spcPts val="0"/>
              </a:spcAft>
              <a:buClr>
                <a:schemeClr val="dk1"/>
              </a:buClr>
              <a:buSzPts val="3200"/>
              <a:buChar char="•"/>
            </a:pPr>
            <a:r>
              <a:rPr lang="en-US"/>
              <a:t>Some previously monumented (rebar, etc.)</a:t>
            </a:r>
            <a:endParaRPr/>
          </a:p>
          <a:p>
            <a:pPr marL="342900" lvl="0" indent="-342900" algn="l" rtl="0">
              <a:spcBef>
                <a:spcPts val="640"/>
              </a:spcBef>
              <a:spcAft>
                <a:spcPts val="0"/>
              </a:spcAft>
              <a:buClr>
                <a:schemeClr val="dk1"/>
              </a:buClr>
              <a:buSzPts val="3200"/>
              <a:buChar char="•"/>
            </a:pPr>
            <a:r>
              <a:rPr lang="en-US"/>
              <a:t>Some new monuments added in rock</a:t>
            </a:r>
            <a:endParaRPr/>
          </a:p>
        </p:txBody>
      </p:sp>
      <p:pic>
        <p:nvPicPr>
          <p:cNvPr id="311" name="Google Shape;311;p17"/>
          <p:cNvPicPr preferRelativeResize="0"/>
          <p:nvPr/>
        </p:nvPicPr>
        <p:blipFill rotWithShape="1">
          <a:blip r:embed="rId3">
            <a:alphaModFix/>
          </a:blip>
          <a:srcRect/>
          <a:stretch/>
        </p:blipFill>
        <p:spPr>
          <a:xfrm rot="5400000">
            <a:off x="314456" y="3600056"/>
            <a:ext cx="2513552" cy="1885164"/>
          </a:xfrm>
          <a:prstGeom prst="rect">
            <a:avLst/>
          </a:prstGeom>
          <a:noFill/>
          <a:ln>
            <a:noFill/>
          </a:ln>
        </p:spPr>
      </p:pic>
      <p:pic>
        <p:nvPicPr>
          <p:cNvPr id="312" name="Google Shape;312;p17"/>
          <p:cNvPicPr preferRelativeResize="0"/>
          <p:nvPr/>
        </p:nvPicPr>
        <p:blipFill rotWithShape="1">
          <a:blip r:embed="rId4">
            <a:alphaModFix/>
          </a:blip>
          <a:srcRect/>
          <a:stretch/>
        </p:blipFill>
        <p:spPr>
          <a:xfrm rot="5400000">
            <a:off x="2594667" y="3739372"/>
            <a:ext cx="2354334" cy="1765751"/>
          </a:xfrm>
          <a:prstGeom prst="rect">
            <a:avLst/>
          </a:prstGeom>
          <a:noFill/>
          <a:ln>
            <a:noFill/>
          </a:ln>
        </p:spPr>
      </p:pic>
      <p:pic>
        <p:nvPicPr>
          <p:cNvPr id="313" name="Google Shape;313;p17"/>
          <p:cNvPicPr preferRelativeResize="0"/>
          <p:nvPr/>
        </p:nvPicPr>
        <p:blipFill rotWithShape="1">
          <a:blip r:embed="rId5">
            <a:alphaModFix/>
          </a:blip>
          <a:srcRect/>
          <a:stretch/>
        </p:blipFill>
        <p:spPr>
          <a:xfrm>
            <a:off x="5029854" y="3445079"/>
            <a:ext cx="1701131" cy="2353088"/>
          </a:xfrm>
          <a:prstGeom prst="rect">
            <a:avLst/>
          </a:prstGeom>
          <a:noFill/>
          <a:ln>
            <a:noFill/>
          </a:ln>
        </p:spPr>
      </p:pic>
      <p:pic>
        <p:nvPicPr>
          <p:cNvPr id="314" name="Google Shape;314;p17"/>
          <p:cNvPicPr preferRelativeResize="0"/>
          <p:nvPr/>
        </p:nvPicPr>
        <p:blipFill rotWithShape="1">
          <a:blip r:embed="rId6">
            <a:alphaModFix/>
          </a:blip>
          <a:srcRect/>
          <a:stretch/>
        </p:blipFill>
        <p:spPr>
          <a:xfrm>
            <a:off x="7106128" y="3445079"/>
            <a:ext cx="1701131" cy="23590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18"/>
          <p:cNvPicPr preferRelativeResize="0"/>
          <p:nvPr/>
        </p:nvPicPr>
        <p:blipFill rotWithShape="1">
          <a:blip r:embed="rId3">
            <a:alphaModFix/>
          </a:blip>
          <a:srcRect/>
          <a:stretch/>
        </p:blipFill>
        <p:spPr>
          <a:xfrm>
            <a:off x="997140" y="898610"/>
            <a:ext cx="7543800" cy="5060780"/>
          </a:xfrm>
          <a:prstGeom prst="rect">
            <a:avLst/>
          </a:prstGeom>
          <a:noFill/>
          <a:ln>
            <a:noFill/>
          </a:ln>
        </p:spPr>
      </p:pic>
      <p:sp>
        <p:nvSpPr>
          <p:cNvPr id="320" name="Google Shape;320;p18"/>
          <p:cNvSpPr/>
          <p:nvPr/>
        </p:nvSpPr>
        <p:spPr>
          <a:xfrm>
            <a:off x="2143455" y="1002280"/>
            <a:ext cx="2197051" cy="36933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2018-04 🡪 2021-10</a:t>
            </a:r>
            <a:endParaRPr/>
          </a:p>
        </p:txBody>
      </p:sp>
      <p:sp>
        <p:nvSpPr>
          <p:cNvPr id="321" name="Google Shape;321;p18"/>
          <p:cNvSpPr txBox="1"/>
          <p:nvPr/>
        </p:nvSpPr>
        <p:spPr>
          <a:xfrm>
            <a:off x="457200" y="237652"/>
            <a:ext cx="8229600" cy="502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66092"/>
              </a:buClr>
              <a:buSzPts val="3600"/>
              <a:buFont typeface="Calibri"/>
              <a:buNone/>
            </a:pPr>
            <a:r>
              <a:rPr lang="en-US" sz="3600" b="1" cap="small">
                <a:solidFill>
                  <a:srgbClr val="366092"/>
                </a:solidFill>
                <a:latin typeface="Calibri"/>
                <a:ea typeface="Calibri"/>
                <a:cs typeface="Calibri"/>
                <a:sym typeface="Calibri"/>
              </a:rPr>
              <a:t>Change Detection</a:t>
            </a:r>
            <a:endParaRPr sz="3600" b="1" cap="small">
              <a:solidFill>
                <a:srgbClr val="36609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Georeferencing - Local</a:t>
            </a:r>
            <a:endParaRPr/>
          </a:p>
        </p:txBody>
      </p:sp>
      <p:sp>
        <p:nvSpPr>
          <p:cNvPr id="88" name="Google Shape;88;p4"/>
          <p:cNvSpPr txBox="1">
            <a:spLocks noGrp="1"/>
          </p:cNvSpPr>
          <p:nvPr>
            <p:ph type="body" idx="1"/>
          </p:nvPr>
        </p:nvSpPr>
        <p:spPr>
          <a:xfrm>
            <a:off x="457200" y="949332"/>
            <a:ext cx="4572000" cy="476589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References to a local zero point</a:t>
            </a:r>
            <a:endParaRPr/>
          </a:p>
          <a:p>
            <a:pPr marL="742950" lvl="1" indent="-285750" algn="l" rtl="0">
              <a:spcBef>
                <a:spcPts val="751"/>
              </a:spcBef>
              <a:spcAft>
                <a:spcPts val="0"/>
              </a:spcAft>
              <a:buClr>
                <a:schemeClr val="dk1"/>
              </a:buClr>
              <a:buSzPts val="2800"/>
              <a:buChar char="–"/>
            </a:pPr>
            <a:r>
              <a:rPr lang="en-US"/>
              <a:t>Hand measuring with tape and compass</a:t>
            </a:r>
            <a:endParaRPr/>
          </a:p>
          <a:p>
            <a:pPr marL="742950" lvl="1" indent="-285750" algn="l" rtl="0">
              <a:spcBef>
                <a:spcPts val="751"/>
              </a:spcBef>
              <a:spcAft>
                <a:spcPts val="0"/>
              </a:spcAft>
              <a:buClr>
                <a:schemeClr val="dk1"/>
              </a:buClr>
              <a:buSzPts val="2800"/>
              <a:buChar char="–"/>
            </a:pPr>
            <a:r>
              <a:rPr lang="en-US"/>
              <a:t>Total station – laser for distance, inclinometer for angles</a:t>
            </a:r>
            <a:endParaRPr/>
          </a:p>
        </p:txBody>
      </p:sp>
      <p:pic>
        <p:nvPicPr>
          <p:cNvPr id="89" name="Google Shape;89;p4"/>
          <p:cNvPicPr preferRelativeResize="0"/>
          <p:nvPr/>
        </p:nvPicPr>
        <p:blipFill rotWithShape="1">
          <a:blip r:embed="rId3">
            <a:alphaModFix/>
          </a:blip>
          <a:srcRect/>
          <a:stretch/>
        </p:blipFill>
        <p:spPr>
          <a:xfrm>
            <a:off x="5029200" y="3840663"/>
            <a:ext cx="3894480" cy="2779685"/>
          </a:xfrm>
          <a:prstGeom prst="rect">
            <a:avLst/>
          </a:prstGeom>
          <a:noFill/>
          <a:ln>
            <a:noFill/>
          </a:ln>
        </p:spPr>
      </p:pic>
      <p:pic>
        <p:nvPicPr>
          <p:cNvPr id="90" name="Google Shape;90;p4" descr="jaboc-staff-brunton.jpg"/>
          <p:cNvPicPr preferRelativeResize="0"/>
          <p:nvPr/>
        </p:nvPicPr>
        <p:blipFill rotWithShape="1">
          <a:blip r:embed="rId4">
            <a:alphaModFix/>
          </a:blip>
          <a:srcRect/>
          <a:stretch/>
        </p:blipFill>
        <p:spPr>
          <a:xfrm>
            <a:off x="5029200" y="1022436"/>
            <a:ext cx="3813717" cy="2535531"/>
          </a:xfrm>
          <a:prstGeom prst="rect">
            <a:avLst/>
          </a:prstGeom>
          <a:noFill/>
          <a:ln>
            <a:noFill/>
          </a:ln>
        </p:spPr>
      </p:pic>
      <p:pic>
        <p:nvPicPr>
          <p:cNvPr id="91" name="Google Shape;91;p4" descr="Macintosh HD:Users:prattsitaula:Documents:BethFiles:GETSI:MODULES:Field_Analyz-High-Rez:images:beth unit 2.1 figs:SfM points.png"/>
          <p:cNvPicPr preferRelativeResize="0"/>
          <p:nvPr/>
        </p:nvPicPr>
        <p:blipFill rotWithShape="1">
          <a:blip r:embed="rId5">
            <a:alphaModFix/>
          </a:blip>
          <a:srcRect/>
          <a:stretch/>
        </p:blipFill>
        <p:spPr>
          <a:xfrm>
            <a:off x="693251" y="4416257"/>
            <a:ext cx="3878749" cy="220409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19" descr="A person and person standing on a square with a pole&#10;&#10;Description automatically generated"/>
          <p:cNvPicPr preferRelativeResize="0"/>
          <p:nvPr/>
        </p:nvPicPr>
        <p:blipFill rotWithShape="1">
          <a:blip r:embed="rId3">
            <a:alphaModFix/>
          </a:blip>
          <a:srcRect/>
          <a:stretch/>
        </p:blipFill>
        <p:spPr>
          <a:xfrm>
            <a:off x="2811135" y="2779822"/>
            <a:ext cx="1900825" cy="2605904"/>
          </a:xfrm>
          <a:prstGeom prst="rect">
            <a:avLst/>
          </a:prstGeom>
          <a:noFill/>
          <a:ln>
            <a:noFill/>
          </a:ln>
        </p:spPr>
      </p:pic>
      <p:pic>
        <p:nvPicPr>
          <p:cNvPr id="328" name="Google Shape;328;p19" descr="A person and person standing in a field&#10;&#10;Description automatically generated"/>
          <p:cNvPicPr preferRelativeResize="0"/>
          <p:nvPr/>
        </p:nvPicPr>
        <p:blipFill rotWithShape="1">
          <a:blip r:embed="rId4">
            <a:alphaModFix/>
          </a:blip>
          <a:srcRect/>
          <a:stretch/>
        </p:blipFill>
        <p:spPr>
          <a:xfrm rot="5400000">
            <a:off x="27281" y="3120763"/>
            <a:ext cx="2991585" cy="1924022"/>
          </a:xfrm>
          <a:prstGeom prst="rect">
            <a:avLst/>
          </a:prstGeom>
          <a:noFill/>
          <a:ln>
            <a:noFill/>
          </a:ln>
        </p:spPr>
      </p:pic>
      <p:sp>
        <p:nvSpPr>
          <p:cNvPr id="329" name="Google Shape;329;p19"/>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600"/>
              <a:buFont typeface="Calibri"/>
              <a:buNone/>
            </a:pPr>
            <a:r>
              <a:rPr lang="en-US" sz="3600"/>
              <a:t>Georeferencing other projects</a:t>
            </a:r>
            <a:endParaRPr/>
          </a:p>
        </p:txBody>
      </p:sp>
      <p:sp>
        <p:nvSpPr>
          <p:cNvPr id="330" name="Google Shape;330;p19"/>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Drone or pole-based photogrammetry survey to define topography</a:t>
            </a:r>
            <a:endParaRPr/>
          </a:p>
          <a:p>
            <a:pPr marL="342900" lvl="0" indent="-13970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p:txBody>
      </p:sp>
      <p:pic>
        <p:nvPicPr>
          <p:cNvPr id="331" name="Google Shape;331;p19"/>
          <p:cNvPicPr preferRelativeResize="0"/>
          <p:nvPr/>
        </p:nvPicPr>
        <p:blipFill rotWithShape="1">
          <a:blip r:embed="rId5">
            <a:alphaModFix/>
          </a:blip>
          <a:srcRect/>
          <a:stretch/>
        </p:blipFill>
        <p:spPr>
          <a:xfrm>
            <a:off x="4692385" y="2405603"/>
            <a:ext cx="4324354" cy="35491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0"/>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600"/>
              <a:buFont typeface="Calibri"/>
              <a:buNone/>
            </a:pPr>
            <a:r>
              <a:rPr lang="en-US" sz="3600"/>
              <a:t>Georeferencing other projects</a:t>
            </a:r>
            <a:endParaRPr/>
          </a:p>
        </p:txBody>
      </p:sp>
      <p:pic>
        <p:nvPicPr>
          <p:cNvPr id="338" name="Google Shape;338;p20" descr="Figure 1"/>
          <p:cNvPicPr preferRelativeResize="0"/>
          <p:nvPr/>
        </p:nvPicPr>
        <p:blipFill rotWithShape="1">
          <a:blip r:embed="rId3">
            <a:alphaModFix/>
          </a:blip>
          <a:srcRect/>
          <a:stretch/>
        </p:blipFill>
        <p:spPr>
          <a:xfrm>
            <a:off x="4317269" y="2616667"/>
            <a:ext cx="4661555" cy="2060675"/>
          </a:xfrm>
          <a:prstGeom prst="rect">
            <a:avLst/>
          </a:prstGeom>
          <a:noFill/>
          <a:ln>
            <a:noFill/>
          </a:ln>
        </p:spPr>
      </p:pic>
      <p:pic>
        <p:nvPicPr>
          <p:cNvPr id="339" name="Google Shape;339;p20"/>
          <p:cNvPicPr preferRelativeResize="0"/>
          <p:nvPr/>
        </p:nvPicPr>
        <p:blipFill rotWithShape="1">
          <a:blip r:embed="rId4">
            <a:alphaModFix/>
          </a:blip>
          <a:srcRect/>
          <a:stretch/>
        </p:blipFill>
        <p:spPr>
          <a:xfrm>
            <a:off x="308605" y="2095831"/>
            <a:ext cx="3726982" cy="2795237"/>
          </a:xfrm>
          <a:prstGeom prst="rect">
            <a:avLst/>
          </a:prstGeom>
          <a:noFill/>
          <a:ln>
            <a:noFill/>
          </a:ln>
        </p:spPr>
      </p:pic>
      <p:sp>
        <p:nvSpPr>
          <p:cNvPr id="340" name="Google Shape;340;p20"/>
          <p:cNvSpPr txBox="1"/>
          <p:nvPr/>
        </p:nvSpPr>
        <p:spPr>
          <a:xfrm>
            <a:off x="308605" y="1474715"/>
            <a:ext cx="3600424" cy="411524"/>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3D3D3D"/>
              </a:buClr>
              <a:buSzPts val="2400"/>
              <a:buFont typeface="Arial"/>
              <a:buNone/>
            </a:pPr>
            <a:r>
              <a:rPr lang="en-US" sz="2400" b="0" i="0">
                <a:solidFill>
                  <a:srgbClr val="3D3D3D"/>
                </a:solidFill>
                <a:latin typeface="Arial"/>
                <a:ea typeface="Arial"/>
                <a:cs typeface="Arial"/>
                <a:sym typeface="Arial"/>
              </a:rPr>
              <a:t>Other surveys – ex. GPR</a:t>
            </a:r>
            <a:endParaRPr/>
          </a:p>
        </p:txBody>
      </p:sp>
      <p:sp>
        <p:nvSpPr>
          <p:cNvPr id="341" name="Google Shape;341;p20"/>
          <p:cNvSpPr txBox="1"/>
          <p:nvPr/>
        </p:nvSpPr>
        <p:spPr>
          <a:xfrm>
            <a:off x="4407973" y="2095831"/>
            <a:ext cx="3600424" cy="411524"/>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3D3D3D"/>
              </a:buClr>
              <a:buSzPts val="2400"/>
              <a:buFont typeface="Arial"/>
              <a:buNone/>
            </a:pPr>
            <a:r>
              <a:rPr lang="en-US" sz="2400" b="0" i="0">
                <a:solidFill>
                  <a:srgbClr val="3D3D3D"/>
                </a:solidFill>
                <a:latin typeface="Arial"/>
                <a:ea typeface="Arial"/>
                <a:cs typeface="Arial"/>
                <a:sym typeface="Arial"/>
              </a:rPr>
              <a:t>Nodal array deployments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A poster of a gps system&#10;&#10;Description automatically generated">
            <a:extLst>
              <a:ext uri="{FF2B5EF4-FFF2-40B4-BE49-F238E27FC236}">
                <a16:creationId xmlns:a16="http://schemas.microsoft.com/office/drawing/2014/main" id="{EB6A548F-5A2E-65C9-4D58-6DD52BF30CA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13158" y="174055"/>
            <a:ext cx="6436221" cy="6509890"/>
          </a:xfrm>
          <a:prstGeom prst="rect">
            <a:avLst/>
          </a:prstGeom>
        </p:spPr>
      </p:pic>
      <p:pic>
        <p:nvPicPr>
          <p:cNvPr id="4" name="Picture 3">
            <a:extLst>
              <a:ext uri="{FF2B5EF4-FFF2-40B4-BE49-F238E27FC236}">
                <a16:creationId xmlns:a16="http://schemas.microsoft.com/office/drawing/2014/main" id="{DF903644-5694-EFE5-FFDC-78F46857D03B}"/>
              </a:ext>
            </a:extLst>
          </p:cNvPr>
          <p:cNvPicPr>
            <a:picLocks noChangeAspect="1"/>
          </p:cNvPicPr>
          <p:nvPr/>
        </p:nvPicPr>
        <p:blipFill>
          <a:blip r:embed="rId3"/>
          <a:stretch>
            <a:fillRect/>
          </a:stretch>
        </p:blipFill>
        <p:spPr>
          <a:xfrm>
            <a:off x="6305956" y="6379702"/>
            <a:ext cx="1643423" cy="296647"/>
          </a:xfrm>
          <a:prstGeom prst="rect">
            <a:avLst/>
          </a:prstGeom>
        </p:spPr>
      </p:pic>
    </p:spTree>
    <p:extLst>
      <p:ext uri="{BB962C8B-B14F-4D97-AF65-F5344CB8AC3E}">
        <p14:creationId xmlns:p14="http://schemas.microsoft.com/office/powerpoint/2010/main" val="1065717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high angle view of a city&#10;&#10;Description automatically generated">
            <a:extLst>
              <a:ext uri="{FF2B5EF4-FFF2-40B4-BE49-F238E27FC236}">
                <a16:creationId xmlns:a16="http://schemas.microsoft.com/office/drawing/2014/main" id="{05076948-520E-63EC-3477-6356101C91A2}"/>
              </a:ext>
            </a:extLst>
          </p:cNvPr>
          <p:cNvPicPr>
            <a:picLocks noChangeAspect="1"/>
          </p:cNvPicPr>
          <p:nvPr/>
        </p:nvPicPr>
        <p:blipFill>
          <a:blip r:embed="rId2"/>
          <a:stretch>
            <a:fillRect/>
          </a:stretch>
        </p:blipFill>
        <p:spPr>
          <a:xfrm>
            <a:off x="-1" y="1736662"/>
            <a:ext cx="9060124" cy="3353630"/>
          </a:xfrm>
          <a:prstGeom prst="rect">
            <a:avLst/>
          </a:prstGeom>
        </p:spPr>
      </p:pic>
      <p:sp>
        <p:nvSpPr>
          <p:cNvPr id="2" name="Rectangle 1">
            <a:extLst>
              <a:ext uri="{FF2B5EF4-FFF2-40B4-BE49-F238E27FC236}">
                <a16:creationId xmlns:a16="http://schemas.microsoft.com/office/drawing/2014/main" id="{EC9BA3E2-2237-CE46-7F74-4BB9FFF9D049}"/>
              </a:ext>
            </a:extLst>
          </p:cNvPr>
          <p:cNvSpPr/>
          <p:nvPr/>
        </p:nvSpPr>
        <p:spPr>
          <a:xfrm>
            <a:off x="73152" y="4623492"/>
            <a:ext cx="2416551" cy="4668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201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28"/>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dirty="0"/>
              <a:t>Kinematic survey considerations</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7"/>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Collecting GPS on a Landslide</a:t>
            </a:r>
            <a:endParaRPr/>
          </a:p>
        </p:txBody>
      </p:sp>
      <p:sp>
        <p:nvSpPr>
          <p:cNvPr id="509" name="Google Shape;509;p27"/>
          <p:cNvSpPr txBox="1">
            <a:spLocks noGrp="1"/>
          </p:cNvSpPr>
          <p:nvPr>
            <p:ph type="body" idx="4294967295"/>
          </p:nvPr>
        </p:nvSpPr>
        <p:spPr>
          <a:xfrm>
            <a:off x="649286" y="1221602"/>
            <a:ext cx="7845425" cy="639762"/>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spcBef>
                <a:spcPts val="0"/>
              </a:spcBef>
              <a:spcAft>
                <a:spcPts val="0"/>
              </a:spcAft>
              <a:buClr>
                <a:schemeClr val="dk1"/>
              </a:buClr>
              <a:buSzPct val="100000"/>
              <a:buNone/>
            </a:pPr>
            <a:r>
              <a:rPr lang="en-US"/>
              <a:t>Where would you put a base station in this landscape?</a:t>
            </a:r>
            <a:endParaRPr/>
          </a:p>
        </p:txBody>
      </p:sp>
      <p:pic>
        <p:nvPicPr>
          <p:cNvPr id="510" name="Google Shape;510;p27"/>
          <p:cNvPicPr preferRelativeResize="0">
            <a:picLocks noGrp="1"/>
          </p:cNvPicPr>
          <p:nvPr>
            <p:ph type="body" idx="4294967295"/>
          </p:nvPr>
        </p:nvPicPr>
        <p:blipFill rotWithShape="1">
          <a:blip r:embed="rId3">
            <a:alphaModFix/>
          </a:blip>
          <a:srcRect/>
          <a:stretch/>
        </p:blipFill>
        <p:spPr>
          <a:xfrm>
            <a:off x="-747715" y="2196306"/>
            <a:ext cx="10639425" cy="2465388"/>
          </a:xfrm>
          <a:prstGeom prst="rect">
            <a:avLst/>
          </a:prstGeom>
          <a:noFill/>
          <a:ln>
            <a:noFill/>
          </a:ln>
        </p:spPr>
      </p:pic>
      <p:sp>
        <p:nvSpPr>
          <p:cNvPr id="2" name="Content Placeholder 2">
            <a:extLst>
              <a:ext uri="{FF2B5EF4-FFF2-40B4-BE49-F238E27FC236}">
                <a16:creationId xmlns:a16="http://schemas.microsoft.com/office/drawing/2014/main" id="{F2FD9612-D314-3B2D-B8EB-0E1D72CAB8BC}"/>
              </a:ext>
            </a:extLst>
          </p:cNvPr>
          <p:cNvSpPr txBox="1">
            <a:spLocks/>
          </p:cNvSpPr>
          <p:nvPr/>
        </p:nvSpPr>
        <p:spPr>
          <a:xfrm rot="21307554">
            <a:off x="3201718" y="5111680"/>
            <a:ext cx="2740558" cy="765313"/>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r>
              <a:rPr lang="en-US" sz="2400" b="1" dirty="0">
                <a:solidFill>
                  <a:srgbClr val="C00000"/>
                </a:solidFill>
                <a:latin typeface="Calibri" panose="020F0502020204030204" pitchFamily="34" charset="0"/>
                <a:cs typeface="Calibri" panose="020F0502020204030204" pitchFamily="34" charset="0"/>
              </a:rPr>
              <a:t>Chat or unmute and talk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482"/>
        <p:cNvGrpSpPr/>
        <p:nvPr/>
      </p:nvGrpSpPr>
      <p:grpSpPr>
        <a:xfrm>
          <a:off x="0" y="0"/>
          <a:ext cx="0" cy="0"/>
          <a:chOff x="0" y="0"/>
          <a:chExt cx="0" cy="0"/>
        </a:xfrm>
      </p:grpSpPr>
      <p:sp>
        <p:nvSpPr>
          <p:cNvPr id="483" name="Google Shape;483;p25"/>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Thinking About Base Stations</a:t>
            </a:r>
            <a:endParaRPr/>
          </a:p>
        </p:txBody>
      </p:sp>
      <p:sp>
        <p:nvSpPr>
          <p:cNvPr id="484" name="Google Shape;484;p25"/>
          <p:cNvSpPr txBox="1">
            <a:spLocks noGrp="1"/>
          </p:cNvSpPr>
          <p:nvPr>
            <p:ph type="body" idx="2"/>
          </p:nvPr>
        </p:nvSpPr>
        <p:spPr>
          <a:xfrm>
            <a:off x="401218" y="1135238"/>
            <a:ext cx="8285581" cy="3015791"/>
          </a:xfrm>
          <a:prstGeom prst="rect">
            <a:avLst/>
          </a:prstGeom>
          <a:noFill/>
          <a:ln>
            <a:noFill/>
          </a:ln>
        </p:spPr>
        <p:txBody>
          <a:bodyPr spcFirstLastPara="1" wrap="square" lIns="91425" tIns="45700" rIns="91425" bIns="45700" numCol="2" anchor="t" anchorCtr="0">
            <a:normAutofit/>
          </a:bodyPr>
          <a:lstStyle/>
          <a:p>
            <a:pPr marL="342900" lvl="0" indent="-342900" algn="l" rtl="0">
              <a:spcBef>
                <a:spcPts val="0"/>
              </a:spcBef>
              <a:spcAft>
                <a:spcPts val="0"/>
              </a:spcAft>
              <a:buClr>
                <a:schemeClr val="dk1"/>
              </a:buClr>
              <a:buSzPts val="2400"/>
              <a:buChar char="•"/>
            </a:pPr>
            <a:r>
              <a:rPr lang="en-US" dirty="0"/>
              <a:t>Site Access</a:t>
            </a:r>
            <a:endParaRPr dirty="0"/>
          </a:p>
          <a:p>
            <a:pPr marL="342900" lvl="0" indent="-342900" algn="l" rtl="0">
              <a:spcBef>
                <a:spcPts val="480"/>
              </a:spcBef>
              <a:spcAft>
                <a:spcPts val="0"/>
              </a:spcAft>
              <a:buClr>
                <a:schemeClr val="dk1"/>
              </a:buClr>
              <a:buSzPts val="2400"/>
              <a:buChar char="•"/>
            </a:pPr>
            <a:r>
              <a:rPr lang="en-US" dirty="0"/>
              <a:t>Site Permissions</a:t>
            </a:r>
            <a:endParaRPr dirty="0"/>
          </a:p>
          <a:p>
            <a:pPr marL="342900" lvl="0" indent="-342900" algn="l" rtl="0">
              <a:spcBef>
                <a:spcPts val="480"/>
              </a:spcBef>
              <a:spcAft>
                <a:spcPts val="0"/>
              </a:spcAft>
              <a:buClr>
                <a:schemeClr val="dk1"/>
              </a:buClr>
              <a:buSzPts val="2400"/>
              <a:buChar char="•"/>
            </a:pPr>
            <a:r>
              <a:rPr lang="en-US" dirty="0"/>
              <a:t>Site Security</a:t>
            </a:r>
            <a:endParaRPr dirty="0"/>
          </a:p>
          <a:p>
            <a:pPr marL="342900" lvl="0" indent="-342900" algn="l" rtl="0">
              <a:spcBef>
                <a:spcPts val="480"/>
              </a:spcBef>
              <a:spcAft>
                <a:spcPts val="0"/>
              </a:spcAft>
              <a:buClr>
                <a:schemeClr val="dk1"/>
              </a:buClr>
              <a:buSzPts val="2400"/>
              <a:buChar char="•"/>
            </a:pPr>
            <a:r>
              <a:rPr lang="en-US" dirty="0"/>
              <a:t>High Ground</a:t>
            </a:r>
            <a:endParaRPr dirty="0"/>
          </a:p>
          <a:p>
            <a:pPr marL="342900" lvl="0" indent="-342900" algn="l" rtl="0">
              <a:spcBef>
                <a:spcPts val="480"/>
              </a:spcBef>
              <a:spcAft>
                <a:spcPts val="0"/>
              </a:spcAft>
              <a:buClr>
                <a:schemeClr val="dk1"/>
              </a:buClr>
              <a:buSzPts val="2400"/>
              <a:buChar char="•"/>
            </a:pPr>
            <a:r>
              <a:rPr lang="en-US" dirty="0"/>
              <a:t>Stable Ground</a:t>
            </a:r>
            <a:endParaRPr dirty="0"/>
          </a:p>
          <a:p>
            <a:pPr marL="342900" lvl="0" indent="-342900" algn="l" rtl="0">
              <a:spcBef>
                <a:spcPts val="480"/>
              </a:spcBef>
              <a:spcAft>
                <a:spcPts val="0"/>
              </a:spcAft>
              <a:buClr>
                <a:schemeClr val="dk1"/>
              </a:buClr>
              <a:buSzPts val="2400"/>
              <a:buChar char="•"/>
            </a:pPr>
            <a:r>
              <a:rPr lang="en-US" dirty="0"/>
              <a:t>Clear sky view</a:t>
            </a:r>
            <a:endParaRPr dirty="0"/>
          </a:p>
          <a:p>
            <a:pPr marL="342900" lvl="0" indent="-342900" algn="l" rtl="0">
              <a:spcBef>
                <a:spcPts val="480"/>
              </a:spcBef>
              <a:spcAft>
                <a:spcPts val="0"/>
              </a:spcAft>
              <a:buClr>
                <a:schemeClr val="dk1"/>
              </a:buClr>
              <a:buSzPts val="2400"/>
              <a:buChar char="•"/>
            </a:pPr>
            <a:r>
              <a:rPr lang="en-US" dirty="0"/>
              <a:t>Line-of-sight and distance to Rover</a:t>
            </a:r>
            <a:endParaRPr dirty="0"/>
          </a:p>
          <a:p>
            <a:pPr marL="342900" lvl="0" indent="-342900" algn="l" rtl="0">
              <a:spcBef>
                <a:spcPts val="480"/>
              </a:spcBef>
              <a:spcAft>
                <a:spcPts val="0"/>
              </a:spcAft>
              <a:buClr>
                <a:schemeClr val="dk1"/>
              </a:buClr>
              <a:buSzPts val="2400"/>
              <a:buChar char="•"/>
            </a:pPr>
            <a:r>
              <a:rPr lang="en-US" dirty="0"/>
              <a:t>Minimal multipath issues</a:t>
            </a:r>
            <a:endParaRPr dirty="0"/>
          </a:p>
        </p:txBody>
      </p:sp>
      <p:pic>
        <p:nvPicPr>
          <p:cNvPr id="485" name="Google Shape;485;p25" descr="A close-up of a land survey&#10;&#10;AI-generated content may be incorrect."/>
          <p:cNvPicPr preferRelativeResize="0">
            <a:picLocks noGrp="1"/>
          </p:cNvPicPr>
          <p:nvPr>
            <p:ph type="body" idx="4"/>
          </p:nvPr>
        </p:nvPicPr>
        <p:blipFill rotWithShape="1">
          <a:blip r:embed="rId3">
            <a:alphaModFix/>
          </a:blip>
          <a:srcRect l="53930" t="24663"/>
          <a:stretch/>
        </p:blipFill>
        <p:spPr>
          <a:xfrm>
            <a:off x="391078" y="4151029"/>
            <a:ext cx="1998176" cy="2450657"/>
          </a:xfrm>
          <a:prstGeom prst="rect">
            <a:avLst/>
          </a:prstGeom>
          <a:noFill/>
          <a:ln>
            <a:noFill/>
          </a:ln>
        </p:spPr>
      </p:pic>
      <p:grpSp>
        <p:nvGrpSpPr>
          <p:cNvPr id="486" name="Google Shape;486;p25"/>
          <p:cNvGrpSpPr/>
          <p:nvPr/>
        </p:nvGrpSpPr>
        <p:grpSpPr>
          <a:xfrm>
            <a:off x="2642594" y="2631233"/>
            <a:ext cx="6410029" cy="4062023"/>
            <a:chOff x="2642594" y="2631233"/>
            <a:chExt cx="6410029" cy="4062023"/>
          </a:xfrm>
        </p:grpSpPr>
        <p:pic>
          <p:nvPicPr>
            <p:cNvPr id="487" name="Google Shape;487;p25"/>
            <p:cNvPicPr preferRelativeResize="0"/>
            <p:nvPr/>
          </p:nvPicPr>
          <p:blipFill rotWithShape="1">
            <a:blip r:embed="rId4">
              <a:alphaModFix/>
            </a:blip>
            <a:srcRect t="12009"/>
            <a:stretch/>
          </p:blipFill>
          <p:spPr>
            <a:xfrm>
              <a:off x="2642594" y="2631233"/>
              <a:ext cx="6410029" cy="3989115"/>
            </a:xfrm>
            <a:prstGeom prst="rect">
              <a:avLst/>
            </a:prstGeom>
            <a:noFill/>
            <a:ln>
              <a:noFill/>
            </a:ln>
          </p:spPr>
        </p:pic>
        <p:sp>
          <p:nvSpPr>
            <p:cNvPr id="488" name="Google Shape;488;p25"/>
            <p:cNvSpPr/>
            <p:nvPr/>
          </p:nvSpPr>
          <p:spPr>
            <a:xfrm>
              <a:off x="7688424" y="6186195"/>
              <a:ext cx="1354868" cy="415491"/>
            </a:xfrm>
            <a:prstGeom prst="rect">
              <a:avLst/>
            </a:prstGeom>
            <a:solidFill>
              <a:srgbClr val="917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9" name="Google Shape;489;p25"/>
            <p:cNvSpPr txBox="1"/>
            <p:nvPr/>
          </p:nvSpPr>
          <p:spPr>
            <a:xfrm>
              <a:off x="3568959" y="6057994"/>
              <a:ext cx="2006081" cy="635262"/>
            </a:xfrm>
            <a:prstGeom prst="rect">
              <a:avLst/>
            </a:prstGeom>
            <a:solidFill>
              <a:srgbClr val="917C6F"/>
            </a:solidFill>
            <a:ln>
              <a:noFill/>
            </a:ln>
          </p:spPr>
          <p:txBody>
            <a:bodyPr spcFirstLastPara="1" wrap="square" lIns="91425" tIns="45700" rIns="91425" bIns="45700" anchor="t" anchorCtr="0">
              <a:spAutoFit/>
            </a:bodyPr>
            <a:lstStyle/>
            <a:p>
              <a:pPr marL="0" marR="0" lvl="0" indent="0" algn="l" rtl="0">
                <a:lnSpc>
                  <a:spcPct val="97777"/>
                </a:lnSpc>
                <a:spcBef>
                  <a:spcPts val="0"/>
                </a:spcBef>
                <a:spcAft>
                  <a:spcPts val="0"/>
                </a:spcAft>
                <a:buNone/>
              </a:pPr>
              <a:r>
                <a:rPr lang="en-US" sz="900" dirty="0">
                  <a:solidFill>
                    <a:schemeClr val="lt1"/>
                  </a:solidFill>
                  <a:latin typeface="Calibri"/>
                  <a:ea typeface="Calibri"/>
                  <a:cs typeface="Calibri"/>
                  <a:sym typeface="Calibri"/>
                </a:rPr>
                <a:t>good positions will be free of large obstacle on ground over overhead, have good sky view, and positioned on stable ground or otherwise anchored</a:t>
              </a:r>
              <a:endParaRPr dirty="0"/>
            </a:p>
          </p:txBody>
        </p:sp>
        <p:sp>
          <p:nvSpPr>
            <p:cNvPr id="490" name="Google Shape;490;p25"/>
            <p:cNvSpPr/>
            <p:nvPr/>
          </p:nvSpPr>
          <p:spPr>
            <a:xfrm>
              <a:off x="3427444" y="6185530"/>
              <a:ext cx="141515" cy="415491"/>
            </a:xfrm>
            <a:prstGeom prst="rect">
              <a:avLst/>
            </a:prstGeom>
            <a:solidFill>
              <a:srgbClr val="917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1" name="Google Shape;491;p25"/>
            <p:cNvSpPr/>
            <p:nvPr/>
          </p:nvSpPr>
          <p:spPr>
            <a:xfrm>
              <a:off x="3436775" y="6057994"/>
              <a:ext cx="141515" cy="249500"/>
            </a:xfrm>
            <a:prstGeom prst="ellipse">
              <a:avLst/>
            </a:prstGeom>
            <a:solidFill>
              <a:srgbClr val="917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25"/>
            <p:cNvSpPr txBox="1"/>
            <p:nvPr/>
          </p:nvSpPr>
          <p:spPr>
            <a:xfrm>
              <a:off x="6310790" y="5969402"/>
              <a:ext cx="2732501" cy="440185"/>
            </a:xfrm>
            <a:prstGeom prst="rect">
              <a:avLst/>
            </a:prstGeom>
            <a:solidFill>
              <a:srgbClr val="917C6F"/>
            </a:solidFill>
            <a:ln>
              <a:noFill/>
            </a:ln>
          </p:spPr>
          <p:txBody>
            <a:bodyPr spcFirstLastPara="1" wrap="square" lIns="91425" tIns="45700" rIns="91425" bIns="45700" anchor="t" anchorCtr="0">
              <a:spAutoFit/>
            </a:bodyPr>
            <a:lstStyle/>
            <a:p>
              <a:pPr marL="0" marR="0" lvl="0" indent="0" algn="l" rtl="0">
                <a:lnSpc>
                  <a:spcPct val="97777"/>
                </a:lnSpc>
                <a:spcBef>
                  <a:spcPts val="0"/>
                </a:spcBef>
                <a:spcAft>
                  <a:spcPts val="0"/>
                </a:spcAft>
                <a:buNone/>
              </a:pPr>
              <a:r>
                <a:rPr lang="en-US" sz="900">
                  <a:solidFill>
                    <a:schemeClr val="lt1"/>
                  </a:solidFill>
                  <a:latin typeface="Calibri"/>
                  <a:ea typeface="Calibri"/>
                  <a:cs typeface="Calibri"/>
                  <a:sym typeface="Calibri"/>
                </a:rPr>
                <a:t>long grass or obstacles directly near or underneath antennas can create multi-path or other signal distortions</a:t>
              </a:r>
              <a:endParaRPr/>
            </a:p>
          </p:txBody>
        </p:sp>
        <p:sp>
          <p:nvSpPr>
            <p:cNvPr id="493" name="Google Shape;493;p25"/>
            <p:cNvSpPr txBox="1"/>
            <p:nvPr/>
          </p:nvSpPr>
          <p:spPr>
            <a:xfrm>
              <a:off x="7996707" y="4454015"/>
              <a:ext cx="1046584" cy="786434"/>
            </a:xfrm>
            <a:prstGeom prst="rect">
              <a:avLst/>
            </a:prstGeom>
            <a:solidFill>
              <a:srgbClr val="917C6F"/>
            </a:solidFill>
            <a:ln>
              <a:noFill/>
            </a:ln>
          </p:spPr>
          <p:txBody>
            <a:bodyPr spcFirstLastPara="1" wrap="square" lIns="91425" tIns="45700" rIns="91425" bIns="45700" anchor="t" anchorCtr="0">
              <a:spAutoFit/>
            </a:bodyPr>
            <a:lstStyle/>
            <a:p>
              <a:pPr marL="0" marR="0" lvl="0" indent="0" algn="l" rtl="0">
                <a:lnSpc>
                  <a:spcPct val="97777"/>
                </a:lnSpc>
                <a:spcBef>
                  <a:spcPts val="0"/>
                </a:spcBef>
                <a:spcAft>
                  <a:spcPts val="0"/>
                </a:spcAft>
                <a:buNone/>
              </a:pPr>
              <a:r>
                <a:rPr lang="en-US" sz="900">
                  <a:solidFill>
                    <a:schemeClr val="lt1"/>
                  </a:solidFill>
                  <a:latin typeface="Calibri"/>
                  <a:ea typeface="Calibri"/>
                  <a:cs typeface="Calibri"/>
                  <a:sym typeface="Calibri"/>
                </a:rPr>
                <a:t>cliffs, buildings, or high topography can block sky view of satellites and cause multi-path issues</a:t>
              </a:r>
              <a:endParaRPr/>
            </a:p>
          </p:txBody>
        </p:sp>
        <p:sp>
          <p:nvSpPr>
            <p:cNvPr id="494" name="Google Shape;494;p25"/>
            <p:cNvSpPr/>
            <p:nvPr/>
          </p:nvSpPr>
          <p:spPr>
            <a:xfrm>
              <a:off x="7959382" y="4569633"/>
              <a:ext cx="45719" cy="527142"/>
            </a:xfrm>
            <a:prstGeom prst="rect">
              <a:avLst/>
            </a:prstGeom>
            <a:solidFill>
              <a:srgbClr val="917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26"/>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Kinematic survey design</a:t>
            </a:r>
            <a:endParaRPr/>
          </a:p>
        </p:txBody>
      </p:sp>
      <p:sp>
        <p:nvSpPr>
          <p:cNvPr id="500" name="Google Shape;500;p26"/>
          <p:cNvSpPr txBox="1">
            <a:spLocks noGrp="1"/>
          </p:cNvSpPr>
          <p:nvPr>
            <p:ph type="body" idx="1"/>
          </p:nvPr>
        </p:nvSpPr>
        <p:spPr>
          <a:xfrm>
            <a:off x="457200" y="928189"/>
            <a:ext cx="8590547" cy="539591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Base Station</a:t>
            </a:r>
            <a:endParaRPr/>
          </a:p>
          <a:p>
            <a:pPr marL="742950" lvl="1" indent="-285750" algn="l" rtl="0">
              <a:spcBef>
                <a:spcPts val="400"/>
              </a:spcBef>
              <a:spcAft>
                <a:spcPts val="0"/>
              </a:spcAft>
              <a:buClr>
                <a:schemeClr val="dk1"/>
              </a:buClr>
              <a:buSzPts val="2800"/>
              <a:buChar char="–"/>
            </a:pPr>
            <a:r>
              <a:rPr lang="en-US"/>
              <a:t>Located in a stable, safe, unobstructed place</a:t>
            </a:r>
            <a:endParaRPr/>
          </a:p>
          <a:p>
            <a:pPr marL="742950" lvl="1" indent="-285750" algn="l" rtl="0">
              <a:spcBef>
                <a:spcPts val="400"/>
              </a:spcBef>
              <a:spcAft>
                <a:spcPts val="0"/>
              </a:spcAft>
              <a:buClr>
                <a:schemeClr val="dk1"/>
              </a:buClr>
              <a:buSzPts val="2800"/>
              <a:buChar char="–"/>
            </a:pPr>
            <a:r>
              <a:rPr lang="en-US"/>
              <a:t>Line of sight for radio communication to rover</a:t>
            </a:r>
            <a:endParaRPr/>
          </a:p>
          <a:p>
            <a:pPr marL="742950" lvl="1" indent="-285750" algn="l" rtl="0">
              <a:spcBef>
                <a:spcPts val="400"/>
              </a:spcBef>
              <a:spcAft>
                <a:spcPts val="0"/>
              </a:spcAft>
              <a:buClr>
                <a:schemeClr val="dk1"/>
              </a:buClr>
              <a:buSzPts val="2800"/>
              <a:buChar char="–"/>
            </a:pPr>
            <a:r>
              <a:rPr lang="en-US"/>
              <a:t>&lt; 10 km from rover location</a:t>
            </a:r>
            <a:endParaRPr/>
          </a:p>
          <a:p>
            <a:pPr marL="742950" lvl="1" indent="-285750" algn="l" rtl="0">
              <a:spcBef>
                <a:spcPts val="400"/>
              </a:spcBef>
              <a:spcAft>
                <a:spcPts val="0"/>
              </a:spcAft>
              <a:buClr>
                <a:schemeClr val="dk1"/>
              </a:buClr>
              <a:buSzPts val="2800"/>
              <a:buChar char="–"/>
            </a:pPr>
            <a:r>
              <a:rPr lang="en-US"/>
              <a:t>Ideally set up over known monument</a:t>
            </a:r>
            <a:endParaRPr/>
          </a:p>
          <a:p>
            <a:pPr marL="342900" lvl="0" indent="-342900" algn="l" rtl="0">
              <a:spcBef>
                <a:spcPts val="400"/>
              </a:spcBef>
              <a:spcAft>
                <a:spcPts val="0"/>
              </a:spcAft>
              <a:buClr>
                <a:schemeClr val="dk1"/>
              </a:buClr>
              <a:buSzPts val="3200"/>
              <a:buChar char="•"/>
            </a:pPr>
            <a:r>
              <a:rPr lang="en-US"/>
              <a:t>Rover</a:t>
            </a:r>
            <a:endParaRPr/>
          </a:p>
          <a:p>
            <a:pPr marL="742950" lvl="1" indent="-285750" algn="l" rtl="0">
              <a:spcBef>
                <a:spcPts val="400"/>
              </a:spcBef>
              <a:spcAft>
                <a:spcPts val="0"/>
              </a:spcAft>
              <a:buClr>
                <a:schemeClr val="dk1"/>
              </a:buClr>
              <a:buSzPts val="2800"/>
              <a:buChar char="–"/>
            </a:pPr>
            <a:r>
              <a:rPr lang="en-US"/>
              <a:t>Close to and in line of site with base for corrections</a:t>
            </a:r>
            <a:endParaRPr/>
          </a:p>
          <a:p>
            <a:pPr marL="742950" lvl="1" indent="-285750" algn="l" rtl="0">
              <a:spcBef>
                <a:spcPts val="400"/>
              </a:spcBef>
              <a:spcAft>
                <a:spcPts val="0"/>
              </a:spcAft>
              <a:buClr>
                <a:schemeClr val="dk1"/>
              </a:buClr>
              <a:buSzPts val="2800"/>
              <a:buChar char="–"/>
            </a:pPr>
            <a:r>
              <a:rPr lang="en-US"/>
              <a:t>Occupy points for 5–120 sec, keep pole vertical</a:t>
            </a:r>
            <a:endParaRPr/>
          </a:p>
          <a:p>
            <a:pPr marL="742950" lvl="1" indent="-285750" algn="l" rtl="0">
              <a:spcBef>
                <a:spcPts val="400"/>
              </a:spcBef>
              <a:spcAft>
                <a:spcPts val="0"/>
              </a:spcAft>
              <a:buClr>
                <a:schemeClr val="dk1"/>
              </a:buClr>
              <a:buSzPts val="2800"/>
              <a:buChar char="–"/>
            </a:pPr>
            <a:r>
              <a:rPr lang="en-US"/>
              <a:t>Name and describe each point in field book</a:t>
            </a:r>
            <a:endParaRPr/>
          </a:p>
          <a:p>
            <a:pPr marL="742950" lvl="1" indent="-285750" algn="l" rtl="0">
              <a:spcBef>
                <a:spcPts val="400"/>
              </a:spcBef>
              <a:spcAft>
                <a:spcPts val="0"/>
              </a:spcAft>
              <a:buClr>
                <a:schemeClr val="dk1"/>
              </a:buClr>
              <a:buSzPts val="2800"/>
              <a:buChar char="–"/>
            </a:pPr>
            <a:r>
              <a:rPr lang="en-US"/>
              <a:t>Avoid cover and multi-path, confirm </a:t>
            </a:r>
            <a:br>
              <a:rPr lang="en-US"/>
            </a:br>
            <a:r>
              <a:rPr lang="en-US"/>
              <a:t>corrections</a:t>
            </a:r>
            <a:endParaRPr/>
          </a:p>
          <a:p>
            <a:pPr marL="742950" lvl="1" indent="-107950" algn="l" rtl="0">
              <a:spcBef>
                <a:spcPts val="400"/>
              </a:spcBef>
              <a:spcAft>
                <a:spcPts val="0"/>
              </a:spcAft>
              <a:buClr>
                <a:schemeClr val="dk1"/>
              </a:buClr>
              <a:buSzPts val="2800"/>
              <a:buNone/>
            </a:pPr>
            <a:endParaRPr/>
          </a:p>
          <a:p>
            <a:pPr marL="742950" lvl="1" indent="-107950" algn="l" rtl="0">
              <a:spcBef>
                <a:spcPts val="400"/>
              </a:spcBef>
              <a:spcAft>
                <a:spcPts val="0"/>
              </a:spcAft>
              <a:buClr>
                <a:schemeClr val="dk1"/>
              </a:buClr>
              <a:buSzPts val="2800"/>
              <a:buNone/>
            </a:pPr>
            <a:endParaRPr/>
          </a:p>
        </p:txBody>
      </p:sp>
      <p:pic>
        <p:nvPicPr>
          <p:cNvPr id="501" name="Google Shape;501;p26" descr="http://kb.unavco.org/kb/assets/.images/porkchop_geyser1crop.jpg"/>
          <p:cNvPicPr preferRelativeResize="0"/>
          <p:nvPr/>
        </p:nvPicPr>
        <p:blipFill rotWithShape="1">
          <a:blip r:embed="rId3">
            <a:alphaModFix/>
          </a:blip>
          <a:srcRect/>
          <a:stretch/>
        </p:blipFill>
        <p:spPr>
          <a:xfrm>
            <a:off x="7821430" y="493205"/>
            <a:ext cx="1124246" cy="1423095"/>
          </a:xfrm>
          <a:prstGeom prst="rect">
            <a:avLst/>
          </a:prstGeom>
          <a:noFill/>
          <a:ln>
            <a:noFill/>
          </a:ln>
        </p:spPr>
      </p:pic>
      <p:pic>
        <p:nvPicPr>
          <p:cNvPr id="502" name="Google Shape;502;p26" descr="A person and a child looking at a pole&#10;&#10;AI-generated content may be incorrect."/>
          <p:cNvPicPr preferRelativeResize="0"/>
          <p:nvPr/>
        </p:nvPicPr>
        <p:blipFill rotWithShape="1">
          <a:blip r:embed="rId4">
            <a:alphaModFix/>
          </a:blip>
          <a:srcRect l="37736"/>
          <a:stretch/>
        </p:blipFill>
        <p:spPr>
          <a:xfrm>
            <a:off x="8292862" y="4456497"/>
            <a:ext cx="652813" cy="17919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045B-25B4-D199-74CF-6FE65EB5F837}"/>
              </a:ext>
            </a:extLst>
          </p:cNvPr>
          <p:cNvSpPr>
            <a:spLocks noGrp="1"/>
          </p:cNvSpPr>
          <p:nvPr>
            <p:ph type="title"/>
          </p:nvPr>
        </p:nvSpPr>
        <p:spPr/>
        <p:txBody>
          <a:bodyPr/>
          <a:lstStyle/>
          <a:p>
            <a:r>
              <a:rPr lang="en-US" dirty="0"/>
              <a:t>Questions?</a:t>
            </a:r>
          </a:p>
        </p:txBody>
      </p:sp>
      <p:pic>
        <p:nvPicPr>
          <p:cNvPr id="13314" name="Picture 2" descr="Fieldwork can mean long days, but also spectacular sunsets.  Wrapping up a maintenance day at station P134.  Yerington, Nevada.  November 7, 2017.  (Photo/Dylan Cembalski)">
            <a:extLst>
              <a:ext uri="{FF2B5EF4-FFF2-40B4-BE49-F238E27FC236}">
                <a16:creationId xmlns:a16="http://schemas.microsoft.com/office/drawing/2014/main" id="{CC9F7384-601B-6606-AAB8-697A26CA4583}"/>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414429" y="1257658"/>
            <a:ext cx="6049857" cy="4537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35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AF9A-1326-2247-3F94-FBC5029EF6E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EF2F9DD-5600-844F-F10A-828A47EF22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72441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51A6-E818-88F5-99CC-9C9AB5F6FE15}"/>
              </a:ext>
            </a:extLst>
          </p:cNvPr>
          <p:cNvSpPr>
            <a:spLocks noGrp="1"/>
          </p:cNvSpPr>
          <p:nvPr>
            <p:ph type="title"/>
          </p:nvPr>
        </p:nvSpPr>
        <p:spPr/>
        <p:txBody>
          <a:bodyPr/>
          <a:lstStyle/>
          <a:p>
            <a:r>
              <a:rPr lang="en-US" dirty="0"/>
              <a:t>GNSS Composed of Multiple Satellite Systems</a:t>
            </a:r>
          </a:p>
        </p:txBody>
      </p:sp>
      <p:sp>
        <p:nvSpPr>
          <p:cNvPr id="3" name="Content Placeholder 2">
            <a:extLst>
              <a:ext uri="{FF2B5EF4-FFF2-40B4-BE49-F238E27FC236}">
                <a16:creationId xmlns:a16="http://schemas.microsoft.com/office/drawing/2014/main" id="{F25B4DD4-A8EE-C9E1-82D4-AAEB166256D3}"/>
              </a:ext>
            </a:extLst>
          </p:cNvPr>
          <p:cNvSpPr>
            <a:spLocks noGrp="1"/>
          </p:cNvSpPr>
          <p:nvPr>
            <p:ph idx="1"/>
          </p:nvPr>
        </p:nvSpPr>
        <p:spPr>
          <a:xfrm>
            <a:off x="457199" y="1568918"/>
            <a:ext cx="8468140" cy="4168002"/>
          </a:xfrm>
        </p:spPr>
        <p:txBody>
          <a:bodyPr/>
          <a:lstStyle/>
          <a:p>
            <a:pPr marL="0" indent="0">
              <a:spcBef>
                <a:spcPct val="20000"/>
              </a:spcBef>
              <a:buNone/>
            </a:pPr>
            <a:r>
              <a:rPr lang="en-US" sz="2600" dirty="0"/>
              <a:t>There are multiple </a:t>
            </a:r>
            <a:r>
              <a:rPr lang="en-US" sz="2600" u="sng" dirty="0"/>
              <a:t>Global Navigation Satellite Systems (GNSS) </a:t>
            </a:r>
            <a:endParaRPr lang="en-US" sz="2600" b="1" u="sng" dirty="0"/>
          </a:p>
          <a:p>
            <a:pPr marL="800100" lvl="1" indent="-342900">
              <a:spcBef>
                <a:spcPct val="20000"/>
              </a:spcBef>
              <a:buFontTx/>
              <a:buChar char="•"/>
            </a:pPr>
            <a:r>
              <a:rPr lang="en-US" sz="2600" b="1" dirty="0"/>
              <a:t>GPS</a:t>
            </a:r>
            <a:r>
              <a:rPr lang="en-US" sz="2600" dirty="0"/>
              <a:t>: USA, global</a:t>
            </a:r>
          </a:p>
          <a:p>
            <a:pPr marL="800100" lvl="1" indent="-342900">
              <a:spcBef>
                <a:spcPct val="20000"/>
              </a:spcBef>
              <a:buFontTx/>
              <a:buChar char="•"/>
            </a:pPr>
            <a:r>
              <a:rPr lang="en-US" sz="2600" b="1" dirty="0"/>
              <a:t>GLONAS</a:t>
            </a:r>
            <a:r>
              <a:rPr lang="en-US" sz="2600" dirty="0"/>
              <a:t>: Russia, global</a:t>
            </a:r>
          </a:p>
          <a:p>
            <a:pPr marL="800100" lvl="1" indent="-342900">
              <a:spcBef>
                <a:spcPct val="20000"/>
              </a:spcBef>
              <a:buFontTx/>
              <a:buChar char="•"/>
            </a:pPr>
            <a:r>
              <a:rPr lang="en-US" sz="2600" b="1" dirty="0" err="1"/>
              <a:t>BeiDou</a:t>
            </a:r>
            <a:r>
              <a:rPr lang="en-US" sz="2600" dirty="0"/>
              <a:t>: China, global</a:t>
            </a:r>
          </a:p>
          <a:p>
            <a:pPr marL="800100" lvl="1" indent="-342900">
              <a:spcBef>
                <a:spcPct val="20000"/>
              </a:spcBef>
              <a:buFontTx/>
              <a:buChar char="•"/>
            </a:pPr>
            <a:r>
              <a:rPr lang="en-US" sz="2600" b="1" dirty="0"/>
              <a:t>Galileo</a:t>
            </a:r>
            <a:r>
              <a:rPr lang="en-US" sz="2600" dirty="0"/>
              <a:t>: Europe, global</a:t>
            </a:r>
          </a:p>
          <a:p>
            <a:pPr marL="800100" lvl="1" indent="-342900">
              <a:spcBef>
                <a:spcPct val="20000"/>
              </a:spcBef>
              <a:buFontTx/>
              <a:buChar char="•"/>
            </a:pPr>
            <a:r>
              <a:rPr lang="en-US" sz="2600" dirty="0"/>
              <a:t>India, France, and Japan: regional systems</a:t>
            </a:r>
          </a:p>
        </p:txBody>
      </p:sp>
    </p:spTree>
    <p:extLst>
      <p:ext uri="{BB962C8B-B14F-4D97-AF65-F5344CB8AC3E}">
        <p14:creationId xmlns:p14="http://schemas.microsoft.com/office/powerpoint/2010/main" val="1436811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520"/>
        <p:cNvGrpSpPr/>
        <p:nvPr/>
      </p:nvGrpSpPr>
      <p:grpSpPr>
        <a:xfrm>
          <a:off x="0" y="0"/>
          <a:ext cx="0" cy="0"/>
          <a:chOff x="0" y="0"/>
          <a:chExt cx="0" cy="0"/>
        </a:xfrm>
      </p:grpSpPr>
      <p:sp>
        <p:nvSpPr>
          <p:cNvPr id="521" name="Google Shape;521;p29"/>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Kinematic workflow</a:t>
            </a:r>
            <a:endParaRPr/>
          </a:p>
        </p:txBody>
      </p:sp>
      <p:sp>
        <p:nvSpPr>
          <p:cNvPr id="522" name="Google Shape;522;p29"/>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If base is not over a known point, you must post-process to get an accurate position</a:t>
            </a:r>
            <a:endParaRPr/>
          </a:p>
        </p:txBody>
      </p:sp>
      <p:pic>
        <p:nvPicPr>
          <p:cNvPr id="523" name="Google Shape;523;p29"/>
          <p:cNvPicPr preferRelativeResize="0"/>
          <p:nvPr/>
        </p:nvPicPr>
        <p:blipFill rotWithShape="1">
          <a:blip r:embed="rId3">
            <a:alphaModFix/>
          </a:blip>
          <a:srcRect/>
          <a:stretch/>
        </p:blipFill>
        <p:spPr>
          <a:xfrm>
            <a:off x="434861" y="3764856"/>
            <a:ext cx="8249364" cy="2708365"/>
          </a:xfrm>
          <a:prstGeom prst="rect">
            <a:avLst/>
          </a:prstGeom>
          <a:noFill/>
          <a:ln>
            <a:noFill/>
          </a:ln>
        </p:spPr>
      </p:pic>
      <p:pic>
        <p:nvPicPr>
          <p:cNvPr id="524" name="Google Shape;524;p29" descr="http://kb.unavco.org/kb/assets/.images/porkchop_geyser1crop.jpg"/>
          <p:cNvPicPr preferRelativeResize="0"/>
          <p:nvPr/>
        </p:nvPicPr>
        <p:blipFill rotWithShape="1">
          <a:blip r:embed="rId4">
            <a:alphaModFix/>
          </a:blip>
          <a:srcRect/>
          <a:stretch/>
        </p:blipFill>
        <p:spPr>
          <a:xfrm>
            <a:off x="4756582" y="2481918"/>
            <a:ext cx="787687" cy="997071"/>
          </a:xfrm>
          <a:prstGeom prst="rect">
            <a:avLst/>
          </a:prstGeom>
          <a:noFill/>
          <a:ln>
            <a:noFill/>
          </a:ln>
        </p:spPr>
      </p:pic>
      <p:pic>
        <p:nvPicPr>
          <p:cNvPr id="525" name="Google Shape;525;p29"/>
          <p:cNvPicPr preferRelativeResize="0"/>
          <p:nvPr/>
        </p:nvPicPr>
        <p:blipFill rotWithShape="1">
          <a:blip r:embed="rId5">
            <a:alphaModFix/>
          </a:blip>
          <a:srcRect l="71048"/>
          <a:stretch/>
        </p:blipFill>
        <p:spPr>
          <a:xfrm>
            <a:off x="5682473" y="2153697"/>
            <a:ext cx="535088" cy="1386161"/>
          </a:xfrm>
          <a:prstGeom prst="rect">
            <a:avLst/>
          </a:prstGeom>
          <a:noFill/>
          <a:ln>
            <a:noFill/>
          </a:ln>
        </p:spPr>
      </p:pic>
      <p:pic>
        <p:nvPicPr>
          <p:cNvPr id="526" name="Google Shape;526;p29"/>
          <p:cNvPicPr preferRelativeResize="0"/>
          <p:nvPr/>
        </p:nvPicPr>
        <p:blipFill rotWithShape="1">
          <a:blip r:embed="rId6">
            <a:alphaModFix/>
          </a:blip>
          <a:srcRect/>
          <a:stretch/>
        </p:blipFill>
        <p:spPr>
          <a:xfrm>
            <a:off x="6414777" y="2153696"/>
            <a:ext cx="2469239" cy="142444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0"/>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Kinematic post-processing</a:t>
            </a:r>
            <a:endParaRPr/>
          </a:p>
        </p:txBody>
      </p:sp>
      <p:sp>
        <p:nvSpPr>
          <p:cNvPr id="532" name="Google Shape;532;p30"/>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US" sz="2400"/>
              <a:t>Post processing is only necessary if the base was set up over an unknown point or you use a PPK system.</a:t>
            </a:r>
            <a:endParaRPr/>
          </a:p>
          <a:p>
            <a:pPr marL="342900" lvl="0" indent="-190500" algn="l" rtl="0">
              <a:spcBef>
                <a:spcPts val="480"/>
              </a:spcBef>
              <a:spcAft>
                <a:spcPts val="0"/>
              </a:spcAft>
              <a:buClr>
                <a:schemeClr val="dk1"/>
              </a:buClr>
              <a:buSzPts val="2400"/>
              <a:buNone/>
            </a:pPr>
            <a:endParaRPr sz="2400"/>
          </a:p>
          <a:p>
            <a:pPr marL="342900" lvl="0" indent="-342900" algn="l" rtl="0">
              <a:spcBef>
                <a:spcPts val="480"/>
              </a:spcBef>
              <a:spcAft>
                <a:spcPts val="0"/>
              </a:spcAft>
              <a:buClr>
                <a:schemeClr val="dk1"/>
              </a:buClr>
              <a:buSzPts val="2400"/>
              <a:buChar char="•"/>
            </a:pPr>
            <a:r>
              <a:rPr lang="en-US" sz="2400"/>
              <a:t>Download data from base to PC software for your hardware.</a:t>
            </a:r>
            <a:endParaRPr/>
          </a:p>
          <a:p>
            <a:pPr marL="342900" lvl="0" indent="-342900" algn="l" rtl="0">
              <a:spcBef>
                <a:spcPts val="480"/>
              </a:spcBef>
              <a:spcAft>
                <a:spcPts val="0"/>
              </a:spcAft>
              <a:buClr>
                <a:schemeClr val="dk1"/>
              </a:buClr>
              <a:buSzPts val="2400"/>
              <a:buChar char="•"/>
            </a:pPr>
            <a:r>
              <a:rPr lang="en-US" sz="2400"/>
              <a:t>Export base dataset as a RINEX formatted file</a:t>
            </a:r>
            <a:endParaRPr/>
          </a:p>
          <a:p>
            <a:pPr marL="342900" lvl="0" indent="-342900" algn="l" rtl="0">
              <a:spcBef>
                <a:spcPts val="480"/>
              </a:spcBef>
              <a:spcAft>
                <a:spcPts val="0"/>
              </a:spcAft>
              <a:buClr>
                <a:schemeClr val="dk1"/>
              </a:buClr>
              <a:buSzPts val="2400"/>
              <a:buChar char="•"/>
            </a:pPr>
            <a:r>
              <a:rPr lang="en-US" sz="2400"/>
              <a:t>Upload RINEX to OPUS or CSRS website, specifying all necessary information regarding base antenna type and height (need to wait 2+ hours after collection before uploading)</a:t>
            </a:r>
            <a:endParaRPr/>
          </a:p>
          <a:p>
            <a:pPr marL="342900" lvl="0" indent="-342900" algn="l" rtl="0">
              <a:spcBef>
                <a:spcPts val="480"/>
              </a:spcBef>
              <a:spcAft>
                <a:spcPts val="0"/>
              </a:spcAft>
              <a:buClr>
                <a:schemeClr val="dk1"/>
              </a:buClr>
              <a:buSzPts val="2400"/>
              <a:buChar char="•"/>
            </a:pPr>
            <a:r>
              <a:rPr lang="en-US" sz="2400"/>
              <a:t>Update your base position with the new, corrected position in your PC software</a:t>
            </a:r>
            <a:endParaRPr/>
          </a:p>
          <a:p>
            <a:pPr marL="342900" lvl="0" indent="-342900" algn="l" rtl="0">
              <a:spcBef>
                <a:spcPts val="480"/>
              </a:spcBef>
              <a:spcAft>
                <a:spcPts val="0"/>
              </a:spcAft>
              <a:buClr>
                <a:schemeClr val="dk1"/>
              </a:buClr>
              <a:buSzPts val="2400"/>
              <a:buChar char="•"/>
            </a:pPr>
            <a:r>
              <a:rPr lang="en-US" sz="2400"/>
              <a:t>Propagate the change in base to all your rover positions</a:t>
            </a: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536"/>
        <p:cNvGrpSpPr/>
        <p:nvPr/>
      </p:nvGrpSpPr>
      <p:grpSpPr>
        <a:xfrm>
          <a:off x="0" y="0"/>
          <a:ext cx="0" cy="0"/>
          <a:chOff x="0" y="0"/>
          <a:chExt cx="0" cy="0"/>
        </a:xfrm>
      </p:grpSpPr>
      <p:sp>
        <p:nvSpPr>
          <p:cNvPr id="537" name="Google Shape;537;p31"/>
          <p:cNvSpPr/>
          <p:nvPr/>
        </p:nvSpPr>
        <p:spPr>
          <a:xfrm>
            <a:off x="323851" y="360558"/>
            <a:ext cx="8534400" cy="3257551"/>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8" name="Google Shape;538;p31"/>
          <p:cNvSpPr txBox="1"/>
          <p:nvPr/>
        </p:nvSpPr>
        <p:spPr>
          <a:xfrm rot="-5400000">
            <a:off x="300959" y="2653907"/>
            <a:ext cx="83869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OPUS</a:t>
            </a:r>
            <a:endParaRPr sz="1800">
              <a:solidFill>
                <a:schemeClr val="dk1"/>
              </a:solidFill>
              <a:latin typeface="Calibri"/>
              <a:ea typeface="Calibri"/>
              <a:cs typeface="Calibri"/>
              <a:sym typeface="Calibri"/>
            </a:endParaRPr>
          </a:p>
        </p:txBody>
      </p:sp>
      <p:sp>
        <p:nvSpPr>
          <p:cNvPr id="539" name="Google Shape;539;p31"/>
          <p:cNvSpPr txBox="1"/>
          <p:nvPr/>
        </p:nvSpPr>
        <p:spPr>
          <a:xfrm rot="-5400000">
            <a:off x="-38880" y="1049172"/>
            <a:ext cx="151836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NRCAN</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(CSRS-PPP)</a:t>
            </a:r>
            <a:endParaRPr/>
          </a:p>
        </p:txBody>
      </p:sp>
      <p:sp>
        <p:nvSpPr>
          <p:cNvPr id="540" name="Google Shape;540;p31"/>
          <p:cNvSpPr txBox="1"/>
          <p:nvPr/>
        </p:nvSpPr>
        <p:spPr>
          <a:xfrm>
            <a:off x="1560742" y="360557"/>
            <a:ext cx="26853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Data Collection Duration</a:t>
            </a:r>
            <a:endParaRPr/>
          </a:p>
        </p:txBody>
      </p:sp>
      <p:cxnSp>
        <p:nvCxnSpPr>
          <p:cNvPr id="541" name="Google Shape;541;p31"/>
          <p:cNvCxnSpPr/>
          <p:nvPr/>
        </p:nvCxnSpPr>
        <p:spPr>
          <a:xfrm>
            <a:off x="1367481" y="788926"/>
            <a:ext cx="0" cy="2578443"/>
          </a:xfrm>
          <a:prstGeom prst="straightConnector1">
            <a:avLst/>
          </a:prstGeom>
          <a:noFill/>
          <a:ln w="9525" cap="flat" cmpd="sng">
            <a:solidFill>
              <a:srgbClr val="4A7DBA"/>
            </a:solidFill>
            <a:prstDash val="solid"/>
            <a:round/>
            <a:headEnd type="none" w="sm" len="sm"/>
            <a:tailEnd type="none" w="sm" len="sm"/>
          </a:ln>
        </p:spPr>
      </p:cxnSp>
      <p:sp>
        <p:nvSpPr>
          <p:cNvPr id="542" name="Google Shape;542;p31"/>
          <p:cNvSpPr/>
          <p:nvPr/>
        </p:nvSpPr>
        <p:spPr>
          <a:xfrm>
            <a:off x="1400433" y="2419227"/>
            <a:ext cx="1010681" cy="272639"/>
          </a:xfrm>
          <a:prstGeom prst="rect">
            <a:avLst/>
          </a:prstGeom>
          <a:gradFill>
            <a:gsLst>
              <a:gs pos="0">
                <a:srgbClr val="D1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15min – 2hrs</a:t>
            </a:r>
            <a:endParaRPr/>
          </a:p>
        </p:txBody>
      </p:sp>
      <p:sp>
        <p:nvSpPr>
          <p:cNvPr id="543" name="Google Shape;543;p31"/>
          <p:cNvSpPr/>
          <p:nvPr/>
        </p:nvSpPr>
        <p:spPr>
          <a:xfrm>
            <a:off x="1400432" y="2746028"/>
            <a:ext cx="2973861" cy="27263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2hrs +</a:t>
            </a:r>
            <a:endParaRPr/>
          </a:p>
        </p:txBody>
      </p:sp>
      <p:sp>
        <p:nvSpPr>
          <p:cNvPr id="544" name="Google Shape;544;p31"/>
          <p:cNvSpPr/>
          <p:nvPr/>
        </p:nvSpPr>
        <p:spPr>
          <a:xfrm>
            <a:off x="1400432" y="1088351"/>
            <a:ext cx="2973861" cy="27263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2hrs +</a:t>
            </a:r>
            <a:endParaRPr/>
          </a:p>
        </p:txBody>
      </p:sp>
      <p:cxnSp>
        <p:nvCxnSpPr>
          <p:cNvPr id="545" name="Google Shape;545;p31"/>
          <p:cNvCxnSpPr/>
          <p:nvPr/>
        </p:nvCxnSpPr>
        <p:spPr>
          <a:xfrm>
            <a:off x="4938584" y="788926"/>
            <a:ext cx="0" cy="2578443"/>
          </a:xfrm>
          <a:prstGeom prst="straightConnector1">
            <a:avLst/>
          </a:prstGeom>
          <a:noFill/>
          <a:ln w="9525" cap="flat" cmpd="sng">
            <a:solidFill>
              <a:srgbClr val="4A7DBA"/>
            </a:solidFill>
            <a:prstDash val="solid"/>
            <a:round/>
            <a:headEnd type="none" w="sm" len="sm"/>
            <a:tailEnd type="none" w="sm" len="sm"/>
          </a:ln>
        </p:spPr>
      </p:cxnSp>
      <p:sp>
        <p:nvSpPr>
          <p:cNvPr id="546" name="Google Shape;546;p31"/>
          <p:cNvSpPr txBox="1"/>
          <p:nvPr/>
        </p:nvSpPr>
        <p:spPr>
          <a:xfrm>
            <a:off x="5502548" y="357116"/>
            <a:ext cx="18774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Data Processing</a:t>
            </a:r>
            <a:endParaRPr/>
          </a:p>
        </p:txBody>
      </p:sp>
      <p:sp>
        <p:nvSpPr>
          <p:cNvPr id="547" name="Google Shape;547;p31"/>
          <p:cNvSpPr/>
          <p:nvPr/>
        </p:nvSpPr>
        <p:spPr>
          <a:xfrm>
            <a:off x="5465806" y="1089824"/>
            <a:ext cx="1050327" cy="27263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Ultra Rapid</a:t>
            </a:r>
            <a:endParaRPr/>
          </a:p>
        </p:txBody>
      </p:sp>
      <p:sp>
        <p:nvSpPr>
          <p:cNvPr id="548" name="Google Shape;548;p31"/>
          <p:cNvSpPr/>
          <p:nvPr/>
        </p:nvSpPr>
        <p:spPr>
          <a:xfrm>
            <a:off x="6519590" y="1233647"/>
            <a:ext cx="1050327" cy="27263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Rapid</a:t>
            </a:r>
            <a:endParaRPr/>
          </a:p>
        </p:txBody>
      </p:sp>
      <p:sp>
        <p:nvSpPr>
          <p:cNvPr id="549" name="Google Shape;549;p31"/>
          <p:cNvSpPr/>
          <p:nvPr/>
        </p:nvSpPr>
        <p:spPr>
          <a:xfrm>
            <a:off x="7569915" y="1387251"/>
            <a:ext cx="1050327" cy="27263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Final Orbits</a:t>
            </a:r>
            <a:endParaRPr/>
          </a:p>
        </p:txBody>
      </p:sp>
      <p:sp>
        <p:nvSpPr>
          <p:cNvPr id="550" name="Google Shape;550;p31"/>
          <p:cNvSpPr txBox="1"/>
          <p:nvPr/>
        </p:nvSpPr>
        <p:spPr>
          <a:xfrm>
            <a:off x="2574986" y="2423756"/>
            <a:ext cx="101181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Rapid Static</a:t>
            </a:r>
            <a:endParaRPr/>
          </a:p>
        </p:txBody>
      </p:sp>
      <p:sp>
        <p:nvSpPr>
          <p:cNvPr id="551" name="Google Shape;551;p31"/>
          <p:cNvSpPr txBox="1"/>
          <p:nvPr/>
        </p:nvSpPr>
        <p:spPr>
          <a:xfrm>
            <a:off x="4309050" y="2748223"/>
            <a:ext cx="56938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Static</a:t>
            </a:r>
            <a:endParaRPr/>
          </a:p>
        </p:txBody>
      </p:sp>
      <p:pic>
        <p:nvPicPr>
          <p:cNvPr id="552" name="Google Shape;552;p31" descr="OPUS accuracy vs session duration"/>
          <p:cNvPicPr preferRelativeResize="0">
            <a:picLocks noGrp="1"/>
          </p:cNvPicPr>
          <p:nvPr>
            <p:ph type="body" idx="1"/>
          </p:nvPr>
        </p:nvPicPr>
        <p:blipFill rotWithShape="1">
          <a:blip r:embed="rId5">
            <a:alphaModFix/>
          </a:blip>
          <a:srcRect b="49966"/>
          <a:stretch/>
        </p:blipFill>
        <p:spPr>
          <a:xfrm>
            <a:off x="942641" y="3691834"/>
            <a:ext cx="5514386" cy="2947037"/>
          </a:xfrm>
          <a:prstGeom prst="rect">
            <a:avLst/>
          </a:prstGeom>
          <a:noFill/>
          <a:ln>
            <a:noFill/>
          </a:ln>
        </p:spPr>
      </p:pic>
      <p:cxnSp>
        <p:nvCxnSpPr>
          <p:cNvPr id="553" name="Google Shape;553;p31"/>
          <p:cNvCxnSpPr/>
          <p:nvPr/>
        </p:nvCxnSpPr>
        <p:spPr>
          <a:xfrm rot="10800000">
            <a:off x="2323071" y="2419227"/>
            <a:ext cx="0" cy="3234441"/>
          </a:xfrm>
          <a:prstGeom prst="straightConnector1">
            <a:avLst/>
          </a:prstGeom>
          <a:noFill/>
          <a:ln w="28575" cap="flat" cmpd="sng">
            <a:solidFill>
              <a:schemeClr val="accent2"/>
            </a:solidFill>
            <a:prstDash val="solid"/>
            <a:round/>
            <a:headEnd type="none" w="sm" len="sm"/>
            <a:tailEnd type="none" w="sm" len="sm"/>
          </a:ln>
        </p:spPr>
      </p:cxnSp>
      <p:cxnSp>
        <p:nvCxnSpPr>
          <p:cNvPr id="554" name="Google Shape;554;p31"/>
          <p:cNvCxnSpPr/>
          <p:nvPr/>
        </p:nvCxnSpPr>
        <p:spPr>
          <a:xfrm>
            <a:off x="6516131" y="917911"/>
            <a:ext cx="0" cy="1001071"/>
          </a:xfrm>
          <a:prstGeom prst="straightConnector1">
            <a:avLst/>
          </a:prstGeom>
          <a:noFill/>
          <a:ln w="9525" cap="flat" cmpd="sng">
            <a:solidFill>
              <a:srgbClr val="4A7DBA"/>
            </a:solidFill>
            <a:prstDash val="solid"/>
            <a:round/>
            <a:headEnd type="none" w="sm" len="sm"/>
            <a:tailEnd type="none" w="sm" len="sm"/>
          </a:ln>
        </p:spPr>
      </p:cxnSp>
      <p:cxnSp>
        <p:nvCxnSpPr>
          <p:cNvPr id="555" name="Google Shape;555;p31"/>
          <p:cNvCxnSpPr/>
          <p:nvPr/>
        </p:nvCxnSpPr>
        <p:spPr>
          <a:xfrm>
            <a:off x="7569915" y="934786"/>
            <a:ext cx="0" cy="1001071"/>
          </a:xfrm>
          <a:prstGeom prst="straightConnector1">
            <a:avLst/>
          </a:prstGeom>
          <a:noFill/>
          <a:ln w="9525" cap="flat" cmpd="sng">
            <a:solidFill>
              <a:srgbClr val="4A7DBA"/>
            </a:solidFill>
            <a:prstDash val="solid"/>
            <a:round/>
            <a:headEnd type="none" w="sm" len="sm"/>
            <a:tailEnd type="none" w="sm" len="sm"/>
          </a:ln>
        </p:spPr>
      </p:cxnSp>
      <p:sp>
        <p:nvSpPr>
          <p:cNvPr id="556" name="Google Shape;556;p31"/>
          <p:cNvSpPr txBox="1"/>
          <p:nvPr/>
        </p:nvSpPr>
        <p:spPr>
          <a:xfrm>
            <a:off x="5715769" y="2210515"/>
            <a:ext cx="220445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Time Post-Survey</a:t>
            </a:r>
            <a:r>
              <a:rPr lang="en-US" sz="1200">
                <a:solidFill>
                  <a:schemeClr val="dk1"/>
                </a:solidFill>
                <a:latin typeface="Calibri"/>
                <a:ea typeface="Calibri"/>
                <a:cs typeface="Calibri"/>
                <a:sym typeface="Calibri"/>
              </a:rPr>
              <a:t>	    </a:t>
            </a:r>
            <a:endParaRPr/>
          </a:p>
        </p:txBody>
      </p:sp>
      <p:cxnSp>
        <p:nvCxnSpPr>
          <p:cNvPr id="557" name="Google Shape;557;p31"/>
          <p:cNvCxnSpPr/>
          <p:nvPr/>
        </p:nvCxnSpPr>
        <p:spPr>
          <a:xfrm>
            <a:off x="5461687" y="934786"/>
            <a:ext cx="0" cy="1001071"/>
          </a:xfrm>
          <a:prstGeom prst="straightConnector1">
            <a:avLst/>
          </a:prstGeom>
          <a:noFill/>
          <a:ln w="9525" cap="flat" cmpd="sng">
            <a:solidFill>
              <a:srgbClr val="4A7DBA"/>
            </a:solidFill>
            <a:prstDash val="solid"/>
            <a:round/>
            <a:headEnd type="none" w="sm" len="sm"/>
            <a:tailEnd type="none" w="sm" len="sm"/>
          </a:ln>
        </p:spPr>
      </p:cxnSp>
      <p:sp>
        <p:nvSpPr>
          <p:cNvPr id="558" name="Google Shape;558;p31"/>
          <p:cNvSpPr txBox="1"/>
          <p:nvPr/>
        </p:nvSpPr>
        <p:spPr>
          <a:xfrm>
            <a:off x="5266974" y="1945552"/>
            <a:ext cx="309571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2hr	   	   24hr 	      	      14 days	    </a:t>
            </a:r>
            <a:endParaRPr/>
          </a:p>
        </p:txBody>
      </p:sp>
      <p:cxnSp>
        <p:nvCxnSpPr>
          <p:cNvPr id="559" name="Google Shape;559;p31"/>
          <p:cNvCxnSpPr/>
          <p:nvPr/>
        </p:nvCxnSpPr>
        <p:spPr>
          <a:xfrm>
            <a:off x="5266972" y="2225992"/>
            <a:ext cx="2828107" cy="0"/>
          </a:xfrm>
          <a:prstGeom prst="straightConnector1">
            <a:avLst/>
          </a:prstGeom>
          <a:noFill/>
          <a:ln w="9525" cap="flat" cmpd="sng">
            <a:solidFill>
              <a:schemeClr val="dk1"/>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2"/>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Applications of RTK GNSS</a:t>
            </a:r>
            <a:endParaRPr/>
          </a:p>
        </p:txBody>
      </p:sp>
      <p:sp>
        <p:nvSpPr>
          <p:cNvPr id="565" name="Google Shape;565;p32"/>
          <p:cNvSpPr txBox="1">
            <a:spLocks noGrp="1"/>
          </p:cNvSpPr>
          <p:nvPr>
            <p:ph type="body" idx="1"/>
          </p:nvPr>
        </p:nvSpPr>
        <p:spPr>
          <a:xfrm>
            <a:off x="377688" y="1056423"/>
            <a:ext cx="8229600" cy="5087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000"/>
              <a:t>Students discuss at first:</a:t>
            </a:r>
            <a:br>
              <a:rPr lang="en-US" sz="2000"/>
            </a:br>
            <a:endParaRPr sz="2000"/>
          </a:p>
          <a:p>
            <a:pPr marL="342900" lvl="0" indent="-342900" algn="l" rtl="0">
              <a:spcBef>
                <a:spcPts val="400"/>
              </a:spcBef>
              <a:spcAft>
                <a:spcPts val="0"/>
              </a:spcAft>
              <a:buClr>
                <a:schemeClr val="dk1"/>
              </a:buClr>
              <a:buSzPts val="2000"/>
              <a:buChar char="•"/>
            </a:pPr>
            <a:r>
              <a:rPr lang="en-US" sz="2000"/>
              <a:t>Text here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3"/>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Applications of RTK GNSS</a:t>
            </a:r>
            <a:endParaRPr/>
          </a:p>
        </p:txBody>
      </p:sp>
      <p:sp>
        <p:nvSpPr>
          <p:cNvPr id="571" name="Google Shape;571;p33"/>
          <p:cNvSpPr txBox="1">
            <a:spLocks noGrp="1"/>
          </p:cNvSpPr>
          <p:nvPr>
            <p:ph type="body" idx="1"/>
          </p:nvPr>
        </p:nvSpPr>
        <p:spPr>
          <a:xfrm>
            <a:off x="377688" y="1056423"/>
            <a:ext cx="8229600" cy="5087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000" dirty="0"/>
              <a:t>Students discuss at first:</a:t>
            </a:r>
            <a:endParaRPr dirty="0"/>
          </a:p>
          <a:p>
            <a:pPr marL="342900" lvl="0" indent="-215900" algn="l" rtl="0">
              <a:spcBef>
                <a:spcPts val="400"/>
              </a:spcBef>
              <a:spcAft>
                <a:spcPts val="0"/>
              </a:spcAft>
              <a:buClr>
                <a:schemeClr val="dk1"/>
              </a:buClr>
              <a:buSzPts val="2000"/>
              <a:buNone/>
            </a:pPr>
            <a:endParaRPr sz="2000" dirty="0"/>
          </a:p>
          <a:p>
            <a:pPr marL="342900" lvl="0" indent="-342900" algn="l" rtl="0">
              <a:spcBef>
                <a:spcPts val="400"/>
              </a:spcBef>
              <a:spcAft>
                <a:spcPts val="0"/>
              </a:spcAft>
              <a:buClr>
                <a:schemeClr val="dk1"/>
              </a:buClr>
              <a:buSzPts val="2000"/>
              <a:buChar char="•"/>
            </a:pPr>
            <a:r>
              <a:rPr lang="en-US" sz="2000" dirty="0"/>
              <a:t>Delineating or measuring migration of a river channel with proximity to a valuable resource or infrastructure</a:t>
            </a:r>
            <a:endParaRPr dirty="0"/>
          </a:p>
          <a:p>
            <a:pPr marL="342900" lvl="0" indent="-342900" algn="l" rtl="0">
              <a:spcBef>
                <a:spcPts val="400"/>
              </a:spcBef>
              <a:spcAft>
                <a:spcPts val="0"/>
              </a:spcAft>
              <a:buClr>
                <a:schemeClr val="dk1"/>
              </a:buClr>
              <a:buSzPts val="2000"/>
              <a:buChar char="•"/>
            </a:pPr>
            <a:r>
              <a:rPr lang="en-US" sz="2000" dirty="0"/>
              <a:t>Measuring movement on a natural hazard such as a landslide, earthflow, or slump</a:t>
            </a:r>
            <a:endParaRPr dirty="0"/>
          </a:p>
          <a:p>
            <a:pPr marL="342900" lvl="0" indent="-342900" algn="l" rtl="0">
              <a:spcBef>
                <a:spcPts val="400"/>
              </a:spcBef>
              <a:spcAft>
                <a:spcPts val="0"/>
              </a:spcAft>
              <a:buClr>
                <a:schemeClr val="dk1"/>
              </a:buClr>
              <a:buSzPts val="2000"/>
              <a:buChar char="•"/>
            </a:pPr>
            <a:r>
              <a:rPr lang="en-US" sz="2000" dirty="0"/>
              <a:t>Delineate or measure motion of monuments on a glacier, glacial retreat or snowpack change</a:t>
            </a:r>
            <a:endParaRPr dirty="0"/>
          </a:p>
          <a:p>
            <a:pPr marL="342900" lvl="0" indent="-342900" algn="l" rtl="0">
              <a:spcBef>
                <a:spcPts val="400"/>
              </a:spcBef>
              <a:spcAft>
                <a:spcPts val="0"/>
              </a:spcAft>
              <a:buClr>
                <a:schemeClr val="dk1"/>
              </a:buClr>
              <a:buSzPts val="2000"/>
              <a:buChar char="•"/>
            </a:pPr>
            <a:r>
              <a:rPr lang="en-US" sz="2000" dirty="0"/>
              <a:t>Measuring a scarp surface or profile to determine potential hazard to infrastructure with earthquakes</a:t>
            </a:r>
            <a:endParaRPr dirty="0"/>
          </a:p>
          <a:p>
            <a:pPr marL="342900" lvl="0" indent="-342900" algn="l" rtl="0">
              <a:spcBef>
                <a:spcPts val="400"/>
              </a:spcBef>
              <a:spcAft>
                <a:spcPts val="0"/>
              </a:spcAft>
              <a:buClr>
                <a:schemeClr val="dk1"/>
              </a:buClr>
              <a:buSzPts val="2000"/>
              <a:buChar char="•"/>
            </a:pPr>
            <a:r>
              <a:rPr lang="en-US" sz="2000" dirty="0"/>
              <a:t>Creating topographic models of flood plains to calculate flood volume and determine potential for flood hazard at various stage levels</a:t>
            </a:r>
            <a:endParaRPr dirty="0"/>
          </a:p>
          <a:p>
            <a:pPr marL="342900" lvl="0" indent="-342900" algn="l" rtl="0">
              <a:spcBef>
                <a:spcPts val="400"/>
              </a:spcBef>
              <a:spcAft>
                <a:spcPts val="0"/>
              </a:spcAft>
              <a:buClr>
                <a:schemeClr val="dk1"/>
              </a:buClr>
              <a:buSzPts val="2000"/>
              <a:buChar char="•"/>
            </a:pPr>
            <a:r>
              <a:rPr lang="en-US" sz="2000" dirty="0"/>
              <a:t>Create digital elevation models to determine slope stability with addition of roadcuts or other infrastructure</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6"/>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GPS Receivers All Around Us</a:t>
            </a:r>
            <a:endParaRPr/>
          </a:p>
        </p:txBody>
      </p:sp>
      <p:pic>
        <p:nvPicPr>
          <p:cNvPr id="105" name="Google Shape;105;p6"/>
          <p:cNvPicPr preferRelativeResize="0"/>
          <p:nvPr/>
        </p:nvPicPr>
        <p:blipFill rotWithShape="1">
          <a:blip r:embed="rId3">
            <a:alphaModFix/>
          </a:blip>
          <a:srcRect l="34664" t="9669" r="27348" b="8950"/>
          <a:stretch/>
        </p:blipFill>
        <p:spPr>
          <a:xfrm rot="10800000">
            <a:off x="2421316" y="1111331"/>
            <a:ext cx="1733255" cy="2773344"/>
          </a:xfrm>
          <a:prstGeom prst="rect">
            <a:avLst/>
          </a:prstGeom>
          <a:noFill/>
          <a:ln>
            <a:noFill/>
          </a:ln>
        </p:spPr>
      </p:pic>
      <p:pic>
        <p:nvPicPr>
          <p:cNvPr id="106" name="Google Shape;106;p6"/>
          <p:cNvPicPr preferRelativeResize="0"/>
          <p:nvPr/>
        </p:nvPicPr>
        <p:blipFill rotWithShape="1">
          <a:blip r:embed="rId4">
            <a:alphaModFix/>
          </a:blip>
          <a:srcRect l="32528" t="18569" r="12863" b="31362"/>
          <a:stretch/>
        </p:blipFill>
        <p:spPr>
          <a:xfrm rot="10800000">
            <a:off x="3003523" y="4137336"/>
            <a:ext cx="2780907" cy="1904410"/>
          </a:xfrm>
          <a:prstGeom prst="rect">
            <a:avLst/>
          </a:prstGeom>
          <a:noFill/>
          <a:ln>
            <a:noFill/>
          </a:ln>
        </p:spPr>
      </p:pic>
      <p:pic>
        <p:nvPicPr>
          <p:cNvPr id="107" name="Google Shape;107;p6"/>
          <p:cNvPicPr preferRelativeResize="0"/>
          <p:nvPr/>
        </p:nvPicPr>
        <p:blipFill rotWithShape="1">
          <a:blip r:embed="rId5">
            <a:alphaModFix/>
          </a:blip>
          <a:srcRect/>
          <a:stretch/>
        </p:blipFill>
        <p:spPr>
          <a:xfrm>
            <a:off x="4318561" y="1111331"/>
            <a:ext cx="2227769" cy="2773345"/>
          </a:xfrm>
          <a:prstGeom prst="rect">
            <a:avLst/>
          </a:prstGeom>
          <a:noFill/>
          <a:ln>
            <a:noFill/>
          </a:ln>
        </p:spPr>
      </p:pic>
      <p:pic>
        <p:nvPicPr>
          <p:cNvPr id="108" name="Google Shape;108;p6" descr="A person and a child looking at a pole&#10;&#10;AI-generated content may be incorrect."/>
          <p:cNvPicPr preferRelativeResize="0"/>
          <p:nvPr/>
        </p:nvPicPr>
        <p:blipFill rotWithShape="1">
          <a:blip r:embed="rId6">
            <a:alphaModFix/>
          </a:blip>
          <a:srcRect/>
          <a:stretch/>
        </p:blipFill>
        <p:spPr>
          <a:xfrm>
            <a:off x="6710320" y="1127940"/>
            <a:ext cx="2168119" cy="3705566"/>
          </a:xfrm>
          <a:prstGeom prst="rect">
            <a:avLst/>
          </a:prstGeom>
          <a:noFill/>
          <a:ln>
            <a:noFill/>
          </a:ln>
        </p:spPr>
      </p:pic>
      <p:pic>
        <p:nvPicPr>
          <p:cNvPr id="109" name="Google Shape;109;p6" descr="A screen shot of a phone&#10;&#10;AI-generated content may be incorrect."/>
          <p:cNvPicPr preferRelativeResize="0"/>
          <p:nvPr/>
        </p:nvPicPr>
        <p:blipFill rotWithShape="1">
          <a:blip r:embed="rId7">
            <a:alphaModFix/>
          </a:blip>
          <a:srcRect/>
          <a:stretch/>
        </p:blipFill>
        <p:spPr>
          <a:xfrm>
            <a:off x="276805" y="1111332"/>
            <a:ext cx="1967865" cy="38660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EA2E-4519-9EBA-96C3-7A15DDA391A0}"/>
              </a:ext>
            </a:extLst>
          </p:cNvPr>
          <p:cNvSpPr>
            <a:spLocks noGrp="1"/>
          </p:cNvSpPr>
          <p:nvPr>
            <p:ph type="title"/>
          </p:nvPr>
        </p:nvSpPr>
        <p:spPr/>
        <p:txBody>
          <a:bodyPr/>
          <a:lstStyle/>
          <a:p>
            <a:r>
              <a:rPr lang="en-US" dirty="0"/>
              <a:t>The Global Positioning System</a:t>
            </a:r>
          </a:p>
        </p:txBody>
      </p:sp>
      <p:sp>
        <p:nvSpPr>
          <p:cNvPr id="3" name="Content Placeholder 2">
            <a:extLst>
              <a:ext uri="{FF2B5EF4-FFF2-40B4-BE49-F238E27FC236}">
                <a16:creationId xmlns:a16="http://schemas.microsoft.com/office/drawing/2014/main" id="{5D1A9D10-BEF0-BA16-5ECA-D6FB9450A12A}"/>
              </a:ext>
            </a:extLst>
          </p:cNvPr>
          <p:cNvSpPr>
            <a:spLocks noGrp="1"/>
          </p:cNvSpPr>
          <p:nvPr>
            <p:ph idx="1"/>
          </p:nvPr>
        </p:nvSpPr>
        <p:spPr>
          <a:xfrm>
            <a:off x="457200" y="1140642"/>
            <a:ext cx="3864279" cy="5043643"/>
          </a:xfrm>
        </p:spPr>
        <p:txBody>
          <a:bodyPr>
            <a:normAutofit/>
          </a:bodyPr>
          <a:lstStyle/>
          <a:p>
            <a:pPr marL="342900" indent="-342900">
              <a:spcBef>
                <a:spcPct val="20000"/>
              </a:spcBef>
              <a:buFontTx/>
              <a:buChar char="•"/>
            </a:pPr>
            <a:r>
              <a:rPr lang="en-US" sz="3300" dirty="0"/>
              <a:t>24–32 satellites</a:t>
            </a:r>
          </a:p>
          <a:p>
            <a:pPr marL="342900" indent="-342900">
              <a:spcBef>
                <a:spcPct val="20000"/>
              </a:spcBef>
              <a:buFontTx/>
              <a:buChar char="•"/>
            </a:pPr>
            <a:r>
              <a:rPr lang="en-US" sz="3300" dirty="0"/>
              <a:t>20,200 km altitude</a:t>
            </a:r>
          </a:p>
          <a:p>
            <a:pPr marL="342900" indent="-342900">
              <a:spcBef>
                <a:spcPct val="20000"/>
              </a:spcBef>
              <a:buFontTx/>
              <a:buChar char="•"/>
            </a:pPr>
            <a:r>
              <a:rPr lang="en-US" sz="3300" dirty="0"/>
              <a:t>55 degrees inclination</a:t>
            </a:r>
          </a:p>
          <a:p>
            <a:pPr marL="342900" indent="-342900">
              <a:spcBef>
                <a:spcPct val="20000"/>
              </a:spcBef>
              <a:buFontTx/>
              <a:buChar char="•"/>
            </a:pPr>
            <a:r>
              <a:rPr lang="en-US" sz="3300" dirty="0"/>
              <a:t>12-hour orbital period</a:t>
            </a:r>
          </a:p>
          <a:p>
            <a:pPr>
              <a:lnSpc>
                <a:spcPct val="90000"/>
              </a:lnSpc>
              <a:buFontTx/>
              <a:buChar char="•"/>
            </a:pPr>
            <a:r>
              <a:rPr lang="en-US" sz="3300" dirty="0"/>
              <a:t>Ground control stations</a:t>
            </a:r>
          </a:p>
        </p:txBody>
      </p:sp>
      <p:pic>
        <p:nvPicPr>
          <p:cNvPr id="6" name="Screen Recording 2022-02-17 at 1.12.43 PM.mov" descr="Screen Recording 2022-02-17 at 1.12.43 PM.mov">
            <a:extLst>
              <a:ext uri="{FF2B5EF4-FFF2-40B4-BE49-F238E27FC236}">
                <a16:creationId xmlns:a16="http://schemas.microsoft.com/office/drawing/2014/main" id="{B2ABBA93-4B26-2090-65E8-778630B4D333}"/>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714901" y="2659049"/>
            <a:ext cx="3864279" cy="3525238"/>
          </a:xfrm>
          <a:prstGeom prst="rect">
            <a:avLst/>
          </a:prstGeom>
          <a:ln w="12700">
            <a:miter lim="400000"/>
          </a:ln>
        </p:spPr>
      </p:pic>
      <p:pic>
        <p:nvPicPr>
          <p:cNvPr id="7" name="Picture 6">
            <a:extLst>
              <a:ext uri="{FF2B5EF4-FFF2-40B4-BE49-F238E27FC236}">
                <a16:creationId xmlns:a16="http://schemas.microsoft.com/office/drawing/2014/main" id="{3542A94E-5617-6715-A048-B308D331BE07}"/>
              </a:ext>
            </a:extLst>
          </p:cNvPr>
          <p:cNvPicPr>
            <a:picLocks noChangeAspect="1"/>
          </p:cNvPicPr>
          <p:nvPr/>
        </p:nvPicPr>
        <p:blipFill>
          <a:blip r:embed="rId6"/>
          <a:stretch>
            <a:fillRect/>
          </a:stretch>
        </p:blipFill>
        <p:spPr>
          <a:xfrm>
            <a:off x="6174658" y="415275"/>
            <a:ext cx="2680944" cy="2147953"/>
          </a:xfrm>
          <a:prstGeom prst="rect">
            <a:avLst/>
          </a:prstGeom>
        </p:spPr>
      </p:pic>
    </p:spTree>
    <p:extLst>
      <p:ext uri="{BB962C8B-B14F-4D97-AF65-F5344CB8AC3E}">
        <p14:creationId xmlns:p14="http://schemas.microsoft.com/office/powerpoint/2010/main" val="24437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p:cTn id="1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894B9-A33A-BC7C-A5B8-258936C91F1A}"/>
              </a:ext>
            </a:extLst>
          </p:cNvPr>
          <p:cNvSpPr>
            <a:spLocks noGrp="1"/>
          </p:cNvSpPr>
          <p:nvPr>
            <p:ph type="title"/>
          </p:nvPr>
        </p:nvSpPr>
        <p:spPr/>
        <p:txBody>
          <a:bodyPr/>
          <a:lstStyle/>
          <a:p>
            <a:r>
              <a:rPr lang="en-US" dirty="0"/>
              <a:t>Not just satellites</a:t>
            </a:r>
          </a:p>
        </p:txBody>
      </p:sp>
      <p:sp>
        <p:nvSpPr>
          <p:cNvPr id="3" name="Content Placeholder 2">
            <a:extLst>
              <a:ext uri="{FF2B5EF4-FFF2-40B4-BE49-F238E27FC236}">
                <a16:creationId xmlns:a16="http://schemas.microsoft.com/office/drawing/2014/main" id="{51DA6E85-E206-2202-55C4-F9542B43ED2B}"/>
              </a:ext>
            </a:extLst>
          </p:cNvPr>
          <p:cNvSpPr>
            <a:spLocks noGrp="1"/>
          </p:cNvSpPr>
          <p:nvPr>
            <p:ph idx="1"/>
          </p:nvPr>
        </p:nvSpPr>
        <p:spPr>
          <a:xfrm>
            <a:off x="350805" y="1191272"/>
            <a:ext cx="2656504" cy="1180269"/>
          </a:xfrm>
        </p:spPr>
        <p:txBody>
          <a:bodyPr>
            <a:noAutofit/>
          </a:bodyPr>
          <a:lstStyle/>
          <a:p>
            <a:pPr marL="0" indent="0">
              <a:buNone/>
            </a:pPr>
            <a:r>
              <a:rPr lang="en-US" sz="2000" dirty="0"/>
              <a:t>Each GPS satellite has 4 atomic clocks accurate to 1 nanosecond</a:t>
            </a:r>
          </a:p>
          <a:p>
            <a:endParaRPr lang="en-US" sz="2000" dirty="0"/>
          </a:p>
        </p:txBody>
      </p:sp>
      <p:pic>
        <p:nvPicPr>
          <p:cNvPr id="7" name="Picture 6">
            <a:extLst>
              <a:ext uri="{FF2B5EF4-FFF2-40B4-BE49-F238E27FC236}">
                <a16:creationId xmlns:a16="http://schemas.microsoft.com/office/drawing/2014/main" id="{66C26EE5-4064-18EC-55DD-D8DE8AD43E8A}"/>
              </a:ext>
            </a:extLst>
          </p:cNvPr>
          <p:cNvPicPr>
            <a:picLocks noChangeAspect="1"/>
          </p:cNvPicPr>
          <p:nvPr/>
        </p:nvPicPr>
        <p:blipFill>
          <a:blip r:embed="rId3"/>
          <a:srcRect r="31997"/>
          <a:stretch>
            <a:fillRect/>
          </a:stretch>
        </p:blipFill>
        <p:spPr>
          <a:xfrm>
            <a:off x="457200" y="2653747"/>
            <a:ext cx="2550109" cy="2240214"/>
          </a:xfrm>
          <a:prstGeom prst="rect">
            <a:avLst/>
          </a:prstGeom>
        </p:spPr>
      </p:pic>
      <p:pic>
        <p:nvPicPr>
          <p:cNvPr id="4" name="Picture 3">
            <a:extLst>
              <a:ext uri="{FF2B5EF4-FFF2-40B4-BE49-F238E27FC236}">
                <a16:creationId xmlns:a16="http://schemas.microsoft.com/office/drawing/2014/main" id="{7BACE17F-DA48-5E0A-F0C8-5A6FD2E28A13}"/>
              </a:ext>
            </a:extLst>
          </p:cNvPr>
          <p:cNvPicPr>
            <a:picLocks noChangeAspect="1"/>
          </p:cNvPicPr>
          <p:nvPr/>
        </p:nvPicPr>
        <p:blipFill>
          <a:blip r:embed="rId4"/>
          <a:stretch>
            <a:fillRect/>
          </a:stretch>
        </p:blipFill>
        <p:spPr>
          <a:xfrm>
            <a:off x="3271682" y="2902424"/>
            <a:ext cx="5730022" cy="3161867"/>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521EC8E3-1AD3-63C2-B0E3-EDCC59F4BAE3}"/>
              </a:ext>
            </a:extLst>
          </p:cNvPr>
          <p:cNvSpPr txBox="1">
            <a:spLocks/>
          </p:cNvSpPr>
          <p:nvPr/>
        </p:nvSpPr>
        <p:spPr>
          <a:xfrm>
            <a:off x="3271683" y="1648474"/>
            <a:ext cx="5730022" cy="118026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8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0" indent="0"/>
            <a:r>
              <a:rPr lang="en-US" dirty="0"/>
              <a:t>Network of ground-based monitoring stations track GPS satellites and re-synchronize satellite atomic clocks </a:t>
            </a:r>
          </a:p>
        </p:txBody>
      </p:sp>
    </p:spTree>
    <p:extLst>
      <p:ext uri="{BB962C8B-B14F-4D97-AF65-F5344CB8AC3E}">
        <p14:creationId xmlns:p14="http://schemas.microsoft.com/office/powerpoint/2010/main" val="243174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898D-7643-FAC7-EA4B-B32ADD7B9A4D}"/>
              </a:ext>
            </a:extLst>
          </p:cNvPr>
          <p:cNvSpPr>
            <a:spLocks noGrp="1"/>
          </p:cNvSpPr>
          <p:nvPr>
            <p:ph type="title"/>
          </p:nvPr>
        </p:nvSpPr>
        <p:spPr/>
        <p:txBody>
          <a:bodyPr/>
          <a:lstStyle/>
          <a:p>
            <a:r>
              <a:rPr lang="en-US" dirty="0"/>
              <a:t>How Actual Location is Determined</a:t>
            </a:r>
          </a:p>
        </p:txBody>
      </p:sp>
      <p:sp>
        <p:nvSpPr>
          <p:cNvPr id="3" name="Content Placeholder 2">
            <a:extLst>
              <a:ext uri="{FF2B5EF4-FFF2-40B4-BE49-F238E27FC236}">
                <a16:creationId xmlns:a16="http://schemas.microsoft.com/office/drawing/2014/main" id="{342404EB-B7E7-B276-ED9B-5DEFCC161B5D}"/>
              </a:ext>
            </a:extLst>
          </p:cNvPr>
          <p:cNvSpPr>
            <a:spLocks noGrp="1"/>
          </p:cNvSpPr>
          <p:nvPr>
            <p:ph idx="1"/>
          </p:nvPr>
        </p:nvSpPr>
        <p:spPr>
          <a:xfrm>
            <a:off x="457200" y="4984577"/>
            <a:ext cx="8229600" cy="1318592"/>
          </a:xfrm>
        </p:spPr>
        <p:txBody>
          <a:bodyPr>
            <a:normAutofit fontScale="85000" lnSpcReduction="10000"/>
          </a:bodyPr>
          <a:lstStyle/>
          <a:p>
            <a:pPr marL="0" indent="0">
              <a:buNone/>
            </a:pPr>
            <a:r>
              <a:rPr lang="en-US" sz="3200" dirty="0"/>
              <a:t>Antenna position is determined by calculating the distances to at least 4 satellites. This enables the solving for four variables: </a:t>
            </a:r>
            <a:r>
              <a:rPr lang="en-US" sz="3200" i="1" dirty="0"/>
              <a:t>x, y, z </a:t>
            </a:r>
            <a:r>
              <a:rPr lang="en-US" sz="3200" dirty="0"/>
              <a:t>and time using </a:t>
            </a:r>
            <a:r>
              <a:rPr lang="en-US" sz="3200" b="1" dirty="0"/>
              <a:t>trilateration</a:t>
            </a:r>
            <a:r>
              <a:rPr lang="en-US" sz="3200" dirty="0"/>
              <a:t>.</a:t>
            </a:r>
          </a:p>
          <a:p>
            <a:pPr marL="0" indent="0">
              <a:buNone/>
            </a:pPr>
            <a:endParaRPr lang="en-US" dirty="0"/>
          </a:p>
        </p:txBody>
      </p:sp>
      <p:pic>
        <p:nvPicPr>
          <p:cNvPr id="4" name="Picture 3">
            <a:extLst>
              <a:ext uri="{FF2B5EF4-FFF2-40B4-BE49-F238E27FC236}">
                <a16:creationId xmlns:a16="http://schemas.microsoft.com/office/drawing/2014/main" id="{C91B3951-5D7F-A258-07A8-7B7E87D2C9F1}"/>
              </a:ext>
            </a:extLst>
          </p:cNvPr>
          <p:cNvPicPr>
            <a:picLocks noChangeAspect="1"/>
          </p:cNvPicPr>
          <p:nvPr/>
        </p:nvPicPr>
        <p:blipFill>
          <a:blip r:embed="rId3"/>
          <a:stretch>
            <a:fillRect/>
          </a:stretch>
        </p:blipFill>
        <p:spPr>
          <a:xfrm>
            <a:off x="312478" y="1014608"/>
            <a:ext cx="3242220" cy="3695101"/>
          </a:xfrm>
          <a:prstGeom prst="rect">
            <a:avLst/>
          </a:prstGeom>
        </p:spPr>
      </p:pic>
      <p:pic>
        <p:nvPicPr>
          <p:cNvPr id="5" name="Picture 4">
            <a:extLst>
              <a:ext uri="{FF2B5EF4-FFF2-40B4-BE49-F238E27FC236}">
                <a16:creationId xmlns:a16="http://schemas.microsoft.com/office/drawing/2014/main" id="{4583CE50-C2EF-3255-A83E-8F95BBE56586}"/>
              </a:ext>
            </a:extLst>
          </p:cNvPr>
          <p:cNvPicPr>
            <a:picLocks noChangeAspect="1"/>
          </p:cNvPicPr>
          <p:nvPr/>
        </p:nvPicPr>
        <p:blipFill>
          <a:blip r:embed="rId4"/>
          <a:stretch>
            <a:fillRect/>
          </a:stretch>
        </p:blipFill>
        <p:spPr>
          <a:xfrm>
            <a:off x="3704117" y="1727364"/>
            <a:ext cx="5127405" cy="2108711"/>
          </a:xfrm>
          <a:prstGeom prst="rect">
            <a:avLst/>
          </a:prstGeom>
        </p:spPr>
      </p:pic>
      <p:sp>
        <p:nvSpPr>
          <p:cNvPr id="6" name="TextBox 5">
            <a:extLst>
              <a:ext uri="{FF2B5EF4-FFF2-40B4-BE49-F238E27FC236}">
                <a16:creationId xmlns:a16="http://schemas.microsoft.com/office/drawing/2014/main" id="{2F053490-6296-4E0B-57EA-C3CD3ECF1CA2}"/>
              </a:ext>
            </a:extLst>
          </p:cNvPr>
          <p:cNvSpPr txBox="1"/>
          <p:nvPr/>
        </p:nvSpPr>
        <p:spPr>
          <a:xfrm>
            <a:off x="5858007" y="3843462"/>
            <a:ext cx="2973515" cy="276999"/>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r>
              <a:rPr lang="en-US" sz="1200" dirty="0"/>
              <a:t>http://</a:t>
            </a:r>
            <a:r>
              <a:rPr lang="en-US" sz="1200" dirty="0" err="1"/>
              <a:t>spaceplace.nasa.gov</a:t>
            </a:r>
            <a:r>
              <a:rPr lang="en-US" sz="1200" dirty="0"/>
              <a:t>/</a:t>
            </a:r>
            <a:r>
              <a:rPr lang="en-US" sz="1200" dirty="0" err="1"/>
              <a:t>gps</a:t>
            </a:r>
            <a:r>
              <a:rPr lang="en-US" sz="1200" dirty="0"/>
              <a:t>-pizza/en/</a:t>
            </a:r>
          </a:p>
        </p:txBody>
      </p:sp>
    </p:spTree>
    <p:extLst>
      <p:ext uri="{BB962C8B-B14F-4D97-AF65-F5344CB8AC3E}">
        <p14:creationId xmlns:p14="http://schemas.microsoft.com/office/powerpoint/2010/main" val="137781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 name="Image" descr="Image"/>
          <p:cNvPicPr>
            <a:picLocks noChangeAspect="1"/>
          </p:cNvPicPr>
          <p:nvPr/>
        </p:nvPicPr>
        <p:blipFill>
          <a:blip r:embed="rId5"/>
          <a:stretch>
            <a:fillRect/>
          </a:stretch>
        </p:blipFill>
        <p:spPr>
          <a:xfrm>
            <a:off x="6773068" y="2365433"/>
            <a:ext cx="2276476" cy="2819401"/>
          </a:xfrm>
          <a:prstGeom prst="rect">
            <a:avLst/>
          </a:prstGeom>
          <a:ln w="12700">
            <a:miter lim="400000"/>
          </a:ln>
        </p:spPr>
      </p:pic>
      <p:pic>
        <p:nvPicPr>
          <p:cNvPr id="124" name="Screen Recording 2022-02-17 at 6.08.19 PM.mov" descr="Screen Recording 2022-02-17 at 6.08.19 PM.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93869" y="2379043"/>
            <a:ext cx="6427713" cy="2661224"/>
          </a:xfrm>
          <a:prstGeom prst="rect">
            <a:avLst/>
          </a:prstGeom>
          <a:ln w="12700">
            <a:miter lim="400000"/>
          </a:ln>
        </p:spPr>
      </p:pic>
      <p:sp>
        <p:nvSpPr>
          <p:cNvPr id="125" name="A seismometer is a zero baseline instrument…."/>
          <p:cNvSpPr txBox="1"/>
          <p:nvPr/>
        </p:nvSpPr>
        <p:spPr>
          <a:xfrm>
            <a:off x="560718" y="495821"/>
            <a:ext cx="6947415" cy="407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2400" b="1" dirty="0"/>
              <a:t>A seismometer is a zero baseline instrument….</a:t>
            </a:r>
          </a:p>
        </p:txBody>
      </p:sp>
      <p:sp>
        <p:nvSpPr>
          <p:cNvPr id="126" name="https://javalab.org/en/seismometer_and_inertia_en/ (2/17/22)"/>
          <p:cNvSpPr txBox="1"/>
          <p:nvPr/>
        </p:nvSpPr>
        <p:spPr>
          <a:xfrm>
            <a:off x="560718" y="5053339"/>
            <a:ext cx="2317942" cy="142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b="0">
                <a:latin typeface="Helvetica Neue Light"/>
                <a:ea typeface="Helvetica Neue Light"/>
                <a:cs typeface="Helvetica Neue Light"/>
                <a:sym typeface="Helvetica Neue Light"/>
              </a:defRPr>
            </a:pPr>
            <a:r>
              <a:rPr sz="675" u="sng" dirty="0">
                <a:hlinkClick r:id="rId7"/>
              </a:rPr>
              <a:t>https://javalab.org/en/seismometer_and_inertia_en/</a:t>
            </a:r>
            <a:r>
              <a:rPr sz="675" dirty="0"/>
              <a:t> (2/17/22)</a:t>
            </a:r>
          </a:p>
        </p:txBody>
      </p:sp>
      <p:sp>
        <p:nvSpPr>
          <p:cNvPr id="127" name="https://www.avo.alaska.edu/webicorders/ (2/17/22)"/>
          <p:cNvSpPr txBox="1"/>
          <p:nvPr/>
        </p:nvSpPr>
        <p:spPr>
          <a:xfrm>
            <a:off x="6929467" y="5195686"/>
            <a:ext cx="1963679" cy="142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b="0">
                <a:latin typeface="Helvetica Neue Light"/>
                <a:ea typeface="Helvetica Neue Light"/>
                <a:cs typeface="Helvetica Neue Light"/>
                <a:sym typeface="Helvetica Neue Light"/>
              </a:defRPr>
            </a:lvl1pPr>
          </a:lstStyle>
          <a:p>
            <a:r>
              <a:rPr sz="675"/>
              <a:t>https://www.avo.alaska.edu/webicorders/ (2/17/22)</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9" fill="hold"/>
                                        <p:tgtEl>
                                          <p:spTgt spid="1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4"/>
                </p:tgtEl>
              </p:cMediaNode>
            </p:video>
            <p:seq concurrent="1" prevAc="none" nextAc="seek">
              <p:cTn id="8" restart="whenNotActive" fill="hold" evtFilter="cancelBubble" nodeType="interactiveSeq">
                <p:stCondLst>
                  <p:cond evt="onClick" delay="0">
                    <p:tgtEl>
                      <p:spTgt spid="1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4"/>
                                        </p:tgtEl>
                                      </p:cBhvr>
                                    </p:cmd>
                                  </p:childTnLst>
                                </p:cTn>
                              </p:par>
                            </p:childTnLst>
                          </p:cTn>
                        </p:par>
                      </p:childTnLst>
                    </p:cTn>
                  </p:par>
                </p:childTnLst>
              </p:cTn>
              <p:nextCondLst>
                <p:cond evt="onClick" delay="0">
                  <p:tgtEl>
                    <p:spTgt spid="124"/>
                  </p:tgtEl>
                </p:cond>
              </p:nextCondLst>
            </p:seq>
          </p:childTnLst>
        </p:cTn>
      </p:par>
    </p:tnLst>
  </p:timing>
</p:sld>
</file>

<file path=ppt/theme/theme1.xml><?xml version="1.0" encoding="utf-8"?>
<a:theme xmlns:a="http://schemas.openxmlformats.org/drawingml/2006/main" name="GETSI pptx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3016</Words>
  <Application>Microsoft Macintosh PowerPoint</Application>
  <PresentationFormat>On-screen Show (4:3)</PresentationFormat>
  <Paragraphs>306</Paragraphs>
  <Slides>44</Slides>
  <Notes>38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roboto</vt:lpstr>
      <vt:lpstr>Times Roman</vt:lpstr>
      <vt:lpstr>GETSI pptx template</vt:lpstr>
      <vt:lpstr>Introduction to GPS/GNSS</vt:lpstr>
      <vt:lpstr>Goals</vt:lpstr>
      <vt:lpstr>Georeferencing - Local</vt:lpstr>
      <vt:lpstr>GNSS Composed of Multiple Satellite Systems</vt:lpstr>
      <vt:lpstr>GPS Receivers All Around Us</vt:lpstr>
      <vt:lpstr>The Global Positioning System</vt:lpstr>
      <vt:lpstr>Not just satellites</vt:lpstr>
      <vt:lpstr>How Actual Location is Determined</vt:lpstr>
      <vt:lpstr>PowerPoint Presentation</vt:lpstr>
      <vt:lpstr>PowerPoint Presentation</vt:lpstr>
      <vt:lpstr>PowerPoint Presentation</vt:lpstr>
      <vt:lpstr>PowerPoint Presentation</vt:lpstr>
      <vt:lpstr>Some sources of error</vt:lpstr>
      <vt:lpstr>Antennas Receive Data Streams</vt:lpstr>
      <vt:lpstr>PowerPoint Presentation</vt:lpstr>
      <vt:lpstr>GPS Provides 3D Positioning</vt:lpstr>
      <vt:lpstr>Typical GPS Coordinates – WGS 84</vt:lpstr>
      <vt:lpstr>Typical GPS Coordinates - Vertical</vt:lpstr>
      <vt:lpstr>Precision depends on system</vt:lpstr>
      <vt:lpstr>Anatomy of a Permanent “Static” GNSS Station</vt:lpstr>
      <vt:lpstr>Network of the Americas (NOTA)</vt:lpstr>
      <vt:lpstr>Kinematic components</vt:lpstr>
      <vt:lpstr>Kinematic systems</vt:lpstr>
      <vt:lpstr>Map View of a Kinematic Survey</vt:lpstr>
      <vt:lpstr>PowerPoint Presentation</vt:lpstr>
      <vt:lpstr>Tracking Position</vt:lpstr>
      <vt:lpstr>Creating Topography</vt:lpstr>
      <vt:lpstr>Change Detection</vt:lpstr>
      <vt:lpstr>PowerPoint Presentation</vt:lpstr>
      <vt:lpstr>Georeferencing other projects</vt:lpstr>
      <vt:lpstr>Georeferencing other projects</vt:lpstr>
      <vt:lpstr>PowerPoint Presentation</vt:lpstr>
      <vt:lpstr>PowerPoint Presentation</vt:lpstr>
      <vt:lpstr>Kinematic survey considerations</vt:lpstr>
      <vt:lpstr>Collecting GPS on a Landslide</vt:lpstr>
      <vt:lpstr>Thinking About Base Stations</vt:lpstr>
      <vt:lpstr>Kinematic survey design</vt:lpstr>
      <vt:lpstr>Questions?</vt:lpstr>
      <vt:lpstr>PowerPoint Presentation</vt:lpstr>
      <vt:lpstr>Kinematic workflow</vt:lpstr>
      <vt:lpstr>Kinematic post-processing</vt:lpstr>
      <vt:lpstr>PowerPoint Presentation</vt:lpstr>
      <vt:lpstr>Applications of RTK GNSS</vt:lpstr>
      <vt:lpstr>Applications of RTK GNSS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Beth Pratt-Sitaula</dc:creator>
  <cp:lastModifiedBy>Beth Pratt-Sitaula</cp:lastModifiedBy>
  <cp:revision>5</cp:revision>
  <dcterms:created xsi:type="dcterms:W3CDTF">2014-01-07T13:46:23Z</dcterms:created>
  <dcterms:modified xsi:type="dcterms:W3CDTF">2026-06-25T21:51:59Z</dcterms:modified>
</cp:coreProperties>
</file>